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handoutMasterIdLst>
    <p:handoutMasterId r:id="rId17"/>
  </p:handoutMasterIdLst>
  <p:sldIdLst>
    <p:sldId id="258" r:id="rId3"/>
    <p:sldId id="349" r:id="rId4"/>
    <p:sldId id="323" r:id="rId5"/>
    <p:sldId id="354" r:id="rId6"/>
    <p:sldId id="330" r:id="rId7"/>
    <p:sldId id="355" r:id="rId8"/>
    <p:sldId id="350" r:id="rId9"/>
    <p:sldId id="353" r:id="rId10"/>
    <p:sldId id="352" r:id="rId11"/>
    <p:sldId id="356" r:id="rId12"/>
    <p:sldId id="303" r:id="rId13"/>
    <p:sldId id="351" r:id="rId14"/>
    <p:sldId id="336" r:id="rId15"/>
  </p:sldIdLst>
  <p:sldSz cx="9144000" cy="6858000" type="screen4x3"/>
  <p:notesSz cx="6669088" cy="9926638"/>
  <p:defaultTextStyle>
    <a:defPPr>
      <a:defRPr lang="fr-FR"/>
    </a:defPPr>
    <a:lvl1pPr algn="l" defTabSz="457152" rtl="0" fontAlgn="base">
      <a:spcBef>
        <a:spcPct val="0"/>
      </a:spcBef>
      <a:spcAft>
        <a:spcPct val="0"/>
      </a:spcAft>
      <a:defRPr kern="1200">
        <a:solidFill>
          <a:schemeClr val="tx1"/>
        </a:solidFill>
        <a:latin typeface="Arial" charset="0"/>
        <a:ea typeface="+mn-ea"/>
        <a:cs typeface="+mn-cs"/>
      </a:defRPr>
    </a:lvl1pPr>
    <a:lvl2pPr marL="457152" algn="l" defTabSz="457152" rtl="0" fontAlgn="base">
      <a:spcBef>
        <a:spcPct val="0"/>
      </a:spcBef>
      <a:spcAft>
        <a:spcPct val="0"/>
      </a:spcAft>
      <a:defRPr kern="1200">
        <a:solidFill>
          <a:schemeClr val="tx1"/>
        </a:solidFill>
        <a:latin typeface="Arial" charset="0"/>
        <a:ea typeface="+mn-ea"/>
        <a:cs typeface="+mn-cs"/>
      </a:defRPr>
    </a:lvl2pPr>
    <a:lvl3pPr marL="914306" algn="l" defTabSz="457152" rtl="0" fontAlgn="base">
      <a:spcBef>
        <a:spcPct val="0"/>
      </a:spcBef>
      <a:spcAft>
        <a:spcPct val="0"/>
      </a:spcAft>
      <a:defRPr kern="1200">
        <a:solidFill>
          <a:schemeClr val="tx1"/>
        </a:solidFill>
        <a:latin typeface="Arial" charset="0"/>
        <a:ea typeface="+mn-ea"/>
        <a:cs typeface="+mn-cs"/>
      </a:defRPr>
    </a:lvl3pPr>
    <a:lvl4pPr marL="1371458" algn="l" defTabSz="457152" rtl="0" fontAlgn="base">
      <a:spcBef>
        <a:spcPct val="0"/>
      </a:spcBef>
      <a:spcAft>
        <a:spcPct val="0"/>
      </a:spcAft>
      <a:defRPr kern="1200">
        <a:solidFill>
          <a:schemeClr val="tx1"/>
        </a:solidFill>
        <a:latin typeface="Arial" charset="0"/>
        <a:ea typeface="+mn-ea"/>
        <a:cs typeface="+mn-cs"/>
      </a:defRPr>
    </a:lvl4pPr>
    <a:lvl5pPr marL="1828609" algn="l" defTabSz="457152" rtl="0" fontAlgn="base">
      <a:spcBef>
        <a:spcPct val="0"/>
      </a:spcBef>
      <a:spcAft>
        <a:spcPct val="0"/>
      </a:spcAft>
      <a:defRPr kern="1200">
        <a:solidFill>
          <a:schemeClr val="tx1"/>
        </a:solidFill>
        <a:latin typeface="Arial" charset="0"/>
        <a:ea typeface="+mn-ea"/>
        <a:cs typeface="+mn-cs"/>
      </a:defRPr>
    </a:lvl5pPr>
    <a:lvl6pPr marL="2285761" algn="l" defTabSz="914306" rtl="0" eaLnBrk="1" latinLnBrk="0" hangingPunct="1">
      <a:defRPr kern="1200">
        <a:solidFill>
          <a:schemeClr val="tx1"/>
        </a:solidFill>
        <a:latin typeface="Arial" charset="0"/>
        <a:ea typeface="+mn-ea"/>
        <a:cs typeface="+mn-cs"/>
      </a:defRPr>
    </a:lvl6pPr>
    <a:lvl7pPr marL="2742915" algn="l" defTabSz="914306" rtl="0" eaLnBrk="1" latinLnBrk="0" hangingPunct="1">
      <a:defRPr kern="1200">
        <a:solidFill>
          <a:schemeClr val="tx1"/>
        </a:solidFill>
        <a:latin typeface="Arial" charset="0"/>
        <a:ea typeface="+mn-ea"/>
        <a:cs typeface="+mn-cs"/>
      </a:defRPr>
    </a:lvl7pPr>
    <a:lvl8pPr marL="3200067" algn="l" defTabSz="914306" rtl="0" eaLnBrk="1" latinLnBrk="0" hangingPunct="1">
      <a:defRPr kern="1200">
        <a:solidFill>
          <a:schemeClr val="tx1"/>
        </a:solidFill>
        <a:latin typeface="Arial" charset="0"/>
        <a:ea typeface="+mn-ea"/>
        <a:cs typeface="+mn-cs"/>
      </a:defRPr>
    </a:lvl8pPr>
    <a:lvl9pPr marL="3657219" algn="l" defTabSz="914306"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ne Sīlīte" initials="SS" lastIdx="1" clrIdx="0">
    <p:extLst>
      <p:ext uri="{19B8F6BF-5375-455C-9EA6-DF929625EA0E}">
        <p15:presenceInfo xmlns:p15="http://schemas.microsoft.com/office/powerpoint/2012/main" userId="Signe Sīlī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8"/>
    <a:srgbClr val="FF0909"/>
    <a:srgbClr val="CC0000"/>
    <a:srgbClr val="FF8F8F"/>
    <a:srgbClr val="11ACCF"/>
    <a:srgbClr val="4D4D4D"/>
    <a:srgbClr val="5F5F5F"/>
    <a:srgbClr val="002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78" autoAdjust="0"/>
    <p:restoredTop sz="69130" autoAdjust="0"/>
  </p:normalViewPr>
  <p:slideViewPr>
    <p:cSldViewPr snapToObjects="1">
      <p:cViewPr varScale="1">
        <p:scale>
          <a:sx n="74" d="100"/>
          <a:sy n="74" d="100"/>
        </p:scale>
        <p:origin x="1488" y="60"/>
      </p:cViewPr>
      <p:guideLst>
        <p:guide orient="horz" pos="2160"/>
        <p:guide pos="2881"/>
      </p:guideLst>
    </p:cSldViewPr>
  </p:slideViewPr>
  <p:outlineViewPr>
    <p:cViewPr>
      <p:scale>
        <a:sx n="33" d="100"/>
        <a:sy n="33" d="100"/>
      </p:scale>
      <p:origin x="0" y="-2520"/>
    </p:cViewPr>
  </p:outlineViewPr>
  <p:notesTextViewPr>
    <p:cViewPr>
      <p:scale>
        <a:sx n="125" d="100"/>
        <a:sy n="125" d="100"/>
      </p:scale>
      <p:origin x="0" y="0"/>
    </p:cViewPr>
  </p:notesTextViewPr>
  <p:sorterViewPr>
    <p:cViewPr>
      <p:scale>
        <a:sx n="66" d="100"/>
        <a:sy n="66" d="100"/>
      </p:scale>
      <p:origin x="0" y="0"/>
    </p:cViewPr>
  </p:sorterViewPr>
  <p:notesViewPr>
    <p:cSldViewPr snapToObjects="1">
      <p:cViewPr varScale="1">
        <p:scale>
          <a:sx n="76" d="100"/>
          <a:sy n="76" d="100"/>
        </p:scale>
        <p:origin x="3336"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spPr>
        <a:ln>
          <a:solidFill>
            <a:schemeClr val="bg1"/>
          </a:solidFill>
        </a:ln>
      </c:spPr>
    </c:backWall>
    <c:plotArea>
      <c:layout>
        <c:manualLayout>
          <c:layoutTarget val="inner"/>
          <c:xMode val="edge"/>
          <c:yMode val="edge"/>
          <c:x val="0.10213307951890631"/>
          <c:y val="4.9382716049382713E-2"/>
          <c:w val="0.76981200426869723"/>
          <c:h val="0.89286502381646737"/>
        </c:manualLayout>
      </c:layout>
      <c:bar3DChart>
        <c:barDir val="col"/>
        <c:grouping val="stacked"/>
        <c:varyColors val="0"/>
        <c:ser>
          <c:idx val="0"/>
          <c:order val="0"/>
          <c:tx>
            <c:strRef>
              <c:f>Sheet2!$B$1</c:f>
              <c:strCache>
                <c:ptCount val="1"/>
                <c:pt idx="0">
                  <c:v>Norwegian FM</c:v>
                </c:pt>
              </c:strCache>
            </c:strRef>
          </c:tx>
          <c:spPr>
            <a:solidFill>
              <a:srgbClr val="9BBB59">
                <a:lumMod val="75000"/>
              </a:srgbClr>
            </a:solidFill>
            <a:ln>
              <a:solidFill>
                <a:srgbClr val="9BBB59"/>
              </a:solidFill>
            </a:ln>
          </c:spPr>
          <c:invertIfNegative val="0"/>
          <c:dPt>
            <c:idx val="0"/>
            <c:invertIfNegative val="0"/>
            <c:bubble3D val="0"/>
          </c:dPt>
          <c:dPt>
            <c:idx val="1"/>
            <c:invertIfNegative val="0"/>
            <c:bubble3D val="0"/>
          </c:dPt>
          <c:dLbls>
            <c:spPr>
              <a:noFill/>
              <a:ln>
                <a:noFill/>
              </a:ln>
              <a:effectLst/>
            </c:spPr>
            <c:txPr>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Sheet2!$A$2:$A$3</c:f>
              <c:strCache>
                <c:ptCount val="2"/>
                <c:pt idx="0">
                  <c:v>2004-2009</c:v>
                </c:pt>
                <c:pt idx="1">
                  <c:v>2009-2014</c:v>
                </c:pt>
              </c:strCache>
            </c:strRef>
          </c:cat>
          <c:val>
            <c:numRef>
              <c:f>Sheet2!$B$2:$B$3</c:f>
              <c:numCache>
                <c:formatCode>_-* #,##0_-;\-* #,##0_-;_-* "-"??_-;_-@_-</c:formatCode>
                <c:ptCount val="2"/>
                <c:pt idx="0">
                  <c:v>31834215</c:v>
                </c:pt>
                <c:pt idx="1">
                  <c:v>35520000</c:v>
                </c:pt>
              </c:numCache>
            </c:numRef>
          </c:val>
        </c:ser>
        <c:ser>
          <c:idx val="1"/>
          <c:order val="1"/>
          <c:tx>
            <c:strRef>
              <c:f>Sheet2!$C$1</c:f>
              <c:strCache>
                <c:ptCount val="1"/>
                <c:pt idx="0">
                  <c:v>EEA FM</c:v>
                </c:pt>
              </c:strCache>
            </c:strRef>
          </c:tx>
          <c:spPr>
            <a:solidFill>
              <a:srgbClr val="1F497D">
                <a:lumMod val="60000"/>
                <a:lumOff val="40000"/>
              </a:srgbClr>
            </a:solidFill>
          </c:spPr>
          <c:invertIfNegative val="0"/>
          <c:dLbls>
            <c:spPr>
              <a:noFill/>
              <a:ln>
                <a:noFill/>
              </a:ln>
              <a:effectLst/>
            </c:spPr>
            <c:txPr>
              <a:bodyPr/>
              <a:lstStyle/>
              <a:p>
                <a:pPr>
                  <a:defRPr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Sheet2!$A$2:$A$3</c:f>
              <c:strCache>
                <c:ptCount val="2"/>
                <c:pt idx="0">
                  <c:v>2004-2009</c:v>
                </c:pt>
                <c:pt idx="1">
                  <c:v>2009-2014</c:v>
                </c:pt>
              </c:strCache>
            </c:strRef>
          </c:cat>
          <c:val>
            <c:numRef>
              <c:f>Sheet2!$C$2:$C$3</c:f>
              <c:numCache>
                <c:formatCode>_-* #,##0_-;\-* #,##0_-;_-* "-"??_-;_-@_-</c:formatCode>
                <c:ptCount val="2"/>
                <c:pt idx="0">
                  <c:v>18666144</c:v>
                </c:pt>
                <c:pt idx="1">
                  <c:v>31958750</c:v>
                </c:pt>
              </c:numCache>
            </c:numRef>
          </c:val>
        </c:ser>
        <c:dLbls>
          <c:showLegendKey val="0"/>
          <c:showVal val="0"/>
          <c:showCatName val="0"/>
          <c:showSerName val="0"/>
          <c:showPercent val="0"/>
          <c:showBubbleSize val="0"/>
        </c:dLbls>
        <c:gapWidth val="150"/>
        <c:shape val="box"/>
        <c:axId val="521838032"/>
        <c:axId val="521834112"/>
        <c:axId val="0"/>
      </c:bar3DChart>
      <c:catAx>
        <c:axId val="521838032"/>
        <c:scaling>
          <c:orientation val="minMax"/>
        </c:scaling>
        <c:delete val="0"/>
        <c:axPos val="b"/>
        <c:numFmt formatCode="General" sourceLinked="0"/>
        <c:majorTickMark val="out"/>
        <c:minorTickMark val="none"/>
        <c:tickLblPos val="nextTo"/>
        <c:txPr>
          <a:bodyPr/>
          <a:lstStyle/>
          <a:p>
            <a:pPr>
              <a:defRPr b="1"/>
            </a:pPr>
            <a:endParaRPr lang="lv-LV"/>
          </a:p>
        </c:txPr>
        <c:crossAx val="521834112"/>
        <c:crosses val="autoZero"/>
        <c:auto val="1"/>
        <c:lblAlgn val="ctr"/>
        <c:lblOffset val="100"/>
        <c:noMultiLvlLbl val="0"/>
      </c:catAx>
      <c:valAx>
        <c:axId val="521834112"/>
        <c:scaling>
          <c:orientation val="minMax"/>
        </c:scaling>
        <c:delete val="0"/>
        <c:axPos val="l"/>
        <c:majorGridlines/>
        <c:numFmt formatCode="_-* #,##0_-;\-* #,##0_-;_-* &quot;-&quot;??_-;_-@_-" sourceLinked="1"/>
        <c:majorTickMark val="out"/>
        <c:minorTickMark val="none"/>
        <c:tickLblPos val="nextTo"/>
        <c:crossAx val="521838032"/>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884976183532614E-2"/>
          <c:y val="4.0140407687822462E-2"/>
          <c:w val="0.93713971517449213"/>
          <c:h val="0.87434121754861893"/>
        </c:manualLayout>
      </c:layout>
      <c:bar3DChart>
        <c:barDir val="col"/>
        <c:grouping val="stacked"/>
        <c:varyColors val="0"/>
        <c:ser>
          <c:idx val="0"/>
          <c:order val="0"/>
          <c:tx>
            <c:strRef>
              <c:f>Sheet1!$B$1</c:f>
              <c:strCache>
                <c:ptCount val="1"/>
                <c:pt idx="0">
                  <c:v>Column1</c:v>
                </c:pt>
              </c:strCache>
            </c:strRef>
          </c:tx>
          <c:spPr>
            <a:solidFill>
              <a:schemeClr val="accent1"/>
            </a:solidFill>
            <a:ln>
              <a:noFill/>
            </a:ln>
            <a:effectLst/>
            <a:sp3d/>
          </c:spPr>
          <c:invertIfNegative val="0"/>
          <c:dPt>
            <c:idx val="1"/>
            <c:invertIfNegative val="0"/>
            <c:bubble3D val="0"/>
            <c:spPr>
              <a:solidFill>
                <a:srgbClr val="CC0000"/>
              </a:solidFill>
              <a:ln>
                <a:noFill/>
              </a:ln>
              <a:effectLst/>
              <a:sp3d/>
            </c:spPr>
          </c:dPt>
          <c:dPt>
            <c:idx val="2"/>
            <c:invertIfNegative val="0"/>
            <c:bubble3D val="0"/>
            <c:spPr>
              <a:solidFill>
                <a:schemeClr val="accent3">
                  <a:lumMod val="75000"/>
                </a:schemeClr>
              </a:solidFill>
              <a:ln>
                <a:solidFill>
                  <a:schemeClr val="accent3">
                    <a:lumMod val="75000"/>
                  </a:schemeClr>
                </a:solidFill>
              </a:ln>
              <a:effectLst/>
              <a:sp3d>
                <a:contourClr>
                  <a:schemeClr val="accent3">
                    <a:lumMod val="75000"/>
                  </a:schemeClr>
                </a:contourClr>
              </a:sp3d>
            </c:spPr>
          </c:dPt>
          <c:dPt>
            <c:idx val="3"/>
            <c:invertIfNegative val="0"/>
            <c:bubble3D val="0"/>
            <c:spPr>
              <a:solidFill>
                <a:schemeClr val="accent3">
                  <a:lumMod val="75000"/>
                </a:schemeClr>
              </a:solidFill>
              <a:ln>
                <a:solidFill>
                  <a:schemeClr val="accent3"/>
                </a:solidFill>
              </a:ln>
              <a:effectLst/>
              <a:sp3d>
                <a:contourClr>
                  <a:schemeClr val="accent3"/>
                </a:contourClr>
              </a:sp3d>
            </c:spPr>
          </c:dPt>
          <c:dLbls>
            <c:dLbl>
              <c:idx val="0"/>
              <c:layout>
                <c:manualLayout>
                  <c:x val="-4.6296296296296294E-3"/>
                  <c:y val="-0.1234654370793574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864197530864196E-3"/>
                  <c:y val="-0.2749912007676598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716049382716049E-3"/>
                  <c:y val="-0.115047339096674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2.8060326608944985E-2"/>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Latvija 04-09</c:v>
                </c:pt>
                <c:pt idx="1">
                  <c:v>Latvija 09-14</c:v>
                </c:pt>
                <c:pt idx="2">
                  <c:v>Lietuva 09-14</c:v>
                </c:pt>
                <c:pt idx="3">
                  <c:v>Igaunija 09-14</c:v>
                </c:pt>
              </c:strCache>
            </c:strRef>
          </c:cat>
          <c:val>
            <c:numRef>
              <c:f>Sheet1!$B$2:$B$5</c:f>
              <c:numCache>
                <c:formatCode>General</c:formatCode>
                <c:ptCount val="4"/>
                <c:pt idx="0">
                  <c:v>5.7</c:v>
                </c:pt>
                <c:pt idx="1">
                  <c:v>10.4</c:v>
                </c:pt>
                <c:pt idx="2">
                  <c:v>5.5</c:v>
                </c:pt>
                <c:pt idx="3">
                  <c:v>2.2999999999999998</c:v>
                </c:pt>
              </c:numCache>
            </c:numRef>
          </c:val>
        </c:ser>
        <c:ser>
          <c:idx val="1"/>
          <c:order val="1"/>
          <c:tx>
            <c:strRef>
              <c:f>Sheet1!$C$1</c:f>
              <c:strCache>
                <c:ptCount val="1"/>
                <c:pt idx="0">
                  <c:v>Column2</c:v>
                </c:pt>
              </c:strCache>
            </c:strRef>
          </c:tx>
          <c:spPr>
            <a:solidFill>
              <a:schemeClr val="accent2"/>
            </a:solidFill>
            <a:ln>
              <a:noFill/>
            </a:ln>
            <a:effectLst/>
            <a:sp3d/>
          </c:spPr>
          <c:invertIfNegative val="0"/>
          <c:cat>
            <c:strRef>
              <c:f>Sheet1!$A$2:$A$5</c:f>
              <c:strCache>
                <c:ptCount val="4"/>
                <c:pt idx="0">
                  <c:v>Latvija 04-09</c:v>
                </c:pt>
                <c:pt idx="1">
                  <c:v>Latvija 09-14</c:v>
                </c:pt>
                <c:pt idx="2">
                  <c:v>Lietuva 09-14</c:v>
                </c:pt>
                <c:pt idx="3">
                  <c:v>Igaunija 09-14</c:v>
                </c:pt>
              </c:strCache>
            </c:strRef>
          </c:cat>
          <c:val>
            <c:numRef>
              <c:f>Sheet1!$C$2:$C$5</c:f>
              <c:numCache>
                <c:formatCode>General</c:formatCode>
                <c:ptCount val="4"/>
              </c:numCache>
            </c:numRef>
          </c:val>
        </c:ser>
        <c:ser>
          <c:idx val="2"/>
          <c:order val="2"/>
          <c:tx>
            <c:strRef>
              <c:f>Sheet1!$D$1</c:f>
              <c:strCache>
                <c:ptCount val="1"/>
                <c:pt idx="0">
                  <c:v>Column3</c:v>
                </c:pt>
              </c:strCache>
            </c:strRef>
          </c:tx>
          <c:spPr>
            <a:solidFill>
              <a:schemeClr val="accent3"/>
            </a:solidFill>
            <a:ln>
              <a:noFill/>
            </a:ln>
            <a:effectLst/>
            <a:sp3d/>
          </c:spPr>
          <c:invertIfNegative val="0"/>
          <c:cat>
            <c:strRef>
              <c:f>Sheet1!$A$2:$A$5</c:f>
              <c:strCache>
                <c:ptCount val="4"/>
                <c:pt idx="0">
                  <c:v>Latvija 04-09</c:v>
                </c:pt>
                <c:pt idx="1">
                  <c:v>Latvija 09-14</c:v>
                </c:pt>
                <c:pt idx="2">
                  <c:v>Lietuva 09-14</c:v>
                </c:pt>
                <c:pt idx="3">
                  <c:v>Igaunija 09-14</c:v>
                </c:pt>
              </c:strCache>
            </c:strRef>
          </c:cat>
          <c:val>
            <c:numRef>
              <c:f>Sheet1!$D$2:$D$5</c:f>
              <c:numCache>
                <c:formatCode>General</c:formatCode>
                <c:ptCount val="4"/>
              </c:numCache>
            </c:numRef>
          </c:val>
        </c:ser>
        <c:dLbls>
          <c:showLegendKey val="0"/>
          <c:showVal val="0"/>
          <c:showCatName val="0"/>
          <c:showSerName val="0"/>
          <c:showPercent val="0"/>
          <c:showBubbleSize val="0"/>
        </c:dLbls>
        <c:gapWidth val="150"/>
        <c:shape val="box"/>
        <c:axId val="521836856"/>
        <c:axId val="469548560"/>
        <c:axId val="0"/>
      </c:bar3DChart>
      <c:catAx>
        <c:axId val="5218368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lv-LV"/>
          </a:p>
        </c:txPr>
        <c:crossAx val="469548560"/>
        <c:crosses val="autoZero"/>
        <c:auto val="1"/>
        <c:lblAlgn val="ctr"/>
        <c:lblOffset val="100"/>
        <c:noMultiLvlLbl val="0"/>
      </c:catAx>
      <c:valAx>
        <c:axId val="46954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521836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4E4B3B-822C-472E-BDF3-A7AD12DD085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2F8369BC-A0DD-4A60-9B78-4B827B373701}">
      <dgm:prSet phldrT="[Text]" custT="1"/>
      <dgm:spPr/>
      <dgm:t>
        <a:bodyPr/>
        <a:lstStyle/>
        <a:p>
          <a:r>
            <a:rPr lang="lv-LV" sz="2800" b="1" i="0" dirty="0" smtClean="0">
              <a:solidFill>
                <a:srgbClr val="FF0000"/>
              </a:solidFill>
            </a:rPr>
            <a:t>MĒRĶI</a:t>
          </a:r>
          <a:endParaRPr lang="en-GB" sz="2800" i="0" dirty="0">
            <a:solidFill>
              <a:srgbClr val="FF0000"/>
            </a:solidFill>
          </a:endParaRPr>
        </a:p>
      </dgm:t>
    </dgm:pt>
    <dgm:pt modelId="{72FF6C7A-ABA6-49A4-8BC6-A247EEFDEE89}" type="parTrans" cxnId="{3BD35264-EF88-49FC-8FDC-A75470ADCD15}">
      <dgm:prSet/>
      <dgm:spPr/>
      <dgm:t>
        <a:bodyPr/>
        <a:lstStyle/>
        <a:p>
          <a:endParaRPr lang="en-GB" i="1">
            <a:solidFill>
              <a:schemeClr val="tx1">
                <a:lumMod val="65000"/>
                <a:lumOff val="35000"/>
              </a:schemeClr>
            </a:solidFill>
          </a:endParaRPr>
        </a:p>
      </dgm:t>
    </dgm:pt>
    <dgm:pt modelId="{B34B55FA-3240-4EBC-8AC1-02C9A8AC8279}" type="sibTrans" cxnId="{3BD35264-EF88-49FC-8FDC-A75470ADCD15}">
      <dgm:prSet/>
      <dgm:spPr/>
      <dgm:t>
        <a:bodyPr/>
        <a:lstStyle/>
        <a:p>
          <a:endParaRPr lang="en-GB" i="1">
            <a:solidFill>
              <a:schemeClr val="tx1">
                <a:lumMod val="65000"/>
                <a:lumOff val="35000"/>
              </a:schemeClr>
            </a:solidFill>
          </a:endParaRPr>
        </a:p>
      </dgm:t>
    </dgm:pt>
    <dgm:pt modelId="{3B957E4B-FB67-4834-8FAA-62755D36666B}">
      <dgm:prSet phldrT="[Text]" custT="1"/>
      <dgm:spPr/>
      <dgm:t>
        <a:bodyPr/>
        <a:lstStyle/>
        <a:p>
          <a:r>
            <a:rPr lang="lv-LV" sz="2000" dirty="0" smtClean="0"/>
            <a:t>Novērst sociālo un ekonomisko nevienlīdzību Eiropas Ekonomikas zonas (EEZ) ietvaros</a:t>
          </a:r>
          <a:endParaRPr lang="en-GB" sz="2000" i="0" dirty="0">
            <a:solidFill>
              <a:schemeClr val="tx1"/>
            </a:solidFill>
          </a:endParaRPr>
        </a:p>
      </dgm:t>
    </dgm:pt>
    <dgm:pt modelId="{EF72F0BF-31AA-45EB-AC01-623F955255CF}" type="parTrans" cxnId="{76CA735E-B643-4977-8A1D-6B2047F13766}">
      <dgm:prSet/>
      <dgm:spPr>
        <a:ln w="28575">
          <a:solidFill>
            <a:schemeClr val="tx2"/>
          </a:solidFill>
        </a:ln>
      </dgm:spPr>
      <dgm:t>
        <a:bodyPr/>
        <a:lstStyle/>
        <a:p>
          <a:endParaRPr lang="en-GB" i="1">
            <a:solidFill>
              <a:schemeClr val="tx1">
                <a:lumMod val="65000"/>
                <a:lumOff val="35000"/>
              </a:schemeClr>
            </a:solidFill>
          </a:endParaRPr>
        </a:p>
      </dgm:t>
    </dgm:pt>
    <dgm:pt modelId="{7FE9726E-4587-48EC-B0D2-52CB4365A2DC}" type="sibTrans" cxnId="{76CA735E-B643-4977-8A1D-6B2047F13766}">
      <dgm:prSet/>
      <dgm:spPr/>
      <dgm:t>
        <a:bodyPr/>
        <a:lstStyle/>
        <a:p>
          <a:endParaRPr lang="en-GB" i="1">
            <a:solidFill>
              <a:schemeClr val="tx1">
                <a:lumMod val="65000"/>
                <a:lumOff val="35000"/>
              </a:schemeClr>
            </a:solidFill>
          </a:endParaRPr>
        </a:p>
      </dgm:t>
    </dgm:pt>
    <dgm:pt modelId="{2DCE8980-7EFB-42AD-9DB8-8CA8CED8BD41}">
      <dgm:prSet phldrT="[Text]" custT="1"/>
      <dgm:spPr/>
      <dgm:t>
        <a:bodyPr/>
        <a:lstStyle/>
        <a:p>
          <a:r>
            <a:rPr lang="lv-LV" sz="2000" i="0" dirty="0" smtClean="0">
              <a:solidFill>
                <a:schemeClr val="tx1"/>
              </a:solidFill>
            </a:rPr>
            <a:t>Stiprināt divpusējās attiecības starp </a:t>
          </a:r>
          <a:r>
            <a:rPr lang="lv-LV" sz="2000" i="0" dirty="0" err="1" smtClean="0">
              <a:solidFill>
                <a:schemeClr val="tx1"/>
              </a:solidFill>
            </a:rPr>
            <a:t>donorvalstīm</a:t>
          </a:r>
          <a:r>
            <a:rPr lang="lv-LV" sz="2000" i="0" dirty="0" smtClean="0">
              <a:solidFill>
                <a:schemeClr val="tx1"/>
              </a:solidFill>
            </a:rPr>
            <a:t> un Latviju</a:t>
          </a:r>
          <a:endParaRPr lang="en-GB" sz="2000" i="0" dirty="0">
            <a:solidFill>
              <a:schemeClr val="tx1"/>
            </a:solidFill>
          </a:endParaRPr>
        </a:p>
      </dgm:t>
    </dgm:pt>
    <dgm:pt modelId="{F3461869-144B-4950-BFFA-480EBA87D276}" type="parTrans" cxnId="{1AFE82ED-EE29-430B-93BA-75FC48F40EE2}">
      <dgm:prSet/>
      <dgm:spPr>
        <a:ln w="28575">
          <a:solidFill>
            <a:schemeClr val="tx2"/>
          </a:solidFill>
        </a:ln>
      </dgm:spPr>
      <dgm:t>
        <a:bodyPr/>
        <a:lstStyle/>
        <a:p>
          <a:endParaRPr lang="en-GB" i="1">
            <a:solidFill>
              <a:srgbClr val="C00000"/>
            </a:solidFill>
          </a:endParaRPr>
        </a:p>
      </dgm:t>
    </dgm:pt>
    <dgm:pt modelId="{B6570996-B896-43F2-91FF-3EAFB994EE09}" type="sibTrans" cxnId="{1AFE82ED-EE29-430B-93BA-75FC48F40EE2}">
      <dgm:prSet/>
      <dgm:spPr/>
      <dgm:t>
        <a:bodyPr/>
        <a:lstStyle/>
        <a:p>
          <a:endParaRPr lang="en-GB" i="1">
            <a:solidFill>
              <a:schemeClr val="tx1">
                <a:lumMod val="65000"/>
                <a:lumOff val="35000"/>
              </a:schemeClr>
            </a:solidFill>
          </a:endParaRPr>
        </a:p>
      </dgm:t>
    </dgm:pt>
    <dgm:pt modelId="{935F8A85-9BBC-429C-9690-A7F68445ABA4}" type="pres">
      <dgm:prSet presAssocID="{0D4E4B3B-822C-472E-BDF3-A7AD12DD0851}" presName="Name0" presStyleCnt="0">
        <dgm:presLayoutVars>
          <dgm:orgChart val="1"/>
          <dgm:chPref val="1"/>
          <dgm:dir/>
          <dgm:animOne val="branch"/>
          <dgm:animLvl val="lvl"/>
          <dgm:resizeHandles/>
        </dgm:presLayoutVars>
      </dgm:prSet>
      <dgm:spPr/>
      <dgm:t>
        <a:bodyPr/>
        <a:lstStyle/>
        <a:p>
          <a:endParaRPr lang="en-GB"/>
        </a:p>
      </dgm:t>
    </dgm:pt>
    <dgm:pt modelId="{FCDA1A93-C31A-4CE5-9F99-68DFE7A2D556}" type="pres">
      <dgm:prSet presAssocID="{2F8369BC-A0DD-4A60-9B78-4B827B373701}" presName="hierRoot1" presStyleCnt="0">
        <dgm:presLayoutVars>
          <dgm:hierBranch val="init"/>
        </dgm:presLayoutVars>
      </dgm:prSet>
      <dgm:spPr/>
    </dgm:pt>
    <dgm:pt modelId="{6F239C9D-277C-4EFE-913D-043A324E8E48}" type="pres">
      <dgm:prSet presAssocID="{2F8369BC-A0DD-4A60-9B78-4B827B373701}" presName="rootComposite1" presStyleCnt="0"/>
      <dgm:spPr/>
    </dgm:pt>
    <dgm:pt modelId="{15636CEC-EE6B-4B35-B8E9-38D697BCFD92}" type="pres">
      <dgm:prSet presAssocID="{2F8369BC-A0DD-4A60-9B78-4B827B373701}" presName="rootText1" presStyleLbl="alignAcc1" presStyleIdx="0" presStyleCnt="0">
        <dgm:presLayoutVars>
          <dgm:chPref val="3"/>
        </dgm:presLayoutVars>
      </dgm:prSet>
      <dgm:spPr/>
      <dgm:t>
        <a:bodyPr/>
        <a:lstStyle/>
        <a:p>
          <a:endParaRPr lang="en-GB"/>
        </a:p>
      </dgm:t>
    </dgm:pt>
    <dgm:pt modelId="{83969361-1985-4608-9C40-3E59C26CF93E}" type="pres">
      <dgm:prSet presAssocID="{2F8369BC-A0DD-4A60-9B78-4B827B373701}" presName="topArc1" presStyleLbl="parChTrans1D1" presStyleIdx="0" presStyleCnt="6"/>
      <dgm:spPr>
        <a:ln w="38100">
          <a:solidFill>
            <a:schemeClr val="tx2"/>
          </a:solidFill>
        </a:ln>
      </dgm:spPr>
      <dgm:t>
        <a:bodyPr/>
        <a:lstStyle/>
        <a:p>
          <a:endParaRPr lang="en-GB"/>
        </a:p>
      </dgm:t>
    </dgm:pt>
    <dgm:pt modelId="{50F9C04F-986B-43E0-8B3B-6E2F2E54185F}" type="pres">
      <dgm:prSet presAssocID="{2F8369BC-A0DD-4A60-9B78-4B827B373701}" presName="bottomArc1" presStyleLbl="parChTrans1D1" presStyleIdx="1" presStyleCnt="6"/>
      <dgm:spPr>
        <a:ln w="28575">
          <a:solidFill>
            <a:schemeClr val="tx2"/>
          </a:solidFill>
        </a:ln>
      </dgm:spPr>
      <dgm:t>
        <a:bodyPr/>
        <a:lstStyle/>
        <a:p>
          <a:endParaRPr lang="en-GB"/>
        </a:p>
      </dgm:t>
    </dgm:pt>
    <dgm:pt modelId="{854710C5-0819-4F21-9E00-33142ACBCCD7}" type="pres">
      <dgm:prSet presAssocID="{2F8369BC-A0DD-4A60-9B78-4B827B373701}" presName="topConnNode1" presStyleLbl="node1" presStyleIdx="0" presStyleCnt="0"/>
      <dgm:spPr/>
      <dgm:t>
        <a:bodyPr/>
        <a:lstStyle/>
        <a:p>
          <a:endParaRPr lang="en-GB"/>
        </a:p>
      </dgm:t>
    </dgm:pt>
    <dgm:pt modelId="{E123D5D1-063F-48E2-9C5C-7C7BD8FB86F4}" type="pres">
      <dgm:prSet presAssocID="{2F8369BC-A0DD-4A60-9B78-4B827B373701}" presName="hierChild2" presStyleCnt="0"/>
      <dgm:spPr/>
    </dgm:pt>
    <dgm:pt modelId="{D669D6C5-DBB2-4601-B245-9D80F67AFBD0}" type="pres">
      <dgm:prSet presAssocID="{EF72F0BF-31AA-45EB-AC01-623F955255CF}" presName="Name28" presStyleLbl="parChTrans1D2" presStyleIdx="0" presStyleCnt="2"/>
      <dgm:spPr/>
      <dgm:t>
        <a:bodyPr/>
        <a:lstStyle/>
        <a:p>
          <a:endParaRPr lang="en-GB"/>
        </a:p>
      </dgm:t>
    </dgm:pt>
    <dgm:pt modelId="{BA764BB8-DFDF-477C-8688-CE74CD9DE1D9}" type="pres">
      <dgm:prSet presAssocID="{3B957E4B-FB67-4834-8FAA-62755D36666B}" presName="hierRoot2" presStyleCnt="0">
        <dgm:presLayoutVars>
          <dgm:hierBranch val="init"/>
        </dgm:presLayoutVars>
      </dgm:prSet>
      <dgm:spPr/>
    </dgm:pt>
    <dgm:pt modelId="{BBED13E4-AE59-426D-B75B-5730D7279697}" type="pres">
      <dgm:prSet presAssocID="{3B957E4B-FB67-4834-8FAA-62755D36666B}" presName="rootComposite2" presStyleCnt="0"/>
      <dgm:spPr/>
    </dgm:pt>
    <dgm:pt modelId="{C8077047-EC47-45F8-AF64-02A67DEB85D1}" type="pres">
      <dgm:prSet presAssocID="{3B957E4B-FB67-4834-8FAA-62755D36666B}" presName="rootText2" presStyleLbl="alignAcc1" presStyleIdx="0" presStyleCnt="0">
        <dgm:presLayoutVars>
          <dgm:chPref val="3"/>
        </dgm:presLayoutVars>
      </dgm:prSet>
      <dgm:spPr/>
      <dgm:t>
        <a:bodyPr/>
        <a:lstStyle/>
        <a:p>
          <a:endParaRPr lang="en-GB"/>
        </a:p>
      </dgm:t>
    </dgm:pt>
    <dgm:pt modelId="{C2BCE985-3C01-47B5-8987-E4DB06639FC2}" type="pres">
      <dgm:prSet presAssocID="{3B957E4B-FB67-4834-8FAA-62755D36666B}" presName="topArc2" presStyleLbl="parChTrans1D1" presStyleIdx="2" presStyleCnt="6"/>
      <dgm:spPr>
        <a:ln w="28575">
          <a:solidFill>
            <a:schemeClr val="tx2"/>
          </a:solidFill>
        </a:ln>
      </dgm:spPr>
      <dgm:t>
        <a:bodyPr/>
        <a:lstStyle/>
        <a:p>
          <a:endParaRPr lang="en-GB"/>
        </a:p>
      </dgm:t>
    </dgm:pt>
    <dgm:pt modelId="{2A8DAA0C-1A56-42B2-B0B5-F6AEBCE014A9}" type="pres">
      <dgm:prSet presAssocID="{3B957E4B-FB67-4834-8FAA-62755D36666B}" presName="bottomArc2" presStyleLbl="parChTrans1D1" presStyleIdx="3" presStyleCnt="6"/>
      <dgm:spPr>
        <a:ln w="28575">
          <a:solidFill>
            <a:schemeClr val="tx2"/>
          </a:solidFill>
        </a:ln>
      </dgm:spPr>
      <dgm:t>
        <a:bodyPr/>
        <a:lstStyle/>
        <a:p>
          <a:endParaRPr lang="en-GB"/>
        </a:p>
      </dgm:t>
    </dgm:pt>
    <dgm:pt modelId="{D46DB12E-0183-4EE0-8E7E-C2EBD918FBC7}" type="pres">
      <dgm:prSet presAssocID="{3B957E4B-FB67-4834-8FAA-62755D36666B}" presName="topConnNode2" presStyleLbl="node2" presStyleIdx="0" presStyleCnt="0"/>
      <dgm:spPr/>
      <dgm:t>
        <a:bodyPr/>
        <a:lstStyle/>
        <a:p>
          <a:endParaRPr lang="en-GB"/>
        </a:p>
      </dgm:t>
    </dgm:pt>
    <dgm:pt modelId="{D8A8EB1E-C291-488F-91D7-1802E0339E09}" type="pres">
      <dgm:prSet presAssocID="{3B957E4B-FB67-4834-8FAA-62755D36666B}" presName="hierChild4" presStyleCnt="0"/>
      <dgm:spPr/>
    </dgm:pt>
    <dgm:pt modelId="{C466B10F-7FFD-4C0B-93AE-16BD0680B410}" type="pres">
      <dgm:prSet presAssocID="{3B957E4B-FB67-4834-8FAA-62755D36666B}" presName="hierChild5" presStyleCnt="0"/>
      <dgm:spPr/>
    </dgm:pt>
    <dgm:pt modelId="{F3E05D7E-79D1-4B8F-963E-BAA1F0EDB269}" type="pres">
      <dgm:prSet presAssocID="{F3461869-144B-4950-BFFA-480EBA87D276}" presName="Name28" presStyleLbl="parChTrans1D2" presStyleIdx="1" presStyleCnt="2"/>
      <dgm:spPr/>
      <dgm:t>
        <a:bodyPr/>
        <a:lstStyle/>
        <a:p>
          <a:endParaRPr lang="en-GB"/>
        </a:p>
      </dgm:t>
    </dgm:pt>
    <dgm:pt modelId="{43BFC363-0D3D-4BE9-AC54-BF59AA5BF2A9}" type="pres">
      <dgm:prSet presAssocID="{2DCE8980-7EFB-42AD-9DB8-8CA8CED8BD41}" presName="hierRoot2" presStyleCnt="0">
        <dgm:presLayoutVars>
          <dgm:hierBranch val="init"/>
        </dgm:presLayoutVars>
      </dgm:prSet>
      <dgm:spPr/>
    </dgm:pt>
    <dgm:pt modelId="{A0760A08-8905-4895-A2E7-26F0641DAF2A}" type="pres">
      <dgm:prSet presAssocID="{2DCE8980-7EFB-42AD-9DB8-8CA8CED8BD41}" presName="rootComposite2" presStyleCnt="0"/>
      <dgm:spPr/>
    </dgm:pt>
    <dgm:pt modelId="{93A948AB-AFE5-4A26-BBE1-ECCDD5CC94A1}" type="pres">
      <dgm:prSet presAssocID="{2DCE8980-7EFB-42AD-9DB8-8CA8CED8BD41}" presName="rootText2" presStyleLbl="alignAcc1" presStyleIdx="0" presStyleCnt="0">
        <dgm:presLayoutVars>
          <dgm:chPref val="3"/>
        </dgm:presLayoutVars>
      </dgm:prSet>
      <dgm:spPr/>
      <dgm:t>
        <a:bodyPr/>
        <a:lstStyle/>
        <a:p>
          <a:endParaRPr lang="en-GB"/>
        </a:p>
      </dgm:t>
    </dgm:pt>
    <dgm:pt modelId="{99509AB7-1809-4308-A86F-02A45AB606A8}" type="pres">
      <dgm:prSet presAssocID="{2DCE8980-7EFB-42AD-9DB8-8CA8CED8BD41}" presName="topArc2" presStyleLbl="parChTrans1D1" presStyleIdx="4" presStyleCnt="6"/>
      <dgm:spPr>
        <a:ln w="28575">
          <a:solidFill>
            <a:schemeClr val="tx2"/>
          </a:solidFill>
        </a:ln>
      </dgm:spPr>
      <dgm:t>
        <a:bodyPr/>
        <a:lstStyle/>
        <a:p>
          <a:endParaRPr lang="en-GB"/>
        </a:p>
      </dgm:t>
    </dgm:pt>
    <dgm:pt modelId="{A562FE84-7B96-456C-97A8-8BBB0CC28D15}" type="pres">
      <dgm:prSet presAssocID="{2DCE8980-7EFB-42AD-9DB8-8CA8CED8BD41}" presName="bottomArc2" presStyleLbl="parChTrans1D1" presStyleIdx="5" presStyleCnt="6"/>
      <dgm:spPr>
        <a:ln w="28575">
          <a:solidFill>
            <a:schemeClr val="tx2"/>
          </a:solidFill>
        </a:ln>
      </dgm:spPr>
      <dgm:t>
        <a:bodyPr/>
        <a:lstStyle/>
        <a:p>
          <a:endParaRPr lang="en-GB"/>
        </a:p>
      </dgm:t>
    </dgm:pt>
    <dgm:pt modelId="{26572105-BC75-4799-B37A-DF57EF1A6A43}" type="pres">
      <dgm:prSet presAssocID="{2DCE8980-7EFB-42AD-9DB8-8CA8CED8BD41}" presName="topConnNode2" presStyleLbl="node2" presStyleIdx="0" presStyleCnt="0"/>
      <dgm:spPr/>
      <dgm:t>
        <a:bodyPr/>
        <a:lstStyle/>
        <a:p>
          <a:endParaRPr lang="en-GB"/>
        </a:p>
      </dgm:t>
    </dgm:pt>
    <dgm:pt modelId="{938B3407-DCFC-4352-801C-E37188D6DEB6}" type="pres">
      <dgm:prSet presAssocID="{2DCE8980-7EFB-42AD-9DB8-8CA8CED8BD41}" presName="hierChild4" presStyleCnt="0"/>
      <dgm:spPr/>
    </dgm:pt>
    <dgm:pt modelId="{49D89BF0-AEFF-4564-A511-9F41583B0040}" type="pres">
      <dgm:prSet presAssocID="{2DCE8980-7EFB-42AD-9DB8-8CA8CED8BD41}" presName="hierChild5" presStyleCnt="0"/>
      <dgm:spPr/>
    </dgm:pt>
    <dgm:pt modelId="{317EA89B-829A-44A5-928A-C11051361955}" type="pres">
      <dgm:prSet presAssocID="{2F8369BC-A0DD-4A60-9B78-4B827B373701}" presName="hierChild3" presStyleCnt="0"/>
      <dgm:spPr/>
    </dgm:pt>
  </dgm:ptLst>
  <dgm:cxnLst>
    <dgm:cxn modelId="{3BD35264-EF88-49FC-8FDC-A75470ADCD15}" srcId="{0D4E4B3B-822C-472E-BDF3-A7AD12DD0851}" destId="{2F8369BC-A0DD-4A60-9B78-4B827B373701}" srcOrd="0" destOrd="0" parTransId="{72FF6C7A-ABA6-49A4-8BC6-A247EEFDEE89}" sibTransId="{B34B55FA-3240-4EBC-8AC1-02C9A8AC8279}"/>
    <dgm:cxn modelId="{1AFE82ED-EE29-430B-93BA-75FC48F40EE2}" srcId="{2F8369BC-A0DD-4A60-9B78-4B827B373701}" destId="{2DCE8980-7EFB-42AD-9DB8-8CA8CED8BD41}" srcOrd="1" destOrd="0" parTransId="{F3461869-144B-4950-BFFA-480EBA87D276}" sibTransId="{B6570996-B896-43F2-91FF-3EAFB994EE09}"/>
    <dgm:cxn modelId="{7B95D435-7E18-41F2-9F28-454C46DD094C}" type="presOf" srcId="{3B957E4B-FB67-4834-8FAA-62755D36666B}" destId="{C8077047-EC47-45F8-AF64-02A67DEB85D1}" srcOrd="0" destOrd="0" presId="urn:microsoft.com/office/officeart/2008/layout/HalfCircleOrganizationChart"/>
    <dgm:cxn modelId="{1502E3C8-7769-4969-8CD5-2E10EBAE32D2}" type="presOf" srcId="{2F8369BC-A0DD-4A60-9B78-4B827B373701}" destId="{854710C5-0819-4F21-9E00-33142ACBCCD7}" srcOrd="1" destOrd="0" presId="urn:microsoft.com/office/officeart/2008/layout/HalfCircleOrganizationChart"/>
    <dgm:cxn modelId="{720D2506-EF1A-4BB1-9EE2-F576D5BEE935}" type="presOf" srcId="{3B957E4B-FB67-4834-8FAA-62755D36666B}" destId="{D46DB12E-0183-4EE0-8E7E-C2EBD918FBC7}" srcOrd="1" destOrd="0" presId="urn:microsoft.com/office/officeart/2008/layout/HalfCircleOrganizationChart"/>
    <dgm:cxn modelId="{B8F76E24-911C-4A11-9A08-FDBCF2A4887F}" type="presOf" srcId="{2DCE8980-7EFB-42AD-9DB8-8CA8CED8BD41}" destId="{93A948AB-AFE5-4A26-BBE1-ECCDD5CC94A1}" srcOrd="0" destOrd="0" presId="urn:microsoft.com/office/officeart/2008/layout/HalfCircleOrganizationChart"/>
    <dgm:cxn modelId="{FE8BE20E-79E9-48D0-AA93-5489B837706C}" type="presOf" srcId="{2DCE8980-7EFB-42AD-9DB8-8CA8CED8BD41}" destId="{26572105-BC75-4799-B37A-DF57EF1A6A43}" srcOrd="1" destOrd="0" presId="urn:microsoft.com/office/officeart/2008/layout/HalfCircleOrganizationChart"/>
    <dgm:cxn modelId="{4CD9696B-E1AB-4894-B449-25E5E2E8C905}" type="presOf" srcId="{2F8369BC-A0DD-4A60-9B78-4B827B373701}" destId="{15636CEC-EE6B-4B35-B8E9-38D697BCFD92}" srcOrd="0" destOrd="0" presId="urn:microsoft.com/office/officeart/2008/layout/HalfCircleOrganizationChart"/>
    <dgm:cxn modelId="{76CA735E-B643-4977-8A1D-6B2047F13766}" srcId="{2F8369BC-A0DD-4A60-9B78-4B827B373701}" destId="{3B957E4B-FB67-4834-8FAA-62755D36666B}" srcOrd="0" destOrd="0" parTransId="{EF72F0BF-31AA-45EB-AC01-623F955255CF}" sibTransId="{7FE9726E-4587-48EC-B0D2-52CB4365A2DC}"/>
    <dgm:cxn modelId="{68462EA0-1448-42FE-9319-AC2F4173E0A1}" type="presOf" srcId="{0D4E4B3B-822C-472E-BDF3-A7AD12DD0851}" destId="{935F8A85-9BBC-429C-9690-A7F68445ABA4}" srcOrd="0" destOrd="0" presId="urn:microsoft.com/office/officeart/2008/layout/HalfCircleOrganizationChart"/>
    <dgm:cxn modelId="{A10DB72C-88EC-4986-ACA4-64949A412431}" type="presOf" srcId="{F3461869-144B-4950-BFFA-480EBA87D276}" destId="{F3E05D7E-79D1-4B8F-963E-BAA1F0EDB269}" srcOrd="0" destOrd="0" presId="urn:microsoft.com/office/officeart/2008/layout/HalfCircleOrganizationChart"/>
    <dgm:cxn modelId="{CA449D97-7799-441A-95BB-90776F3CC4C9}" type="presOf" srcId="{EF72F0BF-31AA-45EB-AC01-623F955255CF}" destId="{D669D6C5-DBB2-4601-B245-9D80F67AFBD0}" srcOrd="0" destOrd="0" presId="urn:microsoft.com/office/officeart/2008/layout/HalfCircleOrganizationChart"/>
    <dgm:cxn modelId="{DF83DA4F-07F0-44B5-BD74-16A7CD3D02E9}" type="presParOf" srcId="{935F8A85-9BBC-429C-9690-A7F68445ABA4}" destId="{FCDA1A93-C31A-4CE5-9F99-68DFE7A2D556}" srcOrd="0" destOrd="0" presId="urn:microsoft.com/office/officeart/2008/layout/HalfCircleOrganizationChart"/>
    <dgm:cxn modelId="{9C18EA92-4952-4BDA-959F-E2DCFBCC20DE}" type="presParOf" srcId="{FCDA1A93-C31A-4CE5-9F99-68DFE7A2D556}" destId="{6F239C9D-277C-4EFE-913D-043A324E8E48}" srcOrd="0" destOrd="0" presId="urn:microsoft.com/office/officeart/2008/layout/HalfCircleOrganizationChart"/>
    <dgm:cxn modelId="{DEE684EE-9000-4FC6-B4C2-79770998C8B1}" type="presParOf" srcId="{6F239C9D-277C-4EFE-913D-043A324E8E48}" destId="{15636CEC-EE6B-4B35-B8E9-38D697BCFD92}" srcOrd="0" destOrd="0" presId="urn:microsoft.com/office/officeart/2008/layout/HalfCircleOrganizationChart"/>
    <dgm:cxn modelId="{F0A467F9-0EC4-43D7-9C23-02CC4556D2A0}" type="presParOf" srcId="{6F239C9D-277C-4EFE-913D-043A324E8E48}" destId="{83969361-1985-4608-9C40-3E59C26CF93E}" srcOrd="1" destOrd="0" presId="urn:microsoft.com/office/officeart/2008/layout/HalfCircleOrganizationChart"/>
    <dgm:cxn modelId="{56DB8D1F-9984-4BD2-89F2-09A7E4D33CC5}" type="presParOf" srcId="{6F239C9D-277C-4EFE-913D-043A324E8E48}" destId="{50F9C04F-986B-43E0-8B3B-6E2F2E54185F}" srcOrd="2" destOrd="0" presId="urn:microsoft.com/office/officeart/2008/layout/HalfCircleOrganizationChart"/>
    <dgm:cxn modelId="{3B010E4B-510F-4ADE-B21E-21514493B6BB}" type="presParOf" srcId="{6F239C9D-277C-4EFE-913D-043A324E8E48}" destId="{854710C5-0819-4F21-9E00-33142ACBCCD7}" srcOrd="3" destOrd="0" presId="urn:microsoft.com/office/officeart/2008/layout/HalfCircleOrganizationChart"/>
    <dgm:cxn modelId="{7206289C-ABCD-497D-9A01-21572691DC45}" type="presParOf" srcId="{FCDA1A93-C31A-4CE5-9F99-68DFE7A2D556}" destId="{E123D5D1-063F-48E2-9C5C-7C7BD8FB86F4}" srcOrd="1" destOrd="0" presId="urn:microsoft.com/office/officeart/2008/layout/HalfCircleOrganizationChart"/>
    <dgm:cxn modelId="{AE008C50-1EC1-4F1B-A111-0C5E51A19DF8}" type="presParOf" srcId="{E123D5D1-063F-48E2-9C5C-7C7BD8FB86F4}" destId="{D669D6C5-DBB2-4601-B245-9D80F67AFBD0}" srcOrd="0" destOrd="0" presId="urn:microsoft.com/office/officeart/2008/layout/HalfCircleOrganizationChart"/>
    <dgm:cxn modelId="{8462982E-5831-45B7-BA52-131A054FA512}" type="presParOf" srcId="{E123D5D1-063F-48E2-9C5C-7C7BD8FB86F4}" destId="{BA764BB8-DFDF-477C-8688-CE74CD9DE1D9}" srcOrd="1" destOrd="0" presId="urn:microsoft.com/office/officeart/2008/layout/HalfCircleOrganizationChart"/>
    <dgm:cxn modelId="{B6986D48-8B47-4052-97A0-85DD42DA694E}" type="presParOf" srcId="{BA764BB8-DFDF-477C-8688-CE74CD9DE1D9}" destId="{BBED13E4-AE59-426D-B75B-5730D7279697}" srcOrd="0" destOrd="0" presId="urn:microsoft.com/office/officeart/2008/layout/HalfCircleOrganizationChart"/>
    <dgm:cxn modelId="{8D347E0F-36CA-4235-A17A-8C0B295B7649}" type="presParOf" srcId="{BBED13E4-AE59-426D-B75B-5730D7279697}" destId="{C8077047-EC47-45F8-AF64-02A67DEB85D1}" srcOrd="0" destOrd="0" presId="urn:microsoft.com/office/officeart/2008/layout/HalfCircleOrganizationChart"/>
    <dgm:cxn modelId="{45DDA308-4FDC-4419-A954-2C6CDF6FDC76}" type="presParOf" srcId="{BBED13E4-AE59-426D-B75B-5730D7279697}" destId="{C2BCE985-3C01-47B5-8987-E4DB06639FC2}" srcOrd="1" destOrd="0" presId="urn:microsoft.com/office/officeart/2008/layout/HalfCircleOrganizationChart"/>
    <dgm:cxn modelId="{298B70E8-EA48-4E27-B4E6-57B803F08AD5}" type="presParOf" srcId="{BBED13E4-AE59-426D-B75B-5730D7279697}" destId="{2A8DAA0C-1A56-42B2-B0B5-F6AEBCE014A9}" srcOrd="2" destOrd="0" presId="urn:microsoft.com/office/officeart/2008/layout/HalfCircleOrganizationChart"/>
    <dgm:cxn modelId="{59AB535A-7A0C-4FDF-8874-F7AB3E65025B}" type="presParOf" srcId="{BBED13E4-AE59-426D-B75B-5730D7279697}" destId="{D46DB12E-0183-4EE0-8E7E-C2EBD918FBC7}" srcOrd="3" destOrd="0" presId="urn:microsoft.com/office/officeart/2008/layout/HalfCircleOrganizationChart"/>
    <dgm:cxn modelId="{8F09D6E1-7439-403A-876F-252D4AC84F16}" type="presParOf" srcId="{BA764BB8-DFDF-477C-8688-CE74CD9DE1D9}" destId="{D8A8EB1E-C291-488F-91D7-1802E0339E09}" srcOrd="1" destOrd="0" presId="urn:microsoft.com/office/officeart/2008/layout/HalfCircleOrganizationChart"/>
    <dgm:cxn modelId="{82D473D9-EA57-4F04-942B-D64E74116010}" type="presParOf" srcId="{BA764BB8-DFDF-477C-8688-CE74CD9DE1D9}" destId="{C466B10F-7FFD-4C0B-93AE-16BD0680B410}" srcOrd="2" destOrd="0" presId="urn:microsoft.com/office/officeart/2008/layout/HalfCircleOrganizationChart"/>
    <dgm:cxn modelId="{E5A196CD-C046-4680-A8C6-E2F51D0BE645}" type="presParOf" srcId="{E123D5D1-063F-48E2-9C5C-7C7BD8FB86F4}" destId="{F3E05D7E-79D1-4B8F-963E-BAA1F0EDB269}" srcOrd="2" destOrd="0" presId="urn:microsoft.com/office/officeart/2008/layout/HalfCircleOrganizationChart"/>
    <dgm:cxn modelId="{022650DD-CCB7-4680-A042-EFA06DAC272A}" type="presParOf" srcId="{E123D5D1-063F-48E2-9C5C-7C7BD8FB86F4}" destId="{43BFC363-0D3D-4BE9-AC54-BF59AA5BF2A9}" srcOrd="3" destOrd="0" presId="urn:microsoft.com/office/officeart/2008/layout/HalfCircleOrganizationChart"/>
    <dgm:cxn modelId="{EEB98A1A-7EA4-4599-80A6-D8EE96CDEAA4}" type="presParOf" srcId="{43BFC363-0D3D-4BE9-AC54-BF59AA5BF2A9}" destId="{A0760A08-8905-4895-A2E7-26F0641DAF2A}" srcOrd="0" destOrd="0" presId="urn:microsoft.com/office/officeart/2008/layout/HalfCircleOrganizationChart"/>
    <dgm:cxn modelId="{481FE3B0-8EC4-476A-96B1-84FCAD94706B}" type="presParOf" srcId="{A0760A08-8905-4895-A2E7-26F0641DAF2A}" destId="{93A948AB-AFE5-4A26-BBE1-ECCDD5CC94A1}" srcOrd="0" destOrd="0" presId="urn:microsoft.com/office/officeart/2008/layout/HalfCircleOrganizationChart"/>
    <dgm:cxn modelId="{4FCAF08D-5A2A-4D22-9C96-E91EAD6429DA}" type="presParOf" srcId="{A0760A08-8905-4895-A2E7-26F0641DAF2A}" destId="{99509AB7-1809-4308-A86F-02A45AB606A8}" srcOrd="1" destOrd="0" presId="urn:microsoft.com/office/officeart/2008/layout/HalfCircleOrganizationChart"/>
    <dgm:cxn modelId="{7CD9ABDC-E0D4-4284-AA7A-9CF823B2C0A8}" type="presParOf" srcId="{A0760A08-8905-4895-A2E7-26F0641DAF2A}" destId="{A562FE84-7B96-456C-97A8-8BBB0CC28D15}" srcOrd="2" destOrd="0" presId="urn:microsoft.com/office/officeart/2008/layout/HalfCircleOrganizationChart"/>
    <dgm:cxn modelId="{724ECEC6-20DB-44C0-A448-98855A003609}" type="presParOf" srcId="{A0760A08-8905-4895-A2E7-26F0641DAF2A}" destId="{26572105-BC75-4799-B37A-DF57EF1A6A43}" srcOrd="3" destOrd="0" presId="urn:microsoft.com/office/officeart/2008/layout/HalfCircleOrganizationChart"/>
    <dgm:cxn modelId="{08346D49-E3F0-46E5-BDB9-A09100961F36}" type="presParOf" srcId="{43BFC363-0D3D-4BE9-AC54-BF59AA5BF2A9}" destId="{938B3407-DCFC-4352-801C-E37188D6DEB6}" srcOrd="1" destOrd="0" presId="urn:microsoft.com/office/officeart/2008/layout/HalfCircleOrganizationChart"/>
    <dgm:cxn modelId="{FAF246CD-4767-4EEC-A435-48A925432A6A}" type="presParOf" srcId="{43BFC363-0D3D-4BE9-AC54-BF59AA5BF2A9}" destId="{49D89BF0-AEFF-4564-A511-9F41583B0040}" srcOrd="2" destOrd="0" presId="urn:microsoft.com/office/officeart/2008/layout/HalfCircleOrganizationChart"/>
    <dgm:cxn modelId="{47B2D490-C64B-4E0F-A2FA-4D933F71768C}" type="presParOf" srcId="{FCDA1A93-C31A-4CE5-9F99-68DFE7A2D556}" destId="{317EA89B-829A-44A5-928A-C11051361955}" srcOrd="2" destOrd="0" presId="urn:microsoft.com/office/officeart/2008/layout/HalfCircleOrganizationChar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44C1DE-10DF-4973-80AF-52D2A3ADEE1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7009A799-3103-4C9A-83B4-19A166CC41BA}">
      <dgm:prSet phldrT="[Text]" custT="1">
        <dgm:style>
          <a:lnRef idx="2">
            <a:schemeClr val="accent1"/>
          </a:lnRef>
          <a:fillRef idx="1">
            <a:schemeClr val="lt1"/>
          </a:fillRef>
          <a:effectRef idx="0">
            <a:schemeClr val="accent1"/>
          </a:effectRef>
          <a:fontRef idx="minor">
            <a:schemeClr val="dk1"/>
          </a:fontRef>
        </dgm:style>
      </dgm:prSet>
      <dgm:spPr>
        <a:solidFill>
          <a:schemeClr val="accent1">
            <a:lumMod val="20000"/>
            <a:lumOff val="80000"/>
          </a:schemeClr>
        </a:solidFill>
      </dgm:spPr>
      <dgm:t>
        <a:bodyPr/>
        <a:lstStyle/>
        <a:p>
          <a:r>
            <a:rPr lang="lv-LV" sz="2000" b="1" dirty="0" smtClean="0"/>
            <a:t>Finansējumam jābūt fokusētākam</a:t>
          </a:r>
          <a:endParaRPr lang="en-GB" sz="2000" b="1" dirty="0"/>
        </a:p>
      </dgm:t>
    </dgm:pt>
    <dgm:pt modelId="{70D64123-D62C-4471-A585-24CD9B87DE48}" type="parTrans" cxnId="{6DBE1A4E-C50D-426E-8104-917F22AEAC41}">
      <dgm:prSet/>
      <dgm:spPr/>
      <dgm:t>
        <a:bodyPr/>
        <a:lstStyle/>
        <a:p>
          <a:endParaRPr lang="en-GB"/>
        </a:p>
      </dgm:t>
    </dgm:pt>
    <dgm:pt modelId="{94B5F8D3-007B-4E58-953A-EDE744DBBD87}" type="sibTrans" cxnId="{6DBE1A4E-C50D-426E-8104-917F22AEAC41}">
      <dgm:prSet/>
      <dgm:spPr/>
      <dgm:t>
        <a:bodyPr/>
        <a:lstStyle/>
        <a:p>
          <a:endParaRPr lang="en-GB"/>
        </a:p>
      </dgm:t>
    </dgm:pt>
    <dgm:pt modelId="{51342440-3519-484F-A56A-A84FDBD2ADBA}">
      <dgm:prSet phldrT="[Text]" custT="1">
        <dgm:style>
          <a:lnRef idx="2">
            <a:schemeClr val="accent2"/>
          </a:lnRef>
          <a:fillRef idx="1">
            <a:schemeClr val="lt1"/>
          </a:fillRef>
          <a:effectRef idx="0">
            <a:schemeClr val="accent2"/>
          </a:effectRef>
          <a:fontRef idx="minor">
            <a:schemeClr val="dk1"/>
          </a:fontRef>
        </dgm:style>
      </dgm:prSet>
      <dgm:spPr>
        <a:solidFill>
          <a:schemeClr val="accent2">
            <a:lumMod val="40000"/>
            <a:lumOff val="60000"/>
          </a:schemeClr>
        </a:solidFill>
      </dgm:spPr>
      <dgm:t>
        <a:bodyPr anchor="ctr"/>
        <a:lstStyle/>
        <a:p>
          <a:pPr algn="l"/>
          <a:r>
            <a:rPr lang="lv-LV" sz="1600" dirty="0" smtClean="0"/>
            <a:t>2 apakšprogrammas</a:t>
          </a:r>
          <a:endParaRPr lang="en-GB" sz="1600" dirty="0"/>
        </a:p>
      </dgm:t>
    </dgm:pt>
    <dgm:pt modelId="{9B5FBB7E-95F9-43F3-B8C6-60E4DC4D6687}" type="parTrans" cxnId="{5D84B592-3096-4D2B-B802-8504A581A092}">
      <dgm:prSet/>
      <dgm:spPr/>
      <dgm:t>
        <a:bodyPr/>
        <a:lstStyle/>
        <a:p>
          <a:endParaRPr lang="en-GB"/>
        </a:p>
      </dgm:t>
    </dgm:pt>
    <dgm:pt modelId="{E660DD41-FCEE-4C8F-823E-74F2D6818748}" type="sibTrans" cxnId="{5D84B592-3096-4D2B-B802-8504A581A092}">
      <dgm:prSet/>
      <dgm:spPr/>
      <dgm:t>
        <a:bodyPr/>
        <a:lstStyle/>
        <a:p>
          <a:endParaRPr lang="en-GB"/>
        </a:p>
      </dgm:t>
    </dgm:pt>
    <dgm:pt modelId="{939C408D-9E85-4020-8342-1ABB0693754D}">
      <dgm:prSet phldrT="[Text]" custT="1">
        <dgm:style>
          <a:lnRef idx="2">
            <a:schemeClr val="accent2"/>
          </a:lnRef>
          <a:fillRef idx="1">
            <a:schemeClr val="lt1"/>
          </a:fillRef>
          <a:effectRef idx="0">
            <a:schemeClr val="accent2"/>
          </a:effectRef>
          <a:fontRef idx="minor">
            <a:schemeClr val="dk1"/>
          </a:fontRef>
        </dgm:style>
      </dgm:prSet>
      <dgm:spPr>
        <a:solidFill>
          <a:schemeClr val="accent2">
            <a:lumMod val="40000"/>
            <a:lumOff val="60000"/>
          </a:schemeClr>
        </a:solidFill>
      </dgm:spPr>
      <dgm:t>
        <a:bodyPr anchor="ctr"/>
        <a:lstStyle/>
        <a:p>
          <a:pPr algn="l"/>
          <a:r>
            <a:rPr lang="lv-LV" sz="1600" dirty="0" smtClean="0"/>
            <a:t>konkrētākas atbalstāmās jomas</a:t>
          </a:r>
          <a:endParaRPr lang="en-GB" sz="1600" dirty="0"/>
        </a:p>
      </dgm:t>
    </dgm:pt>
    <dgm:pt modelId="{2014D420-341B-40D1-BDCD-31E0466BAD0E}" type="parTrans" cxnId="{AE431728-54D3-4704-99EA-0F1976AECBC0}">
      <dgm:prSet/>
      <dgm:spPr/>
      <dgm:t>
        <a:bodyPr/>
        <a:lstStyle/>
        <a:p>
          <a:endParaRPr lang="en-GB"/>
        </a:p>
      </dgm:t>
    </dgm:pt>
    <dgm:pt modelId="{FB3351CC-0295-4CB3-A7DB-2DFF4313BFB6}" type="sibTrans" cxnId="{AE431728-54D3-4704-99EA-0F1976AECBC0}">
      <dgm:prSet/>
      <dgm:spPr/>
      <dgm:t>
        <a:bodyPr/>
        <a:lstStyle/>
        <a:p>
          <a:endParaRPr lang="en-GB"/>
        </a:p>
      </dgm:t>
    </dgm:pt>
    <dgm:pt modelId="{E859D494-2938-482E-BB31-E5AA42E90151}">
      <dgm:prSet phldrT="[Text]" custT="1">
        <dgm:style>
          <a:lnRef idx="2">
            <a:schemeClr val="accent1"/>
          </a:lnRef>
          <a:fillRef idx="1">
            <a:schemeClr val="lt1"/>
          </a:fillRef>
          <a:effectRef idx="0">
            <a:schemeClr val="accent1"/>
          </a:effectRef>
          <a:fontRef idx="minor">
            <a:schemeClr val="dk1"/>
          </a:fontRef>
        </dgm:style>
      </dgm:prSet>
      <dgm:spPr>
        <a:solidFill>
          <a:schemeClr val="accent1">
            <a:lumMod val="20000"/>
            <a:lumOff val="80000"/>
          </a:schemeClr>
        </a:solidFill>
      </dgm:spPr>
      <dgm:t>
        <a:bodyPr/>
        <a:lstStyle/>
        <a:p>
          <a:r>
            <a:rPr lang="lv-LV" sz="2000" b="1" dirty="0" smtClean="0"/>
            <a:t>Nepieciešams Latvijas NVO </a:t>
          </a:r>
          <a:r>
            <a:rPr lang="lv-LV" sz="2000" b="1" dirty="0" err="1" smtClean="0"/>
            <a:t>izvērtējums</a:t>
          </a:r>
          <a:endParaRPr lang="en-GB" sz="2000" b="1" dirty="0"/>
        </a:p>
      </dgm:t>
    </dgm:pt>
    <dgm:pt modelId="{165B8C7F-3837-4DE5-92C8-8BD796C76208}" type="parTrans" cxnId="{C42A5176-7238-48C0-B4F7-D34058081B2D}">
      <dgm:prSet/>
      <dgm:spPr/>
      <dgm:t>
        <a:bodyPr/>
        <a:lstStyle/>
        <a:p>
          <a:endParaRPr lang="en-GB"/>
        </a:p>
      </dgm:t>
    </dgm:pt>
    <dgm:pt modelId="{9F9FF431-1C86-4384-824A-E3B2E79C8DB0}" type="sibTrans" cxnId="{C42A5176-7238-48C0-B4F7-D34058081B2D}">
      <dgm:prSet/>
      <dgm:spPr/>
      <dgm:t>
        <a:bodyPr/>
        <a:lstStyle/>
        <a:p>
          <a:endParaRPr lang="en-GB"/>
        </a:p>
      </dgm:t>
    </dgm:pt>
    <dgm:pt modelId="{0348D9F3-2BC2-43DD-A0F4-EBD022A96852}">
      <dgm:prSet phldrT="[Text]" custT="1">
        <dgm:style>
          <a:lnRef idx="2">
            <a:schemeClr val="accent2"/>
          </a:lnRef>
          <a:fillRef idx="1">
            <a:schemeClr val="lt1"/>
          </a:fillRef>
          <a:effectRef idx="0">
            <a:schemeClr val="accent2"/>
          </a:effectRef>
          <a:fontRef idx="minor">
            <a:schemeClr val="dk1"/>
          </a:fontRef>
        </dgm:style>
      </dgm:prSet>
      <dgm:spPr>
        <a:solidFill>
          <a:schemeClr val="accent2">
            <a:lumMod val="40000"/>
            <a:lumOff val="60000"/>
          </a:schemeClr>
        </a:solidFill>
      </dgm:spPr>
      <dgm:t>
        <a:bodyPr anchor="ctr"/>
        <a:lstStyle/>
        <a:p>
          <a:r>
            <a:rPr lang="lv-LV" sz="1600" dirty="0" smtClean="0"/>
            <a:t>iepriekš noteiktais projekts pilsoniskās sabiedrības ilgtspējīgu attīstības stiprināšanai Latvijā</a:t>
          </a:r>
          <a:endParaRPr lang="en-GB" sz="1600" dirty="0"/>
        </a:p>
      </dgm:t>
    </dgm:pt>
    <dgm:pt modelId="{C0754335-7663-4E47-91DB-72935F0BF7EE}" type="parTrans" cxnId="{1C84A059-306F-48BE-8846-0F9C07EBC041}">
      <dgm:prSet/>
      <dgm:spPr/>
      <dgm:t>
        <a:bodyPr/>
        <a:lstStyle/>
        <a:p>
          <a:endParaRPr lang="en-GB"/>
        </a:p>
      </dgm:t>
    </dgm:pt>
    <dgm:pt modelId="{89009605-51D0-44E2-B9E0-B8DB089375F8}" type="sibTrans" cxnId="{1C84A059-306F-48BE-8846-0F9C07EBC041}">
      <dgm:prSet/>
      <dgm:spPr/>
      <dgm:t>
        <a:bodyPr/>
        <a:lstStyle/>
        <a:p>
          <a:endParaRPr lang="en-GB"/>
        </a:p>
      </dgm:t>
    </dgm:pt>
    <dgm:pt modelId="{D6E3B971-C56D-4F44-9367-F325B13100A6}">
      <dgm:prSet phldrT="[Text]" custT="1">
        <dgm:style>
          <a:lnRef idx="2">
            <a:schemeClr val="accent1"/>
          </a:lnRef>
          <a:fillRef idx="1">
            <a:schemeClr val="lt1"/>
          </a:fillRef>
          <a:effectRef idx="0">
            <a:schemeClr val="accent1"/>
          </a:effectRef>
          <a:fontRef idx="minor">
            <a:schemeClr val="dk1"/>
          </a:fontRef>
        </dgm:style>
      </dgm:prSet>
      <dgm:spPr>
        <a:solidFill>
          <a:schemeClr val="accent1">
            <a:lumMod val="20000"/>
            <a:lumOff val="80000"/>
          </a:schemeClr>
        </a:solidFill>
      </dgm:spPr>
      <dgm:t>
        <a:bodyPr/>
        <a:lstStyle/>
        <a:p>
          <a:r>
            <a:rPr lang="lv-LV" sz="1800" b="1" dirty="0" smtClean="0"/>
            <a:t>Projektu iesniegšana un vērtēšana jādiferencē atkarībā no projekta izmēra</a:t>
          </a:r>
          <a:endParaRPr lang="en-GB" sz="1800" b="1" dirty="0"/>
        </a:p>
      </dgm:t>
    </dgm:pt>
    <dgm:pt modelId="{84C5522C-42E2-4AD3-A3F3-747CB68A4A7A}" type="parTrans" cxnId="{5AFDCB2A-C1CE-40B4-A29A-2422FC6951D7}">
      <dgm:prSet/>
      <dgm:spPr/>
      <dgm:t>
        <a:bodyPr/>
        <a:lstStyle/>
        <a:p>
          <a:endParaRPr lang="en-GB"/>
        </a:p>
      </dgm:t>
    </dgm:pt>
    <dgm:pt modelId="{44AB53DD-7320-4D8F-B5F6-3ADC7A1BE382}" type="sibTrans" cxnId="{5AFDCB2A-C1CE-40B4-A29A-2422FC6951D7}">
      <dgm:prSet/>
      <dgm:spPr/>
      <dgm:t>
        <a:bodyPr/>
        <a:lstStyle/>
        <a:p>
          <a:endParaRPr lang="en-GB"/>
        </a:p>
      </dgm:t>
    </dgm:pt>
    <dgm:pt modelId="{2702C3A2-DE90-491D-8C29-8D05B2D23961}">
      <dgm:prSet phldrT="[Text]" custT="1">
        <dgm:style>
          <a:lnRef idx="2">
            <a:schemeClr val="accent2"/>
          </a:lnRef>
          <a:fillRef idx="1">
            <a:schemeClr val="lt1"/>
          </a:fillRef>
          <a:effectRef idx="0">
            <a:schemeClr val="accent2"/>
          </a:effectRef>
          <a:fontRef idx="minor">
            <a:schemeClr val="dk1"/>
          </a:fontRef>
        </dgm:style>
      </dgm:prSet>
      <dgm:spPr>
        <a:solidFill>
          <a:schemeClr val="accent2">
            <a:lumMod val="40000"/>
            <a:lumOff val="60000"/>
          </a:schemeClr>
        </a:solidFill>
      </dgm:spPr>
      <dgm:t>
        <a:bodyPr anchor="ctr"/>
        <a:lstStyle/>
        <a:p>
          <a:r>
            <a:rPr lang="lv-LV" sz="1600" i="1" dirty="0" err="1" smtClean="0"/>
            <a:t>medium</a:t>
          </a:r>
          <a:r>
            <a:rPr lang="lv-LV" sz="1600" dirty="0" smtClean="0"/>
            <a:t> un </a:t>
          </a:r>
          <a:r>
            <a:rPr lang="lv-LV" sz="1600" i="1" dirty="0" smtClean="0"/>
            <a:t>makro</a:t>
          </a:r>
          <a:r>
            <a:rPr lang="lv-LV" sz="1600" dirty="0" smtClean="0"/>
            <a:t> projekti tiek vērtēti divās kārtās</a:t>
          </a:r>
          <a:endParaRPr lang="en-GB" sz="1600" dirty="0"/>
        </a:p>
      </dgm:t>
    </dgm:pt>
    <dgm:pt modelId="{BE153481-E21C-4C92-B60F-3E58495CD338}" type="parTrans" cxnId="{579AF8F7-5D96-4CE5-A47E-A2D8F2C38E4E}">
      <dgm:prSet/>
      <dgm:spPr/>
      <dgm:t>
        <a:bodyPr/>
        <a:lstStyle/>
        <a:p>
          <a:endParaRPr lang="en-GB"/>
        </a:p>
      </dgm:t>
    </dgm:pt>
    <dgm:pt modelId="{F1E0666F-DE32-42B9-B4AD-A69D8D3B4193}" type="sibTrans" cxnId="{579AF8F7-5D96-4CE5-A47E-A2D8F2C38E4E}">
      <dgm:prSet/>
      <dgm:spPr/>
      <dgm:t>
        <a:bodyPr/>
        <a:lstStyle/>
        <a:p>
          <a:endParaRPr lang="en-GB"/>
        </a:p>
      </dgm:t>
    </dgm:pt>
    <dgm:pt modelId="{AF272B47-C1A4-40F7-850B-EC128211E62D}">
      <dgm:prSet phldrT="[Text]">
        <dgm:style>
          <a:lnRef idx="2">
            <a:schemeClr val="accent1"/>
          </a:lnRef>
          <a:fillRef idx="1">
            <a:schemeClr val="lt1"/>
          </a:fillRef>
          <a:effectRef idx="0">
            <a:schemeClr val="accent1"/>
          </a:effectRef>
          <a:fontRef idx="minor">
            <a:schemeClr val="dk1"/>
          </a:fontRef>
        </dgm:style>
      </dgm:prSet>
      <dgm:spPr>
        <a:solidFill>
          <a:schemeClr val="accent1">
            <a:lumMod val="20000"/>
            <a:lumOff val="80000"/>
          </a:schemeClr>
        </a:solidFill>
      </dgm:spPr>
      <dgm:t>
        <a:bodyPr/>
        <a:lstStyle/>
        <a:p>
          <a:r>
            <a:rPr lang="lv-LV" b="1" dirty="0" smtClean="0"/>
            <a:t>Jāparedz atsevišķs finansējums divpusējo attiecību stiprināšanai</a:t>
          </a:r>
          <a:endParaRPr lang="en-GB" b="1" dirty="0"/>
        </a:p>
      </dgm:t>
    </dgm:pt>
    <dgm:pt modelId="{C9D7E92E-8E47-4317-BC43-F7465E99E58E}" type="parTrans" cxnId="{66E6796F-7E36-4EA7-8BD2-DA42DF2AF15F}">
      <dgm:prSet/>
      <dgm:spPr/>
      <dgm:t>
        <a:bodyPr/>
        <a:lstStyle/>
        <a:p>
          <a:endParaRPr lang="en-GB"/>
        </a:p>
      </dgm:t>
    </dgm:pt>
    <dgm:pt modelId="{C74B5A00-A9D2-45FF-B900-42C47C974AA1}" type="sibTrans" cxnId="{66E6796F-7E36-4EA7-8BD2-DA42DF2AF15F}">
      <dgm:prSet/>
      <dgm:spPr/>
      <dgm:t>
        <a:bodyPr/>
        <a:lstStyle/>
        <a:p>
          <a:endParaRPr lang="en-GB"/>
        </a:p>
      </dgm:t>
    </dgm:pt>
    <dgm:pt modelId="{8C895F28-E241-460B-9D73-C8A87E01E140}">
      <dgm:prSet phldrT="[Text]" custT="1">
        <dgm:style>
          <a:lnRef idx="2">
            <a:schemeClr val="accent2"/>
          </a:lnRef>
          <a:fillRef idx="1">
            <a:schemeClr val="lt1"/>
          </a:fillRef>
          <a:effectRef idx="0">
            <a:schemeClr val="accent2"/>
          </a:effectRef>
          <a:fontRef idx="minor">
            <a:schemeClr val="dk1"/>
          </a:fontRef>
        </dgm:style>
      </dgm:prSet>
      <dgm:spPr>
        <a:solidFill>
          <a:schemeClr val="accent2">
            <a:lumMod val="40000"/>
            <a:lumOff val="60000"/>
          </a:schemeClr>
        </a:solidFill>
      </dgm:spPr>
      <dgm:t>
        <a:bodyPr anchor="ctr"/>
        <a:lstStyle/>
        <a:p>
          <a:r>
            <a:rPr lang="lv-LV" sz="1600" dirty="0" smtClean="0"/>
            <a:t>programmā paredzēts fonds divpusējo attiecību stiprināšanai </a:t>
          </a:r>
          <a:r>
            <a:rPr lang="lv-LV" sz="1400" i="1" dirty="0" smtClean="0"/>
            <a:t>(~0,16 milj. EUR)</a:t>
          </a:r>
          <a:endParaRPr lang="en-GB" sz="1400" i="1" dirty="0"/>
        </a:p>
      </dgm:t>
    </dgm:pt>
    <dgm:pt modelId="{50B99929-0136-48D1-8784-A618E2C40476}" type="parTrans" cxnId="{3C013747-5EC0-4FBC-BDD4-72B5D97E3758}">
      <dgm:prSet/>
      <dgm:spPr/>
      <dgm:t>
        <a:bodyPr/>
        <a:lstStyle/>
        <a:p>
          <a:endParaRPr lang="en-GB"/>
        </a:p>
      </dgm:t>
    </dgm:pt>
    <dgm:pt modelId="{F6AE9B27-E5ED-4649-97D0-B662566201FA}" type="sibTrans" cxnId="{3C013747-5EC0-4FBC-BDD4-72B5D97E3758}">
      <dgm:prSet/>
      <dgm:spPr/>
      <dgm:t>
        <a:bodyPr/>
        <a:lstStyle/>
        <a:p>
          <a:endParaRPr lang="en-GB"/>
        </a:p>
      </dgm:t>
    </dgm:pt>
    <dgm:pt modelId="{4FFB168F-FEAD-4AA4-908F-8F97AD7DC6EC}" type="pres">
      <dgm:prSet presAssocID="{7044C1DE-10DF-4973-80AF-52D2A3ADEE13}" presName="Name0" presStyleCnt="0">
        <dgm:presLayoutVars>
          <dgm:dir/>
          <dgm:animLvl val="lvl"/>
          <dgm:resizeHandles/>
        </dgm:presLayoutVars>
      </dgm:prSet>
      <dgm:spPr/>
    </dgm:pt>
    <dgm:pt modelId="{9BDD4EE2-D7CE-459E-89C5-77E42AB7C04D}" type="pres">
      <dgm:prSet presAssocID="{7009A799-3103-4C9A-83B4-19A166CC41BA}" presName="linNode" presStyleCnt="0"/>
      <dgm:spPr/>
    </dgm:pt>
    <dgm:pt modelId="{19E9C23A-B65C-42C9-9C05-18D5B73FD34D}" type="pres">
      <dgm:prSet presAssocID="{7009A799-3103-4C9A-83B4-19A166CC41BA}" presName="parentShp" presStyleLbl="node1" presStyleIdx="0" presStyleCnt="4">
        <dgm:presLayoutVars>
          <dgm:bulletEnabled val="1"/>
        </dgm:presLayoutVars>
      </dgm:prSet>
      <dgm:spPr/>
    </dgm:pt>
    <dgm:pt modelId="{67AE22FA-F174-4D79-AA2B-8E8016A4DF9E}" type="pres">
      <dgm:prSet presAssocID="{7009A799-3103-4C9A-83B4-19A166CC41BA}" presName="childShp" presStyleLbl="bgAccFollowNode1" presStyleIdx="0" presStyleCnt="4">
        <dgm:presLayoutVars>
          <dgm:bulletEnabled val="1"/>
        </dgm:presLayoutVars>
      </dgm:prSet>
      <dgm:spPr/>
      <dgm:t>
        <a:bodyPr/>
        <a:lstStyle/>
        <a:p>
          <a:endParaRPr lang="en-GB"/>
        </a:p>
      </dgm:t>
    </dgm:pt>
    <dgm:pt modelId="{F6C8C184-F85D-482B-84D2-6118861FA47A}" type="pres">
      <dgm:prSet presAssocID="{94B5F8D3-007B-4E58-953A-EDE744DBBD87}" presName="spacing" presStyleCnt="0"/>
      <dgm:spPr/>
    </dgm:pt>
    <dgm:pt modelId="{8C34E4BE-9904-4EC9-B8D3-A9548B81B8D3}" type="pres">
      <dgm:prSet presAssocID="{E859D494-2938-482E-BB31-E5AA42E90151}" presName="linNode" presStyleCnt="0"/>
      <dgm:spPr/>
    </dgm:pt>
    <dgm:pt modelId="{64E218DD-EA73-4725-AC12-5930552B5B8F}" type="pres">
      <dgm:prSet presAssocID="{E859D494-2938-482E-BB31-E5AA42E90151}" presName="parentShp" presStyleLbl="node1" presStyleIdx="1" presStyleCnt="4">
        <dgm:presLayoutVars>
          <dgm:bulletEnabled val="1"/>
        </dgm:presLayoutVars>
      </dgm:prSet>
      <dgm:spPr/>
    </dgm:pt>
    <dgm:pt modelId="{9059A29D-6ED9-4041-9EE5-90007B14C021}" type="pres">
      <dgm:prSet presAssocID="{E859D494-2938-482E-BB31-E5AA42E90151}" presName="childShp" presStyleLbl="bgAccFollowNode1" presStyleIdx="1" presStyleCnt="4">
        <dgm:presLayoutVars>
          <dgm:bulletEnabled val="1"/>
        </dgm:presLayoutVars>
      </dgm:prSet>
      <dgm:spPr/>
      <dgm:t>
        <a:bodyPr/>
        <a:lstStyle/>
        <a:p>
          <a:endParaRPr lang="en-GB"/>
        </a:p>
      </dgm:t>
    </dgm:pt>
    <dgm:pt modelId="{B37C964D-DC9A-427E-9157-B0ACA459C623}" type="pres">
      <dgm:prSet presAssocID="{9F9FF431-1C86-4384-824A-E3B2E79C8DB0}" presName="spacing" presStyleCnt="0"/>
      <dgm:spPr/>
    </dgm:pt>
    <dgm:pt modelId="{C86E9842-FF2E-486F-A93E-0BCCDF2FDA33}" type="pres">
      <dgm:prSet presAssocID="{D6E3B971-C56D-4F44-9367-F325B13100A6}" presName="linNode" presStyleCnt="0"/>
      <dgm:spPr/>
    </dgm:pt>
    <dgm:pt modelId="{FA8DE062-FC9A-46C6-8404-A60E67B66222}" type="pres">
      <dgm:prSet presAssocID="{D6E3B971-C56D-4F44-9367-F325B13100A6}" presName="parentShp" presStyleLbl="node1" presStyleIdx="2" presStyleCnt="4">
        <dgm:presLayoutVars>
          <dgm:bulletEnabled val="1"/>
        </dgm:presLayoutVars>
      </dgm:prSet>
      <dgm:spPr/>
    </dgm:pt>
    <dgm:pt modelId="{C8C07F18-664B-4D4E-8323-8E62D299C8BC}" type="pres">
      <dgm:prSet presAssocID="{D6E3B971-C56D-4F44-9367-F325B13100A6}" presName="childShp" presStyleLbl="bgAccFollowNode1" presStyleIdx="2" presStyleCnt="4">
        <dgm:presLayoutVars>
          <dgm:bulletEnabled val="1"/>
        </dgm:presLayoutVars>
      </dgm:prSet>
      <dgm:spPr/>
      <dgm:t>
        <a:bodyPr/>
        <a:lstStyle/>
        <a:p>
          <a:endParaRPr lang="en-GB"/>
        </a:p>
      </dgm:t>
    </dgm:pt>
    <dgm:pt modelId="{AB8EBD32-16E9-4E6B-9101-F041527A7CD0}" type="pres">
      <dgm:prSet presAssocID="{44AB53DD-7320-4D8F-B5F6-3ADC7A1BE382}" presName="spacing" presStyleCnt="0"/>
      <dgm:spPr/>
    </dgm:pt>
    <dgm:pt modelId="{03726CE9-DBDF-41B0-92F3-04E5CF4B82A8}" type="pres">
      <dgm:prSet presAssocID="{AF272B47-C1A4-40F7-850B-EC128211E62D}" presName="linNode" presStyleCnt="0"/>
      <dgm:spPr/>
    </dgm:pt>
    <dgm:pt modelId="{5A8B9C83-4CE3-4671-A8A0-9BB6CC208735}" type="pres">
      <dgm:prSet presAssocID="{AF272B47-C1A4-40F7-850B-EC128211E62D}" presName="parentShp" presStyleLbl="node1" presStyleIdx="3" presStyleCnt="4">
        <dgm:presLayoutVars>
          <dgm:bulletEnabled val="1"/>
        </dgm:presLayoutVars>
      </dgm:prSet>
      <dgm:spPr/>
      <dgm:t>
        <a:bodyPr/>
        <a:lstStyle/>
        <a:p>
          <a:endParaRPr lang="en-GB"/>
        </a:p>
      </dgm:t>
    </dgm:pt>
    <dgm:pt modelId="{BE8CDD18-0957-46E2-869B-E968835919FC}" type="pres">
      <dgm:prSet presAssocID="{AF272B47-C1A4-40F7-850B-EC128211E62D}" presName="childShp" presStyleLbl="bgAccFollowNode1" presStyleIdx="3" presStyleCnt="4">
        <dgm:presLayoutVars>
          <dgm:bulletEnabled val="1"/>
        </dgm:presLayoutVars>
      </dgm:prSet>
      <dgm:spPr/>
      <dgm:t>
        <a:bodyPr/>
        <a:lstStyle/>
        <a:p>
          <a:endParaRPr lang="en-GB"/>
        </a:p>
      </dgm:t>
    </dgm:pt>
  </dgm:ptLst>
  <dgm:cxnLst>
    <dgm:cxn modelId="{6DBE1A4E-C50D-426E-8104-917F22AEAC41}" srcId="{7044C1DE-10DF-4973-80AF-52D2A3ADEE13}" destId="{7009A799-3103-4C9A-83B4-19A166CC41BA}" srcOrd="0" destOrd="0" parTransId="{70D64123-D62C-4471-A585-24CD9B87DE48}" sibTransId="{94B5F8D3-007B-4E58-953A-EDE744DBBD87}"/>
    <dgm:cxn modelId="{D13AC8F9-EF48-4BB4-BCE5-ECA41DF98CDA}" type="presOf" srcId="{AF272B47-C1A4-40F7-850B-EC128211E62D}" destId="{5A8B9C83-4CE3-4671-A8A0-9BB6CC208735}" srcOrd="0" destOrd="0" presId="urn:microsoft.com/office/officeart/2005/8/layout/vList6"/>
    <dgm:cxn modelId="{3C013747-5EC0-4FBC-BDD4-72B5D97E3758}" srcId="{AF272B47-C1A4-40F7-850B-EC128211E62D}" destId="{8C895F28-E241-460B-9D73-C8A87E01E140}" srcOrd="0" destOrd="0" parTransId="{50B99929-0136-48D1-8784-A618E2C40476}" sibTransId="{F6AE9B27-E5ED-4649-97D0-B662566201FA}"/>
    <dgm:cxn modelId="{EF72E447-E9BC-41DF-9FE5-8A80FE5AC3A9}" type="presOf" srcId="{0348D9F3-2BC2-43DD-A0F4-EBD022A96852}" destId="{9059A29D-6ED9-4041-9EE5-90007B14C021}" srcOrd="0" destOrd="0" presId="urn:microsoft.com/office/officeart/2005/8/layout/vList6"/>
    <dgm:cxn modelId="{D7A769EF-D05B-4022-A4FF-A006F87299B3}" type="presOf" srcId="{939C408D-9E85-4020-8342-1ABB0693754D}" destId="{67AE22FA-F174-4D79-AA2B-8E8016A4DF9E}" srcOrd="0" destOrd="1" presId="urn:microsoft.com/office/officeart/2005/8/layout/vList6"/>
    <dgm:cxn modelId="{5AFDCB2A-C1CE-40B4-A29A-2422FC6951D7}" srcId="{7044C1DE-10DF-4973-80AF-52D2A3ADEE13}" destId="{D6E3B971-C56D-4F44-9367-F325B13100A6}" srcOrd="2" destOrd="0" parTransId="{84C5522C-42E2-4AD3-A3F3-747CB68A4A7A}" sibTransId="{44AB53DD-7320-4D8F-B5F6-3ADC7A1BE382}"/>
    <dgm:cxn modelId="{579AF8F7-5D96-4CE5-A47E-A2D8F2C38E4E}" srcId="{D6E3B971-C56D-4F44-9367-F325B13100A6}" destId="{2702C3A2-DE90-491D-8C29-8D05B2D23961}" srcOrd="0" destOrd="0" parTransId="{BE153481-E21C-4C92-B60F-3E58495CD338}" sibTransId="{F1E0666F-DE32-42B9-B4AD-A69D8D3B4193}"/>
    <dgm:cxn modelId="{66E6796F-7E36-4EA7-8BD2-DA42DF2AF15F}" srcId="{7044C1DE-10DF-4973-80AF-52D2A3ADEE13}" destId="{AF272B47-C1A4-40F7-850B-EC128211E62D}" srcOrd="3" destOrd="0" parTransId="{C9D7E92E-8E47-4317-BC43-F7465E99E58E}" sibTransId="{C74B5A00-A9D2-45FF-B900-42C47C974AA1}"/>
    <dgm:cxn modelId="{41C4AB8A-A7C5-423C-8791-C3EE92DAAD8F}" type="presOf" srcId="{8C895F28-E241-460B-9D73-C8A87E01E140}" destId="{BE8CDD18-0957-46E2-869B-E968835919FC}" srcOrd="0" destOrd="0" presId="urn:microsoft.com/office/officeart/2005/8/layout/vList6"/>
    <dgm:cxn modelId="{C42A5176-7238-48C0-B4F7-D34058081B2D}" srcId="{7044C1DE-10DF-4973-80AF-52D2A3ADEE13}" destId="{E859D494-2938-482E-BB31-E5AA42E90151}" srcOrd="1" destOrd="0" parTransId="{165B8C7F-3837-4DE5-92C8-8BD796C76208}" sibTransId="{9F9FF431-1C86-4384-824A-E3B2E79C8DB0}"/>
    <dgm:cxn modelId="{08321B47-6DF0-4D0E-BD04-4B8AF15A2551}" type="presOf" srcId="{51342440-3519-484F-A56A-A84FDBD2ADBA}" destId="{67AE22FA-F174-4D79-AA2B-8E8016A4DF9E}" srcOrd="0" destOrd="0" presId="urn:microsoft.com/office/officeart/2005/8/layout/vList6"/>
    <dgm:cxn modelId="{51E049B5-F49E-482D-BA09-29161B6E834C}" type="presOf" srcId="{2702C3A2-DE90-491D-8C29-8D05B2D23961}" destId="{C8C07F18-664B-4D4E-8323-8E62D299C8BC}" srcOrd="0" destOrd="0" presId="urn:microsoft.com/office/officeart/2005/8/layout/vList6"/>
    <dgm:cxn modelId="{1C84A059-306F-48BE-8846-0F9C07EBC041}" srcId="{E859D494-2938-482E-BB31-E5AA42E90151}" destId="{0348D9F3-2BC2-43DD-A0F4-EBD022A96852}" srcOrd="0" destOrd="0" parTransId="{C0754335-7663-4E47-91DB-72935F0BF7EE}" sibTransId="{89009605-51D0-44E2-B9E0-B8DB089375F8}"/>
    <dgm:cxn modelId="{AE431728-54D3-4704-99EA-0F1976AECBC0}" srcId="{7009A799-3103-4C9A-83B4-19A166CC41BA}" destId="{939C408D-9E85-4020-8342-1ABB0693754D}" srcOrd="1" destOrd="0" parTransId="{2014D420-341B-40D1-BDCD-31E0466BAD0E}" sibTransId="{FB3351CC-0295-4CB3-A7DB-2DFF4313BFB6}"/>
    <dgm:cxn modelId="{B9FDBD11-ABB8-4B46-A107-B2AFF8CAD7C5}" type="presOf" srcId="{D6E3B971-C56D-4F44-9367-F325B13100A6}" destId="{FA8DE062-FC9A-46C6-8404-A60E67B66222}" srcOrd="0" destOrd="0" presId="urn:microsoft.com/office/officeart/2005/8/layout/vList6"/>
    <dgm:cxn modelId="{D039A2F7-AA01-4E56-9127-8117EDE23A6D}" type="presOf" srcId="{7044C1DE-10DF-4973-80AF-52D2A3ADEE13}" destId="{4FFB168F-FEAD-4AA4-908F-8F97AD7DC6EC}" srcOrd="0" destOrd="0" presId="urn:microsoft.com/office/officeart/2005/8/layout/vList6"/>
    <dgm:cxn modelId="{D1646B66-5B14-414C-A20A-35E399764257}" type="presOf" srcId="{7009A799-3103-4C9A-83B4-19A166CC41BA}" destId="{19E9C23A-B65C-42C9-9C05-18D5B73FD34D}" srcOrd="0" destOrd="0" presId="urn:microsoft.com/office/officeart/2005/8/layout/vList6"/>
    <dgm:cxn modelId="{82BFC81D-1331-4DBB-B853-A5D114ED9A7B}" type="presOf" srcId="{E859D494-2938-482E-BB31-E5AA42E90151}" destId="{64E218DD-EA73-4725-AC12-5930552B5B8F}" srcOrd="0" destOrd="0" presId="urn:microsoft.com/office/officeart/2005/8/layout/vList6"/>
    <dgm:cxn modelId="{5D84B592-3096-4D2B-B802-8504A581A092}" srcId="{7009A799-3103-4C9A-83B4-19A166CC41BA}" destId="{51342440-3519-484F-A56A-A84FDBD2ADBA}" srcOrd="0" destOrd="0" parTransId="{9B5FBB7E-95F9-43F3-B8C6-60E4DC4D6687}" sibTransId="{E660DD41-FCEE-4C8F-823E-74F2D6818748}"/>
    <dgm:cxn modelId="{294C3874-3F9B-45FC-AB6A-E3B660B8A16C}" type="presParOf" srcId="{4FFB168F-FEAD-4AA4-908F-8F97AD7DC6EC}" destId="{9BDD4EE2-D7CE-459E-89C5-77E42AB7C04D}" srcOrd="0" destOrd="0" presId="urn:microsoft.com/office/officeart/2005/8/layout/vList6"/>
    <dgm:cxn modelId="{BACD7EA9-E6DC-4666-9697-6564A7B7E67D}" type="presParOf" srcId="{9BDD4EE2-D7CE-459E-89C5-77E42AB7C04D}" destId="{19E9C23A-B65C-42C9-9C05-18D5B73FD34D}" srcOrd="0" destOrd="0" presId="urn:microsoft.com/office/officeart/2005/8/layout/vList6"/>
    <dgm:cxn modelId="{4459EF56-0270-44F9-8D17-D314EC3454A0}" type="presParOf" srcId="{9BDD4EE2-D7CE-459E-89C5-77E42AB7C04D}" destId="{67AE22FA-F174-4D79-AA2B-8E8016A4DF9E}" srcOrd="1" destOrd="0" presId="urn:microsoft.com/office/officeart/2005/8/layout/vList6"/>
    <dgm:cxn modelId="{2840E85D-5FC3-4DD1-AEAB-97CBD228CFF0}" type="presParOf" srcId="{4FFB168F-FEAD-4AA4-908F-8F97AD7DC6EC}" destId="{F6C8C184-F85D-482B-84D2-6118861FA47A}" srcOrd="1" destOrd="0" presId="urn:microsoft.com/office/officeart/2005/8/layout/vList6"/>
    <dgm:cxn modelId="{C10B2D97-4937-4A2D-9823-5E6E7579663E}" type="presParOf" srcId="{4FFB168F-FEAD-4AA4-908F-8F97AD7DC6EC}" destId="{8C34E4BE-9904-4EC9-B8D3-A9548B81B8D3}" srcOrd="2" destOrd="0" presId="urn:microsoft.com/office/officeart/2005/8/layout/vList6"/>
    <dgm:cxn modelId="{B9CDA58A-12DD-4145-BFB0-A7FB0F0628A2}" type="presParOf" srcId="{8C34E4BE-9904-4EC9-B8D3-A9548B81B8D3}" destId="{64E218DD-EA73-4725-AC12-5930552B5B8F}" srcOrd="0" destOrd="0" presId="urn:microsoft.com/office/officeart/2005/8/layout/vList6"/>
    <dgm:cxn modelId="{A7FD27C8-0A73-469D-9645-B6393F82859A}" type="presParOf" srcId="{8C34E4BE-9904-4EC9-B8D3-A9548B81B8D3}" destId="{9059A29D-6ED9-4041-9EE5-90007B14C021}" srcOrd="1" destOrd="0" presId="urn:microsoft.com/office/officeart/2005/8/layout/vList6"/>
    <dgm:cxn modelId="{6D777FDB-0726-4FF7-99F8-A7A12F5E64FB}" type="presParOf" srcId="{4FFB168F-FEAD-4AA4-908F-8F97AD7DC6EC}" destId="{B37C964D-DC9A-427E-9157-B0ACA459C623}" srcOrd="3" destOrd="0" presId="urn:microsoft.com/office/officeart/2005/8/layout/vList6"/>
    <dgm:cxn modelId="{866C828E-6D37-480C-99E7-53E58BF12CDE}" type="presParOf" srcId="{4FFB168F-FEAD-4AA4-908F-8F97AD7DC6EC}" destId="{C86E9842-FF2E-486F-A93E-0BCCDF2FDA33}" srcOrd="4" destOrd="0" presId="urn:microsoft.com/office/officeart/2005/8/layout/vList6"/>
    <dgm:cxn modelId="{37BF2442-53C4-4C9F-A3CE-AB7838F419E8}" type="presParOf" srcId="{C86E9842-FF2E-486F-A93E-0BCCDF2FDA33}" destId="{FA8DE062-FC9A-46C6-8404-A60E67B66222}" srcOrd="0" destOrd="0" presId="urn:microsoft.com/office/officeart/2005/8/layout/vList6"/>
    <dgm:cxn modelId="{A47C1B53-7C92-4238-8FEC-9BDC70F8AAEA}" type="presParOf" srcId="{C86E9842-FF2E-486F-A93E-0BCCDF2FDA33}" destId="{C8C07F18-664B-4D4E-8323-8E62D299C8BC}" srcOrd="1" destOrd="0" presId="urn:microsoft.com/office/officeart/2005/8/layout/vList6"/>
    <dgm:cxn modelId="{FB6DC962-6FCE-40C6-9DB5-976E917A6354}" type="presParOf" srcId="{4FFB168F-FEAD-4AA4-908F-8F97AD7DC6EC}" destId="{AB8EBD32-16E9-4E6B-9101-F041527A7CD0}" srcOrd="5" destOrd="0" presId="urn:microsoft.com/office/officeart/2005/8/layout/vList6"/>
    <dgm:cxn modelId="{3846E177-8EDE-43ED-BF81-9AFF1C184632}" type="presParOf" srcId="{4FFB168F-FEAD-4AA4-908F-8F97AD7DC6EC}" destId="{03726CE9-DBDF-41B0-92F3-04E5CF4B82A8}" srcOrd="6" destOrd="0" presId="urn:microsoft.com/office/officeart/2005/8/layout/vList6"/>
    <dgm:cxn modelId="{F42EF5E9-812E-4021-AED2-DB20DFEC6765}" type="presParOf" srcId="{03726CE9-DBDF-41B0-92F3-04E5CF4B82A8}" destId="{5A8B9C83-4CE3-4671-A8A0-9BB6CC208735}" srcOrd="0" destOrd="0" presId="urn:microsoft.com/office/officeart/2005/8/layout/vList6"/>
    <dgm:cxn modelId="{95B6E955-6EEB-4E33-9B20-3FDD4E34815A}" type="presParOf" srcId="{03726CE9-DBDF-41B0-92F3-04E5CF4B82A8}" destId="{BE8CDD18-0957-46E2-869B-E968835919F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05D7E-79D1-4B8F-963E-BAA1F0EDB269}">
      <dsp:nvSpPr>
        <dsp:cNvPr id="0" name=""/>
        <dsp:cNvSpPr/>
      </dsp:nvSpPr>
      <dsp:spPr>
        <a:xfrm>
          <a:off x="3974334" y="2088001"/>
          <a:ext cx="2174944" cy="754939"/>
        </a:xfrm>
        <a:custGeom>
          <a:avLst/>
          <a:gdLst/>
          <a:ahLst/>
          <a:cxnLst/>
          <a:rect l="0" t="0" r="0" b="0"/>
          <a:pathLst>
            <a:path>
              <a:moveTo>
                <a:pt x="0" y="0"/>
              </a:moveTo>
              <a:lnTo>
                <a:pt x="0" y="377469"/>
              </a:lnTo>
              <a:lnTo>
                <a:pt x="2174944" y="377469"/>
              </a:lnTo>
              <a:lnTo>
                <a:pt x="2174944" y="754939"/>
              </a:lnTo>
            </a:path>
          </a:pathLst>
        </a:custGeom>
        <a:noFill/>
        <a:ln w="2857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D669D6C5-DBB2-4601-B245-9D80F67AFBD0}">
      <dsp:nvSpPr>
        <dsp:cNvPr id="0" name=""/>
        <dsp:cNvSpPr/>
      </dsp:nvSpPr>
      <dsp:spPr>
        <a:xfrm>
          <a:off x="1799390" y="2088001"/>
          <a:ext cx="2174944" cy="754939"/>
        </a:xfrm>
        <a:custGeom>
          <a:avLst/>
          <a:gdLst/>
          <a:ahLst/>
          <a:cxnLst/>
          <a:rect l="0" t="0" r="0" b="0"/>
          <a:pathLst>
            <a:path>
              <a:moveTo>
                <a:pt x="2174944" y="0"/>
              </a:moveTo>
              <a:lnTo>
                <a:pt x="2174944" y="377469"/>
              </a:lnTo>
              <a:lnTo>
                <a:pt x="0" y="377469"/>
              </a:lnTo>
              <a:lnTo>
                <a:pt x="0" y="754939"/>
              </a:lnTo>
            </a:path>
          </a:pathLst>
        </a:custGeom>
        <a:noFill/>
        <a:ln w="2857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83969361-1985-4608-9C40-3E59C26CF93E}">
      <dsp:nvSpPr>
        <dsp:cNvPr id="0" name=""/>
        <dsp:cNvSpPr/>
      </dsp:nvSpPr>
      <dsp:spPr>
        <a:xfrm>
          <a:off x="3075597" y="290526"/>
          <a:ext cx="1797474" cy="1797474"/>
        </a:xfrm>
        <a:prstGeom prst="arc">
          <a:avLst>
            <a:gd name="adj1" fmla="val 13200000"/>
            <a:gd name="adj2" fmla="val 19200000"/>
          </a:avLst>
        </a:prstGeom>
        <a:noFill/>
        <a:ln w="381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50F9C04F-986B-43E0-8B3B-6E2F2E54185F}">
      <dsp:nvSpPr>
        <dsp:cNvPr id="0" name=""/>
        <dsp:cNvSpPr/>
      </dsp:nvSpPr>
      <dsp:spPr>
        <a:xfrm>
          <a:off x="3075597" y="290526"/>
          <a:ext cx="1797474" cy="1797474"/>
        </a:xfrm>
        <a:prstGeom prst="arc">
          <a:avLst>
            <a:gd name="adj1" fmla="val 2400000"/>
            <a:gd name="adj2" fmla="val 8400000"/>
          </a:avLst>
        </a:prstGeom>
        <a:noFill/>
        <a:ln w="2857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15636CEC-EE6B-4B35-B8E9-38D697BCFD92}">
      <dsp:nvSpPr>
        <dsp:cNvPr id="0" name=""/>
        <dsp:cNvSpPr/>
      </dsp:nvSpPr>
      <dsp:spPr>
        <a:xfrm>
          <a:off x="2176860" y="614072"/>
          <a:ext cx="3594949" cy="11503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lv-LV" sz="2800" b="1" i="0" kern="1200" dirty="0" smtClean="0">
              <a:solidFill>
                <a:srgbClr val="FF0000"/>
              </a:solidFill>
            </a:rPr>
            <a:t>MĒRĶI</a:t>
          </a:r>
          <a:endParaRPr lang="en-GB" sz="2800" i="0" kern="1200" dirty="0">
            <a:solidFill>
              <a:srgbClr val="FF0000"/>
            </a:solidFill>
          </a:endParaRPr>
        </a:p>
      </dsp:txBody>
      <dsp:txXfrm>
        <a:off x="2176860" y="614072"/>
        <a:ext cx="3594949" cy="1150383"/>
      </dsp:txXfrm>
    </dsp:sp>
    <dsp:sp modelId="{C2BCE985-3C01-47B5-8987-E4DB06639FC2}">
      <dsp:nvSpPr>
        <dsp:cNvPr id="0" name=""/>
        <dsp:cNvSpPr/>
      </dsp:nvSpPr>
      <dsp:spPr>
        <a:xfrm>
          <a:off x="900653" y="2842940"/>
          <a:ext cx="1797474" cy="1797474"/>
        </a:xfrm>
        <a:prstGeom prst="arc">
          <a:avLst>
            <a:gd name="adj1" fmla="val 13200000"/>
            <a:gd name="adj2" fmla="val 19200000"/>
          </a:avLst>
        </a:prstGeom>
        <a:noFill/>
        <a:ln w="2857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2A8DAA0C-1A56-42B2-B0B5-F6AEBCE014A9}">
      <dsp:nvSpPr>
        <dsp:cNvPr id="0" name=""/>
        <dsp:cNvSpPr/>
      </dsp:nvSpPr>
      <dsp:spPr>
        <a:xfrm>
          <a:off x="900653" y="2842940"/>
          <a:ext cx="1797474" cy="1797474"/>
        </a:xfrm>
        <a:prstGeom prst="arc">
          <a:avLst>
            <a:gd name="adj1" fmla="val 2400000"/>
            <a:gd name="adj2" fmla="val 8400000"/>
          </a:avLst>
        </a:prstGeom>
        <a:noFill/>
        <a:ln w="2857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C8077047-EC47-45F8-AF64-02A67DEB85D1}">
      <dsp:nvSpPr>
        <dsp:cNvPr id="0" name=""/>
        <dsp:cNvSpPr/>
      </dsp:nvSpPr>
      <dsp:spPr>
        <a:xfrm>
          <a:off x="1916" y="3166486"/>
          <a:ext cx="3594949" cy="11503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v-LV" sz="2000" kern="1200" dirty="0" smtClean="0"/>
            <a:t>Novērst sociālo un ekonomisko nevienlīdzību Eiropas Ekonomikas zonas (EEZ) ietvaros</a:t>
          </a:r>
          <a:endParaRPr lang="en-GB" sz="2000" i="0" kern="1200" dirty="0">
            <a:solidFill>
              <a:schemeClr val="tx1"/>
            </a:solidFill>
          </a:endParaRPr>
        </a:p>
      </dsp:txBody>
      <dsp:txXfrm>
        <a:off x="1916" y="3166486"/>
        <a:ext cx="3594949" cy="1150383"/>
      </dsp:txXfrm>
    </dsp:sp>
    <dsp:sp modelId="{99509AB7-1809-4308-A86F-02A45AB606A8}">
      <dsp:nvSpPr>
        <dsp:cNvPr id="0" name=""/>
        <dsp:cNvSpPr/>
      </dsp:nvSpPr>
      <dsp:spPr>
        <a:xfrm>
          <a:off x="5250541" y="2842940"/>
          <a:ext cx="1797474" cy="1797474"/>
        </a:xfrm>
        <a:prstGeom prst="arc">
          <a:avLst>
            <a:gd name="adj1" fmla="val 13200000"/>
            <a:gd name="adj2" fmla="val 19200000"/>
          </a:avLst>
        </a:prstGeom>
        <a:noFill/>
        <a:ln w="2857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A562FE84-7B96-456C-97A8-8BBB0CC28D15}">
      <dsp:nvSpPr>
        <dsp:cNvPr id="0" name=""/>
        <dsp:cNvSpPr/>
      </dsp:nvSpPr>
      <dsp:spPr>
        <a:xfrm>
          <a:off x="5250541" y="2842940"/>
          <a:ext cx="1797474" cy="1797474"/>
        </a:xfrm>
        <a:prstGeom prst="arc">
          <a:avLst>
            <a:gd name="adj1" fmla="val 2400000"/>
            <a:gd name="adj2" fmla="val 8400000"/>
          </a:avLst>
        </a:prstGeom>
        <a:noFill/>
        <a:ln w="28575"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93A948AB-AFE5-4A26-BBE1-ECCDD5CC94A1}">
      <dsp:nvSpPr>
        <dsp:cNvPr id="0" name=""/>
        <dsp:cNvSpPr/>
      </dsp:nvSpPr>
      <dsp:spPr>
        <a:xfrm>
          <a:off x="4351804" y="3166486"/>
          <a:ext cx="3594949" cy="115038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lv-LV" sz="2000" i="0" kern="1200" dirty="0" smtClean="0">
              <a:solidFill>
                <a:schemeClr val="tx1"/>
              </a:solidFill>
            </a:rPr>
            <a:t>Stiprināt divpusējās attiecības starp </a:t>
          </a:r>
          <a:r>
            <a:rPr lang="lv-LV" sz="2000" i="0" kern="1200" dirty="0" err="1" smtClean="0">
              <a:solidFill>
                <a:schemeClr val="tx1"/>
              </a:solidFill>
            </a:rPr>
            <a:t>donorvalstīm</a:t>
          </a:r>
          <a:r>
            <a:rPr lang="lv-LV" sz="2000" i="0" kern="1200" dirty="0" smtClean="0">
              <a:solidFill>
                <a:schemeClr val="tx1"/>
              </a:solidFill>
            </a:rPr>
            <a:t> un Latviju</a:t>
          </a:r>
          <a:endParaRPr lang="en-GB" sz="2000" i="0" kern="1200" dirty="0">
            <a:solidFill>
              <a:schemeClr val="tx1"/>
            </a:solidFill>
          </a:endParaRPr>
        </a:p>
      </dsp:txBody>
      <dsp:txXfrm>
        <a:off x="4351804" y="3166486"/>
        <a:ext cx="3594949" cy="1150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E22FA-F174-4D79-AA2B-8E8016A4DF9E}">
      <dsp:nvSpPr>
        <dsp:cNvPr id="0" name=""/>
        <dsp:cNvSpPr/>
      </dsp:nvSpPr>
      <dsp:spPr>
        <a:xfrm>
          <a:off x="2743106" y="1269"/>
          <a:ext cx="4114659" cy="1007328"/>
        </a:xfrm>
        <a:prstGeom prst="rightArrow">
          <a:avLst>
            <a:gd name="adj1" fmla="val 75000"/>
            <a:gd name="adj2" fmla="val 50000"/>
          </a:avLst>
        </a:prstGeom>
        <a:solidFill>
          <a:schemeClr val="accent2">
            <a:lumMod val="40000"/>
            <a:lumOff val="60000"/>
          </a:schemeClr>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lv-LV" sz="1600" kern="1200" dirty="0" smtClean="0"/>
            <a:t>2 apakšprogrammas</a:t>
          </a:r>
          <a:endParaRPr lang="en-GB" sz="1600" kern="1200" dirty="0"/>
        </a:p>
        <a:p>
          <a:pPr marL="171450" lvl="1" indent="-171450" algn="l" defTabSz="711200">
            <a:lnSpc>
              <a:spcPct val="90000"/>
            </a:lnSpc>
            <a:spcBef>
              <a:spcPct val="0"/>
            </a:spcBef>
            <a:spcAft>
              <a:spcPct val="15000"/>
            </a:spcAft>
            <a:buChar char="••"/>
          </a:pPr>
          <a:r>
            <a:rPr lang="lv-LV" sz="1600" kern="1200" dirty="0" smtClean="0"/>
            <a:t>konkrētākas atbalstāmās jomas</a:t>
          </a:r>
          <a:endParaRPr lang="en-GB" sz="1600" kern="1200" dirty="0"/>
        </a:p>
      </dsp:txBody>
      <dsp:txXfrm>
        <a:off x="2743106" y="127185"/>
        <a:ext cx="3736911" cy="755496"/>
      </dsp:txXfrm>
    </dsp:sp>
    <dsp:sp modelId="{19E9C23A-B65C-42C9-9C05-18D5B73FD34D}">
      <dsp:nvSpPr>
        <dsp:cNvPr id="0" name=""/>
        <dsp:cNvSpPr/>
      </dsp:nvSpPr>
      <dsp:spPr>
        <a:xfrm>
          <a:off x="0" y="1269"/>
          <a:ext cx="2743106" cy="1007328"/>
        </a:xfrm>
        <a:prstGeom prst="roundRect">
          <a:avLst/>
        </a:prstGeom>
        <a:solidFill>
          <a:schemeClr val="accent1">
            <a:lumMod val="20000"/>
            <a:lumOff val="80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lv-LV" sz="2000" b="1" kern="1200" dirty="0" smtClean="0"/>
            <a:t>Finansējumam jābūt fokusētākam</a:t>
          </a:r>
          <a:endParaRPr lang="en-GB" sz="2000" b="1" kern="1200" dirty="0"/>
        </a:p>
      </dsp:txBody>
      <dsp:txXfrm>
        <a:off x="49174" y="50443"/>
        <a:ext cx="2644758" cy="908980"/>
      </dsp:txXfrm>
    </dsp:sp>
    <dsp:sp modelId="{9059A29D-6ED9-4041-9EE5-90007B14C021}">
      <dsp:nvSpPr>
        <dsp:cNvPr id="0" name=""/>
        <dsp:cNvSpPr/>
      </dsp:nvSpPr>
      <dsp:spPr>
        <a:xfrm>
          <a:off x="2743106" y="1109330"/>
          <a:ext cx="4114659" cy="1007328"/>
        </a:xfrm>
        <a:prstGeom prst="rightArrow">
          <a:avLst>
            <a:gd name="adj1" fmla="val 75000"/>
            <a:gd name="adj2" fmla="val 50000"/>
          </a:avLst>
        </a:prstGeom>
        <a:solidFill>
          <a:schemeClr val="accent2">
            <a:lumMod val="40000"/>
            <a:lumOff val="60000"/>
          </a:schemeClr>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lv-LV" sz="1600" kern="1200" dirty="0" smtClean="0"/>
            <a:t>iepriekš noteiktais projekts pilsoniskās sabiedrības ilgtspējīgu attīstības stiprināšanai Latvijā</a:t>
          </a:r>
          <a:endParaRPr lang="en-GB" sz="1600" kern="1200" dirty="0"/>
        </a:p>
      </dsp:txBody>
      <dsp:txXfrm>
        <a:off x="2743106" y="1235246"/>
        <a:ext cx="3736911" cy="755496"/>
      </dsp:txXfrm>
    </dsp:sp>
    <dsp:sp modelId="{64E218DD-EA73-4725-AC12-5930552B5B8F}">
      <dsp:nvSpPr>
        <dsp:cNvPr id="0" name=""/>
        <dsp:cNvSpPr/>
      </dsp:nvSpPr>
      <dsp:spPr>
        <a:xfrm>
          <a:off x="0" y="1109330"/>
          <a:ext cx="2743106" cy="1007328"/>
        </a:xfrm>
        <a:prstGeom prst="roundRect">
          <a:avLst/>
        </a:prstGeom>
        <a:solidFill>
          <a:schemeClr val="accent1">
            <a:lumMod val="20000"/>
            <a:lumOff val="80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lv-LV" sz="2000" b="1" kern="1200" dirty="0" smtClean="0"/>
            <a:t>Nepieciešams Latvijas NVO </a:t>
          </a:r>
          <a:r>
            <a:rPr lang="lv-LV" sz="2000" b="1" kern="1200" dirty="0" err="1" smtClean="0"/>
            <a:t>izvērtējums</a:t>
          </a:r>
          <a:endParaRPr lang="en-GB" sz="2000" b="1" kern="1200" dirty="0"/>
        </a:p>
      </dsp:txBody>
      <dsp:txXfrm>
        <a:off x="49174" y="1158504"/>
        <a:ext cx="2644758" cy="908980"/>
      </dsp:txXfrm>
    </dsp:sp>
    <dsp:sp modelId="{C8C07F18-664B-4D4E-8323-8E62D299C8BC}">
      <dsp:nvSpPr>
        <dsp:cNvPr id="0" name=""/>
        <dsp:cNvSpPr/>
      </dsp:nvSpPr>
      <dsp:spPr>
        <a:xfrm>
          <a:off x="2743106" y="2217391"/>
          <a:ext cx="4114659" cy="1007328"/>
        </a:xfrm>
        <a:prstGeom prst="rightArrow">
          <a:avLst>
            <a:gd name="adj1" fmla="val 75000"/>
            <a:gd name="adj2" fmla="val 50000"/>
          </a:avLst>
        </a:prstGeom>
        <a:solidFill>
          <a:schemeClr val="accent2">
            <a:lumMod val="40000"/>
            <a:lumOff val="60000"/>
          </a:schemeClr>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lv-LV" sz="1600" i="1" kern="1200" dirty="0" err="1" smtClean="0"/>
            <a:t>medium</a:t>
          </a:r>
          <a:r>
            <a:rPr lang="lv-LV" sz="1600" kern="1200" dirty="0" smtClean="0"/>
            <a:t> un </a:t>
          </a:r>
          <a:r>
            <a:rPr lang="lv-LV" sz="1600" i="1" kern="1200" dirty="0" smtClean="0"/>
            <a:t>makro</a:t>
          </a:r>
          <a:r>
            <a:rPr lang="lv-LV" sz="1600" kern="1200" dirty="0" smtClean="0"/>
            <a:t> projekti tiek vērtēti divās kārtās</a:t>
          </a:r>
          <a:endParaRPr lang="en-GB" sz="1600" kern="1200" dirty="0"/>
        </a:p>
      </dsp:txBody>
      <dsp:txXfrm>
        <a:off x="2743106" y="2343307"/>
        <a:ext cx="3736911" cy="755496"/>
      </dsp:txXfrm>
    </dsp:sp>
    <dsp:sp modelId="{FA8DE062-FC9A-46C6-8404-A60E67B66222}">
      <dsp:nvSpPr>
        <dsp:cNvPr id="0" name=""/>
        <dsp:cNvSpPr/>
      </dsp:nvSpPr>
      <dsp:spPr>
        <a:xfrm>
          <a:off x="0" y="2217391"/>
          <a:ext cx="2743106" cy="1007328"/>
        </a:xfrm>
        <a:prstGeom prst="roundRect">
          <a:avLst/>
        </a:prstGeom>
        <a:solidFill>
          <a:schemeClr val="accent1">
            <a:lumMod val="20000"/>
            <a:lumOff val="80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lv-LV" sz="1800" b="1" kern="1200" dirty="0" smtClean="0"/>
            <a:t>Projektu iesniegšana un vērtēšana jādiferencē atkarībā no projekta izmēra</a:t>
          </a:r>
          <a:endParaRPr lang="en-GB" sz="1800" b="1" kern="1200" dirty="0"/>
        </a:p>
      </dsp:txBody>
      <dsp:txXfrm>
        <a:off x="49174" y="2266565"/>
        <a:ext cx="2644758" cy="908980"/>
      </dsp:txXfrm>
    </dsp:sp>
    <dsp:sp modelId="{BE8CDD18-0957-46E2-869B-E968835919FC}">
      <dsp:nvSpPr>
        <dsp:cNvPr id="0" name=""/>
        <dsp:cNvSpPr/>
      </dsp:nvSpPr>
      <dsp:spPr>
        <a:xfrm>
          <a:off x="2743106" y="3325452"/>
          <a:ext cx="4114659" cy="1007328"/>
        </a:xfrm>
        <a:prstGeom prst="rightArrow">
          <a:avLst>
            <a:gd name="adj1" fmla="val 75000"/>
            <a:gd name="adj2" fmla="val 50000"/>
          </a:avLst>
        </a:prstGeom>
        <a:solidFill>
          <a:schemeClr val="accent2">
            <a:lumMod val="40000"/>
            <a:lumOff val="60000"/>
          </a:schemeClr>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lv-LV" sz="1600" kern="1200" dirty="0" smtClean="0"/>
            <a:t>programmā paredzēts fonds divpusējo attiecību stiprināšanai </a:t>
          </a:r>
          <a:r>
            <a:rPr lang="lv-LV" sz="1400" i="1" kern="1200" dirty="0" smtClean="0"/>
            <a:t>(~0,16 milj. EUR)</a:t>
          </a:r>
          <a:endParaRPr lang="en-GB" sz="1400" i="1" kern="1200" dirty="0"/>
        </a:p>
      </dsp:txBody>
      <dsp:txXfrm>
        <a:off x="2743106" y="3451368"/>
        <a:ext cx="3736911" cy="755496"/>
      </dsp:txXfrm>
    </dsp:sp>
    <dsp:sp modelId="{5A8B9C83-4CE3-4671-A8A0-9BB6CC208735}">
      <dsp:nvSpPr>
        <dsp:cNvPr id="0" name=""/>
        <dsp:cNvSpPr/>
      </dsp:nvSpPr>
      <dsp:spPr>
        <a:xfrm>
          <a:off x="0" y="3325452"/>
          <a:ext cx="2743106" cy="1007328"/>
        </a:xfrm>
        <a:prstGeom prst="roundRect">
          <a:avLst/>
        </a:prstGeom>
        <a:solidFill>
          <a:schemeClr val="accent1">
            <a:lumMod val="20000"/>
            <a:lumOff val="80000"/>
          </a:schemeClr>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lv-LV" sz="1900" b="1" kern="1200" dirty="0" smtClean="0"/>
            <a:t>Jāparedz atsevišķs finansējums divpusējo attiecību stiprināšanai</a:t>
          </a:r>
          <a:endParaRPr lang="en-GB" sz="1900" b="1" kern="1200" dirty="0"/>
        </a:p>
      </dsp:txBody>
      <dsp:txXfrm>
        <a:off x="49174" y="3374626"/>
        <a:ext cx="2644758" cy="908980"/>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0.59542</cdr:x>
      <cdr:y>0.04237</cdr:y>
    </cdr:from>
    <cdr:to>
      <cdr:x>0.71872</cdr:x>
      <cdr:y>0.10685</cdr:y>
    </cdr:to>
    <cdr:sp macro="" textlink="">
      <cdr:nvSpPr>
        <cdr:cNvPr id="2" name="Rectangle 1"/>
        <cdr:cNvSpPr/>
      </cdr:nvSpPr>
      <cdr:spPr>
        <a:xfrm xmlns:a="http://schemas.openxmlformats.org/drawingml/2006/main">
          <a:off x="5160929" y="174343"/>
          <a:ext cx="1068745" cy="265339"/>
        </a:xfrm>
        <a:prstGeom xmlns:a="http://schemas.openxmlformats.org/drawingml/2006/main" prst="rect">
          <a:avLst/>
        </a:prstGeom>
        <a:ln xmlns:a="http://schemas.openxmlformats.org/drawingml/2006/main">
          <a:solidFill>
            <a:srgbClr val="0070C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lv-LV" b="1" dirty="0" smtClean="0">
              <a:solidFill>
                <a:schemeClr val="tx1"/>
              </a:solidFill>
            </a:rPr>
            <a:t>€ 67 478 750</a:t>
          </a:r>
          <a:endParaRPr lang="lv-LV" b="1" dirty="0">
            <a:solidFill>
              <a:schemeClr val="tx1"/>
            </a:solidFill>
          </a:endParaRPr>
        </a:p>
      </cdr:txBody>
    </cdr:sp>
  </cdr:relSizeAnchor>
  <cdr:relSizeAnchor xmlns:cdr="http://schemas.openxmlformats.org/drawingml/2006/chartDrawing">
    <cdr:from>
      <cdr:x>0.41218</cdr:x>
      <cdr:y>0.12537</cdr:y>
    </cdr:from>
    <cdr:to>
      <cdr:x>0.5451</cdr:x>
      <cdr:y>0.30912</cdr:y>
    </cdr:to>
    <cdr:sp macro="" textlink="">
      <cdr:nvSpPr>
        <cdr:cNvPr id="3" name="Up Arrow 2"/>
        <cdr:cNvSpPr/>
      </cdr:nvSpPr>
      <cdr:spPr>
        <a:xfrm xmlns:a="http://schemas.openxmlformats.org/drawingml/2006/main">
          <a:off x="3572644" y="515888"/>
          <a:ext cx="1152128" cy="756084"/>
        </a:xfrm>
        <a:prstGeom xmlns:a="http://schemas.openxmlformats.org/drawingml/2006/main" prst="upArrow">
          <a:avLst/>
        </a:prstGeom>
        <a:solidFill xmlns:a="http://schemas.openxmlformats.org/drawingml/2006/main">
          <a:srgbClr val="FF8F8F"/>
        </a:solidFill>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lv-LV" sz="1200" b="1" dirty="0" smtClean="0">
              <a:solidFill>
                <a:schemeClr val="tx1"/>
              </a:solidFill>
            </a:rPr>
            <a:t>32 %</a:t>
          </a:r>
          <a:endParaRPr lang="lv-LV" sz="1200" b="1" dirty="0">
            <a:solidFill>
              <a:schemeClr val="tx1"/>
            </a:solidFill>
          </a:endParaRPr>
        </a:p>
      </cdr:txBody>
    </cdr:sp>
  </cdr:relSizeAnchor>
  <cdr:relSizeAnchor xmlns:cdr="http://schemas.openxmlformats.org/drawingml/2006/chartDrawing">
    <cdr:from>
      <cdr:x>0.85568</cdr:x>
      <cdr:y>0.36885</cdr:y>
    </cdr:from>
    <cdr:to>
      <cdr:x>0.97874</cdr:x>
      <cdr:y>0.4892</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416824" y="1517731"/>
          <a:ext cx="1066667" cy="49523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2"/>
            <a:ext cx="2889938" cy="496333"/>
          </a:xfrm>
          <a:prstGeom prst="rect">
            <a:avLst/>
          </a:prstGeom>
        </p:spPr>
        <p:txBody>
          <a:bodyPr vert="horz" lIns="90722" tIns="45360" rIns="90722" bIns="4536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777611" y="2"/>
            <a:ext cx="2889938" cy="496333"/>
          </a:xfrm>
          <a:prstGeom prst="rect">
            <a:avLst/>
          </a:prstGeom>
        </p:spPr>
        <p:txBody>
          <a:bodyPr vert="horz" lIns="90722" tIns="45360" rIns="90722" bIns="45360" rtlCol="0"/>
          <a:lstStyle>
            <a:lvl1pPr algn="r" fontAlgn="auto">
              <a:spcBef>
                <a:spcPts val="0"/>
              </a:spcBef>
              <a:spcAft>
                <a:spcPts val="0"/>
              </a:spcAft>
              <a:defRPr sz="1200" smtClean="0">
                <a:latin typeface="+mn-lt"/>
              </a:defRPr>
            </a:lvl1pPr>
          </a:lstStyle>
          <a:p>
            <a:pPr>
              <a:defRPr/>
            </a:pPr>
            <a:fld id="{33F9CAA4-D264-4AD3-B51E-D47AE9F08268}" type="datetimeFigureOut">
              <a:rPr lang="fr-FR"/>
              <a:pPr>
                <a:defRPr/>
              </a:pPr>
              <a:t>28/10/2014</a:t>
            </a:fld>
            <a:endParaRPr lang="fr-FR"/>
          </a:p>
        </p:txBody>
      </p:sp>
      <p:sp>
        <p:nvSpPr>
          <p:cNvPr id="4" name="Espace réservé du pied de page 3"/>
          <p:cNvSpPr>
            <a:spLocks noGrp="1"/>
          </p:cNvSpPr>
          <p:nvPr>
            <p:ph type="ftr" sz="quarter" idx="2"/>
          </p:nvPr>
        </p:nvSpPr>
        <p:spPr>
          <a:xfrm>
            <a:off x="4" y="9428583"/>
            <a:ext cx="2889938" cy="496333"/>
          </a:xfrm>
          <a:prstGeom prst="rect">
            <a:avLst/>
          </a:prstGeom>
        </p:spPr>
        <p:txBody>
          <a:bodyPr vert="horz" lIns="90722" tIns="45360" rIns="90722" bIns="4536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777611" y="9428583"/>
            <a:ext cx="2889938" cy="496333"/>
          </a:xfrm>
          <a:prstGeom prst="rect">
            <a:avLst/>
          </a:prstGeom>
        </p:spPr>
        <p:txBody>
          <a:bodyPr vert="horz" lIns="90722" tIns="45360" rIns="90722" bIns="45360" rtlCol="0" anchor="b"/>
          <a:lstStyle>
            <a:lvl1pPr algn="r" fontAlgn="auto">
              <a:spcBef>
                <a:spcPts val="0"/>
              </a:spcBef>
              <a:spcAft>
                <a:spcPts val="0"/>
              </a:spcAft>
              <a:defRPr sz="1200" smtClean="0">
                <a:latin typeface="+mn-lt"/>
              </a:defRPr>
            </a:lvl1pPr>
          </a:lstStyle>
          <a:p>
            <a:pPr>
              <a:defRPr/>
            </a:pPr>
            <a:fld id="{06093A3F-884E-4302-BBA2-242AABBE1593}" type="slidenum">
              <a:rPr lang="fr-FR"/>
              <a:pPr>
                <a:defRPr/>
              </a:pPr>
              <a:t>‹#›</a:t>
            </a:fld>
            <a:endParaRPr lang="fr-FR"/>
          </a:p>
        </p:txBody>
      </p:sp>
    </p:spTree>
    <p:extLst>
      <p:ext uri="{BB962C8B-B14F-4D97-AF65-F5344CB8AC3E}">
        <p14:creationId xmlns:p14="http://schemas.microsoft.com/office/powerpoint/2010/main" val="2963295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19125" y="642938"/>
            <a:ext cx="5494338" cy="4122737"/>
          </a:xfrm>
          <a:prstGeom prst="rect">
            <a:avLst/>
          </a:prstGeom>
          <a:noFill/>
          <a:ln w="12700">
            <a:solidFill>
              <a:prstClr val="black"/>
            </a:solidFill>
          </a:ln>
        </p:spPr>
        <p:txBody>
          <a:bodyPr vert="horz" lIns="90722" tIns="45360" rIns="90722" bIns="45360" rtlCol="0" anchor="ctr"/>
          <a:lstStyle/>
          <a:p>
            <a:endParaRPr lang="en-GB"/>
          </a:p>
        </p:txBody>
      </p:sp>
      <p:sp>
        <p:nvSpPr>
          <p:cNvPr id="3" name="Notes Placeholder 2"/>
          <p:cNvSpPr>
            <a:spLocks noGrp="1"/>
          </p:cNvSpPr>
          <p:nvPr>
            <p:ph type="body" sz="quarter" idx="3"/>
          </p:nvPr>
        </p:nvSpPr>
        <p:spPr>
          <a:xfrm>
            <a:off x="727214" y="4891323"/>
            <a:ext cx="5335893" cy="4823767"/>
          </a:xfrm>
          <a:prstGeom prst="rect">
            <a:avLst/>
          </a:prstGeom>
        </p:spPr>
        <p:txBody>
          <a:bodyPr vert="horz" lIns="90722" tIns="45360" rIns="90722" bIns="453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5"/>
          </p:nvPr>
        </p:nvSpPr>
        <p:spPr>
          <a:xfrm>
            <a:off x="3776866" y="9428246"/>
            <a:ext cx="2890665" cy="498395"/>
          </a:xfrm>
          <a:prstGeom prst="rect">
            <a:avLst/>
          </a:prstGeom>
        </p:spPr>
        <p:txBody>
          <a:bodyPr vert="horz" lIns="90722" tIns="45360" rIns="90722" bIns="45360" rtlCol="0" anchor="b"/>
          <a:lstStyle>
            <a:lvl1pPr algn="r">
              <a:defRPr sz="1200"/>
            </a:lvl1pPr>
          </a:lstStyle>
          <a:p>
            <a:fld id="{727387B9-608A-4D64-9EDC-CBAEBD530355}" type="slidenum">
              <a:rPr lang="en-GB" smtClean="0"/>
              <a:t>‹#›</a:t>
            </a:fld>
            <a:endParaRPr lang="en-GB"/>
          </a:p>
        </p:txBody>
      </p:sp>
    </p:spTree>
    <p:extLst>
      <p:ext uri="{BB962C8B-B14F-4D97-AF65-F5344CB8AC3E}">
        <p14:creationId xmlns:p14="http://schemas.microsoft.com/office/powerpoint/2010/main" val="2168091896"/>
      </p:ext>
    </p:extLst>
  </p:cSld>
  <p:clrMap bg1="lt1" tx1="dk1" bg2="lt2" tx2="dk2" accent1="accent1" accent2="accent2" accent3="accent3" accent4="accent4" accent5="accent5" accent6="accent6" hlink="hlink" folHlink="folHlink"/>
  <p:notesStyle>
    <a:lvl1pPr algn="l" defTabSz="457152" rtl="0" fontAlgn="base">
      <a:spcBef>
        <a:spcPct val="30000"/>
      </a:spcBef>
      <a:spcAft>
        <a:spcPct val="0"/>
      </a:spcAft>
      <a:defRPr sz="1200" kern="1100" spc="0" baseline="0">
        <a:solidFill>
          <a:schemeClr val="tx1"/>
        </a:solidFill>
        <a:latin typeface="+mn-lt"/>
        <a:ea typeface="+mn-ea"/>
        <a:cs typeface="+mn-cs"/>
      </a:defRPr>
    </a:lvl1pPr>
    <a:lvl2pPr marL="457152" algn="l" defTabSz="457152" rtl="0" fontAlgn="base">
      <a:spcBef>
        <a:spcPct val="30000"/>
      </a:spcBef>
      <a:spcAft>
        <a:spcPct val="0"/>
      </a:spcAft>
      <a:defRPr sz="1200" kern="1100" spc="0" baseline="0">
        <a:solidFill>
          <a:schemeClr val="tx1"/>
        </a:solidFill>
        <a:latin typeface="+mn-lt"/>
        <a:ea typeface="+mn-ea"/>
        <a:cs typeface="+mn-cs"/>
      </a:defRPr>
    </a:lvl2pPr>
    <a:lvl3pPr marL="914306" algn="l" defTabSz="457152" rtl="0" fontAlgn="base">
      <a:spcBef>
        <a:spcPct val="30000"/>
      </a:spcBef>
      <a:spcAft>
        <a:spcPct val="0"/>
      </a:spcAft>
      <a:defRPr sz="1200" kern="1100" spc="0" baseline="0">
        <a:solidFill>
          <a:schemeClr val="tx1"/>
        </a:solidFill>
        <a:latin typeface="+mn-lt"/>
        <a:ea typeface="+mn-ea"/>
        <a:cs typeface="+mn-cs"/>
      </a:defRPr>
    </a:lvl3pPr>
    <a:lvl4pPr marL="1371458" algn="l" defTabSz="457152" rtl="0" fontAlgn="base">
      <a:spcBef>
        <a:spcPct val="30000"/>
      </a:spcBef>
      <a:spcAft>
        <a:spcPct val="0"/>
      </a:spcAft>
      <a:defRPr sz="1200" kern="1100" spc="0" baseline="0">
        <a:solidFill>
          <a:schemeClr val="tx1"/>
        </a:solidFill>
        <a:latin typeface="+mn-lt"/>
        <a:ea typeface="+mn-ea"/>
        <a:cs typeface="+mn-cs"/>
      </a:defRPr>
    </a:lvl4pPr>
    <a:lvl5pPr marL="1828609" algn="l" defTabSz="457152" rtl="0" fontAlgn="base">
      <a:spcBef>
        <a:spcPct val="30000"/>
      </a:spcBef>
      <a:spcAft>
        <a:spcPct val="0"/>
      </a:spcAft>
      <a:defRPr sz="1200" kern="1100" spc="0" baseline="0">
        <a:solidFill>
          <a:schemeClr val="tx1"/>
        </a:solidFill>
        <a:latin typeface="+mn-lt"/>
        <a:ea typeface="+mn-ea"/>
        <a:cs typeface="+mn-cs"/>
      </a:defRPr>
    </a:lvl5pPr>
    <a:lvl6pPr marL="2285761" algn="l" defTabSz="457152" rtl="0" eaLnBrk="1" latinLnBrk="0" hangingPunct="1">
      <a:defRPr sz="1200" kern="1200">
        <a:solidFill>
          <a:schemeClr val="tx1"/>
        </a:solidFill>
        <a:latin typeface="+mn-lt"/>
        <a:ea typeface="+mn-ea"/>
        <a:cs typeface="+mn-cs"/>
      </a:defRPr>
    </a:lvl6pPr>
    <a:lvl7pPr marL="2742915" algn="l" defTabSz="457152" rtl="0" eaLnBrk="1" latinLnBrk="0" hangingPunct="1">
      <a:defRPr sz="1200" kern="1200">
        <a:solidFill>
          <a:schemeClr val="tx1"/>
        </a:solidFill>
        <a:latin typeface="+mn-lt"/>
        <a:ea typeface="+mn-ea"/>
        <a:cs typeface="+mn-cs"/>
      </a:defRPr>
    </a:lvl7pPr>
    <a:lvl8pPr marL="3200067" algn="l" defTabSz="457152" rtl="0" eaLnBrk="1" latinLnBrk="0" hangingPunct="1">
      <a:defRPr sz="1200" kern="1200">
        <a:solidFill>
          <a:schemeClr val="tx1"/>
        </a:solidFill>
        <a:latin typeface="+mn-lt"/>
        <a:ea typeface="+mn-ea"/>
        <a:cs typeface="+mn-cs"/>
      </a:defRPr>
    </a:lvl8pPr>
    <a:lvl9pPr marL="3657219" algn="l" defTabSz="4571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if.lv/index.php?option=com_content&amp;view=category&amp;id=30&amp;Itemid=121&amp;lang=lv"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sif.lv/index.php?option=com_content&amp;view=category&amp;id=31&amp;Itemid=121&amp;lang=lv"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546100"/>
            <a:ext cx="5565775" cy="4175125"/>
          </a:xfrm>
          <a:prstGeom prst="rect">
            <a:avLst/>
          </a:prstGeom>
        </p:spPr>
      </p:sp>
      <p:sp>
        <p:nvSpPr>
          <p:cNvPr id="3" name="Notes Placeholder 2"/>
          <p:cNvSpPr>
            <a:spLocks noGrp="1"/>
          </p:cNvSpPr>
          <p:nvPr>
            <p:ph type="body" idx="1"/>
          </p:nvPr>
        </p:nvSpPr>
        <p:spPr>
          <a:xfrm>
            <a:off x="579358" y="4745617"/>
            <a:ext cx="5765949" cy="4929420"/>
          </a:xfrm>
          <a:prstGeom prst="rect">
            <a:avLst/>
          </a:prstGeom>
        </p:spPr>
        <p:txBody>
          <a:bodyPr/>
          <a:lstStyle/>
          <a:p>
            <a:endParaRPr lang="en-GB" dirty="0"/>
          </a:p>
        </p:txBody>
      </p:sp>
      <p:sp>
        <p:nvSpPr>
          <p:cNvPr id="4" name="Slide Number Placeholder 3"/>
          <p:cNvSpPr>
            <a:spLocks noGrp="1"/>
          </p:cNvSpPr>
          <p:nvPr>
            <p:ph type="sldNum" sz="quarter" idx="10"/>
          </p:nvPr>
        </p:nvSpPr>
        <p:spPr>
          <a:xfrm>
            <a:off x="3777611" y="9428583"/>
            <a:ext cx="2889938" cy="496333"/>
          </a:xfrm>
          <a:prstGeom prst="rect">
            <a:avLst/>
          </a:prstGeom>
        </p:spPr>
        <p:txBody>
          <a:bodyPr/>
          <a:lstStyle/>
          <a:p>
            <a:pPr>
              <a:defRPr/>
            </a:pPr>
            <a:fld id="{C7BCEB2A-038C-4EFF-BE92-5E0974619DDE}" type="slidenum">
              <a:rPr lang="fr-FR" smtClean="0"/>
              <a:pPr>
                <a:defRPr/>
              </a:pPr>
              <a:t>1</a:t>
            </a:fld>
            <a:endParaRPr lang="fr-FR" dirty="0"/>
          </a:p>
        </p:txBody>
      </p:sp>
    </p:spTree>
    <p:extLst>
      <p:ext uri="{BB962C8B-B14F-4D97-AF65-F5344CB8AC3E}">
        <p14:creationId xmlns:p14="http://schemas.microsoft.com/office/powerpoint/2010/main" val="3069714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dirty="0"/>
              <a:t>Pēc projektu noslēgšanas un programmas </a:t>
            </a:r>
            <a:r>
              <a:rPr lang="lv-LV" dirty="0" err="1"/>
              <a:t>izvērtējuma</a:t>
            </a:r>
            <a:r>
              <a:rPr lang="lv-LV" dirty="0"/>
              <a:t> veikšanas tika secināts - lai nevalstiskajam sektoram piešķirtais finansējums sniegtu lielāku pienesumu un tiktu izlietots mērķtiecīgāk šajā EEZ/NOR FI periodā tam jābūt fokusētākam. Šis jautājums risināts šī perioda NVO Fonda programmā paredzot divas apakšprogrammas, kas vērstas uz konkrētu mērķu sasniegšanu, tādejādi koncentrējot pieejamo finansējumu šiem mērķiem.</a:t>
            </a:r>
          </a:p>
          <a:p>
            <a:pPr algn="just"/>
            <a:r>
              <a:rPr lang="lv-LV" dirty="0"/>
              <a:t>Līdz ar to </a:t>
            </a:r>
            <a:r>
              <a:rPr lang="lv-LV" dirty="0" smtClean="0"/>
              <a:t>šī </a:t>
            </a:r>
            <a:r>
              <a:rPr lang="lv-LV" dirty="0"/>
              <a:t>perioda NVO Fonda programmā ir paredzēts iepriekš noteikts projekts, kura ietvaros plānots īstenot vairākus pasākumus, kas nodrošinās iespēju Latvijas NVO sektorā </a:t>
            </a:r>
            <a:r>
              <a:rPr lang="lv-LV" b="1" dirty="0"/>
              <a:t>iegūt un analizēt datus par NVO sektoru</a:t>
            </a:r>
            <a:r>
              <a:rPr lang="lv-LV" dirty="0"/>
              <a:t>, izstrādāt sistēmas, kas ļauj </a:t>
            </a:r>
            <a:r>
              <a:rPr lang="lv-LV" b="1" dirty="0"/>
              <a:t>analizēt sabiedrības līdzdalības intensitāti </a:t>
            </a:r>
            <a:r>
              <a:rPr lang="lv-LV" dirty="0"/>
              <a:t>un nodrošinās </a:t>
            </a:r>
            <a:r>
              <a:rPr lang="lv-LV" b="1" dirty="0"/>
              <a:t>NVO sektora </a:t>
            </a:r>
            <a:r>
              <a:rPr lang="lv-LV" b="1" dirty="0" err="1"/>
              <a:t>monitorēšanas</a:t>
            </a:r>
            <a:r>
              <a:rPr lang="lv-LV" b="1" dirty="0"/>
              <a:t> sistēmas izveidi</a:t>
            </a:r>
            <a:r>
              <a:rPr lang="lv-LV" dirty="0"/>
              <a:t>, lai precīzāk noteiktu jomas, kurās nepieciešams atbalsts NVO sektora pilnvērtīgai attīstībai Latvijā.</a:t>
            </a:r>
            <a:endParaRPr lang="en-GB" dirty="0"/>
          </a:p>
        </p:txBody>
      </p:sp>
      <p:sp>
        <p:nvSpPr>
          <p:cNvPr id="4" name="Slide Number Placeholder 3"/>
          <p:cNvSpPr>
            <a:spLocks noGrp="1"/>
          </p:cNvSpPr>
          <p:nvPr>
            <p:ph type="sldNum" sz="quarter" idx="10"/>
          </p:nvPr>
        </p:nvSpPr>
        <p:spPr/>
        <p:txBody>
          <a:bodyPr/>
          <a:lstStyle/>
          <a:p>
            <a:fld id="{727387B9-608A-4D64-9EDC-CBAEBD530355}" type="slidenum">
              <a:rPr lang="en-GB" smtClean="0"/>
              <a:t>10</a:t>
            </a:fld>
            <a:endParaRPr lang="en-GB"/>
          </a:p>
        </p:txBody>
      </p:sp>
    </p:spTree>
    <p:extLst>
      <p:ext uri="{BB962C8B-B14F-4D97-AF65-F5344CB8AC3E}">
        <p14:creationId xmlns:p14="http://schemas.microsoft.com/office/powerpoint/2010/main" val="236334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492125"/>
            <a:ext cx="5556250" cy="4167188"/>
          </a:xfrm>
          <a:prstGeom prst="rect">
            <a:avLst/>
          </a:prstGeom>
        </p:spPr>
      </p:sp>
      <p:sp>
        <p:nvSpPr>
          <p:cNvPr id="3" name="Notes Placeholder 2"/>
          <p:cNvSpPr>
            <a:spLocks noGrp="1"/>
          </p:cNvSpPr>
          <p:nvPr>
            <p:ph type="body" idx="1"/>
          </p:nvPr>
        </p:nvSpPr>
        <p:spPr>
          <a:xfrm>
            <a:off x="579358" y="4745617"/>
            <a:ext cx="5765949" cy="4929420"/>
          </a:xfrm>
          <a:prstGeom prst="rect">
            <a:avLst/>
          </a:prstGeom>
        </p:spPr>
        <p:txBody>
          <a:bodyPr/>
          <a:lstStyle/>
          <a:p>
            <a:r>
              <a:rPr lang="lv-LV" sz="1000" b="1" dirty="0"/>
              <a:t>„</a:t>
            </a:r>
            <a:r>
              <a:rPr lang="lv-LV" sz="1000" b="1" dirty="0">
                <a:hlinkClick r:id="rId3"/>
              </a:rPr>
              <a:t>NVO darbības atbalsta programma</a:t>
            </a:r>
            <a:r>
              <a:rPr lang="lv-LV" sz="1000" b="1" dirty="0"/>
              <a:t>”</a:t>
            </a:r>
            <a:endParaRPr lang="lv-LV" sz="1000" dirty="0"/>
          </a:p>
          <a:p>
            <a:r>
              <a:rPr lang="lv-LV" dirty="0" smtClean="0">
                <a:effectLst/>
              </a:rPr>
              <a:t>Apakšprogrammai tiek paredzēti 40% no kopējā programmas ietvaros paredzētā finansējuma projektiem. Apakšprogrammas atbalsts ir paredzēts NVO ikdienas darbības atbalstam tādās jomās kā demokrātija un līdzdalības demokrātija; cilvēktiesības, t.sk. minoritāšu tiesības; laba pārvaldība un atklātība; rasisma, ksenofobijas un diskriminācijas ierobežošana; vide un ilgtspējīga attīstība un dzimumu līdztiesība un uz dzimumu balstītas vardarbības mazināšana.</a:t>
            </a:r>
          </a:p>
          <a:p>
            <a:r>
              <a:rPr lang="lv-LV" b="1" dirty="0" smtClean="0">
                <a:effectLst/>
              </a:rPr>
              <a:t>„</a:t>
            </a:r>
            <a:r>
              <a:rPr lang="lv-LV" b="1" dirty="0" smtClean="0">
                <a:effectLst/>
                <a:hlinkClick r:id="rId4"/>
              </a:rPr>
              <a:t>NVO projektu programma</a:t>
            </a:r>
            <a:r>
              <a:rPr lang="lv-LV" b="1" dirty="0" smtClean="0">
                <a:effectLst/>
              </a:rPr>
              <a:t>”. </a:t>
            </a:r>
            <a:endParaRPr lang="lv-LV" dirty="0" smtClean="0">
              <a:effectLst/>
            </a:endParaRPr>
          </a:p>
          <a:p>
            <a:r>
              <a:rPr lang="lv-LV" dirty="0" smtClean="0">
                <a:effectLst/>
              </a:rPr>
              <a:t>Apakšprogrammai tiek paredzēti 60% no kopējā programmas ietvaros paredzētā finansējuma projektiem. Apakšprogrammas ietvaros ir paredzēts atbalstīt NVO projektus šādās tematiskajās jomās:</a:t>
            </a:r>
          </a:p>
          <a:p>
            <a:pPr marL="170113" indent="-170113">
              <a:buFont typeface="Arial" panose="020B0604020202020204" pitchFamily="34" charset="0"/>
              <a:buChar char="•"/>
            </a:pPr>
            <a:r>
              <a:rPr lang="lv-LV" dirty="0" smtClean="0">
                <a:effectLst/>
              </a:rPr>
              <a:t>Sociālā sektora aktivitātes, ieskaitot labklājības celšanu un pamatpakalpojumu nodrošināšanu, vietējās un reģionālās nevalstisko organizāciju iniciatīvas sociālās nevienlīdzības mazināšanai un sociālās iekļaušanas veicināšanai, dzimumu līdztiesības veicināšanai, t.sk. atbalsts sociālās atstumtības riskam pakļautajiem bērniem un jauniešiem;</a:t>
            </a:r>
          </a:p>
          <a:p>
            <a:pPr marL="170113" indent="-170113">
              <a:buFont typeface="Arial" panose="020B0604020202020204" pitchFamily="34" charset="0"/>
              <a:buChar char="•"/>
            </a:pPr>
            <a:r>
              <a:rPr lang="lv-LV" dirty="0" smtClean="0">
                <a:effectLst/>
              </a:rPr>
              <a:t>Vienotas sabiedrības izveide - </a:t>
            </a:r>
            <a:r>
              <a:rPr lang="lv-LV" dirty="0" err="1" smtClean="0">
                <a:effectLst/>
              </a:rPr>
              <a:t>starpkultūru</a:t>
            </a:r>
            <a:r>
              <a:rPr lang="lv-LV" dirty="0" smtClean="0">
                <a:effectLst/>
              </a:rPr>
              <a:t> dialogs un nacionālo minoritāšu integrācija, tai skaitā cilvēktiesību un nacionālās identitātes stiprināšana, izpratni veicinošas informatīvās aktivitātes un izglītojošas aktivitātes par pilsonības jautājumiem un valodas apmācības aktivitātes, kas veicina  demokrātisko līdzdalību, novērš diskrimināciju, veicina iecietību un sekmē pilsonības iegūšanu. </a:t>
            </a:r>
          </a:p>
          <a:p>
            <a:endParaRPr lang="lv-LV" kern="1200" dirty="0"/>
          </a:p>
        </p:txBody>
      </p:sp>
      <p:sp>
        <p:nvSpPr>
          <p:cNvPr id="4" name="Slide Number Placeholder 3"/>
          <p:cNvSpPr>
            <a:spLocks noGrp="1"/>
          </p:cNvSpPr>
          <p:nvPr>
            <p:ph type="sldNum" sz="quarter" idx="10"/>
          </p:nvPr>
        </p:nvSpPr>
        <p:spPr>
          <a:xfrm>
            <a:off x="3777611" y="9428583"/>
            <a:ext cx="2889938" cy="496333"/>
          </a:xfrm>
          <a:prstGeom prst="rect">
            <a:avLst/>
          </a:prstGeom>
        </p:spPr>
        <p:txBody>
          <a:bodyPr/>
          <a:lstStyle/>
          <a:p>
            <a:pPr>
              <a:defRPr/>
            </a:pPr>
            <a:fld id="{C7BCEB2A-038C-4EFF-BE92-5E0974619DDE}" type="slidenum">
              <a:rPr lang="fr-FR">
                <a:solidFill>
                  <a:prstClr val="black"/>
                </a:solidFill>
              </a:rPr>
              <a:pPr>
                <a:defRPr/>
              </a:pPr>
              <a:t>11</a:t>
            </a:fld>
            <a:endParaRPr lang="fr-FR">
              <a:solidFill>
                <a:prstClr val="black"/>
              </a:solidFill>
            </a:endParaRPr>
          </a:p>
        </p:txBody>
      </p:sp>
    </p:spTree>
    <p:extLst>
      <p:ext uri="{BB962C8B-B14F-4D97-AF65-F5344CB8AC3E}">
        <p14:creationId xmlns:p14="http://schemas.microsoft.com/office/powerpoint/2010/main" val="141268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205 057 EUR</a:t>
            </a:r>
            <a:r>
              <a:rPr lang="lv-LV" baseline="0" dirty="0" smtClean="0"/>
              <a:t> (</a:t>
            </a:r>
            <a:r>
              <a:rPr lang="en-GB" dirty="0" smtClean="0"/>
              <a:t>168 579 EUR </a:t>
            </a:r>
            <a:r>
              <a:rPr lang="en-GB" dirty="0" err="1" smtClean="0"/>
              <a:t>jomā</a:t>
            </a:r>
            <a:r>
              <a:rPr lang="en-GB" dirty="0" smtClean="0"/>
              <a:t> „</a:t>
            </a:r>
            <a:r>
              <a:rPr lang="en-GB" dirty="0" err="1" smtClean="0"/>
              <a:t>Sociālā</a:t>
            </a:r>
            <a:r>
              <a:rPr lang="en-GB" dirty="0" smtClean="0"/>
              <a:t> </a:t>
            </a:r>
            <a:r>
              <a:rPr lang="en-GB" dirty="0" err="1" smtClean="0"/>
              <a:t>sektora</a:t>
            </a:r>
            <a:r>
              <a:rPr lang="en-GB" dirty="0" smtClean="0"/>
              <a:t> </a:t>
            </a:r>
            <a:r>
              <a:rPr lang="en-GB" dirty="0" err="1" smtClean="0"/>
              <a:t>aktivitātes</a:t>
            </a:r>
            <a:r>
              <a:rPr lang="en-GB" dirty="0" smtClean="0"/>
              <a:t>” un 36 478 EUR </a:t>
            </a:r>
            <a:r>
              <a:rPr lang="en-GB" dirty="0" err="1" smtClean="0"/>
              <a:t>jomā</a:t>
            </a:r>
            <a:r>
              <a:rPr lang="en-GB" dirty="0" smtClean="0"/>
              <a:t> „</a:t>
            </a:r>
            <a:r>
              <a:rPr lang="en-GB" dirty="0" err="1" smtClean="0"/>
              <a:t>Vienotas</a:t>
            </a:r>
            <a:r>
              <a:rPr lang="en-GB" dirty="0" smtClean="0"/>
              <a:t> </a:t>
            </a:r>
            <a:r>
              <a:rPr lang="en-GB" dirty="0" err="1" smtClean="0"/>
              <a:t>sabiedrības</a:t>
            </a:r>
            <a:r>
              <a:rPr lang="en-GB" dirty="0" smtClean="0"/>
              <a:t> </a:t>
            </a:r>
            <a:r>
              <a:rPr lang="en-GB" dirty="0" err="1" smtClean="0"/>
              <a:t>veidošana</a:t>
            </a:r>
            <a:r>
              <a:rPr lang="en-GB" dirty="0" smtClean="0"/>
              <a:t>”)</a:t>
            </a:r>
            <a:endParaRPr lang="en-GB" dirty="0"/>
          </a:p>
        </p:txBody>
      </p:sp>
      <p:sp>
        <p:nvSpPr>
          <p:cNvPr id="4" name="Slide Number Placeholder 3"/>
          <p:cNvSpPr>
            <a:spLocks noGrp="1"/>
          </p:cNvSpPr>
          <p:nvPr>
            <p:ph type="sldNum" sz="quarter" idx="10"/>
          </p:nvPr>
        </p:nvSpPr>
        <p:spPr/>
        <p:txBody>
          <a:bodyPr/>
          <a:lstStyle/>
          <a:p>
            <a:fld id="{727387B9-608A-4D64-9EDC-CBAEBD530355}" type="slidenum">
              <a:rPr lang="en-GB" smtClean="0"/>
              <a:t>12</a:t>
            </a:fld>
            <a:endParaRPr lang="en-GB"/>
          </a:p>
        </p:txBody>
      </p:sp>
    </p:spTree>
    <p:extLst>
      <p:ext uri="{BB962C8B-B14F-4D97-AF65-F5344CB8AC3E}">
        <p14:creationId xmlns:p14="http://schemas.microsoft.com/office/powerpoint/2010/main" val="928065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306388"/>
            <a:ext cx="5913438" cy="4435475"/>
          </a:xfrm>
          <a:prstGeom prst="rect">
            <a:avLst/>
          </a:prstGeom>
        </p:spPr>
      </p:sp>
      <p:sp>
        <p:nvSpPr>
          <p:cNvPr id="3" name="Notes Placeholder 2"/>
          <p:cNvSpPr>
            <a:spLocks noGrp="1"/>
          </p:cNvSpPr>
          <p:nvPr>
            <p:ph type="body" idx="1"/>
          </p:nvPr>
        </p:nvSpPr>
        <p:spPr>
          <a:xfrm>
            <a:off x="579358" y="4745617"/>
            <a:ext cx="5765949" cy="4929420"/>
          </a:xfrm>
          <a:prstGeom prst="rect">
            <a:avLst/>
          </a:prstGeom>
        </p:spPr>
        <p:txBody>
          <a:bodyPr/>
          <a:lstStyle/>
          <a:p>
            <a:endParaRPr lang="en-GB" dirty="0"/>
          </a:p>
        </p:txBody>
      </p:sp>
      <p:sp>
        <p:nvSpPr>
          <p:cNvPr id="4" name="Slide Number Placeholder 3"/>
          <p:cNvSpPr>
            <a:spLocks noGrp="1"/>
          </p:cNvSpPr>
          <p:nvPr>
            <p:ph type="sldNum" sz="quarter" idx="10"/>
          </p:nvPr>
        </p:nvSpPr>
        <p:spPr>
          <a:xfrm>
            <a:off x="3777611" y="9428583"/>
            <a:ext cx="2889938" cy="496333"/>
          </a:xfrm>
          <a:prstGeom prst="rect">
            <a:avLst/>
          </a:prstGeom>
        </p:spPr>
        <p:txBody>
          <a:bodyPr/>
          <a:lstStyle/>
          <a:p>
            <a:pPr>
              <a:defRPr/>
            </a:pPr>
            <a:fld id="{C7BCEB2A-038C-4EFF-BE92-5E0974619DDE}" type="slidenum">
              <a:rPr lang="fr-FR" smtClean="0"/>
              <a:pPr>
                <a:defRPr/>
              </a:pPr>
              <a:t>13</a:t>
            </a:fld>
            <a:endParaRPr lang="fr-FR"/>
          </a:p>
        </p:txBody>
      </p:sp>
    </p:spTree>
    <p:extLst>
      <p:ext uri="{BB962C8B-B14F-4D97-AF65-F5344CB8AC3E}">
        <p14:creationId xmlns:p14="http://schemas.microsoft.com/office/powerpoint/2010/main" val="179503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Kopējais</a:t>
            </a:r>
            <a:r>
              <a:rPr lang="lv-LV" baseline="0" dirty="0" smtClean="0"/>
              <a:t> </a:t>
            </a:r>
            <a:r>
              <a:rPr lang="lv-LV" dirty="0" smtClean="0"/>
              <a:t>Latvijai piešķirtais neto finansējums no EEZ FI un NFI ir 67,48 milj. EUR, kas ir par ~ 30% lielāks nekā iepriekšējā finanšu instrumentu </a:t>
            </a:r>
            <a:r>
              <a:rPr lang="lv-LV" dirty="0" smtClean="0"/>
              <a:t>periodā </a:t>
            </a:r>
            <a:r>
              <a:rPr lang="lv-LV" dirty="0" smtClean="0"/>
              <a:t>2004.- 2009.gadā.</a:t>
            </a:r>
          </a:p>
          <a:p>
            <a:r>
              <a:rPr lang="lv-LV" dirty="0" smtClean="0"/>
              <a:t> </a:t>
            </a:r>
          </a:p>
          <a:p>
            <a:r>
              <a:rPr lang="lv-LV" dirty="0" smtClean="0"/>
              <a:t> </a:t>
            </a:r>
          </a:p>
        </p:txBody>
      </p:sp>
      <p:sp>
        <p:nvSpPr>
          <p:cNvPr id="4" name="Slide Number Placeholder 3"/>
          <p:cNvSpPr>
            <a:spLocks noGrp="1"/>
          </p:cNvSpPr>
          <p:nvPr>
            <p:ph type="sldNum" sz="quarter" idx="10"/>
          </p:nvPr>
        </p:nvSpPr>
        <p:spPr/>
        <p:txBody>
          <a:bodyPr/>
          <a:lstStyle/>
          <a:p>
            <a:fld id="{727387B9-608A-4D64-9EDC-CBAEBD530355}" type="slidenum">
              <a:rPr lang="en-GB" smtClean="0"/>
              <a:t>2</a:t>
            </a:fld>
            <a:endParaRPr lang="en-GB"/>
          </a:p>
        </p:txBody>
      </p:sp>
    </p:spTree>
    <p:extLst>
      <p:ext uri="{BB962C8B-B14F-4D97-AF65-F5344CB8AC3E}">
        <p14:creationId xmlns:p14="http://schemas.microsoft.com/office/powerpoint/2010/main" val="381975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4363" y="474663"/>
            <a:ext cx="5695950" cy="4271962"/>
          </a:xfrm>
          <a:prstGeom prst="rect">
            <a:avLst/>
          </a:prstGeom>
        </p:spPr>
      </p:sp>
      <p:sp>
        <p:nvSpPr>
          <p:cNvPr id="3" name="Notes Placeholder 2"/>
          <p:cNvSpPr>
            <a:spLocks noGrp="1"/>
          </p:cNvSpPr>
          <p:nvPr>
            <p:ph type="body" idx="1"/>
          </p:nvPr>
        </p:nvSpPr>
        <p:spPr>
          <a:xfrm>
            <a:off x="579358" y="4745617"/>
            <a:ext cx="5765949" cy="4929420"/>
          </a:xfrm>
          <a:prstGeom prst="rect">
            <a:avLst/>
          </a:prstGeom>
        </p:spPr>
        <p:txBody>
          <a:bodyPr/>
          <a:lstStyle/>
          <a:p>
            <a:pPr defTabSz="453606">
              <a:defRPr/>
            </a:pPr>
            <a:r>
              <a:rPr lang="lv-LV" sz="1100" b="1" dirty="0"/>
              <a:t>Latvijai un </a:t>
            </a:r>
            <a:r>
              <a:rPr lang="lv-LV" sz="1100" b="1" dirty="0" err="1"/>
              <a:t>donorvalstīm</a:t>
            </a:r>
            <a:r>
              <a:rPr lang="lv-LV" sz="1100" b="1" dirty="0"/>
              <a:t> ir kopēji  mērķi – stiprināt labklājību, ilgtspējīgu attīstību un drošību Eiropā.</a:t>
            </a:r>
          </a:p>
          <a:p>
            <a:pPr defTabSz="453606">
              <a:defRPr/>
            </a:pPr>
            <a:r>
              <a:rPr lang="lv-LV" sz="1100" dirty="0"/>
              <a:t>Finanšu instrumentu līdzfinansētās programmas dod ieguldījumu sociālās un ekonomiskās nevienlīdzības mazināšanā Eiropas Ekonomikas zonā, kā arī saliedētas sabiedrības attīstībā Latvijā.</a:t>
            </a:r>
          </a:p>
          <a:p>
            <a:pPr defTabSz="453606">
              <a:defRPr/>
            </a:pPr>
            <a:r>
              <a:rPr lang="lv-LV" sz="1100" dirty="0"/>
              <a:t>Vienlaikus veiksmīgi tiek stiprinātas divpusējās attiecības starp Latviju un Norvēģiju, </a:t>
            </a:r>
            <a:r>
              <a:rPr lang="lv-LV" sz="1100" dirty="0" err="1"/>
              <a:t>Īslandi</a:t>
            </a:r>
            <a:r>
              <a:rPr lang="lv-LV" sz="1100" dirty="0"/>
              <a:t> un Lihtenšteinu.</a:t>
            </a:r>
          </a:p>
          <a:p>
            <a:pPr defTabSz="453606">
              <a:defRPr/>
            </a:pPr>
            <a:endParaRPr lang="lv-LV" sz="1100" dirty="0"/>
          </a:p>
          <a:p>
            <a:pPr defTabSz="453606">
              <a:defRPr/>
            </a:pPr>
            <a:r>
              <a:rPr lang="lv-LV" sz="1100" dirty="0"/>
              <a:t>Piešķirtais FI finansējums ir mērķtiecīgi sadalīts starp programmām, kas, tai skaitā, sekmē Nacionālā attīstības plānā noteikto prioritāšu īstenošanu, piemēram – programmas «NVO Fonds», «Kultūras un dabas mantojuma saglabāšana un atjaunināšana», «Latvijas korekcijas dienestu un Valsts policijas īslaicīgās aizturēšanas vietu reforma» tiešā veidā iegulda prioritātes «Cilvēka </a:t>
            </a:r>
            <a:r>
              <a:rPr lang="lv-LV" sz="1100" dirty="0" err="1"/>
              <a:t>drošumspēja</a:t>
            </a:r>
            <a:r>
              <a:rPr lang="lv-LV" sz="1100" dirty="0"/>
              <a:t>» īstenošanā,  savukārt programmas «Pētniecība un stipendijas», «Inovācijas «zaļās» ražošanas jomā» atbilst rīcības virzienam «Attīstīta pētniecība, inovācija un augstākā izglītība». </a:t>
            </a:r>
            <a:endParaRPr lang="en-US" dirty="0" smtClean="0"/>
          </a:p>
        </p:txBody>
      </p:sp>
      <p:sp>
        <p:nvSpPr>
          <p:cNvPr id="4" name="Slide Number Placeholder 3"/>
          <p:cNvSpPr>
            <a:spLocks noGrp="1"/>
          </p:cNvSpPr>
          <p:nvPr>
            <p:ph type="sldNum" sz="quarter" idx="10"/>
          </p:nvPr>
        </p:nvSpPr>
        <p:spPr>
          <a:xfrm>
            <a:off x="3777611" y="9428583"/>
            <a:ext cx="2889938" cy="496333"/>
          </a:xfrm>
          <a:prstGeom prst="rect">
            <a:avLst/>
          </a:prstGeom>
        </p:spPr>
        <p:txBody>
          <a:bodyPr/>
          <a:lstStyle/>
          <a:p>
            <a:pPr>
              <a:defRPr/>
            </a:pPr>
            <a:fld id="{C7BCEB2A-038C-4EFF-BE92-5E0974619DDE}" type="slidenum">
              <a:rPr lang="fr-FR" smtClean="0"/>
              <a:pPr>
                <a:defRPr/>
              </a:pPr>
              <a:t>3</a:t>
            </a:fld>
            <a:endParaRPr lang="fr-FR"/>
          </a:p>
        </p:txBody>
      </p:sp>
    </p:spTree>
    <p:extLst>
      <p:ext uri="{BB962C8B-B14F-4D97-AF65-F5344CB8AC3E}">
        <p14:creationId xmlns:p14="http://schemas.microsoft.com/office/powerpoint/2010/main" val="355770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EEZ/Norvēģijas FI finansējums 2009.–2014.gada periodā ir mērķtiecīgi sadalīts 8 programmās,</a:t>
            </a:r>
            <a:r>
              <a:rPr lang="lv-LV" baseline="0" dirty="0" smtClean="0"/>
              <a:t> 7 no tām ievieš Latvijas institūcijas, bet vienu - </a:t>
            </a:r>
            <a:r>
              <a:rPr lang="lv-LV" i="1" baseline="0" dirty="0" smtClean="0"/>
              <a:t>Globālais fonds cienīga darba un trīspusējās sadarbības veicināšanai </a:t>
            </a:r>
            <a:r>
              <a:rPr lang="lv-LV" baseline="0" dirty="0" smtClean="0"/>
              <a:t>-  ievieš Norvēģijas institūcija </a:t>
            </a:r>
            <a:r>
              <a:rPr lang="lv-LV" baseline="0" dirty="0" err="1" smtClean="0"/>
              <a:t>Innovation</a:t>
            </a:r>
            <a:r>
              <a:rPr lang="lv-LV" baseline="0" dirty="0" smtClean="0"/>
              <a:t> </a:t>
            </a:r>
            <a:r>
              <a:rPr lang="lv-LV" baseline="0" dirty="0" err="1" smtClean="0"/>
              <a:t>Norway</a:t>
            </a:r>
            <a:r>
              <a:rPr lang="lv-LV" baseline="0" dirty="0" smtClean="0"/>
              <a:t>.</a:t>
            </a:r>
          </a:p>
          <a:p>
            <a:r>
              <a:rPr lang="lv-LV" baseline="0" dirty="0" smtClean="0"/>
              <a:t> </a:t>
            </a:r>
          </a:p>
          <a:p>
            <a:r>
              <a:rPr lang="lv-LV" baseline="0" dirty="0" smtClean="0"/>
              <a:t>Nevalstiskajām organizācijām finansējums bija pieejams 4 no tām – NVO Fonda programmā, Klimata programmā, </a:t>
            </a:r>
            <a:r>
              <a:rPr lang="lv-LV" baseline="0" dirty="0" err="1" smtClean="0"/>
              <a:t>Decent</a:t>
            </a:r>
            <a:r>
              <a:rPr lang="lv-LV" baseline="0" dirty="0" smtClean="0"/>
              <a:t> </a:t>
            </a:r>
            <a:r>
              <a:rPr lang="lv-LV" baseline="0" dirty="0" err="1" smtClean="0"/>
              <a:t>work</a:t>
            </a:r>
            <a:r>
              <a:rPr lang="lv-LV" baseline="0" dirty="0" smtClean="0"/>
              <a:t> programmā un Kultūras saglabāšanas programmā.</a:t>
            </a:r>
            <a:endParaRPr lang="lv-LV" dirty="0" smtClean="0"/>
          </a:p>
          <a:p>
            <a:endParaRPr lang="lv-LV" dirty="0" smtClean="0"/>
          </a:p>
          <a:p>
            <a:endParaRPr lang="lv-LV" dirty="0" smtClean="0"/>
          </a:p>
          <a:p>
            <a:r>
              <a:rPr lang="lv-LV" dirty="0" smtClean="0"/>
              <a:t>Piešķirtais FI finansējums ir mērķtiecīgi sadalīts starp programmām, kas, tai skaitā, sekmē Nacionālā attīstības plānā noteikto prioritāšu īstenošanu.</a:t>
            </a:r>
            <a:endParaRPr lang="en-GB" dirty="0"/>
          </a:p>
        </p:txBody>
      </p:sp>
      <p:sp>
        <p:nvSpPr>
          <p:cNvPr id="4" name="Slide Number Placeholder 3"/>
          <p:cNvSpPr>
            <a:spLocks noGrp="1"/>
          </p:cNvSpPr>
          <p:nvPr>
            <p:ph type="sldNum" sz="quarter" idx="10"/>
          </p:nvPr>
        </p:nvSpPr>
        <p:spPr/>
        <p:txBody>
          <a:bodyPr/>
          <a:lstStyle/>
          <a:p>
            <a:fld id="{727387B9-608A-4D64-9EDC-CBAEBD530355}" type="slidenum">
              <a:rPr lang="en-GB" smtClean="0"/>
              <a:t>4</a:t>
            </a:fld>
            <a:endParaRPr lang="en-GB"/>
          </a:p>
        </p:txBody>
      </p:sp>
    </p:spTree>
    <p:extLst>
      <p:ext uri="{BB962C8B-B14F-4D97-AF65-F5344CB8AC3E}">
        <p14:creationId xmlns:p14="http://schemas.microsoft.com/office/powerpoint/2010/main" val="331405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427038"/>
            <a:ext cx="5764212" cy="4324350"/>
          </a:xfrm>
          <a:prstGeom prst="rect">
            <a:avLst/>
          </a:prstGeom>
        </p:spPr>
      </p:sp>
      <p:sp>
        <p:nvSpPr>
          <p:cNvPr id="3" name="Notes Placeholder 2"/>
          <p:cNvSpPr>
            <a:spLocks noGrp="1"/>
          </p:cNvSpPr>
          <p:nvPr>
            <p:ph type="body" idx="1"/>
          </p:nvPr>
        </p:nvSpPr>
        <p:spPr>
          <a:xfrm>
            <a:off x="579358" y="4745617"/>
            <a:ext cx="5765949" cy="4929420"/>
          </a:xfrm>
          <a:prstGeom prst="rect">
            <a:avLst/>
          </a:prstGeom>
        </p:spPr>
        <p:txBody>
          <a:bodyPr/>
          <a:lstStyle/>
          <a:p>
            <a:pPr defTabSz="453558">
              <a:defRPr/>
            </a:pPr>
            <a:endParaRPr lang="lv-LV" baseline="0" noProof="0" dirty="0" smtClean="0"/>
          </a:p>
          <a:p>
            <a:r>
              <a:rPr lang="lv-LV" baseline="0" noProof="0" dirty="0" smtClean="0"/>
              <a:t>Vislielākais progress gan aktivitāšu ieviešanas ziņā, gan finansējuma apguvē ir tieši NVO Fonda programmā, tad seko Kapacitātes stiprināšanas programma un Kultūras mantojuma programma.</a:t>
            </a:r>
          </a:p>
          <a:p>
            <a:r>
              <a:rPr lang="lv-LV" baseline="0" noProof="0" dirty="0" smtClean="0"/>
              <a:t> </a:t>
            </a:r>
          </a:p>
          <a:p>
            <a:r>
              <a:rPr lang="lv-LV" baseline="0" noProof="0" dirty="0" smtClean="0"/>
              <a:t>Latvija no </a:t>
            </a:r>
            <a:r>
              <a:rPr lang="lv-LV" baseline="0" noProof="0" dirty="0" err="1" smtClean="0"/>
              <a:t>donorvalstīm</a:t>
            </a:r>
            <a:r>
              <a:rPr lang="lv-LV" baseline="0" noProof="0" dirty="0" smtClean="0"/>
              <a:t> šobrīd ir atguvusi 5,8 milj. EUR jeb 9% no Latvijai piešķirtā EEZ/Norvēģijas FI finansējuma.</a:t>
            </a:r>
          </a:p>
          <a:p>
            <a:endParaRPr lang="en-US" noProof="0" dirty="0"/>
          </a:p>
        </p:txBody>
      </p:sp>
      <p:sp>
        <p:nvSpPr>
          <p:cNvPr id="4" name="Slide Number Placeholder 3"/>
          <p:cNvSpPr>
            <a:spLocks noGrp="1"/>
          </p:cNvSpPr>
          <p:nvPr>
            <p:ph type="sldNum" sz="quarter" idx="10"/>
          </p:nvPr>
        </p:nvSpPr>
        <p:spPr>
          <a:xfrm>
            <a:off x="3777611" y="9428583"/>
            <a:ext cx="2889938" cy="496333"/>
          </a:xfrm>
          <a:prstGeom prst="rect">
            <a:avLst/>
          </a:prstGeom>
        </p:spPr>
        <p:txBody>
          <a:bodyPr/>
          <a:lstStyle/>
          <a:p>
            <a:pPr>
              <a:defRPr/>
            </a:pPr>
            <a:fld id="{C7BCEB2A-038C-4EFF-BE92-5E0974619DDE}" type="slidenum">
              <a:rPr lang="fr-FR" smtClean="0"/>
              <a:pPr>
                <a:defRPr/>
              </a:pPr>
              <a:t>5</a:t>
            </a:fld>
            <a:endParaRPr lang="fr-FR"/>
          </a:p>
        </p:txBody>
      </p:sp>
    </p:spTree>
    <p:extLst>
      <p:ext uri="{BB962C8B-B14F-4D97-AF65-F5344CB8AC3E}">
        <p14:creationId xmlns:p14="http://schemas.microsoft.com/office/powerpoint/2010/main" val="248590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7387B9-608A-4D64-9EDC-CBAEBD530355}" type="slidenum">
              <a:rPr lang="en-GB" smtClean="0"/>
              <a:t>6</a:t>
            </a:fld>
            <a:endParaRPr lang="en-GB"/>
          </a:p>
        </p:txBody>
      </p:sp>
    </p:spTree>
    <p:extLst>
      <p:ext uri="{BB962C8B-B14F-4D97-AF65-F5344CB8AC3E}">
        <p14:creationId xmlns:p14="http://schemas.microsoft.com/office/powerpoint/2010/main" val="1189875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Kopumā šobrīd apstiprināti 208 projekti un no tiem 40 projekti (jeb 19,2%) tiks ieviesti kopā ar </a:t>
            </a:r>
            <a:r>
              <a:rPr lang="lv-LV" dirty="0" err="1" smtClean="0"/>
              <a:t>donorvalstu</a:t>
            </a:r>
            <a:r>
              <a:rPr lang="lv-LV" dirty="0" smtClean="0"/>
              <a:t> partneriem.</a:t>
            </a:r>
            <a:endParaRPr lang="en-GB" dirty="0"/>
          </a:p>
        </p:txBody>
      </p:sp>
      <p:sp>
        <p:nvSpPr>
          <p:cNvPr id="4" name="Slide Number Placeholder 3"/>
          <p:cNvSpPr>
            <a:spLocks noGrp="1"/>
          </p:cNvSpPr>
          <p:nvPr>
            <p:ph type="sldNum" sz="quarter" idx="10"/>
          </p:nvPr>
        </p:nvSpPr>
        <p:spPr/>
        <p:txBody>
          <a:bodyPr/>
          <a:lstStyle/>
          <a:p>
            <a:fld id="{727387B9-608A-4D64-9EDC-CBAEBD530355}" type="slidenum">
              <a:rPr lang="en-GB" smtClean="0"/>
              <a:t>7</a:t>
            </a:fld>
            <a:endParaRPr lang="en-GB"/>
          </a:p>
        </p:txBody>
      </p:sp>
    </p:spTree>
    <p:extLst>
      <p:ext uri="{BB962C8B-B14F-4D97-AF65-F5344CB8AC3E}">
        <p14:creationId xmlns:p14="http://schemas.microsoft.com/office/powerpoint/2010/main" val="3001372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Tāpat kā iepriekšējā finanšu</a:t>
            </a:r>
            <a:r>
              <a:rPr lang="lv-LV" baseline="0" dirty="0" smtClean="0"/>
              <a:t> instrumentu periodā arī šoreiz speciāli paredzēts finansējums nevalstiskajām organizācijām, kas tiek ieviests caur programmu „NVO fonds”.  Šajā periodā programmai paredzēti vairāk kā 10,3 milj. EUR, kas ir par 1,8 reizēm vairāk kā iepriekšējā periodā (5,7 milj. EUR), un būtiski vairāk kā pārējām Baltijas valstīm ( LT – 5,5 M EUR, EE – 2,3 M EUR)</a:t>
            </a:r>
          </a:p>
          <a:p>
            <a:r>
              <a:rPr lang="lv-LV" baseline="0" dirty="0" smtClean="0"/>
              <a:t> </a:t>
            </a:r>
          </a:p>
          <a:p>
            <a:r>
              <a:rPr lang="lv-LV" baseline="0" dirty="0" smtClean="0"/>
              <a:t>Kopumā no EEZ FI 16 valstīs NVO programmām ir piešķirti 160,4 milj. EUR.</a:t>
            </a:r>
            <a:endParaRPr lang="lv-LV" dirty="0" smtClean="0"/>
          </a:p>
          <a:p>
            <a:endParaRPr lang="en-GB" dirty="0"/>
          </a:p>
        </p:txBody>
      </p:sp>
      <p:sp>
        <p:nvSpPr>
          <p:cNvPr id="4" name="Slide Number Placeholder 3"/>
          <p:cNvSpPr>
            <a:spLocks noGrp="1"/>
          </p:cNvSpPr>
          <p:nvPr>
            <p:ph type="sldNum" sz="quarter" idx="10"/>
          </p:nvPr>
        </p:nvSpPr>
        <p:spPr/>
        <p:txBody>
          <a:bodyPr/>
          <a:lstStyle/>
          <a:p>
            <a:fld id="{727387B9-608A-4D64-9EDC-CBAEBD530355}" type="slidenum">
              <a:rPr lang="en-GB" smtClean="0"/>
              <a:t>8</a:t>
            </a:fld>
            <a:endParaRPr lang="en-GB"/>
          </a:p>
        </p:txBody>
      </p:sp>
    </p:spTree>
    <p:extLst>
      <p:ext uri="{BB962C8B-B14F-4D97-AF65-F5344CB8AC3E}">
        <p14:creationId xmlns:p14="http://schemas.microsoft.com/office/powerpoint/2010/main" val="2012292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sz="1100" dirty="0"/>
              <a:t>Programma NVO Fonds iepriekšējajā periodā tika veidota kā komplekss atbalsta mehānisms Latvijas NVO, lai sekmētu to ikdienas darbību un dotu iespēju īstenot projektus </a:t>
            </a:r>
            <a:r>
              <a:rPr lang="lv-LV" sz="1100" b="1" dirty="0"/>
              <a:t>dažādajās FI prioritārajās jomās</a:t>
            </a:r>
            <a:r>
              <a:rPr lang="lv-LV" sz="1100" dirty="0"/>
              <a:t>.</a:t>
            </a:r>
          </a:p>
          <a:p>
            <a:pPr algn="just"/>
            <a:r>
              <a:rPr lang="lv-LV" sz="1100" dirty="0"/>
              <a:t> </a:t>
            </a:r>
          </a:p>
          <a:p>
            <a:pPr algn="just"/>
            <a:r>
              <a:rPr lang="lv-LV" sz="1100" dirty="0"/>
              <a:t>Kopumā atbalstīto NVO projektu rezultāti deva ieguldījumu biedrību un nodibinājumu darbībā pilsoniskās sabiedrības attīstības jomā – </a:t>
            </a:r>
          </a:p>
          <a:p>
            <a:pPr marL="226817" indent="-226817" algn="just">
              <a:buAutoNum type="arabicPeriod"/>
            </a:pPr>
            <a:r>
              <a:rPr lang="lv-LV" sz="1100" dirty="0"/>
              <a:t>Palielinājies to organizāciju un cilvēku  skaits, kas darbojas savu interešu aizstāvībai un aktuālu problēmu risināšanai,</a:t>
            </a:r>
          </a:p>
          <a:p>
            <a:pPr marL="226817" indent="-226817" algn="just">
              <a:buAutoNum type="arabicPeriod"/>
            </a:pPr>
            <a:r>
              <a:rPr lang="lv-LV" sz="1100" dirty="0"/>
              <a:t>Sekmēta NVO līdzdalība politikas veidošanas un lēmumu pieņemšanas procesos pašvaldību, valsts un ES līmenī,</a:t>
            </a:r>
          </a:p>
          <a:p>
            <a:pPr marL="226817" indent="-226817" algn="just">
              <a:buAutoNum type="arabicPeriod"/>
            </a:pPr>
            <a:r>
              <a:rPr lang="lv-LV" sz="1100" dirty="0"/>
              <a:t>Celta NVO kapacitāte – gan cilvēkresursu kapacitāte ar dažādām apmācībām, izglītojošiem un informatīviem pasākumiem, gan materiāli tehniskā bāze.</a:t>
            </a:r>
          </a:p>
          <a:p>
            <a:pPr algn="just"/>
            <a:r>
              <a:rPr lang="lv-LV" sz="1100" dirty="0"/>
              <a:t> </a:t>
            </a:r>
          </a:p>
          <a:p>
            <a:pPr algn="just"/>
            <a:r>
              <a:rPr lang="lv-LV" sz="1100" dirty="0"/>
              <a:t>Pēc projektu noslēgšanas un programmas </a:t>
            </a:r>
            <a:r>
              <a:rPr lang="lv-LV" sz="1100" dirty="0" err="1"/>
              <a:t>izvērtējuma</a:t>
            </a:r>
            <a:r>
              <a:rPr lang="lv-LV" sz="1100" dirty="0"/>
              <a:t> veikšanas tika secināts - lai nevalstiskajam sektoram piešķirtais finansējums sniegtu lielāku pienesumu un tiktu izlietots mērķtiecīgāk šajā EEZ/NOR FI periodā tam jābūt fokusētākam. Šis jautājums risināts šī perioda NVO Fonda programmā paredzot divas apakšprogrammas, kas vērstas uz konkrētu mērķu sasniegšanu, tādejādi koncentrējot pieejamo finansējumu šiem mērķiem.</a:t>
            </a:r>
          </a:p>
          <a:p>
            <a:pPr algn="just"/>
            <a:r>
              <a:rPr lang="lv-LV" sz="1100" dirty="0"/>
              <a:t>Vienlaikus programmā ir paredzēts iepriekš noteikts projekts, kura ietvaros plānots īstenot vairākus pasākumus, kas nodrošinās iespēju Latvijas NVO sektorā </a:t>
            </a:r>
            <a:r>
              <a:rPr lang="lv-LV" sz="1100" b="1" dirty="0"/>
              <a:t>iegūt un analizēt datus par NVO sektoru</a:t>
            </a:r>
            <a:r>
              <a:rPr lang="lv-LV" sz="1100" dirty="0"/>
              <a:t>, izstrādāt sistēmas, kas ļauj </a:t>
            </a:r>
            <a:r>
              <a:rPr lang="lv-LV" sz="1100" b="1" dirty="0"/>
              <a:t>analizēt sabiedrības līdzdalības intensitāti </a:t>
            </a:r>
            <a:r>
              <a:rPr lang="lv-LV" sz="1100" dirty="0"/>
              <a:t>un nodrošinās </a:t>
            </a:r>
            <a:r>
              <a:rPr lang="lv-LV" sz="1100" b="1" dirty="0"/>
              <a:t>NVO sektora </a:t>
            </a:r>
            <a:r>
              <a:rPr lang="lv-LV" sz="1100" b="1" dirty="0" err="1"/>
              <a:t>monitorēšanas</a:t>
            </a:r>
            <a:r>
              <a:rPr lang="lv-LV" sz="1100" b="1" dirty="0"/>
              <a:t> sistēmas izveidi</a:t>
            </a:r>
            <a:r>
              <a:rPr lang="lv-LV" sz="1100" dirty="0"/>
              <a:t>, lai precīzāk noteiktu jomas, kurās nepieciešams atbalsts NVO sektora pilnvērtīgai attīstībai Latvijā.</a:t>
            </a:r>
            <a:endParaRPr lang="en-GB" sz="1100" dirty="0"/>
          </a:p>
        </p:txBody>
      </p:sp>
      <p:sp>
        <p:nvSpPr>
          <p:cNvPr id="4" name="Slide Number Placeholder 3"/>
          <p:cNvSpPr>
            <a:spLocks noGrp="1"/>
          </p:cNvSpPr>
          <p:nvPr>
            <p:ph type="sldNum" sz="quarter" idx="10"/>
          </p:nvPr>
        </p:nvSpPr>
        <p:spPr/>
        <p:txBody>
          <a:bodyPr/>
          <a:lstStyle/>
          <a:p>
            <a:fld id="{727387B9-608A-4D64-9EDC-CBAEBD530355}" type="slidenum">
              <a:rPr lang="en-GB" smtClean="0"/>
              <a:t>9</a:t>
            </a:fld>
            <a:endParaRPr lang="en-GB"/>
          </a:p>
        </p:txBody>
      </p:sp>
    </p:spTree>
    <p:extLst>
      <p:ext uri="{BB962C8B-B14F-4D97-AF65-F5344CB8AC3E}">
        <p14:creationId xmlns:p14="http://schemas.microsoft.com/office/powerpoint/2010/main" val="225147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8"/>
            <a:ext cx="8229601" cy="1143001"/>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1" y="1600202"/>
            <a:ext cx="8229601" cy="4525962"/>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1" y="6356352"/>
            <a:ext cx="2133599" cy="365124"/>
          </a:xfrm>
          <a:prstGeom prst="rect">
            <a:avLst/>
          </a:prstGeom>
        </p:spPr>
        <p:txBody>
          <a:bodyPr/>
          <a:lstStyle>
            <a:lvl1pPr>
              <a:defRPr/>
            </a:lvl1pPr>
          </a:lstStyle>
          <a:p>
            <a:pPr>
              <a:defRPr/>
            </a:pPr>
            <a:endParaRPr lang="fr-FR"/>
          </a:p>
        </p:txBody>
      </p:sp>
      <p:sp>
        <p:nvSpPr>
          <p:cNvPr id="5" name="Espace réservé du pied de page 4"/>
          <p:cNvSpPr>
            <a:spLocks noGrp="1"/>
          </p:cNvSpPr>
          <p:nvPr>
            <p:ph type="ftr" sz="quarter" idx="11"/>
          </p:nvPr>
        </p:nvSpPr>
        <p:spPr>
          <a:xfrm>
            <a:off x="3124202" y="6356352"/>
            <a:ext cx="2895599" cy="365124"/>
          </a:xfrm>
          <a:prstGeom prst="rect">
            <a:avLst/>
          </a:prstGeom>
        </p:spPr>
        <p:txBody>
          <a:bodyPr/>
          <a:lstStyle>
            <a:lvl1pPr>
              <a:defRPr/>
            </a:lvl1pPr>
          </a:lstStyle>
          <a:p>
            <a:pPr>
              <a:defRPr/>
            </a:pPr>
            <a:r>
              <a:rPr lang="fr-FR" smtClean="0"/>
              <a:t>Riga, 4 June 2014</a:t>
            </a:r>
            <a:endParaRPr lang="fr-FR"/>
          </a:p>
        </p:txBody>
      </p:sp>
      <p:sp>
        <p:nvSpPr>
          <p:cNvPr id="6" name="Espace réservé du numéro de diapositive 5"/>
          <p:cNvSpPr>
            <a:spLocks noGrp="1"/>
          </p:cNvSpPr>
          <p:nvPr>
            <p:ph type="sldNum" sz="quarter" idx="12"/>
          </p:nvPr>
        </p:nvSpPr>
        <p:spPr>
          <a:xfrm>
            <a:off x="6553202" y="6356352"/>
            <a:ext cx="2133599" cy="365124"/>
          </a:xfrm>
          <a:prstGeom prst="rect">
            <a:avLst/>
          </a:prstGeom>
        </p:spPr>
        <p:txBody>
          <a:bodyPr/>
          <a:lstStyle>
            <a:lvl1pPr>
              <a:defRPr/>
            </a:lvl1pPr>
          </a:lstStyle>
          <a:p>
            <a:pPr>
              <a:defRPr/>
            </a:pPr>
            <a:fld id="{A94EDA7E-FCF9-4860-9AB1-11444C9AFB81}"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1" cy="5851524"/>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1" y="274640"/>
            <a:ext cx="6019801" cy="5851524"/>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1" y="6356352"/>
            <a:ext cx="2133599" cy="365124"/>
          </a:xfrm>
          <a:prstGeom prst="rect">
            <a:avLst/>
          </a:prstGeom>
        </p:spPr>
        <p:txBody>
          <a:bodyPr/>
          <a:lstStyle>
            <a:lvl1pPr>
              <a:defRPr/>
            </a:lvl1pPr>
          </a:lstStyle>
          <a:p>
            <a:pPr>
              <a:defRPr/>
            </a:pPr>
            <a:endParaRPr lang="fr-FR"/>
          </a:p>
        </p:txBody>
      </p:sp>
      <p:sp>
        <p:nvSpPr>
          <p:cNvPr id="5" name="Espace réservé du pied de page 4"/>
          <p:cNvSpPr>
            <a:spLocks noGrp="1"/>
          </p:cNvSpPr>
          <p:nvPr>
            <p:ph type="ftr" sz="quarter" idx="11"/>
          </p:nvPr>
        </p:nvSpPr>
        <p:spPr>
          <a:xfrm>
            <a:off x="3124202" y="6356352"/>
            <a:ext cx="2895599" cy="365124"/>
          </a:xfrm>
          <a:prstGeom prst="rect">
            <a:avLst/>
          </a:prstGeom>
        </p:spPr>
        <p:txBody>
          <a:bodyPr/>
          <a:lstStyle>
            <a:lvl1pPr>
              <a:defRPr/>
            </a:lvl1pPr>
          </a:lstStyle>
          <a:p>
            <a:pPr>
              <a:defRPr/>
            </a:pPr>
            <a:r>
              <a:rPr lang="fr-FR" smtClean="0"/>
              <a:t>Riga, 4 June 2014</a:t>
            </a:r>
            <a:endParaRPr lang="fr-FR"/>
          </a:p>
        </p:txBody>
      </p:sp>
      <p:sp>
        <p:nvSpPr>
          <p:cNvPr id="6" name="Espace réservé du numéro de diapositive 5"/>
          <p:cNvSpPr>
            <a:spLocks noGrp="1"/>
          </p:cNvSpPr>
          <p:nvPr>
            <p:ph type="sldNum" sz="quarter" idx="12"/>
          </p:nvPr>
        </p:nvSpPr>
        <p:spPr>
          <a:xfrm>
            <a:off x="6553202" y="6356352"/>
            <a:ext cx="2133599" cy="365124"/>
          </a:xfrm>
          <a:prstGeom prst="rect">
            <a:avLst/>
          </a:prstGeom>
        </p:spPr>
        <p:txBody>
          <a:bodyPr/>
          <a:lstStyle>
            <a:lvl1pPr>
              <a:defRPr/>
            </a:lvl1pPr>
          </a:lstStyle>
          <a:p>
            <a:pPr>
              <a:defRPr/>
            </a:pPr>
            <a:fld id="{C5D18740-7C55-4C74-8D56-842AA793009C}"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1" y="2130427"/>
            <a:ext cx="7772401" cy="1470025"/>
          </a:xfrm>
          <a:prstGeom prst="rect">
            <a:avLst/>
          </a:prstGeom>
        </p:spPr>
        <p:txBody>
          <a:bodyPr/>
          <a:lstStyle>
            <a:lvl1pPr>
              <a:defRPr b="1"/>
            </a:lvl1pPr>
          </a:lstStyle>
          <a:p>
            <a:r>
              <a:rPr lang="fr-FR" dirty="0" smtClean="0"/>
              <a:t>Cliquez et modifiez le titre</a:t>
            </a:r>
            <a:endParaRPr lang="fr-FR" dirty="0"/>
          </a:p>
        </p:txBody>
      </p:sp>
      <p:sp>
        <p:nvSpPr>
          <p:cNvPr id="3" name="Sous-titre 2"/>
          <p:cNvSpPr>
            <a:spLocks noGrp="1"/>
          </p:cNvSpPr>
          <p:nvPr>
            <p:ph type="subTitle" idx="1"/>
          </p:nvPr>
        </p:nvSpPr>
        <p:spPr>
          <a:xfrm>
            <a:off x="1371601" y="3886199"/>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a:xfrm>
            <a:off x="3124202" y="6356352"/>
            <a:ext cx="2895599" cy="365124"/>
          </a:xfrm>
          <a:prstGeom prst="rect">
            <a:avLst/>
          </a:prstGeom>
        </p:spPr>
        <p:txBody>
          <a:bodyPr/>
          <a:lstStyle>
            <a:lvl1pPr fontAlgn="auto">
              <a:spcBef>
                <a:spcPts val="0"/>
              </a:spcBef>
              <a:spcAft>
                <a:spcPts val="0"/>
              </a:spcAft>
              <a:defRPr sz="1400">
                <a:latin typeface="+mn-lt"/>
              </a:defRPr>
            </a:lvl1pPr>
          </a:lstStyle>
          <a:p>
            <a:pPr>
              <a:defRPr/>
            </a:pPr>
            <a:r>
              <a:rPr lang="lv-LV" dirty="0" err="1" smtClean="0"/>
              <a:t>Riga</a:t>
            </a:r>
            <a:r>
              <a:rPr lang="lv-LV" dirty="0" smtClean="0"/>
              <a:t>, 4 </a:t>
            </a:r>
            <a:r>
              <a:rPr lang="lv-LV" dirty="0" err="1" smtClean="0"/>
              <a:t>June</a:t>
            </a:r>
            <a:r>
              <a:rPr lang="lv-LV" dirty="0" smtClean="0"/>
              <a:t> 2014</a:t>
            </a:r>
            <a:endParaRPr lang="fr-FR" dirty="0"/>
          </a:p>
        </p:txBody>
      </p:sp>
      <p:sp>
        <p:nvSpPr>
          <p:cNvPr id="6" name="Espace réservé du numéro de diapositive 5"/>
          <p:cNvSpPr>
            <a:spLocks noGrp="1"/>
          </p:cNvSpPr>
          <p:nvPr>
            <p:ph type="sldNum" sz="quarter" idx="12"/>
          </p:nvPr>
        </p:nvSpPr>
        <p:spPr>
          <a:xfrm>
            <a:off x="6553202" y="6356352"/>
            <a:ext cx="2133599" cy="365124"/>
          </a:xfrm>
          <a:prstGeom prst="rect">
            <a:avLst/>
          </a:prstGeom>
        </p:spPr>
        <p:txBody>
          <a:bodyPr/>
          <a:lstStyle>
            <a:lvl1pPr algn="r" fontAlgn="auto">
              <a:spcBef>
                <a:spcPts val="0"/>
              </a:spcBef>
              <a:spcAft>
                <a:spcPts val="0"/>
              </a:spcAft>
              <a:defRPr sz="1400">
                <a:latin typeface="+mn-lt"/>
              </a:defRPr>
            </a:lvl1pPr>
          </a:lstStyle>
          <a:p>
            <a:pPr>
              <a:defRPr/>
            </a:pPr>
            <a:fld id="{31A5490F-43D6-4496-A131-E4F9AEA79BA9}" type="slidenum">
              <a:rPr lang="fr-FR" smtClean="0"/>
              <a:pPr>
                <a:defRPr/>
              </a:pPr>
              <a:t>‹#›</a:t>
            </a:fld>
            <a:endParaRPr lang="fr-FR"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1" y="1600202"/>
            <a:ext cx="8229601" cy="4525962"/>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a:xfrm>
            <a:off x="3124202" y="6356352"/>
            <a:ext cx="2895599" cy="365124"/>
          </a:xfrm>
          <a:prstGeom prst="rect">
            <a:avLst/>
          </a:prstGeom>
        </p:spPr>
        <p:txBody>
          <a:bodyPr/>
          <a:lstStyle>
            <a:lvl1pPr fontAlgn="auto">
              <a:spcBef>
                <a:spcPts val="0"/>
              </a:spcBef>
              <a:spcAft>
                <a:spcPts val="0"/>
              </a:spcAft>
              <a:defRPr sz="1400">
                <a:latin typeface="+mn-lt"/>
              </a:defRPr>
            </a:lvl1pPr>
          </a:lstStyle>
          <a:p>
            <a:pPr>
              <a:defRPr/>
            </a:pPr>
            <a:r>
              <a:rPr lang="fr-FR" dirty="0" smtClean="0"/>
              <a:t>Riga, 4 </a:t>
            </a:r>
            <a:r>
              <a:rPr lang="fr-FR" dirty="0" err="1" smtClean="0"/>
              <a:t>June</a:t>
            </a:r>
            <a:r>
              <a:rPr lang="fr-FR" dirty="0" smtClean="0"/>
              <a:t> 2014</a:t>
            </a:r>
            <a:endParaRPr lang="fr-FR" dirty="0"/>
          </a:p>
        </p:txBody>
      </p:sp>
      <p:sp>
        <p:nvSpPr>
          <p:cNvPr id="6" name="Espace réservé du numéro de diapositive 5"/>
          <p:cNvSpPr>
            <a:spLocks noGrp="1"/>
          </p:cNvSpPr>
          <p:nvPr>
            <p:ph type="sldNum" sz="quarter" idx="12"/>
          </p:nvPr>
        </p:nvSpPr>
        <p:spPr>
          <a:xfrm>
            <a:off x="6553202" y="6356352"/>
            <a:ext cx="2133599" cy="365124"/>
          </a:xfrm>
          <a:prstGeom prst="rect">
            <a:avLst/>
          </a:prstGeom>
        </p:spPr>
        <p:txBody>
          <a:bodyPr/>
          <a:lstStyle>
            <a:lvl1pPr algn="r" fontAlgn="auto">
              <a:spcBef>
                <a:spcPts val="0"/>
              </a:spcBef>
              <a:spcAft>
                <a:spcPts val="0"/>
              </a:spcAft>
              <a:defRPr sz="1400">
                <a:latin typeface="+mn-lt"/>
              </a:defRPr>
            </a:lvl1pPr>
          </a:lstStyle>
          <a:p>
            <a:pPr>
              <a:defRPr/>
            </a:pPr>
            <a:fld id="{C16F34A0-4F7F-4848-9DF2-228E3BB60414}" type="slidenum">
              <a:rPr lang="fr-FR" smtClean="0"/>
              <a:pPr>
                <a:defRPr/>
              </a:pPr>
              <a:t>‹#›</a:t>
            </a:fld>
            <a:endParaRPr lang="fr-FR" dirty="0"/>
          </a:p>
        </p:txBody>
      </p:sp>
      <p:pic>
        <p:nvPicPr>
          <p:cNvPr id="8" name="Picture 7"/>
          <p:cNvPicPr>
            <a:picLocks noChangeAspect="1"/>
          </p:cNvPicPr>
          <p:nvPr userDrawn="1"/>
        </p:nvPicPr>
        <p:blipFill>
          <a:blip r:embed="rId2"/>
          <a:stretch>
            <a:fillRect/>
          </a:stretch>
        </p:blipFill>
        <p:spPr>
          <a:xfrm>
            <a:off x="113770" y="240772"/>
            <a:ext cx="7811030" cy="1052590"/>
          </a:xfrm>
          <a:prstGeom prst="rect">
            <a:avLst/>
          </a:prstGeom>
        </p:spPr>
      </p:pic>
      <p:pic>
        <p:nvPicPr>
          <p:cNvPr id="7" name="Picture 6"/>
          <p:cNvPicPr>
            <a:picLocks noChangeAspect="1"/>
          </p:cNvPicPr>
          <p:nvPr userDrawn="1"/>
        </p:nvPicPr>
        <p:blipFill>
          <a:blip r:embed="rId3"/>
          <a:stretch>
            <a:fillRect/>
          </a:stretch>
        </p:blipFill>
        <p:spPr>
          <a:xfrm>
            <a:off x="2006601" y="0"/>
            <a:ext cx="4328053" cy="665079"/>
          </a:xfrm>
          <a:prstGeom prst="rect">
            <a:avLst/>
          </a:prstGeom>
        </p:spPr>
      </p:pic>
      <p:pic>
        <p:nvPicPr>
          <p:cNvPr id="9" name="Picture 8"/>
          <p:cNvPicPr>
            <a:picLocks noChangeAspect="1"/>
          </p:cNvPicPr>
          <p:nvPr userDrawn="1"/>
        </p:nvPicPr>
        <p:blipFill>
          <a:blip r:embed="rId2"/>
          <a:stretch>
            <a:fillRect/>
          </a:stretch>
        </p:blipFill>
        <p:spPr>
          <a:xfrm>
            <a:off x="5357946" y="584643"/>
            <a:ext cx="1895475" cy="304801"/>
          </a:xfrm>
          <a:prstGeom prst="rect">
            <a:avLst/>
          </a:prstGeom>
        </p:spPr>
      </p:pic>
      <p:sp>
        <p:nvSpPr>
          <p:cNvPr id="2" name="Titre 1"/>
          <p:cNvSpPr>
            <a:spLocks noGrp="1"/>
          </p:cNvSpPr>
          <p:nvPr>
            <p:ph type="title"/>
          </p:nvPr>
        </p:nvSpPr>
        <p:spPr>
          <a:xfrm>
            <a:off x="-95516" y="675664"/>
            <a:ext cx="8229601" cy="1143001"/>
          </a:xfrm>
          <a:prstGeom prst="rect">
            <a:avLst/>
          </a:prstGeom>
        </p:spPr>
        <p:txBody>
          <a:bodyPr/>
          <a:lstStyle>
            <a:lvl1pPr>
              <a:defRPr sz="4000" b="1"/>
            </a:lvl1pPr>
          </a:lstStyle>
          <a:p>
            <a:r>
              <a:rPr lang="fr-FR" dirty="0" smtClean="0"/>
              <a:t>Cliquez et modifiez le titre</a:t>
            </a:r>
            <a:endParaRPr lang="fr-FR"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899"/>
            <a:ext cx="7772401" cy="1362076"/>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4"/>
            <a:ext cx="777240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1" y="6356352"/>
            <a:ext cx="2133599" cy="365124"/>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2" y="6356352"/>
            <a:ext cx="2895599" cy="365124"/>
          </a:xfrm>
          <a:prstGeom prst="rect">
            <a:avLst/>
          </a:prstGeom>
        </p:spPr>
        <p:txBody>
          <a:bodyPr/>
          <a:lstStyle>
            <a:lvl1pPr fontAlgn="auto">
              <a:spcBef>
                <a:spcPts val="0"/>
              </a:spcBef>
              <a:spcAft>
                <a:spcPts val="0"/>
              </a:spcAft>
              <a:defRPr>
                <a:latin typeface="+mn-lt"/>
              </a:defRPr>
            </a:lvl1pPr>
          </a:lstStyle>
          <a:p>
            <a:pPr>
              <a:defRPr/>
            </a:pPr>
            <a:r>
              <a:rPr lang="fr-FR" smtClean="0"/>
              <a:t>Riga, 4 June 2014</a:t>
            </a:r>
            <a:endParaRPr lang="fr-FR"/>
          </a:p>
        </p:txBody>
      </p:sp>
      <p:sp>
        <p:nvSpPr>
          <p:cNvPr id="6" name="Espace réservé du numéro de diapositive 5"/>
          <p:cNvSpPr>
            <a:spLocks noGrp="1"/>
          </p:cNvSpPr>
          <p:nvPr>
            <p:ph type="sldNum" sz="quarter" idx="12"/>
          </p:nvPr>
        </p:nvSpPr>
        <p:spPr>
          <a:xfrm>
            <a:off x="6553202" y="6356352"/>
            <a:ext cx="2133599" cy="365124"/>
          </a:xfrm>
          <a:prstGeom prst="rect">
            <a:avLst/>
          </a:prstGeom>
        </p:spPr>
        <p:txBody>
          <a:bodyPr/>
          <a:lstStyle>
            <a:lvl1pPr fontAlgn="auto">
              <a:spcBef>
                <a:spcPts val="0"/>
              </a:spcBef>
              <a:spcAft>
                <a:spcPts val="0"/>
              </a:spcAft>
              <a:defRPr>
                <a:latin typeface="+mn-lt"/>
              </a:defRPr>
            </a:lvl1pPr>
          </a:lstStyle>
          <a:p>
            <a:pPr>
              <a:defRPr/>
            </a:pPr>
            <a:fld id="{13629D57-AEB7-4296-ABD0-C5CB0189DB2E}" type="slidenum">
              <a:rPr lang="fr-FR"/>
              <a:pPr>
                <a:defRPr/>
              </a:pPr>
              <a:t>‹#›</a:t>
            </a:fld>
            <a:endParaRPr lang="fr-F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8"/>
            <a:ext cx="8229601" cy="1143001"/>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1" y="1600202"/>
            <a:ext cx="4038601" cy="45259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2"/>
            <a:ext cx="4038601" cy="45259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1" y="6356352"/>
            <a:ext cx="2133599" cy="365124"/>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pied de page 5"/>
          <p:cNvSpPr>
            <a:spLocks noGrp="1"/>
          </p:cNvSpPr>
          <p:nvPr>
            <p:ph type="ftr" sz="quarter" idx="11"/>
          </p:nvPr>
        </p:nvSpPr>
        <p:spPr>
          <a:xfrm>
            <a:off x="3124202" y="6356352"/>
            <a:ext cx="2895599" cy="365124"/>
          </a:xfrm>
          <a:prstGeom prst="rect">
            <a:avLst/>
          </a:prstGeom>
        </p:spPr>
        <p:txBody>
          <a:bodyPr/>
          <a:lstStyle>
            <a:lvl1pPr fontAlgn="auto">
              <a:spcBef>
                <a:spcPts val="0"/>
              </a:spcBef>
              <a:spcAft>
                <a:spcPts val="0"/>
              </a:spcAft>
              <a:defRPr>
                <a:latin typeface="+mn-lt"/>
              </a:defRPr>
            </a:lvl1pPr>
          </a:lstStyle>
          <a:p>
            <a:pPr>
              <a:defRPr/>
            </a:pPr>
            <a:r>
              <a:rPr lang="fr-FR" smtClean="0"/>
              <a:t>Riga, 4 June 2014</a:t>
            </a:r>
            <a:endParaRPr lang="fr-FR"/>
          </a:p>
        </p:txBody>
      </p:sp>
      <p:sp>
        <p:nvSpPr>
          <p:cNvPr id="7" name="Espace réservé du numéro de diapositive 6"/>
          <p:cNvSpPr>
            <a:spLocks noGrp="1"/>
          </p:cNvSpPr>
          <p:nvPr>
            <p:ph type="sldNum" sz="quarter" idx="12"/>
          </p:nvPr>
        </p:nvSpPr>
        <p:spPr>
          <a:xfrm>
            <a:off x="6553202" y="6356352"/>
            <a:ext cx="2133599" cy="365124"/>
          </a:xfrm>
          <a:prstGeom prst="rect">
            <a:avLst/>
          </a:prstGeom>
        </p:spPr>
        <p:txBody>
          <a:bodyPr/>
          <a:lstStyle>
            <a:lvl1pPr fontAlgn="auto">
              <a:spcBef>
                <a:spcPts val="0"/>
              </a:spcBef>
              <a:spcAft>
                <a:spcPts val="0"/>
              </a:spcAft>
              <a:defRPr>
                <a:latin typeface="+mn-lt"/>
              </a:defRPr>
            </a:lvl1pPr>
          </a:lstStyle>
          <a:p>
            <a:pPr>
              <a:defRPr/>
            </a:pPr>
            <a:fld id="{44356867-066C-4E78-8A82-CC2B71AF4BD7}" type="slidenum">
              <a:rPr lang="fr-FR"/>
              <a:pPr>
                <a:defRPr/>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8"/>
            <a:ext cx="8229601" cy="1143001"/>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4"/>
            <a:ext cx="4040187" cy="63976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4"/>
            <a:ext cx="4041774" cy="63976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1" y="6356352"/>
            <a:ext cx="2133599" cy="365124"/>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8" name="Espace réservé du pied de page 7"/>
          <p:cNvSpPr>
            <a:spLocks noGrp="1"/>
          </p:cNvSpPr>
          <p:nvPr>
            <p:ph type="ftr" sz="quarter" idx="11"/>
          </p:nvPr>
        </p:nvSpPr>
        <p:spPr>
          <a:xfrm>
            <a:off x="3124202" y="6356352"/>
            <a:ext cx="2895599" cy="365124"/>
          </a:xfrm>
          <a:prstGeom prst="rect">
            <a:avLst/>
          </a:prstGeom>
        </p:spPr>
        <p:txBody>
          <a:bodyPr/>
          <a:lstStyle>
            <a:lvl1pPr fontAlgn="auto">
              <a:spcBef>
                <a:spcPts val="0"/>
              </a:spcBef>
              <a:spcAft>
                <a:spcPts val="0"/>
              </a:spcAft>
              <a:defRPr>
                <a:latin typeface="+mn-lt"/>
              </a:defRPr>
            </a:lvl1pPr>
          </a:lstStyle>
          <a:p>
            <a:pPr>
              <a:defRPr/>
            </a:pPr>
            <a:r>
              <a:rPr lang="fr-FR" smtClean="0"/>
              <a:t>Riga, 4 June 2014</a:t>
            </a:r>
            <a:endParaRPr lang="fr-FR"/>
          </a:p>
        </p:txBody>
      </p:sp>
      <p:sp>
        <p:nvSpPr>
          <p:cNvPr id="9" name="Espace réservé du numéro de diapositive 8"/>
          <p:cNvSpPr>
            <a:spLocks noGrp="1"/>
          </p:cNvSpPr>
          <p:nvPr>
            <p:ph type="sldNum" sz="quarter" idx="12"/>
          </p:nvPr>
        </p:nvSpPr>
        <p:spPr>
          <a:xfrm>
            <a:off x="6553202" y="6356352"/>
            <a:ext cx="2133599" cy="365124"/>
          </a:xfrm>
          <a:prstGeom prst="rect">
            <a:avLst/>
          </a:prstGeom>
        </p:spPr>
        <p:txBody>
          <a:bodyPr/>
          <a:lstStyle>
            <a:lvl1pPr fontAlgn="auto">
              <a:spcBef>
                <a:spcPts val="0"/>
              </a:spcBef>
              <a:spcAft>
                <a:spcPts val="0"/>
              </a:spcAft>
              <a:defRPr>
                <a:latin typeface="+mn-lt"/>
              </a:defRPr>
            </a:lvl1pPr>
          </a:lstStyle>
          <a:p>
            <a:pPr>
              <a:defRPr/>
            </a:pPr>
            <a:fld id="{B4699A08-7CC5-4E87-AE99-530AD361FF49}" type="slidenum">
              <a:rPr lang="fr-FR"/>
              <a:pPr>
                <a:defRPr/>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8"/>
            <a:ext cx="8229601" cy="1143001"/>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1" y="6356352"/>
            <a:ext cx="2133599" cy="365124"/>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4" name="Espace réservé du pied de page 3"/>
          <p:cNvSpPr>
            <a:spLocks noGrp="1"/>
          </p:cNvSpPr>
          <p:nvPr>
            <p:ph type="ftr" sz="quarter" idx="11"/>
          </p:nvPr>
        </p:nvSpPr>
        <p:spPr>
          <a:xfrm>
            <a:off x="3124202" y="6356352"/>
            <a:ext cx="2895599" cy="365124"/>
          </a:xfrm>
          <a:prstGeom prst="rect">
            <a:avLst/>
          </a:prstGeom>
        </p:spPr>
        <p:txBody>
          <a:bodyPr/>
          <a:lstStyle>
            <a:lvl1pPr fontAlgn="auto">
              <a:spcBef>
                <a:spcPts val="0"/>
              </a:spcBef>
              <a:spcAft>
                <a:spcPts val="0"/>
              </a:spcAft>
              <a:defRPr>
                <a:latin typeface="+mn-lt"/>
              </a:defRPr>
            </a:lvl1pPr>
          </a:lstStyle>
          <a:p>
            <a:pPr>
              <a:defRPr/>
            </a:pPr>
            <a:r>
              <a:rPr lang="fr-FR" smtClean="0"/>
              <a:t>Riga, 4 June 2014</a:t>
            </a:r>
            <a:endParaRPr lang="fr-FR"/>
          </a:p>
        </p:txBody>
      </p:sp>
      <p:sp>
        <p:nvSpPr>
          <p:cNvPr id="5" name="Espace réservé du numéro de diapositive 4"/>
          <p:cNvSpPr>
            <a:spLocks noGrp="1"/>
          </p:cNvSpPr>
          <p:nvPr>
            <p:ph type="sldNum" sz="quarter" idx="12"/>
          </p:nvPr>
        </p:nvSpPr>
        <p:spPr>
          <a:xfrm>
            <a:off x="6553202" y="6356352"/>
            <a:ext cx="2133599" cy="365124"/>
          </a:xfrm>
          <a:prstGeom prst="rect">
            <a:avLst/>
          </a:prstGeom>
        </p:spPr>
        <p:txBody>
          <a:bodyPr/>
          <a:lstStyle>
            <a:lvl1pPr fontAlgn="auto">
              <a:spcBef>
                <a:spcPts val="0"/>
              </a:spcBef>
              <a:spcAft>
                <a:spcPts val="0"/>
              </a:spcAft>
              <a:defRPr>
                <a:latin typeface="+mn-lt"/>
              </a:defRPr>
            </a:lvl1pPr>
          </a:lstStyle>
          <a:p>
            <a:pPr>
              <a:defRPr/>
            </a:pPr>
            <a:fld id="{E7C8B6ED-A412-491B-AC03-CB8A5FAF05B9}" type="slidenum">
              <a:rPr lang="fr-FR"/>
              <a:pPr>
                <a:defRPr/>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1" y="6356352"/>
            <a:ext cx="2133599" cy="365124"/>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3" name="Espace réservé du pied de page 2"/>
          <p:cNvSpPr>
            <a:spLocks noGrp="1"/>
          </p:cNvSpPr>
          <p:nvPr>
            <p:ph type="ftr" sz="quarter" idx="11"/>
          </p:nvPr>
        </p:nvSpPr>
        <p:spPr>
          <a:xfrm>
            <a:off x="3124202" y="6356352"/>
            <a:ext cx="2895599" cy="365124"/>
          </a:xfrm>
          <a:prstGeom prst="rect">
            <a:avLst/>
          </a:prstGeom>
        </p:spPr>
        <p:txBody>
          <a:bodyPr/>
          <a:lstStyle>
            <a:lvl1pPr fontAlgn="auto">
              <a:spcBef>
                <a:spcPts val="0"/>
              </a:spcBef>
              <a:spcAft>
                <a:spcPts val="0"/>
              </a:spcAft>
              <a:defRPr>
                <a:latin typeface="+mn-lt"/>
              </a:defRPr>
            </a:lvl1pPr>
          </a:lstStyle>
          <a:p>
            <a:pPr>
              <a:defRPr/>
            </a:pPr>
            <a:r>
              <a:rPr lang="fr-FR" smtClean="0"/>
              <a:t>Riga, 4 June 2014</a:t>
            </a:r>
            <a:endParaRPr lang="fr-FR"/>
          </a:p>
        </p:txBody>
      </p:sp>
      <p:sp>
        <p:nvSpPr>
          <p:cNvPr id="4" name="Espace réservé du numéro de diapositive 3"/>
          <p:cNvSpPr>
            <a:spLocks noGrp="1"/>
          </p:cNvSpPr>
          <p:nvPr>
            <p:ph type="sldNum" sz="quarter" idx="12"/>
          </p:nvPr>
        </p:nvSpPr>
        <p:spPr>
          <a:xfrm>
            <a:off x="6553202" y="6356352"/>
            <a:ext cx="2133599" cy="365124"/>
          </a:xfrm>
          <a:prstGeom prst="rect">
            <a:avLst/>
          </a:prstGeom>
        </p:spPr>
        <p:txBody>
          <a:bodyPr/>
          <a:lstStyle>
            <a:lvl1pPr fontAlgn="auto">
              <a:spcBef>
                <a:spcPts val="0"/>
              </a:spcBef>
              <a:spcAft>
                <a:spcPts val="0"/>
              </a:spcAft>
              <a:defRPr>
                <a:latin typeface="+mn-lt"/>
              </a:defRPr>
            </a:lvl1pPr>
          </a:lstStyle>
          <a:p>
            <a:pPr>
              <a:defRPr/>
            </a:pPr>
            <a:fld id="{F7220256-E0BE-4748-B626-158B7B203234}" type="slidenum">
              <a:rPr lang="fr-FR"/>
              <a:pPr>
                <a:defRPr/>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1"/>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1" y="6356352"/>
            <a:ext cx="2133599" cy="365124"/>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pied de page 5"/>
          <p:cNvSpPr>
            <a:spLocks noGrp="1"/>
          </p:cNvSpPr>
          <p:nvPr>
            <p:ph type="ftr" sz="quarter" idx="11"/>
          </p:nvPr>
        </p:nvSpPr>
        <p:spPr>
          <a:xfrm>
            <a:off x="3124202" y="6356352"/>
            <a:ext cx="2895599" cy="365124"/>
          </a:xfrm>
          <a:prstGeom prst="rect">
            <a:avLst/>
          </a:prstGeom>
        </p:spPr>
        <p:txBody>
          <a:bodyPr/>
          <a:lstStyle>
            <a:lvl1pPr fontAlgn="auto">
              <a:spcBef>
                <a:spcPts val="0"/>
              </a:spcBef>
              <a:spcAft>
                <a:spcPts val="0"/>
              </a:spcAft>
              <a:defRPr>
                <a:latin typeface="+mn-lt"/>
              </a:defRPr>
            </a:lvl1pPr>
          </a:lstStyle>
          <a:p>
            <a:pPr>
              <a:defRPr/>
            </a:pPr>
            <a:r>
              <a:rPr lang="fr-FR" smtClean="0"/>
              <a:t>Riga, 4 June 2014</a:t>
            </a:r>
            <a:endParaRPr lang="fr-FR"/>
          </a:p>
        </p:txBody>
      </p:sp>
      <p:sp>
        <p:nvSpPr>
          <p:cNvPr id="7" name="Espace réservé du numéro de diapositive 6"/>
          <p:cNvSpPr>
            <a:spLocks noGrp="1"/>
          </p:cNvSpPr>
          <p:nvPr>
            <p:ph type="sldNum" sz="quarter" idx="12"/>
          </p:nvPr>
        </p:nvSpPr>
        <p:spPr>
          <a:xfrm>
            <a:off x="6553202" y="6356352"/>
            <a:ext cx="2133599" cy="365124"/>
          </a:xfrm>
          <a:prstGeom prst="rect">
            <a:avLst/>
          </a:prstGeom>
        </p:spPr>
        <p:txBody>
          <a:bodyPr/>
          <a:lstStyle>
            <a:lvl1pPr fontAlgn="auto">
              <a:spcBef>
                <a:spcPts val="0"/>
              </a:spcBef>
              <a:spcAft>
                <a:spcPts val="0"/>
              </a:spcAft>
              <a:defRPr>
                <a:latin typeface="+mn-lt"/>
              </a:defRPr>
            </a:lvl1pPr>
          </a:lstStyle>
          <a:p>
            <a:pPr>
              <a:defRPr/>
            </a:pPr>
            <a:fld id="{66F5BBBA-CF90-4DAD-B69F-82EE7893F2EF}"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1" y="1600202"/>
            <a:ext cx="8229601" cy="4525962"/>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xfrm>
            <a:off x="6553202" y="6356352"/>
            <a:ext cx="2133599" cy="365124"/>
          </a:xfrm>
          <a:prstGeom prst="rect">
            <a:avLst/>
          </a:prstGeom>
        </p:spPr>
        <p:txBody>
          <a:bodyPr/>
          <a:lstStyle>
            <a:lvl1pPr algn="r">
              <a:defRPr sz="1400"/>
            </a:lvl1pPr>
          </a:lstStyle>
          <a:p>
            <a:pPr>
              <a:defRPr/>
            </a:pPr>
            <a:fld id="{C36C45C2-5B32-4DCF-A758-BB53B393D4EB}" type="slidenum">
              <a:rPr lang="fr-FR" smtClean="0"/>
              <a:pPr>
                <a:defRPr/>
              </a:pPr>
              <a:t>‹#›</a:t>
            </a:fld>
            <a:endParaRPr lang="fr-FR" dirty="0"/>
          </a:p>
        </p:txBody>
      </p:sp>
      <p:pic>
        <p:nvPicPr>
          <p:cNvPr id="8" name="Picture 7"/>
          <p:cNvPicPr>
            <a:picLocks noChangeAspect="1"/>
          </p:cNvPicPr>
          <p:nvPr userDrawn="1"/>
        </p:nvPicPr>
        <p:blipFill>
          <a:blip r:embed="rId2"/>
          <a:stretch>
            <a:fillRect/>
          </a:stretch>
        </p:blipFill>
        <p:spPr>
          <a:xfrm>
            <a:off x="5291669" y="569522"/>
            <a:ext cx="2393553" cy="651490"/>
          </a:xfrm>
          <a:prstGeom prst="rect">
            <a:avLst/>
          </a:prstGeom>
        </p:spPr>
      </p:pic>
      <p:pic>
        <p:nvPicPr>
          <p:cNvPr id="7" name="Picture 6"/>
          <p:cNvPicPr>
            <a:picLocks noChangeAspect="1"/>
          </p:cNvPicPr>
          <p:nvPr userDrawn="1"/>
        </p:nvPicPr>
        <p:blipFill rotWithShape="1">
          <a:blip r:embed="rId3"/>
          <a:srcRect l="51114" t="-1" r="198" b="5137"/>
          <a:stretch/>
        </p:blipFill>
        <p:spPr>
          <a:xfrm>
            <a:off x="4370740" y="15607"/>
            <a:ext cx="2920942" cy="874526"/>
          </a:xfrm>
          <a:prstGeom prst="rect">
            <a:avLst/>
          </a:prstGeom>
        </p:spPr>
      </p:pic>
      <p:sp>
        <p:nvSpPr>
          <p:cNvPr id="2" name="Titre 1"/>
          <p:cNvSpPr>
            <a:spLocks noGrp="1"/>
          </p:cNvSpPr>
          <p:nvPr>
            <p:ph type="title"/>
          </p:nvPr>
        </p:nvSpPr>
        <p:spPr>
          <a:xfrm>
            <a:off x="457201" y="647532"/>
            <a:ext cx="8229601" cy="1143001"/>
          </a:xfrm>
          <a:prstGeom prst="rect">
            <a:avLst/>
          </a:prstGeom>
        </p:spPr>
        <p:txBody>
          <a:bodyPr/>
          <a:lstStyle>
            <a:lvl1pPr>
              <a:defRPr sz="4000" b="1"/>
            </a:lvl1pPr>
          </a:lstStyle>
          <a:p>
            <a:r>
              <a:rPr lang="fr-FR" dirty="0" smtClean="0"/>
              <a:t>Cliquez et modifiez le titre</a:t>
            </a:r>
            <a:endParaRPr lang="fr-FR" dirty="0"/>
          </a:p>
        </p:txBody>
      </p:sp>
      <p:pic>
        <p:nvPicPr>
          <p:cNvPr id="5" name="Picture 4"/>
          <p:cNvPicPr>
            <a:picLocks noChangeAspect="1"/>
          </p:cNvPicPr>
          <p:nvPr userDrawn="1"/>
        </p:nvPicPr>
        <p:blipFill>
          <a:blip r:embed="rId4"/>
          <a:stretch>
            <a:fillRect/>
          </a:stretch>
        </p:blipFill>
        <p:spPr>
          <a:xfrm>
            <a:off x="2051720" y="77098"/>
            <a:ext cx="1018414" cy="757890"/>
          </a:xfrm>
          <a:prstGeom prst="rect">
            <a:avLst/>
          </a:prstGeom>
        </p:spPr>
      </p:pic>
      <p:pic>
        <p:nvPicPr>
          <p:cNvPr id="9" name="Picture 8"/>
          <p:cNvPicPr>
            <a:picLocks noChangeAspect="1"/>
          </p:cNvPicPr>
          <p:nvPr userDrawn="1"/>
        </p:nvPicPr>
        <p:blipFill rotWithShape="1">
          <a:blip r:embed="rId5"/>
          <a:srcRect l="1" t="6838" r="-769"/>
          <a:stretch/>
        </p:blipFill>
        <p:spPr>
          <a:xfrm>
            <a:off x="3216381" y="68524"/>
            <a:ext cx="1008112" cy="718356"/>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9" y="4800599"/>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9"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9"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1" y="6356352"/>
            <a:ext cx="2133599" cy="365124"/>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pied de page 5"/>
          <p:cNvSpPr>
            <a:spLocks noGrp="1"/>
          </p:cNvSpPr>
          <p:nvPr>
            <p:ph type="ftr" sz="quarter" idx="11"/>
          </p:nvPr>
        </p:nvSpPr>
        <p:spPr>
          <a:xfrm>
            <a:off x="3124202" y="6356352"/>
            <a:ext cx="2895599" cy="365124"/>
          </a:xfrm>
          <a:prstGeom prst="rect">
            <a:avLst/>
          </a:prstGeom>
        </p:spPr>
        <p:txBody>
          <a:bodyPr/>
          <a:lstStyle>
            <a:lvl1pPr fontAlgn="auto">
              <a:spcBef>
                <a:spcPts val="0"/>
              </a:spcBef>
              <a:spcAft>
                <a:spcPts val="0"/>
              </a:spcAft>
              <a:defRPr>
                <a:latin typeface="+mn-lt"/>
              </a:defRPr>
            </a:lvl1pPr>
          </a:lstStyle>
          <a:p>
            <a:pPr>
              <a:defRPr/>
            </a:pPr>
            <a:r>
              <a:rPr lang="fr-FR" smtClean="0"/>
              <a:t>Riga, 4 June 2014</a:t>
            </a:r>
            <a:endParaRPr lang="fr-FR"/>
          </a:p>
        </p:txBody>
      </p:sp>
      <p:sp>
        <p:nvSpPr>
          <p:cNvPr id="7" name="Espace réservé du numéro de diapositive 6"/>
          <p:cNvSpPr>
            <a:spLocks noGrp="1"/>
          </p:cNvSpPr>
          <p:nvPr>
            <p:ph type="sldNum" sz="quarter" idx="12"/>
          </p:nvPr>
        </p:nvSpPr>
        <p:spPr>
          <a:xfrm>
            <a:off x="6553202" y="6356352"/>
            <a:ext cx="2133599" cy="365124"/>
          </a:xfrm>
          <a:prstGeom prst="rect">
            <a:avLst/>
          </a:prstGeom>
        </p:spPr>
        <p:txBody>
          <a:bodyPr/>
          <a:lstStyle>
            <a:lvl1pPr fontAlgn="auto">
              <a:spcBef>
                <a:spcPts val="0"/>
              </a:spcBef>
              <a:spcAft>
                <a:spcPts val="0"/>
              </a:spcAft>
              <a:defRPr>
                <a:latin typeface="+mn-lt"/>
              </a:defRPr>
            </a:lvl1pPr>
          </a:lstStyle>
          <a:p>
            <a:pPr>
              <a:defRPr/>
            </a:pPr>
            <a:fld id="{6A6309B4-057B-471A-8EB1-ECB4F05BDBA9}" type="slidenum">
              <a:rPr lang="fr-FR"/>
              <a:pPr>
                <a:defRPr/>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8"/>
            <a:ext cx="8229601" cy="1143001"/>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1" y="1600202"/>
            <a:ext cx="8229601" cy="4525962"/>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1" y="6356352"/>
            <a:ext cx="2133599" cy="365124"/>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2" y="6356352"/>
            <a:ext cx="2895599" cy="365124"/>
          </a:xfrm>
          <a:prstGeom prst="rect">
            <a:avLst/>
          </a:prstGeom>
        </p:spPr>
        <p:txBody>
          <a:bodyPr/>
          <a:lstStyle>
            <a:lvl1pPr fontAlgn="auto">
              <a:spcBef>
                <a:spcPts val="0"/>
              </a:spcBef>
              <a:spcAft>
                <a:spcPts val="0"/>
              </a:spcAft>
              <a:defRPr>
                <a:latin typeface="+mn-lt"/>
              </a:defRPr>
            </a:lvl1pPr>
          </a:lstStyle>
          <a:p>
            <a:pPr>
              <a:defRPr/>
            </a:pPr>
            <a:r>
              <a:rPr lang="fr-FR" smtClean="0"/>
              <a:t>Riga, 4 June 2014</a:t>
            </a:r>
            <a:endParaRPr lang="fr-FR"/>
          </a:p>
        </p:txBody>
      </p:sp>
      <p:sp>
        <p:nvSpPr>
          <p:cNvPr id="6" name="Espace réservé du numéro de diapositive 5"/>
          <p:cNvSpPr>
            <a:spLocks noGrp="1"/>
          </p:cNvSpPr>
          <p:nvPr>
            <p:ph type="sldNum" sz="quarter" idx="12"/>
          </p:nvPr>
        </p:nvSpPr>
        <p:spPr>
          <a:xfrm>
            <a:off x="6553202" y="6356352"/>
            <a:ext cx="2133599" cy="365124"/>
          </a:xfrm>
          <a:prstGeom prst="rect">
            <a:avLst/>
          </a:prstGeom>
        </p:spPr>
        <p:txBody>
          <a:bodyPr/>
          <a:lstStyle>
            <a:lvl1pPr fontAlgn="auto">
              <a:spcBef>
                <a:spcPts val="0"/>
              </a:spcBef>
              <a:spcAft>
                <a:spcPts val="0"/>
              </a:spcAft>
              <a:defRPr>
                <a:latin typeface="+mn-lt"/>
              </a:defRPr>
            </a:lvl1pPr>
          </a:lstStyle>
          <a:p>
            <a:pPr>
              <a:defRPr/>
            </a:pPr>
            <a:fld id="{135FD757-E6BF-41BD-8268-E025CBE93A17}" type="slidenum">
              <a:rPr lang="fr-FR"/>
              <a:pPr>
                <a:defRPr/>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1" cy="5851524"/>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1" y="274640"/>
            <a:ext cx="6019801" cy="5851524"/>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1" y="6356352"/>
            <a:ext cx="2133599" cy="365124"/>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pied de page 4"/>
          <p:cNvSpPr>
            <a:spLocks noGrp="1"/>
          </p:cNvSpPr>
          <p:nvPr>
            <p:ph type="ftr" sz="quarter" idx="11"/>
          </p:nvPr>
        </p:nvSpPr>
        <p:spPr>
          <a:xfrm>
            <a:off x="3124202" y="6356352"/>
            <a:ext cx="2895599" cy="365124"/>
          </a:xfrm>
          <a:prstGeom prst="rect">
            <a:avLst/>
          </a:prstGeom>
        </p:spPr>
        <p:txBody>
          <a:bodyPr/>
          <a:lstStyle>
            <a:lvl1pPr fontAlgn="auto">
              <a:spcBef>
                <a:spcPts val="0"/>
              </a:spcBef>
              <a:spcAft>
                <a:spcPts val="0"/>
              </a:spcAft>
              <a:defRPr>
                <a:latin typeface="+mn-lt"/>
              </a:defRPr>
            </a:lvl1pPr>
          </a:lstStyle>
          <a:p>
            <a:pPr>
              <a:defRPr/>
            </a:pPr>
            <a:r>
              <a:rPr lang="fr-FR" smtClean="0"/>
              <a:t>Riga, 4 June 2014</a:t>
            </a:r>
            <a:endParaRPr lang="fr-FR"/>
          </a:p>
        </p:txBody>
      </p:sp>
      <p:sp>
        <p:nvSpPr>
          <p:cNvPr id="6" name="Espace réservé du numéro de diapositive 5"/>
          <p:cNvSpPr>
            <a:spLocks noGrp="1"/>
          </p:cNvSpPr>
          <p:nvPr>
            <p:ph type="sldNum" sz="quarter" idx="12"/>
          </p:nvPr>
        </p:nvSpPr>
        <p:spPr>
          <a:xfrm>
            <a:off x="6553202" y="6356352"/>
            <a:ext cx="2133599" cy="365124"/>
          </a:xfrm>
          <a:prstGeom prst="rect">
            <a:avLst/>
          </a:prstGeom>
        </p:spPr>
        <p:txBody>
          <a:bodyPr/>
          <a:lstStyle>
            <a:lvl1pPr fontAlgn="auto">
              <a:spcBef>
                <a:spcPts val="0"/>
              </a:spcBef>
              <a:spcAft>
                <a:spcPts val="0"/>
              </a:spcAft>
              <a:defRPr>
                <a:latin typeface="+mn-lt"/>
              </a:defRPr>
            </a:lvl1pPr>
          </a:lstStyle>
          <a:p>
            <a:pPr>
              <a:defRPr/>
            </a:pPr>
            <a:fld id="{B437C014-D915-4BDC-AA74-46F1B65BFE50}"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8"/>
            <a:ext cx="8229601" cy="1143001"/>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1" y="1600202"/>
            <a:ext cx="4038601" cy="45259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2"/>
            <a:ext cx="4038601" cy="45259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457201" y="6356352"/>
            <a:ext cx="2133599" cy="365124"/>
          </a:xfrm>
          <a:prstGeom prst="rect">
            <a:avLst/>
          </a:prstGeom>
        </p:spPr>
        <p:txBody>
          <a:bodyPr/>
          <a:lstStyle>
            <a:lvl1pPr>
              <a:defRPr/>
            </a:lvl1pPr>
          </a:lstStyle>
          <a:p>
            <a:pPr>
              <a:defRPr/>
            </a:pPr>
            <a:endParaRPr lang="fr-FR"/>
          </a:p>
        </p:txBody>
      </p:sp>
      <p:sp>
        <p:nvSpPr>
          <p:cNvPr id="6" name="Espace réservé du pied de page 4"/>
          <p:cNvSpPr>
            <a:spLocks noGrp="1"/>
          </p:cNvSpPr>
          <p:nvPr>
            <p:ph type="ftr" sz="quarter" idx="11"/>
          </p:nvPr>
        </p:nvSpPr>
        <p:spPr>
          <a:xfrm>
            <a:off x="3124202" y="6356352"/>
            <a:ext cx="2895599" cy="365124"/>
          </a:xfrm>
          <a:prstGeom prst="rect">
            <a:avLst/>
          </a:prstGeom>
        </p:spPr>
        <p:txBody>
          <a:bodyPr/>
          <a:lstStyle>
            <a:lvl1pPr>
              <a:defRPr/>
            </a:lvl1pPr>
          </a:lstStyle>
          <a:p>
            <a:pPr>
              <a:defRPr/>
            </a:pPr>
            <a:r>
              <a:rPr lang="fr-FR" smtClean="0"/>
              <a:t>Riga, 4 June 2014</a:t>
            </a:r>
            <a:endParaRPr lang="fr-FR"/>
          </a:p>
        </p:txBody>
      </p:sp>
      <p:sp>
        <p:nvSpPr>
          <p:cNvPr id="7" name="Espace réservé du numéro de diapositive 5"/>
          <p:cNvSpPr>
            <a:spLocks noGrp="1"/>
          </p:cNvSpPr>
          <p:nvPr>
            <p:ph type="sldNum" sz="quarter" idx="12"/>
          </p:nvPr>
        </p:nvSpPr>
        <p:spPr>
          <a:xfrm>
            <a:off x="6553202" y="6356352"/>
            <a:ext cx="2133599" cy="365124"/>
          </a:xfrm>
          <a:prstGeom prst="rect">
            <a:avLst/>
          </a:prstGeom>
        </p:spPr>
        <p:txBody>
          <a:bodyPr/>
          <a:lstStyle>
            <a:lvl1pPr>
              <a:defRPr/>
            </a:lvl1pPr>
          </a:lstStyle>
          <a:p>
            <a:pPr>
              <a:defRPr/>
            </a:pPr>
            <a:fld id="{F36436C4-D2CA-41D4-A95D-1A0F0B6E6BD1}"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8"/>
            <a:ext cx="8229601" cy="1143001"/>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4"/>
            <a:ext cx="4040187" cy="63976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7" y="1535114"/>
            <a:ext cx="4041774" cy="63976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7" y="2174875"/>
            <a:ext cx="404177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1" y="6356352"/>
            <a:ext cx="2133599" cy="365124"/>
          </a:xfrm>
          <a:prstGeom prst="rect">
            <a:avLst/>
          </a:prstGeom>
        </p:spPr>
        <p:txBody>
          <a:bodyPr/>
          <a:lstStyle>
            <a:lvl1pPr>
              <a:defRPr/>
            </a:lvl1pPr>
          </a:lstStyle>
          <a:p>
            <a:pPr>
              <a:defRPr/>
            </a:pPr>
            <a:endParaRPr lang="fr-FR"/>
          </a:p>
        </p:txBody>
      </p:sp>
      <p:sp>
        <p:nvSpPr>
          <p:cNvPr id="8" name="Espace réservé du pied de page 4"/>
          <p:cNvSpPr>
            <a:spLocks noGrp="1"/>
          </p:cNvSpPr>
          <p:nvPr>
            <p:ph type="ftr" sz="quarter" idx="11"/>
          </p:nvPr>
        </p:nvSpPr>
        <p:spPr>
          <a:xfrm>
            <a:off x="3124202" y="6356352"/>
            <a:ext cx="2895599" cy="365124"/>
          </a:xfrm>
          <a:prstGeom prst="rect">
            <a:avLst/>
          </a:prstGeom>
        </p:spPr>
        <p:txBody>
          <a:bodyPr/>
          <a:lstStyle>
            <a:lvl1pPr>
              <a:defRPr/>
            </a:lvl1pPr>
          </a:lstStyle>
          <a:p>
            <a:pPr>
              <a:defRPr/>
            </a:pPr>
            <a:r>
              <a:rPr lang="fr-FR" smtClean="0"/>
              <a:t>Riga, 4 June 2014</a:t>
            </a:r>
            <a:endParaRPr lang="fr-FR"/>
          </a:p>
        </p:txBody>
      </p:sp>
      <p:sp>
        <p:nvSpPr>
          <p:cNvPr id="9" name="Espace réservé du numéro de diapositive 5"/>
          <p:cNvSpPr>
            <a:spLocks noGrp="1"/>
          </p:cNvSpPr>
          <p:nvPr>
            <p:ph type="sldNum" sz="quarter" idx="12"/>
          </p:nvPr>
        </p:nvSpPr>
        <p:spPr>
          <a:xfrm>
            <a:off x="6553202" y="6356352"/>
            <a:ext cx="2133599" cy="365124"/>
          </a:xfrm>
          <a:prstGeom prst="rect">
            <a:avLst/>
          </a:prstGeom>
        </p:spPr>
        <p:txBody>
          <a:bodyPr/>
          <a:lstStyle>
            <a:lvl1pPr>
              <a:defRPr/>
            </a:lvl1pPr>
          </a:lstStyle>
          <a:p>
            <a:pPr>
              <a:defRPr/>
            </a:pPr>
            <a:fld id="{D3EA5D22-5403-4A7D-A841-63E5B4F896FC}"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8"/>
            <a:ext cx="8229601" cy="1143001"/>
          </a:xfrm>
          <a:prstGeom prst="rect">
            <a:avLst/>
          </a:prstGeom>
        </p:spPr>
        <p:txBody>
          <a:bodyPr/>
          <a:lstStyle/>
          <a:p>
            <a:r>
              <a:rPr lang="fr-FR" smtClean="0"/>
              <a:t>Cliquez et modifiez le titre</a:t>
            </a:r>
            <a:endParaRPr lang="fr-FR"/>
          </a:p>
        </p:txBody>
      </p:sp>
      <p:sp>
        <p:nvSpPr>
          <p:cNvPr id="3" name="Espace réservé de la date 3"/>
          <p:cNvSpPr>
            <a:spLocks noGrp="1"/>
          </p:cNvSpPr>
          <p:nvPr>
            <p:ph type="dt" sz="half" idx="10"/>
          </p:nvPr>
        </p:nvSpPr>
        <p:spPr>
          <a:xfrm>
            <a:off x="457201" y="6356352"/>
            <a:ext cx="2133599" cy="365124"/>
          </a:xfrm>
          <a:prstGeom prst="rect">
            <a:avLst/>
          </a:prstGeom>
        </p:spPr>
        <p:txBody>
          <a:bodyPr/>
          <a:lstStyle>
            <a:lvl1pPr>
              <a:defRPr/>
            </a:lvl1pPr>
          </a:lstStyle>
          <a:p>
            <a:pPr>
              <a:defRPr/>
            </a:pPr>
            <a:endParaRPr lang="fr-FR"/>
          </a:p>
        </p:txBody>
      </p:sp>
      <p:sp>
        <p:nvSpPr>
          <p:cNvPr id="4" name="Espace réservé du pied de page 4"/>
          <p:cNvSpPr>
            <a:spLocks noGrp="1"/>
          </p:cNvSpPr>
          <p:nvPr>
            <p:ph type="ftr" sz="quarter" idx="11"/>
          </p:nvPr>
        </p:nvSpPr>
        <p:spPr>
          <a:xfrm>
            <a:off x="3124202" y="6356352"/>
            <a:ext cx="2895599" cy="365124"/>
          </a:xfrm>
          <a:prstGeom prst="rect">
            <a:avLst/>
          </a:prstGeom>
        </p:spPr>
        <p:txBody>
          <a:bodyPr/>
          <a:lstStyle>
            <a:lvl1pPr>
              <a:defRPr/>
            </a:lvl1pPr>
          </a:lstStyle>
          <a:p>
            <a:pPr>
              <a:defRPr/>
            </a:pPr>
            <a:r>
              <a:rPr lang="fr-FR" smtClean="0"/>
              <a:t>Riga, 4 June 2014</a:t>
            </a:r>
            <a:endParaRPr lang="fr-FR"/>
          </a:p>
        </p:txBody>
      </p:sp>
      <p:sp>
        <p:nvSpPr>
          <p:cNvPr id="5" name="Espace réservé du numéro de diapositive 5"/>
          <p:cNvSpPr>
            <a:spLocks noGrp="1"/>
          </p:cNvSpPr>
          <p:nvPr>
            <p:ph type="sldNum" sz="quarter" idx="12"/>
          </p:nvPr>
        </p:nvSpPr>
        <p:spPr>
          <a:xfrm>
            <a:off x="6553202" y="6356352"/>
            <a:ext cx="2133599" cy="365124"/>
          </a:xfrm>
          <a:prstGeom prst="rect">
            <a:avLst/>
          </a:prstGeom>
        </p:spPr>
        <p:txBody>
          <a:bodyPr/>
          <a:lstStyle>
            <a:lvl1pPr>
              <a:defRPr/>
            </a:lvl1pPr>
          </a:lstStyle>
          <a:p>
            <a:pPr>
              <a:defRPr/>
            </a:pPr>
            <a:fld id="{FE2660DF-35E6-4ED7-9BF3-3716B6867351}"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1" y="6356352"/>
            <a:ext cx="2133599" cy="365124"/>
          </a:xfrm>
          <a:prstGeom prst="rect">
            <a:avLst/>
          </a:prstGeom>
        </p:spPr>
        <p:txBody>
          <a:bodyPr/>
          <a:lstStyle>
            <a:lvl1pPr>
              <a:defRPr/>
            </a:lvl1pPr>
          </a:lstStyle>
          <a:p>
            <a:pPr>
              <a:defRPr/>
            </a:pPr>
            <a:endParaRPr lang="fr-FR"/>
          </a:p>
        </p:txBody>
      </p:sp>
      <p:sp>
        <p:nvSpPr>
          <p:cNvPr id="3" name="Espace réservé du pied de page 4"/>
          <p:cNvSpPr>
            <a:spLocks noGrp="1"/>
          </p:cNvSpPr>
          <p:nvPr>
            <p:ph type="ftr" sz="quarter" idx="11"/>
          </p:nvPr>
        </p:nvSpPr>
        <p:spPr>
          <a:xfrm>
            <a:off x="3124202" y="6356352"/>
            <a:ext cx="2895599" cy="365124"/>
          </a:xfrm>
          <a:prstGeom prst="rect">
            <a:avLst/>
          </a:prstGeom>
        </p:spPr>
        <p:txBody>
          <a:bodyPr/>
          <a:lstStyle>
            <a:lvl1pPr>
              <a:defRPr/>
            </a:lvl1pPr>
          </a:lstStyle>
          <a:p>
            <a:pPr>
              <a:defRPr/>
            </a:pPr>
            <a:r>
              <a:rPr lang="fr-FR" smtClean="0"/>
              <a:t>Riga, 4 June 2014</a:t>
            </a:r>
            <a:endParaRPr lang="fr-FR"/>
          </a:p>
        </p:txBody>
      </p:sp>
      <p:sp>
        <p:nvSpPr>
          <p:cNvPr id="4" name="Espace réservé du numéro de diapositive 5"/>
          <p:cNvSpPr>
            <a:spLocks noGrp="1"/>
          </p:cNvSpPr>
          <p:nvPr>
            <p:ph type="sldNum" sz="quarter" idx="12"/>
          </p:nvPr>
        </p:nvSpPr>
        <p:spPr>
          <a:xfrm>
            <a:off x="6553202" y="6356352"/>
            <a:ext cx="2133599" cy="365124"/>
          </a:xfrm>
          <a:prstGeom prst="rect">
            <a:avLst/>
          </a:prstGeom>
        </p:spPr>
        <p:txBody>
          <a:bodyPr/>
          <a:lstStyle>
            <a:lvl1pPr>
              <a:defRPr/>
            </a:lvl1pPr>
          </a:lstStyle>
          <a:p>
            <a:pPr>
              <a:defRPr/>
            </a:pPr>
            <a:fld id="{991DEBE8-4FF5-4E4D-BA6C-EB84B1D13E10}"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1"/>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1" y="6356352"/>
            <a:ext cx="2133599" cy="365124"/>
          </a:xfrm>
          <a:prstGeom prst="rect">
            <a:avLst/>
          </a:prstGeom>
        </p:spPr>
        <p:txBody>
          <a:bodyPr/>
          <a:lstStyle>
            <a:lvl1pPr>
              <a:defRPr/>
            </a:lvl1pPr>
          </a:lstStyle>
          <a:p>
            <a:pPr>
              <a:defRPr/>
            </a:pPr>
            <a:endParaRPr lang="fr-FR"/>
          </a:p>
        </p:txBody>
      </p:sp>
      <p:sp>
        <p:nvSpPr>
          <p:cNvPr id="6" name="Espace réservé du pied de page 4"/>
          <p:cNvSpPr>
            <a:spLocks noGrp="1"/>
          </p:cNvSpPr>
          <p:nvPr>
            <p:ph type="ftr" sz="quarter" idx="11"/>
          </p:nvPr>
        </p:nvSpPr>
        <p:spPr>
          <a:xfrm>
            <a:off x="3124202" y="6356352"/>
            <a:ext cx="2895599" cy="365124"/>
          </a:xfrm>
          <a:prstGeom prst="rect">
            <a:avLst/>
          </a:prstGeom>
        </p:spPr>
        <p:txBody>
          <a:bodyPr/>
          <a:lstStyle>
            <a:lvl1pPr>
              <a:defRPr/>
            </a:lvl1pPr>
          </a:lstStyle>
          <a:p>
            <a:pPr>
              <a:defRPr/>
            </a:pPr>
            <a:r>
              <a:rPr lang="fr-FR" smtClean="0"/>
              <a:t>Riga, 4 June 2014</a:t>
            </a:r>
            <a:endParaRPr lang="fr-FR"/>
          </a:p>
        </p:txBody>
      </p:sp>
      <p:sp>
        <p:nvSpPr>
          <p:cNvPr id="7" name="Espace réservé du numéro de diapositive 5"/>
          <p:cNvSpPr>
            <a:spLocks noGrp="1"/>
          </p:cNvSpPr>
          <p:nvPr>
            <p:ph type="sldNum" sz="quarter" idx="12"/>
          </p:nvPr>
        </p:nvSpPr>
        <p:spPr>
          <a:xfrm>
            <a:off x="6553202" y="6356352"/>
            <a:ext cx="2133599" cy="365124"/>
          </a:xfrm>
          <a:prstGeom prst="rect">
            <a:avLst/>
          </a:prstGeom>
        </p:spPr>
        <p:txBody>
          <a:bodyPr/>
          <a:lstStyle>
            <a:lvl1pPr>
              <a:defRPr/>
            </a:lvl1pPr>
          </a:lstStyle>
          <a:p>
            <a:pPr>
              <a:defRPr/>
            </a:pPr>
            <a:fld id="{7E514EAC-DCC8-484F-9416-4FED94BC74A0}"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9" y="4800599"/>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9"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9"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1" y="6356352"/>
            <a:ext cx="2133599" cy="365124"/>
          </a:xfrm>
          <a:prstGeom prst="rect">
            <a:avLst/>
          </a:prstGeom>
        </p:spPr>
        <p:txBody>
          <a:bodyPr/>
          <a:lstStyle>
            <a:lvl1pPr>
              <a:defRPr/>
            </a:lvl1pPr>
          </a:lstStyle>
          <a:p>
            <a:pPr>
              <a:defRPr/>
            </a:pPr>
            <a:endParaRPr lang="fr-FR"/>
          </a:p>
        </p:txBody>
      </p:sp>
      <p:sp>
        <p:nvSpPr>
          <p:cNvPr id="6" name="Espace réservé du pied de page 4"/>
          <p:cNvSpPr>
            <a:spLocks noGrp="1"/>
          </p:cNvSpPr>
          <p:nvPr>
            <p:ph type="ftr" sz="quarter" idx="11"/>
          </p:nvPr>
        </p:nvSpPr>
        <p:spPr>
          <a:xfrm>
            <a:off x="3124202" y="6356352"/>
            <a:ext cx="2895599" cy="365124"/>
          </a:xfrm>
          <a:prstGeom prst="rect">
            <a:avLst/>
          </a:prstGeom>
        </p:spPr>
        <p:txBody>
          <a:bodyPr/>
          <a:lstStyle>
            <a:lvl1pPr>
              <a:defRPr/>
            </a:lvl1pPr>
          </a:lstStyle>
          <a:p>
            <a:pPr>
              <a:defRPr/>
            </a:pPr>
            <a:r>
              <a:rPr lang="fr-FR" smtClean="0"/>
              <a:t>Riga, 4 June 2014</a:t>
            </a:r>
            <a:endParaRPr lang="fr-FR"/>
          </a:p>
        </p:txBody>
      </p:sp>
      <p:sp>
        <p:nvSpPr>
          <p:cNvPr id="7" name="Espace réservé du numéro de diapositive 5"/>
          <p:cNvSpPr>
            <a:spLocks noGrp="1"/>
          </p:cNvSpPr>
          <p:nvPr>
            <p:ph type="sldNum" sz="quarter" idx="12"/>
          </p:nvPr>
        </p:nvSpPr>
        <p:spPr>
          <a:xfrm>
            <a:off x="6553202" y="6356352"/>
            <a:ext cx="2133599" cy="365124"/>
          </a:xfrm>
          <a:prstGeom prst="rect">
            <a:avLst/>
          </a:prstGeom>
        </p:spPr>
        <p:txBody>
          <a:bodyPr/>
          <a:lstStyle>
            <a:lvl1pPr>
              <a:defRPr/>
            </a:lvl1pPr>
          </a:lstStyle>
          <a:p>
            <a:pPr>
              <a:defRPr/>
            </a:pPr>
            <a:fld id="{B839BC6E-46C4-46DF-8DA0-681C2894E9B8}"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 3" descr="fond_carte2.gi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1"/>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hf hd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descr="fond_carte.gi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1"/>
            <a:ext cx="9144000" cy="6858000"/>
          </a:xfrm>
          <a:prstGeom prst="rect">
            <a:avLst/>
          </a:prstGeom>
        </p:spPr>
      </p:pic>
      <p:pic>
        <p:nvPicPr>
          <p:cNvPr id="3" name="Picture 2"/>
          <p:cNvPicPr>
            <a:picLocks noChangeAspect="1"/>
          </p:cNvPicPr>
          <p:nvPr userDrawn="1"/>
        </p:nvPicPr>
        <p:blipFill>
          <a:blip r:embed="rId14"/>
          <a:stretch>
            <a:fillRect/>
          </a:stretch>
        </p:blipFill>
        <p:spPr>
          <a:xfrm>
            <a:off x="4471888" y="297291"/>
            <a:ext cx="3369665" cy="1006578"/>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if.l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package" Target="../embeddings/Microsoft_Word_Document1.docx"/><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23529" y="2801560"/>
            <a:ext cx="8087142" cy="2465435"/>
          </a:xfrm>
          <a:prstGeom prst="rect">
            <a:avLst/>
          </a:prstGeom>
          <a:effectLst>
            <a:outerShdw blurRad="76200" dir="13500000" sy="23000" kx="1200000" algn="br" rotWithShape="0">
              <a:prstClr val="black">
                <a:alpha val="20000"/>
              </a:prstClr>
            </a:outerShdw>
          </a:effectLst>
        </p:spPr>
        <p:txBody>
          <a:bodyPr anchor="ctr"/>
          <a:lstStyle/>
          <a:p>
            <a:pPr algn="ctr"/>
            <a:r>
              <a:rPr lang="lv-LV" sz="2400" b="1" dirty="0" smtClean="0">
                <a:solidFill>
                  <a:srgbClr val="FF0000"/>
                </a:solidFill>
                <a:latin typeface="Verdana" pitchFamily="34" charset="0"/>
              </a:rPr>
              <a:t>Eiropas Ekonomikas zonas </a:t>
            </a:r>
            <a:r>
              <a:rPr lang="lv-LV" sz="2400" b="1" dirty="0" smtClean="0">
                <a:solidFill>
                  <a:schemeClr val="tx1">
                    <a:lumMod val="75000"/>
                    <a:lumOff val="25000"/>
                  </a:schemeClr>
                </a:solidFill>
                <a:latin typeface="Verdana" pitchFamily="34" charset="0"/>
              </a:rPr>
              <a:t>un </a:t>
            </a:r>
            <a:r>
              <a:rPr lang="lv-LV" sz="2400" b="1" dirty="0" smtClean="0">
                <a:solidFill>
                  <a:srgbClr val="FF0000"/>
                </a:solidFill>
                <a:latin typeface="Verdana" pitchFamily="34" charset="0"/>
              </a:rPr>
              <a:t>Norvēģijas</a:t>
            </a:r>
            <a:r>
              <a:rPr lang="lv-LV" sz="2400" b="1" dirty="0" smtClean="0">
                <a:solidFill>
                  <a:schemeClr val="tx1">
                    <a:lumMod val="75000"/>
                    <a:lumOff val="25000"/>
                  </a:schemeClr>
                </a:solidFill>
                <a:latin typeface="Verdana" pitchFamily="34" charset="0"/>
              </a:rPr>
              <a:t> finanšu instrumentu ieviešana </a:t>
            </a:r>
          </a:p>
          <a:p>
            <a:pPr algn="ctr"/>
            <a:r>
              <a:rPr lang="lv-LV" sz="2400" b="1" dirty="0" smtClean="0">
                <a:solidFill>
                  <a:schemeClr val="tx1">
                    <a:lumMod val="75000"/>
                    <a:lumOff val="25000"/>
                  </a:schemeClr>
                </a:solidFill>
                <a:latin typeface="Verdana" pitchFamily="34" charset="0"/>
              </a:rPr>
              <a:t>2009.-2014. gada periodā</a:t>
            </a:r>
            <a:endParaRPr lang="fr-FR" sz="2400" b="1" dirty="0">
              <a:solidFill>
                <a:schemeClr val="tx1">
                  <a:lumMod val="75000"/>
                  <a:lumOff val="25000"/>
                </a:schemeClr>
              </a:solidFill>
              <a:latin typeface="Verdana" pitchFamily="34" charset="0"/>
            </a:endParaRPr>
          </a:p>
        </p:txBody>
      </p:sp>
      <p:sp>
        <p:nvSpPr>
          <p:cNvPr id="2" name="Titre 1"/>
          <p:cNvSpPr txBox="1">
            <a:spLocks/>
          </p:cNvSpPr>
          <p:nvPr/>
        </p:nvSpPr>
        <p:spPr>
          <a:xfrm>
            <a:off x="736600" y="4622800"/>
            <a:ext cx="4740275" cy="954088"/>
          </a:xfrm>
          <a:prstGeom prst="rect">
            <a:avLst/>
          </a:prstGeom>
          <a:effectLst>
            <a:outerShdw blurRad="76200" dir="13500000" sy="23000" kx="1200000" algn="br" rotWithShape="0">
              <a:prstClr val="black">
                <a:alpha val="20000"/>
              </a:prstClr>
            </a:outerShdw>
          </a:effectLst>
        </p:spPr>
        <p:txBody>
          <a:bodyPr anchor="ctr"/>
          <a:lstStyle/>
          <a:p>
            <a:endParaRPr lang="fr-FR" dirty="0">
              <a:solidFill>
                <a:schemeClr val="tx1">
                  <a:lumMod val="75000"/>
                  <a:lumOff val="25000"/>
                </a:schemeClr>
              </a:solidFill>
              <a:latin typeface="Verdana" pitchFamily="34" charset="0"/>
            </a:endParaRPr>
          </a:p>
        </p:txBody>
      </p:sp>
      <p:sp>
        <p:nvSpPr>
          <p:cNvPr id="3" name="Footer Placeholder 2"/>
          <p:cNvSpPr>
            <a:spLocks noGrp="1"/>
          </p:cNvSpPr>
          <p:nvPr>
            <p:ph type="ftr" sz="quarter" idx="11"/>
          </p:nvPr>
        </p:nvSpPr>
        <p:spPr>
          <a:xfrm>
            <a:off x="2248917" y="6144624"/>
            <a:ext cx="4374562" cy="556065"/>
          </a:xfrm>
        </p:spPr>
        <p:txBody>
          <a:bodyPr/>
          <a:lstStyle/>
          <a:p>
            <a:pPr algn="ctr">
              <a:defRPr/>
            </a:pPr>
            <a:r>
              <a:rPr lang="en-US" sz="2000" b="1" dirty="0" smtClean="0">
                <a:solidFill>
                  <a:schemeClr val="tx1">
                    <a:lumMod val="75000"/>
                    <a:lumOff val="25000"/>
                  </a:schemeClr>
                </a:solidFill>
                <a:latin typeface="+mj-lt"/>
              </a:rPr>
              <a:t>2014</a:t>
            </a:r>
            <a:r>
              <a:rPr lang="lv-LV" sz="2000" b="1" dirty="0" smtClean="0">
                <a:solidFill>
                  <a:schemeClr val="tx1">
                    <a:lumMod val="75000"/>
                    <a:lumOff val="25000"/>
                  </a:schemeClr>
                </a:solidFill>
                <a:latin typeface="+mj-lt"/>
              </a:rPr>
              <a:t>.gada 29.oktobris, Rīga</a:t>
            </a:r>
            <a:endParaRPr lang="en-US" sz="2000" b="1" dirty="0">
              <a:solidFill>
                <a:schemeClr val="tx1">
                  <a:lumMod val="75000"/>
                  <a:lumOff val="25000"/>
                </a:schemeClr>
              </a:solidFill>
              <a:latin typeface="+mj-lt"/>
            </a:endParaRPr>
          </a:p>
        </p:txBody>
      </p:sp>
      <p:pic>
        <p:nvPicPr>
          <p:cNvPr id="4" name="Picture 3"/>
          <p:cNvPicPr>
            <a:picLocks noChangeAspect="1"/>
          </p:cNvPicPr>
          <p:nvPr/>
        </p:nvPicPr>
        <p:blipFill>
          <a:blip r:embed="rId3"/>
          <a:stretch>
            <a:fillRect/>
          </a:stretch>
        </p:blipFill>
        <p:spPr>
          <a:xfrm>
            <a:off x="4330152" y="260648"/>
            <a:ext cx="3473486" cy="10728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36C45C2-5B32-4DCF-A758-BB53B393D4EB}" type="slidenum">
              <a:rPr lang="fr-FR" smtClean="0"/>
              <a:pPr>
                <a:defRPr/>
              </a:pPr>
              <a:t>10</a:t>
            </a:fld>
            <a:endParaRPr lang="fr-FR" dirty="0"/>
          </a:p>
        </p:txBody>
      </p:sp>
      <p:sp>
        <p:nvSpPr>
          <p:cNvPr id="4" name="Title 3"/>
          <p:cNvSpPr>
            <a:spLocks noGrp="1"/>
          </p:cNvSpPr>
          <p:nvPr>
            <p:ph type="title"/>
          </p:nvPr>
        </p:nvSpPr>
        <p:spPr>
          <a:xfrm>
            <a:off x="457200" y="798513"/>
            <a:ext cx="8229601" cy="1143001"/>
          </a:xfrm>
        </p:spPr>
        <p:txBody>
          <a:bodyPr/>
          <a:lstStyle/>
          <a:p>
            <a:pPr algn="l"/>
            <a:r>
              <a:rPr lang="lv-LV" sz="3200" dirty="0" smtClean="0"/>
              <a:t>Secinājumi / Pilnveidojumi</a:t>
            </a:r>
            <a:endParaRPr lang="en-GB" sz="3200" dirty="0"/>
          </a:p>
        </p:txBody>
      </p:sp>
      <p:pic>
        <p:nvPicPr>
          <p:cNvPr id="5" name="Picture 4"/>
          <p:cNvPicPr>
            <a:picLocks noChangeAspect="1"/>
          </p:cNvPicPr>
          <p:nvPr/>
        </p:nvPicPr>
        <p:blipFill>
          <a:blip r:embed="rId3"/>
          <a:stretch>
            <a:fillRect/>
          </a:stretch>
        </p:blipFill>
        <p:spPr>
          <a:xfrm>
            <a:off x="4433158" y="6513"/>
            <a:ext cx="3060457" cy="938865"/>
          </a:xfrm>
          <a:prstGeom prst="rect">
            <a:avLst/>
          </a:prstGeom>
        </p:spPr>
      </p:pic>
      <p:graphicFrame>
        <p:nvGraphicFramePr>
          <p:cNvPr id="7" name="Diagram 6"/>
          <p:cNvGraphicFramePr/>
          <p:nvPr>
            <p:extLst>
              <p:ext uri="{D42A27DB-BD31-4B8C-83A1-F6EECF244321}">
                <p14:modId xmlns:p14="http://schemas.microsoft.com/office/powerpoint/2010/main" val="1452383904"/>
              </p:ext>
            </p:extLst>
          </p:nvPr>
        </p:nvGraphicFramePr>
        <p:xfrm>
          <a:off x="899593" y="2204865"/>
          <a:ext cx="6857766" cy="4334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4283968" y="1713548"/>
            <a:ext cx="3024336" cy="430887"/>
          </a:xfrm>
          <a:prstGeom prst="rect">
            <a:avLst/>
          </a:prstGeom>
          <a:noFill/>
        </p:spPr>
        <p:txBody>
          <a:bodyPr wrap="square" rtlCol="0">
            <a:spAutoFit/>
          </a:bodyPr>
          <a:lstStyle/>
          <a:p>
            <a:r>
              <a:rPr lang="lv-LV" sz="2200" b="1" dirty="0" smtClean="0">
                <a:solidFill>
                  <a:srgbClr val="FF0000"/>
                </a:solidFill>
                <a:latin typeface="+mn-lt"/>
              </a:rPr>
              <a:t>2009. – 2014. g. </a:t>
            </a:r>
            <a:endParaRPr lang="en-GB" sz="2200" b="1" dirty="0">
              <a:solidFill>
                <a:srgbClr val="FF0000"/>
              </a:solidFill>
              <a:latin typeface="+mn-lt"/>
            </a:endParaRPr>
          </a:p>
        </p:txBody>
      </p:sp>
      <p:sp>
        <p:nvSpPr>
          <p:cNvPr id="11" name="TextBox 10"/>
          <p:cNvSpPr txBox="1"/>
          <p:nvPr/>
        </p:nvSpPr>
        <p:spPr>
          <a:xfrm>
            <a:off x="1268532" y="1713549"/>
            <a:ext cx="3024336" cy="430887"/>
          </a:xfrm>
          <a:prstGeom prst="rect">
            <a:avLst/>
          </a:prstGeom>
          <a:noFill/>
        </p:spPr>
        <p:txBody>
          <a:bodyPr wrap="square" rtlCol="0">
            <a:spAutoFit/>
          </a:bodyPr>
          <a:lstStyle/>
          <a:p>
            <a:r>
              <a:rPr lang="lv-LV" sz="2200" b="1" dirty="0" smtClean="0">
                <a:solidFill>
                  <a:srgbClr val="003A78"/>
                </a:solidFill>
                <a:latin typeface="+mn-lt"/>
              </a:rPr>
              <a:t>2004. – 2009. g. </a:t>
            </a:r>
            <a:endParaRPr lang="en-GB" sz="2200" b="1" dirty="0">
              <a:solidFill>
                <a:srgbClr val="003A78"/>
              </a:solidFill>
              <a:latin typeface="+mn-lt"/>
            </a:endParaRPr>
          </a:p>
        </p:txBody>
      </p:sp>
    </p:spTree>
    <p:extLst>
      <p:ext uri="{BB962C8B-B14F-4D97-AF65-F5344CB8AC3E}">
        <p14:creationId xmlns:p14="http://schemas.microsoft.com/office/powerpoint/2010/main" val="123056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36C45C2-5B32-4DCF-A758-BB53B393D4EB}" type="slidenum">
              <a:rPr lang="fr-FR" smtClean="0">
                <a:solidFill>
                  <a:prstClr val="black"/>
                </a:solidFill>
              </a:rPr>
              <a:pPr>
                <a:defRPr/>
              </a:pPr>
              <a:t>11</a:t>
            </a:fld>
            <a:endParaRPr lang="fr-FR" dirty="0">
              <a:solidFill>
                <a:prstClr val="black"/>
              </a:solidFill>
            </a:endParaRPr>
          </a:p>
        </p:txBody>
      </p:sp>
      <p:sp>
        <p:nvSpPr>
          <p:cNvPr id="5" name="Title 4"/>
          <p:cNvSpPr>
            <a:spLocks noGrp="1"/>
          </p:cNvSpPr>
          <p:nvPr>
            <p:ph type="title"/>
          </p:nvPr>
        </p:nvSpPr>
        <p:spPr>
          <a:xfrm>
            <a:off x="0" y="608854"/>
            <a:ext cx="8284699" cy="915545"/>
          </a:xfrm>
        </p:spPr>
        <p:txBody>
          <a:bodyPr/>
          <a:lstStyle/>
          <a:p>
            <a:pPr algn="l"/>
            <a:r>
              <a:rPr lang="lv-LV" sz="3200" dirty="0" smtClean="0"/>
              <a:t>NVO Fonds, </a:t>
            </a:r>
            <a:r>
              <a:rPr lang="lv-LV" sz="2400" dirty="0" smtClean="0"/>
              <a:t>10.91 milj. EUR</a:t>
            </a:r>
            <a:br>
              <a:rPr lang="lv-LV" sz="2400" dirty="0" smtClean="0"/>
            </a:br>
            <a:r>
              <a:rPr lang="lv-LV" sz="1600" b="0" i="1" dirty="0" smtClean="0"/>
              <a:t>Programmas </a:t>
            </a:r>
            <a:r>
              <a:rPr lang="lv-LV" sz="1600" b="0" i="1" dirty="0" err="1" smtClean="0"/>
              <a:t>apsaimniekotājs</a:t>
            </a:r>
            <a:r>
              <a:rPr lang="lv-LV" sz="1600" b="0" i="1" dirty="0" smtClean="0"/>
              <a:t>: Sabiedrības integrācijas fonds</a:t>
            </a:r>
            <a:endParaRPr lang="en-GB" sz="1600" b="0" i="1" dirty="0"/>
          </a:p>
        </p:txBody>
      </p:sp>
      <p:sp>
        <p:nvSpPr>
          <p:cNvPr id="14" name="Rectangle 13"/>
          <p:cNvSpPr/>
          <p:nvPr/>
        </p:nvSpPr>
        <p:spPr>
          <a:xfrm>
            <a:off x="282301" y="1671514"/>
            <a:ext cx="2617343" cy="177551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spcFirstLastPara="0" vert="horz" wrap="square" lIns="149352" tIns="85344" rIns="149352" bIns="85344" numCol="1" spcCol="1270" anchor="ctr" anchorCtr="0">
            <a:noAutofit/>
          </a:bodyPr>
          <a:lstStyle/>
          <a:p>
            <a:pPr lvl="0" algn="ctr"/>
            <a:r>
              <a:rPr lang="lv-LV" b="1" dirty="0"/>
              <a:t>INP </a:t>
            </a:r>
            <a:r>
              <a:rPr lang="lv-LV" b="1" dirty="0" smtClean="0"/>
              <a:t>‘Ilgtspējīgas </a:t>
            </a:r>
            <a:r>
              <a:rPr lang="lv-LV" b="1" dirty="0"/>
              <a:t>pilsoniskās sabiedrības attīstības atbalsta un monitoringa sistēmas pilnveidošana </a:t>
            </a:r>
            <a:r>
              <a:rPr lang="lv-LV" b="1" dirty="0" smtClean="0"/>
              <a:t>Latvijā’</a:t>
            </a:r>
          </a:p>
          <a:p>
            <a:pPr lvl="0" algn="ctr"/>
            <a:r>
              <a:rPr lang="lv-LV" dirty="0"/>
              <a:t>(</a:t>
            </a:r>
            <a:r>
              <a:rPr lang="lv-LV" dirty="0" smtClean="0"/>
              <a:t>0.13 milj. </a:t>
            </a:r>
            <a:r>
              <a:rPr lang="lv-LV" dirty="0"/>
              <a:t>EUR)</a:t>
            </a:r>
            <a:endParaRPr lang="en-US" dirty="0"/>
          </a:p>
        </p:txBody>
      </p:sp>
      <p:sp>
        <p:nvSpPr>
          <p:cNvPr id="17" name="Rectangle 16"/>
          <p:cNvSpPr/>
          <p:nvPr/>
        </p:nvSpPr>
        <p:spPr>
          <a:xfrm>
            <a:off x="3246158" y="1621872"/>
            <a:ext cx="2737799" cy="85261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spcFirstLastPara="0" vert="horz" wrap="square" lIns="149352" tIns="85344" rIns="149352" bIns="85344" numCol="1" spcCol="1270" anchor="ctr" anchorCtr="0">
            <a:noAutofit/>
          </a:bodyPr>
          <a:lstStyle/>
          <a:p>
            <a:pPr lvl="0" algn="ctr"/>
            <a:r>
              <a:rPr lang="en-GB" sz="2000" b="1" dirty="0" smtClean="0"/>
              <a:t> ‘</a:t>
            </a:r>
            <a:r>
              <a:rPr lang="lv-LV" sz="2000" b="1" dirty="0" smtClean="0"/>
              <a:t>NVO projektu programma</a:t>
            </a:r>
            <a:r>
              <a:rPr lang="en-GB" sz="2000" b="1" dirty="0" smtClean="0"/>
              <a:t>’</a:t>
            </a:r>
            <a:endParaRPr lang="lv-LV" sz="2000" b="1" dirty="0" smtClean="0"/>
          </a:p>
          <a:p>
            <a:pPr lvl="0" algn="ctr"/>
            <a:r>
              <a:rPr lang="lv-LV" dirty="0"/>
              <a:t>(</a:t>
            </a:r>
            <a:r>
              <a:rPr lang="lv-LV" dirty="0" smtClean="0"/>
              <a:t>5.6 milj. </a:t>
            </a:r>
            <a:r>
              <a:rPr lang="lv-LV" dirty="0"/>
              <a:t>EUR)</a:t>
            </a:r>
            <a:endParaRPr lang="en-GB" dirty="0"/>
          </a:p>
        </p:txBody>
      </p:sp>
      <p:sp>
        <p:nvSpPr>
          <p:cNvPr id="20" name="Rectangle 19"/>
          <p:cNvSpPr/>
          <p:nvPr/>
        </p:nvSpPr>
        <p:spPr>
          <a:xfrm>
            <a:off x="6404603" y="1649936"/>
            <a:ext cx="2298196" cy="117391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spcFirstLastPara="0" vert="horz" wrap="square" lIns="149352" tIns="85344" rIns="149352" bIns="85344" numCol="1" spcCol="1270" anchor="ctr" anchorCtr="0">
            <a:noAutofit/>
          </a:bodyPr>
          <a:lstStyle/>
          <a:p>
            <a:pPr lvl="0" algn="ctr"/>
            <a:r>
              <a:rPr lang="en-US" sz="2000" b="1" dirty="0" smtClean="0"/>
              <a:t>‘</a:t>
            </a:r>
            <a:r>
              <a:rPr lang="lv-LV" sz="2000" b="1" dirty="0" smtClean="0"/>
              <a:t>NVO darbības atbalsta programma</a:t>
            </a:r>
            <a:r>
              <a:rPr lang="en-US" sz="2000" b="1" dirty="0" smtClean="0"/>
              <a:t>’</a:t>
            </a:r>
            <a:endParaRPr lang="lv-LV" sz="2000" b="1" dirty="0" smtClean="0"/>
          </a:p>
          <a:p>
            <a:pPr lvl="0" algn="ctr"/>
            <a:r>
              <a:rPr lang="lv-LV" dirty="0"/>
              <a:t>(</a:t>
            </a:r>
            <a:r>
              <a:rPr lang="lv-LV" dirty="0" smtClean="0"/>
              <a:t>3.8 milj. </a:t>
            </a:r>
            <a:r>
              <a:rPr lang="lv-LV" dirty="0"/>
              <a:t>EUR)</a:t>
            </a:r>
            <a:endParaRPr lang="en-US" dirty="0"/>
          </a:p>
        </p:txBody>
      </p:sp>
      <p:sp>
        <p:nvSpPr>
          <p:cNvPr id="23" name="Rectangle 22"/>
          <p:cNvSpPr/>
          <p:nvPr/>
        </p:nvSpPr>
        <p:spPr>
          <a:xfrm>
            <a:off x="231646" y="3554613"/>
            <a:ext cx="2698343" cy="2241336"/>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90678" tIns="90678" rIns="120904" bIns="136017" numCol="1" spcCol="1270" anchor="ctr" anchorCtr="0">
            <a:noAutofit/>
          </a:bodyPr>
          <a:lstStyle/>
          <a:p>
            <a:pPr marL="285750" indent="-285750" defTabSz="914400" fontAlgn="auto">
              <a:spcBef>
                <a:spcPts val="0"/>
              </a:spcBef>
              <a:spcAft>
                <a:spcPts val="0"/>
              </a:spcAft>
              <a:buFont typeface="Arial" panose="020B0604020202020204" pitchFamily="34" charset="0"/>
              <a:buChar char="•"/>
              <a:defRPr/>
            </a:pPr>
            <a:r>
              <a:rPr lang="lv-LV" sz="1600" kern="0" dirty="0" smtClean="0">
                <a:solidFill>
                  <a:sysClr val="windowText" lastClr="000000"/>
                </a:solidFill>
              </a:rPr>
              <a:t>projekta līgums parakstīts </a:t>
            </a:r>
            <a:r>
              <a:rPr lang="en-GB" sz="1600" b="1" kern="0" dirty="0" smtClean="0">
                <a:solidFill>
                  <a:sysClr val="windowText" lastClr="000000"/>
                </a:solidFill>
              </a:rPr>
              <a:t>2013</a:t>
            </a:r>
            <a:r>
              <a:rPr lang="lv-LV" sz="1600" b="1" kern="0" dirty="0" smtClean="0">
                <a:solidFill>
                  <a:sysClr val="windowText" lastClr="000000"/>
                </a:solidFill>
              </a:rPr>
              <a:t>.gada janvārī</a:t>
            </a:r>
            <a:endParaRPr lang="en-GB" sz="1600" b="1" kern="0" dirty="0">
              <a:solidFill>
                <a:sysClr val="windowText" lastClr="000000"/>
              </a:solidFill>
            </a:endParaRPr>
          </a:p>
          <a:p>
            <a:pPr defTabSz="914400" fontAlgn="auto">
              <a:spcBef>
                <a:spcPts val="0"/>
              </a:spcBef>
              <a:spcAft>
                <a:spcPts val="0"/>
              </a:spcAft>
              <a:defRPr/>
            </a:pPr>
            <a:endParaRPr lang="lv-LV" sz="1600" kern="0" dirty="0">
              <a:solidFill>
                <a:sysClr val="windowText" lastClr="000000"/>
              </a:solidFill>
            </a:endParaRPr>
          </a:p>
          <a:p>
            <a:pPr marL="285750" indent="-285750" defTabSz="914400" fontAlgn="auto">
              <a:spcBef>
                <a:spcPts val="0"/>
              </a:spcBef>
              <a:spcAft>
                <a:spcPts val="0"/>
              </a:spcAft>
              <a:buFont typeface="Arial" panose="020B0604020202020204" pitchFamily="34" charset="0"/>
              <a:buChar char="•"/>
              <a:defRPr/>
            </a:pPr>
            <a:r>
              <a:rPr lang="lv-LV" sz="1600" b="1" kern="0" dirty="0">
                <a:solidFill>
                  <a:sysClr val="windowText" lastClr="000000"/>
                </a:solidFill>
              </a:rPr>
              <a:t>l</a:t>
            </a:r>
            <a:r>
              <a:rPr lang="lv-LV" sz="1600" b="1" kern="0" dirty="0" smtClean="0">
                <a:solidFill>
                  <a:sysClr val="windowText" lastClr="000000"/>
                </a:solidFill>
              </a:rPr>
              <a:t>īdz šim</a:t>
            </a:r>
            <a:r>
              <a:rPr lang="lv-LV" sz="1600" kern="0" dirty="0" smtClean="0">
                <a:solidFill>
                  <a:sysClr val="windowText" lastClr="000000"/>
                </a:solidFill>
              </a:rPr>
              <a:t>:</a:t>
            </a:r>
            <a:endParaRPr lang="lv-LV" sz="1600" kern="0" dirty="0">
              <a:solidFill>
                <a:sysClr val="windowText" lastClr="000000"/>
              </a:solidFill>
            </a:endParaRPr>
          </a:p>
          <a:p>
            <a:pPr marL="285750" indent="-285750" defTabSz="914400" fontAlgn="auto">
              <a:spcBef>
                <a:spcPts val="0"/>
              </a:spcBef>
              <a:spcAft>
                <a:spcPts val="0"/>
              </a:spcAft>
              <a:buSzPct val="70000"/>
              <a:buFont typeface="Wingdings" panose="05000000000000000000" pitchFamily="2" charset="2"/>
              <a:buChar char="ü"/>
              <a:defRPr/>
            </a:pPr>
            <a:r>
              <a:rPr lang="lv-LV" sz="1600" kern="0" dirty="0" smtClean="0">
                <a:solidFill>
                  <a:sysClr val="windowText" lastClr="000000"/>
                </a:solidFill>
              </a:rPr>
              <a:t>veikts pētījums par nevalstisko sektoru Latvijā</a:t>
            </a:r>
            <a:endParaRPr lang="en-GB" sz="1600" kern="0" dirty="0">
              <a:solidFill>
                <a:sysClr val="windowText" lastClr="000000"/>
              </a:solidFill>
            </a:endParaRPr>
          </a:p>
          <a:p>
            <a:pPr marL="285750" indent="-285750" defTabSz="914400" fontAlgn="auto">
              <a:spcBef>
                <a:spcPts val="0"/>
              </a:spcBef>
              <a:spcAft>
                <a:spcPts val="0"/>
              </a:spcAft>
              <a:buSzPct val="70000"/>
              <a:buFont typeface="Wingdings" panose="05000000000000000000" pitchFamily="2" charset="2"/>
              <a:buChar char="ü"/>
              <a:defRPr/>
            </a:pPr>
            <a:r>
              <a:rPr lang="lv-LV" sz="1600" kern="0" dirty="0" smtClean="0">
                <a:solidFill>
                  <a:sysClr val="windowText" lastClr="000000"/>
                </a:solidFill>
              </a:rPr>
              <a:t>izstrādāta nevalstiskā sektora monitoringa sistēma</a:t>
            </a:r>
            <a:endParaRPr lang="en-GB" sz="1600" kern="0" dirty="0">
              <a:solidFill>
                <a:sysClr val="windowText" lastClr="000000"/>
              </a:solidFill>
            </a:endParaRPr>
          </a:p>
        </p:txBody>
      </p:sp>
      <p:sp>
        <p:nvSpPr>
          <p:cNvPr id="26" name="Rectangle 25"/>
          <p:cNvSpPr/>
          <p:nvPr/>
        </p:nvSpPr>
        <p:spPr>
          <a:xfrm>
            <a:off x="3062513" y="2570608"/>
            <a:ext cx="3142717" cy="3234656"/>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90678" tIns="90678" rIns="120904" bIns="136017" numCol="1" spcCol="1270" anchor="ctr" anchorCtr="0">
            <a:noAutofit/>
          </a:bodyPr>
          <a:lstStyle/>
          <a:p>
            <a:pPr marL="285750" indent="-285750">
              <a:buFont typeface="Arial" pitchFamily="34" charset="0"/>
              <a:buChar char="•"/>
            </a:pPr>
            <a:r>
              <a:rPr lang="lv-LV" sz="1600" b="1" dirty="0" smtClean="0"/>
              <a:t>1. atklātais konkurss noslēdzās</a:t>
            </a:r>
            <a:r>
              <a:rPr lang="en-US" sz="1600" b="1" dirty="0" smtClean="0"/>
              <a:t> 2013</a:t>
            </a:r>
            <a:r>
              <a:rPr lang="lv-LV" sz="1600" b="1" dirty="0" smtClean="0"/>
              <a:t>.g. februārī</a:t>
            </a:r>
            <a:r>
              <a:rPr lang="en-US" sz="1600" dirty="0" smtClean="0"/>
              <a:t>   </a:t>
            </a:r>
            <a:endParaRPr lang="lv-LV" sz="1600" dirty="0"/>
          </a:p>
          <a:p>
            <a:pPr marL="285750" indent="-285750">
              <a:buSzPct val="70000"/>
              <a:buFont typeface="Wingdings" panose="05000000000000000000" pitchFamily="2" charset="2"/>
              <a:buChar char="ü"/>
            </a:pPr>
            <a:r>
              <a:rPr lang="en-US" sz="1600" i="1" dirty="0" smtClean="0"/>
              <a:t>6</a:t>
            </a:r>
            <a:r>
              <a:rPr lang="lv-LV" sz="1600" i="1" dirty="0" smtClean="0"/>
              <a:t>6</a:t>
            </a:r>
            <a:r>
              <a:rPr lang="en-US" sz="1600" i="1" dirty="0" smtClean="0"/>
              <a:t> </a:t>
            </a:r>
            <a:r>
              <a:rPr lang="lv-LV" sz="1600" i="1" dirty="0" smtClean="0"/>
              <a:t>no </a:t>
            </a:r>
            <a:r>
              <a:rPr lang="en-US" sz="1600" i="1" dirty="0" smtClean="0"/>
              <a:t>382 </a:t>
            </a:r>
            <a:r>
              <a:rPr lang="lv-LV" sz="1600" i="1" dirty="0" smtClean="0"/>
              <a:t>projektiem apstiprināti</a:t>
            </a:r>
            <a:endParaRPr lang="lv-LV" sz="1600" i="1" dirty="0"/>
          </a:p>
          <a:p>
            <a:pPr marL="285750" indent="-285750">
              <a:buSzPct val="70000"/>
              <a:buFont typeface="Wingdings" panose="05000000000000000000" pitchFamily="2" charset="2"/>
              <a:buChar char="ü"/>
            </a:pPr>
            <a:r>
              <a:rPr lang="lv-LV" sz="1600" i="1" dirty="0" smtClean="0"/>
              <a:t>OSR: </a:t>
            </a:r>
            <a:r>
              <a:rPr lang="lv-LV" sz="1600" i="1" dirty="0" smtClean="0">
                <a:solidFill>
                  <a:schemeClr val="tx1"/>
                </a:solidFill>
              </a:rPr>
              <a:t>5,57 reizes</a:t>
            </a:r>
            <a:endParaRPr lang="lv-LV" sz="1600" i="1" dirty="0">
              <a:solidFill>
                <a:schemeClr val="tx1"/>
              </a:solidFill>
            </a:endParaRPr>
          </a:p>
          <a:p>
            <a:pPr lvl="0"/>
            <a:endParaRPr lang="en-US" sz="1000" dirty="0"/>
          </a:p>
          <a:p>
            <a:pPr marL="285750" indent="-285750">
              <a:buFont typeface="Arial" panose="020B0604020202020204" pitchFamily="34" charset="0"/>
              <a:buChar char="•"/>
            </a:pPr>
            <a:r>
              <a:rPr lang="lv-LV" sz="1600" b="1" dirty="0" smtClean="0"/>
              <a:t>2</a:t>
            </a:r>
            <a:r>
              <a:rPr lang="en-US" sz="1600" b="1" dirty="0" smtClean="0"/>
              <a:t>.</a:t>
            </a:r>
            <a:r>
              <a:rPr lang="lv-LV" sz="1600" b="1" dirty="0" smtClean="0"/>
              <a:t> </a:t>
            </a:r>
            <a:r>
              <a:rPr lang="en-US" sz="1600" b="1" dirty="0" err="1" smtClean="0"/>
              <a:t>atklātais</a:t>
            </a:r>
            <a:r>
              <a:rPr lang="en-US" sz="1600" b="1" dirty="0" smtClean="0"/>
              <a:t> </a:t>
            </a:r>
            <a:r>
              <a:rPr lang="en-US" sz="1600" b="1" dirty="0" err="1"/>
              <a:t>konkurss</a:t>
            </a:r>
            <a:r>
              <a:rPr lang="en-US" sz="1600" b="1" dirty="0"/>
              <a:t> </a:t>
            </a:r>
            <a:r>
              <a:rPr lang="en-US" sz="1600" b="1" dirty="0" err="1"/>
              <a:t>noslēdzās</a:t>
            </a:r>
            <a:r>
              <a:rPr lang="en-US" sz="1600" b="1" dirty="0"/>
              <a:t> </a:t>
            </a:r>
            <a:r>
              <a:rPr lang="lv-LV" sz="1600" b="1" dirty="0" smtClean="0"/>
              <a:t>2</a:t>
            </a:r>
            <a:r>
              <a:rPr lang="en-US" sz="1600" b="1" dirty="0" smtClean="0"/>
              <a:t>01</a:t>
            </a:r>
            <a:r>
              <a:rPr lang="lv-LV" sz="1600" b="1" dirty="0" smtClean="0"/>
              <a:t>4</a:t>
            </a:r>
            <a:r>
              <a:rPr lang="en-US" sz="1600" b="1" dirty="0" smtClean="0"/>
              <a:t>.g</a:t>
            </a:r>
            <a:r>
              <a:rPr lang="en-US" sz="1600" b="1" dirty="0"/>
              <a:t>. </a:t>
            </a:r>
            <a:r>
              <a:rPr lang="lv-LV" sz="1600" b="1" dirty="0" smtClean="0"/>
              <a:t>janvārī</a:t>
            </a:r>
            <a:r>
              <a:rPr lang="en-US" sz="1600" b="1" dirty="0" smtClean="0"/>
              <a:t> </a:t>
            </a:r>
            <a:endParaRPr lang="lv-LV" sz="1600" b="1" dirty="0" smtClean="0"/>
          </a:p>
          <a:p>
            <a:pPr marL="285750" indent="-285750">
              <a:buFont typeface="Wingdings" panose="05000000000000000000" pitchFamily="2" charset="2"/>
              <a:buChar char="ü"/>
            </a:pPr>
            <a:r>
              <a:rPr lang="lv-LV" sz="1600" i="1" dirty="0" smtClean="0"/>
              <a:t>44 </a:t>
            </a:r>
            <a:r>
              <a:rPr lang="lv-LV" sz="1600" i="1" dirty="0"/>
              <a:t>no </a:t>
            </a:r>
            <a:r>
              <a:rPr lang="en-US" sz="1600" i="1" dirty="0"/>
              <a:t>309 </a:t>
            </a:r>
            <a:r>
              <a:rPr lang="lv-LV" sz="1600" i="1" dirty="0" smtClean="0"/>
              <a:t>projektiem apstiprināti</a:t>
            </a:r>
            <a:endParaRPr lang="lv-LV" sz="1600" i="1" dirty="0"/>
          </a:p>
          <a:p>
            <a:pPr marL="285750" indent="-285750">
              <a:buSzPct val="70000"/>
              <a:buFont typeface="Wingdings" panose="05000000000000000000" pitchFamily="2" charset="2"/>
              <a:buChar char="ü"/>
            </a:pPr>
            <a:r>
              <a:rPr lang="lv-LV" sz="1600" i="1" dirty="0" smtClean="0"/>
              <a:t>OSR</a:t>
            </a:r>
            <a:r>
              <a:rPr lang="lv-LV" sz="1600" i="1" dirty="0"/>
              <a:t>: </a:t>
            </a:r>
            <a:r>
              <a:rPr lang="lv-LV" sz="1600" i="1" dirty="0">
                <a:solidFill>
                  <a:schemeClr val="tx1"/>
                </a:solidFill>
              </a:rPr>
              <a:t>6,27</a:t>
            </a:r>
            <a:r>
              <a:rPr lang="lv-LV" sz="1600" b="1" i="1" dirty="0">
                <a:solidFill>
                  <a:srgbClr val="FF0000"/>
                </a:solidFill>
              </a:rPr>
              <a:t> </a:t>
            </a:r>
            <a:r>
              <a:rPr lang="lv-LV" sz="1600" i="1" dirty="0" smtClean="0">
                <a:solidFill>
                  <a:schemeClr val="tx1"/>
                </a:solidFill>
              </a:rPr>
              <a:t>reizes</a:t>
            </a:r>
          </a:p>
          <a:p>
            <a:pPr marL="285750" indent="-285750">
              <a:buFont typeface="Arial" pitchFamily="34" charset="0"/>
              <a:buChar char="•"/>
            </a:pPr>
            <a:endParaRPr lang="en-US" sz="1000" dirty="0"/>
          </a:p>
          <a:p>
            <a:pPr marL="285750" indent="-285750">
              <a:buFont typeface="Arial" pitchFamily="34" charset="0"/>
              <a:buChar char="•"/>
            </a:pPr>
            <a:r>
              <a:rPr lang="lv-LV" sz="1600" b="1" dirty="0" smtClean="0"/>
              <a:t>3. atklātais konkurss paredzēts 2014.g. novembrī</a:t>
            </a:r>
            <a:endParaRPr lang="en-US" sz="1600" b="1" dirty="0"/>
          </a:p>
        </p:txBody>
      </p:sp>
      <p:grpSp>
        <p:nvGrpSpPr>
          <p:cNvPr id="27" name="Group 26"/>
          <p:cNvGrpSpPr/>
          <p:nvPr/>
        </p:nvGrpSpPr>
        <p:grpSpPr>
          <a:xfrm>
            <a:off x="6316445" y="2966268"/>
            <a:ext cx="2683620" cy="2722098"/>
            <a:chOff x="173001" y="997542"/>
            <a:chExt cx="2959233" cy="3412467"/>
          </a:xfrm>
        </p:grpSpPr>
        <p:sp>
          <p:nvSpPr>
            <p:cNvPr id="29" name="Rectangle 28"/>
            <p:cNvSpPr/>
            <p:nvPr/>
          </p:nvSpPr>
          <p:spPr>
            <a:xfrm>
              <a:off x="173001" y="997542"/>
              <a:ext cx="2803320" cy="3412467"/>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hueOff val="0"/>
                <a:satOff val="0"/>
                <a:lumOff val="0"/>
                <a:alphaOff val="0"/>
              </a:schemeClr>
            </a:fontRef>
          </p:style>
        </p:sp>
        <p:sp>
          <p:nvSpPr>
            <p:cNvPr id="30" name="Rectangle 29"/>
            <p:cNvSpPr/>
            <p:nvPr/>
          </p:nvSpPr>
          <p:spPr>
            <a:xfrm>
              <a:off x="242423" y="1354628"/>
              <a:ext cx="2889811" cy="28993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678" tIns="90678" rIns="120904" bIns="136017" numCol="1" spcCol="1270" anchor="ctr" anchorCtr="0">
              <a:noAutofit/>
            </a:bodyPr>
            <a:lstStyle/>
            <a:p>
              <a:pPr marL="285750" indent="-285750">
                <a:buFont typeface="Arial" pitchFamily="34" charset="0"/>
                <a:buChar char="•"/>
              </a:pPr>
              <a:r>
                <a:rPr lang="lv-LV" sz="1600" b="1" dirty="0"/>
                <a:t>a</a:t>
              </a:r>
              <a:r>
                <a:rPr lang="lv-LV" sz="1600" b="1" dirty="0" smtClean="0"/>
                <a:t>tklātais konkurss noslēdzās 2013.gada janvārī</a:t>
              </a:r>
              <a:endParaRPr lang="lv-LV" sz="1600" dirty="0"/>
            </a:p>
            <a:p>
              <a:pPr marL="285750" indent="-285750">
                <a:buSzPct val="70000"/>
                <a:buFont typeface="Wingdings" panose="05000000000000000000" pitchFamily="2" charset="2"/>
                <a:buChar char="ü"/>
              </a:pPr>
              <a:r>
                <a:rPr lang="en-US" sz="1600" i="1" dirty="0" smtClean="0"/>
                <a:t>7</a:t>
              </a:r>
              <a:r>
                <a:rPr lang="lv-LV" sz="1600" i="1" dirty="0" smtClean="0"/>
                <a:t>8</a:t>
              </a:r>
              <a:r>
                <a:rPr lang="en-US" sz="1600" i="1" dirty="0" smtClean="0"/>
                <a:t> </a:t>
              </a:r>
              <a:r>
                <a:rPr lang="lv-LV" sz="1600" i="1" dirty="0" smtClean="0"/>
                <a:t>no </a:t>
              </a:r>
              <a:r>
                <a:rPr lang="en-US" sz="1600" i="1" dirty="0" smtClean="0"/>
                <a:t>206 </a:t>
              </a:r>
              <a:r>
                <a:rPr lang="lv-LV" sz="1600" i="1" dirty="0" smtClean="0"/>
                <a:t>projektiem apstiprināti</a:t>
              </a:r>
              <a:endParaRPr lang="lv-LV" sz="1600" i="1" dirty="0"/>
            </a:p>
            <a:p>
              <a:pPr marL="285750" indent="-285750">
                <a:buSzPct val="70000"/>
                <a:buFont typeface="Wingdings" panose="05000000000000000000" pitchFamily="2" charset="2"/>
                <a:buChar char="ü"/>
              </a:pPr>
              <a:r>
                <a:rPr lang="lv-LV" sz="1600" i="1" dirty="0"/>
                <a:t>OSR: </a:t>
              </a:r>
              <a:r>
                <a:rPr lang="lv-LV" sz="1600" i="1" dirty="0" smtClean="0">
                  <a:solidFill>
                    <a:schemeClr val="tx1"/>
                  </a:solidFill>
                </a:rPr>
                <a:t>2,71 reizes</a:t>
              </a:r>
              <a:endParaRPr lang="en-US" sz="1600" i="1" dirty="0">
                <a:solidFill>
                  <a:schemeClr val="tx1"/>
                </a:solidFill>
              </a:endParaRPr>
            </a:p>
            <a:p>
              <a:pPr marL="285750" indent="-285750">
                <a:buFont typeface="Arial" pitchFamily="34" charset="0"/>
                <a:buChar char="•"/>
              </a:pPr>
              <a:endParaRPr lang="en-US" sz="1000" dirty="0"/>
            </a:p>
            <a:p>
              <a:pPr marL="285750" indent="-285750">
                <a:buFont typeface="Arial" pitchFamily="34" charset="0"/>
                <a:buChar char="•"/>
              </a:pPr>
              <a:r>
                <a:rPr lang="lv-LV" sz="1600" b="1" dirty="0"/>
                <a:t>v</a:t>
              </a:r>
              <a:r>
                <a:rPr lang="lv-LV" sz="1600" b="1" dirty="0" smtClean="0"/>
                <a:t>iss pieejamais finansējums ir kontraktēts</a:t>
              </a:r>
              <a:endParaRPr lang="en-US" sz="1600" b="1" dirty="0"/>
            </a:p>
          </p:txBody>
        </p:sp>
      </p:grpSp>
      <p:pic>
        <p:nvPicPr>
          <p:cNvPr id="2" name="Picture 1"/>
          <p:cNvPicPr>
            <a:picLocks noChangeAspect="1"/>
          </p:cNvPicPr>
          <p:nvPr/>
        </p:nvPicPr>
        <p:blipFill>
          <a:blip r:embed="rId3"/>
          <a:stretch>
            <a:fillRect/>
          </a:stretch>
        </p:blipFill>
        <p:spPr>
          <a:xfrm>
            <a:off x="4427984" y="86140"/>
            <a:ext cx="3056983" cy="940058"/>
          </a:xfrm>
          <a:prstGeom prst="rect">
            <a:avLst/>
          </a:prstGeom>
        </p:spPr>
      </p:pic>
      <p:sp>
        <p:nvSpPr>
          <p:cNvPr id="28" name="TextBox 27"/>
          <p:cNvSpPr txBox="1"/>
          <p:nvPr/>
        </p:nvSpPr>
        <p:spPr>
          <a:xfrm>
            <a:off x="138311" y="5903532"/>
            <a:ext cx="8858703" cy="738664"/>
          </a:xfrm>
          <a:prstGeom prst="rect">
            <a:avLst/>
          </a:prstGeom>
          <a:solidFill>
            <a:schemeClr val="bg1"/>
          </a:solidFill>
          <a:ln>
            <a:solidFill>
              <a:srgbClr val="FF0000"/>
            </a:solidFill>
          </a:ln>
        </p:spPr>
        <p:txBody>
          <a:bodyPr wrap="square" rtlCol="0">
            <a:spAutoFit/>
          </a:bodyPr>
          <a:lstStyle/>
          <a:p>
            <a:r>
              <a:rPr lang="lv-LV" sz="1400" b="1" dirty="0" smtClean="0">
                <a:solidFill>
                  <a:schemeClr val="tx2"/>
                </a:solidFill>
                <a:latin typeface="+mn-lt"/>
              </a:rPr>
              <a:t>Galvenie plānotie programmas mērķi – stiprināts nevalstiskais sektors : </a:t>
            </a:r>
            <a:r>
              <a:rPr lang="lv-LV" sz="1400" dirty="0" smtClean="0">
                <a:solidFill>
                  <a:schemeClr val="tx2"/>
                </a:solidFill>
                <a:latin typeface="+mn-lt"/>
              </a:rPr>
              <a:t>veicināta aktīva pilsoniskā līdzdalība, </a:t>
            </a:r>
            <a:r>
              <a:rPr lang="lv-LV" sz="1400" dirty="0">
                <a:solidFill>
                  <a:schemeClr val="tx2"/>
                </a:solidFill>
                <a:latin typeface="+mn-lt"/>
              </a:rPr>
              <a:t>palielināta labklājības, t.sk. sociālo pakalpojumu, nodrošināšana noteiktām mērķa grupām, veicināta demokrātisko vērtību un cilvēktiesību ievērošana</a:t>
            </a:r>
            <a:endParaRPr lang="en-GB" sz="1400" dirty="0">
              <a:solidFill>
                <a:schemeClr val="tx2"/>
              </a:solidFill>
              <a:latin typeface="+mn-lt"/>
            </a:endParaRPr>
          </a:p>
        </p:txBody>
      </p:sp>
    </p:spTree>
    <p:extLst>
      <p:ext uri="{BB962C8B-B14F-4D97-AF65-F5344CB8AC3E}">
        <p14:creationId xmlns:p14="http://schemas.microsoft.com/office/powerpoint/2010/main" val="1518471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590354"/>
            <a:ext cx="9036496" cy="4335631"/>
          </a:xfrm>
        </p:spPr>
        <p:txBody>
          <a:bodyPr/>
          <a:lstStyle/>
          <a:p>
            <a:pPr marL="0" indent="0">
              <a:buNone/>
            </a:pPr>
            <a:r>
              <a:rPr lang="lv-LV" dirty="0" smtClean="0"/>
              <a:t>Trešais (pēdējais) atklātais konkurss, </a:t>
            </a:r>
            <a:r>
              <a:rPr lang="lv-LV" b="1" dirty="0">
                <a:solidFill>
                  <a:srgbClr val="FF0000"/>
                </a:solidFill>
              </a:rPr>
              <a:t>205 057 </a:t>
            </a:r>
            <a:r>
              <a:rPr lang="lv-LV" b="1" dirty="0" smtClean="0">
                <a:solidFill>
                  <a:srgbClr val="FF0000"/>
                </a:solidFill>
              </a:rPr>
              <a:t>EUR</a:t>
            </a:r>
            <a:endParaRPr lang="lv-LV" dirty="0" smtClean="0"/>
          </a:p>
          <a:p>
            <a:pPr marL="0" indent="0">
              <a:buNone/>
            </a:pPr>
            <a:endParaRPr lang="lv-LV" sz="1400" dirty="0" smtClean="0"/>
          </a:p>
          <a:p>
            <a:pPr>
              <a:buFont typeface="Wingdings" panose="05000000000000000000" pitchFamily="2" charset="2"/>
              <a:buChar char="ü"/>
            </a:pPr>
            <a:r>
              <a:rPr lang="lv-LV" sz="2800" dirty="0" smtClean="0"/>
              <a:t>plānots: </a:t>
            </a:r>
            <a:r>
              <a:rPr lang="lv-LV" sz="2800" dirty="0" smtClean="0">
                <a:solidFill>
                  <a:srgbClr val="FF0000"/>
                </a:solidFill>
              </a:rPr>
              <a:t>03.11.2014. – 15.01.2015.</a:t>
            </a:r>
            <a:endParaRPr lang="lv-LV" sz="2800" dirty="0" smtClean="0"/>
          </a:p>
          <a:p>
            <a:pPr>
              <a:buFont typeface="Wingdings" panose="05000000000000000000" pitchFamily="2" charset="2"/>
              <a:buChar char="ü"/>
            </a:pPr>
            <a:r>
              <a:rPr lang="lv-LV" sz="2800" b="1" dirty="0" smtClean="0"/>
              <a:t> </a:t>
            </a:r>
            <a:r>
              <a:rPr lang="lv-LV" sz="2800" b="1" dirty="0" smtClean="0">
                <a:solidFill>
                  <a:srgbClr val="FF0000"/>
                </a:solidFill>
              </a:rPr>
              <a:t>TIKAI</a:t>
            </a:r>
            <a:r>
              <a:rPr lang="lv-LV" sz="2800" dirty="0" smtClean="0"/>
              <a:t> </a:t>
            </a:r>
            <a:r>
              <a:rPr lang="lv-LV" sz="2800" dirty="0" err="1" smtClean="0">
                <a:solidFill>
                  <a:srgbClr val="FF0000"/>
                </a:solidFill>
              </a:rPr>
              <a:t>mikroprojektiem</a:t>
            </a:r>
            <a:r>
              <a:rPr lang="lv-LV" sz="2800" dirty="0"/>
              <a:t> </a:t>
            </a:r>
            <a:r>
              <a:rPr lang="lv-LV" sz="1400" dirty="0" smtClean="0"/>
              <a:t>(</a:t>
            </a:r>
            <a:r>
              <a:rPr lang="lv-LV" sz="1400" dirty="0" smtClean="0"/>
              <a:t>1 projektam pieejamais finansējums 5000-19999,99 EUR</a:t>
            </a:r>
            <a:r>
              <a:rPr lang="lv-LV" sz="1400" dirty="0" smtClean="0"/>
              <a:t>)</a:t>
            </a:r>
          </a:p>
          <a:p>
            <a:pPr>
              <a:buFont typeface="Wingdings" panose="05000000000000000000" pitchFamily="2" charset="2"/>
              <a:buChar char="ü"/>
            </a:pPr>
            <a:r>
              <a:rPr lang="lv-LV" sz="2800" dirty="0"/>
              <a:t>jomas: </a:t>
            </a:r>
            <a:r>
              <a:rPr lang="lv-LV" sz="2200" dirty="0" smtClean="0"/>
              <a:t>«Sociālā </a:t>
            </a:r>
            <a:r>
              <a:rPr lang="lv-LV" sz="2200" dirty="0"/>
              <a:t>sektora aktivitātes» un «Vienotas sabiedrības veidošana</a:t>
            </a:r>
            <a:r>
              <a:rPr lang="lv-LV" sz="2200" dirty="0" smtClean="0"/>
              <a:t>»</a:t>
            </a:r>
            <a:endParaRPr lang="lv-LV" sz="2200" dirty="0" smtClean="0"/>
          </a:p>
          <a:p>
            <a:pPr>
              <a:buFont typeface="Wingdings" panose="05000000000000000000" pitchFamily="2" charset="2"/>
              <a:buChar char="ü"/>
            </a:pPr>
            <a:r>
              <a:rPr lang="lv-LV" sz="2800" dirty="0" smtClean="0"/>
              <a:t>projekta iesniedzēja līdzfinansējums vismaz </a:t>
            </a:r>
            <a:r>
              <a:rPr lang="lv-LV" sz="2800" dirty="0" smtClean="0">
                <a:solidFill>
                  <a:srgbClr val="FF0000"/>
                </a:solidFill>
              </a:rPr>
              <a:t>10 %</a:t>
            </a:r>
          </a:p>
          <a:p>
            <a:pPr>
              <a:buFont typeface="Wingdings" panose="05000000000000000000" pitchFamily="2" charset="2"/>
              <a:buChar char="ü"/>
            </a:pPr>
            <a:r>
              <a:rPr lang="lv-LV" sz="2800" dirty="0" smtClean="0"/>
              <a:t>īstenošanas </a:t>
            </a:r>
            <a:r>
              <a:rPr lang="lv-LV" sz="2800" dirty="0"/>
              <a:t>periods </a:t>
            </a:r>
            <a:r>
              <a:rPr lang="lv-LV" sz="2800" dirty="0" smtClean="0"/>
              <a:t>ne ilgāks par </a:t>
            </a:r>
            <a:r>
              <a:rPr lang="lv-LV" sz="2800" dirty="0" smtClean="0">
                <a:solidFill>
                  <a:srgbClr val="FF0000"/>
                </a:solidFill>
              </a:rPr>
              <a:t>12</a:t>
            </a:r>
            <a:r>
              <a:rPr lang="lv-LV" sz="2800" dirty="0" smtClean="0"/>
              <a:t> mēnešiem</a:t>
            </a:r>
          </a:p>
          <a:p>
            <a:pPr>
              <a:buFont typeface="Wingdings" panose="05000000000000000000" pitchFamily="2" charset="2"/>
              <a:buChar char="ü"/>
            </a:pPr>
            <a:r>
              <a:rPr lang="lv-LV" sz="2800" dirty="0" smtClean="0"/>
              <a:t> </a:t>
            </a:r>
            <a:r>
              <a:rPr lang="lv-LV" sz="2800" dirty="0" err="1" smtClean="0"/>
              <a:t>max</a:t>
            </a:r>
            <a:r>
              <a:rPr lang="lv-LV" sz="2800" dirty="0" smtClean="0"/>
              <a:t> izmaksu </a:t>
            </a:r>
            <a:r>
              <a:rPr lang="lv-LV" sz="2800" dirty="0" err="1" smtClean="0"/>
              <a:t>attiecināmības</a:t>
            </a:r>
            <a:r>
              <a:rPr lang="lv-LV" sz="2800" dirty="0" smtClean="0"/>
              <a:t> termiņš </a:t>
            </a:r>
            <a:r>
              <a:rPr lang="lv-LV" sz="2800" dirty="0" smtClean="0">
                <a:solidFill>
                  <a:srgbClr val="FF0000"/>
                </a:solidFill>
              </a:rPr>
              <a:t>30.04.2016.</a:t>
            </a:r>
          </a:p>
          <a:p>
            <a:pPr marL="0" indent="0">
              <a:buNone/>
            </a:pPr>
            <a:endParaRPr lang="lv-LV" sz="1000" dirty="0" smtClean="0"/>
          </a:p>
          <a:p>
            <a:pPr marL="0" indent="0">
              <a:buNone/>
            </a:pPr>
            <a:endParaRPr lang="lv-LV" sz="1000" dirty="0" smtClean="0"/>
          </a:p>
          <a:p>
            <a:pPr marL="0" indent="0">
              <a:buNone/>
            </a:pPr>
            <a:r>
              <a:rPr lang="lv-LV" sz="2800" dirty="0" smtClean="0"/>
              <a:t>Detalizētāka </a:t>
            </a:r>
            <a:r>
              <a:rPr lang="lv-LV" sz="2800" dirty="0" smtClean="0"/>
              <a:t>informācija – </a:t>
            </a:r>
            <a:r>
              <a:rPr lang="lv-LV" sz="2800" dirty="0" smtClean="0">
                <a:hlinkClick r:id="rId3"/>
              </a:rPr>
              <a:t>www.sif.lv</a:t>
            </a:r>
            <a:r>
              <a:rPr lang="lv-LV" sz="2800" dirty="0" smtClean="0"/>
              <a:t> </a:t>
            </a:r>
          </a:p>
        </p:txBody>
      </p:sp>
      <p:sp>
        <p:nvSpPr>
          <p:cNvPr id="3" name="Slide Number Placeholder 2"/>
          <p:cNvSpPr>
            <a:spLocks noGrp="1"/>
          </p:cNvSpPr>
          <p:nvPr>
            <p:ph type="sldNum" sz="quarter" idx="12"/>
          </p:nvPr>
        </p:nvSpPr>
        <p:spPr/>
        <p:txBody>
          <a:bodyPr/>
          <a:lstStyle/>
          <a:p>
            <a:pPr>
              <a:defRPr/>
            </a:pPr>
            <a:fld id="{C36C45C2-5B32-4DCF-A758-BB53B393D4EB}" type="slidenum">
              <a:rPr lang="fr-FR" smtClean="0"/>
              <a:pPr>
                <a:defRPr/>
              </a:pPr>
              <a:t>12</a:t>
            </a:fld>
            <a:endParaRPr lang="fr-FR" dirty="0"/>
          </a:p>
        </p:txBody>
      </p:sp>
      <p:sp>
        <p:nvSpPr>
          <p:cNvPr id="4" name="Title 3"/>
          <p:cNvSpPr>
            <a:spLocks noGrp="1"/>
          </p:cNvSpPr>
          <p:nvPr>
            <p:ph type="title"/>
          </p:nvPr>
        </p:nvSpPr>
        <p:spPr>
          <a:xfrm>
            <a:off x="251521" y="750930"/>
            <a:ext cx="8229601" cy="1143001"/>
          </a:xfrm>
        </p:spPr>
        <p:txBody>
          <a:bodyPr/>
          <a:lstStyle/>
          <a:p>
            <a:pPr algn="l"/>
            <a:r>
              <a:rPr lang="lv-LV" dirty="0" smtClean="0"/>
              <a:t>NVO Fonds</a:t>
            </a:r>
            <a:r>
              <a:rPr lang="lv-LV" dirty="0"/>
              <a:t> </a:t>
            </a:r>
            <a:r>
              <a:rPr lang="lv-LV" sz="3200" dirty="0" smtClean="0"/>
              <a:t>‘NVO projektu programma’</a:t>
            </a:r>
            <a:endParaRPr lang="en-GB" sz="3200" dirty="0"/>
          </a:p>
        </p:txBody>
      </p:sp>
      <p:pic>
        <p:nvPicPr>
          <p:cNvPr id="5" name="Picture 4"/>
          <p:cNvPicPr>
            <a:picLocks noChangeAspect="1"/>
          </p:cNvPicPr>
          <p:nvPr/>
        </p:nvPicPr>
        <p:blipFill>
          <a:blip r:embed="rId4"/>
          <a:stretch>
            <a:fillRect/>
          </a:stretch>
        </p:blipFill>
        <p:spPr>
          <a:xfrm>
            <a:off x="4499992" y="0"/>
            <a:ext cx="2736304" cy="839424"/>
          </a:xfrm>
          <a:prstGeom prst="rect">
            <a:avLst/>
          </a:prstGeom>
        </p:spPr>
      </p:pic>
    </p:spTree>
    <p:extLst>
      <p:ext uri="{BB962C8B-B14F-4D97-AF65-F5344CB8AC3E}">
        <p14:creationId xmlns:p14="http://schemas.microsoft.com/office/powerpoint/2010/main" val="45930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36C45C2-5B32-4DCF-A758-BB53B393D4EB}" type="slidenum">
              <a:rPr lang="fr-FR" smtClean="0"/>
              <a:pPr>
                <a:defRPr/>
              </a:pPr>
              <a:t>13</a:t>
            </a:fld>
            <a:endParaRPr lang="fr-FR" dirty="0"/>
          </a:p>
        </p:txBody>
      </p:sp>
      <p:sp>
        <p:nvSpPr>
          <p:cNvPr id="4" name="Title 3"/>
          <p:cNvSpPr>
            <a:spLocks noGrp="1"/>
          </p:cNvSpPr>
          <p:nvPr>
            <p:ph type="title"/>
          </p:nvPr>
        </p:nvSpPr>
        <p:spPr>
          <a:xfrm>
            <a:off x="374533" y="2477835"/>
            <a:ext cx="8229600" cy="1143000"/>
          </a:xfrm>
        </p:spPr>
        <p:txBody>
          <a:bodyPr/>
          <a:lstStyle/>
          <a:p>
            <a:r>
              <a:rPr lang="lv-LV" dirty="0" smtClean="0"/>
              <a:t>Paldies par uzmanību!</a:t>
            </a:r>
            <a:endParaRPr lang="en-GB" dirty="0"/>
          </a:p>
        </p:txBody>
      </p:sp>
      <p:sp>
        <p:nvSpPr>
          <p:cNvPr id="5" name="Rectangle 4"/>
          <p:cNvSpPr/>
          <p:nvPr/>
        </p:nvSpPr>
        <p:spPr>
          <a:xfrm>
            <a:off x="1370920" y="20646"/>
            <a:ext cx="5904656" cy="115212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639446" y="3587227"/>
            <a:ext cx="1462948" cy="1338669"/>
          </a:xfrm>
          <a:prstGeom prst="rect">
            <a:avLst/>
          </a:prstGeom>
        </p:spPr>
      </p:pic>
      <p:pic>
        <p:nvPicPr>
          <p:cNvPr id="8" name="Picture 7"/>
          <p:cNvPicPr>
            <a:picLocks noChangeAspect="1"/>
          </p:cNvPicPr>
          <p:nvPr/>
        </p:nvPicPr>
        <p:blipFill>
          <a:blip r:embed="rId4"/>
          <a:stretch>
            <a:fillRect/>
          </a:stretch>
        </p:blipFill>
        <p:spPr>
          <a:xfrm>
            <a:off x="2497775" y="3587229"/>
            <a:ext cx="1503216" cy="1361609"/>
          </a:xfrm>
          <a:prstGeom prst="rect">
            <a:avLst/>
          </a:prstGeom>
        </p:spPr>
      </p:pic>
      <p:pic>
        <p:nvPicPr>
          <p:cNvPr id="2" name="Picture 1"/>
          <p:cNvPicPr>
            <a:picLocks noChangeAspect="1"/>
          </p:cNvPicPr>
          <p:nvPr/>
        </p:nvPicPr>
        <p:blipFill>
          <a:blip r:embed="rId5"/>
          <a:stretch>
            <a:fillRect/>
          </a:stretch>
        </p:blipFill>
        <p:spPr>
          <a:xfrm>
            <a:off x="4772333" y="3815404"/>
            <a:ext cx="3060457" cy="938865"/>
          </a:xfrm>
          <a:prstGeom prst="rect">
            <a:avLst/>
          </a:prstGeom>
        </p:spPr>
      </p:pic>
    </p:spTree>
    <p:extLst>
      <p:ext uri="{BB962C8B-B14F-4D97-AF65-F5344CB8AC3E}">
        <p14:creationId xmlns:p14="http://schemas.microsoft.com/office/powerpoint/2010/main" val="2529696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lv-LV" dirty="0" smtClean="0"/>
              <a:t> </a:t>
            </a:r>
            <a:endParaRPr lang="fr-FR" dirty="0"/>
          </a:p>
        </p:txBody>
      </p:sp>
      <p:sp>
        <p:nvSpPr>
          <p:cNvPr id="4" name="Slide Number Placeholder 3"/>
          <p:cNvSpPr>
            <a:spLocks noGrp="1"/>
          </p:cNvSpPr>
          <p:nvPr>
            <p:ph type="sldNum" sz="quarter" idx="12"/>
          </p:nvPr>
        </p:nvSpPr>
        <p:spPr/>
        <p:txBody>
          <a:bodyPr/>
          <a:lstStyle/>
          <a:p>
            <a:pPr>
              <a:defRPr/>
            </a:pPr>
            <a:fld id="{C16F34A0-4F7F-4848-9DF2-228E3BB60414}" type="slidenum">
              <a:rPr lang="fr-FR" smtClean="0"/>
              <a:pPr>
                <a:defRPr/>
              </a:pPr>
              <a:t>2</a:t>
            </a:fld>
            <a:endParaRPr lang="fr-FR" dirty="0"/>
          </a:p>
        </p:txBody>
      </p:sp>
      <p:sp>
        <p:nvSpPr>
          <p:cNvPr id="5" name="Title 4"/>
          <p:cNvSpPr>
            <a:spLocks noGrp="1"/>
          </p:cNvSpPr>
          <p:nvPr>
            <p:ph type="title"/>
          </p:nvPr>
        </p:nvSpPr>
        <p:spPr>
          <a:xfrm>
            <a:off x="-766962" y="765859"/>
            <a:ext cx="8229601" cy="1143001"/>
          </a:xfrm>
        </p:spPr>
        <p:txBody>
          <a:bodyPr/>
          <a:lstStyle/>
          <a:p>
            <a:r>
              <a:rPr lang="pt-BR" sz="2800" dirty="0"/>
              <a:t>Latvijai piešķirtais neto </a:t>
            </a:r>
            <a:r>
              <a:rPr lang="pt-BR" sz="2800" dirty="0" smtClean="0"/>
              <a:t>finansējums</a:t>
            </a:r>
            <a:r>
              <a:rPr lang="lv-LV" sz="2800" dirty="0" smtClean="0"/>
              <a:t>, EUR</a:t>
            </a:r>
            <a:endParaRPr lang="en-GB" sz="2800" dirty="0"/>
          </a:p>
        </p:txBody>
      </p:sp>
      <p:graphicFrame>
        <p:nvGraphicFramePr>
          <p:cNvPr id="8" name="Content Placeholder 7"/>
          <p:cNvGraphicFramePr>
            <a:graphicFrameLocks/>
          </p:cNvGraphicFramePr>
          <p:nvPr>
            <p:extLst>
              <p:ext uri="{D42A27DB-BD31-4B8C-83A1-F6EECF244321}">
                <p14:modId xmlns:p14="http://schemas.microsoft.com/office/powerpoint/2010/main" val="1067816603"/>
              </p:ext>
            </p:extLst>
          </p:nvPr>
        </p:nvGraphicFramePr>
        <p:xfrm>
          <a:off x="323528" y="1905000"/>
          <a:ext cx="866775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620170" y="2780506"/>
            <a:ext cx="1008063" cy="28733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100" b="1" dirty="0">
                <a:solidFill>
                  <a:schemeClr val="tx1"/>
                </a:solidFill>
                <a:latin typeface="Arial" panose="020B0604020202020204" pitchFamily="34" charset="0"/>
                <a:cs typeface="Arial" panose="020B0604020202020204" pitchFamily="34" charset="0"/>
              </a:rPr>
              <a:t>€ 50 500 359</a:t>
            </a:r>
          </a:p>
        </p:txBody>
      </p:sp>
      <p:pic>
        <p:nvPicPr>
          <p:cNvPr id="2" name="Picture 1"/>
          <p:cNvPicPr>
            <a:picLocks noChangeAspect="1"/>
          </p:cNvPicPr>
          <p:nvPr/>
        </p:nvPicPr>
        <p:blipFill>
          <a:blip r:embed="rId4"/>
          <a:stretch>
            <a:fillRect/>
          </a:stretch>
        </p:blipFill>
        <p:spPr>
          <a:xfrm>
            <a:off x="4067944" y="1"/>
            <a:ext cx="2592287" cy="800426"/>
          </a:xfrm>
          <a:prstGeom prst="rect">
            <a:avLst/>
          </a:prstGeom>
        </p:spPr>
      </p:pic>
    </p:spTree>
    <p:extLst>
      <p:ext uri="{BB962C8B-B14F-4D97-AF65-F5344CB8AC3E}">
        <p14:creationId xmlns:p14="http://schemas.microsoft.com/office/powerpoint/2010/main" val="147552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36C45C2-5B32-4DCF-A758-BB53B393D4EB}" type="slidenum">
              <a:rPr lang="fr-FR" smtClean="0"/>
              <a:pPr>
                <a:defRPr/>
              </a:pPr>
              <a:t>3</a:t>
            </a:fld>
            <a:endParaRPr lang="fr-FR" dirty="0"/>
          </a:p>
        </p:txBody>
      </p:sp>
      <p:sp>
        <p:nvSpPr>
          <p:cNvPr id="4" name="Title 3"/>
          <p:cNvSpPr>
            <a:spLocks noGrp="1"/>
          </p:cNvSpPr>
          <p:nvPr>
            <p:ph type="title"/>
          </p:nvPr>
        </p:nvSpPr>
        <p:spPr>
          <a:xfrm>
            <a:off x="93643" y="963181"/>
            <a:ext cx="9050357" cy="1143000"/>
          </a:xfrm>
        </p:spPr>
        <p:txBody>
          <a:bodyPr/>
          <a:lstStyle/>
          <a:p>
            <a:pPr algn="l"/>
            <a:r>
              <a:rPr lang="lv-LV" sz="3200" dirty="0" smtClean="0">
                <a:solidFill>
                  <a:srgbClr val="C00000"/>
                </a:solidFill>
              </a:rPr>
              <a:t> </a:t>
            </a:r>
            <a:endParaRPr lang="en-GB" sz="3200" dirty="0">
              <a:solidFill>
                <a:srgbClr val="C00000"/>
              </a:solidFill>
            </a:endParaRPr>
          </a:p>
        </p:txBody>
      </p:sp>
      <p:graphicFrame>
        <p:nvGraphicFramePr>
          <p:cNvPr id="5" name="Diagram 4"/>
          <p:cNvGraphicFramePr/>
          <p:nvPr>
            <p:extLst>
              <p:ext uri="{D42A27DB-BD31-4B8C-83A1-F6EECF244321}">
                <p14:modId xmlns:p14="http://schemas.microsoft.com/office/powerpoint/2010/main" val="1985519943"/>
              </p:ext>
            </p:extLst>
          </p:nvPr>
        </p:nvGraphicFramePr>
        <p:xfrm>
          <a:off x="451691" y="1534681"/>
          <a:ext cx="7948670" cy="4930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4499992" y="104493"/>
            <a:ext cx="2736304" cy="844894"/>
          </a:xfrm>
          <a:prstGeom prst="rect">
            <a:avLst/>
          </a:prstGeom>
        </p:spPr>
      </p:pic>
    </p:spTree>
    <p:extLst>
      <p:ext uri="{BB962C8B-B14F-4D97-AF65-F5344CB8AC3E}">
        <p14:creationId xmlns:p14="http://schemas.microsoft.com/office/powerpoint/2010/main" val="4149030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83" y="1600202"/>
            <a:ext cx="8892479" cy="4525962"/>
          </a:xfrm>
        </p:spPr>
        <p:txBody>
          <a:bodyPr/>
          <a:lstStyle/>
          <a:p>
            <a:pPr marL="0" indent="0">
              <a:buNone/>
            </a:pPr>
            <a:r>
              <a:rPr lang="pt-BR" sz="2800" dirty="0" smtClean="0"/>
              <a:t>EEZ/Norvēģijas </a:t>
            </a:r>
            <a:r>
              <a:rPr lang="lv-LV" sz="2800" dirty="0" smtClean="0"/>
              <a:t>FI </a:t>
            </a:r>
            <a:r>
              <a:rPr lang="pt-BR" sz="2800" dirty="0" smtClean="0"/>
              <a:t>2009</a:t>
            </a:r>
            <a:r>
              <a:rPr lang="pt-BR" sz="2800" dirty="0"/>
              <a:t>.–2014.gada </a:t>
            </a:r>
            <a:r>
              <a:rPr lang="pt-BR" sz="2800" dirty="0" smtClean="0"/>
              <a:t>period</a:t>
            </a:r>
            <a:r>
              <a:rPr lang="lv-LV" sz="2800" dirty="0" smtClean="0"/>
              <a:t>s: </a:t>
            </a:r>
            <a:r>
              <a:rPr lang="lv-LV" sz="2800" b="1" dirty="0" smtClean="0">
                <a:solidFill>
                  <a:srgbClr val="FF0000"/>
                </a:solidFill>
              </a:rPr>
              <a:t>8</a:t>
            </a:r>
            <a:r>
              <a:rPr lang="lv-LV" sz="2800" b="1" dirty="0" smtClean="0"/>
              <a:t> </a:t>
            </a:r>
            <a:r>
              <a:rPr lang="lv-LV" sz="2800" b="1" dirty="0" smtClean="0">
                <a:solidFill>
                  <a:srgbClr val="FF0000"/>
                </a:solidFill>
              </a:rPr>
              <a:t>programmas</a:t>
            </a:r>
          </a:p>
          <a:p>
            <a:pPr marL="0" indent="0">
              <a:buNone/>
            </a:pPr>
            <a:r>
              <a:rPr lang="lv-LV" sz="2400" b="1" dirty="0">
                <a:solidFill>
                  <a:srgbClr val="FF0000"/>
                </a:solidFill>
              </a:rPr>
              <a:t>Nacionālās attīstības plāns 2014.-2020.gadam </a:t>
            </a:r>
            <a:r>
              <a:rPr lang="lv-LV" sz="2800" dirty="0" smtClean="0"/>
              <a:t>:</a:t>
            </a:r>
            <a:endParaRPr lang="en-GB" sz="2800" dirty="0"/>
          </a:p>
        </p:txBody>
      </p:sp>
      <p:sp>
        <p:nvSpPr>
          <p:cNvPr id="3" name="Slide Number Placeholder 2"/>
          <p:cNvSpPr>
            <a:spLocks noGrp="1"/>
          </p:cNvSpPr>
          <p:nvPr>
            <p:ph type="sldNum" sz="quarter" idx="12"/>
          </p:nvPr>
        </p:nvSpPr>
        <p:spPr/>
        <p:txBody>
          <a:bodyPr/>
          <a:lstStyle/>
          <a:p>
            <a:pPr>
              <a:defRPr/>
            </a:pPr>
            <a:fld id="{C36C45C2-5B32-4DCF-A758-BB53B393D4EB}" type="slidenum">
              <a:rPr lang="fr-FR" smtClean="0"/>
              <a:pPr>
                <a:defRPr/>
              </a:pPr>
              <a:t>4</a:t>
            </a:fld>
            <a:endParaRPr lang="fr-FR" dirty="0"/>
          </a:p>
        </p:txBody>
      </p:sp>
      <p:pic>
        <p:nvPicPr>
          <p:cNvPr id="5" name="Picture 4"/>
          <p:cNvPicPr>
            <a:picLocks noChangeAspect="1"/>
          </p:cNvPicPr>
          <p:nvPr/>
        </p:nvPicPr>
        <p:blipFill>
          <a:blip r:embed="rId3"/>
          <a:stretch>
            <a:fillRect/>
          </a:stretch>
        </p:blipFill>
        <p:spPr>
          <a:xfrm>
            <a:off x="4427984" y="70350"/>
            <a:ext cx="2880320" cy="891680"/>
          </a:xfrm>
          <a:prstGeom prst="rect">
            <a:avLst/>
          </a:prstGeom>
        </p:spPr>
      </p:pic>
      <p:sp>
        <p:nvSpPr>
          <p:cNvPr id="10" name="Rectangle 9"/>
          <p:cNvSpPr/>
          <p:nvPr/>
        </p:nvSpPr>
        <p:spPr>
          <a:xfrm>
            <a:off x="395536" y="2852936"/>
            <a:ext cx="1590714" cy="120032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err="1"/>
              <a:t>Prioritāte</a:t>
            </a:r>
            <a:r>
              <a:rPr lang="en-GB" dirty="0"/>
              <a:t> "</a:t>
            </a:r>
            <a:r>
              <a:rPr lang="en-GB" dirty="0" err="1"/>
              <a:t>Tautas</a:t>
            </a:r>
            <a:r>
              <a:rPr lang="en-GB" dirty="0"/>
              <a:t> </a:t>
            </a:r>
            <a:r>
              <a:rPr lang="en-GB" dirty="0" err="1"/>
              <a:t>saimniecības</a:t>
            </a:r>
            <a:r>
              <a:rPr lang="en-GB" dirty="0"/>
              <a:t> </a:t>
            </a:r>
            <a:r>
              <a:rPr lang="en-GB" dirty="0" err="1"/>
              <a:t>izaugsme</a:t>
            </a:r>
            <a:r>
              <a:rPr lang="en-GB" dirty="0"/>
              <a:t>"</a:t>
            </a:r>
          </a:p>
        </p:txBody>
      </p:sp>
      <p:sp>
        <p:nvSpPr>
          <p:cNvPr id="11" name="Rectangle 10"/>
          <p:cNvSpPr/>
          <p:nvPr/>
        </p:nvSpPr>
        <p:spPr>
          <a:xfrm>
            <a:off x="2816978" y="2852936"/>
            <a:ext cx="3240360" cy="369332"/>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err="1">
                <a:solidFill>
                  <a:schemeClr val="dk1"/>
                </a:solidFill>
                <a:latin typeface="+mn-lt"/>
              </a:rPr>
              <a:t>Prioritāte</a:t>
            </a:r>
            <a:r>
              <a:rPr lang="en-GB" dirty="0">
                <a:solidFill>
                  <a:schemeClr val="dk1"/>
                </a:solidFill>
                <a:latin typeface="+mn-lt"/>
              </a:rPr>
              <a:t> "</a:t>
            </a:r>
            <a:r>
              <a:rPr lang="en-GB" dirty="0" err="1">
                <a:solidFill>
                  <a:schemeClr val="dk1"/>
                </a:solidFill>
                <a:latin typeface="+mn-lt"/>
              </a:rPr>
              <a:t>Cilvēka</a:t>
            </a:r>
            <a:r>
              <a:rPr lang="en-GB" dirty="0">
                <a:solidFill>
                  <a:schemeClr val="dk1"/>
                </a:solidFill>
                <a:latin typeface="+mn-lt"/>
              </a:rPr>
              <a:t> </a:t>
            </a:r>
            <a:r>
              <a:rPr lang="en-GB" dirty="0" err="1">
                <a:solidFill>
                  <a:schemeClr val="dk1"/>
                </a:solidFill>
                <a:latin typeface="+mn-lt"/>
              </a:rPr>
              <a:t>drošumspēja</a:t>
            </a:r>
            <a:r>
              <a:rPr lang="en-GB" dirty="0">
                <a:solidFill>
                  <a:schemeClr val="dk1"/>
                </a:solidFill>
                <a:latin typeface="+mn-lt"/>
              </a:rPr>
              <a:t>"</a:t>
            </a:r>
          </a:p>
        </p:txBody>
      </p:sp>
      <p:sp>
        <p:nvSpPr>
          <p:cNvPr id="12" name="Rectangle 11"/>
          <p:cNvSpPr/>
          <p:nvPr/>
        </p:nvSpPr>
        <p:spPr>
          <a:xfrm>
            <a:off x="6553202" y="2852936"/>
            <a:ext cx="1865763" cy="120032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err="1">
                <a:solidFill>
                  <a:schemeClr val="dk1"/>
                </a:solidFill>
                <a:latin typeface="+mn-lt"/>
              </a:rPr>
              <a:t>Prioritāte</a:t>
            </a:r>
            <a:r>
              <a:rPr lang="en-GB" dirty="0">
                <a:solidFill>
                  <a:schemeClr val="dk1"/>
                </a:solidFill>
                <a:latin typeface="+mn-lt"/>
              </a:rPr>
              <a:t> "</a:t>
            </a:r>
            <a:r>
              <a:rPr lang="en-GB" dirty="0" err="1">
                <a:solidFill>
                  <a:schemeClr val="dk1"/>
                </a:solidFill>
                <a:latin typeface="+mn-lt"/>
              </a:rPr>
              <a:t>Izaugsmi</a:t>
            </a:r>
            <a:r>
              <a:rPr lang="en-GB" dirty="0">
                <a:solidFill>
                  <a:schemeClr val="dk1"/>
                </a:solidFill>
                <a:latin typeface="+mn-lt"/>
              </a:rPr>
              <a:t> </a:t>
            </a:r>
            <a:r>
              <a:rPr lang="en-GB" dirty="0" err="1">
                <a:solidFill>
                  <a:schemeClr val="dk1"/>
                </a:solidFill>
                <a:latin typeface="+mn-lt"/>
              </a:rPr>
              <a:t>atbalstošas</a:t>
            </a:r>
            <a:r>
              <a:rPr lang="en-GB" dirty="0">
                <a:solidFill>
                  <a:schemeClr val="dk1"/>
                </a:solidFill>
                <a:latin typeface="+mn-lt"/>
              </a:rPr>
              <a:t> </a:t>
            </a:r>
            <a:r>
              <a:rPr lang="en-GB" dirty="0" err="1">
                <a:solidFill>
                  <a:schemeClr val="dk1"/>
                </a:solidFill>
                <a:latin typeface="+mn-lt"/>
              </a:rPr>
              <a:t>teritorijas</a:t>
            </a:r>
            <a:r>
              <a:rPr lang="en-GB" dirty="0">
                <a:solidFill>
                  <a:schemeClr val="dk1"/>
                </a:solidFill>
                <a:latin typeface="+mn-lt"/>
              </a:rPr>
              <a:t>"</a:t>
            </a:r>
          </a:p>
        </p:txBody>
      </p:sp>
      <p:sp>
        <p:nvSpPr>
          <p:cNvPr id="14" name="TextBox 13"/>
          <p:cNvSpPr txBox="1"/>
          <p:nvPr/>
        </p:nvSpPr>
        <p:spPr>
          <a:xfrm>
            <a:off x="290793" y="4310282"/>
            <a:ext cx="1800200" cy="1815882"/>
          </a:xfrm>
          <a:prstGeom prst="rect">
            <a:avLst/>
          </a:prstGeom>
          <a:solidFill>
            <a:schemeClr val="tx2">
              <a:lumMod val="20000"/>
              <a:lumOff val="80000"/>
            </a:schemeClr>
          </a:solidFill>
          <a:ln>
            <a:solidFill>
              <a:srgbClr val="003A78"/>
            </a:solidFill>
          </a:ln>
        </p:spPr>
        <p:txBody>
          <a:bodyPr wrap="square" rtlCol="0">
            <a:spAutoFit/>
          </a:bodyPr>
          <a:lstStyle/>
          <a:p>
            <a:pPr marL="285750" indent="-285750">
              <a:buFont typeface="Wingdings" panose="05000000000000000000" pitchFamily="2" charset="2"/>
              <a:buChar char="ü"/>
            </a:pPr>
            <a:r>
              <a:rPr lang="lv-LV" sz="1600" dirty="0" smtClean="0"/>
              <a:t>Nacionālā klimata politika</a:t>
            </a:r>
          </a:p>
          <a:p>
            <a:pPr marL="285750" indent="-285750">
              <a:buFont typeface="Wingdings" panose="05000000000000000000" pitchFamily="2" charset="2"/>
              <a:buChar char="ü"/>
            </a:pPr>
            <a:endParaRPr lang="lv-LV" sz="1600" dirty="0" smtClean="0"/>
          </a:p>
          <a:p>
            <a:pPr marL="285750" indent="-285750">
              <a:buFont typeface="Wingdings" panose="05000000000000000000" pitchFamily="2" charset="2"/>
              <a:buChar char="ü"/>
            </a:pPr>
            <a:r>
              <a:rPr lang="lv-LV" sz="1600" dirty="0" smtClean="0"/>
              <a:t>Inovācijas «zaļās» ražošanas jomā</a:t>
            </a:r>
            <a:endParaRPr lang="en-GB" sz="1600" dirty="0"/>
          </a:p>
        </p:txBody>
      </p:sp>
      <p:sp>
        <p:nvSpPr>
          <p:cNvPr id="15" name="TextBox 14"/>
          <p:cNvSpPr txBox="1"/>
          <p:nvPr/>
        </p:nvSpPr>
        <p:spPr>
          <a:xfrm>
            <a:off x="2902133" y="3376961"/>
            <a:ext cx="3070051" cy="2800767"/>
          </a:xfrm>
          <a:prstGeom prst="rect">
            <a:avLst/>
          </a:prstGeom>
          <a:solidFill>
            <a:schemeClr val="tx2">
              <a:lumMod val="20000"/>
              <a:lumOff val="80000"/>
            </a:schemeClr>
          </a:solidFill>
          <a:ln>
            <a:solidFill>
              <a:srgbClr val="003A78"/>
            </a:solidFill>
          </a:ln>
        </p:spPr>
        <p:txBody>
          <a:bodyPr wrap="square" rtlCol="0">
            <a:spAutoFit/>
          </a:bodyPr>
          <a:lstStyle/>
          <a:p>
            <a:pPr marL="285750" indent="-285750">
              <a:buFont typeface="Wingdings" panose="05000000000000000000" pitchFamily="2" charset="2"/>
              <a:buChar char="ü"/>
            </a:pPr>
            <a:r>
              <a:rPr lang="lv-LV" sz="1600" dirty="0" smtClean="0"/>
              <a:t>NVO Fonds</a:t>
            </a:r>
          </a:p>
          <a:p>
            <a:pPr marL="285750" indent="-285750">
              <a:buFont typeface="Wingdings" panose="05000000000000000000" pitchFamily="2" charset="2"/>
              <a:buChar char="ü"/>
            </a:pPr>
            <a:endParaRPr lang="lv-LV" sz="1600" dirty="0" smtClean="0"/>
          </a:p>
          <a:p>
            <a:pPr marL="285750" indent="-285750">
              <a:buFont typeface="Wingdings" panose="05000000000000000000" pitchFamily="2" charset="2"/>
              <a:buChar char="ü"/>
            </a:pPr>
            <a:r>
              <a:rPr lang="en-GB" sz="1600" dirty="0" err="1"/>
              <a:t>Latvijas</a:t>
            </a:r>
            <a:r>
              <a:rPr lang="en-GB" sz="1600" dirty="0"/>
              <a:t> </a:t>
            </a:r>
            <a:r>
              <a:rPr lang="en-GB" sz="1600" dirty="0" err="1"/>
              <a:t>korekcijas</a:t>
            </a:r>
            <a:r>
              <a:rPr lang="en-GB" sz="1600" dirty="0"/>
              <a:t> </a:t>
            </a:r>
            <a:r>
              <a:rPr lang="en-GB" sz="1600" dirty="0" err="1"/>
              <a:t>dienestu</a:t>
            </a:r>
            <a:r>
              <a:rPr lang="en-GB" sz="1600" dirty="0"/>
              <a:t> un </a:t>
            </a:r>
            <a:r>
              <a:rPr lang="en-GB" sz="1600" dirty="0" err="1"/>
              <a:t>Valsts</a:t>
            </a:r>
            <a:r>
              <a:rPr lang="en-GB" sz="1600" dirty="0"/>
              <a:t> </a:t>
            </a:r>
            <a:r>
              <a:rPr lang="en-GB" sz="1600" dirty="0" err="1"/>
              <a:t>policijas</a:t>
            </a:r>
            <a:r>
              <a:rPr lang="en-GB" sz="1600" dirty="0"/>
              <a:t> </a:t>
            </a:r>
            <a:r>
              <a:rPr lang="en-GB" sz="1600" dirty="0" err="1"/>
              <a:t>īslaicīgās</a:t>
            </a:r>
            <a:r>
              <a:rPr lang="en-GB" sz="1600" dirty="0"/>
              <a:t> </a:t>
            </a:r>
            <a:r>
              <a:rPr lang="en-GB" sz="1600" dirty="0" err="1"/>
              <a:t>aizturēšanas</a:t>
            </a:r>
            <a:r>
              <a:rPr lang="en-GB" sz="1600" dirty="0"/>
              <a:t> </a:t>
            </a:r>
            <a:r>
              <a:rPr lang="en-GB" sz="1600" dirty="0" err="1"/>
              <a:t>vietu</a:t>
            </a:r>
            <a:r>
              <a:rPr lang="en-GB" sz="1600" dirty="0"/>
              <a:t> </a:t>
            </a:r>
            <a:r>
              <a:rPr lang="en-GB" sz="1600" dirty="0" err="1" smtClean="0"/>
              <a:t>reforma</a:t>
            </a:r>
            <a:endParaRPr lang="lv-LV" sz="1600" dirty="0" smtClean="0"/>
          </a:p>
          <a:p>
            <a:pPr marL="285750" indent="-285750">
              <a:buFont typeface="Wingdings" panose="05000000000000000000" pitchFamily="2" charset="2"/>
              <a:buChar char="ü"/>
            </a:pPr>
            <a:endParaRPr lang="lv-LV" sz="1600" dirty="0"/>
          </a:p>
          <a:p>
            <a:pPr marL="285750" indent="-285750">
              <a:buFont typeface="Wingdings" panose="05000000000000000000" pitchFamily="2" charset="2"/>
              <a:buChar char="ü"/>
            </a:pPr>
            <a:r>
              <a:rPr lang="en-GB" sz="1600" dirty="0" err="1"/>
              <a:t>Globālais</a:t>
            </a:r>
            <a:r>
              <a:rPr lang="en-GB" sz="1600" dirty="0"/>
              <a:t> </a:t>
            </a:r>
            <a:r>
              <a:rPr lang="en-GB" sz="1600" dirty="0" err="1"/>
              <a:t>fonds</a:t>
            </a:r>
            <a:r>
              <a:rPr lang="en-GB" sz="1600" dirty="0"/>
              <a:t> </a:t>
            </a:r>
            <a:r>
              <a:rPr lang="en-GB" sz="1600" dirty="0" err="1"/>
              <a:t>cienīga</a:t>
            </a:r>
            <a:r>
              <a:rPr lang="en-GB" sz="1600" dirty="0"/>
              <a:t> </a:t>
            </a:r>
            <a:r>
              <a:rPr lang="en-GB" sz="1600" dirty="0" err="1"/>
              <a:t>darba</a:t>
            </a:r>
            <a:r>
              <a:rPr lang="en-GB" sz="1600" dirty="0"/>
              <a:t> un </a:t>
            </a:r>
            <a:r>
              <a:rPr lang="en-GB" sz="1600" dirty="0" err="1"/>
              <a:t>trīspusējās</a:t>
            </a:r>
            <a:r>
              <a:rPr lang="en-GB" sz="1600" dirty="0"/>
              <a:t> </a:t>
            </a:r>
            <a:r>
              <a:rPr lang="en-GB" sz="1600" dirty="0" err="1"/>
              <a:t>sadarbības</a:t>
            </a:r>
            <a:r>
              <a:rPr lang="en-GB" sz="1600" dirty="0"/>
              <a:t> </a:t>
            </a:r>
            <a:r>
              <a:rPr lang="en-GB" sz="1600" dirty="0" err="1"/>
              <a:t>veicināšanai</a:t>
            </a:r>
            <a:r>
              <a:rPr lang="en-GB" sz="1600" dirty="0"/>
              <a:t> </a:t>
            </a:r>
            <a:endParaRPr lang="lv-LV" sz="1600" dirty="0" smtClean="0"/>
          </a:p>
          <a:p>
            <a:pPr marL="285750" indent="-285750">
              <a:buFont typeface="Wingdings" panose="05000000000000000000" pitchFamily="2" charset="2"/>
              <a:buChar char="ü"/>
            </a:pPr>
            <a:endParaRPr lang="lv-LV" sz="1600" dirty="0"/>
          </a:p>
          <a:p>
            <a:pPr marL="285750" indent="-285750">
              <a:buFont typeface="Wingdings" panose="05000000000000000000" pitchFamily="2" charset="2"/>
              <a:buChar char="ü"/>
            </a:pPr>
            <a:r>
              <a:rPr lang="lv-LV" sz="1600" dirty="0" smtClean="0"/>
              <a:t>Pētniecība un stipendijas</a:t>
            </a:r>
            <a:endParaRPr lang="en-GB" sz="1600" dirty="0"/>
          </a:p>
        </p:txBody>
      </p:sp>
      <p:sp>
        <p:nvSpPr>
          <p:cNvPr id="18" name="TextBox 17"/>
          <p:cNvSpPr txBox="1"/>
          <p:nvPr/>
        </p:nvSpPr>
        <p:spPr>
          <a:xfrm>
            <a:off x="6419283" y="4233682"/>
            <a:ext cx="2133599" cy="2308324"/>
          </a:xfrm>
          <a:prstGeom prst="rect">
            <a:avLst/>
          </a:prstGeom>
          <a:solidFill>
            <a:schemeClr val="tx2">
              <a:lumMod val="20000"/>
              <a:lumOff val="80000"/>
            </a:schemeClr>
          </a:solidFill>
          <a:ln>
            <a:solidFill>
              <a:srgbClr val="003A78"/>
            </a:solidFill>
          </a:ln>
        </p:spPr>
        <p:txBody>
          <a:bodyPr wrap="square" rtlCol="0">
            <a:spAutoFit/>
          </a:bodyPr>
          <a:lstStyle/>
          <a:p>
            <a:pPr marL="285750" indent="-285750">
              <a:buFont typeface="Wingdings" panose="05000000000000000000" pitchFamily="2" charset="2"/>
              <a:buChar char="ü"/>
            </a:pPr>
            <a:r>
              <a:rPr lang="lv-LV" sz="1600" dirty="0" smtClean="0"/>
              <a:t>Kapacitātes stiprināšana un internacionālā sadarbība</a:t>
            </a:r>
          </a:p>
          <a:p>
            <a:pPr marL="285750" indent="-285750">
              <a:buFont typeface="Wingdings" panose="05000000000000000000" pitchFamily="2" charset="2"/>
              <a:buChar char="ü"/>
            </a:pPr>
            <a:endParaRPr lang="lv-LV" sz="1600" dirty="0" smtClean="0"/>
          </a:p>
          <a:p>
            <a:pPr marL="285750" indent="-285750">
              <a:buFont typeface="Wingdings" panose="05000000000000000000" pitchFamily="2" charset="2"/>
              <a:buChar char="ü"/>
            </a:pPr>
            <a:r>
              <a:rPr lang="lv-LV" sz="1600" dirty="0"/>
              <a:t>Kultūras un dabas mantojuma saglabāšana un </a:t>
            </a:r>
            <a:r>
              <a:rPr lang="lv-LV" sz="1600" dirty="0" smtClean="0"/>
              <a:t>atjaunināšana</a:t>
            </a:r>
            <a:endParaRPr lang="lv-LV" sz="1600" dirty="0"/>
          </a:p>
        </p:txBody>
      </p:sp>
    </p:spTree>
    <p:extLst>
      <p:ext uri="{BB962C8B-B14F-4D97-AF65-F5344CB8AC3E}">
        <p14:creationId xmlns:p14="http://schemas.microsoft.com/office/powerpoint/2010/main" val="158537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36C45C2-5B32-4DCF-A758-BB53B393D4EB}" type="slidenum">
              <a:rPr lang="fr-FR" smtClean="0"/>
              <a:pPr>
                <a:defRPr/>
              </a:pPr>
              <a:t>5</a:t>
            </a:fld>
            <a:endParaRPr lang="fr-FR" dirty="0"/>
          </a:p>
        </p:txBody>
      </p:sp>
      <p:sp>
        <p:nvSpPr>
          <p:cNvPr id="6" name="Title 3"/>
          <p:cNvSpPr>
            <a:spLocks noGrp="1"/>
          </p:cNvSpPr>
          <p:nvPr>
            <p:ph type="title"/>
          </p:nvPr>
        </p:nvSpPr>
        <p:spPr>
          <a:xfrm>
            <a:off x="-18564" y="404664"/>
            <a:ext cx="9050357" cy="1143000"/>
          </a:xfrm>
        </p:spPr>
        <p:txBody>
          <a:bodyPr/>
          <a:lstStyle/>
          <a:p>
            <a:pPr algn="l"/>
            <a:r>
              <a:rPr lang="lv-LV" sz="3400" dirty="0">
                <a:solidFill>
                  <a:schemeClr val="tx2"/>
                </a:solidFill>
              </a:rPr>
              <a:t/>
            </a:r>
            <a:br>
              <a:rPr lang="lv-LV" sz="3400" dirty="0">
                <a:solidFill>
                  <a:schemeClr val="tx2"/>
                </a:solidFill>
              </a:rPr>
            </a:br>
            <a:r>
              <a:rPr lang="lv-LV" sz="3200" dirty="0" smtClean="0"/>
              <a:t>Progress līdz 30.09.2014., milj. EUR</a:t>
            </a:r>
            <a:endParaRPr lang="en-GB" sz="3200" dirty="0"/>
          </a:p>
        </p:txBody>
      </p:sp>
      <p:pic>
        <p:nvPicPr>
          <p:cNvPr id="4" name="Picture 3"/>
          <p:cNvPicPr>
            <a:picLocks noChangeAspect="1"/>
          </p:cNvPicPr>
          <p:nvPr/>
        </p:nvPicPr>
        <p:blipFill>
          <a:blip r:embed="rId3"/>
          <a:stretch>
            <a:fillRect/>
          </a:stretch>
        </p:blipFill>
        <p:spPr>
          <a:xfrm>
            <a:off x="4427984" y="82156"/>
            <a:ext cx="2808311" cy="867128"/>
          </a:xfrm>
          <a:prstGeom prst="rect">
            <a:avLst/>
          </a:prstGeom>
        </p:spPr>
      </p:pic>
      <p:pic>
        <p:nvPicPr>
          <p:cNvPr id="5" name="Picture 4"/>
          <p:cNvPicPr>
            <a:picLocks noChangeAspect="1"/>
          </p:cNvPicPr>
          <p:nvPr/>
        </p:nvPicPr>
        <p:blipFill>
          <a:blip r:embed="rId4"/>
          <a:stretch>
            <a:fillRect/>
          </a:stretch>
        </p:blipFill>
        <p:spPr>
          <a:xfrm>
            <a:off x="115112" y="1870172"/>
            <a:ext cx="8916681" cy="4851304"/>
          </a:xfrm>
          <a:prstGeom prst="rect">
            <a:avLst/>
          </a:prstGeom>
        </p:spPr>
      </p:pic>
    </p:spTree>
    <p:extLst>
      <p:ext uri="{BB962C8B-B14F-4D97-AF65-F5344CB8AC3E}">
        <p14:creationId xmlns:p14="http://schemas.microsoft.com/office/powerpoint/2010/main" val="75079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226" y="2195514"/>
            <a:ext cx="8928992" cy="4525962"/>
          </a:xfrm>
        </p:spPr>
        <p:txBody>
          <a:bodyPr/>
          <a:lstStyle/>
          <a:p>
            <a:r>
              <a:rPr lang="lv-LV" sz="2800" b="1" dirty="0" smtClean="0"/>
              <a:t> </a:t>
            </a:r>
            <a:r>
              <a:rPr lang="lv-LV" sz="2750" b="1" dirty="0" smtClean="0">
                <a:solidFill>
                  <a:srgbClr val="FF0000"/>
                </a:solidFill>
              </a:rPr>
              <a:t>11</a:t>
            </a:r>
            <a:r>
              <a:rPr lang="lv-LV" sz="2750" dirty="0" smtClean="0"/>
              <a:t> no 14 atklātajiem konkursiem ir izsludināti/noslēgušies</a:t>
            </a:r>
          </a:p>
          <a:p>
            <a:endParaRPr lang="lv-LV" sz="2750" dirty="0" smtClean="0"/>
          </a:p>
          <a:p>
            <a:pPr marL="444500" indent="-444500"/>
            <a:r>
              <a:rPr lang="lv-LV" sz="2750" dirty="0"/>
              <a:t>N</a:t>
            </a:r>
            <a:r>
              <a:rPr lang="lv-LV" sz="2750" dirty="0" smtClean="0"/>
              <a:t>o </a:t>
            </a:r>
            <a:r>
              <a:rPr lang="lv-LV" sz="2750" dirty="0" smtClean="0"/>
              <a:t>atklātajos konkursos pieejamās summas (33,51 milj. EUR) projektiem ir </a:t>
            </a:r>
            <a:r>
              <a:rPr lang="lv-LV" sz="2750" dirty="0" smtClean="0">
                <a:solidFill>
                  <a:srgbClr val="FF0000"/>
                </a:solidFill>
              </a:rPr>
              <a:t>kontraktēti 12 milj. EUR jeb 37,26%</a:t>
            </a:r>
          </a:p>
          <a:p>
            <a:pPr marL="444500" indent="-444500"/>
            <a:endParaRPr lang="lv-LV" sz="2750" dirty="0" smtClean="0">
              <a:solidFill>
                <a:srgbClr val="FF0000"/>
              </a:solidFill>
            </a:endParaRPr>
          </a:p>
          <a:p>
            <a:pPr marL="444500" indent="-444500"/>
            <a:r>
              <a:rPr lang="lv-LV" sz="2750" dirty="0">
                <a:solidFill>
                  <a:srgbClr val="FF0909"/>
                </a:solidFill>
              </a:rPr>
              <a:t>P</a:t>
            </a:r>
            <a:r>
              <a:rPr lang="lv-LV" sz="2750" dirty="0" smtClean="0">
                <a:solidFill>
                  <a:srgbClr val="FF0909"/>
                </a:solidFill>
              </a:rPr>
              <a:t>ēdējie </a:t>
            </a:r>
            <a:r>
              <a:rPr lang="lv-LV" sz="2750" dirty="0" smtClean="0">
                <a:solidFill>
                  <a:srgbClr val="FF0909"/>
                </a:solidFill>
              </a:rPr>
              <a:t>3 konkursi </a:t>
            </a:r>
            <a:r>
              <a:rPr lang="lv-LV" sz="2750" dirty="0" smtClean="0"/>
              <a:t>tiks izsludināti novembrī šādās programmās: «NVO fonds», «Pētniecība un Stipendijas» un «Inovācijas ‘zaļās’ ražošanas jomā</a:t>
            </a:r>
          </a:p>
        </p:txBody>
      </p:sp>
      <p:sp>
        <p:nvSpPr>
          <p:cNvPr id="3" name="Slide Number Placeholder 2"/>
          <p:cNvSpPr>
            <a:spLocks noGrp="1"/>
          </p:cNvSpPr>
          <p:nvPr>
            <p:ph type="sldNum" sz="quarter" idx="12"/>
          </p:nvPr>
        </p:nvSpPr>
        <p:spPr/>
        <p:txBody>
          <a:bodyPr/>
          <a:lstStyle/>
          <a:p>
            <a:pPr>
              <a:defRPr/>
            </a:pPr>
            <a:fld id="{C36C45C2-5B32-4DCF-A758-BB53B393D4EB}" type="slidenum">
              <a:rPr lang="fr-FR" smtClean="0"/>
              <a:pPr>
                <a:defRPr/>
              </a:pPr>
              <a:t>6</a:t>
            </a:fld>
            <a:endParaRPr lang="fr-FR" dirty="0"/>
          </a:p>
        </p:txBody>
      </p:sp>
      <p:sp>
        <p:nvSpPr>
          <p:cNvPr id="4" name="Title 3"/>
          <p:cNvSpPr>
            <a:spLocks noGrp="1"/>
          </p:cNvSpPr>
          <p:nvPr>
            <p:ph type="title"/>
          </p:nvPr>
        </p:nvSpPr>
        <p:spPr>
          <a:xfrm>
            <a:off x="136226" y="750628"/>
            <a:ext cx="8229601" cy="1143001"/>
          </a:xfrm>
        </p:spPr>
        <p:txBody>
          <a:bodyPr/>
          <a:lstStyle/>
          <a:p>
            <a:pPr algn="l"/>
            <a:r>
              <a:rPr lang="lv-LV" dirty="0" smtClean="0"/>
              <a:t>Atklātie </a:t>
            </a:r>
            <a:r>
              <a:rPr lang="lv-LV" dirty="0" smtClean="0"/>
              <a:t>konkursi (1)</a:t>
            </a:r>
            <a:endParaRPr lang="en-GB" dirty="0"/>
          </a:p>
        </p:txBody>
      </p:sp>
      <p:pic>
        <p:nvPicPr>
          <p:cNvPr id="5" name="Picture 4"/>
          <p:cNvPicPr>
            <a:picLocks noChangeAspect="1"/>
          </p:cNvPicPr>
          <p:nvPr/>
        </p:nvPicPr>
        <p:blipFill>
          <a:blip r:embed="rId3"/>
          <a:stretch>
            <a:fillRect/>
          </a:stretch>
        </p:blipFill>
        <p:spPr>
          <a:xfrm>
            <a:off x="4427984" y="74878"/>
            <a:ext cx="2880320" cy="893462"/>
          </a:xfrm>
          <a:prstGeom prst="rect">
            <a:avLst/>
          </a:prstGeom>
        </p:spPr>
      </p:pic>
    </p:spTree>
    <p:extLst>
      <p:ext uri="{BB962C8B-B14F-4D97-AF65-F5344CB8AC3E}">
        <p14:creationId xmlns:p14="http://schemas.microsoft.com/office/powerpoint/2010/main" val="234965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798513"/>
            <a:ext cx="8229601" cy="1143001"/>
          </a:xfrm>
        </p:spPr>
        <p:txBody>
          <a:bodyPr/>
          <a:lstStyle/>
          <a:p>
            <a:pPr algn="l"/>
            <a:r>
              <a:rPr lang="lv-LV" dirty="0" smtClean="0"/>
              <a:t>Atklātie </a:t>
            </a:r>
            <a:r>
              <a:rPr lang="lv-LV" dirty="0" smtClean="0"/>
              <a:t>konkursi (2)</a:t>
            </a:r>
            <a:endParaRPr lang="en-GB" dirty="0"/>
          </a:p>
        </p:txBody>
      </p:sp>
      <p:pic>
        <p:nvPicPr>
          <p:cNvPr id="5" name="Picture 4"/>
          <p:cNvPicPr>
            <a:picLocks noChangeAspect="1"/>
          </p:cNvPicPr>
          <p:nvPr/>
        </p:nvPicPr>
        <p:blipFill>
          <a:blip r:embed="rId4"/>
          <a:stretch>
            <a:fillRect/>
          </a:stretch>
        </p:blipFill>
        <p:spPr>
          <a:xfrm>
            <a:off x="4471772" y="54801"/>
            <a:ext cx="2810500" cy="87180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451227821"/>
              </p:ext>
            </p:extLst>
          </p:nvPr>
        </p:nvGraphicFramePr>
        <p:xfrm>
          <a:off x="277813" y="1676400"/>
          <a:ext cx="8326437" cy="6178550"/>
        </p:xfrm>
        <a:graphic>
          <a:graphicData uri="http://schemas.openxmlformats.org/presentationml/2006/ole">
            <mc:AlternateContent xmlns:mc="http://schemas.openxmlformats.org/markup-compatibility/2006">
              <mc:Choice xmlns:v="urn:schemas-microsoft-com:vml" Requires="v">
                <p:oleObj spid="_x0000_s1046" name="Document" r:id="rId5" imgW="7545748" imgH="5601298" progId="Word.Document.12">
                  <p:embed/>
                </p:oleObj>
              </mc:Choice>
              <mc:Fallback>
                <p:oleObj name="Document" r:id="rId5" imgW="7545748" imgH="5601298" progId="Word.Document.12">
                  <p:embed/>
                  <p:pic>
                    <p:nvPicPr>
                      <p:cNvPr id="0" name=""/>
                      <p:cNvPicPr/>
                      <p:nvPr/>
                    </p:nvPicPr>
                    <p:blipFill>
                      <a:blip r:embed="rId6"/>
                      <a:stretch>
                        <a:fillRect/>
                      </a:stretch>
                    </p:blipFill>
                    <p:spPr>
                      <a:xfrm>
                        <a:off x="277813" y="1676400"/>
                        <a:ext cx="8326437" cy="6178550"/>
                      </a:xfrm>
                      <a:prstGeom prst="rect">
                        <a:avLst/>
                      </a:prstGeom>
                    </p:spPr>
                  </p:pic>
                </p:oleObj>
              </mc:Fallback>
            </mc:AlternateContent>
          </a:graphicData>
        </a:graphic>
      </p:graphicFrame>
    </p:spTree>
    <p:extLst>
      <p:ext uri="{BB962C8B-B14F-4D97-AF65-F5344CB8AC3E}">
        <p14:creationId xmlns:p14="http://schemas.microsoft.com/office/powerpoint/2010/main" val="63795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010486249"/>
              </p:ext>
            </p:extLst>
          </p:nvPr>
        </p:nvGraphicFramePr>
        <p:xfrm>
          <a:off x="457200" y="176078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pPr>
              <a:defRPr/>
            </a:pPr>
            <a:r>
              <a:rPr lang="lv-LV" dirty="0" smtClean="0"/>
              <a:t> </a:t>
            </a:r>
            <a:endParaRPr lang="fr-FR" dirty="0"/>
          </a:p>
        </p:txBody>
      </p:sp>
      <p:sp>
        <p:nvSpPr>
          <p:cNvPr id="4" name="Slide Number Placeholder 3"/>
          <p:cNvSpPr>
            <a:spLocks noGrp="1"/>
          </p:cNvSpPr>
          <p:nvPr>
            <p:ph type="sldNum" sz="quarter" idx="12"/>
          </p:nvPr>
        </p:nvSpPr>
        <p:spPr/>
        <p:txBody>
          <a:bodyPr/>
          <a:lstStyle/>
          <a:p>
            <a:pPr>
              <a:defRPr/>
            </a:pPr>
            <a:fld id="{C16F34A0-4F7F-4848-9DF2-228E3BB60414}" type="slidenum">
              <a:rPr lang="fr-FR" smtClean="0"/>
              <a:pPr>
                <a:defRPr/>
              </a:pPr>
              <a:t>8</a:t>
            </a:fld>
            <a:endParaRPr lang="fr-FR" dirty="0"/>
          </a:p>
        </p:txBody>
      </p:sp>
      <p:pic>
        <p:nvPicPr>
          <p:cNvPr id="6" name="Picture 5"/>
          <p:cNvPicPr>
            <a:picLocks noChangeAspect="1"/>
          </p:cNvPicPr>
          <p:nvPr/>
        </p:nvPicPr>
        <p:blipFill>
          <a:blip r:embed="rId4"/>
          <a:stretch>
            <a:fillRect/>
          </a:stretch>
        </p:blipFill>
        <p:spPr>
          <a:xfrm>
            <a:off x="4039567" y="0"/>
            <a:ext cx="2597121" cy="798645"/>
          </a:xfrm>
          <a:prstGeom prst="rect">
            <a:avLst/>
          </a:prstGeom>
        </p:spPr>
      </p:pic>
      <p:sp>
        <p:nvSpPr>
          <p:cNvPr id="5" name="Title 4"/>
          <p:cNvSpPr>
            <a:spLocks noGrp="1"/>
          </p:cNvSpPr>
          <p:nvPr>
            <p:ph type="title"/>
          </p:nvPr>
        </p:nvSpPr>
        <p:spPr>
          <a:xfrm>
            <a:off x="156165" y="624318"/>
            <a:ext cx="8530637" cy="1143001"/>
          </a:xfrm>
        </p:spPr>
        <p:txBody>
          <a:bodyPr/>
          <a:lstStyle/>
          <a:p>
            <a:pPr algn="l"/>
            <a:r>
              <a:rPr lang="lv-LV" sz="3200" dirty="0" smtClean="0"/>
              <a:t>Finansējums nevalstiskā sektora programmām</a:t>
            </a:r>
            <a:r>
              <a:rPr lang="lv-LV" sz="2400" dirty="0" smtClean="0"/>
              <a:t>, milj. EUR</a:t>
            </a:r>
            <a:endParaRPr lang="en-GB" sz="2400" dirty="0"/>
          </a:p>
        </p:txBody>
      </p:sp>
      <p:sp>
        <p:nvSpPr>
          <p:cNvPr id="11" name="Up Arrow 10"/>
          <p:cNvSpPr/>
          <p:nvPr/>
        </p:nvSpPr>
        <p:spPr>
          <a:xfrm>
            <a:off x="2195736" y="3247605"/>
            <a:ext cx="1152128" cy="542820"/>
          </a:xfrm>
          <a:prstGeom prst="upArrow">
            <a:avLst/>
          </a:prstGeom>
          <a:solidFill>
            <a:srgbClr val="FF8F8F"/>
          </a:solidFill>
          <a:ln>
            <a:solidFill>
              <a:srgbClr val="FF0000"/>
            </a:solidFill>
          </a:ln>
        </p:spPr>
        <p:style>
          <a:lnRef idx="2">
            <a:schemeClr val="accent2"/>
          </a:lnRef>
          <a:fillRef idx="1">
            <a:schemeClr val="lt1"/>
          </a:fillRef>
          <a:effectRef idx="0">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lv-LV" sz="1200" b="1" dirty="0" smtClean="0">
                <a:solidFill>
                  <a:schemeClr val="tx1"/>
                </a:solidFill>
              </a:rPr>
              <a:t>1,8 reizes</a:t>
            </a:r>
            <a:endParaRPr lang="lv-LV" sz="1200" b="1" dirty="0">
              <a:solidFill>
                <a:schemeClr val="tx1"/>
              </a:solidFill>
            </a:endParaRPr>
          </a:p>
        </p:txBody>
      </p:sp>
    </p:spTree>
    <p:extLst>
      <p:ext uri="{BB962C8B-B14F-4D97-AF65-F5344CB8AC3E}">
        <p14:creationId xmlns:p14="http://schemas.microsoft.com/office/powerpoint/2010/main" val="65286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36C45C2-5B32-4DCF-A758-BB53B393D4EB}" type="slidenum">
              <a:rPr lang="fr-FR" smtClean="0"/>
              <a:pPr>
                <a:defRPr/>
              </a:pPr>
              <a:t>9</a:t>
            </a:fld>
            <a:endParaRPr lang="fr-FR" dirty="0"/>
          </a:p>
        </p:txBody>
      </p:sp>
      <p:sp>
        <p:nvSpPr>
          <p:cNvPr id="4" name="Title 3"/>
          <p:cNvSpPr>
            <a:spLocks noGrp="1"/>
          </p:cNvSpPr>
          <p:nvPr>
            <p:ph type="title"/>
          </p:nvPr>
        </p:nvSpPr>
        <p:spPr>
          <a:xfrm>
            <a:off x="0" y="745637"/>
            <a:ext cx="8656579" cy="1025829"/>
          </a:xfrm>
        </p:spPr>
        <p:txBody>
          <a:bodyPr/>
          <a:lstStyle/>
          <a:p>
            <a:pPr algn="l"/>
            <a:r>
              <a:rPr lang="lv-LV" sz="2800" dirty="0" smtClean="0"/>
              <a:t>EEZ/Norvēģijas FI finansējums nevalstiskajam sektoram 2004.-2009.g. periodā</a:t>
            </a:r>
            <a:endParaRPr lang="en-GB" sz="2800" dirty="0"/>
          </a:p>
        </p:txBody>
      </p:sp>
      <p:sp>
        <p:nvSpPr>
          <p:cNvPr id="6" name="Content Placeholder 5"/>
          <p:cNvSpPr>
            <a:spLocks noGrp="1"/>
          </p:cNvSpPr>
          <p:nvPr>
            <p:ph idx="1"/>
          </p:nvPr>
        </p:nvSpPr>
        <p:spPr>
          <a:xfrm>
            <a:off x="179513" y="1600202"/>
            <a:ext cx="8507290" cy="4525962"/>
          </a:xfrm>
        </p:spPr>
        <p:txBody>
          <a:bodyPr/>
          <a:lstStyle/>
          <a:p>
            <a:pPr marL="0" indent="0">
              <a:buNone/>
            </a:pPr>
            <a:endParaRPr lang="lv-LV" sz="1000" b="1" dirty="0">
              <a:solidFill>
                <a:srgbClr val="FF0000"/>
              </a:solidFill>
            </a:endParaRPr>
          </a:p>
          <a:p>
            <a:pPr marL="0" indent="0">
              <a:buNone/>
            </a:pPr>
            <a:r>
              <a:rPr lang="lv-LV" sz="2800" b="1" dirty="0" smtClean="0">
                <a:solidFill>
                  <a:srgbClr val="FF0000"/>
                </a:solidFill>
              </a:rPr>
              <a:t>                133 projekti</a:t>
            </a:r>
          </a:p>
          <a:p>
            <a:pPr marL="0" indent="0">
              <a:buNone/>
            </a:pPr>
            <a:r>
              <a:rPr lang="lv-LV" sz="2200" i="1" dirty="0"/>
              <a:t>a</a:t>
            </a:r>
            <a:r>
              <a:rPr lang="lv-LV" sz="2200" i="1" dirty="0" smtClean="0"/>
              <a:t>tbalstītās NVO darbojās šādās jomās –</a:t>
            </a:r>
          </a:p>
          <a:p>
            <a:pPr marL="0" indent="0">
              <a:buNone/>
            </a:pPr>
            <a:r>
              <a:rPr lang="lv-LV" sz="2400" i="1" dirty="0" smtClean="0"/>
              <a:t> </a:t>
            </a:r>
            <a:endParaRPr lang="en-GB" sz="2400" i="1" dirty="0"/>
          </a:p>
        </p:txBody>
      </p:sp>
      <p:pic>
        <p:nvPicPr>
          <p:cNvPr id="8" name="Picture 7"/>
          <p:cNvPicPr>
            <a:picLocks noChangeAspect="1"/>
          </p:cNvPicPr>
          <p:nvPr/>
        </p:nvPicPr>
        <p:blipFill>
          <a:blip r:embed="rId3"/>
          <a:stretch>
            <a:fillRect/>
          </a:stretch>
        </p:blipFill>
        <p:spPr>
          <a:xfrm>
            <a:off x="458702" y="2738529"/>
            <a:ext cx="4192915" cy="3972236"/>
          </a:xfrm>
          <a:prstGeom prst="rect">
            <a:avLst/>
          </a:prstGeom>
        </p:spPr>
      </p:pic>
      <p:sp>
        <p:nvSpPr>
          <p:cNvPr id="11" name="TextBox 10"/>
          <p:cNvSpPr txBox="1"/>
          <p:nvPr/>
        </p:nvSpPr>
        <p:spPr>
          <a:xfrm>
            <a:off x="4930807" y="2728598"/>
            <a:ext cx="4035186" cy="261610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lv-LV" sz="2000" b="1" dirty="0" smtClean="0"/>
              <a:t>Galvenie rezultāti:</a:t>
            </a:r>
          </a:p>
          <a:p>
            <a:pPr marL="285750" indent="-285750">
              <a:buFont typeface="Arial" panose="020B0604020202020204" pitchFamily="34" charset="0"/>
              <a:buChar char="•"/>
            </a:pPr>
            <a:r>
              <a:rPr lang="lv-LV" dirty="0" smtClean="0"/>
              <a:t>NVO iesaistītas lēmumu pieņemšanā,</a:t>
            </a:r>
          </a:p>
          <a:p>
            <a:pPr marL="285750" indent="-285750">
              <a:buFont typeface="Arial" panose="020B0604020202020204" pitchFamily="34" charset="0"/>
              <a:buChar char="•"/>
            </a:pPr>
            <a:r>
              <a:rPr lang="lv-LV" dirty="0" smtClean="0"/>
              <a:t>veicināta interešu aizstāvība dažādās jomās,</a:t>
            </a:r>
          </a:p>
          <a:p>
            <a:pPr marL="285750" indent="-285750">
              <a:buFont typeface="Arial" panose="020B0604020202020204" pitchFamily="34" charset="0"/>
              <a:buChar char="•"/>
            </a:pPr>
            <a:r>
              <a:rPr lang="lv-LV" dirty="0" smtClean="0"/>
              <a:t>stiprināta nevalstiskā un publiskā sektora sadarbība,</a:t>
            </a:r>
          </a:p>
          <a:p>
            <a:pPr marL="285750" indent="-285750">
              <a:buFont typeface="Arial" panose="020B0604020202020204" pitchFamily="34" charset="0"/>
              <a:buChar char="•"/>
            </a:pPr>
            <a:r>
              <a:rPr lang="lv-LV" dirty="0" smtClean="0"/>
              <a:t>veicināta NVO savstarpējā sadarbība,</a:t>
            </a:r>
          </a:p>
          <a:p>
            <a:pPr marL="285750" indent="-285750">
              <a:buFont typeface="Arial" panose="020B0604020202020204" pitchFamily="34" charset="0"/>
              <a:buChar char="•"/>
            </a:pPr>
            <a:r>
              <a:rPr lang="lv-LV" dirty="0"/>
              <a:t>p</a:t>
            </a:r>
            <a:r>
              <a:rPr lang="lv-LV" dirty="0" smtClean="0"/>
              <a:t>alielināta NVO cilvēkresursu kapacitāte.</a:t>
            </a:r>
            <a:endParaRPr lang="en-GB" dirty="0"/>
          </a:p>
        </p:txBody>
      </p:sp>
      <p:pic>
        <p:nvPicPr>
          <p:cNvPr id="12" name="Picture 11"/>
          <p:cNvPicPr>
            <a:picLocks noChangeAspect="1"/>
          </p:cNvPicPr>
          <p:nvPr/>
        </p:nvPicPr>
        <p:blipFill>
          <a:blip r:embed="rId4"/>
          <a:stretch>
            <a:fillRect/>
          </a:stretch>
        </p:blipFill>
        <p:spPr>
          <a:xfrm>
            <a:off x="4433158" y="6513"/>
            <a:ext cx="3060457" cy="938865"/>
          </a:xfrm>
          <a:prstGeom prst="rect">
            <a:avLst/>
          </a:prstGeom>
        </p:spPr>
      </p:pic>
    </p:spTree>
    <p:extLst>
      <p:ext uri="{BB962C8B-B14F-4D97-AF65-F5344CB8AC3E}">
        <p14:creationId xmlns:p14="http://schemas.microsoft.com/office/powerpoint/2010/main" val="303996016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7970</TotalTime>
  <Words>1556</Words>
  <Application>Microsoft Office PowerPoint</Application>
  <PresentationFormat>On-screen Show (4:3)</PresentationFormat>
  <Paragraphs>172</Paragraphs>
  <Slides>13</Slides>
  <Notes>13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Verdana</vt:lpstr>
      <vt:lpstr>Wingdings</vt:lpstr>
      <vt:lpstr>Thème Office</vt:lpstr>
      <vt:lpstr>Conception personnalisée</vt:lpstr>
      <vt:lpstr>Document</vt:lpstr>
      <vt:lpstr>PowerPoint Presentation</vt:lpstr>
      <vt:lpstr>Latvijai piešķirtais neto finansējums, EUR</vt:lpstr>
      <vt:lpstr> </vt:lpstr>
      <vt:lpstr>PowerPoint Presentation</vt:lpstr>
      <vt:lpstr> Progress līdz 30.09.2014., milj. EUR</vt:lpstr>
      <vt:lpstr>Atklātie konkursi (1)</vt:lpstr>
      <vt:lpstr>Atklātie konkursi (2)</vt:lpstr>
      <vt:lpstr>Finansējums nevalstiskā sektora programmām, milj. EUR</vt:lpstr>
      <vt:lpstr>EEZ/Norvēģijas FI finansējums nevalstiskajam sektoram 2004.-2009.g. periodā</vt:lpstr>
      <vt:lpstr>Secinājumi / Pilnveidojumi</vt:lpstr>
      <vt:lpstr>NVO Fonds, 10.91 milj. EUR Programmas apsaimniekotājs: Sabiedrības integrācijas fonds</vt:lpstr>
      <vt:lpstr>NVO Fonds ‘NVO projektu programma’</vt:lpstr>
      <vt:lpstr>Paldies par uzmanību!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disparities _x0003_Strengthening relations</dc:title>
  <dc:creator>Utilisateur de Microsoft Office</dc:creator>
  <cp:lastModifiedBy>Signe Sīlīte</cp:lastModifiedBy>
  <cp:revision>794</cp:revision>
  <cp:lastPrinted>2014-10-28T09:29:25Z</cp:lastPrinted>
  <dcterms:created xsi:type="dcterms:W3CDTF">2012-01-31T09:44:04Z</dcterms:created>
  <dcterms:modified xsi:type="dcterms:W3CDTF">2014-10-28T09:48:23Z</dcterms:modified>
</cp:coreProperties>
</file>