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256" r:id="rId2"/>
    <p:sldId id="301" r:id="rId3"/>
    <p:sldId id="302" r:id="rId4"/>
    <p:sldId id="303" r:id="rId5"/>
    <p:sldId id="304" r:id="rId6"/>
    <p:sldId id="305" r:id="rId7"/>
    <p:sldId id="306" r:id="rId8"/>
    <p:sldId id="307" r:id="rId9"/>
    <p:sldId id="308" r:id="rId10"/>
    <p:sldId id="312" r:id="rId11"/>
    <p:sldId id="313" r:id="rId12"/>
    <p:sldId id="309" r:id="rId13"/>
    <p:sldId id="310" r:id="rId14"/>
    <p:sldId id="276" r:id="rId15"/>
  </p:sldIdLst>
  <p:sldSz cx="9144000" cy="6858000" type="screen4x3"/>
  <p:notesSz cx="6797675" cy="9928225"/>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Gaišs stils 2 - izcēlums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80" d="100"/>
          <a:sy n="80" d="100"/>
        </p:scale>
        <p:origin x="-1306" y="-67"/>
      </p:cViewPr>
      <p:guideLst>
        <p:guide orient="horz" pos="2160"/>
        <p:guide pos="2880"/>
      </p:guideLst>
    </p:cSldViewPr>
  </p:slideViewPr>
  <p:outlineViewPr>
    <p:cViewPr varScale="1">
      <p:scale>
        <a:sx n="170" d="200"/>
        <a:sy n="170" d="200"/>
      </p:scale>
      <p:origin x="0" y="15528"/>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501" cy="496888"/>
          </a:xfrm>
          <a:prstGeom prst="rect">
            <a:avLst/>
          </a:prstGeom>
        </p:spPr>
        <p:txBody>
          <a:bodyPr vert="horz" lIns="91440" tIns="45720" rIns="91440" bIns="45720" rtlCol="0"/>
          <a:lstStyle>
            <a:lvl1pPr algn="l">
              <a:defRPr sz="1200"/>
            </a:lvl1pPr>
          </a:lstStyle>
          <a:p>
            <a:pPr>
              <a:defRPr/>
            </a:pPr>
            <a:endParaRPr lang="lv-LV"/>
          </a:p>
        </p:txBody>
      </p:sp>
      <p:sp>
        <p:nvSpPr>
          <p:cNvPr id="3" name="Datuma vietturis 2"/>
          <p:cNvSpPr>
            <a:spLocks noGrp="1"/>
          </p:cNvSpPr>
          <p:nvPr>
            <p:ph type="dt" sz="quarter" idx="1"/>
          </p:nvPr>
        </p:nvSpPr>
        <p:spPr>
          <a:xfrm>
            <a:off x="3850587" y="0"/>
            <a:ext cx="2945500" cy="496888"/>
          </a:xfrm>
          <a:prstGeom prst="rect">
            <a:avLst/>
          </a:prstGeom>
        </p:spPr>
        <p:txBody>
          <a:bodyPr vert="horz" lIns="91440" tIns="45720" rIns="91440" bIns="45720" rtlCol="0"/>
          <a:lstStyle>
            <a:lvl1pPr algn="r">
              <a:defRPr sz="1200"/>
            </a:lvl1pPr>
          </a:lstStyle>
          <a:p>
            <a:pPr>
              <a:defRPr/>
            </a:pPr>
            <a:fld id="{A04CF4B9-4CB5-4311-B7C3-988213147CDC}" type="datetimeFigureOut">
              <a:rPr lang="lv-LV"/>
              <a:pPr>
                <a:defRPr/>
              </a:pPr>
              <a:t>2014.10.28.</a:t>
            </a:fld>
            <a:endParaRPr lang="lv-LV"/>
          </a:p>
        </p:txBody>
      </p:sp>
      <p:sp>
        <p:nvSpPr>
          <p:cNvPr id="4" name="Kājenes vietturis 3"/>
          <p:cNvSpPr>
            <a:spLocks noGrp="1"/>
          </p:cNvSpPr>
          <p:nvPr>
            <p:ph type="ftr" sz="quarter" idx="2"/>
          </p:nvPr>
        </p:nvSpPr>
        <p:spPr>
          <a:xfrm>
            <a:off x="0" y="9429750"/>
            <a:ext cx="2945501" cy="496888"/>
          </a:xfrm>
          <a:prstGeom prst="rect">
            <a:avLst/>
          </a:prstGeom>
        </p:spPr>
        <p:txBody>
          <a:bodyPr vert="horz" lIns="91440" tIns="45720" rIns="91440" bIns="45720" rtlCol="0" anchor="b"/>
          <a:lstStyle>
            <a:lvl1pPr algn="l">
              <a:defRPr sz="1200"/>
            </a:lvl1pPr>
          </a:lstStyle>
          <a:p>
            <a:pPr>
              <a:defRPr/>
            </a:pPr>
            <a:endParaRPr lang="lv-LV"/>
          </a:p>
        </p:txBody>
      </p:sp>
      <p:sp>
        <p:nvSpPr>
          <p:cNvPr id="5" name="Slaida numura vietturis 4"/>
          <p:cNvSpPr>
            <a:spLocks noGrp="1"/>
          </p:cNvSpPr>
          <p:nvPr>
            <p:ph type="sldNum" sz="quarter" idx="3"/>
          </p:nvPr>
        </p:nvSpPr>
        <p:spPr>
          <a:xfrm>
            <a:off x="3850587" y="9429750"/>
            <a:ext cx="2945500" cy="496888"/>
          </a:xfrm>
          <a:prstGeom prst="rect">
            <a:avLst/>
          </a:prstGeom>
        </p:spPr>
        <p:txBody>
          <a:bodyPr vert="horz" lIns="91440" tIns="45720" rIns="91440" bIns="45720" rtlCol="0" anchor="b"/>
          <a:lstStyle>
            <a:lvl1pPr algn="r">
              <a:defRPr sz="1200"/>
            </a:lvl1pPr>
          </a:lstStyle>
          <a:p>
            <a:pPr>
              <a:defRPr/>
            </a:pPr>
            <a:fld id="{7F96DE81-2498-4071-83BD-D841598621D5}" type="slidenum">
              <a:rPr lang="lv-LV"/>
              <a:pPr>
                <a:defRPr/>
              </a:pPr>
              <a:t>‹#›</a:t>
            </a:fld>
            <a:endParaRPr 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6797675" cy="9928225"/>
          </a:xfrm>
          <a:prstGeom prst="roundRect">
            <a:avLst>
              <a:gd name="adj" fmla="val 23"/>
            </a:avLst>
          </a:prstGeom>
          <a:solidFill>
            <a:srgbClr val="FFFFFF"/>
          </a:solidFill>
          <a:ln w="9525">
            <a:noFill/>
            <a:round/>
            <a:headEnd/>
            <a:tailEnd/>
          </a:ln>
          <a:effectLst/>
        </p:spPr>
        <p:txBody>
          <a:bodyPr wrap="none" anchor="ctr"/>
          <a:lstStyle/>
          <a:p>
            <a:pPr>
              <a:defRPr/>
            </a:pPr>
            <a:endParaRPr lang="lv-LV"/>
          </a:p>
        </p:txBody>
      </p:sp>
      <p:sp>
        <p:nvSpPr>
          <p:cNvPr id="2050" name="Text Box 2"/>
          <p:cNvSpPr txBox="1">
            <a:spLocks noChangeArrowheads="1"/>
          </p:cNvSpPr>
          <p:nvPr/>
        </p:nvSpPr>
        <p:spPr bwMode="auto">
          <a:xfrm>
            <a:off x="0" y="0"/>
            <a:ext cx="2947088" cy="496888"/>
          </a:xfrm>
          <a:prstGeom prst="rect">
            <a:avLst/>
          </a:prstGeom>
          <a:noFill/>
          <a:ln w="9525">
            <a:noFill/>
            <a:round/>
            <a:headEnd/>
            <a:tailEnd/>
          </a:ln>
          <a:effectLst/>
        </p:spPr>
        <p:txBody>
          <a:bodyPr wrap="none" anchor="ctr"/>
          <a:lstStyle/>
          <a:p>
            <a:pPr>
              <a:defRPr/>
            </a:pPr>
            <a:endParaRPr lang="lv-LV"/>
          </a:p>
        </p:txBody>
      </p:sp>
      <p:sp>
        <p:nvSpPr>
          <p:cNvPr id="2051" name="Text Box 3"/>
          <p:cNvSpPr txBox="1">
            <a:spLocks noChangeArrowheads="1"/>
          </p:cNvSpPr>
          <p:nvPr/>
        </p:nvSpPr>
        <p:spPr bwMode="auto">
          <a:xfrm>
            <a:off x="3850587" y="0"/>
            <a:ext cx="2947088" cy="496888"/>
          </a:xfrm>
          <a:prstGeom prst="rect">
            <a:avLst/>
          </a:prstGeom>
          <a:noFill/>
          <a:ln w="9525">
            <a:noFill/>
            <a:round/>
            <a:headEnd/>
            <a:tailEnd/>
          </a:ln>
          <a:effectLst/>
        </p:spPr>
        <p:txBody>
          <a:bodyPr wrap="none" anchor="ctr"/>
          <a:lstStyle/>
          <a:p>
            <a:pPr>
              <a:defRPr/>
            </a:pPr>
            <a:endParaRPr lang="lv-LV"/>
          </a:p>
        </p:txBody>
      </p:sp>
      <p:sp>
        <p:nvSpPr>
          <p:cNvPr id="10245" name="Rectangle 4"/>
          <p:cNvSpPr>
            <a:spLocks noGrp="1" noRot="1" noChangeAspect="1" noChangeArrowheads="1"/>
          </p:cNvSpPr>
          <p:nvPr>
            <p:ph type="sldImg"/>
          </p:nvPr>
        </p:nvSpPr>
        <p:spPr bwMode="auto">
          <a:xfrm>
            <a:off x="917575" y="744538"/>
            <a:ext cx="4962525" cy="3721100"/>
          </a:xfrm>
          <a:prstGeom prst="rect">
            <a:avLst/>
          </a:prstGeom>
          <a:noFill/>
          <a:ln w="9360">
            <a:solidFill>
              <a:srgbClr val="000000"/>
            </a:solidFill>
            <a:miter lim="800000"/>
            <a:headEnd/>
            <a:tailEnd/>
          </a:ln>
        </p:spPr>
      </p:sp>
      <p:sp>
        <p:nvSpPr>
          <p:cNvPr id="2053" name="Rectangle 5"/>
          <p:cNvSpPr>
            <a:spLocks noGrp="1" noChangeArrowheads="1"/>
          </p:cNvSpPr>
          <p:nvPr>
            <p:ph type="body"/>
          </p:nvPr>
        </p:nvSpPr>
        <p:spPr bwMode="auto">
          <a:xfrm>
            <a:off x="681197" y="4716464"/>
            <a:ext cx="5435281" cy="4465637"/>
          </a:xfrm>
          <a:prstGeom prst="rect">
            <a:avLst/>
          </a:prstGeom>
          <a:noFill/>
          <a:ln w="9525">
            <a:noFill/>
            <a:round/>
            <a:headEnd/>
            <a:tailEnd/>
          </a:ln>
          <a:effectLst/>
        </p:spPr>
        <p:txBody>
          <a:bodyPr vert="horz" wrap="square" lIns="91800" tIns="45720" rIns="91800" bIns="45720" numCol="1" anchor="t" anchorCtr="0" compatLnSpc="1">
            <a:prstTxWarp prst="textNoShape">
              <a:avLst/>
            </a:prstTxWarp>
          </a:bodyPr>
          <a:lstStyle/>
          <a:p>
            <a:pPr lvl="0"/>
            <a:endParaRPr lang="lv-LV" noProof="0" smtClean="0"/>
          </a:p>
        </p:txBody>
      </p:sp>
      <p:sp>
        <p:nvSpPr>
          <p:cNvPr id="2054" name="Text Box 6"/>
          <p:cNvSpPr txBox="1">
            <a:spLocks noChangeArrowheads="1"/>
          </p:cNvSpPr>
          <p:nvPr/>
        </p:nvSpPr>
        <p:spPr bwMode="auto">
          <a:xfrm>
            <a:off x="0" y="9429750"/>
            <a:ext cx="2947088" cy="496888"/>
          </a:xfrm>
          <a:prstGeom prst="rect">
            <a:avLst/>
          </a:prstGeom>
          <a:noFill/>
          <a:ln w="9525">
            <a:noFill/>
            <a:round/>
            <a:headEnd/>
            <a:tailEnd/>
          </a:ln>
          <a:effectLst/>
        </p:spPr>
        <p:txBody>
          <a:bodyPr wrap="none" anchor="ctr"/>
          <a:lstStyle/>
          <a:p>
            <a:pPr>
              <a:defRPr/>
            </a:pPr>
            <a:endParaRPr lang="lv-LV"/>
          </a:p>
        </p:txBody>
      </p:sp>
      <p:sp>
        <p:nvSpPr>
          <p:cNvPr id="2055" name="Rectangle 7"/>
          <p:cNvSpPr>
            <a:spLocks noGrp="1" noChangeArrowheads="1"/>
          </p:cNvSpPr>
          <p:nvPr>
            <p:ph type="sldNum"/>
          </p:nvPr>
        </p:nvSpPr>
        <p:spPr bwMode="auto">
          <a:xfrm>
            <a:off x="3850587" y="9429750"/>
            <a:ext cx="2945500" cy="495300"/>
          </a:xfrm>
          <a:prstGeom prst="rect">
            <a:avLst/>
          </a:prstGeom>
          <a:noFill/>
          <a:ln w="9525">
            <a:noFill/>
            <a:round/>
            <a:headEnd/>
            <a:tailEnd/>
          </a:ln>
          <a:effectLst/>
        </p:spPr>
        <p:txBody>
          <a:bodyPr vert="horz" wrap="square" lIns="91800" tIns="45720" rIns="91800" bIns="4572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pPr>
              <a:defRPr/>
            </a:pPr>
            <a:fld id="{5B15B7BD-C5B4-4B1B-A858-F9E196419AF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p:spPr>
        <p:txBody>
          <a:bodyPr/>
          <a:lstStyle/>
          <a:p>
            <a:fld id="{B2AEF8AD-6117-4818-B654-DDD5E67B527E}" type="slidenum">
              <a:rPr lang="en-US" smtClean="0"/>
              <a:pPr/>
              <a:t>1</a:t>
            </a:fld>
            <a:endParaRPr lang="en-US" smtClean="0"/>
          </a:p>
        </p:txBody>
      </p:sp>
      <p:sp>
        <p:nvSpPr>
          <p:cNvPr id="11267" name="Text Box 1"/>
          <p:cNvSpPr txBox="1">
            <a:spLocks noChangeArrowheads="1"/>
          </p:cNvSpPr>
          <p:nvPr/>
        </p:nvSpPr>
        <p:spPr bwMode="auto">
          <a:xfrm>
            <a:off x="3850587" y="9429750"/>
            <a:ext cx="2947088" cy="496888"/>
          </a:xfrm>
          <a:prstGeom prst="rect">
            <a:avLst/>
          </a:prstGeom>
          <a:noFill/>
          <a:ln w="9525">
            <a:noFill/>
            <a:round/>
            <a:headEnd/>
            <a:tailEnd/>
          </a:ln>
        </p:spPr>
        <p:txBody>
          <a:bodyPr lIns="91800" rIns="91800" anchor="b"/>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61219EC-3953-47A3-817E-04FC8F0C38E0}" type="slidenum">
              <a:rPr lang="en-US" sz="1200">
                <a:solidFill>
                  <a:srgbClr val="000000"/>
                </a:solidFill>
              </a:rPr>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a:t>
            </a:fld>
            <a:endParaRPr lang="en-US" sz="1200">
              <a:solidFill>
                <a:srgbClr val="000000"/>
              </a:solidFill>
            </a:endParaRPr>
          </a:p>
        </p:txBody>
      </p:sp>
      <p:sp>
        <p:nvSpPr>
          <p:cNvPr id="11268" name="Text Box 2"/>
          <p:cNvSpPr txBox="1">
            <a:spLocks noChangeArrowheads="1"/>
          </p:cNvSpPr>
          <p:nvPr/>
        </p:nvSpPr>
        <p:spPr bwMode="auto">
          <a:xfrm>
            <a:off x="917790" y="744539"/>
            <a:ext cx="4963684" cy="3722687"/>
          </a:xfrm>
          <a:prstGeom prst="rect">
            <a:avLst/>
          </a:prstGeom>
          <a:solidFill>
            <a:srgbClr val="FFFFFF"/>
          </a:solidFill>
          <a:ln w="9525">
            <a:solidFill>
              <a:srgbClr val="000000"/>
            </a:solidFill>
            <a:miter lim="800000"/>
            <a:headEnd/>
            <a:tailEnd/>
          </a:ln>
        </p:spPr>
        <p:txBody>
          <a:bodyPr wrap="none" anchor="ctr"/>
          <a:lstStyle/>
          <a:p>
            <a:endParaRPr lang="lv-LV"/>
          </a:p>
        </p:txBody>
      </p:sp>
      <p:sp>
        <p:nvSpPr>
          <p:cNvPr id="11269" name="Rectangle 3"/>
          <p:cNvSpPr>
            <a:spLocks noGrp="1" noChangeArrowheads="1"/>
          </p:cNvSpPr>
          <p:nvPr>
            <p:ph type="body"/>
          </p:nvPr>
        </p:nvSpPr>
        <p:spPr>
          <a:xfrm>
            <a:off x="681197" y="4716463"/>
            <a:ext cx="5436869" cy="4559300"/>
          </a:xfrm>
          <a:noFill/>
          <a:ln/>
        </p:spPr>
        <p:txBody>
          <a:bodyPr wrap="none" anchor="ctr"/>
          <a:lstStyle/>
          <a:p>
            <a:endParaRPr lang="lv-LV"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xfrm>
            <a:off x="-2073275" y="454025"/>
            <a:ext cx="7805738" cy="5854700"/>
          </a:xfrm>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pPr marL="0" lvl="0" indent="0" algn="just">
              <a:spcBef>
                <a:spcPts val="638"/>
              </a:spcBef>
              <a:spcAft>
                <a:spcPts val="1199"/>
              </a:spcAft>
            </a:pPr>
            <a:r>
              <a:rPr lang="lv-LV" sz="1400" b="1">
                <a:solidFill>
                  <a:srgbClr val="000000"/>
                </a:solidFill>
              </a:rPr>
              <a:t>E</a:t>
            </a:r>
            <a:r>
              <a:rPr lang="lv-LV" sz="1300" b="1">
                <a:solidFill>
                  <a:srgbClr val="000000"/>
                </a:solidFill>
              </a:rPr>
              <a:t>S Tiesību, vienlīdzības un pilsonības programma</a:t>
            </a:r>
            <a:r>
              <a:rPr lang="lv-LV" sz="1300">
                <a:solidFill>
                  <a:srgbClr val="000000"/>
                </a:solidFill>
                <a:cs typeface="Times New Roman" pitchFamily="18"/>
              </a:rPr>
              <a:t> </a:t>
            </a:r>
            <a:r>
              <a:rPr lang="lv-LV" sz="1300" b="1">
                <a:solidFill>
                  <a:srgbClr val="000000"/>
                </a:solidFill>
              </a:rPr>
              <a:t>2014. – 2020.gadam</a:t>
            </a:r>
            <a:r>
              <a:rPr lang="lv-LV" sz="1300">
                <a:solidFill>
                  <a:srgbClr val="000000"/>
                </a:solidFill>
                <a:cs typeface="Times New Roman" pitchFamily="18"/>
              </a:rPr>
              <a:t>. Līdz programmas uzsākšanai pasākumu finansēšanas avots vēl aizvien ir EK</a:t>
            </a:r>
            <a:r>
              <a:rPr lang="lv-LV" sz="1300">
                <a:solidFill>
                  <a:srgbClr val="000000"/>
                </a:solidFill>
              </a:rPr>
              <a:t> Nodarbinātības veicināšanas un sociālās solidaritātes programma PROGRESS 2007. – 2013.gadam;</a:t>
            </a:r>
          </a:p>
          <a:p>
            <a:pPr marL="0" lvl="0" indent="0" algn="just">
              <a:spcBef>
                <a:spcPts val="638"/>
              </a:spcBef>
              <a:spcAft>
                <a:spcPts val="1199"/>
              </a:spcAft>
            </a:pPr>
            <a:r>
              <a:rPr lang="lv-LV" sz="1300" b="1">
                <a:solidFill>
                  <a:srgbClr val="000000"/>
                </a:solidFill>
              </a:rPr>
              <a:t>ES programma „Radošā Eiropa”</a:t>
            </a:r>
            <a:r>
              <a:rPr lang="lv-LV" sz="1300">
                <a:solidFill>
                  <a:srgbClr val="000000"/>
                </a:solidFill>
              </a:rPr>
              <a:t> </a:t>
            </a:r>
            <a:r>
              <a:rPr lang="lv-LV" sz="1300" b="1">
                <a:solidFill>
                  <a:srgbClr val="000000"/>
                </a:solidFill>
              </a:rPr>
              <a:t>2014. – 2020.gadam</a:t>
            </a:r>
            <a:r>
              <a:rPr lang="lv-LV" sz="1300">
                <a:solidFill>
                  <a:srgbClr val="000000"/>
                </a:solidFill>
              </a:rPr>
              <a:t>. Iepriekš – Eiropas Kopienas programma „Kultūra”   2007. – 2013.gadam;</a:t>
            </a:r>
          </a:p>
          <a:p>
            <a:pPr marL="0" lvl="0" indent="0" algn="just"/>
            <a:r>
              <a:rPr lang="lv-LV" sz="1300" b="1">
                <a:solidFill>
                  <a:srgbClr val="000000"/>
                </a:solidFill>
              </a:rPr>
              <a:t>ES</a:t>
            </a:r>
            <a:r>
              <a:rPr lang="lv-LV" sz="1300">
                <a:solidFill>
                  <a:srgbClr val="000000"/>
                </a:solidFill>
              </a:rPr>
              <a:t> (iepriekš – EK) </a:t>
            </a:r>
            <a:r>
              <a:rPr lang="lv-LV" sz="1300" b="1">
                <a:solidFill>
                  <a:srgbClr val="000000"/>
                </a:solidFill>
              </a:rPr>
              <a:t>programma „Eiropa Pilsoņiem” 2014. – 2020.gadam</a:t>
            </a:r>
            <a:r>
              <a:rPr lang="lv-LV" sz="1300">
                <a:solidFill>
                  <a:srgbClr val="000000"/>
                </a:solidFill>
              </a:rPr>
              <a:t>;</a:t>
            </a:r>
          </a:p>
          <a:p>
            <a:pPr marL="0" lvl="0" indent="0" algn="just"/>
            <a:r>
              <a:rPr lang="lv-LV" sz="1300" b="1">
                <a:solidFill>
                  <a:srgbClr val="000000"/>
                </a:solidFill>
              </a:rPr>
              <a:t>ES Patvēruma, migrācijas un integrācijas fonds 2014.–2020.gadam. Iepriekš </a:t>
            </a:r>
            <a:r>
              <a:rPr lang="lv-LV" sz="1300">
                <a:solidFill>
                  <a:srgbClr val="000000"/>
                </a:solidFill>
              </a:rPr>
              <a:t>– Eiropas Trešo valstu valstspiederīgo integrācijas fonds 2007. – 2013.gadam (īstenošana paredzēta līdz 2015.gada 30.jūnijam) un Eiropas Bēgļu fonds 2008. – 2013.gadam;</a:t>
            </a:r>
          </a:p>
          <a:p>
            <a:pPr marL="0" lvl="0" indent="0" algn="just"/>
            <a:r>
              <a:rPr lang="lv-LV" sz="1300">
                <a:solidFill>
                  <a:srgbClr val="000000"/>
                </a:solidFill>
              </a:rPr>
              <a:t>Eiropas Savienības fondi – Eiropas Reģionālās attīstības fonds un Eiropas Sociālais fonds.</a:t>
            </a:r>
          </a:p>
          <a:p>
            <a:pPr marL="0" lvl="0" indent="0" algn="just"/>
            <a:r>
              <a:rPr lang="lv-LV" sz="1300">
                <a:solidFill>
                  <a:srgbClr val="000000"/>
                </a:solidFill>
              </a:rPr>
              <a:t>Līdz 2015.gada beigām pasākumu īstenošanai tiks izmantota arī</a:t>
            </a:r>
            <a:r>
              <a:rPr lang="lv-LV" sz="1300" b="1">
                <a:solidFill>
                  <a:srgbClr val="000000"/>
                </a:solidFill>
              </a:rPr>
              <a:t> EEZ un Norvēģijas finanšu instrumenta programma „NVO fonds”</a:t>
            </a:r>
            <a:r>
              <a:rPr lang="lv-LV" sz="1300">
                <a:solidFill>
                  <a:srgbClr val="000000"/>
                </a:solidFill>
              </a:rPr>
              <a:t> </a:t>
            </a:r>
            <a:r>
              <a:rPr lang="lv-LV" sz="1300" b="1">
                <a:solidFill>
                  <a:srgbClr val="000000"/>
                </a:solidFill>
              </a:rPr>
              <a:t>2009. – 2014.gadam</a:t>
            </a:r>
            <a:r>
              <a:rPr lang="lv-LV" sz="1300">
                <a:solidFill>
                  <a:srgbClr val="000000"/>
                </a:solidFill>
              </a:rPr>
              <a:t>.</a:t>
            </a:r>
          </a:p>
          <a:p>
            <a:pPr marL="0" lvl="0" indent="0" algn="just"/>
            <a:r>
              <a:rPr lang="lv-LV" sz="1300">
                <a:solidFill>
                  <a:srgbClr val="000000"/>
                </a:solidFill>
              </a:rPr>
              <a:t>Līdz 2017.gadam turpināsies</a:t>
            </a:r>
            <a:r>
              <a:rPr lang="lv-LV" sz="1300" b="1">
                <a:solidFill>
                  <a:srgbClr val="000000"/>
                </a:solidFill>
              </a:rPr>
              <a:t> Latvijas – Šveices sadarbības programma „Atbalsts jaunatnes politikas attīstībai attālos vai mazattīstītos Latvijas reģionos"</a:t>
            </a:r>
            <a:r>
              <a:rPr lang="lv-LV" sz="1300">
                <a:solidFill>
                  <a:srgbClr val="000000"/>
                </a:solidFill>
              </a:rPr>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xfrm>
            <a:off x="-1314450" y="1187450"/>
            <a:ext cx="7804150" cy="5854700"/>
          </a:xfrm>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xfrm>
            <a:off x="2235377" y="754510"/>
            <a:ext cx="2326576" cy="3722079"/>
          </a:xfrm>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a:xfrm>
            <a:off x="679561" y="4715300"/>
            <a:ext cx="5437715" cy="4466600"/>
          </a:xfrm>
        </p:spPr>
        <p:txBody>
          <a:bodyPr/>
          <a:lstStyle/>
          <a:p>
            <a:endParaRPr 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xfrm>
            <a:off x="-2073275" y="454025"/>
            <a:ext cx="7805738" cy="5854700"/>
          </a:xfrm>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pPr lvl="0" algn="just"/>
            <a:r>
              <a:rPr lang="lv-LV" sz="1300" b="1">
                <a:solidFill>
                  <a:srgbClr val="000000"/>
                </a:solidFill>
                <a:latin typeface="Arial" pitchFamily="34"/>
                <a:cs typeface="Times New Roman" pitchFamily="18"/>
              </a:rPr>
              <a:t>Jaunās politikas iniciatīvas apraksts:</a:t>
            </a:r>
            <a:r>
              <a:rPr lang="lv-LV" sz="1300">
                <a:solidFill>
                  <a:srgbClr val="000000"/>
                </a:solidFill>
                <a:latin typeface="Arial" pitchFamily="34"/>
                <a:cs typeface="Times New Roman" pitchFamily="18"/>
              </a:rPr>
              <a:t>  Apraksts: Latvijas valstiskuma nostiprināšanai un kvalitatīvai demokrātijas funkcionēšanai nepieciešama sadarboties spējīga un zinoša sabiedrība, līdz ar to svarīga pasākumu daļa ir pilsoniskās līdzdalības un sadarbības prasmju attīstība, veidojot sociālo kapitālu kā pamatu ekonomiskai izaugsmei un cilvēku drošumspējai. Latvijas tauta globalizācijas laikmetā dzīvo ne tikai Latvijas teritorijā, bet arī ārpus tās. Lai nodrošinātu Latvijas tautas iespējas līdzdarboties valsts dzīvē un saglabāt saikni ar Latviju, nepieciešami regulāri atbalsta pasākumi gan valodas nostiprināšanai, gan tradīciju saglabāšanai, gan pilsoniskajai līdzdalībai.  </a:t>
            </a:r>
          </a:p>
          <a:p>
            <a:pPr lvl="0" algn="just"/>
            <a:r>
              <a:rPr lang="lv-LV" sz="1300">
                <a:solidFill>
                  <a:srgbClr val="000000"/>
                </a:solidFill>
                <a:latin typeface="Arial" pitchFamily="34"/>
                <a:cs typeface="Times New Roman" pitchFamily="18"/>
              </a:rPr>
              <a:t>Ņemot vērā iepriekš minēto jaunā politikas iniciatīva tiks īstenota nodrošinot šādus rīcības līmeņus:</a:t>
            </a:r>
          </a:p>
          <a:p>
            <a:pPr lvl="0" algn="just"/>
            <a:r>
              <a:rPr lang="lv-LV" sz="1300">
                <a:solidFill>
                  <a:srgbClr val="000000"/>
                </a:solidFill>
                <a:latin typeface="Arial" pitchFamily="34"/>
                <a:cs typeface="Times New Roman" pitchFamily="18"/>
              </a:rPr>
              <a:t>1) nevalstisko organizāciju kapacitātes stiprināšana</a:t>
            </a:r>
          </a:p>
          <a:p>
            <a:pPr lvl="0" algn="just"/>
            <a:r>
              <a:rPr lang="lv-LV" sz="1300">
                <a:solidFill>
                  <a:srgbClr val="000000"/>
                </a:solidFill>
                <a:latin typeface="Arial" pitchFamily="34"/>
                <a:cs typeface="Times New Roman" pitchFamily="18"/>
              </a:rPr>
              <a:t>2) vērtīborientācija un izglītošana nodrošinot objektīvas informācijas pieejamību dažādām mērķauditorijām</a:t>
            </a:r>
          </a:p>
          <a:p>
            <a:pPr lvl="0" algn="just"/>
            <a:r>
              <a:rPr lang="lv-LV" sz="1300">
                <a:solidFill>
                  <a:srgbClr val="000000"/>
                </a:solidFill>
                <a:latin typeface="Arial" pitchFamily="34"/>
                <a:cs typeface="Times New Roman" pitchFamily="18"/>
              </a:rPr>
              <a:t>3) atbalsts diasporai nodrošinot iespējas savstarpējai sadarbībai un kultūras apmaiņai.</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noResize="1"/>
          </p:cNvSpPr>
          <p:nvPr>
            <p:ph type="sldImg"/>
          </p:nvPr>
        </p:nvSpPr>
        <p:spPr>
          <a:solidFill>
            <a:schemeClr val="accent1"/>
          </a:solidFill>
          <a:ln w="25400">
            <a:solidFill>
              <a:schemeClr val="accent1">
                <a:shade val="50000"/>
              </a:schemeClr>
            </a:solidFill>
            <a:prstDash val="solid"/>
          </a:ln>
        </p:spPr>
      </p:sp>
      <p:sp>
        <p:nvSpPr>
          <p:cNvPr id="3" name="Piezīmju vietturis 2"/>
          <p:cNvSpPr txBox="1">
            <a:spLocks noGrp="1"/>
          </p:cNvSpPr>
          <p:nvPr>
            <p:ph type="body" sz="quarter" idx="1"/>
          </p:nvPr>
        </p:nvSpPr>
        <p:spPr/>
        <p:txBody>
          <a:bodyPr/>
          <a:lstStyle/>
          <a:p>
            <a:endParaRPr lang="lv-LV"/>
          </a:p>
        </p:txBody>
      </p:sp>
      <p:pic>
        <p:nvPicPr>
          <p:cNvPr id="4" name="Attēls 3"/>
          <p:cNvPicPr>
            <a:picLocks noChangeAspect="1"/>
          </p:cNvPicPr>
          <p:nvPr/>
        </p:nvPicPr>
        <p:blipFill>
          <a:blip r:embed="rId3"/>
          <a:stretch>
            <a:fillRect/>
          </a:stretch>
        </p:blipFill>
        <p:spPr>
          <a:xfrm>
            <a:off x="305395" y="3405027"/>
            <a:ext cx="5731773" cy="4672185"/>
          </a:xfrm>
          <a:prstGeom prst="rect">
            <a:avLst/>
          </a:prstGeom>
          <a:solidFill>
            <a:srgbClr val="CFE7F5"/>
          </a:solidFill>
          <a:ln w="0">
            <a:solidFill>
              <a:srgbClr val="808080"/>
            </a:solidFill>
            <a:prstDash val="solid"/>
          </a:ln>
        </p:spPr>
      </p:pic>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smtClean="0"/>
              <a:t>Noklikšķiniet, lai rediģētu šablona apakšvirsraksta stilu</a:t>
            </a:r>
            <a:endParaRPr lang="lv-LV"/>
          </a:p>
        </p:txBody>
      </p:sp>
      <p:sp>
        <p:nvSpPr>
          <p:cNvPr id="4"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5" name="Rectangle 5"/>
          <p:cNvSpPr>
            <a:spLocks noGrp="1" noChangeArrowheads="1"/>
          </p:cNvSpPr>
          <p:nvPr>
            <p:ph type="sldNum" idx="11"/>
          </p:nvPr>
        </p:nvSpPr>
        <p:spPr>
          <a:ln/>
        </p:spPr>
        <p:txBody>
          <a:bodyPr/>
          <a:lstStyle>
            <a:lvl1pPr>
              <a:defRPr/>
            </a:lvl1pPr>
          </a:lstStyle>
          <a:p>
            <a:pPr>
              <a:defRPr/>
            </a:pPr>
            <a:fld id="{E84B8713-6F00-4407-8949-A62EA19E434E}"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5" name="Rectangle 5"/>
          <p:cNvSpPr>
            <a:spLocks noGrp="1" noChangeArrowheads="1"/>
          </p:cNvSpPr>
          <p:nvPr>
            <p:ph type="sldNum" idx="11"/>
          </p:nvPr>
        </p:nvSpPr>
        <p:spPr>
          <a:ln/>
        </p:spPr>
        <p:txBody>
          <a:bodyPr/>
          <a:lstStyle>
            <a:lvl1pPr>
              <a:defRPr/>
            </a:lvl1pPr>
          </a:lstStyle>
          <a:p>
            <a:pPr>
              <a:defRPr/>
            </a:pPr>
            <a:fld id="{C5DD44B8-BF87-433E-A86D-80767977A9E2}"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5813" cy="5849937"/>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57200" y="274638"/>
            <a:ext cx="6019800" cy="5849937"/>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5" name="Rectangle 5"/>
          <p:cNvSpPr>
            <a:spLocks noGrp="1" noChangeArrowheads="1"/>
          </p:cNvSpPr>
          <p:nvPr>
            <p:ph type="sldNum" idx="11"/>
          </p:nvPr>
        </p:nvSpPr>
        <p:spPr>
          <a:ln/>
        </p:spPr>
        <p:txBody>
          <a:bodyPr/>
          <a:lstStyle>
            <a:lvl1pPr>
              <a:defRPr/>
            </a:lvl1pPr>
          </a:lstStyle>
          <a:p>
            <a:pPr>
              <a:defRPr/>
            </a:pPr>
            <a:fld id="{F7A5CF42-B2A5-45D5-A039-BB33EF817946}"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5" name="Rectangle 5"/>
          <p:cNvSpPr>
            <a:spLocks noGrp="1" noChangeArrowheads="1"/>
          </p:cNvSpPr>
          <p:nvPr>
            <p:ph type="sldNum" idx="11"/>
          </p:nvPr>
        </p:nvSpPr>
        <p:spPr>
          <a:ln/>
        </p:spPr>
        <p:txBody>
          <a:bodyPr/>
          <a:lstStyle>
            <a:lvl1pPr>
              <a:defRPr/>
            </a:lvl1pPr>
          </a:lstStyle>
          <a:p>
            <a:pPr>
              <a:defRPr/>
            </a:pPr>
            <a:fld id="{3C9B4C83-79D3-48CF-B56E-F762D6C174B2}"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smtClean="0"/>
              <a:t>Noklikšķiniet, lai rediģētu šablona teksta stilus</a:t>
            </a:r>
          </a:p>
        </p:txBody>
      </p:sp>
      <p:sp>
        <p:nvSpPr>
          <p:cNvPr id="4"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5" name="Rectangle 5"/>
          <p:cNvSpPr>
            <a:spLocks noGrp="1" noChangeArrowheads="1"/>
          </p:cNvSpPr>
          <p:nvPr>
            <p:ph type="sldNum" idx="11"/>
          </p:nvPr>
        </p:nvSpPr>
        <p:spPr>
          <a:ln/>
        </p:spPr>
        <p:txBody>
          <a:bodyPr/>
          <a:lstStyle>
            <a:lvl1pPr>
              <a:defRPr/>
            </a:lvl1pPr>
          </a:lstStyle>
          <a:p>
            <a:pPr>
              <a:defRPr/>
            </a:pPr>
            <a:fld id="{89CE2153-28C8-4FCE-8C7F-CEF77BFE3FC6}"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6" name="Rectangle 5"/>
          <p:cNvSpPr>
            <a:spLocks noGrp="1" noChangeArrowheads="1"/>
          </p:cNvSpPr>
          <p:nvPr>
            <p:ph type="sldNum" idx="11"/>
          </p:nvPr>
        </p:nvSpPr>
        <p:spPr>
          <a:ln/>
        </p:spPr>
        <p:txBody>
          <a:bodyPr/>
          <a:lstStyle>
            <a:lvl1pPr>
              <a:defRPr/>
            </a:lvl1pPr>
          </a:lstStyle>
          <a:p>
            <a:pPr>
              <a:defRPr/>
            </a:pPr>
            <a:fld id="{A5B5B9A3-E7C6-44FB-B085-95633D623413}"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8" name="Rectangle 5"/>
          <p:cNvSpPr>
            <a:spLocks noGrp="1" noChangeArrowheads="1"/>
          </p:cNvSpPr>
          <p:nvPr>
            <p:ph type="sldNum" idx="11"/>
          </p:nvPr>
        </p:nvSpPr>
        <p:spPr>
          <a:ln/>
        </p:spPr>
        <p:txBody>
          <a:bodyPr/>
          <a:lstStyle>
            <a:lvl1pPr>
              <a:defRPr/>
            </a:lvl1pPr>
          </a:lstStyle>
          <a:p>
            <a:pPr>
              <a:defRPr/>
            </a:pPr>
            <a:fld id="{43310A5D-08F8-4B28-B420-D865C592A7C2}"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4" name="Rectangle 5"/>
          <p:cNvSpPr>
            <a:spLocks noGrp="1" noChangeArrowheads="1"/>
          </p:cNvSpPr>
          <p:nvPr>
            <p:ph type="sldNum" idx="11"/>
          </p:nvPr>
        </p:nvSpPr>
        <p:spPr>
          <a:ln/>
        </p:spPr>
        <p:txBody>
          <a:bodyPr/>
          <a:lstStyle>
            <a:lvl1pPr>
              <a:defRPr/>
            </a:lvl1pPr>
          </a:lstStyle>
          <a:p>
            <a:pPr>
              <a:defRPr/>
            </a:pPr>
            <a:fld id="{9F4CF116-4976-4910-B5C7-66747A297DAB}"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3" name="Rectangle 5"/>
          <p:cNvSpPr>
            <a:spLocks noGrp="1" noChangeArrowheads="1"/>
          </p:cNvSpPr>
          <p:nvPr>
            <p:ph type="sldNum" idx="11"/>
          </p:nvPr>
        </p:nvSpPr>
        <p:spPr>
          <a:ln/>
        </p:spPr>
        <p:txBody>
          <a:bodyPr/>
          <a:lstStyle>
            <a:lvl1pPr>
              <a:defRPr/>
            </a:lvl1pPr>
          </a:lstStyle>
          <a:p>
            <a:pPr>
              <a:defRPr/>
            </a:pPr>
            <a:fld id="{F2EBE41B-7966-4816-85CD-E302B30FB40F}"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6" name="Rectangle 5"/>
          <p:cNvSpPr>
            <a:spLocks noGrp="1" noChangeArrowheads="1"/>
          </p:cNvSpPr>
          <p:nvPr>
            <p:ph type="sldNum" idx="11"/>
          </p:nvPr>
        </p:nvSpPr>
        <p:spPr>
          <a:ln/>
        </p:spPr>
        <p:txBody>
          <a:bodyPr/>
          <a:lstStyle>
            <a:lvl1pPr>
              <a:defRPr/>
            </a:lvl1pPr>
          </a:lstStyle>
          <a:p>
            <a:pPr>
              <a:defRPr/>
            </a:pPr>
            <a:fld id="{AD101EB5-F85D-4052-948E-6502CF8DBFA0}"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ftr" idx="10"/>
          </p:nvPr>
        </p:nvSpPr>
        <p:spPr>
          <a:ln/>
        </p:spPr>
        <p:txBody>
          <a:bodyPr/>
          <a:lstStyle>
            <a:lvl1pPr>
              <a:defRPr/>
            </a:lvl1pPr>
          </a:lstStyle>
          <a:p>
            <a:pPr>
              <a:defRPr/>
            </a:pPr>
            <a:r>
              <a:rPr lang="lv-LV" smtClean="0"/>
              <a:t>Rīga, 2012.gada 31.oktobrī</a:t>
            </a:r>
            <a:endParaRPr lang="lv-LV"/>
          </a:p>
        </p:txBody>
      </p:sp>
      <p:sp>
        <p:nvSpPr>
          <p:cNvPr id="6" name="Rectangle 5"/>
          <p:cNvSpPr>
            <a:spLocks noGrp="1" noChangeArrowheads="1"/>
          </p:cNvSpPr>
          <p:nvPr>
            <p:ph type="sldNum" idx="11"/>
          </p:nvPr>
        </p:nvSpPr>
        <p:spPr>
          <a:ln/>
        </p:spPr>
        <p:txBody>
          <a:bodyPr/>
          <a:lstStyle>
            <a:lvl1pPr>
              <a:defRPr/>
            </a:lvl1pPr>
          </a:lstStyle>
          <a:p>
            <a:pPr>
              <a:defRPr/>
            </a:pPr>
            <a:fld id="{0A8DD3E1-33A2-4D33-8521-E9CC7C681B04}"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274638"/>
            <a:ext cx="8228013" cy="1141412"/>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7" name="Rectangle 2"/>
          <p:cNvSpPr>
            <a:spLocks noGrp="1" noChangeArrowheads="1"/>
          </p:cNvSpPr>
          <p:nvPr>
            <p:ph type="body" idx="1"/>
          </p:nvPr>
        </p:nvSpPr>
        <p:spPr bwMode="auto">
          <a:xfrm>
            <a:off x="457200" y="1600200"/>
            <a:ext cx="8228013" cy="452437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 name="Text Box 3"/>
          <p:cNvSpPr txBox="1">
            <a:spLocks noChangeArrowheads="1"/>
          </p:cNvSpPr>
          <p:nvPr/>
        </p:nvSpPr>
        <p:spPr bwMode="auto">
          <a:xfrm>
            <a:off x="457200" y="6245225"/>
            <a:ext cx="2133600" cy="476250"/>
          </a:xfrm>
          <a:prstGeom prst="rect">
            <a:avLst/>
          </a:prstGeom>
          <a:noFill/>
          <a:ln w="9525">
            <a:noFill/>
            <a:round/>
            <a:headEnd/>
            <a:tailEnd/>
          </a:ln>
          <a:effectLst/>
        </p:spPr>
        <p:txBody>
          <a:bodyPr wrap="none" anchor="ctr"/>
          <a:lstStyle/>
          <a:p>
            <a:pPr>
              <a:defRPr/>
            </a:pPr>
            <a:endParaRPr lang="lv-LV"/>
          </a:p>
        </p:txBody>
      </p:sp>
      <p:sp>
        <p:nvSpPr>
          <p:cNvPr id="1028" name="Rectangle 4"/>
          <p:cNvSpPr>
            <a:spLocks noGrp="1" noChangeArrowheads="1"/>
          </p:cNvSpPr>
          <p:nvPr>
            <p:ph type="ftr"/>
          </p:nvPr>
        </p:nvSpPr>
        <p:spPr bwMode="auto">
          <a:xfrm>
            <a:off x="3124200" y="6245225"/>
            <a:ext cx="28940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defRPr>
            </a:lvl1pPr>
          </a:lstStyle>
          <a:p>
            <a:pPr>
              <a:defRPr/>
            </a:pPr>
            <a:r>
              <a:rPr lang="lv-LV" smtClean="0"/>
              <a:t>Rīga, 2012.gada 31.oktobrī</a:t>
            </a:r>
            <a:endParaRPr lang="lv-LV"/>
          </a:p>
        </p:txBody>
      </p:sp>
      <p:sp>
        <p:nvSpPr>
          <p:cNvPr id="1029" name="Rectangle 5"/>
          <p:cNvSpPr>
            <a:spLocks noGrp="1" noChangeArrowheads="1"/>
          </p:cNvSpPr>
          <p:nvPr>
            <p:ph type="sldNum"/>
          </p:nvPr>
        </p:nvSpPr>
        <p:spPr bwMode="auto">
          <a:xfrm>
            <a:off x="6553200" y="6245225"/>
            <a:ext cx="21320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defRPr>
            </a:lvl1pPr>
          </a:lstStyle>
          <a:p>
            <a:pPr>
              <a:defRPr/>
            </a:pPr>
            <a:fld id="{A4976994-5C87-4275-B8D0-A8F68558A40D}"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Kājenes vietturis 3"/>
          <p:cNvSpPr txBox="1">
            <a:spLocks/>
          </p:cNvSpPr>
          <p:nvPr/>
        </p:nvSpPr>
        <p:spPr bwMode="auto">
          <a:xfrm>
            <a:off x="2915816" y="6093296"/>
            <a:ext cx="28940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lv-LV" sz="1400" b="0" i="0" u="none" strike="noStrike" kern="1200" cap="none" spc="0" normalizeH="0" baseline="0" noProof="0" dirty="0">
              <a:ln>
                <a:noFill/>
              </a:ln>
              <a:solidFill>
                <a:srgbClr val="000000"/>
              </a:solidFill>
              <a:effectLst/>
              <a:uLnTx/>
              <a:uFillTx/>
              <a:latin typeface="Arial" charset="0"/>
              <a:ea typeface="+mn-ea"/>
              <a:cs typeface="Arial"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p:cNvSpPr>
            <a:spLocks noGrp="1"/>
          </p:cNvSpPr>
          <p:nvPr>
            <p:ph type="title"/>
          </p:nvPr>
        </p:nvSpPr>
        <p:spPr>
          <a:xfrm>
            <a:off x="457200" y="620688"/>
            <a:ext cx="8228013" cy="1008112"/>
          </a:xfrm>
        </p:spPr>
        <p:txBody>
          <a:bodyPr/>
          <a:lstStyle/>
          <a:p>
            <a:r>
              <a:rPr lang="lv-LV" sz="3200" b="1" dirty="0" smtClean="0"/>
              <a:t>Projekts prezentēts un apspriests</a:t>
            </a:r>
            <a:endParaRPr lang="lv-LV" sz="3200" b="1" dirty="0"/>
          </a:p>
        </p:txBody>
      </p:sp>
      <p:sp>
        <p:nvSpPr>
          <p:cNvPr id="4" name="Satura vietturis 3"/>
          <p:cNvSpPr>
            <a:spLocks noGrp="1"/>
          </p:cNvSpPr>
          <p:nvPr>
            <p:ph idx="1"/>
          </p:nvPr>
        </p:nvSpPr>
        <p:spPr>
          <a:xfrm>
            <a:off x="457200" y="1988840"/>
            <a:ext cx="8228013" cy="4135735"/>
          </a:xfrm>
        </p:spPr>
        <p:txBody>
          <a:bodyPr/>
          <a:lstStyle/>
          <a:p>
            <a:pPr>
              <a:buFont typeface="Wingdings" pitchFamily="2" charset="2"/>
              <a:buChar char="Ø"/>
            </a:pPr>
            <a:r>
              <a:rPr lang="lv-LV" sz="2800" b="1" dirty="0" smtClean="0"/>
              <a:t>Nacionālās identitātes, pilsoniskās sabiedrības un integrācijas politikas pamatnostādņu īstenošanas uzraudzības padomē </a:t>
            </a:r>
          </a:p>
          <a:p>
            <a:pPr>
              <a:buFont typeface="Wingdings" pitchFamily="2" charset="2"/>
              <a:buChar char="Ø"/>
            </a:pPr>
            <a:r>
              <a:rPr lang="lv-LV" sz="2800" b="1" dirty="0" smtClean="0"/>
              <a:t>Mazākumtautību nevalstisko organizāciju pārstāvju konsultatīvajā komitejā</a:t>
            </a:r>
            <a:endParaRPr lang="lv-LV" sz="2800" b="1" dirty="0"/>
          </a:p>
        </p:txBody>
      </p:sp>
      <p:sp>
        <p:nvSpPr>
          <p:cNvPr id="2" name="Kājenes vietturis 1"/>
          <p:cNvSpPr>
            <a:spLocks noGrp="1"/>
          </p:cNvSpPr>
          <p:nvPr>
            <p:ph type="ftr" idx="10"/>
          </p:nvPr>
        </p:nvSpPr>
        <p:spPr/>
        <p:txBody>
          <a:bodyPr/>
          <a:lstStyle/>
          <a:p>
            <a:pPr>
              <a:defRPr/>
            </a:pPr>
            <a:endParaRPr lang="lv-LV"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p:cNvSpPr>
            <a:spLocks noGrp="1"/>
          </p:cNvSpPr>
          <p:nvPr>
            <p:ph type="title"/>
          </p:nvPr>
        </p:nvSpPr>
        <p:spPr/>
        <p:txBody>
          <a:bodyPr/>
          <a:lstStyle/>
          <a:p>
            <a:r>
              <a:rPr lang="lv-LV" sz="3200" b="1" dirty="0" smtClean="0"/>
              <a:t>Papildu (jauni) akcenti</a:t>
            </a:r>
            <a:endParaRPr lang="lv-LV" sz="3200" b="1" dirty="0"/>
          </a:p>
        </p:txBody>
      </p:sp>
      <p:sp>
        <p:nvSpPr>
          <p:cNvPr id="4" name="Satura vietturis 3"/>
          <p:cNvSpPr>
            <a:spLocks noGrp="1"/>
          </p:cNvSpPr>
          <p:nvPr>
            <p:ph idx="1"/>
          </p:nvPr>
        </p:nvSpPr>
        <p:spPr/>
        <p:txBody>
          <a:bodyPr/>
          <a:lstStyle/>
          <a:p>
            <a:r>
              <a:rPr lang="lv-LV" sz="2800" b="1" dirty="0" smtClean="0"/>
              <a:t>Pētījumi</a:t>
            </a:r>
          </a:p>
          <a:p>
            <a:pPr>
              <a:buFont typeface="Wingdings" pitchFamily="2" charset="2"/>
              <a:buChar char="Ø"/>
            </a:pPr>
            <a:r>
              <a:rPr lang="lv-LV" sz="2800" b="1" dirty="0" smtClean="0"/>
              <a:t>Piederības sajūta Latvijai. </a:t>
            </a:r>
            <a:r>
              <a:rPr lang="lv-LV" sz="2800" b="1" i="1" dirty="0" smtClean="0"/>
              <a:t>Mazākumtautību Latvijas iedzīvotāju aptauja</a:t>
            </a:r>
          </a:p>
          <a:p>
            <a:pPr>
              <a:buFont typeface="Wingdings" pitchFamily="2" charset="2"/>
              <a:buChar char="Ø"/>
            </a:pPr>
            <a:r>
              <a:rPr lang="lv-LV" sz="2800" b="1" dirty="0" smtClean="0"/>
              <a:t>Sabiedrības integrācija Rīgā. </a:t>
            </a:r>
            <a:r>
              <a:rPr lang="lv-LV" sz="2800" b="1" i="1" dirty="0" smtClean="0"/>
              <a:t>Rīgas iedzīvotāju aptauja</a:t>
            </a:r>
          </a:p>
          <a:p>
            <a:endParaRPr lang="lv-LV" sz="2000" dirty="0" smtClean="0"/>
          </a:p>
          <a:p>
            <a:pPr algn="r"/>
            <a:endParaRPr lang="lv-LV" sz="2000" dirty="0" smtClean="0"/>
          </a:p>
          <a:p>
            <a:pPr algn="r"/>
            <a:r>
              <a:rPr lang="lv-LV" sz="2000" dirty="0" smtClean="0"/>
              <a:t>Abus pētījumus veicis Tirgus un sabiedriskās domas pētījumu centrs SKDS</a:t>
            </a:r>
            <a:endParaRPr lang="lv-LV" sz="2000" dirty="0"/>
          </a:p>
        </p:txBody>
      </p:sp>
      <p:sp>
        <p:nvSpPr>
          <p:cNvPr id="2" name="Kājenes vietturis 1"/>
          <p:cNvSpPr>
            <a:spLocks noGrp="1"/>
          </p:cNvSpPr>
          <p:nvPr>
            <p:ph type="ftr" idx="10"/>
          </p:nvPr>
        </p:nvSpPr>
        <p:spPr/>
        <p:txBody>
          <a:bodyPr/>
          <a:lstStyle/>
          <a:p>
            <a:pPr>
              <a:defRPr/>
            </a:pPr>
            <a:endParaRPr lang="lv-LV"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57200" y="657360"/>
            <a:ext cx="8229240" cy="467384"/>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lv-LV" sz="3200" b="1" dirty="0"/>
              <a:t>Finansēšanas avoti</a:t>
            </a:r>
          </a:p>
        </p:txBody>
      </p:sp>
      <p:sp>
        <p:nvSpPr>
          <p:cNvPr id="3" name="Satura vietturis 2"/>
          <p:cNvSpPr txBox="1">
            <a:spLocks noGrp="1"/>
          </p:cNvSpPr>
          <p:nvPr>
            <p:ph type="body" idx="4294967295"/>
          </p:nvPr>
        </p:nvSpPr>
        <p:spPr>
          <a:xfrm>
            <a:off x="457200" y="1412776"/>
            <a:ext cx="8229240" cy="4712984"/>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361950" indent="-361950">
              <a:spcBef>
                <a:spcPts val="600"/>
              </a:spcBef>
              <a:spcAft>
                <a:spcPts val="0"/>
              </a:spcAft>
              <a:buSzPct val="100000"/>
              <a:buFont typeface="Wingdings" pitchFamily="2" charset="2"/>
              <a:buChar char="Ø"/>
            </a:pPr>
            <a:r>
              <a:rPr lang="lv-LV" sz="2000" b="1" dirty="0" smtClean="0">
                <a:latin typeface="Arial" pitchFamily="18"/>
              </a:rPr>
              <a:t>Valsts </a:t>
            </a:r>
            <a:r>
              <a:rPr lang="lv-LV" sz="2000" b="1" dirty="0">
                <a:latin typeface="Arial" pitchFamily="18"/>
              </a:rPr>
              <a:t>budžets</a:t>
            </a:r>
          </a:p>
          <a:p>
            <a:pPr marL="361950" indent="-361950">
              <a:spcBef>
                <a:spcPts val="600"/>
              </a:spcBef>
              <a:spcAft>
                <a:spcPts val="0"/>
              </a:spcAft>
              <a:buSzPct val="100000"/>
              <a:buFont typeface="Wingdings" pitchFamily="2" charset="2"/>
              <a:buChar char="Ø"/>
            </a:pPr>
            <a:r>
              <a:rPr lang="lv-LV" sz="2000" b="1" dirty="0" smtClean="0">
                <a:latin typeface="Arial" pitchFamily="18"/>
              </a:rPr>
              <a:t>ES Patvēruma, migrācijas un integrācijas fonds 2014.–2020.gadam</a:t>
            </a:r>
          </a:p>
          <a:p>
            <a:pPr marL="361950" indent="-361950">
              <a:spcBef>
                <a:spcPts val="600"/>
              </a:spcBef>
              <a:spcAft>
                <a:spcPts val="0"/>
              </a:spcAft>
              <a:buSzPct val="100000"/>
              <a:buFont typeface="Wingdings" pitchFamily="2" charset="2"/>
              <a:buChar char="Ø"/>
            </a:pPr>
            <a:r>
              <a:rPr lang="lv-LV" sz="2000" b="1" dirty="0" smtClean="0">
                <a:latin typeface="Arial" pitchFamily="18"/>
              </a:rPr>
              <a:t>ES </a:t>
            </a:r>
            <a:r>
              <a:rPr lang="lv-LV" sz="2000" b="1" dirty="0">
                <a:latin typeface="Arial" pitchFamily="18"/>
              </a:rPr>
              <a:t>Tiesību, vienlīdzības un pilsonības programma</a:t>
            </a:r>
            <a:r>
              <a:rPr lang="lv-LV" sz="2000" dirty="0">
                <a:latin typeface="Arial" pitchFamily="18"/>
                <a:cs typeface="Times New Roman" pitchFamily="18"/>
              </a:rPr>
              <a:t> </a:t>
            </a:r>
            <a:r>
              <a:rPr lang="lv-LV" sz="2000" b="1" dirty="0">
                <a:latin typeface="Arial" pitchFamily="18"/>
              </a:rPr>
              <a:t>2014.-2020.gadam</a:t>
            </a:r>
          </a:p>
          <a:p>
            <a:pPr marL="361950" indent="-361950">
              <a:spcBef>
                <a:spcPts val="600"/>
              </a:spcBef>
              <a:spcAft>
                <a:spcPts val="0"/>
              </a:spcAft>
              <a:buSzPct val="100000"/>
              <a:buFont typeface="Wingdings" pitchFamily="2" charset="2"/>
              <a:buChar char="Ø"/>
            </a:pPr>
            <a:r>
              <a:rPr lang="lv-LV" sz="2000" b="1" dirty="0">
                <a:latin typeface="Arial" pitchFamily="18"/>
              </a:rPr>
              <a:t>ES programma „Radošā Eiropa”</a:t>
            </a:r>
            <a:r>
              <a:rPr lang="lv-LV" sz="2000" dirty="0">
                <a:latin typeface="Arial" pitchFamily="18"/>
              </a:rPr>
              <a:t> </a:t>
            </a:r>
            <a:r>
              <a:rPr lang="lv-LV" sz="2000" b="1" dirty="0">
                <a:latin typeface="Arial" pitchFamily="18"/>
              </a:rPr>
              <a:t>2014.-2020.gadam</a:t>
            </a:r>
          </a:p>
          <a:p>
            <a:pPr marL="361950" indent="-361950">
              <a:spcBef>
                <a:spcPts val="600"/>
              </a:spcBef>
              <a:spcAft>
                <a:spcPts val="0"/>
              </a:spcAft>
              <a:buSzPct val="100000"/>
              <a:buFont typeface="Wingdings" pitchFamily="2" charset="2"/>
              <a:buChar char="Ø"/>
            </a:pPr>
            <a:r>
              <a:rPr lang="lv-LV" sz="2000" b="1" dirty="0">
                <a:latin typeface="Arial" pitchFamily="18"/>
              </a:rPr>
              <a:t>ES</a:t>
            </a:r>
            <a:r>
              <a:rPr lang="lv-LV" sz="2000" dirty="0">
                <a:latin typeface="Arial" pitchFamily="18"/>
              </a:rPr>
              <a:t> </a:t>
            </a:r>
            <a:r>
              <a:rPr lang="lv-LV" sz="2000" b="1" dirty="0">
                <a:latin typeface="Arial" pitchFamily="18"/>
              </a:rPr>
              <a:t>programma „Eiropa Pilsoņiem” 2014.-2020.gadam</a:t>
            </a:r>
          </a:p>
          <a:p>
            <a:pPr marL="361950" indent="-361950">
              <a:spcBef>
                <a:spcPts val="600"/>
              </a:spcBef>
              <a:spcAft>
                <a:spcPts val="0"/>
              </a:spcAft>
              <a:buSzPct val="100000"/>
              <a:buFont typeface="Wingdings" pitchFamily="2" charset="2"/>
              <a:buChar char="Ø"/>
            </a:pPr>
            <a:r>
              <a:rPr lang="lv-LV" sz="2000" b="1" dirty="0" smtClean="0">
                <a:latin typeface="Arial" pitchFamily="18"/>
              </a:rPr>
              <a:t>EEZ </a:t>
            </a:r>
            <a:r>
              <a:rPr lang="lv-LV" sz="2000" b="1" dirty="0">
                <a:latin typeface="Arial" pitchFamily="18"/>
              </a:rPr>
              <a:t>un Norvēģijas finanšu instrumenta programma „NVO fonds”</a:t>
            </a:r>
            <a:r>
              <a:rPr lang="lv-LV" sz="2000" dirty="0">
                <a:latin typeface="Arial" pitchFamily="18"/>
              </a:rPr>
              <a:t> </a:t>
            </a:r>
            <a:r>
              <a:rPr lang="lv-LV" sz="2000" b="1" dirty="0">
                <a:latin typeface="Arial" pitchFamily="18"/>
              </a:rPr>
              <a:t>2009.-2014.gadam (tiks pabeigta līdz 2015.gada beigām)</a:t>
            </a:r>
          </a:p>
          <a:p>
            <a:pPr marL="361950" indent="-361950">
              <a:spcBef>
                <a:spcPts val="600"/>
              </a:spcBef>
              <a:spcAft>
                <a:spcPts val="0"/>
              </a:spcAft>
              <a:buSzPct val="100000"/>
              <a:buFont typeface="Wingdings" pitchFamily="2" charset="2"/>
              <a:buChar char="Ø"/>
            </a:pPr>
            <a:r>
              <a:rPr lang="lv-LV" sz="2000" b="1" dirty="0">
                <a:latin typeface="Arial" pitchFamily="18"/>
              </a:rPr>
              <a:t>Latvijas-Šveices sadarbības programma „Atbalsts jaunatnes politikas attīstībai attālos vai mazattīstītos Latvijas reģionos"</a:t>
            </a:r>
            <a:r>
              <a:rPr lang="lv-LV" sz="2000" dirty="0">
                <a:latin typeface="Arial" pitchFamily="18"/>
              </a:rPr>
              <a:t> </a:t>
            </a:r>
            <a:r>
              <a:rPr lang="lv-LV" sz="2000" b="1" dirty="0">
                <a:latin typeface="Arial" pitchFamily="18"/>
              </a:rPr>
              <a:t>(turpināsies līdz 2017.gadam)</a:t>
            </a:r>
          </a:p>
          <a:p>
            <a:pPr marL="0" lvl="0" indent="0">
              <a:spcBef>
                <a:spcPts val="638"/>
              </a:spcBef>
              <a:spcAft>
                <a:spcPts val="1199"/>
              </a:spcAft>
              <a:buNone/>
            </a:pPr>
            <a:endParaRPr lang="lv-LV" sz="2000" dirty="0">
              <a:latin typeface="Arial" pitchFamily="18"/>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p:cNvSpPr>
            <a:spLocks noGrp="1"/>
          </p:cNvSpPr>
          <p:nvPr>
            <p:ph type="title"/>
          </p:nvPr>
        </p:nvSpPr>
        <p:spPr>
          <a:xfrm>
            <a:off x="457200" y="692696"/>
            <a:ext cx="8229240" cy="724624"/>
          </a:xfrm>
        </p:spPr>
        <p:txBody>
          <a:bodyPr/>
          <a:lstStyle/>
          <a:p>
            <a:pPr>
              <a:buNone/>
            </a:pPr>
            <a:r>
              <a:rPr lang="lv-LV" sz="3200" b="1" dirty="0" smtClean="0"/>
              <a:t>Iesaistītās institūcijas un esošais  finansējums, EUR</a:t>
            </a:r>
            <a:endParaRPr lang="lv-LV" sz="3200" b="1" dirty="0"/>
          </a:p>
        </p:txBody>
      </p:sp>
      <p:graphicFrame>
        <p:nvGraphicFramePr>
          <p:cNvPr id="5" name="Satura vietturis 4"/>
          <p:cNvGraphicFramePr>
            <a:graphicFrameLocks noGrp="1"/>
          </p:cNvGraphicFramePr>
          <p:nvPr>
            <p:ph idx="1"/>
          </p:nvPr>
        </p:nvGraphicFramePr>
        <p:xfrm>
          <a:off x="457200" y="1628801"/>
          <a:ext cx="8229600" cy="4032449"/>
        </p:xfrm>
        <a:graphic>
          <a:graphicData uri="http://schemas.openxmlformats.org/drawingml/2006/table">
            <a:tbl>
              <a:tblPr firstRow="1" bandRow="1">
                <a:tableStyleId>{5C22544A-7EE6-4342-B048-85BDC9FD1C3A}</a:tableStyleId>
              </a:tblPr>
              <a:tblGrid>
                <a:gridCol w="4330824"/>
                <a:gridCol w="1368152"/>
                <a:gridCol w="1440160"/>
                <a:gridCol w="1090464"/>
              </a:tblGrid>
              <a:tr h="384043">
                <a:tc>
                  <a:txBody>
                    <a:bodyPr/>
                    <a:lstStyle/>
                    <a:p>
                      <a:endParaRPr lang="lv-LV" sz="1600" dirty="0"/>
                    </a:p>
                  </a:txBody>
                  <a:tcPr/>
                </a:tc>
                <a:tc>
                  <a:txBody>
                    <a:bodyPr/>
                    <a:lstStyle/>
                    <a:p>
                      <a:pPr algn="ctr"/>
                      <a:r>
                        <a:rPr lang="lv-LV" sz="1600" dirty="0" smtClean="0"/>
                        <a:t>2014</a:t>
                      </a:r>
                      <a:endParaRPr lang="lv-LV" sz="1600" dirty="0"/>
                    </a:p>
                  </a:txBody>
                  <a:tcPr/>
                </a:tc>
                <a:tc>
                  <a:txBody>
                    <a:bodyPr/>
                    <a:lstStyle/>
                    <a:p>
                      <a:pPr algn="ctr"/>
                      <a:r>
                        <a:rPr lang="lv-LV" sz="1600" dirty="0" smtClean="0"/>
                        <a:t>2015</a:t>
                      </a:r>
                      <a:endParaRPr lang="lv-LV" sz="1600" dirty="0"/>
                    </a:p>
                  </a:txBody>
                  <a:tcPr/>
                </a:tc>
                <a:tc>
                  <a:txBody>
                    <a:bodyPr/>
                    <a:lstStyle/>
                    <a:p>
                      <a:pPr algn="ctr"/>
                      <a:r>
                        <a:rPr lang="lv-LV" sz="1600" dirty="0" smtClean="0"/>
                        <a:t>2016</a:t>
                      </a:r>
                      <a:endParaRPr lang="lv-LV" sz="1600" dirty="0"/>
                    </a:p>
                  </a:txBody>
                  <a:tcPr/>
                </a:tc>
              </a:tr>
              <a:tr h="384043">
                <a:tc>
                  <a:txBody>
                    <a:bodyPr/>
                    <a:lstStyle/>
                    <a:p>
                      <a:r>
                        <a:rPr lang="lv-LV" sz="1600" dirty="0" smtClean="0"/>
                        <a:t>Aizsardzības ministrija</a:t>
                      </a:r>
                      <a:endParaRPr lang="lv-LV" sz="1600" dirty="0"/>
                    </a:p>
                  </a:txBody>
                  <a:tcPr/>
                </a:tc>
                <a:tc>
                  <a:txBody>
                    <a:bodyPr/>
                    <a:lstStyle/>
                    <a:p>
                      <a:pPr algn="ctr"/>
                      <a:r>
                        <a:rPr lang="lv-LV" sz="1600" dirty="0" smtClean="0"/>
                        <a:t>655</a:t>
                      </a:r>
                      <a:r>
                        <a:rPr lang="lv-LV" sz="1600" baseline="0" dirty="0" smtClean="0"/>
                        <a:t> 203</a:t>
                      </a:r>
                      <a:endParaRPr lang="lv-LV" sz="1600" dirty="0"/>
                    </a:p>
                  </a:txBody>
                  <a:tcPr/>
                </a:tc>
                <a:tc>
                  <a:txBody>
                    <a:bodyPr/>
                    <a:lstStyle/>
                    <a:p>
                      <a:pPr algn="ctr"/>
                      <a:r>
                        <a:rPr lang="lv-LV" sz="1600" dirty="0" smtClean="0"/>
                        <a:t>635 501</a:t>
                      </a:r>
                      <a:endParaRPr lang="lv-LV" sz="1600" dirty="0"/>
                    </a:p>
                  </a:txBody>
                  <a:tcPr/>
                </a:tc>
                <a:tc>
                  <a:txBody>
                    <a:bodyPr/>
                    <a:lstStyle/>
                    <a:p>
                      <a:pPr algn="ctr"/>
                      <a:r>
                        <a:rPr lang="lv-LV" sz="1600" dirty="0" smtClean="0"/>
                        <a:t>635 501</a:t>
                      </a:r>
                      <a:endParaRPr lang="lv-LV" sz="1600" dirty="0"/>
                    </a:p>
                  </a:txBody>
                  <a:tcPr/>
                </a:tc>
              </a:tr>
              <a:tr h="384043">
                <a:tc>
                  <a:txBody>
                    <a:bodyPr/>
                    <a:lstStyle/>
                    <a:p>
                      <a:r>
                        <a:rPr lang="lv-LV" sz="1600" dirty="0" smtClean="0"/>
                        <a:t>Ārlietu ministrija</a:t>
                      </a:r>
                      <a:endParaRPr lang="lv-LV" sz="1600" dirty="0"/>
                    </a:p>
                  </a:txBody>
                  <a:tcPr/>
                </a:tc>
                <a:tc>
                  <a:txBody>
                    <a:bodyPr/>
                    <a:lstStyle/>
                    <a:p>
                      <a:pPr algn="ctr"/>
                      <a:r>
                        <a:rPr lang="lv-LV" sz="1600" dirty="0" smtClean="0"/>
                        <a:t>223 461</a:t>
                      </a:r>
                      <a:endParaRPr lang="lv-LV" sz="1600" dirty="0"/>
                    </a:p>
                  </a:txBody>
                  <a:tcPr/>
                </a:tc>
                <a:tc>
                  <a:txBody>
                    <a:bodyPr/>
                    <a:lstStyle/>
                    <a:p>
                      <a:pPr algn="ctr"/>
                      <a:r>
                        <a:rPr lang="lv-LV" sz="1600" dirty="0" smtClean="0"/>
                        <a:t>223 461</a:t>
                      </a:r>
                      <a:endParaRPr lang="lv-LV" sz="1600" dirty="0"/>
                    </a:p>
                  </a:txBody>
                  <a:tcPr/>
                </a:tc>
                <a:tc>
                  <a:txBody>
                    <a:bodyPr/>
                    <a:lstStyle/>
                    <a:p>
                      <a:pPr algn="ctr"/>
                      <a:r>
                        <a:rPr lang="lv-LV" sz="1600" dirty="0" smtClean="0"/>
                        <a:t>209 162</a:t>
                      </a:r>
                      <a:endParaRPr lang="lv-LV" sz="1600" dirty="0"/>
                    </a:p>
                  </a:txBody>
                  <a:tcPr/>
                </a:tc>
              </a:tr>
              <a:tr h="384043">
                <a:tc>
                  <a:txBody>
                    <a:bodyPr/>
                    <a:lstStyle/>
                    <a:p>
                      <a:r>
                        <a:rPr lang="lv-LV" sz="1600" dirty="0" smtClean="0"/>
                        <a:t>Izglītības un zinātnes ministrija</a:t>
                      </a:r>
                      <a:endParaRPr lang="lv-LV" sz="1600" dirty="0"/>
                    </a:p>
                  </a:txBody>
                  <a:tcPr/>
                </a:tc>
                <a:tc>
                  <a:txBody>
                    <a:bodyPr/>
                    <a:lstStyle/>
                    <a:p>
                      <a:pPr algn="ctr"/>
                      <a:r>
                        <a:rPr lang="lv-LV" sz="1600" dirty="0" smtClean="0"/>
                        <a:t>330 106</a:t>
                      </a:r>
                      <a:endParaRPr lang="lv-LV" sz="1600" dirty="0"/>
                    </a:p>
                  </a:txBody>
                  <a:tcPr/>
                </a:tc>
                <a:tc>
                  <a:txBody>
                    <a:bodyPr/>
                    <a:lstStyle/>
                    <a:p>
                      <a:pPr algn="ctr"/>
                      <a:r>
                        <a:rPr lang="lv-LV" sz="1600" dirty="0" smtClean="0"/>
                        <a:t>330 106</a:t>
                      </a:r>
                      <a:endParaRPr lang="lv-LV" sz="1600" dirty="0"/>
                    </a:p>
                  </a:txBody>
                  <a:tcPr/>
                </a:tc>
                <a:tc>
                  <a:txBody>
                    <a:bodyPr/>
                    <a:lstStyle/>
                    <a:p>
                      <a:pPr algn="ctr"/>
                      <a:endParaRPr lang="lv-LV" sz="1600" dirty="0"/>
                    </a:p>
                  </a:txBody>
                  <a:tcPr/>
                </a:tc>
              </a:tr>
              <a:tr h="384043">
                <a:tc>
                  <a:txBody>
                    <a:bodyPr/>
                    <a:lstStyle/>
                    <a:p>
                      <a:r>
                        <a:rPr lang="lv-LV" sz="1600" dirty="0" smtClean="0"/>
                        <a:t>Kultūras ministrija</a:t>
                      </a:r>
                      <a:endParaRPr lang="lv-LV" sz="1600" dirty="0"/>
                    </a:p>
                  </a:txBody>
                  <a:tcPr/>
                </a:tc>
                <a:tc>
                  <a:txBody>
                    <a:bodyPr/>
                    <a:lstStyle/>
                    <a:p>
                      <a:pPr algn="ctr"/>
                      <a:r>
                        <a:rPr lang="lv-LV" sz="1600" dirty="0" smtClean="0"/>
                        <a:t>532 476</a:t>
                      </a:r>
                      <a:endParaRPr lang="lv-LV" sz="1600" dirty="0"/>
                    </a:p>
                  </a:txBody>
                  <a:tcPr/>
                </a:tc>
                <a:tc>
                  <a:txBody>
                    <a:bodyPr/>
                    <a:lstStyle/>
                    <a:p>
                      <a:pPr algn="ctr"/>
                      <a:r>
                        <a:rPr lang="lv-LV" sz="1600" dirty="0" smtClean="0"/>
                        <a:t>571 465</a:t>
                      </a:r>
                      <a:endParaRPr lang="lv-LV" sz="1600" dirty="0"/>
                    </a:p>
                  </a:txBody>
                  <a:tcPr/>
                </a:tc>
                <a:tc>
                  <a:txBody>
                    <a:bodyPr/>
                    <a:lstStyle/>
                    <a:p>
                      <a:pPr algn="ctr"/>
                      <a:r>
                        <a:rPr lang="lv-LV" sz="1600" dirty="0" smtClean="0"/>
                        <a:t>571</a:t>
                      </a:r>
                      <a:r>
                        <a:rPr lang="lv-LV" sz="1600" baseline="0" dirty="0" smtClean="0"/>
                        <a:t> 465</a:t>
                      </a:r>
                      <a:endParaRPr lang="lv-LV" sz="1600" dirty="0"/>
                    </a:p>
                  </a:txBody>
                  <a:tcPr/>
                </a:tc>
              </a:tr>
              <a:tr h="672074">
                <a:tc>
                  <a:txBody>
                    <a:bodyPr/>
                    <a:lstStyle/>
                    <a:p>
                      <a:r>
                        <a:rPr lang="lv-LV" sz="1600" dirty="0" smtClean="0"/>
                        <a:t>Nacionālā elektronisko plašsaziņas līdzekļu padome</a:t>
                      </a:r>
                      <a:endParaRPr lang="lv-LV" sz="1600" dirty="0"/>
                    </a:p>
                  </a:txBody>
                  <a:tcPr/>
                </a:tc>
                <a:tc>
                  <a:txBody>
                    <a:bodyPr/>
                    <a:lstStyle/>
                    <a:p>
                      <a:pPr algn="ctr"/>
                      <a:r>
                        <a:rPr lang="lv-LV" sz="1600" dirty="0" smtClean="0"/>
                        <a:t>383 197</a:t>
                      </a:r>
                      <a:endParaRPr lang="lv-LV" sz="1600" dirty="0"/>
                    </a:p>
                  </a:txBody>
                  <a:tcPr/>
                </a:tc>
                <a:tc>
                  <a:txBody>
                    <a:bodyPr/>
                    <a:lstStyle/>
                    <a:p>
                      <a:pPr algn="ctr"/>
                      <a:r>
                        <a:rPr lang="lv-LV" sz="1600" dirty="0" smtClean="0"/>
                        <a:t>383 197</a:t>
                      </a:r>
                      <a:endParaRPr lang="lv-LV" sz="1600" dirty="0"/>
                    </a:p>
                  </a:txBody>
                  <a:tcPr/>
                </a:tc>
                <a:tc>
                  <a:txBody>
                    <a:bodyPr/>
                    <a:lstStyle/>
                    <a:p>
                      <a:pPr algn="ctr"/>
                      <a:endParaRPr lang="lv-LV" sz="1600" dirty="0"/>
                    </a:p>
                  </a:txBody>
                  <a:tcPr/>
                </a:tc>
              </a:tr>
              <a:tr h="384043">
                <a:tc>
                  <a:txBody>
                    <a:bodyPr/>
                    <a:lstStyle/>
                    <a:p>
                      <a:r>
                        <a:rPr lang="lv-LV" sz="1600" dirty="0" smtClean="0"/>
                        <a:t>Sabiedrības</a:t>
                      </a:r>
                      <a:r>
                        <a:rPr lang="lv-LV" sz="1600" baseline="0" dirty="0" smtClean="0"/>
                        <a:t> integrācijas fonds</a:t>
                      </a:r>
                      <a:endParaRPr lang="lv-LV" sz="1600" dirty="0"/>
                    </a:p>
                  </a:txBody>
                  <a:tcPr/>
                </a:tc>
                <a:tc>
                  <a:txBody>
                    <a:bodyPr/>
                    <a:lstStyle/>
                    <a:p>
                      <a:pPr algn="ctr"/>
                      <a:r>
                        <a:rPr lang="lv-LV" sz="1600" dirty="0" smtClean="0"/>
                        <a:t>419 250</a:t>
                      </a:r>
                      <a:endParaRPr lang="lv-LV" sz="1600" dirty="0"/>
                    </a:p>
                  </a:txBody>
                  <a:tcPr/>
                </a:tc>
                <a:tc>
                  <a:txBody>
                    <a:bodyPr/>
                    <a:lstStyle/>
                    <a:p>
                      <a:pPr algn="ctr"/>
                      <a:r>
                        <a:rPr lang="lv-LV" sz="1600" dirty="0" smtClean="0"/>
                        <a:t>244 734</a:t>
                      </a:r>
                      <a:endParaRPr lang="lv-LV" sz="1600" dirty="0"/>
                    </a:p>
                  </a:txBody>
                  <a:tcPr/>
                </a:tc>
                <a:tc>
                  <a:txBody>
                    <a:bodyPr/>
                    <a:lstStyle/>
                    <a:p>
                      <a:pPr algn="ctr"/>
                      <a:r>
                        <a:rPr lang="lv-LV" sz="1600" dirty="0" smtClean="0"/>
                        <a:t>244 734</a:t>
                      </a:r>
                      <a:endParaRPr lang="lv-LV" sz="1600" dirty="0"/>
                    </a:p>
                  </a:txBody>
                  <a:tcPr/>
                </a:tc>
              </a:tr>
              <a:tr h="672074">
                <a:tc>
                  <a:txBody>
                    <a:bodyPr/>
                    <a:lstStyle/>
                    <a:p>
                      <a:r>
                        <a:rPr lang="lv-LV" sz="1600" dirty="0" smtClean="0"/>
                        <a:t>Vides aizsardzības</a:t>
                      </a:r>
                      <a:r>
                        <a:rPr lang="lv-LV" sz="1600" baseline="0" dirty="0" smtClean="0"/>
                        <a:t> un reģionālās attīstības ministrija</a:t>
                      </a:r>
                      <a:endParaRPr lang="lv-LV" sz="1600" dirty="0"/>
                    </a:p>
                  </a:txBody>
                  <a:tcPr/>
                </a:tc>
                <a:tc>
                  <a:txBody>
                    <a:bodyPr/>
                    <a:lstStyle/>
                    <a:p>
                      <a:pPr algn="ctr"/>
                      <a:r>
                        <a:rPr lang="lv-LV" sz="1600" dirty="0" smtClean="0"/>
                        <a:t>27</a:t>
                      </a:r>
                      <a:r>
                        <a:rPr lang="lv-LV" sz="1600" baseline="0" dirty="0" smtClean="0"/>
                        <a:t> 034</a:t>
                      </a:r>
                      <a:endParaRPr lang="lv-LV" sz="1600" dirty="0"/>
                    </a:p>
                  </a:txBody>
                  <a:tcPr/>
                </a:tc>
                <a:tc>
                  <a:txBody>
                    <a:bodyPr/>
                    <a:lstStyle/>
                    <a:p>
                      <a:pPr algn="ctr"/>
                      <a:r>
                        <a:rPr lang="lv-LV" sz="1600" dirty="0" smtClean="0"/>
                        <a:t>13 658</a:t>
                      </a:r>
                      <a:endParaRPr lang="lv-LV" sz="1600" dirty="0"/>
                    </a:p>
                  </a:txBody>
                  <a:tcPr/>
                </a:tc>
                <a:tc>
                  <a:txBody>
                    <a:bodyPr/>
                    <a:lstStyle/>
                    <a:p>
                      <a:pPr algn="ctr"/>
                      <a:endParaRPr lang="lv-LV" sz="1600" dirty="0"/>
                    </a:p>
                  </a:txBody>
                  <a:tcPr/>
                </a:tc>
              </a:tr>
              <a:tr h="384043">
                <a:tc>
                  <a:txBody>
                    <a:bodyPr/>
                    <a:lstStyle/>
                    <a:p>
                      <a:r>
                        <a:rPr lang="lv-LV" sz="1600" dirty="0" smtClean="0"/>
                        <a:t>Valsts kanceleja</a:t>
                      </a:r>
                      <a:endParaRPr lang="lv-LV" sz="1600" dirty="0"/>
                    </a:p>
                  </a:txBody>
                  <a:tcPr/>
                </a:tc>
                <a:tc>
                  <a:txBody>
                    <a:bodyPr/>
                    <a:lstStyle/>
                    <a:p>
                      <a:pPr algn="ctr"/>
                      <a:r>
                        <a:rPr lang="lv-LV" sz="1600" dirty="0" smtClean="0"/>
                        <a:t>4 267</a:t>
                      </a:r>
                      <a:endParaRPr lang="lv-LV" sz="1600" dirty="0"/>
                    </a:p>
                  </a:txBody>
                  <a:tcPr/>
                </a:tc>
                <a:tc>
                  <a:txBody>
                    <a:bodyPr/>
                    <a:lstStyle/>
                    <a:p>
                      <a:pPr algn="ctr"/>
                      <a:endParaRPr lang="lv-LV" sz="1600"/>
                    </a:p>
                  </a:txBody>
                  <a:tcPr/>
                </a:tc>
                <a:tc>
                  <a:txBody>
                    <a:bodyPr/>
                    <a:lstStyle/>
                    <a:p>
                      <a:pPr algn="ctr"/>
                      <a:endParaRPr lang="lv-LV" sz="1600" dirty="0"/>
                    </a:p>
                  </a:txBody>
                  <a:tcPr/>
                </a:tc>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endParaRPr lang="lv-LV" dirty="0"/>
          </a:p>
        </p:txBody>
      </p:sp>
      <p:sp>
        <p:nvSpPr>
          <p:cNvPr id="3" name="Satura vietturis 2"/>
          <p:cNvSpPr>
            <a:spLocks noGrp="1"/>
          </p:cNvSpPr>
          <p:nvPr>
            <p:ph idx="1"/>
          </p:nvPr>
        </p:nvSpPr>
        <p:spPr/>
        <p:txBody>
          <a:bodyPr/>
          <a:lstStyle/>
          <a:p>
            <a:endParaRPr lang="lv-LV" dirty="0" smtClean="0">
              <a:solidFill>
                <a:schemeClr val="accent1">
                  <a:lumMod val="50000"/>
                </a:schemeClr>
              </a:solidFill>
            </a:endParaRPr>
          </a:p>
          <a:p>
            <a:endParaRPr lang="lv-LV" dirty="0" smtClean="0">
              <a:solidFill>
                <a:schemeClr val="accent1">
                  <a:lumMod val="50000"/>
                </a:schemeClr>
              </a:solidFill>
            </a:endParaRPr>
          </a:p>
          <a:p>
            <a:endParaRPr lang="lv-LV" dirty="0" smtClean="0">
              <a:solidFill>
                <a:schemeClr val="accent1">
                  <a:lumMod val="50000"/>
                </a:schemeClr>
              </a:solidFill>
            </a:endParaRPr>
          </a:p>
          <a:p>
            <a:pPr algn="ctr"/>
            <a:endParaRPr lang="lv-LV" b="1" dirty="0" smtClean="0">
              <a:solidFill>
                <a:schemeClr val="tx1"/>
              </a:solidFill>
              <a:latin typeface="+mj-lt"/>
            </a:endParaRPr>
          </a:p>
          <a:p>
            <a:pPr algn="ctr"/>
            <a:endParaRPr lang="lv-LV" b="1" dirty="0" smtClean="0">
              <a:solidFill>
                <a:schemeClr val="tx1"/>
              </a:solidFill>
              <a:latin typeface="+mj-lt"/>
            </a:endParaRPr>
          </a:p>
          <a:p>
            <a:pPr algn="ctr"/>
            <a:r>
              <a:rPr lang="lv-LV" b="1" dirty="0" smtClean="0">
                <a:solidFill>
                  <a:schemeClr val="tx1"/>
                </a:solidFill>
                <a:latin typeface="+mj-lt"/>
              </a:rPr>
              <a:t>Paldies par uzmanību!</a:t>
            </a:r>
          </a:p>
          <a:p>
            <a:endParaRPr lang="lv-LV"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
          <p:cNvSpPr/>
          <p:nvPr/>
        </p:nvSpPr>
        <p:spPr>
          <a:xfrm>
            <a:off x="1907704" y="6381328"/>
            <a:ext cx="5184360" cy="3096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1">
              <a:lnSpc>
                <a:spcPct val="80000"/>
              </a:lnSpc>
              <a:spcBef>
                <a:spcPts val="0"/>
              </a:spcBef>
              <a:spcAft>
                <a:spcPts val="0"/>
              </a:spcAft>
              <a:buNone/>
              <a:tabLst/>
            </a:pPr>
            <a:r>
              <a:rPr lang="lv-LV" sz="1800" b="0" i="0" u="none" strike="noStrike" kern="1200" spc="0" dirty="0">
                <a:ln>
                  <a:noFill/>
                </a:ln>
                <a:solidFill>
                  <a:srgbClr val="000000"/>
                </a:solidFill>
                <a:latin typeface="Arial" pitchFamily="34"/>
                <a:ea typeface="Microsoft YaHei" pitchFamily="2"/>
                <a:cs typeface="Arial" pitchFamily="34"/>
              </a:rPr>
              <a:t>Rīgā, 2014.gada </a:t>
            </a:r>
            <a:r>
              <a:rPr lang="lv-LV" sz="1800" b="0" i="0" u="none" strike="noStrike" kern="1200" spc="0" dirty="0" smtClean="0">
                <a:ln>
                  <a:noFill/>
                </a:ln>
                <a:solidFill>
                  <a:srgbClr val="000000"/>
                </a:solidFill>
                <a:latin typeface="Arial" pitchFamily="34"/>
                <a:ea typeface="Microsoft YaHei" pitchFamily="2"/>
                <a:cs typeface="Arial" pitchFamily="34"/>
              </a:rPr>
              <a:t>29.oktobris</a:t>
            </a:r>
            <a:endParaRPr lang="lv-LV" sz="1800" b="0" i="0" u="none" strike="noStrike" kern="1200" spc="0" dirty="0">
              <a:ln>
                <a:noFill/>
              </a:ln>
              <a:solidFill>
                <a:srgbClr val="000000"/>
              </a:solidFill>
              <a:latin typeface="Arial" pitchFamily="34"/>
              <a:ea typeface="Microsoft YaHei" pitchFamily="2"/>
              <a:cs typeface="Arial" pitchFamily="34"/>
            </a:endParaRPr>
          </a:p>
        </p:txBody>
      </p:sp>
      <p:sp>
        <p:nvSpPr>
          <p:cNvPr id="3" name="Taisnstūris 4"/>
          <p:cNvSpPr/>
          <p:nvPr/>
        </p:nvSpPr>
        <p:spPr>
          <a:xfrm>
            <a:off x="1007999" y="1080000"/>
            <a:ext cx="7200720" cy="448554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1">
              <a:lnSpc>
                <a:spcPct val="100000"/>
              </a:lnSpc>
              <a:spcBef>
                <a:spcPts val="0"/>
              </a:spcBef>
              <a:spcAft>
                <a:spcPts val="0"/>
              </a:spcAft>
              <a:buNone/>
              <a:tabLst/>
            </a:pPr>
            <a:endParaRPr lang="lv-LV" sz="3000" b="0" i="0" u="none" strike="noStrike" kern="1200" spc="0" dirty="0">
              <a:ln>
                <a:noFill/>
              </a:ln>
              <a:solidFill>
                <a:srgbClr val="000000"/>
              </a:solidFill>
              <a:latin typeface="Times New Roman" pitchFamily="18"/>
              <a:ea typeface="Microsoft YaHei" pitchFamily="2"/>
              <a:cs typeface="Times New Roman" pitchFamily="18"/>
            </a:endParaRPr>
          </a:p>
          <a:p>
            <a:pPr marL="0" marR="0" lvl="0" indent="0" algn="ctr" rtl="0" hangingPunct="1">
              <a:lnSpc>
                <a:spcPct val="100000"/>
              </a:lnSpc>
              <a:spcBef>
                <a:spcPts val="0"/>
              </a:spcBef>
              <a:spcAft>
                <a:spcPts val="0"/>
              </a:spcAft>
              <a:buNone/>
              <a:tabLst/>
            </a:pPr>
            <a:r>
              <a:rPr lang="lv-LV" sz="2800" b="1" i="0" u="none" strike="noStrike" kern="1200" spc="0" dirty="0">
                <a:ln>
                  <a:noFill/>
                </a:ln>
                <a:solidFill>
                  <a:srgbClr val="000000"/>
                </a:solidFill>
                <a:latin typeface="Arial" pitchFamily="34"/>
                <a:ea typeface="Microsoft YaHei" pitchFamily="2"/>
                <a:cs typeface="Arial" pitchFamily="34"/>
              </a:rPr>
              <a:t>Nacionālās identitātes, pilsoniskās sabiedrības un integrācijas politikas pamatnostādnes</a:t>
            </a:r>
          </a:p>
          <a:p>
            <a:pPr marL="0" marR="0" lvl="0" indent="0" algn="ctr" rtl="0" hangingPunct="1">
              <a:lnSpc>
                <a:spcPct val="100000"/>
              </a:lnSpc>
              <a:spcBef>
                <a:spcPts val="0"/>
              </a:spcBef>
              <a:spcAft>
                <a:spcPts val="0"/>
              </a:spcAft>
              <a:buNone/>
              <a:tabLst/>
            </a:pPr>
            <a:endParaRPr lang="lv-LV" sz="2800" b="1" i="0" u="none" strike="noStrike" kern="1200" spc="0" dirty="0">
              <a:ln>
                <a:noFill/>
              </a:ln>
              <a:solidFill>
                <a:srgbClr val="000000"/>
              </a:solidFill>
              <a:latin typeface="Arial" pitchFamily="34"/>
              <a:ea typeface="Microsoft YaHei" pitchFamily="2"/>
              <a:cs typeface="Arial" pitchFamily="34"/>
            </a:endParaRPr>
          </a:p>
          <a:p>
            <a:pPr marL="0" marR="0" lvl="0" indent="0" algn="ctr" rtl="0" hangingPunct="1">
              <a:lnSpc>
                <a:spcPct val="100000"/>
              </a:lnSpc>
              <a:spcBef>
                <a:spcPts val="0"/>
              </a:spcBef>
              <a:spcAft>
                <a:spcPts val="0"/>
              </a:spcAft>
              <a:buNone/>
              <a:tabLst/>
            </a:pPr>
            <a:r>
              <a:rPr lang="lv-LV" sz="3200" b="1" i="0" u="none" strike="noStrike" kern="1200" spc="0" dirty="0">
                <a:ln>
                  <a:noFill/>
                </a:ln>
                <a:solidFill>
                  <a:srgbClr val="000000"/>
                </a:solidFill>
                <a:latin typeface="Arial" pitchFamily="34"/>
                <a:ea typeface="Microsoft YaHei" pitchFamily="2"/>
                <a:cs typeface="Arial" pitchFamily="34"/>
              </a:rPr>
              <a:t>Rīcības plāns 2014.-2016.gadam </a:t>
            </a:r>
            <a:r>
              <a:rPr lang="lv-LV" sz="2800" b="1" i="0" u="none" strike="noStrike" kern="1200" spc="0" dirty="0">
                <a:ln>
                  <a:noFill/>
                </a:ln>
                <a:solidFill>
                  <a:srgbClr val="000000"/>
                </a:solidFill>
                <a:latin typeface="Arial" pitchFamily="34"/>
                <a:ea typeface="Microsoft YaHei" pitchFamily="2"/>
                <a:cs typeface="Arial" pitchFamily="34"/>
              </a:rPr>
              <a:t>(projekts</a:t>
            </a:r>
            <a:r>
              <a:rPr lang="lv-LV" sz="2800" b="1" i="0" u="none" strike="noStrike" kern="1200" spc="0" dirty="0" smtClean="0">
                <a:ln>
                  <a:noFill/>
                </a:ln>
                <a:solidFill>
                  <a:srgbClr val="000000"/>
                </a:solidFill>
                <a:latin typeface="Arial" pitchFamily="34"/>
                <a:ea typeface="Microsoft YaHei" pitchFamily="2"/>
                <a:cs typeface="Arial" pitchFamily="34"/>
              </a:rPr>
              <a:t>)</a:t>
            </a:r>
          </a:p>
          <a:p>
            <a:pPr marL="0" marR="0" lvl="0" indent="0" algn="ctr" rtl="0" hangingPunct="1">
              <a:lnSpc>
                <a:spcPct val="100000"/>
              </a:lnSpc>
              <a:spcBef>
                <a:spcPts val="0"/>
              </a:spcBef>
              <a:spcAft>
                <a:spcPts val="0"/>
              </a:spcAft>
              <a:buNone/>
              <a:tabLst/>
            </a:pPr>
            <a:endParaRPr lang="lv-LV" sz="3200" b="1" i="0" u="none" strike="noStrike" kern="1200" spc="0" dirty="0" smtClean="0">
              <a:ln>
                <a:noFill/>
              </a:ln>
              <a:solidFill>
                <a:srgbClr val="000000"/>
              </a:solidFill>
              <a:latin typeface="Arial" pitchFamily="34"/>
              <a:ea typeface="Microsoft YaHei" pitchFamily="2"/>
              <a:cs typeface="Arial" pitchFamily="34"/>
            </a:endParaRPr>
          </a:p>
          <a:p>
            <a:pPr marL="0" marR="0" lvl="0" indent="0" algn="ctr" rtl="0" hangingPunct="1">
              <a:lnSpc>
                <a:spcPct val="100000"/>
              </a:lnSpc>
              <a:spcBef>
                <a:spcPts val="0"/>
              </a:spcBef>
              <a:spcAft>
                <a:spcPts val="0"/>
              </a:spcAft>
              <a:buNone/>
              <a:tabLst/>
            </a:pPr>
            <a:endParaRPr lang="lv-LV" sz="1600" b="1" i="0" u="none" strike="noStrike" kern="1200" spc="0" dirty="0">
              <a:ln>
                <a:noFill/>
              </a:ln>
              <a:solidFill>
                <a:srgbClr val="000000"/>
              </a:solidFill>
              <a:latin typeface="Arial" pitchFamily="34"/>
              <a:ea typeface="Microsoft YaHei" pitchFamily="2"/>
              <a:cs typeface="Arial" pitchFamily="34"/>
            </a:endParaRPr>
          </a:p>
          <a:p>
            <a:pPr marL="0" marR="0" lvl="0" indent="0" algn="r" rtl="0" hangingPunct="1">
              <a:lnSpc>
                <a:spcPct val="100000"/>
              </a:lnSpc>
              <a:spcBef>
                <a:spcPts val="0"/>
              </a:spcBef>
              <a:spcAft>
                <a:spcPts val="0"/>
              </a:spcAft>
              <a:buNone/>
              <a:tabLst/>
            </a:pPr>
            <a:r>
              <a:rPr lang="lv-LV" sz="1600" b="1" i="0" u="none" strike="noStrike" kern="1200" spc="0" dirty="0" smtClean="0">
                <a:ln>
                  <a:noFill/>
                </a:ln>
                <a:solidFill>
                  <a:srgbClr val="000000"/>
                </a:solidFill>
                <a:latin typeface="Arial" pitchFamily="34"/>
                <a:ea typeface="Microsoft YaHei" pitchFamily="2"/>
                <a:cs typeface="Arial" pitchFamily="34"/>
              </a:rPr>
              <a:t>Gunta Robežniece, </a:t>
            </a:r>
          </a:p>
          <a:p>
            <a:pPr marL="0" marR="0" lvl="0" indent="0" algn="r" rtl="0" hangingPunct="1">
              <a:lnSpc>
                <a:spcPct val="100000"/>
              </a:lnSpc>
              <a:spcBef>
                <a:spcPts val="0"/>
              </a:spcBef>
              <a:spcAft>
                <a:spcPts val="0"/>
              </a:spcAft>
              <a:buNone/>
              <a:tabLst/>
            </a:pPr>
            <a:r>
              <a:rPr lang="lv-LV" sz="1600" b="1" i="0" u="none" strike="noStrike" kern="1200" spc="0" dirty="0" smtClean="0">
                <a:ln>
                  <a:noFill/>
                </a:ln>
                <a:solidFill>
                  <a:srgbClr val="000000"/>
                </a:solidFill>
                <a:latin typeface="Arial" pitchFamily="34"/>
                <a:ea typeface="Microsoft YaHei" pitchFamily="2"/>
                <a:cs typeface="Arial" pitchFamily="34"/>
              </a:rPr>
              <a:t>Kultūras ministrijas </a:t>
            </a:r>
          </a:p>
          <a:p>
            <a:pPr marL="0" marR="0" lvl="0" indent="0" algn="r" rtl="0" hangingPunct="1">
              <a:lnSpc>
                <a:spcPct val="100000"/>
              </a:lnSpc>
              <a:spcBef>
                <a:spcPts val="0"/>
              </a:spcBef>
              <a:spcAft>
                <a:spcPts val="0"/>
              </a:spcAft>
              <a:buNone/>
              <a:tabLst/>
            </a:pPr>
            <a:r>
              <a:rPr lang="lv-LV" sz="1600" b="1" i="0" u="none" strike="noStrike" kern="1200" spc="0" dirty="0" smtClean="0">
                <a:ln>
                  <a:noFill/>
                </a:ln>
                <a:solidFill>
                  <a:srgbClr val="000000"/>
                </a:solidFill>
                <a:latin typeface="Arial" pitchFamily="34"/>
                <a:ea typeface="Microsoft YaHei" pitchFamily="2"/>
                <a:cs typeface="Arial" pitchFamily="34"/>
              </a:rPr>
              <a:t>Sabiedrības integrācijas departamenta eksperte</a:t>
            </a:r>
            <a:endParaRPr lang="lv-LV" sz="1600" b="1" i="0" u="none" strike="noStrike" kern="1200" spc="0" dirty="0">
              <a:ln>
                <a:noFill/>
              </a:ln>
              <a:solidFill>
                <a:srgbClr val="000000"/>
              </a:solidFill>
              <a:latin typeface="Arial" pitchFamily="34"/>
              <a:ea typeface="Microsoft YaHei" pitchFamily="2"/>
              <a:cs typeface="Arial" pitchFamily="34"/>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57200" y="648000"/>
            <a:ext cx="8229240" cy="8496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lv-LV" sz="3200" b="1" dirty="0"/>
              <a:t>Politikas virsmērķis</a:t>
            </a:r>
          </a:p>
        </p:txBody>
      </p:sp>
      <p:sp>
        <p:nvSpPr>
          <p:cNvPr id="3" name="Satura vietturis 2"/>
          <p:cNvSpPr txBox="1">
            <a:spLocks noGrp="1"/>
          </p:cNvSpPr>
          <p:nvPr>
            <p:ph type="body" idx="4294967295"/>
          </p:nvPr>
        </p:nvSpPr>
        <p:spPr>
          <a:xfrm>
            <a:off x="457200" y="1872000"/>
            <a:ext cx="8229240" cy="4525560"/>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0" lvl="0" indent="0" algn="ctr">
              <a:spcBef>
                <a:spcPts val="638"/>
              </a:spcBef>
              <a:spcAft>
                <a:spcPts val="0"/>
              </a:spcAft>
              <a:buNone/>
            </a:pPr>
            <a:r>
              <a:rPr lang="lv-LV" sz="2400">
                <a:latin typeface="Arial" pitchFamily="18"/>
              </a:rPr>
              <a:t>	</a:t>
            </a:r>
            <a:r>
              <a:rPr lang="lv-LV" sz="2800">
                <a:latin typeface="Arial" pitchFamily="18"/>
              </a:rPr>
              <a:t>stipra, saliedēta Latvijas tauta: nacionāla un demokrātiska kopiena, kura nodrošina tās vienojošā pamata – latviešu valodas, kultūras un nacionālās identitātes, eiropeisko demokrātisko vērtību, unikālās kultūrtelpas – saglabāšanu un bagātināšanos Latvijas nacionālas demokrātiskas valsts līdzsvarotai attīstībai</a:t>
            </a:r>
          </a:p>
          <a:p>
            <a:pPr marL="0" lvl="0" indent="0">
              <a:spcBef>
                <a:spcPts val="638"/>
              </a:spcBef>
              <a:spcAft>
                <a:spcPts val="0"/>
              </a:spcAft>
              <a:buNone/>
            </a:pPr>
            <a:endParaRPr lang="lv-LV">
              <a:latin typeface="Arial" pitchFamily="1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511920" y="646920"/>
            <a:ext cx="8229240" cy="11426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lv-LV" sz="3200" b="1" dirty="0" smtClean="0"/>
              <a:t>Rīcības </a:t>
            </a:r>
            <a:r>
              <a:rPr lang="lv-LV" sz="3200" b="1" dirty="0"/>
              <a:t>virzieni, saskaņā ar </a:t>
            </a:r>
            <a:r>
              <a:rPr lang="lv-LV" sz="3200" b="1" dirty="0" smtClean="0"/>
              <a:t>pamatnostādnēm</a:t>
            </a:r>
            <a:endParaRPr lang="lv-LV" sz="3200" b="1" dirty="0"/>
          </a:p>
        </p:txBody>
      </p:sp>
      <p:sp>
        <p:nvSpPr>
          <p:cNvPr id="3" name="Satura vietturis 2"/>
          <p:cNvSpPr txBox="1">
            <a:spLocks noGrp="1"/>
          </p:cNvSpPr>
          <p:nvPr>
            <p:ph type="body" idx="4294967295"/>
          </p:nvPr>
        </p:nvSpPr>
        <p:spPr>
          <a:xfrm>
            <a:off x="503999" y="1954440"/>
            <a:ext cx="8229240" cy="4525560"/>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0" lvl="0" indent="0">
              <a:spcBef>
                <a:spcPts val="638"/>
              </a:spcBef>
              <a:spcAft>
                <a:spcPts val="0"/>
              </a:spcAft>
              <a:buNone/>
            </a:pPr>
            <a:endParaRPr lang="lv-LV" dirty="0">
              <a:latin typeface="Arial" pitchFamily="18"/>
            </a:endParaRPr>
          </a:p>
          <a:p>
            <a:pPr marL="361950" lvl="0" indent="-361950">
              <a:spcBef>
                <a:spcPts val="638"/>
              </a:spcBef>
              <a:spcAft>
                <a:spcPts val="0"/>
              </a:spcAft>
              <a:buFont typeface="Wingdings" pitchFamily="2" charset="2"/>
              <a:buChar char="Ø"/>
            </a:pPr>
            <a:r>
              <a:rPr lang="lv-LV" sz="2800" b="1" dirty="0">
                <a:latin typeface="Arial" pitchFamily="18"/>
              </a:rPr>
              <a:t>Pilsoniskā sabiedrība un integrācija  </a:t>
            </a:r>
          </a:p>
          <a:p>
            <a:pPr marL="361950" lvl="0" indent="-361950">
              <a:spcBef>
                <a:spcPts val="638"/>
              </a:spcBef>
              <a:spcAft>
                <a:spcPts val="0"/>
              </a:spcAft>
              <a:buFont typeface="Wingdings" pitchFamily="2" charset="2"/>
              <a:buChar char="Ø"/>
            </a:pPr>
            <a:r>
              <a:rPr lang="lv-LV" sz="2800" b="1" dirty="0">
                <a:latin typeface="Arial" pitchFamily="18"/>
              </a:rPr>
              <a:t>Nacionālā identitāte: valoda un kultūrtelpa</a:t>
            </a:r>
          </a:p>
          <a:p>
            <a:pPr marL="361950" lvl="0" indent="-361950">
              <a:spcBef>
                <a:spcPts val="638"/>
              </a:spcBef>
              <a:spcAft>
                <a:spcPts val="0"/>
              </a:spcAft>
              <a:buFont typeface="Wingdings" pitchFamily="2" charset="2"/>
              <a:buChar char="Ø"/>
            </a:pPr>
            <a:r>
              <a:rPr lang="lv-LV" sz="2800" b="1" dirty="0">
                <a:latin typeface="Arial" pitchFamily="18"/>
              </a:rPr>
              <a:t>Saliedēta sociālā atmiņa</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511920" y="646920"/>
            <a:ext cx="8229240" cy="11426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tabLst>
                <a:tab pos="0" algn="l"/>
                <a:tab pos="540360" algn="l"/>
              </a:tabLst>
            </a:pPr>
            <a:r>
              <a:rPr lang="lv-LV" sz="3200" b="1"/>
              <a:t>Pilsoniskā sabiedrība un integrācija</a:t>
            </a:r>
          </a:p>
        </p:txBody>
      </p:sp>
      <p:sp>
        <p:nvSpPr>
          <p:cNvPr id="3" name="Satura vietturis 2"/>
          <p:cNvSpPr txBox="1">
            <a:spLocks noGrp="1"/>
          </p:cNvSpPr>
          <p:nvPr>
            <p:ph type="body" idx="4294967295"/>
          </p:nvPr>
        </p:nvSpPr>
        <p:spPr>
          <a:xfrm>
            <a:off x="503999" y="1844824"/>
            <a:ext cx="8229240" cy="3744416"/>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266700" lvl="0" indent="-266700">
              <a:spcBef>
                <a:spcPts val="638"/>
              </a:spcBef>
              <a:spcAft>
                <a:spcPts val="0"/>
              </a:spcAft>
              <a:buSzPct val="100000"/>
              <a:buAutoNum type="arabicPeriod"/>
            </a:pPr>
            <a:r>
              <a:rPr lang="lv-LV" sz="2400" b="1" dirty="0">
                <a:latin typeface="Arial" pitchFamily="18"/>
              </a:rPr>
              <a:t>Attīstīt pilsonisko izglītību, izmantojot formālās un neformālās izglītības metodes.</a:t>
            </a:r>
          </a:p>
          <a:p>
            <a:pPr marL="266700" lvl="0" indent="-266700">
              <a:spcBef>
                <a:spcPts val="638"/>
              </a:spcBef>
              <a:spcAft>
                <a:spcPts val="0"/>
              </a:spcAft>
              <a:buSzPct val="100000"/>
              <a:buAutoNum type="arabicPeriod"/>
            </a:pPr>
            <a:r>
              <a:rPr lang="lv-LV" sz="2400" b="1" dirty="0">
                <a:latin typeface="Arial" pitchFamily="18"/>
              </a:rPr>
              <a:t>Stiprināt tradicionālās un netradicionālās pilsoniskās līdzdalības formas.</a:t>
            </a:r>
          </a:p>
          <a:p>
            <a:pPr marL="266700" lvl="0" indent="-266700">
              <a:spcBef>
                <a:spcPts val="638"/>
              </a:spcBef>
              <a:spcAft>
                <a:spcPts val="0"/>
              </a:spcAft>
              <a:buSzPct val="100000"/>
              <a:buAutoNum type="arabicPeriod"/>
            </a:pPr>
            <a:r>
              <a:rPr lang="lv-LV" sz="2400" b="1" dirty="0">
                <a:latin typeface="Arial" pitchFamily="18"/>
              </a:rPr>
              <a:t>Veicināt sociāli atstumto grupu iekļaušanos sabiedrībā un novērst diskrimināciju.</a:t>
            </a:r>
          </a:p>
          <a:p>
            <a:pPr marL="266700" lvl="0" indent="-266700">
              <a:spcBef>
                <a:spcPts val="638"/>
              </a:spcBef>
              <a:spcAft>
                <a:spcPts val="0"/>
              </a:spcAft>
              <a:buSzPct val="100000"/>
              <a:buAutoNum type="arabicPeriod"/>
            </a:pPr>
            <a:r>
              <a:rPr lang="lv-LV" sz="2400" b="1" dirty="0">
                <a:latin typeface="Arial" pitchFamily="18"/>
              </a:rPr>
              <a:t>Stiprināt kvalitatīvu, demokrātisku informācijas telpu un palielināt plašsaziņas līdzekļu lomu integrācijā.</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554760" y="441360"/>
            <a:ext cx="8229240" cy="11426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tabLst>
                <a:tab pos="0" algn="l"/>
                <a:tab pos="540360" algn="l"/>
              </a:tabLst>
            </a:pPr>
            <a:r>
              <a:rPr lang="lv-LV" sz="3200" b="1"/>
              <a:t>Nacionālā identitāte: valoda un kultūrtelpa</a:t>
            </a:r>
          </a:p>
        </p:txBody>
      </p:sp>
      <p:sp>
        <p:nvSpPr>
          <p:cNvPr id="3" name="Satura vietturis 2"/>
          <p:cNvSpPr txBox="1">
            <a:spLocks noGrp="1"/>
          </p:cNvSpPr>
          <p:nvPr>
            <p:ph type="body" idx="4294967295"/>
          </p:nvPr>
        </p:nvSpPr>
        <p:spPr>
          <a:xfrm>
            <a:off x="503999" y="1584000"/>
            <a:ext cx="8229240" cy="4896000"/>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lvl="0">
              <a:buSzPct val="100000"/>
              <a:buAutoNum type="arabicPeriod"/>
              <a:tabLst>
                <a:tab pos="0" algn="l"/>
                <a:tab pos="540360" algn="l"/>
              </a:tabLst>
            </a:pPr>
            <a:r>
              <a:rPr lang="lv-LV" sz="2400" b="1" dirty="0">
                <a:latin typeface="Arial" pitchFamily="18"/>
              </a:rPr>
              <a:t>Nodrošināt latviešu valodas lietošanu Latvijas publiskajā telpā.</a:t>
            </a:r>
          </a:p>
          <a:p>
            <a:pPr lvl="0">
              <a:buSzPct val="100000"/>
              <a:buAutoNum type="arabicPeriod"/>
              <a:tabLst>
                <a:tab pos="0" algn="l"/>
                <a:tab pos="540360" algn="l"/>
              </a:tabLst>
            </a:pPr>
            <a:r>
              <a:rPr lang="lv-LV" sz="2400" b="1" dirty="0">
                <a:latin typeface="Arial" pitchFamily="18"/>
                <a:cs typeface="Times New Roman" pitchFamily="18"/>
              </a:rPr>
              <a:t>Nostiprināt latviešu valodas prasmes ā</a:t>
            </a:r>
            <a:r>
              <a:rPr lang="lv-LV" sz="2400" b="1" dirty="0">
                <a:latin typeface="Arial" pitchFamily="18"/>
              </a:rPr>
              <a:t>rzemēs dzīvojošiem latviešiem, mazākumtautībām, nepilsoņiem, jaunajiem imigrantiem.</a:t>
            </a:r>
          </a:p>
          <a:p>
            <a:pPr lvl="0">
              <a:buSzPct val="100000"/>
              <a:buAutoNum type="arabicPeriod"/>
              <a:tabLst>
                <a:tab pos="0" algn="l"/>
                <a:tab pos="540360" algn="l"/>
              </a:tabLst>
            </a:pPr>
            <a:r>
              <a:rPr lang="lv-LV" sz="2400" b="1" dirty="0">
                <a:latin typeface="Arial" pitchFamily="18"/>
              </a:rPr>
              <a:t>Nostiprināt latvisko kultūrtelpu kā sabiedrību saliedējošu pamatu un veicināt piederību kultūrtelpai lokālajā, nacionālajā un Eiropas līmenī.</a:t>
            </a:r>
          </a:p>
          <a:p>
            <a:pPr lvl="0">
              <a:buSzPct val="100000"/>
              <a:buAutoNum type="arabicPeriod"/>
              <a:tabLst>
                <a:tab pos="0" algn="l"/>
                <a:tab pos="540360" algn="l"/>
              </a:tabLst>
            </a:pPr>
            <a:r>
              <a:rPr lang="lv-LV" sz="2400" b="1" dirty="0">
                <a:latin typeface="Arial" pitchFamily="18"/>
              </a:rPr>
              <a:t>Nostiprināt ārzemēs dzīvojošo latviešu latvisko identitāti un piederību Latvijai.</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511920" y="646920"/>
            <a:ext cx="8229240" cy="11426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tabLst>
                <a:tab pos="0" algn="l"/>
                <a:tab pos="540360" algn="l"/>
              </a:tabLst>
            </a:pPr>
            <a:r>
              <a:rPr lang="lv-LV" sz="3200" b="1">
                <a:cs typeface="Times New Roman" pitchFamily="18"/>
              </a:rPr>
              <a:t>Saliedēta </a:t>
            </a:r>
            <a:r>
              <a:rPr lang="lv-LV" sz="3200" b="1"/>
              <a:t>sociālā atmiņa</a:t>
            </a:r>
          </a:p>
        </p:txBody>
      </p:sp>
      <p:sp>
        <p:nvSpPr>
          <p:cNvPr id="3" name="Satura vietturis 2"/>
          <p:cNvSpPr txBox="1">
            <a:spLocks noGrp="1"/>
          </p:cNvSpPr>
          <p:nvPr>
            <p:ph type="body" idx="4294967295"/>
          </p:nvPr>
        </p:nvSpPr>
        <p:spPr>
          <a:xfrm>
            <a:off x="503999" y="1954440"/>
            <a:ext cx="8229240" cy="4525560"/>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266700" lvl="0" indent="-266700">
              <a:buSzPct val="100000"/>
              <a:buAutoNum type="arabicPeriod"/>
              <a:tabLst>
                <a:tab pos="0" algn="l"/>
                <a:tab pos="540360" algn="l"/>
              </a:tabLst>
            </a:pPr>
            <a:r>
              <a:rPr lang="lv-LV" sz="2400" b="1" dirty="0">
                <a:latin typeface="Arial" pitchFamily="18"/>
                <a:cs typeface="Times New Roman" pitchFamily="18"/>
              </a:rPr>
              <a:t>Nostiprināt uz patiesiem faktiem balstītu un demokrātiskām vērtībām atbilstošu izpratni par Otro pasaules karu, ka arī padomju un nacistu okupāciju Latvijā.</a:t>
            </a:r>
          </a:p>
          <a:p>
            <a:pPr marL="266700" lvl="0" indent="-266700">
              <a:buSzPct val="100000"/>
              <a:buAutoNum type="arabicPeriod"/>
              <a:tabLst>
                <a:tab pos="0" algn="l"/>
                <a:tab pos="540360" algn="l"/>
              </a:tabLst>
            </a:pPr>
            <a:r>
              <a:rPr lang="lv-LV" sz="2400" b="1" dirty="0">
                <a:latin typeface="Arial" pitchFamily="18"/>
              </a:rPr>
              <a:t>Veicināt Latvijas </a:t>
            </a:r>
            <a:r>
              <a:rPr lang="lv-LV" sz="2400" b="1" dirty="0" smtClean="0">
                <a:latin typeface="Arial" pitchFamily="18"/>
              </a:rPr>
              <a:t>lokālās </a:t>
            </a:r>
            <a:r>
              <a:rPr lang="lv-LV" sz="2400" b="1" dirty="0">
                <a:latin typeface="Arial" pitchFamily="18"/>
              </a:rPr>
              <a:t>un eiropeiskās vēstures apzināšanu, izpēti un izpratni.</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57200" y="657360"/>
            <a:ext cx="8229240" cy="11426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lv-LV" sz="3200" b="1" dirty="0"/>
              <a:t>Priekšlikumi jaunajām politikas </a:t>
            </a:r>
            <a:r>
              <a:rPr lang="lv-LV" sz="3200" b="1" dirty="0" smtClean="0"/>
              <a:t>iniciatīvām</a:t>
            </a:r>
            <a:endParaRPr lang="lv-LV" sz="3200" b="1" dirty="0"/>
          </a:p>
        </p:txBody>
      </p:sp>
      <p:sp>
        <p:nvSpPr>
          <p:cNvPr id="3" name="Satura vietturis 2"/>
          <p:cNvSpPr txBox="1">
            <a:spLocks noGrp="1"/>
          </p:cNvSpPr>
          <p:nvPr>
            <p:ph type="body" idx="4294967295"/>
          </p:nvPr>
        </p:nvSpPr>
        <p:spPr>
          <a:xfrm>
            <a:off x="482760" y="1694880"/>
            <a:ext cx="8229240" cy="4713120"/>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0" lvl="0" indent="0">
              <a:spcBef>
                <a:spcPts val="638"/>
              </a:spcBef>
              <a:spcAft>
                <a:spcPts val="0"/>
              </a:spcAft>
              <a:buNone/>
            </a:pPr>
            <a:r>
              <a:rPr lang="lv-LV" sz="2000" b="1" dirty="0">
                <a:latin typeface="Arial" pitchFamily="18"/>
              </a:rPr>
              <a:t>	</a:t>
            </a:r>
          </a:p>
          <a:p>
            <a:pPr lvl="0" algn="just">
              <a:buNone/>
            </a:pPr>
            <a:r>
              <a:rPr lang="lv-LV" sz="1800" b="1" dirty="0" smtClean="0">
                <a:latin typeface="Arial" pitchFamily="34"/>
                <a:cs typeface="Times New Roman" pitchFamily="18"/>
              </a:rPr>
              <a:t>Papildu prizmas:</a:t>
            </a:r>
            <a:endParaRPr lang="lv-LV" sz="1800" b="1" dirty="0">
              <a:latin typeface="Arial" pitchFamily="34"/>
              <a:cs typeface="Times New Roman" pitchFamily="18"/>
            </a:endParaRPr>
          </a:p>
          <a:p>
            <a:pPr marL="450900" lvl="0" indent="-342900">
              <a:buNone/>
              <a:tabLst>
                <a:tab pos="1704975" algn="l"/>
              </a:tabLst>
            </a:pPr>
            <a:r>
              <a:rPr lang="lv-LV" sz="1800" b="1" dirty="0" smtClean="0">
                <a:latin typeface="Arial" pitchFamily="34"/>
                <a:cs typeface="Times New Roman" pitchFamily="18"/>
              </a:rPr>
              <a:t>1) nevalstisko </a:t>
            </a:r>
            <a:r>
              <a:rPr lang="lv-LV" sz="1800" b="1" dirty="0">
                <a:latin typeface="Arial" pitchFamily="34"/>
                <a:cs typeface="Times New Roman" pitchFamily="18"/>
              </a:rPr>
              <a:t>organizāciju kapacitātes </a:t>
            </a:r>
            <a:r>
              <a:rPr lang="lv-LV" sz="1800" b="1" dirty="0" smtClean="0">
                <a:latin typeface="Arial" pitchFamily="34"/>
                <a:cs typeface="Times New Roman" pitchFamily="18"/>
              </a:rPr>
              <a:t>stiprināšana</a:t>
            </a:r>
            <a:r>
              <a:rPr lang="lv-LV" sz="1800" b="1" dirty="0" smtClean="0">
                <a:latin typeface="Arial" pitchFamily="18"/>
                <a:cs typeface="Times New Roman" pitchFamily="18"/>
              </a:rPr>
              <a:t> (pilsoniskās sabiedrības attīstības fonds)</a:t>
            </a:r>
            <a:endParaRPr lang="lv-LV" sz="1800" b="1" dirty="0" smtClean="0">
              <a:latin typeface="Arial" pitchFamily="34"/>
              <a:cs typeface="Times New Roman" pitchFamily="18"/>
            </a:endParaRPr>
          </a:p>
          <a:p>
            <a:pPr marL="450900" lvl="0" indent="-342900">
              <a:buNone/>
              <a:tabLst>
                <a:tab pos="1704975" algn="l"/>
              </a:tabLst>
            </a:pPr>
            <a:r>
              <a:rPr lang="lv-LV" sz="1800" b="1" dirty="0" smtClean="0">
                <a:latin typeface="Arial" pitchFamily="34"/>
                <a:cs typeface="Times New Roman" pitchFamily="18"/>
              </a:rPr>
              <a:t>2) uz mazākumtautībām vērsti pasākumi/ projekti ar mērķa grupas iesaisti</a:t>
            </a:r>
          </a:p>
          <a:p>
            <a:pPr marL="450900" lvl="0" indent="-342900">
              <a:buNone/>
              <a:tabLst>
                <a:tab pos="1704975" algn="l"/>
              </a:tabLst>
            </a:pPr>
            <a:r>
              <a:rPr lang="lv-LV" sz="1800" b="1" dirty="0" smtClean="0">
                <a:latin typeface="Arial" pitchFamily="34"/>
                <a:cs typeface="Times New Roman" pitchFamily="18"/>
              </a:rPr>
              <a:t>3) a</a:t>
            </a:r>
            <a:r>
              <a:rPr lang="lv-LV" sz="1800" b="1" dirty="0" smtClean="0">
                <a:latin typeface="Arial" pitchFamily="18"/>
              </a:rPr>
              <a:t>tbalsts diasporas organizāciju kultūras iniciatīvām, mobilitātei un sadarbībai ar Latviju</a:t>
            </a:r>
            <a:endParaRPr lang="lv-LV" sz="1800" b="1" dirty="0" smtClean="0">
              <a:latin typeface="Arial" pitchFamily="34"/>
              <a:cs typeface="Times New Roman" pitchFamily="18"/>
            </a:endParaRPr>
          </a:p>
          <a:p>
            <a:pPr marL="450900" indent="-342900">
              <a:buNone/>
              <a:tabLst>
                <a:tab pos="1704975" algn="l"/>
              </a:tabLst>
            </a:pPr>
            <a:r>
              <a:rPr lang="lv-LV" sz="1800" b="1" dirty="0" smtClean="0">
                <a:latin typeface="Arial" pitchFamily="34"/>
                <a:cs typeface="Times New Roman" pitchFamily="18"/>
              </a:rPr>
              <a:t>4) p</a:t>
            </a:r>
            <a:r>
              <a:rPr lang="lv-LV" sz="1800" b="1" dirty="0" smtClean="0">
                <a:latin typeface="Arial" pitchFamily="18"/>
              </a:rPr>
              <a:t>asākumi (informatīvi, izglītojoši un kultūras) sabiedrības saliedētības veicināšanai, t.sk. – plānoti regulāri, ikgadēji NVO, mazākumtautību un diasporas forumi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511920" y="332656"/>
            <a:ext cx="8229240" cy="72008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tabLst>
                <a:tab pos="0" algn="l"/>
                <a:tab pos="540360" algn="l"/>
              </a:tabLst>
            </a:pPr>
            <a:r>
              <a:rPr lang="lv-LV" sz="3200" b="1" dirty="0" smtClean="0"/>
              <a:t>Pasākumu avoti</a:t>
            </a:r>
            <a:endParaRPr lang="lv-LV" sz="3200" b="1" dirty="0"/>
          </a:p>
        </p:txBody>
      </p:sp>
      <p:sp>
        <p:nvSpPr>
          <p:cNvPr id="3" name="Satura vietturis 2"/>
          <p:cNvSpPr txBox="1">
            <a:spLocks noGrp="1"/>
          </p:cNvSpPr>
          <p:nvPr>
            <p:ph type="body" idx="4294967295"/>
          </p:nvPr>
        </p:nvSpPr>
        <p:spPr>
          <a:xfrm>
            <a:off x="503999" y="1196752"/>
            <a:ext cx="8229240" cy="4824536"/>
          </a:xfrm>
        </p:spPr>
        <p:txBody>
          <a:bodyPr/>
          <a:lstStyle>
            <a:defPPr marL="432000" lvl="0" indent="-324000" algn="l" rtl="0" hangingPunct="0">
              <a:spcBef>
                <a:spcPts val="0"/>
              </a:spcBef>
              <a:spcAft>
                <a:spcPts val="1417"/>
              </a:spcAft>
              <a:buSzPct val="45000"/>
              <a:buFont typeface="StarSymbol"/>
              <a:buNone/>
              <a:defRPr lang="lv-LV" sz="3200" b="0" i="0" u="none" strike="noStrike" kern="1200" spc="0">
                <a:ln>
                  <a:noFill/>
                </a:ln>
                <a:solidFill>
                  <a:srgbClr val="000000"/>
                </a:solidFill>
                <a:latin typeface="Arial"/>
                <a:ea typeface="Microsoft YaHei" pitchFamily="2"/>
                <a:cs typeface="Mangal" pitchFamily="2"/>
              </a:defRPr>
            </a:defPPr>
            <a:lvl1pPr marL="432000" lvl="0" indent="-324000" algn="l" rtl="0" hangingPunct="0">
              <a:spcBef>
                <a:spcPts val="0"/>
              </a:spcBef>
              <a:spcAft>
                <a:spcPts val="1417"/>
              </a:spcAft>
              <a:buSzPct val="45000"/>
              <a:buFont typeface="StarSymbol"/>
              <a:buChar char="●"/>
              <a:defRPr lang="lv-LV" sz="3200" b="0" i="0" u="none" strike="noStrike" kern="1200" spc="0">
                <a:ln>
                  <a:noFill/>
                </a:ln>
                <a:solidFill>
                  <a:srgbClr val="000000"/>
                </a:solidFill>
                <a:latin typeface="Arial"/>
                <a:ea typeface="Microsoft YaHei" pitchFamily="2"/>
                <a:cs typeface="Mangal" pitchFamily="2"/>
              </a:defRPr>
            </a:lvl1pPr>
            <a:lvl2pPr marL="864000" lvl="1" indent="-324000" algn="l" rtl="0" hangingPunct="0">
              <a:spcBef>
                <a:spcPts val="0"/>
              </a:spcBef>
              <a:spcAft>
                <a:spcPts val="1134"/>
              </a:spcAft>
              <a:buSzPct val="75000"/>
              <a:buFont typeface="StarSymbol"/>
              <a:buChar char="–"/>
              <a:defRPr lang="lv-LV" sz="2400" b="0" i="0" u="none" strike="noStrike" kern="1200" spc="0">
                <a:ln>
                  <a:noFill/>
                </a:ln>
                <a:solidFill>
                  <a:srgbClr val="000000"/>
                </a:solidFill>
                <a:latin typeface="Arial"/>
                <a:ea typeface="Microsoft YaHei" pitchFamily="2"/>
                <a:cs typeface="Mangal" pitchFamily="2"/>
              </a:defRPr>
            </a:lvl2pPr>
            <a:lvl3pPr marL="1295999" lvl="2" indent="-288000" algn="l" rtl="0" hangingPunct="0">
              <a:spcBef>
                <a:spcPts val="0"/>
              </a:spcBef>
              <a:spcAft>
                <a:spcPts val="850"/>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3pPr>
            <a:lvl4pPr marL="1728000" lvl="3" indent="-216000" algn="l" rtl="0" hangingPunct="0">
              <a:spcBef>
                <a:spcPts val="0"/>
              </a:spcBef>
              <a:spcAft>
                <a:spcPts val="567"/>
              </a:spcAft>
              <a:buSzPct val="75000"/>
              <a:buFont typeface="StarSymbol"/>
              <a:buChar char="–"/>
              <a:defRPr lang="lv-LV" sz="2000" b="0" i="0" u="none" strike="noStrike" kern="1200" spc="0">
                <a:ln>
                  <a:noFill/>
                </a:ln>
                <a:solidFill>
                  <a:srgbClr val="000000"/>
                </a:solidFill>
                <a:latin typeface="Arial"/>
                <a:ea typeface="Microsoft YaHei" pitchFamily="2"/>
                <a:cs typeface="Mangal" pitchFamily="2"/>
              </a:defRPr>
            </a:lvl4pPr>
            <a:lvl5pPr marL="2160000" lvl="4"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5pPr>
            <a:lvl6pPr marL="2592000" lvl="5"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6pPr>
            <a:lvl7pPr marL="3024000" lvl="6"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7pPr>
            <a:lvl8pPr marL="3456000" lvl="7"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8pPr>
            <a:lvl9pPr marL="3887999" lvl="8" indent="-216000" algn="l" rtl="0" hangingPunct="0">
              <a:spcBef>
                <a:spcPts val="0"/>
              </a:spcBef>
              <a:spcAft>
                <a:spcPts val="283"/>
              </a:spcAft>
              <a:buSzPct val="45000"/>
              <a:buFont typeface="StarSymbol"/>
              <a:buChar char="●"/>
              <a:defRPr lang="lv-LV" sz="2000" b="0" i="0" u="none" strike="noStrike" kern="1200" spc="0">
                <a:ln>
                  <a:noFill/>
                </a:ln>
                <a:solidFill>
                  <a:srgbClr val="000000"/>
                </a:solidFill>
                <a:latin typeface="Arial"/>
                <a:ea typeface="Microsoft YaHei" pitchFamily="2"/>
                <a:cs typeface="Mangal" pitchFamily="2"/>
              </a:defRPr>
            </a:lvl9pPr>
          </a:lstStyle>
          <a:p>
            <a:pPr marL="361950" lvl="0" indent="-361950">
              <a:buSzPct val="100000"/>
              <a:buFont typeface="Wingdings" pitchFamily="2" charset="2"/>
              <a:buChar char="Ø"/>
              <a:tabLst>
                <a:tab pos="0" algn="l"/>
                <a:tab pos="540360" algn="l"/>
              </a:tabLst>
            </a:pPr>
            <a:r>
              <a:rPr lang="lv-LV" sz="2600" b="1" dirty="0" smtClean="0">
                <a:latin typeface="Arial" pitchFamily="18"/>
              </a:rPr>
              <a:t>Biedrības PROVIDUS organizētās “Pilsoņu debates par integrāciju”</a:t>
            </a:r>
          </a:p>
          <a:p>
            <a:pPr marL="361950" lvl="0" indent="-361950">
              <a:buSzPct val="100000"/>
              <a:buFont typeface="Wingdings" pitchFamily="2" charset="2"/>
              <a:buChar char="Ø"/>
              <a:tabLst>
                <a:tab pos="0" algn="l"/>
                <a:tab pos="540360" algn="l"/>
              </a:tabLst>
            </a:pPr>
            <a:r>
              <a:rPr lang="lv-LV" sz="2600" b="1" dirty="0" smtClean="0">
                <a:latin typeface="Arial" pitchFamily="18"/>
              </a:rPr>
              <a:t>Mazākumtautību forums 2013.gada nogalē</a:t>
            </a:r>
          </a:p>
          <a:p>
            <a:pPr marL="361950" lvl="0" indent="-361950">
              <a:buSzPct val="100000"/>
              <a:buFont typeface="Wingdings" pitchFamily="2" charset="2"/>
              <a:buChar char="Ø"/>
              <a:tabLst>
                <a:tab pos="0" algn="l"/>
                <a:tab pos="540360" algn="l"/>
              </a:tabLst>
            </a:pPr>
            <a:r>
              <a:rPr lang="lv-LV" sz="2600" b="1" dirty="0" smtClean="0">
                <a:latin typeface="Arial" pitchFamily="18"/>
              </a:rPr>
              <a:t>Konferences “Latvieši pasaulē – piederīgi Latvijai”</a:t>
            </a:r>
          </a:p>
          <a:p>
            <a:pPr marL="361950" lvl="0" indent="-361950">
              <a:buSzPct val="100000"/>
              <a:buFont typeface="Wingdings" pitchFamily="2" charset="2"/>
              <a:buChar char="Ø"/>
              <a:tabLst>
                <a:tab pos="0" algn="l"/>
                <a:tab pos="540360" algn="l"/>
              </a:tabLst>
            </a:pPr>
            <a:r>
              <a:rPr lang="lv-LV" sz="2600" b="1" dirty="0" smtClean="0">
                <a:latin typeface="Arial" pitchFamily="18"/>
              </a:rPr>
              <a:t>Eiropas Pilsoņu gada (2013) ietvaros notikušo reģionālo forumu saņemtie priekšlikumi</a:t>
            </a:r>
          </a:p>
          <a:p>
            <a:pPr marL="361950" indent="-361950">
              <a:buSzPct val="100000"/>
              <a:buFont typeface="Wingdings" pitchFamily="2" charset="2"/>
              <a:buChar char="Ø"/>
              <a:tabLst>
                <a:tab pos="0" algn="l"/>
                <a:tab pos="540360" algn="l"/>
              </a:tabLst>
            </a:pPr>
            <a:r>
              <a:rPr lang="lv-LV" sz="2500" b="1" dirty="0" smtClean="0"/>
              <a:t>Nacionālās identitātes, pilsoniskās sabiedrības un integrācijas politikas pamatnostādņu īstenošanas uzraudzības padome</a:t>
            </a:r>
          </a:p>
          <a:p>
            <a:pPr marL="361950" lvl="0" indent="-361950">
              <a:buSzPct val="100000"/>
              <a:buFont typeface="Wingdings" pitchFamily="2" charset="2"/>
              <a:buChar char="Ø"/>
              <a:tabLst>
                <a:tab pos="0" algn="l"/>
                <a:tab pos="540360" algn="l"/>
              </a:tabLst>
            </a:pPr>
            <a:endParaRPr lang="lv-LV" sz="2600" b="1" dirty="0" smtClean="0">
              <a:latin typeface="Arial" pitchFamily="18"/>
            </a:endParaRPr>
          </a:p>
          <a:p>
            <a:pPr marL="361950" lvl="0" indent="-361950">
              <a:buSzPct val="100000"/>
              <a:buFont typeface="Wingdings" pitchFamily="2" charset="2"/>
              <a:buChar char="Ø"/>
              <a:tabLst>
                <a:tab pos="0" algn="l"/>
                <a:tab pos="540360" algn="l"/>
              </a:tabLst>
            </a:pPr>
            <a:endParaRPr lang="lv-LV" sz="2600" b="1" dirty="0">
              <a:latin typeface="Arial" pitchFamily="18"/>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dizains">
  <a:themeElements>
    <a:clrScheme name="Office dizain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dizains">
      <a:majorFont>
        <a:latin typeface="Arial"/>
        <a:ea typeface=""/>
        <a:cs typeface="Arial Unicode MS"/>
      </a:majorFont>
      <a:minorFont>
        <a:latin typeface="Arial"/>
        <a:ea typeface=""/>
        <a:cs typeface="Arial Unicode MS"/>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dizain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dizain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dizain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dizain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dizain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dizain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dizain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dizains">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10549</TotalTime>
  <Words>644</Words>
  <Application>Microsoft Office PowerPoint</Application>
  <PresentationFormat>Slaidrāde ekrānā (4:3)</PresentationFormat>
  <Paragraphs>112</Paragraphs>
  <Slides>14</Slides>
  <Notes>11</Notes>
  <HiddenSlides>0</HiddenSlides>
  <MMClips>0</MMClips>
  <ScaleCrop>false</ScaleCrop>
  <HeadingPairs>
    <vt:vector size="4" baseType="variant">
      <vt:variant>
        <vt:lpstr>Dizains</vt:lpstr>
      </vt:variant>
      <vt:variant>
        <vt:i4>1</vt:i4>
      </vt:variant>
      <vt:variant>
        <vt:lpstr>Slaidu virsraksti</vt:lpstr>
      </vt:variant>
      <vt:variant>
        <vt:i4>14</vt:i4>
      </vt:variant>
    </vt:vector>
  </HeadingPairs>
  <TitlesOfParts>
    <vt:vector size="15" baseType="lpstr">
      <vt:lpstr>Office dizains</vt:lpstr>
      <vt:lpstr>Slaids 1</vt:lpstr>
      <vt:lpstr>Slaids 2</vt:lpstr>
      <vt:lpstr>Politikas virsmērķis</vt:lpstr>
      <vt:lpstr>Rīcības virzieni, saskaņā ar pamatnostādnēm</vt:lpstr>
      <vt:lpstr>Pilsoniskā sabiedrība un integrācija</vt:lpstr>
      <vt:lpstr>Nacionālā identitāte: valoda un kultūrtelpa</vt:lpstr>
      <vt:lpstr>Saliedēta sociālā atmiņa</vt:lpstr>
      <vt:lpstr>Priekšlikumi jaunajām politikas iniciatīvām</vt:lpstr>
      <vt:lpstr>Pasākumu avoti</vt:lpstr>
      <vt:lpstr>Projekts prezentēts un apspriests</vt:lpstr>
      <vt:lpstr>Papildu (jauni) akcenti</vt:lpstr>
      <vt:lpstr>Finansēšanas avoti</vt:lpstr>
      <vt:lpstr>Iesaistītās institūcijas un esošais  finansējums, EUR</vt:lpstr>
      <vt:lpstr>Slaids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Slaids 1</dc:title>
  <dc:creator>GuntaR</dc:creator>
  <cp:lastModifiedBy>Gunta Robežniece</cp:lastModifiedBy>
  <cp:revision>1023</cp:revision>
  <cp:lastPrinted>1601-01-01T00:00:00Z</cp:lastPrinted>
  <dcterms:created xsi:type="dcterms:W3CDTF">2005-10-04T05:29:36Z</dcterms:created>
  <dcterms:modified xsi:type="dcterms:W3CDTF">2014-10-28T13:13:49Z</dcterms:modified>
</cp:coreProperties>
</file>