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57" r:id="rId4"/>
    <p:sldId id="268" r:id="rId5"/>
    <p:sldId id="260" r:id="rId6"/>
    <p:sldId id="269" r:id="rId7"/>
    <p:sldId id="270" r:id="rId8"/>
    <p:sldId id="265" r:id="rId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B0CA-7C01-4BE8-8681-8D97BCDCA6D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64F4-F139-42E8-BBD7-48D76849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960D3-9148-425F-AB40-6FB852DF7C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6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0F4B4-4AD8-4A44-9690-26B742795D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C280-2BEB-4050-B2C1-9C1175418F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32FAE-3368-4DAA-B66B-A0637CA6A4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4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945A-3D4D-47B2-AE70-83630903C8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4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D177F-5161-44AA-A4FE-7BAA76E8D4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4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B51C-F2B3-4A09-9CD3-3D84C69319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7562-AD3D-4399-B395-C9E1816F60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96DDD-6367-4E78-AD37-C54A855078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6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BE0C4-B9C8-468E-9A8B-79FB3253CC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7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5D38-5E0B-41C1-911A-D0FBDF5524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297325-E9F9-45DB-B3DD-16ACECBCC5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259632" y="206442"/>
            <a:ext cx="7628384" cy="2286454"/>
          </a:xfrm>
        </p:spPr>
        <p:txBody>
          <a:bodyPr/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>
                <a:solidFill>
                  <a:srgbClr val="002060"/>
                </a:solidFill>
              </a:rPr>
              <a:t>Koncepcija </a:t>
            </a:r>
            <a:r>
              <a:rPr lang="lv-LV" sz="3200" b="1" dirty="0">
                <a:solidFill>
                  <a:srgbClr val="002060"/>
                </a:solidFill>
              </a:rPr>
              <a:t>par zemes dzīļu izmantošanas tiesiskā regulējuma pilnveidošanu potenciālo investīciju piesaistei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4509120"/>
            <a:ext cx="4672608" cy="1944216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lv-LV" sz="2800" dirty="0" smtClean="0">
                <a:latin typeface="Times New Roman" pitchFamily="18" charset="0"/>
              </a:rPr>
              <a:t>Vides aizsardzības departaments</a:t>
            </a:r>
          </a:p>
          <a:p>
            <a:pPr algn="r">
              <a:lnSpc>
                <a:spcPct val="80000"/>
              </a:lnSpc>
            </a:pPr>
            <a:r>
              <a:rPr lang="lv-LV" sz="2800" dirty="0" smtClean="0">
                <a:latin typeface="Times New Roman" pitchFamily="18" charset="0"/>
              </a:rPr>
              <a:t>Vecākā referente </a:t>
            </a:r>
          </a:p>
          <a:p>
            <a:pPr algn="r">
              <a:lnSpc>
                <a:spcPct val="80000"/>
              </a:lnSpc>
            </a:pPr>
            <a:r>
              <a:rPr lang="lv-LV" sz="2800" dirty="0" smtClean="0">
                <a:latin typeface="Times New Roman" pitchFamily="18" charset="0"/>
              </a:rPr>
              <a:t>Dace Ozola</a:t>
            </a:r>
          </a:p>
          <a:p>
            <a:pPr algn="r">
              <a:lnSpc>
                <a:spcPct val="80000"/>
              </a:lnSpc>
            </a:pPr>
            <a:r>
              <a:rPr lang="lv-LV" sz="2400" dirty="0" smtClean="0">
                <a:latin typeface="Times New Roman" pitchFamily="18" charset="0"/>
              </a:rPr>
              <a:t>26.11.2014.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4824536" cy="3227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>
                <a:solidFill>
                  <a:srgbClr val="002060"/>
                </a:solidFill>
              </a:rPr>
              <a:t>Koncepcijas mērķi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veidot investīcijām labvēlīgu vidi, būtiski pilnveidojot normatīvo aktu ietvaru </a:t>
            </a:r>
            <a:r>
              <a:rPr lang="lv-LV" dirty="0" smtClean="0"/>
              <a:t>attiecībā </a:t>
            </a:r>
            <a:r>
              <a:rPr lang="lv-LV" dirty="0"/>
              <a:t>uz zemes īpašnieka tiesībām un pienākumiem un valsts iespējām veicināt zemes dzīļu racionālu un efektīvu </a:t>
            </a:r>
            <a:r>
              <a:rPr lang="lv-LV" dirty="0" smtClean="0"/>
              <a:t>izmantošanu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/>
            <a:r>
              <a:rPr lang="lv-LV" dirty="0"/>
              <a:t>veicināt zemes īpašnieku ieinteresētību zemes dzīļu resursu izpētē un </a:t>
            </a:r>
            <a:r>
              <a:rPr lang="lv-LV" dirty="0" smtClean="0"/>
              <a:t>izmantošanā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4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lv-LV" sz="3600" b="1" dirty="0" smtClean="0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lv-LV" sz="3600" b="1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  <a:t>Risinājumu varianti (1)</a:t>
            </a:r>
            <a:b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lv-LV" sz="2800" b="1" dirty="0" smtClean="0"/>
              <a:t>A variants:</a:t>
            </a:r>
            <a:r>
              <a:rPr lang="lv-LV" sz="2800" b="1" dirty="0"/>
              <a:t> </a:t>
            </a:r>
            <a:r>
              <a:rPr lang="lv-LV" sz="2800" b="1" dirty="0" smtClean="0"/>
              <a:t>Normatīvais </a:t>
            </a:r>
            <a:r>
              <a:rPr lang="lv-LV" sz="2800" b="1" dirty="0"/>
              <a:t>regulējums netiek pārskatīts un </a:t>
            </a:r>
            <a:r>
              <a:rPr lang="lv-LV" sz="2800" b="1" dirty="0" smtClean="0"/>
              <a:t>mainīts</a:t>
            </a:r>
            <a:endParaRPr lang="lv-LV" sz="2800" dirty="0"/>
          </a:p>
          <a:p>
            <a:pPr marL="0" indent="0">
              <a:spcAft>
                <a:spcPts val="600"/>
              </a:spcAft>
              <a:buNone/>
            </a:pPr>
            <a:r>
              <a:rPr lang="lv-LV" sz="2800" dirty="0" smtClean="0"/>
              <a:t>zemes </a:t>
            </a:r>
            <a:r>
              <a:rPr lang="lv-LV" sz="2800" dirty="0"/>
              <a:t>dzīļu izmantošanā saglabāsies esošā </a:t>
            </a:r>
            <a:r>
              <a:rPr lang="lv-LV" sz="2800" dirty="0" smtClean="0"/>
              <a:t>situācija  </a:t>
            </a:r>
            <a:r>
              <a:rPr lang="lv-LV" sz="2800" dirty="0"/>
              <a:t>investoru piesaiste </a:t>
            </a:r>
            <a:r>
              <a:rPr lang="lv-LV" sz="2800" dirty="0" smtClean="0"/>
              <a:t>apgrūtināta</a:t>
            </a:r>
            <a:r>
              <a:rPr lang="lv-LV" sz="2800" dirty="0"/>
              <a:t>, pat </a:t>
            </a:r>
            <a:r>
              <a:rPr lang="lv-LV" sz="2800" dirty="0" smtClean="0"/>
              <a:t>neiespējama </a:t>
            </a:r>
          </a:p>
          <a:p>
            <a:r>
              <a:rPr lang="lv-LV" sz="2800" b="1" dirty="0"/>
              <a:t>B </a:t>
            </a:r>
            <a:r>
              <a:rPr lang="lv-LV" sz="2800" b="1" dirty="0" smtClean="0"/>
              <a:t>variants:</a:t>
            </a:r>
            <a:r>
              <a:rPr lang="lv-LV" sz="2800" dirty="0" smtClean="0"/>
              <a:t> </a:t>
            </a:r>
            <a:r>
              <a:rPr lang="lv-LV" sz="2800" b="1" dirty="0" smtClean="0"/>
              <a:t>Zemes </a:t>
            </a:r>
            <a:r>
              <a:rPr lang="lv-LV" sz="2800" b="1" dirty="0"/>
              <a:t>dzīles tiek saglabātas privātpersonas īpašumā, nosakot konkrētus īpašuma tiesību </a:t>
            </a:r>
            <a:r>
              <a:rPr lang="lv-LV" sz="2800" b="1" dirty="0" smtClean="0"/>
              <a:t>aprobežojumus</a:t>
            </a:r>
            <a:r>
              <a:rPr lang="lv-LV" sz="2800" dirty="0" smtClean="0"/>
              <a:t> </a:t>
            </a:r>
          </a:p>
          <a:p>
            <a:pPr marL="0" indent="0">
              <a:buNone/>
            </a:pPr>
            <a:r>
              <a:rPr lang="lv-LV" sz="2800" dirty="0" smtClean="0"/>
              <a:t>tiek </a:t>
            </a:r>
            <a:r>
              <a:rPr lang="lv-LV" sz="2800" dirty="0"/>
              <a:t>izmantots esošais normatīvo aktu ietvars, to papildinot un izdarot grozījumus.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6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  <a:t>Risinājumu </a:t>
            </a:r>
            <a:r>
              <a:rPr lang="lv-LV" sz="3600" b="1" dirty="0">
                <a:solidFill>
                  <a:srgbClr val="002060"/>
                </a:solidFill>
                <a:latin typeface="Times New Roman" pitchFamily="18" charset="0"/>
              </a:rPr>
              <a:t>varianti </a:t>
            </a:r>
            <a: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  <a:t>(2) </a:t>
            </a:r>
            <a:b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r>
              <a:rPr lang="lv-LV" sz="2800" b="1" dirty="0" smtClean="0"/>
              <a:t>C</a:t>
            </a:r>
            <a:r>
              <a:rPr lang="lv-LV" sz="2800" b="1" dirty="0"/>
              <a:t> </a:t>
            </a:r>
            <a:r>
              <a:rPr lang="lv-LV" sz="2800" b="1" dirty="0" smtClean="0"/>
              <a:t>variants: Zemes </a:t>
            </a:r>
            <a:r>
              <a:rPr lang="lv-LV" sz="2800" b="1" dirty="0"/>
              <a:t>dzīles </a:t>
            </a:r>
            <a:r>
              <a:rPr lang="lv-LV" sz="2800" b="1" dirty="0" smtClean="0"/>
              <a:t>pieder </a:t>
            </a:r>
            <a:r>
              <a:rPr lang="lv-LV" sz="2800" b="1" dirty="0"/>
              <a:t>valstij ar </a:t>
            </a:r>
            <a:r>
              <a:rPr lang="lv-LV" sz="2800" b="1" dirty="0" smtClean="0"/>
              <a:t>personu </a:t>
            </a:r>
            <a:r>
              <a:rPr lang="lv-LV" sz="2800" b="1" dirty="0"/>
              <a:t>tiesībām </a:t>
            </a:r>
            <a:r>
              <a:rPr lang="lv-LV" sz="2800" b="1" dirty="0" smtClean="0"/>
              <a:t>uz „zemes virsmu” </a:t>
            </a:r>
          </a:p>
          <a:p>
            <a:pPr marL="0" indent="0">
              <a:buNone/>
            </a:pPr>
            <a:r>
              <a:rPr lang="lv-LV" sz="2800" b="1" dirty="0"/>
              <a:t>- virszemes tiesības </a:t>
            </a:r>
            <a:r>
              <a:rPr lang="lv-LV" sz="2800" dirty="0"/>
              <a:t>(</a:t>
            </a:r>
            <a:r>
              <a:rPr lang="lv-LV" sz="2800" i="1" dirty="0" err="1"/>
              <a:t>surface</a:t>
            </a:r>
            <a:r>
              <a:rPr lang="lv-LV" sz="2800" i="1" dirty="0"/>
              <a:t> </a:t>
            </a:r>
            <a:r>
              <a:rPr lang="lv-LV" sz="2800" i="1" dirty="0" err="1"/>
              <a:t>rights</a:t>
            </a:r>
            <a:r>
              <a:rPr lang="lv-LV" sz="2800" dirty="0"/>
              <a:t>) ir tiesības izmantot zemi, augsni, iegūt derīgos izrakteņus, kas atrodas zem augsnes – smilti, granti, mālu, kūdru u.tml. </a:t>
            </a: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lv-LV" sz="2800" b="1" dirty="0" smtClean="0"/>
              <a:t>- tiesības </a:t>
            </a:r>
            <a:r>
              <a:rPr lang="lv-LV" sz="2800" b="1" dirty="0"/>
              <a:t>uz minerāliem </a:t>
            </a:r>
            <a:r>
              <a:rPr lang="lv-LV" sz="2800" dirty="0"/>
              <a:t>(</a:t>
            </a:r>
            <a:r>
              <a:rPr lang="lv-LV" sz="2800" i="1" dirty="0" err="1"/>
              <a:t>mineral</a:t>
            </a:r>
            <a:r>
              <a:rPr lang="lv-LV" sz="2800" i="1" dirty="0"/>
              <a:t> </a:t>
            </a:r>
            <a:r>
              <a:rPr lang="lv-LV" sz="2800" i="1" dirty="0" err="1"/>
              <a:t>rights</a:t>
            </a:r>
            <a:r>
              <a:rPr lang="lv-LV" sz="2800" dirty="0"/>
              <a:t>, </a:t>
            </a:r>
            <a:r>
              <a:rPr lang="lv-LV" sz="2800" dirty="0" err="1"/>
              <a:t>minerāltiesības</a:t>
            </a:r>
            <a:r>
              <a:rPr lang="lv-LV" sz="2800" dirty="0"/>
              <a:t>) var atdalīt no tiesībām uz zemes </a:t>
            </a:r>
            <a:r>
              <a:rPr lang="lv-LV" sz="2800" dirty="0" smtClean="0"/>
              <a:t>virskārtu </a:t>
            </a:r>
            <a:r>
              <a:rPr lang="lv-LV" sz="2800" dirty="0" err="1" smtClean="0"/>
              <a:t>minerāltiesības</a:t>
            </a:r>
            <a:r>
              <a:rPr lang="lv-LV" sz="2800" dirty="0" smtClean="0"/>
              <a:t> </a:t>
            </a:r>
            <a:r>
              <a:rPr lang="lv-LV" sz="2800" dirty="0"/>
              <a:t>ir tiesības pētīt un iegūt minerālus, kas atrodas zināmā zemes </a:t>
            </a:r>
            <a:r>
              <a:rPr lang="lv-LV" sz="2800" dirty="0" smtClean="0"/>
              <a:t>dziļumā</a:t>
            </a:r>
          </a:p>
          <a:p>
            <a:pPr marL="0" indent="0">
              <a:buNone/>
            </a:pPr>
            <a:r>
              <a:rPr lang="lv-LV" sz="2800" dirty="0" smtClean="0"/>
              <a:t>Dalījums: nosacīta horizontāla līnija </a:t>
            </a:r>
            <a:r>
              <a:rPr lang="lv-LV" sz="2800" dirty="0"/>
              <a:t>zemes </a:t>
            </a:r>
            <a:r>
              <a:rPr lang="lv-LV" sz="2800" dirty="0" smtClean="0"/>
              <a:t>dzīlēs </a:t>
            </a:r>
            <a:r>
              <a:rPr lang="lv-LV" sz="2800" dirty="0"/>
              <a:t>300, 100 vai 50 m </a:t>
            </a:r>
            <a:r>
              <a:rPr lang="lv-LV" sz="2800" dirty="0" smtClean="0"/>
              <a:t>dziļumā vai pa </a:t>
            </a:r>
            <a:r>
              <a:rPr lang="lv-LV" sz="2800" dirty="0"/>
              <a:t>ģeoloģisko robežu</a:t>
            </a:r>
            <a:r>
              <a:rPr lang="lv-LV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850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69" y="116632"/>
            <a:ext cx="8229600" cy="778098"/>
          </a:xfrm>
        </p:spPr>
        <p:txBody>
          <a:bodyPr/>
          <a:lstStyle/>
          <a:p>
            <a:r>
              <a:rPr lang="lv-LV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/>
            </a:r>
            <a:br>
              <a:rPr lang="lv-LV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</a:br>
            <a:r>
              <a:rPr lang="lv-LV" sz="3600" b="1" dirty="0">
                <a:solidFill>
                  <a:srgbClr val="002060"/>
                </a:solidFill>
                <a:latin typeface="Times New Roman" pitchFamily="18" charset="0"/>
              </a:rPr>
              <a:t>Risinājumu varianti </a:t>
            </a:r>
            <a:r>
              <a:rPr lang="lv-LV" sz="3600" b="1" dirty="0" smtClean="0">
                <a:solidFill>
                  <a:srgbClr val="002060"/>
                </a:solidFill>
                <a:latin typeface="Times New Roman" pitchFamily="18" charset="0"/>
              </a:rPr>
              <a:t>(3) </a:t>
            </a:r>
            <a:r>
              <a:rPr lang="lv-LV" sz="36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lv-LV" sz="36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r>
              <a:rPr lang="lv-LV" sz="2800" b="1" dirty="0"/>
              <a:t>D </a:t>
            </a:r>
            <a:r>
              <a:rPr lang="lv-LV" sz="2800" b="1" dirty="0" smtClean="0"/>
              <a:t>variants: Izdalīt </a:t>
            </a:r>
            <a:r>
              <a:rPr lang="lv-LV" sz="2800" b="1" dirty="0"/>
              <a:t>derīgos izrakteņus un zemes dzīļu nogabalus ar derīgām īpašībām kā atsevišķu īpašuma </a:t>
            </a:r>
            <a:r>
              <a:rPr lang="lv-LV" sz="2800" b="1" dirty="0" smtClean="0"/>
              <a:t>priekšmetu</a:t>
            </a:r>
            <a:endParaRPr lang="lv-LV" sz="2800" dirty="0"/>
          </a:p>
          <a:p>
            <a:pPr marL="0" indent="0">
              <a:buNone/>
            </a:pPr>
            <a:r>
              <a:rPr lang="lv-LV" sz="2800" dirty="0" smtClean="0"/>
              <a:t>- likums ieviestu </a:t>
            </a:r>
            <a:r>
              <a:rPr lang="lv-LV" sz="2800" dirty="0"/>
              <a:t>derīgo izrakteņu dalījumu valstij un zemes īpašniekam piederošajos derīgajos </a:t>
            </a:r>
            <a:r>
              <a:rPr lang="lv-LV" sz="2800" dirty="0" smtClean="0"/>
              <a:t>izrakteņos,  tos noteiktu attiecīgus </a:t>
            </a:r>
            <a:r>
              <a:rPr lang="lv-LV" sz="2800" dirty="0"/>
              <a:t>sarakstus saturoši </a:t>
            </a:r>
            <a:r>
              <a:rPr lang="lv-LV" sz="2800" dirty="0" smtClean="0"/>
              <a:t>MK noteikumi </a:t>
            </a:r>
          </a:p>
          <a:p>
            <a:pPr marL="0" indent="0">
              <a:buNone/>
            </a:pPr>
            <a:r>
              <a:rPr lang="lv-LV" sz="2800" dirty="0" smtClean="0"/>
              <a:t>- zemes </a:t>
            </a:r>
            <a:r>
              <a:rPr lang="lv-LV" sz="2800" dirty="0"/>
              <a:t>dzīļu nogabalu ar derīgām īpašībām īpašumtiesības tiek regulētas ar speciālu likumu</a:t>
            </a:r>
          </a:p>
          <a:p>
            <a:pPr marL="0" indent="0">
              <a:buNone/>
            </a:pPr>
            <a:r>
              <a:rPr lang="lv-LV" sz="2800" dirty="0" smtClean="0"/>
              <a:t>Diskutējams: vai par </a:t>
            </a:r>
            <a:r>
              <a:rPr lang="lv-LV" sz="2800" dirty="0"/>
              <a:t>valsts </a:t>
            </a:r>
            <a:r>
              <a:rPr lang="lv-LV" sz="2800" dirty="0" smtClean="0"/>
              <a:t>īpašumā esošiem jānosaka visi </a:t>
            </a:r>
            <a:r>
              <a:rPr lang="lv-LV" sz="2800" dirty="0"/>
              <a:t>derīgie </a:t>
            </a:r>
            <a:r>
              <a:rPr lang="lv-LV" sz="2800" dirty="0" smtClean="0"/>
              <a:t>izrakteņi, vai </a:t>
            </a:r>
            <a:r>
              <a:rPr lang="lv-LV" sz="2800" dirty="0"/>
              <a:t>daļa no pašlaik iegūstamajiem </a:t>
            </a:r>
            <a:r>
              <a:rPr lang="lv-LV" sz="2800" dirty="0" smtClean="0"/>
              <a:t>vai </a:t>
            </a:r>
            <a:r>
              <a:rPr lang="lv-LV" sz="2800" dirty="0"/>
              <a:t>arī tikai </a:t>
            </a:r>
            <a:r>
              <a:rPr lang="lv-LV" sz="2800" dirty="0" smtClean="0"/>
              <a:t>tie, </a:t>
            </a:r>
            <a:r>
              <a:rPr lang="lv-LV" sz="2800" dirty="0"/>
              <a:t>ko potenciāli varētu atklāt </a:t>
            </a:r>
            <a:r>
              <a:rPr lang="lv-LV" sz="2800" dirty="0" smtClean="0"/>
              <a:t>nākotnē</a:t>
            </a:r>
            <a:endParaRPr lang="en-US" sz="2800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618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lv-LV" sz="3600" b="1" dirty="0" smtClean="0"/>
              <a:t>Saņemtie </a:t>
            </a:r>
            <a:r>
              <a:rPr lang="lv-LV" sz="3600" b="1" dirty="0"/>
              <a:t>atzinumi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lv-LV" dirty="0" smtClean="0"/>
              <a:t>Valsts kanceleja, </a:t>
            </a:r>
            <a:r>
              <a:rPr lang="lv-LV" dirty="0" err="1" smtClean="0"/>
              <a:t>Pārresoru</a:t>
            </a:r>
            <a:r>
              <a:rPr lang="lv-LV" dirty="0" smtClean="0"/>
              <a:t> koordinācijas centrs, KNAB </a:t>
            </a:r>
          </a:p>
          <a:p>
            <a:pPr>
              <a:spcAft>
                <a:spcPts val="600"/>
              </a:spcAft>
            </a:pPr>
            <a:r>
              <a:rPr lang="lv-LV" dirty="0" smtClean="0"/>
              <a:t>Ministrijas - FM, TM, EM, SAM, ĀM</a:t>
            </a:r>
          </a:p>
          <a:p>
            <a:pPr>
              <a:spcAft>
                <a:spcPts val="600"/>
              </a:spcAft>
            </a:pPr>
            <a:r>
              <a:rPr lang="lv-LV" dirty="0" smtClean="0"/>
              <a:t>Latvijas Pašvaldību savienība, Latvijas Lielo pilsē</a:t>
            </a:r>
            <a:r>
              <a:rPr lang="lv-LV" dirty="0"/>
              <a:t>tu </a:t>
            </a:r>
            <a:r>
              <a:rPr lang="lv-LV" dirty="0" smtClean="0"/>
              <a:t>asociācija, Vides konsultatīvā padome (VKP),  Latvijas Ģeologu biedrība (LĢS), Zemes reformas komiteja, Advokātu atbalsta biedrība </a:t>
            </a:r>
          </a:p>
          <a:p>
            <a:r>
              <a:rPr lang="lv-LV" dirty="0" smtClean="0"/>
              <a:t>Četras SIA, viena fiziska persona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6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lv-LV" sz="3600" b="1" dirty="0" smtClean="0"/>
              <a:t>Viedokļi atzinumos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lv-LV" sz="2400" dirty="0" smtClean="0"/>
              <a:t>VKP, LĢS - atbalsta ar priekšlikumiem </a:t>
            </a:r>
          </a:p>
          <a:p>
            <a:r>
              <a:rPr lang="lv-LV" sz="2400" dirty="0" smtClean="0"/>
              <a:t>VK, PKC, KNAB, ĀM - pamatā atbalsta, ir iebildumi un priekšlikumi  </a:t>
            </a:r>
          </a:p>
          <a:p>
            <a:r>
              <a:rPr lang="lv-LV" sz="2400" dirty="0"/>
              <a:t>FM, SAM – nav attieksmes, ir iebildumi  </a:t>
            </a:r>
          </a:p>
          <a:p>
            <a:r>
              <a:rPr lang="lv-LV" sz="2400" dirty="0" smtClean="0"/>
              <a:t>Latvijas </a:t>
            </a:r>
            <a:r>
              <a:rPr lang="lv-LV" sz="2400" dirty="0"/>
              <a:t>Pašvaldību savienība, </a:t>
            </a:r>
            <a:r>
              <a:rPr lang="lv-LV" sz="2400" dirty="0" smtClean="0"/>
              <a:t>Latvijas Lielo </a:t>
            </a:r>
            <a:r>
              <a:rPr lang="lv-LV" sz="2400" dirty="0"/>
              <a:t>pilsētu asociācija -  neatbalsta koncepciju</a:t>
            </a:r>
          </a:p>
          <a:p>
            <a:r>
              <a:rPr lang="lv-LV" sz="2400" dirty="0" smtClean="0"/>
              <a:t>TM - neatbalsta koncepciju </a:t>
            </a:r>
          </a:p>
          <a:p>
            <a:r>
              <a:rPr lang="lv-LV" sz="2400" dirty="0" smtClean="0"/>
              <a:t>Citas NVO, komersanti, fiziskā persona - neatbalsta </a:t>
            </a:r>
          </a:p>
          <a:p>
            <a:r>
              <a:rPr lang="lv-LV" sz="2400" dirty="0" smtClean="0"/>
              <a:t>Atbalsta gadījumā nav nosaukts variants</a:t>
            </a:r>
          </a:p>
          <a:p>
            <a:r>
              <a:rPr lang="lv-LV" sz="2400" dirty="0" smtClean="0"/>
              <a:t>Iebildumi – kompensācijas, to noteikšanas kārtība, skaidrāks regulējums, korupcijas risku novēršana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75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620689"/>
            <a:ext cx="8229600" cy="1224135"/>
          </a:xfrm>
        </p:spPr>
        <p:txBody>
          <a:bodyPr/>
          <a:lstStyle/>
          <a:p>
            <a:pPr marL="0" indent="0" algn="ctr">
              <a:buNone/>
            </a:pPr>
            <a:r>
              <a:rPr lang="lv-LV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Paldies par uzmanību! </a:t>
            </a:r>
          </a:p>
          <a:p>
            <a:pPr marL="0" indent="0" algn="ctr">
              <a:buNone/>
            </a:pPr>
            <a:endParaRPr lang="lv-LV" sz="4800" b="1" dirty="0"/>
          </a:p>
          <a:p>
            <a:pPr marL="0" indent="0" algn="ctr">
              <a:buNone/>
            </a:pPr>
            <a:endParaRPr lang="lv-LV" sz="4800" b="1" dirty="0" smtClean="0"/>
          </a:p>
          <a:p>
            <a:pPr marL="0" indent="0" algn="ctr">
              <a:buNone/>
            </a:pPr>
            <a:endParaRPr lang="lv-LV" sz="4800" b="1" dirty="0" smtClean="0"/>
          </a:p>
          <a:p>
            <a:pPr marL="0" indent="0" algn="r">
              <a:buNone/>
            </a:pPr>
            <a:endParaRPr lang="lv-LV" sz="4000" b="1" dirty="0" smtClean="0"/>
          </a:p>
          <a:p>
            <a:pPr marL="0" indent="0" algn="r">
              <a:buNone/>
            </a:pPr>
            <a:endParaRPr lang="lv-LV" sz="2400" b="1" dirty="0" smtClean="0"/>
          </a:p>
          <a:p>
            <a:pPr marL="0" indent="0" algn="r">
              <a:buNone/>
            </a:pPr>
            <a:endParaRPr lang="lv-LV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120680" cy="36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8488"/>
      </p:ext>
    </p:extLst>
  </p:cSld>
  <p:clrMapOvr>
    <a:masterClrMapping/>
  </p:clrMapOvr>
</p:sld>
</file>

<file path=ppt/theme/theme1.xml><?xml version="1.0" encoding="utf-8"?>
<a:theme xmlns:a="http://schemas.openxmlformats.org/drawingml/2006/main" name="VARAM_prezentacija">
  <a:themeElements>
    <a:clrScheme name="Office Theme 14">
      <a:dk1>
        <a:srgbClr val="026227"/>
      </a:dk1>
      <a:lt1>
        <a:srgbClr val="FFFFFF"/>
      </a:lt1>
      <a:dk2>
        <a:srgbClr val="02529B"/>
      </a:dk2>
      <a:lt2>
        <a:srgbClr val="808080"/>
      </a:lt2>
      <a:accent1>
        <a:srgbClr val="78BF30"/>
      </a:accent1>
      <a:accent2>
        <a:srgbClr val="EFA003"/>
      </a:accent2>
      <a:accent3>
        <a:srgbClr val="FFFFFF"/>
      </a:accent3>
      <a:accent4>
        <a:srgbClr val="015320"/>
      </a:accent4>
      <a:accent5>
        <a:srgbClr val="BEDCAD"/>
      </a:accent5>
      <a:accent6>
        <a:srgbClr val="D99102"/>
      </a:accent6>
      <a:hlink>
        <a:srgbClr val="990000"/>
      </a:hlink>
      <a:folHlink>
        <a:srgbClr val="FFD8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529B"/>
        </a:dk1>
        <a:lt1>
          <a:srgbClr val="FFFFFF"/>
        </a:lt1>
        <a:dk2>
          <a:srgbClr val="026227"/>
        </a:dk2>
        <a:lt2>
          <a:srgbClr val="808080"/>
        </a:lt2>
        <a:accent1>
          <a:srgbClr val="80C5CA"/>
        </a:accent1>
        <a:accent2>
          <a:srgbClr val="00529B"/>
        </a:accent2>
        <a:accent3>
          <a:srgbClr val="FFFFFF"/>
        </a:accent3>
        <a:accent4>
          <a:srgbClr val="004584"/>
        </a:accent4>
        <a:accent5>
          <a:srgbClr val="C0DFE1"/>
        </a:accent5>
        <a:accent6>
          <a:srgbClr val="00498C"/>
        </a:accent6>
        <a:hlink>
          <a:srgbClr val="990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26227"/>
        </a:dk1>
        <a:lt1>
          <a:srgbClr val="FFFFFF"/>
        </a:lt1>
        <a:dk2>
          <a:srgbClr val="02529B"/>
        </a:dk2>
        <a:lt2>
          <a:srgbClr val="808080"/>
        </a:lt2>
        <a:accent1>
          <a:srgbClr val="78BF30"/>
        </a:accent1>
        <a:accent2>
          <a:srgbClr val="EFA003"/>
        </a:accent2>
        <a:accent3>
          <a:srgbClr val="FFFFFF"/>
        </a:accent3>
        <a:accent4>
          <a:srgbClr val="015320"/>
        </a:accent4>
        <a:accent5>
          <a:srgbClr val="BEDCAD"/>
        </a:accent5>
        <a:accent6>
          <a:srgbClr val="D99102"/>
        </a:accent6>
        <a:hlink>
          <a:srgbClr val="990000"/>
        </a:hlink>
        <a:folHlink>
          <a:srgbClr val="FFD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VARAM_prezentacija</Template>
  <TotalTime>545</TotalTime>
  <Words>265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VARAM_prezentacija</vt:lpstr>
      <vt:lpstr> Koncepcija par zemes dzīļu izmantošanas tiesiskā regulējuma pilnveidošanu potenciālo investīciju piesaistei </vt:lpstr>
      <vt:lpstr>Koncepcijas mērķi </vt:lpstr>
      <vt:lpstr> Risinājumu varianti (1) </vt:lpstr>
      <vt:lpstr> Risinājumu varianti (2)  </vt:lpstr>
      <vt:lpstr> Risinājumu varianti (3)  </vt:lpstr>
      <vt:lpstr>Saņemtie atzinumi</vt:lpstr>
      <vt:lpstr>Viedokļi atzinumos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Zemes dzīļu izmantošanu regulējošie normatīvie akti un  to grozījumi</dc:title>
  <dc:creator>Dace Ozola</dc:creator>
  <cp:lastModifiedBy>Laura Titane</cp:lastModifiedBy>
  <cp:revision>40</cp:revision>
  <cp:lastPrinted>2014-11-25T15:39:02Z</cp:lastPrinted>
  <dcterms:created xsi:type="dcterms:W3CDTF">2011-03-08T07:45:54Z</dcterms:created>
  <dcterms:modified xsi:type="dcterms:W3CDTF">2014-11-25T15:39:21Z</dcterms:modified>
</cp:coreProperties>
</file>