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6" r:id="rId7"/>
    <p:sldId id="267" r:id="rId8"/>
    <p:sldId id="268" r:id="rId9"/>
    <p:sldId id="269" r:id="rId10"/>
    <p:sldId id="270" r:id="rId11"/>
    <p:sldId id="271" r:id="rId12"/>
    <p:sldId id="272" r:id="rId13"/>
    <p:sldId id="273" r:id="rId14"/>
    <p:sldId id="264" r:id="rId15"/>
  </p:sldIdLst>
  <p:sldSz cx="12192000" cy="6858000"/>
  <p:notesSz cx="6797675" cy="987266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70E7FE7-0831-49AD-8BF3-7E992D92C95E}">
          <p14:sldIdLst>
            <p14:sldId id="256"/>
            <p14:sldId id="257"/>
            <p14:sldId id="258"/>
            <p14:sldId id="259"/>
            <p14:sldId id="260"/>
            <p14:sldId id="266"/>
            <p14:sldId id="267"/>
            <p14:sldId id="268"/>
            <p14:sldId id="269"/>
            <p14:sldId id="270"/>
            <p14:sldId id="271"/>
            <p14:sldId id="272"/>
            <p14:sldId id="273"/>
            <p14:sldId id="26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23" d="100"/>
          <a:sy n="123" d="100"/>
        </p:scale>
        <p:origin x="114"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1524000" y="1122363"/>
            <a:ext cx="9144000" cy="2387600"/>
          </a:xfrm>
        </p:spPr>
        <p:txBody>
          <a:bodyPr anchor="b"/>
          <a:lstStyle>
            <a:lvl1pPr algn="ctr">
              <a:defRPr sz="6000"/>
            </a:lvl1pPr>
          </a:lstStyle>
          <a:p>
            <a:r>
              <a:rPr lang="lv-LV" smtClean="0"/>
              <a:t>Rediģēt šablona virsraksta stilu</a:t>
            </a:r>
            <a:endParaRPr lang="lv-LV"/>
          </a:p>
        </p:txBody>
      </p:sp>
      <p:sp>
        <p:nvSpPr>
          <p:cNvPr id="3" name="Apakšvirsrakst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smtClean="0"/>
              <a:t>Rediģēt šablona apakšvirsraksta stilu</a:t>
            </a:r>
            <a:endParaRPr lang="lv-LV"/>
          </a:p>
        </p:txBody>
      </p:sp>
      <p:sp>
        <p:nvSpPr>
          <p:cNvPr id="4" name="Datuma vietturis 3"/>
          <p:cNvSpPr>
            <a:spLocks noGrp="1"/>
          </p:cNvSpPr>
          <p:nvPr>
            <p:ph type="dt" sz="half" idx="10"/>
          </p:nvPr>
        </p:nvSpPr>
        <p:spPr/>
        <p:txBody>
          <a:bodyPr/>
          <a:lstStyle/>
          <a:p>
            <a:fld id="{7CE9E24F-047E-4F34-9290-7A80D388DAB5}" type="datetimeFigureOut">
              <a:rPr lang="lv-LV" smtClean="0"/>
              <a:t>2015.03.25.</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1F56934D-C457-407D-A069-D81718436423}" type="slidenum">
              <a:rPr lang="lv-LV" smtClean="0"/>
              <a:t>‹#›</a:t>
            </a:fld>
            <a:endParaRPr lang="lv-LV"/>
          </a:p>
        </p:txBody>
      </p:sp>
    </p:spTree>
    <p:extLst>
      <p:ext uri="{BB962C8B-B14F-4D97-AF65-F5344CB8AC3E}">
        <p14:creationId xmlns:p14="http://schemas.microsoft.com/office/powerpoint/2010/main" val="1881403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Vertikāls teksta vietturis 2"/>
          <p:cNvSpPr>
            <a:spLocks noGrp="1"/>
          </p:cNvSpPr>
          <p:nvPr>
            <p:ph type="body" orient="vert" idx="1"/>
          </p:nvPr>
        </p:nvSpPr>
        <p:spPr/>
        <p:txBody>
          <a:bodyPr vert="eaVe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10"/>
          </p:nvPr>
        </p:nvSpPr>
        <p:spPr/>
        <p:txBody>
          <a:bodyPr/>
          <a:lstStyle/>
          <a:p>
            <a:fld id="{7CE9E24F-047E-4F34-9290-7A80D388DAB5}" type="datetimeFigureOut">
              <a:rPr lang="lv-LV" smtClean="0"/>
              <a:t>2015.03.25.</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1F56934D-C457-407D-A069-D81718436423}" type="slidenum">
              <a:rPr lang="lv-LV" smtClean="0"/>
              <a:t>‹#›</a:t>
            </a:fld>
            <a:endParaRPr lang="lv-LV"/>
          </a:p>
        </p:txBody>
      </p:sp>
    </p:spTree>
    <p:extLst>
      <p:ext uri="{BB962C8B-B14F-4D97-AF65-F5344CB8AC3E}">
        <p14:creationId xmlns:p14="http://schemas.microsoft.com/office/powerpoint/2010/main" val="1391311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8724900" y="365125"/>
            <a:ext cx="2628900" cy="5811838"/>
          </a:xfrm>
        </p:spPr>
        <p:txBody>
          <a:bodyPr vert="eaVert"/>
          <a:lstStyle/>
          <a:p>
            <a:r>
              <a:rPr lang="lv-LV" smtClean="0"/>
              <a:t>Rediģēt šablona virsraksta stilu</a:t>
            </a:r>
            <a:endParaRPr lang="lv-LV"/>
          </a:p>
        </p:txBody>
      </p:sp>
      <p:sp>
        <p:nvSpPr>
          <p:cNvPr id="3" name="Vertikāls teksta vietturis 2"/>
          <p:cNvSpPr>
            <a:spLocks noGrp="1"/>
          </p:cNvSpPr>
          <p:nvPr>
            <p:ph type="body" orient="vert" idx="1"/>
          </p:nvPr>
        </p:nvSpPr>
        <p:spPr>
          <a:xfrm>
            <a:off x="838200" y="365125"/>
            <a:ext cx="7734300" cy="5811838"/>
          </a:xfrm>
        </p:spPr>
        <p:txBody>
          <a:bodyPr vert="eaVe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10"/>
          </p:nvPr>
        </p:nvSpPr>
        <p:spPr/>
        <p:txBody>
          <a:bodyPr/>
          <a:lstStyle/>
          <a:p>
            <a:fld id="{7CE9E24F-047E-4F34-9290-7A80D388DAB5}" type="datetimeFigureOut">
              <a:rPr lang="lv-LV" smtClean="0"/>
              <a:t>2015.03.25.</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1F56934D-C457-407D-A069-D81718436423}" type="slidenum">
              <a:rPr lang="lv-LV" smtClean="0"/>
              <a:t>‹#›</a:t>
            </a:fld>
            <a:endParaRPr lang="lv-LV"/>
          </a:p>
        </p:txBody>
      </p:sp>
    </p:spTree>
    <p:extLst>
      <p:ext uri="{BB962C8B-B14F-4D97-AF65-F5344CB8AC3E}">
        <p14:creationId xmlns:p14="http://schemas.microsoft.com/office/powerpoint/2010/main" val="4141353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idx="1"/>
          </p:nvPr>
        </p:nvSpPr>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10"/>
          </p:nvPr>
        </p:nvSpPr>
        <p:spPr/>
        <p:txBody>
          <a:bodyPr/>
          <a:lstStyle/>
          <a:p>
            <a:fld id="{7CE9E24F-047E-4F34-9290-7A80D388DAB5}" type="datetimeFigureOut">
              <a:rPr lang="lv-LV" smtClean="0"/>
              <a:t>2015.03.25.</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1F56934D-C457-407D-A069-D81718436423}" type="slidenum">
              <a:rPr lang="lv-LV" smtClean="0"/>
              <a:t>‹#›</a:t>
            </a:fld>
            <a:endParaRPr lang="lv-LV"/>
          </a:p>
        </p:txBody>
      </p:sp>
    </p:spTree>
    <p:extLst>
      <p:ext uri="{BB962C8B-B14F-4D97-AF65-F5344CB8AC3E}">
        <p14:creationId xmlns:p14="http://schemas.microsoft.com/office/powerpoint/2010/main" val="512434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831850" y="1709738"/>
            <a:ext cx="10515600" cy="2852737"/>
          </a:xfrm>
        </p:spPr>
        <p:txBody>
          <a:bodyPr anchor="b"/>
          <a:lstStyle>
            <a:lvl1pPr>
              <a:defRPr sz="6000"/>
            </a:lvl1pPr>
          </a:lstStyle>
          <a:p>
            <a:r>
              <a:rPr lang="lv-LV" smtClean="0"/>
              <a:t>Rediģēt šablona virsraksta stilu</a:t>
            </a:r>
            <a:endParaRPr lang="lv-LV"/>
          </a:p>
        </p:txBody>
      </p:sp>
      <p:sp>
        <p:nvSpPr>
          <p:cNvPr id="3" name="Teksta vietturi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smtClean="0"/>
              <a:t>Rediģēt šablona teksta stilus</a:t>
            </a:r>
          </a:p>
        </p:txBody>
      </p:sp>
      <p:sp>
        <p:nvSpPr>
          <p:cNvPr id="4" name="Datuma vietturis 3"/>
          <p:cNvSpPr>
            <a:spLocks noGrp="1"/>
          </p:cNvSpPr>
          <p:nvPr>
            <p:ph type="dt" sz="half" idx="10"/>
          </p:nvPr>
        </p:nvSpPr>
        <p:spPr/>
        <p:txBody>
          <a:bodyPr/>
          <a:lstStyle/>
          <a:p>
            <a:fld id="{7CE9E24F-047E-4F34-9290-7A80D388DAB5}" type="datetimeFigureOut">
              <a:rPr lang="lv-LV" smtClean="0"/>
              <a:t>2015.03.25.</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1F56934D-C457-407D-A069-D81718436423}" type="slidenum">
              <a:rPr lang="lv-LV" smtClean="0"/>
              <a:t>‹#›</a:t>
            </a:fld>
            <a:endParaRPr lang="lv-LV"/>
          </a:p>
        </p:txBody>
      </p:sp>
    </p:spTree>
    <p:extLst>
      <p:ext uri="{BB962C8B-B14F-4D97-AF65-F5344CB8AC3E}">
        <p14:creationId xmlns:p14="http://schemas.microsoft.com/office/powerpoint/2010/main" val="1223802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sz="half" idx="1"/>
          </p:nvPr>
        </p:nvSpPr>
        <p:spPr>
          <a:xfrm>
            <a:off x="838200" y="1825625"/>
            <a:ext cx="5181600" cy="4351338"/>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Satura vietturis 3"/>
          <p:cNvSpPr>
            <a:spLocks noGrp="1"/>
          </p:cNvSpPr>
          <p:nvPr>
            <p:ph sz="half" idx="2"/>
          </p:nvPr>
        </p:nvSpPr>
        <p:spPr>
          <a:xfrm>
            <a:off x="6172200" y="1825625"/>
            <a:ext cx="5181600" cy="4351338"/>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Datuma vietturis 4"/>
          <p:cNvSpPr>
            <a:spLocks noGrp="1"/>
          </p:cNvSpPr>
          <p:nvPr>
            <p:ph type="dt" sz="half" idx="10"/>
          </p:nvPr>
        </p:nvSpPr>
        <p:spPr/>
        <p:txBody>
          <a:bodyPr/>
          <a:lstStyle/>
          <a:p>
            <a:fld id="{7CE9E24F-047E-4F34-9290-7A80D388DAB5}" type="datetimeFigureOut">
              <a:rPr lang="lv-LV" smtClean="0"/>
              <a:t>2015.03.25.</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1F56934D-C457-407D-A069-D81718436423}" type="slidenum">
              <a:rPr lang="lv-LV" smtClean="0"/>
              <a:t>‹#›</a:t>
            </a:fld>
            <a:endParaRPr lang="lv-LV"/>
          </a:p>
        </p:txBody>
      </p:sp>
    </p:spTree>
    <p:extLst>
      <p:ext uri="{BB962C8B-B14F-4D97-AF65-F5344CB8AC3E}">
        <p14:creationId xmlns:p14="http://schemas.microsoft.com/office/powerpoint/2010/main" val="289216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839788" y="365125"/>
            <a:ext cx="10515600" cy="1325563"/>
          </a:xfrm>
        </p:spPr>
        <p:txBody>
          <a:bodyPr/>
          <a:lstStyle/>
          <a:p>
            <a:r>
              <a:rPr lang="lv-LV" smtClean="0"/>
              <a:t>Rediģēt šablona virsraksta stilu</a:t>
            </a:r>
            <a:endParaRPr lang="lv-LV"/>
          </a:p>
        </p:txBody>
      </p:sp>
      <p:sp>
        <p:nvSpPr>
          <p:cNvPr id="3" name="Teksta vietturi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Rediģēt šablona teksta stilus</a:t>
            </a:r>
          </a:p>
        </p:txBody>
      </p:sp>
      <p:sp>
        <p:nvSpPr>
          <p:cNvPr id="4" name="Satura vietturis 3"/>
          <p:cNvSpPr>
            <a:spLocks noGrp="1"/>
          </p:cNvSpPr>
          <p:nvPr>
            <p:ph sz="half" idx="2"/>
          </p:nvPr>
        </p:nvSpPr>
        <p:spPr>
          <a:xfrm>
            <a:off x="839788" y="2505075"/>
            <a:ext cx="5157787" cy="3684588"/>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Teksta vietturi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Rediģēt šablona teksta stilus</a:t>
            </a:r>
          </a:p>
        </p:txBody>
      </p:sp>
      <p:sp>
        <p:nvSpPr>
          <p:cNvPr id="6" name="Satura vietturis 5"/>
          <p:cNvSpPr>
            <a:spLocks noGrp="1"/>
          </p:cNvSpPr>
          <p:nvPr>
            <p:ph sz="quarter" idx="4"/>
          </p:nvPr>
        </p:nvSpPr>
        <p:spPr>
          <a:xfrm>
            <a:off x="6172200" y="2505075"/>
            <a:ext cx="5183188" cy="3684588"/>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7" name="Datuma vietturis 6"/>
          <p:cNvSpPr>
            <a:spLocks noGrp="1"/>
          </p:cNvSpPr>
          <p:nvPr>
            <p:ph type="dt" sz="half" idx="10"/>
          </p:nvPr>
        </p:nvSpPr>
        <p:spPr/>
        <p:txBody>
          <a:bodyPr/>
          <a:lstStyle/>
          <a:p>
            <a:fld id="{7CE9E24F-047E-4F34-9290-7A80D388DAB5}" type="datetimeFigureOut">
              <a:rPr lang="lv-LV" smtClean="0"/>
              <a:t>2015.03.25.</a:t>
            </a:fld>
            <a:endParaRPr lang="lv-LV"/>
          </a:p>
        </p:txBody>
      </p:sp>
      <p:sp>
        <p:nvSpPr>
          <p:cNvPr id="8" name="Kājenes vietturis 7"/>
          <p:cNvSpPr>
            <a:spLocks noGrp="1"/>
          </p:cNvSpPr>
          <p:nvPr>
            <p:ph type="ftr" sz="quarter" idx="11"/>
          </p:nvPr>
        </p:nvSpPr>
        <p:spPr/>
        <p:txBody>
          <a:bodyPr/>
          <a:lstStyle/>
          <a:p>
            <a:endParaRPr lang="lv-LV"/>
          </a:p>
        </p:txBody>
      </p:sp>
      <p:sp>
        <p:nvSpPr>
          <p:cNvPr id="9" name="Slaida numura vietturis 8"/>
          <p:cNvSpPr>
            <a:spLocks noGrp="1"/>
          </p:cNvSpPr>
          <p:nvPr>
            <p:ph type="sldNum" sz="quarter" idx="12"/>
          </p:nvPr>
        </p:nvSpPr>
        <p:spPr/>
        <p:txBody>
          <a:bodyPr/>
          <a:lstStyle/>
          <a:p>
            <a:fld id="{1F56934D-C457-407D-A069-D81718436423}" type="slidenum">
              <a:rPr lang="lv-LV" smtClean="0"/>
              <a:t>‹#›</a:t>
            </a:fld>
            <a:endParaRPr lang="lv-LV"/>
          </a:p>
        </p:txBody>
      </p:sp>
    </p:spTree>
    <p:extLst>
      <p:ext uri="{BB962C8B-B14F-4D97-AF65-F5344CB8AC3E}">
        <p14:creationId xmlns:p14="http://schemas.microsoft.com/office/powerpoint/2010/main" val="279415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Datuma vietturis 2"/>
          <p:cNvSpPr>
            <a:spLocks noGrp="1"/>
          </p:cNvSpPr>
          <p:nvPr>
            <p:ph type="dt" sz="half" idx="10"/>
          </p:nvPr>
        </p:nvSpPr>
        <p:spPr/>
        <p:txBody>
          <a:bodyPr/>
          <a:lstStyle/>
          <a:p>
            <a:fld id="{7CE9E24F-047E-4F34-9290-7A80D388DAB5}" type="datetimeFigureOut">
              <a:rPr lang="lv-LV" smtClean="0"/>
              <a:t>2015.03.25.</a:t>
            </a:fld>
            <a:endParaRPr lang="lv-LV"/>
          </a:p>
        </p:txBody>
      </p:sp>
      <p:sp>
        <p:nvSpPr>
          <p:cNvPr id="4" name="Kājenes vietturis 3"/>
          <p:cNvSpPr>
            <a:spLocks noGrp="1"/>
          </p:cNvSpPr>
          <p:nvPr>
            <p:ph type="ftr" sz="quarter" idx="11"/>
          </p:nvPr>
        </p:nvSpPr>
        <p:spPr/>
        <p:txBody>
          <a:bodyPr/>
          <a:lstStyle/>
          <a:p>
            <a:endParaRPr lang="lv-LV"/>
          </a:p>
        </p:txBody>
      </p:sp>
      <p:sp>
        <p:nvSpPr>
          <p:cNvPr id="5" name="Slaida numura vietturis 4"/>
          <p:cNvSpPr>
            <a:spLocks noGrp="1"/>
          </p:cNvSpPr>
          <p:nvPr>
            <p:ph type="sldNum" sz="quarter" idx="12"/>
          </p:nvPr>
        </p:nvSpPr>
        <p:spPr/>
        <p:txBody>
          <a:bodyPr/>
          <a:lstStyle/>
          <a:p>
            <a:fld id="{1F56934D-C457-407D-A069-D81718436423}" type="slidenum">
              <a:rPr lang="lv-LV" smtClean="0"/>
              <a:t>‹#›</a:t>
            </a:fld>
            <a:endParaRPr lang="lv-LV"/>
          </a:p>
        </p:txBody>
      </p:sp>
    </p:spTree>
    <p:extLst>
      <p:ext uri="{BB962C8B-B14F-4D97-AF65-F5344CB8AC3E}">
        <p14:creationId xmlns:p14="http://schemas.microsoft.com/office/powerpoint/2010/main" val="1895250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p:cNvSpPr>
            <a:spLocks noGrp="1"/>
          </p:cNvSpPr>
          <p:nvPr>
            <p:ph type="dt" sz="half" idx="10"/>
          </p:nvPr>
        </p:nvSpPr>
        <p:spPr/>
        <p:txBody>
          <a:bodyPr/>
          <a:lstStyle/>
          <a:p>
            <a:fld id="{7CE9E24F-047E-4F34-9290-7A80D388DAB5}" type="datetimeFigureOut">
              <a:rPr lang="lv-LV" smtClean="0"/>
              <a:t>2015.03.25.</a:t>
            </a:fld>
            <a:endParaRPr lang="lv-LV"/>
          </a:p>
        </p:txBody>
      </p:sp>
      <p:sp>
        <p:nvSpPr>
          <p:cNvPr id="3" name="Kājenes vietturis 2"/>
          <p:cNvSpPr>
            <a:spLocks noGrp="1"/>
          </p:cNvSpPr>
          <p:nvPr>
            <p:ph type="ftr" sz="quarter" idx="11"/>
          </p:nvPr>
        </p:nvSpPr>
        <p:spPr/>
        <p:txBody>
          <a:bodyPr/>
          <a:lstStyle/>
          <a:p>
            <a:endParaRPr lang="lv-LV"/>
          </a:p>
        </p:txBody>
      </p:sp>
      <p:sp>
        <p:nvSpPr>
          <p:cNvPr id="4" name="Slaida numura vietturis 3"/>
          <p:cNvSpPr>
            <a:spLocks noGrp="1"/>
          </p:cNvSpPr>
          <p:nvPr>
            <p:ph type="sldNum" sz="quarter" idx="12"/>
          </p:nvPr>
        </p:nvSpPr>
        <p:spPr/>
        <p:txBody>
          <a:bodyPr/>
          <a:lstStyle/>
          <a:p>
            <a:fld id="{1F56934D-C457-407D-A069-D81718436423}" type="slidenum">
              <a:rPr lang="lv-LV" smtClean="0"/>
              <a:t>‹#›</a:t>
            </a:fld>
            <a:endParaRPr lang="lv-LV"/>
          </a:p>
        </p:txBody>
      </p:sp>
    </p:spTree>
    <p:extLst>
      <p:ext uri="{BB962C8B-B14F-4D97-AF65-F5344CB8AC3E}">
        <p14:creationId xmlns:p14="http://schemas.microsoft.com/office/powerpoint/2010/main" val="1182261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839788" y="457200"/>
            <a:ext cx="3932237" cy="1600200"/>
          </a:xfrm>
        </p:spPr>
        <p:txBody>
          <a:bodyPr anchor="b"/>
          <a:lstStyle>
            <a:lvl1pPr>
              <a:defRPr sz="3200"/>
            </a:lvl1pPr>
          </a:lstStyle>
          <a:p>
            <a:r>
              <a:rPr lang="lv-LV" smtClean="0"/>
              <a:t>Rediģēt šablona virsraksta stilu</a:t>
            </a:r>
            <a:endParaRPr lang="lv-LV"/>
          </a:p>
        </p:txBody>
      </p:sp>
      <p:sp>
        <p:nvSpPr>
          <p:cNvPr id="3" name="Satura vietturi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Teksta vietturi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smtClean="0"/>
              <a:t>Rediģēt šablona teksta stilus</a:t>
            </a:r>
          </a:p>
        </p:txBody>
      </p:sp>
      <p:sp>
        <p:nvSpPr>
          <p:cNvPr id="5" name="Datuma vietturis 4"/>
          <p:cNvSpPr>
            <a:spLocks noGrp="1"/>
          </p:cNvSpPr>
          <p:nvPr>
            <p:ph type="dt" sz="half" idx="10"/>
          </p:nvPr>
        </p:nvSpPr>
        <p:spPr/>
        <p:txBody>
          <a:bodyPr/>
          <a:lstStyle/>
          <a:p>
            <a:fld id="{7CE9E24F-047E-4F34-9290-7A80D388DAB5}" type="datetimeFigureOut">
              <a:rPr lang="lv-LV" smtClean="0"/>
              <a:t>2015.03.25.</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1F56934D-C457-407D-A069-D81718436423}" type="slidenum">
              <a:rPr lang="lv-LV" smtClean="0"/>
              <a:t>‹#›</a:t>
            </a:fld>
            <a:endParaRPr lang="lv-LV"/>
          </a:p>
        </p:txBody>
      </p:sp>
    </p:spTree>
    <p:extLst>
      <p:ext uri="{BB962C8B-B14F-4D97-AF65-F5344CB8AC3E}">
        <p14:creationId xmlns:p14="http://schemas.microsoft.com/office/powerpoint/2010/main" val="3972450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839788" y="457200"/>
            <a:ext cx="3932237" cy="1600200"/>
          </a:xfrm>
        </p:spPr>
        <p:txBody>
          <a:bodyPr anchor="b"/>
          <a:lstStyle>
            <a:lvl1pPr>
              <a:defRPr sz="3200"/>
            </a:lvl1pPr>
          </a:lstStyle>
          <a:p>
            <a:r>
              <a:rPr lang="lv-LV" smtClean="0"/>
              <a:t>Rediģēt šablona virsraksta stilu</a:t>
            </a:r>
            <a:endParaRPr lang="lv-LV"/>
          </a:p>
        </p:txBody>
      </p:sp>
      <p:sp>
        <p:nvSpPr>
          <p:cNvPr id="3" name="Attēla vietturi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smtClean="0"/>
              <a:t>Rediģēt šablona teksta stilus</a:t>
            </a:r>
          </a:p>
        </p:txBody>
      </p:sp>
      <p:sp>
        <p:nvSpPr>
          <p:cNvPr id="5" name="Datuma vietturis 4"/>
          <p:cNvSpPr>
            <a:spLocks noGrp="1"/>
          </p:cNvSpPr>
          <p:nvPr>
            <p:ph type="dt" sz="half" idx="10"/>
          </p:nvPr>
        </p:nvSpPr>
        <p:spPr/>
        <p:txBody>
          <a:bodyPr/>
          <a:lstStyle/>
          <a:p>
            <a:fld id="{7CE9E24F-047E-4F34-9290-7A80D388DAB5}" type="datetimeFigureOut">
              <a:rPr lang="lv-LV" smtClean="0"/>
              <a:t>2015.03.25.</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1F56934D-C457-407D-A069-D81718436423}" type="slidenum">
              <a:rPr lang="lv-LV" smtClean="0"/>
              <a:t>‹#›</a:t>
            </a:fld>
            <a:endParaRPr lang="lv-LV"/>
          </a:p>
        </p:txBody>
      </p:sp>
    </p:spTree>
    <p:extLst>
      <p:ext uri="{BB962C8B-B14F-4D97-AF65-F5344CB8AC3E}">
        <p14:creationId xmlns:p14="http://schemas.microsoft.com/office/powerpoint/2010/main" val="1863795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smtClean="0"/>
              <a:t>Rediģēt šablona virsraksta stilu</a:t>
            </a:r>
            <a:endParaRPr lang="lv-LV"/>
          </a:p>
        </p:txBody>
      </p:sp>
      <p:sp>
        <p:nvSpPr>
          <p:cNvPr id="3" name="Teksta vietturi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E9E24F-047E-4F34-9290-7A80D388DAB5}" type="datetimeFigureOut">
              <a:rPr lang="lv-LV" smtClean="0"/>
              <a:t>2015.03.25.</a:t>
            </a:fld>
            <a:endParaRPr lang="lv-LV"/>
          </a:p>
        </p:txBody>
      </p:sp>
      <p:sp>
        <p:nvSpPr>
          <p:cNvPr id="5" name="Kājenes vietturi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56934D-C457-407D-A069-D81718436423}" type="slidenum">
              <a:rPr lang="lv-LV" smtClean="0"/>
              <a:t>‹#›</a:t>
            </a:fld>
            <a:endParaRPr lang="lv-LV"/>
          </a:p>
        </p:txBody>
      </p:sp>
    </p:spTree>
    <p:extLst>
      <p:ext uri="{BB962C8B-B14F-4D97-AF65-F5344CB8AC3E}">
        <p14:creationId xmlns:p14="http://schemas.microsoft.com/office/powerpoint/2010/main" val="1572873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mailto:info@ogludenrazi.lv"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a:xfrm>
            <a:off x="1513490" y="469557"/>
            <a:ext cx="9154510" cy="2073946"/>
          </a:xfrm>
        </p:spPr>
        <p:txBody>
          <a:bodyPr>
            <a:normAutofit/>
          </a:bodyPr>
          <a:lstStyle/>
          <a:p>
            <a:r>
              <a:rPr lang="en-US" sz="3200" dirty="0" err="1">
                <a:effectLst>
                  <a:outerShdw blurRad="38100" dist="38100" dir="2700000" algn="tl">
                    <a:srgbClr val="000000">
                      <a:alpha val="43137"/>
                    </a:srgbClr>
                  </a:outerShdw>
                </a:effectLst>
              </a:rPr>
              <a:t>Baltijas</a:t>
            </a:r>
            <a:r>
              <a:rPr lang="en-US" sz="3200" dirty="0">
                <a:effectLst>
                  <a:outerShdw blurRad="38100" dist="38100" dir="2700000" algn="tl">
                    <a:srgbClr val="000000">
                      <a:alpha val="43137"/>
                    </a:srgbClr>
                  </a:outerShdw>
                </a:effectLst>
              </a:rPr>
              <a:t> </a:t>
            </a:r>
            <a:r>
              <a:rPr lang="en-US" sz="3200" dirty="0" err="1">
                <a:effectLst>
                  <a:outerShdw blurRad="38100" dist="38100" dir="2700000" algn="tl">
                    <a:srgbClr val="000000">
                      <a:alpha val="43137"/>
                    </a:srgbClr>
                  </a:outerShdw>
                </a:effectLst>
              </a:rPr>
              <a:t>ogļūdeņražu</a:t>
            </a:r>
            <a:r>
              <a:rPr lang="en-US" sz="3200" dirty="0">
                <a:effectLst>
                  <a:outerShdw blurRad="38100" dist="38100" dir="2700000" algn="tl">
                    <a:srgbClr val="000000">
                      <a:alpha val="43137"/>
                    </a:srgbClr>
                  </a:outerShdw>
                </a:effectLst>
              </a:rPr>
              <a:t> </a:t>
            </a:r>
            <a:r>
              <a:rPr lang="lv-LV" sz="3200" dirty="0" smtClean="0">
                <a:effectLst>
                  <a:outerShdw blurRad="38100" dist="38100" dir="2700000" algn="tl">
                    <a:srgbClr val="000000">
                      <a:alpha val="43137"/>
                    </a:srgbClr>
                  </a:outerShdw>
                </a:effectLst>
              </a:rPr>
              <a:t/>
            </a:r>
            <a:br>
              <a:rPr lang="lv-LV" sz="3200" dirty="0" smtClean="0">
                <a:effectLst>
                  <a:outerShdw blurRad="38100" dist="38100" dir="2700000" algn="tl">
                    <a:srgbClr val="000000">
                      <a:alpha val="43137"/>
                    </a:srgbClr>
                  </a:outerShdw>
                </a:effectLst>
              </a:rPr>
            </a:br>
            <a:r>
              <a:rPr lang="en-US" sz="3200" dirty="0" err="1" smtClean="0">
                <a:effectLst>
                  <a:outerShdw blurRad="38100" dist="38100" dir="2700000" algn="tl">
                    <a:srgbClr val="000000">
                      <a:alpha val="43137"/>
                    </a:srgbClr>
                  </a:outerShdw>
                </a:effectLst>
              </a:rPr>
              <a:t>izpētes</a:t>
            </a:r>
            <a:r>
              <a:rPr lang="en-US" sz="3200" dirty="0" smtClean="0">
                <a:effectLst>
                  <a:outerShdw blurRad="38100" dist="38100" dir="2700000" algn="tl">
                    <a:srgbClr val="000000">
                      <a:alpha val="43137"/>
                    </a:srgbClr>
                  </a:outerShdw>
                </a:effectLst>
              </a:rPr>
              <a:t> </a:t>
            </a:r>
            <a:r>
              <a:rPr lang="en-US" sz="3200" dirty="0">
                <a:effectLst>
                  <a:outerShdw blurRad="38100" dist="38100" dir="2700000" algn="tl">
                    <a:srgbClr val="000000">
                      <a:alpha val="43137"/>
                    </a:srgbClr>
                  </a:outerShdw>
                </a:effectLst>
              </a:rPr>
              <a:t>un </a:t>
            </a:r>
            <a:r>
              <a:rPr lang="en-US" sz="3200" dirty="0" err="1">
                <a:effectLst>
                  <a:outerShdw blurRad="38100" dist="38100" dir="2700000" algn="tl">
                    <a:srgbClr val="000000">
                      <a:alpha val="43137"/>
                    </a:srgbClr>
                  </a:outerShdw>
                </a:effectLst>
              </a:rPr>
              <a:t>ieguves</a:t>
            </a:r>
            <a:r>
              <a:rPr lang="en-US" sz="3200" dirty="0">
                <a:effectLst>
                  <a:outerShdw blurRad="38100" dist="38100" dir="2700000" algn="tl">
                    <a:srgbClr val="000000">
                      <a:alpha val="43137"/>
                    </a:srgbClr>
                  </a:outerShdw>
                </a:effectLst>
              </a:rPr>
              <a:t> </a:t>
            </a:r>
            <a:r>
              <a:rPr lang="en-US" sz="3200" dirty="0" err="1">
                <a:effectLst>
                  <a:outerShdw blurRad="38100" dist="38100" dir="2700000" algn="tl">
                    <a:srgbClr val="000000">
                      <a:alpha val="43137"/>
                    </a:srgbClr>
                  </a:outerShdw>
                </a:effectLst>
              </a:rPr>
              <a:t>asociācija</a:t>
            </a:r>
            <a:endParaRPr lang="lv-LV" sz="3200" dirty="0">
              <a:effectLst>
                <a:outerShdw blurRad="38100" dist="38100" dir="2700000" algn="tl">
                  <a:srgbClr val="000000">
                    <a:alpha val="43137"/>
                  </a:srgbClr>
                </a:outerShdw>
              </a:effectLst>
            </a:endParaRPr>
          </a:p>
        </p:txBody>
      </p:sp>
      <p:sp>
        <p:nvSpPr>
          <p:cNvPr id="3" name="Apakšvirsraksts 2"/>
          <p:cNvSpPr>
            <a:spLocks noGrp="1"/>
          </p:cNvSpPr>
          <p:nvPr>
            <p:ph type="subTitle" idx="1"/>
          </p:nvPr>
        </p:nvSpPr>
        <p:spPr>
          <a:xfrm>
            <a:off x="1376855" y="3501223"/>
            <a:ext cx="9291145" cy="2615798"/>
          </a:xfrm>
        </p:spPr>
        <p:txBody>
          <a:bodyPr>
            <a:normAutofit/>
          </a:bodyPr>
          <a:lstStyle/>
          <a:p>
            <a:r>
              <a:rPr lang="lv-LV" b="1" dirty="0"/>
              <a:t>Par Ministru Kabineta rīkojuma projektu „Koncepcija par zemes dzīļu izmantošanas tiesiskā regulējuma pilnveidošanu potenciālo investīciju piesaistei” (VSS-976) </a:t>
            </a:r>
            <a:endParaRPr lang="lv-LV" b="1" dirty="0" smtClean="0"/>
          </a:p>
          <a:p>
            <a:endParaRPr lang="lv-LV" b="1" dirty="0"/>
          </a:p>
          <a:p>
            <a:r>
              <a:rPr lang="lv-LV" dirty="0" smtClean="0"/>
              <a:t>Sigita </a:t>
            </a:r>
            <a:r>
              <a:rPr lang="lv-LV" dirty="0" err="1" smtClean="0"/>
              <a:t>Poželaite</a:t>
            </a:r>
            <a:endParaRPr lang="lv-LV" dirty="0" smtClean="0"/>
          </a:p>
          <a:p>
            <a:r>
              <a:rPr lang="lv-LV" dirty="0" smtClean="0"/>
              <a:t>Rīga, 2015.gada 25.marts</a:t>
            </a:r>
            <a:endParaRPr lang="lv-LV" dirty="0"/>
          </a:p>
        </p:txBody>
      </p:sp>
      <p:pic>
        <p:nvPicPr>
          <p:cNvPr id="4" name="Attēl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3490" y="714704"/>
            <a:ext cx="2123089" cy="1939500"/>
          </a:xfrm>
          <a:prstGeom prst="rect">
            <a:avLst/>
          </a:prstGeom>
        </p:spPr>
      </p:pic>
    </p:spTree>
    <p:extLst>
      <p:ext uri="{BB962C8B-B14F-4D97-AF65-F5344CB8AC3E}">
        <p14:creationId xmlns:p14="http://schemas.microsoft.com/office/powerpoint/2010/main" val="7502918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0988" y="286870"/>
            <a:ext cx="11187953" cy="5016758"/>
          </a:xfrm>
          <a:prstGeom prst="rect">
            <a:avLst/>
          </a:prstGeom>
        </p:spPr>
        <p:txBody>
          <a:bodyPr wrap="square">
            <a:spAutoFit/>
          </a:bodyPr>
          <a:lstStyle/>
          <a:p>
            <a:r>
              <a:rPr lang="lv-LV" sz="2000" b="1" dirty="0">
                <a:latin typeface="Calibri" panose="020F0502020204030204" pitchFamily="34" charset="0"/>
                <a:ea typeface="Calibri" panose="020F0502020204030204" pitchFamily="34" charset="0"/>
                <a:cs typeface="Times New Roman" panose="02020603050405020304" pitchFamily="18" charset="0"/>
              </a:rPr>
              <a:t>Izstrādājot Koncepciju, nav ņemts vērā </a:t>
            </a:r>
            <a:r>
              <a:rPr lang="lv-LV" sz="2000" b="1" dirty="0" smtClean="0">
                <a:latin typeface="Calibri" panose="020F0502020204030204" pitchFamily="34" charset="0"/>
                <a:ea typeface="Calibri" panose="020F0502020204030204" pitchFamily="34" charset="0"/>
                <a:cs typeface="Times New Roman" panose="02020603050405020304" pitchFamily="18" charset="0"/>
              </a:rPr>
              <a:t>(V):</a:t>
            </a:r>
            <a:endParaRPr lang="lv-LV" sz="2000" dirty="0">
              <a:latin typeface="Calibri" panose="020F0502020204030204" pitchFamily="34" charset="0"/>
              <a:ea typeface="Calibri" panose="020F0502020204030204" pitchFamily="34" charset="0"/>
              <a:cs typeface="Times New Roman" panose="02020603050405020304" pitchFamily="18" charset="0"/>
            </a:endParaRPr>
          </a:p>
          <a:p>
            <a:pPr lvl="0"/>
            <a:endParaRPr lang="lv-LV" sz="2000" b="1" dirty="0" smtClean="0"/>
          </a:p>
          <a:p>
            <a:pPr marL="342900" lvl="0" indent="-342900">
              <a:buFont typeface="Arial" panose="020B0604020202020204" pitchFamily="34" charset="0"/>
              <a:buChar char="•"/>
            </a:pPr>
            <a:r>
              <a:rPr lang="lv-LV" sz="2000" dirty="0"/>
              <a:t>Pašreizējais tiesiskais regulējums jau paredz tiesības iznomāt zemi atbilstoši likuma „Par zemes dzīlēm” 8.panta pirmajā daļā noteiktajā kārtībā, zemes īpašniekam noslēdzot nomas līgumu par zemes dzīļu izmantošanas veidu, uz kā pamata nomnieks iegūst zemes dzīļu izmantošanas licenci un līdz ar to arī īpašumtiesības uz derīgajiem izrakteņiem licencē norādītajā daudzumā (augļiem). Esošais regulējums norāda uz iespējām, pamatojoties uz savstarpēju vienošanos, zemes īpašniekam brīvprātīgi ierobežot sev ar likumu noteiktās zemes dzīļu izmantošanas tiesības par labu citai personai. </a:t>
            </a:r>
            <a:r>
              <a:rPr lang="lv-LV" sz="2000" b="1" dirty="0"/>
              <a:t>Pašreizējais tiesiskais regulējums nosaka valsts tiesības noteikt valsts nozīmes atradnes un valsts nozīmes zemes dzīļu nogabalus</a:t>
            </a:r>
            <a:r>
              <a:rPr lang="lv-LV" sz="2000" dirty="0"/>
              <a:t> (sk. likuma „Par zemes dzīlēm” 1.panta 19.punktu, 10.panta 8.daļu, Ministru kabineta 08.05.2012. noteikumi Nr.321 „Noteikumi par valsts nozīmes derīgo izrakteņu atradnēm”). Ar Ministru kabineta 2007.gada 27.februāra noteikumiem Nr.155 „Atlīdzības aprēķināšanas un izmaksāšanas kārtība par zemes dzīļu īpašuma tiesību aprobežojumu valsts nozīmes zemes dzīļu nogabalos” ir noteikta kārtība kādā aprēķina un izmaksā atlīdzību zemes īpašniekam par zemes dzīļu īpašuma tiesību aprobežojumu valsts nozīmes zemes dzīļu nogabalos, ja sabiedrības un valsts interesēs nepieciešams izmantot zemes dzīļu derīgās īpašības vai iegūt pazemes ūdeņus</a:t>
            </a:r>
            <a:r>
              <a:rPr lang="lv-LV" sz="2000" dirty="0" smtClean="0"/>
              <a:t>.</a:t>
            </a:r>
            <a:endParaRPr lang="lv-LV" sz="2000" dirty="0"/>
          </a:p>
        </p:txBody>
      </p:sp>
    </p:spTree>
    <p:extLst>
      <p:ext uri="{BB962C8B-B14F-4D97-AF65-F5344CB8AC3E}">
        <p14:creationId xmlns:p14="http://schemas.microsoft.com/office/powerpoint/2010/main" val="24403517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0988" y="286870"/>
            <a:ext cx="11187953" cy="5940088"/>
          </a:xfrm>
          <a:prstGeom prst="rect">
            <a:avLst/>
          </a:prstGeom>
        </p:spPr>
        <p:txBody>
          <a:bodyPr wrap="square">
            <a:spAutoFit/>
          </a:bodyPr>
          <a:lstStyle/>
          <a:p>
            <a:r>
              <a:rPr lang="lv-LV" sz="2000" b="1" dirty="0">
                <a:latin typeface="Calibri" panose="020F0502020204030204" pitchFamily="34" charset="0"/>
                <a:ea typeface="Calibri" panose="020F0502020204030204" pitchFamily="34" charset="0"/>
                <a:cs typeface="Times New Roman" panose="02020603050405020304" pitchFamily="18" charset="0"/>
              </a:rPr>
              <a:t>Izstrādājot Koncepciju, nav ņemts vērā </a:t>
            </a:r>
            <a:r>
              <a:rPr lang="lv-LV" sz="2000" b="1" dirty="0" smtClean="0">
                <a:latin typeface="Calibri" panose="020F0502020204030204" pitchFamily="34" charset="0"/>
                <a:ea typeface="Calibri" panose="020F0502020204030204" pitchFamily="34" charset="0"/>
                <a:cs typeface="Times New Roman" panose="02020603050405020304" pitchFamily="18" charset="0"/>
              </a:rPr>
              <a:t>(VI):</a:t>
            </a:r>
            <a:endParaRPr lang="lv-LV" sz="2000" dirty="0">
              <a:latin typeface="Calibri" panose="020F0502020204030204" pitchFamily="34" charset="0"/>
              <a:ea typeface="Calibri" panose="020F0502020204030204" pitchFamily="34" charset="0"/>
              <a:cs typeface="Times New Roman" panose="02020603050405020304" pitchFamily="18" charset="0"/>
            </a:endParaRPr>
          </a:p>
          <a:p>
            <a:pPr lvl="0"/>
            <a:endParaRPr lang="lv-LV" sz="2000" b="1" dirty="0" smtClean="0"/>
          </a:p>
          <a:p>
            <a:pPr marL="342900" lvl="0" indent="-342900">
              <a:buFont typeface="Arial" panose="020B0604020202020204" pitchFamily="34" charset="0"/>
              <a:buChar char="•"/>
            </a:pPr>
            <a:r>
              <a:rPr lang="lv-LV" sz="2000" dirty="0"/>
              <a:t>Būtiski grozot līdzšinējās īpašuma tiesības, kļūtu aktuāls arī jautājums par to, </a:t>
            </a:r>
            <a:r>
              <a:rPr lang="lv-LV" sz="2000" b="1" dirty="0"/>
              <a:t>kāda būtu taisnīga atlīdzība zemes īpašniekiem par zemes dzīļu izmantošanu</a:t>
            </a:r>
            <a:r>
              <a:rPr lang="lv-LV" sz="2000" dirty="0"/>
              <a:t>. Piedāvātais piecu - desmit procentu apmērs no zemes kadastrālās vērtības būtu nesamērojama ar tiem ieguvumiem, ko gūtu kāds ārzemju investors, rūpnieciskos apmēros apgūstot krāsaino metālu rūdu iegulas vai citus derīgos izrakteņus. Koncepcija neskaidro, kādēļ tieši šie norādītie procenti tās ieskatā būtu taisnīgi un samērīgi, līdzīgi, kā netiek sniegts </a:t>
            </a:r>
            <a:r>
              <a:rPr lang="lv-LV" sz="2000" b="1" dirty="0"/>
              <a:t>nekāds sabiedrības provizoriskais ekonomiskais ieguvums no ārvalstu investīciju piesaistes samērā ar tām neērtībām un </a:t>
            </a:r>
            <a:r>
              <a:rPr lang="lv-LV" sz="2000" b="1" dirty="0" err="1"/>
              <a:t>pamattiesību</a:t>
            </a:r>
            <a:r>
              <a:rPr lang="lv-LV" sz="2000" b="1" dirty="0"/>
              <a:t> ierobežojumiem, ko būtu jācieš privātpersonām</a:t>
            </a:r>
            <a:r>
              <a:rPr lang="lv-LV" sz="2000" dirty="0"/>
              <a:t> – zemes īpašniekiem to zemju dzīļu nacionalizācijas rezultātā</a:t>
            </a:r>
            <a:r>
              <a:rPr lang="lv-LV" sz="2000" dirty="0" smtClean="0"/>
              <a:t>.</a:t>
            </a:r>
          </a:p>
          <a:p>
            <a:pPr marL="342900" indent="-342900">
              <a:buFont typeface="Arial" panose="020B0604020202020204" pitchFamily="34" charset="0"/>
              <a:buChar char="•"/>
            </a:pPr>
            <a:r>
              <a:rPr lang="lv-LV" sz="2000" dirty="0"/>
              <a:t>Nav saprotams, kādēļ </a:t>
            </a:r>
            <a:r>
              <a:rPr lang="lv-LV" sz="2000" b="1" dirty="0"/>
              <a:t>Koncepcijai tika noteikts ierobežotas pieejamības statuss</a:t>
            </a:r>
            <a:r>
              <a:rPr lang="lv-LV" sz="2000" dirty="0"/>
              <a:t> un kādēļ VARAM neuzklausīja sabiedrības grupu, jo īpaši derīgo izrakteņu ieguves nozares un zemes īpašnieku, viedokļus. Koncepcijas izstrādātajiem </a:t>
            </a:r>
            <a:r>
              <a:rPr lang="lv-LV" sz="2000" b="1" dirty="0"/>
              <a:t>trūka kompetentu speciālistu atzinums</a:t>
            </a:r>
            <a:r>
              <a:rPr lang="lv-LV" sz="2000" dirty="0"/>
              <a:t> ne tikai jautājumā par zemes dzīļu ieguvi, tehnoloģijām, metodēm, bet arī vides jautājumos, jo savādāk nevar izskaidrot zemes dzīļu nogabalu ar derīgām īpašībām veidošanu, ja to izveide būs pretrunā ar likumu „Par ietekmes uz vidi novērtējumu” uz tā pamata izdotajiem normatīvajiem aktiem. Kāda nozīme veidot nogabalus, grozīt īpašuma tiesības uz zemes dzīlēm, ja ietekmes uz vidi novērtējuma procedūras, kas veicama likumā „Par ietekmes uz vidi novērtējumu” noteiktajā kārtībā, ietvaros tiks aizliegtas paredzētas darbības. Koncepcijas atbalstītais D variants neparedz šādu scenāriju un to arī neapsver</a:t>
            </a:r>
            <a:r>
              <a:rPr lang="lv-LV" sz="2000" dirty="0" smtClean="0"/>
              <a:t>.</a:t>
            </a:r>
            <a:endParaRPr lang="lv-LV" sz="2000" dirty="0"/>
          </a:p>
        </p:txBody>
      </p:sp>
    </p:spTree>
    <p:extLst>
      <p:ext uri="{BB962C8B-B14F-4D97-AF65-F5344CB8AC3E}">
        <p14:creationId xmlns:p14="http://schemas.microsoft.com/office/powerpoint/2010/main" val="232840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0988" y="286870"/>
            <a:ext cx="11187953" cy="5324535"/>
          </a:xfrm>
          <a:prstGeom prst="rect">
            <a:avLst/>
          </a:prstGeom>
        </p:spPr>
        <p:txBody>
          <a:bodyPr wrap="square">
            <a:spAutoFit/>
          </a:bodyPr>
          <a:lstStyle/>
          <a:p>
            <a:r>
              <a:rPr lang="lv-LV" sz="2000" b="1" dirty="0">
                <a:latin typeface="Calibri" panose="020F0502020204030204" pitchFamily="34" charset="0"/>
                <a:ea typeface="Calibri" panose="020F0502020204030204" pitchFamily="34" charset="0"/>
                <a:cs typeface="Times New Roman" panose="02020603050405020304" pitchFamily="18" charset="0"/>
              </a:rPr>
              <a:t>Izstrādājot Koncepciju, nav ņemts vērā </a:t>
            </a:r>
            <a:r>
              <a:rPr lang="lv-LV" sz="2000" b="1" dirty="0" smtClean="0">
                <a:latin typeface="Calibri" panose="020F0502020204030204" pitchFamily="34" charset="0"/>
                <a:ea typeface="Calibri" panose="020F0502020204030204" pitchFamily="34" charset="0"/>
                <a:cs typeface="Times New Roman" panose="02020603050405020304" pitchFamily="18" charset="0"/>
              </a:rPr>
              <a:t>(VII):</a:t>
            </a:r>
            <a:endParaRPr lang="lv-LV" sz="2000" dirty="0">
              <a:latin typeface="Calibri" panose="020F0502020204030204" pitchFamily="34" charset="0"/>
              <a:ea typeface="Calibri" panose="020F0502020204030204" pitchFamily="34" charset="0"/>
              <a:cs typeface="Times New Roman" panose="02020603050405020304" pitchFamily="18" charset="0"/>
            </a:endParaRPr>
          </a:p>
          <a:p>
            <a:pPr lvl="0"/>
            <a:endParaRPr lang="lv-LV" sz="2000" b="1" dirty="0" smtClean="0"/>
          </a:p>
          <a:p>
            <a:pPr marL="342900" lvl="0" indent="-342900">
              <a:buFont typeface="Arial" panose="020B0604020202020204" pitchFamily="34" charset="0"/>
              <a:buChar char="•"/>
            </a:pPr>
            <a:r>
              <a:rPr lang="lv-LV" sz="2000" dirty="0"/>
              <a:t>Latvijas valsts vēsturē ir zināms piemērs, kad nesaraujami saistīti īpašuma objekti piederēja vairākiem īpašniekiem, izveidojot juridisku situāciju - zemes piespiedu nomu. Šis institūts ir izveidojies privatizācijas procesā, kad dzīvojamai mājai bija jānosaka funkcionāli nepieciešamais zemes gabals. Dalītā īpašuma gadījumā (zeme pieder vienam īpašniekam, ēkas – citam īpašniekam) zemes reformu regulējošajos normatīvajos aktos ir noteikts, ka zemes īpašniekam ir tiesības saņemt zemes nomas maksu, uzliekot par pienākumu dzīvokļa īpašniekam slēgt zemes nomas līgumu ar tā zemes gabala īpašnieku, uz kura atrodas privatizētais objekts. </a:t>
            </a:r>
            <a:r>
              <a:rPr lang="lv-LV" sz="2000" b="1" dirty="0"/>
              <a:t>Dalītais īpašums uzskatāmi rāda, ka tikai vienas no īpašuma tiesībām ir reāli izmantojamas, turpretim otras šajā gadījumā ir aprobežotas un reāli nav izlietojamas. </a:t>
            </a:r>
            <a:r>
              <a:rPr lang="lv-LV" sz="2000" dirty="0"/>
              <a:t>Koncepcijas D varianta realizācija radīs negatīvas sekas – </a:t>
            </a:r>
            <a:r>
              <a:rPr lang="lv-LV" sz="2000" b="1" dirty="0"/>
              <a:t>dalītā īpašuma jaunu veidu</a:t>
            </a:r>
            <a:r>
              <a:rPr lang="lv-LV" sz="2000" dirty="0" smtClean="0"/>
              <a:t>.</a:t>
            </a:r>
          </a:p>
          <a:p>
            <a:pPr marL="342900" indent="-342900">
              <a:buFont typeface="Arial" panose="020B0604020202020204" pitchFamily="34" charset="0"/>
              <a:buChar char="•"/>
            </a:pPr>
            <a:r>
              <a:rPr lang="lv-LV" sz="2000" dirty="0"/>
              <a:t>Ir jānorāda, ka Koncepcija ir pretrunā ar Ministru kabineta 13.12.2010. rīkojumu Nr.541 „Par Koncepciju par </a:t>
            </a:r>
            <a:r>
              <a:rPr lang="lv-LV" sz="2000" u="sng" dirty="0"/>
              <a:t>Civillikuma</a:t>
            </a:r>
            <a:r>
              <a:rPr lang="lv-LV" sz="2000" dirty="0"/>
              <a:t> lietu tiesību daļas modernizāciju”, ar kuru tika atbalstīta tiesību zinātnieku un praktiķu izstrādātā koncepcija, un kas paredz izstrādāt normatīvo aktu projektus, kas </a:t>
            </a:r>
            <a:r>
              <a:rPr lang="lv-LV" sz="2000" b="1" u="sng" dirty="0"/>
              <a:t>novērstu dalīto īpašumu izveidošanu turpmāk</a:t>
            </a:r>
            <a:r>
              <a:rPr lang="lv-LV" sz="2000" dirty="0"/>
              <a:t>. Koncepcija D variantā paredz izveidot dalīto īpašumu: speciālais likums ieviestu derīgo izrakteņu dalījumu valstij un zemes īpašniekam pienāktos kompensācija par zemes dzīlēm, ja tie tiks izmantoti</a:t>
            </a:r>
            <a:r>
              <a:rPr lang="lv-LV" sz="2000" dirty="0" smtClean="0"/>
              <a:t>.</a:t>
            </a:r>
            <a:endParaRPr lang="lv-LV" sz="2000" dirty="0"/>
          </a:p>
        </p:txBody>
      </p:sp>
    </p:spTree>
    <p:extLst>
      <p:ext uri="{BB962C8B-B14F-4D97-AF65-F5344CB8AC3E}">
        <p14:creationId xmlns:p14="http://schemas.microsoft.com/office/powerpoint/2010/main" val="3865852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0988" y="286870"/>
            <a:ext cx="11187953" cy="6863417"/>
          </a:xfrm>
          <a:prstGeom prst="rect">
            <a:avLst/>
          </a:prstGeom>
        </p:spPr>
        <p:txBody>
          <a:bodyPr wrap="square">
            <a:spAutoFit/>
          </a:bodyPr>
          <a:lstStyle/>
          <a:p>
            <a:r>
              <a:rPr lang="lv-LV" sz="2000" b="1" dirty="0" smtClean="0">
                <a:latin typeface="Calibri" panose="020F0502020204030204" pitchFamily="34" charset="0"/>
                <a:ea typeface="Calibri" panose="020F0502020204030204" pitchFamily="34" charset="0"/>
                <a:cs typeface="Times New Roman" panose="02020603050405020304" pitchFamily="18" charset="0"/>
              </a:rPr>
              <a:t>Izstrādājot Koncepciju, nav ņemts vērā (VIII):</a:t>
            </a:r>
            <a:endParaRPr lang="lv-LV" sz="2000" dirty="0" smtClean="0">
              <a:latin typeface="Calibri" panose="020F0502020204030204" pitchFamily="34" charset="0"/>
              <a:ea typeface="Calibri" panose="020F0502020204030204" pitchFamily="34" charset="0"/>
              <a:cs typeface="Times New Roman" panose="02020603050405020304" pitchFamily="18" charset="0"/>
            </a:endParaRPr>
          </a:p>
          <a:p>
            <a:pPr lvl="0"/>
            <a:endParaRPr lang="lv-LV" sz="2000" b="1" dirty="0" smtClean="0"/>
          </a:p>
          <a:p>
            <a:pPr marL="342900" lvl="0" indent="-342900">
              <a:buFont typeface="Arial" panose="020B0604020202020204" pitchFamily="34" charset="0"/>
              <a:buChar char="•"/>
            </a:pPr>
            <a:r>
              <a:rPr lang="lv-LV" sz="2000" dirty="0"/>
              <a:t>Investīciju piesaistei ir </a:t>
            </a:r>
            <a:r>
              <a:rPr lang="lv-LV" sz="2000" b="1" dirty="0"/>
              <a:t>jārosina pārskatīt fiskālo politiku</a:t>
            </a:r>
            <a:r>
              <a:rPr lang="lv-LV" sz="2000" dirty="0"/>
              <a:t>, kas var dot pozitīvu ietekmi uz sociālekonomiskiem aspektiem. Pasaulē ir izplatīta kombinēto ekonomisko labumu noteikšanas sistēma ar dažādu fiskālo rīku palīdzību: atlīdzības, prēmijas, peļņas izmaksu sadalījums, ieguves izmaksas un nodokļi. Ir vērojama tendence paredzēt atvieglojumus derīgo izrakteņu ieguvēm ar mazu </a:t>
            </a:r>
            <a:r>
              <a:rPr lang="lv-LV" sz="2000" dirty="0" err="1"/>
              <a:t>debitu</a:t>
            </a:r>
            <a:r>
              <a:rPr lang="lv-LV" sz="2000" dirty="0"/>
              <a:t> un grūti apgūstamajām ieguves vietām. Tieši fiskālā politika var attīstīt zemes dzīļu izmantošanas perspektīvas, neaizskarot zemes īpašnieku tiesības uz savu īpašumu. </a:t>
            </a:r>
            <a:endParaRPr lang="lv-LV" sz="2000" dirty="0" smtClean="0"/>
          </a:p>
          <a:p>
            <a:pPr marL="342900" lvl="0" indent="-342900">
              <a:buFont typeface="Arial" panose="020B0604020202020204" pitchFamily="34" charset="0"/>
              <a:buChar char="•"/>
            </a:pPr>
            <a:r>
              <a:rPr lang="lv-LV" sz="2000" dirty="0" smtClean="0"/>
              <a:t>Ir </a:t>
            </a:r>
            <a:r>
              <a:rPr lang="lv-LV" sz="2000" b="1" dirty="0" smtClean="0"/>
              <a:t>jābūt pieejamiem atbalsta instrumenti</a:t>
            </a:r>
            <a:r>
              <a:rPr lang="lv-LV" sz="2000" dirty="0" smtClean="0"/>
              <a:t> – zemes dzīļu nozares apgūšanā. Atbalsts kalnrūpniecībai un </a:t>
            </a:r>
            <a:r>
              <a:rPr lang="lv-LV" sz="2000" dirty="0" err="1" smtClean="0"/>
              <a:t>minerālresursu</a:t>
            </a:r>
            <a:r>
              <a:rPr lang="lv-LV" sz="2000" dirty="0" smtClean="0"/>
              <a:t> apgūšanā, zemes dzīļu izpētei var būt motivējošs faktors, kas sekmēs nozares attīstību Latvijā. Konsultācijas, informētība, līdzfinansējums un citi atbalsta veidi var nodrošināt abpusējo saikni starp investīcijām un zemes īpašniekiem, dot pozitīvu risinājumu un perspektīvas kalnrūpniecības nozares attīstībai. Investīcijām un zemes dzīļu </a:t>
            </a:r>
            <a:r>
              <a:rPr lang="lv-LV" sz="2000" dirty="0" err="1" smtClean="0"/>
              <a:t>apsaimniekotājam</a:t>
            </a:r>
            <a:r>
              <a:rPr lang="lv-LV" sz="2000" dirty="0" smtClean="0"/>
              <a:t> ir kopējās intereses, tādēļ investīciju piesaiste nevar tikt balstīta uz īpašuma tiesību formu maiņu.</a:t>
            </a:r>
          </a:p>
          <a:p>
            <a:pPr marL="342900" lvl="0" indent="-342900">
              <a:buFont typeface="Arial" panose="020B0604020202020204" pitchFamily="34" charset="0"/>
              <a:buChar char="•"/>
            </a:pPr>
            <a:r>
              <a:rPr lang="lv-LV" sz="2000" b="1" dirty="0" smtClean="0"/>
              <a:t>Valsts </a:t>
            </a:r>
            <a:r>
              <a:rPr lang="lv-LV" sz="2000" b="1" dirty="0"/>
              <a:t>nebūs labākais un atbildīgākais zemes dzīļu īpašnieks</a:t>
            </a:r>
            <a:r>
              <a:rPr lang="lv-LV" sz="2000" dirty="0"/>
              <a:t>. No investīciju piesaistes aspekta efektīvāk sadarboties ar privāto sektoru. Privātais zemes īpašnieks, komersants vai īpašuma </a:t>
            </a:r>
            <a:r>
              <a:rPr lang="lv-LV" sz="2000" dirty="0" err="1"/>
              <a:t>apsaimniekotājs</a:t>
            </a:r>
            <a:r>
              <a:rPr lang="lv-LV" sz="2000" dirty="0"/>
              <a:t> ilgtermiņā patiešām izvēlas saimnieciski izdevīgāko saimniekošanas veidu. Potenciālo investīciju piesaistei zemes dzīļu izmantošanā ļoti liela nozīme ir tieši personāliju pārliecībai, pieņemot liberālās ekonomikas pamatnosacījumus un faktu, ka privātās darbības mērķis ir nopelnīt. Privātā partnera gatavība pieņemt kādas jaunas ekonomiskas sadarbības formas, nosaka investīciju stabilitāti un iespēju ilgtermiņa plānot komercdarbības efektivitāti.</a:t>
            </a:r>
            <a:endParaRPr lang="lv-LV" sz="2000" dirty="0" smtClean="0"/>
          </a:p>
          <a:p>
            <a:pPr marL="342900" lvl="0" indent="-342900">
              <a:buFont typeface="Arial" panose="020B0604020202020204" pitchFamily="34" charset="0"/>
              <a:buChar char="•"/>
            </a:pPr>
            <a:endParaRPr lang="lv-LV" sz="2000" dirty="0"/>
          </a:p>
        </p:txBody>
      </p:sp>
    </p:spTree>
    <p:extLst>
      <p:ext uri="{BB962C8B-B14F-4D97-AF65-F5344CB8AC3E}">
        <p14:creationId xmlns:p14="http://schemas.microsoft.com/office/powerpoint/2010/main" val="4257199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4110" y="1709738"/>
            <a:ext cx="9203339" cy="1979393"/>
          </a:xfrm>
        </p:spPr>
        <p:txBody>
          <a:bodyPr/>
          <a:lstStyle/>
          <a:p>
            <a:r>
              <a:rPr lang="lv-LV" dirty="0" smtClean="0"/>
              <a:t>Paldies par uzmanību!</a:t>
            </a:r>
            <a:endParaRPr lang="lv-LV" dirty="0"/>
          </a:p>
        </p:txBody>
      </p:sp>
      <p:sp>
        <p:nvSpPr>
          <p:cNvPr id="3" name="Text Placeholder 2"/>
          <p:cNvSpPr>
            <a:spLocks noGrp="1"/>
          </p:cNvSpPr>
          <p:nvPr>
            <p:ph type="body" idx="1"/>
          </p:nvPr>
        </p:nvSpPr>
        <p:spPr>
          <a:xfrm>
            <a:off x="3037490" y="4183117"/>
            <a:ext cx="8309960" cy="1906533"/>
          </a:xfrm>
        </p:spPr>
        <p:txBody>
          <a:bodyPr/>
          <a:lstStyle/>
          <a:p>
            <a:r>
              <a:rPr lang="lv-LV" sz="4000" dirty="0" smtClean="0">
                <a:hlinkClick r:id="rId2"/>
              </a:rPr>
              <a:t>info@ogludenrazi.lv</a:t>
            </a:r>
            <a:endParaRPr lang="lv-LV" sz="4000" dirty="0" smtClean="0"/>
          </a:p>
          <a:p>
            <a:r>
              <a:rPr lang="lv-LV" sz="4400" dirty="0" smtClean="0">
                <a:solidFill>
                  <a:schemeClr val="tx1"/>
                </a:solidFill>
              </a:rPr>
              <a:t>      67490000</a:t>
            </a:r>
          </a:p>
          <a:p>
            <a:endParaRPr lang="lv-LV" dirty="0" smtClean="0"/>
          </a:p>
          <a:p>
            <a:endParaRPr lang="lv-LV" dirty="0"/>
          </a:p>
        </p:txBody>
      </p:sp>
    </p:spTree>
    <p:extLst>
      <p:ext uri="{BB962C8B-B14F-4D97-AF65-F5344CB8AC3E}">
        <p14:creationId xmlns:p14="http://schemas.microsoft.com/office/powerpoint/2010/main" val="12688287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isnstūris 1"/>
          <p:cNvSpPr/>
          <p:nvPr/>
        </p:nvSpPr>
        <p:spPr>
          <a:xfrm>
            <a:off x="770965" y="1102659"/>
            <a:ext cx="10955597" cy="3785652"/>
          </a:xfrm>
          <a:prstGeom prst="rect">
            <a:avLst/>
          </a:prstGeom>
        </p:spPr>
        <p:txBody>
          <a:bodyPr wrap="square">
            <a:spAutoFit/>
          </a:bodyPr>
          <a:lstStyle/>
          <a:p>
            <a:pPr marL="285750" indent="-285750">
              <a:buFont typeface="Arial" panose="020B0604020202020204" pitchFamily="34" charset="0"/>
              <a:buChar char="•"/>
            </a:pPr>
            <a:r>
              <a:rPr lang="lv-LV" sz="2000" dirty="0" smtClean="0"/>
              <a:t>Ministru kabineta sadarbības memoranda īstenošanas parakstīšanas sēdē š.g. 25.februārī Ministru prezidente Laimdota Straujuma norādīja, ka nav nepieciešams veidot jaunus normatīvos aktus, ja problēmu var atrisināt esošā normatīvā akta ietvaros veicot grozījumus/papildinājumus</a:t>
            </a:r>
          </a:p>
          <a:p>
            <a:endParaRPr lang="lv-LV" sz="2000" dirty="0" smtClean="0"/>
          </a:p>
          <a:p>
            <a:pPr marL="285750" indent="-285750">
              <a:buFont typeface="Arial" panose="020B0604020202020204" pitchFamily="34" charset="0"/>
              <a:buChar char="•"/>
            </a:pPr>
            <a:r>
              <a:rPr lang="lv-LV" sz="2000" dirty="0" smtClean="0"/>
              <a:t>Tieši </a:t>
            </a:r>
            <a:r>
              <a:rPr lang="lv-LV" sz="2000" u="sng" dirty="0" smtClean="0">
                <a:solidFill>
                  <a:srgbClr val="C00000"/>
                </a:solidFill>
              </a:rPr>
              <a:t>mainīgais normatīvo aktu regulējums, nodokļu sistēma un birokrātiskie šķēršļi </a:t>
            </a:r>
            <a:r>
              <a:rPr lang="lv-LV" sz="2000" dirty="0" smtClean="0"/>
              <a:t>ir lielākie investīciju piesaistes kavētāji</a:t>
            </a:r>
          </a:p>
          <a:p>
            <a:endParaRPr lang="lv-LV" sz="2000" dirty="0" smtClean="0"/>
          </a:p>
          <a:p>
            <a:pPr marL="285750" indent="-285750">
              <a:buFont typeface="Arial" panose="020B0604020202020204" pitchFamily="34" charset="0"/>
              <a:buChar char="•"/>
            </a:pPr>
            <a:r>
              <a:rPr lang="lv-LV" sz="2000" dirty="0" smtClean="0"/>
              <a:t>Nesaprotami – </a:t>
            </a:r>
            <a:r>
              <a:rPr lang="lv-LV" sz="2000" u="sng" dirty="0" smtClean="0">
                <a:solidFill>
                  <a:srgbClr val="C00000"/>
                </a:solidFill>
              </a:rPr>
              <a:t>slepenība un steidzamība</a:t>
            </a:r>
          </a:p>
          <a:p>
            <a:endParaRPr lang="lv-LV" sz="2000" dirty="0" smtClean="0"/>
          </a:p>
          <a:p>
            <a:pPr marL="285750" indent="-285750">
              <a:buFont typeface="Arial" panose="020B0604020202020204" pitchFamily="34" charset="0"/>
              <a:buChar char="•"/>
            </a:pPr>
            <a:r>
              <a:rPr lang="lv-LV" sz="2000" dirty="0" smtClean="0"/>
              <a:t>1-1.5 gada laikā izstrādāta – ierobežotas pieejamības statuss, Asociācija uzzināja nejauši, neskatoties, ka ministrijām pagājušajā gadā nosūtīti iesniegumi ar lūgumu informēt par tiesību aktiem, kas skar zemes dzīles</a:t>
            </a:r>
            <a:endParaRPr lang="lv-LV" sz="2000" dirty="0"/>
          </a:p>
        </p:txBody>
      </p:sp>
    </p:spTree>
    <p:extLst>
      <p:ext uri="{BB962C8B-B14F-4D97-AF65-F5344CB8AC3E}">
        <p14:creationId xmlns:p14="http://schemas.microsoft.com/office/powerpoint/2010/main" val="24460468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isnstūris 1"/>
          <p:cNvSpPr/>
          <p:nvPr/>
        </p:nvSpPr>
        <p:spPr>
          <a:xfrm>
            <a:off x="931160" y="277672"/>
            <a:ext cx="10911017" cy="5890843"/>
          </a:xfrm>
          <a:prstGeom prst="rect">
            <a:avLst/>
          </a:prstGeom>
        </p:spPr>
        <p:txBody>
          <a:bodyPr wrap="square">
            <a:spAutoFit/>
          </a:bodyPr>
          <a:lstStyle/>
          <a:p>
            <a:pPr marL="342900" indent="-342900">
              <a:lnSpc>
                <a:spcPct val="107000"/>
              </a:lnSpc>
              <a:spcAft>
                <a:spcPts val="800"/>
              </a:spcAft>
              <a:buFont typeface="Arial" panose="020B0604020202020204" pitchFamily="34" charset="0"/>
              <a:buChar char="•"/>
            </a:pPr>
            <a:r>
              <a:rPr lang="lv-LV" sz="2000" dirty="0" smtClean="0">
                <a:effectLst/>
                <a:latin typeface="Calibri" panose="020F0502020204030204" pitchFamily="34" charset="0"/>
                <a:ea typeface="Calibri" panose="020F0502020204030204" pitchFamily="34" charset="0"/>
                <a:cs typeface="Arial" panose="020B0604020202020204" pitchFamily="34" charset="0"/>
              </a:rPr>
              <a:t>Informācija publicēta EM un VARAM mājas lapās un atzinumu sagatavošanai tikai 3 nedēļas, no izsludināšanas brīža 2014.g. oktobrī;</a:t>
            </a:r>
          </a:p>
          <a:p>
            <a:pPr marL="342900" indent="-342900">
              <a:lnSpc>
                <a:spcPct val="107000"/>
              </a:lnSpc>
              <a:spcAft>
                <a:spcPts val="800"/>
              </a:spcAft>
              <a:buFont typeface="Arial" panose="020B0604020202020204" pitchFamily="34" charset="0"/>
              <a:buChar char="•"/>
            </a:pPr>
            <a:endParaRPr lang="lv-LV"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indent="-342900">
              <a:lnSpc>
                <a:spcPct val="107000"/>
              </a:lnSpc>
              <a:spcAft>
                <a:spcPts val="800"/>
              </a:spcAft>
              <a:buFont typeface="Arial" panose="020B0604020202020204" pitchFamily="34" charset="0"/>
              <a:buChar char="•"/>
            </a:pPr>
            <a:r>
              <a:rPr lang="lv-LV" sz="2000" dirty="0" smtClean="0">
                <a:effectLst/>
                <a:latin typeface="Calibri" panose="020F0502020204030204" pitchFamily="34" charset="0"/>
                <a:ea typeface="Calibri" panose="020F0502020204030204" pitchFamily="34" charset="0"/>
                <a:cs typeface="Arial" panose="020B0604020202020204" pitchFamily="34" charset="0"/>
              </a:rPr>
              <a:t>Š.g. 3.martā </a:t>
            </a:r>
            <a:r>
              <a:rPr lang="lv-LV" sz="2000" dirty="0" err="1" smtClean="0">
                <a:effectLst/>
                <a:latin typeface="Calibri" panose="020F0502020204030204" pitchFamily="34" charset="0"/>
                <a:ea typeface="Calibri" panose="020F0502020204030204" pitchFamily="34" charset="0"/>
                <a:cs typeface="Arial" panose="020B0604020202020204" pitchFamily="34" charset="0"/>
              </a:rPr>
              <a:t>starpministriju</a:t>
            </a:r>
            <a:r>
              <a:rPr lang="lv-LV" sz="2000" dirty="0" smtClean="0">
                <a:effectLst/>
                <a:latin typeface="Calibri" panose="020F0502020204030204" pitchFamily="34" charset="0"/>
                <a:ea typeface="Calibri" panose="020F0502020204030204" pitchFamily="34" charset="0"/>
                <a:cs typeface="Arial" panose="020B0604020202020204" pitchFamily="34" charset="0"/>
              </a:rPr>
              <a:t> </a:t>
            </a:r>
            <a:r>
              <a:rPr lang="lv-LV" sz="2000" dirty="0"/>
              <a:t>(</a:t>
            </a:r>
            <a:r>
              <a:rPr lang="lv-LV" sz="2000" dirty="0" smtClean="0"/>
              <a:t>starpinstitūciju) </a:t>
            </a:r>
            <a:r>
              <a:rPr lang="lv-LV" sz="2000" dirty="0" smtClean="0">
                <a:effectLst/>
                <a:latin typeface="Calibri" panose="020F0502020204030204" pitchFamily="34" charset="0"/>
                <a:ea typeface="Calibri" panose="020F0502020204030204" pitchFamily="34" charset="0"/>
                <a:cs typeface="Arial" panose="020B0604020202020204" pitchFamily="34" charset="0"/>
              </a:rPr>
              <a:t>saskaņošanas sanāksme, ar VARAM atzīmi, ka jau 11.martā jāvirza uz MK. Asociācijas atzinums, kas tika iesniegts procedūras ietvaros netika pievienots uz šo sanāksmi, līdz ar to sanāksmes dalībniekiem nebija iespējas iepazīties;</a:t>
            </a:r>
          </a:p>
          <a:p>
            <a:pPr marL="342900" indent="-342900">
              <a:lnSpc>
                <a:spcPct val="107000"/>
              </a:lnSpc>
              <a:spcAft>
                <a:spcPts val="800"/>
              </a:spcAft>
              <a:buFont typeface="Arial" panose="020B0604020202020204" pitchFamily="34" charset="0"/>
              <a:buChar char="•"/>
            </a:pPr>
            <a:endParaRPr lang="lv-LV"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indent="-342900">
              <a:lnSpc>
                <a:spcPct val="107000"/>
              </a:lnSpc>
              <a:spcAft>
                <a:spcPts val="800"/>
              </a:spcAft>
              <a:buFont typeface="Arial" panose="020B0604020202020204" pitchFamily="34" charset="0"/>
              <a:buChar char="•"/>
            </a:pPr>
            <a:r>
              <a:rPr lang="lv-LV" sz="2000" dirty="0" smtClean="0">
                <a:effectLst/>
                <a:latin typeface="Calibri" panose="020F0502020204030204" pitchFamily="34" charset="0"/>
                <a:ea typeface="Calibri" panose="020F0502020204030204" pitchFamily="34" charset="0"/>
                <a:cs typeface="Arial" panose="020B0604020202020204" pitchFamily="34" charset="0"/>
              </a:rPr>
              <a:t>Ņemot vērā daudzos ministriju un NVO iebildumus tika ieplānota vēl viena saskaņošana 19.martā, kuras laikā tika izteikti viedokļi par iespējamiem situācijas risinājumiem, izmantojot esošo tiesību aktu ietvaru un </a:t>
            </a:r>
            <a:r>
              <a:rPr lang="lv-LV" sz="2000" u="sng" dirty="0" smtClean="0">
                <a:solidFill>
                  <a:srgbClr val="C00000"/>
                </a:solidFill>
                <a:effectLst/>
                <a:latin typeface="Calibri" panose="020F0502020204030204" pitchFamily="34" charset="0"/>
                <a:ea typeface="Calibri" panose="020F0502020204030204" pitchFamily="34" charset="0"/>
                <a:cs typeface="Arial" panose="020B0604020202020204" pitchFamily="34" charset="0"/>
              </a:rPr>
              <a:t>nepieciešamību informēt plašāku sabiedrības daļu</a:t>
            </a:r>
            <a:r>
              <a:rPr lang="lv-LV" sz="2000" dirty="0" smtClean="0">
                <a:effectLst/>
                <a:latin typeface="Calibri" panose="020F0502020204030204" pitchFamily="34" charset="0"/>
                <a:ea typeface="Calibri" panose="020F0502020204030204" pitchFamily="34" charset="0"/>
                <a:cs typeface="Arial" panose="020B0604020202020204" pitchFamily="34" charset="0"/>
              </a:rPr>
              <a:t>;</a:t>
            </a:r>
          </a:p>
          <a:p>
            <a:pPr marL="342900" indent="-342900">
              <a:lnSpc>
                <a:spcPct val="107000"/>
              </a:lnSpc>
              <a:spcAft>
                <a:spcPts val="800"/>
              </a:spcAft>
              <a:buFont typeface="Arial" panose="020B0604020202020204" pitchFamily="34" charset="0"/>
              <a:buChar char="•"/>
            </a:pPr>
            <a:endParaRPr lang="lv-LV"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indent="-342900">
              <a:buFont typeface="Arial" panose="020B0604020202020204" pitchFamily="34" charset="0"/>
              <a:buChar char="•"/>
            </a:pPr>
            <a:r>
              <a:rPr lang="lv-LV" sz="2000" dirty="0" smtClean="0"/>
              <a:t>Koncepcijas mērķis – </a:t>
            </a:r>
            <a:r>
              <a:rPr lang="lv-LV" sz="2000" dirty="0">
                <a:solidFill>
                  <a:srgbClr val="00B050"/>
                </a:solidFill>
              </a:rPr>
              <a:t>veidot investīcijām labvēlīgu </a:t>
            </a:r>
            <a:r>
              <a:rPr lang="lv-LV" sz="2000" dirty="0" smtClean="0">
                <a:solidFill>
                  <a:srgbClr val="00B050"/>
                </a:solidFill>
              </a:rPr>
              <a:t>vidi,</a:t>
            </a:r>
          </a:p>
          <a:p>
            <a:r>
              <a:rPr lang="lv-LV" sz="2000" dirty="0">
                <a:solidFill>
                  <a:srgbClr val="00B050"/>
                </a:solidFill>
              </a:rPr>
              <a:t> </a:t>
            </a:r>
            <a:r>
              <a:rPr lang="lv-LV" sz="2000" dirty="0" smtClean="0">
                <a:solidFill>
                  <a:srgbClr val="00B050"/>
                </a:solidFill>
              </a:rPr>
              <a:t>                                 -- veicināt </a:t>
            </a:r>
            <a:r>
              <a:rPr lang="lv-LV" sz="2000" dirty="0">
                <a:solidFill>
                  <a:srgbClr val="00B050"/>
                </a:solidFill>
              </a:rPr>
              <a:t>zemes dzīļu </a:t>
            </a:r>
            <a:r>
              <a:rPr lang="lv-LV" sz="2000" dirty="0" smtClean="0">
                <a:solidFill>
                  <a:srgbClr val="00B050"/>
                </a:solidFill>
              </a:rPr>
              <a:t>izpēti,</a:t>
            </a:r>
          </a:p>
          <a:p>
            <a:r>
              <a:rPr lang="lv-LV" sz="2000" dirty="0">
                <a:solidFill>
                  <a:srgbClr val="00B050"/>
                </a:solidFill>
              </a:rPr>
              <a:t> </a:t>
            </a:r>
            <a:r>
              <a:rPr lang="lv-LV" sz="2000" dirty="0" smtClean="0">
                <a:solidFill>
                  <a:srgbClr val="00B050"/>
                </a:solidFill>
              </a:rPr>
              <a:t>                                 -- veicināt </a:t>
            </a:r>
            <a:r>
              <a:rPr lang="lv-LV" sz="2000" dirty="0">
                <a:solidFill>
                  <a:srgbClr val="00B050"/>
                </a:solidFill>
              </a:rPr>
              <a:t>zemes īpašnieku ieinteresētību zemes dzīļu resursu izpētē un </a:t>
            </a:r>
            <a:r>
              <a:rPr lang="lv-LV" sz="2000" dirty="0" smtClean="0">
                <a:solidFill>
                  <a:srgbClr val="00B050"/>
                </a:solidFill>
              </a:rPr>
              <a:t>izmantošanā;</a:t>
            </a:r>
          </a:p>
          <a:p>
            <a:pPr marL="342900" indent="-342900">
              <a:buFont typeface="Arial" panose="020B0604020202020204" pitchFamily="34" charset="0"/>
              <a:buChar char="•"/>
            </a:pPr>
            <a:endParaRPr lang="lv-LV" sz="2000" dirty="0"/>
          </a:p>
          <a:p>
            <a:pPr>
              <a:lnSpc>
                <a:spcPct val="107000"/>
              </a:lnSpc>
              <a:spcAft>
                <a:spcPts val="800"/>
              </a:spcAft>
            </a:pPr>
            <a:endParaRPr lang="lv-LV"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594220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isnstūris 1"/>
          <p:cNvSpPr/>
          <p:nvPr/>
        </p:nvSpPr>
        <p:spPr>
          <a:xfrm>
            <a:off x="1048871" y="71718"/>
            <a:ext cx="9475694" cy="6771982"/>
          </a:xfrm>
          <a:prstGeom prst="rect">
            <a:avLst/>
          </a:prstGeom>
        </p:spPr>
        <p:txBody>
          <a:bodyPr wrap="square">
            <a:spAutoFit/>
          </a:bodyPr>
          <a:lstStyle/>
          <a:p>
            <a:pPr marL="285750" indent="-285750">
              <a:lnSpc>
                <a:spcPct val="107000"/>
              </a:lnSpc>
              <a:spcAft>
                <a:spcPts val="800"/>
              </a:spcAft>
              <a:buFont typeface="Arial" panose="020B0604020202020204" pitchFamily="34" charset="0"/>
              <a:buChar char="•"/>
            </a:pPr>
            <a:r>
              <a:rPr lang="lv-LV" dirty="0" smtClean="0">
                <a:effectLst/>
                <a:latin typeface="Calibri" panose="020F0502020204030204" pitchFamily="34" charset="0"/>
                <a:ea typeface="Calibri" panose="020F0502020204030204" pitchFamily="34" charset="0"/>
                <a:cs typeface="Arial" panose="020B0604020202020204" pitchFamily="34" charset="0"/>
              </a:rPr>
              <a:t>Ekonomiskā pamatojuma nav, aprēķinu nav   </a:t>
            </a:r>
          </a:p>
          <a:p>
            <a:pPr>
              <a:lnSpc>
                <a:spcPct val="107000"/>
              </a:lnSpc>
              <a:spcAft>
                <a:spcPts val="800"/>
              </a:spcAft>
            </a:pPr>
            <a:r>
              <a:rPr lang="lv-LV" dirty="0" smtClean="0">
                <a:effectLst/>
                <a:latin typeface="Calibri" panose="020F0502020204030204" pitchFamily="34" charset="0"/>
                <a:ea typeface="Calibri" panose="020F0502020204030204" pitchFamily="34" charset="0"/>
                <a:cs typeface="Arial" panose="020B0604020202020204" pitchFamily="34" charset="0"/>
              </a:rPr>
              <a:t>        </a:t>
            </a:r>
          </a:p>
          <a:p>
            <a:pPr>
              <a:lnSpc>
                <a:spcPct val="107000"/>
              </a:lnSpc>
              <a:spcAft>
                <a:spcPts val="800"/>
              </a:spcAft>
            </a:pPr>
            <a:endParaRPr lang="lv-LV" dirty="0" smtClean="0">
              <a:effectLst/>
              <a:latin typeface="Calibri" panose="020F050202020403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endParaRPr lang="lv-LV" dirty="0">
              <a:latin typeface="Calibri" panose="020F050202020403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endParaRPr lang="lv-LV" dirty="0" smtClean="0">
              <a:effectLst/>
              <a:latin typeface="Calibri" panose="020F050202020403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endParaRPr lang="lv-LV" dirty="0">
              <a:latin typeface="Calibri" panose="020F050202020403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endParaRPr lang="lv-LV" dirty="0" smtClean="0">
              <a:effectLst/>
              <a:latin typeface="Calibri" panose="020F050202020403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endParaRPr lang="lv-LV" dirty="0">
              <a:latin typeface="Calibri" panose="020F050202020403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endParaRPr lang="lv-LV" dirty="0" smtClean="0">
              <a:effectLst/>
              <a:latin typeface="Calibri" panose="020F050202020403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endParaRPr lang="lv-LV" dirty="0">
              <a:latin typeface="Calibri" panose="020F050202020403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endParaRPr lang="lv-LV" dirty="0" smtClean="0">
              <a:effectLst/>
              <a:latin typeface="Calibri" panose="020F050202020403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endParaRPr lang="lv-LV" dirty="0">
              <a:latin typeface="Calibri" panose="020F050202020403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endParaRPr lang="lv-LV" dirty="0" smtClean="0">
              <a:effectLst/>
              <a:latin typeface="Calibri" panose="020F050202020403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endParaRPr lang="lv-LV" dirty="0">
              <a:latin typeface="Calibri" panose="020F050202020403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endParaRPr lang="lv-LV" dirty="0" smtClean="0">
              <a:effectLst/>
              <a:latin typeface="Calibri" panose="020F050202020403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endParaRPr lang="lv-LV"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endParaRPr lang="lv-LV"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799648246"/>
              </p:ext>
            </p:extLst>
          </p:nvPr>
        </p:nvGraphicFramePr>
        <p:xfrm>
          <a:off x="1419815" y="1273238"/>
          <a:ext cx="4918231" cy="4670937"/>
        </p:xfrm>
        <a:graphic>
          <a:graphicData uri="http://schemas.openxmlformats.org/drawingml/2006/table">
            <a:tbl>
              <a:tblPr firstRow="1" firstCol="1" bandRow="1" bandCol="1">
                <a:tableStyleId>{5C22544A-7EE6-4342-B048-85BDC9FD1C3A}</a:tableStyleId>
              </a:tblPr>
              <a:tblGrid>
                <a:gridCol w="2426044"/>
                <a:gridCol w="885831"/>
                <a:gridCol w="41623"/>
                <a:gridCol w="741745"/>
                <a:gridCol w="41623"/>
                <a:gridCol w="781365"/>
              </a:tblGrid>
              <a:tr h="179597">
                <a:tc rowSpan="2">
                  <a:txBody>
                    <a:bodyPr/>
                    <a:lstStyle/>
                    <a:p>
                      <a:pPr algn="ctr">
                        <a:lnSpc>
                          <a:spcPct val="115000"/>
                        </a:lnSpc>
                        <a:spcAft>
                          <a:spcPts val="1000"/>
                        </a:spcAft>
                      </a:pPr>
                      <a:r>
                        <a:rPr lang="lv-LV" sz="900" dirty="0" smtClean="0">
                          <a:effectLst/>
                        </a:rPr>
                        <a:t>B variants</a:t>
                      </a:r>
                    </a:p>
                    <a:p>
                      <a:pPr algn="ctr">
                        <a:lnSpc>
                          <a:spcPct val="115000"/>
                        </a:lnSpc>
                        <a:spcAft>
                          <a:spcPts val="1000"/>
                        </a:spcAft>
                      </a:pPr>
                      <a:r>
                        <a:rPr lang="lv-LV" sz="900" dirty="0">
                          <a:effectLst/>
                        </a:rPr>
                        <a:t> </a:t>
                      </a:r>
                      <a:endParaRPr lang="lv-LV"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nchor="ctr"/>
                </a:tc>
                <a:tc gridSpan="5">
                  <a:txBody>
                    <a:bodyPr/>
                    <a:lstStyle/>
                    <a:p>
                      <a:pPr algn="ctr">
                        <a:lnSpc>
                          <a:spcPct val="115000"/>
                        </a:lnSpc>
                        <a:spcAft>
                          <a:spcPts val="1000"/>
                        </a:spcAft>
                      </a:pPr>
                      <a:r>
                        <a:rPr lang="lv-LV" sz="900" dirty="0">
                          <a:effectLst/>
                        </a:rPr>
                        <a:t>Turpmākie trīs gadi (</a:t>
                      </a:r>
                      <a:r>
                        <a:rPr lang="lv-LV" sz="900" dirty="0" err="1">
                          <a:effectLst/>
                        </a:rPr>
                        <a:t>tūkst.eiro</a:t>
                      </a:r>
                      <a:r>
                        <a:rPr lang="lv-LV" sz="900" dirty="0">
                          <a:effectLst/>
                        </a:rPr>
                        <a:t>)</a:t>
                      </a:r>
                      <a:endParaRPr lang="lv-LV"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nchor="ct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284689">
                <a:tc vMerge="1">
                  <a:txBody>
                    <a:bodyPr/>
                    <a:lstStyle/>
                    <a:p>
                      <a:endParaRPr lang="lv-LV"/>
                    </a:p>
                  </a:txBody>
                  <a:tcPr/>
                </a:tc>
                <a:tc gridSpan="2">
                  <a:txBody>
                    <a:bodyPr/>
                    <a:lstStyle/>
                    <a:p>
                      <a:pPr algn="ctr">
                        <a:lnSpc>
                          <a:spcPct val="115000"/>
                        </a:lnSpc>
                        <a:spcAft>
                          <a:spcPts val="1000"/>
                        </a:spcAft>
                      </a:pPr>
                      <a:r>
                        <a:rPr lang="lv-LV" sz="900">
                          <a:effectLst/>
                        </a:rPr>
                        <a:t>2015.gads </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nchor="ctr"/>
                </a:tc>
                <a:tc hMerge="1">
                  <a:txBody>
                    <a:bodyPr/>
                    <a:lstStyle/>
                    <a:p>
                      <a:endParaRPr lang="lv-LV"/>
                    </a:p>
                  </a:txBody>
                  <a:tcPr/>
                </a:tc>
                <a:tc gridSpan="2">
                  <a:txBody>
                    <a:bodyPr/>
                    <a:lstStyle/>
                    <a:p>
                      <a:pPr algn="ctr">
                        <a:lnSpc>
                          <a:spcPct val="115000"/>
                        </a:lnSpc>
                        <a:spcAft>
                          <a:spcPts val="1000"/>
                        </a:spcAft>
                      </a:pPr>
                      <a:r>
                        <a:rPr lang="lv-LV" sz="900">
                          <a:effectLst/>
                        </a:rPr>
                        <a:t>2016.gads </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nchor="ctr"/>
                </a:tc>
                <a:tc hMerge="1">
                  <a:txBody>
                    <a:bodyPr/>
                    <a:lstStyle/>
                    <a:p>
                      <a:endParaRPr lang="lv-LV"/>
                    </a:p>
                  </a:txBody>
                  <a:tcPr/>
                </a:tc>
                <a:tc>
                  <a:txBody>
                    <a:bodyPr/>
                    <a:lstStyle/>
                    <a:p>
                      <a:pPr algn="ctr">
                        <a:lnSpc>
                          <a:spcPct val="115000"/>
                        </a:lnSpc>
                        <a:spcAft>
                          <a:spcPts val="1000"/>
                        </a:spcAft>
                      </a:pPr>
                      <a:r>
                        <a:rPr lang="lv-LV" sz="900" dirty="0">
                          <a:effectLst/>
                        </a:rPr>
                        <a:t>2017.gads </a:t>
                      </a:r>
                      <a:endParaRPr lang="lv-LV"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nchor="ctr"/>
                </a:tc>
              </a:tr>
              <a:tr h="337305">
                <a:tc>
                  <a:txBody>
                    <a:bodyPr/>
                    <a:lstStyle/>
                    <a:p>
                      <a:pPr algn="l">
                        <a:lnSpc>
                          <a:spcPct val="115000"/>
                        </a:lnSpc>
                        <a:spcAft>
                          <a:spcPts val="1000"/>
                        </a:spcAft>
                      </a:pPr>
                      <a:r>
                        <a:rPr lang="lv-LV" sz="900">
                          <a:effectLst/>
                        </a:rPr>
                        <a:t>Kopējās izmaiņas budžeta ieņēmumos t.sk.:</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gridSpan="2">
                  <a:txBody>
                    <a:bodyPr/>
                    <a:lstStyle/>
                    <a:p>
                      <a:pPr algn="ctr">
                        <a:lnSpc>
                          <a:spcPct val="115000"/>
                        </a:lnSpc>
                        <a:spcAft>
                          <a:spcPts val="1000"/>
                        </a:spcAft>
                      </a:pPr>
                      <a:r>
                        <a:rPr lang="lv-LV" sz="900">
                          <a:effectLst/>
                        </a:rPr>
                        <a:t>Nav precīzi aprēķināms </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hMerge="1">
                  <a:txBody>
                    <a:bodyPr/>
                    <a:lstStyle/>
                    <a:p>
                      <a:endParaRPr lang="lv-LV"/>
                    </a:p>
                  </a:txBody>
                  <a:tcPr/>
                </a:tc>
                <a:tc gridSpan="2">
                  <a:txBody>
                    <a:bodyPr/>
                    <a:lstStyle/>
                    <a:p>
                      <a:pPr algn="ctr">
                        <a:lnSpc>
                          <a:spcPct val="115000"/>
                        </a:lnSpc>
                        <a:spcAft>
                          <a:spcPts val="1000"/>
                        </a:spcAft>
                      </a:pPr>
                      <a:r>
                        <a:rPr lang="lv-LV" sz="900">
                          <a:effectLst/>
                        </a:rPr>
                        <a:t>Nav precīzi aprēķināms</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hMerge="1">
                  <a:txBody>
                    <a:bodyPr/>
                    <a:lstStyle/>
                    <a:p>
                      <a:endParaRPr lang="lv-LV"/>
                    </a:p>
                  </a:txBody>
                  <a:tcPr/>
                </a:tc>
                <a:tc>
                  <a:txBody>
                    <a:bodyPr/>
                    <a:lstStyle/>
                    <a:p>
                      <a:pPr algn="ctr">
                        <a:lnSpc>
                          <a:spcPct val="115000"/>
                        </a:lnSpc>
                        <a:spcAft>
                          <a:spcPts val="1000"/>
                        </a:spcAft>
                      </a:pPr>
                      <a:r>
                        <a:rPr lang="lv-LV" sz="900">
                          <a:effectLst/>
                        </a:rPr>
                        <a:t>Nav precīzi aprēķināms</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r>
              <a:tr h="630385">
                <a:tc>
                  <a:txBody>
                    <a:bodyPr/>
                    <a:lstStyle/>
                    <a:p>
                      <a:pPr algn="l">
                        <a:lnSpc>
                          <a:spcPct val="115000"/>
                        </a:lnSpc>
                        <a:spcAft>
                          <a:spcPts val="1000"/>
                        </a:spcAft>
                      </a:pPr>
                      <a:r>
                        <a:rPr lang="lv-LV" sz="900" dirty="0">
                          <a:effectLst/>
                        </a:rPr>
                        <a:t>Izmaiņas valsts budžeta ieņēmumos</a:t>
                      </a:r>
                      <a:endParaRPr lang="lv-LV"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gridSpan="5">
                  <a:txBody>
                    <a:bodyPr/>
                    <a:lstStyle/>
                    <a:p>
                      <a:pPr algn="ctr">
                        <a:lnSpc>
                          <a:spcPct val="115000"/>
                        </a:lnSpc>
                        <a:spcAft>
                          <a:spcPts val="0"/>
                        </a:spcAft>
                      </a:pPr>
                      <a:r>
                        <a:rPr lang="lv-LV" sz="900">
                          <a:effectLst/>
                        </a:rPr>
                        <a:t>Ieņēmumi varētu pieaugt – maksas par licencēm, nodokļu maksājumu pieaugums, ievērojot, ka radīti labvēlīgi apstākļi investīcijām</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307363">
                <a:tc>
                  <a:txBody>
                    <a:bodyPr/>
                    <a:lstStyle/>
                    <a:p>
                      <a:pPr algn="l">
                        <a:lnSpc>
                          <a:spcPct val="115000"/>
                        </a:lnSpc>
                        <a:spcAft>
                          <a:spcPts val="1000"/>
                        </a:spcAft>
                      </a:pPr>
                      <a:r>
                        <a:rPr lang="lv-LV" sz="900">
                          <a:effectLst/>
                        </a:rPr>
                        <a:t>Izmaiņas pašvaldību budžeta ieņēmumos</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gridSpan="5">
                  <a:txBody>
                    <a:bodyPr/>
                    <a:lstStyle/>
                    <a:p>
                      <a:pPr marL="66040" marR="36195" algn="ctr">
                        <a:spcBef>
                          <a:spcPts val="375"/>
                        </a:spcBef>
                        <a:spcAft>
                          <a:spcPts val="0"/>
                        </a:spcAft>
                      </a:pPr>
                      <a:r>
                        <a:rPr lang="lv-LV" sz="900">
                          <a:effectLst/>
                        </a:rPr>
                        <a:t>Ieņēmumi var pieaugt no nodokļiem, ko radīs jaunas darba vietas</a:t>
                      </a:r>
                      <a:endParaRPr lang="lv-LV" sz="900">
                        <a:effectLst/>
                        <a:latin typeface="Times New Roman" panose="02020603050405020304" pitchFamily="18" charset="0"/>
                        <a:ea typeface="Times New Roman" panose="02020603050405020304" pitchFamily="18" charset="0"/>
                      </a:endParaRPr>
                    </a:p>
                  </a:txBody>
                  <a:tcPr marL="10946" marR="10946" marT="10946" marB="10946"/>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424504">
                <a:tc>
                  <a:txBody>
                    <a:bodyPr/>
                    <a:lstStyle/>
                    <a:p>
                      <a:pPr algn="l">
                        <a:lnSpc>
                          <a:spcPct val="115000"/>
                        </a:lnSpc>
                        <a:spcAft>
                          <a:spcPts val="1000"/>
                        </a:spcAft>
                      </a:pPr>
                      <a:r>
                        <a:rPr lang="lv-LV" sz="900">
                          <a:effectLst/>
                        </a:rPr>
                        <a:t>Kopējās izmaiņas budžeta izdevumos t.sk.:</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gridSpan="2">
                  <a:txBody>
                    <a:bodyPr/>
                    <a:lstStyle/>
                    <a:p>
                      <a:pPr marL="66040" marR="36195" algn="ctr">
                        <a:spcBef>
                          <a:spcPts val="375"/>
                        </a:spcBef>
                        <a:spcAft>
                          <a:spcPts val="0"/>
                        </a:spcAft>
                      </a:pPr>
                      <a:r>
                        <a:rPr lang="lv-LV" sz="900">
                          <a:effectLst/>
                        </a:rPr>
                        <a:t>Nav precīzi aprēķināms</a:t>
                      </a:r>
                      <a:endParaRPr lang="lv-LV" sz="900">
                        <a:effectLst/>
                        <a:latin typeface="Times New Roman" panose="02020603050405020304" pitchFamily="18" charset="0"/>
                        <a:ea typeface="Times New Roman" panose="02020603050405020304" pitchFamily="18" charset="0"/>
                      </a:endParaRPr>
                    </a:p>
                  </a:txBody>
                  <a:tcPr marL="10946" marR="10946" marT="10946" marB="10946"/>
                </a:tc>
                <a:tc hMerge="1">
                  <a:txBody>
                    <a:bodyPr/>
                    <a:lstStyle/>
                    <a:p>
                      <a:endParaRPr lang="lv-LV"/>
                    </a:p>
                  </a:txBody>
                  <a:tcPr/>
                </a:tc>
                <a:tc gridSpan="2">
                  <a:txBody>
                    <a:bodyPr/>
                    <a:lstStyle/>
                    <a:p>
                      <a:pPr marL="66040" marR="36195" algn="ctr">
                        <a:spcBef>
                          <a:spcPts val="375"/>
                        </a:spcBef>
                        <a:spcAft>
                          <a:spcPts val="0"/>
                        </a:spcAft>
                      </a:pPr>
                      <a:r>
                        <a:rPr lang="lv-LV" sz="900">
                          <a:effectLst/>
                        </a:rPr>
                        <a:t>Nav precīzi aprēķināms</a:t>
                      </a:r>
                      <a:endParaRPr lang="lv-LV" sz="900">
                        <a:effectLst/>
                        <a:latin typeface="Times New Roman" panose="02020603050405020304" pitchFamily="18" charset="0"/>
                        <a:ea typeface="Times New Roman" panose="02020603050405020304" pitchFamily="18" charset="0"/>
                      </a:endParaRPr>
                    </a:p>
                  </a:txBody>
                  <a:tcPr marL="10946" marR="10946" marT="10946" marB="10946"/>
                </a:tc>
                <a:tc hMerge="1">
                  <a:txBody>
                    <a:bodyPr/>
                    <a:lstStyle/>
                    <a:p>
                      <a:endParaRPr lang="lv-LV"/>
                    </a:p>
                  </a:txBody>
                  <a:tcPr/>
                </a:tc>
                <a:tc>
                  <a:txBody>
                    <a:bodyPr/>
                    <a:lstStyle/>
                    <a:p>
                      <a:pPr marL="66040" marR="36195" algn="ctr">
                        <a:spcBef>
                          <a:spcPts val="375"/>
                        </a:spcBef>
                        <a:spcAft>
                          <a:spcPts val="0"/>
                        </a:spcAft>
                      </a:pPr>
                      <a:r>
                        <a:rPr lang="lv-LV" sz="900">
                          <a:effectLst/>
                        </a:rPr>
                        <a:t>Nav precīzi aprēķināms</a:t>
                      </a:r>
                      <a:endParaRPr lang="lv-LV" sz="900">
                        <a:effectLst/>
                        <a:latin typeface="Times New Roman" panose="02020603050405020304" pitchFamily="18" charset="0"/>
                        <a:ea typeface="Times New Roman" panose="02020603050405020304" pitchFamily="18" charset="0"/>
                      </a:endParaRPr>
                    </a:p>
                  </a:txBody>
                  <a:tcPr marL="10946" marR="10946" marT="10946" marB="10946"/>
                </a:tc>
              </a:tr>
              <a:tr h="260009">
                <a:tc>
                  <a:txBody>
                    <a:bodyPr/>
                    <a:lstStyle/>
                    <a:p>
                      <a:pPr algn="l">
                        <a:lnSpc>
                          <a:spcPct val="115000"/>
                        </a:lnSpc>
                        <a:spcAft>
                          <a:spcPts val="1000"/>
                        </a:spcAft>
                      </a:pPr>
                      <a:r>
                        <a:rPr lang="lv-LV" sz="900">
                          <a:effectLst/>
                        </a:rPr>
                        <a:t>Izmaiņas valsts budžeta izdevumos </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gridSpan="5">
                  <a:txBody>
                    <a:bodyPr/>
                    <a:lstStyle/>
                    <a:p>
                      <a:pPr marL="66040" marR="36195" algn="ctr">
                        <a:spcBef>
                          <a:spcPts val="375"/>
                        </a:spcBef>
                        <a:spcAft>
                          <a:spcPts val="0"/>
                        </a:spcAft>
                      </a:pPr>
                      <a:r>
                        <a:rPr lang="lv-LV" sz="900">
                          <a:effectLst/>
                        </a:rPr>
                        <a:t>Projekts šo jomu neskar </a:t>
                      </a:r>
                      <a:endParaRPr lang="lv-LV" sz="900">
                        <a:effectLst/>
                        <a:latin typeface="Times New Roman" panose="02020603050405020304" pitchFamily="18" charset="0"/>
                        <a:ea typeface="Times New Roman" panose="02020603050405020304" pitchFamily="18" charset="0"/>
                      </a:endParaRPr>
                    </a:p>
                  </a:txBody>
                  <a:tcPr marL="10946" marR="10946" marT="10946" marB="10946"/>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424504">
                <a:tc>
                  <a:txBody>
                    <a:bodyPr/>
                    <a:lstStyle/>
                    <a:p>
                      <a:pPr algn="l">
                        <a:lnSpc>
                          <a:spcPct val="115000"/>
                        </a:lnSpc>
                        <a:spcAft>
                          <a:spcPts val="1000"/>
                        </a:spcAft>
                      </a:pPr>
                      <a:r>
                        <a:rPr lang="lv-LV" sz="900">
                          <a:effectLst/>
                        </a:rPr>
                        <a:t>Izmaiņas pašvaldību budžeta izdevumos </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a:txBody>
                    <a:bodyPr/>
                    <a:lstStyle/>
                    <a:p>
                      <a:pPr marL="66040" marR="36195" algn="ctr">
                        <a:spcBef>
                          <a:spcPts val="375"/>
                        </a:spcBef>
                        <a:spcAft>
                          <a:spcPts val="0"/>
                        </a:spcAft>
                      </a:pPr>
                      <a:r>
                        <a:rPr lang="lv-LV" sz="900">
                          <a:effectLst/>
                        </a:rPr>
                        <a:t>Projekts šo jomu neskar</a:t>
                      </a:r>
                      <a:endParaRPr lang="lv-LV" sz="900">
                        <a:effectLst/>
                        <a:latin typeface="Times New Roman" panose="02020603050405020304" pitchFamily="18" charset="0"/>
                        <a:ea typeface="Times New Roman" panose="02020603050405020304" pitchFamily="18" charset="0"/>
                      </a:endParaRPr>
                    </a:p>
                  </a:txBody>
                  <a:tcPr marL="10946" marR="10946" marT="10946" marB="10946"/>
                </a:tc>
                <a:tc gridSpan="2">
                  <a:txBody>
                    <a:bodyPr/>
                    <a:lstStyle/>
                    <a:p>
                      <a:pPr marL="66040" marR="36195" algn="ctr">
                        <a:spcBef>
                          <a:spcPts val="375"/>
                        </a:spcBef>
                        <a:spcAft>
                          <a:spcPts val="0"/>
                        </a:spcAft>
                      </a:pPr>
                      <a:r>
                        <a:rPr lang="lv-LV" sz="900">
                          <a:effectLst/>
                        </a:rPr>
                        <a:t>Projekts šo jomu neskar.</a:t>
                      </a:r>
                      <a:endParaRPr lang="lv-LV" sz="900">
                        <a:effectLst/>
                        <a:latin typeface="Times New Roman" panose="02020603050405020304" pitchFamily="18" charset="0"/>
                        <a:ea typeface="Times New Roman" panose="02020603050405020304" pitchFamily="18" charset="0"/>
                      </a:endParaRPr>
                    </a:p>
                  </a:txBody>
                  <a:tcPr marL="10946" marR="10946" marT="10946" marB="10946"/>
                </a:tc>
                <a:tc hMerge="1">
                  <a:txBody>
                    <a:bodyPr/>
                    <a:lstStyle/>
                    <a:p>
                      <a:endParaRPr lang="lv-LV"/>
                    </a:p>
                  </a:txBody>
                  <a:tcPr/>
                </a:tc>
                <a:tc gridSpan="2">
                  <a:txBody>
                    <a:bodyPr/>
                    <a:lstStyle/>
                    <a:p>
                      <a:pPr marL="66040" marR="36195" algn="ctr">
                        <a:spcBef>
                          <a:spcPts val="375"/>
                        </a:spcBef>
                        <a:spcAft>
                          <a:spcPts val="0"/>
                        </a:spcAft>
                      </a:pPr>
                      <a:r>
                        <a:rPr lang="lv-LV" sz="900">
                          <a:effectLst/>
                        </a:rPr>
                        <a:t>Projekts šo jomu neskar.</a:t>
                      </a:r>
                      <a:endParaRPr lang="lv-LV" sz="900">
                        <a:effectLst/>
                        <a:latin typeface="Times New Roman" panose="02020603050405020304" pitchFamily="18" charset="0"/>
                        <a:ea typeface="Times New Roman" panose="02020603050405020304" pitchFamily="18" charset="0"/>
                      </a:endParaRPr>
                    </a:p>
                  </a:txBody>
                  <a:tcPr marL="10946" marR="10946" marT="10946" marB="10946"/>
                </a:tc>
                <a:tc hMerge="1">
                  <a:txBody>
                    <a:bodyPr/>
                    <a:lstStyle/>
                    <a:p>
                      <a:endParaRPr lang="lv-LV"/>
                    </a:p>
                  </a:txBody>
                  <a:tcPr/>
                </a:tc>
              </a:tr>
              <a:tr h="298363">
                <a:tc>
                  <a:txBody>
                    <a:bodyPr/>
                    <a:lstStyle/>
                    <a:p>
                      <a:pPr algn="l">
                        <a:lnSpc>
                          <a:spcPct val="115000"/>
                        </a:lnSpc>
                        <a:spcAft>
                          <a:spcPts val="1000"/>
                        </a:spcAft>
                      </a:pPr>
                      <a:r>
                        <a:rPr lang="lv-LV" sz="900">
                          <a:effectLst/>
                        </a:rPr>
                        <a:t>Kopējā finansiālā ietekme: </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a:txBody>
                    <a:bodyPr/>
                    <a:lstStyle/>
                    <a:p>
                      <a:pPr marL="66040" marR="36195" algn="ctr">
                        <a:spcBef>
                          <a:spcPts val="375"/>
                        </a:spcBef>
                        <a:spcAft>
                          <a:spcPts val="0"/>
                        </a:spcAft>
                      </a:pPr>
                      <a:r>
                        <a:rPr lang="lv-LV" sz="900">
                          <a:effectLst/>
                        </a:rPr>
                        <a:t>Nav precīzi aprēķināms</a:t>
                      </a:r>
                      <a:endParaRPr lang="lv-LV" sz="900">
                        <a:effectLst/>
                        <a:latin typeface="Times New Roman" panose="02020603050405020304" pitchFamily="18" charset="0"/>
                        <a:ea typeface="Times New Roman" panose="02020603050405020304" pitchFamily="18" charset="0"/>
                      </a:endParaRPr>
                    </a:p>
                  </a:txBody>
                  <a:tcPr marL="10946" marR="10946" marT="10946" marB="10946"/>
                </a:tc>
                <a:tc gridSpan="2">
                  <a:txBody>
                    <a:bodyPr/>
                    <a:lstStyle/>
                    <a:p>
                      <a:pPr marL="66040" marR="36195" algn="ctr">
                        <a:spcBef>
                          <a:spcPts val="375"/>
                        </a:spcBef>
                        <a:spcAft>
                          <a:spcPts val="0"/>
                        </a:spcAft>
                      </a:pPr>
                      <a:r>
                        <a:rPr lang="lv-LV" sz="900">
                          <a:effectLst/>
                        </a:rPr>
                        <a:t>Nav precīzi aprēķināms</a:t>
                      </a:r>
                      <a:endParaRPr lang="lv-LV" sz="900">
                        <a:effectLst/>
                        <a:latin typeface="Times New Roman" panose="02020603050405020304" pitchFamily="18" charset="0"/>
                        <a:ea typeface="Times New Roman" panose="02020603050405020304" pitchFamily="18" charset="0"/>
                      </a:endParaRPr>
                    </a:p>
                  </a:txBody>
                  <a:tcPr marL="10946" marR="10946" marT="10946" marB="10946"/>
                </a:tc>
                <a:tc hMerge="1">
                  <a:txBody>
                    <a:bodyPr/>
                    <a:lstStyle/>
                    <a:p>
                      <a:endParaRPr lang="lv-LV"/>
                    </a:p>
                  </a:txBody>
                  <a:tcPr/>
                </a:tc>
                <a:tc gridSpan="2">
                  <a:txBody>
                    <a:bodyPr/>
                    <a:lstStyle/>
                    <a:p>
                      <a:pPr marL="66040" marR="36195" algn="ctr">
                        <a:spcBef>
                          <a:spcPts val="375"/>
                        </a:spcBef>
                        <a:spcAft>
                          <a:spcPts val="0"/>
                        </a:spcAft>
                      </a:pPr>
                      <a:r>
                        <a:rPr lang="lv-LV" sz="900">
                          <a:effectLst/>
                        </a:rPr>
                        <a:t>Nav precīzi aprēķināms</a:t>
                      </a:r>
                      <a:endParaRPr lang="lv-LV" sz="900">
                        <a:effectLst/>
                        <a:latin typeface="Times New Roman" panose="02020603050405020304" pitchFamily="18" charset="0"/>
                        <a:ea typeface="Times New Roman" panose="02020603050405020304" pitchFamily="18" charset="0"/>
                      </a:endParaRPr>
                    </a:p>
                  </a:txBody>
                  <a:tcPr marL="10946" marR="10946" marT="10946" marB="10946"/>
                </a:tc>
                <a:tc hMerge="1">
                  <a:txBody>
                    <a:bodyPr/>
                    <a:lstStyle/>
                    <a:p>
                      <a:endParaRPr lang="lv-LV"/>
                    </a:p>
                  </a:txBody>
                  <a:tcPr/>
                </a:tc>
              </a:tr>
              <a:tr h="332383">
                <a:tc>
                  <a:txBody>
                    <a:bodyPr/>
                    <a:lstStyle/>
                    <a:p>
                      <a:pPr algn="l">
                        <a:lnSpc>
                          <a:spcPct val="115000"/>
                        </a:lnSpc>
                        <a:spcAft>
                          <a:spcPts val="1000"/>
                        </a:spcAft>
                      </a:pPr>
                      <a:r>
                        <a:rPr lang="lv-LV" sz="900">
                          <a:effectLst/>
                        </a:rPr>
                        <a:t>Finansiālā ietekme uz valsts budžetu </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a:txBody>
                    <a:bodyPr/>
                    <a:lstStyle/>
                    <a:p>
                      <a:pPr marL="66040" marR="36195" algn="ctr">
                        <a:spcBef>
                          <a:spcPts val="375"/>
                        </a:spcBef>
                        <a:spcAft>
                          <a:spcPts val="0"/>
                        </a:spcAft>
                      </a:pPr>
                      <a:r>
                        <a:rPr lang="lv-LV" sz="900">
                          <a:effectLst/>
                        </a:rPr>
                        <a:t>Nav precīzi aprēķināms</a:t>
                      </a:r>
                      <a:endParaRPr lang="lv-LV" sz="900">
                        <a:effectLst/>
                        <a:latin typeface="Times New Roman" panose="02020603050405020304" pitchFamily="18" charset="0"/>
                        <a:ea typeface="Times New Roman" panose="02020603050405020304" pitchFamily="18" charset="0"/>
                      </a:endParaRPr>
                    </a:p>
                  </a:txBody>
                  <a:tcPr marL="10946" marR="10946" marT="10946" marB="10946"/>
                </a:tc>
                <a:tc gridSpan="2">
                  <a:txBody>
                    <a:bodyPr/>
                    <a:lstStyle/>
                    <a:p>
                      <a:pPr marL="66040" marR="36195" algn="ctr">
                        <a:spcBef>
                          <a:spcPts val="375"/>
                        </a:spcBef>
                        <a:spcAft>
                          <a:spcPts val="0"/>
                        </a:spcAft>
                      </a:pPr>
                      <a:r>
                        <a:rPr lang="lv-LV" sz="900">
                          <a:effectLst/>
                        </a:rPr>
                        <a:t>Nav precīzi aprēķināms</a:t>
                      </a:r>
                      <a:endParaRPr lang="lv-LV" sz="900">
                        <a:effectLst/>
                        <a:latin typeface="Times New Roman" panose="02020603050405020304" pitchFamily="18" charset="0"/>
                        <a:ea typeface="Times New Roman" panose="02020603050405020304" pitchFamily="18" charset="0"/>
                      </a:endParaRPr>
                    </a:p>
                  </a:txBody>
                  <a:tcPr marL="10946" marR="10946" marT="10946" marB="10946"/>
                </a:tc>
                <a:tc hMerge="1">
                  <a:txBody>
                    <a:bodyPr/>
                    <a:lstStyle/>
                    <a:p>
                      <a:endParaRPr lang="lv-LV"/>
                    </a:p>
                  </a:txBody>
                  <a:tcPr/>
                </a:tc>
                <a:tc gridSpan="2">
                  <a:txBody>
                    <a:bodyPr/>
                    <a:lstStyle/>
                    <a:p>
                      <a:pPr marL="66040" marR="36195" algn="ctr">
                        <a:spcBef>
                          <a:spcPts val="375"/>
                        </a:spcBef>
                        <a:spcAft>
                          <a:spcPts val="0"/>
                        </a:spcAft>
                      </a:pPr>
                      <a:r>
                        <a:rPr lang="lv-LV" sz="900">
                          <a:effectLst/>
                        </a:rPr>
                        <a:t>Nav precīzi aprēķināms</a:t>
                      </a:r>
                      <a:endParaRPr lang="lv-LV" sz="900">
                        <a:effectLst/>
                        <a:latin typeface="Times New Roman" panose="02020603050405020304" pitchFamily="18" charset="0"/>
                        <a:ea typeface="Times New Roman" panose="02020603050405020304" pitchFamily="18" charset="0"/>
                      </a:endParaRPr>
                    </a:p>
                  </a:txBody>
                  <a:tcPr marL="10946" marR="10946" marT="10946" marB="10946"/>
                </a:tc>
                <a:tc hMerge="1">
                  <a:txBody>
                    <a:bodyPr/>
                    <a:lstStyle/>
                    <a:p>
                      <a:endParaRPr lang="lv-LV"/>
                    </a:p>
                  </a:txBody>
                  <a:tcPr/>
                </a:tc>
              </a:tr>
              <a:tr h="337305">
                <a:tc>
                  <a:txBody>
                    <a:bodyPr/>
                    <a:lstStyle/>
                    <a:p>
                      <a:pPr algn="l">
                        <a:lnSpc>
                          <a:spcPct val="115000"/>
                        </a:lnSpc>
                        <a:spcAft>
                          <a:spcPts val="1000"/>
                        </a:spcAft>
                      </a:pPr>
                      <a:r>
                        <a:rPr lang="lv-LV" sz="900" dirty="0">
                          <a:effectLst/>
                        </a:rPr>
                        <a:t>Finansiālā ietekme uz pašvaldību budžetu </a:t>
                      </a:r>
                      <a:endParaRPr lang="lv-LV"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a:txBody>
                    <a:bodyPr/>
                    <a:lstStyle/>
                    <a:p>
                      <a:pPr algn="ctr">
                        <a:lnSpc>
                          <a:spcPct val="115000"/>
                        </a:lnSpc>
                        <a:spcAft>
                          <a:spcPts val="1000"/>
                        </a:spcAft>
                      </a:pPr>
                      <a:r>
                        <a:rPr lang="lv-LV" sz="900">
                          <a:effectLst/>
                        </a:rPr>
                        <a:t>Nav precīzi aprēķināms</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gridSpan="2">
                  <a:txBody>
                    <a:bodyPr/>
                    <a:lstStyle/>
                    <a:p>
                      <a:pPr algn="ctr">
                        <a:lnSpc>
                          <a:spcPct val="115000"/>
                        </a:lnSpc>
                        <a:spcAft>
                          <a:spcPts val="1000"/>
                        </a:spcAft>
                      </a:pPr>
                      <a:r>
                        <a:rPr lang="lv-LV" sz="900">
                          <a:effectLst/>
                        </a:rPr>
                        <a:t>Nav precīzi aprēķināms</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hMerge="1">
                  <a:txBody>
                    <a:bodyPr/>
                    <a:lstStyle/>
                    <a:p>
                      <a:endParaRPr lang="lv-LV"/>
                    </a:p>
                  </a:txBody>
                  <a:tcPr/>
                </a:tc>
                <a:tc gridSpan="2">
                  <a:txBody>
                    <a:bodyPr/>
                    <a:lstStyle/>
                    <a:p>
                      <a:pPr algn="ctr">
                        <a:lnSpc>
                          <a:spcPct val="115000"/>
                        </a:lnSpc>
                        <a:spcAft>
                          <a:spcPts val="1000"/>
                        </a:spcAft>
                      </a:pPr>
                      <a:r>
                        <a:rPr lang="lv-LV" sz="900">
                          <a:effectLst/>
                        </a:rPr>
                        <a:t>Nav precīzi aprēķināms</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hMerge="1">
                  <a:txBody>
                    <a:bodyPr/>
                    <a:lstStyle/>
                    <a:p>
                      <a:endParaRPr lang="lv-LV"/>
                    </a:p>
                  </a:txBody>
                  <a:tcPr/>
                </a:tc>
              </a:tr>
              <a:tr h="337305">
                <a:tc>
                  <a:txBody>
                    <a:bodyPr/>
                    <a:lstStyle/>
                    <a:p>
                      <a:pPr algn="l">
                        <a:lnSpc>
                          <a:spcPct val="115000"/>
                        </a:lnSpc>
                        <a:spcAft>
                          <a:spcPts val="1000"/>
                        </a:spcAft>
                      </a:pPr>
                      <a:r>
                        <a:rPr lang="lv-LV" sz="900">
                          <a:effectLst/>
                        </a:rPr>
                        <a:t>Detalizēts ieņēmumu un izdevumu aprēķins  </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a:txBody>
                    <a:bodyPr/>
                    <a:lstStyle/>
                    <a:p>
                      <a:pPr algn="ctr">
                        <a:lnSpc>
                          <a:spcPct val="115000"/>
                        </a:lnSpc>
                        <a:spcAft>
                          <a:spcPts val="1000"/>
                        </a:spcAft>
                      </a:pPr>
                      <a:r>
                        <a:rPr lang="lv-LV" sz="900">
                          <a:effectLst/>
                        </a:rPr>
                        <a:t>Nav precīzi aprēķināms </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gridSpan="2">
                  <a:txBody>
                    <a:bodyPr/>
                    <a:lstStyle/>
                    <a:p>
                      <a:pPr algn="ctr">
                        <a:lnSpc>
                          <a:spcPct val="115000"/>
                        </a:lnSpc>
                        <a:spcAft>
                          <a:spcPts val="1000"/>
                        </a:spcAft>
                      </a:pPr>
                      <a:r>
                        <a:rPr lang="lv-LV" sz="900">
                          <a:effectLst/>
                        </a:rPr>
                        <a:t>Nav precīzi aprēķināms </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hMerge="1">
                  <a:txBody>
                    <a:bodyPr/>
                    <a:lstStyle/>
                    <a:p>
                      <a:endParaRPr lang="lv-LV"/>
                    </a:p>
                  </a:txBody>
                  <a:tcPr/>
                </a:tc>
                <a:tc gridSpan="2">
                  <a:txBody>
                    <a:bodyPr/>
                    <a:lstStyle/>
                    <a:p>
                      <a:pPr algn="ctr">
                        <a:lnSpc>
                          <a:spcPct val="115000"/>
                        </a:lnSpc>
                        <a:spcAft>
                          <a:spcPts val="1000"/>
                        </a:spcAft>
                      </a:pPr>
                      <a:r>
                        <a:rPr lang="lv-LV" sz="900">
                          <a:effectLst/>
                        </a:rPr>
                        <a:t>Nav precīzi aprēķināms </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hMerge="1">
                  <a:txBody>
                    <a:bodyPr/>
                    <a:lstStyle/>
                    <a:p>
                      <a:endParaRPr lang="lv-LV"/>
                    </a:p>
                  </a:txBody>
                  <a:tcPr/>
                </a:tc>
              </a:tr>
              <a:tr h="179597">
                <a:tc>
                  <a:txBody>
                    <a:bodyPr/>
                    <a:lstStyle/>
                    <a:p>
                      <a:pPr algn="l">
                        <a:lnSpc>
                          <a:spcPct val="115000"/>
                        </a:lnSpc>
                        <a:spcAft>
                          <a:spcPts val="1000"/>
                        </a:spcAft>
                      </a:pPr>
                      <a:r>
                        <a:rPr lang="lv-LV" sz="900">
                          <a:effectLst/>
                        </a:rPr>
                        <a:t>Cita informācija </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a:txBody>
                    <a:bodyPr/>
                    <a:lstStyle/>
                    <a:p>
                      <a:pPr algn="ctr">
                        <a:lnSpc>
                          <a:spcPct val="115000"/>
                        </a:lnSpc>
                        <a:spcAft>
                          <a:spcPts val="1000"/>
                        </a:spcAft>
                      </a:pPr>
                      <a:r>
                        <a:rPr lang="lv-LV" sz="900">
                          <a:effectLst/>
                        </a:rPr>
                        <a:t>Nav </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gridSpan="2">
                  <a:txBody>
                    <a:bodyPr/>
                    <a:lstStyle/>
                    <a:p>
                      <a:pPr algn="ctr">
                        <a:lnSpc>
                          <a:spcPct val="115000"/>
                        </a:lnSpc>
                        <a:spcAft>
                          <a:spcPts val="1000"/>
                        </a:spcAft>
                      </a:pPr>
                      <a:r>
                        <a:rPr lang="lv-LV" sz="900">
                          <a:effectLst/>
                        </a:rPr>
                        <a:t>Nav </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hMerge="1">
                  <a:txBody>
                    <a:bodyPr/>
                    <a:lstStyle/>
                    <a:p>
                      <a:endParaRPr lang="lv-LV"/>
                    </a:p>
                  </a:txBody>
                  <a:tcPr/>
                </a:tc>
                <a:tc gridSpan="2">
                  <a:txBody>
                    <a:bodyPr/>
                    <a:lstStyle/>
                    <a:p>
                      <a:pPr algn="ctr">
                        <a:lnSpc>
                          <a:spcPct val="115000"/>
                        </a:lnSpc>
                        <a:spcAft>
                          <a:spcPts val="1000"/>
                        </a:spcAft>
                      </a:pPr>
                      <a:r>
                        <a:rPr lang="lv-LV" sz="900">
                          <a:effectLst/>
                        </a:rPr>
                        <a:t>Nav </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hMerge="1">
                  <a:txBody>
                    <a:bodyPr/>
                    <a:lstStyle/>
                    <a:p>
                      <a:endParaRPr lang="lv-LV"/>
                    </a:p>
                  </a:txBody>
                  <a:tcPr/>
                </a:tc>
              </a:tr>
              <a:tr h="292478">
                <a:tc>
                  <a:txBody>
                    <a:bodyPr/>
                    <a:lstStyle/>
                    <a:p>
                      <a:pPr algn="l">
                        <a:lnSpc>
                          <a:spcPct val="115000"/>
                        </a:lnSpc>
                        <a:spcAft>
                          <a:spcPts val="1000"/>
                        </a:spcAft>
                      </a:pPr>
                      <a:r>
                        <a:rPr lang="lv-LV" sz="900" dirty="0">
                          <a:effectLst/>
                        </a:rPr>
                        <a:t>Izmaiņas budžeta izdevumos no N+4 līdz N+7 gadiem</a:t>
                      </a:r>
                      <a:endParaRPr lang="lv-LV"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a:txBody>
                    <a:bodyPr/>
                    <a:lstStyle/>
                    <a:p>
                      <a:pPr algn="ctr">
                        <a:lnSpc>
                          <a:spcPct val="115000"/>
                        </a:lnSpc>
                        <a:spcAft>
                          <a:spcPts val="1000"/>
                        </a:spcAft>
                      </a:pPr>
                      <a:r>
                        <a:rPr lang="lv-LV" sz="900">
                          <a:effectLst/>
                        </a:rPr>
                        <a:t>Nav precīzi aprēķināms</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gridSpan="2">
                  <a:txBody>
                    <a:bodyPr/>
                    <a:lstStyle/>
                    <a:p>
                      <a:pPr algn="ctr">
                        <a:lnSpc>
                          <a:spcPct val="115000"/>
                        </a:lnSpc>
                        <a:spcAft>
                          <a:spcPts val="1000"/>
                        </a:spcAft>
                      </a:pPr>
                      <a:r>
                        <a:rPr lang="lv-LV" sz="900">
                          <a:effectLst/>
                        </a:rPr>
                        <a:t>Nav precīzi aprēķināms</a:t>
                      </a:r>
                      <a:endParaRPr lang="lv-LV" sz="80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hMerge="1">
                  <a:txBody>
                    <a:bodyPr/>
                    <a:lstStyle/>
                    <a:p>
                      <a:endParaRPr lang="lv-LV"/>
                    </a:p>
                  </a:txBody>
                  <a:tcPr/>
                </a:tc>
                <a:tc gridSpan="2">
                  <a:txBody>
                    <a:bodyPr/>
                    <a:lstStyle/>
                    <a:p>
                      <a:pPr algn="ctr">
                        <a:lnSpc>
                          <a:spcPct val="115000"/>
                        </a:lnSpc>
                        <a:spcAft>
                          <a:spcPts val="1000"/>
                        </a:spcAft>
                      </a:pPr>
                      <a:r>
                        <a:rPr lang="lv-LV" sz="900" dirty="0">
                          <a:effectLst/>
                        </a:rPr>
                        <a:t>Nav precīzi aprēķināms</a:t>
                      </a:r>
                      <a:endParaRPr lang="lv-LV"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0946" marR="10946" marT="10946" marB="10946"/>
                </a:tc>
                <a:tc hMerge="1">
                  <a:txBody>
                    <a:bodyPr/>
                    <a:lstStyle/>
                    <a:p>
                      <a:endParaRPr lang="lv-LV"/>
                    </a:p>
                  </a:txBody>
                  <a:tcPr/>
                </a:tc>
              </a:tr>
            </a:tbl>
          </a:graphicData>
        </a:graphic>
      </p:graphicFrame>
      <p:sp>
        <p:nvSpPr>
          <p:cNvPr id="4" name="Rectangle 1"/>
          <p:cNvSpPr>
            <a:spLocks noChangeArrowheads="1"/>
          </p:cNvSpPr>
          <p:nvPr/>
        </p:nvSpPr>
        <p:spPr bwMode="auto">
          <a:xfrm>
            <a:off x="3951288" y="1547039"/>
            <a:ext cx="1107996"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lv-LV" altLang="lv-LV" sz="9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792056175"/>
              </p:ext>
            </p:extLst>
          </p:nvPr>
        </p:nvGraphicFramePr>
        <p:xfrm>
          <a:off x="6674069" y="1322449"/>
          <a:ext cx="4803228" cy="4666983"/>
        </p:xfrm>
        <a:graphic>
          <a:graphicData uri="http://schemas.openxmlformats.org/drawingml/2006/table">
            <a:tbl>
              <a:tblPr firstRow="1" firstCol="1" bandRow="1" bandCol="1">
                <a:tableStyleId>{5C22544A-7EE6-4342-B048-85BDC9FD1C3A}</a:tableStyleId>
              </a:tblPr>
              <a:tblGrid>
                <a:gridCol w="1874723"/>
                <a:gridCol w="933503"/>
                <a:gridCol w="37730"/>
                <a:gridCol w="718625"/>
                <a:gridCol w="37730"/>
                <a:gridCol w="1200917"/>
              </a:tblGrid>
              <a:tr h="198980">
                <a:tc rowSpan="2">
                  <a:txBody>
                    <a:bodyPr/>
                    <a:lstStyle/>
                    <a:p>
                      <a:pPr algn="ctr">
                        <a:lnSpc>
                          <a:spcPct val="115000"/>
                        </a:lnSpc>
                        <a:spcAft>
                          <a:spcPts val="1000"/>
                        </a:spcAft>
                      </a:pPr>
                      <a:r>
                        <a:rPr lang="lv-LV" sz="900" dirty="0" smtClean="0">
                          <a:effectLst/>
                        </a:rPr>
                        <a:t>D variants</a:t>
                      </a:r>
                      <a:r>
                        <a:rPr lang="lv-LV" sz="900" dirty="0">
                          <a:effectLst/>
                        </a:rPr>
                        <a:t> </a:t>
                      </a:r>
                      <a:endParaRPr lang="lv-LV" sz="900" dirty="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nchor="ctr"/>
                </a:tc>
                <a:tc gridSpan="5">
                  <a:txBody>
                    <a:bodyPr/>
                    <a:lstStyle/>
                    <a:p>
                      <a:pPr algn="ctr">
                        <a:lnSpc>
                          <a:spcPct val="115000"/>
                        </a:lnSpc>
                        <a:spcAft>
                          <a:spcPts val="1000"/>
                        </a:spcAft>
                      </a:pPr>
                      <a:r>
                        <a:rPr lang="lv-LV" sz="900">
                          <a:effectLst/>
                        </a:rPr>
                        <a:t>Turpmākie trīs gadi (tūkst.eiro)</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nchor="ct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198980">
                <a:tc vMerge="1">
                  <a:txBody>
                    <a:bodyPr/>
                    <a:lstStyle/>
                    <a:p>
                      <a:endParaRPr lang="lv-LV"/>
                    </a:p>
                  </a:txBody>
                  <a:tcPr/>
                </a:tc>
                <a:tc gridSpan="2">
                  <a:txBody>
                    <a:bodyPr/>
                    <a:lstStyle/>
                    <a:p>
                      <a:pPr algn="ctr">
                        <a:lnSpc>
                          <a:spcPct val="115000"/>
                        </a:lnSpc>
                        <a:spcAft>
                          <a:spcPts val="1000"/>
                        </a:spcAft>
                      </a:pPr>
                      <a:r>
                        <a:rPr lang="lv-LV" sz="900">
                          <a:effectLst/>
                        </a:rPr>
                        <a:t>2015.gads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nchor="ctr"/>
                </a:tc>
                <a:tc hMerge="1">
                  <a:txBody>
                    <a:bodyPr/>
                    <a:lstStyle/>
                    <a:p>
                      <a:endParaRPr lang="lv-LV"/>
                    </a:p>
                  </a:txBody>
                  <a:tcPr/>
                </a:tc>
                <a:tc gridSpan="2">
                  <a:txBody>
                    <a:bodyPr/>
                    <a:lstStyle/>
                    <a:p>
                      <a:pPr algn="ctr">
                        <a:lnSpc>
                          <a:spcPct val="115000"/>
                        </a:lnSpc>
                        <a:spcAft>
                          <a:spcPts val="1000"/>
                        </a:spcAft>
                      </a:pPr>
                      <a:r>
                        <a:rPr lang="lv-LV" sz="900">
                          <a:effectLst/>
                        </a:rPr>
                        <a:t>2016.gads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nchor="ctr"/>
                </a:tc>
                <a:tc hMerge="1">
                  <a:txBody>
                    <a:bodyPr/>
                    <a:lstStyle/>
                    <a:p>
                      <a:endParaRPr lang="lv-LV"/>
                    </a:p>
                  </a:txBody>
                  <a:tcPr/>
                </a:tc>
                <a:tc>
                  <a:txBody>
                    <a:bodyPr/>
                    <a:lstStyle/>
                    <a:p>
                      <a:pPr algn="ctr">
                        <a:lnSpc>
                          <a:spcPct val="115000"/>
                        </a:lnSpc>
                        <a:spcAft>
                          <a:spcPts val="1000"/>
                        </a:spcAft>
                      </a:pPr>
                      <a:r>
                        <a:rPr lang="lv-LV" sz="900">
                          <a:effectLst/>
                        </a:rPr>
                        <a:t>2017.gads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nchor="ctr"/>
                </a:tc>
              </a:tr>
              <a:tr h="372774">
                <a:tc>
                  <a:txBody>
                    <a:bodyPr/>
                    <a:lstStyle/>
                    <a:p>
                      <a:pPr algn="l">
                        <a:lnSpc>
                          <a:spcPct val="115000"/>
                        </a:lnSpc>
                        <a:spcAft>
                          <a:spcPts val="1000"/>
                        </a:spcAft>
                      </a:pPr>
                      <a:r>
                        <a:rPr lang="lv-LV" sz="900">
                          <a:effectLst/>
                        </a:rPr>
                        <a:t>Kopējās izmaiņas budžeta ieņēmumos t.sk.:</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gridSpan="2">
                  <a:txBody>
                    <a:bodyPr/>
                    <a:lstStyle/>
                    <a:p>
                      <a:pPr algn="ctr">
                        <a:lnSpc>
                          <a:spcPct val="115000"/>
                        </a:lnSpc>
                        <a:spcAft>
                          <a:spcPts val="1000"/>
                        </a:spcAft>
                      </a:pPr>
                      <a:r>
                        <a:rPr lang="lv-LV" sz="900">
                          <a:effectLst/>
                        </a:rPr>
                        <a:t>Nav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hMerge="1">
                  <a:txBody>
                    <a:bodyPr/>
                    <a:lstStyle/>
                    <a:p>
                      <a:endParaRPr lang="lv-LV"/>
                    </a:p>
                  </a:txBody>
                  <a:tcPr/>
                </a:tc>
                <a:tc gridSpan="2">
                  <a:txBody>
                    <a:bodyPr/>
                    <a:lstStyle/>
                    <a:p>
                      <a:pPr algn="ctr">
                        <a:lnSpc>
                          <a:spcPct val="115000"/>
                        </a:lnSpc>
                        <a:spcAft>
                          <a:spcPts val="1000"/>
                        </a:spcAft>
                      </a:pPr>
                      <a:r>
                        <a:rPr lang="lv-LV" sz="900">
                          <a:effectLst/>
                        </a:rPr>
                        <a:t>Nav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hMerge="1">
                  <a:txBody>
                    <a:bodyPr/>
                    <a:lstStyle/>
                    <a:p>
                      <a:endParaRPr lang="lv-LV"/>
                    </a:p>
                  </a:txBody>
                  <a:tcPr/>
                </a:tc>
                <a:tc>
                  <a:txBody>
                    <a:bodyPr/>
                    <a:lstStyle/>
                    <a:p>
                      <a:pPr algn="ctr">
                        <a:lnSpc>
                          <a:spcPct val="115000"/>
                        </a:lnSpc>
                        <a:spcAft>
                          <a:spcPts val="1000"/>
                        </a:spcAft>
                      </a:pPr>
                      <a:r>
                        <a:rPr lang="lv-LV" sz="900">
                          <a:effectLst/>
                        </a:rPr>
                        <a:t>Nav precīzi aprēķināms</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r>
              <a:tr h="546566">
                <a:tc>
                  <a:txBody>
                    <a:bodyPr/>
                    <a:lstStyle/>
                    <a:p>
                      <a:pPr algn="l">
                        <a:lnSpc>
                          <a:spcPct val="115000"/>
                        </a:lnSpc>
                        <a:spcAft>
                          <a:spcPts val="1000"/>
                        </a:spcAft>
                      </a:pPr>
                      <a:r>
                        <a:rPr lang="lv-LV" sz="900">
                          <a:effectLst/>
                        </a:rPr>
                        <a:t>Izmaiņas valsts budžeta ieņēmumos</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gridSpan="5">
                  <a:txBody>
                    <a:bodyPr/>
                    <a:lstStyle/>
                    <a:p>
                      <a:pPr algn="ctr">
                        <a:lnSpc>
                          <a:spcPct val="115000"/>
                        </a:lnSpc>
                        <a:spcAft>
                          <a:spcPts val="0"/>
                        </a:spcAft>
                      </a:pPr>
                      <a:r>
                        <a:rPr lang="lv-LV" sz="900">
                          <a:effectLst/>
                        </a:rPr>
                        <a:t>Ieņēmumi varētu pieaugt – maksas par licencēm, nodokļu maksājumu pieaugums, ievērojot, ka radīti labvēlīgi apstākļi investīcijām</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361019">
                <a:tc>
                  <a:txBody>
                    <a:bodyPr/>
                    <a:lstStyle/>
                    <a:p>
                      <a:pPr algn="l">
                        <a:lnSpc>
                          <a:spcPct val="115000"/>
                        </a:lnSpc>
                        <a:spcAft>
                          <a:spcPts val="1000"/>
                        </a:spcAft>
                      </a:pPr>
                      <a:r>
                        <a:rPr lang="lv-LV" sz="900">
                          <a:effectLst/>
                        </a:rPr>
                        <a:t>Izmaiņas pašvaldību budžeta ieņēmumos</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gridSpan="5">
                  <a:txBody>
                    <a:bodyPr/>
                    <a:lstStyle/>
                    <a:p>
                      <a:pPr marL="66040" marR="36195" algn="ctr">
                        <a:spcBef>
                          <a:spcPts val="375"/>
                        </a:spcBef>
                        <a:spcAft>
                          <a:spcPts val="0"/>
                        </a:spcAft>
                      </a:pPr>
                      <a:r>
                        <a:rPr lang="lv-LV" sz="900">
                          <a:effectLst/>
                        </a:rPr>
                        <a:t>Ieņēmumi varētu pieaugt no nodokļiem, ko radīs jaunas darba vietas</a:t>
                      </a:r>
                      <a:endParaRPr lang="lv-LV" sz="900">
                        <a:effectLst/>
                        <a:latin typeface="Times New Roman" panose="02020603050405020304" pitchFamily="18" charset="0"/>
                        <a:ea typeface="Times New Roman" panose="02020603050405020304" pitchFamily="18" charset="0"/>
                      </a:endParaRPr>
                    </a:p>
                  </a:txBody>
                  <a:tcPr marL="11801" marR="11801" marT="11801" marB="11801"/>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327436">
                <a:tc>
                  <a:txBody>
                    <a:bodyPr/>
                    <a:lstStyle/>
                    <a:p>
                      <a:pPr algn="l">
                        <a:lnSpc>
                          <a:spcPct val="115000"/>
                        </a:lnSpc>
                        <a:spcAft>
                          <a:spcPts val="1000"/>
                        </a:spcAft>
                      </a:pPr>
                      <a:r>
                        <a:rPr lang="lv-LV" sz="900">
                          <a:effectLst/>
                        </a:rPr>
                        <a:t>Kopējās izmaiņas budžeta izdevumos t.sk.:</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a:txBody>
                    <a:bodyPr/>
                    <a:lstStyle/>
                    <a:p>
                      <a:pPr marL="66040" marR="36195" algn="ctr">
                        <a:spcBef>
                          <a:spcPts val="375"/>
                        </a:spcBef>
                        <a:spcAft>
                          <a:spcPts val="0"/>
                        </a:spcAft>
                      </a:pPr>
                      <a:r>
                        <a:rPr lang="lv-LV" sz="900">
                          <a:effectLst/>
                        </a:rPr>
                        <a:t>Nav </a:t>
                      </a:r>
                      <a:endParaRPr lang="lv-LV" sz="900">
                        <a:effectLst/>
                        <a:latin typeface="Times New Roman" panose="02020603050405020304" pitchFamily="18" charset="0"/>
                        <a:ea typeface="Times New Roman" panose="02020603050405020304" pitchFamily="18" charset="0"/>
                      </a:endParaRPr>
                    </a:p>
                  </a:txBody>
                  <a:tcPr marL="11801" marR="11801" marT="11801" marB="11801"/>
                </a:tc>
                <a:tc gridSpan="2">
                  <a:txBody>
                    <a:bodyPr/>
                    <a:lstStyle/>
                    <a:p>
                      <a:pPr marL="66040" marR="36195" algn="ctr">
                        <a:spcBef>
                          <a:spcPts val="375"/>
                        </a:spcBef>
                        <a:spcAft>
                          <a:spcPts val="0"/>
                        </a:spcAft>
                      </a:pPr>
                      <a:r>
                        <a:rPr lang="lv-LV" sz="900">
                          <a:effectLst/>
                        </a:rPr>
                        <a:t>Nav </a:t>
                      </a:r>
                      <a:endParaRPr lang="lv-LV" sz="900">
                        <a:effectLst/>
                        <a:latin typeface="Times New Roman" panose="02020603050405020304" pitchFamily="18" charset="0"/>
                        <a:ea typeface="Times New Roman" panose="02020603050405020304" pitchFamily="18" charset="0"/>
                      </a:endParaRPr>
                    </a:p>
                  </a:txBody>
                  <a:tcPr marL="11801" marR="11801" marT="11801" marB="11801"/>
                </a:tc>
                <a:tc hMerge="1">
                  <a:txBody>
                    <a:bodyPr/>
                    <a:lstStyle/>
                    <a:p>
                      <a:endParaRPr lang="lv-LV"/>
                    </a:p>
                  </a:txBody>
                  <a:tcPr/>
                </a:tc>
                <a:tc gridSpan="2">
                  <a:txBody>
                    <a:bodyPr/>
                    <a:lstStyle/>
                    <a:p>
                      <a:pPr marL="66040" marR="36195" algn="ctr">
                        <a:spcBef>
                          <a:spcPts val="375"/>
                        </a:spcBef>
                        <a:spcAft>
                          <a:spcPts val="0"/>
                        </a:spcAft>
                      </a:pPr>
                      <a:r>
                        <a:rPr lang="lv-LV" sz="900">
                          <a:effectLst/>
                        </a:rPr>
                        <a:t>Nav precīzi aprēķināms</a:t>
                      </a:r>
                      <a:endParaRPr lang="lv-LV" sz="900">
                        <a:effectLst/>
                        <a:latin typeface="Times New Roman" panose="02020603050405020304" pitchFamily="18" charset="0"/>
                        <a:ea typeface="Times New Roman" panose="02020603050405020304" pitchFamily="18" charset="0"/>
                      </a:endParaRPr>
                    </a:p>
                  </a:txBody>
                  <a:tcPr marL="11801" marR="11801" marT="11801" marB="11801"/>
                </a:tc>
                <a:tc hMerge="1">
                  <a:txBody>
                    <a:bodyPr/>
                    <a:lstStyle/>
                    <a:p>
                      <a:endParaRPr lang="lv-LV"/>
                    </a:p>
                  </a:txBody>
                  <a:tcPr/>
                </a:tc>
              </a:tr>
              <a:tr h="198980">
                <a:tc>
                  <a:txBody>
                    <a:bodyPr/>
                    <a:lstStyle/>
                    <a:p>
                      <a:pPr algn="l">
                        <a:lnSpc>
                          <a:spcPct val="115000"/>
                        </a:lnSpc>
                        <a:spcAft>
                          <a:spcPts val="1000"/>
                        </a:spcAft>
                      </a:pPr>
                      <a:r>
                        <a:rPr lang="lv-LV" sz="900">
                          <a:effectLst/>
                        </a:rPr>
                        <a:t>Izmaiņas valsts budžeta izdevumos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gridSpan="5">
                  <a:txBody>
                    <a:bodyPr/>
                    <a:lstStyle/>
                    <a:p>
                      <a:pPr marL="66040" marR="36195" algn="ctr">
                        <a:spcBef>
                          <a:spcPts val="375"/>
                        </a:spcBef>
                        <a:spcAft>
                          <a:spcPts val="0"/>
                        </a:spcAft>
                      </a:pPr>
                      <a:r>
                        <a:rPr lang="lv-LV" sz="900">
                          <a:effectLst/>
                        </a:rPr>
                        <a:t> </a:t>
                      </a:r>
                      <a:endParaRPr lang="lv-LV" sz="900">
                        <a:effectLst/>
                        <a:latin typeface="Times New Roman" panose="02020603050405020304" pitchFamily="18" charset="0"/>
                        <a:ea typeface="Times New Roman" panose="02020603050405020304" pitchFamily="18" charset="0"/>
                      </a:endParaRPr>
                    </a:p>
                  </a:txBody>
                  <a:tcPr marL="11801" marR="11801" marT="11801" marB="11801"/>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327436">
                <a:tc>
                  <a:txBody>
                    <a:bodyPr/>
                    <a:lstStyle/>
                    <a:p>
                      <a:pPr algn="l">
                        <a:lnSpc>
                          <a:spcPct val="115000"/>
                        </a:lnSpc>
                        <a:spcAft>
                          <a:spcPts val="1000"/>
                        </a:spcAft>
                      </a:pPr>
                      <a:r>
                        <a:rPr lang="lv-LV" sz="900">
                          <a:effectLst/>
                        </a:rPr>
                        <a:t>Izmaiņas pašvaldību budžeta izdevumos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a:txBody>
                    <a:bodyPr/>
                    <a:lstStyle/>
                    <a:p>
                      <a:pPr marL="66040" marR="36195" algn="ctr">
                        <a:spcBef>
                          <a:spcPts val="375"/>
                        </a:spcBef>
                        <a:spcAft>
                          <a:spcPts val="0"/>
                        </a:spcAft>
                      </a:pPr>
                      <a:r>
                        <a:rPr lang="lv-LV" sz="900">
                          <a:effectLst/>
                        </a:rPr>
                        <a:t>Projekts šo jomu neskar.</a:t>
                      </a:r>
                      <a:endParaRPr lang="lv-LV" sz="900">
                        <a:effectLst/>
                        <a:latin typeface="Times New Roman" panose="02020603050405020304" pitchFamily="18" charset="0"/>
                        <a:ea typeface="Times New Roman" panose="02020603050405020304" pitchFamily="18" charset="0"/>
                      </a:endParaRPr>
                    </a:p>
                  </a:txBody>
                  <a:tcPr marL="11801" marR="11801" marT="11801" marB="11801"/>
                </a:tc>
                <a:tc gridSpan="2">
                  <a:txBody>
                    <a:bodyPr/>
                    <a:lstStyle/>
                    <a:p>
                      <a:pPr marL="66040" marR="36195" algn="ctr">
                        <a:spcBef>
                          <a:spcPts val="375"/>
                        </a:spcBef>
                        <a:spcAft>
                          <a:spcPts val="0"/>
                        </a:spcAft>
                      </a:pPr>
                      <a:r>
                        <a:rPr lang="lv-LV" sz="900">
                          <a:effectLst/>
                        </a:rPr>
                        <a:t>Projekts šo jomu neskar.</a:t>
                      </a:r>
                      <a:endParaRPr lang="lv-LV" sz="900">
                        <a:effectLst/>
                        <a:latin typeface="Times New Roman" panose="02020603050405020304" pitchFamily="18" charset="0"/>
                        <a:ea typeface="Times New Roman" panose="02020603050405020304" pitchFamily="18" charset="0"/>
                      </a:endParaRPr>
                    </a:p>
                  </a:txBody>
                  <a:tcPr marL="11801" marR="11801" marT="11801" marB="11801"/>
                </a:tc>
                <a:tc hMerge="1">
                  <a:txBody>
                    <a:bodyPr/>
                    <a:lstStyle/>
                    <a:p>
                      <a:endParaRPr lang="lv-LV"/>
                    </a:p>
                  </a:txBody>
                  <a:tcPr/>
                </a:tc>
                <a:tc gridSpan="2">
                  <a:txBody>
                    <a:bodyPr/>
                    <a:lstStyle/>
                    <a:p>
                      <a:pPr marL="66040" marR="36195" algn="ctr">
                        <a:spcBef>
                          <a:spcPts val="375"/>
                        </a:spcBef>
                        <a:spcAft>
                          <a:spcPts val="0"/>
                        </a:spcAft>
                      </a:pPr>
                      <a:r>
                        <a:rPr lang="lv-LV" sz="900">
                          <a:effectLst/>
                        </a:rPr>
                        <a:t>Projekts šo jomu neskar.</a:t>
                      </a:r>
                      <a:endParaRPr lang="lv-LV" sz="900">
                        <a:effectLst/>
                        <a:latin typeface="Times New Roman" panose="02020603050405020304" pitchFamily="18" charset="0"/>
                        <a:ea typeface="Times New Roman" panose="02020603050405020304" pitchFamily="18" charset="0"/>
                      </a:endParaRPr>
                    </a:p>
                  </a:txBody>
                  <a:tcPr marL="11801" marR="11801" marT="11801" marB="11801"/>
                </a:tc>
                <a:tc hMerge="1">
                  <a:txBody>
                    <a:bodyPr/>
                    <a:lstStyle/>
                    <a:p>
                      <a:endParaRPr lang="lv-LV"/>
                    </a:p>
                  </a:txBody>
                  <a:tcPr/>
                </a:tc>
              </a:tr>
              <a:tr h="327436">
                <a:tc>
                  <a:txBody>
                    <a:bodyPr/>
                    <a:lstStyle/>
                    <a:p>
                      <a:pPr algn="l">
                        <a:lnSpc>
                          <a:spcPct val="115000"/>
                        </a:lnSpc>
                        <a:spcAft>
                          <a:spcPts val="1000"/>
                        </a:spcAft>
                      </a:pPr>
                      <a:r>
                        <a:rPr lang="lv-LV" sz="900">
                          <a:effectLst/>
                        </a:rPr>
                        <a:t>Kopējā finansiālā ietekme: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a:txBody>
                    <a:bodyPr/>
                    <a:lstStyle/>
                    <a:p>
                      <a:pPr marL="66040" marR="36195" algn="ctr">
                        <a:spcBef>
                          <a:spcPts val="375"/>
                        </a:spcBef>
                        <a:spcAft>
                          <a:spcPts val="0"/>
                        </a:spcAft>
                      </a:pPr>
                      <a:r>
                        <a:rPr lang="lv-LV" sz="900">
                          <a:effectLst/>
                        </a:rPr>
                        <a:t>Nav </a:t>
                      </a:r>
                      <a:endParaRPr lang="lv-LV" sz="900">
                        <a:effectLst/>
                        <a:latin typeface="Times New Roman" panose="02020603050405020304" pitchFamily="18" charset="0"/>
                        <a:ea typeface="Times New Roman" panose="02020603050405020304" pitchFamily="18" charset="0"/>
                      </a:endParaRPr>
                    </a:p>
                  </a:txBody>
                  <a:tcPr marL="11801" marR="11801" marT="11801" marB="11801"/>
                </a:tc>
                <a:tc gridSpan="2">
                  <a:txBody>
                    <a:bodyPr/>
                    <a:lstStyle/>
                    <a:p>
                      <a:pPr marL="66040" marR="36195" algn="ctr">
                        <a:spcBef>
                          <a:spcPts val="375"/>
                        </a:spcBef>
                        <a:spcAft>
                          <a:spcPts val="0"/>
                        </a:spcAft>
                      </a:pPr>
                      <a:r>
                        <a:rPr lang="lv-LV" sz="900">
                          <a:effectLst/>
                        </a:rPr>
                        <a:t>Nav </a:t>
                      </a:r>
                      <a:endParaRPr lang="lv-LV" sz="900">
                        <a:effectLst/>
                        <a:latin typeface="Times New Roman" panose="02020603050405020304" pitchFamily="18" charset="0"/>
                        <a:ea typeface="Times New Roman" panose="02020603050405020304" pitchFamily="18" charset="0"/>
                      </a:endParaRPr>
                    </a:p>
                  </a:txBody>
                  <a:tcPr marL="11801" marR="11801" marT="11801" marB="11801"/>
                </a:tc>
                <a:tc hMerge="1">
                  <a:txBody>
                    <a:bodyPr/>
                    <a:lstStyle/>
                    <a:p>
                      <a:endParaRPr lang="lv-LV"/>
                    </a:p>
                  </a:txBody>
                  <a:tcPr/>
                </a:tc>
                <a:tc gridSpan="2">
                  <a:txBody>
                    <a:bodyPr/>
                    <a:lstStyle/>
                    <a:p>
                      <a:pPr marL="66040" marR="36195" algn="ctr">
                        <a:spcBef>
                          <a:spcPts val="375"/>
                        </a:spcBef>
                        <a:spcAft>
                          <a:spcPts val="0"/>
                        </a:spcAft>
                      </a:pPr>
                      <a:r>
                        <a:rPr lang="lv-LV" sz="900">
                          <a:effectLst/>
                        </a:rPr>
                        <a:t>Nav precīzi aprēķināms</a:t>
                      </a:r>
                      <a:endParaRPr lang="lv-LV" sz="900">
                        <a:effectLst/>
                        <a:latin typeface="Times New Roman" panose="02020603050405020304" pitchFamily="18" charset="0"/>
                        <a:ea typeface="Times New Roman" panose="02020603050405020304" pitchFamily="18" charset="0"/>
                      </a:endParaRPr>
                    </a:p>
                  </a:txBody>
                  <a:tcPr marL="11801" marR="11801" marT="11801" marB="11801"/>
                </a:tc>
                <a:tc hMerge="1">
                  <a:txBody>
                    <a:bodyPr/>
                    <a:lstStyle/>
                    <a:p>
                      <a:endParaRPr lang="lv-LV"/>
                    </a:p>
                  </a:txBody>
                  <a:tcPr/>
                </a:tc>
              </a:tr>
              <a:tr h="390405">
                <a:tc>
                  <a:txBody>
                    <a:bodyPr/>
                    <a:lstStyle/>
                    <a:p>
                      <a:pPr algn="l">
                        <a:lnSpc>
                          <a:spcPct val="115000"/>
                        </a:lnSpc>
                        <a:spcAft>
                          <a:spcPts val="1000"/>
                        </a:spcAft>
                      </a:pPr>
                      <a:r>
                        <a:rPr lang="lv-LV" sz="900">
                          <a:effectLst/>
                        </a:rPr>
                        <a:t>Finansiālā ietekme uz valsts budžetu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a:txBody>
                    <a:bodyPr/>
                    <a:lstStyle/>
                    <a:p>
                      <a:pPr marL="66040" marR="36195" algn="ctr">
                        <a:spcBef>
                          <a:spcPts val="375"/>
                        </a:spcBef>
                        <a:spcAft>
                          <a:spcPts val="0"/>
                        </a:spcAft>
                      </a:pPr>
                      <a:r>
                        <a:rPr lang="lv-LV" sz="900">
                          <a:effectLst/>
                        </a:rPr>
                        <a:t>Nav </a:t>
                      </a:r>
                      <a:endParaRPr lang="lv-LV" sz="900">
                        <a:effectLst/>
                        <a:latin typeface="Times New Roman" panose="02020603050405020304" pitchFamily="18" charset="0"/>
                        <a:ea typeface="Times New Roman" panose="02020603050405020304" pitchFamily="18" charset="0"/>
                      </a:endParaRPr>
                    </a:p>
                  </a:txBody>
                  <a:tcPr marL="11801" marR="11801" marT="11801" marB="11801"/>
                </a:tc>
                <a:tc gridSpan="2">
                  <a:txBody>
                    <a:bodyPr/>
                    <a:lstStyle/>
                    <a:p>
                      <a:pPr marL="66040" marR="36195" algn="ctr">
                        <a:spcBef>
                          <a:spcPts val="375"/>
                        </a:spcBef>
                        <a:spcAft>
                          <a:spcPts val="0"/>
                        </a:spcAft>
                      </a:pPr>
                      <a:r>
                        <a:rPr lang="lv-LV" sz="900">
                          <a:effectLst/>
                        </a:rPr>
                        <a:t>Nav </a:t>
                      </a:r>
                      <a:endParaRPr lang="lv-LV" sz="900">
                        <a:effectLst/>
                        <a:latin typeface="Times New Roman" panose="02020603050405020304" pitchFamily="18" charset="0"/>
                        <a:ea typeface="Times New Roman" panose="02020603050405020304" pitchFamily="18" charset="0"/>
                      </a:endParaRPr>
                    </a:p>
                  </a:txBody>
                  <a:tcPr marL="11801" marR="11801" marT="11801" marB="11801"/>
                </a:tc>
                <a:tc hMerge="1">
                  <a:txBody>
                    <a:bodyPr/>
                    <a:lstStyle/>
                    <a:p>
                      <a:endParaRPr lang="lv-LV"/>
                    </a:p>
                  </a:txBody>
                  <a:tcPr/>
                </a:tc>
                <a:tc gridSpan="2">
                  <a:txBody>
                    <a:bodyPr/>
                    <a:lstStyle/>
                    <a:p>
                      <a:pPr marL="66040" marR="36195" algn="ctr">
                        <a:spcBef>
                          <a:spcPts val="375"/>
                        </a:spcBef>
                        <a:spcAft>
                          <a:spcPts val="0"/>
                        </a:spcAft>
                      </a:pPr>
                      <a:r>
                        <a:rPr lang="lv-LV" sz="900">
                          <a:effectLst/>
                        </a:rPr>
                        <a:t>Nav precīzi aprēķināms</a:t>
                      </a:r>
                      <a:endParaRPr lang="lv-LV" sz="900">
                        <a:effectLst/>
                        <a:latin typeface="Times New Roman" panose="02020603050405020304" pitchFamily="18" charset="0"/>
                        <a:ea typeface="Times New Roman" panose="02020603050405020304" pitchFamily="18" charset="0"/>
                      </a:endParaRPr>
                    </a:p>
                  </a:txBody>
                  <a:tcPr marL="11801" marR="11801" marT="11801" marB="11801"/>
                </a:tc>
                <a:tc hMerge="1">
                  <a:txBody>
                    <a:bodyPr/>
                    <a:lstStyle/>
                    <a:p>
                      <a:endParaRPr lang="lv-LV"/>
                    </a:p>
                  </a:txBody>
                  <a:tcPr/>
                </a:tc>
              </a:tr>
              <a:tr h="372774">
                <a:tc>
                  <a:txBody>
                    <a:bodyPr/>
                    <a:lstStyle/>
                    <a:p>
                      <a:pPr algn="l">
                        <a:lnSpc>
                          <a:spcPct val="115000"/>
                        </a:lnSpc>
                        <a:spcAft>
                          <a:spcPts val="1000"/>
                        </a:spcAft>
                      </a:pPr>
                      <a:r>
                        <a:rPr lang="lv-LV" sz="900">
                          <a:effectLst/>
                        </a:rPr>
                        <a:t>Finansiālā ietekme uz pašvaldību budžetu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a:txBody>
                    <a:bodyPr/>
                    <a:lstStyle/>
                    <a:p>
                      <a:pPr algn="ctr">
                        <a:lnSpc>
                          <a:spcPct val="115000"/>
                        </a:lnSpc>
                        <a:spcAft>
                          <a:spcPts val="1000"/>
                        </a:spcAft>
                      </a:pPr>
                      <a:r>
                        <a:rPr lang="lv-LV" sz="900">
                          <a:effectLst/>
                        </a:rPr>
                        <a:t>Nav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gridSpan="2">
                  <a:txBody>
                    <a:bodyPr/>
                    <a:lstStyle/>
                    <a:p>
                      <a:pPr algn="ctr">
                        <a:lnSpc>
                          <a:spcPct val="115000"/>
                        </a:lnSpc>
                        <a:spcAft>
                          <a:spcPts val="1000"/>
                        </a:spcAft>
                      </a:pPr>
                      <a:r>
                        <a:rPr lang="lv-LV" sz="900">
                          <a:effectLst/>
                        </a:rPr>
                        <a:t>Nav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hMerge="1">
                  <a:txBody>
                    <a:bodyPr/>
                    <a:lstStyle/>
                    <a:p>
                      <a:endParaRPr lang="lv-LV"/>
                    </a:p>
                  </a:txBody>
                  <a:tcPr/>
                </a:tc>
                <a:tc gridSpan="2">
                  <a:txBody>
                    <a:bodyPr/>
                    <a:lstStyle/>
                    <a:p>
                      <a:pPr algn="ctr">
                        <a:lnSpc>
                          <a:spcPct val="115000"/>
                        </a:lnSpc>
                        <a:spcAft>
                          <a:spcPts val="1000"/>
                        </a:spcAft>
                      </a:pPr>
                      <a:r>
                        <a:rPr lang="lv-LV" sz="900">
                          <a:effectLst/>
                        </a:rPr>
                        <a:t>Nav precīzi aprēķināms</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hMerge="1">
                  <a:txBody>
                    <a:bodyPr/>
                    <a:lstStyle/>
                    <a:p>
                      <a:endParaRPr lang="lv-LV"/>
                    </a:p>
                  </a:txBody>
                  <a:tcPr/>
                </a:tc>
              </a:tr>
              <a:tr h="372774">
                <a:tc>
                  <a:txBody>
                    <a:bodyPr/>
                    <a:lstStyle/>
                    <a:p>
                      <a:pPr algn="l">
                        <a:lnSpc>
                          <a:spcPct val="115000"/>
                        </a:lnSpc>
                        <a:spcAft>
                          <a:spcPts val="1000"/>
                        </a:spcAft>
                      </a:pPr>
                      <a:r>
                        <a:rPr lang="lv-LV" sz="900">
                          <a:effectLst/>
                        </a:rPr>
                        <a:t>Detalizēts ieņēmumu un izdevumu aprēķins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a:txBody>
                    <a:bodyPr/>
                    <a:lstStyle/>
                    <a:p>
                      <a:pPr algn="ctr">
                        <a:lnSpc>
                          <a:spcPct val="115000"/>
                        </a:lnSpc>
                        <a:spcAft>
                          <a:spcPts val="1000"/>
                        </a:spcAft>
                      </a:pPr>
                      <a:r>
                        <a:rPr lang="lv-LV" sz="900">
                          <a:effectLst/>
                        </a:rPr>
                        <a:t>Nav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gridSpan="2">
                  <a:txBody>
                    <a:bodyPr/>
                    <a:lstStyle/>
                    <a:p>
                      <a:pPr algn="ctr">
                        <a:lnSpc>
                          <a:spcPct val="115000"/>
                        </a:lnSpc>
                        <a:spcAft>
                          <a:spcPts val="1000"/>
                        </a:spcAft>
                      </a:pPr>
                      <a:r>
                        <a:rPr lang="lv-LV" sz="900">
                          <a:effectLst/>
                        </a:rPr>
                        <a:t>Nav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hMerge="1">
                  <a:txBody>
                    <a:bodyPr/>
                    <a:lstStyle/>
                    <a:p>
                      <a:endParaRPr lang="lv-LV"/>
                    </a:p>
                  </a:txBody>
                  <a:tcPr/>
                </a:tc>
                <a:tc gridSpan="2">
                  <a:txBody>
                    <a:bodyPr/>
                    <a:lstStyle/>
                    <a:p>
                      <a:pPr algn="ctr">
                        <a:lnSpc>
                          <a:spcPct val="115000"/>
                        </a:lnSpc>
                        <a:spcAft>
                          <a:spcPts val="1000"/>
                        </a:spcAft>
                      </a:pPr>
                      <a:r>
                        <a:rPr lang="lv-LV" sz="900">
                          <a:effectLst/>
                        </a:rPr>
                        <a:t>Nav precīzi aprēķināms</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hMerge="1">
                  <a:txBody>
                    <a:bodyPr/>
                    <a:lstStyle/>
                    <a:p>
                      <a:endParaRPr lang="lv-LV"/>
                    </a:p>
                  </a:txBody>
                  <a:tcPr/>
                </a:tc>
              </a:tr>
              <a:tr h="198980">
                <a:tc>
                  <a:txBody>
                    <a:bodyPr/>
                    <a:lstStyle/>
                    <a:p>
                      <a:pPr algn="l">
                        <a:lnSpc>
                          <a:spcPct val="115000"/>
                        </a:lnSpc>
                        <a:spcAft>
                          <a:spcPts val="1000"/>
                        </a:spcAft>
                      </a:pPr>
                      <a:r>
                        <a:rPr lang="lv-LV" sz="900">
                          <a:effectLst/>
                        </a:rPr>
                        <a:t>Cita informācija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a:txBody>
                    <a:bodyPr/>
                    <a:lstStyle/>
                    <a:p>
                      <a:pPr algn="ctr">
                        <a:lnSpc>
                          <a:spcPct val="115000"/>
                        </a:lnSpc>
                        <a:spcAft>
                          <a:spcPts val="1000"/>
                        </a:spcAft>
                      </a:pPr>
                      <a:r>
                        <a:rPr lang="lv-LV" sz="900">
                          <a:effectLst/>
                        </a:rPr>
                        <a:t>Nav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gridSpan="2">
                  <a:txBody>
                    <a:bodyPr/>
                    <a:lstStyle/>
                    <a:p>
                      <a:pPr algn="ctr">
                        <a:lnSpc>
                          <a:spcPct val="115000"/>
                        </a:lnSpc>
                        <a:spcAft>
                          <a:spcPts val="1000"/>
                        </a:spcAft>
                      </a:pPr>
                      <a:r>
                        <a:rPr lang="lv-LV" sz="900">
                          <a:effectLst/>
                        </a:rPr>
                        <a:t>Nav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hMerge="1">
                  <a:txBody>
                    <a:bodyPr/>
                    <a:lstStyle/>
                    <a:p>
                      <a:endParaRPr lang="lv-LV"/>
                    </a:p>
                  </a:txBody>
                  <a:tcPr/>
                </a:tc>
                <a:tc gridSpan="2">
                  <a:txBody>
                    <a:bodyPr/>
                    <a:lstStyle/>
                    <a:p>
                      <a:pPr algn="ctr">
                        <a:lnSpc>
                          <a:spcPct val="115000"/>
                        </a:lnSpc>
                        <a:spcAft>
                          <a:spcPts val="1000"/>
                        </a:spcAft>
                      </a:pPr>
                      <a:r>
                        <a:rPr lang="lv-LV" sz="900">
                          <a:effectLst/>
                        </a:rPr>
                        <a:t>Nav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hMerge="1">
                  <a:txBody>
                    <a:bodyPr/>
                    <a:lstStyle/>
                    <a:p>
                      <a:endParaRPr lang="lv-LV"/>
                    </a:p>
                  </a:txBody>
                  <a:tcPr/>
                </a:tc>
              </a:tr>
              <a:tr h="449175">
                <a:tc>
                  <a:txBody>
                    <a:bodyPr/>
                    <a:lstStyle/>
                    <a:p>
                      <a:pPr algn="l">
                        <a:lnSpc>
                          <a:spcPct val="115000"/>
                        </a:lnSpc>
                        <a:spcAft>
                          <a:spcPts val="1000"/>
                        </a:spcAft>
                      </a:pPr>
                      <a:r>
                        <a:rPr lang="lv-LV" sz="900">
                          <a:effectLst/>
                        </a:rPr>
                        <a:t>Izmaiņas budžeta izdevumos no N+4 līdz N+7 gadiem</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a:txBody>
                    <a:bodyPr/>
                    <a:lstStyle/>
                    <a:p>
                      <a:pPr algn="ctr">
                        <a:lnSpc>
                          <a:spcPct val="115000"/>
                        </a:lnSpc>
                        <a:spcAft>
                          <a:spcPts val="1000"/>
                        </a:spcAft>
                      </a:pPr>
                      <a:r>
                        <a:rPr lang="lv-LV" sz="900">
                          <a:effectLst/>
                        </a:rPr>
                        <a:t>Nav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gridSpan="2">
                  <a:txBody>
                    <a:bodyPr/>
                    <a:lstStyle/>
                    <a:p>
                      <a:pPr algn="ctr">
                        <a:lnSpc>
                          <a:spcPct val="115000"/>
                        </a:lnSpc>
                        <a:spcAft>
                          <a:spcPts val="1000"/>
                        </a:spcAft>
                      </a:pPr>
                      <a:r>
                        <a:rPr lang="lv-LV" sz="900">
                          <a:effectLst/>
                        </a:rPr>
                        <a:t>Nav </a:t>
                      </a:r>
                      <a:endParaRPr lang="lv-LV" sz="90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hMerge="1">
                  <a:txBody>
                    <a:bodyPr/>
                    <a:lstStyle/>
                    <a:p>
                      <a:endParaRPr lang="lv-LV"/>
                    </a:p>
                  </a:txBody>
                  <a:tcPr/>
                </a:tc>
                <a:tc gridSpan="2">
                  <a:txBody>
                    <a:bodyPr/>
                    <a:lstStyle/>
                    <a:p>
                      <a:pPr algn="ctr">
                        <a:lnSpc>
                          <a:spcPct val="115000"/>
                        </a:lnSpc>
                        <a:spcAft>
                          <a:spcPts val="1000"/>
                        </a:spcAft>
                      </a:pPr>
                      <a:r>
                        <a:rPr lang="lv-LV" sz="900" dirty="0">
                          <a:effectLst/>
                        </a:rPr>
                        <a:t>Nav precīzi aprēķināms</a:t>
                      </a:r>
                      <a:endParaRPr lang="lv-LV" sz="900" dirty="0">
                        <a:effectLst/>
                        <a:latin typeface="Calibri" panose="020F0502020204030204" pitchFamily="34" charset="0"/>
                        <a:ea typeface="Calibri" panose="020F0502020204030204" pitchFamily="34" charset="0"/>
                        <a:cs typeface="Times New Roman" panose="02020603050405020304" pitchFamily="18" charset="0"/>
                      </a:endParaRPr>
                    </a:p>
                  </a:txBody>
                  <a:tcPr marL="11801" marR="11801" marT="11801" marB="11801"/>
                </a:tc>
                <a:tc hMerge="1">
                  <a:txBody>
                    <a:bodyPr/>
                    <a:lstStyle/>
                    <a:p>
                      <a:endParaRPr lang="lv-LV"/>
                    </a:p>
                  </a:txBody>
                  <a:tcPr/>
                </a:tc>
              </a:tr>
            </a:tbl>
          </a:graphicData>
        </a:graphic>
      </p:graphicFrame>
      <p:sp>
        <p:nvSpPr>
          <p:cNvPr id="8" name="Rectangle 3"/>
          <p:cNvSpPr>
            <a:spLocks noChangeArrowheads="1"/>
          </p:cNvSpPr>
          <p:nvPr/>
        </p:nvSpPr>
        <p:spPr bwMode="auto">
          <a:xfrm>
            <a:off x="6502494" y="65124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spTree>
    <p:extLst>
      <p:ext uri="{BB962C8B-B14F-4D97-AF65-F5344CB8AC3E}">
        <p14:creationId xmlns:p14="http://schemas.microsoft.com/office/powerpoint/2010/main" val="14842938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0988" y="286870"/>
            <a:ext cx="11187953" cy="6251840"/>
          </a:xfrm>
          <a:prstGeom prst="rect">
            <a:avLst/>
          </a:prstGeom>
        </p:spPr>
        <p:txBody>
          <a:bodyPr wrap="square">
            <a:spAutoFit/>
          </a:bodyPr>
          <a:lstStyle/>
          <a:p>
            <a:pPr marL="285750" indent="-285750">
              <a:lnSpc>
                <a:spcPct val="107000"/>
              </a:lnSpc>
              <a:spcAft>
                <a:spcPts val="800"/>
              </a:spcAft>
              <a:buFont typeface="Arial" panose="020B0604020202020204" pitchFamily="34" charset="0"/>
              <a:buChar char="•"/>
            </a:pPr>
            <a:endParaRPr lang="lv-LV" dirty="0">
              <a:latin typeface="Calibri" panose="020F050202020403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lv-LV" sz="2000" dirty="0" smtClean="0">
                <a:latin typeface="Calibri" panose="020F0502020204030204" pitchFamily="34" charset="0"/>
                <a:ea typeface="Calibri" panose="020F0502020204030204" pitchFamily="34" charset="0"/>
                <a:cs typeface="Arial" panose="020B0604020202020204" pitchFamily="34" charset="0"/>
              </a:rPr>
              <a:t>Provizorisko zaudējumu </a:t>
            </a:r>
            <a:r>
              <a:rPr lang="lv-LV" sz="2000" dirty="0">
                <a:latin typeface="Calibri" panose="020F0502020204030204" pitchFamily="34" charset="0"/>
                <a:ea typeface="Calibri" panose="020F0502020204030204" pitchFamily="34" charset="0"/>
                <a:cs typeface="Arial" panose="020B0604020202020204" pitchFamily="34" charset="0"/>
              </a:rPr>
              <a:t>aprēķins </a:t>
            </a:r>
            <a:r>
              <a:rPr lang="lv-LV" sz="2000" dirty="0" smtClean="0">
                <a:latin typeface="Calibri" panose="020F0502020204030204" pitchFamily="34" charset="0"/>
                <a:ea typeface="Calibri" panose="020F0502020204030204" pitchFamily="34" charset="0"/>
                <a:cs typeface="Arial" panose="020B0604020202020204" pitchFamily="34" charset="0"/>
              </a:rPr>
              <a:t>- </a:t>
            </a:r>
            <a:r>
              <a:rPr lang="lv-LV" sz="2000" dirty="0" smtClean="0">
                <a:solidFill>
                  <a:srgbClr val="C00000"/>
                </a:solidFill>
                <a:latin typeface="Calibri" panose="020F0502020204030204" pitchFamily="34" charset="0"/>
                <a:ea typeface="Calibri" panose="020F0502020204030204" pitchFamily="34" charset="0"/>
                <a:cs typeface="Arial" panose="020B0604020202020204" pitchFamily="34" charset="0"/>
              </a:rPr>
              <a:t>nav pieejams </a:t>
            </a:r>
            <a:r>
              <a:rPr lang="lv-LV" sz="2000" dirty="0" smtClean="0">
                <a:latin typeface="Calibri" panose="020F0502020204030204" pitchFamily="34" charset="0"/>
                <a:ea typeface="Calibri" panose="020F0502020204030204" pitchFamily="34" charset="0"/>
                <a:cs typeface="Arial" panose="020B0604020202020204" pitchFamily="34" charset="0"/>
              </a:rPr>
              <a:t>(tiesas, kompensācijas utt.)</a:t>
            </a:r>
            <a:endParaRPr lang="lv-LV" sz="2000" dirty="0">
              <a:latin typeface="Calibri" panose="020F050202020403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lv-LV" sz="2000" dirty="0">
                <a:latin typeface="Calibri" panose="020F0502020204030204" pitchFamily="34" charset="0"/>
                <a:ea typeface="Calibri" panose="020F0502020204030204" pitchFamily="34" charset="0"/>
                <a:cs typeface="Arial" panose="020B0604020202020204" pitchFamily="34" charset="0"/>
              </a:rPr>
              <a:t>Vietējās </a:t>
            </a:r>
            <a:r>
              <a:rPr lang="lv-LV" sz="2000" dirty="0" smtClean="0">
                <a:latin typeface="Calibri" panose="020F0502020204030204" pitchFamily="34" charset="0"/>
                <a:ea typeface="Calibri" panose="020F0502020204030204" pitchFamily="34" charset="0"/>
                <a:cs typeface="Arial" panose="020B0604020202020204" pitchFamily="34" charset="0"/>
              </a:rPr>
              <a:t>u.c. investīcijas, kas jau veiktas</a:t>
            </a:r>
            <a:endParaRPr lang="lv-LV" sz="2000" dirty="0">
              <a:latin typeface="Calibri" panose="020F050202020403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lv-LV" sz="2000" dirty="0">
                <a:latin typeface="Calibri" panose="020F0502020204030204" pitchFamily="34" charset="0"/>
                <a:ea typeface="Calibri" panose="020F0502020204030204" pitchFamily="34" charset="0"/>
                <a:cs typeface="Arial" panose="020B0604020202020204" pitchFamily="34" charset="0"/>
              </a:rPr>
              <a:t>Ģeoloģiskie dati – </a:t>
            </a:r>
            <a:r>
              <a:rPr lang="lv-LV" sz="2000" dirty="0">
                <a:solidFill>
                  <a:srgbClr val="C00000"/>
                </a:solidFill>
                <a:latin typeface="Calibri" panose="020F0502020204030204" pitchFamily="34" charset="0"/>
                <a:ea typeface="Calibri" panose="020F0502020204030204" pitchFamily="34" charset="0"/>
                <a:cs typeface="Arial" panose="020B0604020202020204" pitchFamily="34" charset="0"/>
              </a:rPr>
              <a:t>nav </a:t>
            </a:r>
            <a:r>
              <a:rPr lang="lv-LV" sz="2000" dirty="0" smtClean="0">
                <a:solidFill>
                  <a:srgbClr val="C00000"/>
                </a:solidFill>
                <a:latin typeface="Calibri" panose="020F0502020204030204" pitchFamily="34" charset="0"/>
                <a:ea typeface="Calibri" panose="020F0502020204030204" pitchFamily="34" charset="0"/>
                <a:cs typeface="Arial" panose="020B0604020202020204" pitchFamily="34" charset="0"/>
              </a:rPr>
              <a:t>pieejami</a:t>
            </a:r>
            <a:endParaRPr lang="lv-LV" sz="2000" dirty="0">
              <a:solidFill>
                <a:srgbClr val="C00000"/>
              </a:solidFill>
              <a:latin typeface="Calibri" panose="020F050202020403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lv-LV" sz="2000" dirty="0">
                <a:latin typeface="Calibri" panose="020F0502020204030204" pitchFamily="34" charset="0"/>
                <a:ea typeface="Calibri" panose="020F0502020204030204" pitchFamily="34" charset="0"/>
                <a:cs typeface="Arial" panose="020B0604020202020204" pitchFamily="34" charset="0"/>
              </a:rPr>
              <a:t>Kā var izvērtēt nepieciešamību globālam jaunam regulējumam, ja nav apzināti krājumi? Līdz ar to provizoriskais </a:t>
            </a:r>
            <a:r>
              <a:rPr lang="lv-LV" sz="2000" dirty="0" smtClean="0">
                <a:latin typeface="Calibri" panose="020F0502020204030204" pitchFamily="34" charset="0"/>
                <a:ea typeface="Calibri" panose="020F0502020204030204" pitchFamily="34" charset="0"/>
                <a:cs typeface="Arial" panose="020B0604020202020204" pitchFamily="34" charset="0"/>
              </a:rPr>
              <a:t>ieguvums vai zaudējums no projekta kopumā šobrīd </a:t>
            </a:r>
            <a:r>
              <a:rPr lang="lv-LV" sz="2000" dirty="0" smtClean="0">
                <a:solidFill>
                  <a:srgbClr val="C00000"/>
                </a:solidFill>
                <a:latin typeface="Calibri" panose="020F0502020204030204" pitchFamily="34" charset="0"/>
                <a:ea typeface="Calibri" panose="020F0502020204030204" pitchFamily="34" charset="0"/>
                <a:cs typeface="Arial" panose="020B0604020202020204" pitchFamily="34" charset="0"/>
              </a:rPr>
              <a:t>nav nosakāms</a:t>
            </a:r>
          </a:p>
          <a:p>
            <a:pPr marL="285750" indent="-285750">
              <a:lnSpc>
                <a:spcPct val="107000"/>
              </a:lnSpc>
              <a:spcAft>
                <a:spcPts val="800"/>
              </a:spcAft>
              <a:buFont typeface="Arial" panose="020B0604020202020204" pitchFamily="34" charset="0"/>
              <a:buChar char="•"/>
            </a:pPr>
            <a:r>
              <a:rPr lang="lv-LV" sz="2000" dirty="0">
                <a:latin typeface="Calibri" panose="020F0502020204030204" pitchFamily="34" charset="0"/>
                <a:ea typeface="Calibri" panose="020F0502020204030204" pitchFamily="34" charset="0"/>
                <a:cs typeface="Arial" panose="020B0604020202020204" pitchFamily="34" charset="0"/>
              </a:rPr>
              <a:t>Vai investors ir mēģinājis izpētīt iespējas esošo normatīvo aktu ietvaros? VARAM atbildēja, </a:t>
            </a:r>
            <a:r>
              <a:rPr lang="lv-LV" sz="2000" dirty="0">
                <a:solidFill>
                  <a:srgbClr val="C00000"/>
                </a:solidFill>
                <a:latin typeface="Calibri" panose="020F0502020204030204" pitchFamily="34" charset="0"/>
                <a:ea typeface="Calibri" panose="020F0502020204030204" pitchFamily="34" charset="0"/>
                <a:cs typeface="Arial" panose="020B0604020202020204" pitchFamily="34" charset="0"/>
              </a:rPr>
              <a:t>ka nav saņemti nekādi pieprasījumi</a:t>
            </a:r>
          </a:p>
          <a:p>
            <a:pPr marL="285750" indent="-285750">
              <a:lnSpc>
                <a:spcPct val="107000"/>
              </a:lnSpc>
              <a:spcAft>
                <a:spcPts val="800"/>
              </a:spcAft>
              <a:buFont typeface="Arial" panose="020B0604020202020204" pitchFamily="34" charset="0"/>
              <a:buChar char="•"/>
            </a:pPr>
            <a:r>
              <a:rPr lang="lv-LV" sz="2000" dirty="0" smtClean="0">
                <a:latin typeface="Calibri" panose="020F0502020204030204" pitchFamily="34" charset="0"/>
                <a:ea typeface="Calibri" panose="020F0502020204030204" pitchFamily="34" charset="0"/>
                <a:cs typeface="Arial" panose="020B0604020202020204" pitchFamily="34" charset="0"/>
              </a:rPr>
              <a:t>Koncepcija </a:t>
            </a:r>
            <a:r>
              <a:rPr lang="lv-LV" sz="2000" dirty="0">
                <a:solidFill>
                  <a:srgbClr val="C00000"/>
                </a:solidFill>
                <a:latin typeface="Calibri" panose="020F0502020204030204" pitchFamily="34" charset="0"/>
                <a:ea typeface="Calibri" panose="020F0502020204030204" pitchFamily="34" charset="0"/>
                <a:cs typeface="Arial" panose="020B0604020202020204" pitchFamily="34" charset="0"/>
              </a:rPr>
              <a:t>neparedz atrisināt ierobežojumus, kas pašreiz kavē derīgo izrakteņu izpēti un ieguvi </a:t>
            </a:r>
            <a:r>
              <a:rPr lang="lv-LV" sz="2000" dirty="0">
                <a:latin typeface="Calibri" panose="020F0502020204030204" pitchFamily="34" charset="0"/>
                <a:ea typeface="Calibri" panose="020F0502020204030204" pitchFamily="34" charset="0"/>
                <a:cs typeface="Arial" panose="020B0604020202020204" pitchFamily="34" charset="0"/>
              </a:rPr>
              <a:t>- teritoriālie plānojumi, Aizsargjosla, IVN</a:t>
            </a:r>
          </a:p>
          <a:p>
            <a:pPr marL="285750" indent="-285750">
              <a:lnSpc>
                <a:spcPct val="107000"/>
              </a:lnSpc>
              <a:spcAft>
                <a:spcPts val="800"/>
              </a:spcAft>
              <a:buFont typeface="Arial" panose="020B0604020202020204" pitchFamily="34" charset="0"/>
              <a:buChar char="•"/>
            </a:pPr>
            <a:r>
              <a:rPr lang="lv-LV" sz="2000" dirty="0" smtClean="0">
                <a:solidFill>
                  <a:srgbClr val="C00000"/>
                </a:solidFill>
                <a:latin typeface="Calibri" panose="020F0502020204030204" pitchFamily="34" charset="0"/>
                <a:ea typeface="Calibri" panose="020F0502020204030204" pitchFamily="34" charset="0"/>
                <a:cs typeface="Arial" panose="020B0604020202020204" pitchFamily="34" charset="0"/>
              </a:rPr>
              <a:t>Nepieciešams: </a:t>
            </a:r>
            <a:r>
              <a:rPr lang="lv-LV" sz="2000" dirty="0">
                <a:solidFill>
                  <a:srgbClr val="C00000"/>
                </a:solidFill>
                <a:latin typeface="Calibri" panose="020F0502020204030204" pitchFamily="34" charset="0"/>
                <a:ea typeface="Calibri" panose="020F0502020204030204" pitchFamily="34" charset="0"/>
                <a:cs typeface="Arial" panose="020B0604020202020204" pitchFamily="34" charset="0"/>
              </a:rPr>
              <a:t>apkopot, izanalizēt un sagatavot priekšlikumus ar īstenošanas termiņiem šo šķēršļu novēršanai</a:t>
            </a:r>
          </a:p>
          <a:p>
            <a:pPr marL="285750" indent="-285750">
              <a:lnSpc>
                <a:spcPct val="107000"/>
              </a:lnSpc>
              <a:spcAft>
                <a:spcPts val="800"/>
              </a:spcAft>
              <a:buFont typeface="Arial" panose="020B0604020202020204" pitchFamily="34" charset="0"/>
              <a:buChar char="•"/>
            </a:pPr>
            <a:r>
              <a:rPr lang="lv-LV" sz="2000" dirty="0" smtClean="0">
                <a:latin typeface="Calibri" panose="020F0502020204030204" pitchFamily="34" charset="0"/>
                <a:ea typeface="Calibri" panose="020F0502020204030204" pitchFamily="34" charset="0"/>
                <a:cs typeface="Arial" panose="020B0604020202020204" pitchFamily="34" charset="0"/>
              </a:rPr>
              <a:t>Nepieciešams</a:t>
            </a:r>
            <a:r>
              <a:rPr lang="lv-LV" sz="2000" dirty="0">
                <a:latin typeface="Calibri" panose="020F0502020204030204" pitchFamily="34" charset="0"/>
                <a:ea typeface="Calibri" panose="020F0502020204030204" pitchFamily="34" charset="0"/>
                <a:cs typeface="Arial" panose="020B0604020202020204" pitchFamily="34" charset="0"/>
              </a:rPr>
              <a:t>: </a:t>
            </a:r>
            <a:r>
              <a:rPr lang="lv-LV" sz="2000" dirty="0">
                <a:solidFill>
                  <a:srgbClr val="C00000"/>
                </a:solidFill>
                <a:latin typeface="Calibri" panose="020F0502020204030204" pitchFamily="34" charset="0"/>
                <a:ea typeface="Calibri" panose="020F0502020204030204" pitchFamily="34" charset="0"/>
                <a:cs typeface="Arial" panose="020B0604020202020204" pitchFamily="34" charset="0"/>
              </a:rPr>
              <a:t>saprātīgs termiņš </a:t>
            </a:r>
            <a:r>
              <a:rPr lang="lv-LV" sz="2000" dirty="0" smtClean="0">
                <a:latin typeface="Calibri" panose="020F0502020204030204" pitchFamily="34" charset="0"/>
                <a:ea typeface="Calibri" panose="020F0502020204030204" pitchFamily="34" charset="0"/>
                <a:cs typeface="Arial" panose="020B0604020202020204" pitchFamily="34" charset="0"/>
              </a:rPr>
              <a:t>šo priekšlikumu </a:t>
            </a:r>
            <a:r>
              <a:rPr lang="lv-LV" sz="2000" dirty="0">
                <a:latin typeface="Calibri" panose="020F0502020204030204" pitchFamily="34" charset="0"/>
                <a:ea typeface="Calibri" panose="020F0502020204030204" pitchFamily="34" charset="0"/>
                <a:cs typeface="Arial" panose="020B0604020202020204" pitchFamily="34" charset="0"/>
              </a:rPr>
              <a:t>izstrādei un iesniegšanai (it sevišķi lielajām sabiedriskajām organizācijām) </a:t>
            </a:r>
          </a:p>
          <a:p>
            <a:pPr marL="285750" indent="-285750">
              <a:lnSpc>
                <a:spcPct val="107000"/>
              </a:lnSpc>
              <a:spcAft>
                <a:spcPts val="800"/>
              </a:spcAft>
              <a:buFont typeface="Arial" panose="020B0604020202020204" pitchFamily="34" charset="0"/>
              <a:buChar char="•"/>
            </a:pPr>
            <a:r>
              <a:rPr lang="lv-LV" sz="2000" dirty="0">
                <a:latin typeface="Calibri" panose="020F0502020204030204" pitchFamily="34" charset="0"/>
                <a:ea typeface="Calibri" panose="020F0502020204030204" pitchFamily="34" charset="0"/>
                <a:cs typeface="Arial" panose="020B0604020202020204" pitchFamily="34" charset="0"/>
              </a:rPr>
              <a:t>LTRK notiks Nacionālās stratēģijas padomes sēde š.g. 1.aprīlī, kurā tiks skatīts jautājums par Koncepciju, attiecīgi tiks pieņemts lēmums par tālākām nepieciešamām darbībām </a:t>
            </a:r>
          </a:p>
        </p:txBody>
      </p:sp>
    </p:spTree>
    <p:extLst>
      <p:ext uri="{BB962C8B-B14F-4D97-AF65-F5344CB8AC3E}">
        <p14:creationId xmlns:p14="http://schemas.microsoft.com/office/powerpoint/2010/main" val="4050634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10988" y="286870"/>
            <a:ext cx="11187953" cy="5403852"/>
          </a:xfrm>
          <a:prstGeom prst="rect">
            <a:avLst/>
          </a:prstGeom>
        </p:spPr>
        <p:txBody>
          <a:bodyPr wrap="square">
            <a:spAutoFit/>
          </a:bodyPr>
          <a:lstStyle/>
          <a:p>
            <a:pPr algn="just">
              <a:lnSpc>
                <a:spcPct val="115000"/>
              </a:lnSpc>
              <a:spcAft>
                <a:spcPts val="1000"/>
              </a:spcAft>
            </a:pPr>
            <a:r>
              <a:rPr lang="lv-LV" sz="2000" b="1" dirty="0" smtClean="0">
                <a:latin typeface="Calibri" panose="020F0502020204030204" pitchFamily="34" charset="0"/>
                <a:ea typeface="Calibri" panose="020F0502020204030204" pitchFamily="34" charset="0"/>
                <a:cs typeface="Times New Roman" panose="02020603050405020304" pitchFamily="18" charset="0"/>
              </a:rPr>
              <a:t>Izstrādājot </a:t>
            </a:r>
            <a:r>
              <a:rPr lang="lv-LV" sz="2000" b="1" dirty="0">
                <a:latin typeface="Calibri" panose="020F0502020204030204" pitchFamily="34" charset="0"/>
                <a:ea typeface="Calibri" panose="020F0502020204030204" pitchFamily="34" charset="0"/>
                <a:cs typeface="Times New Roman" panose="02020603050405020304" pitchFamily="18" charset="0"/>
              </a:rPr>
              <a:t>Koncepciju, nav ņemts </a:t>
            </a:r>
            <a:r>
              <a:rPr lang="lv-LV" sz="2000" b="1" dirty="0" smtClean="0">
                <a:latin typeface="Calibri" panose="020F0502020204030204" pitchFamily="34" charset="0"/>
                <a:ea typeface="Calibri" panose="020F0502020204030204" pitchFamily="34" charset="0"/>
                <a:cs typeface="Times New Roman" panose="02020603050405020304" pitchFamily="18" charset="0"/>
              </a:rPr>
              <a:t>vērā (I):</a:t>
            </a:r>
            <a:endParaRPr lang="lv-LV"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Arial" panose="020B0604020202020204" pitchFamily="34" charset="0"/>
              <a:buChar char="•"/>
              <a:tabLst>
                <a:tab pos="228600" algn="l"/>
              </a:tabLst>
            </a:pPr>
            <a:r>
              <a:rPr lang="lv-LV" sz="2000" dirty="0">
                <a:latin typeface="Times New Roman" panose="02020603050405020304" pitchFamily="18" charset="0"/>
                <a:ea typeface="Calibri" panose="020F0502020204030204" pitchFamily="34" charset="0"/>
                <a:cs typeface="Times New Roman" panose="02020603050405020304" pitchFamily="18" charset="0"/>
              </a:rPr>
              <a:t>Civillikumā ir nostiprināta zemes dzīļu, virszemes un gaisa telpas </a:t>
            </a:r>
            <a:r>
              <a:rPr lang="lv-LV" sz="2000" b="1" dirty="0">
                <a:latin typeface="Times New Roman" panose="02020603050405020304" pitchFamily="18" charset="0"/>
                <a:ea typeface="Calibri" panose="020F0502020204030204" pitchFamily="34" charset="0"/>
                <a:cs typeface="Times New Roman" panose="02020603050405020304" pitchFamily="18" charset="0"/>
              </a:rPr>
              <a:t>nedalāmības prezumpcija</a:t>
            </a:r>
            <a:r>
              <a:rPr lang="lv-LV" sz="2000" dirty="0">
                <a:latin typeface="Times New Roman" panose="02020603050405020304" pitchFamily="18" charset="0"/>
                <a:ea typeface="Calibri" panose="020F0502020204030204" pitchFamily="34" charset="0"/>
                <a:cs typeface="Times New Roman" panose="02020603050405020304" pitchFamily="18" charset="0"/>
              </a:rPr>
              <a:t>, kas nozīmē, ka zemes dzīles nav atsevišķs īpašuma tiesību objekts, bet gan veido vienotu objektu ar zemes virsu un gaisa telpu virs </a:t>
            </a:r>
            <a:r>
              <a:rPr lang="lv-LV" sz="2000" dirty="0" smtClean="0">
                <a:latin typeface="Times New Roman" panose="02020603050405020304" pitchFamily="18" charset="0"/>
                <a:ea typeface="Calibri" panose="020F0502020204030204" pitchFamily="34" charset="0"/>
                <a:cs typeface="Times New Roman" panose="02020603050405020304" pitchFamily="18" charset="0"/>
              </a:rPr>
              <a:t>tās.</a:t>
            </a:r>
            <a:endParaRPr lang="lv-LV" sz="2000"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Arial" panose="020B0604020202020204" pitchFamily="34" charset="0"/>
              <a:buChar char="•"/>
              <a:tabLst>
                <a:tab pos="228600" algn="l"/>
              </a:tabLst>
            </a:pPr>
            <a:r>
              <a:rPr lang="lv-LV" sz="2000" b="1" dirty="0" smtClean="0">
                <a:latin typeface="Times New Roman" panose="02020603050405020304" pitchFamily="18" charset="0"/>
                <a:ea typeface="Calibri" panose="020F0502020204030204" pitchFamily="34" charset="0"/>
                <a:cs typeface="Times New Roman" panose="02020603050405020304" pitchFamily="18" charset="0"/>
              </a:rPr>
              <a:t>T</a:t>
            </a:r>
            <a:r>
              <a:rPr lang="lv-LV" sz="2000" b="1" dirty="0" smtClean="0">
                <a:latin typeface="Calibri" panose="020F0502020204030204" pitchFamily="34" charset="0"/>
                <a:ea typeface="Calibri" panose="020F0502020204030204" pitchFamily="34" charset="0"/>
                <a:cs typeface="Times New Roman" panose="02020603050405020304" pitchFamily="18" charset="0"/>
              </a:rPr>
              <a:t>iks </a:t>
            </a:r>
            <a:r>
              <a:rPr lang="lv-LV" sz="2000" b="1" dirty="0">
                <a:latin typeface="Calibri" panose="020F0502020204030204" pitchFamily="34" charset="0"/>
                <a:ea typeface="Calibri" panose="020F0502020204030204" pitchFamily="34" charset="0"/>
                <a:cs typeface="Times New Roman" panose="02020603050405020304" pitchFamily="18" charset="0"/>
              </a:rPr>
              <a:t>ierobežotas personas </a:t>
            </a:r>
            <a:r>
              <a:rPr lang="lv-LV" sz="2000" b="1" dirty="0" err="1">
                <a:latin typeface="Calibri" panose="020F0502020204030204" pitchFamily="34" charset="0"/>
                <a:ea typeface="Calibri" panose="020F0502020204030204" pitchFamily="34" charset="0"/>
                <a:cs typeface="Times New Roman" panose="02020603050405020304" pitchFamily="18" charset="0"/>
              </a:rPr>
              <a:t>pamattiesības</a:t>
            </a:r>
            <a:r>
              <a:rPr lang="lv-LV" sz="2000" b="1" dirty="0">
                <a:latin typeface="Calibri" panose="020F0502020204030204" pitchFamily="34" charset="0"/>
                <a:ea typeface="Calibri" panose="020F0502020204030204" pitchFamily="34" charset="0"/>
                <a:cs typeface="Times New Roman" panose="02020603050405020304" pitchFamily="18" charset="0"/>
              </a:rPr>
              <a:t> uz īpašumu, kas ir nostiprinātas Satversmes 105.pantā. Koncepcijā nav atsauču uz zemes īpašnieku īpašumtiesību iespējamo ierobežošanu un tās tiesiskajām un sociālajām sekām. Nav </a:t>
            </a:r>
            <a:r>
              <a:rPr lang="lv-LV" sz="2000" dirty="0">
                <a:latin typeface="Times New Roman" panose="02020603050405020304" pitchFamily="18" charset="0"/>
                <a:ea typeface="Calibri" panose="020F0502020204030204" pitchFamily="34" charset="0"/>
                <a:cs typeface="Times New Roman" panose="02020603050405020304" pitchFamily="18" charset="0"/>
              </a:rPr>
              <a:t>detalizētas analīzes kā no sociālekonomiskā, arī tiesiskā aspekta, v</a:t>
            </a:r>
            <a:r>
              <a:rPr lang="lv-LV" sz="2000" b="1" dirty="0">
                <a:latin typeface="Times New Roman" panose="02020603050405020304" pitchFamily="18" charset="0"/>
                <a:ea typeface="Calibri" panose="020F0502020204030204" pitchFamily="34" charset="0"/>
                <a:cs typeface="Times New Roman" panose="02020603050405020304" pitchFamily="18" charset="0"/>
              </a:rPr>
              <a:t>ai minētie ierobežojumi ir samērīgi, atbilstoši sabiedrības interesēm un sabiedrības ieguvums būs lielāks par privātpersonu (zemes īpašnieku, nozares uzņēmumu) tiesību ierobežojumu. Koncepcijai iztrūkst ekonomiska pamatojuma un leģitīma mērķa – ko iegūst valsts, būtiski ierobežojot privātpersonu īpašuma tiesības. Vai valsts ieguvums no „</a:t>
            </a:r>
            <a:r>
              <a:rPr lang="lv-LV" sz="2000" b="1" i="1" dirty="0">
                <a:latin typeface="Times New Roman" panose="02020603050405020304" pitchFamily="18" charset="0"/>
                <a:ea typeface="Calibri" panose="020F0502020204030204" pitchFamily="34" charset="0"/>
                <a:cs typeface="Times New Roman" panose="02020603050405020304" pitchFamily="18" charset="0"/>
              </a:rPr>
              <a:t>ārzemju investīcijām</a:t>
            </a:r>
            <a:r>
              <a:rPr lang="lv-LV" sz="2000" b="1" dirty="0">
                <a:latin typeface="Times New Roman" panose="02020603050405020304" pitchFamily="18" charset="0"/>
                <a:ea typeface="Calibri" panose="020F0502020204030204" pitchFamily="34" charset="0"/>
                <a:cs typeface="Times New Roman" panose="02020603050405020304" pitchFamily="18" charset="0"/>
              </a:rPr>
              <a:t>” būs lielāks par kompensācijām, kuras būtu jāsamaksā zemes īpašniekiem par zemes dzīļu atsavināšanu? Vai „</a:t>
            </a:r>
            <a:r>
              <a:rPr lang="lv-LV" sz="2000" b="1" i="1" dirty="0">
                <a:latin typeface="Times New Roman" panose="02020603050405020304" pitchFamily="18" charset="0"/>
                <a:ea typeface="Calibri" panose="020F0502020204030204" pitchFamily="34" charset="0"/>
                <a:cs typeface="Times New Roman" panose="02020603050405020304" pitchFamily="18" charset="0"/>
              </a:rPr>
              <a:t>ārvalstu investoru</a:t>
            </a:r>
            <a:r>
              <a:rPr lang="lv-LV" sz="2000" b="1" dirty="0">
                <a:latin typeface="Times New Roman" panose="02020603050405020304" pitchFamily="18" charset="0"/>
                <a:ea typeface="Calibri" panose="020F0502020204030204" pitchFamily="34" charset="0"/>
                <a:cs typeface="Times New Roman" panose="02020603050405020304" pitchFamily="18" charset="0"/>
              </a:rPr>
              <a:t>” piesaistei iztērētie līdzekļi būs lielāki, nekā valsts kases un sabiedrības ieguvums kopumā</a:t>
            </a:r>
            <a:r>
              <a:rPr lang="lv-LV" sz="2000" b="1" dirty="0" smtClean="0">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15000"/>
              </a:lnSpc>
              <a:spcAft>
                <a:spcPts val="1000"/>
              </a:spcAft>
              <a:buFont typeface="+mj-lt"/>
              <a:buAutoNum type="arabicParenR"/>
              <a:tabLst>
                <a:tab pos="228600" algn="l"/>
              </a:tabLst>
            </a:pPr>
            <a:endParaRPr lang="lv-LV" sz="2000" b="1" dirty="0" smtClean="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64634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10988" y="286870"/>
            <a:ext cx="11187953" cy="6247864"/>
          </a:xfrm>
          <a:prstGeom prst="rect">
            <a:avLst/>
          </a:prstGeom>
        </p:spPr>
        <p:txBody>
          <a:bodyPr wrap="square">
            <a:spAutoFit/>
          </a:bodyPr>
          <a:lstStyle/>
          <a:p>
            <a:r>
              <a:rPr lang="lv-LV" sz="2000" b="1" dirty="0">
                <a:latin typeface="Calibri" panose="020F0502020204030204" pitchFamily="34" charset="0"/>
                <a:ea typeface="Calibri" panose="020F0502020204030204" pitchFamily="34" charset="0"/>
                <a:cs typeface="Times New Roman" panose="02020603050405020304" pitchFamily="18" charset="0"/>
              </a:rPr>
              <a:t>Izstrādājot Koncepciju, nav ņemts vērā (</a:t>
            </a:r>
            <a:r>
              <a:rPr lang="lv-LV" sz="2000" b="1" dirty="0" smtClean="0">
                <a:latin typeface="Calibri" panose="020F0502020204030204" pitchFamily="34" charset="0"/>
                <a:ea typeface="Calibri" panose="020F0502020204030204" pitchFamily="34" charset="0"/>
                <a:cs typeface="Times New Roman" panose="02020603050405020304" pitchFamily="18" charset="0"/>
              </a:rPr>
              <a:t>II):</a:t>
            </a:r>
            <a:endParaRPr lang="lv-LV" sz="2000" dirty="0">
              <a:latin typeface="Calibri" panose="020F0502020204030204" pitchFamily="34" charset="0"/>
              <a:ea typeface="Calibri" panose="020F0502020204030204" pitchFamily="34" charset="0"/>
              <a:cs typeface="Times New Roman" panose="02020603050405020304" pitchFamily="18" charset="0"/>
            </a:endParaRPr>
          </a:p>
          <a:p>
            <a:pPr lvl="0"/>
            <a:endParaRPr lang="lv-LV" sz="2000" b="1" dirty="0" smtClean="0"/>
          </a:p>
          <a:p>
            <a:pPr marL="342900" lvl="0" indent="-342900">
              <a:buFont typeface="Arial" panose="020B0604020202020204" pitchFamily="34" charset="0"/>
              <a:buChar char="•"/>
            </a:pPr>
            <a:r>
              <a:rPr lang="lv-LV" sz="2000" b="1" dirty="0" smtClean="0"/>
              <a:t>Realizējot </a:t>
            </a:r>
            <a:r>
              <a:rPr lang="lv-LV" sz="2000" b="1" dirty="0"/>
              <a:t>Koncepcijā piedāvāto D variantu, būtībā tiktu veikta masveida zemes nacionalizācija, kas Latvijas iedzīvotājos neapšaubāmi atsauktu atmiņā </a:t>
            </a:r>
            <a:r>
              <a:rPr lang="lv-LV" sz="2000" u="sng" dirty="0"/>
              <a:t>1940</a:t>
            </a:r>
            <a:r>
              <a:rPr lang="lv-LV" sz="2000" dirty="0"/>
              <a:t>.gada notikumus, kad PSRS Tautas saeima pasludināja, ka zeme ir tautas īpašums un turpmāko gadu desmitu notikumus, kad </a:t>
            </a:r>
            <a:r>
              <a:rPr lang="lv-LV" sz="2000" b="1" dirty="0"/>
              <a:t>tika veikta sistemātiska un ilgstoša privātpersonu īpašuma tiesību atņemšana par labu valstij</a:t>
            </a:r>
            <a:r>
              <a:rPr lang="lv-LV" sz="2000" dirty="0"/>
              <a:t>. Iespējamo grozījumu sekas Latvijas iedzīvotāju zemapziņas līmenī sasauktos ar atgriešanos pie sociālistiskās plānveida ekonomikas. Valstiskās politikas veidotāju izšķiršanās par labu vienam vai otram tiesību attīstības virzienam paredz pilnīgas atbildības uzņemšanos par šādu procesu sekām. </a:t>
            </a:r>
            <a:endParaRPr lang="lv-LV" sz="2000" dirty="0"/>
          </a:p>
          <a:p>
            <a:pPr marL="342900" lvl="0" indent="-342900">
              <a:buFont typeface="Arial" panose="020B0604020202020204" pitchFamily="34" charset="0"/>
              <a:buChar char="•"/>
            </a:pPr>
            <a:r>
              <a:rPr lang="lv-LV" sz="2000" dirty="0" smtClean="0"/>
              <a:t>Koncepcijā </a:t>
            </a:r>
            <a:r>
              <a:rPr lang="lv-LV" sz="2000" b="1" dirty="0"/>
              <a:t>trūkst </a:t>
            </a:r>
            <a:r>
              <a:rPr lang="lv-LV" sz="2000" dirty="0"/>
              <a:t>ne vien skaidra un </a:t>
            </a:r>
            <a:r>
              <a:rPr lang="lv-LV" sz="2000" b="1" dirty="0"/>
              <a:t>konsekventa Latvijas valsts un īpašumtiesību attīstības virziena</a:t>
            </a:r>
            <a:r>
              <a:rPr lang="lv-LV" sz="2000" dirty="0"/>
              <a:t>, bet arī </a:t>
            </a:r>
            <a:r>
              <a:rPr lang="lv-LV" sz="2000" b="1" dirty="0"/>
              <a:t>konkrētu vai vismaz aptuvenu aprēķinu par iespējamo ieguvumu ietekmi uz valsts tautsaimniecību un ieņēmumiem valsts budžetā</a:t>
            </a:r>
            <a:r>
              <a:rPr lang="lv-LV" sz="2000" dirty="0"/>
              <a:t>. </a:t>
            </a:r>
            <a:endParaRPr lang="lv-LV" sz="2000" dirty="0" smtClean="0"/>
          </a:p>
          <a:p>
            <a:pPr marL="342900" indent="-342900">
              <a:buFont typeface="Arial" panose="020B0604020202020204" pitchFamily="34" charset="0"/>
              <a:buChar char="•"/>
            </a:pPr>
            <a:r>
              <a:rPr lang="lv-LV" sz="2000" dirty="0"/>
              <a:t>Sākotnēji </a:t>
            </a:r>
            <a:r>
              <a:rPr lang="lv-LV" sz="2000" b="1" dirty="0"/>
              <a:t>valsts institūcijām būtu jātiek skaidrībā ar 33,3% valsts teritorijas pašreizējā tiesiskā regulējuma ietvaros īpašumu izmantošanu</a:t>
            </a:r>
            <a:r>
              <a:rPr lang="lv-LV" sz="2000" dirty="0"/>
              <a:t>, pirms ķerties klāt privātpersonu īpašumtiesību ierobežošanai. Rodas jautājums, kādēļ valsts neinvestē līdzekļus iežu pētniecībā sev piederošajās teritorijās vai arī neiznomā minētās teritorijas to zemes dzīļu apgūšanai Koncepcijā pieminētajiem „</a:t>
            </a:r>
            <a:r>
              <a:rPr lang="lv-LV" sz="2000" i="1" dirty="0"/>
              <a:t>ārvalstu investoriem</a:t>
            </a:r>
            <a:r>
              <a:rPr lang="lv-LV" sz="2000" dirty="0"/>
              <a:t>”? Valsts nav konsekventa savā rīcībā. Koncepcija, neidentificējot problēmas pēc būtības, nesniedz atbildi uz jautājumu – kas valsts traucē vai attur no valstij piederošo zemju dzīļu iznomāšanas komersantiem derīgo izrakteņu iegūšanai, vai vienkārši netic pati savu valsts amatpersonu izstrādātajām vadlīnijām un priekšlikumiem</a:t>
            </a:r>
            <a:r>
              <a:rPr lang="lv-LV" sz="2000" dirty="0" smtClean="0"/>
              <a:t>.</a:t>
            </a:r>
            <a:endParaRPr lang="lv-LV" sz="2000" dirty="0"/>
          </a:p>
        </p:txBody>
      </p:sp>
    </p:spTree>
    <p:extLst>
      <p:ext uri="{BB962C8B-B14F-4D97-AF65-F5344CB8AC3E}">
        <p14:creationId xmlns:p14="http://schemas.microsoft.com/office/powerpoint/2010/main" val="1633933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0988" y="286870"/>
            <a:ext cx="11187953" cy="5632311"/>
          </a:xfrm>
          <a:prstGeom prst="rect">
            <a:avLst/>
          </a:prstGeom>
        </p:spPr>
        <p:txBody>
          <a:bodyPr wrap="square">
            <a:spAutoFit/>
          </a:bodyPr>
          <a:lstStyle/>
          <a:p>
            <a:r>
              <a:rPr lang="lv-LV" sz="2000" b="1" dirty="0">
                <a:latin typeface="Calibri" panose="020F0502020204030204" pitchFamily="34" charset="0"/>
                <a:ea typeface="Calibri" panose="020F0502020204030204" pitchFamily="34" charset="0"/>
                <a:cs typeface="Times New Roman" panose="02020603050405020304" pitchFamily="18" charset="0"/>
              </a:rPr>
              <a:t>Izstrādājot Koncepciju, nav ņemts vērā (</a:t>
            </a:r>
            <a:r>
              <a:rPr lang="lv-LV" sz="2000" b="1" dirty="0" smtClean="0">
                <a:latin typeface="Calibri" panose="020F0502020204030204" pitchFamily="34" charset="0"/>
                <a:ea typeface="Calibri" panose="020F0502020204030204" pitchFamily="34" charset="0"/>
                <a:cs typeface="Times New Roman" panose="02020603050405020304" pitchFamily="18" charset="0"/>
              </a:rPr>
              <a:t>III):</a:t>
            </a:r>
            <a:endParaRPr lang="lv-LV" sz="2000" dirty="0">
              <a:latin typeface="Calibri" panose="020F0502020204030204" pitchFamily="34" charset="0"/>
              <a:ea typeface="Calibri" panose="020F0502020204030204" pitchFamily="34" charset="0"/>
              <a:cs typeface="Times New Roman" panose="02020603050405020304" pitchFamily="18" charset="0"/>
            </a:endParaRPr>
          </a:p>
          <a:p>
            <a:pPr lvl="0"/>
            <a:endParaRPr lang="lv-LV" sz="2000" b="1" dirty="0" smtClean="0"/>
          </a:p>
          <a:p>
            <a:pPr marL="342900" lvl="0" indent="-342900">
              <a:buFont typeface="Arial" panose="020B0604020202020204" pitchFamily="34" charset="0"/>
              <a:buChar char="•"/>
            </a:pPr>
            <a:r>
              <a:rPr lang="lv-LV" sz="2000" dirty="0"/>
              <a:t>Ņemot vērā, ka </a:t>
            </a:r>
            <a:r>
              <a:rPr lang="lv-LV" sz="2000" b="1" u="sng" dirty="0"/>
              <a:t>nav determinēti vietas</a:t>
            </a:r>
            <a:r>
              <a:rPr lang="lv-LV" sz="2000" dirty="0"/>
              <a:t> ar „</a:t>
            </a:r>
            <a:r>
              <a:rPr lang="lv-LV" sz="2000" i="1" dirty="0"/>
              <a:t>lielu</a:t>
            </a:r>
            <a:r>
              <a:rPr lang="lv-LV" sz="2000" dirty="0"/>
              <a:t>” derīgo izrakteņu īpatsvaru, ikviens zemes īpašnieks tiks pakļauts savu īpašumtiesību brīvas izmantošanas ierobežojumiem. Kā norādīts Koncepcijā, Latvijā valsts institūcijas pašlaik ģeoloģisko izpēti neveic, bet nodrošina normatīvo ietvaru, lai ieinteresētās personas to varētu darīt. Ir pieejamas ģeoloģiskās kartes, kas sastādītas, izmantojot agrāk, veikto ģeoloģiskās izpētes un kartēšanas darbu rezultātus. Tad ir jautājums, uz kādu datu pamata tiks veidota Latvijas ģeoloģiskā karte, kas sadalītu teritoriju piedāvātajos zemes dzīļu nogabalos, kā tas ir iecerēts Koncepcijā? </a:t>
            </a:r>
            <a:r>
              <a:rPr lang="lv-LV" sz="2000" b="1" dirty="0"/>
              <a:t>Nav konkrēti definēts, kādi derīgie izrakteņi tiks iekļauti nogabalos</a:t>
            </a:r>
            <a:r>
              <a:rPr lang="lv-LV" sz="2000" dirty="0"/>
              <a:t>. Nav pamatots un saprotams nogabalu veidošanas princips. Koncepcijas 2.pielikumā </a:t>
            </a:r>
            <a:r>
              <a:rPr lang="lv-LV" sz="2000" b="1" dirty="0"/>
              <a:t>trūkst salīdzinošas informācijas par to, kāds attiecīgā elementa saturs tiek uzskatīts par tā ieguvi attaisnojošu</a:t>
            </a:r>
            <a:r>
              <a:rPr lang="lv-LV" sz="2000" dirty="0"/>
              <a:t>. Salīdzinot pielikumā redzamos datus ar publiski pieejamu informāciju par šobrīd izmantojamajām rūdām un minerāliem, ir jākonstatē, ka vairumā elementa saturs atrodas zem ekonomiskas </a:t>
            </a:r>
            <a:r>
              <a:rPr lang="lv-LV" sz="2000" dirty="0" err="1"/>
              <a:t>izmantojamības</a:t>
            </a:r>
            <a:r>
              <a:rPr lang="lv-LV" sz="2000" dirty="0"/>
              <a:t> sliekšņa</a:t>
            </a:r>
            <a:r>
              <a:rPr lang="lv-LV" sz="2000" dirty="0" smtClean="0"/>
              <a:t>.</a:t>
            </a:r>
          </a:p>
          <a:p>
            <a:pPr marL="342900" indent="-342900">
              <a:buFont typeface="Arial" panose="020B0604020202020204" pitchFamily="34" charset="0"/>
              <a:buChar char="•"/>
            </a:pPr>
            <a:r>
              <a:rPr lang="lv-LV" sz="2000" b="1" dirty="0"/>
              <a:t>Koncepcijas izstrādātajiem būtu jāsakārto un jāsistematizē pašlaik Latvijā zināmo derīgo izrakteņu izpētes un atradņu izmantošanas kārtību</a:t>
            </a:r>
            <a:r>
              <a:rPr lang="lv-LV" sz="2000" dirty="0"/>
              <a:t>. Ogļūdeņražu meklēšanas, izpētes un ieguves tiesību izsniegšana ir Ekonomikas ministrijai, toties citu derīgo izrakteņu izpēti un ieguvi uzrauga VARAM. Savukārt bieži sastopamo derīgo izrakteņu (māla, smilts, grants, kūdras u.c.) ieguves atļaujas līdz 5 ha platībā vienam īpašniekam piederoša īpašuma robežās izsniedz pašvaldība</a:t>
            </a:r>
            <a:r>
              <a:rPr lang="lv-LV" sz="2000" dirty="0" smtClean="0"/>
              <a:t>.</a:t>
            </a:r>
            <a:endParaRPr lang="lv-LV" sz="2000" dirty="0"/>
          </a:p>
        </p:txBody>
      </p:sp>
    </p:spTree>
    <p:extLst>
      <p:ext uri="{BB962C8B-B14F-4D97-AF65-F5344CB8AC3E}">
        <p14:creationId xmlns:p14="http://schemas.microsoft.com/office/powerpoint/2010/main" val="956491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0988" y="286870"/>
            <a:ext cx="11187953" cy="5632311"/>
          </a:xfrm>
          <a:prstGeom prst="rect">
            <a:avLst/>
          </a:prstGeom>
        </p:spPr>
        <p:txBody>
          <a:bodyPr wrap="square">
            <a:spAutoFit/>
          </a:bodyPr>
          <a:lstStyle/>
          <a:p>
            <a:r>
              <a:rPr lang="lv-LV" sz="2000" b="1" dirty="0">
                <a:latin typeface="Calibri" panose="020F0502020204030204" pitchFamily="34" charset="0"/>
                <a:ea typeface="Calibri" panose="020F0502020204030204" pitchFamily="34" charset="0"/>
                <a:cs typeface="Times New Roman" panose="02020603050405020304" pitchFamily="18" charset="0"/>
              </a:rPr>
              <a:t>Izstrādājot Koncepciju, nav ņemts vērā </a:t>
            </a:r>
            <a:r>
              <a:rPr lang="lv-LV" sz="2000" b="1" dirty="0" smtClean="0">
                <a:latin typeface="Calibri" panose="020F0502020204030204" pitchFamily="34" charset="0"/>
                <a:ea typeface="Calibri" panose="020F0502020204030204" pitchFamily="34" charset="0"/>
                <a:cs typeface="Times New Roman" panose="02020603050405020304" pitchFamily="18" charset="0"/>
              </a:rPr>
              <a:t>(IV):</a:t>
            </a:r>
            <a:endParaRPr lang="lv-LV" sz="2000" dirty="0">
              <a:latin typeface="Calibri" panose="020F0502020204030204" pitchFamily="34" charset="0"/>
              <a:ea typeface="Calibri" panose="020F0502020204030204" pitchFamily="34" charset="0"/>
              <a:cs typeface="Times New Roman" panose="02020603050405020304" pitchFamily="18" charset="0"/>
            </a:endParaRPr>
          </a:p>
          <a:p>
            <a:pPr lvl="0"/>
            <a:endParaRPr lang="lv-LV" sz="2000" b="1" dirty="0" smtClean="0"/>
          </a:p>
          <a:p>
            <a:pPr marL="342900" lvl="0" indent="-342900">
              <a:buFont typeface="Arial" panose="020B0604020202020204" pitchFamily="34" charset="0"/>
              <a:buChar char="•"/>
            </a:pPr>
            <a:r>
              <a:rPr lang="lv-LV" sz="2000" b="1" dirty="0"/>
              <a:t>Koncepcijā atsauce uz daudzveidīgo ārvalstu pieredzi vien norāda uz to, ka dažādās pasaules valstīs normatīvais regulējums attiecībā uz zemes dzīļu un tajās esošo derīgo izrakteņu īpašumtiesībām ir atšķirīgs. </a:t>
            </a:r>
            <a:r>
              <a:rPr lang="lv-LV" sz="2000" dirty="0"/>
              <a:t>Koncepcijā norādīts, ka salīdzot Latviju ar citām Eiropas Savienības dalībvalstīm, Latvijā rādītājs attiecībā uz ieguves rūpniecību un karjeru izstrādes nozares īpatsvaru iekšzemes kopproduktā ir tuvu Eiropas Savienības vidējam rādītājam. </a:t>
            </a:r>
            <a:r>
              <a:rPr lang="lv-LV" sz="2000" b="1" dirty="0"/>
              <a:t>Katra valsts ir tiesīga patstāvīgi noteikt pozīcijas ieguves rūpniecībā. Īpašumtiesību jautājums ir izslēgts no Eiropas Savienības tiesību ietekmes sfēras, kā to nosaka Līguma par Eiropas Savienības darbību 345.pants: „</a:t>
            </a:r>
            <a:r>
              <a:rPr lang="lv-LV" sz="2000" b="1" i="1" dirty="0"/>
              <a:t>Līgumi nekādi neietekmē dalībvalstu tiesību aktus, kas reglamentē īpašumtiesību sistēmu”</a:t>
            </a:r>
            <a:r>
              <a:rPr lang="lv-LV" sz="2000" b="1" dirty="0"/>
              <a:t>. Līdz ar to jebkāda ierēdņu iespējamā atsaukšanās uz Eiropas Savienības tiesību aktu ievērošanas nepieciešamību attiecībā uz zemes dzīļu īpašumtiesībām Latvijā nav pamatota, ciktāl tas neskar brīvas tirdzniecības brīvību un kapitāla brīvu kustību Eiropas Savienībā. Par cik līdz šim nekas neliecināja, ka pašlaik spēkā esošais normatīvais regulējums būtu pretrunā minētājām Eiropas Savienības fundamentālajām tiesībām, - šis jautājums Eiropas Savienības tiesību prizmā nav skatāms</a:t>
            </a:r>
            <a:r>
              <a:rPr lang="lv-LV" sz="2000" b="1" dirty="0" smtClean="0"/>
              <a:t>.</a:t>
            </a:r>
          </a:p>
          <a:p>
            <a:pPr marL="342900" indent="-342900">
              <a:buFont typeface="Arial" panose="020B0604020202020204" pitchFamily="34" charset="0"/>
              <a:buChar char="•"/>
            </a:pPr>
            <a:r>
              <a:rPr lang="lv-LV" sz="2000" b="1" dirty="0"/>
              <a:t>Normatīvā regulējuma grozījumu pamatošanai VARAM atsaukšanās uz nepieciešamību ieviest </a:t>
            </a:r>
            <a:r>
              <a:rPr lang="lv-LV" sz="2000" dirty="0"/>
              <a:t>Eiropas Komisija 2008.gadā apstiprināto Izejvielu iniciatīvu un „</a:t>
            </a:r>
            <a:r>
              <a:rPr lang="lv-LV" sz="2000" i="1" dirty="0"/>
              <a:t>Resursu ziņā efektīva Eiropa</a:t>
            </a:r>
            <a:r>
              <a:rPr lang="lv-LV" sz="2000" dirty="0"/>
              <a:t>” ir nepamatota, jo iniciatīvas minētās aktivitātēs ir </a:t>
            </a:r>
            <a:r>
              <a:rPr lang="lv-LV" sz="2000" b="1" dirty="0"/>
              <a:t>īstenojamas pašreizējā normatīvā regulējuma ietvaros</a:t>
            </a:r>
            <a:r>
              <a:rPr lang="lv-LV" sz="2000" dirty="0" smtClean="0"/>
              <a:t>.</a:t>
            </a:r>
            <a:endParaRPr lang="lv-LV" sz="2000" dirty="0"/>
          </a:p>
        </p:txBody>
      </p:sp>
    </p:spTree>
    <p:extLst>
      <p:ext uri="{BB962C8B-B14F-4D97-AF65-F5344CB8AC3E}">
        <p14:creationId xmlns:p14="http://schemas.microsoft.com/office/powerpoint/2010/main" val="3536420418"/>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483</TotalTime>
  <Words>2376</Words>
  <Application>Microsoft Office PowerPoint</Application>
  <PresentationFormat>Widescreen</PresentationFormat>
  <Paragraphs>177</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dizains</vt:lpstr>
      <vt:lpstr>Baltijas ogļūdeņražu  izpētes un ieguves asociācija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Paldies par uzmanību!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Baltijas ogļūdeņražu  izpētes un ieguves asociācija</dc:title>
  <dc:creator>Ilze Ulbika</dc:creator>
  <cp:lastModifiedBy>Madars Šmits</cp:lastModifiedBy>
  <cp:revision>21</cp:revision>
  <cp:lastPrinted>2015-03-24T13:46:13Z</cp:lastPrinted>
  <dcterms:created xsi:type="dcterms:W3CDTF">2015-03-24T13:34:24Z</dcterms:created>
  <dcterms:modified xsi:type="dcterms:W3CDTF">2015-03-25T06:53:54Z</dcterms:modified>
</cp:coreProperties>
</file>