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9" r:id="rId2"/>
    <p:sldId id="353" r:id="rId3"/>
    <p:sldId id="354" r:id="rId4"/>
    <p:sldId id="349" r:id="rId5"/>
    <p:sldId id="355" r:id="rId6"/>
    <p:sldId id="357" r:id="rId7"/>
    <p:sldId id="356" r:id="rId8"/>
    <p:sldId id="339" r:id="rId9"/>
    <p:sldId id="345" r:id="rId10"/>
    <p:sldId id="358" r:id="rId11"/>
    <p:sldId id="350" r:id="rId12"/>
    <p:sldId id="359" r:id="rId13"/>
    <p:sldId id="360" r:id="rId14"/>
    <p:sldId id="361" r:id="rId15"/>
    <p:sldId id="362" r:id="rId16"/>
    <p:sldId id="272" r:id="rId17"/>
  </p:sldIdLst>
  <p:sldSz cx="9144000" cy="6858000" type="screen4x3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Barbara" initials="LB" lastIdx="7" clrIdx="0">
    <p:extLst/>
  </p:cmAuthor>
  <p:cmAuthor id="2" name="L.Vigule" initials="L.V.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9001"/>
    <a:srgbClr val="0000FF"/>
    <a:srgbClr val="320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AF96DA-B257-4433-AFF7-FCFE0A4E287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5D54A8CF-DD4B-444E-BC3B-D0728E3BBCC7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pPr rtl="0"/>
          <a:r>
            <a:rPr lang="lv-LV" b="1" dirty="0" smtClean="0"/>
            <a:t>Izvērtējums</a:t>
          </a:r>
          <a:r>
            <a:rPr lang="lv-LV" dirty="0" smtClean="0"/>
            <a:t>.</a:t>
          </a:r>
        </a:p>
        <a:p>
          <a:pPr rtl="0"/>
          <a:r>
            <a:rPr lang="lv-LV" dirty="0" smtClean="0"/>
            <a:t> Noslēdzās 16.02.2015.</a:t>
          </a:r>
          <a:endParaRPr lang="lv-LV" dirty="0"/>
        </a:p>
      </dgm:t>
    </dgm:pt>
    <dgm:pt modelId="{6CFA4079-4F26-43FB-A7C1-3FC8CB006496}" type="parTrans" cxnId="{5E341351-43CF-46C1-8B37-EF33170EED8D}">
      <dgm:prSet/>
      <dgm:spPr/>
      <dgm:t>
        <a:bodyPr/>
        <a:lstStyle/>
        <a:p>
          <a:endParaRPr lang="lv-LV"/>
        </a:p>
      </dgm:t>
    </dgm:pt>
    <dgm:pt modelId="{D487589C-9D17-4CEA-8595-D8F558DA91C4}" type="sibTrans" cxnId="{5E341351-43CF-46C1-8B37-EF33170EED8D}">
      <dgm:prSet/>
      <dgm:spPr/>
      <dgm:t>
        <a:bodyPr/>
        <a:lstStyle/>
        <a:p>
          <a:endParaRPr lang="lv-LV"/>
        </a:p>
      </dgm:t>
    </dgm:pt>
    <dgm:pt modelId="{56C7E870-09B0-45DE-BEDA-1DFC701F0A81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pPr rtl="0"/>
          <a:r>
            <a:rPr lang="lv-LV" b="1" dirty="0" smtClean="0"/>
            <a:t>Metodikas</a:t>
          </a:r>
          <a:r>
            <a:rPr lang="lv-LV" dirty="0" smtClean="0"/>
            <a:t>. </a:t>
          </a:r>
        </a:p>
        <a:p>
          <a:pPr rtl="0"/>
          <a:r>
            <a:rPr lang="lv-LV" dirty="0" smtClean="0"/>
            <a:t>Saskaņošana, š.g. marta beigās/aprīļa sākumā -apstiprināšana.</a:t>
          </a:r>
          <a:endParaRPr lang="lv-LV" dirty="0"/>
        </a:p>
      </dgm:t>
    </dgm:pt>
    <dgm:pt modelId="{55476136-453B-4196-AEEA-950449F64F06}" type="parTrans" cxnId="{3D1609F1-7585-4F39-8D1D-CDB1B02F0442}">
      <dgm:prSet/>
      <dgm:spPr/>
      <dgm:t>
        <a:bodyPr/>
        <a:lstStyle/>
        <a:p>
          <a:endParaRPr lang="lv-LV"/>
        </a:p>
      </dgm:t>
    </dgm:pt>
    <dgm:pt modelId="{B7897E32-B26F-4857-84C2-613C6B82C083}" type="sibTrans" cxnId="{3D1609F1-7585-4F39-8D1D-CDB1B02F0442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  <dgm:pt modelId="{68E55F78-3749-4145-BDB8-860339652339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lv-LV" b="1" dirty="0" smtClean="0"/>
            <a:t>SAM MKN</a:t>
          </a:r>
        </a:p>
        <a:p>
          <a:pPr rtl="0"/>
          <a:r>
            <a:rPr lang="lv-LV" b="0" dirty="0" smtClean="0"/>
            <a:t>Izstrādā AI</a:t>
          </a:r>
          <a:endParaRPr lang="lv-LV" b="0" dirty="0"/>
        </a:p>
      </dgm:t>
    </dgm:pt>
    <dgm:pt modelId="{E49502CF-FB4B-4F18-A775-B34369FA663C}" type="parTrans" cxnId="{197F8477-863E-4F41-88D4-80CFD604C483}">
      <dgm:prSet/>
      <dgm:spPr/>
      <dgm:t>
        <a:bodyPr/>
        <a:lstStyle/>
        <a:p>
          <a:endParaRPr lang="lv-LV"/>
        </a:p>
      </dgm:t>
    </dgm:pt>
    <dgm:pt modelId="{B1AE220F-A3F4-444D-9803-8A7C187159A4}" type="sibTrans" cxnId="{197F8477-863E-4F41-88D4-80CFD604C483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  <dgm:pt modelId="{7D640EE6-9193-4F83-BD6A-89F4077BDC7F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lv-LV" dirty="0" smtClean="0"/>
            <a:t>Piemērošana projektos</a:t>
          </a:r>
          <a:endParaRPr lang="lv-LV" dirty="0"/>
        </a:p>
      </dgm:t>
    </dgm:pt>
    <dgm:pt modelId="{0D8106B7-F151-45B7-BBC0-74345C2FF457}" type="parTrans" cxnId="{8AECC310-CA12-4E25-B71C-8A41BF90F3DC}">
      <dgm:prSet/>
      <dgm:spPr/>
      <dgm:t>
        <a:bodyPr/>
        <a:lstStyle/>
        <a:p>
          <a:endParaRPr lang="lv-LV"/>
        </a:p>
      </dgm:t>
    </dgm:pt>
    <dgm:pt modelId="{7289B678-C597-46AB-B15F-F374E64F05B9}" type="sibTrans" cxnId="{8AECC310-CA12-4E25-B71C-8A41BF90F3DC}">
      <dgm:prSet/>
      <dgm:spPr/>
      <dgm:t>
        <a:bodyPr/>
        <a:lstStyle/>
        <a:p>
          <a:endParaRPr lang="lv-LV"/>
        </a:p>
      </dgm:t>
    </dgm:pt>
    <dgm:pt modelId="{CA383E82-C3EF-4B03-B4BF-832600857C3F}" type="pres">
      <dgm:prSet presAssocID="{D2AF96DA-B257-4433-AFF7-FCFE0A4E28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78527AE0-2153-4FB5-AEE3-FDEF9BEE2B35}" type="pres">
      <dgm:prSet presAssocID="{5D54A8CF-DD4B-444E-BC3B-D0728E3BBCC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FB046FB-208F-408B-BB1C-58CE53A3E851}" type="pres">
      <dgm:prSet presAssocID="{D487589C-9D17-4CEA-8595-D8F558DA91C4}" presName="sibTrans" presStyleLbl="sibTrans2D1" presStyleIdx="0" presStyleCnt="3"/>
      <dgm:spPr/>
      <dgm:t>
        <a:bodyPr/>
        <a:lstStyle/>
        <a:p>
          <a:endParaRPr lang="lv-LV"/>
        </a:p>
      </dgm:t>
    </dgm:pt>
    <dgm:pt modelId="{40BEE3FC-AD09-4114-822D-AB00121FC8FD}" type="pres">
      <dgm:prSet presAssocID="{D487589C-9D17-4CEA-8595-D8F558DA91C4}" presName="connectorText" presStyleLbl="sibTrans2D1" presStyleIdx="0" presStyleCnt="3"/>
      <dgm:spPr/>
      <dgm:t>
        <a:bodyPr/>
        <a:lstStyle/>
        <a:p>
          <a:endParaRPr lang="lv-LV"/>
        </a:p>
      </dgm:t>
    </dgm:pt>
    <dgm:pt modelId="{07131A28-2337-4F8F-9954-D713DF7FA0E1}" type="pres">
      <dgm:prSet presAssocID="{56C7E870-09B0-45DE-BEDA-1DFC701F0A8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DEC32CC-E6F3-4DF1-BCD5-20B144AAF13E}" type="pres">
      <dgm:prSet presAssocID="{B7897E32-B26F-4857-84C2-613C6B82C083}" presName="sibTrans" presStyleLbl="sibTrans2D1" presStyleIdx="1" presStyleCnt="3"/>
      <dgm:spPr/>
      <dgm:t>
        <a:bodyPr/>
        <a:lstStyle/>
        <a:p>
          <a:endParaRPr lang="lv-LV"/>
        </a:p>
      </dgm:t>
    </dgm:pt>
    <dgm:pt modelId="{8DBAC9C5-38D9-4263-A5EC-4E3E68897936}" type="pres">
      <dgm:prSet presAssocID="{B7897E32-B26F-4857-84C2-613C6B82C083}" presName="connectorText" presStyleLbl="sibTrans2D1" presStyleIdx="1" presStyleCnt="3"/>
      <dgm:spPr/>
      <dgm:t>
        <a:bodyPr/>
        <a:lstStyle/>
        <a:p>
          <a:endParaRPr lang="lv-LV"/>
        </a:p>
      </dgm:t>
    </dgm:pt>
    <dgm:pt modelId="{7534ED35-36EE-4F7A-8B58-9919F425A6FE}" type="pres">
      <dgm:prSet presAssocID="{68E55F78-3749-4145-BDB8-86033965233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7AD99FD-2DED-41A5-867F-E353A2EEFE50}" type="pres">
      <dgm:prSet presAssocID="{B1AE220F-A3F4-444D-9803-8A7C187159A4}" presName="sibTrans" presStyleLbl="sibTrans2D1" presStyleIdx="2" presStyleCnt="3"/>
      <dgm:spPr/>
      <dgm:t>
        <a:bodyPr/>
        <a:lstStyle/>
        <a:p>
          <a:endParaRPr lang="lv-LV"/>
        </a:p>
      </dgm:t>
    </dgm:pt>
    <dgm:pt modelId="{198BBB17-18BB-467E-AD62-7D025B7E7E19}" type="pres">
      <dgm:prSet presAssocID="{B1AE220F-A3F4-444D-9803-8A7C187159A4}" presName="connectorText" presStyleLbl="sibTrans2D1" presStyleIdx="2" presStyleCnt="3"/>
      <dgm:spPr/>
      <dgm:t>
        <a:bodyPr/>
        <a:lstStyle/>
        <a:p>
          <a:endParaRPr lang="lv-LV"/>
        </a:p>
      </dgm:t>
    </dgm:pt>
    <dgm:pt modelId="{2435A392-F2E4-4212-ACBC-6B54F7CF4221}" type="pres">
      <dgm:prSet presAssocID="{7D640EE6-9193-4F83-BD6A-89F4077BDC7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9B06711A-312B-4CF1-8BB9-1A37EC03317B}" type="presOf" srcId="{7D640EE6-9193-4F83-BD6A-89F4077BDC7F}" destId="{2435A392-F2E4-4212-ACBC-6B54F7CF4221}" srcOrd="0" destOrd="0" presId="urn:microsoft.com/office/officeart/2005/8/layout/process1"/>
    <dgm:cxn modelId="{B6A2FAC5-BBA8-4445-98AB-E7DB98DB330A}" type="presOf" srcId="{56C7E870-09B0-45DE-BEDA-1DFC701F0A81}" destId="{07131A28-2337-4F8F-9954-D713DF7FA0E1}" srcOrd="0" destOrd="0" presId="urn:microsoft.com/office/officeart/2005/8/layout/process1"/>
    <dgm:cxn modelId="{1747BD73-9215-4EC8-8C91-E909F719522E}" type="presOf" srcId="{B1AE220F-A3F4-444D-9803-8A7C187159A4}" destId="{A7AD99FD-2DED-41A5-867F-E353A2EEFE50}" srcOrd="0" destOrd="0" presId="urn:microsoft.com/office/officeart/2005/8/layout/process1"/>
    <dgm:cxn modelId="{E739E2E9-BA6A-4307-96B3-C63D583B20C8}" type="presOf" srcId="{5D54A8CF-DD4B-444E-BC3B-D0728E3BBCC7}" destId="{78527AE0-2153-4FB5-AEE3-FDEF9BEE2B35}" srcOrd="0" destOrd="0" presId="urn:microsoft.com/office/officeart/2005/8/layout/process1"/>
    <dgm:cxn modelId="{AFA136E7-C9D0-4184-9E40-01E98ED268B4}" type="presOf" srcId="{68E55F78-3749-4145-BDB8-860339652339}" destId="{7534ED35-36EE-4F7A-8B58-9919F425A6FE}" srcOrd="0" destOrd="0" presId="urn:microsoft.com/office/officeart/2005/8/layout/process1"/>
    <dgm:cxn modelId="{5E341351-43CF-46C1-8B37-EF33170EED8D}" srcId="{D2AF96DA-B257-4433-AFF7-FCFE0A4E2871}" destId="{5D54A8CF-DD4B-444E-BC3B-D0728E3BBCC7}" srcOrd="0" destOrd="0" parTransId="{6CFA4079-4F26-43FB-A7C1-3FC8CB006496}" sibTransId="{D487589C-9D17-4CEA-8595-D8F558DA91C4}"/>
    <dgm:cxn modelId="{6235F90B-1A8D-4E61-BCBC-2059818B7E0A}" type="presOf" srcId="{D2AF96DA-B257-4433-AFF7-FCFE0A4E2871}" destId="{CA383E82-C3EF-4B03-B4BF-832600857C3F}" srcOrd="0" destOrd="0" presId="urn:microsoft.com/office/officeart/2005/8/layout/process1"/>
    <dgm:cxn modelId="{8AECC310-CA12-4E25-B71C-8A41BF90F3DC}" srcId="{D2AF96DA-B257-4433-AFF7-FCFE0A4E2871}" destId="{7D640EE6-9193-4F83-BD6A-89F4077BDC7F}" srcOrd="3" destOrd="0" parTransId="{0D8106B7-F151-45B7-BBC0-74345C2FF457}" sibTransId="{7289B678-C597-46AB-B15F-F374E64F05B9}"/>
    <dgm:cxn modelId="{238EAA4D-484B-49A9-9314-B3F2F0EEC8C6}" type="presOf" srcId="{B7897E32-B26F-4857-84C2-613C6B82C083}" destId="{ADEC32CC-E6F3-4DF1-BCD5-20B144AAF13E}" srcOrd="0" destOrd="0" presId="urn:microsoft.com/office/officeart/2005/8/layout/process1"/>
    <dgm:cxn modelId="{1B9B37CD-682A-46FA-9694-718A5A7CA7AF}" type="presOf" srcId="{B1AE220F-A3F4-444D-9803-8A7C187159A4}" destId="{198BBB17-18BB-467E-AD62-7D025B7E7E19}" srcOrd="1" destOrd="0" presId="urn:microsoft.com/office/officeart/2005/8/layout/process1"/>
    <dgm:cxn modelId="{120152F8-E12B-4EDA-A77C-6F6E10457C0A}" type="presOf" srcId="{D487589C-9D17-4CEA-8595-D8F558DA91C4}" destId="{40BEE3FC-AD09-4114-822D-AB00121FC8FD}" srcOrd="1" destOrd="0" presId="urn:microsoft.com/office/officeart/2005/8/layout/process1"/>
    <dgm:cxn modelId="{197F8477-863E-4F41-88D4-80CFD604C483}" srcId="{D2AF96DA-B257-4433-AFF7-FCFE0A4E2871}" destId="{68E55F78-3749-4145-BDB8-860339652339}" srcOrd="2" destOrd="0" parTransId="{E49502CF-FB4B-4F18-A775-B34369FA663C}" sibTransId="{B1AE220F-A3F4-444D-9803-8A7C187159A4}"/>
    <dgm:cxn modelId="{F5BEEFD0-AD1C-4471-8180-8D35BCF69A3C}" type="presOf" srcId="{B7897E32-B26F-4857-84C2-613C6B82C083}" destId="{8DBAC9C5-38D9-4263-A5EC-4E3E68897936}" srcOrd="1" destOrd="0" presId="urn:microsoft.com/office/officeart/2005/8/layout/process1"/>
    <dgm:cxn modelId="{3D1609F1-7585-4F39-8D1D-CDB1B02F0442}" srcId="{D2AF96DA-B257-4433-AFF7-FCFE0A4E2871}" destId="{56C7E870-09B0-45DE-BEDA-1DFC701F0A81}" srcOrd="1" destOrd="0" parTransId="{55476136-453B-4196-AEEA-950449F64F06}" sibTransId="{B7897E32-B26F-4857-84C2-613C6B82C083}"/>
    <dgm:cxn modelId="{FF786781-84A2-4F00-901A-AD40950A90D7}" type="presOf" srcId="{D487589C-9D17-4CEA-8595-D8F558DA91C4}" destId="{EFB046FB-208F-408B-BB1C-58CE53A3E851}" srcOrd="0" destOrd="0" presId="urn:microsoft.com/office/officeart/2005/8/layout/process1"/>
    <dgm:cxn modelId="{6D1BFC0E-4A42-40F7-B67A-6538F7C18ADA}" type="presParOf" srcId="{CA383E82-C3EF-4B03-B4BF-832600857C3F}" destId="{78527AE0-2153-4FB5-AEE3-FDEF9BEE2B35}" srcOrd="0" destOrd="0" presId="urn:microsoft.com/office/officeart/2005/8/layout/process1"/>
    <dgm:cxn modelId="{FB699F38-3403-405A-9775-9717C2942314}" type="presParOf" srcId="{CA383E82-C3EF-4B03-B4BF-832600857C3F}" destId="{EFB046FB-208F-408B-BB1C-58CE53A3E851}" srcOrd="1" destOrd="0" presId="urn:microsoft.com/office/officeart/2005/8/layout/process1"/>
    <dgm:cxn modelId="{88DB3223-9D16-4984-872E-CC24742C9EDA}" type="presParOf" srcId="{EFB046FB-208F-408B-BB1C-58CE53A3E851}" destId="{40BEE3FC-AD09-4114-822D-AB00121FC8FD}" srcOrd="0" destOrd="0" presId="urn:microsoft.com/office/officeart/2005/8/layout/process1"/>
    <dgm:cxn modelId="{9C0FDFFC-099E-4471-A43C-3228053514CF}" type="presParOf" srcId="{CA383E82-C3EF-4B03-B4BF-832600857C3F}" destId="{07131A28-2337-4F8F-9954-D713DF7FA0E1}" srcOrd="2" destOrd="0" presId="urn:microsoft.com/office/officeart/2005/8/layout/process1"/>
    <dgm:cxn modelId="{2EB7F61D-C5BB-4167-A59D-BCF8144BA254}" type="presParOf" srcId="{CA383E82-C3EF-4B03-B4BF-832600857C3F}" destId="{ADEC32CC-E6F3-4DF1-BCD5-20B144AAF13E}" srcOrd="3" destOrd="0" presId="urn:microsoft.com/office/officeart/2005/8/layout/process1"/>
    <dgm:cxn modelId="{C4368F3D-E34B-41B5-9A86-78429A8B6A4D}" type="presParOf" srcId="{ADEC32CC-E6F3-4DF1-BCD5-20B144AAF13E}" destId="{8DBAC9C5-38D9-4263-A5EC-4E3E68897936}" srcOrd="0" destOrd="0" presId="urn:microsoft.com/office/officeart/2005/8/layout/process1"/>
    <dgm:cxn modelId="{56C896A6-4B36-45CF-AB1E-963BC67F6D7F}" type="presParOf" srcId="{CA383E82-C3EF-4B03-B4BF-832600857C3F}" destId="{7534ED35-36EE-4F7A-8B58-9919F425A6FE}" srcOrd="4" destOrd="0" presId="urn:microsoft.com/office/officeart/2005/8/layout/process1"/>
    <dgm:cxn modelId="{8D9FF80B-6FEE-4008-803D-E4C4A4FA2455}" type="presParOf" srcId="{CA383E82-C3EF-4B03-B4BF-832600857C3F}" destId="{A7AD99FD-2DED-41A5-867F-E353A2EEFE50}" srcOrd="5" destOrd="0" presId="urn:microsoft.com/office/officeart/2005/8/layout/process1"/>
    <dgm:cxn modelId="{88B04252-E8C5-4384-99EB-6C21000919C9}" type="presParOf" srcId="{A7AD99FD-2DED-41A5-867F-E353A2EEFE50}" destId="{198BBB17-18BB-467E-AD62-7D025B7E7E19}" srcOrd="0" destOrd="0" presId="urn:microsoft.com/office/officeart/2005/8/layout/process1"/>
    <dgm:cxn modelId="{D7307845-088C-418F-ACBA-804CF96E36BD}" type="presParOf" srcId="{CA383E82-C3EF-4B03-B4BF-832600857C3F}" destId="{2435A392-F2E4-4212-ACBC-6B54F7CF422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27AE0-2153-4FB5-AEE3-FDEF9BEE2B35}">
      <dsp:nvSpPr>
        <dsp:cNvPr id="0" name=""/>
        <dsp:cNvSpPr/>
      </dsp:nvSpPr>
      <dsp:spPr>
        <a:xfrm>
          <a:off x="3706" y="216445"/>
          <a:ext cx="1620743" cy="1656197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b="1" kern="1200" dirty="0" smtClean="0"/>
            <a:t>Izvērtējums</a:t>
          </a:r>
          <a:r>
            <a:rPr lang="lv-LV" sz="1600" kern="1200" dirty="0" smtClean="0"/>
            <a:t>.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dirty="0" smtClean="0"/>
            <a:t> Noslēdzās 16.02.2015.</a:t>
          </a:r>
          <a:endParaRPr lang="lv-LV" sz="1600" kern="1200" dirty="0"/>
        </a:p>
      </dsp:txBody>
      <dsp:txXfrm>
        <a:off x="51176" y="263915"/>
        <a:ext cx="1525803" cy="1561257"/>
      </dsp:txXfrm>
    </dsp:sp>
    <dsp:sp modelId="{EFB046FB-208F-408B-BB1C-58CE53A3E851}">
      <dsp:nvSpPr>
        <dsp:cNvPr id="0" name=""/>
        <dsp:cNvSpPr/>
      </dsp:nvSpPr>
      <dsp:spPr>
        <a:xfrm>
          <a:off x="1786524" y="843571"/>
          <a:ext cx="343597" cy="4019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300" kern="1200"/>
        </a:p>
      </dsp:txBody>
      <dsp:txXfrm>
        <a:off x="1786524" y="923960"/>
        <a:ext cx="240518" cy="241166"/>
      </dsp:txXfrm>
    </dsp:sp>
    <dsp:sp modelId="{07131A28-2337-4F8F-9954-D713DF7FA0E1}">
      <dsp:nvSpPr>
        <dsp:cNvPr id="0" name=""/>
        <dsp:cNvSpPr/>
      </dsp:nvSpPr>
      <dsp:spPr>
        <a:xfrm>
          <a:off x="2272747" y="216445"/>
          <a:ext cx="1620743" cy="1656197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b="1" kern="1200" dirty="0" smtClean="0"/>
            <a:t>Metodikas</a:t>
          </a:r>
          <a:r>
            <a:rPr lang="lv-LV" sz="1600" kern="1200" dirty="0" smtClean="0"/>
            <a:t>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dirty="0" smtClean="0"/>
            <a:t>Saskaņošana, š.g. marta beigās/aprīļa sākumā -apstiprināšana.</a:t>
          </a:r>
          <a:endParaRPr lang="lv-LV" sz="1600" kern="1200" dirty="0"/>
        </a:p>
      </dsp:txBody>
      <dsp:txXfrm>
        <a:off x="2320217" y="263915"/>
        <a:ext cx="1525803" cy="1561257"/>
      </dsp:txXfrm>
    </dsp:sp>
    <dsp:sp modelId="{ADEC32CC-E6F3-4DF1-BCD5-20B144AAF13E}">
      <dsp:nvSpPr>
        <dsp:cNvPr id="0" name=""/>
        <dsp:cNvSpPr/>
      </dsp:nvSpPr>
      <dsp:spPr>
        <a:xfrm>
          <a:off x="4055565" y="843571"/>
          <a:ext cx="343597" cy="401944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300" kern="1200"/>
        </a:p>
      </dsp:txBody>
      <dsp:txXfrm>
        <a:off x="4055565" y="923960"/>
        <a:ext cx="240518" cy="241166"/>
      </dsp:txXfrm>
    </dsp:sp>
    <dsp:sp modelId="{7534ED35-36EE-4F7A-8B58-9919F425A6FE}">
      <dsp:nvSpPr>
        <dsp:cNvPr id="0" name=""/>
        <dsp:cNvSpPr/>
      </dsp:nvSpPr>
      <dsp:spPr>
        <a:xfrm>
          <a:off x="4541788" y="216445"/>
          <a:ext cx="1620743" cy="1656197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b="1" kern="1200" dirty="0" smtClean="0"/>
            <a:t>SAM MKN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b="0" kern="1200" dirty="0" smtClean="0"/>
            <a:t>Izstrādā AI</a:t>
          </a:r>
          <a:endParaRPr lang="lv-LV" sz="1600" b="0" kern="1200" dirty="0"/>
        </a:p>
      </dsp:txBody>
      <dsp:txXfrm>
        <a:off x="4589258" y="263915"/>
        <a:ext cx="1525803" cy="1561257"/>
      </dsp:txXfrm>
    </dsp:sp>
    <dsp:sp modelId="{A7AD99FD-2DED-41A5-867F-E353A2EEFE50}">
      <dsp:nvSpPr>
        <dsp:cNvPr id="0" name=""/>
        <dsp:cNvSpPr/>
      </dsp:nvSpPr>
      <dsp:spPr>
        <a:xfrm>
          <a:off x="6324606" y="843571"/>
          <a:ext cx="343597" cy="401944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300" kern="1200"/>
        </a:p>
      </dsp:txBody>
      <dsp:txXfrm>
        <a:off x="6324606" y="923960"/>
        <a:ext cx="240518" cy="241166"/>
      </dsp:txXfrm>
    </dsp:sp>
    <dsp:sp modelId="{2435A392-F2E4-4212-ACBC-6B54F7CF4221}">
      <dsp:nvSpPr>
        <dsp:cNvPr id="0" name=""/>
        <dsp:cNvSpPr/>
      </dsp:nvSpPr>
      <dsp:spPr>
        <a:xfrm>
          <a:off x="6810829" y="216445"/>
          <a:ext cx="1620743" cy="1656197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dirty="0" smtClean="0"/>
            <a:t>Piemērošana projektos</a:t>
          </a:r>
          <a:endParaRPr lang="lv-LV" sz="1600" kern="1200" dirty="0"/>
        </a:p>
      </dsp:txBody>
      <dsp:txXfrm>
        <a:off x="6858299" y="263915"/>
        <a:ext cx="1525803" cy="1561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740CC-9256-4D78-B539-66503876EC05}" type="datetimeFigureOut">
              <a:rPr lang="lv-LV" smtClean="0"/>
              <a:t>3/25/15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A2535-6BD4-4546-8347-6ABFBC4802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1824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t>3/25/15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5" name="Picture 2" descr="C:\Users\Nauris\Desktop\divkrāsu versija-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7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pic>
        <p:nvPicPr>
          <p:cNvPr id="8" name="Picture 2" descr="C:\Users\Nauris\Desktop\divkrāsu versija-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70" y="72480"/>
            <a:ext cx="2424467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t>3/25/15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fla.gov.lv/lv/es-fondi-2014-2020/vispariga-informacij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m.gov.lv/" TargetMode="External"/><Relationship Id="rId4" Type="http://schemas.openxmlformats.org/officeDocument/2006/relationships/hyperlink" Target="mailto:esfondi@fm.gov.lv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sfondi.l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om.esfondi.lv/_layouts/15/start.aspx%23/SitePages/Home.aspx" TargetMode="External"/><Relationship Id="rId4" Type="http://schemas.openxmlformats.org/officeDocument/2006/relationships/hyperlink" Target="mailto:uk@fm.gov.lv" TargetMode="External"/><Relationship Id="rId5" Type="http://schemas.openxmlformats.org/officeDocument/2006/relationships/hyperlink" Target="http://www.esfondi.lv/page.php?id=1149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ap.mk.gov.lv/mk/vsssanaksmes/izsludinato-projektu-tabula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67744" y="3789363"/>
            <a:ext cx="5760640" cy="1152128"/>
          </a:xfrm>
        </p:spPr>
        <p:txBody>
          <a:bodyPr>
            <a:noAutofit/>
          </a:bodyPr>
          <a:lstStyle/>
          <a:p>
            <a:r>
              <a:rPr lang="lv-LV" sz="2200" b="1" dirty="0" smtClean="0"/>
              <a:t>Eiropas Savienības struktūrfondu un Kohēzijas fonda 2014.-2020.gada plānošanas perioda vienkāršošanas pasākumi</a:t>
            </a:r>
            <a:endParaRPr lang="lv-LV" sz="2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lv-LV" dirty="0" smtClean="0"/>
              <a:t>25.03.2014.</a:t>
            </a:r>
            <a:endParaRPr lang="lv-LV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088" y="5824018"/>
            <a:ext cx="3654996" cy="82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10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b="1" dirty="0">
                <a:solidFill>
                  <a:srgbClr val="D39001"/>
                </a:solidFill>
              </a:rPr>
              <a:t>Šobrīd CFLA slēdz starpresoru vienošanās ar:</a:t>
            </a:r>
          </a:p>
          <a:p>
            <a:pPr lvl="1"/>
            <a:r>
              <a:rPr lang="lv-LV" sz="1600" dirty="0" smtClean="0"/>
              <a:t>VRAA</a:t>
            </a:r>
            <a:r>
              <a:rPr lang="lv-LV" sz="1600" dirty="0"/>
              <a:t>,  LR Uzņēmumu reģistru un Iekšlietu ministrijas Informācijas centru, lai pārbaudītu projektu izslēgšanas </a:t>
            </a:r>
            <a:r>
              <a:rPr lang="lv-LV" sz="1600" dirty="0" smtClean="0"/>
              <a:t>nosacījumu</a:t>
            </a:r>
          </a:p>
          <a:p>
            <a:pPr lvl="1">
              <a:spcBef>
                <a:spcPts val="1000"/>
              </a:spcBef>
            </a:pPr>
            <a:r>
              <a:rPr lang="lv-LV" sz="1600" dirty="0" smtClean="0"/>
              <a:t>VZD</a:t>
            </a:r>
            <a:r>
              <a:rPr lang="lv-LV" sz="1600" dirty="0"/>
              <a:t>, lai saņemtu aktuālo informāciju no Valsts adrešu reģistra informācijas sistēmas, kā arī lai pārliecinātos par norādīto kadastra numuru </a:t>
            </a:r>
            <a:r>
              <a:rPr lang="lv-LV" sz="1600" dirty="0" smtClean="0"/>
              <a:t>atbilstību</a:t>
            </a:r>
            <a:endParaRPr lang="lv-LV" sz="1600" dirty="0"/>
          </a:p>
          <a:p>
            <a:pPr marL="0" indent="0">
              <a:buNone/>
            </a:pPr>
            <a:endParaRPr lang="lv-LV" dirty="0"/>
          </a:p>
          <a:p>
            <a:r>
              <a:rPr lang="lv-LV" b="1" dirty="0">
                <a:solidFill>
                  <a:srgbClr val="D39001"/>
                </a:solidFill>
              </a:rPr>
              <a:t>CFLA slēgs vienošanās arī ar:</a:t>
            </a:r>
          </a:p>
          <a:p>
            <a:pPr lvl="1">
              <a:spcBef>
                <a:spcPts val="600"/>
              </a:spcBef>
            </a:pPr>
            <a:r>
              <a:rPr lang="lv-LV" sz="1600" dirty="0" smtClean="0"/>
              <a:t>PMLP, lai </a:t>
            </a:r>
            <a:r>
              <a:rPr lang="lv-LV" sz="1600" dirty="0"/>
              <a:t>pārliecinātos par KP VIS noradīto personu datu atbilstību Iedzīvotāju reģistra </a:t>
            </a:r>
            <a:r>
              <a:rPr lang="lv-LV" sz="1600" dirty="0" smtClean="0"/>
              <a:t>datiem</a:t>
            </a:r>
            <a:endParaRPr lang="lv-LV" sz="1600" dirty="0"/>
          </a:p>
          <a:p>
            <a:pPr lvl="1">
              <a:spcBef>
                <a:spcPts val="600"/>
              </a:spcBef>
            </a:pPr>
            <a:r>
              <a:rPr lang="lv-LV" sz="1600" dirty="0" smtClean="0"/>
              <a:t>VID, lai </a:t>
            </a:r>
            <a:r>
              <a:rPr lang="lv-LV" sz="1600" dirty="0"/>
              <a:t>pārliecinātos, ka projektu iesniedzējiem un finansējuma saņēmējiem kā nodokļu maksātājiem nav </a:t>
            </a:r>
            <a:r>
              <a:rPr lang="lv-LV" sz="1600" dirty="0" smtClean="0"/>
              <a:t>parādu</a:t>
            </a:r>
            <a:endParaRPr lang="lv-LV" sz="1600" dirty="0"/>
          </a:p>
          <a:p>
            <a:pPr lvl="1">
              <a:spcBef>
                <a:spcPts val="600"/>
              </a:spcBef>
            </a:pPr>
            <a:r>
              <a:rPr lang="lv-LV" sz="1600" dirty="0" smtClean="0"/>
              <a:t>Veselības </a:t>
            </a:r>
            <a:r>
              <a:rPr lang="lv-LV" sz="1600" dirty="0"/>
              <a:t>darbspēju ekspertīzes ārstu valsts komisiju – lai pārliecinātos par maksājuma pieprasījumā norādīto personu </a:t>
            </a:r>
            <a:r>
              <a:rPr lang="lv-LV" sz="1600" dirty="0" err="1"/>
              <a:t>sensitīvo</a:t>
            </a:r>
            <a:r>
              <a:rPr lang="lv-LV" sz="1600" dirty="0"/>
              <a:t> datu </a:t>
            </a:r>
            <a:r>
              <a:rPr lang="lv-LV" sz="1600" dirty="0" smtClean="0"/>
              <a:t>atbilstību</a:t>
            </a:r>
            <a:endParaRPr lang="lv-LV" sz="1600" dirty="0"/>
          </a:p>
          <a:p>
            <a:pPr lvl="1">
              <a:spcBef>
                <a:spcPts val="600"/>
              </a:spcBef>
            </a:pPr>
            <a:r>
              <a:rPr lang="lv-LV" sz="1600" dirty="0" smtClean="0"/>
              <a:t>Valsts </a:t>
            </a:r>
            <a:r>
              <a:rPr lang="lv-LV" sz="1600" dirty="0"/>
              <a:t>vienoto datorizēto zemesgrāmatu – lai pārliecinātos, ka projekta iesniedzējs plānojis un finansējuma saņēmējs ES fondu ieguldījumus veic sev piederošā nekustamajā </a:t>
            </a:r>
            <a:r>
              <a:rPr lang="lv-LV" sz="1600" dirty="0" smtClean="0"/>
              <a:t>īpašumā</a:t>
            </a:r>
            <a:endParaRPr lang="lv-LV" sz="1600" dirty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Informācijas iegūšana no citām valsts informācijas sistēmām</a:t>
            </a:r>
          </a:p>
        </p:txBody>
      </p:sp>
    </p:spTree>
    <p:extLst>
      <p:ext uri="{BB962C8B-B14F-4D97-AF65-F5344CB8AC3E}">
        <p14:creationId xmlns:p14="http://schemas.microsoft.com/office/powerpoint/2010/main" val="4279093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11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u="sng" dirty="0" smtClean="0">
                <a:solidFill>
                  <a:srgbClr val="D39001"/>
                </a:solidFill>
              </a:rPr>
              <a:t>Vienīgā sadarbības iestāde </a:t>
            </a:r>
            <a:r>
              <a:rPr lang="lv-LV" dirty="0" smtClean="0"/>
              <a:t>- veiks </a:t>
            </a:r>
            <a:r>
              <a:rPr lang="lv-LV" dirty="0"/>
              <a:t>projektu atlašu izsludināšanu, vērtēšanu, līgumu </a:t>
            </a:r>
            <a:r>
              <a:rPr lang="lv-LV" dirty="0" smtClean="0"/>
              <a:t>slēgšanu </a:t>
            </a:r>
            <a:r>
              <a:rPr lang="lv-LV" dirty="0"/>
              <a:t>un uzraudzību, veiks </a:t>
            </a:r>
            <a:r>
              <a:rPr lang="lv-LV" dirty="0" smtClean="0"/>
              <a:t>maksājumus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 smtClean="0">
                <a:solidFill>
                  <a:srgbClr val="D39001"/>
                </a:solidFill>
              </a:rPr>
              <a:t>Klientu apkalpošanas centrs </a:t>
            </a:r>
            <a:r>
              <a:rPr lang="lv-LV" dirty="0" smtClean="0"/>
              <a:t>tiks atvērts š.g. 27.martā (Vecrīgā, Meistaru ielā 10)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 smtClean="0">
                <a:solidFill>
                  <a:srgbClr val="D39001"/>
                </a:solidFill>
              </a:rPr>
              <a:t>Reģionālās nodaļas </a:t>
            </a:r>
            <a:r>
              <a:rPr lang="lv-LV" dirty="0" smtClean="0"/>
              <a:t>ir </a:t>
            </a:r>
            <a:r>
              <a:rPr lang="lv-LV" dirty="0"/>
              <a:t>Cēsīs, Kuldīgā un Rēzeknē. Iespējams, reģionālā nodaļa tiks atjaunota arī </a:t>
            </a:r>
            <a:r>
              <a:rPr lang="lv-LV" dirty="0" smtClean="0"/>
              <a:t>Zemgalē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dirty="0" smtClean="0">
                <a:solidFill>
                  <a:srgbClr val="D39001"/>
                </a:solidFill>
              </a:rPr>
              <a:t>Konsultanti citās pašvaldībās</a:t>
            </a:r>
            <a:r>
              <a:rPr lang="lv-LV" dirty="0" smtClean="0"/>
              <a:t>, kuri noteiktos laikos pieņems apmeklētājus un sniegs nepieciešamās konsultācijas</a:t>
            </a:r>
          </a:p>
          <a:p>
            <a:r>
              <a:rPr lang="lv-LV" b="1" dirty="0" smtClean="0">
                <a:solidFill>
                  <a:srgbClr val="D39001"/>
                </a:solidFill>
              </a:rPr>
              <a:t>Informācija par projektu iesniegumu atlasēm</a:t>
            </a:r>
            <a:r>
              <a:rPr lang="lv-LV" dirty="0" smtClean="0"/>
              <a:t>: </a:t>
            </a:r>
            <a:r>
              <a:rPr lang="lv-LV" dirty="0"/>
              <a:t>CFLA mājas lapā sadaļā “ES fondi 2014-2020</a:t>
            </a:r>
            <a:r>
              <a:rPr lang="lv-LV" dirty="0" smtClean="0"/>
              <a:t>”</a:t>
            </a:r>
            <a:r>
              <a:rPr lang="lv-LV" dirty="0"/>
              <a:t>	</a:t>
            </a:r>
            <a:r>
              <a:rPr lang="lv-LV" dirty="0">
                <a:hlinkClick r:id="rId2"/>
              </a:rPr>
              <a:t>http://cfla.gov.lv/lv/es-fondi-2014-2020/vispariga-informacija</a:t>
            </a:r>
            <a:endParaRPr lang="lv-LV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lv-LV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b="1" u="sng" dirty="0"/>
              <a:t>CFLA šobrīd ir pilnībā gatava uzņemties jaunā plānošanas perioda pienākumus un to apjomu</a:t>
            </a:r>
            <a:endParaRPr lang="en-US" b="1" u="sng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Centrālā finanšu un līgumu aģentūra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01976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lv-LV" sz="2000" dirty="0" smtClean="0"/>
              <a:t>NVO </a:t>
            </a:r>
            <a:r>
              <a:rPr lang="lv-LV" sz="2000" dirty="0"/>
              <a:t>un sociālo partneru iesaiste SAM kā </a:t>
            </a:r>
            <a:r>
              <a:rPr lang="lv-LV" sz="2000" dirty="0" smtClean="0"/>
              <a:t>finansējuma saņēmējiem vai </a:t>
            </a:r>
            <a:r>
              <a:rPr lang="lv-LV" sz="2000" dirty="0"/>
              <a:t>sadarbības </a:t>
            </a:r>
            <a:r>
              <a:rPr lang="lv-LV" sz="2000" dirty="0" smtClean="0"/>
              <a:t>partneriem:</a:t>
            </a:r>
            <a:endParaRPr lang="lv-LV" sz="20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lv-LV" sz="2000" b="1" i="1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lv-LV" sz="2000" b="1" i="1" dirty="0" smtClean="0"/>
              <a:t>Kopumā </a:t>
            </a:r>
            <a:r>
              <a:rPr lang="lv-LV" sz="2000" b="1" i="1" dirty="0"/>
              <a:t>sociālajiem partneriem, biedrībām un nodibinājumiem ir iespējas pretendēt uz finansējumu </a:t>
            </a:r>
            <a:r>
              <a:rPr lang="lv-LV" sz="2000" b="1" i="1" dirty="0" smtClean="0"/>
              <a:t>352,7 milj. EUR, t.sk.:</a:t>
            </a:r>
          </a:p>
          <a:p>
            <a:pPr>
              <a:buFontTx/>
              <a:buChar char="-"/>
              <a:defRPr/>
            </a:pPr>
            <a:r>
              <a:rPr lang="lv-LV" sz="2000" b="1" i="1" dirty="0" smtClean="0"/>
              <a:t>kā finansējuma saņēmēji – uz finansējumu 176 </a:t>
            </a:r>
            <a:r>
              <a:rPr lang="lv-LV" sz="2000" b="1" i="1" dirty="0"/>
              <a:t>milj. EUR </a:t>
            </a:r>
            <a:r>
              <a:rPr lang="lv-LV" sz="2000" b="1" i="1" dirty="0" smtClean="0"/>
              <a:t>apmērā, līdzvērtīgi </a:t>
            </a:r>
            <a:r>
              <a:rPr lang="lv-LV" sz="2000" b="1" i="1" dirty="0"/>
              <a:t>konkurējot ar pārējiem finansējuma saņēmējiem projektu iesniegumu atlases kārtās </a:t>
            </a:r>
            <a:endParaRPr lang="lv-LV" sz="2000" b="1" i="1" dirty="0" smtClean="0"/>
          </a:p>
          <a:p>
            <a:pPr>
              <a:buFontTx/>
              <a:buChar char="-"/>
              <a:defRPr/>
            </a:pPr>
            <a:r>
              <a:rPr lang="lv-LV" sz="2000" b="1" i="1" dirty="0" smtClean="0"/>
              <a:t>kā </a:t>
            </a:r>
            <a:r>
              <a:rPr lang="lv-LV" sz="2000" b="1" i="1" dirty="0"/>
              <a:t>pakalpojumu sniedzējiem piedalīties projektos ar plānoto finansējuma apmēru </a:t>
            </a:r>
            <a:r>
              <a:rPr lang="lv-LV" sz="2000" b="1" i="1" dirty="0" smtClean="0"/>
              <a:t>176,7 </a:t>
            </a:r>
            <a:r>
              <a:rPr lang="lv-LV" sz="2000" b="1" i="1" dirty="0"/>
              <a:t>milj. EUR.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lv-LV" dirty="0"/>
              <a:t>NVO iesaiste ES fondu plānošanas </a:t>
            </a:r>
            <a:r>
              <a:rPr lang="lv-LV" dirty="0" smtClean="0"/>
              <a:t>periodā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38F9DE-1210-4880-98A1-12D3BCA13E21}" type="datetime1">
              <a:rPr lang="lv-LV" smtClean="0"/>
              <a:pPr>
                <a:defRPr/>
              </a:pPr>
              <a:t>3/25/15</a:t>
            </a:fld>
            <a:endParaRPr lang="lv-LV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8CAB06-F11C-4DFE-9917-7FA98B741E0E}" type="slidenum">
              <a:rPr lang="lv-LV" altLang="lv-LV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lv-LV" altLang="lv-LV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73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lv-LV" dirty="0"/>
              <a:t>NVO iesaiste ES fondu plānošanas periodā </a:t>
            </a:r>
            <a:r>
              <a:rPr lang="lv-LV" dirty="0" smtClean="0"/>
              <a:t>(II)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38F9DE-1210-4880-98A1-12D3BCA13E21}" type="datetime1">
              <a:rPr lang="lv-LV" smtClean="0"/>
              <a:pPr>
                <a:defRPr/>
              </a:pPr>
              <a:t>3/25/15</a:t>
            </a:fld>
            <a:endParaRPr lang="lv-LV" dirty="0"/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8E98B2-0513-4B19-8B80-8FD3EDFC13BE}" type="slidenum">
              <a:rPr lang="lv-LV" altLang="lv-LV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lv-LV" altLang="lv-LV" sz="1200" smtClean="0">
              <a:solidFill>
                <a:srgbClr val="898989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606601"/>
              </p:ext>
            </p:extLst>
          </p:nvPr>
        </p:nvGraphicFramePr>
        <p:xfrm>
          <a:off x="684213" y="1123950"/>
          <a:ext cx="8002587" cy="5265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056"/>
                <a:gridCol w="3384104"/>
                <a:gridCol w="1296040"/>
                <a:gridCol w="1450387"/>
              </a:tblGrid>
              <a:tr h="914521"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Prioritārais virziens</a:t>
                      </a:r>
                      <a:endParaRPr lang="lv-LV" sz="18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SAM/pasākums</a:t>
                      </a:r>
                      <a:endParaRPr lang="lv-LV" sz="18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FS/</a:t>
                      </a:r>
                      <a:r>
                        <a:rPr lang="lv-LV" sz="1400" baseline="0" dirty="0" smtClean="0"/>
                        <a:t> sadarbības partneris</a:t>
                      </a:r>
                      <a:endParaRPr lang="lv-LV" sz="14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SAM/</a:t>
                      </a:r>
                    </a:p>
                    <a:p>
                      <a:r>
                        <a:rPr lang="lv-LV" sz="1400" dirty="0" smtClean="0"/>
                        <a:t>pasākuma atlase</a:t>
                      </a:r>
                      <a:r>
                        <a:rPr lang="lv-LV" sz="1400" baseline="0" dirty="0" smtClean="0"/>
                        <a:t> (indikatīvi)</a:t>
                      </a:r>
                      <a:endParaRPr lang="lv-LV" sz="1400" dirty="0"/>
                    </a:p>
                  </a:txBody>
                  <a:tcPr marL="91433" marR="91433" marT="45726" marB="45726"/>
                </a:tc>
              </a:tr>
              <a:tr h="731617"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Pētniecība, tehnoloģiju attīstība un inovācijas</a:t>
                      </a:r>
                      <a:endParaRPr lang="lv-LV" sz="14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1.2.2.3. “Inovāciju motivācijas programma”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5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3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</a:t>
                      </a:r>
                      <a:r>
                        <a:rPr lang="lv-LV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decembris</a:t>
                      </a:r>
                      <a:endParaRPr lang="lv-LV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</a:tr>
              <a:tr h="944429"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Mazo un vidējo komersantu  konkurēt-spēja</a:t>
                      </a:r>
                      <a:endParaRPr lang="lv-LV" sz="14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3.2.1.1. “Atbalsts starptautiskās </a:t>
                      </a:r>
                      <a:r>
                        <a:rPr lang="lv-LV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konkrētspējas</a:t>
                      </a: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veicināšanai un darījumu tūrisma piesaistei”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5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3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2015.g. septembris</a:t>
                      </a:r>
                    </a:p>
                  </a:txBody>
                  <a:tcPr marL="68574" marR="68574" marT="0" marB="0"/>
                </a:tc>
              </a:tr>
              <a:tr h="945005"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Pāreja uz ekonomiku ar zemu oglekļa emisijas līmeni visās nozarēs</a:t>
                      </a:r>
                      <a:endParaRPr lang="lv-LV" sz="14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4.2.1.2. “Veicināt energoefektivitātes paaugstināšanu valsts ēkās”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FS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3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2015.g. septembris</a:t>
                      </a:r>
                    </a:p>
                  </a:txBody>
                  <a:tcPr marL="68574" marR="68574" marT="0" marB="0"/>
                </a:tc>
              </a:tr>
              <a:tr h="785481">
                <a:tc rowSpan="2">
                  <a:txBody>
                    <a:bodyPr/>
                    <a:lstStyle/>
                    <a:p>
                      <a:r>
                        <a:rPr lang="lv-LV" sz="1400" dirty="0" smtClean="0"/>
                        <a:t>Vides aizsardzība un resursu izmantošanas efektivitāte</a:t>
                      </a:r>
                      <a:endParaRPr lang="lv-LV" sz="1400" dirty="0"/>
                    </a:p>
                  </a:txBody>
                  <a:tcPr marL="91433" marR="91433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5.4.1.1. “Antropogēno slodzi mazinošas infrastruktūras izbūve un rekonstrukcija </a:t>
                      </a:r>
                      <a:r>
                        <a:rPr lang="lv-LV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</a:t>
                      </a:r>
                      <a:r>
                        <a:rPr lang="lv-LV" sz="15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2000 teritorijās”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5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3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2015.g. oktobris</a:t>
                      </a:r>
                    </a:p>
                  </a:txBody>
                  <a:tcPr marL="68574" marR="68574" marT="0" marB="0"/>
                </a:tc>
              </a:tr>
              <a:tr h="914521">
                <a:tc vMerge="1">
                  <a:txBody>
                    <a:bodyPr/>
                    <a:lstStyle/>
                    <a:p>
                      <a:endParaRPr lang="lv-LV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5.5.1. “Saglabāt, aizsargāt un attīstīt nozīmīgu kultūras un dabas mantojumu, kā arī attīstīt ar to saistītos pakalpojumus”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5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5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3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</a:t>
                      </a:r>
                      <a:r>
                        <a:rPr lang="lv-LV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decembris</a:t>
                      </a:r>
                      <a:endParaRPr lang="lv-LV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259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lv-LV" dirty="0"/>
              <a:t>NVO iesaiste ES fondu plānošanas periodā </a:t>
            </a:r>
            <a:r>
              <a:rPr lang="lv-LV" dirty="0" smtClean="0"/>
              <a:t>(III)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38F9DE-1210-4880-98A1-12D3BCA13E21}" type="datetime1">
              <a:rPr lang="lv-LV" smtClean="0"/>
              <a:pPr>
                <a:defRPr/>
              </a:pPr>
              <a:t>3/25/15</a:t>
            </a:fld>
            <a:endParaRPr lang="lv-LV" dirty="0"/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482F8E-EE4F-4051-88E2-2E12ABBCEF22}" type="slidenum">
              <a:rPr lang="lv-LV" altLang="lv-LV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lv-LV" altLang="lv-LV" sz="1200" smtClean="0">
              <a:solidFill>
                <a:srgbClr val="898989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418486"/>
              </p:ext>
            </p:extLst>
          </p:nvPr>
        </p:nvGraphicFramePr>
        <p:xfrm>
          <a:off x="468313" y="1412875"/>
          <a:ext cx="8218487" cy="4537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25"/>
                <a:gridCol w="3960069"/>
                <a:gridCol w="1296451"/>
                <a:gridCol w="1521942"/>
              </a:tblGrid>
              <a:tr h="1119586"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Prioritārais virziens</a:t>
                      </a:r>
                      <a:endParaRPr lang="lv-LV" sz="1800" dirty="0"/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SAM/pasākums</a:t>
                      </a:r>
                      <a:endParaRPr lang="lv-LV" sz="1800" dirty="0"/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FS/</a:t>
                      </a:r>
                      <a:r>
                        <a:rPr lang="lv-LV" sz="1400" baseline="0" dirty="0" smtClean="0"/>
                        <a:t> sadarbības partneris</a:t>
                      </a:r>
                      <a:endParaRPr lang="lv-LV" sz="1400" dirty="0"/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SAM/pasākuma atlase</a:t>
                      </a:r>
                      <a:r>
                        <a:rPr lang="lv-LV" sz="1400" baseline="0" dirty="0" smtClean="0"/>
                        <a:t> (indikatīvi)</a:t>
                      </a:r>
                      <a:endParaRPr lang="lv-LV" sz="1400" dirty="0"/>
                    </a:p>
                  </a:txBody>
                  <a:tcPr marL="91431" marR="91431" marT="45726" marB="45726"/>
                </a:tc>
              </a:tr>
              <a:tr h="895667">
                <a:tc rowSpan="2">
                  <a:txBody>
                    <a:bodyPr/>
                    <a:lstStyle/>
                    <a:p>
                      <a:r>
                        <a:rPr lang="lv-LV" sz="1600" dirty="0" smtClean="0">
                          <a:latin typeface="+mn-lt"/>
                        </a:rPr>
                        <a:t>Nodarbinātība un  darbaspēka mobilitāte </a:t>
                      </a:r>
                      <a:endParaRPr lang="lv-LV" sz="1600" dirty="0">
                        <a:latin typeface="+mn-lt"/>
                      </a:endParaRPr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7.3.1. “Uzlabot darba drošību, it īpaši bīstamo nozaru uzņēmumos”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2015.g. novembris</a:t>
                      </a:r>
                    </a:p>
                  </a:txBody>
                  <a:tcPr marL="68574" marR="68574" marT="0" marB="0"/>
                </a:tc>
              </a:tr>
              <a:tr h="895667">
                <a:tc vMerge="1">
                  <a:txBody>
                    <a:bodyPr/>
                    <a:lstStyle/>
                    <a:p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7.3.2. “Paildzināt gados vecāku nodarbināto darbspēju saglabāšanu un nodarbinātību”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2016.g. II cet.</a:t>
                      </a:r>
                    </a:p>
                  </a:txBody>
                  <a:tcPr marL="68574" marR="68574" marT="0" marB="0"/>
                </a:tc>
              </a:tr>
              <a:tr h="970307">
                <a:tc rowSpan="2">
                  <a:txBody>
                    <a:bodyPr/>
                    <a:lstStyle/>
                    <a:p>
                      <a:r>
                        <a:rPr lang="lv-LV" sz="1600" dirty="0" smtClean="0">
                          <a:latin typeface="+mn-lt"/>
                        </a:rPr>
                        <a:t>Izglītība, prasmes un mūžizglītība</a:t>
                      </a:r>
                      <a:endParaRPr lang="lv-LV" sz="1600" dirty="0">
                        <a:latin typeface="+mn-lt"/>
                      </a:endParaRPr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8.3.2. “Palielināt atbalstu vispārējās izglītības iestādēm izglītojamo individuālo kompetenču attīstībai”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2016.g. I cet.</a:t>
                      </a:r>
                    </a:p>
                  </a:txBody>
                  <a:tcPr marL="68574" marR="68574" marT="0" marB="0"/>
                </a:tc>
              </a:tr>
              <a:tr h="655847">
                <a:tc vMerge="1">
                  <a:txBody>
                    <a:bodyPr/>
                    <a:lstStyle/>
                    <a:p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8.4.1. “Pilnveidot nodarbināto personu profesionālo kompetenci”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2016.g. I cet.</a:t>
                      </a:r>
                    </a:p>
                  </a:txBody>
                  <a:tcPr marL="68574" marR="685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92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lv-LV" dirty="0"/>
              <a:t>NVO iesaiste ES fondu plānošanas periodā </a:t>
            </a:r>
            <a:r>
              <a:rPr lang="lv-LV" dirty="0" smtClean="0"/>
              <a:t>(IV)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38F9DE-1210-4880-98A1-12D3BCA13E21}" type="datetime1">
              <a:rPr lang="lv-LV" smtClean="0"/>
              <a:pPr>
                <a:defRPr/>
              </a:pPr>
              <a:t>3/25/15</a:t>
            </a:fld>
            <a:endParaRPr lang="lv-LV" dirty="0"/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rgbClr val="595959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CE253A-06A2-4442-AFB4-8AF41DAA8744}" type="slidenum">
              <a:rPr lang="lv-LV" altLang="lv-LV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lv-LV" altLang="lv-LV" sz="1200" smtClean="0">
              <a:solidFill>
                <a:srgbClr val="898989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685276"/>
              </p:ext>
            </p:extLst>
          </p:nvPr>
        </p:nvGraphicFramePr>
        <p:xfrm>
          <a:off x="468313" y="1412875"/>
          <a:ext cx="8218487" cy="475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25"/>
                <a:gridCol w="4104072"/>
                <a:gridCol w="1152448"/>
                <a:gridCol w="1521942"/>
              </a:tblGrid>
              <a:tr h="1008238"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Prioritārais virziens</a:t>
                      </a:r>
                      <a:endParaRPr lang="lv-LV" sz="1800" dirty="0"/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SAM/pasākums</a:t>
                      </a:r>
                      <a:endParaRPr lang="lv-LV" sz="1800" dirty="0"/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FS/</a:t>
                      </a:r>
                      <a:r>
                        <a:rPr lang="lv-LV" sz="1400" baseline="0" dirty="0" smtClean="0"/>
                        <a:t> sadarbības partneris</a:t>
                      </a:r>
                      <a:endParaRPr lang="lv-LV" sz="1400" dirty="0"/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r>
                        <a:rPr lang="lv-LV" sz="1400" dirty="0" smtClean="0"/>
                        <a:t>SAM/pasākuma atlase</a:t>
                      </a:r>
                      <a:r>
                        <a:rPr lang="lv-LV" sz="1400" baseline="0" dirty="0" smtClean="0"/>
                        <a:t> (indikatīvi)</a:t>
                      </a:r>
                      <a:endParaRPr lang="lv-LV" sz="1400" dirty="0"/>
                    </a:p>
                  </a:txBody>
                  <a:tcPr marL="91431" marR="91431" marT="45726" marB="45726"/>
                </a:tc>
              </a:tr>
              <a:tr h="975480">
                <a:tc rowSpan="3">
                  <a:txBody>
                    <a:bodyPr/>
                    <a:lstStyle/>
                    <a:p>
                      <a:r>
                        <a:rPr lang="lv-LV" sz="1600" dirty="0" smtClean="0">
                          <a:latin typeface="+mn-lt"/>
                        </a:rPr>
                        <a:t>Izglītība, prasmes un mūžizglītība</a:t>
                      </a:r>
                    </a:p>
                    <a:p>
                      <a:endParaRPr lang="lv-LV" sz="1600" dirty="0">
                        <a:latin typeface="+mn-lt"/>
                      </a:endParaRPr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8.5.1. “Palielināt kvalificētu profesionālās izglītības iestāžu audzēkņu skaitu pēc to dalības darba vidē balstītās mācībās vai mācību praksē uzņēmumā”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FS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2016.g. I cet.</a:t>
                      </a:r>
                    </a:p>
                  </a:txBody>
                  <a:tcPr marL="68574" marR="68574" marT="0" marB="0"/>
                </a:tc>
              </a:tr>
              <a:tr h="731610">
                <a:tc vMerge="1">
                  <a:txBody>
                    <a:bodyPr/>
                    <a:lstStyle/>
                    <a:p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8.5.2. “Nodrošināt profesionālās izglītības atbilstību Eiropas kvalifikācijas </a:t>
                      </a: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ietvarstruktūrai</a:t>
                      </a: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”.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partneris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2015.g. septembris</a:t>
                      </a:r>
                    </a:p>
                  </a:txBody>
                  <a:tcPr marL="68574" marR="68574" marT="0" marB="0"/>
                </a:tc>
              </a:tr>
              <a:tr h="975480">
                <a:tc vMerge="1">
                  <a:txBody>
                    <a:bodyPr/>
                    <a:lstStyle/>
                    <a:p>
                      <a:endParaRPr lang="lv-LV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8.5.3. “Nodrošināt profesionālās izglītības iestāžu efektīvu pārvaldību un iesaistītā personāla profesionālās kompetences pilnveidi”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Sad</a:t>
                      </a:r>
                      <a:r>
                        <a:rPr lang="lv-LV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partneris</a:t>
                      </a:r>
                      <a:endParaRPr lang="lv-LV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2015.g. oktobris</a:t>
                      </a:r>
                    </a:p>
                  </a:txBody>
                  <a:tcPr marL="68574" marR="68574" marT="0" marB="0"/>
                </a:tc>
              </a:tr>
              <a:tr h="1066931"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latin typeface="+mn-lt"/>
                        </a:rPr>
                        <a:t>Sociālā iekļaušana un nabadzības apkarošana</a:t>
                      </a:r>
                      <a:endParaRPr lang="lv-LV" sz="1600" dirty="0">
                        <a:latin typeface="+mn-lt"/>
                      </a:endParaRPr>
                    </a:p>
                  </a:txBody>
                  <a:tcPr marL="91431" marR="91431"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9.2.4.2. „Pasākumi vietējās sabiedrības veselības veicināšanai”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FS</a:t>
                      </a: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2016.g. I cet.</a:t>
                      </a:r>
                    </a:p>
                  </a:txBody>
                  <a:tcPr marL="68574" marR="685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660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16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r>
              <a:rPr lang="lv-LV" dirty="0" smtClean="0"/>
              <a:t>Paldies par uzmanību! </a:t>
            </a:r>
          </a:p>
          <a:p>
            <a:pPr marL="0" indent="0" algn="ctr">
              <a:buNone/>
            </a:pPr>
            <a:endParaRPr lang="lv-LV" dirty="0"/>
          </a:p>
          <a:p>
            <a:pPr marL="0" indent="0">
              <a:buFontTx/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Vairāk informācijas:</a:t>
            </a:r>
          </a:p>
          <a:p>
            <a:pPr marL="0" indent="0">
              <a:buFontTx/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www.esfondi.lv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www.cfla.gov.lv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dirty="0">
                <a:latin typeface="Times New Roman" pitchFamily="18" charset="0"/>
                <a:cs typeface="Times New Roman" pitchFamily="18" charset="0"/>
                <a:hlinkClick r:id="rId4"/>
              </a:rPr>
              <a:t>esfondi@fm.gov.lv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 algn="just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944" y="5445224"/>
            <a:ext cx="4692207" cy="10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8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2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lv-LV" dirty="0" smtClean="0"/>
              <a:t>NVO var piedalīties MK noteikumu par specifisko atbalsta mērķu (SAM) īstenošanu izstrādē, sniedzot priekšlikumus gan pirms, gan pēc izsludināšanas Valsts sekretāru sanāksmē</a:t>
            </a:r>
          </a:p>
          <a:p>
            <a:pPr>
              <a:spcBef>
                <a:spcPts val="1200"/>
              </a:spcBef>
            </a:pPr>
            <a:r>
              <a:rPr lang="lv-LV" dirty="0" smtClean="0"/>
              <a:t>Informācija pieejama atbildīgo iestāžu mājas lapu sadaļā </a:t>
            </a:r>
            <a:r>
              <a:rPr lang="lv-LV" dirty="0" smtClean="0">
                <a:solidFill>
                  <a:srgbClr val="0000FF"/>
                </a:solidFill>
              </a:rPr>
              <a:t>«Sabiedrības līdzdalība» </a:t>
            </a:r>
            <a:r>
              <a:rPr lang="lv-LV" dirty="0" smtClean="0"/>
              <a:t>un MK mājas lapā: </a:t>
            </a:r>
            <a:r>
              <a:rPr lang="lv-LV" dirty="0">
                <a:solidFill>
                  <a:srgbClr val="D39001"/>
                </a:solidFill>
                <a:hlinkClick r:id="rId2"/>
              </a:rPr>
              <a:t>http://</a:t>
            </a:r>
            <a:r>
              <a:rPr lang="lv-LV" dirty="0" smtClean="0">
                <a:solidFill>
                  <a:srgbClr val="D39001"/>
                </a:solidFill>
                <a:hlinkClick r:id="rId2"/>
              </a:rPr>
              <a:t>tap.mk.gov.lv/mk/vsssanaksmes/izsludinato-projektu-tabula/</a:t>
            </a:r>
            <a:endParaRPr lang="lv-LV" dirty="0" smtClean="0">
              <a:solidFill>
                <a:srgbClr val="D39001"/>
              </a:solidFill>
            </a:endParaRPr>
          </a:p>
          <a:p>
            <a:pPr>
              <a:spcBef>
                <a:spcPts val="1200"/>
              </a:spcBef>
            </a:pPr>
            <a:r>
              <a:rPr lang="lv-LV" dirty="0" smtClean="0"/>
              <a:t>Informācija par projektu iesniegumu vērtēšanas kritēriju projektu izskatīšanu pieejama Uzraudzības </a:t>
            </a:r>
            <a:r>
              <a:rPr lang="lv-LV" dirty="0"/>
              <a:t>komitejas e-portfelī: </a:t>
            </a:r>
            <a:r>
              <a:rPr lang="lv-LV" dirty="0">
                <a:hlinkClick r:id="rId3"/>
              </a:rPr>
              <a:t>http://kom.esfondi.lv/_layouts/15/start.aspx#/</a:t>
            </a:r>
            <a:r>
              <a:rPr lang="lv-LV" dirty="0" smtClean="0">
                <a:hlinkClick r:id="rId3"/>
              </a:rPr>
              <a:t>SitePages/Home.aspx</a:t>
            </a:r>
            <a:endParaRPr lang="lv-LV" dirty="0" smtClean="0"/>
          </a:p>
          <a:p>
            <a:pPr>
              <a:spcBef>
                <a:spcPts val="1200"/>
              </a:spcBef>
            </a:pPr>
            <a:r>
              <a:rPr lang="lv-LV" dirty="0" smtClean="0"/>
              <a:t>Priekšlikumus par projektu iesniegumu vērtēšanas kritēriju projektiem var sūtīt uz e-pasta adresi: </a:t>
            </a:r>
            <a:r>
              <a:rPr lang="lv-LV" dirty="0" smtClean="0">
                <a:hlinkClick r:id="rId4"/>
              </a:rPr>
              <a:t>uk@fm.gov.lv</a:t>
            </a:r>
            <a:endParaRPr lang="lv-LV" dirty="0" smtClean="0"/>
          </a:p>
          <a:p>
            <a:pPr>
              <a:spcBef>
                <a:spcPts val="1200"/>
              </a:spcBef>
            </a:pPr>
            <a:r>
              <a:rPr lang="lv-LV" dirty="0" smtClean="0"/>
              <a:t>Uzraudzības komitejas š.g. 30.aprīļa sēdē tiks izskatīts </a:t>
            </a:r>
            <a:r>
              <a:rPr lang="lv-LV" dirty="0"/>
              <a:t>D</a:t>
            </a:r>
            <a:r>
              <a:rPr lang="lv-LV" dirty="0" smtClean="0"/>
              <a:t>arbības programmas «Izaugsme un nodarbinātība» papildinājums. </a:t>
            </a:r>
            <a:r>
              <a:rPr lang="lv-LV" dirty="0"/>
              <a:t>Projekts pieejams šeit: </a:t>
            </a:r>
            <a:r>
              <a:rPr lang="lv-LV" dirty="0">
                <a:hlinkClick r:id="rId5"/>
              </a:rPr>
              <a:t>http://</a:t>
            </a:r>
            <a:r>
              <a:rPr lang="lv-LV" dirty="0" smtClean="0">
                <a:hlinkClick r:id="rId5"/>
              </a:rPr>
              <a:t>www.esfondi.lv/page.php?id=1149</a:t>
            </a:r>
            <a:endParaRPr lang="lv-LV" dirty="0" smtClean="0"/>
          </a:p>
          <a:p>
            <a:pPr marL="0" indent="0">
              <a:spcBef>
                <a:spcPts val="1200"/>
              </a:spcBef>
              <a:buNone/>
            </a:pPr>
            <a:endParaRPr lang="en-US" dirty="0">
              <a:solidFill>
                <a:srgbClr val="D390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Iespējas piedalīties MK noteikumu un vērtēšanas kritēriju izstrādē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6842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3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dirty="0" smtClean="0">
                <a:solidFill>
                  <a:srgbClr val="D39001"/>
                </a:solidFill>
              </a:rPr>
              <a:t>Vienota ERAF, ESF un KF </a:t>
            </a:r>
            <a:r>
              <a:rPr lang="lv-LV" dirty="0" smtClean="0"/>
              <a:t>projekta iesnieguma standartveidlapa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dirty="0" smtClean="0"/>
              <a:t>Atsevišķas  </a:t>
            </a:r>
            <a:r>
              <a:rPr lang="lv-LV" dirty="0"/>
              <a:t>standartveidlapas </a:t>
            </a:r>
            <a:r>
              <a:rPr lang="lv-LV" dirty="0" smtClean="0">
                <a:solidFill>
                  <a:srgbClr val="D39001"/>
                </a:solidFill>
              </a:rPr>
              <a:t>sadaļas </a:t>
            </a:r>
            <a:r>
              <a:rPr lang="lv-LV" dirty="0">
                <a:solidFill>
                  <a:srgbClr val="D39001"/>
                </a:solidFill>
              </a:rPr>
              <a:t>varēs nepiemērot</a:t>
            </a:r>
            <a:r>
              <a:rPr lang="lv-LV" dirty="0"/>
              <a:t>, ja </a:t>
            </a:r>
            <a:r>
              <a:rPr lang="lv-LV" dirty="0" smtClean="0"/>
              <a:t>tās </a:t>
            </a:r>
            <a:r>
              <a:rPr lang="lv-LV" dirty="0"/>
              <a:t>neattieksies uz specifisko atbalsta mērķi</a:t>
            </a:r>
            <a:r>
              <a:rPr lang="en-US" dirty="0"/>
              <a:t> </a:t>
            </a:r>
            <a:endParaRPr lang="lv-LV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dirty="0" smtClean="0"/>
              <a:t>Jaunajā veidlapā </a:t>
            </a:r>
            <a:r>
              <a:rPr lang="lv-LV" dirty="0" smtClean="0">
                <a:solidFill>
                  <a:srgbClr val="D39001"/>
                </a:solidFill>
              </a:rPr>
              <a:t>novērsta informācijas dublēšanās </a:t>
            </a:r>
            <a:r>
              <a:rPr lang="lv-LV" dirty="0" smtClean="0"/>
              <a:t>un projekta budžeta kopsavilkumā </a:t>
            </a:r>
            <a:r>
              <a:rPr lang="lv-LV" dirty="0" smtClean="0">
                <a:solidFill>
                  <a:srgbClr val="D39001"/>
                </a:solidFill>
              </a:rPr>
              <a:t>definētas galvenās izmaksu pozīcijas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dirty="0" smtClean="0"/>
              <a:t>Jaunās veidlapas priekšrocības vislabāk būs redzamas, kad projektu iesniegumus varēs iesniegt </a:t>
            </a:r>
            <a:r>
              <a:rPr lang="lv-LV" dirty="0" smtClean="0">
                <a:solidFill>
                  <a:srgbClr val="D39001"/>
                </a:solidFill>
              </a:rPr>
              <a:t>Kohēzijas politikas vadības informācijas sistēmā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dirty="0" smtClean="0"/>
              <a:t>Konkrētā</a:t>
            </a:r>
            <a:r>
              <a:rPr lang="en-US" dirty="0" smtClean="0"/>
              <a:t> </a:t>
            </a:r>
            <a:r>
              <a:rPr lang="lv-LV" dirty="0" smtClean="0"/>
              <a:t>projekta</a:t>
            </a:r>
            <a:r>
              <a:rPr lang="en-US" dirty="0" smtClean="0"/>
              <a:t> </a:t>
            </a:r>
            <a:r>
              <a:rPr lang="lv-LV" dirty="0" smtClean="0"/>
              <a:t>iesnieguma veidlapa tiks pievienota projektu iesniegumu atlases </a:t>
            </a:r>
            <a:r>
              <a:rPr lang="lv-LV" dirty="0" smtClean="0">
                <a:solidFill>
                  <a:srgbClr val="D39001"/>
                </a:solidFill>
              </a:rPr>
              <a:t>nolikumam</a:t>
            </a:r>
          </a:p>
          <a:p>
            <a:r>
              <a:rPr lang="lv-LV" dirty="0" smtClean="0"/>
              <a:t>Sadarbības iestāde izstrādās projekta iesnieguma </a:t>
            </a:r>
            <a:r>
              <a:rPr lang="lv-LV" dirty="0" smtClean="0">
                <a:solidFill>
                  <a:srgbClr val="D39001"/>
                </a:solidFill>
              </a:rPr>
              <a:t>veidlapas aizpildīšanas metodiku</a:t>
            </a:r>
          </a:p>
          <a:p>
            <a:endParaRPr lang="lv-LV" dirty="0"/>
          </a:p>
          <a:p>
            <a:endParaRPr lang="lv-LV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2400" dirty="0"/>
              <a:t>Standartizēta projekta iesnieguma veidlapa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6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lv-LV" b="1" dirty="0" smtClean="0">
                <a:solidFill>
                  <a:srgbClr val="D390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Vienotie kritēriji </a:t>
            </a:r>
          </a:p>
          <a:p>
            <a:pPr marL="685800" lvl="1"/>
            <a:r>
              <a:rPr lang="lv-LV" dirty="0" smtClean="0"/>
              <a:t>jā/nē/jā</a:t>
            </a:r>
            <a:r>
              <a:rPr lang="lv-LV" dirty="0"/>
              <a:t>, ar nosacījumu</a:t>
            </a:r>
            <a:endParaRPr lang="lv-LV" dirty="0" smtClean="0"/>
          </a:p>
          <a:p>
            <a:pPr marL="685800" lvl="1"/>
            <a:r>
              <a:rPr lang="lv-LV" dirty="0"/>
              <a:t>p</a:t>
            </a:r>
            <a:r>
              <a:rPr lang="lv-LV" dirty="0" smtClean="0"/>
              <a:t>iemērojami identiski visās atlasēs</a:t>
            </a:r>
          </a:p>
          <a:p>
            <a:pPr marL="685800" lvl="1"/>
            <a:r>
              <a:rPr lang="lv-LV" dirty="0" smtClean="0"/>
              <a:t>vērtē noformējumu, nodokļu nomaksu, paredzēto finansējumu, izmaksas, termiņus, mērķi, riskus u.c.</a:t>
            </a:r>
          </a:p>
          <a:p>
            <a:pPr marL="400050" lvl="1" indent="0">
              <a:spcBef>
                <a:spcPts val="0"/>
              </a:spcBef>
              <a:buNone/>
            </a:pPr>
            <a:endParaRPr lang="lv-LV" dirty="0" smtClean="0"/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lv-LV" b="1" dirty="0" smtClean="0">
                <a:solidFill>
                  <a:srgbClr val="D390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Vienotie izvēles kritēriji</a:t>
            </a:r>
          </a:p>
          <a:p>
            <a:pPr lvl="1"/>
            <a:r>
              <a:rPr lang="lv-LV" dirty="0"/>
              <a:t>jā/nē/jā, ar nosacījumu</a:t>
            </a:r>
          </a:p>
          <a:p>
            <a:pPr lvl="1"/>
            <a:r>
              <a:rPr lang="lv-LV" dirty="0" smtClean="0"/>
              <a:t>piemērojami, ja atbilst SAM specifikai</a:t>
            </a:r>
          </a:p>
          <a:p>
            <a:pPr lvl="1"/>
            <a:r>
              <a:rPr lang="lv-LV" dirty="0"/>
              <a:t>v</a:t>
            </a:r>
            <a:r>
              <a:rPr lang="lv-LV" dirty="0" smtClean="0"/>
              <a:t>ērtē, vai projekta iesniedzējs atbilst specifiskām prasībām, sadarbības partnera iesaisti, mērķa grupas atbilstību, sasniegto rezultātu uzturēšanu un ilgtspēju u.c.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05667"/>
            <a:ext cx="5688632" cy="432000"/>
          </a:xfrm>
        </p:spPr>
        <p:txBody>
          <a:bodyPr>
            <a:normAutofit fontScale="90000"/>
          </a:bodyPr>
          <a:lstStyle/>
          <a:p>
            <a:r>
              <a:rPr lang="lv-LV" sz="2400" dirty="0"/>
              <a:t>Projektu iesniegumu </a:t>
            </a:r>
            <a:r>
              <a:rPr lang="lv-LV" sz="2400" dirty="0" smtClean="0"/>
              <a:t>vērtēšanas kritēriji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6465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5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lv-LV" b="1" dirty="0" smtClean="0">
                <a:solidFill>
                  <a:srgbClr val="D390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Specifiskie atbilstības kritēriji</a:t>
            </a:r>
          </a:p>
          <a:p>
            <a:pPr lvl="1"/>
            <a:r>
              <a:rPr lang="lv-LV" dirty="0"/>
              <a:t>jā/nē/jā, ar nosacījumu</a:t>
            </a:r>
          </a:p>
          <a:p>
            <a:pPr lvl="1"/>
            <a:r>
              <a:rPr lang="lv-LV" dirty="0" smtClean="0"/>
              <a:t>atbilstoši nozares specifikai vērtē atbilstību nozares tiesību aktu prasībām, nozares politikai </a:t>
            </a:r>
            <a:r>
              <a:rPr lang="lv-LV" dirty="0" err="1" smtClean="0"/>
              <a:t>utml</a:t>
            </a:r>
            <a:r>
              <a:rPr lang="lv-LV" dirty="0" smtClean="0"/>
              <a:t>.</a:t>
            </a:r>
          </a:p>
          <a:p>
            <a:pPr marL="457200" lvl="1" indent="0">
              <a:spcBef>
                <a:spcPts val="0"/>
              </a:spcBef>
              <a:buNone/>
            </a:pPr>
            <a:endParaRPr lang="lv-LV" dirty="0" smtClean="0"/>
          </a:p>
          <a:p>
            <a:pPr>
              <a:spcBef>
                <a:spcPts val="0"/>
              </a:spcBef>
              <a:buFont typeface="+mj-lt"/>
              <a:buAutoNum type="arabicPeriod" startAt="3"/>
            </a:pPr>
            <a:r>
              <a:rPr lang="lv-LV" b="1" dirty="0">
                <a:solidFill>
                  <a:srgbClr val="D390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Kvalitātes </a:t>
            </a:r>
            <a:r>
              <a:rPr lang="lv-LV" b="1" dirty="0" smtClean="0">
                <a:solidFill>
                  <a:srgbClr val="D390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kritēriji</a:t>
            </a:r>
          </a:p>
          <a:p>
            <a:pPr lvl="1"/>
            <a:r>
              <a:rPr lang="lv-LV" dirty="0"/>
              <a:t>v</a:t>
            </a:r>
            <a:r>
              <a:rPr lang="lv-LV" dirty="0" smtClean="0"/>
              <a:t>ērtē ar punktiem</a:t>
            </a:r>
          </a:p>
          <a:p>
            <a:pPr lvl="1"/>
            <a:r>
              <a:rPr lang="lv-LV" dirty="0"/>
              <a:t>v</a:t>
            </a:r>
            <a:r>
              <a:rPr lang="lv-LV" dirty="0" smtClean="0"/>
              <a:t>ērtē, cik efektīvi projekts ļauj sasniegt SAM ietvaros sasniedzamos rezultātus un rādītājus</a:t>
            </a:r>
          </a:p>
          <a:p>
            <a:pPr lvl="1"/>
            <a:r>
              <a:rPr lang="lv-LV" dirty="0"/>
              <a:t>m</a:t>
            </a:r>
            <a:r>
              <a:rPr lang="lv-LV" dirty="0" smtClean="0"/>
              <a:t>ērķis piešķirt finansējumu tiem projektiem, kuri sniedz lielāko atdevi attiecībā pret projektā ieguldītajiem ES fondu, valsts budžeta un citiem finanšu resursiem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sz="1400" dirty="0" smtClean="0"/>
              <a:t>Vairāk informācijas skat. </a:t>
            </a:r>
            <a:r>
              <a:rPr lang="lv-LV" sz="1400" dirty="0" smtClean="0">
                <a:solidFill>
                  <a:srgbClr val="D39001"/>
                </a:solidFill>
              </a:rPr>
              <a:t>Eiropas Reģionālās attīstības fonda, Eiropas Sociālā fonda un Kohēzijas fonda projektu iesniegumu atlases metodikā 2014.-2020.gadm</a:t>
            </a:r>
          </a:p>
          <a:p>
            <a:pPr marL="0" indent="0">
              <a:buNone/>
            </a:pPr>
            <a:r>
              <a:rPr lang="lv-LV" sz="1200" dirty="0"/>
              <a:t>http://www.esfondi.lv/upload/00-vadlinijas/vadlinijas_2015/FM_projektu_kriteriju_metodika_12012015.pdf</a:t>
            </a:r>
            <a:endParaRPr lang="lv-LV" sz="12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05667"/>
            <a:ext cx="5688632" cy="432000"/>
          </a:xfrm>
        </p:spPr>
        <p:txBody>
          <a:bodyPr>
            <a:normAutofit fontScale="90000"/>
          </a:bodyPr>
          <a:lstStyle/>
          <a:p>
            <a:r>
              <a:rPr lang="lv-LV" sz="2400" dirty="0"/>
              <a:t>Projektu iesniegumu </a:t>
            </a:r>
            <a:r>
              <a:rPr lang="lv-LV" sz="2400" dirty="0" smtClean="0"/>
              <a:t>vērtēšanas kritēriji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18629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6</a:t>
            </a:fld>
            <a:endParaRPr lang="lv-LV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427378"/>
              </p:ext>
            </p:extLst>
          </p:nvPr>
        </p:nvGraphicFramePr>
        <p:xfrm>
          <a:off x="457200" y="1267905"/>
          <a:ext cx="8435280" cy="2089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Vienkāršotās izmaksas</a:t>
            </a:r>
            <a:endParaRPr lang="lv-LV" dirty="0"/>
          </a:p>
        </p:txBody>
      </p:sp>
      <p:sp>
        <p:nvSpPr>
          <p:cNvPr id="10" name="Rectangle 9"/>
          <p:cNvSpPr/>
          <p:nvPr/>
        </p:nvSpPr>
        <p:spPr>
          <a:xfrm>
            <a:off x="5013405" y="3283674"/>
            <a:ext cx="39510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/>
              <a:t>Vienkāršoto izmaksu gadījumā finansējuma saņēmējs iesniedz tikai konkrētu </a:t>
            </a:r>
            <a:r>
              <a:rPr lang="lv-LV" b="1" dirty="0"/>
              <a:t>tiešo izdevumu</a:t>
            </a:r>
            <a:r>
              <a:rPr lang="lv-LV" dirty="0"/>
              <a:t> pamatojošo dokumentāciju</a:t>
            </a:r>
            <a:r>
              <a:rPr lang="lv-LV" dirty="0" smtClean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05" y="3152001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lv-LV" dirty="0"/>
              <a:t>Projektos varēs piemērot:</a:t>
            </a:r>
          </a:p>
          <a:p>
            <a:pPr lvl="1"/>
            <a:r>
              <a:rPr lang="lv-LV" b="1" dirty="0"/>
              <a:t>vienoto likmi </a:t>
            </a:r>
            <a:r>
              <a:rPr lang="lv-LV" dirty="0"/>
              <a:t>(</a:t>
            </a:r>
            <a:r>
              <a:rPr lang="lv-LV" i="1" dirty="0"/>
              <a:t>flat-rate</a:t>
            </a:r>
            <a:r>
              <a:rPr lang="lv-LV" dirty="0"/>
              <a:t>) – regulā </a:t>
            </a:r>
            <a:r>
              <a:rPr lang="lv-LV" dirty="0" smtClean="0"/>
              <a:t>noteiktās likmes</a:t>
            </a:r>
            <a:endParaRPr lang="lv-LV" dirty="0"/>
          </a:p>
          <a:p>
            <a:pPr lvl="1"/>
            <a:r>
              <a:rPr lang="lv-LV" b="1" dirty="0"/>
              <a:t>vienas vienības standarta izmaksas </a:t>
            </a:r>
            <a:r>
              <a:rPr lang="lv-LV" dirty="0"/>
              <a:t>(</a:t>
            </a:r>
            <a:r>
              <a:rPr lang="lv-LV" i="1" dirty="0"/>
              <a:t>standart scales of unit costs</a:t>
            </a:r>
            <a:r>
              <a:rPr lang="lv-LV" dirty="0"/>
              <a:t>)</a:t>
            </a:r>
          </a:p>
          <a:p>
            <a:pPr lvl="1"/>
            <a:r>
              <a:rPr lang="lv-LV" b="1" dirty="0"/>
              <a:t>vienreizējo maksājumu </a:t>
            </a:r>
            <a:r>
              <a:rPr lang="lv-LV" dirty="0"/>
              <a:t>(</a:t>
            </a:r>
            <a:r>
              <a:rPr lang="lv-LV" i="1" dirty="0"/>
              <a:t>lump sums</a:t>
            </a:r>
            <a:r>
              <a:rPr lang="lv-LV" dirty="0"/>
              <a:t>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4982544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600" u="sng" dirty="0" smtClean="0"/>
              <a:t>Projekta </a:t>
            </a:r>
            <a:r>
              <a:rPr lang="lv-LV" sz="1600" u="sng" dirty="0"/>
              <a:t>vadības un īstenošanas personāla atlīdzības izmaksas ir tiešās attiecināmās personāla </a:t>
            </a:r>
            <a:r>
              <a:rPr lang="lv-LV" sz="1600" u="sng" dirty="0" smtClean="0"/>
              <a:t>izmaksas, kam var piemērot vienkāršoto izmaksu vienoto likmi</a:t>
            </a:r>
            <a:r>
              <a:rPr lang="lv-LV" sz="1600" dirty="0" smtClean="0"/>
              <a:t>, nosakot netiešo izmaksu apjomu kā % likmi no tiešajām attiecināmajām personāla izmaksām. Izmantojot šo pieeju pārbaudēs būs nepieciešams uzrādīt tikai pamatojošos dokumentus tiešajām attiecināmajām personāla izmaksām.</a:t>
            </a:r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21027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7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dirty="0" smtClean="0"/>
              <a:t>Vienoti </a:t>
            </a:r>
            <a:r>
              <a:rPr lang="lv-LV" dirty="0" smtClean="0"/>
              <a:t>nosacījumi projekta personāla </a:t>
            </a:r>
            <a:r>
              <a:rPr lang="lv-LV" dirty="0" smtClean="0"/>
              <a:t>izmaksām </a:t>
            </a:r>
            <a:endParaRPr lang="lv-LV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dirty="0" smtClean="0">
                <a:solidFill>
                  <a:srgbClr val="D39001"/>
                </a:solidFill>
              </a:rPr>
              <a:t>Tiešajās </a:t>
            </a:r>
            <a:r>
              <a:rPr lang="lv-LV" dirty="0">
                <a:solidFill>
                  <a:srgbClr val="D39001"/>
                </a:solidFill>
              </a:rPr>
              <a:t>attiecināmajās personāla izmaksās ietilpst projekta vadības </a:t>
            </a:r>
            <a:r>
              <a:rPr lang="lv-LV" dirty="0" smtClean="0">
                <a:solidFill>
                  <a:srgbClr val="D39001"/>
                </a:solidFill>
              </a:rPr>
              <a:t>un </a:t>
            </a:r>
            <a:r>
              <a:rPr lang="lv-LV" dirty="0">
                <a:solidFill>
                  <a:srgbClr val="D39001"/>
                </a:solidFill>
              </a:rPr>
              <a:t>īstenošanas personāla atlīdzības izmaksas.</a:t>
            </a:r>
            <a:r>
              <a:rPr lang="lv-LV" dirty="0"/>
              <a:t> </a:t>
            </a:r>
            <a:r>
              <a:rPr lang="lv-LV" dirty="0" smtClean="0"/>
              <a:t>Savukārt </a:t>
            </a:r>
            <a:r>
              <a:rPr lang="lv-LV" dirty="0">
                <a:solidFill>
                  <a:srgbClr val="D39001"/>
                </a:solidFill>
              </a:rPr>
              <a:t>citas administrēšanai nepieciešamās </a:t>
            </a:r>
            <a:r>
              <a:rPr lang="lv-LV" dirty="0">
                <a:solidFill>
                  <a:schemeClr val="bg2">
                    <a:lumMod val="50000"/>
                  </a:schemeClr>
                </a:solidFill>
              </a:rPr>
              <a:t>izmaksas </a:t>
            </a:r>
            <a:r>
              <a:rPr lang="lv-LV" dirty="0" smtClean="0"/>
              <a:t>(atbalstam </a:t>
            </a:r>
            <a:r>
              <a:rPr lang="lv-LV" dirty="0"/>
              <a:t>un tehniskajam nodrošinājumam) </a:t>
            </a:r>
            <a:r>
              <a:rPr lang="lv-LV" dirty="0">
                <a:solidFill>
                  <a:srgbClr val="D39001"/>
                </a:solidFill>
              </a:rPr>
              <a:t>ir netiešās attiecināmās </a:t>
            </a:r>
            <a:r>
              <a:rPr lang="lv-LV" dirty="0"/>
              <a:t>(un tiek rēķinātas kā 15% no tiešajām personāla </a:t>
            </a:r>
            <a:r>
              <a:rPr lang="lv-LV" dirty="0" smtClean="0"/>
              <a:t>izmaksām). </a:t>
            </a:r>
            <a:endParaRPr lang="lv-LV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dirty="0" smtClean="0"/>
              <a:t>Projekta administrēšanas </a:t>
            </a:r>
            <a:r>
              <a:rPr lang="lv-LV" dirty="0" smtClean="0">
                <a:solidFill>
                  <a:srgbClr val="D39001"/>
                </a:solidFill>
              </a:rPr>
              <a:t>personāla izmaksas ir attiecināmas līdz projekta īstenošanas termiņa beigām</a:t>
            </a:r>
            <a:r>
              <a:rPr lang="lv-LV" dirty="0" smtClean="0"/>
              <a:t>. Lūdzam plānot projekta aktivitātes tā, lai līdz līgumā noteiktajam projekta īstenošanas termiņam būtu laiks arī projekta noslēgšanai nepieciešamās dokumentācijas sakārtošanai.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dirty="0" smtClean="0"/>
              <a:t>Ir iesp</a:t>
            </a:r>
            <a:r>
              <a:rPr lang="lv-LV" dirty="0" smtClean="0"/>
              <a:t>ējami </a:t>
            </a:r>
            <a:r>
              <a:rPr lang="lv-LV" dirty="0" smtClean="0">
                <a:solidFill>
                  <a:srgbClr val="D39001"/>
                </a:solidFill>
              </a:rPr>
              <a:t>ieguldījumi natūrā.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dirty="0" smtClean="0"/>
              <a:t>Konkr</a:t>
            </a:r>
            <a:r>
              <a:rPr lang="lv-LV" dirty="0" smtClean="0"/>
              <a:t>ēts attiecināmo izmaksu saraksts noteikts MK noteikumos par SAM īstenošanu.</a:t>
            </a:r>
            <a:endParaRPr lang="lv-LV" dirty="0"/>
          </a:p>
          <a:p>
            <a:pPr algn="just"/>
            <a:r>
              <a:rPr lang="lv-LV" dirty="0" smtClean="0"/>
              <a:t>Vadl</a:t>
            </a:r>
            <a:r>
              <a:rPr lang="lv-LV" dirty="0" smtClean="0"/>
              <a:t>īnijas attiecināmo un neattiecināmo izmaksu noteikšanai: </a:t>
            </a:r>
            <a:r>
              <a:rPr lang="en-US" dirty="0"/>
              <a:t>http://</a:t>
            </a:r>
            <a:r>
              <a:rPr lang="en-US" dirty="0" err="1"/>
              <a:t>www.esfondi.lv</a:t>
            </a:r>
            <a:r>
              <a:rPr lang="en-US" dirty="0"/>
              <a:t>/</a:t>
            </a:r>
            <a:r>
              <a:rPr lang="en-US" dirty="0" err="1"/>
              <a:t>page.php?id</a:t>
            </a:r>
            <a:r>
              <a:rPr lang="en-US" dirty="0"/>
              <a:t>=1196</a:t>
            </a:r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Izmaksu attiecināmība, ieguldījumi natūrā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69587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8</a:t>
            </a:fld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v-LV" sz="2000" dirty="0" smtClean="0">
                <a:solidFill>
                  <a:srgbClr val="D39001"/>
                </a:solidFill>
              </a:rPr>
              <a:t>Pirmā līmeņa kontrole:</a:t>
            </a:r>
          </a:p>
          <a:p>
            <a:pPr algn="just"/>
            <a:r>
              <a:rPr lang="lv-LV" sz="1900" b="1" dirty="0" smtClean="0"/>
              <a:t>I</a:t>
            </a:r>
            <a:r>
              <a:rPr lang="lv-LV" sz="1900" dirty="0" smtClean="0"/>
              <a:t>zlases </a:t>
            </a:r>
            <a:r>
              <a:rPr lang="lv-LV" sz="1900" dirty="0"/>
              <a:t>veida iepirkumu pirmspārbaudes, pārbaudes projektu īstenošanas vietās, maksājumu pieprasījumu un to pamatojošās dokumentācijas (izlases veida) pārbaude.</a:t>
            </a:r>
            <a:r>
              <a:rPr lang="lv-LV" sz="1900" b="1" dirty="0"/>
              <a:t> </a:t>
            </a:r>
          </a:p>
          <a:p>
            <a:pPr algn="just"/>
            <a:r>
              <a:rPr lang="lv-LV" sz="1900" dirty="0" smtClean="0"/>
              <a:t>Veic </a:t>
            </a:r>
            <a:r>
              <a:rPr lang="lv-LV" sz="1900" b="1" u="sng" dirty="0" smtClean="0">
                <a:solidFill>
                  <a:schemeClr val="bg2">
                    <a:lumMod val="25000"/>
                  </a:schemeClr>
                </a:solidFill>
              </a:rPr>
              <a:t>tikai</a:t>
            </a:r>
            <a:r>
              <a:rPr lang="lv-LV" sz="1900" u="sng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1900" u="sng" dirty="0" smtClean="0">
                <a:solidFill>
                  <a:schemeClr val="bg2">
                    <a:lumMod val="25000"/>
                  </a:schemeClr>
                </a:solidFill>
              </a:rPr>
              <a:t>sadarb</a:t>
            </a:r>
            <a:r>
              <a:rPr lang="lv-LV" sz="1900" u="sng" dirty="0" smtClean="0">
                <a:solidFill>
                  <a:schemeClr val="bg2">
                    <a:lumMod val="25000"/>
                  </a:schemeClr>
                </a:solidFill>
              </a:rPr>
              <a:t>ības iestāde </a:t>
            </a:r>
            <a:r>
              <a:rPr lang="lv-LV" sz="1900" dirty="0" smtClean="0"/>
              <a:t>(CFLA)</a:t>
            </a:r>
            <a:endParaRPr lang="lv-LV" sz="1900" dirty="0"/>
          </a:p>
          <a:p>
            <a:pPr algn="just"/>
            <a:r>
              <a:rPr lang="lv-LV" sz="1900" b="1" dirty="0" smtClean="0"/>
              <a:t>Vienota </a:t>
            </a:r>
            <a:r>
              <a:rPr lang="lv-LV" sz="1900" b="1" dirty="0"/>
              <a:t>prakse </a:t>
            </a:r>
            <a:r>
              <a:rPr lang="lv-LV" sz="1900" dirty="0"/>
              <a:t>kontroļu veikšanai, </a:t>
            </a:r>
            <a:r>
              <a:rPr lang="lv-LV" sz="1900" dirty="0" smtClean="0"/>
              <a:t>principiem. </a:t>
            </a:r>
            <a:endParaRPr lang="lv-LV" sz="1900" dirty="0" smtClean="0"/>
          </a:p>
          <a:p>
            <a:pPr marL="0" indent="0" algn="just">
              <a:buNone/>
            </a:pPr>
            <a:endParaRPr lang="lv-LV" sz="2000" b="1" dirty="0" smtClean="0"/>
          </a:p>
          <a:p>
            <a:pPr marL="0" indent="0" algn="just">
              <a:buNone/>
            </a:pPr>
            <a:r>
              <a:rPr lang="lv-LV" sz="2000" dirty="0" smtClean="0">
                <a:solidFill>
                  <a:srgbClr val="D39001"/>
                </a:solidFill>
              </a:rPr>
              <a:t>Otrā līmeņa kontrole:</a:t>
            </a:r>
            <a:endParaRPr lang="lv-LV" sz="2000" dirty="0">
              <a:solidFill>
                <a:srgbClr val="D39001"/>
              </a:solidFill>
            </a:endParaRPr>
          </a:p>
          <a:p>
            <a:pPr algn="just"/>
            <a:r>
              <a:rPr lang="lv-LV" sz="1900" dirty="0" smtClean="0"/>
              <a:t>Veic vado</a:t>
            </a:r>
            <a:r>
              <a:rPr lang="lv-LV" sz="1900" dirty="0" smtClean="0"/>
              <a:t>šā iestāde un revīzijas iestāde</a:t>
            </a:r>
            <a:endParaRPr lang="lv-LV" sz="1900" dirty="0" smtClean="0"/>
          </a:p>
          <a:p>
            <a:pPr algn="just"/>
            <a:r>
              <a:rPr lang="lv-LV" sz="1900" dirty="0" smtClean="0"/>
              <a:t>Veic, lai p</a:t>
            </a:r>
            <a:r>
              <a:rPr lang="lv-LV" sz="1900" dirty="0" smtClean="0"/>
              <a:t>ārbaudītu vadošās iestādes un sadarbības iestādes </a:t>
            </a:r>
            <a:r>
              <a:rPr lang="lv-LV" sz="1900" dirty="0" smtClean="0">
                <a:solidFill>
                  <a:srgbClr val="D39001"/>
                </a:solidFill>
              </a:rPr>
              <a:t>darba kvalitāti </a:t>
            </a:r>
            <a:r>
              <a:rPr lang="lv-LV" sz="1900" dirty="0" smtClean="0"/>
              <a:t>un gūtu pārliecību par </a:t>
            </a:r>
            <a:r>
              <a:rPr lang="lv-LV" sz="1900" dirty="0" smtClean="0">
                <a:solidFill>
                  <a:srgbClr val="D39001"/>
                </a:solidFill>
              </a:rPr>
              <a:t>EK </a:t>
            </a:r>
            <a:r>
              <a:rPr lang="lv-LV" sz="1900" dirty="0">
                <a:solidFill>
                  <a:srgbClr val="D39001"/>
                </a:solidFill>
              </a:rPr>
              <a:t>deklarējamo</a:t>
            </a:r>
            <a:r>
              <a:rPr lang="lv-LV" sz="1900" dirty="0"/>
              <a:t> izdevumu atbilstību</a:t>
            </a:r>
            <a:r>
              <a:rPr lang="lv-LV" sz="1900" dirty="0" smtClean="0"/>
              <a:t> </a:t>
            </a:r>
          </a:p>
          <a:p>
            <a:pPr algn="just"/>
            <a:r>
              <a:rPr lang="lv-LV" sz="1900" dirty="0" smtClean="0"/>
              <a:t>Izlases veidā</a:t>
            </a:r>
            <a:endParaRPr lang="lv-LV" sz="1900" dirty="0" smtClean="0"/>
          </a:p>
          <a:p>
            <a:pPr algn="just"/>
            <a:r>
              <a:rPr lang="lv-LV" sz="1900" dirty="0" smtClean="0"/>
              <a:t>Eiropas Komisija </a:t>
            </a:r>
            <a:r>
              <a:rPr lang="lv-LV" sz="1900" dirty="0"/>
              <a:t>un </a:t>
            </a:r>
            <a:r>
              <a:rPr lang="lv-LV" sz="1900" dirty="0" smtClean="0"/>
              <a:t>Eiropas Rev</a:t>
            </a:r>
            <a:r>
              <a:rPr lang="lv-LV" sz="1900" dirty="0" smtClean="0"/>
              <a:t>īzijas </a:t>
            </a:r>
            <a:r>
              <a:rPr lang="lv-LV" sz="1900" dirty="0" smtClean="0"/>
              <a:t>palāta</a:t>
            </a:r>
            <a:r>
              <a:rPr lang="lv-LV" sz="1900" dirty="0" smtClean="0"/>
              <a:t> </a:t>
            </a:r>
            <a:r>
              <a:rPr lang="lv-LV" sz="1900" dirty="0"/>
              <a:t>neveiks auditus finansējuma saņēmēju projektos, kurus auditējusi </a:t>
            </a:r>
            <a:r>
              <a:rPr lang="lv-LV" sz="1900" dirty="0" smtClean="0"/>
              <a:t>revīzijas </a:t>
            </a:r>
            <a:r>
              <a:rPr lang="lv-LV" sz="1900" dirty="0"/>
              <a:t>iestāde (ja izpildās Regulā definētie kritēriji).</a:t>
            </a:r>
          </a:p>
          <a:p>
            <a:pPr algn="just"/>
            <a:endParaRPr lang="lv-LV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400" dirty="0" smtClean="0"/>
              <a:t>Projektu pārbaudes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2698779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3/25/15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9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lv-LV" sz="2000" dirty="0" smtClean="0"/>
              <a:t>Iespēja iesniegt </a:t>
            </a:r>
            <a:r>
              <a:rPr lang="lv-LV" sz="2000" dirty="0" smtClean="0">
                <a:solidFill>
                  <a:srgbClr val="D39001"/>
                </a:solidFill>
              </a:rPr>
              <a:t>projekta iesniegumu </a:t>
            </a:r>
            <a:r>
              <a:rPr lang="lv-LV" sz="2000" dirty="0" smtClean="0"/>
              <a:t>Kohēzijas politikas vadības informācijas sistēmā (KP VIS) – </a:t>
            </a:r>
            <a:r>
              <a:rPr lang="lv-LV" sz="2000" b="1" dirty="0" smtClean="0">
                <a:solidFill>
                  <a:srgbClr val="D39001"/>
                </a:solidFill>
              </a:rPr>
              <a:t>no 2015.gada augusta</a:t>
            </a:r>
          </a:p>
          <a:p>
            <a:pPr marL="0" indent="0">
              <a:spcBef>
                <a:spcPts val="1200"/>
              </a:spcBef>
              <a:buNone/>
            </a:pPr>
            <a:endParaRPr lang="lv-LV" sz="2000" dirty="0" smtClean="0"/>
          </a:p>
          <a:p>
            <a:pPr>
              <a:spcBef>
                <a:spcPts val="1200"/>
              </a:spcBef>
            </a:pPr>
            <a:r>
              <a:rPr lang="lv-LV" sz="2000" b="1" dirty="0" smtClean="0">
                <a:solidFill>
                  <a:srgbClr val="D39001"/>
                </a:solidFill>
              </a:rPr>
              <a:t>No </a:t>
            </a:r>
            <a:r>
              <a:rPr lang="lv-LV" sz="2000" b="1" dirty="0">
                <a:solidFill>
                  <a:srgbClr val="D39001"/>
                </a:solidFill>
              </a:rPr>
              <a:t>2015.gada </a:t>
            </a:r>
            <a:r>
              <a:rPr lang="lv-LV" sz="2000" b="1" dirty="0" smtClean="0">
                <a:solidFill>
                  <a:srgbClr val="D39001"/>
                </a:solidFill>
              </a:rPr>
              <a:t>decembra:</a:t>
            </a:r>
            <a:endParaRPr lang="lv-LV" sz="2000" b="1" dirty="0">
              <a:solidFill>
                <a:srgbClr val="D39001"/>
              </a:solidFill>
            </a:endParaRPr>
          </a:p>
          <a:p>
            <a:pPr lvl="1">
              <a:spcBef>
                <a:spcPts val="1200"/>
              </a:spcBef>
            </a:pPr>
            <a:r>
              <a:rPr lang="lv-LV" dirty="0"/>
              <a:t>i</a:t>
            </a:r>
            <a:r>
              <a:rPr lang="lv-LV" dirty="0" smtClean="0"/>
              <a:t>espēja iesniegt projekta progresa pārskatus, līgumu grozījumu lūgumus, maksājumu pieprasījumus, pamatojošos dokumentus, sazināties ar sadarbības iestādi KP VIS</a:t>
            </a:r>
          </a:p>
          <a:p>
            <a:pPr lvl="1">
              <a:spcBef>
                <a:spcPts val="1200"/>
              </a:spcBef>
            </a:pPr>
            <a:r>
              <a:rPr lang="lv-LV" dirty="0" smtClean="0"/>
              <a:t>iespēja piekļūt projekta dokumentācijai, aktuālākajai statusa informācijai projekta ieviešanas laikā</a:t>
            </a:r>
          </a:p>
          <a:p>
            <a:pPr lvl="1">
              <a:spcBef>
                <a:spcPts val="1200"/>
              </a:spcBef>
            </a:pPr>
            <a:r>
              <a:rPr lang="lv-LV" dirty="0"/>
              <a:t>ā</a:t>
            </a:r>
            <a:r>
              <a:rPr lang="lv-LV" dirty="0" smtClean="0"/>
              <a:t>trāka informācijas apmaiņa starp sadarbības iestādi un projekta iesniedzēju / finansējuma saņēmēju</a:t>
            </a:r>
          </a:p>
          <a:p>
            <a:pPr lvl="1">
              <a:spcBef>
                <a:spcPts val="1200"/>
              </a:spcBef>
            </a:pPr>
            <a:r>
              <a:rPr lang="lv-LV" dirty="0"/>
              <a:t>a</a:t>
            </a:r>
            <a:r>
              <a:rPr lang="lv-LV" dirty="0" smtClean="0"/>
              <a:t>utomātiski atgādinājumi, brīdinājumi par termiņiem / darbiem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E-Kohēzija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08712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2486</TotalTime>
  <Words>1470</Words>
  <Application>Microsoft Macintosh PowerPoint</Application>
  <PresentationFormat>On-screen Show (4:3)</PresentationFormat>
  <Paragraphs>212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1_Custom Design</vt:lpstr>
      <vt:lpstr>Eiropas Savienības struktūrfondu un Kohēzijas fonda 2014.-2020.gada plānošanas perioda vienkāršošanas pasākumi</vt:lpstr>
      <vt:lpstr>Iespējas piedalīties MK noteikumu un vērtēšanas kritēriju izstrādē</vt:lpstr>
      <vt:lpstr>Standartizēta projekta iesnieguma veidlapa</vt:lpstr>
      <vt:lpstr>Projektu iesniegumu vērtēšanas kritēriji</vt:lpstr>
      <vt:lpstr>Projektu iesniegumu vērtēšanas kritēriji</vt:lpstr>
      <vt:lpstr>Vienkāršotās izmaksas</vt:lpstr>
      <vt:lpstr>Izmaksu attiecināmība, ieguldījumi natūrā</vt:lpstr>
      <vt:lpstr>Projektu pārbaudes</vt:lpstr>
      <vt:lpstr>E-Kohēzija</vt:lpstr>
      <vt:lpstr>Informācijas iegūšana no citām valsts informācijas sistēmām</vt:lpstr>
      <vt:lpstr>Centrālā finanšu un līgumu aģentūra</vt:lpstr>
      <vt:lpstr>NVO iesaiste ES fondu plānošanas periodā</vt:lpstr>
      <vt:lpstr>NVO iesaiste ES fondu plānošanas periodā (II)</vt:lpstr>
      <vt:lpstr>NVO iesaiste ES fondu plānošanas periodā (III)</vt:lpstr>
      <vt:lpstr>NVO iesaiste ES fondu plānošanas periodā (IV)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Nauris Dobelis</dc:creator>
  <cp:lastModifiedBy>Linda Barbara</cp:lastModifiedBy>
  <cp:revision>253</cp:revision>
  <cp:lastPrinted>2014-04-28T06:56:56Z</cp:lastPrinted>
  <dcterms:created xsi:type="dcterms:W3CDTF">2014-02-26T10:57:02Z</dcterms:created>
  <dcterms:modified xsi:type="dcterms:W3CDTF">2015-03-25T05:41:43Z</dcterms:modified>
</cp:coreProperties>
</file>