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9" r:id="rId2"/>
    <p:sldId id="260" r:id="rId3"/>
    <p:sldId id="261" r:id="rId4"/>
    <p:sldId id="262" r:id="rId5"/>
    <p:sldId id="264" r:id="rId6"/>
    <p:sldId id="265" r:id="rId7"/>
    <p:sldId id="266" r:id="rId8"/>
    <p:sldId id="267" r:id="rId9"/>
    <p:sldId id="268" r:id="rId10"/>
    <p:sldId id="263" r:id="rId11"/>
    <p:sldId id="269" r:id="rId12"/>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D7EF8A-8F42-45CC-9010-7ECE206F8CD5}" type="datetimeFigureOut">
              <a:rPr lang="lv-LV" smtClean="0"/>
              <a:t>01.06.2015</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151646-2DFC-4BCA-ABE7-8C058D6330D0}" type="slidenum">
              <a:rPr lang="lv-LV" smtClean="0"/>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56151646-2DFC-4BCA-ABE7-8C058D6330D0}" type="slidenum">
              <a:rPr lang="lv-LV" smtClean="0"/>
              <a:t>2</a:t>
            </a:fld>
            <a:endParaRPr lang="lv-LV"/>
          </a:p>
        </p:txBody>
      </p:sp>
    </p:spTree>
    <p:extLst>
      <p:ext uri="{BB962C8B-B14F-4D97-AF65-F5344CB8AC3E}">
        <p14:creationId xmlns:p14="http://schemas.microsoft.com/office/powerpoint/2010/main" val="16061862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1026"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5"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t>01.06.2015</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t>01.06.2015</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Irita.Lukso@fm.gov.l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123728" y="2492896"/>
            <a:ext cx="5760640" cy="854968"/>
          </a:xfrm>
        </p:spPr>
        <p:txBody>
          <a:bodyPr>
            <a:normAutofit fontScale="90000"/>
          </a:bodyPr>
          <a:lstStyle/>
          <a:p>
            <a:r>
              <a:rPr lang="lv-LV" b="1" dirty="0"/>
              <a:t>Informatīvais ziņojums </a:t>
            </a:r>
            <a:br>
              <a:rPr lang="lv-LV" b="1" dirty="0"/>
            </a:br>
            <a:r>
              <a:rPr lang="lv-LV" b="1" dirty="0"/>
              <a:t>„Par iespēju precizēt Sabiedriskā labuma organizāciju likumā sabiedriskā labuma organizāciju definīciju un darbības jēdzienu”</a:t>
            </a:r>
            <a:r>
              <a:rPr lang="lv-LV" dirty="0"/>
              <a:t/>
            </a:r>
            <a:br>
              <a:rPr lang="lv-LV" dirty="0"/>
            </a:br>
            <a:endParaRPr lang="lv-LV" dirty="0"/>
          </a:p>
        </p:txBody>
      </p:sp>
      <p:sp>
        <p:nvSpPr>
          <p:cNvPr id="5" name="Content Placeholder 4"/>
          <p:cNvSpPr>
            <a:spLocks noGrp="1"/>
          </p:cNvSpPr>
          <p:nvPr>
            <p:ph sz="quarter" idx="10"/>
          </p:nvPr>
        </p:nvSpPr>
        <p:spPr/>
        <p:txBody>
          <a:bodyPr/>
          <a:lstStyle/>
          <a:p>
            <a:r>
              <a:rPr lang="lv-LV" sz="1400" dirty="0" smtClean="0"/>
              <a:t>2015.gada 27.maijs</a:t>
            </a:r>
            <a:endParaRPr lang="lv-LV" sz="1400" dirty="0"/>
          </a:p>
        </p:txBody>
      </p:sp>
      <p:sp>
        <p:nvSpPr>
          <p:cNvPr id="2" name="Rectangle 1"/>
          <p:cNvSpPr/>
          <p:nvPr/>
        </p:nvSpPr>
        <p:spPr>
          <a:xfrm>
            <a:off x="1619672" y="4173210"/>
            <a:ext cx="6552727" cy="769441"/>
          </a:xfrm>
          <a:prstGeom prst="rect">
            <a:avLst/>
          </a:prstGeom>
        </p:spPr>
        <p:txBody>
          <a:bodyPr wrap="square">
            <a:spAutoFit/>
          </a:bodyPr>
          <a:lstStyle/>
          <a:p>
            <a:pPr algn="ctr"/>
            <a:r>
              <a:rPr lang="lv-LV" sz="1600" b="1" dirty="0"/>
              <a:t>Irita Lukšo</a:t>
            </a:r>
          </a:p>
          <a:p>
            <a:pPr algn="ctr"/>
            <a:r>
              <a:rPr lang="lv-LV" sz="1400" dirty="0"/>
              <a:t>FM </a:t>
            </a:r>
            <a:r>
              <a:rPr lang="lv-LV" sz="1400" dirty="0" smtClean="0"/>
              <a:t>Nodokļu administrēšanas un grāmatvedības politikas departamenta</a:t>
            </a:r>
            <a:endParaRPr lang="lv-LV" sz="1400" dirty="0"/>
          </a:p>
          <a:p>
            <a:pPr algn="ctr"/>
            <a:r>
              <a:rPr lang="lv-LV" sz="1400" dirty="0"/>
              <a:t>Metodoloģijas un grāmatvedības nodaļas vadītāja</a:t>
            </a:r>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10</a:t>
            </a:fld>
            <a:endParaRPr lang="lv-LV"/>
          </a:p>
        </p:txBody>
      </p:sp>
      <p:sp>
        <p:nvSpPr>
          <p:cNvPr id="4" name="Content Placeholder 3"/>
          <p:cNvSpPr>
            <a:spLocks noGrp="1"/>
          </p:cNvSpPr>
          <p:nvPr>
            <p:ph idx="1"/>
          </p:nvPr>
        </p:nvSpPr>
        <p:spPr/>
        <p:txBody>
          <a:bodyPr>
            <a:normAutofit fontScale="92500" lnSpcReduction="10000"/>
          </a:bodyPr>
          <a:lstStyle/>
          <a:p>
            <a:pPr marL="0" lvl="0" indent="0">
              <a:buNone/>
            </a:pPr>
            <a:endParaRPr lang="lv-LV" dirty="0" smtClean="0">
              <a:solidFill>
                <a:schemeClr val="tx1"/>
              </a:solidFill>
            </a:endParaRPr>
          </a:p>
          <a:p>
            <a:pPr lvl="0">
              <a:buFont typeface="+mj-lt"/>
              <a:buAutoNum type="arabicParenR"/>
            </a:pPr>
            <a:r>
              <a:rPr lang="lv-LV" dirty="0" smtClean="0">
                <a:solidFill>
                  <a:schemeClr val="tx1"/>
                </a:solidFill>
                <a:latin typeface="Times New Roman" panose="02020603050405020304" pitchFamily="18" charset="0"/>
                <a:cs typeface="Times New Roman" panose="02020603050405020304" pitchFamily="18" charset="0"/>
              </a:rPr>
              <a:t>precizēt </a:t>
            </a:r>
            <a:r>
              <a:rPr lang="lv-LV" dirty="0">
                <a:solidFill>
                  <a:schemeClr val="tx1"/>
                </a:solidFill>
                <a:latin typeface="Times New Roman" panose="02020603050405020304" pitchFamily="18" charset="0"/>
                <a:cs typeface="Times New Roman" panose="02020603050405020304" pitchFamily="18" charset="0"/>
              </a:rPr>
              <a:t>SLO definīciju</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precizēt (papildināt) sabiedriskā labuma darbības jomas skaidrojumu</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papildināt ar nosacījumiem, kas nav uzskatāma par sabiedriskā labuma darbību</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definēt sabiedriskā labuma guvēju</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noteikt ierobežojumus veikt saimniecisko darbību</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pilnveidot SLO statusa piešķiršanas kārtību</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konkretizēt SLO uzraudzības procesu</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izstrādāt sponsorēšanas definīciju</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papildināt ar VID veicamajām darbībām, pienākumiem un tiesībām SLO uzraudzības procesā</a:t>
            </a:r>
            <a:r>
              <a:rPr lang="lv-LV" dirty="0" smtClean="0">
                <a:solidFill>
                  <a:schemeClr val="tx1"/>
                </a:solidFill>
                <a:latin typeface="Times New Roman" panose="02020603050405020304" pitchFamily="18" charset="0"/>
                <a:cs typeface="Times New Roman" panose="02020603050405020304" pitchFamily="18" charset="0"/>
              </a:rPr>
              <a:t>;</a:t>
            </a:r>
          </a:p>
          <a:p>
            <a:pPr lvl="0">
              <a:buFont typeface="+mj-lt"/>
              <a:buAutoNum type="arabicParenR"/>
            </a:pPr>
            <a:endParaRPr lang="lv-LV" sz="900" dirty="0">
              <a:solidFill>
                <a:schemeClr val="tx1"/>
              </a:solidFill>
              <a:latin typeface="Times New Roman" panose="02020603050405020304" pitchFamily="18" charset="0"/>
              <a:cs typeface="Times New Roman" panose="02020603050405020304" pitchFamily="18" charset="0"/>
            </a:endParaRPr>
          </a:p>
          <a:p>
            <a:pPr lvl="0">
              <a:buFont typeface="+mj-lt"/>
              <a:buAutoNum type="arabicParenR"/>
            </a:pPr>
            <a:r>
              <a:rPr lang="lv-LV" dirty="0">
                <a:solidFill>
                  <a:schemeClr val="tx1"/>
                </a:solidFill>
                <a:latin typeface="Times New Roman" panose="02020603050405020304" pitchFamily="18" charset="0"/>
                <a:cs typeface="Times New Roman" panose="02020603050405020304" pitchFamily="18" charset="0"/>
              </a:rPr>
              <a:t>pilnveidot Sabiedriskā labuma komisijas locekļu iecelšanu un darbību.</a:t>
            </a:r>
          </a:p>
          <a:p>
            <a:pPr>
              <a:buFont typeface="+mj-lt"/>
              <a:buAutoNum type="arabicParenR"/>
            </a:pPr>
            <a:endParaRPr lang="lv-LV" dirty="0"/>
          </a:p>
        </p:txBody>
      </p:sp>
      <p:sp>
        <p:nvSpPr>
          <p:cNvPr id="5" name="Title 4"/>
          <p:cNvSpPr>
            <a:spLocks noGrp="1"/>
          </p:cNvSpPr>
          <p:nvPr>
            <p:ph type="title"/>
          </p:nvPr>
        </p:nvSpPr>
        <p:spPr/>
        <p:txBody>
          <a:bodyPr>
            <a:normAutofit fontScale="90000"/>
          </a:bodyPr>
          <a:lstStyle/>
          <a:p>
            <a:pPr algn="ctr"/>
            <a:r>
              <a:rPr lang="lv-LV" dirty="0"/>
              <a:t>Priekšlikumi turpmākai rīcībai:</a:t>
            </a:r>
            <a:br>
              <a:rPr lang="lv-LV" dirty="0"/>
            </a:br>
            <a:endParaRPr lang="lv-LV" dirty="0"/>
          </a:p>
        </p:txBody>
      </p:sp>
    </p:spTree>
    <p:extLst>
      <p:ext uri="{BB962C8B-B14F-4D97-AF65-F5344CB8AC3E}">
        <p14:creationId xmlns:p14="http://schemas.microsoft.com/office/powerpoint/2010/main" val="308707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11</a:t>
            </a:fld>
            <a:endParaRPr lang="lv-LV"/>
          </a:p>
        </p:txBody>
      </p:sp>
      <p:sp>
        <p:nvSpPr>
          <p:cNvPr id="4" name="Content Placeholder 3"/>
          <p:cNvSpPr>
            <a:spLocks noGrp="1"/>
          </p:cNvSpPr>
          <p:nvPr>
            <p:ph idx="1"/>
          </p:nvPr>
        </p:nvSpPr>
        <p:spPr/>
        <p:txBody>
          <a:bodyPr>
            <a:normAutofit/>
          </a:bodyPr>
          <a:lstStyle/>
          <a:p>
            <a:pPr marL="0" indent="0">
              <a:buNone/>
            </a:pPr>
            <a:endParaRPr lang="lv-LV" dirty="0" smtClean="0"/>
          </a:p>
          <a:p>
            <a:pPr marL="0" indent="0">
              <a:buNone/>
            </a:pPr>
            <a:endParaRPr lang="lv-LV" dirty="0"/>
          </a:p>
          <a:p>
            <a:pPr marL="0" indent="0" algn="ctr">
              <a:buNone/>
            </a:pPr>
            <a:endParaRPr lang="lv-LV" dirty="0" smtClean="0">
              <a:latin typeface="Times New Roman" panose="02020603050405020304" pitchFamily="18" charset="0"/>
              <a:cs typeface="Times New Roman" panose="02020603050405020304" pitchFamily="18" charset="0"/>
            </a:endParaRPr>
          </a:p>
          <a:p>
            <a:pPr marL="0" indent="0" algn="ctr">
              <a:buNone/>
            </a:pPr>
            <a:endParaRPr lang="lv-LV" dirty="0">
              <a:latin typeface="Times New Roman" panose="02020603050405020304" pitchFamily="18" charset="0"/>
              <a:cs typeface="Times New Roman" panose="02020603050405020304" pitchFamily="18" charset="0"/>
            </a:endParaRPr>
          </a:p>
          <a:p>
            <a:pPr marL="0" indent="0" algn="ctr">
              <a:buNone/>
            </a:pPr>
            <a:r>
              <a:rPr lang="lv-LV" dirty="0" smtClean="0">
                <a:solidFill>
                  <a:schemeClr val="tx1"/>
                </a:solidFill>
                <a:latin typeface="Times New Roman" panose="02020603050405020304" pitchFamily="18" charset="0"/>
                <a:cs typeface="Times New Roman" panose="02020603050405020304" pitchFamily="18" charset="0"/>
              </a:rPr>
              <a:t>Veiksmīgu sadarbību!</a:t>
            </a:r>
          </a:p>
          <a:p>
            <a:pPr marL="0" indent="0" algn="ctr">
              <a:buNone/>
            </a:pPr>
            <a:endParaRPr lang="lv-LV" dirty="0">
              <a:solidFill>
                <a:schemeClr val="tx1"/>
              </a:solidFill>
              <a:latin typeface="Times New Roman" panose="02020603050405020304" pitchFamily="18" charset="0"/>
              <a:cs typeface="Times New Roman" panose="02020603050405020304" pitchFamily="18" charset="0"/>
            </a:endParaRPr>
          </a:p>
          <a:p>
            <a:pPr marL="0" indent="0" algn="ctr">
              <a:buNone/>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ctr">
              <a:buNone/>
            </a:pPr>
            <a:endParaRPr lang="lv-LV" dirty="0">
              <a:solidFill>
                <a:schemeClr val="tx1"/>
              </a:solidFill>
              <a:latin typeface="Times New Roman" panose="02020603050405020304" pitchFamily="18" charset="0"/>
              <a:cs typeface="Times New Roman" panose="02020603050405020304" pitchFamily="18" charset="0"/>
            </a:endParaRPr>
          </a:p>
          <a:p>
            <a:pPr marL="0" indent="0" algn="ctr">
              <a:buNone/>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r">
              <a:buNone/>
            </a:pPr>
            <a:r>
              <a:rPr lang="lv-LV" sz="1600" dirty="0" smtClean="0">
                <a:solidFill>
                  <a:schemeClr val="tx1"/>
                </a:solidFill>
                <a:latin typeface="Times New Roman" panose="02020603050405020304" pitchFamily="18" charset="0"/>
                <a:cs typeface="Times New Roman" panose="02020603050405020304" pitchFamily="18" charset="0"/>
              </a:rPr>
              <a:t>Irita Lukšo</a:t>
            </a:r>
          </a:p>
          <a:p>
            <a:pPr marL="0" indent="0" algn="r">
              <a:buNone/>
            </a:pPr>
            <a:r>
              <a:rPr lang="lv-LV" sz="1400" dirty="0" smtClean="0">
                <a:solidFill>
                  <a:schemeClr val="tx1"/>
                </a:solidFill>
                <a:latin typeface="Times New Roman" panose="02020603050405020304" pitchFamily="18" charset="0"/>
                <a:cs typeface="Times New Roman" panose="02020603050405020304" pitchFamily="18" charset="0"/>
              </a:rPr>
              <a:t>FM NAGPD</a:t>
            </a:r>
          </a:p>
          <a:p>
            <a:pPr marL="0" indent="0" algn="r">
              <a:buNone/>
            </a:pPr>
            <a:r>
              <a:rPr lang="lv-LV" sz="1400" dirty="0" smtClean="0">
                <a:solidFill>
                  <a:schemeClr val="tx1"/>
                </a:solidFill>
                <a:latin typeface="Times New Roman" panose="02020603050405020304" pitchFamily="18" charset="0"/>
                <a:cs typeface="Times New Roman" panose="02020603050405020304" pitchFamily="18" charset="0"/>
              </a:rPr>
              <a:t>Metodoloģijas un grāmatvedības </a:t>
            </a:r>
          </a:p>
          <a:p>
            <a:pPr marL="0" indent="0" algn="r">
              <a:buNone/>
            </a:pPr>
            <a:r>
              <a:rPr lang="lv-LV" sz="1400" dirty="0" smtClean="0">
                <a:solidFill>
                  <a:schemeClr val="tx1"/>
                </a:solidFill>
                <a:latin typeface="Times New Roman" panose="02020603050405020304" pitchFamily="18" charset="0"/>
                <a:cs typeface="Times New Roman" panose="02020603050405020304" pitchFamily="18" charset="0"/>
              </a:rPr>
              <a:t>nodaļas vadītāja</a:t>
            </a:r>
          </a:p>
          <a:p>
            <a:pPr marL="0" indent="0" algn="r">
              <a:buNone/>
            </a:pPr>
            <a:r>
              <a:rPr lang="lv-LV" sz="1400" dirty="0" smtClean="0">
                <a:solidFill>
                  <a:schemeClr val="tx1"/>
                </a:solidFill>
                <a:latin typeface="Times New Roman" panose="02020603050405020304" pitchFamily="18" charset="0"/>
                <a:cs typeface="Times New Roman" panose="02020603050405020304" pitchFamily="18" charset="0"/>
              </a:rPr>
              <a:t>E-pasts: </a:t>
            </a:r>
            <a:r>
              <a:rPr lang="lv-LV" sz="1400" dirty="0" smtClean="0">
                <a:solidFill>
                  <a:schemeClr val="tx1"/>
                </a:solidFill>
                <a:latin typeface="Times New Roman" panose="02020603050405020304" pitchFamily="18" charset="0"/>
                <a:cs typeface="Times New Roman" panose="02020603050405020304" pitchFamily="18" charset="0"/>
                <a:hlinkClick r:id="rId2"/>
              </a:rPr>
              <a:t>Irita.Lukso@fm.gov.lv</a:t>
            </a:r>
            <a:endParaRPr lang="lv-LV" sz="1400" dirty="0" smtClean="0">
              <a:solidFill>
                <a:schemeClr val="tx1"/>
              </a:solidFill>
              <a:latin typeface="Times New Roman" panose="02020603050405020304" pitchFamily="18" charset="0"/>
              <a:cs typeface="Times New Roman" panose="02020603050405020304" pitchFamily="18" charset="0"/>
            </a:endParaRPr>
          </a:p>
          <a:p>
            <a:pPr marL="0" indent="0" algn="r">
              <a:buNone/>
            </a:pPr>
            <a:r>
              <a:rPr lang="lv-LV" sz="1400" dirty="0" smtClean="0">
                <a:solidFill>
                  <a:schemeClr val="tx1"/>
                </a:solidFill>
                <a:latin typeface="Times New Roman" panose="02020603050405020304" pitchFamily="18" charset="0"/>
                <a:cs typeface="Times New Roman" panose="02020603050405020304" pitchFamily="18" charset="0"/>
              </a:rPr>
              <a:t>Tālr.:67095522</a:t>
            </a:r>
            <a:endParaRPr lang="lv-LV" sz="1400" dirty="0">
              <a:solidFill>
                <a:schemeClr val="tx1"/>
              </a:solidFill>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p:txBody>
          <a:bodyPr>
            <a:normAutofit/>
          </a:bodyPr>
          <a:lstStyle/>
          <a:p>
            <a:pPr algn="ctr"/>
            <a:r>
              <a:rPr lang="lv-LV" sz="1800" dirty="0"/>
              <a:t>FM Informatīvais ziņojums</a:t>
            </a:r>
          </a:p>
        </p:txBody>
      </p:sp>
    </p:spTree>
    <p:extLst>
      <p:ext uri="{BB962C8B-B14F-4D97-AF65-F5344CB8AC3E}">
        <p14:creationId xmlns:p14="http://schemas.microsoft.com/office/powerpoint/2010/main" val="3819810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defRPr/>
            </a:pPr>
            <a:endParaRPr lang="lv-LV" dirty="0">
              <a:solidFill>
                <a:schemeClr val="tx1"/>
              </a:solidFill>
              <a:latin typeface="Times New Roman" panose="02020603050405020304" pitchFamily="18" charset="0"/>
              <a:cs typeface="Times New Roman" panose="02020603050405020304" pitchFamily="18" charset="0"/>
            </a:endParaRPr>
          </a:p>
          <a:p>
            <a:pPr marL="0" indent="0" algn="ctr">
              <a:buNone/>
              <a:defRPr/>
            </a:pPr>
            <a:r>
              <a:rPr lang="lv-LV" dirty="0" smtClean="0">
                <a:solidFill>
                  <a:schemeClr val="tx1"/>
                </a:solidFill>
                <a:latin typeface="Times New Roman" panose="02020603050405020304" pitchFamily="18" charset="0"/>
                <a:cs typeface="Times New Roman" panose="02020603050405020304" pitchFamily="18" charset="0"/>
              </a:rPr>
              <a:t>Valsts </a:t>
            </a:r>
            <a:r>
              <a:rPr lang="lv-LV" dirty="0">
                <a:solidFill>
                  <a:schemeClr val="tx1"/>
                </a:solidFill>
                <a:latin typeface="Times New Roman" panose="02020603050405020304" pitchFamily="18" charset="0"/>
                <a:cs typeface="Times New Roman" panose="02020603050405020304" pitchFamily="18" charset="0"/>
              </a:rPr>
              <a:t>sekretāru sanāksmē </a:t>
            </a:r>
            <a:r>
              <a:rPr lang="lv-LV" b="1" dirty="0">
                <a:solidFill>
                  <a:schemeClr val="tx1"/>
                </a:solidFill>
                <a:latin typeface="Times New Roman" panose="02020603050405020304" pitchFamily="18" charset="0"/>
                <a:cs typeface="Times New Roman" panose="02020603050405020304" pitchFamily="18" charset="0"/>
              </a:rPr>
              <a:t>š.g. 30.aprīlī </a:t>
            </a:r>
            <a:r>
              <a:rPr lang="lv-LV" dirty="0">
                <a:solidFill>
                  <a:schemeClr val="tx1"/>
                </a:solidFill>
                <a:latin typeface="Times New Roman" panose="02020603050405020304" pitchFamily="18" charset="0"/>
                <a:cs typeface="Times New Roman" panose="02020603050405020304" pitchFamily="18" charset="0"/>
              </a:rPr>
              <a:t>izsludināts Finanšu ministrijas izstrādātais  informatīvais ziņojums </a:t>
            </a:r>
            <a:r>
              <a:rPr lang="lv-LV" b="1" dirty="0" smtClean="0">
                <a:solidFill>
                  <a:schemeClr val="tx1"/>
                </a:solidFill>
                <a:latin typeface="Times New Roman" panose="02020603050405020304" pitchFamily="18" charset="0"/>
                <a:cs typeface="Times New Roman" panose="02020603050405020304" pitchFamily="18" charset="0"/>
              </a:rPr>
              <a:t>«</a:t>
            </a:r>
            <a:r>
              <a:rPr lang="lv-LV" b="1" dirty="0">
                <a:solidFill>
                  <a:schemeClr val="tx1"/>
                </a:solidFill>
                <a:latin typeface="Times New Roman" panose="02020603050405020304" pitchFamily="18" charset="0"/>
                <a:cs typeface="Times New Roman" panose="02020603050405020304" pitchFamily="18" charset="0"/>
              </a:rPr>
              <a:t>Par iespēju precizēt Sabiedriskā labuma organizāciju likumā sabiedriskā labuma organizāciju definīciju un darbības jēdzienu</a:t>
            </a:r>
            <a:r>
              <a:rPr lang="lv-LV" b="1" dirty="0" smtClean="0">
                <a:solidFill>
                  <a:schemeClr val="tx1"/>
                </a:solidFill>
                <a:latin typeface="Times New Roman" panose="02020603050405020304" pitchFamily="18" charset="0"/>
                <a:cs typeface="Times New Roman" panose="02020603050405020304" pitchFamily="18" charset="0"/>
              </a:rPr>
              <a:t>»</a:t>
            </a:r>
            <a:r>
              <a:rPr lang="lv-LV" dirty="0">
                <a:solidFill>
                  <a:schemeClr val="tx1"/>
                </a:solidFill>
                <a:latin typeface="Times New Roman" panose="02020603050405020304" pitchFamily="18" charset="0"/>
                <a:cs typeface="Times New Roman" panose="02020603050405020304" pitchFamily="18" charset="0"/>
              </a:rPr>
              <a:t> </a:t>
            </a: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ctr">
              <a:buNone/>
              <a:defRPr/>
            </a:pPr>
            <a:r>
              <a:rPr lang="lv-LV" dirty="0" smtClean="0">
                <a:solidFill>
                  <a:schemeClr val="tx1"/>
                </a:solidFill>
                <a:latin typeface="Times New Roman" panose="02020603050405020304" pitchFamily="18" charset="0"/>
                <a:cs typeface="Times New Roman" panose="02020603050405020304" pitchFamily="18" charset="0"/>
              </a:rPr>
              <a:t>(</a:t>
            </a:r>
            <a:r>
              <a:rPr lang="lv-LV" dirty="0">
                <a:solidFill>
                  <a:schemeClr val="tx1"/>
                </a:solidFill>
                <a:latin typeface="Times New Roman" panose="02020603050405020304" pitchFamily="18" charset="0"/>
                <a:cs typeface="Times New Roman" panose="02020603050405020304" pitchFamily="18" charset="0"/>
              </a:rPr>
              <a:t>VSS-477)</a:t>
            </a:r>
          </a:p>
          <a:p>
            <a:pPr marL="0" indent="0" algn="ctr">
              <a:buNone/>
              <a:defRPr/>
            </a:pPr>
            <a:endParaRPr lang="lv-LV" b="1" dirty="0">
              <a:solidFill>
                <a:schemeClr val="tx1"/>
              </a:solidFill>
              <a:latin typeface="Times New Roman" panose="02020603050405020304" pitchFamily="18" charset="0"/>
              <a:cs typeface="Times New Roman" panose="02020603050405020304" pitchFamily="18" charset="0"/>
            </a:endParaRPr>
          </a:p>
          <a:p>
            <a:pPr marL="0" indent="0" algn="just">
              <a:buNone/>
              <a:defRPr/>
            </a:pPr>
            <a:r>
              <a:rPr lang="lv-LV" dirty="0" smtClean="0">
                <a:solidFill>
                  <a:schemeClr val="tx1"/>
                </a:solidFill>
                <a:latin typeface="Times New Roman" panose="02020603050405020304" pitchFamily="18" charset="0"/>
                <a:cs typeface="Times New Roman" panose="02020603050405020304" pitchFamily="18" charset="0"/>
              </a:rPr>
              <a:t>	Informatīvā </a:t>
            </a:r>
            <a:r>
              <a:rPr lang="lv-LV" dirty="0">
                <a:solidFill>
                  <a:schemeClr val="tx1"/>
                </a:solidFill>
                <a:latin typeface="Times New Roman" panose="02020603050405020304" pitchFamily="18" charset="0"/>
                <a:cs typeface="Times New Roman" panose="02020603050405020304" pitchFamily="18" charset="0"/>
              </a:rPr>
              <a:t>ziņojuma </a:t>
            </a:r>
            <a:r>
              <a:rPr lang="lv-LV" b="1" dirty="0">
                <a:solidFill>
                  <a:schemeClr val="tx1"/>
                </a:solidFill>
                <a:latin typeface="Times New Roman" panose="02020603050405020304" pitchFamily="18" charset="0"/>
                <a:cs typeface="Times New Roman" panose="02020603050405020304" pitchFamily="18" charset="0"/>
              </a:rPr>
              <a:t>mērķis</a:t>
            </a:r>
            <a:r>
              <a:rPr lang="lv-LV" dirty="0">
                <a:solidFill>
                  <a:schemeClr val="tx1"/>
                </a:solidFill>
                <a:latin typeface="Times New Roman" panose="02020603050405020304" pitchFamily="18" charset="0"/>
                <a:cs typeface="Times New Roman" panose="02020603050405020304" pitchFamily="18" charset="0"/>
              </a:rPr>
              <a:t> – vērtēt iespēju precizēt Sabiedriskā labuma </a:t>
            </a:r>
            <a:r>
              <a:rPr lang="lv-LV" dirty="0" smtClean="0">
                <a:solidFill>
                  <a:schemeClr val="tx1"/>
                </a:solidFill>
                <a:latin typeface="Times New Roman" panose="02020603050405020304" pitchFamily="18" charset="0"/>
                <a:cs typeface="Times New Roman" panose="02020603050405020304" pitchFamily="18" charset="0"/>
              </a:rPr>
              <a:t>organizāciju likumā  </a:t>
            </a:r>
            <a:r>
              <a:rPr lang="lv-LV" dirty="0">
                <a:solidFill>
                  <a:schemeClr val="tx1"/>
                </a:solidFill>
                <a:latin typeface="Times New Roman" panose="02020603050405020304" pitchFamily="18" charset="0"/>
                <a:cs typeface="Times New Roman" panose="02020603050405020304" pitchFamily="18" charset="0"/>
              </a:rPr>
              <a:t>SLO definīciju un darbības jēdzienu un  analizēt SLO statusa piešķiršanas un SLO uzraudzības procesu</a:t>
            </a:r>
            <a:r>
              <a:rPr lang="lv-LV" dirty="0" smtClean="0">
                <a:solidFill>
                  <a:schemeClr val="tx1"/>
                </a:solidFill>
                <a:latin typeface="Times New Roman" panose="02020603050405020304" pitchFamily="18" charset="0"/>
                <a:cs typeface="Times New Roman" panose="02020603050405020304" pitchFamily="18" charset="0"/>
              </a:rPr>
              <a:t>.</a:t>
            </a:r>
          </a:p>
          <a:p>
            <a:pPr marL="0" indent="0" algn="just">
              <a:buNone/>
              <a:defRPr/>
            </a:pPr>
            <a:endParaRPr lang="lv-LV" dirty="0">
              <a:solidFill>
                <a:schemeClr val="tx1"/>
              </a:solidFill>
              <a:latin typeface="Times New Roman" panose="02020603050405020304" pitchFamily="18" charset="0"/>
              <a:cs typeface="Times New Roman" panose="02020603050405020304" pitchFamily="18" charset="0"/>
            </a:endParaRPr>
          </a:p>
          <a:p>
            <a:pPr marL="0" indent="0" algn="just">
              <a:buNone/>
            </a:pPr>
            <a:r>
              <a:rPr lang="lv-LV" dirty="0" smtClean="0">
                <a:solidFill>
                  <a:schemeClr val="tx1"/>
                </a:solidFill>
                <a:latin typeface="Times New Roman" panose="02020603050405020304" pitchFamily="18" charset="0"/>
                <a:cs typeface="Times New Roman" panose="02020603050405020304" pitchFamily="18" charset="0"/>
              </a:rPr>
              <a:t>	Informatīvā </a:t>
            </a:r>
            <a:r>
              <a:rPr lang="lv-LV" dirty="0">
                <a:solidFill>
                  <a:schemeClr val="tx1"/>
                </a:solidFill>
                <a:latin typeface="Times New Roman" panose="02020603050405020304" pitchFamily="18" charset="0"/>
                <a:cs typeface="Times New Roman" panose="02020603050405020304" pitchFamily="18" charset="0"/>
              </a:rPr>
              <a:t>ziņojuma izstrādē </a:t>
            </a:r>
            <a:r>
              <a:rPr lang="lv-LV" b="1" dirty="0">
                <a:solidFill>
                  <a:schemeClr val="tx1"/>
                </a:solidFill>
                <a:latin typeface="Times New Roman" panose="02020603050405020304" pitchFamily="18" charset="0"/>
                <a:cs typeface="Times New Roman" panose="02020603050405020304" pitchFamily="18" charset="0"/>
              </a:rPr>
              <a:t>iesaistītas</a:t>
            </a:r>
            <a:r>
              <a:rPr lang="lv-LV" dirty="0">
                <a:solidFill>
                  <a:schemeClr val="tx1"/>
                </a:solidFill>
                <a:latin typeface="Times New Roman" panose="02020603050405020304" pitchFamily="18" charset="0"/>
                <a:cs typeface="Times New Roman" panose="02020603050405020304" pitchFamily="18" charset="0"/>
              </a:rPr>
              <a:t> gan valsts institūcijas, gan NVO sektora pārstāvji (īpaši to organizāciju pārstāvji, kuri darbojušies </a:t>
            </a:r>
            <a:r>
              <a:rPr lang="lv-LV" dirty="0" smtClean="0">
                <a:solidFill>
                  <a:schemeClr val="tx1"/>
                </a:solidFill>
                <a:latin typeface="Times New Roman" panose="02020603050405020304" pitchFamily="18" charset="0"/>
                <a:cs typeface="Times New Roman" panose="02020603050405020304" pitchFamily="18" charset="0"/>
              </a:rPr>
              <a:t>Sabiedriskā labuma komisija.</a:t>
            </a:r>
            <a:endParaRPr lang="lv-LV" dirty="0"/>
          </a:p>
          <a:p>
            <a:pPr marL="0" indent="0" algn="just">
              <a:buNone/>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lv-LV" dirty="0">
              <a:solidFill>
                <a:schemeClr val="tx1"/>
              </a:solidFill>
              <a:latin typeface="Times New Roman" panose="02020603050405020304" pitchFamily="18" charset="0"/>
              <a:cs typeface="Times New Roman" panose="02020603050405020304" pitchFamily="18" charset="0"/>
            </a:endParaRPr>
          </a:p>
          <a:p>
            <a:pPr marL="0" indent="0" algn="just">
              <a:buNone/>
            </a:pPr>
            <a:r>
              <a:rPr lang="lv-LV" sz="1600" dirty="0" smtClean="0">
                <a:solidFill>
                  <a:schemeClr val="tx1"/>
                </a:solidFill>
                <a:latin typeface="Times New Roman" panose="02020603050405020304" pitchFamily="18" charset="0"/>
                <a:cs typeface="Times New Roman" panose="02020603050405020304" pitchFamily="18" charset="0"/>
              </a:rPr>
              <a:t>SLO – sabiedriskā labuma organizācija</a:t>
            </a:r>
          </a:p>
          <a:p>
            <a:pPr marL="0" indent="0" algn="just">
              <a:buNone/>
            </a:pPr>
            <a:r>
              <a:rPr lang="lv-LV" sz="1600" dirty="0" smtClean="0">
                <a:solidFill>
                  <a:schemeClr val="tx1"/>
                </a:solidFill>
                <a:latin typeface="Times New Roman" panose="02020603050405020304" pitchFamily="18" charset="0"/>
                <a:cs typeface="Times New Roman" panose="02020603050405020304" pitchFamily="18" charset="0"/>
              </a:rPr>
              <a:t>NVO – nevalstiskā organizācija</a:t>
            </a:r>
            <a:endParaRPr lang="lv-LV" sz="1600" dirty="0">
              <a:solidFill>
                <a:schemeClr val="tx1"/>
              </a:solidFill>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normAutofit/>
          </a:bodyPr>
          <a:lstStyle/>
          <a:p>
            <a:pPr algn="ctr"/>
            <a:r>
              <a:rPr lang="lv-LV" sz="1800" dirty="0" smtClean="0"/>
              <a:t>FM Informatīvais ziņojums</a:t>
            </a:r>
            <a:endParaRPr lang="lv-LV" sz="1800" dirty="0"/>
          </a:p>
        </p:txBody>
      </p:sp>
      <p:sp>
        <p:nvSpPr>
          <p:cNvPr id="5" name="Date Placeholder 4"/>
          <p:cNvSpPr>
            <a:spLocks noGrp="1"/>
          </p:cNvSpPr>
          <p:nvPr>
            <p:ph type="dt" sz="half" idx="10"/>
          </p:nvPr>
        </p:nvSpPr>
        <p:spPr/>
        <p:txBody>
          <a:bodyPr/>
          <a:lstStyle/>
          <a:p>
            <a:fld id="{8E42840F-BED3-41E0-8DE7-AB943BEB4820}" type="datetime1">
              <a:rPr lang="lv-LV" smtClean="0"/>
              <a:t>01.06.2015</a:t>
            </a:fld>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2</a:t>
            </a:fld>
            <a:endParaRPr lang="lv-LV"/>
          </a:p>
        </p:txBody>
      </p:sp>
    </p:spTree>
    <p:extLst>
      <p:ext uri="{BB962C8B-B14F-4D97-AF65-F5344CB8AC3E}">
        <p14:creationId xmlns:p14="http://schemas.microsoft.com/office/powerpoint/2010/main" val="131525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a:t>
            </a:fld>
            <a:endParaRPr lang="lv-LV"/>
          </a:p>
        </p:txBody>
      </p:sp>
      <p:sp>
        <p:nvSpPr>
          <p:cNvPr id="4" name="Content Placeholder 3"/>
          <p:cNvSpPr>
            <a:spLocks noGrp="1"/>
          </p:cNvSpPr>
          <p:nvPr>
            <p:ph idx="1"/>
          </p:nvPr>
        </p:nvSpPr>
        <p:spPr/>
        <p:txBody>
          <a:bodyPr/>
          <a:lstStyle/>
          <a:p>
            <a:pPr marL="0" indent="0">
              <a:buNone/>
            </a:pPr>
            <a:endParaRPr lang="lv-LV" dirty="0" smtClean="0"/>
          </a:p>
          <a:p>
            <a:pPr marL="0" indent="0">
              <a:buNone/>
            </a:pPr>
            <a:endParaRPr lang="lv-LV" dirty="0"/>
          </a:p>
          <a:p>
            <a:pPr marL="0" indent="0">
              <a:buNone/>
            </a:pPr>
            <a:r>
              <a:rPr lang="lv-LV" dirty="0" smtClean="0"/>
              <a:t>        </a:t>
            </a:r>
            <a:r>
              <a:rPr lang="lv-LV" b="1" dirty="0" smtClean="0">
                <a:solidFill>
                  <a:schemeClr val="tx1"/>
                </a:solidFill>
                <a:latin typeface="Times New Roman" panose="02020603050405020304" pitchFamily="18" charset="0"/>
                <a:cs typeface="Times New Roman" panose="02020603050405020304" pitchFamily="18" charset="0"/>
              </a:rPr>
              <a:t>Uzdevums:</a:t>
            </a:r>
          </a:p>
          <a:p>
            <a:pPr marL="0" indent="0">
              <a:buNone/>
            </a:pPr>
            <a:endParaRPr lang="lv-LV" dirty="0" smtClean="0">
              <a:solidFill>
                <a:schemeClr val="tx1"/>
              </a:solidFill>
              <a:latin typeface="Times New Roman" panose="02020603050405020304" pitchFamily="18" charset="0"/>
              <a:cs typeface="Times New Roman" panose="02020603050405020304" pitchFamily="18" charset="0"/>
            </a:endParaRPr>
          </a:p>
          <a:p>
            <a:pPr lvl="1"/>
            <a:r>
              <a:rPr lang="lv-LV" dirty="0" smtClean="0">
                <a:solidFill>
                  <a:schemeClr val="tx1"/>
                </a:solidFill>
                <a:latin typeface="Times New Roman" panose="02020603050405020304" pitchFamily="18" charset="0"/>
                <a:cs typeface="Times New Roman" panose="02020603050405020304" pitchFamily="18" charset="0"/>
              </a:rPr>
              <a:t>uzlabot </a:t>
            </a:r>
            <a:r>
              <a:rPr lang="lv-LV" dirty="0">
                <a:solidFill>
                  <a:schemeClr val="tx1"/>
                </a:solidFill>
                <a:latin typeface="Times New Roman" panose="02020603050405020304" pitchFamily="18" charset="0"/>
                <a:cs typeface="Times New Roman" panose="02020603050405020304" pitchFamily="18" charset="0"/>
              </a:rPr>
              <a:t>esošo sistēmu nevis paplašināt SLO </a:t>
            </a:r>
            <a:r>
              <a:rPr lang="lv-LV" dirty="0" smtClean="0">
                <a:solidFill>
                  <a:schemeClr val="tx1"/>
                </a:solidFill>
                <a:latin typeface="Times New Roman" panose="02020603050405020304" pitchFamily="18" charset="0"/>
                <a:cs typeface="Times New Roman" panose="02020603050405020304" pitchFamily="18" charset="0"/>
              </a:rPr>
              <a:t>darbības </a:t>
            </a:r>
            <a:r>
              <a:rPr lang="lv-LV" dirty="0">
                <a:solidFill>
                  <a:schemeClr val="tx1"/>
                </a:solidFill>
                <a:latin typeface="Times New Roman" panose="02020603050405020304" pitchFamily="18" charset="0"/>
                <a:cs typeface="Times New Roman" panose="02020603050405020304" pitchFamily="18" charset="0"/>
              </a:rPr>
              <a:t>jomas</a:t>
            </a:r>
            <a:r>
              <a:rPr lang="lv-LV" dirty="0" smtClean="0">
                <a:solidFill>
                  <a:schemeClr val="tx1"/>
                </a:solidFill>
                <a:latin typeface="Times New Roman" panose="02020603050405020304" pitchFamily="18" charset="0"/>
                <a:cs typeface="Times New Roman" panose="02020603050405020304" pitchFamily="18" charset="0"/>
              </a:rPr>
              <a:t>;</a:t>
            </a:r>
          </a:p>
          <a:p>
            <a:pPr lvl="1"/>
            <a:endParaRPr lang="lv-LV" dirty="0">
              <a:solidFill>
                <a:schemeClr val="tx1"/>
              </a:solidFill>
              <a:latin typeface="Times New Roman" panose="02020603050405020304" pitchFamily="18" charset="0"/>
              <a:cs typeface="Times New Roman" panose="02020603050405020304" pitchFamily="18" charset="0"/>
            </a:endParaRPr>
          </a:p>
          <a:p>
            <a:pPr lvl="1"/>
            <a:r>
              <a:rPr lang="lv-LV" dirty="0">
                <a:solidFill>
                  <a:schemeClr val="tx1"/>
                </a:solidFill>
                <a:latin typeface="Times New Roman" panose="02020603050405020304" pitchFamily="18" charset="0"/>
                <a:cs typeface="Times New Roman" panose="02020603050405020304" pitchFamily="18" charset="0"/>
              </a:rPr>
              <a:t>palielināt SLO darbības kvalitāti nevis samazināt SLO skaitu</a:t>
            </a:r>
            <a:r>
              <a:rPr lang="lv-LV" dirty="0" smtClean="0">
                <a:solidFill>
                  <a:schemeClr val="tx1"/>
                </a:solidFill>
                <a:latin typeface="Times New Roman" panose="02020603050405020304" pitchFamily="18" charset="0"/>
                <a:cs typeface="Times New Roman" panose="02020603050405020304" pitchFamily="18" charset="0"/>
              </a:rPr>
              <a:t>;</a:t>
            </a:r>
          </a:p>
          <a:p>
            <a:pPr lvl="1"/>
            <a:endParaRPr lang="lv-LV" dirty="0">
              <a:solidFill>
                <a:schemeClr val="tx1"/>
              </a:solidFill>
              <a:latin typeface="Times New Roman" panose="02020603050405020304" pitchFamily="18" charset="0"/>
              <a:cs typeface="Times New Roman" panose="02020603050405020304" pitchFamily="18" charset="0"/>
            </a:endParaRPr>
          </a:p>
          <a:p>
            <a:pPr lvl="1"/>
            <a:r>
              <a:rPr lang="lv-LV" dirty="0">
                <a:solidFill>
                  <a:schemeClr val="tx1"/>
                </a:solidFill>
                <a:latin typeface="Times New Roman" panose="02020603050405020304" pitchFamily="18" charset="0"/>
                <a:cs typeface="Times New Roman" panose="02020603050405020304" pitchFamily="18" charset="0"/>
              </a:rPr>
              <a:t>identificēt problēmas un piedāvāt risinājumu.</a:t>
            </a:r>
          </a:p>
          <a:p>
            <a:endParaRPr lang="lv-LV" dirty="0">
              <a:solidFill>
                <a:schemeClr val="tx1"/>
              </a:solidFill>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p:txBody>
          <a:bodyPr>
            <a:normAutofit/>
          </a:bodyPr>
          <a:lstStyle/>
          <a:p>
            <a:pPr algn="ctr"/>
            <a:r>
              <a:rPr lang="lv-LV" sz="1800" dirty="0" smtClean="0"/>
              <a:t>FM Informatīvais ziņojums</a:t>
            </a:r>
            <a:endParaRPr lang="lv-LV" sz="1800" dirty="0"/>
          </a:p>
        </p:txBody>
      </p:sp>
    </p:spTree>
    <p:extLst>
      <p:ext uri="{BB962C8B-B14F-4D97-AF65-F5344CB8AC3E}">
        <p14:creationId xmlns:p14="http://schemas.microsoft.com/office/powerpoint/2010/main" val="3755057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4</a:t>
            </a:fld>
            <a:endParaRPr lang="lv-LV"/>
          </a:p>
        </p:txBody>
      </p:sp>
      <p:sp>
        <p:nvSpPr>
          <p:cNvPr id="4" name="Content Placeholder 3"/>
          <p:cNvSpPr>
            <a:spLocks noGrp="1"/>
          </p:cNvSpPr>
          <p:nvPr>
            <p:ph idx="1"/>
          </p:nvPr>
        </p:nvSpPr>
        <p:spPr/>
        <p:txBody>
          <a:bodyPr>
            <a:normAutofit/>
          </a:bodyPr>
          <a:lstStyle/>
          <a:p>
            <a:pPr marL="0" indent="0">
              <a:buNone/>
            </a:pPr>
            <a:endParaRPr lang="lv-LV" dirty="0" smtClean="0"/>
          </a:p>
          <a:p>
            <a:pPr marL="0" indent="0">
              <a:buNone/>
            </a:pPr>
            <a:r>
              <a:rPr lang="lv-LV" dirty="0" smtClean="0">
                <a:solidFill>
                  <a:schemeClr val="tx1"/>
                </a:solidFill>
                <a:latin typeface="Times New Roman" panose="02020603050405020304" pitchFamily="18" charset="0"/>
                <a:cs typeface="Times New Roman" panose="02020603050405020304" pitchFamily="18" charset="0"/>
              </a:rPr>
              <a:t>	Analizēts/apskatīts:</a:t>
            </a:r>
          </a:p>
          <a:p>
            <a:pPr marL="0" indent="0">
              <a:buNone/>
            </a:pPr>
            <a:endParaRPr lang="lv-LV" dirty="0">
              <a:solidFill>
                <a:schemeClr val="tx1"/>
              </a:solidFill>
              <a:latin typeface="Times New Roman" panose="02020603050405020304" pitchFamily="18" charset="0"/>
              <a:cs typeface="Times New Roman" panose="02020603050405020304" pitchFamily="18" charset="0"/>
            </a:endParaRPr>
          </a:p>
          <a:p>
            <a:pPr marL="0" indent="0">
              <a:buNone/>
            </a:pPr>
            <a:r>
              <a:rPr lang="lv-LV" dirty="0" smtClean="0">
                <a:solidFill>
                  <a:schemeClr val="tx1"/>
                </a:solidFill>
                <a:latin typeface="Times New Roman" panose="02020603050405020304" pitchFamily="18" charset="0"/>
                <a:cs typeface="Times New Roman" panose="02020603050405020304" pitchFamily="18" charset="0"/>
              </a:rPr>
              <a:t>	1) SLO </a:t>
            </a:r>
            <a:r>
              <a:rPr lang="lv-LV" dirty="0">
                <a:solidFill>
                  <a:schemeClr val="tx1"/>
                </a:solidFill>
                <a:latin typeface="Times New Roman" panose="02020603050405020304" pitchFamily="18" charset="0"/>
                <a:cs typeface="Times New Roman" panose="02020603050405020304" pitchFamily="18" charset="0"/>
              </a:rPr>
              <a:t>un </a:t>
            </a:r>
            <a:r>
              <a:rPr lang="lv-LV" dirty="0" smtClean="0">
                <a:solidFill>
                  <a:schemeClr val="tx1"/>
                </a:solidFill>
                <a:latin typeface="Times New Roman" panose="02020603050405020304" pitchFamily="18" charset="0"/>
                <a:cs typeface="Times New Roman" panose="02020603050405020304" pitchFamily="18" charset="0"/>
              </a:rPr>
              <a:t>sabiedriskā </a:t>
            </a:r>
            <a:r>
              <a:rPr lang="lv-LV" dirty="0">
                <a:solidFill>
                  <a:schemeClr val="tx1"/>
                </a:solidFill>
                <a:latin typeface="Times New Roman" panose="02020603050405020304" pitchFamily="18" charset="0"/>
                <a:cs typeface="Times New Roman" panose="02020603050405020304" pitchFamily="18" charset="0"/>
              </a:rPr>
              <a:t>labuma definīcija</a:t>
            </a:r>
            <a:r>
              <a:rPr lang="lv-LV"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lv-LV" dirty="0">
              <a:solidFill>
                <a:schemeClr val="tx1"/>
              </a:solidFill>
              <a:latin typeface="Times New Roman" panose="02020603050405020304" pitchFamily="18" charset="0"/>
              <a:cs typeface="Times New Roman" panose="02020603050405020304" pitchFamily="18" charset="0"/>
            </a:endParaRPr>
          </a:p>
          <a:p>
            <a:pPr marL="0" indent="0">
              <a:buNone/>
            </a:pPr>
            <a:r>
              <a:rPr lang="lv-LV" dirty="0" smtClean="0">
                <a:solidFill>
                  <a:schemeClr val="tx1"/>
                </a:solidFill>
                <a:latin typeface="Times New Roman" panose="02020603050405020304" pitchFamily="18" charset="0"/>
                <a:cs typeface="Times New Roman" panose="02020603050405020304" pitchFamily="18" charset="0"/>
              </a:rPr>
              <a:t>	2) SLO </a:t>
            </a:r>
            <a:r>
              <a:rPr lang="lv-LV" dirty="0">
                <a:solidFill>
                  <a:schemeClr val="tx1"/>
                </a:solidFill>
                <a:latin typeface="Times New Roman" panose="02020603050405020304" pitchFamily="18" charset="0"/>
                <a:cs typeface="Times New Roman" panose="02020603050405020304" pitchFamily="18" charset="0"/>
              </a:rPr>
              <a:t>piešķiršanas kārtība</a:t>
            </a:r>
            <a:r>
              <a:rPr lang="lv-LV"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lv-LV" dirty="0">
              <a:solidFill>
                <a:schemeClr val="tx1"/>
              </a:solidFill>
              <a:latin typeface="Times New Roman" panose="02020603050405020304" pitchFamily="18" charset="0"/>
              <a:cs typeface="Times New Roman" panose="02020603050405020304" pitchFamily="18" charset="0"/>
            </a:endParaRPr>
          </a:p>
          <a:p>
            <a:pPr marL="0" indent="0">
              <a:buNone/>
            </a:pPr>
            <a:r>
              <a:rPr lang="lv-LV" dirty="0" smtClean="0">
                <a:solidFill>
                  <a:schemeClr val="tx1"/>
                </a:solidFill>
                <a:latin typeface="Times New Roman" panose="02020603050405020304" pitchFamily="18" charset="0"/>
                <a:cs typeface="Times New Roman" panose="02020603050405020304" pitchFamily="18" charset="0"/>
              </a:rPr>
              <a:t>	3) SLO </a:t>
            </a:r>
            <a:r>
              <a:rPr lang="lv-LV" dirty="0">
                <a:solidFill>
                  <a:schemeClr val="tx1"/>
                </a:solidFill>
                <a:latin typeface="Times New Roman" panose="02020603050405020304" pitchFamily="18" charset="0"/>
                <a:cs typeface="Times New Roman" panose="02020603050405020304" pitchFamily="18" charset="0"/>
              </a:rPr>
              <a:t>uzraudzība</a:t>
            </a:r>
            <a:r>
              <a:rPr lang="lv-LV" dirty="0" smtClean="0">
                <a:solidFill>
                  <a:schemeClr val="tx1"/>
                </a:solidFill>
                <a:latin typeface="Times New Roman" panose="02020603050405020304" pitchFamily="18" charset="0"/>
                <a:cs typeface="Times New Roman" panose="02020603050405020304" pitchFamily="18" charset="0"/>
              </a:rPr>
              <a:t>;</a:t>
            </a:r>
          </a:p>
          <a:p>
            <a:pPr marL="0" indent="0">
              <a:buNone/>
            </a:pPr>
            <a:endParaRPr lang="lv-LV" dirty="0">
              <a:solidFill>
                <a:schemeClr val="tx1"/>
              </a:solidFill>
              <a:latin typeface="Times New Roman" panose="02020603050405020304" pitchFamily="18" charset="0"/>
              <a:cs typeface="Times New Roman" panose="02020603050405020304" pitchFamily="18" charset="0"/>
            </a:endParaRPr>
          </a:p>
          <a:p>
            <a:pPr marL="0" indent="0">
              <a:buNone/>
            </a:pPr>
            <a:r>
              <a:rPr lang="lv-LV" dirty="0" smtClean="0">
                <a:solidFill>
                  <a:schemeClr val="tx1"/>
                </a:solidFill>
                <a:latin typeface="Times New Roman" panose="02020603050405020304" pitchFamily="18" charset="0"/>
                <a:cs typeface="Times New Roman" panose="02020603050405020304" pitchFamily="18" charset="0"/>
              </a:rPr>
              <a:t>	4) SLK darbība</a:t>
            </a:r>
            <a:r>
              <a:rPr lang="lv-LV" dirty="0">
                <a:solidFill>
                  <a:schemeClr val="tx1"/>
                </a:solidFill>
                <a:latin typeface="Times New Roman" panose="02020603050405020304" pitchFamily="18" charset="0"/>
                <a:cs typeface="Times New Roman" panose="02020603050405020304" pitchFamily="18" charset="0"/>
              </a:rPr>
              <a:t>.</a:t>
            </a:r>
          </a:p>
          <a:p>
            <a:endParaRPr lang="lv-LV" dirty="0" smtClean="0">
              <a:solidFill>
                <a:schemeClr val="tx1"/>
              </a:solidFill>
              <a:latin typeface="Times New Roman" panose="02020603050405020304" pitchFamily="18" charset="0"/>
              <a:cs typeface="Times New Roman" panose="02020603050405020304" pitchFamily="18" charset="0"/>
            </a:endParaRPr>
          </a:p>
          <a:p>
            <a:endParaRPr lang="lv-LV" dirty="0">
              <a:solidFill>
                <a:schemeClr val="tx1"/>
              </a:solidFill>
              <a:latin typeface="Times New Roman" panose="02020603050405020304" pitchFamily="18" charset="0"/>
              <a:cs typeface="Times New Roman" panose="02020603050405020304" pitchFamily="18" charset="0"/>
            </a:endParaRPr>
          </a:p>
          <a:p>
            <a:pPr marL="0" indent="0">
              <a:buNone/>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buNone/>
            </a:pPr>
            <a:r>
              <a:rPr lang="lv-LV" sz="1600" dirty="0" smtClean="0">
                <a:solidFill>
                  <a:schemeClr val="tx1"/>
                </a:solidFill>
                <a:latin typeface="Times New Roman" panose="02020603050405020304" pitchFamily="18" charset="0"/>
                <a:cs typeface="Times New Roman" panose="02020603050405020304" pitchFamily="18" charset="0"/>
              </a:rPr>
              <a:t>SLK – Sabiedriskā labuma komisija</a:t>
            </a:r>
            <a:endParaRPr lang="lv-LV" sz="1600" dirty="0">
              <a:solidFill>
                <a:schemeClr val="tx1"/>
              </a:solidFill>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p:txBody>
          <a:bodyPr>
            <a:normAutofit/>
          </a:bodyPr>
          <a:lstStyle/>
          <a:p>
            <a:pPr algn="ctr"/>
            <a:r>
              <a:rPr lang="lv-LV" sz="1800" dirty="0"/>
              <a:t>FM Informatīvais ziņojums</a:t>
            </a:r>
          </a:p>
        </p:txBody>
      </p:sp>
    </p:spTree>
    <p:extLst>
      <p:ext uri="{BB962C8B-B14F-4D97-AF65-F5344CB8AC3E}">
        <p14:creationId xmlns:p14="http://schemas.microsoft.com/office/powerpoint/2010/main" val="4105247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5</a:t>
            </a:fld>
            <a:endParaRPr lang="lv-LV"/>
          </a:p>
        </p:txBody>
      </p:sp>
      <p:sp>
        <p:nvSpPr>
          <p:cNvPr id="4" name="Content Placeholder 3"/>
          <p:cNvSpPr>
            <a:spLocks noGrp="1"/>
          </p:cNvSpPr>
          <p:nvPr>
            <p:ph idx="1"/>
          </p:nvPr>
        </p:nvSpPr>
        <p:spPr/>
        <p:txBody>
          <a:bodyPr/>
          <a:lstStyle/>
          <a:p>
            <a:pPr marL="0" indent="0">
              <a:buNone/>
            </a:pPr>
            <a:endParaRPr lang="lv-LV" b="1" u="sng" dirty="0" smtClean="0"/>
          </a:p>
          <a:p>
            <a:pPr marL="0" indent="0">
              <a:buNone/>
            </a:pPr>
            <a:r>
              <a:rPr lang="lv-LV" b="1" dirty="0"/>
              <a:t>	</a:t>
            </a:r>
            <a:r>
              <a:rPr lang="lv-LV" b="1" dirty="0" smtClean="0">
                <a:solidFill>
                  <a:schemeClr val="tx1"/>
                </a:solidFill>
                <a:latin typeface="Times New Roman" panose="02020603050405020304" pitchFamily="18" charset="0"/>
                <a:cs typeface="Times New Roman" panose="02020603050405020304" pitchFamily="18" charset="0"/>
              </a:rPr>
              <a:t>Secinājumi:</a:t>
            </a:r>
          </a:p>
          <a:p>
            <a:pPr marL="0" indent="0">
              <a:buNone/>
            </a:pPr>
            <a:endParaRPr lang="lv-LV" dirty="0">
              <a:solidFill>
                <a:schemeClr val="tx1"/>
              </a:solidFill>
              <a:latin typeface="Times New Roman" panose="02020603050405020304" pitchFamily="18" charset="0"/>
              <a:cs typeface="Times New Roman" panose="02020603050405020304" pitchFamily="18" charset="0"/>
            </a:endParaRPr>
          </a:p>
          <a:p>
            <a:pPr marL="800100" lvl="1" indent="-342900" algn="just">
              <a:buAutoNum type="arabicParenR"/>
            </a:pPr>
            <a:r>
              <a:rPr lang="lv-LV" dirty="0" smtClean="0">
                <a:solidFill>
                  <a:schemeClr val="tx1"/>
                </a:solidFill>
                <a:latin typeface="Times New Roman" panose="02020603050405020304" pitchFamily="18" charset="0"/>
                <a:cs typeface="Times New Roman" panose="02020603050405020304" pitchFamily="18" charset="0"/>
              </a:rPr>
              <a:t>SLO </a:t>
            </a:r>
            <a:r>
              <a:rPr lang="lv-LV" dirty="0">
                <a:solidFill>
                  <a:schemeClr val="tx1"/>
                </a:solidFill>
                <a:latin typeface="Times New Roman" panose="02020603050405020304" pitchFamily="18" charset="0"/>
                <a:cs typeface="Times New Roman" panose="02020603050405020304" pitchFamily="18" charset="0"/>
              </a:rPr>
              <a:t>definīcija ir skaidra un visaptveroša</a:t>
            </a:r>
            <a:r>
              <a:rPr lang="lv-LV" dirty="0" smtClean="0">
                <a:solidFill>
                  <a:schemeClr val="tx1"/>
                </a:solidFill>
                <a:latin typeface="Times New Roman" panose="02020603050405020304" pitchFamily="18" charset="0"/>
                <a:cs typeface="Times New Roman" panose="02020603050405020304" pitchFamily="18" charset="0"/>
              </a:rPr>
              <a:t>;</a:t>
            </a:r>
          </a:p>
          <a:p>
            <a:pPr marL="457200" lvl="1" indent="0" algn="just">
              <a:buNone/>
            </a:pPr>
            <a:endParaRPr lang="lv-LV" dirty="0">
              <a:solidFill>
                <a:schemeClr val="tx1"/>
              </a:solidFill>
              <a:latin typeface="Times New Roman" panose="02020603050405020304" pitchFamily="18" charset="0"/>
              <a:cs typeface="Times New Roman" panose="02020603050405020304" pitchFamily="18" charset="0"/>
            </a:endParaRPr>
          </a:p>
          <a:p>
            <a:pPr marL="800100" lvl="1" indent="-342900" algn="just">
              <a:buAutoNum type="arabicParenR" startAt="2"/>
            </a:pPr>
            <a:r>
              <a:rPr lang="lv-LV" dirty="0" smtClean="0">
                <a:solidFill>
                  <a:schemeClr val="tx1"/>
                </a:solidFill>
                <a:latin typeface="Times New Roman" panose="02020603050405020304" pitchFamily="18" charset="0"/>
                <a:cs typeface="Times New Roman" panose="02020603050405020304" pitchFamily="18" charset="0"/>
              </a:rPr>
              <a:t>Likumā </a:t>
            </a:r>
            <a:r>
              <a:rPr lang="lv-LV" dirty="0">
                <a:solidFill>
                  <a:schemeClr val="tx1"/>
                </a:solidFill>
                <a:latin typeface="Times New Roman" panose="02020603050405020304" pitchFamily="18" charset="0"/>
                <a:cs typeface="Times New Roman" panose="02020603050405020304" pitchFamily="18" charset="0"/>
              </a:rPr>
              <a:t>sabiedriskā labuma darbības jomu skaidrojums dod iespēju elastīgi reaģēt uz izmaiņām un sabiedrības vajadzībām</a:t>
            </a:r>
            <a:r>
              <a:rPr lang="lv-LV" dirty="0" smtClean="0">
                <a:solidFill>
                  <a:schemeClr val="tx1"/>
                </a:solidFill>
                <a:latin typeface="Times New Roman" panose="02020603050405020304" pitchFamily="18" charset="0"/>
                <a:cs typeface="Times New Roman" panose="02020603050405020304" pitchFamily="18" charset="0"/>
              </a:rPr>
              <a:t>;</a:t>
            </a:r>
          </a:p>
          <a:p>
            <a:pPr marL="800100" lvl="1" indent="-342900" algn="just">
              <a:buAutoNum type="arabicParenR" startAt="2"/>
            </a:pPr>
            <a:endParaRPr lang="lv-LV" dirty="0">
              <a:solidFill>
                <a:schemeClr val="tx1"/>
              </a:solidFill>
              <a:latin typeface="Times New Roman" panose="02020603050405020304" pitchFamily="18" charset="0"/>
              <a:cs typeface="Times New Roman" panose="02020603050405020304" pitchFamily="18" charset="0"/>
            </a:endParaRPr>
          </a:p>
          <a:p>
            <a:pPr marL="800100" lvl="1" indent="-342900" algn="just">
              <a:buAutoNum type="arabicParenR" startAt="3"/>
            </a:pPr>
            <a:r>
              <a:rPr lang="lv-LV" dirty="0" smtClean="0">
                <a:solidFill>
                  <a:schemeClr val="tx1"/>
                </a:solidFill>
                <a:latin typeface="Times New Roman" panose="02020603050405020304" pitchFamily="18" charset="0"/>
                <a:cs typeface="Times New Roman" panose="02020603050405020304" pitchFamily="18" charset="0"/>
              </a:rPr>
              <a:t>SLO </a:t>
            </a:r>
            <a:r>
              <a:rPr lang="lv-LV" dirty="0">
                <a:solidFill>
                  <a:schemeClr val="tx1"/>
                </a:solidFill>
                <a:latin typeface="Times New Roman" panose="02020603050405020304" pitchFamily="18" charset="0"/>
                <a:cs typeface="Times New Roman" panose="02020603050405020304" pitchFamily="18" charset="0"/>
              </a:rPr>
              <a:t>ienākumus ir iespējams pastarpināti izmantot peļņas gūšanas rakstura darbību </a:t>
            </a:r>
            <a:r>
              <a:rPr lang="lv-LV" dirty="0" smtClean="0">
                <a:solidFill>
                  <a:schemeClr val="tx1"/>
                </a:solidFill>
                <a:latin typeface="Times New Roman" panose="02020603050405020304" pitchFamily="18" charset="0"/>
                <a:cs typeface="Times New Roman" panose="02020603050405020304" pitchFamily="18" charset="0"/>
              </a:rPr>
              <a:t>atbalstam;</a:t>
            </a:r>
          </a:p>
          <a:p>
            <a:pPr marL="800100" lvl="1" indent="-342900" algn="just">
              <a:buAutoNum type="arabicParenR" startAt="3"/>
            </a:pPr>
            <a:endParaRPr lang="lv-LV" dirty="0">
              <a:solidFill>
                <a:schemeClr val="tx1"/>
              </a:solidFill>
              <a:latin typeface="Times New Roman" panose="02020603050405020304" pitchFamily="18" charset="0"/>
              <a:cs typeface="Times New Roman" panose="02020603050405020304" pitchFamily="18" charset="0"/>
            </a:endParaRPr>
          </a:p>
          <a:p>
            <a:pPr marL="457200" lvl="1" indent="0" algn="just">
              <a:buNone/>
            </a:pPr>
            <a:r>
              <a:rPr lang="lv-LV" dirty="0" smtClean="0">
                <a:solidFill>
                  <a:schemeClr val="tx1"/>
                </a:solidFill>
                <a:latin typeface="Times New Roman" panose="02020603050405020304" pitchFamily="18" charset="0"/>
                <a:cs typeface="Times New Roman" panose="02020603050405020304" pitchFamily="18" charset="0"/>
              </a:rPr>
              <a:t>4)  Likuma </a:t>
            </a:r>
            <a:r>
              <a:rPr lang="lv-LV" dirty="0">
                <a:solidFill>
                  <a:schemeClr val="tx1"/>
                </a:solidFill>
                <a:latin typeface="Times New Roman" panose="02020603050405020304" pitchFamily="18" charset="0"/>
                <a:cs typeface="Times New Roman" panose="02020603050405020304" pitchFamily="18" charset="0"/>
              </a:rPr>
              <a:t>normu uzskaitījumā par to, kas nav uzskatāma par sabiedriskā labuma </a:t>
            </a:r>
            <a:r>
              <a:rPr lang="lv-LV" dirty="0" smtClean="0">
                <a:solidFill>
                  <a:schemeClr val="tx1"/>
                </a:solidFill>
                <a:latin typeface="Times New Roman" panose="02020603050405020304" pitchFamily="18" charset="0"/>
                <a:cs typeface="Times New Roman" panose="02020603050405020304" pitchFamily="18" charset="0"/>
              </a:rPr>
              <a:t>          darbību</a:t>
            </a:r>
            <a:r>
              <a:rPr lang="lv-LV" dirty="0">
                <a:solidFill>
                  <a:schemeClr val="tx1"/>
                </a:solidFill>
                <a:latin typeface="Times New Roman" panose="02020603050405020304" pitchFamily="18" charset="0"/>
                <a:cs typeface="Times New Roman" panose="02020603050405020304" pitchFamily="18" charset="0"/>
              </a:rPr>
              <a:t>, nav norādīts, ka nav atbalstāma </a:t>
            </a:r>
            <a:r>
              <a:rPr lang="lv-LV" dirty="0" smtClean="0">
                <a:solidFill>
                  <a:schemeClr val="tx1"/>
                </a:solidFill>
                <a:latin typeface="Times New Roman" panose="02020603050405020304" pitchFamily="18" charset="0"/>
                <a:cs typeface="Times New Roman" panose="02020603050405020304" pitchFamily="18" charset="0"/>
              </a:rPr>
              <a:t>nekāda veida </a:t>
            </a:r>
            <a:r>
              <a:rPr lang="lv-LV" dirty="0">
                <a:solidFill>
                  <a:schemeClr val="tx1"/>
                </a:solidFill>
                <a:latin typeface="Times New Roman" panose="02020603050405020304" pitchFamily="18" charset="0"/>
                <a:cs typeface="Times New Roman" panose="02020603050405020304" pitchFamily="18" charset="0"/>
              </a:rPr>
              <a:t>profesionālā darbība.</a:t>
            </a:r>
          </a:p>
          <a:p>
            <a:endParaRPr lang="lv-LV" dirty="0"/>
          </a:p>
        </p:txBody>
      </p:sp>
      <p:sp>
        <p:nvSpPr>
          <p:cNvPr id="5" name="Title 4"/>
          <p:cNvSpPr>
            <a:spLocks noGrp="1"/>
          </p:cNvSpPr>
          <p:nvPr>
            <p:ph type="title"/>
          </p:nvPr>
        </p:nvSpPr>
        <p:spPr/>
        <p:txBody>
          <a:bodyPr>
            <a:normAutofit/>
          </a:bodyPr>
          <a:lstStyle/>
          <a:p>
            <a:pPr algn="ctr"/>
            <a:r>
              <a:rPr lang="lv-LV" sz="1800" dirty="0" smtClean="0"/>
              <a:t>SLO un sabiedriskā labuma definīcija</a:t>
            </a:r>
            <a:endParaRPr lang="lv-LV" sz="1800" dirty="0"/>
          </a:p>
        </p:txBody>
      </p:sp>
    </p:spTree>
    <p:extLst>
      <p:ext uri="{BB962C8B-B14F-4D97-AF65-F5344CB8AC3E}">
        <p14:creationId xmlns:p14="http://schemas.microsoft.com/office/powerpoint/2010/main" val="3678142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6</a:t>
            </a:fld>
            <a:endParaRPr lang="lv-LV"/>
          </a:p>
        </p:txBody>
      </p:sp>
      <p:sp>
        <p:nvSpPr>
          <p:cNvPr id="4" name="Content Placeholder 3"/>
          <p:cNvSpPr>
            <a:spLocks noGrp="1"/>
          </p:cNvSpPr>
          <p:nvPr>
            <p:ph idx="1"/>
          </p:nvPr>
        </p:nvSpPr>
        <p:spPr/>
        <p:txBody>
          <a:bodyPr>
            <a:normAutofit fontScale="92500" lnSpcReduction="10000"/>
          </a:bodyPr>
          <a:lstStyle/>
          <a:p>
            <a:pPr marL="0" indent="0">
              <a:buNone/>
            </a:pPr>
            <a:r>
              <a:rPr lang="lv-LV" dirty="0"/>
              <a:t>	</a:t>
            </a:r>
            <a:r>
              <a:rPr lang="lv-LV" b="1" dirty="0" smtClean="0">
                <a:solidFill>
                  <a:schemeClr val="tx1"/>
                </a:solidFill>
              </a:rPr>
              <a:t>Secinājumi:</a:t>
            </a:r>
          </a:p>
          <a:p>
            <a:pPr marL="0" indent="0">
              <a:buNone/>
            </a:pPr>
            <a:endParaRPr lang="lv-LV" dirty="0">
              <a:solidFill>
                <a:schemeClr val="tx1"/>
              </a:solidFill>
            </a:endParaRPr>
          </a:p>
          <a:p>
            <a:pPr marL="0" lvl="0" indent="0">
              <a:buNone/>
            </a:pPr>
            <a:r>
              <a:rPr lang="lv-LV" dirty="0" smtClean="0">
                <a:solidFill>
                  <a:schemeClr val="tx1"/>
                </a:solidFill>
              </a:rPr>
              <a:t>	1) SLO </a:t>
            </a:r>
            <a:r>
              <a:rPr lang="lv-LV" dirty="0">
                <a:solidFill>
                  <a:schemeClr val="tx1"/>
                </a:solidFill>
              </a:rPr>
              <a:t>statusu iegūt ir vienkārši</a:t>
            </a:r>
            <a:r>
              <a:rPr lang="lv-LV" dirty="0" smtClean="0">
                <a:solidFill>
                  <a:schemeClr val="tx1"/>
                </a:solidFill>
              </a:rPr>
              <a:t>;</a:t>
            </a:r>
          </a:p>
          <a:p>
            <a:pPr marL="0" lvl="0" indent="0">
              <a:buNone/>
            </a:pPr>
            <a:endParaRPr lang="lv-LV" dirty="0">
              <a:solidFill>
                <a:schemeClr val="tx1"/>
              </a:solidFill>
            </a:endParaRPr>
          </a:p>
          <a:p>
            <a:pPr marL="0" lvl="0" indent="0">
              <a:buNone/>
            </a:pPr>
            <a:r>
              <a:rPr lang="lv-LV" dirty="0" smtClean="0">
                <a:solidFill>
                  <a:schemeClr val="tx1"/>
                </a:solidFill>
              </a:rPr>
              <a:t>	2) SLO </a:t>
            </a:r>
            <a:r>
              <a:rPr lang="lv-LV" dirty="0">
                <a:solidFill>
                  <a:schemeClr val="tx1"/>
                </a:solidFill>
              </a:rPr>
              <a:t>statusa piešķiršanas procesā vērtē organizācijas atbilstību Likuma nosacījumiem, kas attiecas gan uz organizācijas mērķiem, darbību un sabiedrībai  </a:t>
            </a:r>
            <a:r>
              <a:rPr lang="lv-LV" strike="sngStrike" dirty="0">
                <a:solidFill>
                  <a:schemeClr val="tx1"/>
                </a:solidFill>
              </a:rPr>
              <a:t>sa</a:t>
            </a:r>
            <a:r>
              <a:rPr lang="lv-LV" dirty="0">
                <a:solidFill>
                  <a:schemeClr val="tx1"/>
                </a:solidFill>
              </a:rPr>
              <a:t>sniedzamo labumu</a:t>
            </a:r>
            <a:r>
              <a:rPr lang="lv-LV" dirty="0" smtClean="0">
                <a:solidFill>
                  <a:schemeClr val="tx1"/>
                </a:solidFill>
              </a:rPr>
              <a:t>;</a:t>
            </a:r>
          </a:p>
          <a:p>
            <a:pPr marL="0" lvl="0" indent="0">
              <a:buNone/>
            </a:pPr>
            <a:endParaRPr lang="lv-LV" dirty="0">
              <a:solidFill>
                <a:schemeClr val="tx1"/>
              </a:solidFill>
            </a:endParaRPr>
          </a:p>
          <a:p>
            <a:pPr marL="0" lvl="0" indent="0">
              <a:buNone/>
            </a:pPr>
            <a:r>
              <a:rPr lang="lv-LV" dirty="0" smtClean="0">
                <a:solidFill>
                  <a:schemeClr val="tx1"/>
                </a:solidFill>
              </a:rPr>
              <a:t>	3) Reliģisko </a:t>
            </a:r>
            <a:r>
              <a:rPr lang="lv-LV" dirty="0">
                <a:solidFill>
                  <a:schemeClr val="tx1"/>
                </a:solidFill>
              </a:rPr>
              <a:t>organizāciju statūtos visbiežāk ir norādīti tikai reliģiskās darbības mērķi, kas Likuma izpratnē nav sabiedriskā labuma darbība. Likums neparedz pieņemt lēmumu par atteikumu piešķirt SLO statusu reliģiskai organizācijai, ja tās statūtu, satversmes vai nolikuma mērķi neatbilst sabiedriskā labuma darbības būtībai</a:t>
            </a:r>
            <a:r>
              <a:rPr lang="lv-LV" dirty="0" smtClean="0">
                <a:solidFill>
                  <a:schemeClr val="tx1"/>
                </a:solidFill>
              </a:rPr>
              <a:t>;</a:t>
            </a:r>
          </a:p>
          <a:p>
            <a:pPr marL="0" lvl="0" indent="0">
              <a:buNone/>
            </a:pPr>
            <a:endParaRPr lang="lv-LV" dirty="0">
              <a:solidFill>
                <a:schemeClr val="tx1"/>
              </a:solidFill>
            </a:endParaRPr>
          </a:p>
          <a:p>
            <a:pPr marL="0" lvl="0" indent="0">
              <a:buNone/>
            </a:pPr>
            <a:r>
              <a:rPr lang="lv-LV" dirty="0" smtClean="0">
                <a:solidFill>
                  <a:schemeClr val="tx1"/>
                </a:solidFill>
              </a:rPr>
              <a:t>	4) Likumā </a:t>
            </a:r>
            <a:r>
              <a:rPr lang="lv-LV" dirty="0">
                <a:solidFill>
                  <a:schemeClr val="tx1"/>
                </a:solidFill>
              </a:rPr>
              <a:t>ir noteikti visi iespējamie gadījumi lēmumam par atteikumu piešķirt SLO statusu</a:t>
            </a:r>
            <a:r>
              <a:rPr lang="lv-LV" dirty="0" smtClean="0">
                <a:solidFill>
                  <a:schemeClr val="tx1"/>
                </a:solidFill>
              </a:rPr>
              <a:t>;</a:t>
            </a:r>
          </a:p>
          <a:p>
            <a:pPr marL="0" lvl="0" indent="0">
              <a:buNone/>
            </a:pPr>
            <a:endParaRPr lang="lv-LV" dirty="0">
              <a:solidFill>
                <a:schemeClr val="tx1"/>
              </a:solidFill>
            </a:endParaRPr>
          </a:p>
          <a:p>
            <a:pPr marL="0" lvl="0" indent="0">
              <a:buNone/>
            </a:pPr>
            <a:r>
              <a:rPr lang="lv-LV" dirty="0" smtClean="0">
                <a:solidFill>
                  <a:schemeClr val="tx1"/>
                </a:solidFill>
              </a:rPr>
              <a:t>	5) Nav </a:t>
            </a:r>
            <a:r>
              <a:rPr lang="lv-LV" dirty="0">
                <a:solidFill>
                  <a:schemeClr val="tx1"/>
                </a:solidFill>
              </a:rPr>
              <a:t>noteikta kārtība, kad NVO var vērsties VID ar iesniegumu par SLO statusa piešķiršanu atkārtoti pēc lēmuma par atteikumu piešķirt SLO statusu.</a:t>
            </a:r>
          </a:p>
          <a:p>
            <a:pPr marL="0" indent="0">
              <a:buNone/>
            </a:pPr>
            <a:endParaRPr lang="lv-LV" dirty="0"/>
          </a:p>
        </p:txBody>
      </p:sp>
      <p:sp>
        <p:nvSpPr>
          <p:cNvPr id="5" name="Title 4"/>
          <p:cNvSpPr>
            <a:spLocks noGrp="1"/>
          </p:cNvSpPr>
          <p:nvPr>
            <p:ph type="title"/>
          </p:nvPr>
        </p:nvSpPr>
        <p:spPr/>
        <p:txBody>
          <a:bodyPr>
            <a:normAutofit/>
          </a:bodyPr>
          <a:lstStyle/>
          <a:p>
            <a:pPr algn="ctr"/>
            <a:r>
              <a:rPr lang="lv-LV" sz="1800" dirty="0" smtClean="0"/>
              <a:t>SLO piešķiršanas kārtība</a:t>
            </a:r>
            <a:endParaRPr lang="lv-LV" sz="1800" dirty="0"/>
          </a:p>
        </p:txBody>
      </p:sp>
    </p:spTree>
    <p:extLst>
      <p:ext uri="{BB962C8B-B14F-4D97-AF65-F5344CB8AC3E}">
        <p14:creationId xmlns:p14="http://schemas.microsoft.com/office/powerpoint/2010/main" val="3769008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7</a:t>
            </a:fld>
            <a:endParaRPr lang="lv-LV"/>
          </a:p>
        </p:txBody>
      </p:sp>
      <p:sp>
        <p:nvSpPr>
          <p:cNvPr id="4" name="Content Placeholder 3"/>
          <p:cNvSpPr>
            <a:spLocks noGrp="1"/>
          </p:cNvSpPr>
          <p:nvPr>
            <p:ph idx="1"/>
          </p:nvPr>
        </p:nvSpPr>
        <p:spPr/>
        <p:txBody>
          <a:bodyPr>
            <a:normAutofit fontScale="92500" lnSpcReduction="10000"/>
          </a:bodyPr>
          <a:lstStyle/>
          <a:p>
            <a:pPr marL="0" indent="0">
              <a:buNone/>
            </a:pPr>
            <a:r>
              <a:rPr lang="lv-LV" dirty="0" smtClean="0">
                <a:latin typeface="Times New Roman" panose="02020603050405020304" pitchFamily="18" charset="0"/>
                <a:cs typeface="Times New Roman" panose="02020603050405020304" pitchFamily="18" charset="0"/>
              </a:rPr>
              <a:t>	</a:t>
            </a:r>
            <a:r>
              <a:rPr lang="lv-LV" b="1" dirty="0" smtClean="0">
                <a:solidFill>
                  <a:schemeClr val="tx1"/>
                </a:solidFill>
                <a:latin typeface="Times New Roman" panose="02020603050405020304" pitchFamily="18" charset="0"/>
                <a:cs typeface="Times New Roman" panose="02020603050405020304" pitchFamily="18" charset="0"/>
              </a:rPr>
              <a:t>Secinājumi:</a:t>
            </a: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1) Likumā </a:t>
            </a:r>
            <a:r>
              <a:rPr lang="lv-LV" dirty="0">
                <a:solidFill>
                  <a:schemeClr val="tx1"/>
                </a:solidFill>
                <a:latin typeface="Times New Roman" panose="02020603050405020304" pitchFamily="18" charset="0"/>
                <a:cs typeface="Times New Roman" panose="02020603050405020304" pitchFamily="18" charset="0"/>
              </a:rPr>
              <a:t>ir noteikti SLO uzraudzības principi</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9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2) Likums </a:t>
            </a:r>
            <a:r>
              <a:rPr lang="lv-LV" dirty="0">
                <a:solidFill>
                  <a:schemeClr val="tx1"/>
                </a:solidFill>
                <a:latin typeface="Times New Roman" panose="02020603050405020304" pitchFamily="18" charset="0"/>
                <a:cs typeface="Times New Roman" panose="02020603050405020304" pitchFamily="18" charset="0"/>
              </a:rPr>
              <a:t>nosaka vispārējus principus un prasības SLO sniedzamajai informācijai par ziedojumu un saimnieciskās darbības ieņēmumu izlietojumu</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9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3) Likums </a:t>
            </a:r>
            <a:r>
              <a:rPr lang="lv-LV" dirty="0">
                <a:solidFill>
                  <a:schemeClr val="tx1"/>
                </a:solidFill>
                <a:latin typeface="Times New Roman" panose="02020603050405020304" pitchFamily="18" charset="0"/>
                <a:cs typeface="Times New Roman" panose="02020603050405020304" pitchFamily="18" charset="0"/>
              </a:rPr>
              <a:t>nenosaka, kas ir sabiedriskā labuma guvēji, t.i., tās sabiedrības mērķa grupas, uz kurām ir jābūt vērstai sabiedriska labuma darbībai; </a:t>
            </a:r>
            <a:endParaRPr lang="lv-LV" dirty="0" smtClean="0">
              <a:solidFill>
                <a:schemeClr val="tx1"/>
              </a:solidFill>
              <a:latin typeface="Times New Roman" panose="02020603050405020304" pitchFamily="18" charset="0"/>
              <a:cs typeface="Times New Roman" panose="02020603050405020304" pitchFamily="18" charset="0"/>
            </a:endParaRPr>
          </a:p>
          <a:p>
            <a:pPr marL="0" lvl="0" indent="0">
              <a:buNone/>
            </a:pPr>
            <a:endParaRPr lang="lv-LV" sz="9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4) Likums </a:t>
            </a:r>
            <a:r>
              <a:rPr lang="lv-LV" dirty="0">
                <a:solidFill>
                  <a:schemeClr val="tx1"/>
                </a:solidFill>
                <a:latin typeface="Times New Roman" panose="02020603050405020304" pitchFamily="18" charset="0"/>
                <a:cs typeface="Times New Roman" panose="02020603050405020304" pitchFamily="18" charset="0"/>
              </a:rPr>
              <a:t>nosaka VID un Komisijas kopīgu sadarbību SLO darbības vērtēšanas procesā</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9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5) Likumā </a:t>
            </a:r>
            <a:r>
              <a:rPr lang="lv-LV" dirty="0">
                <a:solidFill>
                  <a:schemeClr val="tx1"/>
                </a:solidFill>
                <a:latin typeface="Times New Roman" panose="02020603050405020304" pitchFamily="18" charset="0"/>
                <a:cs typeface="Times New Roman" panose="02020603050405020304" pitchFamily="18" charset="0"/>
              </a:rPr>
              <a:t>ir ziedojuma definīcija, taču praksē ir gadījumi, kad ziedošana tiek jaukta ar sponsorēšanu</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9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6) Komisija</a:t>
            </a:r>
            <a:r>
              <a:rPr lang="lv-LV" i="1" dirty="0">
                <a:solidFill>
                  <a:schemeClr val="tx1"/>
                </a:solidFill>
                <a:latin typeface="Times New Roman" panose="02020603050405020304" pitchFamily="18" charset="0"/>
                <a:cs typeface="Times New Roman" panose="02020603050405020304" pitchFamily="18" charset="0"/>
              </a:rPr>
              <a:t>, </a:t>
            </a:r>
            <a:r>
              <a:rPr lang="lv-LV" dirty="0">
                <a:solidFill>
                  <a:schemeClr val="tx1"/>
                </a:solidFill>
                <a:latin typeface="Times New Roman" panose="02020603050405020304" pitchFamily="18" charset="0"/>
                <a:cs typeface="Times New Roman" panose="02020603050405020304" pitchFamily="18" charset="0"/>
              </a:rPr>
              <a:t>vērtējot SLO darbību, ņem vērā iepriekšējos gados veikto SLO darbību, VID iepriekš izteiktos brīdinājumus</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9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7) Komisijai</a:t>
            </a:r>
            <a:r>
              <a:rPr lang="lv-LV" dirty="0">
                <a:solidFill>
                  <a:schemeClr val="tx1"/>
                </a:solidFill>
                <a:latin typeface="Times New Roman" panose="02020603050405020304" pitchFamily="18" charset="0"/>
                <a:cs typeface="Times New Roman" panose="02020603050405020304" pitchFamily="18" charset="0"/>
              </a:rPr>
              <a:t>, VID pārstāvjiem un NVO pārstāvjiem pastāv iespēja atšķirīgi interpretēt sabiedriskā labuma darbības jomas, veicot SLO uzraudzību;</a:t>
            </a:r>
          </a:p>
          <a:p>
            <a:pPr marL="0" indent="0">
              <a:buNone/>
            </a:pPr>
            <a:endParaRPr lang="lv-LV" dirty="0">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p:txBody>
          <a:bodyPr>
            <a:normAutofit/>
          </a:bodyPr>
          <a:lstStyle/>
          <a:p>
            <a:pPr algn="ctr"/>
            <a:r>
              <a:rPr lang="lv-LV" sz="1800" dirty="0" smtClean="0"/>
              <a:t>SLO uzraudzība</a:t>
            </a:r>
            <a:endParaRPr lang="lv-LV" sz="1800" dirty="0"/>
          </a:p>
        </p:txBody>
      </p:sp>
    </p:spTree>
    <p:extLst>
      <p:ext uri="{BB962C8B-B14F-4D97-AF65-F5344CB8AC3E}">
        <p14:creationId xmlns:p14="http://schemas.microsoft.com/office/powerpoint/2010/main" val="1806372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8</a:t>
            </a:fld>
            <a:endParaRPr lang="lv-LV"/>
          </a:p>
        </p:txBody>
      </p:sp>
      <p:sp>
        <p:nvSpPr>
          <p:cNvPr id="4" name="Content Placeholder 3"/>
          <p:cNvSpPr>
            <a:spLocks noGrp="1"/>
          </p:cNvSpPr>
          <p:nvPr>
            <p:ph idx="1"/>
          </p:nvPr>
        </p:nvSpPr>
        <p:spPr/>
        <p:txBody>
          <a:bodyPr>
            <a:normAutofit/>
          </a:bodyPr>
          <a:lstStyle/>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8) Trešajai </a:t>
            </a:r>
            <a:r>
              <a:rPr lang="lv-LV" dirty="0">
                <a:solidFill>
                  <a:schemeClr val="tx1"/>
                </a:solidFill>
                <a:latin typeface="Times New Roman" panose="02020603050405020304" pitchFamily="18" charset="0"/>
                <a:cs typeface="Times New Roman" panose="02020603050405020304" pitchFamily="18" charset="0"/>
              </a:rPr>
              <a:t>daļai RO, kurām piešķirts SLO statuss, ir grūti nodalīt reliģisko darbību no sabiedriskā labuma darbības, t.i. ievērot</a:t>
            </a:r>
            <a:r>
              <a:rPr lang="lv-LV" i="1" dirty="0">
                <a:solidFill>
                  <a:schemeClr val="tx1"/>
                </a:solidFill>
                <a:latin typeface="Times New Roman" panose="02020603050405020304" pitchFamily="18" charset="0"/>
                <a:cs typeface="Times New Roman" panose="02020603050405020304" pitchFamily="18" charset="0"/>
              </a:rPr>
              <a:t> </a:t>
            </a:r>
            <a:r>
              <a:rPr lang="lv-LV" dirty="0">
                <a:solidFill>
                  <a:schemeClr val="tx1"/>
                </a:solidFill>
                <a:latin typeface="Times New Roman" panose="02020603050405020304" pitchFamily="18" charset="0"/>
                <a:cs typeface="Times New Roman" panose="02020603050405020304" pitchFamily="18" charset="0"/>
              </a:rPr>
              <a:t>Likumā</a:t>
            </a:r>
            <a:r>
              <a:rPr lang="lv-LV" i="1" dirty="0">
                <a:solidFill>
                  <a:schemeClr val="tx1"/>
                </a:solidFill>
                <a:latin typeface="Times New Roman" panose="02020603050405020304" pitchFamily="18" charset="0"/>
                <a:cs typeface="Times New Roman" panose="02020603050405020304" pitchFamily="18" charset="0"/>
              </a:rPr>
              <a:t> </a:t>
            </a:r>
            <a:r>
              <a:rPr lang="lv-LV" dirty="0">
                <a:solidFill>
                  <a:schemeClr val="tx1"/>
                </a:solidFill>
                <a:latin typeface="Times New Roman" panose="02020603050405020304" pitchFamily="18" charset="0"/>
                <a:cs typeface="Times New Roman" panose="02020603050405020304" pitchFamily="18" charset="0"/>
              </a:rPr>
              <a:t>noteiktos ierobežojumus</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8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9) RO</a:t>
            </a:r>
            <a:r>
              <a:rPr lang="lv-LV" dirty="0">
                <a:solidFill>
                  <a:schemeClr val="tx1"/>
                </a:solidFill>
                <a:latin typeface="Times New Roman" panose="02020603050405020304" pitchFamily="18" charset="0"/>
                <a:cs typeface="Times New Roman" panose="02020603050405020304" pitchFamily="18" charset="0"/>
              </a:rPr>
              <a:t>, kurām ir piešķirts SLO statuss, ir sarežģījumi ar reliģiskās un sabiedriskā labuma darbības uzskaites nodalīšanu</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8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10) SLO </a:t>
            </a:r>
            <a:r>
              <a:rPr lang="lv-LV" dirty="0">
                <a:solidFill>
                  <a:schemeClr val="tx1"/>
                </a:solidFill>
                <a:latin typeface="Times New Roman" panose="02020603050405020304" pitchFamily="18" charset="0"/>
                <a:cs typeface="Times New Roman" panose="02020603050405020304" pitchFamily="18" charset="0"/>
              </a:rPr>
              <a:t>darbības vērtējumā iekļauj ne tikai saņemto ziedojumu, bet arī saimnieciskās darbības ieņēmumu izlietojumu</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8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11) Šobrīd </a:t>
            </a:r>
            <a:r>
              <a:rPr lang="lv-LV" dirty="0">
                <a:solidFill>
                  <a:schemeClr val="tx1"/>
                </a:solidFill>
                <a:latin typeface="Times New Roman" panose="02020603050405020304" pitchFamily="18" charset="0"/>
                <a:cs typeface="Times New Roman" panose="02020603050405020304" pitchFamily="18" charset="0"/>
              </a:rPr>
              <a:t>nodokļu maksātājam ir tiesības piemērot nodokļu atlaidi par ziedojumu SLO, neatkarīgi no ziedojuma faktiskā izlietojuma. Ziedotājs ne vienmēr var pārliecināties par ziedojuma izlietojumu</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8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12) Šobrīd </a:t>
            </a:r>
            <a:r>
              <a:rPr lang="lv-LV" dirty="0">
                <a:solidFill>
                  <a:schemeClr val="tx1"/>
                </a:solidFill>
                <a:latin typeface="Times New Roman" panose="02020603050405020304" pitchFamily="18" charset="0"/>
                <a:cs typeface="Times New Roman" panose="02020603050405020304" pitchFamily="18" charset="0"/>
              </a:rPr>
              <a:t>Likums nenosaka ierobežojumu SLO veikt saimniecisko darbību arī tad, ja tā kļūst par organizācijas pamatdarbību. Šāds ierobežojums ir noteikts Biedrību un nodibinājuma likuma 57.panta pirmās daļas 2.punktā. </a:t>
            </a:r>
          </a:p>
          <a:p>
            <a:pPr marL="0" indent="0">
              <a:buNone/>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buNone/>
            </a:pPr>
            <a:r>
              <a:rPr lang="lv-LV" sz="1600" dirty="0" smtClean="0">
                <a:solidFill>
                  <a:schemeClr val="tx1"/>
                </a:solidFill>
                <a:latin typeface="Times New Roman" panose="02020603050405020304" pitchFamily="18" charset="0"/>
                <a:cs typeface="Times New Roman" panose="02020603050405020304" pitchFamily="18" charset="0"/>
              </a:rPr>
              <a:t>RO – reliģiskā organizācija</a:t>
            </a:r>
            <a:endParaRPr lang="lv-LV" sz="1600" dirty="0">
              <a:solidFill>
                <a:schemeClr val="tx1"/>
              </a:solidFill>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p:txBody>
          <a:bodyPr>
            <a:normAutofit/>
          </a:bodyPr>
          <a:lstStyle/>
          <a:p>
            <a:pPr algn="ctr"/>
            <a:r>
              <a:rPr lang="lv-LV" sz="1800" dirty="0"/>
              <a:t>SLO </a:t>
            </a:r>
            <a:r>
              <a:rPr lang="lv-LV" sz="1800" dirty="0" smtClean="0"/>
              <a:t>uzraudzība (2)</a:t>
            </a:r>
            <a:endParaRPr lang="lv-LV" sz="1800" dirty="0"/>
          </a:p>
        </p:txBody>
      </p:sp>
    </p:spTree>
    <p:extLst>
      <p:ext uri="{BB962C8B-B14F-4D97-AF65-F5344CB8AC3E}">
        <p14:creationId xmlns:p14="http://schemas.microsoft.com/office/powerpoint/2010/main" val="3121051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01.06.2015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9</a:t>
            </a:fld>
            <a:endParaRPr lang="lv-LV"/>
          </a:p>
        </p:txBody>
      </p:sp>
      <p:sp>
        <p:nvSpPr>
          <p:cNvPr id="4" name="Content Placeholder 3"/>
          <p:cNvSpPr>
            <a:spLocks noGrp="1"/>
          </p:cNvSpPr>
          <p:nvPr>
            <p:ph idx="1"/>
          </p:nvPr>
        </p:nvSpPr>
        <p:spPr>
          <a:xfrm>
            <a:off x="457200" y="1249116"/>
            <a:ext cx="8229600" cy="4857403"/>
          </a:xfrm>
        </p:spPr>
        <p:txBody>
          <a:bodyPr>
            <a:normAutofit/>
          </a:bodyPr>
          <a:lstStyle/>
          <a:p>
            <a:pPr marL="0" indent="0">
              <a:buNone/>
            </a:pPr>
            <a:r>
              <a:rPr lang="lv-LV" dirty="0" smtClean="0">
                <a:solidFill>
                  <a:schemeClr val="tx1"/>
                </a:solidFill>
                <a:latin typeface="Times New Roman" panose="02020603050405020304" pitchFamily="18" charset="0"/>
                <a:cs typeface="Times New Roman" panose="02020603050405020304" pitchFamily="18" charset="0"/>
              </a:rPr>
              <a:t>	</a:t>
            </a:r>
            <a:r>
              <a:rPr lang="lv-LV" b="1" dirty="0" smtClean="0">
                <a:solidFill>
                  <a:schemeClr val="tx1"/>
                </a:solidFill>
                <a:latin typeface="Times New Roman" panose="02020603050405020304" pitchFamily="18" charset="0"/>
                <a:cs typeface="Times New Roman" panose="02020603050405020304" pitchFamily="18" charset="0"/>
              </a:rPr>
              <a:t>Secinājumi:</a:t>
            </a:r>
          </a:p>
          <a:p>
            <a:pPr marL="0" indent="0">
              <a:buNone/>
            </a:pPr>
            <a:endParaRPr lang="lv-LV" sz="800" b="1" dirty="0" smtClean="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1) Valsts </a:t>
            </a:r>
            <a:r>
              <a:rPr lang="lv-LV" dirty="0">
                <a:solidFill>
                  <a:schemeClr val="tx1"/>
                </a:solidFill>
                <a:latin typeface="Times New Roman" panose="02020603050405020304" pitchFamily="18" charset="0"/>
                <a:cs typeface="Times New Roman" panose="02020603050405020304" pitchFamily="18" charset="0"/>
              </a:rPr>
              <a:t>pārvaldes un NVO pārstāvju līdzdalību šajā procesā nodrošina pamatotu un vispusīgu vērtējumu</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8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2) Komisija </a:t>
            </a:r>
            <a:r>
              <a:rPr lang="lv-LV" dirty="0">
                <a:solidFill>
                  <a:schemeClr val="tx1"/>
                </a:solidFill>
                <a:latin typeface="Times New Roman" panose="02020603050405020304" pitchFamily="18" charset="0"/>
                <a:cs typeface="Times New Roman" panose="02020603050405020304" pitchFamily="18" charset="0"/>
              </a:rPr>
              <a:t>pārstāv gan valsts, gan sabiedrības intereses un ir veiksmīgs sadarbības modelis starp valsti un NVO (sabiedrību</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8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a:solidFill>
                  <a:schemeClr val="tx1"/>
                </a:solidFill>
                <a:latin typeface="Times New Roman" panose="02020603050405020304" pitchFamily="18" charset="0"/>
                <a:cs typeface="Times New Roman" panose="02020603050405020304" pitchFamily="18" charset="0"/>
              </a:rPr>
              <a:t>	</a:t>
            </a:r>
            <a:r>
              <a:rPr lang="lv-LV" dirty="0" smtClean="0">
                <a:solidFill>
                  <a:schemeClr val="tx1"/>
                </a:solidFill>
                <a:latin typeface="Times New Roman" panose="02020603050405020304" pitchFamily="18" charset="0"/>
                <a:cs typeface="Times New Roman" panose="02020603050405020304" pitchFamily="18" charset="0"/>
              </a:rPr>
              <a:t>3) Palielinoties </a:t>
            </a:r>
            <a:r>
              <a:rPr lang="lv-LV" dirty="0">
                <a:solidFill>
                  <a:schemeClr val="tx1"/>
                </a:solidFill>
                <a:latin typeface="Times New Roman" panose="02020603050405020304" pitchFamily="18" charset="0"/>
                <a:cs typeface="Times New Roman" panose="02020603050405020304" pitchFamily="18" charset="0"/>
              </a:rPr>
              <a:t>SLO skaitam,  proporcionāli palielinās Komisijas un VID darba apjoms</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8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4) VID </a:t>
            </a:r>
            <a:r>
              <a:rPr lang="lv-LV" dirty="0">
                <a:solidFill>
                  <a:schemeClr val="tx1"/>
                </a:solidFill>
                <a:latin typeface="Times New Roman" panose="02020603050405020304" pitchFamily="18" charset="0"/>
                <a:cs typeface="Times New Roman" panose="02020603050405020304" pitchFamily="18" charset="0"/>
              </a:rPr>
              <a:t>pieņemtie lēmumi par SLO statusa piešķiršanu, ziedotājiem dodot tiesības izmantot nodokļu atlaides, ietekmē valsts budžeta ieņēmumus. Taču vienlaicīgi SLO risina daudzus sabiedrībai aktuālus jautājumus ātrāk, elastīgāk un nereti ar mazāku resursu izlietojumu</a:t>
            </a:r>
            <a:r>
              <a:rPr lang="lv-LV" dirty="0" smtClean="0">
                <a:solidFill>
                  <a:schemeClr val="tx1"/>
                </a:solidFill>
                <a:latin typeface="Times New Roman" panose="02020603050405020304" pitchFamily="18" charset="0"/>
                <a:cs typeface="Times New Roman" panose="02020603050405020304" pitchFamily="18" charset="0"/>
              </a:rPr>
              <a:t>;</a:t>
            </a:r>
          </a:p>
          <a:p>
            <a:pPr marL="0" lvl="0" indent="0">
              <a:buNone/>
            </a:pPr>
            <a:endParaRPr lang="lv-LV" sz="800" dirty="0">
              <a:solidFill>
                <a:schemeClr val="tx1"/>
              </a:solidFill>
              <a:latin typeface="Times New Roman" panose="02020603050405020304" pitchFamily="18" charset="0"/>
              <a:cs typeface="Times New Roman" panose="02020603050405020304" pitchFamily="18" charset="0"/>
            </a:endParaRPr>
          </a:p>
          <a:p>
            <a:pPr marL="0" lvl="0" indent="0">
              <a:buNone/>
            </a:pPr>
            <a:r>
              <a:rPr lang="lv-LV" dirty="0" smtClean="0">
                <a:solidFill>
                  <a:schemeClr val="tx1"/>
                </a:solidFill>
                <a:latin typeface="Times New Roman" panose="02020603050405020304" pitchFamily="18" charset="0"/>
                <a:cs typeface="Times New Roman" panose="02020603050405020304" pitchFamily="18" charset="0"/>
              </a:rPr>
              <a:t>	5)Neatkarīgi </a:t>
            </a:r>
            <a:r>
              <a:rPr lang="lv-LV" dirty="0">
                <a:solidFill>
                  <a:schemeClr val="tx1"/>
                </a:solidFill>
                <a:latin typeface="Times New Roman" panose="02020603050405020304" pitchFamily="18" charset="0"/>
                <a:cs typeface="Times New Roman" panose="02020603050405020304" pitchFamily="18" charset="0"/>
              </a:rPr>
              <a:t>no SLO saimniecisko darījumu apjoma Komisijai un VID ir jāvērtē SLO darbība.</a:t>
            </a:r>
          </a:p>
          <a:p>
            <a:pPr marL="0" indent="0">
              <a:buNone/>
            </a:pPr>
            <a:endParaRPr lang="lv-LV" dirty="0"/>
          </a:p>
        </p:txBody>
      </p:sp>
      <p:sp>
        <p:nvSpPr>
          <p:cNvPr id="5" name="Title 4"/>
          <p:cNvSpPr>
            <a:spLocks noGrp="1"/>
          </p:cNvSpPr>
          <p:nvPr>
            <p:ph type="title"/>
          </p:nvPr>
        </p:nvSpPr>
        <p:spPr/>
        <p:txBody>
          <a:bodyPr>
            <a:normAutofit/>
          </a:bodyPr>
          <a:lstStyle/>
          <a:p>
            <a:pPr algn="ctr"/>
            <a:r>
              <a:rPr lang="lv-LV" sz="1800" dirty="0" smtClean="0"/>
              <a:t>SLK darbība</a:t>
            </a:r>
            <a:endParaRPr lang="lv-LV" sz="1800" dirty="0"/>
          </a:p>
        </p:txBody>
      </p:sp>
    </p:spTree>
    <p:extLst>
      <p:ext uri="{BB962C8B-B14F-4D97-AF65-F5344CB8AC3E}">
        <p14:creationId xmlns:p14="http://schemas.microsoft.com/office/powerpoint/2010/main" val="3557858101"/>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TotalTime>
  <Words>222</Words>
  <Application>Microsoft Office PowerPoint</Application>
  <PresentationFormat>On-screen Show (4:3)</PresentationFormat>
  <Paragraphs>162</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1_Custom Design</vt:lpstr>
      <vt:lpstr>Informatīvais ziņojums  „Par iespēju precizēt Sabiedriskā labuma organizāciju likumā sabiedriskā labuma organizāciju definīciju un darbības jēdzienu” </vt:lpstr>
      <vt:lpstr>FM Informatīvais ziņojums</vt:lpstr>
      <vt:lpstr>FM Informatīvais ziņojums</vt:lpstr>
      <vt:lpstr>FM Informatīvais ziņojums</vt:lpstr>
      <vt:lpstr>SLO un sabiedriskā labuma definīcija</vt:lpstr>
      <vt:lpstr>SLO piešķiršanas kārtība</vt:lpstr>
      <vt:lpstr>SLO uzraudzība</vt:lpstr>
      <vt:lpstr>SLO uzraudzība (2)</vt:lpstr>
      <vt:lpstr>SLK darbība</vt:lpstr>
      <vt:lpstr>Priekšlikumi turpmākai rīcībai: </vt:lpstr>
      <vt:lpstr>FM Informatīvais ziņojums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Nauris Dobelis</dc:creator>
  <cp:lastModifiedBy>Laura Titane</cp:lastModifiedBy>
  <cp:revision>20</cp:revision>
  <dcterms:created xsi:type="dcterms:W3CDTF">2014-02-26T10:57:02Z</dcterms:created>
  <dcterms:modified xsi:type="dcterms:W3CDTF">2015-06-01T08:34:58Z</dcterms:modified>
</cp:coreProperties>
</file>