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0" r:id="rId3"/>
    <p:sldId id="261" r:id="rId4"/>
    <p:sldId id="264" r:id="rId5"/>
    <p:sldId id="265" r:id="rId6"/>
    <p:sldId id="268" r:id="rId7"/>
    <p:sldId id="267" r:id="rId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64" autoAdjust="0"/>
  </p:normalViewPr>
  <p:slideViewPr>
    <p:cSldViewPr>
      <p:cViewPr varScale="1">
        <p:scale>
          <a:sx n="87" d="100"/>
          <a:sy n="87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A95A3-361F-4D1F-A007-866A3DD01B39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46935-9C4C-4237-B642-AB110824DB7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399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355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9382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5468B3-B5AA-4BFF-8406-DA018EBF26B7}" type="slidenum">
              <a:rPr lang="lv-LV" altLang="lv-LV" smtClean="0">
                <a:cs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lv-LV" altLang="lv-LV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7769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438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436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6684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8F1DFF31-126B-49BD-AD81-CFCC0303556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1870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495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659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895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34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709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800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149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740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289BC-1D3A-482C-A115-8A9C9265CA9C}" type="datetimeFigureOut">
              <a:rPr lang="lv-LV" smtClean="0"/>
              <a:t>2015.05.22.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97AB3-C0D4-4D0C-ABFC-9A305B4A8AD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759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2754313"/>
            <a:ext cx="7772400" cy="2424112"/>
          </a:xfrm>
        </p:spPr>
        <p:txBody>
          <a:bodyPr>
            <a:normAutofit fontScale="90000"/>
          </a:bodyPr>
          <a:lstStyle/>
          <a:p>
            <a:r>
              <a:rPr lang="lv-LV" altLang="lv-LV" sz="3600" dirty="0" smtClean="0">
                <a:latin typeface="+mn-lt"/>
              </a:rPr>
              <a:t>OECD </a:t>
            </a:r>
            <a:r>
              <a:rPr lang="lv-LV" sz="3600" dirty="0">
                <a:latin typeface="+mn-lt"/>
              </a:rPr>
              <a:t>KONVENCIJA PAR ĀRVALSTU AMATPERSONU KUKUĻOŠANAS APKAROŠANU STARPTAUTISKAJOS BIZNESA DARĪJUMOS</a:t>
            </a:r>
            <a:r>
              <a:rPr lang="en-US" altLang="lv-LV" dirty="0">
                <a:latin typeface="Arial Black" pitchFamily="34" charset="0"/>
              </a:rPr>
              <a:t/>
            </a:r>
            <a:br>
              <a:rPr lang="en-US" altLang="lv-LV" dirty="0">
                <a:latin typeface="Arial Black" pitchFamily="34" charset="0"/>
              </a:rPr>
            </a:br>
            <a:endParaRPr lang="lv-LV" altLang="lv-LV" dirty="0" smtClean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614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5229201"/>
            <a:ext cx="7772400" cy="1171600"/>
          </a:xfrm>
        </p:spPr>
        <p:txBody>
          <a:bodyPr>
            <a:normAutofit/>
          </a:bodyPr>
          <a:lstStyle/>
          <a:p>
            <a:pPr algn="r"/>
            <a:r>
              <a:rPr lang="lv-LV" altLang="lv-LV" dirty="0">
                <a:latin typeface="Arial Black" pitchFamily="34" charset="0"/>
              </a:rPr>
              <a:t>Laila Medin</a:t>
            </a:r>
          </a:p>
          <a:p>
            <a:pPr algn="r"/>
            <a:r>
              <a:rPr lang="lv-LV" altLang="lv-LV" dirty="0" smtClean="0">
                <a:latin typeface="Arial Black" pitchFamily="34" charset="0"/>
              </a:rPr>
              <a:t>Valsts sekretāra vietniece</a:t>
            </a:r>
          </a:p>
          <a:p>
            <a:pPr algn="r"/>
            <a:r>
              <a:rPr lang="lv-LV" altLang="lv-LV" dirty="0" smtClean="0">
                <a:latin typeface="Arial Black" pitchFamily="34" charset="0"/>
              </a:rPr>
              <a:t>Tieslietu ministrija</a:t>
            </a:r>
            <a:endParaRPr lang="lv-LV" altLang="lv-LV" dirty="0">
              <a:latin typeface="Arial Black" pitchFamily="34" charset="0"/>
            </a:endParaRPr>
          </a:p>
          <a:p>
            <a:pPr eaLnBrk="1" hangingPunct="1"/>
            <a:endParaRPr lang="lv-LV" altLang="lv-LV" dirty="0" smtClean="0">
              <a:ea typeface="MS PGothic" pitchFamily="34" charset="-128"/>
            </a:endParaRPr>
          </a:p>
        </p:txBody>
      </p:sp>
      <p:sp>
        <p:nvSpPr>
          <p:cNvPr id="614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72400" y="6045200"/>
            <a:ext cx="285800" cy="355600"/>
          </a:xfrm>
        </p:spPr>
        <p:txBody>
          <a:bodyPr/>
          <a:lstStyle/>
          <a:p>
            <a:pPr eaLnBrk="1" hangingPunct="1"/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015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051720" y="381000"/>
            <a:ext cx="6635080" cy="12478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lv-LV" altLang="lv-LV" sz="3200" dirty="0" smtClean="0"/>
              <a:t>Iemesli Latvijas dalībai OECD konvencijā</a:t>
            </a: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1556792"/>
            <a:ext cx="8010525" cy="489654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lv-LV" altLang="lv-LV" sz="3300" dirty="0" smtClean="0"/>
              <a:t>Zelta standarts cīņā ar korupciju biznesa darījumos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lv-LV" altLang="lv-LV" sz="3300" dirty="0" smtClean="0"/>
              <a:t>OECD darba grupa ir pasaules labāko ekspertu forums</a:t>
            </a:r>
            <a:endParaRPr lang="en-US" altLang="lv-LV" sz="3300" dirty="0" smtClean="0"/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lv-LV" altLang="lv-LV" sz="3300" dirty="0" smtClean="0"/>
              <a:t>Būtisks priekšnosacījums Latvijas dalībai </a:t>
            </a:r>
            <a:r>
              <a:rPr lang="en-US" altLang="lv-LV" sz="3300" dirty="0" smtClean="0"/>
              <a:t>OECD</a:t>
            </a:r>
          </a:p>
          <a:p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30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lv-LV" altLang="lv-LV" sz="3200" dirty="0" smtClean="0"/>
              <a:t>Pamatprasības</a:t>
            </a: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1556792"/>
            <a:ext cx="8010525" cy="489654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lv-LV" altLang="lv-LV" sz="3200" dirty="0" smtClean="0"/>
              <a:t>Ārvalstu amatpersonu kukuļošanas kriminalizācija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Juridisko personu atbildība par kukuļdošanu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Aizliegums iegrāmatot kukuļus kā ar saimniecisko darbību saistītus izdevumus</a:t>
            </a:r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43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82386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sz="3200" dirty="0" smtClean="0"/>
              <a:t>OECD vadlīnijas </a:t>
            </a:r>
            <a:br>
              <a:rPr lang="lv-LV" sz="3200" dirty="0" smtClean="0"/>
            </a:br>
            <a:r>
              <a:rPr lang="lv-LV" sz="3200" dirty="0" smtClean="0"/>
              <a:t>par iekšējo kontroli, ētiku un atbildību</a:t>
            </a:r>
            <a:br>
              <a:rPr lang="lv-LV" sz="3200" dirty="0" smtClean="0"/>
            </a:b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2348880"/>
            <a:ext cx="8010525" cy="41044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lv-LV" sz="3200" dirty="0" smtClean="0"/>
              <a:t>Rekomendējošs dokuments, kas apkopo pasaules labāko pieredzi un ietver prasības, kas jāievēro komersantam, lai nodrošinātu efektīvu iekšējo kontroli un ētikas prasību izstrādi ar mērķi atklāt, novērst un apkarot kukuļošanu.</a:t>
            </a:r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3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lv-LV" altLang="lv-LV" sz="3200" dirty="0" smtClean="0"/>
              <a:t>Pamatprasības</a:t>
            </a:r>
            <a:r>
              <a:rPr lang="en-US" altLang="lv-LV" sz="3200" dirty="0" smtClean="0"/>
              <a:t>: </a:t>
            </a: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1556792"/>
            <a:ext cx="8010525" cy="489654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lv-LV" sz="3200" dirty="0" smtClean="0"/>
              <a:t>Iekšējā politika, kas aizliedz amatpersonu kukuļošanu;</a:t>
            </a: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lv-LV" sz="3200" dirty="0" smtClean="0"/>
              <a:t>Kontroles mehānisms, lai nodrošinātu ētikas prasību un kukuļošanas aizlieguma ievērošanu, t.sk. ziņošana par pārkāpumiem;</a:t>
            </a:r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lv-LV" sz="3200" dirty="0" smtClean="0"/>
              <a:t>Skaidra un izsekojama finanšu un grāmatvedības sistēma;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lv-LV" sz="3200" dirty="0" smtClean="0"/>
              <a:t>Efektīva sistēma zvērinātu revidentu ziņojumu par pārkāpumiem ieviešanā.</a:t>
            </a:r>
            <a:endParaRPr lang="en-US" sz="3200" dirty="0"/>
          </a:p>
          <a:p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70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sz="3200" dirty="0" smtClean="0"/>
              <a:t>Novērtēšanas vizītes secinājumi</a:t>
            </a:r>
            <a:r>
              <a:rPr lang="en-US" altLang="lv-LV" sz="3200" dirty="0" smtClean="0"/>
              <a:t> </a:t>
            </a: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1556792"/>
            <a:ext cx="8010525" cy="4896544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Likuma regulējums atbilst Konvencijas prasībām, bet ir nepieciešama izglītošana par likuma prasībām, jo īpaši privātajā sektorā;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Aktīvi jāiesaista nevalstiskais sektors ārvalstu un vietējās kukuļdošanas apkarošanā;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Jāpilnveido ziņošanas (trauksmes cēlāju) regulējums, t.sk. aizsardzības mehānisms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lv-LV" altLang="lv-LV" sz="3200" dirty="0" smtClean="0"/>
              <a:t>Jāpopularizē OECD rekomendācijas par komersantu </a:t>
            </a:r>
            <a:r>
              <a:rPr lang="lv-LV" altLang="lv-LV" sz="3200" dirty="0" smtClean="0"/>
              <a:t>iekšējo </a:t>
            </a:r>
            <a:r>
              <a:rPr lang="lv-LV" altLang="lv-LV" sz="3200" dirty="0" smtClean="0"/>
              <a:t>kontroli kukuļdošanas nepieļaušanai. </a:t>
            </a:r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14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82386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lv-LV" sz="3200" dirty="0"/>
              <a:t/>
            </a:r>
            <a:br>
              <a:rPr lang="lv-LV" sz="3200" dirty="0"/>
            </a:br>
            <a:endParaRPr lang="en-US" altLang="lv-LV" sz="3200" dirty="0" smtClean="0">
              <a:latin typeface="Times New Roman" panose="02020603050405020304" pitchFamily="18" charset="0"/>
              <a:ea typeface="MS PGothic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76275" y="1916832"/>
            <a:ext cx="8010525" cy="2160240"/>
          </a:xfrm>
        </p:spPr>
        <p:txBody>
          <a:bodyPr>
            <a:normAutofit/>
          </a:bodyPr>
          <a:lstStyle/>
          <a:p>
            <a:pPr>
              <a:defRPr/>
            </a:pPr>
            <a:endParaRPr lang="lv-LV" sz="3200" dirty="0"/>
          </a:p>
          <a:p>
            <a:pPr algn="ctr">
              <a:defRPr/>
            </a:pPr>
            <a:r>
              <a:rPr lang="lv-LV" sz="3200" dirty="0" smtClean="0"/>
              <a:t>Paldies par uzmanību!</a:t>
            </a:r>
            <a:endParaRPr lang="en-US" sz="3200" dirty="0" smtClean="0"/>
          </a:p>
          <a:p>
            <a:endParaRPr lang="en-US" altLang="lv-LV" sz="3200" dirty="0"/>
          </a:p>
        </p:txBody>
      </p:sp>
      <p:sp>
        <p:nvSpPr>
          <p:cNvPr id="717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3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altLang="lv-LV" dirty="0" smtClean="0">
                <a:ea typeface="MS PGothic" pitchFamily="34" charset="-128"/>
              </a:rPr>
              <a:t> 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E681B85-A83C-4488-AB75-314ADDB2D6AE}" type="slidenum">
              <a:rPr lang="en-US" altLang="lv-LV" sz="1000" smtClean="0">
                <a:solidFill>
                  <a:srgbClr val="898989"/>
                </a:solidFill>
                <a:latin typeface="Verdana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lv-LV" sz="1000" smtClean="0">
              <a:solidFill>
                <a:srgbClr val="898989"/>
              </a:solidFill>
              <a:latin typeface="Verdana" pitchFamily="34" charset="0"/>
            </a:endParaRPr>
          </a:p>
        </p:txBody>
      </p:sp>
      <p:pic>
        <p:nvPicPr>
          <p:cNvPr id="2050" name="Picture 2" descr="Attēlu rezultāti vaicājumam “fight against bribery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40968"/>
            <a:ext cx="633670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26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225</Words>
  <Application>Microsoft Office PowerPoint</Application>
  <PresentationFormat>Slaidrāde ekrānā (4:3)</PresentationFormat>
  <Paragraphs>52</Paragraphs>
  <Slides>7</Slides>
  <Notes>6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8" baseType="lpstr">
      <vt:lpstr>Office tēma</vt:lpstr>
      <vt:lpstr>OECD KONVENCIJA PAR ĀRVALSTU AMATPERSONU KUKUĻOŠANAS APKAROŠANU STARPTAUTISKAJOS BIZNESA DARĪJUMOS </vt:lpstr>
      <vt:lpstr>Iemesli Latvijas dalībai OECD konvencijā</vt:lpstr>
      <vt:lpstr>Pamatprasības</vt:lpstr>
      <vt:lpstr>OECD vadlīnijas  par iekšējo kontroli, ētiku un atbildību </vt:lpstr>
      <vt:lpstr>Pamatprasības: </vt:lpstr>
      <vt:lpstr>Novērtēšanas vizītes secinājumi </vt:lpstr>
      <vt:lpstr> </vt:lpstr>
    </vt:vector>
  </TitlesOfParts>
  <Company>Tieslietu Sektors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Fight against bribery and corporate governance: implementation of OECD standards in Latvia</dc:title>
  <dc:creator>Laila Medin</dc:creator>
  <cp:lastModifiedBy>Laila Medin</cp:lastModifiedBy>
  <cp:revision>11</cp:revision>
  <dcterms:created xsi:type="dcterms:W3CDTF">2015-05-21T12:31:30Z</dcterms:created>
  <dcterms:modified xsi:type="dcterms:W3CDTF">2015-05-22T12:59:22Z</dcterms:modified>
</cp:coreProperties>
</file>