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805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371600"/>
            <a:ext cx="4754880" cy="4754880"/>
          </a:xfrm>
          <a:prstGeom prst="ellipse">
            <a:avLst/>
          </a:prstGeom>
          <a:solidFill>
            <a:srgbClr val="17454E"/>
          </a:solidFill>
          <a:ln w="12700">
            <a:solidFill>
              <a:srgbClr val="17454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789920" y="4206240"/>
            <a:ext cx="2743200" cy="2743200"/>
          </a:xfrm>
          <a:prstGeom prst="ellipse">
            <a:avLst/>
          </a:prstGeom>
          <a:solidFill>
            <a:srgbClr val="17454E"/>
          </a:solidFill>
          <a:ln w="12700">
            <a:solidFill>
              <a:srgbClr val="17454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94360" y="137160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40" dirty="0">
                <a:solidFill>
                  <a:srgbClr val="8FC0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PĒTĪJUMA PREZENTĀCIJA · MEMORANDA PADOMES DARBA GRUPA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94360" y="1828800"/>
            <a:ext cx="8778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Pilsoniskais dialogs Eiropā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94360" y="274320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FE2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Latvijas MK–NVO Memoranda padomes salīdzinošais izvērtējums un pilnveides iespējas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94360" y="3977640"/>
            <a:ext cx="3108960" cy="18288"/>
          </a:xfrm>
          <a:prstGeom prst="rect">
            <a:avLst/>
          </a:prstGeom>
          <a:solidFill>
            <a:srgbClr val="C25A2B"/>
          </a:solidFill>
          <a:ln w="12700">
            <a:solidFill>
              <a:srgbClr val="C25A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94360" y="425196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00" b="1" dirty="0">
                <a:solidFill>
                  <a:srgbClr val="BFD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Autore: Iveta Kažoka</a:t>
            </a:r>
            <a:endParaRPr lang="en-US" sz="14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400" dirty="0">
                <a:solidFill>
                  <a:srgbClr val="BFD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Pasūtītājs: biedrība “Latvijas Pilsoniskā alianse”</a:t>
            </a:r>
            <a:endParaRPr lang="en-US" sz="14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400" dirty="0">
                <a:solidFill>
                  <a:srgbClr val="BFD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Rīga, 2026. gada 12. augusts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TVĒRUMS UN METODE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 pētījums salīdzina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54480"/>
            <a:ext cx="2103120" cy="1234440"/>
          </a:xfrm>
          <a:prstGeom prst="roundRect">
            <a:avLst>
              <a:gd name="adj" fmla="val 592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94360" y="1627632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94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valstis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926080" y="1554480"/>
            <a:ext cx="2103120" cy="1234440"/>
          </a:xfrm>
          <a:prstGeom prst="roundRect">
            <a:avLst>
              <a:gd name="adj" fmla="val 592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926080" y="1627632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292608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intervijas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257800" y="1554480"/>
            <a:ext cx="2103120" cy="1234440"/>
          </a:xfrm>
          <a:prstGeom prst="roundRect">
            <a:avLst>
              <a:gd name="adj" fmla="val 592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5257800" y="1627632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525780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salīdzinājuma posmi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94360" y="30632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Mērķis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3364992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Salīdzināt Memoranda padomi ar valsts līmeņa pilsoniskā dialoga institūcijām citās Eiropas valstīs un izstrādāt priekšlikumus Latvijas modeļa pilnveidei.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4360" y="41605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Avoti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94360" y="4462272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Tiesību akti, nolikumi, sēžu dokumenti, pārskati un salīdzinošie pētījumi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Sešas daļēji strukturētas intervijas: Slovākija, Igaunija, Bulgārija, Horvātija, Somija, Lietuva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Vienota punktu skala vai valstu rangs netiek izmantots — katrs modelis vērtēts savas valsts kontekstā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589520" y="1554480"/>
            <a:ext cx="3977640" cy="4297680"/>
          </a:xfrm>
          <a:prstGeom prst="roundRect">
            <a:avLst>
              <a:gd name="adj" fmla="val 1839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863840" y="17373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Analizētās valstis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863840" y="21031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Latvija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863840" y="24871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Lietuva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863840" y="2871216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Igaunija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863840" y="3255264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Slovākija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863840" y="363931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Bulgārija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863840" y="402336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Horvātija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863840" y="440740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Somija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9692640" y="21031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Malta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9692640" y="24871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Īrija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692640" y="2871216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Francija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9692640" y="3255264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Polija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9692640" y="3639312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Slovēnija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9692640" y="402336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○ Čehija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Tiešsaistes avoti pēdējo reizi pārbaudīti 2026. gada 11. augustā.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JĒDZIENI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Pilsoniskais dialogs nav sociālais dialogs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72768"/>
            <a:ext cx="5166360" cy="2880360"/>
          </a:xfrm>
          <a:prstGeom prst="roundRect">
            <a:avLst>
              <a:gd name="adj" fmla="val 2540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783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Pilsoniskais dialogs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14400" y="2286000"/>
            <a:ext cx="4572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Puses: publiskā vara un organizētā pilsoniskā sabiedrība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Saturs: politikas prioritātes, risinājumu izstrāde, īstenošana un rezultātu izvērtēšana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lv-LV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p</a:t>
            </a:r>
            <a:r>
              <a:rPr lang="en-US" sz="1300" dirty="0" err="1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amats</a:t>
            </a:r>
            <a:r>
              <a:rPr lang="lv-LV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(nav saistošs dalībvalstīm)</a:t>
            </a: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LES 11. pants </a:t>
            </a:r>
            <a:r>
              <a:rPr lang="lv-LV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pienākums uzturēt atklātu, pārredzamu un regulāru dialogu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Institucionālais modelis ES tiesībās nav noteikts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0" y="1572768"/>
            <a:ext cx="5166360" cy="2880360"/>
          </a:xfrm>
          <a:prstGeom prst="roundRect">
            <a:avLst>
              <a:gd name="adj" fmla="val 2540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720840" y="1783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Sociālais dialogs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720840" y="2286000"/>
            <a:ext cx="4572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Puses: darba devēju organizācijas un arodbiedrības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Saturs: darba attiecības, nodarbinātība, sociālā politika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lv-LV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p</a:t>
            </a:r>
            <a:r>
              <a:rPr lang="en-US" sz="1300" dirty="0" err="1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amats</a:t>
            </a:r>
            <a:r>
              <a:rPr lang="lv-LV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(nav saistošs dalībvalstīm)</a:t>
            </a: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LESD noteiktais sociālā dialoga regulējums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Latvijā notiek Nacionālajā trīspusējās sadarbības padomē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4983480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F7E7DD"/>
          </a:solidFill>
          <a:ln w="12700">
            <a:solidFill>
              <a:srgbClr val="F7E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914400" y="512064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Vienu tēmu var apspriest abos formātos.  </a:t>
            </a:r>
            <a:r>
              <a:rPr lang="en-US" sz="1300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Budžeta, nodarbinātības un sociālās politikas jautājumi ir gan pilsoniskā, gan sociālā dialoga priekšmets. Dialoga veidu nosaka nevis tēma, bet dalībnieku mandāts un pārstāvētās intereses.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VĒRTĒŠANAS IETVARS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Seši kvalitatīva pilsoniskā dialoga kritēriji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94360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Kritēriji izstrādāti, balstoties uz EESK 2024. gada atzinumā izteiktajiem ieteikumiem.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94360" y="1874520"/>
            <a:ext cx="3429000" cy="1645920"/>
          </a:xfrm>
          <a:prstGeom prst="roundRect">
            <a:avLst>
              <a:gd name="adj" fmla="val 444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868680" y="213055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68680" y="21305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07592" y="214884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Agrīna iesaiste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265176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NVO iesaista, kamēr vēl apsver iespējamos risinājumus, nevis pēc projekta pabeigšanas.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97680" y="1874520"/>
            <a:ext cx="3429000" cy="1645920"/>
          </a:xfrm>
          <a:prstGeom prst="roundRect">
            <a:avLst>
              <a:gd name="adj" fmla="val 444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572000" y="213055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572000" y="21305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010912" y="214884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Skaidra darba kārtība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265176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Dalībnieki savlaicīgi saņem materiālus, priekšlikumu iesniegšanas kārtību un termiņus.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01000" y="1874520"/>
            <a:ext cx="3429000" cy="1645920"/>
          </a:xfrm>
          <a:prstGeom prst="roundRect">
            <a:avLst>
              <a:gd name="adj" fmla="val 444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8275320" y="213055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8275320" y="21305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714232" y="214884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Iespēja virzīt prioritātes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75320" y="265176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NVO ne tikai komentē, bet var ierosināt jautājumus un panākt to izskatīšanu.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94360" y="3749040"/>
            <a:ext cx="3429000" cy="1645920"/>
          </a:xfrm>
          <a:prstGeom prst="roundRect">
            <a:avLst>
              <a:gd name="adj" fmla="val 444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868680" y="400507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868680" y="40050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307592" y="402336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Atbilde pēc būtības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68680" y="452628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Iestāde norāda, kuri priekšlikumi pieņemti, kuri noraidīti un kāpēc. Saņemšanas apstiprinājums nav atbilde.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297680" y="3749040"/>
            <a:ext cx="3429000" cy="1645920"/>
          </a:xfrm>
          <a:prstGeom prst="roundRect">
            <a:avLst>
              <a:gd name="adj" fmla="val 444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4572000" y="400507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4572000" y="40050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010912" y="402336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Rezultātu izsekojamība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572000" y="452628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Publiska uzskaite ļauj izsekot katra priekšlikuma virzībai līdz lēmuma izpildei.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01000" y="3749040"/>
            <a:ext cx="3429000" cy="1645920"/>
          </a:xfrm>
          <a:prstGeom prst="roundRect">
            <a:avLst>
              <a:gd name="adj" fmla="val 444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8275320" y="400507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8275320" y="40050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714232" y="402336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Faktiska iespēja piedalīties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8275320" y="452628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Laiks, materiāli, ekspertīze un izdevumu segšana — vieta padomē pati par sevi to nenodrošina.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SALĪDZINĀJUMS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Kas kopīgs visām trīspadsmit valstīm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691640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61288" y="1618488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Visur ir valsts līmeņa formāts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61288" y="198424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Katrā valstī darbojas padome vai pastāvīgs konsultāciju formāts, kurā izskata jautājumus, kas skar vairākas pārvaldes jomas.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2743200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94360" y="27432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61288" y="2670048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Darbu nodrošina publiska iestāde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61288" y="303580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Sēdes un dokumentu apriti organizē ministrija, valdības birojs, pastāvīgs sekretariāts vai cita publiska iestāde.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94360" y="3794760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94360" y="37947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61288" y="3721608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Atšķiras viss pārējais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61288" y="408736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Valdības iesaiste, NVO pārstāvniecība, pārstāvju atlase, sēžu biežums, resursi un atlīdzība valstīs būtiski atšķiras.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229600" y="1600200"/>
            <a:ext cx="3337560" cy="2651760"/>
          </a:xfrm>
          <a:prstGeom prst="roundRect">
            <a:avLst>
              <a:gd name="adj" fmla="val 2759"/>
            </a:avLst>
          </a:prstGeom>
          <a:solidFill>
            <a:srgbClr val="10333A"/>
          </a:solidFill>
          <a:ln w="12700">
            <a:solidFill>
              <a:srgbClr val="1033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8229600" y="1828800"/>
            <a:ext cx="3337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6400" dirty="0"/>
          </a:p>
        </p:txBody>
      </p:sp>
      <p:sp>
        <p:nvSpPr>
          <p:cNvPr id="18" name="Text 16"/>
          <p:cNvSpPr/>
          <p:nvPr/>
        </p:nvSpPr>
        <p:spPr>
          <a:xfrm>
            <a:off x="8503920" y="2880360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FD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valstis, kurās padomes atzinumi vai priekšlikumi valdībai būtu juridiski saistoši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94360" y="4846320"/>
            <a:ext cx="10972800" cy="1143000"/>
          </a:xfrm>
          <a:prstGeom prst="roundRect">
            <a:avLst>
              <a:gd name="adj" fmla="val 6400"/>
            </a:avLst>
          </a:prstGeom>
          <a:solidFill>
            <a:srgbClr val="F7E7DD"/>
          </a:solidFill>
          <a:ln w="12700">
            <a:solidFill>
              <a:srgbClr val="F7E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914400" y="507492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Tāpēc svarīgs ir nevis padomes formālais statuss, bet prakse: </a:t>
            </a:r>
            <a:r>
              <a:rPr lang="en-US" sz="1400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cik agri valdība iesaista, cik augsta līmeņa amatpersonas piedalās un vai kāds seko pieņemto lēmumu izpildei.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SALĪDZINĀJUMS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Četri veidi, kā valstis organizē dialogu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0972800" cy="4114800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Institucionālais risinājums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Valstis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Kas ir pārstāvēts un kā piedalās valdība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Specializēta padome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NVO jautājumiem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Latvija, Lietuva, Slovākija, Bulgārija, Slovēnija, Polija, Čehija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NVO un sabiedriskā labuma organizācijas; ministriju pārstāvji parasti ir balsstiesīgi locekļi. Sociālais dialogs notiek atsevišķā institūcijā. Bulgārijā valdības pārstāvis vada sēdes bez balsstiesībām.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Konsultatīva padome pilsoniskās sabiedrības politikai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Igaunija, Somija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Organizācijas, pētniecības institūcijas un publiskā vara vienā padomē; darbu nodrošina atbildīgā ministrija. Apspriež darbības vidi un ilgtermiņa virzienus, nevis atsevišķus nozaru projektus.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Plaša padome, kas apvieno dažādas interešu grupas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Horvātija, Īrija, Francija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NVO līdzās arodbiedrībām, darba devējiem, lauksaimniekiem un pašvaldībām. Atzinums atspoguļo vairāku grupu vienošanos, nevis tikai NVO nostāju.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Divpakāpju modelis sociālā dialoga sistēmā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pilsoniskās sabiedrības nozares vispirms saskaņo nostāju atsevišķā komitejā; tās priekšsēdētājs šo nostāju pārstāv plašākā sociālekonomiskā dialoga padomē.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109728" marB="109728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Iedalījums ir orientējošs: vienas valsts institūcija var apvienot vairāku veidu pazīmes.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SALĪDZINĀJUMS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Sastāvs un balsstiesības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867866"/>
              </p:ext>
            </p:extLst>
          </p:nvPr>
        </p:nvGraphicFramePr>
        <p:xfrm>
          <a:off x="594360" y="1508760"/>
          <a:ext cx="10972800" cy="4279392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4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Valsts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Locekļi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Pilsoniskās sabiedrības puse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Vai valdība balso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Latvija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NVO pārstāvji (7 vēlēti + LPA)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Jā</a:t>
                      </a:r>
                      <a:r>
                        <a:rPr lang="en-US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paritāte 8 + 8; sēdes vada VK direktors un NVO puses vietnieks pēc rotācijas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Lietuva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NVO pārstāvji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Jā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paritāte 10 + 10; padomi vada NVO pārstāvis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Bulgārija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ievēlētas sabiedriskā labuma organizācijas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Nē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Ministru prezidenta vietnieks vada sēdes bez balsstiesībām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Horvātija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tematisko jomu NVO pārstāvji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Jā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17 publiskās varas pārstāvju; balso arī pašvaldības, sociālie partneri, fondi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 NVO puses loceklis (likums prasa vismaz pusi)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Jā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20 valdības un 5 pašvaldību pārstāvju; divi līdzpriekšsēdētāji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Slovākija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 NVO kameras pārstāvji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Jā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20 publiskās pārvaldes pārstāvju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Slovēnija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vispārējo NVO + 4 brīvprātīgā darba organizāciju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Jā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8 valdības pārstāvju; priekšsēdētājs no NVO puses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Francija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 kohēzijas un biedrību + 26 vides pārstāvju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Nē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10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valdība nav CESE locekle; tā pasūta un saņem atzinumus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Latvijā arodbiedrību un darba devēju pārstāvji piedalās ar padomdevēja tiesībām, bet nebalso.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SALĪDZINĀJUMS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Pieci veidi, kā izraugās NVO pārstāvjus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36192"/>
            <a:ext cx="10972800" cy="749808"/>
          </a:xfrm>
          <a:prstGeom prst="roundRect">
            <a:avLst>
              <a:gd name="adj" fmla="val 975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347472" cy="347472"/>
          </a:xfrm>
          <a:prstGeom prst="ellipse">
            <a:avLst/>
          </a:prstGeom>
          <a:solidFill>
            <a:srgbClr val="C25A2B"/>
          </a:solidFill>
          <a:ln w="12700">
            <a:solidFill>
              <a:srgbClr val="C25A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07592" y="161848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Tiešas NVO vēlēšanas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307592" y="1938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Latvija, Bulgārija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6280" y="1682496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Parāda, kuri kandidāti guvuši atbalstu, bet pati vēlēšana nenosaka turpmākos konsultēšanās pienākumus.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4360" y="2386584"/>
            <a:ext cx="10972800" cy="749808"/>
          </a:xfrm>
          <a:prstGeom prst="roundRect">
            <a:avLst>
              <a:gd name="adj" fmla="val 9756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822960" y="2587752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22960" y="2587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07592" y="2468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Vēlēšanas pa darbības jomām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307592" y="27889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Horvātija, Malta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26280" y="2532888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Skaidra atbildība par konkrētu jomu; iepriekš noteiktās kategorijas var novecot.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4360" y="3236976"/>
            <a:ext cx="10972800" cy="749808"/>
          </a:xfrm>
          <a:prstGeom prst="roundRect">
            <a:avLst>
              <a:gd name="adj" fmla="val 975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22960" y="3438144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22960" y="34381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307592" y="33192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Platformu un jumta organizāciju izvirzīti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1307592" y="363931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Slovākija, Lietuva, Īrija, Francija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52628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Stipra saikne ar biedru tīklu; organizācijām ārpus tīkla ir mazākas iespējas piedalīties.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94360" y="4087368"/>
            <a:ext cx="10972800" cy="749808"/>
          </a:xfrm>
          <a:prstGeom prst="roundRect">
            <a:avLst>
              <a:gd name="adj" fmla="val 9756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822960" y="428853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822960" y="42885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307592" y="4169664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Atklāts ekspertu konkurss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1307592" y="4489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Igaunija, Somija, Čehija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526280" y="4233672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Padomē nonāk vajadzīgās zināšanas, bet loceklim var nebūt pienākuma pārstāvēt noteiktu NVO loku.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94360" y="4937760"/>
            <a:ext cx="10972800" cy="749808"/>
          </a:xfrm>
          <a:prstGeom prst="roundRect">
            <a:avLst>
              <a:gd name="adj" fmla="val 975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822960" y="5138928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822960" y="51389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307592" y="50200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NVO atbalstīti, valsts ieceļ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1307592" y="534009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Slovēnija, Polija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526280" y="5084064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Slovēnijā valdība apstiprina NVO izvēli; Polijā amatpersona izvēlas starp atbalstītajiem kandidātiem.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Valstu noteikumi detalizēti apraksta ievēlēšanu, bet daudz retāk nosaka, ar ko pārstāvim jākonsultējas un kā jāatskaitās.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SALĪDZINĀJUMS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Darba organizācija un līdzdalības resursi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717427"/>
              </p:ext>
            </p:extLst>
          </p:nvPr>
        </p:nvGraphicFramePr>
        <p:xfrm>
          <a:off x="594360" y="1508760"/>
          <a:ext cx="10972800" cy="4334256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Valsts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Sēžu regularitāte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 sagatavo priekšlikumus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Atlīdzība un ceļa izdevumi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3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Latvija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 retāk kā reizi mēnesī; </a:t>
                      </a:r>
                      <a:r>
                        <a:rPr lang="en-US" sz="1050" dirty="0" err="1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mērķis</a:t>
                      </a:r>
                      <a:r>
                        <a:rPr lang="en-US" sz="105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lv-LV" sz="105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05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11 sēdes gadā un viena paplašinātā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Plenārsēde un 4 pastāvīgas darba grupas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6B2E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Iespējama atlīdzība locekļiem, darba grupām un deleģētajiem; sedz transportu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Lietuva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Reizi mēnesī, </a:t>
                      </a:r>
                      <a:r>
                        <a:rPr lang="en-US" sz="105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sēde</a:t>
                      </a: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2</a:t>
                      </a:r>
                      <a:r>
                        <a:rPr lang="lv-LV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stundas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Plenārsēde, e-balsojumi, darba un uzdevumgrupas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Atsevišķa atlīdzība netiek maksāta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 retāk kā reizi divos mēnešos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Plenārsēdes, rakstveida balsojumi, problēmgrupas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Likums paredz dienas naudu, ceļu un algas kompensāciju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Horvātija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 retāk kā reizi ceturksnī; 2025. gadā 5 sēdes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Plenārsēde, darba grupas, Valdības birojs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Neapmaksāts; ceļš un dienas nauda ārpus Zagrebas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Čehija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 err="1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Praksē</a:t>
                      </a: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3</a:t>
                      </a:r>
                      <a:r>
                        <a:rPr lang="lv-LV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plenārsēdes gadā, komitejas biežāk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Divas pastāvīgas komitejas un ekspertu grupas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Neapmaksāts; ceļa izdevumus var kompensēt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Somija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 reizes gadā; kopš 2026. gada sākuma padome nedarbojas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Darba grupas un sagatavošanas grupa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Atsevišķa atlīdzība nav apstiprināta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Igaunija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Vismaz divas reizes gadā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Komisija un tematiskie formāti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 atrasta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033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CESE plenārsēdes un komisijas strādā visu gadu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direktorāti, ~150 darbinieku sekretariāts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238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Likumā noteikta atlīdzība un izdevumu kompensācija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Atlīdzība par dalību un ceļa izdevumu segšana analizētajās valstīs ir samērā reta.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SALĪDZINĀJUMS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Atklātība un priekšlikumu izsekojamība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36192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10333A"/>
          </a:solidFill>
          <a:ln w="12700">
            <a:solidFill>
              <a:srgbClr val="1033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60120" y="169164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Nevienā no 13 valstīm nav viena publiska pārskata, kurā katram priekšlikumam varētu izsekot no iesniegšanas līdz gala rezultātam.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2834640"/>
            <a:ext cx="2560320" cy="2057400"/>
          </a:xfrm>
          <a:prstGeom prst="roundRect">
            <a:avLst>
              <a:gd name="adj" fmla="val 3556"/>
            </a:avLst>
          </a:prstGeom>
          <a:solidFill>
            <a:srgbClr val="F7E7DD"/>
          </a:solidFill>
          <a:ln w="12700">
            <a:solidFill>
              <a:srgbClr val="F7E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22960" y="30175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Latvija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2960" y="3401568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Sēdes pārraida tiešraidē un publicē videoierakstus; pieejami materiāli un protokoli. Sekretariāts reizi pusgadā ziņo par lēmumu izpildi.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83280" y="2834640"/>
            <a:ext cx="2560320" cy="2057400"/>
          </a:xfrm>
          <a:prstGeom prst="roundRect">
            <a:avLst>
              <a:gd name="adj" fmla="val 355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611880" y="30175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Polija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611880" y="3401568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Publiskā tabulā pieejamas rezolūcijas un saites uz ministriju atbildēm. Termiņš un gala rezultāts ne vienmēr norādīts.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72200" y="2834640"/>
            <a:ext cx="2560320" cy="2057400"/>
          </a:xfrm>
          <a:prstGeom prst="roundRect">
            <a:avLst>
              <a:gd name="adj" fmla="val 355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6400800" y="30175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Francija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400800" y="3401568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Ministru prezidentam katru gadu jāsniedz informācija par valdības rīcību pēc CESE atzinumu saņemšanas.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961120" y="2834640"/>
            <a:ext cx="2560320" cy="2057400"/>
          </a:xfrm>
          <a:prstGeom prst="roundRect">
            <a:avLst>
              <a:gd name="adj" fmla="val 355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9189720" y="30175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Čehija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9189720" y="3401568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Rīcības plānos norāda atbildīgās iestādes; komitejas atsevišķi pārbauda iepriekš uzticēto uzdevumu izpildi.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9436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Lielākajā daļā valstu ministrijām nav vispārēja pienākuma atbildēt uz katru padomes priekšlikumu. </a:t>
            </a:r>
            <a:r>
              <a:rPr lang="en-US" sz="13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Atklātība par to, kas apspriests, un izsekojamība tam, kas noticis pēc tam, ir divi atsevišķi uzdevumi ar atšķirīgiem risinājumiem.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SEŠU VALSTU PRAKSE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 rāda intervijas: kas nosaka reālo ietekmi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72768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86968" y="177393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Iesaistes brīdis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886200" y="180136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Lietuva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86968" y="2194560"/>
            <a:ext cx="4754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Padomes mandāts nemainījās, bet valdība tai projektus iesniedz retāk — NVO tie jāatrod pašām un jāpieprasa apspriešana. Tas palielina slodzi un risku nepamanīt būtisko laikus.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17920" y="1572768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510528" y="177393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Formāla vieta ≠ ietekme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509760" y="180136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Horvātija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510528" y="2194560"/>
            <a:ext cx="4754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NVO ir mazākumā 37 locekļu padomē. Intervētais norādīja, ka publiskās varas pārstāvju vairākums NVO ierosinātos jautājumus darba kārtībā regulāri neielaiž.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4360" y="3785616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86968" y="398678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Padome kā publisks ieraksts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4014216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Igaunija, Slovākija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86968" y="4407408"/>
            <a:ext cx="4754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Ministrs var lemt citādi, taču protokols fiksē pilsoniskās sabiedrības nostāju un domstarpības. Nostiprināts platformu saraksts apgrūtina kritisku organizāciju nomaiņu.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17920" y="3785616"/>
            <a:ext cx="5349240" cy="2011680"/>
          </a:xfrm>
          <a:prstGeom prst="roundRect">
            <a:avLst>
              <a:gd name="adj" fmla="val 3636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510528" y="398678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Resursi un nepārtrauktība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509760" y="4014216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Somija, Bulgārija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510528" y="4407408"/>
            <a:ext cx="4754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Pilna laika sekretariāta zudums mazināja KANE ietekmi. Bulgārijas ESP pašiniciatīvas tiesības un budžets ~25 dokumentiem gadā ļauj strādāt arī valdību maiņu laikā.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Intervijas ar pilsoniskās sabiedrības un konsultatīvo institūciju pārstāvjiem, 2026. gada jūlijs–augusts.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LATVIJA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Memoranda padome uz šī fona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54480"/>
            <a:ext cx="2560320" cy="1463040"/>
          </a:xfrm>
          <a:prstGeom prst="roundRect">
            <a:avLst>
              <a:gd name="adj" fmla="val 5000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578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Memorandam pievienojušās organizācijas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83280" y="1554480"/>
            <a:ext cx="2560320" cy="1463040"/>
          </a:xfrm>
          <a:prstGeom prst="roundRect">
            <a:avLst>
              <a:gd name="adj" fmla="val 5000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56616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balsstiesīgi locekļi (8 valsts + 8 NVO)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554480"/>
            <a:ext cx="2560320" cy="1463040"/>
          </a:xfrm>
          <a:prstGeom prst="roundRect">
            <a:avLst>
              <a:gd name="adj" fmla="val 5000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172200" y="1645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11+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35508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sēdes gadā, tostarp paplašinātā ar MP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961120" y="1554480"/>
            <a:ext cx="2560320" cy="1463040"/>
          </a:xfrm>
          <a:prstGeom prst="roundRect">
            <a:avLst>
              <a:gd name="adj" fmla="val 5000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961120" y="1645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914400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pastāvīgas darba grupas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94360" y="32918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Kā Latvija atšķiras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3639312"/>
            <a:ext cx="5669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Padome darbojas pie Valsts </a:t>
            </a:r>
            <a:r>
              <a:rPr lang="en-US" sz="1250" dirty="0" err="1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kancelejas</a:t>
            </a: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lv-LV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valdības centrā, nevis nozares ministrijā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Vada VK direktors; ikgadējā paplašinātā sēdē piedalās Ministru prezidents un ministri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Sekretariāta funkcijas pilda VK; daļa uzdevumu 2024. gadā deleģēta Latvijas Pilsoniskajai aliansei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Padome deleģē NVO pārstāvjus Valsts sekretāru sanāksmē, NTSP un ES fondu uzraudzībā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20840" y="3291840"/>
            <a:ext cx="4846320" cy="1965960"/>
          </a:xfrm>
          <a:prstGeom prst="roundRect">
            <a:avLst>
              <a:gd name="adj" fmla="val 3721"/>
            </a:avLst>
          </a:prstGeom>
          <a:solidFill>
            <a:srgbClr val="F7E7DD"/>
          </a:solidFill>
          <a:ln w="12700">
            <a:solidFill>
              <a:srgbClr val="F7E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995160" y="34747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Pārstāvniecības skaitļi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995160" y="3913632"/>
            <a:ext cx="4297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NVO vietas: 7 vēlētas + 1 pastāvīga LPA vieta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2024. gada vēlēšanās: 16 kandidāti, 71 derīgs balsojums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6B2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Nolikums neparedz vietas noteiktām jomām vai reģioniem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LATVIJA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Latvijas modeļa stiprās puses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7276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50392" y="177393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50392" y="17739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07592" y="175564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Vieta valdības centrā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07592" y="21031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Ļauj risināt vairākas ministrijas skarošus jautājumus; sēdēs piedalās amatpersonas, kas var vienoties par rīcību.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17920" y="157276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6473952" y="177393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473952" y="17739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931152" y="175564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Regularitāte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931152" y="21031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Vismaz reizi mēnesī — biežāk nekā vairumā analizēto valstu; ļauj atgriezties pie neatrisinātiem jautājumiem.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94360" y="303580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50392" y="323697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50392" y="32369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07592" y="321868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Augsta atklātība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07592" y="35661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Tiešraides, videoieraksti, publiski materiāli un attālināta dalība. Konstatēta tikai dažās valstīs.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17920" y="303580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6473952" y="323697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6473952" y="32369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931152" y="321868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Sekretariāts un darba grupas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31152" y="35661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Pastāvīgs atbalsts un četras darba grupas uztur darbu arī starp sēdēm.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94360" y="449884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50392" y="470001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50392" y="4700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307592" y="468172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Atlīdzība un ceļa izdevumi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307592" y="50292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Mazina organizācijas pamatfinansējuma ietekmi uz līdzdalības iespējām — analizētajās valstīs reti.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217920" y="449884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6473952" y="470001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6473952" y="4700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931152" y="468172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Iesaiste ārpus padomes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931152" y="50292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Atklātā atlasē izraudzīti pārstāvji darbojas citās plānošanas un uzraudzības institūcijās; iespējama ekspertu un pētījumu piesaiste.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LATVIJA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Nepilnības un riski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7276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50392" y="177393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50392" y="17739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07592" y="175564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Šaura NVO pārstāvniecība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07592" y="21031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Astoņas NVO vietas sektora lielumam un daudzveidībai; nolikums neparedz vietas jomām vai reģioniem.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17920" y="157276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6473952" y="177393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473952" y="17739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931152" y="175564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Zema līdzdalība vēlēšanās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931152" y="21031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2024. gadā 71 derīgs balsojums. Tas vājina ievēlēto pārstāvju mandātu.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94360" y="303580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50392" y="323697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50392" y="32369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07592" y="321868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vienota atskaitīšanās standarta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07592" y="35661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noteikts, ar kuru organizāciju loku pārstāvim jākonsultējas un kā jāziņo par darbu Padomē.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17920" y="303580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6473952" y="323697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6473952" y="32369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931152" y="321868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Tiešsaistes sarunu ietekme nav izsekojama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31152" y="35661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redzams, kā tajās apzinātie jautājumi nonāk darba plānā, darba grupās vai sēžu darba kārtībā.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94360" y="449884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50392" y="470001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50392" y="4700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307592" y="468172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Lēmumu virzība izkaisīta avotos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307592" y="50292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Trūkst vienota publiska pārskata par katra lēmuma atbildīgo, termiņu, atbildi un izpildes statusu.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217920" y="4498848"/>
            <a:ext cx="5349240" cy="1280160"/>
          </a:xfrm>
          <a:prstGeom prst="roundRect">
            <a:avLst>
              <a:gd name="adj" fmla="val 5714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6473952" y="4700016"/>
            <a:ext cx="347472" cy="347472"/>
          </a:xfrm>
          <a:prstGeom prst="ellipse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6473952" y="4700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931152" y="468172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3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Funkciju koncentrācija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931152" y="50292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LPA vienlaikus ir Padomes loceklis, daļēji sekretariāts un jumta organizācija — jāizvērtē lomu nodalījums un nepārtrauktības risks.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· REKOMENDĀCIJAS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 pamato citu valstu pieredze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54480"/>
            <a:ext cx="3429000" cy="4251960"/>
          </a:xfrm>
          <a:prstGeom prst="roundRect">
            <a:avLst>
              <a:gd name="adj" fmla="val 2133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68680" y="175564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8680" y="2084832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Sasaistīt tiešsaistes sarunas ar Padomes darba ciklu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971800"/>
            <a:ext cx="2880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Jauns formāts nav jāveido — jāpilnveido esošais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Pirms sarunas apkopo organizāciju jautājumus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Pēc sarunas publicē kopsavilkumu ar turpmāko virzību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Reizi pusgadā — apkopojums un dalībnieku aptauja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297680" y="1554480"/>
            <a:ext cx="3429000" cy="4251960"/>
          </a:xfrm>
          <a:prstGeom prst="roundRect">
            <a:avLst>
              <a:gd name="adj" fmla="val 2133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572000" y="175564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0" y="2084832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Palielināt NVO līdzdalību pārstāvju vēlēšanās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0" y="2971800"/>
            <a:ext cx="2880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Aptaujāt organizācijas par nebalsošanas iemesliem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Iesaistes plāns ar sasniedzamo dalības īpatsvaru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 err="1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Publiska</a:t>
            </a: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kandidātu</a:t>
            </a: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diskusija</a:t>
            </a:r>
            <a:r>
              <a:rPr lang="lv-LV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01000" y="1554480"/>
            <a:ext cx="3429000" cy="4251960"/>
          </a:xfrm>
          <a:prstGeom prst="roundRect">
            <a:avLst>
              <a:gd name="adj" fmla="val 2133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75320" y="1755648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2084832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Izveidot vienotu lēmumu virzības reģistru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75320" y="2971800"/>
            <a:ext cx="2880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MK tīmekļvietnē; uztur Padomes sekretariāts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Priekšlikums, lēmums, atbildīgā institūcija, termiņš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Pašreizējais statuss, paveiktais un nākamais solis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Aktualizē reizi pusgadā; kavējumam pievieno pamatojumu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· REKOMENDĀCIJAS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Varianti, kas pirms ieviešanas vēl jāizvērtē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54480"/>
            <a:ext cx="5166360" cy="4251960"/>
          </a:xfrm>
          <a:prstGeom prst="roundRect">
            <a:avLst>
              <a:gd name="adj" fmla="val 1720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86968" y="1737360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86968" y="202996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NVO pārstāvniecības stiprināšana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6968" y="251460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 dalība vēlēšanās nepalielinās, salīdzināt divus variantus: palielināt ievēlēto NVO pārstāvju skaitu vai paredzēt vietas noteiktām jomām un reģioniem.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86968" y="358444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Ieguvums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86968" y="384048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Padomē tieši pārstāvēts plašāks organizāciju loks; labāk atspoguļota sektora daudzveidība.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86968" y="457200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886968" y="4828032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Plašāks sastāvs prasa sarežģītāku koordināciju un institucionālā līdzsvara pārskatīšanu; stingras kategorijas apgrūtina jaunu un starpnozaru organizāciju iesaisti.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0" y="1554480"/>
            <a:ext cx="5166360" cy="4251960"/>
          </a:xfrm>
          <a:prstGeom prst="roundRect">
            <a:avLst>
              <a:gd name="adj" fmla="val 1720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6693408" y="1737360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693408" y="202996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LPA funkciju sadalījums Padomes darbā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93408" y="251460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Salīdzināt vismaz trīs risinājumus: saglabāt pašreizējo modeli ar skaidrāku atbildības nodalījumu; nodalīt sekretariāta un interešu aizstāvības funkcijas; sadalīt koordināciju starp vairākām organizācijām.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693408" y="358444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Ieguvums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693408" y="384048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Mazāks lomu konflikta un darbības pārtraukuma risks; atbildība par NVO interešu koordināciju sadalīta plašāk.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693408" y="457200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2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693408" y="4828032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Pārāk sadrumstalots pienākumu sadalījums var palēnināt informācijas apriti un padarīt atbildību neskaidru.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94360" y="6291072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66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Izvērtējumā jāiesaista plašs NVO loks un visas skartās valsts institūcijas.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· ILGTERMIŅĀ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 institucionālie scenāriji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94360" y="1572768"/>
            <a:ext cx="5349240" cy="3200400"/>
          </a:xfrm>
          <a:prstGeom prst="roundRect">
            <a:avLst>
              <a:gd name="adj" fmla="val 2286"/>
            </a:avLst>
          </a:prstGeom>
          <a:solidFill>
            <a:srgbClr val="E9F0EF"/>
          </a:solidFill>
          <a:ln w="12700">
            <a:solidFill>
              <a:srgbClr val="E9F0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86968" y="175564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" y="2212848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Saglabāt un mērķtiecīgi pilnveidot Memoranda padomi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6968" y="297180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Tieša saikne ar valdības centru un atpazīstams NVO dialoga kanāls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Ietekme paliek atkarīga no politiskās gribas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Pilnveidojams: pārstāvju saikne ar plašāku NVO loku, lēmumu virzības izsekojamība, LPA lomu nodalījums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0" y="1572768"/>
            <a:ext cx="5349240" cy="3200400"/>
          </a:xfrm>
          <a:prstGeom prst="roundRect">
            <a:avLst>
              <a:gd name="adj" fmla="val 2286"/>
            </a:avLst>
          </a:prstGeom>
          <a:solidFill>
            <a:srgbClr val="F4F8F7"/>
          </a:solidFill>
          <a:ln w="12700">
            <a:solidFill>
              <a:srgbClr val="F4F8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693408" y="175564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5667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693408" y="2212848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3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Izveidot plašāku Ekonomikas un sociālo lietu padomi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693408" y="297180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NVO darbotos kopā ar darba devējiem, arodbiedrībām, ekspertiem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Plašāk saskaņoti un leģitīmāki ieteikumi valdībai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A53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Memorandu parakstījušo NVO nostāja kļūtu par vienu no vairākām pozīcijām; vienoties būtu grūtāk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4360" y="4956048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10333A"/>
          </a:solidFill>
          <a:ln w="12700">
            <a:solidFill>
              <a:srgbClr val="1033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960120" y="512064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Pētījuma secinājumi atbalsta scenāriju A. </a:t>
            </a:r>
            <a:r>
              <a:rPr lang="en-US" sz="1350" dirty="0">
                <a:solidFill>
                  <a:srgbClr val="CFE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Ekonomikas un sociālo lietu padomes izveidi var apsvērt kā ilgtermiņa alternatīvu, izvērtējot juridisko iespējamību, izmaksas, ietekmi uz NVO patstāvīgo balsi un sociālā dialoga autonomiju.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9AFFC60BC0A06045966ED4413784AC5E" ma:contentTypeVersion="13" ma:contentTypeDescription="Izveidot jaunu dokumentu." ma:contentTypeScope="" ma:versionID="e76210d6d1b79e4ee4517c6b392e1bb6">
  <xsd:schema xmlns:xsd="http://www.w3.org/2001/XMLSchema" xmlns:xs="http://www.w3.org/2001/XMLSchema" xmlns:p="http://schemas.microsoft.com/office/2006/metadata/properties" xmlns:ns2="30cdb15d-beb4-480d-ada1-360cb9c37fb3" xmlns:ns3="e6152ee8-e8fe-47cb-94d6-36ad94a8f53e" targetNamespace="http://schemas.microsoft.com/office/2006/metadata/properties" ma:root="true" ma:fieldsID="f22494930e06972385a287228dd242bf" ns2:_="" ns3:_="">
    <xsd:import namespace="30cdb15d-beb4-480d-ada1-360cb9c37fb3"/>
    <xsd:import namespace="e6152ee8-e8fe-47cb-94d6-36ad94a8f5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cdb15d-beb4-480d-ada1-360cb9c37f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ttēlu atzīmes" ma:readOnly="false" ma:fieldId="{5cf76f15-5ced-4ddc-b409-7134ff3c332f}" ma:taxonomyMulti="true" ma:sspId="f7785708-a208-4830-9ace-0a9e864049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152ee8-e8fe-47cb-94d6-36ad94a8f53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6fef27-028c-4fab-beb0-981a06e6e5f1}" ma:internalName="TaxCatchAll" ma:showField="CatchAllData" ma:web="e6152ee8-e8fe-47cb-94d6-36ad94a8f5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152ee8-e8fe-47cb-94d6-36ad94a8f53e" xsi:nil="true"/>
    <lcf76f155ced4ddcb4097134ff3c332f xmlns="30cdb15d-beb4-480d-ada1-360cb9c37fb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232ABC-80C6-4DD0-AA60-4AE1DBE3F2EE}"/>
</file>

<file path=customXml/itemProps2.xml><?xml version="1.0" encoding="utf-8"?>
<ds:datastoreItem xmlns:ds="http://schemas.openxmlformats.org/officeDocument/2006/customXml" ds:itemID="{B446FC96-6B78-4676-ABCD-160E3499B7ED}"/>
</file>

<file path=customXml/itemProps3.xml><?xml version="1.0" encoding="utf-8"?>
<ds:datastoreItem xmlns:ds="http://schemas.openxmlformats.org/officeDocument/2006/customXml" ds:itemID="{83745CF1-672A-40A3-B07A-E3A98F603AE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2276</Words>
  <Application>Microsoft Office PowerPoint</Application>
  <PresentationFormat>Widescreen</PresentationFormat>
  <Paragraphs>355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2026-08-11T18:26:34Z</dcterms:created>
  <dcterms:modified xsi:type="dcterms:W3CDTF">2026-08-11T18:26:40Z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0x0101009AFFC60BC0A06045966ED4413784AC5E</vt:lpwstr>
  </property>
</Properties>
</file>