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28"/>
  </p:notesMasterIdLst>
  <p:sldIdLst>
    <p:sldId id="1630" r:id="rId3"/>
    <p:sldId id="2145706498" r:id="rId4"/>
    <p:sldId id="2145706519" r:id="rId5"/>
    <p:sldId id="2145706501" r:id="rId6"/>
    <p:sldId id="1543" r:id="rId7"/>
    <p:sldId id="271" r:id="rId8"/>
    <p:sldId id="2145706532" r:id="rId9"/>
    <p:sldId id="2145706510" r:id="rId10"/>
    <p:sldId id="1628" r:id="rId11"/>
    <p:sldId id="2145706488" r:id="rId12"/>
    <p:sldId id="2145706481" r:id="rId13"/>
    <p:sldId id="2145706512" r:id="rId14"/>
    <p:sldId id="1488" r:id="rId15"/>
    <p:sldId id="301" r:id="rId16"/>
    <p:sldId id="341" r:id="rId17"/>
    <p:sldId id="2145706511" r:id="rId18"/>
    <p:sldId id="1631" r:id="rId19"/>
    <p:sldId id="347" r:id="rId20"/>
    <p:sldId id="2145706520" r:id="rId21"/>
    <p:sldId id="2145706523" r:id="rId22"/>
    <p:sldId id="2145706522" r:id="rId23"/>
    <p:sldId id="2145706521" r:id="rId24"/>
    <p:sldId id="2145706533" r:id="rId25"/>
    <p:sldId id="2145706514" r:id="rId26"/>
    <p:sldId id="1629" r:id="rId2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6" autoAdjust="0"/>
    <p:restoredTop sz="90459" autoAdjust="0"/>
  </p:normalViewPr>
  <p:slideViewPr>
    <p:cSldViewPr snapToGrid="0">
      <p:cViewPr varScale="1">
        <p:scale>
          <a:sx n="144" d="100"/>
          <a:sy n="144" d="100"/>
        </p:scale>
        <p:origin x="14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9T07:43:09.365"/>
    </inkml:context>
    <inkml:brush xml:id="br0">
      <inkml:brushProperty name="width" value="0.1" units="cm"/>
      <inkml:brushProperty name="height" value="0.6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9T07:43:09.652"/>
    </inkml:context>
    <inkml:brush xml:id="br0">
      <inkml:brushProperty name="width" value="0.1" units="cm"/>
      <inkml:brushProperty name="height" value="0.6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9T07:43:11.406"/>
    </inkml:context>
    <inkml:brush xml:id="br0">
      <inkml:brushProperty name="width" value="0.1" units="cm"/>
      <inkml:brushProperty name="height" value="0.6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9T07:43:12.124"/>
    </inkml:context>
    <inkml:brush xml:id="br0">
      <inkml:brushProperty name="width" value="0.1" units="cm"/>
      <inkml:brushProperty name="height" value="0.6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9T07:43:13.886"/>
    </inkml:context>
    <inkml:brush xml:id="br0">
      <inkml:brushProperty name="width" value="0.1" units="cm"/>
      <inkml:brushProperty name="height" value="0.6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6CEF3-15FC-4528-82AC-A923BC60A1CF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3079F-75D4-41B5-8145-A11EB29A2C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2963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8CD4C5-6CFD-4428-92E1-6D1CC20823AB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43801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19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72956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20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03834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21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891128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22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25871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23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11699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25E94-68E1-4EDD-6A93-707127483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1AFC7E4D-EDC4-06B1-5191-CC0EABEFAF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C5ABAD5D-D531-AF54-22C4-DC56DA05DD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35000">
              <a:spcAft>
                <a:spcPts val="875"/>
              </a:spcAft>
            </a:pPr>
            <a:endParaRPr lang="lv-LV" altLang="lv-LV" sz="18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D5D4FF9E-30C1-8E51-6BC6-52D4FE5526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98921C1-4D0F-42C4-8358-7041C9E5A5EE}" type="slidenum">
              <a:rPr lang="lv-LV" altLang="lv-LV" smtClean="0"/>
              <a:pPr/>
              <a:t>24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50913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96751-E168-50AD-7EB1-02EDA963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E5183FBF-6835-4321-05F8-B76A799733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EF840A83-C182-0F46-97F1-63844C67E7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7423E97F-D404-D52F-1AF1-83F6CBD95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71355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4D3D1-BB7D-E2CF-ACE5-80FEC0E15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40ABF8FB-405F-EBD1-522C-A220AE6A77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28E286A-13D5-8C74-5150-33174B94C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35000">
              <a:spcAft>
                <a:spcPts val="875"/>
              </a:spcAft>
            </a:pPr>
            <a:endParaRPr lang="lv-LV" altLang="lv-LV" sz="18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A29F80FF-0ECF-CC2E-5D17-707E6D9124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98921C1-4D0F-42C4-8358-7041C9E5A5EE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4657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2EED7-FE18-DBE3-E4DD-7C854ADC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B2CB7E8-14E2-FA5D-9233-B2E6FAB68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8E4311B-8C8E-D3DF-3BF1-B82B860F45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35000">
              <a:spcAft>
                <a:spcPts val="875"/>
              </a:spcAft>
            </a:pPr>
            <a:r>
              <a:rPr lang="en-US" altLang="lv-LV" sz="1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lv-LV" altLang="lv-LV" sz="18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65358DDA-BB1B-08C5-D3D6-4965EB731A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98921C1-4D0F-42C4-8358-7041C9E5A5EE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29083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4D3D1-BB7D-E2CF-ACE5-80FEC0E15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40ABF8FB-405F-EBD1-522C-A220AE6A77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28E286A-13D5-8C74-5150-33174B94C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35000">
              <a:spcAft>
                <a:spcPts val="875"/>
              </a:spcAft>
            </a:pPr>
            <a:endParaRPr lang="lv-LV" altLang="lv-LV" sz="18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A29F80FF-0ECF-CC2E-5D17-707E6D9124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98921C1-4D0F-42C4-8358-7041C9E5A5EE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47227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FA97F-BBE7-4B3F-8680-6C0B416F82D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3373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>
                <a:solidFill>
                  <a:prstClr val="black"/>
                </a:solidFill>
              </a:rPr>
              <a:pPr/>
              <a:t>15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61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56976-3FB6-38D0-552C-43D4AF8B6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F2FEE9-47F8-940B-07D2-018F9AD24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3CCC2-2BB9-2C8D-6424-82EB29719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37762-9F86-5041-0686-51CAB90C7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C1787F-5DCE-46CC-BEA8-2EB1662CB6C9}" type="slidenum">
              <a:rPr lang="lv-LV" altLang="lv-LV" smtClean="0"/>
              <a:pPr>
                <a:defRPr/>
              </a:pPr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22590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>
                <a:solidFill>
                  <a:prstClr val="black"/>
                </a:solidFill>
              </a:rPr>
              <a:pPr/>
              <a:t>18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6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0FE0-785C-30E9-6597-E999D7C10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F5C46-B853-DC0F-C773-6870D9435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9907C-245A-FC08-80AC-14643C9DA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436A5-477B-9A84-0DF0-87A066B80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A58AF-0A6C-C946-040E-E6847DE1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0136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B6E89-C405-0823-67A2-1A060B121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8D6E1-FC33-111D-F0CB-0C8CA76E1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1C64C-0685-F4BC-056F-F0C453168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FA4F2-3896-C280-03BD-81264999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B3723-AC0E-AB91-DCDA-CF900872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078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365412-822D-C764-1959-0A3851FD6F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9D63B-ADE0-18A4-B5C0-9CC4FADD7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0E2BD-3D9C-877F-B98B-0C32F508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18A5E-3B1B-0D0B-D897-CEC23B1E4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EDDC0-27F9-59E6-E98A-0C448DEF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1559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915695" y="306809"/>
            <a:ext cx="9258299" cy="1066799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915695" y="6330414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299200" y="6330414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77F7EC9-6EA6-53B4-387A-31F220CAA0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760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701BCE9-8DB0-468A-810B-F0C4CE1EFD38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FB81F3-9ED9-274D-D722-E41974690D35}"/>
              </a:ext>
            </a:extLst>
          </p:cNvPr>
          <p:cNvSpPr/>
          <p:nvPr userDrawn="1"/>
        </p:nvSpPr>
        <p:spPr>
          <a:xfrm>
            <a:off x="720726" y="0"/>
            <a:ext cx="912812" cy="338138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257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432B5-C24E-1535-0990-4056C8EA65D7}"/>
              </a:ext>
            </a:extLst>
          </p:cNvPr>
          <p:cNvSpPr/>
          <p:nvPr userDrawn="1"/>
        </p:nvSpPr>
        <p:spPr>
          <a:xfrm>
            <a:off x="720726" y="0"/>
            <a:ext cx="912812" cy="338138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5695" y="1758417"/>
            <a:ext cx="9260305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915695" y="6330414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299200" y="6330414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15695" y="310618"/>
            <a:ext cx="9260305" cy="1066799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91E8E2BF-FA08-7F12-E493-3ADE2B3BDF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760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726FFD-0855-4B9E-8B59-2CFE3F748A4E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04312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011FB-3327-07A6-31D2-9D804F6AA1A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5C54C6C3-48D4-8637-63BD-F906D34A19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763" y="906464"/>
            <a:ext cx="17272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CE392F7B-0325-DAEA-3BA8-0E8C227A4E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3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FFB4E1-47BB-C723-9D70-613BAAA00253}"/>
              </a:ext>
            </a:extLst>
          </p:cNvPr>
          <p:cNvSpPr/>
          <p:nvPr userDrawn="1"/>
        </p:nvSpPr>
        <p:spPr>
          <a:xfrm>
            <a:off x="811214" y="1"/>
            <a:ext cx="720725" cy="722313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 sz="18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28112" y="3505200"/>
            <a:ext cx="8949488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solidFill>
                  <a:srgbClr val="9D223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328112" y="4724400"/>
            <a:ext cx="8949488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2328112" y="5761038"/>
            <a:ext cx="8949488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4057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90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AA9393-97EC-6B68-18DF-62FA4170B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61D44614-2BC3-013B-46A5-916B0680A8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16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45048-7826-6D77-F5A1-9E186F3B4C92}"/>
              </a:ext>
            </a:extLst>
          </p:cNvPr>
          <p:cNvSpPr/>
          <p:nvPr userDrawn="1"/>
        </p:nvSpPr>
        <p:spPr>
          <a:xfrm>
            <a:off x="515938" y="0"/>
            <a:ext cx="912812" cy="338138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777" y="304814"/>
            <a:ext cx="9260301" cy="1066799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3779" y="1752611"/>
            <a:ext cx="4339388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13261" y="1752603"/>
            <a:ext cx="4360821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915695" y="6330414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299200" y="6330414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45D97F2-B4C7-FBE0-BAF4-AB5EF36AF6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760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3F609E4-806F-4263-AF60-23952AFCA4D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98866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0FE0-785C-30E9-6597-E999D7C10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F5C46-B853-DC0F-C773-6870D9435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9907C-245A-FC08-80AC-14643C9DA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436A5-477B-9A84-0DF0-87A066B80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A58AF-0A6C-C946-040E-E6847DE1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1307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2AF5-0BAA-4C59-0641-AE321C5EC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757C3-75CB-E00C-254D-C9F5616D1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FA8EA-AB62-DBC5-194E-F87FD67AA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C307C-1424-DE0C-E0A2-CC0AB4311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1E1F8-E139-B44C-ED0A-A211BB871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848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2AF5-0BAA-4C59-0641-AE321C5EC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757C3-75CB-E00C-254D-C9F5616D1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FA8EA-AB62-DBC5-194E-F87FD67AA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C307C-1424-DE0C-E0A2-CC0AB4311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1E1F8-E139-B44C-ED0A-A211BB871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0018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ECA98-C6E5-63A8-5D4C-971E668D9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03A68-DA86-1FDC-EFD7-790F36DD7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23848-5D1D-3623-D08B-D2EBDF0D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A3CAE-07F8-B12D-1D89-C77268F8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64D62-6834-A49A-15A9-3E20AB78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4924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E0A02-B7E6-0625-5AC3-DCBC5074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7383A-4ACD-FAF5-8A2E-7C5EF5D2D7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5D9CE-52A9-D468-5FA1-B93D49466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DD381-F92D-5EE9-B195-2FE480D3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BD07F-229B-9196-A79E-563AC5AF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BFF5F-AFB0-A87D-1D6B-19EE376B6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6124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71526-5F27-6618-EA3B-381410479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B64D2-36B5-B94F-409F-0173673AD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190C4-4F12-F03A-1288-EBCE83820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052FB8-8332-5BA8-8C33-88D0D3B1F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3803B-48F5-7842-184D-A127FA594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034729-9F23-1712-B7EC-F03383FB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7B353-CF97-CF77-C3C0-91C1A6F5E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46D269-2232-4B81-2846-A8A97714C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2748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0148F-6D01-9679-46D3-CEFB7FBE4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8EC027-F84A-4E72-D9EA-FF5BF4D46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D72248-888C-2793-2C55-6E5DFFDD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E2C8C-3B2B-8DD8-9EDF-B2BA1F90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6713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F25B4C-C91A-B162-73A7-7CD3F5B9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6E1F1A-1B57-4C7F-548E-D0C607DD9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E14B1-CD26-36FD-D457-E1733BBF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2465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554E1-6763-85B6-5D82-9B25F550D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E72BF-EBC6-ED0E-4531-0900E277E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AC2226-17DC-A96F-19FE-23E29A997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FE5AE-3DCE-23D3-B321-E26AFB49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0E851D-05C8-9E45-D4A3-1DDC5294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9A1C5-938E-37F3-DDBB-F045FDEA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4099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A2890-B7E5-7852-BE4B-3286F3A54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5377B4-1BE9-EDE2-827A-848CEF328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EA1EB-D925-2D4A-FC11-ACDFA7851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3B6E4-F776-3793-AD4A-D67D0BFE9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FD565C-54A5-11CE-BD36-B9E56E5E5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99C50-4FBE-F3FF-0F39-6F3EADC0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2809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B6E89-C405-0823-67A2-1A060B121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8D6E1-FC33-111D-F0CB-0C8CA76E1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1C64C-0685-F4BC-056F-F0C453168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FA4F2-3896-C280-03BD-81264999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B3723-AC0E-AB91-DCDA-CF900872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72070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365412-822D-C764-1959-0A3851FD6F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9D63B-ADE0-18A4-B5C0-9CC4FADD7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0E2BD-3D9C-877F-B98B-0C32F508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18A5E-3B1B-0D0B-D897-CEC23B1E4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EDDC0-27F9-59E6-E98A-0C448DEF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4170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915695" y="306809"/>
            <a:ext cx="9258299" cy="1066799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915695" y="6330414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299200" y="6330414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77F7EC9-6EA6-53B4-387A-31F220CAA0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760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701BCE9-8DB0-468A-810B-F0C4CE1EFD38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FB81F3-9ED9-274D-D722-E41974690D35}"/>
              </a:ext>
            </a:extLst>
          </p:cNvPr>
          <p:cNvSpPr/>
          <p:nvPr userDrawn="1"/>
        </p:nvSpPr>
        <p:spPr>
          <a:xfrm>
            <a:off x="720726" y="0"/>
            <a:ext cx="912812" cy="338138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98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ECA98-C6E5-63A8-5D4C-971E668D9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03A68-DA86-1FDC-EFD7-790F36DD7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23848-5D1D-3623-D08B-D2EBDF0D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A3CAE-07F8-B12D-1D89-C77268F8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64D62-6834-A49A-15A9-3E20AB78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8522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432B5-C24E-1535-0990-4056C8EA65D7}"/>
              </a:ext>
            </a:extLst>
          </p:cNvPr>
          <p:cNvSpPr/>
          <p:nvPr userDrawn="1"/>
        </p:nvSpPr>
        <p:spPr>
          <a:xfrm>
            <a:off x="720726" y="0"/>
            <a:ext cx="912812" cy="338138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5695" y="1758417"/>
            <a:ext cx="9260305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915695" y="6330414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299200" y="6330414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15695" y="310618"/>
            <a:ext cx="9260305" cy="1066799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91E8E2BF-FA08-7F12-E493-3ADE2B3BDF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760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726FFD-0855-4B9E-8B59-2CFE3F748A4E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78344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011FB-3327-07A6-31D2-9D804F6AA1A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5C54C6C3-48D4-8637-63BD-F906D34A19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763" y="906464"/>
            <a:ext cx="17272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CE392F7B-0325-DAEA-3BA8-0E8C227A4E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3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FFB4E1-47BB-C723-9D70-613BAAA00253}"/>
              </a:ext>
            </a:extLst>
          </p:cNvPr>
          <p:cNvSpPr/>
          <p:nvPr userDrawn="1"/>
        </p:nvSpPr>
        <p:spPr>
          <a:xfrm>
            <a:off x="811214" y="1"/>
            <a:ext cx="720725" cy="380999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 sz="18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28112" y="3505200"/>
            <a:ext cx="8949488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solidFill>
                  <a:srgbClr val="9D223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328112" y="4724400"/>
            <a:ext cx="8949488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2328112" y="5761038"/>
            <a:ext cx="8949488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6960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874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AA9393-97EC-6B68-18DF-62FA4170B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61D44614-2BC3-013B-46A5-916B0680A8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3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E0A02-B7E6-0625-5AC3-DCBC5074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7383A-4ACD-FAF5-8A2E-7C5EF5D2D7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5D9CE-52A9-D468-5FA1-B93D49466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DD381-F92D-5EE9-B195-2FE480D3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BD07F-229B-9196-A79E-563AC5AF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BFF5F-AFB0-A87D-1D6B-19EE376B6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111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71526-5F27-6618-EA3B-381410479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B64D2-36B5-B94F-409F-0173673AD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190C4-4F12-F03A-1288-EBCE83820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052FB8-8332-5BA8-8C33-88D0D3B1F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3803B-48F5-7842-184D-A127FA594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034729-9F23-1712-B7EC-F03383FB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7B353-CF97-CF77-C3C0-91C1A6F5E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46D269-2232-4B81-2846-A8A97714C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008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0148F-6D01-9679-46D3-CEFB7FBE4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8EC027-F84A-4E72-D9EA-FF5BF4D46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D72248-888C-2793-2C55-6E5DFFDD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E2C8C-3B2B-8DD8-9EDF-B2BA1F90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767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F25B4C-C91A-B162-73A7-7CD3F5B9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6E1F1A-1B57-4C7F-548E-D0C607DD9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E14B1-CD26-36FD-D457-E1733BBF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875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554E1-6763-85B6-5D82-9B25F550D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E72BF-EBC6-ED0E-4531-0900E277E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AC2226-17DC-A96F-19FE-23E29A997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FE5AE-3DCE-23D3-B321-E26AFB49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0E851D-05C8-9E45-D4A3-1DDC5294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9A1C5-938E-37F3-DDBB-F045FDEA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385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A2890-B7E5-7852-BE4B-3286F3A54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5377B4-1BE9-EDE2-827A-848CEF328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EA1EB-D925-2D4A-FC11-ACDFA7851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3B6E4-F776-3793-AD4A-D67D0BFE9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FD565C-54A5-11CE-BD36-B9E56E5E5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99C50-4FBE-F3FF-0F39-6F3EADC0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792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CA33F2-CE9A-734D-ED8A-9331AFB7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76D75-65A7-560F-82F7-90A4B006B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49CDB-4A5A-6B6B-C3D4-891AA9D37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8E5D6-4609-A036-42C9-196449556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ACBF1-6822-BEBD-CF7A-9314B7A56B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035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  <p:sldLayoutId id="214748368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CA33F2-CE9A-734D-ED8A-9331AFB7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76D75-65A7-560F-82F7-90A4B006B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49CDB-4A5A-6B6B-C3D4-891AA9D37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76652-F4F5-4A91-8672-E63B7FE2CCA2}" type="datetimeFigureOut">
              <a:rPr lang="lv-LV" smtClean="0"/>
              <a:t>25.08.2026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8E5D6-4609-A036-42C9-196449556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ACBF1-6822-BEBD-CF7A-9314B7A56B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491B4-C118-49A8-9770-47D3C4DBBF59}" type="slidenum">
              <a:rPr lang="lv-LV" smtClean="0"/>
              <a:t>‹#›</a:t>
            </a:fld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DBC24D-E6C6-17A9-AA17-4D815BF348CE}"/>
              </a:ext>
            </a:extLst>
          </p:cNvPr>
          <p:cNvSpPr/>
          <p:nvPr userDrawn="1"/>
        </p:nvSpPr>
        <p:spPr>
          <a:xfrm>
            <a:off x="811214" y="1"/>
            <a:ext cx="720725" cy="380999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303876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customXml" Target="../ink/ink3.xml"/><Relationship Id="rId11" Type="http://schemas.openxmlformats.org/officeDocument/2006/relationships/image" Target="../media/image3.png"/><Relationship Id="rId5" Type="http://schemas.openxmlformats.org/officeDocument/2006/relationships/customXml" Target="../ink/ink2.xml"/><Relationship Id="rId10" Type="http://schemas.openxmlformats.org/officeDocument/2006/relationships/customXml" Target="../ink/ink5.xm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sv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55F42AF-AB1F-3D86-03C2-943A3E39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382" y="3029306"/>
            <a:ext cx="9093127" cy="960438"/>
          </a:xfrm>
        </p:spPr>
        <p:txBody>
          <a:bodyPr>
            <a:normAutofit fontScale="90000"/>
          </a:bodyPr>
          <a:lstStyle/>
          <a:p>
            <a:br>
              <a:rPr lang="lv-LV" b="0" dirty="0"/>
            </a:br>
            <a:r>
              <a:rPr lang="lv-LV" b="0" dirty="0"/>
              <a:t> </a:t>
            </a:r>
            <a:r>
              <a:rPr lang="lv-LV" dirty="0">
                <a:solidFill>
                  <a:srgbClr val="C00000"/>
                </a:solidFill>
                <a:latin typeface="+mn-lt"/>
              </a:rPr>
              <a:t>Attīstības plānošanas sistēmas izmaiņas, </a:t>
            </a:r>
            <a:r>
              <a:rPr lang="lv-LV" sz="3300" dirty="0">
                <a:solidFill>
                  <a:srgbClr val="C00000"/>
                </a:solidFill>
                <a:latin typeface="+mn-lt"/>
              </a:rPr>
              <a:t>Latvijas ilgtspējīgas attīstības stratēģijas līdz 2050.gadam un Nacionālā attīstības plāna 2028.-2034.gadam izstrāde</a:t>
            </a:r>
            <a:br>
              <a:rPr lang="lv-LV" sz="3800" b="0" dirty="0">
                <a:solidFill>
                  <a:srgbClr val="C00000"/>
                </a:solidFill>
                <a:latin typeface="+mn-lt"/>
              </a:rPr>
            </a:br>
            <a:endParaRPr lang="lv-LV" altLang="lv-LV" sz="3800" b="0" kern="1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3315" name="Text Placeholder 2">
            <a:extLst>
              <a:ext uri="{FF2B5EF4-FFF2-40B4-BE49-F238E27FC236}">
                <a16:creationId xmlns:a16="http://schemas.microsoft.com/office/drawing/2014/main" id="{98D9C695-C9B5-0372-A4A1-28A4DEA6A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1864" y="5086350"/>
            <a:ext cx="9012237" cy="1423988"/>
          </a:xfrm>
        </p:spPr>
        <p:txBody>
          <a:bodyPr>
            <a:normAutofit fontScale="25000" lnSpcReduction="20000"/>
          </a:bodyPr>
          <a:lstStyle/>
          <a:p>
            <a:pPr algn="r"/>
            <a:endParaRPr lang="lv-LV" altLang="lv-LV" sz="1500" dirty="0">
              <a:solidFill>
                <a:srgbClr val="002060"/>
              </a:solidFill>
              <a:latin typeface="+mn-lt"/>
            </a:endParaRPr>
          </a:p>
          <a:p>
            <a:pPr algn="r">
              <a:lnSpc>
                <a:spcPct val="80000"/>
              </a:lnSpc>
            </a:pPr>
            <a:endParaRPr lang="lv-LV" altLang="lv-LV" sz="1500" dirty="0">
              <a:solidFill>
                <a:srgbClr val="002060"/>
              </a:solidFill>
              <a:latin typeface="+mn-lt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4800" b="1" i="0" dirty="0" err="1">
                <a:effectLst/>
                <a:latin typeface="+mn-lt"/>
              </a:rPr>
              <a:t>Nevalstisko</a:t>
            </a:r>
            <a:r>
              <a:rPr lang="en-GB" sz="4800" b="1" i="0" dirty="0">
                <a:effectLst/>
                <a:latin typeface="+mn-lt"/>
              </a:rPr>
              <a:t> </a:t>
            </a:r>
            <a:r>
              <a:rPr lang="en-GB" sz="4800" b="1" i="0" dirty="0" err="1">
                <a:effectLst/>
                <a:latin typeface="+mn-lt"/>
              </a:rPr>
              <a:t>organizāciju</a:t>
            </a:r>
            <a:r>
              <a:rPr lang="en-GB" sz="4800" b="1" i="0" dirty="0">
                <a:effectLst/>
                <a:latin typeface="+mn-lt"/>
              </a:rPr>
              <a:t> un </a:t>
            </a:r>
            <a:r>
              <a:rPr lang="en-GB" sz="4800" b="1" i="0" dirty="0" err="1">
                <a:effectLst/>
                <a:latin typeface="+mn-lt"/>
              </a:rPr>
              <a:t>Ministru</a:t>
            </a:r>
            <a:r>
              <a:rPr lang="en-GB" sz="4800" b="1" i="0" dirty="0">
                <a:effectLst/>
                <a:latin typeface="+mn-lt"/>
              </a:rPr>
              <a:t> </a:t>
            </a:r>
            <a:r>
              <a:rPr lang="en-GB" sz="4800" b="1" i="0" dirty="0" err="1">
                <a:effectLst/>
                <a:latin typeface="+mn-lt"/>
              </a:rPr>
              <a:t>kabineta</a:t>
            </a:r>
            <a:r>
              <a:rPr lang="en-GB" sz="4800" b="1" i="0" dirty="0">
                <a:effectLst/>
                <a:latin typeface="+mn-lt"/>
              </a:rPr>
              <a:t> </a:t>
            </a:r>
            <a:r>
              <a:rPr lang="en-GB" sz="4800" b="1" i="0" dirty="0" err="1">
                <a:effectLst/>
                <a:latin typeface="+mn-lt"/>
              </a:rPr>
              <a:t>sadarbības</a:t>
            </a:r>
            <a:r>
              <a:rPr lang="en-GB" sz="4800" b="1" i="0" dirty="0">
                <a:effectLst/>
                <a:latin typeface="+mn-lt"/>
              </a:rPr>
              <a:t> memoranda </a:t>
            </a:r>
            <a:r>
              <a:rPr lang="en-GB" sz="4800" b="1" i="0" dirty="0" err="1">
                <a:effectLst/>
                <a:latin typeface="+mn-lt"/>
              </a:rPr>
              <a:t>īstenošanas</a:t>
            </a:r>
            <a:r>
              <a:rPr lang="en-GB" sz="4800" b="1" i="0" dirty="0">
                <a:effectLst/>
                <a:latin typeface="+mn-lt"/>
              </a:rPr>
              <a:t> </a:t>
            </a:r>
            <a:r>
              <a:rPr lang="en-GB" sz="4800" b="1" i="0" dirty="0" err="1">
                <a:effectLst/>
                <a:latin typeface="+mn-lt"/>
              </a:rPr>
              <a:t>padomes</a:t>
            </a:r>
            <a:r>
              <a:rPr lang="en-GB" sz="4800" b="1" i="0" dirty="0">
                <a:effectLst/>
                <a:latin typeface="+mn-lt"/>
              </a:rPr>
              <a:t> </a:t>
            </a:r>
            <a:r>
              <a:rPr lang="en-GB" sz="4800" b="1" i="0" dirty="0" err="1">
                <a:effectLst/>
                <a:latin typeface="+mn-lt"/>
              </a:rPr>
              <a:t>sēde</a:t>
            </a:r>
            <a:endParaRPr lang="en-GB" sz="4800" b="1" i="0" dirty="0">
              <a:effectLst/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lv-LV" altLang="lv-LV" sz="48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2026. gada 26.augustā</a:t>
            </a:r>
          </a:p>
          <a:p>
            <a:pPr>
              <a:lnSpc>
                <a:spcPct val="80000"/>
              </a:lnSpc>
            </a:pPr>
            <a:endParaRPr lang="lv-LV" altLang="lv-LV" sz="1700" dirty="0">
              <a:solidFill>
                <a:srgbClr val="002060"/>
              </a:solidFill>
              <a:latin typeface="+mn-lt"/>
              <a:cs typeface="Calibri" panose="020F0502020204030204" pitchFamily="34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altLang="lv-LV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Vladislavs Vesperis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altLang="lv-LV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Pārresoru koordinācijas departamenta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altLang="lv-LV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Valsts attīstības nodaļas vadītājs, </a:t>
            </a:r>
            <a:r>
              <a:rPr lang="lv-LV" altLang="lv-LV" sz="2800" dirty="0" err="1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Dr.oec</a:t>
            </a:r>
            <a:endParaRPr lang="lv-LV" altLang="lv-LV" sz="2800" dirty="0">
              <a:solidFill>
                <a:srgbClr val="002060"/>
              </a:solidFill>
              <a:latin typeface="+mn-lt"/>
              <a:cs typeface="Calibri" panose="020F0502020204030204" pitchFamily="34" charset="0"/>
            </a:endParaRPr>
          </a:p>
        </p:txBody>
      </p:sp>
      <p:grpSp>
        <p:nvGrpSpPr>
          <p:cNvPr id="13316" name="Group 7">
            <a:extLst>
              <a:ext uri="{FF2B5EF4-FFF2-40B4-BE49-F238E27FC236}">
                <a16:creationId xmlns:a16="http://schemas.microsoft.com/office/drawing/2014/main" id="{EDB9DA27-4058-5C90-EA04-3E7BF52D3B26}"/>
              </a:ext>
            </a:extLst>
          </p:cNvPr>
          <p:cNvGrpSpPr>
            <a:grpSpLocks/>
          </p:cNvGrpSpPr>
          <p:nvPr/>
        </p:nvGrpSpPr>
        <p:grpSpPr bwMode="auto">
          <a:xfrm>
            <a:off x="6889750" y="3790950"/>
            <a:ext cx="31750" cy="38100"/>
            <a:chOff x="6889810" y="3790780"/>
            <a:chExt cx="32040" cy="385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02744207-D8E6-8F1C-E5B8-3299AA5477B2}"/>
                    </a:ext>
                  </a:extLst>
                </p14:cNvPr>
                <p14:cNvContentPartPr/>
                <p14:nvPr/>
              </p14:nvContentPartPr>
              <p14:xfrm>
                <a:off x="6889810" y="3828940"/>
                <a:ext cx="360" cy="3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02744207-D8E6-8F1C-E5B8-3299AA5477B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871810" y="372094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A2D7CED-CCC0-FB95-8E79-5037D84695FF}"/>
                    </a:ext>
                  </a:extLst>
                </p14:cNvPr>
                <p14:cNvContentPartPr/>
                <p14:nvPr/>
              </p14:nvContentPartPr>
              <p14:xfrm>
                <a:off x="6889810" y="3828940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A2D7CED-CCC0-FB95-8E79-5037D84695F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871810" y="372094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CC716A8-01A7-D475-FD7E-0CE00B6EBEF5}"/>
                    </a:ext>
                  </a:extLst>
                </p14:cNvPr>
                <p14:cNvContentPartPr/>
                <p14:nvPr/>
              </p14:nvContentPartPr>
              <p14:xfrm>
                <a:off x="6921490" y="3790780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CC716A8-01A7-D475-FD7E-0CE00B6EBEF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903490" y="368278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B707FD0-C850-3A44-9847-E324E6DD2F86}"/>
                    </a:ext>
                  </a:extLst>
                </p14:cNvPr>
                <p14:cNvContentPartPr/>
                <p14:nvPr/>
              </p14:nvContentPartPr>
              <p14:xfrm>
                <a:off x="6889810" y="3790780"/>
                <a:ext cx="360" cy="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B707FD0-C850-3A44-9847-E324E6DD2F8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871810" y="368278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6DAEE1B-1A80-EF28-9467-E0518A841516}"/>
                  </a:ext>
                </a:extLst>
              </p14:cNvPr>
              <p14:cNvContentPartPr/>
              <p14:nvPr/>
            </p14:nvContentPartPr>
            <p14:xfrm>
              <a:off x="6286450" y="570202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6DAEE1B-1A80-EF28-9467-E0518A84151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68450" y="5594020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C7C17-D2C9-0A5E-137F-8CAF5F483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E6B30-6269-BFFB-3F7B-C0F122C6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7645"/>
            <a:ext cx="10515600" cy="110195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+mn-lt"/>
                <a:ea typeface="Verdana" panose="020B0604030504040204" pitchFamily="34" charset="0"/>
              </a:rPr>
              <a:t>NAP2027 mērķu sasniegšanas progress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0E70A6-F683-80A6-34AE-183F6516B92E}"/>
              </a:ext>
            </a:extLst>
          </p:cNvPr>
          <p:cNvSpPr txBox="1"/>
          <p:nvPr/>
        </p:nvSpPr>
        <p:spPr>
          <a:xfrm>
            <a:off x="838200" y="3595917"/>
            <a:ext cx="4438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51,4% NAP2027 mērķu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 – </a:t>
            </a:r>
            <a:b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</a:b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virzība uz tiem ir pozitīva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9B8945-5B55-A3BD-E64B-265AF47D24F4}"/>
              </a:ext>
            </a:extLst>
          </p:cNvPr>
          <p:cNvSpPr txBox="1"/>
          <p:nvPr/>
        </p:nvSpPr>
        <p:spPr>
          <a:xfrm>
            <a:off x="838200" y="4524650"/>
            <a:ext cx="45146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28,8 % NAP2027 mērķu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 sasniegšanas varbūtība ir zema vai mērķa sasniegšana nebūs iespējama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65D4DF-8E2D-CAC9-9D7E-4136F38B3569}"/>
              </a:ext>
            </a:extLst>
          </p:cNvPr>
          <p:cNvSpPr txBox="1"/>
          <p:nvPr/>
        </p:nvSpPr>
        <p:spPr>
          <a:xfrm>
            <a:off x="6095999" y="4524650"/>
            <a:ext cx="54138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11,6 % NAP2027 mērķu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 nav aktuālu datu, rādītāji vairs netiek aktualizēti, dati nav salīdzināmi datu ieguves metodoloģijas izmaiņu dēļ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A3D88C-3A4D-AB8F-CFD9-F3803FB04365}"/>
              </a:ext>
            </a:extLst>
          </p:cNvPr>
          <p:cNvSpPr txBox="1"/>
          <p:nvPr/>
        </p:nvSpPr>
        <p:spPr>
          <a:xfrm>
            <a:off x="6095999" y="3595917"/>
            <a:ext cx="4438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8.2% NAP2027 mērķu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 –</a:t>
            </a:r>
            <a:b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</a:b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+mn-cs"/>
              </a:rPr>
              <a:t>bez noteiktas virzības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25E7D-25DB-6283-05A6-EB8431489561}"/>
              </a:ext>
            </a:extLst>
          </p:cNvPr>
          <p:cNvSpPr txBox="1"/>
          <p:nvPr/>
        </p:nvSpPr>
        <p:spPr>
          <a:xfrm>
            <a:off x="5536751" y="6009679"/>
            <a:ext cx="606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Ministru prezidentes </a:t>
            </a:r>
            <a:r>
              <a:rPr kumimoji="0" lang="lv-LV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Evikas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Siliņas ikgadējais ziņojums Saeimai par Ministru kabineta paveikto un iecerēto darbību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Ziņojums par Latvijas ilgtspējīgas attīstības stratēģijas līdz 2030. gadam un Nacionālā attīstības plāna 2021.–2027. gadam īstenošanu un valsts ilgtspējīgu attīstību, 2026/03/12 </a:t>
            </a:r>
          </a:p>
        </p:txBody>
      </p:sp>
      <p:sp>
        <p:nvSpPr>
          <p:cNvPr id="16" name="Up Arrow 29">
            <a:extLst>
              <a:ext uri="{FF2B5EF4-FFF2-40B4-BE49-F238E27FC236}">
                <a16:creationId xmlns:a16="http://schemas.microsoft.com/office/drawing/2014/main" id="{DC814D65-A093-B34D-37A3-97B3FD2DD996}"/>
              </a:ext>
            </a:extLst>
          </p:cNvPr>
          <p:cNvSpPr/>
          <p:nvPr/>
        </p:nvSpPr>
        <p:spPr>
          <a:xfrm>
            <a:off x="6672263" y="9063038"/>
            <a:ext cx="238125" cy="230187"/>
          </a:xfrm>
          <a:prstGeom prst="upArrow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Up Arrow 29">
            <a:extLst>
              <a:ext uri="{FF2B5EF4-FFF2-40B4-BE49-F238E27FC236}">
                <a16:creationId xmlns:a16="http://schemas.microsoft.com/office/drawing/2014/main" id="{B1CF8E33-D96E-B34E-52B3-1CDC77E8F58C}"/>
              </a:ext>
            </a:extLst>
          </p:cNvPr>
          <p:cNvSpPr/>
          <p:nvPr/>
        </p:nvSpPr>
        <p:spPr>
          <a:xfrm rot="2700000">
            <a:off x="7227888" y="9064625"/>
            <a:ext cx="238125" cy="200025"/>
          </a:xfrm>
          <a:prstGeom prst="upArrow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Up Arrow 31">
            <a:extLst>
              <a:ext uri="{FF2B5EF4-FFF2-40B4-BE49-F238E27FC236}">
                <a16:creationId xmlns:a16="http://schemas.microsoft.com/office/drawing/2014/main" id="{1FD030BF-4DE2-2F35-7B08-DE076AAFBA9D}"/>
              </a:ext>
            </a:extLst>
          </p:cNvPr>
          <p:cNvSpPr/>
          <p:nvPr/>
        </p:nvSpPr>
        <p:spPr>
          <a:xfrm rot="5400000">
            <a:off x="7851775" y="9082088"/>
            <a:ext cx="238125" cy="196850"/>
          </a:xfrm>
          <a:prstGeom prst="upArrow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Up Arrow 31">
            <a:extLst>
              <a:ext uri="{FF2B5EF4-FFF2-40B4-BE49-F238E27FC236}">
                <a16:creationId xmlns:a16="http://schemas.microsoft.com/office/drawing/2014/main" id="{54E97A7B-9F8C-3CEE-167C-B8838CD1ACF5}"/>
              </a:ext>
            </a:extLst>
          </p:cNvPr>
          <p:cNvSpPr/>
          <p:nvPr/>
        </p:nvSpPr>
        <p:spPr>
          <a:xfrm rot="8100000">
            <a:off x="8486775" y="9083675"/>
            <a:ext cx="238125" cy="198438"/>
          </a:xfrm>
          <a:prstGeom prst="up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Up Arrow 32">
            <a:extLst>
              <a:ext uri="{FF2B5EF4-FFF2-40B4-BE49-F238E27FC236}">
                <a16:creationId xmlns:a16="http://schemas.microsoft.com/office/drawing/2014/main" id="{BF433651-3FDE-76FB-870D-23E2B86C42FE}"/>
              </a:ext>
            </a:extLst>
          </p:cNvPr>
          <p:cNvSpPr/>
          <p:nvPr/>
        </p:nvSpPr>
        <p:spPr>
          <a:xfrm rot="10800000">
            <a:off x="9091613" y="9070975"/>
            <a:ext cx="238125" cy="215900"/>
          </a:xfrm>
          <a:prstGeom prst="up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158F7C-8804-41EE-3BCD-5A80315B8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87989"/>
              </p:ext>
            </p:extLst>
          </p:nvPr>
        </p:nvGraphicFramePr>
        <p:xfrm>
          <a:off x="499620" y="1490395"/>
          <a:ext cx="11104777" cy="14465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76723">
                  <a:extLst>
                    <a:ext uri="{9D8B030D-6E8A-4147-A177-3AD203B41FA5}">
                      <a16:colId xmlns:a16="http://schemas.microsoft.com/office/drawing/2014/main" val="849732702"/>
                    </a:ext>
                  </a:extLst>
                </a:gridCol>
                <a:gridCol w="1388009">
                  <a:extLst>
                    <a:ext uri="{9D8B030D-6E8A-4147-A177-3AD203B41FA5}">
                      <a16:colId xmlns:a16="http://schemas.microsoft.com/office/drawing/2014/main" val="278096297"/>
                    </a:ext>
                  </a:extLst>
                </a:gridCol>
                <a:gridCol w="1388009">
                  <a:extLst>
                    <a:ext uri="{9D8B030D-6E8A-4147-A177-3AD203B41FA5}">
                      <a16:colId xmlns:a16="http://schemas.microsoft.com/office/drawing/2014/main" val="2714743419"/>
                    </a:ext>
                  </a:extLst>
                </a:gridCol>
                <a:gridCol w="1388009">
                  <a:extLst>
                    <a:ext uri="{9D8B030D-6E8A-4147-A177-3AD203B41FA5}">
                      <a16:colId xmlns:a16="http://schemas.microsoft.com/office/drawing/2014/main" val="1257171651"/>
                    </a:ext>
                  </a:extLst>
                </a:gridCol>
                <a:gridCol w="1388009">
                  <a:extLst>
                    <a:ext uri="{9D8B030D-6E8A-4147-A177-3AD203B41FA5}">
                      <a16:colId xmlns:a16="http://schemas.microsoft.com/office/drawing/2014/main" val="3289639801"/>
                    </a:ext>
                  </a:extLst>
                </a:gridCol>
                <a:gridCol w="1388009">
                  <a:extLst>
                    <a:ext uri="{9D8B030D-6E8A-4147-A177-3AD203B41FA5}">
                      <a16:colId xmlns:a16="http://schemas.microsoft.com/office/drawing/2014/main" val="889718236"/>
                    </a:ext>
                  </a:extLst>
                </a:gridCol>
                <a:gridCol w="1388009">
                  <a:extLst>
                    <a:ext uri="{9D8B030D-6E8A-4147-A177-3AD203B41FA5}">
                      <a16:colId xmlns:a16="http://schemas.microsoft.com/office/drawing/2014/main" val="3086768360"/>
                    </a:ext>
                  </a:extLst>
                </a:gridCol>
              </a:tblGrid>
              <a:tr h="860558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buNone/>
                        <a:tabLst>
                          <a:tab pos="180340" algn="l"/>
                        </a:tabLst>
                      </a:pPr>
                      <a:r>
                        <a:rPr lang="lv-LV" sz="1800" b="1" dirty="0">
                          <a:effectLst/>
                        </a:rPr>
                        <a:t>Mērķi/novērtējumi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 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None/>
                      </a:pPr>
                      <a:endParaRPr lang="lv-LV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None/>
                      </a:pPr>
                      <a:endParaRPr lang="lv-LV" sz="18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None/>
                      </a:pPr>
                      <a:endParaRPr lang="lv-LV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None/>
                      </a:pPr>
                      <a:endParaRPr lang="lv-LV" sz="18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en-US" sz="1800">
                          <a:effectLst/>
                        </a:rPr>
                        <a:t>N/A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3356890"/>
                  </a:ext>
                </a:extLst>
              </a:tr>
              <a:tr h="292996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buNone/>
                        <a:tabLst>
                          <a:tab pos="180340" algn="l"/>
                        </a:tabLst>
                      </a:pPr>
                      <a:r>
                        <a:rPr lang="lv-LV" sz="1800" b="1" dirty="0">
                          <a:effectLst/>
                        </a:rPr>
                        <a:t>Kopā = 146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55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20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12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11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31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17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4630253"/>
                  </a:ext>
                </a:extLst>
              </a:tr>
              <a:tr h="292996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buNone/>
                        <a:tabLst>
                          <a:tab pos="180340" algn="l"/>
                        </a:tabLst>
                      </a:pPr>
                      <a:r>
                        <a:rPr lang="lv-LV" sz="1800" b="1" dirty="0">
                          <a:effectLst/>
                        </a:rPr>
                        <a:t>Kopā = 100 %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37,7 %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13,7 %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8,2 %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7,5 %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21,3 %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>
                          <a:tab pos="180340" algn="l"/>
                        </a:tabLst>
                      </a:pPr>
                      <a:r>
                        <a:rPr lang="lv-LV" sz="1800" dirty="0">
                          <a:effectLst/>
                        </a:rPr>
                        <a:t>11,6 %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6067922"/>
                  </a:ext>
                </a:extLst>
              </a:tr>
            </a:tbl>
          </a:graphicData>
        </a:graphic>
      </p:graphicFrame>
      <p:sp>
        <p:nvSpPr>
          <p:cNvPr id="9" name="Up Arrow 29">
            <a:extLst>
              <a:ext uri="{FF2B5EF4-FFF2-40B4-BE49-F238E27FC236}">
                <a16:creationId xmlns:a16="http://schemas.microsoft.com/office/drawing/2014/main" id="{B6B1D777-7039-367C-E582-EFFC9E3D6E3C}"/>
              </a:ext>
            </a:extLst>
          </p:cNvPr>
          <p:cNvSpPr/>
          <p:nvPr/>
        </p:nvSpPr>
        <p:spPr>
          <a:xfrm>
            <a:off x="3833010" y="2043287"/>
            <a:ext cx="286081" cy="233929"/>
          </a:xfrm>
          <a:prstGeom prst="upArrow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Up Arrow 29">
            <a:extLst>
              <a:ext uri="{FF2B5EF4-FFF2-40B4-BE49-F238E27FC236}">
                <a16:creationId xmlns:a16="http://schemas.microsoft.com/office/drawing/2014/main" id="{0DB7FCCC-C02C-31D8-1E72-F0B565E54432}"/>
              </a:ext>
            </a:extLst>
          </p:cNvPr>
          <p:cNvSpPr/>
          <p:nvPr/>
        </p:nvSpPr>
        <p:spPr>
          <a:xfrm rot="2700000">
            <a:off x="5209858" y="2043286"/>
            <a:ext cx="286081" cy="233929"/>
          </a:xfrm>
          <a:prstGeom prst="upArrow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Up Arrow 29">
            <a:extLst>
              <a:ext uri="{FF2B5EF4-FFF2-40B4-BE49-F238E27FC236}">
                <a16:creationId xmlns:a16="http://schemas.microsoft.com/office/drawing/2014/main" id="{9157F6AB-8FAC-704B-7CEF-42D03CBCE689}"/>
              </a:ext>
            </a:extLst>
          </p:cNvPr>
          <p:cNvSpPr/>
          <p:nvPr/>
        </p:nvSpPr>
        <p:spPr>
          <a:xfrm rot="5400000">
            <a:off x="6539954" y="2043286"/>
            <a:ext cx="286081" cy="233929"/>
          </a:xfrm>
          <a:prstGeom prst="upArrow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Up Arrow 29">
            <a:extLst>
              <a:ext uri="{FF2B5EF4-FFF2-40B4-BE49-F238E27FC236}">
                <a16:creationId xmlns:a16="http://schemas.microsoft.com/office/drawing/2014/main" id="{574C42EB-2D25-7339-E368-E22C67672C6D}"/>
              </a:ext>
            </a:extLst>
          </p:cNvPr>
          <p:cNvSpPr/>
          <p:nvPr/>
        </p:nvSpPr>
        <p:spPr>
          <a:xfrm rot="8100000">
            <a:off x="7827797" y="2043285"/>
            <a:ext cx="286081" cy="233929"/>
          </a:xfrm>
          <a:prstGeom prst="up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Up Arrow 29">
            <a:extLst>
              <a:ext uri="{FF2B5EF4-FFF2-40B4-BE49-F238E27FC236}">
                <a16:creationId xmlns:a16="http://schemas.microsoft.com/office/drawing/2014/main" id="{1644D0EF-48B3-E5EE-7647-6A026CB12319}"/>
              </a:ext>
            </a:extLst>
          </p:cNvPr>
          <p:cNvSpPr/>
          <p:nvPr/>
        </p:nvSpPr>
        <p:spPr>
          <a:xfrm rot="10800000">
            <a:off x="9186698" y="2043285"/>
            <a:ext cx="286081" cy="233929"/>
          </a:xfrm>
          <a:prstGeom prst="up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034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3FD2F-18F5-7B9A-76E9-733399EAD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6900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+mn-lt"/>
                <a:ea typeface="Verdana" panose="020B0604030504040204" pitchFamily="34" charset="0"/>
              </a:rPr>
              <a:t>NAP2027 stratēģisko mērķu sasniegšanas progress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014CC4-B768-4967-B472-C55AD8889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74" y="1079181"/>
            <a:ext cx="6896770" cy="557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9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646C-EE5B-960B-905B-B76F4CF74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9251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+mn-lt"/>
                <a:ea typeface="Verdana" panose="020B0604030504040204" pitchFamily="34" charset="0"/>
              </a:rPr>
              <a:t>NAP2027 finanses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2F5AC-D476-D487-7A57-076AB9AC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31" y="5829563"/>
            <a:ext cx="10872714" cy="57494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lv-LV" sz="2400" b="1" dirty="0"/>
              <a:t>Periodā no 2021.-2025.gadam tika konstatēta atbilstība NAP2027 kopumā 2289 atbalstītajiem unikālajiem investīciju pasākumiem ar kopējo finansējumu 16,5 mljrd. eiro. </a:t>
            </a:r>
          </a:p>
          <a:p>
            <a:pPr marL="0" indent="0">
              <a:buNone/>
            </a:pPr>
            <a:endParaRPr lang="lv-LV" dirty="0">
              <a:solidFill>
                <a:srgbClr val="C00000"/>
              </a:solidFill>
            </a:endParaRPr>
          </a:p>
        </p:txBody>
      </p:sp>
      <p:pic>
        <p:nvPicPr>
          <p:cNvPr id="1026" name="Chart 2">
            <a:extLst>
              <a:ext uri="{FF2B5EF4-FFF2-40B4-BE49-F238E27FC236}">
                <a16:creationId xmlns:a16="http://schemas.microsoft.com/office/drawing/2014/main" id="{DCF90B65-CFFD-0773-D94D-8E951AE80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1" y="1028437"/>
            <a:ext cx="10872714" cy="44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585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B32F-5555-4BD9-1C67-AF6E80C98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81545-4E24-D401-96E8-905720D9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9251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+mn-lt"/>
                <a:ea typeface="Verdana" panose="020B0604030504040204" pitchFamily="34" charset="0"/>
              </a:rPr>
              <a:t>NAP2027 finanses #2</a:t>
            </a:r>
          </a:p>
        </p:txBody>
      </p:sp>
      <p:pic>
        <p:nvPicPr>
          <p:cNvPr id="2050" name="Chart 1">
            <a:extLst>
              <a:ext uri="{FF2B5EF4-FFF2-40B4-BE49-F238E27FC236}">
                <a16:creationId xmlns:a16="http://schemas.microsoft.com/office/drawing/2014/main" id="{D43FD785-AA3D-0A95-2909-87EBD9518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31088"/>
            <a:ext cx="10563362" cy="398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735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CE604-8A12-9152-B237-2EAC0927A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A0436C5D-8FB5-E278-30B1-8B6DC216422E}"/>
              </a:ext>
            </a:extLst>
          </p:cNvPr>
          <p:cNvCxnSpPr>
            <a:cxnSpLocks/>
          </p:cNvCxnSpPr>
          <p:nvPr/>
        </p:nvCxnSpPr>
        <p:spPr>
          <a:xfrm>
            <a:off x="2289112" y="3787324"/>
            <a:ext cx="241069" cy="106768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2">
            <a:extLst>
              <a:ext uri="{FF2B5EF4-FFF2-40B4-BE49-F238E27FC236}">
                <a16:creationId xmlns:a16="http://schemas.microsoft.com/office/drawing/2014/main" id="{AD304466-64D9-BE97-1B18-439305F5B3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450850"/>
            <a:ext cx="10515600" cy="5873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LV2050 </a:t>
            </a:r>
            <a:r>
              <a:rPr lang="lv-LV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— ANALIZĒTI DEVIŅI VIRZIENI</a:t>
            </a:r>
            <a:endParaRPr lang="en-LV" sz="30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96F042E2-C92F-C6E1-5E99-4475E598778C}"/>
              </a:ext>
            </a:extLst>
          </p:cNvPr>
          <p:cNvCxnSpPr>
            <a:cxnSpLocks/>
          </p:cNvCxnSpPr>
          <p:nvPr/>
        </p:nvCxnSpPr>
        <p:spPr>
          <a:xfrm flipV="1">
            <a:off x="2887282" y="3807847"/>
            <a:ext cx="3095506" cy="1063852"/>
          </a:xfrm>
          <a:prstGeom prst="line">
            <a:avLst/>
          </a:prstGeom>
          <a:ln>
            <a:solidFill>
              <a:srgbClr val="E09F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76AFDE3-58E3-4998-0761-78DD4D0C59F3}"/>
              </a:ext>
            </a:extLst>
          </p:cNvPr>
          <p:cNvCxnSpPr/>
          <p:nvPr/>
        </p:nvCxnSpPr>
        <p:spPr>
          <a:xfrm flipV="1">
            <a:off x="3245422" y="1607820"/>
            <a:ext cx="876300" cy="51054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3D5EBB-9784-E8C9-91E3-95AC96041DCD}"/>
              </a:ext>
            </a:extLst>
          </p:cNvPr>
          <p:cNvCxnSpPr>
            <a:cxnSpLocks/>
          </p:cNvCxnSpPr>
          <p:nvPr/>
        </p:nvCxnSpPr>
        <p:spPr>
          <a:xfrm>
            <a:off x="4677982" y="1737360"/>
            <a:ext cx="883920" cy="45720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CB16DB-EF07-598C-C362-DA06F0DDEC08}"/>
              </a:ext>
            </a:extLst>
          </p:cNvPr>
          <p:cNvCxnSpPr>
            <a:cxnSpLocks/>
          </p:cNvCxnSpPr>
          <p:nvPr/>
        </p:nvCxnSpPr>
        <p:spPr>
          <a:xfrm flipV="1">
            <a:off x="2605342" y="2346960"/>
            <a:ext cx="3025140" cy="256794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F3C7C12-F6F1-4422-F822-CB322668677C}"/>
              </a:ext>
            </a:extLst>
          </p:cNvPr>
          <p:cNvCxnSpPr>
            <a:cxnSpLocks/>
          </p:cNvCxnSpPr>
          <p:nvPr/>
        </p:nvCxnSpPr>
        <p:spPr>
          <a:xfrm flipV="1">
            <a:off x="2277682" y="2049780"/>
            <a:ext cx="1840230" cy="1116329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90C5BD5-DAAA-2A47-BB47-8AA7ACE294ED}"/>
              </a:ext>
            </a:extLst>
          </p:cNvPr>
          <p:cNvCxnSpPr>
            <a:cxnSpLocks/>
          </p:cNvCxnSpPr>
          <p:nvPr/>
        </p:nvCxnSpPr>
        <p:spPr>
          <a:xfrm flipV="1">
            <a:off x="3794062" y="2118360"/>
            <a:ext cx="419100" cy="329184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53FF635-A87C-26C5-189B-FE8AA0509D38}"/>
              </a:ext>
            </a:extLst>
          </p:cNvPr>
          <p:cNvCxnSpPr>
            <a:cxnSpLocks/>
          </p:cNvCxnSpPr>
          <p:nvPr/>
        </p:nvCxnSpPr>
        <p:spPr>
          <a:xfrm flipH="1" flipV="1">
            <a:off x="4677982" y="2118360"/>
            <a:ext cx="1348740" cy="1047749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FBB970-7C88-711C-F047-DE2311BEE085}"/>
              </a:ext>
            </a:extLst>
          </p:cNvPr>
          <p:cNvCxnSpPr>
            <a:cxnSpLocks/>
          </p:cNvCxnSpPr>
          <p:nvPr/>
        </p:nvCxnSpPr>
        <p:spPr>
          <a:xfrm flipH="1" flipV="1">
            <a:off x="4445572" y="1965960"/>
            <a:ext cx="1375410" cy="281178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EECE952-96E7-6F02-1EAB-ED1B28CA0D20}"/>
              </a:ext>
            </a:extLst>
          </p:cNvPr>
          <p:cNvCxnSpPr>
            <a:cxnSpLocks/>
          </p:cNvCxnSpPr>
          <p:nvPr/>
        </p:nvCxnSpPr>
        <p:spPr>
          <a:xfrm>
            <a:off x="2742502" y="5250180"/>
            <a:ext cx="1813560" cy="410606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09AAFFB-9173-9226-8A94-4EC76971B142}"/>
              </a:ext>
            </a:extLst>
          </p:cNvPr>
          <p:cNvCxnSpPr>
            <a:cxnSpLocks/>
          </p:cNvCxnSpPr>
          <p:nvPr/>
        </p:nvCxnSpPr>
        <p:spPr>
          <a:xfrm flipH="1">
            <a:off x="5133277" y="5358031"/>
            <a:ext cx="840105" cy="539849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EF497C-77E5-D8F9-7582-117E5195444C}"/>
              </a:ext>
            </a:extLst>
          </p:cNvPr>
          <p:cNvCxnSpPr>
            <a:cxnSpLocks/>
          </p:cNvCxnSpPr>
          <p:nvPr/>
        </p:nvCxnSpPr>
        <p:spPr>
          <a:xfrm flipH="1">
            <a:off x="4125532" y="5768340"/>
            <a:ext cx="384810" cy="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938BE0D-5287-409B-06D7-0698048AA879}"/>
              </a:ext>
            </a:extLst>
          </p:cNvPr>
          <p:cNvCxnSpPr>
            <a:cxnSpLocks/>
          </p:cNvCxnSpPr>
          <p:nvPr/>
        </p:nvCxnSpPr>
        <p:spPr>
          <a:xfrm flipV="1">
            <a:off x="2521522" y="2258159"/>
            <a:ext cx="3086100" cy="907950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198CC52-689C-8142-81BB-0462CCFA651E}"/>
              </a:ext>
            </a:extLst>
          </p:cNvPr>
          <p:cNvCxnSpPr>
            <a:cxnSpLocks/>
          </p:cNvCxnSpPr>
          <p:nvPr/>
        </p:nvCxnSpPr>
        <p:spPr>
          <a:xfrm flipV="1">
            <a:off x="4845622" y="2485866"/>
            <a:ext cx="762000" cy="2924334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B7C9972-B21D-BB0C-4904-5FCB18B6780A}"/>
              </a:ext>
            </a:extLst>
          </p:cNvPr>
          <p:cNvCxnSpPr>
            <a:cxnSpLocks/>
          </p:cNvCxnSpPr>
          <p:nvPr/>
        </p:nvCxnSpPr>
        <p:spPr>
          <a:xfrm flipV="1">
            <a:off x="5840032" y="2346960"/>
            <a:ext cx="0" cy="2354580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19249EE-586F-CD6B-DDEB-587F2E36AFC7}"/>
              </a:ext>
            </a:extLst>
          </p:cNvPr>
          <p:cNvCxnSpPr>
            <a:cxnSpLocks/>
          </p:cNvCxnSpPr>
          <p:nvPr/>
        </p:nvCxnSpPr>
        <p:spPr>
          <a:xfrm flipH="1" flipV="1">
            <a:off x="5944658" y="2423160"/>
            <a:ext cx="440204" cy="742949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2B8B997-64EE-7E27-33E6-CA4FD57D5F8D}"/>
              </a:ext>
            </a:extLst>
          </p:cNvPr>
          <p:cNvCxnSpPr>
            <a:cxnSpLocks/>
          </p:cNvCxnSpPr>
          <p:nvPr/>
        </p:nvCxnSpPr>
        <p:spPr>
          <a:xfrm flipH="1" flipV="1">
            <a:off x="2742502" y="5064442"/>
            <a:ext cx="3106028" cy="2858"/>
          </a:xfrm>
          <a:prstGeom prst="line">
            <a:avLst/>
          </a:prstGeom>
          <a:ln>
            <a:solidFill>
              <a:srgbClr val="51B1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B4FB4D4-6AB6-6203-CFC9-C08EC23F8804}"/>
              </a:ext>
            </a:extLst>
          </p:cNvPr>
          <p:cNvCxnSpPr>
            <a:cxnSpLocks/>
          </p:cNvCxnSpPr>
          <p:nvPr/>
        </p:nvCxnSpPr>
        <p:spPr>
          <a:xfrm flipV="1">
            <a:off x="2193862" y="2485866"/>
            <a:ext cx="586889" cy="720357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75856BC-B3BD-F4FE-7980-496AFEEF5086}"/>
              </a:ext>
            </a:extLst>
          </p:cNvPr>
          <p:cNvCxnSpPr>
            <a:cxnSpLocks/>
          </p:cNvCxnSpPr>
          <p:nvPr/>
        </p:nvCxnSpPr>
        <p:spPr>
          <a:xfrm flipH="1" flipV="1">
            <a:off x="2780751" y="2423160"/>
            <a:ext cx="845671" cy="2985900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5F89D6F-DC79-11E8-E747-0705E6CB8748}"/>
              </a:ext>
            </a:extLst>
          </p:cNvPr>
          <p:cNvCxnSpPr>
            <a:cxnSpLocks/>
          </p:cNvCxnSpPr>
          <p:nvPr/>
        </p:nvCxnSpPr>
        <p:spPr>
          <a:xfrm flipH="1" flipV="1">
            <a:off x="2530181" y="3530064"/>
            <a:ext cx="1031471" cy="1878996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C89BBCB-ECB6-4A3B-9130-00E4831BA326}"/>
              </a:ext>
            </a:extLst>
          </p:cNvPr>
          <p:cNvCxnSpPr>
            <a:cxnSpLocks/>
          </p:cNvCxnSpPr>
          <p:nvPr/>
        </p:nvCxnSpPr>
        <p:spPr>
          <a:xfrm flipV="1">
            <a:off x="5274649" y="3764280"/>
            <a:ext cx="749290" cy="1699199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9561796-27CB-912C-0B91-A6129627AD1E}"/>
              </a:ext>
            </a:extLst>
          </p:cNvPr>
          <p:cNvCxnSpPr>
            <a:cxnSpLocks/>
          </p:cNvCxnSpPr>
          <p:nvPr/>
        </p:nvCxnSpPr>
        <p:spPr>
          <a:xfrm flipV="1">
            <a:off x="6164760" y="3764280"/>
            <a:ext cx="220102" cy="995580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D7086F7-FE89-A656-70F8-F115C5A243DF}"/>
              </a:ext>
            </a:extLst>
          </p:cNvPr>
          <p:cNvCxnSpPr/>
          <p:nvPr/>
        </p:nvCxnSpPr>
        <p:spPr>
          <a:xfrm flipV="1">
            <a:off x="3226372" y="1843167"/>
            <a:ext cx="876300" cy="510540"/>
          </a:xfrm>
          <a:prstGeom prst="line">
            <a:avLst/>
          </a:prstGeom>
          <a:ln>
            <a:solidFill>
              <a:srgbClr val="FFB6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7F0D77E-23EC-5855-682F-04BB93023854}"/>
              </a:ext>
            </a:extLst>
          </p:cNvPr>
          <p:cNvGrpSpPr/>
          <p:nvPr/>
        </p:nvGrpSpPr>
        <p:grpSpPr>
          <a:xfrm>
            <a:off x="1879372" y="1290419"/>
            <a:ext cx="4941901" cy="4930140"/>
            <a:chOff x="3625050" y="1290419"/>
            <a:chExt cx="4941901" cy="4930140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00467AA-F413-A1F7-2576-FE73F93FE90D}"/>
                </a:ext>
              </a:extLst>
            </p:cNvPr>
            <p:cNvSpPr/>
            <p:nvPr/>
          </p:nvSpPr>
          <p:spPr>
            <a:xfrm>
              <a:off x="4161216" y="1668780"/>
              <a:ext cx="906780" cy="9067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Pilsoniskā sabiedrība</a:t>
              </a:r>
              <a:endParaRPr lang="en-LV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A26E3BA-866D-3ADF-505D-EC9054E3EF92}"/>
                </a:ext>
              </a:extLst>
            </p:cNvPr>
            <p:cNvSpPr/>
            <p:nvPr/>
          </p:nvSpPr>
          <p:spPr>
            <a:xfrm>
              <a:off x="7265670" y="1686923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Tehno-loģijas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5E82B7A-7BC6-E303-A2E2-CE91F81C6BBB}"/>
                </a:ext>
              </a:extLst>
            </p:cNvPr>
            <p:cNvSpPr/>
            <p:nvPr/>
          </p:nvSpPr>
          <p:spPr>
            <a:xfrm>
              <a:off x="7482840" y="4612739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Inovācijas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6D014BF-A601-1EA7-357E-BDDCE74C6D44}"/>
                </a:ext>
              </a:extLst>
            </p:cNvPr>
            <p:cNvSpPr/>
            <p:nvPr/>
          </p:nvSpPr>
          <p:spPr>
            <a:xfrm>
              <a:off x="3802380" y="4612739"/>
              <a:ext cx="906780" cy="906780"/>
            </a:xfrm>
            <a:prstGeom prst="rect">
              <a:avLst/>
            </a:prstGeom>
            <a:solidFill>
              <a:srgbClr val="41B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Vide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B52E450-2FF2-1F4A-85F9-12EEC7559761}"/>
                </a:ext>
              </a:extLst>
            </p:cNvPr>
            <p:cNvSpPr/>
            <p:nvPr/>
          </p:nvSpPr>
          <p:spPr>
            <a:xfrm>
              <a:off x="5090160" y="5313779"/>
              <a:ext cx="906780" cy="906780"/>
            </a:xfrm>
            <a:prstGeom prst="rect">
              <a:avLst/>
            </a:prstGeom>
            <a:solidFill>
              <a:srgbClr val="DF271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Drošība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D0EE39B-2716-AE7F-EC33-DE926458A4F9}"/>
                </a:ext>
              </a:extLst>
            </p:cNvPr>
            <p:cNvSpPr/>
            <p:nvPr/>
          </p:nvSpPr>
          <p:spPr>
            <a:xfrm>
              <a:off x="6195060" y="5313779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Finanšu sistēma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74C7AF67-6412-29A5-9421-A2FB5B57B78F}"/>
                </a:ext>
              </a:extLst>
            </p:cNvPr>
            <p:cNvSpPr/>
            <p:nvPr/>
          </p:nvSpPr>
          <p:spPr>
            <a:xfrm>
              <a:off x="5642610" y="1290419"/>
              <a:ext cx="906780" cy="906780"/>
            </a:xfrm>
            <a:prstGeom prst="rect">
              <a:avLst/>
            </a:prstGeom>
            <a:solidFill>
              <a:srgbClr val="DF271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Cilvēk-kapitāls</a:t>
              </a:r>
              <a:endParaRPr lang="en-LV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E272F04-CD8E-7345-7AEF-605D382069DD}"/>
                </a:ext>
              </a:extLst>
            </p:cNvPr>
            <p:cNvSpPr/>
            <p:nvPr/>
          </p:nvSpPr>
          <p:spPr>
            <a:xfrm>
              <a:off x="7660171" y="3080682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Konkurēt-spēja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3DEBD23-8D97-C99C-1C50-9506ED005807}"/>
                </a:ext>
              </a:extLst>
            </p:cNvPr>
            <p:cNvSpPr/>
            <p:nvPr/>
          </p:nvSpPr>
          <p:spPr>
            <a:xfrm>
              <a:off x="3625050" y="3080682"/>
              <a:ext cx="906780" cy="906780"/>
            </a:xfrm>
            <a:prstGeom prst="rect">
              <a:avLst/>
            </a:prstGeom>
            <a:solidFill>
              <a:srgbClr val="6433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dirty="0">
                  <a:latin typeface="Arial" panose="020B0604020202020204" pitchFamily="34" charset="0"/>
                  <a:cs typeface="Arial" panose="020B0604020202020204" pitchFamily="34" charset="0"/>
                </a:rPr>
                <a:t>Pārvalde</a:t>
              </a:r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9A682950-736E-E1BE-CF3A-56F2650CDA99}"/>
              </a:ext>
            </a:extLst>
          </p:cNvPr>
          <p:cNvSpPr/>
          <p:nvPr/>
        </p:nvSpPr>
        <p:spPr>
          <a:xfrm>
            <a:off x="3517837" y="2979420"/>
            <a:ext cx="1664970" cy="1664970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/>
          </a:p>
          <a:p>
            <a:pPr algn="ctr"/>
            <a:r>
              <a:rPr lang="en-US" sz="1000" b="1" dirty="0">
                <a:solidFill>
                  <a:srgbClr val="DF271B"/>
                </a:solidFill>
              </a:rPr>
              <a:t>PASTĀVĒŠANA</a:t>
            </a:r>
          </a:p>
          <a:p>
            <a:pPr algn="ctr"/>
            <a:endParaRPr lang="en-US" sz="1000" dirty="0"/>
          </a:p>
          <a:p>
            <a:pPr algn="ctr"/>
            <a:r>
              <a:rPr lang="en-US" sz="1000" b="1" dirty="0">
                <a:solidFill>
                  <a:srgbClr val="6CACE4"/>
                </a:solidFill>
              </a:rPr>
              <a:t>LABKLĀJĪBA</a:t>
            </a:r>
          </a:p>
          <a:p>
            <a:pPr algn="ctr"/>
            <a:endParaRPr lang="en-US" sz="1000" dirty="0"/>
          </a:p>
          <a:p>
            <a:pPr algn="ctr"/>
            <a:r>
              <a:rPr lang="en-US" sz="1000" b="1" dirty="0">
                <a:solidFill>
                  <a:srgbClr val="FFB60F"/>
                </a:solidFill>
              </a:rPr>
              <a:t>VALODA/KULTŪRA</a:t>
            </a:r>
            <a:endParaRPr lang="en-US" sz="1000" dirty="0">
              <a:solidFill>
                <a:srgbClr val="FFB60F"/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3BC0DCA0-B9EF-F971-78BB-7CFFC4295FAC}"/>
              </a:ext>
            </a:extLst>
          </p:cNvPr>
          <p:cNvGrpSpPr/>
          <p:nvPr/>
        </p:nvGrpSpPr>
        <p:grpSpPr>
          <a:xfrm>
            <a:off x="7538015" y="1441140"/>
            <a:ext cx="2742152" cy="4204323"/>
            <a:chOff x="8095566" y="1576806"/>
            <a:chExt cx="2742152" cy="4204323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34D9E1D-3B12-DB54-588F-2439BF9472EC}"/>
                </a:ext>
              </a:extLst>
            </p:cNvPr>
            <p:cNvSpPr txBox="1"/>
            <p:nvPr/>
          </p:nvSpPr>
          <p:spPr>
            <a:xfrm>
              <a:off x="8468590" y="1576806"/>
              <a:ext cx="20781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SAKARĪBU TIPI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C6E53125-2E01-5065-38E3-4FB4E5B3C2BA}"/>
                </a:ext>
              </a:extLst>
            </p:cNvPr>
            <p:cNvSpPr txBox="1"/>
            <p:nvPr/>
          </p:nvSpPr>
          <p:spPr>
            <a:xfrm>
              <a:off x="8468590" y="1961700"/>
              <a:ext cx="20781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Iespējotājs</a:t>
              </a:r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padara B iespējamu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C25E7159-3699-4DD4-5B33-CC5B4ECE0A2F}"/>
                </a:ext>
              </a:extLst>
            </p:cNvPr>
            <p:cNvSpPr txBox="1"/>
            <p:nvPr/>
          </p:nvSpPr>
          <p:spPr>
            <a:xfrm>
              <a:off x="8468590" y="2490550"/>
              <a:ext cx="20781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Katalizators</a:t>
              </a:r>
              <a:r>
                <a:rPr lang="en-US" dirty="0"/>
                <a:t> </a:t>
              </a:r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paātrina B attīstību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E539B36-B4DF-4225-1098-3E4B4205A691}"/>
                </a:ext>
              </a:extLst>
            </p:cNvPr>
            <p:cNvSpPr txBox="1"/>
            <p:nvPr/>
          </p:nvSpPr>
          <p:spPr>
            <a:xfrm>
              <a:off x="8468590" y="3080955"/>
              <a:ext cx="20781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Kritisks</a:t>
              </a:r>
              <a:r>
                <a:rPr lang="en-US" dirty="0"/>
                <a:t> </a:t>
              </a:r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ir priekšnoteikums B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00A66AA-BFD3-4887-1155-46BA4A405E4F}"/>
                </a:ext>
              </a:extLst>
            </p:cNvPr>
            <p:cNvSpPr txBox="1"/>
            <p:nvPr/>
          </p:nvSpPr>
          <p:spPr>
            <a:xfrm>
              <a:off x="8468590" y="3671360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Abpusējs</a:t>
              </a:r>
              <a:endParaRPr lang="en-US" dirty="0"/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un B pastiprina viens otru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6D1E492-C2A9-BEC5-B7E6-2269127F130D}"/>
                </a:ext>
              </a:extLst>
            </p:cNvPr>
            <p:cNvSpPr txBox="1"/>
            <p:nvPr/>
          </p:nvSpPr>
          <p:spPr>
            <a:xfrm>
              <a:off x="8468590" y="4200210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Spriedze</a:t>
              </a:r>
              <a:endParaRPr lang="en-US" dirty="0"/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un B ir </a:t>
              </a:r>
              <a:r>
                <a:rPr lang="en-US" sz="1400" i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trade-off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D543241-9883-52B1-D608-92D37E020405}"/>
                </a:ext>
              </a:extLst>
            </p:cNvPr>
            <p:cNvSpPr txBox="1"/>
            <p:nvPr/>
          </p:nvSpPr>
          <p:spPr>
            <a:xfrm>
              <a:off x="8468590" y="4729060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lv-LV"/>
              </a:defPPr>
              <a:lvl1pPr>
                <a:defRPr sz="1400" b="1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Sinerģija</a:t>
              </a:r>
            </a:p>
            <a:p>
              <a:r>
                <a:rPr lang="lv-LV" b="0" dirty="0">
                  <a:solidFill>
                    <a:srgbClr val="222222"/>
                  </a:solidFill>
                </a:rPr>
                <a:t>A+B &gt; A + B atsevišķi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8FC10FB-B8FD-1037-A742-88C2B0E7DB54}"/>
                </a:ext>
              </a:extLst>
            </p:cNvPr>
            <p:cNvSpPr txBox="1"/>
            <p:nvPr/>
          </p:nvSpPr>
          <p:spPr>
            <a:xfrm>
              <a:off x="8468590" y="5257909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lv-LV"/>
              </a:defPPr>
              <a:lvl1pPr>
                <a:defRPr sz="1400" b="1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Kulturāls</a:t>
              </a:r>
            </a:p>
            <a:p>
              <a:r>
                <a:rPr lang="lv-LV" b="0" dirty="0">
                  <a:solidFill>
                    <a:srgbClr val="222222"/>
                  </a:solidFill>
                </a:rPr>
                <a:t>Vērtību dimensija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E66F3D58-8D7B-0F42-3D6B-4BAF661ADD4D}"/>
                </a:ext>
              </a:extLst>
            </p:cNvPr>
            <p:cNvSpPr/>
            <p:nvPr/>
          </p:nvSpPr>
          <p:spPr>
            <a:xfrm>
              <a:off x="8095566" y="4851180"/>
              <a:ext cx="237941" cy="237941"/>
            </a:xfrm>
            <a:prstGeom prst="rect">
              <a:avLst/>
            </a:prstGeom>
            <a:solidFill>
              <a:srgbClr val="51B1A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5DF739A4-F49F-9166-301A-C458F1510ED4}"/>
                </a:ext>
              </a:extLst>
            </p:cNvPr>
            <p:cNvSpPr/>
            <p:nvPr/>
          </p:nvSpPr>
          <p:spPr>
            <a:xfrm>
              <a:off x="8095566" y="2653708"/>
              <a:ext cx="237941" cy="237941"/>
            </a:xfrm>
            <a:prstGeom prst="rect">
              <a:avLst/>
            </a:prstGeom>
            <a:solidFill>
              <a:srgbClr val="41B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9F57F58-1105-6380-FF89-F523449F8F8D}"/>
                </a:ext>
              </a:extLst>
            </p:cNvPr>
            <p:cNvSpPr/>
            <p:nvPr/>
          </p:nvSpPr>
          <p:spPr>
            <a:xfrm>
              <a:off x="8095566" y="2104340"/>
              <a:ext cx="237941" cy="237941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7A6D59B5-4A77-18E3-4E49-FDE14704A786}"/>
                </a:ext>
              </a:extLst>
            </p:cNvPr>
            <p:cNvSpPr/>
            <p:nvPr/>
          </p:nvSpPr>
          <p:spPr>
            <a:xfrm>
              <a:off x="8095566" y="3203076"/>
              <a:ext cx="237941" cy="237941"/>
            </a:xfrm>
            <a:prstGeom prst="rect">
              <a:avLst/>
            </a:prstGeom>
            <a:solidFill>
              <a:srgbClr val="DF271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297CC10C-2331-6605-E7A7-3E5857D616B3}"/>
                </a:ext>
              </a:extLst>
            </p:cNvPr>
            <p:cNvSpPr/>
            <p:nvPr/>
          </p:nvSpPr>
          <p:spPr>
            <a:xfrm>
              <a:off x="8095566" y="3752444"/>
              <a:ext cx="237941" cy="237941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A6D01387-3F80-9158-9C04-FC85422F0E14}"/>
                </a:ext>
              </a:extLst>
            </p:cNvPr>
            <p:cNvSpPr/>
            <p:nvPr/>
          </p:nvSpPr>
          <p:spPr>
            <a:xfrm>
              <a:off x="8095566" y="4301812"/>
              <a:ext cx="237941" cy="237941"/>
            </a:xfrm>
            <a:prstGeom prst="rect">
              <a:avLst/>
            </a:prstGeom>
            <a:solidFill>
              <a:srgbClr val="E09F0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11621E6B-1A0B-14FB-1B8B-63B60D6C270E}"/>
                </a:ext>
              </a:extLst>
            </p:cNvPr>
            <p:cNvSpPr/>
            <p:nvPr/>
          </p:nvSpPr>
          <p:spPr>
            <a:xfrm>
              <a:off x="8095566" y="5400549"/>
              <a:ext cx="237941" cy="237941"/>
            </a:xfrm>
            <a:prstGeom prst="rect">
              <a:avLst/>
            </a:prstGeom>
            <a:solidFill>
              <a:srgbClr val="FFB60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9" name="Picture 148" descr="A blue and red building with columns&#10;&#10;AI-generated content may be incorrect.">
            <a:extLst>
              <a:ext uri="{FF2B5EF4-FFF2-40B4-BE49-F238E27FC236}">
                <a16:creationId xmlns:a16="http://schemas.microsoft.com/office/drawing/2014/main" id="{32C6981F-F634-E0F2-A141-0AEF8F36E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179" y="3369521"/>
            <a:ext cx="122287" cy="122287"/>
          </a:xfrm>
          <a:prstGeom prst="rect">
            <a:avLst/>
          </a:prstGeom>
        </p:spPr>
      </p:pic>
      <p:pic>
        <p:nvPicPr>
          <p:cNvPr id="151" name="Picture 150" descr="A blue circle with a symbol in it&#10;&#10;AI-generated content may be incorrect.">
            <a:extLst>
              <a:ext uri="{FF2B5EF4-FFF2-40B4-BE49-F238E27FC236}">
                <a16:creationId xmlns:a16="http://schemas.microsoft.com/office/drawing/2014/main" id="{400CD117-D89E-587A-029B-7E8FDEA46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179" y="3665037"/>
            <a:ext cx="122287" cy="122287"/>
          </a:xfrm>
          <a:prstGeom prst="rect">
            <a:avLst/>
          </a:prstGeom>
        </p:spPr>
      </p:pic>
      <p:pic>
        <p:nvPicPr>
          <p:cNvPr id="153" name="Picture 152" descr="A blue masks on a yellow background&#10;&#10;AI-generated content may be incorrect.">
            <a:extLst>
              <a:ext uri="{FF2B5EF4-FFF2-40B4-BE49-F238E27FC236}">
                <a16:creationId xmlns:a16="http://schemas.microsoft.com/office/drawing/2014/main" id="{C8A684C4-1863-8949-9DBE-6CF594EB2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179" y="3980515"/>
            <a:ext cx="122287" cy="1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43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 txBox="1">
            <a:spLocks/>
          </p:cNvSpPr>
          <p:nvPr/>
        </p:nvSpPr>
        <p:spPr bwMode="auto">
          <a:xfrm>
            <a:off x="1936750" y="3116262"/>
            <a:ext cx="80137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endParaRPr lang="lv-LV" altLang="lv-LV" sz="24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7557" y="404813"/>
            <a:ext cx="6837405" cy="576262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3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3600" b="1" cap="all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NAP2034 ietvars/ avots </a:t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2487" y="2852811"/>
            <a:ext cx="11293311" cy="3906207"/>
          </a:xfrm>
        </p:spPr>
        <p:txBody>
          <a:bodyPr>
            <a:normAutofit fontScale="62500" lnSpcReduction="20000"/>
          </a:bodyPr>
          <a:lstStyle/>
          <a:p>
            <a:pPr marL="463550" lvl="3" indent="0">
              <a:spcAft>
                <a:spcPts val="1200"/>
              </a:spcAft>
              <a:buNone/>
            </a:pPr>
            <a:r>
              <a:rPr lang="lv-LV" altLang="lv-LV" sz="3400" b="1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NAP2027</a:t>
            </a: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un nozaru politiku vidusposma izvērtējumi</a:t>
            </a:r>
          </a:p>
          <a:p>
            <a:pPr marL="463550" lvl="3" indent="0">
              <a:spcAft>
                <a:spcPts val="1200"/>
              </a:spcAft>
              <a:buNone/>
            </a:pPr>
            <a:r>
              <a:rPr lang="lv-LV" altLang="lv-LV" sz="3400" b="1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Latvijas Universitātes </a:t>
            </a: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pētījums » Stratēģiskais ietvars valsts attīstības plānošanai «</a:t>
            </a:r>
            <a:r>
              <a:rPr lang="lv-LV" altLang="lv-LV" sz="3400" b="1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LATVIJA 2050»</a:t>
            </a: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63550" lvl="3" indent="0">
              <a:spcAft>
                <a:spcPts val="1200"/>
              </a:spcAft>
              <a:buNone/>
            </a:pPr>
            <a:r>
              <a:rPr lang="lv-LV" altLang="lv-LV" sz="3400" b="1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Ģeopolitisko izmaiņu ietekme</a:t>
            </a:r>
            <a:endParaRPr lang="lv-LV" altLang="lv-LV" sz="3400" dirty="0">
              <a:solidFill>
                <a:schemeClr val="tx1">
                  <a:lumMod val="85000"/>
                  <a:lumOff val="1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spcAft>
                <a:spcPts val="600"/>
              </a:spcAft>
              <a:buNone/>
            </a:pPr>
            <a:r>
              <a:rPr lang="lv-LV" altLang="lv-LV" sz="3400" b="1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Attīstības tendences</a:t>
            </a: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uzticēšanās krīze/ polarizācija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vecumstruktūras izmaiņas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migrācija un urbanizācija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nākotnes darba tirgus izmaiņas/ MI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klimata vienošanos politiku ietekmes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3400" dirty="0">
                <a:solidFill>
                  <a:schemeClr val="tx1">
                    <a:lumMod val="85000"/>
                    <a:lumOff val="1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ekonomikas/ uzņēmumu attīstības stratēģijas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/>
            <a:endParaRPr lang="lv-LV" altLang="lv-LV" sz="2400" dirty="0">
              <a:solidFill>
                <a:srgbClr val="262626"/>
              </a:solidFill>
            </a:endParaRPr>
          </a:p>
          <a:p>
            <a:pPr marL="0" indent="0">
              <a:spcBef>
                <a:spcPct val="30000"/>
              </a:spcBef>
              <a:buNone/>
            </a:pPr>
            <a:endParaRPr lang="lv-LV" altLang="lv-LV" sz="2000" b="1" dirty="0">
              <a:solidFill>
                <a:srgbClr val="2626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89356" y="2353871"/>
            <a:ext cx="3247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6450" lvl="3" indent="-342900" algn="ctr"/>
            <a:r>
              <a:rPr lang="lv-LV" altLang="lv-LV" sz="2400" dirty="0">
                <a:solidFill>
                  <a:srgbClr val="92D05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jādefinē, ņemot vērā</a:t>
            </a:r>
          </a:p>
        </p:txBody>
      </p:sp>
      <p:sp>
        <p:nvSpPr>
          <p:cNvPr id="12" name="Left-Right Arrow 11"/>
          <p:cNvSpPr/>
          <p:nvPr/>
        </p:nvSpPr>
        <p:spPr>
          <a:xfrm>
            <a:off x="5624166" y="1517253"/>
            <a:ext cx="1216025" cy="484188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62054" y="1389857"/>
            <a:ext cx="2458341" cy="7389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500" cap="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publiskie ieguldījumi (VB)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243962" y="1389857"/>
            <a:ext cx="2458340" cy="7389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500" cap="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daudzgadu budžets </a:t>
            </a:r>
          </a:p>
          <a:p>
            <a:pPr algn="ctr"/>
            <a:r>
              <a:rPr lang="lv-LV" sz="1500" cap="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2028.-2034. (MFF)</a:t>
            </a:r>
          </a:p>
        </p:txBody>
      </p:sp>
    </p:spTree>
    <p:extLst>
      <p:ext uri="{BB962C8B-B14F-4D97-AF65-F5344CB8AC3E}">
        <p14:creationId xmlns:p14="http://schemas.microsoft.com/office/powerpoint/2010/main" val="500683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2BB181-DC01-BD37-ABC0-9AA4845A4F1C}"/>
              </a:ext>
            </a:extLst>
          </p:cNvPr>
          <p:cNvSpPr txBox="1"/>
          <p:nvPr/>
        </p:nvSpPr>
        <p:spPr>
          <a:xfrm>
            <a:off x="702366" y="2822039"/>
            <a:ext cx="11330608" cy="606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r>
              <a:rPr lang="lv-LV" altLang="lv-LV" sz="32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 un NAP2034 izstrāde un sabiedrības līdzdalība</a:t>
            </a:r>
          </a:p>
        </p:txBody>
      </p:sp>
    </p:spTree>
    <p:extLst>
      <p:ext uri="{BB962C8B-B14F-4D97-AF65-F5344CB8AC3E}">
        <p14:creationId xmlns:p14="http://schemas.microsoft.com/office/powerpoint/2010/main" val="117340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B62934-68F5-2269-D796-F928F2B4F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F84BF346-C1E3-8F65-0382-6B7856BD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086" y="338840"/>
            <a:ext cx="10580914" cy="553998"/>
          </a:xfrm>
        </p:spPr>
        <p:txBody>
          <a:bodyPr vert="horz" wrap="square" lIns="93957" tIns="46979" rIns="93957" bIns="46979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lv-LV" sz="3200" kern="1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LATVIJA 2050 STRATĒĢIJAS NOZĪME</a:t>
            </a:r>
            <a:endParaRPr lang="en-US" sz="3200" kern="1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2B9831-E422-8D79-E528-3D3051971963}"/>
              </a:ext>
            </a:extLst>
          </p:cNvPr>
          <p:cNvSpPr txBox="1"/>
          <p:nvPr/>
        </p:nvSpPr>
        <p:spPr>
          <a:xfrm>
            <a:off x="301659" y="992000"/>
            <a:ext cx="444744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Stratēģiskās izvēles valsts attīstībai</a:t>
            </a:r>
            <a:b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83706-8FC3-0FB2-0FDE-473DEE832EF3}"/>
              </a:ext>
            </a:extLst>
          </p:cNvPr>
          <p:cNvSpPr txBox="1"/>
          <p:nvPr/>
        </p:nvSpPr>
        <p:spPr>
          <a:xfrm>
            <a:off x="4838137" y="988494"/>
            <a:ext cx="64116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LV2050 ir ceļvedis un kompass, kas augstas nenoteiktības apstākļos palīdz pieņemt izsvērtus, konsekventus un uz sabiedrības attīstības nākotni vērstus lēmumus.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641604-F2F6-FDC7-8F1D-98C5D69E36D9}"/>
              </a:ext>
            </a:extLst>
          </p:cNvPr>
          <p:cNvSpPr txBox="1"/>
          <p:nvPr/>
        </p:nvSpPr>
        <p:spPr>
          <a:xfrm>
            <a:off x="326508" y="1722393"/>
            <a:ext cx="444744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Instruments ilgtermiņa pārvaldībai</a:t>
            </a:r>
            <a:b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5D2A1-42C6-043E-D599-C362D509CD8E}"/>
              </a:ext>
            </a:extLst>
          </p:cNvPr>
          <p:cNvSpPr txBox="1"/>
          <p:nvPr/>
        </p:nvSpPr>
        <p:spPr>
          <a:xfrm>
            <a:off x="4862986" y="1779292"/>
            <a:ext cx="64116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LV2050 noteiks pamatvērtības, valsts prioritātes un nākotnes ekonomikas modeli — iezīmējot pārmaiņu un ieguldījumu iespējamos virzienus.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53576D-2D88-FB46-2D7A-32F372724CB4}"/>
              </a:ext>
            </a:extLst>
          </p:cNvPr>
          <p:cNvSpPr txBox="1"/>
          <p:nvPr/>
        </p:nvSpPr>
        <p:spPr>
          <a:xfrm>
            <a:off x="326506" y="2432625"/>
            <a:ext cx="444744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Stratēģiskās pēctecības garantija</a:t>
            </a:r>
            <a:b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CD37C2-1DFD-3383-B24B-5FA6E9496CA8}"/>
              </a:ext>
            </a:extLst>
          </p:cNvPr>
          <p:cNvSpPr txBox="1"/>
          <p:nvPr/>
        </p:nvSpPr>
        <p:spPr>
          <a:xfrm>
            <a:off x="4838138" y="2487542"/>
            <a:ext cx="64365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LV2050 ir ilgtermiņa atsauces dokuments, kas pārsniedz vēlēšanu ciklus, nodrošinot politikas konsekvenci.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64FEC-B53B-39A6-584E-51EF424F9454}"/>
              </a:ext>
            </a:extLst>
          </p:cNvPr>
          <p:cNvSpPr txBox="1"/>
          <p:nvPr/>
        </p:nvSpPr>
        <p:spPr>
          <a:xfrm>
            <a:off x="301659" y="3111781"/>
            <a:ext cx="44722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Uz pierādījumiem balstīta lēmumu pieņemšana</a:t>
            </a:r>
            <a:endParaRPr lang="lv-LV" sz="2000" dirty="0">
              <a:ea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39750C-269D-121C-0F53-B9A2CE4E9E80}"/>
              </a:ext>
            </a:extLst>
          </p:cNvPr>
          <p:cNvSpPr txBox="1"/>
          <p:nvPr/>
        </p:nvSpPr>
        <p:spPr>
          <a:xfrm>
            <a:off x="4838138" y="3141711"/>
            <a:ext cx="64365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Balstoties uz pētījumiem, sabiedrības dialogu un globālajām tendencēm, LV2050 </a:t>
            </a:r>
            <a:r>
              <a:rPr lang="lv-LV" sz="1600" dirty="0">
                <a:effectLst/>
                <a:ea typeface="Verdana" panose="020B0604030504040204" pitchFamily="34" charset="0"/>
              </a:rPr>
              <a:t>atbalsta pamatotas rīcības ar īstermiņa un vidēja termiņa lēmumiem virzoties uz nākotnes vīziju</a:t>
            </a:r>
            <a:r>
              <a:rPr lang="lv-LV" sz="1600" dirty="0"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C04832-C4CA-97BE-897F-AA1CD270E932}"/>
              </a:ext>
            </a:extLst>
          </p:cNvPr>
          <p:cNvSpPr txBox="1"/>
          <p:nvPr/>
        </p:nvSpPr>
        <p:spPr>
          <a:xfrm>
            <a:off x="326507" y="4011325"/>
            <a:ext cx="44474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Sabiedrības iesaiste</a:t>
            </a:r>
            <a:b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C3C25E-AB14-C97A-C458-4BA43680A268}"/>
              </a:ext>
            </a:extLst>
          </p:cNvPr>
          <p:cNvSpPr txBox="1"/>
          <p:nvPr/>
        </p:nvSpPr>
        <p:spPr>
          <a:xfrm>
            <a:off x="4813227" y="3964907"/>
            <a:ext cx="6511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Iedzīvotāji no visiem reģioniem jau ir devuši ieguldījumu, piedaloties dialogos, domnīcās un sabiedriskajos forumos. LV2050 top izmantojot dažādas sabiedrības iesaistes platformas.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831983-412D-C52F-09E2-00A5B7694575}"/>
              </a:ext>
            </a:extLst>
          </p:cNvPr>
          <p:cNvSpPr txBox="1"/>
          <p:nvPr/>
        </p:nvSpPr>
        <p:spPr>
          <a:xfrm>
            <a:off x="326506" y="4667630"/>
            <a:ext cx="44474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Sociāls līgums, ne valdības plāns</a:t>
            </a:r>
            <a:endParaRPr lang="lv-LV" sz="2000" dirty="0">
              <a:ea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57B2F2-171B-9396-5EAE-B7DDB40D4B5F}"/>
              </a:ext>
            </a:extLst>
          </p:cNvPr>
          <p:cNvSpPr txBox="1"/>
          <p:nvPr/>
        </p:nvSpPr>
        <p:spPr>
          <a:xfrm>
            <a:off x="4838138" y="4759763"/>
            <a:ext cx="65360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LV2050 noteiks kopīgus nacionālos mērķus. Tā ir uz vērtībām balstīta vienošanās, kam jānosaka nākotnes ieguldījumi.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82383-75DF-EF56-0C0B-DA3073FB2D2F}"/>
              </a:ext>
            </a:extLst>
          </p:cNvPr>
          <p:cNvSpPr txBox="1"/>
          <p:nvPr/>
        </p:nvSpPr>
        <p:spPr>
          <a:xfrm>
            <a:off x="326506" y="5439119"/>
            <a:ext cx="45116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ea typeface="Verdana" panose="020B0604030504040204" pitchFamily="34" charset="0"/>
              </a:rPr>
              <a:t>Skaidri mērķi un aktīvs monitorings</a:t>
            </a:r>
            <a:endParaRPr lang="lv-LV" sz="2000" dirty="0">
              <a:ea typeface="Verdan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DA0FEA-F5C9-E18B-A2F6-B7C7880855FD}"/>
              </a:ext>
            </a:extLst>
          </p:cNvPr>
          <p:cNvSpPr txBox="1"/>
          <p:nvPr/>
        </p:nvSpPr>
        <p:spPr>
          <a:xfrm>
            <a:off x="4838137" y="5468013"/>
            <a:ext cx="64862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>
                <a:ea typeface="Verdana" panose="020B0604030504040204" pitchFamily="34" charset="0"/>
              </a:rPr>
              <a:t>LV2050 - uz rezultātu sasniegšanu orientēta stratēģija ar izmērāmiem mērķiem, caurspīdīgu progresa monitoringu.</a:t>
            </a:r>
          </a:p>
        </p:txBody>
      </p:sp>
    </p:spTree>
    <p:extLst>
      <p:ext uri="{BB962C8B-B14F-4D97-AF65-F5344CB8AC3E}">
        <p14:creationId xmlns:p14="http://schemas.microsoft.com/office/powerpoint/2010/main" val="94667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935889" y="881447"/>
            <a:ext cx="8420696" cy="5371072"/>
            <a:chOff x="502507" y="881447"/>
            <a:chExt cx="8037181" cy="5371072"/>
          </a:xfrm>
        </p:grpSpPr>
        <p:sp>
          <p:nvSpPr>
            <p:cNvPr id="4" name="Rectangle 3"/>
            <p:cNvSpPr/>
            <p:nvPr/>
          </p:nvSpPr>
          <p:spPr>
            <a:xfrm>
              <a:off x="4017114" y="881447"/>
              <a:ext cx="4522574" cy="5371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8000" algn="just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Politiska un operacionāla stratēģija – galvenās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izvēles UN PAMATS es un valsts BUDŽETA INVESTĪCIJĀM </a:t>
              </a:r>
            </a:p>
            <a:p>
              <a:pPr marL="108000" algn="just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Valsts attīstības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vīzija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un </a:t>
              </a:r>
              <a:r>
                <a:rPr lang="lv-LV" cap="all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virsmērķis</a:t>
              </a:r>
              <a:endParaRPr lang="lv-LV" cap="all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</a:endParaRPr>
            </a:p>
            <a:p>
              <a:pPr marL="108000" algn="just">
                <a:spcAft>
                  <a:spcPts val="1500"/>
                </a:spcAft>
              </a:pP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Prioritātes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– stratēģiskie mērķi </a:t>
              </a:r>
            </a:p>
            <a:p>
              <a:pPr marL="108000" algn="just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Rīcības virzieni/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uzdevumi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katrā prioritātē </a:t>
              </a:r>
            </a:p>
            <a:p>
              <a:pPr marL="108000" algn="just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Sasniedzamie rīcības virzienu/ politiku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rezultāti </a:t>
              </a:r>
            </a:p>
            <a:p>
              <a:pPr marL="108000" algn="just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Indikatīvie finanšu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ieguldījumi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/ lielie projekti ar KPI/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atdeve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/ tīrā ietekme uz politiku rezultātiem</a:t>
              </a:r>
            </a:p>
            <a:p>
              <a:pPr marL="108000" algn="just">
                <a:spcAft>
                  <a:spcPts val="1500"/>
                </a:spcAft>
              </a:pP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Atbildīgās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institūcijas</a:t>
              </a:r>
            </a:p>
            <a:p>
              <a:pPr marL="108000" algn="just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Īstenošanas,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uzraudzības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un novērtēšanas process 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502507" y="881447"/>
              <a:ext cx="3514607" cy="5371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8000">
                <a:spcAft>
                  <a:spcPts val="1500"/>
                </a:spcAft>
              </a:pPr>
              <a: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KAS ir NAP(2034)? </a:t>
              </a:r>
              <a:b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KUR vēlamies </a:t>
              </a:r>
              <a:r>
                <a:rPr lang="lv-LV" sz="2600" b="1" cap="all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nokļūt</a:t>
              </a:r>
              <a: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?</a:t>
              </a:r>
              <a:b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br>
                <a:rPr lang="lv-LV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KĀ to </a:t>
              </a:r>
              <a:r>
                <a:rPr lang="lv-LV" sz="2600" b="1" cap="all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sasniegt</a:t>
              </a:r>
              <a:r>
                <a:rPr lang="lv-LV" sz="2600" b="1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?</a:t>
              </a:r>
              <a:endParaRPr lang="lv-LV" sz="2600" cap="all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9570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309" y="2230458"/>
            <a:ext cx="11425381" cy="399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algn="ctr"/>
            <a:r>
              <a:rPr lang="lv-LV" altLang="lv-LV" sz="20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Nacionālā attīstības padome </a:t>
            </a:r>
          </a:p>
          <a:p>
            <a:pPr marL="463550" lvl="3" algn="ctr"/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 stratēģijas un NAP2034 dokumentu projektu virzītājs politiskajiem lēmumiem</a:t>
            </a:r>
            <a:endParaRPr lang="lv-LV" altLang="lv-LV" sz="20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ctr"/>
            <a:endParaRPr lang="lv-LV" altLang="lv-LV" sz="20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ctr"/>
            <a:r>
              <a:rPr lang="lv-LV" altLang="lv-LV" sz="20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LV2050/NAP2034 ekspertu darba grupa </a:t>
            </a:r>
          </a:p>
          <a:p>
            <a:pPr marL="463550" lvl="3" algn="ctr"/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 stratēģijas un NAP2034 dokumentu projektu apspriešanas forums</a:t>
            </a:r>
          </a:p>
          <a:p>
            <a:pPr marL="463550" lvl="3" algn="ctr"/>
            <a:endParaRPr lang="lv-LV" altLang="lv-LV" sz="20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ctr"/>
            <a:r>
              <a:rPr lang="lv-LV" altLang="lv-LV" sz="20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Tematiskās darba grupas </a:t>
            </a:r>
          </a:p>
          <a:p>
            <a:pPr marL="463550" lvl="3" algn="just"/>
            <a:endParaRPr lang="lv-LV" altLang="lv-LV" sz="20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Provizoriski iespējamās NAP2034 darba grupas (katra līdz 10 ekspertiem, Valsts kancelejas ekspertu vadībā izstrādā NAP2034 prioritāšu saturu)</a:t>
            </a:r>
          </a:p>
          <a:p>
            <a:pPr marL="920750" lvl="3" indent="-457200" algn="just">
              <a:buAutoNum type="arabicPeriod"/>
            </a:pPr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Drošība</a:t>
            </a:r>
          </a:p>
          <a:p>
            <a:pPr marL="920750" lvl="3" indent="-457200" algn="just">
              <a:buAutoNum type="arabicPeriod"/>
            </a:pPr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Paaudžu atjaunotne, Izglītība un prasmes, Veselība un sociālā drošība</a:t>
            </a:r>
          </a:p>
          <a:p>
            <a:pPr marL="920750" lvl="3" indent="-457200" algn="just">
              <a:buAutoNum type="arabicPeriod"/>
            </a:pPr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Produktīva tautsaimniecība, Tehnoloģijas un digitalizācija, Inovācija</a:t>
            </a:r>
          </a:p>
          <a:p>
            <a:pPr marL="920750" lvl="3" indent="-457200" algn="just">
              <a:buFontTx/>
              <a:buAutoNum type="arabicPeriod"/>
            </a:pPr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Publiskā pārvalde, Reģionālā politika, Pilsoniskā sabiedrība</a:t>
            </a:r>
          </a:p>
          <a:p>
            <a:pPr marL="920750" lvl="3" indent="-457200" algn="just">
              <a:buAutoNum type="arabicPeriod"/>
            </a:pPr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Kultūra</a:t>
            </a:r>
          </a:p>
          <a:p>
            <a:pPr marL="920750" lvl="3" indent="-457200" algn="just">
              <a:buAutoNum type="arabicPeriod"/>
            </a:pPr>
            <a:r>
              <a:rPr lang="lv-LV" altLang="lv-LV" sz="20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Vides ilgtspēja, klimats un enerģija</a:t>
            </a:r>
          </a:p>
          <a:p>
            <a:pPr marL="920750" lvl="3" indent="-457200" algn="just">
              <a:lnSpc>
                <a:spcPct val="110000"/>
              </a:lnSpc>
              <a:spcAft>
                <a:spcPts val="1500"/>
              </a:spcAft>
              <a:buAutoNum type="arabicPeriod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6852" y="496956"/>
            <a:ext cx="7364626" cy="594356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3600" b="1" cap="all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LV2050/NAP2034 izstrāde</a:t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462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3C56B-ABC0-C245-F5EB-9A144CC68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80E876-DA21-B4A1-51CB-8FE784112692}"/>
              </a:ext>
            </a:extLst>
          </p:cNvPr>
          <p:cNvSpPr/>
          <p:nvPr/>
        </p:nvSpPr>
        <p:spPr>
          <a:xfrm>
            <a:off x="838200" y="1690688"/>
            <a:ext cx="9296933" cy="3836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r>
              <a:rPr lang="lv-LV" altLang="lv-LV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attīstības plānošanas sistēmas izmaiņas</a:t>
            </a: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r>
              <a:rPr lang="lv-LV" altLang="lv-LV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Līdzšinējie novērtējumi un izpētes</a:t>
            </a: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r>
              <a:rPr lang="lv-LV" altLang="lv-LV" sz="28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 un NAP2034 izstrāde un sabiedrības līdzdalība</a:t>
            </a:r>
          </a:p>
        </p:txBody>
      </p:sp>
    </p:spTree>
    <p:extLst>
      <p:ext uri="{BB962C8B-B14F-4D97-AF65-F5344CB8AC3E}">
        <p14:creationId xmlns:p14="http://schemas.microsoft.com/office/powerpoint/2010/main" val="2170622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9491" y="2332058"/>
            <a:ext cx="9684327" cy="3991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algn="just"/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LV2050/ NAP2034 ekspertu darba grupas sastāva veidošanas kritēriji: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Ekspertīze LV2050 attīstības virzienu jomās;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Valsts, NVO, akadēmiskā sektora un privātā sektora līdzsvarota pārstāvība</a:t>
            </a:r>
          </a:p>
          <a:p>
            <a:pPr marL="920750" lvl="3" indent="-457200" algn="just">
              <a:buAutoNum type="arabicParenR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LV2050/NAP2034 ekspertu darba grupa: 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Sociālie partneri – LDDK un LBAS;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Ministriju pārstāvniecība;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Četras Zinātnes universitātes;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NVO eksperti – LTRK, FICIL, LPS, LLPA, LPA, LAPAS, LJZA, LOSP, LMIB, JAL, DAIF, PDF, FLA, Providus;</a:t>
            </a:r>
          </a:p>
          <a:p>
            <a:pPr marL="920750" lvl="3" indent="-457200" algn="just">
              <a:buAutoNum type="arabicParenR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individuāli jomu eksperti.</a:t>
            </a:r>
          </a:p>
          <a:p>
            <a:pPr marL="920750" lvl="3" indent="-457200" algn="just">
              <a:buAutoNum type="arabicParenR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20750" lvl="3" indent="-457200" algn="just">
              <a:buAutoNum type="arabicParenR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20750" lvl="3" indent="-457200" algn="just">
              <a:buAutoNum type="arabicParenR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461" y="404813"/>
            <a:ext cx="8307501" cy="576262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3600" b="1" cap="all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LV2050/ NAP2034 ekspertu darba grupa</a:t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8330" y="2461367"/>
            <a:ext cx="8351094" cy="3888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algn="just"/>
            <a:r>
              <a:rPr lang="lv-LV" altLang="lv-LV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Vienpadsmit attīstības virzieni + telpiskās attīstības perspektīva</a:t>
            </a:r>
          </a:p>
          <a:p>
            <a:pPr marL="463550" lvl="3" algn="just"/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Drošība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Paaudžu atjaunotne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Izglītība un prasmes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Veselība un sociālā drošība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Produktīva tautsaimniecība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Publiskā pārvalde un reģionālā politika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Tehnoloģijas un digitalizācija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Inovācija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Pilsoniskā sabiedrība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Kultūra</a:t>
            </a:r>
          </a:p>
          <a:p>
            <a:pPr marL="920750" lvl="3" indent="-457200" algn="just">
              <a:buAutoNum type="arabicPeriod"/>
            </a:pPr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Vides ilgtspēja, klimats un enerģija</a:t>
            </a:r>
          </a:p>
          <a:p>
            <a:pPr marL="920750" lvl="3" indent="-457200" algn="just">
              <a:lnSpc>
                <a:spcPct val="110000"/>
              </a:lnSpc>
              <a:spcAft>
                <a:spcPts val="1500"/>
              </a:spcAft>
              <a:buAutoNum type="arabicPeriod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2118" y="321686"/>
            <a:ext cx="3290391" cy="576262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3600" b="1" cap="all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LV2050 kodols</a:t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381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8330" y="2461367"/>
            <a:ext cx="8351094" cy="3888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algn="just"/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katrs attīstības virziens ietver: </a:t>
            </a:r>
          </a:p>
          <a:p>
            <a:pPr marL="463550" lvl="3" algn="just"/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mērķi, izaicinājumi, izšķiršanās jeb izvēles, rīcības virzieni un uzdevumi, rezultatīvie rādītāji</a:t>
            </a:r>
          </a:p>
          <a:p>
            <a:pPr marL="463550" lvl="3" algn="just"/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telpiskās attīstības perspektīva ietver: </a:t>
            </a:r>
          </a:p>
          <a:p>
            <a:pPr marL="463550" lvl="3" algn="just"/>
            <a:r>
              <a:rPr lang="lv-LV" altLang="lv-LV" sz="2400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vēlamā apdzīvojuma struktūra un tās attīstības nosacījumi, nacionālas nozīmes infrastruktūras teritorijas un objekti, nacionālas nozīmes teritorijas, nacionālo interešu telpas.</a:t>
            </a:r>
          </a:p>
          <a:p>
            <a:pPr marL="920750" lvl="3" indent="-457200" algn="just">
              <a:lnSpc>
                <a:spcPct val="110000"/>
              </a:lnSpc>
              <a:spcAft>
                <a:spcPts val="1500"/>
              </a:spcAft>
              <a:buAutoNum type="arabicPeriod"/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9710" y="730047"/>
            <a:ext cx="9458036" cy="576262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3600" b="1" cap="all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LV2050 kodola attīstības virzienu saturs</a:t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290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093" y="2161309"/>
            <a:ext cx="9835306" cy="5357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algn="just"/>
            <a:r>
              <a:rPr lang="lv-LV" altLang="lv-LV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NAP2034 Pamats ir LV2050 kodola saturs – attīstības virzieni, to mērķi un rezultatīvie rādītāji</a:t>
            </a:r>
          </a:p>
          <a:p>
            <a:pPr marL="463550" lvl="3" algn="just"/>
            <a:endParaRPr lang="lv-LV" altLang="lv-LV" sz="24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r>
              <a:rPr lang="lv-LV" altLang="lv-LV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NAP2034 kodolā iekļaujami tie LV2050 kodola rīcības virzieni un tajos ietvertie uzdevumi, kuri prioritāri īstenojami īstermiņā un vidējā termiņā nākamajā programmēšanas periodā - 2028.-2034.gada  laikā.</a:t>
            </a:r>
          </a:p>
          <a:p>
            <a:pPr marL="463550" lvl="3" algn="just"/>
            <a:endParaRPr lang="lv-LV" altLang="lv-LV" sz="24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r>
              <a:rPr lang="lv-LV" altLang="lv-LV" sz="24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NAP2034 kodolā ietvertie rīcības virzieni un uzdevumi tiek detalizēti izvērsti konkrētās īstenošanas aktivitātēs un investīciju projektos ar skaidri definētiem iznākuma rezultātiem un ietekmi uz politikas rezultātiem</a:t>
            </a:r>
          </a:p>
          <a:p>
            <a:pPr marL="463550" lvl="3" algn="just"/>
            <a:endParaRPr lang="lv-LV" altLang="lv-LV" sz="24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endParaRPr lang="lv-LV" altLang="lv-LV" sz="2400" b="1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/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endParaRPr lang="lv-LV" altLang="lv-LV" sz="2400" cap="all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7019" y="543359"/>
            <a:ext cx="8922328" cy="576262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3600" b="1" cap="all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NAP2034 kodols (izstrādes procesā)</a:t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2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B0CEA-B2D3-B6D1-3D59-DB339DDC6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C6122752-ECD4-7106-A2A8-DD7BFB4A195F}"/>
              </a:ext>
            </a:extLst>
          </p:cNvPr>
          <p:cNvSpPr txBox="1"/>
          <p:nvPr/>
        </p:nvSpPr>
        <p:spPr>
          <a:xfrm>
            <a:off x="918006" y="958144"/>
            <a:ext cx="10355989" cy="318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9"/>
              </a:lnSpc>
              <a:spcBef>
                <a:spcPct val="0"/>
              </a:spcBef>
            </a:pPr>
            <a:r>
              <a:rPr lang="en-US" sz="1863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BŪTISKĀKIE IZSTRĀDES POSMI</a:t>
            </a: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B8A0D82A-A45F-EE0B-5CA6-C804FD01D8B1}"/>
              </a:ext>
            </a:extLst>
          </p:cNvPr>
          <p:cNvSpPr/>
          <p:nvPr/>
        </p:nvSpPr>
        <p:spPr>
          <a:xfrm rot="10800000">
            <a:off x="6538409" y="2954541"/>
            <a:ext cx="689317" cy="2012603"/>
          </a:xfrm>
          <a:custGeom>
            <a:avLst/>
            <a:gdLst/>
            <a:ahLst/>
            <a:cxnLst/>
            <a:rect l="l" t="t" r="r" b="b"/>
            <a:pathLst>
              <a:path w="1033975" h="3018905">
                <a:moveTo>
                  <a:pt x="0" y="0"/>
                </a:moveTo>
                <a:lnTo>
                  <a:pt x="1033975" y="0"/>
                </a:lnTo>
                <a:lnTo>
                  <a:pt x="1033975" y="3018905"/>
                </a:lnTo>
                <a:lnTo>
                  <a:pt x="0" y="30189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640E4C59-4980-1AD1-9915-D09CC576A1B6}"/>
              </a:ext>
            </a:extLst>
          </p:cNvPr>
          <p:cNvGrpSpPr/>
          <p:nvPr/>
        </p:nvGrpSpPr>
        <p:grpSpPr>
          <a:xfrm rot="-5400000">
            <a:off x="9292882" y="3115688"/>
            <a:ext cx="3262145" cy="1819522"/>
            <a:chOff x="0" y="0"/>
            <a:chExt cx="1493209" cy="832865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327EAE63-2714-083B-08C4-312037A8A769}"/>
                </a:ext>
              </a:extLst>
            </p:cNvPr>
            <p:cNvSpPr/>
            <p:nvPr/>
          </p:nvSpPr>
          <p:spPr>
            <a:xfrm>
              <a:off x="16301" y="0"/>
              <a:ext cx="1460608" cy="832865"/>
            </a:xfrm>
            <a:custGeom>
              <a:avLst/>
              <a:gdLst/>
              <a:ahLst/>
              <a:cxnLst/>
              <a:rect l="l" t="t" r="r" b="b"/>
              <a:pathLst>
                <a:path w="1460608" h="832865">
                  <a:moveTo>
                    <a:pt x="262843" y="0"/>
                  </a:moveTo>
                  <a:lnTo>
                    <a:pt x="1197764" y="0"/>
                  </a:lnTo>
                  <a:cubicBezTo>
                    <a:pt x="1242341" y="0"/>
                    <a:pt x="1281143" y="30473"/>
                    <a:pt x="1291709" y="73780"/>
                  </a:cubicBezTo>
                  <a:lnTo>
                    <a:pt x="1458908" y="759085"/>
                  </a:lnTo>
                  <a:cubicBezTo>
                    <a:pt x="1463247" y="776870"/>
                    <a:pt x="1459178" y="795663"/>
                    <a:pt x="1447871" y="810060"/>
                  </a:cubicBezTo>
                  <a:cubicBezTo>
                    <a:pt x="1436563" y="824458"/>
                    <a:pt x="1419271" y="832865"/>
                    <a:pt x="1400964" y="832865"/>
                  </a:cubicBezTo>
                  <a:lnTo>
                    <a:pt x="59643" y="832865"/>
                  </a:lnTo>
                  <a:cubicBezTo>
                    <a:pt x="41337" y="832865"/>
                    <a:pt x="24044" y="824458"/>
                    <a:pt x="12737" y="810060"/>
                  </a:cubicBezTo>
                  <a:cubicBezTo>
                    <a:pt x="1429" y="795663"/>
                    <a:pt x="-2639" y="776870"/>
                    <a:pt x="1700" y="759085"/>
                  </a:cubicBezTo>
                  <a:lnTo>
                    <a:pt x="168898" y="73780"/>
                  </a:lnTo>
                  <a:cubicBezTo>
                    <a:pt x="179464" y="30473"/>
                    <a:pt x="218266" y="0"/>
                    <a:pt x="262843" y="0"/>
                  </a:cubicBezTo>
                  <a:close/>
                </a:path>
              </a:pathLst>
            </a:custGeom>
            <a:solidFill>
              <a:srgbClr val="E3E5F5"/>
            </a:solidFill>
          </p:spPr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1340F016-6095-A083-11E2-990A22688A6C}"/>
                </a:ext>
              </a:extLst>
            </p:cNvPr>
            <p:cNvSpPr txBox="1"/>
            <p:nvPr/>
          </p:nvSpPr>
          <p:spPr>
            <a:xfrm>
              <a:off x="127000" y="-38100"/>
              <a:ext cx="1239209" cy="87096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80CD18AE-7FCB-8A20-0634-D4469FDB0073}"/>
              </a:ext>
            </a:extLst>
          </p:cNvPr>
          <p:cNvGrpSpPr/>
          <p:nvPr/>
        </p:nvGrpSpPr>
        <p:grpSpPr>
          <a:xfrm rot="-5400000">
            <a:off x="8207809" y="3154436"/>
            <a:ext cx="3157362" cy="1761077"/>
            <a:chOff x="0" y="0"/>
            <a:chExt cx="1493209" cy="832865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E0240ED-9E51-8978-26D3-08303750D013}"/>
                </a:ext>
              </a:extLst>
            </p:cNvPr>
            <p:cNvSpPr/>
            <p:nvPr/>
          </p:nvSpPr>
          <p:spPr>
            <a:xfrm>
              <a:off x="16841" y="0"/>
              <a:ext cx="1459526" cy="832865"/>
            </a:xfrm>
            <a:custGeom>
              <a:avLst/>
              <a:gdLst/>
              <a:ahLst/>
              <a:cxnLst/>
              <a:rect l="l" t="t" r="r" b="b"/>
              <a:pathLst>
                <a:path w="1459526" h="832865">
                  <a:moveTo>
                    <a:pt x="264824" y="0"/>
                  </a:moveTo>
                  <a:lnTo>
                    <a:pt x="1194703" y="0"/>
                  </a:lnTo>
                  <a:cubicBezTo>
                    <a:pt x="1240760" y="0"/>
                    <a:pt x="1280850" y="31484"/>
                    <a:pt x="1291766" y="76229"/>
                  </a:cubicBezTo>
                  <a:lnTo>
                    <a:pt x="1457770" y="756637"/>
                  </a:lnTo>
                  <a:cubicBezTo>
                    <a:pt x="1462253" y="775012"/>
                    <a:pt x="1458049" y="794428"/>
                    <a:pt x="1446367" y="809304"/>
                  </a:cubicBezTo>
                  <a:cubicBezTo>
                    <a:pt x="1434685" y="824179"/>
                    <a:pt x="1416818" y="832865"/>
                    <a:pt x="1397903" y="832865"/>
                  </a:cubicBezTo>
                  <a:lnTo>
                    <a:pt x="61624" y="832865"/>
                  </a:lnTo>
                  <a:cubicBezTo>
                    <a:pt x="42709" y="832865"/>
                    <a:pt x="24843" y="824179"/>
                    <a:pt x="13160" y="809304"/>
                  </a:cubicBezTo>
                  <a:cubicBezTo>
                    <a:pt x="1478" y="794428"/>
                    <a:pt x="-2726" y="775012"/>
                    <a:pt x="1757" y="756637"/>
                  </a:cubicBezTo>
                  <a:lnTo>
                    <a:pt x="167761" y="76229"/>
                  </a:lnTo>
                  <a:cubicBezTo>
                    <a:pt x="178678" y="31484"/>
                    <a:pt x="218767" y="0"/>
                    <a:pt x="264824" y="0"/>
                  </a:cubicBezTo>
                  <a:close/>
                </a:path>
              </a:pathLst>
            </a:custGeom>
            <a:solidFill>
              <a:srgbClr val="11275A"/>
            </a:solidFill>
          </p:spPr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A35828E3-0515-239B-BDF3-A7F1BD618E7D}"/>
                </a:ext>
              </a:extLst>
            </p:cNvPr>
            <p:cNvSpPr txBox="1"/>
            <p:nvPr/>
          </p:nvSpPr>
          <p:spPr>
            <a:xfrm>
              <a:off x="127000" y="-38100"/>
              <a:ext cx="1239209" cy="87096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5" name="Freeform 11">
            <a:extLst>
              <a:ext uri="{FF2B5EF4-FFF2-40B4-BE49-F238E27FC236}">
                <a16:creationId xmlns:a16="http://schemas.microsoft.com/office/drawing/2014/main" id="{91188BB4-F430-B8F5-006C-8AEFCBB03684}"/>
              </a:ext>
            </a:extLst>
          </p:cNvPr>
          <p:cNvSpPr/>
          <p:nvPr/>
        </p:nvSpPr>
        <p:spPr>
          <a:xfrm rot="18900000">
            <a:off x="9716960" y="2813614"/>
            <a:ext cx="637571" cy="637571"/>
          </a:xfrm>
          <a:custGeom>
            <a:avLst/>
            <a:gdLst/>
            <a:ahLst/>
            <a:cxnLst/>
            <a:rect l="l" t="t" r="r" b="b"/>
            <a:pathLst>
              <a:path w="956356" h="956356">
                <a:moveTo>
                  <a:pt x="0" y="0"/>
                </a:moveTo>
                <a:lnTo>
                  <a:pt x="956356" y="0"/>
                </a:lnTo>
                <a:lnTo>
                  <a:pt x="956356" y="956356"/>
                </a:lnTo>
                <a:lnTo>
                  <a:pt x="0" y="9563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C3CBA13D-3DC3-F55A-77BD-A43F01B18F4D}"/>
              </a:ext>
            </a:extLst>
          </p:cNvPr>
          <p:cNvSpPr/>
          <p:nvPr/>
        </p:nvSpPr>
        <p:spPr>
          <a:xfrm rot="10800000">
            <a:off x="8862014" y="2833674"/>
            <a:ext cx="822891" cy="2402601"/>
          </a:xfrm>
          <a:custGeom>
            <a:avLst/>
            <a:gdLst/>
            <a:ahLst/>
            <a:cxnLst/>
            <a:rect l="l" t="t" r="r" b="b"/>
            <a:pathLst>
              <a:path w="1234337" h="3603902">
                <a:moveTo>
                  <a:pt x="0" y="0"/>
                </a:moveTo>
                <a:lnTo>
                  <a:pt x="1234336" y="0"/>
                </a:lnTo>
                <a:lnTo>
                  <a:pt x="1234336" y="3603902"/>
                </a:lnTo>
                <a:lnTo>
                  <a:pt x="0" y="3603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3">
            <a:extLst>
              <a:ext uri="{FF2B5EF4-FFF2-40B4-BE49-F238E27FC236}">
                <a16:creationId xmlns:a16="http://schemas.microsoft.com/office/drawing/2014/main" id="{AD47CDCB-CF87-CF8C-5CAB-28EF950085A3}"/>
              </a:ext>
            </a:extLst>
          </p:cNvPr>
          <p:cNvGrpSpPr/>
          <p:nvPr/>
        </p:nvGrpSpPr>
        <p:grpSpPr>
          <a:xfrm rot="-5400000">
            <a:off x="7042167" y="3180894"/>
            <a:ext cx="2995415" cy="1708160"/>
            <a:chOff x="0" y="0"/>
            <a:chExt cx="1416619" cy="807839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2CE2B0F5-AFB5-9C80-DB19-0F1D9890965D}"/>
                </a:ext>
              </a:extLst>
            </p:cNvPr>
            <p:cNvSpPr/>
            <p:nvPr/>
          </p:nvSpPr>
          <p:spPr>
            <a:xfrm>
              <a:off x="18227" y="0"/>
              <a:ext cx="1380166" cy="807839"/>
            </a:xfrm>
            <a:custGeom>
              <a:avLst/>
              <a:gdLst/>
              <a:ahLst/>
              <a:cxnLst/>
              <a:rect l="l" t="t" r="r" b="b"/>
              <a:pathLst>
                <a:path w="1380166" h="807839">
                  <a:moveTo>
                    <a:pt x="267680" y="0"/>
                  </a:moveTo>
                  <a:lnTo>
                    <a:pt x="1112486" y="0"/>
                  </a:lnTo>
                  <a:cubicBezTo>
                    <a:pt x="1161108" y="0"/>
                    <a:pt x="1203507" y="33055"/>
                    <a:pt x="1215368" y="80208"/>
                  </a:cubicBezTo>
                  <a:lnTo>
                    <a:pt x="1378217" y="727630"/>
                  </a:lnTo>
                  <a:cubicBezTo>
                    <a:pt x="1383065" y="746902"/>
                    <a:pt x="1378755" y="767332"/>
                    <a:pt x="1366537" y="783004"/>
                  </a:cubicBezTo>
                  <a:cubicBezTo>
                    <a:pt x="1354319" y="798676"/>
                    <a:pt x="1335557" y="807839"/>
                    <a:pt x="1315686" y="807839"/>
                  </a:cubicBezTo>
                  <a:lnTo>
                    <a:pt x="64480" y="807839"/>
                  </a:lnTo>
                  <a:cubicBezTo>
                    <a:pt x="44608" y="807839"/>
                    <a:pt x="25846" y="798676"/>
                    <a:pt x="13628" y="783004"/>
                  </a:cubicBezTo>
                  <a:cubicBezTo>
                    <a:pt x="1410" y="767332"/>
                    <a:pt x="-2899" y="746902"/>
                    <a:pt x="1948" y="727630"/>
                  </a:cubicBezTo>
                  <a:lnTo>
                    <a:pt x="164798" y="80208"/>
                  </a:lnTo>
                  <a:cubicBezTo>
                    <a:pt x="176659" y="33055"/>
                    <a:pt x="219057" y="0"/>
                    <a:pt x="267680" y="0"/>
                  </a:cubicBezTo>
                  <a:close/>
                </a:path>
              </a:pathLst>
            </a:custGeom>
            <a:solidFill>
              <a:srgbClr val="18418D"/>
            </a:solidFill>
          </p:spPr>
        </p:sp>
        <p:sp>
          <p:nvSpPr>
            <p:cNvPr id="19" name="TextBox 15">
              <a:extLst>
                <a:ext uri="{FF2B5EF4-FFF2-40B4-BE49-F238E27FC236}">
                  <a16:creationId xmlns:a16="http://schemas.microsoft.com/office/drawing/2014/main" id="{82F41474-A606-57DB-5073-F619EFA99B51}"/>
                </a:ext>
              </a:extLst>
            </p:cNvPr>
            <p:cNvSpPr txBox="1"/>
            <p:nvPr/>
          </p:nvSpPr>
          <p:spPr>
            <a:xfrm>
              <a:off x="127000" y="-38100"/>
              <a:ext cx="1162619" cy="845939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20" name="Freeform 16">
            <a:extLst>
              <a:ext uri="{FF2B5EF4-FFF2-40B4-BE49-F238E27FC236}">
                <a16:creationId xmlns:a16="http://schemas.microsoft.com/office/drawing/2014/main" id="{F6722592-35B2-41DF-1EAF-BB16017304F9}"/>
              </a:ext>
            </a:extLst>
          </p:cNvPr>
          <p:cNvSpPr/>
          <p:nvPr/>
        </p:nvSpPr>
        <p:spPr>
          <a:xfrm rot="10800000">
            <a:off x="7665931" y="2923858"/>
            <a:ext cx="761115" cy="2222234"/>
          </a:xfrm>
          <a:custGeom>
            <a:avLst/>
            <a:gdLst/>
            <a:ahLst/>
            <a:cxnLst/>
            <a:rect l="l" t="t" r="r" b="b"/>
            <a:pathLst>
              <a:path w="1141673" h="3333351">
                <a:moveTo>
                  <a:pt x="0" y="0"/>
                </a:moveTo>
                <a:lnTo>
                  <a:pt x="1141673" y="0"/>
                </a:lnTo>
                <a:lnTo>
                  <a:pt x="1141673" y="3333351"/>
                </a:lnTo>
                <a:lnTo>
                  <a:pt x="0" y="33333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17">
            <a:extLst>
              <a:ext uri="{FF2B5EF4-FFF2-40B4-BE49-F238E27FC236}">
                <a16:creationId xmlns:a16="http://schemas.microsoft.com/office/drawing/2014/main" id="{78BDB8D7-FB5D-9853-0909-A735AEEAB9E3}"/>
              </a:ext>
            </a:extLst>
          </p:cNvPr>
          <p:cNvGrpSpPr/>
          <p:nvPr/>
        </p:nvGrpSpPr>
        <p:grpSpPr>
          <a:xfrm rot="-5400000">
            <a:off x="5844305" y="3151779"/>
            <a:ext cx="2786759" cy="1766390"/>
            <a:chOff x="0" y="0"/>
            <a:chExt cx="1317940" cy="835378"/>
          </a:xfrm>
        </p:grpSpPr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7E539EB-94DC-7D99-9FA2-FF26ECB2463F}"/>
                </a:ext>
              </a:extLst>
            </p:cNvPr>
            <p:cNvSpPr/>
            <p:nvPr/>
          </p:nvSpPr>
          <p:spPr>
            <a:xfrm>
              <a:off x="19031" y="0"/>
              <a:ext cx="1279877" cy="835378"/>
            </a:xfrm>
            <a:custGeom>
              <a:avLst/>
              <a:gdLst/>
              <a:ahLst/>
              <a:cxnLst/>
              <a:rect l="l" t="t" r="r" b="b"/>
              <a:pathLst>
                <a:path w="1279877" h="835378">
                  <a:moveTo>
                    <a:pt x="273068" y="0"/>
                  </a:moveTo>
                  <a:lnTo>
                    <a:pt x="1006809" y="0"/>
                  </a:lnTo>
                  <a:cubicBezTo>
                    <a:pt x="1058983" y="0"/>
                    <a:pt x="1104389" y="35685"/>
                    <a:pt x="1116721" y="86381"/>
                  </a:cubicBezTo>
                  <a:lnTo>
                    <a:pt x="1277897" y="748997"/>
                  </a:lnTo>
                  <a:cubicBezTo>
                    <a:pt x="1282964" y="769826"/>
                    <a:pt x="1278188" y="791828"/>
                    <a:pt x="1264942" y="808683"/>
                  </a:cubicBezTo>
                  <a:cubicBezTo>
                    <a:pt x="1251696" y="825537"/>
                    <a:pt x="1231446" y="835378"/>
                    <a:pt x="1210009" y="835378"/>
                  </a:cubicBezTo>
                  <a:lnTo>
                    <a:pt x="69868" y="835378"/>
                  </a:lnTo>
                  <a:cubicBezTo>
                    <a:pt x="48432" y="835378"/>
                    <a:pt x="28182" y="825537"/>
                    <a:pt x="14936" y="808683"/>
                  </a:cubicBezTo>
                  <a:cubicBezTo>
                    <a:pt x="1690" y="791828"/>
                    <a:pt x="-3086" y="769826"/>
                    <a:pt x="1981" y="748997"/>
                  </a:cubicBezTo>
                  <a:lnTo>
                    <a:pt x="163157" y="86381"/>
                  </a:lnTo>
                  <a:cubicBezTo>
                    <a:pt x="175489" y="35685"/>
                    <a:pt x="220895" y="0"/>
                    <a:pt x="273068" y="0"/>
                  </a:cubicBezTo>
                  <a:close/>
                </a:path>
              </a:pathLst>
            </a:custGeom>
            <a:solidFill>
              <a:srgbClr val="175DC5"/>
            </a:solidFill>
          </p:spPr>
        </p:sp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AF1754AD-CA43-D893-E125-435C41AF4BEA}"/>
                </a:ext>
              </a:extLst>
            </p:cNvPr>
            <p:cNvSpPr txBox="1"/>
            <p:nvPr/>
          </p:nvSpPr>
          <p:spPr>
            <a:xfrm>
              <a:off x="127000" y="-38100"/>
              <a:ext cx="1063940" cy="873478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24" name="AutoShape 20">
            <a:extLst>
              <a:ext uri="{FF2B5EF4-FFF2-40B4-BE49-F238E27FC236}">
                <a16:creationId xmlns:a16="http://schemas.microsoft.com/office/drawing/2014/main" id="{81C30407-1027-4FD8-3BA5-A1E7DA69BDFB}"/>
              </a:ext>
            </a:extLst>
          </p:cNvPr>
          <p:cNvSpPr/>
          <p:nvPr/>
        </p:nvSpPr>
        <p:spPr>
          <a:xfrm flipV="1">
            <a:off x="7303991" y="2313065"/>
            <a:ext cx="0" cy="520609"/>
          </a:xfrm>
          <a:prstGeom prst="line">
            <a:avLst/>
          </a:prstGeom>
          <a:ln w="19050" cap="flat">
            <a:solidFill>
              <a:srgbClr val="175DC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AutoShape 21">
            <a:extLst>
              <a:ext uri="{FF2B5EF4-FFF2-40B4-BE49-F238E27FC236}">
                <a16:creationId xmlns:a16="http://schemas.microsoft.com/office/drawing/2014/main" id="{3A6DA401-1232-BEBF-E7DC-D7F12EB28C5C}"/>
              </a:ext>
            </a:extLst>
          </p:cNvPr>
          <p:cNvSpPr/>
          <p:nvPr/>
        </p:nvSpPr>
        <p:spPr>
          <a:xfrm flipV="1">
            <a:off x="8587673" y="2226731"/>
            <a:ext cx="0" cy="520609"/>
          </a:xfrm>
          <a:prstGeom prst="line">
            <a:avLst/>
          </a:prstGeom>
          <a:ln w="19050" cap="flat">
            <a:solidFill>
              <a:srgbClr val="18418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2">
            <a:extLst>
              <a:ext uri="{FF2B5EF4-FFF2-40B4-BE49-F238E27FC236}">
                <a16:creationId xmlns:a16="http://schemas.microsoft.com/office/drawing/2014/main" id="{1955B025-EC59-7C3A-895F-C0D918DEEF7C}"/>
              </a:ext>
            </a:extLst>
          </p:cNvPr>
          <p:cNvSpPr/>
          <p:nvPr/>
        </p:nvSpPr>
        <p:spPr>
          <a:xfrm flipV="1">
            <a:off x="9855443" y="2138025"/>
            <a:ext cx="0" cy="522071"/>
          </a:xfrm>
          <a:prstGeom prst="line">
            <a:avLst/>
          </a:prstGeom>
          <a:ln w="19050" cap="flat">
            <a:solidFill>
              <a:srgbClr val="11275A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7" name="Group 23">
            <a:extLst>
              <a:ext uri="{FF2B5EF4-FFF2-40B4-BE49-F238E27FC236}">
                <a16:creationId xmlns:a16="http://schemas.microsoft.com/office/drawing/2014/main" id="{0D526181-CC3C-0FC3-31C2-200A0C368242}"/>
              </a:ext>
            </a:extLst>
          </p:cNvPr>
          <p:cNvGrpSpPr/>
          <p:nvPr/>
        </p:nvGrpSpPr>
        <p:grpSpPr>
          <a:xfrm>
            <a:off x="7102421" y="2000108"/>
            <a:ext cx="403140" cy="403140"/>
            <a:chOff x="0" y="0"/>
            <a:chExt cx="812800" cy="812800"/>
          </a:xfrm>
        </p:grpSpPr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8620958B-0EF5-D447-D5DD-699DFDC09B3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75DC5"/>
            </a:solidFill>
          </p:spPr>
        </p:sp>
        <p:sp>
          <p:nvSpPr>
            <p:cNvPr id="29" name="TextBox 25">
              <a:extLst>
                <a:ext uri="{FF2B5EF4-FFF2-40B4-BE49-F238E27FC236}">
                  <a16:creationId xmlns:a16="http://schemas.microsoft.com/office/drawing/2014/main" id="{2FF7A4D6-D9A8-65FE-E86B-8AB7F8B96AFE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06</a:t>
              </a:r>
            </a:p>
          </p:txBody>
        </p:sp>
      </p:grpSp>
      <p:grpSp>
        <p:nvGrpSpPr>
          <p:cNvPr id="30" name="Group 26">
            <a:extLst>
              <a:ext uri="{FF2B5EF4-FFF2-40B4-BE49-F238E27FC236}">
                <a16:creationId xmlns:a16="http://schemas.microsoft.com/office/drawing/2014/main" id="{66FA2D11-FE79-E870-4012-D0F2151712C9}"/>
              </a:ext>
            </a:extLst>
          </p:cNvPr>
          <p:cNvGrpSpPr/>
          <p:nvPr/>
        </p:nvGrpSpPr>
        <p:grpSpPr>
          <a:xfrm>
            <a:off x="8380799" y="1894019"/>
            <a:ext cx="403140" cy="403140"/>
            <a:chOff x="0" y="0"/>
            <a:chExt cx="812800" cy="812800"/>
          </a:xfrm>
        </p:grpSpPr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4C864466-2FE1-DE09-963C-22255B6CCE6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18D"/>
            </a:solidFill>
          </p:spPr>
        </p:sp>
        <p:sp>
          <p:nvSpPr>
            <p:cNvPr id="32" name="TextBox 28">
              <a:extLst>
                <a:ext uri="{FF2B5EF4-FFF2-40B4-BE49-F238E27FC236}">
                  <a16:creationId xmlns:a16="http://schemas.microsoft.com/office/drawing/2014/main" id="{7F17DEE8-EFF6-AED5-DFE6-94E5C0A46B8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07</a:t>
              </a:r>
            </a:p>
          </p:txBody>
        </p:sp>
      </p:grpSp>
      <p:grpSp>
        <p:nvGrpSpPr>
          <p:cNvPr id="33" name="Group 29">
            <a:extLst>
              <a:ext uri="{FF2B5EF4-FFF2-40B4-BE49-F238E27FC236}">
                <a16:creationId xmlns:a16="http://schemas.microsoft.com/office/drawing/2014/main" id="{3311D531-78C0-B872-BDD3-65FF4F392AAE}"/>
              </a:ext>
            </a:extLst>
          </p:cNvPr>
          <p:cNvGrpSpPr/>
          <p:nvPr/>
        </p:nvGrpSpPr>
        <p:grpSpPr>
          <a:xfrm>
            <a:off x="9659177" y="1734885"/>
            <a:ext cx="403140" cy="403140"/>
            <a:chOff x="0" y="0"/>
            <a:chExt cx="812800" cy="812800"/>
          </a:xfrm>
        </p:grpSpPr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F1A32ABF-5191-76F1-2D95-C004B8A0AF3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1275A"/>
            </a:solidFill>
          </p:spPr>
        </p:sp>
        <p:sp>
          <p:nvSpPr>
            <p:cNvPr id="35" name="TextBox 31">
              <a:extLst>
                <a:ext uri="{FF2B5EF4-FFF2-40B4-BE49-F238E27FC236}">
                  <a16:creationId xmlns:a16="http://schemas.microsoft.com/office/drawing/2014/main" id="{D240C6DC-35DC-0689-4694-3C8685D8FB1B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08</a:t>
              </a:r>
            </a:p>
          </p:txBody>
        </p:sp>
      </p:grpSp>
      <p:sp>
        <p:nvSpPr>
          <p:cNvPr id="36" name="Freeform 32">
            <a:extLst>
              <a:ext uri="{FF2B5EF4-FFF2-40B4-BE49-F238E27FC236}">
                <a16:creationId xmlns:a16="http://schemas.microsoft.com/office/drawing/2014/main" id="{65B49737-04CB-0E2A-56DB-ED9AFF061C83}"/>
              </a:ext>
            </a:extLst>
          </p:cNvPr>
          <p:cNvSpPr/>
          <p:nvPr/>
        </p:nvSpPr>
        <p:spPr>
          <a:xfrm rot="18900000">
            <a:off x="8443886" y="2919703"/>
            <a:ext cx="637571" cy="637571"/>
          </a:xfrm>
          <a:custGeom>
            <a:avLst/>
            <a:gdLst/>
            <a:ahLst/>
            <a:cxnLst/>
            <a:rect l="l" t="t" r="r" b="b"/>
            <a:pathLst>
              <a:path w="956356" h="956356">
                <a:moveTo>
                  <a:pt x="0" y="0"/>
                </a:moveTo>
                <a:lnTo>
                  <a:pt x="956356" y="0"/>
                </a:lnTo>
                <a:lnTo>
                  <a:pt x="956356" y="956357"/>
                </a:lnTo>
                <a:lnTo>
                  <a:pt x="0" y="9563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3">
            <a:extLst>
              <a:ext uri="{FF2B5EF4-FFF2-40B4-BE49-F238E27FC236}">
                <a16:creationId xmlns:a16="http://schemas.microsoft.com/office/drawing/2014/main" id="{F9A2271C-D8DF-53DF-96A1-1454244C1E96}"/>
              </a:ext>
            </a:extLst>
          </p:cNvPr>
          <p:cNvSpPr/>
          <p:nvPr/>
        </p:nvSpPr>
        <p:spPr>
          <a:xfrm rot="18900000">
            <a:off x="7170812" y="3025793"/>
            <a:ext cx="637571" cy="637571"/>
          </a:xfrm>
          <a:custGeom>
            <a:avLst/>
            <a:gdLst/>
            <a:ahLst/>
            <a:cxnLst/>
            <a:rect l="l" t="t" r="r" b="b"/>
            <a:pathLst>
              <a:path w="956356" h="956356">
                <a:moveTo>
                  <a:pt x="0" y="0"/>
                </a:moveTo>
                <a:lnTo>
                  <a:pt x="956356" y="0"/>
                </a:lnTo>
                <a:lnTo>
                  <a:pt x="956356" y="956356"/>
                </a:lnTo>
                <a:lnTo>
                  <a:pt x="0" y="9563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4">
            <a:extLst>
              <a:ext uri="{FF2B5EF4-FFF2-40B4-BE49-F238E27FC236}">
                <a16:creationId xmlns:a16="http://schemas.microsoft.com/office/drawing/2014/main" id="{910D189B-4099-54ED-CFD2-9524036EF7F7}"/>
              </a:ext>
            </a:extLst>
          </p:cNvPr>
          <p:cNvSpPr/>
          <p:nvPr/>
        </p:nvSpPr>
        <p:spPr>
          <a:xfrm>
            <a:off x="9855443" y="3005092"/>
            <a:ext cx="265569" cy="254615"/>
          </a:xfrm>
          <a:custGeom>
            <a:avLst/>
            <a:gdLst/>
            <a:ahLst/>
            <a:cxnLst/>
            <a:rect l="l" t="t" r="r" b="b"/>
            <a:pathLst>
              <a:path w="398354" h="381922">
                <a:moveTo>
                  <a:pt x="0" y="0"/>
                </a:moveTo>
                <a:lnTo>
                  <a:pt x="398355" y="0"/>
                </a:lnTo>
                <a:lnTo>
                  <a:pt x="398355" y="381922"/>
                </a:lnTo>
                <a:lnTo>
                  <a:pt x="0" y="38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5">
            <a:extLst>
              <a:ext uri="{FF2B5EF4-FFF2-40B4-BE49-F238E27FC236}">
                <a16:creationId xmlns:a16="http://schemas.microsoft.com/office/drawing/2014/main" id="{96052D32-1082-DAB0-919C-2CFFED8D7380}"/>
              </a:ext>
            </a:extLst>
          </p:cNvPr>
          <p:cNvSpPr/>
          <p:nvPr/>
        </p:nvSpPr>
        <p:spPr>
          <a:xfrm>
            <a:off x="7319639" y="3217271"/>
            <a:ext cx="254615" cy="254615"/>
          </a:xfrm>
          <a:custGeom>
            <a:avLst/>
            <a:gdLst/>
            <a:ahLst/>
            <a:cxnLst/>
            <a:rect l="l" t="t" r="r" b="b"/>
            <a:pathLst>
              <a:path w="381922" h="381922">
                <a:moveTo>
                  <a:pt x="0" y="0"/>
                </a:moveTo>
                <a:lnTo>
                  <a:pt x="381922" y="0"/>
                </a:lnTo>
                <a:lnTo>
                  <a:pt x="381922" y="381922"/>
                </a:lnTo>
                <a:lnTo>
                  <a:pt x="0" y="38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36">
            <a:extLst>
              <a:ext uri="{FF2B5EF4-FFF2-40B4-BE49-F238E27FC236}">
                <a16:creationId xmlns:a16="http://schemas.microsoft.com/office/drawing/2014/main" id="{8245BD01-C3D8-1552-4D31-037687CFD6C9}"/>
              </a:ext>
            </a:extLst>
          </p:cNvPr>
          <p:cNvSpPr txBox="1"/>
          <p:nvPr/>
        </p:nvSpPr>
        <p:spPr>
          <a:xfrm>
            <a:off x="6967713" y="3706124"/>
            <a:ext cx="1007850" cy="52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9"/>
              </a:lnSpc>
            </a:pPr>
            <a:r>
              <a:rPr lang="en-US" sz="1069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Latvija</a:t>
            </a:r>
            <a:r>
              <a:rPr lang="en-US" sz="10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2050</a:t>
            </a:r>
            <a:r>
              <a:rPr lang="lv-LV" sz="10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un NAP2034</a:t>
            </a:r>
            <a:endParaRPr lang="en-US" sz="1069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  <a:p>
            <a:pPr algn="ctr">
              <a:lnSpc>
                <a:spcPts val="1389"/>
              </a:lnSpc>
            </a:pPr>
            <a:r>
              <a:rPr lang="en-US" sz="10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1. </a:t>
            </a:r>
            <a:r>
              <a:rPr lang="en-US" sz="1069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redakcija</a:t>
            </a:r>
            <a:endParaRPr lang="en-US" sz="1069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41" name="TextBox 37">
            <a:extLst>
              <a:ext uri="{FF2B5EF4-FFF2-40B4-BE49-F238E27FC236}">
                <a16:creationId xmlns:a16="http://schemas.microsoft.com/office/drawing/2014/main" id="{4D8AF651-9F43-F86C-0E8C-84EF692E5A42}"/>
              </a:ext>
            </a:extLst>
          </p:cNvPr>
          <p:cNvSpPr txBox="1"/>
          <p:nvPr/>
        </p:nvSpPr>
        <p:spPr>
          <a:xfrm>
            <a:off x="6985672" y="4331628"/>
            <a:ext cx="1007850" cy="763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8"/>
              </a:lnSpc>
            </a:pP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Stratēģijas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pirmās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redakcijas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(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teksta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)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izstrāde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, LV2050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projekts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grafiskie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risinājumi</a:t>
            </a:r>
            <a:endParaRPr lang="en-US" sz="891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2" name="TextBox 38">
            <a:extLst>
              <a:ext uri="{FF2B5EF4-FFF2-40B4-BE49-F238E27FC236}">
                <a16:creationId xmlns:a16="http://schemas.microsoft.com/office/drawing/2014/main" id="{F68109AF-6783-30F8-AC56-C6B29DA47A4F}"/>
              </a:ext>
            </a:extLst>
          </p:cNvPr>
          <p:cNvSpPr txBox="1"/>
          <p:nvPr/>
        </p:nvSpPr>
        <p:spPr>
          <a:xfrm>
            <a:off x="8258796" y="3740273"/>
            <a:ext cx="1007850" cy="353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9"/>
              </a:lnSpc>
            </a:pPr>
            <a:r>
              <a:rPr lang="en-US" sz="1069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Publiskā</a:t>
            </a:r>
            <a:r>
              <a:rPr lang="en-US" sz="10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en-US" sz="1069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apspriešana</a:t>
            </a:r>
            <a:endParaRPr lang="en-US" sz="1069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43" name="TextBox 39">
            <a:extLst>
              <a:ext uri="{FF2B5EF4-FFF2-40B4-BE49-F238E27FC236}">
                <a16:creationId xmlns:a16="http://schemas.microsoft.com/office/drawing/2014/main" id="{BFB5AB09-895B-78FF-4952-8A525007A732}"/>
              </a:ext>
            </a:extLst>
          </p:cNvPr>
          <p:cNvSpPr txBox="1"/>
          <p:nvPr/>
        </p:nvSpPr>
        <p:spPr>
          <a:xfrm>
            <a:off x="8234396" y="4190139"/>
            <a:ext cx="1032251" cy="91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8"/>
              </a:lnSpc>
            </a:pPr>
            <a:r>
              <a:rPr lang="en-US" sz="89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Publiskā stratēģijas un SIVN apspriešana, secīga stratēģijas gala redakcijas sagatavošana</a:t>
            </a:r>
          </a:p>
        </p:txBody>
      </p:sp>
      <p:sp>
        <p:nvSpPr>
          <p:cNvPr id="44" name="TextBox 40">
            <a:extLst>
              <a:ext uri="{FF2B5EF4-FFF2-40B4-BE49-F238E27FC236}">
                <a16:creationId xmlns:a16="http://schemas.microsoft.com/office/drawing/2014/main" id="{692BC21D-39AB-C314-B46A-412A359E2DE9}"/>
              </a:ext>
            </a:extLst>
          </p:cNvPr>
          <p:cNvSpPr txBox="1"/>
          <p:nvPr/>
        </p:nvSpPr>
        <p:spPr>
          <a:xfrm>
            <a:off x="9531870" y="3623575"/>
            <a:ext cx="1007850" cy="52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9"/>
              </a:lnSpc>
            </a:pPr>
            <a:r>
              <a:rPr lang="lv-LV" sz="10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Stratēģijas un NAP </a:t>
            </a:r>
            <a:r>
              <a:rPr lang="en-US" sz="1069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apstiprināšana</a:t>
            </a:r>
            <a:endParaRPr lang="en-US" sz="1069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45" name="TextBox 41">
            <a:extLst>
              <a:ext uri="{FF2B5EF4-FFF2-40B4-BE49-F238E27FC236}">
                <a16:creationId xmlns:a16="http://schemas.microsoft.com/office/drawing/2014/main" id="{8D0546A1-BB0B-F1E4-5760-C13824CFE783}"/>
              </a:ext>
            </a:extLst>
          </p:cNvPr>
          <p:cNvSpPr txBox="1"/>
          <p:nvPr/>
        </p:nvSpPr>
        <p:spPr>
          <a:xfrm>
            <a:off x="9533150" y="4214254"/>
            <a:ext cx="1007850" cy="607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8"/>
              </a:lnSpc>
            </a:pP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Latvija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2050</a:t>
            </a:r>
            <a:r>
              <a:rPr lang="lv-LV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un NAP2034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apstiprināšana</a:t>
            </a:r>
            <a:r>
              <a:rPr lang="en-US" sz="89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91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Saeimā</a:t>
            </a:r>
            <a:endParaRPr lang="en-US" sz="891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" name="Freeform 42">
            <a:extLst>
              <a:ext uri="{FF2B5EF4-FFF2-40B4-BE49-F238E27FC236}">
                <a16:creationId xmlns:a16="http://schemas.microsoft.com/office/drawing/2014/main" id="{E3439B10-BA5C-2CD2-B3E1-977DA24B8C7F}"/>
              </a:ext>
            </a:extLst>
          </p:cNvPr>
          <p:cNvSpPr/>
          <p:nvPr/>
        </p:nvSpPr>
        <p:spPr>
          <a:xfrm>
            <a:off x="8618008" y="3111181"/>
            <a:ext cx="212285" cy="254615"/>
          </a:xfrm>
          <a:custGeom>
            <a:avLst/>
            <a:gdLst/>
            <a:ahLst/>
            <a:cxnLst/>
            <a:rect l="l" t="t" r="r" b="b"/>
            <a:pathLst>
              <a:path w="318428" h="381922">
                <a:moveTo>
                  <a:pt x="0" y="0"/>
                </a:moveTo>
                <a:lnTo>
                  <a:pt x="318427" y="0"/>
                </a:lnTo>
                <a:lnTo>
                  <a:pt x="318427" y="381923"/>
                </a:lnTo>
                <a:lnTo>
                  <a:pt x="0" y="3819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3">
            <a:extLst>
              <a:ext uri="{FF2B5EF4-FFF2-40B4-BE49-F238E27FC236}">
                <a16:creationId xmlns:a16="http://schemas.microsoft.com/office/drawing/2014/main" id="{6AD73A1B-5941-39E1-A0E2-00EF1BC3F7B1}"/>
              </a:ext>
            </a:extLst>
          </p:cNvPr>
          <p:cNvSpPr/>
          <p:nvPr/>
        </p:nvSpPr>
        <p:spPr>
          <a:xfrm>
            <a:off x="3995541" y="3071891"/>
            <a:ext cx="710707" cy="2075055"/>
          </a:xfrm>
          <a:custGeom>
            <a:avLst/>
            <a:gdLst/>
            <a:ahLst/>
            <a:cxnLst/>
            <a:rect l="l" t="t" r="r" b="b"/>
            <a:pathLst>
              <a:path w="1066060" h="3112583">
                <a:moveTo>
                  <a:pt x="0" y="0"/>
                </a:moveTo>
                <a:lnTo>
                  <a:pt x="1066059" y="0"/>
                </a:lnTo>
                <a:lnTo>
                  <a:pt x="1066059" y="3112582"/>
                </a:lnTo>
                <a:lnTo>
                  <a:pt x="0" y="3112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8" name="Group 44">
            <a:extLst>
              <a:ext uri="{FF2B5EF4-FFF2-40B4-BE49-F238E27FC236}">
                <a16:creationId xmlns:a16="http://schemas.microsoft.com/office/drawing/2014/main" id="{82A2DE44-BB5F-D8A8-9CBE-E8710381AD32}"/>
              </a:ext>
            </a:extLst>
          </p:cNvPr>
          <p:cNvGrpSpPr/>
          <p:nvPr/>
        </p:nvGrpSpPr>
        <p:grpSpPr>
          <a:xfrm rot="5400000">
            <a:off x="-520243" y="3254637"/>
            <a:ext cx="3255337" cy="1629673"/>
            <a:chOff x="0" y="0"/>
            <a:chExt cx="1493209" cy="747524"/>
          </a:xfrm>
        </p:grpSpPr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C757B6CB-9FF1-7E77-0B62-B33E945EC1CB}"/>
                </a:ext>
              </a:extLst>
            </p:cNvPr>
            <p:cNvSpPr/>
            <p:nvPr/>
          </p:nvSpPr>
          <p:spPr>
            <a:xfrm>
              <a:off x="17925" y="0"/>
              <a:ext cx="1457359" cy="747524"/>
            </a:xfrm>
            <a:custGeom>
              <a:avLst/>
              <a:gdLst/>
              <a:ahLst/>
              <a:cxnLst/>
              <a:rect l="l" t="t" r="r" b="b"/>
              <a:pathLst>
                <a:path w="1457359" h="747524">
                  <a:moveTo>
                    <a:pt x="261378" y="0"/>
                  </a:moveTo>
                  <a:lnTo>
                    <a:pt x="1195981" y="0"/>
                  </a:lnTo>
                  <a:cubicBezTo>
                    <a:pt x="1240905" y="0"/>
                    <a:pt x="1280263" y="30087"/>
                    <a:pt x="1292047" y="73438"/>
                  </a:cubicBezTo>
                  <a:lnTo>
                    <a:pt x="1455321" y="674086"/>
                  </a:lnTo>
                  <a:cubicBezTo>
                    <a:pt x="1460075" y="691575"/>
                    <a:pt x="1456407" y="710281"/>
                    <a:pt x="1445400" y="724680"/>
                  </a:cubicBezTo>
                  <a:cubicBezTo>
                    <a:pt x="1434393" y="739078"/>
                    <a:pt x="1417305" y="747524"/>
                    <a:pt x="1399181" y="747524"/>
                  </a:cubicBezTo>
                  <a:lnTo>
                    <a:pt x="58178" y="747524"/>
                  </a:lnTo>
                  <a:cubicBezTo>
                    <a:pt x="40054" y="747524"/>
                    <a:pt x="22966" y="739078"/>
                    <a:pt x="11959" y="724680"/>
                  </a:cubicBezTo>
                  <a:cubicBezTo>
                    <a:pt x="952" y="710281"/>
                    <a:pt x="-2716" y="691575"/>
                    <a:pt x="2038" y="674086"/>
                  </a:cubicBezTo>
                  <a:lnTo>
                    <a:pt x="165312" y="73438"/>
                  </a:lnTo>
                  <a:cubicBezTo>
                    <a:pt x="177096" y="30087"/>
                    <a:pt x="216454" y="0"/>
                    <a:pt x="261378" y="0"/>
                  </a:cubicBezTo>
                  <a:close/>
                </a:path>
              </a:pathLst>
            </a:custGeom>
            <a:solidFill>
              <a:srgbClr val="94D327"/>
            </a:solidFill>
          </p:spPr>
        </p:sp>
        <p:sp>
          <p:nvSpPr>
            <p:cNvPr id="50" name="TextBox 46">
              <a:extLst>
                <a:ext uri="{FF2B5EF4-FFF2-40B4-BE49-F238E27FC236}">
                  <a16:creationId xmlns:a16="http://schemas.microsoft.com/office/drawing/2014/main" id="{817D4655-D85A-1996-12DD-55E589B2F5AC}"/>
                </a:ext>
              </a:extLst>
            </p:cNvPr>
            <p:cNvSpPr txBox="1"/>
            <p:nvPr/>
          </p:nvSpPr>
          <p:spPr>
            <a:xfrm>
              <a:off x="127000" y="-38100"/>
              <a:ext cx="1239209" cy="785624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51" name="Freeform 47">
            <a:extLst>
              <a:ext uri="{FF2B5EF4-FFF2-40B4-BE49-F238E27FC236}">
                <a16:creationId xmlns:a16="http://schemas.microsoft.com/office/drawing/2014/main" id="{1CE57DB0-E4AC-FA32-9EFB-0159F5889A91}"/>
              </a:ext>
            </a:extLst>
          </p:cNvPr>
          <p:cNvSpPr/>
          <p:nvPr/>
        </p:nvSpPr>
        <p:spPr>
          <a:xfrm rot="8100000">
            <a:off x="562743" y="2803723"/>
            <a:ext cx="657355" cy="657355"/>
          </a:xfrm>
          <a:custGeom>
            <a:avLst/>
            <a:gdLst/>
            <a:ahLst/>
            <a:cxnLst/>
            <a:rect l="l" t="t" r="r" b="b"/>
            <a:pathLst>
              <a:path w="986033" h="986033">
                <a:moveTo>
                  <a:pt x="0" y="0"/>
                </a:moveTo>
                <a:lnTo>
                  <a:pt x="986033" y="0"/>
                </a:lnTo>
                <a:lnTo>
                  <a:pt x="986033" y="986032"/>
                </a:lnTo>
                <a:lnTo>
                  <a:pt x="0" y="98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48">
            <a:extLst>
              <a:ext uri="{FF2B5EF4-FFF2-40B4-BE49-F238E27FC236}">
                <a16:creationId xmlns:a16="http://schemas.microsoft.com/office/drawing/2014/main" id="{FF1E5727-25B2-B868-225E-8C4FB8E5ABEB}"/>
              </a:ext>
            </a:extLst>
          </p:cNvPr>
          <p:cNvSpPr/>
          <p:nvPr/>
        </p:nvSpPr>
        <p:spPr>
          <a:xfrm>
            <a:off x="1118777" y="2830896"/>
            <a:ext cx="848426" cy="2477155"/>
          </a:xfrm>
          <a:custGeom>
            <a:avLst/>
            <a:gdLst/>
            <a:ahLst/>
            <a:cxnLst/>
            <a:rect l="l" t="t" r="r" b="b"/>
            <a:pathLst>
              <a:path w="1272639" h="3715733">
                <a:moveTo>
                  <a:pt x="0" y="0"/>
                </a:moveTo>
                <a:lnTo>
                  <a:pt x="1272638" y="0"/>
                </a:lnTo>
                <a:lnTo>
                  <a:pt x="1272638" y="3715734"/>
                </a:lnTo>
                <a:lnTo>
                  <a:pt x="0" y="37157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53" name="Group 49">
            <a:extLst>
              <a:ext uri="{FF2B5EF4-FFF2-40B4-BE49-F238E27FC236}">
                <a16:creationId xmlns:a16="http://schemas.microsoft.com/office/drawing/2014/main" id="{8229FAEE-CC15-1F04-0B83-49CD27E94B7D}"/>
              </a:ext>
            </a:extLst>
          </p:cNvPr>
          <p:cNvGrpSpPr/>
          <p:nvPr/>
        </p:nvGrpSpPr>
        <p:grpSpPr>
          <a:xfrm rot="5400000">
            <a:off x="757127" y="3283258"/>
            <a:ext cx="3088363" cy="1572431"/>
            <a:chOff x="0" y="0"/>
            <a:chExt cx="1416619" cy="721267"/>
          </a:xfrm>
        </p:grpSpPr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1B71F314-4689-9A99-69BD-444C0AFDFB89}"/>
                </a:ext>
              </a:extLst>
            </p:cNvPr>
            <p:cNvSpPr/>
            <p:nvPr/>
          </p:nvSpPr>
          <p:spPr>
            <a:xfrm>
              <a:off x="19476" y="0"/>
              <a:ext cx="1377667" cy="721267"/>
            </a:xfrm>
            <a:custGeom>
              <a:avLst/>
              <a:gdLst/>
              <a:ahLst/>
              <a:cxnLst/>
              <a:rect l="l" t="t" r="r" b="b"/>
              <a:pathLst>
                <a:path w="1377667" h="721267">
                  <a:moveTo>
                    <a:pt x="263942" y="0"/>
                  </a:moveTo>
                  <a:lnTo>
                    <a:pt x="1113726" y="0"/>
                  </a:lnTo>
                  <a:cubicBezTo>
                    <a:pt x="1161171" y="0"/>
                    <a:pt x="1202830" y="31545"/>
                    <a:pt x="1215696" y="77212"/>
                  </a:cubicBezTo>
                  <a:lnTo>
                    <a:pt x="1375391" y="644055"/>
                  </a:lnTo>
                  <a:cubicBezTo>
                    <a:pt x="1380549" y="662363"/>
                    <a:pt x="1376833" y="682030"/>
                    <a:pt x="1365351" y="697194"/>
                  </a:cubicBezTo>
                  <a:cubicBezTo>
                    <a:pt x="1353869" y="712358"/>
                    <a:pt x="1335946" y="721267"/>
                    <a:pt x="1316926" y="721267"/>
                  </a:cubicBezTo>
                  <a:lnTo>
                    <a:pt x="60742" y="721267"/>
                  </a:lnTo>
                  <a:cubicBezTo>
                    <a:pt x="41721" y="721267"/>
                    <a:pt x="23799" y="712358"/>
                    <a:pt x="12317" y="697194"/>
                  </a:cubicBezTo>
                  <a:cubicBezTo>
                    <a:pt x="835" y="682030"/>
                    <a:pt x="-2881" y="662363"/>
                    <a:pt x="2277" y="644055"/>
                  </a:cubicBezTo>
                  <a:lnTo>
                    <a:pt x="161971" y="77212"/>
                  </a:lnTo>
                  <a:cubicBezTo>
                    <a:pt x="174837" y="31545"/>
                    <a:pt x="216497" y="0"/>
                    <a:pt x="263942" y="0"/>
                  </a:cubicBezTo>
                  <a:close/>
                </a:path>
              </a:pathLst>
            </a:custGeom>
            <a:solidFill>
              <a:srgbClr val="00C197"/>
            </a:solidFill>
          </p:spPr>
        </p:sp>
        <p:sp>
          <p:nvSpPr>
            <p:cNvPr id="55" name="TextBox 51">
              <a:extLst>
                <a:ext uri="{FF2B5EF4-FFF2-40B4-BE49-F238E27FC236}">
                  <a16:creationId xmlns:a16="http://schemas.microsoft.com/office/drawing/2014/main" id="{1C75C118-C5F1-C208-129D-C0E5FDF0E08A}"/>
                </a:ext>
              </a:extLst>
            </p:cNvPr>
            <p:cNvSpPr txBox="1"/>
            <p:nvPr/>
          </p:nvSpPr>
          <p:spPr>
            <a:xfrm>
              <a:off x="127000" y="-38100"/>
              <a:ext cx="1162619" cy="759367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56" name="Freeform 52">
            <a:extLst>
              <a:ext uri="{FF2B5EF4-FFF2-40B4-BE49-F238E27FC236}">
                <a16:creationId xmlns:a16="http://schemas.microsoft.com/office/drawing/2014/main" id="{528377D9-733E-D540-6D35-55C75BF56B53}"/>
              </a:ext>
            </a:extLst>
          </p:cNvPr>
          <p:cNvSpPr/>
          <p:nvPr/>
        </p:nvSpPr>
        <p:spPr>
          <a:xfrm>
            <a:off x="2323270" y="2923879"/>
            <a:ext cx="784733" cy="2291191"/>
          </a:xfrm>
          <a:custGeom>
            <a:avLst/>
            <a:gdLst/>
            <a:ahLst/>
            <a:cxnLst/>
            <a:rect l="l" t="t" r="r" b="b"/>
            <a:pathLst>
              <a:path w="1177099" h="3436787">
                <a:moveTo>
                  <a:pt x="0" y="0"/>
                </a:moveTo>
                <a:lnTo>
                  <a:pt x="1177100" y="0"/>
                </a:lnTo>
                <a:lnTo>
                  <a:pt x="1177100" y="3436786"/>
                </a:lnTo>
                <a:lnTo>
                  <a:pt x="0" y="34367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7" name="AutoShape 53">
            <a:extLst>
              <a:ext uri="{FF2B5EF4-FFF2-40B4-BE49-F238E27FC236}">
                <a16:creationId xmlns:a16="http://schemas.microsoft.com/office/drawing/2014/main" id="{5E67525A-3FBB-1CDF-9149-A83CFFFEA92D}"/>
              </a:ext>
            </a:extLst>
          </p:cNvPr>
          <p:cNvSpPr/>
          <p:nvPr/>
        </p:nvSpPr>
        <p:spPr>
          <a:xfrm flipV="1">
            <a:off x="3421287" y="2298102"/>
            <a:ext cx="0" cy="532794"/>
          </a:xfrm>
          <a:prstGeom prst="line">
            <a:avLst/>
          </a:prstGeom>
          <a:ln w="19050" cap="flat">
            <a:solidFill>
              <a:srgbClr val="007B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8" name="AutoShape 54">
            <a:extLst>
              <a:ext uri="{FF2B5EF4-FFF2-40B4-BE49-F238E27FC236}">
                <a16:creationId xmlns:a16="http://schemas.microsoft.com/office/drawing/2014/main" id="{5A31AD8B-3CE7-2CBA-F616-216927CC2B41}"/>
              </a:ext>
            </a:extLst>
          </p:cNvPr>
          <p:cNvSpPr/>
          <p:nvPr/>
        </p:nvSpPr>
        <p:spPr>
          <a:xfrm flipV="1">
            <a:off x="2120913" y="2205120"/>
            <a:ext cx="0" cy="536763"/>
          </a:xfrm>
          <a:prstGeom prst="line">
            <a:avLst/>
          </a:prstGeom>
          <a:ln w="19050" cap="flat">
            <a:solidFill>
              <a:srgbClr val="00C19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9" name="AutoShape 55">
            <a:extLst>
              <a:ext uri="{FF2B5EF4-FFF2-40B4-BE49-F238E27FC236}">
                <a16:creationId xmlns:a16="http://schemas.microsoft.com/office/drawing/2014/main" id="{1F1EBC50-B83B-A416-A837-5A56CFAA4111}"/>
              </a:ext>
            </a:extLst>
          </p:cNvPr>
          <p:cNvSpPr/>
          <p:nvPr/>
        </p:nvSpPr>
        <p:spPr>
          <a:xfrm flipV="1">
            <a:off x="896889" y="2026155"/>
            <a:ext cx="0" cy="625776"/>
          </a:xfrm>
          <a:prstGeom prst="line">
            <a:avLst/>
          </a:prstGeom>
          <a:ln w="19050" cap="flat">
            <a:solidFill>
              <a:srgbClr val="94D3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0" name="Group 56">
            <a:extLst>
              <a:ext uri="{FF2B5EF4-FFF2-40B4-BE49-F238E27FC236}">
                <a16:creationId xmlns:a16="http://schemas.microsoft.com/office/drawing/2014/main" id="{D4F5E124-9F10-5447-744E-8A817DCA4F3D}"/>
              </a:ext>
            </a:extLst>
          </p:cNvPr>
          <p:cNvGrpSpPr/>
          <p:nvPr/>
        </p:nvGrpSpPr>
        <p:grpSpPr>
          <a:xfrm rot="5400000">
            <a:off x="2112921" y="3158872"/>
            <a:ext cx="2873233" cy="1821202"/>
            <a:chOff x="0" y="0"/>
            <a:chExt cx="1317940" cy="835378"/>
          </a:xfrm>
        </p:grpSpPr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C6F9548C-DB96-2EE8-9919-8D842F7AC284}"/>
                </a:ext>
              </a:extLst>
            </p:cNvPr>
            <p:cNvSpPr/>
            <p:nvPr/>
          </p:nvSpPr>
          <p:spPr>
            <a:xfrm>
              <a:off x="18459" y="0"/>
              <a:ext cx="1281023" cy="835378"/>
            </a:xfrm>
            <a:custGeom>
              <a:avLst/>
              <a:gdLst/>
              <a:ahLst/>
              <a:cxnLst/>
              <a:rect l="l" t="t" r="r" b="b"/>
              <a:pathLst>
                <a:path w="1281023" h="835378">
                  <a:moveTo>
                    <a:pt x="270965" y="0"/>
                  </a:moveTo>
                  <a:lnTo>
                    <a:pt x="1010057" y="0"/>
                  </a:lnTo>
                  <a:cubicBezTo>
                    <a:pt x="1060661" y="0"/>
                    <a:pt x="1104700" y="34611"/>
                    <a:pt x="1116660" y="83781"/>
                  </a:cubicBezTo>
                  <a:lnTo>
                    <a:pt x="1279102" y="751597"/>
                  </a:lnTo>
                  <a:cubicBezTo>
                    <a:pt x="1284016" y="771799"/>
                    <a:pt x="1279384" y="793139"/>
                    <a:pt x="1266536" y="809486"/>
                  </a:cubicBezTo>
                  <a:cubicBezTo>
                    <a:pt x="1253689" y="825833"/>
                    <a:pt x="1234048" y="835378"/>
                    <a:pt x="1213257" y="835378"/>
                  </a:cubicBezTo>
                  <a:lnTo>
                    <a:pt x="67765" y="835378"/>
                  </a:lnTo>
                  <a:cubicBezTo>
                    <a:pt x="46974" y="835378"/>
                    <a:pt x="27333" y="825833"/>
                    <a:pt x="14486" y="809486"/>
                  </a:cubicBezTo>
                  <a:cubicBezTo>
                    <a:pt x="1638" y="793139"/>
                    <a:pt x="-2994" y="771799"/>
                    <a:pt x="1920" y="751597"/>
                  </a:cubicBezTo>
                  <a:lnTo>
                    <a:pt x="164362" y="83781"/>
                  </a:lnTo>
                  <a:cubicBezTo>
                    <a:pt x="176322" y="34611"/>
                    <a:pt x="220361" y="0"/>
                    <a:pt x="270965" y="0"/>
                  </a:cubicBezTo>
                  <a:close/>
                </a:path>
              </a:pathLst>
            </a:custGeom>
            <a:solidFill>
              <a:srgbClr val="00A3C4"/>
            </a:solidFill>
            <a:ln cap="rnd">
              <a:noFill/>
              <a:prstDash val="solid"/>
              <a:round/>
            </a:ln>
          </p:spPr>
        </p:sp>
        <p:sp>
          <p:nvSpPr>
            <p:cNvPr id="62" name="TextBox 58">
              <a:extLst>
                <a:ext uri="{FF2B5EF4-FFF2-40B4-BE49-F238E27FC236}">
                  <a16:creationId xmlns:a16="http://schemas.microsoft.com/office/drawing/2014/main" id="{3241E617-FDB3-0BA6-5BA6-DC2E016DA420}"/>
                </a:ext>
              </a:extLst>
            </p:cNvPr>
            <p:cNvSpPr txBox="1"/>
            <p:nvPr/>
          </p:nvSpPr>
          <p:spPr>
            <a:xfrm>
              <a:off x="127000" y="-38100"/>
              <a:ext cx="1063940" cy="873478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63" name="Group 59">
            <a:extLst>
              <a:ext uri="{FF2B5EF4-FFF2-40B4-BE49-F238E27FC236}">
                <a16:creationId xmlns:a16="http://schemas.microsoft.com/office/drawing/2014/main" id="{65496E4F-CD2C-31C8-5499-4E259190C47A}"/>
              </a:ext>
            </a:extLst>
          </p:cNvPr>
          <p:cNvGrpSpPr/>
          <p:nvPr/>
        </p:nvGrpSpPr>
        <p:grpSpPr>
          <a:xfrm>
            <a:off x="3224401" y="1971465"/>
            <a:ext cx="415650" cy="415650"/>
            <a:chOff x="0" y="0"/>
            <a:chExt cx="812800" cy="812800"/>
          </a:xfrm>
        </p:grpSpPr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0B5D85D3-6907-0D67-8B23-DFAD7883E63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3C4"/>
            </a:solidFill>
          </p:spPr>
        </p:sp>
        <p:sp>
          <p:nvSpPr>
            <p:cNvPr id="65" name="TextBox 61">
              <a:extLst>
                <a:ext uri="{FF2B5EF4-FFF2-40B4-BE49-F238E27FC236}">
                  <a16:creationId xmlns:a16="http://schemas.microsoft.com/office/drawing/2014/main" id="{CE79FC12-2554-BE7F-72F4-882CAA4C6614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03</a:t>
              </a:r>
            </a:p>
          </p:txBody>
        </p:sp>
      </p:grpSp>
      <p:grpSp>
        <p:nvGrpSpPr>
          <p:cNvPr id="66" name="Group 62">
            <a:extLst>
              <a:ext uri="{FF2B5EF4-FFF2-40B4-BE49-F238E27FC236}">
                <a16:creationId xmlns:a16="http://schemas.microsoft.com/office/drawing/2014/main" id="{7D711484-F328-CA1D-579C-135E415D359E}"/>
              </a:ext>
            </a:extLst>
          </p:cNvPr>
          <p:cNvGrpSpPr/>
          <p:nvPr/>
        </p:nvGrpSpPr>
        <p:grpSpPr>
          <a:xfrm>
            <a:off x="1907620" y="1862084"/>
            <a:ext cx="415650" cy="415650"/>
            <a:chOff x="0" y="0"/>
            <a:chExt cx="812800" cy="812800"/>
          </a:xfrm>
        </p:grpSpPr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52BA0207-B661-7B79-F27A-64E9F19BF73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C197"/>
            </a:solidFill>
          </p:spPr>
        </p:sp>
        <p:sp>
          <p:nvSpPr>
            <p:cNvPr id="68" name="TextBox 64">
              <a:extLst>
                <a:ext uri="{FF2B5EF4-FFF2-40B4-BE49-F238E27FC236}">
                  <a16:creationId xmlns:a16="http://schemas.microsoft.com/office/drawing/2014/main" id="{B0F8C870-0D2B-6F4F-16C9-95AF7753AB29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02</a:t>
              </a:r>
            </a:p>
          </p:txBody>
        </p:sp>
      </p:grpSp>
      <p:grpSp>
        <p:nvGrpSpPr>
          <p:cNvPr id="69" name="Group 65">
            <a:extLst>
              <a:ext uri="{FF2B5EF4-FFF2-40B4-BE49-F238E27FC236}">
                <a16:creationId xmlns:a16="http://schemas.microsoft.com/office/drawing/2014/main" id="{DF1A1109-E71D-13BA-6A20-EB394DFF9AF7}"/>
              </a:ext>
            </a:extLst>
          </p:cNvPr>
          <p:cNvGrpSpPr/>
          <p:nvPr/>
        </p:nvGrpSpPr>
        <p:grpSpPr>
          <a:xfrm>
            <a:off x="683596" y="1698011"/>
            <a:ext cx="415650" cy="415650"/>
            <a:chOff x="0" y="0"/>
            <a:chExt cx="812800" cy="812800"/>
          </a:xfrm>
        </p:grpSpPr>
        <p:sp>
          <p:nvSpPr>
            <p:cNvPr id="70" name="Freeform 66">
              <a:extLst>
                <a:ext uri="{FF2B5EF4-FFF2-40B4-BE49-F238E27FC236}">
                  <a16:creationId xmlns:a16="http://schemas.microsoft.com/office/drawing/2014/main" id="{E5C6DC3E-6960-F062-F93E-0DC0922A507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D327"/>
            </a:solidFill>
          </p:spPr>
        </p:sp>
        <p:sp>
          <p:nvSpPr>
            <p:cNvPr id="71" name="TextBox 67">
              <a:extLst>
                <a:ext uri="{FF2B5EF4-FFF2-40B4-BE49-F238E27FC236}">
                  <a16:creationId xmlns:a16="http://schemas.microsoft.com/office/drawing/2014/main" id="{498BB9AE-EE88-F83C-5009-603FD8B79E79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01</a:t>
              </a:r>
            </a:p>
          </p:txBody>
        </p:sp>
      </p:grpSp>
      <p:sp>
        <p:nvSpPr>
          <p:cNvPr id="72" name="Freeform 68">
            <a:extLst>
              <a:ext uri="{FF2B5EF4-FFF2-40B4-BE49-F238E27FC236}">
                <a16:creationId xmlns:a16="http://schemas.microsoft.com/office/drawing/2014/main" id="{60D00490-6195-B22F-7AE1-77FD8B946490}"/>
              </a:ext>
            </a:extLst>
          </p:cNvPr>
          <p:cNvSpPr/>
          <p:nvPr/>
        </p:nvSpPr>
        <p:spPr>
          <a:xfrm rot="8100000">
            <a:off x="1733875" y="2919596"/>
            <a:ext cx="657355" cy="657355"/>
          </a:xfrm>
          <a:custGeom>
            <a:avLst/>
            <a:gdLst/>
            <a:ahLst/>
            <a:cxnLst/>
            <a:rect l="l" t="t" r="r" b="b"/>
            <a:pathLst>
              <a:path w="986033" h="986033">
                <a:moveTo>
                  <a:pt x="0" y="0"/>
                </a:moveTo>
                <a:lnTo>
                  <a:pt x="986032" y="0"/>
                </a:lnTo>
                <a:lnTo>
                  <a:pt x="986032" y="986033"/>
                </a:lnTo>
                <a:lnTo>
                  <a:pt x="0" y="986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3" name="Freeform 69">
            <a:extLst>
              <a:ext uri="{FF2B5EF4-FFF2-40B4-BE49-F238E27FC236}">
                <a16:creationId xmlns:a16="http://schemas.microsoft.com/office/drawing/2014/main" id="{74826C1A-F048-BB63-CA32-40FD7B826E50}"/>
              </a:ext>
            </a:extLst>
          </p:cNvPr>
          <p:cNvSpPr/>
          <p:nvPr/>
        </p:nvSpPr>
        <p:spPr>
          <a:xfrm rot="8100000">
            <a:off x="2961079" y="3028977"/>
            <a:ext cx="657355" cy="657355"/>
          </a:xfrm>
          <a:custGeom>
            <a:avLst/>
            <a:gdLst/>
            <a:ahLst/>
            <a:cxnLst/>
            <a:rect l="l" t="t" r="r" b="b"/>
            <a:pathLst>
              <a:path w="986033" h="986033">
                <a:moveTo>
                  <a:pt x="0" y="0"/>
                </a:moveTo>
                <a:lnTo>
                  <a:pt x="986033" y="0"/>
                </a:lnTo>
                <a:lnTo>
                  <a:pt x="986033" y="986033"/>
                </a:lnTo>
                <a:lnTo>
                  <a:pt x="0" y="986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70">
            <a:extLst>
              <a:ext uri="{FF2B5EF4-FFF2-40B4-BE49-F238E27FC236}">
                <a16:creationId xmlns:a16="http://schemas.microsoft.com/office/drawing/2014/main" id="{D9D4B37A-3BEF-D5C5-CFB6-5D9ED17E58AC}"/>
              </a:ext>
            </a:extLst>
          </p:cNvPr>
          <p:cNvSpPr/>
          <p:nvPr/>
        </p:nvSpPr>
        <p:spPr>
          <a:xfrm>
            <a:off x="3213463" y="3226397"/>
            <a:ext cx="262515" cy="262515"/>
          </a:xfrm>
          <a:custGeom>
            <a:avLst/>
            <a:gdLst/>
            <a:ahLst/>
            <a:cxnLst/>
            <a:rect l="l" t="t" r="r" b="b"/>
            <a:pathLst>
              <a:path w="393773" h="393773">
                <a:moveTo>
                  <a:pt x="0" y="0"/>
                </a:moveTo>
                <a:lnTo>
                  <a:pt x="393774" y="0"/>
                </a:lnTo>
                <a:lnTo>
                  <a:pt x="393774" y="393773"/>
                </a:lnTo>
                <a:lnTo>
                  <a:pt x="0" y="393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71">
            <a:extLst>
              <a:ext uri="{FF2B5EF4-FFF2-40B4-BE49-F238E27FC236}">
                <a16:creationId xmlns:a16="http://schemas.microsoft.com/office/drawing/2014/main" id="{948E0224-60A7-8074-F47B-9A32EBDE18E8}"/>
              </a:ext>
            </a:extLst>
          </p:cNvPr>
          <p:cNvSpPr txBox="1"/>
          <p:nvPr/>
        </p:nvSpPr>
        <p:spPr>
          <a:xfrm>
            <a:off x="2796315" y="3700394"/>
            <a:ext cx="1096811" cy="160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"/>
              </a:lnSpc>
            </a:pP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Satura</a:t>
            </a:r>
            <a:r>
              <a:rPr lang="en-US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līdzradīšana</a:t>
            </a:r>
            <a:endParaRPr lang="en-US" sz="1033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76" name="TextBox 72">
            <a:extLst>
              <a:ext uri="{FF2B5EF4-FFF2-40B4-BE49-F238E27FC236}">
                <a16:creationId xmlns:a16="http://schemas.microsoft.com/office/drawing/2014/main" id="{DBCB33ED-DC9D-917E-F193-4AE3A59A82B2}"/>
              </a:ext>
            </a:extLst>
          </p:cNvPr>
          <p:cNvSpPr txBox="1"/>
          <p:nvPr/>
        </p:nvSpPr>
        <p:spPr>
          <a:xfrm>
            <a:off x="2715636" y="4164020"/>
            <a:ext cx="1193320" cy="701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Ekspertu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institūciju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sabiedrības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jaunatnes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iesaiste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komunikācijas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aktivitātes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tiešsaistes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līdzdalības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rīki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u.c.</a:t>
            </a:r>
            <a:endParaRPr lang="en-US" sz="861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7" name="TextBox 73">
            <a:extLst>
              <a:ext uri="{FF2B5EF4-FFF2-40B4-BE49-F238E27FC236}">
                <a16:creationId xmlns:a16="http://schemas.microsoft.com/office/drawing/2014/main" id="{555512D4-C73F-F178-B836-5649CD235C6A}"/>
              </a:ext>
            </a:extLst>
          </p:cNvPr>
          <p:cNvSpPr txBox="1"/>
          <p:nvPr/>
        </p:nvSpPr>
        <p:spPr>
          <a:xfrm>
            <a:off x="1571247" y="3684053"/>
            <a:ext cx="1039124" cy="32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"/>
              </a:lnSpc>
            </a:pP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Stratēģijas</a:t>
            </a:r>
            <a:r>
              <a:rPr lang="en-US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lv-LV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un NAP </a:t>
            </a: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ietvara</a:t>
            </a:r>
            <a:r>
              <a:rPr lang="en-US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izstrāde</a:t>
            </a:r>
            <a:endParaRPr lang="en-US" sz="1033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78" name="TextBox 74">
            <a:extLst>
              <a:ext uri="{FF2B5EF4-FFF2-40B4-BE49-F238E27FC236}">
                <a16:creationId xmlns:a16="http://schemas.microsoft.com/office/drawing/2014/main" id="{6B58A68E-CEA9-F1BD-30D4-77EA5E68AB7F}"/>
              </a:ext>
            </a:extLst>
          </p:cNvPr>
          <p:cNvSpPr txBox="1"/>
          <p:nvPr/>
        </p:nvSpPr>
        <p:spPr>
          <a:xfrm>
            <a:off x="1542989" y="4136061"/>
            <a:ext cx="1039124" cy="764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4"/>
              </a:lnSpc>
            </a:pPr>
            <a:r>
              <a:rPr lang="en-US" sz="91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LU pētījuma un dialoga apļu kopsavilkums, ietvara akceptēšana</a:t>
            </a:r>
          </a:p>
        </p:txBody>
      </p:sp>
      <p:sp>
        <p:nvSpPr>
          <p:cNvPr id="79" name="TextBox 75">
            <a:extLst>
              <a:ext uri="{FF2B5EF4-FFF2-40B4-BE49-F238E27FC236}">
                <a16:creationId xmlns:a16="http://schemas.microsoft.com/office/drawing/2014/main" id="{C0984585-1AA9-FA5C-3916-C9C75D195DB1}"/>
              </a:ext>
            </a:extLst>
          </p:cNvPr>
          <p:cNvSpPr txBox="1"/>
          <p:nvPr/>
        </p:nvSpPr>
        <p:spPr>
          <a:xfrm>
            <a:off x="390832" y="4283727"/>
            <a:ext cx="1039124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4"/>
              </a:lnSpc>
            </a:pPr>
            <a:r>
              <a:rPr lang="en-US" sz="9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LU </a:t>
            </a:r>
            <a:r>
              <a:rPr lang="en-US" sz="91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pētījum</a:t>
            </a:r>
            <a:r>
              <a:rPr lang="lv-LV" sz="9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9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un </a:t>
            </a:r>
            <a:r>
              <a:rPr lang="en-US" sz="91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dialoga</a:t>
            </a:r>
            <a:r>
              <a:rPr lang="en-US" sz="9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91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apļu</a:t>
            </a:r>
            <a:r>
              <a:rPr lang="en-US" sz="9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91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veikšana</a:t>
            </a:r>
            <a:endParaRPr lang="en-US" sz="91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0" name="AutoShape 76">
            <a:extLst>
              <a:ext uri="{FF2B5EF4-FFF2-40B4-BE49-F238E27FC236}">
                <a16:creationId xmlns:a16="http://schemas.microsoft.com/office/drawing/2014/main" id="{515611E8-0DC4-5DEB-3964-B6893C760B6F}"/>
              </a:ext>
            </a:extLst>
          </p:cNvPr>
          <p:cNvSpPr/>
          <p:nvPr/>
        </p:nvSpPr>
        <p:spPr>
          <a:xfrm flipV="1">
            <a:off x="4724122" y="2272418"/>
            <a:ext cx="0" cy="532794"/>
          </a:xfrm>
          <a:prstGeom prst="line">
            <a:avLst/>
          </a:prstGeom>
          <a:ln w="19050" cap="flat">
            <a:solidFill>
              <a:srgbClr val="007B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1" name="Group 77">
            <a:extLst>
              <a:ext uri="{FF2B5EF4-FFF2-40B4-BE49-F238E27FC236}">
                <a16:creationId xmlns:a16="http://schemas.microsoft.com/office/drawing/2014/main" id="{453A7023-5D0E-A67F-D73A-55868BE1E2E1}"/>
              </a:ext>
            </a:extLst>
          </p:cNvPr>
          <p:cNvGrpSpPr/>
          <p:nvPr/>
        </p:nvGrpSpPr>
        <p:grpSpPr>
          <a:xfrm rot="5400000">
            <a:off x="3415756" y="3133188"/>
            <a:ext cx="2873233" cy="1821202"/>
            <a:chOff x="0" y="0"/>
            <a:chExt cx="1317940" cy="835378"/>
          </a:xfrm>
        </p:grpSpPr>
        <p:sp>
          <p:nvSpPr>
            <p:cNvPr id="82" name="Freeform 78">
              <a:extLst>
                <a:ext uri="{FF2B5EF4-FFF2-40B4-BE49-F238E27FC236}">
                  <a16:creationId xmlns:a16="http://schemas.microsoft.com/office/drawing/2014/main" id="{78E6536F-0061-7371-361F-B27A764E023A}"/>
                </a:ext>
              </a:extLst>
            </p:cNvPr>
            <p:cNvSpPr/>
            <p:nvPr/>
          </p:nvSpPr>
          <p:spPr>
            <a:xfrm>
              <a:off x="18459" y="0"/>
              <a:ext cx="1281023" cy="835378"/>
            </a:xfrm>
            <a:custGeom>
              <a:avLst/>
              <a:gdLst/>
              <a:ahLst/>
              <a:cxnLst/>
              <a:rect l="l" t="t" r="r" b="b"/>
              <a:pathLst>
                <a:path w="1281023" h="835378">
                  <a:moveTo>
                    <a:pt x="270965" y="0"/>
                  </a:moveTo>
                  <a:lnTo>
                    <a:pt x="1010057" y="0"/>
                  </a:lnTo>
                  <a:cubicBezTo>
                    <a:pt x="1060661" y="0"/>
                    <a:pt x="1104700" y="34611"/>
                    <a:pt x="1116660" y="83781"/>
                  </a:cubicBezTo>
                  <a:lnTo>
                    <a:pt x="1279102" y="751597"/>
                  </a:lnTo>
                  <a:cubicBezTo>
                    <a:pt x="1284016" y="771799"/>
                    <a:pt x="1279384" y="793139"/>
                    <a:pt x="1266536" y="809486"/>
                  </a:cubicBezTo>
                  <a:cubicBezTo>
                    <a:pt x="1253689" y="825833"/>
                    <a:pt x="1234048" y="835378"/>
                    <a:pt x="1213257" y="835378"/>
                  </a:cubicBezTo>
                  <a:lnTo>
                    <a:pt x="67765" y="835378"/>
                  </a:lnTo>
                  <a:cubicBezTo>
                    <a:pt x="46974" y="835378"/>
                    <a:pt x="27333" y="825833"/>
                    <a:pt x="14486" y="809486"/>
                  </a:cubicBezTo>
                  <a:cubicBezTo>
                    <a:pt x="1638" y="793139"/>
                    <a:pt x="-2994" y="771799"/>
                    <a:pt x="1920" y="751597"/>
                  </a:cubicBezTo>
                  <a:lnTo>
                    <a:pt x="164362" y="83781"/>
                  </a:lnTo>
                  <a:cubicBezTo>
                    <a:pt x="176322" y="34611"/>
                    <a:pt x="220361" y="0"/>
                    <a:pt x="270965" y="0"/>
                  </a:cubicBezTo>
                  <a:close/>
                </a:path>
              </a:pathLst>
            </a:custGeom>
            <a:solidFill>
              <a:srgbClr val="25C6E7"/>
            </a:solidFill>
            <a:ln cap="rnd">
              <a:noFill/>
              <a:prstDash val="solid"/>
              <a:round/>
            </a:ln>
          </p:spPr>
        </p:sp>
        <p:sp>
          <p:nvSpPr>
            <p:cNvPr id="83" name="TextBox 79">
              <a:extLst>
                <a:ext uri="{FF2B5EF4-FFF2-40B4-BE49-F238E27FC236}">
                  <a16:creationId xmlns:a16="http://schemas.microsoft.com/office/drawing/2014/main" id="{ABBB8F2D-0E74-F83A-D994-BAE68EC49A2C}"/>
                </a:ext>
              </a:extLst>
            </p:cNvPr>
            <p:cNvSpPr txBox="1"/>
            <p:nvPr/>
          </p:nvSpPr>
          <p:spPr>
            <a:xfrm>
              <a:off x="127000" y="-38100"/>
              <a:ext cx="1063940" cy="873478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84" name="Group 80">
            <a:extLst>
              <a:ext uri="{FF2B5EF4-FFF2-40B4-BE49-F238E27FC236}">
                <a16:creationId xmlns:a16="http://schemas.microsoft.com/office/drawing/2014/main" id="{59C52DD7-1C42-4E9D-D345-FA5B3B6C930F}"/>
              </a:ext>
            </a:extLst>
          </p:cNvPr>
          <p:cNvGrpSpPr/>
          <p:nvPr/>
        </p:nvGrpSpPr>
        <p:grpSpPr>
          <a:xfrm>
            <a:off x="4527236" y="1945781"/>
            <a:ext cx="415650" cy="415650"/>
            <a:chOff x="0" y="0"/>
            <a:chExt cx="812800" cy="812800"/>
          </a:xfrm>
        </p:grpSpPr>
        <p:sp>
          <p:nvSpPr>
            <p:cNvPr id="85" name="Freeform 81">
              <a:extLst>
                <a:ext uri="{FF2B5EF4-FFF2-40B4-BE49-F238E27FC236}">
                  <a16:creationId xmlns:a16="http://schemas.microsoft.com/office/drawing/2014/main" id="{84EC65F9-AB12-B276-F0CE-8C150C4AA14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C6E7"/>
            </a:solidFill>
          </p:spPr>
        </p:sp>
        <p:sp>
          <p:nvSpPr>
            <p:cNvPr id="86" name="TextBox 82">
              <a:extLst>
                <a:ext uri="{FF2B5EF4-FFF2-40B4-BE49-F238E27FC236}">
                  <a16:creationId xmlns:a16="http://schemas.microsoft.com/office/drawing/2014/main" id="{6424CF7C-CC6D-F14D-87BC-2441B1C7B9E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9169" tIns="29169" rIns="29169" bIns="29169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04</a:t>
              </a:r>
            </a:p>
          </p:txBody>
        </p:sp>
      </p:grpSp>
      <p:sp>
        <p:nvSpPr>
          <p:cNvPr id="87" name="Freeform 83">
            <a:extLst>
              <a:ext uri="{FF2B5EF4-FFF2-40B4-BE49-F238E27FC236}">
                <a16:creationId xmlns:a16="http://schemas.microsoft.com/office/drawing/2014/main" id="{91D447C5-B771-2AFD-9F12-1EE852D7B209}"/>
              </a:ext>
            </a:extLst>
          </p:cNvPr>
          <p:cNvSpPr/>
          <p:nvPr/>
        </p:nvSpPr>
        <p:spPr>
          <a:xfrm rot="8100000">
            <a:off x="4263914" y="3003293"/>
            <a:ext cx="657355" cy="657355"/>
          </a:xfrm>
          <a:custGeom>
            <a:avLst/>
            <a:gdLst/>
            <a:ahLst/>
            <a:cxnLst/>
            <a:rect l="l" t="t" r="r" b="b"/>
            <a:pathLst>
              <a:path w="986033" h="986033">
                <a:moveTo>
                  <a:pt x="0" y="0"/>
                </a:moveTo>
                <a:lnTo>
                  <a:pt x="986032" y="0"/>
                </a:lnTo>
                <a:lnTo>
                  <a:pt x="986032" y="986033"/>
                </a:lnTo>
                <a:lnTo>
                  <a:pt x="0" y="986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8" name="TextBox 84">
            <a:extLst>
              <a:ext uri="{FF2B5EF4-FFF2-40B4-BE49-F238E27FC236}">
                <a16:creationId xmlns:a16="http://schemas.microsoft.com/office/drawing/2014/main" id="{DA1558AF-7CD2-BFD8-0E58-29FB94169646}"/>
              </a:ext>
            </a:extLst>
          </p:cNvPr>
          <p:cNvSpPr txBox="1"/>
          <p:nvPr/>
        </p:nvSpPr>
        <p:spPr>
          <a:xfrm>
            <a:off x="4035020" y="3761898"/>
            <a:ext cx="1096811" cy="162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"/>
              </a:lnSpc>
            </a:pPr>
            <a:r>
              <a:rPr lang="en-US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SIVN </a:t>
            </a: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izstrāde</a:t>
            </a:r>
            <a:endParaRPr lang="en-US" sz="1033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89" name="TextBox 85">
            <a:extLst>
              <a:ext uri="{FF2B5EF4-FFF2-40B4-BE49-F238E27FC236}">
                <a16:creationId xmlns:a16="http://schemas.microsoft.com/office/drawing/2014/main" id="{BF878340-8A08-E01F-A701-C0C31AE440AC}"/>
              </a:ext>
            </a:extLst>
          </p:cNvPr>
          <p:cNvSpPr txBox="1"/>
          <p:nvPr/>
        </p:nvSpPr>
        <p:spPr>
          <a:xfrm>
            <a:off x="4018470" y="4138336"/>
            <a:ext cx="1096811" cy="84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Ekspertu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piesaiste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pārskata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sagatavošana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un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alternatīvu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izvērtēšana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atzinuma</a:t>
            </a:r>
            <a:r>
              <a:rPr lang="en-US" sz="86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86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saņemšana</a:t>
            </a:r>
            <a:endParaRPr lang="en-US" sz="861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0" name="AutoShape 86">
            <a:extLst>
              <a:ext uri="{FF2B5EF4-FFF2-40B4-BE49-F238E27FC236}">
                <a16:creationId xmlns:a16="http://schemas.microsoft.com/office/drawing/2014/main" id="{56B9488E-4A52-BAE0-7270-36A1622EC44F}"/>
              </a:ext>
            </a:extLst>
          </p:cNvPr>
          <p:cNvSpPr/>
          <p:nvPr/>
        </p:nvSpPr>
        <p:spPr>
          <a:xfrm flipV="1">
            <a:off x="5998453" y="3652773"/>
            <a:ext cx="0" cy="556479"/>
          </a:xfrm>
          <a:prstGeom prst="line">
            <a:avLst/>
          </a:prstGeom>
          <a:ln w="28575" cap="flat">
            <a:solidFill>
              <a:srgbClr val="94D3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1" name="Group 87">
            <a:extLst>
              <a:ext uri="{FF2B5EF4-FFF2-40B4-BE49-F238E27FC236}">
                <a16:creationId xmlns:a16="http://schemas.microsoft.com/office/drawing/2014/main" id="{E9A4DC28-B7B1-4056-8F05-2093772BDB77}"/>
              </a:ext>
            </a:extLst>
          </p:cNvPr>
          <p:cNvGrpSpPr/>
          <p:nvPr/>
        </p:nvGrpSpPr>
        <p:grpSpPr>
          <a:xfrm>
            <a:off x="5176260" y="2700474"/>
            <a:ext cx="1644387" cy="2779933"/>
            <a:chOff x="0" y="0"/>
            <a:chExt cx="777679" cy="1314712"/>
          </a:xfrm>
        </p:grpSpPr>
        <p:sp>
          <p:nvSpPr>
            <p:cNvPr id="92" name="Freeform 88">
              <a:extLst>
                <a:ext uri="{FF2B5EF4-FFF2-40B4-BE49-F238E27FC236}">
                  <a16:creationId xmlns:a16="http://schemas.microsoft.com/office/drawing/2014/main" id="{D3F16AFC-D263-3FC2-B91C-73FD6BCE65C6}"/>
                </a:ext>
              </a:extLst>
            </p:cNvPr>
            <p:cNvSpPr/>
            <p:nvPr/>
          </p:nvSpPr>
          <p:spPr>
            <a:xfrm>
              <a:off x="0" y="0"/>
              <a:ext cx="777679" cy="1314712"/>
            </a:xfrm>
            <a:custGeom>
              <a:avLst/>
              <a:gdLst/>
              <a:ahLst/>
              <a:cxnLst/>
              <a:rect l="l" t="t" r="r" b="b"/>
              <a:pathLst>
                <a:path w="777679" h="1314712">
                  <a:moveTo>
                    <a:pt x="150659" y="0"/>
                  </a:moveTo>
                  <a:lnTo>
                    <a:pt x="627020" y="0"/>
                  </a:lnTo>
                  <a:cubicBezTo>
                    <a:pt x="666977" y="0"/>
                    <a:pt x="705298" y="15873"/>
                    <a:pt x="733552" y="44127"/>
                  </a:cubicBezTo>
                  <a:cubicBezTo>
                    <a:pt x="761806" y="72381"/>
                    <a:pt x="777679" y="110702"/>
                    <a:pt x="777679" y="150659"/>
                  </a:cubicBezTo>
                  <a:lnTo>
                    <a:pt x="777679" y="1164053"/>
                  </a:lnTo>
                  <a:cubicBezTo>
                    <a:pt x="777679" y="1204010"/>
                    <a:pt x="761806" y="1242331"/>
                    <a:pt x="733552" y="1270585"/>
                  </a:cubicBezTo>
                  <a:cubicBezTo>
                    <a:pt x="705298" y="1298839"/>
                    <a:pt x="666977" y="1314712"/>
                    <a:pt x="627020" y="1314712"/>
                  </a:cubicBezTo>
                  <a:lnTo>
                    <a:pt x="150659" y="1314712"/>
                  </a:lnTo>
                  <a:cubicBezTo>
                    <a:pt x="110702" y="1314712"/>
                    <a:pt x="72381" y="1298839"/>
                    <a:pt x="44127" y="1270585"/>
                  </a:cubicBezTo>
                  <a:cubicBezTo>
                    <a:pt x="15873" y="1242331"/>
                    <a:pt x="0" y="1204010"/>
                    <a:pt x="0" y="1164053"/>
                  </a:cubicBezTo>
                  <a:lnTo>
                    <a:pt x="0" y="150659"/>
                  </a:lnTo>
                  <a:cubicBezTo>
                    <a:pt x="0" y="110702"/>
                    <a:pt x="15873" y="72381"/>
                    <a:pt x="44127" y="44127"/>
                  </a:cubicBezTo>
                  <a:cubicBezTo>
                    <a:pt x="72381" y="15873"/>
                    <a:pt x="110702" y="0"/>
                    <a:pt x="150659" y="0"/>
                  </a:cubicBezTo>
                  <a:close/>
                </a:path>
              </a:pathLst>
            </a:custGeom>
            <a:solidFill>
              <a:srgbClr val="007BFF"/>
            </a:solidFill>
          </p:spPr>
        </p:sp>
        <p:sp>
          <p:nvSpPr>
            <p:cNvPr id="93" name="TextBox 89">
              <a:extLst>
                <a:ext uri="{FF2B5EF4-FFF2-40B4-BE49-F238E27FC236}">
                  <a16:creationId xmlns:a16="http://schemas.microsoft.com/office/drawing/2014/main" id="{0DD3634B-86DF-9739-37F5-EBF211885B6F}"/>
                </a:ext>
              </a:extLst>
            </p:cNvPr>
            <p:cNvSpPr txBox="1"/>
            <p:nvPr/>
          </p:nvSpPr>
          <p:spPr>
            <a:xfrm>
              <a:off x="0" y="-38100"/>
              <a:ext cx="777679" cy="1352812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94" name="AutoShape 90">
            <a:extLst>
              <a:ext uri="{FF2B5EF4-FFF2-40B4-BE49-F238E27FC236}">
                <a16:creationId xmlns:a16="http://schemas.microsoft.com/office/drawing/2014/main" id="{53828172-BF3E-7F18-F57A-724CBE6B1AA8}"/>
              </a:ext>
            </a:extLst>
          </p:cNvPr>
          <p:cNvSpPr/>
          <p:nvPr/>
        </p:nvSpPr>
        <p:spPr>
          <a:xfrm flipV="1">
            <a:off x="5998453" y="2252663"/>
            <a:ext cx="0" cy="606943"/>
          </a:xfrm>
          <a:prstGeom prst="line">
            <a:avLst/>
          </a:prstGeom>
          <a:ln w="19050" cap="flat">
            <a:solidFill>
              <a:srgbClr val="007B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5" name="Freeform 91">
            <a:extLst>
              <a:ext uri="{FF2B5EF4-FFF2-40B4-BE49-F238E27FC236}">
                <a16:creationId xmlns:a16="http://schemas.microsoft.com/office/drawing/2014/main" id="{B9A7F13B-B941-C4AD-7349-54E940925896}"/>
              </a:ext>
            </a:extLst>
          </p:cNvPr>
          <p:cNvSpPr/>
          <p:nvPr/>
        </p:nvSpPr>
        <p:spPr>
          <a:xfrm rot="2700000">
            <a:off x="5679667" y="2927136"/>
            <a:ext cx="637571" cy="637571"/>
          </a:xfrm>
          <a:custGeom>
            <a:avLst/>
            <a:gdLst/>
            <a:ahLst/>
            <a:cxnLst/>
            <a:rect l="l" t="t" r="r" b="b"/>
            <a:pathLst>
              <a:path w="956356" h="956356">
                <a:moveTo>
                  <a:pt x="0" y="0"/>
                </a:moveTo>
                <a:lnTo>
                  <a:pt x="956356" y="0"/>
                </a:lnTo>
                <a:lnTo>
                  <a:pt x="956356" y="956357"/>
                </a:lnTo>
                <a:lnTo>
                  <a:pt x="0" y="9563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6" name="Group 92">
            <a:extLst>
              <a:ext uri="{FF2B5EF4-FFF2-40B4-BE49-F238E27FC236}">
                <a16:creationId xmlns:a16="http://schemas.microsoft.com/office/drawing/2014/main" id="{68DB1FA1-8FE7-F024-50EE-CAF605613772}"/>
              </a:ext>
            </a:extLst>
          </p:cNvPr>
          <p:cNvGrpSpPr/>
          <p:nvPr/>
        </p:nvGrpSpPr>
        <p:grpSpPr>
          <a:xfrm>
            <a:off x="5796883" y="1949192"/>
            <a:ext cx="403140" cy="403140"/>
            <a:chOff x="0" y="0"/>
            <a:chExt cx="812800" cy="812800"/>
          </a:xfrm>
        </p:grpSpPr>
        <p:sp>
          <p:nvSpPr>
            <p:cNvPr id="97" name="Freeform 93">
              <a:extLst>
                <a:ext uri="{FF2B5EF4-FFF2-40B4-BE49-F238E27FC236}">
                  <a16:creationId xmlns:a16="http://schemas.microsoft.com/office/drawing/2014/main" id="{9771211F-8EC3-F790-134D-387A1E0990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BFF"/>
            </a:solidFill>
          </p:spPr>
        </p:sp>
        <p:sp>
          <p:nvSpPr>
            <p:cNvPr id="98" name="TextBox 94">
              <a:extLst>
                <a:ext uri="{FF2B5EF4-FFF2-40B4-BE49-F238E27FC236}">
                  <a16:creationId xmlns:a16="http://schemas.microsoft.com/office/drawing/2014/main" id="{41ADC548-394E-0F3D-E0CE-28305FE163B7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2053"/>
                </a:lnSpc>
              </a:pPr>
              <a:endParaRPr lang="en-US" sz="1467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99" name="TextBox 95">
            <a:extLst>
              <a:ext uri="{FF2B5EF4-FFF2-40B4-BE49-F238E27FC236}">
                <a16:creationId xmlns:a16="http://schemas.microsoft.com/office/drawing/2014/main" id="{32149056-7F92-FB62-F7F3-6990429F496D}"/>
              </a:ext>
            </a:extLst>
          </p:cNvPr>
          <p:cNvSpPr txBox="1"/>
          <p:nvPr/>
        </p:nvSpPr>
        <p:spPr>
          <a:xfrm>
            <a:off x="5304809" y="3971069"/>
            <a:ext cx="1414409" cy="6846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67"/>
              </a:lnSpc>
            </a:pPr>
            <a:r>
              <a:rPr lang="lv-LV" sz="135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LATVIJA 2050 un NAP2034</a:t>
            </a:r>
            <a:r>
              <a:rPr lang="en-US" sz="135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1359" b="1" dirty="0" err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izstrāde</a:t>
            </a:r>
            <a:endParaRPr lang="en-US" sz="1359" b="1" dirty="0">
              <a:solidFill>
                <a:srgbClr val="FFFFFF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00" name="Freeform 96">
            <a:extLst>
              <a:ext uri="{FF2B5EF4-FFF2-40B4-BE49-F238E27FC236}">
                <a16:creationId xmlns:a16="http://schemas.microsoft.com/office/drawing/2014/main" id="{E071C2DF-CB83-0A96-10A1-D077DBB59210}"/>
              </a:ext>
            </a:extLst>
          </p:cNvPr>
          <p:cNvSpPr/>
          <p:nvPr/>
        </p:nvSpPr>
        <p:spPr>
          <a:xfrm>
            <a:off x="4527236" y="3226397"/>
            <a:ext cx="262515" cy="262515"/>
          </a:xfrm>
          <a:custGeom>
            <a:avLst/>
            <a:gdLst/>
            <a:ahLst/>
            <a:cxnLst/>
            <a:rect l="l" t="t" r="r" b="b"/>
            <a:pathLst>
              <a:path w="393773" h="393773">
                <a:moveTo>
                  <a:pt x="0" y="0"/>
                </a:moveTo>
                <a:lnTo>
                  <a:pt x="393773" y="0"/>
                </a:lnTo>
                <a:lnTo>
                  <a:pt x="393773" y="393773"/>
                </a:lnTo>
                <a:lnTo>
                  <a:pt x="0" y="393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1" name="TextBox 97">
            <a:extLst>
              <a:ext uri="{FF2B5EF4-FFF2-40B4-BE49-F238E27FC236}">
                <a16:creationId xmlns:a16="http://schemas.microsoft.com/office/drawing/2014/main" id="{9C703367-C03D-6FEC-DF2F-AB75FEBCE600}"/>
              </a:ext>
            </a:extLst>
          </p:cNvPr>
          <p:cNvSpPr txBox="1"/>
          <p:nvPr/>
        </p:nvSpPr>
        <p:spPr>
          <a:xfrm>
            <a:off x="390832" y="3674709"/>
            <a:ext cx="1039124" cy="49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"/>
              </a:lnSpc>
            </a:pP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Sagatavošanās</a:t>
            </a:r>
            <a:r>
              <a:rPr lang="en-US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un </a:t>
            </a: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analītiskais</a:t>
            </a:r>
            <a:r>
              <a:rPr lang="en-US" sz="10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en-US" sz="1033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pamats</a:t>
            </a:r>
            <a:endParaRPr lang="en-US" sz="1033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102" name="Freeform 98">
            <a:extLst>
              <a:ext uri="{FF2B5EF4-FFF2-40B4-BE49-F238E27FC236}">
                <a16:creationId xmlns:a16="http://schemas.microsoft.com/office/drawing/2014/main" id="{05CBAF3C-3F6C-FCE0-2FB1-991CD79E4289}"/>
              </a:ext>
            </a:extLst>
          </p:cNvPr>
          <p:cNvSpPr/>
          <p:nvPr/>
        </p:nvSpPr>
        <p:spPr>
          <a:xfrm>
            <a:off x="1992645" y="3117016"/>
            <a:ext cx="262515" cy="262515"/>
          </a:xfrm>
          <a:custGeom>
            <a:avLst/>
            <a:gdLst/>
            <a:ahLst/>
            <a:cxnLst/>
            <a:rect l="l" t="t" r="r" b="b"/>
            <a:pathLst>
              <a:path w="393773" h="393773">
                <a:moveTo>
                  <a:pt x="0" y="0"/>
                </a:moveTo>
                <a:lnTo>
                  <a:pt x="393773" y="0"/>
                </a:lnTo>
                <a:lnTo>
                  <a:pt x="393773" y="393773"/>
                </a:lnTo>
                <a:lnTo>
                  <a:pt x="0" y="393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3" name="Freeform 99">
            <a:extLst>
              <a:ext uri="{FF2B5EF4-FFF2-40B4-BE49-F238E27FC236}">
                <a16:creationId xmlns:a16="http://schemas.microsoft.com/office/drawing/2014/main" id="{DA011B46-62E8-CAB1-EC51-0132209BB93D}"/>
              </a:ext>
            </a:extLst>
          </p:cNvPr>
          <p:cNvSpPr/>
          <p:nvPr/>
        </p:nvSpPr>
        <p:spPr>
          <a:xfrm>
            <a:off x="816531" y="3041602"/>
            <a:ext cx="262515" cy="196887"/>
          </a:xfrm>
          <a:custGeom>
            <a:avLst/>
            <a:gdLst/>
            <a:ahLst/>
            <a:cxnLst/>
            <a:rect l="l" t="t" r="r" b="b"/>
            <a:pathLst>
              <a:path w="393773" h="295330">
                <a:moveTo>
                  <a:pt x="0" y="0"/>
                </a:moveTo>
                <a:lnTo>
                  <a:pt x="393773" y="0"/>
                </a:lnTo>
                <a:lnTo>
                  <a:pt x="393773" y="295330"/>
                </a:lnTo>
                <a:lnTo>
                  <a:pt x="0" y="2953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4" name="Freeform 100">
            <a:extLst>
              <a:ext uri="{FF2B5EF4-FFF2-40B4-BE49-F238E27FC236}">
                <a16:creationId xmlns:a16="http://schemas.microsoft.com/office/drawing/2014/main" id="{91E6D9AD-8B97-DD21-C89F-F313E031731E}"/>
              </a:ext>
            </a:extLst>
          </p:cNvPr>
          <p:cNvSpPr/>
          <p:nvPr/>
        </p:nvSpPr>
        <p:spPr>
          <a:xfrm rot="18900000">
            <a:off x="10852118" y="2763556"/>
            <a:ext cx="658730" cy="658730"/>
          </a:xfrm>
          <a:custGeom>
            <a:avLst/>
            <a:gdLst/>
            <a:ahLst/>
            <a:cxnLst/>
            <a:rect l="l" t="t" r="r" b="b"/>
            <a:pathLst>
              <a:path w="988095" h="988095">
                <a:moveTo>
                  <a:pt x="0" y="0"/>
                </a:moveTo>
                <a:lnTo>
                  <a:pt x="988095" y="0"/>
                </a:lnTo>
                <a:lnTo>
                  <a:pt x="988095" y="988095"/>
                </a:lnTo>
                <a:lnTo>
                  <a:pt x="0" y="9880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5" name="AutoShape 101">
            <a:extLst>
              <a:ext uri="{FF2B5EF4-FFF2-40B4-BE49-F238E27FC236}">
                <a16:creationId xmlns:a16="http://schemas.microsoft.com/office/drawing/2014/main" id="{5E2087CD-20D9-BA61-82BD-DE357F142384}"/>
              </a:ext>
            </a:extLst>
          </p:cNvPr>
          <p:cNvSpPr/>
          <p:nvPr/>
        </p:nvSpPr>
        <p:spPr>
          <a:xfrm flipV="1">
            <a:off x="10995196" y="2065546"/>
            <a:ext cx="0" cy="539397"/>
          </a:xfrm>
          <a:prstGeom prst="line">
            <a:avLst/>
          </a:prstGeom>
          <a:ln w="19050" cap="flat">
            <a:solidFill>
              <a:srgbClr val="11275A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6" name="Group 102">
            <a:extLst>
              <a:ext uri="{FF2B5EF4-FFF2-40B4-BE49-F238E27FC236}">
                <a16:creationId xmlns:a16="http://schemas.microsoft.com/office/drawing/2014/main" id="{C990E1F4-2AB8-5A6D-C6AB-CAC6665748C8}"/>
              </a:ext>
            </a:extLst>
          </p:cNvPr>
          <p:cNvGrpSpPr/>
          <p:nvPr/>
        </p:nvGrpSpPr>
        <p:grpSpPr>
          <a:xfrm>
            <a:off x="10792418" y="1649027"/>
            <a:ext cx="416519" cy="416519"/>
            <a:chOff x="0" y="0"/>
            <a:chExt cx="812800" cy="812800"/>
          </a:xfrm>
        </p:grpSpPr>
        <p:sp>
          <p:nvSpPr>
            <p:cNvPr id="107" name="Freeform 103">
              <a:extLst>
                <a:ext uri="{FF2B5EF4-FFF2-40B4-BE49-F238E27FC236}">
                  <a16:creationId xmlns:a16="http://schemas.microsoft.com/office/drawing/2014/main" id="{AFCC9FB6-4988-337C-D018-2AB6ACA1CB2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1275A"/>
            </a:solidFill>
          </p:spPr>
        </p:sp>
        <p:sp>
          <p:nvSpPr>
            <p:cNvPr id="108" name="TextBox 104">
              <a:extLst>
                <a:ext uri="{FF2B5EF4-FFF2-40B4-BE49-F238E27FC236}">
                  <a16:creationId xmlns:a16="http://schemas.microsoft.com/office/drawing/2014/main" id="{FFDC9CAE-0166-A76A-5365-DF354763B039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8291" tIns="28291" rIns="28291" bIns="28291" rtlCol="0" anchor="ctr"/>
            <a:lstStyle/>
            <a:p>
              <a:pPr algn="ctr">
                <a:lnSpc>
                  <a:spcPts val="2053"/>
                </a:lnSpc>
              </a:pPr>
              <a:r>
                <a:rPr lang="en-US" sz="1467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</a:t>
              </a:r>
              <a:r>
                <a:rPr lang="lv-LV" sz="1467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9</a:t>
              </a:r>
              <a:endParaRPr lang="en-US" sz="1467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109" name="TextBox 105">
            <a:extLst>
              <a:ext uri="{FF2B5EF4-FFF2-40B4-BE49-F238E27FC236}">
                <a16:creationId xmlns:a16="http://schemas.microsoft.com/office/drawing/2014/main" id="{D847DEE1-E24C-9EB2-0984-3767BA6A83FD}"/>
              </a:ext>
            </a:extLst>
          </p:cNvPr>
          <p:cNvSpPr txBox="1"/>
          <p:nvPr/>
        </p:nvSpPr>
        <p:spPr>
          <a:xfrm>
            <a:off x="10715690" y="3598835"/>
            <a:ext cx="1041297" cy="66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6"/>
              </a:lnSpc>
            </a:pPr>
            <a:r>
              <a:rPr lang="en-US" sz="1035" b="1" dirty="0" err="1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Turpmāka</a:t>
            </a:r>
            <a:r>
              <a:rPr lang="en-US" sz="1035" b="1" dirty="0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en-US" sz="1035" b="1" dirty="0" err="1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komunikācija</a:t>
            </a:r>
            <a:r>
              <a:rPr lang="en-US" sz="1035" b="1" dirty="0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un </a:t>
            </a:r>
            <a:r>
              <a:rPr lang="en-US" sz="1035" b="1" dirty="0" err="1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sabiedrības</a:t>
            </a:r>
            <a:r>
              <a:rPr lang="en-US" sz="1035" b="1" dirty="0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 </a:t>
            </a:r>
            <a:r>
              <a:rPr lang="en-US" sz="1035" b="1" dirty="0" err="1">
                <a:solidFill>
                  <a:srgbClr val="18418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M Sans Bold"/>
              </a:rPr>
              <a:t>iesaiste</a:t>
            </a:r>
            <a:endParaRPr lang="en-US" sz="1035" b="1" dirty="0">
              <a:solidFill>
                <a:srgbClr val="18418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DM Sans Bold"/>
            </a:endParaRPr>
          </a:p>
        </p:txBody>
      </p:sp>
      <p:sp>
        <p:nvSpPr>
          <p:cNvPr id="110" name="TextBox 106">
            <a:extLst>
              <a:ext uri="{FF2B5EF4-FFF2-40B4-BE49-F238E27FC236}">
                <a16:creationId xmlns:a16="http://schemas.microsoft.com/office/drawing/2014/main" id="{3C8DDCB5-307A-846A-CD98-23F317CB41C9}"/>
              </a:ext>
            </a:extLst>
          </p:cNvPr>
          <p:cNvSpPr txBox="1"/>
          <p:nvPr/>
        </p:nvSpPr>
        <p:spPr>
          <a:xfrm>
            <a:off x="10730528" y="4402857"/>
            <a:ext cx="1041297" cy="61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7"/>
              </a:lnSpc>
            </a:pPr>
            <a:r>
              <a:rPr lang="en-US" sz="920" dirty="0" err="1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Informācija</a:t>
            </a:r>
            <a:r>
              <a:rPr lang="en-US" sz="920" dirty="0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920" dirty="0" err="1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sabiedrībai</a:t>
            </a:r>
            <a:r>
              <a:rPr lang="en-US" sz="920" dirty="0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 par </a:t>
            </a:r>
            <a:r>
              <a:rPr lang="en-US" sz="920" dirty="0" err="1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stratēģijas</a:t>
            </a:r>
            <a:r>
              <a:rPr lang="en-US" sz="920" dirty="0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920" dirty="0" err="1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būtību</a:t>
            </a:r>
            <a:r>
              <a:rPr lang="en-US" sz="920" dirty="0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920" dirty="0" err="1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mērķu</a:t>
            </a:r>
            <a:r>
              <a:rPr lang="en-US" sz="920" dirty="0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920" dirty="0" err="1">
                <a:solidFill>
                  <a:srgbClr val="18418D"/>
                </a:solidFill>
                <a:latin typeface="DM Sans"/>
                <a:ea typeface="DM Sans"/>
                <a:cs typeface="DM Sans"/>
                <a:sym typeface="DM Sans"/>
              </a:rPr>
              <a:t>izpildi</a:t>
            </a:r>
            <a:endParaRPr lang="en-US" sz="920" dirty="0">
              <a:solidFill>
                <a:srgbClr val="18418D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1" name="Freeform 107">
            <a:extLst>
              <a:ext uri="{FF2B5EF4-FFF2-40B4-BE49-F238E27FC236}">
                <a16:creationId xmlns:a16="http://schemas.microsoft.com/office/drawing/2014/main" id="{F03C9997-4196-E476-6071-A8CAD5428F6D}"/>
              </a:ext>
            </a:extLst>
          </p:cNvPr>
          <p:cNvSpPr/>
          <p:nvPr/>
        </p:nvSpPr>
        <p:spPr>
          <a:xfrm>
            <a:off x="10995196" y="2949551"/>
            <a:ext cx="286739" cy="286739"/>
          </a:xfrm>
          <a:custGeom>
            <a:avLst/>
            <a:gdLst/>
            <a:ahLst/>
            <a:cxnLst/>
            <a:rect l="l" t="t" r="r" b="b"/>
            <a:pathLst>
              <a:path w="430108" h="430108">
                <a:moveTo>
                  <a:pt x="0" y="0"/>
                </a:moveTo>
                <a:lnTo>
                  <a:pt x="430109" y="0"/>
                </a:lnTo>
                <a:lnTo>
                  <a:pt x="430109" y="430108"/>
                </a:lnTo>
                <a:lnTo>
                  <a:pt x="0" y="4301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2" name="TextBox 108">
            <a:extLst>
              <a:ext uri="{FF2B5EF4-FFF2-40B4-BE49-F238E27FC236}">
                <a16:creationId xmlns:a16="http://schemas.microsoft.com/office/drawing/2014/main" id="{B54E9B76-BBC5-386B-AD00-FD11F441F035}"/>
              </a:ext>
            </a:extLst>
          </p:cNvPr>
          <p:cNvSpPr txBox="1"/>
          <p:nvPr/>
        </p:nvSpPr>
        <p:spPr>
          <a:xfrm>
            <a:off x="1582667" y="5722541"/>
            <a:ext cx="959769" cy="20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0"/>
              </a:lnSpc>
              <a:spcBef>
                <a:spcPct val="0"/>
              </a:spcBef>
            </a:pPr>
            <a:r>
              <a:rPr lang="en-US" sz="1215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31.08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3" name="Freeform 109">
            <a:extLst>
              <a:ext uri="{FF2B5EF4-FFF2-40B4-BE49-F238E27FC236}">
                <a16:creationId xmlns:a16="http://schemas.microsoft.com/office/drawing/2014/main" id="{3BE5797D-6B4E-7007-03F1-9B1615641ADE}"/>
              </a:ext>
            </a:extLst>
          </p:cNvPr>
          <p:cNvSpPr/>
          <p:nvPr/>
        </p:nvSpPr>
        <p:spPr>
          <a:xfrm>
            <a:off x="5889973" y="3099089"/>
            <a:ext cx="254615" cy="254615"/>
          </a:xfrm>
          <a:custGeom>
            <a:avLst/>
            <a:gdLst/>
            <a:ahLst/>
            <a:cxnLst/>
            <a:rect l="l" t="t" r="r" b="b"/>
            <a:pathLst>
              <a:path w="381922" h="381922">
                <a:moveTo>
                  <a:pt x="0" y="0"/>
                </a:moveTo>
                <a:lnTo>
                  <a:pt x="381922" y="0"/>
                </a:lnTo>
                <a:lnTo>
                  <a:pt x="381922" y="381922"/>
                </a:lnTo>
                <a:lnTo>
                  <a:pt x="0" y="38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4" name="TextBox 110">
            <a:extLst>
              <a:ext uri="{FF2B5EF4-FFF2-40B4-BE49-F238E27FC236}">
                <a16:creationId xmlns:a16="http://schemas.microsoft.com/office/drawing/2014/main" id="{E7D7570A-39B1-79ED-04D8-37ECF50255A6}"/>
              </a:ext>
            </a:extLst>
          </p:cNvPr>
          <p:cNvSpPr txBox="1"/>
          <p:nvPr/>
        </p:nvSpPr>
        <p:spPr>
          <a:xfrm>
            <a:off x="2809872" y="5734305"/>
            <a:ext cx="959769" cy="20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0"/>
              </a:lnSpc>
              <a:spcBef>
                <a:spcPct val="0"/>
              </a:spcBef>
            </a:pPr>
            <a:r>
              <a:rPr lang="en-US" sz="1215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30.09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5" name="TextBox 111">
            <a:extLst>
              <a:ext uri="{FF2B5EF4-FFF2-40B4-BE49-F238E27FC236}">
                <a16:creationId xmlns:a16="http://schemas.microsoft.com/office/drawing/2014/main" id="{A26F20A2-D8E3-9348-50BB-B8F05A47B996}"/>
              </a:ext>
            </a:extLst>
          </p:cNvPr>
          <p:cNvSpPr txBox="1"/>
          <p:nvPr/>
        </p:nvSpPr>
        <p:spPr>
          <a:xfrm>
            <a:off x="4086991" y="5722541"/>
            <a:ext cx="959769" cy="20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0"/>
              </a:lnSpc>
              <a:spcBef>
                <a:spcPct val="0"/>
              </a:spcBef>
            </a:pPr>
            <a:r>
              <a:rPr lang="en-US" sz="1215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31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12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6" name="TextBox 112">
            <a:extLst>
              <a:ext uri="{FF2B5EF4-FFF2-40B4-BE49-F238E27FC236}">
                <a16:creationId xmlns:a16="http://schemas.microsoft.com/office/drawing/2014/main" id="{1B1C0BCF-9325-083A-7D26-063201509393}"/>
              </a:ext>
            </a:extLst>
          </p:cNvPr>
          <p:cNvSpPr txBox="1"/>
          <p:nvPr/>
        </p:nvSpPr>
        <p:spPr>
          <a:xfrm>
            <a:off x="6967062" y="5631905"/>
            <a:ext cx="959769" cy="20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0"/>
              </a:lnSpc>
              <a:spcBef>
                <a:spcPct val="0"/>
              </a:spcBef>
            </a:pPr>
            <a:r>
              <a:rPr lang="en-US" sz="1215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31.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12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7" name="TextBox 113">
            <a:extLst>
              <a:ext uri="{FF2B5EF4-FFF2-40B4-BE49-F238E27FC236}">
                <a16:creationId xmlns:a16="http://schemas.microsoft.com/office/drawing/2014/main" id="{DA33922E-7899-D639-4453-7943B627FC86}"/>
              </a:ext>
            </a:extLst>
          </p:cNvPr>
          <p:cNvSpPr txBox="1"/>
          <p:nvPr/>
        </p:nvSpPr>
        <p:spPr>
          <a:xfrm>
            <a:off x="8138123" y="5631905"/>
            <a:ext cx="959769" cy="20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0"/>
              </a:lnSpc>
              <a:spcBef>
                <a:spcPct val="0"/>
              </a:spcBef>
            </a:pPr>
            <a:r>
              <a:rPr lang="en-US" sz="1215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01.03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8" name="TextBox 114">
            <a:extLst>
              <a:ext uri="{FF2B5EF4-FFF2-40B4-BE49-F238E27FC236}">
                <a16:creationId xmlns:a16="http://schemas.microsoft.com/office/drawing/2014/main" id="{93F25FBA-BA6D-7B70-6389-1BC33EEE4CA6}"/>
              </a:ext>
            </a:extLst>
          </p:cNvPr>
          <p:cNvSpPr txBox="1"/>
          <p:nvPr/>
        </p:nvSpPr>
        <p:spPr>
          <a:xfrm>
            <a:off x="9508344" y="5631905"/>
            <a:ext cx="959769" cy="20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0"/>
              </a:lnSpc>
              <a:spcBef>
                <a:spcPct val="0"/>
              </a:spcBef>
            </a:pPr>
            <a:r>
              <a:rPr lang="en-US" sz="1215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Līdz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31.</a:t>
            </a:r>
            <a:r>
              <a:rPr lang="lv-LV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05</a:t>
            </a:r>
            <a:r>
              <a:rPr lang="en-US" sz="121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9" name="Title 4">
            <a:extLst>
              <a:ext uri="{FF2B5EF4-FFF2-40B4-BE49-F238E27FC236}">
                <a16:creationId xmlns:a16="http://schemas.microsoft.com/office/drawing/2014/main" id="{35EBF70B-71E4-75A2-984B-11B904CDCAAA}"/>
              </a:ext>
            </a:extLst>
          </p:cNvPr>
          <p:cNvSpPr txBox="1">
            <a:spLocks/>
          </p:cNvSpPr>
          <p:nvPr/>
        </p:nvSpPr>
        <p:spPr>
          <a:xfrm>
            <a:off x="726823" y="244770"/>
            <a:ext cx="10580914" cy="553998"/>
          </a:xfrm>
          <a:prstGeom prst="rect">
            <a:avLst/>
          </a:prstGeom>
        </p:spPr>
        <p:txBody>
          <a:bodyPr vert="horz" wrap="square" lIns="93957" tIns="46979" rIns="93957" bIns="46979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200" b="1" kern="1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LATVIJA 2050 / NAP2034 </a:t>
            </a:r>
            <a:endParaRPr lang="en-US" sz="3200" b="1" kern="1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956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51F579A9-CEAD-EDEA-89DF-C23489905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12" y="2883703"/>
            <a:ext cx="8948737" cy="960437"/>
          </a:xfrm>
        </p:spPr>
        <p:txBody>
          <a:bodyPr>
            <a:noAutofit/>
          </a:bodyPr>
          <a:lstStyle/>
          <a:p>
            <a:r>
              <a:rPr lang="lv-LV" altLang="lv-LV" dirty="0">
                <a:solidFill>
                  <a:srgbClr val="002060"/>
                </a:solidFill>
                <a:latin typeface="+mn-lt"/>
              </a:rPr>
              <a:t>Ar atbildību par Latvijas nākotni!</a:t>
            </a:r>
            <a:br>
              <a:rPr lang="lv-LV" altLang="lv-LV" dirty="0">
                <a:solidFill>
                  <a:srgbClr val="002060"/>
                </a:solidFill>
                <a:latin typeface="+mn-lt"/>
              </a:rPr>
            </a:br>
            <a:endParaRPr lang="lv-LV" altLang="lv-LV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5333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9C61-8725-19B7-82F8-4E54FDC84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0B705B-2C45-6A18-0F41-6CDA562C6225}"/>
              </a:ext>
            </a:extLst>
          </p:cNvPr>
          <p:cNvSpPr txBox="1"/>
          <p:nvPr/>
        </p:nvSpPr>
        <p:spPr>
          <a:xfrm>
            <a:off x="914400" y="2868661"/>
            <a:ext cx="9023927" cy="1280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lvl="3" algn="ctr">
              <a:lnSpc>
                <a:spcPct val="110000"/>
              </a:lnSpc>
              <a:spcAft>
                <a:spcPts val="1500"/>
              </a:spcAft>
            </a:pPr>
            <a:r>
              <a:rPr lang="lv-LV" altLang="lv-LV" sz="36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attīstības plānošanas sistēmas izmaiņas</a:t>
            </a:r>
          </a:p>
        </p:txBody>
      </p:sp>
    </p:spTree>
    <p:extLst>
      <p:ext uri="{BB962C8B-B14F-4D97-AF65-F5344CB8AC3E}">
        <p14:creationId xmlns:p14="http://schemas.microsoft.com/office/powerpoint/2010/main" val="142572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F94C5-7A7B-004F-D805-996EB635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13BCEB-CCC5-A9CE-965B-C10DF0220D04}"/>
              </a:ext>
            </a:extLst>
          </p:cNvPr>
          <p:cNvSpPr txBox="1">
            <a:spLocks/>
          </p:cNvSpPr>
          <p:nvPr/>
        </p:nvSpPr>
        <p:spPr>
          <a:xfrm>
            <a:off x="637880" y="265084"/>
            <a:ext cx="10916239" cy="11757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br>
              <a:rPr lang="lv-LV" sz="2800" b="1" dirty="0">
                <a:solidFill>
                  <a:srgbClr val="800000"/>
                </a:solidFill>
                <a:latin typeface="+mn-lt"/>
              </a:rPr>
            </a:br>
            <a:endParaRPr lang="lv-LV" sz="2800" b="1" dirty="0">
              <a:solidFill>
                <a:srgbClr val="800000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Verdana" panose="020B0604030504040204" pitchFamily="34" charset="0"/>
              </a:rPr>
              <a:t>Kādēļ rosinātas izmaiņas attīstības plānošanas sistēmā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7681E-36EC-1021-72C8-89A086BFC248}"/>
              </a:ext>
            </a:extLst>
          </p:cNvPr>
          <p:cNvSpPr txBox="1"/>
          <p:nvPr/>
        </p:nvSpPr>
        <p:spPr>
          <a:xfrm>
            <a:off x="716437" y="2064469"/>
            <a:ext cx="10916239" cy="3629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Attīstības plānošanas saskaņošana ar jauno četrgadu budžeta ciklu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</a:t>
            </a: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irzība uz sniegumā balstītu budžeta veidošanu (</a:t>
            </a:r>
            <a:r>
              <a:rPr lang="lv-LV" sz="2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 based budgeting</a:t>
            </a: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Politikas plānotāju, politiķu, sabiedrības pieprasījums sistēmas vienkāršošanai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Finansējuma iezīmēšana pamatnostādnēs ārpus NAP finanšu ietvara bieži nepamatota un ātri zaudē aktualitāti</a:t>
            </a:r>
            <a:endParaRPr lang="lv-LV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72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89721-8CFB-5BB0-4CF6-369006136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5BB9750-DA67-843F-242A-1555B5ED2EA4}"/>
              </a:ext>
            </a:extLst>
          </p:cNvPr>
          <p:cNvSpPr txBox="1">
            <a:spLocks/>
          </p:cNvSpPr>
          <p:nvPr/>
        </p:nvSpPr>
        <p:spPr>
          <a:xfrm>
            <a:off x="1670827" y="0"/>
            <a:ext cx="10027919" cy="883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br>
              <a:rPr lang="lv-LV" sz="2800" b="1" dirty="0">
                <a:solidFill>
                  <a:srgbClr val="800000"/>
                </a:solidFill>
                <a:latin typeface="+mn-lt"/>
              </a:rPr>
            </a:br>
            <a:endParaRPr lang="lv-LV" sz="2800" b="1" dirty="0">
              <a:solidFill>
                <a:srgbClr val="800000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endParaRPr lang="lv-LV" sz="2800" b="1" dirty="0">
              <a:solidFill>
                <a:srgbClr val="800000"/>
              </a:solidFill>
              <a:latin typeface="+mn-lt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lv-LV" sz="32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lv-LV" sz="28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lv-LV" sz="28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lv-LV" sz="32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lv-LV" sz="32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lv-LV" sz="3200" b="1" kern="1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Galvenās izmaiņas</a:t>
            </a:r>
            <a:endParaRPr lang="lv-LV" sz="3200" kern="1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59122-5989-C761-650D-45D7B5BC41E0}"/>
              </a:ext>
            </a:extLst>
          </p:cNvPr>
          <p:cNvSpPr txBox="1"/>
          <p:nvPr/>
        </p:nvSpPr>
        <p:spPr>
          <a:xfrm>
            <a:off x="771163" y="1345739"/>
            <a:ext cx="10927583" cy="5724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Atteikšanās no pamatnostādnēm</a:t>
            </a: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ļaujot izstrādāt nozaru stratēģijas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Stratēģija ir </a:t>
            </a:r>
            <a:r>
              <a:rPr lang="lv-LV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īss vizionārs plānošanas dokuments </a:t>
            </a: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par iespējamo politikas attīstību/izmaiņām/mērķiem konkrētā politikas jomā ar aplēsēm par indikatīvo finanšu ietekmi un avotiem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Stratēģijas izstrāde </a:t>
            </a:r>
            <a:r>
              <a:rPr lang="lv-LV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ir ministrijas izvēle </a:t>
            </a: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par politikas iniciatīvām attiecīgajā jomā 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Stratēģijas saturs (nozares attīstība, politikas rezultāti, virzieni un galvenās izmaiņas, stratēģiskie projekti) vēlāk tiek integrēts nozaru politikas plānos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Nozaru politikas plāni </a:t>
            </a:r>
            <a:r>
              <a:rPr lang="lv-LV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balstīti uz jomai reālistiski pieejamo finansējumu un saistīti ar valsts budžetu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Vienkāršota</a:t>
            </a:r>
            <a:r>
              <a:rPr lang="lv-LV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konceptuālā ziņojuma un plāna</a:t>
            </a:r>
            <a:r>
              <a:rPr lang="pl-PL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struktūra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lv-LV" sz="24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615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13915-83F6-30EA-2BC4-02535CC53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13">
            <a:extLst>
              <a:ext uri="{FF2B5EF4-FFF2-40B4-BE49-F238E27FC236}">
                <a16:creationId xmlns:a16="http://schemas.microsoft.com/office/drawing/2014/main" id="{79C3386D-F922-A58E-3B0A-9C3B4FE67D96}"/>
              </a:ext>
            </a:extLst>
          </p:cNvPr>
          <p:cNvSpPr/>
          <p:nvPr/>
        </p:nvSpPr>
        <p:spPr>
          <a:xfrm rot="10800000">
            <a:off x="891274" y="3588750"/>
            <a:ext cx="9052853" cy="1069327"/>
          </a:xfrm>
          <a:prstGeom prst="trapezoid">
            <a:avLst>
              <a:gd name="adj" fmla="val 98134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rapezoid 11">
            <a:extLst>
              <a:ext uri="{FF2B5EF4-FFF2-40B4-BE49-F238E27FC236}">
                <a16:creationId xmlns:a16="http://schemas.microsoft.com/office/drawing/2014/main" id="{710A33EE-FD5B-C01E-F22A-318AC60E732B}"/>
              </a:ext>
            </a:extLst>
          </p:cNvPr>
          <p:cNvSpPr/>
          <p:nvPr/>
        </p:nvSpPr>
        <p:spPr>
          <a:xfrm rot="10800000">
            <a:off x="891274" y="1340512"/>
            <a:ext cx="11300725" cy="909800"/>
          </a:xfrm>
          <a:prstGeom prst="trapezoid">
            <a:avLst>
              <a:gd name="adj" fmla="val 107215"/>
            </a:avLst>
          </a:prstGeom>
          <a:solidFill>
            <a:srgbClr val="FFCC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6C60BDDC-7776-D977-E4CC-C052E18A4ED8}"/>
              </a:ext>
            </a:extLst>
          </p:cNvPr>
          <p:cNvSpPr/>
          <p:nvPr/>
        </p:nvSpPr>
        <p:spPr>
          <a:xfrm rot="10800000">
            <a:off x="891274" y="2438394"/>
            <a:ext cx="10148791" cy="930340"/>
          </a:xfrm>
          <a:prstGeom prst="trapezoid">
            <a:avLst>
              <a:gd name="adj" fmla="val 98134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0C58BD-B722-30EB-6852-F4AFF3A01EDA}"/>
              </a:ext>
            </a:extLst>
          </p:cNvPr>
          <p:cNvSpPr txBox="1"/>
          <p:nvPr/>
        </p:nvSpPr>
        <p:spPr>
          <a:xfrm>
            <a:off x="314325" y="280175"/>
            <a:ext cx="116859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Verdana" panose="020B0604030504040204" pitchFamily="34" charset="0"/>
              </a:rPr>
              <a:t>Attīstības plānošanas sistēma</a:t>
            </a:r>
            <a:r>
              <a:rPr lang="lv-LV" sz="3200" b="1" dirty="0">
                <a:solidFill>
                  <a:srgbClr val="002060"/>
                </a:solidFill>
                <a:ea typeface="Verdana" panose="020B0604030504040204" pitchFamily="34" charset="0"/>
              </a:rPr>
              <a:t>s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Verdana" panose="020B0604030504040204" pitchFamily="34" charset="0"/>
              </a:rPr>
              <a:t> nākotne – kā vīzija veido budžetu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ACACBD-4450-FC80-5DF8-40BE60943F92}"/>
              </a:ext>
            </a:extLst>
          </p:cNvPr>
          <p:cNvSpPr txBox="1"/>
          <p:nvPr/>
        </p:nvSpPr>
        <p:spPr>
          <a:xfrm>
            <a:off x="314325" y="6006203"/>
            <a:ext cx="11685997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>
            <a:lvl1pPr algn="ctr">
              <a:defRPr sz="1600" b="1">
                <a:solidFill>
                  <a:srgbClr val="FFFFFF"/>
                </a:solidFill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Stratēģija nosaka virzienu, nevis detalizētu rīcību. Tā ir mēraukla lēmumu pieņemšanai/ resursu sadalei</a:t>
            </a: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38" name="AutoShape 4" descr="Ģenerētais attēls: Sajauktas bultas uz caurspīdīga fona">
            <a:extLst>
              <a:ext uri="{FF2B5EF4-FFF2-40B4-BE49-F238E27FC236}">
                <a16:creationId xmlns:a16="http://schemas.microsoft.com/office/drawing/2014/main" id="{BBB32D15-DF4A-5C95-D700-28496C9543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1907" y="3225799"/>
            <a:ext cx="2489552" cy="248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E266F637-F916-A4A1-3066-0A820D139705}"/>
              </a:ext>
            </a:extLst>
          </p:cNvPr>
          <p:cNvSpPr/>
          <p:nvPr/>
        </p:nvSpPr>
        <p:spPr>
          <a:xfrm rot="10800000">
            <a:off x="4510839" y="1319974"/>
            <a:ext cx="7277389" cy="930340"/>
          </a:xfrm>
          <a:prstGeom prst="trapezoid">
            <a:avLst>
              <a:gd name="adj" fmla="val 98134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8234EF3A-007B-F8B8-0394-CE563FE95AB3}"/>
              </a:ext>
            </a:extLst>
          </p:cNvPr>
          <p:cNvSpPr/>
          <p:nvPr/>
        </p:nvSpPr>
        <p:spPr>
          <a:xfrm rot="10800000">
            <a:off x="5271989" y="2455204"/>
            <a:ext cx="5429785" cy="913529"/>
          </a:xfrm>
          <a:prstGeom prst="trapezoid">
            <a:avLst>
              <a:gd name="adj" fmla="val 98134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93A7C36-7AFB-D96A-E096-78F35F78E5FA}"/>
              </a:ext>
            </a:extLst>
          </p:cNvPr>
          <p:cNvSpPr/>
          <p:nvPr/>
        </p:nvSpPr>
        <p:spPr>
          <a:xfrm rot="10800000">
            <a:off x="6213704" y="3577781"/>
            <a:ext cx="3556995" cy="1825084"/>
          </a:xfrm>
          <a:prstGeom prst="triangle">
            <a:avLst>
              <a:gd name="adj" fmla="val 50351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D5F0EA-98F6-E029-FBA2-F901D413D37A}"/>
              </a:ext>
            </a:extLst>
          </p:cNvPr>
          <p:cNvSpPr txBox="1"/>
          <p:nvPr/>
        </p:nvSpPr>
        <p:spPr>
          <a:xfrm>
            <a:off x="1816560" y="1559440"/>
            <a:ext cx="355699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Horizonts 2 / LV 2050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563285-1FE7-C870-1F92-80993C54FDBF}"/>
              </a:ext>
            </a:extLst>
          </p:cNvPr>
          <p:cNvSpPr txBox="1"/>
          <p:nvPr/>
        </p:nvSpPr>
        <p:spPr>
          <a:xfrm>
            <a:off x="1838283" y="2504221"/>
            <a:ext cx="46051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Horizonts 1 / NAP 2034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E7477E-6C60-5A5F-ED6C-CF6096EC0D73}"/>
              </a:ext>
            </a:extLst>
          </p:cNvPr>
          <p:cNvSpPr txBox="1"/>
          <p:nvPr/>
        </p:nvSpPr>
        <p:spPr>
          <a:xfrm>
            <a:off x="1884318" y="3665102"/>
            <a:ext cx="633268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Šodiena / nozaru plāni (2028 -2031)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4 gadi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AE62A-3B02-6F29-1469-40209CC61860}"/>
              </a:ext>
            </a:extLst>
          </p:cNvPr>
          <p:cNvSpPr txBox="1"/>
          <p:nvPr/>
        </p:nvSpPr>
        <p:spPr>
          <a:xfrm>
            <a:off x="6854775" y="3578680"/>
            <a:ext cx="2169155" cy="1159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Vidēja termiņa budžets un konkrēti projekti,  politikas iniciatīvas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50FED5-C731-F86E-E6AB-AF1649CCB297}"/>
              </a:ext>
            </a:extLst>
          </p:cNvPr>
          <p:cNvSpPr txBox="1"/>
          <p:nvPr/>
        </p:nvSpPr>
        <p:spPr>
          <a:xfrm>
            <a:off x="5633546" y="2432107"/>
            <a:ext cx="4720172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Investīciju cikls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Pārmaiņas un reformas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Mērķu KPI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CBBB99-A326-ABCB-0D25-303FFE8E06DE}"/>
              </a:ext>
            </a:extLst>
          </p:cNvPr>
          <p:cNvSpPr txBox="1"/>
          <p:nvPr/>
        </p:nvSpPr>
        <p:spPr>
          <a:xfrm>
            <a:off x="5923629" y="1535065"/>
            <a:ext cx="445181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Valsts/ nozaru attīstības virzieni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284CF565-4FE5-B9B8-559A-AB01F9E17647}"/>
              </a:ext>
            </a:extLst>
          </p:cNvPr>
          <p:cNvSpPr/>
          <p:nvPr/>
        </p:nvSpPr>
        <p:spPr>
          <a:xfrm rot="16200000">
            <a:off x="9356795" y="1680662"/>
            <a:ext cx="2692759" cy="2822779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highlight>
                <a:srgbClr val="FFCC99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60615E-36A4-2F54-B621-40027E890BB9}"/>
              </a:ext>
            </a:extLst>
          </p:cNvPr>
          <p:cNvSpPr txBox="1"/>
          <p:nvPr/>
        </p:nvSpPr>
        <p:spPr>
          <a:xfrm rot="18987537">
            <a:off x="9996167" y="3371600"/>
            <a:ext cx="2169155" cy="35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733" dirty="0">
                <a:latin typeface="Calibri" panose="020F0502020204030204"/>
              </a:rPr>
              <a:t>Nozaru stratēģijas</a:t>
            </a:r>
            <a:endParaRPr kumimoji="0" lang="lv-LV" sz="1733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62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F94C5-7A7B-004F-D805-996EB635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13BCEB-CCC5-A9CE-965B-C10DF0220D04}"/>
              </a:ext>
            </a:extLst>
          </p:cNvPr>
          <p:cNvSpPr txBox="1">
            <a:spLocks/>
          </p:cNvSpPr>
          <p:nvPr/>
        </p:nvSpPr>
        <p:spPr>
          <a:xfrm>
            <a:off x="534739" y="308319"/>
            <a:ext cx="12192000" cy="6507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br>
              <a:rPr lang="lv-LV" sz="2800" b="1" dirty="0">
                <a:solidFill>
                  <a:srgbClr val="800000"/>
                </a:solidFill>
                <a:latin typeface="+mn-lt"/>
              </a:rPr>
            </a:br>
            <a:endParaRPr lang="lv-LV" sz="2800" b="1" dirty="0">
              <a:solidFill>
                <a:srgbClr val="800000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Verdana" panose="020B0604030504040204" pitchFamily="34" charset="0"/>
              </a:rPr>
              <a:t>Izmaiņas attīstības plānošanas sistēmā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7681E-36EC-1021-72C8-89A086BFC248}"/>
              </a:ext>
            </a:extLst>
          </p:cNvPr>
          <p:cNvSpPr txBox="1"/>
          <p:nvPr/>
        </p:nvSpPr>
        <p:spPr>
          <a:xfrm>
            <a:off x="753382" y="1408687"/>
            <a:ext cx="10916239" cy="4754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MK noteikumu Nr.737 grozījumi nodoti starpinstitūciju saska</a:t>
            </a: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ņošanai visām ministrijām (termiņš 19.08.2026)</a:t>
            </a:r>
            <a:endParaRPr lang="lv-LV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Saskaņots bez iebildumiem un priekšlikumiem - AIM un ĀM 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askaņots ar priekšlikumiem - SM un ZM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Atzinumi ar iebildumiem – EM, FM, IEM, IZM, KEM, KNAB, KM, LM, TM, VM, VARAM</a:t>
            </a:r>
            <a:endParaRPr lang="lv-LV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Saņemti atzinumi ar iebildumiem no LPS, Latvijas Pilsoniskās alianses, Latvijas Izvērtētāju asociācijas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lv-LV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Saņemts saskaņojums ar priekšlikumiem no Latvijas Jaunatnes padomes,</a:t>
            </a:r>
            <a:endParaRPr lang="lv-LV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418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72C9E7-5753-4249-39FA-D2D7B65F5C4E}"/>
              </a:ext>
            </a:extLst>
          </p:cNvPr>
          <p:cNvSpPr txBox="1"/>
          <p:nvPr/>
        </p:nvSpPr>
        <p:spPr>
          <a:xfrm>
            <a:off x="2161309" y="3125519"/>
            <a:ext cx="7398327" cy="606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lvl="3" algn="just">
              <a:lnSpc>
                <a:spcPct val="110000"/>
              </a:lnSpc>
              <a:spcAft>
                <a:spcPts val="1500"/>
              </a:spcAft>
            </a:pPr>
            <a:r>
              <a:rPr lang="lv-LV" altLang="lv-LV" sz="3200" b="1" cap="all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Līdzšinējie novērtējumi un izpētes</a:t>
            </a:r>
          </a:p>
        </p:txBody>
      </p:sp>
    </p:spTree>
    <p:extLst>
      <p:ext uri="{BB962C8B-B14F-4D97-AF65-F5344CB8AC3E}">
        <p14:creationId xmlns:p14="http://schemas.microsoft.com/office/powerpoint/2010/main" val="2298167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6A96D-609E-F744-7AD4-15AF070FE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96" y="106192"/>
            <a:ext cx="9244365" cy="1066799"/>
          </a:xfrm>
        </p:spPr>
        <p:txBody>
          <a:bodyPr>
            <a:normAutofit fontScale="90000"/>
          </a:bodyPr>
          <a:lstStyle/>
          <a:p>
            <a:pPr algn="ctr"/>
            <a:br>
              <a:rPr lang="lv-LV" kern="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3600" kern="100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Starptautiskie novērtējumi un reitingi – dažāds skatījums uz Latvijas sniegumu </a:t>
            </a:r>
            <a:br>
              <a:rPr lang="lv-LV" sz="3600" kern="100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en-US" sz="3600" kern="100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BEB35-0D9C-5300-DE54-AD841C9531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174" y="1649819"/>
            <a:ext cx="3842122" cy="2440268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  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FAAF17-2010-D2B2-47F7-60C5C81C7AEE}"/>
              </a:ext>
            </a:extLst>
          </p:cNvPr>
          <p:cNvSpPr txBox="1"/>
          <p:nvPr/>
        </p:nvSpPr>
        <p:spPr>
          <a:xfrm>
            <a:off x="510820" y="4812391"/>
            <a:ext cx="5544389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sz="2400" b="1" dirty="0">
                <a:solidFill>
                  <a:srgbClr val="FF0000"/>
                </a:solidFill>
              </a:rPr>
              <a:t>Interešu līdzsvarošana vides, ekonomikas un sociālajā jomā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sz="2400" b="1" dirty="0">
                <a:solidFill>
                  <a:srgbClr val="FF0000"/>
                </a:solidFill>
              </a:rPr>
              <a:t>DROŠĪBA</a:t>
            </a:r>
          </a:p>
          <a:p>
            <a:pPr algn="just">
              <a:spcAft>
                <a:spcPts val="600"/>
              </a:spcAft>
            </a:pPr>
            <a:r>
              <a:rPr lang="lv-LV" altLang="lv-LV" sz="2400" b="1" dirty="0"/>
              <a:t> 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9E8A8-655F-95DC-A034-6E1284EB5E8C}"/>
              </a:ext>
            </a:extLst>
          </p:cNvPr>
          <p:cNvSpPr txBox="1">
            <a:spLocks/>
          </p:cNvSpPr>
          <p:nvPr/>
        </p:nvSpPr>
        <p:spPr>
          <a:xfrm>
            <a:off x="1456578" y="4157410"/>
            <a:ext cx="4355756" cy="1694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C0BFF1-6A84-ACE9-923A-4031FF7B6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050" y="823629"/>
            <a:ext cx="2525738" cy="16244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F573FA-6D2B-C3ED-B00C-63F9FEA71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834" y="3367784"/>
            <a:ext cx="2588174" cy="1444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8E21E3A-476C-4F24-B195-D336D516E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1922" y="1485574"/>
            <a:ext cx="1563729" cy="208019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067AF22-1601-2D91-EB15-18E0835D75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4780" y="2584174"/>
            <a:ext cx="2183952" cy="176359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A4AC40-1417-6EAF-B7A8-A0C8C12A10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9845" y="4577246"/>
            <a:ext cx="2026827" cy="19527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414522-9CAE-5465-0684-9B79970B12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2962" y="5658373"/>
            <a:ext cx="1306957" cy="318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AB469D-6AFC-A6E5-0202-C106C4AC806B}"/>
              </a:ext>
            </a:extLst>
          </p:cNvPr>
          <p:cNvSpPr txBox="1"/>
          <p:nvPr/>
        </p:nvSpPr>
        <p:spPr>
          <a:xfrm>
            <a:off x="510820" y="2112490"/>
            <a:ext cx="6098303" cy="2601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17" indent="-342917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400" b="1" dirty="0">
                <a:ea typeface="Verdana" panose="020B0604030504040204" pitchFamily="34" charset="0"/>
              </a:rPr>
              <a:t>Izglītība,</a:t>
            </a:r>
            <a:r>
              <a:rPr lang="en-US" sz="2400" b="1" dirty="0">
                <a:ea typeface="Verdana" panose="020B0604030504040204" pitchFamily="34" charset="0"/>
              </a:rPr>
              <a:t> </a:t>
            </a:r>
            <a:r>
              <a:rPr lang="en-US" sz="2400" b="1" dirty="0" err="1">
                <a:ea typeface="Verdana" panose="020B0604030504040204" pitchFamily="34" charset="0"/>
              </a:rPr>
              <a:t>labklājība</a:t>
            </a:r>
            <a:r>
              <a:rPr lang="en-US" sz="2400" b="1" dirty="0">
                <a:ea typeface="Verdana" panose="020B0604030504040204" pitchFamily="34" charset="0"/>
              </a:rPr>
              <a:t>, </a:t>
            </a:r>
            <a:r>
              <a:rPr lang="en-US" sz="2400" b="1" dirty="0" err="1">
                <a:ea typeface="Verdana" panose="020B0604030504040204" pitchFamily="34" charset="0"/>
              </a:rPr>
              <a:t>sabiedrība</a:t>
            </a:r>
            <a:r>
              <a:rPr lang="lv-LV" sz="2400" b="1" dirty="0">
                <a:ea typeface="Verdana" panose="020B0604030504040204" pitchFamily="34" charset="0"/>
              </a:rPr>
              <a:t>, veselība</a:t>
            </a:r>
          </a:p>
          <a:p>
            <a:pPr marL="342917" indent="-342917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400" b="1" dirty="0">
                <a:ea typeface="Verdana" panose="020B0604030504040204" pitchFamily="34" charset="0"/>
              </a:rPr>
              <a:t>E</a:t>
            </a:r>
            <a:r>
              <a:rPr lang="en-US" sz="2400" b="1" dirty="0" err="1">
                <a:ea typeface="Verdana" panose="020B0604030504040204" pitchFamily="34" charset="0"/>
              </a:rPr>
              <a:t>konomika</a:t>
            </a:r>
            <a:r>
              <a:rPr lang="en-US" sz="2400" b="1" dirty="0">
                <a:ea typeface="Verdana" panose="020B0604030504040204" pitchFamily="34" charset="0"/>
              </a:rPr>
              <a:t>, </a:t>
            </a:r>
            <a:r>
              <a:rPr lang="en-US" sz="2400" b="1" dirty="0" err="1">
                <a:ea typeface="Verdana" panose="020B0604030504040204" pitchFamily="34" charset="0"/>
              </a:rPr>
              <a:t>konkurētspēja</a:t>
            </a:r>
            <a:r>
              <a:rPr lang="lv-LV" sz="2400" b="1" dirty="0">
                <a:ea typeface="Verdana" panose="020B0604030504040204" pitchFamily="34" charset="0"/>
              </a:rPr>
              <a:t>, inovācijas</a:t>
            </a:r>
            <a:r>
              <a:rPr lang="en-US" sz="2400" b="1" dirty="0">
                <a:ea typeface="Verdana" panose="020B0604030504040204" pitchFamily="34" charset="0"/>
              </a:rPr>
              <a:t> </a:t>
            </a:r>
            <a:endParaRPr lang="lv-LV" sz="2400" b="1" dirty="0">
              <a:ea typeface="Verdana" panose="020B0604030504040204" pitchFamily="34" charset="0"/>
            </a:endParaRPr>
          </a:p>
          <a:p>
            <a:pPr marL="342917" indent="-342917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400" b="1" dirty="0">
                <a:ea typeface="Verdana" panose="020B0604030504040204" pitchFamily="34" charset="0"/>
              </a:rPr>
              <a:t>Digitalizācija un tehnoloģijas</a:t>
            </a:r>
          </a:p>
          <a:p>
            <a:pPr marL="342917" indent="-342917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ea typeface="Verdana" panose="020B0604030504040204" pitchFamily="34" charset="0"/>
              </a:rPr>
              <a:t>Pārvaldība</a:t>
            </a:r>
            <a:r>
              <a:rPr lang="lv-LV" sz="2400" b="1" dirty="0">
                <a:ea typeface="Verdana" panose="020B0604030504040204" pitchFamily="34" charset="0"/>
              </a:rPr>
              <a:t>,</a:t>
            </a:r>
            <a:r>
              <a:rPr lang="en-US" sz="2400" b="1" dirty="0">
                <a:ea typeface="Verdana" panose="020B0604030504040204" pitchFamily="34" charset="0"/>
              </a:rPr>
              <a:t> </a:t>
            </a:r>
            <a:r>
              <a:rPr lang="en-US" sz="2400" b="1" dirty="0" err="1">
                <a:ea typeface="Verdana" panose="020B0604030504040204" pitchFamily="34" charset="0"/>
              </a:rPr>
              <a:t>institūcijas</a:t>
            </a:r>
            <a:r>
              <a:rPr lang="lv-LV" sz="2400" b="1" dirty="0">
                <a:ea typeface="Verdana" panose="020B0604030504040204" pitchFamily="34" charset="0"/>
              </a:rPr>
              <a:t>, finanšu ilgtspēja</a:t>
            </a:r>
          </a:p>
          <a:p>
            <a:pPr marL="342917" indent="-342917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a typeface="Verdana" panose="020B0604030504040204" pitchFamily="34" charset="0"/>
              </a:rPr>
              <a:t>Vide un </a:t>
            </a:r>
            <a:r>
              <a:rPr lang="en-US" sz="2400" b="1" dirty="0" err="1">
                <a:ea typeface="Verdana" panose="020B0604030504040204" pitchFamily="34" charset="0"/>
              </a:rPr>
              <a:t>ilgtspēja</a:t>
            </a:r>
            <a:endParaRPr lang="lv-LV" sz="2400" b="1" dirty="0"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47AA5D-8403-2257-450B-753ABD0BC6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3509" y="4551118"/>
            <a:ext cx="1672853" cy="218640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CD92CEF-A72C-FCC4-9893-532E8AE1AD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8416" y="4588368"/>
            <a:ext cx="1457942" cy="213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82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c9e176a8-1567-403a-861e-2ddcf9359962}" enabled="0" method="" siteId="{c9e176a8-1567-403a-861e-2ddcf935996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5686</TotalTime>
  <Words>1538</Words>
  <Application>Microsoft Office PowerPoint</Application>
  <PresentationFormat>Widescreen</PresentationFormat>
  <Paragraphs>279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Calibri</vt:lpstr>
      <vt:lpstr>Calibri Light</vt:lpstr>
      <vt:lpstr>Courier New</vt:lpstr>
      <vt:lpstr>DM Sans</vt:lpstr>
      <vt:lpstr>DM Sans Bold</vt:lpstr>
      <vt:lpstr>Tahoma</vt:lpstr>
      <vt:lpstr>Times New Roman</vt:lpstr>
      <vt:lpstr>Verdana</vt:lpstr>
      <vt:lpstr>Wingdings</vt:lpstr>
      <vt:lpstr>Office Theme</vt:lpstr>
      <vt:lpstr>1_Office Theme</vt:lpstr>
      <vt:lpstr>  Attīstības plānošanas sistēmas izmaiņas, Latvijas ilgtspējīgas attīstības stratēģijas līdz 2050.gadam un Nacionālā attīstības plāna 2028.-2034.gadam izstrāde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Starptautiskie novērtējumi un reitingi – dažāds skatījums uz Latvijas sniegumu  </vt:lpstr>
      <vt:lpstr>NAP2027 mērķu sasniegšanas progress</vt:lpstr>
      <vt:lpstr>NAP2027 stratēģisko mērķu sasniegšanas progress</vt:lpstr>
      <vt:lpstr>NAP2027 finanses</vt:lpstr>
      <vt:lpstr>NAP2027 finanses #2</vt:lpstr>
      <vt:lpstr>LV2050 — ANALIZĒTI DEVIŅI VIRZIENI</vt:lpstr>
      <vt:lpstr> NAP2034 ietvars/ avots  </vt:lpstr>
      <vt:lpstr>PowerPoint Presentation</vt:lpstr>
      <vt:lpstr>LATVIJA 2050 STRATĒĢIJAS NOZĪME</vt:lpstr>
      <vt:lpstr>PowerPoint Presentation</vt:lpstr>
      <vt:lpstr> LV2050/NAP2034 izstrāde </vt:lpstr>
      <vt:lpstr> LV2050/ NAP2034 ekspertu darba grupa </vt:lpstr>
      <vt:lpstr> LV2050 kodols </vt:lpstr>
      <vt:lpstr> LV2050 kodola attīstības virzienu saturs </vt:lpstr>
      <vt:lpstr> NAP2034 kodols (izstrādes procesā) </vt:lpstr>
      <vt:lpstr>PowerPoint Presentation</vt:lpstr>
      <vt:lpstr>Ar atbildību par Latvijas nākotni!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Domājam un radām nākotnes Latviju</dc:title>
  <dc:creator>Kaspars Kravinskis</dc:creator>
  <cp:lastModifiedBy>Peteris Vilks</cp:lastModifiedBy>
  <cp:revision>109</cp:revision>
  <dcterms:created xsi:type="dcterms:W3CDTF">2026-03-17T13:52:44Z</dcterms:created>
  <dcterms:modified xsi:type="dcterms:W3CDTF">2026-08-26T05:54:42Z</dcterms:modified>
</cp:coreProperties>
</file>