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96" r:id="rId5"/>
    <p:sldId id="331" r:id="rId6"/>
    <p:sldId id="328" r:id="rId7"/>
    <p:sldId id="334" r:id="rId8"/>
    <p:sldId id="311" r:id="rId9"/>
    <p:sldId id="1525" r:id="rId10"/>
    <p:sldId id="372" r:id="rId11"/>
    <p:sldId id="309" r:id="rId12"/>
    <p:sldId id="1529" r:id="rId13"/>
    <p:sldId id="375" r:id="rId14"/>
    <p:sldId id="312" r:id="rId15"/>
    <p:sldId id="1531" r:id="rId16"/>
    <p:sldId id="1530" r:id="rId17"/>
    <p:sldId id="376" r:id="rId18"/>
    <p:sldId id="1532" r:id="rId19"/>
    <p:sldId id="1533" r:id="rId20"/>
    <p:sldId id="1534" r:id="rId21"/>
    <p:sldId id="1535" r:id="rId22"/>
    <p:sldId id="318" r:id="rId23"/>
  </p:sldIdLst>
  <p:sldSz cx="12192000" cy="6858000"/>
  <p:notesSz cx="6858000" cy="9144000"/>
  <p:embeddedFontLst>
    <p:embeddedFont>
      <p:font typeface="Arial Bold" panose="020B0704020202020204" pitchFamily="34" charset="0"/>
      <p:bold r:id="rId25"/>
    </p:embeddedFont>
    <p:embeddedFont>
      <p:font typeface="Arial Nova Cond Light" panose="020B0306020202020204" pitchFamily="34" charset="0"/>
      <p:regular r:id="rId26"/>
      <p: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Segoe UI Light" panose="020B0502040204020203" pitchFamily="34" charset="0"/>
      <p:regular r:id="rId32"/>
      <p:italic r:id="rId33"/>
    </p:embeddedFont>
  </p:embeddedFontLst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0F"/>
    <a:srgbClr val="6CACE4"/>
    <a:srgbClr val="DF271B"/>
    <a:srgbClr val="E09F0D"/>
    <a:srgbClr val="41B649"/>
    <a:srgbClr val="51B1A5"/>
    <a:srgbClr val="60B18F"/>
    <a:srgbClr val="3F937D"/>
    <a:srgbClr val="222222"/>
    <a:srgbClr val="002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81A06-D726-D8F4-92D0-DFCE9E70C62B}" v="319" dt="2026-05-10T10:22:01.683"/>
    <p1510:client id="{8CB50AC3-3698-CD1E-2063-7FABB9C63E58}" v="24" dt="2026-05-10T10:46:13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34" autoAdjust="0"/>
    <p:restoredTop sz="94521"/>
  </p:normalViewPr>
  <p:slideViewPr>
    <p:cSldViewPr snapToGrid="0">
      <p:cViewPr varScale="1">
        <p:scale>
          <a:sx n="70" d="100"/>
          <a:sy n="70" d="100"/>
        </p:scale>
        <p:origin x="2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829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240239808741129E-2"/>
          <c:y val="0.10640849191594019"/>
          <c:w val="0.91462731617974669"/>
          <c:h val="0.78917792210280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EU-27 = 100</c:v>
                </c:pt>
              </c:strCache>
            </c:strRef>
          </c:tx>
          <c:spPr>
            <a:ln w="57150" cap="rnd">
              <a:solidFill>
                <a:srgbClr val="243541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FA-4F06-9332-9E4544E17FD6}"/>
                </c:ext>
              </c:extLst>
            </c:dLbl>
            <c:dLbl>
              <c:idx val="13"/>
              <c:layout>
                <c:manualLayout>
                  <c:x val="-4.3342162292318805E-2"/>
                  <c:y val="-5.0825921219822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FA-4F06-9332-9E4544E17FD6}"/>
                </c:ext>
              </c:extLst>
            </c:dLbl>
            <c:dLbl>
              <c:idx val="30"/>
              <c:layout>
                <c:manualLayout>
                  <c:x val="-4.0934264387189986E-2"/>
                  <c:y val="-5.7179161372299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FA-4F06-9332-9E4544E17F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/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Sheet1!$A$2:$A$32</c:f>
              <c:strCache>
                <c:ptCount val="3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  <c:pt idx="30">
                  <c:v>2025 n</c:v>
                </c:pt>
              </c:strCache>
            </c:strRef>
          </c:cat>
          <c:val>
            <c:numRef>
              <c:f>Sheet1!$B$2:$B$32</c:f>
              <c:numCache>
                <c:formatCode>0.0</c:formatCode>
                <c:ptCount val="31"/>
                <c:pt idx="0">
                  <c:v>-88.115525921428073</c:v>
                </c:pt>
                <c:pt idx="1">
                  <c:v>-86.903343700931913</c:v>
                </c:pt>
                <c:pt idx="2">
                  <c:v>-85.791714668946</c:v>
                </c:pt>
                <c:pt idx="3">
                  <c:v>-84.552636846779208</c:v>
                </c:pt>
                <c:pt idx="4">
                  <c:v>-84.172463086726765</c:v>
                </c:pt>
                <c:pt idx="5">
                  <c:v>-82.763472907297682</c:v>
                </c:pt>
                <c:pt idx="6">
                  <c:v>-82.186386448811248</c:v>
                </c:pt>
                <c:pt idx="7">
                  <c:v>-81.193208332920861</c:v>
                </c:pt>
                <c:pt idx="8">
                  <c:v>-79.485902796952715</c:v>
                </c:pt>
                <c:pt idx="9">
                  <c:v>-77.144530329977869</c:v>
                </c:pt>
                <c:pt idx="10">
                  <c:v>-72.976781348719072</c:v>
                </c:pt>
                <c:pt idx="11">
                  <c:v>-69.407101978485699</c:v>
                </c:pt>
                <c:pt idx="12">
                  <c:v>-62.610054781751693</c:v>
                </c:pt>
                <c:pt idx="13">
                  <c:v>-59.954784065393227</c:v>
                </c:pt>
                <c:pt idx="14">
                  <c:v>-62.00780307621006</c:v>
                </c:pt>
                <c:pt idx="15">
                  <c:v>-62.726646208709155</c:v>
                </c:pt>
                <c:pt idx="16">
                  <c:v>-61.620561350458416</c:v>
                </c:pt>
                <c:pt idx="17">
                  <c:v>-58.559794635952485</c:v>
                </c:pt>
                <c:pt idx="18">
                  <c:v>-58.47574725165142</c:v>
                </c:pt>
                <c:pt idx="19">
                  <c:v>-56.927813308755113</c:v>
                </c:pt>
                <c:pt idx="20">
                  <c:v>-56.932760383182135</c:v>
                </c:pt>
                <c:pt idx="21">
                  <c:v>-56.029096894644752</c:v>
                </c:pt>
                <c:pt idx="22">
                  <c:v>-54.450756311370277</c:v>
                </c:pt>
                <c:pt idx="23">
                  <c:v>-52.638294850533548</c:v>
                </c:pt>
                <c:pt idx="24">
                  <c:v>-52.34966426922459</c:v>
                </c:pt>
                <c:pt idx="25">
                  <c:v>-51.352729391551954</c:v>
                </c:pt>
                <c:pt idx="26">
                  <c:v>-49.229561057620572</c:v>
                </c:pt>
                <c:pt idx="27">
                  <c:v>-47.043172733646585</c:v>
                </c:pt>
                <c:pt idx="28">
                  <c:v>-45.875580078691527</c:v>
                </c:pt>
                <c:pt idx="29">
                  <c:v>-45.918079256420604</c:v>
                </c:pt>
                <c:pt idx="30">
                  <c:v>-45.682667654806295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9FA-4F06-9332-9E4544E17F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EU-15 = 100</c:v>
                </c:pt>
              </c:strCache>
            </c:strRef>
          </c:tx>
          <c:marker>
            <c:symbol val="none"/>
          </c:marker>
          <c:cat>
            <c:strRef>
              <c:f>Sheet1!$A$2:$A$32</c:f>
              <c:strCache>
                <c:ptCount val="3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  <c:pt idx="30">
                  <c:v>2025 n</c:v>
                </c:pt>
              </c:strCache>
            </c:strRef>
          </c:cat>
          <c:val>
            <c:numRef>
              <c:f>Sheet1!$C$2:$C$32</c:f>
            </c:numRef>
          </c:val>
          <c:smooth val="0"/>
          <c:extLst>
            <c:ext xmlns:c16="http://schemas.microsoft.com/office/drawing/2014/chart" uri="{C3380CC4-5D6E-409C-BE32-E72D297353CC}">
              <c16:uniqueId val="{00000004-99FA-4F06-9332-9E4544E17FD6}"/>
            </c:ext>
          </c:extLst>
        </c:ser>
        <c:ser>
          <c:idx val="2"/>
          <c:order val="2"/>
          <c:spPr>
            <a:ln w="15875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Sheet1!$A$2:$A$32</c:f>
              <c:strCache>
                <c:ptCount val="3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  <c:pt idx="30">
                  <c:v>2025 n</c:v>
                </c:pt>
              </c:strCache>
            </c:strRef>
          </c:cat>
          <c:val>
            <c:numRef>
              <c:f>Sheet1!$D$2:$D$32</c:f>
              <c:numCache>
                <c:formatCode>General</c:formatCode>
                <c:ptCount val="31"/>
                <c:pt idx="3" formatCode="0.0">
                  <c:v>-84.552641624295006</c:v>
                </c:pt>
                <c:pt idx="4" formatCode="0.0">
                  <c:v>-84.552641624295006</c:v>
                </c:pt>
                <c:pt idx="5" formatCode="0.0">
                  <c:v>-84.552641624295006</c:v>
                </c:pt>
                <c:pt idx="6" formatCode="0.0">
                  <c:v>-84.552641624295006</c:v>
                </c:pt>
                <c:pt idx="7" formatCode="0.0">
                  <c:v>-84.552641624295006</c:v>
                </c:pt>
                <c:pt idx="8" formatCode="0.0">
                  <c:v>-84.552641624295006</c:v>
                </c:pt>
                <c:pt idx="9" formatCode="0.0">
                  <c:v>-84.552641624295006</c:v>
                </c:pt>
                <c:pt idx="10" formatCode="0.0">
                  <c:v>-84.552641624295006</c:v>
                </c:pt>
                <c:pt idx="11" formatCode="0.0">
                  <c:v>-84.552641624295006</c:v>
                </c:pt>
                <c:pt idx="12" formatCode="0.0">
                  <c:v>-84.552641624295006</c:v>
                </c:pt>
                <c:pt idx="13" formatCode="0.0">
                  <c:v>-84.552641624295006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9FA-4F06-9332-9E4544E17FD6}"/>
            </c:ext>
          </c:extLst>
        </c:ser>
        <c:ser>
          <c:idx val="3"/>
          <c:order val="3"/>
          <c:spPr>
            <a:ln w="1905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Sheet1!$A$2:$A$32</c:f>
              <c:strCache>
                <c:ptCount val="3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  <c:pt idx="30">
                  <c:v>2025 n</c:v>
                </c:pt>
              </c:strCache>
            </c:strRef>
          </c:cat>
          <c:val>
            <c:numRef>
              <c:f>Sheet1!$E$2:$E$32</c:f>
              <c:numCache>
                <c:formatCode>General</c:formatCode>
                <c:ptCount val="31"/>
                <c:pt idx="19" formatCode="0.0">
                  <c:v>-56.931382727059884</c:v>
                </c:pt>
                <c:pt idx="20" formatCode="0.0">
                  <c:v>-56.931382727059884</c:v>
                </c:pt>
                <c:pt idx="21" formatCode="0.0">
                  <c:v>-56.931382727059884</c:v>
                </c:pt>
                <c:pt idx="22" formatCode="0.0">
                  <c:v>-56.931382727059884</c:v>
                </c:pt>
                <c:pt idx="23" formatCode="0.0">
                  <c:v>-56.931382727059884</c:v>
                </c:pt>
                <c:pt idx="24" formatCode="0.0">
                  <c:v>-56.931382727059884</c:v>
                </c:pt>
                <c:pt idx="25" formatCode="0.0">
                  <c:v>-56.931382727059884</c:v>
                </c:pt>
                <c:pt idx="26" formatCode="0.0">
                  <c:v>-56.931382727059884</c:v>
                </c:pt>
                <c:pt idx="27" formatCode="0.0">
                  <c:v>-56.931382727059884</c:v>
                </c:pt>
                <c:pt idx="28" formatCode="0.0">
                  <c:v>-56.931382727059884</c:v>
                </c:pt>
                <c:pt idx="29" formatCode="0.0">
                  <c:v>-56.931382727059884</c:v>
                </c:pt>
                <c:pt idx="30" formatCode="0.0">
                  <c:v>-56.931382727059884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9FA-4F06-9332-9E4544E17F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949696"/>
        <c:axId val="111951232"/>
      </c:lineChart>
      <c:catAx>
        <c:axId val="11194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5400000" vert="horz"/>
          <a:lstStyle/>
          <a:p>
            <a:pPr>
              <a:defRPr sz="1050"/>
            </a:pPr>
            <a:endParaRPr lang="lv-LV"/>
          </a:p>
        </c:txPr>
        <c:crossAx val="111951232"/>
        <c:crossesAt val="-100"/>
        <c:auto val="1"/>
        <c:lblAlgn val="ctr"/>
        <c:lblOffset val="100"/>
        <c:tickLblSkip val="1"/>
        <c:noMultiLvlLbl val="0"/>
      </c:catAx>
      <c:valAx>
        <c:axId val="111951232"/>
        <c:scaling>
          <c:orientation val="minMax"/>
          <c:max val="-3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effectLst/>
        </c:spPr>
        <c:txPr>
          <a:bodyPr rot="-60000000" vert="horz"/>
          <a:lstStyle/>
          <a:p>
            <a:pPr>
              <a:defRPr sz="1100">
                <a:solidFill>
                  <a:schemeClr val="bg1">
                    <a:lumMod val="50000"/>
                  </a:schemeClr>
                </a:solidFill>
              </a:defRPr>
            </a:pPr>
            <a:endParaRPr lang="lv-LV"/>
          </a:p>
        </c:txPr>
        <c:crossAx val="111949696"/>
        <c:crossesAt val="0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 u="none">
          <a:latin typeface="Segoe UI" panose="020B0502040204020203" pitchFamily="34" charset="0"/>
          <a:cs typeface="Segoe UI" panose="020B0502040204020203" pitchFamily="34" charset="0"/>
        </a:defRPr>
      </a:pPr>
      <a:endParaRPr lang="lv-LV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8746267827632658E-2"/>
          <c:y val="3.0234315948601664E-2"/>
          <c:w val="0.93028371453568304"/>
          <c:h val="0.7642692233663085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12700">
                <a:solidFill>
                  <a:sysClr val="windowText" lastClr="000000"/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1"/>
            <c:plus>
              <c:numRef>
                <c:f>Sheet1!$E$2:$E$26</c:f>
                <c:numCache>
                  <c:formatCode>General</c:formatCode>
                  <c:ptCount val="25"/>
                  <c:pt idx="0">
                    <c:v>1</c:v>
                  </c:pt>
                  <c:pt idx="1">
                    <c:v>3</c:v>
                  </c:pt>
                  <c:pt idx="2">
                    <c:v>#N/A</c:v>
                  </c:pt>
                  <c:pt idx="3">
                    <c:v>#N/A</c:v>
                  </c:pt>
                  <c:pt idx="4">
                    <c:v>4</c:v>
                  </c:pt>
                  <c:pt idx="5">
                    <c:v>1</c:v>
                  </c:pt>
                  <c:pt idx="6">
                    <c:v>#N/A</c:v>
                  </c:pt>
                  <c:pt idx="7">
                    <c:v>#N/A</c:v>
                  </c:pt>
                  <c:pt idx="8">
                    <c:v>8</c:v>
                  </c:pt>
                  <c:pt idx="9">
                    <c:v>6</c:v>
                  </c:pt>
                  <c:pt idx="10">
                    <c:v>1</c:v>
                  </c:pt>
                  <c:pt idx="11">
                    <c:v>#N/A</c:v>
                  </c:pt>
                  <c:pt idx="12">
                    <c:v>1</c:v>
                  </c:pt>
                  <c:pt idx="13">
                    <c:v>#N/A</c:v>
                  </c:pt>
                  <c:pt idx="14">
                    <c:v>#N/A</c:v>
                  </c:pt>
                  <c:pt idx="15">
                    <c:v>1</c:v>
                  </c:pt>
                  <c:pt idx="16">
                    <c:v>#N/A</c:v>
                  </c:pt>
                  <c:pt idx="17">
                    <c:v>#N/A</c:v>
                  </c:pt>
                  <c:pt idx="18">
                    <c:v>3</c:v>
                  </c:pt>
                  <c:pt idx="19">
                    <c:v>#N/A</c:v>
                  </c:pt>
                  <c:pt idx="20">
                    <c:v>#N/A</c:v>
                  </c:pt>
                  <c:pt idx="21">
                    <c:v>#N/A</c:v>
                  </c:pt>
                  <c:pt idx="22">
                    <c:v>#N/A</c:v>
                  </c:pt>
                  <c:pt idx="23">
                    <c:v>#N/A</c:v>
                  </c:pt>
                  <c:pt idx="24">
                    <c:v>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47625" cap="flat" cmpd="sng" algn="ctr">
                <a:solidFill>
                  <a:srgbClr val="FF0000"/>
                </a:solidFill>
                <a:round/>
                <a:tailEnd type="triangle"/>
              </a:ln>
              <a:effectLst/>
            </c:spPr>
          </c:errBars>
          <c:cat>
            <c:strRef>
              <c:f>Sheet1!$A$2:$A$26</c:f>
              <c:strCache>
                <c:ptCount val="25"/>
                <c:pt idx="0">
                  <c:v>Austria</c:v>
                </c:pt>
                <c:pt idx="1">
                  <c:v>Belgium</c:v>
                </c:pt>
                <c:pt idx="2">
                  <c:v>Bulgaria</c:v>
                </c:pt>
                <c:pt idx="3">
                  <c:v>Croatia</c:v>
                </c:pt>
                <c:pt idx="4">
                  <c:v>Cyprus</c:v>
                </c:pt>
                <c:pt idx="5">
                  <c:v>Czechia</c:v>
                </c:pt>
                <c:pt idx="6">
                  <c:v>Denmark</c:v>
                </c:pt>
                <c:pt idx="7">
                  <c:v>Estonia</c:v>
                </c:pt>
                <c:pt idx="8">
                  <c:v>Finland</c:v>
                </c:pt>
                <c:pt idx="9">
                  <c:v>France</c:v>
                </c:pt>
                <c:pt idx="10">
                  <c:v>Germany</c:v>
                </c:pt>
                <c:pt idx="11">
                  <c:v>Greece</c:v>
                </c:pt>
                <c:pt idx="12">
                  <c:v>Hungary</c:v>
                </c:pt>
                <c:pt idx="13">
                  <c:v>Ireland</c:v>
                </c:pt>
                <c:pt idx="14">
                  <c:v>Italy</c:v>
                </c:pt>
                <c:pt idx="15">
                  <c:v>Latvia</c:v>
                </c:pt>
                <c:pt idx="16">
                  <c:v>Lithuania</c:v>
                </c:pt>
                <c:pt idx="17">
                  <c:v>Netherlands</c:v>
                </c:pt>
                <c:pt idx="18">
                  <c:v>Poland</c:v>
                </c:pt>
                <c:pt idx="19">
                  <c:v>Portugal</c:v>
                </c:pt>
                <c:pt idx="20">
                  <c:v>Romania</c:v>
                </c:pt>
                <c:pt idx="21">
                  <c:v>Slovakia</c:v>
                </c:pt>
                <c:pt idx="22">
                  <c:v>Slovenia</c:v>
                </c:pt>
                <c:pt idx="23">
                  <c:v>Spain</c:v>
                </c:pt>
                <c:pt idx="24">
                  <c:v>Sweden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10</c:v>
                </c:pt>
                <c:pt idx="1">
                  <c:v>21</c:v>
                </c:pt>
                <c:pt idx="2">
                  <c:v>43</c:v>
                </c:pt>
                <c:pt idx="3">
                  <c:v>33</c:v>
                </c:pt>
                <c:pt idx="4">
                  <c:v>47</c:v>
                </c:pt>
                <c:pt idx="5">
                  <c:v>6</c:v>
                </c:pt>
                <c:pt idx="6">
                  <c:v>24</c:v>
                </c:pt>
                <c:pt idx="7">
                  <c:v>30</c:v>
                </c:pt>
                <c:pt idx="8">
                  <c:v>8</c:v>
                </c:pt>
                <c:pt idx="9">
                  <c:v>15</c:v>
                </c:pt>
                <c:pt idx="10">
                  <c:v>5</c:v>
                </c:pt>
                <c:pt idx="11">
                  <c:v>59</c:v>
                </c:pt>
                <c:pt idx="12">
                  <c:v>14</c:v>
                </c:pt>
                <c:pt idx="13">
                  <c:v>16</c:v>
                </c:pt>
                <c:pt idx="14">
                  <c:v>18</c:v>
                </c:pt>
                <c:pt idx="15">
                  <c:v>37</c:v>
                </c:pt>
                <c:pt idx="16">
                  <c:v>36</c:v>
                </c:pt>
                <c:pt idx="17">
                  <c:v>26</c:v>
                </c:pt>
                <c:pt idx="18">
                  <c:v>22</c:v>
                </c:pt>
                <c:pt idx="19">
                  <c:v>41</c:v>
                </c:pt>
                <c:pt idx="20">
                  <c:v>34</c:v>
                </c:pt>
                <c:pt idx="21">
                  <c:v>19</c:v>
                </c:pt>
                <c:pt idx="22">
                  <c:v>11</c:v>
                </c:pt>
                <c:pt idx="23">
                  <c:v>32</c:v>
                </c:pt>
                <c:pt idx="24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41-4006-AD3D-C5EE67D8C2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57B636">
                  <a:lumMod val="75000"/>
                  <a:alpha val="50000"/>
                </a:srgbClr>
              </a:solidFill>
              <a:ln w="34925">
                <a:noFill/>
              </a:ln>
              <a:effectLst/>
            </c:spPr>
          </c:marker>
          <c:errBars>
            <c:errDir val="y"/>
            <c:errBarType val="minus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Sheet1!$D$2:$D$26</c:f>
                <c:numCache>
                  <c:formatCode>General</c:formatCode>
                  <c:ptCount val="25"/>
                  <c:pt idx="0">
                    <c:v>#N/A</c:v>
                  </c:pt>
                  <c:pt idx="1">
                    <c:v>#N/A</c:v>
                  </c:pt>
                  <c:pt idx="2">
                    <c:v>-10</c:v>
                  </c:pt>
                  <c:pt idx="3">
                    <c:v>-3</c:v>
                  </c:pt>
                  <c:pt idx="4">
                    <c:v>#N/A</c:v>
                  </c:pt>
                  <c:pt idx="5">
                    <c:v>#N/A</c:v>
                  </c:pt>
                  <c:pt idx="6">
                    <c:v>-2</c:v>
                  </c:pt>
                  <c:pt idx="7">
                    <c:v>-2</c:v>
                  </c:pt>
                  <c:pt idx="8">
                    <c:v>#N/A</c:v>
                  </c:pt>
                  <c:pt idx="9">
                    <c:v>#N/A</c:v>
                  </c:pt>
                  <c:pt idx="10">
                    <c:v>#N/A</c:v>
                  </c:pt>
                  <c:pt idx="11">
                    <c:v>-11</c:v>
                  </c:pt>
                  <c:pt idx="12">
                    <c:v>#N/A</c:v>
                  </c:pt>
                  <c:pt idx="13">
                    <c:v>-2</c:v>
                  </c:pt>
                  <c:pt idx="14">
                    <c:v>#N/A</c:v>
                  </c:pt>
                  <c:pt idx="15">
                    <c:v>#N/A</c:v>
                  </c:pt>
                  <c:pt idx="16">
                    <c:v>-7</c:v>
                  </c:pt>
                  <c:pt idx="17">
                    <c:v>#N/A</c:v>
                  </c:pt>
                  <c:pt idx="18">
                    <c:v>#N/A</c:v>
                  </c:pt>
                  <c:pt idx="19">
                    <c:v>-1</c:v>
                  </c:pt>
                  <c:pt idx="20">
                    <c:v>-11</c:v>
                  </c:pt>
                  <c:pt idx="21">
                    <c:v>-2</c:v>
                  </c:pt>
                  <c:pt idx="22">
                    <c:v>-2</c:v>
                  </c:pt>
                  <c:pt idx="23">
                    <c:v>-1</c:v>
                  </c:pt>
                  <c:pt idx="24">
                    <c:v>#N/A</c:v>
                  </c:pt>
                </c:numCache>
              </c:numRef>
            </c:minus>
            <c:spPr>
              <a:noFill/>
              <a:ln w="50800" cap="flat" cmpd="sng" algn="ctr">
                <a:solidFill>
                  <a:srgbClr val="00B050"/>
                </a:solidFill>
                <a:round/>
                <a:headEnd type="triangle"/>
                <a:tailEnd type="none"/>
              </a:ln>
              <a:effectLst/>
            </c:spPr>
          </c:errBars>
          <c:cat>
            <c:strRef>
              <c:f>Sheet1!$A$2:$A$26</c:f>
              <c:strCache>
                <c:ptCount val="25"/>
                <c:pt idx="0">
                  <c:v>Austria</c:v>
                </c:pt>
                <c:pt idx="1">
                  <c:v>Belgium</c:v>
                </c:pt>
                <c:pt idx="2">
                  <c:v>Bulgaria</c:v>
                </c:pt>
                <c:pt idx="3">
                  <c:v>Croatia</c:v>
                </c:pt>
                <c:pt idx="4">
                  <c:v>Cyprus</c:v>
                </c:pt>
                <c:pt idx="5">
                  <c:v>Czechia</c:v>
                </c:pt>
                <c:pt idx="6">
                  <c:v>Denmark</c:v>
                </c:pt>
                <c:pt idx="7">
                  <c:v>Estonia</c:v>
                </c:pt>
                <c:pt idx="8">
                  <c:v>Finland</c:v>
                </c:pt>
                <c:pt idx="9">
                  <c:v>France</c:v>
                </c:pt>
                <c:pt idx="10">
                  <c:v>Germany</c:v>
                </c:pt>
                <c:pt idx="11">
                  <c:v>Greece</c:v>
                </c:pt>
                <c:pt idx="12">
                  <c:v>Hungary</c:v>
                </c:pt>
                <c:pt idx="13">
                  <c:v>Ireland</c:v>
                </c:pt>
                <c:pt idx="14">
                  <c:v>Italy</c:v>
                </c:pt>
                <c:pt idx="15">
                  <c:v>Latvia</c:v>
                </c:pt>
                <c:pt idx="16">
                  <c:v>Lithuania</c:v>
                </c:pt>
                <c:pt idx="17">
                  <c:v>Netherlands</c:v>
                </c:pt>
                <c:pt idx="18">
                  <c:v>Poland</c:v>
                </c:pt>
                <c:pt idx="19">
                  <c:v>Portugal</c:v>
                </c:pt>
                <c:pt idx="20">
                  <c:v>Romania</c:v>
                </c:pt>
                <c:pt idx="21">
                  <c:v>Slovakia</c:v>
                </c:pt>
                <c:pt idx="22">
                  <c:v>Slovenia</c:v>
                </c:pt>
                <c:pt idx="23">
                  <c:v>Spain</c:v>
                </c:pt>
                <c:pt idx="24">
                  <c:v>Sweden</c:v>
                </c:pt>
              </c:strCache>
            </c:strRef>
          </c:cat>
          <c:val>
            <c:numRef>
              <c:f>Sheet1!$C$2:$C$26</c:f>
              <c:numCache>
                <c:formatCode>General</c:formatCode>
                <c:ptCount val="25"/>
                <c:pt idx="0">
                  <c:v>11</c:v>
                </c:pt>
                <c:pt idx="1">
                  <c:v>24</c:v>
                </c:pt>
                <c:pt idx="2">
                  <c:v>33</c:v>
                </c:pt>
                <c:pt idx="3">
                  <c:v>30</c:v>
                </c:pt>
                <c:pt idx="4">
                  <c:v>51</c:v>
                </c:pt>
                <c:pt idx="5">
                  <c:v>7</c:v>
                </c:pt>
                <c:pt idx="6">
                  <c:v>22</c:v>
                </c:pt>
                <c:pt idx="7">
                  <c:v>28</c:v>
                </c:pt>
                <c:pt idx="8">
                  <c:v>16</c:v>
                </c:pt>
                <c:pt idx="9">
                  <c:v>21</c:v>
                </c:pt>
                <c:pt idx="10">
                  <c:v>6</c:v>
                </c:pt>
                <c:pt idx="11">
                  <c:v>48</c:v>
                </c:pt>
                <c:pt idx="12">
                  <c:v>15</c:v>
                </c:pt>
                <c:pt idx="13">
                  <c:v>14</c:v>
                </c:pt>
                <c:pt idx="14">
                  <c:v>18</c:v>
                </c:pt>
                <c:pt idx="15">
                  <c:v>38</c:v>
                </c:pt>
                <c:pt idx="16">
                  <c:v>29</c:v>
                </c:pt>
                <c:pt idx="17">
                  <c:v>26</c:v>
                </c:pt>
                <c:pt idx="18">
                  <c:v>25</c:v>
                </c:pt>
                <c:pt idx="19">
                  <c:v>40</c:v>
                </c:pt>
                <c:pt idx="20">
                  <c:v>23</c:v>
                </c:pt>
                <c:pt idx="21">
                  <c:v>17</c:v>
                </c:pt>
                <c:pt idx="22">
                  <c:v>9</c:v>
                </c:pt>
                <c:pt idx="23">
                  <c:v>31</c:v>
                </c:pt>
                <c:pt idx="24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41-4006-AD3D-C5EE67D8C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7617920"/>
        <c:axId val="517625792"/>
      </c:lineChart>
      <c:catAx>
        <c:axId val="517617920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17625792"/>
        <c:crosses val="autoZero"/>
        <c:auto val="1"/>
        <c:lblAlgn val="ctr"/>
        <c:lblOffset val="100"/>
        <c:noMultiLvlLbl val="0"/>
      </c:catAx>
      <c:valAx>
        <c:axId val="517625792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17617920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5666719009552843E-2"/>
          <c:y val="0.83217608442383906"/>
          <c:w val="0.14272827320377318"/>
          <c:h val="9.1760907480001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799260346039984E-2"/>
          <c:y val="6.4686856806821527E-2"/>
          <c:w val="0.92894495134083988"/>
          <c:h val="0.7756139347621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36-4E7E-B21A-BB899D082E4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36-4E7E-B21A-BB899D082E4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36-4E7E-B21A-BB899D082E4A}"/>
              </c:ext>
            </c:extLst>
          </c:dPt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Sheet1!$B$2:$E$2</c:f>
              <c:numCache>
                <c:formatCode>0.0</c:formatCode>
                <c:ptCount val="4"/>
                <c:pt idx="0">
                  <c:v>38.1</c:v>
                </c:pt>
                <c:pt idx="1">
                  <c:v>54</c:v>
                </c:pt>
                <c:pt idx="2">
                  <c:v>56.7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36-4E7E-B21A-BB899D082E4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236-4E7E-B21A-BB899D082E4A}"/>
              </c:ext>
            </c:extLst>
          </c:dPt>
          <c:dPt>
            <c:idx val="1"/>
            <c:invertIfNegative val="0"/>
            <c:bubble3D val="0"/>
            <c:spPr>
              <a:solidFill>
                <a:srgbClr val="61D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236-4E7E-B21A-BB899D082E4A}"/>
              </c:ext>
            </c:extLst>
          </c:dPt>
          <c:dPt>
            <c:idx val="2"/>
            <c:invertIfNegative val="0"/>
            <c:bubble3D val="0"/>
            <c:spPr>
              <a:solidFill>
                <a:srgbClr val="57B636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236-4E7E-B21A-BB899D082E4A}"/>
              </c:ext>
            </c:extLst>
          </c:dPt>
          <c:dPt>
            <c:idx val="3"/>
            <c:invertIfNegative val="0"/>
            <c:bubble3D val="0"/>
            <c:spPr>
              <a:solidFill>
                <a:srgbClr val="E2E5E8">
                  <a:lumMod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C236-4E7E-B21A-BB899D082E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Sheet1!$B$3:$E$3</c:f>
              <c:numCache>
                <c:formatCode>0.0</c:formatCode>
                <c:ptCount val="4"/>
                <c:pt idx="0">
                  <c:v>59.2</c:v>
                </c:pt>
                <c:pt idx="1">
                  <c:v>72.099999999999994</c:v>
                </c:pt>
                <c:pt idx="2">
                  <c:v>66.3</c:v>
                </c:pt>
                <c:pt idx="3">
                  <c:v>72.900000000000006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236-4E7E-B21A-BB899D082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48"/>
        <c:axId val="784169376"/>
        <c:axId val="784167080"/>
      </c:barChart>
      <c:lineChart>
        <c:grouping val="standard"/>
        <c:varyColors val="0"/>
        <c:ser>
          <c:idx val="2"/>
          <c:order val="2"/>
          <c:tx>
            <c:strRef>
              <c:f>Sheet1!$A$4</c:f>
              <c:strCache>
                <c:ptCount val="1"/>
                <c:pt idx="0">
                  <c:v>Target 2030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30"/>
            <c:spPr>
              <a:solidFill>
                <a:srgbClr val="ED7D31">
                  <a:lumMod val="50000"/>
                </a:srgb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dash"/>
              <c:size val="30"/>
              <c:spPr>
                <a:solidFill>
                  <a:srgbClr val="ED7D31">
                    <a:lumMod val="50000"/>
                  </a:srgbClr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236-4E7E-B21A-BB899D082E4A}"/>
              </c:ext>
            </c:extLst>
          </c:dPt>
          <c:dPt>
            <c:idx val="1"/>
            <c:marker>
              <c:symbol val="dash"/>
              <c:size val="30"/>
              <c:spPr>
                <a:solidFill>
                  <a:srgbClr val="ED7D31">
                    <a:lumMod val="50000"/>
                  </a:srgbClr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C236-4E7E-B21A-BB899D082E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3" formatCode="0.0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236-4E7E-B21A-BB899D082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169376"/>
        <c:axId val="784167080"/>
      </c:lineChart>
      <c:catAx>
        <c:axId val="78416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4167080"/>
        <c:crosses val="autoZero"/>
        <c:auto val="1"/>
        <c:lblAlgn val="ctr"/>
        <c:lblOffset val="100"/>
        <c:noMultiLvlLbl val="0"/>
      </c:catAx>
      <c:valAx>
        <c:axId val="784167080"/>
        <c:scaling>
          <c:orientation val="minMax"/>
          <c:max val="10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6350"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416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609155555555556E-2"/>
          <c:y val="0.12999393939393938"/>
          <c:w val="0.39883755555555556"/>
          <c:h val="0.12336807163810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799260346039984E-2"/>
          <c:y val="6.4686856806821527E-2"/>
          <c:w val="0.92894495134083988"/>
          <c:h val="0.7756139347621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BF-4C15-B75A-4BC5041E18AB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BF-4C15-B75A-4BC5041E18AB}"/>
              </c:ext>
            </c:extLst>
          </c:dPt>
          <c:dPt>
            <c:idx val="2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EBF-4C15-B75A-4BC5041E18AB}"/>
              </c:ext>
            </c:extLst>
          </c:dPt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Sheet1!$B$2:$E$2</c:f>
              <c:numCache>
                <c:formatCode>0.0</c:formatCode>
                <c:ptCount val="4"/>
                <c:pt idx="0">
                  <c:v>22.2</c:v>
                </c:pt>
                <c:pt idx="1">
                  <c:v>50.5</c:v>
                </c:pt>
                <c:pt idx="2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BF-4C15-B75A-4BC5041E18A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EBF-4C15-B75A-4BC5041E18AB}"/>
              </c:ext>
            </c:extLst>
          </c:dPt>
          <c:dPt>
            <c:idx val="1"/>
            <c:invertIfNegative val="0"/>
            <c:bubble3D val="0"/>
            <c:spPr>
              <a:solidFill>
                <a:srgbClr val="61D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EBF-4C15-B75A-4BC5041E18AB}"/>
              </c:ext>
            </c:extLst>
          </c:dPt>
          <c:dPt>
            <c:idx val="2"/>
            <c:invertIfNegative val="0"/>
            <c:bubble3D val="0"/>
            <c:spPr>
              <a:solidFill>
                <a:srgbClr val="57B636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EBF-4C15-B75A-4BC5041E18AB}"/>
              </c:ext>
            </c:extLst>
          </c:dPt>
          <c:dPt>
            <c:idx val="3"/>
            <c:invertIfNegative val="0"/>
            <c:bubble3D val="0"/>
            <c:spPr>
              <a:solidFill>
                <a:srgbClr val="E2E5E8">
                  <a:lumMod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BEBF-4C15-B75A-4BC5041E18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Sheet1!$B$3:$E$3</c:f>
              <c:numCache>
                <c:formatCode>0.0</c:formatCode>
                <c:ptCount val="4"/>
                <c:pt idx="0">
                  <c:v>29</c:v>
                </c:pt>
                <c:pt idx="1">
                  <c:v>52.6</c:v>
                </c:pt>
                <c:pt idx="2">
                  <c:v>33.6</c:v>
                </c:pt>
                <c:pt idx="3">
                  <c:v>38.9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EBF-4C15-B75A-4BC5041E1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48"/>
        <c:axId val="784169376"/>
        <c:axId val="784167080"/>
      </c:barChart>
      <c:lineChart>
        <c:grouping val="standard"/>
        <c:varyColors val="0"/>
        <c:ser>
          <c:idx val="2"/>
          <c:order val="2"/>
          <c:tx>
            <c:strRef>
              <c:f>Sheet1!$A$4</c:f>
              <c:strCache>
                <c:ptCount val="1"/>
                <c:pt idx="0">
                  <c:v>Target 2030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30"/>
            <c:spPr>
              <a:solidFill>
                <a:srgbClr val="ED7D31">
                  <a:lumMod val="50000"/>
                </a:srgb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dash"/>
              <c:size val="30"/>
              <c:spPr>
                <a:solidFill>
                  <a:srgbClr val="ED7D31">
                    <a:lumMod val="50000"/>
                  </a:srgbClr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BEBF-4C15-B75A-4BC5041E18AB}"/>
              </c:ext>
            </c:extLst>
          </c:dPt>
          <c:dPt>
            <c:idx val="1"/>
            <c:marker>
              <c:symbol val="dash"/>
              <c:size val="30"/>
              <c:spPr>
                <a:solidFill>
                  <a:srgbClr val="ED7D31">
                    <a:lumMod val="50000"/>
                  </a:srgbClr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BEBF-4C15-B75A-4BC5041E18AB}"/>
              </c:ext>
            </c:extLst>
          </c:dPt>
          <c:dLbls>
            <c:dLbl>
              <c:idx val="3"/>
              <c:layout>
                <c:manualLayout>
                  <c:x val="-7.7181333333333338E-2"/>
                  <c:y val="-0.11853333333333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D52-4BAF-83E5-D67C20C2FE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3" formatCode="0.0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EBF-4C15-B75A-4BC5041E1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169376"/>
        <c:axId val="784167080"/>
      </c:lineChart>
      <c:catAx>
        <c:axId val="78416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4167080"/>
        <c:crosses val="autoZero"/>
        <c:auto val="1"/>
        <c:lblAlgn val="ctr"/>
        <c:lblOffset val="100"/>
        <c:noMultiLvlLbl val="0"/>
      </c:catAx>
      <c:valAx>
        <c:axId val="784167080"/>
        <c:scaling>
          <c:orientation val="minMax"/>
          <c:max val="10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6350"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416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2640666666666663E-2"/>
          <c:y val="0.1229651515151515"/>
          <c:w val="0.54841533333333337"/>
          <c:h val="0.12336807163810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799260346039984E-2"/>
          <c:y val="0.15964646464646465"/>
          <c:w val="0.92894495134083988"/>
          <c:h val="0.672987878787878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EA-45ED-98B6-70840B371CD0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EA-45ED-98B6-70840B371CD0}"/>
              </c:ext>
            </c:extLst>
          </c:dPt>
          <c:dPt>
            <c:idx val="2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EA-45ED-98B6-70840B371CD0}"/>
              </c:ext>
            </c:extLst>
          </c:dPt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Sheet1!$B$2:$E$2</c:f>
              <c:numCache>
                <c:formatCode>0.0</c:formatCode>
                <c:ptCount val="4"/>
                <c:pt idx="0">
                  <c:v>50.8</c:v>
                </c:pt>
                <c:pt idx="1">
                  <c:v>56.37</c:v>
                </c:pt>
                <c:pt idx="2">
                  <c:v>48.84</c:v>
                </c:pt>
                <c:pt idx="3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EA-45ED-98B6-70840B371CD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CEA-45ED-98B6-70840B371CD0}"/>
              </c:ext>
            </c:extLst>
          </c:dPt>
          <c:dPt>
            <c:idx val="1"/>
            <c:invertIfNegative val="0"/>
            <c:bubble3D val="0"/>
            <c:spPr>
              <a:solidFill>
                <a:srgbClr val="61D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CEA-45ED-98B6-70840B371CD0}"/>
              </c:ext>
            </c:extLst>
          </c:dPt>
          <c:dPt>
            <c:idx val="2"/>
            <c:invertIfNegative val="0"/>
            <c:bubble3D val="0"/>
            <c:spPr>
              <a:solidFill>
                <a:srgbClr val="57B636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CEA-45ED-98B6-70840B371CD0}"/>
              </c:ext>
            </c:extLst>
          </c:dPt>
          <c:dPt>
            <c:idx val="3"/>
            <c:invertIfNegative val="0"/>
            <c:bubble3D val="0"/>
            <c:spPr>
              <a:solidFill>
                <a:srgbClr val="E2E5E8">
                  <a:lumMod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CEA-45ED-98B6-70840B371C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Sheet1!$B$3:$E$3</c:f>
              <c:numCache>
                <c:formatCode>0.0</c:formatCode>
                <c:ptCount val="4"/>
                <c:pt idx="0">
                  <c:v>45.34</c:v>
                </c:pt>
                <c:pt idx="1">
                  <c:v>62.61</c:v>
                </c:pt>
                <c:pt idx="2">
                  <c:v>52.91</c:v>
                </c:pt>
                <c:pt idx="3">
                  <c:v>55.56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CEA-45ED-98B6-70840B371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48"/>
        <c:axId val="784169376"/>
        <c:axId val="784167080"/>
      </c:barChart>
      <c:lineChart>
        <c:grouping val="standard"/>
        <c:varyColors val="0"/>
        <c:ser>
          <c:idx val="2"/>
          <c:order val="2"/>
          <c:tx>
            <c:strRef>
              <c:f>Sheet1!$A$4</c:f>
              <c:strCache>
                <c:ptCount val="1"/>
                <c:pt idx="0">
                  <c:v>Target 2030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30"/>
            <c:spPr>
              <a:solidFill>
                <a:srgbClr val="ED7D31">
                  <a:lumMod val="50000"/>
                </a:srgb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dash"/>
              <c:size val="30"/>
              <c:spPr>
                <a:solidFill>
                  <a:srgbClr val="ED7D31">
                    <a:lumMod val="50000"/>
                  </a:srgbClr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5CEA-45ED-98B6-70840B371CD0}"/>
              </c:ext>
            </c:extLst>
          </c:dPt>
          <c:dPt>
            <c:idx val="1"/>
            <c:marker>
              <c:symbol val="dash"/>
              <c:size val="30"/>
              <c:spPr>
                <a:solidFill>
                  <a:srgbClr val="ED7D31">
                    <a:lumMod val="50000"/>
                  </a:srgbClr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5CEA-45ED-98B6-70840B371CD0}"/>
              </c:ext>
            </c:extLst>
          </c:dPt>
          <c:dLbls>
            <c:dLbl>
              <c:idx val="3"/>
              <c:layout>
                <c:manualLayout>
                  <c:x val="-9.5885111111111213E-2"/>
                  <c:y val="-0.1024171717171717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CEA-45ED-98B6-70840B371C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3" formatCode="0.0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CEA-45ED-98B6-70840B371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169376"/>
        <c:axId val="784167080"/>
      </c:lineChart>
      <c:catAx>
        <c:axId val="78416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4167080"/>
        <c:crosses val="autoZero"/>
        <c:auto val="1"/>
        <c:lblAlgn val="ctr"/>
        <c:lblOffset val="100"/>
        <c:noMultiLvlLbl val="0"/>
      </c:catAx>
      <c:valAx>
        <c:axId val="784167080"/>
        <c:scaling>
          <c:orientation val="minMax"/>
          <c:max val="8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6350"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416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390733333333332"/>
          <c:y val="0.13569242424242425"/>
          <c:w val="0.5031752012939692"/>
          <c:h val="0.14918557974370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243632356339211E-2"/>
          <c:y val="0.10958535353535354"/>
          <c:w val="0.92894495134083988"/>
          <c:h val="0.72304898989898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4E-4ACF-BFBD-5B2733037BAE}"/>
              </c:ext>
            </c:extLst>
          </c:dPt>
          <c:dPt>
            <c:idx val="1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74E-4ACF-BFBD-5B2733037BAE}"/>
              </c:ext>
            </c:extLst>
          </c:dPt>
          <c:dPt>
            <c:idx val="2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74E-4ACF-BFBD-5B2733037BAE}"/>
              </c:ext>
            </c:extLst>
          </c:dPt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Sheet1!$B$2:$E$2</c:f>
              <c:numCache>
                <c:formatCode>0.0</c:formatCode>
                <c:ptCount val="4"/>
                <c:pt idx="0">
                  <c:v>3.7</c:v>
                </c:pt>
                <c:pt idx="1">
                  <c:v>2.8</c:v>
                </c:pt>
                <c:pt idx="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4E-4ACF-BFBD-5B2733037BA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74E-4ACF-BFBD-5B2733037BAE}"/>
              </c:ext>
            </c:extLst>
          </c:dPt>
          <c:dPt>
            <c:idx val="1"/>
            <c:invertIfNegative val="0"/>
            <c:bubble3D val="0"/>
            <c:spPr>
              <a:solidFill>
                <a:srgbClr val="61D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74E-4ACF-BFBD-5B2733037BAE}"/>
              </c:ext>
            </c:extLst>
          </c:dPt>
          <c:dPt>
            <c:idx val="2"/>
            <c:invertIfNegative val="0"/>
            <c:bubble3D val="0"/>
            <c:spPr>
              <a:solidFill>
                <a:srgbClr val="57B636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74E-4ACF-BFBD-5B2733037BAE}"/>
              </c:ext>
            </c:extLst>
          </c:dPt>
          <c:dPt>
            <c:idx val="3"/>
            <c:invertIfNegative val="0"/>
            <c:bubble3D val="0"/>
            <c:spPr>
              <a:solidFill>
                <a:srgbClr val="E2E5E8">
                  <a:lumMod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74E-4ACF-BFBD-5B2733037B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Sheet1!$B$3:$E$3</c:f>
              <c:numCache>
                <c:formatCode>0.0</c:formatCode>
                <c:ptCount val="4"/>
                <c:pt idx="0">
                  <c:v>8.8000000000000007</c:v>
                </c:pt>
                <c:pt idx="1">
                  <c:v>13.9</c:v>
                </c:pt>
                <c:pt idx="2">
                  <c:v>8.8000000000000007</c:v>
                </c:pt>
                <c:pt idx="3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4E-4ACF-BFBD-5B2733037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48"/>
        <c:axId val="784169376"/>
        <c:axId val="784167080"/>
      </c:barChart>
      <c:lineChart>
        <c:grouping val="standard"/>
        <c:varyColors val="0"/>
        <c:ser>
          <c:idx val="2"/>
          <c:order val="2"/>
          <c:tx>
            <c:strRef>
              <c:f>Sheet1!$A$4</c:f>
              <c:strCache>
                <c:ptCount val="1"/>
                <c:pt idx="0">
                  <c:v>Target 2030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30"/>
            <c:spPr>
              <a:solidFill>
                <a:srgbClr val="ED7D31">
                  <a:lumMod val="50000"/>
                </a:srgb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dash"/>
              <c:size val="30"/>
              <c:spPr>
                <a:solidFill>
                  <a:srgbClr val="ED7D31">
                    <a:lumMod val="50000"/>
                  </a:srgbClr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474E-4ACF-BFBD-5B2733037BAE}"/>
              </c:ext>
            </c:extLst>
          </c:dPt>
          <c:dPt>
            <c:idx val="1"/>
            <c:marker>
              <c:symbol val="dash"/>
              <c:size val="30"/>
              <c:spPr>
                <a:solidFill>
                  <a:srgbClr val="ED7D31">
                    <a:lumMod val="50000"/>
                  </a:srgbClr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474E-4ACF-BFBD-5B2733037B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Latvia</c:v>
                </c:pt>
                <c:pt idx="1">
                  <c:v>Estonia</c:v>
                </c:pt>
                <c:pt idx="2">
                  <c:v>Lithuania</c:v>
                </c:pt>
                <c:pt idx="3">
                  <c:v>EU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3" formatCode="0.0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74E-4ACF-BFBD-5B2733037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169376"/>
        <c:axId val="784167080"/>
      </c:lineChart>
      <c:catAx>
        <c:axId val="78416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4167080"/>
        <c:crosses val="autoZero"/>
        <c:auto val="1"/>
        <c:lblAlgn val="ctr"/>
        <c:lblOffset val="100"/>
        <c:noMultiLvlLbl val="0"/>
      </c:catAx>
      <c:valAx>
        <c:axId val="784167080"/>
        <c:scaling>
          <c:orientation val="minMax"/>
          <c:max val="8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6350"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416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913333333333336E-2"/>
          <c:y val="0.13615858585858587"/>
          <c:w val="0.44399311111111112"/>
          <c:h val="0.12336807163810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185070093663036E-2"/>
          <c:y val="4.6103565000904817E-2"/>
          <c:w val="0.87966326951605966"/>
          <c:h val="0.8148024910666220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>
              <a:noFill/>
            </a:ln>
            <a:effectLst/>
          </c:spPr>
          <c:marker>
            <c:symbol val="diamond"/>
            <c:size val="15"/>
          </c:marker>
          <c:dPt>
            <c:idx val="4"/>
            <c:marker>
              <c:spPr>
                <a:solidFill>
                  <a:srgbClr val="A3D1F7">
                    <a:alpha val="99000"/>
                  </a:srgbClr>
                </a:solidFill>
                <a:ln>
                  <a:solidFill>
                    <a:srgbClr val="156082">
                      <a:lumMod val="75000"/>
                    </a:srgb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F51-4EC1-BC26-76B812AC5E95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01-4F51-4EC1-BC26-76B812AC5E95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2-4F51-4EC1-BC26-76B812AC5E95}"/>
              </c:ext>
            </c:extLst>
          </c:dPt>
          <c:dPt>
            <c:idx val="12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F51-4EC1-BC26-76B812AC5E95}"/>
              </c:ext>
            </c:extLst>
          </c:dPt>
          <c:dPt>
            <c:idx val="13"/>
            <c:marker>
              <c:spPr>
                <a:solidFill>
                  <a:srgbClr val="196B24">
                    <a:lumMod val="75000"/>
                  </a:srgbClr>
                </a:solidFill>
                <a:ln>
                  <a:solidFill>
                    <a:srgbClr val="196B24">
                      <a:lumMod val="75000"/>
                    </a:srgb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4F51-4EC1-BC26-76B812AC5E95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05-4F51-4EC1-BC26-76B812AC5E95}"/>
              </c:ext>
            </c:extLst>
          </c:dPt>
          <c:dLbls>
            <c:dLbl>
              <c:idx val="0"/>
              <c:layout>
                <c:manualLayout>
                  <c:x val="-0.11760508655354886"/>
                  <c:y val="-6.7065245448031899E-2"/>
                </c:manualLayout>
              </c:layout>
              <c:tx>
                <c:rich>
                  <a:bodyPr/>
                  <a:lstStyle/>
                  <a:p>
                    <a:fld id="{0A67D703-7413-484C-985D-0EA99C821E8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4F51-4EC1-BC26-76B812AC5E95}"/>
                </c:ext>
              </c:extLst>
            </c:dLbl>
            <c:dLbl>
              <c:idx val="1"/>
              <c:layout>
                <c:manualLayout>
                  <c:x val="2.6336797759617572E-2"/>
                  <c:y val="-1.4925130691657655E-2"/>
                </c:manualLayout>
              </c:layout>
              <c:tx>
                <c:rich>
                  <a:bodyPr/>
                  <a:lstStyle/>
                  <a:p>
                    <a:fld id="{7DE81DE4-F9E5-49C0-8A7A-A3781B82FBA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F51-4EC1-BC26-76B812AC5E95}"/>
                </c:ext>
              </c:extLst>
            </c:dLbl>
            <c:dLbl>
              <c:idx val="2"/>
              <c:layout>
                <c:manualLayout>
                  <c:x val="-1.8000119339763171E-16"/>
                  <c:y val="0.10596026490066217"/>
                </c:manualLayout>
              </c:layout>
              <c:tx>
                <c:rich>
                  <a:bodyPr/>
                  <a:lstStyle/>
                  <a:p>
                    <a:fld id="{D57775BB-6E92-4C5B-B4FC-0FCE9F05A1C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4F51-4EC1-BC26-76B812AC5E95}"/>
                </c:ext>
              </c:extLst>
            </c:dLbl>
            <c:dLbl>
              <c:idx val="3"/>
              <c:layout>
                <c:manualLayout>
                  <c:x val="-0.122119590701311"/>
                  <c:y val="-5.2003312691196117E-2"/>
                </c:manualLayout>
              </c:layout>
              <c:tx>
                <c:rich>
                  <a:bodyPr/>
                  <a:lstStyle/>
                  <a:p>
                    <a:fld id="{B30EE271-457F-4671-B9E3-AA34382167D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F51-4EC1-BC26-76B812AC5E95}"/>
                </c:ext>
              </c:extLst>
            </c:dLbl>
            <c:dLbl>
              <c:idx val="4"/>
              <c:layout>
                <c:manualLayout>
                  <c:x val="5.8659058810038731E-2"/>
                  <c:y val="7.9470324738661099E-2"/>
                </c:manualLayout>
              </c:layout>
              <c:tx>
                <c:rich>
                  <a:bodyPr/>
                  <a:lstStyle/>
                  <a:p>
                    <a:fld id="{26D4C366-5A6A-4CA2-BDDD-C70F46627CFA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F51-4EC1-BC26-76B812AC5E9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71CAE0E7-54CC-46EF-AF3D-9A4662E8E85C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4F51-4EC1-BC26-76B812AC5E95}"/>
                </c:ext>
              </c:extLst>
            </c:dLbl>
            <c:dLbl>
              <c:idx val="6"/>
              <c:layout>
                <c:manualLayout>
                  <c:x val="-0.18264277945571106"/>
                  <c:y val="-6.6225143711965404E-2"/>
                </c:manualLayout>
              </c:layout>
              <c:tx>
                <c:rich>
                  <a:bodyPr/>
                  <a:lstStyle/>
                  <a:p>
                    <a:fld id="{99AF3B07-8484-45DF-A415-376694A3A39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4F51-4EC1-BC26-76B812AC5E95}"/>
                </c:ext>
              </c:extLst>
            </c:dLbl>
            <c:dLbl>
              <c:idx val="7"/>
              <c:layout>
                <c:manualLayout>
                  <c:x val="2.1732542812445459E-2"/>
                  <c:y val="7.8533014856095144E-3"/>
                </c:manualLayout>
              </c:layout>
              <c:tx>
                <c:rich>
                  <a:bodyPr/>
                  <a:lstStyle/>
                  <a:p>
                    <a:fld id="{EA9DE036-5C76-4E5F-80C0-D6F6F368AE0F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4F51-4EC1-BC26-76B812AC5E95}"/>
                </c:ext>
              </c:extLst>
            </c:dLbl>
            <c:dLbl>
              <c:idx val="8"/>
              <c:layout>
                <c:manualLayout>
                  <c:x val="-4.3365600465457253E-3"/>
                  <c:y val="8.5018295689922765E-2"/>
                </c:manualLayout>
              </c:layout>
              <c:tx>
                <c:rich>
                  <a:bodyPr/>
                  <a:lstStyle/>
                  <a:p>
                    <a:fld id="{D4E84E34-F0DB-4E17-BB35-3141DE07601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F51-4EC1-BC26-76B812AC5E95}"/>
                </c:ext>
              </c:extLst>
            </c:dLbl>
            <c:dLbl>
              <c:idx val="9"/>
              <c:layout>
                <c:manualLayout>
                  <c:x val="7.7185103430982269E-2"/>
                  <c:y val="8.3416264826463148E-3"/>
                </c:manualLayout>
              </c:layout>
              <c:tx>
                <c:rich>
                  <a:bodyPr/>
                  <a:lstStyle/>
                  <a:p>
                    <a:fld id="{CAA73CC3-8ED6-4147-A834-765112C2290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4F51-4EC1-BC26-76B812AC5E95}"/>
                </c:ext>
              </c:extLst>
            </c:dLbl>
            <c:dLbl>
              <c:idx val="10"/>
              <c:layout>
                <c:manualLayout>
                  <c:x val="7.1183112420225819E-2"/>
                  <c:y val="6.1810154525386234E-2"/>
                </c:manualLayout>
              </c:layout>
              <c:tx>
                <c:rich>
                  <a:bodyPr/>
                  <a:lstStyle/>
                  <a:p>
                    <a:fld id="{71BFEA45-5751-4E51-9429-B22527AD41BC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F51-4EC1-BC26-76B812AC5E95}"/>
                </c:ext>
              </c:extLst>
            </c:dLbl>
            <c:dLbl>
              <c:idx val="11"/>
              <c:layout>
                <c:manualLayout>
                  <c:x val="-3.3862042118823682E-2"/>
                  <c:y val="-0.10121296985100764"/>
                </c:manualLayout>
              </c:layout>
              <c:tx>
                <c:rich>
                  <a:bodyPr/>
                  <a:lstStyle/>
                  <a:p>
                    <a:fld id="{A8AFB513-B112-408E-80E2-7C4DBA65CCC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F51-4EC1-BC26-76B812AC5E95}"/>
                </c:ext>
              </c:extLst>
            </c:dLbl>
            <c:dLbl>
              <c:idx val="12"/>
              <c:layout>
                <c:manualLayout>
                  <c:x val="2.0958077129033517E-3"/>
                  <c:y val="9.1738348156941041E-2"/>
                </c:manualLayout>
              </c:layout>
              <c:tx>
                <c:rich>
                  <a:bodyPr/>
                  <a:lstStyle/>
                  <a:p>
                    <a:fld id="{3672DDDE-A91A-42D9-B8C1-37ED13A2EB6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F51-4EC1-BC26-76B812AC5E95}"/>
                </c:ext>
              </c:extLst>
            </c:dLbl>
            <c:dLbl>
              <c:idx val="13"/>
              <c:layout>
                <c:manualLayout>
                  <c:x val="-0.13304864872968061"/>
                  <c:y val="-9.4610176296999055E-2"/>
                </c:manualLayout>
              </c:layout>
              <c:tx>
                <c:rich>
                  <a:bodyPr/>
                  <a:lstStyle/>
                  <a:p>
                    <a:fld id="{27B378BB-DC28-4B07-9AE9-57F0B2C1FAB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F51-4EC1-BC26-76B812AC5E95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47C76597-2435-4045-821D-FD2066D1CF0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4F51-4EC1-BC26-76B812AC5E95}"/>
                </c:ext>
              </c:extLst>
            </c:dLbl>
            <c:dLbl>
              <c:idx val="15"/>
              <c:layout>
                <c:manualLayout>
                  <c:x val="1.890130419982149E-2"/>
                  <c:y val="5.1651789759337499E-2"/>
                </c:manualLayout>
              </c:layout>
              <c:tx>
                <c:rich>
                  <a:bodyPr/>
                  <a:lstStyle/>
                  <a:p>
                    <a:fld id="{39D4CACF-B143-45FD-A85F-20391DF3AF9F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4F51-4EC1-BC26-76B812AC5E95}"/>
                </c:ext>
              </c:extLst>
            </c:dLbl>
            <c:dLbl>
              <c:idx val="16"/>
              <c:layout>
                <c:manualLayout>
                  <c:x val="-8.2810298057342968E-2"/>
                  <c:y val="-4.289975708115662E-2"/>
                </c:manualLayout>
              </c:layout>
              <c:tx>
                <c:rich>
                  <a:bodyPr/>
                  <a:lstStyle/>
                  <a:p>
                    <a:fld id="{8C760DD7-3317-4669-AECE-065C7AC0017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4F51-4EC1-BC26-76B812AC5E95}"/>
                </c:ext>
              </c:extLst>
            </c:dLbl>
            <c:dLbl>
              <c:idx val="17"/>
              <c:layout>
                <c:manualLayout>
                  <c:x val="-8.7827095182280268E-2"/>
                  <c:y val="-8.1228447012296201E-2"/>
                </c:manualLayout>
              </c:layout>
              <c:tx>
                <c:rich>
                  <a:bodyPr/>
                  <a:lstStyle/>
                  <a:p>
                    <a:fld id="{887C1F55-8786-4ACF-BA41-FA8BD7F322A8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4F51-4EC1-BC26-76B812AC5E95}"/>
                </c:ext>
              </c:extLst>
            </c:dLbl>
            <c:dLbl>
              <c:idx val="18"/>
              <c:layout>
                <c:manualLayout>
                  <c:x val="9.4775676053737174E-3"/>
                  <c:y val="-1.8070309154900859E-2"/>
                </c:manualLayout>
              </c:layout>
              <c:tx>
                <c:rich>
                  <a:bodyPr/>
                  <a:lstStyle/>
                  <a:p>
                    <a:fld id="{D612FD54-861B-462A-8A4F-F0EC35177C5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4F51-4EC1-BC26-76B812AC5E95}"/>
                </c:ext>
              </c:extLst>
            </c:dLbl>
            <c:dLbl>
              <c:idx val="19"/>
              <c:layout>
                <c:manualLayout>
                  <c:x val="-7.0824380561300748E-2"/>
                  <c:y val="-8.4010173606643046E-4"/>
                </c:manualLayout>
              </c:layout>
              <c:tx>
                <c:rich>
                  <a:bodyPr/>
                  <a:lstStyle/>
                  <a:p>
                    <a:fld id="{F8DC85A1-9319-4216-9B68-6ACDB818BB7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4F51-4EC1-BC26-76B812AC5E95}"/>
                </c:ext>
              </c:extLst>
            </c:dLbl>
            <c:dLbl>
              <c:idx val="20"/>
              <c:layout>
                <c:manualLayout>
                  <c:x val="-0.1833588389789863"/>
                  <c:y val="-0.1456954684506265"/>
                </c:manualLayout>
              </c:layout>
              <c:tx>
                <c:rich>
                  <a:bodyPr/>
                  <a:lstStyle/>
                  <a:p>
                    <a:fld id="{FA018496-E10C-4384-968A-885031EBE14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4F51-4EC1-BC26-76B812AC5E95}"/>
                </c:ext>
              </c:extLst>
            </c:dLbl>
            <c:dLbl>
              <c:idx val="21"/>
              <c:layout>
                <c:manualLayout>
                  <c:x val="-6.9785432316069998E-2"/>
                  <c:y val="6.6088341646787105E-2"/>
                </c:manualLayout>
              </c:layout>
              <c:tx>
                <c:rich>
                  <a:bodyPr/>
                  <a:lstStyle/>
                  <a:p>
                    <a:fld id="{4DC4A374-B06C-47B8-AF24-48584A2CBAE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F51-4EC1-BC26-76B812AC5E95}"/>
                </c:ext>
              </c:extLst>
            </c:dLbl>
            <c:dLbl>
              <c:idx val="22"/>
              <c:layout>
                <c:manualLayout>
                  <c:x val="-6.1470926046217379E-2"/>
                  <c:y val="-0.19883177635324273"/>
                </c:manualLayout>
              </c:layout>
              <c:tx>
                <c:rich>
                  <a:bodyPr/>
                  <a:lstStyle/>
                  <a:p>
                    <a:fld id="{9B41C0E3-35C5-4EC9-B199-B4E5488F175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4F51-4EC1-BC26-76B812AC5E95}"/>
                </c:ext>
              </c:extLst>
            </c:dLbl>
            <c:dLbl>
              <c:idx val="23"/>
              <c:layout>
                <c:manualLayout>
                  <c:x val="-0.10595850884790052"/>
                  <c:y val="-0.17570182124411712"/>
                </c:manualLayout>
              </c:layout>
              <c:tx>
                <c:rich>
                  <a:bodyPr/>
                  <a:lstStyle/>
                  <a:p>
                    <a:fld id="{F565880F-FB4B-44AA-8D14-B0EFCBC2FBA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4F51-4EC1-BC26-76B812AC5E95}"/>
                </c:ext>
              </c:extLst>
            </c:dLbl>
            <c:dLbl>
              <c:idx val="24"/>
              <c:layout>
                <c:manualLayout>
                  <c:x val="1.9165008012838453E-3"/>
                  <c:y val="8.5643422752137752E-2"/>
                </c:manualLayout>
              </c:layout>
              <c:tx>
                <c:rich>
                  <a:bodyPr/>
                  <a:lstStyle/>
                  <a:p>
                    <a:fld id="{BEEC12AB-5545-45F9-8072-EF90FDAA767C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4F51-4EC1-BC26-76B812AC5E95}"/>
                </c:ext>
              </c:extLst>
            </c:dLbl>
            <c:dLbl>
              <c:idx val="25"/>
              <c:layout>
                <c:manualLayout>
                  <c:x val="-7.7884614542218844E-2"/>
                  <c:y val="-5.4796968222580823E-2"/>
                </c:manualLayout>
              </c:layout>
              <c:tx>
                <c:rich>
                  <a:bodyPr/>
                  <a:lstStyle/>
                  <a:p>
                    <a:fld id="{C3F08B9C-6095-4961-A711-383B3AE9D26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4F51-4EC1-BC26-76B812AC5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>
                      <a:solidFill>
                        <a:srgbClr val="E2E5E8">
                          <a:lumMod val="90000"/>
                        </a:srgbClr>
                      </a:solidFill>
                    </a:ln>
                  </c:spPr>
                </c15:leaderLines>
              </c:ext>
            </c:extLst>
          </c:dLbls>
          <c:trendline>
            <c:spPr>
              <a:ln w="19050">
                <a:solidFill>
                  <a:srgbClr val="4472C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Sheet1!$A$2:$A$27</c:f>
              <c:numCache>
                <c:formatCode>0.0</c:formatCode>
                <c:ptCount val="26"/>
                <c:pt idx="0">
                  <c:v>311.55424283391136</c:v>
                </c:pt>
                <c:pt idx="1">
                  <c:v>154.50329765082509</c:v>
                </c:pt>
                <c:pt idx="2">
                  <c:v>375.08761842007107</c:v>
                </c:pt>
                <c:pt idx="3">
                  <c:v>256.01119229347421</c:v>
                </c:pt>
                <c:pt idx="4">
                  <c:v>135.95061299520893</c:v>
                </c:pt>
                <c:pt idx="5">
                  <c:v>374.1232127762238</c:v>
                </c:pt>
                <c:pt idx="6">
                  <c:v>93.159595484114931</c:v>
                </c:pt>
                <c:pt idx="7">
                  <c:v>213.55402838001214</c:v>
                </c:pt>
                <c:pt idx="8">
                  <c:v>291.73576723377852</c:v>
                </c:pt>
                <c:pt idx="9">
                  <c:v>150.79457320391873</c:v>
                </c:pt>
                <c:pt idx="10">
                  <c:v>232.50014335403165</c:v>
                </c:pt>
                <c:pt idx="11">
                  <c:v>145.03848431024275</c:v>
                </c:pt>
                <c:pt idx="12">
                  <c:v>104.6884766054844</c:v>
                </c:pt>
                <c:pt idx="13">
                  <c:v>104.23719424700504</c:v>
                </c:pt>
                <c:pt idx="14">
                  <c:v>299.42018874871616</c:v>
                </c:pt>
                <c:pt idx="15">
                  <c:v>122.66744777634364</c:v>
                </c:pt>
                <c:pt idx="16">
                  <c:v>112.37015182248449</c:v>
                </c:pt>
                <c:pt idx="17">
                  <c:v>251.53637249172024</c:v>
                </c:pt>
                <c:pt idx="18">
                  <c:v>326.97364945255356</c:v>
                </c:pt>
                <c:pt idx="19">
                  <c:v>45.832388059701486</c:v>
                </c:pt>
                <c:pt idx="20">
                  <c:v>124.46553851811552</c:v>
                </c:pt>
                <c:pt idx="21">
                  <c:v>94.962514344001022</c:v>
                </c:pt>
                <c:pt idx="22">
                  <c:v>134.97146428959667</c:v>
                </c:pt>
                <c:pt idx="23">
                  <c:v>136.56357883215583</c:v>
                </c:pt>
                <c:pt idx="24">
                  <c:v>317.44393342093736</c:v>
                </c:pt>
                <c:pt idx="25" formatCode="General">
                  <c:v>280</c:v>
                </c:pt>
              </c:numCache>
            </c:numRef>
          </c:xVal>
          <c:yVal>
            <c:numRef>
              <c:f>Sheet1!$B$2:$B$27</c:f>
              <c:numCache>
                <c:formatCode>0.0</c:formatCode>
                <c:ptCount val="26"/>
                <c:pt idx="0">
                  <c:v>103.17768765062011</c:v>
                </c:pt>
                <c:pt idx="1">
                  <c:v>43.805168001320894</c:v>
                </c:pt>
                <c:pt idx="2">
                  <c:v>108.0335430290673</c:v>
                </c:pt>
                <c:pt idx="3">
                  <c:v>78.300961141192076</c:v>
                </c:pt>
                <c:pt idx="4">
                  <c:v>41.897462619595586</c:v>
                </c:pt>
                <c:pt idx="5">
                  <c:v>173.09399681465115</c:v>
                </c:pt>
                <c:pt idx="6">
                  <c:v>38.63967836279874</c:v>
                </c:pt>
                <c:pt idx="7">
                  <c:v>61.738025761996958</c:v>
                </c:pt>
                <c:pt idx="8">
                  <c:v>85.31201384580217</c:v>
                </c:pt>
                <c:pt idx="9">
                  <c:v>37.435821843251091</c:v>
                </c:pt>
                <c:pt idx="10">
                  <c:v>73.141083001984327</c:v>
                </c:pt>
                <c:pt idx="11">
                  <c:v>57.360371028221827</c:v>
                </c:pt>
                <c:pt idx="12">
                  <c:v>34.701461331924818</c:v>
                </c:pt>
                <c:pt idx="13">
                  <c:v>37.958687890012349</c:v>
                </c:pt>
                <c:pt idx="14">
                  <c:v>132.79208573144973</c:v>
                </c:pt>
                <c:pt idx="15">
                  <c:v>32.324532274031647</c:v>
                </c:pt>
                <c:pt idx="16">
                  <c:v>60.758190423504828</c:v>
                </c:pt>
                <c:pt idx="17">
                  <c:v>89.177878433664517</c:v>
                </c:pt>
                <c:pt idx="18">
                  <c:v>87.545123912450833</c:v>
                </c:pt>
                <c:pt idx="19">
                  <c:v>35.489098737083808</c:v>
                </c:pt>
                <c:pt idx="20">
                  <c:v>45.320256060781254</c:v>
                </c:pt>
                <c:pt idx="21">
                  <c:v>28.927833737090403</c:v>
                </c:pt>
                <c:pt idx="22">
                  <c:v>49.08413958038917</c:v>
                </c:pt>
                <c:pt idx="23">
                  <c:v>42.915989449818746</c:v>
                </c:pt>
                <c:pt idx="24">
                  <c:v>88.449226164403569</c:v>
                </c:pt>
                <c:pt idx="25">
                  <c:v>94.169269447451953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Sheet1!$D$2:$D$27</c15:f>
                <c15:dlblRangeCache>
                  <c:ptCount val="26"/>
                  <c:pt idx="0">
                    <c:v>Belgium</c:v>
                  </c:pt>
                  <c:pt idx="1">
                    <c:v>Czechia</c:v>
                  </c:pt>
                  <c:pt idx="2">
                    <c:v>Denmark</c:v>
                  </c:pt>
                  <c:pt idx="3">
                    <c:v>Germany</c:v>
                  </c:pt>
                  <c:pt idx="4">
                    <c:v>Estonia</c:v>
                  </c:pt>
                  <c:pt idx="5">
                    <c:v>Ireland</c:v>
                  </c:pt>
                  <c:pt idx="6">
                    <c:v>Greece</c:v>
                  </c:pt>
                  <c:pt idx="7">
                    <c:v>Spain</c:v>
                  </c:pt>
                  <c:pt idx="8">
                    <c:v>France</c:v>
                  </c:pt>
                  <c:pt idx="9">
                    <c:v>Croatia</c:v>
                  </c:pt>
                  <c:pt idx="10">
                    <c:v>Italy</c:v>
                  </c:pt>
                  <c:pt idx="11">
                    <c:v>Cyprus</c:v>
                  </c:pt>
                  <c:pt idx="12">
                    <c:v>Latvia</c:v>
                  </c:pt>
                  <c:pt idx="13">
                    <c:v>Lithuania</c:v>
                  </c:pt>
                  <c:pt idx="14">
                    <c:v>Luxembourg</c:v>
                  </c:pt>
                  <c:pt idx="15">
                    <c:v>Hungary</c:v>
                  </c:pt>
                  <c:pt idx="16">
                    <c:v>Malta</c:v>
                  </c:pt>
                  <c:pt idx="17">
                    <c:v>Netherlands</c:v>
                  </c:pt>
                  <c:pt idx="18">
                    <c:v>Austria</c:v>
                  </c:pt>
                  <c:pt idx="19">
                    <c:v>Poland</c:v>
                  </c:pt>
                  <c:pt idx="20">
                    <c:v>Portugal</c:v>
                  </c:pt>
                  <c:pt idx="21">
                    <c:v>Romania</c:v>
                  </c:pt>
                  <c:pt idx="22">
                    <c:v>Slovenia</c:v>
                  </c:pt>
                  <c:pt idx="23">
                    <c:v>Slovakia</c:v>
                  </c:pt>
                  <c:pt idx="24">
                    <c:v>Finland</c:v>
                  </c:pt>
                  <c:pt idx="25">
                    <c:v>Sweden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B-4F51-4EC1-BC26-76B812AC5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705792"/>
        <c:axId val="60707968"/>
      </c:scatterChart>
      <c:valAx>
        <c:axId val="60705792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ysClr val="windowText" lastClr="000000">
                  <a:lumMod val="15000"/>
                  <a:lumOff val="85000"/>
                </a:sys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600" b="1"/>
                </a:pPr>
                <a:r>
                  <a:rPr lang="lv-LV" sz="1600" b="1"/>
                  <a:t>Nefinanšu aktīvi uz 1 nodarbināto</a:t>
                </a:r>
              </a:p>
            </c:rich>
          </c:tx>
          <c:layout>
            <c:manualLayout>
              <c:xMode val="edge"/>
              <c:yMode val="edge"/>
              <c:x val="0.37170597886951012"/>
              <c:y val="0.92480080563248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solidFill>
              <a:sysClr val="windowText" lastClr="000000">
                <a:lumMod val="25000"/>
                <a:lumOff val="75000"/>
              </a:sys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lv-LV"/>
          </a:p>
        </c:txPr>
        <c:crossAx val="60707968"/>
        <c:crosses val="autoZero"/>
        <c:crossBetween val="midCat"/>
      </c:valAx>
      <c:valAx>
        <c:axId val="60707968"/>
        <c:scaling>
          <c:orientation val="minMax"/>
          <c:max val="180"/>
          <c:min val="0"/>
        </c:scaling>
        <c:delete val="0"/>
        <c:axPos val="l"/>
        <c:majorGridlines>
          <c:spPr>
            <a:ln w="6350" cap="flat" cmpd="sng" algn="ctr">
              <a:solidFill>
                <a:sysClr val="windowText" lastClr="000000">
                  <a:lumMod val="15000"/>
                  <a:lumOff val="8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lv-LV" sz="1600" b="1"/>
                  <a:t>Produktivitāte</a:t>
                </a:r>
              </a:p>
            </c:rich>
          </c:tx>
          <c:layout>
            <c:manualLayout>
              <c:xMode val="edge"/>
              <c:yMode val="edge"/>
              <c:x val="1.3377926421404682E-2"/>
              <c:y val="0.357208768051217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solidFill>
              <a:sysClr val="windowText" lastClr="000000">
                <a:lumMod val="25000"/>
                <a:lumOff val="75000"/>
              </a:sys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lv-LV"/>
          </a:p>
        </c:txPr>
        <c:crossAx val="60705792"/>
        <c:crosses val="autoZero"/>
        <c:crossBetween val="midCat"/>
        <c:majorUnit val="20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latin typeface="Segoe UI" panose="020B0502040204020203" pitchFamily="34" charset="0"/>
          <a:cs typeface="Segoe UI" panose="020B0502040204020203" pitchFamily="34" charset="0"/>
        </a:defRPr>
      </a:pPr>
      <a:endParaRPr lang="lv-LV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610044004671456E-2"/>
          <c:y val="2.9029286528712134E-2"/>
          <c:w val="0.9583899559953285"/>
          <c:h val="0.72935672886402403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4472C4"/>
            </a:solidFill>
            <a:ln w="6350">
              <a:noFill/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A19-4A79-B94D-A263D2A3462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A19-4A79-B94D-A263D2A3462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A19-4A79-B94D-A263D2A3462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A19-4A79-B94D-A263D2A3462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A19-4A79-B94D-A263D2A3462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A19-4A79-B94D-A263D2A34622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A19-4A79-B94D-A263D2A34622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A19-4A79-B94D-A263D2A34622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A19-4A79-B94D-A263D2A34622}"/>
              </c:ext>
            </c:extLst>
          </c:dPt>
          <c:dPt>
            <c:idx val="18"/>
            <c:invertIfNegative val="0"/>
            <c:bubble3D val="0"/>
            <c:spPr>
              <a:solidFill>
                <a:srgbClr val="C00000"/>
              </a:solidFill>
              <a:ln w="6350">
                <a:noFill/>
              </a:ln>
            </c:spPr>
            <c:extLst>
              <c:ext xmlns:c16="http://schemas.microsoft.com/office/drawing/2014/chart" uri="{C3380CC4-5D6E-409C-BE32-E72D297353CC}">
                <c16:uniqueId val="{00000009-FA19-4A79-B94D-A263D2A34622}"/>
              </c:ext>
            </c:extLst>
          </c:dPt>
          <c:dLbls>
            <c:dLbl>
              <c:idx val="25"/>
              <c:layout>
                <c:manualLayout>
                  <c:x val="0"/>
                  <c:y val="7.59239408511160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19-4A79-B94D-A263D2A3462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Sheet1!$A$2:$A$29</c:f>
              <c:strCache>
                <c:ptCount val="28"/>
                <c:pt idx="0">
                  <c:v>Sweden</c:v>
                </c:pt>
                <c:pt idx="1">
                  <c:v>Denmark</c:v>
                </c:pt>
                <c:pt idx="2">
                  <c:v>Finland</c:v>
                </c:pt>
                <c:pt idx="3">
                  <c:v>Netherlands</c:v>
                </c:pt>
                <c:pt idx="4">
                  <c:v>Estonia</c:v>
                </c:pt>
                <c:pt idx="5">
                  <c:v>Slovenia</c:v>
                </c:pt>
                <c:pt idx="6">
                  <c:v>Malta</c:v>
                </c:pt>
                <c:pt idx="7">
                  <c:v>Austria</c:v>
                </c:pt>
                <c:pt idx="8">
                  <c:v>Luxembourg</c:v>
                </c:pt>
                <c:pt idx="9">
                  <c:v>Portugal</c:v>
                </c:pt>
                <c:pt idx="10">
                  <c:v>Spain</c:v>
                </c:pt>
                <c:pt idx="11">
                  <c:v>France</c:v>
                </c:pt>
                <c:pt idx="12">
                  <c:v>Belgium</c:v>
                </c:pt>
                <c:pt idx="13">
                  <c:v>Ireland</c:v>
                </c:pt>
                <c:pt idx="14">
                  <c:v>EU-27</c:v>
                </c:pt>
                <c:pt idx="15">
                  <c:v>Slovakia</c:v>
                </c:pt>
                <c:pt idx="16">
                  <c:v>Hungary</c:v>
                </c:pt>
                <c:pt idx="17">
                  <c:v>Cyprus</c:v>
                </c:pt>
                <c:pt idx="18">
                  <c:v>Latvia</c:v>
                </c:pt>
                <c:pt idx="19">
                  <c:v>Czechia</c:v>
                </c:pt>
                <c:pt idx="20">
                  <c:v>Italy</c:v>
                </c:pt>
                <c:pt idx="21">
                  <c:v>Poland</c:v>
                </c:pt>
                <c:pt idx="22">
                  <c:v>Lithuania</c:v>
                </c:pt>
                <c:pt idx="23">
                  <c:v>Germany</c:v>
                </c:pt>
                <c:pt idx="24">
                  <c:v>Romania</c:v>
                </c:pt>
                <c:pt idx="25">
                  <c:v>Croatia</c:v>
                </c:pt>
                <c:pt idx="26">
                  <c:v>Greece</c:v>
                </c:pt>
                <c:pt idx="27">
                  <c:v>Bulgaria</c:v>
                </c:pt>
              </c:strCache>
            </c:strRef>
          </c:cat>
          <c:val>
            <c:numRef>
              <c:f>Sheet1!$C$2:$C$29</c:f>
              <c:numCache>
                <c:formatCode>0.0</c:formatCode>
                <c:ptCount val="28"/>
                <c:pt idx="0">
                  <c:v>37.5</c:v>
                </c:pt>
                <c:pt idx="1">
                  <c:v>31.2</c:v>
                </c:pt>
                <c:pt idx="2">
                  <c:v>29.1</c:v>
                </c:pt>
                <c:pt idx="3">
                  <c:v>26.5</c:v>
                </c:pt>
                <c:pt idx="4">
                  <c:v>23.3</c:v>
                </c:pt>
                <c:pt idx="5">
                  <c:v>23.1</c:v>
                </c:pt>
                <c:pt idx="6">
                  <c:v>18.600000000000001</c:v>
                </c:pt>
                <c:pt idx="7">
                  <c:v>17.600000000000001</c:v>
                </c:pt>
                <c:pt idx="8">
                  <c:v>17.399999999999999</c:v>
                </c:pt>
                <c:pt idx="9">
                  <c:v>16.100000000000001</c:v>
                </c:pt>
                <c:pt idx="10">
                  <c:v>16</c:v>
                </c:pt>
                <c:pt idx="11">
                  <c:v>15.2</c:v>
                </c:pt>
                <c:pt idx="12">
                  <c:v>14.9</c:v>
                </c:pt>
                <c:pt idx="13">
                  <c:v>14.7</c:v>
                </c:pt>
                <c:pt idx="14">
                  <c:v>13.5</c:v>
                </c:pt>
                <c:pt idx="15">
                  <c:v>12.8</c:v>
                </c:pt>
                <c:pt idx="16">
                  <c:v>11.8</c:v>
                </c:pt>
                <c:pt idx="17">
                  <c:v>11.2</c:v>
                </c:pt>
                <c:pt idx="18">
                  <c:v>11</c:v>
                </c:pt>
                <c:pt idx="19">
                  <c:v>10.8</c:v>
                </c:pt>
                <c:pt idx="20">
                  <c:v>10.4</c:v>
                </c:pt>
                <c:pt idx="21">
                  <c:v>10</c:v>
                </c:pt>
                <c:pt idx="22">
                  <c:v>9.8000000000000007</c:v>
                </c:pt>
                <c:pt idx="23">
                  <c:v>9.4</c:v>
                </c:pt>
                <c:pt idx="24">
                  <c:v>8.9</c:v>
                </c:pt>
                <c:pt idx="25">
                  <c:v>6.6</c:v>
                </c:pt>
                <c:pt idx="26">
                  <c:v>4.4000000000000004</c:v>
                </c:pt>
                <c:pt idx="27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A19-4A79-B94D-A263D2A34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742093816"/>
        <c:axId val="742098912"/>
      </c:barChart>
      <c:line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2"/>
            <c:spPr>
              <a:solidFill>
                <a:srgbClr val="F79646"/>
              </a:solidFill>
              <a:ln w="3175">
                <a:solidFill>
                  <a:sysClr val="windowText" lastClr="000000">
                    <a:lumMod val="65000"/>
                    <a:lumOff val="35000"/>
                  </a:sysClr>
                </a:solidFill>
              </a:ln>
            </c:spPr>
          </c:marker>
          <c:cat>
            <c:strRef>
              <c:f>Sheet1!$A$2:$A$29</c:f>
              <c:strCache>
                <c:ptCount val="28"/>
                <c:pt idx="0">
                  <c:v>Sweden</c:v>
                </c:pt>
                <c:pt idx="1">
                  <c:v>Denmark</c:v>
                </c:pt>
                <c:pt idx="2">
                  <c:v>Finland</c:v>
                </c:pt>
                <c:pt idx="3">
                  <c:v>Netherlands</c:v>
                </c:pt>
                <c:pt idx="4">
                  <c:v>Estonia</c:v>
                </c:pt>
                <c:pt idx="5">
                  <c:v>Slovenia</c:v>
                </c:pt>
                <c:pt idx="6">
                  <c:v>Malta</c:v>
                </c:pt>
                <c:pt idx="7">
                  <c:v>Austria</c:v>
                </c:pt>
                <c:pt idx="8">
                  <c:v>Luxembourg</c:v>
                </c:pt>
                <c:pt idx="9">
                  <c:v>Portugal</c:v>
                </c:pt>
                <c:pt idx="10">
                  <c:v>Spain</c:v>
                </c:pt>
                <c:pt idx="11">
                  <c:v>France</c:v>
                </c:pt>
                <c:pt idx="12">
                  <c:v>Belgium</c:v>
                </c:pt>
                <c:pt idx="13">
                  <c:v>Ireland</c:v>
                </c:pt>
                <c:pt idx="14">
                  <c:v>EU-27</c:v>
                </c:pt>
                <c:pt idx="15">
                  <c:v>Slovakia</c:v>
                </c:pt>
                <c:pt idx="16">
                  <c:v>Hungary</c:v>
                </c:pt>
                <c:pt idx="17">
                  <c:v>Cyprus</c:v>
                </c:pt>
                <c:pt idx="18">
                  <c:v>Latvia</c:v>
                </c:pt>
                <c:pt idx="19">
                  <c:v>Czechia</c:v>
                </c:pt>
                <c:pt idx="20">
                  <c:v>Italy</c:v>
                </c:pt>
                <c:pt idx="21">
                  <c:v>Poland</c:v>
                </c:pt>
                <c:pt idx="22">
                  <c:v>Lithuania</c:v>
                </c:pt>
                <c:pt idx="23">
                  <c:v>Germany</c:v>
                </c:pt>
                <c:pt idx="24">
                  <c:v>Romania</c:v>
                </c:pt>
                <c:pt idx="25">
                  <c:v>Croatia</c:v>
                </c:pt>
                <c:pt idx="26">
                  <c:v>Greece</c:v>
                </c:pt>
                <c:pt idx="27">
                  <c:v>Bulgaria</c:v>
                </c:pt>
              </c:strCache>
            </c:strRef>
          </c:cat>
          <c:val>
            <c:numRef>
              <c:f>Sheet1!$B$2:$B$29</c:f>
              <c:numCache>
                <c:formatCode>0.0</c:formatCode>
                <c:ptCount val="28"/>
                <c:pt idx="0">
                  <c:v>29.2</c:v>
                </c:pt>
                <c:pt idx="1">
                  <c:v>31.9</c:v>
                </c:pt>
                <c:pt idx="2">
                  <c:v>25.1</c:v>
                </c:pt>
                <c:pt idx="3">
                  <c:v>18.3</c:v>
                </c:pt>
                <c:pt idx="4">
                  <c:v>11.6</c:v>
                </c:pt>
                <c:pt idx="5">
                  <c:v>12.1</c:v>
                </c:pt>
                <c:pt idx="6">
                  <c:v>7.7</c:v>
                </c:pt>
                <c:pt idx="7">
                  <c:v>14.3</c:v>
                </c:pt>
                <c:pt idx="8">
                  <c:v>14.5</c:v>
                </c:pt>
                <c:pt idx="9">
                  <c:v>9.6</c:v>
                </c:pt>
                <c:pt idx="10">
                  <c:v>10.1</c:v>
                </c:pt>
                <c:pt idx="11">
                  <c:v>18.399999999999999</c:v>
                </c:pt>
                <c:pt idx="12">
                  <c:v>7.4</c:v>
                </c:pt>
                <c:pt idx="13">
                  <c:v>7</c:v>
                </c:pt>
                <c:pt idx="14">
                  <c:v>10.1</c:v>
                </c:pt>
                <c:pt idx="15">
                  <c:v>3.1</c:v>
                </c:pt>
                <c:pt idx="16">
                  <c:v>3.3</c:v>
                </c:pt>
                <c:pt idx="17">
                  <c:v>7.1</c:v>
                </c:pt>
                <c:pt idx="18">
                  <c:v>5.6</c:v>
                </c:pt>
                <c:pt idx="19">
                  <c:v>9.6</c:v>
                </c:pt>
                <c:pt idx="20">
                  <c:v>8.1</c:v>
                </c:pt>
                <c:pt idx="21">
                  <c:v>4</c:v>
                </c:pt>
                <c:pt idx="22">
                  <c:v>5.0999999999999996</c:v>
                </c:pt>
                <c:pt idx="23">
                  <c:v>8</c:v>
                </c:pt>
                <c:pt idx="24">
                  <c:v>1.5</c:v>
                </c:pt>
                <c:pt idx="25">
                  <c:v>2.8</c:v>
                </c:pt>
                <c:pt idx="26">
                  <c:v>3.2</c:v>
                </c:pt>
                <c:pt idx="27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A19-4A79-B94D-A263D2A34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2093816"/>
        <c:axId val="742098912"/>
      </c:lineChart>
      <c:catAx>
        <c:axId val="742093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/>
        </c:spPr>
        <c:txPr>
          <a:bodyPr rot="-5400000" vert="horz"/>
          <a:lstStyle/>
          <a:p>
            <a:pPr>
              <a:defRPr sz="1200"/>
            </a:pPr>
            <a:endParaRPr lang="lv-LV"/>
          </a:p>
        </c:txPr>
        <c:crossAx val="742098912"/>
        <c:crosses val="autoZero"/>
        <c:auto val="0"/>
        <c:lblAlgn val="ctr"/>
        <c:lblOffset val="100"/>
        <c:tickLblSkip val="1"/>
        <c:noMultiLvlLbl val="0"/>
      </c:catAx>
      <c:valAx>
        <c:axId val="742098912"/>
        <c:scaling>
          <c:orientation val="minMax"/>
          <c:max val="4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/>
            </a:pPr>
            <a:endParaRPr lang="lv-LV"/>
          </a:p>
        </c:txPr>
        <c:crossAx val="742093816"/>
        <c:crosses val="autoZero"/>
        <c:crossBetween val="between"/>
        <c:majorUnit val="10"/>
      </c:valAx>
      <c:spPr>
        <a:noFill/>
        <a:ln w="6350">
          <a:noFill/>
        </a:ln>
      </c:spPr>
    </c:plotArea>
    <c:legend>
      <c:legendPos val="t"/>
      <c:layout>
        <c:manualLayout>
          <c:xMode val="edge"/>
          <c:yMode val="edge"/>
          <c:x val="0.67901813541223555"/>
          <c:y val="6.8432397141183571E-2"/>
          <c:w val="0.1361211574021825"/>
          <c:h val="0.12706131940761289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Segoe UI" panose="020B0502040204020203" pitchFamily="34" charset="0"/>
          <a:ea typeface="Arial"/>
          <a:cs typeface="Segoe UI" panose="020B0502040204020203" pitchFamily="34" charset="0"/>
        </a:defRPr>
      </a:pPr>
      <a:endParaRPr lang="lv-LV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0.63191</cdr:y>
    </cdr:from>
    <cdr:to>
      <cdr:x>0.66482</cdr:x>
      <cdr:y>0.8143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6AC59B4-B74C-43DE-BC97-EC361BC75B3B}"/>
            </a:ext>
          </a:extLst>
        </cdr:cNvPr>
        <cdr:cNvSpPr txBox="1"/>
      </cdr:nvSpPr>
      <cdr:spPr>
        <a:xfrm xmlns:a="http://schemas.openxmlformats.org/drawingml/2006/main">
          <a:off x="3656750" y="3193759"/>
          <a:ext cx="1205380" cy="9218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600" b="1" dirty="0">
              <a:latin typeface="Segoe UI" panose="020B0502040204020203" pitchFamily="34" charset="0"/>
              <a:cs typeface="Segoe UI" panose="020B0502040204020203" pitchFamily="34" charset="0"/>
            </a:rPr>
            <a:t>+24,6 </a:t>
          </a:r>
        </a:p>
        <a:p xmlns:a="http://schemas.openxmlformats.org/drawingml/2006/main">
          <a:pPr algn="ctr"/>
          <a:r>
            <a:rPr lang="lv-LV" sz="1050" b="0" dirty="0">
              <a:latin typeface="Segoe UI" panose="020B0502040204020203" pitchFamily="34" charset="0"/>
              <a:cs typeface="Segoe UI" panose="020B0502040204020203" pitchFamily="34" charset="0"/>
            </a:rPr>
            <a:t>procentpunkti (1998-2008)</a:t>
          </a:r>
        </a:p>
        <a:p xmlns:a="http://schemas.openxmlformats.org/drawingml/2006/main">
          <a:pPr algn="ctr"/>
          <a:endParaRPr lang="en-US" sz="1050" b="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0.79916</cdr:x>
      <cdr:y>0.42518</cdr:y>
    </cdr:from>
    <cdr:to>
      <cdr:x>0.94325</cdr:x>
      <cdr:y>0.55611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id="{177D0BB5-1BB0-442B-A8D5-771D702E63C0}"/>
            </a:ext>
          </a:extLst>
        </cdr:cNvPr>
        <cdr:cNvSpPr txBox="1"/>
      </cdr:nvSpPr>
      <cdr:spPr>
        <a:xfrm xmlns:a="http://schemas.openxmlformats.org/drawingml/2006/main">
          <a:off x="5844623" y="2148936"/>
          <a:ext cx="1053838" cy="6617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600" b="1" dirty="0">
              <a:latin typeface="Segoe UI" panose="020B0502040204020203" pitchFamily="34" charset="0"/>
              <a:cs typeface="Segoe UI" panose="020B0502040204020203" pitchFamily="34" charset="0"/>
            </a:rPr>
            <a:t>+11,3 </a:t>
          </a:r>
        </a:p>
        <a:p xmlns:a="http://schemas.openxmlformats.org/drawingml/2006/main">
          <a:pPr algn="ctr"/>
          <a:r>
            <a:rPr lang="lv-LV" sz="1050" b="0" dirty="0">
              <a:latin typeface="Segoe UI" panose="020B0502040204020203" pitchFamily="34" charset="0"/>
              <a:cs typeface="Segoe UI" panose="020B0502040204020203" pitchFamily="34" charset="0"/>
            </a:rPr>
            <a:t>procentpunkti (2014-2025n)</a:t>
          </a:r>
          <a:endParaRPr lang="en-US" sz="1050" b="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0.93532</cdr:x>
      <cdr:y>0.28594</cdr:y>
    </cdr:from>
    <cdr:to>
      <cdr:x>0.98568</cdr:x>
      <cdr:y>0.40386</cdr:y>
    </cdr:to>
    <cdr:sp macro="" textlink="">
      <cdr:nvSpPr>
        <cdr:cNvPr id="4" name="Arrow: Right 3">
          <a:extLst xmlns:a="http://schemas.openxmlformats.org/drawingml/2006/main">
            <a:ext uri="{FF2B5EF4-FFF2-40B4-BE49-F238E27FC236}">
              <a16:creationId xmlns:a16="http://schemas.microsoft.com/office/drawing/2014/main" id="{ED04959B-76A1-4ECC-A5C2-715CAC43D906}"/>
            </a:ext>
          </a:extLst>
        </cdr:cNvPr>
        <cdr:cNvSpPr/>
      </cdr:nvSpPr>
      <cdr:spPr>
        <a:xfrm xmlns:a="http://schemas.openxmlformats.org/drawingml/2006/main" rot="16200000">
          <a:off x="6726643" y="1559024"/>
          <a:ext cx="595986" cy="368307"/>
        </a:xfrm>
        <a:prstGeom xmlns:a="http://schemas.openxmlformats.org/drawingml/2006/main" prst="rightArrow">
          <a:avLst>
            <a:gd name="adj1" fmla="val 50000"/>
            <a:gd name="adj2" fmla="val 61867"/>
          </a:avLst>
        </a:prstGeom>
        <a:solidFill xmlns:a="http://schemas.openxmlformats.org/drawingml/2006/main">
          <a:srgbClr val="CDA51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lv-LV"/>
        </a:p>
      </cdr:txBody>
    </cdr:sp>
  </cdr:relSizeAnchor>
  <cdr:relSizeAnchor xmlns:cdr="http://schemas.openxmlformats.org/drawingml/2006/chartDrawing">
    <cdr:from>
      <cdr:x>0.42306</cdr:x>
      <cdr:y>0.45958</cdr:y>
    </cdr:from>
    <cdr:to>
      <cdr:x>0.49726</cdr:x>
      <cdr:y>0.71137</cdr:y>
    </cdr:to>
    <cdr:sp macro="" textlink="">
      <cdr:nvSpPr>
        <cdr:cNvPr id="5" name="Arrow: Right 4">
          <a:extLst xmlns:a="http://schemas.openxmlformats.org/drawingml/2006/main">
            <a:ext uri="{FF2B5EF4-FFF2-40B4-BE49-F238E27FC236}">
              <a16:creationId xmlns:a16="http://schemas.microsoft.com/office/drawing/2014/main" id="{C8504566-433B-4D7E-A6D7-5B831D1DBF17}"/>
            </a:ext>
          </a:extLst>
        </cdr:cNvPr>
        <cdr:cNvSpPr/>
      </cdr:nvSpPr>
      <cdr:spPr>
        <a:xfrm xmlns:a="http://schemas.openxmlformats.org/drawingml/2006/main" rot="16200000">
          <a:off x="2729083" y="2687751"/>
          <a:ext cx="1272586" cy="542661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DA51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lv-LV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10B14-A0BB-40BB-A59A-EE514E8B274A}" type="datetimeFigureOut">
              <a:rPr lang="lv-LV" smtClean="0"/>
              <a:t>10.05.2026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6A3C0-4D67-482C-80D2-88860595C09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603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CC4BA-6C43-4494-9845-BE3697BB7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A0F41-0CF2-AC19-93B6-8445EB4E5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3BA04-1039-ABFE-ED53-F25E12947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CD5CB-F377-83F9-6CC8-C2E85D807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E19C7-CD5F-4ADF-A2B7-5F3EEF387D2E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434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E19C7-CD5F-4ADF-A2B7-5F3EEF387D2E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7924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170" indent="-90170"/>
            <a:endParaRPr lang="lv-LV" sz="18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83462-BD3D-4712-AC77-223BD8C06DD1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8750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200"/>
              </a:spcAft>
            </a:pPr>
            <a:endParaRPr lang="lv-LV" sz="18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83462-BD3D-4712-AC77-223BD8C06DD1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837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8" name="Picture 7" descr="A logo with a tree on it&#10;&#10;AI-generated content may be incorrect.">
            <a:extLst>
              <a:ext uri="{FF2B5EF4-FFF2-40B4-BE49-F238E27FC236}">
                <a16:creationId xmlns:a16="http://schemas.microsoft.com/office/drawing/2014/main" id="{481C9AC9-26A6-CB1A-0CDF-6FA044C3F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76" y="117606"/>
            <a:ext cx="2940249" cy="287673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42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1906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ew buildings in a blue sky&#10;&#10;AI-generated content may be incorrect.">
            <a:extLst>
              <a:ext uri="{FF2B5EF4-FFF2-40B4-BE49-F238E27FC236}">
                <a16:creationId xmlns:a16="http://schemas.microsoft.com/office/drawing/2014/main" id="{BB74F3A9-CAC6-DF39-F899-C3A437492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9" b="7209"/>
          <a:stretch>
            <a:fillRect/>
          </a:stretch>
        </p:blipFill>
        <p:spPr>
          <a:xfrm>
            <a:off x="0" y="2344363"/>
            <a:ext cx="12192000" cy="4317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7264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pic>
        <p:nvPicPr>
          <p:cNvPr id="4" name="Picture 3" descr="A logo with a tree on it&#10;&#10;AI-generated content may be incorrect.">
            <a:extLst>
              <a:ext uri="{FF2B5EF4-FFF2-40B4-BE49-F238E27FC236}">
                <a16:creationId xmlns:a16="http://schemas.microsoft.com/office/drawing/2014/main" id="{96E4D03C-9033-7E1C-0F46-5AFCCAB94B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" y="315843"/>
            <a:ext cx="3442447" cy="17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C53626-050F-6914-5FF1-B0B05993C87F}"/>
              </a:ext>
            </a:extLst>
          </p:cNvPr>
          <p:cNvSpPr/>
          <p:nvPr userDrawn="1"/>
        </p:nvSpPr>
        <p:spPr>
          <a:xfrm>
            <a:off x="0" y="2344363"/>
            <a:ext cx="12192000" cy="4513637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7264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pic>
        <p:nvPicPr>
          <p:cNvPr id="4" name="Picture 3" descr="A logo with a tree on it&#10;&#10;AI-generated content may be incorrect.">
            <a:extLst>
              <a:ext uri="{FF2B5EF4-FFF2-40B4-BE49-F238E27FC236}">
                <a16:creationId xmlns:a16="http://schemas.microsoft.com/office/drawing/2014/main" id="{96E4D03C-9033-7E1C-0F46-5AFCCAB94B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" y="315843"/>
            <a:ext cx="3442447" cy="17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0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60870-FBFF-9324-8C8C-E341507B57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344362"/>
            <a:ext cx="12192000" cy="4317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4" name="Picture 3" descr="A logo with a tree on it&#10;&#10;AI-generated content may be incorrect.">
            <a:extLst>
              <a:ext uri="{FF2B5EF4-FFF2-40B4-BE49-F238E27FC236}">
                <a16:creationId xmlns:a16="http://schemas.microsoft.com/office/drawing/2014/main" id="{96E4D03C-9033-7E1C-0F46-5AFCCAB94B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" y="315843"/>
            <a:ext cx="3442447" cy="17126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92CB03-7037-E3BD-3040-A611F9B1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1409" y="514618"/>
            <a:ext cx="6550803" cy="131512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80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60870-FBFF-9324-8C8C-E341507B57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344362"/>
            <a:ext cx="12192000" cy="4317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4" name="Picture 3" descr="A logo with a tree on it&#10;&#10;AI-generated content may be incorrect.">
            <a:extLst>
              <a:ext uri="{FF2B5EF4-FFF2-40B4-BE49-F238E27FC236}">
                <a16:creationId xmlns:a16="http://schemas.microsoft.com/office/drawing/2014/main" id="{96E4D03C-9033-7E1C-0F46-5AFCCAB94B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" y="315843"/>
            <a:ext cx="3442447" cy="17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36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A2C71AF-7B66-59A1-D52A-DB95EF8001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9788" y="82898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5387" y="2275890"/>
            <a:ext cx="5038413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B26D6-B9A1-6CF9-F82E-0D7B67784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5387" y="3504302"/>
            <a:ext cx="5038413" cy="1003727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6" name="Picture 5" descr="A logo with a tree on it&#10;&#10;AI-generated content may be incorrect.">
            <a:extLst>
              <a:ext uri="{FF2B5EF4-FFF2-40B4-BE49-F238E27FC236}">
                <a16:creationId xmlns:a16="http://schemas.microsoft.com/office/drawing/2014/main" id="{DD325C73-8055-9365-D470-2005B92557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9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 with two white lines&#10;&#10;AI-generated content may be incorrect.">
            <a:extLst>
              <a:ext uri="{FF2B5EF4-FFF2-40B4-BE49-F238E27FC236}">
                <a16:creationId xmlns:a16="http://schemas.microsoft.com/office/drawing/2014/main" id="{41B94B9F-3B0E-9481-9903-26DAC2284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5650"/>
            <a:ext cx="1155700" cy="11557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A8FD72-BAD9-C87E-CB80-037B1F595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0750"/>
            <a:ext cx="10514012" cy="3209589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CAFD1-0FD1-278A-3C5F-383DD4D91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9" name="Picture 8" descr="A logo with a tree on it&#10;&#10;AI-generated content may be incorrect.">
            <a:extLst>
              <a:ext uri="{FF2B5EF4-FFF2-40B4-BE49-F238E27FC236}">
                <a16:creationId xmlns:a16="http://schemas.microsoft.com/office/drawing/2014/main" id="{2ECA801D-087D-F01F-618F-6C4AA15CF8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04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1CAFD1-0FD1-278A-3C5F-383DD4D91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9" name="Picture 8" descr="A logo with a tree on it&#10;&#10;AI-generated content may be incorrect.">
            <a:extLst>
              <a:ext uri="{FF2B5EF4-FFF2-40B4-BE49-F238E27FC236}">
                <a16:creationId xmlns:a16="http://schemas.microsoft.com/office/drawing/2014/main" id="{2ECA801D-087D-F01F-618F-6C4AA15CF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B6791E-0D1C-3205-1F9A-BA64E52EC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4594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7F10E0-26C7-F7F6-6074-586DD95CB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474"/>
            <a:ext cx="10515600" cy="3789865"/>
          </a:xfrm>
          <a:prstGeom prst="rect">
            <a:avLst/>
          </a:prstGeom>
        </p:spPr>
        <p:txBody>
          <a:bodyPr/>
          <a:lstStyle>
            <a:lvl1pPr marL="2286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371600" indent="0">
              <a:buClr>
                <a:srgbClr val="002D74"/>
              </a:buClr>
              <a:buFont typeface="Wingdings" panose="05000000000000000000" pitchFamily="2" charset="2"/>
              <a:buNone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2847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A8452B-CA41-5835-66FB-6601AF2257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610474"/>
            <a:ext cx="10515600" cy="4381536"/>
          </a:xfrm>
          <a:prstGeom prst="rect">
            <a:avLst/>
          </a:prstGeom>
        </p:spPr>
        <p:txBody>
          <a:bodyPr/>
          <a:lstStyle>
            <a:lvl1pPr marL="2286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371600" indent="0">
              <a:buClr>
                <a:srgbClr val="002D74"/>
              </a:buClr>
              <a:buFont typeface="Wingdings" panose="05000000000000000000" pitchFamily="2" charset="2"/>
              <a:buNone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459BF-07F2-7299-6D41-B5A45F40B9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4594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CAFD1-0FD1-278A-3C5F-383DD4D91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92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A8FD72-BAD9-C87E-CB80-037B1F595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0474"/>
            <a:ext cx="10514012" cy="37898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CAFD1-0FD1-278A-3C5F-383DD4D91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9" name="Picture 8" descr="A logo with a tree on it&#10;&#10;AI-generated content may be incorrect.">
            <a:extLst>
              <a:ext uri="{FF2B5EF4-FFF2-40B4-BE49-F238E27FC236}">
                <a16:creationId xmlns:a16="http://schemas.microsoft.com/office/drawing/2014/main" id="{2ECA801D-087D-F01F-618F-6C4AA15CF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B6791E-0D1C-3205-1F9A-BA64E52EC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4594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62027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A8FD72-BAD9-C87E-CB80-037B1F595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0475"/>
            <a:ext cx="10514012" cy="166523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CAFD1-0FD1-278A-3C5F-383DD4D91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B6791E-0D1C-3205-1F9A-BA64E52EC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4594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A8A60-8348-8ABF-1651-D97C673ED9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3318734"/>
            <a:ext cx="10515600" cy="2673276"/>
          </a:xfrm>
          <a:prstGeom prst="rect">
            <a:avLst/>
          </a:prstGeom>
        </p:spPr>
        <p:txBody>
          <a:bodyPr/>
          <a:lstStyle>
            <a:lvl1pPr marL="2286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371600" indent="0">
              <a:buClr>
                <a:srgbClr val="002D74"/>
              </a:buClr>
              <a:buFont typeface="Wingdings" panose="05000000000000000000" pitchFamily="2" charset="2"/>
              <a:buNone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5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A288D-9489-E992-12D2-DB5CD469F3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9"/>
            <a:ext cx="12191999" cy="6864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42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6555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A8FD72-BAD9-C87E-CB80-037B1F595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0474"/>
            <a:ext cx="10514012" cy="37898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CAFD1-0FD1-278A-3C5F-383DD4D91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9" name="Picture 8" descr="A logo with a tree on it&#10;&#10;AI-generated content may be incorrect.">
            <a:extLst>
              <a:ext uri="{FF2B5EF4-FFF2-40B4-BE49-F238E27FC236}">
                <a16:creationId xmlns:a16="http://schemas.microsoft.com/office/drawing/2014/main" id="{2ECA801D-087D-F01F-618F-6C4AA15CF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B6791E-0D1C-3205-1F9A-BA64E52EC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4594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01709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A8FD72-BAD9-C87E-CB80-037B1F595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0474"/>
            <a:ext cx="10514012" cy="4392932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CAFD1-0FD1-278A-3C5F-383DD4D91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B6791E-0D1C-3205-1F9A-BA64E52EC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4594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988543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F8331C1-DCD1-7378-4F8C-B3945BDDC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7439"/>
            <a:ext cx="5180012" cy="381676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331F80-BB42-1A17-1003-40A62382B26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172994" y="1567438"/>
            <a:ext cx="5180012" cy="381676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FFC60-73FD-562E-C8F3-5895C9E3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0F5D75C-D616-F9FA-2184-5E44EDAB0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1560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pic>
        <p:nvPicPr>
          <p:cNvPr id="11" name="Picture 10" descr="A logo with a tree on it&#10;&#10;AI-generated content may be incorrect.">
            <a:extLst>
              <a:ext uri="{FF2B5EF4-FFF2-40B4-BE49-F238E27FC236}">
                <a16:creationId xmlns:a16="http://schemas.microsoft.com/office/drawing/2014/main" id="{3E6CA171-28C4-4A53-B1DA-84F9EAFF7B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4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F8331C1-DCD1-7378-4F8C-B3945BDDC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7439"/>
            <a:ext cx="5180012" cy="447900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331F80-BB42-1A17-1003-40A62382B26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172994" y="1567438"/>
            <a:ext cx="5180012" cy="447900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FFC60-73FD-562E-C8F3-5895C9E3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0F5D75C-D616-F9FA-2184-5E44EDAB0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1560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70351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A7C563-2B95-D7DF-4F5B-99285ECED9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567439"/>
            <a:ext cx="5181600" cy="3816763"/>
          </a:xfrm>
          <a:prstGeom prst="rect">
            <a:avLst/>
          </a:prstGeom>
        </p:spPr>
        <p:txBody>
          <a:bodyPr/>
          <a:lstStyle>
            <a:lvl1pPr marL="2286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B2C6812-D278-1D66-D720-740664C0C99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72200" y="1567439"/>
            <a:ext cx="5181600" cy="3816763"/>
          </a:xfrm>
          <a:prstGeom prst="rect">
            <a:avLst/>
          </a:prstGeom>
        </p:spPr>
        <p:txBody>
          <a:bodyPr/>
          <a:lstStyle>
            <a:lvl1pPr marL="2286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FFC60-73FD-562E-C8F3-5895C9E3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0F5D75C-D616-F9FA-2184-5E44EDAB0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1560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pic>
        <p:nvPicPr>
          <p:cNvPr id="11" name="Picture 10" descr="A logo with a tree on it&#10;&#10;AI-generated content may be incorrect.">
            <a:extLst>
              <a:ext uri="{FF2B5EF4-FFF2-40B4-BE49-F238E27FC236}">
                <a16:creationId xmlns:a16="http://schemas.microsoft.com/office/drawing/2014/main" id="{3E6CA171-28C4-4A53-B1DA-84F9EAFF7B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94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EE7C3-6673-7E95-91B4-6DD07AA7D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7438"/>
            <a:ext cx="5181600" cy="4479001"/>
          </a:xfrm>
          <a:prstGeom prst="rect">
            <a:avLst/>
          </a:prstGeom>
        </p:spPr>
        <p:txBody>
          <a:bodyPr/>
          <a:lstStyle>
            <a:lvl1pPr marL="2286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EBA52-8160-01CE-5472-6220BE60F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7438"/>
            <a:ext cx="5181600" cy="4479001"/>
          </a:xfrm>
          <a:prstGeom prst="rect">
            <a:avLst/>
          </a:prstGeom>
        </p:spPr>
        <p:txBody>
          <a:bodyPr/>
          <a:lstStyle>
            <a:lvl1pPr marL="2286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FFC60-73FD-562E-C8F3-5895C9E3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0F5D75C-D616-F9FA-2184-5E44EDAB0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1560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35131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8BC26-EE54-F526-FBFF-E63BEF374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09376"/>
            <a:ext cx="10515600" cy="742913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E47B4-7299-0E43-693E-36996828B4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7676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500" b="1">
                <a:solidFill>
                  <a:srgbClr val="002D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DB19F-A1C3-51C9-9741-80F48B017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16815"/>
            <a:ext cx="5157787" cy="3064419"/>
          </a:xfrm>
          <a:prstGeom prst="rect">
            <a:avLst/>
          </a:prstGeom>
        </p:spPr>
        <p:txBody>
          <a:bodyPr/>
          <a:lstStyle>
            <a:lvl1pPr marL="2286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7EDC9-A4B8-16A1-04B4-3ABD98FF917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76766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500" b="1">
                <a:solidFill>
                  <a:srgbClr val="002D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CC0C4-28D7-CFD5-B62E-B46F2A1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6815"/>
            <a:ext cx="5183188" cy="3064419"/>
          </a:xfrm>
          <a:prstGeom prst="rect">
            <a:avLst/>
          </a:prstGeom>
        </p:spPr>
        <p:txBody>
          <a:bodyPr/>
          <a:lstStyle>
            <a:lvl1pPr marL="2286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2pPr>
            <a:lvl3pPr marL="914400" indent="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None/>
              <a:defRPr sz="12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DBC81-52AC-A244-B934-EA34DE079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11" name="Picture 10" descr="A logo with a tree on it&#10;&#10;AI-generated content may be incorrect.">
            <a:extLst>
              <a:ext uri="{FF2B5EF4-FFF2-40B4-BE49-F238E27FC236}">
                <a16:creationId xmlns:a16="http://schemas.microsoft.com/office/drawing/2014/main" id="{D3CA0D67-3810-BD1D-D73B-A4BD24137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33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8BC26-EE54-F526-FBFF-E63BEF374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09376"/>
            <a:ext cx="10515600" cy="742913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E47B4-7299-0E43-693E-36996828B4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7676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500" b="1">
                <a:solidFill>
                  <a:srgbClr val="002D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DB19F-A1C3-51C9-9741-80F48B017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16815"/>
            <a:ext cx="5157787" cy="37296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7EDC9-A4B8-16A1-04B4-3ABD98FF917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76766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500" b="1">
                <a:solidFill>
                  <a:srgbClr val="002D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CC0C4-28D7-CFD5-B62E-B46F2A1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6815"/>
            <a:ext cx="5183188" cy="37296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DBC81-52AC-A244-B934-EA34DE079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4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A1A5F2-7C3A-668E-3320-CD0761215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6816"/>
            <a:ext cx="5157787" cy="308055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BC26-EE54-F526-FBFF-E63BEF374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09376"/>
            <a:ext cx="10515600" cy="742913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E47B4-7299-0E43-693E-36996828B4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7676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500" b="1">
                <a:solidFill>
                  <a:srgbClr val="002D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7EDC9-A4B8-16A1-04B4-3ABD98FF917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76766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500" b="1">
                <a:solidFill>
                  <a:srgbClr val="002D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DBC81-52AC-A244-B934-EA34DE079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11" name="Picture 10" descr="A logo with a tree on it&#10;&#10;AI-generated content may be incorrect.">
            <a:extLst>
              <a:ext uri="{FF2B5EF4-FFF2-40B4-BE49-F238E27FC236}">
                <a16:creationId xmlns:a16="http://schemas.microsoft.com/office/drawing/2014/main" id="{D3CA0D67-3810-BD1D-D73B-A4BD24137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547A1B0-CCD0-7C78-94A2-B1FEA5B18BC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172201" y="2316816"/>
            <a:ext cx="5183188" cy="308055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469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A1A5F2-7C3A-668E-3320-CD0761215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6816"/>
            <a:ext cx="5157787" cy="372962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BC26-EE54-F526-FBFF-E63BEF374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09376"/>
            <a:ext cx="10515600" cy="742913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E47B4-7299-0E43-693E-36996828B4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7676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500" b="1">
                <a:solidFill>
                  <a:srgbClr val="002D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7EDC9-A4B8-16A1-04B4-3ABD98FF917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76766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500" b="1">
                <a:solidFill>
                  <a:srgbClr val="002D7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DBC81-52AC-A244-B934-EA34DE079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547A1B0-CCD0-7C78-94A2-B1FEA5B18BC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172201" y="2316816"/>
            <a:ext cx="5183188" cy="372962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90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A288D-9489-E992-12D2-DB5CD469F3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9"/>
            <a:ext cx="12191999" cy="6864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42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pic>
        <p:nvPicPr>
          <p:cNvPr id="5" name="Picture 4" descr="A logo with a tree on it&#10;&#10;AI-generated content may be incorrect.">
            <a:extLst>
              <a:ext uri="{FF2B5EF4-FFF2-40B4-BE49-F238E27FC236}">
                <a16:creationId xmlns:a16="http://schemas.microsoft.com/office/drawing/2014/main" id="{CA6FB3B5-BB5B-D0A2-FC7D-80D35FECEA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31" y="5474603"/>
            <a:ext cx="1862441" cy="9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5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7770-E456-DFBF-A599-4E057443D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932237" cy="841376"/>
          </a:xfrm>
          <a:prstGeom prst="rect">
            <a:avLst/>
          </a:prstGeom>
        </p:spPr>
        <p:txBody>
          <a:bodyPr anchor="t"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D2D15-DB27-14BE-C52A-9B9C37BC4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40215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CF16F-FA4F-89D7-7FC0-49956DFD7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82588"/>
            <a:ext cx="3932237" cy="398640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AA9393-97EC-6B68-18DF-62FA4170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9" name="Picture 8" descr="A logo with a tree on it&#10;&#10;AI-generated content may be incorrect.">
            <a:extLst>
              <a:ext uri="{FF2B5EF4-FFF2-40B4-BE49-F238E27FC236}">
                <a16:creationId xmlns:a16="http://schemas.microsoft.com/office/drawing/2014/main" id="{61D44614-2BC3-013B-46A5-916B0680A8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72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7770-E456-DFBF-A599-4E057443D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932237" cy="841376"/>
          </a:xfrm>
          <a:prstGeom prst="rect">
            <a:avLst/>
          </a:prstGeom>
        </p:spPr>
        <p:txBody>
          <a:bodyPr anchor="t"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D2D15-DB27-14BE-C52A-9B9C37BC4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81562"/>
          </a:xfrm>
          <a:prstGeom prst="rect">
            <a:avLst/>
          </a:prstGeom>
        </p:spPr>
        <p:txBody>
          <a:bodyPr/>
          <a:lstStyle>
            <a:lvl1pPr marL="2286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CF16F-FA4F-89D7-7FC0-49956DFD7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82588"/>
            <a:ext cx="3932237" cy="398640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AA9393-97EC-6B68-18DF-62FA4170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0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28988"/>
            <a:ext cx="5038413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C0BD5-9052-B8F1-8126-BF2E7F58D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3800" y="82898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B26D6-B9A1-6CF9-F82E-0D7B67784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38413" cy="3283772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11" name="Picture 10" descr="A logo with a tree on it&#10;&#10;AI-generated content may be incorrect.">
            <a:extLst>
              <a:ext uri="{FF2B5EF4-FFF2-40B4-BE49-F238E27FC236}">
                <a16:creationId xmlns:a16="http://schemas.microsoft.com/office/drawing/2014/main" id="{3EE8C682-F095-9A7D-4F2D-A9B920B3B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89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28988"/>
            <a:ext cx="5038413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C0BD5-9052-B8F1-8126-BF2E7F58D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3800" y="82898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B26D6-B9A1-6CF9-F82E-0D7B67784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38413" cy="381158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7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4237C1-D0F7-D50B-877A-6161FCCDA3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9788" y="2057400"/>
            <a:ext cx="5038413" cy="3283772"/>
          </a:xfrm>
          <a:prstGeom prst="rect">
            <a:avLst/>
          </a:prstGeom>
        </p:spPr>
        <p:txBody>
          <a:bodyPr/>
          <a:lstStyle>
            <a:lvl1pPr marL="2286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28988"/>
            <a:ext cx="5038413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C0BD5-9052-B8F1-8126-BF2E7F58D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3800" y="82898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11" name="Picture 10" descr="A logo with a tree on it&#10;&#10;AI-generated content may be incorrect.">
            <a:extLst>
              <a:ext uri="{FF2B5EF4-FFF2-40B4-BE49-F238E27FC236}">
                <a16:creationId xmlns:a16="http://schemas.microsoft.com/office/drawing/2014/main" id="{3EE8C682-F095-9A7D-4F2D-A9B920B3B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12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4237C1-D0F7-D50B-877A-6161FCCDA3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9788" y="2057399"/>
            <a:ext cx="5038413" cy="381158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28988"/>
            <a:ext cx="5038413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C0BD5-9052-B8F1-8126-BF2E7F58D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3800" y="82898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67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28988"/>
            <a:ext cx="5472424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C0BD5-9052-B8F1-8126-BF2E7F58D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52000" y="0"/>
            <a:ext cx="5040000" cy="666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B26D6-B9A1-6CF9-F82E-0D7B67784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472424" cy="3283772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11" name="Picture 10" descr="A logo with a tree on it&#10;&#10;AI-generated content may be incorrect.">
            <a:extLst>
              <a:ext uri="{FF2B5EF4-FFF2-40B4-BE49-F238E27FC236}">
                <a16:creationId xmlns:a16="http://schemas.microsoft.com/office/drawing/2014/main" id="{3EE8C682-F095-9A7D-4F2D-A9B920B3B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75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28988"/>
            <a:ext cx="5472424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C0BD5-9052-B8F1-8126-BF2E7F58D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52000" y="0"/>
            <a:ext cx="5040000" cy="666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B26D6-B9A1-6CF9-F82E-0D7B67784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472424" cy="381158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03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85518F-28F4-44E5-D484-065BC34EE9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9788" y="2057401"/>
            <a:ext cx="5472424" cy="328377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28988"/>
            <a:ext cx="5472424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C0BD5-9052-B8F1-8126-BF2E7F58D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52000" y="0"/>
            <a:ext cx="5040000" cy="666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11" name="Picture 10" descr="A logo with a tree on it&#10;&#10;AI-generated content may be incorrect.">
            <a:extLst>
              <a:ext uri="{FF2B5EF4-FFF2-40B4-BE49-F238E27FC236}">
                <a16:creationId xmlns:a16="http://schemas.microsoft.com/office/drawing/2014/main" id="{3EE8C682-F095-9A7D-4F2D-A9B920B3B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3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85518F-28F4-44E5-D484-065BC34EE9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9788" y="2057400"/>
            <a:ext cx="5472424" cy="381158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 algn="just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28988"/>
            <a:ext cx="5472424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C0BD5-9052-B8F1-8126-BF2E7F58D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52000" y="0"/>
            <a:ext cx="5040000" cy="666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3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A288D-9489-E992-12D2-DB5CD469F3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9"/>
            <a:ext cx="12191998" cy="6864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42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pic>
        <p:nvPicPr>
          <p:cNvPr id="5" name="Picture 4" descr="A logo with a tree on it&#10;&#10;AI-generated content may be incorrect.">
            <a:extLst>
              <a:ext uri="{FF2B5EF4-FFF2-40B4-BE49-F238E27FC236}">
                <a16:creationId xmlns:a16="http://schemas.microsoft.com/office/drawing/2014/main" id="{CA6FB3B5-BB5B-D0A2-FC7D-80D35FECEA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31" y="5474603"/>
            <a:ext cx="1862441" cy="9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12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39D76-43C6-F77A-3490-81E7304866E6}"/>
              </a:ext>
            </a:extLst>
          </p:cNvPr>
          <p:cNvSpPr/>
          <p:nvPr userDrawn="1"/>
        </p:nvSpPr>
        <p:spPr>
          <a:xfrm>
            <a:off x="0" y="-2689"/>
            <a:ext cx="3960000" cy="6863379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85518F-28F4-44E5-D484-065BC34EE9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01409" y="1944443"/>
            <a:ext cx="6547982" cy="3956126"/>
          </a:xfrm>
          <a:prstGeom prst="rect">
            <a:avLst/>
          </a:prstGeom>
        </p:spPr>
        <p:txBody>
          <a:bodyPr/>
          <a:lstStyle>
            <a:lvl1pPr marL="228600" indent="-228600" algn="l">
              <a:buClr>
                <a:srgbClr val="002D74"/>
              </a:buClr>
              <a:buFont typeface="Wingdings" panose="05000000000000000000" pitchFamily="2" charset="2"/>
              <a:buChar char="§"/>
              <a:defRPr sz="2500"/>
            </a:lvl1pPr>
            <a:lvl2pPr marL="6858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409" y="716030"/>
            <a:ext cx="6547982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pic>
        <p:nvPicPr>
          <p:cNvPr id="9" name="Picture 8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C133D1E3-2D52-FF7A-3C7E-9AD3AF5F7B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2" y="4800943"/>
            <a:ext cx="1799196" cy="1760332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35A898-2FA1-3734-7460-184FCCA086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770" y="1719194"/>
            <a:ext cx="3190461" cy="19384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584930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39D76-43C6-F77A-3490-81E7304866E6}"/>
              </a:ext>
            </a:extLst>
          </p:cNvPr>
          <p:cNvSpPr/>
          <p:nvPr userDrawn="1"/>
        </p:nvSpPr>
        <p:spPr>
          <a:xfrm>
            <a:off x="0" y="-2689"/>
            <a:ext cx="3960000" cy="6863379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409" y="716030"/>
            <a:ext cx="6547982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pic>
        <p:nvPicPr>
          <p:cNvPr id="9" name="Picture 8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C133D1E3-2D52-FF7A-3C7E-9AD3AF5F7B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2" y="4800943"/>
            <a:ext cx="1799196" cy="1760332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9504D31-B9DD-AF6B-3F8F-22AD7C8DA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1408" y="2057400"/>
            <a:ext cx="6547982" cy="381158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CAB6BF7A-C83B-7DA5-C61B-086554BF9B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770" y="1719194"/>
            <a:ext cx="3190461" cy="19384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50506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6E6FF5-D94F-6A7D-5288-C9804C236851}"/>
              </a:ext>
            </a:extLst>
          </p:cNvPr>
          <p:cNvSpPr/>
          <p:nvPr userDrawn="1"/>
        </p:nvSpPr>
        <p:spPr>
          <a:xfrm>
            <a:off x="3958800" y="0"/>
            <a:ext cx="8233200" cy="6863379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85518F-28F4-44E5-D484-065BC34EE9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01409" y="1944443"/>
            <a:ext cx="6547982" cy="3956126"/>
          </a:xfrm>
          <a:prstGeom prst="rect">
            <a:avLst/>
          </a:prstGeom>
        </p:spPr>
        <p:txBody>
          <a:bodyPr/>
          <a:lstStyle>
            <a:lvl1pPr marL="228600" indent="-228600" algn="just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500">
                <a:solidFill>
                  <a:schemeClr val="bg1"/>
                </a:solidFill>
              </a:defRPr>
            </a:lvl1pPr>
            <a:lvl2pPr marL="685800" indent="-2286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409" y="716030"/>
            <a:ext cx="6547982" cy="1102659"/>
          </a:xfrm>
          <a:prstGeom prst="rect">
            <a:avLst/>
          </a:prstGeom>
        </p:spPr>
        <p:txBody>
          <a:bodyPr anchor="t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pic>
        <p:nvPicPr>
          <p:cNvPr id="7" name="Picture 6" descr="A logo with a tree on it&#10;&#10;AI-generated content may be incorrect.">
            <a:extLst>
              <a:ext uri="{FF2B5EF4-FFF2-40B4-BE49-F238E27FC236}">
                <a16:creationId xmlns:a16="http://schemas.microsoft.com/office/drawing/2014/main" id="{5901AFD0-7412-F087-54BC-514F2F420C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800157"/>
            <a:ext cx="1800000" cy="1761118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53380B0-6876-81EA-D416-DF28C0BB51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770" y="1719194"/>
            <a:ext cx="3190461" cy="19384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00" b="1">
                <a:solidFill>
                  <a:srgbClr val="002D74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91569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39D76-43C6-F77A-3490-81E7304866E6}"/>
              </a:ext>
            </a:extLst>
          </p:cNvPr>
          <p:cNvSpPr/>
          <p:nvPr userDrawn="1"/>
        </p:nvSpPr>
        <p:spPr>
          <a:xfrm>
            <a:off x="0" y="-2689"/>
            <a:ext cx="3960000" cy="6863379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7F55D-E656-656E-8D9B-C5DC0D04D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409" y="716030"/>
            <a:ext cx="6547982" cy="110265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828F5F3-8878-B4A1-8856-31E8D5BDE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1409" y="1944443"/>
            <a:ext cx="6550803" cy="395612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3F6904F-C1AD-3DC4-E383-734A80F03F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2" y="4800943"/>
            <a:ext cx="1799196" cy="1760332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2316F271-9803-46C0-F49C-1FCB9330F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770" y="1719194"/>
            <a:ext cx="3190461" cy="19384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31503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39D76-43C6-F77A-3490-81E7304866E6}"/>
              </a:ext>
            </a:extLst>
          </p:cNvPr>
          <p:cNvSpPr/>
          <p:nvPr userDrawn="1"/>
        </p:nvSpPr>
        <p:spPr>
          <a:xfrm>
            <a:off x="0" y="-2689"/>
            <a:ext cx="3960000" cy="6863379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3F6904F-C1AD-3DC4-E383-734A80F03F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2" y="4800943"/>
            <a:ext cx="1799196" cy="1760332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95F9CA6-4B75-5680-4F2D-04D24A64C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01409" y="713340"/>
            <a:ext cx="4003726" cy="248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EDB939A-1995-16EE-E74B-8C9EF574A23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01409" y="3412882"/>
            <a:ext cx="4003726" cy="248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76D921-0212-F9A3-E25B-F3751789C2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010216" y="713340"/>
            <a:ext cx="2341996" cy="3250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D6BD070-BCE5-7771-697C-55ACB9830D6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010216" y="4171027"/>
            <a:ext cx="2341996" cy="1729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29277D9-315F-F4FA-5DB4-BC1B0A149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770" y="1719194"/>
            <a:ext cx="3190461" cy="19384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993130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39D76-43C6-F77A-3490-81E7304866E6}"/>
              </a:ext>
            </a:extLst>
          </p:cNvPr>
          <p:cNvSpPr/>
          <p:nvPr userDrawn="1"/>
        </p:nvSpPr>
        <p:spPr>
          <a:xfrm>
            <a:off x="0" y="-2689"/>
            <a:ext cx="3960000" cy="6863379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3F6904F-C1AD-3DC4-E383-734A80F03F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2" y="4800943"/>
            <a:ext cx="1799196" cy="1760332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95F9CA6-4B75-5680-4F2D-04D24A64C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01409" y="713340"/>
            <a:ext cx="4003726" cy="248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EDB939A-1995-16EE-E74B-8C9EF574A23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01409" y="3412882"/>
            <a:ext cx="4003726" cy="248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76D921-0212-F9A3-E25B-F3751789C2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010216" y="713340"/>
            <a:ext cx="2341996" cy="3250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D6BD070-BCE5-7771-697C-55ACB9830D6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010216" y="4171027"/>
            <a:ext cx="2341996" cy="1729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FA346-E242-EE47-07C5-1FF12CBCC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453" y="1256601"/>
            <a:ext cx="3055094" cy="1513493"/>
          </a:xfrm>
          <a:prstGeom prst="rect">
            <a:avLst/>
          </a:prstGeom>
        </p:spPr>
        <p:txBody>
          <a:bodyPr anchor="ctr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33BE069-960E-E282-9C9E-B91D031C2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1795" y="2877668"/>
            <a:ext cx="3056410" cy="15813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770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6E6FF5-D94F-6A7D-5288-C9804C236851}"/>
              </a:ext>
            </a:extLst>
          </p:cNvPr>
          <p:cNvSpPr/>
          <p:nvPr userDrawn="1"/>
        </p:nvSpPr>
        <p:spPr>
          <a:xfrm>
            <a:off x="3958800" y="0"/>
            <a:ext cx="8233200" cy="6863379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90C029-FF41-9D62-774D-814983C2D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409" y="716030"/>
            <a:ext cx="6547982" cy="1102659"/>
          </a:xfrm>
          <a:prstGeom prst="rect">
            <a:avLst/>
          </a:prstGeom>
        </p:spPr>
        <p:txBody>
          <a:bodyPr anchor="t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94B6B9-82FD-53EC-CE19-8950534EC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1409" y="1944443"/>
            <a:ext cx="6550803" cy="3956126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logo with a tree on it&#10;&#10;AI-generated content may be incorrect.">
            <a:extLst>
              <a:ext uri="{FF2B5EF4-FFF2-40B4-BE49-F238E27FC236}">
                <a16:creationId xmlns:a16="http://schemas.microsoft.com/office/drawing/2014/main" id="{082C4E27-4B90-6213-33E8-0D719239D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800157"/>
            <a:ext cx="1800000" cy="1761118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C70A63B5-AB9C-6861-0246-D53D0600B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770" y="1719194"/>
            <a:ext cx="3190461" cy="19384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00" b="1">
                <a:solidFill>
                  <a:srgbClr val="002D74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944415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6E6FF5-D94F-6A7D-5288-C9804C236851}"/>
              </a:ext>
            </a:extLst>
          </p:cNvPr>
          <p:cNvSpPr/>
          <p:nvPr userDrawn="1"/>
        </p:nvSpPr>
        <p:spPr>
          <a:xfrm>
            <a:off x="3958800" y="0"/>
            <a:ext cx="8233200" cy="6863379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90C029-FF41-9D62-774D-814983C2D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409" y="716030"/>
            <a:ext cx="6547982" cy="1102659"/>
          </a:xfrm>
          <a:prstGeom prst="rect">
            <a:avLst/>
          </a:prstGeom>
        </p:spPr>
        <p:txBody>
          <a:bodyPr anchor="t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E0E39C-00AB-3EBF-FDD1-9A112B2E3C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01409" y="1944443"/>
            <a:ext cx="6547982" cy="395612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500">
                <a:solidFill>
                  <a:schemeClr val="bg1"/>
                </a:solidFill>
              </a:defRPr>
            </a:lvl1pPr>
            <a:lvl2pPr marL="685800" indent="-2286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 descr="A logo with a tree on it&#10;&#10;AI-generated content may be incorrect.">
            <a:extLst>
              <a:ext uri="{FF2B5EF4-FFF2-40B4-BE49-F238E27FC236}">
                <a16:creationId xmlns:a16="http://schemas.microsoft.com/office/drawing/2014/main" id="{41945834-9969-4965-C450-9C756A2315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800157"/>
            <a:ext cx="1800000" cy="176111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7FC16ED-DCBC-F296-D45C-5F2ABB986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770" y="1719194"/>
            <a:ext cx="3190461" cy="19384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00" b="1">
                <a:solidFill>
                  <a:srgbClr val="002D74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42150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8784DE5-311E-9C7B-73E0-1AEC64614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8800" y="0"/>
            <a:ext cx="8233200" cy="666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pic>
        <p:nvPicPr>
          <p:cNvPr id="5" name="Picture 4" descr="A logo with a tree on it&#10;&#10;AI-generated content may be incorrect.">
            <a:extLst>
              <a:ext uri="{FF2B5EF4-FFF2-40B4-BE49-F238E27FC236}">
                <a16:creationId xmlns:a16="http://schemas.microsoft.com/office/drawing/2014/main" id="{AF6418C0-CD65-919D-9D17-8EB5D865F7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800157"/>
            <a:ext cx="1800000" cy="1761118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17C40914-0DFD-3CD9-FEE5-C78A3A32A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770" y="1719194"/>
            <a:ext cx="3190461" cy="19384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00" b="1">
                <a:solidFill>
                  <a:srgbClr val="002D74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687960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8784DE5-311E-9C7B-73E0-1AEC64614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8800" y="0"/>
            <a:ext cx="8233200" cy="666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57BCE9-F428-5735-A6A9-569CAF6A4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55" y="1260053"/>
            <a:ext cx="3115491" cy="1450481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98F65-426E-0BDC-F28F-A3691FFE9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655" y="2821567"/>
            <a:ext cx="3115491" cy="102543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logo with a tree on it&#10;&#10;AI-generated content may be incorrect.">
            <a:extLst>
              <a:ext uri="{FF2B5EF4-FFF2-40B4-BE49-F238E27FC236}">
                <a16:creationId xmlns:a16="http://schemas.microsoft.com/office/drawing/2014/main" id="{2BCB2B33-EF4F-F5BF-4BF1-4E8DECB7E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800157"/>
            <a:ext cx="1800000" cy="17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9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A288D-9489-E992-12D2-DB5CD469F3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9"/>
            <a:ext cx="12191998" cy="6864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42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pic>
        <p:nvPicPr>
          <p:cNvPr id="2" name="Picture 1" descr="A logo with a tree on it&#10;&#10;AI-generated content may be incorrect.">
            <a:extLst>
              <a:ext uri="{FF2B5EF4-FFF2-40B4-BE49-F238E27FC236}">
                <a16:creationId xmlns:a16="http://schemas.microsoft.com/office/drawing/2014/main" id="{6ABEF990-3B10-968D-6A41-6849CD39B5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31" y="5474603"/>
            <a:ext cx="1862441" cy="9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7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98F65-426E-0BDC-F28F-A3691FFE9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655" y="1260053"/>
            <a:ext cx="3115491" cy="2586949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8784DE5-311E-9C7B-73E0-1AEC64614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8800" y="0"/>
            <a:ext cx="8233200" cy="666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pic>
        <p:nvPicPr>
          <p:cNvPr id="5" name="Picture 4" descr="A logo with a tree on it&#10;&#10;AI-generated content may be incorrect.">
            <a:extLst>
              <a:ext uri="{FF2B5EF4-FFF2-40B4-BE49-F238E27FC236}">
                <a16:creationId xmlns:a16="http://schemas.microsoft.com/office/drawing/2014/main" id="{94D9DB9A-5656-4463-C07B-02B6A577B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800157"/>
            <a:ext cx="1800000" cy="17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9B8A6-FD51-A263-1CD5-DF632E7E387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1655" y="1260054"/>
            <a:ext cx="3115491" cy="2586948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lnSpc>
                <a:spcPct val="100000"/>
              </a:lnSpc>
              <a:buClr>
                <a:srgbClr val="002D74"/>
              </a:buClr>
              <a:buFont typeface="Wingdings" panose="05000000000000000000" pitchFamily="2" charset="2"/>
              <a:buChar char="§"/>
              <a:defRPr sz="1600"/>
            </a:lvl3pPr>
            <a:lvl4pPr marL="1371600" indent="0">
              <a:buClr>
                <a:srgbClr val="002D74"/>
              </a:buClr>
              <a:buFont typeface="Wingdings" panose="05000000000000000000" pitchFamily="2" charset="2"/>
              <a:buNone/>
              <a:defRPr/>
            </a:lvl4pPr>
            <a:lvl5pPr marL="2057400" indent="-228600">
              <a:buClr>
                <a:srgbClr val="002D7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8784DE5-311E-9C7B-73E0-1AEC64614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8800" y="0"/>
            <a:ext cx="8233200" cy="6661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0" y="6661404"/>
            <a:ext cx="8233200" cy="196596"/>
          </a:xfrm>
          <a:prstGeom prst="rect">
            <a:avLst/>
          </a:prstGeom>
        </p:spPr>
      </p:pic>
      <p:pic>
        <p:nvPicPr>
          <p:cNvPr id="5" name="Picture 4" descr="A logo with a tree on it&#10;&#10;AI-generated content may be incorrect.">
            <a:extLst>
              <a:ext uri="{FF2B5EF4-FFF2-40B4-BE49-F238E27FC236}">
                <a16:creationId xmlns:a16="http://schemas.microsoft.com/office/drawing/2014/main" id="{DC246FB9-9554-91B9-5424-BF79A487AA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800157"/>
            <a:ext cx="1800000" cy="17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AA9393-97EC-6B68-18DF-62FA4170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9" name="Picture 8" descr="A logo with a tree on it&#10;&#10;AI-generated content may be incorrect.">
            <a:extLst>
              <a:ext uri="{FF2B5EF4-FFF2-40B4-BE49-F238E27FC236}">
                <a16:creationId xmlns:a16="http://schemas.microsoft.com/office/drawing/2014/main" id="{61D44614-2BC3-013B-46A5-916B0680A8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C8274E-3D00-2A1E-0E11-AFE4E1D5D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4594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15728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AA9393-97EC-6B68-18DF-62FA4170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9" name="Picture 8" descr="A logo with a tree on it&#10;&#10;AI-generated content may be incorrect.">
            <a:extLst>
              <a:ext uri="{FF2B5EF4-FFF2-40B4-BE49-F238E27FC236}">
                <a16:creationId xmlns:a16="http://schemas.microsoft.com/office/drawing/2014/main" id="{61D44614-2BC3-013B-46A5-916B0680A8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43368"/>
            <a:ext cx="2017473" cy="1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2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413273-6DAA-3895-194D-FDAD0B0AE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4594"/>
            <a:ext cx="10515600" cy="586927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lv-LV" sz="3500" b="1" kern="1200" dirty="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22972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9A6263-96BE-4569-8FD0-2C860CCBF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C53626-050F-6914-5FF1-B0B05993C8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42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pic>
        <p:nvPicPr>
          <p:cNvPr id="3" name="Picture 2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D7A7374D-7DF6-5466-E35A-CBB8A3D2F0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00" y="116674"/>
            <a:ext cx="2941200" cy="28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5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ogo with a tree on it&#10;&#10;AI-generated content may be incorrect.">
            <a:extLst>
              <a:ext uri="{FF2B5EF4-FFF2-40B4-BE49-F238E27FC236}">
                <a16:creationId xmlns:a16="http://schemas.microsoft.com/office/drawing/2014/main" id="{6E60C322-204F-53CE-9F86-E16408E72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76" y="117606"/>
            <a:ext cx="2940249" cy="287673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1A003E7-93B8-AE12-EC86-3DE9272F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42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8D73A-95BB-0282-5DC7-460A9CF5CED0}"/>
              </a:ext>
            </a:extLst>
          </p:cNvPr>
          <p:cNvSpPr txBox="1">
            <a:spLocks/>
          </p:cNvSpPr>
          <p:nvPr userDrawn="1"/>
        </p:nvSpPr>
        <p:spPr>
          <a:xfrm>
            <a:off x="838200" y="48532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0" b="1" kern="120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CLICK TO EDIT MASTER TITLE STYLE</a:t>
            </a:r>
            <a:endParaRPr lang="lv-LV" sz="3500" dirty="0"/>
          </a:p>
        </p:txBody>
      </p:sp>
    </p:spTree>
    <p:extLst>
      <p:ext uri="{BB962C8B-B14F-4D97-AF65-F5344CB8AC3E}">
        <p14:creationId xmlns:p14="http://schemas.microsoft.com/office/powerpoint/2010/main" val="358348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C53626-050F-6914-5FF1-B0B05993C8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pic>
        <p:nvPicPr>
          <p:cNvPr id="3" name="Picture 2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D7A7374D-7DF6-5466-E35A-CBB8A3D2F0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00" y="116674"/>
            <a:ext cx="2941200" cy="2877668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A837B1C-ED2D-BB8B-5D89-0D4199B8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42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3516CA-F32F-1EA7-921D-DE91590BAF72}"/>
              </a:ext>
            </a:extLst>
          </p:cNvPr>
          <p:cNvSpPr txBox="1">
            <a:spLocks/>
          </p:cNvSpPr>
          <p:nvPr userDrawn="1"/>
        </p:nvSpPr>
        <p:spPr>
          <a:xfrm>
            <a:off x="838200" y="48532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0" b="1" kern="1200">
                <a:solidFill>
                  <a:srgbClr val="002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chemeClr val="bg1"/>
                </a:solidFill>
              </a:rPr>
              <a:t>CLICK TO EDIT MASTER TITLE STYLE</a:t>
            </a:r>
            <a:endParaRPr lang="lv-LV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3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many windows&#10;&#10;AI-generated content may be incorrect.">
            <a:extLst>
              <a:ext uri="{FF2B5EF4-FFF2-40B4-BE49-F238E27FC236}">
                <a16:creationId xmlns:a16="http://schemas.microsoft.com/office/drawing/2014/main" id="{51EE244F-2495-673E-99A9-E5FE3717E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3" b="21693"/>
          <a:stretch>
            <a:fillRect/>
          </a:stretch>
        </p:blipFill>
        <p:spPr>
          <a:xfrm>
            <a:off x="0" y="2344362"/>
            <a:ext cx="12192000" cy="4317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F6B12-4B19-8DB6-3EAF-C80ECAEAC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404"/>
            <a:ext cx="12192000" cy="1965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375E7C-FC12-E5C0-EDDE-DB877023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7264"/>
            <a:ext cx="10515600" cy="15039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pic>
        <p:nvPicPr>
          <p:cNvPr id="4" name="Picture 3" descr="A logo with a tree on it&#10;&#10;AI-generated content may be incorrect.">
            <a:extLst>
              <a:ext uri="{FF2B5EF4-FFF2-40B4-BE49-F238E27FC236}">
                <a16:creationId xmlns:a16="http://schemas.microsoft.com/office/drawing/2014/main" id="{96E4D03C-9033-7E1C-0F46-5AFCCAB94B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" y="315843"/>
            <a:ext cx="3442447" cy="17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3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56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1" r:id="rId2"/>
    <p:sldLayoutId id="2147483714" r:id="rId3"/>
    <p:sldLayoutId id="2147483715" r:id="rId4"/>
    <p:sldLayoutId id="2147483716" r:id="rId5"/>
    <p:sldLayoutId id="2147483679" r:id="rId6"/>
    <p:sldLayoutId id="2147483660" r:id="rId7"/>
    <p:sldLayoutId id="2147483680" r:id="rId8"/>
    <p:sldLayoutId id="2147483681" r:id="rId9"/>
    <p:sldLayoutId id="2147483713" r:id="rId10"/>
    <p:sldLayoutId id="2147483712" r:id="rId11"/>
    <p:sldLayoutId id="2147483682" r:id="rId12"/>
    <p:sldLayoutId id="2147483687" r:id="rId13"/>
    <p:sldLayoutId id="2147483702" r:id="rId14"/>
    <p:sldLayoutId id="2147483704" r:id="rId15"/>
    <p:sldLayoutId id="2147483650" r:id="rId16"/>
    <p:sldLayoutId id="2147483661" r:id="rId17"/>
    <p:sldLayoutId id="2147483683" r:id="rId18"/>
    <p:sldLayoutId id="2147483707" r:id="rId19"/>
    <p:sldLayoutId id="2147483703" r:id="rId20"/>
    <p:sldLayoutId id="2147483684" r:id="rId21"/>
    <p:sldLayoutId id="2147483695" r:id="rId22"/>
    <p:sldLayoutId id="2147483696" r:id="rId23"/>
    <p:sldLayoutId id="2147483652" r:id="rId24"/>
    <p:sldLayoutId id="2147483662" r:id="rId25"/>
    <p:sldLayoutId id="2147483653" r:id="rId26"/>
    <p:sldLayoutId id="2147483698" r:id="rId27"/>
    <p:sldLayoutId id="2147483697" r:id="rId28"/>
    <p:sldLayoutId id="2147483699" r:id="rId29"/>
    <p:sldLayoutId id="2147483656" r:id="rId30"/>
    <p:sldLayoutId id="2147483663" r:id="rId31"/>
    <p:sldLayoutId id="2147483657" r:id="rId32"/>
    <p:sldLayoutId id="2147483664" r:id="rId33"/>
    <p:sldLayoutId id="2147483700" r:id="rId34"/>
    <p:sldLayoutId id="2147483701" r:id="rId35"/>
    <p:sldLayoutId id="2147483665" r:id="rId36"/>
    <p:sldLayoutId id="2147483666" r:id="rId37"/>
    <p:sldLayoutId id="2147483667" r:id="rId38"/>
    <p:sldLayoutId id="2147483668" r:id="rId39"/>
    <p:sldLayoutId id="2147483669" r:id="rId40"/>
    <p:sldLayoutId id="2147483694" r:id="rId41"/>
    <p:sldLayoutId id="2147483672" r:id="rId42"/>
    <p:sldLayoutId id="2147483671" r:id="rId43"/>
    <p:sldLayoutId id="2147483690" r:id="rId44"/>
    <p:sldLayoutId id="2147483691" r:id="rId45"/>
    <p:sldLayoutId id="2147483692" r:id="rId46"/>
    <p:sldLayoutId id="2147483678" r:id="rId47"/>
    <p:sldLayoutId id="2147483674" r:id="rId48"/>
    <p:sldLayoutId id="2147483675" r:id="rId49"/>
    <p:sldLayoutId id="2147483688" r:id="rId50"/>
    <p:sldLayoutId id="2147483689" r:id="rId51"/>
    <p:sldLayoutId id="2147483706" r:id="rId52"/>
    <p:sldLayoutId id="2147483708" r:id="rId53"/>
    <p:sldLayoutId id="2147483705" r:id="rId54"/>
    <p:sldLayoutId id="2147483709" r:id="rId5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500" b="1" kern="1200">
          <a:solidFill>
            <a:srgbClr val="002D7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726FD-C355-FDB4-F4CC-C489BF37A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F4EE9-A7CD-7FF2-3B47-A4B27FF2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80" y="3111156"/>
            <a:ext cx="9768840" cy="1654376"/>
          </a:xfrm>
        </p:spPr>
        <p:txBody>
          <a:bodyPr>
            <a:noAutofit/>
          </a:bodyPr>
          <a:lstStyle/>
          <a:p>
            <a:pPr algn="ctr"/>
            <a:r>
              <a:rPr lang="lv-LV" sz="5400" dirty="0">
                <a:latin typeface="Arial" panose="020B0604020202020204" pitchFamily="34" charset="0"/>
                <a:cs typeface="Arial" panose="020B0604020202020204" pitchFamily="34" charset="0"/>
              </a:rPr>
              <a:t>Strategic framework </a:t>
            </a:r>
            <a:br>
              <a:rPr lang="lv-LV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5400" dirty="0">
                <a:latin typeface="Arial" panose="020B0604020202020204" pitchFamily="34" charset="0"/>
                <a:cs typeface="Arial" panose="020B0604020202020204" pitchFamily="34" charset="0"/>
              </a:rPr>
              <a:t>«Latvia 2050»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CD070-65E2-23C2-63B6-9BC241B6AC04}"/>
              </a:ext>
            </a:extLst>
          </p:cNvPr>
          <p:cNvSpPr txBox="1"/>
          <p:nvPr/>
        </p:nvSpPr>
        <p:spPr>
          <a:xfrm>
            <a:off x="1211580" y="4916247"/>
            <a:ext cx="9768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Latvia Prof. </a:t>
            </a:r>
            <a:r>
              <a:rPr lang="lv-LV" sz="3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Inna Šteinbuka</a:t>
            </a:r>
            <a:endParaRPr lang="en-US" sz="3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3101B1D3-A833-A741-45D6-86A2177A4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49" y="1013349"/>
            <a:ext cx="1246497" cy="1214940"/>
          </a:xfrm>
          <a:prstGeom prst="rect">
            <a:avLst/>
          </a:prstGeom>
        </p:spPr>
      </p:pic>
      <p:pic>
        <p:nvPicPr>
          <p:cNvPr id="7" name="Picture 6" descr="A white outline of a coat of arms&#10;&#10;AI-generated content may be incorrect.">
            <a:extLst>
              <a:ext uri="{FF2B5EF4-FFF2-40B4-BE49-F238E27FC236}">
                <a16:creationId xmlns:a16="http://schemas.microsoft.com/office/drawing/2014/main" id="{86E957D6-7082-8074-4772-24B5E7285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19" y="993626"/>
            <a:ext cx="1293832" cy="12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1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97" y="99058"/>
            <a:ext cx="11908120" cy="513909"/>
          </a:xfrm>
        </p:spPr>
        <p:txBody>
          <a:bodyPr>
            <a:noAutofit/>
          </a:bodyPr>
          <a:lstStyle/>
          <a:p>
            <a:pPr algn="l"/>
            <a:r>
              <a:rPr lang="lv-LV" sz="28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Latvia’s level of digital development is below the EU average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6A21-1376-42D5-A6D6-2331C58B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007" y="6446837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Verdana Pro Light" panose="020B03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3843E-ACC4-4915-810E-BD4583A9080B}"/>
              </a:ext>
            </a:extLst>
          </p:cNvPr>
          <p:cNvSpPr txBox="1"/>
          <p:nvPr/>
        </p:nvSpPr>
        <p:spPr>
          <a:xfrm>
            <a:off x="746710" y="6166923"/>
            <a:ext cx="4803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dirty="0">
                <a:latin typeface="Segoe UI" panose="020B0502040204020203" pitchFamily="34" charset="0"/>
                <a:cs typeface="Segoe UI" panose="020B0502040204020203" pitchFamily="34" charset="0"/>
              </a:rPr>
              <a:t>Source: European Commission, Digital Decade Policy Programme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7EAFF-CC66-A6BB-0109-EFE270A5878B}"/>
              </a:ext>
            </a:extLst>
          </p:cNvPr>
          <p:cNvSpPr/>
          <p:nvPr/>
        </p:nvSpPr>
        <p:spPr>
          <a:xfrm>
            <a:off x="965788" y="873649"/>
            <a:ext cx="1080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DIGITAL ECONOMY INDICATORS AND EU DIGITAL DECADE POLICY PROGRAMME TARGETS</a:t>
            </a:r>
            <a:endParaRPr lang="lv-LV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361E9-390B-AC01-7892-1FDF61E1EECB}"/>
              </a:ext>
            </a:extLst>
          </p:cNvPr>
          <p:cNvSpPr/>
          <p:nvPr/>
        </p:nvSpPr>
        <p:spPr>
          <a:xfrm>
            <a:off x="815612" y="1274151"/>
            <a:ext cx="55061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SMEs WITH AT LEAST A BASIC LEVEL OF DIGITAL INTENSITY </a:t>
            </a:r>
          </a:p>
          <a:p>
            <a:pPr algn="ctr"/>
            <a:r>
              <a:rPr lang="lv-LV" sz="1100" dirty="0">
                <a:latin typeface="Segoe UI" panose="020B0502040204020203" pitchFamily="34" charset="0"/>
                <a:cs typeface="Segoe UI" panose="020B0502040204020203" pitchFamily="34" charset="0"/>
              </a:rPr>
              <a:t>% of total SMEs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DF2CDC-2969-C8E3-C0CE-62CD54E9C07C}"/>
              </a:ext>
            </a:extLst>
          </p:cNvPr>
          <p:cNvSpPr/>
          <p:nvPr/>
        </p:nvSpPr>
        <p:spPr>
          <a:xfrm>
            <a:off x="6782311" y="3675787"/>
            <a:ext cx="4935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CLOUD COMPUTING</a:t>
            </a:r>
          </a:p>
          <a:p>
            <a:r>
              <a:t>share of enterprises using at least one cloud-computing service,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F15DD4-6E19-3A81-0041-3DFEF47B9378}"/>
              </a:ext>
            </a:extLst>
          </p:cNvPr>
          <p:cNvSpPr txBox="1"/>
          <p:nvPr/>
        </p:nvSpPr>
        <p:spPr>
          <a:xfrm>
            <a:off x="925689" y="3675787"/>
            <a:ext cx="4803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</a:p>
          <a:p>
            <a:pPr algn="ctr"/>
            <a:r>
              <a:rPr lang="lv-LV" sz="1100" dirty="0">
                <a:latin typeface="Segoe UI" panose="020B0502040204020203" pitchFamily="34" charset="0"/>
                <a:cs typeface="Segoe UI" panose="020B0502040204020203" pitchFamily="34" charset="0"/>
              </a:rPr>
              <a:t>share of enterprises using at least one artificial intelligence technology, %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D2EC12E-B55B-7CD6-3341-DC6832FBA984}"/>
              </a:ext>
            </a:extLst>
          </p:cNvPr>
          <p:cNvGraphicFramePr/>
          <p:nvPr/>
        </p:nvGraphicFramePr>
        <p:xfrm>
          <a:off x="1091694" y="1602423"/>
          <a:ext cx="450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AC8AEF-6F33-854E-4CF6-5F859F94E661}"/>
              </a:ext>
            </a:extLst>
          </p:cNvPr>
          <p:cNvGraphicFramePr/>
          <p:nvPr/>
        </p:nvGraphicFramePr>
        <p:xfrm>
          <a:off x="6849092" y="4174144"/>
          <a:ext cx="450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966EA37-3870-8B86-F6EE-2268B76879FC}"/>
              </a:ext>
            </a:extLst>
          </p:cNvPr>
          <p:cNvGraphicFramePr/>
          <p:nvPr/>
        </p:nvGraphicFramePr>
        <p:xfrm>
          <a:off x="6857296" y="1602423"/>
          <a:ext cx="450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73FAA61-604F-BAC1-0D01-3A432AF3895C}"/>
              </a:ext>
            </a:extLst>
          </p:cNvPr>
          <p:cNvGraphicFramePr/>
          <p:nvPr/>
        </p:nvGraphicFramePr>
        <p:xfrm>
          <a:off x="1024489" y="4111084"/>
          <a:ext cx="450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8AE976D-5B47-43C1-85A1-AF704B680D24}"/>
              </a:ext>
            </a:extLst>
          </p:cNvPr>
          <p:cNvSpPr txBox="1"/>
          <p:nvPr/>
        </p:nvSpPr>
        <p:spPr>
          <a:xfrm>
            <a:off x="6044476" y="1274151"/>
            <a:ext cx="541255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DIGITAL SKILLS</a:t>
            </a:r>
          </a:p>
          <a:p>
            <a:pPr algn="ctr"/>
            <a:r>
              <a:rPr lang="lv-LV" sz="1100" dirty="0">
                <a:latin typeface="Segoe UI" panose="020B0502040204020203" pitchFamily="34" charset="0"/>
                <a:cs typeface="Segoe UI" panose="020B0502040204020203" pitchFamily="34" charset="0"/>
              </a:rPr>
              <a:t>At least basic digital skills, % of population </a:t>
            </a:r>
          </a:p>
        </p:txBody>
      </p:sp>
    </p:spTree>
    <p:extLst>
      <p:ext uri="{BB962C8B-B14F-4D97-AF65-F5344CB8AC3E}">
        <p14:creationId xmlns:p14="http://schemas.microsoft.com/office/powerpoint/2010/main" val="2447808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E4652-BA41-D1E0-1C10-F40CAF333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C9C057D-F0B7-3789-A024-0593CBF841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11174"/>
            <a:ext cx="10515600" cy="5873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LV2050 </a:t>
            </a:r>
            <a:r>
              <a:rPr lang="lv-LV" sz="3200" dirty="0">
                <a:latin typeface="Arial" panose="020B0604020202020204" pitchFamily="34" charset="0"/>
                <a:cs typeface="Arial" panose="020B0604020202020204" pitchFamily="34" charset="0"/>
              </a:rPr>
              <a:t>— INNOVATION CAPACITY</a:t>
            </a:r>
            <a:endParaRPr lang="en-LV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584932-11A9-C954-B86E-7AB38280138F}"/>
              </a:ext>
            </a:extLst>
          </p:cNvPr>
          <p:cNvSpPr/>
          <p:nvPr/>
        </p:nvSpPr>
        <p:spPr>
          <a:xfrm>
            <a:off x="8073441" y="1808371"/>
            <a:ext cx="1595480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TASKS</a:t>
            </a:r>
            <a:endParaRPr lang="en-LV" sz="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847A55-D6CA-3650-B4DE-26C67EBFCD2F}"/>
              </a:ext>
            </a:extLst>
          </p:cNvPr>
          <p:cNvSpPr/>
          <p:nvPr/>
        </p:nvSpPr>
        <p:spPr>
          <a:xfrm>
            <a:off x="9927327" y="1808371"/>
            <a:ext cx="1604896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KPI</a:t>
            </a:r>
            <a:endParaRPr lang="en-LV" sz="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38EE08-2345-85E8-792B-691CA4301464}"/>
              </a:ext>
            </a:extLst>
          </p:cNvPr>
          <p:cNvSpPr/>
          <p:nvPr/>
        </p:nvSpPr>
        <p:spPr>
          <a:xfrm>
            <a:off x="6249676" y="1808371"/>
            <a:ext cx="1565359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2050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32A1-2C32-FC66-894D-77F01F956870}"/>
              </a:ext>
            </a:extLst>
          </p:cNvPr>
          <p:cNvSpPr/>
          <p:nvPr/>
        </p:nvSpPr>
        <p:spPr>
          <a:xfrm>
            <a:off x="4386377" y="1808371"/>
            <a:ext cx="1604893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DILEMMAS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4DF6AF-05C8-DC6E-3332-634B29071AB1}"/>
              </a:ext>
            </a:extLst>
          </p:cNvPr>
          <p:cNvSpPr/>
          <p:nvPr/>
        </p:nvSpPr>
        <p:spPr>
          <a:xfrm>
            <a:off x="2523078" y="1808371"/>
            <a:ext cx="1604893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None/>
            </a:pPr>
            <a:r>
              <a:rPr lang="lv-LV" sz="1200" b="1" kern="100">
                <a:solidFill>
                  <a:schemeClr val="bg1"/>
                </a:solidFill>
                <a:latin typeface="Arial"/>
                <a:cs typeface="Arial"/>
              </a:rPr>
              <a:t>CHALLENGE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34A80B-8989-3F45-FBE1-43877CAAA947}"/>
              </a:ext>
            </a:extLst>
          </p:cNvPr>
          <p:cNvSpPr/>
          <p:nvPr/>
        </p:nvSpPr>
        <p:spPr>
          <a:xfrm>
            <a:off x="659781" y="1808371"/>
            <a:ext cx="1604891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F0CF72-8896-9C6F-7BC5-56FDF7F2F868}"/>
              </a:ext>
            </a:extLst>
          </p:cNvPr>
          <p:cNvSpPr txBox="1"/>
          <p:nvPr/>
        </p:nvSpPr>
        <p:spPr>
          <a:xfrm>
            <a:off x="2510843" y="2375441"/>
            <a:ext cx="160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Slow diffusion of innovation, low investment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6475F4-60FE-B52F-B344-5E80FB07704E}"/>
              </a:ext>
            </a:extLst>
          </p:cNvPr>
          <p:cNvSpPr txBox="1"/>
          <p:nvPr/>
        </p:nvSpPr>
        <p:spPr>
          <a:xfrm>
            <a:off x="4365985" y="2375441"/>
            <a:ext cx="160489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16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Balancing short-term goals and long-term transformative </a:t>
            </a:r>
            <a:r>
              <a:rPr lang="lv-LV" sz="1600" ker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innovation </a:t>
            </a:r>
            <a:endParaRPr lang="en-US" sz="1600" kern="10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>
              <a:buNone/>
            </a:pPr>
            <a:endParaRPr lang="en-LV" sz="1200" kern="100">
              <a:latin typeface="Arial"/>
              <a:ea typeface="Aptos" panose="020B0004020202020204" pitchFamily="34" charset="0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A29C63-0AA6-7BFC-D7BD-6EF9A81984BC}"/>
              </a:ext>
            </a:extLst>
          </p:cNvPr>
          <p:cNvSpPr txBox="1"/>
          <p:nvPr/>
        </p:nvSpPr>
        <p:spPr>
          <a:xfrm>
            <a:off x="6296252" y="2375441"/>
            <a:ext cx="160489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1600" kern="100" dirty="0">
                <a:latin typeface="Arial"/>
                <a:ea typeface="Aptos" panose="020B0004020202020204" pitchFamily="34" charset="0"/>
                <a:cs typeface="Arial"/>
              </a:rPr>
              <a:t>Strengthen </a:t>
            </a:r>
            <a:r>
              <a:rPr lang="lv-LV" sz="1600" kern="100">
                <a:latin typeface="Arial"/>
                <a:ea typeface="Aptos" panose="020B0004020202020204" pitchFamily="34" charset="0"/>
                <a:cs typeface="Arial"/>
              </a:rPr>
              <a:t>innovation and financing R&amp;D</a:t>
            </a:r>
            <a:endParaRPr lang="en-US" sz="1600" kern="100">
              <a:latin typeface="Arial"/>
              <a:ea typeface="Aptos" panose="020B0004020202020204" pitchFamily="34" charset="0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55F9F9-D2A3-0E08-ED8E-EA244365A8FD}"/>
              </a:ext>
            </a:extLst>
          </p:cNvPr>
          <p:cNvSpPr txBox="1"/>
          <p:nvPr/>
        </p:nvSpPr>
        <p:spPr>
          <a:xfrm>
            <a:off x="8076265" y="2375441"/>
            <a:ext cx="1604890" cy="23185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Support for intangible assets</a:t>
            </a:r>
            <a:endParaRPr lang="en-US" sz="1600" dirty="0">
              <a:cs typeface="Arial"/>
            </a:endParaRPr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State support for innovation</a:t>
            </a:r>
            <a:endParaRPr lang="en-US" sz="1600" dirty="0">
              <a:cs typeface="Arial"/>
            </a:endParaRPr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Flexible regulation</a:t>
            </a:r>
            <a:endParaRPr lang="en-US" sz="1600" dirty="0"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4BE4A2-2F10-0085-1443-1FEA22B4BE38}"/>
              </a:ext>
            </a:extLst>
          </p:cNvPr>
          <p:cNvSpPr txBox="1"/>
          <p:nvPr/>
        </p:nvSpPr>
        <p:spPr>
          <a:xfrm>
            <a:off x="9931405" y="2375441"/>
            <a:ext cx="1604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R&amp;D expenditure &gt;3% of GDP 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85% of companies engaged in innovation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FC5821-2FAE-C88A-B2D0-B990C3FEE9F6}"/>
              </a:ext>
            </a:extLst>
          </p:cNvPr>
          <p:cNvSpPr txBox="1"/>
          <p:nvPr/>
        </p:nvSpPr>
        <p:spPr>
          <a:xfrm>
            <a:off x="655703" y="2375441"/>
            <a:ext cx="160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b="1" kern="100" dirty="0">
                <a:solidFill>
                  <a:srgbClr val="002D7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INNOVATION CAPACITY</a:t>
            </a:r>
            <a:endParaRPr lang="en-LV" sz="1200" kern="100" dirty="0">
              <a:solidFill>
                <a:srgbClr val="002D74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029AD5-24E4-A3C8-B8F6-6EE3CB671B5E}"/>
              </a:ext>
            </a:extLst>
          </p:cNvPr>
          <p:cNvCxnSpPr>
            <a:cxnSpLocks/>
          </p:cNvCxnSpPr>
          <p:nvPr/>
        </p:nvCxnSpPr>
        <p:spPr>
          <a:xfrm flipV="1">
            <a:off x="2385718" y="1808373"/>
            <a:ext cx="0" cy="3538183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AFFF1-EB7E-66C0-EE53-32B068787D39}"/>
              </a:ext>
            </a:extLst>
          </p:cNvPr>
          <p:cNvCxnSpPr>
            <a:cxnSpLocks/>
          </p:cNvCxnSpPr>
          <p:nvPr/>
        </p:nvCxnSpPr>
        <p:spPr>
          <a:xfrm flipV="1">
            <a:off x="4240860" y="1808373"/>
            <a:ext cx="0" cy="3538183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214835-5C4B-5325-8FEA-AD713DB908C8}"/>
              </a:ext>
            </a:extLst>
          </p:cNvPr>
          <p:cNvCxnSpPr>
            <a:cxnSpLocks/>
          </p:cNvCxnSpPr>
          <p:nvPr/>
        </p:nvCxnSpPr>
        <p:spPr>
          <a:xfrm flipV="1">
            <a:off x="6096000" y="1808373"/>
            <a:ext cx="0" cy="3538183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621F8E-C4A7-4A5D-CD18-7712A75463BB}"/>
              </a:ext>
            </a:extLst>
          </p:cNvPr>
          <p:cNvCxnSpPr>
            <a:cxnSpLocks/>
          </p:cNvCxnSpPr>
          <p:nvPr/>
        </p:nvCxnSpPr>
        <p:spPr>
          <a:xfrm flipV="1">
            <a:off x="7951140" y="1808373"/>
            <a:ext cx="0" cy="3538183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3238B-35BE-505A-7985-EC548B6DD7EA}"/>
              </a:ext>
            </a:extLst>
          </p:cNvPr>
          <p:cNvCxnSpPr>
            <a:cxnSpLocks/>
          </p:cNvCxnSpPr>
          <p:nvPr/>
        </p:nvCxnSpPr>
        <p:spPr>
          <a:xfrm flipV="1">
            <a:off x="9798124" y="1808372"/>
            <a:ext cx="0" cy="3538183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ight bulb and gears&#10;&#10;AI-generated content may be incorrect.">
            <a:extLst>
              <a:ext uri="{FF2B5EF4-FFF2-40B4-BE49-F238E27FC236}">
                <a16:creationId xmlns:a16="http://schemas.microsoft.com/office/drawing/2014/main" id="{2BAD8747-D8F4-BD63-A922-2D7A627DE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2" y="3735043"/>
            <a:ext cx="1611513" cy="1611513"/>
          </a:xfrm>
          <a:prstGeom prst="rect">
            <a:avLst/>
          </a:prstGeom>
        </p:spPr>
      </p:pic>
      <p:pic>
        <p:nvPicPr>
          <p:cNvPr id="6" name="Picture 5" descr="A blue and white hourglass and a hand with a thumb down and a gear&#10;&#10;AI-generated content may be incorrect.">
            <a:extLst>
              <a:ext uri="{FF2B5EF4-FFF2-40B4-BE49-F238E27FC236}">
                <a16:creationId xmlns:a16="http://schemas.microsoft.com/office/drawing/2014/main" id="{A57507B6-BF93-DBD0-11CB-E02D97F5A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79" y="4272974"/>
            <a:ext cx="991524" cy="1073581"/>
          </a:xfrm>
          <a:prstGeom prst="rect">
            <a:avLst/>
          </a:prstGeom>
        </p:spPr>
      </p:pic>
      <p:pic>
        <p:nvPicPr>
          <p:cNvPr id="13" name="Picture 12" descr="A magnifying glass next to a light bulb and paper&#10;&#10;AI-generated content may be incorrect.">
            <a:extLst>
              <a:ext uri="{FF2B5EF4-FFF2-40B4-BE49-F238E27FC236}">
                <a16:creationId xmlns:a16="http://schemas.microsoft.com/office/drawing/2014/main" id="{EFD6B466-AFAA-0FB0-1BD6-DC2DEDA14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22" y="4094946"/>
            <a:ext cx="1279035" cy="132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2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02F71-1C2E-EB63-F57C-0ED02E2E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007" y="6446837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Verdana Pro Light" panose="020B03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A858D-FB6F-5FC9-566A-9ED2EE6170E1}"/>
              </a:ext>
            </a:extLst>
          </p:cNvPr>
          <p:cNvSpPr txBox="1"/>
          <p:nvPr/>
        </p:nvSpPr>
        <p:spPr>
          <a:xfrm>
            <a:off x="733776" y="320300"/>
            <a:ext cx="71797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Productivity dynamics are affected by a low level of private investment</a:t>
            </a:r>
            <a:endParaRPr lang="lv-LV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3EB79F-FEE3-BCC5-781C-A9A88CF104ED}"/>
              </a:ext>
            </a:extLst>
          </p:cNvPr>
          <p:cNvSpPr txBox="1"/>
          <p:nvPr/>
        </p:nvSpPr>
        <p:spPr>
          <a:xfrm>
            <a:off x="1806222" y="1582516"/>
            <a:ext cx="8613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None/>
            </a:pPr>
            <a:r>
              <a:rPr lang="lv-LV" sz="16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 value of accumulated non-financial assets (constant prices) per person employed and productivity in EU countries, </a:t>
            </a:r>
            <a:r>
              <a:rPr lang="lv-LV" sz="16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thousand EUR</a:t>
            </a:r>
            <a:endParaRPr lang="lv-LV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7193FAF-FAC7-69FD-E339-0CFD00586D24}"/>
              </a:ext>
            </a:extLst>
          </p:cNvPr>
          <p:cNvGraphicFramePr/>
          <p:nvPr/>
        </p:nvGraphicFramePr>
        <p:xfrm>
          <a:off x="914400" y="2043112"/>
          <a:ext cx="10272889" cy="393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851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9BF91-4CA7-1775-D8A5-2698FE730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E4DEBFA-E345-699B-7E2A-E3DF12C8FF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20713"/>
            <a:ext cx="10515600" cy="5873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LV2050 </a:t>
            </a:r>
            <a:r>
              <a:rPr lang="lv-LV" sz="3200" dirty="0">
                <a:latin typeface="Arial" panose="020B0604020202020204" pitchFamily="34" charset="0"/>
                <a:cs typeface="Arial" panose="020B0604020202020204" pitchFamily="34" charset="0"/>
              </a:rPr>
              <a:t>— HUMAN CAPITAL AND DEMOGRAPHY</a:t>
            </a:r>
            <a:endParaRPr lang="en-LV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D721BC-68E4-4F56-18CE-0F05F2852362}"/>
              </a:ext>
            </a:extLst>
          </p:cNvPr>
          <p:cNvCxnSpPr>
            <a:cxnSpLocks/>
          </p:cNvCxnSpPr>
          <p:nvPr/>
        </p:nvCxnSpPr>
        <p:spPr>
          <a:xfrm flipV="1">
            <a:off x="2385718" y="1517911"/>
            <a:ext cx="0" cy="3798724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018465-DBEE-9F53-6CE1-815F102A7EB9}"/>
              </a:ext>
            </a:extLst>
          </p:cNvPr>
          <p:cNvCxnSpPr>
            <a:cxnSpLocks/>
          </p:cNvCxnSpPr>
          <p:nvPr/>
        </p:nvCxnSpPr>
        <p:spPr>
          <a:xfrm flipV="1">
            <a:off x="4240860" y="1517911"/>
            <a:ext cx="0" cy="3798724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EF59D2-7C9B-3141-B812-72189077DDBF}"/>
              </a:ext>
            </a:extLst>
          </p:cNvPr>
          <p:cNvCxnSpPr>
            <a:cxnSpLocks/>
          </p:cNvCxnSpPr>
          <p:nvPr/>
        </p:nvCxnSpPr>
        <p:spPr>
          <a:xfrm flipV="1">
            <a:off x="6096000" y="1517911"/>
            <a:ext cx="0" cy="3798724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CB8D27-B124-0CFE-D81F-6AA327152EF6}"/>
              </a:ext>
            </a:extLst>
          </p:cNvPr>
          <p:cNvCxnSpPr>
            <a:cxnSpLocks/>
          </p:cNvCxnSpPr>
          <p:nvPr/>
        </p:nvCxnSpPr>
        <p:spPr>
          <a:xfrm flipV="1">
            <a:off x="7951140" y="1517911"/>
            <a:ext cx="0" cy="3798724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817DD-7112-21FB-D154-883CF5124BBA}"/>
              </a:ext>
            </a:extLst>
          </p:cNvPr>
          <p:cNvCxnSpPr>
            <a:cxnSpLocks/>
          </p:cNvCxnSpPr>
          <p:nvPr/>
        </p:nvCxnSpPr>
        <p:spPr>
          <a:xfrm flipV="1">
            <a:off x="9806280" y="1517911"/>
            <a:ext cx="0" cy="3798724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5852A01-0292-C58C-F8A6-A2EFFD4772A6}"/>
              </a:ext>
            </a:extLst>
          </p:cNvPr>
          <p:cNvSpPr/>
          <p:nvPr/>
        </p:nvSpPr>
        <p:spPr>
          <a:xfrm>
            <a:off x="8073441" y="1517910"/>
            <a:ext cx="1595480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TASKS</a:t>
            </a:r>
            <a:endParaRPr lang="en-LV" sz="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09E173-6404-F6F0-FF82-88A07BAC27ED}"/>
              </a:ext>
            </a:extLst>
          </p:cNvPr>
          <p:cNvSpPr/>
          <p:nvPr/>
        </p:nvSpPr>
        <p:spPr>
          <a:xfrm>
            <a:off x="9927327" y="1517910"/>
            <a:ext cx="1604896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KPI</a:t>
            </a:r>
            <a:endParaRPr lang="en-LV" sz="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84C9A6-11CB-B747-5E88-4382D2C3E9EE}"/>
              </a:ext>
            </a:extLst>
          </p:cNvPr>
          <p:cNvSpPr/>
          <p:nvPr/>
        </p:nvSpPr>
        <p:spPr>
          <a:xfrm>
            <a:off x="6249676" y="1517910"/>
            <a:ext cx="1565359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2050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841009-440E-569D-3853-C8EFB4A21ABC}"/>
              </a:ext>
            </a:extLst>
          </p:cNvPr>
          <p:cNvSpPr/>
          <p:nvPr/>
        </p:nvSpPr>
        <p:spPr>
          <a:xfrm>
            <a:off x="4386377" y="1517910"/>
            <a:ext cx="1604893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DILEMMAS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F2DF8B-2D6F-5552-0C31-839A4AD1F09A}"/>
              </a:ext>
            </a:extLst>
          </p:cNvPr>
          <p:cNvSpPr/>
          <p:nvPr/>
        </p:nvSpPr>
        <p:spPr>
          <a:xfrm>
            <a:off x="2523078" y="1517910"/>
            <a:ext cx="1604893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CHALLENGEU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93C7F2-21F6-2E28-7FEA-0D864030EE9A}"/>
              </a:ext>
            </a:extLst>
          </p:cNvPr>
          <p:cNvSpPr/>
          <p:nvPr/>
        </p:nvSpPr>
        <p:spPr>
          <a:xfrm>
            <a:off x="659781" y="1517910"/>
            <a:ext cx="1604891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00257E-6CF5-8F72-6630-75F1B7301DAE}"/>
              </a:ext>
            </a:extLst>
          </p:cNvPr>
          <p:cNvSpPr txBox="1"/>
          <p:nvPr/>
        </p:nvSpPr>
        <p:spPr>
          <a:xfrm>
            <a:off x="2510843" y="2084980"/>
            <a:ext cx="1604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Depopulation, ageing society, emigration and immigration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A56380-AF06-33D1-1870-F7B81D503F48}"/>
              </a:ext>
            </a:extLst>
          </p:cNvPr>
          <p:cNvSpPr txBox="1"/>
          <p:nvPr/>
        </p:nvSpPr>
        <p:spPr>
          <a:xfrm>
            <a:off x="4365985" y="2084980"/>
            <a:ext cx="16048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can the renewal and sustainability of society be ensured while preserving national identity and economic viability?  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what extent should we address immediate labour-market needs, and to what extent should we invest in promoting long-term growth and innovation potential? 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76DD35-B355-842D-FCF0-723F3DFB29A9}"/>
              </a:ext>
            </a:extLst>
          </p:cNvPr>
          <p:cNvSpPr txBox="1"/>
          <p:nvPr/>
        </p:nvSpPr>
        <p:spPr>
          <a:xfrm>
            <a:off x="6221125" y="2084980"/>
            <a:ext cx="1604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Stop population decline, increase support for families with children, and ensure the sustainability and quality of the workforce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97AE51-8596-6545-596B-BCC62069798A}"/>
              </a:ext>
            </a:extLst>
          </p:cNvPr>
          <p:cNvSpPr txBox="1"/>
          <p:nvPr/>
        </p:nvSpPr>
        <p:spPr>
          <a:xfrm>
            <a:off x="8076265" y="2084980"/>
            <a:ext cx="160489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Strengthening the value of families with children</a:t>
            </a:r>
            <a:endParaRPr lang="en-LV" sz="1200" dirty="0"/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State support for families with children</a:t>
            </a:r>
            <a:endParaRPr lang="en-LV" sz="1200" dirty="0"/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Promoting fertility</a:t>
            </a:r>
            <a:endParaRPr lang="en-LV" sz="1200" dirty="0"/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Ensuring a balance between the workforce and pensioners</a:t>
            </a:r>
            <a:endParaRPr lang="en-LV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3A0046-854F-F596-A69A-B920F021F32F}"/>
              </a:ext>
            </a:extLst>
          </p:cNvPr>
          <p:cNvSpPr txBox="1"/>
          <p:nvPr/>
        </p:nvSpPr>
        <p:spPr>
          <a:xfrm>
            <a:off x="9931405" y="2084980"/>
            <a:ext cx="1604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Total fertility rate of at least 1.88 births 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Life expectancy: men 77, women 84 years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66 healthy life years 50% of the population with higher education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Employment rate 78%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DC02AF-1F49-84EB-4347-18B71E9FB83B}"/>
              </a:ext>
            </a:extLst>
          </p:cNvPr>
          <p:cNvSpPr txBox="1"/>
          <p:nvPr/>
        </p:nvSpPr>
        <p:spPr>
          <a:xfrm>
            <a:off x="655703" y="2084980"/>
            <a:ext cx="160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b="1" dirty="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CAPITAL AND DEMOGRAPHY</a:t>
            </a:r>
            <a:endParaRPr lang="en-LV" sz="1200" b="1" kern="100" dirty="0">
              <a:solidFill>
                <a:srgbClr val="002D74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descr="A group of people in a white and blue logo&#10;&#10;AI-generated content may be incorrect.">
            <a:extLst>
              <a:ext uri="{FF2B5EF4-FFF2-40B4-BE49-F238E27FC236}">
                <a16:creationId xmlns:a16="http://schemas.microsoft.com/office/drawing/2014/main" id="{93B614D9-8309-67E2-F500-68DA05C6A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2" y="3700807"/>
            <a:ext cx="1600171" cy="1600171"/>
          </a:xfrm>
          <a:prstGeom prst="rect">
            <a:avLst/>
          </a:prstGeom>
        </p:spPr>
      </p:pic>
      <p:pic>
        <p:nvPicPr>
          <p:cNvPr id="43" name="Picture 42" descr="A blue and white passport with a globe symbol&#10;&#10;AI-generated content may be incorrect.">
            <a:extLst>
              <a:ext uri="{FF2B5EF4-FFF2-40B4-BE49-F238E27FC236}">
                <a16:creationId xmlns:a16="http://schemas.microsoft.com/office/drawing/2014/main" id="{B8D873A0-F6E3-E6CB-83A8-C17DAD0E6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47" y="4014393"/>
            <a:ext cx="1300057" cy="1286585"/>
          </a:xfrm>
          <a:prstGeom prst="rect">
            <a:avLst/>
          </a:prstGeom>
        </p:spPr>
      </p:pic>
      <p:pic>
        <p:nvPicPr>
          <p:cNvPr id="44" name="Picture 43" descr="A blue and white object with a baby on it&#10;&#10;AI-generated content may be incorrect.">
            <a:extLst>
              <a:ext uri="{FF2B5EF4-FFF2-40B4-BE49-F238E27FC236}">
                <a16:creationId xmlns:a16="http://schemas.microsoft.com/office/drawing/2014/main" id="{CC10003F-B9A6-A5DE-C918-ACFF3ED74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11" y="4416495"/>
            <a:ext cx="951489" cy="8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002" y="11289"/>
            <a:ext cx="10763068" cy="812800"/>
          </a:xfrm>
        </p:spPr>
        <p:txBody>
          <a:bodyPr>
            <a:noAutofit/>
          </a:bodyPr>
          <a:lstStyle/>
          <a:p>
            <a:pPr algn="l"/>
            <a:r>
              <a:rPr lang="lv-LV" sz="3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Key human-capital challenges</a:t>
            </a: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A82F5-127E-4649-AF92-188E123135C8}"/>
              </a:ext>
            </a:extLst>
          </p:cNvPr>
          <p:cNvSpPr txBox="1"/>
          <p:nvPr/>
        </p:nvSpPr>
        <p:spPr>
          <a:xfrm>
            <a:off x="6479821" y="1293153"/>
            <a:ext cx="56593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Population participation rate in lifelong learning</a:t>
            </a:r>
          </a:p>
          <a:p>
            <a:pPr algn="ctr"/>
            <a:r>
              <a:rPr lang="lv-LV" sz="12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(population aged 25–64, percent)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lv-LV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6A21-1376-42D5-A6D6-2331C58B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007" y="6446837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Verdana Pro Light" panose="020B03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3843E-ACC4-4915-810E-BD4583A9080B}"/>
              </a:ext>
            </a:extLst>
          </p:cNvPr>
          <p:cNvSpPr txBox="1"/>
          <p:nvPr/>
        </p:nvSpPr>
        <p:spPr>
          <a:xfrm>
            <a:off x="6170822" y="5996988"/>
            <a:ext cx="556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latin typeface="Arial Nova Cond Light" panose="020B0306020202020204" pitchFamily="34" charset="0"/>
                <a:cs typeface="Times New Roman" panose="02020603050405020304" pitchFamily="18" charset="0"/>
              </a:rPr>
              <a:t>Source: EUROSTAT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1887BAE-E258-0ED8-5631-37E7B2A08DAD}"/>
              </a:ext>
            </a:extLst>
          </p:cNvPr>
          <p:cNvGraphicFramePr/>
          <p:nvPr/>
        </p:nvGraphicFramePr>
        <p:xfrm>
          <a:off x="5576711" y="1286936"/>
          <a:ext cx="6423377" cy="4907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84394A5-2B21-9A41-244C-A0DF747C2468}"/>
              </a:ext>
            </a:extLst>
          </p:cNvPr>
          <p:cNvSpPr txBox="1"/>
          <p:nvPr/>
        </p:nvSpPr>
        <p:spPr>
          <a:xfrm>
            <a:off x="213933" y="1079144"/>
            <a:ext cx="5226756" cy="46166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sz="2100"/>
              <a:t>Workforce decline since 2000 Latvia has lost ~1/5 of its population; </a:t>
            </a:r>
            <a:endParaRPr lang="en-US" sz="21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100"/>
              <a:t>Qualification</a:t>
            </a:r>
            <a:r>
              <a:rPr sz="2100"/>
              <a:t> mismatch </a:t>
            </a:r>
            <a:r>
              <a:rPr sz="2100" dirty="0"/>
              <a:t>indicator rose from 31.1% </a:t>
            </a:r>
            <a:r>
              <a:rPr sz="2100"/>
              <a:t>(2017) to 36.1% (2024); </a:t>
            </a:r>
            <a:endParaRPr lang="en-US" sz="21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sz="2100"/>
              <a:t>STEM and </a:t>
            </a:r>
            <a:r>
              <a:rPr lang="en-US" sz="2100"/>
              <a:t>e</a:t>
            </a:r>
            <a:r>
              <a:rPr lang="en-US" sz="2100" dirty="0"/>
              <a:t>xcellence</a:t>
            </a:r>
            <a:r>
              <a:rPr sz="2100" dirty="0"/>
              <a:t> gap: the share of STEM graduates is below the EU average; </a:t>
            </a:r>
            <a:endParaRPr lang="en-US" sz="21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100"/>
              <a:t>Top</a:t>
            </a:r>
            <a:r>
              <a:rPr sz="2100"/>
              <a:t> PISA </a:t>
            </a:r>
            <a:r>
              <a:rPr sz="2100" dirty="0"/>
              <a:t>performance in mathematics is only 6% </a:t>
            </a:r>
            <a:r>
              <a:rPr sz="2100"/>
              <a:t>(OECD average 9%); </a:t>
            </a:r>
            <a:endParaRPr lang="en-US" sz="21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sz="2100"/>
              <a:t>Only 11% </a:t>
            </a:r>
            <a:r>
              <a:rPr sz="2100" dirty="0"/>
              <a:t>participate in lifelong learning among adults (25–64) — one of the lowest rates in the EU, hindering the workforce transition to more productive sectors.</a:t>
            </a:r>
            <a:endParaRPr sz="2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549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89E9A-4290-B722-B8A4-93696DEAF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CD850FC-78AC-9E5A-0129-301EC3192296}"/>
              </a:ext>
            </a:extLst>
          </p:cNvPr>
          <p:cNvSpPr/>
          <p:nvPr/>
        </p:nvSpPr>
        <p:spPr>
          <a:xfrm>
            <a:off x="8048517" y="2312900"/>
            <a:ext cx="2528047" cy="2560321"/>
          </a:xfrm>
          <a:prstGeom prst="rect">
            <a:avLst/>
          </a:prstGeom>
          <a:solidFill>
            <a:srgbClr val="B1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lv-LV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337119-C77F-D7C5-565F-04D4902EC494}"/>
              </a:ext>
            </a:extLst>
          </p:cNvPr>
          <p:cNvSpPr/>
          <p:nvPr/>
        </p:nvSpPr>
        <p:spPr>
          <a:xfrm>
            <a:off x="4950314" y="2312900"/>
            <a:ext cx="2528047" cy="2560321"/>
          </a:xfrm>
          <a:prstGeom prst="rect">
            <a:avLst/>
          </a:prstGeom>
          <a:solidFill>
            <a:srgbClr val="B1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lv-LV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504FE-6FDE-DF20-38D2-D404526382BA}"/>
              </a:ext>
            </a:extLst>
          </p:cNvPr>
          <p:cNvSpPr/>
          <p:nvPr/>
        </p:nvSpPr>
        <p:spPr>
          <a:xfrm>
            <a:off x="1733773" y="2346791"/>
            <a:ext cx="2528048" cy="2526430"/>
          </a:xfrm>
          <a:prstGeom prst="rect">
            <a:avLst/>
          </a:prstGeom>
          <a:solidFill>
            <a:srgbClr val="B1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lv-LV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3C2B135-6AF7-84D4-33F1-922E0F5438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084565"/>
            <a:ext cx="10515600" cy="587375"/>
          </a:xfrm>
          <a:prstGeom prst="rect">
            <a:avLst/>
          </a:prstGeom>
        </p:spPr>
        <p:txBody>
          <a:bodyPr/>
          <a:lstStyle/>
          <a:p>
            <a:r>
              <a:rPr sz="4000" dirty="0"/>
              <a:t>LV2050 — THREE MACROECONOMIC SCENARIOS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B13E12-4C33-3150-4FF2-8F6F67119359}"/>
              </a:ext>
            </a:extLst>
          </p:cNvPr>
          <p:cNvSpPr/>
          <p:nvPr/>
        </p:nvSpPr>
        <p:spPr>
          <a:xfrm>
            <a:off x="1733773" y="3429000"/>
            <a:ext cx="2528047" cy="2560321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r>
              <a:rPr lang="lv-LV" b="1" dirty="0">
                <a:latin typeface="Arial"/>
                <a:cs typeface="Arial"/>
              </a:rPr>
              <a:t>1. TRANSFORMATIVE </a:t>
            </a:r>
            <a:r>
              <a:rPr lang="lv-LV" b="1">
                <a:latin typeface="Arial"/>
                <a:cs typeface="Arial"/>
              </a:rPr>
              <a:t>RESILIENCE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DA5556-2A8E-D66C-E129-BBA64101932B}"/>
              </a:ext>
            </a:extLst>
          </p:cNvPr>
          <p:cNvSpPr/>
          <p:nvPr/>
        </p:nvSpPr>
        <p:spPr>
          <a:xfrm>
            <a:off x="8139943" y="3213114"/>
            <a:ext cx="2528047" cy="2560321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  <a:p>
            <a:pPr lvl="0" algn="ctr"/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  <a:p>
            <a:pPr lvl="0" algn="ctr"/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SPIRAL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7934E-F2D7-75A0-5E23-FA1136142BB3}"/>
              </a:ext>
            </a:extLst>
          </p:cNvPr>
          <p:cNvSpPr/>
          <p:nvPr/>
        </p:nvSpPr>
        <p:spPr>
          <a:xfrm>
            <a:off x="4950313" y="3348321"/>
            <a:ext cx="2528047" cy="2560321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  <a:p>
            <a:pPr algn="ctr"/>
            <a:r>
              <a:rPr lang="lv-LV" b="1" dirty="0">
                <a:latin typeface="Arial"/>
                <a:cs typeface="Arial"/>
              </a:rPr>
              <a:t>INERTIA WITH SLOW GROWTH AND DEMOGRAPHIC </a:t>
            </a:r>
            <a:r>
              <a:rPr lang="lv-LV" b="1">
                <a:latin typeface="Arial"/>
                <a:cs typeface="Arial"/>
              </a:rPr>
              <a:t>PRESSURE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25A74D-0CC4-A5AC-7EA1-4D034195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11" y="2346791"/>
            <a:ext cx="849851" cy="849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10040D-77C3-0ACA-AE45-616A376C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13" y="2346791"/>
            <a:ext cx="849851" cy="849851"/>
          </a:xfrm>
          <a:prstGeom prst="rect">
            <a:avLst/>
          </a:prstGeom>
        </p:spPr>
      </p:pic>
      <p:pic>
        <p:nvPicPr>
          <p:cNvPr id="19" name="Picture 18" descr="A white and blue swirly logo&#10;&#10;AI-generated content may be incorrect.">
            <a:extLst>
              <a:ext uri="{FF2B5EF4-FFF2-40B4-BE49-F238E27FC236}">
                <a16:creationId xmlns:a16="http://schemas.microsoft.com/office/drawing/2014/main" id="{3BD39CEE-3F65-9F85-F0A9-7143F5619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23" y="2312900"/>
            <a:ext cx="849851" cy="8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5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D10A-868B-1DC3-A44A-3E0A702EB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246EDC5-3817-E6D3-22EE-1DF9CA1E5E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55474"/>
            <a:ext cx="10515600" cy="5873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lvl="0" algn="ctr"/>
            <a:r>
              <a:rPr lang="lv-LV" sz="3000">
                <a:latin typeface="Arial"/>
                <a:cs typeface="Arial"/>
              </a:rPr>
              <a:t>1. TRANSFORMATIVE RESILIENCE</a:t>
            </a: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3119E-0907-B314-E68E-C61573782912}"/>
              </a:ext>
            </a:extLst>
          </p:cNvPr>
          <p:cNvSpPr txBox="1"/>
          <p:nvPr/>
        </p:nvSpPr>
        <p:spPr>
          <a:xfrm>
            <a:off x="1247887" y="1699710"/>
            <a:ext cx="5056094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sz="2400"/>
              <a:t>Major structural reforms and a transition to a knowledge-intensive, green, and digital economy</a:t>
            </a:r>
            <a:endParaRPr lang="en-US" sz="24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sz="2400"/>
              <a:t>Breakthrough in GDP and productivity</a:t>
            </a:r>
            <a:endParaRPr sz="24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sz="2400"/>
              <a:t>Positive solutions to demographic and migration challenges, and social cohesion</a:t>
            </a:r>
            <a:endParaRPr sz="24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sz="2400"/>
              <a:t>Increasing public-administration and policy-implementation capacity and moving closer to the EU welfare level</a:t>
            </a:r>
            <a:endParaRPr sz="240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7C28F-2026-6490-8A1A-556C1C30E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84" y="2057010"/>
            <a:ext cx="4024804" cy="31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4D4B4-4B68-9536-06FA-2BFE1758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CE7ED96-CC28-DE11-12EF-ED36632478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51073"/>
            <a:ext cx="10515600" cy="1034693"/>
          </a:xfrm>
          <a:prstGeom prst="rect">
            <a:avLst/>
          </a:prstGeom>
        </p:spPr>
        <p:txBody>
          <a:bodyPr/>
          <a:lstStyle/>
          <a:p>
            <a:r>
              <a:t>2. INERTIA WITH SLOW GROWTH AND</a:t>
            </a:r>
            <a:br/>
            <a:r>
              <a:t>DEMOGRAPHIC PRESSURE</a:t>
            </a:r>
          </a:p>
        </p:txBody>
      </p:sp>
      <p:pic>
        <p:nvPicPr>
          <p:cNvPr id="7" name="Picture 6" descr="A close-up of several icons&#10;&#10;AI-generated content may be incorrect.">
            <a:extLst>
              <a:ext uri="{FF2B5EF4-FFF2-40B4-BE49-F238E27FC236}">
                <a16:creationId xmlns:a16="http://schemas.microsoft.com/office/drawing/2014/main" id="{531C501A-DFCA-FEFD-BB99-55B1EAA07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81" y="2592811"/>
            <a:ext cx="4025955" cy="34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12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0AC8D-07EA-D8E6-0D7B-97AB9338C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55BC3C4-58C6-B1DE-B64C-B787663B18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55474"/>
            <a:ext cx="10515600" cy="587375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lv-LV" sz="3000" dirty="0">
                <a:latin typeface="Arial" panose="020B0604020202020204" pitchFamily="34" charset="0"/>
                <a:cs typeface="Arial" panose="020B0604020202020204" pitchFamily="34" charset="0"/>
              </a:rPr>
              <a:t>NEGATIVE SPIRAL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FE82E-82C6-BC7C-5EE7-454B2A1A167E}"/>
              </a:ext>
            </a:extLst>
          </p:cNvPr>
          <p:cNvSpPr txBox="1"/>
          <p:nvPr/>
        </p:nvSpPr>
        <p:spPr>
          <a:xfrm>
            <a:off x="1247887" y="1699707"/>
            <a:ext cx="505609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2000" dirty="0"/>
              <a:t>Weak demographics, productivity, and structural inertia reinforce the economic slowdown</a:t>
            </a:r>
            <a:endParaRPr lang="en-GB" sz="2000" dirty="0"/>
          </a:p>
          <a:p>
            <a:pPr marL="228600" lvl="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2000" dirty="0"/>
              <a:t>GDP dynamics are stagnant, increasing pressure on pension and social-protection systems</a:t>
            </a:r>
            <a:endParaRPr lang="en-GB" sz="2000" dirty="0"/>
          </a:p>
          <a:p>
            <a:pPr marL="228600" lvl="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2000" dirty="0"/>
              <a:t>Population decline causes a shrinking workforce and tax base</a:t>
            </a:r>
            <a:endParaRPr lang="en-LV" sz="2000" dirty="0"/>
          </a:p>
          <a:p>
            <a:pPr marL="228600" lvl="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2000" dirty="0"/>
              <a:t>Technological and productivity lag, moving further away from the EU welfare level</a:t>
            </a:r>
            <a:endParaRPr lang="en-LV" sz="2000" dirty="0"/>
          </a:p>
        </p:txBody>
      </p:sp>
      <p:pic>
        <p:nvPicPr>
          <p:cNvPr id="7" name="Picture 6" descr="A close-up of several icons&#10;&#10;AI-generated content may be incorrect.">
            <a:extLst>
              <a:ext uri="{FF2B5EF4-FFF2-40B4-BE49-F238E27FC236}">
                <a16:creationId xmlns:a16="http://schemas.microsoft.com/office/drawing/2014/main" id="{59FF53A9-327A-ECC0-0EBF-B96FA58D2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09" y="2057009"/>
            <a:ext cx="4024804" cy="319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81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D697-D621-A481-FF65-FCEC93D5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53EA-7D99-A067-2BC4-7E313DB5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80" y="3111156"/>
            <a:ext cx="9621071" cy="1654376"/>
          </a:xfrm>
        </p:spPr>
        <p:txBody>
          <a:bodyPr>
            <a:no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 START FOR PRODUCTIVE CONVERSATIONS ABOUT LATVIA!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B4566AFC-FFFB-699E-4BBB-BFCF5EA0D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49" y="1013349"/>
            <a:ext cx="1246497" cy="1214940"/>
          </a:xfrm>
          <a:prstGeom prst="rect">
            <a:avLst/>
          </a:prstGeom>
        </p:spPr>
      </p:pic>
      <p:pic>
        <p:nvPicPr>
          <p:cNvPr id="7" name="Picture 6" descr="A white outline of a coat of arms&#10;&#10;AI-generated content may be incorrect.">
            <a:extLst>
              <a:ext uri="{FF2B5EF4-FFF2-40B4-BE49-F238E27FC236}">
                <a16:creationId xmlns:a16="http://schemas.microsoft.com/office/drawing/2014/main" id="{5D85B5A6-AC70-FB00-97F6-89D58A143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19" y="993626"/>
            <a:ext cx="1293832" cy="12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3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fe73e40a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9824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19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8791A-C4E4-72C8-1935-F3B8AD97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5651"/>
            <a:ext cx="10515600" cy="39266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sz="4400"/>
              <a:t>Three narratives: “Latvia 2050”</a:t>
            </a:r>
            <a:br>
              <a:rPr lang="en-US" sz="4400" dirty="0"/>
            </a:br>
            <a:r>
              <a:rPr lang="en-US" sz="4400"/>
              <a:t> </a:t>
            </a:r>
            <a:r>
              <a:rPr sz="4400"/>
              <a:t>Without the state, there is no welfare! </a:t>
            </a:r>
            <a:br>
              <a:rPr sz="4400" dirty="0"/>
            </a:br>
            <a:r>
              <a:rPr lang="en-US" sz="4400"/>
              <a:t> </a:t>
            </a:r>
            <a:r>
              <a:rPr sz="4400"/>
              <a:t>Without welfare, there is no culture!</a:t>
            </a:r>
            <a:br>
              <a:rPr sz="4400" dirty="0"/>
            </a:br>
            <a:r>
              <a:rPr lang="en-US" sz="4400"/>
              <a:t> </a:t>
            </a:r>
            <a:r>
              <a:rPr sz="4400"/>
              <a:t>Without the Latvian language and culture, the state has no meaning!</a:t>
            </a:r>
            <a:endParaRPr lang="en-US" sz="4400"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414373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6E9C6-97C2-AA3D-9B60-6D99218EE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2B21E1C-A41C-F3BB-917B-8779399829A6}"/>
              </a:ext>
            </a:extLst>
          </p:cNvPr>
          <p:cNvCxnSpPr>
            <a:cxnSpLocks/>
          </p:cNvCxnSpPr>
          <p:nvPr/>
        </p:nvCxnSpPr>
        <p:spPr>
          <a:xfrm>
            <a:off x="2289112" y="3787324"/>
            <a:ext cx="241069" cy="1067680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2">
            <a:extLst>
              <a:ext uri="{FF2B5EF4-FFF2-40B4-BE49-F238E27FC236}">
                <a16:creationId xmlns:a16="http://schemas.microsoft.com/office/drawing/2014/main" id="{FFEE78B0-E39C-24F0-373D-D6969A5DC2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50850"/>
            <a:ext cx="10515600" cy="587375"/>
          </a:xfrm>
          <a:prstGeom prst="rect">
            <a:avLst/>
          </a:prstGeom>
        </p:spPr>
        <p:txBody>
          <a:bodyPr/>
          <a:lstStyle/>
          <a:p>
            <a:r>
              <a:t>LV2050 — NINE AREAS ANALYSED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AD9BD04-54D8-11DA-4D5D-5B28B11F1212}"/>
              </a:ext>
            </a:extLst>
          </p:cNvPr>
          <p:cNvCxnSpPr>
            <a:cxnSpLocks/>
          </p:cNvCxnSpPr>
          <p:nvPr/>
        </p:nvCxnSpPr>
        <p:spPr>
          <a:xfrm flipV="1">
            <a:off x="2887282" y="3807847"/>
            <a:ext cx="3095506" cy="1063852"/>
          </a:xfrm>
          <a:prstGeom prst="line">
            <a:avLst/>
          </a:prstGeom>
          <a:ln>
            <a:solidFill>
              <a:srgbClr val="E09F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534731-D608-CAA8-27C2-1C1E3E9C124A}"/>
              </a:ext>
            </a:extLst>
          </p:cNvPr>
          <p:cNvCxnSpPr/>
          <p:nvPr/>
        </p:nvCxnSpPr>
        <p:spPr>
          <a:xfrm flipV="1">
            <a:off x="3245422" y="1607820"/>
            <a:ext cx="876300" cy="510540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A14711-4FC6-B152-EB1F-9A1DA369051C}"/>
              </a:ext>
            </a:extLst>
          </p:cNvPr>
          <p:cNvCxnSpPr>
            <a:cxnSpLocks/>
          </p:cNvCxnSpPr>
          <p:nvPr/>
        </p:nvCxnSpPr>
        <p:spPr>
          <a:xfrm>
            <a:off x="4677982" y="1737360"/>
            <a:ext cx="883920" cy="457200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657F16-0924-BC53-6F2F-2295EBF09D37}"/>
              </a:ext>
            </a:extLst>
          </p:cNvPr>
          <p:cNvCxnSpPr>
            <a:cxnSpLocks/>
          </p:cNvCxnSpPr>
          <p:nvPr/>
        </p:nvCxnSpPr>
        <p:spPr>
          <a:xfrm flipV="1">
            <a:off x="2605342" y="2346960"/>
            <a:ext cx="3025140" cy="2567940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F3B329-F4B2-6571-8265-93E8243542A5}"/>
              </a:ext>
            </a:extLst>
          </p:cNvPr>
          <p:cNvCxnSpPr>
            <a:cxnSpLocks/>
          </p:cNvCxnSpPr>
          <p:nvPr/>
        </p:nvCxnSpPr>
        <p:spPr>
          <a:xfrm flipV="1">
            <a:off x="2277682" y="2049780"/>
            <a:ext cx="1840230" cy="1116329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FCDB6E-448C-3F6D-0D4D-8CAF3F926760}"/>
              </a:ext>
            </a:extLst>
          </p:cNvPr>
          <p:cNvCxnSpPr>
            <a:cxnSpLocks/>
          </p:cNvCxnSpPr>
          <p:nvPr/>
        </p:nvCxnSpPr>
        <p:spPr>
          <a:xfrm flipV="1">
            <a:off x="3794062" y="2118360"/>
            <a:ext cx="419100" cy="3291840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AD962C-3A9D-C33E-1227-557237B769EF}"/>
              </a:ext>
            </a:extLst>
          </p:cNvPr>
          <p:cNvCxnSpPr>
            <a:cxnSpLocks/>
          </p:cNvCxnSpPr>
          <p:nvPr/>
        </p:nvCxnSpPr>
        <p:spPr>
          <a:xfrm flipH="1" flipV="1">
            <a:off x="4677982" y="2118360"/>
            <a:ext cx="1348740" cy="1047749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1BC345-BC2C-CA88-670C-60DB0B74D783}"/>
              </a:ext>
            </a:extLst>
          </p:cNvPr>
          <p:cNvCxnSpPr>
            <a:cxnSpLocks/>
          </p:cNvCxnSpPr>
          <p:nvPr/>
        </p:nvCxnSpPr>
        <p:spPr>
          <a:xfrm flipH="1" flipV="1">
            <a:off x="4445572" y="1965960"/>
            <a:ext cx="1375410" cy="2811780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C54493-3832-CC7C-C5F0-E23D48C2B3E2}"/>
              </a:ext>
            </a:extLst>
          </p:cNvPr>
          <p:cNvCxnSpPr>
            <a:cxnSpLocks/>
          </p:cNvCxnSpPr>
          <p:nvPr/>
        </p:nvCxnSpPr>
        <p:spPr>
          <a:xfrm>
            <a:off x="2742502" y="5250180"/>
            <a:ext cx="1813560" cy="410606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23ADBE1-CD14-B7B6-F7B0-8B800D99AB41}"/>
              </a:ext>
            </a:extLst>
          </p:cNvPr>
          <p:cNvCxnSpPr>
            <a:cxnSpLocks/>
          </p:cNvCxnSpPr>
          <p:nvPr/>
        </p:nvCxnSpPr>
        <p:spPr>
          <a:xfrm flipH="1">
            <a:off x="5133277" y="5358031"/>
            <a:ext cx="840105" cy="539849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947D083-47E1-B1D3-9370-36A99B467176}"/>
              </a:ext>
            </a:extLst>
          </p:cNvPr>
          <p:cNvCxnSpPr>
            <a:cxnSpLocks/>
          </p:cNvCxnSpPr>
          <p:nvPr/>
        </p:nvCxnSpPr>
        <p:spPr>
          <a:xfrm flipH="1">
            <a:off x="4125532" y="5768340"/>
            <a:ext cx="384810" cy="0"/>
          </a:xfrm>
          <a:prstGeom prst="line">
            <a:avLst/>
          </a:prstGeom>
          <a:ln>
            <a:solidFill>
              <a:srgbClr val="6CAC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D6A3D90-FD7B-8999-388D-AFA32854CD7F}"/>
              </a:ext>
            </a:extLst>
          </p:cNvPr>
          <p:cNvCxnSpPr>
            <a:cxnSpLocks/>
          </p:cNvCxnSpPr>
          <p:nvPr/>
        </p:nvCxnSpPr>
        <p:spPr>
          <a:xfrm flipV="1">
            <a:off x="2521522" y="2258159"/>
            <a:ext cx="3086100" cy="907950"/>
          </a:xfrm>
          <a:prstGeom prst="line">
            <a:avLst/>
          </a:prstGeom>
          <a:ln>
            <a:solidFill>
              <a:srgbClr val="41B6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16CC30-DE2B-E5B4-0090-C96FC21BDA17}"/>
              </a:ext>
            </a:extLst>
          </p:cNvPr>
          <p:cNvCxnSpPr>
            <a:cxnSpLocks/>
          </p:cNvCxnSpPr>
          <p:nvPr/>
        </p:nvCxnSpPr>
        <p:spPr>
          <a:xfrm flipV="1">
            <a:off x="4845622" y="2485866"/>
            <a:ext cx="762000" cy="2924334"/>
          </a:xfrm>
          <a:prstGeom prst="line">
            <a:avLst/>
          </a:prstGeom>
          <a:ln>
            <a:solidFill>
              <a:srgbClr val="41B6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2DB762-A8FB-2382-7D16-1730CA767756}"/>
              </a:ext>
            </a:extLst>
          </p:cNvPr>
          <p:cNvCxnSpPr>
            <a:cxnSpLocks/>
          </p:cNvCxnSpPr>
          <p:nvPr/>
        </p:nvCxnSpPr>
        <p:spPr>
          <a:xfrm flipV="1">
            <a:off x="5840032" y="2346960"/>
            <a:ext cx="0" cy="2354580"/>
          </a:xfrm>
          <a:prstGeom prst="line">
            <a:avLst/>
          </a:prstGeom>
          <a:ln>
            <a:solidFill>
              <a:srgbClr val="41B6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EA15C1-7151-D689-9B36-41D6F7BB61A7}"/>
              </a:ext>
            </a:extLst>
          </p:cNvPr>
          <p:cNvCxnSpPr>
            <a:cxnSpLocks/>
          </p:cNvCxnSpPr>
          <p:nvPr/>
        </p:nvCxnSpPr>
        <p:spPr>
          <a:xfrm flipH="1" flipV="1">
            <a:off x="5944658" y="2423160"/>
            <a:ext cx="440204" cy="742949"/>
          </a:xfrm>
          <a:prstGeom prst="line">
            <a:avLst/>
          </a:prstGeom>
          <a:ln>
            <a:solidFill>
              <a:srgbClr val="41B6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17F38D8-E05F-CFE9-B749-2A85FE600AD2}"/>
              </a:ext>
            </a:extLst>
          </p:cNvPr>
          <p:cNvCxnSpPr>
            <a:cxnSpLocks/>
          </p:cNvCxnSpPr>
          <p:nvPr/>
        </p:nvCxnSpPr>
        <p:spPr>
          <a:xfrm flipH="1" flipV="1">
            <a:off x="2742502" y="5064442"/>
            <a:ext cx="3106028" cy="2858"/>
          </a:xfrm>
          <a:prstGeom prst="line">
            <a:avLst/>
          </a:prstGeom>
          <a:ln>
            <a:solidFill>
              <a:srgbClr val="51B1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285EFF2-05DE-4825-E365-FD0E869DC11F}"/>
              </a:ext>
            </a:extLst>
          </p:cNvPr>
          <p:cNvCxnSpPr>
            <a:cxnSpLocks/>
          </p:cNvCxnSpPr>
          <p:nvPr/>
        </p:nvCxnSpPr>
        <p:spPr>
          <a:xfrm flipV="1">
            <a:off x="2193862" y="2485866"/>
            <a:ext cx="586889" cy="720357"/>
          </a:xfrm>
          <a:prstGeom prst="line">
            <a:avLst/>
          </a:prstGeom>
          <a:ln>
            <a:solidFill>
              <a:srgbClr val="64338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58A412-9163-407D-A7D0-97C224FA63C7}"/>
              </a:ext>
            </a:extLst>
          </p:cNvPr>
          <p:cNvCxnSpPr>
            <a:cxnSpLocks/>
          </p:cNvCxnSpPr>
          <p:nvPr/>
        </p:nvCxnSpPr>
        <p:spPr>
          <a:xfrm flipH="1" flipV="1">
            <a:off x="2780751" y="2423160"/>
            <a:ext cx="845671" cy="2985900"/>
          </a:xfrm>
          <a:prstGeom prst="line">
            <a:avLst/>
          </a:prstGeom>
          <a:ln>
            <a:solidFill>
              <a:srgbClr val="64338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A3D05DE-25E7-B8D5-736F-9B7ADF77E330}"/>
              </a:ext>
            </a:extLst>
          </p:cNvPr>
          <p:cNvCxnSpPr>
            <a:cxnSpLocks/>
          </p:cNvCxnSpPr>
          <p:nvPr/>
        </p:nvCxnSpPr>
        <p:spPr>
          <a:xfrm flipH="1" flipV="1">
            <a:off x="2530181" y="3530064"/>
            <a:ext cx="1031471" cy="1878996"/>
          </a:xfrm>
          <a:prstGeom prst="line">
            <a:avLst/>
          </a:prstGeom>
          <a:ln>
            <a:solidFill>
              <a:srgbClr val="64338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2D91BA8-7012-21E7-BABA-61AFD373EF7C}"/>
              </a:ext>
            </a:extLst>
          </p:cNvPr>
          <p:cNvCxnSpPr>
            <a:cxnSpLocks/>
          </p:cNvCxnSpPr>
          <p:nvPr/>
        </p:nvCxnSpPr>
        <p:spPr>
          <a:xfrm flipV="1">
            <a:off x="5274649" y="3764280"/>
            <a:ext cx="749290" cy="1699199"/>
          </a:xfrm>
          <a:prstGeom prst="line">
            <a:avLst/>
          </a:prstGeom>
          <a:ln>
            <a:solidFill>
              <a:srgbClr val="64338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F62A572-5DBE-DEEC-656B-63772B69E3EC}"/>
              </a:ext>
            </a:extLst>
          </p:cNvPr>
          <p:cNvCxnSpPr>
            <a:cxnSpLocks/>
          </p:cNvCxnSpPr>
          <p:nvPr/>
        </p:nvCxnSpPr>
        <p:spPr>
          <a:xfrm flipV="1">
            <a:off x="6164760" y="3764280"/>
            <a:ext cx="220102" cy="995580"/>
          </a:xfrm>
          <a:prstGeom prst="line">
            <a:avLst/>
          </a:prstGeom>
          <a:ln>
            <a:solidFill>
              <a:srgbClr val="64338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4055F8D-3110-15D3-85BD-785316526A9F}"/>
              </a:ext>
            </a:extLst>
          </p:cNvPr>
          <p:cNvCxnSpPr/>
          <p:nvPr/>
        </p:nvCxnSpPr>
        <p:spPr>
          <a:xfrm flipV="1">
            <a:off x="3226372" y="1843167"/>
            <a:ext cx="876300" cy="510540"/>
          </a:xfrm>
          <a:prstGeom prst="line">
            <a:avLst/>
          </a:prstGeom>
          <a:ln>
            <a:solidFill>
              <a:srgbClr val="FFB6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972BA05-C670-B608-12F2-B444342ADD27}"/>
              </a:ext>
            </a:extLst>
          </p:cNvPr>
          <p:cNvGrpSpPr/>
          <p:nvPr/>
        </p:nvGrpSpPr>
        <p:grpSpPr>
          <a:xfrm>
            <a:off x="1879372" y="1290419"/>
            <a:ext cx="4941901" cy="4930140"/>
            <a:chOff x="3625050" y="1290419"/>
            <a:chExt cx="4941901" cy="493014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763391C-F1F3-D9D6-17BB-7CA77ACC364F}"/>
                </a:ext>
              </a:extLst>
            </p:cNvPr>
            <p:cNvSpPr/>
            <p:nvPr/>
          </p:nvSpPr>
          <p:spPr>
            <a:xfrm>
              <a:off x="4161216" y="1668780"/>
              <a:ext cx="906780" cy="906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Civil society</a:t>
              </a:r>
              <a:endParaRPr lang="en-LV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5869193-AA1C-6FD8-DF23-D82CE75BA249}"/>
                </a:ext>
              </a:extLst>
            </p:cNvPr>
            <p:cNvSpPr/>
            <p:nvPr/>
          </p:nvSpPr>
          <p:spPr>
            <a:xfrm>
              <a:off x="7265670" y="1686923"/>
              <a:ext cx="906780" cy="906780"/>
            </a:xfrm>
            <a:prstGeom prst="rect">
              <a:avLst/>
            </a:prstGeom>
            <a:solidFill>
              <a:srgbClr val="6CAC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LV" sz="800" b="1">
                  <a:latin typeface="Arial"/>
                  <a:cs typeface="Arial"/>
                </a:rPr>
                <a:t>Technologies</a:t>
              </a:r>
              <a:endParaRPr lang="en-US" sz="800" b="1" dirty="0" err="1">
                <a:latin typeface="Arial"/>
                <a:cs typeface="Arial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CEDAA72-3EEE-0EF1-4D40-7815713A6836}"/>
                </a:ext>
              </a:extLst>
            </p:cNvPr>
            <p:cNvSpPr/>
            <p:nvPr/>
          </p:nvSpPr>
          <p:spPr>
            <a:xfrm>
              <a:off x="7482840" y="4612739"/>
              <a:ext cx="906780" cy="906780"/>
            </a:xfrm>
            <a:prstGeom prst="rect">
              <a:avLst/>
            </a:prstGeom>
            <a:solidFill>
              <a:srgbClr val="6CAC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V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9026C5F-0FB8-F825-F4C8-558611DD5707}"/>
                </a:ext>
              </a:extLst>
            </p:cNvPr>
            <p:cNvSpPr/>
            <p:nvPr/>
          </p:nvSpPr>
          <p:spPr>
            <a:xfrm>
              <a:off x="3802380" y="4612739"/>
              <a:ext cx="906780" cy="906780"/>
            </a:xfrm>
            <a:prstGeom prst="rect">
              <a:avLst/>
            </a:prstGeom>
            <a:solidFill>
              <a:srgbClr val="41B6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LV" sz="800" b="1" dirty="0">
                  <a:latin typeface="Arial"/>
                  <a:cs typeface="Arial"/>
                </a:rPr>
                <a:t>Environment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3492E04-7322-5FF1-CC84-C241E93A1156}"/>
                </a:ext>
              </a:extLst>
            </p:cNvPr>
            <p:cNvSpPr/>
            <p:nvPr/>
          </p:nvSpPr>
          <p:spPr>
            <a:xfrm>
              <a:off x="5090160" y="5313779"/>
              <a:ext cx="906780" cy="906780"/>
            </a:xfrm>
            <a:prstGeom prst="rect">
              <a:avLst/>
            </a:prstGeom>
            <a:solidFill>
              <a:srgbClr val="DF27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V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Security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3D7C300-C02A-6002-9486-7058202DB3E3}"/>
                </a:ext>
              </a:extLst>
            </p:cNvPr>
            <p:cNvSpPr/>
            <p:nvPr/>
          </p:nvSpPr>
          <p:spPr>
            <a:xfrm>
              <a:off x="6195060" y="5313779"/>
              <a:ext cx="906780" cy="906780"/>
            </a:xfrm>
            <a:prstGeom prst="rect">
              <a:avLst/>
            </a:prstGeom>
            <a:solidFill>
              <a:srgbClr val="6CAC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V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Financial system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BEE5AD-768C-D641-4470-198B3D463CA0}"/>
                </a:ext>
              </a:extLst>
            </p:cNvPr>
            <p:cNvSpPr/>
            <p:nvPr/>
          </p:nvSpPr>
          <p:spPr>
            <a:xfrm>
              <a:off x="5642610" y="1290419"/>
              <a:ext cx="906780" cy="906780"/>
            </a:xfrm>
            <a:prstGeom prst="rect">
              <a:avLst/>
            </a:prstGeom>
            <a:solidFill>
              <a:srgbClr val="DF27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Human capital</a:t>
              </a:r>
              <a:endParaRPr lang="en-LV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523AD1F-C7ED-B658-3C3B-81774509C4AD}"/>
                </a:ext>
              </a:extLst>
            </p:cNvPr>
            <p:cNvSpPr/>
            <p:nvPr/>
          </p:nvSpPr>
          <p:spPr>
            <a:xfrm>
              <a:off x="7660171" y="3080682"/>
              <a:ext cx="906780" cy="906780"/>
            </a:xfrm>
            <a:prstGeom prst="rect">
              <a:avLst/>
            </a:prstGeom>
            <a:solidFill>
              <a:srgbClr val="6CAC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LV" sz="700" b="1">
                  <a:latin typeface="Arial"/>
                  <a:cs typeface="Arial"/>
                </a:rPr>
                <a:t>Competitiveness</a:t>
              </a:r>
              <a:endParaRPr lang="en-US" sz="7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FDDF10F-17C6-C232-DFBF-430D2393F6B8}"/>
                </a:ext>
              </a:extLst>
            </p:cNvPr>
            <p:cNvSpPr/>
            <p:nvPr/>
          </p:nvSpPr>
          <p:spPr>
            <a:xfrm>
              <a:off x="3625050" y="3080682"/>
              <a:ext cx="906780" cy="906780"/>
            </a:xfrm>
            <a:prstGeom prst="rect">
              <a:avLst/>
            </a:prstGeom>
            <a:solidFill>
              <a:srgbClr val="6433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V" sz="1000" dirty="0">
                  <a:latin typeface="Arial" panose="020B0604020202020204" pitchFamily="34" charset="0"/>
                  <a:cs typeface="Arial" panose="020B0604020202020204" pitchFamily="34" charset="0"/>
                </a:rPr>
                <a:t>Governance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C581329-3F55-190B-E1CA-D30C8F8E7628}"/>
              </a:ext>
            </a:extLst>
          </p:cNvPr>
          <p:cNvSpPr/>
          <p:nvPr/>
        </p:nvSpPr>
        <p:spPr>
          <a:xfrm>
            <a:off x="3517837" y="2979420"/>
            <a:ext cx="1664970" cy="1664970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000" b="1" dirty="0"/>
          </a:p>
          <a:p>
            <a:pPr algn="ctr"/>
            <a:r>
              <a:rPr lang="en-US" sz="1000" b="1">
                <a:solidFill>
                  <a:srgbClr val="DF271B"/>
                </a:solidFill>
              </a:rPr>
              <a:t>STATE EXISTENCE</a:t>
            </a:r>
            <a:endParaRPr lang="en-US" sz="1000" b="1">
              <a:solidFill>
                <a:srgbClr val="DF271B"/>
              </a:solidFill>
              <a:cs typeface="Arial"/>
            </a:endParaRPr>
          </a:p>
          <a:p>
            <a:pPr algn="ctr"/>
            <a:endParaRPr lang="en-US" sz="1000" dirty="0"/>
          </a:p>
          <a:p>
            <a:pPr algn="ctr"/>
            <a:r>
              <a:rPr lang="en-US" sz="1000" b="1" dirty="0">
                <a:solidFill>
                  <a:srgbClr val="6CACE4"/>
                </a:solidFill>
              </a:rPr>
              <a:t>WELFARE</a:t>
            </a:r>
          </a:p>
          <a:p>
            <a:pPr algn="ctr"/>
            <a:endParaRPr lang="en-US" sz="1000" dirty="0"/>
          </a:p>
          <a:p>
            <a:pPr algn="ctr"/>
            <a:r>
              <a:rPr lang="en-US" sz="1000" b="1" dirty="0">
                <a:solidFill>
                  <a:srgbClr val="FFB60F"/>
                </a:solidFill>
              </a:rPr>
              <a:t>LANGUAGE/CULTURE</a:t>
            </a:r>
            <a:endParaRPr lang="en-US" sz="1000" dirty="0">
              <a:solidFill>
                <a:srgbClr val="FFB60F"/>
              </a:solidFill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C0A5FCC-2982-BDBC-6E51-BE5ED1B261F3}"/>
              </a:ext>
            </a:extLst>
          </p:cNvPr>
          <p:cNvGrpSpPr/>
          <p:nvPr/>
        </p:nvGrpSpPr>
        <p:grpSpPr>
          <a:xfrm>
            <a:off x="7538015" y="1441140"/>
            <a:ext cx="2742152" cy="4204323"/>
            <a:chOff x="8095566" y="1576806"/>
            <a:chExt cx="2742152" cy="4204323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B061FE8-C2C2-CE24-7781-5C2F492C8A3E}"/>
                </a:ext>
              </a:extLst>
            </p:cNvPr>
            <p:cNvSpPr txBox="1"/>
            <p:nvPr/>
          </p:nvSpPr>
          <p:spPr>
            <a:xfrm>
              <a:off x="8468590" y="1576806"/>
              <a:ext cx="20781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D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TYPEU OF LINKS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94F93E9-6404-7AC5-CB5E-7D26DA789988}"/>
                </a:ext>
              </a:extLst>
            </p:cNvPr>
            <p:cNvSpPr txBox="1"/>
            <p:nvPr/>
          </p:nvSpPr>
          <p:spPr>
            <a:xfrm>
              <a:off x="8468590" y="1961700"/>
              <a:ext cx="2078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D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Enabler</a:t>
              </a:r>
            </a:p>
            <a:p>
              <a:r>
                <a:rPr lang="en-US" sz="14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makes B possible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EF94AED-B198-A1BA-A0E0-5F395CF8C7AB}"/>
                </a:ext>
              </a:extLst>
            </p:cNvPr>
            <p:cNvSpPr txBox="1"/>
            <p:nvPr/>
          </p:nvSpPr>
          <p:spPr>
            <a:xfrm>
              <a:off x="8468590" y="2490550"/>
              <a:ext cx="20781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D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Catalyst</a:t>
              </a:r>
              <a:r>
                <a:rPr lang="en-US" dirty="0"/>
                <a:t> </a:t>
              </a:r>
            </a:p>
            <a:p>
              <a:r>
                <a:rPr lang="en-US" sz="14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accelerates the development of B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A43E923-570E-00D1-5EEE-7A7FB0AF7A8C}"/>
                </a:ext>
              </a:extLst>
            </p:cNvPr>
            <p:cNvSpPr txBox="1"/>
            <p:nvPr/>
          </p:nvSpPr>
          <p:spPr>
            <a:xfrm>
              <a:off x="8468590" y="3080955"/>
              <a:ext cx="20781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D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Critical</a:t>
              </a:r>
              <a:r>
                <a:rPr lang="en-US" dirty="0"/>
                <a:t> </a:t>
              </a:r>
            </a:p>
            <a:p>
              <a:r>
                <a:rPr lang="en-US" sz="14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is a precondition for B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A1A4AF2-92B7-59C7-B81C-9117DBC5BA9E}"/>
                </a:ext>
              </a:extLst>
            </p:cNvPr>
            <p:cNvSpPr txBox="1"/>
            <p:nvPr/>
          </p:nvSpPr>
          <p:spPr>
            <a:xfrm>
              <a:off x="8468590" y="3671360"/>
              <a:ext cx="2369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D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Mutual</a:t>
              </a:r>
              <a:endParaRPr lang="en-US" dirty="0"/>
            </a:p>
            <a:p>
              <a:r>
                <a:rPr lang="en-US" sz="14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and B reinforce each other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567456C-6B1A-EDA0-5515-DF3320B64C38}"/>
                </a:ext>
              </a:extLst>
            </p:cNvPr>
            <p:cNvSpPr txBox="1"/>
            <p:nvPr/>
          </p:nvSpPr>
          <p:spPr>
            <a:xfrm>
              <a:off x="8468590" y="4200210"/>
              <a:ext cx="2369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2D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Tension</a:t>
              </a:r>
              <a:endParaRPr lang="en-US" dirty="0"/>
            </a:p>
            <a:p>
              <a:r>
                <a:rPr lang="en-US" sz="14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un B ir </a:t>
              </a:r>
              <a:r>
                <a:rPr lang="en-US" sz="1400" i="1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trade-off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AC37DCF-1A04-40AF-5A31-1EA46438DA95}"/>
                </a:ext>
              </a:extLst>
            </p:cNvPr>
            <p:cNvSpPr txBox="1"/>
            <p:nvPr/>
          </p:nvSpPr>
          <p:spPr>
            <a:xfrm>
              <a:off x="8468590" y="4729060"/>
              <a:ext cx="2369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lv-LV"/>
              </a:defPPr>
              <a:lvl1pPr>
                <a:defRPr sz="1400" b="1">
                  <a:solidFill>
                    <a:srgbClr val="002D7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Synergy</a:t>
              </a:r>
            </a:p>
            <a:p>
              <a:r>
                <a:rPr lang="lv-LV" b="0" dirty="0">
                  <a:solidFill>
                    <a:srgbClr val="222222"/>
                  </a:solidFill>
                </a:rPr>
                <a:t>A+B &gt; A + B separately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C93D249-E883-CE46-6B56-34B9779383E3}"/>
                </a:ext>
              </a:extLst>
            </p:cNvPr>
            <p:cNvSpPr txBox="1"/>
            <p:nvPr/>
          </p:nvSpPr>
          <p:spPr>
            <a:xfrm>
              <a:off x="8468590" y="5257909"/>
              <a:ext cx="2369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lv-LV"/>
              </a:defPPr>
              <a:lvl1pPr>
                <a:defRPr sz="1400" b="1">
                  <a:solidFill>
                    <a:srgbClr val="002D7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Cultural</a:t>
              </a:r>
            </a:p>
            <a:p>
              <a:r>
                <a:rPr lang="lv-LV" b="0" dirty="0">
                  <a:solidFill>
                    <a:srgbClr val="222222"/>
                  </a:solidFill>
                </a:rPr>
                <a:t>Value dimension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52D026D-793F-6D82-1350-0258A9FADC10}"/>
                </a:ext>
              </a:extLst>
            </p:cNvPr>
            <p:cNvSpPr/>
            <p:nvPr/>
          </p:nvSpPr>
          <p:spPr>
            <a:xfrm>
              <a:off x="8095566" y="4851180"/>
              <a:ext cx="237941" cy="237941"/>
            </a:xfrm>
            <a:prstGeom prst="rect">
              <a:avLst/>
            </a:prstGeom>
            <a:solidFill>
              <a:srgbClr val="51B1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D7005C9-EA1C-7BCA-44D6-764825C5688D}"/>
                </a:ext>
              </a:extLst>
            </p:cNvPr>
            <p:cNvSpPr/>
            <p:nvPr/>
          </p:nvSpPr>
          <p:spPr>
            <a:xfrm>
              <a:off x="8095566" y="2653708"/>
              <a:ext cx="237941" cy="237941"/>
            </a:xfrm>
            <a:prstGeom prst="rect">
              <a:avLst/>
            </a:prstGeom>
            <a:solidFill>
              <a:srgbClr val="41B6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79A90C0-CAAB-D596-5DFE-049A62E25946}"/>
                </a:ext>
              </a:extLst>
            </p:cNvPr>
            <p:cNvSpPr/>
            <p:nvPr/>
          </p:nvSpPr>
          <p:spPr>
            <a:xfrm>
              <a:off x="8095566" y="2104340"/>
              <a:ext cx="237941" cy="237941"/>
            </a:xfrm>
            <a:prstGeom prst="rect">
              <a:avLst/>
            </a:prstGeom>
            <a:solidFill>
              <a:srgbClr val="6CAC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41936B0-209C-ACA9-2800-F81ADF3F9389}"/>
                </a:ext>
              </a:extLst>
            </p:cNvPr>
            <p:cNvSpPr/>
            <p:nvPr/>
          </p:nvSpPr>
          <p:spPr>
            <a:xfrm>
              <a:off x="8095566" y="3203076"/>
              <a:ext cx="237941" cy="237941"/>
            </a:xfrm>
            <a:prstGeom prst="rect">
              <a:avLst/>
            </a:prstGeom>
            <a:solidFill>
              <a:srgbClr val="DF27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C67E17E-8450-9CC8-8610-AE098ECA1CB5}"/>
                </a:ext>
              </a:extLst>
            </p:cNvPr>
            <p:cNvSpPr/>
            <p:nvPr/>
          </p:nvSpPr>
          <p:spPr>
            <a:xfrm>
              <a:off x="8095566" y="3752444"/>
              <a:ext cx="237941" cy="2379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41C013C-788C-A841-486E-A715F12EF84F}"/>
                </a:ext>
              </a:extLst>
            </p:cNvPr>
            <p:cNvSpPr/>
            <p:nvPr/>
          </p:nvSpPr>
          <p:spPr>
            <a:xfrm>
              <a:off x="8095566" y="4301812"/>
              <a:ext cx="237941" cy="237941"/>
            </a:xfrm>
            <a:prstGeom prst="rect">
              <a:avLst/>
            </a:prstGeom>
            <a:solidFill>
              <a:srgbClr val="E09F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EB78B91-8F6F-F84A-15AE-0858714118A4}"/>
                </a:ext>
              </a:extLst>
            </p:cNvPr>
            <p:cNvSpPr/>
            <p:nvPr/>
          </p:nvSpPr>
          <p:spPr>
            <a:xfrm>
              <a:off x="8095566" y="5400549"/>
              <a:ext cx="237941" cy="237941"/>
            </a:xfrm>
            <a:prstGeom prst="rect">
              <a:avLst/>
            </a:prstGeom>
            <a:solidFill>
              <a:srgbClr val="FFB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9" name="Picture 148" descr="A blue and red building with columns&#10;&#10;AI-generated content may be incorrect.">
            <a:extLst>
              <a:ext uri="{FF2B5EF4-FFF2-40B4-BE49-F238E27FC236}">
                <a16:creationId xmlns:a16="http://schemas.microsoft.com/office/drawing/2014/main" id="{EEDE3183-6755-6FE3-A6EB-4F91FA572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79" y="3369521"/>
            <a:ext cx="122287" cy="122287"/>
          </a:xfrm>
          <a:prstGeom prst="rect">
            <a:avLst/>
          </a:prstGeom>
        </p:spPr>
      </p:pic>
      <p:pic>
        <p:nvPicPr>
          <p:cNvPr id="151" name="Picture 150" descr="A blue circle with a symbol in it&#10;&#10;AI-generated content may be incorrect.">
            <a:extLst>
              <a:ext uri="{FF2B5EF4-FFF2-40B4-BE49-F238E27FC236}">
                <a16:creationId xmlns:a16="http://schemas.microsoft.com/office/drawing/2014/main" id="{BE494FCB-09AC-A015-4580-2883A2DDF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79" y="3665037"/>
            <a:ext cx="122287" cy="122287"/>
          </a:xfrm>
          <a:prstGeom prst="rect">
            <a:avLst/>
          </a:prstGeom>
        </p:spPr>
      </p:pic>
      <p:pic>
        <p:nvPicPr>
          <p:cNvPr id="153" name="Picture 152" descr="A blue masks on a yellow background&#10;&#10;AI-generated content may be incorrect.">
            <a:extLst>
              <a:ext uri="{FF2B5EF4-FFF2-40B4-BE49-F238E27FC236}">
                <a16:creationId xmlns:a16="http://schemas.microsoft.com/office/drawing/2014/main" id="{32C8BC3E-CE5D-3CB7-FBB9-4C1B129EE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79" y="3980515"/>
            <a:ext cx="122287" cy="1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54D37-5449-87EC-0C19-7DC8C3A0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1D9D340-2401-85AC-CEE3-8DCD231991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20713"/>
            <a:ext cx="10515600" cy="5873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GB" sz="3200" dirty="0">
                <a:latin typeface="Arial"/>
                <a:cs typeface="Arial"/>
              </a:rPr>
              <a:t>LV2050 </a:t>
            </a:r>
            <a:r>
              <a:rPr lang="lv-LV" sz="3200">
                <a:latin typeface="Arial"/>
                <a:cs typeface="Arial"/>
              </a:rPr>
              <a:t>— GLOBAL COMPETITIVENESS</a:t>
            </a:r>
            <a:endParaRPr lang="en-LV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663662-F8D2-6185-D30A-44C360209FEF}"/>
              </a:ext>
            </a:extLst>
          </p:cNvPr>
          <p:cNvCxnSpPr>
            <a:cxnSpLocks/>
          </p:cNvCxnSpPr>
          <p:nvPr/>
        </p:nvCxnSpPr>
        <p:spPr>
          <a:xfrm flipV="1">
            <a:off x="2385718" y="1517911"/>
            <a:ext cx="0" cy="4215916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05A595-6A99-A35D-7D62-44DEF8149989}"/>
              </a:ext>
            </a:extLst>
          </p:cNvPr>
          <p:cNvCxnSpPr>
            <a:cxnSpLocks/>
          </p:cNvCxnSpPr>
          <p:nvPr/>
        </p:nvCxnSpPr>
        <p:spPr>
          <a:xfrm flipV="1">
            <a:off x="4240860" y="1517911"/>
            <a:ext cx="0" cy="4215916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CB07DB-2FBE-D42D-4AB3-A6117F9CE500}"/>
              </a:ext>
            </a:extLst>
          </p:cNvPr>
          <p:cNvCxnSpPr>
            <a:cxnSpLocks/>
          </p:cNvCxnSpPr>
          <p:nvPr/>
        </p:nvCxnSpPr>
        <p:spPr>
          <a:xfrm flipV="1">
            <a:off x="6096000" y="1517911"/>
            <a:ext cx="0" cy="4215916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F7048-7031-D1B9-FB45-A54B7AE36CFC}"/>
              </a:ext>
            </a:extLst>
          </p:cNvPr>
          <p:cNvCxnSpPr>
            <a:cxnSpLocks/>
          </p:cNvCxnSpPr>
          <p:nvPr/>
        </p:nvCxnSpPr>
        <p:spPr>
          <a:xfrm flipV="1">
            <a:off x="7951140" y="1517911"/>
            <a:ext cx="0" cy="4215916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65BE0A8-014F-F437-213A-65260BFB574B}"/>
              </a:ext>
            </a:extLst>
          </p:cNvPr>
          <p:cNvSpPr/>
          <p:nvPr/>
        </p:nvSpPr>
        <p:spPr>
          <a:xfrm>
            <a:off x="8073441" y="1517910"/>
            <a:ext cx="1595480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TASKS</a:t>
            </a:r>
            <a:endParaRPr lang="en-LV" sz="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28194B-E04D-DB68-C261-291757FE4A53}"/>
              </a:ext>
            </a:extLst>
          </p:cNvPr>
          <p:cNvSpPr/>
          <p:nvPr/>
        </p:nvSpPr>
        <p:spPr>
          <a:xfrm>
            <a:off x="9927327" y="1517910"/>
            <a:ext cx="1604896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KPI</a:t>
            </a:r>
            <a:endParaRPr lang="en-LV" sz="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23DE44-30FA-0C8E-5DA8-A924E070B813}"/>
              </a:ext>
            </a:extLst>
          </p:cNvPr>
          <p:cNvSpPr/>
          <p:nvPr/>
        </p:nvSpPr>
        <p:spPr>
          <a:xfrm>
            <a:off x="6249676" y="1517910"/>
            <a:ext cx="1565359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2050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558DEF-FDDA-C45F-A792-D3767D058E0C}"/>
              </a:ext>
            </a:extLst>
          </p:cNvPr>
          <p:cNvSpPr/>
          <p:nvPr/>
        </p:nvSpPr>
        <p:spPr>
          <a:xfrm>
            <a:off x="4386377" y="1517910"/>
            <a:ext cx="1604893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DILEMMAS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9A71DB-9DBE-7F0E-5A52-67F46478F222}"/>
              </a:ext>
            </a:extLst>
          </p:cNvPr>
          <p:cNvSpPr/>
          <p:nvPr/>
        </p:nvSpPr>
        <p:spPr>
          <a:xfrm>
            <a:off x="2523078" y="1517910"/>
            <a:ext cx="1604893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None/>
            </a:pPr>
            <a:r>
              <a:rPr lang="lv-LV" sz="1200" b="1" kern="100">
                <a:solidFill>
                  <a:schemeClr val="bg1"/>
                </a:solidFill>
                <a:latin typeface="Arial"/>
                <a:cs typeface="Arial"/>
              </a:rPr>
              <a:t>CHALLENGES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4FC197-A64D-AE51-6B6F-A18A994CEB13}"/>
              </a:ext>
            </a:extLst>
          </p:cNvPr>
          <p:cNvSpPr/>
          <p:nvPr/>
        </p:nvSpPr>
        <p:spPr>
          <a:xfrm>
            <a:off x="659781" y="1517910"/>
            <a:ext cx="1604891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5E94DE-DF4C-E78D-6108-2F437A5C1B68}"/>
              </a:ext>
            </a:extLst>
          </p:cNvPr>
          <p:cNvSpPr txBox="1"/>
          <p:nvPr/>
        </p:nvSpPr>
        <p:spPr>
          <a:xfrm>
            <a:off x="2510843" y="2084980"/>
            <a:ext cx="160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Rising costs, competitive risks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8B77DE-4C17-FD8D-E291-F3A2FBECCF87}"/>
              </a:ext>
            </a:extLst>
          </p:cNvPr>
          <p:cNvSpPr txBox="1"/>
          <p:nvPr/>
        </p:nvSpPr>
        <p:spPr>
          <a:xfrm>
            <a:off x="4365985" y="2084980"/>
            <a:ext cx="16048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Balance between short-term cost reduction and long-term investment in human capital, technologies, and innovation. 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dilemma in raising productivity — whether to strengthen the existing economic structure or promote structural changes aimed at higher value-added activities.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5A7951-1EB1-CD08-DFFB-2ADF36321C78}"/>
              </a:ext>
            </a:extLst>
          </p:cNvPr>
          <p:cNvSpPr txBox="1"/>
          <p:nvPr/>
        </p:nvSpPr>
        <p:spPr>
          <a:xfrm>
            <a:off x="6221125" y="2084980"/>
            <a:ext cx="160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Balance labour-cost and productivity development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A2008D-D193-06DB-A728-2888EC150842}"/>
              </a:ext>
            </a:extLst>
          </p:cNvPr>
          <p:cNvSpPr txBox="1"/>
          <p:nvPr/>
        </p:nvSpPr>
        <p:spPr>
          <a:xfrm>
            <a:off x="8076265" y="2084980"/>
            <a:ext cx="1604890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Investment in technologies</a:t>
            </a:r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Efficient and innovative infrastructure</a:t>
            </a:r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Support for productive companies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209410-27F8-E719-ADBF-3A6AF647CF61}"/>
              </a:ext>
            </a:extLst>
          </p:cNvPr>
          <p:cNvSpPr txBox="1"/>
          <p:nvPr/>
        </p:nvSpPr>
        <p:spPr>
          <a:xfrm>
            <a:off x="9931405" y="2084980"/>
            <a:ext cx="160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Productivity per capita reaches the EU average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E75D68-F216-64AC-C975-F7DBBF153546}"/>
              </a:ext>
            </a:extLst>
          </p:cNvPr>
          <p:cNvSpPr txBox="1"/>
          <p:nvPr/>
        </p:nvSpPr>
        <p:spPr>
          <a:xfrm>
            <a:off x="655703" y="2084980"/>
            <a:ext cx="160489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None/>
            </a:pPr>
            <a:r>
              <a:rPr lang="lv-LV" sz="1100" b="1" kern="100" dirty="0">
                <a:solidFill>
                  <a:srgbClr val="002D74"/>
                </a:solidFill>
                <a:latin typeface="Arial"/>
                <a:ea typeface="Aptos" panose="020B0004020202020204" pitchFamily="34" charset="0"/>
                <a:cs typeface="Arial"/>
              </a:rPr>
              <a:t>GLOBAL </a:t>
            </a:r>
            <a:r>
              <a:rPr lang="lv-LV" sz="1100" b="1" kern="100">
                <a:solidFill>
                  <a:srgbClr val="002D74"/>
                </a:solidFill>
                <a:latin typeface="Arial"/>
                <a:ea typeface="Aptos" panose="020B0004020202020204" pitchFamily="34" charset="0"/>
                <a:cs typeface="Arial"/>
              </a:rPr>
              <a:t>COMPETITIVENESS</a:t>
            </a:r>
            <a:endParaRPr lang="en-US" sz="1100" kern="100">
              <a:solidFill>
                <a:srgbClr val="002D74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370B11-810D-2AC5-B6CA-FB339A4B5B15}"/>
              </a:ext>
            </a:extLst>
          </p:cNvPr>
          <p:cNvCxnSpPr>
            <a:cxnSpLocks/>
          </p:cNvCxnSpPr>
          <p:nvPr/>
        </p:nvCxnSpPr>
        <p:spPr>
          <a:xfrm flipV="1">
            <a:off x="9798124" y="1517910"/>
            <a:ext cx="0" cy="4215916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blue and white globe with graph and arrow&#10;&#10;AI-generated content may be incorrect.">
            <a:extLst>
              <a:ext uri="{FF2B5EF4-FFF2-40B4-BE49-F238E27FC236}">
                <a16:creationId xmlns:a16="http://schemas.microsoft.com/office/drawing/2014/main" id="{CF139986-ABAF-BEEF-02AF-C44337AE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0" y="4134269"/>
            <a:ext cx="1599558" cy="1599558"/>
          </a:xfrm>
          <a:prstGeom prst="rect">
            <a:avLst/>
          </a:prstGeom>
        </p:spPr>
      </p:pic>
      <p:pic>
        <p:nvPicPr>
          <p:cNvPr id="27" name="Picture 26" descr="A graphic of a computer disk&#10;&#10;AI-generated content may be incorrect.">
            <a:extLst>
              <a:ext uri="{FF2B5EF4-FFF2-40B4-BE49-F238E27FC236}">
                <a16:creationId xmlns:a16="http://schemas.microsoft.com/office/drawing/2014/main" id="{0F6682B5-AB41-63E3-2EF7-02C01F8B8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63" y="3402433"/>
            <a:ext cx="1384522" cy="1286213"/>
          </a:xfrm>
          <a:prstGeom prst="rect">
            <a:avLst/>
          </a:prstGeom>
        </p:spPr>
      </p:pic>
      <p:pic>
        <p:nvPicPr>
          <p:cNvPr id="31" name="Picture 30" descr="A blue and grey scale with people and gear&#10;&#10;AI-generated content may be incorrect.">
            <a:extLst>
              <a:ext uri="{FF2B5EF4-FFF2-40B4-BE49-F238E27FC236}">
                <a16:creationId xmlns:a16="http://schemas.microsoft.com/office/drawing/2014/main" id="{A806930E-96C4-1256-FECA-20E8FCE30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05" y="4650495"/>
            <a:ext cx="1508330" cy="1083331"/>
          </a:xfrm>
          <a:prstGeom prst="rect">
            <a:avLst/>
          </a:prstGeom>
        </p:spPr>
      </p:pic>
      <p:pic>
        <p:nvPicPr>
          <p:cNvPr id="37" name="Picture 36" descr="A grey person with a gear and a blue flag&#10;&#10;AI-generated content may be incorrect.">
            <a:extLst>
              <a:ext uri="{FF2B5EF4-FFF2-40B4-BE49-F238E27FC236}">
                <a16:creationId xmlns:a16="http://schemas.microsoft.com/office/drawing/2014/main" id="{7CF3F497-BA00-4DC7-889A-5E891AE6B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14" y="4688953"/>
            <a:ext cx="1039722" cy="105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3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8DEAF-2F1F-757F-5A19-34B23426A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83689-BB11-6285-E5E1-FDDBBB82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007" y="6446837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Verdana Pro Light" panose="020B03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59012-D996-BE3C-ACA1-1071AF2E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892005" cy="36096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lv-LV" sz="2600" dirty="0">
                <a:latin typeface="Segoe UI" panose="020B0502040204020203" pitchFamily="34" charset="0"/>
                <a:cs typeface="Segoe UI" panose="020B0502040204020203" pitchFamily="34" charset="0"/>
              </a:rPr>
              <a:t>Over the last ten years, productivity dynamics in Latvia have been volatile. Although productivity in Latvia is growing faster than the EU average, the productivity gap remains large </a:t>
            </a:r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FF91FA-7BA7-46E3-84CF-8FD8D06B62B7}"/>
              </a:ext>
            </a:extLst>
          </p:cNvPr>
          <p:cNvGraphicFramePr/>
          <p:nvPr/>
        </p:nvGraphicFramePr>
        <p:xfrm>
          <a:off x="633999" y="640081"/>
          <a:ext cx="7313499" cy="5054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29F4ACD-A785-9045-571F-153484E73E1D}"/>
              </a:ext>
            </a:extLst>
          </p:cNvPr>
          <p:cNvSpPr txBox="1"/>
          <p:nvPr/>
        </p:nvSpPr>
        <p:spPr>
          <a:xfrm>
            <a:off x="1207658" y="694695"/>
            <a:ext cx="6094378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None/>
            </a:pPr>
            <a:r>
              <a:rPr lang="lv-LV" sz="16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Productivity convergence with the EU average</a:t>
            </a:r>
            <a:endParaRPr lang="lv-LV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200"/>
              </a:spcAft>
              <a:buNone/>
            </a:pPr>
            <a:r>
              <a:rPr lang="lv-LV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Latvia’s productivity gap, lagging behind EU-27, percentage points</a:t>
            </a:r>
            <a:endParaRPr lang="lv-LV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012FF-34B7-6106-69A6-4572F1EC8ACC}"/>
              </a:ext>
            </a:extLst>
          </p:cNvPr>
          <p:cNvSpPr txBox="1"/>
          <p:nvPr/>
        </p:nvSpPr>
        <p:spPr>
          <a:xfrm>
            <a:off x="1280159" y="5979747"/>
            <a:ext cx="1040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50" dirty="0">
                <a:latin typeface="Arial Nova Cond Light" panose="020B0306020202020204" pitchFamily="34" charset="0"/>
                <a:cs typeface="Times New Roman" panose="02020603050405020304" pitchFamily="18" charset="0"/>
              </a:rPr>
              <a:t>Source: EUROSTAT</a:t>
            </a:r>
          </a:p>
        </p:txBody>
      </p:sp>
    </p:spTree>
    <p:extLst>
      <p:ext uri="{BB962C8B-B14F-4D97-AF65-F5344CB8AC3E}">
        <p14:creationId xmlns:p14="http://schemas.microsoft.com/office/powerpoint/2010/main" val="3952954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A2E5-E6C8-4910-85E4-01A238BD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6" y="429295"/>
            <a:ext cx="10673359" cy="1117245"/>
          </a:xfrm>
        </p:spPr>
        <p:txBody>
          <a:bodyPr>
            <a:noAutofit/>
          </a:bodyPr>
          <a:lstStyle/>
          <a:p>
            <a:r>
              <a:t>Key factors driving productivity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E4ABD-CB26-4330-870E-CBF267D05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007" y="6446837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Verdana Pro Light" panose="020B03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B59255-1029-2AF8-A852-B965093FB581}"/>
              </a:ext>
            </a:extLst>
          </p:cNvPr>
          <p:cNvSpPr txBox="1">
            <a:spLocks/>
          </p:cNvSpPr>
          <p:nvPr/>
        </p:nvSpPr>
        <p:spPr>
          <a:xfrm>
            <a:off x="821068" y="1418256"/>
            <a:ext cx="11304949" cy="4870288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spcBef>
                <a:spcPts val="500"/>
              </a:spcBef>
              <a:buFont typeface="Segoe UI" panose="020B0502040204020203" pitchFamily="34" charset="0"/>
              <a:buChar char="►"/>
            </a:pPr>
            <a:r>
              <a:rPr lang="lv-LV" b="1">
                <a:latin typeface="Segoe UI"/>
                <a:cs typeface="Segoe UI"/>
              </a:rPr>
              <a:t>INVESTMENT AND INCREASING CAPITAL INTENSITY</a:t>
            </a:r>
            <a:r>
              <a:rPr lang="lv-LV">
                <a:latin typeface="Segoe UI"/>
                <a:cs typeface="Segoe UI"/>
              </a:rPr>
              <a:t> - improving the investment environment, developing the capital market, and ensuring effective absorption of EU funds; </a:t>
            </a:r>
          </a:p>
          <a:p>
            <a:pPr marL="361950" lvl="0" indent="-361950">
              <a:spcBef>
                <a:spcPts val="500"/>
              </a:spcBef>
              <a:buFont typeface="Segoe UI" panose="020B0502040204020203" pitchFamily="34" charset="0"/>
              <a:buChar char="►"/>
            </a:pPr>
            <a:r>
              <a:rPr lang="lv-LV" b="1" dirty="0">
                <a:latin typeface="Segoe UI"/>
                <a:cs typeface="Segoe UI"/>
              </a:rPr>
              <a:t>THE ABILITY TO INTEGRATE INTO GLOBAL VALUE CHAINS AND INCREASE EXPORT POTENTIAL</a:t>
            </a:r>
            <a:r>
              <a:rPr lang="lv-LV" dirty="0">
                <a:latin typeface="Segoe UI"/>
                <a:cs typeface="Segoe UI"/>
              </a:rPr>
              <a:t> - diversifying and upgrading exports, moving from low-cost to quality-factor competitive advantages; </a:t>
            </a:r>
          </a:p>
          <a:p>
            <a:pPr marL="361950" lvl="0" indent="-361950">
              <a:spcBef>
                <a:spcPts val="500"/>
              </a:spcBef>
              <a:buFont typeface="Segoe UI" panose="020B0502040204020203" pitchFamily="34" charset="0"/>
              <a:buChar char="►"/>
            </a:pPr>
            <a:r>
              <a:rPr lang="lv-LV" b="1" dirty="0">
                <a:latin typeface="Segoe UI"/>
                <a:cs typeface="Segoe UI"/>
              </a:rPr>
              <a:t>DIGITALISATION, AI ADOPTION, INNOVATION, AND THE DEVELOPMENT OF NEW PRODUCTS, SERVICEU, AND METHODS</a:t>
            </a:r>
            <a:r>
              <a:rPr lang="lv-LV" dirty="0">
                <a:latin typeface="Segoe UI"/>
                <a:cs typeface="Segoe UI"/>
              </a:rPr>
              <a:t> - increasing R&amp;D funding, strengthening the innovation ecosystem, and deepening cooperation between academia and the private sector;</a:t>
            </a:r>
          </a:p>
          <a:p>
            <a:pPr marL="361950" indent="-361950">
              <a:spcBef>
                <a:spcPts val="500"/>
              </a:spcBef>
              <a:buFont typeface="Segoe UI" panose="020B0502040204020203" pitchFamily="34" charset="0"/>
              <a:buChar char="►"/>
            </a:pPr>
            <a:r>
              <a:rPr lang="lv-LV" b="1">
                <a:latin typeface="Segoe UI"/>
                <a:cs typeface="Segoe UI"/>
              </a:rPr>
              <a:t>INVESTMENT IN HUMAN CAPITAL</a:t>
            </a:r>
            <a:r>
              <a:rPr lang="lv-LV" dirty="0">
                <a:latin typeface="Segoe UI"/>
                <a:cs typeface="Segoe UI"/>
              </a:rPr>
              <a:t> - including STEM training, lifelong learning, and aligning skills with labour-market demand; </a:t>
            </a:r>
          </a:p>
          <a:p>
            <a:pPr marL="361950" lvl="0" indent="-361950">
              <a:spcBef>
                <a:spcPts val="500"/>
              </a:spcBef>
              <a:buFont typeface="Segoe UI" panose="020B0502040204020203" pitchFamily="34" charset="0"/>
              <a:buChar char="►"/>
            </a:pPr>
            <a:r>
              <a:rPr lang="lv-LV" b="1" dirty="0">
                <a:latin typeface="Segoe UI"/>
                <a:cs typeface="Segoe UI"/>
              </a:rPr>
              <a:t>REDUCING BUREAUCRACY AND IMPROVING THE BUSINEUS ENVIRONMENT</a:t>
            </a:r>
            <a:r>
              <a:rPr lang="lv-LV" dirty="0">
                <a:latin typeface="Segoe UI"/>
                <a:cs typeface="Segoe UI"/>
              </a:rPr>
              <a:t> - as a precondition for all other factors to work effectively.</a:t>
            </a:r>
          </a:p>
        </p:txBody>
      </p:sp>
    </p:spTree>
    <p:extLst>
      <p:ext uri="{BB962C8B-B14F-4D97-AF65-F5344CB8AC3E}">
        <p14:creationId xmlns:p14="http://schemas.microsoft.com/office/powerpoint/2010/main" val="137714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9A16D-CA8E-75E0-2A65-35EDFC51E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9A8DD68-DCE3-F9CA-396A-3A35424FD6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276932"/>
            <a:ext cx="10515600" cy="5873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GB" sz="3200" dirty="0">
                <a:latin typeface="Arial"/>
                <a:cs typeface="Arial"/>
              </a:rPr>
              <a:t>LV2050 </a:t>
            </a:r>
            <a:r>
              <a:rPr lang="lv-LV" sz="3200">
                <a:latin typeface="Arial"/>
                <a:cs typeface="Arial"/>
              </a:rPr>
              <a:t>— TECHNOLOGY AND DIGITALISATION</a:t>
            </a:r>
            <a:endParaRPr lang="en-LV" sz="3200">
              <a:solidFill>
                <a:srgbClr val="C0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99B3D7-F46E-B525-3B26-4EA86B983668}"/>
              </a:ext>
            </a:extLst>
          </p:cNvPr>
          <p:cNvCxnSpPr>
            <a:cxnSpLocks/>
          </p:cNvCxnSpPr>
          <p:nvPr/>
        </p:nvCxnSpPr>
        <p:spPr>
          <a:xfrm flipV="1">
            <a:off x="2385718" y="2174130"/>
            <a:ext cx="0" cy="2690727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2B6407-508E-FFDE-3A42-B17F38B678EB}"/>
              </a:ext>
            </a:extLst>
          </p:cNvPr>
          <p:cNvCxnSpPr>
            <a:cxnSpLocks/>
          </p:cNvCxnSpPr>
          <p:nvPr/>
        </p:nvCxnSpPr>
        <p:spPr>
          <a:xfrm flipV="1">
            <a:off x="4240860" y="2174130"/>
            <a:ext cx="0" cy="2690727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6F4219-6EAD-85CB-4EF0-739405CA3296}"/>
              </a:ext>
            </a:extLst>
          </p:cNvPr>
          <p:cNvCxnSpPr>
            <a:cxnSpLocks/>
          </p:cNvCxnSpPr>
          <p:nvPr/>
        </p:nvCxnSpPr>
        <p:spPr>
          <a:xfrm flipV="1">
            <a:off x="6096000" y="2174130"/>
            <a:ext cx="0" cy="2690727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79D20B-9A27-6608-D3E2-F5EC077561DE}"/>
              </a:ext>
            </a:extLst>
          </p:cNvPr>
          <p:cNvCxnSpPr>
            <a:cxnSpLocks/>
          </p:cNvCxnSpPr>
          <p:nvPr/>
        </p:nvCxnSpPr>
        <p:spPr>
          <a:xfrm flipV="1">
            <a:off x="7951140" y="2174130"/>
            <a:ext cx="0" cy="2690727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79AF8D-B234-01A3-56FC-93570AA167A6}"/>
              </a:ext>
            </a:extLst>
          </p:cNvPr>
          <p:cNvCxnSpPr>
            <a:cxnSpLocks/>
          </p:cNvCxnSpPr>
          <p:nvPr/>
        </p:nvCxnSpPr>
        <p:spPr>
          <a:xfrm flipV="1">
            <a:off x="9806280" y="2174130"/>
            <a:ext cx="0" cy="2690727"/>
          </a:xfrm>
          <a:prstGeom prst="line">
            <a:avLst/>
          </a:prstGeom>
          <a:ln w="25400">
            <a:solidFill>
              <a:srgbClr val="B1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919DB44-6952-B5CE-40E6-6378D18488DE}"/>
              </a:ext>
            </a:extLst>
          </p:cNvPr>
          <p:cNvSpPr/>
          <p:nvPr/>
        </p:nvSpPr>
        <p:spPr>
          <a:xfrm>
            <a:off x="8073441" y="2174129"/>
            <a:ext cx="1595480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TASKS</a:t>
            </a:r>
            <a:endParaRPr lang="en-LV" sz="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933F22-1113-3F1B-AAA4-2B03D95453BA}"/>
              </a:ext>
            </a:extLst>
          </p:cNvPr>
          <p:cNvSpPr/>
          <p:nvPr/>
        </p:nvSpPr>
        <p:spPr>
          <a:xfrm>
            <a:off x="9927327" y="2174129"/>
            <a:ext cx="1604896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KPI</a:t>
            </a:r>
            <a:endParaRPr lang="en-LV" sz="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B1EB90-E83B-86BA-709D-AB9CC4DA7C24}"/>
              </a:ext>
            </a:extLst>
          </p:cNvPr>
          <p:cNvSpPr/>
          <p:nvPr/>
        </p:nvSpPr>
        <p:spPr>
          <a:xfrm>
            <a:off x="6249676" y="2174129"/>
            <a:ext cx="1565359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2050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3D7CB4-3219-F30E-1E0F-EF8032CED733}"/>
              </a:ext>
            </a:extLst>
          </p:cNvPr>
          <p:cNvSpPr/>
          <p:nvPr/>
        </p:nvSpPr>
        <p:spPr>
          <a:xfrm>
            <a:off x="4386377" y="2174129"/>
            <a:ext cx="1604893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DILEMMAS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D1BBFB-6C8D-34F9-B959-ACDD57807E91}"/>
              </a:ext>
            </a:extLst>
          </p:cNvPr>
          <p:cNvSpPr/>
          <p:nvPr/>
        </p:nvSpPr>
        <p:spPr>
          <a:xfrm>
            <a:off x="2523078" y="2174129"/>
            <a:ext cx="1604893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None/>
            </a:pPr>
            <a:r>
              <a:rPr lang="lv-LV" sz="1200" b="1" kern="100">
                <a:solidFill>
                  <a:schemeClr val="bg1"/>
                </a:solidFill>
                <a:latin typeface="Arial"/>
                <a:cs typeface="Arial"/>
              </a:rPr>
              <a:t>CHALLENGE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60671D-FBC7-A99C-E04F-070CA4DFD8F3}"/>
              </a:ext>
            </a:extLst>
          </p:cNvPr>
          <p:cNvSpPr/>
          <p:nvPr/>
        </p:nvSpPr>
        <p:spPr>
          <a:xfrm>
            <a:off x="659781" y="2174129"/>
            <a:ext cx="1604891" cy="389913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v-LV" sz="1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en-LV" sz="1200" b="1" kern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94106D-AB18-E3A7-5789-1F79A3546EC8}"/>
              </a:ext>
            </a:extLst>
          </p:cNvPr>
          <p:cNvSpPr txBox="1"/>
          <p:nvPr/>
        </p:nvSpPr>
        <p:spPr>
          <a:xfrm>
            <a:off x="2510843" y="2741199"/>
            <a:ext cx="160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Lack of digital skills, digital divide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F93676-1EC2-94B3-29E7-490A042976BC}"/>
              </a:ext>
            </a:extLst>
          </p:cNvPr>
          <p:cNvSpPr txBox="1"/>
          <p:nvPr/>
        </p:nvSpPr>
        <p:spPr>
          <a:xfrm>
            <a:off x="4365985" y="2741199"/>
            <a:ext cx="160489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1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Balancing goals of achieving short-term results and ensuring  long-term structural </a:t>
            </a:r>
            <a:r>
              <a:rPr lang="lv-LV" sz="1200" ker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change.</a:t>
            </a:r>
            <a:endParaRPr lang="en-LV" sz="1200" kern="100">
              <a:latin typeface="Arial"/>
              <a:ea typeface="Aptos" panose="020B0004020202020204" pitchFamily="34" charset="0"/>
              <a:cs typeface="Arial"/>
            </a:endParaRPr>
          </a:p>
          <a:p>
            <a:pPr algn="just"/>
            <a:endParaRPr lang="lv-LV" sz="1200" kern="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algn="just"/>
            <a:r>
              <a:rPr lang="lv-LV" sz="1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A balance between economic efficiency and social </a:t>
            </a:r>
            <a:r>
              <a:rPr lang="lv-LV" sz="1200" ker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inclusion (employment).</a:t>
            </a:r>
            <a:endParaRPr lang="lv-LV"/>
          </a:p>
          <a:p>
            <a:pPr algn="just"/>
            <a:endParaRPr lang="lv-LV" sz="1200" kern="0" dirty="0">
              <a:latin typeface="Arial"/>
              <a:ea typeface="Aptos" panose="020B0004020202020204" pitchFamily="34" charset="0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B756CF-DC38-3818-4EA7-31B10A966BA4}"/>
              </a:ext>
            </a:extLst>
          </p:cNvPr>
          <p:cNvSpPr txBox="1"/>
          <p:nvPr/>
        </p:nvSpPr>
        <p:spPr>
          <a:xfrm>
            <a:off x="6221125" y="2741199"/>
            <a:ext cx="160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 among the EU leaders in technologies and digitalisation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86DA46-F918-E7C3-78A3-A73D4D7AB975}"/>
              </a:ext>
            </a:extLst>
          </p:cNvPr>
          <p:cNvSpPr txBox="1"/>
          <p:nvPr/>
        </p:nvSpPr>
        <p:spPr>
          <a:xfrm>
            <a:off x="8076265" y="2741199"/>
            <a:ext cx="160489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Raising skills in all age groups</a:t>
            </a:r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Digitalisation of companies</a:t>
            </a:r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AI adoption</a:t>
            </a:r>
          </a:p>
          <a:p>
            <a:pPr marL="228600" indent="-228600">
              <a:spcBef>
                <a:spcPts val="1000"/>
              </a:spcBef>
              <a:buClr>
                <a:srgbClr val="002D74"/>
              </a:buClr>
              <a:buFont typeface="Wingdings" panose="05000000000000000000" pitchFamily="2" charset="2"/>
              <a:buChar char="§"/>
            </a:pPr>
            <a:r>
              <a:rPr lang="lv-LV" sz="1200" dirty="0"/>
              <a:t>Development of e-government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B555C4-3423-08E5-3A9B-D3D968934CBB}"/>
              </a:ext>
            </a:extLst>
          </p:cNvPr>
          <p:cNvSpPr txBox="1"/>
          <p:nvPr/>
        </p:nvSpPr>
        <p:spPr>
          <a:xfrm>
            <a:off x="9931405" y="2741199"/>
            <a:ext cx="1604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90% of the population with digital skills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100% of the population uses </a:t>
            </a: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e-services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lv-LV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 least 90% of companies use digital and AI tools</a:t>
            </a:r>
            <a:endParaRPr lang="en-LV" sz="12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414FC7-5A67-26F9-90FB-6C8EBBC5B31B}"/>
              </a:ext>
            </a:extLst>
          </p:cNvPr>
          <p:cNvSpPr txBox="1"/>
          <p:nvPr/>
        </p:nvSpPr>
        <p:spPr>
          <a:xfrm>
            <a:off x="611497" y="2741199"/>
            <a:ext cx="170145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None/>
            </a:pPr>
            <a:r>
              <a:rPr lang="lv-LV" sz="1200" b="1" kern="100">
                <a:solidFill>
                  <a:srgbClr val="002D74"/>
                </a:solidFill>
                <a:latin typeface="Arial"/>
                <a:ea typeface="Aptos" panose="020B0004020202020204" pitchFamily="34" charset="0"/>
                <a:cs typeface="Arial"/>
              </a:rPr>
              <a:t>TECHNOLOGY </a:t>
            </a:r>
            <a:r>
              <a:rPr lang="lv-LV" sz="1200" b="1" kern="100" dirty="0">
                <a:solidFill>
                  <a:srgbClr val="002D74"/>
                </a:solidFill>
                <a:latin typeface="Arial"/>
                <a:ea typeface="Aptos" panose="020B0004020202020204" pitchFamily="34" charset="0"/>
                <a:cs typeface="Arial"/>
              </a:rPr>
              <a:t>AND DIGITALISATION</a:t>
            </a:r>
            <a:endParaRPr lang="en-LV" sz="1200" kern="100" dirty="0">
              <a:solidFill>
                <a:srgbClr val="002D74"/>
              </a:solidFill>
              <a:latin typeface="Arial"/>
              <a:ea typeface="Aptos" panose="020B0004020202020204" pitchFamily="34" charset="0"/>
              <a:cs typeface="Arial"/>
            </a:endParaRPr>
          </a:p>
        </p:txBody>
      </p:sp>
      <p:pic>
        <p:nvPicPr>
          <p:cNvPr id="5" name="Picture 4" descr="A blue and white tablet with a pie chart and wires&#10;&#10;AI-generated content may be incorrect.">
            <a:extLst>
              <a:ext uri="{FF2B5EF4-FFF2-40B4-BE49-F238E27FC236}">
                <a16:creationId xmlns:a16="http://schemas.microsoft.com/office/drawing/2014/main" id="{DAC9F762-53B5-A7CE-6656-543F5B512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4" y="3265690"/>
            <a:ext cx="1599167" cy="1599167"/>
          </a:xfrm>
          <a:prstGeom prst="rect">
            <a:avLst/>
          </a:prstGeom>
        </p:spPr>
      </p:pic>
      <p:pic>
        <p:nvPicPr>
          <p:cNvPr id="7" name="Picture 6" descr="A computer screen with a blue and white screen&#10;&#10;AI-generated content may be incorrect.">
            <a:extLst>
              <a:ext uri="{FF2B5EF4-FFF2-40B4-BE49-F238E27FC236}">
                <a16:creationId xmlns:a16="http://schemas.microsoft.com/office/drawing/2014/main" id="{44CB2E1D-19DF-ADAF-FD52-78BD4AB77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62" y="3919548"/>
            <a:ext cx="1413853" cy="945309"/>
          </a:xfrm>
          <a:prstGeom prst="rect">
            <a:avLst/>
          </a:prstGeom>
        </p:spPr>
      </p:pic>
      <p:pic>
        <p:nvPicPr>
          <p:cNvPr id="14" name="Picture 13" descr="A map of the european union&#10;&#10;AI-generated content may be incorrect.">
            <a:extLst>
              <a:ext uri="{FF2B5EF4-FFF2-40B4-BE49-F238E27FC236}">
                <a16:creationId xmlns:a16="http://schemas.microsoft.com/office/drawing/2014/main" id="{A8EBED0F-14DC-D012-AD65-74C7C46FE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60" y="3869697"/>
            <a:ext cx="1314219" cy="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6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DEE09-04A7-A4A4-AB4A-823ED74A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4A648-B58C-E6F1-EDC1-5EFD0BC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007" y="6446837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Verdana Pro Light" panose="020B03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01743-61BE-D85A-1A57-94B71F201021}"/>
              </a:ext>
            </a:extLst>
          </p:cNvPr>
          <p:cNvSpPr txBox="1"/>
          <p:nvPr/>
        </p:nvSpPr>
        <p:spPr>
          <a:xfrm>
            <a:off x="417686" y="70006"/>
            <a:ext cx="11119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dirty="0">
                <a:latin typeface="Segoe UI" panose="020B0502040204020203" pitchFamily="34" charset="0"/>
                <a:cs typeface="Segoe UI" panose="020B0502040204020203" pitchFamily="34" charset="0"/>
              </a:rPr>
              <a:t>Technologically, we are capable of significantly increasing the production and export of highly complex products. However, since 2012 Latvia’s position in the ranking has barely changed — the economic transformation process has slowed</a:t>
            </a:r>
            <a:endParaRPr lang="lv-LV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85BB1-91D1-E48A-2A5D-BF1E24EC9B6E}"/>
              </a:ext>
            </a:extLst>
          </p:cNvPr>
          <p:cNvSpPr txBox="1"/>
          <p:nvPr/>
        </p:nvSpPr>
        <p:spPr>
          <a:xfrm>
            <a:off x="1323975" y="1639666"/>
            <a:ext cx="108020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None/>
            </a:pPr>
            <a:r>
              <a:rPr lang="lv-LV" sz="16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countries’ positions in </a:t>
            </a:r>
            <a:r>
              <a:rPr lang="lv-LV" sz="1600" b="1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lv-LV" sz="16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Atlas</a:t>
            </a:r>
            <a:r>
              <a:rPr lang="lv-LV" sz="16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lv-LV" sz="16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lv-LV" sz="16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Complexity</a:t>
            </a:r>
            <a:r>
              <a:rPr lang="lv-LV" sz="16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export economic complexity ranking in 2012 and 2024</a:t>
            </a:r>
            <a:endParaRPr lang="lv-LV" sz="1600" dirty="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19A4193-F8F5-34CD-68DA-A9C52595F0F7}"/>
              </a:ext>
            </a:extLst>
          </p:cNvPr>
          <p:cNvGraphicFramePr/>
          <p:nvPr/>
        </p:nvGraphicFramePr>
        <p:xfrm>
          <a:off x="959556" y="1978220"/>
          <a:ext cx="10577687" cy="438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64E5D90-2F85-67CF-381A-AE1730A2C937}"/>
              </a:ext>
            </a:extLst>
          </p:cNvPr>
          <p:cNvSpPr/>
          <p:nvPr/>
        </p:nvSpPr>
        <p:spPr>
          <a:xfrm>
            <a:off x="7282392" y="2047875"/>
            <a:ext cx="382764" cy="3495675"/>
          </a:xfrm>
          <a:prstGeom prst="rect">
            <a:avLst/>
          </a:prstGeom>
          <a:noFill/>
          <a:ln w="31750">
            <a:solidFill>
              <a:srgbClr val="CDA5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7D453F-AB80-2527-822C-9A1563B519EF}"/>
              </a:ext>
            </a:extLst>
          </p:cNvPr>
          <p:cNvSpPr/>
          <p:nvPr/>
        </p:nvSpPr>
        <p:spPr>
          <a:xfrm>
            <a:off x="7705728" y="2053518"/>
            <a:ext cx="382764" cy="3495675"/>
          </a:xfrm>
          <a:prstGeom prst="rect">
            <a:avLst/>
          </a:prstGeom>
          <a:noFill/>
          <a:ln w="31750">
            <a:solidFill>
              <a:srgbClr val="CDA5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83249F-894C-E21C-46BA-8EC479EA3A08}"/>
              </a:ext>
            </a:extLst>
          </p:cNvPr>
          <p:cNvSpPr/>
          <p:nvPr/>
        </p:nvSpPr>
        <p:spPr>
          <a:xfrm>
            <a:off x="4126087" y="2047874"/>
            <a:ext cx="382764" cy="3495675"/>
          </a:xfrm>
          <a:prstGeom prst="rect">
            <a:avLst/>
          </a:prstGeom>
          <a:noFill/>
          <a:ln w="31750">
            <a:solidFill>
              <a:srgbClr val="CDA5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5830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tvias Universitāte">
      <a:dk1>
        <a:srgbClr val="000000"/>
      </a:dk1>
      <a:lt1>
        <a:srgbClr val="FFFFFF"/>
      </a:lt1>
      <a:dk2>
        <a:srgbClr val="002D74"/>
      </a:dk2>
      <a:lt2>
        <a:srgbClr val="E2E2E1"/>
      </a:lt2>
      <a:accent1>
        <a:srgbClr val="FFB60F"/>
      </a:accent1>
      <a:accent2>
        <a:srgbClr val="DF271C"/>
      </a:accent2>
      <a:accent3>
        <a:srgbClr val="41B649"/>
      </a:accent3>
      <a:accent4>
        <a:srgbClr val="B1B3B3"/>
      </a:accent4>
      <a:accent5>
        <a:srgbClr val="057693"/>
      </a:accent5>
      <a:accent6>
        <a:srgbClr val="9D2235"/>
      </a:accent6>
      <a:hlink>
        <a:srgbClr val="1D4289"/>
      </a:hlink>
      <a:folHlink>
        <a:srgbClr val="64338F"/>
      </a:folHlink>
    </a:clrScheme>
    <a:fontScheme name="Latvias Universitāte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raugs" id="{7586E38E-E15F-7641-8793-3C2CB059E7A5}" vid="{E098FE86-B2B7-904F-9C50-5B8E26BF8C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88CD4C9-6918-2240-BC23-BBB4F0D1C0FE}">
  <we:reference id="wa200010001" version="1.0.0.0" store="en-US" storeType="OMEX"/>
  <we:alternateReferences>
    <we:reference id="wa200010001" version="1.0.0.0" store="en-US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391B354A9B87499CB16E72C082264C" ma:contentTypeVersion="11" ma:contentTypeDescription="Create a new document." ma:contentTypeScope="" ma:versionID="22aea3999c205d1f2c57ab744f1c9620">
  <xsd:schema xmlns:xsd="http://www.w3.org/2001/XMLSchema" xmlns:xs="http://www.w3.org/2001/XMLSchema" xmlns:p="http://schemas.microsoft.com/office/2006/metadata/properties" xmlns:ns3="b468a07e-b48e-421d-ac86-b5bb0f1134ab" targetNamespace="http://schemas.microsoft.com/office/2006/metadata/properties" ma:root="true" ma:fieldsID="4c1035f66361eac898156b4b191eea95" ns3:_="">
    <xsd:import namespace="b468a07e-b48e-421d-ac86-b5bb0f1134a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8a07e-b48e-421d-ac86-b5bb0f1134a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468a07e-b48e-421d-ac86-b5bb0f1134a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011220-01C5-483A-BE4C-6AC125CC7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68a07e-b48e-421d-ac86-b5bb0f1134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82905C-CCB9-4D89-A656-60002ECC42B1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b468a07e-b48e-421d-ac86-b5bb0f1134a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1EBA8B-B586-4A41-8FDE-7DC2373CD9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1891</TotalTime>
  <Words>1168</Words>
  <Application>Microsoft Office PowerPoint</Application>
  <PresentationFormat>Widescreen</PresentationFormat>
  <Paragraphs>207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Wingdings</vt:lpstr>
      <vt:lpstr>Arial Nova Cond Light</vt:lpstr>
      <vt:lpstr>Arial Bold</vt:lpstr>
      <vt:lpstr>Arial</vt:lpstr>
      <vt:lpstr>Aptos</vt:lpstr>
      <vt:lpstr>Segoe UI</vt:lpstr>
      <vt:lpstr>Segoe UI Light</vt:lpstr>
      <vt:lpstr>Office Theme</vt:lpstr>
      <vt:lpstr>Strategic framework  «Latvia 2050»</vt:lpstr>
      <vt:lpstr>PowerPoint Presentation</vt:lpstr>
      <vt:lpstr>Three narratives: “Latvia 2050”  Without the state, there is no welfare!   Without welfare, there is no culture!  Without the Latvian language and culture, the state has no meaning!</vt:lpstr>
      <vt:lpstr>LV2050 — NINE AREAS ANALYSED</vt:lpstr>
      <vt:lpstr>LV2050 — GLOBAL COMPETITIVENESS</vt:lpstr>
      <vt:lpstr>Over the last ten years, productivity dynamics in Latvia have been volatile. Although productivity in Latvia is growing faster than the EU average, the productivity gap remains large </vt:lpstr>
      <vt:lpstr>Key factors driving productivity growth</vt:lpstr>
      <vt:lpstr>LV2050 — TECHNOLOGY AND DIGITALISATION</vt:lpstr>
      <vt:lpstr>PowerPoint Presentation</vt:lpstr>
      <vt:lpstr>Latvia’s level of digital development is below the EU average</vt:lpstr>
      <vt:lpstr>LV2050 — INNOVATION CAPACITY</vt:lpstr>
      <vt:lpstr>PowerPoint Presentation</vt:lpstr>
      <vt:lpstr>LV2050 — HUMAN CAPITAL AND DEMOGRAPHY</vt:lpstr>
      <vt:lpstr>Key human-capital challenges</vt:lpstr>
      <vt:lpstr>LV2050 — THREE MACROECONOMIC SCENARIOS</vt:lpstr>
      <vt:lpstr>1. TRANSFORMATIVE RESILIENCE</vt:lpstr>
      <vt:lpstr>2. INERTIA WITH SLOW GROWTH AND DEMOGRAPHIC PRESSURE</vt:lpstr>
      <vt:lpstr>3. NEGATIVE SPIRAL</vt:lpstr>
      <vt:lpstr>A START FOR PRODUCTIVE CONVERSATIONS ABOUT LATVIA!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Inna Šteinbuka</dc:creator>
  <cp:lastModifiedBy>Inna Šteinbuka</cp:lastModifiedBy>
  <cp:revision>229</cp:revision>
  <dcterms:created xsi:type="dcterms:W3CDTF">2026-05-10T10:44:03Z</dcterms:created>
  <dcterms:modified xsi:type="dcterms:W3CDTF">2026-05-10T11:19:25Z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0x010100E2391B354A9B87499CB16E72C082264C</vt:lpwstr>
  </property>
</Properties>
</file>