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72" r:id="rId12"/>
    <p:sldId id="266" r:id="rId13"/>
    <p:sldId id="267" r:id="rId14"/>
    <p:sldId id="268" r:id="rId15"/>
    <p:sldId id="273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B33"/>
    <a:srgbClr val="07A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50641-C03C-485F-87DB-88E632FFBCDE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F54EE-C2F8-4B54-ADFA-154BFCFC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2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2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4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6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6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5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9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1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8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4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3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731C0-2237-4F7F-BD59-C82453EEA8D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C221A-2A7D-4C59-BF5B-86FE9A980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6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48" y="552307"/>
            <a:ext cx="2264911" cy="1442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0342" y="4087194"/>
            <a:ext cx="2774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IEVA MORICA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8369" y="4671969"/>
            <a:ext cx="361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Sarunu festivāla LAMPA direktore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7674" y="2854037"/>
            <a:ext cx="447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VĒRTĪBU ILGTSPĒJA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1" y="5610980"/>
            <a:ext cx="5289247" cy="12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9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alogue: The Art of Thinking Together by William Isaa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3" y="-69574"/>
            <a:ext cx="11893826" cy="722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inking Together, Part 1 - Interviews with Corporate Innovation Lea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03" y="496464"/>
            <a:ext cx="2523839" cy="346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574" y="4611993"/>
            <a:ext cx="71528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Viljams</a:t>
            </a:r>
            <a:r>
              <a:rPr lang="en-US" sz="20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Īzaks</a:t>
            </a:r>
            <a:r>
              <a:rPr lang="en-US" sz="20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lv-LV" sz="20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William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20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Isaacs</a:t>
            </a:r>
            <a:r>
              <a:rPr lang="en-US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lv-LV" sz="20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īderības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 stratēģiskā dialoga eksperts, pasniedzējs MIT (</a:t>
            </a:r>
            <a:r>
              <a:rPr lang="lv-LV" sz="20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Masačūsetas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tehnoloģiju institūtā)</a:t>
            </a:r>
            <a:r>
              <a:rPr lang="en-US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sarakstījis brīnišķīgu grāmatu </a:t>
            </a:r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‘Dialogs un māksla domāt kopā’</a:t>
            </a:r>
            <a:r>
              <a:rPr lang="en-US" sz="20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2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logue: and the Art of Thinking Together | communitycohe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31" y="-1"/>
            <a:ext cx="9666513" cy="66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38483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33400" y="586405"/>
            <a:ext cx="5108714" cy="1013796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22520" y="831693"/>
            <a:ext cx="518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LABAS SARUNAS PRASMES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224248"/>
            <a:ext cx="71327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Kas ir katra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sarunu biedra “groziņā”? 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Zināšanas, pieredze, noskaņojums, sajūtas, gaidas, personīgās dzīves notikumi.</a:t>
            </a:r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lv-LV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 un apstākļi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kur notiek saruna – aplis, uzticēšanās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endParaRPr lang="lv-LV" sz="2800" b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Autentiskums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tas, ko es saku, saskan ar to, ko daru un domāju. </a:t>
            </a:r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lv-LV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71" y="0"/>
            <a:ext cx="4571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33400" y="586405"/>
            <a:ext cx="5108714" cy="1013796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22520" y="831693"/>
            <a:ext cx="518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LABAS SARUNAS PRASMES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179796"/>
            <a:ext cx="6578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Labai sarunai ir </a:t>
            </a:r>
            <a:r>
              <a:rPr lang="lv-LV" sz="28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jāatvēl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laiks un enerģija. </a:t>
            </a:r>
          </a:p>
          <a:p>
            <a:endParaRPr lang="lv-LV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Klausīšanās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 pilnas uzmanības veltīšana sarunu biedram</a:t>
            </a:r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Atvērtie jautājumi.  </a:t>
            </a:r>
            <a:endParaRPr lang="en-US" sz="2800" b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Nav iespējama jā/ nē atbilde. </a:t>
            </a:r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Kā? Kāpēc? Kas? Kāds? </a:t>
            </a:r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tev patika šī diskusija </a:t>
            </a:r>
            <a:r>
              <a:rPr lang="lv-LV" sz="2000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vs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ko tu domā par šo diskusiju? </a:t>
            </a:r>
            <a:r>
              <a:rPr lang="en-US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tu šodien </a:t>
            </a:r>
            <a:r>
              <a:rPr lang="lv-LV" sz="20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jūties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labi </a:t>
            </a:r>
            <a:r>
              <a:rPr lang="lv-LV" sz="2000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vs</a:t>
            </a:r>
            <a:r>
              <a:rPr lang="lv-LV" sz="2000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kā tu šodien </a:t>
            </a:r>
            <a:r>
              <a:rPr lang="lv-LV" sz="20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jūties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 Kā varu tev palīdzēt? </a:t>
            </a:r>
            <a:endParaRPr lang="en-US" sz="2000" dirty="0">
              <a:solidFill>
                <a:srgbClr val="0F2B33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lv-LV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71" y="0"/>
            <a:ext cx="4571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6185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33400" y="586405"/>
            <a:ext cx="5108714" cy="1013796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22520" y="831693"/>
            <a:ext cx="518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LABAS SARUNAS PRASMES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179796"/>
            <a:ext cx="1130761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Cieņa pret sarunas biedru.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Pretrunas un dažādi viedokļi ir daļa no sarunas procesa. Centīsimies runāt par idejām, nevis negatīvi reaģēt uz to paudējiem.</a:t>
            </a:r>
          </a:p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Kad paliek grūti paņemt iekšēju pauzi (stop, kas te notiek?), ievilkt elpu.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 “iesprūst”,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tad var pārveidot jautājumu, paņemt kopīgu pauzi, vārdos aprakstīt, kas notiek. </a:t>
            </a:r>
          </a:p>
          <a:p>
            <a:endParaRPr lang="lv-LV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Patiesa laipnība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labvēlība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arī grūtās sarunas padarīs vieglākas (empātija, smaids, cilvēcīguma atzīšana). </a:t>
            </a:r>
          </a:p>
          <a:p>
            <a:endParaRPr lang="lv-LV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4415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-20033"/>
            <a:ext cx="11540666" cy="68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92155" y="1147818"/>
            <a:ext cx="5108714" cy="3131127"/>
          </a:xfrm>
          <a:prstGeom prst="wedgeEllipseCallou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402" y="1879330"/>
            <a:ext cx="5440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Saruna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un dialogs –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kā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Latvijas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sabiedrības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un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valsts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pārvaldes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vērtība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2375" y="852254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Miljoniem gadus cilvēki dzīvoja kā dzīvnieki. Tad kaut kas notika, kas atraisīja mūsu iztēles spēku. Mēs </a:t>
            </a:r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iemācījāmies runāt 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 iemācījāmies </a:t>
            </a:r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klausīties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Saruna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mums </a:t>
            </a:r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deva iespēju 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komunicēt idejas, ļāva cilvēkiem strādāt kopā, lai uzbūvētu neiespējamo. </a:t>
            </a:r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Cilvēces lielāki sasniegumi 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ir notikuši </a:t>
            </a:r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pateicoties sarunai</a:t>
            </a:r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un lielākās kļūdas, kad nespējām sarunāties.</a:t>
            </a:r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rgbClr val="0F2B33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lv-LV" sz="20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Tā nevajadzētu būt. Ar tehnoloģijām, kas ir mūsu rīcībā, cilvēces iespējas ir neierobežotas. Viss, kas mums ir jādara, </a:t>
            </a:r>
            <a:r>
              <a:rPr lang="lv-LV" sz="20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ir jāturpina sarunāties.”</a:t>
            </a:r>
            <a:endParaRPr lang="en-US" sz="2000" b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752949" y="5117022"/>
            <a:ext cx="2632363" cy="18473"/>
          </a:xfrm>
          <a:prstGeom prst="line">
            <a:avLst/>
          </a:prstGeom>
          <a:ln>
            <a:solidFill>
              <a:srgbClr val="07ADD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32375" y="5451997"/>
            <a:ext cx="239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Stīvens</a:t>
            </a:r>
            <a:r>
              <a:rPr lang="en-US" sz="2400" dirty="0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Hokings</a:t>
            </a:r>
            <a:endParaRPr lang="en-US" sz="2400" dirty="0">
              <a:solidFill>
                <a:srgbClr val="0F2B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2375" y="591366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britu fiziķis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domātājs</a:t>
            </a:r>
            <a:endParaRPr lang="lv-LV" i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086485" y="3429000"/>
            <a:ext cx="83978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Lai </a:t>
            </a:r>
            <a:r>
              <a:rPr lang="en-US" sz="3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izdodas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izbaudīt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labu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sarunu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spēku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!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Paldies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par </a:t>
            </a:r>
            <a:r>
              <a:rPr lang="en-US" sz="3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uzmanību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27" y="589251"/>
            <a:ext cx="2721264" cy="17334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2488" y="5551641"/>
            <a:ext cx="4570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Saziņai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ieva.morica@fondsdots.lv</a:t>
            </a:r>
          </a:p>
        </p:txBody>
      </p:sp>
    </p:spTree>
    <p:extLst>
      <p:ext uri="{BB962C8B-B14F-4D97-AF65-F5344CB8AC3E}">
        <p14:creationId xmlns:p14="http://schemas.microsoft.com/office/powerpoint/2010/main" val="243800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4523" y="1735532"/>
            <a:ext cx="10595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Vērtības bez domāšanas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 ārkārtīgi bīstamas</a:t>
            </a:r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tās ir bijušas par iemeslu kariem, grautiņiem, represijām un šausminošai rīcībai. </a:t>
            </a:r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Savukārt</a:t>
            </a:r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domāšana bez vērtībām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 bezjēdzīga, jo tad domāšanai nav mērķa</a:t>
            </a:r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.”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43609" y="4293704"/>
            <a:ext cx="4850295" cy="0"/>
          </a:xfrm>
          <a:prstGeom prst="line">
            <a:avLst/>
          </a:prstGeom>
          <a:ln>
            <a:solidFill>
              <a:srgbClr val="07ADD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43609" y="4605108"/>
            <a:ext cx="2915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Edvards</a:t>
            </a:r>
            <a:r>
              <a:rPr lang="en-US" sz="2800" dirty="0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de Bono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609" y="5232809"/>
            <a:ext cx="39160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britu fiziķis, psihologs, pētnieks, domāšanas procesu aprakstītājs </a:t>
            </a:r>
            <a:endParaRPr lang="en-US" sz="2000" i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2651090" y="2086428"/>
            <a:ext cx="7294651" cy="2408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9" name="Rectangle 8"/>
          <p:cNvSpPr/>
          <p:nvPr/>
        </p:nvSpPr>
        <p:spPr>
          <a:xfrm>
            <a:off x="3359426" y="1561839"/>
            <a:ext cx="5687803" cy="842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32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SARUNU FESTIVĀLS LAMPA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9277" y="2886550"/>
            <a:ext cx="624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Demokrātijas festivāls - vieta vērtīgām sarunām</a:t>
            </a:r>
            <a:endParaRPr lang="en-US" sz="2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3871" y="3610510"/>
            <a:ext cx="4683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Cēsu pils parkā kopš 2015. gada </a:t>
            </a: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122843" y="4240978"/>
            <a:ext cx="2356784" cy="499539"/>
          </a:xfrm>
          <a:prstGeom prst="roundRect">
            <a:avLst/>
          </a:prstGeom>
          <a:solidFill>
            <a:srgbClr val="004D58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IEEJA BRĪVA</a:t>
            </a:r>
          </a:p>
        </p:txBody>
      </p:sp>
    </p:spTree>
    <p:extLst>
      <p:ext uri="{BB962C8B-B14F-4D97-AF65-F5344CB8AC3E}">
        <p14:creationId xmlns:p14="http://schemas.microsoft.com/office/powerpoint/2010/main" val="33642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516834" y="546652"/>
            <a:ext cx="4581939" cy="1003852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VĒRTĪBAS</a:t>
            </a:r>
          </a:p>
        </p:txBody>
      </p:sp>
      <p:sp>
        <p:nvSpPr>
          <p:cNvPr id="3" name="Rectangle 2"/>
          <p:cNvSpPr/>
          <p:nvPr/>
        </p:nvSpPr>
        <p:spPr>
          <a:xfrm>
            <a:off x="516833" y="2143036"/>
            <a:ext cx="7335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LAMPA</a:t>
            </a:r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aizsākums:</a:t>
            </a:r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vēr</a:t>
            </a:r>
            <a:r>
              <a:rPr lang="lv-LV" sz="28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tību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definēšana </a:t>
            </a:r>
            <a:r>
              <a:rPr lang="en-US" sz="28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festivāla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mērķos un komandas darbam</a:t>
            </a:r>
            <a:r>
              <a:rPr lang="en-US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16833" y="3426481"/>
            <a:ext cx="5565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uzticēšanās, darām kopā - līdzvērtība, </a:t>
            </a:r>
            <a:r>
              <a:rPr lang="lv-LV" sz="2800" dirty="0" err="1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cieņpilna</a:t>
            </a:r>
            <a:r>
              <a:rPr lang="lv-LV" sz="2800" dirty="0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saruna, prieks, ilgtspēja</a:t>
            </a:r>
            <a:endParaRPr lang="en-US" sz="2800" dirty="0">
              <a:solidFill>
                <a:srgbClr val="0F2B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87" y="1772508"/>
            <a:ext cx="4196258" cy="2796806"/>
          </a:xfrm>
          <a:prstGeom prst="flowChartConnector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791290"/>
            <a:ext cx="1272210" cy="502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8" y="3677196"/>
            <a:ext cx="4391306" cy="292723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084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3" y="2143036"/>
            <a:ext cx="7335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Definējām </a:t>
            </a:r>
            <a:r>
              <a:rPr lang="en-US" sz="28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festivāla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sarunu kodeksu </a:t>
            </a:r>
            <a:r>
              <a:rPr lang="lv-LV" sz="2800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cieņpilnām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sarunām.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833" y="342359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Vērtības ir </a:t>
            </a:r>
            <a:r>
              <a:rPr lang="sv-SE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sadarbības pamats </a:t>
            </a:r>
            <a:r>
              <a:rPr lang="sv-SE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partneriem, ar kuriem strādājam.</a:t>
            </a:r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833" y="47179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Valsts pārvalde LAMPĀ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– lai runātu par vērtībām ar Latvijas sabiedrību. </a:t>
            </a:r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3" y="2138454"/>
            <a:ext cx="5287125" cy="3524386"/>
          </a:xfrm>
          <a:prstGeom prst="parallelogram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516833" y="546652"/>
            <a:ext cx="4581939" cy="1003852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VĒRTĪBAS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791290"/>
            <a:ext cx="1272210" cy="5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3530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77685" y="556591"/>
            <a:ext cx="5844210" cy="1003852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VĒRTĪBAS                VIRSTĒMĀ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42" y="807255"/>
            <a:ext cx="1272210" cy="502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5" y="2262673"/>
            <a:ext cx="3505407" cy="4210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521" y="2262673"/>
            <a:ext cx="3379306" cy="4227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911" y="2283329"/>
            <a:ext cx="3439454" cy="42065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3148" y="6239910"/>
            <a:ext cx="2534479" cy="467139"/>
          </a:xfrm>
          <a:prstGeom prst="rect">
            <a:avLst/>
          </a:prstGeom>
          <a:solidFill>
            <a:srgbClr val="0F2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2782" y="6288814"/>
            <a:ext cx="247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2018: UZTICĒŠANĀS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3148" y="6239910"/>
            <a:ext cx="2534479" cy="467139"/>
          </a:xfrm>
          <a:prstGeom prst="rect">
            <a:avLst/>
          </a:prstGeom>
          <a:solidFill>
            <a:srgbClr val="0F2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58863" y="6288813"/>
            <a:ext cx="247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2019: DROSME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3398" y="6218887"/>
            <a:ext cx="2534479" cy="467139"/>
          </a:xfrm>
          <a:prstGeom prst="rect">
            <a:avLst/>
          </a:prstGeom>
          <a:solidFill>
            <a:srgbClr val="0F2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78348" y="6277010"/>
            <a:ext cx="247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2020: KOPĀ </a:t>
            </a:r>
          </a:p>
        </p:txBody>
      </p:sp>
    </p:spTree>
    <p:extLst>
      <p:ext uri="{BB962C8B-B14F-4D97-AF65-F5344CB8AC3E}">
        <p14:creationId xmlns:p14="http://schemas.microsoft.com/office/powerpoint/2010/main" val="19790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516833" y="528179"/>
            <a:ext cx="4581939" cy="1003852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VĒRTĪBU PLURĀLISMS</a:t>
            </a:r>
          </a:p>
        </p:txBody>
      </p:sp>
      <p:sp>
        <p:nvSpPr>
          <p:cNvPr id="3" name="Rectangle 2"/>
          <p:cNvSpPr/>
          <p:nvPr/>
        </p:nvSpPr>
        <p:spPr>
          <a:xfrm>
            <a:off x="516833" y="3048794"/>
            <a:ext cx="110125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Pastāv daudzas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atšķirīgas vērtības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kas mums izvirza atšķirīgas prasības. Šīs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prasības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reizēm ir nesavienojamas un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 savā starpā sadurties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Vērtības ir nesamērojamas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nav iespējams salīdzināt tās vienas skalas ietvaros, lai atrisinātu to konfliktus.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833" y="1851115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Jesaja</a:t>
            </a:r>
            <a:r>
              <a:rPr lang="en-US" sz="2000" dirty="0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Berlins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833" y="229450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Rīgā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dzimušais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britu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filozofs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ideju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vēsturnieks</a:t>
            </a:r>
            <a:endParaRPr lang="en-US" i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516833" y="528179"/>
            <a:ext cx="4581939" cy="1003852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VĒRTĪBU PLURĀLISMS</a:t>
            </a:r>
          </a:p>
        </p:txBody>
      </p:sp>
      <p:sp>
        <p:nvSpPr>
          <p:cNvPr id="4" name="Rectangle 3"/>
          <p:cNvSpPr/>
          <p:nvPr/>
        </p:nvSpPr>
        <p:spPr>
          <a:xfrm>
            <a:off x="516833" y="3823397"/>
            <a:ext cx="105553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Sarežģīti lēmumi un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pārliecību dažādība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 cilvēku dzīves neatņemamas sastāvdaļas. Visi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mēģinājumi atrast vienīgo risinājumu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cilvēces uzdotajiem morālajiem un politiskajiem jautājumiem </a:t>
            </a:r>
            <a:r>
              <a:rPr lang="lv-LV" sz="28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izriet no būtiskas kļūdas 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attiecībā uz cilvēcisko vērtību dabu.</a:t>
            </a:r>
            <a:endParaRPr lang="en-US" sz="28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3" y="1895998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Jesaja</a:t>
            </a:r>
            <a:r>
              <a:rPr lang="en-US" dirty="0">
                <a:solidFill>
                  <a:srgbClr val="0F2B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Berlins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6833" y="22923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Rīgā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dzimušais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britu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filozofs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ideju</a:t>
            </a:r>
            <a:r>
              <a:rPr lang="en-US" i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vēsturnieks</a:t>
            </a:r>
            <a:endParaRPr lang="en-US" i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833" y="3066040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Secinājums</a:t>
            </a:r>
            <a:endParaRPr lang="en-US" sz="2800" b="1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9390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225288" y="586400"/>
            <a:ext cx="4882421" cy="1341783"/>
          </a:xfrm>
          <a:prstGeom prst="snip2DiagRect">
            <a:avLst/>
          </a:prstGeom>
          <a:solidFill>
            <a:srgbClr val="07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55348" y="780239"/>
            <a:ext cx="5182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SARUNĀŠANĀS – </a:t>
            </a:r>
          </a:p>
          <a:p>
            <a:r>
              <a:rPr lang="en-US" sz="28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CEĻŠ UZ SAPRAŠANOS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289" y="2753631"/>
            <a:ext cx="81520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lv-LV" sz="2600" b="1" dirty="0" err="1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pēja</a:t>
            </a:r>
            <a:r>
              <a:rPr lang="lv-LV" sz="26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sarunāties </a:t>
            </a:r>
            <a:r>
              <a:rPr lang="lv-LV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 neatņemama cilvēka būtības daļa</a:t>
            </a:r>
            <a:r>
              <a:rPr lang="en-US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lv-LV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Saruna ir </a:t>
            </a:r>
            <a:r>
              <a:rPr lang="lv-LV" sz="26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demokrātiskas kultūras </a:t>
            </a:r>
            <a:r>
              <a:rPr lang="lv-LV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izpausme</a:t>
            </a:r>
            <a:r>
              <a:rPr lang="en-US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lv-LV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Saruna kā cīņa vai saruna kā </a:t>
            </a:r>
            <a:r>
              <a:rPr lang="lv-LV" sz="26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kopīgs izziņas process</a:t>
            </a:r>
            <a:r>
              <a:rPr lang="lv-LV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sz="26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lv-LV" sz="2000" dirty="0">
              <a:solidFill>
                <a:srgbClr val="0F2B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lv-LV" sz="2600" b="1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Agresīva komunikācija </a:t>
            </a:r>
            <a:r>
              <a:rPr lang="lv-LV" sz="26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nepārliecinās sarunu biedru mainīt savas domas</a:t>
            </a:r>
            <a:r>
              <a:rPr lang="lv-LV" sz="2800" dirty="0">
                <a:solidFill>
                  <a:srgbClr val="0F2B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83" y="0"/>
            <a:ext cx="4571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639</Words>
  <Application>Microsoft Office PowerPoint</Application>
  <PresentationFormat>Widescreen</PresentationFormat>
  <Paragraphs>86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Segoe UI</vt:lpstr>
      <vt:lpstr>Segoe UI Light</vt:lpstr>
      <vt:lpstr>Segoe UI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Irina Kuznecova</dc:creator>
  <cp:lastModifiedBy>Ērika Gromule</cp:lastModifiedBy>
  <cp:revision>24</cp:revision>
  <dcterms:created xsi:type="dcterms:W3CDTF">2020-11-02T07:27:40Z</dcterms:created>
  <dcterms:modified xsi:type="dcterms:W3CDTF">2020-11-02T18:04:02Z</dcterms:modified>
</cp:coreProperties>
</file>