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grandir Grand Black" panose="020B0604020202020204" charset="-7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Open Sans Extra Bold" panose="020B0604020202020204" charset="0"/>
      <p:regular r:id="rId21"/>
    </p:embeddedFont>
    <p:embeddedFont>
      <p:font typeface="Open Sauce" panose="020B0604020202020204" charset="-70"/>
      <p:regular r:id="rId22"/>
    </p:embeddedFont>
    <p:embeddedFont>
      <p:font typeface="Open Sauce Bold" panose="020B0604020202020204" charset="-7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19802" y="9410700"/>
            <a:ext cx="4178952" cy="5516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1519802" y="7146942"/>
            <a:ext cx="4178952" cy="55167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9245" y="-1485900"/>
            <a:ext cx="3943248" cy="3943248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878467" y="597512"/>
            <a:ext cx="5657873" cy="5657850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1541" r="-3440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816181" y="1800174"/>
            <a:ext cx="8840093" cy="398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87"/>
              </a:lnSpc>
            </a:pPr>
            <a:r>
              <a:rPr lang="en-US" sz="6400" dirty="0">
                <a:solidFill>
                  <a:srgbClr val="000000"/>
                </a:solidFill>
                <a:latin typeface="Agrandir Grand Black"/>
              </a:rPr>
              <a:t>VĒRTĪBAS </a:t>
            </a:r>
          </a:p>
          <a:p>
            <a:pPr>
              <a:lnSpc>
                <a:spcPts val="7487"/>
              </a:lnSpc>
            </a:pPr>
            <a:r>
              <a:rPr lang="en-US" sz="6400" dirty="0" err="1">
                <a:solidFill>
                  <a:srgbClr val="000000"/>
                </a:solidFill>
                <a:latin typeface="Agrandir Grand Black"/>
              </a:rPr>
              <a:t>dzīvo</a:t>
            </a:r>
            <a:r>
              <a:rPr lang="en-US" sz="6400" dirty="0">
                <a:solidFill>
                  <a:srgbClr val="000000"/>
                </a:solidFill>
                <a:latin typeface="Agrandir Grand Black"/>
              </a:rPr>
              <a:t> </a:t>
            </a:r>
          </a:p>
          <a:p>
            <a:pPr>
              <a:lnSpc>
                <a:spcPts val="7487"/>
              </a:lnSpc>
            </a:pPr>
            <a:r>
              <a:rPr lang="en-US" sz="6400" dirty="0">
                <a:solidFill>
                  <a:srgbClr val="000000"/>
                </a:solidFill>
                <a:latin typeface="Agrandir Grand Black"/>
              </a:rPr>
              <a:t>CILVĒKOS </a:t>
            </a:r>
          </a:p>
          <a:p>
            <a:pPr>
              <a:lnSpc>
                <a:spcPts val="7488"/>
              </a:lnSpc>
            </a:pPr>
            <a:r>
              <a:rPr lang="en-US" sz="6400" dirty="0" err="1">
                <a:solidFill>
                  <a:srgbClr val="000000"/>
                </a:solidFill>
                <a:latin typeface="Agrandir Grand Black"/>
              </a:rPr>
              <a:t>nevis</a:t>
            </a:r>
            <a:r>
              <a:rPr lang="en-US" sz="6400" dirty="0">
                <a:solidFill>
                  <a:srgbClr val="000000"/>
                </a:solidFill>
                <a:latin typeface="Agrandir Grand Black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Agrandir Grand Black"/>
              </a:rPr>
              <a:t>uz</a:t>
            </a:r>
            <a:r>
              <a:rPr lang="en-US" sz="6400" dirty="0">
                <a:solidFill>
                  <a:srgbClr val="000000"/>
                </a:solidFill>
                <a:latin typeface="Agrandir Grand Black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Agrandir Grand Black"/>
              </a:rPr>
              <a:t>papīra</a:t>
            </a:r>
            <a:endParaRPr lang="en-US" sz="6400" dirty="0">
              <a:solidFill>
                <a:srgbClr val="000000"/>
              </a:solidFill>
              <a:latin typeface="Agrandir Grand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430000" y="7321586"/>
            <a:ext cx="5595739" cy="180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 dirty="0" err="1">
                <a:solidFill>
                  <a:srgbClr val="000000"/>
                </a:solidFill>
                <a:latin typeface="Open Sans Bold"/>
              </a:rPr>
              <a:t>Santas</a:t>
            </a:r>
            <a:r>
              <a:rPr lang="en-US" sz="5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Open Sans Bold"/>
              </a:rPr>
              <a:t>Purgailes</a:t>
            </a:r>
            <a:r>
              <a:rPr lang="en-US" sz="5200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7280"/>
              </a:lnSpc>
            </a:pPr>
            <a:r>
              <a:rPr lang="en-US" sz="5200" dirty="0" err="1">
                <a:solidFill>
                  <a:srgbClr val="000000"/>
                </a:solidFill>
                <a:latin typeface="Open Sans"/>
              </a:rPr>
              <a:t>pieredzes</a:t>
            </a:r>
            <a:r>
              <a:rPr lang="en-US" sz="5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5200" dirty="0" err="1">
                <a:solidFill>
                  <a:srgbClr val="000000"/>
                </a:solidFill>
                <a:latin typeface="Open Sans"/>
              </a:rPr>
              <a:t>stāsts</a:t>
            </a:r>
            <a:endParaRPr lang="en-US" sz="52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4907735" y="1933862"/>
            <a:ext cx="5780565" cy="191284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801189" y="5743422"/>
            <a:ext cx="2443355" cy="244335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FF32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7" y="7839593"/>
            <a:ext cx="8423064" cy="20521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4410" y="724918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Augstākā līmeņa vadītāju attīstības programmas </a:t>
            </a:r>
          </a:p>
          <a:p>
            <a:r>
              <a:rPr lang="lv-LV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konference VĒRTĪBAS STUDIJĀ!</a:t>
            </a:r>
            <a:endParaRPr lang="en-GB" sz="2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4272" y="6712860"/>
            <a:ext cx="400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4.11.2020.</a:t>
            </a:r>
            <a:endParaRPr lang="en-GB" sz="24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996" b="199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07646" y="466725"/>
            <a:ext cx="6088757" cy="4351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B4DADD"/>
                </a:solidFill>
                <a:latin typeface="Agrandir Grand Black"/>
              </a:rPr>
              <a:t>EFEKTIVITĀTE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D8FF32"/>
                </a:solidFill>
                <a:latin typeface="Agrandir Grand Black"/>
              </a:rPr>
              <a:t>IESAISTE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grandir Grand Black"/>
              </a:rPr>
              <a:t>ATVĒRTĪBA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B4DADD"/>
                </a:solidFill>
                <a:latin typeface="Agrandir Grand Black"/>
              </a:rPr>
              <a:t>INICIATĪVA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grandir Grand Black"/>
              </a:rPr>
              <a:t>ATBILDĪBA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5802">
            <a:off x="49688" y="8426602"/>
            <a:ext cx="4355290" cy="1259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502649"/>
            <a:ext cx="5353226" cy="3844714"/>
            <a:chOff x="0" y="0"/>
            <a:chExt cx="7137634" cy="5126285"/>
          </a:xfrm>
        </p:grpSpPr>
        <p:sp>
          <p:nvSpPr>
            <p:cNvPr id="3" name="AutoShape 3"/>
            <p:cNvSpPr/>
            <p:nvPr/>
          </p:nvSpPr>
          <p:spPr>
            <a:xfrm>
              <a:off x="9657" y="5066262"/>
              <a:ext cx="7127978" cy="6002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9657" y="0"/>
              <a:ext cx="7127978" cy="60023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24044"/>
              <a:ext cx="7137634" cy="4567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9"/>
                </a:lnSpc>
              </a:pPr>
              <a:r>
                <a:rPr lang="en-US" sz="4499">
                  <a:solidFill>
                    <a:srgbClr val="000000"/>
                  </a:solidFill>
                  <a:latin typeface="Open Sauce"/>
                </a:rPr>
                <a:t>iespēja iedot definētajām vērtībām jaunu elpu, iesakņot tās dziļāk darbiniekos, procesos, mērķos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62" r="962"/>
          <a:stretch>
            <a:fillRect/>
          </a:stretch>
        </p:blipFill>
        <p:spPr>
          <a:xfrm>
            <a:off x="6807481" y="1430410"/>
            <a:ext cx="11480519" cy="78088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57150" y="266700"/>
            <a:ext cx="13729262" cy="332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50"/>
              </a:lnSpc>
            </a:pPr>
            <a:r>
              <a:rPr lang="en-US" sz="12500" spc="125" dirty="0">
                <a:solidFill>
                  <a:srgbClr val="D8FF32"/>
                </a:solidFill>
                <a:latin typeface="Agrandir Grand Black"/>
              </a:rPr>
              <a:t>PĀRMAIŅU VĒRTĪBA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91995" y="-1110170"/>
            <a:ext cx="2443355" cy="4854936"/>
            <a:chOff x="0" y="0"/>
            <a:chExt cx="3257807" cy="647324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257807" cy="325780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8FF3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3215442"/>
              <a:ext cx="3257807" cy="3257807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8FF3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7736703" y="5380794"/>
            <a:ext cx="2443355" cy="244335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FF3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66323" y="6513659"/>
            <a:ext cx="2443355" cy="4854936"/>
            <a:chOff x="0" y="0"/>
            <a:chExt cx="3257807" cy="647324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257807" cy="3257807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8FF32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3215442"/>
              <a:ext cx="3257807" cy="325780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8FF32"/>
              </a:solidFill>
            </p:spPr>
          </p:sp>
        </p:grpSp>
      </p:grpSp>
      <p:sp>
        <p:nvSpPr>
          <p:cNvPr id="14" name="AutoShape 14"/>
          <p:cNvSpPr/>
          <p:nvPr/>
        </p:nvSpPr>
        <p:spPr>
          <a:xfrm>
            <a:off x="1028700" y="7824149"/>
            <a:ext cx="3245904" cy="44194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28700" y="1457321"/>
            <a:ext cx="3676668" cy="3676654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2841" r="-33204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6967450" y="4012604"/>
            <a:ext cx="10977650" cy="136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00"/>
              </a:lnSpc>
            </a:pPr>
            <a:r>
              <a:rPr lang="en-US" sz="9000" spc="89">
                <a:solidFill>
                  <a:srgbClr val="000000"/>
                </a:solidFill>
                <a:latin typeface="Agrandir Grand Black"/>
              </a:rPr>
              <a:t>JAUTĀJUMI?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8153400"/>
            <a:ext cx="1104900" cy="1104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14584" y="8153400"/>
            <a:ext cx="1104900" cy="11049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967450" y="1796713"/>
            <a:ext cx="7534251" cy="1948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56"/>
              </a:lnSpc>
            </a:pPr>
            <a:r>
              <a:rPr lang="en-US" sz="5600">
                <a:solidFill>
                  <a:srgbClr val="FFFFFF"/>
                </a:solidFill>
                <a:latin typeface="Agrandir Grand Black Bold"/>
              </a:rPr>
              <a:t>PALDIES, KA UZKLAUSĪJĀT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378914"/>
            <a:ext cx="5700018" cy="217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200">
                <a:solidFill>
                  <a:srgbClr val="000000"/>
                </a:solidFill>
                <a:latin typeface="Open Sans Bold"/>
              </a:rPr>
              <a:t>Santa Purgaile</a:t>
            </a:r>
            <a:r>
              <a:rPr lang="en-US" sz="5200">
                <a:solidFill>
                  <a:srgbClr val="000000"/>
                </a:solidFill>
                <a:latin typeface="Open Sans"/>
              </a:rPr>
              <a:t>,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uce"/>
              </a:rPr>
              <a:t>Finanšu un kapitāla tirgus 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uce"/>
              </a:rPr>
              <a:t>komisijas priekšsēdētāja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40124"/>
            <a:ext cx="9428961" cy="3436893"/>
            <a:chOff x="0" y="0"/>
            <a:chExt cx="2586828" cy="942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6828" cy="942909"/>
            </a:xfrm>
            <a:custGeom>
              <a:avLst/>
              <a:gdLst/>
              <a:ahLst/>
              <a:cxnLst/>
              <a:rect l="l" t="t" r="r" b="b"/>
              <a:pathLst>
                <a:path w="2586828" h="942909">
                  <a:moveTo>
                    <a:pt x="0" y="0"/>
                  </a:moveTo>
                  <a:lnTo>
                    <a:pt x="2586828" y="0"/>
                  </a:lnTo>
                  <a:lnTo>
                    <a:pt x="2586828" y="942909"/>
                  </a:lnTo>
                  <a:lnTo>
                    <a:pt x="0" y="942909"/>
                  </a:lnTo>
                  <a:close/>
                </a:path>
              </a:pathLst>
            </a:custGeom>
            <a:solidFill>
              <a:srgbClr val="D8FF3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409425">
            <a:off x="11430008" y="815828"/>
            <a:ext cx="9447933" cy="3040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61299" y="2098487"/>
            <a:ext cx="8505862" cy="3045013"/>
            <a:chOff x="0" y="0"/>
            <a:chExt cx="11341150" cy="4060018"/>
          </a:xfrm>
        </p:grpSpPr>
        <p:sp>
          <p:nvSpPr>
            <p:cNvPr id="6" name="TextBox 6"/>
            <p:cNvSpPr txBox="1"/>
            <p:nvPr/>
          </p:nvSpPr>
          <p:spPr>
            <a:xfrm>
              <a:off x="0" y="-209550"/>
              <a:ext cx="11341150" cy="364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86"/>
                </a:lnSpc>
              </a:pPr>
              <a:r>
                <a:rPr lang="en-US" sz="5292" spc="52">
                  <a:solidFill>
                    <a:srgbClr val="000000"/>
                  </a:solidFill>
                  <a:latin typeface="Agrandir Grand Black"/>
                </a:rPr>
                <a:t>ORGANIZĀCIJASSAVSTARPĒJI ĻOTI ATŠĶIRAS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584578"/>
              <a:ext cx="11341150" cy="475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79585" y="5938488"/>
            <a:ext cx="3073096" cy="235231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14230" y="6873875"/>
            <a:ext cx="11567449" cy="341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spc="56">
                <a:solidFill>
                  <a:srgbClr val="000000"/>
                </a:solidFill>
                <a:latin typeface="Open Sauce"/>
              </a:rPr>
              <a:t>Vēsture, tradīcijas, akcionāri, </a:t>
            </a:r>
          </a:p>
          <a:p>
            <a:pPr>
              <a:lnSpc>
                <a:spcPts val="6720"/>
              </a:lnSpc>
            </a:pPr>
            <a:r>
              <a:rPr lang="en-US" sz="5600" spc="56">
                <a:solidFill>
                  <a:srgbClr val="000000"/>
                </a:solidFill>
                <a:latin typeface="Open Sauce"/>
              </a:rPr>
              <a:t>vadība, pārvaldības modelis, vērtības, iekšējā kultūra, klimats. </a:t>
            </a:r>
          </a:p>
          <a:p>
            <a:pPr>
              <a:lnSpc>
                <a:spcPts val="6720"/>
              </a:lnSpc>
            </a:pPr>
            <a:endParaRPr lang="en-US" sz="5600" spc="56">
              <a:solidFill>
                <a:srgbClr val="000000"/>
              </a:solidFill>
              <a:latin typeface="Open Sau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56956" y="4153479"/>
            <a:ext cx="8229600" cy="198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5"/>
              </a:lnSpc>
            </a:pPr>
            <a:r>
              <a:rPr lang="en-US" sz="6935">
                <a:solidFill>
                  <a:srgbClr val="FFFFFF"/>
                </a:solidFill>
                <a:latin typeface="Agrandir Grand Black"/>
              </a:rPr>
              <a:t>MANA PĀRLIECĪBA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898543" y="544513"/>
            <a:ext cx="10961797" cy="10586759"/>
            <a:chOff x="0" y="0"/>
            <a:chExt cx="14615730" cy="1411567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4336737" cy="10653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12448614"/>
              <a:ext cx="14336737" cy="106537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49890"/>
              <a:ext cx="14615730" cy="10577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58"/>
                </a:lnSpc>
              </a:pPr>
              <a:r>
                <a:rPr lang="en-US" sz="6968">
                  <a:solidFill>
                    <a:srgbClr val="000000"/>
                  </a:solidFill>
                  <a:latin typeface="Open Sauce"/>
                </a:rPr>
                <a:t>Vērtības var būt uzrakstītas, definētas, apstiprinātas, </a:t>
              </a:r>
            </a:p>
            <a:p>
              <a:pPr>
                <a:lnSpc>
                  <a:spcPts val="9058"/>
                </a:lnSpc>
              </a:pPr>
              <a:r>
                <a:rPr lang="en-US" sz="6968">
                  <a:solidFill>
                    <a:srgbClr val="000000"/>
                  </a:solidFill>
                  <a:latin typeface="Open Sauce"/>
                </a:rPr>
                <a:t>taču pa īstam tās dzīvo tad, kad tās ir iesakņojušās cilvēkos </a:t>
              </a:r>
            </a:p>
            <a:p>
              <a:pPr>
                <a:lnSpc>
                  <a:spcPts val="9058"/>
                </a:lnSpc>
              </a:pPr>
              <a:r>
                <a:rPr lang="en-US" sz="6968">
                  <a:solidFill>
                    <a:srgbClr val="000000"/>
                  </a:solidFill>
                  <a:latin typeface="Open Sauce"/>
                </a:rPr>
                <a:t>un izpaužas viņu darbos.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97708" y="13438096"/>
              <a:ext cx="9439029" cy="677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9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781619" y="1683177"/>
            <a:ext cx="7182237" cy="71822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0846" y="2590800"/>
            <a:ext cx="16102933" cy="107386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43300" y="6575992"/>
            <a:ext cx="5353226" cy="1688930"/>
            <a:chOff x="0" y="0"/>
            <a:chExt cx="7137634" cy="2251907"/>
          </a:xfrm>
        </p:grpSpPr>
        <p:sp>
          <p:nvSpPr>
            <p:cNvPr id="4" name="AutoShape 4"/>
            <p:cNvSpPr/>
            <p:nvPr/>
          </p:nvSpPr>
          <p:spPr>
            <a:xfrm>
              <a:off x="9657" y="2191884"/>
              <a:ext cx="7127978" cy="6002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9657" y="0"/>
              <a:ext cx="7127978" cy="6002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24044"/>
              <a:ext cx="7137634" cy="169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4800">
                  <a:solidFill>
                    <a:srgbClr val="FFFFFF"/>
                  </a:solidFill>
                  <a:latin typeface="Open Sauce"/>
                </a:rPr>
                <a:t>NEPIECIEŠAMAS PĀRMAIŅAS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36286" y="26479"/>
            <a:ext cx="13729262" cy="474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50"/>
              </a:lnSpc>
            </a:pPr>
            <a:r>
              <a:rPr lang="en-US" sz="12500" spc="125" dirty="0">
                <a:solidFill>
                  <a:srgbClr val="D8FF32"/>
                </a:solidFill>
                <a:latin typeface="Agrandir Grand Black"/>
              </a:rPr>
              <a:t>JA VĒRTĪBAS NESTRĀDĀ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222534">
            <a:off x="7981419" y="4350947"/>
            <a:ext cx="4214987" cy="23680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310129" y="7960122"/>
            <a:ext cx="3943248" cy="3943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438225"/>
            <a:ext cx="7936806" cy="4820075"/>
            <a:chOff x="0" y="0"/>
            <a:chExt cx="2177457" cy="1322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77457" cy="1322384"/>
            </a:xfrm>
            <a:custGeom>
              <a:avLst/>
              <a:gdLst/>
              <a:ahLst/>
              <a:cxnLst/>
              <a:rect l="l" t="t" r="r" b="b"/>
              <a:pathLst>
                <a:path w="2177457" h="1322384">
                  <a:moveTo>
                    <a:pt x="0" y="0"/>
                  </a:moveTo>
                  <a:lnTo>
                    <a:pt x="2177457" y="0"/>
                  </a:lnTo>
                  <a:lnTo>
                    <a:pt x="2177457" y="1322384"/>
                  </a:lnTo>
                  <a:lnTo>
                    <a:pt x="0" y="1322384"/>
                  </a:lnTo>
                  <a:close/>
                </a:path>
              </a:pathLst>
            </a:custGeom>
            <a:solidFill>
              <a:srgbClr val="D8FF3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851206" y="4438225"/>
            <a:ext cx="7822506" cy="4820075"/>
            <a:chOff x="0" y="0"/>
            <a:chExt cx="2146099" cy="13223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6098" cy="1322384"/>
            </a:xfrm>
            <a:custGeom>
              <a:avLst/>
              <a:gdLst/>
              <a:ahLst/>
              <a:cxnLst/>
              <a:rect l="l" t="t" r="r" b="b"/>
              <a:pathLst>
                <a:path w="2146098" h="1322384">
                  <a:moveTo>
                    <a:pt x="0" y="0"/>
                  </a:moveTo>
                  <a:lnTo>
                    <a:pt x="2146098" y="0"/>
                  </a:lnTo>
                  <a:lnTo>
                    <a:pt x="2146098" y="1322384"/>
                  </a:lnTo>
                  <a:lnTo>
                    <a:pt x="0" y="132238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42975"/>
            <a:ext cx="15645013" cy="279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3"/>
              </a:lnSpc>
            </a:pPr>
            <a:r>
              <a:rPr lang="en-US" sz="9693" spc="96">
                <a:solidFill>
                  <a:srgbClr val="D8FF32"/>
                </a:solidFill>
                <a:latin typeface="Agrandir Grand Black"/>
              </a:rPr>
              <a:t>VĒRTĪBAS SĀKAS AR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8388" y="6198241"/>
            <a:ext cx="4882165" cy="2786916"/>
            <a:chOff x="0" y="0"/>
            <a:chExt cx="6509553" cy="3715887"/>
          </a:xfrm>
        </p:grpSpPr>
        <p:sp>
          <p:nvSpPr>
            <p:cNvPr id="8" name="AutoShape 8"/>
            <p:cNvSpPr/>
            <p:nvPr/>
          </p:nvSpPr>
          <p:spPr>
            <a:xfrm>
              <a:off x="9657" y="0"/>
              <a:ext cx="6498478" cy="6001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9657" y="3656588"/>
              <a:ext cx="6498478" cy="59299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4508"/>
              <a:ext cx="6509553" cy="3073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4500">
                  <a:solidFill>
                    <a:srgbClr val="000000"/>
                  </a:solidFill>
                  <a:latin typeface="Open Sauce"/>
                </a:rPr>
                <a:t>KURŠ IR ENERĢISKS, PĀRLIECINĀTS UN IEDVESMO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21288" y="6198241"/>
            <a:ext cx="4882165" cy="1659381"/>
            <a:chOff x="0" y="0"/>
            <a:chExt cx="6509553" cy="2212508"/>
          </a:xfrm>
        </p:grpSpPr>
        <p:sp>
          <p:nvSpPr>
            <p:cNvPr id="12" name="AutoShape 12"/>
            <p:cNvSpPr/>
            <p:nvPr/>
          </p:nvSpPr>
          <p:spPr>
            <a:xfrm>
              <a:off x="9657" y="0"/>
              <a:ext cx="6498478" cy="6001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657" y="2153209"/>
              <a:ext cx="6498478" cy="5929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284508"/>
              <a:ext cx="6509553" cy="1570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4500">
                  <a:solidFill>
                    <a:srgbClr val="FFFFFF"/>
                  </a:solidFill>
                  <a:latin typeface="Open Sauce"/>
                </a:rPr>
                <a:t>VĒRTĒ, NOTIC UN SEKO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06265" y="4624281"/>
            <a:ext cx="1582107" cy="103843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4564261"/>
            <a:ext cx="617756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VADĪTĀJU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65506" y="4564261"/>
            <a:ext cx="709196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D8FF32"/>
                </a:solidFill>
                <a:latin typeface="Open Sans Extra Bold"/>
              </a:rPr>
              <a:t>KOMANDA</a:t>
            </a:r>
            <a:r>
              <a:rPr lang="en-US" sz="9000">
                <a:solidFill>
                  <a:srgbClr val="000000"/>
                </a:solidFill>
                <a:latin typeface="Open Sans Extra Bold"/>
              </a:rPr>
              <a:t>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230358" y="1161223"/>
            <a:ext cx="2443355" cy="244335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FF32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4263" y="7524037"/>
            <a:ext cx="5124008" cy="2134025"/>
            <a:chOff x="0" y="0"/>
            <a:chExt cx="1405768" cy="5854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5768" cy="585468"/>
            </a:xfrm>
            <a:custGeom>
              <a:avLst/>
              <a:gdLst/>
              <a:ahLst/>
              <a:cxnLst/>
              <a:rect l="l" t="t" r="r" b="b"/>
              <a:pathLst>
                <a:path w="1405768" h="585468">
                  <a:moveTo>
                    <a:pt x="0" y="0"/>
                  </a:moveTo>
                  <a:lnTo>
                    <a:pt x="1405768" y="0"/>
                  </a:lnTo>
                  <a:lnTo>
                    <a:pt x="1405768" y="585468"/>
                  </a:lnTo>
                  <a:lnTo>
                    <a:pt x="0" y="585468"/>
                  </a:lnTo>
                  <a:close/>
                </a:path>
              </a:pathLst>
            </a:custGeom>
            <a:solidFill>
              <a:srgbClr val="D8FF32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53199" y="7252199"/>
            <a:ext cx="4012202" cy="40122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809625"/>
            <a:ext cx="15645013" cy="309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50"/>
              </a:lnSpc>
            </a:pPr>
            <a:r>
              <a:rPr lang="en-US" sz="9693" spc="96">
                <a:solidFill>
                  <a:srgbClr val="D8FF32"/>
                </a:solidFill>
                <a:latin typeface="Agrandir Grand Black"/>
              </a:rPr>
              <a:t>ATRODI  UN  EJ SAVU CEĻU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662442" y="2465999"/>
            <a:ext cx="4881101" cy="1095614"/>
            <a:chOff x="0" y="0"/>
            <a:chExt cx="6508135" cy="1460818"/>
          </a:xfrm>
        </p:grpSpPr>
        <p:sp>
          <p:nvSpPr>
            <p:cNvPr id="7" name="AutoShape 7"/>
            <p:cNvSpPr/>
            <p:nvPr/>
          </p:nvSpPr>
          <p:spPr>
            <a:xfrm>
              <a:off x="9657" y="0"/>
              <a:ext cx="6498478" cy="60012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9657" y="1401519"/>
              <a:ext cx="6498478" cy="59299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4508"/>
              <a:ext cx="6508135" cy="818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4500">
                  <a:solidFill>
                    <a:srgbClr val="000000"/>
                  </a:solidFill>
                  <a:latin typeface="Open Sauce"/>
                </a:rPr>
                <a:t>Manas vērtības: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1025505" y="7654623"/>
            <a:ext cx="10649178" cy="179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grandir Grand Black"/>
              </a:rPr>
              <a:t>UZTICĒŠANĀS KOMANDAI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95251" y="6087113"/>
            <a:ext cx="444829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Agrandir Grand Black"/>
              </a:rPr>
              <a:t>DIALOGS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440284" y="4701026"/>
            <a:ext cx="4549130" cy="2134025"/>
            <a:chOff x="0" y="0"/>
            <a:chExt cx="1248050" cy="5854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8050" cy="585468"/>
            </a:xfrm>
            <a:custGeom>
              <a:avLst/>
              <a:gdLst/>
              <a:ahLst/>
              <a:cxnLst/>
              <a:rect l="l" t="t" r="r" b="b"/>
              <a:pathLst>
                <a:path w="1248050" h="585468">
                  <a:moveTo>
                    <a:pt x="0" y="0"/>
                  </a:moveTo>
                  <a:lnTo>
                    <a:pt x="1248050" y="0"/>
                  </a:lnTo>
                  <a:lnTo>
                    <a:pt x="1248050" y="585468"/>
                  </a:lnTo>
                  <a:lnTo>
                    <a:pt x="0" y="585468"/>
                  </a:lnTo>
                  <a:close/>
                </a:path>
              </a:pathLst>
            </a:custGeom>
            <a:solidFill>
              <a:srgbClr val="D8FF3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6138118" y="5184473"/>
            <a:ext cx="529188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Agrandir Grand Black"/>
              </a:rPr>
              <a:t>DISCIPLĪNA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48379" y="5679096"/>
            <a:ext cx="3487539" cy="94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Agrandir Grand Black"/>
              </a:rPr>
              <a:t>ĢIMENE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7200" y="4198742"/>
            <a:ext cx="3149898" cy="94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grandir Grand Black"/>
              </a:rPr>
              <a:t>DARBS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51206" y="7304962"/>
            <a:ext cx="5017194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D8FF32"/>
                </a:solidFill>
                <a:latin typeface="Agrandir Grand Black"/>
              </a:rPr>
              <a:t>CILVĒCĪBA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14927" y="8634083"/>
            <a:ext cx="7547923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Agrandir Grand Black"/>
              </a:rPr>
              <a:t>RACIONALITĀTE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826473" y="4819983"/>
            <a:ext cx="6102747" cy="94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D8FF32"/>
                </a:solidFill>
                <a:latin typeface="Agrandir Grand Black"/>
              </a:rPr>
              <a:t>MĒRĶTIECĪBA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74218" y="43005"/>
            <a:ext cx="14676307" cy="330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49"/>
              </a:lnSpc>
            </a:pPr>
            <a:r>
              <a:rPr lang="en-US" sz="12499" dirty="0">
                <a:solidFill>
                  <a:srgbClr val="D8FF32"/>
                </a:solidFill>
                <a:latin typeface="Agrandir Grand Black"/>
              </a:rPr>
              <a:t>VALSTS PĀRVALDE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39821" y="3414821"/>
            <a:ext cx="15876678" cy="1728679"/>
            <a:chOff x="0" y="0"/>
            <a:chExt cx="21168904" cy="2304906"/>
          </a:xfrm>
        </p:grpSpPr>
        <p:sp>
          <p:nvSpPr>
            <p:cNvPr id="4" name="TextBox 4"/>
            <p:cNvSpPr txBox="1"/>
            <p:nvPr/>
          </p:nvSpPr>
          <p:spPr>
            <a:xfrm>
              <a:off x="0" y="1608946"/>
              <a:ext cx="21168904" cy="695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21168904" cy="1254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95"/>
                </a:lnSpc>
              </a:pPr>
              <a:r>
                <a:rPr lang="en-US" sz="6400">
                  <a:solidFill>
                    <a:srgbClr val="000000"/>
                  </a:solidFill>
                  <a:latin typeface="Open Sauce"/>
                </a:rPr>
                <a:t>VAI ATCERAMIES, KAS IR MŪS KLIENTI?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3002646"/>
            <a:ext cx="14226838" cy="88621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1028700" y="4782062"/>
            <a:ext cx="14226838" cy="88621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TextBox 8"/>
          <p:cNvSpPr txBox="1"/>
          <p:nvPr/>
        </p:nvSpPr>
        <p:spPr>
          <a:xfrm>
            <a:off x="3048000" y="5262245"/>
            <a:ext cx="16802100" cy="466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Open Sauce"/>
              </a:rPr>
              <a:t>Kāpēc mēs esam?</a:t>
            </a:r>
          </a:p>
          <a:p>
            <a:pPr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Open Sauce"/>
              </a:rPr>
              <a:t>Kāds ir mūsu organizācijas mērķis? </a:t>
            </a:r>
          </a:p>
          <a:p>
            <a:pPr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Open Sauce"/>
              </a:rPr>
              <a:t>Vai sabiedrība saprot, ko mēs darām? </a:t>
            </a:r>
          </a:p>
          <a:p>
            <a:pPr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Open Sauce"/>
              </a:rPr>
              <a:t>Vai esam dialogā?</a:t>
            </a:r>
          </a:p>
          <a:p>
            <a:pPr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Open Sauce"/>
              </a:rPr>
              <a:t>Vai uzmanības fokuss ir pareizais? </a:t>
            </a:r>
          </a:p>
          <a:p>
            <a:pPr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Open Sauce"/>
              </a:rPr>
              <a:t>Kādas ir mūsu vērtības un kā tās dzīvo mūsu darbos?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086" y="6498528"/>
            <a:ext cx="2266948" cy="22734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4907735" y="1933862"/>
            <a:ext cx="5780565" cy="1912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708" r="54641"/>
          <a:stretch>
            <a:fillRect/>
          </a:stretch>
        </p:blipFill>
        <p:spPr>
          <a:xfrm>
            <a:off x="13181286" y="-1364079"/>
            <a:ext cx="5106714" cy="7513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0241" t="23769" r="37962" b="8388"/>
          <a:stretch>
            <a:fillRect/>
          </a:stretch>
        </p:blipFill>
        <p:spPr>
          <a:xfrm>
            <a:off x="8033485" y="5820209"/>
            <a:ext cx="4631130" cy="52386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5400000">
            <a:off x="-3548450" y="3702734"/>
            <a:ext cx="10846697" cy="17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 spc="42">
                <a:solidFill>
                  <a:srgbClr val="D8FF32"/>
                </a:solidFill>
                <a:latin typeface="Agrandir Grand Black"/>
              </a:rPr>
              <a:t>SVARĪGAS</a:t>
            </a:r>
          </a:p>
          <a:p>
            <a:pPr>
              <a:lnSpc>
                <a:spcPts val="4200"/>
              </a:lnSpc>
            </a:pPr>
            <a:r>
              <a:rPr lang="en-US" sz="4200" spc="42">
                <a:solidFill>
                  <a:srgbClr val="D8FF32"/>
                </a:solidFill>
                <a:latin typeface="Agrandir Grand Black"/>
              </a:rPr>
              <a:t>VADĪTĀJA</a:t>
            </a:r>
          </a:p>
          <a:p>
            <a:pPr>
              <a:lnSpc>
                <a:spcPts val="4200"/>
              </a:lnSpc>
            </a:pPr>
            <a:r>
              <a:rPr lang="en-US" sz="4200" spc="42">
                <a:solidFill>
                  <a:srgbClr val="D8FF32"/>
                </a:solidFill>
                <a:latin typeface="Agrandir Grand Black"/>
              </a:rPr>
              <a:t>KVALITĀTES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091807" y="6320620"/>
            <a:ext cx="4196193" cy="3682716"/>
            <a:chOff x="0" y="0"/>
            <a:chExt cx="5594924" cy="4910288"/>
          </a:xfrm>
        </p:grpSpPr>
        <p:sp>
          <p:nvSpPr>
            <p:cNvPr id="6" name="AutoShape 6"/>
            <p:cNvSpPr/>
            <p:nvPr/>
          </p:nvSpPr>
          <p:spPr>
            <a:xfrm>
              <a:off x="6679" y="1209801"/>
              <a:ext cx="5588245" cy="4094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002" y="1601155"/>
              <a:ext cx="4833708" cy="256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2519"/>
                </a:lnSpc>
                <a:buFont typeface="Arial"/>
                <a:buChar char="•"/>
              </a:pPr>
              <a:r>
                <a:rPr lang="en-US" sz="2099" spc="20">
                  <a:solidFill>
                    <a:srgbClr val="000000"/>
                  </a:solidFill>
                  <a:latin typeface="Open Sauce Bold"/>
                </a:rPr>
                <a:t>starp ārējiem impulsiem un iekšējo noskaņojumu PATIESĪBA PARASTI IR PA VIDU</a:t>
              </a:r>
            </a:p>
            <a:p>
              <a:pPr>
                <a:lnSpc>
                  <a:spcPts val="2520"/>
                </a:lnSpc>
              </a:pPr>
              <a:endParaRPr lang="en-US" sz="2099" spc="20">
                <a:solidFill>
                  <a:srgbClr val="000000"/>
                </a:solidFill>
                <a:latin typeface="Open Sauce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507452"/>
              <a:ext cx="5326836" cy="402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5594924" cy="78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3"/>
                </a:lnSpc>
              </a:pPr>
              <a:r>
                <a:rPr lang="en-US" sz="3878">
                  <a:solidFill>
                    <a:srgbClr val="000000"/>
                  </a:solidFill>
                  <a:latin typeface="Open Sauce"/>
                </a:rPr>
                <a:t>līdzsvars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14496" r="25514"/>
          <a:stretch>
            <a:fillRect/>
          </a:stretch>
        </p:blipFill>
        <p:spPr>
          <a:xfrm>
            <a:off x="8866946" y="0"/>
            <a:ext cx="4314339" cy="478555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152857" y="783570"/>
            <a:ext cx="4196193" cy="4001987"/>
            <a:chOff x="0" y="0"/>
            <a:chExt cx="5594924" cy="5335983"/>
          </a:xfrm>
        </p:grpSpPr>
        <p:sp>
          <p:nvSpPr>
            <p:cNvPr id="12" name="AutoShape 12"/>
            <p:cNvSpPr/>
            <p:nvPr/>
          </p:nvSpPr>
          <p:spPr>
            <a:xfrm>
              <a:off x="6679" y="1209801"/>
              <a:ext cx="5588245" cy="4094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002" y="1601155"/>
              <a:ext cx="4833708" cy="2989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2519"/>
                </a:lnSpc>
                <a:buFont typeface="Arial"/>
                <a:buChar char="•"/>
              </a:pPr>
              <a:r>
                <a:rPr lang="en-US" sz="2099" spc="20">
                  <a:solidFill>
                    <a:srgbClr val="000000"/>
                  </a:solidFill>
                  <a:latin typeface="Open Sauce Bold"/>
                </a:rPr>
                <a:t>pašapziņa, spēja iedvesmot, motivēt, atklāt jauno, vēlme virzīties uz priekšu, rezultāts nevis process</a:t>
              </a:r>
            </a:p>
            <a:p>
              <a:pPr>
                <a:lnSpc>
                  <a:spcPts val="2520"/>
                </a:lnSpc>
              </a:pPr>
              <a:endParaRPr lang="en-US" sz="2099" spc="20">
                <a:solidFill>
                  <a:srgbClr val="000000"/>
                </a:solidFill>
                <a:latin typeface="Open Sauce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933148"/>
              <a:ext cx="5326836" cy="402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5594924" cy="78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3"/>
                </a:lnSpc>
              </a:pPr>
              <a:r>
                <a:rPr lang="en-US" sz="3878">
                  <a:solidFill>
                    <a:srgbClr val="000000"/>
                  </a:solidFill>
                  <a:latin typeface="Open Sauce"/>
                </a:rPr>
                <a:t>enerģija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295175" y="5959622"/>
            <a:ext cx="4196193" cy="4959802"/>
            <a:chOff x="0" y="0"/>
            <a:chExt cx="5594924" cy="6613069"/>
          </a:xfrm>
        </p:grpSpPr>
        <p:sp>
          <p:nvSpPr>
            <p:cNvPr id="17" name="AutoShape 17"/>
            <p:cNvSpPr/>
            <p:nvPr/>
          </p:nvSpPr>
          <p:spPr>
            <a:xfrm>
              <a:off x="6679" y="1209801"/>
              <a:ext cx="5588245" cy="4094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002" y="1601155"/>
              <a:ext cx="4833708" cy="4266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0" lvl="1" indent="-226695">
                <a:lnSpc>
                  <a:spcPts val="2519"/>
                </a:lnSpc>
                <a:buFont typeface="Arial"/>
                <a:buChar char="•"/>
              </a:pPr>
              <a:r>
                <a:rPr lang="en-US" sz="2100" spc="21">
                  <a:solidFill>
                    <a:srgbClr val="000000"/>
                  </a:solidFill>
                  <a:latin typeface="Open Sauce Bold"/>
                </a:rPr>
                <a:t>Tu daudz ko neredzi, ja esi visos procesos iekšā pārāk dziļi</a:t>
              </a:r>
            </a:p>
            <a:p>
              <a:pPr marL="453390" lvl="1" indent="-226695">
                <a:lnSpc>
                  <a:spcPts val="2519"/>
                </a:lnSpc>
                <a:buFont typeface="Arial"/>
                <a:buChar char="•"/>
              </a:pPr>
              <a:r>
                <a:rPr lang="en-US" sz="2099" spc="20">
                  <a:solidFill>
                    <a:srgbClr val="000000"/>
                  </a:solidFill>
                  <a:latin typeface="Open Sauce Bold"/>
                </a:rPr>
                <a:t>nepadodies rutīnai un inercei</a:t>
              </a:r>
            </a:p>
            <a:p>
              <a:pPr marL="453390" lvl="1" indent="-226695">
                <a:lnSpc>
                  <a:spcPts val="2519"/>
                </a:lnSpc>
                <a:buFont typeface="Arial"/>
                <a:buChar char="•"/>
              </a:pPr>
              <a:r>
                <a:rPr lang="en-US" sz="2099" spc="20">
                  <a:solidFill>
                    <a:srgbClr val="000000"/>
                  </a:solidFill>
                  <a:latin typeface="Open Sauce Bold"/>
                </a:rPr>
                <a:t>nerisini jautājumus darbinieku vietā</a:t>
              </a:r>
            </a:p>
            <a:p>
              <a:pPr marL="453390" lvl="1" indent="-226695">
                <a:lnSpc>
                  <a:spcPts val="2519"/>
                </a:lnSpc>
                <a:buFont typeface="Arial"/>
                <a:buChar char="•"/>
              </a:pPr>
              <a:r>
                <a:rPr lang="en-US" sz="2099" spc="20">
                  <a:solidFill>
                    <a:srgbClr val="000000"/>
                  </a:solidFill>
                  <a:latin typeface="Open Sauce Bold"/>
                </a:rPr>
                <a:t>nezaudē saikni ar klientu un realitāti</a:t>
              </a:r>
            </a:p>
            <a:p>
              <a:pPr>
                <a:lnSpc>
                  <a:spcPts val="2520"/>
                </a:lnSpc>
              </a:pPr>
              <a:endParaRPr lang="en-US" sz="2099" spc="20">
                <a:solidFill>
                  <a:srgbClr val="000000"/>
                </a:solidFill>
                <a:latin typeface="Open Sauce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210234"/>
              <a:ext cx="5326836" cy="402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5594924" cy="783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3"/>
                </a:lnSpc>
              </a:pPr>
              <a:r>
                <a:rPr lang="en-US" sz="3878">
                  <a:solidFill>
                    <a:srgbClr val="000000"/>
                  </a:solidFill>
                  <a:latin typeface="Open Sauce"/>
                </a:rPr>
                <a:t>skats no malas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45270" y="3289194"/>
            <a:ext cx="4196193" cy="4589826"/>
            <a:chOff x="0" y="0"/>
            <a:chExt cx="5594924" cy="6119768"/>
          </a:xfrm>
        </p:grpSpPr>
        <p:sp>
          <p:nvSpPr>
            <p:cNvPr id="22" name="AutoShape 22"/>
            <p:cNvSpPr/>
            <p:nvPr/>
          </p:nvSpPr>
          <p:spPr>
            <a:xfrm>
              <a:off x="6679" y="1993586"/>
              <a:ext cx="5588245" cy="40946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5716932"/>
              <a:ext cx="5326836" cy="402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5594924" cy="1567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53"/>
                </a:lnSpc>
              </a:pPr>
              <a:r>
                <a:rPr lang="en-US" sz="3878">
                  <a:solidFill>
                    <a:srgbClr val="000000"/>
                  </a:solidFill>
                  <a:latin typeface="Open Sauce"/>
                </a:rPr>
                <a:t>spēja uzņemties atbildību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69803" y="0"/>
            <a:ext cx="5611266" cy="328609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0291003" y="1436358"/>
            <a:ext cx="5780565" cy="19128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7196" y="7300834"/>
            <a:ext cx="4017232" cy="54696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96108" y="-328290"/>
            <a:ext cx="4615034" cy="4615016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1782" t="-93755" r="-20639" b="-19877"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>
            <a:off x="1037196" y="4500484"/>
            <a:ext cx="4017232" cy="5469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6642552" y="7300834"/>
            <a:ext cx="4017232" cy="5469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6642552" y="4500484"/>
            <a:ext cx="4017232" cy="5469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AutoShape 8"/>
          <p:cNvSpPr/>
          <p:nvPr/>
        </p:nvSpPr>
        <p:spPr>
          <a:xfrm>
            <a:off x="12321143" y="7300834"/>
            <a:ext cx="4017232" cy="5469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9" name="AutoShape 9"/>
          <p:cNvSpPr/>
          <p:nvPr/>
        </p:nvSpPr>
        <p:spPr>
          <a:xfrm>
            <a:off x="12321143" y="4500484"/>
            <a:ext cx="4017232" cy="54696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09901" y="5779770"/>
            <a:ext cx="1239717" cy="12432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320036" y="638175"/>
            <a:ext cx="17259165" cy="156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3"/>
              </a:lnSpc>
            </a:pPr>
            <a:r>
              <a:rPr lang="en-US" sz="9693" spc="96">
                <a:solidFill>
                  <a:srgbClr val="D8FF32"/>
                </a:solidFill>
                <a:latin typeface="Agrandir Grand Black"/>
              </a:rPr>
              <a:t>VĒRTĪBAS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852962">
            <a:off x="13433292" y="7657865"/>
            <a:ext cx="1402001" cy="103493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996217" y="2896534"/>
            <a:ext cx="6296024" cy="59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>
                <a:solidFill>
                  <a:srgbClr val="000000"/>
                </a:solidFill>
                <a:latin typeface="Open Sauce"/>
              </a:rPr>
              <a:t>MANA MISIJA: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7196" y="4943475"/>
            <a:ext cx="4132858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grandir Grand Black"/>
              </a:rPr>
              <a:t>ATBILDĪBA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24246" y="4807267"/>
            <a:ext cx="4052783" cy="2322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grandir Grand Black"/>
              </a:rPr>
              <a:t>PROFE-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grandir Grand Black"/>
              </a:rPr>
              <a:t>SIONALI-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Agrandir Grand Black"/>
              </a:rPr>
              <a:t>TĀTE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55709" y="4943475"/>
            <a:ext cx="4015482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D8FF32"/>
                </a:solidFill>
                <a:latin typeface="Agrandir Grand Black"/>
              </a:rPr>
              <a:t>ATTĪSTĪBA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40292" y="5911815"/>
            <a:ext cx="2611041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D8FF32"/>
                </a:solidFill>
                <a:latin typeface="Open Sans"/>
              </a:rPr>
              <a:t>KATRAM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4350" y="8768715"/>
            <a:ext cx="17259300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D8FF32"/>
                </a:solidFill>
                <a:latin typeface="Open Sans"/>
              </a:rPr>
              <a:t>+ EFEKTIVITĀTE, PROAKTIVITĀTE, IESAISTE, ATVĒRTĪBA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279</Words>
  <Application>Microsoft Office PowerPoint</Application>
  <PresentationFormat>Pielāgots</PresentationFormat>
  <Paragraphs>75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22" baseType="lpstr">
      <vt:lpstr>Open Sans</vt:lpstr>
      <vt:lpstr>Open Sans Extra Bold</vt:lpstr>
      <vt:lpstr>Calibri</vt:lpstr>
      <vt:lpstr>Agrandir Grand Black Bold</vt:lpstr>
      <vt:lpstr>Arial</vt:lpstr>
      <vt:lpstr>Open Sauce Bold</vt:lpstr>
      <vt:lpstr>Agrandir Grand Black</vt:lpstr>
      <vt:lpstr>Open Sauce</vt:lpstr>
      <vt:lpstr>Open Sans Bold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 Neon Experimental Fashion Brand Guidelines Presentation</dc:title>
  <dc:creator>Dace Jansone</dc:creator>
  <cp:lastModifiedBy>Ērika Gromule</cp:lastModifiedBy>
  <cp:revision>5</cp:revision>
  <dcterms:created xsi:type="dcterms:W3CDTF">2006-08-16T00:00:00Z</dcterms:created>
  <dcterms:modified xsi:type="dcterms:W3CDTF">2020-11-03T13:08:54Z</dcterms:modified>
  <dc:identifier>DAELOx3Ifoo</dc:identifier>
</cp:coreProperties>
</file>