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embeddedFontLst>
    <p:embeddedFont>
      <p:font typeface="Agrandir Grand Black" panose="020B0604020202020204" charset="-7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Open Sans" panose="020B0604020202020204" charset="0"/>
      <p:regular r:id="rId19"/>
    </p:embeddedFont>
    <p:embeddedFont>
      <p:font typeface="Open Sans Bold" panose="020B0604020202020204" charset="0"/>
      <p:regular r:id="rId20"/>
    </p:embeddedFont>
    <p:embeddedFont>
      <p:font typeface="Open Sans Extra Bold" panose="020B0604020202020204" charset="0"/>
      <p:regular r:id="rId21"/>
    </p:embeddedFont>
    <p:embeddedFont>
      <p:font typeface="Open Sauce" panose="020B0604020202020204" charset="-70"/>
      <p:regular r:id="rId22"/>
    </p:embeddedFont>
    <p:embeddedFont>
      <p:font typeface="Open Sauce Bold" panose="020B0604020202020204" charset="-70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3" d="100"/>
          <a:sy n="73" d="100"/>
        </p:scale>
        <p:origin x="57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A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1519802" y="9410700"/>
            <a:ext cx="4178952" cy="55167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3" name="AutoShape 3"/>
          <p:cNvSpPr/>
          <p:nvPr/>
        </p:nvSpPr>
        <p:spPr>
          <a:xfrm>
            <a:off x="11519802" y="7146942"/>
            <a:ext cx="4178952" cy="55167"/>
          </a:xfrm>
          <a:prstGeom prst="rect">
            <a:avLst/>
          </a:prstGeom>
          <a:solidFill>
            <a:srgbClr val="000000"/>
          </a:solidFill>
        </p:spPr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579245" y="-1485900"/>
            <a:ext cx="3943248" cy="3943248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0878467" y="597512"/>
            <a:ext cx="5657873" cy="5657850"/>
            <a:chOff x="0" y="0"/>
            <a:chExt cx="6350000" cy="634997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21541" r="-34403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816181" y="1800174"/>
            <a:ext cx="8840093" cy="39804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487"/>
              </a:lnSpc>
            </a:pPr>
            <a:r>
              <a:rPr lang="en-US" sz="6400" dirty="0">
                <a:solidFill>
                  <a:srgbClr val="000000"/>
                </a:solidFill>
                <a:latin typeface="Agrandir Grand Black"/>
              </a:rPr>
              <a:t>VĒRTĪBAS </a:t>
            </a:r>
          </a:p>
          <a:p>
            <a:pPr>
              <a:lnSpc>
                <a:spcPts val="7487"/>
              </a:lnSpc>
            </a:pPr>
            <a:r>
              <a:rPr lang="en-US" sz="6400" dirty="0" err="1">
                <a:solidFill>
                  <a:srgbClr val="000000"/>
                </a:solidFill>
                <a:latin typeface="Agrandir Grand Black"/>
              </a:rPr>
              <a:t>dzīvo</a:t>
            </a:r>
            <a:r>
              <a:rPr lang="en-US" sz="6400" dirty="0">
                <a:solidFill>
                  <a:srgbClr val="000000"/>
                </a:solidFill>
                <a:latin typeface="Agrandir Grand Black"/>
              </a:rPr>
              <a:t> </a:t>
            </a:r>
          </a:p>
          <a:p>
            <a:pPr>
              <a:lnSpc>
                <a:spcPts val="7487"/>
              </a:lnSpc>
            </a:pPr>
            <a:r>
              <a:rPr lang="en-US" sz="6400" dirty="0">
                <a:solidFill>
                  <a:srgbClr val="000000"/>
                </a:solidFill>
                <a:latin typeface="Agrandir Grand Black"/>
              </a:rPr>
              <a:t>CILVĒKOS </a:t>
            </a:r>
          </a:p>
          <a:p>
            <a:pPr>
              <a:lnSpc>
                <a:spcPts val="7488"/>
              </a:lnSpc>
            </a:pPr>
            <a:r>
              <a:rPr lang="en-US" sz="6400" dirty="0" err="1">
                <a:solidFill>
                  <a:srgbClr val="000000"/>
                </a:solidFill>
                <a:latin typeface="Agrandir Grand Black"/>
              </a:rPr>
              <a:t>nevis</a:t>
            </a:r>
            <a:r>
              <a:rPr lang="en-US" sz="6400" dirty="0">
                <a:solidFill>
                  <a:srgbClr val="000000"/>
                </a:solidFill>
                <a:latin typeface="Agrandir Grand Black"/>
              </a:rPr>
              <a:t> </a:t>
            </a:r>
            <a:r>
              <a:rPr lang="en-US" sz="6400" dirty="0" err="1">
                <a:solidFill>
                  <a:srgbClr val="000000"/>
                </a:solidFill>
                <a:latin typeface="Agrandir Grand Black"/>
              </a:rPr>
              <a:t>uz</a:t>
            </a:r>
            <a:r>
              <a:rPr lang="en-US" sz="6400" dirty="0">
                <a:solidFill>
                  <a:srgbClr val="000000"/>
                </a:solidFill>
                <a:latin typeface="Agrandir Grand Black"/>
              </a:rPr>
              <a:t> </a:t>
            </a:r>
            <a:r>
              <a:rPr lang="en-US" sz="6400" dirty="0" err="1">
                <a:solidFill>
                  <a:srgbClr val="000000"/>
                </a:solidFill>
                <a:latin typeface="Agrandir Grand Black"/>
              </a:rPr>
              <a:t>papīra</a:t>
            </a:r>
            <a:endParaRPr lang="en-US" sz="6400" dirty="0">
              <a:solidFill>
                <a:srgbClr val="000000"/>
              </a:solidFill>
              <a:latin typeface="Agrandir Grand Black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1430000" y="7321586"/>
            <a:ext cx="5595739" cy="1804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200" dirty="0" err="1">
                <a:solidFill>
                  <a:srgbClr val="000000"/>
                </a:solidFill>
                <a:latin typeface="Open Sans Bold"/>
              </a:rPr>
              <a:t>Santas</a:t>
            </a:r>
            <a:r>
              <a:rPr lang="en-US" sz="5200" dirty="0">
                <a:solidFill>
                  <a:srgbClr val="000000"/>
                </a:solidFill>
                <a:latin typeface="Open Sans Bold"/>
              </a:rPr>
              <a:t> </a:t>
            </a:r>
            <a:r>
              <a:rPr lang="en-US" sz="5200" dirty="0" err="1">
                <a:solidFill>
                  <a:srgbClr val="000000"/>
                </a:solidFill>
                <a:latin typeface="Open Sans Bold"/>
              </a:rPr>
              <a:t>Purgailes</a:t>
            </a:r>
            <a:r>
              <a:rPr lang="en-US" sz="5200" dirty="0">
                <a:solidFill>
                  <a:srgbClr val="000000"/>
                </a:solidFill>
                <a:latin typeface="Open Sans"/>
              </a:rPr>
              <a:t> </a:t>
            </a:r>
          </a:p>
          <a:p>
            <a:pPr>
              <a:lnSpc>
                <a:spcPts val="7280"/>
              </a:lnSpc>
            </a:pPr>
            <a:r>
              <a:rPr lang="en-US" sz="5200" dirty="0" err="1">
                <a:solidFill>
                  <a:srgbClr val="000000"/>
                </a:solidFill>
                <a:latin typeface="Open Sans"/>
              </a:rPr>
              <a:t>pieredzes</a:t>
            </a:r>
            <a:r>
              <a:rPr lang="en-US" sz="5200" dirty="0">
                <a:solidFill>
                  <a:srgbClr val="000000"/>
                </a:solidFill>
                <a:latin typeface="Open Sans"/>
              </a:rPr>
              <a:t> </a:t>
            </a:r>
            <a:r>
              <a:rPr lang="en-US" sz="5200" dirty="0" err="1">
                <a:solidFill>
                  <a:srgbClr val="000000"/>
                </a:solidFill>
                <a:latin typeface="Open Sans"/>
              </a:rPr>
              <a:t>stāsts</a:t>
            </a:r>
            <a:endParaRPr lang="en-US" sz="5200" dirty="0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5400000">
            <a:off x="14907735" y="1933862"/>
            <a:ext cx="5780565" cy="1912842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>
            <a:off x="8801189" y="5743422"/>
            <a:ext cx="2443355" cy="2443355"/>
            <a:chOff x="0" y="0"/>
            <a:chExt cx="6350000" cy="6350000"/>
          </a:xfrm>
        </p:grpSpPr>
        <p:sp>
          <p:nvSpPr>
            <p:cNvPr id="11" name="Freeform 11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8FF32"/>
            </a:solidFill>
          </p:spPr>
        </p:sp>
      </p:grpSp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407" y="7839593"/>
            <a:ext cx="8423064" cy="205219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94410" y="7249183"/>
            <a:ext cx="8610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Augstākā līmeņa vadītāju attīstības programmas </a:t>
            </a:r>
          </a:p>
          <a:p>
            <a:r>
              <a:rPr lang="lv-LV" sz="24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konference VĒRTĪBAS STUDIJĀ!</a:t>
            </a:r>
            <a:endParaRPr lang="en-GB" sz="24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94272" y="6712860"/>
            <a:ext cx="4002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dirty="0">
                <a:latin typeface="Open Sans" panose="020B0604020202020204" charset="0"/>
                <a:ea typeface="Open Sans" panose="020B0604020202020204" charset="0"/>
                <a:cs typeface="Open Sans" panose="020B0604020202020204" charset="0"/>
              </a:rPr>
              <a:t>4.11.2020.</a:t>
            </a:r>
            <a:endParaRPr lang="en-GB" sz="2400" dirty="0">
              <a:latin typeface="Open Sans" panose="020B0604020202020204" charset="0"/>
              <a:ea typeface="Open Sans" panose="020B0604020202020204" charset="0"/>
              <a:cs typeface="Open Sans" panose="020B06040202020202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A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38200" y="1440124"/>
            <a:ext cx="9428961" cy="3436893"/>
            <a:chOff x="0" y="0"/>
            <a:chExt cx="2586828" cy="94290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86828" cy="942909"/>
            </a:xfrm>
            <a:custGeom>
              <a:avLst/>
              <a:gdLst/>
              <a:ahLst/>
              <a:cxnLst/>
              <a:rect l="l" t="t" r="r" b="b"/>
              <a:pathLst>
                <a:path w="2586828" h="942909">
                  <a:moveTo>
                    <a:pt x="0" y="0"/>
                  </a:moveTo>
                  <a:lnTo>
                    <a:pt x="2586828" y="0"/>
                  </a:lnTo>
                  <a:lnTo>
                    <a:pt x="2586828" y="942909"/>
                  </a:lnTo>
                  <a:lnTo>
                    <a:pt x="0" y="942909"/>
                  </a:lnTo>
                  <a:close/>
                </a:path>
              </a:pathLst>
            </a:custGeom>
            <a:solidFill>
              <a:srgbClr val="D8FF32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7409425">
            <a:off x="11430008" y="815828"/>
            <a:ext cx="9447933" cy="3040517"/>
          </a:xfrm>
          <a:prstGeom prst="rect">
            <a:avLst/>
          </a:prstGeom>
        </p:spPr>
      </p:pic>
      <p:grpSp>
        <p:nvGrpSpPr>
          <p:cNvPr id="5" name="Group 5"/>
          <p:cNvGrpSpPr/>
          <p:nvPr/>
        </p:nvGrpSpPr>
        <p:grpSpPr>
          <a:xfrm>
            <a:off x="1761299" y="2098487"/>
            <a:ext cx="8505862" cy="3045013"/>
            <a:chOff x="0" y="0"/>
            <a:chExt cx="11341150" cy="4060018"/>
          </a:xfrm>
        </p:grpSpPr>
        <p:sp>
          <p:nvSpPr>
            <p:cNvPr id="6" name="TextBox 6"/>
            <p:cNvSpPr txBox="1"/>
            <p:nvPr/>
          </p:nvSpPr>
          <p:spPr>
            <a:xfrm>
              <a:off x="0" y="-209550"/>
              <a:ext cx="11341150" cy="364650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6986"/>
                </a:lnSpc>
              </a:pPr>
              <a:r>
                <a:rPr lang="en-US" sz="5292" spc="52">
                  <a:solidFill>
                    <a:srgbClr val="000000"/>
                  </a:solidFill>
                  <a:latin typeface="Agrandir Grand Black"/>
                </a:rPr>
                <a:t>ORGANIZĀCIJASSAVSTARPĒJI ĻOTI ATŠĶIRAS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3584578"/>
              <a:ext cx="11341150" cy="4754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990"/>
                </a:lnSpc>
              </a:pPr>
              <a:endParaRPr/>
            </a:p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2479585" y="5938488"/>
            <a:ext cx="3073096" cy="2352315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6014230" y="6873875"/>
            <a:ext cx="11567449" cy="341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20"/>
              </a:lnSpc>
            </a:pPr>
            <a:r>
              <a:rPr lang="en-US" sz="5600" spc="56">
                <a:solidFill>
                  <a:srgbClr val="000000"/>
                </a:solidFill>
                <a:latin typeface="Open Sauce"/>
              </a:rPr>
              <a:t>Vēsture, tradīcijas, akcionāri, </a:t>
            </a:r>
          </a:p>
          <a:p>
            <a:pPr>
              <a:lnSpc>
                <a:spcPts val="6720"/>
              </a:lnSpc>
            </a:pPr>
            <a:r>
              <a:rPr lang="en-US" sz="5600" spc="56">
                <a:solidFill>
                  <a:srgbClr val="000000"/>
                </a:solidFill>
                <a:latin typeface="Open Sauce"/>
              </a:rPr>
              <a:t>vadība, pārvaldības modelis, vērtības, iekšējā kultūra, klimats. </a:t>
            </a:r>
          </a:p>
          <a:p>
            <a:pPr>
              <a:lnSpc>
                <a:spcPts val="6720"/>
              </a:lnSpc>
            </a:pPr>
            <a:endParaRPr lang="en-US" sz="5600" spc="56">
              <a:solidFill>
                <a:srgbClr val="000000"/>
              </a:solidFill>
              <a:latin typeface="Open Sauc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FF3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 rot="-5400000">
            <a:off x="-56956" y="4153479"/>
            <a:ext cx="8229600" cy="19800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935"/>
              </a:lnSpc>
            </a:pPr>
            <a:r>
              <a:rPr lang="en-US" sz="6935">
                <a:solidFill>
                  <a:srgbClr val="FFFFFF"/>
                </a:solidFill>
                <a:latin typeface="Agrandir Grand Black"/>
              </a:rPr>
              <a:t>MANA PĀRLIECĪBA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5898543" y="544513"/>
            <a:ext cx="10961797" cy="10586759"/>
            <a:chOff x="0" y="0"/>
            <a:chExt cx="14615730" cy="14115679"/>
          </a:xfrm>
        </p:grpSpPr>
        <p:sp>
          <p:nvSpPr>
            <p:cNvPr id="4" name="AutoShape 4"/>
            <p:cNvSpPr/>
            <p:nvPr/>
          </p:nvSpPr>
          <p:spPr>
            <a:xfrm>
              <a:off x="0" y="0"/>
              <a:ext cx="14336737" cy="106537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5" name="AutoShape 5"/>
            <p:cNvSpPr/>
            <p:nvPr/>
          </p:nvSpPr>
          <p:spPr>
            <a:xfrm>
              <a:off x="0" y="12448614"/>
              <a:ext cx="14336737" cy="106537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949890"/>
              <a:ext cx="14615730" cy="1057758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9058"/>
                </a:lnSpc>
              </a:pPr>
              <a:r>
                <a:rPr lang="en-US" sz="6968">
                  <a:solidFill>
                    <a:srgbClr val="000000"/>
                  </a:solidFill>
                  <a:latin typeface="Open Sauce"/>
                </a:rPr>
                <a:t>Vērtības var būt uzrakstītas, definētas, apstiprinātas, </a:t>
              </a:r>
            </a:p>
            <a:p>
              <a:pPr>
                <a:lnSpc>
                  <a:spcPts val="9058"/>
                </a:lnSpc>
              </a:pPr>
              <a:r>
                <a:rPr lang="en-US" sz="6968">
                  <a:solidFill>
                    <a:srgbClr val="000000"/>
                  </a:solidFill>
                  <a:latin typeface="Open Sauce"/>
                </a:rPr>
                <a:t>taču pa īstam tās dzīvo tad, kad tās ir iesakņojušās cilvēkos </a:t>
              </a:r>
            </a:p>
            <a:p>
              <a:pPr>
                <a:lnSpc>
                  <a:spcPts val="9058"/>
                </a:lnSpc>
              </a:pPr>
              <a:r>
                <a:rPr lang="en-US" sz="6968">
                  <a:solidFill>
                    <a:srgbClr val="000000"/>
                  </a:solidFill>
                  <a:latin typeface="Open Sauce"/>
                </a:rPr>
                <a:t>un izpaužas viņu darbos.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4897708" y="13438096"/>
              <a:ext cx="9439029" cy="6775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799"/>
                </a:lnSpc>
              </a:pPr>
              <a:endParaRPr/>
            </a:p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3781619" y="1683177"/>
            <a:ext cx="7182237" cy="718223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A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040846" y="2590800"/>
            <a:ext cx="16102933" cy="10738644"/>
          </a:xfrm>
          <a:prstGeom prst="rect">
            <a:avLst/>
          </a:prstGeom>
        </p:spPr>
      </p:pic>
      <p:grpSp>
        <p:nvGrpSpPr>
          <p:cNvPr id="3" name="Group 3"/>
          <p:cNvGrpSpPr/>
          <p:nvPr/>
        </p:nvGrpSpPr>
        <p:grpSpPr>
          <a:xfrm>
            <a:off x="3543300" y="6575992"/>
            <a:ext cx="5353226" cy="1688930"/>
            <a:chOff x="0" y="0"/>
            <a:chExt cx="7137634" cy="2251907"/>
          </a:xfrm>
        </p:grpSpPr>
        <p:sp>
          <p:nvSpPr>
            <p:cNvPr id="4" name="AutoShape 4"/>
            <p:cNvSpPr/>
            <p:nvPr/>
          </p:nvSpPr>
          <p:spPr>
            <a:xfrm>
              <a:off x="9657" y="2191884"/>
              <a:ext cx="7127978" cy="60023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id="5" name="AutoShape 5"/>
            <p:cNvSpPr/>
            <p:nvPr/>
          </p:nvSpPr>
          <p:spPr>
            <a:xfrm>
              <a:off x="9657" y="0"/>
              <a:ext cx="7127978" cy="60023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324044"/>
              <a:ext cx="7137634" cy="16929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800"/>
                </a:lnSpc>
              </a:pPr>
              <a:r>
                <a:rPr lang="en-US" sz="4800">
                  <a:solidFill>
                    <a:srgbClr val="FFFFFF"/>
                  </a:solidFill>
                  <a:latin typeface="Open Sauce"/>
                </a:rPr>
                <a:t>NEPIECIEŠAMAS PĀRMAIŅAS</a:t>
              </a: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-36286" y="26479"/>
            <a:ext cx="13729262" cy="47465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250"/>
              </a:lnSpc>
            </a:pPr>
            <a:r>
              <a:rPr lang="en-US" sz="12500" spc="125" dirty="0">
                <a:solidFill>
                  <a:srgbClr val="D8FF32"/>
                </a:solidFill>
                <a:latin typeface="Agrandir Grand Black"/>
              </a:rPr>
              <a:t>JA VĒRTĪBAS NESTRĀDĀ</a:t>
            </a: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8222534">
            <a:off x="7981419" y="4350947"/>
            <a:ext cx="4214987" cy="2368056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1310129" y="7960122"/>
            <a:ext cx="3943248" cy="39432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A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4438225"/>
            <a:ext cx="7936806" cy="4820075"/>
            <a:chOff x="0" y="0"/>
            <a:chExt cx="2177457" cy="132238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177457" cy="1322384"/>
            </a:xfrm>
            <a:custGeom>
              <a:avLst/>
              <a:gdLst/>
              <a:ahLst/>
              <a:cxnLst/>
              <a:rect l="l" t="t" r="r" b="b"/>
              <a:pathLst>
                <a:path w="2177457" h="1322384">
                  <a:moveTo>
                    <a:pt x="0" y="0"/>
                  </a:moveTo>
                  <a:lnTo>
                    <a:pt x="2177457" y="0"/>
                  </a:lnTo>
                  <a:lnTo>
                    <a:pt x="2177457" y="1322384"/>
                  </a:lnTo>
                  <a:lnTo>
                    <a:pt x="0" y="1322384"/>
                  </a:lnTo>
                  <a:close/>
                </a:path>
              </a:pathLst>
            </a:custGeom>
            <a:solidFill>
              <a:srgbClr val="D8FF32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8851206" y="4438225"/>
            <a:ext cx="7822506" cy="4820075"/>
            <a:chOff x="0" y="0"/>
            <a:chExt cx="2146099" cy="1322384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46098" cy="1322384"/>
            </a:xfrm>
            <a:custGeom>
              <a:avLst/>
              <a:gdLst/>
              <a:ahLst/>
              <a:cxnLst/>
              <a:rect l="l" t="t" r="r" b="b"/>
              <a:pathLst>
                <a:path w="2146098" h="1322384">
                  <a:moveTo>
                    <a:pt x="0" y="0"/>
                  </a:moveTo>
                  <a:lnTo>
                    <a:pt x="2146098" y="0"/>
                  </a:lnTo>
                  <a:lnTo>
                    <a:pt x="2146098" y="1322384"/>
                  </a:lnTo>
                  <a:lnTo>
                    <a:pt x="0" y="1322384"/>
                  </a:lnTo>
                  <a:close/>
                </a:path>
              </a:pathLst>
            </a:custGeom>
            <a:solidFill>
              <a:srgbClr val="000000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1028700" y="942975"/>
            <a:ext cx="15645013" cy="2794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93"/>
              </a:lnSpc>
            </a:pPr>
            <a:r>
              <a:rPr lang="en-US" sz="9693" spc="96">
                <a:solidFill>
                  <a:srgbClr val="D8FF32"/>
                </a:solidFill>
                <a:latin typeface="Agrandir Grand Black"/>
              </a:rPr>
              <a:t>VĒRTĪBAS SĀKAS AR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458388" y="6198241"/>
            <a:ext cx="4882165" cy="2786916"/>
            <a:chOff x="0" y="0"/>
            <a:chExt cx="6509553" cy="3715887"/>
          </a:xfrm>
        </p:grpSpPr>
        <p:sp>
          <p:nvSpPr>
            <p:cNvPr id="8" name="AutoShape 8"/>
            <p:cNvSpPr/>
            <p:nvPr/>
          </p:nvSpPr>
          <p:spPr>
            <a:xfrm>
              <a:off x="9657" y="0"/>
              <a:ext cx="6498478" cy="60012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9" name="AutoShape 9"/>
            <p:cNvSpPr/>
            <p:nvPr/>
          </p:nvSpPr>
          <p:spPr>
            <a:xfrm>
              <a:off x="9657" y="3656588"/>
              <a:ext cx="6498478" cy="59299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284508"/>
              <a:ext cx="6509553" cy="307343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00"/>
                </a:lnSpc>
              </a:pPr>
              <a:r>
                <a:rPr lang="en-US" sz="4500">
                  <a:solidFill>
                    <a:srgbClr val="000000"/>
                  </a:solidFill>
                  <a:latin typeface="Open Sauce"/>
                </a:rPr>
                <a:t>KURŠ IR ENERĢISKS, PĀRLIECINĀTS UN IEDVESMO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9421288" y="6198241"/>
            <a:ext cx="4882165" cy="1659381"/>
            <a:chOff x="0" y="0"/>
            <a:chExt cx="6509553" cy="2212508"/>
          </a:xfrm>
        </p:grpSpPr>
        <p:sp>
          <p:nvSpPr>
            <p:cNvPr id="12" name="AutoShape 12"/>
            <p:cNvSpPr/>
            <p:nvPr/>
          </p:nvSpPr>
          <p:spPr>
            <a:xfrm>
              <a:off x="9657" y="0"/>
              <a:ext cx="6498478" cy="60012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id="13" name="AutoShape 13"/>
            <p:cNvSpPr/>
            <p:nvPr/>
          </p:nvSpPr>
          <p:spPr>
            <a:xfrm>
              <a:off x="9657" y="2153209"/>
              <a:ext cx="6498478" cy="59299"/>
            </a:xfrm>
            <a:prstGeom prst="rect">
              <a:avLst/>
            </a:prstGeom>
            <a:solidFill>
              <a:srgbClr val="FFFFFF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284508"/>
              <a:ext cx="6509553" cy="157005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00"/>
                </a:lnSpc>
              </a:pPr>
              <a:r>
                <a:rPr lang="en-US" sz="4500">
                  <a:solidFill>
                    <a:srgbClr val="FFFFFF"/>
                  </a:solidFill>
                  <a:latin typeface="Open Sauce"/>
                </a:rPr>
                <a:t>VĒRTĒ, NOTIC UN SEKO</a:t>
              </a:r>
            </a:p>
          </p:txBody>
        </p:sp>
      </p:grpSp>
      <p:pic>
        <p:nvPicPr>
          <p:cNvPr id="15" name="Picture 1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206265" y="4624281"/>
            <a:ext cx="1582107" cy="1038438"/>
          </a:xfrm>
          <a:prstGeom prst="rect">
            <a:avLst/>
          </a:prstGeom>
        </p:spPr>
      </p:pic>
      <p:sp>
        <p:nvSpPr>
          <p:cNvPr id="16" name="TextBox 16"/>
          <p:cNvSpPr txBox="1"/>
          <p:nvPr/>
        </p:nvSpPr>
        <p:spPr>
          <a:xfrm>
            <a:off x="1028700" y="4564261"/>
            <a:ext cx="6177565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000000"/>
                </a:solidFill>
                <a:latin typeface="Open Sans Extra Bold"/>
              </a:rPr>
              <a:t>VADĪTĀJU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965506" y="4564261"/>
            <a:ext cx="7091965" cy="1533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D8FF32"/>
                </a:solidFill>
                <a:latin typeface="Open Sans Extra Bold"/>
              </a:rPr>
              <a:t>KOMANDA</a:t>
            </a:r>
            <a:r>
              <a:rPr lang="en-US" sz="9000">
                <a:solidFill>
                  <a:srgbClr val="000000"/>
                </a:solidFill>
                <a:latin typeface="Open Sans Extra Bold"/>
              </a:rPr>
              <a:t> 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4230358" y="1161223"/>
            <a:ext cx="2443355" cy="2443355"/>
            <a:chOff x="0" y="0"/>
            <a:chExt cx="6350000" cy="6350000"/>
          </a:xfrm>
        </p:grpSpPr>
        <p:sp>
          <p:nvSpPr>
            <p:cNvPr id="19" name="Freeform 19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8FF32"/>
            </a:solid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A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24263" y="7524037"/>
            <a:ext cx="5124008" cy="2134025"/>
            <a:chOff x="0" y="0"/>
            <a:chExt cx="1405768" cy="58546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05768" cy="585468"/>
            </a:xfrm>
            <a:custGeom>
              <a:avLst/>
              <a:gdLst/>
              <a:ahLst/>
              <a:cxnLst/>
              <a:rect l="l" t="t" r="r" b="b"/>
              <a:pathLst>
                <a:path w="1405768" h="585468">
                  <a:moveTo>
                    <a:pt x="0" y="0"/>
                  </a:moveTo>
                  <a:lnTo>
                    <a:pt x="1405768" y="0"/>
                  </a:lnTo>
                  <a:lnTo>
                    <a:pt x="1405768" y="585468"/>
                  </a:lnTo>
                  <a:lnTo>
                    <a:pt x="0" y="585468"/>
                  </a:lnTo>
                  <a:close/>
                </a:path>
              </a:pathLst>
            </a:custGeom>
            <a:solidFill>
              <a:srgbClr val="D8FF32"/>
            </a:solidFill>
          </p:spPr>
        </p:sp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5253199" y="7252199"/>
            <a:ext cx="4012202" cy="4012202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028700" y="809625"/>
            <a:ext cx="15645013" cy="30936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050"/>
              </a:lnSpc>
            </a:pPr>
            <a:r>
              <a:rPr lang="en-US" sz="9693" spc="96">
                <a:solidFill>
                  <a:srgbClr val="D8FF32"/>
                </a:solidFill>
                <a:latin typeface="Agrandir Grand Black"/>
              </a:rPr>
              <a:t>ATRODI  UN  EJ SAVU CEĻU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1662442" y="2465999"/>
            <a:ext cx="4881101" cy="1095614"/>
            <a:chOff x="0" y="0"/>
            <a:chExt cx="6508135" cy="1460818"/>
          </a:xfrm>
        </p:grpSpPr>
        <p:sp>
          <p:nvSpPr>
            <p:cNvPr id="7" name="AutoShape 7"/>
            <p:cNvSpPr/>
            <p:nvPr/>
          </p:nvSpPr>
          <p:spPr>
            <a:xfrm>
              <a:off x="9657" y="0"/>
              <a:ext cx="6498478" cy="60012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8" name="AutoShape 8"/>
            <p:cNvSpPr/>
            <p:nvPr/>
          </p:nvSpPr>
          <p:spPr>
            <a:xfrm>
              <a:off x="9657" y="1401519"/>
              <a:ext cx="6498478" cy="59299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284508"/>
              <a:ext cx="6508135" cy="8183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500"/>
                </a:lnSpc>
              </a:pPr>
              <a:r>
                <a:rPr lang="en-US" sz="4500">
                  <a:solidFill>
                    <a:srgbClr val="000000"/>
                  </a:solidFill>
                  <a:latin typeface="Open Sauce"/>
                </a:rPr>
                <a:t>Manas vērtības: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-1025505" y="7654623"/>
            <a:ext cx="10649178" cy="1798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000000"/>
                </a:solidFill>
                <a:latin typeface="Agrandir Grand Black"/>
              </a:rPr>
              <a:t>UZTICĒŠANĀS KOMANDAI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095251" y="6087113"/>
            <a:ext cx="4448291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dirty="0">
                <a:solidFill>
                  <a:srgbClr val="FFFFFF"/>
                </a:solidFill>
                <a:latin typeface="Agrandir Grand Black"/>
              </a:rPr>
              <a:t>DIALOGS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6440284" y="4701026"/>
            <a:ext cx="4549130" cy="2134025"/>
            <a:chOff x="0" y="0"/>
            <a:chExt cx="1248050" cy="58546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248050" cy="585468"/>
            </a:xfrm>
            <a:custGeom>
              <a:avLst/>
              <a:gdLst/>
              <a:ahLst/>
              <a:cxnLst/>
              <a:rect l="l" t="t" r="r" b="b"/>
              <a:pathLst>
                <a:path w="1248050" h="585468">
                  <a:moveTo>
                    <a:pt x="0" y="0"/>
                  </a:moveTo>
                  <a:lnTo>
                    <a:pt x="1248050" y="0"/>
                  </a:lnTo>
                  <a:lnTo>
                    <a:pt x="1248050" y="585468"/>
                  </a:lnTo>
                  <a:lnTo>
                    <a:pt x="0" y="585468"/>
                  </a:lnTo>
                  <a:close/>
                </a:path>
              </a:pathLst>
            </a:custGeom>
            <a:solidFill>
              <a:srgbClr val="D8FF32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6138118" y="5184473"/>
            <a:ext cx="5291881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000000"/>
                </a:solidFill>
                <a:latin typeface="Agrandir Grand Black"/>
              </a:rPr>
              <a:t>DISCIPLĪNA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48379" y="5679096"/>
            <a:ext cx="3487539" cy="948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dirty="0">
                <a:solidFill>
                  <a:srgbClr val="FFFFFF"/>
                </a:solidFill>
                <a:latin typeface="Agrandir Grand Black"/>
              </a:rPr>
              <a:t>ĢIMENE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17200" y="4198742"/>
            <a:ext cx="3149898" cy="948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dirty="0">
                <a:solidFill>
                  <a:srgbClr val="000000"/>
                </a:solidFill>
                <a:latin typeface="Agrandir Grand Black"/>
              </a:rPr>
              <a:t>DARBS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851206" y="7304962"/>
            <a:ext cx="5017194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dirty="0">
                <a:solidFill>
                  <a:srgbClr val="D8FF32"/>
                </a:solidFill>
                <a:latin typeface="Agrandir Grand Black"/>
              </a:rPr>
              <a:t>CILVĒCĪBA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214927" y="8634083"/>
            <a:ext cx="7547923" cy="8592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 dirty="0">
                <a:solidFill>
                  <a:srgbClr val="000000"/>
                </a:solidFill>
                <a:latin typeface="Agrandir Grand Black"/>
              </a:rPr>
              <a:t>RACIONALITĀTE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826473" y="4819983"/>
            <a:ext cx="6102747" cy="948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</a:pPr>
            <a:r>
              <a:rPr lang="en-US" sz="4800">
                <a:solidFill>
                  <a:srgbClr val="D8FF32"/>
                </a:solidFill>
                <a:latin typeface="Agrandir Grand Black"/>
              </a:rPr>
              <a:t>MĒRĶTIECĪBA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A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74218" y="43005"/>
            <a:ext cx="14676307" cy="33093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249"/>
              </a:lnSpc>
            </a:pPr>
            <a:r>
              <a:rPr lang="en-US" sz="12499" dirty="0">
                <a:solidFill>
                  <a:srgbClr val="D8FF32"/>
                </a:solidFill>
                <a:latin typeface="Agrandir Grand Black"/>
              </a:rPr>
              <a:t>VALSTS PĀRVALDE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39821" y="3414821"/>
            <a:ext cx="15876678" cy="1728679"/>
            <a:chOff x="0" y="0"/>
            <a:chExt cx="21168904" cy="2304906"/>
          </a:xfrm>
        </p:grpSpPr>
        <p:sp>
          <p:nvSpPr>
            <p:cNvPr id="4" name="TextBox 4"/>
            <p:cNvSpPr txBox="1"/>
            <p:nvPr/>
          </p:nvSpPr>
          <p:spPr>
            <a:xfrm>
              <a:off x="0" y="1608946"/>
              <a:ext cx="21168904" cy="69596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800"/>
                </a:lnSpc>
                <a:spcBef>
                  <a:spcPct val="0"/>
                </a:spcBef>
              </a:pPr>
              <a:endParaRPr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38100"/>
              <a:ext cx="21168904" cy="12545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7295"/>
                </a:lnSpc>
              </a:pPr>
              <a:r>
                <a:rPr lang="en-US" sz="6400">
                  <a:solidFill>
                    <a:srgbClr val="000000"/>
                  </a:solidFill>
                  <a:latin typeface="Open Sauce"/>
                </a:rPr>
                <a:t>VAI ATCERAMIES, KAS IR MŪS KLIENTI?</a:t>
              </a:r>
            </a:p>
          </p:txBody>
        </p:sp>
      </p:grpSp>
      <p:sp>
        <p:nvSpPr>
          <p:cNvPr id="6" name="AutoShape 6"/>
          <p:cNvSpPr/>
          <p:nvPr/>
        </p:nvSpPr>
        <p:spPr>
          <a:xfrm>
            <a:off x="1028700" y="3002646"/>
            <a:ext cx="14226838" cy="88621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7" name="AutoShape 7"/>
          <p:cNvSpPr/>
          <p:nvPr/>
        </p:nvSpPr>
        <p:spPr>
          <a:xfrm>
            <a:off x="1028700" y="4782062"/>
            <a:ext cx="14226838" cy="88621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8" name="TextBox 8"/>
          <p:cNvSpPr txBox="1"/>
          <p:nvPr/>
        </p:nvSpPr>
        <p:spPr>
          <a:xfrm>
            <a:off x="3048000" y="5262245"/>
            <a:ext cx="16802100" cy="46602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159"/>
              </a:lnSpc>
            </a:pPr>
            <a:r>
              <a:rPr lang="en-US" sz="4400">
                <a:solidFill>
                  <a:srgbClr val="000000"/>
                </a:solidFill>
                <a:latin typeface="Open Sauce"/>
              </a:rPr>
              <a:t>Kāpēc mēs esam?</a:t>
            </a:r>
          </a:p>
          <a:p>
            <a:pPr>
              <a:lnSpc>
                <a:spcPts val="6159"/>
              </a:lnSpc>
            </a:pPr>
            <a:r>
              <a:rPr lang="en-US" sz="4400">
                <a:solidFill>
                  <a:srgbClr val="000000"/>
                </a:solidFill>
                <a:latin typeface="Open Sauce"/>
              </a:rPr>
              <a:t>Kāds ir mūsu organizācijas mērķis? </a:t>
            </a:r>
          </a:p>
          <a:p>
            <a:pPr>
              <a:lnSpc>
                <a:spcPts val="6159"/>
              </a:lnSpc>
            </a:pPr>
            <a:r>
              <a:rPr lang="en-US" sz="4400">
                <a:solidFill>
                  <a:srgbClr val="000000"/>
                </a:solidFill>
                <a:latin typeface="Open Sauce"/>
              </a:rPr>
              <a:t>Vai sabiedrība saprot, ko mēs darām? </a:t>
            </a:r>
          </a:p>
          <a:p>
            <a:pPr>
              <a:lnSpc>
                <a:spcPts val="6159"/>
              </a:lnSpc>
            </a:pPr>
            <a:r>
              <a:rPr lang="en-US" sz="4400">
                <a:solidFill>
                  <a:srgbClr val="000000"/>
                </a:solidFill>
                <a:latin typeface="Open Sauce"/>
              </a:rPr>
              <a:t>Vai esam dialogā?</a:t>
            </a:r>
          </a:p>
          <a:p>
            <a:pPr>
              <a:lnSpc>
                <a:spcPts val="6159"/>
              </a:lnSpc>
            </a:pPr>
            <a:r>
              <a:rPr lang="en-US" sz="4400">
                <a:solidFill>
                  <a:srgbClr val="000000"/>
                </a:solidFill>
                <a:latin typeface="Open Sauce"/>
              </a:rPr>
              <a:t>Vai uzmanības fokuss ir pareizais? </a:t>
            </a:r>
          </a:p>
          <a:p>
            <a:pPr>
              <a:lnSpc>
                <a:spcPts val="6159"/>
              </a:lnSpc>
            </a:pPr>
            <a:r>
              <a:rPr lang="en-US" sz="4400">
                <a:solidFill>
                  <a:srgbClr val="000000"/>
                </a:solidFill>
                <a:latin typeface="Open Sauce"/>
              </a:rPr>
              <a:t>Kādas ir mūsu vērtības un kā tās dzīvo mūsu darbos?</a:t>
            </a: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48086" y="6498528"/>
            <a:ext cx="2266948" cy="2273425"/>
          </a:xfrm>
          <a:prstGeom prst="rect">
            <a:avLst/>
          </a:prstGeom>
        </p:spPr>
      </p:pic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5400000">
            <a:off x="14907735" y="1933862"/>
            <a:ext cx="5780565" cy="191284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A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l="15708" r="54641"/>
          <a:stretch>
            <a:fillRect/>
          </a:stretch>
        </p:blipFill>
        <p:spPr>
          <a:xfrm>
            <a:off x="13181286" y="-1364079"/>
            <a:ext cx="5106714" cy="7513715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 l="20241" t="23769" r="37962" b="8388"/>
          <a:stretch>
            <a:fillRect/>
          </a:stretch>
        </p:blipFill>
        <p:spPr>
          <a:xfrm>
            <a:off x="8033485" y="5820209"/>
            <a:ext cx="4631130" cy="5238627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 rot="-5400000">
            <a:off x="-3548450" y="3702734"/>
            <a:ext cx="10846697" cy="1754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200"/>
              </a:lnSpc>
            </a:pPr>
            <a:r>
              <a:rPr lang="en-US" sz="4200" spc="42">
                <a:solidFill>
                  <a:srgbClr val="D8FF32"/>
                </a:solidFill>
                <a:latin typeface="Agrandir Grand Black"/>
              </a:rPr>
              <a:t>SVARĪGAS</a:t>
            </a:r>
          </a:p>
          <a:p>
            <a:pPr>
              <a:lnSpc>
                <a:spcPts val="4200"/>
              </a:lnSpc>
            </a:pPr>
            <a:r>
              <a:rPr lang="en-US" sz="4200" spc="42">
                <a:solidFill>
                  <a:srgbClr val="D8FF32"/>
                </a:solidFill>
                <a:latin typeface="Agrandir Grand Black"/>
              </a:rPr>
              <a:t>VADĪTĀJA</a:t>
            </a:r>
          </a:p>
          <a:p>
            <a:pPr>
              <a:lnSpc>
                <a:spcPts val="4200"/>
              </a:lnSpc>
            </a:pPr>
            <a:r>
              <a:rPr lang="en-US" sz="4200" spc="42">
                <a:solidFill>
                  <a:srgbClr val="D8FF32"/>
                </a:solidFill>
                <a:latin typeface="Agrandir Grand Black"/>
              </a:rPr>
              <a:t>KVALITĀTES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4091807" y="6320620"/>
            <a:ext cx="4196193" cy="3682716"/>
            <a:chOff x="0" y="0"/>
            <a:chExt cx="5594924" cy="4910288"/>
          </a:xfrm>
        </p:grpSpPr>
        <p:sp>
          <p:nvSpPr>
            <p:cNvPr id="6" name="AutoShape 6"/>
            <p:cNvSpPr/>
            <p:nvPr/>
          </p:nvSpPr>
          <p:spPr>
            <a:xfrm>
              <a:off x="6679" y="1209801"/>
              <a:ext cx="5588245" cy="40946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002" y="1601155"/>
              <a:ext cx="4833708" cy="25636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53390" lvl="1" indent="-226695">
                <a:lnSpc>
                  <a:spcPts val="2519"/>
                </a:lnSpc>
                <a:buFont typeface="Arial"/>
                <a:buChar char="•"/>
              </a:pPr>
              <a:r>
                <a:rPr lang="en-US" sz="2099" spc="20">
                  <a:solidFill>
                    <a:srgbClr val="000000"/>
                  </a:solidFill>
                  <a:latin typeface="Open Sauce Bold"/>
                </a:rPr>
                <a:t>starp ārējiem impulsiem un iekšējo noskaņojumu PATIESĪBA PARASTI IR PA VIDU</a:t>
              </a:r>
            </a:p>
            <a:p>
              <a:pPr>
                <a:lnSpc>
                  <a:spcPts val="2520"/>
                </a:lnSpc>
              </a:pPr>
              <a:endParaRPr lang="en-US" sz="2099" spc="20">
                <a:solidFill>
                  <a:srgbClr val="000000"/>
                </a:solidFill>
                <a:latin typeface="Open Sauce Bold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4507452"/>
              <a:ext cx="5326836" cy="4028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520"/>
                </a:lnSpc>
              </a:pPr>
              <a:endParaRPr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5594924" cy="7837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53"/>
                </a:lnSpc>
              </a:pPr>
              <a:r>
                <a:rPr lang="en-US" sz="3878">
                  <a:solidFill>
                    <a:srgbClr val="000000"/>
                  </a:solidFill>
                  <a:latin typeface="Open Sauce"/>
                </a:rPr>
                <a:t>līdzsvars</a:t>
              </a:r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4"/>
          <a:srcRect l="14496" r="25514"/>
          <a:stretch>
            <a:fillRect/>
          </a:stretch>
        </p:blipFill>
        <p:spPr>
          <a:xfrm>
            <a:off x="8866946" y="0"/>
            <a:ext cx="4314339" cy="4785557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6152857" y="783570"/>
            <a:ext cx="4196193" cy="4001987"/>
            <a:chOff x="0" y="0"/>
            <a:chExt cx="5594924" cy="5335983"/>
          </a:xfrm>
        </p:grpSpPr>
        <p:sp>
          <p:nvSpPr>
            <p:cNvPr id="12" name="AutoShape 12"/>
            <p:cNvSpPr/>
            <p:nvPr/>
          </p:nvSpPr>
          <p:spPr>
            <a:xfrm>
              <a:off x="6679" y="1209801"/>
              <a:ext cx="5588245" cy="40946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002" y="1601155"/>
              <a:ext cx="4833708" cy="29893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53390" lvl="1" indent="-226695">
                <a:lnSpc>
                  <a:spcPts val="2519"/>
                </a:lnSpc>
                <a:buFont typeface="Arial"/>
                <a:buChar char="•"/>
              </a:pPr>
              <a:r>
                <a:rPr lang="en-US" sz="2099" spc="20">
                  <a:solidFill>
                    <a:srgbClr val="000000"/>
                  </a:solidFill>
                  <a:latin typeface="Open Sauce Bold"/>
                </a:rPr>
                <a:t>pašapziņa, spēja iedvesmot, motivēt, atklāt jauno, vēlme virzīties uz priekšu, rezultāts nevis process</a:t>
              </a:r>
            </a:p>
            <a:p>
              <a:pPr>
                <a:lnSpc>
                  <a:spcPts val="2520"/>
                </a:lnSpc>
              </a:pPr>
              <a:endParaRPr lang="en-US" sz="2099" spc="20">
                <a:solidFill>
                  <a:srgbClr val="000000"/>
                </a:solidFill>
                <a:latin typeface="Open Sauce Bold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4933148"/>
              <a:ext cx="5326836" cy="4028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520"/>
                </a:lnSpc>
              </a:pPr>
              <a:endParaRPr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0"/>
              <a:ext cx="5594924" cy="7837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53"/>
                </a:lnSpc>
              </a:pPr>
              <a:r>
                <a:rPr lang="en-US" sz="3878">
                  <a:solidFill>
                    <a:srgbClr val="000000"/>
                  </a:solidFill>
                  <a:latin typeface="Open Sauce"/>
                </a:rPr>
                <a:t>enerģija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4295175" y="5959622"/>
            <a:ext cx="4196193" cy="4959802"/>
            <a:chOff x="0" y="0"/>
            <a:chExt cx="5594924" cy="6613069"/>
          </a:xfrm>
        </p:grpSpPr>
        <p:sp>
          <p:nvSpPr>
            <p:cNvPr id="17" name="AutoShape 17"/>
            <p:cNvSpPr/>
            <p:nvPr/>
          </p:nvSpPr>
          <p:spPr>
            <a:xfrm>
              <a:off x="6679" y="1209801"/>
              <a:ext cx="5588245" cy="40946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7002" y="1601155"/>
              <a:ext cx="4833708" cy="42664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453390" lvl="1" indent="-226695">
                <a:lnSpc>
                  <a:spcPts val="2519"/>
                </a:lnSpc>
                <a:buFont typeface="Arial"/>
                <a:buChar char="•"/>
              </a:pPr>
              <a:r>
                <a:rPr lang="en-US" sz="2100" spc="21">
                  <a:solidFill>
                    <a:srgbClr val="000000"/>
                  </a:solidFill>
                  <a:latin typeface="Open Sauce Bold"/>
                </a:rPr>
                <a:t>Tu daudz ko neredzi, ja esi visos procesos iekšā pārāk dziļi</a:t>
              </a:r>
            </a:p>
            <a:p>
              <a:pPr marL="453390" lvl="1" indent="-226695">
                <a:lnSpc>
                  <a:spcPts val="2519"/>
                </a:lnSpc>
                <a:buFont typeface="Arial"/>
                <a:buChar char="•"/>
              </a:pPr>
              <a:r>
                <a:rPr lang="en-US" sz="2099" spc="20">
                  <a:solidFill>
                    <a:srgbClr val="000000"/>
                  </a:solidFill>
                  <a:latin typeface="Open Sauce Bold"/>
                </a:rPr>
                <a:t>nepadodies rutīnai un inercei</a:t>
              </a:r>
            </a:p>
            <a:p>
              <a:pPr marL="453390" lvl="1" indent="-226695">
                <a:lnSpc>
                  <a:spcPts val="2519"/>
                </a:lnSpc>
                <a:buFont typeface="Arial"/>
                <a:buChar char="•"/>
              </a:pPr>
              <a:r>
                <a:rPr lang="en-US" sz="2099" spc="20">
                  <a:solidFill>
                    <a:srgbClr val="000000"/>
                  </a:solidFill>
                  <a:latin typeface="Open Sauce Bold"/>
                </a:rPr>
                <a:t>nerisini jautājumus darbinieku vietā</a:t>
              </a:r>
            </a:p>
            <a:p>
              <a:pPr marL="453390" lvl="1" indent="-226695">
                <a:lnSpc>
                  <a:spcPts val="2519"/>
                </a:lnSpc>
                <a:buFont typeface="Arial"/>
                <a:buChar char="•"/>
              </a:pPr>
              <a:r>
                <a:rPr lang="en-US" sz="2099" spc="20">
                  <a:solidFill>
                    <a:srgbClr val="000000"/>
                  </a:solidFill>
                  <a:latin typeface="Open Sauce Bold"/>
                </a:rPr>
                <a:t>nezaudē saikni ar klientu un realitāti</a:t>
              </a:r>
            </a:p>
            <a:p>
              <a:pPr>
                <a:lnSpc>
                  <a:spcPts val="2520"/>
                </a:lnSpc>
              </a:pPr>
              <a:endParaRPr lang="en-US" sz="2099" spc="20">
                <a:solidFill>
                  <a:srgbClr val="000000"/>
                </a:solidFill>
                <a:latin typeface="Open Sauce Bold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0" y="6210234"/>
              <a:ext cx="5326836" cy="4028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520"/>
                </a:lnSpc>
              </a:pPr>
              <a:endParaRPr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0"/>
              <a:ext cx="5594924" cy="7837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53"/>
                </a:lnSpc>
              </a:pPr>
              <a:r>
                <a:rPr lang="en-US" sz="3878">
                  <a:solidFill>
                    <a:srgbClr val="000000"/>
                  </a:solidFill>
                  <a:latin typeface="Open Sauce"/>
                </a:rPr>
                <a:t>skats no malas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045270" y="3289194"/>
            <a:ext cx="4196193" cy="4589826"/>
            <a:chOff x="0" y="0"/>
            <a:chExt cx="5594924" cy="6119768"/>
          </a:xfrm>
        </p:grpSpPr>
        <p:sp>
          <p:nvSpPr>
            <p:cNvPr id="22" name="AutoShape 22"/>
            <p:cNvSpPr/>
            <p:nvPr/>
          </p:nvSpPr>
          <p:spPr>
            <a:xfrm>
              <a:off x="6679" y="1993586"/>
              <a:ext cx="5588245" cy="40946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23" name="TextBox 23"/>
            <p:cNvSpPr txBox="1"/>
            <p:nvPr/>
          </p:nvSpPr>
          <p:spPr>
            <a:xfrm>
              <a:off x="0" y="5716932"/>
              <a:ext cx="5326836" cy="4028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520"/>
                </a:lnSpc>
              </a:pPr>
              <a:endParaRPr/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0"/>
              <a:ext cx="5594924" cy="156756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653"/>
                </a:lnSpc>
              </a:pPr>
              <a:r>
                <a:rPr lang="en-US" sz="3878">
                  <a:solidFill>
                    <a:srgbClr val="000000"/>
                  </a:solidFill>
                  <a:latin typeface="Open Sauce"/>
                </a:rPr>
                <a:t>spēja uzņemties atbildību</a:t>
              </a:r>
            </a:p>
          </p:txBody>
        </p:sp>
      </p:grpSp>
      <p:pic>
        <p:nvPicPr>
          <p:cNvPr id="25" name="Picture 25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-369803" y="0"/>
            <a:ext cx="5611266" cy="3286098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5400000">
            <a:off x="10291003" y="1436358"/>
            <a:ext cx="5780565" cy="191284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A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37196" y="7300834"/>
            <a:ext cx="4017232" cy="54696"/>
          </a:xfrm>
          <a:prstGeom prst="rect">
            <a:avLst/>
          </a:prstGeom>
          <a:solidFill>
            <a:srgbClr val="000000"/>
          </a:solidFill>
        </p:spPr>
      </p:sp>
      <p:grpSp>
        <p:nvGrpSpPr>
          <p:cNvPr id="3" name="Group 3"/>
          <p:cNvGrpSpPr>
            <a:grpSpLocks noChangeAspect="1"/>
          </p:cNvGrpSpPr>
          <p:nvPr/>
        </p:nvGrpSpPr>
        <p:grpSpPr>
          <a:xfrm>
            <a:off x="796108" y="-328290"/>
            <a:ext cx="4615034" cy="4615016"/>
            <a:chOff x="0" y="0"/>
            <a:chExt cx="6350000" cy="63499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21782" t="-93755" r="-20639" b="-19877"/>
              </a:stretch>
            </a:blipFill>
          </p:spPr>
        </p:sp>
      </p:grpSp>
      <p:sp>
        <p:nvSpPr>
          <p:cNvPr id="5" name="AutoShape 5"/>
          <p:cNvSpPr/>
          <p:nvPr/>
        </p:nvSpPr>
        <p:spPr>
          <a:xfrm>
            <a:off x="1037196" y="4500484"/>
            <a:ext cx="4017232" cy="54696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6" name="AutoShape 6"/>
          <p:cNvSpPr/>
          <p:nvPr/>
        </p:nvSpPr>
        <p:spPr>
          <a:xfrm>
            <a:off x="6642552" y="7300834"/>
            <a:ext cx="4017232" cy="54696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7" name="AutoShape 7"/>
          <p:cNvSpPr/>
          <p:nvPr/>
        </p:nvSpPr>
        <p:spPr>
          <a:xfrm>
            <a:off x="6642552" y="4500484"/>
            <a:ext cx="4017232" cy="54696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8" name="AutoShape 8"/>
          <p:cNvSpPr/>
          <p:nvPr/>
        </p:nvSpPr>
        <p:spPr>
          <a:xfrm>
            <a:off x="12321143" y="7300834"/>
            <a:ext cx="4017232" cy="54696"/>
          </a:xfrm>
          <a:prstGeom prst="rect">
            <a:avLst/>
          </a:prstGeom>
          <a:solidFill>
            <a:srgbClr val="000000"/>
          </a:solidFill>
        </p:spPr>
      </p:sp>
      <p:sp>
        <p:nvSpPr>
          <p:cNvPr id="9" name="AutoShape 9"/>
          <p:cNvSpPr/>
          <p:nvPr/>
        </p:nvSpPr>
        <p:spPr>
          <a:xfrm>
            <a:off x="12321143" y="4500484"/>
            <a:ext cx="4017232" cy="54696"/>
          </a:xfrm>
          <a:prstGeom prst="rect">
            <a:avLst/>
          </a:prstGeom>
          <a:solidFill>
            <a:srgbClr val="000000"/>
          </a:solidFill>
        </p:spPr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3709901" y="5779770"/>
            <a:ext cx="1239717" cy="1243259"/>
          </a:xfrm>
          <a:prstGeom prst="rect">
            <a:avLst/>
          </a:prstGeom>
        </p:spPr>
      </p:pic>
      <p:sp>
        <p:nvSpPr>
          <p:cNvPr id="11" name="TextBox 11"/>
          <p:cNvSpPr txBox="1"/>
          <p:nvPr/>
        </p:nvSpPr>
        <p:spPr>
          <a:xfrm>
            <a:off x="6320036" y="638175"/>
            <a:ext cx="17259165" cy="1563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693"/>
              </a:lnSpc>
            </a:pPr>
            <a:r>
              <a:rPr lang="en-US" sz="9693" spc="96">
                <a:solidFill>
                  <a:srgbClr val="D8FF32"/>
                </a:solidFill>
                <a:latin typeface="Agrandir Grand Black"/>
              </a:rPr>
              <a:t>VĒRTĪBAS</a:t>
            </a: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9852962">
            <a:off x="13433292" y="7657865"/>
            <a:ext cx="1402001" cy="1034932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6996217" y="2896534"/>
            <a:ext cx="6296024" cy="592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500"/>
              </a:lnSpc>
            </a:pPr>
            <a:r>
              <a:rPr lang="en-US" sz="4500">
                <a:solidFill>
                  <a:srgbClr val="000000"/>
                </a:solidFill>
                <a:latin typeface="Open Sauce"/>
              </a:rPr>
              <a:t>MANA MISIJA: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37196" y="4943475"/>
            <a:ext cx="4132858" cy="836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Agrandir Grand Black"/>
              </a:rPr>
              <a:t>ATBILDĪBA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624246" y="4807267"/>
            <a:ext cx="4052783" cy="23221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dirty="0">
                <a:solidFill>
                  <a:srgbClr val="000000"/>
                </a:solidFill>
                <a:latin typeface="Agrandir Grand Black"/>
              </a:rPr>
              <a:t>PROFE-</a:t>
            </a:r>
          </a:p>
          <a:p>
            <a:pPr algn="ctr">
              <a:lnSpc>
                <a:spcPts val="5880"/>
              </a:lnSpc>
            </a:pPr>
            <a:r>
              <a:rPr lang="en-US" sz="4200" dirty="0">
                <a:solidFill>
                  <a:srgbClr val="000000"/>
                </a:solidFill>
                <a:latin typeface="Agrandir Grand Black"/>
              </a:rPr>
              <a:t>SIONALI-</a:t>
            </a:r>
          </a:p>
          <a:p>
            <a:pPr algn="ctr">
              <a:lnSpc>
                <a:spcPts val="5880"/>
              </a:lnSpc>
            </a:pPr>
            <a:r>
              <a:rPr lang="en-US" sz="4200" dirty="0">
                <a:solidFill>
                  <a:srgbClr val="000000"/>
                </a:solidFill>
                <a:latin typeface="Agrandir Grand Black"/>
              </a:rPr>
              <a:t>TĀTE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255709" y="4943475"/>
            <a:ext cx="4015482" cy="836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D8FF32"/>
                </a:solidFill>
                <a:latin typeface="Agrandir Grand Black"/>
              </a:rPr>
              <a:t>ATTĪSTĪBA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740292" y="5911815"/>
            <a:ext cx="2611041" cy="883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D8FF32"/>
                </a:solidFill>
                <a:latin typeface="Open Sans"/>
              </a:rPr>
              <a:t>KATRAM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514350" y="8768715"/>
            <a:ext cx="17259300" cy="8839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80"/>
              </a:lnSpc>
            </a:pPr>
            <a:r>
              <a:rPr lang="en-US" sz="5200">
                <a:solidFill>
                  <a:srgbClr val="D8FF32"/>
                </a:solidFill>
                <a:latin typeface="Open Sans"/>
              </a:rPr>
              <a:t>+ EFEKTIVITĀTE, PROAKTIVITĀTE, IESAISTE, ATVĒRTĪBA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rcRect l="1996" b="199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407646" y="466725"/>
            <a:ext cx="6088757" cy="4351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719"/>
              </a:lnSpc>
            </a:pPr>
            <a:r>
              <a:rPr lang="en-US" sz="4800">
                <a:solidFill>
                  <a:srgbClr val="B4DADD"/>
                </a:solidFill>
                <a:latin typeface="Agrandir Grand Black"/>
              </a:rPr>
              <a:t>EFEKTIVITĀTE</a:t>
            </a:r>
          </a:p>
          <a:p>
            <a:pPr>
              <a:lnSpc>
                <a:spcPts val="6719"/>
              </a:lnSpc>
            </a:pPr>
            <a:r>
              <a:rPr lang="en-US" sz="4800">
                <a:solidFill>
                  <a:srgbClr val="D8FF32"/>
                </a:solidFill>
                <a:latin typeface="Agrandir Grand Black"/>
              </a:rPr>
              <a:t>IESAISTE</a:t>
            </a:r>
          </a:p>
          <a:p>
            <a:pPr>
              <a:lnSpc>
                <a:spcPts val="6719"/>
              </a:lnSpc>
            </a:pPr>
            <a:r>
              <a:rPr lang="en-US" sz="4800">
                <a:solidFill>
                  <a:srgbClr val="000000"/>
                </a:solidFill>
                <a:latin typeface="Agrandir Grand Black"/>
              </a:rPr>
              <a:t>ATVĒRTĪBA</a:t>
            </a:r>
          </a:p>
          <a:p>
            <a:pPr>
              <a:lnSpc>
                <a:spcPts val="6719"/>
              </a:lnSpc>
            </a:pPr>
            <a:r>
              <a:rPr lang="en-US" sz="4800">
                <a:solidFill>
                  <a:srgbClr val="B4DADD"/>
                </a:solidFill>
                <a:latin typeface="Agrandir Grand Black"/>
              </a:rPr>
              <a:t>INICIATĪVA</a:t>
            </a:r>
          </a:p>
          <a:p>
            <a:pPr>
              <a:lnSpc>
                <a:spcPts val="6719"/>
              </a:lnSpc>
            </a:pPr>
            <a:r>
              <a:rPr lang="en-US" sz="4800">
                <a:solidFill>
                  <a:srgbClr val="000000"/>
                </a:solidFill>
                <a:latin typeface="Agrandir Grand Black"/>
              </a:rPr>
              <a:t>ATBILDĪBA 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1005802">
            <a:off x="49688" y="8426602"/>
            <a:ext cx="4355290" cy="125907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A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4502649"/>
            <a:ext cx="5353226" cy="3844714"/>
            <a:chOff x="0" y="0"/>
            <a:chExt cx="7137634" cy="5126285"/>
          </a:xfrm>
        </p:grpSpPr>
        <p:sp>
          <p:nvSpPr>
            <p:cNvPr id="3" name="AutoShape 3"/>
            <p:cNvSpPr/>
            <p:nvPr/>
          </p:nvSpPr>
          <p:spPr>
            <a:xfrm>
              <a:off x="9657" y="5066262"/>
              <a:ext cx="7127978" cy="60023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4" name="AutoShape 4"/>
            <p:cNvSpPr/>
            <p:nvPr/>
          </p:nvSpPr>
          <p:spPr>
            <a:xfrm>
              <a:off x="9657" y="0"/>
              <a:ext cx="7127978" cy="60023"/>
            </a:xfrm>
            <a:prstGeom prst="rect">
              <a:avLst/>
            </a:prstGeom>
            <a:solidFill>
              <a:srgbClr val="000000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324044"/>
              <a:ext cx="7137634" cy="45672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99"/>
                </a:lnSpc>
              </a:pPr>
              <a:r>
                <a:rPr lang="en-US" sz="4499">
                  <a:solidFill>
                    <a:srgbClr val="000000"/>
                  </a:solidFill>
                  <a:latin typeface="Open Sauce"/>
                </a:rPr>
                <a:t>iespēja iedot definētajām vērtībām jaunu elpu, iesakņot tās dziļāk darbiniekos, procesos, mērķos</a:t>
              </a:r>
            </a:p>
          </p:txBody>
        </p:sp>
      </p:grpSp>
      <p:pic>
        <p:nvPicPr>
          <p:cNvPr id="6" name="Picture 6"/>
          <p:cNvPicPr>
            <a:picLocks noChangeAspect="1"/>
          </p:cNvPicPr>
          <p:nvPr/>
        </p:nvPicPr>
        <p:blipFill>
          <a:blip r:embed="rId2"/>
          <a:srcRect l="962" r="962"/>
          <a:stretch>
            <a:fillRect/>
          </a:stretch>
        </p:blipFill>
        <p:spPr>
          <a:xfrm>
            <a:off x="6807481" y="1430410"/>
            <a:ext cx="11480519" cy="7808840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-57150" y="266700"/>
            <a:ext cx="13729262" cy="3323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250"/>
              </a:lnSpc>
            </a:pPr>
            <a:r>
              <a:rPr lang="en-US" sz="12500" spc="125" dirty="0">
                <a:solidFill>
                  <a:srgbClr val="D8FF32"/>
                </a:solidFill>
                <a:latin typeface="Agrandir Grand Black"/>
              </a:rPr>
              <a:t>PĀRMAIŅU VĒRTĪBA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4DA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691995" y="-1110170"/>
            <a:ext cx="2443355" cy="4854936"/>
            <a:chOff x="0" y="0"/>
            <a:chExt cx="3257807" cy="6473248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3257807" cy="3257807"/>
              <a:chOff x="0" y="0"/>
              <a:chExt cx="6350000" cy="635000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D8FF32"/>
              </a:solidFill>
            </p:spPr>
          </p:sp>
        </p:grpSp>
        <p:grpSp>
          <p:nvGrpSpPr>
            <p:cNvPr id="5" name="Group 5"/>
            <p:cNvGrpSpPr/>
            <p:nvPr/>
          </p:nvGrpSpPr>
          <p:grpSpPr>
            <a:xfrm>
              <a:off x="0" y="3215442"/>
              <a:ext cx="3257807" cy="3257807"/>
              <a:chOff x="0" y="0"/>
              <a:chExt cx="6350000" cy="6350000"/>
            </a:xfrm>
          </p:grpSpPr>
          <p:sp>
            <p:nvSpPr>
              <p:cNvPr id="6" name="Freeform 6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D8FF32"/>
              </a:solidFill>
            </p:spPr>
          </p:sp>
        </p:grpSp>
      </p:grpSp>
      <p:grpSp>
        <p:nvGrpSpPr>
          <p:cNvPr id="7" name="Group 7"/>
          <p:cNvGrpSpPr/>
          <p:nvPr/>
        </p:nvGrpSpPr>
        <p:grpSpPr>
          <a:xfrm>
            <a:off x="7736703" y="5380794"/>
            <a:ext cx="2443355" cy="2443355"/>
            <a:chOff x="0" y="0"/>
            <a:chExt cx="6350000" cy="6350000"/>
          </a:xfrm>
        </p:grpSpPr>
        <p:sp>
          <p:nvSpPr>
            <p:cNvPr id="8" name="Freeform 8"/>
            <p:cNvSpPr/>
            <p:nvPr/>
          </p:nvSpPr>
          <p:spPr>
            <a:xfrm>
              <a:off x="14167" y="0"/>
              <a:ext cx="6321665" cy="6350000"/>
            </a:xfrm>
            <a:custGeom>
              <a:avLst/>
              <a:gdLst/>
              <a:ahLst/>
              <a:cxnLst/>
              <a:rect l="l" t="t" r="r" b="b"/>
              <a:pathLst>
                <a:path w="6321665" h="6350000">
                  <a:moveTo>
                    <a:pt x="3160833" y="0"/>
                  </a:moveTo>
                  <a:lnTo>
                    <a:pt x="3160833" y="0"/>
                  </a:lnTo>
                  <a:cubicBezTo>
                    <a:pt x="4908795" y="7817"/>
                    <a:pt x="6321666" y="1427021"/>
                    <a:pt x="6321666" y="3175000"/>
                  </a:cubicBezTo>
                  <a:cubicBezTo>
                    <a:pt x="6321666" y="4922979"/>
                    <a:pt x="4908795" y="6342183"/>
                    <a:pt x="3160833" y="6350000"/>
                  </a:cubicBezTo>
                  <a:cubicBezTo>
                    <a:pt x="1412871" y="6342183"/>
                    <a:pt x="0" y="4922979"/>
                    <a:pt x="0" y="3175000"/>
                  </a:cubicBezTo>
                  <a:cubicBezTo>
                    <a:pt x="0" y="1427021"/>
                    <a:pt x="1412871" y="7817"/>
                    <a:pt x="3160833" y="0"/>
                  </a:cubicBezTo>
                  <a:close/>
                </a:path>
              </a:pathLst>
            </a:custGeom>
            <a:solidFill>
              <a:srgbClr val="D8FF32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7066323" y="6513659"/>
            <a:ext cx="2443355" cy="4854936"/>
            <a:chOff x="0" y="0"/>
            <a:chExt cx="3257807" cy="6473248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3257807" cy="3257807"/>
              <a:chOff x="0" y="0"/>
              <a:chExt cx="6350000" cy="63500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D8FF32"/>
              </a:solidFill>
            </p:spPr>
          </p:sp>
        </p:grpSp>
        <p:grpSp>
          <p:nvGrpSpPr>
            <p:cNvPr id="12" name="Group 12"/>
            <p:cNvGrpSpPr/>
            <p:nvPr/>
          </p:nvGrpSpPr>
          <p:grpSpPr>
            <a:xfrm>
              <a:off x="0" y="3215442"/>
              <a:ext cx="3257807" cy="3257807"/>
              <a:chOff x="0" y="0"/>
              <a:chExt cx="6350000" cy="635000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14167" y="0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D8FF32"/>
              </a:solidFill>
            </p:spPr>
          </p:sp>
        </p:grpSp>
      </p:grpSp>
      <p:sp>
        <p:nvSpPr>
          <p:cNvPr id="14" name="AutoShape 14"/>
          <p:cNvSpPr/>
          <p:nvPr/>
        </p:nvSpPr>
        <p:spPr>
          <a:xfrm>
            <a:off x="1028700" y="7824149"/>
            <a:ext cx="3245904" cy="44194"/>
          </a:xfrm>
          <a:prstGeom prst="rect">
            <a:avLst/>
          </a:prstGeom>
          <a:solidFill>
            <a:srgbClr val="000000"/>
          </a:solidFill>
        </p:spPr>
      </p: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1028700" y="1457321"/>
            <a:ext cx="3676668" cy="3676654"/>
            <a:chOff x="0" y="0"/>
            <a:chExt cx="6350000" cy="634997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22841" r="-33204"/>
              </a:stretch>
            </a:blipFill>
          </p:spPr>
        </p:sp>
      </p:grpSp>
      <p:sp>
        <p:nvSpPr>
          <p:cNvPr id="17" name="TextBox 17"/>
          <p:cNvSpPr txBox="1"/>
          <p:nvPr/>
        </p:nvSpPr>
        <p:spPr>
          <a:xfrm>
            <a:off x="6967450" y="4012604"/>
            <a:ext cx="10977650" cy="13681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100"/>
              </a:lnSpc>
            </a:pPr>
            <a:r>
              <a:rPr lang="en-US" sz="9000" spc="89">
                <a:solidFill>
                  <a:srgbClr val="000000"/>
                </a:solidFill>
                <a:latin typeface="Agrandir Grand Black"/>
              </a:rPr>
              <a:t>JAUTĀJUMI?</a:t>
            </a:r>
          </a:p>
        </p:txBody>
      </p:sp>
      <p:pic>
        <p:nvPicPr>
          <p:cNvPr id="18" name="Picture 1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028700" y="8153400"/>
            <a:ext cx="1104900" cy="1104900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314584" y="8153400"/>
            <a:ext cx="1104900" cy="1104900"/>
          </a:xfrm>
          <a:prstGeom prst="rect">
            <a:avLst/>
          </a:prstGeom>
        </p:spPr>
      </p:pic>
      <p:sp>
        <p:nvSpPr>
          <p:cNvPr id="20" name="TextBox 20"/>
          <p:cNvSpPr txBox="1"/>
          <p:nvPr/>
        </p:nvSpPr>
        <p:spPr>
          <a:xfrm>
            <a:off x="6967450" y="1796713"/>
            <a:ext cx="7534251" cy="19480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056"/>
              </a:lnSpc>
            </a:pPr>
            <a:r>
              <a:rPr lang="en-US" sz="5600">
                <a:solidFill>
                  <a:srgbClr val="FFFFFF"/>
                </a:solidFill>
                <a:latin typeface="Agrandir Grand Black Bold"/>
              </a:rPr>
              <a:t>PALDIES, KA UZKLAUSĪJĀT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28700" y="5378914"/>
            <a:ext cx="5700018" cy="2174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79"/>
              </a:lnSpc>
            </a:pPr>
            <a:r>
              <a:rPr lang="en-US" sz="5200">
                <a:solidFill>
                  <a:srgbClr val="000000"/>
                </a:solidFill>
                <a:latin typeface="Open Sans Bold"/>
              </a:rPr>
              <a:t>Santa Purgaile</a:t>
            </a:r>
            <a:r>
              <a:rPr lang="en-US" sz="5200">
                <a:solidFill>
                  <a:srgbClr val="000000"/>
                </a:solidFill>
                <a:latin typeface="Open Sans"/>
              </a:rPr>
              <a:t>,</a:t>
            </a:r>
          </a:p>
          <a:p>
            <a:pPr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Open Sauce"/>
              </a:rPr>
              <a:t>Finanšu un kapitāla tirgus </a:t>
            </a:r>
          </a:p>
          <a:p>
            <a:pPr>
              <a:lnSpc>
                <a:spcPts val="5040"/>
              </a:lnSpc>
            </a:pPr>
            <a:r>
              <a:rPr lang="en-US" sz="3600">
                <a:solidFill>
                  <a:srgbClr val="000000"/>
                </a:solidFill>
                <a:latin typeface="Open Sauce"/>
              </a:rPr>
              <a:t>komisijas priekšsēdētāja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279</Words>
  <Application>Microsoft Office PowerPoint</Application>
  <PresentationFormat>Pielāgots</PresentationFormat>
  <Paragraphs>75</Paragraphs>
  <Slides>12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9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12</vt:i4>
      </vt:variant>
    </vt:vector>
  </HeadingPairs>
  <TitlesOfParts>
    <vt:vector size="22" baseType="lpstr">
      <vt:lpstr>Open Sans</vt:lpstr>
      <vt:lpstr>Open Sans Extra Bold</vt:lpstr>
      <vt:lpstr>Calibri</vt:lpstr>
      <vt:lpstr>Agrandir Grand Black Bold</vt:lpstr>
      <vt:lpstr>Arial</vt:lpstr>
      <vt:lpstr>Open Sauce Bold</vt:lpstr>
      <vt:lpstr>Agrandir Grand Black</vt:lpstr>
      <vt:lpstr>Open Sauce</vt:lpstr>
      <vt:lpstr>Open Sans Bold</vt:lpstr>
      <vt:lpstr>Office Theme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Mint Neon Experimental Fashion Brand Guidelines Presentation</dc:title>
  <dc:creator>Dace Jansone</dc:creator>
  <cp:lastModifiedBy>Ērika Gromule</cp:lastModifiedBy>
  <cp:revision>5</cp:revision>
  <dcterms:created xsi:type="dcterms:W3CDTF">2006-08-16T00:00:00Z</dcterms:created>
  <dcterms:modified xsi:type="dcterms:W3CDTF">2020-11-03T13:08:54Z</dcterms:modified>
  <dc:identifier>DAELOx3Ifoo</dc:identifier>
</cp:coreProperties>
</file>