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6" r:id="rId4"/>
  </p:sldMasterIdLst>
  <p:notesMasterIdLst>
    <p:notesMasterId r:id="rId42"/>
  </p:notesMasterIdLst>
  <p:handoutMasterIdLst>
    <p:handoutMasterId r:id="rId43"/>
  </p:handoutMasterIdLst>
  <p:sldIdLst>
    <p:sldId id="949" r:id="rId5"/>
    <p:sldId id="990" r:id="rId6"/>
    <p:sldId id="952" r:id="rId7"/>
    <p:sldId id="913" r:id="rId8"/>
    <p:sldId id="917" r:id="rId9"/>
    <p:sldId id="951" r:id="rId10"/>
    <p:sldId id="956" r:id="rId11"/>
    <p:sldId id="916" r:id="rId12"/>
    <p:sldId id="946" r:id="rId13"/>
    <p:sldId id="992" r:id="rId14"/>
    <p:sldId id="993" r:id="rId15"/>
    <p:sldId id="898" r:id="rId16"/>
    <p:sldId id="982" r:id="rId17"/>
    <p:sldId id="984" r:id="rId18"/>
    <p:sldId id="986" r:id="rId19"/>
    <p:sldId id="987" r:id="rId20"/>
    <p:sldId id="925" r:id="rId21"/>
    <p:sldId id="996" r:id="rId22"/>
    <p:sldId id="991" r:id="rId23"/>
    <p:sldId id="994" r:id="rId24"/>
    <p:sldId id="962" r:id="rId25"/>
    <p:sldId id="963" r:id="rId26"/>
    <p:sldId id="976" r:id="rId27"/>
    <p:sldId id="988" r:id="rId28"/>
    <p:sldId id="901" r:id="rId29"/>
    <p:sldId id="938" r:id="rId30"/>
    <p:sldId id="979" r:id="rId31"/>
    <p:sldId id="995" r:id="rId32"/>
    <p:sldId id="997" r:id="rId33"/>
    <p:sldId id="998" r:id="rId34"/>
    <p:sldId id="999" r:id="rId35"/>
    <p:sldId id="1000" r:id="rId36"/>
    <p:sldId id="261" r:id="rId37"/>
    <p:sldId id="1001" r:id="rId38"/>
    <p:sldId id="1002" r:id="rId39"/>
    <p:sldId id="1003" r:id="rId40"/>
    <p:sldId id="954" r:id="rId41"/>
  </p:sldIdLst>
  <p:sldSz cx="12192000" cy="6858000"/>
  <p:notesSz cx="7023100" cy="93091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D0911B-9735-4ECF-A7CB-E054E5D5318E}">
          <p14:sldIdLst>
            <p14:sldId id="949"/>
            <p14:sldId id="990"/>
            <p14:sldId id="952"/>
            <p14:sldId id="913"/>
            <p14:sldId id="917"/>
            <p14:sldId id="951"/>
            <p14:sldId id="956"/>
            <p14:sldId id="916"/>
            <p14:sldId id="946"/>
            <p14:sldId id="992"/>
          </p14:sldIdLst>
        </p14:section>
        <p14:section name="Untitled Section" id="{36EFFBBB-8AF2-4A29-BEE2-8861213F3CD3}">
          <p14:sldIdLst>
            <p14:sldId id="993"/>
            <p14:sldId id="898"/>
            <p14:sldId id="982"/>
            <p14:sldId id="984"/>
            <p14:sldId id="986"/>
            <p14:sldId id="987"/>
            <p14:sldId id="925"/>
            <p14:sldId id="996"/>
            <p14:sldId id="991"/>
            <p14:sldId id="994"/>
            <p14:sldId id="962"/>
            <p14:sldId id="963"/>
            <p14:sldId id="976"/>
            <p14:sldId id="988"/>
            <p14:sldId id="901"/>
            <p14:sldId id="938"/>
            <p14:sldId id="979"/>
            <p14:sldId id="995"/>
            <p14:sldId id="997"/>
            <p14:sldId id="998"/>
            <p14:sldId id="999"/>
            <p14:sldId id="1000"/>
            <p14:sldId id="261"/>
            <p14:sldId id="1001"/>
            <p14:sldId id="1002"/>
            <p14:sldId id="1003"/>
            <p14:sldId id="95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a Jirgensone" initials="NJ" lastIdx="13" clrIdx="0">
    <p:extLst>
      <p:ext uri="{19B8F6BF-5375-455C-9EA6-DF929625EA0E}">
        <p15:presenceInfo xmlns:p15="http://schemas.microsoft.com/office/powerpoint/2012/main" userId="S::Nita.Jirgensone@mk.gov.lv::fe23db69-c93d-4b21-9b59-87af7ad6b6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235"/>
    <a:srgbClr val="993300"/>
    <a:srgbClr val="94B868"/>
    <a:srgbClr val="DDDDDD"/>
    <a:srgbClr val="7DA54D"/>
    <a:srgbClr val="76B531"/>
    <a:srgbClr val="65863E"/>
    <a:srgbClr val="DD784F"/>
    <a:srgbClr val="CEC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09" autoAdjust="0"/>
    <p:restoredTop sz="85455" autoAdjust="0"/>
  </p:normalViewPr>
  <p:slideViewPr>
    <p:cSldViewPr snapToGrid="0">
      <p:cViewPr varScale="1">
        <p:scale>
          <a:sx n="73" d="100"/>
          <a:sy n="73" d="100"/>
        </p:scale>
        <p:origin x="1440" y="5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5u\Downloads\Izdiena2025\Izdiena2025%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Go5u\Downloads\Izdiena2025\Izdiena2025%2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PKCKG\Downloads\Izdiena2025\Izdiena2025.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o5u\Downloads\Izdiena2025\Izdiena2025%20(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Go5u\Downloads\PKC_Valsts_izdienas_pensijas_sag_02_2025_F.xlsx"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o5u\Downloads\Izdiena2025\Izdiena2025%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KCKG\AppData\Local\Microsoft\Windows\INetCache\Content.Outlook\U30S1EYY\Dati_ministr.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Peteris\Desktop\My%20Documents\Pensijas\Izdiena\IzdienaGrafik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eteris\Desktop\My%20Documents\Pensijas\Izdiena\IzdienaGrafik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PKCKG\Downloads\Izdiena2025\Fiskala_ietekmeF.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Go5u\Downloads\Izdiena2025\Izdiena2025%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Vidējais </a:t>
            </a:r>
            <a:r>
              <a:rPr lang="lv-LV"/>
              <a:t>vecums, kurā personas dodas izdienas pensijā,</a:t>
            </a:r>
            <a:r>
              <a:rPr lang="lv-LV" baseline="0"/>
              <a:t> 2011.-2024.gads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Vecums!$B$1</c:f>
              <c:strCache>
                <c:ptCount val="1"/>
                <c:pt idx="0">
                  <c:v>Vidējais pensionēšanās vecums</c:v>
                </c:pt>
              </c:strCache>
            </c:strRef>
          </c:tx>
          <c:spPr>
            <a:solidFill>
              <a:schemeClr val="accent1"/>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1-A8B0-42A0-A99D-CAA082BFC3FA}"/>
              </c:ext>
            </c:extLst>
          </c:dPt>
          <c:dLbls>
            <c:dLbl>
              <c:idx val="0"/>
              <c:tx>
                <c:rich>
                  <a:bodyPr/>
                  <a:lstStyle/>
                  <a:p>
                    <a:fld id="{CB060E5C-9E26-4388-94DC-3C60754EB6C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8B0-42A0-A99D-CAA082BFC3FA}"/>
                </c:ext>
              </c:extLst>
            </c:dLbl>
            <c:dLbl>
              <c:idx val="1"/>
              <c:tx>
                <c:rich>
                  <a:bodyPr/>
                  <a:lstStyle/>
                  <a:p>
                    <a:fld id="{739D7134-FF7A-4B8E-81B0-6DE6653013E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8B0-42A0-A99D-CAA082BFC3FA}"/>
                </c:ext>
              </c:extLst>
            </c:dLbl>
            <c:dLbl>
              <c:idx val="2"/>
              <c:tx>
                <c:rich>
                  <a:bodyPr/>
                  <a:lstStyle/>
                  <a:p>
                    <a:fld id="{A1586753-8C8F-4F02-A437-B997581BBF4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8B0-42A0-A99D-CAA082BFC3FA}"/>
                </c:ext>
              </c:extLst>
            </c:dLbl>
            <c:dLbl>
              <c:idx val="3"/>
              <c:tx>
                <c:rich>
                  <a:bodyPr/>
                  <a:lstStyle/>
                  <a:p>
                    <a:fld id="{10DF6890-CF5C-470D-9100-3817710FA95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8B0-42A0-A99D-CAA082BFC3FA}"/>
                </c:ext>
              </c:extLst>
            </c:dLbl>
            <c:dLbl>
              <c:idx val="4"/>
              <c:tx>
                <c:rich>
                  <a:bodyPr/>
                  <a:lstStyle/>
                  <a:p>
                    <a:fld id="{8D08D1C5-F666-417A-8FC2-4C5682D3A53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8B0-42A0-A99D-CAA082BFC3FA}"/>
                </c:ext>
              </c:extLst>
            </c:dLbl>
            <c:dLbl>
              <c:idx val="5"/>
              <c:tx>
                <c:rich>
                  <a:bodyPr/>
                  <a:lstStyle/>
                  <a:p>
                    <a:fld id="{635C3DC0-5580-4786-A775-65E5DA9FDA1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8B0-42A0-A99D-CAA082BFC3FA}"/>
                </c:ext>
              </c:extLst>
            </c:dLbl>
            <c:dLbl>
              <c:idx val="6"/>
              <c:tx>
                <c:rich>
                  <a:bodyPr/>
                  <a:lstStyle/>
                  <a:p>
                    <a:fld id="{0CACF845-12E0-4076-9086-95F7B3A3D9D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8B0-42A0-A99D-CAA082BFC3FA}"/>
                </c:ext>
              </c:extLst>
            </c:dLbl>
            <c:dLbl>
              <c:idx val="7"/>
              <c:tx>
                <c:rich>
                  <a:bodyPr/>
                  <a:lstStyle/>
                  <a:p>
                    <a:fld id="{3D3B7EC8-33D6-4FBA-8B9B-ECF67121DA1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8B0-42A0-A99D-CAA082BFC3FA}"/>
                </c:ext>
              </c:extLst>
            </c:dLbl>
            <c:dLbl>
              <c:idx val="8"/>
              <c:tx>
                <c:rich>
                  <a:bodyPr/>
                  <a:lstStyle/>
                  <a:p>
                    <a:fld id="{4300EB3F-A472-450A-AE06-62B360B566D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8B0-42A0-A99D-CAA082BFC3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Vecums!$A$2:$A$10</c:f>
              <c:strCache>
                <c:ptCount val="9"/>
                <c:pt idx="0">
                  <c:v>Militārpersonas</c:v>
                </c:pt>
                <c:pt idx="1">
                  <c:v>IeM</c:v>
                </c:pt>
                <c:pt idx="2">
                  <c:v>KNAB</c:v>
                </c:pt>
                <c:pt idx="3">
                  <c:v>Vidējais vecums</c:v>
                </c:pt>
                <c:pt idx="4">
                  <c:v>Mākslinieki</c:v>
                </c:pt>
                <c:pt idx="5">
                  <c:v>Prokurori</c:v>
                </c:pt>
                <c:pt idx="6">
                  <c:v>NMPD</c:v>
                </c:pt>
                <c:pt idx="7">
                  <c:v>Diplomāti</c:v>
                </c:pt>
                <c:pt idx="8">
                  <c:v>Tiesneši</c:v>
                </c:pt>
              </c:strCache>
            </c:strRef>
          </c:cat>
          <c:val>
            <c:numRef>
              <c:f>Vecums!$B$2:$B$10</c:f>
              <c:numCache>
                <c:formatCode>0.0</c:formatCode>
                <c:ptCount val="9"/>
                <c:pt idx="0" formatCode="General">
                  <c:v>46</c:v>
                </c:pt>
                <c:pt idx="1">
                  <c:v>48.772894635349644</c:v>
                </c:pt>
                <c:pt idx="2">
                  <c:v>49.477871443624885</c:v>
                </c:pt>
                <c:pt idx="3">
                  <c:v>49.735539686104346</c:v>
                </c:pt>
                <c:pt idx="4">
                  <c:v>50.705198454513621</c:v>
                </c:pt>
                <c:pt idx="5">
                  <c:v>57.921388351962314</c:v>
                </c:pt>
                <c:pt idx="6">
                  <c:v>58.129138758048462</c:v>
                </c:pt>
                <c:pt idx="7">
                  <c:v>60.350476851049081</c:v>
                </c:pt>
                <c:pt idx="8">
                  <c:v>65.548897427330431</c:v>
                </c:pt>
              </c:numCache>
            </c:numRef>
          </c:val>
          <c:extLst>
            <c:ext xmlns:c15="http://schemas.microsoft.com/office/drawing/2012/chart" uri="{02D57815-91ED-43cb-92C2-25804820EDAC}">
              <c15:datalabelsRange>
                <c15:f>Vecums!$B$2:$B$10</c15:f>
                <c15:dlblRangeCache>
                  <c:ptCount val="9"/>
                  <c:pt idx="0">
                    <c:v>46</c:v>
                  </c:pt>
                  <c:pt idx="1">
                    <c:v>48,8</c:v>
                  </c:pt>
                  <c:pt idx="2">
                    <c:v>49,5</c:v>
                  </c:pt>
                  <c:pt idx="3">
                    <c:v>49,7</c:v>
                  </c:pt>
                  <c:pt idx="4">
                    <c:v>50,7</c:v>
                  </c:pt>
                  <c:pt idx="5">
                    <c:v>57,9</c:v>
                  </c:pt>
                  <c:pt idx="6">
                    <c:v>58,1</c:v>
                  </c:pt>
                  <c:pt idx="7">
                    <c:v>60,4</c:v>
                  </c:pt>
                  <c:pt idx="8">
                    <c:v>65,5</c:v>
                  </c:pt>
                </c15:dlblRangeCache>
              </c15:datalabelsRange>
            </c:ext>
            <c:ext xmlns:c16="http://schemas.microsoft.com/office/drawing/2014/chart" uri="{C3380CC4-5D6E-409C-BE32-E72D297353CC}">
              <c16:uniqueId val="{0000000A-A8B0-42A0-A99D-CAA082BFC3FA}"/>
            </c:ext>
          </c:extLst>
        </c:ser>
        <c:dLbls>
          <c:dLblPos val="outEnd"/>
          <c:showLegendKey val="0"/>
          <c:showVal val="1"/>
          <c:showCatName val="0"/>
          <c:showSerName val="0"/>
          <c:showPercent val="0"/>
          <c:showBubbleSize val="0"/>
        </c:dLbls>
        <c:gapWidth val="219"/>
        <c:overlap val="-27"/>
        <c:axId val="1943438288"/>
        <c:axId val="1943449328"/>
      </c:barChart>
      <c:catAx>
        <c:axId val="194343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943449328"/>
        <c:crosses val="autoZero"/>
        <c:auto val="1"/>
        <c:lblAlgn val="ctr"/>
        <c:lblOffset val="100"/>
        <c:noMultiLvlLbl val="0"/>
      </c:catAx>
      <c:valAx>
        <c:axId val="194344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94343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200" b="0" i="0" u="none" strike="noStrike" kern="1200" spc="0" baseline="0" dirty="0">
                <a:solidFill>
                  <a:sysClr val="windowText" lastClr="000000">
                    <a:lumMod val="65000"/>
                    <a:lumOff val="35000"/>
                  </a:sysClr>
                </a:solidFill>
                <a:latin typeface="Times New Roman" panose="02020603050405020304" pitchFamily="18" charset="0"/>
                <a:cs typeface="Times New Roman" panose="02020603050405020304" pitchFamily="18" charset="0"/>
              </a:rPr>
              <a:t>Izdienas un vecuma pensijas vidējais apmērs 2024.</a:t>
            </a:r>
            <a:r>
              <a:rPr lang="lv-LV" sz="1200" b="0" i="0" u="none" strike="noStrike" kern="1200" spc="0" baseline="0">
                <a:solidFill>
                  <a:sysClr val="windowText" lastClr="000000">
                    <a:lumMod val="65000"/>
                    <a:lumOff val="35000"/>
                  </a:sysClr>
                </a:solidFill>
                <a:latin typeface="Times New Roman" panose="02020603050405020304" pitchFamily="18" charset="0"/>
                <a:cs typeface="Times New Roman" panose="02020603050405020304" pitchFamily="18" charset="0"/>
              </a:rPr>
              <a:t>g., eiro</a:t>
            </a:r>
            <a:endParaRPr lang="en-GB" sz="12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col"/>
        <c:grouping val="clustered"/>
        <c:varyColors val="0"/>
        <c:ser>
          <c:idx val="0"/>
          <c:order val="0"/>
          <c:tx>
            <c:strRef>
              <c:f>Pensij!$B$3</c:f>
              <c:strCache>
                <c:ptCount val="1"/>
                <c:pt idx="0">
                  <c:v>Vidējā izdienas pensija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Pensij!$A$4:$A$11</c:f>
              <c:strCache>
                <c:ptCount val="8"/>
                <c:pt idx="0">
                  <c:v>IeM</c:v>
                </c:pt>
                <c:pt idx="1">
                  <c:v>Diplomāti</c:v>
                </c:pt>
                <c:pt idx="2">
                  <c:v>KNAB</c:v>
                </c:pt>
                <c:pt idx="3">
                  <c:v>Mākslinieki</c:v>
                </c:pt>
                <c:pt idx="4">
                  <c:v>NMPD</c:v>
                </c:pt>
                <c:pt idx="5">
                  <c:v>Prokurori</c:v>
                </c:pt>
                <c:pt idx="6">
                  <c:v>Tiesneši</c:v>
                </c:pt>
                <c:pt idx="7">
                  <c:v>Militārpersonas</c:v>
                </c:pt>
              </c:strCache>
            </c:strRef>
          </c:cat>
          <c:val>
            <c:numRef>
              <c:f>Pensij!$B$4:$B$11</c:f>
              <c:numCache>
                <c:formatCode>0.0</c:formatCode>
                <c:ptCount val="8"/>
                <c:pt idx="0">
                  <c:v>586.6818484022557</c:v>
                </c:pt>
                <c:pt idx="1">
                  <c:v>1789.9041285369701</c:v>
                </c:pt>
                <c:pt idx="2">
                  <c:v>1215.4301624087632</c:v>
                </c:pt>
                <c:pt idx="3">
                  <c:v>529.97807049406686</c:v>
                </c:pt>
                <c:pt idx="4">
                  <c:v>1272.8371707386534</c:v>
                </c:pt>
                <c:pt idx="5">
                  <c:v>1736.0639997775299</c:v>
                </c:pt>
                <c:pt idx="6">
                  <c:v>2356.3293054407068</c:v>
                </c:pt>
                <c:pt idx="7">
                  <c:v>1023.34</c:v>
                </c:pt>
              </c:numCache>
            </c:numRef>
          </c:val>
          <c:extLst>
            <c:ext xmlns:c16="http://schemas.microsoft.com/office/drawing/2014/chart" uri="{C3380CC4-5D6E-409C-BE32-E72D297353CC}">
              <c16:uniqueId val="{00000000-6CFE-44C4-8D3B-02096C892B2D}"/>
            </c:ext>
          </c:extLst>
        </c:ser>
        <c:ser>
          <c:idx val="1"/>
          <c:order val="1"/>
          <c:tx>
            <c:strRef>
              <c:f>Pensij!$C$3</c:f>
              <c:strCache>
                <c:ptCount val="1"/>
                <c:pt idx="0">
                  <c:v>Vidējā vecuma pensija</c:v>
                </c:pt>
              </c:strCache>
            </c:strRef>
          </c:tx>
          <c:spPr>
            <a:solidFill>
              <a:schemeClr val="accent2"/>
            </a:solidFill>
            <a:ln>
              <a:noFill/>
            </a:ln>
            <a:effectLst/>
          </c:spPr>
          <c:invertIfNegative val="0"/>
          <c:dLbls>
            <c:dLbl>
              <c:idx val="0"/>
              <c:layout>
                <c:manualLayout>
                  <c:x val="3.055555555555553E-2"/>
                  <c:y val="-3.240740740740748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FE-44C4-8D3B-02096C892B2D}"/>
                </c:ext>
              </c:extLst>
            </c:dLbl>
            <c:dLbl>
              <c:idx val="1"/>
              <c:layout>
                <c:manualLayout>
                  <c:x val="1.6666666666666666E-2"/>
                  <c:y val="-8.4875562720133283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FE-44C4-8D3B-02096C892B2D}"/>
                </c:ext>
              </c:extLst>
            </c:dLbl>
            <c:dLbl>
              <c:idx val="2"/>
              <c:layout>
                <c:manualLayout>
                  <c:x val="1.6666666666666614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FE-44C4-8D3B-02096C892B2D}"/>
                </c:ext>
              </c:extLst>
            </c:dLbl>
            <c:dLbl>
              <c:idx val="3"/>
              <c:layout>
                <c:manualLayout>
                  <c:x val="1.6666666666666666E-2"/>
                  <c:y val="-1.388888888888888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FE-44C4-8D3B-02096C892B2D}"/>
                </c:ext>
              </c:extLst>
            </c:dLbl>
            <c:dLbl>
              <c:idx val="4"/>
              <c:layout>
                <c:manualLayout>
                  <c:x val="8.333333333333230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FE-44C4-8D3B-02096C892B2D}"/>
                </c:ext>
              </c:extLst>
            </c:dLbl>
            <c:dLbl>
              <c:idx val="5"/>
              <c:layout>
                <c:manualLayout>
                  <c:x val="1.9444444444444344E-2"/>
                  <c:y val="-4.629629629629629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FE-44C4-8D3B-02096C892B2D}"/>
                </c:ext>
              </c:extLst>
            </c:dLbl>
            <c:dLbl>
              <c:idx val="6"/>
              <c:layout>
                <c:manualLayout>
                  <c:x val="1.9444444444444344E-2"/>
                  <c:y val="-1.38888888888889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FE-44C4-8D3B-02096C892B2D}"/>
                </c:ext>
              </c:extLst>
            </c:dLbl>
            <c:dLbl>
              <c:idx val="7"/>
              <c:layout>
                <c:manualLayout>
                  <c:x val="2.222222222222222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FE-44C4-8D3B-02096C892B2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Pensij!$A$4:$A$11</c:f>
              <c:strCache>
                <c:ptCount val="8"/>
                <c:pt idx="0">
                  <c:v>IeM</c:v>
                </c:pt>
                <c:pt idx="1">
                  <c:v>Diplomāti</c:v>
                </c:pt>
                <c:pt idx="2">
                  <c:v>KNAB</c:v>
                </c:pt>
                <c:pt idx="3">
                  <c:v>Mākslinieki</c:v>
                </c:pt>
                <c:pt idx="4">
                  <c:v>NMPD</c:v>
                </c:pt>
                <c:pt idx="5">
                  <c:v>Prokurori</c:v>
                </c:pt>
                <c:pt idx="6">
                  <c:v>Tiesneši</c:v>
                </c:pt>
                <c:pt idx="7">
                  <c:v>Militārpersonas</c:v>
                </c:pt>
              </c:strCache>
            </c:strRef>
          </c:cat>
          <c:val>
            <c:numRef>
              <c:f>Pensij!$C$4:$C$11</c:f>
              <c:numCache>
                <c:formatCode>0.0</c:formatCode>
                <c:ptCount val="8"/>
                <c:pt idx="0">
                  <c:v>656.73419327498277</c:v>
                </c:pt>
                <c:pt idx="1">
                  <c:v>905.24497638207083</c:v>
                </c:pt>
                <c:pt idx="2">
                  <c:v>540.50291666666715</c:v>
                </c:pt>
                <c:pt idx="3">
                  <c:v>660.47165093225533</c:v>
                </c:pt>
                <c:pt idx="4">
                  <c:v>750.68851617893074</c:v>
                </c:pt>
                <c:pt idx="5">
                  <c:v>1117.6992391281676</c:v>
                </c:pt>
                <c:pt idx="6">
                  <c:v>1353.2178801908283</c:v>
                </c:pt>
                <c:pt idx="7" formatCode="General">
                  <c:v>836.69</c:v>
                </c:pt>
              </c:numCache>
            </c:numRef>
          </c:val>
          <c:extLst>
            <c:ext xmlns:c16="http://schemas.microsoft.com/office/drawing/2014/chart" uri="{C3380CC4-5D6E-409C-BE32-E72D297353CC}">
              <c16:uniqueId val="{00000009-6CFE-44C4-8D3B-02096C892B2D}"/>
            </c:ext>
          </c:extLst>
        </c:ser>
        <c:dLbls>
          <c:dLblPos val="outEnd"/>
          <c:showLegendKey val="0"/>
          <c:showVal val="1"/>
          <c:showCatName val="0"/>
          <c:showSerName val="0"/>
          <c:showPercent val="0"/>
          <c:showBubbleSize val="0"/>
        </c:dLbls>
        <c:gapWidth val="219"/>
        <c:overlap val="-27"/>
        <c:axId val="1162377711"/>
        <c:axId val="1162377231"/>
      </c:barChart>
      <c:catAx>
        <c:axId val="116237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377231"/>
        <c:crosses val="autoZero"/>
        <c:auto val="1"/>
        <c:lblAlgn val="ctr"/>
        <c:lblOffset val="100"/>
        <c:noMultiLvlLbl val="0"/>
      </c:catAx>
      <c:valAx>
        <c:axId val="116237723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3777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lineChart>
        <c:grouping val="standard"/>
        <c:varyColors val="0"/>
        <c:ser>
          <c:idx val="0"/>
          <c:order val="0"/>
          <c:tx>
            <c:strRef>
              <c:f>Darbs!$A$3</c:f>
              <c:strCache>
                <c:ptCount val="1"/>
                <c:pt idx="0">
                  <c:v>Vidējais brīvo darba vietu skaits mēneša beigās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Darbs!$B$2:$G$2</c:f>
              <c:numCache>
                <c:formatCode>General</c:formatCode>
                <c:ptCount val="6"/>
                <c:pt idx="0">
                  <c:v>2019</c:v>
                </c:pt>
                <c:pt idx="1">
                  <c:v>2020</c:v>
                </c:pt>
                <c:pt idx="2">
                  <c:v>2021</c:v>
                </c:pt>
                <c:pt idx="3">
                  <c:v>2022</c:v>
                </c:pt>
                <c:pt idx="4">
                  <c:v>2023</c:v>
                </c:pt>
                <c:pt idx="5">
                  <c:v>2024</c:v>
                </c:pt>
              </c:numCache>
            </c:numRef>
          </c:cat>
          <c:val>
            <c:numRef>
              <c:f>Darbs!$B$3:$G$3</c:f>
              <c:numCache>
                <c:formatCode>0</c:formatCode>
                <c:ptCount val="6"/>
                <c:pt idx="0">
                  <c:v>30377.583333333332</c:v>
                </c:pt>
                <c:pt idx="1">
                  <c:v>20148.75</c:v>
                </c:pt>
                <c:pt idx="2">
                  <c:v>19648.833333333332</c:v>
                </c:pt>
                <c:pt idx="3">
                  <c:v>28170.25</c:v>
                </c:pt>
                <c:pt idx="4">
                  <c:v>22250.5</c:v>
                </c:pt>
                <c:pt idx="5">
                  <c:v>18419.666666666668</c:v>
                </c:pt>
              </c:numCache>
            </c:numRef>
          </c:val>
          <c:smooth val="0"/>
          <c:extLst>
            <c:ext xmlns:c16="http://schemas.microsoft.com/office/drawing/2014/chart" uri="{C3380CC4-5D6E-409C-BE32-E72D297353CC}">
              <c16:uniqueId val="{00000000-B4E7-43EC-A3A4-DF0A56F319B8}"/>
            </c:ext>
          </c:extLst>
        </c:ser>
        <c:dLbls>
          <c:dLblPos val="t"/>
          <c:showLegendKey val="0"/>
          <c:showVal val="1"/>
          <c:showCatName val="0"/>
          <c:showSerName val="0"/>
          <c:showPercent val="0"/>
          <c:showBubbleSize val="0"/>
        </c:dLbls>
        <c:marker val="1"/>
        <c:smooth val="0"/>
        <c:axId val="794648176"/>
        <c:axId val="794648656"/>
      </c:lineChart>
      <c:catAx>
        <c:axId val="79464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794648656"/>
        <c:crosses val="autoZero"/>
        <c:auto val="1"/>
        <c:lblAlgn val="ctr"/>
        <c:lblOffset val="100"/>
        <c:noMultiLvlLbl val="0"/>
      </c:catAx>
      <c:valAx>
        <c:axId val="7946486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79464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r>
              <a:rPr lang="lv-LV" sz="1300" b="0" i="0" u="none" strike="noStrike" kern="1200" spc="0" baseline="0" dirty="0">
                <a:solidFill>
                  <a:prstClr val="black">
                    <a:lumMod val="65000"/>
                    <a:lumOff val="35000"/>
                  </a:prstClr>
                </a:solidFill>
              </a:rPr>
              <a:t>Personu atalgojums no algota darba vai kā pašnodarbinātajam pēc došanās izdienā, %, 2011.-2024.gads</a:t>
            </a:r>
          </a:p>
        </c:rich>
      </c:tx>
      <c:overlay val="0"/>
      <c:spPr>
        <a:noFill/>
        <a:ln>
          <a:noFill/>
        </a:ln>
        <a:effectLst/>
      </c:spPr>
      <c:txPr>
        <a:bodyPr rot="0" spcFirstLastPara="1" vertOverflow="ellipsis" vert="horz" wrap="square" anchor="ctr" anchorCtr="1"/>
        <a:lstStyle/>
        <a:p>
          <a:pPr>
            <a:defRPr sz="13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6D6-4327-B5DD-F85A705841C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6D6-4327-B5DD-F85A705841C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D6-4327-B5DD-F85A705841C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6D6-4327-B5DD-F85A705841C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'Min alga kopā'!$E$3:$E$6</c:f>
              <c:strCache>
                <c:ptCount val="4"/>
                <c:pt idx="0">
                  <c:v>Ienākumi nav gūti</c:v>
                </c:pt>
                <c:pt idx="1">
                  <c:v>Līdz 50% no minimālās darba samaksas</c:v>
                </c:pt>
                <c:pt idx="2">
                  <c:v>No 50% līdz minimālajai darba samaksai</c:v>
                </c:pt>
                <c:pt idx="3">
                  <c:v>Virs minimālās darbas samaksas</c:v>
                </c:pt>
              </c:strCache>
            </c:strRef>
          </c:cat>
          <c:val>
            <c:numRef>
              <c:f>'Min alga kopā'!$G$3:$G$6</c:f>
              <c:numCache>
                <c:formatCode>0.0%</c:formatCode>
                <c:ptCount val="4"/>
                <c:pt idx="0">
                  <c:v>0.24317528735632185</c:v>
                </c:pt>
                <c:pt idx="1">
                  <c:v>6.1422413793103446E-2</c:v>
                </c:pt>
                <c:pt idx="2">
                  <c:v>0.11602011494252873</c:v>
                </c:pt>
                <c:pt idx="3">
                  <c:v>0.57938218390804597</c:v>
                </c:pt>
              </c:numCache>
            </c:numRef>
          </c:val>
          <c:extLst>
            <c:ext xmlns:c16="http://schemas.microsoft.com/office/drawing/2014/chart" uri="{C3380CC4-5D6E-409C-BE32-E72D297353CC}">
              <c16:uniqueId val="{00000008-D6D6-4327-B5DD-F85A705841C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Periodi, kad personas ir saņēmušas atalgojumu pēc došanās izdienā, %, 2011.-2024.gads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A8-4CFA-9821-3B20E8E499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AA8-4CFA-9821-3B20E8E499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AA8-4CFA-9821-3B20E8E499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AA8-4CFA-9821-3B20E8E499F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AA8-4CFA-9821-3B20E8E499F1}"/>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'Kopējās ēnas'!$D$3:$D$7</c:f>
              <c:strCache>
                <c:ptCount val="5"/>
                <c:pt idx="0">
                  <c:v>Dalība ir bijusi statistiski maznozīmīga</c:v>
                </c:pt>
                <c:pt idx="1">
                  <c:v>5-25% no perioda</c:v>
                </c:pt>
                <c:pt idx="2">
                  <c:v>25-50% no perioda</c:v>
                </c:pt>
                <c:pt idx="3">
                  <c:v>50-75% no perioda</c:v>
                </c:pt>
                <c:pt idx="4">
                  <c:v>75-100% no perioda</c:v>
                </c:pt>
              </c:strCache>
            </c:strRef>
          </c:cat>
          <c:val>
            <c:numRef>
              <c:f>'Kopējās ēnas'!$F$3:$F$7</c:f>
              <c:numCache>
                <c:formatCode>0.0%</c:formatCode>
                <c:ptCount val="5"/>
                <c:pt idx="0">
                  <c:v>0.27119252873563221</c:v>
                </c:pt>
                <c:pt idx="1">
                  <c:v>8.7883141762452113E-2</c:v>
                </c:pt>
                <c:pt idx="2">
                  <c:v>0.10512452107279693</c:v>
                </c:pt>
                <c:pt idx="3">
                  <c:v>0.14822796934865901</c:v>
                </c:pt>
                <c:pt idx="4">
                  <c:v>0.38757183908045978</c:v>
                </c:pt>
              </c:numCache>
            </c:numRef>
          </c:val>
          <c:extLst>
            <c:ext xmlns:c16="http://schemas.microsoft.com/office/drawing/2014/chart" uri="{C3380CC4-5D6E-409C-BE32-E72D297353CC}">
              <c16:uniqueId val="{0000000A-2AA8-4CFA-9821-3B20E8E499F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Diplomātu periodi, kad personas ir saņēmušas atalgojumu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12-4895-81D9-7D7FB5E736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12-4895-81D9-7D7FB5E736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12-4895-81D9-7D7FB5E736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12-4895-81D9-7D7FB5E736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E12-4895-81D9-7D7FB5E736A1}"/>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Diplom!$D$3:$D$7</c:f>
              <c:strCache>
                <c:ptCount val="5"/>
                <c:pt idx="0">
                  <c:v>Dalība ir bijusi statistiski maznozīmīga</c:v>
                </c:pt>
                <c:pt idx="1">
                  <c:v>5-25% no perioda</c:v>
                </c:pt>
                <c:pt idx="2">
                  <c:v>25-50% no perioda</c:v>
                </c:pt>
                <c:pt idx="3">
                  <c:v>50-75% no perioda</c:v>
                </c:pt>
                <c:pt idx="4">
                  <c:v>75-100% no perioda</c:v>
                </c:pt>
              </c:strCache>
            </c:strRef>
          </c:cat>
          <c:val>
            <c:numRef>
              <c:f>Diplom!$F$3:$F$7</c:f>
              <c:numCache>
                <c:formatCode>0.00%</c:formatCode>
                <c:ptCount val="5"/>
                <c:pt idx="0">
                  <c:v>0.54838709677419351</c:v>
                </c:pt>
                <c:pt idx="1">
                  <c:v>0.12903225806451613</c:v>
                </c:pt>
                <c:pt idx="2">
                  <c:v>0.14516129032258066</c:v>
                </c:pt>
                <c:pt idx="3">
                  <c:v>8.0645161290322578E-2</c:v>
                </c:pt>
                <c:pt idx="4">
                  <c:v>9.6774193548387094E-2</c:v>
                </c:pt>
              </c:numCache>
            </c:numRef>
          </c:val>
          <c:extLst>
            <c:ext xmlns:c16="http://schemas.microsoft.com/office/drawing/2014/chart" uri="{C3380CC4-5D6E-409C-BE32-E72D297353CC}">
              <c16:uniqueId val="{0000000A-5E12-4895-81D9-7D7FB5E736A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Diplomātu atalgojums no algota darba vai kā pašnodarbinātajam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BB1-410B-B8BA-318219FCAC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BB1-410B-B8BA-318219FCAC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BB1-410B-B8BA-318219FCAC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B1-410B-B8BA-318219FCAC45}"/>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MinDiplom!$E$3:$E$6</c:f>
              <c:strCache>
                <c:ptCount val="4"/>
                <c:pt idx="0">
                  <c:v>Ienākumi nav gūti</c:v>
                </c:pt>
                <c:pt idx="1">
                  <c:v>Līdz 50% no minimālās darba samaksas</c:v>
                </c:pt>
                <c:pt idx="2">
                  <c:v>50% līdz minimālajai darba samaksai</c:v>
                </c:pt>
                <c:pt idx="3">
                  <c:v>Virs minimālās darbas samaksas</c:v>
                </c:pt>
              </c:strCache>
            </c:strRef>
          </c:cat>
          <c:val>
            <c:numRef>
              <c:f>MinDiplom!$G$3:$G$6</c:f>
              <c:numCache>
                <c:formatCode>0.0%</c:formatCode>
                <c:ptCount val="4"/>
                <c:pt idx="0">
                  <c:v>0.5161290322580645</c:v>
                </c:pt>
                <c:pt idx="1">
                  <c:v>6.4516129032258063E-2</c:v>
                </c:pt>
                <c:pt idx="2">
                  <c:v>9.6774193548387094E-2</c:v>
                </c:pt>
                <c:pt idx="3">
                  <c:v>0.32258064516129031</c:v>
                </c:pt>
              </c:numCache>
            </c:numRef>
          </c:val>
          <c:extLst>
            <c:ext xmlns:c16="http://schemas.microsoft.com/office/drawing/2014/chart" uri="{C3380CC4-5D6E-409C-BE32-E72D297353CC}">
              <c16:uniqueId val="{00000008-8BB1-410B-B8BA-318219FCAC45}"/>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Mākslinieku periodi, kad personas ir saņēmušas atalgojumu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9F7-4080-85B5-793B57E8E6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9F7-4080-85B5-793B57E8E6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9F7-4080-85B5-793B57E8E6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9F7-4080-85B5-793B57E8E65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9F7-4080-85B5-793B57E8E65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Māksl!$D$3:$D$7</c:f>
              <c:strCache>
                <c:ptCount val="5"/>
                <c:pt idx="0">
                  <c:v>Dalība ir bijusi statistiski maznozīmīga</c:v>
                </c:pt>
                <c:pt idx="1">
                  <c:v>5-25% no perioda</c:v>
                </c:pt>
                <c:pt idx="2">
                  <c:v>25-50% no perioda</c:v>
                </c:pt>
                <c:pt idx="3">
                  <c:v>50-75% no perioda</c:v>
                </c:pt>
                <c:pt idx="4">
                  <c:v>75-100% no perioda</c:v>
                </c:pt>
              </c:strCache>
            </c:strRef>
          </c:cat>
          <c:val>
            <c:numRef>
              <c:f>Māksl!$F$3:$F$7</c:f>
              <c:numCache>
                <c:formatCode>0.0%</c:formatCode>
                <c:ptCount val="5"/>
                <c:pt idx="0">
                  <c:v>0.17261904761904762</c:v>
                </c:pt>
                <c:pt idx="1">
                  <c:v>6.5476190476190479E-2</c:v>
                </c:pt>
                <c:pt idx="2">
                  <c:v>0.10119047619047619</c:v>
                </c:pt>
                <c:pt idx="3">
                  <c:v>0.125</c:v>
                </c:pt>
                <c:pt idx="4">
                  <c:v>0.5357142857142857</c:v>
                </c:pt>
              </c:numCache>
            </c:numRef>
          </c:val>
          <c:extLst>
            <c:ext xmlns:c16="http://schemas.microsoft.com/office/drawing/2014/chart" uri="{C3380CC4-5D6E-409C-BE32-E72D297353CC}">
              <c16:uniqueId val="{0000000A-79F7-4080-85B5-793B57E8E654}"/>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Mākslinieku atalgojums no algota darba vai kā pašnodarbinātajam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ABB-455A-9D42-F4E4324FAD6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BB-455A-9D42-F4E4324FAD6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ABB-455A-9D42-F4E4324FAD6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ABB-455A-9D42-F4E4324FAD6A}"/>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MinMaksl!$E$3:$E$6</c:f>
              <c:strCache>
                <c:ptCount val="4"/>
                <c:pt idx="0">
                  <c:v>Ienākumi nav gūti</c:v>
                </c:pt>
                <c:pt idx="1">
                  <c:v>Līdz 50% no minimālās darba samaksas</c:v>
                </c:pt>
                <c:pt idx="2">
                  <c:v>50% līdz minimālajai darba samaksai</c:v>
                </c:pt>
                <c:pt idx="3">
                  <c:v>Virs minimālās darbas samaksas</c:v>
                </c:pt>
              </c:strCache>
            </c:strRef>
          </c:cat>
          <c:val>
            <c:numRef>
              <c:f>MinMaksl!$G$3:$G$6</c:f>
              <c:numCache>
                <c:formatCode>0.0%</c:formatCode>
                <c:ptCount val="4"/>
                <c:pt idx="0">
                  <c:v>0.14285714285714285</c:v>
                </c:pt>
                <c:pt idx="1">
                  <c:v>0.10119047619047619</c:v>
                </c:pt>
                <c:pt idx="2">
                  <c:v>0.14880952380952381</c:v>
                </c:pt>
                <c:pt idx="3">
                  <c:v>0.6071428571428571</c:v>
                </c:pt>
              </c:numCache>
            </c:numRef>
          </c:val>
          <c:extLst>
            <c:ext xmlns:c16="http://schemas.microsoft.com/office/drawing/2014/chart" uri="{C3380CC4-5D6E-409C-BE32-E72D297353CC}">
              <c16:uniqueId val="{00000008-CABB-455A-9D42-F4E4324FAD6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Prokuroru periodi, kad personas ir saņēmušas atalgojumu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82-4679-9688-4F872873391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82-4679-9688-4F872873391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82-4679-9688-4F872873391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82-4679-9688-4F872873391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C82-4679-9688-4F872873391A}"/>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Prok!$D$3:$D$7</c:f>
              <c:strCache>
                <c:ptCount val="5"/>
                <c:pt idx="0">
                  <c:v>Dalība ir bijusi statistiski maznozīmīga</c:v>
                </c:pt>
                <c:pt idx="1">
                  <c:v>5-25% no perioda</c:v>
                </c:pt>
                <c:pt idx="2">
                  <c:v>25-50% no perioda</c:v>
                </c:pt>
                <c:pt idx="3">
                  <c:v>50-75% no perioda</c:v>
                </c:pt>
                <c:pt idx="4">
                  <c:v>75-100% no perioda</c:v>
                </c:pt>
              </c:strCache>
            </c:strRef>
          </c:cat>
          <c:val>
            <c:numRef>
              <c:f>Prok!$F$3:$F$7</c:f>
              <c:numCache>
                <c:formatCode>0.0%</c:formatCode>
                <c:ptCount val="5"/>
                <c:pt idx="0">
                  <c:v>0.73094170403587444</c:v>
                </c:pt>
                <c:pt idx="1">
                  <c:v>8.520179372197309E-2</c:v>
                </c:pt>
                <c:pt idx="2">
                  <c:v>5.3811659192825115E-2</c:v>
                </c:pt>
                <c:pt idx="3">
                  <c:v>6.726457399103139E-2</c:v>
                </c:pt>
                <c:pt idx="4">
                  <c:v>6.2780269058295965E-2</c:v>
                </c:pt>
              </c:numCache>
            </c:numRef>
          </c:val>
          <c:extLst>
            <c:ext xmlns:c16="http://schemas.microsoft.com/office/drawing/2014/chart" uri="{C3380CC4-5D6E-409C-BE32-E72D297353CC}">
              <c16:uniqueId val="{0000000A-3C82-4679-9688-4F872873391A}"/>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Prokuroru atalgojums no algota darba vai kā pašnodarbinātajam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AB-496C-9064-0D5FBAC9A1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AB-496C-9064-0D5FBAC9A1F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AB-496C-9064-0D5FBAC9A1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CAB-496C-9064-0D5FBAC9A1F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MinProk!$E$3:$E$6</c:f>
              <c:strCache>
                <c:ptCount val="4"/>
                <c:pt idx="0">
                  <c:v>Ienākumi nav gūti</c:v>
                </c:pt>
                <c:pt idx="1">
                  <c:v>Līdz 50% no minimālās darba samaksas</c:v>
                </c:pt>
                <c:pt idx="2">
                  <c:v>50% līdz minimālajai darba samaksai</c:v>
                </c:pt>
                <c:pt idx="3">
                  <c:v>Virs minimālās darbas samaksas</c:v>
                </c:pt>
              </c:strCache>
            </c:strRef>
          </c:cat>
          <c:val>
            <c:numRef>
              <c:f>MinProk!$G$3:$G$6</c:f>
              <c:numCache>
                <c:formatCode>0.0%</c:formatCode>
                <c:ptCount val="4"/>
                <c:pt idx="0">
                  <c:v>0.73094170403587444</c:v>
                </c:pt>
                <c:pt idx="1">
                  <c:v>5.829596412556054E-2</c:v>
                </c:pt>
                <c:pt idx="2">
                  <c:v>4.0358744394618833E-2</c:v>
                </c:pt>
                <c:pt idx="3">
                  <c:v>0.17040358744394618</c:v>
                </c:pt>
              </c:numCache>
            </c:numRef>
          </c:val>
          <c:extLst>
            <c:ext xmlns:c16="http://schemas.microsoft.com/office/drawing/2014/chart" uri="{C3380CC4-5D6E-409C-BE32-E72D297353CC}">
              <c16:uniqueId val="{00000008-3CAB-496C-9064-0D5FBAC9A1FE}"/>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'[Izdiena2025 (1).xlsx]VIDIzd'!$A$2</c:f>
              <c:strCache>
                <c:ptCount val="1"/>
                <c:pt idx="0">
                  <c:v>IeM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(1).xlsx]VIDIzd'!$B$2:$G$2</c:f>
              <c:numCache>
                <c:formatCode>0.0</c:formatCode>
                <c:ptCount val="6"/>
                <c:pt idx="0">
                  <c:v>693.01480690078915</c:v>
                </c:pt>
                <c:pt idx="1">
                  <c:v>743.80520511390489</c:v>
                </c:pt>
                <c:pt idx="2">
                  <c:v>789.44351772008577</c:v>
                </c:pt>
                <c:pt idx="3">
                  <c:v>895.33426190675289</c:v>
                </c:pt>
                <c:pt idx="4">
                  <c:v>983.42015879745156</c:v>
                </c:pt>
                <c:pt idx="5">
                  <c:v>1034.0489221971413</c:v>
                </c:pt>
              </c:numCache>
            </c:numRef>
          </c:val>
          <c:smooth val="0"/>
          <c:extLst>
            <c:ext xmlns:c16="http://schemas.microsoft.com/office/drawing/2014/chart" uri="{C3380CC4-5D6E-409C-BE32-E72D297353CC}">
              <c16:uniqueId val="{00000000-3DFF-40D4-B341-7CC83C07B819}"/>
            </c:ext>
          </c:extLst>
        </c:ser>
        <c:ser>
          <c:idx val="1"/>
          <c:order val="1"/>
          <c:tx>
            <c:strRef>
              <c:f>'[Izdiena2025 (1).xlsx]VIDIzd'!$A$3</c:f>
              <c:strCache>
                <c:ptCount val="1"/>
                <c:pt idx="0">
                  <c:v>Diplomāti</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(1).xlsx]VIDIzd'!$B$3:$G$3</c:f>
              <c:numCache>
                <c:formatCode>0.0</c:formatCode>
                <c:ptCount val="6"/>
                <c:pt idx="0">
                  <c:v>1561.9152678571431</c:v>
                </c:pt>
                <c:pt idx="1">
                  <c:v>1714.8570074786323</c:v>
                </c:pt>
                <c:pt idx="2">
                  <c:v>1803.6882936709937</c:v>
                </c:pt>
                <c:pt idx="3">
                  <c:v>1865.2255595161407</c:v>
                </c:pt>
                <c:pt idx="4">
                  <c:v>1982.5612590665107</c:v>
                </c:pt>
                <c:pt idx="5">
                  <c:v>2051.4393722368286</c:v>
                </c:pt>
              </c:numCache>
            </c:numRef>
          </c:val>
          <c:smooth val="0"/>
          <c:extLst>
            <c:ext xmlns:c16="http://schemas.microsoft.com/office/drawing/2014/chart" uri="{C3380CC4-5D6E-409C-BE32-E72D297353CC}">
              <c16:uniqueId val="{00000001-3DFF-40D4-B341-7CC83C07B819}"/>
            </c:ext>
          </c:extLst>
        </c:ser>
        <c:ser>
          <c:idx val="2"/>
          <c:order val="2"/>
          <c:tx>
            <c:strRef>
              <c:f>'[Izdiena2025 (1).xlsx]VIDIzd'!$A$4</c:f>
              <c:strCache>
                <c:ptCount val="1"/>
                <c:pt idx="0">
                  <c:v>KNAB</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(1).xlsx]VIDIzd'!$B$4:$G$4</c:f>
              <c:numCache>
                <c:formatCode>0.0</c:formatCode>
                <c:ptCount val="6"/>
                <c:pt idx="0">
                  <c:v>966.13000000000022</c:v>
                </c:pt>
                <c:pt idx="1">
                  <c:v>1053.5241666666668</c:v>
                </c:pt>
                <c:pt idx="2">
                  <c:v>1108.18</c:v>
                </c:pt>
                <c:pt idx="3">
                  <c:v>1305.9619444444445</c:v>
                </c:pt>
                <c:pt idx="4">
                  <c:v>1550.5016666666668</c:v>
                </c:pt>
                <c:pt idx="5">
                  <c:v>1640.3532572751319</c:v>
                </c:pt>
              </c:numCache>
            </c:numRef>
          </c:val>
          <c:smooth val="0"/>
          <c:extLst>
            <c:ext xmlns:c16="http://schemas.microsoft.com/office/drawing/2014/chart" uri="{C3380CC4-5D6E-409C-BE32-E72D297353CC}">
              <c16:uniqueId val="{00000002-3DFF-40D4-B341-7CC83C07B819}"/>
            </c:ext>
          </c:extLst>
        </c:ser>
        <c:ser>
          <c:idx val="3"/>
          <c:order val="3"/>
          <c:tx>
            <c:strRef>
              <c:f>'[Izdiena2025 (1).xlsx]VIDIzd'!$A$5</c:f>
              <c:strCache>
                <c:ptCount val="1"/>
                <c:pt idx="0">
                  <c:v>Mākslinieki</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(1).xlsx]VIDIzd'!$B$5:$G$5</c:f>
              <c:numCache>
                <c:formatCode>0.0</c:formatCode>
                <c:ptCount val="6"/>
                <c:pt idx="0">
                  <c:v>591.08159163059156</c:v>
                </c:pt>
                <c:pt idx="1">
                  <c:v>603.90649014216774</c:v>
                </c:pt>
                <c:pt idx="2">
                  <c:v>690.82319573890152</c:v>
                </c:pt>
                <c:pt idx="3">
                  <c:v>731.81782820563114</c:v>
                </c:pt>
                <c:pt idx="4">
                  <c:v>777.33647058925851</c:v>
                </c:pt>
                <c:pt idx="5">
                  <c:v>804.90319061732441</c:v>
                </c:pt>
              </c:numCache>
            </c:numRef>
          </c:val>
          <c:smooth val="0"/>
          <c:extLst>
            <c:ext xmlns:c16="http://schemas.microsoft.com/office/drawing/2014/chart" uri="{C3380CC4-5D6E-409C-BE32-E72D297353CC}">
              <c16:uniqueId val="{00000003-3DFF-40D4-B341-7CC83C07B819}"/>
            </c:ext>
          </c:extLst>
        </c:ser>
        <c:ser>
          <c:idx val="4"/>
          <c:order val="4"/>
          <c:tx>
            <c:strRef>
              <c:f>'[Izdiena2025 (1).xlsx]VIDIzd'!$A$6</c:f>
              <c:strCache>
                <c:ptCount val="1"/>
                <c:pt idx="0">
                  <c:v>NMPD</c:v>
                </c:pt>
              </c:strCache>
            </c:strRef>
          </c:tx>
          <c:spPr>
            <a:ln w="28575" cap="rnd">
              <a:solidFill>
                <a:srgbClr val="7030A0"/>
              </a:solidFill>
              <a:round/>
            </a:ln>
            <a:effectLst/>
          </c:spPr>
          <c:marker>
            <c:symbol val="circle"/>
            <c:size val="5"/>
            <c:spPr>
              <a:solidFill>
                <a:schemeClr val="accent5"/>
              </a:solidFill>
              <a:ln w="9525">
                <a:solidFill>
                  <a:srgbClr val="7030A0"/>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(1).xlsx]VIDIzd'!$B$6:$G$6</c:f>
              <c:numCache>
                <c:formatCode>0.0</c:formatCode>
                <c:ptCount val="6"/>
                <c:pt idx="0">
                  <c:v>957.0648829386497</c:v>
                </c:pt>
                <c:pt idx="1">
                  <c:v>1021.4823276406283</c:v>
                </c:pt>
                <c:pt idx="2">
                  <c:v>1081.5926915131261</c:v>
                </c:pt>
                <c:pt idx="3">
                  <c:v>1252.8069902915395</c:v>
                </c:pt>
                <c:pt idx="4">
                  <c:v>1444.814076077969</c:v>
                </c:pt>
                <c:pt idx="5">
                  <c:v>1565.0416467896769</c:v>
                </c:pt>
              </c:numCache>
            </c:numRef>
          </c:val>
          <c:smooth val="0"/>
          <c:extLst>
            <c:ext xmlns:c16="http://schemas.microsoft.com/office/drawing/2014/chart" uri="{C3380CC4-5D6E-409C-BE32-E72D297353CC}">
              <c16:uniqueId val="{00000004-3DFF-40D4-B341-7CC83C07B819}"/>
            </c:ext>
          </c:extLst>
        </c:ser>
        <c:ser>
          <c:idx val="5"/>
          <c:order val="5"/>
          <c:tx>
            <c:strRef>
              <c:f>'[Izdiena2025 (1).xlsx]VIDIzd'!$A$7</c:f>
              <c:strCache>
                <c:ptCount val="1"/>
                <c:pt idx="0">
                  <c:v>Prokurori</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(1).xlsx]VIDIzd'!$B$7:$G$7</c:f>
              <c:numCache>
                <c:formatCode>0.0</c:formatCode>
                <c:ptCount val="6"/>
                <c:pt idx="0">
                  <c:v>1541.7922186147189</c:v>
                </c:pt>
                <c:pt idx="1">
                  <c:v>1942.2188498867479</c:v>
                </c:pt>
                <c:pt idx="2">
                  <c:v>2064.5844975551349</c:v>
                </c:pt>
                <c:pt idx="3">
                  <c:v>2160.2794252717208</c:v>
                </c:pt>
                <c:pt idx="4">
                  <c:v>2280.1943365031266</c:v>
                </c:pt>
                <c:pt idx="5">
                  <c:v>2466.1199306250633</c:v>
                </c:pt>
              </c:numCache>
            </c:numRef>
          </c:val>
          <c:smooth val="0"/>
          <c:extLst>
            <c:ext xmlns:c16="http://schemas.microsoft.com/office/drawing/2014/chart" uri="{C3380CC4-5D6E-409C-BE32-E72D297353CC}">
              <c16:uniqueId val="{00000005-3DFF-40D4-B341-7CC83C07B819}"/>
            </c:ext>
          </c:extLst>
        </c:ser>
        <c:ser>
          <c:idx val="6"/>
          <c:order val="6"/>
          <c:tx>
            <c:strRef>
              <c:f>'[Izdiena2025 (1).xlsx]VIDIzd'!$A$9</c:f>
              <c:strCache>
                <c:ptCount val="1"/>
                <c:pt idx="0">
                  <c:v>Tiesneši</c:v>
                </c:pt>
              </c:strCache>
            </c:strRef>
          </c:tx>
          <c:spPr>
            <a:ln w="28575" cap="rnd">
              <a:solidFill>
                <a:srgbClr val="FF0000"/>
              </a:solidFill>
              <a:round/>
            </a:ln>
            <a:effectLst/>
          </c:spPr>
          <c:marker>
            <c:symbol val="circle"/>
            <c:size val="5"/>
            <c:spPr>
              <a:solidFill>
                <a:schemeClr val="accent1">
                  <a:lumMod val="60000"/>
                </a:schemeClr>
              </a:solidFill>
              <a:ln w="9525">
                <a:solidFill>
                  <a:srgbClr val="FF0000"/>
                </a:solidFill>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(1).xlsx]VIDIzd'!$B$9:$G$9</c:f>
              <c:numCache>
                <c:formatCode>0.0</c:formatCode>
                <c:ptCount val="6"/>
                <c:pt idx="0">
                  <c:v>1823.1043598484848</c:v>
                </c:pt>
                <c:pt idx="1">
                  <c:v>2332.0380239710948</c:v>
                </c:pt>
                <c:pt idx="2">
                  <c:v>2369.9168757130255</c:v>
                </c:pt>
                <c:pt idx="3">
                  <c:v>2496.9291443381858</c:v>
                </c:pt>
                <c:pt idx="4">
                  <c:v>2642.5187051533412</c:v>
                </c:pt>
                <c:pt idx="5">
                  <c:v>2797.9117183095877</c:v>
                </c:pt>
              </c:numCache>
            </c:numRef>
          </c:val>
          <c:smooth val="0"/>
          <c:extLst>
            <c:ext xmlns:c16="http://schemas.microsoft.com/office/drawing/2014/chart" uri="{C3380CC4-5D6E-409C-BE32-E72D297353CC}">
              <c16:uniqueId val="{00000006-3DFF-40D4-B341-7CC83C07B819}"/>
            </c:ext>
          </c:extLst>
        </c:ser>
        <c:ser>
          <c:idx val="9"/>
          <c:order val="7"/>
          <c:tx>
            <c:strRef>
              <c:f>'[Izdiena2025 (1).xlsx]VIDIzd'!$A$8</c:f>
              <c:strCache>
                <c:ptCount val="1"/>
                <c:pt idx="0">
                  <c:v>Militārpersonas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val>
            <c:numRef>
              <c:f>'[Izdiena2025 (1).xlsx]VIDIzd'!$B$8:$G$8</c:f>
              <c:numCache>
                <c:formatCode>0.0</c:formatCode>
                <c:ptCount val="6"/>
                <c:pt idx="0">
                  <c:v>684.12</c:v>
                </c:pt>
                <c:pt idx="1">
                  <c:v>874.81</c:v>
                </c:pt>
                <c:pt idx="2">
                  <c:v>895.11</c:v>
                </c:pt>
                <c:pt idx="3">
                  <c:v>1004.89</c:v>
                </c:pt>
                <c:pt idx="4">
                  <c:v>1038.78</c:v>
                </c:pt>
                <c:pt idx="5">
                  <c:v>1185.05</c:v>
                </c:pt>
              </c:numCache>
            </c:numRef>
          </c:val>
          <c:smooth val="0"/>
          <c:extLst>
            <c:ext xmlns:c16="http://schemas.microsoft.com/office/drawing/2014/chart" uri="{C3380CC4-5D6E-409C-BE32-E72D297353CC}">
              <c16:uniqueId val="{00000007-3DFF-40D4-B341-7CC83C07B819}"/>
            </c:ext>
          </c:extLst>
        </c:ser>
        <c:ser>
          <c:idx val="7"/>
          <c:order val="8"/>
          <c:tx>
            <c:strRef>
              <c:f>'[Izdiena2025 (1).xlsx]VIDIzd'!$A$10</c:f>
              <c:strCache>
                <c:ptCount val="1"/>
                <c:pt idx="0">
                  <c:v>Vidējā izdienas pensija</c:v>
                </c:pt>
              </c:strCache>
            </c:strRef>
          </c:tx>
          <c:spPr>
            <a:ln w="28575" cap="rnd">
              <a:solidFill>
                <a:schemeClr val="accent2">
                  <a:lumMod val="60000"/>
                </a:schemeClr>
              </a:solidFill>
              <a:prstDash val="dashDot"/>
              <a:round/>
            </a:ln>
            <a:effectLst/>
          </c:spPr>
          <c:marker>
            <c:symbol val="circle"/>
            <c:size val="5"/>
            <c:spPr>
              <a:solidFill>
                <a:schemeClr val="accent2">
                  <a:lumMod val="60000"/>
                </a:schemeClr>
              </a:solidFill>
              <a:ln w="9525">
                <a:solidFill>
                  <a:schemeClr val="accent2">
                    <a:lumMod val="60000"/>
                  </a:schemeClr>
                </a:solidFill>
                <a:prstDash val="dashDot"/>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(1).xlsx]VIDIzd'!$B$10:$G$10</c:f>
              <c:numCache>
                <c:formatCode>0.0</c:formatCode>
                <c:ptCount val="6"/>
                <c:pt idx="0">
                  <c:v>511.6253443466083</c:v>
                </c:pt>
                <c:pt idx="1">
                  <c:v>560.64129071005334</c:v>
                </c:pt>
                <c:pt idx="2">
                  <c:v>604.78070750596055</c:v>
                </c:pt>
                <c:pt idx="3">
                  <c:v>698.28107393051357</c:v>
                </c:pt>
                <c:pt idx="4">
                  <c:v>798.84834527129169</c:v>
                </c:pt>
                <c:pt idx="5">
                  <c:v>870.14528069086703</c:v>
                </c:pt>
              </c:numCache>
            </c:numRef>
          </c:val>
          <c:smooth val="0"/>
          <c:extLst>
            <c:ext xmlns:c16="http://schemas.microsoft.com/office/drawing/2014/chart" uri="{C3380CC4-5D6E-409C-BE32-E72D297353CC}">
              <c16:uniqueId val="{00000008-3DFF-40D4-B341-7CC83C07B819}"/>
            </c:ext>
          </c:extLst>
        </c:ser>
        <c:ser>
          <c:idx val="8"/>
          <c:order val="9"/>
          <c:tx>
            <c:strRef>
              <c:f>'[Izdiena2025 (1).xlsx]VIDIzd'!$A$11</c:f>
              <c:strCache>
                <c:ptCount val="1"/>
                <c:pt idx="0">
                  <c:v>Vidējā izdienas pensija (2019.-2024.gads)</c:v>
                </c:pt>
              </c:strCache>
            </c:strRef>
          </c:tx>
          <c:spPr>
            <a:ln w="28575" cap="rnd">
              <a:solidFill>
                <a:schemeClr val="accent3">
                  <a:lumMod val="60000"/>
                </a:schemeClr>
              </a:solidFill>
              <a:prstDash val="sysDash"/>
              <a:round/>
            </a:ln>
            <a:effectLst/>
          </c:spPr>
          <c:marker>
            <c:symbol val="circle"/>
            <c:size val="5"/>
            <c:spPr>
              <a:solidFill>
                <a:schemeClr val="accent3">
                  <a:lumMod val="60000"/>
                </a:schemeClr>
              </a:solidFill>
              <a:ln w="9525">
                <a:solidFill>
                  <a:schemeClr val="accent3">
                    <a:lumMod val="60000"/>
                  </a:schemeClr>
                </a:solidFill>
                <a:prstDash val="sysDash"/>
              </a:ln>
              <a:effectLst/>
            </c:spPr>
          </c:marker>
          <c:cat>
            <c:numRef>
              <c:f>'[Izdiena2025 (1).xlsx]VIDIzd'!$B$1:$G$1</c:f>
              <c:numCache>
                <c:formatCode>General</c:formatCode>
                <c:ptCount val="6"/>
                <c:pt idx="0">
                  <c:v>2019</c:v>
                </c:pt>
                <c:pt idx="1">
                  <c:v>2020</c:v>
                </c:pt>
                <c:pt idx="2">
                  <c:v>2021</c:v>
                </c:pt>
                <c:pt idx="3">
                  <c:v>2022</c:v>
                </c:pt>
                <c:pt idx="4">
                  <c:v>2023</c:v>
                </c:pt>
                <c:pt idx="5">
                  <c:v>2024</c:v>
                </c:pt>
              </c:numCache>
            </c:numRef>
          </c:cat>
          <c:val>
            <c:numRef>
              <c:f>'[Izdiena2025 (1).xlsx]VIDIzd'!$B$11:$G$11</c:f>
              <c:numCache>
                <c:formatCode>0.0</c:formatCode>
                <c:ptCount val="6"/>
                <c:pt idx="0">
                  <c:v>1102.2778909737972</c:v>
                </c:pt>
                <c:pt idx="1">
                  <c:v>1285.8302588624806</c:v>
                </c:pt>
                <c:pt idx="2">
                  <c:v>1350.4173839889086</c:v>
                </c:pt>
                <c:pt idx="3">
                  <c:v>1464.155644246802</c:v>
                </c:pt>
                <c:pt idx="4">
                  <c:v>1587.5158341067904</c:v>
                </c:pt>
                <c:pt idx="5">
                  <c:v>1693.108504756344</c:v>
                </c:pt>
              </c:numCache>
            </c:numRef>
          </c:val>
          <c:smooth val="0"/>
          <c:extLst>
            <c:ext xmlns:c16="http://schemas.microsoft.com/office/drawing/2014/chart" uri="{C3380CC4-5D6E-409C-BE32-E72D297353CC}">
              <c16:uniqueId val="{00000009-3DFF-40D4-B341-7CC83C07B819}"/>
            </c:ext>
          </c:extLst>
        </c:ser>
        <c:dLbls>
          <c:showLegendKey val="0"/>
          <c:showVal val="0"/>
          <c:showCatName val="0"/>
          <c:showSerName val="0"/>
          <c:showPercent val="0"/>
          <c:showBubbleSize val="0"/>
        </c:dLbls>
        <c:marker val="1"/>
        <c:smooth val="0"/>
        <c:axId val="691466720"/>
        <c:axId val="691465760"/>
      </c:lineChart>
      <c:catAx>
        <c:axId val="69146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91465760"/>
        <c:crosses val="autoZero"/>
        <c:auto val="1"/>
        <c:lblAlgn val="ctr"/>
        <c:lblOffset val="100"/>
        <c:noMultiLvlLbl val="0"/>
      </c:catAx>
      <c:valAx>
        <c:axId val="6914657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691466720"/>
        <c:crosses val="autoZero"/>
        <c:crossBetween val="between"/>
      </c:valAx>
      <c:spPr>
        <a:noFill/>
        <a:ln>
          <a:noFill/>
        </a:ln>
        <a:effectLst/>
      </c:spPr>
    </c:plotArea>
    <c:legend>
      <c:legendPos val="r"/>
      <c:layout>
        <c:manualLayout>
          <c:xMode val="edge"/>
          <c:yMode val="edge"/>
          <c:x val="0.72098463677056768"/>
          <c:y val="2.5862966719875858E-2"/>
          <c:w val="0.27128589580647477"/>
          <c:h val="0.874711937603544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Tiesnešu periodi, kad personas ir saņēmušas atalgojumu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2F-4477-9E64-35FEA5A8B4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2F-4477-9E64-35FEA5A8B45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2F-4477-9E64-35FEA5A8B4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2F-4477-9E64-35FEA5A8B4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B2F-4477-9E64-35FEA5A8B459}"/>
              </c:ext>
            </c:extLst>
          </c:dPt>
          <c:dLbls>
            <c:dLbl>
              <c:idx val="1"/>
              <c:layout>
                <c:manualLayout>
                  <c:x val="-3.3333333333333333E-2"/>
                  <c:y val="4.629629629629629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2F-4477-9E64-35FEA5A8B459}"/>
                </c:ext>
              </c:extLst>
            </c:dLbl>
            <c:dLbl>
              <c:idx val="2"/>
              <c:layout>
                <c:manualLayout>
                  <c:x val="-3.3333333333333361E-2"/>
                  <c:y val="-1.388888888888888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B2F-4477-9E64-35FEA5A8B459}"/>
                </c:ext>
              </c:extLst>
            </c:dLbl>
            <c:dLbl>
              <c:idx val="3"/>
              <c:layout>
                <c:manualLayout>
                  <c:x val="-1.1111111111111112E-2"/>
                  <c:y val="-4.166666666666666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B2F-4477-9E64-35FEA5A8B459}"/>
                </c:ext>
              </c:extLst>
            </c:dLbl>
            <c:dLbl>
              <c:idx val="4"/>
              <c:layout>
                <c:manualLayout>
                  <c:x val="1.6666666666666666E-2"/>
                  <c:y val="-1.851851851851851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2F-4477-9E64-35FEA5A8B459}"/>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Tiesn!$D$3:$D$7</c:f>
              <c:strCache>
                <c:ptCount val="5"/>
                <c:pt idx="0">
                  <c:v>Dalība ir bijusi statistiski maznozīmīga</c:v>
                </c:pt>
                <c:pt idx="1">
                  <c:v>5-25% no perioda</c:v>
                </c:pt>
                <c:pt idx="2">
                  <c:v>25-50% no perioda</c:v>
                </c:pt>
                <c:pt idx="3">
                  <c:v>50-75% no perioda</c:v>
                </c:pt>
                <c:pt idx="4">
                  <c:v>75-100% no perioda</c:v>
                </c:pt>
              </c:strCache>
            </c:strRef>
          </c:cat>
          <c:val>
            <c:numRef>
              <c:f>Tiesn!$F$3:$F$7</c:f>
              <c:numCache>
                <c:formatCode>0.0%</c:formatCode>
                <c:ptCount val="5"/>
                <c:pt idx="0">
                  <c:v>0.87786259541984735</c:v>
                </c:pt>
                <c:pt idx="1">
                  <c:v>3.8167938931297711E-2</c:v>
                </c:pt>
                <c:pt idx="2">
                  <c:v>2.2900763358778626E-2</c:v>
                </c:pt>
                <c:pt idx="3">
                  <c:v>2.2900763358778626E-2</c:v>
                </c:pt>
                <c:pt idx="4">
                  <c:v>3.8167938931297711E-2</c:v>
                </c:pt>
              </c:numCache>
            </c:numRef>
          </c:val>
          <c:extLst>
            <c:ext xmlns:c16="http://schemas.microsoft.com/office/drawing/2014/chart" uri="{C3380CC4-5D6E-409C-BE32-E72D297353CC}">
              <c16:uniqueId val="{0000000A-9B2F-4477-9E64-35FEA5A8B459}"/>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Tiesnešu atalgojums no algota darba vai kā pašnodarbinātajam pēc došanās izdienā,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BF8-4CBB-B9F5-FFF453F5DC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BF8-4CBB-B9F5-FFF453F5DC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BF8-4CBB-B9F5-FFF453F5DC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BF8-4CBB-B9F5-FFF453F5DCE8}"/>
              </c:ext>
            </c:extLst>
          </c:dPt>
          <c:dLbls>
            <c:dLbl>
              <c:idx val="1"/>
              <c:layout>
                <c:manualLayout>
                  <c:x val="-1.9444444444444459E-2"/>
                  <c:y val="3.703703703703703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F8-4CBB-B9F5-FFF453F5DCE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MinTiesn!$E$3:$E$6</c:f>
              <c:strCache>
                <c:ptCount val="4"/>
                <c:pt idx="0">
                  <c:v>Ienākumi nav gūti</c:v>
                </c:pt>
                <c:pt idx="1">
                  <c:v>Līdz 50% no minimālās darba samaksas</c:v>
                </c:pt>
                <c:pt idx="2">
                  <c:v>50% līdz minimālajai darba samaksai</c:v>
                </c:pt>
                <c:pt idx="3">
                  <c:v>Virs minimālās darbas samaksas</c:v>
                </c:pt>
              </c:strCache>
            </c:strRef>
          </c:cat>
          <c:val>
            <c:numRef>
              <c:f>MinTiesn!$G$3:$G$6</c:f>
              <c:numCache>
                <c:formatCode>0.0%</c:formatCode>
                <c:ptCount val="4"/>
                <c:pt idx="0">
                  <c:v>0.87022900763358779</c:v>
                </c:pt>
                <c:pt idx="1">
                  <c:v>3.0534351145038167E-2</c:v>
                </c:pt>
                <c:pt idx="2">
                  <c:v>2.2900763358778626E-2</c:v>
                </c:pt>
                <c:pt idx="3">
                  <c:v>7.6335877862595422E-2</c:v>
                </c:pt>
              </c:numCache>
            </c:numRef>
          </c:val>
          <c:extLst>
            <c:ext xmlns:c16="http://schemas.microsoft.com/office/drawing/2014/chart" uri="{C3380CC4-5D6E-409C-BE32-E72D297353CC}">
              <c16:uniqueId val="{00000008-9BF8-4CBB-B9F5-FFF453F5DCE8}"/>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400" b="0" i="0" u="none" strike="noStrike" kern="1200" spc="0" baseline="0" dirty="0">
                <a:solidFill>
                  <a:prstClr val="black">
                    <a:lumMod val="65000"/>
                    <a:lumOff val="35000"/>
                  </a:prstClr>
                </a:solidFill>
              </a:rPr>
              <a:t>Vidējās izdienas pensijas </a:t>
            </a:r>
            <a:r>
              <a:rPr lang="lv-LV" sz="1400" b="1" i="0" u="none" strike="noStrike" kern="1200" spc="0" baseline="0" dirty="0">
                <a:solidFill>
                  <a:prstClr val="black">
                    <a:lumMod val="65000"/>
                    <a:lumOff val="35000"/>
                  </a:prstClr>
                </a:solidFill>
              </a:rPr>
              <a:t>personām, kas devās izdienā 2024.gadā</a:t>
            </a:r>
            <a:r>
              <a:rPr lang="lv-LV" sz="1400" b="0" i="0" u="none" strike="noStrike" kern="1200" spc="0" baseline="0" dirty="0">
                <a:solidFill>
                  <a:prstClr val="black">
                    <a:lumMod val="65000"/>
                    <a:lumOff val="35000"/>
                  </a:prstClr>
                </a:solidFill>
              </a:rPr>
              <a:t>, dalījumā pa profesijām, EUR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VIDIzd!$A$70:$A$77</c:f>
              <c:strCache>
                <c:ptCount val="8"/>
                <c:pt idx="0">
                  <c:v>IeM</c:v>
                </c:pt>
                <c:pt idx="1">
                  <c:v>Diplomāti</c:v>
                </c:pt>
                <c:pt idx="2">
                  <c:v>KNAB</c:v>
                </c:pt>
                <c:pt idx="3">
                  <c:v>Mākslinieki</c:v>
                </c:pt>
                <c:pt idx="4">
                  <c:v>NMPD</c:v>
                </c:pt>
                <c:pt idx="5">
                  <c:v>Prokurori</c:v>
                </c:pt>
                <c:pt idx="6">
                  <c:v>Militārpersonas</c:v>
                </c:pt>
                <c:pt idx="7">
                  <c:v>Tiesneši</c:v>
                </c:pt>
              </c:strCache>
            </c:strRef>
          </c:cat>
          <c:val>
            <c:numRef>
              <c:f>VIDIzd!$B$70:$B$77</c:f>
              <c:numCache>
                <c:formatCode>General</c:formatCode>
                <c:ptCount val="8"/>
                <c:pt idx="0">
                  <c:v>1131.8</c:v>
                </c:pt>
                <c:pt idx="1">
                  <c:v>2314.4</c:v>
                </c:pt>
                <c:pt idx="2">
                  <c:v>1723.3</c:v>
                </c:pt>
                <c:pt idx="3">
                  <c:v>815.4</c:v>
                </c:pt>
                <c:pt idx="4">
                  <c:v>1917.6</c:v>
                </c:pt>
                <c:pt idx="5">
                  <c:v>2838.9</c:v>
                </c:pt>
                <c:pt idx="6">
                  <c:v>1185.05</c:v>
                </c:pt>
                <c:pt idx="7">
                  <c:v>3181.6</c:v>
                </c:pt>
              </c:numCache>
            </c:numRef>
          </c:val>
          <c:extLst>
            <c:ext xmlns:c16="http://schemas.microsoft.com/office/drawing/2014/chart" uri="{C3380CC4-5D6E-409C-BE32-E72D297353CC}">
              <c16:uniqueId val="{00000000-6D15-4AC1-8ECE-34145ED0B3D0}"/>
            </c:ext>
          </c:extLst>
        </c:ser>
        <c:dLbls>
          <c:dLblPos val="outEnd"/>
          <c:showLegendKey val="0"/>
          <c:showVal val="1"/>
          <c:showCatName val="0"/>
          <c:showSerName val="0"/>
          <c:showPercent val="0"/>
          <c:showBubbleSize val="0"/>
        </c:dLbls>
        <c:gapWidth val="219"/>
        <c:overlap val="-27"/>
        <c:axId val="2055760272"/>
        <c:axId val="2055777072"/>
      </c:barChart>
      <c:catAx>
        <c:axId val="205576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2055777072"/>
        <c:crosses val="autoZero"/>
        <c:auto val="1"/>
        <c:lblAlgn val="ctr"/>
        <c:lblOffset val="100"/>
        <c:noMultiLvlLbl val="0"/>
      </c:catAx>
      <c:valAx>
        <c:axId val="205577707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55760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lv-LV" sz="2200"/>
              <a:t>Izdienas profesijās nodarbināto skaits 2021.gadā</a:t>
            </a:r>
          </a:p>
        </c:rich>
      </c:tx>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'Nodarbināto skaits'!$N$3:$N$14</c:f>
              <c:strCache>
                <c:ptCount val="12"/>
                <c:pt idx="0">
                  <c:v>KNAB</c:v>
                </c:pt>
                <c:pt idx="1">
                  <c:v>Diplomāti</c:v>
                </c:pt>
                <c:pt idx="2">
                  <c:v>AIM</c:v>
                </c:pt>
                <c:pt idx="3">
                  <c:v>Tiesneši</c:v>
                </c:pt>
                <c:pt idx="4">
                  <c:v>IeVP</c:v>
                </c:pt>
                <c:pt idx="5">
                  <c:v>Mākslinieki</c:v>
                </c:pt>
                <c:pt idx="6">
                  <c:v>NMPD</c:v>
                </c:pt>
                <c:pt idx="7">
                  <c:v>VP</c:v>
                </c:pt>
                <c:pt idx="8">
                  <c:v>VRS</c:v>
                </c:pt>
                <c:pt idx="9">
                  <c:v>IDB</c:v>
                </c:pt>
                <c:pt idx="10">
                  <c:v>VUGD</c:v>
                </c:pt>
                <c:pt idx="11">
                  <c:v>Prokurori</c:v>
                </c:pt>
              </c:strCache>
            </c:strRef>
          </c:cat>
          <c:val>
            <c:numRef>
              <c:f>'Nodarbināto skaits'!$O$3:$O$14</c:f>
              <c:numCache>
                <c:formatCode>General</c:formatCode>
                <c:ptCount val="12"/>
                <c:pt idx="0">
                  <c:v>142</c:v>
                </c:pt>
                <c:pt idx="1">
                  <c:v>502</c:v>
                </c:pt>
                <c:pt idx="2">
                  <c:v>6700</c:v>
                </c:pt>
                <c:pt idx="3">
                  <c:v>510</c:v>
                </c:pt>
                <c:pt idx="4">
                  <c:v>1717</c:v>
                </c:pt>
                <c:pt idx="5">
                  <c:v>858</c:v>
                </c:pt>
                <c:pt idx="6">
                  <c:v>1947</c:v>
                </c:pt>
                <c:pt idx="7">
                  <c:v>5379</c:v>
                </c:pt>
                <c:pt idx="8">
                  <c:v>2099</c:v>
                </c:pt>
                <c:pt idx="9">
                  <c:v>60</c:v>
                </c:pt>
                <c:pt idx="10">
                  <c:v>2720</c:v>
                </c:pt>
                <c:pt idx="11">
                  <c:v>449</c:v>
                </c:pt>
              </c:numCache>
            </c:numRef>
          </c:val>
          <c:extLst>
            <c:ext xmlns:c16="http://schemas.microsoft.com/office/drawing/2014/chart" uri="{C3380CC4-5D6E-409C-BE32-E72D297353CC}">
              <c16:uniqueId val="{00000000-C0C6-4352-9868-80ED792EB5BB}"/>
            </c:ext>
          </c:extLst>
        </c:ser>
        <c:dLbls>
          <c:dLblPos val="outEnd"/>
          <c:showLegendKey val="0"/>
          <c:showVal val="1"/>
          <c:showCatName val="0"/>
          <c:showSerName val="0"/>
          <c:showPercent val="0"/>
          <c:showBubbleSize val="0"/>
        </c:dLbls>
        <c:gapWidth val="219"/>
        <c:overlap val="-27"/>
        <c:axId val="965197007"/>
        <c:axId val="965197487"/>
      </c:barChart>
      <c:catAx>
        <c:axId val="965197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crossAx val="965197487"/>
        <c:crosses val="autoZero"/>
        <c:auto val="1"/>
        <c:lblAlgn val="ctr"/>
        <c:lblOffset val="100"/>
        <c:noMultiLvlLbl val="0"/>
      </c:catAx>
      <c:valAx>
        <c:axId val="96519748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65197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Times New Roman" panose="02020603050405020304" pitchFamily="18" charset="0"/>
              </a:defRPr>
            </a:pPr>
            <a:r>
              <a:rPr lang="lv-LV" sz="1200" b="1">
                <a:latin typeface="+mn-lt"/>
                <a:cs typeface="Times New Roman" panose="02020603050405020304" pitchFamily="18" charset="0"/>
              </a:rPr>
              <a:t>Vidējais stāžs līdz </a:t>
            </a:r>
          </a:p>
          <a:p>
            <a:pPr>
              <a:defRPr sz="1200" b="1">
                <a:cs typeface="Times New Roman" panose="02020603050405020304" pitchFamily="18" charset="0"/>
              </a:defRPr>
            </a:pPr>
            <a:r>
              <a:rPr lang="lv-LV" sz="1200" b="1">
                <a:latin typeface="+mn-lt"/>
                <a:cs typeface="Times New Roman" panose="02020603050405020304" pitchFamily="18" charset="0"/>
              </a:rPr>
              <a:t>piešķiršanai (gadi)</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Sheet2!$G$11</c:f>
              <c:strCache>
                <c:ptCount val="1"/>
                <c:pt idx="0">
                  <c:v>Vidējais stāžs līdz piešķiršanai (gadi)</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385-4CBC-9A47-AEF9477D3173}"/>
              </c:ext>
            </c:extLst>
          </c:dPt>
          <c:dLbls>
            <c:dLbl>
              <c:idx val="0"/>
              <c:tx>
                <c:rich>
                  <a:bodyPr/>
                  <a:lstStyle/>
                  <a:p>
                    <a:r>
                      <a:rPr lang="en-US"/>
                      <a:t>39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491-4F23-ACBC-D32664454D3C}"/>
                </c:ext>
              </c:extLst>
            </c:dLbl>
            <c:dLbl>
              <c:idx val="1"/>
              <c:tx>
                <c:rich>
                  <a:bodyPr/>
                  <a:lstStyle/>
                  <a:p>
                    <a:r>
                      <a:rPr lang="en-US"/>
                      <a:t>26,3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385-4CBC-9A47-AEF9477D317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Sheet2!$F$12:$F$13</c:f>
              <c:strCache>
                <c:ptCount val="2"/>
                <c:pt idx="0">
                  <c:v>Vecuma pensijas</c:v>
                </c:pt>
                <c:pt idx="1">
                  <c:v>Izdienas pensijas</c:v>
                </c:pt>
              </c:strCache>
            </c:strRef>
          </c:cat>
          <c:val>
            <c:numRef>
              <c:f>Sheet2!$G$12:$G$13</c:f>
              <c:numCache>
                <c:formatCode>General</c:formatCode>
                <c:ptCount val="2"/>
                <c:pt idx="0">
                  <c:v>38.799999999999997</c:v>
                </c:pt>
                <c:pt idx="1">
                  <c:v>25</c:v>
                </c:pt>
              </c:numCache>
            </c:numRef>
          </c:val>
          <c:extLst>
            <c:ext xmlns:c16="http://schemas.microsoft.com/office/drawing/2014/chart" uri="{C3380CC4-5D6E-409C-BE32-E72D297353CC}">
              <c16:uniqueId val="{00000003-3385-4CBC-9A47-AEF9477D3173}"/>
            </c:ext>
          </c:extLst>
        </c:ser>
        <c:dLbls>
          <c:showLegendKey val="0"/>
          <c:showVal val="1"/>
          <c:showCatName val="0"/>
          <c:showSerName val="0"/>
          <c:showPercent val="0"/>
          <c:showBubbleSize val="0"/>
        </c:dLbls>
        <c:gapWidth val="150"/>
        <c:overlap val="-25"/>
        <c:axId val="-969974320"/>
        <c:axId val="-969978128"/>
      </c:barChart>
      <c:catAx>
        <c:axId val="-969974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Times New Roman" panose="02020603050405020304" pitchFamily="18" charset="0"/>
              </a:defRPr>
            </a:pPr>
            <a:endParaRPr lang="lv-LV"/>
          </a:p>
        </c:txPr>
        <c:crossAx val="-969978128"/>
        <c:crosses val="autoZero"/>
        <c:auto val="1"/>
        <c:lblAlgn val="ctr"/>
        <c:lblOffset val="100"/>
        <c:noMultiLvlLbl val="0"/>
      </c:catAx>
      <c:valAx>
        <c:axId val="-969978128"/>
        <c:scaling>
          <c:orientation val="minMax"/>
        </c:scaling>
        <c:delete val="1"/>
        <c:axPos val="l"/>
        <c:numFmt formatCode="General" sourceLinked="1"/>
        <c:majorTickMark val="none"/>
        <c:minorTickMark val="none"/>
        <c:tickLblPos val="nextTo"/>
        <c:crossAx val="-969974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Times New Roman" panose="02020603050405020304" pitchFamily="18" charset="0"/>
              </a:defRPr>
            </a:pPr>
            <a:r>
              <a:rPr lang="lv-LV" sz="1200" b="1">
                <a:latin typeface="+mn-lt"/>
                <a:cs typeface="Times New Roman" panose="02020603050405020304" pitchFamily="18" charset="0"/>
              </a:rPr>
              <a:t>Prognozētais saņemšanas </a:t>
            </a:r>
          </a:p>
          <a:p>
            <a:pPr>
              <a:defRPr sz="1200" b="1">
                <a:cs typeface="Times New Roman" panose="02020603050405020304" pitchFamily="18" charset="0"/>
              </a:defRPr>
            </a:pPr>
            <a:r>
              <a:rPr lang="lv-LV" sz="1200" b="1">
                <a:latin typeface="+mn-lt"/>
                <a:cs typeface="Times New Roman" panose="02020603050405020304" pitchFamily="18" charset="0"/>
              </a:rPr>
              <a:t>periods (gadi)</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Sheet2!$G$25</c:f>
              <c:strCache>
                <c:ptCount val="1"/>
                <c:pt idx="0">
                  <c:v>Prognozētais saņemšanas periods (gadi)</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51F-4D9F-8F50-A08A3CDF8959}"/>
              </c:ext>
            </c:extLst>
          </c:dPt>
          <c:dLbls>
            <c:dLbl>
              <c:idx val="0"/>
              <c:tx>
                <c:rich>
                  <a:bodyPr/>
                  <a:lstStyle/>
                  <a:p>
                    <a:r>
                      <a:rPr lang="en-US"/>
                      <a:t>16,5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D97-4192-866E-B2DB18B309EA}"/>
                </c:ext>
              </c:extLst>
            </c:dLbl>
            <c:dLbl>
              <c:idx val="1"/>
              <c:tx>
                <c:rich>
                  <a:bodyPr/>
                  <a:lstStyle/>
                  <a:p>
                    <a:fld id="{E5D03D23-C0CB-4B7F-81A6-79BFBFD107C7}" type="VALUE">
                      <a:rPr lang="en-US" smtClean="0"/>
                      <a:pPr/>
                      <a:t>[VALUE]</a:t>
                    </a:fld>
                    <a:r>
                      <a:rPr lang="en-US"/>
                      <a:t>,6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1F-4D9F-8F50-A08A3CDF895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Sheet2!$F$26:$F$27</c:f>
              <c:strCache>
                <c:ptCount val="2"/>
                <c:pt idx="0">
                  <c:v>Vecuma pensijas</c:v>
                </c:pt>
                <c:pt idx="1">
                  <c:v>Izdienas pensijas</c:v>
                </c:pt>
              </c:strCache>
            </c:strRef>
          </c:cat>
          <c:val>
            <c:numRef>
              <c:f>Sheet2!$G$26:$G$27</c:f>
              <c:numCache>
                <c:formatCode>General</c:formatCode>
                <c:ptCount val="2"/>
                <c:pt idx="0">
                  <c:v>17</c:v>
                </c:pt>
                <c:pt idx="1">
                  <c:v>28</c:v>
                </c:pt>
              </c:numCache>
            </c:numRef>
          </c:val>
          <c:extLst>
            <c:ext xmlns:c16="http://schemas.microsoft.com/office/drawing/2014/chart" uri="{C3380CC4-5D6E-409C-BE32-E72D297353CC}">
              <c16:uniqueId val="{00000003-451F-4D9F-8F50-A08A3CDF8959}"/>
            </c:ext>
          </c:extLst>
        </c:ser>
        <c:dLbls>
          <c:showLegendKey val="0"/>
          <c:showVal val="1"/>
          <c:showCatName val="0"/>
          <c:showSerName val="0"/>
          <c:showPercent val="0"/>
          <c:showBubbleSize val="0"/>
        </c:dLbls>
        <c:gapWidth val="150"/>
        <c:overlap val="-25"/>
        <c:axId val="-969984112"/>
        <c:axId val="-969980848"/>
      </c:barChart>
      <c:catAx>
        <c:axId val="-96998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Times New Roman" panose="02020603050405020304" pitchFamily="18" charset="0"/>
              </a:defRPr>
            </a:pPr>
            <a:endParaRPr lang="lv-LV"/>
          </a:p>
        </c:txPr>
        <c:crossAx val="-969980848"/>
        <c:crosses val="autoZero"/>
        <c:auto val="1"/>
        <c:lblAlgn val="ctr"/>
        <c:lblOffset val="100"/>
        <c:noMultiLvlLbl val="0"/>
      </c:catAx>
      <c:valAx>
        <c:axId val="-969980848"/>
        <c:scaling>
          <c:orientation val="minMax"/>
        </c:scaling>
        <c:delete val="1"/>
        <c:axPos val="l"/>
        <c:numFmt formatCode="General" sourceLinked="1"/>
        <c:majorTickMark val="none"/>
        <c:minorTickMark val="none"/>
        <c:tickLblPos val="nextTo"/>
        <c:crossAx val="-969984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lv-LV" sz="1200" b="1" dirty="0"/>
              <a:t>Pensijas vidējais apmērs,</a:t>
            </a:r>
            <a:r>
              <a:rPr lang="lv-LV" sz="1200" b="1" baseline="0" dirty="0"/>
              <a:t> eiro </a:t>
            </a:r>
            <a:endParaRPr lang="lv-LV"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663-4B8F-8401-EF97C732F3F8}"/>
              </c:ext>
            </c:extLst>
          </c:dPt>
          <c:dLbls>
            <c:dLbl>
              <c:idx val="0"/>
              <c:tx>
                <c:rich>
                  <a:bodyPr/>
                  <a:lstStyle/>
                  <a:p>
                    <a:r>
                      <a:rPr lang="en-US" dirty="0"/>
                      <a:t>550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F0D-4A3A-BEF5-2A0C2517C269}"/>
                </c:ext>
              </c:extLst>
            </c:dLbl>
            <c:dLbl>
              <c:idx val="1"/>
              <c:tx>
                <c:rich>
                  <a:bodyPr/>
                  <a:lstStyle/>
                  <a:p>
                    <a:r>
                      <a:rPr lang="en-US" dirty="0"/>
                      <a:t>870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663-4B8F-8401-EF97C732F3F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Sheet1!$A$1:$B$1</c:f>
              <c:strCache>
                <c:ptCount val="2"/>
                <c:pt idx="0">
                  <c:v>Vecuma pensijas</c:v>
                </c:pt>
                <c:pt idx="1">
                  <c:v>Izdienas pensijas</c:v>
                </c:pt>
              </c:strCache>
            </c:strRef>
          </c:cat>
          <c:val>
            <c:numRef>
              <c:f>Sheet1!$A$2:$B$2</c:f>
              <c:numCache>
                <c:formatCode>General</c:formatCode>
                <c:ptCount val="2"/>
                <c:pt idx="0">
                  <c:v>435.2</c:v>
                </c:pt>
                <c:pt idx="1">
                  <c:v>630.1</c:v>
                </c:pt>
              </c:numCache>
            </c:numRef>
          </c:val>
          <c:extLst>
            <c:ext xmlns:c16="http://schemas.microsoft.com/office/drawing/2014/chart" uri="{C3380CC4-5D6E-409C-BE32-E72D297353CC}">
              <c16:uniqueId val="{00000002-6663-4B8F-8401-EF97C732F3F8}"/>
            </c:ext>
          </c:extLst>
        </c:ser>
        <c:dLbls>
          <c:showLegendKey val="0"/>
          <c:showVal val="1"/>
          <c:showCatName val="0"/>
          <c:showSerName val="0"/>
          <c:showPercent val="0"/>
          <c:showBubbleSize val="0"/>
        </c:dLbls>
        <c:gapWidth val="150"/>
        <c:overlap val="-25"/>
        <c:axId val="1781787824"/>
        <c:axId val="1781787408"/>
      </c:barChart>
      <c:catAx>
        <c:axId val="178178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781787408"/>
        <c:crosses val="autoZero"/>
        <c:auto val="1"/>
        <c:lblAlgn val="ctr"/>
        <c:lblOffset val="100"/>
        <c:noMultiLvlLbl val="0"/>
      </c:catAx>
      <c:valAx>
        <c:axId val="1781787408"/>
        <c:scaling>
          <c:orientation val="minMax"/>
        </c:scaling>
        <c:delete val="1"/>
        <c:axPos val="l"/>
        <c:numFmt formatCode="General" sourceLinked="1"/>
        <c:majorTickMark val="none"/>
        <c:minorTickMark val="none"/>
        <c:tickLblPos val="nextTo"/>
        <c:crossAx val="1781787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lv-LV" sz="1200" b="1" dirty="0"/>
              <a:t>Valsts uzņemtās saistības, eiro uz personu</a:t>
            </a:r>
          </a:p>
        </c:rich>
      </c:tx>
      <c:layout>
        <c:manualLayout>
          <c:xMode val="edge"/>
          <c:yMode val="edge"/>
          <c:x val="0.12431226765799257"/>
          <c:y val="9.1252315886776719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0"/>
          <c:order val="0"/>
          <c:tx>
            <c:strRef>
              <c:f>'Citi dati'!$G$18</c:f>
              <c:strCache>
                <c:ptCount val="1"/>
                <c:pt idx="0">
                  <c:v>Valsts uzņemtās saistības, eiro uz personu</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0AA5-42DD-8B14-12A352B77D1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'Citi dati'!$F$19:$F$20</c:f>
              <c:strCache>
                <c:ptCount val="2"/>
                <c:pt idx="0">
                  <c:v>Vecuma pensijas</c:v>
                </c:pt>
                <c:pt idx="1">
                  <c:v>Izdienas pensijas</c:v>
                </c:pt>
              </c:strCache>
            </c:strRef>
          </c:cat>
          <c:val>
            <c:numRef>
              <c:f>'Citi dati'!$G$19:$G$20</c:f>
              <c:numCache>
                <c:formatCode>0</c:formatCode>
                <c:ptCount val="2"/>
                <c:pt idx="0" formatCode="General">
                  <c:v>109032</c:v>
                </c:pt>
                <c:pt idx="1">
                  <c:v>207292.80000000002</c:v>
                </c:pt>
              </c:numCache>
            </c:numRef>
          </c:val>
          <c:extLst>
            <c:ext xmlns:c16="http://schemas.microsoft.com/office/drawing/2014/chart" uri="{C3380CC4-5D6E-409C-BE32-E72D297353CC}">
              <c16:uniqueId val="{00000002-0AA5-42DD-8B14-12A352B77D16}"/>
            </c:ext>
          </c:extLst>
        </c:ser>
        <c:dLbls>
          <c:dLblPos val="outEnd"/>
          <c:showLegendKey val="0"/>
          <c:showVal val="1"/>
          <c:showCatName val="0"/>
          <c:showSerName val="0"/>
          <c:showPercent val="0"/>
          <c:showBubbleSize val="0"/>
        </c:dLbls>
        <c:gapWidth val="152"/>
        <c:overlap val="-27"/>
        <c:axId val="1200874160"/>
        <c:axId val="1200866000"/>
      </c:barChart>
      <c:catAx>
        <c:axId val="120087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lv-LV"/>
          </a:p>
        </c:txPr>
        <c:crossAx val="1200866000"/>
        <c:crosses val="autoZero"/>
        <c:auto val="1"/>
        <c:lblAlgn val="ctr"/>
        <c:lblOffset val="100"/>
        <c:noMultiLvlLbl val="0"/>
      </c:catAx>
      <c:valAx>
        <c:axId val="1200866000"/>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1200874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lv-LV"/>
              <a:t>Atvietojuma līmenis izdienas un valsts vecuma pensijām, %*</a:t>
            </a:r>
            <a:endParaRPr lang="en-GB"/>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Atv!$A$2</c:f>
              <c:strCache>
                <c:ptCount val="1"/>
                <c:pt idx="0">
                  <c:v>Atvietojuma līmenis izdiena pensijām</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Atv!$B$1:$G$1</c:f>
              <c:numCache>
                <c:formatCode>General</c:formatCode>
                <c:ptCount val="6"/>
                <c:pt idx="0">
                  <c:v>2019</c:v>
                </c:pt>
                <c:pt idx="1">
                  <c:v>2020</c:v>
                </c:pt>
                <c:pt idx="2">
                  <c:v>2021</c:v>
                </c:pt>
                <c:pt idx="3">
                  <c:v>2022</c:v>
                </c:pt>
                <c:pt idx="4">
                  <c:v>2023</c:v>
                </c:pt>
                <c:pt idx="5">
                  <c:v>2024</c:v>
                </c:pt>
              </c:numCache>
            </c:numRef>
          </c:cat>
          <c:val>
            <c:numRef>
              <c:f>Atv!$B$2:$G$2</c:f>
              <c:numCache>
                <c:formatCode>0%</c:formatCode>
                <c:ptCount val="6"/>
                <c:pt idx="0">
                  <c:v>0.86</c:v>
                </c:pt>
                <c:pt idx="1">
                  <c:v>0.94</c:v>
                </c:pt>
                <c:pt idx="2">
                  <c:v>0.95</c:v>
                </c:pt>
                <c:pt idx="3">
                  <c:v>0.98</c:v>
                </c:pt>
                <c:pt idx="4">
                  <c:v>0.87</c:v>
                </c:pt>
                <c:pt idx="5">
                  <c:v>0.93</c:v>
                </c:pt>
              </c:numCache>
            </c:numRef>
          </c:val>
          <c:smooth val="0"/>
          <c:extLst>
            <c:ext xmlns:c16="http://schemas.microsoft.com/office/drawing/2014/chart" uri="{C3380CC4-5D6E-409C-BE32-E72D297353CC}">
              <c16:uniqueId val="{00000000-D6DD-4E1E-9E7E-1197C11D52CA}"/>
            </c:ext>
          </c:extLst>
        </c:ser>
        <c:ser>
          <c:idx val="1"/>
          <c:order val="1"/>
          <c:tx>
            <c:strRef>
              <c:f>Atv!$A$3</c:f>
              <c:strCache>
                <c:ptCount val="1"/>
                <c:pt idx="0">
                  <c:v>Atvietojuma līmenis vecuma pensijām</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Atv!$B$1:$G$1</c:f>
              <c:numCache>
                <c:formatCode>General</c:formatCode>
                <c:ptCount val="6"/>
                <c:pt idx="0">
                  <c:v>2019</c:v>
                </c:pt>
                <c:pt idx="1">
                  <c:v>2020</c:v>
                </c:pt>
                <c:pt idx="2">
                  <c:v>2021</c:v>
                </c:pt>
                <c:pt idx="3">
                  <c:v>2022</c:v>
                </c:pt>
                <c:pt idx="4">
                  <c:v>2023</c:v>
                </c:pt>
                <c:pt idx="5">
                  <c:v>2024</c:v>
                </c:pt>
              </c:numCache>
            </c:numRef>
          </c:cat>
          <c:val>
            <c:numRef>
              <c:f>Atv!$B$3:$G$3</c:f>
              <c:numCache>
                <c:formatCode>0%</c:formatCode>
                <c:ptCount val="6"/>
                <c:pt idx="0">
                  <c:v>0.44</c:v>
                </c:pt>
                <c:pt idx="1">
                  <c:v>0.45</c:v>
                </c:pt>
                <c:pt idx="2">
                  <c:v>0.42</c:v>
                </c:pt>
                <c:pt idx="3">
                  <c:v>0.45</c:v>
                </c:pt>
                <c:pt idx="4">
                  <c:v>0.42</c:v>
                </c:pt>
                <c:pt idx="5">
                  <c:v>0.42</c:v>
                </c:pt>
              </c:numCache>
            </c:numRef>
          </c:val>
          <c:smooth val="0"/>
          <c:extLst>
            <c:ext xmlns:c16="http://schemas.microsoft.com/office/drawing/2014/chart" uri="{C3380CC4-5D6E-409C-BE32-E72D297353CC}">
              <c16:uniqueId val="{00000001-D6DD-4E1E-9E7E-1197C11D52CA}"/>
            </c:ext>
          </c:extLst>
        </c:ser>
        <c:dLbls>
          <c:dLblPos val="t"/>
          <c:showLegendKey val="0"/>
          <c:showVal val="1"/>
          <c:showCatName val="0"/>
          <c:showSerName val="0"/>
          <c:showPercent val="0"/>
          <c:showBubbleSize val="0"/>
        </c:dLbls>
        <c:marker val="1"/>
        <c:smooth val="0"/>
        <c:axId val="1267149887"/>
        <c:axId val="1267144607"/>
      </c:lineChart>
      <c:catAx>
        <c:axId val="1267149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7144607"/>
        <c:crosses val="autoZero"/>
        <c:auto val="1"/>
        <c:lblAlgn val="ctr"/>
        <c:lblOffset val="100"/>
        <c:noMultiLvlLbl val="0"/>
      </c:catAx>
      <c:valAx>
        <c:axId val="12671446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267149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3E6F04-D3E9-4833-A4D5-C26A4AE60BF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01547141-4062-4390-84F5-F83AFD91ED26}">
      <dgm:prSet custT="1"/>
      <dgm:spPr/>
      <dgm:t>
        <a:bodyPr/>
        <a:lstStyle/>
        <a:p>
          <a:r>
            <a:rPr lang="lv-LV" sz="1400" b="1" dirty="0"/>
            <a:t>2013.      Labklājības ministrija</a:t>
          </a:r>
        </a:p>
      </dgm:t>
    </dgm:pt>
    <dgm:pt modelId="{BFEA44F1-28C9-462E-8863-8E6DE8CCD6AC}" type="parTrans" cxnId="{26A26C69-339D-4FD6-87D7-96FCAC5F8AF2}">
      <dgm:prSet/>
      <dgm:spPr/>
      <dgm:t>
        <a:bodyPr/>
        <a:lstStyle/>
        <a:p>
          <a:endParaRPr lang="en-US"/>
        </a:p>
      </dgm:t>
    </dgm:pt>
    <dgm:pt modelId="{A0AE3806-8FD1-4DC6-9687-8C32943195A4}" type="sibTrans" cxnId="{26A26C69-339D-4FD6-87D7-96FCAC5F8AF2}">
      <dgm:prSet/>
      <dgm:spPr/>
      <dgm:t>
        <a:bodyPr/>
        <a:lstStyle/>
        <a:p>
          <a:endParaRPr lang="en-US"/>
        </a:p>
      </dgm:t>
    </dgm:pt>
    <dgm:pt modelId="{4CA56368-B67A-4560-8CB8-1AD1DF2FFA0F}">
      <dgm:prSet custT="1"/>
      <dgm:spPr/>
      <dgm:t>
        <a:bodyPr/>
        <a:lstStyle/>
        <a:p>
          <a:r>
            <a:rPr lang="lv-LV" sz="1400" b="1" dirty="0"/>
            <a:t>2022. </a:t>
          </a:r>
          <a:r>
            <a:rPr lang="lv-LV" sz="1300" b="1" dirty="0"/>
            <a:t>Pārresoru koordinācijas centrs</a:t>
          </a:r>
        </a:p>
      </dgm:t>
    </dgm:pt>
    <dgm:pt modelId="{2CAD592C-B7CC-49A2-8BC7-49207D79C954}" type="parTrans" cxnId="{42AC416C-1D9A-4EE1-B789-B25AD6A16A32}">
      <dgm:prSet/>
      <dgm:spPr/>
      <dgm:t>
        <a:bodyPr/>
        <a:lstStyle/>
        <a:p>
          <a:endParaRPr lang="en-US"/>
        </a:p>
      </dgm:t>
    </dgm:pt>
    <dgm:pt modelId="{729F902D-F160-47D3-A73F-449C28D3DC2D}" type="sibTrans" cxnId="{42AC416C-1D9A-4EE1-B789-B25AD6A16A32}">
      <dgm:prSet/>
      <dgm:spPr/>
      <dgm:t>
        <a:bodyPr/>
        <a:lstStyle/>
        <a:p>
          <a:endParaRPr lang="en-US"/>
        </a:p>
      </dgm:t>
    </dgm:pt>
    <dgm:pt modelId="{0ED900DE-FB81-48CB-990A-88D3B2C96C58}">
      <dgm:prSet custT="1"/>
      <dgm:spPr/>
      <dgm:t>
        <a:bodyPr/>
        <a:lstStyle/>
        <a:p>
          <a:r>
            <a:rPr lang="lv-LV" sz="1400" b="1" dirty="0"/>
            <a:t>2017.     Labklājības ministrija</a:t>
          </a:r>
        </a:p>
      </dgm:t>
    </dgm:pt>
    <dgm:pt modelId="{CE8AF01D-FF3B-4272-B68C-45DC28A1AA80}" type="parTrans" cxnId="{80CAF3C7-80DB-42DA-9B43-533585306695}">
      <dgm:prSet/>
      <dgm:spPr/>
      <dgm:t>
        <a:bodyPr/>
        <a:lstStyle/>
        <a:p>
          <a:endParaRPr lang="en-US"/>
        </a:p>
      </dgm:t>
    </dgm:pt>
    <dgm:pt modelId="{F82A6D85-DAD4-4A35-BDB4-E7E000989CF5}" type="sibTrans" cxnId="{80CAF3C7-80DB-42DA-9B43-533585306695}">
      <dgm:prSet/>
      <dgm:spPr/>
      <dgm:t>
        <a:bodyPr/>
        <a:lstStyle/>
        <a:p>
          <a:endParaRPr lang="en-US"/>
        </a:p>
      </dgm:t>
    </dgm:pt>
    <dgm:pt modelId="{77043C3A-3636-4FAB-9AE8-99F08A82CEC5}">
      <dgm:prSet custT="1"/>
      <dgm:spPr/>
      <dgm:t>
        <a:bodyPr/>
        <a:lstStyle/>
        <a:p>
          <a:pPr algn="ctr"/>
          <a:r>
            <a:rPr lang="lv-LV" sz="1400" dirty="0"/>
            <a:t>LM izstrādātais informatīvais ziņojums </a:t>
          </a:r>
          <a:r>
            <a:rPr lang="lv-LV" sz="1400" b="1" dirty="0"/>
            <a:t>“Par izdienas pensiju politikas sakārtošanu” </a:t>
          </a:r>
        </a:p>
      </dgm:t>
    </dgm:pt>
    <dgm:pt modelId="{77F3DB34-5AC3-475E-B044-309AA099F9C4}" type="parTrans" cxnId="{3A068068-C7E4-45D4-B3C8-81C5FB684E69}">
      <dgm:prSet/>
      <dgm:spPr/>
      <dgm:t>
        <a:bodyPr/>
        <a:lstStyle/>
        <a:p>
          <a:endParaRPr lang="en-US"/>
        </a:p>
      </dgm:t>
    </dgm:pt>
    <dgm:pt modelId="{BCECEC36-51F8-4E7E-ACB9-AEACF685F4A9}" type="sibTrans" cxnId="{3A068068-C7E4-45D4-B3C8-81C5FB684E69}">
      <dgm:prSet/>
      <dgm:spPr/>
      <dgm:t>
        <a:bodyPr/>
        <a:lstStyle/>
        <a:p>
          <a:endParaRPr lang="en-US"/>
        </a:p>
      </dgm:t>
    </dgm:pt>
    <dgm:pt modelId="{2495BAD0-F463-4F84-959C-AD707F4FF149}">
      <dgm:prSet custT="1"/>
      <dgm:spPr/>
      <dgm:t>
        <a:bodyPr/>
        <a:lstStyle/>
        <a:p>
          <a:pPr algn="ctr"/>
          <a:r>
            <a:rPr lang="lv-LV" sz="1400" dirty="0"/>
            <a:t>Valsts kontroles ziņojums “</a:t>
          </a:r>
          <a:r>
            <a:rPr lang="lv-LV" sz="1400" b="1" dirty="0"/>
            <a:t>Izdienas pensijas: iespējams, nepanesams slogs valsts budžetam nākotnē” </a:t>
          </a:r>
        </a:p>
      </dgm:t>
    </dgm:pt>
    <dgm:pt modelId="{E6653B58-1CCB-4E96-9DE2-A8006C62014B}" type="parTrans" cxnId="{40D76964-13B6-4E72-8702-15B58BC7F93F}">
      <dgm:prSet/>
      <dgm:spPr/>
      <dgm:t>
        <a:bodyPr/>
        <a:lstStyle/>
        <a:p>
          <a:endParaRPr lang="en-US"/>
        </a:p>
      </dgm:t>
    </dgm:pt>
    <dgm:pt modelId="{22ACCD19-4C0B-4881-8246-702D1CF28CD5}" type="sibTrans" cxnId="{40D76964-13B6-4E72-8702-15B58BC7F93F}">
      <dgm:prSet/>
      <dgm:spPr/>
      <dgm:t>
        <a:bodyPr/>
        <a:lstStyle/>
        <a:p>
          <a:endParaRPr lang="en-US"/>
        </a:p>
      </dgm:t>
    </dgm:pt>
    <dgm:pt modelId="{4EB569AC-03BE-4EBB-B278-535FEDF40270}">
      <dgm:prSet custT="1"/>
      <dgm:spPr/>
      <dgm:t>
        <a:bodyPr anchor="ctr" anchorCtr="0"/>
        <a:lstStyle/>
        <a:p>
          <a:pPr algn="ctr"/>
          <a:r>
            <a:rPr lang="lv-LV" sz="1400" dirty="0"/>
            <a:t>LM koncepcijas projekts </a:t>
          </a:r>
          <a:r>
            <a:rPr lang="lv-LV" sz="1400" b="1" dirty="0"/>
            <a:t>“Par izdienas pensiju piešķiršanu</a:t>
          </a:r>
          <a:r>
            <a:rPr lang="lv-LV" sz="1400" dirty="0"/>
            <a:t>” </a:t>
          </a:r>
          <a:r>
            <a:rPr lang="lv-LV" sz="1100" i="1" dirty="0"/>
            <a:t>(izsludināts Valsts sekretāru sanāksmē 2013. gada 29. augustā</a:t>
          </a:r>
          <a:r>
            <a:rPr lang="lv-LV" sz="1200" dirty="0"/>
            <a:t>)</a:t>
          </a:r>
        </a:p>
      </dgm:t>
    </dgm:pt>
    <dgm:pt modelId="{EEE57360-94CC-464A-AC1C-422177C9F737}" type="parTrans" cxnId="{177666A5-DEC4-46DC-B60F-FB0FAA0AABB7}">
      <dgm:prSet/>
      <dgm:spPr/>
      <dgm:t>
        <a:bodyPr/>
        <a:lstStyle/>
        <a:p>
          <a:endParaRPr lang="en-US"/>
        </a:p>
      </dgm:t>
    </dgm:pt>
    <dgm:pt modelId="{0116C06E-A9B5-4B79-940D-EB6DFA955A59}" type="sibTrans" cxnId="{177666A5-DEC4-46DC-B60F-FB0FAA0AABB7}">
      <dgm:prSet/>
      <dgm:spPr/>
      <dgm:t>
        <a:bodyPr/>
        <a:lstStyle/>
        <a:p>
          <a:endParaRPr lang="en-US"/>
        </a:p>
      </dgm:t>
    </dgm:pt>
    <dgm:pt modelId="{81153AAB-CCBD-42FB-8E42-77217140257D}">
      <dgm:prSet custT="1"/>
      <dgm:spPr/>
      <dgm:t>
        <a:bodyPr/>
        <a:lstStyle/>
        <a:p>
          <a:pPr algn="ctr"/>
          <a:r>
            <a:rPr lang="lv-LV" sz="1400" dirty="0"/>
            <a:t>PKC </a:t>
          </a:r>
          <a:r>
            <a:rPr lang="lv-LV" sz="1400" b="1" dirty="0"/>
            <a:t>Ziņojums par piedāvātajām izmaiņām izdienas pensiju sistēmā</a:t>
          </a:r>
          <a:r>
            <a:rPr lang="lv-LV" sz="1400" dirty="0"/>
            <a:t>. </a:t>
          </a:r>
        </a:p>
      </dgm:t>
    </dgm:pt>
    <dgm:pt modelId="{FE4F8D99-D92E-4854-A91F-12789F5E8180}" type="parTrans" cxnId="{5100BDDF-D058-4B9C-A405-1B1B3BB4A14F}">
      <dgm:prSet/>
      <dgm:spPr/>
      <dgm:t>
        <a:bodyPr/>
        <a:lstStyle/>
        <a:p>
          <a:endParaRPr lang="en-US"/>
        </a:p>
      </dgm:t>
    </dgm:pt>
    <dgm:pt modelId="{1957006D-22F7-49BB-AD35-41F0709FD70E}" type="sibTrans" cxnId="{5100BDDF-D058-4B9C-A405-1B1B3BB4A14F}">
      <dgm:prSet/>
      <dgm:spPr/>
      <dgm:t>
        <a:bodyPr/>
        <a:lstStyle/>
        <a:p>
          <a:endParaRPr lang="en-US"/>
        </a:p>
      </dgm:t>
    </dgm:pt>
    <dgm:pt modelId="{E9BBC053-23C0-46F6-8505-FF0F92CB5958}">
      <dgm:prSet custT="1"/>
      <dgm:spPr/>
      <dgm:t>
        <a:bodyPr/>
        <a:lstStyle/>
        <a:p>
          <a:r>
            <a:rPr lang="lv-LV" sz="1400" b="1" dirty="0"/>
            <a:t>2020.               Valsts kontrole</a:t>
          </a:r>
        </a:p>
      </dgm:t>
    </dgm:pt>
    <dgm:pt modelId="{F860AB1D-90A1-4B86-8841-E824BCFE28DF}" type="sibTrans" cxnId="{ACA7F5C1-8110-4485-A3E6-2F01E2441731}">
      <dgm:prSet/>
      <dgm:spPr/>
      <dgm:t>
        <a:bodyPr/>
        <a:lstStyle/>
        <a:p>
          <a:endParaRPr lang="en-US"/>
        </a:p>
      </dgm:t>
    </dgm:pt>
    <dgm:pt modelId="{16610C4A-9D58-42AA-BCD1-FCD9F0136BD1}" type="parTrans" cxnId="{ACA7F5C1-8110-4485-A3E6-2F01E2441731}">
      <dgm:prSet/>
      <dgm:spPr/>
      <dgm:t>
        <a:bodyPr/>
        <a:lstStyle/>
        <a:p>
          <a:endParaRPr lang="en-US"/>
        </a:p>
      </dgm:t>
    </dgm:pt>
    <dgm:pt modelId="{D4FA4A39-8151-44C4-978D-C38BE1968432}">
      <dgm:prSet custT="1"/>
      <dgm:spPr/>
      <dgm:t>
        <a:bodyPr/>
        <a:lstStyle/>
        <a:p>
          <a:r>
            <a:rPr lang="lv-LV" sz="1400" b="1" dirty="0"/>
            <a:t>2024/2025.               Valsts kanceleja</a:t>
          </a:r>
        </a:p>
      </dgm:t>
    </dgm:pt>
    <dgm:pt modelId="{59E6805F-7FBD-4646-81C9-C45AD33F4F72}" type="parTrans" cxnId="{21B06648-4800-400E-AB6C-8F48D2DABC2E}">
      <dgm:prSet/>
      <dgm:spPr/>
      <dgm:t>
        <a:bodyPr/>
        <a:lstStyle/>
        <a:p>
          <a:endParaRPr lang="en-US"/>
        </a:p>
      </dgm:t>
    </dgm:pt>
    <dgm:pt modelId="{A97C4084-8833-4DD7-8B97-63B4F34BCDAA}" type="sibTrans" cxnId="{21B06648-4800-400E-AB6C-8F48D2DABC2E}">
      <dgm:prSet/>
      <dgm:spPr/>
      <dgm:t>
        <a:bodyPr/>
        <a:lstStyle/>
        <a:p>
          <a:endParaRPr lang="en-US"/>
        </a:p>
      </dgm:t>
    </dgm:pt>
    <dgm:pt modelId="{924B465A-279E-4006-97F3-2A08BEC5D183}">
      <dgm:prSet custT="1"/>
      <dgm:spPr/>
      <dgm:t>
        <a:bodyPr/>
        <a:lstStyle/>
        <a:p>
          <a:pPr algn="ctr"/>
          <a:r>
            <a:rPr lang="lv-LV" sz="1400" dirty="0"/>
            <a:t>VK </a:t>
          </a:r>
          <a:r>
            <a:rPr lang="lv-LV" sz="1400" b="1" dirty="0"/>
            <a:t>piedāvājums izmaiņām izdienas pensiju sistēmā</a:t>
          </a:r>
          <a:r>
            <a:rPr lang="lv-LV" sz="1400" dirty="0"/>
            <a:t>. </a:t>
          </a:r>
        </a:p>
      </dgm:t>
    </dgm:pt>
    <dgm:pt modelId="{8A887D20-A427-405D-A021-5073762B3FCA}" type="parTrans" cxnId="{1D394D1E-A7E6-44B2-B8D1-611E2C342514}">
      <dgm:prSet/>
      <dgm:spPr/>
      <dgm:t>
        <a:bodyPr/>
        <a:lstStyle/>
        <a:p>
          <a:endParaRPr lang="en-US"/>
        </a:p>
      </dgm:t>
    </dgm:pt>
    <dgm:pt modelId="{B79F732C-F84A-4C64-A0BD-08A7B9225B70}" type="sibTrans" cxnId="{1D394D1E-A7E6-44B2-B8D1-611E2C342514}">
      <dgm:prSet/>
      <dgm:spPr/>
      <dgm:t>
        <a:bodyPr/>
        <a:lstStyle/>
        <a:p>
          <a:endParaRPr lang="en-US"/>
        </a:p>
      </dgm:t>
    </dgm:pt>
    <dgm:pt modelId="{4419568E-C798-49E9-A73F-92F11B38909F}">
      <dgm:prSet custT="1"/>
      <dgm:spPr/>
      <dgm:t>
        <a:bodyPr/>
        <a:lstStyle/>
        <a:p>
          <a:r>
            <a:rPr lang="lv-LV" sz="1400" b="1" dirty="0"/>
            <a:t>2021.   MK mandāts PKC</a:t>
          </a:r>
        </a:p>
      </dgm:t>
    </dgm:pt>
    <dgm:pt modelId="{033CA2B7-9DAB-4273-8429-1C57195182C0}" type="parTrans" cxnId="{AC94CEA1-7E89-4874-B541-D8E4D4CA42B1}">
      <dgm:prSet/>
      <dgm:spPr/>
      <dgm:t>
        <a:bodyPr/>
        <a:lstStyle/>
        <a:p>
          <a:endParaRPr lang="en-US"/>
        </a:p>
      </dgm:t>
    </dgm:pt>
    <dgm:pt modelId="{DA297C47-8A6E-4105-BE27-535B5BFFBB4E}" type="sibTrans" cxnId="{AC94CEA1-7E89-4874-B541-D8E4D4CA42B1}">
      <dgm:prSet/>
      <dgm:spPr/>
      <dgm:t>
        <a:bodyPr/>
        <a:lstStyle/>
        <a:p>
          <a:endParaRPr lang="en-US"/>
        </a:p>
      </dgm:t>
    </dgm:pt>
    <dgm:pt modelId="{0840DCED-389C-4F2A-A379-40B80BB20150}">
      <dgm:prSet custT="1"/>
      <dgm:spPr/>
      <dgm:t>
        <a:bodyPr/>
        <a:lstStyle/>
        <a:p>
          <a:pPr algn="ctr"/>
          <a:r>
            <a:rPr lang="lv-LV" sz="1400" dirty="0"/>
            <a:t>Reaģējot uz VK </a:t>
          </a:r>
          <a:r>
            <a:rPr lang="lv-LV" sz="1400" b="1" dirty="0"/>
            <a:t>ziņojumu,  MK uzdod izstrādāt priekšlikumus </a:t>
          </a:r>
          <a:r>
            <a:rPr lang="lv-LV" sz="1400" dirty="0"/>
            <a:t>izdienas pensiju pārskatīšanai</a:t>
          </a:r>
        </a:p>
      </dgm:t>
    </dgm:pt>
    <dgm:pt modelId="{31295F35-1EF7-4F0D-8B38-85795C50E586}" type="parTrans" cxnId="{77AA8D37-97D8-4909-A390-EC67125E1DE7}">
      <dgm:prSet/>
      <dgm:spPr/>
      <dgm:t>
        <a:bodyPr/>
        <a:lstStyle/>
        <a:p>
          <a:endParaRPr lang="en-US"/>
        </a:p>
      </dgm:t>
    </dgm:pt>
    <dgm:pt modelId="{1F597937-34F6-4A01-9AF3-A68AF82D4BED}" type="sibTrans" cxnId="{77AA8D37-97D8-4909-A390-EC67125E1DE7}">
      <dgm:prSet/>
      <dgm:spPr/>
      <dgm:t>
        <a:bodyPr/>
        <a:lstStyle/>
        <a:p>
          <a:endParaRPr lang="en-US"/>
        </a:p>
      </dgm:t>
    </dgm:pt>
    <dgm:pt modelId="{2CDFEA4B-A3A9-45F4-8C6C-A72BA724882E}">
      <dgm:prSet custT="1"/>
      <dgm:spPr/>
      <dgm:t>
        <a:bodyPr/>
        <a:lstStyle/>
        <a:p>
          <a:pPr algn="ctr"/>
          <a:r>
            <a:rPr lang="lv-LV" sz="1400" b="1" dirty="0"/>
            <a:t>2024.g MK uzdevums reformas izrādei </a:t>
          </a:r>
        </a:p>
      </dgm:t>
    </dgm:pt>
    <dgm:pt modelId="{42F40335-6132-4506-8241-BE091AB9D9A6}" type="parTrans" cxnId="{73A9E912-3A56-40E6-8FA1-2DF958D9A509}">
      <dgm:prSet/>
      <dgm:spPr/>
    </dgm:pt>
    <dgm:pt modelId="{91236714-F2AA-4789-B11C-B302D6B652D9}" type="sibTrans" cxnId="{73A9E912-3A56-40E6-8FA1-2DF958D9A509}">
      <dgm:prSet/>
      <dgm:spPr/>
    </dgm:pt>
    <dgm:pt modelId="{AA065616-3D63-4340-ABF3-5E0FEA7707EF}" type="pres">
      <dgm:prSet presAssocID="{8F3E6F04-D3E9-4833-A4D5-C26A4AE60BF9}" presName="Name0" presStyleCnt="0">
        <dgm:presLayoutVars>
          <dgm:dir/>
          <dgm:animLvl val="lvl"/>
          <dgm:resizeHandles val="exact"/>
        </dgm:presLayoutVars>
      </dgm:prSet>
      <dgm:spPr/>
    </dgm:pt>
    <dgm:pt modelId="{5C1DE792-E3F7-4503-A3F4-AC39505C15EE}" type="pres">
      <dgm:prSet presAssocID="{8F3E6F04-D3E9-4833-A4D5-C26A4AE60BF9}" presName="tSp" presStyleCnt="0"/>
      <dgm:spPr/>
    </dgm:pt>
    <dgm:pt modelId="{1C8DE977-73F7-44BD-9B29-656AAD18CB1F}" type="pres">
      <dgm:prSet presAssocID="{8F3E6F04-D3E9-4833-A4D5-C26A4AE60BF9}" presName="bSp" presStyleCnt="0"/>
      <dgm:spPr/>
    </dgm:pt>
    <dgm:pt modelId="{611FCB07-8732-44B1-9B79-C4E2C548191E}" type="pres">
      <dgm:prSet presAssocID="{8F3E6F04-D3E9-4833-A4D5-C26A4AE60BF9}" presName="process" presStyleCnt="0"/>
      <dgm:spPr/>
    </dgm:pt>
    <dgm:pt modelId="{CEC0AA4A-AFBF-4291-8394-218F79E8FD06}" type="pres">
      <dgm:prSet presAssocID="{01547141-4062-4390-84F5-F83AFD91ED26}" presName="composite1" presStyleCnt="0"/>
      <dgm:spPr/>
    </dgm:pt>
    <dgm:pt modelId="{FB7AC233-24E9-4724-B4EA-2FEB8B0C617B}" type="pres">
      <dgm:prSet presAssocID="{01547141-4062-4390-84F5-F83AFD91ED26}" presName="dummyNode1" presStyleLbl="node1" presStyleIdx="0" presStyleCnt="6"/>
      <dgm:spPr/>
    </dgm:pt>
    <dgm:pt modelId="{B0C8131A-65A3-4F5D-BE81-72E39F68CEB8}" type="pres">
      <dgm:prSet presAssocID="{01547141-4062-4390-84F5-F83AFD91ED26}" presName="childNode1" presStyleLbl="bgAcc1" presStyleIdx="0" presStyleCnt="6" custScaleX="187719" custScaleY="228546">
        <dgm:presLayoutVars>
          <dgm:bulletEnabled val="1"/>
        </dgm:presLayoutVars>
      </dgm:prSet>
      <dgm:spPr/>
    </dgm:pt>
    <dgm:pt modelId="{3394103A-ECAC-48A1-9718-5B4D7F21B107}" type="pres">
      <dgm:prSet presAssocID="{01547141-4062-4390-84F5-F83AFD91ED26}" presName="childNode1tx" presStyleLbl="bgAcc1" presStyleIdx="0" presStyleCnt="6">
        <dgm:presLayoutVars>
          <dgm:bulletEnabled val="1"/>
        </dgm:presLayoutVars>
      </dgm:prSet>
      <dgm:spPr/>
    </dgm:pt>
    <dgm:pt modelId="{1D9F9A0B-3288-43B9-9E38-320CB99CEEA8}" type="pres">
      <dgm:prSet presAssocID="{01547141-4062-4390-84F5-F83AFD91ED26}" presName="parentNode1" presStyleLbl="node1" presStyleIdx="0" presStyleCnt="6" custScaleX="158791" custScaleY="197913" custLinFactY="58026" custLinFactNeighborX="-10899" custLinFactNeighborY="100000">
        <dgm:presLayoutVars>
          <dgm:chMax val="1"/>
          <dgm:bulletEnabled val="1"/>
        </dgm:presLayoutVars>
      </dgm:prSet>
      <dgm:spPr/>
    </dgm:pt>
    <dgm:pt modelId="{D32E97AF-EECC-4CF0-A002-2B6182454532}" type="pres">
      <dgm:prSet presAssocID="{01547141-4062-4390-84F5-F83AFD91ED26}" presName="connSite1" presStyleCnt="0"/>
      <dgm:spPr/>
    </dgm:pt>
    <dgm:pt modelId="{5CF6D10E-D74A-40E7-8475-E8E5272A5C6A}" type="pres">
      <dgm:prSet presAssocID="{A0AE3806-8FD1-4DC6-9687-8C32943195A4}" presName="Name9" presStyleLbl="sibTrans2D1" presStyleIdx="0" presStyleCnt="5"/>
      <dgm:spPr/>
    </dgm:pt>
    <dgm:pt modelId="{A861C486-41A9-4A49-8CDD-FEF3D9343F03}" type="pres">
      <dgm:prSet presAssocID="{0ED900DE-FB81-48CB-990A-88D3B2C96C58}" presName="composite2" presStyleCnt="0"/>
      <dgm:spPr/>
    </dgm:pt>
    <dgm:pt modelId="{6664C072-D112-4F4F-913C-40154B369673}" type="pres">
      <dgm:prSet presAssocID="{0ED900DE-FB81-48CB-990A-88D3B2C96C58}" presName="dummyNode2" presStyleLbl="node1" presStyleIdx="0" presStyleCnt="6"/>
      <dgm:spPr/>
    </dgm:pt>
    <dgm:pt modelId="{21FF27C9-B9C7-4958-B9A5-9DD71A51BFE0}" type="pres">
      <dgm:prSet presAssocID="{0ED900DE-FB81-48CB-990A-88D3B2C96C58}" presName="childNode2" presStyleLbl="bgAcc1" presStyleIdx="1" presStyleCnt="6" custScaleX="187719" custScaleY="228546">
        <dgm:presLayoutVars>
          <dgm:bulletEnabled val="1"/>
        </dgm:presLayoutVars>
      </dgm:prSet>
      <dgm:spPr/>
    </dgm:pt>
    <dgm:pt modelId="{B22D4FBF-5FAD-453F-99F6-9F729E0E8259}" type="pres">
      <dgm:prSet presAssocID="{0ED900DE-FB81-48CB-990A-88D3B2C96C58}" presName="childNode2tx" presStyleLbl="bgAcc1" presStyleIdx="1" presStyleCnt="6">
        <dgm:presLayoutVars>
          <dgm:bulletEnabled val="1"/>
        </dgm:presLayoutVars>
      </dgm:prSet>
      <dgm:spPr/>
    </dgm:pt>
    <dgm:pt modelId="{022FB5D0-9447-49A7-B4B4-3E324643E82D}" type="pres">
      <dgm:prSet presAssocID="{0ED900DE-FB81-48CB-990A-88D3B2C96C58}" presName="parentNode2" presStyleLbl="node1" presStyleIdx="1" presStyleCnt="6" custScaleX="158791" custScaleY="197913" custLinFactY="-22611" custLinFactNeighborX="-30339" custLinFactNeighborY="-100000">
        <dgm:presLayoutVars>
          <dgm:chMax val="0"/>
          <dgm:bulletEnabled val="1"/>
        </dgm:presLayoutVars>
      </dgm:prSet>
      <dgm:spPr/>
    </dgm:pt>
    <dgm:pt modelId="{9431A478-A2FC-4F89-9734-53FE93F961D6}" type="pres">
      <dgm:prSet presAssocID="{0ED900DE-FB81-48CB-990A-88D3B2C96C58}" presName="connSite2" presStyleCnt="0"/>
      <dgm:spPr/>
    </dgm:pt>
    <dgm:pt modelId="{22001CAC-88C0-497F-B066-71B3B8566725}" type="pres">
      <dgm:prSet presAssocID="{F82A6D85-DAD4-4A35-BDB4-E7E000989CF5}" presName="Name18" presStyleLbl="sibTrans2D1" presStyleIdx="1" presStyleCnt="5"/>
      <dgm:spPr/>
    </dgm:pt>
    <dgm:pt modelId="{24766BEF-248C-4F44-9DE4-ADBC33B2B843}" type="pres">
      <dgm:prSet presAssocID="{E9BBC053-23C0-46F6-8505-FF0F92CB5958}" presName="composite1" presStyleCnt="0"/>
      <dgm:spPr/>
    </dgm:pt>
    <dgm:pt modelId="{096E098F-474D-42F0-8D65-EE464F0ECF10}" type="pres">
      <dgm:prSet presAssocID="{E9BBC053-23C0-46F6-8505-FF0F92CB5958}" presName="dummyNode1" presStyleLbl="node1" presStyleIdx="1" presStyleCnt="6"/>
      <dgm:spPr/>
    </dgm:pt>
    <dgm:pt modelId="{6E889DA1-A31D-43C5-95AE-D8391744C75D}" type="pres">
      <dgm:prSet presAssocID="{E9BBC053-23C0-46F6-8505-FF0F92CB5958}" presName="childNode1" presStyleLbl="bgAcc1" presStyleIdx="2" presStyleCnt="6" custScaleX="187719" custScaleY="228546">
        <dgm:presLayoutVars>
          <dgm:bulletEnabled val="1"/>
        </dgm:presLayoutVars>
      </dgm:prSet>
      <dgm:spPr/>
    </dgm:pt>
    <dgm:pt modelId="{904CF0BE-F079-4C49-9B6C-9B2ABB94D9B1}" type="pres">
      <dgm:prSet presAssocID="{E9BBC053-23C0-46F6-8505-FF0F92CB5958}" presName="childNode1tx" presStyleLbl="bgAcc1" presStyleIdx="2" presStyleCnt="6">
        <dgm:presLayoutVars>
          <dgm:bulletEnabled val="1"/>
        </dgm:presLayoutVars>
      </dgm:prSet>
      <dgm:spPr/>
    </dgm:pt>
    <dgm:pt modelId="{1B7D6AD2-6FCA-4124-BB89-52CD3F9EC185}" type="pres">
      <dgm:prSet presAssocID="{E9BBC053-23C0-46F6-8505-FF0F92CB5958}" presName="parentNode1" presStyleLbl="node1" presStyleIdx="2" presStyleCnt="6" custScaleX="158791" custScaleY="197913" custLinFactY="58026" custLinFactNeighborX="-17321" custLinFactNeighborY="100000">
        <dgm:presLayoutVars>
          <dgm:chMax val="1"/>
          <dgm:bulletEnabled val="1"/>
        </dgm:presLayoutVars>
      </dgm:prSet>
      <dgm:spPr/>
    </dgm:pt>
    <dgm:pt modelId="{3EB2E00A-C7EC-4BFA-B8D3-7183DCB472E4}" type="pres">
      <dgm:prSet presAssocID="{E9BBC053-23C0-46F6-8505-FF0F92CB5958}" presName="connSite1" presStyleCnt="0"/>
      <dgm:spPr/>
    </dgm:pt>
    <dgm:pt modelId="{0F9F3009-5A97-438C-8A4C-E4A292EC928C}" type="pres">
      <dgm:prSet presAssocID="{F860AB1D-90A1-4B86-8841-E824BCFE28DF}" presName="Name9" presStyleLbl="sibTrans2D1" presStyleIdx="2" presStyleCnt="5"/>
      <dgm:spPr/>
    </dgm:pt>
    <dgm:pt modelId="{0B9573C6-6539-43DF-932B-0D6DBD828926}" type="pres">
      <dgm:prSet presAssocID="{4419568E-C798-49E9-A73F-92F11B38909F}" presName="composite2" presStyleCnt="0"/>
      <dgm:spPr/>
    </dgm:pt>
    <dgm:pt modelId="{000FEEF4-E6AD-4975-B52F-B57029CDD6FC}" type="pres">
      <dgm:prSet presAssocID="{4419568E-C798-49E9-A73F-92F11B38909F}" presName="dummyNode2" presStyleLbl="node1" presStyleIdx="2" presStyleCnt="6"/>
      <dgm:spPr/>
    </dgm:pt>
    <dgm:pt modelId="{8AF6F4A7-2C41-4E18-BCC6-F1F5E52AFD9B}" type="pres">
      <dgm:prSet presAssocID="{4419568E-C798-49E9-A73F-92F11B38909F}" presName="childNode2" presStyleLbl="bgAcc1" presStyleIdx="3" presStyleCnt="6" custScaleX="187719" custScaleY="228546">
        <dgm:presLayoutVars>
          <dgm:bulletEnabled val="1"/>
        </dgm:presLayoutVars>
      </dgm:prSet>
      <dgm:spPr/>
    </dgm:pt>
    <dgm:pt modelId="{2E864FFA-AC88-4FE9-897B-45BCC4FDCDEE}" type="pres">
      <dgm:prSet presAssocID="{4419568E-C798-49E9-A73F-92F11B38909F}" presName="childNode2tx" presStyleLbl="bgAcc1" presStyleIdx="3" presStyleCnt="6">
        <dgm:presLayoutVars>
          <dgm:bulletEnabled val="1"/>
        </dgm:presLayoutVars>
      </dgm:prSet>
      <dgm:spPr/>
    </dgm:pt>
    <dgm:pt modelId="{80A1E8F2-C0FA-4A7C-85ED-38CFA158E55F}" type="pres">
      <dgm:prSet presAssocID="{4419568E-C798-49E9-A73F-92F11B38909F}" presName="parentNode2" presStyleLbl="node1" presStyleIdx="3" presStyleCnt="6" custScaleX="158791" custScaleY="197913" custLinFactY="-30785" custLinFactNeighborX="-17336" custLinFactNeighborY="-100000">
        <dgm:presLayoutVars>
          <dgm:chMax val="0"/>
          <dgm:bulletEnabled val="1"/>
        </dgm:presLayoutVars>
      </dgm:prSet>
      <dgm:spPr/>
    </dgm:pt>
    <dgm:pt modelId="{E48191B5-4080-4410-94FF-BB5B832D2C1C}" type="pres">
      <dgm:prSet presAssocID="{4419568E-C798-49E9-A73F-92F11B38909F}" presName="connSite2" presStyleCnt="0"/>
      <dgm:spPr/>
    </dgm:pt>
    <dgm:pt modelId="{1A89E985-97BC-4369-8766-4242B5175D43}" type="pres">
      <dgm:prSet presAssocID="{DA297C47-8A6E-4105-BE27-535B5BFFBB4E}" presName="Name18" presStyleLbl="sibTrans2D1" presStyleIdx="3" presStyleCnt="5"/>
      <dgm:spPr/>
    </dgm:pt>
    <dgm:pt modelId="{2BB26E35-234E-4C6F-8BCB-BFDE66A84739}" type="pres">
      <dgm:prSet presAssocID="{4CA56368-B67A-4560-8CB8-1AD1DF2FFA0F}" presName="composite1" presStyleCnt="0"/>
      <dgm:spPr/>
    </dgm:pt>
    <dgm:pt modelId="{A5AE1887-5CA7-42B2-8090-DD83D2336731}" type="pres">
      <dgm:prSet presAssocID="{4CA56368-B67A-4560-8CB8-1AD1DF2FFA0F}" presName="dummyNode1" presStyleLbl="node1" presStyleIdx="3" presStyleCnt="6"/>
      <dgm:spPr/>
    </dgm:pt>
    <dgm:pt modelId="{3183539F-9119-44DD-AD7D-9F1FF9A4A217}" type="pres">
      <dgm:prSet presAssocID="{4CA56368-B67A-4560-8CB8-1AD1DF2FFA0F}" presName="childNode1" presStyleLbl="bgAcc1" presStyleIdx="4" presStyleCnt="6" custScaleX="187719" custScaleY="228546">
        <dgm:presLayoutVars>
          <dgm:bulletEnabled val="1"/>
        </dgm:presLayoutVars>
      </dgm:prSet>
      <dgm:spPr/>
    </dgm:pt>
    <dgm:pt modelId="{9E592407-14F5-4145-B631-873C348B6DA5}" type="pres">
      <dgm:prSet presAssocID="{4CA56368-B67A-4560-8CB8-1AD1DF2FFA0F}" presName="childNode1tx" presStyleLbl="bgAcc1" presStyleIdx="4" presStyleCnt="6">
        <dgm:presLayoutVars>
          <dgm:bulletEnabled val="1"/>
        </dgm:presLayoutVars>
      </dgm:prSet>
      <dgm:spPr/>
    </dgm:pt>
    <dgm:pt modelId="{E787BE57-932E-4621-86F1-AE50AD4A6A61}" type="pres">
      <dgm:prSet presAssocID="{4CA56368-B67A-4560-8CB8-1AD1DF2FFA0F}" presName="parentNode1" presStyleLbl="node1" presStyleIdx="4" presStyleCnt="6" custScaleX="158791" custScaleY="199906" custLinFactY="58026" custLinFactNeighborX="-16252" custLinFactNeighborY="100000">
        <dgm:presLayoutVars>
          <dgm:chMax val="1"/>
          <dgm:bulletEnabled val="1"/>
        </dgm:presLayoutVars>
      </dgm:prSet>
      <dgm:spPr/>
    </dgm:pt>
    <dgm:pt modelId="{CC5162C5-5264-4479-85D6-0D168A21A93A}" type="pres">
      <dgm:prSet presAssocID="{4CA56368-B67A-4560-8CB8-1AD1DF2FFA0F}" presName="connSite1" presStyleCnt="0"/>
      <dgm:spPr/>
    </dgm:pt>
    <dgm:pt modelId="{059CBA80-D1EC-41C7-B49A-D5EE9A082397}" type="pres">
      <dgm:prSet presAssocID="{729F902D-F160-47D3-A73F-449C28D3DC2D}" presName="Name9" presStyleLbl="sibTrans2D1" presStyleIdx="4" presStyleCnt="5"/>
      <dgm:spPr/>
    </dgm:pt>
    <dgm:pt modelId="{EB2BA4CC-3430-433C-A5AE-2B88D7AA5EEE}" type="pres">
      <dgm:prSet presAssocID="{D4FA4A39-8151-44C4-978D-C38BE1968432}" presName="composite2" presStyleCnt="0"/>
      <dgm:spPr/>
    </dgm:pt>
    <dgm:pt modelId="{F06FE5E1-2034-4CC8-B328-31FA272888BA}" type="pres">
      <dgm:prSet presAssocID="{D4FA4A39-8151-44C4-978D-C38BE1968432}" presName="dummyNode2" presStyleLbl="node1" presStyleIdx="4" presStyleCnt="6"/>
      <dgm:spPr/>
    </dgm:pt>
    <dgm:pt modelId="{63DAF8B3-D8DA-41C6-A856-E00DBAF84186}" type="pres">
      <dgm:prSet presAssocID="{D4FA4A39-8151-44C4-978D-C38BE1968432}" presName="childNode2" presStyleLbl="bgAcc1" presStyleIdx="5" presStyleCnt="6" custScaleX="187719" custScaleY="228546">
        <dgm:presLayoutVars>
          <dgm:bulletEnabled val="1"/>
        </dgm:presLayoutVars>
      </dgm:prSet>
      <dgm:spPr/>
    </dgm:pt>
    <dgm:pt modelId="{E594D203-8F6B-41A4-BBAF-5EBAC3852381}" type="pres">
      <dgm:prSet presAssocID="{D4FA4A39-8151-44C4-978D-C38BE1968432}" presName="childNode2tx" presStyleLbl="bgAcc1" presStyleIdx="5" presStyleCnt="6">
        <dgm:presLayoutVars>
          <dgm:bulletEnabled val="1"/>
        </dgm:presLayoutVars>
      </dgm:prSet>
      <dgm:spPr/>
    </dgm:pt>
    <dgm:pt modelId="{F36FBAC8-869F-4F28-BAB8-28D14945CFD1}" type="pres">
      <dgm:prSet presAssocID="{D4FA4A39-8151-44C4-978D-C38BE1968432}" presName="parentNode2" presStyleLbl="node1" presStyleIdx="5" presStyleCnt="6" custScaleX="158791" custScaleY="197913" custLinFactY="-30785" custLinFactNeighborX="-27088" custLinFactNeighborY="-100000">
        <dgm:presLayoutVars>
          <dgm:chMax val="0"/>
          <dgm:bulletEnabled val="1"/>
        </dgm:presLayoutVars>
      </dgm:prSet>
      <dgm:spPr/>
    </dgm:pt>
    <dgm:pt modelId="{AA57FC55-0629-4142-8DF0-8BC6D68CE21E}" type="pres">
      <dgm:prSet presAssocID="{D4FA4A39-8151-44C4-978D-C38BE1968432}" presName="connSite2" presStyleCnt="0"/>
      <dgm:spPr/>
    </dgm:pt>
  </dgm:ptLst>
  <dgm:cxnLst>
    <dgm:cxn modelId="{F263DF05-15C3-45EC-8FD9-133124BFDD56}" type="presOf" srcId="{0840DCED-389C-4F2A-A379-40B80BB20150}" destId="{8AF6F4A7-2C41-4E18-BCC6-F1F5E52AFD9B}" srcOrd="0" destOrd="0" presId="urn:microsoft.com/office/officeart/2005/8/layout/hProcess4"/>
    <dgm:cxn modelId="{01EAAC0F-FE5E-4334-A16E-EDDB24F97B54}" type="presOf" srcId="{81153AAB-CCBD-42FB-8E42-77217140257D}" destId="{9E592407-14F5-4145-B631-873C348B6DA5}" srcOrd="1" destOrd="0" presId="urn:microsoft.com/office/officeart/2005/8/layout/hProcess4"/>
    <dgm:cxn modelId="{F306E310-124C-48E9-AC34-BA16425011B2}" type="presOf" srcId="{4CA56368-B67A-4560-8CB8-1AD1DF2FFA0F}" destId="{E787BE57-932E-4621-86F1-AE50AD4A6A61}" srcOrd="0" destOrd="0" presId="urn:microsoft.com/office/officeart/2005/8/layout/hProcess4"/>
    <dgm:cxn modelId="{73A9E912-3A56-40E6-8FA1-2DF958D9A509}" srcId="{D4FA4A39-8151-44C4-978D-C38BE1968432}" destId="{2CDFEA4B-A3A9-45F4-8C6C-A72BA724882E}" srcOrd="0" destOrd="0" parTransId="{42F40335-6132-4506-8241-BE091AB9D9A6}" sibTransId="{91236714-F2AA-4789-B11C-B302D6B652D9}"/>
    <dgm:cxn modelId="{3B90CE16-1B6D-4FA5-9DCE-D90E7E9784A3}" type="presOf" srcId="{F860AB1D-90A1-4B86-8841-E824BCFE28DF}" destId="{0F9F3009-5A97-438C-8A4C-E4A292EC928C}" srcOrd="0" destOrd="0" presId="urn:microsoft.com/office/officeart/2005/8/layout/hProcess4"/>
    <dgm:cxn modelId="{1D394D1E-A7E6-44B2-B8D1-611E2C342514}" srcId="{D4FA4A39-8151-44C4-978D-C38BE1968432}" destId="{924B465A-279E-4006-97F3-2A08BEC5D183}" srcOrd="1" destOrd="0" parTransId="{8A887D20-A427-405D-A021-5073762B3FCA}" sibTransId="{B79F732C-F84A-4C64-A0BD-08A7B9225B70}"/>
    <dgm:cxn modelId="{60A3AF1E-21AC-49D1-9C86-94913F917625}" type="presOf" srcId="{2CDFEA4B-A3A9-45F4-8C6C-A72BA724882E}" destId="{63DAF8B3-D8DA-41C6-A856-E00DBAF84186}" srcOrd="0" destOrd="0" presId="urn:microsoft.com/office/officeart/2005/8/layout/hProcess4"/>
    <dgm:cxn modelId="{E6E17123-676B-4305-98F5-9D2F34F61B37}" type="presOf" srcId="{4EB569AC-03BE-4EBB-B278-535FEDF40270}" destId="{B0C8131A-65A3-4F5D-BE81-72E39F68CEB8}" srcOrd="0" destOrd="0" presId="urn:microsoft.com/office/officeart/2005/8/layout/hProcess4"/>
    <dgm:cxn modelId="{AB3A0B26-4F3F-4539-8A4F-DBFF5B661372}" type="presOf" srcId="{01547141-4062-4390-84F5-F83AFD91ED26}" destId="{1D9F9A0B-3288-43B9-9E38-320CB99CEEA8}" srcOrd="0" destOrd="0" presId="urn:microsoft.com/office/officeart/2005/8/layout/hProcess4"/>
    <dgm:cxn modelId="{7C95992A-66B5-4C78-B900-74DCEBB20B97}" type="presOf" srcId="{924B465A-279E-4006-97F3-2A08BEC5D183}" destId="{63DAF8B3-D8DA-41C6-A856-E00DBAF84186}" srcOrd="0" destOrd="1" presId="urn:microsoft.com/office/officeart/2005/8/layout/hProcess4"/>
    <dgm:cxn modelId="{77AA8D37-97D8-4909-A390-EC67125E1DE7}" srcId="{4419568E-C798-49E9-A73F-92F11B38909F}" destId="{0840DCED-389C-4F2A-A379-40B80BB20150}" srcOrd="0" destOrd="0" parTransId="{31295F35-1EF7-4F0D-8B38-85795C50E586}" sibTransId="{1F597937-34F6-4A01-9AF3-A68AF82D4BED}"/>
    <dgm:cxn modelId="{B24AD961-F1CB-457D-96DC-0DC46F55DE06}" type="presOf" srcId="{F82A6D85-DAD4-4A35-BDB4-E7E000989CF5}" destId="{22001CAC-88C0-497F-B066-71B3B8566725}" srcOrd="0" destOrd="0" presId="urn:microsoft.com/office/officeart/2005/8/layout/hProcess4"/>
    <dgm:cxn modelId="{40D76964-13B6-4E72-8702-15B58BC7F93F}" srcId="{E9BBC053-23C0-46F6-8505-FF0F92CB5958}" destId="{2495BAD0-F463-4F84-959C-AD707F4FF149}" srcOrd="0" destOrd="0" parTransId="{E6653B58-1CCB-4E96-9DE2-A8006C62014B}" sibTransId="{22ACCD19-4C0B-4881-8246-702D1CF28CD5}"/>
    <dgm:cxn modelId="{46476D44-1B2A-4535-97B0-0A730240BD6F}" type="presOf" srcId="{924B465A-279E-4006-97F3-2A08BEC5D183}" destId="{E594D203-8F6B-41A4-BBAF-5EBAC3852381}" srcOrd="1" destOrd="1" presId="urn:microsoft.com/office/officeart/2005/8/layout/hProcess4"/>
    <dgm:cxn modelId="{21B06648-4800-400E-AB6C-8F48D2DABC2E}" srcId="{8F3E6F04-D3E9-4833-A4D5-C26A4AE60BF9}" destId="{D4FA4A39-8151-44C4-978D-C38BE1968432}" srcOrd="5" destOrd="0" parTransId="{59E6805F-7FBD-4646-81C9-C45AD33F4F72}" sibTransId="{A97C4084-8833-4DD7-8B97-63B4F34BCDAA}"/>
    <dgm:cxn modelId="{3A068068-C7E4-45D4-B3C8-81C5FB684E69}" srcId="{0ED900DE-FB81-48CB-990A-88D3B2C96C58}" destId="{77043C3A-3636-4FAB-9AE8-99F08A82CEC5}" srcOrd="0" destOrd="0" parTransId="{77F3DB34-5AC3-475E-B044-309AA099F9C4}" sibTransId="{BCECEC36-51F8-4E7E-ACB9-AEACF685F4A9}"/>
    <dgm:cxn modelId="{26A26C69-339D-4FD6-87D7-96FCAC5F8AF2}" srcId="{8F3E6F04-D3E9-4833-A4D5-C26A4AE60BF9}" destId="{01547141-4062-4390-84F5-F83AFD91ED26}" srcOrd="0" destOrd="0" parTransId="{BFEA44F1-28C9-462E-8863-8E6DE8CCD6AC}" sibTransId="{A0AE3806-8FD1-4DC6-9687-8C32943195A4}"/>
    <dgm:cxn modelId="{AF41386B-3CFB-4200-8813-7ECF0F2D9119}" type="presOf" srcId="{4EB569AC-03BE-4EBB-B278-535FEDF40270}" destId="{3394103A-ECAC-48A1-9718-5B4D7F21B107}" srcOrd="1" destOrd="0" presId="urn:microsoft.com/office/officeart/2005/8/layout/hProcess4"/>
    <dgm:cxn modelId="{74AC4E4B-3187-4CAE-BE9D-DC1447D3AC32}" type="presOf" srcId="{77043C3A-3636-4FAB-9AE8-99F08A82CEC5}" destId="{21FF27C9-B9C7-4958-B9A5-9DD71A51BFE0}" srcOrd="0" destOrd="0" presId="urn:microsoft.com/office/officeart/2005/8/layout/hProcess4"/>
    <dgm:cxn modelId="{42AC416C-1D9A-4EE1-B789-B25AD6A16A32}" srcId="{8F3E6F04-D3E9-4833-A4D5-C26A4AE60BF9}" destId="{4CA56368-B67A-4560-8CB8-1AD1DF2FFA0F}" srcOrd="4" destOrd="0" parTransId="{2CAD592C-B7CC-49A2-8BC7-49207D79C954}" sibTransId="{729F902D-F160-47D3-A73F-449C28D3DC2D}"/>
    <dgm:cxn modelId="{7D94E86C-7F62-4AEA-91E1-73E347D74741}" type="presOf" srcId="{81153AAB-CCBD-42FB-8E42-77217140257D}" destId="{3183539F-9119-44DD-AD7D-9F1FF9A4A217}" srcOrd="0" destOrd="0" presId="urn:microsoft.com/office/officeart/2005/8/layout/hProcess4"/>
    <dgm:cxn modelId="{9847DC53-1848-4800-9FD2-DE359E2B46DC}" type="presOf" srcId="{0840DCED-389C-4F2A-A379-40B80BB20150}" destId="{2E864FFA-AC88-4FE9-897B-45BCC4FDCDEE}" srcOrd="1" destOrd="0" presId="urn:microsoft.com/office/officeart/2005/8/layout/hProcess4"/>
    <dgm:cxn modelId="{26F69675-3AB8-44CB-8FDC-34A6B067B9AA}" type="presOf" srcId="{E9BBC053-23C0-46F6-8505-FF0F92CB5958}" destId="{1B7D6AD2-6FCA-4124-BB89-52CD3F9EC185}" srcOrd="0" destOrd="0" presId="urn:microsoft.com/office/officeart/2005/8/layout/hProcess4"/>
    <dgm:cxn modelId="{4A48A49B-C457-4E7A-AA2E-425194CA4909}" type="presOf" srcId="{2CDFEA4B-A3A9-45F4-8C6C-A72BA724882E}" destId="{E594D203-8F6B-41A4-BBAF-5EBAC3852381}" srcOrd="1" destOrd="0" presId="urn:microsoft.com/office/officeart/2005/8/layout/hProcess4"/>
    <dgm:cxn modelId="{97D6789E-31B0-400A-BF44-08A23F7447DA}" type="presOf" srcId="{4419568E-C798-49E9-A73F-92F11B38909F}" destId="{80A1E8F2-C0FA-4A7C-85ED-38CFA158E55F}" srcOrd="0" destOrd="0" presId="urn:microsoft.com/office/officeart/2005/8/layout/hProcess4"/>
    <dgm:cxn modelId="{AC94CEA1-7E89-4874-B541-D8E4D4CA42B1}" srcId="{8F3E6F04-D3E9-4833-A4D5-C26A4AE60BF9}" destId="{4419568E-C798-49E9-A73F-92F11B38909F}" srcOrd="3" destOrd="0" parTransId="{033CA2B7-9DAB-4273-8429-1C57195182C0}" sibTransId="{DA297C47-8A6E-4105-BE27-535B5BFFBB4E}"/>
    <dgm:cxn modelId="{177666A5-DEC4-46DC-B60F-FB0FAA0AABB7}" srcId="{01547141-4062-4390-84F5-F83AFD91ED26}" destId="{4EB569AC-03BE-4EBB-B278-535FEDF40270}" srcOrd="0" destOrd="0" parTransId="{EEE57360-94CC-464A-AC1C-422177C9F737}" sibTransId="{0116C06E-A9B5-4B79-940D-EB6DFA955A59}"/>
    <dgm:cxn modelId="{4A64ABAD-715B-4419-8BDE-9FBC8E26F000}" type="presOf" srcId="{DA297C47-8A6E-4105-BE27-535B5BFFBB4E}" destId="{1A89E985-97BC-4369-8766-4242B5175D43}" srcOrd="0" destOrd="0" presId="urn:microsoft.com/office/officeart/2005/8/layout/hProcess4"/>
    <dgm:cxn modelId="{5AB65FB0-1B83-43DE-A379-D2DB8F82B502}" type="presOf" srcId="{8F3E6F04-D3E9-4833-A4D5-C26A4AE60BF9}" destId="{AA065616-3D63-4340-ABF3-5E0FEA7707EF}" srcOrd="0" destOrd="0" presId="urn:microsoft.com/office/officeart/2005/8/layout/hProcess4"/>
    <dgm:cxn modelId="{3B4054B3-C523-447E-B35E-5E2CC2B65C7C}" type="presOf" srcId="{D4FA4A39-8151-44C4-978D-C38BE1968432}" destId="{F36FBAC8-869F-4F28-BAB8-28D14945CFD1}" srcOrd="0" destOrd="0" presId="urn:microsoft.com/office/officeart/2005/8/layout/hProcess4"/>
    <dgm:cxn modelId="{C89196BE-407A-4F13-851F-49E749346CD5}" type="presOf" srcId="{77043C3A-3636-4FAB-9AE8-99F08A82CEC5}" destId="{B22D4FBF-5FAD-453F-99F6-9F729E0E8259}" srcOrd="1" destOrd="0" presId="urn:microsoft.com/office/officeart/2005/8/layout/hProcess4"/>
    <dgm:cxn modelId="{ACA7F5C1-8110-4485-A3E6-2F01E2441731}" srcId="{8F3E6F04-D3E9-4833-A4D5-C26A4AE60BF9}" destId="{E9BBC053-23C0-46F6-8505-FF0F92CB5958}" srcOrd="2" destOrd="0" parTransId="{16610C4A-9D58-42AA-BCD1-FCD9F0136BD1}" sibTransId="{F860AB1D-90A1-4B86-8841-E824BCFE28DF}"/>
    <dgm:cxn modelId="{80CAF3C7-80DB-42DA-9B43-533585306695}" srcId="{8F3E6F04-D3E9-4833-A4D5-C26A4AE60BF9}" destId="{0ED900DE-FB81-48CB-990A-88D3B2C96C58}" srcOrd="1" destOrd="0" parTransId="{CE8AF01D-FF3B-4272-B68C-45DC28A1AA80}" sibTransId="{F82A6D85-DAD4-4A35-BDB4-E7E000989CF5}"/>
    <dgm:cxn modelId="{74CB10C9-C04A-4B6A-82DD-05DE94CDBEFC}" type="presOf" srcId="{729F902D-F160-47D3-A73F-449C28D3DC2D}" destId="{059CBA80-D1EC-41C7-B49A-D5EE9A082397}" srcOrd="0" destOrd="0" presId="urn:microsoft.com/office/officeart/2005/8/layout/hProcess4"/>
    <dgm:cxn modelId="{41D86AD6-E5E4-4FDB-AA93-A4C379018A74}" type="presOf" srcId="{2495BAD0-F463-4F84-959C-AD707F4FF149}" destId="{6E889DA1-A31D-43C5-95AE-D8391744C75D}" srcOrd="0" destOrd="0" presId="urn:microsoft.com/office/officeart/2005/8/layout/hProcess4"/>
    <dgm:cxn modelId="{888E22D9-0B63-412C-8E79-AB4D3C54AFAA}" type="presOf" srcId="{0ED900DE-FB81-48CB-990A-88D3B2C96C58}" destId="{022FB5D0-9447-49A7-B4B4-3E324643E82D}" srcOrd="0" destOrd="0" presId="urn:microsoft.com/office/officeart/2005/8/layout/hProcess4"/>
    <dgm:cxn modelId="{5100BDDF-D058-4B9C-A405-1B1B3BB4A14F}" srcId="{4CA56368-B67A-4560-8CB8-1AD1DF2FFA0F}" destId="{81153AAB-CCBD-42FB-8E42-77217140257D}" srcOrd="0" destOrd="0" parTransId="{FE4F8D99-D92E-4854-A91F-12789F5E8180}" sibTransId="{1957006D-22F7-49BB-AD35-41F0709FD70E}"/>
    <dgm:cxn modelId="{F62272F3-FDB9-41B5-95F2-680B85AFE2CA}" type="presOf" srcId="{2495BAD0-F463-4F84-959C-AD707F4FF149}" destId="{904CF0BE-F079-4C49-9B6C-9B2ABB94D9B1}" srcOrd="1" destOrd="0" presId="urn:microsoft.com/office/officeart/2005/8/layout/hProcess4"/>
    <dgm:cxn modelId="{6ABC98F7-BB70-4AE0-A1DE-BA253918DA38}" type="presOf" srcId="{A0AE3806-8FD1-4DC6-9687-8C32943195A4}" destId="{5CF6D10E-D74A-40E7-8475-E8E5272A5C6A}" srcOrd="0" destOrd="0" presId="urn:microsoft.com/office/officeart/2005/8/layout/hProcess4"/>
    <dgm:cxn modelId="{81CF676C-E894-4577-A47E-E4229890C84E}" type="presParOf" srcId="{AA065616-3D63-4340-ABF3-5E0FEA7707EF}" destId="{5C1DE792-E3F7-4503-A3F4-AC39505C15EE}" srcOrd="0" destOrd="0" presId="urn:microsoft.com/office/officeart/2005/8/layout/hProcess4"/>
    <dgm:cxn modelId="{751C6A6E-A4D3-4019-A753-A3E42DA5807E}" type="presParOf" srcId="{AA065616-3D63-4340-ABF3-5E0FEA7707EF}" destId="{1C8DE977-73F7-44BD-9B29-656AAD18CB1F}" srcOrd="1" destOrd="0" presId="urn:microsoft.com/office/officeart/2005/8/layout/hProcess4"/>
    <dgm:cxn modelId="{C30B4EF1-CB61-4B08-9E41-D4D0800CAAFC}" type="presParOf" srcId="{AA065616-3D63-4340-ABF3-5E0FEA7707EF}" destId="{611FCB07-8732-44B1-9B79-C4E2C548191E}" srcOrd="2" destOrd="0" presId="urn:microsoft.com/office/officeart/2005/8/layout/hProcess4"/>
    <dgm:cxn modelId="{9708B328-E2C0-4CBD-AB35-3CBF37D52500}" type="presParOf" srcId="{611FCB07-8732-44B1-9B79-C4E2C548191E}" destId="{CEC0AA4A-AFBF-4291-8394-218F79E8FD06}" srcOrd="0" destOrd="0" presId="urn:microsoft.com/office/officeart/2005/8/layout/hProcess4"/>
    <dgm:cxn modelId="{5BE56FA7-86AB-42C5-8403-FF8193F180AE}" type="presParOf" srcId="{CEC0AA4A-AFBF-4291-8394-218F79E8FD06}" destId="{FB7AC233-24E9-4724-B4EA-2FEB8B0C617B}" srcOrd="0" destOrd="0" presId="urn:microsoft.com/office/officeart/2005/8/layout/hProcess4"/>
    <dgm:cxn modelId="{25D86600-C448-41BC-B119-D87227B029A0}" type="presParOf" srcId="{CEC0AA4A-AFBF-4291-8394-218F79E8FD06}" destId="{B0C8131A-65A3-4F5D-BE81-72E39F68CEB8}" srcOrd="1" destOrd="0" presId="urn:microsoft.com/office/officeart/2005/8/layout/hProcess4"/>
    <dgm:cxn modelId="{51B7A0ED-038F-4093-9EB0-2485CBE571AC}" type="presParOf" srcId="{CEC0AA4A-AFBF-4291-8394-218F79E8FD06}" destId="{3394103A-ECAC-48A1-9718-5B4D7F21B107}" srcOrd="2" destOrd="0" presId="urn:microsoft.com/office/officeart/2005/8/layout/hProcess4"/>
    <dgm:cxn modelId="{0831E7EB-38F8-4724-B678-ABCEEE90D714}" type="presParOf" srcId="{CEC0AA4A-AFBF-4291-8394-218F79E8FD06}" destId="{1D9F9A0B-3288-43B9-9E38-320CB99CEEA8}" srcOrd="3" destOrd="0" presId="urn:microsoft.com/office/officeart/2005/8/layout/hProcess4"/>
    <dgm:cxn modelId="{CAF1F624-8548-472F-8FCE-C7622FDE89C7}" type="presParOf" srcId="{CEC0AA4A-AFBF-4291-8394-218F79E8FD06}" destId="{D32E97AF-EECC-4CF0-A002-2B6182454532}" srcOrd="4" destOrd="0" presId="urn:microsoft.com/office/officeart/2005/8/layout/hProcess4"/>
    <dgm:cxn modelId="{F23C2D44-A9EF-46B8-B887-2F07C4C9ACE7}" type="presParOf" srcId="{611FCB07-8732-44B1-9B79-C4E2C548191E}" destId="{5CF6D10E-D74A-40E7-8475-E8E5272A5C6A}" srcOrd="1" destOrd="0" presId="urn:microsoft.com/office/officeart/2005/8/layout/hProcess4"/>
    <dgm:cxn modelId="{D43FD6EB-6839-4596-ACCB-B3AB0E0601BD}" type="presParOf" srcId="{611FCB07-8732-44B1-9B79-C4E2C548191E}" destId="{A861C486-41A9-4A49-8CDD-FEF3D9343F03}" srcOrd="2" destOrd="0" presId="urn:microsoft.com/office/officeart/2005/8/layout/hProcess4"/>
    <dgm:cxn modelId="{4B756621-E772-48AE-8FB5-4D995494D3B5}" type="presParOf" srcId="{A861C486-41A9-4A49-8CDD-FEF3D9343F03}" destId="{6664C072-D112-4F4F-913C-40154B369673}" srcOrd="0" destOrd="0" presId="urn:microsoft.com/office/officeart/2005/8/layout/hProcess4"/>
    <dgm:cxn modelId="{F3D639D8-FC86-473E-8D03-907D2E9B55E3}" type="presParOf" srcId="{A861C486-41A9-4A49-8CDD-FEF3D9343F03}" destId="{21FF27C9-B9C7-4958-B9A5-9DD71A51BFE0}" srcOrd="1" destOrd="0" presId="urn:microsoft.com/office/officeart/2005/8/layout/hProcess4"/>
    <dgm:cxn modelId="{EDAFA9B7-88DB-46A9-9C45-C42A9DA959C3}" type="presParOf" srcId="{A861C486-41A9-4A49-8CDD-FEF3D9343F03}" destId="{B22D4FBF-5FAD-453F-99F6-9F729E0E8259}" srcOrd="2" destOrd="0" presId="urn:microsoft.com/office/officeart/2005/8/layout/hProcess4"/>
    <dgm:cxn modelId="{1837218A-27BE-44AE-AA6F-1216E4CA48B4}" type="presParOf" srcId="{A861C486-41A9-4A49-8CDD-FEF3D9343F03}" destId="{022FB5D0-9447-49A7-B4B4-3E324643E82D}" srcOrd="3" destOrd="0" presId="urn:microsoft.com/office/officeart/2005/8/layout/hProcess4"/>
    <dgm:cxn modelId="{C54C0671-57E9-4265-9FA7-997B3AA12D2F}" type="presParOf" srcId="{A861C486-41A9-4A49-8CDD-FEF3D9343F03}" destId="{9431A478-A2FC-4F89-9734-53FE93F961D6}" srcOrd="4" destOrd="0" presId="urn:microsoft.com/office/officeart/2005/8/layout/hProcess4"/>
    <dgm:cxn modelId="{EF98861E-D59D-4764-9A77-C3C9E14EEC3A}" type="presParOf" srcId="{611FCB07-8732-44B1-9B79-C4E2C548191E}" destId="{22001CAC-88C0-497F-B066-71B3B8566725}" srcOrd="3" destOrd="0" presId="urn:microsoft.com/office/officeart/2005/8/layout/hProcess4"/>
    <dgm:cxn modelId="{A49881CF-0A93-40EF-AB6D-4CC9BE1D9C35}" type="presParOf" srcId="{611FCB07-8732-44B1-9B79-C4E2C548191E}" destId="{24766BEF-248C-4F44-9DE4-ADBC33B2B843}" srcOrd="4" destOrd="0" presId="urn:microsoft.com/office/officeart/2005/8/layout/hProcess4"/>
    <dgm:cxn modelId="{74929A9C-F507-47B2-ACAC-94A67A6548ED}" type="presParOf" srcId="{24766BEF-248C-4F44-9DE4-ADBC33B2B843}" destId="{096E098F-474D-42F0-8D65-EE464F0ECF10}" srcOrd="0" destOrd="0" presId="urn:microsoft.com/office/officeart/2005/8/layout/hProcess4"/>
    <dgm:cxn modelId="{9691EC0B-7B3F-40CC-98AD-25E58AAB92C1}" type="presParOf" srcId="{24766BEF-248C-4F44-9DE4-ADBC33B2B843}" destId="{6E889DA1-A31D-43C5-95AE-D8391744C75D}" srcOrd="1" destOrd="0" presId="urn:microsoft.com/office/officeart/2005/8/layout/hProcess4"/>
    <dgm:cxn modelId="{FD236AD4-BA93-47EA-BF3B-369CFEDD69FA}" type="presParOf" srcId="{24766BEF-248C-4F44-9DE4-ADBC33B2B843}" destId="{904CF0BE-F079-4C49-9B6C-9B2ABB94D9B1}" srcOrd="2" destOrd="0" presId="urn:microsoft.com/office/officeart/2005/8/layout/hProcess4"/>
    <dgm:cxn modelId="{A1AFF5CD-5D43-4315-AE9C-DAC14986675C}" type="presParOf" srcId="{24766BEF-248C-4F44-9DE4-ADBC33B2B843}" destId="{1B7D6AD2-6FCA-4124-BB89-52CD3F9EC185}" srcOrd="3" destOrd="0" presId="urn:microsoft.com/office/officeart/2005/8/layout/hProcess4"/>
    <dgm:cxn modelId="{26500A71-34D7-473E-BDB1-A2F3E8CA3192}" type="presParOf" srcId="{24766BEF-248C-4F44-9DE4-ADBC33B2B843}" destId="{3EB2E00A-C7EC-4BFA-B8D3-7183DCB472E4}" srcOrd="4" destOrd="0" presId="urn:microsoft.com/office/officeart/2005/8/layout/hProcess4"/>
    <dgm:cxn modelId="{680E0632-4F21-4E06-AE23-8B3956F4920F}" type="presParOf" srcId="{611FCB07-8732-44B1-9B79-C4E2C548191E}" destId="{0F9F3009-5A97-438C-8A4C-E4A292EC928C}" srcOrd="5" destOrd="0" presId="urn:microsoft.com/office/officeart/2005/8/layout/hProcess4"/>
    <dgm:cxn modelId="{17CB62FF-5267-4494-888B-F964F0EE2222}" type="presParOf" srcId="{611FCB07-8732-44B1-9B79-C4E2C548191E}" destId="{0B9573C6-6539-43DF-932B-0D6DBD828926}" srcOrd="6" destOrd="0" presId="urn:microsoft.com/office/officeart/2005/8/layout/hProcess4"/>
    <dgm:cxn modelId="{4C03E630-E9E0-4204-801B-098CBAA0043C}" type="presParOf" srcId="{0B9573C6-6539-43DF-932B-0D6DBD828926}" destId="{000FEEF4-E6AD-4975-B52F-B57029CDD6FC}" srcOrd="0" destOrd="0" presId="urn:microsoft.com/office/officeart/2005/8/layout/hProcess4"/>
    <dgm:cxn modelId="{AB336D34-AD1F-452F-A72A-46AAA76060B4}" type="presParOf" srcId="{0B9573C6-6539-43DF-932B-0D6DBD828926}" destId="{8AF6F4A7-2C41-4E18-BCC6-F1F5E52AFD9B}" srcOrd="1" destOrd="0" presId="urn:microsoft.com/office/officeart/2005/8/layout/hProcess4"/>
    <dgm:cxn modelId="{5DA5C358-9CA6-48FA-AD4F-0A42440A9582}" type="presParOf" srcId="{0B9573C6-6539-43DF-932B-0D6DBD828926}" destId="{2E864FFA-AC88-4FE9-897B-45BCC4FDCDEE}" srcOrd="2" destOrd="0" presId="urn:microsoft.com/office/officeart/2005/8/layout/hProcess4"/>
    <dgm:cxn modelId="{2F2F772B-C0CB-4144-9381-13745019CE54}" type="presParOf" srcId="{0B9573C6-6539-43DF-932B-0D6DBD828926}" destId="{80A1E8F2-C0FA-4A7C-85ED-38CFA158E55F}" srcOrd="3" destOrd="0" presId="urn:microsoft.com/office/officeart/2005/8/layout/hProcess4"/>
    <dgm:cxn modelId="{87D2711E-6ED8-4AC2-A874-4DBFDDF059E7}" type="presParOf" srcId="{0B9573C6-6539-43DF-932B-0D6DBD828926}" destId="{E48191B5-4080-4410-94FF-BB5B832D2C1C}" srcOrd="4" destOrd="0" presId="urn:microsoft.com/office/officeart/2005/8/layout/hProcess4"/>
    <dgm:cxn modelId="{92098A11-BF89-427F-A835-D4F8DB1089B6}" type="presParOf" srcId="{611FCB07-8732-44B1-9B79-C4E2C548191E}" destId="{1A89E985-97BC-4369-8766-4242B5175D43}" srcOrd="7" destOrd="0" presId="urn:microsoft.com/office/officeart/2005/8/layout/hProcess4"/>
    <dgm:cxn modelId="{AF9C4CCD-BC46-40B7-87AA-C1D89B16B1F9}" type="presParOf" srcId="{611FCB07-8732-44B1-9B79-C4E2C548191E}" destId="{2BB26E35-234E-4C6F-8BCB-BFDE66A84739}" srcOrd="8" destOrd="0" presId="urn:microsoft.com/office/officeart/2005/8/layout/hProcess4"/>
    <dgm:cxn modelId="{BBCC90B7-8620-4F79-9789-A99AAB8BE67F}" type="presParOf" srcId="{2BB26E35-234E-4C6F-8BCB-BFDE66A84739}" destId="{A5AE1887-5CA7-42B2-8090-DD83D2336731}" srcOrd="0" destOrd="0" presId="urn:microsoft.com/office/officeart/2005/8/layout/hProcess4"/>
    <dgm:cxn modelId="{10F4BB6A-707E-4B60-AD0D-0A74B92E5B88}" type="presParOf" srcId="{2BB26E35-234E-4C6F-8BCB-BFDE66A84739}" destId="{3183539F-9119-44DD-AD7D-9F1FF9A4A217}" srcOrd="1" destOrd="0" presId="urn:microsoft.com/office/officeart/2005/8/layout/hProcess4"/>
    <dgm:cxn modelId="{E78DB652-3590-49CD-9379-51D0B91EBC7F}" type="presParOf" srcId="{2BB26E35-234E-4C6F-8BCB-BFDE66A84739}" destId="{9E592407-14F5-4145-B631-873C348B6DA5}" srcOrd="2" destOrd="0" presId="urn:microsoft.com/office/officeart/2005/8/layout/hProcess4"/>
    <dgm:cxn modelId="{C5365921-9974-4346-ABC6-68D2E85BC963}" type="presParOf" srcId="{2BB26E35-234E-4C6F-8BCB-BFDE66A84739}" destId="{E787BE57-932E-4621-86F1-AE50AD4A6A61}" srcOrd="3" destOrd="0" presId="urn:microsoft.com/office/officeart/2005/8/layout/hProcess4"/>
    <dgm:cxn modelId="{C40ACF46-01A3-4AD0-9DC6-836C1E79167E}" type="presParOf" srcId="{2BB26E35-234E-4C6F-8BCB-BFDE66A84739}" destId="{CC5162C5-5264-4479-85D6-0D168A21A93A}" srcOrd="4" destOrd="0" presId="urn:microsoft.com/office/officeart/2005/8/layout/hProcess4"/>
    <dgm:cxn modelId="{E13A0648-3BD5-4601-947E-8177866E7048}" type="presParOf" srcId="{611FCB07-8732-44B1-9B79-C4E2C548191E}" destId="{059CBA80-D1EC-41C7-B49A-D5EE9A082397}" srcOrd="9" destOrd="0" presId="urn:microsoft.com/office/officeart/2005/8/layout/hProcess4"/>
    <dgm:cxn modelId="{0716375E-7AA1-4FFA-87F7-6DC0FE0FAB22}" type="presParOf" srcId="{611FCB07-8732-44B1-9B79-C4E2C548191E}" destId="{EB2BA4CC-3430-433C-A5AE-2B88D7AA5EEE}" srcOrd="10" destOrd="0" presId="urn:microsoft.com/office/officeart/2005/8/layout/hProcess4"/>
    <dgm:cxn modelId="{E99DF87C-9ADA-46CD-AA3F-274D31EFCD7F}" type="presParOf" srcId="{EB2BA4CC-3430-433C-A5AE-2B88D7AA5EEE}" destId="{F06FE5E1-2034-4CC8-B328-31FA272888BA}" srcOrd="0" destOrd="0" presId="urn:microsoft.com/office/officeart/2005/8/layout/hProcess4"/>
    <dgm:cxn modelId="{5E82EAFF-0121-43A0-8B56-DCB23416D5AF}" type="presParOf" srcId="{EB2BA4CC-3430-433C-A5AE-2B88D7AA5EEE}" destId="{63DAF8B3-D8DA-41C6-A856-E00DBAF84186}" srcOrd="1" destOrd="0" presId="urn:microsoft.com/office/officeart/2005/8/layout/hProcess4"/>
    <dgm:cxn modelId="{38D37B38-D5D1-49EC-B291-FDC3279BD611}" type="presParOf" srcId="{EB2BA4CC-3430-433C-A5AE-2B88D7AA5EEE}" destId="{E594D203-8F6B-41A4-BBAF-5EBAC3852381}" srcOrd="2" destOrd="0" presId="urn:microsoft.com/office/officeart/2005/8/layout/hProcess4"/>
    <dgm:cxn modelId="{8B7B2C7E-8342-4F4F-B0B8-5F50544ADDF3}" type="presParOf" srcId="{EB2BA4CC-3430-433C-A5AE-2B88D7AA5EEE}" destId="{F36FBAC8-869F-4F28-BAB8-28D14945CFD1}" srcOrd="3" destOrd="0" presId="urn:microsoft.com/office/officeart/2005/8/layout/hProcess4"/>
    <dgm:cxn modelId="{71EC0A02-E302-4770-9080-4F74DE088E4E}" type="presParOf" srcId="{EB2BA4CC-3430-433C-A5AE-2B88D7AA5EEE}" destId="{AA57FC55-0629-4142-8DF0-8BC6D68CE21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A22DA1-56A2-4D50-862E-8621C8136DC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166C341-C89D-49A1-96F0-CD24376E0DD5}">
      <dgm:prSet/>
      <dgm:spPr>
        <a:solidFill>
          <a:schemeClr val="accent5">
            <a:lumMod val="75000"/>
          </a:schemeClr>
        </a:solidFill>
      </dgm:spPr>
      <dgm:t>
        <a:bodyPr/>
        <a:lstStyle/>
        <a:p>
          <a:pPr rtl="0"/>
          <a:r>
            <a:rPr lang="lv-LV" dirty="0"/>
            <a:t>prokuroriem </a:t>
          </a:r>
          <a:r>
            <a:rPr lang="lv-LV" dirty="0">
              <a:latin typeface="Calibri Light" panose="020F0302020204030204"/>
            </a:rPr>
            <a:t>                           </a:t>
          </a:r>
          <a:r>
            <a:rPr lang="lv-LV" dirty="0"/>
            <a:t>(no 2000. gada</a:t>
          </a:r>
          <a:r>
            <a:rPr lang="lv-LV" dirty="0">
              <a:latin typeface="Calibri Light" panose="020F0302020204030204"/>
            </a:rPr>
            <a:t>)</a:t>
          </a:r>
          <a:endParaRPr lang="en-US" dirty="0"/>
        </a:p>
      </dgm:t>
    </dgm:pt>
    <dgm:pt modelId="{31BA5367-2DAE-4D54-B67D-74BF306229DB}" type="parTrans" cxnId="{35CD53DC-A106-446A-B175-1F27231C5618}">
      <dgm:prSet/>
      <dgm:spPr/>
      <dgm:t>
        <a:bodyPr/>
        <a:lstStyle/>
        <a:p>
          <a:endParaRPr lang="en-US"/>
        </a:p>
      </dgm:t>
    </dgm:pt>
    <dgm:pt modelId="{488300EE-7415-467A-8D0C-90D7876B4622}" type="sibTrans" cxnId="{35CD53DC-A106-446A-B175-1F27231C5618}">
      <dgm:prSet/>
      <dgm:spPr/>
      <dgm:t>
        <a:bodyPr/>
        <a:lstStyle/>
        <a:p>
          <a:endParaRPr lang="en-US"/>
        </a:p>
      </dgm:t>
    </dgm:pt>
    <dgm:pt modelId="{9D320F45-91D6-4B0F-9619-1A3E1AAB7934}">
      <dgm:prSet/>
      <dgm:spPr>
        <a:solidFill>
          <a:schemeClr val="accent5">
            <a:lumMod val="75000"/>
          </a:schemeClr>
        </a:solidFill>
      </dgm:spPr>
      <dgm:t>
        <a:bodyPr/>
        <a:lstStyle/>
        <a:p>
          <a:pPr rtl="0"/>
          <a:r>
            <a:rPr lang="lv-LV" dirty="0"/>
            <a:t>SAB amatpersonām </a:t>
          </a:r>
          <a:r>
            <a:rPr lang="lv-LV" dirty="0">
              <a:latin typeface="Calibri Light" panose="020F0302020204030204"/>
            </a:rPr>
            <a:t>              </a:t>
          </a:r>
          <a:r>
            <a:rPr lang="lv-LV" dirty="0"/>
            <a:t>(no 2004. gada</a:t>
          </a:r>
          <a:r>
            <a:rPr lang="lv-LV" dirty="0">
              <a:latin typeface="Calibri Light" panose="020F0302020204030204"/>
            </a:rPr>
            <a:t>)</a:t>
          </a:r>
          <a:endParaRPr lang="en-US" dirty="0"/>
        </a:p>
      </dgm:t>
    </dgm:pt>
    <dgm:pt modelId="{80F45981-DDD9-4AE7-B933-788A6FC79CE9}" type="parTrans" cxnId="{12C2C372-79B8-4D53-BFBC-331DA2247FB8}">
      <dgm:prSet/>
      <dgm:spPr/>
      <dgm:t>
        <a:bodyPr/>
        <a:lstStyle/>
        <a:p>
          <a:endParaRPr lang="en-US"/>
        </a:p>
      </dgm:t>
    </dgm:pt>
    <dgm:pt modelId="{E01F85CC-D52F-45A7-80F6-02F845990912}" type="sibTrans" cxnId="{12C2C372-79B8-4D53-BFBC-331DA2247FB8}">
      <dgm:prSet/>
      <dgm:spPr/>
      <dgm:t>
        <a:bodyPr/>
        <a:lstStyle/>
        <a:p>
          <a:endParaRPr lang="en-US"/>
        </a:p>
      </dgm:t>
    </dgm:pt>
    <dgm:pt modelId="{461D4275-522C-4EFB-A9D1-6E3F833EB612}">
      <dgm:prSet/>
      <dgm:spPr>
        <a:solidFill>
          <a:schemeClr val="accent5">
            <a:lumMod val="75000"/>
          </a:schemeClr>
        </a:solidFill>
      </dgm:spPr>
      <dgm:t>
        <a:bodyPr/>
        <a:lstStyle/>
        <a:p>
          <a:pPr rtl="0"/>
          <a:r>
            <a:rPr lang="lv-LV" dirty="0"/>
            <a:t>Valsts un pašvaldību profesionālo orķestru, koru, koncertorganizāciju, teātru un cirka māksliniekiem </a:t>
          </a:r>
          <a:r>
            <a:rPr lang="lv-LV" dirty="0">
              <a:latin typeface="Calibri Light" panose="020F0302020204030204"/>
            </a:rPr>
            <a:t>                </a:t>
          </a:r>
          <a:r>
            <a:rPr lang="lv-LV" dirty="0"/>
            <a:t>(no 2005. gada</a:t>
          </a:r>
          <a:r>
            <a:rPr lang="lv-LV" dirty="0">
              <a:latin typeface="Calibri Light" panose="020F0302020204030204"/>
            </a:rPr>
            <a:t>)    </a:t>
          </a:r>
          <a:endParaRPr lang="en-US" dirty="0"/>
        </a:p>
      </dgm:t>
    </dgm:pt>
    <dgm:pt modelId="{75510FC2-A22F-4B41-9F80-60C4B731BF3F}" type="parTrans" cxnId="{A58FB04C-C349-413C-9045-3C96E277B6AF}">
      <dgm:prSet/>
      <dgm:spPr/>
      <dgm:t>
        <a:bodyPr/>
        <a:lstStyle/>
        <a:p>
          <a:endParaRPr lang="en-US"/>
        </a:p>
      </dgm:t>
    </dgm:pt>
    <dgm:pt modelId="{08EBF005-329C-4E2B-9872-EB450B568357}" type="sibTrans" cxnId="{A58FB04C-C349-413C-9045-3C96E277B6AF}">
      <dgm:prSet/>
      <dgm:spPr/>
      <dgm:t>
        <a:bodyPr/>
        <a:lstStyle/>
        <a:p>
          <a:endParaRPr lang="en-US"/>
        </a:p>
      </dgm:t>
    </dgm:pt>
    <dgm:pt modelId="{1F1B47ED-A4AE-434D-B2F0-0ABC95E43D2D}">
      <dgm:prSet/>
      <dgm:spPr>
        <a:solidFill>
          <a:schemeClr val="accent5">
            <a:lumMod val="75000"/>
          </a:schemeClr>
        </a:solidFill>
      </dgm:spPr>
      <dgm:t>
        <a:bodyPr/>
        <a:lstStyle/>
        <a:p>
          <a:pPr rtl="0"/>
          <a:r>
            <a:rPr lang="lv-LV" dirty="0"/>
            <a:t>tiesnešiem </a:t>
          </a:r>
          <a:r>
            <a:rPr lang="lv-LV" dirty="0">
              <a:latin typeface="Calibri Light" panose="020F0302020204030204"/>
            </a:rPr>
            <a:t>                              </a:t>
          </a:r>
          <a:r>
            <a:rPr lang="lv-LV" dirty="0"/>
            <a:t>(no 2006. gada</a:t>
          </a:r>
          <a:r>
            <a:rPr lang="lv-LV" dirty="0">
              <a:latin typeface="Calibri Light" panose="020F0302020204030204"/>
            </a:rPr>
            <a:t>)</a:t>
          </a:r>
          <a:endParaRPr lang="en-US" dirty="0"/>
        </a:p>
      </dgm:t>
    </dgm:pt>
    <dgm:pt modelId="{D8F391F0-5DF6-4875-A8B4-67F057D27A97}" type="parTrans" cxnId="{27EE24EE-8781-44C3-8B1F-4F025BF23871}">
      <dgm:prSet/>
      <dgm:spPr/>
      <dgm:t>
        <a:bodyPr/>
        <a:lstStyle/>
        <a:p>
          <a:endParaRPr lang="en-US"/>
        </a:p>
      </dgm:t>
    </dgm:pt>
    <dgm:pt modelId="{52E83B3F-46B3-4723-B3FF-5F271E8D9BDA}" type="sibTrans" cxnId="{27EE24EE-8781-44C3-8B1F-4F025BF23871}">
      <dgm:prSet/>
      <dgm:spPr/>
      <dgm:t>
        <a:bodyPr/>
        <a:lstStyle/>
        <a:p>
          <a:endParaRPr lang="en-US"/>
        </a:p>
      </dgm:t>
    </dgm:pt>
    <dgm:pt modelId="{4D99121D-5AD2-4FF3-8D1D-BDE0CEE95316}">
      <dgm:prSet/>
      <dgm:spPr>
        <a:solidFill>
          <a:schemeClr val="accent5">
            <a:lumMod val="75000"/>
          </a:schemeClr>
        </a:solidFill>
      </dgm:spPr>
      <dgm:t>
        <a:bodyPr/>
        <a:lstStyle/>
        <a:p>
          <a:pPr rtl="0"/>
          <a:r>
            <a:rPr lang="lv-LV" dirty="0"/>
            <a:t>diplomātiem </a:t>
          </a:r>
          <a:r>
            <a:rPr lang="lv-LV" dirty="0">
              <a:latin typeface="Calibri Light" panose="020F0302020204030204"/>
            </a:rPr>
            <a:t>                            </a:t>
          </a:r>
          <a:r>
            <a:rPr lang="lv-LV" dirty="0"/>
            <a:t>(no 2007. gada</a:t>
          </a:r>
          <a:r>
            <a:rPr lang="lv-LV" dirty="0">
              <a:latin typeface="Calibri Light" panose="020F0302020204030204"/>
            </a:rPr>
            <a:t>)</a:t>
          </a:r>
          <a:endParaRPr lang="en-US" dirty="0"/>
        </a:p>
      </dgm:t>
    </dgm:pt>
    <dgm:pt modelId="{B9F6E8A7-A3A8-4D1B-A7EB-BE01F3FDE487}" type="parTrans" cxnId="{43E2B36C-A907-4D50-B4FF-9123B1D92C4C}">
      <dgm:prSet/>
      <dgm:spPr/>
      <dgm:t>
        <a:bodyPr/>
        <a:lstStyle/>
        <a:p>
          <a:endParaRPr lang="en-US"/>
        </a:p>
      </dgm:t>
    </dgm:pt>
    <dgm:pt modelId="{74328F2C-F47F-4F6A-BE64-ADCEA10E0F86}" type="sibTrans" cxnId="{43E2B36C-A907-4D50-B4FF-9123B1D92C4C}">
      <dgm:prSet/>
      <dgm:spPr/>
      <dgm:t>
        <a:bodyPr/>
        <a:lstStyle/>
        <a:p>
          <a:endParaRPr lang="en-US"/>
        </a:p>
      </dgm:t>
    </dgm:pt>
    <dgm:pt modelId="{A68EF31A-A209-4827-96FC-6B685FBFB26C}">
      <dgm:prSet/>
      <dgm:spPr>
        <a:solidFill>
          <a:schemeClr val="accent5">
            <a:lumMod val="75000"/>
          </a:schemeClr>
        </a:solidFill>
      </dgm:spPr>
      <dgm:t>
        <a:bodyPr/>
        <a:lstStyle/>
        <a:p>
          <a:pPr rtl="0"/>
          <a:r>
            <a:rPr lang="lv-LV" dirty="0"/>
            <a:t>KNAB amatpersonām </a:t>
          </a:r>
          <a:r>
            <a:rPr lang="lv-LV" dirty="0">
              <a:latin typeface="Calibri Light" panose="020F0302020204030204"/>
            </a:rPr>
            <a:t>        </a:t>
          </a:r>
          <a:r>
            <a:rPr lang="lv-LV" dirty="0"/>
            <a:t>(no 2009. gada</a:t>
          </a:r>
          <a:r>
            <a:rPr lang="lv-LV" dirty="0">
              <a:latin typeface="Calibri Light" panose="020F0302020204030204"/>
            </a:rPr>
            <a:t>)</a:t>
          </a:r>
          <a:endParaRPr lang="en-US" dirty="0"/>
        </a:p>
      </dgm:t>
    </dgm:pt>
    <dgm:pt modelId="{4CA33293-BA88-47BC-8680-6D84D15BDB07}" type="parTrans" cxnId="{11AD7AE7-3903-4A89-BA19-C62934DC51AF}">
      <dgm:prSet/>
      <dgm:spPr/>
      <dgm:t>
        <a:bodyPr/>
        <a:lstStyle/>
        <a:p>
          <a:endParaRPr lang="en-US"/>
        </a:p>
      </dgm:t>
    </dgm:pt>
    <dgm:pt modelId="{0D26BFF7-7114-4775-A42A-678831E76973}" type="sibTrans" cxnId="{11AD7AE7-3903-4A89-BA19-C62934DC51AF}">
      <dgm:prSet/>
      <dgm:spPr/>
      <dgm:t>
        <a:bodyPr/>
        <a:lstStyle/>
        <a:p>
          <a:endParaRPr lang="en-US"/>
        </a:p>
      </dgm:t>
    </dgm:pt>
    <dgm:pt modelId="{276AC93A-F10D-4E8D-8317-345EA76A4A99}">
      <dgm:prSet/>
      <dgm:spPr>
        <a:solidFill>
          <a:schemeClr val="accent5">
            <a:lumMod val="75000"/>
          </a:schemeClr>
        </a:solidFill>
      </dgm:spPr>
      <dgm:t>
        <a:bodyPr/>
        <a:lstStyle/>
        <a:p>
          <a:pPr rtl="0"/>
          <a:r>
            <a:rPr lang="lv-LV" dirty="0"/>
            <a:t>VDD un MIDD amatpersonām </a:t>
          </a:r>
          <a:r>
            <a:rPr lang="lv-LV" dirty="0">
              <a:latin typeface="Calibri Light" panose="020F0302020204030204"/>
            </a:rPr>
            <a:t>                            </a:t>
          </a:r>
          <a:r>
            <a:rPr lang="lv-LV" dirty="0"/>
            <a:t>(no 2015. gada</a:t>
          </a:r>
          <a:r>
            <a:rPr lang="lv-LV" dirty="0">
              <a:latin typeface="Calibri Light" panose="020F0302020204030204"/>
            </a:rPr>
            <a:t>)</a:t>
          </a:r>
          <a:endParaRPr lang="en-US" dirty="0"/>
        </a:p>
      </dgm:t>
    </dgm:pt>
    <dgm:pt modelId="{764E9E86-03F6-44E0-A4F7-64DD873AE449}" type="parTrans" cxnId="{804FDAC3-14FF-4503-8FA2-693B9FAFE34E}">
      <dgm:prSet/>
      <dgm:spPr/>
      <dgm:t>
        <a:bodyPr/>
        <a:lstStyle/>
        <a:p>
          <a:endParaRPr lang="en-US"/>
        </a:p>
      </dgm:t>
    </dgm:pt>
    <dgm:pt modelId="{4D07A966-F4D7-4412-A228-6B9CE4DFDA1C}" type="sibTrans" cxnId="{804FDAC3-14FF-4503-8FA2-693B9FAFE34E}">
      <dgm:prSet/>
      <dgm:spPr/>
      <dgm:t>
        <a:bodyPr/>
        <a:lstStyle/>
        <a:p>
          <a:endParaRPr lang="en-US"/>
        </a:p>
      </dgm:t>
    </dgm:pt>
    <dgm:pt modelId="{AA8A8C00-34B4-40E3-A7B6-FBE691A86766}">
      <dgm:prSet/>
      <dgm:spPr>
        <a:solidFill>
          <a:schemeClr val="accent5">
            <a:lumMod val="75000"/>
          </a:schemeClr>
        </a:solidFill>
      </dgm:spPr>
      <dgm:t>
        <a:bodyPr/>
        <a:lstStyle/>
        <a:p>
          <a:pPr rtl="0"/>
          <a:r>
            <a:rPr lang="lv-LV" dirty="0"/>
            <a:t>NMPD neatliekamās medicīniskās palīdzības nodrošināšanā iesaistītajiem darbiniekiem </a:t>
          </a:r>
          <a:r>
            <a:rPr lang="lv-LV" dirty="0">
              <a:latin typeface="Calibri Light" panose="020F0302020204030204"/>
            </a:rPr>
            <a:t>                             </a:t>
          </a:r>
          <a:r>
            <a:rPr lang="lv-LV" dirty="0"/>
            <a:t>(no 2016. gada</a:t>
          </a:r>
          <a:r>
            <a:rPr lang="lv-LV" dirty="0">
              <a:latin typeface="Calibri Light" panose="020F0302020204030204"/>
            </a:rPr>
            <a:t>)</a:t>
          </a:r>
          <a:endParaRPr lang="en-US" dirty="0"/>
        </a:p>
      </dgm:t>
    </dgm:pt>
    <dgm:pt modelId="{F3B2BB36-153A-442B-8244-EDB71EF05D37}" type="parTrans" cxnId="{FE95C2C6-8DED-446E-B706-FBC4755DA6E2}">
      <dgm:prSet/>
      <dgm:spPr/>
      <dgm:t>
        <a:bodyPr/>
        <a:lstStyle/>
        <a:p>
          <a:endParaRPr lang="en-US"/>
        </a:p>
      </dgm:t>
    </dgm:pt>
    <dgm:pt modelId="{5BC683E2-0D92-4338-8846-54307D1096C9}" type="sibTrans" cxnId="{FE95C2C6-8DED-446E-B706-FBC4755DA6E2}">
      <dgm:prSet/>
      <dgm:spPr/>
      <dgm:t>
        <a:bodyPr/>
        <a:lstStyle/>
        <a:p>
          <a:endParaRPr lang="en-US"/>
        </a:p>
      </dgm:t>
    </dgm:pt>
    <dgm:pt modelId="{14383E8E-DAC3-4A91-9D9A-FD75BCE434DB}" type="pres">
      <dgm:prSet presAssocID="{85A22DA1-56A2-4D50-862E-8621C8136DCF}" presName="diagram" presStyleCnt="0">
        <dgm:presLayoutVars>
          <dgm:dir/>
          <dgm:resizeHandles val="exact"/>
        </dgm:presLayoutVars>
      </dgm:prSet>
      <dgm:spPr/>
    </dgm:pt>
    <dgm:pt modelId="{68A4FFE1-B506-4C4D-876C-2F2B08746B85}" type="pres">
      <dgm:prSet presAssocID="{3166C341-C89D-49A1-96F0-CD24376E0DD5}" presName="node" presStyleLbl="node1" presStyleIdx="0" presStyleCnt="8">
        <dgm:presLayoutVars>
          <dgm:bulletEnabled val="1"/>
        </dgm:presLayoutVars>
      </dgm:prSet>
      <dgm:spPr/>
    </dgm:pt>
    <dgm:pt modelId="{0585FA2F-32C7-42DA-A649-2EA0AF5C046B}" type="pres">
      <dgm:prSet presAssocID="{488300EE-7415-467A-8D0C-90D7876B4622}" presName="sibTrans" presStyleCnt="0"/>
      <dgm:spPr/>
    </dgm:pt>
    <dgm:pt modelId="{2C59D31E-D679-48B5-A3C1-CEC6B39F5892}" type="pres">
      <dgm:prSet presAssocID="{9D320F45-91D6-4B0F-9619-1A3E1AAB7934}" presName="node" presStyleLbl="node1" presStyleIdx="1" presStyleCnt="8">
        <dgm:presLayoutVars>
          <dgm:bulletEnabled val="1"/>
        </dgm:presLayoutVars>
      </dgm:prSet>
      <dgm:spPr/>
    </dgm:pt>
    <dgm:pt modelId="{4A48B74B-00F1-4455-8326-4C4D16963830}" type="pres">
      <dgm:prSet presAssocID="{E01F85CC-D52F-45A7-80F6-02F845990912}" presName="sibTrans" presStyleCnt="0"/>
      <dgm:spPr/>
    </dgm:pt>
    <dgm:pt modelId="{BF488D64-C468-4933-86FD-FABC0AB213F6}" type="pres">
      <dgm:prSet presAssocID="{461D4275-522C-4EFB-A9D1-6E3F833EB612}" presName="node" presStyleLbl="node1" presStyleIdx="2" presStyleCnt="8">
        <dgm:presLayoutVars>
          <dgm:bulletEnabled val="1"/>
        </dgm:presLayoutVars>
      </dgm:prSet>
      <dgm:spPr/>
    </dgm:pt>
    <dgm:pt modelId="{D7495144-F188-425F-BF41-E2D15C43E1C3}" type="pres">
      <dgm:prSet presAssocID="{08EBF005-329C-4E2B-9872-EB450B568357}" presName="sibTrans" presStyleCnt="0"/>
      <dgm:spPr/>
    </dgm:pt>
    <dgm:pt modelId="{5AF8B255-AFC3-4D29-9A0A-B393F2B884B3}" type="pres">
      <dgm:prSet presAssocID="{1F1B47ED-A4AE-434D-B2F0-0ABC95E43D2D}" presName="node" presStyleLbl="node1" presStyleIdx="3" presStyleCnt="8">
        <dgm:presLayoutVars>
          <dgm:bulletEnabled val="1"/>
        </dgm:presLayoutVars>
      </dgm:prSet>
      <dgm:spPr/>
    </dgm:pt>
    <dgm:pt modelId="{F4D72467-DE13-486F-B215-659ABBACC640}" type="pres">
      <dgm:prSet presAssocID="{52E83B3F-46B3-4723-B3FF-5F271E8D9BDA}" presName="sibTrans" presStyleCnt="0"/>
      <dgm:spPr/>
    </dgm:pt>
    <dgm:pt modelId="{9004D9C5-D39A-4D0F-BC59-2B74DA4BF905}" type="pres">
      <dgm:prSet presAssocID="{4D99121D-5AD2-4FF3-8D1D-BDE0CEE95316}" presName="node" presStyleLbl="node1" presStyleIdx="4" presStyleCnt="8">
        <dgm:presLayoutVars>
          <dgm:bulletEnabled val="1"/>
        </dgm:presLayoutVars>
      </dgm:prSet>
      <dgm:spPr/>
    </dgm:pt>
    <dgm:pt modelId="{DF150B40-0C26-49F6-927C-72CC490CE83F}" type="pres">
      <dgm:prSet presAssocID="{74328F2C-F47F-4F6A-BE64-ADCEA10E0F86}" presName="sibTrans" presStyleCnt="0"/>
      <dgm:spPr/>
    </dgm:pt>
    <dgm:pt modelId="{7EA64EC7-A072-4070-8270-B97762A4F612}" type="pres">
      <dgm:prSet presAssocID="{A68EF31A-A209-4827-96FC-6B685FBFB26C}" presName="node" presStyleLbl="node1" presStyleIdx="5" presStyleCnt="8">
        <dgm:presLayoutVars>
          <dgm:bulletEnabled val="1"/>
        </dgm:presLayoutVars>
      </dgm:prSet>
      <dgm:spPr/>
    </dgm:pt>
    <dgm:pt modelId="{44EB5F66-C9CC-484B-BF13-F1E47CCA01DA}" type="pres">
      <dgm:prSet presAssocID="{0D26BFF7-7114-4775-A42A-678831E76973}" presName="sibTrans" presStyleCnt="0"/>
      <dgm:spPr/>
    </dgm:pt>
    <dgm:pt modelId="{BBC88335-6CA5-4846-BE52-36FE03765802}" type="pres">
      <dgm:prSet presAssocID="{276AC93A-F10D-4E8D-8317-345EA76A4A99}" presName="node" presStyleLbl="node1" presStyleIdx="6" presStyleCnt="8">
        <dgm:presLayoutVars>
          <dgm:bulletEnabled val="1"/>
        </dgm:presLayoutVars>
      </dgm:prSet>
      <dgm:spPr/>
    </dgm:pt>
    <dgm:pt modelId="{BB290ECD-4DCD-49D5-AFD6-E330E9D7D579}" type="pres">
      <dgm:prSet presAssocID="{4D07A966-F4D7-4412-A228-6B9CE4DFDA1C}" presName="sibTrans" presStyleCnt="0"/>
      <dgm:spPr/>
    </dgm:pt>
    <dgm:pt modelId="{A4885216-2397-476D-AC79-F4C227251FF7}" type="pres">
      <dgm:prSet presAssocID="{AA8A8C00-34B4-40E3-A7B6-FBE691A86766}" presName="node" presStyleLbl="node1" presStyleIdx="7" presStyleCnt="8">
        <dgm:presLayoutVars>
          <dgm:bulletEnabled val="1"/>
        </dgm:presLayoutVars>
      </dgm:prSet>
      <dgm:spPr/>
    </dgm:pt>
  </dgm:ptLst>
  <dgm:cxnLst>
    <dgm:cxn modelId="{D259CA5B-2230-45BC-AEDE-8C2969CBED3A}" type="presOf" srcId="{9D320F45-91D6-4B0F-9619-1A3E1AAB7934}" destId="{2C59D31E-D679-48B5-A3C1-CEC6B39F5892}" srcOrd="0" destOrd="0" presId="urn:microsoft.com/office/officeart/2005/8/layout/default"/>
    <dgm:cxn modelId="{A13F6A5E-91C3-45F4-8580-8042701B9052}" type="presOf" srcId="{3166C341-C89D-49A1-96F0-CD24376E0DD5}" destId="{68A4FFE1-B506-4C4D-876C-2F2B08746B85}" srcOrd="0" destOrd="0" presId="urn:microsoft.com/office/officeart/2005/8/layout/default"/>
    <dgm:cxn modelId="{B60DD360-744B-4213-9A65-DA8DA5C55C96}" type="presOf" srcId="{4D99121D-5AD2-4FF3-8D1D-BDE0CEE95316}" destId="{9004D9C5-D39A-4D0F-BC59-2B74DA4BF905}" srcOrd="0" destOrd="0" presId="urn:microsoft.com/office/officeart/2005/8/layout/default"/>
    <dgm:cxn modelId="{A58FB04C-C349-413C-9045-3C96E277B6AF}" srcId="{85A22DA1-56A2-4D50-862E-8621C8136DCF}" destId="{461D4275-522C-4EFB-A9D1-6E3F833EB612}" srcOrd="2" destOrd="0" parTransId="{75510FC2-A22F-4B41-9F80-60C4B731BF3F}" sibTransId="{08EBF005-329C-4E2B-9872-EB450B568357}"/>
    <dgm:cxn modelId="{43E2B36C-A907-4D50-B4FF-9123B1D92C4C}" srcId="{85A22DA1-56A2-4D50-862E-8621C8136DCF}" destId="{4D99121D-5AD2-4FF3-8D1D-BDE0CEE95316}" srcOrd="4" destOrd="0" parTransId="{B9F6E8A7-A3A8-4D1B-A7EB-BE01F3FDE487}" sibTransId="{74328F2C-F47F-4F6A-BE64-ADCEA10E0F86}"/>
    <dgm:cxn modelId="{12C2C372-79B8-4D53-BFBC-331DA2247FB8}" srcId="{85A22DA1-56A2-4D50-862E-8621C8136DCF}" destId="{9D320F45-91D6-4B0F-9619-1A3E1AAB7934}" srcOrd="1" destOrd="0" parTransId="{80F45981-DDD9-4AE7-B933-788A6FC79CE9}" sibTransId="{E01F85CC-D52F-45A7-80F6-02F845990912}"/>
    <dgm:cxn modelId="{C1F54B7F-4B69-478D-8C49-C49F46D80B69}" type="presOf" srcId="{85A22DA1-56A2-4D50-862E-8621C8136DCF}" destId="{14383E8E-DAC3-4A91-9D9A-FD75BCE434DB}" srcOrd="0" destOrd="0" presId="urn:microsoft.com/office/officeart/2005/8/layout/default"/>
    <dgm:cxn modelId="{0B253FA0-7347-48E6-9910-2ED20CCB6F3E}" type="presOf" srcId="{1F1B47ED-A4AE-434D-B2F0-0ABC95E43D2D}" destId="{5AF8B255-AFC3-4D29-9A0A-B393F2B884B3}" srcOrd="0" destOrd="0" presId="urn:microsoft.com/office/officeart/2005/8/layout/default"/>
    <dgm:cxn modelId="{1124ECA3-13F5-482E-9049-AD450A740673}" type="presOf" srcId="{A68EF31A-A209-4827-96FC-6B685FBFB26C}" destId="{7EA64EC7-A072-4070-8270-B97762A4F612}" srcOrd="0" destOrd="0" presId="urn:microsoft.com/office/officeart/2005/8/layout/default"/>
    <dgm:cxn modelId="{F07641A6-2568-45BA-8894-C37B53F5365C}" type="presOf" srcId="{AA8A8C00-34B4-40E3-A7B6-FBE691A86766}" destId="{A4885216-2397-476D-AC79-F4C227251FF7}" srcOrd="0" destOrd="0" presId="urn:microsoft.com/office/officeart/2005/8/layout/default"/>
    <dgm:cxn modelId="{42C113BC-09FA-42AB-8058-C46DE889ACA9}" type="presOf" srcId="{461D4275-522C-4EFB-A9D1-6E3F833EB612}" destId="{BF488D64-C468-4933-86FD-FABC0AB213F6}" srcOrd="0" destOrd="0" presId="urn:microsoft.com/office/officeart/2005/8/layout/default"/>
    <dgm:cxn modelId="{804FDAC3-14FF-4503-8FA2-693B9FAFE34E}" srcId="{85A22DA1-56A2-4D50-862E-8621C8136DCF}" destId="{276AC93A-F10D-4E8D-8317-345EA76A4A99}" srcOrd="6" destOrd="0" parTransId="{764E9E86-03F6-44E0-A4F7-64DD873AE449}" sibTransId="{4D07A966-F4D7-4412-A228-6B9CE4DFDA1C}"/>
    <dgm:cxn modelId="{FE95C2C6-8DED-446E-B706-FBC4755DA6E2}" srcId="{85A22DA1-56A2-4D50-862E-8621C8136DCF}" destId="{AA8A8C00-34B4-40E3-A7B6-FBE691A86766}" srcOrd="7" destOrd="0" parTransId="{F3B2BB36-153A-442B-8244-EDB71EF05D37}" sibTransId="{5BC683E2-0D92-4338-8846-54307D1096C9}"/>
    <dgm:cxn modelId="{01E143CC-BC3E-4277-A3F7-4984D535C619}" type="presOf" srcId="{276AC93A-F10D-4E8D-8317-345EA76A4A99}" destId="{BBC88335-6CA5-4846-BE52-36FE03765802}" srcOrd="0" destOrd="0" presId="urn:microsoft.com/office/officeart/2005/8/layout/default"/>
    <dgm:cxn modelId="{35CD53DC-A106-446A-B175-1F27231C5618}" srcId="{85A22DA1-56A2-4D50-862E-8621C8136DCF}" destId="{3166C341-C89D-49A1-96F0-CD24376E0DD5}" srcOrd="0" destOrd="0" parTransId="{31BA5367-2DAE-4D54-B67D-74BF306229DB}" sibTransId="{488300EE-7415-467A-8D0C-90D7876B4622}"/>
    <dgm:cxn modelId="{11AD7AE7-3903-4A89-BA19-C62934DC51AF}" srcId="{85A22DA1-56A2-4D50-862E-8621C8136DCF}" destId="{A68EF31A-A209-4827-96FC-6B685FBFB26C}" srcOrd="5" destOrd="0" parTransId="{4CA33293-BA88-47BC-8680-6D84D15BDB07}" sibTransId="{0D26BFF7-7114-4775-A42A-678831E76973}"/>
    <dgm:cxn modelId="{27EE24EE-8781-44C3-8B1F-4F025BF23871}" srcId="{85A22DA1-56A2-4D50-862E-8621C8136DCF}" destId="{1F1B47ED-A4AE-434D-B2F0-0ABC95E43D2D}" srcOrd="3" destOrd="0" parTransId="{D8F391F0-5DF6-4875-A8B4-67F057D27A97}" sibTransId="{52E83B3F-46B3-4723-B3FF-5F271E8D9BDA}"/>
    <dgm:cxn modelId="{9910D5E0-FB75-4E8C-A32A-33F56056CD77}" type="presParOf" srcId="{14383E8E-DAC3-4A91-9D9A-FD75BCE434DB}" destId="{68A4FFE1-B506-4C4D-876C-2F2B08746B85}" srcOrd="0" destOrd="0" presId="urn:microsoft.com/office/officeart/2005/8/layout/default"/>
    <dgm:cxn modelId="{1428BA1D-EFCE-4D14-A9D3-B3511260E87A}" type="presParOf" srcId="{14383E8E-DAC3-4A91-9D9A-FD75BCE434DB}" destId="{0585FA2F-32C7-42DA-A649-2EA0AF5C046B}" srcOrd="1" destOrd="0" presId="urn:microsoft.com/office/officeart/2005/8/layout/default"/>
    <dgm:cxn modelId="{0DC1D4FE-F42B-4A1B-A2C8-8C54C01B85B6}" type="presParOf" srcId="{14383E8E-DAC3-4A91-9D9A-FD75BCE434DB}" destId="{2C59D31E-D679-48B5-A3C1-CEC6B39F5892}" srcOrd="2" destOrd="0" presId="urn:microsoft.com/office/officeart/2005/8/layout/default"/>
    <dgm:cxn modelId="{BEA1D9AA-0AC7-4193-A6E4-66B694CB1C55}" type="presParOf" srcId="{14383E8E-DAC3-4A91-9D9A-FD75BCE434DB}" destId="{4A48B74B-00F1-4455-8326-4C4D16963830}" srcOrd="3" destOrd="0" presId="urn:microsoft.com/office/officeart/2005/8/layout/default"/>
    <dgm:cxn modelId="{0FBF3386-081E-4AEE-A805-7166C7480753}" type="presParOf" srcId="{14383E8E-DAC3-4A91-9D9A-FD75BCE434DB}" destId="{BF488D64-C468-4933-86FD-FABC0AB213F6}" srcOrd="4" destOrd="0" presId="urn:microsoft.com/office/officeart/2005/8/layout/default"/>
    <dgm:cxn modelId="{AC082553-F2E1-4BE9-BB36-76EDC936A60D}" type="presParOf" srcId="{14383E8E-DAC3-4A91-9D9A-FD75BCE434DB}" destId="{D7495144-F188-425F-BF41-E2D15C43E1C3}" srcOrd="5" destOrd="0" presId="urn:microsoft.com/office/officeart/2005/8/layout/default"/>
    <dgm:cxn modelId="{C7DE8B8D-C21A-4612-BA97-AB166BDDAAE8}" type="presParOf" srcId="{14383E8E-DAC3-4A91-9D9A-FD75BCE434DB}" destId="{5AF8B255-AFC3-4D29-9A0A-B393F2B884B3}" srcOrd="6" destOrd="0" presId="urn:microsoft.com/office/officeart/2005/8/layout/default"/>
    <dgm:cxn modelId="{73C23326-B256-4F73-95FB-8ACF6CC3C1CB}" type="presParOf" srcId="{14383E8E-DAC3-4A91-9D9A-FD75BCE434DB}" destId="{F4D72467-DE13-486F-B215-659ABBACC640}" srcOrd="7" destOrd="0" presId="urn:microsoft.com/office/officeart/2005/8/layout/default"/>
    <dgm:cxn modelId="{EEB089C2-44E2-4926-9FD9-FBEACAE27613}" type="presParOf" srcId="{14383E8E-DAC3-4A91-9D9A-FD75BCE434DB}" destId="{9004D9C5-D39A-4D0F-BC59-2B74DA4BF905}" srcOrd="8" destOrd="0" presId="urn:microsoft.com/office/officeart/2005/8/layout/default"/>
    <dgm:cxn modelId="{53A02BE2-0320-4DEB-B704-2BF312944C47}" type="presParOf" srcId="{14383E8E-DAC3-4A91-9D9A-FD75BCE434DB}" destId="{DF150B40-0C26-49F6-927C-72CC490CE83F}" srcOrd="9" destOrd="0" presId="urn:microsoft.com/office/officeart/2005/8/layout/default"/>
    <dgm:cxn modelId="{F9A146DA-B558-44A5-9C2E-CBC021C341D3}" type="presParOf" srcId="{14383E8E-DAC3-4A91-9D9A-FD75BCE434DB}" destId="{7EA64EC7-A072-4070-8270-B97762A4F612}" srcOrd="10" destOrd="0" presId="urn:microsoft.com/office/officeart/2005/8/layout/default"/>
    <dgm:cxn modelId="{CB10E0FE-CD36-4373-958A-9CB701BC9FA7}" type="presParOf" srcId="{14383E8E-DAC3-4A91-9D9A-FD75BCE434DB}" destId="{44EB5F66-C9CC-484B-BF13-F1E47CCA01DA}" srcOrd="11" destOrd="0" presId="urn:microsoft.com/office/officeart/2005/8/layout/default"/>
    <dgm:cxn modelId="{55490267-B1B9-4045-9AA7-EE9BBFCB0997}" type="presParOf" srcId="{14383E8E-DAC3-4A91-9D9A-FD75BCE434DB}" destId="{BBC88335-6CA5-4846-BE52-36FE03765802}" srcOrd="12" destOrd="0" presId="urn:microsoft.com/office/officeart/2005/8/layout/default"/>
    <dgm:cxn modelId="{BDB0BEBF-00A4-4BFF-A625-23308466448C}" type="presParOf" srcId="{14383E8E-DAC3-4A91-9D9A-FD75BCE434DB}" destId="{BB290ECD-4DCD-49D5-AFD6-E330E9D7D579}" srcOrd="13" destOrd="0" presId="urn:microsoft.com/office/officeart/2005/8/layout/default"/>
    <dgm:cxn modelId="{EEACD1F1-74A1-474A-8605-DB224478EB06}" type="presParOf" srcId="{14383E8E-DAC3-4A91-9D9A-FD75BCE434DB}" destId="{A4885216-2397-476D-AC79-F4C227251FF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353A83-3F3D-4C6B-B711-4AF0971AC825}" type="doc">
      <dgm:prSet loTypeId="urn:microsoft.com/office/officeart/2005/8/layout/hList6" loCatId="list" qsTypeId="urn:microsoft.com/office/officeart/2005/8/quickstyle/simple1" qsCatId="simple" csTypeId="urn:microsoft.com/office/officeart/2005/8/colors/accent0_1" csCatId="mainScheme" phldr="1"/>
      <dgm:spPr/>
      <dgm:t>
        <a:bodyPr/>
        <a:lstStyle/>
        <a:p>
          <a:endParaRPr lang="en-US"/>
        </a:p>
      </dgm:t>
    </dgm:pt>
    <dgm:pt modelId="{4607A11B-47DE-4442-93BF-F60BE444273A}">
      <dgm:prSet phldrT="[Text]" custT="1"/>
      <dgm:spPr/>
      <dgm:t>
        <a:bodyPr/>
        <a:lstStyle/>
        <a:p>
          <a:pPr>
            <a:buNone/>
          </a:pPr>
          <a:r>
            <a:rPr lang="lv-LV" sz="1800" b="1" i="0" dirty="0">
              <a:effectLst/>
              <a:latin typeface="+mn-lt"/>
            </a:rPr>
            <a:t>Sākotnējā prognoze</a:t>
          </a:r>
          <a:endParaRPr lang="en-US" sz="1800" dirty="0">
            <a:latin typeface="+mn-lt"/>
          </a:endParaRPr>
        </a:p>
      </dgm:t>
    </dgm:pt>
    <dgm:pt modelId="{FA5B8BF3-E1A7-42D5-A602-21A9F1D831F2}" type="parTrans" cxnId="{57488D7F-D9D6-42FE-B901-C67D12A22294}">
      <dgm:prSet/>
      <dgm:spPr/>
      <dgm:t>
        <a:bodyPr/>
        <a:lstStyle/>
        <a:p>
          <a:endParaRPr lang="en-US"/>
        </a:p>
      </dgm:t>
    </dgm:pt>
    <dgm:pt modelId="{5C3A508F-5388-46CF-8988-AA7519B88A74}" type="sibTrans" cxnId="{57488D7F-D9D6-42FE-B901-C67D12A22294}">
      <dgm:prSet/>
      <dgm:spPr/>
      <dgm:t>
        <a:bodyPr/>
        <a:lstStyle/>
        <a:p>
          <a:endParaRPr lang="en-US"/>
        </a:p>
      </dgm:t>
    </dgm:pt>
    <dgm:pt modelId="{65840A93-8D65-40FB-978D-61CD7F28903F}">
      <dgm:prSet custT="1"/>
      <dgm:spPr/>
      <dgm:t>
        <a:bodyPr/>
        <a:lstStyle/>
        <a:p>
          <a:r>
            <a:rPr lang="lv-LV" sz="1800" dirty="0">
              <a:latin typeface="+mn-lt"/>
            </a:rPr>
            <a:t>I</a:t>
          </a:r>
          <a:r>
            <a:rPr lang="lv-LV" sz="1800" b="0" i="0" dirty="0">
              <a:effectLst/>
              <a:latin typeface="+mn-lt"/>
            </a:rPr>
            <a:t>kgadējs pieaugums no 115,9 miljoniem eiro 2024. gadā:</a:t>
          </a:r>
        </a:p>
      </dgm:t>
    </dgm:pt>
    <dgm:pt modelId="{1E5620EE-793F-44AD-9D94-F7843EF6FEA9}" type="parTrans" cxnId="{650602A2-F662-4847-81FF-E4F37B3423FD}">
      <dgm:prSet/>
      <dgm:spPr/>
      <dgm:t>
        <a:bodyPr/>
        <a:lstStyle/>
        <a:p>
          <a:endParaRPr lang="en-US"/>
        </a:p>
      </dgm:t>
    </dgm:pt>
    <dgm:pt modelId="{3B89BB0E-C2D9-4062-8B6F-B9B672DF3FBA}" type="sibTrans" cxnId="{650602A2-F662-4847-81FF-E4F37B3423FD}">
      <dgm:prSet/>
      <dgm:spPr/>
      <dgm:t>
        <a:bodyPr/>
        <a:lstStyle/>
        <a:p>
          <a:endParaRPr lang="en-US"/>
        </a:p>
      </dgm:t>
    </dgm:pt>
    <dgm:pt modelId="{49E6B3B7-B623-4490-A03B-7495A78AA851}">
      <dgm:prSet custT="1"/>
      <dgm:spPr/>
      <dgm:t>
        <a:bodyPr/>
        <a:lstStyle/>
        <a:p>
          <a:pPr>
            <a:buNone/>
          </a:pPr>
          <a:r>
            <a:rPr lang="lv-LV" sz="1800" b="1" i="0" dirty="0">
              <a:effectLst/>
              <a:latin typeface="+mn-lt"/>
            </a:rPr>
            <a:t>Koriģētā prognoze ar makroekonomiskajiem parametriem</a:t>
          </a:r>
        </a:p>
      </dgm:t>
    </dgm:pt>
    <dgm:pt modelId="{93B531B7-BA70-43B3-9560-F8036405AD72}" type="parTrans" cxnId="{2F00E8F6-05D1-4E73-B3C4-39BECD3C96B0}">
      <dgm:prSet/>
      <dgm:spPr/>
      <dgm:t>
        <a:bodyPr/>
        <a:lstStyle/>
        <a:p>
          <a:endParaRPr lang="en-US"/>
        </a:p>
      </dgm:t>
    </dgm:pt>
    <dgm:pt modelId="{AA2C46F6-0253-4C13-8289-30585FC71759}" type="sibTrans" cxnId="{2F00E8F6-05D1-4E73-B3C4-39BECD3C96B0}">
      <dgm:prSet/>
      <dgm:spPr/>
      <dgm:t>
        <a:bodyPr/>
        <a:lstStyle/>
        <a:p>
          <a:endParaRPr lang="en-US"/>
        </a:p>
      </dgm:t>
    </dgm:pt>
    <dgm:pt modelId="{BE8E8C6B-A40C-4A93-B51A-A8A7E1ECF9FB}">
      <dgm:prSet custT="1"/>
      <dgm:spPr/>
      <dgm:t>
        <a:bodyPr/>
        <a:lstStyle/>
        <a:p>
          <a:pPr>
            <a:buNone/>
          </a:pPr>
          <a:r>
            <a:rPr lang="lv-LV" sz="1800" b="1" i="0">
              <a:effectLst/>
              <a:latin typeface="+mn-lt"/>
            </a:rPr>
            <a:t>Koriģētā prognoze ar algu pieauguma ietekmi</a:t>
          </a:r>
          <a:endParaRPr lang="lv-LV" sz="1800" b="1" i="0" dirty="0">
            <a:effectLst/>
            <a:latin typeface="+mn-lt"/>
          </a:endParaRPr>
        </a:p>
      </dgm:t>
    </dgm:pt>
    <dgm:pt modelId="{05F3CB2B-7784-40B0-84C9-8DF37DCB847A}" type="parTrans" cxnId="{CDAACA3B-685B-4831-813F-083C984C4A52}">
      <dgm:prSet/>
      <dgm:spPr/>
      <dgm:t>
        <a:bodyPr/>
        <a:lstStyle/>
        <a:p>
          <a:endParaRPr lang="en-US"/>
        </a:p>
      </dgm:t>
    </dgm:pt>
    <dgm:pt modelId="{6F6BF019-A6EA-48B8-B97E-63C2FC2EBD79}" type="sibTrans" cxnId="{CDAACA3B-685B-4831-813F-083C984C4A52}">
      <dgm:prSet/>
      <dgm:spPr/>
      <dgm:t>
        <a:bodyPr/>
        <a:lstStyle/>
        <a:p>
          <a:endParaRPr lang="en-US"/>
        </a:p>
      </dgm:t>
    </dgm:pt>
    <dgm:pt modelId="{6EA16D0E-A0C8-4748-A639-EDD804FFBFD8}">
      <dgm:prSet custT="1"/>
      <dgm:spPr/>
      <dgm:t>
        <a:bodyPr/>
        <a:lstStyle/>
        <a:p>
          <a:r>
            <a:rPr lang="lv-LV" sz="1800" b="0" i="0" dirty="0">
              <a:effectLst/>
              <a:latin typeface="+mn-lt"/>
            </a:rPr>
            <a:t>Ievērojot pēdējo piecu mēnešu vidējā atalgojuma pieaugumu (23%–78% no 2020. līdz 2024.):</a:t>
          </a:r>
        </a:p>
      </dgm:t>
    </dgm:pt>
    <dgm:pt modelId="{931B5188-D7D0-4FD3-B83E-13421FB55152}" type="parTrans" cxnId="{89A9E343-D974-4970-A06F-F2C3EDEE7D1C}">
      <dgm:prSet/>
      <dgm:spPr/>
      <dgm:t>
        <a:bodyPr/>
        <a:lstStyle/>
        <a:p>
          <a:endParaRPr lang="en-US"/>
        </a:p>
      </dgm:t>
    </dgm:pt>
    <dgm:pt modelId="{C3DA53AD-AB47-4DC7-8140-33074AAD16FB}" type="sibTrans" cxnId="{89A9E343-D974-4970-A06F-F2C3EDEE7D1C}">
      <dgm:prSet/>
      <dgm:spPr/>
      <dgm:t>
        <a:bodyPr/>
        <a:lstStyle/>
        <a:p>
          <a:endParaRPr lang="en-US"/>
        </a:p>
      </dgm:t>
    </dgm:pt>
    <dgm:pt modelId="{763B4B60-C509-449C-A62E-8A7D8D86233F}">
      <dgm:prSet custT="1"/>
      <dgm:spPr/>
      <dgm:t>
        <a:bodyPr/>
        <a:lstStyle/>
        <a:p>
          <a:pPr>
            <a:buNone/>
          </a:pPr>
          <a:r>
            <a:rPr lang="lv-LV" sz="1800" b="0" i="0" dirty="0">
              <a:effectLst/>
              <a:latin typeface="+mn-lt"/>
            </a:rPr>
            <a:t>127,5 (2025),</a:t>
          </a:r>
        </a:p>
      </dgm:t>
    </dgm:pt>
    <dgm:pt modelId="{2802F7CA-8C1F-4F1C-92CA-37C11C30DF43}" type="parTrans" cxnId="{5F17C6A3-7EDB-49BA-BB50-75438EDF83B0}">
      <dgm:prSet/>
      <dgm:spPr/>
      <dgm:t>
        <a:bodyPr/>
        <a:lstStyle/>
        <a:p>
          <a:endParaRPr lang="en-US"/>
        </a:p>
      </dgm:t>
    </dgm:pt>
    <dgm:pt modelId="{46975215-BB32-4CD7-B782-4435FA1CAEAB}" type="sibTrans" cxnId="{5F17C6A3-7EDB-49BA-BB50-75438EDF83B0}">
      <dgm:prSet/>
      <dgm:spPr/>
      <dgm:t>
        <a:bodyPr/>
        <a:lstStyle/>
        <a:p>
          <a:endParaRPr lang="en-US"/>
        </a:p>
      </dgm:t>
    </dgm:pt>
    <dgm:pt modelId="{FE446099-FA6E-4848-9999-BE1AEB6F4225}">
      <dgm:prSet custT="1"/>
      <dgm:spPr/>
      <dgm:t>
        <a:bodyPr/>
        <a:lstStyle/>
        <a:p>
          <a:pPr>
            <a:buNone/>
          </a:pPr>
          <a:r>
            <a:rPr lang="lv-LV" sz="1800" b="0" i="0" dirty="0">
              <a:effectLst/>
              <a:latin typeface="+mn-lt"/>
            </a:rPr>
            <a:t>140,3 (2026), </a:t>
          </a:r>
        </a:p>
      </dgm:t>
    </dgm:pt>
    <dgm:pt modelId="{48E149D0-E44F-4F99-AF5C-714FF28EE48B}" type="parTrans" cxnId="{09DCC4EF-E9F0-442B-A257-4BC414BE919C}">
      <dgm:prSet/>
      <dgm:spPr/>
      <dgm:t>
        <a:bodyPr/>
        <a:lstStyle/>
        <a:p>
          <a:endParaRPr lang="en-US"/>
        </a:p>
      </dgm:t>
    </dgm:pt>
    <dgm:pt modelId="{DE18C657-27F2-46BD-AE58-D9284C1D2741}" type="sibTrans" cxnId="{09DCC4EF-E9F0-442B-A257-4BC414BE919C}">
      <dgm:prSet/>
      <dgm:spPr/>
      <dgm:t>
        <a:bodyPr/>
        <a:lstStyle/>
        <a:p>
          <a:endParaRPr lang="en-US"/>
        </a:p>
      </dgm:t>
    </dgm:pt>
    <dgm:pt modelId="{F56E72C6-5C70-4BE6-97AC-6994A06498BA}">
      <dgm:prSet custT="1"/>
      <dgm:spPr/>
      <dgm:t>
        <a:bodyPr/>
        <a:lstStyle/>
        <a:p>
          <a:pPr>
            <a:buNone/>
          </a:pPr>
          <a:r>
            <a:rPr lang="lv-LV" sz="1800" b="0" i="0" dirty="0">
              <a:effectLst/>
              <a:latin typeface="+mn-lt"/>
            </a:rPr>
            <a:t>154,3 (2027), </a:t>
          </a:r>
        </a:p>
      </dgm:t>
    </dgm:pt>
    <dgm:pt modelId="{F1F1374D-0A47-4AD4-977D-C6D210D32893}" type="parTrans" cxnId="{29D68681-2258-4C1F-88C7-F7183AF188A0}">
      <dgm:prSet/>
      <dgm:spPr/>
      <dgm:t>
        <a:bodyPr/>
        <a:lstStyle/>
        <a:p>
          <a:endParaRPr lang="en-US"/>
        </a:p>
      </dgm:t>
    </dgm:pt>
    <dgm:pt modelId="{B723196F-6028-48C9-9FC1-0DD6F482E232}" type="sibTrans" cxnId="{29D68681-2258-4C1F-88C7-F7183AF188A0}">
      <dgm:prSet/>
      <dgm:spPr/>
      <dgm:t>
        <a:bodyPr/>
        <a:lstStyle/>
        <a:p>
          <a:endParaRPr lang="en-US"/>
        </a:p>
      </dgm:t>
    </dgm:pt>
    <dgm:pt modelId="{6E5B5EFD-0EDA-4F9B-AB3F-E4EFCB611AA1}">
      <dgm:prSet custT="1"/>
      <dgm:spPr/>
      <dgm:t>
        <a:bodyPr/>
        <a:lstStyle/>
        <a:p>
          <a:pPr>
            <a:buNone/>
          </a:pPr>
          <a:r>
            <a:rPr lang="lv-LV" sz="1800" b="0" i="0" dirty="0">
              <a:effectLst/>
              <a:latin typeface="+mn-lt"/>
            </a:rPr>
            <a:t>169,7 (2028), </a:t>
          </a:r>
        </a:p>
      </dgm:t>
    </dgm:pt>
    <dgm:pt modelId="{14F85202-4B76-4897-A395-D8DFBFC3F2E0}" type="parTrans" cxnId="{E58BE4AA-CEBE-40CD-BE8D-B45F7427BAFE}">
      <dgm:prSet/>
      <dgm:spPr/>
      <dgm:t>
        <a:bodyPr/>
        <a:lstStyle/>
        <a:p>
          <a:endParaRPr lang="en-US"/>
        </a:p>
      </dgm:t>
    </dgm:pt>
    <dgm:pt modelId="{B6688ABA-BFED-4D2E-8D8A-00BE48975807}" type="sibTrans" cxnId="{E58BE4AA-CEBE-40CD-BE8D-B45F7427BAFE}">
      <dgm:prSet/>
      <dgm:spPr/>
      <dgm:t>
        <a:bodyPr/>
        <a:lstStyle/>
        <a:p>
          <a:endParaRPr lang="en-US"/>
        </a:p>
      </dgm:t>
    </dgm:pt>
    <dgm:pt modelId="{04D33880-2D80-4F16-89BB-6F60E8E82903}">
      <dgm:prSet custT="1"/>
      <dgm:spPr/>
      <dgm:t>
        <a:bodyPr/>
        <a:lstStyle/>
        <a:p>
          <a:pPr>
            <a:buNone/>
          </a:pPr>
          <a:r>
            <a:rPr lang="lv-LV" sz="1800" b="0" i="0" dirty="0">
              <a:effectLst/>
              <a:latin typeface="+mn-lt"/>
            </a:rPr>
            <a:t>186,7 (2029),</a:t>
          </a:r>
        </a:p>
      </dgm:t>
    </dgm:pt>
    <dgm:pt modelId="{5522045D-E370-4438-9FC9-14249E00FDB9}" type="parTrans" cxnId="{DD0D5C5E-045D-40DE-AF9F-3DF0613A8BCF}">
      <dgm:prSet/>
      <dgm:spPr/>
      <dgm:t>
        <a:bodyPr/>
        <a:lstStyle/>
        <a:p>
          <a:endParaRPr lang="en-US"/>
        </a:p>
      </dgm:t>
    </dgm:pt>
    <dgm:pt modelId="{9094C0CF-236C-49AC-ADDE-4431625E37D1}" type="sibTrans" cxnId="{DD0D5C5E-045D-40DE-AF9F-3DF0613A8BCF}">
      <dgm:prSet/>
      <dgm:spPr/>
      <dgm:t>
        <a:bodyPr/>
        <a:lstStyle/>
        <a:p>
          <a:endParaRPr lang="en-US"/>
        </a:p>
      </dgm:t>
    </dgm:pt>
    <dgm:pt modelId="{FFDF5EF3-CB01-4065-B5AB-1A705BBB3CD2}">
      <dgm:prSet custT="1"/>
      <dgm:spPr/>
      <dgm:t>
        <a:bodyPr/>
        <a:lstStyle/>
        <a:p>
          <a:pPr>
            <a:buNone/>
          </a:pPr>
          <a:r>
            <a:rPr lang="lv-LV" sz="1800" b="0" i="0" dirty="0">
              <a:effectLst/>
              <a:latin typeface="+mn-lt"/>
            </a:rPr>
            <a:t>205,4 (2030).</a:t>
          </a:r>
        </a:p>
      </dgm:t>
    </dgm:pt>
    <dgm:pt modelId="{9D7C0811-02E2-478D-827D-801ACAE09508}" type="parTrans" cxnId="{067CD93D-96B6-4514-BD7B-897D7C73F77B}">
      <dgm:prSet/>
      <dgm:spPr/>
      <dgm:t>
        <a:bodyPr/>
        <a:lstStyle/>
        <a:p>
          <a:endParaRPr lang="en-US"/>
        </a:p>
      </dgm:t>
    </dgm:pt>
    <dgm:pt modelId="{B64F764E-BB45-4278-95B9-047DFC3ED391}" type="sibTrans" cxnId="{067CD93D-96B6-4514-BD7B-897D7C73F77B}">
      <dgm:prSet/>
      <dgm:spPr/>
      <dgm:t>
        <a:bodyPr/>
        <a:lstStyle/>
        <a:p>
          <a:endParaRPr lang="en-US"/>
        </a:p>
      </dgm:t>
    </dgm:pt>
    <dgm:pt modelId="{6C2C7485-EDD7-4781-8FEB-A621CBC414B3}">
      <dgm:prSet custT="1"/>
      <dgm:spPr/>
      <dgm:t>
        <a:bodyPr/>
        <a:lstStyle/>
        <a:p>
          <a:pPr>
            <a:buNone/>
          </a:pPr>
          <a:r>
            <a:rPr lang="lv-LV" sz="1800" b="0" i="0" dirty="0">
              <a:effectLst/>
              <a:latin typeface="+mn-lt"/>
            </a:rPr>
            <a:t>121,7 (2025),</a:t>
          </a:r>
        </a:p>
      </dgm:t>
    </dgm:pt>
    <dgm:pt modelId="{074F0B3E-E303-4C5A-9ABD-B92A6B050420}" type="parTrans" cxnId="{944A0DD7-3860-45FA-846F-CE589CD4E691}">
      <dgm:prSet/>
      <dgm:spPr/>
      <dgm:t>
        <a:bodyPr/>
        <a:lstStyle/>
        <a:p>
          <a:endParaRPr lang="en-US"/>
        </a:p>
      </dgm:t>
    </dgm:pt>
    <dgm:pt modelId="{5C1BFD7F-1167-47ED-9B32-A30725D50DD0}" type="sibTrans" cxnId="{944A0DD7-3860-45FA-846F-CE589CD4E691}">
      <dgm:prSet/>
      <dgm:spPr/>
      <dgm:t>
        <a:bodyPr/>
        <a:lstStyle/>
        <a:p>
          <a:endParaRPr lang="en-US"/>
        </a:p>
      </dgm:t>
    </dgm:pt>
    <dgm:pt modelId="{8A511F2F-D614-4028-A66D-C7CCC211ED25}">
      <dgm:prSet custT="1"/>
      <dgm:spPr/>
      <dgm:t>
        <a:bodyPr/>
        <a:lstStyle/>
        <a:p>
          <a:pPr>
            <a:buNone/>
          </a:pPr>
          <a:r>
            <a:rPr lang="lv-LV" sz="1800" b="0" i="0" dirty="0">
              <a:effectLst/>
              <a:latin typeface="+mn-lt"/>
            </a:rPr>
            <a:t>128,1 (2026),</a:t>
          </a:r>
        </a:p>
      </dgm:t>
    </dgm:pt>
    <dgm:pt modelId="{ADBEB962-C22F-4DAE-A239-75C919E2486D}" type="parTrans" cxnId="{4039DB5F-66EE-4C85-AE08-41F7963BF0BC}">
      <dgm:prSet/>
      <dgm:spPr/>
      <dgm:t>
        <a:bodyPr/>
        <a:lstStyle/>
        <a:p>
          <a:endParaRPr lang="en-US"/>
        </a:p>
      </dgm:t>
    </dgm:pt>
    <dgm:pt modelId="{FCE415D4-E5B2-45F9-BAD1-43F40F3F1BB7}" type="sibTrans" cxnId="{4039DB5F-66EE-4C85-AE08-41F7963BF0BC}">
      <dgm:prSet/>
      <dgm:spPr/>
      <dgm:t>
        <a:bodyPr/>
        <a:lstStyle/>
        <a:p>
          <a:endParaRPr lang="en-US"/>
        </a:p>
      </dgm:t>
    </dgm:pt>
    <dgm:pt modelId="{352BA2AC-C70D-4BD9-A4EB-C48F252F26AF}">
      <dgm:prSet custT="1"/>
      <dgm:spPr/>
      <dgm:t>
        <a:bodyPr/>
        <a:lstStyle/>
        <a:p>
          <a:pPr>
            <a:buNone/>
          </a:pPr>
          <a:r>
            <a:rPr lang="lv-LV" sz="1800" b="0" i="0" dirty="0">
              <a:effectLst/>
              <a:latin typeface="+mn-lt"/>
            </a:rPr>
            <a:t>134,9 (2027),</a:t>
          </a:r>
        </a:p>
      </dgm:t>
    </dgm:pt>
    <dgm:pt modelId="{68253FD0-71D0-4185-8FB2-56A0306220D6}" type="parTrans" cxnId="{C532D4B1-1883-40B7-8BF0-C30864438D3E}">
      <dgm:prSet/>
      <dgm:spPr/>
      <dgm:t>
        <a:bodyPr/>
        <a:lstStyle/>
        <a:p>
          <a:endParaRPr lang="en-US"/>
        </a:p>
      </dgm:t>
    </dgm:pt>
    <dgm:pt modelId="{664B5BEF-2584-4352-8A14-9D20780FD953}" type="sibTrans" cxnId="{C532D4B1-1883-40B7-8BF0-C30864438D3E}">
      <dgm:prSet/>
      <dgm:spPr/>
      <dgm:t>
        <a:bodyPr/>
        <a:lstStyle/>
        <a:p>
          <a:endParaRPr lang="en-US"/>
        </a:p>
      </dgm:t>
    </dgm:pt>
    <dgm:pt modelId="{A06A3F1F-B328-4A89-9DE0-F7DA9E2F2C55}">
      <dgm:prSet custT="1"/>
      <dgm:spPr/>
      <dgm:t>
        <a:bodyPr/>
        <a:lstStyle/>
        <a:p>
          <a:pPr>
            <a:buNone/>
          </a:pPr>
          <a:r>
            <a:rPr lang="lv-LV" sz="1800" b="0" i="0" dirty="0">
              <a:effectLst/>
              <a:latin typeface="+mn-lt"/>
            </a:rPr>
            <a:t>141,9 (2028),</a:t>
          </a:r>
        </a:p>
      </dgm:t>
    </dgm:pt>
    <dgm:pt modelId="{48AD2256-5051-4F12-95D6-529407B228C5}" type="parTrans" cxnId="{B575578F-2A8F-4B5C-BD57-BEB064C0C0C9}">
      <dgm:prSet/>
      <dgm:spPr/>
      <dgm:t>
        <a:bodyPr/>
        <a:lstStyle/>
        <a:p>
          <a:endParaRPr lang="en-US"/>
        </a:p>
      </dgm:t>
    </dgm:pt>
    <dgm:pt modelId="{AB44ED5D-11F4-42E5-883D-26BCF1863CBA}" type="sibTrans" cxnId="{B575578F-2A8F-4B5C-BD57-BEB064C0C0C9}">
      <dgm:prSet/>
      <dgm:spPr/>
      <dgm:t>
        <a:bodyPr/>
        <a:lstStyle/>
        <a:p>
          <a:endParaRPr lang="en-US"/>
        </a:p>
      </dgm:t>
    </dgm:pt>
    <dgm:pt modelId="{1927F32E-1B02-4DDE-A1A6-B8F97202977C}">
      <dgm:prSet custT="1"/>
      <dgm:spPr/>
      <dgm:t>
        <a:bodyPr/>
        <a:lstStyle/>
        <a:p>
          <a:pPr>
            <a:buNone/>
          </a:pPr>
          <a:r>
            <a:rPr lang="lv-LV" sz="1800" b="0" i="0" dirty="0">
              <a:effectLst/>
              <a:latin typeface="+mn-lt"/>
            </a:rPr>
            <a:t>149,2 (2029),</a:t>
          </a:r>
        </a:p>
      </dgm:t>
    </dgm:pt>
    <dgm:pt modelId="{6B13B815-9500-4799-8791-6AD4087D2075}" type="parTrans" cxnId="{3D99CC6D-3FBF-4348-BDDB-7D5348532649}">
      <dgm:prSet/>
      <dgm:spPr/>
      <dgm:t>
        <a:bodyPr/>
        <a:lstStyle/>
        <a:p>
          <a:endParaRPr lang="en-US"/>
        </a:p>
      </dgm:t>
    </dgm:pt>
    <dgm:pt modelId="{702FF406-85AC-4EF2-9C47-BC5280C94A16}" type="sibTrans" cxnId="{3D99CC6D-3FBF-4348-BDDB-7D5348532649}">
      <dgm:prSet/>
      <dgm:spPr/>
      <dgm:t>
        <a:bodyPr/>
        <a:lstStyle/>
        <a:p>
          <a:endParaRPr lang="en-US"/>
        </a:p>
      </dgm:t>
    </dgm:pt>
    <dgm:pt modelId="{8E486796-93C4-47D1-8F19-A3B6823975E1}">
      <dgm:prSet custT="1"/>
      <dgm:spPr/>
      <dgm:t>
        <a:bodyPr/>
        <a:lstStyle/>
        <a:p>
          <a:pPr>
            <a:buNone/>
          </a:pPr>
          <a:r>
            <a:rPr lang="lv-LV" sz="1800" b="0" i="0" dirty="0">
              <a:effectLst/>
              <a:latin typeface="+mn-lt"/>
            </a:rPr>
            <a:t>156,8 (2030).</a:t>
          </a:r>
        </a:p>
      </dgm:t>
    </dgm:pt>
    <dgm:pt modelId="{F9A0CAFC-19BD-4EE2-B3F6-0442F6421F4D}" type="parTrans" cxnId="{1A0968EA-075A-4375-AED2-655411DE92CE}">
      <dgm:prSet/>
      <dgm:spPr/>
      <dgm:t>
        <a:bodyPr/>
        <a:lstStyle/>
        <a:p>
          <a:endParaRPr lang="en-US"/>
        </a:p>
      </dgm:t>
    </dgm:pt>
    <dgm:pt modelId="{50E6A515-85CA-4902-BCB0-95D2547BB10B}" type="sibTrans" cxnId="{1A0968EA-075A-4375-AED2-655411DE92CE}">
      <dgm:prSet/>
      <dgm:spPr/>
      <dgm:t>
        <a:bodyPr/>
        <a:lstStyle/>
        <a:p>
          <a:endParaRPr lang="en-US"/>
        </a:p>
      </dgm:t>
    </dgm:pt>
    <dgm:pt modelId="{FC424824-E48A-459F-995E-27EEB840915B}">
      <dgm:prSet custT="1"/>
      <dgm:spPr/>
      <dgm:t>
        <a:bodyPr/>
        <a:lstStyle/>
        <a:p>
          <a:pPr>
            <a:buNone/>
          </a:pPr>
          <a:r>
            <a:rPr lang="lv-LV" sz="1800" b="0" i="0" dirty="0">
              <a:effectLst/>
              <a:latin typeface="+mn-lt"/>
            </a:rPr>
            <a:t>135,0 (2025), </a:t>
          </a:r>
        </a:p>
      </dgm:t>
    </dgm:pt>
    <dgm:pt modelId="{5479FAF5-6F80-4496-A4DA-349AE73C9A15}" type="parTrans" cxnId="{03DC153D-E335-4E31-AC22-41B24DD25A12}">
      <dgm:prSet/>
      <dgm:spPr/>
      <dgm:t>
        <a:bodyPr/>
        <a:lstStyle/>
        <a:p>
          <a:endParaRPr lang="en-US"/>
        </a:p>
      </dgm:t>
    </dgm:pt>
    <dgm:pt modelId="{A7915E77-A9B1-4E72-920A-B66D0D7D405E}" type="sibTrans" cxnId="{03DC153D-E335-4E31-AC22-41B24DD25A12}">
      <dgm:prSet/>
      <dgm:spPr/>
      <dgm:t>
        <a:bodyPr/>
        <a:lstStyle/>
        <a:p>
          <a:endParaRPr lang="en-US"/>
        </a:p>
      </dgm:t>
    </dgm:pt>
    <dgm:pt modelId="{E46FA29D-7477-4D29-BAEE-765B607DC1F3}">
      <dgm:prSet custT="1"/>
      <dgm:spPr/>
      <dgm:t>
        <a:bodyPr/>
        <a:lstStyle/>
        <a:p>
          <a:pPr>
            <a:buNone/>
          </a:pPr>
          <a:r>
            <a:rPr lang="lv-LV" sz="1800" b="0" i="0" dirty="0">
              <a:effectLst/>
              <a:latin typeface="+mn-lt"/>
            </a:rPr>
            <a:t>150,5 (2026), </a:t>
          </a:r>
        </a:p>
      </dgm:t>
    </dgm:pt>
    <dgm:pt modelId="{90E55CA7-3B08-41E6-A6A1-ECD0CFFD039D}" type="parTrans" cxnId="{8F2E015E-4D27-4F23-8833-D4C7FAC20937}">
      <dgm:prSet/>
      <dgm:spPr/>
      <dgm:t>
        <a:bodyPr/>
        <a:lstStyle/>
        <a:p>
          <a:endParaRPr lang="en-US"/>
        </a:p>
      </dgm:t>
    </dgm:pt>
    <dgm:pt modelId="{2AD1EEAF-B5A8-40EB-A634-CE5936EEEE2A}" type="sibTrans" cxnId="{8F2E015E-4D27-4F23-8833-D4C7FAC20937}">
      <dgm:prSet/>
      <dgm:spPr/>
      <dgm:t>
        <a:bodyPr/>
        <a:lstStyle/>
        <a:p>
          <a:endParaRPr lang="en-US"/>
        </a:p>
      </dgm:t>
    </dgm:pt>
    <dgm:pt modelId="{80CB9D28-9D93-4867-BAED-D3FB7B1615B6}">
      <dgm:prSet custT="1"/>
      <dgm:spPr/>
      <dgm:t>
        <a:bodyPr/>
        <a:lstStyle/>
        <a:p>
          <a:pPr>
            <a:buNone/>
          </a:pPr>
          <a:r>
            <a:rPr lang="lv-LV" sz="1800" b="0" i="0" dirty="0">
              <a:effectLst/>
              <a:latin typeface="+mn-lt"/>
            </a:rPr>
            <a:t>165,6 (2027),</a:t>
          </a:r>
        </a:p>
      </dgm:t>
    </dgm:pt>
    <dgm:pt modelId="{84088F5A-8D98-423E-93D3-C27E33D5552C}" type="parTrans" cxnId="{D3C6C4D7-2BAC-4BFA-89A7-1FEB600A169F}">
      <dgm:prSet/>
      <dgm:spPr/>
      <dgm:t>
        <a:bodyPr/>
        <a:lstStyle/>
        <a:p>
          <a:endParaRPr lang="en-US"/>
        </a:p>
      </dgm:t>
    </dgm:pt>
    <dgm:pt modelId="{744EC973-296E-4B84-828F-E94423CDB066}" type="sibTrans" cxnId="{D3C6C4D7-2BAC-4BFA-89A7-1FEB600A169F}">
      <dgm:prSet/>
      <dgm:spPr/>
      <dgm:t>
        <a:bodyPr/>
        <a:lstStyle/>
        <a:p>
          <a:endParaRPr lang="en-US"/>
        </a:p>
      </dgm:t>
    </dgm:pt>
    <dgm:pt modelId="{AFF4C2AC-176C-4BBC-B7F5-D522F88D54B5}">
      <dgm:prSet custT="1"/>
      <dgm:spPr/>
      <dgm:t>
        <a:bodyPr/>
        <a:lstStyle/>
        <a:p>
          <a:pPr>
            <a:buNone/>
          </a:pPr>
          <a:r>
            <a:rPr lang="lv-LV" sz="1800" b="0" i="0" dirty="0">
              <a:effectLst/>
              <a:latin typeface="+mn-lt"/>
            </a:rPr>
            <a:t>180,2 (2028), </a:t>
          </a:r>
        </a:p>
      </dgm:t>
    </dgm:pt>
    <dgm:pt modelId="{843C7948-7AA6-45AE-9118-D29965E4391A}" type="parTrans" cxnId="{014090DF-A78E-4278-A985-3EF8F2400509}">
      <dgm:prSet/>
      <dgm:spPr/>
      <dgm:t>
        <a:bodyPr/>
        <a:lstStyle/>
        <a:p>
          <a:endParaRPr lang="en-US"/>
        </a:p>
      </dgm:t>
    </dgm:pt>
    <dgm:pt modelId="{129CD666-2686-44E0-8EC0-F1B2DB9E3230}" type="sibTrans" cxnId="{014090DF-A78E-4278-A985-3EF8F2400509}">
      <dgm:prSet/>
      <dgm:spPr/>
      <dgm:t>
        <a:bodyPr/>
        <a:lstStyle/>
        <a:p>
          <a:endParaRPr lang="en-US"/>
        </a:p>
      </dgm:t>
    </dgm:pt>
    <dgm:pt modelId="{A7AB583C-814A-43B0-8441-FDED6ECFE591}">
      <dgm:prSet custT="1"/>
      <dgm:spPr/>
      <dgm:t>
        <a:bodyPr/>
        <a:lstStyle/>
        <a:p>
          <a:pPr>
            <a:buNone/>
          </a:pPr>
          <a:r>
            <a:rPr lang="lv-LV" sz="1800" b="0" i="0" dirty="0">
              <a:effectLst/>
              <a:latin typeface="+mn-lt"/>
            </a:rPr>
            <a:t>193,8 (2029), </a:t>
          </a:r>
        </a:p>
      </dgm:t>
    </dgm:pt>
    <dgm:pt modelId="{8A473580-19E2-41CA-B650-9CF0BE8EAC58}" type="parTrans" cxnId="{FD772FCC-ABE4-4ABE-A2B9-8AE4E3F163DF}">
      <dgm:prSet/>
      <dgm:spPr/>
      <dgm:t>
        <a:bodyPr/>
        <a:lstStyle/>
        <a:p>
          <a:endParaRPr lang="en-US"/>
        </a:p>
      </dgm:t>
    </dgm:pt>
    <dgm:pt modelId="{8BAA484D-B3CC-4DE0-A927-A9918930B598}" type="sibTrans" cxnId="{FD772FCC-ABE4-4ABE-A2B9-8AE4E3F163DF}">
      <dgm:prSet/>
      <dgm:spPr/>
      <dgm:t>
        <a:bodyPr/>
        <a:lstStyle/>
        <a:p>
          <a:endParaRPr lang="en-US"/>
        </a:p>
      </dgm:t>
    </dgm:pt>
    <dgm:pt modelId="{3D7D9C8C-B377-4C5C-A781-DC7616A6F41B}">
      <dgm:prSet custT="1"/>
      <dgm:spPr/>
      <dgm:t>
        <a:bodyPr/>
        <a:lstStyle/>
        <a:p>
          <a:pPr>
            <a:buNone/>
          </a:pPr>
          <a:r>
            <a:rPr lang="lv-LV" sz="1800" b="0" i="0" dirty="0">
              <a:effectLst/>
              <a:latin typeface="+mn-lt"/>
            </a:rPr>
            <a:t>207,0 (2030).</a:t>
          </a:r>
        </a:p>
      </dgm:t>
    </dgm:pt>
    <dgm:pt modelId="{2162C4EE-1EDF-41A5-A0DD-A35D3089CCA2}" type="parTrans" cxnId="{0AD775D8-B883-43C0-B665-E69EBCD77118}">
      <dgm:prSet/>
      <dgm:spPr/>
      <dgm:t>
        <a:bodyPr/>
        <a:lstStyle/>
        <a:p>
          <a:endParaRPr lang="en-US"/>
        </a:p>
      </dgm:t>
    </dgm:pt>
    <dgm:pt modelId="{382B3890-BF19-45FF-AC06-E98098E758D4}" type="sibTrans" cxnId="{0AD775D8-B883-43C0-B665-E69EBCD77118}">
      <dgm:prSet/>
      <dgm:spPr/>
      <dgm:t>
        <a:bodyPr/>
        <a:lstStyle/>
        <a:p>
          <a:endParaRPr lang="en-US"/>
        </a:p>
      </dgm:t>
    </dgm:pt>
    <dgm:pt modelId="{8F5FFD8B-290C-4431-854A-E54EC544DBD1}" type="pres">
      <dgm:prSet presAssocID="{85353A83-3F3D-4C6B-B711-4AF0971AC825}" presName="Name0" presStyleCnt="0">
        <dgm:presLayoutVars>
          <dgm:dir/>
          <dgm:resizeHandles val="exact"/>
        </dgm:presLayoutVars>
      </dgm:prSet>
      <dgm:spPr/>
    </dgm:pt>
    <dgm:pt modelId="{49A8D6FA-55FF-42A9-8618-7A6B684CEE6A}" type="pres">
      <dgm:prSet presAssocID="{4607A11B-47DE-4442-93BF-F60BE444273A}" presName="node" presStyleLbl="node1" presStyleIdx="0" presStyleCnt="3">
        <dgm:presLayoutVars>
          <dgm:bulletEnabled val="1"/>
        </dgm:presLayoutVars>
      </dgm:prSet>
      <dgm:spPr/>
    </dgm:pt>
    <dgm:pt modelId="{AFEE0C90-4BA7-4A4D-9BD4-13D72CFF174F}" type="pres">
      <dgm:prSet presAssocID="{5C3A508F-5388-46CF-8988-AA7519B88A74}" presName="sibTrans" presStyleCnt="0"/>
      <dgm:spPr/>
    </dgm:pt>
    <dgm:pt modelId="{0803AB0A-4BF5-475A-8EBE-A300CB68DAE9}" type="pres">
      <dgm:prSet presAssocID="{49E6B3B7-B623-4490-A03B-7495A78AA851}" presName="node" presStyleLbl="node1" presStyleIdx="1" presStyleCnt="3">
        <dgm:presLayoutVars>
          <dgm:bulletEnabled val="1"/>
        </dgm:presLayoutVars>
      </dgm:prSet>
      <dgm:spPr/>
    </dgm:pt>
    <dgm:pt modelId="{741AB5EF-8F87-43A3-AB2B-5D00D81AE2FC}" type="pres">
      <dgm:prSet presAssocID="{AA2C46F6-0253-4C13-8289-30585FC71759}" presName="sibTrans" presStyleCnt="0"/>
      <dgm:spPr/>
    </dgm:pt>
    <dgm:pt modelId="{D794D307-C309-4B83-B848-D4813B7EB89A}" type="pres">
      <dgm:prSet presAssocID="{BE8E8C6B-A40C-4A93-B51A-A8A7E1ECF9FB}" presName="node" presStyleLbl="node1" presStyleIdx="2" presStyleCnt="3">
        <dgm:presLayoutVars>
          <dgm:bulletEnabled val="1"/>
        </dgm:presLayoutVars>
      </dgm:prSet>
      <dgm:spPr/>
    </dgm:pt>
  </dgm:ptLst>
  <dgm:cxnLst>
    <dgm:cxn modelId="{2AE3D504-6109-4585-9E42-6F071731835F}" type="presOf" srcId="{FC424824-E48A-459F-995E-27EEB840915B}" destId="{D794D307-C309-4B83-B848-D4813B7EB89A}" srcOrd="0" destOrd="2" presId="urn:microsoft.com/office/officeart/2005/8/layout/hList6"/>
    <dgm:cxn modelId="{BCF3390F-5B8C-4431-A88F-5B4AD6DA64A4}" type="presOf" srcId="{04D33880-2D80-4F16-89BB-6F60E8E82903}" destId="{49A8D6FA-55FF-42A9-8618-7A6B684CEE6A}" srcOrd="0" destOrd="6" presId="urn:microsoft.com/office/officeart/2005/8/layout/hList6"/>
    <dgm:cxn modelId="{B8A47910-8DC6-40E4-BF74-ECB753827551}" type="presOf" srcId="{8A511F2F-D614-4028-A66D-C7CCC211ED25}" destId="{0803AB0A-4BF5-475A-8EBE-A300CB68DAE9}" srcOrd="0" destOrd="2" presId="urn:microsoft.com/office/officeart/2005/8/layout/hList6"/>
    <dgm:cxn modelId="{6775CB15-DF30-4C2F-AFC0-33511756BA65}" type="presOf" srcId="{A7AB583C-814A-43B0-8441-FDED6ECFE591}" destId="{D794D307-C309-4B83-B848-D4813B7EB89A}" srcOrd="0" destOrd="6" presId="urn:microsoft.com/office/officeart/2005/8/layout/hList6"/>
    <dgm:cxn modelId="{4C07B216-214A-4EDC-9AEC-3650EB737E9A}" type="presOf" srcId="{80CB9D28-9D93-4867-BAED-D3FB7B1615B6}" destId="{D794D307-C309-4B83-B848-D4813B7EB89A}" srcOrd="0" destOrd="4" presId="urn:microsoft.com/office/officeart/2005/8/layout/hList6"/>
    <dgm:cxn modelId="{A0FAAB1F-C4D6-49CC-BF6F-E5B5AD851E0F}" type="presOf" srcId="{6EA16D0E-A0C8-4748-A639-EDD804FFBFD8}" destId="{D794D307-C309-4B83-B848-D4813B7EB89A}" srcOrd="0" destOrd="1" presId="urn:microsoft.com/office/officeart/2005/8/layout/hList6"/>
    <dgm:cxn modelId="{4523E324-C2F6-4E07-BF0F-F722AF12343F}" type="presOf" srcId="{4607A11B-47DE-4442-93BF-F60BE444273A}" destId="{49A8D6FA-55FF-42A9-8618-7A6B684CEE6A}" srcOrd="0" destOrd="0" presId="urn:microsoft.com/office/officeart/2005/8/layout/hList6"/>
    <dgm:cxn modelId="{C6134327-083D-4D27-8DF0-EC68D5C22575}" type="presOf" srcId="{65840A93-8D65-40FB-978D-61CD7F28903F}" destId="{49A8D6FA-55FF-42A9-8618-7A6B684CEE6A}" srcOrd="0" destOrd="1" presId="urn:microsoft.com/office/officeart/2005/8/layout/hList6"/>
    <dgm:cxn modelId="{CDAACA3B-685B-4831-813F-083C984C4A52}" srcId="{85353A83-3F3D-4C6B-B711-4AF0971AC825}" destId="{BE8E8C6B-A40C-4A93-B51A-A8A7E1ECF9FB}" srcOrd="2" destOrd="0" parTransId="{05F3CB2B-7784-40B0-84C9-8DF37DCB847A}" sibTransId="{6F6BF019-A6EA-48B8-B97E-63C2FC2EBD79}"/>
    <dgm:cxn modelId="{03DC153D-E335-4E31-AC22-41B24DD25A12}" srcId="{BE8E8C6B-A40C-4A93-B51A-A8A7E1ECF9FB}" destId="{FC424824-E48A-459F-995E-27EEB840915B}" srcOrd="1" destOrd="0" parTransId="{5479FAF5-6F80-4496-A4DA-349AE73C9A15}" sibTransId="{A7915E77-A9B1-4E72-920A-B66D0D7D405E}"/>
    <dgm:cxn modelId="{067CD93D-96B6-4514-BD7B-897D7C73F77B}" srcId="{4607A11B-47DE-4442-93BF-F60BE444273A}" destId="{FFDF5EF3-CB01-4065-B5AB-1A705BBB3CD2}" srcOrd="6" destOrd="0" parTransId="{9D7C0811-02E2-478D-827D-801ACAE09508}" sibTransId="{B64F764E-BB45-4278-95B9-047DFC3ED391}"/>
    <dgm:cxn modelId="{63195040-22D6-4621-834B-1E330FFBEBE6}" type="presOf" srcId="{763B4B60-C509-449C-A62E-8A7D8D86233F}" destId="{49A8D6FA-55FF-42A9-8618-7A6B684CEE6A}" srcOrd="0" destOrd="2" presId="urn:microsoft.com/office/officeart/2005/8/layout/hList6"/>
    <dgm:cxn modelId="{8F2E015E-4D27-4F23-8833-D4C7FAC20937}" srcId="{BE8E8C6B-A40C-4A93-B51A-A8A7E1ECF9FB}" destId="{E46FA29D-7477-4D29-BAEE-765B607DC1F3}" srcOrd="2" destOrd="0" parTransId="{90E55CA7-3B08-41E6-A6A1-ECD0CFFD039D}" sibTransId="{2AD1EEAF-B5A8-40EB-A634-CE5936EEEE2A}"/>
    <dgm:cxn modelId="{DD0D5C5E-045D-40DE-AF9F-3DF0613A8BCF}" srcId="{4607A11B-47DE-4442-93BF-F60BE444273A}" destId="{04D33880-2D80-4F16-89BB-6F60E8E82903}" srcOrd="5" destOrd="0" parTransId="{5522045D-E370-4438-9FC9-14249E00FDB9}" sibTransId="{9094C0CF-236C-49AC-ADDE-4431625E37D1}"/>
    <dgm:cxn modelId="{4039DB5F-66EE-4C85-AE08-41F7963BF0BC}" srcId="{49E6B3B7-B623-4490-A03B-7495A78AA851}" destId="{8A511F2F-D614-4028-A66D-C7CCC211ED25}" srcOrd="1" destOrd="0" parTransId="{ADBEB962-C22F-4DAE-A239-75C919E2486D}" sibTransId="{FCE415D4-E5B2-45F9-BAD1-43F40F3F1BB7}"/>
    <dgm:cxn modelId="{049C7E41-0686-4CD5-8DD9-4C3655A0C380}" type="presOf" srcId="{8E486796-93C4-47D1-8F19-A3B6823975E1}" destId="{0803AB0A-4BF5-475A-8EBE-A300CB68DAE9}" srcOrd="0" destOrd="6" presId="urn:microsoft.com/office/officeart/2005/8/layout/hList6"/>
    <dgm:cxn modelId="{89A9E343-D974-4970-A06F-F2C3EDEE7D1C}" srcId="{BE8E8C6B-A40C-4A93-B51A-A8A7E1ECF9FB}" destId="{6EA16D0E-A0C8-4748-A639-EDD804FFBFD8}" srcOrd="0" destOrd="0" parTransId="{931B5188-D7D0-4FD3-B83E-13421FB55152}" sibTransId="{C3DA53AD-AB47-4DC7-8140-33074AAD16FB}"/>
    <dgm:cxn modelId="{43EB556A-2AA6-4FDC-AF8E-4C73B3429C72}" type="presOf" srcId="{BE8E8C6B-A40C-4A93-B51A-A8A7E1ECF9FB}" destId="{D794D307-C309-4B83-B848-D4813B7EB89A}" srcOrd="0" destOrd="0" presId="urn:microsoft.com/office/officeart/2005/8/layout/hList6"/>
    <dgm:cxn modelId="{3D99CC6D-3FBF-4348-BDDB-7D5348532649}" srcId="{49E6B3B7-B623-4490-A03B-7495A78AA851}" destId="{1927F32E-1B02-4DDE-A1A6-B8F97202977C}" srcOrd="4" destOrd="0" parTransId="{6B13B815-9500-4799-8791-6AD4087D2075}" sibTransId="{702FF406-85AC-4EF2-9C47-BC5280C94A16}"/>
    <dgm:cxn modelId="{6BF8B957-6B6C-4785-9965-6CCFC5F74EF4}" type="presOf" srcId="{1927F32E-1B02-4DDE-A1A6-B8F97202977C}" destId="{0803AB0A-4BF5-475A-8EBE-A300CB68DAE9}" srcOrd="0" destOrd="5" presId="urn:microsoft.com/office/officeart/2005/8/layout/hList6"/>
    <dgm:cxn modelId="{C2C52478-C937-42E5-AC03-CF01A3E5A56B}" type="presOf" srcId="{AFF4C2AC-176C-4BBC-B7F5-D522F88D54B5}" destId="{D794D307-C309-4B83-B848-D4813B7EB89A}" srcOrd="0" destOrd="5" presId="urn:microsoft.com/office/officeart/2005/8/layout/hList6"/>
    <dgm:cxn modelId="{4D32BE5A-C889-40E8-BC46-AB62D081DAA6}" type="presOf" srcId="{A06A3F1F-B328-4A89-9DE0-F7DA9E2F2C55}" destId="{0803AB0A-4BF5-475A-8EBE-A300CB68DAE9}" srcOrd="0" destOrd="4" presId="urn:microsoft.com/office/officeart/2005/8/layout/hList6"/>
    <dgm:cxn modelId="{3160097F-AD59-4826-ACF4-AE7FCB2CF8C7}" type="presOf" srcId="{3D7D9C8C-B377-4C5C-A781-DC7616A6F41B}" destId="{D794D307-C309-4B83-B848-D4813B7EB89A}" srcOrd="0" destOrd="7" presId="urn:microsoft.com/office/officeart/2005/8/layout/hList6"/>
    <dgm:cxn modelId="{57488D7F-D9D6-42FE-B901-C67D12A22294}" srcId="{85353A83-3F3D-4C6B-B711-4AF0971AC825}" destId="{4607A11B-47DE-4442-93BF-F60BE444273A}" srcOrd="0" destOrd="0" parTransId="{FA5B8BF3-E1A7-42D5-A602-21A9F1D831F2}" sibTransId="{5C3A508F-5388-46CF-8988-AA7519B88A74}"/>
    <dgm:cxn modelId="{29D68681-2258-4C1F-88C7-F7183AF188A0}" srcId="{4607A11B-47DE-4442-93BF-F60BE444273A}" destId="{F56E72C6-5C70-4BE6-97AC-6994A06498BA}" srcOrd="3" destOrd="0" parTransId="{F1F1374D-0A47-4AD4-977D-C6D210D32893}" sibTransId="{B723196F-6028-48C9-9FC1-0DD6F482E232}"/>
    <dgm:cxn modelId="{390E9B81-45FD-4A8D-B3B7-D213DDA9DC13}" type="presOf" srcId="{F56E72C6-5C70-4BE6-97AC-6994A06498BA}" destId="{49A8D6FA-55FF-42A9-8618-7A6B684CEE6A}" srcOrd="0" destOrd="4" presId="urn:microsoft.com/office/officeart/2005/8/layout/hList6"/>
    <dgm:cxn modelId="{B575578F-2A8F-4B5C-BD57-BEB064C0C0C9}" srcId="{49E6B3B7-B623-4490-A03B-7495A78AA851}" destId="{A06A3F1F-B328-4A89-9DE0-F7DA9E2F2C55}" srcOrd="3" destOrd="0" parTransId="{48AD2256-5051-4F12-95D6-529407B228C5}" sibTransId="{AB44ED5D-11F4-42E5-883D-26BCF1863CBA}"/>
    <dgm:cxn modelId="{7019C091-FB48-48B0-A7C4-C625F8E3BA00}" type="presOf" srcId="{49E6B3B7-B623-4490-A03B-7495A78AA851}" destId="{0803AB0A-4BF5-475A-8EBE-A300CB68DAE9}" srcOrd="0" destOrd="0" presId="urn:microsoft.com/office/officeart/2005/8/layout/hList6"/>
    <dgm:cxn modelId="{AF47F597-3798-44AF-BB1A-C27FE1A4F5E5}" type="presOf" srcId="{6C2C7485-EDD7-4781-8FEB-A621CBC414B3}" destId="{0803AB0A-4BF5-475A-8EBE-A300CB68DAE9}" srcOrd="0" destOrd="1" presId="urn:microsoft.com/office/officeart/2005/8/layout/hList6"/>
    <dgm:cxn modelId="{6271469C-04F8-4DC2-9761-725D89E45856}" type="presOf" srcId="{FFDF5EF3-CB01-4065-B5AB-1A705BBB3CD2}" destId="{49A8D6FA-55FF-42A9-8618-7A6B684CEE6A}" srcOrd="0" destOrd="7" presId="urn:microsoft.com/office/officeart/2005/8/layout/hList6"/>
    <dgm:cxn modelId="{650602A2-F662-4847-81FF-E4F37B3423FD}" srcId="{4607A11B-47DE-4442-93BF-F60BE444273A}" destId="{65840A93-8D65-40FB-978D-61CD7F28903F}" srcOrd="0" destOrd="0" parTransId="{1E5620EE-793F-44AD-9D94-F7843EF6FEA9}" sibTransId="{3B89BB0E-C2D9-4062-8B6F-B9B672DF3FBA}"/>
    <dgm:cxn modelId="{5F17C6A3-7EDB-49BA-BB50-75438EDF83B0}" srcId="{4607A11B-47DE-4442-93BF-F60BE444273A}" destId="{763B4B60-C509-449C-A62E-8A7D8D86233F}" srcOrd="1" destOrd="0" parTransId="{2802F7CA-8C1F-4F1C-92CA-37C11C30DF43}" sibTransId="{46975215-BB32-4CD7-B782-4435FA1CAEAB}"/>
    <dgm:cxn modelId="{E58BE4AA-CEBE-40CD-BE8D-B45F7427BAFE}" srcId="{4607A11B-47DE-4442-93BF-F60BE444273A}" destId="{6E5B5EFD-0EDA-4F9B-AB3F-E4EFCB611AA1}" srcOrd="4" destOrd="0" parTransId="{14F85202-4B76-4897-A395-D8DFBFC3F2E0}" sibTransId="{B6688ABA-BFED-4D2E-8D8A-00BE48975807}"/>
    <dgm:cxn modelId="{C532D4B1-1883-40B7-8BF0-C30864438D3E}" srcId="{49E6B3B7-B623-4490-A03B-7495A78AA851}" destId="{352BA2AC-C70D-4BD9-A4EB-C48F252F26AF}" srcOrd="2" destOrd="0" parTransId="{68253FD0-71D0-4185-8FB2-56A0306220D6}" sibTransId="{664B5BEF-2584-4352-8A14-9D20780FD953}"/>
    <dgm:cxn modelId="{FD772FCC-ABE4-4ABE-A2B9-8AE4E3F163DF}" srcId="{BE8E8C6B-A40C-4A93-B51A-A8A7E1ECF9FB}" destId="{A7AB583C-814A-43B0-8441-FDED6ECFE591}" srcOrd="5" destOrd="0" parTransId="{8A473580-19E2-41CA-B650-9CF0BE8EAC58}" sibTransId="{8BAA484D-B3CC-4DE0-A927-A9918930B598}"/>
    <dgm:cxn modelId="{D77496D1-4559-434C-983A-191E8034D8C7}" type="presOf" srcId="{FE446099-FA6E-4848-9999-BE1AEB6F4225}" destId="{49A8D6FA-55FF-42A9-8618-7A6B684CEE6A}" srcOrd="0" destOrd="3" presId="urn:microsoft.com/office/officeart/2005/8/layout/hList6"/>
    <dgm:cxn modelId="{944A0DD7-3860-45FA-846F-CE589CD4E691}" srcId="{49E6B3B7-B623-4490-A03B-7495A78AA851}" destId="{6C2C7485-EDD7-4781-8FEB-A621CBC414B3}" srcOrd="0" destOrd="0" parTransId="{074F0B3E-E303-4C5A-9ABD-B92A6B050420}" sibTransId="{5C1BFD7F-1167-47ED-9B32-A30725D50DD0}"/>
    <dgm:cxn modelId="{D3C6C4D7-2BAC-4BFA-89A7-1FEB600A169F}" srcId="{BE8E8C6B-A40C-4A93-B51A-A8A7E1ECF9FB}" destId="{80CB9D28-9D93-4867-BAED-D3FB7B1615B6}" srcOrd="3" destOrd="0" parTransId="{84088F5A-8D98-423E-93D3-C27E33D5552C}" sibTransId="{744EC973-296E-4B84-828F-E94423CDB066}"/>
    <dgm:cxn modelId="{0AD775D8-B883-43C0-B665-E69EBCD77118}" srcId="{BE8E8C6B-A40C-4A93-B51A-A8A7E1ECF9FB}" destId="{3D7D9C8C-B377-4C5C-A781-DC7616A6F41B}" srcOrd="6" destOrd="0" parTransId="{2162C4EE-1EDF-41A5-A0DD-A35D3089CCA2}" sibTransId="{382B3890-BF19-45FF-AC06-E98098E758D4}"/>
    <dgm:cxn modelId="{A41177DA-6420-43F0-BBA2-117551D91C68}" type="presOf" srcId="{85353A83-3F3D-4C6B-B711-4AF0971AC825}" destId="{8F5FFD8B-290C-4431-854A-E54EC544DBD1}" srcOrd="0" destOrd="0" presId="urn:microsoft.com/office/officeart/2005/8/layout/hList6"/>
    <dgm:cxn modelId="{014090DF-A78E-4278-A985-3EF8F2400509}" srcId="{BE8E8C6B-A40C-4A93-B51A-A8A7E1ECF9FB}" destId="{AFF4C2AC-176C-4BBC-B7F5-D522F88D54B5}" srcOrd="4" destOrd="0" parTransId="{843C7948-7AA6-45AE-9118-D29965E4391A}" sibTransId="{129CD666-2686-44E0-8EC0-F1B2DB9E3230}"/>
    <dgm:cxn modelId="{F9A92BE9-7020-4AFF-BDCC-F03FB966E16F}" type="presOf" srcId="{352BA2AC-C70D-4BD9-A4EB-C48F252F26AF}" destId="{0803AB0A-4BF5-475A-8EBE-A300CB68DAE9}" srcOrd="0" destOrd="3" presId="urn:microsoft.com/office/officeart/2005/8/layout/hList6"/>
    <dgm:cxn modelId="{1A0968EA-075A-4375-AED2-655411DE92CE}" srcId="{49E6B3B7-B623-4490-A03B-7495A78AA851}" destId="{8E486796-93C4-47D1-8F19-A3B6823975E1}" srcOrd="5" destOrd="0" parTransId="{F9A0CAFC-19BD-4EE2-B3F6-0442F6421F4D}" sibTransId="{50E6A515-85CA-4902-BCB0-95D2547BB10B}"/>
    <dgm:cxn modelId="{B3FE67EC-F2E9-47FC-B92C-3A405FA35765}" type="presOf" srcId="{6E5B5EFD-0EDA-4F9B-AB3F-E4EFCB611AA1}" destId="{49A8D6FA-55FF-42A9-8618-7A6B684CEE6A}" srcOrd="0" destOrd="5" presId="urn:microsoft.com/office/officeart/2005/8/layout/hList6"/>
    <dgm:cxn modelId="{09DCC4EF-E9F0-442B-A257-4BC414BE919C}" srcId="{4607A11B-47DE-4442-93BF-F60BE444273A}" destId="{FE446099-FA6E-4848-9999-BE1AEB6F4225}" srcOrd="2" destOrd="0" parTransId="{48E149D0-E44F-4F99-AF5C-714FF28EE48B}" sibTransId="{DE18C657-27F2-46BD-AE58-D9284C1D2741}"/>
    <dgm:cxn modelId="{2F00E8F6-05D1-4E73-B3C4-39BECD3C96B0}" srcId="{85353A83-3F3D-4C6B-B711-4AF0971AC825}" destId="{49E6B3B7-B623-4490-A03B-7495A78AA851}" srcOrd="1" destOrd="0" parTransId="{93B531B7-BA70-43B3-9560-F8036405AD72}" sibTransId="{AA2C46F6-0253-4C13-8289-30585FC71759}"/>
    <dgm:cxn modelId="{85B57FFA-AE23-4F33-823D-835A53049F86}" type="presOf" srcId="{E46FA29D-7477-4D29-BAEE-765B607DC1F3}" destId="{D794D307-C309-4B83-B848-D4813B7EB89A}" srcOrd="0" destOrd="3" presId="urn:microsoft.com/office/officeart/2005/8/layout/hList6"/>
    <dgm:cxn modelId="{CC9E573B-3902-4025-AB0E-4F7ED4FAED3D}" type="presParOf" srcId="{8F5FFD8B-290C-4431-854A-E54EC544DBD1}" destId="{49A8D6FA-55FF-42A9-8618-7A6B684CEE6A}" srcOrd="0" destOrd="0" presId="urn:microsoft.com/office/officeart/2005/8/layout/hList6"/>
    <dgm:cxn modelId="{B971FC46-480C-459D-9B7C-78D45CBB5E8E}" type="presParOf" srcId="{8F5FFD8B-290C-4431-854A-E54EC544DBD1}" destId="{AFEE0C90-4BA7-4A4D-9BD4-13D72CFF174F}" srcOrd="1" destOrd="0" presId="urn:microsoft.com/office/officeart/2005/8/layout/hList6"/>
    <dgm:cxn modelId="{EE179591-64D1-46A6-879D-EB0BCE000422}" type="presParOf" srcId="{8F5FFD8B-290C-4431-854A-E54EC544DBD1}" destId="{0803AB0A-4BF5-475A-8EBE-A300CB68DAE9}" srcOrd="2" destOrd="0" presId="urn:microsoft.com/office/officeart/2005/8/layout/hList6"/>
    <dgm:cxn modelId="{06517093-57E8-460D-BFA9-174CBD800DC1}" type="presParOf" srcId="{8F5FFD8B-290C-4431-854A-E54EC544DBD1}" destId="{741AB5EF-8F87-43A3-AB2B-5D00D81AE2FC}" srcOrd="3" destOrd="0" presId="urn:microsoft.com/office/officeart/2005/8/layout/hList6"/>
    <dgm:cxn modelId="{3BEF5B5E-591D-43EA-996B-40F4BF08F000}" type="presParOf" srcId="{8F5FFD8B-290C-4431-854A-E54EC544DBD1}" destId="{D794D307-C309-4B83-B848-D4813B7EB89A}"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5B7200-D4C0-4ADF-BA95-3934097F18FF}"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2051AEFA-0E78-4220-896B-8886666A53C7}">
      <dgm:prSet/>
      <dgm:spPr/>
      <dgm:t>
        <a:bodyPr/>
        <a:lstStyle/>
        <a:p>
          <a:r>
            <a:rPr lang="lv-LV" dirty="0"/>
            <a:t>Iekšlietu, Aizsardzības un Tieslietu (izņemot prokurorus) sistēmas darbinieki </a:t>
          </a:r>
          <a:r>
            <a:rPr lang="lv-LV" b="1" dirty="0"/>
            <a:t>stāžā var ieskaitīt 80 procentus no citās iestādēs</a:t>
          </a:r>
          <a:r>
            <a:rPr lang="lv-LV" dirty="0"/>
            <a:t>, pie komersantiem un organizācijās nostrādātā laika;</a:t>
          </a:r>
          <a:endParaRPr lang="en-US" dirty="0"/>
        </a:p>
      </dgm:t>
    </dgm:pt>
    <dgm:pt modelId="{BE32BF94-1FC5-4C24-AE3D-943A2DCDAFAC}" type="parTrans" cxnId="{F8F25769-D5D6-4F3C-9190-87CEEC150614}">
      <dgm:prSet/>
      <dgm:spPr/>
      <dgm:t>
        <a:bodyPr/>
        <a:lstStyle/>
        <a:p>
          <a:endParaRPr lang="en-US"/>
        </a:p>
      </dgm:t>
    </dgm:pt>
    <dgm:pt modelId="{014DE78C-3F4E-4CFD-BB41-483AF9529C28}" type="sibTrans" cxnId="{F8F25769-D5D6-4F3C-9190-87CEEC150614}">
      <dgm:prSet/>
      <dgm:spPr/>
      <dgm:t>
        <a:bodyPr/>
        <a:lstStyle/>
        <a:p>
          <a:endParaRPr lang="en-US"/>
        </a:p>
      </dgm:t>
    </dgm:pt>
    <dgm:pt modelId="{B73B8935-646E-4E3E-B8FB-93CA9FC84110}">
      <dgm:prSet/>
      <dgm:spPr/>
      <dgm:t>
        <a:bodyPr/>
        <a:lstStyle/>
        <a:p>
          <a:r>
            <a:rPr lang="lv-LV" dirty="0"/>
            <a:t>Izdienas </a:t>
          </a:r>
          <a:r>
            <a:rPr lang="lv-LV" b="1" dirty="0"/>
            <a:t>pensijas izmaksa tiek turpināta arī iestājoties valsts vecuma pensijai</a:t>
          </a:r>
          <a:r>
            <a:rPr lang="lv-LV" dirty="0"/>
            <a:t>, </a:t>
          </a:r>
          <a:r>
            <a:rPr lang="lv-LV" b="1" dirty="0"/>
            <a:t>no valsts budžeta sedzot starpību </a:t>
          </a:r>
          <a:r>
            <a:rPr lang="lv-LV" dirty="0"/>
            <a:t>starp vecuma un izdienas pensiju, ja izdienas pensija pārsniedz vecuma pensijas apmēru;</a:t>
          </a:r>
          <a:endParaRPr lang="en-US" dirty="0"/>
        </a:p>
      </dgm:t>
    </dgm:pt>
    <dgm:pt modelId="{A17BA8CD-B0C0-4D5F-A1B9-4F4D739B1916}" type="parTrans" cxnId="{85B22953-9BD8-4890-9CE7-A1B89AAE2532}">
      <dgm:prSet/>
      <dgm:spPr/>
      <dgm:t>
        <a:bodyPr/>
        <a:lstStyle/>
        <a:p>
          <a:endParaRPr lang="en-US"/>
        </a:p>
      </dgm:t>
    </dgm:pt>
    <dgm:pt modelId="{9A102CBB-FF22-4E18-B772-92F12B32A4AF}" type="sibTrans" cxnId="{85B22953-9BD8-4890-9CE7-A1B89AAE2532}">
      <dgm:prSet/>
      <dgm:spPr/>
      <dgm:t>
        <a:bodyPr/>
        <a:lstStyle/>
        <a:p>
          <a:endParaRPr lang="en-US"/>
        </a:p>
      </dgm:t>
    </dgm:pt>
    <dgm:pt modelId="{A6AF9B0B-64B1-495F-A1FF-D55B4006B544}">
      <dgm:prSet/>
      <dgm:spPr/>
      <dgm:t>
        <a:bodyPr/>
        <a:lstStyle/>
        <a:p>
          <a:r>
            <a:rPr lang="lv-LV" dirty="0"/>
            <a:t>Izdienas pensiju </a:t>
          </a:r>
          <a:r>
            <a:rPr lang="lv-LV" b="1" dirty="0"/>
            <a:t>aprēķina no vidējās mēneša darba samaksas par pēdējiem 5 gadiem</a:t>
          </a:r>
          <a:r>
            <a:rPr lang="lv-LV" dirty="0"/>
            <a:t>, kas rada būtiski atšķirīgus izdienas pensijas apmērus starp iestādēm un nav salīdzināma ar pieeju vecuma pensiju apmēra noteikšanā no iemaksām visā nodarbinātības ciklā</a:t>
          </a:r>
          <a:endParaRPr lang="en-US" dirty="0"/>
        </a:p>
      </dgm:t>
    </dgm:pt>
    <dgm:pt modelId="{310E5D83-0658-4AF1-830B-B7D4476B6A1B}" type="parTrans" cxnId="{8C6819F5-5A8D-4577-B181-B23897D2DC62}">
      <dgm:prSet/>
      <dgm:spPr/>
      <dgm:t>
        <a:bodyPr/>
        <a:lstStyle/>
        <a:p>
          <a:endParaRPr lang="en-US"/>
        </a:p>
      </dgm:t>
    </dgm:pt>
    <dgm:pt modelId="{615E7764-C32A-49A5-800A-8A8A2DBEB887}" type="sibTrans" cxnId="{8C6819F5-5A8D-4577-B181-B23897D2DC62}">
      <dgm:prSet/>
      <dgm:spPr/>
      <dgm:t>
        <a:bodyPr/>
        <a:lstStyle/>
        <a:p>
          <a:endParaRPr lang="en-US"/>
        </a:p>
      </dgm:t>
    </dgm:pt>
    <dgm:pt modelId="{7A905901-08BE-4D6A-BD43-BE81831EE8CD}">
      <dgm:prSet/>
      <dgm:spPr/>
      <dgm:t>
        <a:bodyPr/>
        <a:lstStyle/>
        <a:p>
          <a:r>
            <a:rPr lang="lv-LV" dirty="0"/>
            <a:t>Izdienas pensijai </a:t>
          </a:r>
          <a:r>
            <a:rPr lang="lv-LV" b="1" dirty="0"/>
            <a:t>turpina kvalificēties arī administratīvo funkciju veicēji </a:t>
          </a:r>
          <a:r>
            <a:rPr lang="lv-LV" dirty="0"/>
            <a:t>un citas personas, kuru darba pienākumi pēc būtības neatbilst izdienas pensijas subjektam;</a:t>
          </a:r>
          <a:endParaRPr lang="en-US" dirty="0"/>
        </a:p>
      </dgm:t>
    </dgm:pt>
    <dgm:pt modelId="{013F0CB6-330A-4685-98FA-28AA28040D9A}" type="parTrans" cxnId="{BCC74701-0029-45A6-BC7E-0E93FAB53365}">
      <dgm:prSet/>
      <dgm:spPr/>
      <dgm:t>
        <a:bodyPr/>
        <a:lstStyle/>
        <a:p>
          <a:endParaRPr lang="en-US"/>
        </a:p>
      </dgm:t>
    </dgm:pt>
    <dgm:pt modelId="{807DAEC2-49EF-405F-82DE-CA3174A5D12C}" type="sibTrans" cxnId="{BCC74701-0029-45A6-BC7E-0E93FAB53365}">
      <dgm:prSet/>
      <dgm:spPr/>
      <dgm:t>
        <a:bodyPr/>
        <a:lstStyle/>
        <a:p>
          <a:endParaRPr lang="en-US"/>
        </a:p>
      </dgm:t>
    </dgm:pt>
    <dgm:pt modelId="{CDB29DFC-0F2D-4020-9EFA-B7865C036EDF}">
      <dgm:prSet/>
      <dgm:spPr/>
      <dgm:t>
        <a:bodyPr/>
        <a:lstStyle/>
        <a:p>
          <a:r>
            <a:rPr lang="lv-LV" dirty="0"/>
            <a:t>Pastāv </a:t>
          </a:r>
          <a:r>
            <a:rPr lang="lv-LV" b="1" dirty="0"/>
            <a:t>nevienlīdzība starp iestādēm, </a:t>
          </a:r>
          <a:r>
            <a:rPr lang="lv-LV" dirty="0"/>
            <a:t>kur starp pielīdzināmu funkciju veicošām iestādēm kāda ir, bet cita nav izdienas pensijas subjekts (piemēram, </a:t>
          </a:r>
          <a:r>
            <a:rPr lang="es-ES" dirty="0"/>
            <a:t>VID </a:t>
          </a:r>
          <a:r>
            <a:rPr lang="es-ES" dirty="0" err="1"/>
            <a:t>Finanšu</a:t>
          </a:r>
          <a:r>
            <a:rPr lang="es-ES" dirty="0"/>
            <a:t> un </a:t>
          </a:r>
          <a:r>
            <a:rPr lang="es-ES" dirty="0" err="1"/>
            <a:t>Muitas</a:t>
          </a:r>
          <a:r>
            <a:rPr lang="es-ES" dirty="0"/>
            <a:t> </a:t>
          </a:r>
          <a:r>
            <a:rPr lang="es-ES" dirty="0" err="1"/>
            <a:t>policij</a:t>
          </a:r>
          <a:r>
            <a:rPr lang="lv-LV" dirty="0"/>
            <a:t>a un Valsts policija, Valsts tiesu ekspertīžu birojs un Valsts policijas Ekspertīžu birojs);</a:t>
          </a:r>
          <a:endParaRPr lang="en-US" dirty="0"/>
        </a:p>
      </dgm:t>
    </dgm:pt>
    <dgm:pt modelId="{9FE26178-0CC0-429F-B986-91C36FC37898}" type="parTrans" cxnId="{BD1B00AD-A338-4E2F-8799-EDB4412289E9}">
      <dgm:prSet/>
      <dgm:spPr/>
      <dgm:t>
        <a:bodyPr/>
        <a:lstStyle/>
        <a:p>
          <a:endParaRPr lang="en-US"/>
        </a:p>
      </dgm:t>
    </dgm:pt>
    <dgm:pt modelId="{B7655F77-6BB8-4FB8-A7C1-49E67340C827}" type="sibTrans" cxnId="{BD1B00AD-A338-4E2F-8799-EDB4412289E9}">
      <dgm:prSet/>
      <dgm:spPr/>
      <dgm:t>
        <a:bodyPr/>
        <a:lstStyle/>
        <a:p>
          <a:endParaRPr lang="en-US"/>
        </a:p>
      </dgm:t>
    </dgm:pt>
    <dgm:pt modelId="{4259B969-EBF4-467C-9E92-22A881AC20BD}">
      <dgm:prSet/>
      <dgm:spPr/>
      <dgm:t>
        <a:bodyPr/>
        <a:lstStyle/>
        <a:p>
          <a:r>
            <a:rPr lang="lv-LV" dirty="0"/>
            <a:t>Pensiju saņēmēju grupas un nosacījumi ir </a:t>
          </a:r>
          <a:r>
            <a:rPr lang="lv-LV" b="1" dirty="0"/>
            <a:t>pievienoti </a:t>
          </a:r>
          <a:r>
            <a:rPr lang="lv-LV" b="1" dirty="0" err="1"/>
            <a:t>situatīvi</a:t>
          </a:r>
          <a:r>
            <a:rPr lang="lv-LV" b="1" dirty="0"/>
            <a:t>, ar konkrētu motivāciju un nav pārskatīti mainoties apstākļiem</a:t>
          </a:r>
          <a:r>
            <a:rPr lang="lv-LV" dirty="0"/>
            <a:t>; </a:t>
          </a:r>
          <a:endParaRPr lang="en-US" dirty="0"/>
        </a:p>
      </dgm:t>
    </dgm:pt>
    <dgm:pt modelId="{B2CCEFF4-4495-4AD0-8A44-E8BFBD4DBEB9}" type="parTrans" cxnId="{C30702CF-7CBF-4211-94B7-E0BE0F9103A8}">
      <dgm:prSet/>
      <dgm:spPr/>
      <dgm:t>
        <a:bodyPr/>
        <a:lstStyle/>
        <a:p>
          <a:endParaRPr lang="en-US"/>
        </a:p>
      </dgm:t>
    </dgm:pt>
    <dgm:pt modelId="{CC9D5721-419A-44B9-A827-4437CACE26C2}" type="sibTrans" cxnId="{C30702CF-7CBF-4211-94B7-E0BE0F9103A8}">
      <dgm:prSet/>
      <dgm:spPr/>
      <dgm:t>
        <a:bodyPr/>
        <a:lstStyle/>
        <a:p>
          <a:endParaRPr lang="en-US"/>
        </a:p>
      </dgm:t>
    </dgm:pt>
    <dgm:pt modelId="{D2CC2747-9A61-4CA9-9398-E3175555F9D6}">
      <dgm:prSet/>
      <dgm:spPr/>
      <dgm:t>
        <a:bodyPr/>
        <a:lstStyle/>
        <a:p>
          <a:r>
            <a:rPr lang="lv-LV" dirty="0"/>
            <a:t>Izdienas pensijas </a:t>
          </a:r>
          <a:r>
            <a:rPr lang="lv-LV" b="1" dirty="0"/>
            <a:t>sistēmu regulē </a:t>
          </a:r>
          <a:r>
            <a:rPr lang="lv-LV" b="1" dirty="0" err="1"/>
            <a:t>nozariski</a:t>
          </a:r>
          <a:r>
            <a:rPr lang="lv-LV" b="1" dirty="0"/>
            <a:t> normatīvie akti</a:t>
          </a:r>
          <a:r>
            <a:rPr lang="lv-LV" dirty="0"/>
            <a:t>, kas ir vēsturiski novedis pie situācijas, ka izdienas pensijas subjektiem ir dažādi izdienas pensijas saņemšanas nosacījumi (vecums, stāžs, apmērs u.c.)</a:t>
          </a:r>
          <a:endParaRPr lang="en-US" dirty="0"/>
        </a:p>
      </dgm:t>
    </dgm:pt>
    <dgm:pt modelId="{C0B84CB4-4ECA-40D3-B6AC-60D5BA89A48D}" type="parTrans" cxnId="{AB3F601C-4AA2-46EF-B70C-EA517A26816A}">
      <dgm:prSet/>
      <dgm:spPr/>
      <dgm:t>
        <a:bodyPr/>
        <a:lstStyle/>
        <a:p>
          <a:endParaRPr lang="en-US"/>
        </a:p>
      </dgm:t>
    </dgm:pt>
    <dgm:pt modelId="{2A3824D3-CA20-4E79-9BF1-DAD0917D995F}" type="sibTrans" cxnId="{AB3F601C-4AA2-46EF-B70C-EA517A26816A}">
      <dgm:prSet/>
      <dgm:spPr/>
      <dgm:t>
        <a:bodyPr/>
        <a:lstStyle/>
        <a:p>
          <a:endParaRPr lang="en-US"/>
        </a:p>
      </dgm:t>
    </dgm:pt>
    <dgm:pt modelId="{AFCAA5A9-0FDA-4814-BCF1-4393AEB543EC}" type="pres">
      <dgm:prSet presAssocID="{735B7200-D4C0-4ADF-BA95-3934097F18FF}" presName="vert0" presStyleCnt="0">
        <dgm:presLayoutVars>
          <dgm:dir/>
          <dgm:animOne val="branch"/>
          <dgm:animLvl val="lvl"/>
        </dgm:presLayoutVars>
      </dgm:prSet>
      <dgm:spPr/>
    </dgm:pt>
    <dgm:pt modelId="{868ADAF2-D9CA-4521-A88E-B27DB2DF89E3}" type="pres">
      <dgm:prSet presAssocID="{4259B969-EBF4-467C-9E92-22A881AC20BD}" presName="thickLine" presStyleLbl="alignNode1" presStyleIdx="0" presStyleCnt="7"/>
      <dgm:spPr/>
    </dgm:pt>
    <dgm:pt modelId="{4F27446E-ED49-422E-AA90-8E5CA6CDBC9D}" type="pres">
      <dgm:prSet presAssocID="{4259B969-EBF4-467C-9E92-22A881AC20BD}" presName="horz1" presStyleCnt="0"/>
      <dgm:spPr/>
    </dgm:pt>
    <dgm:pt modelId="{DFE355B8-F8D1-4900-8BE0-AB7D5B8C7711}" type="pres">
      <dgm:prSet presAssocID="{4259B969-EBF4-467C-9E92-22A881AC20BD}" presName="tx1" presStyleLbl="revTx" presStyleIdx="0" presStyleCnt="7"/>
      <dgm:spPr/>
    </dgm:pt>
    <dgm:pt modelId="{154D1708-43A6-43A3-915F-F05BC4E64C3A}" type="pres">
      <dgm:prSet presAssocID="{4259B969-EBF4-467C-9E92-22A881AC20BD}" presName="vert1" presStyleCnt="0"/>
      <dgm:spPr/>
    </dgm:pt>
    <dgm:pt modelId="{B94CF862-CA95-40E9-9D91-DE8FB42DD9AD}" type="pres">
      <dgm:prSet presAssocID="{D2CC2747-9A61-4CA9-9398-E3175555F9D6}" presName="thickLine" presStyleLbl="alignNode1" presStyleIdx="1" presStyleCnt="7"/>
      <dgm:spPr/>
    </dgm:pt>
    <dgm:pt modelId="{845F3604-FBE6-419B-AE79-58F5C920781B}" type="pres">
      <dgm:prSet presAssocID="{D2CC2747-9A61-4CA9-9398-E3175555F9D6}" presName="horz1" presStyleCnt="0"/>
      <dgm:spPr/>
    </dgm:pt>
    <dgm:pt modelId="{88699E6A-D378-4A7F-A791-C33ACAD57160}" type="pres">
      <dgm:prSet presAssocID="{D2CC2747-9A61-4CA9-9398-E3175555F9D6}" presName="tx1" presStyleLbl="revTx" presStyleIdx="1" presStyleCnt="7"/>
      <dgm:spPr/>
    </dgm:pt>
    <dgm:pt modelId="{30947067-DD34-40B8-BF97-7991103CA138}" type="pres">
      <dgm:prSet presAssocID="{D2CC2747-9A61-4CA9-9398-E3175555F9D6}" presName="vert1" presStyleCnt="0"/>
      <dgm:spPr/>
    </dgm:pt>
    <dgm:pt modelId="{AC7A29C8-E91C-41F5-85B6-DC39E7E52651}" type="pres">
      <dgm:prSet presAssocID="{2051AEFA-0E78-4220-896B-8886666A53C7}" presName="thickLine" presStyleLbl="alignNode1" presStyleIdx="2" presStyleCnt="7"/>
      <dgm:spPr/>
    </dgm:pt>
    <dgm:pt modelId="{FED9FD2F-03EC-47E6-B255-663C72069AB9}" type="pres">
      <dgm:prSet presAssocID="{2051AEFA-0E78-4220-896B-8886666A53C7}" presName="horz1" presStyleCnt="0"/>
      <dgm:spPr/>
    </dgm:pt>
    <dgm:pt modelId="{250C19BF-018A-4164-89CB-84BED0A3652E}" type="pres">
      <dgm:prSet presAssocID="{2051AEFA-0E78-4220-896B-8886666A53C7}" presName="tx1" presStyleLbl="revTx" presStyleIdx="2" presStyleCnt="7"/>
      <dgm:spPr/>
    </dgm:pt>
    <dgm:pt modelId="{6E55E678-A671-4684-9334-A5B2E3595DD9}" type="pres">
      <dgm:prSet presAssocID="{2051AEFA-0E78-4220-896B-8886666A53C7}" presName="vert1" presStyleCnt="0"/>
      <dgm:spPr/>
    </dgm:pt>
    <dgm:pt modelId="{592B61B0-7731-423E-AE37-BD3EFD38B844}" type="pres">
      <dgm:prSet presAssocID="{B73B8935-646E-4E3E-B8FB-93CA9FC84110}" presName="thickLine" presStyleLbl="alignNode1" presStyleIdx="3" presStyleCnt="7"/>
      <dgm:spPr/>
    </dgm:pt>
    <dgm:pt modelId="{44DEBDDB-BF71-4D5E-9467-625420683442}" type="pres">
      <dgm:prSet presAssocID="{B73B8935-646E-4E3E-B8FB-93CA9FC84110}" presName="horz1" presStyleCnt="0"/>
      <dgm:spPr/>
    </dgm:pt>
    <dgm:pt modelId="{9ECB9E64-BDF6-4687-B41B-3DDF7C572869}" type="pres">
      <dgm:prSet presAssocID="{B73B8935-646E-4E3E-B8FB-93CA9FC84110}" presName="tx1" presStyleLbl="revTx" presStyleIdx="3" presStyleCnt="7"/>
      <dgm:spPr/>
    </dgm:pt>
    <dgm:pt modelId="{630D2B98-C7FC-4451-8238-B7F48D3BD88A}" type="pres">
      <dgm:prSet presAssocID="{B73B8935-646E-4E3E-B8FB-93CA9FC84110}" presName="vert1" presStyleCnt="0"/>
      <dgm:spPr/>
    </dgm:pt>
    <dgm:pt modelId="{82F4B7A8-2142-4C30-BC70-A8483F536106}" type="pres">
      <dgm:prSet presAssocID="{A6AF9B0B-64B1-495F-A1FF-D55B4006B544}" presName="thickLine" presStyleLbl="alignNode1" presStyleIdx="4" presStyleCnt="7"/>
      <dgm:spPr/>
    </dgm:pt>
    <dgm:pt modelId="{90A59074-38AE-4DDC-B980-574FA0D98649}" type="pres">
      <dgm:prSet presAssocID="{A6AF9B0B-64B1-495F-A1FF-D55B4006B544}" presName="horz1" presStyleCnt="0"/>
      <dgm:spPr/>
    </dgm:pt>
    <dgm:pt modelId="{F111865D-8011-4AD3-AD89-25E6A12CAF49}" type="pres">
      <dgm:prSet presAssocID="{A6AF9B0B-64B1-495F-A1FF-D55B4006B544}" presName="tx1" presStyleLbl="revTx" presStyleIdx="4" presStyleCnt="7"/>
      <dgm:spPr/>
    </dgm:pt>
    <dgm:pt modelId="{67C5290C-21E0-4F48-B4CA-59ADFB6EA893}" type="pres">
      <dgm:prSet presAssocID="{A6AF9B0B-64B1-495F-A1FF-D55B4006B544}" presName="vert1" presStyleCnt="0"/>
      <dgm:spPr/>
    </dgm:pt>
    <dgm:pt modelId="{F3AA3735-7E41-4A4F-ACFE-431D3BB37619}" type="pres">
      <dgm:prSet presAssocID="{7A905901-08BE-4D6A-BD43-BE81831EE8CD}" presName="thickLine" presStyleLbl="alignNode1" presStyleIdx="5" presStyleCnt="7"/>
      <dgm:spPr/>
    </dgm:pt>
    <dgm:pt modelId="{D190AE60-C7AD-4AFF-814E-F60CB2943715}" type="pres">
      <dgm:prSet presAssocID="{7A905901-08BE-4D6A-BD43-BE81831EE8CD}" presName="horz1" presStyleCnt="0"/>
      <dgm:spPr/>
    </dgm:pt>
    <dgm:pt modelId="{D71EFAB0-B798-4DA2-A836-EC4C7AAEA9A9}" type="pres">
      <dgm:prSet presAssocID="{7A905901-08BE-4D6A-BD43-BE81831EE8CD}" presName="tx1" presStyleLbl="revTx" presStyleIdx="5" presStyleCnt="7"/>
      <dgm:spPr/>
    </dgm:pt>
    <dgm:pt modelId="{58E791CB-D4AA-45F1-A553-E1494A39741F}" type="pres">
      <dgm:prSet presAssocID="{7A905901-08BE-4D6A-BD43-BE81831EE8CD}" presName="vert1" presStyleCnt="0"/>
      <dgm:spPr/>
    </dgm:pt>
    <dgm:pt modelId="{BF5C9887-1F9B-476E-B03E-A8588BE22CE7}" type="pres">
      <dgm:prSet presAssocID="{CDB29DFC-0F2D-4020-9EFA-B7865C036EDF}" presName="thickLine" presStyleLbl="alignNode1" presStyleIdx="6" presStyleCnt="7"/>
      <dgm:spPr/>
    </dgm:pt>
    <dgm:pt modelId="{B003DE61-9CCD-448F-87AF-969B84C92A64}" type="pres">
      <dgm:prSet presAssocID="{CDB29DFC-0F2D-4020-9EFA-B7865C036EDF}" presName="horz1" presStyleCnt="0"/>
      <dgm:spPr/>
    </dgm:pt>
    <dgm:pt modelId="{06A95A78-3573-4333-A362-DD963FE3B13C}" type="pres">
      <dgm:prSet presAssocID="{CDB29DFC-0F2D-4020-9EFA-B7865C036EDF}" presName="tx1" presStyleLbl="revTx" presStyleIdx="6" presStyleCnt="7"/>
      <dgm:spPr/>
    </dgm:pt>
    <dgm:pt modelId="{D1061CF2-523F-4390-80C8-29C6F30F1E1B}" type="pres">
      <dgm:prSet presAssocID="{CDB29DFC-0F2D-4020-9EFA-B7865C036EDF}" presName="vert1" presStyleCnt="0"/>
      <dgm:spPr/>
    </dgm:pt>
  </dgm:ptLst>
  <dgm:cxnLst>
    <dgm:cxn modelId="{BCC74701-0029-45A6-BC7E-0E93FAB53365}" srcId="{735B7200-D4C0-4ADF-BA95-3934097F18FF}" destId="{7A905901-08BE-4D6A-BD43-BE81831EE8CD}" srcOrd="5" destOrd="0" parTransId="{013F0CB6-330A-4685-98FA-28AA28040D9A}" sibTransId="{807DAEC2-49EF-405F-82DE-CA3174A5D12C}"/>
    <dgm:cxn modelId="{D703BC03-3211-447F-A4A8-FE2485B3ADE6}" type="presOf" srcId="{2051AEFA-0E78-4220-896B-8886666A53C7}" destId="{250C19BF-018A-4164-89CB-84BED0A3652E}" srcOrd="0" destOrd="0" presId="urn:microsoft.com/office/officeart/2008/layout/LinedList"/>
    <dgm:cxn modelId="{AB3F601C-4AA2-46EF-B70C-EA517A26816A}" srcId="{735B7200-D4C0-4ADF-BA95-3934097F18FF}" destId="{D2CC2747-9A61-4CA9-9398-E3175555F9D6}" srcOrd="1" destOrd="0" parTransId="{C0B84CB4-4ECA-40D3-B6AC-60D5BA89A48D}" sibTransId="{2A3824D3-CA20-4E79-9BF1-DAD0917D995F}"/>
    <dgm:cxn modelId="{F0A5EB30-F9F4-4301-84EC-7FB0739328D5}" type="presOf" srcId="{7A905901-08BE-4D6A-BD43-BE81831EE8CD}" destId="{D71EFAB0-B798-4DA2-A836-EC4C7AAEA9A9}" srcOrd="0" destOrd="0" presId="urn:microsoft.com/office/officeart/2008/layout/LinedList"/>
    <dgm:cxn modelId="{DEE21035-15E3-4016-B5B9-AA44183EE2E4}" type="presOf" srcId="{B73B8935-646E-4E3E-B8FB-93CA9FC84110}" destId="{9ECB9E64-BDF6-4687-B41B-3DDF7C572869}" srcOrd="0" destOrd="0" presId="urn:microsoft.com/office/officeart/2008/layout/LinedList"/>
    <dgm:cxn modelId="{8005A73F-B0D4-43E2-A74F-22E75726D1DA}" type="presOf" srcId="{A6AF9B0B-64B1-495F-A1FF-D55B4006B544}" destId="{F111865D-8011-4AD3-AD89-25E6A12CAF49}" srcOrd="0" destOrd="0" presId="urn:microsoft.com/office/officeart/2008/layout/LinedList"/>
    <dgm:cxn modelId="{E5227168-DABA-4542-902A-578C44897E33}" type="presOf" srcId="{CDB29DFC-0F2D-4020-9EFA-B7865C036EDF}" destId="{06A95A78-3573-4333-A362-DD963FE3B13C}" srcOrd="0" destOrd="0" presId="urn:microsoft.com/office/officeart/2008/layout/LinedList"/>
    <dgm:cxn modelId="{F8F25769-D5D6-4F3C-9190-87CEEC150614}" srcId="{735B7200-D4C0-4ADF-BA95-3934097F18FF}" destId="{2051AEFA-0E78-4220-896B-8886666A53C7}" srcOrd="2" destOrd="0" parTransId="{BE32BF94-1FC5-4C24-AE3D-943A2DCDAFAC}" sibTransId="{014DE78C-3F4E-4CFD-BB41-483AF9529C28}"/>
    <dgm:cxn modelId="{85B22953-9BD8-4890-9CE7-A1B89AAE2532}" srcId="{735B7200-D4C0-4ADF-BA95-3934097F18FF}" destId="{B73B8935-646E-4E3E-B8FB-93CA9FC84110}" srcOrd="3" destOrd="0" parTransId="{A17BA8CD-B0C0-4D5F-A1B9-4F4D739B1916}" sibTransId="{9A102CBB-FF22-4E18-B772-92F12B32A4AF}"/>
    <dgm:cxn modelId="{D247D281-11E0-428E-87FA-041C7FA63E1A}" type="presOf" srcId="{D2CC2747-9A61-4CA9-9398-E3175555F9D6}" destId="{88699E6A-D378-4A7F-A791-C33ACAD57160}" srcOrd="0" destOrd="0" presId="urn:microsoft.com/office/officeart/2008/layout/LinedList"/>
    <dgm:cxn modelId="{BD1B00AD-A338-4E2F-8799-EDB4412289E9}" srcId="{735B7200-D4C0-4ADF-BA95-3934097F18FF}" destId="{CDB29DFC-0F2D-4020-9EFA-B7865C036EDF}" srcOrd="6" destOrd="0" parTransId="{9FE26178-0CC0-429F-B986-91C36FC37898}" sibTransId="{B7655F77-6BB8-4FB8-A7C1-49E67340C827}"/>
    <dgm:cxn modelId="{3778FBB7-BCD3-4454-AEC0-DE86A80E8D78}" type="presOf" srcId="{4259B969-EBF4-467C-9E92-22A881AC20BD}" destId="{DFE355B8-F8D1-4900-8BE0-AB7D5B8C7711}" srcOrd="0" destOrd="0" presId="urn:microsoft.com/office/officeart/2008/layout/LinedList"/>
    <dgm:cxn modelId="{C30702CF-7CBF-4211-94B7-E0BE0F9103A8}" srcId="{735B7200-D4C0-4ADF-BA95-3934097F18FF}" destId="{4259B969-EBF4-467C-9E92-22A881AC20BD}" srcOrd="0" destOrd="0" parTransId="{B2CCEFF4-4495-4AD0-8A44-E8BFBD4DBEB9}" sibTransId="{CC9D5721-419A-44B9-A827-4437CACE26C2}"/>
    <dgm:cxn modelId="{8DC0C2E0-6CC8-4790-A70B-02EE32571A9A}" type="presOf" srcId="{735B7200-D4C0-4ADF-BA95-3934097F18FF}" destId="{AFCAA5A9-0FDA-4814-BCF1-4393AEB543EC}" srcOrd="0" destOrd="0" presId="urn:microsoft.com/office/officeart/2008/layout/LinedList"/>
    <dgm:cxn modelId="{8C6819F5-5A8D-4577-B181-B23897D2DC62}" srcId="{735B7200-D4C0-4ADF-BA95-3934097F18FF}" destId="{A6AF9B0B-64B1-495F-A1FF-D55B4006B544}" srcOrd="4" destOrd="0" parTransId="{310E5D83-0658-4AF1-830B-B7D4476B6A1B}" sibTransId="{615E7764-C32A-49A5-800A-8A8A2DBEB887}"/>
    <dgm:cxn modelId="{0E59E38B-A1C5-4BE6-BB3C-B8336F8C447F}" type="presParOf" srcId="{AFCAA5A9-0FDA-4814-BCF1-4393AEB543EC}" destId="{868ADAF2-D9CA-4521-A88E-B27DB2DF89E3}" srcOrd="0" destOrd="0" presId="urn:microsoft.com/office/officeart/2008/layout/LinedList"/>
    <dgm:cxn modelId="{F7C83D61-5786-410E-B36C-F44D3D00779A}" type="presParOf" srcId="{AFCAA5A9-0FDA-4814-BCF1-4393AEB543EC}" destId="{4F27446E-ED49-422E-AA90-8E5CA6CDBC9D}" srcOrd="1" destOrd="0" presId="urn:microsoft.com/office/officeart/2008/layout/LinedList"/>
    <dgm:cxn modelId="{5F6E639D-09F7-464A-B8F4-80E6D78EECB4}" type="presParOf" srcId="{4F27446E-ED49-422E-AA90-8E5CA6CDBC9D}" destId="{DFE355B8-F8D1-4900-8BE0-AB7D5B8C7711}" srcOrd="0" destOrd="0" presId="urn:microsoft.com/office/officeart/2008/layout/LinedList"/>
    <dgm:cxn modelId="{BA36728D-63B4-41C9-8831-86809844FBFF}" type="presParOf" srcId="{4F27446E-ED49-422E-AA90-8E5CA6CDBC9D}" destId="{154D1708-43A6-43A3-915F-F05BC4E64C3A}" srcOrd="1" destOrd="0" presId="urn:microsoft.com/office/officeart/2008/layout/LinedList"/>
    <dgm:cxn modelId="{28F02DB6-37B1-4B85-8FEC-3125536021A8}" type="presParOf" srcId="{AFCAA5A9-0FDA-4814-BCF1-4393AEB543EC}" destId="{B94CF862-CA95-40E9-9D91-DE8FB42DD9AD}" srcOrd="2" destOrd="0" presId="urn:microsoft.com/office/officeart/2008/layout/LinedList"/>
    <dgm:cxn modelId="{FB947BA3-7A60-4493-BA24-3F803E0967E6}" type="presParOf" srcId="{AFCAA5A9-0FDA-4814-BCF1-4393AEB543EC}" destId="{845F3604-FBE6-419B-AE79-58F5C920781B}" srcOrd="3" destOrd="0" presId="urn:microsoft.com/office/officeart/2008/layout/LinedList"/>
    <dgm:cxn modelId="{90E34A5A-30DF-4639-98A7-36B25EBB0563}" type="presParOf" srcId="{845F3604-FBE6-419B-AE79-58F5C920781B}" destId="{88699E6A-D378-4A7F-A791-C33ACAD57160}" srcOrd="0" destOrd="0" presId="urn:microsoft.com/office/officeart/2008/layout/LinedList"/>
    <dgm:cxn modelId="{4F509564-08B5-4A8D-BF32-23A4BB39D5A0}" type="presParOf" srcId="{845F3604-FBE6-419B-AE79-58F5C920781B}" destId="{30947067-DD34-40B8-BF97-7991103CA138}" srcOrd="1" destOrd="0" presId="urn:microsoft.com/office/officeart/2008/layout/LinedList"/>
    <dgm:cxn modelId="{9C0B4976-03B7-4747-BF33-962FAD66A2EB}" type="presParOf" srcId="{AFCAA5A9-0FDA-4814-BCF1-4393AEB543EC}" destId="{AC7A29C8-E91C-41F5-85B6-DC39E7E52651}" srcOrd="4" destOrd="0" presId="urn:microsoft.com/office/officeart/2008/layout/LinedList"/>
    <dgm:cxn modelId="{007FCBBD-39AF-4620-90F1-EE3207132627}" type="presParOf" srcId="{AFCAA5A9-0FDA-4814-BCF1-4393AEB543EC}" destId="{FED9FD2F-03EC-47E6-B255-663C72069AB9}" srcOrd="5" destOrd="0" presId="urn:microsoft.com/office/officeart/2008/layout/LinedList"/>
    <dgm:cxn modelId="{13935831-BAAE-4DE1-9F85-63060AF45397}" type="presParOf" srcId="{FED9FD2F-03EC-47E6-B255-663C72069AB9}" destId="{250C19BF-018A-4164-89CB-84BED0A3652E}" srcOrd="0" destOrd="0" presId="urn:microsoft.com/office/officeart/2008/layout/LinedList"/>
    <dgm:cxn modelId="{E63EC30C-A7E2-4E38-9A35-2DDC33DB1FD7}" type="presParOf" srcId="{FED9FD2F-03EC-47E6-B255-663C72069AB9}" destId="{6E55E678-A671-4684-9334-A5B2E3595DD9}" srcOrd="1" destOrd="0" presId="urn:microsoft.com/office/officeart/2008/layout/LinedList"/>
    <dgm:cxn modelId="{E16DAF42-48F6-4D1C-9D12-22BD2D573A9E}" type="presParOf" srcId="{AFCAA5A9-0FDA-4814-BCF1-4393AEB543EC}" destId="{592B61B0-7731-423E-AE37-BD3EFD38B844}" srcOrd="6" destOrd="0" presId="urn:microsoft.com/office/officeart/2008/layout/LinedList"/>
    <dgm:cxn modelId="{0A9B3D58-32AD-4022-8C57-1B8225AA1D69}" type="presParOf" srcId="{AFCAA5A9-0FDA-4814-BCF1-4393AEB543EC}" destId="{44DEBDDB-BF71-4D5E-9467-625420683442}" srcOrd="7" destOrd="0" presId="urn:microsoft.com/office/officeart/2008/layout/LinedList"/>
    <dgm:cxn modelId="{2F7FF3D7-E22E-4470-9B6E-7DAEA2D89902}" type="presParOf" srcId="{44DEBDDB-BF71-4D5E-9467-625420683442}" destId="{9ECB9E64-BDF6-4687-B41B-3DDF7C572869}" srcOrd="0" destOrd="0" presId="urn:microsoft.com/office/officeart/2008/layout/LinedList"/>
    <dgm:cxn modelId="{F3A7C513-AAF8-4EF3-BFE9-61FBB453D5BA}" type="presParOf" srcId="{44DEBDDB-BF71-4D5E-9467-625420683442}" destId="{630D2B98-C7FC-4451-8238-B7F48D3BD88A}" srcOrd="1" destOrd="0" presId="urn:microsoft.com/office/officeart/2008/layout/LinedList"/>
    <dgm:cxn modelId="{E7CB40A2-84DF-4C69-B9D9-F5F6FAB34CD8}" type="presParOf" srcId="{AFCAA5A9-0FDA-4814-BCF1-4393AEB543EC}" destId="{82F4B7A8-2142-4C30-BC70-A8483F536106}" srcOrd="8" destOrd="0" presId="urn:microsoft.com/office/officeart/2008/layout/LinedList"/>
    <dgm:cxn modelId="{27EFAE3E-4F50-42B8-8BC9-D5C4A7259ECF}" type="presParOf" srcId="{AFCAA5A9-0FDA-4814-BCF1-4393AEB543EC}" destId="{90A59074-38AE-4DDC-B980-574FA0D98649}" srcOrd="9" destOrd="0" presId="urn:microsoft.com/office/officeart/2008/layout/LinedList"/>
    <dgm:cxn modelId="{F80E3D85-F0D1-4D85-9660-8A3431927573}" type="presParOf" srcId="{90A59074-38AE-4DDC-B980-574FA0D98649}" destId="{F111865D-8011-4AD3-AD89-25E6A12CAF49}" srcOrd="0" destOrd="0" presId="urn:microsoft.com/office/officeart/2008/layout/LinedList"/>
    <dgm:cxn modelId="{7D1B9511-58F1-40F9-83DC-4FAF49B07DEB}" type="presParOf" srcId="{90A59074-38AE-4DDC-B980-574FA0D98649}" destId="{67C5290C-21E0-4F48-B4CA-59ADFB6EA893}" srcOrd="1" destOrd="0" presId="urn:microsoft.com/office/officeart/2008/layout/LinedList"/>
    <dgm:cxn modelId="{441F739D-2D60-473B-80D2-B58E1AD1B1BB}" type="presParOf" srcId="{AFCAA5A9-0FDA-4814-BCF1-4393AEB543EC}" destId="{F3AA3735-7E41-4A4F-ACFE-431D3BB37619}" srcOrd="10" destOrd="0" presId="urn:microsoft.com/office/officeart/2008/layout/LinedList"/>
    <dgm:cxn modelId="{3302A8FC-9C93-47A8-994E-FC8E5617DC06}" type="presParOf" srcId="{AFCAA5A9-0FDA-4814-BCF1-4393AEB543EC}" destId="{D190AE60-C7AD-4AFF-814E-F60CB2943715}" srcOrd="11" destOrd="0" presId="urn:microsoft.com/office/officeart/2008/layout/LinedList"/>
    <dgm:cxn modelId="{28EDBB58-6CD2-417D-BA82-6C0DCCCE5105}" type="presParOf" srcId="{D190AE60-C7AD-4AFF-814E-F60CB2943715}" destId="{D71EFAB0-B798-4DA2-A836-EC4C7AAEA9A9}" srcOrd="0" destOrd="0" presId="urn:microsoft.com/office/officeart/2008/layout/LinedList"/>
    <dgm:cxn modelId="{A6A0C0C4-99C5-4AE6-85F2-DE33DD2FFD07}" type="presParOf" srcId="{D190AE60-C7AD-4AFF-814E-F60CB2943715}" destId="{58E791CB-D4AA-45F1-A553-E1494A39741F}" srcOrd="1" destOrd="0" presId="urn:microsoft.com/office/officeart/2008/layout/LinedList"/>
    <dgm:cxn modelId="{1F86C47D-D273-44B1-A02F-B418E26B2159}" type="presParOf" srcId="{AFCAA5A9-0FDA-4814-BCF1-4393AEB543EC}" destId="{BF5C9887-1F9B-476E-B03E-A8588BE22CE7}" srcOrd="12" destOrd="0" presId="urn:microsoft.com/office/officeart/2008/layout/LinedList"/>
    <dgm:cxn modelId="{D3AC9A12-86EF-41E6-9310-0DBE04B9B98A}" type="presParOf" srcId="{AFCAA5A9-0FDA-4814-BCF1-4393AEB543EC}" destId="{B003DE61-9CCD-448F-87AF-969B84C92A64}" srcOrd="13" destOrd="0" presId="urn:microsoft.com/office/officeart/2008/layout/LinedList"/>
    <dgm:cxn modelId="{FAFF8E4B-1AE9-4032-92C3-722CFD7D1C08}" type="presParOf" srcId="{B003DE61-9CCD-448F-87AF-969B84C92A64}" destId="{06A95A78-3573-4333-A362-DD963FE3B13C}" srcOrd="0" destOrd="0" presId="urn:microsoft.com/office/officeart/2008/layout/LinedList"/>
    <dgm:cxn modelId="{CB72894F-B990-4662-9BB3-EA628D50EB44}" type="presParOf" srcId="{B003DE61-9CCD-448F-87AF-969B84C92A64}" destId="{D1061CF2-523F-4390-80C8-29C6F30F1E1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8131A-65A3-4F5D-BE81-72E39F68CEB8}">
      <dsp:nvSpPr>
        <dsp:cNvPr id="0" name=""/>
        <dsp:cNvSpPr/>
      </dsp:nvSpPr>
      <dsp:spPr>
        <a:xfrm>
          <a:off x="5488"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ctr" defTabSz="622300">
            <a:lnSpc>
              <a:spcPct val="90000"/>
            </a:lnSpc>
            <a:spcBef>
              <a:spcPct val="0"/>
            </a:spcBef>
            <a:spcAft>
              <a:spcPct val="15000"/>
            </a:spcAft>
            <a:buChar char="•"/>
          </a:pPr>
          <a:r>
            <a:rPr lang="lv-LV" sz="1400" kern="1200" dirty="0"/>
            <a:t>LM koncepcijas projekts </a:t>
          </a:r>
          <a:r>
            <a:rPr lang="lv-LV" sz="1400" b="1" kern="1200" dirty="0"/>
            <a:t>“Par izdienas pensiju piešķiršanu</a:t>
          </a:r>
          <a:r>
            <a:rPr lang="lv-LV" sz="1400" kern="1200" dirty="0"/>
            <a:t>” </a:t>
          </a:r>
          <a:r>
            <a:rPr lang="lv-LV" sz="1100" i="1" kern="1200" dirty="0"/>
            <a:t>(izsludināts Valsts sekretāru sanāksmē 2013. gada 29. augustā</a:t>
          </a:r>
          <a:r>
            <a:rPr lang="lv-LV" sz="1200" kern="1200" dirty="0"/>
            <a:t>)</a:t>
          </a:r>
        </a:p>
      </dsp:txBody>
      <dsp:txXfrm>
        <a:off x="48389" y="2506451"/>
        <a:ext cx="1770671" cy="1378945"/>
      </dsp:txXfrm>
    </dsp:sp>
    <dsp:sp modelId="{5CF6D10E-D74A-40E7-8475-E8E5272A5C6A}">
      <dsp:nvSpPr>
        <dsp:cNvPr id="0" name=""/>
        <dsp:cNvSpPr/>
      </dsp:nvSpPr>
      <dsp:spPr>
        <a:xfrm>
          <a:off x="555047" y="2752052"/>
          <a:ext cx="2207485" cy="2207485"/>
        </a:xfrm>
        <a:prstGeom prst="leftCircularArrow">
          <a:avLst>
            <a:gd name="adj1" fmla="val 1385"/>
            <a:gd name="adj2" fmla="val 163614"/>
            <a:gd name="adj3" fmla="val 582044"/>
            <a:gd name="adj4" fmla="val 7667409"/>
            <a:gd name="adj5" fmla="val 161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9F9A0B-3288-43B9-9E38-320CB99CEEA8}">
      <dsp:nvSpPr>
        <dsp:cNvPr id="0" name=""/>
        <dsp:cNvSpPr/>
      </dsp:nvSpPr>
      <dsp:spPr>
        <a:xfrm>
          <a:off x="304792" y="4010002"/>
          <a:ext cx="1395898" cy="6918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2013.      Labklājības ministrija</a:t>
          </a:r>
        </a:p>
      </dsp:txBody>
      <dsp:txXfrm>
        <a:off x="325056" y="4030266"/>
        <a:ext cx="1355370" cy="651337"/>
      </dsp:txXfrm>
    </dsp:sp>
    <dsp:sp modelId="{21FF27C9-B9C7-4958-B9A5-9DD71A51BFE0}">
      <dsp:nvSpPr>
        <dsp:cNvPr id="0" name=""/>
        <dsp:cNvSpPr/>
      </dsp:nvSpPr>
      <dsp:spPr>
        <a:xfrm>
          <a:off x="2007533"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622300">
            <a:lnSpc>
              <a:spcPct val="90000"/>
            </a:lnSpc>
            <a:spcBef>
              <a:spcPct val="0"/>
            </a:spcBef>
            <a:spcAft>
              <a:spcPct val="15000"/>
            </a:spcAft>
            <a:buChar char="•"/>
          </a:pPr>
          <a:r>
            <a:rPr lang="lv-LV" sz="1400" kern="1200" dirty="0"/>
            <a:t>LM izstrādātais informatīvais ziņojums </a:t>
          </a:r>
          <a:r>
            <a:rPr lang="lv-LV" sz="1400" b="1" kern="1200" dirty="0"/>
            <a:t>“Par izdienas pensiju politikas sakārtošanu” </a:t>
          </a:r>
        </a:p>
      </dsp:txBody>
      <dsp:txXfrm>
        <a:off x="2050434" y="2905928"/>
        <a:ext cx="1770671" cy="1378945"/>
      </dsp:txXfrm>
    </dsp:sp>
    <dsp:sp modelId="{22001CAC-88C0-497F-B066-71B3B8566725}">
      <dsp:nvSpPr>
        <dsp:cNvPr id="0" name=""/>
        <dsp:cNvSpPr/>
      </dsp:nvSpPr>
      <dsp:spPr>
        <a:xfrm>
          <a:off x="2433258" y="1844931"/>
          <a:ext cx="2464450" cy="2464450"/>
        </a:xfrm>
        <a:prstGeom prst="circularArrow">
          <a:avLst>
            <a:gd name="adj1" fmla="val 1240"/>
            <a:gd name="adj2" fmla="val 146080"/>
            <a:gd name="adj3" fmla="val 20668393"/>
            <a:gd name="adj4" fmla="val 13565494"/>
            <a:gd name="adj5" fmla="val 144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2FB5D0-9447-49A7-B4B4-3E324643E82D}">
      <dsp:nvSpPr>
        <dsp:cNvPr id="0" name=""/>
        <dsp:cNvSpPr/>
      </dsp:nvSpPr>
      <dsp:spPr>
        <a:xfrm>
          <a:off x="2135944" y="2213260"/>
          <a:ext cx="1395898" cy="6918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2017.     Labklājības ministrija</a:t>
          </a:r>
        </a:p>
      </dsp:txBody>
      <dsp:txXfrm>
        <a:off x="2156208" y="2233524"/>
        <a:ext cx="1355370" cy="651337"/>
      </dsp:txXfrm>
    </dsp:sp>
    <dsp:sp modelId="{6E889DA1-A31D-43C5-95AE-D8391744C75D}">
      <dsp:nvSpPr>
        <dsp:cNvPr id="0" name=""/>
        <dsp:cNvSpPr/>
      </dsp:nvSpPr>
      <dsp:spPr>
        <a:xfrm>
          <a:off x="4009577"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622300">
            <a:lnSpc>
              <a:spcPct val="90000"/>
            </a:lnSpc>
            <a:spcBef>
              <a:spcPct val="0"/>
            </a:spcBef>
            <a:spcAft>
              <a:spcPct val="15000"/>
            </a:spcAft>
            <a:buChar char="•"/>
          </a:pPr>
          <a:r>
            <a:rPr lang="lv-LV" sz="1400" kern="1200" dirty="0"/>
            <a:t>Valsts kontroles ziņojums “</a:t>
          </a:r>
          <a:r>
            <a:rPr lang="lv-LV" sz="1400" b="1" kern="1200" dirty="0"/>
            <a:t>Izdienas pensijas: iespējams, nepanesams slogs valsts budžetam nākotnē” </a:t>
          </a:r>
        </a:p>
      </dsp:txBody>
      <dsp:txXfrm>
        <a:off x="4052478" y="2506451"/>
        <a:ext cx="1770671" cy="1378945"/>
      </dsp:txXfrm>
    </dsp:sp>
    <dsp:sp modelId="{0F9F3009-5A97-438C-8A4C-E4A292EC928C}">
      <dsp:nvSpPr>
        <dsp:cNvPr id="0" name=""/>
        <dsp:cNvSpPr/>
      </dsp:nvSpPr>
      <dsp:spPr>
        <a:xfrm>
          <a:off x="4500874" y="2705987"/>
          <a:ext cx="2267556" cy="2267556"/>
        </a:xfrm>
        <a:prstGeom prst="leftCircularArrow">
          <a:avLst>
            <a:gd name="adj1" fmla="val 1348"/>
            <a:gd name="adj2" fmla="val 159148"/>
            <a:gd name="adj3" fmla="val 616572"/>
            <a:gd name="adj4" fmla="val 7706402"/>
            <a:gd name="adj5" fmla="val 15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7D6AD2-6FCA-4124-BB89-52CD3F9EC185}">
      <dsp:nvSpPr>
        <dsp:cNvPr id="0" name=""/>
        <dsp:cNvSpPr/>
      </dsp:nvSpPr>
      <dsp:spPr>
        <a:xfrm>
          <a:off x="4252427" y="4010002"/>
          <a:ext cx="1395898" cy="6918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2020.               Valsts kontrole</a:t>
          </a:r>
        </a:p>
      </dsp:txBody>
      <dsp:txXfrm>
        <a:off x="4272691" y="4030266"/>
        <a:ext cx="1355370" cy="651337"/>
      </dsp:txXfrm>
    </dsp:sp>
    <dsp:sp modelId="{8AF6F4A7-2C41-4E18-BCC6-F1F5E52AFD9B}">
      <dsp:nvSpPr>
        <dsp:cNvPr id="0" name=""/>
        <dsp:cNvSpPr/>
      </dsp:nvSpPr>
      <dsp:spPr>
        <a:xfrm>
          <a:off x="6011622"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622300">
            <a:lnSpc>
              <a:spcPct val="90000"/>
            </a:lnSpc>
            <a:spcBef>
              <a:spcPct val="0"/>
            </a:spcBef>
            <a:spcAft>
              <a:spcPct val="15000"/>
            </a:spcAft>
            <a:buChar char="•"/>
          </a:pPr>
          <a:r>
            <a:rPr lang="lv-LV" sz="1400" kern="1200" dirty="0"/>
            <a:t>Reaģējot uz VK </a:t>
          </a:r>
          <a:r>
            <a:rPr lang="lv-LV" sz="1400" b="1" kern="1200" dirty="0"/>
            <a:t>ziņojumu,  MK uzdod izstrādāt priekšlikumus </a:t>
          </a:r>
          <a:r>
            <a:rPr lang="lv-LV" sz="1400" kern="1200" dirty="0"/>
            <a:t>izdienas pensiju pārskatīšanai</a:t>
          </a:r>
        </a:p>
      </dsp:txBody>
      <dsp:txXfrm>
        <a:off x="6054523" y="2905928"/>
        <a:ext cx="1770671" cy="1378945"/>
      </dsp:txXfrm>
    </dsp:sp>
    <dsp:sp modelId="{1A89E985-97BC-4369-8766-4242B5175D43}">
      <dsp:nvSpPr>
        <dsp:cNvPr id="0" name=""/>
        <dsp:cNvSpPr/>
      </dsp:nvSpPr>
      <dsp:spPr>
        <a:xfrm>
          <a:off x="6544222" y="1856021"/>
          <a:ext cx="2348782" cy="2348782"/>
        </a:xfrm>
        <a:prstGeom prst="circularArrow">
          <a:avLst>
            <a:gd name="adj1" fmla="val 1302"/>
            <a:gd name="adj2" fmla="val 153484"/>
            <a:gd name="adj3" fmla="val 20764687"/>
            <a:gd name="adj4" fmla="val 13669193"/>
            <a:gd name="adj5" fmla="val 151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A1E8F2-C0FA-4A7C-85ED-38CFA158E55F}">
      <dsp:nvSpPr>
        <dsp:cNvPr id="0" name=""/>
        <dsp:cNvSpPr/>
      </dsp:nvSpPr>
      <dsp:spPr>
        <a:xfrm>
          <a:off x="6254340" y="2184686"/>
          <a:ext cx="1395898" cy="6918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2021.   MK mandāts PKC</a:t>
          </a:r>
        </a:p>
      </dsp:txBody>
      <dsp:txXfrm>
        <a:off x="6274604" y="2204950"/>
        <a:ext cx="1355370" cy="651337"/>
      </dsp:txXfrm>
    </dsp:sp>
    <dsp:sp modelId="{3183539F-9119-44DD-AD7D-9F1FF9A4A217}">
      <dsp:nvSpPr>
        <dsp:cNvPr id="0" name=""/>
        <dsp:cNvSpPr/>
      </dsp:nvSpPr>
      <dsp:spPr>
        <a:xfrm>
          <a:off x="8013667"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622300">
            <a:lnSpc>
              <a:spcPct val="90000"/>
            </a:lnSpc>
            <a:spcBef>
              <a:spcPct val="0"/>
            </a:spcBef>
            <a:spcAft>
              <a:spcPct val="15000"/>
            </a:spcAft>
            <a:buChar char="•"/>
          </a:pPr>
          <a:r>
            <a:rPr lang="lv-LV" sz="1400" kern="1200" dirty="0"/>
            <a:t>PKC </a:t>
          </a:r>
          <a:r>
            <a:rPr lang="lv-LV" sz="1400" b="1" kern="1200" dirty="0"/>
            <a:t>Ziņojums par piedāvātajām izmaiņām izdienas pensiju sistēmā</a:t>
          </a:r>
          <a:r>
            <a:rPr lang="lv-LV" sz="1400" kern="1200" dirty="0"/>
            <a:t>. </a:t>
          </a:r>
        </a:p>
      </dsp:txBody>
      <dsp:txXfrm>
        <a:off x="8056568" y="2506451"/>
        <a:ext cx="1770671" cy="1378945"/>
      </dsp:txXfrm>
    </dsp:sp>
    <dsp:sp modelId="{059CBA80-D1EC-41C7-B49A-D5EE9A082397}">
      <dsp:nvSpPr>
        <dsp:cNvPr id="0" name=""/>
        <dsp:cNvSpPr/>
      </dsp:nvSpPr>
      <dsp:spPr>
        <a:xfrm>
          <a:off x="8512927" y="2714652"/>
          <a:ext cx="2259046" cy="2259046"/>
        </a:xfrm>
        <a:prstGeom prst="leftCircularArrow">
          <a:avLst>
            <a:gd name="adj1" fmla="val 1353"/>
            <a:gd name="adj2" fmla="val 159766"/>
            <a:gd name="adj3" fmla="val 605027"/>
            <a:gd name="adj4" fmla="val 7694239"/>
            <a:gd name="adj5" fmla="val 157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87BE57-932E-4621-86F1-AE50AD4A6A61}">
      <dsp:nvSpPr>
        <dsp:cNvPr id="0" name=""/>
        <dsp:cNvSpPr/>
      </dsp:nvSpPr>
      <dsp:spPr>
        <a:xfrm>
          <a:off x="8265913" y="4006518"/>
          <a:ext cx="1395898" cy="6988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2022. </a:t>
          </a:r>
          <a:r>
            <a:rPr lang="lv-LV" sz="1300" b="1" kern="1200" dirty="0"/>
            <a:t>Pārresoru koordinācijas centrs</a:t>
          </a:r>
        </a:p>
      </dsp:txBody>
      <dsp:txXfrm>
        <a:off x="8286381" y="4026986"/>
        <a:ext cx="1354962" cy="657896"/>
      </dsp:txXfrm>
    </dsp:sp>
    <dsp:sp modelId="{63DAF8B3-D8DA-41C6-A856-E00DBAF84186}">
      <dsp:nvSpPr>
        <dsp:cNvPr id="0" name=""/>
        <dsp:cNvSpPr/>
      </dsp:nvSpPr>
      <dsp:spPr>
        <a:xfrm>
          <a:off x="10015711" y="2463550"/>
          <a:ext cx="1856473" cy="18642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622300">
            <a:lnSpc>
              <a:spcPct val="90000"/>
            </a:lnSpc>
            <a:spcBef>
              <a:spcPct val="0"/>
            </a:spcBef>
            <a:spcAft>
              <a:spcPct val="15000"/>
            </a:spcAft>
            <a:buChar char="•"/>
          </a:pPr>
          <a:r>
            <a:rPr lang="lv-LV" sz="1400" b="1" kern="1200" dirty="0"/>
            <a:t>2024.g MK uzdevums reformas izrādei </a:t>
          </a:r>
        </a:p>
        <a:p>
          <a:pPr marL="114300" lvl="1" indent="-114300" algn="ctr" defTabSz="622300">
            <a:lnSpc>
              <a:spcPct val="90000"/>
            </a:lnSpc>
            <a:spcBef>
              <a:spcPct val="0"/>
            </a:spcBef>
            <a:spcAft>
              <a:spcPct val="15000"/>
            </a:spcAft>
            <a:buChar char="•"/>
          </a:pPr>
          <a:r>
            <a:rPr lang="lv-LV" sz="1400" kern="1200" dirty="0"/>
            <a:t>VK </a:t>
          </a:r>
          <a:r>
            <a:rPr lang="lv-LV" sz="1400" b="1" kern="1200" dirty="0"/>
            <a:t>piedāvājums izmaiņām izdienas pensiju sistēmā</a:t>
          </a:r>
          <a:r>
            <a:rPr lang="lv-LV" sz="1400" kern="1200" dirty="0"/>
            <a:t>. </a:t>
          </a:r>
        </a:p>
      </dsp:txBody>
      <dsp:txXfrm>
        <a:off x="10058612" y="2905928"/>
        <a:ext cx="1770671" cy="1378945"/>
      </dsp:txXfrm>
    </dsp:sp>
    <dsp:sp modelId="{F36FBAC8-869F-4F28-BAB8-28D14945CFD1}">
      <dsp:nvSpPr>
        <dsp:cNvPr id="0" name=""/>
        <dsp:cNvSpPr/>
      </dsp:nvSpPr>
      <dsp:spPr>
        <a:xfrm>
          <a:off x="10172701" y="2184686"/>
          <a:ext cx="1395898" cy="6918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lv-LV" sz="1400" b="1" kern="1200" dirty="0"/>
            <a:t>2024/2025.               Valsts kanceleja</a:t>
          </a:r>
        </a:p>
      </dsp:txBody>
      <dsp:txXfrm>
        <a:off x="10192965" y="2204950"/>
        <a:ext cx="1355370" cy="6513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4FFE1-B506-4C4D-876C-2F2B08746B85}">
      <dsp:nvSpPr>
        <dsp:cNvPr id="0" name=""/>
        <dsp:cNvSpPr/>
      </dsp:nvSpPr>
      <dsp:spPr>
        <a:xfrm>
          <a:off x="3327" y="670809"/>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prokuroriem </a:t>
          </a:r>
          <a:r>
            <a:rPr lang="lv-LV" sz="1700" kern="1200" dirty="0">
              <a:latin typeface="Calibri Light" panose="020F0302020204030204"/>
            </a:rPr>
            <a:t>                           </a:t>
          </a:r>
          <a:r>
            <a:rPr lang="lv-LV" sz="1700" kern="1200" dirty="0"/>
            <a:t>(no 2000. gada</a:t>
          </a:r>
          <a:r>
            <a:rPr lang="lv-LV" sz="1700" kern="1200" dirty="0">
              <a:latin typeface="Calibri Light" panose="020F0302020204030204"/>
            </a:rPr>
            <a:t>)</a:t>
          </a:r>
          <a:endParaRPr lang="en-US" sz="1700" kern="1200" dirty="0"/>
        </a:p>
      </dsp:txBody>
      <dsp:txXfrm>
        <a:off x="3327" y="670809"/>
        <a:ext cx="2640070" cy="1584042"/>
      </dsp:txXfrm>
    </dsp:sp>
    <dsp:sp modelId="{2C59D31E-D679-48B5-A3C1-CEC6B39F5892}">
      <dsp:nvSpPr>
        <dsp:cNvPr id="0" name=""/>
        <dsp:cNvSpPr/>
      </dsp:nvSpPr>
      <dsp:spPr>
        <a:xfrm>
          <a:off x="2907405" y="670809"/>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SAB amatpersonām </a:t>
          </a:r>
          <a:r>
            <a:rPr lang="lv-LV" sz="1700" kern="1200" dirty="0">
              <a:latin typeface="Calibri Light" panose="020F0302020204030204"/>
            </a:rPr>
            <a:t>              </a:t>
          </a:r>
          <a:r>
            <a:rPr lang="lv-LV" sz="1700" kern="1200" dirty="0"/>
            <a:t>(no 2004. gada</a:t>
          </a:r>
          <a:r>
            <a:rPr lang="lv-LV" sz="1700" kern="1200" dirty="0">
              <a:latin typeface="Calibri Light" panose="020F0302020204030204"/>
            </a:rPr>
            <a:t>)</a:t>
          </a:r>
          <a:endParaRPr lang="en-US" sz="1700" kern="1200" dirty="0"/>
        </a:p>
      </dsp:txBody>
      <dsp:txXfrm>
        <a:off x="2907405" y="670809"/>
        <a:ext cx="2640070" cy="1584042"/>
      </dsp:txXfrm>
    </dsp:sp>
    <dsp:sp modelId="{BF488D64-C468-4933-86FD-FABC0AB213F6}">
      <dsp:nvSpPr>
        <dsp:cNvPr id="0" name=""/>
        <dsp:cNvSpPr/>
      </dsp:nvSpPr>
      <dsp:spPr>
        <a:xfrm>
          <a:off x="5811483" y="670809"/>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Valsts un pašvaldību profesionālo orķestru, koru, koncertorganizāciju, teātru un cirka māksliniekiem </a:t>
          </a:r>
          <a:r>
            <a:rPr lang="lv-LV" sz="1700" kern="1200" dirty="0">
              <a:latin typeface="Calibri Light" panose="020F0302020204030204"/>
            </a:rPr>
            <a:t>                </a:t>
          </a:r>
          <a:r>
            <a:rPr lang="lv-LV" sz="1700" kern="1200" dirty="0"/>
            <a:t>(no 2005. gada</a:t>
          </a:r>
          <a:r>
            <a:rPr lang="lv-LV" sz="1700" kern="1200" dirty="0">
              <a:latin typeface="Calibri Light" panose="020F0302020204030204"/>
            </a:rPr>
            <a:t>)    </a:t>
          </a:r>
          <a:endParaRPr lang="en-US" sz="1700" kern="1200" dirty="0"/>
        </a:p>
      </dsp:txBody>
      <dsp:txXfrm>
        <a:off x="5811483" y="670809"/>
        <a:ext cx="2640070" cy="1584042"/>
      </dsp:txXfrm>
    </dsp:sp>
    <dsp:sp modelId="{5AF8B255-AFC3-4D29-9A0A-B393F2B884B3}">
      <dsp:nvSpPr>
        <dsp:cNvPr id="0" name=""/>
        <dsp:cNvSpPr/>
      </dsp:nvSpPr>
      <dsp:spPr>
        <a:xfrm>
          <a:off x="8715560" y="670809"/>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tiesnešiem </a:t>
          </a:r>
          <a:r>
            <a:rPr lang="lv-LV" sz="1700" kern="1200" dirty="0">
              <a:latin typeface="Calibri Light" panose="020F0302020204030204"/>
            </a:rPr>
            <a:t>                              </a:t>
          </a:r>
          <a:r>
            <a:rPr lang="lv-LV" sz="1700" kern="1200" dirty="0"/>
            <a:t>(no 2006. gada</a:t>
          </a:r>
          <a:r>
            <a:rPr lang="lv-LV" sz="1700" kern="1200" dirty="0">
              <a:latin typeface="Calibri Light" panose="020F0302020204030204"/>
            </a:rPr>
            <a:t>)</a:t>
          </a:r>
          <a:endParaRPr lang="en-US" sz="1700" kern="1200" dirty="0"/>
        </a:p>
      </dsp:txBody>
      <dsp:txXfrm>
        <a:off x="8715560" y="670809"/>
        <a:ext cx="2640070" cy="1584042"/>
      </dsp:txXfrm>
    </dsp:sp>
    <dsp:sp modelId="{9004D9C5-D39A-4D0F-BC59-2B74DA4BF905}">
      <dsp:nvSpPr>
        <dsp:cNvPr id="0" name=""/>
        <dsp:cNvSpPr/>
      </dsp:nvSpPr>
      <dsp:spPr>
        <a:xfrm>
          <a:off x="3327" y="2518858"/>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diplomātiem </a:t>
          </a:r>
          <a:r>
            <a:rPr lang="lv-LV" sz="1700" kern="1200" dirty="0">
              <a:latin typeface="Calibri Light" panose="020F0302020204030204"/>
            </a:rPr>
            <a:t>                            </a:t>
          </a:r>
          <a:r>
            <a:rPr lang="lv-LV" sz="1700" kern="1200" dirty="0"/>
            <a:t>(no 2007. gada</a:t>
          </a:r>
          <a:r>
            <a:rPr lang="lv-LV" sz="1700" kern="1200" dirty="0">
              <a:latin typeface="Calibri Light" panose="020F0302020204030204"/>
            </a:rPr>
            <a:t>)</a:t>
          </a:r>
          <a:endParaRPr lang="en-US" sz="1700" kern="1200" dirty="0"/>
        </a:p>
      </dsp:txBody>
      <dsp:txXfrm>
        <a:off x="3327" y="2518858"/>
        <a:ext cx="2640070" cy="1584042"/>
      </dsp:txXfrm>
    </dsp:sp>
    <dsp:sp modelId="{7EA64EC7-A072-4070-8270-B97762A4F612}">
      <dsp:nvSpPr>
        <dsp:cNvPr id="0" name=""/>
        <dsp:cNvSpPr/>
      </dsp:nvSpPr>
      <dsp:spPr>
        <a:xfrm>
          <a:off x="2907405" y="2518858"/>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KNAB amatpersonām </a:t>
          </a:r>
          <a:r>
            <a:rPr lang="lv-LV" sz="1700" kern="1200" dirty="0">
              <a:latin typeface="Calibri Light" panose="020F0302020204030204"/>
            </a:rPr>
            <a:t>        </a:t>
          </a:r>
          <a:r>
            <a:rPr lang="lv-LV" sz="1700" kern="1200" dirty="0"/>
            <a:t>(no 2009. gada</a:t>
          </a:r>
          <a:r>
            <a:rPr lang="lv-LV" sz="1700" kern="1200" dirty="0">
              <a:latin typeface="Calibri Light" panose="020F0302020204030204"/>
            </a:rPr>
            <a:t>)</a:t>
          </a:r>
          <a:endParaRPr lang="en-US" sz="1700" kern="1200" dirty="0"/>
        </a:p>
      </dsp:txBody>
      <dsp:txXfrm>
        <a:off x="2907405" y="2518858"/>
        <a:ext cx="2640070" cy="1584042"/>
      </dsp:txXfrm>
    </dsp:sp>
    <dsp:sp modelId="{BBC88335-6CA5-4846-BE52-36FE03765802}">
      <dsp:nvSpPr>
        <dsp:cNvPr id="0" name=""/>
        <dsp:cNvSpPr/>
      </dsp:nvSpPr>
      <dsp:spPr>
        <a:xfrm>
          <a:off x="5811483" y="2518858"/>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VDD un MIDD amatpersonām </a:t>
          </a:r>
          <a:r>
            <a:rPr lang="lv-LV" sz="1700" kern="1200" dirty="0">
              <a:latin typeface="Calibri Light" panose="020F0302020204030204"/>
            </a:rPr>
            <a:t>                            </a:t>
          </a:r>
          <a:r>
            <a:rPr lang="lv-LV" sz="1700" kern="1200" dirty="0"/>
            <a:t>(no 2015. gada</a:t>
          </a:r>
          <a:r>
            <a:rPr lang="lv-LV" sz="1700" kern="1200" dirty="0">
              <a:latin typeface="Calibri Light" panose="020F0302020204030204"/>
            </a:rPr>
            <a:t>)</a:t>
          </a:r>
          <a:endParaRPr lang="en-US" sz="1700" kern="1200" dirty="0"/>
        </a:p>
      </dsp:txBody>
      <dsp:txXfrm>
        <a:off x="5811483" y="2518858"/>
        <a:ext cx="2640070" cy="1584042"/>
      </dsp:txXfrm>
    </dsp:sp>
    <dsp:sp modelId="{A4885216-2397-476D-AC79-F4C227251FF7}">
      <dsp:nvSpPr>
        <dsp:cNvPr id="0" name=""/>
        <dsp:cNvSpPr/>
      </dsp:nvSpPr>
      <dsp:spPr>
        <a:xfrm>
          <a:off x="8715560" y="2518858"/>
          <a:ext cx="2640070" cy="15840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lv-LV" sz="1700" kern="1200" dirty="0"/>
            <a:t>NMPD neatliekamās medicīniskās palīdzības nodrošināšanā iesaistītajiem darbiniekiem </a:t>
          </a:r>
          <a:r>
            <a:rPr lang="lv-LV" sz="1700" kern="1200" dirty="0">
              <a:latin typeface="Calibri Light" panose="020F0302020204030204"/>
            </a:rPr>
            <a:t>                             </a:t>
          </a:r>
          <a:r>
            <a:rPr lang="lv-LV" sz="1700" kern="1200" dirty="0"/>
            <a:t>(no 2016. gada</a:t>
          </a:r>
          <a:r>
            <a:rPr lang="lv-LV" sz="1700" kern="1200" dirty="0">
              <a:latin typeface="Calibri Light" panose="020F0302020204030204"/>
            </a:rPr>
            <a:t>)</a:t>
          </a:r>
          <a:endParaRPr lang="en-US" sz="1700" kern="1200" dirty="0"/>
        </a:p>
      </dsp:txBody>
      <dsp:txXfrm>
        <a:off x="8715560" y="2518858"/>
        <a:ext cx="2640070" cy="1584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8D6FA-55FF-42A9-8618-7A6B684CEE6A}">
      <dsp:nvSpPr>
        <dsp:cNvPr id="0" name=""/>
        <dsp:cNvSpPr/>
      </dsp:nvSpPr>
      <dsp:spPr>
        <a:xfrm rot="16200000">
          <a:off x="-600777" y="602190"/>
          <a:ext cx="4876404" cy="3672023"/>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lv-LV" sz="1800" b="1" i="0" kern="1200" dirty="0">
              <a:effectLst/>
              <a:latin typeface="+mn-lt"/>
            </a:rPr>
            <a:t>Sākotnējā prognoze</a:t>
          </a:r>
          <a:endParaRPr lang="en-US" sz="1800" kern="1200" dirty="0">
            <a:latin typeface="+mn-lt"/>
          </a:endParaRPr>
        </a:p>
        <a:p>
          <a:pPr marL="171450" lvl="1" indent="-171450" algn="l" defTabSz="800100">
            <a:lnSpc>
              <a:spcPct val="90000"/>
            </a:lnSpc>
            <a:spcBef>
              <a:spcPct val="0"/>
            </a:spcBef>
            <a:spcAft>
              <a:spcPct val="15000"/>
            </a:spcAft>
            <a:buChar char="•"/>
          </a:pPr>
          <a:r>
            <a:rPr lang="lv-LV" sz="1800" kern="1200" dirty="0">
              <a:latin typeface="+mn-lt"/>
            </a:rPr>
            <a:t>I</a:t>
          </a:r>
          <a:r>
            <a:rPr lang="lv-LV" sz="1800" b="0" i="0" kern="1200" dirty="0">
              <a:effectLst/>
              <a:latin typeface="+mn-lt"/>
            </a:rPr>
            <a:t>kgadējs pieaugums no 115,9 miljoniem eiro 2024. gadā:</a:t>
          </a:r>
        </a:p>
        <a:p>
          <a:pPr marL="171450" lvl="1" indent="-171450" algn="l" defTabSz="800100">
            <a:lnSpc>
              <a:spcPct val="90000"/>
            </a:lnSpc>
            <a:spcBef>
              <a:spcPct val="0"/>
            </a:spcBef>
            <a:spcAft>
              <a:spcPct val="15000"/>
            </a:spcAft>
            <a:buNone/>
          </a:pPr>
          <a:r>
            <a:rPr lang="lv-LV" sz="1800" b="0" i="0" kern="1200" dirty="0">
              <a:effectLst/>
              <a:latin typeface="+mn-lt"/>
            </a:rPr>
            <a:t>127,5 (2025),</a:t>
          </a:r>
        </a:p>
        <a:p>
          <a:pPr marL="171450" lvl="1" indent="-171450" algn="l" defTabSz="800100">
            <a:lnSpc>
              <a:spcPct val="90000"/>
            </a:lnSpc>
            <a:spcBef>
              <a:spcPct val="0"/>
            </a:spcBef>
            <a:spcAft>
              <a:spcPct val="15000"/>
            </a:spcAft>
            <a:buNone/>
          </a:pPr>
          <a:r>
            <a:rPr lang="lv-LV" sz="1800" b="0" i="0" kern="1200" dirty="0">
              <a:effectLst/>
              <a:latin typeface="+mn-lt"/>
            </a:rPr>
            <a:t>140,3 (2026), </a:t>
          </a:r>
        </a:p>
        <a:p>
          <a:pPr marL="171450" lvl="1" indent="-171450" algn="l" defTabSz="800100">
            <a:lnSpc>
              <a:spcPct val="90000"/>
            </a:lnSpc>
            <a:spcBef>
              <a:spcPct val="0"/>
            </a:spcBef>
            <a:spcAft>
              <a:spcPct val="15000"/>
            </a:spcAft>
            <a:buNone/>
          </a:pPr>
          <a:r>
            <a:rPr lang="lv-LV" sz="1800" b="0" i="0" kern="1200" dirty="0">
              <a:effectLst/>
              <a:latin typeface="+mn-lt"/>
            </a:rPr>
            <a:t>154,3 (2027), </a:t>
          </a:r>
        </a:p>
        <a:p>
          <a:pPr marL="171450" lvl="1" indent="-171450" algn="l" defTabSz="800100">
            <a:lnSpc>
              <a:spcPct val="90000"/>
            </a:lnSpc>
            <a:spcBef>
              <a:spcPct val="0"/>
            </a:spcBef>
            <a:spcAft>
              <a:spcPct val="15000"/>
            </a:spcAft>
            <a:buNone/>
          </a:pPr>
          <a:r>
            <a:rPr lang="lv-LV" sz="1800" b="0" i="0" kern="1200" dirty="0">
              <a:effectLst/>
              <a:latin typeface="+mn-lt"/>
            </a:rPr>
            <a:t>169,7 (2028), </a:t>
          </a:r>
        </a:p>
        <a:p>
          <a:pPr marL="171450" lvl="1" indent="-171450" algn="l" defTabSz="800100">
            <a:lnSpc>
              <a:spcPct val="90000"/>
            </a:lnSpc>
            <a:spcBef>
              <a:spcPct val="0"/>
            </a:spcBef>
            <a:spcAft>
              <a:spcPct val="15000"/>
            </a:spcAft>
            <a:buNone/>
          </a:pPr>
          <a:r>
            <a:rPr lang="lv-LV" sz="1800" b="0" i="0" kern="1200" dirty="0">
              <a:effectLst/>
              <a:latin typeface="+mn-lt"/>
            </a:rPr>
            <a:t>186,7 (2029),</a:t>
          </a:r>
        </a:p>
        <a:p>
          <a:pPr marL="171450" lvl="1" indent="-171450" algn="l" defTabSz="800100">
            <a:lnSpc>
              <a:spcPct val="90000"/>
            </a:lnSpc>
            <a:spcBef>
              <a:spcPct val="0"/>
            </a:spcBef>
            <a:spcAft>
              <a:spcPct val="15000"/>
            </a:spcAft>
            <a:buNone/>
          </a:pPr>
          <a:r>
            <a:rPr lang="lv-LV" sz="1800" b="0" i="0" kern="1200" dirty="0">
              <a:effectLst/>
              <a:latin typeface="+mn-lt"/>
            </a:rPr>
            <a:t>205,4 (2030).</a:t>
          </a:r>
        </a:p>
      </dsp:txBody>
      <dsp:txXfrm rot="5400000">
        <a:off x="1414" y="975280"/>
        <a:ext cx="3672023" cy="2925842"/>
      </dsp:txXfrm>
    </dsp:sp>
    <dsp:sp modelId="{0803AB0A-4BF5-475A-8EBE-A300CB68DAE9}">
      <dsp:nvSpPr>
        <dsp:cNvPr id="0" name=""/>
        <dsp:cNvSpPr/>
      </dsp:nvSpPr>
      <dsp:spPr>
        <a:xfrm rot="16200000">
          <a:off x="3346648" y="602190"/>
          <a:ext cx="4876404" cy="3672023"/>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lv-LV" sz="1800" b="1" i="0" kern="1200" dirty="0">
              <a:effectLst/>
              <a:latin typeface="+mn-lt"/>
            </a:rPr>
            <a:t>Koriģētā prognoze ar makroekonomiskajiem parametriem</a:t>
          </a:r>
        </a:p>
        <a:p>
          <a:pPr marL="171450" lvl="1" indent="-171450" algn="l" defTabSz="800100">
            <a:lnSpc>
              <a:spcPct val="90000"/>
            </a:lnSpc>
            <a:spcBef>
              <a:spcPct val="0"/>
            </a:spcBef>
            <a:spcAft>
              <a:spcPct val="15000"/>
            </a:spcAft>
            <a:buNone/>
          </a:pPr>
          <a:r>
            <a:rPr lang="lv-LV" sz="1800" b="0" i="0" kern="1200" dirty="0">
              <a:effectLst/>
              <a:latin typeface="+mn-lt"/>
            </a:rPr>
            <a:t>121,7 (2025),</a:t>
          </a:r>
        </a:p>
        <a:p>
          <a:pPr marL="171450" lvl="1" indent="-171450" algn="l" defTabSz="800100">
            <a:lnSpc>
              <a:spcPct val="90000"/>
            </a:lnSpc>
            <a:spcBef>
              <a:spcPct val="0"/>
            </a:spcBef>
            <a:spcAft>
              <a:spcPct val="15000"/>
            </a:spcAft>
            <a:buNone/>
          </a:pPr>
          <a:r>
            <a:rPr lang="lv-LV" sz="1800" b="0" i="0" kern="1200" dirty="0">
              <a:effectLst/>
              <a:latin typeface="+mn-lt"/>
            </a:rPr>
            <a:t>128,1 (2026),</a:t>
          </a:r>
        </a:p>
        <a:p>
          <a:pPr marL="171450" lvl="1" indent="-171450" algn="l" defTabSz="800100">
            <a:lnSpc>
              <a:spcPct val="90000"/>
            </a:lnSpc>
            <a:spcBef>
              <a:spcPct val="0"/>
            </a:spcBef>
            <a:spcAft>
              <a:spcPct val="15000"/>
            </a:spcAft>
            <a:buNone/>
          </a:pPr>
          <a:r>
            <a:rPr lang="lv-LV" sz="1800" b="0" i="0" kern="1200" dirty="0">
              <a:effectLst/>
              <a:latin typeface="+mn-lt"/>
            </a:rPr>
            <a:t>134,9 (2027),</a:t>
          </a:r>
        </a:p>
        <a:p>
          <a:pPr marL="171450" lvl="1" indent="-171450" algn="l" defTabSz="800100">
            <a:lnSpc>
              <a:spcPct val="90000"/>
            </a:lnSpc>
            <a:spcBef>
              <a:spcPct val="0"/>
            </a:spcBef>
            <a:spcAft>
              <a:spcPct val="15000"/>
            </a:spcAft>
            <a:buNone/>
          </a:pPr>
          <a:r>
            <a:rPr lang="lv-LV" sz="1800" b="0" i="0" kern="1200" dirty="0">
              <a:effectLst/>
              <a:latin typeface="+mn-lt"/>
            </a:rPr>
            <a:t>141,9 (2028),</a:t>
          </a:r>
        </a:p>
        <a:p>
          <a:pPr marL="171450" lvl="1" indent="-171450" algn="l" defTabSz="800100">
            <a:lnSpc>
              <a:spcPct val="90000"/>
            </a:lnSpc>
            <a:spcBef>
              <a:spcPct val="0"/>
            </a:spcBef>
            <a:spcAft>
              <a:spcPct val="15000"/>
            </a:spcAft>
            <a:buNone/>
          </a:pPr>
          <a:r>
            <a:rPr lang="lv-LV" sz="1800" b="0" i="0" kern="1200" dirty="0">
              <a:effectLst/>
              <a:latin typeface="+mn-lt"/>
            </a:rPr>
            <a:t>149,2 (2029),</a:t>
          </a:r>
        </a:p>
        <a:p>
          <a:pPr marL="171450" lvl="1" indent="-171450" algn="l" defTabSz="800100">
            <a:lnSpc>
              <a:spcPct val="90000"/>
            </a:lnSpc>
            <a:spcBef>
              <a:spcPct val="0"/>
            </a:spcBef>
            <a:spcAft>
              <a:spcPct val="15000"/>
            </a:spcAft>
            <a:buNone/>
          </a:pPr>
          <a:r>
            <a:rPr lang="lv-LV" sz="1800" b="0" i="0" kern="1200" dirty="0">
              <a:effectLst/>
              <a:latin typeface="+mn-lt"/>
            </a:rPr>
            <a:t>156,8 (2030).</a:t>
          </a:r>
        </a:p>
      </dsp:txBody>
      <dsp:txXfrm rot="5400000">
        <a:off x="3948839" y="975280"/>
        <a:ext cx="3672023" cy="2925842"/>
      </dsp:txXfrm>
    </dsp:sp>
    <dsp:sp modelId="{D794D307-C309-4B83-B848-D4813B7EB89A}">
      <dsp:nvSpPr>
        <dsp:cNvPr id="0" name=""/>
        <dsp:cNvSpPr/>
      </dsp:nvSpPr>
      <dsp:spPr>
        <a:xfrm rot="16200000">
          <a:off x="7294073" y="602190"/>
          <a:ext cx="4876404" cy="3672023"/>
        </a:xfrm>
        <a:prstGeom prst="flowChartManualOperati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lv-LV" sz="1800" b="1" i="0" kern="1200">
              <a:effectLst/>
              <a:latin typeface="+mn-lt"/>
            </a:rPr>
            <a:t>Koriģētā prognoze ar algu pieauguma ietekmi</a:t>
          </a:r>
          <a:endParaRPr lang="lv-LV" sz="1800" b="1" i="0" kern="1200" dirty="0">
            <a:effectLst/>
            <a:latin typeface="+mn-lt"/>
          </a:endParaRPr>
        </a:p>
        <a:p>
          <a:pPr marL="171450" lvl="1" indent="-171450" algn="l" defTabSz="800100">
            <a:lnSpc>
              <a:spcPct val="90000"/>
            </a:lnSpc>
            <a:spcBef>
              <a:spcPct val="0"/>
            </a:spcBef>
            <a:spcAft>
              <a:spcPct val="15000"/>
            </a:spcAft>
            <a:buChar char="•"/>
          </a:pPr>
          <a:r>
            <a:rPr lang="lv-LV" sz="1800" b="0" i="0" kern="1200" dirty="0">
              <a:effectLst/>
              <a:latin typeface="+mn-lt"/>
            </a:rPr>
            <a:t>Ievērojot pēdējo piecu mēnešu vidējā atalgojuma pieaugumu (23%–78% no 2020. līdz 2024.):</a:t>
          </a:r>
        </a:p>
        <a:p>
          <a:pPr marL="171450" lvl="1" indent="-171450" algn="l" defTabSz="800100">
            <a:lnSpc>
              <a:spcPct val="90000"/>
            </a:lnSpc>
            <a:spcBef>
              <a:spcPct val="0"/>
            </a:spcBef>
            <a:spcAft>
              <a:spcPct val="15000"/>
            </a:spcAft>
            <a:buNone/>
          </a:pPr>
          <a:r>
            <a:rPr lang="lv-LV" sz="1800" b="0" i="0" kern="1200" dirty="0">
              <a:effectLst/>
              <a:latin typeface="+mn-lt"/>
            </a:rPr>
            <a:t>135,0 (2025), </a:t>
          </a:r>
        </a:p>
        <a:p>
          <a:pPr marL="171450" lvl="1" indent="-171450" algn="l" defTabSz="800100">
            <a:lnSpc>
              <a:spcPct val="90000"/>
            </a:lnSpc>
            <a:spcBef>
              <a:spcPct val="0"/>
            </a:spcBef>
            <a:spcAft>
              <a:spcPct val="15000"/>
            </a:spcAft>
            <a:buNone/>
          </a:pPr>
          <a:r>
            <a:rPr lang="lv-LV" sz="1800" b="0" i="0" kern="1200" dirty="0">
              <a:effectLst/>
              <a:latin typeface="+mn-lt"/>
            </a:rPr>
            <a:t>150,5 (2026), </a:t>
          </a:r>
        </a:p>
        <a:p>
          <a:pPr marL="171450" lvl="1" indent="-171450" algn="l" defTabSz="800100">
            <a:lnSpc>
              <a:spcPct val="90000"/>
            </a:lnSpc>
            <a:spcBef>
              <a:spcPct val="0"/>
            </a:spcBef>
            <a:spcAft>
              <a:spcPct val="15000"/>
            </a:spcAft>
            <a:buNone/>
          </a:pPr>
          <a:r>
            <a:rPr lang="lv-LV" sz="1800" b="0" i="0" kern="1200" dirty="0">
              <a:effectLst/>
              <a:latin typeface="+mn-lt"/>
            </a:rPr>
            <a:t>165,6 (2027),</a:t>
          </a:r>
        </a:p>
        <a:p>
          <a:pPr marL="171450" lvl="1" indent="-171450" algn="l" defTabSz="800100">
            <a:lnSpc>
              <a:spcPct val="90000"/>
            </a:lnSpc>
            <a:spcBef>
              <a:spcPct val="0"/>
            </a:spcBef>
            <a:spcAft>
              <a:spcPct val="15000"/>
            </a:spcAft>
            <a:buNone/>
          </a:pPr>
          <a:r>
            <a:rPr lang="lv-LV" sz="1800" b="0" i="0" kern="1200" dirty="0">
              <a:effectLst/>
              <a:latin typeface="+mn-lt"/>
            </a:rPr>
            <a:t>180,2 (2028), </a:t>
          </a:r>
        </a:p>
        <a:p>
          <a:pPr marL="171450" lvl="1" indent="-171450" algn="l" defTabSz="800100">
            <a:lnSpc>
              <a:spcPct val="90000"/>
            </a:lnSpc>
            <a:spcBef>
              <a:spcPct val="0"/>
            </a:spcBef>
            <a:spcAft>
              <a:spcPct val="15000"/>
            </a:spcAft>
            <a:buNone/>
          </a:pPr>
          <a:r>
            <a:rPr lang="lv-LV" sz="1800" b="0" i="0" kern="1200" dirty="0">
              <a:effectLst/>
              <a:latin typeface="+mn-lt"/>
            </a:rPr>
            <a:t>193,8 (2029), </a:t>
          </a:r>
        </a:p>
        <a:p>
          <a:pPr marL="171450" lvl="1" indent="-171450" algn="l" defTabSz="800100">
            <a:lnSpc>
              <a:spcPct val="90000"/>
            </a:lnSpc>
            <a:spcBef>
              <a:spcPct val="0"/>
            </a:spcBef>
            <a:spcAft>
              <a:spcPct val="15000"/>
            </a:spcAft>
            <a:buNone/>
          </a:pPr>
          <a:r>
            <a:rPr lang="lv-LV" sz="1800" b="0" i="0" kern="1200" dirty="0">
              <a:effectLst/>
              <a:latin typeface="+mn-lt"/>
            </a:rPr>
            <a:t>207,0 (2030).</a:t>
          </a:r>
        </a:p>
      </dsp:txBody>
      <dsp:txXfrm rot="5400000">
        <a:off x="7896264" y="975280"/>
        <a:ext cx="3672023" cy="29258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ADAF2-D9CA-4521-A88E-B27DB2DF89E3}">
      <dsp:nvSpPr>
        <dsp:cNvPr id="0" name=""/>
        <dsp:cNvSpPr/>
      </dsp:nvSpPr>
      <dsp:spPr>
        <a:xfrm>
          <a:off x="0" y="605"/>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355B8-F8D1-4900-8BE0-AB7D5B8C7711}">
      <dsp:nvSpPr>
        <dsp:cNvPr id="0" name=""/>
        <dsp:cNvSpPr/>
      </dsp:nvSpPr>
      <dsp:spPr>
        <a:xfrm>
          <a:off x="0" y="605"/>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Pensiju saņēmēju grupas un nosacījumi ir </a:t>
          </a:r>
          <a:r>
            <a:rPr lang="lv-LV" sz="1600" b="1" kern="1200" dirty="0"/>
            <a:t>pievienoti </a:t>
          </a:r>
          <a:r>
            <a:rPr lang="lv-LV" sz="1600" b="1" kern="1200" dirty="0" err="1"/>
            <a:t>situatīvi</a:t>
          </a:r>
          <a:r>
            <a:rPr lang="lv-LV" sz="1600" b="1" kern="1200" dirty="0"/>
            <a:t>, ar konkrētu motivāciju un nav pārskatīti mainoties apstākļiem</a:t>
          </a:r>
          <a:r>
            <a:rPr lang="lv-LV" sz="1600" kern="1200" dirty="0"/>
            <a:t>; </a:t>
          </a:r>
          <a:endParaRPr lang="en-US" sz="1600" kern="1200" dirty="0"/>
        </a:p>
      </dsp:txBody>
      <dsp:txXfrm>
        <a:off x="0" y="605"/>
        <a:ext cx="11251622" cy="708552"/>
      </dsp:txXfrm>
    </dsp:sp>
    <dsp:sp modelId="{B94CF862-CA95-40E9-9D91-DE8FB42DD9AD}">
      <dsp:nvSpPr>
        <dsp:cNvPr id="0" name=""/>
        <dsp:cNvSpPr/>
      </dsp:nvSpPr>
      <dsp:spPr>
        <a:xfrm>
          <a:off x="0" y="709158"/>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99E6A-D378-4A7F-A791-C33ACAD57160}">
      <dsp:nvSpPr>
        <dsp:cNvPr id="0" name=""/>
        <dsp:cNvSpPr/>
      </dsp:nvSpPr>
      <dsp:spPr>
        <a:xfrm>
          <a:off x="0" y="709158"/>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Izdienas pensijas </a:t>
          </a:r>
          <a:r>
            <a:rPr lang="lv-LV" sz="1600" b="1" kern="1200" dirty="0"/>
            <a:t>sistēmu regulē </a:t>
          </a:r>
          <a:r>
            <a:rPr lang="lv-LV" sz="1600" b="1" kern="1200" dirty="0" err="1"/>
            <a:t>nozariski</a:t>
          </a:r>
          <a:r>
            <a:rPr lang="lv-LV" sz="1600" b="1" kern="1200" dirty="0"/>
            <a:t> normatīvie akti</a:t>
          </a:r>
          <a:r>
            <a:rPr lang="lv-LV" sz="1600" kern="1200" dirty="0"/>
            <a:t>, kas ir vēsturiski novedis pie situācijas, ka izdienas pensijas subjektiem ir dažādi izdienas pensijas saņemšanas nosacījumi (vecums, stāžs, apmērs u.c.)</a:t>
          </a:r>
          <a:endParaRPr lang="en-US" sz="1600" kern="1200" dirty="0"/>
        </a:p>
      </dsp:txBody>
      <dsp:txXfrm>
        <a:off x="0" y="709158"/>
        <a:ext cx="11251622" cy="708552"/>
      </dsp:txXfrm>
    </dsp:sp>
    <dsp:sp modelId="{AC7A29C8-E91C-41F5-85B6-DC39E7E52651}">
      <dsp:nvSpPr>
        <dsp:cNvPr id="0" name=""/>
        <dsp:cNvSpPr/>
      </dsp:nvSpPr>
      <dsp:spPr>
        <a:xfrm>
          <a:off x="0" y="1417711"/>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C19BF-018A-4164-89CB-84BED0A3652E}">
      <dsp:nvSpPr>
        <dsp:cNvPr id="0" name=""/>
        <dsp:cNvSpPr/>
      </dsp:nvSpPr>
      <dsp:spPr>
        <a:xfrm>
          <a:off x="0" y="1417711"/>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Iekšlietu, Aizsardzības un Tieslietu (izņemot prokurorus) sistēmas darbinieki </a:t>
          </a:r>
          <a:r>
            <a:rPr lang="lv-LV" sz="1600" b="1" kern="1200" dirty="0"/>
            <a:t>stāžā var ieskaitīt 80 procentus no citās iestādēs</a:t>
          </a:r>
          <a:r>
            <a:rPr lang="lv-LV" sz="1600" kern="1200" dirty="0"/>
            <a:t>, pie komersantiem un organizācijās nostrādātā laika;</a:t>
          </a:r>
          <a:endParaRPr lang="en-US" sz="1600" kern="1200" dirty="0"/>
        </a:p>
      </dsp:txBody>
      <dsp:txXfrm>
        <a:off x="0" y="1417711"/>
        <a:ext cx="11251622" cy="708552"/>
      </dsp:txXfrm>
    </dsp:sp>
    <dsp:sp modelId="{592B61B0-7731-423E-AE37-BD3EFD38B844}">
      <dsp:nvSpPr>
        <dsp:cNvPr id="0" name=""/>
        <dsp:cNvSpPr/>
      </dsp:nvSpPr>
      <dsp:spPr>
        <a:xfrm>
          <a:off x="0" y="2126264"/>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B9E64-BDF6-4687-B41B-3DDF7C572869}">
      <dsp:nvSpPr>
        <dsp:cNvPr id="0" name=""/>
        <dsp:cNvSpPr/>
      </dsp:nvSpPr>
      <dsp:spPr>
        <a:xfrm>
          <a:off x="0" y="2126264"/>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Izdienas </a:t>
          </a:r>
          <a:r>
            <a:rPr lang="lv-LV" sz="1600" b="1" kern="1200" dirty="0"/>
            <a:t>pensijas izmaksa tiek turpināta arī iestājoties valsts vecuma pensijai</a:t>
          </a:r>
          <a:r>
            <a:rPr lang="lv-LV" sz="1600" kern="1200" dirty="0"/>
            <a:t>, </a:t>
          </a:r>
          <a:r>
            <a:rPr lang="lv-LV" sz="1600" b="1" kern="1200" dirty="0"/>
            <a:t>no valsts budžeta sedzot starpību </a:t>
          </a:r>
          <a:r>
            <a:rPr lang="lv-LV" sz="1600" kern="1200" dirty="0"/>
            <a:t>starp vecuma un izdienas pensiju, ja izdienas pensija pārsniedz vecuma pensijas apmēru;</a:t>
          </a:r>
          <a:endParaRPr lang="en-US" sz="1600" kern="1200" dirty="0"/>
        </a:p>
      </dsp:txBody>
      <dsp:txXfrm>
        <a:off x="0" y="2126264"/>
        <a:ext cx="11251622" cy="708552"/>
      </dsp:txXfrm>
    </dsp:sp>
    <dsp:sp modelId="{82F4B7A8-2142-4C30-BC70-A8483F536106}">
      <dsp:nvSpPr>
        <dsp:cNvPr id="0" name=""/>
        <dsp:cNvSpPr/>
      </dsp:nvSpPr>
      <dsp:spPr>
        <a:xfrm>
          <a:off x="0" y="2834816"/>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1865D-8011-4AD3-AD89-25E6A12CAF49}">
      <dsp:nvSpPr>
        <dsp:cNvPr id="0" name=""/>
        <dsp:cNvSpPr/>
      </dsp:nvSpPr>
      <dsp:spPr>
        <a:xfrm>
          <a:off x="0" y="2834816"/>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Izdienas pensiju </a:t>
          </a:r>
          <a:r>
            <a:rPr lang="lv-LV" sz="1600" b="1" kern="1200" dirty="0"/>
            <a:t>aprēķina no vidējās mēneša darba samaksas par pēdējiem 5 gadiem</a:t>
          </a:r>
          <a:r>
            <a:rPr lang="lv-LV" sz="1600" kern="1200" dirty="0"/>
            <a:t>, kas rada būtiski atšķirīgus izdienas pensijas apmērus starp iestādēm un nav salīdzināma ar pieeju vecuma pensiju apmēra noteikšanā no iemaksām visā nodarbinātības ciklā</a:t>
          </a:r>
          <a:endParaRPr lang="en-US" sz="1600" kern="1200" dirty="0"/>
        </a:p>
      </dsp:txBody>
      <dsp:txXfrm>
        <a:off x="0" y="2834816"/>
        <a:ext cx="11251622" cy="708552"/>
      </dsp:txXfrm>
    </dsp:sp>
    <dsp:sp modelId="{F3AA3735-7E41-4A4F-ACFE-431D3BB37619}">
      <dsp:nvSpPr>
        <dsp:cNvPr id="0" name=""/>
        <dsp:cNvSpPr/>
      </dsp:nvSpPr>
      <dsp:spPr>
        <a:xfrm>
          <a:off x="0" y="3543369"/>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EFAB0-B798-4DA2-A836-EC4C7AAEA9A9}">
      <dsp:nvSpPr>
        <dsp:cNvPr id="0" name=""/>
        <dsp:cNvSpPr/>
      </dsp:nvSpPr>
      <dsp:spPr>
        <a:xfrm>
          <a:off x="0" y="3543369"/>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Izdienas pensijai </a:t>
          </a:r>
          <a:r>
            <a:rPr lang="lv-LV" sz="1600" b="1" kern="1200" dirty="0"/>
            <a:t>turpina kvalificēties arī administratīvo funkciju veicēji </a:t>
          </a:r>
          <a:r>
            <a:rPr lang="lv-LV" sz="1600" kern="1200" dirty="0"/>
            <a:t>un citas personas, kuru darba pienākumi pēc būtības neatbilst izdienas pensijas subjektam;</a:t>
          </a:r>
          <a:endParaRPr lang="en-US" sz="1600" kern="1200" dirty="0"/>
        </a:p>
      </dsp:txBody>
      <dsp:txXfrm>
        <a:off x="0" y="3543369"/>
        <a:ext cx="11251622" cy="708552"/>
      </dsp:txXfrm>
    </dsp:sp>
    <dsp:sp modelId="{BF5C9887-1F9B-476E-B03E-A8588BE22CE7}">
      <dsp:nvSpPr>
        <dsp:cNvPr id="0" name=""/>
        <dsp:cNvSpPr/>
      </dsp:nvSpPr>
      <dsp:spPr>
        <a:xfrm>
          <a:off x="0" y="4251922"/>
          <a:ext cx="11251622"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A95A78-3573-4333-A362-DD963FE3B13C}">
      <dsp:nvSpPr>
        <dsp:cNvPr id="0" name=""/>
        <dsp:cNvSpPr/>
      </dsp:nvSpPr>
      <dsp:spPr>
        <a:xfrm>
          <a:off x="0" y="4251922"/>
          <a:ext cx="11251622" cy="708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lv-LV" sz="1600" kern="1200" dirty="0"/>
            <a:t>Pastāv </a:t>
          </a:r>
          <a:r>
            <a:rPr lang="lv-LV" sz="1600" b="1" kern="1200" dirty="0"/>
            <a:t>nevienlīdzība starp iestādēm, </a:t>
          </a:r>
          <a:r>
            <a:rPr lang="lv-LV" sz="1600" kern="1200" dirty="0"/>
            <a:t>kur starp pielīdzināmu funkciju veicošām iestādēm kāda ir, bet cita nav izdienas pensijas subjekts (piemēram, </a:t>
          </a:r>
          <a:r>
            <a:rPr lang="es-ES" sz="1600" kern="1200" dirty="0"/>
            <a:t>VID </a:t>
          </a:r>
          <a:r>
            <a:rPr lang="es-ES" sz="1600" kern="1200" dirty="0" err="1"/>
            <a:t>Finanšu</a:t>
          </a:r>
          <a:r>
            <a:rPr lang="es-ES" sz="1600" kern="1200" dirty="0"/>
            <a:t> un </a:t>
          </a:r>
          <a:r>
            <a:rPr lang="es-ES" sz="1600" kern="1200" dirty="0" err="1"/>
            <a:t>Muitas</a:t>
          </a:r>
          <a:r>
            <a:rPr lang="es-ES" sz="1600" kern="1200" dirty="0"/>
            <a:t> </a:t>
          </a:r>
          <a:r>
            <a:rPr lang="es-ES" sz="1600" kern="1200" dirty="0" err="1"/>
            <a:t>policij</a:t>
          </a:r>
          <a:r>
            <a:rPr lang="lv-LV" sz="1600" kern="1200" dirty="0"/>
            <a:t>a un Valsts policija, Valsts tiesu ekspertīžu birojs un Valsts policijas Ekspertīžu birojs);</a:t>
          </a:r>
          <a:endParaRPr lang="en-US" sz="1600" kern="1200" dirty="0"/>
        </a:p>
      </dsp:txBody>
      <dsp:txXfrm>
        <a:off x="0" y="4251922"/>
        <a:ext cx="11251622" cy="7085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0A0ACF-102E-4282-8F2A-E191C59A7A56}"/>
              </a:ext>
            </a:extLst>
          </p:cNvPr>
          <p:cNvSpPr>
            <a:spLocks noGrp="1"/>
          </p:cNvSpPr>
          <p:nvPr>
            <p:ph type="hdr" sz="quarter"/>
          </p:nvPr>
        </p:nvSpPr>
        <p:spPr>
          <a:xfrm>
            <a:off x="2" y="0"/>
            <a:ext cx="3043951" cy="467327"/>
          </a:xfrm>
          <a:prstGeom prst="rect">
            <a:avLst/>
          </a:prstGeom>
        </p:spPr>
        <p:txBody>
          <a:bodyPr vert="horz" lIns="91426" tIns="45713" rIns="91426" bIns="45713" rtlCol="0"/>
          <a:lstStyle>
            <a:lvl1pPr algn="l">
              <a:defRPr sz="1200"/>
            </a:lvl1pPr>
          </a:lstStyle>
          <a:p>
            <a:endParaRPr lang="lv-LV"/>
          </a:p>
        </p:txBody>
      </p:sp>
      <p:sp>
        <p:nvSpPr>
          <p:cNvPr id="3" name="Date Placeholder 2">
            <a:extLst>
              <a:ext uri="{FF2B5EF4-FFF2-40B4-BE49-F238E27FC236}">
                <a16:creationId xmlns:a16="http://schemas.microsoft.com/office/drawing/2014/main" id="{B26FFC91-9732-4815-8B05-1534FF45753E}"/>
              </a:ext>
            </a:extLst>
          </p:cNvPr>
          <p:cNvSpPr>
            <a:spLocks noGrp="1"/>
          </p:cNvSpPr>
          <p:nvPr>
            <p:ph type="dt" sz="quarter" idx="1"/>
          </p:nvPr>
        </p:nvSpPr>
        <p:spPr>
          <a:xfrm>
            <a:off x="3977495" y="0"/>
            <a:ext cx="3043950" cy="467327"/>
          </a:xfrm>
          <a:prstGeom prst="rect">
            <a:avLst/>
          </a:prstGeom>
        </p:spPr>
        <p:txBody>
          <a:bodyPr vert="horz" lIns="91426" tIns="45713" rIns="91426" bIns="45713" rtlCol="0"/>
          <a:lstStyle>
            <a:lvl1pPr algn="r">
              <a:defRPr sz="1200"/>
            </a:lvl1pPr>
          </a:lstStyle>
          <a:p>
            <a:fld id="{7CFEAE66-8F3E-437A-99F4-5DEFFD1CEF99}" type="datetimeFigureOut">
              <a:rPr lang="lv-LV" smtClean="0"/>
              <a:t>01.08.2025</a:t>
            </a:fld>
            <a:endParaRPr lang="lv-LV"/>
          </a:p>
        </p:txBody>
      </p:sp>
      <p:sp>
        <p:nvSpPr>
          <p:cNvPr id="4" name="Footer Placeholder 3">
            <a:extLst>
              <a:ext uri="{FF2B5EF4-FFF2-40B4-BE49-F238E27FC236}">
                <a16:creationId xmlns:a16="http://schemas.microsoft.com/office/drawing/2014/main" id="{E048B2F8-2797-4428-9500-95947D2B857B}"/>
              </a:ext>
            </a:extLst>
          </p:cNvPr>
          <p:cNvSpPr>
            <a:spLocks noGrp="1"/>
          </p:cNvSpPr>
          <p:nvPr>
            <p:ph type="ftr" sz="quarter" idx="2"/>
          </p:nvPr>
        </p:nvSpPr>
        <p:spPr>
          <a:xfrm>
            <a:off x="2" y="8841774"/>
            <a:ext cx="3043951" cy="467327"/>
          </a:xfrm>
          <a:prstGeom prst="rect">
            <a:avLst/>
          </a:prstGeom>
        </p:spPr>
        <p:txBody>
          <a:bodyPr vert="horz" lIns="91426" tIns="45713" rIns="91426" bIns="45713"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37D29C4D-65DF-4D3A-9319-5A1AB997446D}"/>
              </a:ext>
            </a:extLst>
          </p:cNvPr>
          <p:cNvSpPr>
            <a:spLocks noGrp="1"/>
          </p:cNvSpPr>
          <p:nvPr>
            <p:ph type="sldNum" sz="quarter" idx="3"/>
          </p:nvPr>
        </p:nvSpPr>
        <p:spPr>
          <a:xfrm>
            <a:off x="3977495" y="8841774"/>
            <a:ext cx="3043950" cy="467327"/>
          </a:xfrm>
          <a:prstGeom prst="rect">
            <a:avLst/>
          </a:prstGeom>
        </p:spPr>
        <p:txBody>
          <a:bodyPr vert="horz" lIns="91426" tIns="45713" rIns="91426" bIns="45713" rtlCol="0" anchor="b"/>
          <a:lstStyle>
            <a:lvl1pPr algn="r">
              <a:defRPr sz="1200"/>
            </a:lvl1pPr>
          </a:lstStyle>
          <a:p>
            <a:fld id="{F889EB01-B255-436D-8B59-5ACE85D0D9F4}" type="slidenum">
              <a:rPr lang="lv-LV" smtClean="0"/>
              <a:t>‹#›</a:t>
            </a:fld>
            <a:endParaRPr lang="lv-LV"/>
          </a:p>
        </p:txBody>
      </p:sp>
    </p:spTree>
    <p:extLst>
      <p:ext uri="{BB962C8B-B14F-4D97-AF65-F5344CB8AC3E}">
        <p14:creationId xmlns:p14="http://schemas.microsoft.com/office/powerpoint/2010/main" val="2093925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4" cy="467072"/>
          </a:xfrm>
          <a:prstGeom prst="rect">
            <a:avLst/>
          </a:prstGeom>
        </p:spPr>
        <p:txBody>
          <a:bodyPr vert="horz" lIns="91426" tIns="45713" rIns="91426" bIns="45713" rtlCol="0"/>
          <a:lstStyle>
            <a:lvl1pPr algn="l">
              <a:defRPr sz="1200"/>
            </a:lvl1pPr>
          </a:lstStyle>
          <a:p>
            <a:endParaRPr lang="lv-LV"/>
          </a:p>
        </p:txBody>
      </p:sp>
      <p:sp>
        <p:nvSpPr>
          <p:cNvPr id="3" name="Date Placeholder 2"/>
          <p:cNvSpPr>
            <a:spLocks noGrp="1"/>
          </p:cNvSpPr>
          <p:nvPr>
            <p:ph type="dt" idx="1"/>
          </p:nvPr>
        </p:nvSpPr>
        <p:spPr>
          <a:xfrm>
            <a:off x="3978131" y="0"/>
            <a:ext cx="3043344" cy="467072"/>
          </a:xfrm>
          <a:prstGeom prst="rect">
            <a:avLst/>
          </a:prstGeom>
        </p:spPr>
        <p:txBody>
          <a:bodyPr vert="horz" lIns="91426" tIns="45713" rIns="91426" bIns="45713" rtlCol="0"/>
          <a:lstStyle>
            <a:lvl1pPr algn="r">
              <a:defRPr sz="1200"/>
            </a:lvl1pPr>
          </a:lstStyle>
          <a:p>
            <a:fld id="{B5101A37-FA87-470F-AEF5-72D3A1FC3448}" type="datetimeFigureOut">
              <a:rPr lang="lv-LV" smtClean="0"/>
              <a:t>01.08.2025</a:t>
            </a:fld>
            <a:endParaRPr lang="lv-LV"/>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26" tIns="45713" rIns="91426" bIns="45713" rtlCol="0" anchor="ctr"/>
          <a:lstStyle/>
          <a:p>
            <a:endParaRPr lang="lv-LV"/>
          </a:p>
        </p:txBody>
      </p:sp>
      <p:sp>
        <p:nvSpPr>
          <p:cNvPr id="5" name="Notes Placeholder 4"/>
          <p:cNvSpPr>
            <a:spLocks noGrp="1"/>
          </p:cNvSpPr>
          <p:nvPr>
            <p:ph type="body" sz="quarter" idx="3"/>
          </p:nvPr>
        </p:nvSpPr>
        <p:spPr>
          <a:xfrm>
            <a:off x="702311" y="4480007"/>
            <a:ext cx="5618480" cy="3665458"/>
          </a:xfrm>
          <a:prstGeom prst="rect">
            <a:avLst/>
          </a:prstGeom>
        </p:spPr>
        <p:txBody>
          <a:bodyPr vert="horz" lIns="91426" tIns="45713" rIns="91426"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842030"/>
            <a:ext cx="3043344" cy="467071"/>
          </a:xfrm>
          <a:prstGeom prst="rect">
            <a:avLst/>
          </a:prstGeom>
        </p:spPr>
        <p:txBody>
          <a:bodyPr vert="horz" lIns="91426" tIns="45713" rIns="91426" bIns="45713" rtlCol="0" anchor="b"/>
          <a:lstStyle>
            <a:lvl1pPr algn="l">
              <a:defRPr sz="1200"/>
            </a:lvl1pPr>
          </a:lstStyle>
          <a:p>
            <a:endParaRPr lang="lv-LV"/>
          </a:p>
        </p:txBody>
      </p:sp>
      <p:sp>
        <p:nvSpPr>
          <p:cNvPr id="7" name="Slide Number Placeholder 6"/>
          <p:cNvSpPr>
            <a:spLocks noGrp="1"/>
          </p:cNvSpPr>
          <p:nvPr>
            <p:ph type="sldNum" sz="quarter" idx="5"/>
          </p:nvPr>
        </p:nvSpPr>
        <p:spPr>
          <a:xfrm>
            <a:off x="3978131" y="8842030"/>
            <a:ext cx="3043344" cy="467071"/>
          </a:xfrm>
          <a:prstGeom prst="rect">
            <a:avLst/>
          </a:prstGeom>
        </p:spPr>
        <p:txBody>
          <a:bodyPr vert="horz" lIns="91426" tIns="45713" rIns="91426" bIns="45713" rtlCol="0" anchor="b"/>
          <a:lstStyle>
            <a:lvl1pPr algn="r">
              <a:defRPr sz="1200"/>
            </a:lvl1pPr>
          </a:lstStyle>
          <a:p>
            <a:fld id="{76F9A599-ECD1-419C-AEED-CE825EB469AE}" type="slidenum">
              <a:rPr lang="lv-LV" smtClean="0"/>
              <a:t>‹#›</a:t>
            </a:fld>
            <a:endParaRPr lang="lv-LV"/>
          </a:p>
        </p:txBody>
      </p:sp>
    </p:spTree>
    <p:extLst>
      <p:ext uri="{BB962C8B-B14F-4D97-AF65-F5344CB8AC3E}">
        <p14:creationId xmlns:p14="http://schemas.microsoft.com/office/powerpoint/2010/main" val="136756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D8F26-6A22-335B-CF20-9280750DC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193A2-D85E-D7F2-16FF-7BD911F74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D3979-4517-5ECC-2C76-1DC40A6514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8AC84C-F496-DEA9-F265-602C80D1B8BC}"/>
              </a:ext>
            </a:extLst>
          </p:cNvPr>
          <p:cNvSpPr>
            <a:spLocks noGrp="1"/>
          </p:cNvSpPr>
          <p:nvPr>
            <p:ph type="sldNum" sz="quarter" idx="5"/>
          </p:nvPr>
        </p:nvSpPr>
        <p:spPr/>
        <p:txBody>
          <a:bodyPr/>
          <a:lstStyle/>
          <a:p>
            <a:fld id="{C8A35420-E06B-490B-B689-DE215E774BA1}" type="slidenum">
              <a:rPr lang="en-US" smtClean="0"/>
              <a:t>2</a:t>
            </a:fld>
            <a:endParaRPr lang="en-US"/>
          </a:p>
        </p:txBody>
      </p:sp>
    </p:spTree>
    <p:extLst>
      <p:ext uri="{BB962C8B-B14F-4D97-AF65-F5344CB8AC3E}">
        <p14:creationId xmlns:p14="http://schemas.microsoft.com/office/powerpoint/2010/main" val="292096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11</a:t>
            </a:fld>
            <a:endParaRPr lang="lv-LV"/>
          </a:p>
        </p:txBody>
      </p:sp>
    </p:spTree>
    <p:extLst>
      <p:ext uri="{BB962C8B-B14F-4D97-AF65-F5344CB8AC3E}">
        <p14:creationId xmlns:p14="http://schemas.microsoft.com/office/powerpoint/2010/main" val="1067222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12</a:t>
            </a:fld>
            <a:endParaRPr lang="lv-LV"/>
          </a:p>
        </p:txBody>
      </p:sp>
    </p:spTree>
    <p:extLst>
      <p:ext uri="{BB962C8B-B14F-4D97-AF65-F5344CB8AC3E}">
        <p14:creationId xmlns:p14="http://schemas.microsoft.com/office/powerpoint/2010/main" val="186730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17</a:t>
            </a:fld>
            <a:endParaRPr lang="lv-LV"/>
          </a:p>
        </p:txBody>
      </p:sp>
    </p:spTree>
    <p:extLst>
      <p:ext uri="{BB962C8B-B14F-4D97-AF65-F5344CB8AC3E}">
        <p14:creationId xmlns:p14="http://schemas.microsoft.com/office/powerpoint/2010/main" val="1482733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21</a:t>
            </a:fld>
            <a:endParaRPr lang="lv-LV"/>
          </a:p>
        </p:txBody>
      </p:sp>
    </p:spTree>
    <p:extLst>
      <p:ext uri="{BB962C8B-B14F-4D97-AF65-F5344CB8AC3E}">
        <p14:creationId xmlns:p14="http://schemas.microsoft.com/office/powerpoint/2010/main" val="412444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150DD-E480-58E0-15B2-D4A6490DE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6D77B-543D-00C0-F308-A324F2417F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A7B4A-2BD7-5A9F-1C83-BE68D5FE01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358082-65B1-9151-25CD-F2D3188ECF9C}"/>
              </a:ext>
            </a:extLst>
          </p:cNvPr>
          <p:cNvSpPr>
            <a:spLocks noGrp="1"/>
          </p:cNvSpPr>
          <p:nvPr>
            <p:ph type="sldNum" sz="quarter" idx="5"/>
          </p:nvPr>
        </p:nvSpPr>
        <p:spPr/>
        <p:txBody>
          <a:bodyPr/>
          <a:lstStyle/>
          <a:p>
            <a:fld id="{76F9A599-ECD1-419C-AEED-CE825EB469AE}" type="slidenum">
              <a:rPr lang="lv-LV" smtClean="0"/>
              <a:t>22</a:t>
            </a:fld>
            <a:endParaRPr lang="lv-LV"/>
          </a:p>
        </p:txBody>
      </p:sp>
    </p:spTree>
    <p:extLst>
      <p:ext uri="{BB962C8B-B14F-4D97-AF65-F5344CB8AC3E}">
        <p14:creationId xmlns:p14="http://schemas.microsoft.com/office/powerpoint/2010/main" val="1623874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833B-33F2-4872-2BA3-A1F7F1D1E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93B61-4386-99C4-ED5B-0737426F3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4379-1525-CAE2-8369-3D40FA04E7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08BA2F-3E36-8207-9647-D4CBB9F55E2A}"/>
              </a:ext>
            </a:extLst>
          </p:cNvPr>
          <p:cNvSpPr>
            <a:spLocks noGrp="1"/>
          </p:cNvSpPr>
          <p:nvPr>
            <p:ph type="sldNum" sz="quarter" idx="5"/>
          </p:nvPr>
        </p:nvSpPr>
        <p:spPr/>
        <p:txBody>
          <a:bodyPr/>
          <a:lstStyle/>
          <a:p>
            <a:fld id="{76F9A599-ECD1-419C-AEED-CE825EB469AE}" type="slidenum">
              <a:rPr lang="lv-LV" smtClean="0"/>
              <a:t>23</a:t>
            </a:fld>
            <a:endParaRPr lang="lv-LV"/>
          </a:p>
        </p:txBody>
      </p:sp>
    </p:spTree>
    <p:extLst>
      <p:ext uri="{BB962C8B-B14F-4D97-AF65-F5344CB8AC3E}">
        <p14:creationId xmlns:p14="http://schemas.microsoft.com/office/powerpoint/2010/main" val="4287333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F4A21-6478-A690-6459-427B99608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F73D7-89F7-B5DB-A136-892425E59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63B86-703D-215C-2B56-BCA7174731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426A5B-60BE-151D-A637-CC0E8C222CE2}"/>
              </a:ext>
            </a:extLst>
          </p:cNvPr>
          <p:cNvSpPr>
            <a:spLocks noGrp="1"/>
          </p:cNvSpPr>
          <p:nvPr>
            <p:ph type="sldNum" sz="quarter" idx="5"/>
          </p:nvPr>
        </p:nvSpPr>
        <p:spPr/>
        <p:txBody>
          <a:bodyPr/>
          <a:lstStyle/>
          <a:p>
            <a:fld id="{76F9A599-ECD1-419C-AEED-CE825EB469AE}" type="slidenum">
              <a:rPr lang="lv-LV" smtClean="0"/>
              <a:t>24</a:t>
            </a:fld>
            <a:endParaRPr lang="lv-LV"/>
          </a:p>
        </p:txBody>
      </p:sp>
    </p:spTree>
    <p:extLst>
      <p:ext uri="{BB962C8B-B14F-4D97-AF65-F5344CB8AC3E}">
        <p14:creationId xmlns:p14="http://schemas.microsoft.com/office/powerpoint/2010/main" val="4013979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25</a:t>
            </a:fld>
            <a:endParaRPr lang="lv-LV"/>
          </a:p>
        </p:txBody>
      </p:sp>
    </p:spTree>
    <p:extLst>
      <p:ext uri="{BB962C8B-B14F-4D97-AF65-F5344CB8AC3E}">
        <p14:creationId xmlns:p14="http://schemas.microsoft.com/office/powerpoint/2010/main" val="3028822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A1061-E49F-0375-E5A5-44B22F95B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447F3-D176-F472-05B4-8CE227197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20E3F-2F4B-D2F3-4AB8-6A8443B2ED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C7B120-1EAD-50B7-76C0-9818B3F1A820}"/>
              </a:ext>
            </a:extLst>
          </p:cNvPr>
          <p:cNvSpPr>
            <a:spLocks noGrp="1"/>
          </p:cNvSpPr>
          <p:nvPr>
            <p:ph type="sldNum" sz="quarter" idx="5"/>
          </p:nvPr>
        </p:nvSpPr>
        <p:spPr/>
        <p:txBody>
          <a:bodyPr/>
          <a:lstStyle/>
          <a:p>
            <a:fld id="{76F9A599-ECD1-419C-AEED-CE825EB469AE}" type="slidenum">
              <a:rPr lang="lv-LV" smtClean="0"/>
              <a:t>26</a:t>
            </a:fld>
            <a:endParaRPr lang="lv-LV"/>
          </a:p>
        </p:txBody>
      </p:sp>
    </p:spTree>
    <p:extLst>
      <p:ext uri="{BB962C8B-B14F-4D97-AF65-F5344CB8AC3E}">
        <p14:creationId xmlns:p14="http://schemas.microsoft.com/office/powerpoint/2010/main" val="857756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29</a:t>
            </a:fld>
            <a:endParaRPr lang="lv-LV"/>
          </a:p>
        </p:txBody>
      </p:sp>
    </p:spTree>
    <p:extLst>
      <p:ext uri="{BB962C8B-B14F-4D97-AF65-F5344CB8AC3E}">
        <p14:creationId xmlns:p14="http://schemas.microsoft.com/office/powerpoint/2010/main" val="12912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76F9A599-ECD1-419C-AEED-CE825EB469AE}" type="slidenum">
              <a:rPr lang="lv-LV" smtClean="0"/>
              <a:t>3</a:t>
            </a:fld>
            <a:endParaRPr lang="lv-LV"/>
          </a:p>
        </p:txBody>
      </p:sp>
    </p:spTree>
    <p:extLst>
      <p:ext uri="{BB962C8B-B14F-4D97-AF65-F5344CB8AC3E}">
        <p14:creationId xmlns:p14="http://schemas.microsoft.com/office/powerpoint/2010/main" val="791356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30</a:t>
            </a:fld>
            <a:endParaRPr lang="lv-LV"/>
          </a:p>
        </p:txBody>
      </p:sp>
    </p:spTree>
    <p:extLst>
      <p:ext uri="{BB962C8B-B14F-4D97-AF65-F5344CB8AC3E}">
        <p14:creationId xmlns:p14="http://schemas.microsoft.com/office/powerpoint/2010/main" val="2448442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31</a:t>
            </a:fld>
            <a:endParaRPr lang="lv-LV"/>
          </a:p>
        </p:txBody>
      </p:sp>
    </p:spTree>
    <p:extLst>
      <p:ext uri="{BB962C8B-B14F-4D97-AF65-F5344CB8AC3E}">
        <p14:creationId xmlns:p14="http://schemas.microsoft.com/office/powerpoint/2010/main" val="137685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32</a:t>
            </a:fld>
            <a:endParaRPr lang="lv-LV"/>
          </a:p>
        </p:txBody>
      </p:sp>
    </p:spTree>
    <p:extLst>
      <p:ext uri="{BB962C8B-B14F-4D97-AF65-F5344CB8AC3E}">
        <p14:creationId xmlns:p14="http://schemas.microsoft.com/office/powerpoint/2010/main" val="3024548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34</a:t>
            </a:fld>
            <a:endParaRPr lang="lv-LV"/>
          </a:p>
        </p:txBody>
      </p:sp>
    </p:spTree>
    <p:extLst>
      <p:ext uri="{BB962C8B-B14F-4D97-AF65-F5344CB8AC3E}">
        <p14:creationId xmlns:p14="http://schemas.microsoft.com/office/powerpoint/2010/main" val="1170734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35</a:t>
            </a:fld>
            <a:endParaRPr lang="lv-LV"/>
          </a:p>
        </p:txBody>
      </p:sp>
    </p:spTree>
    <p:extLst>
      <p:ext uri="{BB962C8B-B14F-4D97-AF65-F5344CB8AC3E}">
        <p14:creationId xmlns:p14="http://schemas.microsoft.com/office/powerpoint/2010/main" val="3812167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36</a:t>
            </a:fld>
            <a:endParaRPr lang="lv-LV"/>
          </a:p>
        </p:txBody>
      </p:sp>
    </p:spTree>
    <p:extLst>
      <p:ext uri="{BB962C8B-B14F-4D97-AF65-F5344CB8AC3E}">
        <p14:creationId xmlns:p14="http://schemas.microsoft.com/office/powerpoint/2010/main" val="98525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4</a:t>
            </a:fld>
            <a:endParaRPr lang="lv-LV"/>
          </a:p>
        </p:txBody>
      </p:sp>
    </p:spTree>
    <p:extLst>
      <p:ext uri="{BB962C8B-B14F-4D97-AF65-F5344CB8AC3E}">
        <p14:creationId xmlns:p14="http://schemas.microsoft.com/office/powerpoint/2010/main" val="160802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5</a:t>
            </a:fld>
            <a:endParaRPr lang="lv-LV"/>
          </a:p>
        </p:txBody>
      </p:sp>
    </p:spTree>
    <p:extLst>
      <p:ext uri="{BB962C8B-B14F-4D97-AF65-F5344CB8AC3E}">
        <p14:creationId xmlns:p14="http://schemas.microsoft.com/office/powerpoint/2010/main" val="429346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F9A599-ECD1-419C-AEED-CE825EB469AE}" type="slidenum">
              <a:rPr lang="lv-LV" smtClean="0"/>
              <a:t>6</a:t>
            </a:fld>
            <a:endParaRPr lang="lv-LV"/>
          </a:p>
        </p:txBody>
      </p:sp>
    </p:spTree>
    <p:extLst>
      <p:ext uri="{BB962C8B-B14F-4D97-AF65-F5344CB8AC3E}">
        <p14:creationId xmlns:p14="http://schemas.microsoft.com/office/powerpoint/2010/main" val="429237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D22F1-1C09-EFC6-F82B-EFC70618E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311C2-B08E-7CEE-014E-EA43D697C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924C1-C68E-114B-AE87-51969DAC37F4}"/>
              </a:ext>
            </a:extLst>
          </p:cNvPr>
          <p:cNvSpPr>
            <a:spLocks noGrp="1"/>
          </p:cNvSpPr>
          <p:nvPr>
            <p:ph type="body" idx="1"/>
          </p:nvPr>
        </p:nvSpPr>
        <p:spPr/>
        <p:txBody>
          <a:bodyPr/>
          <a:lstStyle/>
          <a:p>
            <a:r>
              <a:rPr lang="lv-LV" dirty="0"/>
              <a:t>IDB – Iekšējās drošības birojs</a:t>
            </a:r>
          </a:p>
          <a:p>
            <a:r>
              <a:rPr lang="lv-LV" dirty="0"/>
              <a:t>VRS – Valsts robežsardze</a:t>
            </a:r>
            <a:endParaRPr lang="en-US" dirty="0"/>
          </a:p>
        </p:txBody>
      </p:sp>
      <p:sp>
        <p:nvSpPr>
          <p:cNvPr id="4" name="Slide Number Placeholder 3">
            <a:extLst>
              <a:ext uri="{FF2B5EF4-FFF2-40B4-BE49-F238E27FC236}">
                <a16:creationId xmlns:a16="http://schemas.microsoft.com/office/drawing/2014/main" id="{7ABF9AF9-4717-1ABD-FE64-3E1648505067}"/>
              </a:ext>
            </a:extLst>
          </p:cNvPr>
          <p:cNvSpPr>
            <a:spLocks noGrp="1"/>
          </p:cNvSpPr>
          <p:nvPr>
            <p:ph type="sldNum" sz="quarter" idx="5"/>
          </p:nvPr>
        </p:nvSpPr>
        <p:spPr/>
        <p:txBody>
          <a:bodyPr/>
          <a:lstStyle/>
          <a:p>
            <a:fld id="{76F9A599-ECD1-419C-AEED-CE825EB469AE}" type="slidenum">
              <a:rPr lang="lv-LV" smtClean="0"/>
              <a:t>7</a:t>
            </a:fld>
            <a:endParaRPr lang="lv-LV"/>
          </a:p>
        </p:txBody>
      </p:sp>
    </p:spTree>
    <p:extLst>
      <p:ext uri="{BB962C8B-B14F-4D97-AF65-F5344CB8AC3E}">
        <p14:creationId xmlns:p14="http://schemas.microsoft.com/office/powerpoint/2010/main" val="119938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8</a:t>
            </a:fld>
            <a:endParaRPr lang="lv-LV"/>
          </a:p>
        </p:txBody>
      </p:sp>
    </p:spTree>
    <p:extLst>
      <p:ext uri="{BB962C8B-B14F-4D97-AF65-F5344CB8AC3E}">
        <p14:creationId xmlns:p14="http://schemas.microsoft.com/office/powerpoint/2010/main" val="3854270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9</a:t>
            </a:fld>
            <a:endParaRPr lang="lv-LV"/>
          </a:p>
        </p:txBody>
      </p:sp>
    </p:spTree>
    <p:extLst>
      <p:ext uri="{BB962C8B-B14F-4D97-AF65-F5344CB8AC3E}">
        <p14:creationId xmlns:p14="http://schemas.microsoft.com/office/powerpoint/2010/main" val="331287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10</a:t>
            </a:fld>
            <a:endParaRPr lang="lv-LV"/>
          </a:p>
        </p:txBody>
      </p:sp>
    </p:spTree>
    <p:extLst>
      <p:ext uri="{BB962C8B-B14F-4D97-AF65-F5344CB8AC3E}">
        <p14:creationId xmlns:p14="http://schemas.microsoft.com/office/powerpoint/2010/main" val="283302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4B2AFD-B588-4EEB-B84A-EE52CE112067}" type="datetimeFigureOut">
              <a:rPr lang="lv-LV" smtClean="0"/>
              <a:t>01.08.2025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1282141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B2AFD-B588-4EEB-B84A-EE52CE112067}" type="datetimeFigureOut">
              <a:rPr lang="lv-LV" smtClean="0"/>
              <a:t>01.08.2025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2917971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B2AFD-B588-4EEB-B84A-EE52CE112067}" type="datetimeFigureOut">
              <a:rPr lang="lv-LV" smtClean="0"/>
              <a:t>01.08.2025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305305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B2AFD-B588-4EEB-B84A-EE52CE112067}" type="datetimeFigureOut">
              <a:rPr lang="lv-LV" smtClean="0"/>
              <a:t>01.08.2025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263230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4B2AFD-B588-4EEB-B84A-EE52CE112067}" type="datetimeFigureOut">
              <a:rPr lang="lv-LV" smtClean="0"/>
              <a:t>01.08.2025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3655898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4B2AFD-B588-4EEB-B84A-EE52CE112067}" type="datetimeFigureOut">
              <a:rPr lang="lv-LV" smtClean="0"/>
              <a:t>01.08.2025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121015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4B2AFD-B588-4EEB-B84A-EE52CE112067}" type="datetimeFigureOut">
              <a:rPr lang="lv-LV" smtClean="0"/>
              <a:t>01.08.2025</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322404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4B2AFD-B588-4EEB-B84A-EE52CE112067}" type="datetimeFigureOut">
              <a:rPr lang="lv-LV" smtClean="0"/>
              <a:t>01.08.2025</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2489870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B2AFD-B588-4EEB-B84A-EE52CE112067}" type="datetimeFigureOut">
              <a:rPr lang="lv-LV" smtClean="0"/>
              <a:t>01.08.2025</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113493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B2AFD-B588-4EEB-B84A-EE52CE112067}" type="datetimeFigureOut">
              <a:rPr lang="lv-LV" smtClean="0"/>
              <a:t>01.08.2025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138643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4B2AFD-B588-4EEB-B84A-EE52CE112067}" type="datetimeFigureOut">
              <a:rPr lang="lv-LV" smtClean="0"/>
              <a:t>01.08.2025</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A2C6229-6458-4195-BAC8-460BF8B49FB6}" type="slidenum">
              <a:rPr lang="lv-LV" smtClean="0"/>
              <a:t>‹#›</a:t>
            </a:fld>
            <a:endParaRPr lang="lv-LV"/>
          </a:p>
        </p:txBody>
      </p:sp>
    </p:spTree>
    <p:extLst>
      <p:ext uri="{BB962C8B-B14F-4D97-AF65-F5344CB8AC3E}">
        <p14:creationId xmlns:p14="http://schemas.microsoft.com/office/powerpoint/2010/main" val="211780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A2E50C6-0C30-4E1F-B9F0-F8FEBDC3E286}" type="datetime1">
              <a:rPr lang="en-US" smtClean="0">
                <a:solidFill>
                  <a:prstClr val="black">
                    <a:tint val="75000"/>
                  </a:prstClr>
                </a:solidFill>
              </a:rPr>
              <a:pPr>
                <a:defRPr/>
              </a:pPr>
              <a:t>8/1/2025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38213" fontAlgn="base">
              <a:spcBef>
                <a:spcPct val="0"/>
              </a:spcBef>
              <a:spcAft>
                <a:spcPct val="0"/>
              </a:spcAft>
            </a:pPr>
            <a:fld id="{99BB1EFF-5D96-49FF-8E10-89A5AFE56FD6}" type="slidenum">
              <a:rPr lang="en-US" altLang="lv-LV" smtClean="0">
                <a:cs typeface="Arial" panose="020B0604020202020204" pitchFamily="34" charset="0"/>
              </a:rPr>
              <a:pPr defTabSz="938213" fontAlgn="base">
                <a:spcBef>
                  <a:spcPct val="0"/>
                </a:spcBef>
                <a:spcAft>
                  <a:spcPct val="0"/>
                </a:spcAft>
              </a:pPr>
              <a:t>‹#›</a:t>
            </a:fld>
            <a:endParaRPr lang="en-US" altLang="lv-LV">
              <a:cs typeface="Arial" panose="020B0604020202020204" pitchFamily="34" charset="0"/>
            </a:endParaRPr>
          </a:p>
        </p:txBody>
      </p:sp>
    </p:spTree>
    <p:extLst>
      <p:ext uri="{BB962C8B-B14F-4D97-AF65-F5344CB8AC3E}">
        <p14:creationId xmlns:p14="http://schemas.microsoft.com/office/powerpoint/2010/main" val="6616694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chart" Target="../charts/chart13.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cid:image002.png@01DB8375.BE76CA70"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1AF5BF0D-8973-B107-4B37-6B4D2F3759E9}"/>
              </a:ext>
            </a:extLst>
          </p:cNvPr>
          <p:cNvSpPr>
            <a:spLocks noGrp="1"/>
          </p:cNvSpPr>
          <p:nvPr>
            <p:ph type="sldNum" sz="quarter" idx="12"/>
          </p:nvPr>
        </p:nvSpPr>
        <p:spPr/>
        <p:txBody>
          <a:bodyPr/>
          <a:lstStyle/>
          <a:p>
            <a:fld id="{3A2C6229-6458-4195-BAC8-460BF8B49FB6}" type="slidenum">
              <a:rPr lang="lv-LV" smtClean="0"/>
              <a:t>1</a:t>
            </a:fld>
            <a:endParaRPr lang="lv-LV"/>
          </a:p>
        </p:txBody>
      </p:sp>
      <p:sp>
        <p:nvSpPr>
          <p:cNvPr id="5" name="Title 1">
            <a:extLst>
              <a:ext uri="{FF2B5EF4-FFF2-40B4-BE49-F238E27FC236}">
                <a16:creationId xmlns:a16="http://schemas.microsoft.com/office/drawing/2014/main" id="{9FA4B55B-392A-996F-4048-B3DC3D855902}"/>
              </a:ext>
            </a:extLst>
          </p:cNvPr>
          <p:cNvSpPr txBox="1">
            <a:spLocks/>
          </p:cNvSpPr>
          <p:nvPr/>
        </p:nvSpPr>
        <p:spPr>
          <a:xfrm>
            <a:off x="914400" y="3429000"/>
            <a:ext cx="10363200" cy="1392264"/>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altLang="lv-LV" sz="5300" b="1" dirty="0">
                <a:solidFill>
                  <a:srgbClr val="9D2235"/>
                </a:solidFill>
                <a:latin typeface="+mn-lt"/>
              </a:rPr>
              <a:t>Par izdienas pensiju sistēmas izmaiņām</a:t>
            </a:r>
            <a:br>
              <a:rPr lang="lv-LV" altLang="lv-LV" sz="3600" dirty="0">
                <a:solidFill>
                  <a:srgbClr val="9D2235"/>
                </a:solidFill>
              </a:rPr>
            </a:br>
            <a:br>
              <a:rPr lang="lv-LV" altLang="lv-LV" sz="3600" dirty="0">
                <a:solidFill>
                  <a:srgbClr val="9D2235"/>
                </a:solidFill>
              </a:rPr>
            </a:br>
            <a:br>
              <a:rPr lang="lv-LV" altLang="lv-LV" sz="1600" dirty="0"/>
            </a:br>
            <a:br>
              <a:rPr lang="lv-LV" altLang="lv-LV" sz="2000" dirty="0"/>
            </a:br>
            <a:br>
              <a:rPr lang="lv-LV" altLang="lv-LV" sz="2000" dirty="0"/>
            </a:br>
            <a:endParaRPr lang="lv-LV" altLang="lv-LV" sz="2000" dirty="0"/>
          </a:p>
          <a:p>
            <a:pPr algn="ctr"/>
            <a:endParaRPr lang="lv-LV" altLang="lv-LV" sz="2000" dirty="0"/>
          </a:p>
          <a:p>
            <a:pPr algn="ctr"/>
            <a:endParaRPr lang="lv-LV" altLang="lv-LV" sz="2000" dirty="0"/>
          </a:p>
          <a:p>
            <a:pPr algn="ctr"/>
            <a:endParaRPr lang="lv-LV" altLang="lv-LV" sz="2000" dirty="0"/>
          </a:p>
          <a:p>
            <a:pPr algn="ctr"/>
            <a:endParaRPr lang="lv-LV" altLang="lv-LV" sz="2000" dirty="0"/>
          </a:p>
        </p:txBody>
      </p:sp>
      <p:sp>
        <p:nvSpPr>
          <p:cNvPr id="3" name="TextBox 2">
            <a:extLst>
              <a:ext uri="{FF2B5EF4-FFF2-40B4-BE49-F238E27FC236}">
                <a16:creationId xmlns:a16="http://schemas.microsoft.com/office/drawing/2014/main" id="{B48EE8B5-F128-E311-9BA7-1521FFF1A77B}"/>
              </a:ext>
            </a:extLst>
          </p:cNvPr>
          <p:cNvSpPr txBox="1"/>
          <p:nvPr/>
        </p:nvSpPr>
        <p:spPr>
          <a:xfrm>
            <a:off x="4960176" y="4359010"/>
            <a:ext cx="2271648" cy="1692771"/>
          </a:xfrm>
          <a:prstGeom prst="rect">
            <a:avLst/>
          </a:prstGeom>
          <a:noFill/>
        </p:spPr>
        <p:txBody>
          <a:bodyPr wrap="none" rtlCol="0">
            <a:spAutoFit/>
          </a:bodyPr>
          <a:lstStyle/>
          <a:p>
            <a:endParaRPr lang="lv-LV" sz="2400" dirty="0"/>
          </a:p>
          <a:p>
            <a:endParaRPr lang="lv-LV" sz="2400" dirty="0"/>
          </a:p>
          <a:p>
            <a:pPr algn="ctr"/>
            <a:r>
              <a:rPr lang="lv-LV" sz="2400" dirty="0"/>
              <a:t>Valsts kanceleja</a:t>
            </a:r>
          </a:p>
          <a:p>
            <a:pPr algn="ctr"/>
            <a:endParaRPr lang="lv-LV" dirty="0"/>
          </a:p>
          <a:p>
            <a:pPr algn="ctr"/>
            <a:r>
              <a:rPr lang="lv-LV" altLang="lv-LV" sz="1400"/>
              <a:t>01/08/2025</a:t>
            </a:r>
            <a:endParaRPr lang="lv-LV" sz="1400" dirty="0"/>
          </a:p>
        </p:txBody>
      </p:sp>
    </p:spTree>
    <p:extLst>
      <p:ext uri="{BB962C8B-B14F-4D97-AF65-F5344CB8AC3E}">
        <p14:creationId xmlns:p14="http://schemas.microsoft.com/office/powerpoint/2010/main" val="2844077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7C3310-357A-370D-DF85-7442D9EAC8E7}"/>
              </a:ext>
            </a:extLst>
          </p:cNvPr>
          <p:cNvSpPr>
            <a:spLocks noGrp="1"/>
          </p:cNvSpPr>
          <p:nvPr>
            <p:ph type="sldNum" sz="quarter" idx="12"/>
          </p:nvPr>
        </p:nvSpPr>
        <p:spPr/>
        <p:txBody>
          <a:bodyPr/>
          <a:lstStyle/>
          <a:p>
            <a:fld id="{3A2C6229-6458-4195-BAC8-460BF8B49FB6}" type="slidenum">
              <a:rPr lang="lv-LV" smtClean="0"/>
              <a:t>10</a:t>
            </a:fld>
            <a:endParaRPr lang="lv-LV"/>
          </a:p>
        </p:txBody>
      </p:sp>
      <p:sp>
        <p:nvSpPr>
          <p:cNvPr id="8" name="Title 1">
            <a:extLst>
              <a:ext uri="{FF2B5EF4-FFF2-40B4-BE49-F238E27FC236}">
                <a16:creationId xmlns:a16="http://schemas.microsoft.com/office/drawing/2014/main" id="{3CA969D9-E874-E96F-5456-0DF337892E91}"/>
              </a:ext>
            </a:extLst>
          </p:cNvPr>
          <p:cNvSpPr txBox="1">
            <a:spLocks noGrp="1"/>
          </p:cNvSpPr>
          <p:nvPr>
            <p:ph type="title"/>
          </p:nvPr>
        </p:nvSpPr>
        <p:spPr>
          <a:xfrm>
            <a:off x="838200" y="365126"/>
            <a:ext cx="10515600" cy="77321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Izdienas pensijas un valsts vecuma pensijas (2024.gads)</a:t>
            </a:r>
          </a:p>
        </p:txBody>
      </p:sp>
      <p:graphicFrame>
        <p:nvGraphicFramePr>
          <p:cNvPr id="9" name="Chart 8">
            <a:extLst>
              <a:ext uri="{FF2B5EF4-FFF2-40B4-BE49-F238E27FC236}">
                <a16:creationId xmlns:a16="http://schemas.microsoft.com/office/drawing/2014/main" id="{63E0FF3B-2A5F-6E71-8414-E7DC940CCA83}"/>
              </a:ext>
            </a:extLst>
          </p:cNvPr>
          <p:cNvGraphicFramePr/>
          <p:nvPr/>
        </p:nvGraphicFramePr>
        <p:xfrm>
          <a:off x="114301" y="3793026"/>
          <a:ext cx="2822431" cy="27507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21506414-4028-EF3C-06B6-81309A1C88FD}"/>
              </a:ext>
            </a:extLst>
          </p:cNvPr>
          <p:cNvGraphicFramePr/>
          <p:nvPr/>
        </p:nvGraphicFramePr>
        <p:xfrm>
          <a:off x="3192206" y="3793025"/>
          <a:ext cx="2718907" cy="2750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FD6E29A4-5C03-9626-3F56-66586F2EF694}"/>
              </a:ext>
            </a:extLst>
          </p:cNvPr>
          <p:cNvGraphicFramePr>
            <a:graphicFrameLocks/>
          </p:cNvGraphicFramePr>
          <p:nvPr/>
        </p:nvGraphicFramePr>
        <p:xfrm>
          <a:off x="6135414" y="3793026"/>
          <a:ext cx="2718907" cy="275073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Chart 1">
            <a:extLst>
              <a:ext uri="{FF2B5EF4-FFF2-40B4-BE49-F238E27FC236}">
                <a16:creationId xmlns:a16="http://schemas.microsoft.com/office/drawing/2014/main" id="{22C0E948-338D-15DF-9546-AC2178CE07C6}"/>
              </a:ext>
            </a:extLst>
          </p:cNvPr>
          <p:cNvGraphicFramePr>
            <a:graphicFrameLocks/>
          </p:cNvGraphicFramePr>
          <p:nvPr/>
        </p:nvGraphicFramePr>
        <p:xfrm>
          <a:off x="9037059" y="3793026"/>
          <a:ext cx="3040640" cy="275072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ontent Placeholder 10">
            <a:extLst>
              <a:ext uri="{FF2B5EF4-FFF2-40B4-BE49-F238E27FC236}">
                <a16:creationId xmlns:a16="http://schemas.microsoft.com/office/drawing/2014/main" id="{7C9DB1B0-C83A-142E-F23B-D522B5532329}"/>
              </a:ext>
            </a:extLst>
          </p:cNvPr>
          <p:cNvGraphicFramePr>
            <a:graphicFrameLocks/>
          </p:cNvGraphicFramePr>
          <p:nvPr/>
        </p:nvGraphicFramePr>
        <p:xfrm>
          <a:off x="521277" y="1138336"/>
          <a:ext cx="11149445" cy="2486216"/>
        </p:xfrm>
        <a:graphic>
          <a:graphicData uri="http://schemas.openxmlformats.org/drawingml/2006/table">
            <a:tbl>
              <a:tblPr firstRow="1" bandRow="1">
                <a:tableStyleId>{5C22544A-7EE6-4342-B048-85BDC9FD1C3A}</a:tableStyleId>
              </a:tblPr>
              <a:tblGrid>
                <a:gridCol w="3522518">
                  <a:extLst>
                    <a:ext uri="{9D8B030D-6E8A-4147-A177-3AD203B41FA5}">
                      <a16:colId xmlns:a16="http://schemas.microsoft.com/office/drawing/2014/main" val="1616102693"/>
                    </a:ext>
                  </a:extLst>
                </a:gridCol>
                <a:gridCol w="3953074">
                  <a:extLst>
                    <a:ext uri="{9D8B030D-6E8A-4147-A177-3AD203B41FA5}">
                      <a16:colId xmlns:a16="http://schemas.microsoft.com/office/drawing/2014/main" val="2490528954"/>
                    </a:ext>
                  </a:extLst>
                </a:gridCol>
                <a:gridCol w="3673853">
                  <a:extLst>
                    <a:ext uri="{9D8B030D-6E8A-4147-A177-3AD203B41FA5}">
                      <a16:colId xmlns:a16="http://schemas.microsoft.com/office/drawing/2014/main" val="2543498720"/>
                    </a:ext>
                  </a:extLst>
                </a:gridCol>
              </a:tblGrid>
              <a:tr h="3849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VALSTS VECUMA PENSIJA</a:t>
                      </a:r>
                      <a:endParaRPr lang="en-US" dirty="0"/>
                    </a:p>
                  </a:txBody>
                  <a:tcPr/>
                </a:tc>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IZDIENAS PENSIJA</a:t>
                      </a:r>
                    </a:p>
                  </a:txBody>
                  <a:tcPr/>
                </a:tc>
                <a:extLst>
                  <a:ext uri="{0D108BD9-81ED-4DB2-BD59-A6C34878D82A}">
                    <a16:rowId xmlns:a16="http://schemas.microsoft.com/office/drawing/2014/main" val="1454484156"/>
                  </a:ext>
                </a:extLst>
              </a:tr>
              <a:tr h="394958">
                <a:tc>
                  <a:txBody>
                    <a:bodyPr/>
                    <a:lstStyle/>
                    <a:p>
                      <a:pPr algn="ctr"/>
                      <a:r>
                        <a:rPr lang="lv-LV" dirty="0">
                          <a:solidFill>
                            <a:srgbClr val="FF0000"/>
                          </a:solidFill>
                        </a:rPr>
                        <a:t>65gadi</a:t>
                      </a:r>
                      <a:endParaRPr lang="lv-LV" dirty="0"/>
                    </a:p>
                  </a:txBody>
                  <a:tcPr/>
                </a:tc>
                <a:tc>
                  <a:txBody>
                    <a:bodyPr/>
                    <a:lstStyle/>
                    <a:p>
                      <a:pPr algn="ctr"/>
                      <a:r>
                        <a:rPr lang="lv-LV" dirty="0"/>
                        <a:t>Minimālais pensionēšanās vecums:</a:t>
                      </a:r>
                    </a:p>
                  </a:txBody>
                  <a:tcPr/>
                </a:tc>
                <a:tc>
                  <a:txBody>
                    <a:bodyPr/>
                    <a:lstStyle/>
                    <a:p>
                      <a:pPr algn="ctr"/>
                      <a:r>
                        <a:rPr lang="lv-LV" dirty="0">
                          <a:solidFill>
                            <a:srgbClr val="FF0000"/>
                          </a:solidFill>
                        </a:rPr>
                        <a:t>38-65 gadi</a:t>
                      </a:r>
                      <a:endParaRPr lang="en-US" dirty="0"/>
                    </a:p>
                  </a:txBody>
                  <a:tcPr/>
                </a:tc>
                <a:extLst>
                  <a:ext uri="{0D108BD9-81ED-4DB2-BD59-A6C34878D82A}">
                    <a16:rowId xmlns:a16="http://schemas.microsoft.com/office/drawing/2014/main" val="3423795318"/>
                  </a:ext>
                </a:extLst>
              </a:tr>
              <a:tr h="3397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20 gadi</a:t>
                      </a:r>
                    </a:p>
                  </a:txBody>
                  <a:tcPr/>
                </a:tc>
                <a:tc>
                  <a:txBody>
                    <a:bodyPr/>
                    <a:lstStyle/>
                    <a:p>
                      <a:pPr algn="ctr"/>
                      <a:r>
                        <a:rPr lang="lv-LV" dirty="0"/>
                        <a:t>Minimālais stāžs:</a:t>
                      </a:r>
                      <a:endParaRPr lang="en-US" dirty="0"/>
                    </a:p>
                  </a:txBody>
                  <a:tcPr/>
                </a:tc>
                <a:tc>
                  <a:txBody>
                    <a:bodyPr/>
                    <a:lstStyle/>
                    <a:p>
                      <a:pPr algn="ctr"/>
                      <a:r>
                        <a:rPr lang="lv-LV" dirty="0"/>
                        <a:t>10-30 gadi</a:t>
                      </a:r>
                      <a:endParaRPr lang="en-US" dirty="0"/>
                    </a:p>
                  </a:txBody>
                  <a:tcPr/>
                </a:tc>
                <a:extLst>
                  <a:ext uri="{0D108BD9-81ED-4DB2-BD59-A6C34878D82A}">
                    <a16:rowId xmlns:a16="http://schemas.microsoft.com/office/drawing/2014/main" val="247594052"/>
                  </a:ext>
                </a:extLst>
              </a:tr>
              <a:tr h="1340538">
                <a:tc>
                  <a:txBody>
                    <a:bodyPr/>
                    <a:lstStyle/>
                    <a:p>
                      <a:pPr algn="ctr"/>
                      <a:r>
                        <a:rPr lang="lv-LV" dirty="0"/>
                        <a:t>Aprēķina, </a:t>
                      </a:r>
                      <a:r>
                        <a:rPr lang="lv-LV" sz="1800" b="0" i="0" u="none" strike="noStrike" kern="1200" dirty="0">
                          <a:solidFill>
                            <a:schemeClr val="dk1"/>
                          </a:solidFill>
                          <a:effectLst/>
                          <a:latin typeface="+mn-lt"/>
                          <a:ea typeface="+mn-ea"/>
                          <a:cs typeface="+mn-cs"/>
                        </a:rPr>
                        <a:t>pamatojoties uz </a:t>
                      </a:r>
                      <a:r>
                        <a:rPr lang="lv-LV" dirty="0"/>
                        <a:t> </a:t>
                      </a:r>
                      <a:r>
                        <a:rPr lang="lv-LV" b="1" dirty="0"/>
                        <a:t>apdrošināšanas stāžu </a:t>
                      </a:r>
                      <a:r>
                        <a:rPr lang="lv-LV" dirty="0"/>
                        <a:t>un </a:t>
                      </a:r>
                      <a:r>
                        <a:rPr lang="lv-LV" b="1" dirty="0"/>
                        <a:t>veiktajām apdrošināšanas iemaksām visā apdrošināšanas periodā</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Aprēķina, pamatojoties uz:</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dirty="0"/>
                        <a:t>Pamatā aprēķina, pamatojoties </a:t>
                      </a:r>
                      <a:r>
                        <a:rPr lang="lv-LV" b="1" dirty="0"/>
                        <a:t>uz vidējo mēneša darba samaksu par pēdējiem pieciem gadiem pirms atbrīvošanas no dienesta</a:t>
                      </a:r>
                      <a:endParaRPr lang="en-US" dirty="0"/>
                    </a:p>
                  </a:txBody>
                  <a:tcPr/>
                </a:tc>
                <a:extLst>
                  <a:ext uri="{0D108BD9-81ED-4DB2-BD59-A6C34878D82A}">
                    <a16:rowId xmlns:a16="http://schemas.microsoft.com/office/drawing/2014/main" val="3936763524"/>
                  </a:ext>
                </a:extLst>
              </a:tr>
            </a:tbl>
          </a:graphicData>
        </a:graphic>
      </p:graphicFrame>
      <p:sp>
        <p:nvSpPr>
          <p:cNvPr id="3" name="Rectangle: Rounded Corners 2">
            <a:extLst>
              <a:ext uri="{FF2B5EF4-FFF2-40B4-BE49-F238E27FC236}">
                <a16:creationId xmlns:a16="http://schemas.microsoft.com/office/drawing/2014/main" id="{851F9F32-2CCE-E468-701B-293A4ED766D5}"/>
              </a:ext>
            </a:extLst>
          </p:cNvPr>
          <p:cNvSpPr/>
          <p:nvPr/>
        </p:nvSpPr>
        <p:spPr>
          <a:xfrm rot="16200000">
            <a:off x="1483496" y="2382235"/>
            <a:ext cx="2970044" cy="570843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lv-LV" kern="1200"/>
          </a:p>
        </p:txBody>
      </p:sp>
    </p:spTree>
    <p:extLst>
      <p:ext uri="{BB962C8B-B14F-4D97-AF65-F5344CB8AC3E}">
        <p14:creationId xmlns:p14="http://schemas.microsoft.com/office/powerpoint/2010/main" val="93658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EE16CF-6A4C-4459-843D-BFB811A3FEDD}"/>
              </a:ext>
            </a:extLst>
          </p:cNvPr>
          <p:cNvSpPr>
            <a:spLocks noGrp="1"/>
          </p:cNvSpPr>
          <p:nvPr>
            <p:ph type="sldNum" sz="quarter" idx="12"/>
          </p:nvPr>
        </p:nvSpPr>
        <p:spPr/>
        <p:txBody>
          <a:bodyPr/>
          <a:lstStyle/>
          <a:p>
            <a:fld id="{3A2C6229-6458-4195-BAC8-460BF8B49FB6}" type="slidenum">
              <a:rPr lang="lv-LV" smtClean="0"/>
              <a:t>11</a:t>
            </a:fld>
            <a:endParaRPr lang="lv-LV"/>
          </a:p>
        </p:txBody>
      </p:sp>
      <p:sp>
        <p:nvSpPr>
          <p:cNvPr id="15" name="Title 1">
            <a:extLst>
              <a:ext uri="{FF2B5EF4-FFF2-40B4-BE49-F238E27FC236}">
                <a16:creationId xmlns:a16="http://schemas.microsoft.com/office/drawing/2014/main" id="{CC58D09C-761E-4860-A62B-4BA829FC0CC1}"/>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Izdienas pensijas un valsts vecuma pensijas #2</a:t>
            </a:r>
          </a:p>
        </p:txBody>
      </p:sp>
      <p:graphicFrame>
        <p:nvGraphicFramePr>
          <p:cNvPr id="4" name="Chart 3">
            <a:extLst>
              <a:ext uri="{FF2B5EF4-FFF2-40B4-BE49-F238E27FC236}">
                <a16:creationId xmlns:a16="http://schemas.microsoft.com/office/drawing/2014/main" id="{F9008BB1-2A7B-40AA-A007-4ABEACB25030}"/>
              </a:ext>
            </a:extLst>
          </p:cNvPr>
          <p:cNvGraphicFramePr/>
          <p:nvPr/>
        </p:nvGraphicFramePr>
        <p:xfrm>
          <a:off x="515938" y="863081"/>
          <a:ext cx="10692088"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0B5E8B-FE09-8A3B-6FF0-967A016001FF}"/>
              </a:ext>
            </a:extLst>
          </p:cNvPr>
          <p:cNvSpPr txBox="1"/>
          <p:nvPr/>
        </p:nvSpPr>
        <p:spPr>
          <a:xfrm>
            <a:off x="298173" y="6349481"/>
            <a:ext cx="10644809" cy="276999"/>
          </a:xfrm>
          <a:prstGeom prst="rect">
            <a:avLst/>
          </a:prstGeom>
          <a:noFill/>
        </p:spPr>
        <p:txBody>
          <a:bodyPr wrap="square" rtlCol="0">
            <a:spAutoFit/>
          </a:bodyPr>
          <a:lstStyle/>
          <a:p>
            <a:r>
              <a:rPr lang="lv-LV" sz="900" dirty="0"/>
              <a:t>*</a:t>
            </a:r>
            <a:r>
              <a:rPr lang="lv-LV" sz="1200" dirty="0" err="1"/>
              <a:t>Jaunpiešķirtās</a:t>
            </a:r>
            <a:r>
              <a:rPr lang="lv-LV" sz="1200" dirty="0"/>
              <a:t> vecuma un izdienas pensijas pret attiecīgā gada vidējo apdrošināšanas iemaksu algu valstī</a:t>
            </a:r>
          </a:p>
        </p:txBody>
      </p:sp>
      <p:graphicFrame>
        <p:nvGraphicFramePr>
          <p:cNvPr id="2" name="Chart 1">
            <a:extLst>
              <a:ext uri="{FF2B5EF4-FFF2-40B4-BE49-F238E27FC236}">
                <a16:creationId xmlns:a16="http://schemas.microsoft.com/office/drawing/2014/main" id="{BEC97224-8F65-4C6F-EE4E-6BB9E289434F}"/>
              </a:ext>
            </a:extLst>
          </p:cNvPr>
          <p:cNvGraphicFramePr>
            <a:graphicFrameLocks/>
          </p:cNvGraphicFramePr>
          <p:nvPr/>
        </p:nvGraphicFramePr>
        <p:xfrm>
          <a:off x="515938" y="3606281"/>
          <a:ext cx="10692088" cy="26020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350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EE16CF-6A4C-4459-843D-BFB811A3FEDD}"/>
              </a:ext>
            </a:extLst>
          </p:cNvPr>
          <p:cNvSpPr>
            <a:spLocks noGrp="1"/>
          </p:cNvSpPr>
          <p:nvPr>
            <p:ph type="sldNum" sz="quarter" idx="12"/>
          </p:nvPr>
        </p:nvSpPr>
        <p:spPr/>
        <p:txBody>
          <a:bodyPr/>
          <a:lstStyle/>
          <a:p>
            <a:fld id="{3A2C6229-6458-4195-BAC8-460BF8B49FB6}" type="slidenum">
              <a:rPr lang="lv-LV" smtClean="0"/>
              <a:t>12</a:t>
            </a:fld>
            <a:endParaRPr lang="lv-LV"/>
          </a:p>
        </p:txBody>
      </p:sp>
      <p:sp>
        <p:nvSpPr>
          <p:cNvPr id="15" name="Title 1">
            <a:extLst>
              <a:ext uri="{FF2B5EF4-FFF2-40B4-BE49-F238E27FC236}">
                <a16:creationId xmlns:a16="http://schemas.microsoft.com/office/drawing/2014/main" id="{CC58D09C-761E-4860-A62B-4BA829FC0CC1}"/>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Izdienas pensiju sistēma un darba tirgus</a:t>
            </a:r>
          </a:p>
        </p:txBody>
      </p:sp>
      <p:graphicFrame>
        <p:nvGraphicFramePr>
          <p:cNvPr id="4" name="Chart 3">
            <a:extLst>
              <a:ext uri="{FF2B5EF4-FFF2-40B4-BE49-F238E27FC236}">
                <a16:creationId xmlns:a16="http://schemas.microsoft.com/office/drawing/2014/main" id="{F3258DB4-D774-A90D-E41F-619FFA830087}"/>
              </a:ext>
            </a:extLst>
          </p:cNvPr>
          <p:cNvGraphicFramePr/>
          <p:nvPr>
            <p:extLst>
              <p:ext uri="{D42A27DB-BD31-4B8C-83A1-F6EECF244321}">
                <p14:modId xmlns:p14="http://schemas.microsoft.com/office/powerpoint/2010/main" val="4160489373"/>
              </p:ext>
            </p:extLst>
          </p:nvPr>
        </p:nvGraphicFramePr>
        <p:xfrm>
          <a:off x="838198" y="4139723"/>
          <a:ext cx="4819651" cy="239918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C23ABDA5-CA4A-641A-C39D-9BDCFCECA197}"/>
              </a:ext>
            </a:extLst>
          </p:cNvPr>
          <p:cNvSpPr txBox="1"/>
          <p:nvPr/>
        </p:nvSpPr>
        <p:spPr>
          <a:xfrm>
            <a:off x="5773738" y="4304569"/>
            <a:ext cx="5360427" cy="1754326"/>
          </a:xfrm>
          <a:prstGeom prst="rect">
            <a:avLst/>
          </a:prstGeom>
          <a:noFill/>
        </p:spPr>
        <p:txBody>
          <a:bodyPr wrap="square" rtlCol="0">
            <a:spAutoFit/>
          </a:bodyPr>
          <a:lstStyle/>
          <a:p>
            <a:pPr marL="285750" indent="-285750">
              <a:buFont typeface="Arial" panose="020B0604020202020204" pitchFamily="34" charset="0"/>
              <a:buChar char="•"/>
            </a:pPr>
            <a:r>
              <a:rPr lang="lv-LV" dirty="0"/>
              <a:t>46,4% no izdienas pensiju saņēmējiem ir zuduši darba tirgum vai iesaistās tajā minimālā apmērā</a:t>
            </a:r>
          </a:p>
          <a:p>
            <a:endParaRPr lang="lv-LV" dirty="0"/>
          </a:p>
          <a:p>
            <a:pPr marL="285750" indent="-285750">
              <a:buFont typeface="Arial" panose="020B0604020202020204" pitchFamily="34" charset="0"/>
              <a:buChar char="•"/>
            </a:pPr>
            <a:r>
              <a:rPr lang="lv-LV" dirty="0"/>
              <a:t>42,1% no izdienas pensiju saņēmējiem nav bijuši nodarbināti vai to atlīdzība nesasniedz minimālo darba samaksu</a:t>
            </a:r>
          </a:p>
        </p:txBody>
      </p:sp>
      <p:graphicFrame>
        <p:nvGraphicFramePr>
          <p:cNvPr id="3" name="Chart 2">
            <a:extLst>
              <a:ext uri="{FF2B5EF4-FFF2-40B4-BE49-F238E27FC236}">
                <a16:creationId xmlns:a16="http://schemas.microsoft.com/office/drawing/2014/main" id="{82C38403-5BEC-0909-971A-E353B1EBABE5}"/>
              </a:ext>
            </a:extLst>
          </p:cNvPr>
          <p:cNvGraphicFramePr>
            <a:graphicFrameLocks/>
          </p:cNvGraphicFramePr>
          <p:nvPr>
            <p:extLst>
              <p:ext uri="{D42A27DB-BD31-4B8C-83A1-F6EECF244321}">
                <p14:modId xmlns:p14="http://schemas.microsoft.com/office/powerpoint/2010/main" val="2670487169"/>
              </p:ext>
            </p:extLst>
          </p:nvPr>
        </p:nvGraphicFramePr>
        <p:xfrm>
          <a:off x="6095999" y="981073"/>
          <a:ext cx="5505451" cy="3158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2111EBE-7B8E-94C9-04C1-0F7720B35B27}"/>
              </a:ext>
            </a:extLst>
          </p:cNvPr>
          <p:cNvGraphicFramePr>
            <a:graphicFrameLocks/>
          </p:cNvGraphicFramePr>
          <p:nvPr>
            <p:extLst>
              <p:ext uri="{D42A27DB-BD31-4B8C-83A1-F6EECF244321}">
                <p14:modId xmlns:p14="http://schemas.microsoft.com/office/powerpoint/2010/main" val="1697861856"/>
              </p:ext>
            </p:extLst>
          </p:nvPr>
        </p:nvGraphicFramePr>
        <p:xfrm>
          <a:off x="838199" y="981072"/>
          <a:ext cx="5257800" cy="315864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591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1F540-AF53-A7B7-3B5A-E6D40836D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A62A4-08BE-3BB8-4B05-9FFD0A4CD05A}"/>
              </a:ext>
            </a:extLst>
          </p:cNvPr>
          <p:cNvSpPr>
            <a:spLocks noGrp="1"/>
          </p:cNvSpPr>
          <p:nvPr>
            <p:ph type="title"/>
          </p:nvPr>
        </p:nvSpPr>
        <p:spPr/>
        <p:txBody>
          <a:bodyPr>
            <a:normAutofit/>
          </a:bodyPr>
          <a:lstStyle/>
          <a:p>
            <a:pPr algn="ctr"/>
            <a:r>
              <a:rPr lang="lv-LV" sz="4000" b="1" dirty="0">
                <a:latin typeface="+mn-lt"/>
              </a:rPr>
              <a:t>Atlīdzības pēc došanās izdienā- DIPLOMĀTI</a:t>
            </a:r>
          </a:p>
        </p:txBody>
      </p:sp>
      <p:sp>
        <p:nvSpPr>
          <p:cNvPr id="4" name="Slide Number Placeholder 3">
            <a:extLst>
              <a:ext uri="{FF2B5EF4-FFF2-40B4-BE49-F238E27FC236}">
                <a16:creationId xmlns:a16="http://schemas.microsoft.com/office/drawing/2014/main" id="{2ACC0560-4D1F-275F-36C5-339E6FC66A01}"/>
              </a:ext>
            </a:extLst>
          </p:cNvPr>
          <p:cNvSpPr>
            <a:spLocks noGrp="1"/>
          </p:cNvSpPr>
          <p:nvPr>
            <p:ph type="sldNum" sz="quarter" idx="12"/>
          </p:nvPr>
        </p:nvSpPr>
        <p:spPr/>
        <p:txBody>
          <a:bodyPr/>
          <a:lstStyle/>
          <a:p>
            <a:fld id="{3A2C6229-6458-4195-BAC8-460BF8B49FB6}" type="slidenum">
              <a:rPr lang="lv-LV" smtClean="0"/>
              <a:t>13</a:t>
            </a:fld>
            <a:endParaRPr lang="lv-LV"/>
          </a:p>
        </p:txBody>
      </p:sp>
      <p:graphicFrame>
        <p:nvGraphicFramePr>
          <p:cNvPr id="3" name="Chart 2">
            <a:extLst>
              <a:ext uri="{FF2B5EF4-FFF2-40B4-BE49-F238E27FC236}">
                <a16:creationId xmlns:a16="http://schemas.microsoft.com/office/drawing/2014/main" id="{17A75DF6-EBBD-DCED-FDBB-ADD6462F617B}"/>
              </a:ext>
            </a:extLst>
          </p:cNvPr>
          <p:cNvGraphicFramePr>
            <a:graphicFrameLocks/>
          </p:cNvGraphicFramePr>
          <p:nvPr/>
        </p:nvGraphicFramePr>
        <p:xfrm>
          <a:off x="919654" y="1827485"/>
          <a:ext cx="5176345" cy="32030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5EB9C9B5-B973-18F6-E580-C699D28181EB}"/>
              </a:ext>
            </a:extLst>
          </p:cNvPr>
          <p:cNvGraphicFramePr>
            <a:graphicFrameLocks/>
          </p:cNvGraphicFramePr>
          <p:nvPr/>
        </p:nvGraphicFramePr>
        <p:xfrm>
          <a:off x="6095998" y="1827485"/>
          <a:ext cx="5257801" cy="320302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3BEDEE2-7D1D-A15F-AD7E-6D104CF860D3}"/>
              </a:ext>
            </a:extLst>
          </p:cNvPr>
          <p:cNvSpPr txBox="1"/>
          <p:nvPr/>
        </p:nvSpPr>
        <p:spPr>
          <a:xfrm>
            <a:off x="1624818" y="6161649"/>
            <a:ext cx="3684598" cy="584775"/>
          </a:xfrm>
          <a:prstGeom prst="rect">
            <a:avLst/>
          </a:prstGeom>
          <a:noFill/>
        </p:spPr>
        <p:txBody>
          <a:bodyPr wrap="none" rtlCol="0">
            <a:spAutoFit/>
          </a:bodyPr>
          <a:lstStyle/>
          <a:p>
            <a:r>
              <a:rPr lang="lv-LV" sz="1600" dirty="0"/>
              <a:t>Par izdienas periodu no 2011-2024.gadam</a:t>
            </a:r>
          </a:p>
          <a:p>
            <a:r>
              <a:rPr lang="lv-LV" sz="1600" dirty="0"/>
              <a:t>Avots: VSAA dati, VK aprēķins</a:t>
            </a:r>
          </a:p>
        </p:txBody>
      </p:sp>
    </p:spTree>
    <p:extLst>
      <p:ext uri="{BB962C8B-B14F-4D97-AF65-F5344CB8AC3E}">
        <p14:creationId xmlns:p14="http://schemas.microsoft.com/office/powerpoint/2010/main" val="1890260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4CCA-A816-01BA-C5F9-B9FFD3302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85EA8-716A-7CA4-7E6A-6BD23F2D2F40}"/>
              </a:ext>
            </a:extLst>
          </p:cNvPr>
          <p:cNvSpPr>
            <a:spLocks noGrp="1"/>
          </p:cNvSpPr>
          <p:nvPr>
            <p:ph type="title"/>
          </p:nvPr>
        </p:nvSpPr>
        <p:spPr>
          <a:xfrm>
            <a:off x="351692" y="365125"/>
            <a:ext cx="11002108" cy="1325563"/>
          </a:xfrm>
        </p:spPr>
        <p:txBody>
          <a:bodyPr>
            <a:normAutofit/>
          </a:bodyPr>
          <a:lstStyle/>
          <a:p>
            <a:pPr algn="ctr"/>
            <a:r>
              <a:rPr lang="lv-LV" sz="3200" b="1" dirty="0">
                <a:latin typeface="+mn-lt"/>
              </a:rPr>
              <a:t>Atlīdzības pēc došanās izdienā- KULTŪRAS JOMAS PROFESIJAS</a:t>
            </a:r>
            <a:endParaRPr lang="lv-LV" sz="3200" dirty="0">
              <a:latin typeface="+mn-lt"/>
            </a:endParaRPr>
          </a:p>
        </p:txBody>
      </p:sp>
      <p:sp>
        <p:nvSpPr>
          <p:cNvPr id="4" name="Slide Number Placeholder 3">
            <a:extLst>
              <a:ext uri="{FF2B5EF4-FFF2-40B4-BE49-F238E27FC236}">
                <a16:creationId xmlns:a16="http://schemas.microsoft.com/office/drawing/2014/main" id="{F094A32F-2365-FEC2-FE55-A307BCD19F8F}"/>
              </a:ext>
            </a:extLst>
          </p:cNvPr>
          <p:cNvSpPr>
            <a:spLocks noGrp="1"/>
          </p:cNvSpPr>
          <p:nvPr>
            <p:ph type="sldNum" sz="quarter" idx="12"/>
          </p:nvPr>
        </p:nvSpPr>
        <p:spPr/>
        <p:txBody>
          <a:bodyPr/>
          <a:lstStyle/>
          <a:p>
            <a:fld id="{3A2C6229-6458-4195-BAC8-460BF8B49FB6}" type="slidenum">
              <a:rPr lang="lv-LV" smtClean="0"/>
              <a:t>14</a:t>
            </a:fld>
            <a:endParaRPr lang="lv-LV"/>
          </a:p>
        </p:txBody>
      </p:sp>
      <p:graphicFrame>
        <p:nvGraphicFramePr>
          <p:cNvPr id="3" name="Chart 2">
            <a:extLst>
              <a:ext uri="{FF2B5EF4-FFF2-40B4-BE49-F238E27FC236}">
                <a16:creationId xmlns:a16="http://schemas.microsoft.com/office/drawing/2014/main" id="{775CD0F4-CBEB-09A3-9F71-3FF6AFE44648}"/>
              </a:ext>
            </a:extLst>
          </p:cNvPr>
          <p:cNvGraphicFramePr>
            <a:graphicFrameLocks/>
          </p:cNvGraphicFramePr>
          <p:nvPr/>
        </p:nvGraphicFramePr>
        <p:xfrm>
          <a:off x="838200" y="1827486"/>
          <a:ext cx="5257800" cy="3203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53FC0C21-04B5-7787-998B-E9D03BD80158}"/>
              </a:ext>
            </a:extLst>
          </p:cNvPr>
          <p:cNvGraphicFramePr>
            <a:graphicFrameLocks/>
          </p:cNvGraphicFramePr>
          <p:nvPr/>
        </p:nvGraphicFramePr>
        <p:xfrm>
          <a:off x="6095999" y="1827486"/>
          <a:ext cx="5257799" cy="32030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D28F072-8F30-8496-73C1-1DFA1D351E9E}"/>
              </a:ext>
            </a:extLst>
          </p:cNvPr>
          <p:cNvSpPr txBox="1"/>
          <p:nvPr/>
        </p:nvSpPr>
        <p:spPr>
          <a:xfrm>
            <a:off x="1624818" y="6161649"/>
            <a:ext cx="3684598" cy="584775"/>
          </a:xfrm>
          <a:prstGeom prst="rect">
            <a:avLst/>
          </a:prstGeom>
          <a:noFill/>
        </p:spPr>
        <p:txBody>
          <a:bodyPr wrap="none" rtlCol="0">
            <a:spAutoFit/>
          </a:bodyPr>
          <a:lstStyle/>
          <a:p>
            <a:r>
              <a:rPr lang="lv-LV" sz="1600" dirty="0"/>
              <a:t>Par izdienas periodu no 2011-2024.gadam</a:t>
            </a:r>
          </a:p>
          <a:p>
            <a:r>
              <a:rPr lang="lv-LV" sz="1600" dirty="0"/>
              <a:t>Avots: VSAA dati, VK aprēķins</a:t>
            </a:r>
          </a:p>
        </p:txBody>
      </p:sp>
    </p:spTree>
    <p:extLst>
      <p:ext uri="{BB962C8B-B14F-4D97-AF65-F5344CB8AC3E}">
        <p14:creationId xmlns:p14="http://schemas.microsoft.com/office/powerpoint/2010/main" val="205665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35AC-A95C-CDA0-CFF8-08B348676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D84AA-4606-8664-695C-70CF2A1F815A}"/>
              </a:ext>
            </a:extLst>
          </p:cNvPr>
          <p:cNvSpPr>
            <a:spLocks noGrp="1"/>
          </p:cNvSpPr>
          <p:nvPr>
            <p:ph type="title"/>
          </p:nvPr>
        </p:nvSpPr>
        <p:spPr/>
        <p:txBody>
          <a:bodyPr>
            <a:normAutofit/>
          </a:bodyPr>
          <a:lstStyle/>
          <a:p>
            <a:pPr algn="ctr"/>
            <a:r>
              <a:rPr lang="lv-LV" sz="3600" b="1" dirty="0">
                <a:latin typeface="+mn-lt"/>
              </a:rPr>
              <a:t>Atlīdzības pēc došanās izdienā- PROKURORI</a:t>
            </a:r>
            <a:endParaRPr lang="lv-LV" sz="3600" dirty="0">
              <a:latin typeface="+mn-lt"/>
            </a:endParaRPr>
          </a:p>
        </p:txBody>
      </p:sp>
      <p:sp>
        <p:nvSpPr>
          <p:cNvPr id="4" name="Slide Number Placeholder 3">
            <a:extLst>
              <a:ext uri="{FF2B5EF4-FFF2-40B4-BE49-F238E27FC236}">
                <a16:creationId xmlns:a16="http://schemas.microsoft.com/office/drawing/2014/main" id="{00A12B83-8BBC-B6CD-3653-B77FE3D3CD97}"/>
              </a:ext>
            </a:extLst>
          </p:cNvPr>
          <p:cNvSpPr>
            <a:spLocks noGrp="1"/>
          </p:cNvSpPr>
          <p:nvPr>
            <p:ph type="sldNum" sz="quarter" idx="12"/>
          </p:nvPr>
        </p:nvSpPr>
        <p:spPr/>
        <p:txBody>
          <a:bodyPr/>
          <a:lstStyle/>
          <a:p>
            <a:fld id="{3A2C6229-6458-4195-BAC8-460BF8B49FB6}" type="slidenum">
              <a:rPr lang="lv-LV" smtClean="0"/>
              <a:t>15</a:t>
            </a:fld>
            <a:endParaRPr lang="lv-LV"/>
          </a:p>
        </p:txBody>
      </p:sp>
      <p:graphicFrame>
        <p:nvGraphicFramePr>
          <p:cNvPr id="3" name="Chart 2">
            <a:extLst>
              <a:ext uri="{FF2B5EF4-FFF2-40B4-BE49-F238E27FC236}">
                <a16:creationId xmlns:a16="http://schemas.microsoft.com/office/drawing/2014/main" id="{C797F172-D8CB-2D3E-6FE6-9D1869A08DDF}"/>
              </a:ext>
            </a:extLst>
          </p:cNvPr>
          <p:cNvGraphicFramePr>
            <a:graphicFrameLocks/>
          </p:cNvGraphicFramePr>
          <p:nvPr/>
        </p:nvGraphicFramePr>
        <p:xfrm>
          <a:off x="838200" y="1827486"/>
          <a:ext cx="5257800" cy="3203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FA29D19B-AE9F-6552-4B79-9B63DE580FFC}"/>
              </a:ext>
            </a:extLst>
          </p:cNvPr>
          <p:cNvGraphicFramePr>
            <a:graphicFrameLocks/>
          </p:cNvGraphicFramePr>
          <p:nvPr/>
        </p:nvGraphicFramePr>
        <p:xfrm>
          <a:off x="6096000" y="1827486"/>
          <a:ext cx="5257800" cy="32030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41D0173-6AA0-F6C4-36B2-82C972D99239}"/>
              </a:ext>
            </a:extLst>
          </p:cNvPr>
          <p:cNvSpPr txBox="1"/>
          <p:nvPr/>
        </p:nvSpPr>
        <p:spPr>
          <a:xfrm>
            <a:off x="1624818" y="6161649"/>
            <a:ext cx="3684598" cy="584775"/>
          </a:xfrm>
          <a:prstGeom prst="rect">
            <a:avLst/>
          </a:prstGeom>
          <a:noFill/>
        </p:spPr>
        <p:txBody>
          <a:bodyPr wrap="none" rtlCol="0">
            <a:spAutoFit/>
          </a:bodyPr>
          <a:lstStyle/>
          <a:p>
            <a:r>
              <a:rPr lang="lv-LV" sz="1600" dirty="0"/>
              <a:t>Par izdienas periodu no 2011-2024.gadam</a:t>
            </a:r>
          </a:p>
          <a:p>
            <a:r>
              <a:rPr lang="lv-LV" sz="1600" dirty="0"/>
              <a:t>Avots: VSAA dati, VK aprēķins</a:t>
            </a:r>
          </a:p>
        </p:txBody>
      </p:sp>
    </p:spTree>
    <p:extLst>
      <p:ext uri="{BB962C8B-B14F-4D97-AF65-F5344CB8AC3E}">
        <p14:creationId xmlns:p14="http://schemas.microsoft.com/office/powerpoint/2010/main" val="851430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9B8F0-56CC-98E2-01CD-4E43E4B8B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363E4-8F86-564C-D146-CEB08115077B}"/>
              </a:ext>
            </a:extLst>
          </p:cNvPr>
          <p:cNvSpPr>
            <a:spLocks noGrp="1"/>
          </p:cNvSpPr>
          <p:nvPr>
            <p:ph type="title"/>
          </p:nvPr>
        </p:nvSpPr>
        <p:spPr/>
        <p:txBody>
          <a:bodyPr>
            <a:normAutofit/>
          </a:bodyPr>
          <a:lstStyle/>
          <a:p>
            <a:pPr algn="ctr"/>
            <a:r>
              <a:rPr lang="lv-LV" sz="3600" b="1" dirty="0">
                <a:latin typeface="+mn-lt"/>
              </a:rPr>
              <a:t>Atlīdzības pēc došanās izdienā- TIESNEŠI</a:t>
            </a:r>
            <a:endParaRPr lang="lv-LV" sz="3600" dirty="0">
              <a:latin typeface="+mn-lt"/>
            </a:endParaRPr>
          </a:p>
        </p:txBody>
      </p:sp>
      <p:sp>
        <p:nvSpPr>
          <p:cNvPr id="4" name="Slide Number Placeholder 3">
            <a:extLst>
              <a:ext uri="{FF2B5EF4-FFF2-40B4-BE49-F238E27FC236}">
                <a16:creationId xmlns:a16="http://schemas.microsoft.com/office/drawing/2014/main" id="{D9F2B626-C81B-1648-2A90-8D63775D564E}"/>
              </a:ext>
            </a:extLst>
          </p:cNvPr>
          <p:cNvSpPr>
            <a:spLocks noGrp="1"/>
          </p:cNvSpPr>
          <p:nvPr>
            <p:ph type="sldNum" sz="quarter" idx="12"/>
          </p:nvPr>
        </p:nvSpPr>
        <p:spPr/>
        <p:txBody>
          <a:bodyPr/>
          <a:lstStyle/>
          <a:p>
            <a:fld id="{3A2C6229-6458-4195-BAC8-460BF8B49FB6}" type="slidenum">
              <a:rPr lang="lv-LV" smtClean="0"/>
              <a:t>16</a:t>
            </a:fld>
            <a:endParaRPr lang="lv-LV"/>
          </a:p>
        </p:txBody>
      </p:sp>
      <p:graphicFrame>
        <p:nvGraphicFramePr>
          <p:cNvPr id="5" name="Chart 4">
            <a:extLst>
              <a:ext uri="{FF2B5EF4-FFF2-40B4-BE49-F238E27FC236}">
                <a16:creationId xmlns:a16="http://schemas.microsoft.com/office/drawing/2014/main" id="{F61907A4-D9B9-1964-8BC8-842C309E2A7F}"/>
              </a:ext>
            </a:extLst>
          </p:cNvPr>
          <p:cNvGraphicFramePr>
            <a:graphicFrameLocks/>
          </p:cNvGraphicFramePr>
          <p:nvPr/>
        </p:nvGraphicFramePr>
        <p:xfrm>
          <a:off x="838200" y="1827486"/>
          <a:ext cx="5257800" cy="32030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2EDFB10-ACB2-FBD3-C298-ED0C3E21F1BD}"/>
              </a:ext>
            </a:extLst>
          </p:cNvPr>
          <p:cNvGraphicFramePr>
            <a:graphicFrameLocks/>
          </p:cNvGraphicFramePr>
          <p:nvPr/>
        </p:nvGraphicFramePr>
        <p:xfrm>
          <a:off x="6096000" y="1827486"/>
          <a:ext cx="5257800" cy="320302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A3EE9B2-2B33-D0BF-468B-BDFC61833FF1}"/>
              </a:ext>
            </a:extLst>
          </p:cNvPr>
          <p:cNvSpPr txBox="1"/>
          <p:nvPr/>
        </p:nvSpPr>
        <p:spPr>
          <a:xfrm>
            <a:off x="1624818" y="6161649"/>
            <a:ext cx="3684598" cy="584775"/>
          </a:xfrm>
          <a:prstGeom prst="rect">
            <a:avLst/>
          </a:prstGeom>
          <a:noFill/>
        </p:spPr>
        <p:txBody>
          <a:bodyPr wrap="none" rtlCol="0">
            <a:spAutoFit/>
          </a:bodyPr>
          <a:lstStyle/>
          <a:p>
            <a:r>
              <a:rPr lang="lv-LV" sz="1600" dirty="0"/>
              <a:t>Par izdienas periodu no 2011-2024.gadam</a:t>
            </a:r>
          </a:p>
          <a:p>
            <a:r>
              <a:rPr lang="lv-LV" sz="1600" dirty="0"/>
              <a:t>Avots: VSAA dati, VK aprēķins</a:t>
            </a:r>
          </a:p>
        </p:txBody>
      </p:sp>
    </p:spTree>
    <p:extLst>
      <p:ext uri="{BB962C8B-B14F-4D97-AF65-F5344CB8AC3E}">
        <p14:creationId xmlns:p14="http://schemas.microsoft.com/office/powerpoint/2010/main" val="423251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0FC544-FCDE-92D9-4D8A-BD328A05F217}"/>
              </a:ext>
            </a:extLst>
          </p:cNvPr>
          <p:cNvSpPr>
            <a:spLocks noGrp="1"/>
          </p:cNvSpPr>
          <p:nvPr>
            <p:ph type="sldNum" sz="quarter" idx="12"/>
          </p:nvPr>
        </p:nvSpPr>
        <p:spPr/>
        <p:txBody>
          <a:bodyPr/>
          <a:lstStyle/>
          <a:p>
            <a:fld id="{3A2C6229-6458-4195-BAC8-460BF8B49FB6}" type="slidenum">
              <a:rPr lang="lv-LV" smtClean="0"/>
              <a:t>17</a:t>
            </a:fld>
            <a:endParaRPr lang="lv-LV"/>
          </a:p>
        </p:txBody>
      </p:sp>
      <p:sp>
        <p:nvSpPr>
          <p:cNvPr id="5" name="Title 1">
            <a:extLst>
              <a:ext uri="{FF2B5EF4-FFF2-40B4-BE49-F238E27FC236}">
                <a16:creationId xmlns:a16="http://schemas.microsoft.com/office/drawing/2014/main" id="{E1D3596E-C9BC-CA33-0B58-804D52908F03}"/>
              </a:ext>
            </a:extLst>
          </p:cNvPr>
          <p:cNvSpPr>
            <a:spLocks noGrp="1"/>
          </p:cNvSpPr>
          <p:nvPr>
            <p:ph type="title"/>
          </p:nvPr>
        </p:nvSpPr>
        <p:spPr>
          <a:xfrm>
            <a:off x="838200" y="365125"/>
            <a:ext cx="10515600" cy="1325563"/>
          </a:xfrm>
        </p:spPr>
        <p:txBody>
          <a:bodyPr>
            <a:normAutofit/>
          </a:bodyPr>
          <a:lstStyle/>
          <a:p>
            <a:r>
              <a:rPr lang="lv-LV" sz="2800" b="1" dirty="0">
                <a:solidFill>
                  <a:srgbClr val="9D2235"/>
                </a:solidFill>
                <a:latin typeface="Verdana" panose="020B0604030504040204" pitchFamily="34" charset="0"/>
                <a:ea typeface="Verdana" panose="020B0604030504040204" pitchFamily="34" charset="0"/>
              </a:rPr>
              <a:t>Būtiskās izdienas pensijas sistēmas nepilnības</a:t>
            </a:r>
            <a:endParaRPr lang="lv-LV" sz="2800" dirty="0"/>
          </a:p>
        </p:txBody>
      </p:sp>
      <p:graphicFrame>
        <p:nvGraphicFramePr>
          <p:cNvPr id="7" name="Content Placeholder 2">
            <a:extLst>
              <a:ext uri="{FF2B5EF4-FFF2-40B4-BE49-F238E27FC236}">
                <a16:creationId xmlns:a16="http://schemas.microsoft.com/office/drawing/2014/main" id="{014EA5AB-BEDA-56AE-28AF-C342A1BC9CBF}"/>
              </a:ext>
            </a:extLst>
          </p:cNvPr>
          <p:cNvGraphicFramePr>
            <a:graphicFrameLocks noGrp="1"/>
          </p:cNvGraphicFramePr>
          <p:nvPr>
            <p:extLst>
              <p:ext uri="{D42A27DB-BD31-4B8C-83A1-F6EECF244321}">
                <p14:modId xmlns:p14="http://schemas.microsoft.com/office/powerpoint/2010/main" val="3614131765"/>
              </p:ext>
            </p:extLst>
          </p:nvPr>
        </p:nvGraphicFramePr>
        <p:xfrm>
          <a:off x="702417" y="1577831"/>
          <a:ext cx="11251623" cy="4961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29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3D90-0697-CC1F-B698-0A685DE6E45C}"/>
            </a:ext>
          </a:extLst>
        </p:cNvPr>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B30E99FB-2C35-11FD-8195-A93C7A9DFCBF}"/>
              </a:ext>
            </a:extLst>
          </p:cNvPr>
          <p:cNvSpPr>
            <a:spLocks noGrp="1"/>
          </p:cNvSpPr>
          <p:nvPr>
            <p:ph type="sldNum" sz="quarter" idx="12"/>
          </p:nvPr>
        </p:nvSpPr>
        <p:spPr/>
        <p:txBody>
          <a:bodyPr/>
          <a:lstStyle/>
          <a:p>
            <a:fld id="{3A2C6229-6458-4195-BAC8-460BF8B49FB6}" type="slidenum">
              <a:rPr lang="lv-LV" smtClean="0"/>
              <a:t>18</a:t>
            </a:fld>
            <a:endParaRPr lang="lv-LV"/>
          </a:p>
        </p:txBody>
      </p:sp>
      <p:sp>
        <p:nvSpPr>
          <p:cNvPr id="5" name="Title 1">
            <a:extLst>
              <a:ext uri="{FF2B5EF4-FFF2-40B4-BE49-F238E27FC236}">
                <a16:creationId xmlns:a16="http://schemas.microsoft.com/office/drawing/2014/main" id="{798DD342-FA29-3198-76B3-5723AEE45EA0}"/>
              </a:ext>
            </a:extLst>
          </p:cNvPr>
          <p:cNvSpPr txBox="1">
            <a:spLocks/>
          </p:cNvSpPr>
          <p:nvPr/>
        </p:nvSpPr>
        <p:spPr>
          <a:xfrm>
            <a:off x="914400" y="3128493"/>
            <a:ext cx="10363200" cy="1692771"/>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altLang="lv-LV" sz="5300" b="1" dirty="0">
                <a:solidFill>
                  <a:srgbClr val="9D2235"/>
                </a:solidFill>
                <a:latin typeface="+mn-lt"/>
              </a:rPr>
              <a:t>Valsts kancelejas sagatavotais </a:t>
            </a:r>
          </a:p>
          <a:p>
            <a:pPr algn="ctr"/>
            <a:r>
              <a:rPr lang="lv-LV" altLang="lv-LV" sz="5300" b="1" dirty="0">
                <a:solidFill>
                  <a:srgbClr val="9D2235"/>
                </a:solidFill>
                <a:latin typeface="+mn-lt"/>
              </a:rPr>
              <a:t>Izdienas pensiju sistēmas reformu piedāvājums</a:t>
            </a:r>
            <a:br>
              <a:rPr lang="lv-LV" altLang="lv-LV" sz="3600" dirty="0">
                <a:solidFill>
                  <a:srgbClr val="9D2235"/>
                </a:solidFill>
              </a:rPr>
            </a:br>
            <a:br>
              <a:rPr lang="lv-LV" altLang="lv-LV" sz="3600" dirty="0">
                <a:solidFill>
                  <a:srgbClr val="9D2235"/>
                </a:solidFill>
              </a:rPr>
            </a:br>
            <a:br>
              <a:rPr lang="lv-LV" altLang="lv-LV" sz="1600" dirty="0"/>
            </a:br>
            <a:br>
              <a:rPr lang="lv-LV" altLang="lv-LV" sz="2000" dirty="0"/>
            </a:br>
            <a:br>
              <a:rPr lang="lv-LV" altLang="lv-LV" sz="2000" dirty="0"/>
            </a:br>
            <a:endParaRPr lang="lv-LV" altLang="lv-LV" sz="2000" dirty="0"/>
          </a:p>
          <a:p>
            <a:pPr algn="ctr"/>
            <a:endParaRPr lang="lv-LV" altLang="lv-LV" sz="2000" dirty="0"/>
          </a:p>
          <a:p>
            <a:pPr algn="ctr"/>
            <a:endParaRPr lang="lv-LV" altLang="lv-LV" sz="2000" dirty="0"/>
          </a:p>
          <a:p>
            <a:pPr algn="ctr"/>
            <a:endParaRPr lang="lv-LV" altLang="lv-LV" sz="2000" dirty="0"/>
          </a:p>
          <a:p>
            <a:pPr algn="ctr"/>
            <a:endParaRPr lang="lv-LV" altLang="lv-LV" sz="2000" dirty="0"/>
          </a:p>
        </p:txBody>
      </p:sp>
      <p:sp>
        <p:nvSpPr>
          <p:cNvPr id="3" name="TextBox 2">
            <a:extLst>
              <a:ext uri="{FF2B5EF4-FFF2-40B4-BE49-F238E27FC236}">
                <a16:creationId xmlns:a16="http://schemas.microsoft.com/office/drawing/2014/main" id="{32ECF5E0-8C73-367E-1A1D-993FCDD254CA}"/>
              </a:ext>
            </a:extLst>
          </p:cNvPr>
          <p:cNvSpPr txBox="1"/>
          <p:nvPr/>
        </p:nvSpPr>
        <p:spPr>
          <a:xfrm>
            <a:off x="4960176" y="4359010"/>
            <a:ext cx="332207" cy="1692771"/>
          </a:xfrm>
          <a:prstGeom prst="rect">
            <a:avLst/>
          </a:prstGeom>
          <a:noFill/>
        </p:spPr>
        <p:txBody>
          <a:bodyPr wrap="none" rtlCol="0">
            <a:spAutoFit/>
          </a:bodyPr>
          <a:lstStyle/>
          <a:p>
            <a:endParaRPr lang="lv-LV" sz="2400" dirty="0"/>
          </a:p>
          <a:p>
            <a:endParaRPr lang="lv-LV" sz="2400" dirty="0"/>
          </a:p>
          <a:p>
            <a:pPr algn="ctr"/>
            <a:endParaRPr lang="lv-LV" sz="2400" dirty="0"/>
          </a:p>
          <a:p>
            <a:pPr algn="ctr"/>
            <a:endParaRPr lang="lv-LV" dirty="0"/>
          </a:p>
          <a:p>
            <a:pPr algn="ctr"/>
            <a:endParaRPr lang="lv-LV" sz="1400" dirty="0"/>
          </a:p>
        </p:txBody>
      </p:sp>
    </p:spTree>
    <p:extLst>
      <p:ext uri="{BB962C8B-B14F-4D97-AF65-F5344CB8AC3E}">
        <p14:creationId xmlns:p14="http://schemas.microsoft.com/office/powerpoint/2010/main" val="4229566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D2A6F-735E-ECF0-A906-C5F8962B02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57AE6-19D6-BD9D-60EC-460ACC7167E4}"/>
              </a:ext>
            </a:extLst>
          </p:cNvPr>
          <p:cNvSpPr>
            <a:spLocks noGrp="1"/>
          </p:cNvSpPr>
          <p:nvPr>
            <p:ph idx="1"/>
          </p:nvPr>
        </p:nvSpPr>
        <p:spPr>
          <a:xfrm>
            <a:off x="838200" y="1394460"/>
            <a:ext cx="10515600" cy="5090746"/>
          </a:xfrm>
        </p:spPr>
        <p:txBody>
          <a:bodyPr>
            <a:normAutofit/>
          </a:bodyPr>
          <a:lstStyle/>
          <a:p>
            <a:pPr marL="0" indent="0">
              <a:buNone/>
            </a:pPr>
            <a:endParaRPr lang="lv-LV" sz="1800" b="1" dirty="0">
              <a:solidFill>
                <a:srgbClr val="EE0000"/>
              </a:solidFill>
              <a:ea typeface="MS Mincho" panose="02020609040205080304" pitchFamily="49" charset="-128"/>
            </a:endParaRPr>
          </a:p>
          <a:p>
            <a:pPr marL="0" indent="0">
              <a:buNone/>
            </a:pPr>
            <a:r>
              <a:rPr lang="lv-LV" sz="3800" b="1" dirty="0">
                <a:solidFill>
                  <a:srgbClr val="EE0000"/>
                </a:solidFill>
                <a:ea typeface="MS Mincho" panose="02020609040205080304" pitchFamily="49" charset="-128"/>
              </a:rPr>
              <a:t>!!!</a:t>
            </a:r>
            <a:r>
              <a:rPr lang="lv-LV" sz="3100" b="1" dirty="0">
                <a:solidFill>
                  <a:srgbClr val="EE0000"/>
                </a:solidFill>
                <a:ea typeface="MS Mincho" panose="02020609040205080304" pitchFamily="49" charset="-128"/>
              </a:rPr>
              <a:t> Plānotās izmaiņas neattiecas uz izdienas profesijās nodarbinātajiem, kuri attiecīgo likuma grozījumu spēkā stāšanās brīdī (01.01.2027.) jau saņem vai būs ieguvuši tiesības uz izdienas pensiju </a:t>
            </a:r>
            <a:r>
              <a:rPr lang="lv-LV" sz="3100" dirty="0">
                <a:ea typeface="MS Mincho" panose="02020609040205080304" pitchFamily="49" charset="-128"/>
              </a:rPr>
              <a:t>atbilstoši pašlaik spēkā esošiem tiesību aktiem. (t.i. pēc vecuma un stāža kvalificējas izdienas pensijas saņemšanai, pat ja turpina darba attiecības)</a:t>
            </a:r>
            <a:endParaRPr lang="lv-LV" sz="3100" dirty="0"/>
          </a:p>
          <a:p>
            <a:pPr marL="0" indent="0">
              <a:buNone/>
            </a:pPr>
            <a:endParaRPr lang="lv-LV" dirty="0"/>
          </a:p>
          <a:p>
            <a:pPr marL="514350" indent="-514350">
              <a:buAutoNum type="arabicParenR"/>
            </a:pPr>
            <a:endParaRPr lang="lv-LV" dirty="0"/>
          </a:p>
          <a:p>
            <a:endParaRPr lang="lv-LV" dirty="0"/>
          </a:p>
        </p:txBody>
      </p:sp>
      <p:sp>
        <p:nvSpPr>
          <p:cNvPr id="4" name="Slide Number Placeholder 3">
            <a:extLst>
              <a:ext uri="{FF2B5EF4-FFF2-40B4-BE49-F238E27FC236}">
                <a16:creationId xmlns:a16="http://schemas.microsoft.com/office/drawing/2014/main" id="{5C53D728-5286-C94E-1200-184A16562E69}"/>
              </a:ext>
            </a:extLst>
          </p:cNvPr>
          <p:cNvSpPr>
            <a:spLocks noGrp="1"/>
          </p:cNvSpPr>
          <p:nvPr>
            <p:ph type="sldNum" sz="quarter" idx="12"/>
          </p:nvPr>
        </p:nvSpPr>
        <p:spPr/>
        <p:txBody>
          <a:bodyPr/>
          <a:lstStyle/>
          <a:p>
            <a:fld id="{3A2C6229-6458-4195-BAC8-460BF8B49FB6}" type="slidenum">
              <a:rPr lang="lv-LV" smtClean="0"/>
              <a:t>19</a:t>
            </a:fld>
            <a:endParaRPr lang="lv-LV"/>
          </a:p>
        </p:txBody>
      </p:sp>
      <p:sp>
        <p:nvSpPr>
          <p:cNvPr id="5" name="Title 1">
            <a:extLst>
              <a:ext uri="{FF2B5EF4-FFF2-40B4-BE49-F238E27FC236}">
                <a16:creationId xmlns:a16="http://schemas.microsoft.com/office/drawing/2014/main" id="{821984A5-66E5-D1CA-B5BF-D572C6464EB6}"/>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dirty="0">
                <a:solidFill>
                  <a:srgbClr val="9D2235"/>
                </a:solidFill>
                <a:latin typeface="Verdana" panose="020B0604030504040204" pitchFamily="34" charset="0"/>
                <a:ea typeface="Verdana" panose="020B0604030504040204" pitchFamily="34" charset="0"/>
              </a:rPr>
              <a:t>Svarīgi!</a:t>
            </a:r>
          </a:p>
        </p:txBody>
      </p:sp>
    </p:spTree>
    <p:extLst>
      <p:ext uri="{BB962C8B-B14F-4D97-AF65-F5344CB8AC3E}">
        <p14:creationId xmlns:p14="http://schemas.microsoft.com/office/powerpoint/2010/main" val="146927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60952-DEE9-D7DE-3962-01FE910F44BA}"/>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5EE96C8-B142-2909-B2CE-202C383D50F3}"/>
              </a:ext>
            </a:extLst>
          </p:cNvPr>
          <p:cNvGraphicFramePr/>
          <p:nvPr>
            <p:extLst>
              <p:ext uri="{D42A27DB-BD31-4B8C-83A1-F6EECF244321}">
                <p14:modId xmlns:p14="http://schemas.microsoft.com/office/powerpoint/2010/main" val="3241274441"/>
              </p:ext>
            </p:extLst>
          </p:nvPr>
        </p:nvGraphicFramePr>
        <p:xfrm>
          <a:off x="200025" y="638175"/>
          <a:ext cx="11877674" cy="679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DC4E32C-7D63-CBE0-5D9C-308038ED6D55}"/>
              </a:ext>
            </a:extLst>
          </p:cNvPr>
          <p:cNvSpPr txBox="1"/>
          <p:nvPr/>
        </p:nvSpPr>
        <p:spPr>
          <a:xfrm>
            <a:off x="200025" y="1009495"/>
            <a:ext cx="11125200" cy="1200329"/>
          </a:xfrm>
          <a:prstGeom prst="rect">
            <a:avLst/>
          </a:prstGeom>
          <a:noFill/>
        </p:spPr>
        <p:txBody>
          <a:bodyPr wrap="square">
            <a:spAutoFit/>
          </a:bodyPr>
          <a:lstStyle/>
          <a:p>
            <a:pPr>
              <a:spcAft>
                <a:spcPts val="800"/>
              </a:spcAft>
            </a:pPr>
            <a:r>
              <a:rPr lang="lv-LV" sz="2400" b="1" dirty="0"/>
              <a:t>Diskusijas par izdienas pensiju piešķiršanas kārtības pārskatīšanu ir bijušas aktuālas jau vairāk kā 20 gadus, iesaistot un uzklausot gan sociālos partnerus, gan nozaru pārstāvjus.   </a:t>
            </a:r>
          </a:p>
        </p:txBody>
      </p:sp>
      <p:sp>
        <p:nvSpPr>
          <p:cNvPr id="2" name="Title 1">
            <a:extLst>
              <a:ext uri="{FF2B5EF4-FFF2-40B4-BE49-F238E27FC236}">
                <a16:creationId xmlns:a16="http://schemas.microsoft.com/office/drawing/2014/main" id="{7FA82D63-FACF-0F2D-6D4F-F86FEE6B3F6E}"/>
              </a:ext>
            </a:extLst>
          </p:cNvPr>
          <p:cNvSpPr txBox="1">
            <a:spLocks/>
          </p:cNvSpPr>
          <p:nvPr/>
        </p:nvSpPr>
        <p:spPr>
          <a:xfrm>
            <a:off x="200025" y="174470"/>
            <a:ext cx="11296649" cy="6540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lv-LV" sz="2800" b="1" dirty="0">
                <a:solidFill>
                  <a:srgbClr val="9D2235"/>
                </a:solidFill>
                <a:latin typeface="Verdana" panose="020B0604030504040204" pitchFamily="34" charset="0"/>
                <a:ea typeface="Verdana" panose="020B0604030504040204" pitchFamily="34" charset="0"/>
              </a:rPr>
              <a:t>Publiskās diskusijas par izdienas pensiju sakārtošanu</a:t>
            </a:r>
            <a:endParaRPr lang="lv-LV" sz="2800" dirty="0"/>
          </a:p>
        </p:txBody>
      </p:sp>
    </p:spTree>
    <p:extLst>
      <p:ext uri="{BB962C8B-B14F-4D97-AF65-F5344CB8AC3E}">
        <p14:creationId xmlns:p14="http://schemas.microsoft.com/office/powerpoint/2010/main" val="3500106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0FBE1-5786-94F2-447C-F319F33770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1A6FF-98D3-B0EA-F321-A4596D7E9C67}"/>
              </a:ext>
            </a:extLst>
          </p:cNvPr>
          <p:cNvSpPr>
            <a:spLocks noGrp="1"/>
          </p:cNvSpPr>
          <p:nvPr>
            <p:ph idx="1"/>
          </p:nvPr>
        </p:nvSpPr>
        <p:spPr>
          <a:xfrm>
            <a:off x="838200" y="1394460"/>
            <a:ext cx="10515600" cy="5090746"/>
          </a:xfrm>
        </p:spPr>
        <p:txBody>
          <a:bodyPr>
            <a:normAutofit fontScale="70000" lnSpcReduction="20000"/>
          </a:bodyPr>
          <a:lstStyle/>
          <a:p>
            <a:pPr marL="0" indent="0">
              <a:buNone/>
            </a:pPr>
            <a:endParaRPr lang="lv-LV" sz="2600" dirty="0"/>
          </a:p>
          <a:p>
            <a:pPr marL="0" indent="0">
              <a:buNone/>
            </a:pPr>
            <a:r>
              <a:rPr lang="lv-LV" sz="2600" b="1" dirty="0">
                <a:solidFill>
                  <a:srgbClr val="FF0000"/>
                </a:solidFill>
              </a:rPr>
              <a:t>Izmaiņas*, kas pilnībā vai daļēji skars izdienas profesijās strādājošos: </a:t>
            </a:r>
          </a:p>
          <a:p>
            <a:pPr marL="514350" indent="-514350">
              <a:buAutoNum type="arabicParenR"/>
            </a:pPr>
            <a:r>
              <a:rPr lang="lv-LV" sz="2600" dirty="0"/>
              <a:t>izmaiņu attiecināšanas nosacījumiem uz sistēmā esošajiem (tiesisko paļāvību);</a:t>
            </a:r>
          </a:p>
          <a:p>
            <a:pPr marL="514350" indent="-514350">
              <a:buAutoNum type="arabicParenR"/>
            </a:pPr>
            <a:r>
              <a:rPr lang="lv-LV" sz="2600" dirty="0"/>
              <a:t>izdienas stāža un vecuma pakāpenisku vai vienreizēju palielināšanu;</a:t>
            </a:r>
          </a:p>
          <a:p>
            <a:pPr marL="514350" indent="-514350">
              <a:buAutoNum type="arabicParenR"/>
            </a:pPr>
            <a:r>
              <a:rPr lang="lv-LV" sz="2600" dirty="0"/>
              <a:t>izdienas pensijas aprēķina formulas grozījumiem (pēdējie 2 mēneši, desmit gadi);</a:t>
            </a:r>
          </a:p>
          <a:p>
            <a:pPr marL="514350" indent="-514350">
              <a:buAutoNum type="arabicParenR"/>
            </a:pPr>
            <a:r>
              <a:rPr lang="lv-LV" sz="2600" dirty="0"/>
              <a:t>izdienas pensijas minimālo un maksimālo apmēru %;</a:t>
            </a:r>
          </a:p>
          <a:p>
            <a:pPr marL="0" indent="0">
              <a:buNone/>
            </a:pPr>
            <a:endParaRPr lang="lv-LV" sz="2600" b="1" dirty="0">
              <a:solidFill>
                <a:srgbClr val="FF0000"/>
              </a:solidFill>
            </a:endParaRPr>
          </a:p>
          <a:p>
            <a:pPr marL="0" indent="0">
              <a:buNone/>
            </a:pPr>
            <a:r>
              <a:rPr lang="lv-LV" sz="2600" b="1" dirty="0">
                <a:solidFill>
                  <a:srgbClr val="FF0000"/>
                </a:solidFill>
              </a:rPr>
              <a:t>Izmaiņas*, kas skars personas, kuras uzsāks darba gaitas pēc 2027.gada:</a:t>
            </a:r>
            <a:r>
              <a:rPr lang="lv-LV" sz="2600" b="1" dirty="0"/>
              <a:t> </a:t>
            </a:r>
          </a:p>
          <a:p>
            <a:pPr marL="514350" indent="-514350">
              <a:buAutoNum type="arabicParenR"/>
            </a:pPr>
            <a:r>
              <a:rPr lang="lv-LV" sz="2600" dirty="0"/>
              <a:t>izdienas pensijas subjektu loka/ grupu pārskatīšanu;</a:t>
            </a:r>
          </a:p>
          <a:p>
            <a:pPr marL="514350" indent="-514350">
              <a:buAutoNum type="arabicParenR"/>
            </a:pPr>
            <a:r>
              <a:rPr lang="lv-LV" sz="2600" dirty="0"/>
              <a:t>privātā sektora stāžu kopējā izdienas stāžā;</a:t>
            </a:r>
          </a:p>
          <a:p>
            <a:pPr marL="514350" indent="-514350">
              <a:buAutoNum type="arabicParenR"/>
            </a:pPr>
            <a:r>
              <a:rPr lang="lv-LV" sz="2600" dirty="0"/>
              <a:t>izdienas pensijas izmaksu pārtraukšanu, līdz ar valsts vecuma pensijas iestāšanos.</a:t>
            </a:r>
          </a:p>
          <a:p>
            <a:pPr marL="0" indent="0">
              <a:buNone/>
            </a:pPr>
            <a:endParaRPr lang="lv-LV" sz="2600" b="1" dirty="0">
              <a:solidFill>
                <a:srgbClr val="EE0000"/>
              </a:solidFill>
              <a:ea typeface="MS Mincho" panose="02020609040205080304" pitchFamily="49" charset="-128"/>
            </a:endParaRPr>
          </a:p>
          <a:p>
            <a:pPr marL="0" indent="0">
              <a:buNone/>
            </a:pPr>
            <a:endParaRPr lang="lv-LV" sz="1800" b="1" dirty="0">
              <a:solidFill>
                <a:srgbClr val="EE0000"/>
              </a:solidFill>
              <a:ea typeface="MS Mincho" panose="02020609040205080304" pitchFamily="49" charset="-128"/>
            </a:endParaRPr>
          </a:p>
          <a:p>
            <a:pPr marL="0" indent="0">
              <a:buNone/>
            </a:pPr>
            <a:r>
              <a:rPr lang="lv-LV" sz="1800" b="1" dirty="0">
                <a:solidFill>
                  <a:srgbClr val="EE0000"/>
                </a:solidFill>
                <a:ea typeface="MS Mincho" panose="02020609040205080304" pitchFamily="49" charset="-128"/>
              </a:rPr>
              <a:t>*</a:t>
            </a:r>
            <a:r>
              <a:rPr lang="lv-LV" sz="2600" b="1" dirty="0">
                <a:solidFill>
                  <a:srgbClr val="EE0000"/>
                </a:solidFill>
                <a:ea typeface="MS Mincho" panose="02020609040205080304" pitchFamily="49" charset="-128"/>
              </a:rPr>
              <a:t>izmaiņas neattiecas uz izdienas profesijās nodarbinātajiem, kuri attiecīgo likuma grozījumu spēkā stāšanās brīdī (01.01.2027.) jau saņem vai būs ieguvuši tiesības uz izdienas pensiju </a:t>
            </a:r>
            <a:r>
              <a:rPr lang="lv-LV" sz="2600" dirty="0">
                <a:ea typeface="MS Mincho" panose="02020609040205080304" pitchFamily="49" charset="-128"/>
              </a:rPr>
              <a:t>atbilstoši pašlaik spēkā esošiem tiesību aktiem. (t.i. pēc vecuma un stāža kvalificējas izdienas pensijas saņemšanai, pat ja turpina darba attiecības)</a:t>
            </a:r>
            <a:endParaRPr lang="lv-LV" sz="2600" dirty="0"/>
          </a:p>
          <a:p>
            <a:pPr marL="0" indent="0">
              <a:buNone/>
            </a:pPr>
            <a:endParaRPr lang="lv-LV" dirty="0"/>
          </a:p>
          <a:p>
            <a:pPr marL="514350" indent="-514350">
              <a:buAutoNum type="arabicParenR"/>
            </a:pPr>
            <a:endParaRPr lang="lv-LV" dirty="0"/>
          </a:p>
          <a:p>
            <a:endParaRPr lang="lv-LV" dirty="0"/>
          </a:p>
        </p:txBody>
      </p:sp>
      <p:sp>
        <p:nvSpPr>
          <p:cNvPr id="4" name="Slide Number Placeholder 3">
            <a:extLst>
              <a:ext uri="{FF2B5EF4-FFF2-40B4-BE49-F238E27FC236}">
                <a16:creationId xmlns:a16="http://schemas.microsoft.com/office/drawing/2014/main" id="{37A60D0E-0101-9684-1A03-91F8260DA7D3}"/>
              </a:ext>
            </a:extLst>
          </p:cNvPr>
          <p:cNvSpPr>
            <a:spLocks noGrp="1"/>
          </p:cNvSpPr>
          <p:nvPr>
            <p:ph type="sldNum" sz="quarter" idx="12"/>
          </p:nvPr>
        </p:nvSpPr>
        <p:spPr/>
        <p:txBody>
          <a:bodyPr/>
          <a:lstStyle/>
          <a:p>
            <a:fld id="{3A2C6229-6458-4195-BAC8-460BF8B49FB6}" type="slidenum">
              <a:rPr lang="lv-LV" smtClean="0"/>
              <a:t>20</a:t>
            </a:fld>
            <a:endParaRPr lang="lv-LV"/>
          </a:p>
        </p:txBody>
      </p:sp>
      <p:sp>
        <p:nvSpPr>
          <p:cNvPr id="5" name="Title 1">
            <a:extLst>
              <a:ext uri="{FF2B5EF4-FFF2-40B4-BE49-F238E27FC236}">
                <a16:creationId xmlns:a16="http://schemas.microsoft.com/office/drawing/2014/main" id="{E7ED5055-A85B-E6E2-1A20-7189115F6346}"/>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Izlemjamie jautājumi</a:t>
            </a:r>
          </a:p>
        </p:txBody>
      </p:sp>
    </p:spTree>
    <p:extLst>
      <p:ext uri="{BB962C8B-B14F-4D97-AF65-F5344CB8AC3E}">
        <p14:creationId xmlns:p14="http://schemas.microsoft.com/office/powerpoint/2010/main" val="4179740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34B7B7-8A83-EC5F-6633-F38DC9F40399}"/>
              </a:ext>
            </a:extLst>
          </p:cNvPr>
          <p:cNvSpPr>
            <a:spLocks noGrp="1"/>
          </p:cNvSpPr>
          <p:nvPr>
            <p:ph type="sldNum" sz="quarter" idx="12"/>
          </p:nvPr>
        </p:nvSpPr>
        <p:spPr/>
        <p:txBody>
          <a:bodyPr/>
          <a:lstStyle/>
          <a:p>
            <a:r>
              <a:rPr lang="lv-LV" dirty="0"/>
              <a:t>15</a:t>
            </a:r>
          </a:p>
        </p:txBody>
      </p:sp>
      <p:sp>
        <p:nvSpPr>
          <p:cNvPr id="5" name="Title 1">
            <a:extLst>
              <a:ext uri="{FF2B5EF4-FFF2-40B4-BE49-F238E27FC236}">
                <a16:creationId xmlns:a16="http://schemas.microsoft.com/office/drawing/2014/main" id="{202CA604-872B-2FFF-1F6C-F87D8F5BFC2A}"/>
              </a:ext>
            </a:extLst>
          </p:cNvPr>
          <p:cNvSpPr txBox="1">
            <a:spLocks/>
          </p:cNvSpPr>
          <p:nvPr/>
        </p:nvSpPr>
        <p:spPr>
          <a:xfrm>
            <a:off x="464949" y="500062"/>
            <a:ext cx="108888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a:t>
            </a:r>
            <a:br>
              <a:rPr lang="lv-LV" sz="2800" b="1" dirty="0"/>
            </a:b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3" name="TextBox 2">
            <a:extLst>
              <a:ext uri="{FF2B5EF4-FFF2-40B4-BE49-F238E27FC236}">
                <a16:creationId xmlns:a16="http://schemas.microsoft.com/office/drawing/2014/main" id="{1CF1652A-C5A1-7BE7-DBC2-76740261BBCA}"/>
              </a:ext>
            </a:extLst>
          </p:cNvPr>
          <p:cNvSpPr txBox="1"/>
          <p:nvPr/>
        </p:nvSpPr>
        <p:spPr>
          <a:xfrm>
            <a:off x="464949" y="1125378"/>
            <a:ext cx="10662596" cy="4335033"/>
          </a:xfrm>
          <a:prstGeom prst="rect">
            <a:avLst/>
          </a:prstGeom>
          <a:noFill/>
        </p:spPr>
        <p:txBody>
          <a:bodyPr wrap="square">
            <a:spAutoFit/>
          </a:bodyPr>
          <a:lstStyle/>
          <a:p>
            <a:pPr marL="0" lvl="1" algn="just">
              <a:lnSpc>
                <a:spcPct val="115000"/>
              </a:lnSpc>
            </a:pPr>
            <a:r>
              <a:rPr lang="lv-LV" sz="2000" b="1" dirty="0">
                <a:effectLst/>
                <a:ea typeface="MS Mincho" panose="02020609040205080304" pitchFamily="49" charset="-128"/>
                <a:cs typeface="Times New Roman" panose="02020603050405020304" pitchFamily="18" charset="0"/>
              </a:rPr>
              <a:t>Visiem* izdienas pensijas </a:t>
            </a:r>
            <a:r>
              <a:rPr lang="lv-LV" sz="2000" b="1" dirty="0">
                <a:ea typeface="MS Mincho" panose="02020609040205080304" pitchFamily="49" charset="-128"/>
                <a:cs typeface="Times New Roman" panose="02020603050405020304" pitchFamily="18" charset="0"/>
              </a:rPr>
              <a:t>profesijās nodarbinātajiem</a:t>
            </a:r>
            <a:r>
              <a:rPr lang="lv-LV" sz="2000" b="1" dirty="0">
                <a:effectLst/>
                <a:ea typeface="MS Mincho" panose="02020609040205080304" pitchFamily="49" charset="-128"/>
                <a:cs typeface="Times New Roman" panose="02020603050405020304" pitchFamily="18" charset="0"/>
              </a:rPr>
              <a:t> </a:t>
            </a:r>
            <a:r>
              <a:rPr lang="lv-LV" sz="2000" b="1" dirty="0">
                <a:ea typeface="MS Mincho" panose="02020609040205080304" pitchFamily="49" charset="-128"/>
                <a:cs typeface="Times New Roman" panose="02020603050405020304" pitchFamily="18" charset="0"/>
              </a:rPr>
              <a:t>plānots</a:t>
            </a:r>
            <a:r>
              <a:rPr lang="lv-LV" sz="2000" dirty="0">
                <a:effectLst/>
                <a:ea typeface="MS Mincho" panose="02020609040205080304" pitchFamily="49" charset="-128"/>
                <a:cs typeface="Times New Roman" panose="02020603050405020304" pitchFamily="18" charset="0"/>
              </a:rPr>
              <a:t>:</a:t>
            </a:r>
          </a:p>
          <a:p>
            <a:pPr marL="519113" lvl="2" algn="just">
              <a:lnSpc>
                <a:spcPct val="115000"/>
              </a:lnSpc>
            </a:pPr>
            <a:endParaRPr lang="lv-LV" dirty="0">
              <a:effectLst/>
              <a:ea typeface="MS Mincho" panose="02020609040205080304" pitchFamily="49" charset="-128"/>
              <a:cs typeface="Times New Roman" panose="02020603050405020304" pitchFamily="18" charset="0"/>
            </a:endParaRPr>
          </a:p>
          <a:p>
            <a:pPr marL="519113" lvl="2" algn="just">
              <a:lnSpc>
                <a:spcPct val="115000"/>
              </a:lnSpc>
            </a:pPr>
            <a:r>
              <a:rPr lang="lv-LV" dirty="0">
                <a:effectLst/>
                <a:ea typeface="MS Mincho" panose="02020609040205080304" pitchFamily="49" charset="-128"/>
                <a:cs typeface="Times New Roman" panose="02020603050405020304" pitchFamily="18" charset="0"/>
              </a:rPr>
              <a:t>1) izdienas stāža pakāpenisku palielināšanu (par sešiem mēnešiem katru gadu) par pieciem gadiem;</a:t>
            </a:r>
          </a:p>
          <a:p>
            <a:pPr marL="519113" lvl="2" algn="just">
              <a:lnSpc>
                <a:spcPct val="115000"/>
              </a:lnSpc>
            </a:pPr>
            <a:r>
              <a:rPr lang="lv-LV" dirty="0">
                <a:solidFill>
                  <a:srgbClr val="FF0000"/>
                </a:solidFill>
                <a:ea typeface="MS Mincho" panose="02020609040205080304" pitchFamily="49" charset="-128"/>
                <a:cs typeface="Times New Roman" panose="02020603050405020304" pitchFamily="18" charset="0"/>
              </a:rPr>
              <a:t>	</a:t>
            </a:r>
            <a:endParaRPr lang="lv-LV" dirty="0">
              <a:effectLst/>
              <a:ea typeface="MS Mincho" panose="02020609040205080304" pitchFamily="49" charset="-128"/>
              <a:cs typeface="Times New Roman" panose="02020603050405020304" pitchFamily="18" charset="0"/>
            </a:endParaRPr>
          </a:p>
          <a:p>
            <a:pPr marL="519113" lvl="2" algn="just">
              <a:lnSpc>
                <a:spcPct val="115000"/>
              </a:lnSpc>
            </a:pPr>
            <a:r>
              <a:rPr lang="lv-LV" dirty="0">
                <a:effectLst/>
                <a:ea typeface="MS Mincho" panose="02020609040205080304" pitchFamily="49" charset="-128"/>
                <a:cs typeface="Times New Roman" panose="02020603050405020304" pitchFamily="18" charset="0"/>
              </a:rPr>
              <a:t>2) minimālā izdienas pensionēšanās vecuma pakāpenisku palielināšanu (par sešiem mēnešiem katru gadu) par pieciem gadiem (desmit gadiem prokuroriem); </a:t>
            </a:r>
            <a:endParaRPr lang="lv-LV" b="1" dirty="0">
              <a:solidFill>
                <a:srgbClr val="FF0000"/>
              </a:solidFill>
              <a:effectLst/>
              <a:ea typeface="MS Mincho" panose="02020609040205080304" pitchFamily="49" charset="-128"/>
              <a:cs typeface="Times New Roman" panose="02020603050405020304" pitchFamily="18" charset="0"/>
            </a:endParaRPr>
          </a:p>
          <a:p>
            <a:pPr marL="519113" lvl="2" algn="just">
              <a:lnSpc>
                <a:spcPct val="115000"/>
              </a:lnSpc>
            </a:pPr>
            <a:r>
              <a:rPr lang="lv-LV" sz="1600" dirty="0">
                <a:solidFill>
                  <a:srgbClr val="FF0000"/>
                </a:solidFill>
                <a:ea typeface="MS Mincho" panose="02020609040205080304" pitchFamily="49" charset="-128"/>
                <a:cs typeface="Times New Roman" panose="02020603050405020304" pitchFamily="18" charset="0"/>
              </a:rPr>
              <a:t>	</a:t>
            </a:r>
          </a:p>
          <a:p>
            <a:pPr marL="519113" lvl="2" algn="just">
              <a:lnSpc>
                <a:spcPct val="115000"/>
              </a:lnSpc>
            </a:pPr>
            <a:r>
              <a:rPr lang="lv-LV" dirty="0">
                <a:effectLst/>
                <a:ea typeface="MS Mincho" panose="02020609040205080304" pitchFamily="49" charset="-128"/>
                <a:cs typeface="Times New Roman" panose="02020603050405020304" pitchFamily="18" charset="0"/>
              </a:rPr>
              <a:t>3) izdienas pensijas aprēķina formulas grozījumus, paredzot, ka aprēķinā neņem vērā pēdējos 2  mēnešus.</a:t>
            </a:r>
          </a:p>
          <a:p>
            <a:pPr marL="519113" lvl="2" algn="just">
              <a:lnSpc>
                <a:spcPct val="115000"/>
              </a:lnSpc>
            </a:pPr>
            <a:endParaRPr lang="lv-LV" dirty="0">
              <a:effectLst/>
              <a:latin typeface="Times New Roman" panose="02020603050405020304" pitchFamily="18" charset="0"/>
              <a:ea typeface="MS Mincho" panose="02020609040205080304" pitchFamily="49" charset="-128"/>
              <a:cs typeface="Times New Roman" panose="02020603050405020304" pitchFamily="18" charset="0"/>
            </a:endParaRPr>
          </a:p>
          <a:p>
            <a:pPr marL="519113" lvl="2" algn="just">
              <a:lnSpc>
                <a:spcPct val="115000"/>
              </a:lnSpc>
            </a:pPr>
            <a:endParaRPr lang="lv-LV" dirty="0">
              <a:latin typeface="Times New Roman" panose="02020603050405020304" pitchFamily="18" charset="0"/>
              <a:ea typeface="MS Mincho" panose="02020609040205080304" pitchFamily="49" charset="-128"/>
              <a:cs typeface="Times New Roman" panose="02020603050405020304" pitchFamily="18" charset="0"/>
            </a:endParaRPr>
          </a:p>
          <a:p>
            <a:pPr marL="519113" lvl="2" algn="just">
              <a:lnSpc>
                <a:spcPct val="115000"/>
              </a:lnSpc>
            </a:pPr>
            <a:r>
              <a:rPr lang="lv-LV" dirty="0">
                <a:latin typeface="Times New Roman" panose="02020603050405020304" pitchFamily="18" charset="0"/>
                <a:ea typeface="MS Mincho" panose="02020609040205080304" pitchFamily="49" charset="-128"/>
                <a:cs typeface="Times New Roman" panose="02020603050405020304" pitchFamily="18" charset="0"/>
              </a:rPr>
              <a:t>_</a:t>
            </a:r>
            <a:r>
              <a:rPr lang="lv-LV" dirty="0">
                <a:effectLst/>
                <a:latin typeface="Times New Roman" panose="02020603050405020304" pitchFamily="18" charset="0"/>
                <a:ea typeface="MS Mincho" panose="02020609040205080304" pitchFamily="49" charset="-128"/>
                <a:cs typeface="Times New Roman" panose="02020603050405020304" pitchFamily="18" charset="0"/>
              </a:rPr>
              <a:t>_____________________________________________________________________________________</a:t>
            </a:r>
          </a:p>
          <a:p>
            <a:pPr algn="just">
              <a:buNone/>
            </a:pPr>
            <a:r>
              <a:rPr lang="lv-LV" sz="1600" b="1" dirty="0">
                <a:solidFill>
                  <a:srgbClr val="EE0000"/>
                </a:solidFill>
                <a:ea typeface="MS Mincho" panose="02020609040205080304" pitchFamily="49" charset="-128"/>
              </a:rPr>
              <a:t>*</a:t>
            </a:r>
            <a:r>
              <a:rPr lang="lv-LV" sz="1600" b="1" dirty="0">
                <a:solidFill>
                  <a:srgbClr val="EE0000"/>
                </a:solidFill>
                <a:effectLst/>
                <a:ea typeface="MS Mincho" panose="02020609040205080304" pitchFamily="49" charset="-128"/>
              </a:rPr>
              <a:t>Minētās izmaiņas neattiecas uz izdienas </a:t>
            </a:r>
            <a:r>
              <a:rPr lang="lv-LV" sz="1600" b="1" dirty="0">
                <a:solidFill>
                  <a:srgbClr val="EE0000"/>
                </a:solidFill>
                <a:ea typeface="MS Mincho" panose="02020609040205080304" pitchFamily="49" charset="-128"/>
              </a:rPr>
              <a:t>profesijās nodarbinātajiem</a:t>
            </a:r>
            <a:r>
              <a:rPr lang="lv-LV" sz="1600" b="1" dirty="0">
                <a:solidFill>
                  <a:srgbClr val="EE0000"/>
                </a:solidFill>
                <a:effectLst/>
                <a:ea typeface="MS Mincho" panose="02020609040205080304" pitchFamily="49" charset="-128"/>
              </a:rPr>
              <a:t>, kuri attiecīgo likuma grozījumu spēkā stāšanās brīdī (01.01.2027.) jau saņem vai būs ieguvuši tiesības uz izdienas pensiju </a:t>
            </a:r>
            <a:r>
              <a:rPr lang="lv-LV" sz="1600" dirty="0">
                <a:effectLst/>
                <a:ea typeface="MS Mincho" panose="02020609040205080304" pitchFamily="49" charset="-128"/>
              </a:rPr>
              <a:t>atbilstoši pašlaik spēkā esošiem tiesību aktiem. (t.i. pēc vecuma un stāža kvalificējas izdienas pensijas saņemšanai, </a:t>
            </a:r>
            <a:r>
              <a:rPr lang="lv-LV" sz="1600" dirty="0">
                <a:ea typeface="MS Mincho" panose="02020609040205080304" pitchFamily="49" charset="-128"/>
              </a:rPr>
              <a:t>pat ja turpina darba attiecības)</a:t>
            </a:r>
            <a:endParaRPr lang="lv-LV" sz="1600" dirty="0"/>
          </a:p>
        </p:txBody>
      </p:sp>
    </p:spTree>
    <p:extLst>
      <p:ext uri="{BB962C8B-B14F-4D97-AF65-F5344CB8AC3E}">
        <p14:creationId xmlns:p14="http://schemas.microsoft.com/office/powerpoint/2010/main" val="459602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7DE71-BDCB-3B64-D481-29082F867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EABD3-4C31-5661-1FFC-177AD075B9FE}"/>
              </a:ext>
            </a:extLst>
          </p:cNvPr>
          <p:cNvSpPr>
            <a:spLocks noGrp="1"/>
          </p:cNvSpPr>
          <p:nvPr>
            <p:ph type="title"/>
          </p:nvPr>
        </p:nvSpPr>
        <p:spPr>
          <a:xfrm>
            <a:off x="459826" y="97842"/>
            <a:ext cx="10888851" cy="1325563"/>
          </a:xfrm>
        </p:spPr>
        <p:txBody>
          <a:bodyPr>
            <a:normAutofit/>
          </a:body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 #2</a:t>
            </a:r>
            <a:br>
              <a:rPr lang="lv-LV" sz="2800" b="1" dirty="0"/>
            </a:b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4" name="Slide Number Placeholder 3">
            <a:extLst>
              <a:ext uri="{FF2B5EF4-FFF2-40B4-BE49-F238E27FC236}">
                <a16:creationId xmlns:a16="http://schemas.microsoft.com/office/drawing/2014/main" id="{6BA28128-E269-62E5-89CA-FCA7B606738C}"/>
              </a:ext>
            </a:extLst>
          </p:cNvPr>
          <p:cNvSpPr>
            <a:spLocks noGrp="1"/>
          </p:cNvSpPr>
          <p:nvPr>
            <p:ph type="sldNum" sz="quarter" idx="12"/>
          </p:nvPr>
        </p:nvSpPr>
        <p:spPr/>
        <p:txBody>
          <a:bodyPr/>
          <a:lstStyle/>
          <a:p>
            <a:fld id="{3A2C6229-6458-4195-BAC8-460BF8B49FB6}" type="slidenum">
              <a:rPr lang="lv-LV" smtClean="0"/>
              <a:t>22</a:t>
            </a:fld>
            <a:endParaRPr lang="lv-LV"/>
          </a:p>
        </p:txBody>
      </p:sp>
      <p:sp>
        <p:nvSpPr>
          <p:cNvPr id="5" name="TextBox 4">
            <a:extLst>
              <a:ext uri="{FF2B5EF4-FFF2-40B4-BE49-F238E27FC236}">
                <a16:creationId xmlns:a16="http://schemas.microsoft.com/office/drawing/2014/main" id="{4741A0A3-7567-A5CD-BB9E-141C0450BF6A}"/>
              </a:ext>
            </a:extLst>
          </p:cNvPr>
          <p:cNvSpPr txBox="1"/>
          <p:nvPr/>
        </p:nvSpPr>
        <p:spPr>
          <a:xfrm>
            <a:off x="555171" y="1443841"/>
            <a:ext cx="10638346" cy="3573542"/>
          </a:xfrm>
          <a:prstGeom prst="rect">
            <a:avLst/>
          </a:prstGeom>
          <a:noFill/>
        </p:spPr>
        <p:txBody>
          <a:bodyPr wrap="square">
            <a:spAutoFit/>
          </a:bodyPr>
          <a:lstStyle/>
          <a:p>
            <a:pPr marL="358775" lvl="1" indent="-358775" algn="just">
              <a:lnSpc>
                <a:spcPct val="115000"/>
              </a:lnSpc>
            </a:pPr>
            <a:r>
              <a:rPr lang="lv-LV" sz="2200" b="1" dirty="0">
                <a:effectLst/>
                <a:ea typeface="MS Mincho" panose="02020609040205080304" pitchFamily="49" charset="-128"/>
                <a:cs typeface="Times New Roman" panose="02020603050405020304" pitchFamily="18" charset="0"/>
              </a:rPr>
              <a:t>Papildus izdienas </a:t>
            </a:r>
            <a:r>
              <a:rPr lang="lv-LV" sz="2200" b="1" dirty="0">
                <a:ea typeface="MS Mincho" panose="02020609040205080304" pitchFamily="49" charset="-128"/>
                <a:cs typeface="Times New Roman" panose="02020603050405020304" pitchFamily="18" charset="0"/>
              </a:rPr>
              <a:t>profesijās nodarbinātajiem,</a:t>
            </a:r>
            <a:r>
              <a:rPr lang="lv-LV" sz="2200" b="1" dirty="0">
                <a:effectLst/>
                <a:ea typeface="MS Mincho" panose="02020609040205080304" pitchFamily="49" charset="-128"/>
                <a:cs typeface="Times New Roman" panose="02020603050405020304" pitchFamily="18" charset="0"/>
              </a:rPr>
              <a:t> kuriem attiecīgo likuma grozījumu spēkā stāšanās brīdī (01.01.2027.) </a:t>
            </a:r>
            <a:r>
              <a:rPr lang="lv-LV" sz="2200" b="1" dirty="0">
                <a:solidFill>
                  <a:srgbClr val="FF0000"/>
                </a:solidFill>
                <a:effectLst/>
                <a:ea typeface="MS Mincho" panose="02020609040205080304" pitchFamily="49" charset="-128"/>
                <a:cs typeface="Times New Roman" panose="02020603050405020304" pitchFamily="18" charset="0"/>
              </a:rPr>
              <a:t>uzkrāts izdienas stāžs, kas mazāks kā 10 gadi</a:t>
            </a:r>
            <a:r>
              <a:rPr lang="lv-LV" sz="2200" b="1" dirty="0">
                <a:effectLst/>
                <a:ea typeface="MS Mincho" panose="02020609040205080304" pitchFamily="49" charset="-128"/>
                <a:cs typeface="Times New Roman" panose="02020603050405020304" pitchFamily="18" charset="0"/>
              </a:rPr>
              <a:t>,  izmaiņas tiek paredzētas </a:t>
            </a:r>
            <a:r>
              <a:rPr lang="lv-LV" sz="2200" b="1" dirty="0">
                <a:ea typeface="MS Mincho" panose="02020609040205080304" pitchFamily="49" charset="-128"/>
                <a:cs typeface="Times New Roman" panose="02020603050405020304" pitchFamily="18" charset="0"/>
              </a:rPr>
              <a:t>par</a:t>
            </a:r>
            <a:r>
              <a:rPr lang="lv-LV" sz="2200" b="1" dirty="0">
                <a:effectLst/>
                <a:ea typeface="MS Mincho" panose="02020609040205080304" pitchFamily="49" charset="-128"/>
                <a:cs typeface="Times New Roman" panose="02020603050405020304" pitchFamily="18" charset="0"/>
              </a:rPr>
              <a:t>:</a:t>
            </a:r>
          </a:p>
          <a:p>
            <a:pPr marL="457200" lvl="2" algn="just">
              <a:lnSpc>
                <a:spcPct val="115000"/>
              </a:lnSpc>
            </a:pPr>
            <a:endParaRPr lang="lv-LV" sz="2200" dirty="0">
              <a:effectLst/>
              <a:ea typeface="MS Mincho" panose="02020609040205080304" pitchFamily="49" charset="-128"/>
              <a:cs typeface="Times New Roman" panose="02020603050405020304" pitchFamily="18" charset="0"/>
            </a:endParaRPr>
          </a:p>
          <a:p>
            <a:pPr marL="457200" lvl="2" algn="just">
              <a:lnSpc>
                <a:spcPct val="115000"/>
              </a:lnSpc>
            </a:pPr>
            <a:r>
              <a:rPr lang="lv-LV" sz="2200" dirty="0">
                <a:effectLst/>
                <a:ea typeface="MS Mincho" panose="02020609040205080304" pitchFamily="49" charset="-128"/>
                <a:cs typeface="Times New Roman" panose="02020603050405020304" pitchFamily="18" charset="0"/>
              </a:rPr>
              <a:t>1)izdienas pensijas aprēķina formulas grozījumiem, paredzot, ka izdienas pensija tiek aprēķināta procentos no personas vidējās atlīdzības pēdējo desmit kalendāro gadu laikā;</a:t>
            </a:r>
          </a:p>
          <a:p>
            <a:pPr marL="457200" lvl="2" algn="just">
              <a:lnSpc>
                <a:spcPct val="115000"/>
              </a:lnSpc>
            </a:pPr>
            <a:r>
              <a:rPr lang="lv-LV" sz="2200" dirty="0">
                <a:solidFill>
                  <a:schemeClr val="accent6"/>
                </a:solidFill>
                <a:effectLst/>
                <a:ea typeface="MS Mincho" panose="02020609040205080304" pitchFamily="49" charset="-128"/>
                <a:cs typeface="Times New Roman" panose="02020603050405020304" pitchFamily="18" charset="0"/>
              </a:rPr>
              <a:t>	</a:t>
            </a:r>
          </a:p>
          <a:p>
            <a:pPr marL="457200" lvl="2" algn="just">
              <a:lnSpc>
                <a:spcPct val="115000"/>
              </a:lnSpc>
            </a:pPr>
            <a:r>
              <a:rPr lang="lv-LV" sz="2200" dirty="0">
                <a:effectLst/>
                <a:ea typeface="MS Mincho" panose="02020609040205080304" pitchFamily="49" charset="-128"/>
                <a:cs typeface="Times New Roman" panose="02020603050405020304" pitchFamily="18" charset="0"/>
              </a:rPr>
              <a:t>2)izdienas pensijas minimālais apmērs un maksimālais apmērs tiek samazināts par </a:t>
            </a:r>
          </a:p>
          <a:p>
            <a:pPr marL="457200" lvl="2" algn="just">
              <a:lnSpc>
                <a:spcPct val="115000"/>
              </a:lnSpc>
            </a:pPr>
            <a:r>
              <a:rPr lang="lv-LV" sz="2200" dirty="0">
                <a:effectLst/>
                <a:ea typeface="MS Mincho" panose="02020609040205080304" pitchFamily="49" charset="-128"/>
                <a:cs typeface="Times New Roman" panose="02020603050405020304" pitchFamily="18" charset="0"/>
              </a:rPr>
              <a:t>10 %-20% punktiem,</a:t>
            </a:r>
            <a:r>
              <a:rPr lang="lv-LV" sz="2200" dirty="0">
                <a:ea typeface="MS Mincho" panose="02020609040205080304" pitchFamily="49" charset="-128"/>
                <a:cs typeface="Times New Roman" panose="02020603050405020304" pitchFamily="18" charset="0"/>
              </a:rPr>
              <a:t> izlīdzinot starp dienestiem</a:t>
            </a:r>
            <a:r>
              <a:rPr lang="lv-LV" sz="2200" dirty="0">
                <a:effectLst/>
                <a:ea typeface="MS Mincho" panose="02020609040205080304" pitchFamily="49" charset="-128"/>
                <a:cs typeface="Times New Roman" panose="02020603050405020304" pitchFamily="18" charset="0"/>
              </a:rPr>
              <a:t>, tai skaitā, ja persona tiek atvaļināta.</a:t>
            </a:r>
          </a:p>
        </p:txBody>
      </p:sp>
    </p:spTree>
    <p:extLst>
      <p:ext uri="{BB962C8B-B14F-4D97-AF65-F5344CB8AC3E}">
        <p14:creationId xmlns:p14="http://schemas.microsoft.com/office/powerpoint/2010/main" val="2762313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A7CD-8A81-F6D2-19ED-23FE8F505D2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C942B1-8C3B-A61C-C3A8-E8A187D2C9D2}"/>
              </a:ext>
            </a:extLst>
          </p:cNvPr>
          <p:cNvSpPr>
            <a:spLocks noGrp="1"/>
          </p:cNvSpPr>
          <p:nvPr>
            <p:ph type="sldNum" sz="quarter" idx="12"/>
          </p:nvPr>
        </p:nvSpPr>
        <p:spPr/>
        <p:txBody>
          <a:bodyPr/>
          <a:lstStyle/>
          <a:p>
            <a:r>
              <a:rPr lang="lv-LV" dirty="0"/>
              <a:t>15</a:t>
            </a:r>
          </a:p>
        </p:txBody>
      </p:sp>
      <p:sp>
        <p:nvSpPr>
          <p:cNvPr id="5" name="Title 1">
            <a:extLst>
              <a:ext uri="{FF2B5EF4-FFF2-40B4-BE49-F238E27FC236}">
                <a16:creationId xmlns:a16="http://schemas.microsoft.com/office/drawing/2014/main" id="{8DD34341-DA65-36B1-C0DE-2E46AEDEFE1E}"/>
              </a:ext>
            </a:extLst>
          </p:cNvPr>
          <p:cNvSpPr txBox="1">
            <a:spLocks/>
          </p:cNvSpPr>
          <p:nvPr/>
        </p:nvSpPr>
        <p:spPr>
          <a:xfrm>
            <a:off x="464949" y="136525"/>
            <a:ext cx="108888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 #3</a:t>
            </a:r>
            <a:br>
              <a:rPr lang="lv-LV" sz="2800" b="1" dirty="0"/>
            </a:b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3" name="TextBox 2">
            <a:extLst>
              <a:ext uri="{FF2B5EF4-FFF2-40B4-BE49-F238E27FC236}">
                <a16:creationId xmlns:a16="http://schemas.microsoft.com/office/drawing/2014/main" id="{90FD82F0-FDD2-A458-ED48-049B3F56DDAC}"/>
              </a:ext>
            </a:extLst>
          </p:cNvPr>
          <p:cNvSpPr txBox="1"/>
          <p:nvPr/>
        </p:nvSpPr>
        <p:spPr>
          <a:xfrm>
            <a:off x="626388" y="909625"/>
            <a:ext cx="10365077" cy="6042808"/>
          </a:xfrm>
          <a:prstGeom prst="rect">
            <a:avLst/>
          </a:prstGeom>
          <a:noFill/>
        </p:spPr>
        <p:txBody>
          <a:bodyPr wrap="square">
            <a:spAutoFit/>
          </a:bodyPr>
          <a:lstStyle/>
          <a:p>
            <a:pPr marL="357188" lvl="1" indent="-357188" algn="just">
              <a:lnSpc>
                <a:spcPct val="115000"/>
              </a:lnSpc>
            </a:pPr>
            <a:r>
              <a:rPr lang="lv-LV" sz="2000" b="1" dirty="0">
                <a:ea typeface="MS Mincho" panose="02020609040205080304" pitchFamily="49" charset="-128"/>
                <a:cs typeface="Times New Roman" panose="02020603050405020304" pitchFamily="18" charset="0"/>
              </a:rPr>
              <a:t>U</a:t>
            </a:r>
            <a:r>
              <a:rPr lang="lv-LV" sz="2000" b="1" dirty="0">
                <a:effectLst/>
                <a:ea typeface="MS Mincho" panose="02020609040205080304" pitchFamily="49" charset="-128"/>
                <a:cs typeface="Times New Roman" panose="02020603050405020304" pitchFamily="18" charset="0"/>
              </a:rPr>
              <a:t>z personām, </a:t>
            </a:r>
            <a:r>
              <a:rPr lang="lv-LV" sz="2000" b="1" dirty="0">
                <a:solidFill>
                  <a:srgbClr val="FF0000"/>
                </a:solidFill>
                <a:effectLst/>
                <a:ea typeface="MS Mincho" panose="02020609040205080304" pitchFamily="49" charset="-128"/>
                <a:cs typeface="Times New Roman" panose="02020603050405020304" pitchFamily="18" charset="0"/>
              </a:rPr>
              <a:t>kuras uzsāks dienesta attiecības </a:t>
            </a:r>
            <a:r>
              <a:rPr lang="lv-LV" sz="2000" b="1" dirty="0">
                <a:effectLst/>
                <a:ea typeface="MS Mincho" panose="02020609040205080304" pitchFamily="49" charset="-128"/>
                <a:cs typeface="Times New Roman" panose="02020603050405020304" pitchFamily="18" charset="0"/>
              </a:rPr>
              <a:t>pēc attiecīgo likuma grozījumu spēkā stāšanās (01.01.2027), </a:t>
            </a:r>
            <a:r>
              <a:rPr lang="lv-LV" sz="2000" b="1" dirty="0">
                <a:solidFill>
                  <a:srgbClr val="FF0000"/>
                </a:solidFill>
                <a:effectLst/>
                <a:ea typeface="MS Mincho" panose="02020609040205080304" pitchFamily="49" charset="-128"/>
                <a:cs typeface="Times New Roman" panose="02020603050405020304" pitchFamily="18" charset="0"/>
              </a:rPr>
              <a:t>neskarot esošos izdienas profesijās strādājošos</a:t>
            </a:r>
            <a:r>
              <a:rPr lang="lv-LV" sz="2000" b="1" dirty="0">
                <a:effectLst/>
                <a:ea typeface="MS Mincho" panose="02020609040205080304" pitchFamily="49" charset="-128"/>
                <a:cs typeface="Times New Roman" panose="02020603050405020304" pitchFamily="18" charset="0"/>
              </a:rPr>
              <a:t>, tiek paredzētas šādas izmaiņas:</a:t>
            </a:r>
          </a:p>
          <a:p>
            <a:pPr lvl="2" indent="-457200" algn="just">
              <a:lnSpc>
                <a:spcPct val="115000"/>
              </a:lnSpc>
              <a:buFont typeface="+mj-lt"/>
              <a:buAutoNum type="arabicParenR"/>
            </a:pPr>
            <a:r>
              <a:rPr lang="lv-LV" sz="2000" dirty="0">
                <a:ea typeface="MS Mincho" panose="02020609040205080304" pitchFamily="49" charset="-128"/>
                <a:cs typeface="Times New Roman" panose="02020603050405020304" pitchFamily="18" charset="0"/>
              </a:rPr>
              <a:t>i</a:t>
            </a:r>
            <a:r>
              <a:rPr lang="lv-LV" sz="2000" dirty="0">
                <a:effectLst/>
                <a:ea typeface="MS Mincho" panose="02020609040205080304" pitchFamily="49" charset="-128"/>
                <a:cs typeface="Times New Roman" panose="02020603050405020304" pitchFamily="18" charset="0"/>
              </a:rPr>
              <a:t>zslēgt  no izdienas pensiju </a:t>
            </a:r>
            <a:r>
              <a:rPr lang="lv-LV" sz="2000" dirty="0">
                <a:ea typeface="MS Mincho" panose="02020609040205080304" pitchFamily="49" charset="-128"/>
                <a:cs typeface="Times New Roman" panose="02020603050405020304" pitchFamily="18" charset="0"/>
              </a:rPr>
              <a:t>profesiju</a:t>
            </a:r>
            <a:r>
              <a:rPr lang="lv-LV" sz="2000" dirty="0">
                <a:effectLst/>
                <a:ea typeface="MS Mincho" panose="02020609040205080304" pitchFamily="49" charset="-128"/>
                <a:cs typeface="Times New Roman" panose="02020603050405020304" pitchFamily="18" charset="0"/>
              </a:rPr>
              <a:t> loka:</a:t>
            </a:r>
          </a:p>
          <a:p>
            <a:pPr lvl="3" indent="-457200" algn="just">
              <a:lnSpc>
                <a:spcPct val="115000"/>
              </a:lnSpc>
              <a:buFont typeface="+mj-lt"/>
              <a:buAutoNum type="alphaLcParenR"/>
            </a:pPr>
            <a:r>
              <a:rPr lang="lv-LV" sz="2000" dirty="0">
                <a:ea typeface="MS Mincho" panose="02020609040205080304" pitchFamily="49" charset="-128"/>
                <a:cs typeface="Times New Roman" panose="02020603050405020304" pitchFamily="18" charset="0"/>
              </a:rPr>
              <a:t>d</a:t>
            </a:r>
            <a:r>
              <a:rPr lang="lv-LV" sz="2000" dirty="0">
                <a:effectLst/>
                <a:ea typeface="MS Mincho" panose="02020609040205080304" pitchFamily="49" charset="-128"/>
                <a:cs typeface="Times New Roman" panose="02020603050405020304" pitchFamily="18" charset="0"/>
              </a:rPr>
              <a:t>iplomātus; (paredzot piemaksu par dienesta laiku augsta riska valstīs)</a:t>
            </a:r>
          </a:p>
          <a:p>
            <a:pPr lvl="3" indent="-457200" algn="just">
              <a:lnSpc>
                <a:spcPct val="115000"/>
              </a:lnSpc>
              <a:buFont typeface="+mj-lt"/>
              <a:buAutoNum type="alphaLcParenR"/>
            </a:pPr>
            <a:r>
              <a:rPr lang="lv-LV" sz="2000" dirty="0">
                <a:effectLst/>
                <a:ea typeface="MS Mincho" panose="02020609040205080304" pitchFamily="49" charset="-128"/>
                <a:cs typeface="Times New Roman" panose="02020603050405020304" pitchFamily="18" charset="0"/>
              </a:rPr>
              <a:t>prokurorus*;</a:t>
            </a:r>
          </a:p>
          <a:p>
            <a:pPr lvl="3" indent="-457200" algn="just">
              <a:lnSpc>
                <a:spcPct val="115000"/>
              </a:lnSpc>
              <a:buFont typeface="+mj-lt"/>
              <a:buAutoNum type="alphaLcParenR"/>
            </a:pPr>
            <a:r>
              <a:rPr lang="lv-LV" sz="2000" dirty="0">
                <a:ea typeface="MS Mincho" panose="02020609040205080304" pitchFamily="49" charset="-128"/>
                <a:cs typeface="Times New Roman" panose="02020603050405020304" pitchFamily="18" charset="0"/>
              </a:rPr>
              <a:t>t</a:t>
            </a:r>
            <a:r>
              <a:rPr lang="lv-LV" sz="2000" dirty="0">
                <a:effectLst/>
                <a:ea typeface="MS Mincho" panose="02020609040205080304" pitchFamily="49" charset="-128"/>
                <a:cs typeface="Times New Roman" panose="02020603050405020304" pitchFamily="18" charset="0"/>
              </a:rPr>
              <a:t>iesnešus* (paredzot speciālo pensiju);</a:t>
            </a:r>
          </a:p>
          <a:p>
            <a:pPr lvl="3" indent="-457200" algn="just">
              <a:lnSpc>
                <a:spcPct val="115000"/>
              </a:lnSpc>
              <a:buFont typeface="+mj-lt"/>
              <a:buAutoNum type="alphaLcParenR"/>
            </a:pPr>
            <a:r>
              <a:rPr lang="lv-LV" sz="2000" dirty="0">
                <a:effectLst/>
                <a:ea typeface="MS Mincho" panose="02020609040205080304" pitchFamily="49" charset="-128"/>
                <a:cs typeface="Times New Roman" panose="02020603050405020304" pitchFamily="18" charset="0"/>
              </a:rPr>
              <a:t>baleta māksliniekus, cirka māksliniekus, kora māksliniekus, leļļu teātra aktierus, orķestra māksliniekus, solistus vokālistus, teātra aktierus. (paredzot atbalstu pārkvalifikācijai citā profesijā)</a:t>
            </a:r>
          </a:p>
          <a:p>
            <a:pPr marL="446088" lvl="3" algn="just">
              <a:lnSpc>
                <a:spcPct val="115000"/>
              </a:lnSpc>
            </a:pPr>
            <a:r>
              <a:rPr lang="lv-LV" sz="2000" dirty="0">
                <a:solidFill>
                  <a:schemeClr val="accent6"/>
                </a:solidFill>
                <a:ea typeface="MS Mincho" panose="02020609040205080304" pitchFamily="49" charset="-128"/>
                <a:cs typeface="Times New Roman" panose="02020603050405020304" pitchFamily="18" charset="0"/>
              </a:rPr>
              <a:t>	</a:t>
            </a:r>
            <a:endParaRPr lang="lv-LV" sz="2000" dirty="0">
              <a:solidFill>
                <a:schemeClr val="accent6"/>
              </a:solidFill>
              <a:effectLst/>
              <a:ea typeface="MS Mincho" panose="02020609040205080304" pitchFamily="49" charset="-128"/>
              <a:cs typeface="Times New Roman" panose="02020603050405020304" pitchFamily="18" charset="0"/>
            </a:endParaRPr>
          </a:p>
          <a:p>
            <a:pPr lvl="2" indent="-457200" algn="just">
              <a:lnSpc>
                <a:spcPct val="115000"/>
              </a:lnSpc>
              <a:buFont typeface="+mj-lt"/>
              <a:buAutoNum type="arabicParenR"/>
            </a:pPr>
            <a:r>
              <a:rPr lang="lv-LV" sz="2000" dirty="0">
                <a:effectLst/>
                <a:ea typeface="MS Mincho" panose="02020609040205080304" pitchFamily="49" charset="-128"/>
                <a:cs typeface="Times New Roman" panose="02020603050405020304" pitchFamily="18" charset="0"/>
              </a:rPr>
              <a:t>Izslēgt no izdienas pensiju profesiju loka visus amatus un profesijas, kurās personas darba pienākumu izpilde nav saistīta ar regulāru (ikdienas) veselības un dzīvības apdraudējumu, tai skaitā atbalsta funkciju veicējus;</a:t>
            </a:r>
          </a:p>
          <a:p>
            <a:pPr marL="457200" lvl="2" algn="just">
              <a:lnSpc>
                <a:spcPct val="115000"/>
              </a:lnSpc>
            </a:pPr>
            <a:r>
              <a:rPr lang="lv-LV" sz="2000" dirty="0">
                <a:solidFill>
                  <a:schemeClr val="accent6"/>
                </a:solidFill>
                <a:ea typeface="MS Mincho" panose="02020609040205080304" pitchFamily="49" charset="-128"/>
                <a:cs typeface="Times New Roman" panose="02020603050405020304" pitchFamily="18" charset="0"/>
              </a:rPr>
              <a:t>		</a:t>
            </a:r>
          </a:p>
          <a:p>
            <a:pPr marL="457200" lvl="2" algn="just">
              <a:lnSpc>
                <a:spcPct val="115000"/>
              </a:lnSpc>
            </a:pPr>
            <a:r>
              <a:rPr lang="lv-LV" sz="1600" dirty="0">
                <a:ea typeface="MS Mincho" panose="02020609040205080304" pitchFamily="49" charset="-128"/>
                <a:cs typeface="Times New Roman" panose="02020603050405020304" pitchFamily="18" charset="0"/>
              </a:rPr>
              <a:t>*paredzot MK rekomendāciju diskusijai Saeimā par izmaiņām tiesu varas izdienas pensiju regulējumā </a:t>
            </a:r>
          </a:p>
          <a:p>
            <a:pPr marL="457200" lvl="2" algn="just">
              <a:lnSpc>
                <a:spcPct val="115000"/>
              </a:lnSpc>
            </a:pPr>
            <a:endParaRPr lang="lv-LV" sz="2000" dirty="0">
              <a:effectLst/>
              <a:ea typeface="MS Mincho" panose="02020609040205080304" pitchFamily="49" charset="-128"/>
              <a:cs typeface="Times New Roman" panose="02020603050405020304" pitchFamily="18" charset="0"/>
            </a:endParaRPr>
          </a:p>
          <a:p>
            <a:pPr marL="457200" lvl="2" algn="just">
              <a:lnSpc>
                <a:spcPct val="115000"/>
              </a:lnSpc>
            </a:pPr>
            <a:endParaRPr lang="lv-LV" sz="2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37401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14B69-E1A3-E474-8FE6-52DEDE4C3F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25C7B1A-B9E7-EEE0-BCC9-B3D839F4DC33}"/>
              </a:ext>
            </a:extLst>
          </p:cNvPr>
          <p:cNvSpPr>
            <a:spLocks noGrp="1"/>
          </p:cNvSpPr>
          <p:nvPr>
            <p:ph type="sldNum" sz="quarter" idx="12"/>
          </p:nvPr>
        </p:nvSpPr>
        <p:spPr/>
        <p:txBody>
          <a:bodyPr/>
          <a:lstStyle/>
          <a:p>
            <a:r>
              <a:rPr lang="lv-LV" dirty="0"/>
              <a:t>15</a:t>
            </a:r>
          </a:p>
        </p:txBody>
      </p:sp>
      <p:sp>
        <p:nvSpPr>
          <p:cNvPr id="5" name="Title 1">
            <a:extLst>
              <a:ext uri="{FF2B5EF4-FFF2-40B4-BE49-F238E27FC236}">
                <a16:creationId xmlns:a16="http://schemas.microsoft.com/office/drawing/2014/main" id="{B8F6B824-701B-C60A-D4C3-06135D9F815E}"/>
              </a:ext>
            </a:extLst>
          </p:cNvPr>
          <p:cNvSpPr txBox="1">
            <a:spLocks/>
          </p:cNvSpPr>
          <p:nvPr/>
        </p:nvSpPr>
        <p:spPr>
          <a:xfrm>
            <a:off x="464949" y="500062"/>
            <a:ext cx="108888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 #4</a:t>
            </a:r>
            <a:br>
              <a:rPr lang="lv-LV" sz="2800" b="1" dirty="0"/>
            </a:b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3" name="TextBox 2">
            <a:extLst>
              <a:ext uri="{FF2B5EF4-FFF2-40B4-BE49-F238E27FC236}">
                <a16:creationId xmlns:a16="http://schemas.microsoft.com/office/drawing/2014/main" id="{6BED3AAC-921F-7DC0-7C0C-0D52B743C8D6}"/>
              </a:ext>
            </a:extLst>
          </p:cNvPr>
          <p:cNvSpPr txBox="1"/>
          <p:nvPr/>
        </p:nvSpPr>
        <p:spPr>
          <a:xfrm>
            <a:off x="612321" y="1162843"/>
            <a:ext cx="11324116" cy="3963264"/>
          </a:xfrm>
          <a:prstGeom prst="rect">
            <a:avLst/>
          </a:prstGeom>
          <a:noFill/>
        </p:spPr>
        <p:txBody>
          <a:bodyPr wrap="square">
            <a:spAutoFit/>
          </a:bodyPr>
          <a:lstStyle/>
          <a:p>
            <a:pPr marL="357188" lvl="1" indent="-357188" algn="just">
              <a:lnSpc>
                <a:spcPct val="115000"/>
              </a:lnSpc>
            </a:pPr>
            <a:r>
              <a:rPr lang="lv-LV" sz="2000" b="1" dirty="0">
                <a:ea typeface="MS Mincho" panose="02020609040205080304" pitchFamily="49" charset="-128"/>
                <a:cs typeface="Times New Roman" panose="02020603050405020304" pitchFamily="18" charset="0"/>
              </a:rPr>
              <a:t>U</a:t>
            </a:r>
            <a:r>
              <a:rPr lang="lv-LV" sz="2000" b="1" dirty="0">
                <a:effectLst/>
                <a:ea typeface="MS Mincho" panose="02020609040205080304" pitchFamily="49" charset="-128"/>
                <a:cs typeface="Times New Roman" panose="02020603050405020304" pitchFamily="18" charset="0"/>
              </a:rPr>
              <a:t>z personām, </a:t>
            </a:r>
            <a:r>
              <a:rPr lang="lv-LV" sz="2000" b="1" dirty="0">
                <a:solidFill>
                  <a:srgbClr val="FF0000"/>
                </a:solidFill>
                <a:effectLst/>
                <a:ea typeface="MS Mincho" panose="02020609040205080304" pitchFamily="49" charset="-128"/>
                <a:cs typeface="Times New Roman" panose="02020603050405020304" pitchFamily="18" charset="0"/>
              </a:rPr>
              <a:t>kuras uzsāks dienesta attiecības </a:t>
            </a:r>
            <a:r>
              <a:rPr lang="lv-LV" sz="2000" b="1" dirty="0">
                <a:effectLst/>
                <a:ea typeface="MS Mincho" panose="02020609040205080304" pitchFamily="49" charset="-128"/>
                <a:cs typeface="Times New Roman" panose="02020603050405020304" pitchFamily="18" charset="0"/>
              </a:rPr>
              <a:t>pēc attiecīgo likuma grozījumu spēkā stāšanās (01.01.2027), </a:t>
            </a:r>
            <a:r>
              <a:rPr lang="lv-LV" sz="2000" b="1" dirty="0">
                <a:solidFill>
                  <a:srgbClr val="FF0000"/>
                </a:solidFill>
                <a:effectLst/>
                <a:ea typeface="MS Mincho" panose="02020609040205080304" pitchFamily="49" charset="-128"/>
                <a:cs typeface="Times New Roman" panose="02020603050405020304" pitchFamily="18" charset="0"/>
              </a:rPr>
              <a:t>neskarot esošos izdienas </a:t>
            </a:r>
            <a:r>
              <a:rPr lang="lv-LV" sz="2000" b="1" dirty="0">
                <a:solidFill>
                  <a:srgbClr val="FF0000"/>
                </a:solidFill>
                <a:ea typeface="MS Mincho" panose="02020609040205080304" pitchFamily="49" charset="-128"/>
                <a:cs typeface="Times New Roman" panose="02020603050405020304" pitchFamily="18" charset="0"/>
              </a:rPr>
              <a:t>profesijās nodarbinātos</a:t>
            </a:r>
            <a:r>
              <a:rPr lang="lv-LV" sz="2000" b="1" dirty="0">
                <a:effectLst/>
                <a:ea typeface="MS Mincho" panose="02020609040205080304" pitchFamily="49" charset="-128"/>
                <a:cs typeface="Times New Roman" panose="02020603050405020304" pitchFamily="18" charset="0"/>
              </a:rPr>
              <a:t>, tiek paredzētas šādas izmaiņas:</a:t>
            </a:r>
          </a:p>
          <a:p>
            <a:pPr marL="892175" lvl="2" indent="-446088" algn="just">
              <a:lnSpc>
                <a:spcPct val="115000"/>
              </a:lnSpc>
            </a:pPr>
            <a:endParaRPr lang="lv-LV" sz="2000" dirty="0">
              <a:effectLst/>
              <a:ea typeface="MS Mincho" panose="02020609040205080304" pitchFamily="49" charset="-128"/>
              <a:cs typeface="Times New Roman" panose="02020603050405020304" pitchFamily="18" charset="0"/>
            </a:endParaRPr>
          </a:p>
          <a:p>
            <a:pPr marL="892175" lvl="2" indent="-446088" algn="just">
              <a:lnSpc>
                <a:spcPct val="115000"/>
              </a:lnSpc>
            </a:pPr>
            <a:endParaRPr lang="lv-LV" sz="2000" dirty="0">
              <a:ea typeface="MS Mincho" panose="02020609040205080304" pitchFamily="49" charset="-128"/>
              <a:cs typeface="Times New Roman" panose="02020603050405020304" pitchFamily="18" charset="0"/>
            </a:endParaRPr>
          </a:p>
          <a:p>
            <a:pPr marL="892175" lvl="2" indent="-446088" algn="just">
              <a:lnSpc>
                <a:spcPct val="115000"/>
              </a:lnSpc>
            </a:pPr>
            <a:r>
              <a:rPr lang="lv-LV" sz="2000" dirty="0">
                <a:effectLst/>
                <a:ea typeface="MS Mincho" panose="02020609040205080304" pitchFamily="49" charset="-128"/>
                <a:cs typeface="Times New Roman" panose="02020603050405020304" pitchFamily="18" charset="0"/>
              </a:rPr>
              <a:t>3) izdienas stāžā var iekļaut privātajā sektorā nostrādāto darba stāžu, bet ne vairāk kā 20% no kopējā izdienas stāža;</a:t>
            </a:r>
          </a:p>
          <a:p>
            <a:pPr marL="457200" lvl="2" algn="just">
              <a:lnSpc>
                <a:spcPct val="115000"/>
              </a:lnSpc>
            </a:pPr>
            <a:r>
              <a:rPr lang="lv-LV" sz="2000" dirty="0">
                <a:solidFill>
                  <a:schemeClr val="accent6"/>
                </a:solidFill>
                <a:ea typeface="MS Mincho" panose="02020609040205080304" pitchFamily="49" charset="-128"/>
                <a:cs typeface="Times New Roman" panose="02020603050405020304" pitchFamily="18" charset="0"/>
              </a:rPr>
              <a:t>		</a:t>
            </a:r>
            <a:endParaRPr lang="lv-LV" sz="2000" dirty="0">
              <a:effectLst/>
              <a:ea typeface="MS Mincho" panose="02020609040205080304" pitchFamily="49" charset="-128"/>
              <a:cs typeface="Times New Roman" panose="02020603050405020304" pitchFamily="18" charset="0"/>
            </a:endParaRPr>
          </a:p>
          <a:p>
            <a:pPr marL="457200" lvl="2" algn="just">
              <a:lnSpc>
                <a:spcPct val="115000"/>
              </a:lnSpc>
            </a:pPr>
            <a:r>
              <a:rPr lang="lv-LV" sz="2000" dirty="0">
                <a:effectLst/>
                <a:ea typeface="MS Mincho" panose="02020609040205080304" pitchFamily="49" charset="-128"/>
                <a:cs typeface="Times New Roman" panose="02020603050405020304" pitchFamily="18" charset="0"/>
              </a:rPr>
              <a:t>4) izdienas pensija tiek maksāta līdz vispārējā pensionēšanās vecuma sasniegšanas brīdim, pēc tam izdienas pensijas izmaksa tiek izbeigta un persona saņem vecuma pensiju, kas aprēķināta vispārējā kārtībā no personas sociālās apdrošināšanas iemaksām.</a:t>
            </a:r>
          </a:p>
          <a:p>
            <a:pPr marL="457200" lvl="2" algn="just">
              <a:lnSpc>
                <a:spcPct val="115000"/>
              </a:lnSpc>
            </a:pPr>
            <a:r>
              <a:rPr lang="lv-LV" sz="2000" dirty="0">
                <a:solidFill>
                  <a:srgbClr val="FF0000"/>
                </a:solidFill>
                <a:ea typeface="MS Mincho" panose="02020609040205080304" pitchFamily="49" charset="-128"/>
                <a:cs typeface="Times New Roman" panose="02020603050405020304" pitchFamily="18" charset="0"/>
              </a:rPr>
              <a:t>	</a:t>
            </a:r>
            <a:endParaRPr lang="lv-LV" sz="2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94716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EF85-FE26-6E92-37CD-149ED72E4564}"/>
              </a:ext>
            </a:extLst>
          </p:cNvPr>
          <p:cNvSpPr>
            <a:spLocks noGrp="1"/>
          </p:cNvSpPr>
          <p:nvPr>
            <p:ph type="title"/>
          </p:nvPr>
        </p:nvSpPr>
        <p:spPr>
          <a:xfrm>
            <a:off x="464949" y="365125"/>
            <a:ext cx="10888851" cy="1325563"/>
          </a:xfrm>
        </p:spPr>
        <p:txBody>
          <a:bodyPr>
            <a:normAutofit/>
          </a:body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 #5</a:t>
            </a: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3" name="Content Placeholder 2">
            <a:extLst>
              <a:ext uri="{FF2B5EF4-FFF2-40B4-BE49-F238E27FC236}">
                <a16:creationId xmlns:a16="http://schemas.microsoft.com/office/drawing/2014/main" id="{F38FCB7A-4AD5-BDA0-C6E1-4E1B93F73CE9}"/>
              </a:ext>
            </a:extLst>
          </p:cNvPr>
          <p:cNvSpPr>
            <a:spLocks noGrp="1"/>
          </p:cNvSpPr>
          <p:nvPr>
            <p:ph idx="1"/>
          </p:nvPr>
        </p:nvSpPr>
        <p:spPr>
          <a:xfrm>
            <a:off x="464949" y="1083194"/>
            <a:ext cx="10515600" cy="745603"/>
          </a:xfrm>
        </p:spPr>
        <p:txBody>
          <a:bodyPr>
            <a:normAutofit/>
          </a:bodyPr>
          <a:lstStyle/>
          <a:p>
            <a:pPr marL="0" indent="0" algn="just">
              <a:buNone/>
            </a:pPr>
            <a:r>
              <a:rPr lang="lv-LV" b="1" dirty="0"/>
              <a:t>Izdienas </a:t>
            </a:r>
            <a:r>
              <a:rPr lang="lv-LV" b="1" u="sng" dirty="0"/>
              <a:t>stāža</a:t>
            </a:r>
            <a:r>
              <a:rPr lang="lv-LV" b="1" dirty="0"/>
              <a:t> un </a:t>
            </a:r>
            <a:r>
              <a:rPr lang="lv-LV" b="1" u="sng" dirty="0"/>
              <a:t>pensionēšanās vecuma </a:t>
            </a:r>
            <a:r>
              <a:rPr lang="lv-LV" b="1" dirty="0"/>
              <a:t>paaugstināšana</a:t>
            </a:r>
          </a:p>
        </p:txBody>
      </p:sp>
      <p:sp>
        <p:nvSpPr>
          <p:cNvPr id="4" name="Slide Number Placeholder 3">
            <a:extLst>
              <a:ext uri="{FF2B5EF4-FFF2-40B4-BE49-F238E27FC236}">
                <a16:creationId xmlns:a16="http://schemas.microsoft.com/office/drawing/2014/main" id="{F18074E0-79B5-4997-DB83-F72E59278077}"/>
              </a:ext>
            </a:extLst>
          </p:cNvPr>
          <p:cNvSpPr>
            <a:spLocks noGrp="1"/>
          </p:cNvSpPr>
          <p:nvPr>
            <p:ph type="sldNum" sz="quarter" idx="12"/>
          </p:nvPr>
        </p:nvSpPr>
        <p:spPr/>
        <p:txBody>
          <a:bodyPr/>
          <a:lstStyle/>
          <a:p>
            <a:fld id="{3A2C6229-6458-4195-BAC8-460BF8B49FB6}" type="slidenum">
              <a:rPr lang="lv-LV" smtClean="0"/>
              <a:t>25</a:t>
            </a:fld>
            <a:endParaRPr lang="lv-LV"/>
          </a:p>
        </p:txBody>
      </p:sp>
      <p:graphicFrame>
        <p:nvGraphicFramePr>
          <p:cNvPr id="5" name="Table 4">
            <a:extLst>
              <a:ext uri="{FF2B5EF4-FFF2-40B4-BE49-F238E27FC236}">
                <a16:creationId xmlns:a16="http://schemas.microsoft.com/office/drawing/2014/main" id="{D2A42D29-3EAD-E68F-F403-DD0F1ED2382E}"/>
              </a:ext>
            </a:extLst>
          </p:cNvPr>
          <p:cNvGraphicFramePr>
            <a:graphicFrameLocks noGrp="1"/>
          </p:cNvGraphicFramePr>
          <p:nvPr>
            <p:extLst>
              <p:ext uri="{D42A27DB-BD31-4B8C-83A1-F6EECF244321}">
                <p14:modId xmlns:p14="http://schemas.microsoft.com/office/powerpoint/2010/main" val="2013555222"/>
              </p:ext>
            </p:extLst>
          </p:nvPr>
        </p:nvGraphicFramePr>
        <p:xfrm>
          <a:off x="616857" y="1690688"/>
          <a:ext cx="10007600" cy="4951015"/>
        </p:xfrm>
        <a:graphic>
          <a:graphicData uri="http://schemas.openxmlformats.org/drawingml/2006/table">
            <a:tbl>
              <a:tblPr firstRow="1" firstCol="1" bandRow="1">
                <a:tableStyleId>{7DF18680-E054-41AD-8BC1-D1AEF772440D}</a:tableStyleId>
              </a:tblPr>
              <a:tblGrid>
                <a:gridCol w="4272474">
                  <a:extLst>
                    <a:ext uri="{9D8B030D-6E8A-4147-A177-3AD203B41FA5}">
                      <a16:colId xmlns:a16="http://schemas.microsoft.com/office/drawing/2014/main" val="2990640441"/>
                    </a:ext>
                  </a:extLst>
                </a:gridCol>
                <a:gridCol w="1453412">
                  <a:extLst>
                    <a:ext uri="{9D8B030D-6E8A-4147-A177-3AD203B41FA5}">
                      <a16:colId xmlns:a16="http://schemas.microsoft.com/office/drawing/2014/main" val="857355429"/>
                    </a:ext>
                  </a:extLst>
                </a:gridCol>
                <a:gridCol w="1553029">
                  <a:extLst>
                    <a:ext uri="{9D8B030D-6E8A-4147-A177-3AD203B41FA5}">
                      <a16:colId xmlns:a16="http://schemas.microsoft.com/office/drawing/2014/main" val="2098571482"/>
                    </a:ext>
                  </a:extLst>
                </a:gridCol>
                <a:gridCol w="1436914">
                  <a:extLst>
                    <a:ext uri="{9D8B030D-6E8A-4147-A177-3AD203B41FA5}">
                      <a16:colId xmlns:a16="http://schemas.microsoft.com/office/drawing/2014/main" val="2972007221"/>
                    </a:ext>
                  </a:extLst>
                </a:gridCol>
                <a:gridCol w="1291771">
                  <a:extLst>
                    <a:ext uri="{9D8B030D-6E8A-4147-A177-3AD203B41FA5}">
                      <a16:colId xmlns:a16="http://schemas.microsoft.com/office/drawing/2014/main" val="2305040727"/>
                    </a:ext>
                  </a:extLst>
                </a:gridCol>
              </a:tblGrid>
              <a:tr h="466131">
                <a:tc>
                  <a:txBody>
                    <a:bodyPr/>
                    <a:lstStyle/>
                    <a:p>
                      <a:endParaRPr lang="en-GB" sz="1600" dirty="0">
                        <a:effectLst/>
                        <a:latin typeface="+mn-lt"/>
                        <a:cs typeface="Times New Roman" panose="02020603050405020304" pitchFamily="18" charset="0"/>
                      </a:endParaRPr>
                    </a:p>
                  </a:txBody>
                  <a:tcPr marL="68580" marR="68580" marT="0" marB="0"/>
                </a:tc>
                <a:tc gridSpan="2">
                  <a:txBody>
                    <a:bodyPr/>
                    <a:lstStyle/>
                    <a:p>
                      <a:pPr algn="ctr">
                        <a:lnSpc>
                          <a:spcPct val="107000"/>
                        </a:lnSpc>
                        <a:spcAft>
                          <a:spcPts val="800"/>
                        </a:spcAft>
                        <a:buNone/>
                      </a:pPr>
                      <a:r>
                        <a:rPr lang="lv-LV" sz="1800" dirty="0">
                          <a:effectLst/>
                        </a:rPr>
                        <a:t>IZDIENAS STĀŽS (GADI)</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hMerge="1">
                  <a:txBody>
                    <a:bodyPr/>
                    <a:lstStyle/>
                    <a:p>
                      <a:endParaRPr lang="en-GB"/>
                    </a:p>
                  </a:txBody>
                  <a:tcPr/>
                </a:tc>
                <a:tc gridSpan="2">
                  <a:txBody>
                    <a:bodyPr/>
                    <a:lstStyle/>
                    <a:p>
                      <a:pPr algn="ctr">
                        <a:lnSpc>
                          <a:spcPct val="107000"/>
                        </a:lnSpc>
                        <a:spcAft>
                          <a:spcPts val="800"/>
                        </a:spcAft>
                        <a:buNone/>
                      </a:pPr>
                      <a:r>
                        <a:rPr lang="lv-LV" sz="1800" dirty="0">
                          <a:effectLst/>
                        </a:rPr>
                        <a:t>IZDIENAS VECUMS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3746048636"/>
                  </a:ext>
                </a:extLst>
              </a:tr>
              <a:tr h="482176">
                <a:tc>
                  <a:txBody>
                    <a:bodyPr/>
                    <a:lstStyle/>
                    <a:p>
                      <a:endParaRPr lang="en-GB" sz="1600" dirty="0">
                        <a:effectLst/>
                        <a:latin typeface="+mn-lt"/>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600" b="1" dirty="0">
                          <a:effectLst/>
                        </a:rPr>
                        <a:t>Esošais</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600" b="1" dirty="0">
                          <a:effectLst/>
                        </a:rPr>
                        <a:t>Piedāvājums</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600" b="1" dirty="0">
                          <a:effectLst/>
                        </a:rPr>
                        <a:t>Esošais</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600" b="1" dirty="0">
                          <a:effectLst/>
                        </a:rPr>
                        <a:t>Piedāvājums</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5745523"/>
                  </a:ext>
                </a:extLst>
              </a:tr>
              <a:tr h="336160">
                <a:tc>
                  <a:txBody>
                    <a:bodyPr/>
                    <a:lstStyle/>
                    <a:p>
                      <a:pPr algn="r">
                        <a:lnSpc>
                          <a:spcPct val="107000"/>
                        </a:lnSpc>
                        <a:spcAft>
                          <a:spcPts val="800"/>
                        </a:spcAft>
                        <a:buNone/>
                      </a:pPr>
                      <a:r>
                        <a:rPr lang="lv-LV" sz="1600" dirty="0">
                          <a:effectLst/>
                        </a:rPr>
                        <a:t>Militārpersonas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15 - 20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20-25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45-65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50-65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8772711"/>
                  </a:ext>
                </a:extLst>
              </a:tr>
              <a:tr h="824794">
                <a:tc>
                  <a:txBody>
                    <a:bodyPr/>
                    <a:lstStyle/>
                    <a:p>
                      <a:pPr algn="r">
                        <a:lnSpc>
                          <a:spcPct val="107000"/>
                        </a:lnSpc>
                        <a:spcAft>
                          <a:spcPts val="800"/>
                        </a:spcAft>
                        <a:buNone/>
                      </a:pPr>
                      <a:r>
                        <a:rPr lang="lv-LV" sz="1600" dirty="0">
                          <a:effectLst/>
                        </a:rPr>
                        <a:t>Iekšlietu ministrijas sistēmas iestāžu un Ieslodzījuma vietu pārvaldes amatpersonas ar speciālajām dienesta pakāpēm</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20-25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50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6600983"/>
                  </a:ext>
                </a:extLst>
              </a:tr>
              <a:tr h="824794">
                <a:tc>
                  <a:txBody>
                    <a:bodyPr/>
                    <a:lstStyle/>
                    <a:p>
                      <a:pPr algn="r">
                        <a:lnSpc>
                          <a:spcPct val="107000"/>
                        </a:lnSpc>
                        <a:spcAft>
                          <a:spcPts val="800"/>
                        </a:spcAft>
                        <a:buNone/>
                      </a:pPr>
                      <a:r>
                        <a:rPr lang="lv-LV" sz="1600" dirty="0">
                          <a:effectLst/>
                        </a:rPr>
                        <a:t>Valsts un pašvaldību profesionālo orķestru, koru, </a:t>
                      </a:r>
                      <a:r>
                        <a:rPr lang="lv-LV" sz="1600" dirty="0" err="1">
                          <a:effectLst/>
                        </a:rPr>
                        <a:t>koncertorganizāciju</a:t>
                      </a:r>
                      <a:r>
                        <a:rPr lang="lv-LV" sz="1600" dirty="0">
                          <a:effectLst/>
                        </a:rPr>
                        <a:t>, teātru un cirka mākslinieki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10-30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15-35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38 - 55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43 - 60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198363"/>
                  </a:ext>
                </a:extLst>
              </a:tr>
              <a:tr h="336160">
                <a:tc>
                  <a:txBody>
                    <a:bodyPr/>
                    <a:lstStyle/>
                    <a:p>
                      <a:pPr algn="r">
                        <a:lnSpc>
                          <a:spcPct val="107000"/>
                        </a:lnSpc>
                        <a:spcAft>
                          <a:spcPts val="800"/>
                        </a:spcAft>
                        <a:buNone/>
                      </a:pPr>
                      <a:r>
                        <a:rPr lang="lv-LV" sz="1600" dirty="0">
                          <a:effectLst/>
                        </a:rPr>
                        <a:t>Tiesneši </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20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a:effectLst/>
                        </a:rPr>
                        <a:t>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3078789"/>
                  </a:ext>
                </a:extLst>
              </a:tr>
              <a:tr h="336160">
                <a:tc>
                  <a:txBody>
                    <a:bodyPr/>
                    <a:lstStyle/>
                    <a:p>
                      <a:pPr algn="r">
                        <a:lnSpc>
                          <a:spcPct val="107000"/>
                        </a:lnSpc>
                        <a:spcAft>
                          <a:spcPts val="800"/>
                        </a:spcAft>
                        <a:buNone/>
                      </a:pPr>
                      <a:r>
                        <a:rPr lang="lv-LV" sz="1600" dirty="0">
                          <a:effectLst/>
                        </a:rPr>
                        <a:t>Prokurori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20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50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60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9492250"/>
                  </a:ext>
                </a:extLst>
              </a:tr>
              <a:tr h="336160">
                <a:tc>
                  <a:txBody>
                    <a:bodyPr/>
                    <a:lstStyle/>
                    <a:p>
                      <a:pPr algn="r">
                        <a:lnSpc>
                          <a:spcPct val="107000"/>
                        </a:lnSpc>
                        <a:spcAft>
                          <a:spcPts val="800"/>
                        </a:spcAft>
                        <a:buNone/>
                      </a:pPr>
                      <a:r>
                        <a:rPr lang="lv-LV" sz="1600">
                          <a:effectLst/>
                        </a:rPr>
                        <a:t>Diplomāti</a:t>
                      </a:r>
                      <a:endParaRPr lang="en-GB"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20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60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8678434"/>
                  </a:ext>
                </a:extLst>
              </a:tr>
              <a:tr h="336160">
                <a:tc>
                  <a:txBody>
                    <a:bodyPr/>
                    <a:lstStyle/>
                    <a:p>
                      <a:pPr algn="r">
                        <a:lnSpc>
                          <a:spcPct val="107000"/>
                        </a:lnSpc>
                        <a:spcAft>
                          <a:spcPts val="800"/>
                        </a:spcAft>
                        <a:buNone/>
                      </a:pPr>
                      <a:r>
                        <a:rPr lang="lv-LV" sz="1600" dirty="0">
                          <a:effectLst/>
                        </a:rPr>
                        <a:t>KNAB amatpersonas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20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50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4110759"/>
                  </a:ext>
                </a:extLst>
              </a:tr>
              <a:tr h="336160">
                <a:tc>
                  <a:txBody>
                    <a:bodyPr/>
                    <a:lstStyle/>
                    <a:p>
                      <a:pPr algn="r">
                        <a:lnSpc>
                          <a:spcPct val="107000"/>
                        </a:lnSpc>
                        <a:spcAft>
                          <a:spcPts val="800"/>
                        </a:spcAft>
                        <a:buNone/>
                      </a:pPr>
                      <a:r>
                        <a:rPr lang="lv-LV" sz="1600" dirty="0">
                          <a:effectLst/>
                        </a:rPr>
                        <a:t>Valsts drošības iestāžu amatpersonas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20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50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6251786"/>
                  </a:ext>
                </a:extLst>
              </a:tr>
              <a:tr h="336160">
                <a:tc>
                  <a:txBody>
                    <a:bodyPr/>
                    <a:lstStyle/>
                    <a:p>
                      <a:pPr algn="r">
                        <a:lnSpc>
                          <a:spcPct val="107000"/>
                        </a:lnSpc>
                        <a:spcAft>
                          <a:spcPts val="800"/>
                        </a:spcAft>
                        <a:buNone/>
                      </a:pPr>
                      <a:r>
                        <a:rPr lang="lv-LV" sz="1600" dirty="0">
                          <a:effectLst/>
                        </a:rPr>
                        <a:t>NMPD darbinieki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20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25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7906487"/>
                  </a:ext>
                </a:extLst>
              </a:tr>
            </a:tbl>
          </a:graphicData>
        </a:graphic>
      </p:graphicFrame>
    </p:spTree>
    <p:extLst>
      <p:ext uri="{BB962C8B-B14F-4D97-AF65-F5344CB8AC3E}">
        <p14:creationId xmlns:p14="http://schemas.microsoft.com/office/powerpoint/2010/main" val="2786882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5E77A-58DA-D2BB-B94B-8E500D04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728C4-71E4-1967-9459-DBA52C2E5B18}"/>
              </a:ext>
            </a:extLst>
          </p:cNvPr>
          <p:cNvSpPr>
            <a:spLocks noGrp="1"/>
          </p:cNvSpPr>
          <p:nvPr>
            <p:ph type="title"/>
          </p:nvPr>
        </p:nvSpPr>
        <p:spPr>
          <a:xfrm>
            <a:off x="464949" y="365125"/>
            <a:ext cx="10888851" cy="1325563"/>
          </a:xfrm>
        </p:spPr>
        <p:txBody>
          <a:bodyPr>
            <a:normAutofit/>
          </a:bodyPr>
          <a:lstStyle/>
          <a:p>
            <a:r>
              <a:rPr lang="lv-LV" sz="2800" b="1" dirty="0">
                <a:solidFill>
                  <a:srgbClr val="9D2235"/>
                </a:solidFill>
                <a:latin typeface="Verdana" panose="020B0604030504040204" pitchFamily="34" charset="0"/>
                <a:ea typeface="Verdana" panose="020B0604030504040204" pitchFamily="34" charset="0"/>
              </a:rPr>
              <a:t>VK piedāvātās izmaiņas izdienas pensiju sistēmā #6</a:t>
            </a:r>
            <a:br>
              <a:rPr lang="lv-LV" sz="2800" b="1" dirty="0">
                <a:solidFill>
                  <a:srgbClr val="9D2235"/>
                </a:solidFill>
                <a:latin typeface="Verdana" panose="020B0604030504040204" pitchFamily="34" charset="0"/>
                <a:ea typeface="Verdana" panose="020B0604030504040204" pitchFamily="34" charset="0"/>
              </a:rPr>
            </a:br>
            <a:endParaRPr lang="lv-LV" sz="2800" dirty="0"/>
          </a:p>
        </p:txBody>
      </p:sp>
      <p:sp>
        <p:nvSpPr>
          <p:cNvPr id="3" name="Content Placeholder 2">
            <a:extLst>
              <a:ext uri="{FF2B5EF4-FFF2-40B4-BE49-F238E27FC236}">
                <a16:creationId xmlns:a16="http://schemas.microsoft.com/office/drawing/2014/main" id="{99E03505-85AF-0AF6-17D2-37F99242A159}"/>
              </a:ext>
            </a:extLst>
          </p:cNvPr>
          <p:cNvSpPr>
            <a:spLocks noGrp="1"/>
          </p:cNvSpPr>
          <p:nvPr>
            <p:ph idx="1"/>
          </p:nvPr>
        </p:nvSpPr>
        <p:spPr>
          <a:xfrm>
            <a:off x="464949" y="1058986"/>
            <a:ext cx="10515600" cy="745603"/>
          </a:xfrm>
        </p:spPr>
        <p:txBody>
          <a:bodyPr>
            <a:normAutofit/>
          </a:bodyPr>
          <a:lstStyle/>
          <a:p>
            <a:pPr marL="0" indent="0" algn="just">
              <a:buNone/>
            </a:pPr>
            <a:r>
              <a:rPr lang="lv-LV" b="1" dirty="0"/>
              <a:t>Izdienas pensijas </a:t>
            </a:r>
            <a:r>
              <a:rPr lang="lv-LV" b="1" u="sng" dirty="0"/>
              <a:t>minimālā un maksimālā apmēra samazināšana</a:t>
            </a:r>
          </a:p>
        </p:txBody>
      </p:sp>
      <p:sp>
        <p:nvSpPr>
          <p:cNvPr id="4" name="Slide Number Placeholder 3">
            <a:extLst>
              <a:ext uri="{FF2B5EF4-FFF2-40B4-BE49-F238E27FC236}">
                <a16:creationId xmlns:a16="http://schemas.microsoft.com/office/drawing/2014/main" id="{72341630-9BC4-556C-7917-A59B167EDD36}"/>
              </a:ext>
            </a:extLst>
          </p:cNvPr>
          <p:cNvSpPr>
            <a:spLocks noGrp="1"/>
          </p:cNvSpPr>
          <p:nvPr>
            <p:ph type="sldNum" sz="quarter" idx="12"/>
          </p:nvPr>
        </p:nvSpPr>
        <p:spPr/>
        <p:txBody>
          <a:bodyPr/>
          <a:lstStyle/>
          <a:p>
            <a:fld id="{3A2C6229-6458-4195-BAC8-460BF8B49FB6}" type="slidenum">
              <a:rPr lang="lv-LV" smtClean="0"/>
              <a:t>26</a:t>
            </a:fld>
            <a:endParaRPr lang="lv-LV" dirty="0"/>
          </a:p>
        </p:txBody>
      </p:sp>
      <p:sp>
        <p:nvSpPr>
          <p:cNvPr id="5" name="TextBox 4">
            <a:extLst>
              <a:ext uri="{FF2B5EF4-FFF2-40B4-BE49-F238E27FC236}">
                <a16:creationId xmlns:a16="http://schemas.microsoft.com/office/drawing/2014/main" id="{2240E168-74D9-2485-591F-8E1945BE82D0}"/>
              </a:ext>
            </a:extLst>
          </p:cNvPr>
          <p:cNvSpPr txBox="1"/>
          <p:nvPr/>
        </p:nvSpPr>
        <p:spPr>
          <a:xfrm>
            <a:off x="838199" y="6356350"/>
            <a:ext cx="7352899" cy="246221"/>
          </a:xfrm>
          <a:prstGeom prst="rect">
            <a:avLst/>
          </a:prstGeom>
          <a:noFill/>
        </p:spPr>
        <p:txBody>
          <a:bodyPr wrap="square" rtlCol="0">
            <a:spAutoFit/>
          </a:bodyPr>
          <a:lstStyle/>
          <a:p>
            <a:r>
              <a:rPr lang="lv-LV" sz="1000" dirty="0"/>
              <a:t>*par katru izdienas stāža gadu virs minimālā nepieciešamā stāža izdienas pensijsd apmēru palielina par 2 procentiem</a:t>
            </a:r>
            <a:endParaRPr lang="en-GB" sz="1000" dirty="0"/>
          </a:p>
        </p:txBody>
      </p:sp>
      <p:graphicFrame>
        <p:nvGraphicFramePr>
          <p:cNvPr id="7" name="Table 6">
            <a:extLst>
              <a:ext uri="{FF2B5EF4-FFF2-40B4-BE49-F238E27FC236}">
                <a16:creationId xmlns:a16="http://schemas.microsoft.com/office/drawing/2014/main" id="{6BB0F408-EF0C-811E-1814-B0F5AE3D16F3}"/>
              </a:ext>
            </a:extLst>
          </p:cNvPr>
          <p:cNvGraphicFramePr>
            <a:graphicFrameLocks noGrp="1"/>
          </p:cNvGraphicFramePr>
          <p:nvPr>
            <p:extLst>
              <p:ext uri="{D42A27DB-BD31-4B8C-83A1-F6EECF244321}">
                <p14:modId xmlns:p14="http://schemas.microsoft.com/office/powerpoint/2010/main" val="155258543"/>
              </p:ext>
            </p:extLst>
          </p:nvPr>
        </p:nvGraphicFramePr>
        <p:xfrm>
          <a:off x="464949" y="1526010"/>
          <a:ext cx="10515601" cy="5108920"/>
        </p:xfrm>
        <a:graphic>
          <a:graphicData uri="http://schemas.openxmlformats.org/drawingml/2006/table">
            <a:tbl>
              <a:tblPr firstRow="1" firstCol="1" bandRow="1">
                <a:tableStyleId>{7DF18680-E054-41AD-8BC1-D1AEF772440D}</a:tableStyleId>
              </a:tblPr>
              <a:tblGrid>
                <a:gridCol w="3327000">
                  <a:extLst>
                    <a:ext uri="{9D8B030D-6E8A-4147-A177-3AD203B41FA5}">
                      <a16:colId xmlns:a16="http://schemas.microsoft.com/office/drawing/2014/main" val="2990640441"/>
                    </a:ext>
                  </a:extLst>
                </a:gridCol>
                <a:gridCol w="1601530">
                  <a:extLst>
                    <a:ext uri="{9D8B030D-6E8A-4147-A177-3AD203B41FA5}">
                      <a16:colId xmlns:a16="http://schemas.microsoft.com/office/drawing/2014/main" val="857355429"/>
                    </a:ext>
                  </a:extLst>
                </a:gridCol>
                <a:gridCol w="1936235">
                  <a:extLst>
                    <a:ext uri="{9D8B030D-6E8A-4147-A177-3AD203B41FA5}">
                      <a16:colId xmlns:a16="http://schemas.microsoft.com/office/drawing/2014/main" val="2098571482"/>
                    </a:ext>
                  </a:extLst>
                </a:gridCol>
                <a:gridCol w="1915886">
                  <a:extLst>
                    <a:ext uri="{9D8B030D-6E8A-4147-A177-3AD203B41FA5}">
                      <a16:colId xmlns:a16="http://schemas.microsoft.com/office/drawing/2014/main" val="2972007221"/>
                    </a:ext>
                  </a:extLst>
                </a:gridCol>
                <a:gridCol w="1734950">
                  <a:extLst>
                    <a:ext uri="{9D8B030D-6E8A-4147-A177-3AD203B41FA5}">
                      <a16:colId xmlns:a16="http://schemas.microsoft.com/office/drawing/2014/main" val="2305040727"/>
                    </a:ext>
                  </a:extLst>
                </a:gridCol>
              </a:tblGrid>
              <a:tr h="466131">
                <a:tc>
                  <a:txBody>
                    <a:bodyPr/>
                    <a:lstStyle/>
                    <a:p>
                      <a:endParaRPr lang="en-GB" sz="1600" dirty="0">
                        <a:effectLst/>
                        <a:latin typeface="+mn-lt"/>
                        <a:cs typeface="Times New Roman" panose="02020603050405020304" pitchFamily="18" charset="0"/>
                      </a:endParaRPr>
                    </a:p>
                  </a:txBody>
                  <a:tcPr marL="68580" marR="68580" marT="0" marB="0"/>
                </a:tc>
                <a:tc gridSpan="2">
                  <a:txBody>
                    <a:bodyPr/>
                    <a:lstStyle/>
                    <a:p>
                      <a:pPr algn="ctr">
                        <a:lnSpc>
                          <a:spcPct val="100000"/>
                        </a:lnSpc>
                        <a:spcAft>
                          <a:spcPts val="0"/>
                        </a:spcAft>
                        <a:buNone/>
                      </a:pPr>
                      <a:r>
                        <a:rPr lang="lv-LV" sz="1400" dirty="0">
                          <a:effectLst/>
                        </a:rPr>
                        <a:t>Pensijas minimālais apmērs </a:t>
                      </a:r>
                    </a:p>
                    <a:p>
                      <a:pPr algn="ctr">
                        <a:lnSpc>
                          <a:spcPct val="100000"/>
                        </a:lnSpc>
                        <a:spcAft>
                          <a:spcPts val="0"/>
                        </a:spcAft>
                        <a:buNone/>
                      </a:pPr>
                      <a:r>
                        <a:rPr lang="lv-LV" sz="1400" dirty="0">
                          <a:effectLst/>
                        </a:rPr>
                        <a:t>(% no vid. mēneša darba samaksas)</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hMerge="1">
                  <a:txBody>
                    <a:bodyPr/>
                    <a:lstStyle/>
                    <a:p>
                      <a:endParaRPr lang="en-GB"/>
                    </a:p>
                  </a:txBody>
                  <a:tcPr/>
                </a:tc>
                <a:tc gridSpan="2">
                  <a:txBody>
                    <a:bodyPr/>
                    <a:lstStyle/>
                    <a:p>
                      <a:pPr algn="ctr">
                        <a:lnSpc>
                          <a:spcPct val="100000"/>
                        </a:lnSpc>
                        <a:spcAft>
                          <a:spcPts val="0"/>
                        </a:spcAft>
                        <a:buNone/>
                      </a:pPr>
                      <a:r>
                        <a:rPr lang="lv-LV" sz="1400" dirty="0">
                          <a:effectLst/>
                        </a:rPr>
                        <a:t>Pensijas maksimālais apmērs </a:t>
                      </a:r>
                    </a:p>
                    <a:p>
                      <a:pPr algn="ctr">
                        <a:lnSpc>
                          <a:spcPct val="100000"/>
                        </a:lnSpc>
                        <a:spcAft>
                          <a:spcPts val="0"/>
                        </a:spcAft>
                        <a:buNone/>
                      </a:pPr>
                      <a:r>
                        <a:rPr lang="lv-LV" sz="1400" dirty="0">
                          <a:effectLst/>
                        </a:rPr>
                        <a:t>(% no vid. mēneša darba samaksas)*</a:t>
                      </a:r>
                      <a:endParaRPr lang="en-GB" sz="1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hMerge="1">
                  <a:txBody>
                    <a:bodyPr/>
                    <a:lstStyle/>
                    <a:p>
                      <a:endParaRPr lang="en-GB"/>
                    </a:p>
                  </a:txBody>
                  <a:tcPr/>
                </a:tc>
                <a:extLst>
                  <a:ext uri="{0D108BD9-81ED-4DB2-BD59-A6C34878D82A}">
                    <a16:rowId xmlns:a16="http://schemas.microsoft.com/office/drawing/2014/main" val="3746048636"/>
                  </a:ext>
                </a:extLst>
              </a:tr>
              <a:tr h="432809">
                <a:tc>
                  <a:txBody>
                    <a:bodyPr/>
                    <a:lstStyle/>
                    <a:p>
                      <a:endParaRPr lang="en-GB" sz="1600" dirty="0">
                        <a:effectLst/>
                        <a:latin typeface="+mn-lt"/>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Esošais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Piedāvājums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Esošais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Piedāvājums</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5745523"/>
                  </a:ext>
                </a:extLst>
              </a:tr>
              <a:tr h="336160">
                <a:tc>
                  <a:txBody>
                    <a:bodyPr/>
                    <a:lstStyle/>
                    <a:p>
                      <a:pPr algn="r">
                        <a:lnSpc>
                          <a:spcPct val="107000"/>
                        </a:lnSpc>
                        <a:spcAft>
                          <a:spcPts val="800"/>
                        </a:spcAft>
                        <a:buNone/>
                      </a:pPr>
                      <a:r>
                        <a:rPr lang="lv-LV" sz="1600" dirty="0">
                          <a:effectLst/>
                        </a:rPr>
                        <a:t>Militārpersonas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dirty="0">
                          <a:effectLst/>
                        </a:rPr>
                        <a:t>40-55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30-45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a:effectLst/>
                        </a:rPr>
                        <a:t>80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70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8772711"/>
                  </a:ext>
                </a:extLst>
              </a:tr>
              <a:tr h="824794">
                <a:tc>
                  <a:txBody>
                    <a:bodyPr/>
                    <a:lstStyle/>
                    <a:p>
                      <a:pPr algn="r">
                        <a:lnSpc>
                          <a:spcPct val="107000"/>
                        </a:lnSpc>
                        <a:spcAft>
                          <a:spcPts val="800"/>
                        </a:spcAft>
                        <a:buNone/>
                      </a:pPr>
                      <a:r>
                        <a:rPr lang="lv-LV" sz="1600" dirty="0">
                          <a:effectLst/>
                        </a:rPr>
                        <a:t>Iekšlietu ministrijas sistēmas iestāžu un Ieslodzījuma vietu pārvaldes amatpersonas ar speciālajām dienesta pakāpēm</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80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a:effectLst/>
                        </a:rPr>
                        <a:t>70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06600983"/>
                  </a:ext>
                </a:extLst>
              </a:tr>
              <a:tr h="824794">
                <a:tc>
                  <a:txBody>
                    <a:bodyPr/>
                    <a:lstStyle/>
                    <a:p>
                      <a:pPr algn="r">
                        <a:lnSpc>
                          <a:spcPct val="107000"/>
                        </a:lnSpc>
                        <a:spcAft>
                          <a:spcPts val="800"/>
                        </a:spcAft>
                        <a:buNone/>
                      </a:pPr>
                      <a:r>
                        <a:rPr lang="lv-LV" sz="1600" dirty="0">
                          <a:effectLst/>
                        </a:rPr>
                        <a:t>Valsts un pašvaldību profesionālo orķestru, koru, </a:t>
                      </a:r>
                      <a:r>
                        <a:rPr lang="lv-LV" sz="1600" dirty="0" err="1">
                          <a:effectLst/>
                        </a:rPr>
                        <a:t>koncertorganizāciju</a:t>
                      </a:r>
                      <a:r>
                        <a:rPr lang="lv-LV" sz="1600" dirty="0">
                          <a:effectLst/>
                        </a:rPr>
                        <a:t>, teātru un cirka mākslinieki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45 - 55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dirty="0">
                          <a:effectLst/>
                        </a:rPr>
                        <a:t>35-45</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1660 eiro</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1660 eiro</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0198363"/>
                  </a:ext>
                </a:extLst>
              </a:tr>
              <a:tr h="336160">
                <a:tc>
                  <a:txBody>
                    <a:bodyPr/>
                    <a:lstStyle/>
                    <a:p>
                      <a:pPr algn="r">
                        <a:lnSpc>
                          <a:spcPct val="107000"/>
                        </a:lnSpc>
                        <a:spcAft>
                          <a:spcPts val="800"/>
                        </a:spcAft>
                        <a:buNone/>
                      </a:pPr>
                      <a:r>
                        <a:rPr lang="lv-LV" sz="1600" dirty="0">
                          <a:effectLst/>
                        </a:rPr>
                        <a:t>Tiesneši </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a:effectLst/>
                        </a:rPr>
                        <a:t>80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63078789"/>
                  </a:ext>
                </a:extLst>
              </a:tr>
              <a:tr h="336160">
                <a:tc>
                  <a:txBody>
                    <a:bodyPr/>
                    <a:lstStyle/>
                    <a:p>
                      <a:pPr algn="r">
                        <a:lnSpc>
                          <a:spcPct val="107000"/>
                        </a:lnSpc>
                        <a:spcAft>
                          <a:spcPts val="800"/>
                        </a:spcAft>
                        <a:buNone/>
                      </a:pPr>
                      <a:r>
                        <a:rPr lang="lv-LV" sz="1600" dirty="0">
                          <a:effectLst/>
                        </a:rPr>
                        <a:t>Prokurori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45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a:effectLst/>
                        </a:rPr>
                        <a:t>80</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39492250"/>
                  </a:ext>
                </a:extLst>
              </a:tr>
              <a:tr h="336160">
                <a:tc>
                  <a:txBody>
                    <a:bodyPr/>
                    <a:lstStyle/>
                    <a:p>
                      <a:pPr algn="r">
                        <a:lnSpc>
                          <a:spcPct val="107000"/>
                        </a:lnSpc>
                        <a:spcAft>
                          <a:spcPts val="800"/>
                        </a:spcAft>
                        <a:buNone/>
                      </a:pPr>
                      <a:r>
                        <a:rPr lang="lv-LV" sz="1600">
                          <a:effectLst/>
                        </a:rPr>
                        <a:t>Diplomāti</a:t>
                      </a:r>
                      <a:endParaRPr lang="en-GB"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45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80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8678434"/>
                  </a:ext>
                </a:extLst>
              </a:tr>
              <a:tr h="336160">
                <a:tc>
                  <a:txBody>
                    <a:bodyPr/>
                    <a:lstStyle/>
                    <a:p>
                      <a:pPr algn="r">
                        <a:lnSpc>
                          <a:spcPct val="107000"/>
                        </a:lnSpc>
                        <a:spcAft>
                          <a:spcPts val="800"/>
                        </a:spcAft>
                        <a:buNone/>
                      </a:pPr>
                      <a:r>
                        <a:rPr lang="lv-LV" sz="1600" dirty="0">
                          <a:effectLst/>
                        </a:rPr>
                        <a:t>KNAB amatpersonas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45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80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4110759"/>
                  </a:ext>
                </a:extLst>
              </a:tr>
              <a:tr h="336160">
                <a:tc>
                  <a:txBody>
                    <a:bodyPr/>
                    <a:lstStyle/>
                    <a:p>
                      <a:pPr algn="r">
                        <a:lnSpc>
                          <a:spcPct val="107000"/>
                        </a:lnSpc>
                        <a:spcAft>
                          <a:spcPts val="800"/>
                        </a:spcAft>
                        <a:buNone/>
                      </a:pPr>
                      <a:r>
                        <a:rPr lang="lv-LV" sz="1600" dirty="0">
                          <a:effectLst/>
                        </a:rPr>
                        <a:t>Valsts drošības iestāžu amatpersonas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55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45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80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66251786"/>
                  </a:ext>
                </a:extLst>
              </a:tr>
              <a:tr h="336160">
                <a:tc>
                  <a:txBody>
                    <a:bodyPr/>
                    <a:lstStyle/>
                    <a:p>
                      <a:pPr algn="r">
                        <a:lnSpc>
                          <a:spcPct val="107000"/>
                        </a:lnSpc>
                        <a:spcAft>
                          <a:spcPts val="800"/>
                        </a:spcAft>
                        <a:buNone/>
                      </a:pPr>
                      <a:r>
                        <a:rPr lang="lv-LV" sz="1600" dirty="0">
                          <a:effectLst/>
                        </a:rPr>
                        <a:t>NMPD darbinieki</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lv-LV" sz="1800">
                          <a:effectLst/>
                        </a:rPr>
                        <a:t>65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buNone/>
                      </a:pPr>
                      <a:r>
                        <a:rPr lang="lv-LV" sz="1800">
                          <a:effectLst/>
                        </a:rPr>
                        <a:t>45</a:t>
                      </a:r>
                      <a:endParaRPr lang="en-GB" sz="1800">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buNone/>
                      </a:pPr>
                      <a:r>
                        <a:rPr lang="lv-LV" sz="1800" dirty="0">
                          <a:effectLst/>
                        </a:rPr>
                        <a:t>80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buNone/>
                      </a:pPr>
                      <a:r>
                        <a:rPr lang="lv-LV" sz="1800" dirty="0">
                          <a:effectLst/>
                        </a:rPr>
                        <a:t>70</a:t>
                      </a:r>
                      <a:endParaRPr lang="en-GB" sz="18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7906487"/>
                  </a:ext>
                </a:extLst>
              </a:tr>
            </a:tbl>
          </a:graphicData>
        </a:graphic>
      </p:graphicFrame>
    </p:spTree>
    <p:extLst>
      <p:ext uri="{BB962C8B-B14F-4D97-AF65-F5344CB8AC3E}">
        <p14:creationId xmlns:p14="http://schemas.microsoft.com/office/powerpoint/2010/main" val="3426341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5FE49B-786E-B150-D6B1-7790C6213A70}"/>
              </a:ext>
            </a:extLst>
          </p:cNvPr>
          <p:cNvSpPr>
            <a:spLocks noGrp="1"/>
          </p:cNvSpPr>
          <p:nvPr>
            <p:ph idx="1"/>
          </p:nvPr>
        </p:nvSpPr>
        <p:spPr/>
        <p:txBody>
          <a:bodyPr/>
          <a:lstStyle/>
          <a:p>
            <a:pPr lvl="0"/>
            <a:r>
              <a:rPr lang="lv-LV" dirty="0"/>
              <a:t>Līdz 2025.gada 19.augustam  - Jāvienojas par reformas principiem;  VK sagatavo reformas pamatojuma un piedāvājuma izklāstu, ko iekļaut «izdevumu pārskatīšanas ziņojumā»; </a:t>
            </a:r>
          </a:p>
          <a:p>
            <a:pPr lvl="0"/>
            <a:r>
              <a:rPr lang="lv-LV" dirty="0"/>
              <a:t>Līdz 2025.gada septembrim attiecīgajām nozaru ministrijām un Valsts kancelejai sagatavot nepieciešamos grozījumus normatīvajos aktos iesniegšanai budžeta likumprojektu paketē – “Par valsts budžetu 2026. gadam un budžeta ietvaru 2026., 2027. un 2028. gadam». </a:t>
            </a:r>
          </a:p>
          <a:p>
            <a:pPr lvl="0"/>
            <a:r>
              <a:rPr lang="lv-LV" dirty="0"/>
              <a:t>Līdz 2027.gada 1.janvārim  ministrijām nodrošināt iekšējo normatīvo aktu aktualizēšanu,</a:t>
            </a:r>
            <a:r>
              <a:rPr lang="lv-LV" dirty="0">
                <a:solidFill>
                  <a:srgbClr val="FF0000"/>
                </a:solidFill>
              </a:rPr>
              <a:t> </a:t>
            </a:r>
            <a:r>
              <a:rPr lang="lv-LV" dirty="0"/>
              <a:t>IKT sistēmu pielāgošanu reformas īstenošanai. </a:t>
            </a:r>
          </a:p>
          <a:p>
            <a:endParaRPr lang="lv-LV" dirty="0"/>
          </a:p>
        </p:txBody>
      </p:sp>
      <p:sp>
        <p:nvSpPr>
          <p:cNvPr id="4" name="Slide Number Placeholder 3">
            <a:extLst>
              <a:ext uri="{FF2B5EF4-FFF2-40B4-BE49-F238E27FC236}">
                <a16:creationId xmlns:a16="http://schemas.microsoft.com/office/drawing/2014/main" id="{EB4DBA00-9414-C17C-3633-8AA1CFD2C196}"/>
              </a:ext>
            </a:extLst>
          </p:cNvPr>
          <p:cNvSpPr>
            <a:spLocks noGrp="1"/>
          </p:cNvSpPr>
          <p:nvPr>
            <p:ph type="sldNum" sz="quarter" idx="12"/>
          </p:nvPr>
        </p:nvSpPr>
        <p:spPr/>
        <p:txBody>
          <a:bodyPr/>
          <a:lstStyle/>
          <a:p>
            <a:fld id="{3A2C6229-6458-4195-BAC8-460BF8B49FB6}" type="slidenum">
              <a:rPr lang="lv-LV" smtClean="0"/>
              <a:t>27</a:t>
            </a:fld>
            <a:endParaRPr lang="lv-LV"/>
          </a:p>
        </p:txBody>
      </p:sp>
      <p:sp>
        <p:nvSpPr>
          <p:cNvPr id="5" name="Title 1">
            <a:extLst>
              <a:ext uri="{FF2B5EF4-FFF2-40B4-BE49-F238E27FC236}">
                <a16:creationId xmlns:a16="http://schemas.microsoft.com/office/drawing/2014/main" id="{C1D5261A-915E-E81B-8EBD-976D17AF6B8D}"/>
              </a:ext>
            </a:extLst>
          </p:cNvPr>
          <p:cNvSpPr>
            <a:spLocks noGrp="1"/>
          </p:cNvSpPr>
          <p:nvPr>
            <p:ph type="title"/>
          </p:nvPr>
        </p:nvSpPr>
        <p:spPr>
          <a:xfrm>
            <a:off x="352865" y="320675"/>
            <a:ext cx="10515600" cy="1325563"/>
          </a:xfrm>
        </p:spPr>
        <p:txBody>
          <a:bodyPr>
            <a:normAutofit/>
          </a:bodyPr>
          <a:lstStyle/>
          <a:p>
            <a:pPr algn="ctr"/>
            <a:r>
              <a:rPr lang="lv-LV" sz="2800" b="1" dirty="0">
                <a:solidFill>
                  <a:srgbClr val="9D2235"/>
                </a:solidFill>
                <a:latin typeface="Verdana" panose="020B0604030504040204" pitchFamily="34" charset="0"/>
                <a:ea typeface="Verdana" panose="020B0604030504040204" pitchFamily="34" charset="0"/>
              </a:rPr>
              <a:t>Turpmākie soļi</a:t>
            </a:r>
            <a:endParaRPr lang="lv-LV" sz="2800" dirty="0"/>
          </a:p>
        </p:txBody>
      </p:sp>
    </p:spTree>
    <p:extLst>
      <p:ext uri="{BB962C8B-B14F-4D97-AF65-F5344CB8AC3E}">
        <p14:creationId xmlns:p14="http://schemas.microsoft.com/office/powerpoint/2010/main" val="2070458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D4C87-A1BB-821D-B870-3E391E14A6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D861A-E6F1-BB13-E950-3E55B37A604D}"/>
              </a:ext>
            </a:extLst>
          </p:cNvPr>
          <p:cNvSpPr>
            <a:spLocks noGrp="1"/>
          </p:cNvSpPr>
          <p:nvPr>
            <p:ph type="title"/>
          </p:nvPr>
        </p:nvSpPr>
        <p:spPr>
          <a:xfrm>
            <a:off x="651574" y="2766218"/>
            <a:ext cx="10888851" cy="1325563"/>
          </a:xfrm>
        </p:spPr>
        <p:txBody>
          <a:bodyPr>
            <a:normAutofit/>
          </a:bodyPr>
          <a:lstStyle/>
          <a:p>
            <a:pPr algn="ctr"/>
            <a:r>
              <a:rPr lang="lv-LV" altLang="lv-LV" sz="2800" b="1" dirty="0">
                <a:solidFill>
                  <a:srgbClr val="9D2235"/>
                </a:solidFill>
                <a:latin typeface="Clear Sans Bold" panose="020B0604020202020204" charset="0"/>
                <a:cs typeface="Clear Sans Bold" panose="020B0604020202020204" charset="0"/>
              </a:rPr>
              <a:t>Uzdotie jautājumi</a:t>
            </a:r>
            <a:br>
              <a:rPr lang="en-US" sz="2800" b="1" spc="119" dirty="0">
                <a:solidFill>
                  <a:srgbClr val="9D2235"/>
                </a:solidFill>
                <a:latin typeface="Clear Sans Bold Bold"/>
              </a:rPr>
            </a:br>
            <a:r>
              <a:rPr lang="lv-LV" sz="2800" b="1" dirty="0">
                <a:solidFill>
                  <a:srgbClr val="9D2235"/>
                </a:solidFill>
                <a:latin typeface="Verdana" panose="020B0604030504040204" pitchFamily="34" charset="0"/>
                <a:ea typeface="Verdana" panose="020B0604030504040204" pitchFamily="34" charset="0"/>
              </a:rPr>
              <a:t> </a:t>
            </a:r>
            <a:endParaRPr lang="lv-LV" sz="2800" dirty="0">
              <a:solidFill>
                <a:srgbClr val="9D2235"/>
              </a:solidFill>
            </a:endParaRPr>
          </a:p>
        </p:txBody>
      </p:sp>
      <p:sp>
        <p:nvSpPr>
          <p:cNvPr id="4" name="Slide Number Placeholder 3">
            <a:extLst>
              <a:ext uri="{FF2B5EF4-FFF2-40B4-BE49-F238E27FC236}">
                <a16:creationId xmlns:a16="http://schemas.microsoft.com/office/drawing/2014/main" id="{5055B500-8E17-F73C-58BD-904EA6B77AD8}"/>
              </a:ext>
            </a:extLst>
          </p:cNvPr>
          <p:cNvSpPr>
            <a:spLocks noGrp="1"/>
          </p:cNvSpPr>
          <p:nvPr>
            <p:ph type="sldNum" sz="quarter" idx="12"/>
          </p:nvPr>
        </p:nvSpPr>
        <p:spPr/>
        <p:txBody>
          <a:bodyPr/>
          <a:lstStyle/>
          <a:p>
            <a:fld id="{3A2C6229-6458-4195-BAC8-460BF8B49FB6}" type="slidenum">
              <a:rPr lang="lv-LV" smtClean="0"/>
              <a:t>28</a:t>
            </a:fld>
            <a:endParaRPr lang="lv-LV"/>
          </a:p>
        </p:txBody>
      </p:sp>
    </p:spTree>
    <p:extLst>
      <p:ext uri="{BB962C8B-B14F-4D97-AF65-F5344CB8AC3E}">
        <p14:creationId xmlns:p14="http://schemas.microsoft.com/office/powerpoint/2010/main" val="2510131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F1784-B687-A768-F3AE-F7C24FAE0A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AB725D-D742-DDA9-11FB-72BE5D6398A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2CAEEBC-7BBB-0EE2-093D-1EE640D9C1D1}"/>
              </a:ext>
            </a:extLst>
          </p:cNvPr>
          <p:cNvSpPr>
            <a:spLocks noGrp="1"/>
          </p:cNvSpPr>
          <p:nvPr>
            <p:ph type="sldNum" sz="quarter" idx="12"/>
          </p:nvPr>
        </p:nvSpPr>
        <p:spPr/>
        <p:txBody>
          <a:bodyPr/>
          <a:lstStyle/>
          <a:p>
            <a:fld id="{3A2C6229-6458-4195-BAC8-460BF8B49FB6}" type="slidenum">
              <a:rPr lang="lv-LV" smtClean="0"/>
              <a:t>29</a:t>
            </a:fld>
            <a:endParaRPr lang="lv-LV"/>
          </a:p>
        </p:txBody>
      </p:sp>
      <p:pic>
        <p:nvPicPr>
          <p:cNvPr id="14" name="Picture 13">
            <a:extLst>
              <a:ext uri="{FF2B5EF4-FFF2-40B4-BE49-F238E27FC236}">
                <a16:creationId xmlns:a16="http://schemas.microsoft.com/office/drawing/2014/main" id="{E0E082C2-83D0-AE25-0E5A-632B4C18317B}"/>
              </a:ext>
            </a:extLst>
          </p:cNvPr>
          <p:cNvPicPr>
            <a:picLocks noChangeAspect="1"/>
          </p:cNvPicPr>
          <p:nvPr/>
        </p:nvPicPr>
        <p:blipFill>
          <a:blip r:embed="rId3"/>
          <a:srcRect l="2589" t="12807" r="68570" b="18764"/>
          <a:stretch>
            <a:fillRect/>
          </a:stretch>
        </p:blipFill>
        <p:spPr>
          <a:xfrm>
            <a:off x="693307" y="136525"/>
            <a:ext cx="8608348" cy="6677880"/>
          </a:xfrm>
          <a:prstGeom prst="rect">
            <a:avLst/>
          </a:prstGeom>
        </p:spPr>
      </p:pic>
    </p:spTree>
    <p:extLst>
      <p:ext uri="{BB962C8B-B14F-4D97-AF65-F5344CB8AC3E}">
        <p14:creationId xmlns:p14="http://schemas.microsoft.com/office/powerpoint/2010/main" val="161502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Content Placeholder 2">
            <a:extLst>
              <a:ext uri="{FF2B5EF4-FFF2-40B4-BE49-F238E27FC236}">
                <a16:creationId xmlns:a16="http://schemas.microsoft.com/office/drawing/2014/main" id="{DA4543BA-CC15-7D75-7FE5-E833B054E38C}"/>
              </a:ext>
            </a:extLst>
          </p:cNvPr>
          <p:cNvGraphicFramePr>
            <a:graphicFrameLocks noGrp="1"/>
          </p:cNvGraphicFramePr>
          <p:nvPr>
            <p:ph idx="1"/>
            <p:extLst>
              <p:ext uri="{D42A27DB-BD31-4B8C-83A1-F6EECF244321}">
                <p14:modId xmlns:p14="http://schemas.microsoft.com/office/powerpoint/2010/main" val="3096041776"/>
              </p:ext>
            </p:extLst>
          </p:nvPr>
        </p:nvGraphicFramePr>
        <p:xfrm>
          <a:off x="466563" y="2084182"/>
          <a:ext cx="11358959" cy="4773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8E587CD-E950-388F-B265-4993C1F61B88}"/>
              </a:ext>
            </a:extLst>
          </p:cNvPr>
          <p:cNvSpPr>
            <a:spLocks noGrp="1"/>
          </p:cNvSpPr>
          <p:nvPr>
            <p:ph type="sldNum" sz="quarter" idx="12"/>
          </p:nvPr>
        </p:nvSpPr>
        <p:spPr/>
        <p:txBody>
          <a:bodyPr/>
          <a:lstStyle/>
          <a:p>
            <a:fld id="{3A2C6229-6458-4195-BAC8-460BF8B49FB6}" type="slidenum">
              <a:rPr lang="lv-LV" sz="1050" smtClean="0"/>
              <a:t>3</a:t>
            </a:fld>
            <a:endParaRPr lang="lv-LV" sz="1050"/>
          </a:p>
        </p:txBody>
      </p:sp>
      <p:sp>
        <p:nvSpPr>
          <p:cNvPr id="5" name="Title 1">
            <a:extLst>
              <a:ext uri="{FF2B5EF4-FFF2-40B4-BE49-F238E27FC236}">
                <a16:creationId xmlns:a16="http://schemas.microsoft.com/office/drawing/2014/main" id="{53E3F034-97AB-1B30-EB83-F9C71939FCC3}"/>
              </a:ext>
            </a:extLst>
          </p:cNvPr>
          <p:cNvSpPr txBox="1">
            <a:spLocks noGrp="1"/>
          </p:cNvSpPr>
          <p:nvPr>
            <p:ph type="title"/>
          </p:nvPr>
        </p:nvSpPr>
        <p:spPr>
          <a:xfrm>
            <a:off x="470510" y="206506"/>
            <a:ext cx="10515600" cy="773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a:solidFill>
                  <a:srgbClr val="9D2235"/>
                </a:solidFill>
                <a:latin typeface="Verdana"/>
                <a:ea typeface="Verdana"/>
              </a:rPr>
              <a:t>Esošā izdienas pensiju sistēma </a:t>
            </a:r>
          </a:p>
        </p:txBody>
      </p:sp>
      <p:sp>
        <p:nvSpPr>
          <p:cNvPr id="38" name="TextBox 37">
            <a:extLst>
              <a:ext uri="{FF2B5EF4-FFF2-40B4-BE49-F238E27FC236}">
                <a16:creationId xmlns:a16="http://schemas.microsoft.com/office/drawing/2014/main" id="{C737DAAD-B178-1552-013D-B45FE98F9F52}"/>
              </a:ext>
            </a:extLst>
          </p:cNvPr>
          <p:cNvSpPr txBox="1"/>
          <p:nvPr/>
        </p:nvSpPr>
        <p:spPr>
          <a:xfrm>
            <a:off x="471537" y="982710"/>
            <a:ext cx="1125966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lv-LV" sz="2000" b="1" dirty="0"/>
              <a:t>1998. gadā tika veikta izdienas pensiju sistēmas reforma. </a:t>
            </a:r>
            <a:endParaRPr lang="en-US" sz="2000" b="1" dirty="0">
              <a:ea typeface="Calibri" panose="020F0502020204030204"/>
              <a:cs typeface="Calibri" panose="020F0502020204030204"/>
            </a:endParaRPr>
          </a:p>
          <a:p>
            <a:pPr marL="342900" indent="-342900">
              <a:buFont typeface="Arial"/>
              <a:buChar char="•"/>
            </a:pPr>
            <a:r>
              <a:rPr lang="lv-LV" sz="2000" b="1" dirty="0"/>
              <a:t>Sākotnēji izdienas pensijas no valsts pamatbudžeta tika paredzētas </a:t>
            </a:r>
            <a:r>
              <a:rPr lang="lv-LV" sz="2000" b="1" u="sng" dirty="0"/>
              <a:t>tikai </a:t>
            </a:r>
            <a:r>
              <a:rPr lang="lv-LV" sz="2000" b="1" u="sng" dirty="0" err="1"/>
              <a:t>Iekšlietu</a:t>
            </a:r>
            <a:r>
              <a:rPr lang="lv-LV" sz="2000" b="1" u="sng" dirty="0"/>
              <a:t> ministrijas sistēmas darbiniekiem ar speciālajām dienesta pakāpēm un militārpersonām</a:t>
            </a:r>
            <a:r>
              <a:rPr lang="lv-LV" sz="2000" b="1" dirty="0"/>
              <a:t>. </a:t>
            </a:r>
            <a:endParaRPr lang="en-US" sz="2000" b="1" dirty="0">
              <a:ea typeface="Calibri" panose="020F0502020204030204"/>
              <a:cs typeface="Calibri" panose="020F0502020204030204"/>
            </a:endParaRPr>
          </a:p>
          <a:p>
            <a:pPr marL="342900" indent="-342900">
              <a:buFont typeface="Arial"/>
              <a:buChar char="•"/>
            </a:pPr>
            <a:r>
              <a:rPr lang="lv-LV" sz="2000" b="1" dirty="0"/>
              <a:t>Pakāpeniski personu loks tika paplašināts, un šobrīd izdienas pensijas no valsts pamatbudžeta papildus iepriekš minētajām, tiek piešķirtas arī:</a:t>
            </a:r>
            <a:endParaRPr lang="en-US" sz="2000" b="1" dirty="0">
              <a:ea typeface="Calibri"/>
              <a:cs typeface="Calibri"/>
            </a:endParaRPr>
          </a:p>
        </p:txBody>
      </p:sp>
    </p:spTree>
    <p:extLst>
      <p:ext uri="{BB962C8B-B14F-4D97-AF65-F5344CB8AC3E}">
        <p14:creationId xmlns:p14="http://schemas.microsoft.com/office/powerpoint/2010/main" val="3229408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305F8-AAA9-AABA-153B-6C51600F4A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88F9D7-74DE-7665-288A-6CF34320E0F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5C34197-B7A6-4922-EC5C-D6E465AC7644}"/>
              </a:ext>
            </a:extLst>
          </p:cNvPr>
          <p:cNvSpPr>
            <a:spLocks noGrp="1"/>
          </p:cNvSpPr>
          <p:nvPr>
            <p:ph type="sldNum" sz="quarter" idx="12"/>
          </p:nvPr>
        </p:nvSpPr>
        <p:spPr/>
        <p:txBody>
          <a:bodyPr/>
          <a:lstStyle/>
          <a:p>
            <a:fld id="{3A2C6229-6458-4195-BAC8-460BF8B49FB6}" type="slidenum">
              <a:rPr lang="lv-LV" smtClean="0"/>
              <a:t>30</a:t>
            </a:fld>
            <a:endParaRPr lang="lv-LV"/>
          </a:p>
        </p:txBody>
      </p:sp>
      <p:pic>
        <p:nvPicPr>
          <p:cNvPr id="10" name="Picture 9">
            <a:extLst>
              <a:ext uri="{FF2B5EF4-FFF2-40B4-BE49-F238E27FC236}">
                <a16:creationId xmlns:a16="http://schemas.microsoft.com/office/drawing/2014/main" id="{924706E9-2BC6-0334-CE26-6F90C81AE58E}"/>
              </a:ext>
            </a:extLst>
          </p:cNvPr>
          <p:cNvPicPr>
            <a:picLocks noChangeAspect="1"/>
          </p:cNvPicPr>
          <p:nvPr/>
        </p:nvPicPr>
        <p:blipFill>
          <a:blip r:embed="rId3"/>
          <a:srcRect l="2635" t="11343" r="68362" b="18689"/>
          <a:stretch>
            <a:fillRect/>
          </a:stretch>
        </p:blipFill>
        <p:spPr>
          <a:xfrm>
            <a:off x="742278" y="186597"/>
            <a:ext cx="8221673" cy="6484806"/>
          </a:xfrm>
          <a:prstGeom prst="rect">
            <a:avLst/>
          </a:prstGeom>
        </p:spPr>
      </p:pic>
    </p:spTree>
    <p:extLst>
      <p:ext uri="{BB962C8B-B14F-4D97-AF65-F5344CB8AC3E}">
        <p14:creationId xmlns:p14="http://schemas.microsoft.com/office/powerpoint/2010/main" val="280952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7B44-3D10-4FC3-7593-80B8677A3A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140AB29-4813-B36C-286F-952E384E2B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A579A5B-70CC-F386-ABC5-C610E90A0010}"/>
              </a:ext>
            </a:extLst>
          </p:cNvPr>
          <p:cNvSpPr>
            <a:spLocks noGrp="1"/>
          </p:cNvSpPr>
          <p:nvPr>
            <p:ph type="sldNum" sz="quarter" idx="12"/>
          </p:nvPr>
        </p:nvSpPr>
        <p:spPr/>
        <p:txBody>
          <a:bodyPr/>
          <a:lstStyle/>
          <a:p>
            <a:fld id="{3A2C6229-6458-4195-BAC8-460BF8B49FB6}" type="slidenum">
              <a:rPr lang="lv-LV" smtClean="0"/>
              <a:t>31</a:t>
            </a:fld>
            <a:endParaRPr lang="lv-LV"/>
          </a:p>
        </p:txBody>
      </p:sp>
      <p:pic>
        <p:nvPicPr>
          <p:cNvPr id="12" name="Picture 11">
            <a:extLst>
              <a:ext uri="{FF2B5EF4-FFF2-40B4-BE49-F238E27FC236}">
                <a16:creationId xmlns:a16="http://schemas.microsoft.com/office/drawing/2014/main" id="{8667ECF9-2953-48B9-EF07-AE941F155F15}"/>
              </a:ext>
            </a:extLst>
          </p:cNvPr>
          <p:cNvPicPr>
            <a:picLocks noChangeAspect="1"/>
          </p:cNvPicPr>
          <p:nvPr/>
        </p:nvPicPr>
        <p:blipFill>
          <a:blip r:embed="rId3"/>
          <a:srcRect l="2501" t="10744" r="68368" b="21324"/>
          <a:stretch>
            <a:fillRect/>
          </a:stretch>
        </p:blipFill>
        <p:spPr>
          <a:xfrm>
            <a:off x="726965" y="136525"/>
            <a:ext cx="8618995" cy="6571056"/>
          </a:xfrm>
          <a:prstGeom prst="rect">
            <a:avLst/>
          </a:prstGeom>
        </p:spPr>
      </p:pic>
    </p:spTree>
    <p:extLst>
      <p:ext uri="{BB962C8B-B14F-4D97-AF65-F5344CB8AC3E}">
        <p14:creationId xmlns:p14="http://schemas.microsoft.com/office/powerpoint/2010/main" val="32881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8CF3-D1F5-E993-BEDF-7A3C41028E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527CA9-D22D-3222-6580-1BD155A3ABD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91A4228-042E-4C35-983E-E37CC5BDCBC1}"/>
              </a:ext>
            </a:extLst>
          </p:cNvPr>
          <p:cNvSpPr>
            <a:spLocks noGrp="1"/>
          </p:cNvSpPr>
          <p:nvPr>
            <p:ph type="sldNum" sz="quarter" idx="12"/>
          </p:nvPr>
        </p:nvSpPr>
        <p:spPr/>
        <p:txBody>
          <a:bodyPr/>
          <a:lstStyle/>
          <a:p>
            <a:fld id="{3A2C6229-6458-4195-BAC8-460BF8B49FB6}" type="slidenum">
              <a:rPr lang="lv-LV" smtClean="0"/>
              <a:t>32</a:t>
            </a:fld>
            <a:endParaRPr lang="lv-LV"/>
          </a:p>
        </p:txBody>
      </p:sp>
      <p:pic>
        <p:nvPicPr>
          <p:cNvPr id="8" name="Picture 7">
            <a:extLst>
              <a:ext uri="{FF2B5EF4-FFF2-40B4-BE49-F238E27FC236}">
                <a16:creationId xmlns:a16="http://schemas.microsoft.com/office/drawing/2014/main" id="{B073F77D-F4FB-B2BB-9627-CA42F10510B4}"/>
              </a:ext>
            </a:extLst>
          </p:cNvPr>
          <p:cNvPicPr>
            <a:picLocks noChangeAspect="1"/>
          </p:cNvPicPr>
          <p:nvPr/>
        </p:nvPicPr>
        <p:blipFill>
          <a:blip r:embed="rId3"/>
          <a:srcRect l="2500" t="11013" r="67813" b="20885"/>
          <a:stretch>
            <a:fillRect/>
          </a:stretch>
        </p:blipFill>
        <p:spPr>
          <a:xfrm>
            <a:off x="685800" y="136525"/>
            <a:ext cx="8623300" cy="6467475"/>
          </a:xfrm>
          <a:prstGeom prst="rect">
            <a:avLst/>
          </a:prstGeom>
        </p:spPr>
      </p:pic>
    </p:spTree>
    <p:extLst>
      <p:ext uri="{BB962C8B-B14F-4D97-AF65-F5344CB8AC3E}">
        <p14:creationId xmlns:p14="http://schemas.microsoft.com/office/powerpoint/2010/main" val="308019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2C0CB1-E5F2-97D7-C490-6E120AF9E97B}"/>
              </a:ext>
            </a:extLst>
          </p:cNvPr>
          <p:cNvPicPr>
            <a:picLocks noChangeAspect="1"/>
          </p:cNvPicPr>
          <p:nvPr/>
        </p:nvPicPr>
        <p:blipFill>
          <a:blip r:embed="rId2"/>
          <a:srcRect l="2500" t="11130" r="67708" b="24511"/>
          <a:stretch>
            <a:fillRect/>
          </a:stretch>
        </p:blipFill>
        <p:spPr>
          <a:xfrm>
            <a:off x="677503" y="266700"/>
            <a:ext cx="9114197" cy="6437303"/>
          </a:xfrm>
          <a:prstGeom prst="rect">
            <a:avLst/>
          </a:prstGeom>
        </p:spPr>
      </p:pic>
    </p:spTree>
    <p:extLst>
      <p:ext uri="{BB962C8B-B14F-4D97-AF65-F5344CB8AC3E}">
        <p14:creationId xmlns:p14="http://schemas.microsoft.com/office/powerpoint/2010/main" val="3648407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8E9E-63B1-CA70-B1FF-394028E75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37E6AE-4D25-0C06-EA5B-22CADCA7835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70A35D5-F736-5CC6-3C0B-9D0783C9E917}"/>
              </a:ext>
            </a:extLst>
          </p:cNvPr>
          <p:cNvSpPr>
            <a:spLocks noGrp="1"/>
          </p:cNvSpPr>
          <p:nvPr>
            <p:ph type="sldNum" sz="quarter" idx="12"/>
          </p:nvPr>
        </p:nvSpPr>
        <p:spPr/>
        <p:txBody>
          <a:bodyPr/>
          <a:lstStyle/>
          <a:p>
            <a:fld id="{3A2C6229-6458-4195-BAC8-460BF8B49FB6}" type="slidenum">
              <a:rPr lang="lv-LV" smtClean="0"/>
              <a:t>34</a:t>
            </a:fld>
            <a:endParaRPr lang="lv-LV"/>
          </a:p>
        </p:txBody>
      </p:sp>
      <p:pic>
        <p:nvPicPr>
          <p:cNvPr id="8" name="Picture 7">
            <a:extLst>
              <a:ext uri="{FF2B5EF4-FFF2-40B4-BE49-F238E27FC236}">
                <a16:creationId xmlns:a16="http://schemas.microsoft.com/office/drawing/2014/main" id="{B8880F99-7349-04CB-CB81-F20372B17D0F}"/>
              </a:ext>
            </a:extLst>
          </p:cNvPr>
          <p:cNvPicPr>
            <a:picLocks noChangeAspect="1"/>
          </p:cNvPicPr>
          <p:nvPr/>
        </p:nvPicPr>
        <p:blipFill>
          <a:blip r:embed="rId3"/>
          <a:srcRect l="2708" t="11173" r="68229" b="18777"/>
          <a:stretch>
            <a:fillRect/>
          </a:stretch>
        </p:blipFill>
        <p:spPr>
          <a:xfrm>
            <a:off x="749300" y="136525"/>
            <a:ext cx="8356600" cy="6585396"/>
          </a:xfrm>
          <a:prstGeom prst="rect">
            <a:avLst/>
          </a:prstGeom>
        </p:spPr>
      </p:pic>
    </p:spTree>
    <p:extLst>
      <p:ext uri="{BB962C8B-B14F-4D97-AF65-F5344CB8AC3E}">
        <p14:creationId xmlns:p14="http://schemas.microsoft.com/office/powerpoint/2010/main" val="641454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6637-EF0E-0539-6AA3-2DD007AD2FE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171859-4BDA-167D-22B2-94863677EB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D9F3722-974F-630E-70C8-694E56CEEA88}"/>
              </a:ext>
            </a:extLst>
          </p:cNvPr>
          <p:cNvSpPr>
            <a:spLocks noGrp="1"/>
          </p:cNvSpPr>
          <p:nvPr>
            <p:ph type="sldNum" sz="quarter" idx="12"/>
          </p:nvPr>
        </p:nvSpPr>
        <p:spPr/>
        <p:txBody>
          <a:bodyPr/>
          <a:lstStyle/>
          <a:p>
            <a:fld id="{3A2C6229-6458-4195-BAC8-460BF8B49FB6}" type="slidenum">
              <a:rPr lang="lv-LV" smtClean="0"/>
              <a:t>35</a:t>
            </a:fld>
            <a:endParaRPr lang="lv-LV"/>
          </a:p>
        </p:txBody>
      </p:sp>
      <p:pic>
        <p:nvPicPr>
          <p:cNvPr id="8" name="Picture 7">
            <a:extLst>
              <a:ext uri="{FF2B5EF4-FFF2-40B4-BE49-F238E27FC236}">
                <a16:creationId xmlns:a16="http://schemas.microsoft.com/office/drawing/2014/main" id="{E19015F3-B11F-B563-8AAB-DCA792F00427}"/>
              </a:ext>
            </a:extLst>
          </p:cNvPr>
          <p:cNvPicPr>
            <a:picLocks noChangeAspect="1"/>
          </p:cNvPicPr>
          <p:nvPr/>
        </p:nvPicPr>
        <p:blipFill>
          <a:blip r:embed="rId3"/>
          <a:srcRect l="2524" t="10749" r="67893" b="27450"/>
          <a:stretch>
            <a:fillRect/>
          </a:stretch>
        </p:blipFill>
        <p:spPr>
          <a:xfrm>
            <a:off x="698500" y="136525"/>
            <a:ext cx="9641088" cy="6584950"/>
          </a:xfrm>
          <a:prstGeom prst="rect">
            <a:avLst/>
          </a:prstGeom>
        </p:spPr>
      </p:pic>
    </p:spTree>
    <p:extLst>
      <p:ext uri="{BB962C8B-B14F-4D97-AF65-F5344CB8AC3E}">
        <p14:creationId xmlns:p14="http://schemas.microsoft.com/office/powerpoint/2010/main" val="2460981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4DF7-1893-83FC-E3C6-3C1820ECC7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6FC808-C657-7F95-F8B5-CF5C6BDD38BD}"/>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76C34F43-AB02-887E-8227-F0B78F0108CD}"/>
              </a:ext>
            </a:extLst>
          </p:cNvPr>
          <p:cNvSpPr>
            <a:spLocks noGrp="1"/>
          </p:cNvSpPr>
          <p:nvPr>
            <p:ph type="sldNum" sz="quarter" idx="12"/>
          </p:nvPr>
        </p:nvSpPr>
        <p:spPr/>
        <p:txBody>
          <a:bodyPr/>
          <a:lstStyle/>
          <a:p>
            <a:fld id="{3A2C6229-6458-4195-BAC8-460BF8B49FB6}" type="slidenum">
              <a:rPr lang="lv-LV" smtClean="0"/>
              <a:t>36</a:t>
            </a:fld>
            <a:endParaRPr lang="lv-LV"/>
          </a:p>
        </p:txBody>
      </p:sp>
      <p:pic>
        <p:nvPicPr>
          <p:cNvPr id="8" name="Picture 7">
            <a:extLst>
              <a:ext uri="{FF2B5EF4-FFF2-40B4-BE49-F238E27FC236}">
                <a16:creationId xmlns:a16="http://schemas.microsoft.com/office/drawing/2014/main" id="{29FA925E-1FE8-D959-A301-2AFD3DC0AAA6}"/>
              </a:ext>
            </a:extLst>
          </p:cNvPr>
          <p:cNvPicPr>
            <a:picLocks noChangeAspect="1"/>
          </p:cNvPicPr>
          <p:nvPr/>
        </p:nvPicPr>
        <p:blipFill>
          <a:blip r:embed="rId3"/>
          <a:srcRect l="2691" t="10564" r="68750" b="33114"/>
          <a:stretch>
            <a:fillRect/>
          </a:stretch>
        </p:blipFill>
        <p:spPr>
          <a:xfrm>
            <a:off x="838200" y="365125"/>
            <a:ext cx="9858418" cy="6356350"/>
          </a:xfrm>
          <a:prstGeom prst="rect">
            <a:avLst/>
          </a:prstGeom>
        </p:spPr>
      </p:pic>
    </p:spTree>
    <p:extLst>
      <p:ext uri="{BB962C8B-B14F-4D97-AF65-F5344CB8AC3E}">
        <p14:creationId xmlns:p14="http://schemas.microsoft.com/office/powerpoint/2010/main" val="1745555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2B772-45F6-6755-EFFF-32E27394D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E21FF-FF9C-5F6E-8843-5641388158DC}"/>
              </a:ext>
            </a:extLst>
          </p:cNvPr>
          <p:cNvSpPr>
            <a:spLocks noGrp="1"/>
          </p:cNvSpPr>
          <p:nvPr>
            <p:ph type="title"/>
          </p:nvPr>
        </p:nvSpPr>
        <p:spPr>
          <a:xfrm>
            <a:off x="651574" y="2766218"/>
            <a:ext cx="10888851" cy="1325563"/>
          </a:xfrm>
        </p:spPr>
        <p:txBody>
          <a:bodyPr>
            <a:normAutofit/>
          </a:bodyPr>
          <a:lstStyle/>
          <a:p>
            <a:pPr algn="ctr"/>
            <a:r>
              <a:rPr lang="lv-LV" altLang="lv-LV" sz="2800" b="1" dirty="0">
                <a:solidFill>
                  <a:srgbClr val="9D2235"/>
                </a:solidFill>
                <a:latin typeface="Clear Sans Bold" panose="020B0604020202020204" charset="0"/>
                <a:cs typeface="Clear Sans Bold" panose="020B0604020202020204" charset="0"/>
              </a:rPr>
              <a:t>Ar atbildību par Latvijas nākotni</a:t>
            </a:r>
            <a:r>
              <a:rPr lang="en-US" sz="2800" b="1" spc="119" dirty="0">
                <a:solidFill>
                  <a:srgbClr val="9D2235"/>
                </a:solidFill>
                <a:latin typeface="Clear Sans Bold Bold"/>
              </a:rPr>
              <a:t>!</a:t>
            </a:r>
            <a:br>
              <a:rPr lang="en-US" sz="2800" b="1" spc="119" dirty="0">
                <a:solidFill>
                  <a:srgbClr val="9D2235"/>
                </a:solidFill>
                <a:latin typeface="Clear Sans Bold Bold"/>
              </a:rPr>
            </a:br>
            <a:r>
              <a:rPr lang="lv-LV" sz="2800" b="1" dirty="0">
                <a:solidFill>
                  <a:srgbClr val="9D2235"/>
                </a:solidFill>
                <a:latin typeface="Verdana" panose="020B0604030504040204" pitchFamily="34" charset="0"/>
                <a:ea typeface="Verdana" panose="020B0604030504040204" pitchFamily="34" charset="0"/>
              </a:rPr>
              <a:t> </a:t>
            </a:r>
            <a:endParaRPr lang="lv-LV" sz="2800" dirty="0">
              <a:solidFill>
                <a:srgbClr val="9D2235"/>
              </a:solidFill>
            </a:endParaRPr>
          </a:p>
        </p:txBody>
      </p:sp>
      <p:sp>
        <p:nvSpPr>
          <p:cNvPr id="4" name="Slide Number Placeholder 3">
            <a:extLst>
              <a:ext uri="{FF2B5EF4-FFF2-40B4-BE49-F238E27FC236}">
                <a16:creationId xmlns:a16="http://schemas.microsoft.com/office/drawing/2014/main" id="{47839F55-1EA3-831D-CAB5-A112AB54A904}"/>
              </a:ext>
            </a:extLst>
          </p:cNvPr>
          <p:cNvSpPr>
            <a:spLocks noGrp="1"/>
          </p:cNvSpPr>
          <p:nvPr>
            <p:ph type="sldNum" sz="quarter" idx="12"/>
          </p:nvPr>
        </p:nvSpPr>
        <p:spPr/>
        <p:txBody>
          <a:bodyPr/>
          <a:lstStyle/>
          <a:p>
            <a:fld id="{3A2C6229-6458-4195-BAC8-460BF8B49FB6}" type="slidenum">
              <a:rPr lang="lv-LV" smtClean="0"/>
              <a:t>37</a:t>
            </a:fld>
            <a:endParaRPr lang="lv-LV"/>
          </a:p>
        </p:txBody>
      </p:sp>
    </p:spTree>
    <p:extLst>
      <p:ext uri="{BB962C8B-B14F-4D97-AF65-F5344CB8AC3E}">
        <p14:creationId xmlns:p14="http://schemas.microsoft.com/office/powerpoint/2010/main" val="222273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E587CD-E950-388F-B265-4993C1F61B88}"/>
              </a:ext>
            </a:extLst>
          </p:cNvPr>
          <p:cNvSpPr>
            <a:spLocks noGrp="1"/>
          </p:cNvSpPr>
          <p:nvPr>
            <p:ph type="sldNum" sz="quarter" idx="12"/>
          </p:nvPr>
        </p:nvSpPr>
        <p:spPr/>
        <p:txBody>
          <a:bodyPr/>
          <a:lstStyle/>
          <a:p>
            <a:fld id="{3A2C6229-6458-4195-BAC8-460BF8B49FB6}" type="slidenum">
              <a:rPr lang="lv-LV" smtClean="0"/>
              <a:t>4</a:t>
            </a:fld>
            <a:endParaRPr lang="lv-LV"/>
          </a:p>
        </p:txBody>
      </p:sp>
      <p:sp>
        <p:nvSpPr>
          <p:cNvPr id="5" name="Title 1">
            <a:extLst>
              <a:ext uri="{FF2B5EF4-FFF2-40B4-BE49-F238E27FC236}">
                <a16:creationId xmlns:a16="http://schemas.microsoft.com/office/drawing/2014/main" id="{53E3F034-97AB-1B30-EB83-F9C71939FCC3}"/>
              </a:ext>
            </a:extLst>
          </p:cNvPr>
          <p:cNvSpPr txBox="1">
            <a:spLocks noGrp="1"/>
          </p:cNvSpPr>
          <p:nvPr>
            <p:ph type="title"/>
          </p:nvPr>
        </p:nvSpPr>
        <p:spPr>
          <a:xfrm>
            <a:off x="498081" y="213160"/>
            <a:ext cx="10515600" cy="773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a:solidFill>
                  <a:srgbClr val="9D2235"/>
                </a:solidFill>
                <a:latin typeface="Verdana" panose="020B0604030504040204" pitchFamily="34" charset="0"/>
                <a:ea typeface="Verdana" panose="020B0604030504040204" pitchFamily="34" charset="0"/>
              </a:rPr>
              <a:t>Esošā izdienas pensiju sistēma #2 </a:t>
            </a:r>
          </a:p>
        </p:txBody>
      </p:sp>
      <p:sp>
        <p:nvSpPr>
          <p:cNvPr id="8" name="Rectangle 1">
            <a:extLst>
              <a:ext uri="{FF2B5EF4-FFF2-40B4-BE49-F238E27FC236}">
                <a16:creationId xmlns:a16="http://schemas.microsoft.com/office/drawing/2014/main" id="{42E5E1A6-1D76-B69A-1BB0-2DE2AF8FE1DC}"/>
              </a:ext>
            </a:extLst>
          </p:cNvPr>
          <p:cNvSpPr>
            <a:spLocks noChangeArrowheads="1"/>
          </p:cNvSpPr>
          <p:nvPr/>
        </p:nvSpPr>
        <p:spPr bwMode="auto">
          <a:xfrm>
            <a:off x="838200" y="2172385"/>
            <a:ext cx="7200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lv-LV" altLang="lv-LV" sz="1800" b="0" i="0" u="none" strike="noStrike" cap="none" normalizeH="0" baseline="0">
                <a:ln>
                  <a:noFill/>
                </a:ln>
                <a:solidFill>
                  <a:schemeClr val="tx1"/>
                </a:solidFill>
                <a:effectLst/>
                <a:latin typeface="Arial" panose="020B0604020202020204" pitchFamily="34" charset="0"/>
              </a:rPr>
            </a:br>
            <a:endParaRPr kumimoji="0" lang="lv-LV" altLang="lv-LV"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011638F3-9E74-82F4-E2B8-AEE20BCEF7AC}"/>
              </a:ext>
            </a:extLst>
          </p:cNvPr>
          <p:cNvGraphicFramePr>
            <a:graphicFrameLocks noGrp="1"/>
          </p:cNvGraphicFramePr>
          <p:nvPr>
            <p:extLst>
              <p:ext uri="{D42A27DB-BD31-4B8C-83A1-F6EECF244321}">
                <p14:modId xmlns:p14="http://schemas.microsoft.com/office/powerpoint/2010/main" val="2161096942"/>
              </p:ext>
            </p:extLst>
          </p:nvPr>
        </p:nvGraphicFramePr>
        <p:xfrm>
          <a:off x="586977" y="871406"/>
          <a:ext cx="9935881" cy="5650649"/>
        </p:xfrm>
        <a:graphic>
          <a:graphicData uri="http://schemas.openxmlformats.org/drawingml/2006/table">
            <a:tbl>
              <a:tblPr firstRow="1" firstCol="1" bandRow="1">
                <a:tableStyleId>{5C22544A-7EE6-4342-B048-85BDC9FD1C3A}</a:tableStyleId>
              </a:tblPr>
              <a:tblGrid>
                <a:gridCol w="4165908">
                  <a:extLst>
                    <a:ext uri="{9D8B030D-6E8A-4147-A177-3AD203B41FA5}">
                      <a16:colId xmlns:a16="http://schemas.microsoft.com/office/drawing/2014/main" val="1006917309"/>
                    </a:ext>
                  </a:extLst>
                </a:gridCol>
                <a:gridCol w="3009835">
                  <a:extLst>
                    <a:ext uri="{9D8B030D-6E8A-4147-A177-3AD203B41FA5}">
                      <a16:colId xmlns:a16="http://schemas.microsoft.com/office/drawing/2014/main" val="2830648868"/>
                    </a:ext>
                  </a:extLst>
                </a:gridCol>
                <a:gridCol w="2760138">
                  <a:extLst>
                    <a:ext uri="{9D8B030D-6E8A-4147-A177-3AD203B41FA5}">
                      <a16:colId xmlns:a16="http://schemas.microsoft.com/office/drawing/2014/main" val="2244786949"/>
                    </a:ext>
                  </a:extLst>
                </a:gridCol>
              </a:tblGrid>
              <a:tr h="514766">
                <a:tc>
                  <a:txBody>
                    <a:bodyPr/>
                    <a:lstStyle/>
                    <a:p>
                      <a:pPr algn="ctr">
                        <a:lnSpc>
                          <a:spcPct val="107000"/>
                        </a:lnSpc>
                        <a:spcAft>
                          <a:spcPts val="800"/>
                        </a:spcAft>
                      </a:pPr>
                      <a:r>
                        <a:rPr lang="lv-LV" sz="1700" dirty="0">
                          <a:effectLst/>
                        </a:rPr>
                        <a:t>Izdienas pensijas saņēmēji</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6954" marR="96954" marT="0" marB="0" anchor="ctr"/>
                </a:tc>
                <a:tc>
                  <a:txBody>
                    <a:bodyPr/>
                    <a:lstStyle/>
                    <a:p>
                      <a:pPr algn="ctr">
                        <a:lnSpc>
                          <a:spcPct val="107000"/>
                        </a:lnSpc>
                        <a:spcAft>
                          <a:spcPts val="800"/>
                        </a:spcAft>
                      </a:pPr>
                      <a:r>
                        <a:rPr lang="lv-LV" sz="1700" dirty="0">
                          <a:effectLst/>
                        </a:rPr>
                        <a:t>Pensionēšanās   vecums (gadi)</a:t>
                      </a:r>
                      <a:endParaRPr lang="lv-LV" sz="16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1700" dirty="0">
                          <a:effectLst/>
                        </a:rPr>
                        <a:t>Izdienas stāžs (gadi)</a:t>
                      </a:r>
                      <a:endParaRPr lang="lv-LV" sz="1600" dirty="0">
                        <a:effectLst/>
                        <a:latin typeface="Calibri"/>
                        <a:ea typeface="Calibri"/>
                        <a:cs typeface="Times New Roman"/>
                      </a:endParaRPr>
                    </a:p>
                  </a:txBody>
                  <a:tcPr marL="96954" marR="96954" marT="0" marB="0" anchor="ctr"/>
                </a:tc>
                <a:extLst>
                  <a:ext uri="{0D108BD9-81ED-4DB2-BD59-A6C34878D82A}">
                    <a16:rowId xmlns:a16="http://schemas.microsoft.com/office/drawing/2014/main" val="117436219"/>
                  </a:ext>
                </a:extLst>
              </a:tr>
              <a:tr h="406773">
                <a:tc>
                  <a:txBody>
                    <a:bodyPr/>
                    <a:lstStyle/>
                    <a:p>
                      <a:pPr algn="r">
                        <a:lnSpc>
                          <a:spcPct val="107000"/>
                        </a:lnSpc>
                        <a:spcAft>
                          <a:spcPts val="800"/>
                        </a:spcAft>
                      </a:pPr>
                      <a:r>
                        <a:rPr lang="lv-LV" sz="1800" dirty="0">
                          <a:effectLst/>
                        </a:rPr>
                        <a:t>Militārpersonas</a:t>
                      </a:r>
                      <a:endParaRPr lang="lv-LV" sz="1800" dirty="0">
                        <a:effectLst/>
                        <a:latin typeface="Calibri"/>
                        <a:ea typeface="Calibri"/>
                        <a:cs typeface="Times New Roman"/>
                      </a:endParaRPr>
                    </a:p>
                  </a:txBody>
                  <a:tcPr marL="96954" marR="96954" marT="0" marB="0" anchor="ctr"/>
                </a:tc>
                <a:tc>
                  <a:txBody>
                    <a:bodyPr/>
                    <a:lstStyle/>
                    <a:p>
                      <a:pPr algn="ctr">
                        <a:lnSpc>
                          <a:spcPct val="107000"/>
                        </a:lnSpc>
                        <a:spcAft>
                          <a:spcPts val="800"/>
                        </a:spcAft>
                      </a:pPr>
                      <a:r>
                        <a:rPr lang="lv-LV" sz="2000" b="1" dirty="0">
                          <a:effectLst/>
                        </a:rPr>
                        <a:t>45-65</a:t>
                      </a:r>
                      <a:endParaRPr lang="lv-LV" sz="2000" b="1">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15 - 20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385387478"/>
                  </a:ext>
                </a:extLst>
              </a:tr>
              <a:tr h="1235445">
                <a:tc>
                  <a:txBody>
                    <a:bodyPr/>
                    <a:lstStyle/>
                    <a:p>
                      <a:pPr algn="r">
                        <a:lnSpc>
                          <a:spcPct val="100000"/>
                        </a:lnSpc>
                        <a:spcAft>
                          <a:spcPts val="400"/>
                        </a:spcAft>
                      </a:pPr>
                      <a:r>
                        <a:rPr lang="lv-LV" sz="1800" dirty="0">
                          <a:effectLst/>
                        </a:rPr>
                        <a:t>IeM sistēmas iestāžu un Ieslodzījuma vietu pārvaldes amatpersonas ar speciālajām dienesta pakāpēm</a:t>
                      </a:r>
                      <a:endParaRPr lang="lv-LV" sz="18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kern="1200" dirty="0">
                          <a:solidFill>
                            <a:schemeClr val="dk1"/>
                          </a:solidFill>
                          <a:effectLst/>
                          <a:latin typeface="+mn-lt"/>
                          <a:ea typeface="+mn-ea"/>
                          <a:cs typeface="+mn-cs"/>
                        </a:rPr>
                        <a:t>50</a:t>
                      </a: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dirty="0">
                        <a:effectLst/>
                        <a:latin typeface="Calibri"/>
                        <a:ea typeface="Calibri"/>
                        <a:cs typeface="Times New Roman"/>
                      </a:endParaRPr>
                    </a:p>
                  </a:txBody>
                  <a:tcPr marL="96954" marR="96954" marT="0" marB="0" anchor="ctr"/>
                </a:tc>
                <a:extLst>
                  <a:ext uri="{0D108BD9-81ED-4DB2-BD59-A6C34878D82A}">
                    <a16:rowId xmlns:a16="http://schemas.microsoft.com/office/drawing/2014/main" val="2195662372"/>
                  </a:ext>
                </a:extLst>
              </a:tr>
              <a:tr h="926580">
                <a:tc>
                  <a:txBody>
                    <a:bodyPr/>
                    <a:lstStyle/>
                    <a:p>
                      <a:pPr algn="r">
                        <a:lnSpc>
                          <a:spcPct val="107000"/>
                        </a:lnSpc>
                        <a:spcAft>
                          <a:spcPts val="800"/>
                        </a:spcAft>
                      </a:pPr>
                      <a:r>
                        <a:rPr lang="lv-LV" sz="1800" dirty="0">
                          <a:effectLst/>
                        </a:rPr>
                        <a:t>Valsts un pašvaldību profesionālo orķestru, koru, koncertorganizāciju, teātru un cirka mākslinieki</a:t>
                      </a:r>
                      <a:endParaRPr lang="lv-LV" sz="18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38 - 55</a:t>
                      </a:r>
                      <a:endParaRPr lang="lv-LV" sz="2000" b="1">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10 - 30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2353899463"/>
                  </a:ext>
                </a:extLst>
              </a:tr>
              <a:tr h="419100">
                <a:tc>
                  <a:txBody>
                    <a:bodyPr/>
                    <a:lstStyle/>
                    <a:p>
                      <a:pPr algn="r">
                        <a:lnSpc>
                          <a:spcPct val="107000"/>
                        </a:lnSpc>
                        <a:spcAft>
                          <a:spcPts val="800"/>
                        </a:spcAft>
                      </a:pPr>
                      <a:r>
                        <a:rPr lang="lv-LV" sz="1800" dirty="0">
                          <a:effectLst/>
                        </a:rPr>
                        <a:t>Tiesneši </a:t>
                      </a:r>
                      <a:endParaRPr lang="lv-LV" sz="1800" dirty="0">
                        <a:effectLst/>
                        <a:latin typeface="Calibri"/>
                        <a:ea typeface="Calibri"/>
                        <a:cs typeface="Times New Roman"/>
                      </a:endParaRPr>
                    </a:p>
                  </a:txBody>
                  <a:tcPr marL="96954" marR="96954" marT="0" marB="0" anchor="ctr"/>
                </a:tc>
                <a:tc>
                  <a:txBody>
                    <a:bodyPr/>
                    <a:lstStyle/>
                    <a:p>
                      <a:pPr marL="0" lvl="0" indent="0" algn="ctr">
                        <a:lnSpc>
                          <a:spcPct val="107000"/>
                        </a:lnSpc>
                        <a:spcAft>
                          <a:spcPts val="800"/>
                        </a:spcAft>
                        <a:buNone/>
                      </a:pPr>
                      <a:r>
                        <a:rPr lang="lv-LV" sz="2000" b="1" dirty="0">
                          <a:effectLst/>
                        </a:rPr>
                        <a:t>65</a:t>
                      </a:r>
                      <a:endParaRPr lang="lv-LV" sz="2000" b="1"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360660076"/>
                  </a:ext>
                </a:extLst>
              </a:tr>
              <a:tr h="394447">
                <a:tc>
                  <a:txBody>
                    <a:bodyPr/>
                    <a:lstStyle/>
                    <a:p>
                      <a:pPr algn="r">
                        <a:lnSpc>
                          <a:spcPct val="107000"/>
                        </a:lnSpc>
                        <a:spcAft>
                          <a:spcPts val="800"/>
                        </a:spcAft>
                      </a:pPr>
                      <a:r>
                        <a:rPr lang="lv-LV" sz="1800" dirty="0">
                          <a:effectLst/>
                        </a:rPr>
                        <a:t>Prokurori</a:t>
                      </a:r>
                      <a:endParaRPr lang="lv-LV" sz="18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50</a:t>
                      </a:r>
                      <a:endParaRPr lang="lv-LV" sz="2000" b="1">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1318199512"/>
                  </a:ext>
                </a:extLst>
              </a:tr>
              <a:tr h="394447">
                <a:tc>
                  <a:txBody>
                    <a:bodyPr/>
                    <a:lstStyle/>
                    <a:p>
                      <a:pPr algn="r">
                        <a:lnSpc>
                          <a:spcPct val="107000"/>
                        </a:lnSpc>
                        <a:spcAft>
                          <a:spcPts val="800"/>
                        </a:spcAft>
                      </a:pPr>
                      <a:r>
                        <a:rPr lang="lv-LV" sz="1800" dirty="0">
                          <a:effectLst/>
                        </a:rPr>
                        <a:t>Diplomāti</a:t>
                      </a:r>
                      <a:endParaRPr lang="lv-LV" sz="18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55</a:t>
                      </a:r>
                      <a:endParaRPr lang="lv-LV" sz="2000" b="1">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1577885114"/>
                  </a:ext>
                </a:extLst>
              </a:tr>
              <a:tr h="406773">
                <a:tc>
                  <a:txBody>
                    <a:bodyPr/>
                    <a:lstStyle/>
                    <a:p>
                      <a:pPr algn="r">
                        <a:lnSpc>
                          <a:spcPct val="107000"/>
                        </a:lnSpc>
                        <a:spcAft>
                          <a:spcPts val="800"/>
                        </a:spcAft>
                      </a:pPr>
                      <a:r>
                        <a:rPr lang="lv-LV" sz="1800" dirty="0">
                          <a:effectLst/>
                        </a:rPr>
                        <a:t>KNAB amatpersonas</a:t>
                      </a:r>
                      <a:endParaRPr lang="lv-LV" sz="1800"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50</a:t>
                      </a:r>
                      <a:endParaRPr lang="lv-LV" sz="2000" b="1"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a:effectLst/>
                        <a:latin typeface="Calibri"/>
                        <a:ea typeface="Calibri"/>
                        <a:cs typeface="Times New Roman"/>
                      </a:endParaRPr>
                    </a:p>
                  </a:txBody>
                  <a:tcPr marL="96954" marR="96954" marT="0" marB="0" anchor="ctr"/>
                </a:tc>
                <a:extLst>
                  <a:ext uri="{0D108BD9-81ED-4DB2-BD59-A6C34878D82A}">
                    <a16:rowId xmlns:a16="http://schemas.microsoft.com/office/drawing/2014/main" val="3657108580"/>
                  </a:ext>
                </a:extLst>
              </a:tr>
              <a:tr h="617720">
                <a:tc>
                  <a:txBody>
                    <a:bodyPr/>
                    <a:lstStyle/>
                    <a:p>
                      <a:pPr algn="r">
                        <a:lnSpc>
                          <a:spcPct val="107000"/>
                        </a:lnSpc>
                        <a:spcAft>
                          <a:spcPts val="800"/>
                        </a:spcAft>
                      </a:pPr>
                      <a:r>
                        <a:rPr lang="lv-LV" sz="1800" dirty="0">
                          <a:effectLst/>
                        </a:rPr>
                        <a:t>Valsts drošības iestāžu amatpersonas</a:t>
                      </a:r>
                      <a:endParaRPr lang="lv-LV" sz="180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50</a:t>
                      </a:r>
                      <a:endParaRPr lang="lv-LV" sz="2000" b="1" dirty="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dirty="0">
                        <a:effectLst/>
                        <a:latin typeface="Calibri"/>
                        <a:ea typeface="Calibri"/>
                        <a:cs typeface="Times New Roman"/>
                      </a:endParaRPr>
                    </a:p>
                  </a:txBody>
                  <a:tcPr marL="96954" marR="96954" marT="0" marB="0" anchor="ctr"/>
                </a:tc>
                <a:extLst>
                  <a:ext uri="{0D108BD9-81ED-4DB2-BD59-A6C34878D82A}">
                    <a16:rowId xmlns:a16="http://schemas.microsoft.com/office/drawing/2014/main" val="1671810041"/>
                  </a:ext>
                </a:extLst>
              </a:tr>
              <a:tr h="334598">
                <a:tc>
                  <a:txBody>
                    <a:bodyPr/>
                    <a:lstStyle/>
                    <a:p>
                      <a:pPr algn="r">
                        <a:lnSpc>
                          <a:spcPct val="107000"/>
                        </a:lnSpc>
                        <a:spcAft>
                          <a:spcPts val="800"/>
                        </a:spcAft>
                      </a:pPr>
                      <a:r>
                        <a:rPr lang="lv-LV" sz="1800" dirty="0">
                          <a:effectLst/>
                        </a:rPr>
                        <a:t>NMPD darbinieki</a:t>
                      </a:r>
                      <a:endParaRPr lang="lv-LV" sz="1800">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55</a:t>
                      </a:r>
                      <a:endParaRPr lang="lv-LV" sz="2000" b="1">
                        <a:effectLst/>
                        <a:latin typeface="Calibri"/>
                        <a:ea typeface="Calibri"/>
                        <a:cs typeface="Times New Roman"/>
                      </a:endParaRPr>
                    </a:p>
                  </a:txBody>
                  <a:tcPr marL="96954" marR="96954" marT="0" marB="0" anchor="ctr"/>
                </a:tc>
                <a:tc>
                  <a:txBody>
                    <a:bodyPr/>
                    <a:lstStyle/>
                    <a:p>
                      <a:pPr lvl="0" algn="ctr">
                        <a:lnSpc>
                          <a:spcPct val="107000"/>
                        </a:lnSpc>
                        <a:spcAft>
                          <a:spcPts val="800"/>
                        </a:spcAft>
                        <a:buNone/>
                      </a:pPr>
                      <a:r>
                        <a:rPr lang="lv-LV" sz="2000" b="1" dirty="0">
                          <a:effectLst/>
                        </a:rPr>
                        <a:t>20</a:t>
                      </a:r>
                      <a:endParaRPr lang="lv-LV" sz="2000" b="1" dirty="0">
                        <a:effectLst/>
                        <a:latin typeface="Calibri"/>
                        <a:ea typeface="Calibri"/>
                        <a:cs typeface="Times New Roman"/>
                      </a:endParaRPr>
                    </a:p>
                  </a:txBody>
                  <a:tcPr marL="96954" marR="96954" marT="0" marB="0" anchor="ctr"/>
                </a:tc>
                <a:extLst>
                  <a:ext uri="{0D108BD9-81ED-4DB2-BD59-A6C34878D82A}">
                    <a16:rowId xmlns:a16="http://schemas.microsoft.com/office/drawing/2014/main" val="3455397400"/>
                  </a:ext>
                </a:extLst>
              </a:tr>
            </a:tbl>
          </a:graphicData>
        </a:graphic>
      </p:graphicFrame>
    </p:spTree>
    <p:extLst>
      <p:ext uri="{BB962C8B-B14F-4D97-AF65-F5344CB8AC3E}">
        <p14:creationId xmlns:p14="http://schemas.microsoft.com/office/powerpoint/2010/main" val="414494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EE16CF-6A4C-4459-843D-BFB811A3FED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A2C6229-6458-4195-BAC8-460BF8B49FB6}" type="slidenum">
              <a:rPr lang="en-US" smtClean="0"/>
              <a:pPr>
                <a:spcAft>
                  <a:spcPts val="600"/>
                </a:spcAft>
              </a:pPr>
              <a:t>5</a:t>
            </a:fld>
            <a:endParaRPr lang="en-US"/>
          </a:p>
        </p:txBody>
      </p:sp>
      <p:sp>
        <p:nvSpPr>
          <p:cNvPr id="9" name="Title 1">
            <a:extLst>
              <a:ext uri="{FF2B5EF4-FFF2-40B4-BE49-F238E27FC236}">
                <a16:creationId xmlns:a16="http://schemas.microsoft.com/office/drawing/2014/main" id="{4F6651FB-B461-8F83-26A9-5972B7293AAB}"/>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Esošā izdienas pensiju sistēma #3 </a:t>
            </a:r>
          </a:p>
        </p:txBody>
      </p:sp>
      <p:graphicFrame>
        <p:nvGraphicFramePr>
          <p:cNvPr id="2" name="Chart 1">
            <a:extLst>
              <a:ext uri="{FF2B5EF4-FFF2-40B4-BE49-F238E27FC236}">
                <a16:creationId xmlns:a16="http://schemas.microsoft.com/office/drawing/2014/main" id="{D288DCAE-CB47-FF74-8384-38D801B026BA}"/>
              </a:ext>
            </a:extLst>
          </p:cNvPr>
          <p:cNvGraphicFramePr>
            <a:graphicFrameLocks/>
          </p:cNvGraphicFramePr>
          <p:nvPr>
            <p:extLst>
              <p:ext uri="{D42A27DB-BD31-4B8C-83A1-F6EECF244321}">
                <p14:modId xmlns:p14="http://schemas.microsoft.com/office/powerpoint/2010/main" val="1842262291"/>
              </p:ext>
            </p:extLst>
          </p:nvPr>
        </p:nvGraphicFramePr>
        <p:xfrm>
          <a:off x="515938" y="1555531"/>
          <a:ext cx="10837862" cy="4130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210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2E50A7-02A5-8505-85FD-73BCFDF3AE5C}"/>
              </a:ext>
            </a:extLst>
          </p:cNvPr>
          <p:cNvSpPr>
            <a:spLocks noGrp="1"/>
          </p:cNvSpPr>
          <p:nvPr>
            <p:ph type="sldNum" sz="quarter" idx="12"/>
          </p:nvPr>
        </p:nvSpPr>
        <p:spPr/>
        <p:txBody>
          <a:bodyPr/>
          <a:lstStyle/>
          <a:p>
            <a:fld id="{3A2C6229-6458-4195-BAC8-460BF8B49FB6}" type="slidenum">
              <a:rPr lang="lv-LV" smtClean="0"/>
              <a:t>6</a:t>
            </a:fld>
            <a:endParaRPr lang="lv-LV"/>
          </a:p>
        </p:txBody>
      </p:sp>
      <p:sp>
        <p:nvSpPr>
          <p:cNvPr id="9" name="Title 1">
            <a:extLst>
              <a:ext uri="{FF2B5EF4-FFF2-40B4-BE49-F238E27FC236}">
                <a16:creationId xmlns:a16="http://schemas.microsoft.com/office/drawing/2014/main" id="{827ABB32-98C2-4598-6ECC-9B15E7605898}"/>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Esošā izdienas pensiju sistēma #4 </a:t>
            </a:r>
          </a:p>
        </p:txBody>
      </p:sp>
      <p:graphicFrame>
        <p:nvGraphicFramePr>
          <p:cNvPr id="3" name="Chart 2">
            <a:extLst>
              <a:ext uri="{FF2B5EF4-FFF2-40B4-BE49-F238E27FC236}">
                <a16:creationId xmlns:a16="http://schemas.microsoft.com/office/drawing/2014/main" id="{6E19D3E8-BDDE-4920-48FD-AA2D7D07D464}"/>
              </a:ext>
            </a:extLst>
          </p:cNvPr>
          <p:cNvGraphicFramePr>
            <a:graphicFrameLocks/>
          </p:cNvGraphicFramePr>
          <p:nvPr>
            <p:extLst>
              <p:ext uri="{D42A27DB-BD31-4B8C-83A1-F6EECF244321}">
                <p14:modId xmlns:p14="http://schemas.microsoft.com/office/powerpoint/2010/main" val="1403331010"/>
              </p:ext>
            </p:extLst>
          </p:nvPr>
        </p:nvGraphicFramePr>
        <p:xfrm>
          <a:off x="567299" y="1414462"/>
          <a:ext cx="6572251" cy="50317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A40D4AF6-9D05-BB81-5112-8C124FBADD17}"/>
              </a:ext>
            </a:extLst>
          </p:cNvPr>
          <p:cNvGraphicFramePr>
            <a:graphicFrameLocks/>
          </p:cNvGraphicFramePr>
          <p:nvPr>
            <p:extLst>
              <p:ext uri="{D42A27DB-BD31-4B8C-83A1-F6EECF244321}">
                <p14:modId xmlns:p14="http://schemas.microsoft.com/office/powerpoint/2010/main" val="3444112673"/>
              </p:ext>
            </p:extLst>
          </p:nvPr>
        </p:nvGraphicFramePr>
        <p:xfrm>
          <a:off x="7139550" y="1414462"/>
          <a:ext cx="4572000" cy="50317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7533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BD956-C8F5-1A9C-7958-C367235FA9C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640E82A-6B0F-48A7-EC34-8816AA2C751C}"/>
              </a:ext>
            </a:extLst>
          </p:cNvPr>
          <p:cNvSpPr>
            <a:spLocks noGrp="1"/>
          </p:cNvSpPr>
          <p:nvPr>
            <p:ph type="sldNum" sz="quarter" idx="12"/>
          </p:nvPr>
        </p:nvSpPr>
        <p:spPr/>
        <p:txBody>
          <a:bodyPr/>
          <a:lstStyle/>
          <a:p>
            <a:fld id="{3A2C6229-6458-4195-BAC8-460BF8B49FB6}" type="slidenum">
              <a:rPr lang="lv-LV" smtClean="0"/>
              <a:t>7</a:t>
            </a:fld>
            <a:endParaRPr lang="lv-LV"/>
          </a:p>
        </p:txBody>
      </p:sp>
      <p:sp>
        <p:nvSpPr>
          <p:cNvPr id="9" name="Title 1">
            <a:extLst>
              <a:ext uri="{FF2B5EF4-FFF2-40B4-BE49-F238E27FC236}">
                <a16:creationId xmlns:a16="http://schemas.microsoft.com/office/drawing/2014/main" id="{77EC57FD-DA0B-A214-26BA-CD12BCF8F953}"/>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Esošā izdienas pensiju sistēma #5 </a:t>
            </a:r>
          </a:p>
        </p:txBody>
      </p:sp>
      <p:graphicFrame>
        <p:nvGraphicFramePr>
          <p:cNvPr id="3" name="Chart 2">
            <a:extLst>
              <a:ext uri="{FF2B5EF4-FFF2-40B4-BE49-F238E27FC236}">
                <a16:creationId xmlns:a16="http://schemas.microsoft.com/office/drawing/2014/main" id="{6C8ECB3A-771D-A441-D1EB-C37B24FA2665}"/>
              </a:ext>
            </a:extLst>
          </p:cNvPr>
          <p:cNvGraphicFramePr>
            <a:graphicFrameLocks/>
          </p:cNvGraphicFramePr>
          <p:nvPr>
            <p:extLst>
              <p:ext uri="{D42A27DB-BD31-4B8C-83A1-F6EECF244321}">
                <p14:modId xmlns:p14="http://schemas.microsoft.com/office/powerpoint/2010/main" val="3917044424"/>
              </p:ext>
            </p:extLst>
          </p:nvPr>
        </p:nvGraphicFramePr>
        <p:xfrm>
          <a:off x="515938" y="1192192"/>
          <a:ext cx="10837862" cy="464104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B86A89E-E864-850F-1EF6-B209E7FE2A11}"/>
              </a:ext>
            </a:extLst>
          </p:cNvPr>
          <p:cNvSpPr txBox="1"/>
          <p:nvPr/>
        </p:nvSpPr>
        <p:spPr>
          <a:xfrm>
            <a:off x="2927131" y="1975944"/>
            <a:ext cx="278524" cy="292388"/>
          </a:xfrm>
          <a:prstGeom prst="rect">
            <a:avLst/>
          </a:prstGeom>
          <a:noFill/>
        </p:spPr>
        <p:txBody>
          <a:bodyPr wrap="square" rtlCol="0">
            <a:spAutoFit/>
          </a:bodyPr>
          <a:lstStyle/>
          <a:p>
            <a:r>
              <a:rPr lang="lv-LV" sz="1300" dirty="0"/>
              <a:t>*</a:t>
            </a:r>
          </a:p>
        </p:txBody>
      </p:sp>
      <p:sp>
        <p:nvSpPr>
          <p:cNvPr id="4" name="TextBox 3">
            <a:extLst>
              <a:ext uri="{FF2B5EF4-FFF2-40B4-BE49-F238E27FC236}">
                <a16:creationId xmlns:a16="http://schemas.microsoft.com/office/drawing/2014/main" id="{942F97EA-D166-E09D-B087-DFA6A844A4BC}"/>
              </a:ext>
            </a:extLst>
          </p:cNvPr>
          <p:cNvSpPr txBox="1"/>
          <p:nvPr/>
        </p:nvSpPr>
        <p:spPr>
          <a:xfrm>
            <a:off x="515938" y="6106510"/>
            <a:ext cx="3993000" cy="369332"/>
          </a:xfrm>
          <a:prstGeom prst="rect">
            <a:avLst/>
          </a:prstGeom>
          <a:noFill/>
        </p:spPr>
        <p:txBody>
          <a:bodyPr wrap="square" rtlCol="0">
            <a:spAutoFit/>
          </a:bodyPr>
          <a:lstStyle/>
          <a:p>
            <a:r>
              <a:rPr lang="lv-LV" dirty="0"/>
              <a:t>2024.gadā AIM - 8230</a:t>
            </a:r>
          </a:p>
        </p:txBody>
      </p:sp>
    </p:spTree>
    <p:extLst>
      <p:ext uri="{BB962C8B-B14F-4D97-AF65-F5344CB8AC3E}">
        <p14:creationId xmlns:p14="http://schemas.microsoft.com/office/powerpoint/2010/main" val="685468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EE16CF-6A4C-4459-843D-BFB811A3FEDD}"/>
              </a:ext>
            </a:extLst>
          </p:cNvPr>
          <p:cNvSpPr>
            <a:spLocks noGrp="1"/>
          </p:cNvSpPr>
          <p:nvPr>
            <p:ph type="sldNum" sz="quarter" idx="12"/>
          </p:nvPr>
        </p:nvSpPr>
        <p:spPr/>
        <p:txBody>
          <a:bodyPr/>
          <a:lstStyle/>
          <a:p>
            <a:fld id="{3A2C6229-6458-4195-BAC8-460BF8B49FB6}" type="slidenum">
              <a:rPr lang="lv-LV" smtClean="0"/>
              <a:t>8</a:t>
            </a:fld>
            <a:endParaRPr lang="lv-LV"/>
          </a:p>
        </p:txBody>
      </p:sp>
      <p:sp>
        <p:nvSpPr>
          <p:cNvPr id="15" name="Title 1">
            <a:extLst>
              <a:ext uri="{FF2B5EF4-FFF2-40B4-BE49-F238E27FC236}">
                <a16:creationId xmlns:a16="http://schemas.microsoft.com/office/drawing/2014/main" id="{CC58D09C-761E-4860-A62B-4BA829FC0CC1}"/>
              </a:ext>
            </a:extLst>
          </p:cNvPr>
          <p:cNvSpPr txBox="1">
            <a:spLocks/>
          </p:cNvSpPr>
          <p:nvPr/>
        </p:nvSpPr>
        <p:spPr>
          <a:xfrm>
            <a:off x="515938" y="136525"/>
            <a:ext cx="10515600" cy="844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800" b="1" dirty="0">
                <a:solidFill>
                  <a:srgbClr val="9D2235"/>
                </a:solidFill>
                <a:latin typeface="Verdana" panose="020B0604030504040204" pitchFamily="34" charset="0"/>
                <a:ea typeface="Verdana" panose="020B0604030504040204" pitchFamily="34" charset="0"/>
              </a:rPr>
              <a:t>Izdienas pensiju sistēmas fiskālā ietekme </a:t>
            </a:r>
          </a:p>
        </p:txBody>
      </p:sp>
      <p:pic>
        <p:nvPicPr>
          <p:cNvPr id="2" name="Picture 1">
            <a:extLst>
              <a:ext uri="{FF2B5EF4-FFF2-40B4-BE49-F238E27FC236}">
                <a16:creationId xmlns:a16="http://schemas.microsoft.com/office/drawing/2014/main" id="{7E1FACEB-A84A-C993-4351-E92767BDDF88}"/>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15938" y="981075"/>
            <a:ext cx="10837862" cy="4962525"/>
          </a:xfrm>
          <a:prstGeom prst="rect">
            <a:avLst/>
          </a:prstGeom>
          <a:noFill/>
          <a:ln>
            <a:noFill/>
          </a:ln>
        </p:spPr>
      </p:pic>
    </p:spTree>
    <p:extLst>
      <p:ext uri="{BB962C8B-B14F-4D97-AF65-F5344CB8AC3E}">
        <p14:creationId xmlns:p14="http://schemas.microsoft.com/office/powerpoint/2010/main" val="4246388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ida numura vietturis 2">
            <a:extLst>
              <a:ext uri="{FF2B5EF4-FFF2-40B4-BE49-F238E27FC236}">
                <a16:creationId xmlns:a16="http://schemas.microsoft.com/office/drawing/2014/main" id="{8036AE05-2B49-BE66-36E3-8932DBBDF1BC}"/>
              </a:ext>
            </a:extLst>
          </p:cNvPr>
          <p:cNvSpPr>
            <a:spLocks noGrp="1"/>
          </p:cNvSpPr>
          <p:nvPr>
            <p:ph type="sldNum" sz="quarter" idx="12"/>
          </p:nvPr>
        </p:nvSpPr>
        <p:spPr/>
        <p:txBody>
          <a:bodyPr/>
          <a:lstStyle/>
          <a:p>
            <a:fld id="{3A2C6229-6458-4195-BAC8-460BF8B49FB6}" type="slidenum">
              <a:rPr lang="lv-LV" smtClean="0"/>
              <a:t>9</a:t>
            </a:fld>
            <a:endParaRPr lang="lv-LV"/>
          </a:p>
        </p:txBody>
      </p:sp>
      <p:sp>
        <p:nvSpPr>
          <p:cNvPr id="5" name="TextBox 4">
            <a:extLst>
              <a:ext uri="{FF2B5EF4-FFF2-40B4-BE49-F238E27FC236}">
                <a16:creationId xmlns:a16="http://schemas.microsoft.com/office/drawing/2014/main" id="{9BD88CF7-9CA7-AEF6-BFD6-0CA7612F5BEC}"/>
              </a:ext>
            </a:extLst>
          </p:cNvPr>
          <p:cNvSpPr txBox="1"/>
          <p:nvPr/>
        </p:nvSpPr>
        <p:spPr>
          <a:xfrm>
            <a:off x="489858" y="347316"/>
            <a:ext cx="11702142" cy="1415772"/>
          </a:xfrm>
          <a:prstGeom prst="rect">
            <a:avLst/>
          </a:prstGeom>
          <a:noFill/>
        </p:spPr>
        <p:txBody>
          <a:bodyPr wrap="square">
            <a:spAutoFit/>
          </a:bodyPr>
          <a:lstStyle/>
          <a:p>
            <a:pPr algn="l">
              <a:buNone/>
            </a:pPr>
            <a:r>
              <a:rPr lang="lv-LV" sz="2800" b="1" dirty="0">
                <a:solidFill>
                  <a:srgbClr val="9D2235"/>
                </a:solidFill>
                <a:latin typeface="Verdana" panose="020B0604030504040204" pitchFamily="34" charset="0"/>
                <a:ea typeface="Verdana" panose="020B0604030504040204" pitchFamily="34" charset="0"/>
                <a:cs typeface="+mj-cs"/>
              </a:rPr>
              <a:t>Izdienas pensiju izmaksu prognozes līdz 2030. gadam</a:t>
            </a:r>
          </a:p>
          <a:p>
            <a:pPr algn="l">
              <a:buNone/>
            </a:pPr>
            <a:endParaRPr lang="lv-LV" b="1" i="0" dirty="0">
              <a:solidFill>
                <a:srgbClr val="2E7D32"/>
              </a:solidFill>
              <a:effectLst/>
              <a:latin typeface="Arial" panose="020B0604020202020204" pitchFamily="34" charset="0"/>
            </a:endParaRPr>
          </a:p>
          <a:p>
            <a:pPr algn="l">
              <a:buNone/>
            </a:pPr>
            <a:r>
              <a:rPr lang="lv-LV" sz="2000" dirty="0">
                <a:solidFill>
                  <a:prstClr val="black">
                    <a:hueOff val="0"/>
                    <a:satOff val="0"/>
                    <a:lumOff val="0"/>
                    <a:alphaOff val="0"/>
                  </a:prstClr>
                </a:solidFill>
                <a:latin typeface="Calibri" panose="020F0502020204030204" pitchFamily="34" charset="0"/>
                <a:cs typeface="Calibri" panose="020F0502020204030204" pitchFamily="34" charset="0"/>
              </a:rPr>
              <a:t>Izdienas pensiju izmaksu prognoze Latvijā </a:t>
            </a:r>
            <a:r>
              <a:rPr lang="lv-LV" sz="2000" b="1" dirty="0">
                <a:solidFill>
                  <a:prstClr val="black">
                    <a:hueOff val="0"/>
                    <a:satOff val="0"/>
                    <a:lumOff val="0"/>
                    <a:alphaOff val="0"/>
                  </a:prstClr>
                </a:solidFill>
                <a:latin typeface="Calibri" panose="020F0502020204030204" pitchFamily="34" charset="0"/>
                <a:cs typeface="Calibri" panose="020F0502020204030204" pitchFamily="34" charset="0"/>
              </a:rPr>
              <a:t>no 2024. līdz 2030. gadam</a:t>
            </a:r>
            <a:r>
              <a:rPr lang="lv-LV" sz="2000" dirty="0">
                <a:solidFill>
                  <a:prstClr val="black">
                    <a:hueOff val="0"/>
                    <a:satOff val="0"/>
                    <a:lumOff val="0"/>
                    <a:alphaOff val="0"/>
                  </a:prstClr>
                </a:solidFill>
                <a:latin typeface="Calibri" panose="020F0502020204030204" pitchFamily="34" charset="0"/>
                <a:cs typeface="Calibri" panose="020F0502020204030204" pitchFamily="34" charset="0"/>
              </a:rPr>
              <a:t>, balstoties uz pieejamajiem prognožu datiem un makroekonomiskajiem rādītājiem. Dati ietver izdevumu dinamiku </a:t>
            </a:r>
            <a:r>
              <a:rPr lang="lv-LV" sz="2000" b="1" dirty="0">
                <a:solidFill>
                  <a:prstClr val="black">
                    <a:hueOff val="0"/>
                    <a:satOff val="0"/>
                    <a:lumOff val="0"/>
                    <a:alphaOff val="0"/>
                  </a:prstClr>
                </a:solidFill>
                <a:latin typeface="Calibri" panose="020F0502020204030204" pitchFamily="34" charset="0"/>
                <a:cs typeface="Calibri" panose="020F0502020204030204" pitchFamily="34" charset="0"/>
              </a:rPr>
              <a:t>no 2011. līdz 2024</a:t>
            </a:r>
            <a:r>
              <a:rPr lang="lv-LV" sz="2000" dirty="0">
                <a:solidFill>
                  <a:prstClr val="black">
                    <a:hueOff val="0"/>
                    <a:satOff val="0"/>
                    <a:lumOff val="0"/>
                    <a:alphaOff val="0"/>
                  </a:prstClr>
                </a:solidFill>
                <a:latin typeface="Calibri" panose="020F0502020204030204" pitchFamily="34" charset="0"/>
                <a:cs typeface="Calibri" panose="020F0502020204030204" pitchFamily="34" charset="0"/>
              </a:rPr>
              <a:t>. gadam.</a:t>
            </a:r>
          </a:p>
        </p:txBody>
      </p:sp>
      <p:graphicFrame>
        <p:nvGraphicFramePr>
          <p:cNvPr id="4" name="Diagram 3">
            <a:extLst>
              <a:ext uri="{FF2B5EF4-FFF2-40B4-BE49-F238E27FC236}">
                <a16:creationId xmlns:a16="http://schemas.microsoft.com/office/drawing/2014/main" id="{60F4AD57-1C2F-6CA3-2879-F93738B2D53E}"/>
              </a:ext>
            </a:extLst>
          </p:cNvPr>
          <p:cNvGraphicFramePr/>
          <p:nvPr/>
        </p:nvGraphicFramePr>
        <p:xfrm>
          <a:off x="311150" y="1845071"/>
          <a:ext cx="11569700" cy="4876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BD4E74D-C6C6-50BA-53F8-CFF6B06B894B}"/>
              </a:ext>
            </a:extLst>
          </p:cNvPr>
          <p:cNvSpPr txBox="1"/>
          <p:nvPr/>
        </p:nvSpPr>
        <p:spPr>
          <a:xfrm>
            <a:off x="1098452" y="6279851"/>
            <a:ext cx="2264723" cy="461665"/>
          </a:xfrm>
          <a:prstGeom prst="rect">
            <a:avLst/>
          </a:prstGeom>
          <a:noFill/>
        </p:spPr>
        <p:txBody>
          <a:bodyPr wrap="none" rtlCol="0">
            <a:spAutoFit/>
          </a:bodyPr>
          <a:lstStyle/>
          <a:p>
            <a:endParaRPr lang="lv-LV" sz="1200" dirty="0"/>
          </a:p>
          <a:p>
            <a:r>
              <a:rPr lang="lv-LV" sz="1200" dirty="0"/>
              <a:t>Avots: VSAA, VK dati, VK aprēķins</a:t>
            </a:r>
          </a:p>
        </p:txBody>
      </p:sp>
    </p:spTree>
    <p:extLst>
      <p:ext uri="{BB962C8B-B14F-4D97-AF65-F5344CB8AC3E}">
        <p14:creationId xmlns:p14="http://schemas.microsoft.com/office/powerpoint/2010/main" val="21427905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45F22A6256E3D042B3C07F739099FE41" ma:contentTypeVersion="12" ma:contentTypeDescription="Izveidot jaunu dokumentu." ma:contentTypeScope="" ma:versionID="e425c96a61d4248a1c773de3d7c7ec10">
  <xsd:schema xmlns:xsd="http://www.w3.org/2001/XMLSchema" xmlns:xs="http://www.w3.org/2001/XMLSchema" xmlns:p="http://schemas.microsoft.com/office/2006/metadata/properties" xmlns:ns3="d79f2440-0c0b-4af3-a3b7-f9c3bc0139da" targetNamespace="http://schemas.microsoft.com/office/2006/metadata/properties" ma:root="true" ma:fieldsID="3311d76ae60b623a123efa3241a0ed5a" ns3:_="">
    <xsd:import namespace="d79f2440-0c0b-4af3-a3b7-f9c3bc0139d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f2440-0c0b-4af3-a3b7-f9c3bc0139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79f2440-0c0b-4af3-a3b7-f9c3bc0139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CF3AD6-8648-4B5C-AC6D-2C25EC0BA7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f2440-0c0b-4af3-a3b7-f9c3bc0139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FE8B35-9BDA-4DE5-9840-AF31DBA0E6E7}">
  <ds:schemaRefs>
    <ds:schemaRef ds:uri="http://purl.org/dc/dcmitype/"/>
    <ds:schemaRef ds:uri="d79f2440-0c0b-4af3-a3b7-f9c3bc0139da"/>
    <ds:schemaRef ds:uri="http://schemas.microsoft.com/office/2006/metadata/properties"/>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7EC5A4E-7939-4116-A55D-B19F26FAAB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39526</TotalTime>
  <Words>2325</Words>
  <Application>Microsoft Office PowerPoint</Application>
  <PresentationFormat>Widescreen</PresentationFormat>
  <Paragraphs>415</Paragraphs>
  <Slides>37</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MS Mincho</vt:lpstr>
      <vt:lpstr>Arial</vt:lpstr>
      <vt:lpstr>Calibri</vt:lpstr>
      <vt:lpstr>Calibri Light</vt:lpstr>
      <vt:lpstr>Clear Sans Bold</vt:lpstr>
      <vt:lpstr>Clear Sans Bold Bold</vt:lpstr>
      <vt:lpstr>Times New Roman</vt:lpstr>
      <vt:lpstr>Verdana</vt:lpstr>
      <vt:lpstr>Office Theme</vt:lpstr>
      <vt:lpstr>PowerPoint Presentation</vt:lpstr>
      <vt:lpstr>PowerPoint Presentation</vt:lpstr>
      <vt:lpstr>Esošā izdienas pensiju sistēma </vt:lpstr>
      <vt:lpstr>Esošā izdienas pensiju sistēma #2 </vt:lpstr>
      <vt:lpstr>PowerPoint Presentation</vt:lpstr>
      <vt:lpstr>PowerPoint Presentation</vt:lpstr>
      <vt:lpstr>PowerPoint Presentation</vt:lpstr>
      <vt:lpstr>PowerPoint Presentation</vt:lpstr>
      <vt:lpstr>PowerPoint Presentation</vt:lpstr>
      <vt:lpstr>Izdienas pensijas un valsts vecuma pensijas (2024.gads)</vt:lpstr>
      <vt:lpstr>PowerPoint Presentation</vt:lpstr>
      <vt:lpstr>PowerPoint Presentation</vt:lpstr>
      <vt:lpstr>Atlīdzības pēc došanās izdienā- DIPLOMĀTI</vt:lpstr>
      <vt:lpstr>Atlīdzības pēc došanās izdienā- KULTŪRAS JOMAS PROFESIJAS</vt:lpstr>
      <vt:lpstr>Atlīdzības pēc došanās izdienā- PROKURORI</vt:lpstr>
      <vt:lpstr>Atlīdzības pēc došanās izdienā- TIESNEŠI</vt:lpstr>
      <vt:lpstr>Būtiskās izdienas pensijas sistēmas nepilnības</vt:lpstr>
      <vt:lpstr>PowerPoint Presentation</vt:lpstr>
      <vt:lpstr>PowerPoint Presentation</vt:lpstr>
      <vt:lpstr>PowerPoint Presentation</vt:lpstr>
      <vt:lpstr>PowerPoint Presentation</vt:lpstr>
      <vt:lpstr>VK piedāvātās izmaiņas izdienas pensiju sistēmā #2  </vt:lpstr>
      <vt:lpstr>PowerPoint Presentation</vt:lpstr>
      <vt:lpstr>PowerPoint Presentation</vt:lpstr>
      <vt:lpstr>VK piedāvātās izmaiņas izdienas pensiju sistēmā #5 </vt:lpstr>
      <vt:lpstr>VK piedāvātās izmaiņas izdienas pensiju sistēmā #6 </vt:lpstr>
      <vt:lpstr>Turpmākie soļi</vt:lpstr>
      <vt:lpstr>Uzdotie jautājumi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 atbildību par Latvijas nākotni!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 izdienas pensijām</dc:title>
  <dc:creator>Kārlis Gūtmanis</dc:creator>
  <cp:lastModifiedBy>Madara Sakoviča</cp:lastModifiedBy>
  <cp:revision>632</cp:revision>
  <cp:lastPrinted>2025-07-18T06:38:39Z</cp:lastPrinted>
  <dcterms:created xsi:type="dcterms:W3CDTF">2019-06-13T06:50:34Z</dcterms:created>
  <dcterms:modified xsi:type="dcterms:W3CDTF">2025-08-01T10:02:02Z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0x01010045F22A6256E3D042B3C07F739099FE41</vt:lpwstr>
  </property>
</Properties>
</file>