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5.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9.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10.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rts/chart16.xml" ContentType="application/vnd.openxmlformats-officedocument.drawingml.chart+xml"/>
  <Override PartName="/ppt/charts/style16.xml" ContentType="application/vnd.ms-office.chartstyle+xml"/>
  <Override PartName="/ppt/charts/colors16.xml" ContentType="application/vnd.ms-office.chartcolorstyle+xml"/>
  <Override PartName="/ppt/charts/chart17.xml" ContentType="application/vnd.openxmlformats-officedocument.drawingml.chart+xml"/>
  <Override PartName="/ppt/charts/style17.xml" ContentType="application/vnd.ms-office.chartstyle+xml"/>
  <Override PartName="/ppt/charts/colors17.xml" ContentType="application/vnd.ms-office.chartcolorstyle+xml"/>
  <Override PartName="/ppt/charts/chart18.xml" ContentType="application/vnd.openxmlformats-officedocument.drawingml.chart+xml"/>
  <Override PartName="/ppt/charts/style18.xml" ContentType="application/vnd.ms-office.chartstyle+xml"/>
  <Override PartName="/ppt/charts/colors18.xml" ContentType="application/vnd.ms-office.chartcolorstyle+xml"/>
  <Override PartName="/ppt/charts/chart19.xml" ContentType="application/vnd.openxmlformats-officedocument.drawingml.chart+xml"/>
  <Override PartName="/ppt/charts/style19.xml" ContentType="application/vnd.ms-office.chartstyle+xml"/>
  <Override PartName="/ppt/charts/colors19.xml" ContentType="application/vnd.ms-office.chartcolorstyle+xml"/>
  <Override PartName="/ppt/charts/chart20.xml" ContentType="application/vnd.openxmlformats-officedocument.drawingml.chart+xml"/>
  <Override PartName="/ppt/charts/style20.xml" ContentType="application/vnd.ms-office.chartstyle+xml"/>
  <Override PartName="/ppt/charts/colors20.xml" ContentType="application/vnd.ms-office.chartcolorstyle+xml"/>
  <Override PartName="/ppt/charts/chart21.xml" ContentType="application/vnd.openxmlformats-officedocument.drawingml.chart+xml"/>
  <Override PartName="/ppt/charts/style21.xml" ContentType="application/vnd.ms-office.chartstyle+xml"/>
  <Override PartName="/ppt/charts/colors21.xml" ContentType="application/vnd.ms-office.chartcolorstyle+xml"/>
  <Override PartName="/ppt/charts/chart22.xml" ContentType="application/vnd.openxmlformats-officedocument.drawingml.chart+xml"/>
  <Override PartName="/ppt/charts/style22.xml" ContentType="application/vnd.ms-office.chartstyle+xml"/>
  <Override PartName="/ppt/charts/colors22.xml" ContentType="application/vnd.ms-office.chartcolorstyle+xml"/>
  <Override PartName="/ppt/charts/chart23.xml" ContentType="application/vnd.openxmlformats-officedocument.drawingml.chart+xml"/>
  <Override PartName="/ppt/charts/style23.xml" ContentType="application/vnd.ms-office.chartstyle+xml"/>
  <Override PartName="/ppt/charts/colors23.xml" ContentType="application/vnd.ms-office.chartcolorstyle+xml"/>
  <Override PartName="/ppt/charts/chart24.xml" ContentType="application/vnd.openxmlformats-officedocument.drawingml.chart+xml"/>
  <Override PartName="/ppt/charts/style24.xml" ContentType="application/vnd.ms-office.chartstyle+xml"/>
  <Override PartName="/ppt/charts/colors24.xml" ContentType="application/vnd.ms-office.chartcolorstyle+xml"/>
  <Override PartName="/ppt/charts/chart25.xml" ContentType="application/vnd.openxmlformats-officedocument.drawingml.chart+xml"/>
  <Override PartName="/ppt/charts/style25.xml" ContentType="application/vnd.ms-office.chartstyle+xml"/>
  <Override PartName="/ppt/charts/colors25.xml" ContentType="application/vnd.ms-office.chartcolorstyle+xml"/>
  <Override PartName="/ppt/charts/chart26.xml" ContentType="application/vnd.openxmlformats-officedocument.drawingml.chart+xml"/>
  <Override PartName="/ppt/charts/style26.xml" ContentType="application/vnd.ms-office.chartstyle+xml"/>
  <Override PartName="/ppt/charts/colors26.xml" ContentType="application/vnd.ms-office.chartcolorstyle+xml"/>
  <Override PartName="/ppt/charts/chart27.xml" ContentType="application/vnd.openxmlformats-officedocument.drawingml.chart+xml"/>
  <Override PartName="/ppt/charts/style27.xml" ContentType="application/vnd.ms-office.chartstyle+xml"/>
  <Override PartName="/ppt/charts/colors27.xml" ContentType="application/vnd.ms-office.chartcolorstyle+xml"/>
  <Override PartName="/ppt/notesSlides/notesSlide11.xml" ContentType="application/vnd.openxmlformats-officedocument.presentationml.notesSlide+xml"/>
  <Override PartName="/ppt/charts/chart28.xml" ContentType="application/vnd.openxmlformats-officedocument.drawingml.chart+xml"/>
  <Override PartName="/ppt/charts/style28.xml" ContentType="application/vnd.ms-office.chartstyle+xml"/>
  <Override PartName="/ppt/charts/colors28.xml" ContentType="application/vnd.ms-office.chartcolorstyle+xml"/>
  <Override PartName="/ppt/notesSlides/notesSlide1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rts/chart29.xml" ContentType="application/vnd.openxmlformats-officedocument.drawingml.chart+xml"/>
  <Override PartName="/ppt/charts/style29.xml" ContentType="application/vnd.ms-office.chartstyle+xml"/>
  <Override PartName="/ppt/charts/colors29.xml" ContentType="application/vnd.ms-office.chartcolorstyle+xml"/>
  <Override PartName="/ppt/drawings/drawing1.xml" ContentType="application/vnd.openxmlformats-officedocument.drawingml.chartshapes+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36" r:id="rId4"/>
  </p:sldMasterIdLst>
  <p:notesMasterIdLst>
    <p:notesMasterId r:id="rId37"/>
  </p:notesMasterIdLst>
  <p:handoutMasterIdLst>
    <p:handoutMasterId r:id="rId38"/>
  </p:handoutMasterIdLst>
  <p:sldIdLst>
    <p:sldId id="949" r:id="rId5"/>
    <p:sldId id="978" r:id="rId6"/>
    <p:sldId id="979" r:id="rId7"/>
    <p:sldId id="952" r:id="rId8"/>
    <p:sldId id="913" r:id="rId9"/>
    <p:sldId id="917" r:id="rId10"/>
    <p:sldId id="951" r:id="rId11"/>
    <p:sldId id="956" r:id="rId12"/>
    <p:sldId id="916" r:id="rId13"/>
    <p:sldId id="946" r:id="rId14"/>
    <p:sldId id="947" r:id="rId15"/>
    <p:sldId id="914" r:id="rId16"/>
    <p:sldId id="915" r:id="rId17"/>
    <p:sldId id="898" r:id="rId18"/>
    <p:sldId id="981" r:id="rId19"/>
    <p:sldId id="982" r:id="rId20"/>
    <p:sldId id="983" r:id="rId21"/>
    <p:sldId id="984" r:id="rId22"/>
    <p:sldId id="985" r:id="rId23"/>
    <p:sldId id="986" r:id="rId24"/>
    <p:sldId id="987" r:id="rId25"/>
    <p:sldId id="937" r:id="rId26"/>
    <p:sldId id="925" r:id="rId27"/>
    <p:sldId id="962" r:id="rId28"/>
    <p:sldId id="963" r:id="rId29"/>
    <p:sldId id="976" r:id="rId30"/>
    <p:sldId id="988" r:id="rId31"/>
    <p:sldId id="901" r:id="rId32"/>
    <p:sldId id="938" r:id="rId33"/>
    <p:sldId id="256" r:id="rId34"/>
    <p:sldId id="989" r:id="rId35"/>
    <p:sldId id="954" r:id="rId36"/>
  </p:sldIdLst>
  <p:sldSz cx="12192000" cy="6858000"/>
  <p:notesSz cx="7023100" cy="93091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1D0911B-9735-4ECF-A7CB-E054E5D5318E}">
          <p14:sldIdLst>
            <p14:sldId id="949"/>
            <p14:sldId id="978"/>
            <p14:sldId id="979"/>
            <p14:sldId id="952"/>
            <p14:sldId id="913"/>
            <p14:sldId id="917"/>
            <p14:sldId id="951"/>
            <p14:sldId id="956"/>
            <p14:sldId id="916"/>
            <p14:sldId id="946"/>
            <p14:sldId id="947"/>
            <p14:sldId id="914"/>
          </p14:sldIdLst>
        </p14:section>
        <p14:section name="Untitled Section" id="{36EFFBBB-8AF2-4A29-BEE2-8861213F3CD3}">
          <p14:sldIdLst>
            <p14:sldId id="915"/>
            <p14:sldId id="898"/>
            <p14:sldId id="981"/>
            <p14:sldId id="982"/>
            <p14:sldId id="983"/>
            <p14:sldId id="984"/>
            <p14:sldId id="985"/>
            <p14:sldId id="986"/>
            <p14:sldId id="987"/>
            <p14:sldId id="937"/>
            <p14:sldId id="925"/>
            <p14:sldId id="962"/>
            <p14:sldId id="963"/>
            <p14:sldId id="976"/>
            <p14:sldId id="988"/>
            <p14:sldId id="901"/>
            <p14:sldId id="938"/>
            <p14:sldId id="256"/>
            <p14:sldId id="989"/>
            <p14:sldId id="954"/>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ta Jirgensone" initials="NJ" lastIdx="13" clrIdx="0">
    <p:extLst>
      <p:ext uri="{19B8F6BF-5375-455C-9EA6-DF929625EA0E}">
        <p15:presenceInfo xmlns:p15="http://schemas.microsoft.com/office/powerpoint/2012/main" userId="S::Nita.Jirgensone@mk.gov.lv::fe23db69-c93d-4b21-9b59-87af7ad6b63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D2235"/>
    <a:srgbClr val="993300"/>
    <a:srgbClr val="94B868"/>
    <a:srgbClr val="DDDDDD"/>
    <a:srgbClr val="7DA54D"/>
    <a:srgbClr val="76B531"/>
    <a:srgbClr val="65863E"/>
    <a:srgbClr val="DD784F"/>
    <a:srgbClr val="CEC3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009" autoAdjust="0"/>
    <p:restoredTop sz="85738" autoAdjust="0"/>
  </p:normalViewPr>
  <p:slideViewPr>
    <p:cSldViewPr snapToGrid="0">
      <p:cViewPr varScale="1">
        <p:scale>
          <a:sx n="136" d="100"/>
          <a:sy n="136" d="100"/>
        </p:scale>
        <p:origin x="1878" y="96"/>
      </p:cViewPr>
      <p:guideLst>
        <p:guide orient="horz" pos="2160"/>
        <p:guide pos="3840"/>
      </p:guideLst>
    </p:cSldViewPr>
  </p:slideViewPr>
  <p:notesTextViewPr>
    <p:cViewPr>
      <p:scale>
        <a:sx n="125" d="100"/>
        <a:sy n="125"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commentAuthors" Target="commentAuthors.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notesMaster" Target="notesMasters/notesMaster1.xml"/><Relationship Id="rId40"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oleObject" Target="file:///C:\Users\Go5u\Downloads\Izdiena2025\Izdiena2025%20(1).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C:\Users\Go5u\Downloads\Izdiena2025\Izdiena2025%20(1).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C:\Users\PKCKG\Downloads\Izdiena2025\Izdiena2025.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file:///C:\Users\Go5u\Downloads\PKC_Valsts_izdienas_pensijas_sag_02_2025_F.xlsx" TargetMode="External"/><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oleObject" Target="file:///C:\Users\Go5u\Downloads\PKC_Valsts_izdienas_pensijas_sag_02_2025_F.xlsx" TargetMode="External"/><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oleObject" Target="file:///C:\Users\Go5u\Downloads\PKC_Valsts_izdienas_pensijas_sag_02_2025_F.xlsx" TargetMode="External"/><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oleObject" Target="file:///C:\Users\Go5u\Downloads\PKC_Valsts_izdienas_pensijas_sag_02_2025_F.xlsx" TargetMode="External"/><Relationship Id="rId2" Type="http://schemas.microsoft.com/office/2011/relationships/chartColorStyle" Target="colors15.xml"/><Relationship Id="rId1" Type="http://schemas.microsoft.com/office/2011/relationships/chartStyle" Target="style15.xml"/></Relationships>
</file>

<file path=ppt/charts/_rels/chart16.xml.rels><?xml version="1.0" encoding="UTF-8" standalone="yes"?>
<Relationships xmlns="http://schemas.openxmlformats.org/package/2006/relationships"><Relationship Id="rId3" Type="http://schemas.openxmlformats.org/officeDocument/2006/relationships/oleObject" Target="file:///C:\Users\Go5u\Downloads\PKC_Valsts_izdienas_pensijas_sag_02_2025_F.xlsx" TargetMode="External"/><Relationship Id="rId2" Type="http://schemas.microsoft.com/office/2011/relationships/chartColorStyle" Target="colors16.xml"/><Relationship Id="rId1" Type="http://schemas.microsoft.com/office/2011/relationships/chartStyle" Target="style16.xml"/></Relationships>
</file>

<file path=ppt/charts/_rels/chart17.xml.rels><?xml version="1.0" encoding="UTF-8" standalone="yes"?>
<Relationships xmlns="http://schemas.openxmlformats.org/package/2006/relationships"><Relationship Id="rId3" Type="http://schemas.openxmlformats.org/officeDocument/2006/relationships/oleObject" Target="file:///C:\Users\Go5u\Downloads\PKC_Valsts_izdienas_pensijas_sag_02_2025_F.xlsx" TargetMode="External"/><Relationship Id="rId2" Type="http://schemas.microsoft.com/office/2011/relationships/chartColorStyle" Target="colors17.xml"/><Relationship Id="rId1" Type="http://schemas.microsoft.com/office/2011/relationships/chartStyle" Target="style17.xml"/></Relationships>
</file>

<file path=ppt/charts/_rels/chart18.xml.rels><?xml version="1.0" encoding="UTF-8" standalone="yes"?>
<Relationships xmlns="http://schemas.openxmlformats.org/package/2006/relationships"><Relationship Id="rId3" Type="http://schemas.openxmlformats.org/officeDocument/2006/relationships/oleObject" Target="file:///C:\Users\Go5u\Downloads\PKC_Valsts_izdienas_pensijas_sag_02_2025_F.xlsx" TargetMode="External"/><Relationship Id="rId2" Type="http://schemas.microsoft.com/office/2011/relationships/chartColorStyle" Target="colors18.xml"/><Relationship Id="rId1" Type="http://schemas.microsoft.com/office/2011/relationships/chartStyle" Target="style18.xml"/></Relationships>
</file>

<file path=ppt/charts/_rels/chart19.xml.rels><?xml version="1.0" encoding="UTF-8" standalone="yes"?>
<Relationships xmlns="http://schemas.openxmlformats.org/package/2006/relationships"><Relationship Id="rId3" Type="http://schemas.openxmlformats.org/officeDocument/2006/relationships/oleObject" Target="file:///C:\Users\Go5u\Downloads\PKC_Valsts_izdienas_pensijas_sag_02_2025_F.xlsx" TargetMode="External"/><Relationship Id="rId2" Type="http://schemas.microsoft.com/office/2011/relationships/chartColorStyle" Target="colors19.xml"/><Relationship Id="rId1" Type="http://schemas.microsoft.com/office/2011/relationships/chartStyle" Target="style19.xml"/></Relationships>
</file>

<file path=ppt/charts/_rels/chart2.xml.rels><?xml version="1.0" encoding="UTF-8" standalone="yes"?>
<Relationships xmlns="http://schemas.openxmlformats.org/package/2006/relationships"><Relationship Id="rId3" Type="http://schemas.openxmlformats.org/officeDocument/2006/relationships/oleObject" Target="file:///C:\Users\Go5u\Downloads\Izdiena2025\Izdiena2025%20(1).xlsx" TargetMode="External"/><Relationship Id="rId2" Type="http://schemas.microsoft.com/office/2011/relationships/chartColorStyle" Target="colors2.xml"/><Relationship Id="rId1" Type="http://schemas.microsoft.com/office/2011/relationships/chartStyle" Target="style2.xml"/></Relationships>
</file>

<file path=ppt/charts/_rels/chart20.xml.rels><?xml version="1.0" encoding="UTF-8" standalone="yes"?>
<Relationships xmlns="http://schemas.openxmlformats.org/package/2006/relationships"><Relationship Id="rId3" Type="http://schemas.openxmlformats.org/officeDocument/2006/relationships/oleObject" Target="file:///C:\Users\Go5u\Downloads\PKC_Valsts_izdienas_pensijas_sag_02_2025_F.xlsx" TargetMode="External"/><Relationship Id="rId2" Type="http://schemas.microsoft.com/office/2011/relationships/chartColorStyle" Target="colors20.xml"/><Relationship Id="rId1" Type="http://schemas.microsoft.com/office/2011/relationships/chartStyle" Target="style20.xml"/></Relationships>
</file>

<file path=ppt/charts/_rels/chart21.xml.rels><?xml version="1.0" encoding="UTF-8" standalone="yes"?>
<Relationships xmlns="http://schemas.openxmlformats.org/package/2006/relationships"><Relationship Id="rId3" Type="http://schemas.openxmlformats.org/officeDocument/2006/relationships/oleObject" Target="file:///C:\Users\Go5u\Downloads\PKC_Valsts_izdienas_pensijas_sag_02_2025_F.xlsx" TargetMode="External"/><Relationship Id="rId2" Type="http://schemas.microsoft.com/office/2011/relationships/chartColorStyle" Target="colors21.xml"/><Relationship Id="rId1" Type="http://schemas.microsoft.com/office/2011/relationships/chartStyle" Target="style21.xml"/></Relationships>
</file>

<file path=ppt/charts/_rels/chart22.xml.rels><?xml version="1.0" encoding="UTF-8" standalone="yes"?>
<Relationships xmlns="http://schemas.openxmlformats.org/package/2006/relationships"><Relationship Id="rId3" Type="http://schemas.openxmlformats.org/officeDocument/2006/relationships/oleObject" Target="file:///C:\Users\Go5u\Downloads\PKC_Valsts_izdienas_pensijas_sag_02_2025_F.xlsx" TargetMode="External"/><Relationship Id="rId2" Type="http://schemas.microsoft.com/office/2011/relationships/chartColorStyle" Target="colors22.xml"/><Relationship Id="rId1" Type="http://schemas.microsoft.com/office/2011/relationships/chartStyle" Target="style22.xml"/></Relationships>
</file>

<file path=ppt/charts/_rels/chart23.xml.rels><?xml version="1.0" encoding="UTF-8" standalone="yes"?>
<Relationships xmlns="http://schemas.openxmlformats.org/package/2006/relationships"><Relationship Id="rId3" Type="http://schemas.openxmlformats.org/officeDocument/2006/relationships/oleObject" Target="file:///C:\Users\Go5u\Downloads\PKC_Valsts_izdienas_pensijas_sag_02_2025_F.xlsx" TargetMode="External"/><Relationship Id="rId2" Type="http://schemas.microsoft.com/office/2011/relationships/chartColorStyle" Target="colors23.xml"/><Relationship Id="rId1" Type="http://schemas.microsoft.com/office/2011/relationships/chartStyle" Target="style23.xml"/></Relationships>
</file>

<file path=ppt/charts/_rels/chart24.xml.rels><?xml version="1.0" encoding="UTF-8" standalone="yes"?>
<Relationships xmlns="http://schemas.openxmlformats.org/package/2006/relationships"><Relationship Id="rId3" Type="http://schemas.openxmlformats.org/officeDocument/2006/relationships/oleObject" Target="file:///C:\Users\Go5u\Downloads\PKC_Valsts_izdienas_pensijas_sag_02_2025_F.xlsx" TargetMode="External"/><Relationship Id="rId2" Type="http://schemas.microsoft.com/office/2011/relationships/chartColorStyle" Target="colors24.xml"/><Relationship Id="rId1" Type="http://schemas.microsoft.com/office/2011/relationships/chartStyle" Target="style24.xml"/></Relationships>
</file>

<file path=ppt/charts/_rels/chart25.xml.rels><?xml version="1.0" encoding="UTF-8" standalone="yes"?>
<Relationships xmlns="http://schemas.openxmlformats.org/package/2006/relationships"><Relationship Id="rId3" Type="http://schemas.openxmlformats.org/officeDocument/2006/relationships/oleObject" Target="file:///C:\Users\Go5u\Downloads\PKC_Valsts_izdienas_pensijas_sag_02_2025_F.xlsx" TargetMode="External"/><Relationship Id="rId2" Type="http://schemas.microsoft.com/office/2011/relationships/chartColorStyle" Target="colors25.xml"/><Relationship Id="rId1" Type="http://schemas.microsoft.com/office/2011/relationships/chartStyle" Target="style25.xml"/></Relationships>
</file>

<file path=ppt/charts/_rels/chart26.xml.rels><?xml version="1.0" encoding="UTF-8" standalone="yes"?>
<Relationships xmlns="http://schemas.openxmlformats.org/package/2006/relationships"><Relationship Id="rId3" Type="http://schemas.openxmlformats.org/officeDocument/2006/relationships/oleObject" Target="file:///C:\Users\Go5u\Downloads\PKC_Valsts_izdienas_pensijas_sag_02_2025_F.xlsx" TargetMode="External"/><Relationship Id="rId2" Type="http://schemas.microsoft.com/office/2011/relationships/chartColorStyle" Target="colors26.xml"/><Relationship Id="rId1" Type="http://schemas.microsoft.com/office/2011/relationships/chartStyle" Target="style26.xml"/></Relationships>
</file>

<file path=ppt/charts/_rels/chart27.xml.rels><?xml version="1.0" encoding="UTF-8" standalone="yes"?>
<Relationships xmlns="http://schemas.openxmlformats.org/package/2006/relationships"><Relationship Id="rId3" Type="http://schemas.openxmlformats.org/officeDocument/2006/relationships/oleObject" Target="file:///C:\Users\Go5u\Downloads\PKC_Valsts_izdienas_pensijas_sag_02_2025_F.xlsx" TargetMode="External"/><Relationship Id="rId2" Type="http://schemas.microsoft.com/office/2011/relationships/chartColorStyle" Target="colors27.xml"/><Relationship Id="rId1" Type="http://schemas.microsoft.com/office/2011/relationships/chartStyle" Target="style27.xml"/></Relationships>
</file>

<file path=ppt/charts/_rels/chart28.xml.rels><?xml version="1.0" encoding="UTF-8" standalone="yes"?>
<Relationships xmlns="http://schemas.openxmlformats.org/package/2006/relationships"><Relationship Id="rId3" Type="http://schemas.openxmlformats.org/officeDocument/2006/relationships/oleObject" Target="file:///C:\Users\Go5u\Downloads\Izdiena2025\Izdiena2025%20(1).xlsx" TargetMode="External"/><Relationship Id="rId2" Type="http://schemas.microsoft.com/office/2011/relationships/chartColorStyle" Target="colors28.xml"/><Relationship Id="rId1" Type="http://schemas.microsoft.com/office/2011/relationships/chartStyle" Target="style28.xml"/></Relationships>
</file>

<file path=ppt/charts/_rels/chart29.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29.xml"/><Relationship Id="rId1" Type="http://schemas.microsoft.com/office/2011/relationships/chartStyle" Target="style29.xml"/><Relationship Id="rId4" Type="http://schemas.openxmlformats.org/officeDocument/2006/relationships/chartUserShapes" Target="../drawings/drawing1.xml"/></Relationships>
</file>

<file path=ppt/charts/_rels/chart3.xml.rels><?xml version="1.0" encoding="UTF-8" standalone="yes"?>
<Relationships xmlns="http://schemas.openxmlformats.org/package/2006/relationships"><Relationship Id="rId3" Type="http://schemas.openxmlformats.org/officeDocument/2006/relationships/oleObject" Target="file:///C:\Users\Go5u\Downloads\Izdiena2025\Izdiena2025%20(1).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PKCKG\AppData\Local\Microsoft\Windows\INetCache\Content.Outlook\U30S1EYY\Dati_ministr.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Peteris\Desktop\My%20Documents\Pensijas\Izdiena\IzdienaGrafiki.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C:\Users\Peteris\Desktop\My%20Documents\Pensijas\Izdiena\IzdienaGrafiki.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file:///C:\Users\PKCKG\Downloads\Izdiena2025\Fiskala_ietekmeF.xlsx"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file:///C:\Users\Go5u\Downloads\Izdiena2025\Izdiena2025%20(1).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Vidējais </a:t>
            </a:r>
            <a:r>
              <a:rPr lang="lv-LV"/>
              <a:t>vecums, kurā personas dodas izdienas pensijā,</a:t>
            </a:r>
            <a:r>
              <a:rPr lang="lv-LV" baseline="0"/>
              <a:t> 2011.-2024.gads</a:t>
            </a:r>
            <a:endParaRPr lang="en-US"/>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Vecums!$B$1</c:f>
              <c:strCache>
                <c:ptCount val="1"/>
                <c:pt idx="0">
                  <c:v>Vidējais pensionēšanās vecums</c:v>
                </c:pt>
              </c:strCache>
            </c:strRef>
          </c:tx>
          <c:spPr>
            <a:solidFill>
              <a:schemeClr val="accent1"/>
            </a:solidFill>
            <a:ln>
              <a:noFill/>
            </a:ln>
            <a:effectLst/>
          </c:spPr>
          <c:invertIfNegative val="0"/>
          <c:dPt>
            <c:idx val="3"/>
            <c:invertIfNegative val="0"/>
            <c:bubble3D val="0"/>
            <c:spPr>
              <a:solidFill>
                <a:srgbClr val="FF0000"/>
              </a:solidFill>
              <a:ln>
                <a:noFill/>
              </a:ln>
              <a:effectLst/>
            </c:spPr>
            <c:extLst>
              <c:ext xmlns:c16="http://schemas.microsoft.com/office/drawing/2014/chart" uri="{C3380CC4-5D6E-409C-BE32-E72D297353CC}">
                <c16:uniqueId val="{00000001-A8B0-42A0-A99D-CAA082BFC3FA}"/>
              </c:ext>
            </c:extLst>
          </c:dPt>
          <c:dLbls>
            <c:dLbl>
              <c:idx val="0"/>
              <c:tx>
                <c:rich>
                  <a:bodyPr/>
                  <a:lstStyle/>
                  <a:p>
                    <a:fld id="{7898D175-BB1E-43EE-8397-90FC60827CDF}" type="CELLRANGE">
                      <a:rPr lang="en-US"/>
                      <a:pPr/>
                      <a:t>[CELLRANGE]</a:t>
                    </a:fld>
                    <a:endParaRPr lang="lv-LV"/>
                  </a:p>
                </c:rich>
              </c:tx>
              <c:dLblPos val="outEnd"/>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2-A8B0-42A0-A99D-CAA082BFC3FA}"/>
                </c:ext>
              </c:extLst>
            </c:dLbl>
            <c:dLbl>
              <c:idx val="1"/>
              <c:tx>
                <c:rich>
                  <a:bodyPr/>
                  <a:lstStyle/>
                  <a:p>
                    <a:fld id="{43AF2585-93B5-4713-AA0A-F477B9B7EFCA}" type="CELLRANGE">
                      <a:rPr lang="lv-LV"/>
                      <a:pPr/>
                      <a:t>[CELLRANGE]</a:t>
                    </a:fld>
                    <a:endParaRPr lang="lv-LV"/>
                  </a:p>
                </c:rich>
              </c:tx>
              <c:dLblPos val="outEnd"/>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3-A8B0-42A0-A99D-CAA082BFC3FA}"/>
                </c:ext>
              </c:extLst>
            </c:dLbl>
            <c:dLbl>
              <c:idx val="2"/>
              <c:tx>
                <c:rich>
                  <a:bodyPr/>
                  <a:lstStyle/>
                  <a:p>
                    <a:fld id="{CD2D7432-2F6E-44EC-BCFC-E4812BCAFF5B}" type="CELLRANGE">
                      <a:rPr lang="lv-LV"/>
                      <a:pPr/>
                      <a:t>[CELLRANGE]</a:t>
                    </a:fld>
                    <a:endParaRPr lang="lv-LV"/>
                  </a:p>
                </c:rich>
              </c:tx>
              <c:dLblPos val="outEnd"/>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4-A8B0-42A0-A99D-CAA082BFC3FA}"/>
                </c:ext>
              </c:extLst>
            </c:dLbl>
            <c:dLbl>
              <c:idx val="3"/>
              <c:tx>
                <c:rich>
                  <a:bodyPr/>
                  <a:lstStyle/>
                  <a:p>
                    <a:fld id="{56C9BC2C-4C16-4D41-A13B-629C69B37095}" type="CELLRANGE">
                      <a:rPr lang="lv-LV"/>
                      <a:pPr/>
                      <a:t>[CELLRANGE]</a:t>
                    </a:fld>
                    <a:endParaRPr lang="lv-LV"/>
                  </a:p>
                </c:rich>
              </c:tx>
              <c:dLblPos val="outEnd"/>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1-A8B0-42A0-A99D-CAA082BFC3FA}"/>
                </c:ext>
              </c:extLst>
            </c:dLbl>
            <c:dLbl>
              <c:idx val="4"/>
              <c:tx>
                <c:rich>
                  <a:bodyPr/>
                  <a:lstStyle/>
                  <a:p>
                    <a:fld id="{85964DC6-DAAC-481B-8E76-76C6D3822ABE}" type="CELLRANGE">
                      <a:rPr lang="lv-LV"/>
                      <a:pPr/>
                      <a:t>[CELLRANGE]</a:t>
                    </a:fld>
                    <a:endParaRPr lang="lv-LV"/>
                  </a:p>
                </c:rich>
              </c:tx>
              <c:dLblPos val="outEnd"/>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5-A8B0-42A0-A99D-CAA082BFC3FA}"/>
                </c:ext>
              </c:extLst>
            </c:dLbl>
            <c:dLbl>
              <c:idx val="5"/>
              <c:tx>
                <c:rich>
                  <a:bodyPr/>
                  <a:lstStyle/>
                  <a:p>
                    <a:fld id="{44FE585B-E69D-4F46-A80A-17DEA0DF52DA}" type="CELLRANGE">
                      <a:rPr lang="lv-LV"/>
                      <a:pPr/>
                      <a:t>[CELLRANGE]</a:t>
                    </a:fld>
                    <a:endParaRPr lang="lv-LV"/>
                  </a:p>
                </c:rich>
              </c:tx>
              <c:dLblPos val="outEnd"/>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6-A8B0-42A0-A99D-CAA082BFC3FA}"/>
                </c:ext>
              </c:extLst>
            </c:dLbl>
            <c:dLbl>
              <c:idx val="6"/>
              <c:tx>
                <c:rich>
                  <a:bodyPr/>
                  <a:lstStyle/>
                  <a:p>
                    <a:fld id="{F653B533-E884-45F7-83EA-46B193360739}" type="CELLRANGE">
                      <a:rPr lang="lv-LV"/>
                      <a:pPr/>
                      <a:t>[CELLRANGE]</a:t>
                    </a:fld>
                    <a:endParaRPr lang="lv-LV"/>
                  </a:p>
                </c:rich>
              </c:tx>
              <c:dLblPos val="outEnd"/>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7-A8B0-42A0-A99D-CAA082BFC3FA}"/>
                </c:ext>
              </c:extLst>
            </c:dLbl>
            <c:dLbl>
              <c:idx val="7"/>
              <c:tx>
                <c:rich>
                  <a:bodyPr/>
                  <a:lstStyle/>
                  <a:p>
                    <a:fld id="{136CDFD2-F2D0-421E-8251-6826324C62F9}" type="CELLRANGE">
                      <a:rPr lang="lv-LV"/>
                      <a:pPr/>
                      <a:t>[CELLRANGE]</a:t>
                    </a:fld>
                    <a:endParaRPr lang="lv-LV"/>
                  </a:p>
                </c:rich>
              </c:tx>
              <c:dLblPos val="outEnd"/>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8-A8B0-42A0-A99D-CAA082BFC3FA}"/>
                </c:ext>
              </c:extLst>
            </c:dLbl>
            <c:dLbl>
              <c:idx val="8"/>
              <c:tx>
                <c:rich>
                  <a:bodyPr/>
                  <a:lstStyle/>
                  <a:p>
                    <a:fld id="{35829F81-ADDB-40A1-84B5-DA4749064BA7}" type="CELLRANGE">
                      <a:rPr lang="lv-LV"/>
                      <a:pPr/>
                      <a:t>[CELLRANGE]</a:t>
                    </a:fld>
                    <a:endParaRPr lang="lv-LV"/>
                  </a:p>
                </c:rich>
              </c:tx>
              <c:dLblPos val="outEnd"/>
              <c:showLegendKey val="0"/>
              <c:showVal val="0"/>
              <c:showCatName val="0"/>
              <c:showSerName val="0"/>
              <c:showPercent val="0"/>
              <c:showBubbleSize val="0"/>
              <c:extLst>
                <c:ext xmlns:c15="http://schemas.microsoft.com/office/drawing/2012/chart" uri="{CE6537A1-D6FC-4f65-9D91-7224C49458BB}">
                  <c15:dlblFieldTable/>
                  <c15:xForSave val="1"/>
                  <c15:showDataLabelsRange val="1"/>
                </c:ext>
                <c:ext xmlns:c16="http://schemas.microsoft.com/office/drawing/2014/chart" uri="{C3380CC4-5D6E-409C-BE32-E72D297353CC}">
                  <c16:uniqueId val="{00000009-A8B0-42A0-A99D-CAA082BFC3FA}"/>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v-LV"/>
              </a:p>
            </c:txPr>
            <c:dLblPos val="outEnd"/>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1"/>
                <c15:leaderLines>
                  <c:spPr>
                    <a:ln w="9525" cap="flat" cmpd="sng" algn="ctr">
                      <a:solidFill>
                        <a:schemeClr val="tx1">
                          <a:lumMod val="35000"/>
                          <a:lumOff val="65000"/>
                        </a:schemeClr>
                      </a:solidFill>
                      <a:round/>
                    </a:ln>
                    <a:effectLst/>
                  </c:spPr>
                </c15:leaderLines>
              </c:ext>
            </c:extLst>
          </c:dLbls>
          <c:cat>
            <c:strRef>
              <c:f>Vecums!$A$2:$A$10</c:f>
              <c:strCache>
                <c:ptCount val="9"/>
                <c:pt idx="0">
                  <c:v>Militārpersonas</c:v>
                </c:pt>
                <c:pt idx="1">
                  <c:v>IeM</c:v>
                </c:pt>
                <c:pt idx="2">
                  <c:v>KNAB</c:v>
                </c:pt>
                <c:pt idx="3">
                  <c:v>Vidējais vecums</c:v>
                </c:pt>
                <c:pt idx="4">
                  <c:v>Mākslinieki</c:v>
                </c:pt>
                <c:pt idx="5">
                  <c:v>Prokurori</c:v>
                </c:pt>
                <c:pt idx="6">
                  <c:v>NMPD</c:v>
                </c:pt>
                <c:pt idx="7">
                  <c:v>Diplomāti</c:v>
                </c:pt>
                <c:pt idx="8">
                  <c:v>Tiesneši</c:v>
                </c:pt>
              </c:strCache>
            </c:strRef>
          </c:cat>
          <c:val>
            <c:numRef>
              <c:f>Vecums!$B$2:$B$10</c:f>
              <c:numCache>
                <c:formatCode>0.0</c:formatCode>
                <c:ptCount val="9"/>
                <c:pt idx="0" formatCode="General">
                  <c:v>46</c:v>
                </c:pt>
                <c:pt idx="1">
                  <c:v>48.772894635349644</c:v>
                </c:pt>
                <c:pt idx="2">
                  <c:v>49.477871443624885</c:v>
                </c:pt>
                <c:pt idx="3">
                  <c:v>49.735539686104346</c:v>
                </c:pt>
                <c:pt idx="4">
                  <c:v>50.705198454513621</c:v>
                </c:pt>
                <c:pt idx="5">
                  <c:v>57.921388351962314</c:v>
                </c:pt>
                <c:pt idx="6">
                  <c:v>58.129138758048462</c:v>
                </c:pt>
                <c:pt idx="7">
                  <c:v>60.350476851049081</c:v>
                </c:pt>
                <c:pt idx="8">
                  <c:v>65.548897427330431</c:v>
                </c:pt>
              </c:numCache>
            </c:numRef>
          </c:val>
          <c:extLst>
            <c:ext xmlns:c15="http://schemas.microsoft.com/office/drawing/2012/chart" uri="{02D57815-91ED-43cb-92C2-25804820EDAC}">
              <c15:datalabelsRange>
                <c15:f>Vecums!$B$2:$B$10</c15:f>
                <c15:dlblRangeCache>
                  <c:ptCount val="9"/>
                  <c:pt idx="0">
                    <c:v>46</c:v>
                  </c:pt>
                  <c:pt idx="1">
                    <c:v>48,8</c:v>
                  </c:pt>
                  <c:pt idx="2">
                    <c:v>49,5</c:v>
                  </c:pt>
                  <c:pt idx="3">
                    <c:v>49,7</c:v>
                  </c:pt>
                  <c:pt idx="4">
                    <c:v>50,7</c:v>
                  </c:pt>
                  <c:pt idx="5">
                    <c:v>57,9</c:v>
                  </c:pt>
                  <c:pt idx="6">
                    <c:v>58,1</c:v>
                  </c:pt>
                  <c:pt idx="7">
                    <c:v>60,4</c:v>
                  </c:pt>
                  <c:pt idx="8">
                    <c:v>65,5</c:v>
                  </c:pt>
                </c15:dlblRangeCache>
              </c15:datalabelsRange>
            </c:ext>
            <c:ext xmlns:c16="http://schemas.microsoft.com/office/drawing/2014/chart" uri="{C3380CC4-5D6E-409C-BE32-E72D297353CC}">
              <c16:uniqueId val="{0000000A-A8B0-42A0-A99D-CAA082BFC3FA}"/>
            </c:ext>
          </c:extLst>
        </c:ser>
        <c:dLbls>
          <c:dLblPos val="outEnd"/>
          <c:showLegendKey val="0"/>
          <c:showVal val="1"/>
          <c:showCatName val="0"/>
          <c:showSerName val="0"/>
          <c:showPercent val="0"/>
          <c:showBubbleSize val="0"/>
        </c:dLbls>
        <c:gapWidth val="219"/>
        <c:overlap val="-27"/>
        <c:axId val="1943438288"/>
        <c:axId val="1943449328"/>
      </c:barChart>
      <c:catAx>
        <c:axId val="19434382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1943449328"/>
        <c:crosses val="autoZero"/>
        <c:auto val="1"/>
        <c:lblAlgn val="ctr"/>
        <c:lblOffset val="100"/>
        <c:noMultiLvlLbl val="0"/>
      </c:catAx>
      <c:valAx>
        <c:axId val="194344932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194343828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v-LV"/>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v-LV" sz="1200" b="0" i="0" u="none" strike="noStrike" kern="1200" spc="0" baseline="0">
                <a:solidFill>
                  <a:sysClr val="windowText" lastClr="000000">
                    <a:lumMod val="65000"/>
                    <a:lumOff val="35000"/>
                  </a:sysClr>
                </a:solidFill>
                <a:latin typeface="Times New Roman" panose="02020603050405020304" pitchFamily="18" charset="0"/>
                <a:cs typeface="Times New Roman" panose="02020603050405020304" pitchFamily="18" charset="0"/>
              </a:rPr>
              <a:t>Izdienas un vecuma pensijas vidējais apmērs, eiro</a:t>
            </a:r>
            <a:endParaRPr lang="en-GB" sz="1200">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GB"/>
        </a:p>
      </c:txPr>
    </c:title>
    <c:autoTitleDeleted val="0"/>
    <c:plotArea>
      <c:layout/>
      <c:barChart>
        <c:barDir val="col"/>
        <c:grouping val="clustered"/>
        <c:varyColors val="0"/>
        <c:ser>
          <c:idx val="0"/>
          <c:order val="0"/>
          <c:tx>
            <c:strRef>
              <c:f>Pensij!$B$3</c:f>
              <c:strCache>
                <c:ptCount val="1"/>
                <c:pt idx="0">
                  <c:v>Vidējā izdienas pensija</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Pensij!$A$4:$A$11</c:f>
              <c:strCache>
                <c:ptCount val="8"/>
                <c:pt idx="0">
                  <c:v>IeM</c:v>
                </c:pt>
                <c:pt idx="1">
                  <c:v>Diplomāti</c:v>
                </c:pt>
                <c:pt idx="2">
                  <c:v>KNAB</c:v>
                </c:pt>
                <c:pt idx="3">
                  <c:v>Mākslinieki</c:v>
                </c:pt>
                <c:pt idx="4">
                  <c:v>NMPD</c:v>
                </c:pt>
                <c:pt idx="5">
                  <c:v>Prokurori</c:v>
                </c:pt>
                <c:pt idx="6">
                  <c:v>Tiesneši</c:v>
                </c:pt>
                <c:pt idx="7">
                  <c:v>Militārpersonas</c:v>
                </c:pt>
              </c:strCache>
            </c:strRef>
          </c:cat>
          <c:val>
            <c:numRef>
              <c:f>Pensij!$B$4:$B$11</c:f>
              <c:numCache>
                <c:formatCode>0.0</c:formatCode>
                <c:ptCount val="8"/>
                <c:pt idx="0">
                  <c:v>586.6818484022557</c:v>
                </c:pt>
                <c:pt idx="1">
                  <c:v>1789.9041285369701</c:v>
                </c:pt>
                <c:pt idx="2">
                  <c:v>1215.4301624087632</c:v>
                </c:pt>
                <c:pt idx="3">
                  <c:v>529.97807049406686</c:v>
                </c:pt>
                <c:pt idx="4">
                  <c:v>1272.8371707386534</c:v>
                </c:pt>
                <c:pt idx="5">
                  <c:v>1736.0639997775299</c:v>
                </c:pt>
                <c:pt idx="6">
                  <c:v>2356.3293054407068</c:v>
                </c:pt>
                <c:pt idx="7">
                  <c:v>1023.34</c:v>
                </c:pt>
              </c:numCache>
            </c:numRef>
          </c:val>
          <c:extLst>
            <c:ext xmlns:c16="http://schemas.microsoft.com/office/drawing/2014/chart" uri="{C3380CC4-5D6E-409C-BE32-E72D297353CC}">
              <c16:uniqueId val="{00000000-6CFE-44C4-8D3B-02096C892B2D}"/>
            </c:ext>
          </c:extLst>
        </c:ser>
        <c:ser>
          <c:idx val="1"/>
          <c:order val="1"/>
          <c:tx>
            <c:strRef>
              <c:f>Pensij!$C$3</c:f>
              <c:strCache>
                <c:ptCount val="1"/>
                <c:pt idx="0">
                  <c:v>Vidējā vecuma pensija</c:v>
                </c:pt>
              </c:strCache>
            </c:strRef>
          </c:tx>
          <c:spPr>
            <a:solidFill>
              <a:schemeClr val="accent2"/>
            </a:solidFill>
            <a:ln>
              <a:noFill/>
            </a:ln>
            <a:effectLst/>
          </c:spPr>
          <c:invertIfNegative val="0"/>
          <c:dLbls>
            <c:dLbl>
              <c:idx val="0"/>
              <c:layout>
                <c:manualLayout>
                  <c:x val="3.055555555555553E-2"/>
                  <c:y val="-3.2407407407407489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CFE-44C4-8D3B-02096C892B2D}"/>
                </c:ext>
              </c:extLst>
            </c:dLbl>
            <c:dLbl>
              <c:idx val="1"/>
              <c:layout>
                <c:manualLayout>
                  <c:x val="1.6666666666666666E-2"/>
                  <c:y val="-8.4875562720133283E-17"/>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6CFE-44C4-8D3B-02096C892B2D}"/>
                </c:ext>
              </c:extLst>
            </c:dLbl>
            <c:dLbl>
              <c:idx val="2"/>
              <c:layout>
                <c:manualLayout>
                  <c:x val="1.6666666666666614E-2"/>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6CFE-44C4-8D3B-02096C892B2D}"/>
                </c:ext>
              </c:extLst>
            </c:dLbl>
            <c:dLbl>
              <c:idx val="3"/>
              <c:layout>
                <c:manualLayout>
                  <c:x val="1.6666666666666666E-2"/>
                  <c:y val="-1.3888888888888888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6CFE-44C4-8D3B-02096C892B2D}"/>
                </c:ext>
              </c:extLst>
            </c:dLbl>
            <c:dLbl>
              <c:idx val="4"/>
              <c:layout>
                <c:manualLayout>
                  <c:x val="8.3333333333332309E-3"/>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6CFE-44C4-8D3B-02096C892B2D}"/>
                </c:ext>
              </c:extLst>
            </c:dLbl>
            <c:dLbl>
              <c:idx val="5"/>
              <c:layout>
                <c:manualLayout>
                  <c:x val="1.9444444444444344E-2"/>
                  <c:y val="-4.6296296296296294E-3"/>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6CFE-44C4-8D3B-02096C892B2D}"/>
                </c:ext>
              </c:extLst>
            </c:dLbl>
            <c:dLbl>
              <c:idx val="6"/>
              <c:layout>
                <c:manualLayout>
                  <c:x val="1.9444444444444344E-2"/>
                  <c:y val="-1.3888888888888931E-2"/>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6CFE-44C4-8D3B-02096C892B2D}"/>
                </c:ext>
              </c:extLst>
            </c:dLbl>
            <c:dLbl>
              <c:idx val="7"/>
              <c:layout>
                <c:manualLayout>
                  <c:x val="2.2222222222222223E-2"/>
                  <c:y val="0"/>
                </c:manualLayout>
              </c:layout>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6CFE-44C4-8D3B-02096C892B2D}"/>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Pensij!$A$4:$A$11</c:f>
              <c:strCache>
                <c:ptCount val="8"/>
                <c:pt idx="0">
                  <c:v>IeM</c:v>
                </c:pt>
                <c:pt idx="1">
                  <c:v>Diplomāti</c:v>
                </c:pt>
                <c:pt idx="2">
                  <c:v>KNAB</c:v>
                </c:pt>
                <c:pt idx="3">
                  <c:v>Mākslinieki</c:v>
                </c:pt>
                <c:pt idx="4">
                  <c:v>NMPD</c:v>
                </c:pt>
                <c:pt idx="5">
                  <c:v>Prokurori</c:v>
                </c:pt>
                <c:pt idx="6">
                  <c:v>Tiesneši</c:v>
                </c:pt>
                <c:pt idx="7">
                  <c:v>Militārpersonas</c:v>
                </c:pt>
              </c:strCache>
            </c:strRef>
          </c:cat>
          <c:val>
            <c:numRef>
              <c:f>Pensij!$C$4:$C$11</c:f>
              <c:numCache>
                <c:formatCode>0.0</c:formatCode>
                <c:ptCount val="8"/>
                <c:pt idx="0">
                  <c:v>656.73419327498277</c:v>
                </c:pt>
                <c:pt idx="1">
                  <c:v>905.24497638207083</c:v>
                </c:pt>
                <c:pt idx="2">
                  <c:v>540.50291666666715</c:v>
                </c:pt>
                <c:pt idx="3">
                  <c:v>660.47165093225533</c:v>
                </c:pt>
                <c:pt idx="4">
                  <c:v>750.68851617893074</c:v>
                </c:pt>
                <c:pt idx="5">
                  <c:v>1117.6992391281676</c:v>
                </c:pt>
                <c:pt idx="6">
                  <c:v>1353.2178801908283</c:v>
                </c:pt>
                <c:pt idx="7" formatCode="General">
                  <c:v>836.69</c:v>
                </c:pt>
              </c:numCache>
            </c:numRef>
          </c:val>
          <c:extLst>
            <c:ext xmlns:c16="http://schemas.microsoft.com/office/drawing/2014/chart" uri="{C3380CC4-5D6E-409C-BE32-E72D297353CC}">
              <c16:uniqueId val="{00000009-6CFE-44C4-8D3B-02096C892B2D}"/>
            </c:ext>
          </c:extLst>
        </c:ser>
        <c:dLbls>
          <c:dLblPos val="outEnd"/>
          <c:showLegendKey val="0"/>
          <c:showVal val="1"/>
          <c:showCatName val="0"/>
          <c:showSerName val="0"/>
          <c:showPercent val="0"/>
          <c:showBubbleSize val="0"/>
        </c:dLbls>
        <c:gapWidth val="219"/>
        <c:overlap val="-27"/>
        <c:axId val="1162377711"/>
        <c:axId val="1162377231"/>
      </c:barChart>
      <c:catAx>
        <c:axId val="1162377711"/>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62377231"/>
        <c:crosses val="autoZero"/>
        <c:auto val="1"/>
        <c:lblAlgn val="ctr"/>
        <c:lblOffset val="100"/>
        <c:noMultiLvlLbl val="0"/>
      </c:catAx>
      <c:valAx>
        <c:axId val="1162377231"/>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162377711"/>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lineChart>
        <c:grouping val="standard"/>
        <c:varyColors val="0"/>
        <c:ser>
          <c:idx val="0"/>
          <c:order val="0"/>
          <c:tx>
            <c:strRef>
              <c:f>Darbs!$A$3</c:f>
              <c:strCache>
                <c:ptCount val="1"/>
                <c:pt idx="0">
                  <c:v>Vidējais brīvo darba vietu skaits mēneša beigās</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v-LV"/>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Darbs!$B$2:$G$2</c:f>
              <c:numCache>
                <c:formatCode>General</c:formatCode>
                <c:ptCount val="6"/>
                <c:pt idx="0">
                  <c:v>2019</c:v>
                </c:pt>
                <c:pt idx="1">
                  <c:v>2020</c:v>
                </c:pt>
                <c:pt idx="2">
                  <c:v>2021</c:v>
                </c:pt>
                <c:pt idx="3">
                  <c:v>2022</c:v>
                </c:pt>
                <c:pt idx="4">
                  <c:v>2023</c:v>
                </c:pt>
                <c:pt idx="5">
                  <c:v>2024</c:v>
                </c:pt>
              </c:numCache>
            </c:numRef>
          </c:cat>
          <c:val>
            <c:numRef>
              <c:f>Darbs!$B$3:$G$3</c:f>
              <c:numCache>
                <c:formatCode>0</c:formatCode>
                <c:ptCount val="6"/>
                <c:pt idx="0">
                  <c:v>30377.583333333332</c:v>
                </c:pt>
                <c:pt idx="1">
                  <c:v>20148.75</c:v>
                </c:pt>
                <c:pt idx="2">
                  <c:v>19648.833333333332</c:v>
                </c:pt>
                <c:pt idx="3">
                  <c:v>28170.25</c:v>
                </c:pt>
                <c:pt idx="4">
                  <c:v>22250.5</c:v>
                </c:pt>
                <c:pt idx="5">
                  <c:v>18419.666666666668</c:v>
                </c:pt>
              </c:numCache>
            </c:numRef>
          </c:val>
          <c:smooth val="0"/>
          <c:extLst>
            <c:ext xmlns:c16="http://schemas.microsoft.com/office/drawing/2014/chart" uri="{C3380CC4-5D6E-409C-BE32-E72D297353CC}">
              <c16:uniqueId val="{00000000-B4E7-43EC-A3A4-DF0A56F319B8}"/>
            </c:ext>
          </c:extLst>
        </c:ser>
        <c:dLbls>
          <c:dLblPos val="t"/>
          <c:showLegendKey val="0"/>
          <c:showVal val="1"/>
          <c:showCatName val="0"/>
          <c:showSerName val="0"/>
          <c:showPercent val="0"/>
          <c:showBubbleSize val="0"/>
        </c:dLbls>
        <c:marker val="1"/>
        <c:smooth val="0"/>
        <c:axId val="794648176"/>
        <c:axId val="794648656"/>
      </c:lineChart>
      <c:catAx>
        <c:axId val="7946481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794648656"/>
        <c:crosses val="autoZero"/>
        <c:auto val="1"/>
        <c:lblAlgn val="ctr"/>
        <c:lblOffset val="100"/>
        <c:noMultiLvlLbl val="0"/>
      </c:catAx>
      <c:valAx>
        <c:axId val="79464865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79464817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v-LV"/>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300" b="0" i="0" u="none" strike="noStrike" kern="1200" spc="0" baseline="0">
                <a:solidFill>
                  <a:schemeClr val="tx1">
                    <a:lumMod val="65000"/>
                    <a:lumOff val="35000"/>
                  </a:schemeClr>
                </a:solidFill>
                <a:latin typeface="+mn-lt"/>
                <a:ea typeface="+mn-ea"/>
                <a:cs typeface="+mn-cs"/>
              </a:defRPr>
            </a:pPr>
            <a:r>
              <a:rPr lang="lv-LV" sz="1300" b="0" i="0" u="none" strike="noStrike" kern="1200" spc="0" baseline="0" dirty="0">
                <a:solidFill>
                  <a:prstClr val="black">
                    <a:lumMod val="65000"/>
                    <a:lumOff val="35000"/>
                  </a:prstClr>
                </a:solidFill>
              </a:rPr>
              <a:t>Personu atalgojums no algota darba vai kā pašnodarbinātajam pēc došanās izdienā, %, 2011.-2024.gads</a:t>
            </a:r>
          </a:p>
        </c:rich>
      </c:tx>
      <c:overlay val="0"/>
      <c:spPr>
        <a:noFill/>
        <a:ln>
          <a:noFill/>
        </a:ln>
        <a:effectLst/>
      </c:spPr>
      <c:txPr>
        <a:bodyPr rot="0" spcFirstLastPara="1" vertOverflow="ellipsis" vert="horz" wrap="square" anchor="ctr" anchorCtr="1"/>
        <a:lstStyle/>
        <a:p>
          <a:pPr>
            <a:defRPr sz="1300"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D6D6-4327-B5DD-F85A705841C2}"/>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D6D6-4327-B5DD-F85A705841C2}"/>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D6D6-4327-B5DD-F85A705841C2}"/>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D6D6-4327-B5DD-F85A705841C2}"/>
              </c:ext>
            </c:extLst>
          </c:dPt>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lv-LV"/>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'Min alga kopā'!$E$3:$E$6</c:f>
              <c:strCache>
                <c:ptCount val="4"/>
                <c:pt idx="0">
                  <c:v>Ienākumi nav gūti</c:v>
                </c:pt>
                <c:pt idx="1">
                  <c:v>Līdz 50% no minimālās darba samaksas</c:v>
                </c:pt>
                <c:pt idx="2">
                  <c:v>No 50% līdz minimālajai darba samaksai</c:v>
                </c:pt>
                <c:pt idx="3">
                  <c:v>Virs minimālās darbas samaksas</c:v>
                </c:pt>
              </c:strCache>
            </c:strRef>
          </c:cat>
          <c:val>
            <c:numRef>
              <c:f>'Min alga kopā'!$G$3:$G$6</c:f>
              <c:numCache>
                <c:formatCode>0.0%</c:formatCode>
                <c:ptCount val="4"/>
                <c:pt idx="0">
                  <c:v>0.24317528735632185</c:v>
                </c:pt>
                <c:pt idx="1">
                  <c:v>6.1422413793103446E-2</c:v>
                </c:pt>
                <c:pt idx="2">
                  <c:v>0.11602011494252873</c:v>
                </c:pt>
                <c:pt idx="3">
                  <c:v>0.57938218390804597</c:v>
                </c:pt>
              </c:numCache>
            </c:numRef>
          </c:val>
          <c:extLst>
            <c:ext xmlns:c16="http://schemas.microsoft.com/office/drawing/2014/chart" uri="{C3380CC4-5D6E-409C-BE32-E72D297353CC}">
              <c16:uniqueId val="{00000008-D6D6-4327-B5DD-F85A705841C2}"/>
            </c:ext>
          </c:extLst>
        </c:ser>
        <c:dLbls>
          <c:dLblPos val="outEnd"/>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lv-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v-LV"/>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v-LV" sz="1400" b="0" i="0" u="none" strike="noStrike" kern="1200" spc="0" baseline="0" dirty="0">
                <a:solidFill>
                  <a:prstClr val="black">
                    <a:lumMod val="65000"/>
                    <a:lumOff val="35000"/>
                  </a:prstClr>
                </a:solidFill>
              </a:rPr>
              <a:t>Periodi, kad personas ir saņēmušas atalgojumu pēc došanās izdienā, %, 2011.-2024.gads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2AA8-4CFA-9821-3B20E8E499F1}"/>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2AA8-4CFA-9821-3B20E8E499F1}"/>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2AA8-4CFA-9821-3B20E8E499F1}"/>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2AA8-4CFA-9821-3B20E8E499F1}"/>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2AA8-4CFA-9821-3B20E8E499F1}"/>
              </c:ext>
            </c:extLst>
          </c:dPt>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lv-LV"/>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'Kopējās ēnas'!$D$3:$D$7</c:f>
              <c:strCache>
                <c:ptCount val="5"/>
                <c:pt idx="0">
                  <c:v>Dalība ir bijusi statistiski maznozīmīga</c:v>
                </c:pt>
                <c:pt idx="1">
                  <c:v>5-25% no perioda</c:v>
                </c:pt>
                <c:pt idx="2">
                  <c:v>25-50% no perioda</c:v>
                </c:pt>
                <c:pt idx="3">
                  <c:v>50-75% no perioda</c:v>
                </c:pt>
                <c:pt idx="4">
                  <c:v>75-100% no perioda</c:v>
                </c:pt>
              </c:strCache>
            </c:strRef>
          </c:cat>
          <c:val>
            <c:numRef>
              <c:f>'Kopējās ēnas'!$F$3:$F$7</c:f>
              <c:numCache>
                <c:formatCode>0.0%</c:formatCode>
                <c:ptCount val="5"/>
                <c:pt idx="0">
                  <c:v>0.27119252873563221</c:v>
                </c:pt>
                <c:pt idx="1">
                  <c:v>8.7883141762452113E-2</c:v>
                </c:pt>
                <c:pt idx="2">
                  <c:v>0.10512452107279693</c:v>
                </c:pt>
                <c:pt idx="3">
                  <c:v>0.14822796934865901</c:v>
                </c:pt>
                <c:pt idx="4">
                  <c:v>0.38757183908045978</c:v>
                </c:pt>
              </c:numCache>
            </c:numRef>
          </c:val>
          <c:extLst>
            <c:ext xmlns:c16="http://schemas.microsoft.com/office/drawing/2014/chart" uri="{C3380CC4-5D6E-409C-BE32-E72D297353CC}">
              <c16:uniqueId val="{0000000A-2AA8-4CFA-9821-3B20E8E499F1}"/>
            </c:ext>
          </c:extLst>
        </c:ser>
        <c:dLbls>
          <c:dLblPos val="outEnd"/>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lv-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v-LV"/>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v-LV" sz="1400" b="0" i="0" u="none" strike="noStrike" kern="1200" spc="0" baseline="0" dirty="0">
                <a:solidFill>
                  <a:prstClr val="black">
                    <a:lumMod val="65000"/>
                    <a:lumOff val="35000"/>
                  </a:prstClr>
                </a:solidFill>
              </a:rPr>
              <a:t>IeM periodi, kad personas ir saņēmušas atalgojumu pēc došanās izdienā,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D28F-4CE2-8601-7B0D754F482B}"/>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D28F-4CE2-8601-7B0D754F482B}"/>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D28F-4CE2-8601-7B0D754F482B}"/>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D28F-4CE2-8601-7B0D754F482B}"/>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D28F-4CE2-8601-7B0D754F482B}"/>
              </c:ext>
            </c:extLst>
          </c:dPt>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lv-LV"/>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IeM!$D$3:$D$7</c:f>
              <c:strCache>
                <c:ptCount val="5"/>
                <c:pt idx="0">
                  <c:v>Dalība ir bijusi statistiski maznozīmīga</c:v>
                </c:pt>
                <c:pt idx="1">
                  <c:v>5-25% no perioda</c:v>
                </c:pt>
                <c:pt idx="2">
                  <c:v>25-50% no perioda</c:v>
                </c:pt>
                <c:pt idx="3">
                  <c:v>50-75% no perioda</c:v>
                </c:pt>
                <c:pt idx="4">
                  <c:v>75-100% no perioda</c:v>
                </c:pt>
              </c:strCache>
            </c:strRef>
          </c:cat>
          <c:val>
            <c:numRef>
              <c:f>IeM!$F$3:$F$7</c:f>
              <c:numCache>
                <c:formatCode>0.0%</c:formatCode>
                <c:ptCount val="5"/>
                <c:pt idx="0">
                  <c:v>0.23820224719101124</c:v>
                </c:pt>
                <c:pt idx="1">
                  <c:v>9.087078651685393E-2</c:v>
                </c:pt>
                <c:pt idx="2">
                  <c:v>0.11137640449438202</c:v>
                </c:pt>
                <c:pt idx="3">
                  <c:v>0.15660112359550563</c:v>
                </c:pt>
                <c:pt idx="4">
                  <c:v>0.40294943820224721</c:v>
                </c:pt>
              </c:numCache>
            </c:numRef>
          </c:val>
          <c:extLst>
            <c:ext xmlns:c16="http://schemas.microsoft.com/office/drawing/2014/chart" uri="{C3380CC4-5D6E-409C-BE32-E72D297353CC}">
              <c16:uniqueId val="{0000000A-D28F-4CE2-8601-7B0D754F482B}"/>
            </c:ext>
          </c:extLst>
        </c:ser>
        <c:dLbls>
          <c:dLblPos val="outEnd"/>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lv-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v-LV"/>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v-LV" sz="1400" b="0" i="0" u="none" strike="noStrike" kern="1200" spc="0" baseline="0" dirty="0">
                <a:solidFill>
                  <a:prstClr val="black">
                    <a:lumMod val="65000"/>
                    <a:lumOff val="35000"/>
                  </a:prstClr>
                </a:solidFill>
              </a:rPr>
              <a:t>IeM atalgojums no algota darba vai kā pašnodarbinātajam pēc došanās izdienā,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AFEF-4C62-9750-D128A327D03E}"/>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AFEF-4C62-9750-D128A327D03E}"/>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AFEF-4C62-9750-D128A327D03E}"/>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AFEF-4C62-9750-D128A327D03E}"/>
              </c:ext>
            </c:extLst>
          </c:dPt>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lv-LV"/>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'Min alga IeM'!$E$3:$E$6</c:f>
              <c:strCache>
                <c:ptCount val="4"/>
                <c:pt idx="0">
                  <c:v>Ienākumi nav gūti</c:v>
                </c:pt>
                <c:pt idx="1">
                  <c:v>Līdz 50% no minimālās darba samaksas</c:v>
                </c:pt>
                <c:pt idx="2">
                  <c:v>50% līdz minimālajai darba samaksai</c:v>
                </c:pt>
                <c:pt idx="3">
                  <c:v>Virs minimālās darbas samaksas</c:v>
                </c:pt>
              </c:strCache>
            </c:strRef>
          </c:cat>
          <c:val>
            <c:numRef>
              <c:f>'Min alga IeM'!$G$3:$G$6</c:f>
              <c:numCache>
                <c:formatCode>0.0%</c:formatCode>
                <c:ptCount val="4"/>
                <c:pt idx="0">
                  <c:v>0.20786516853932585</c:v>
                </c:pt>
                <c:pt idx="1">
                  <c:v>6.2780898876404492E-2</c:v>
                </c:pt>
                <c:pt idx="2">
                  <c:v>0.12162921348314606</c:v>
                </c:pt>
                <c:pt idx="3">
                  <c:v>0.60772471910112358</c:v>
                </c:pt>
              </c:numCache>
            </c:numRef>
          </c:val>
          <c:extLst>
            <c:ext xmlns:c16="http://schemas.microsoft.com/office/drawing/2014/chart" uri="{C3380CC4-5D6E-409C-BE32-E72D297353CC}">
              <c16:uniqueId val="{00000008-AFEF-4C62-9750-D128A327D03E}"/>
            </c:ext>
          </c:extLst>
        </c:ser>
        <c:dLbls>
          <c:dLblPos val="outEnd"/>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lv-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v-LV"/>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v-LV" sz="1400" b="0" i="0" u="none" strike="noStrike" kern="1200" spc="0" baseline="0" dirty="0">
                <a:solidFill>
                  <a:prstClr val="black">
                    <a:lumMod val="65000"/>
                    <a:lumOff val="35000"/>
                  </a:prstClr>
                </a:solidFill>
              </a:rPr>
              <a:t>Diplomātu periodi, kad personas ir saņēmušas atalgojumu pēc došanās izdienā,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5E12-4895-81D9-7D7FB5E736A1}"/>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5E12-4895-81D9-7D7FB5E736A1}"/>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5E12-4895-81D9-7D7FB5E736A1}"/>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5E12-4895-81D9-7D7FB5E736A1}"/>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5E12-4895-81D9-7D7FB5E736A1}"/>
              </c:ext>
            </c:extLst>
          </c:dPt>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lv-LV"/>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Diplom!$D$3:$D$7</c:f>
              <c:strCache>
                <c:ptCount val="5"/>
                <c:pt idx="0">
                  <c:v>Dalība ir bijusi statistiski maznozīmīga</c:v>
                </c:pt>
                <c:pt idx="1">
                  <c:v>5-25% no perioda</c:v>
                </c:pt>
                <c:pt idx="2">
                  <c:v>25-50% no perioda</c:v>
                </c:pt>
                <c:pt idx="3">
                  <c:v>50-75% no perioda</c:v>
                </c:pt>
                <c:pt idx="4">
                  <c:v>75-100% no perioda</c:v>
                </c:pt>
              </c:strCache>
            </c:strRef>
          </c:cat>
          <c:val>
            <c:numRef>
              <c:f>Diplom!$F$3:$F$7</c:f>
              <c:numCache>
                <c:formatCode>0.00%</c:formatCode>
                <c:ptCount val="5"/>
                <c:pt idx="0">
                  <c:v>0.54838709677419351</c:v>
                </c:pt>
                <c:pt idx="1">
                  <c:v>0.12903225806451613</c:v>
                </c:pt>
                <c:pt idx="2">
                  <c:v>0.14516129032258066</c:v>
                </c:pt>
                <c:pt idx="3">
                  <c:v>8.0645161290322578E-2</c:v>
                </c:pt>
                <c:pt idx="4">
                  <c:v>9.6774193548387094E-2</c:v>
                </c:pt>
              </c:numCache>
            </c:numRef>
          </c:val>
          <c:extLst>
            <c:ext xmlns:c16="http://schemas.microsoft.com/office/drawing/2014/chart" uri="{C3380CC4-5D6E-409C-BE32-E72D297353CC}">
              <c16:uniqueId val="{0000000A-5E12-4895-81D9-7D7FB5E736A1}"/>
            </c:ext>
          </c:extLst>
        </c:ser>
        <c:dLbls>
          <c:dLblPos val="outEnd"/>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lv-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v-LV"/>
    </a:p>
  </c:txPr>
  <c:externalData r:id="rId3">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v-LV" sz="1400" b="0" i="0" u="none" strike="noStrike" kern="1200" spc="0" baseline="0" dirty="0">
                <a:solidFill>
                  <a:prstClr val="black">
                    <a:lumMod val="65000"/>
                    <a:lumOff val="35000"/>
                  </a:prstClr>
                </a:solidFill>
              </a:rPr>
              <a:t>Diplomātu atalgojums no algota darba vai kā pašnodarbinātajam pēc došanās izdienā,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8BB1-410B-B8BA-318219FCAC45}"/>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8BB1-410B-B8BA-318219FCAC45}"/>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8BB1-410B-B8BA-318219FCAC45}"/>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8BB1-410B-B8BA-318219FCAC45}"/>
              </c:ext>
            </c:extLst>
          </c:dPt>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lv-LV"/>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MinDiplom!$E$3:$E$6</c:f>
              <c:strCache>
                <c:ptCount val="4"/>
                <c:pt idx="0">
                  <c:v>Ienākumi nav gūti</c:v>
                </c:pt>
                <c:pt idx="1">
                  <c:v>Līdz 50% no minimālās darba samaksas</c:v>
                </c:pt>
                <c:pt idx="2">
                  <c:v>50% līdz minimālajai darba samaksai</c:v>
                </c:pt>
                <c:pt idx="3">
                  <c:v>Virs minimālās darbas samaksas</c:v>
                </c:pt>
              </c:strCache>
            </c:strRef>
          </c:cat>
          <c:val>
            <c:numRef>
              <c:f>MinDiplom!$G$3:$G$6</c:f>
              <c:numCache>
                <c:formatCode>0.0%</c:formatCode>
                <c:ptCount val="4"/>
                <c:pt idx="0">
                  <c:v>0.5161290322580645</c:v>
                </c:pt>
                <c:pt idx="1">
                  <c:v>6.4516129032258063E-2</c:v>
                </c:pt>
                <c:pt idx="2">
                  <c:v>9.6774193548387094E-2</c:v>
                </c:pt>
                <c:pt idx="3">
                  <c:v>0.32258064516129031</c:v>
                </c:pt>
              </c:numCache>
            </c:numRef>
          </c:val>
          <c:extLst>
            <c:ext xmlns:c16="http://schemas.microsoft.com/office/drawing/2014/chart" uri="{C3380CC4-5D6E-409C-BE32-E72D297353CC}">
              <c16:uniqueId val="{00000008-8BB1-410B-B8BA-318219FCAC45}"/>
            </c:ext>
          </c:extLst>
        </c:ser>
        <c:dLbls>
          <c:dLblPos val="outEnd"/>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lv-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v-LV"/>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v-LV" sz="1400" b="0" i="0" u="none" strike="noStrike" kern="1200" spc="0" baseline="0" dirty="0">
                <a:solidFill>
                  <a:prstClr val="black">
                    <a:lumMod val="65000"/>
                    <a:lumOff val="35000"/>
                  </a:prstClr>
                </a:solidFill>
              </a:rPr>
              <a:t>KNAB periodi, kad personas ir saņēmušas atalgojumu pēc došanās izdienā,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30E3-4E47-9A0F-0015EC01BA5A}"/>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30E3-4E47-9A0F-0015EC01BA5A}"/>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30E3-4E47-9A0F-0015EC01BA5A}"/>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30E3-4E47-9A0F-0015EC01BA5A}"/>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30E3-4E47-9A0F-0015EC01BA5A}"/>
              </c:ext>
            </c:extLst>
          </c:dPt>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lv-LV"/>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KNAB!$D$3:$D$7</c:f>
              <c:strCache>
                <c:ptCount val="5"/>
                <c:pt idx="0">
                  <c:v>Dalība ir bijusi statistiski maznozīmīga</c:v>
                </c:pt>
                <c:pt idx="1">
                  <c:v>5-25% no perioda</c:v>
                </c:pt>
                <c:pt idx="2">
                  <c:v>25-50% no perioda</c:v>
                </c:pt>
                <c:pt idx="3">
                  <c:v>50-75% no perioda</c:v>
                </c:pt>
                <c:pt idx="4">
                  <c:v>75-100% no perioda</c:v>
                </c:pt>
              </c:strCache>
            </c:strRef>
          </c:cat>
          <c:val>
            <c:numRef>
              <c:f>KNAB!$F$3:$F$7</c:f>
              <c:numCache>
                <c:formatCode>0.0%</c:formatCode>
                <c:ptCount val="5"/>
                <c:pt idx="0">
                  <c:v>0.4</c:v>
                </c:pt>
                <c:pt idx="1">
                  <c:v>0.04</c:v>
                </c:pt>
                <c:pt idx="2">
                  <c:v>0.08</c:v>
                </c:pt>
                <c:pt idx="3">
                  <c:v>0.12</c:v>
                </c:pt>
                <c:pt idx="4">
                  <c:v>0.36</c:v>
                </c:pt>
              </c:numCache>
            </c:numRef>
          </c:val>
          <c:extLst>
            <c:ext xmlns:c16="http://schemas.microsoft.com/office/drawing/2014/chart" uri="{C3380CC4-5D6E-409C-BE32-E72D297353CC}">
              <c16:uniqueId val="{0000000A-30E3-4E47-9A0F-0015EC01BA5A}"/>
            </c:ext>
          </c:extLst>
        </c:ser>
        <c:dLbls>
          <c:dLblPos val="outEnd"/>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lv-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v-LV"/>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v-LV" sz="1400" b="0" i="0" u="none" strike="noStrike" kern="1200" spc="0" baseline="0" dirty="0">
                <a:solidFill>
                  <a:prstClr val="black">
                    <a:lumMod val="65000"/>
                    <a:lumOff val="35000"/>
                  </a:prstClr>
                </a:solidFill>
              </a:rPr>
              <a:t>KNAB atalgojums no algota darba vai kā pašnodarbinātajam pēc došanās izdienā,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F6A1-4AC8-AB01-5C993359E6B5}"/>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F6A1-4AC8-AB01-5C993359E6B5}"/>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F6A1-4AC8-AB01-5C993359E6B5}"/>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F6A1-4AC8-AB01-5C993359E6B5}"/>
              </c:ext>
            </c:extLst>
          </c:dPt>
          <c:dLbls>
            <c:dLbl>
              <c:idx val="2"/>
              <c:delete val="1"/>
              <c:extLst>
                <c:ext xmlns:c15="http://schemas.microsoft.com/office/drawing/2012/chart" uri="{CE6537A1-D6FC-4f65-9D91-7224C49458BB}"/>
                <c:ext xmlns:c16="http://schemas.microsoft.com/office/drawing/2014/chart" uri="{C3380CC4-5D6E-409C-BE32-E72D297353CC}">
                  <c16:uniqueId val="{00000005-F6A1-4AC8-AB01-5C993359E6B5}"/>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lv-LV"/>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MinKNAB!$E$3:$E$6</c:f>
              <c:strCache>
                <c:ptCount val="4"/>
                <c:pt idx="0">
                  <c:v>Ienākumi nav gūti</c:v>
                </c:pt>
                <c:pt idx="1">
                  <c:v>Līdz 50% no minimālās darba samaksas</c:v>
                </c:pt>
                <c:pt idx="2">
                  <c:v>50% līdz minimālajai darba samaksai</c:v>
                </c:pt>
                <c:pt idx="3">
                  <c:v>Virs minimālās darbas samaksas</c:v>
                </c:pt>
              </c:strCache>
            </c:strRef>
          </c:cat>
          <c:val>
            <c:numRef>
              <c:f>MinKNAB!$G$3:$G$6</c:f>
              <c:numCache>
                <c:formatCode>0.0%</c:formatCode>
                <c:ptCount val="4"/>
                <c:pt idx="0">
                  <c:v>0.4</c:v>
                </c:pt>
                <c:pt idx="1">
                  <c:v>0.04</c:v>
                </c:pt>
                <c:pt idx="2">
                  <c:v>0</c:v>
                </c:pt>
                <c:pt idx="3">
                  <c:v>0.56000000000000005</c:v>
                </c:pt>
              </c:numCache>
            </c:numRef>
          </c:val>
          <c:extLst>
            <c:ext xmlns:c16="http://schemas.microsoft.com/office/drawing/2014/chart" uri="{C3380CC4-5D6E-409C-BE32-E72D297353CC}">
              <c16:uniqueId val="{00000008-F6A1-4AC8-AB01-5C993359E6B5}"/>
            </c:ext>
          </c:extLst>
        </c:ser>
        <c:dLbls>
          <c:dLblPos val="outEnd"/>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lv-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v-LV"/>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'[Izdiena2025 (1).xlsx]VIDIzd'!$A$2</c:f>
              <c:strCache>
                <c:ptCount val="1"/>
                <c:pt idx="0">
                  <c:v>IeM</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numRef>
              <c:f>'[Izdiena2025 (1).xlsx]VIDIzd'!$B$1:$G$1</c:f>
              <c:numCache>
                <c:formatCode>General</c:formatCode>
                <c:ptCount val="6"/>
                <c:pt idx="0">
                  <c:v>2019</c:v>
                </c:pt>
                <c:pt idx="1">
                  <c:v>2020</c:v>
                </c:pt>
                <c:pt idx="2">
                  <c:v>2021</c:v>
                </c:pt>
                <c:pt idx="3">
                  <c:v>2022</c:v>
                </c:pt>
                <c:pt idx="4">
                  <c:v>2023</c:v>
                </c:pt>
                <c:pt idx="5">
                  <c:v>2024</c:v>
                </c:pt>
              </c:numCache>
            </c:numRef>
          </c:cat>
          <c:val>
            <c:numRef>
              <c:f>'[Izdiena2025 (1).xlsx]VIDIzd'!$B$2:$G$2</c:f>
              <c:numCache>
                <c:formatCode>0.0</c:formatCode>
                <c:ptCount val="6"/>
                <c:pt idx="0">
                  <c:v>693.01480690078915</c:v>
                </c:pt>
                <c:pt idx="1">
                  <c:v>743.80520511390489</c:v>
                </c:pt>
                <c:pt idx="2">
                  <c:v>789.44351772008577</c:v>
                </c:pt>
                <c:pt idx="3">
                  <c:v>895.33426190675289</c:v>
                </c:pt>
                <c:pt idx="4">
                  <c:v>983.42015879745156</c:v>
                </c:pt>
                <c:pt idx="5">
                  <c:v>1034.0489221971413</c:v>
                </c:pt>
              </c:numCache>
            </c:numRef>
          </c:val>
          <c:smooth val="0"/>
          <c:extLst>
            <c:ext xmlns:c16="http://schemas.microsoft.com/office/drawing/2014/chart" uri="{C3380CC4-5D6E-409C-BE32-E72D297353CC}">
              <c16:uniqueId val="{00000000-3DFF-40D4-B341-7CC83C07B819}"/>
            </c:ext>
          </c:extLst>
        </c:ser>
        <c:ser>
          <c:idx val="1"/>
          <c:order val="1"/>
          <c:tx>
            <c:strRef>
              <c:f>'[Izdiena2025 (1).xlsx]VIDIzd'!$A$3</c:f>
              <c:strCache>
                <c:ptCount val="1"/>
                <c:pt idx="0">
                  <c:v>Diplomāti</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numRef>
              <c:f>'[Izdiena2025 (1).xlsx]VIDIzd'!$B$1:$G$1</c:f>
              <c:numCache>
                <c:formatCode>General</c:formatCode>
                <c:ptCount val="6"/>
                <c:pt idx="0">
                  <c:v>2019</c:v>
                </c:pt>
                <c:pt idx="1">
                  <c:v>2020</c:v>
                </c:pt>
                <c:pt idx="2">
                  <c:v>2021</c:v>
                </c:pt>
                <c:pt idx="3">
                  <c:v>2022</c:v>
                </c:pt>
                <c:pt idx="4">
                  <c:v>2023</c:v>
                </c:pt>
                <c:pt idx="5">
                  <c:v>2024</c:v>
                </c:pt>
              </c:numCache>
            </c:numRef>
          </c:cat>
          <c:val>
            <c:numRef>
              <c:f>'[Izdiena2025 (1).xlsx]VIDIzd'!$B$3:$G$3</c:f>
              <c:numCache>
                <c:formatCode>0.0</c:formatCode>
                <c:ptCount val="6"/>
                <c:pt idx="0">
                  <c:v>1561.9152678571431</c:v>
                </c:pt>
                <c:pt idx="1">
                  <c:v>1714.8570074786323</c:v>
                </c:pt>
                <c:pt idx="2">
                  <c:v>1803.6882936709937</c:v>
                </c:pt>
                <c:pt idx="3">
                  <c:v>1865.2255595161407</c:v>
                </c:pt>
                <c:pt idx="4">
                  <c:v>1982.5612590665107</c:v>
                </c:pt>
                <c:pt idx="5">
                  <c:v>2051.4393722368286</c:v>
                </c:pt>
              </c:numCache>
            </c:numRef>
          </c:val>
          <c:smooth val="0"/>
          <c:extLst>
            <c:ext xmlns:c16="http://schemas.microsoft.com/office/drawing/2014/chart" uri="{C3380CC4-5D6E-409C-BE32-E72D297353CC}">
              <c16:uniqueId val="{00000001-3DFF-40D4-B341-7CC83C07B819}"/>
            </c:ext>
          </c:extLst>
        </c:ser>
        <c:ser>
          <c:idx val="2"/>
          <c:order val="2"/>
          <c:tx>
            <c:strRef>
              <c:f>'[Izdiena2025 (1).xlsx]VIDIzd'!$A$4</c:f>
              <c:strCache>
                <c:ptCount val="1"/>
                <c:pt idx="0">
                  <c:v>KNAB</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cat>
            <c:numRef>
              <c:f>'[Izdiena2025 (1).xlsx]VIDIzd'!$B$1:$G$1</c:f>
              <c:numCache>
                <c:formatCode>General</c:formatCode>
                <c:ptCount val="6"/>
                <c:pt idx="0">
                  <c:v>2019</c:v>
                </c:pt>
                <c:pt idx="1">
                  <c:v>2020</c:v>
                </c:pt>
                <c:pt idx="2">
                  <c:v>2021</c:v>
                </c:pt>
                <c:pt idx="3">
                  <c:v>2022</c:v>
                </c:pt>
                <c:pt idx="4">
                  <c:v>2023</c:v>
                </c:pt>
                <c:pt idx="5">
                  <c:v>2024</c:v>
                </c:pt>
              </c:numCache>
            </c:numRef>
          </c:cat>
          <c:val>
            <c:numRef>
              <c:f>'[Izdiena2025 (1).xlsx]VIDIzd'!$B$4:$G$4</c:f>
              <c:numCache>
                <c:formatCode>0.0</c:formatCode>
                <c:ptCount val="6"/>
                <c:pt idx="0">
                  <c:v>966.13000000000022</c:v>
                </c:pt>
                <c:pt idx="1">
                  <c:v>1053.5241666666668</c:v>
                </c:pt>
                <c:pt idx="2">
                  <c:v>1108.18</c:v>
                </c:pt>
                <c:pt idx="3">
                  <c:v>1305.9619444444445</c:v>
                </c:pt>
                <c:pt idx="4">
                  <c:v>1550.5016666666668</c:v>
                </c:pt>
                <c:pt idx="5">
                  <c:v>1640.3532572751319</c:v>
                </c:pt>
              </c:numCache>
            </c:numRef>
          </c:val>
          <c:smooth val="0"/>
          <c:extLst>
            <c:ext xmlns:c16="http://schemas.microsoft.com/office/drawing/2014/chart" uri="{C3380CC4-5D6E-409C-BE32-E72D297353CC}">
              <c16:uniqueId val="{00000002-3DFF-40D4-B341-7CC83C07B819}"/>
            </c:ext>
          </c:extLst>
        </c:ser>
        <c:ser>
          <c:idx val="3"/>
          <c:order val="3"/>
          <c:tx>
            <c:strRef>
              <c:f>'[Izdiena2025 (1).xlsx]VIDIzd'!$A$5</c:f>
              <c:strCache>
                <c:ptCount val="1"/>
                <c:pt idx="0">
                  <c:v>Mākslinieki</c:v>
                </c:pt>
              </c:strCache>
            </c:strRef>
          </c:tx>
          <c:spPr>
            <a:ln w="28575" cap="rnd">
              <a:solidFill>
                <a:schemeClr val="accent4"/>
              </a:solidFill>
              <a:round/>
            </a:ln>
            <a:effectLst/>
          </c:spPr>
          <c:marker>
            <c:symbol val="circle"/>
            <c:size val="5"/>
            <c:spPr>
              <a:solidFill>
                <a:schemeClr val="accent4"/>
              </a:solidFill>
              <a:ln w="9525">
                <a:solidFill>
                  <a:schemeClr val="accent4"/>
                </a:solidFill>
              </a:ln>
              <a:effectLst/>
            </c:spPr>
          </c:marker>
          <c:cat>
            <c:numRef>
              <c:f>'[Izdiena2025 (1).xlsx]VIDIzd'!$B$1:$G$1</c:f>
              <c:numCache>
                <c:formatCode>General</c:formatCode>
                <c:ptCount val="6"/>
                <c:pt idx="0">
                  <c:v>2019</c:v>
                </c:pt>
                <c:pt idx="1">
                  <c:v>2020</c:v>
                </c:pt>
                <c:pt idx="2">
                  <c:v>2021</c:v>
                </c:pt>
                <c:pt idx="3">
                  <c:v>2022</c:v>
                </c:pt>
                <c:pt idx="4">
                  <c:v>2023</c:v>
                </c:pt>
                <c:pt idx="5">
                  <c:v>2024</c:v>
                </c:pt>
              </c:numCache>
            </c:numRef>
          </c:cat>
          <c:val>
            <c:numRef>
              <c:f>'[Izdiena2025 (1).xlsx]VIDIzd'!$B$5:$G$5</c:f>
              <c:numCache>
                <c:formatCode>0.0</c:formatCode>
                <c:ptCount val="6"/>
                <c:pt idx="0">
                  <c:v>591.08159163059156</c:v>
                </c:pt>
                <c:pt idx="1">
                  <c:v>603.90649014216774</c:v>
                </c:pt>
                <c:pt idx="2">
                  <c:v>690.82319573890152</c:v>
                </c:pt>
                <c:pt idx="3">
                  <c:v>731.81782820563114</c:v>
                </c:pt>
                <c:pt idx="4">
                  <c:v>777.33647058925851</c:v>
                </c:pt>
                <c:pt idx="5">
                  <c:v>804.90319061732441</c:v>
                </c:pt>
              </c:numCache>
            </c:numRef>
          </c:val>
          <c:smooth val="0"/>
          <c:extLst>
            <c:ext xmlns:c16="http://schemas.microsoft.com/office/drawing/2014/chart" uri="{C3380CC4-5D6E-409C-BE32-E72D297353CC}">
              <c16:uniqueId val="{00000003-3DFF-40D4-B341-7CC83C07B819}"/>
            </c:ext>
          </c:extLst>
        </c:ser>
        <c:ser>
          <c:idx val="4"/>
          <c:order val="4"/>
          <c:tx>
            <c:strRef>
              <c:f>'[Izdiena2025 (1).xlsx]VIDIzd'!$A$6</c:f>
              <c:strCache>
                <c:ptCount val="1"/>
                <c:pt idx="0">
                  <c:v>NMPD</c:v>
                </c:pt>
              </c:strCache>
            </c:strRef>
          </c:tx>
          <c:spPr>
            <a:ln w="28575" cap="rnd">
              <a:solidFill>
                <a:srgbClr val="7030A0"/>
              </a:solidFill>
              <a:round/>
            </a:ln>
            <a:effectLst/>
          </c:spPr>
          <c:marker>
            <c:symbol val="circle"/>
            <c:size val="5"/>
            <c:spPr>
              <a:solidFill>
                <a:schemeClr val="accent5"/>
              </a:solidFill>
              <a:ln w="9525">
                <a:solidFill>
                  <a:srgbClr val="7030A0"/>
                </a:solidFill>
              </a:ln>
              <a:effectLst/>
            </c:spPr>
          </c:marker>
          <c:cat>
            <c:numRef>
              <c:f>'[Izdiena2025 (1).xlsx]VIDIzd'!$B$1:$G$1</c:f>
              <c:numCache>
                <c:formatCode>General</c:formatCode>
                <c:ptCount val="6"/>
                <c:pt idx="0">
                  <c:v>2019</c:v>
                </c:pt>
                <c:pt idx="1">
                  <c:v>2020</c:v>
                </c:pt>
                <c:pt idx="2">
                  <c:v>2021</c:v>
                </c:pt>
                <c:pt idx="3">
                  <c:v>2022</c:v>
                </c:pt>
                <c:pt idx="4">
                  <c:v>2023</c:v>
                </c:pt>
                <c:pt idx="5">
                  <c:v>2024</c:v>
                </c:pt>
              </c:numCache>
            </c:numRef>
          </c:cat>
          <c:val>
            <c:numRef>
              <c:f>'[Izdiena2025 (1).xlsx]VIDIzd'!$B$6:$G$6</c:f>
              <c:numCache>
                <c:formatCode>0.0</c:formatCode>
                <c:ptCount val="6"/>
                <c:pt idx="0">
                  <c:v>957.0648829386497</c:v>
                </c:pt>
                <c:pt idx="1">
                  <c:v>1021.4823276406283</c:v>
                </c:pt>
                <c:pt idx="2">
                  <c:v>1081.5926915131261</c:v>
                </c:pt>
                <c:pt idx="3">
                  <c:v>1252.8069902915395</c:v>
                </c:pt>
                <c:pt idx="4">
                  <c:v>1444.814076077969</c:v>
                </c:pt>
                <c:pt idx="5">
                  <c:v>1565.0416467896769</c:v>
                </c:pt>
              </c:numCache>
            </c:numRef>
          </c:val>
          <c:smooth val="0"/>
          <c:extLst>
            <c:ext xmlns:c16="http://schemas.microsoft.com/office/drawing/2014/chart" uri="{C3380CC4-5D6E-409C-BE32-E72D297353CC}">
              <c16:uniqueId val="{00000004-3DFF-40D4-B341-7CC83C07B819}"/>
            </c:ext>
          </c:extLst>
        </c:ser>
        <c:ser>
          <c:idx val="5"/>
          <c:order val="5"/>
          <c:tx>
            <c:strRef>
              <c:f>'[Izdiena2025 (1).xlsx]VIDIzd'!$A$7</c:f>
              <c:strCache>
                <c:ptCount val="1"/>
                <c:pt idx="0">
                  <c:v>Prokurori</c:v>
                </c:pt>
              </c:strCache>
            </c:strRef>
          </c:tx>
          <c:spPr>
            <a:ln w="28575" cap="rnd">
              <a:solidFill>
                <a:schemeClr val="accent6"/>
              </a:solidFill>
              <a:round/>
            </a:ln>
            <a:effectLst/>
          </c:spPr>
          <c:marker>
            <c:symbol val="circle"/>
            <c:size val="5"/>
            <c:spPr>
              <a:solidFill>
                <a:schemeClr val="accent6"/>
              </a:solidFill>
              <a:ln w="9525">
                <a:solidFill>
                  <a:schemeClr val="accent6"/>
                </a:solidFill>
              </a:ln>
              <a:effectLst/>
            </c:spPr>
          </c:marker>
          <c:cat>
            <c:numRef>
              <c:f>'[Izdiena2025 (1).xlsx]VIDIzd'!$B$1:$G$1</c:f>
              <c:numCache>
                <c:formatCode>General</c:formatCode>
                <c:ptCount val="6"/>
                <c:pt idx="0">
                  <c:v>2019</c:v>
                </c:pt>
                <c:pt idx="1">
                  <c:v>2020</c:v>
                </c:pt>
                <c:pt idx="2">
                  <c:v>2021</c:v>
                </c:pt>
                <c:pt idx="3">
                  <c:v>2022</c:v>
                </c:pt>
                <c:pt idx="4">
                  <c:v>2023</c:v>
                </c:pt>
                <c:pt idx="5">
                  <c:v>2024</c:v>
                </c:pt>
              </c:numCache>
            </c:numRef>
          </c:cat>
          <c:val>
            <c:numRef>
              <c:f>'[Izdiena2025 (1).xlsx]VIDIzd'!$B$7:$G$7</c:f>
              <c:numCache>
                <c:formatCode>0.0</c:formatCode>
                <c:ptCount val="6"/>
                <c:pt idx="0">
                  <c:v>1541.7922186147189</c:v>
                </c:pt>
                <c:pt idx="1">
                  <c:v>1942.2188498867479</c:v>
                </c:pt>
                <c:pt idx="2">
                  <c:v>2064.5844975551349</c:v>
                </c:pt>
                <c:pt idx="3">
                  <c:v>2160.2794252717208</c:v>
                </c:pt>
                <c:pt idx="4">
                  <c:v>2280.1943365031266</c:v>
                </c:pt>
                <c:pt idx="5">
                  <c:v>2466.1199306250633</c:v>
                </c:pt>
              </c:numCache>
            </c:numRef>
          </c:val>
          <c:smooth val="0"/>
          <c:extLst>
            <c:ext xmlns:c16="http://schemas.microsoft.com/office/drawing/2014/chart" uri="{C3380CC4-5D6E-409C-BE32-E72D297353CC}">
              <c16:uniqueId val="{00000005-3DFF-40D4-B341-7CC83C07B819}"/>
            </c:ext>
          </c:extLst>
        </c:ser>
        <c:ser>
          <c:idx val="6"/>
          <c:order val="6"/>
          <c:tx>
            <c:strRef>
              <c:f>'[Izdiena2025 (1).xlsx]VIDIzd'!$A$9</c:f>
              <c:strCache>
                <c:ptCount val="1"/>
                <c:pt idx="0">
                  <c:v>Tiesneši</c:v>
                </c:pt>
              </c:strCache>
            </c:strRef>
          </c:tx>
          <c:spPr>
            <a:ln w="28575" cap="rnd">
              <a:solidFill>
                <a:srgbClr val="FF0000"/>
              </a:solidFill>
              <a:round/>
            </a:ln>
            <a:effectLst/>
          </c:spPr>
          <c:marker>
            <c:symbol val="circle"/>
            <c:size val="5"/>
            <c:spPr>
              <a:solidFill>
                <a:schemeClr val="accent1">
                  <a:lumMod val="60000"/>
                </a:schemeClr>
              </a:solidFill>
              <a:ln w="9525">
                <a:solidFill>
                  <a:srgbClr val="FF0000"/>
                </a:solidFill>
              </a:ln>
              <a:effectLst/>
            </c:spPr>
          </c:marker>
          <c:cat>
            <c:numRef>
              <c:f>'[Izdiena2025 (1).xlsx]VIDIzd'!$B$1:$G$1</c:f>
              <c:numCache>
                <c:formatCode>General</c:formatCode>
                <c:ptCount val="6"/>
                <c:pt idx="0">
                  <c:v>2019</c:v>
                </c:pt>
                <c:pt idx="1">
                  <c:v>2020</c:v>
                </c:pt>
                <c:pt idx="2">
                  <c:v>2021</c:v>
                </c:pt>
                <c:pt idx="3">
                  <c:v>2022</c:v>
                </c:pt>
                <c:pt idx="4">
                  <c:v>2023</c:v>
                </c:pt>
                <c:pt idx="5">
                  <c:v>2024</c:v>
                </c:pt>
              </c:numCache>
            </c:numRef>
          </c:cat>
          <c:val>
            <c:numRef>
              <c:f>'[Izdiena2025 (1).xlsx]VIDIzd'!$B$9:$G$9</c:f>
              <c:numCache>
                <c:formatCode>0.0</c:formatCode>
                <c:ptCount val="6"/>
                <c:pt idx="0">
                  <c:v>1823.1043598484848</c:v>
                </c:pt>
                <c:pt idx="1">
                  <c:v>2332.0380239710948</c:v>
                </c:pt>
                <c:pt idx="2">
                  <c:v>2369.9168757130255</c:v>
                </c:pt>
                <c:pt idx="3">
                  <c:v>2496.9291443381858</c:v>
                </c:pt>
                <c:pt idx="4">
                  <c:v>2642.5187051533412</c:v>
                </c:pt>
                <c:pt idx="5">
                  <c:v>2797.9117183095877</c:v>
                </c:pt>
              </c:numCache>
            </c:numRef>
          </c:val>
          <c:smooth val="0"/>
          <c:extLst>
            <c:ext xmlns:c16="http://schemas.microsoft.com/office/drawing/2014/chart" uri="{C3380CC4-5D6E-409C-BE32-E72D297353CC}">
              <c16:uniqueId val="{00000006-3DFF-40D4-B341-7CC83C07B819}"/>
            </c:ext>
          </c:extLst>
        </c:ser>
        <c:ser>
          <c:idx val="9"/>
          <c:order val="7"/>
          <c:tx>
            <c:strRef>
              <c:f>'[Izdiena2025 (1).xlsx]VIDIzd'!$A$8</c:f>
              <c:strCache>
                <c:ptCount val="1"/>
                <c:pt idx="0">
                  <c:v>Militārpersonas</c:v>
                </c:pt>
              </c:strCache>
            </c:strRef>
          </c:tx>
          <c:spPr>
            <a:ln w="28575" cap="rnd">
              <a:solidFill>
                <a:schemeClr val="accent4">
                  <a:lumMod val="60000"/>
                </a:schemeClr>
              </a:solidFill>
              <a:round/>
            </a:ln>
            <a:effectLst/>
          </c:spPr>
          <c:marker>
            <c:symbol val="circle"/>
            <c:size val="5"/>
            <c:spPr>
              <a:solidFill>
                <a:schemeClr val="accent4">
                  <a:lumMod val="60000"/>
                </a:schemeClr>
              </a:solidFill>
              <a:ln w="9525">
                <a:solidFill>
                  <a:schemeClr val="accent4">
                    <a:lumMod val="60000"/>
                  </a:schemeClr>
                </a:solidFill>
              </a:ln>
              <a:effectLst/>
            </c:spPr>
          </c:marker>
          <c:val>
            <c:numRef>
              <c:f>'[Izdiena2025 (1).xlsx]VIDIzd'!$B$8:$G$8</c:f>
              <c:numCache>
                <c:formatCode>0.0</c:formatCode>
                <c:ptCount val="6"/>
                <c:pt idx="0">
                  <c:v>684.12</c:v>
                </c:pt>
                <c:pt idx="1">
                  <c:v>874.81</c:v>
                </c:pt>
                <c:pt idx="2">
                  <c:v>895.11</c:v>
                </c:pt>
                <c:pt idx="3">
                  <c:v>1004.89</c:v>
                </c:pt>
                <c:pt idx="4">
                  <c:v>1038.78</c:v>
                </c:pt>
                <c:pt idx="5">
                  <c:v>1185.05</c:v>
                </c:pt>
              </c:numCache>
            </c:numRef>
          </c:val>
          <c:smooth val="0"/>
          <c:extLst>
            <c:ext xmlns:c16="http://schemas.microsoft.com/office/drawing/2014/chart" uri="{C3380CC4-5D6E-409C-BE32-E72D297353CC}">
              <c16:uniqueId val="{00000007-3DFF-40D4-B341-7CC83C07B819}"/>
            </c:ext>
          </c:extLst>
        </c:ser>
        <c:ser>
          <c:idx val="7"/>
          <c:order val="8"/>
          <c:tx>
            <c:strRef>
              <c:f>'[Izdiena2025 (1).xlsx]VIDIzd'!$A$10</c:f>
              <c:strCache>
                <c:ptCount val="1"/>
                <c:pt idx="0">
                  <c:v>Vidējā izdienas pensija</c:v>
                </c:pt>
              </c:strCache>
            </c:strRef>
          </c:tx>
          <c:spPr>
            <a:ln w="28575" cap="rnd">
              <a:solidFill>
                <a:schemeClr val="accent2">
                  <a:lumMod val="60000"/>
                </a:schemeClr>
              </a:solidFill>
              <a:prstDash val="dashDot"/>
              <a:round/>
            </a:ln>
            <a:effectLst/>
          </c:spPr>
          <c:marker>
            <c:symbol val="circle"/>
            <c:size val="5"/>
            <c:spPr>
              <a:solidFill>
                <a:schemeClr val="accent2">
                  <a:lumMod val="60000"/>
                </a:schemeClr>
              </a:solidFill>
              <a:ln w="9525">
                <a:solidFill>
                  <a:schemeClr val="accent2">
                    <a:lumMod val="60000"/>
                  </a:schemeClr>
                </a:solidFill>
                <a:prstDash val="dashDot"/>
              </a:ln>
              <a:effectLst/>
            </c:spPr>
          </c:marker>
          <c:cat>
            <c:numRef>
              <c:f>'[Izdiena2025 (1).xlsx]VIDIzd'!$B$1:$G$1</c:f>
              <c:numCache>
                <c:formatCode>General</c:formatCode>
                <c:ptCount val="6"/>
                <c:pt idx="0">
                  <c:v>2019</c:v>
                </c:pt>
                <c:pt idx="1">
                  <c:v>2020</c:v>
                </c:pt>
                <c:pt idx="2">
                  <c:v>2021</c:v>
                </c:pt>
                <c:pt idx="3">
                  <c:v>2022</c:v>
                </c:pt>
                <c:pt idx="4">
                  <c:v>2023</c:v>
                </c:pt>
                <c:pt idx="5">
                  <c:v>2024</c:v>
                </c:pt>
              </c:numCache>
            </c:numRef>
          </c:cat>
          <c:val>
            <c:numRef>
              <c:f>'[Izdiena2025 (1).xlsx]VIDIzd'!$B$10:$G$10</c:f>
              <c:numCache>
                <c:formatCode>0.0</c:formatCode>
                <c:ptCount val="6"/>
                <c:pt idx="0">
                  <c:v>511.6253443466083</c:v>
                </c:pt>
                <c:pt idx="1">
                  <c:v>560.64129071005334</c:v>
                </c:pt>
                <c:pt idx="2">
                  <c:v>604.78070750596055</c:v>
                </c:pt>
                <c:pt idx="3">
                  <c:v>698.28107393051357</c:v>
                </c:pt>
                <c:pt idx="4">
                  <c:v>798.84834527129169</c:v>
                </c:pt>
                <c:pt idx="5">
                  <c:v>870.14528069086703</c:v>
                </c:pt>
              </c:numCache>
            </c:numRef>
          </c:val>
          <c:smooth val="0"/>
          <c:extLst>
            <c:ext xmlns:c16="http://schemas.microsoft.com/office/drawing/2014/chart" uri="{C3380CC4-5D6E-409C-BE32-E72D297353CC}">
              <c16:uniqueId val="{00000008-3DFF-40D4-B341-7CC83C07B819}"/>
            </c:ext>
          </c:extLst>
        </c:ser>
        <c:ser>
          <c:idx val="8"/>
          <c:order val="9"/>
          <c:tx>
            <c:strRef>
              <c:f>'[Izdiena2025 (1).xlsx]VIDIzd'!$A$11</c:f>
              <c:strCache>
                <c:ptCount val="1"/>
                <c:pt idx="0">
                  <c:v>Vidējā izdienas pensija (2019.-2024.gads)</c:v>
                </c:pt>
              </c:strCache>
            </c:strRef>
          </c:tx>
          <c:spPr>
            <a:ln w="28575" cap="rnd">
              <a:solidFill>
                <a:schemeClr val="accent3">
                  <a:lumMod val="60000"/>
                </a:schemeClr>
              </a:solidFill>
              <a:prstDash val="sysDash"/>
              <a:round/>
            </a:ln>
            <a:effectLst/>
          </c:spPr>
          <c:marker>
            <c:symbol val="circle"/>
            <c:size val="5"/>
            <c:spPr>
              <a:solidFill>
                <a:schemeClr val="accent3">
                  <a:lumMod val="60000"/>
                </a:schemeClr>
              </a:solidFill>
              <a:ln w="9525">
                <a:solidFill>
                  <a:schemeClr val="accent3">
                    <a:lumMod val="60000"/>
                  </a:schemeClr>
                </a:solidFill>
                <a:prstDash val="sysDash"/>
              </a:ln>
              <a:effectLst/>
            </c:spPr>
          </c:marker>
          <c:cat>
            <c:numRef>
              <c:f>'[Izdiena2025 (1).xlsx]VIDIzd'!$B$1:$G$1</c:f>
              <c:numCache>
                <c:formatCode>General</c:formatCode>
                <c:ptCount val="6"/>
                <c:pt idx="0">
                  <c:v>2019</c:v>
                </c:pt>
                <c:pt idx="1">
                  <c:v>2020</c:v>
                </c:pt>
                <c:pt idx="2">
                  <c:v>2021</c:v>
                </c:pt>
                <c:pt idx="3">
                  <c:v>2022</c:v>
                </c:pt>
                <c:pt idx="4">
                  <c:v>2023</c:v>
                </c:pt>
                <c:pt idx="5">
                  <c:v>2024</c:v>
                </c:pt>
              </c:numCache>
            </c:numRef>
          </c:cat>
          <c:val>
            <c:numRef>
              <c:f>'[Izdiena2025 (1).xlsx]VIDIzd'!$B$11:$G$11</c:f>
              <c:numCache>
                <c:formatCode>0.0</c:formatCode>
                <c:ptCount val="6"/>
                <c:pt idx="0">
                  <c:v>1102.2778909737972</c:v>
                </c:pt>
                <c:pt idx="1">
                  <c:v>1285.8302588624806</c:v>
                </c:pt>
                <c:pt idx="2">
                  <c:v>1350.4173839889086</c:v>
                </c:pt>
                <c:pt idx="3">
                  <c:v>1464.155644246802</c:v>
                </c:pt>
                <c:pt idx="4">
                  <c:v>1587.5158341067904</c:v>
                </c:pt>
                <c:pt idx="5">
                  <c:v>1693.108504756344</c:v>
                </c:pt>
              </c:numCache>
            </c:numRef>
          </c:val>
          <c:smooth val="0"/>
          <c:extLst>
            <c:ext xmlns:c16="http://schemas.microsoft.com/office/drawing/2014/chart" uri="{C3380CC4-5D6E-409C-BE32-E72D297353CC}">
              <c16:uniqueId val="{00000009-3DFF-40D4-B341-7CC83C07B819}"/>
            </c:ext>
          </c:extLst>
        </c:ser>
        <c:dLbls>
          <c:showLegendKey val="0"/>
          <c:showVal val="0"/>
          <c:showCatName val="0"/>
          <c:showSerName val="0"/>
          <c:showPercent val="0"/>
          <c:showBubbleSize val="0"/>
        </c:dLbls>
        <c:marker val="1"/>
        <c:smooth val="0"/>
        <c:axId val="691466720"/>
        <c:axId val="691465760"/>
      </c:lineChart>
      <c:catAx>
        <c:axId val="6914667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691465760"/>
        <c:crosses val="autoZero"/>
        <c:auto val="1"/>
        <c:lblAlgn val="ctr"/>
        <c:lblOffset val="100"/>
        <c:noMultiLvlLbl val="0"/>
      </c:catAx>
      <c:valAx>
        <c:axId val="691465760"/>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691466720"/>
        <c:crosses val="autoZero"/>
        <c:crossBetween val="between"/>
      </c:valAx>
      <c:spPr>
        <a:noFill/>
        <a:ln>
          <a:noFill/>
        </a:ln>
        <a:effectLst/>
      </c:spPr>
    </c:plotArea>
    <c:legend>
      <c:legendPos val="r"/>
      <c:layout>
        <c:manualLayout>
          <c:xMode val="edge"/>
          <c:yMode val="edge"/>
          <c:x val="0.7171199030590889"/>
          <c:y val="2.5863050773660766E-2"/>
          <c:w val="0.27128589580647477"/>
          <c:h val="0.87471193760354427"/>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v-LV"/>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v-LV" sz="1400" b="0" i="0" u="none" strike="noStrike" kern="1200" spc="0" baseline="0" dirty="0">
                <a:solidFill>
                  <a:prstClr val="black">
                    <a:lumMod val="65000"/>
                    <a:lumOff val="35000"/>
                  </a:prstClr>
                </a:solidFill>
              </a:rPr>
              <a:t>Mākslinieku periodi, kad personas ir saņēmušas atalgojumu pēc došanās izdienā,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79F7-4080-85B5-793B57E8E654}"/>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79F7-4080-85B5-793B57E8E654}"/>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79F7-4080-85B5-793B57E8E654}"/>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79F7-4080-85B5-793B57E8E654}"/>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79F7-4080-85B5-793B57E8E654}"/>
              </c:ext>
            </c:extLst>
          </c:dPt>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lv-LV"/>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Māksl!$D$3:$D$7</c:f>
              <c:strCache>
                <c:ptCount val="5"/>
                <c:pt idx="0">
                  <c:v>Dalība ir bijusi statistiski maznozīmīga</c:v>
                </c:pt>
                <c:pt idx="1">
                  <c:v>5-25% no perioda</c:v>
                </c:pt>
                <c:pt idx="2">
                  <c:v>25-50% no perioda</c:v>
                </c:pt>
                <c:pt idx="3">
                  <c:v>50-75% no perioda</c:v>
                </c:pt>
                <c:pt idx="4">
                  <c:v>75-100% no perioda</c:v>
                </c:pt>
              </c:strCache>
            </c:strRef>
          </c:cat>
          <c:val>
            <c:numRef>
              <c:f>Māksl!$F$3:$F$7</c:f>
              <c:numCache>
                <c:formatCode>0.0%</c:formatCode>
                <c:ptCount val="5"/>
                <c:pt idx="0">
                  <c:v>0.17261904761904762</c:v>
                </c:pt>
                <c:pt idx="1">
                  <c:v>6.5476190476190479E-2</c:v>
                </c:pt>
                <c:pt idx="2">
                  <c:v>0.10119047619047619</c:v>
                </c:pt>
                <c:pt idx="3">
                  <c:v>0.125</c:v>
                </c:pt>
                <c:pt idx="4">
                  <c:v>0.5357142857142857</c:v>
                </c:pt>
              </c:numCache>
            </c:numRef>
          </c:val>
          <c:extLst>
            <c:ext xmlns:c16="http://schemas.microsoft.com/office/drawing/2014/chart" uri="{C3380CC4-5D6E-409C-BE32-E72D297353CC}">
              <c16:uniqueId val="{0000000A-79F7-4080-85B5-793B57E8E654}"/>
            </c:ext>
          </c:extLst>
        </c:ser>
        <c:dLbls>
          <c:dLblPos val="outEnd"/>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lv-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v-LV"/>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v-LV" sz="1400" b="0" i="0" u="none" strike="noStrike" kern="1200" spc="0" baseline="0" dirty="0">
                <a:solidFill>
                  <a:prstClr val="black">
                    <a:lumMod val="65000"/>
                    <a:lumOff val="35000"/>
                  </a:prstClr>
                </a:solidFill>
              </a:rPr>
              <a:t>Mākslinieku atalgojums no algota darba vai kā pašnodarbinātajam pēc došanās izdienā,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CABB-455A-9D42-F4E4324FAD6A}"/>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CABB-455A-9D42-F4E4324FAD6A}"/>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CABB-455A-9D42-F4E4324FAD6A}"/>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CABB-455A-9D42-F4E4324FAD6A}"/>
              </c:ext>
            </c:extLst>
          </c:dPt>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lv-LV"/>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MinMaksl!$E$3:$E$6</c:f>
              <c:strCache>
                <c:ptCount val="4"/>
                <c:pt idx="0">
                  <c:v>Ienākumi nav gūti</c:v>
                </c:pt>
                <c:pt idx="1">
                  <c:v>Līdz 50% no minimālās darba samaksas</c:v>
                </c:pt>
                <c:pt idx="2">
                  <c:v>50% līdz minimālajai darba samaksai</c:v>
                </c:pt>
                <c:pt idx="3">
                  <c:v>Virs minimālās darbas samaksas</c:v>
                </c:pt>
              </c:strCache>
            </c:strRef>
          </c:cat>
          <c:val>
            <c:numRef>
              <c:f>MinMaksl!$G$3:$G$6</c:f>
              <c:numCache>
                <c:formatCode>0.0%</c:formatCode>
                <c:ptCount val="4"/>
                <c:pt idx="0">
                  <c:v>0.14285714285714285</c:v>
                </c:pt>
                <c:pt idx="1">
                  <c:v>0.10119047619047619</c:v>
                </c:pt>
                <c:pt idx="2">
                  <c:v>0.14880952380952381</c:v>
                </c:pt>
                <c:pt idx="3">
                  <c:v>0.6071428571428571</c:v>
                </c:pt>
              </c:numCache>
            </c:numRef>
          </c:val>
          <c:extLst>
            <c:ext xmlns:c16="http://schemas.microsoft.com/office/drawing/2014/chart" uri="{C3380CC4-5D6E-409C-BE32-E72D297353CC}">
              <c16:uniqueId val="{00000008-CABB-455A-9D42-F4E4324FAD6A}"/>
            </c:ext>
          </c:extLst>
        </c:ser>
        <c:dLbls>
          <c:dLblPos val="outEnd"/>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lv-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v-LV"/>
    </a:p>
  </c:txPr>
  <c:externalData r:id="rId3">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v-LV" sz="1400" b="0" i="0" u="none" strike="noStrike" kern="1200" spc="0" baseline="0" dirty="0">
                <a:solidFill>
                  <a:prstClr val="black">
                    <a:lumMod val="65000"/>
                    <a:lumOff val="35000"/>
                  </a:prstClr>
                </a:solidFill>
              </a:rPr>
              <a:t>NMPD periodi, kad personas ir saņēmušas atalgojumu pēc došanās izdienā,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CE77-4A8D-8DF1-46DF6C963901}"/>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CE77-4A8D-8DF1-46DF6C963901}"/>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CE77-4A8D-8DF1-46DF6C963901}"/>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CE77-4A8D-8DF1-46DF6C963901}"/>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CE77-4A8D-8DF1-46DF6C963901}"/>
              </c:ext>
            </c:extLst>
          </c:dPt>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lv-LV"/>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NMPD!$D$3:$D$7</c:f>
              <c:strCache>
                <c:ptCount val="5"/>
                <c:pt idx="0">
                  <c:v>Dalība ir bijusi statistiski maznozīmīga</c:v>
                </c:pt>
                <c:pt idx="1">
                  <c:v>5-25% no perioda</c:v>
                </c:pt>
                <c:pt idx="2">
                  <c:v>25-50% no perioda</c:v>
                </c:pt>
                <c:pt idx="3">
                  <c:v>50-75% no perioda</c:v>
                </c:pt>
                <c:pt idx="4">
                  <c:v>75-100% no perioda</c:v>
                </c:pt>
              </c:strCache>
            </c:strRef>
          </c:cat>
          <c:val>
            <c:numRef>
              <c:f>NMPD!$F$3:$F$7</c:f>
              <c:numCache>
                <c:formatCode>0.0%</c:formatCode>
                <c:ptCount val="5"/>
                <c:pt idx="0">
                  <c:v>0.34991974317817015</c:v>
                </c:pt>
                <c:pt idx="1">
                  <c:v>6.9020866773675763E-2</c:v>
                </c:pt>
                <c:pt idx="2">
                  <c:v>6.741573033707865E-2</c:v>
                </c:pt>
                <c:pt idx="3">
                  <c:v>0.12199036918138041</c:v>
                </c:pt>
                <c:pt idx="4">
                  <c:v>0.391653290529695</c:v>
                </c:pt>
              </c:numCache>
            </c:numRef>
          </c:val>
          <c:extLst>
            <c:ext xmlns:c16="http://schemas.microsoft.com/office/drawing/2014/chart" uri="{C3380CC4-5D6E-409C-BE32-E72D297353CC}">
              <c16:uniqueId val="{0000000A-CE77-4A8D-8DF1-46DF6C963901}"/>
            </c:ext>
          </c:extLst>
        </c:ser>
        <c:dLbls>
          <c:dLblPos val="outEnd"/>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lv-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v-LV"/>
    </a:p>
  </c:txPr>
  <c:externalData r:id="rId3">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v-LV" sz="1400" b="0" i="0" u="none" strike="noStrike" kern="1200" spc="0" baseline="0" dirty="0">
                <a:solidFill>
                  <a:prstClr val="black">
                    <a:lumMod val="65000"/>
                    <a:lumOff val="35000"/>
                  </a:prstClr>
                </a:solidFill>
              </a:rPr>
              <a:t>NMPD atalgojums no algota darba vai kā pašnodarbinātajam pēc došanās izdienā,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88E9-47E9-B81A-EBD206A2A36A}"/>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88E9-47E9-B81A-EBD206A2A36A}"/>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88E9-47E9-B81A-EBD206A2A36A}"/>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88E9-47E9-B81A-EBD206A2A36A}"/>
              </c:ext>
            </c:extLst>
          </c:dPt>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lv-LV"/>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MinNMPD!$E$3:$E$6</c:f>
              <c:strCache>
                <c:ptCount val="4"/>
                <c:pt idx="0">
                  <c:v>Ienākumi nav gūti</c:v>
                </c:pt>
                <c:pt idx="1">
                  <c:v>Līdz 50% no minimālās darba samaksas</c:v>
                </c:pt>
                <c:pt idx="2">
                  <c:v>50% līdz minimālajai darba samaksai</c:v>
                </c:pt>
                <c:pt idx="3">
                  <c:v>Virs minimālās darbas samaksas</c:v>
                </c:pt>
              </c:strCache>
            </c:strRef>
          </c:cat>
          <c:val>
            <c:numRef>
              <c:f>MinNMPD!$G$3:$G$6</c:f>
              <c:numCache>
                <c:formatCode>0.0%</c:formatCode>
                <c:ptCount val="4"/>
                <c:pt idx="0">
                  <c:v>0.33226324237560195</c:v>
                </c:pt>
                <c:pt idx="1">
                  <c:v>4.3338683788121987E-2</c:v>
                </c:pt>
                <c:pt idx="2">
                  <c:v>9.6308186195826651E-2</c:v>
                </c:pt>
                <c:pt idx="3">
                  <c:v>0.5280898876404494</c:v>
                </c:pt>
              </c:numCache>
            </c:numRef>
          </c:val>
          <c:extLst>
            <c:ext xmlns:c16="http://schemas.microsoft.com/office/drawing/2014/chart" uri="{C3380CC4-5D6E-409C-BE32-E72D297353CC}">
              <c16:uniqueId val="{00000008-88E9-47E9-B81A-EBD206A2A36A}"/>
            </c:ext>
          </c:extLst>
        </c:ser>
        <c:dLbls>
          <c:dLblPos val="outEnd"/>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lv-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v-LV"/>
    </a:p>
  </c:txPr>
  <c:externalData r:id="rId3">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v-LV" sz="1400" b="0" i="0" u="none" strike="noStrike" kern="1200" spc="0" baseline="0" dirty="0">
                <a:solidFill>
                  <a:prstClr val="black">
                    <a:lumMod val="65000"/>
                    <a:lumOff val="35000"/>
                  </a:prstClr>
                </a:solidFill>
              </a:rPr>
              <a:t>Prokuroru periodi, kad personas ir saņēmušas atalgojumu pēc došanās izdienā,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3C82-4679-9688-4F872873391A}"/>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3C82-4679-9688-4F872873391A}"/>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3C82-4679-9688-4F872873391A}"/>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3C82-4679-9688-4F872873391A}"/>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3C82-4679-9688-4F872873391A}"/>
              </c:ext>
            </c:extLst>
          </c:dPt>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lv-LV"/>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Prok!$D$3:$D$7</c:f>
              <c:strCache>
                <c:ptCount val="5"/>
                <c:pt idx="0">
                  <c:v>Dalība ir bijusi statistiski maznozīmīga</c:v>
                </c:pt>
                <c:pt idx="1">
                  <c:v>5-25% no perioda</c:v>
                </c:pt>
                <c:pt idx="2">
                  <c:v>25-50% no perioda</c:v>
                </c:pt>
                <c:pt idx="3">
                  <c:v>50-75% no perioda</c:v>
                </c:pt>
                <c:pt idx="4">
                  <c:v>75-100% no perioda</c:v>
                </c:pt>
              </c:strCache>
            </c:strRef>
          </c:cat>
          <c:val>
            <c:numRef>
              <c:f>Prok!$F$3:$F$7</c:f>
              <c:numCache>
                <c:formatCode>0.0%</c:formatCode>
                <c:ptCount val="5"/>
                <c:pt idx="0">
                  <c:v>0.73094170403587444</c:v>
                </c:pt>
                <c:pt idx="1">
                  <c:v>8.520179372197309E-2</c:v>
                </c:pt>
                <c:pt idx="2">
                  <c:v>5.3811659192825115E-2</c:v>
                </c:pt>
                <c:pt idx="3">
                  <c:v>6.726457399103139E-2</c:v>
                </c:pt>
                <c:pt idx="4">
                  <c:v>6.2780269058295965E-2</c:v>
                </c:pt>
              </c:numCache>
            </c:numRef>
          </c:val>
          <c:extLst>
            <c:ext xmlns:c16="http://schemas.microsoft.com/office/drawing/2014/chart" uri="{C3380CC4-5D6E-409C-BE32-E72D297353CC}">
              <c16:uniqueId val="{0000000A-3C82-4679-9688-4F872873391A}"/>
            </c:ext>
          </c:extLst>
        </c:ser>
        <c:dLbls>
          <c:dLblPos val="outEnd"/>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lv-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v-LV"/>
    </a:p>
  </c:txPr>
  <c:externalData r:id="rId3">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v-LV" sz="1400" b="0" i="0" u="none" strike="noStrike" kern="1200" spc="0" baseline="0" dirty="0">
                <a:solidFill>
                  <a:prstClr val="black">
                    <a:lumMod val="65000"/>
                    <a:lumOff val="35000"/>
                  </a:prstClr>
                </a:solidFill>
              </a:rPr>
              <a:t>Prokuroru atalgojums no algota darba vai kā pašnodarbinātajam pēc došanās izdienā,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3CAB-496C-9064-0D5FBAC9A1FE}"/>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3CAB-496C-9064-0D5FBAC9A1FE}"/>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3CAB-496C-9064-0D5FBAC9A1FE}"/>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3CAB-496C-9064-0D5FBAC9A1FE}"/>
              </c:ext>
            </c:extLst>
          </c:dPt>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lv-LV"/>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MinProk!$E$3:$E$6</c:f>
              <c:strCache>
                <c:ptCount val="4"/>
                <c:pt idx="0">
                  <c:v>Ienākumi nav gūti</c:v>
                </c:pt>
                <c:pt idx="1">
                  <c:v>Līdz 50% no minimālās darba samaksas</c:v>
                </c:pt>
                <c:pt idx="2">
                  <c:v>50% līdz minimālajai darba samaksai</c:v>
                </c:pt>
                <c:pt idx="3">
                  <c:v>Virs minimālās darbas samaksas</c:v>
                </c:pt>
              </c:strCache>
            </c:strRef>
          </c:cat>
          <c:val>
            <c:numRef>
              <c:f>MinProk!$G$3:$G$6</c:f>
              <c:numCache>
                <c:formatCode>0.0%</c:formatCode>
                <c:ptCount val="4"/>
                <c:pt idx="0">
                  <c:v>0.73094170403587444</c:v>
                </c:pt>
                <c:pt idx="1">
                  <c:v>5.829596412556054E-2</c:v>
                </c:pt>
                <c:pt idx="2">
                  <c:v>4.0358744394618833E-2</c:v>
                </c:pt>
                <c:pt idx="3">
                  <c:v>0.17040358744394618</c:v>
                </c:pt>
              </c:numCache>
            </c:numRef>
          </c:val>
          <c:extLst>
            <c:ext xmlns:c16="http://schemas.microsoft.com/office/drawing/2014/chart" uri="{C3380CC4-5D6E-409C-BE32-E72D297353CC}">
              <c16:uniqueId val="{00000008-3CAB-496C-9064-0D5FBAC9A1FE}"/>
            </c:ext>
          </c:extLst>
        </c:ser>
        <c:dLbls>
          <c:dLblPos val="outEnd"/>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lv-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v-LV"/>
    </a:p>
  </c:txPr>
  <c:externalData r:id="rId3">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v-LV" sz="1400" b="0" i="0" u="none" strike="noStrike" kern="1200" spc="0" baseline="0" dirty="0">
                <a:solidFill>
                  <a:prstClr val="black">
                    <a:lumMod val="65000"/>
                    <a:lumOff val="35000"/>
                  </a:prstClr>
                </a:solidFill>
              </a:rPr>
              <a:t>Tiesnešu periodi, kad personas ir saņēmušas atalgojumu pēc došanās izdienā,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9B2F-4477-9E64-35FEA5A8B459}"/>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9B2F-4477-9E64-35FEA5A8B459}"/>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9B2F-4477-9E64-35FEA5A8B459}"/>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9B2F-4477-9E64-35FEA5A8B459}"/>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9B2F-4477-9E64-35FEA5A8B459}"/>
              </c:ext>
            </c:extLst>
          </c:dPt>
          <c:dLbls>
            <c:dLbl>
              <c:idx val="1"/>
              <c:layout>
                <c:manualLayout>
                  <c:x val="-3.3333333333333333E-2"/>
                  <c:y val="4.6296296296296294E-2"/>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B2F-4477-9E64-35FEA5A8B459}"/>
                </c:ext>
              </c:extLst>
            </c:dLbl>
            <c:dLbl>
              <c:idx val="2"/>
              <c:layout>
                <c:manualLayout>
                  <c:x val="-3.3333333333333361E-2"/>
                  <c:y val="-1.3888888888888888E-2"/>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B2F-4477-9E64-35FEA5A8B459}"/>
                </c:ext>
              </c:extLst>
            </c:dLbl>
            <c:dLbl>
              <c:idx val="3"/>
              <c:layout>
                <c:manualLayout>
                  <c:x val="-1.1111111111111112E-2"/>
                  <c:y val="-4.1666666666666664E-2"/>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9B2F-4477-9E64-35FEA5A8B459}"/>
                </c:ext>
              </c:extLst>
            </c:dLbl>
            <c:dLbl>
              <c:idx val="4"/>
              <c:layout>
                <c:manualLayout>
                  <c:x val="1.6666666666666666E-2"/>
                  <c:y val="-1.8518518518518517E-2"/>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9B2F-4477-9E64-35FEA5A8B459}"/>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lv-LV"/>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Tiesn!$D$3:$D$7</c:f>
              <c:strCache>
                <c:ptCount val="5"/>
                <c:pt idx="0">
                  <c:v>Dalība ir bijusi statistiski maznozīmīga</c:v>
                </c:pt>
                <c:pt idx="1">
                  <c:v>5-25% no perioda</c:v>
                </c:pt>
                <c:pt idx="2">
                  <c:v>25-50% no perioda</c:v>
                </c:pt>
                <c:pt idx="3">
                  <c:v>50-75% no perioda</c:v>
                </c:pt>
                <c:pt idx="4">
                  <c:v>75-100% no perioda</c:v>
                </c:pt>
              </c:strCache>
            </c:strRef>
          </c:cat>
          <c:val>
            <c:numRef>
              <c:f>Tiesn!$F$3:$F$7</c:f>
              <c:numCache>
                <c:formatCode>0.0%</c:formatCode>
                <c:ptCount val="5"/>
                <c:pt idx="0">
                  <c:v>0.87786259541984735</c:v>
                </c:pt>
                <c:pt idx="1">
                  <c:v>3.8167938931297711E-2</c:v>
                </c:pt>
                <c:pt idx="2">
                  <c:v>2.2900763358778626E-2</c:v>
                </c:pt>
                <c:pt idx="3">
                  <c:v>2.2900763358778626E-2</c:v>
                </c:pt>
                <c:pt idx="4">
                  <c:v>3.8167938931297711E-2</c:v>
                </c:pt>
              </c:numCache>
            </c:numRef>
          </c:val>
          <c:extLst>
            <c:ext xmlns:c16="http://schemas.microsoft.com/office/drawing/2014/chart" uri="{C3380CC4-5D6E-409C-BE32-E72D297353CC}">
              <c16:uniqueId val="{0000000A-9B2F-4477-9E64-35FEA5A8B459}"/>
            </c:ext>
          </c:extLst>
        </c:ser>
        <c:dLbls>
          <c:dLblPos val="outEnd"/>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lv-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v-LV"/>
    </a:p>
  </c:txPr>
  <c:externalData r:id="rId3">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v-LV" sz="1400" b="0" i="0" u="none" strike="noStrike" kern="1200" spc="0" baseline="0" dirty="0">
                <a:solidFill>
                  <a:prstClr val="black">
                    <a:lumMod val="65000"/>
                    <a:lumOff val="35000"/>
                  </a:prstClr>
                </a:solidFill>
              </a:rPr>
              <a:t>Tiesnešu atalgojums no algota darba vai kā pašnodarbinātajam pēc došanās izdienā,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9BF8-4CBB-B9F5-FFF453F5DCE8}"/>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9BF8-4CBB-B9F5-FFF453F5DCE8}"/>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9BF8-4CBB-B9F5-FFF453F5DCE8}"/>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9BF8-4CBB-B9F5-FFF453F5DCE8}"/>
              </c:ext>
            </c:extLst>
          </c:dPt>
          <c:dLbls>
            <c:dLbl>
              <c:idx val="1"/>
              <c:layout>
                <c:manualLayout>
                  <c:x val="-1.9444444444444459E-2"/>
                  <c:y val="3.7037037037037035E-2"/>
                </c:manualLayout>
              </c:layout>
              <c:dLblPos val="bestFi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BF8-4CBB-B9F5-FFF453F5DCE8}"/>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lv-LV"/>
              </a:p>
            </c:txPr>
            <c:dLblPos val="outEnd"/>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MinTiesn!$E$3:$E$6</c:f>
              <c:strCache>
                <c:ptCount val="4"/>
                <c:pt idx="0">
                  <c:v>Ienākumi nav gūti</c:v>
                </c:pt>
                <c:pt idx="1">
                  <c:v>Līdz 50% no minimālās darba samaksas</c:v>
                </c:pt>
                <c:pt idx="2">
                  <c:v>50% līdz minimālajai darba samaksai</c:v>
                </c:pt>
                <c:pt idx="3">
                  <c:v>Virs minimālās darbas samaksas</c:v>
                </c:pt>
              </c:strCache>
            </c:strRef>
          </c:cat>
          <c:val>
            <c:numRef>
              <c:f>MinTiesn!$G$3:$G$6</c:f>
              <c:numCache>
                <c:formatCode>0.0%</c:formatCode>
                <c:ptCount val="4"/>
                <c:pt idx="0">
                  <c:v>0.87022900763358779</c:v>
                </c:pt>
                <c:pt idx="1">
                  <c:v>3.0534351145038167E-2</c:v>
                </c:pt>
                <c:pt idx="2">
                  <c:v>2.2900763358778626E-2</c:v>
                </c:pt>
                <c:pt idx="3">
                  <c:v>7.6335877862595422E-2</c:v>
                </c:pt>
              </c:numCache>
            </c:numRef>
          </c:val>
          <c:extLst>
            <c:ext xmlns:c16="http://schemas.microsoft.com/office/drawing/2014/chart" uri="{C3380CC4-5D6E-409C-BE32-E72D297353CC}">
              <c16:uniqueId val="{00000008-9BF8-4CBB-B9F5-FFF453F5DCE8}"/>
            </c:ext>
          </c:extLst>
        </c:ser>
        <c:dLbls>
          <c:dLblPos val="outEnd"/>
          <c:showLegendKey val="0"/>
          <c:showVal val="1"/>
          <c:showCatName val="0"/>
          <c:showSerName val="0"/>
          <c:showPercent val="0"/>
          <c:showBubbleSize val="0"/>
          <c:showLeaderLines val="1"/>
        </c:dLbls>
        <c:firstSliceAng val="0"/>
      </c:pieChart>
      <c:spPr>
        <a:noFill/>
        <a:ln>
          <a:noFill/>
        </a:ln>
        <a:effectLst/>
      </c:spPr>
    </c:plotArea>
    <c:legend>
      <c:legendPos val="r"/>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lv-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v-LV"/>
    </a:p>
  </c:txPr>
  <c:externalData r:id="rId3">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v-LV" sz="1400" b="0" i="0" u="none" strike="noStrike" kern="1200" spc="0" baseline="0" dirty="0">
                <a:solidFill>
                  <a:sysClr val="windowText" lastClr="000000">
                    <a:lumMod val="65000"/>
                    <a:lumOff val="35000"/>
                  </a:sysClr>
                </a:solidFill>
                <a:latin typeface="+mn-lt"/>
                <a:ea typeface="Verdana" panose="020B0604030504040204" pitchFamily="34" charset="0"/>
                <a:cs typeface="Times New Roman" panose="02020603050405020304" pitchFamily="18" charset="0"/>
              </a:rPr>
              <a:t>Vidējā darba samaksa pa gadiem pa izdienas pensiju grupām, eiro</a:t>
            </a:r>
            <a:endParaRPr lang="en-GB" sz="1400" b="0">
              <a:latin typeface="+mn-lt"/>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GB"/>
        </a:p>
      </c:txPr>
    </c:title>
    <c:autoTitleDeleted val="0"/>
    <c:plotArea>
      <c:layout/>
      <c:lineChart>
        <c:grouping val="standard"/>
        <c:varyColors val="0"/>
        <c:ser>
          <c:idx val="0"/>
          <c:order val="0"/>
          <c:tx>
            <c:strRef>
              <c:f>Atlīdz!$A$2</c:f>
              <c:strCache>
                <c:ptCount val="1"/>
                <c:pt idx="0">
                  <c:v>Diplomāti</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cat>
            <c:numRef>
              <c:f>Atlīdz!$B$1:$F$1</c:f>
              <c:numCache>
                <c:formatCode>General</c:formatCode>
                <c:ptCount val="5"/>
                <c:pt idx="0">
                  <c:v>2020</c:v>
                </c:pt>
                <c:pt idx="1">
                  <c:v>2021</c:v>
                </c:pt>
                <c:pt idx="2">
                  <c:v>2022</c:v>
                </c:pt>
                <c:pt idx="3">
                  <c:v>2023</c:v>
                </c:pt>
                <c:pt idx="4">
                  <c:v>2024</c:v>
                </c:pt>
              </c:numCache>
            </c:numRef>
          </c:cat>
          <c:val>
            <c:numRef>
              <c:f>Atlīdz!$B$2:$F$2</c:f>
              <c:numCache>
                <c:formatCode>0.0</c:formatCode>
                <c:ptCount val="5"/>
                <c:pt idx="0">
                  <c:v>2126.0758000000001</c:v>
                </c:pt>
                <c:pt idx="1">
                  <c:v>2127.1174999999998</c:v>
                </c:pt>
                <c:pt idx="2">
                  <c:v>2363.9856</c:v>
                </c:pt>
                <c:pt idx="3">
                  <c:v>2812.1792999999998</c:v>
                </c:pt>
                <c:pt idx="4">
                  <c:v>3078.8296999999998</c:v>
                </c:pt>
              </c:numCache>
            </c:numRef>
          </c:val>
          <c:smooth val="0"/>
          <c:extLst>
            <c:ext xmlns:c16="http://schemas.microsoft.com/office/drawing/2014/chart" uri="{C3380CC4-5D6E-409C-BE32-E72D297353CC}">
              <c16:uniqueId val="{00000000-A9BC-46EB-AA88-AB66BB0F2E67}"/>
            </c:ext>
          </c:extLst>
        </c:ser>
        <c:ser>
          <c:idx val="1"/>
          <c:order val="1"/>
          <c:tx>
            <c:strRef>
              <c:f>Atlīdz!$A$3</c:f>
              <c:strCache>
                <c:ptCount val="1"/>
                <c:pt idx="0">
                  <c:v>Prokurori</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cat>
            <c:numRef>
              <c:f>Atlīdz!$B$1:$F$1</c:f>
              <c:numCache>
                <c:formatCode>General</c:formatCode>
                <c:ptCount val="5"/>
                <c:pt idx="0">
                  <c:v>2020</c:v>
                </c:pt>
                <c:pt idx="1">
                  <c:v>2021</c:v>
                </c:pt>
                <c:pt idx="2">
                  <c:v>2022</c:v>
                </c:pt>
                <c:pt idx="3">
                  <c:v>2023</c:v>
                </c:pt>
                <c:pt idx="4">
                  <c:v>2024</c:v>
                </c:pt>
              </c:numCache>
            </c:numRef>
          </c:cat>
          <c:val>
            <c:numRef>
              <c:f>Atlīdz!$B$3:$F$3</c:f>
              <c:numCache>
                <c:formatCode>0.0</c:formatCode>
                <c:ptCount val="5"/>
                <c:pt idx="0">
                  <c:v>3346.1912000000002</c:v>
                </c:pt>
                <c:pt idx="1">
                  <c:v>3492.5934000000002</c:v>
                </c:pt>
                <c:pt idx="2">
                  <c:v>3698.9364</c:v>
                </c:pt>
                <c:pt idx="3">
                  <c:v>4102.6845000000003</c:v>
                </c:pt>
                <c:pt idx="4">
                  <c:v>4141.5987999999998</c:v>
                </c:pt>
              </c:numCache>
            </c:numRef>
          </c:val>
          <c:smooth val="0"/>
          <c:extLst>
            <c:ext xmlns:c16="http://schemas.microsoft.com/office/drawing/2014/chart" uri="{C3380CC4-5D6E-409C-BE32-E72D297353CC}">
              <c16:uniqueId val="{00000001-A9BC-46EB-AA88-AB66BB0F2E67}"/>
            </c:ext>
          </c:extLst>
        </c:ser>
        <c:ser>
          <c:idx val="2"/>
          <c:order val="2"/>
          <c:tx>
            <c:strRef>
              <c:f>Atlīdz!$A$4</c:f>
              <c:strCache>
                <c:ptCount val="1"/>
                <c:pt idx="0">
                  <c:v>Militārpersonas</c:v>
                </c:pt>
              </c:strCache>
            </c:strRef>
          </c:tx>
          <c:spPr>
            <a:ln w="28575" cap="rnd">
              <a:solidFill>
                <a:schemeClr val="accent3"/>
              </a:solidFill>
              <a:round/>
            </a:ln>
            <a:effectLst/>
          </c:spPr>
          <c:marker>
            <c:symbol val="circle"/>
            <c:size val="5"/>
            <c:spPr>
              <a:solidFill>
                <a:schemeClr val="accent3"/>
              </a:solidFill>
              <a:ln w="9525">
                <a:solidFill>
                  <a:schemeClr val="accent3"/>
                </a:solidFill>
              </a:ln>
              <a:effectLst/>
            </c:spPr>
          </c:marker>
          <c:cat>
            <c:numRef>
              <c:f>Atlīdz!$B$1:$F$1</c:f>
              <c:numCache>
                <c:formatCode>General</c:formatCode>
                <c:ptCount val="5"/>
                <c:pt idx="0">
                  <c:v>2020</c:v>
                </c:pt>
                <c:pt idx="1">
                  <c:v>2021</c:v>
                </c:pt>
                <c:pt idx="2">
                  <c:v>2022</c:v>
                </c:pt>
                <c:pt idx="3">
                  <c:v>2023</c:v>
                </c:pt>
                <c:pt idx="4">
                  <c:v>2024</c:v>
                </c:pt>
              </c:numCache>
            </c:numRef>
          </c:cat>
          <c:val>
            <c:numRef>
              <c:f>Atlīdz!$B$4:$F$4</c:f>
              <c:numCache>
                <c:formatCode>0.0</c:formatCode>
                <c:ptCount val="5"/>
                <c:pt idx="0">
                  <c:v>1180.8417999999999</c:v>
                </c:pt>
                <c:pt idx="1">
                  <c:v>1270.6327000000001</c:v>
                </c:pt>
                <c:pt idx="2">
                  <c:v>1764.1941999999999</c:v>
                </c:pt>
                <c:pt idx="3">
                  <c:v>1760.8358000000001</c:v>
                </c:pt>
                <c:pt idx="4">
                  <c:v>1899.2654</c:v>
                </c:pt>
              </c:numCache>
            </c:numRef>
          </c:val>
          <c:smooth val="0"/>
          <c:extLst>
            <c:ext xmlns:c16="http://schemas.microsoft.com/office/drawing/2014/chart" uri="{C3380CC4-5D6E-409C-BE32-E72D297353CC}">
              <c16:uniqueId val="{00000002-A9BC-46EB-AA88-AB66BB0F2E67}"/>
            </c:ext>
          </c:extLst>
        </c:ser>
        <c:ser>
          <c:idx val="3"/>
          <c:order val="3"/>
          <c:tx>
            <c:strRef>
              <c:f>Atlīdz!$A$5</c:f>
              <c:strCache>
                <c:ptCount val="1"/>
                <c:pt idx="0">
                  <c:v>KNAB</c:v>
                </c:pt>
              </c:strCache>
            </c:strRef>
          </c:tx>
          <c:spPr>
            <a:ln w="28575" cap="rnd">
              <a:solidFill>
                <a:schemeClr val="accent4"/>
              </a:solidFill>
              <a:round/>
            </a:ln>
            <a:effectLst/>
          </c:spPr>
          <c:marker>
            <c:symbol val="circle"/>
            <c:size val="5"/>
            <c:spPr>
              <a:solidFill>
                <a:schemeClr val="accent4"/>
              </a:solidFill>
              <a:ln w="9525">
                <a:solidFill>
                  <a:schemeClr val="accent4"/>
                </a:solidFill>
              </a:ln>
              <a:effectLst/>
            </c:spPr>
          </c:marker>
          <c:cat>
            <c:numRef>
              <c:f>Atlīdz!$B$1:$F$1</c:f>
              <c:numCache>
                <c:formatCode>General</c:formatCode>
                <c:ptCount val="5"/>
                <c:pt idx="0">
                  <c:v>2020</c:v>
                </c:pt>
                <c:pt idx="1">
                  <c:v>2021</c:v>
                </c:pt>
                <c:pt idx="2">
                  <c:v>2022</c:v>
                </c:pt>
                <c:pt idx="3">
                  <c:v>2023</c:v>
                </c:pt>
                <c:pt idx="4">
                  <c:v>2024</c:v>
                </c:pt>
              </c:numCache>
            </c:numRef>
          </c:cat>
          <c:val>
            <c:numRef>
              <c:f>Atlīdz!$B$5:$F$5</c:f>
              <c:numCache>
                <c:formatCode>0.0</c:formatCode>
                <c:ptCount val="5"/>
                <c:pt idx="0">
                  <c:v>1978.5841</c:v>
                </c:pt>
                <c:pt idx="1">
                  <c:v>2857.1878999999999</c:v>
                </c:pt>
                <c:pt idx="2">
                  <c:v>2869.9041999999999</c:v>
                </c:pt>
                <c:pt idx="3">
                  <c:v>3401.0250999999998</c:v>
                </c:pt>
                <c:pt idx="4">
                  <c:v>3529.4886999999999</c:v>
                </c:pt>
              </c:numCache>
            </c:numRef>
          </c:val>
          <c:smooth val="0"/>
          <c:extLst>
            <c:ext xmlns:c16="http://schemas.microsoft.com/office/drawing/2014/chart" uri="{C3380CC4-5D6E-409C-BE32-E72D297353CC}">
              <c16:uniqueId val="{00000003-A9BC-46EB-AA88-AB66BB0F2E67}"/>
            </c:ext>
          </c:extLst>
        </c:ser>
        <c:ser>
          <c:idx val="4"/>
          <c:order val="4"/>
          <c:tx>
            <c:strRef>
              <c:f>Atlīdz!$A$6</c:f>
              <c:strCache>
                <c:ptCount val="1"/>
                <c:pt idx="0">
                  <c:v>NMPD</c:v>
                </c:pt>
              </c:strCache>
            </c:strRef>
          </c:tx>
          <c:spPr>
            <a:ln w="28575" cap="rnd">
              <a:solidFill>
                <a:schemeClr val="accent5"/>
              </a:solidFill>
              <a:round/>
            </a:ln>
            <a:effectLst/>
          </c:spPr>
          <c:marker>
            <c:symbol val="circle"/>
            <c:size val="5"/>
            <c:spPr>
              <a:solidFill>
                <a:schemeClr val="accent5"/>
              </a:solidFill>
              <a:ln w="9525">
                <a:solidFill>
                  <a:schemeClr val="accent5"/>
                </a:solidFill>
              </a:ln>
              <a:effectLst/>
            </c:spPr>
          </c:marker>
          <c:cat>
            <c:numRef>
              <c:f>Atlīdz!$B$1:$F$1</c:f>
              <c:numCache>
                <c:formatCode>General</c:formatCode>
                <c:ptCount val="5"/>
                <c:pt idx="0">
                  <c:v>2020</c:v>
                </c:pt>
                <c:pt idx="1">
                  <c:v>2021</c:v>
                </c:pt>
                <c:pt idx="2">
                  <c:v>2022</c:v>
                </c:pt>
                <c:pt idx="3">
                  <c:v>2023</c:v>
                </c:pt>
                <c:pt idx="4">
                  <c:v>2024</c:v>
                </c:pt>
              </c:numCache>
            </c:numRef>
          </c:cat>
          <c:val>
            <c:numRef>
              <c:f>Atlīdz!$B$6:$F$6</c:f>
              <c:numCache>
                <c:formatCode>0.0</c:formatCode>
                <c:ptCount val="5"/>
                <c:pt idx="0">
                  <c:v>1618.8253</c:v>
                </c:pt>
                <c:pt idx="1">
                  <c:v>2156.1468</c:v>
                </c:pt>
                <c:pt idx="2">
                  <c:v>1921.1507999999999</c:v>
                </c:pt>
                <c:pt idx="3">
                  <c:v>1891.9535000000001</c:v>
                </c:pt>
                <c:pt idx="4">
                  <c:v>1993</c:v>
                </c:pt>
              </c:numCache>
            </c:numRef>
          </c:val>
          <c:smooth val="0"/>
          <c:extLst>
            <c:ext xmlns:c16="http://schemas.microsoft.com/office/drawing/2014/chart" uri="{C3380CC4-5D6E-409C-BE32-E72D297353CC}">
              <c16:uniqueId val="{00000004-A9BC-46EB-AA88-AB66BB0F2E67}"/>
            </c:ext>
          </c:extLst>
        </c:ser>
        <c:ser>
          <c:idx val="5"/>
          <c:order val="5"/>
          <c:tx>
            <c:strRef>
              <c:f>Atlīdz!$A$7</c:f>
              <c:strCache>
                <c:ptCount val="1"/>
                <c:pt idx="0">
                  <c:v>IeM</c:v>
                </c:pt>
              </c:strCache>
            </c:strRef>
          </c:tx>
          <c:spPr>
            <a:ln w="28575" cap="rnd">
              <a:solidFill>
                <a:schemeClr val="accent6"/>
              </a:solidFill>
              <a:round/>
            </a:ln>
            <a:effectLst/>
          </c:spPr>
          <c:marker>
            <c:symbol val="circle"/>
            <c:size val="5"/>
            <c:spPr>
              <a:solidFill>
                <a:schemeClr val="accent6"/>
              </a:solidFill>
              <a:ln w="9525">
                <a:solidFill>
                  <a:schemeClr val="accent6"/>
                </a:solidFill>
              </a:ln>
              <a:effectLst/>
            </c:spPr>
          </c:marker>
          <c:cat>
            <c:numRef>
              <c:f>Atlīdz!$B$1:$F$1</c:f>
              <c:numCache>
                <c:formatCode>General</c:formatCode>
                <c:ptCount val="5"/>
                <c:pt idx="0">
                  <c:v>2020</c:v>
                </c:pt>
                <c:pt idx="1">
                  <c:v>2021</c:v>
                </c:pt>
                <c:pt idx="2">
                  <c:v>2022</c:v>
                </c:pt>
                <c:pt idx="3">
                  <c:v>2023</c:v>
                </c:pt>
                <c:pt idx="4">
                  <c:v>2024</c:v>
                </c:pt>
              </c:numCache>
            </c:numRef>
          </c:cat>
          <c:val>
            <c:numRef>
              <c:f>Atlīdz!$B$7:$F$7</c:f>
              <c:numCache>
                <c:formatCode>0.0</c:formatCode>
                <c:ptCount val="5"/>
                <c:pt idx="0">
                  <c:v>1532.5799599999998</c:v>
                </c:pt>
                <c:pt idx="1">
                  <c:v>1588.6556</c:v>
                </c:pt>
                <c:pt idx="2">
                  <c:v>1748.6627400000002</c:v>
                </c:pt>
                <c:pt idx="3">
                  <c:v>2041.5372400000001</c:v>
                </c:pt>
                <c:pt idx="4">
                  <c:v>2188.9759800000002</c:v>
                </c:pt>
              </c:numCache>
            </c:numRef>
          </c:val>
          <c:smooth val="0"/>
          <c:extLst>
            <c:ext xmlns:c16="http://schemas.microsoft.com/office/drawing/2014/chart" uri="{C3380CC4-5D6E-409C-BE32-E72D297353CC}">
              <c16:uniqueId val="{00000005-A9BC-46EB-AA88-AB66BB0F2E67}"/>
            </c:ext>
          </c:extLst>
        </c:ser>
        <c:ser>
          <c:idx val="6"/>
          <c:order val="6"/>
          <c:tx>
            <c:strRef>
              <c:f>Atlīdz!$A$8</c:f>
              <c:strCache>
                <c:ptCount val="1"/>
                <c:pt idx="0">
                  <c:v>Tiesneši</c:v>
                </c:pt>
              </c:strCache>
            </c:strRef>
          </c:tx>
          <c:spPr>
            <a:ln w="28575" cap="rnd">
              <a:solidFill>
                <a:schemeClr val="accent1">
                  <a:lumMod val="60000"/>
                </a:schemeClr>
              </a:solidFill>
              <a:round/>
            </a:ln>
            <a:effectLst/>
          </c:spPr>
          <c:marker>
            <c:symbol val="circle"/>
            <c:size val="5"/>
            <c:spPr>
              <a:solidFill>
                <a:schemeClr val="accent1">
                  <a:lumMod val="60000"/>
                </a:schemeClr>
              </a:solidFill>
              <a:ln w="9525">
                <a:solidFill>
                  <a:schemeClr val="accent1">
                    <a:lumMod val="60000"/>
                  </a:schemeClr>
                </a:solidFill>
              </a:ln>
              <a:effectLst/>
            </c:spPr>
          </c:marker>
          <c:cat>
            <c:numRef>
              <c:f>Atlīdz!$B$1:$F$1</c:f>
              <c:numCache>
                <c:formatCode>General</c:formatCode>
                <c:ptCount val="5"/>
                <c:pt idx="0">
                  <c:v>2020</c:v>
                </c:pt>
                <c:pt idx="1">
                  <c:v>2021</c:v>
                </c:pt>
                <c:pt idx="2">
                  <c:v>2022</c:v>
                </c:pt>
                <c:pt idx="3">
                  <c:v>2023</c:v>
                </c:pt>
                <c:pt idx="4">
                  <c:v>2024</c:v>
                </c:pt>
              </c:numCache>
            </c:numRef>
          </c:cat>
          <c:val>
            <c:numRef>
              <c:f>Atlīdz!$B$8:$F$8</c:f>
              <c:numCache>
                <c:formatCode>0.0</c:formatCode>
                <c:ptCount val="5"/>
                <c:pt idx="0">
                  <c:v>4165.1917666666668</c:v>
                </c:pt>
                <c:pt idx="1">
                  <c:v>4761.273533333333</c:v>
                </c:pt>
                <c:pt idx="2">
                  <c:v>4854.4105666666665</c:v>
                </c:pt>
                <c:pt idx="3">
                  <c:v>5472.9023333333325</c:v>
                </c:pt>
                <c:pt idx="4">
                  <c:v>6045.5293999999994</c:v>
                </c:pt>
              </c:numCache>
            </c:numRef>
          </c:val>
          <c:smooth val="0"/>
          <c:extLst>
            <c:ext xmlns:c16="http://schemas.microsoft.com/office/drawing/2014/chart" uri="{C3380CC4-5D6E-409C-BE32-E72D297353CC}">
              <c16:uniqueId val="{00000006-A9BC-46EB-AA88-AB66BB0F2E67}"/>
            </c:ext>
          </c:extLst>
        </c:ser>
        <c:dLbls>
          <c:showLegendKey val="0"/>
          <c:showVal val="0"/>
          <c:showCatName val="0"/>
          <c:showSerName val="0"/>
          <c:showPercent val="0"/>
          <c:showBubbleSize val="0"/>
        </c:dLbls>
        <c:marker val="1"/>
        <c:smooth val="0"/>
        <c:axId val="1275182527"/>
        <c:axId val="1275174847"/>
      </c:lineChart>
      <c:catAx>
        <c:axId val="127518252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75174847"/>
        <c:crosses val="autoZero"/>
        <c:auto val="1"/>
        <c:lblAlgn val="ctr"/>
        <c:lblOffset val="100"/>
        <c:noMultiLvlLbl val="0"/>
      </c:catAx>
      <c:valAx>
        <c:axId val="1275174847"/>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27518252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v-LV" dirty="0"/>
              <a:t>Attiecināmā darba stāža salīdzinājums gados izdienas</a:t>
            </a:r>
            <a:r>
              <a:rPr lang="lv-LV" baseline="0" dirty="0"/>
              <a:t> pensijas</a:t>
            </a:r>
            <a:r>
              <a:rPr lang="lv-LV" dirty="0"/>
              <a:t> saņemšanai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manualLayout>
          <c:layoutTarget val="inner"/>
          <c:xMode val="edge"/>
          <c:yMode val="edge"/>
          <c:x val="3.7910848332570531E-2"/>
          <c:y val="0.1188782351297787"/>
          <c:w val="0.88142485748000365"/>
          <c:h val="0.79783131380762007"/>
        </c:manualLayout>
      </c:layout>
      <c:barChart>
        <c:barDir val="col"/>
        <c:grouping val="stacked"/>
        <c:varyColors val="0"/>
        <c:ser>
          <c:idx val="0"/>
          <c:order val="0"/>
          <c:tx>
            <c:strRef>
              <c:f>Sheet1!$E$15</c:f>
              <c:strCache>
                <c:ptCount val="1"/>
                <c:pt idx="0">
                  <c:v>publiskais stāžs gados</c:v>
                </c:pt>
              </c:strCache>
            </c:strRef>
          </c:tx>
          <c:spPr>
            <a:solidFill>
              <a:schemeClr val="accent1"/>
            </a:solidFill>
            <a:ln>
              <a:noFill/>
            </a:ln>
            <a:effectLst/>
          </c:spPr>
          <c:invertIfNegative val="0"/>
          <c:dLbls>
            <c:dLbl>
              <c:idx val="0"/>
              <c:tx>
                <c:rich>
                  <a:bodyPr rot="0" spcFirstLastPara="1" vertOverflow="ellipsis" vert="horz" wrap="square" lIns="38100" tIns="19050" rIns="38100" bIns="19050" anchor="ctr" anchorCtr="1">
                    <a:noAutofit/>
                  </a:bodyPr>
                  <a:lstStyle/>
                  <a:p>
                    <a:pPr>
                      <a:defRPr sz="1200" b="1" i="0" u="none" strike="noStrike" kern="1200" baseline="0">
                        <a:solidFill>
                          <a:schemeClr val="tx1">
                            <a:lumMod val="75000"/>
                            <a:lumOff val="25000"/>
                          </a:schemeClr>
                        </a:solidFill>
                        <a:latin typeface="+mn-lt"/>
                        <a:ea typeface="+mn-ea"/>
                        <a:cs typeface="+mn-cs"/>
                      </a:defRPr>
                    </a:pPr>
                    <a:fld id="{E7AF0FE1-481D-40B2-8909-6D98410B5E97}" type="SERIESNAME">
                      <a:rPr lang="en-US"/>
                      <a:pPr>
                        <a:defRPr sz="1200" b="1"/>
                      </a:pPr>
                      <a:t>[SERIES NAME]</a:t>
                    </a:fld>
                    <a:r>
                      <a:rPr lang="en-US" baseline="0"/>
                      <a:t>;</a:t>
                    </a:r>
                  </a:p>
                  <a:p>
                    <a:pPr>
                      <a:defRPr sz="1200" b="1"/>
                    </a:pPr>
                    <a:r>
                      <a:rPr lang="en-US" baseline="0"/>
                      <a:t> </a:t>
                    </a:r>
                    <a:fld id="{9A104D72-A463-452C-9C09-E55AAA2CC491}" type="VALUE">
                      <a:rPr lang="en-US" baseline="0"/>
                      <a:pPr>
                        <a:defRPr sz="1200" b="1"/>
                      </a:pPr>
                      <a:t>[VALUE]</a:t>
                    </a:fld>
                    <a:endParaRPr lang="en-US" baseline="0"/>
                  </a:p>
                </c:rich>
              </c:tx>
              <c:spPr>
                <a:noFill/>
                <a:ln>
                  <a:noFill/>
                </a:ln>
                <a:effectLst/>
              </c:spPr>
              <c:txPr>
                <a:bodyPr rot="0" spcFirstLastPara="1" vertOverflow="ellipsis" vert="horz" wrap="square" lIns="38100" tIns="19050" rIns="38100" bIns="19050" anchor="ctr" anchorCtr="1">
                  <a:noAutofit/>
                </a:bodyPr>
                <a:lstStyle/>
                <a:p>
                  <a:pPr>
                    <a:defRPr sz="1200" b="1" i="0" u="none" strike="noStrike" kern="1200" baseline="0">
                      <a:solidFill>
                        <a:schemeClr val="tx1">
                          <a:lumMod val="75000"/>
                          <a:lumOff val="25000"/>
                        </a:schemeClr>
                      </a:solidFill>
                      <a:latin typeface="+mn-lt"/>
                      <a:ea typeface="+mn-ea"/>
                      <a:cs typeface="+mn-cs"/>
                    </a:defRPr>
                  </a:pPr>
                  <a:endParaRPr lang="lv-LV"/>
                </a:p>
              </c:txPr>
              <c:dLblPos val="ctr"/>
              <c:showLegendKey val="0"/>
              <c:showVal val="1"/>
              <c:showCatName val="0"/>
              <c:showSerName val="1"/>
              <c:showPercent val="0"/>
              <c:showBubbleSize val="0"/>
              <c:extLst>
                <c:ext xmlns:c15="http://schemas.microsoft.com/office/drawing/2012/chart" uri="{CE6537A1-D6FC-4f65-9D91-7224C49458BB}">
                  <c15:layout>
                    <c:manualLayout>
                      <c:w val="0.16790826413602214"/>
                      <c:h val="0.18365389250300135"/>
                    </c:manualLayout>
                  </c15:layout>
                  <c15:dlblFieldTable/>
                  <c15:showDataLabelsRange val="0"/>
                </c:ext>
                <c:ext xmlns:c16="http://schemas.microsoft.com/office/drawing/2014/chart" uri="{C3380CC4-5D6E-409C-BE32-E72D297353CC}">
                  <c16:uniqueId val="{00000000-2C6F-431D-8EE2-E9F51AFE0C04}"/>
                </c:ext>
              </c:extLst>
            </c:dLbl>
            <c:dLbl>
              <c:idx val="1"/>
              <c:tx>
                <c:rich>
                  <a:bodyPr rot="0" spcFirstLastPara="1" vertOverflow="ellipsis" vert="horz" wrap="square" lIns="38100" tIns="19050" rIns="38100" bIns="19050" anchor="ctr" anchorCtr="1">
                    <a:noAutofit/>
                  </a:bodyPr>
                  <a:lstStyle/>
                  <a:p>
                    <a:pPr>
                      <a:defRPr sz="1200" b="1" i="0" u="none" strike="noStrike" kern="1200" baseline="0">
                        <a:solidFill>
                          <a:schemeClr val="tx1">
                            <a:lumMod val="75000"/>
                            <a:lumOff val="25000"/>
                          </a:schemeClr>
                        </a:solidFill>
                        <a:latin typeface="+mn-lt"/>
                        <a:ea typeface="+mn-ea"/>
                        <a:cs typeface="+mn-cs"/>
                      </a:defRPr>
                    </a:pPr>
                    <a:fld id="{CE332380-43E9-4823-BD3B-03566478F85C}" type="SERIESNAME">
                      <a:rPr lang="en-US"/>
                      <a:pPr>
                        <a:defRPr sz="1200" b="1"/>
                      </a:pPr>
                      <a:t>[SERIES NAME]</a:t>
                    </a:fld>
                    <a:r>
                      <a:rPr lang="en-US" baseline="0" dirty="0"/>
                      <a:t>; </a:t>
                    </a:r>
                  </a:p>
                  <a:p>
                    <a:pPr>
                      <a:defRPr sz="1200" b="1"/>
                    </a:pPr>
                    <a:fld id="{55399FCC-828A-45A4-B39F-41D376E2CF81}" type="VALUE">
                      <a:rPr lang="en-US" baseline="0"/>
                      <a:pPr>
                        <a:defRPr sz="1200" b="1"/>
                      </a:pPr>
                      <a:t>[VALUE]</a:t>
                    </a:fld>
                    <a:endParaRPr lang="lv-LV"/>
                  </a:p>
                </c:rich>
              </c:tx>
              <c:spPr>
                <a:noFill/>
                <a:ln>
                  <a:noFill/>
                </a:ln>
                <a:effectLst/>
              </c:spPr>
              <c:txPr>
                <a:bodyPr rot="0" spcFirstLastPara="1" vertOverflow="ellipsis" vert="horz" wrap="square" lIns="38100" tIns="19050" rIns="38100" bIns="19050" anchor="ctr" anchorCtr="1">
                  <a:noAutofit/>
                </a:bodyPr>
                <a:lstStyle/>
                <a:p>
                  <a:pPr>
                    <a:defRPr sz="1200" b="1" i="0" u="none" strike="noStrike" kern="1200" baseline="0">
                      <a:solidFill>
                        <a:schemeClr val="tx1">
                          <a:lumMod val="75000"/>
                          <a:lumOff val="25000"/>
                        </a:schemeClr>
                      </a:solidFill>
                      <a:latin typeface="+mn-lt"/>
                      <a:ea typeface="+mn-ea"/>
                      <a:cs typeface="+mn-cs"/>
                    </a:defRPr>
                  </a:pPr>
                  <a:endParaRPr lang="lv-LV"/>
                </a:p>
              </c:txPr>
              <c:dLblPos val="ctr"/>
              <c:showLegendKey val="0"/>
              <c:showVal val="1"/>
              <c:showCatName val="0"/>
              <c:showSerName val="1"/>
              <c:showPercent val="0"/>
              <c:showBubbleSize val="0"/>
              <c:extLst>
                <c:ext xmlns:c15="http://schemas.microsoft.com/office/drawing/2012/chart" uri="{CE6537A1-D6FC-4f65-9D91-7224C49458BB}">
                  <c15:layout>
                    <c:manualLayout>
                      <c:w val="0.1552550415183867"/>
                      <c:h val="0.15801286039088946"/>
                    </c:manualLayout>
                  </c15:layout>
                  <c15:dlblFieldTable/>
                  <c15:showDataLabelsRange val="0"/>
                </c:ext>
                <c:ext xmlns:c16="http://schemas.microsoft.com/office/drawing/2014/chart" uri="{C3380CC4-5D6E-409C-BE32-E72D297353CC}">
                  <c16:uniqueId val="{00000001-2C6F-431D-8EE2-E9F51AFE0C04}"/>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lv-LV"/>
              </a:p>
            </c:txPr>
            <c:dLblPos val="ctr"/>
            <c:showLegendKey val="0"/>
            <c:showVal val="1"/>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Sheet1!$D$16:$D$17</c:f>
              <c:strCache>
                <c:ptCount val="2"/>
                <c:pt idx="0">
                  <c:v>esošais aprēķins</c:v>
                </c:pt>
                <c:pt idx="1">
                  <c:v>piedāvājums</c:v>
                </c:pt>
              </c:strCache>
            </c:strRef>
          </c:cat>
          <c:val>
            <c:numRef>
              <c:f>Sheet1!$E$16:$E$17</c:f>
              <c:numCache>
                <c:formatCode>General</c:formatCode>
                <c:ptCount val="2"/>
                <c:pt idx="0">
                  <c:v>10</c:v>
                </c:pt>
                <c:pt idx="1">
                  <c:v>20</c:v>
                </c:pt>
              </c:numCache>
            </c:numRef>
          </c:val>
          <c:extLst>
            <c:ext xmlns:c16="http://schemas.microsoft.com/office/drawing/2014/chart" uri="{C3380CC4-5D6E-409C-BE32-E72D297353CC}">
              <c16:uniqueId val="{00000002-2C6F-431D-8EE2-E9F51AFE0C04}"/>
            </c:ext>
          </c:extLst>
        </c:ser>
        <c:ser>
          <c:idx val="1"/>
          <c:order val="1"/>
          <c:tx>
            <c:strRef>
              <c:f>Sheet1!$F$15</c:f>
              <c:strCache>
                <c:ptCount val="1"/>
                <c:pt idx="0">
                  <c:v>privātais  stāžs   gados</c:v>
                </c:pt>
              </c:strCache>
            </c:strRef>
          </c:tx>
          <c:spPr>
            <a:solidFill>
              <a:schemeClr val="accent2"/>
            </a:solidFill>
            <a:ln>
              <a:noFill/>
            </a:ln>
            <a:effectLst/>
          </c:spPr>
          <c:invertIfNegative val="0"/>
          <c:dLbls>
            <c:dLbl>
              <c:idx val="0"/>
              <c:tx>
                <c:rich>
                  <a:bodyPr rot="0" spcFirstLastPara="1" vertOverflow="ellipsis" vert="horz" wrap="square" lIns="38100" tIns="19050" rIns="38100" bIns="19050" anchor="ctr" anchorCtr="0">
                    <a:noAutofit/>
                  </a:bodyPr>
                  <a:lstStyle/>
                  <a:p>
                    <a:pPr algn="ctr">
                      <a:defRPr lang="en-US" sz="1200" b="1" i="0" u="none" strike="noStrike" kern="1200" baseline="0">
                        <a:solidFill>
                          <a:schemeClr val="tx1">
                            <a:lumMod val="75000"/>
                            <a:lumOff val="25000"/>
                          </a:schemeClr>
                        </a:solidFill>
                        <a:latin typeface="+mn-lt"/>
                        <a:ea typeface="+mn-ea"/>
                        <a:cs typeface="+mn-cs"/>
                      </a:defRPr>
                    </a:pPr>
                    <a:fld id="{A25F7FFD-8AE3-422A-BDCD-0B109B969FF6}" type="SERIESNAME">
                      <a:rPr lang="en-US"/>
                      <a:pPr algn="ctr">
                        <a:defRPr lang="en-US" sz="1200" b="1"/>
                      </a:pPr>
                      <a:t>[SERIES NAME]</a:t>
                    </a:fld>
                    <a:r>
                      <a:rPr lang="en-US" baseline="0"/>
                      <a:t>; </a:t>
                    </a:r>
                  </a:p>
                  <a:p>
                    <a:pPr algn="ctr">
                      <a:defRPr lang="en-US" sz="1200" b="1"/>
                    </a:pPr>
                    <a:fld id="{C16AE3CE-8CC3-4145-8C37-E8DC5757262E}" type="VALUE">
                      <a:rPr lang="en-US" baseline="0"/>
                      <a:pPr algn="ctr">
                        <a:defRPr lang="en-US" sz="1200" b="1"/>
                      </a:pPr>
                      <a:t>[VALUE]</a:t>
                    </a:fld>
                    <a:endParaRPr lang="lv-LV"/>
                  </a:p>
                </c:rich>
              </c:tx>
              <c:spPr>
                <a:noFill/>
                <a:ln>
                  <a:noFill/>
                </a:ln>
                <a:effectLst/>
              </c:spPr>
              <c:txPr>
                <a:bodyPr rot="0" spcFirstLastPara="1" vertOverflow="ellipsis" vert="horz" wrap="square" lIns="38100" tIns="19050" rIns="38100" bIns="19050" anchor="ctr" anchorCtr="0">
                  <a:noAutofit/>
                </a:bodyPr>
                <a:lstStyle/>
                <a:p>
                  <a:pPr algn="ctr">
                    <a:defRPr lang="en-US" sz="1200" b="1" i="0" u="none" strike="noStrike" kern="1200" baseline="0">
                      <a:solidFill>
                        <a:schemeClr val="tx1">
                          <a:lumMod val="75000"/>
                          <a:lumOff val="25000"/>
                        </a:schemeClr>
                      </a:solidFill>
                      <a:latin typeface="+mn-lt"/>
                      <a:ea typeface="+mn-ea"/>
                      <a:cs typeface="+mn-cs"/>
                    </a:defRPr>
                  </a:pPr>
                  <a:endParaRPr lang="lv-LV"/>
                </a:p>
              </c:txPr>
              <c:dLblPos val="ctr"/>
              <c:showLegendKey val="0"/>
              <c:showVal val="1"/>
              <c:showCatName val="0"/>
              <c:showSerName val="1"/>
              <c:showPercent val="0"/>
              <c:showBubbleSize val="0"/>
              <c:extLst>
                <c:ext xmlns:c15="http://schemas.microsoft.com/office/drawing/2012/chart" uri="{CE6537A1-D6FC-4f65-9D91-7224C49458BB}">
                  <c15:layout>
                    <c:manualLayout>
                      <c:w val="0.16561486753657573"/>
                      <c:h val="0.18365389250300135"/>
                    </c:manualLayout>
                  </c15:layout>
                  <c15:dlblFieldTable/>
                  <c15:showDataLabelsRange val="0"/>
                </c:ext>
                <c:ext xmlns:c16="http://schemas.microsoft.com/office/drawing/2014/chart" uri="{C3380CC4-5D6E-409C-BE32-E72D297353CC}">
                  <c16:uniqueId val="{00000003-2C6F-431D-8EE2-E9F51AFE0C04}"/>
                </c:ext>
              </c:extLst>
            </c:dLbl>
            <c:dLbl>
              <c:idx val="1"/>
              <c:layout>
                <c:manualLayout>
                  <c:x val="7.9088868339856095E-4"/>
                  <c:y val="6.4105104003911607E-3"/>
                </c:manualLayout>
              </c:layout>
              <c:tx>
                <c:rich>
                  <a:bodyPr rot="0" spcFirstLastPara="1" vertOverflow="ellipsis" vert="horz" wrap="square" lIns="38100" tIns="19050" rIns="38100" bIns="19050" anchor="ctr" anchorCtr="0">
                    <a:noAutofit/>
                  </a:bodyPr>
                  <a:lstStyle/>
                  <a:p>
                    <a:pPr algn="ctr">
                      <a:defRPr lang="en-US" sz="1200" b="1" i="0" u="none" strike="noStrike" kern="1200" baseline="0">
                        <a:solidFill>
                          <a:schemeClr val="tx1">
                            <a:lumMod val="75000"/>
                            <a:lumOff val="25000"/>
                          </a:schemeClr>
                        </a:solidFill>
                        <a:latin typeface="+mn-lt"/>
                        <a:ea typeface="+mn-ea"/>
                        <a:cs typeface="+mn-cs"/>
                      </a:defRPr>
                    </a:pPr>
                    <a:fld id="{D6444038-F548-4C0D-B45B-7DC060CF78F5}" type="SERIESNAME">
                      <a:rPr lang="en-US"/>
                      <a:pPr algn="ctr">
                        <a:defRPr lang="en-US" sz="1200" b="1"/>
                      </a:pPr>
                      <a:t>[SERIES NAME]</a:t>
                    </a:fld>
                    <a:r>
                      <a:rPr lang="en-US" baseline="0"/>
                      <a:t>;</a:t>
                    </a:r>
                  </a:p>
                  <a:p>
                    <a:pPr algn="ctr">
                      <a:defRPr lang="en-US" sz="1200" b="1"/>
                    </a:pPr>
                    <a:r>
                      <a:rPr lang="en-US" baseline="0"/>
                      <a:t> </a:t>
                    </a:r>
                    <a:fld id="{E454E9C5-C2BA-4782-9D3F-137A7EF18C7C}" type="VALUE">
                      <a:rPr lang="en-US" baseline="0"/>
                      <a:pPr algn="ctr">
                        <a:defRPr lang="en-US" sz="1200" b="1"/>
                      </a:pPr>
                      <a:t>[VALUE]</a:t>
                    </a:fld>
                    <a:endParaRPr lang="en-US" baseline="0"/>
                  </a:p>
                </c:rich>
              </c:tx>
              <c:spPr>
                <a:noFill/>
                <a:ln>
                  <a:noFill/>
                </a:ln>
                <a:effectLst/>
              </c:spPr>
              <c:txPr>
                <a:bodyPr rot="0" spcFirstLastPara="1" vertOverflow="ellipsis" vert="horz" wrap="square" lIns="38100" tIns="19050" rIns="38100" bIns="19050" anchor="ctr" anchorCtr="0">
                  <a:noAutofit/>
                </a:bodyPr>
                <a:lstStyle/>
                <a:p>
                  <a:pPr algn="ctr">
                    <a:defRPr lang="en-US" sz="1200" b="1" i="0" u="none" strike="noStrike" kern="1200" baseline="0">
                      <a:solidFill>
                        <a:schemeClr val="tx1">
                          <a:lumMod val="75000"/>
                          <a:lumOff val="25000"/>
                        </a:schemeClr>
                      </a:solidFill>
                      <a:latin typeface="+mn-lt"/>
                      <a:ea typeface="+mn-ea"/>
                      <a:cs typeface="+mn-cs"/>
                    </a:defRPr>
                  </a:pPr>
                  <a:endParaRPr lang="lv-LV"/>
                </a:p>
              </c:txPr>
              <c:dLblPos val="ctr"/>
              <c:showLegendKey val="0"/>
              <c:showVal val="1"/>
              <c:showCatName val="0"/>
              <c:showSerName val="1"/>
              <c:showPercent val="0"/>
              <c:showBubbleSize val="0"/>
              <c:extLst>
                <c:ext xmlns:c15="http://schemas.microsoft.com/office/drawing/2012/chart" uri="{CE6537A1-D6FC-4f65-9D91-7224C49458BB}">
                  <c15:layout>
                    <c:manualLayout>
                      <c:w val="0.1545432977461447"/>
                      <c:h val="0.16762824743293142"/>
                    </c:manualLayout>
                  </c15:layout>
                  <c15:dlblFieldTable/>
                  <c15:showDataLabelsRange val="0"/>
                </c:ext>
                <c:ext xmlns:c16="http://schemas.microsoft.com/office/drawing/2014/chart" uri="{C3380CC4-5D6E-409C-BE32-E72D297353CC}">
                  <c16:uniqueId val="{00000004-2C6F-431D-8EE2-E9F51AFE0C04}"/>
                </c:ext>
              </c:extLst>
            </c:dLbl>
            <c:spPr>
              <a:noFill/>
              <a:ln>
                <a:noFill/>
              </a:ln>
              <a:effectLst/>
            </c:spPr>
            <c:txPr>
              <a:bodyPr rot="0" spcFirstLastPara="1" vertOverflow="ellipsis" vert="horz" wrap="square" lIns="38100" tIns="19050" rIns="38100" bIns="19050" anchor="ctr" anchorCtr="0">
                <a:spAutoFit/>
              </a:bodyPr>
              <a:lstStyle/>
              <a:p>
                <a:pPr algn="ctr">
                  <a:defRPr lang="en-US" sz="1200" b="1" i="0" u="none" strike="noStrike" kern="1200" baseline="0">
                    <a:solidFill>
                      <a:schemeClr val="tx1">
                        <a:lumMod val="75000"/>
                        <a:lumOff val="25000"/>
                      </a:schemeClr>
                    </a:solidFill>
                    <a:latin typeface="+mn-lt"/>
                    <a:ea typeface="+mn-ea"/>
                    <a:cs typeface="+mn-cs"/>
                  </a:defRPr>
                </a:pPr>
                <a:endParaRPr lang="lv-LV"/>
              </a:p>
            </c:txPr>
            <c:dLblPos val="ctr"/>
            <c:showLegendKey val="0"/>
            <c:showVal val="1"/>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Sheet1!$D$16:$D$17</c:f>
              <c:strCache>
                <c:ptCount val="2"/>
                <c:pt idx="0">
                  <c:v>esošais aprēķins</c:v>
                </c:pt>
                <c:pt idx="1">
                  <c:v>piedāvājums</c:v>
                </c:pt>
              </c:strCache>
            </c:strRef>
          </c:cat>
          <c:val>
            <c:numRef>
              <c:f>Sheet1!$F$16:$F$17</c:f>
              <c:numCache>
                <c:formatCode>General</c:formatCode>
                <c:ptCount val="2"/>
                <c:pt idx="0">
                  <c:v>10.4</c:v>
                </c:pt>
                <c:pt idx="1">
                  <c:v>5</c:v>
                </c:pt>
              </c:numCache>
            </c:numRef>
          </c:val>
          <c:extLst>
            <c:ext xmlns:c16="http://schemas.microsoft.com/office/drawing/2014/chart" uri="{C3380CC4-5D6E-409C-BE32-E72D297353CC}">
              <c16:uniqueId val="{00000005-2C6F-431D-8EE2-E9F51AFE0C04}"/>
            </c:ext>
          </c:extLst>
        </c:ser>
        <c:dLbls>
          <c:dLblPos val="ctr"/>
          <c:showLegendKey val="0"/>
          <c:showVal val="1"/>
          <c:showCatName val="0"/>
          <c:showSerName val="0"/>
          <c:showPercent val="0"/>
          <c:showBubbleSize val="0"/>
        </c:dLbls>
        <c:gapWidth val="150"/>
        <c:overlap val="100"/>
        <c:axId val="531473520"/>
        <c:axId val="531473880"/>
      </c:barChart>
      <c:catAx>
        <c:axId val="5314735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1" i="0" u="none" strike="noStrike" kern="1200" baseline="0">
                <a:solidFill>
                  <a:schemeClr val="tx1">
                    <a:lumMod val="65000"/>
                    <a:lumOff val="35000"/>
                  </a:schemeClr>
                </a:solidFill>
                <a:latin typeface="+mn-lt"/>
                <a:ea typeface="+mn-ea"/>
                <a:cs typeface="+mn-cs"/>
              </a:defRPr>
            </a:pPr>
            <a:endParaRPr lang="lv-LV"/>
          </a:p>
        </c:txPr>
        <c:crossAx val="531473880"/>
        <c:crosses val="autoZero"/>
        <c:auto val="1"/>
        <c:lblAlgn val="ctr"/>
        <c:lblOffset val="100"/>
        <c:noMultiLvlLbl val="0"/>
      </c:catAx>
      <c:valAx>
        <c:axId val="53147388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53147352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lv-LV"/>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v-LV" sz="1400" b="0" i="0" u="none" strike="noStrike" kern="1200" spc="0" baseline="0" dirty="0">
                <a:solidFill>
                  <a:prstClr val="black">
                    <a:lumMod val="65000"/>
                    <a:lumOff val="35000"/>
                  </a:prstClr>
                </a:solidFill>
              </a:rPr>
              <a:t>Vidējās izdienas pensijas </a:t>
            </a:r>
            <a:r>
              <a:rPr lang="lv-LV" sz="1400" b="1" i="0" u="none" strike="noStrike" kern="1200" spc="0" baseline="0" dirty="0">
                <a:solidFill>
                  <a:prstClr val="black">
                    <a:lumMod val="65000"/>
                    <a:lumOff val="35000"/>
                  </a:prstClr>
                </a:solidFill>
              </a:rPr>
              <a:t>personām, kas devās izdienā 2024.gadā</a:t>
            </a:r>
            <a:r>
              <a:rPr lang="lv-LV" sz="1400" b="0" i="0" u="none" strike="noStrike" kern="1200" spc="0" baseline="0" dirty="0">
                <a:solidFill>
                  <a:prstClr val="black">
                    <a:lumMod val="65000"/>
                    <a:lumOff val="35000"/>
                  </a:prstClr>
                </a:solidFill>
              </a:rPr>
              <a:t>, dalījumā pa profesijām, EUR</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lv-LV"/>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VIDIzd!$A$70:$A$77</c:f>
              <c:strCache>
                <c:ptCount val="8"/>
                <c:pt idx="0">
                  <c:v>IeM</c:v>
                </c:pt>
                <c:pt idx="1">
                  <c:v>Diplomāti</c:v>
                </c:pt>
                <c:pt idx="2">
                  <c:v>KNAB</c:v>
                </c:pt>
                <c:pt idx="3">
                  <c:v>Mākslinieki</c:v>
                </c:pt>
                <c:pt idx="4">
                  <c:v>NMPD</c:v>
                </c:pt>
                <c:pt idx="5">
                  <c:v>Prokurori</c:v>
                </c:pt>
                <c:pt idx="6">
                  <c:v>Militārpersonas</c:v>
                </c:pt>
                <c:pt idx="7">
                  <c:v>Tiesneši</c:v>
                </c:pt>
              </c:strCache>
            </c:strRef>
          </c:cat>
          <c:val>
            <c:numRef>
              <c:f>VIDIzd!$B$70:$B$77</c:f>
              <c:numCache>
                <c:formatCode>General</c:formatCode>
                <c:ptCount val="8"/>
                <c:pt idx="0">
                  <c:v>1131.8</c:v>
                </c:pt>
                <c:pt idx="1">
                  <c:v>2314.4</c:v>
                </c:pt>
                <c:pt idx="2">
                  <c:v>1723.3</c:v>
                </c:pt>
                <c:pt idx="3">
                  <c:v>815.4</c:v>
                </c:pt>
                <c:pt idx="4">
                  <c:v>1917.6</c:v>
                </c:pt>
                <c:pt idx="5">
                  <c:v>2838.9</c:v>
                </c:pt>
                <c:pt idx="6">
                  <c:v>1185.05</c:v>
                </c:pt>
                <c:pt idx="7">
                  <c:v>3181.6</c:v>
                </c:pt>
              </c:numCache>
            </c:numRef>
          </c:val>
          <c:extLst>
            <c:ext xmlns:c16="http://schemas.microsoft.com/office/drawing/2014/chart" uri="{C3380CC4-5D6E-409C-BE32-E72D297353CC}">
              <c16:uniqueId val="{00000000-6D15-4AC1-8ECE-34145ED0B3D0}"/>
            </c:ext>
          </c:extLst>
        </c:ser>
        <c:dLbls>
          <c:dLblPos val="outEnd"/>
          <c:showLegendKey val="0"/>
          <c:showVal val="1"/>
          <c:showCatName val="0"/>
          <c:showSerName val="0"/>
          <c:showPercent val="0"/>
          <c:showBubbleSize val="0"/>
        </c:dLbls>
        <c:gapWidth val="219"/>
        <c:overlap val="-27"/>
        <c:axId val="2055760272"/>
        <c:axId val="2055777072"/>
      </c:barChart>
      <c:catAx>
        <c:axId val="20557602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2055777072"/>
        <c:crosses val="autoZero"/>
        <c:auto val="1"/>
        <c:lblAlgn val="ctr"/>
        <c:lblOffset val="100"/>
        <c:noMultiLvlLbl val="0"/>
      </c:catAx>
      <c:valAx>
        <c:axId val="2055777072"/>
        <c:scaling>
          <c:orientation val="minMax"/>
        </c:scaling>
        <c:delete val="1"/>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205576027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v-LV"/>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0" i="0" u="none" strike="noStrike" kern="1200" spc="0" baseline="0">
                <a:solidFill>
                  <a:schemeClr val="tx1">
                    <a:lumMod val="65000"/>
                    <a:lumOff val="35000"/>
                  </a:schemeClr>
                </a:solidFill>
                <a:latin typeface="+mn-lt"/>
                <a:ea typeface="+mn-ea"/>
                <a:cs typeface="+mn-cs"/>
              </a:defRPr>
            </a:pPr>
            <a:r>
              <a:rPr lang="lv-LV" sz="2200"/>
              <a:t>Izdienas profesijās nodarbināto skaits 2021.gadā</a:t>
            </a:r>
          </a:p>
        </c:rich>
      </c:tx>
      <c:overlay val="0"/>
      <c:spPr>
        <a:noFill/>
        <a:ln>
          <a:noFill/>
        </a:ln>
        <a:effectLst/>
      </c:spPr>
      <c:txPr>
        <a:bodyPr rot="0" spcFirstLastPara="1" vertOverflow="ellipsis" vert="horz" wrap="square" anchor="ctr" anchorCtr="1"/>
        <a:lstStyle/>
        <a:p>
          <a:pPr>
            <a:defRPr sz="2200"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barChart>
        <c:barDir val="col"/>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lv-LV"/>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'Nodarbināto skaits'!$N$3:$N$14</c:f>
              <c:strCache>
                <c:ptCount val="12"/>
                <c:pt idx="0">
                  <c:v>KNAB</c:v>
                </c:pt>
                <c:pt idx="1">
                  <c:v>Diplomāti</c:v>
                </c:pt>
                <c:pt idx="2">
                  <c:v>AIM</c:v>
                </c:pt>
                <c:pt idx="3">
                  <c:v>Tiesneši</c:v>
                </c:pt>
                <c:pt idx="4">
                  <c:v>IeVP</c:v>
                </c:pt>
                <c:pt idx="5">
                  <c:v>Mākslinieki</c:v>
                </c:pt>
                <c:pt idx="6">
                  <c:v>NMPD</c:v>
                </c:pt>
                <c:pt idx="7">
                  <c:v>VP</c:v>
                </c:pt>
                <c:pt idx="8">
                  <c:v>VRS</c:v>
                </c:pt>
                <c:pt idx="9">
                  <c:v>IDB</c:v>
                </c:pt>
                <c:pt idx="10">
                  <c:v>VUGD</c:v>
                </c:pt>
                <c:pt idx="11">
                  <c:v>Prokurori</c:v>
                </c:pt>
              </c:strCache>
            </c:strRef>
          </c:cat>
          <c:val>
            <c:numRef>
              <c:f>'Nodarbināto skaits'!$O$3:$O$14</c:f>
              <c:numCache>
                <c:formatCode>General</c:formatCode>
                <c:ptCount val="12"/>
                <c:pt idx="0">
                  <c:v>142</c:v>
                </c:pt>
                <c:pt idx="1">
                  <c:v>502</c:v>
                </c:pt>
                <c:pt idx="2">
                  <c:v>6700</c:v>
                </c:pt>
                <c:pt idx="3">
                  <c:v>510</c:v>
                </c:pt>
                <c:pt idx="4">
                  <c:v>1717</c:v>
                </c:pt>
                <c:pt idx="5">
                  <c:v>858</c:v>
                </c:pt>
                <c:pt idx="6">
                  <c:v>1947</c:v>
                </c:pt>
                <c:pt idx="7">
                  <c:v>5379</c:v>
                </c:pt>
                <c:pt idx="8">
                  <c:v>2099</c:v>
                </c:pt>
                <c:pt idx="9">
                  <c:v>60</c:v>
                </c:pt>
                <c:pt idx="10">
                  <c:v>2720</c:v>
                </c:pt>
                <c:pt idx="11">
                  <c:v>449</c:v>
                </c:pt>
              </c:numCache>
            </c:numRef>
          </c:val>
          <c:extLst>
            <c:ext xmlns:c16="http://schemas.microsoft.com/office/drawing/2014/chart" uri="{C3380CC4-5D6E-409C-BE32-E72D297353CC}">
              <c16:uniqueId val="{00000000-C0C6-4352-9868-80ED792EB5BB}"/>
            </c:ext>
          </c:extLst>
        </c:ser>
        <c:dLbls>
          <c:dLblPos val="outEnd"/>
          <c:showLegendKey val="0"/>
          <c:showVal val="1"/>
          <c:showCatName val="0"/>
          <c:showSerName val="0"/>
          <c:showPercent val="0"/>
          <c:showBubbleSize val="0"/>
        </c:dLbls>
        <c:gapWidth val="219"/>
        <c:overlap val="-27"/>
        <c:axId val="965197007"/>
        <c:axId val="965197487"/>
      </c:barChart>
      <c:catAx>
        <c:axId val="96519700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lv-LV"/>
          </a:p>
        </c:txPr>
        <c:crossAx val="965197487"/>
        <c:crosses val="autoZero"/>
        <c:auto val="1"/>
        <c:lblAlgn val="ctr"/>
        <c:lblOffset val="100"/>
        <c:noMultiLvlLbl val="0"/>
      </c:catAx>
      <c:valAx>
        <c:axId val="965197487"/>
        <c:scaling>
          <c:orientation val="minMax"/>
        </c:scaling>
        <c:delete val="1"/>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crossAx val="965197007"/>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pPr>
      <a:endParaRPr lang="lv-LV"/>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lumMod val="65000"/>
                    <a:lumOff val="35000"/>
                  </a:schemeClr>
                </a:solidFill>
                <a:latin typeface="+mn-lt"/>
                <a:ea typeface="+mn-ea"/>
                <a:cs typeface="Times New Roman" panose="02020603050405020304" pitchFamily="18" charset="0"/>
              </a:defRPr>
            </a:pPr>
            <a:r>
              <a:rPr lang="lv-LV" sz="1200" b="1">
                <a:latin typeface="+mn-lt"/>
                <a:cs typeface="Times New Roman" panose="02020603050405020304" pitchFamily="18" charset="0"/>
              </a:rPr>
              <a:t>Vidējais stāžs līdz </a:t>
            </a:r>
          </a:p>
          <a:p>
            <a:pPr>
              <a:defRPr sz="1200" b="1">
                <a:cs typeface="Times New Roman" panose="02020603050405020304" pitchFamily="18" charset="0"/>
              </a:defRPr>
            </a:pPr>
            <a:r>
              <a:rPr lang="lv-LV" sz="1200" b="1">
                <a:latin typeface="+mn-lt"/>
                <a:cs typeface="Times New Roman" panose="02020603050405020304" pitchFamily="18" charset="0"/>
              </a:rPr>
              <a:t>piešķiršanai (gadi)</a:t>
            </a:r>
          </a:p>
        </c:rich>
      </c:tx>
      <c:overlay val="0"/>
      <c:spPr>
        <a:noFill/>
        <a:ln>
          <a:noFill/>
        </a:ln>
        <a:effectLst/>
      </c:spPr>
      <c:txPr>
        <a:bodyPr rot="0" spcFirstLastPara="1" vertOverflow="ellipsis" vert="horz" wrap="square" anchor="ctr" anchorCtr="1"/>
        <a:lstStyle/>
        <a:p>
          <a:pPr>
            <a:defRPr sz="1200" b="1" i="0" u="none" strike="noStrike" kern="1200" spc="0" baseline="0">
              <a:solidFill>
                <a:schemeClr val="tx1">
                  <a:lumMod val="65000"/>
                  <a:lumOff val="35000"/>
                </a:schemeClr>
              </a:solidFill>
              <a:latin typeface="+mn-lt"/>
              <a:ea typeface="+mn-ea"/>
              <a:cs typeface="Times New Roman" panose="02020603050405020304" pitchFamily="18" charset="0"/>
            </a:defRPr>
          </a:pPr>
          <a:endParaRPr lang="lv-LV"/>
        </a:p>
      </c:txPr>
    </c:title>
    <c:autoTitleDeleted val="0"/>
    <c:plotArea>
      <c:layout/>
      <c:barChart>
        <c:barDir val="col"/>
        <c:grouping val="clustered"/>
        <c:varyColors val="0"/>
        <c:ser>
          <c:idx val="0"/>
          <c:order val="0"/>
          <c:tx>
            <c:strRef>
              <c:f>Sheet2!$G$11</c:f>
              <c:strCache>
                <c:ptCount val="1"/>
                <c:pt idx="0">
                  <c:v>Vidējais stāžs līdz piešķiršanai (gadi)</c:v>
                </c:pt>
              </c:strCache>
            </c:strRef>
          </c:tx>
          <c:spPr>
            <a:solidFill>
              <a:schemeClr val="accent1"/>
            </a:solidFill>
            <a:ln>
              <a:noFill/>
            </a:ln>
            <a:effectLst/>
          </c:spPr>
          <c:invertIfNegative val="0"/>
          <c:dPt>
            <c:idx val="1"/>
            <c:invertIfNegative val="0"/>
            <c:bubble3D val="0"/>
            <c:spPr>
              <a:solidFill>
                <a:schemeClr val="accent2"/>
              </a:solidFill>
              <a:ln>
                <a:noFill/>
              </a:ln>
              <a:effectLst/>
            </c:spPr>
            <c:extLst>
              <c:ext xmlns:c16="http://schemas.microsoft.com/office/drawing/2014/chart" uri="{C3380CC4-5D6E-409C-BE32-E72D297353CC}">
                <c16:uniqueId val="{00000001-3385-4CBC-9A47-AEF9477D3173}"/>
              </c:ext>
            </c:extLst>
          </c:dPt>
          <c:dLbls>
            <c:dLbl>
              <c:idx val="0"/>
              <c:tx>
                <c:rich>
                  <a:bodyPr/>
                  <a:lstStyle/>
                  <a:p>
                    <a:r>
                      <a:rPr lang="en-US"/>
                      <a:t>39</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F491-4F23-ACBC-D32664454D3C}"/>
                </c:ext>
              </c:extLst>
            </c:dLbl>
            <c:dLbl>
              <c:idx val="1"/>
              <c:tx>
                <c:rich>
                  <a:bodyPr/>
                  <a:lstStyle/>
                  <a:p>
                    <a:r>
                      <a:rPr lang="en-US"/>
                      <a:t>26,3</a:t>
                    </a:r>
                    <a:endParaRPr lang="en-US" dirty="0"/>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3385-4CBC-9A47-AEF9477D3173}"/>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Times New Roman" panose="02020603050405020304" pitchFamily="18"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Sheet2!$F$12:$F$13</c:f>
              <c:strCache>
                <c:ptCount val="2"/>
                <c:pt idx="0">
                  <c:v>Vecuma pensijas</c:v>
                </c:pt>
                <c:pt idx="1">
                  <c:v>Izdienas pensijas</c:v>
                </c:pt>
              </c:strCache>
            </c:strRef>
          </c:cat>
          <c:val>
            <c:numRef>
              <c:f>Sheet2!$G$12:$G$13</c:f>
              <c:numCache>
                <c:formatCode>General</c:formatCode>
                <c:ptCount val="2"/>
                <c:pt idx="0">
                  <c:v>38.799999999999997</c:v>
                </c:pt>
                <c:pt idx="1">
                  <c:v>25</c:v>
                </c:pt>
              </c:numCache>
            </c:numRef>
          </c:val>
          <c:extLst>
            <c:ext xmlns:c16="http://schemas.microsoft.com/office/drawing/2014/chart" uri="{C3380CC4-5D6E-409C-BE32-E72D297353CC}">
              <c16:uniqueId val="{00000003-3385-4CBC-9A47-AEF9477D3173}"/>
            </c:ext>
          </c:extLst>
        </c:ser>
        <c:dLbls>
          <c:showLegendKey val="0"/>
          <c:showVal val="1"/>
          <c:showCatName val="0"/>
          <c:showSerName val="0"/>
          <c:showPercent val="0"/>
          <c:showBubbleSize val="0"/>
        </c:dLbls>
        <c:gapWidth val="150"/>
        <c:overlap val="-25"/>
        <c:axId val="-969974320"/>
        <c:axId val="-969978128"/>
      </c:barChart>
      <c:catAx>
        <c:axId val="-9699743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Times New Roman" panose="02020603050405020304" pitchFamily="18" charset="0"/>
              </a:defRPr>
            </a:pPr>
            <a:endParaRPr lang="lv-LV"/>
          </a:p>
        </c:txPr>
        <c:crossAx val="-969978128"/>
        <c:crosses val="autoZero"/>
        <c:auto val="1"/>
        <c:lblAlgn val="ctr"/>
        <c:lblOffset val="100"/>
        <c:noMultiLvlLbl val="0"/>
      </c:catAx>
      <c:valAx>
        <c:axId val="-969978128"/>
        <c:scaling>
          <c:orientation val="minMax"/>
        </c:scaling>
        <c:delete val="1"/>
        <c:axPos val="l"/>
        <c:numFmt formatCode="General" sourceLinked="1"/>
        <c:majorTickMark val="none"/>
        <c:minorTickMark val="none"/>
        <c:tickLblPos val="nextTo"/>
        <c:crossAx val="-96997432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lv-LV"/>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lumMod val="65000"/>
                    <a:lumOff val="35000"/>
                  </a:schemeClr>
                </a:solidFill>
                <a:latin typeface="+mn-lt"/>
                <a:ea typeface="+mn-ea"/>
                <a:cs typeface="Times New Roman" panose="02020603050405020304" pitchFamily="18" charset="0"/>
              </a:defRPr>
            </a:pPr>
            <a:r>
              <a:rPr lang="lv-LV" sz="1200" b="1">
                <a:latin typeface="+mn-lt"/>
                <a:cs typeface="Times New Roman" panose="02020603050405020304" pitchFamily="18" charset="0"/>
              </a:rPr>
              <a:t>Prognozētais saņemšanas </a:t>
            </a:r>
          </a:p>
          <a:p>
            <a:pPr>
              <a:defRPr sz="1200" b="1">
                <a:cs typeface="Times New Roman" panose="02020603050405020304" pitchFamily="18" charset="0"/>
              </a:defRPr>
            </a:pPr>
            <a:r>
              <a:rPr lang="lv-LV" sz="1200" b="1">
                <a:latin typeface="+mn-lt"/>
                <a:cs typeface="Times New Roman" panose="02020603050405020304" pitchFamily="18" charset="0"/>
              </a:rPr>
              <a:t>periods (gadi)</a:t>
            </a:r>
          </a:p>
        </c:rich>
      </c:tx>
      <c:overlay val="0"/>
      <c:spPr>
        <a:noFill/>
        <a:ln>
          <a:noFill/>
        </a:ln>
        <a:effectLst/>
      </c:spPr>
      <c:txPr>
        <a:bodyPr rot="0" spcFirstLastPara="1" vertOverflow="ellipsis" vert="horz" wrap="square" anchor="ctr" anchorCtr="1"/>
        <a:lstStyle/>
        <a:p>
          <a:pPr>
            <a:defRPr sz="1200" b="1" i="0" u="none" strike="noStrike" kern="1200" spc="0" baseline="0">
              <a:solidFill>
                <a:schemeClr val="tx1">
                  <a:lumMod val="65000"/>
                  <a:lumOff val="35000"/>
                </a:schemeClr>
              </a:solidFill>
              <a:latin typeface="+mn-lt"/>
              <a:ea typeface="+mn-ea"/>
              <a:cs typeface="Times New Roman" panose="02020603050405020304" pitchFamily="18" charset="0"/>
            </a:defRPr>
          </a:pPr>
          <a:endParaRPr lang="lv-LV"/>
        </a:p>
      </c:txPr>
    </c:title>
    <c:autoTitleDeleted val="0"/>
    <c:plotArea>
      <c:layout/>
      <c:barChart>
        <c:barDir val="col"/>
        <c:grouping val="clustered"/>
        <c:varyColors val="0"/>
        <c:ser>
          <c:idx val="0"/>
          <c:order val="0"/>
          <c:tx>
            <c:strRef>
              <c:f>Sheet2!$G$25</c:f>
              <c:strCache>
                <c:ptCount val="1"/>
                <c:pt idx="0">
                  <c:v>Prognozētais saņemšanas periods (gadi)</c:v>
                </c:pt>
              </c:strCache>
            </c:strRef>
          </c:tx>
          <c:spPr>
            <a:solidFill>
              <a:schemeClr val="accent1"/>
            </a:solidFill>
            <a:ln>
              <a:noFill/>
            </a:ln>
            <a:effectLst/>
          </c:spPr>
          <c:invertIfNegative val="0"/>
          <c:dPt>
            <c:idx val="1"/>
            <c:invertIfNegative val="0"/>
            <c:bubble3D val="0"/>
            <c:spPr>
              <a:solidFill>
                <a:schemeClr val="accent2"/>
              </a:solidFill>
              <a:ln>
                <a:noFill/>
              </a:ln>
              <a:effectLst/>
            </c:spPr>
            <c:extLst>
              <c:ext xmlns:c16="http://schemas.microsoft.com/office/drawing/2014/chart" uri="{C3380CC4-5D6E-409C-BE32-E72D297353CC}">
                <c16:uniqueId val="{00000001-451F-4D9F-8F50-A08A3CDF8959}"/>
              </c:ext>
            </c:extLst>
          </c:dPt>
          <c:dLbls>
            <c:dLbl>
              <c:idx val="0"/>
              <c:tx>
                <c:rich>
                  <a:bodyPr/>
                  <a:lstStyle/>
                  <a:p>
                    <a:r>
                      <a:rPr lang="en-US"/>
                      <a:t>16,5</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DD97-4192-866E-B2DB18B309EA}"/>
                </c:ext>
              </c:extLst>
            </c:dLbl>
            <c:dLbl>
              <c:idx val="1"/>
              <c:tx>
                <c:rich>
                  <a:bodyPr/>
                  <a:lstStyle/>
                  <a:p>
                    <a:fld id="{E5D03D23-C0CB-4B7F-81A6-79BFBFD107C7}" type="VALUE">
                      <a:rPr lang="en-US" smtClean="0"/>
                      <a:pPr/>
                      <a:t>[VALUE]</a:t>
                    </a:fld>
                    <a:r>
                      <a:rPr lang="en-US"/>
                      <a:t>,6</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451F-4D9F-8F50-A08A3CDF8959}"/>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solidFill>
                    <a:latin typeface="+mn-lt"/>
                    <a:ea typeface="+mn-ea"/>
                    <a:cs typeface="Times New Roman" panose="02020603050405020304" pitchFamily="18"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Sheet2!$F$26:$F$27</c:f>
              <c:strCache>
                <c:ptCount val="2"/>
                <c:pt idx="0">
                  <c:v>Vecuma pensijas</c:v>
                </c:pt>
                <c:pt idx="1">
                  <c:v>Izdienas pensijas</c:v>
                </c:pt>
              </c:strCache>
            </c:strRef>
          </c:cat>
          <c:val>
            <c:numRef>
              <c:f>Sheet2!$G$26:$G$27</c:f>
              <c:numCache>
                <c:formatCode>General</c:formatCode>
                <c:ptCount val="2"/>
                <c:pt idx="0">
                  <c:v>17</c:v>
                </c:pt>
                <c:pt idx="1">
                  <c:v>28</c:v>
                </c:pt>
              </c:numCache>
            </c:numRef>
          </c:val>
          <c:extLst>
            <c:ext xmlns:c16="http://schemas.microsoft.com/office/drawing/2014/chart" uri="{C3380CC4-5D6E-409C-BE32-E72D297353CC}">
              <c16:uniqueId val="{00000003-451F-4D9F-8F50-A08A3CDF8959}"/>
            </c:ext>
          </c:extLst>
        </c:ser>
        <c:dLbls>
          <c:showLegendKey val="0"/>
          <c:showVal val="1"/>
          <c:showCatName val="0"/>
          <c:showSerName val="0"/>
          <c:showPercent val="0"/>
          <c:showBubbleSize val="0"/>
        </c:dLbls>
        <c:gapWidth val="150"/>
        <c:overlap val="-25"/>
        <c:axId val="-969984112"/>
        <c:axId val="-969980848"/>
      </c:barChart>
      <c:catAx>
        <c:axId val="-96998411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Times New Roman" panose="02020603050405020304" pitchFamily="18" charset="0"/>
              </a:defRPr>
            </a:pPr>
            <a:endParaRPr lang="lv-LV"/>
          </a:p>
        </c:txPr>
        <c:crossAx val="-969980848"/>
        <c:crosses val="autoZero"/>
        <c:auto val="1"/>
        <c:lblAlgn val="ctr"/>
        <c:lblOffset val="100"/>
        <c:noMultiLvlLbl val="0"/>
      </c:catAx>
      <c:valAx>
        <c:axId val="-969980848"/>
        <c:scaling>
          <c:orientation val="minMax"/>
        </c:scaling>
        <c:delete val="1"/>
        <c:axPos val="l"/>
        <c:numFmt formatCode="General" sourceLinked="1"/>
        <c:majorTickMark val="none"/>
        <c:minorTickMark val="none"/>
        <c:tickLblPos val="nextTo"/>
        <c:crossAx val="-96998411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lv-LV"/>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1" i="0" u="none" strike="noStrike" kern="1200" spc="0" baseline="0">
                <a:solidFill>
                  <a:schemeClr val="tx1">
                    <a:lumMod val="65000"/>
                    <a:lumOff val="35000"/>
                  </a:schemeClr>
                </a:solidFill>
                <a:latin typeface="+mn-lt"/>
                <a:ea typeface="+mn-ea"/>
                <a:cs typeface="+mn-cs"/>
              </a:defRPr>
            </a:pPr>
            <a:r>
              <a:rPr lang="lv-LV" sz="1200" b="1" dirty="0"/>
              <a:t>Pensijas vidējais apmērs,</a:t>
            </a:r>
            <a:r>
              <a:rPr lang="lv-LV" sz="1200" b="1" baseline="0" dirty="0"/>
              <a:t> eiro </a:t>
            </a:r>
            <a:endParaRPr lang="lv-LV" sz="1200" b="1" dirty="0"/>
          </a:p>
        </c:rich>
      </c:tx>
      <c:overlay val="0"/>
      <c:spPr>
        <a:noFill/>
        <a:ln>
          <a:noFill/>
        </a:ln>
        <a:effectLst/>
      </c:spPr>
      <c:txPr>
        <a:bodyPr rot="0" spcFirstLastPara="1" vertOverflow="ellipsis" vert="horz" wrap="square" anchor="ctr" anchorCtr="1"/>
        <a:lstStyle/>
        <a:p>
          <a:pPr>
            <a:defRPr sz="1200" b="1"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barChart>
        <c:barDir val="col"/>
        <c:grouping val="clustered"/>
        <c:varyColors val="0"/>
        <c:ser>
          <c:idx val="0"/>
          <c:order val="0"/>
          <c:spPr>
            <a:solidFill>
              <a:schemeClr val="accent1"/>
            </a:solidFill>
            <a:ln>
              <a:noFill/>
            </a:ln>
            <a:effectLst/>
          </c:spPr>
          <c:invertIfNegative val="0"/>
          <c:dPt>
            <c:idx val="1"/>
            <c:invertIfNegative val="0"/>
            <c:bubble3D val="0"/>
            <c:spPr>
              <a:solidFill>
                <a:schemeClr val="accent2"/>
              </a:solidFill>
              <a:ln>
                <a:noFill/>
              </a:ln>
              <a:effectLst/>
            </c:spPr>
            <c:extLst>
              <c:ext xmlns:c16="http://schemas.microsoft.com/office/drawing/2014/chart" uri="{C3380CC4-5D6E-409C-BE32-E72D297353CC}">
                <c16:uniqueId val="{00000001-6663-4B8F-8401-EF97C732F3F8}"/>
              </c:ext>
            </c:extLst>
          </c:dPt>
          <c:dLbls>
            <c:dLbl>
              <c:idx val="0"/>
              <c:tx>
                <c:rich>
                  <a:bodyPr/>
                  <a:lstStyle/>
                  <a:p>
                    <a:r>
                      <a:rPr lang="en-US" dirty="0"/>
                      <a:t>550</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EF0D-4A3A-BEF5-2A0C2517C269}"/>
                </c:ext>
              </c:extLst>
            </c:dLbl>
            <c:dLbl>
              <c:idx val="1"/>
              <c:tx>
                <c:rich>
                  <a:bodyPr/>
                  <a:lstStyle/>
                  <a:p>
                    <a:r>
                      <a:rPr lang="en-US" dirty="0"/>
                      <a:t>870</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6663-4B8F-8401-EF97C732F3F8}"/>
                </c:ext>
              </c:extLst>
            </c:dLbl>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Sheet1!$A$1:$B$1</c:f>
              <c:strCache>
                <c:ptCount val="2"/>
                <c:pt idx="0">
                  <c:v>Vecuma pensijas</c:v>
                </c:pt>
                <c:pt idx="1">
                  <c:v>Izdienas pensijas</c:v>
                </c:pt>
              </c:strCache>
            </c:strRef>
          </c:cat>
          <c:val>
            <c:numRef>
              <c:f>Sheet1!$A$2:$B$2</c:f>
              <c:numCache>
                <c:formatCode>General</c:formatCode>
                <c:ptCount val="2"/>
                <c:pt idx="0">
                  <c:v>435.2</c:v>
                </c:pt>
                <c:pt idx="1">
                  <c:v>630.1</c:v>
                </c:pt>
              </c:numCache>
            </c:numRef>
          </c:val>
          <c:extLst>
            <c:ext xmlns:c16="http://schemas.microsoft.com/office/drawing/2014/chart" uri="{C3380CC4-5D6E-409C-BE32-E72D297353CC}">
              <c16:uniqueId val="{00000002-6663-4B8F-8401-EF97C732F3F8}"/>
            </c:ext>
          </c:extLst>
        </c:ser>
        <c:dLbls>
          <c:showLegendKey val="0"/>
          <c:showVal val="1"/>
          <c:showCatName val="0"/>
          <c:showSerName val="0"/>
          <c:showPercent val="0"/>
          <c:showBubbleSize val="0"/>
        </c:dLbls>
        <c:gapWidth val="150"/>
        <c:overlap val="-25"/>
        <c:axId val="1781787824"/>
        <c:axId val="1781787408"/>
      </c:barChart>
      <c:catAx>
        <c:axId val="17817878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lv-LV"/>
          </a:p>
        </c:txPr>
        <c:crossAx val="1781787408"/>
        <c:crosses val="autoZero"/>
        <c:auto val="1"/>
        <c:lblAlgn val="ctr"/>
        <c:lblOffset val="100"/>
        <c:noMultiLvlLbl val="0"/>
      </c:catAx>
      <c:valAx>
        <c:axId val="1781787408"/>
        <c:scaling>
          <c:orientation val="minMax"/>
        </c:scaling>
        <c:delete val="1"/>
        <c:axPos val="l"/>
        <c:numFmt formatCode="General" sourceLinked="1"/>
        <c:majorTickMark val="none"/>
        <c:minorTickMark val="none"/>
        <c:tickLblPos val="nextTo"/>
        <c:crossAx val="178178782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v-LV"/>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lv-LV" sz="1200" b="1" dirty="0"/>
              <a:t>Valsts uzņemtās saistības, eiro uz personu</a:t>
            </a:r>
          </a:p>
        </c:rich>
      </c:tx>
      <c:layout>
        <c:manualLayout>
          <c:xMode val="edge"/>
          <c:yMode val="edge"/>
          <c:x val="0.12431226765799257"/>
          <c:y val="9.1252315886776719E-3"/>
        </c:manualLayout>
      </c:layout>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barChart>
        <c:barDir val="col"/>
        <c:grouping val="clustered"/>
        <c:varyColors val="0"/>
        <c:ser>
          <c:idx val="0"/>
          <c:order val="0"/>
          <c:tx>
            <c:strRef>
              <c:f>'Citi dati'!$G$18</c:f>
              <c:strCache>
                <c:ptCount val="1"/>
                <c:pt idx="0">
                  <c:v>Valsts uzņemtās saistības, eiro uz personu</c:v>
                </c:pt>
              </c:strCache>
            </c:strRef>
          </c:tx>
          <c:spPr>
            <a:solidFill>
              <a:schemeClr val="accent1"/>
            </a:solidFill>
            <a:ln>
              <a:noFill/>
            </a:ln>
            <a:effectLst/>
          </c:spPr>
          <c:invertIfNegative val="0"/>
          <c:dPt>
            <c:idx val="1"/>
            <c:invertIfNegative val="0"/>
            <c:bubble3D val="0"/>
            <c:spPr>
              <a:solidFill>
                <a:schemeClr val="accent2"/>
              </a:solidFill>
              <a:ln>
                <a:noFill/>
              </a:ln>
              <a:effectLst/>
            </c:spPr>
            <c:extLst>
              <c:ext xmlns:c16="http://schemas.microsoft.com/office/drawing/2014/chart" uri="{C3380CC4-5D6E-409C-BE32-E72D297353CC}">
                <c16:uniqueId val="{00000001-0AA5-42DD-8B14-12A352B77D16}"/>
              </c:ext>
            </c:extLst>
          </c:dPt>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tx1">
                        <a:lumMod val="75000"/>
                        <a:lumOff val="25000"/>
                      </a:schemeClr>
                    </a:solidFill>
                    <a:latin typeface="+mn-lt"/>
                    <a:ea typeface="+mn-ea"/>
                    <a:cs typeface="+mn-cs"/>
                  </a:defRPr>
                </a:pPr>
                <a:endParaRPr lang="lv-LV"/>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'Citi dati'!$F$19:$F$20</c:f>
              <c:strCache>
                <c:ptCount val="2"/>
                <c:pt idx="0">
                  <c:v>Vecuma pensijas</c:v>
                </c:pt>
                <c:pt idx="1">
                  <c:v>Izdienas pensijas</c:v>
                </c:pt>
              </c:strCache>
            </c:strRef>
          </c:cat>
          <c:val>
            <c:numRef>
              <c:f>'Citi dati'!$G$19:$G$20</c:f>
              <c:numCache>
                <c:formatCode>0</c:formatCode>
                <c:ptCount val="2"/>
                <c:pt idx="0" formatCode="General">
                  <c:v>109032</c:v>
                </c:pt>
                <c:pt idx="1">
                  <c:v>207292.80000000002</c:v>
                </c:pt>
              </c:numCache>
            </c:numRef>
          </c:val>
          <c:extLst>
            <c:ext xmlns:c16="http://schemas.microsoft.com/office/drawing/2014/chart" uri="{C3380CC4-5D6E-409C-BE32-E72D297353CC}">
              <c16:uniqueId val="{00000002-0AA5-42DD-8B14-12A352B77D16}"/>
            </c:ext>
          </c:extLst>
        </c:ser>
        <c:dLbls>
          <c:dLblPos val="outEnd"/>
          <c:showLegendKey val="0"/>
          <c:showVal val="1"/>
          <c:showCatName val="0"/>
          <c:showSerName val="0"/>
          <c:showPercent val="0"/>
          <c:showBubbleSize val="0"/>
        </c:dLbls>
        <c:gapWidth val="152"/>
        <c:overlap val="-27"/>
        <c:axId val="1200874160"/>
        <c:axId val="1200866000"/>
      </c:barChart>
      <c:catAx>
        <c:axId val="120087416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lv-LV"/>
          </a:p>
        </c:txPr>
        <c:crossAx val="1200866000"/>
        <c:crosses val="autoZero"/>
        <c:auto val="1"/>
        <c:lblAlgn val="ctr"/>
        <c:lblOffset val="100"/>
        <c:noMultiLvlLbl val="0"/>
      </c:catAx>
      <c:valAx>
        <c:axId val="1200866000"/>
        <c:scaling>
          <c:orientation val="minMax"/>
        </c:scaling>
        <c:delete val="1"/>
        <c:axPos val="l"/>
        <c:majorGridlines>
          <c:spPr>
            <a:ln w="9525" cap="flat" cmpd="sng" algn="ctr">
              <a:noFill/>
              <a:round/>
            </a:ln>
            <a:effectLst/>
          </c:spPr>
        </c:majorGridlines>
        <c:numFmt formatCode="General" sourceLinked="1"/>
        <c:majorTickMark val="none"/>
        <c:minorTickMark val="none"/>
        <c:tickLblPos val="nextTo"/>
        <c:crossAx val="120087416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v-LV"/>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lv-LV"/>
              <a:t>Atvietojuma līmenis izdienas un valsts vecuma pensijām, %*</a:t>
            </a:r>
            <a:endParaRPr lang="en-GB"/>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GB"/>
        </a:p>
      </c:txPr>
    </c:title>
    <c:autoTitleDeleted val="0"/>
    <c:plotArea>
      <c:layout/>
      <c:lineChart>
        <c:grouping val="standard"/>
        <c:varyColors val="0"/>
        <c:ser>
          <c:idx val="0"/>
          <c:order val="0"/>
          <c:tx>
            <c:strRef>
              <c:f>Atv!$A$2</c:f>
              <c:strCache>
                <c:ptCount val="1"/>
                <c:pt idx="0">
                  <c:v>Atvietojuma līmenis izdiena pensijām</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spPr>
              <a:noFill/>
              <a:ln>
                <a:noFill/>
              </a:ln>
              <a:effectLst/>
            </c:spPr>
            <c:txPr>
              <a:bodyPr rot="0" spcFirstLastPara="1" vertOverflow="ellipsis" vert="horz" wrap="square" anchor="ctr" anchorCtr="1"/>
              <a:lstStyle/>
              <a:p>
                <a:pPr>
                  <a:defRPr sz="900" b="1"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Atv!$B$1:$G$1</c:f>
              <c:numCache>
                <c:formatCode>General</c:formatCode>
                <c:ptCount val="6"/>
                <c:pt idx="0">
                  <c:v>2019</c:v>
                </c:pt>
                <c:pt idx="1">
                  <c:v>2020</c:v>
                </c:pt>
                <c:pt idx="2">
                  <c:v>2021</c:v>
                </c:pt>
                <c:pt idx="3">
                  <c:v>2022</c:v>
                </c:pt>
                <c:pt idx="4">
                  <c:v>2023</c:v>
                </c:pt>
                <c:pt idx="5">
                  <c:v>2024</c:v>
                </c:pt>
              </c:numCache>
            </c:numRef>
          </c:cat>
          <c:val>
            <c:numRef>
              <c:f>Atv!$B$2:$G$2</c:f>
              <c:numCache>
                <c:formatCode>0%</c:formatCode>
                <c:ptCount val="6"/>
                <c:pt idx="0">
                  <c:v>0.86</c:v>
                </c:pt>
                <c:pt idx="1">
                  <c:v>0.94</c:v>
                </c:pt>
                <c:pt idx="2">
                  <c:v>0.95</c:v>
                </c:pt>
                <c:pt idx="3">
                  <c:v>0.98</c:v>
                </c:pt>
                <c:pt idx="4">
                  <c:v>0.87</c:v>
                </c:pt>
                <c:pt idx="5">
                  <c:v>0.93</c:v>
                </c:pt>
              </c:numCache>
            </c:numRef>
          </c:val>
          <c:smooth val="0"/>
          <c:extLst>
            <c:ext xmlns:c16="http://schemas.microsoft.com/office/drawing/2014/chart" uri="{C3380CC4-5D6E-409C-BE32-E72D297353CC}">
              <c16:uniqueId val="{00000000-D6DD-4E1E-9E7E-1197C11D52CA}"/>
            </c:ext>
          </c:extLst>
        </c:ser>
        <c:ser>
          <c:idx val="1"/>
          <c:order val="1"/>
          <c:tx>
            <c:strRef>
              <c:f>Atv!$A$3</c:f>
              <c:strCache>
                <c:ptCount val="1"/>
                <c:pt idx="0">
                  <c:v>Atvietojuma līmenis vecuma pensijām</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spPr>
              <a:noFill/>
              <a:ln>
                <a:noFill/>
              </a:ln>
              <a:effectLst/>
            </c:spPr>
            <c:txPr>
              <a:bodyPr rot="0" spcFirstLastPara="1" vertOverflow="ellipsis" vert="horz" wrap="square" anchor="ctr" anchorCtr="1"/>
              <a:lstStyle/>
              <a:p>
                <a:pPr>
                  <a:defRPr sz="900" b="1"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Atv!$B$1:$G$1</c:f>
              <c:numCache>
                <c:formatCode>General</c:formatCode>
                <c:ptCount val="6"/>
                <c:pt idx="0">
                  <c:v>2019</c:v>
                </c:pt>
                <c:pt idx="1">
                  <c:v>2020</c:v>
                </c:pt>
                <c:pt idx="2">
                  <c:v>2021</c:v>
                </c:pt>
                <c:pt idx="3">
                  <c:v>2022</c:v>
                </c:pt>
                <c:pt idx="4">
                  <c:v>2023</c:v>
                </c:pt>
                <c:pt idx="5">
                  <c:v>2024</c:v>
                </c:pt>
              </c:numCache>
            </c:numRef>
          </c:cat>
          <c:val>
            <c:numRef>
              <c:f>Atv!$B$3:$G$3</c:f>
              <c:numCache>
                <c:formatCode>0%</c:formatCode>
                <c:ptCount val="6"/>
                <c:pt idx="0">
                  <c:v>0.44</c:v>
                </c:pt>
                <c:pt idx="1">
                  <c:v>0.45</c:v>
                </c:pt>
                <c:pt idx="2">
                  <c:v>0.42</c:v>
                </c:pt>
                <c:pt idx="3">
                  <c:v>0.45</c:v>
                </c:pt>
                <c:pt idx="4">
                  <c:v>0.42</c:v>
                </c:pt>
                <c:pt idx="5">
                  <c:v>0.42</c:v>
                </c:pt>
              </c:numCache>
            </c:numRef>
          </c:val>
          <c:smooth val="0"/>
          <c:extLst>
            <c:ext xmlns:c16="http://schemas.microsoft.com/office/drawing/2014/chart" uri="{C3380CC4-5D6E-409C-BE32-E72D297353CC}">
              <c16:uniqueId val="{00000001-D6DD-4E1E-9E7E-1197C11D52CA}"/>
            </c:ext>
          </c:extLst>
        </c:ser>
        <c:dLbls>
          <c:dLblPos val="t"/>
          <c:showLegendKey val="0"/>
          <c:showVal val="1"/>
          <c:showCatName val="0"/>
          <c:showSerName val="0"/>
          <c:showPercent val="0"/>
          <c:showBubbleSize val="0"/>
        </c:dLbls>
        <c:marker val="1"/>
        <c:smooth val="0"/>
        <c:axId val="1267149887"/>
        <c:axId val="1267144607"/>
      </c:lineChart>
      <c:catAx>
        <c:axId val="126714988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1267144607"/>
        <c:crosses val="autoZero"/>
        <c:auto val="1"/>
        <c:lblAlgn val="ctr"/>
        <c:lblOffset val="100"/>
        <c:noMultiLvlLbl val="0"/>
      </c:catAx>
      <c:valAx>
        <c:axId val="1267144607"/>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1267149887"/>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b="1"/>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8.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5A22DA1-56A2-4D50-862E-8621C8136DCF}"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3166C341-C89D-49A1-96F0-CD24376E0DD5}">
      <dgm:prSet/>
      <dgm:spPr>
        <a:solidFill>
          <a:schemeClr val="accent5">
            <a:lumMod val="75000"/>
          </a:schemeClr>
        </a:solidFill>
      </dgm:spPr>
      <dgm:t>
        <a:bodyPr/>
        <a:lstStyle/>
        <a:p>
          <a:pPr rtl="0"/>
          <a:r>
            <a:rPr lang="lv-LV" dirty="0"/>
            <a:t>prokuroriem </a:t>
          </a:r>
          <a:r>
            <a:rPr lang="lv-LV" dirty="0">
              <a:latin typeface="Calibri Light" panose="020F0302020204030204"/>
            </a:rPr>
            <a:t>                           </a:t>
          </a:r>
          <a:r>
            <a:rPr lang="lv-LV" dirty="0"/>
            <a:t>(no 2000. gada</a:t>
          </a:r>
          <a:r>
            <a:rPr lang="lv-LV" dirty="0">
              <a:latin typeface="Calibri Light" panose="020F0302020204030204"/>
            </a:rPr>
            <a:t>)</a:t>
          </a:r>
          <a:endParaRPr lang="en-US" dirty="0"/>
        </a:p>
      </dgm:t>
    </dgm:pt>
    <dgm:pt modelId="{31BA5367-2DAE-4D54-B67D-74BF306229DB}" type="parTrans" cxnId="{35CD53DC-A106-446A-B175-1F27231C5618}">
      <dgm:prSet/>
      <dgm:spPr/>
      <dgm:t>
        <a:bodyPr/>
        <a:lstStyle/>
        <a:p>
          <a:endParaRPr lang="en-US"/>
        </a:p>
      </dgm:t>
    </dgm:pt>
    <dgm:pt modelId="{488300EE-7415-467A-8D0C-90D7876B4622}" type="sibTrans" cxnId="{35CD53DC-A106-446A-B175-1F27231C5618}">
      <dgm:prSet/>
      <dgm:spPr/>
      <dgm:t>
        <a:bodyPr/>
        <a:lstStyle/>
        <a:p>
          <a:endParaRPr lang="en-US"/>
        </a:p>
      </dgm:t>
    </dgm:pt>
    <dgm:pt modelId="{9D320F45-91D6-4B0F-9619-1A3E1AAB7934}">
      <dgm:prSet/>
      <dgm:spPr>
        <a:solidFill>
          <a:schemeClr val="accent5">
            <a:lumMod val="75000"/>
          </a:schemeClr>
        </a:solidFill>
      </dgm:spPr>
      <dgm:t>
        <a:bodyPr/>
        <a:lstStyle/>
        <a:p>
          <a:pPr rtl="0"/>
          <a:r>
            <a:rPr lang="lv-LV" dirty="0"/>
            <a:t>SAB amatpersonām </a:t>
          </a:r>
          <a:r>
            <a:rPr lang="lv-LV" dirty="0">
              <a:latin typeface="Calibri Light" panose="020F0302020204030204"/>
            </a:rPr>
            <a:t>              </a:t>
          </a:r>
          <a:r>
            <a:rPr lang="lv-LV" dirty="0"/>
            <a:t>(no 2004. gada</a:t>
          </a:r>
          <a:r>
            <a:rPr lang="lv-LV" dirty="0">
              <a:latin typeface="Calibri Light" panose="020F0302020204030204"/>
            </a:rPr>
            <a:t>)</a:t>
          </a:r>
          <a:endParaRPr lang="en-US" dirty="0"/>
        </a:p>
      </dgm:t>
    </dgm:pt>
    <dgm:pt modelId="{80F45981-DDD9-4AE7-B933-788A6FC79CE9}" type="parTrans" cxnId="{12C2C372-79B8-4D53-BFBC-331DA2247FB8}">
      <dgm:prSet/>
      <dgm:spPr/>
      <dgm:t>
        <a:bodyPr/>
        <a:lstStyle/>
        <a:p>
          <a:endParaRPr lang="en-US"/>
        </a:p>
      </dgm:t>
    </dgm:pt>
    <dgm:pt modelId="{E01F85CC-D52F-45A7-80F6-02F845990912}" type="sibTrans" cxnId="{12C2C372-79B8-4D53-BFBC-331DA2247FB8}">
      <dgm:prSet/>
      <dgm:spPr/>
      <dgm:t>
        <a:bodyPr/>
        <a:lstStyle/>
        <a:p>
          <a:endParaRPr lang="en-US"/>
        </a:p>
      </dgm:t>
    </dgm:pt>
    <dgm:pt modelId="{461D4275-522C-4EFB-A9D1-6E3F833EB612}">
      <dgm:prSet/>
      <dgm:spPr>
        <a:solidFill>
          <a:schemeClr val="accent5">
            <a:lumMod val="75000"/>
          </a:schemeClr>
        </a:solidFill>
      </dgm:spPr>
      <dgm:t>
        <a:bodyPr/>
        <a:lstStyle/>
        <a:p>
          <a:pPr rtl="0"/>
          <a:r>
            <a:rPr lang="lv-LV" dirty="0"/>
            <a:t>Valsts un pašvaldību profesionālo orķestru, koru, koncertorganizāciju, teātru un cirka māksliniekiem </a:t>
          </a:r>
          <a:r>
            <a:rPr lang="lv-LV" dirty="0">
              <a:latin typeface="Calibri Light" panose="020F0302020204030204"/>
            </a:rPr>
            <a:t>                </a:t>
          </a:r>
          <a:r>
            <a:rPr lang="lv-LV" dirty="0"/>
            <a:t>(no 2005. gada</a:t>
          </a:r>
          <a:r>
            <a:rPr lang="lv-LV" dirty="0">
              <a:latin typeface="Calibri Light" panose="020F0302020204030204"/>
            </a:rPr>
            <a:t>)    </a:t>
          </a:r>
          <a:endParaRPr lang="en-US" dirty="0"/>
        </a:p>
      </dgm:t>
    </dgm:pt>
    <dgm:pt modelId="{75510FC2-A22F-4B41-9F80-60C4B731BF3F}" type="parTrans" cxnId="{A58FB04C-C349-413C-9045-3C96E277B6AF}">
      <dgm:prSet/>
      <dgm:spPr/>
      <dgm:t>
        <a:bodyPr/>
        <a:lstStyle/>
        <a:p>
          <a:endParaRPr lang="en-US"/>
        </a:p>
      </dgm:t>
    </dgm:pt>
    <dgm:pt modelId="{08EBF005-329C-4E2B-9872-EB450B568357}" type="sibTrans" cxnId="{A58FB04C-C349-413C-9045-3C96E277B6AF}">
      <dgm:prSet/>
      <dgm:spPr/>
      <dgm:t>
        <a:bodyPr/>
        <a:lstStyle/>
        <a:p>
          <a:endParaRPr lang="en-US"/>
        </a:p>
      </dgm:t>
    </dgm:pt>
    <dgm:pt modelId="{1F1B47ED-A4AE-434D-B2F0-0ABC95E43D2D}">
      <dgm:prSet/>
      <dgm:spPr>
        <a:solidFill>
          <a:schemeClr val="accent5">
            <a:lumMod val="75000"/>
          </a:schemeClr>
        </a:solidFill>
      </dgm:spPr>
      <dgm:t>
        <a:bodyPr/>
        <a:lstStyle/>
        <a:p>
          <a:pPr rtl="0"/>
          <a:r>
            <a:rPr lang="lv-LV" dirty="0"/>
            <a:t>tiesnešiem </a:t>
          </a:r>
          <a:r>
            <a:rPr lang="lv-LV" dirty="0">
              <a:latin typeface="Calibri Light" panose="020F0302020204030204"/>
            </a:rPr>
            <a:t>                              </a:t>
          </a:r>
          <a:r>
            <a:rPr lang="lv-LV" dirty="0"/>
            <a:t>(no 2006. gada</a:t>
          </a:r>
          <a:r>
            <a:rPr lang="lv-LV" dirty="0">
              <a:latin typeface="Calibri Light" panose="020F0302020204030204"/>
            </a:rPr>
            <a:t>)</a:t>
          </a:r>
          <a:endParaRPr lang="en-US" dirty="0"/>
        </a:p>
      </dgm:t>
    </dgm:pt>
    <dgm:pt modelId="{D8F391F0-5DF6-4875-A8B4-67F057D27A97}" type="parTrans" cxnId="{27EE24EE-8781-44C3-8B1F-4F025BF23871}">
      <dgm:prSet/>
      <dgm:spPr/>
      <dgm:t>
        <a:bodyPr/>
        <a:lstStyle/>
        <a:p>
          <a:endParaRPr lang="en-US"/>
        </a:p>
      </dgm:t>
    </dgm:pt>
    <dgm:pt modelId="{52E83B3F-46B3-4723-B3FF-5F271E8D9BDA}" type="sibTrans" cxnId="{27EE24EE-8781-44C3-8B1F-4F025BF23871}">
      <dgm:prSet/>
      <dgm:spPr/>
      <dgm:t>
        <a:bodyPr/>
        <a:lstStyle/>
        <a:p>
          <a:endParaRPr lang="en-US"/>
        </a:p>
      </dgm:t>
    </dgm:pt>
    <dgm:pt modelId="{4D99121D-5AD2-4FF3-8D1D-BDE0CEE95316}">
      <dgm:prSet/>
      <dgm:spPr>
        <a:solidFill>
          <a:schemeClr val="accent5">
            <a:lumMod val="75000"/>
          </a:schemeClr>
        </a:solidFill>
      </dgm:spPr>
      <dgm:t>
        <a:bodyPr/>
        <a:lstStyle/>
        <a:p>
          <a:pPr rtl="0"/>
          <a:r>
            <a:rPr lang="lv-LV" dirty="0"/>
            <a:t>diplomātiem </a:t>
          </a:r>
          <a:r>
            <a:rPr lang="lv-LV" dirty="0">
              <a:latin typeface="Calibri Light" panose="020F0302020204030204"/>
            </a:rPr>
            <a:t>                            </a:t>
          </a:r>
          <a:r>
            <a:rPr lang="lv-LV" dirty="0"/>
            <a:t>(no 2007. gada</a:t>
          </a:r>
          <a:r>
            <a:rPr lang="lv-LV" dirty="0">
              <a:latin typeface="Calibri Light" panose="020F0302020204030204"/>
            </a:rPr>
            <a:t>)</a:t>
          </a:r>
          <a:endParaRPr lang="en-US" dirty="0"/>
        </a:p>
      </dgm:t>
    </dgm:pt>
    <dgm:pt modelId="{B9F6E8A7-A3A8-4D1B-A7EB-BE01F3FDE487}" type="parTrans" cxnId="{43E2B36C-A907-4D50-B4FF-9123B1D92C4C}">
      <dgm:prSet/>
      <dgm:spPr/>
      <dgm:t>
        <a:bodyPr/>
        <a:lstStyle/>
        <a:p>
          <a:endParaRPr lang="en-US"/>
        </a:p>
      </dgm:t>
    </dgm:pt>
    <dgm:pt modelId="{74328F2C-F47F-4F6A-BE64-ADCEA10E0F86}" type="sibTrans" cxnId="{43E2B36C-A907-4D50-B4FF-9123B1D92C4C}">
      <dgm:prSet/>
      <dgm:spPr/>
      <dgm:t>
        <a:bodyPr/>
        <a:lstStyle/>
        <a:p>
          <a:endParaRPr lang="en-US"/>
        </a:p>
      </dgm:t>
    </dgm:pt>
    <dgm:pt modelId="{A68EF31A-A209-4827-96FC-6B685FBFB26C}">
      <dgm:prSet/>
      <dgm:spPr>
        <a:solidFill>
          <a:schemeClr val="accent5">
            <a:lumMod val="75000"/>
          </a:schemeClr>
        </a:solidFill>
      </dgm:spPr>
      <dgm:t>
        <a:bodyPr/>
        <a:lstStyle/>
        <a:p>
          <a:pPr rtl="0"/>
          <a:r>
            <a:rPr lang="lv-LV" dirty="0"/>
            <a:t>KNAB amatpersonām </a:t>
          </a:r>
          <a:r>
            <a:rPr lang="lv-LV" dirty="0">
              <a:latin typeface="Calibri Light" panose="020F0302020204030204"/>
            </a:rPr>
            <a:t>        </a:t>
          </a:r>
          <a:r>
            <a:rPr lang="lv-LV" dirty="0"/>
            <a:t>(no 2009. gada</a:t>
          </a:r>
          <a:r>
            <a:rPr lang="lv-LV" dirty="0">
              <a:latin typeface="Calibri Light" panose="020F0302020204030204"/>
            </a:rPr>
            <a:t>)</a:t>
          </a:r>
          <a:endParaRPr lang="en-US" dirty="0"/>
        </a:p>
      </dgm:t>
    </dgm:pt>
    <dgm:pt modelId="{4CA33293-BA88-47BC-8680-6D84D15BDB07}" type="parTrans" cxnId="{11AD7AE7-3903-4A89-BA19-C62934DC51AF}">
      <dgm:prSet/>
      <dgm:spPr/>
      <dgm:t>
        <a:bodyPr/>
        <a:lstStyle/>
        <a:p>
          <a:endParaRPr lang="en-US"/>
        </a:p>
      </dgm:t>
    </dgm:pt>
    <dgm:pt modelId="{0D26BFF7-7114-4775-A42A-678831E76973}" type="sibTrans" cxnId="{11AD7AE7-3903-4A89-BA19-C62934DC51AF}">
      <dgm:prSet/>
      <dgm:spPr/>
      <dgm:t>
        <a:bodyPr/>
        <a:lstStyle/>
        <a:p>
          <a:endParaRPr lang="en-US"/>
        </a:p>
      </dgm:t>
    </dgm:pt>
    <dgm:pt modelId="{276AC93A-F10D-4E8D-8317-345EA76A4A99}">
      <dgm:prSet/>
      <dgm:spPr>
        <a:solidFill>
          <a:schemeClr val="accent5">
            <a:lumMod val="75000"/>
          </a:schemeClr>
        </a:solidFill>
      </dgm:spPr>
      <dgm:t>
        <a:bodyPr/>
        <a:lstStyle/>
        <a:p>
          <a:pPr rtl="0"/>
          <a:r>
            <a:rPr lang="lv-LV" dirty="0"/>
            <a:t>VDD un MIDD amatpersonām </a:t>
          </a:r>
          <a:r>
            <a:rPr lang="lv-LV" dirty="0">
              <a:latin typeface="Calibri Light" panose="020F0302020204030204"/>
            </a:rPr>
            <a:t>                            </a:t>
          </a:r>
          <a:r>
            <a:rPr lang="lv-LV" dirty="0"/>
            <a:t>(no 2015. gada</a:t>
          </a:r>
          <a:r>
            <a:rPr lang="lv-LV" dirty="0">
              <a:latin typeface="Calibri Light" panose="020F0302020204030204"/>
            </a:rPr>
            <a:t>)</a:t>
          </a:r>
          <a:endParaRPr lang="en-US" dirty="0"/>
        </a:p>
      </dgm:t>
    </dgm:pt>
    <dgm:pt modelId="{764E9E86-03F6-44E0-A4F7-64DD873AE449}" type="parTrans" cxnId="{804FDAC3-14FF-4503-8FA2-693B9FAFE34E}">
      <dgm:prSet/>
      <dgm:spPr/>
      <dgm:t>
        <a:bodyPr/>
        <a:lstStyle/>
        <a:p>
          <a:endParaRPr lang="en-US"/>
        </a:p>
      </dgm:t>
    </dgm:pt>
    <dgm:pt modelId="{4D07A966-F4D7-4412-A228-6B9CE4DFDA1C}" type="sibTrans" cxnId="{804FDAC3-14FF-4503-8FA2-693B9FAFE34E}">
      <dgm:prSet/>
      <dgm:spPr/>
      <dgm:t>
        <a:bodyPr/>
        <a:lstStyle/>
        <a:p>
          <a:endParaRPr lang="en-US"/>
        </a:p>
      </dgm:t>
    </dgm:pt>
    <dgm:pt modelId="{AA8A8C00-34B4-40E3-A7B6-FBE691A86766}">
      <dgm:prSet/>
      <dgm:spPr>
        <a:solidFill>
          <a:schemeClr val="accent5">
            <a:lumMod val="75000"/>
          </a:schemeClr>
        </a:solidFill>
      </dgm:spPr>
      <dgm:t>
        <a:bodyPr/>
        <a:lstStyle/>
        <a:p>
          <a:pPr rtl="0"/>
          <a:r>
            <a:rPr lang="lv-LV" dirty="0"/>
            <a:t>NMPD neatliekamās medicīniskās palīdzības nodrošināšanā iesaistītajiem darbiniekiem </a:t>
          </a:r>
          <a:r>
            <a:rPr lang="lv-LV" dirty="0">
              <a:latin typeface="Calibri Light" panose="020F0302020204030204"/>
            </a:rPr>
            <a:t>                             </a:t>
          </a:r>
          <a:r>
            <a:rPr lang="lv-LV" dirty="0"/>
            <a:t>(no 2016. gada</a:t>
          </a:r>
          <a:r>
            <a:rPr lang="lv-LV" dirty="0">
              <a:latin typeface="Calibri Light" panose="020F0302020204030204"/>
            </a:rPr>
            <a:t>)</a:t>
          </a:r>
          <a:endParaRPr lang="en-US" dirty="0"/>
        </a:p>
      </dgm:t>
    </dgm:pt>
    <dgm:pt modelId="{F3B2BB36-153A-442B-8244-EDB71EF05D37}" type="parTrans" cxnId="{FE95C2C6-8DED-446E-B706-FBC4755DA6E2}">
      <dgm:prSet/>
      <dgm:spPr/>
      <dgm:t>
        <a:bodyPr/>
        <a:lstStyle/>
        <a:p>
          <a:endParaRPr lang="en-US"/>
        </a:p>
      </dgm:t>
    </dgm:pt>
    <dgm:pt modelId="{5BC683E2-0D92-4338-8846-54307D1096C9}" type="sibTrans" cxnId="{FE95C2C6-8DED-446E-B706-FBC4755DA6E2}">
      <dgm:prSet/>
      <dgm:spPr/>
      <dgm:t>
        <a:bodyPr/>
        <a:lstStyle/>
        <a:p>
          <a:endParaRPr lang="en-US"/>
        </a:p>
      </dgm:t>
    </dgm:pt>
    <dgm:pt modelId="{14383E8E-DAC3-4A91-9D9A-FD75BCE434DB}" type="pres">
      <dgm:prSet presAssocID="{85A22DA1-56A2-4D50-862E-8621C8136DCF}" presName="diagram" presStyleCnt="0">
        <dgm:presLayoutVars>
          <dgm:dir/>
          <dgm:resizeHandles val="exact"/>
        </dgm:presLayoutVars>
      </dgm:prSet>
      <dgm:spPr/>
    </dgm:pt>
    <dgm:pt modelId="{68A4FFE1-B506-4C4D-876C-2F2B08746B85}" type="pres">
      <dgm:prSet presAssocID="{3166C341-C89D-49A1-96F0-CD24376E0DD5}" presName="node" presStyleLbl="node1" presStyleIdx="0" presStyleCnt="8">
        <dgm:presLayoutVars>
          <dgm:bulletEnabled val="1"/>
        </dgm:presLayoutVars>
      </dgm:prSet>
      <dgm:spPr/>
    </dgm:pt>
    <dgm:pt modelId="{0585FA2F-32C7-42DA-A649-2EA0AF5C046B}" type="pres">
      <dgm:prSet presAssocID="{488300EE-7415-467A-8D0C-90D7876B4622}" presName="sibTrans" presStyleCnt="0"/>
      <dgm:spPr/>
    </dgm:pt>
    <dgm:pt modelId="{2C59D31E-D679-48B5-A3C1-CEC6B39F5892}" type="pres">
      <dgm:prSet presAssocID="{9D320F45-91D6-4B0F-9619-1A3E1AAB7934}" presName="node" presStyleLbl="node1" presStyleIdx="1" presStyleCnt="8">
        <dgm:presLayoutVars>
          <dgm:bulletEnabled val="1"/>
        </dgm:presLayoutVars>
      </dgm:prSet>
      <dgm:spPr/>
    </dgm:pt>
    <dgm:pt modelId="{4A48B74B-00F1-4455-8326-4C4D16963830}" type="pres">
      <dgm:prSet presAssocID="{E01F85CC-D52F-45A7-80F6-02F845990912}" presName="sibTrans" presStyleCnt="0"/>
      <dgm:spPr/>
    </dgm:pt>
    <dgm:pt modelId="{BF488D64-C468-4933-86FD-FABC0AB213F6}" type="pres">
      <dgm:prSet presAssocID="{461D4275-522C-4EFB-A9D1-6E3F833EB612}" presName="node" presStyleLbl="node1" presStyleIdx="2" presStyleCnt="8">
        <dgm:presLayoutVars>
          <dgm:bulletEnabled val="1"/>
        </dgm:presLayoutVars>
      </dgm:prSet>
      <dgm:spPr/>
    </dgm:pt>
    <dgm:pt modelId="{D7495144-F188-425F-BF41-E2D15C43E1C3}" type="pres">
      <dgm:prSet presAssocID="{08EBF005-329C-4E2B-9872-EB450B568357}" presName="sibTrans" presStyleCnt="0"/>
      <dgm:spPr/>
    </dgm:pt>
    <dgm:pt modelId="{5AF8B255-AFC3-4D29-9A0A-B393F2B884B3}" type="pres">
      <dgm:prSet presAssocID="{1F1B47ED-A4AE-434D-B2F0-0ABC95E43D2D}" presName="node" presStyleLbl="node1" presStyleIdx="3" presStyleCnt="8">
        <dgm:presLayoutVars>
          <dgm:bulletEnabled val="1"/>
        </dgm:presLayoutVars>
      </dgm:prSet>
      <dgm:spPr/>
    </dgm:pt>
    <dgm:pt modelId="{F4D72467-DE13-486F-B215-659ABBACC640}" type="pres">
      <dgm:prSet presAssocID="{52E83B3F-46B3-4723-B3FF-5F271E8D9BDA}" presName="sibTrans" presStyleCnt="0"/>
      <dgm:spPr/>
    </dgm:pt>
    <dgm:pt modelId="{9004D9C5-D39A-4D0F-BC59-2B74DA4BF905}" type="pres">
      <dgm:prSet presAssocID="{4D99121D-5AD2-4FF3-8D1D-BDE0CEE95316}" presName="node" presStyleLbl="node1" presStyleIdx="4" presStyleCnt="8">
        <dgm:presLayoutVars>
          <dgm:bulletEnabled val="1"/>
        </dgm:presLayoutVars>
      </dgm:prSet>
      <dgm:spPr/>
    </dgm:pt>
    <dgm:pt modelId="{DF150B40-0C26-49F6-927C-72CC490CE83F}" type="pres">
      <dgm:prSet presAssocID="{74328F2C-F47F-4F6A-BE64-ADCEA10E0F86}" presName="sibTrans" presStyleCnt="0"/>
      <dgm:spPr/>
    </dgm:pt>
    <dgm:pt modelId="{7EA64EC7-A072-4070-8270-B97762A4F612}" type="pres">
      <dgm:prSet presAssocID="{A68EF31A-A209-4827-96FC-6B685FBFB26C}" presName="node" presStyleLbl="node1" presStyleIdx="5" presStyleCnt="8">
        <dgm:presLayoutVars>
          <dgm:bulletEnabled val="1"/>
        </dgm:presLayoutVars>
      </dgm:prSet>
      <dgm:spPr/>
    </dgm:pt>
    <dgm:pt modelId="{44EB5F66-C9CC-484B-BF13-F1E47CCA01DA}" type="pres">
      <dgm:prSet presAssocID="{0D26BFF7-7114-4775-A42A-678831E76973}" presName="sibTrans" presStyleCnt="0"/>
      <dgm:spPr/>
    </dgm:pt>
    <dgm:pt modelId="{BBC88335-6CA5-4846-BE52-36FE03765802}" type="pres">
      <dgm:prSet presAssocID="{276AC93A-F10D-4E8D-8317-345EA76A4A99}" presName="node" presStyleLbl="node1" presStyleIdx="6" presStyleCnt="8">
        <dgm:presLayoutVars>
          <dgm:bulletEnabled val="1"/>
        </dgm:presLayoutVars>
      </dgm:prSet>
      <dgm:spPr/>
    </dgm:pt>
    <dgm:pt modelId="{BB290ECD-4DCD-49D5-AFD6-E330E9D7D579}" type="pres">
      <dgm:prSet presAssocID="{4D07A966-F4D7-4412-A228-6B9CE4DFDA1C}" presName="sibTrans" presStyleCnt="0"/>
      <dgm:spPr/>
    </dgm:pt>
    <dgm:pt modelId="{A4885216-2397-476D-AC79-F4C227251FF7}" type="pres">
      <dgm:prSet presAssocID="{AA8A8C00-34B4-40E3-A7B6-FBE691A86766}" presName="node" presStyleLbl="node1" presStyleIdx="7" presStyleCnt="8">
        <dgm:presLayoutVars>
          <dgm:bulletEnabled val="1"/>
        </dgm:presLayoutVars>
      </dgm:prSet>
      <dgm:spPr/>
    </dgm:pt>
  </dgm:ptLst>
  <dgm:cxnLst>
    <dgm:cxn modelId="{D259CA5B-2230-45BC-AEDE-8C2969CBED3A}" type="presOf" srcId="{9D320F45-91D6-4B0F-9619-1A3E1AAB7934}" destId="{2C59D31E-D679-48B5-A3C1-CEC6B39F5892}" srcOrd="0" destOrd="0" presId="urn:microsoft.com/office/officeart/2005/8/layout/default"/>
    <dgm:cxn modelId="{A13F6A5E-91C3-45F4-8580-8042701B9052}" type="presOf" srcId="{3166C341-C89D-49A1-96F0-CD24376E0DD5}" destId="{68A4FFE1-B506-4C4D-876C-2F2B08746B85}" srcOrd="0" destOrd="0" presId="urn:microsoft.com/office/officeart/2005/8/layout/default"/>
    <dgm:cxn modelId="{B60DD360-744B-4213-9A65-DA8DA5C55C96}" type="presOf" srcId="{4D99121D-5AD2-4FF3-8D1D-BDE0CEE95316}" destId="{9004D9C5-D39A-4D0F-BC59-2B74DA4BF905}" srcOrd="0" destOrd="0" presId="urn:microsoft.com/office/officeart/2005/8/layout/default"/>
    <dgm:cxn modelId="{A58FB04C-C349-413C-9045-3C96E277B6AF}" srcId="{85A22DA1-56A2-4D50-862E-8621C8136DCF}" destId="{461D4275-522C-4EFB-A9D1-6E3F833EB612}" srcOrd="2" destOrd="0" parTransId="{75510FC2-A22F-4B41-9F80-60C4B731BF3F}" sibTransId="{08EBF005-329C-4E2B-9872-EB450B568357}"/>
    <dgm:cxn modelId="{43E2B36C-A907-4D50-B4FF-9123B1D92C4C}" srcId="{85A22DA1-56A2-4D50-862E-8621C8136DCF}" destId="{4D99121D-5AD2-4FF3-8D1D-BDE0CEE95316}" srcOrd="4" destOrd="0" parTransId="{B9F6E8A7-A3A8-4D1B-A7EB-BE01F3FDE487}" sibTransId="{74328F2C-F47F-4F6A-BE64-ADCEA10E0F86}"/>
    <dgm:cxn modelId="{12C2C372-79B8-4D53-BFBC-331DA2247FB8}" srcId="{85A22DA1-56A2-4D50-862E-8621C8136DCF}" destId="{9D320F45-91D6-4B0F-9619-1A3E1AAB7934}" srcOrd="1" destOrd="0" parTransId="{80F45981-DDD9-4AE7-B933-788A6FC79CE9}" sibTransId="{E01F85CC-D52F-45A7-80F6-02F845990912}"/>
    <dgm:cxn modelId="{C1F54B7F-4B69-478D-8C49-C49F46D80B69}" type="presOf" srcId="{85A22DA1-56A2-4D50-862E-8621C8136DCF}" destId="{14383E8E-DAC3-4A91-9D9A-FD75BCE434DB}" srcOrd="0" destOrd="0" presId="urn:microsoft.com/office/officeart/2005/8/layout/default"/>
    <dgm:cxn modelId="{0B253FA0-7347-48E6-9910-2ED20CCB6F3E}" type="presOf" srcId="{1F1B47ED-A4AE-434D-B2F0-0ABC95E43D2D}" destId="{5AF8B255-AFC3-4D29-9A0A-B393F2B884B3}" srcOrd="0" destOrd="0" presId="urn:microsoft.com/office/officeart/2005/8/layout/default"/>
    <dgm:cxn modelId="{1124ECA3-13F5-482E-9049-AD450A740673}" type="presOf" srcId="{A68EF31A-A209-4827-96FC-6B685FBFB26C}" destId="{7EA64EC7-A072-4070-8270-B97762A4F612}" srcOrd="0" destOrd="0" presId="urn:microsoft.com/office/officeart/2005/8/layout/default"/>
    <dgm:cxn modelId="{F07641A6-2568-45BA-8894-C37B53F5365C}" type="presOf" srcId="{AA8A8C00-34B4-40E3-A7B6-FBE691A86766}" destId="{A4885216-2397-476D-AC79-F4C227251FF7}" srcOrd="0" destOrd="0" presId="urn:microsoft.com/office/officeart/2005/8/layout/default"/>
    <dgm:cxn modelId="{42C113BC-09FA-42AB-8058-C46DE889ACA9}" type="presOf" srcId="{461D4275-522C-4EFB-A9D1-6E3F833EB612}" destId="{BF488D64-C468-4933-86FD-FABC0AB213F6}" srcOrd="0" destOrd="0" presId="urn:microsoft.com/office/officeart/2005/8/layout/default"/>
    <dgm:cxn modelId="{804FDAC3-14FF-4503-8FA2-693B9FAFE34E}" srcId="{85A22DA1-56A2-4D50-862E-8621C8136DCF}" destId="{276AC93A-F10D-4E8D-8317-345EA76A4A99}" srcOrd="6" destOrd="0" parTransId="{764E9E86-03F6-44E0-A4F7-64DD873AE449}" sibTransId="{4D07A966-F4D7-4412-A228-6B9CE4DFDA1C}"/>
    <dgm:cxn modelId="{FE95C2C6-8DED-446E-B706-FBC4755DA6E2}" srcId="{85A22DA1-56A2-4D50-862E-8621C8136DCF}" destId="{AA8A8C00-34B4-40E3-A7B6-FBE691A86766}" srcOrd="7" destOrd="0" parTransId="{F3B2BB36-153A-442B-8244-EDB71EF05D37}" sibTransId="{5BC683E2-0D92-4338-8846-54307D1096C9}"/>
    <dgm:cxn modelId="{01E143CC-BC3E-4277-A3F7-4984D535C619}" type="presOf" srcId="{276AC93A-F10D-4E8D-8317-345EA76A4A99}" destId="{BBC88335-6CA5-4846-BE52-36FE03765802}" srcOrd="0" destOrd="0" presId="urn:microsoft.com/office/officeart/2005/8/layout/default"/>
    <dgm:cxn modelId="{35CD53DC-A106-446A-B175-1F27231C5618}" srcId="{85A22DA1-56A2-4D50-862E-8621C8136DCF}" destId="{3166C341-C89D-49A1-96F0-CD24376E0DD5}" srcOrd="0" destOrd="0" parTransId="{31BA5367-2DAE-4D54-B67D-74BF306229DB}" sibTransId="{488300EE-7415-467A-8D0C-90D7876B4622}"/>
    <dgm:cxn modelId="{11AD7AE7-3903-4A89-BA19-C62934DC51AF}" srcId="{85A22DA1-56A2-4D50-862E-8621C8136DCF}" destId="{A68EF31A-A209-4827-96FC-6B685FBFB26C}" srcOrd="5" destOrd="0" parTransId="{4CA33293-BA88-47BC-8680-6D84D15BDB07}" sibTransId="{0D26BFF7-7114-4775-A42A-678831E76973}"/>
    <dgm:cxn modelId="{27EE24EE-8781-44C3-8B1F-4F025BF23871}" srcId="{85A22DA1-56A2-4D50-862E-8621C8136DCF}" destId="{1F1B47ED-A4AE-434D-B2F0-0ABC95E43D2D}" srcOrd="3" destOrd="0" parTransId="{D8F391F0-5DF6-4875-A8B4-67F057D27A97}" sibTransId="{52E83B3F-46B3-4723-B3FF-5F271E8D9BDA}"/>
    <dgm:cxn modelId="{9910D5E0-FB75-4E8C-A32A-33F56056CD77}" type="presParOf" srcId="{14383E8E-DAC3-4A91-9D9A-FD75BCE434DB}" destId="{68A4FFE1-B506-4C4D-876C-2F2B08746B85}" srcOrd="0" destOrd="0" presId="urn:microsoft.com/office/officeart/2005/8/layout/default"/>
    <dgm:cxn modelId="{1428BA1D-EFCE-4D14-A9D3-B3511260E87A}" type="presParOf" srcId="{14383E8E-DAC3-4A91-9D9A-FD75BCE434DB}" destId="{0585FA2F-32C7-42DA-A649-2EA0AF5C046B}" srcOrd="1" destOrd="0" presId="urn:microsoft.com/office/officeart/2005/8/layout/default"/>
    <dgm:cxn modelId="{0DC1D4FE-F42B-4A1B-A2C8-8C54C01B85B6}" type="presParOf" srcId="{14383E8E-DAC3-4A91-9D9A-FD75BCE434DB}" destId="{2C59D31E-D679-48B5-A3C1-CEC6B39F5892}" srcOrd="2" destOrd="0" presId="urn:microsoft.com/office/officeart/2005/8/layout/default"/>
    <dgm:cxn modelId="{BEA1D9AA-0AC7-4193-A6E4-66B694CB1C55}" type="presParOf" srcId="{14383E8E-DAC3-4A91-9D9A-FD75BCE434DB}" destId="{4A48B74B-00F1-4455-8326-4C4D16963830}" srcOrd="3" destOrd="0" presId="urn:microsoft.com/office/officeart/2005/8/layout/default"/>
    <dgm:cxn modelId="{0FBF3386-081E-4AEE-A805-7166C7480753}" type="presParOf" srcId="{14383E8E-DAC3-4A91-9D9A-FD75BCE434DB}" destId="{BF488D64-C468-4933-86FD-FABC0AB213F6}" srcOrd="4" destOrd="0" presId="urn:microsoft.com/office/officeart/2005/8/layout/default"/>
    <dgm:cxn modelId="{AC082553-F2E1-4BE9-BB36-76EDC936A60D}" type="presParOf" srcId="{14383E8E-DAC3-4A91-9D9A-FD75BCE434DB}" destId="{D7495144-F188-425F-BF41-E2D15C43E1C3}" srcOrd="5" destOrd="0" presId="urn:microsoft.com/office/officeart/2005/8/layout/default"/>
    <dgm:cxn modelId="{C7DE8B8D-C21A-4612-BA97-AB166BDDAAE8}" type="presParOf" srcId="{14383E8E-DAC3-4A91-9D9A-FD75BCE434DB}" destId="{5AF8B255-AFC3-4D29-9A0A-B393F2B884B3}" srcOrd="6" destOrd="0" presId="urn:microsoft.com/office/officeart/2005/8/layout/default"/>
    <dgm:cxn modelId="{73C23326-B256-4F73-95FB-8ACF6CC3C1CB}" type="presParOf" srcId="{14383E8E-DAC3-4A91-9D9A-FD75BCE434DB}" destId="{F4D72467-DE13-486F-B215-659ABBACC640}" srcOrd="7" destOrd="0" presId="urn:microsoft.com/office/officeart/2005/8/layout/default"/>
    <dgm:cxn modelId="{EEB089C2-44E2-4926-9FD9-FBEACAE27613}" type="presParOf" srcId="{14383E8E-DAC3-4A91-9D9A-FD75BCE434DB}" destId="{9004D9C5-D39A-4D0F-BC59-2B74DA4BF905}" srcOrd="8" destOrd="0" presId="urn:microsoft.com/office/officeart/2005/8/layout/default"/>
    <dgm:cxn modelId="{53A02BE2-0320-4DEB-B704-2BF312944C47}" type="presParOf" srcId="{14383E8E-DAC3-4A91-9D9A-FD75BCE434DB}" destId="{DF150B40-0C26-49F6-927C-72CC490CE83F}" srcOrd="9" destOrd="0" presId="urn:microsoft.com/office/officeart/2005/8/layout/default"/>
    <dgm:cxn modelId="{F9A146DA-B558-44A5-9C2E-CBC021C341D3}" type="presParOf" srcId="{14383E8E-DAC3-4A91-9D9A-FD75BCE434DB}" destId="{7EA64EC7-A072-4070-8270-B97762A4F612}" srcOrd="10" destOrd="0" presId="urn:microsoft.com/office/officeart/2005/8/layout/default"/>
    <dgm:cxn modelId="{CB10E0FE-CD36-4373-958A-9CB701BC9FA7}" type="presParOf" srcId="{14383E8E-DAC3-4A91-9D9A-FD75BCE434DB}" destId="{44EB5F66-C9CC-484B-BF13-F1E47CCA01DA}" srcOrd="11" destOrd="0" presId="urn:microsoft.com/office/officeart/2005/8/layout/default"/>
    <dgm:cxn modelId="{55490267-B1B9-4045-9AA7-EE9BBFCB0997}" type="presParOf" srcId="{14383E8E-DAC3-4A91-9D9A-FD75BCE434DB}" destId="{BBC88335-6CA5-4846-BE52-36FE03765802}" srcOrd="12" destOrd="0" presId="urn:microsoft.com/office/officeart/2005/8/layout/default"/>
    <dgm:cxn modelId="{BDB0BEBF-00A4-4BFF-A625-23308466448C}" type="presParOf" srcId="{14383E8E-DAC3-4A91-9D9A-FD75BCE434DB}" destId="{BB290ECD-4DCD-49D5-AFD6-E330E9D7D579}" srcOrd="13" destOrd="0" presId="urn:microsoft.com/office/officeart/2005/8/layout/default"/>
    <dgm:cxn modelId="{EEACD1F1-74A1-474A-8605-DB224478EB06}" type="presParOf" srcId="{14383E8E-DAC3-4A91-9D9A-FD75BCE434DB}" destId="{A4885216-2397-476D-AC79-F4C227251FF7}" srcOrd="14"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5353A83-3F3D-4C6B-B711-4AF0971AC825}" type="doc">
      <dgm:prSet loTypeId="urn:microsoft.com/office/officeart/2005/8/layout/hList6" loCatId="list" qsTypeId="urn:microsoft.com/office/officeart/2005/8/quickstyle/simple1" qsCatId="simple" csTypeId="urn:microsoft.com/office/officeart/2005/8/colors/accent0_1" csCatId="mainScheme" phldr="1"/>
      <dgm:spPr/>
      <dgm:t>
        <a:bodyPr/>
        <a:lstStyle/>
        <a:p>
          <a:endParaRPr lang="en-US"/>
        </a:p>
      </dgm:t>
    </dgm:pt>
    <dgm:pt modelId="{4607A11B-47DE-4442-93BF-F60BE444273A}">
      <dgm:prSet phldrT="[Text]" custT="1"/>
      <dgm:spPr/>
      <dgm:t>
        <a:bodyPr/>
        <a:lstStyle/>
        <a:p>
          <a:pPr>
            <a:buNone/>
          </a:pPr>
          <a:r>
            <a:rPr lang="lv-LV" sz="1800" b="1" i="0" dirty="0">
              <a:effectLst/>
              <a:latin typeface="+mn-lt"/>
            </a:rPr>
            <a:t>Sākotnējā prognoze</a:t>
          </a:r>
          <a:endParaRPr lang="en-US" sz="1800" dirty="0">
            <a:latin typeface="+mn-lt"/>
          </a:endParaRPr>
        </a:p>
      </dgm:t>
    </dgm:pt>
    <dgm:pt modelId="{FA5B8BF3-E1A7-42D5-A602-21A9F1D831F2}" type="parTrans" cxnId="{57488D7F-D9D6-42FE-B901-C67D12A22294}">
      <dgm:prSet/>
      <dgm:spPr/>
      <dgm:t>
        <a:bodyPr/>
        <a:lstStyle/>
        <a:p>
          <a:endParaRPr lang="en-US"/>
        </a:p>
      </dgm:t>
    </dgm:pt>
    <dgm:pt modelId="{5C3A508F-5388-46CF-8988-AA7519B88A74}" type="sibTrans" cxnId="{57488D7F-D9D6-42FE-B901-C67D12A22294}">
      <dgm:prSet/>
      <dgm:spPr/>
      <dgm:t>
        <a:bodyPr/>
        <a:lstStyle/>
        <a:p>
          <a:endParaRPr lang="en-US"/>
        </a:p>
      </dgm:t>
    </dgm:pt>
    <dgm:pt modelId="{65840A93-8D65-40FB-978D-61CD7F28903F}">
      <dgm:prSet custT="1"/>
      <dgm:spPr/>
      <dgm:t>
        <a:bodyPr/>
        <a:lstStyle/>
        <a:p>
          <a:r>
            <a:rPr lang="lv-LV" sz="1800" dirty="0">
              <a:latin typeface="+mn-lt"/>
            </a:rPr>
            <a:t>I</a:t>
          </a:r>
          <a:r>
            <a:rPr lang="lv-LV" sz="1800" b="0" i="0" dirty="0">
              <a:effectLst/>
              <a:latin typeface="+mn-lt"/>
            </a:rPr>
            <a:t>kgadējs pieaugums no 115,9 miljoniem eiro 2024. gadā:</a:t>
          </a:r>
        </a:p>
      </dgm:t>
    </dgm:pt>
    <dgm:pt modelId="{1E5620EE-793F-44AD-9D94-F7843EF6FEA9}" type="parTrans" cxnId="{650602A2-F662-4847-81FF-E4F37B3423FD}">
      <dgm:prSet/>
      <dgm:spPr/>
      <dgm:t>
        <a:bodyPr/>
        <a:lstStyle/>
        <a:p>
          <a:endParaRPr lang="en-US"/>
        </a:p>
      </dgm:t>
    </dgm:pt>
    <dgm:pt modelId="{3B89BB0E-C2D9-4062-8B6F-B9B672DF3FBA}" type="sibTrans" cxnId="{650602A2-F662-4847-81FF-E4F37B3423FD}">
      <dgm:prSet/>
      <dgm:spPr/>
      <dgm:t>
        <a:bodyPr/>
        <a:lstStyle/>
        <a:p>
          <a:endParaRPr lang="en-US"/>
        </a:p>
      </dgm:t>
    </dgm:pt>
    <dgm:pt modelId="{49E6B3B7-B623-4490-A03B-7495A78AA851}">
      <dgm:prSet custT="1"/>
      <dgm:spPr/>
      <dgm:t>
        <a:bodyPr/>
        <a:lstStyle/>
        <a:p>
          <a:pPr>
            <a:buNone/>
          </a:pPr>
          <a:r>
            <a:rPr lang="lv-LV" sz="1800" b="1" i="0" dirty="0">
              <a:effectLst/>
              <a:latin typeface="+mn-lt"/>
            </a:rPr>
            <a:t>Koriģētā prognoze ar makroekonomiskajiem parametriem</a:t>
          </a:r>
        </a:p>
      </dgm:t>
    </dgm:pt>
    <dgm:pt modelId="{93B531B7-BA70-43B3-9560-F8036405AD72}" type="parTrans" cxnId="{2F00E8F6-05D1-4E73-B3C4-39BECD3C96B0}">
      <dgm:prSet/>
      <dgm:spPr/>
      <dgm:t>
        <a:bodyPr/>
        <a:lstStyle/>
        <a:p>
          <a:endParaRPr lang="en-US"/>
        </a:p>
      </dgm:t>
    </dgm:pt>
    <dgm:pt modelId="{AA2C46F6-0253-4C13-8289-30585FC71759}" type="sibTrans" cxnId="{2F00E8F6-05D1-4E73-B3C4-39BECD3C96B0}">
      <dgm:prSet/>
      <dgm:spPr/>
      <dgm:t>
        <a:bodyPr/>
        <a:lstStyle/>
        <a:p>
          <a:endParaRPr lang="en-US"/>
        </a:p>
      </dgm:t>
    </dgm:pt>
    <dgm:pt modelId="{BE8E8C6B-A40C-4A93-B51A-A8A7E1ECF9FB}">
      <dgm:prSet custT="1"/>
      <dgm:spPr/>
      <dgm:t>
        <a:bodyPr/>
        <a:lstStyle/>
        <a:p>
          <a:pPr>
            <a:buNone/>
          </a:pPr>
          <a:r>
            <a:rPr lang="lv-LV" sz="1800" b="1" i="0">
              <a:effectLst/>
              <a:latin typeface="+mn-lt"/>
            </a:rPr>
            <a:t>Koriģētā prognoze ar algu pieauguma ietekmi</a:t>
          </a:r>
          <a:endParaRPr lang="lv-LV" sz="1800" b="1" i="0" dirty="0">
            <a:effectLst/>
            <a:latin typeface="+mn-lt"/>
          </a:endParaRPr>
        </a:p>
      </dgm:t>
    </dgm:pt>
    <dgm:pt modelId="{05F3CB2B-7784-40B0-84C9-8DF37DCB847A}" type="parTrans" cxnId="{CDAACA3B-685B-4831-813F-083C984C4A52}">
      <dgm:prSet/>
      <dgm:spPr/>
      <dgm:t>
        <a:bodyPr/>
        <a:lstStyle/>
        <a:p>
          <a:endParaRPr lang="en-US"/>
        </a:p>
      </dgm:t>
    </dgm:pt>
    <dgm:pt modelId="{6F6BF019-A6EA-48B8-B97E-63C2FC2EBD79}" type="sibTrans" cxnId="{CDAACA3B-685B-4831-813F-083C984C4A52}">
      <dgm:prSet/>
      <dgm:spPr/>
      <dgm:t>
        <a:bodyPr/>
        <a:lstStyle/>
        <a:p>
          <a:endParaRPr lang="en-US"/>
        </a:p>
      </dgm:t>
    </dgm:pt>
    <dgm:pt modelId="{6EA16D0E-A0C8-4748-A639-EDD804FFBFD8}">
      <dgm:prSet custT="1"/>
      <dgm:spPr/>
      <dgm:t>
        <a:bodyPr/>
        <a:lstStyle/>
        <a:p>
          <a:r>
            <a:rPr lang="lv-LV" sz="1800" b="0" i="0" dirty="0">
              <a:effectLst/>
              <a:latin typeface="+mn-lt"/>
            </a:rPr>
            <a:t>Ievērojot pēdējo piecu mēnešu vidējā atalgojuma pieaugumu (23%–78% no 2020. līdz 2024.):</a:t>
          </a:r>
        </a:p>
      </dgm:t>
    </dgm:pt>
    <dgm:pt modelId="{931B5188-D7D0-4FD3-B83E-13421FB55152}" type="parTrans" cxnId="{89A9E343-D974-4970-A06F-F2C3EDEE7D1C}">
      <dgm:prSet/>
      <dgm:spPr/>
      <dgm:t>
        <a:bodyPr/>
        <a:lstStyle/>
        <a:p>
          <a:endParaRPr lang="en-US"/>
        </a:p>
      </dgm:t>
    </dgm:pt>
    <dgm:pt modelId="{C3DA53AD-AB47-4DC7-8140-33074AAD16FB}" type="sibTrans" cxnId="{89A9E343-D974-4970-A06F-F2C3EDEE7D1C}">
      <dgm:prSet/>
      <dgm:spPr/>
      <dgm:t>
        <a:bodyPr/>
        <a:lstStyle/>
        <a:p>
          <a:endParaRPr lang="en-US"/>
        </a:p>
      </dgm:t>
    </dgm:pt>
    <dgm:pt modelId="{763B4B60-C509-449C-A62E-8A7D8D86233F}">
      <dgm:prSet custT="1"/>
      <dgm:spPr/>
      <dgm:t>
        <a:bodyPr/>
        <a:lstStyle/>
        <a:p>
          <a:pPr>
            <a:buNone/>
          </a:pPr>
          <a:r>
            <a:rPr lang="lv-LV" sz="1800" b="0" i="0" dirty="0">
              <a:effectLst/>
              <a:latin typeface="+mn-lt"/>
            </a:rPr>
            <a:t>127,5 (2025),</a:t>
          </a:r>
        </a:p>
      </dgm:t>
    </dgm:pt>
    <dgm:pt modelId="{2802F7CA-8C1F-4F1C-92CA-37C11C30DF43}" type="parTrans" cxnId="{5F17C6A3-7EDB-49BA-BB50-75438EDF83B0}">
      <dgm:prSet/>
      <dgm:spPr/>
      <dgm:t>
        <a:bodyPr/>
        <a:lstStyle/>
        <a:p>
          <a:endParaRPr lang="en-US"/>
        </a:p>
      </dgm:t>
    </dgm:pt>
    <dgm:pt modelId="{46975215-BB32-4CD7-B782-4435FA1CAEAB}" type="sibTrans" cxnId="{5F17C6A3-7EDB-49BA-BB50-75438EDF83B0}">
      <dgm:prSet/>
      <dgm:spPr/>
      <dgm:t>
        <a:bodyPr/>
        <a:lstStyle/>
        <a:p>
          <a:endParaRPr lang="en-US"/>
        </a:p>
      </dgm:t>
    </dgm:pt>
    <dgm:pt modelId="{FE446099-FA6E-4848-9999-BE1AEB6F4225}">
      <dgm:prSet custT="1"/>
      <dgm:spPr/>
      <dgm:t>
        <a:bodyPr/>
        <a:lstStyle/>
        <a:p>
          <a:pPr>
            <a:buNone/>
          </a:pPr>
          <a:r>
            <a:rPr lang="lv-LV" sz="1800" b="0" i="0" dirty="0">
              <a:effectLst/>
              <a:latin typeface="+mn-lt"/>
            </a:rPr>
            <a:t>140,3 (2026), </a:t>
          </a:r>
        </a:p>
      </dgm:t>
    </dgm:pt>
    <dgm:pt modelId="{48E149D0-E44F-4F99-AF5C-714FF28EE48B}" type="parTrans" cxnId="{09DCC4EF-E9F0-442B-A257-4BC414BE919C}">
      <dgm:prSet/>
      <dgm:spPr/>
      <dgm:t>
        <a:bodyPr/>
        <a:lstStyle/>
        <a:p>
          <a:endParaRPr lang="en-US"/>
        </a:p>
      </dgm:t>
    </dgm:pt>
    <dgm:pt modelId="{DE18C657-27F2-46BD-AE58-D9284C1D2741}" type="sibTrans" cxnId="{09DCC4EF-E9F0-442B-A257-4BC414BE919C}">
      <dgm:prSet/>
      <dgm:spPr/>
      <dgm:t>
        <a:bodyPr/>
        <a:lstStyle/>
        <a:p>
          <a:endParaRPr lang="en-US"/>
        </a:p>
      </dgm:t>
    </dgm:pt>
    <dgm:pt modelId="{F56E72C6-5C70-4BE6-97AC-6994A06498BA}">
      <dgm:prSet custT="1"/>
      <dgm:spPr/>
      <dgm:t>
        <a:bodyPr/>
        <a:lstStyle/>
        <a:p>
          <a:pPr>
            <a:buNone/>
          </a:pPr>
          <a:r>
            <a:rPr lang="lv-LV" sz="1800" b="0" i="0" dirty="0">
              <a:effectLst/>
              <a:latin typeface="+mn-lt"/>
            </a:rPr>
            <a:t>154,3 (2027), </a:t>
          </a:r>
        </a:p>
      </dgm:t>
    </dgm:pt>
    <dgm:pt modelId="{F1F1374D-0A47-4AD4-977D-C6D210D32893}" type="parTrans" cxnId="{29D68681-2258-4C1F-88C7-F7183AF188A0}">
      <dgm:prSet/>
      <dgm:spPr/>
      <dgm:t>
        <a:bodyPr/>
        <a:lstStyle/>
        <a:p>
          <a:endParaRPr lang="en-US"/>
        </a:p>
      </dgm:t>
    </dgm:pt>
    <dgm:pt modelId="{B723196F-6028-48C9-9FC1-0DD6F482E232}" type="sibTrans" cxnId="{29D68681-2258-4C1F-88C7-F7183AF188A0}">
      <dgm:prSet/>
      <dgm:spPr/>
      <dgm:t>
        <a:bodyPr/>
        <a:lstStyle/>
        <a:p>
          <a:endParaRPr lang="en-US"/>
        </a:p>
      </dgm:t>
    </dgm:pt>
    <dgm:pt modelId="{6E5B5EFD-0EDA-4F9B-AB3F-E4EFCB611AA1}">
      <dgm:prSet custT="1"/>
      <dgm:spPr/>
      <dgm:t>
        <a:bodyPr/>
        <a:lstStyle/>
        <a:p>
          <a:pPr>
            <a:buNone/>
          </a:pPr>
          <a:r>
            <a:rPr lang="lv-LV" sz="1800" b="0" i="0" dirty="0">
              <a:effectLst/>
              <a:latin typeface="+mn-lt"/>
            </a:rPr>
            <a:t>169,7 (2028), </a:t>
          </a:r>
        </a:p>
      </dgm:t>
    </dgm:pt>
    <dgm:pt modelId="{14F85202-4B76-4897-A395-D8DFBFC3F2E0}" type="parTrans" cxnId="{E58BE4AA-CEBE-40CD-BE8D-B45F7427BAFE}">
      <dgm:prSet/>
      <dgm:spPr/>
      <dgm:t>
        <a:bodyPr/>
        <a:lstStyle/>
        <a:p>
          <a:endParaRPr lang="en-US"/>
        </a:p>
      </dgm:t>
    </dgm:pt>
    <dgm:pt modelId="{B6688ABA-BFED-4D2E-8D8A-00BE48975807}" type="sibTrans" cxnId="{E58BE4AA-CEBE-40CD-BE8D-B45F7427BAFE}">
      <dgm:prSet/>
      <dgm:spPr/>
      <dgm:t>
        <a:bodyPr/>
        <a:lstStyle/>
        <a:p>
          <a:endParaRPr lang="en-US"/>
        </a:p>
      </dgm:t>
    </dgm:pt>
    <dgm:pt modelId="{04D33880-2D80-4F16-89BB-6F60E8E82903}">
      <dgm:prSet custT="1"/>
      <dgm:spPr/>
      <dgm:t>
        <a:bodyPr/>
        <a:lstStyle/>
        <a:p>
          <a:pPr>
            <a:buNone/>
          </a:pPr>
          <a:r>
            <a:rPr lang="lv-LV" sz="1800" b="0" i="0" dirty="0">
              <a:effectLst/>
              <a:latin typeface="+mn-lt"/>
            </a:rPr>
            <a:t>186,7 (2029),</a:t>
          </a:r>
        </a:p>
      </dgm:t>
    </dgm:pt>
    <dgm:pt modelId="{5522045D-E370-4438-9FC9-14249E00FDB9}" type="parTrans" cxnId="{DD0D5C5E-045D-40DE-AF9F-3DF0613A8BCF}">
      <dgm:prSet/>
      <dgm:spPr/>
      <dgm:t>
        <a:bodyPr/>
        <a:lstStyle/>
        <a:p>
          <a:endParaRPr lang="en-US"/>
        </a:p>
      </dgm:t>
    </dgm:pt>
    <dgm:pt modelId="{9094C0CF-236C-49AC-ADDE-4431625E37D1}" type="sibTrans" cxnId="{DD0D5C5E-045D-40DE-AF9F-3DF0613A8BCF}">
      <dgm:prSet/>
      <dgm:spPr/>
      <dgm:t>
        <a:bodyPr/>
        <a:lstStyle/>
        <a:p>
          <a:endParaRPr lang="en-US"/>
        </a:p>
      </dgm:t>
    </dgm:pt>
    <dgm:pt modelId="{FFDF5EF3-CB01-4065-B5AB-1A705BBB3CD2}">
      <dgm:prSet custT="1"/>
      <dgm:spPr/>
      <dgm:t>
        <a:bodyPr/>
        <a:lstStyle/>
        <a:p>
          <a:pPr>
            <a:buNone/>
          </a:pPr>
          <a:r>
            <a:rPr lang="lv-LV" sz="1800" b="0" i="0" dirty="0">
              <a:effectLst/>
              <a:latin typeface="+mn-lt"/>
            </a:rPr>
            <a:t>205,4 (2030).</a:t>
          </a:r>
        </a:p>
      </dgm:t>
    </dgm:pt>
    <dgm:pt modelId="{9D7C0811-02E2-478D-827D-801ACAE09508}" type="parTrans" cxnId="{067CD93D-96B6-4514-BD7B-897D7C73F77B}">
      <dgm:prSet/>
      <dgm:spPr/>
      <dgm:t>
        <a:bodyPr/>
        <a:lstStyle/>
        <a:p>
          <a:endParaRPr lang="en-US"/>
        </a:p>
      </dgm:t>
    </dgm:pt>
    <dgm:pt modelId="{B64F764E-BB45-4278-95B9-047DFC3ED391}" type="sibTrans" cxnId="{067CD93D-96B6-4514-BD7B-897D7C73F77B}">
      <dgm:prSet/>
      <dgm:spPr/>
      <dgm:t>
        <a:bodyPr/>
        <a:lstStyle/>
        <a:p>
          <a:endParaRPr lang="en-US"/>
        </a:p>
      </dgm:t>
    </dgm:pt>
    <dgm:pt modelId="{6C2C7485-EDD7-4781-8FEB-A621CBC414B3}">
      <dgm:prSet custT="1"/>
      <dgm:spPr/>
      <dgm:t>
        <a:bodyPr/>
        <a:lstStyle/>
        <a:p>
          <a:pPr>
            <a:buNone/>
          </a:pPr>
          <a:r>
            <a:rPr lang="lv-LV" sz="1800" b="0" i="0" dirty="0">
              <a:effectLst/>
              <a:latin typeface="+mn-lt"/>
            </a:rPr>
            <a:t>121,7 (2025),</a:t>
          </a:r>
        </a:p>
      </dgm:t>
    </dgm:pt>
    <dgm:pt modelId="{074F0B3E-E303-4C5A-9ABD-B92A6B050420}" type="parTrans" cxnId="{944A0DD7-3860-45FA-846F-CE589CD4E691}">
      <dgm:prSet/>
      <dgm:spPr/>
      <dgm:t>
        <a:bodyPr/>
        <a:lstStyle/>
        <a:p>
          <a:endParaRPr lang="en-US"/>
        </a:p>
      </dgm:t>
    </dgm:pt>
    <dgm:pt modelId="{5C1BFD7F-1167-47ED-9B32-A30725D50DD0}" type="sibTrans" cxnId="{944A0DD7-3860-45FA-846F-CE589CD4E691}">
      <dgm:prSet/>
      <dgm:spPr/>
      <dgm:t>
        <a:bodyPr/>
        <a:lstStyle/>
        <a:p>
          <a:endParaRPr lang="en-US"/>
        </a:p>
      </dgm:t>
    </dgm:pt>
    <dgm:pt modelId="{8A511F2F-D614-4028-A66D-C7CCC211ED25}">
      <dgm:prSet custT="1"/>
      <dgm:spPr/>
      <dgm:t>
        <a:bodyPr/>
        <a:lstStyle/>
        <a:p>
          <a:pPr>
            <a:buNone/>
          </a:pPr>
          <a:r>
            <a:rPr lang="lv-LV" sz="1800" b="0" i="0" dirty="0">
              <a:effectLst/>
              <a:latin typeface="+mn-lt"/>
            </a:rPr>
            <a:t>128,1 (2026),</a:t>
          </a:r>
        </a:p>
      </dgm:t>
    </dgm:pt>
    <dgm:pt modelId="{ADBEB962-C22F-4DAE-A239-75C919E2486D}" type="parTrans" cxnId="{4039DB5F-66EE-4C85-AE08-41F7963BF0BC}">
      <dgm:prSet/>
      <dgm:spPr/>
      <dgm:t>
        <a:bodyPr/>
        <a:lstStyle/>
        <a:p>
          <a:endParaRPr lang="en-US"/>
        </a:p>
      </dgm:t>
    </dgm:pt>
    <dgm:pt modelId="{FCE415D4-E5B2-45F9-BAD1-43F40F3F1BB7}" type="sibTrans" cxnId="{4039DB5F-66EE-4C85-AE08-41F7963BF0BC}">
      <dgm:prSet/>
      <dgm:spPr/>
      <dgm:t>
        <a:bodyPr/>
        <a:lstStyle/>
        <a:p>
          <a:endParaRPr lang="en-US"/>
        </a:p>
      </dgm:t>
    </dgm:pt>
    <dgm:pt modelId="{352BA2AC-C70D-4BD9-A4EB-C48F252F26AF}">
      <dgm:prSet custT="1"/>
      <dgm:spPr/>
      <dgm:t>
        <a:bodyPr/>
        <a:lstStyle/>
        <a:p>
          <a:pPr>
            <a:buNone/>
          </a:pPr>
          <a:r>
            <a:rPr lang="lv-LV" sz="1800" b="0" i="0" dirty="0">
              <a:effectLst/>
              <a:latin typeface="+mn-lt"/>
            </a:rPr>
            <a:t>134,9 (2027),</a:t>
          </a:r>
        </a:p>
      </dgm:t>
    </dgm:pt>
    <dgm:pt modelId="{68253FD0-71D0-4185-8FB2-56A0306220D6}" type="parTrans" cxnId="{C532D4B1-1883-40B7-8BF0-C30864438D3E}">
      <dgm:prSet/>
      <dgm:spPr/>
      <dgm:t>
        <a:bodyPr/>
        <a:lstStyle/>
        <a:p>
          <a:endParaRPr lang="en-US"/>
        </a:p>
      </dgm:t>
    </dgm:pt>
    <dgm:pt modelId="{664B5BEF-2584-4352-8A14-9D20780FD953}" type="sibTrans" cxnId="{C532D4B1-1883-40B7-8BF0-C30864438D3E}">
      <dgm:prSet/>
      <dgm:spPr/>
      <dgm:t>
        <a:bodyPr/>
        <a:lstStyle/>
        <a:p>
          <a:endParaRPr lang="en-US"/>
        </a:p>
      </dgm:t>
    </dgm:pt>
    <dgm:pt modelId="{A06A3F1F-B328-4A89-9DE0-F7DA9E2F2C55}">
      <dgm:prSet custT="1"/>
      <dgm:spPr/>
      <dgm:t>
        <a:bodyPr/>
        <a:lstStyle/>
        <a:p>
          <a:pPr>
            <a:buNone/>
          </a:pPr>
          <a:r>
            <a:rPr lang="lv-LV" sz="1800" b="0" i="0" dirty="0">
              <a:effectLst/>
              <a:latin typeface="+mn-lt"/>
            </a:rPr>
            <a:t>141,9 (2028),</a:t>
          </a:r>
        </a:p>
      </dgm:t>
    </dgm:pt>
    <dgm:pt modelId="{48AD2256-5051-4F12-95D6-529407B228C5}" type="parTrans" cxnId="{B575578F-2A8F-4B5C-BD57-BEB064C0C0C9}">
      <dgm:prSet/>
      <dgm:spPr/>
      <dgm:t>
        <a:bodyPr/>
        <a:lstStyle/>
        <a:p>
          <a:endParaRPr lang="en-US"/>
        </a:p>
      </dgm:t>
    </dgm:pt>
    <dgm:pt modelId="{AB44ED5D-11F4-42E5-883D-26BCF1863CBA}" type="sibTrans" cxnId="{B575578F-2A8F-4B5C-BD57-BEB064C0C0C9}">
      <dgm:prSet/>
      <dgm:spPr/>
      <dgm:t>
        <a:bodyPr/>
        <a:lstStyle/>
        <a:p>
          <a:endParaRPr lang="en-US"/>
        </a:p>
      </dgm:t>
    </dgm:pt>
    <dgm:pt modelId="{1927F32E-1B02-4DDE-A1A6-B8F97202977C}">
      <dgm:prSet custT="1"/>
      <dgm:spPr/>
      <dgm:t>
        <a:bodyPr/>
        <a:lstStyle/>
        <a:p>
          <a:pPr>
            <a:buNone/>
          </a:pPr>
          <a:r>
            <a:rPr lang="lv-LV" sz="1800" b="0" i="0" dirty="0">
              <a:effectLst/>
              <a:latin typeface="+mn-lt"/>
            </a:rPr>
            <a:t>149,2 (2029),</a:t>
          </a:r>
        </a:p>
      </dgm:t>
    </dgm:pt>
    <dgm:pt modelId="{6B13B815-9500-4799-8791-6AD4087D2075}" type="parTrans" cxnId="{3D99CC6D-3FBF-4348-BDDB-7D5348532649}">
      <dgm:prSet/>
      <dgm:spPr/>
      <dgm:t>
        <a:bodyPr/>
        <a:lstStyle/>
        <a:p>
          <a:endParaRPr lang="en-US"/>
        </a:p>
      </dgm:t>
    </dgm:pt>
    <dgm:pt modelId="{702FF406-85AC-4EF2-9C47-BC5280C94A16}" type="sibTrans" cxnId="{3D99CC6D-3FBF-4348-BDDB-7D5348532649}">
      <dgm:prSet/>
      <dgm:spPr/>
      <dgm:t>
        <a:bodyPr/>
        <a:lstStyle/>
        <a:p>
          <a:endParaRPr lang="en-US"/>
        </a:p>
      </dgm:t>
    </dgm:pt>
    <dgm:pt modelId="{8E486796-93C4-47D1-8F19-A3B6823975E1}">
      <dgm:prSet custT="1"/>
      <dgm:spPr/>
      <dgm:t>
        <a:bodyPr/>
        <a:lstStyle/>
        <a:p>
          <a:pPr>
            <a:buNone/>
          </a:pPr>
          <a:r>
            <a:rPr lang="lv-LV" sz="1800" b="0" i="0" dirty="0">
              <a:effectLst/>
              <a:latin typeface="+mn-lt"/>
            </a:rPr>
            <a:t>156,8 (2030).</a:t>
          </a:r>
        </a:p>
      </dgm:t>
    </dgm:pt>
    <dgm:pt modelId="{F9A0CAFC-19BD-4EE2-B3F6-0442F6421F4D}" type="parTrans" cxnId="{1A0968EA-075A-4375-AED2-655411DE92CE}">
      <dgm:prSet/>
      <dgm:spPr/>
      <dgm:t>
        <a:bodyPr/>
        <a:lstStyle/>
        <a:p>
          <a:endParaRPr lang="en-US"/>
        </a:p>
      </dgm:t>
    </dgm:pt>
    <dgm:pt modelId="{50E6A515-85CA-4902-BCB0-95D2547BB10B}" type="sibTrans" cxnId="{1A0968EA-075A-4375-AED2-655411DE92CE}">
      <dgm:prSet/>
      <dgm:spPr/>
      <dgm:t>
        <a:bodyPr/>
        <a:lstStyle/>
        <a:p>
          <a:endParaRPr lang="en-US"/>
        </a:p>
      </dgm:t>
    </dgm:pt>
    <dgm:pt modelId="{FC424824-E48A-459F-995E-27EEB840915B}">
      <dgm:prSet custT="1"/>
      <dgm:spPr/>
      <dgm:t>
        <a:bodyPr/>
        <a:lstStyle/>
        <a:p>
          <a:pPr>
            <a:buNone/>
          </a:pPr>
          <a:r>
            <a:rPr lang="lv-LV" sz="1800" b="0" i="0" dirty="0">
              <a:effectLst/>
              <a:latin typeface="+mn-lt"/>
            </a:rPr>
            <a:t>135,0 (2025), </a:t>
          </a:r>
        </a:p>
      </dgm:t>
    </dgm:pt>
    <dgm:pt modelId="{5479FAF5-6F80-4496-A4DA-349AE73C9A15}" type="parTrans" cxnId="{03DC153D-E335-4E31-AC22-41B24DD25A12}">
      <dgm:prSet/>
      <dgm:spPr/>
      <dgm:t>
        <a:bodyPr/>
        <a:lstStyle/>
        <a:p>
          <a:endParaRPr lang="en-US"/>
        </a:p>
      </dgm:t>
    </dgm:pt>
    <dgm:pt modelId="{A7915E77-A9B1-4E72-920A-B66D0D7D405E}" type="sibTrans" cxnId="{03DC153D-E335-4E31-AC22-41B24DD25A12}">
      <dgm:prSet/>
      <dgm:spPr/>
      <dgm:t>
        <a:bodyPr/>
        <a:lstStyle/>
        <a:p>
          <a:endParaRPr lang="en-US"/>
        </a:p>
      </dgm:t>
    </dgm:pt>
    <dgm:pt modelId="{E46FA29D-7477-4D29-BAEE-765B607DC1F3}">
      <dgm:prSet custT="1"/>
      <dgm:spPr/>
      <dgm:t>
        <a:bodyPr/>
        <a:lstStyle/>
        <a:p>
          <a:pPr>
            <a:buNone/>
          </a:pPr>
          <a:r>
            <a:rPr lang="lv-LV" sz="1800" b="0" i="0" dirty="0">
              <a:effectLst/>
              <a:latin typeface="+mn-lt"/>
            </a:rPr>
            <a:t>150,5 (2026), </a:t>
          </a:r>
        </a:p>
      </dgm:t>
    </dgm:pt>
    <dgm:pt modelId="{90E55CA7-3B08-41E6-A6A1-ECD0CFFD039D}" type="parTrans" cxnId="{8F2E015E-4D27-4F23-8833-D4C7FAC20937}">
      <dgm:prSet/>
      <dgm:spPr/>
      <dgm:t>
        <a:bodyPr/>
        <a:lstStyle/>
        <a:p>
          <a:endParaRPr lang="en-US"/>
        </a:p>
      </dgm:t>
    </dgm:pt>
    <dgm:pt modelId="{2AD1EEAF-B5A8-40EB-A634-CE5936EEEE2A}" type="sibTrans" cxnId="{8F2E015E-4D27-4F23-8833-D4C7FAC20937}">
      <dgm:prSet/>
      <dgm:spPr/>
      <dgm:t>
        <a:bodyPr/>
        <a:lstStyle/>
        <a:p>
          <a:endParaRPr lang="en-US"/>
        </a:p>
      </dgm:t>
    </dgm:pt>
    <dgm:pt modelId="{80CB9D28-9D93-4867-BAED-D3FB7B1615B6}">
      <dgm:prSet custT="1"/>
      <dgm:spPr/>
      <dgm:t>
        <a:bodyPr/>
        <a:lstStyle/>
        <a:p>
          <a:pPr>
            <a:buNone/>
          </a:pPr>
          <a:r>
            <a:rPr lang="lv-LV" sz="1800" b="0" i="0" dirty="0">
              <a:effectLst/>
              <a:latin typeface="+mn-lt"/>
            </a:rPr>
            <a:t>165,6 (2027),</a:t>
          </a:r>
        </a:p>
      </dgm:t>
    </dgm:pt>
    <dgm:pt modelId="{84088F5A-8D98-423E-93D3-C27E33D5552C}" type="parTrans" cxnId="{D3C6C4D7-2BAC-4BFA-89A7-1FEB600A169F}">
      <dgm:prSet/>
      <dgm:spPr/>
      <dgm:t>
        <a:bodyPr/>
        <a:lstStyle/>
        <a:p>
          <a:endParaRPr lang="en-US"/>
        </a:p>
      </dgm:t>
    </dgm:pt>
    <dgm:pt modelId="{744EC973-296E-4B84-828F-E94423CDB066}" type="sibTrans" cxnId="{D3C6C4D7-2BAC-4BFA-89A7-1FEB600A169F}">
      <dgm:prSet/>
      <dgm:spPr/>
      <dgm:t>
        <a:bodyPr/>
        <a:lstStyle/>
        <a:p>
          <a:endParaRPr lang="en-US"/>
        </a:p>
      </dgm:t>
    </dgm:pt>
    <dgm:pt modelId="{AFF4C2AC-176C-4BBC-B7F5-D522F88D54B5}">
      <dgm:prSet custT="1"/>
      <dgm:spPr/>
      <dgm:t>
        <a:bodyPr/>
        <a:lstStyle/>
        <a:p>
          <a:pPr>
            <a:buNone/>
          </a:pPr>
          <a:r>
            <a:rPr lang="lv-LV" sz="1800" b="0" i="0" dirty="0">
              <a:effectLst/>
              <a:latin typeface="+mn-lt"/>
            </a:rPr>
            <a:t>180,2 (2028), </a:t>
          </a:r>
        </a:p>
      </dgm:t>
    </dgm:pt>
    <dgm:pt modelId="{843C7948-7AA6-45AE-9118-D29965E4391A}" type="parTrans" cxnId="{014090DF-A78E-4278-A985-3EF8F2400509}">
      <dgm:prSet/>
      <dgm:spPr/>
      <dgm:t>
        <a:bodyPr/>
        <a:lstStyle/>
        <a:p>
          <a:endParaRPr lang="en-US"/>
        </a:p>
      </dgm:t>
    </dgm:pt>
    <dgm:pt modelId="{129CD666-2686-44E0-8EC0-F1B2DB9E3230}" type="sibTrans" cxnId="{014090DF-A78E-4278-A985-3EF8F2400509}">
      <dgm:prSet/>
      <dgm:spPr/>
      <dgm:t>
        <a:bodyPr/>
        <a:lstStyle/>
        <a:p>
          <a:endParaRPr lang="en-US"/>
        </a:p>
      </dgm:t>
    </dgm:pt>
    <dgm:pt modelId="{A7AB583C-814A-43B0-8441-FDED6ECFE591}">
      <dgm:prSet custT="1"/>
      <dgm:spPr/>
      <dgm:t>
        <a:bodyPr/>
        <a:lstStyle/>
        <a:p>
          <a:pPr>
            <a:buNone/>
          </a:pPr>
          <a:r>
            <a:rPr lang="lv-LV" sz="1800" b="0" i="0" dirty="0">
              <a:effectLst/>
              <a:latin typeface="+mn-lt"/>
            </a:rPr>
            <a:t>193,8 (2029), </a:t>
          </a:r>
        </a:p>
      </dgm:t>
    </dgm:pt>
    <dgm:pt modelId="{8A473580-19E2-41CA-B650-9CF0BE8EAC58}" type="parTrans" cxnId="{FD772FCC-ABE4-4ABE-A2B9-8AE4E3F163DF}">
      <dgm:prSet/>
      <dgm:spPr/>
      <dgm:t>
        <a:bodyPr/>
        <a:lstStyle/>
        <a:p>
          <a:endParaRPr lang="en-US"/>
        </a:p>
      </dgm:t>
    </dgm:pt>
    <dgm:pt modelId="{8BAA484D-B3CC-4DE0-A927-A9918930B598}" type="sibTrans" cxnId="{FD772FCC-ABE4-4ABE-A2B9-8AE4E3F163DF}">
      <dgm:prSet/>
      <dgm:spPr/>
      <dgm:t>
        <a:bodyPr/>
        <a:lstStyle/>
        <a:p>
          <a:endParaRPr lang="en-US"/>
        </a:p>
      </dgm:t>
    </dgm:pt>
    <dgm:pt modelId="{3D7D9C8C-B377-4C5C-A781-DC7616A6F41B}">
      <dgm:prSet custT="1"/>
      <dgm:spPr/>
      <dgm:t>
        <a:bodyPr/>
        <a:lstStyle/>
        <a:p>
          <a:pPr>
            <a:buNone/>
          </a:pPr>
          <a:r>
            <a:rPr lang="lv-LV" sz="1800" b="0" i="0" dirty="0">
              <a:effectLst/>
              <a:latin typeface="+mn-lt"/>
            </a:rPr>
            <a:t>207,0 (2030).</a:t>
          </a:r>
        </a:p>
      </dgm:t>
    </dgm:pt>
    <dgm:pt modelId="{2162C4EE-1EDF-41A5-A0DD-A35D3089CCA2}" type="parTrans" cxnId="{0AD775D8-B883-43C0-B665-E69EBCD77118}">
      <dgm:prSet/>
      <dgm:spPr/>
      <dgm:t>
        <a:bodyPr/>
        <a:lstStyle/>
        <a:p>
          <a:endParaRPr lang="en-US"/>
        </a:p>
      </dgm:t>
    </dgm:pt>
    <dgm:pt modelId="{382B3890-BF19-45FF-AC06-E98098E758D4}" type="sibTrans" cxnId="{0AD775D8-B883-43C0-B665-E69EBCD77118}">
      <dgm:prSet/>
      <dgm:spPr/>
      <dgm:t>
        <a:bodyPr/>
        <a:lstStyle/>
        <a:p>
          <a:endParaRPr lang="en-US"/>
        </a:p>
      </dgm:t>
    </dgm:pt>
    <dgm:pt modelId="{8F5FFD8B-290C-4431-854A-E54EC544DBD1}" type="pres">
      <dgm:prSet presAssocID="{85353A83-3F3D-4C6B-B711-4AF0971AC825}" presName="Name0" presStyleCnt="0">
        <dgm:presLayoutVars>
          <dgm:dir/>
          <dgm:resizeHandles val="exact"/>
        </dgm:presLayoutVars>
      </dgm:prSet>
      <dgm:spPr/>
    </dgm:pt>
    <dgm:pt modelId="{49A8D6FA-55FF-42A9-8618-7A6B684CEE6A}" type="pres">
      <dgm:prSet presAssocID="{4607A11B-47DE-4442-93BF-F60BE444273A}" presName="node" presStyleLbl="node1" presStyleIdx="0" presStyleCnt="3">
        <dgm:presLayoutVars>
          <dgm:bulletEnabled val="1"/>
        </dgm:presLayoutVars>
      </dgm:prSet>
      <dgm:spPr/>
    </dgm:pt>
    <dgm:pt modelId="{AFEE0C90-4BA7-4A4D-9BD4-13D72CFF174F}" type="pres">
      <dgm:prSet presAssocID="{5C3A508F-5388-46CF-8988-AA7519B88A74}" presName="sibTrans" presStyleCnt="0"/>
      <dgm:spPr/>
    </dgm:pt>
    <dgm:pt modelId="{0803AB0A-4BF5-475A-8EBE-A300CB68DAE9}" type="pres">
      <dgm:prSet presAssocID="{49E6B3B7-B623-4490-A03B-7495A78AA851}" presName="node" presStyleLbl="node1" presStyleIdx="1" presStyleCnt="3">
        <dgm:presLayoutVars>
          <dgm:bulletEnabled val="1"/>
        </dgm:presLayoutVars>
      </dgm:prSet>
      <dgm:spPr/>
    </dgm:pt>
    <dgm:pt modelId="{741AB5EF-8F87-43A3-AB2B-5D00D81AE2FC}" type="pres">
      <dgm:prSet presAssocID="{AA2C46F6-0253-4C13-8289-30585FC71759}" presName="sibTrans" presStyleCnt="0"/>
      <dgm:spPr/>
    </dgm:pt>
    <dgm:pt modelId="{D794D307-C309-4B83-B848-D4813B7EB89A}" type="pres">
      <dgm:prSet presAssocID="{BE8E8C6B-A40C-4A93-B51A-A8A7E1ECF9FB}" presName="node" presStyleLbl="node1" presStyleIdx="2" presStyleCnt="3">
        <dgm:presLayoutVars>
          <dgm:bulletEnabled val="1"/>
        </dgm:presLayoutVars>
      </dgm:prSet>
      <dgm:spPr/>
    </dgm:pt>
  </dgm:ptLst>
  <dgm:cxnLst>
    <dgm:cxn modelId="{2AE3D504-6109-4585-9E42-6F071731835F}" type="presOf" srcId="{FC424824-E48A-459F-995E-27EEB840915B}" destId="{D794D307-C309-4B83-B848-D4813B7EB89A}" srcOrd="0" destOrd="2" presId="urn:microsoft.com/office/officeart/2005/8/layout/hList6"/>
    <dgm:cxn modelId="{BCF3390F-5B8C-4431-A88F-5B4AD6DA64A4}" type="presOf" srcId="{04D33880-2D80-4F16-89BB-6F60E8E82903}" destId="{49A8D6FA-55FF-42A9-8618-7A6B684CEE6A}" srcOrd="0" destOrd="6" presId="urn:microsoft.com/office/officeart/2005/8/layout/hList6"/>
    <dgm:cxn modelId="{B8A47910-8DC6-40E4-BF74-ECB753827551}" type="presOf" srcId="{8A511F2F-D614-4028-A66D-C7CCC211ED25}" destId="{0803AB0A-4BF5-475A-8EBE-A300CB68DAE9}" srcOrd="0" destOrd="2" presId="urn:microsoft.com/office/officeart/2005/8/layout/hList6"/>
    <dgm:cxn modelId="{6775CB15-DF30-4C2F-AFC0-33511756BA65}" type="presOf" srcId="{A7AB583C-814A-43B0-8441-FDED6ECFE591}" destId="{D794D307-C309-4B83-B848-D4813B7EB89A}" srcOrd="0" destOrd="6" presId="urn:microsoft.com/office/officeart/2005/8/layout/hList6"/>
    <dgm:cxn modelId="{4C07B216-214A-4EDC-9AEC-3650EB737E9A}" type="presOf" srcId="{80CB9D28-9D93-4867-BAED-D3FB7B1615B6}" destId="{D794D307-C309-4B83-B848-D4813B7EB89A}" srcOrd="0" destOrd="4" presId="urn:microsoft.com/office/officeart/2005/8/layout/hList6"/>
    <dgm:cxn modelId="{A0FAAB1F-C4D6-49CC-BF6F-E5B5AD851E0F}" type="presOf" srcId="{6EA16D0E-A0C8-4748-A639-EDD804FFBFD8}" destId="{D794D307-C309-4B83-B848-D4813B7EB89A}" srcOrd="0" destOrd="1" presId="urn:microsoft.com/office/officeart/2005/8/layout/hList6"/>
    <dgm:cxn modelId="{4523E324-C2F6-4E07-BF0F-F722AF12343F}" type="presOf" srcId="{4607A11B-47DE-4442-93BF-F60BE444273A}" destId="{49A8D6FA-55FF-42A9-8618-7A6B684CEE6A}" srcOrd="0" destOrd="0" presId="urn:microsoft.com/office/officeart/2005/8/layout/hList6"/>
    <dgm:cxn modelId="{C6134327-083D-4D27-8DF0-EC68D5C22575}" type="presOf" srcId="{65840A93-8D65-40FB-978D-61CD7F28903F}" destId="{49A8D6FA-55FF-42A9-8618-7A6B684CEE6A}" srcOrd="0" destOrd="1" presId="urn:microsoft.com/office/officeart/2005/8/layout/hList6"/>
    <dgm:cxn modelId="{CDAACA3B-685B-4831-813F-083C984C4A52}" srcId="{85353A83-3F3D-4C6B-B711-4AF0971AC825}" destId="{BE8E8C6B-A40C-4A93-B51A-A8A7E1ECF9FB}" srcOrd="2" destOrd="0" parTransId="{05F3CB2B-7784-40B0-84C9-8DF37DCB847A}" sibTransId="{6F6BF019-A6EA-48B8-B97E-63C2FC2EBD79}"/>
    <dgm:cxn modelId="{03DC153D-E335-4E31-AC22-41B24DD25A12}" srcId="{BE8E8C6B-A40C-4A93-B51A-A8A7E1ECF9FB}" destId="{FC424824-E48A-459F-995E-27EEB840915B}" srcOrd="1" destOrd="0" parTransId="{5479FAF5-6F80-4496-A4DA-349AE73C9A15}" sibTransId="{A7915E77-A9B1-4E72-920A-B66D0D7D405E}"/>
    <dgm:cxn modelId="{067CD93D-96B6-4514-BD7B-897D7C73F77B}" srcId="{4607A11B-47DE-4442-93BF-F60BE444273A}" destId="{FFDF5EF3-CB01-4065-B5AB-1A705BBB3CD2}" srcOrd="6" destOrd="0" parTransId="{9D7C0811-02E2-478D-827D-801ACAE09508}" sibTransId="{B64F764E-BB45-4278-95B9-047DFC3ED391}"/>
    <dgm:cxn modelId="{63195040-22D6-4621-834B-1E330FFBEBE6}" type="presOf" srcId="{763B4B60-C509-449C-A62E-8A7D8D86233F}" destId="{49A8D6FA-55FF-42A9-8618-7A6B684CEE6A}" srcOrd="0" destOrd="2" presId="urn:microsoft.com/office/officeart/2005/8/layout/hList6"/>
    <dgm:cxn modelId="{8F2E015E-4D27-4F23-8833-D4C7FAC20937}" srcId="{BE8E8C6B-A40C-4A93-B51A-A8A7E1ECF9FB}" destId="{E46FA29D-7477-4D29-BAEE-765B607DC1F3}" srcOrd="2" destOrd="0" parTransId="{90E55CA7-3B08-41E6-A6A1-ECD0CFFD039D}" sibTransId="{2AD1EEAF-B5A8-40EB-A634-CE5936EEEE2A}"/>
    <dgm:cxn modelId="{DD0D5C5E-045D-40DE-AF9F-3DF0613A8BCF}" srcId="{4607A11B-47DE-4442-93BF-F60BE444273A}" destId="{04D33880-2D80-4F16-89BB-6F60E8E82903}" srcOrd="5" destOrd="0" parTransId="{5522045D-E370-4438-9FC9-14249E00FDB9}" sibTransId="{9094C0CF-236C-49AC-ADDE-4431625E37D1}"/>
    <dgm:cxn modelId="{4039DB5F-66EE-4C85-AE08-41F7963BF0BC}" srcId="{49E6B3B7-B623-4490-A03B-7495A78AA851}" destId="{8A511F2F-D614-4028-A66D-C7CCC211ED25}" srcOrd="1" destOrd="0" parTransId="{ADBEB962-C22F-4DAE-A239-75C919E2486D}" sibTransId="{FCE415D4-E5B2-45F9-BAD1-43F40F3F1BB7}"/>
    <dgm:cxn modelId="{049C7E41-0686-4CD5-8DD9-4C3655A0C380}" type="presOf" srcId="{8E486796-93C4-47D1-8F19-A3B6823975E1}" destId="{0803AB0A-4BF5-475A-8EBE-A300CB68DAE9}" srcOrd="0" destOrd="6" presId="urn:microsoft.com/office/officeart/2005/8/layout/hList6"/>
    <dgm:cxn modelId="{89A9E343-D974-4970-A06F-F2C3EDEE7D1C}" srcId="{BE8E8C6B-A40C-4A93-B51A-A8A7E1ECF9FB}" destId="{6EA16D0E-A0C8-4748-A639-EDD804FFBFD8}" srcOrd="0" destOrd="0" parTransId="{931B5188-D7D0-4FD3-B83E-13421FB55152}" sibTransId="{C3DA53AD-AB47-4DC7-8140-33074AAD16FB}"/>
    <dgm:cxn modelId="{43EB556A-2AA6-4FDC-AF8E-4C73B3429C72}" type="presOf" srcId="{BE8E8C6B-A40C-4A93-B51A-A8A7E1ECF9FB}" destId="{D794D307-C309-4B83-B848-D4813B7EB89A}" srcOrd="0" destOrd="0" presId="urn:microsoft.com/office/officeart/2005/8/layout/hList6"/>
    <dgm:cxn modelId="{3D99CC6D-3FBF-4348-BDDB-7D5348532649}" srcId="{49E6B3B7-B623-4490-A03B-7495A78AA851}" destId="{1927F32E-1B02-4DDE-A1A6-B8F97202977C}" srcOrd="4" destOrd="0" parTransId="{6B13B815-9500-4799-8791-6AD4087D2075}" sibTransId="{702FF406-85AC-4EF2-9C47-BC5280C94A16}"/>
    <dgm:cxn modelId="{6BF8B957-6B6C-4785-9965-6CCFC5F74EF4}" type="presOf" srcId="{1927F32E-1B02-4DDE-A1A6-B8F97202977C}" destId="{0803AB0A-4BF5-475A-8EBE-A300CB68DAE9}" srcOrd="0" destOrd="5" presId="urn:microsoft.com/office/officeart/2005/8/layout/hList6"/>
    <dgm:cxn modelId="{C2C52478-C937-42E5-AC03-CF01A3E5A56B}" type="presOf" srcId="{AFF4C2AC-176C-4BBC-B7F5-D522F88D54B5}" destId="{D794D307-C309-4B83-B848-D4813B7EB89A}" srcOrd="0" destOrd="5" presId="urn:microsoft.com/office/officeart/2005/8/layout/hList6"/>
    <dgm:cxn modelId="{4D32BE5A-C889-40E8-BC46-AB62D081DAA6}" type="presOf" srcId="{A06A3F1F-B328-4A89-9DE0-F7DA9E2F2C55}" destId="{0803AB0A-4BF5-475A-8EBE-A300CB68DAE9}" srcOrd="0" destOrd="4" presId="urn:microsoft.com/office/officeart/2005/8/layout/hList6"/>
    <dgm:cxn modelId="{3160097F-AD59-4826-ACF4-AE7FCB2CF8C7}" type="presOf" srcId="{3D7D9C8C-B377-4C5C-A781-DC7616A6F41B}" destId="{D794D307-C309-4B83-B848-D4813B7EB89A}" srcOrd="0" destOrd="7" presId="urn:microsoft.com/office/officeart/2005/8/layout/hList6"/>
    <dgm:cxn modelId="{57488D7F-D9D6-42FE-B901-C67D12A22294}" srcId="{85353A83-3F3D-4C6B-B711-4AF0971AC825}" destId="{4607A11B-47DE-4442-93BF-F60BE444273A}" srcOrd="0" destOrd="0" parTransId="{FA5B8BF3-E1A7-42D5-A602-21A9F1D831F2}" sibTransId="{5C3A508F-5388-46CF-8988-AA7519B88A74}"/>
    <dgm:cxn modelId="{29D68681-2258-4C1F-88C7-F7183AF188A0}" srcId="{4607A11B-47DE-4442-93BF-F60BE444273A}" destId="{F56E72C6-5C70-4BE6-97AC-6994A06498BA}" srcOrd="3" destOrd="0" parTransId="{F1F1374D-0A47-4AD4-977D-C6D210D32893}" sibTransId="{B723196F-6028-48C9-9FC1-0DD6F482E232}"/>
    <dgm:cxn modelId="{390E9B81-45FD-4A8D-B3B7-D213DDA9DC13}" type="presOf" srcId="{F56E72C6-5C70-4BE6-97AC-6994A06498BA}" destId="{49A8D6FA-55FF-42A9-8618-7A6B684CEE6A}" srcOrd="0" destOrd="4" presId="urn:microsoft.com/office/officeart/2005/8/layout/hList6"/>
    <dgm:cxn modelId="{B575578F-2A8F-4B5C-BD57-BEB064C0C0C9}" srcId="{49E6B3B7-B623-4490-A03B-7495A78AA851}" destId="{A06A3F1F-B328-4A89-9DE0-F7DA9E2F2C55}" srcOrd="3" destOrd="0" parTransId="{48AD2256-5051-4F12-95D6-529407B228C5}" sibTransId="{AB44ED5D-11F4-42E5-883D-26BCF1863CBA}"/>
    <dgm:cxn modelId="{7019C091-FB48-48B0-A7C4-C625F8E3BA00}" type="presOf" srcId="{49E6B3B7-B623-4490-A03B-7495A78AA851}" destId="{0803AB0A-4BF5-475A-8EBE-A300CB68DAE9}" srcOrd="0" destOrd="0" presId="urn:microsoft.com/office/officeart/2005/8/layout/hList6"/>
    <dgm:cxn modelId="{AF47F597-3798-44AF-BB1A-C27FE1A4F5E5}" type="presOf" srcId="{6C2C7485-EDD7-4781-8FEB-A621CBC414B3}" destId="{0803AB0A-4BF5-475A-8EBE-A300CB68DAE9}" srcOrd="0" destOrd="1" presId="urn:microsoft.com/office/officeart/2005/8/layout/hList6"/>
    <dgm:cxn modelId="{6271469C-04F8-4DC2-9761-725D89E45856}" type="presOf" srcId="{FFDF5EF3-CB01-4065-B5AB-1A705BBB3CD2}" destId="{49A8D6FA-55FF-42A9-8618-7A6B684CEE6A}" srcOrd="0" destOrd="7" presId="urn:microsoft.com/office/officeart/2005/8/layout/hList6"/>
    <dgm:cxn modelId="{650602A2-F662-4847-81FF-E4F37B3423FD}" srcId="{4607A11B-47DE-4442-93BF-F60BE444273A}" destId="{65840A93-8D65-40FB-978D-61CD7F28903F}" srcOrd="0" destOrd="0" parTransId="{1E5620EE-793F-44AD-9D94-F7843EF6FEA9}" sibTransId="{3B89BB0E-C2D9-4062-8B6F-B9B672DF3FBA}"/>
    <dgm:cxn modelId="{5F17C6A3-7EDB-49BA-BB50-75438EDF83B0}" srcId="{4607A11B-47DE-4442-93BF-F60BE444273A}" destId="{763B4B60-C509-449C-A62E-8A7D8D86233F}" srcOrd="1" destOrd="0" parTransId="{2802F7CA-8C1F-4F1C-92CA-37C11C30DF43}" sibTransId="{46975215-BB32-4CD7-B782-4435FA1CAEAB}"/>
    <dgm:cxn modelId="{E58BE4AA-CEBE-40CD-BE8D-B45F7427BAFE}" srcId="{4607A11B-47DE-4442-93BF-F60BE444273A}" destId="{6E5B5EFD-0EDA-4F9B-AB3F-E4EFCB611AA1}" srcOrd="4" destOrd="0" parTransId="{14F85202-4B76-4897-A395-D8DFBFC3F2E0}" sibTransId="{B6688ABA-BFED-4D2E-8D8A-00BE48975807}"/>
    <dgm:cxn modelId="{C532D4B1-1883-40B7-8BF0-C30864438D3E}" srcId="{49E6B3B7-B623-4490-A03B-7495A78AA851}" destId="{352BA2AC-C70D-4BD9-A4EB-C48F252F26AF}" srcOrd="2" destOrd="0" parTransId="{68253FD0-71D0-4185-8FB2-56A0306220D6}" sibTransId="{664B5BEF-2584-4352-8A14-9D20780FD953}"/>
    <dgm:cxn modelId="{FD772FCC-ABE4-4ABE-A2B9-8AE4E3F163DF}" srcId="{BE8E8C6B-A40C-4A93-B51A-A8A7E1ECF9FB}" destId="{A7AB583C-814A-43B0-8441-FDED6ECFE591}" srcOrd="5" destOrd="0" parTransId="{8A473580-19E2-41CA-B650-9CF0BE8EAC58}" sibTransId="{8BAA484D-B3CC-4DE0-A927-A9918930B598}"/>
    <dgm:cxn modelId="{D77496D1-4559-434C-983A-191E8034D8C7}" type="presOf" srcId="{FE446099-FA6E-4848-9999-BE1AEB6F4225}" destId="{49A8D6FA-55FF-42A9-8618-7A6B684CEE6A}" srcOrd="0" destOrd="3" presId="urn:microsoft.com/office/officeart/2005/8/layout/hList6"/>
    <dgm:cxn modelId="{944A0DD7-3860-45FA-846F-CE589CD4E691}" srcId="{49E6B3B7-B623-4490-A03B-7495A78AA851}" destId="{6C2C7485-EDD7-4781-8FEB-A621CBC414B3}" srcOrd="0" destOrd="0" parTransId="{074F0B3E-E303-4C5A-9ABD-B92A6B050420}" sibTransId="{5C1BFD7F-1167-47ED-9B32-A30725D50DD0}"/>
    <dgm:cxn modelId="{D3C6C4D7-2BAC-4BFA-89A7-1FEB600A169F}" srcId="{BE8E8C6B-A40C-4A93-B51A-A8A7E1ECF9FB}" destId="{80CB9D28-9D93-4867-BAED-D3FB7B1615B6}" srcOrd="3" destOrd="0" parTransId="{84088F5A-8D98-423E-93D3-C27E33D5552C}" sibTransId="{744EC973-296E-4B84-828F-E94423CDB066}"/>
    <dgm:cxn modelId="{0AD775D8-B883-43C0-B665-E69EBCD77118}" srcId="{BE8E8C6B-A40C-4A93-B51A-A8A7E1ECF9FB}" destId="{3D7D9C8C-B377-4C5C-A781-DC7616A6F41B}" srcOrd="6" destOrd="0" parTransId="{2162C4EE-1EDF-41A5-A0DD-A35D3089CCA2}" sibTransId="{382B3890-BF19-45FF-AC06-E98098E758D4}"/>
    <dgm:cxn modelId="{A41177DA-6420-43F0-BBA2-117551D91C68}" type="presOf" srcId="{85353A83-3F3D-4C6B-B711-4AF0971AC825}" destId="{8F5FFD8B-290C-4431-854A-E54EC544DBD1}" srcOrd="0" destOrd="0" presId="urn:microsoft.com/office/officeart/2005/8/layout/hList6"/>
    <dgm:cxn modelId="{014090DF-A78E-4278-A985-3EF8F2400509}" srcId="{BE8E8C6B-A40C-4A93-B51A-A8A7E1ECF9FB}" destId="{AFF4C2AC-176C-4BBC-B7F5-D522F88D54B5}" srcOrd="4" destOrd="0" parTransId="{843C7948-7AA6-45AE-9118-D29965E4391A}" sibTransId="{129CD666-2686-44E0-8EC0-F1B2DB9E3230}"/>
    <dgm:cxn modelId="{F9A92BE9-7020-4AFF-BDCC-F03FB966E16F}" type="presOf" srcId="{352BA2AC-C70D-4BD9-A4EB-C48F252F26AF}" destId="{0803AB0A-4BF5-475A-8EBE-A300CB68DAE9}" srcOrd="0" destOrd="3" presId="urn:microsoft.com/office/officeart/2005/8/layout/hList6"/>
    <dgm:cxn modelId="{1A0968EA-075A-4375-AED2-655411DE92CE}" srcId="{49E6B3B7-B623-4490-A03B-7495A78AA851}" destId="{8E486796-93C4-47D1-8F19-A3B6823975E1}" srcOrd="5" destOrd="0" parTransId="{F9A0CAFC-19BD-4EE2-B3F6-0442F6421F4D}" sibTransId="{50E6A515-85CA-4902-BCB0-95D2547BB10B}"/>
    <dgm:cxn modelId="{B3FE67EC-F2E9-47FC-B92C-3A405FA35765}" type="presOf" srcId="{6E5B5EFD-0EDA-4F9B-AB3F-E4EFCB611AA1}" destId="{49A8D6FA-55FF-42A9-8618-7A6B684CEE6A}" srcOrd="0" destOrd="5" presId="urn:microsoft.com/office/officeart/2005/8/layout/hList6"/>
    <dgm:cxn modelId="{09DCC4EF-E9F0-442B-A257-4BC414BE919C}" srcId="{4607A11B-47DE-4442-93BF-F60BE444273A}" destId="{FE446099-FA6E-4848-9999-BE1AEB6F4225}" srcOrd="2" destOrd="0" parTransId="{48E149D0-E44F-4F99-AF5C-714FF28EE48B}" sibTransId="{DE18C657-27F2-46BD-AE58-D9284C1D2741}"/>
    <dgm:cxn modelId="{2F00E8F6-05D1-4E73-B3C4-39BECD3C96B0}" srcId="{85353A83-3F3D-4C6B-B711-4AF0971AC825}" destId="{49E6B3B7-B623-4490-A03B-7495A78AA851}" srcOrd="1" destOrd="0" parTransId="{93B531B7-BA70-43B3-9560-F8036405AD72}" sibTransId="{AA2C46F6-0253-4C13-8289-30585FC71759}"/>
    <dgm:cxn modelId="{85B57FFA-AE23-4F33-823D-835A53049F86}" type="presOf" srcId="{E46FA29D-7477-4D29-BAEE-765B607DC1F3}" destId="{D794D307-C309-4B83-B848-D4813B7EB89A}" srcOrd="0" destOrd="3" presId="urn:microsoft.com/office/officeart/2005/8/layout/hList6"/>
    <dgm:cxn modelId="{CC9E573B-3902-4025-AB0E-4F7ED4FAED3D}" type="presParOf" srcId="{8F5FFD8B-290C-4431-854A-E54EC544DBD1}" destId="{49A8D6FA-55FF-42A9-8618-7A6B684CEE6A}" srcOrd="0" destOrd="0" presId="urn:microsoft.com/office/officeart/2005/8/layout/hList6"/>
    <dgm:cxn modelId="{B971FC46-480C-459D-9B7C-78D45CBB5E8E}" type="presParOf" srcId="{8F5FFD8B-290C-4431-854A-E54EC544DBD1}" destId="{AFEE0C90-4BA7-4A4D-9BD4-13D72CFF174F}" srcOrd="1" destOrd="0" presId="urn:microsoft.com/office/officeart/2005/8/layout/hList6"/>
    <dgm:cxn modelId="{EE179591-64D1-46A6-879D-EB0BCE000422}" type="presParOf" srcId="{8F5FFD8B-290C-4431-854A-E54EC544DBD1}" destId="{0803AB0A-4BF5-475A-8EBE-A300CB68DAE9}" srcOrd="2" destOrd="0" presId="urn:microsoft.com/office/officeart/2005/8/layout/hList6"/>
    <dgm:cxn modelId="{06517093-57E8-460D-BFA9-174CBD800DC1}" type="presParOf" srcId="{8F5FFD8B-290C-4431-854A-E54EC544DBD1}" destId="{741AB5EF-8F87-43A3-AB2B-5D00D81AE2FC}" srcOrd="3" destOrd="0" presId="urn:microsoft.com/office/officeart/2005/8/layout/hList6"/>
    <dgm:cxn modelId="{3BEF5B5E-591D-43EA-996B-40F4BF08F000}" type="presParOf" srcId="{8F5FFD8B-290C-4431-854A-E54EC544DBD1}" destId="{D794D307-C309-4B83-B848-D4813B7EB89A}" srcOrd="4" destOrd="0" presId="urn:microsoft.com/office/officeart/2005/8/layout/h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35B7200-D4C0-4ADF-BA95-3934097F18FF}" type="doc">
      <dgm:prSet loTypeId="urn:microsoft.com/office/officeart/2008/layout/LinedList" loCatId="list" qsTypeId="urn:microsoft.com/office/officeart/2005/8/quickstyle/simple1" qsCatId="simple" csTypeId="urn:microsoft.com/office/officeart/2005/8/colors/accent0_3" csCatId="mainScheme" phldr="1"/>
      <dgm:spPr/>
      <dgm:t>
        <a:bodyPr/>
        <a:lstStyle/>
        <a:p>
          <a:endParaRPr lang="en-US"/>
        </a:p>
      </dgm:t>
    </dgm:pt>
    <dgm:pt modelId="{2051AEFA-0E78-4220-896B-8886666A53C7}">
      <dgm:prSet/>
      <dgm:spPr/>
      <dgm:t>
        <a:bodyPr/>
        <a:lstStyle/>
        <a:p>
          <a:r>
            <a:rPr lang="lv-LV" dirty="0"/>
            <a:t>Iekšlietu, Aizsardzības un Tieslietu (izņemot prokurorus) sistēmas darbinieki </a:t>
          </a:r>
          <a:r>
            <a:rPr lang="lv-LV" b="1" dirty="0"/>
            <a:t>stāžā var ieskaitīt 80 procentus no citās iestādēs</a:t>
          </a:r>
          <a:r>
            <a:rPr lang="lv-LV" dirty="0"/>
            <a:t>, pie komersantiem un organizācijās nostrādātā laika;</a:t>
          </a:r>
          <a:endParaRPr lang="en-US" dirty="0"/>
        </a:p>
      </dgm:t>
    </dgm:pt>
    <dgm:pt modelId="{BE32BF94-1FC5-4C24-AE3D-943A2DCDAFAC}" type="parTrans" cxnId="{F8F25769-D5D6-4F3C-9190-87CEEC150614}">
      <dgm:prSet/>
      <dgm:spPr/>
      <dgm:t>
        <a:bodyPr/>
        <a:lstStyle/>
        <a:p>
          <a:endParaRPr lang="en-US"/>
        </a:p>
      </dgm:t>
    </dgm:pt>
    <dgm:pt modelId="{014DE78C-3F4E-4CFD-BB41-483AF9529C28}" type="sibTrans" cxnId="{F8F25769-D5D6-4F3C-9190-87CEEC150614}">
      <dgm:prSet/>
      <dgm:spPr/>
      <dgm:t>
        <a:bodyPr/>
        <a:lstStyle/>
        <a:p>
          <a:endParaRPr lang="en-US"/>
        </a:p>
      </dgm:t>
    </dgm:pt>
    <dgm:pt modelId="{B73B8935-646E-4E3E-B8FB-93CA9FC84110}">
      <dgm:prSet/>
      <dgm:spPr/>
      <dgm:t>
        <a:bodyPr/>
        <a:lstStyle/>
        <a:p>
          <a:r>
            <a:rPr lang="lv-LV" dirty="0"/>
            <a:t>Izdienas </a:t>
          </a:r>
          <a:r>
            <a:rPr lang="lv-LV" b="1" dirty="0"/>
            <a:t>pensijas izmaksa tiek turpināta arī iestājoties valsts vecuma pensijai</a:t>
          </a:r>
          <a:r>
            <a:rPr lang="lv-LV" dirty="0"/>
            <a:t>, </a:t>
          </a:r>
          <a:r>
            <a:rPr lang="lv-LV" b="1" dirty="0"/>
            <a:t>no valsts budžeta sedzot starpību </a:t>
          </a:r>
          <a:r>
            <a:rPr lang="lv-LV" dirty="0"/>
            <a:t>starp vecuma un izdienas pensiju, ja izdienas pensija pārsniedz vecuma pensijas apmēru;</a:t>
          </a:r>
          <a:endParaRPr lang="en-US" dirty="0"/>
        </a:p>
      </dgm:t>
    </dgm:pt>
    <dgm:pt modelId="{A17BA8CD-B0C0-4D5F-A1B9-4F4D739B1916}" type="parTrans" cxnId="{85B22953-9BD8-4890-9CE7-A1B89AAE2532}">
      <dgm:prSet/>
      <dgm:spPr/>
      <dgm:t>
        <a:bodyPr/>
        <a:lstStyle/>
        <a:p>
          <a:endParaRPr lang="en-US"/>
        </a:p>
      </dgm:t>
    </dgm:pt>
    <dgm:pt modelId="{9A102CBB-FF22-4E18-B772-92F12B32A4AF}" type="sibTrans" cxnId="{85B22953-9BD8-4890-9CE7-A1B89AAE2532}">
      <dgm:prSet/>
      <dgm:spPr/>
      <dgm:t>
        <a:bodyPr/>
        <a:lstStyle/>
        <a:p>
          <a:endParaRPr lang="en-US"/>
        </a:p>
      </dgm:t>
    </dgm:pt>
    <dgm:pt modelId="{A6AF9B0B-64B1-495F-A1FF-D55B4006B544}">
      <dgm:prSet/>
      <dgm:spPr/>
      <dgm:t>
        <a:bodyPr/>
        <a:lstStyle/>
        <a:p>
          <a:r>
            <a:rPr lang="lv-LV" dirty="0"/>
            <a:t>Izdienas pensiju </a:t>
          </a:r>
          <a:r>
            <a:rPr lang="lv-LV" b="1" dirty="0"/>
            <a:t>aprēķina no vidējās mēneša darba samaksas par pēdējiem 5 gadiem</a:t>
          </a:r>
          <a:r>
            <a:rPr lang="lv-LV" dirty="0"/>
            <a:t>, kas rada būtiski atšķirīgus izdienas pensijas apmērus starp iestādēm un nav salīdzināma ar pieeju vecuma pensiju apmēra noteikšanā no iemaksām visā nodarbinātības ciklā</a:t>
          </a:r>
          <a:endParaRPr lang="en-US" dirty="0"/>
        </a:p>
      </dgm:t>
    </dgm:pt>
    <dgm:pt modelId="{310E5D83-0658-4AF1-830B-B7D4476B6A1B}" type="parTrans" cxnId="{8C6819F5-5A8D-4577-B181-B23897D2DC62}">
      <dgm:prSet/>
      <dgm:spPr/>
      <dgm:t>
        <a:bodyPr/>
        <a:lstStyle/>
        <a:p>
          <a:endParaRPr lang="en-US"/>
        </a:p>
      </dgm:t>
    </dgm:pt>
    <dgm:pt modelId="{615E7764-C32A-49A5-800A-8A8A2DBEB887}" type="sibTrans" cxnId="{8C6819F5-5A8D-4577-B181-B23897D2DC62}">
      <dgm:prSet/>
      <dgm:spPr/>
      <dgm:t>
        <a:bodyPr/>
        <a:lstStyle/>
        <a:p>
          <a:endParaRPr lang="en-US"/>
        </a:p>
      </dgm:t>
    </dgm:pt>
    <dgm:pt modelId="{7A905901-08BE-4D6A-BD43-BE81831EE8CD}">
      <dgm:prSet/>
      <dgm:spPr/>
      <dgm:t>
        <a:bodyPr/>
        <a:lstStyle/>
        <a:p>
          <a:r>
            <a:rPr lang="lv-LV" dirty="0"/>
            <a:t>Izdienas pensijai </a:t>
          </a:r>
          <a:r>
            <a:rPr lang="lv-LV" b="1" dirty="0"/>
            <a:t>turpina kvalificēties arī administratīvo funkciju veicēji </a:t>
          </a:r>
          <a:r>
            <a:rPr lang="lv-LV" dirty="0"/>
            <a:t>un citas personas, kuru darba pienākumi pēc būtības neatbilst izdienas pensijas subjektam;</a:t>
          </a:r>
          <a:endParaRPr lang="en-US" dirty="0"/>
        </a:p>
      </dgm:t>
    </dgm:pt>
    <dgm:pt modelId="{013F0CB6-330A-4685-98FA-28AA28040D9A}" type="parTrans" cxnId="{BCC74701-0029-45A6-BC7E-0E93FAB53365}">
      <dgm:prSet/>
      <dgm:spPr/>
      <dgm:t>
        <a:bodyPr/>
        <a:lstStyle/>
        <a:p>
          <a:endParaRPr lang="en-US"/>
        </a:p>
      </dgm:t>
    </dgm:pt>
    <dgm:pt modelId="{807DAEC2-49EF-405F-82DE-CA3174A5D12C}" type="sibTrans" cxnId="{BCC74701-0029-45A6-BC7E-0E93FAB53365}">
      <dgm:prSet/>
      <dgm:spPr/>
      <dgm:t>
        <a:bodyPr/>
        <a:lstStyle/>
        <a:p>
          <a:endParaRPr lang="en-US"/>
        </a:p>
      </dgm:t>
    </dgm:pt>
    <dgm:pt modelId="{CDB29DFC-0F2D-4020-9EFA-B7865C036EDF}">
      <dgm:prSet/>
      <dgm:spPr/>
      <dgm:t>
        <a:bodyPr/>
        <a:lstStyle/>
        <a:p>
          <a:r>
            <a:rPr lang="lv-LV" dirty="0"/>
            <a:t>Pastāv </a:t>
          </a:r>
          <a:r>
            <a:rPr lang="lv-LV" b="1" dirty="0"/>
            <a:t>nevienlīdzība starp iestādēm, </a:t>
          </a:r>
          <a:r>
            <a:rPr lang="lv-LV" dirty="0"/>
            <a:t>kur starp pielīdzināmu funkciju veicošām iestādēm kāda ir, bet cita nav izdienas pensijas subjekts (piemēram, </a:t>
          </a:r>
          <a:r>
            <a:rPr lang="es-ES" dirty="0"/>
            <a:t>VID </a:t>
          </a:r>
          <a:r>
            <a:rPr lang="es-ES" dirty="0" err="1"/>
            <a:t>Finanšu</a:t>
          </a:r>
          <a:r>
            <a:rPr lang="es-ES" dirty="0"/>
            <a:t> un </a:t>
          </a:r>
          <a:r>
            <a:rPr lang="es-ES" dirty="0" err="1"/>
            <a:t>Muitas</a:t>
          </a:r>
          <a:r>
            <a:rPr lang="es-ES" dirty="0"/>
            <a:t> </a:t>
          </a:r>
          <a:r>
            <a:rPr lang="es-ES" dirty="0" err="1"/>
            <a:t>policij</a:t>
          </a:r>
          <a:r>
            <a:rPr lang="lv-LV" dirty="0"/>
            <a:t>a un Valsts policija, Valsts tiesu ekspertīžu birojs un Valsts policijas Ekspertīžu birojs);</a:t>
          </a:r>
          <a:endParaRPr lang="en-US" dirty="0"/>
        </a:p>
      </dgm:t>
    </dgm:pt>
    <dgm:pt modelId="{9FE26178-0CC0-429F-B986-91C36FC37898}" type="parTrans" cxnId="{BD1B00AD-A338-4E2F-8799-EDB4412289E9}">
      <dgm:prSet/>
      <dgm:spPr/>
      <dgm:t>
        <a:bodyPr/>
        <a:lstStyle/>
        <a:p>
          <a:endParaRPr lang="en-US"/>
        </a:p>
      </dgm:t>
    </dgm:pt>
    <dgm:pt modelId="{B7655F77-6BB8-4FB8-A7C1-49E67340C827}" type="sibTrans" cxnId="{BD1B00AD-A338-4E2F-8799-EDB4412289E9}">
      <dgm:prSet/>
      <dgm:spPr/>
      <dgm:t>
        <a:bodyPr/>
        <a:lstStyle/>
        <a:p>
          <a:endParaRPr lang="en-US"/>
        </a:p>
      </dgm:t>
    </dgm:pt>
    <dgm:pt modelId="{4259B969-EBF4-467C-9E92-22A881AC20BD}">
      <dgm:prSet/>
      <dgm:spPr/>
      <dgm:t>
        <a:bodyPr/>
        <a:lstStyle/>
        <a:p>
          <a:r>
            <a:rPr lang="lv-LV" dirty="0"/>
            <a:t>Pensiju saņēmēju grupas un nosacījumi ir </a:t>
          </a:r>
          <a:r>
            <a:rPr lang="lv-LV" b="1" dirty="0"/>
            <a:t>pievienoti </a:t>
          </a:r>
          <a:r>
            <a:rPr lang="lv-LV" b="1" dirty="0" err="1"/>
            <a:t>situatīvi</a:t>
          </a:r>
          <a:r>
            <a:rPr lang="lv-LV" b="1" dirty="0"/>
            <a:t>, ar konkrētu motivāciju un nav pārskatīti mainoties apstākļiem</a:t>
          </a:r>
          <a:r>
            <a:rPr lang="lv-LV" dirty="0"/>
            <a:t>; </a:t>
          </a:r>
          <a:endParaRPr lang="en-US" dirty="0"/>
        </a:p>
      </dgm:t>
    </dgm:pt>
    <dgm:pt modelId="{B2CCEFF4-4495-4AD0-8A44-E8BFBD4DBEB9}" type="parTrans" cxnId="{C30702CF-7CBF-4211-94B7-E0BE0F9103A8}">
      <dgm:prSet/>
      <dgm:spPr/>
      <dgm:t>
        <a:bodyPr/>
        <a:lstStyle/>
        <a:p>
          <a:endParaRPr lang="en-US"/>
        </a:p>
      </dgm:t>
    </dgm:pt>
    <dgm:pt modelId="{CC9D5721-419A-44B9-A827-4437CACE26C2}" type="sibTrans" cxnId="{C30702CF-7CBF-4211-94B7-E0BE0F9103A8}">
      <dgm:prSet/>
      <dgm:spPr/>
      <dgm:t>
        <a:bodyPr/>
        <a:lstStyle/>
        <a:p>
          <a:endParaRPr lang="en-US"/>
        </a:p>
      </dgm:t>
    </dgm:pt>
    <dgm:pt modelId="{D2CC2747-9A61-4CA9-9398-E3175555F9D6}">
      <dgm:prSet/>
      <dgm:spPr/>
      <dgm:t>
        <a:bodyPr/>
        <a:lstStyle/>
        <a:p>
          <a:r>
            <a:rPr lang="lv-LV" dirty="0"/>
            <a:t>Izdienas pensijas </a:t>
          </a:r>
          <a:r>
            <a:rPr lang="lv-LV" b="1" dirty="0"/>
            <a:t>sistēmu regulē </a:t>
          </a:r>
          <a:r>
            <a:rPr lang="lv-LV" b="1" dirty="0" err="1"/>
            <a:t>nozariski</a:t>
          </a:r>
          <a:r>
            <a:rPr lang="lv-LV" b="1" dirty="0"/>
            <a:t> normatīvie akti</a:t>
          </a:r>
          <a:r>
            <a:rPr lang="lv-LV" dirty="0"/>
            <a:t>, kas ir vēsturiski novedis pie situācijas, ka izdienas pensijas subjektiem ir dažādi izdienas pensijas saņemšanas nosacījumi (vecums, stāžs, apmērs u.c.)</a:t>
          </a:r>
          <a:endParaRPr lang="en-US" dirty="0"/>
        </a:p>
      </dgm:t>
    </dgm:pt>
    <dgm:pt modelId="{C0B84CB4-4ECA-40D3-B6AC-60D5BA89A48D}" type="parTrans" cxnId="{AB3F601C-4AA2-46EF-B70C-EA517A26816A}">
      <dgm:prSet/>
      <dgm:spPr/>
      <dgm:t>
        <a:bodyPr/>
        <a:lstStyle/>
        <a:p>
          <a:endParaRPr lang="en-US"/>
        </a:p>
      </dgm:t>
    </dgm:pt>
    <dgm:pt modelId="{2A3824D3-CA20-4E79-9BF1-DAD0917D995F}" type="sibTrans" cxnId="{AB3F601C-4AA2-46EF-B70C-EA517A26816A}">
      <dgm:prSet/>
      <dgm:spPr/>
      <dgm:t>
        <a:bodyPr/>
        <a:lstStyle/>
        <a:p>
          <a:endParaRPr lang="en-US"/>
        </a:p>
      </dgm:t>
    </dgm:pt>
    <dgm:pt modelId="{AFCAA5A9-0FDA-4814-BCF1-4393AEB543EC}" type="pres">
      <dgm:prSet presAssocID="{735B7200-D4C0-4ADF-BA95-3934097F18FF}" presName="vert0" presStyleCnt="0">
        <dgm:presLayoutVars>
          <dgm:dir/>
          <dgm:animOne val="branch"/>
          <dgm:animLvl val="lvl"/>
        </dgm:presLayoutVars>
      </dgm:prSet>
      <dgm:spPr/>
    </dgm:pt>
    <dgm:pt modelId="{868ADAF2-D9CA-4521-A88E-B27DB2DF89E3}" type="pres">
      <dgm:prSet presAssocID="{4259B969-EBF4-467C-9E92-22A881AC20BD}" presName="thickLine" presStyleLbl="alignNode1" presStyleIdx="0" presStyleCnt="7"/>
      <dgm:spPr/>
    </dgm:pt>
    <dgm:pt modelId="{4F27446E-ED49-422E-AA90-8E5CA6CDBC9D}" type="pres">
      <dgm:prSet presAssocID="{4259B969-EBF4-467C-9E92-22A881AC20BD}" presName="horz1" presStyleCnt="0"/>
      <dgm:spPr/>
    </dgm:pt>
    <dgm:pt modelId="{DFE355B8-F8D1-4900-8BE0-AB7D5B8C7711}" type="pres">
      <dgm:prSet presAssocID="{4259B969-EBF4-467C-9E92-22A881AC20BD}" presName="tx1" presStyleLbl="revTx" presStyleIdx="0" presStyleCnt="7"/>
      <dgm:spPr/>
    </dgm:pt>
    <dgm:pt modelId="{154D1708-43A6-43A3-915F-F05BC4E64C3A}" type="pres">
      <dgm:prSet presAssocID="{4259B969-EBF4-467C-9E92-22A881AC20BD}" presName="vert1" presStyleCnt="0"/>
      <dgm:spPr/>
    </dgm:pt>
    <dgm:pt modelId="{B94CF862-CA95-40E9-9D91-DE8FB42DD9AD}" type="pres">
      <dgm:prSet presAssocID="{D2CC2747-9A61-4CA9-9398-E3175555F9D6}" presName="thickLine" presStyleLbl="alignNode1" presStyleIdx="1" presStyleCnt="7"/>
      <dgm:spPr/>
    </dgm:pt>
    <dgm:pt modelId="{845F3604-FBE6-419B-AE79-58F5C920781B}" type="pres">
      <dgm:prSet presAssocID="{D2CC2747-9A61-4CA9-9398-E3175555F9D6}" presName="horz1" presStyleCnt="0"/>
      <dgm:spPr/>
    </dgm:pt>
    <dgm:pt modelId="{88699E6A-D378-4A7F-A791-C33ACAD57160}" type="pres">
      <dgm:prSet presAssocID="{D2CC2747-9A61-4CA9-9398-E3175555F9D6}" presName="tx1" presStyleLbl="revTx" presStyleIdx="1" presStyleCnt="7"/>
      <dgm:spPr/>
    </dgm:pt>
    <dgm:pt modelId="{30947067-DD34-40B8-BF97-7991103CA138}" type="pres">
      <dgm:prSet presAssocID="{D2CC2747-9A61-4CA9-9398-E3175555F9D6}" presName="vert1" presStyleCnt="0"/>
      <dgm:spPr/>
    </dgm:pt>
    <dgm:pt modelId="{AC7A29C8-E91C-41F5-85B6-DC39E7E52651}" type="pres">
      <dgm:prSet presAssocID="{2051AEFA-0E78-4220-896B-8886666A53C7}" presName="thickLine" presStyleLbl="alignNode1" presStyleIdx="2" presStyleCnt="7"/>
      <dgm:spPr/>
    </dgm:pt>
    <dgm:pt modelId="{FED9FD2F-03EC-47E6-B255-663C72069AB9}" type="pres">
      <dgm:prSet presAssocID="{2051AEFA-0E78-4220-896B-8886666A53C7}" presName="horz1" presStyleCnt="0"/>
      <dgm:spPr/>
    </dgm:pt>
    <dgm:pt modelId="{250C19BF-018A-4164-89CB-84BED0A3652E}" type="pres">
      <dgm:prSet presAssocID="{2051AEFA-0E78-4220-896B-8886666A53C7}" presName="tx1" presStyleLbl="revTx" presStyleIdx="2" presStyleCnt="7"/>
      <dgm:spPr/>
    </dgm:pt>
    <dgm:pt modelId="{6E55E678-A671-4684-9334-A5B2E3595DD9}" type="pres">
      <dgm:prSet presAssocID="{2051AEFA-0E78-4220-896B-8886666A53C7}" presName="vert1" presStyleCnt="0"/>
      <dgm:spPr/>
    </dgm:pt>
    <dgm:pt modelId="{592B61B0-7731-423E-AE37-BD3EFD38B844}" type="pres">
      <dgm:prSet presAssocID="{B73B8935-646E-4E3E-B8FB-93CA9FC84110}" presName="thickLine" presStyleLbl="alignNode1" presStyleIdx="3" presStyleCnt="7"/>
      <dgm:spPr/>
    </dgm:pt>
    <dgm:pt modelId="{44DEBDDB-BF71-4D5E-9467-625420683442}" type="pres">
      <dgm:prSet presAssocID="{B73B8935-646E-4E3E-B8FB-93CA9FC84110}" presName="horz1" presStyleCnt="0"/>
      <dgm:spPr/>
    </dgm:pt>
    <dgm:pt modelId="{9ECB9E64-BDF6-4687-B41B-3DDF7C572869}" type="pres">
      <dgm:prSet presAssocID="{B73B8935-646E-4E3E-B8FB-93CA9FC84110}" presName="tx1" presStyleLbl="revTx" presStyleIdx="3" presStyleCnt="7"/>
      <dgm:spPr/>
    </dgm:pt>
    <dgm:pt modelId="{630D2B98-C7FC-4451-8238-B7F48D3BD88A}" type="pres">
      <dgm:prSet presAssocID="{B73B8935-646E-4E3E-B8FB-93CA9FC84110}" presName="vert1" presStyleCnt="0"/>
      <dgm:spPr/>
    </dgm:pt>
    <dgm:pt modelId="{82F4B7A8-2142-4C30-BC70-A8483F536106}" type="pres">
      <dgm:prSet presAssocID="{A6AF9B0B-64B1-495F-A1FF-D55B4006B544}" presName="thickLine" presStyleLbl="alignNode1" presStyleIdx="4" presStyleCnt="7"/>
      <dgm:spPr/>
    </dgm:pt>
    <dgm:pt modelId="{90A59074-38AE-4DDC-B980-574FA0D98649}" type="pres">
      <dgm:prSet presAssocID="{A6AF9B0B-64B1-495F-A1FF-D55B4006B544}" presName="horz1" presStyleCnt="0"/>
      <dgm:spPr/>
    </dgm:pt>
    <dgm:pt modelId="{F111865D-8011-4AD3-AD89-25E6A12CAF49}" type="pres">
      <dgm:prSet presAssocID="{A6AF9B0B-64B1-495F-A1FF-D55B4006B544}" presName="tx1" presStyleLbl="revTx" presStyleIdx="4" presStyleCnt="7"/>
      <dgm:spPr/>
    </dgm:pt>
    <dgm:pt modelId="{67C5290C-21E0-4F48-B4CA-59ADFB6EA893}" type="pres">
      <dgm:prSet presAssocID="{A6AF9B0B-64B1-495F-A1FF-D55B4006B544}" presName="vert1" presStyleCnt="0"/>
      <dgm:spPr/>
    </dgm:pt>
    <dgm:pt modelId="{F3AA3735-7E41-4A4F-ACFE-431D3BB37619}" type="pres">
      <dgm:prSet presAssocID="{7A905901-08BE-4D6A-BD43-BE81831EE8CD}" presName="thickLine" presStyleLbl="alignNode1" presStyleIdx="5" presStyleCnt="7"/>
      <dgm:spPr/>
    </dgm:pt>
    <dgm:pt modelId="{D190AE60-C7AD-4AFF-814E-F60CB2943715}" type="pres">
      <dgm:prSet presAssocID="{7A905901-08BE-4D6A-BD43-BE81831EE8CD}" presName="horz1" presStyleCnt="0"/>
      <dgm:spPr/>
    </dgm:pt>
    <dgm:pt modelId="{D71EFAB0-B798-4DA2-A836-EC4C7AAEA9A9}" type="pres">
      <dgm:prSet presAssocID="{7A905901-08BE-4D6A-BD43-BE81831EE8CD}" presName="tx1" presStyleLbl="revTx" presStyleIdx="5" presStyleCnt="7"/>
      <dgm:spPr/>
    </dgm:pt>
    <dgm:pt modelId="{58E791CB-D4AA-45F1-A553-E1494A39741F}" type="pres">
      <dgm:prSet presAssocID="{7A905901-08BE-4D6A-BD43-BE81831EE8CD}" presName="vert1" presStyleCnt="0"/>
      <dgm:spPr/>
    </dgm:pt>
    <dgm:pt modelId="{BF5C9887-1F9B-476E-B03E-A8588BE22CE7}" type="pres">
      <dgm:prSet presAssocID="{CDB29DFC-0F2D-4020-9EFA-B7865C036EDF}" presName="thickLine" presStyleLbl="alignNode1" presStyleIdx="6" presStyleCnt="7"/>
      <dgm:spPr/>
    </dgm:pt>
    <dgm:pt modelId="{B003DE61-9CCD-448F-87AF-969B84C92A64}" type="pres">
      <dgm:prSet presAssocID="{CDB29DFC-0F2D-4020-9EFA-B7865C036EDF}" presName="horz1" presStyleCnt="0"/>
      <dgm:spPr/>
    </dgm:pt>
    <dgm:pt modelId="{06A95A78-3573-4333-A362-DD963FE3B13C}" type="pres">
      <dgm:prSet presAssocID="{CDB29DFC-0F2D-4020-9EFA-B7865C036EDF}" presName="tx1" presStyleLbl="revTx" presStyleIdx="6" presStyleCnt="7"/>
      <dgm:spPr/>
    </dgm:pt>
    <dgm:pt modelId="{D1061CF2-523F-4390-80C8-29C6F30F1E1B}" type="pres">
      <dgm:prSet presAssocID="{CDB29DFC-0F2D-4020-9EFA-B7865C036EDF}" presName="vert1" presStyleCnt="0"/>
      <dgm:spPr/>
    </dgm:pt>
  </dgm:ptLst>
  <dgm:cxnLst>
    <dgm:cxn modelId="{BCC74701-0029-45A6-BC7E-0E93FAB53365}" srcId="{735B7200-D4C0-4ADF-BA95-3934097F18FF}" destId="{7A905901-08BE-4D6A-BD43-BE81831EE8CD}" srcOrd="5" destOrd="0" parTransId="{013F0CB6-330A-4685-98FA-28AA28040D9A}" sibTransId="{807DAEC2-49EF-405F-82DE-CA3174A5D12C}"/>
    <dgm:cxn modelId="{D703BC03-3211-447F-A4A8-FE2485B3ADE6}" type="presOf" srcId="{2051AEFA-0E78-4220-896B-8886666A53C7}" destId="{250C19BF-018A-4164-89CB-84BED0A3652E}" srcOrd="0" destOrd="0" presId="urn:microsoft.com/office/officeart/2008/layout/LinedList"/>
    <dgm:cxn modelId="{AB3F601C-4AA2-46EF-B70C-EA517A26816A}" srcId="{735B7200-D4C0-4ADF-BA95-3934097F18FF}" destId="{D2CC2747-9A61-4CA9-9398-E3175555F9D6}" srcOrd="1" destOrd="0" parTransId="{C0B84CB4-4ECA-40D3-B6AC-60D5BA89A48D}" sibTransId="{2A3824D3-CA20-4E79-9BF1-DAD0917D995F}"/>
    <dgm:cxn modelId="{F0A5EB30-F9F4-4301-84EC-7FB0739328D5}" type="presOf" srcId="{7A905901-08BE-4D6A-BD43-BE81831EE8CD}" destId="{D71EFAB0-B798-4DA2-A836-EC4C7AAEA9A9}" srcOrd="0" destOrd="0" presId="urn:microsoft.com/office/officeart/2008/layout/LinedList"/>
    <dgm:cxn modelId="{DEE21035-15E3-4016-B5B9-AA44183EE2E4}" type="presOf" srcId="{B73B8935-646E-4E3E-B8FB-93CA9FC84110}" destId="{9ECB9E64-BDF6-4687-B41B-3DDF7C572869}" srcOrd="0" destOrd="0" presId="urn:microsoft.com/office/officeart/2008/layout/LinedList"/>
    <dgm:cxn modelId="{8005A73F-B0D4-43E2-A74F-22E75726D1DA}" type="presOf" srcId="{A6AF9B0B-64B1-495F-A1FF-D55B4006B544}" destId="{F111865D-8011-4AD3-AD89-25E6A12CAF49}" srcOrd="0" destOrd="0" presId="urn:microsoft.com/office/officeart/2008/layout/LinedList"/>
    <dgm:cxn modelId="{E5227168-DABA-4542-902A-578C44897E33}" type="presOf" srcId="{CDB29DFC-0F2D-4020-9EFA-B7865C036EDF}" destId="{06A95A78-3573-4333-A362-DD963FE3B13C}" srcOrd="0" destOrd="0" presId="urn:microsoft.com/office/officeart/2008/layout/LinedList"/>
    <dgm:cxn modelId="{F8F25769-D5D6-4F3C-9190-87CEEC150614}" srcId="{735B7200-D4C0-4ADF-BA95-3934097F18FF}" destId="{2051AEFA-0E78-4220-896B-8886666A53C7}" srcOrd="2" destOrd="0" parTransId="{BE32BF94-1FC5-4C24-AE3D-943A2DCDAFAC}" sibTransId="{014DE78C-3F4E-4CFD-BB41-483AF9529C28}"/>
    <dgm:cxn modelId="{85B22953-9BD8-4890-9CE7-A1B89AAE2532}" srcId="{735B7200-D4C0-4ADF-BA95-3934097F18FF}" destId="{B73B8935-646E-4E3E-B8FB-93CA9FC84110}" srcOrd="3" destOrd="0" parTransId="{A17BA8CD-B0C0-4D5F-A1B9-4F4D739B1916}" sibTransId="{9A102CBB-FF22-4E18-B772-92F12B32A4AF}"/>
    <dgm:cxn modelId="{D247D281-11E0-428E-87FA-041C7FA63E1A}" type="presOf" srcId="{D2CC2747-9A61-4CA9-9398-E3175555F9D6}" destId="{88699E6A-D378-4A7F-A791-C33ACAD57160}" srcOrd="0" destOrd="0" presId="urn:microsoft.com/office/officeart/2008/layout/LinedList"/>
    <dgm:cxn modelId="{BD1B00AD-A338-4E2F-8799-EDB4412289E9}" srcId="{735B7200-D4C0-4ADF-BA95-3934097F18FF}" destId="{CDB29DFC-0F2D-4020-9EFA-B7865C036EDF}" srcOrd="6" destOrd="0" parTransId="{9FE26178-0CC0-429F-B986-91C36FC37898}" sibTransId="{B7655F77-6BB8-4FB8-A7C1-49E67340C827}"/>
    <dgm:cxn modelId="{3778FBB7-BCD3-4454-AEC0-DE86A80E8D78}" type="presOf" srcId="{4259B969-EBF4-467C-9E92-22A881AC20BD}" destId="{DFE355B8-F8D1-4900-8BE0-AB7D5B8C7711}" srcOrd="0" destOrd="0" presId="urn:microsoft.com/office/officeart/2008/layout/LinedList"/>
    <dgm:cxn modelId="{C30702CF-7CBF-4211-94B7-E0BE0F9103A8}" srcId="{735B7200-D4C0-4ADF-BA95-3934097F18FF}" destId="{4259B969-EBF4-467C-9E92-22A881AC20BD}" srcOrd="0" destOrd="0" parTransId="{B2CCEFF4-4495-4AD0-8A44-E8BFBD4DBEB9}" sibTransId="{CC9D5721-419A-44B9-A827-4437CACE26C2}"/>
    <dgm:cxn modelId="{8DC0C2E0-6CC8-4790-A70B-02EE32571A9A}" type="presOf" srcId="{735B7200-D4C0-4ADF-BA95-3934097F18FF}" destId="{AFCAA5A9-0FDA-4814-BCF1-4393AEB543EC}" srcOrd="0" destOrd="0" presId="urn:microsoft.com/office/officeart/2008/layout/LinedList"/>
    <dgm:cxn modelId="{8C6819F5-5A8D-4577-B181-B23897D2DC62}" srcId="{735B7200-D4C0-4ADF-BA95-3934097F18FF}" destId="{A6AF9B0B-64B1-495F-A1FF-D55B4006B544}" srcOrd="4" destOrd="0" parTransId="{310E5D83-0658-4AF1-830B-B7D4476B6A1B}" sibTransId="{615E7764-C32A-49A5-800A-8A8A2DBEB887}"/>
    <dgm:cxn modelId="{0E59E38B-A1C5-4BE6-BB3C-B8336F8C447F}" type="presParOf" srcId="{AFCAA5A9-0FDA-4814-BCF1-4393AEB543EC}" destId="{868ADAF2-D9CA-4521-A88E-B27DB2DF89E3}" srcOrd="0" destOrd="0" presId="urn:microsoft.com/office/officeart/2008/layout/LinedList"/>
    <dgm:cxn modelId="{F7C83D61-5786-410E-B36C-F44D3D00779A}" type="presParOf" srcId="{AFCAA5A9-0FDA-4814-BCF1-4393AEB543EC}" destId="{4F27446E-ED49-422E-AA90-8E5CA6CDBC9D}" srcOrd="1" destOrd="0" presId="urn:microsoft.com/office/officeart/2008/layout/LinedList"/>
    <dgm:cxn modelId="{5F6E639D-09F7-464A-B8F4-80E6D78EECB4}" type="presParOf" srcId="{4F27446E-ED49-422E-AA90-8E5CA6CDBC9D}" destId="{DFE355B8-F8D1-4900-8BE0-AB7D5B8C7711}" srcOrd="0" destOrd="0" presId="urn:microsoft.com/office/officeart/2008/layout/LinedList"/>
    <dgm:cxn modelId="{BA36728D-63B4-41C9-8831-86809844FBFF}" type="presParOf" srcId="{4F27446E-ED49-422E-AA90-8E5CA6CDBC9D}" destId="{154D1708-43A6-43A3-915F-F05BC4E64C3A}" srcOrd="1" destOrd="0" presId="urn:microsoft.com/office/officeart/2008/layout/LinedList"/>
    <dgm:cxn modelId="{28F02DB6-37B1-4B85-8FEC-3125536021A8}" type="presParOf" srcId="{AFCAA5A9-0FDA-4814-BCF1-4393AEB543EC}" destId="{B94CF862-CA95-40E9-9D91-DE8FB42DD9AD}" srcOrd="2" destOrd="0" presId="urn:microsoft.com/office/officeart/2008/layout/LinedList"/>
    <dgm:cxn modelId="{FB947BA3-7A60-4493-BA24-3F803E0967E6}" type="presParOf" srcId="{AFCAA5A9-0FDA-4814-BCF1-4393AEB543EC}" destId="{845F3604-FBE6-419B-AE79-58F5C920781B}" srcOrd="3" destOrd="0" presId="urn:microsoft.com/office/officeart/2008/layout/LinedList"/>
    <dgm:cxn modelId="{90E34A5A-30DF-4639-98A7-36B25EBB0563}" type="presParOf" srcId="{845F3604-FBE6-419B-AE79-58F5C920781B}" destId="{88699E6A-D378-4A7F-A791-C33ACAD57160}" srcOrd="0" destOrd="0" presId="urn:microsoft.com/office/officeart/2008/layout/LinedList"/>
    <dgm:cxn modelId="{4F509564-08B5-4A8D-BF32-23A4BB39D5A0}" type="presParOf" srcId="{845F3604-FBE6-419B-AE79-58F5C920781B}" destId="{30947067-DD34-40B8-BF97-7991103CA138}" srcOrd="1" destOrd="0" presId="urn:microsoft.com/office/officeart/2008/layout/LinedList"/>
    <dgm:cxn modelId="{9C0B4976-03B7-4747-BF33-962FAD66A2EB}" type="presParOf" srcId="{AFCAA5A9-0FDA-4814-BCF1-4393AEB543EC}" destId="{AC7A29C8-E91C-41F5-85B6-DC39E7E52651}" srcOrd="4" destOrd="0" presId="urn:microsoft.com/office/officeart/2008/layout/LinedList"/>
    <dgm:cxn modelId="{007FCBBD-39AF-4620-90F1-EE3207132627}" type="presParOf" srcId="{AFCAA5A9-0FDA-4814-BCF1-4393AEB543EC}" destId="{FED9FD2F-03EC-47E6-B255-663C72069AB9}" srcOrd="5" destOrd="0" presId="urn:microsoft.com/office/officeart/2008/layout/LinedList"/>
    <dgm:cxn modelId="{13935831-BAAE-4DE1-9F85-63060AF45397}" type="presParOf" srcId="{FED9FD2F-03EC-47E6-B255-663C72069AB9}" destId="{250C19BF-018A-4164-89CB-84BED0A3652E}" srcOrd="0" destOrd="0" presId="urn:microsoft.com/office/officeart/2008/layout/LinedList"/>
    <dgm:cxn modelId="{E63EC30C-A7E2-4E38-9A35-2DDC33DB1FD7}" type="presParOf" srcId="{FED9FD2F-03EC-47E6-B255-663C72069AB9}" destId="{6E55E678-A671-4684-9334-A5B2E3595DD9}" srcOrd="1" destOrd="0" presId="urn:microsoft.com/office/officeart/2008/layout/LinedList"/>
    <dgm:cxn modelId="{E16DAF42-48F6-4D1C-9D12-22BD2D573A9E}" type="presParOf" srcId="{AFCAA5A9-0FDA-4814-BCF1-4393AEB543EC}" destId="{592B61B0-7731-423E-AE37-BD3EFD38B844}" srcOrd="6" destOrd="0" presId="urn:microsoft.com/office/officeart/2008/layout/LinedList"/>
    <dgm:cxn modelId="{0A9B3D58-32AD-4022-8C57-1B8225AA1D69}" type="presParOf" srcId="{AFCAA5A9-0FDA-4814-BCF1-4393AEB543EC}" destId="{44DEBDDB-BF71-4D5E-9467-625420683442}" srcOrd="7" destOrd="0" presId="urn:microsoft.com/office/officeart/2008/layout/LinedList"/>
    <dgm:cxn modelId="{2F7FF3D7-E22E-4470-9B6E-7DAEA2D89902}" type="presParOf" srcId="{44DEBDDB-BF71-4D5E-9467-625420683442}" destId="{9ECB9E64-BDF6-4687-B41B-3DDF7C572869}" srcOrd="0" destOrd="0" presId="urn:microsoft.com/office/officeart/2008/layout/LinedList"/>
    <dgm:cxn modelId="{F3A7C513-AAF8-4EF3-BFE9-61FBB453D5BA}" type="presParOf" srcId="{44DEBDDB-BF71-4D5E-9467-625420683442}" destId="{630D2B98-C7FC-4451-8238-B7F48D3BD88A}" srcOrd="1" destOrd="0" presId="urn:microsoft.com/office/officeart/2008/layout/LinedList"/>
    <dgm:cxn modelId="{E7CB40A2-84DF-4C69-B9D9-F5F6FAB34CD8}" type="presParOf" srcId="{AFCAA5A9-0FDA-4814-BCF1-4393AEB543EC}" destId="{82F4B7A8-2142-4C30-BC70-A8483F536106}" srcOrd="8" destOrd="0" presId="urn:microsoft.com/office/officeart/2008/layout/LinedList"/>
    <dgm:cxn modelId="{27EFAE3E-4F50-42B8-8BC9-D5C4A7259ECF}" type="presParOf" srcId="{AFCAA5A9-0FDA-4814-BCF1-4393AEB543EC}" destId="{90A59074-38AE-4DDC-B980-574FA0D98649}" srcOrd="9" destOrd="0" presId="urn:microsoft.com/office/officeart/2008/layout/LinedList"/>
    <dgm:cxn modelId="{F80E3D85-F0D1-4D85-9660-8A3431927573}" type="presParOf" srcId="{90A59074-38AE-4DDC-B980-574FA0D98649}" destId="{F111865D-8011-4AD3-AD89-25E6A12CAF49}" srcOrd="0" destOrd="0" presId="urn:microsoft.com/office/officeart/2008/layout/LinedList"/>
    <dgm:cxn modelId="{7D1B9511-58F1-40F9-83DC-4FAF49B07DEB}" type="presParOf" srcId="{90A59074-38AE-4DDC-B980-574FA0D98649}" destId="{67C5290C-21E0-4F48-B4CA-59ADFB6EA893}" srcOrd="1" destOrd="0" presId="urn:microsoft.com/office/officeart/2008/layout/LinedList"/>
    <dgm:cxn modelId="{441F739D-2D60-473B-80D2-B58E1AD1B1BB}" type="presParOf" srcId="{AFCAA5A9-0FDA-4814-BCF1-4393AEB543EC}" destId="{F3AA3735-7E41-4A4F-ACFE-431D3BB37619}" srcOrd="10" destOrd="0" presId="urn:microsoft.com/office/officeart/2008/layout/LinedList"/>
    <dgm:cxn modelId="{3302A8FC-9C93-47A8-994E-FC8E5617DC06}" type="presParOf" srcId="{AFCAA5A9-0FDA-4814-BCF1-4393AEB543EC}" destId="{D190AE60-C7AD-4AFF-814E-F60CB2943715}" srcOrd="11" destOrd="0" presId="urn:microsoft.com/office/officeart/2008/layout/LinedList"/>
    <dgm:cxn modelId="{28EDBB58-6CD2-417D-BA82-6C0DCCCE5105}" type="presParOf" srcId="{D190AE60-C7AD-4AFF-814E-F60CB2943715}" destId="{D71EFAB0-B798-4DA2-A836-EC4C7AAEA9A9}" srcOrd="0" destOrd="0" presId="urn:microsoft.com/office/officeart/2008/layout/LinedList"/>
    <dgm:cxn modelId="{A6A0C0C4-99C5-4AE6-85F2-DE33DD2FFD07}" type="presParOf" srcId="{D190AE60-C7AD-4AFF-814E-F60CB2943715}" destId="{58E791CB-D4AA-45F1-A553-E1494A39741F}" srcOrd="1" destOrd="0" presId="urn:microsoft.com/office/officeart/2008/layout/LinedList"/>
    <dgm:cxn modelId="{1F86C47D-D273-44B1-A02F-B418E26B2159}" type="presParOf" srcId="{AFCAA5A9-0FDA-4814-BCF1-4393AEB543EC}" destId="{BF5C9887-1F9B-476E-B03E-A8588BE22CE7}" srcOrd="12" destOrd="0" presId="urn:microsoft.com/office/officeart/2008/layout/LinedList"/>
    <dgm:cxn modelId="{D3AC9A12-86EF-41E6-9310-0DBE04B9B98A}" type="presParOf" srcId="{AFCAA5A9-0FDA-4814-BCF1-4393AEB543EC}" destId="{B003DE61-9CCD-448F-87AF-969B84C92A64}" srcOrd="13" destOrd="0" presId="urn:microsoft.com/office/officeart/2008/layout/LinedList"/>
    <dgm:cxn modelId="{FAFF8E4B-1AE9-4032-92C3-722CFD7D1C08}" type="presParOf" srcId="{B003DE61-9CCD-448F-87AF-969B84C92A64}" destId="{06A95A78-3573-4333-A362-DD963FE3B13C}" srcOrd="0" destOrd="0" presId="urn:microsoft.com/office/officeart/2008/layout/LinedList"/>
    <dgm:cxn modelId="{CB72894F-B990-4662-9BB3-EA628D50EB44}" type="presParOf" srcId="{B003DE61-9CCD-448F-87AF-969B84C92A64}" destId="{D1061CF2-523F-4390-80C8-29C6F30F1E1B}"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A4FFE1-B506-4C4D-876C-2F2B08746B85}">
      <dsp:nvSpPr>
        <dsp:cNvPr id="0" name=""/>
        <dsp:cNvSpPr/>
      </dsp:nvSpPr>
      <dsp:spPr>
        <a:xfrm>
          <a:off x="3327" y="670809"/>
          <a:ext cx="2640070" cy="1584042"/>
        </a:xfrm>
        <a:prstGeom prst="rect">
          <a:avLst/>
        </a:prstGeom>
        <a:solidFill>
          <a:schemeClr val="accent5">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lv-LV" sz="1700" kern="1200" dirty="0"/>
            <a:t>prokuroriem </a:t>
          </a:r>
          <a:r>
            <a:rPr lang="lv-LV" sz="1700" kern="1200" dirty="0">
              <a:latin typeface="Calibri Light" panose="020F0302020204030204"/>
            </a:rPr>
            <a:t>                           </a:t>
          </a:r>
          <a:r>
            <a:rPr lang="lv-LV" sz="1700" kern="1200" dirty="0"/>
            <a:t>(no 2000. gada</a:t>
          </a:r>
          <a:r>
            <a:rPr lang="lv-LV" sz="1700" kern="1200" dirty="0">
              <a:latin typeface="Calibri Light" panose="020F0302020204030204"/>
            </a:rPr>
            <a:t>)</a:t>
          </a:r>
          <a:endParaRPr lang="en-US" sz="1700" kern="1200" dirty="0"/>
        </a:p>
      </dsp:txBody>
      <dsp:txXfrm>
        <a:off x="3327" y="670809"/>
        <a:ext cx="2640070" cy="1584042"/>
      </dsp:txXfrm>
    </dsp:sp>
    <dsp:sp modelId="{2C59D31E-D679-48B5-A3C1-CEC6B39F5892}">
      <dsp:nvSpPr>
        <dsp:cNvPr id="0" name=""/>
        <dsp:cNvSpPr/>
      </dsp:nvSpPr>
      <dsp:spPr>
        <a:xfrm>
          <a:off x="2907405" y="670809"/>
          <a:ext cx="2640070" cy="1584042"/>
        </a:xfrm>
        <a:prstGeom prst="rect">
          <a:avLst/>
        </a:prstGeom>
        <a:solidFill>
          <a:schemeClr val="accent5">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lv-LV" sz="1700" kern="1200" dirty="0"/>
            <a:t>SAB amatpersonām </a:t>
          </a:r>
          <a:r>
            <a:rPr lang="lv-LV" sz="1700" kern="1200" dirty="0">
              <a:latin typeface="Calibri Light" panose="020F0302020204030204"/>
            </a:rPr>
            <a:t>              </a:t>
          </a:r>
          <a:r>
            <a:rPr lang="lv-LV" sz="1700" kern="1200" dirty="0"/>
            <a:t>(no 2004. gada</a:t>
          </a:r>
          <a:r>
            <a:rPr lang="lv-LV" sz="1700" kern="1200" dirty="0">
              <a:latin typeface="Calibri Light" panose="020F0302020204030204"/>
            </a:rPr>
            <a:t>)</a:t>
          </a:r>
          <a:endParaRPr lang="en-US" sz="1700" kern="1200" dirty="0"/>
        </a:p>
      </dsp:txBody>
      <dsp:txXfrm>
        <a:off x="2907405" y="670809"/>
        <a:ext cx="2640070" cy="1584042"/>
      </dsp:txXfrm>
    </dsp:sp>
    <dsp:sp modelId="{BF488D64-C468-4933-86FD-FABC0AB213F6}">
      <dsp:nvSpPr>
        <dsp:cNvPr id="0" name=""/>
        <dsp:cNvSpPr/>
      </dsp:nvSpPr>
      <dsp:spPr>
        <a:xfrm>
          <a:off x="5811483" y="670809"/>
          <a:ext cx="2640070" cy="1584042"/>
        </a:xfrm>
        <a:prstGeom prst="rect">
          <a:avLst/>
        </a:prstGeom>
        <a:solidFill>
          <a:schemeClr val="accent5">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lv-LV" sz="1700" kern="1200" dirty="0"/>
            <a:t>Valsts un pašvaldību profesionālo orķestru, koru, koncertorganizāciju, teātru un cirka māksliniekiem </a:t>
          </a:r>
          <a:r>
            <a:rPr lang="lv-LV" sz="1700" kern="1200" dirty="0">
              <a:latin typeface="Calibri Light" panose="020F0302020204030204"/>
            </a:rPr>
            <a:t>                </a:t>
          </a:r>
          <a:r>
            <a:rPr lang="lv-LV" sz="1700" kern="1200" dirty="0"/>
            <a:t>(no 2005. gada</a:t>
          </a:r>
          <a:r>
            <a:rPr lang="lv-LV" sz="1700" kern="1200" dirty="0">
              <a:latin typeface="Calibri Light" panose="020F0302020204030204"/>
            </a:rPr>
            <a:t>)    </a:t>
          </a:r>
          <a:endParaRPr lang="en-US" sz="1700" kern="1200" dirty="0"/>
        </a:p>
      </dsp:txBody>
      <dsp:txXfrm>
        <a:off x="5811483" y="670809"/>
        <a:ext cx="2640070" cy="1584042"/>
      </dsp:txXfrm>
    </dsp:sp>
    <dsp:sp modelId="{5AF8B255-AFC3-4D29-9A0A-B393F2B884B3}">
      <dsp:nvSpPr>
        <dsp:cNvPr id="0" name=""/>
        <dsp:cNvSpPr/>
      </dsp:nvSpPr>
      <dsp:spPr>
        <a:xfrm>
          <a:off x="8715560" y="670809"/>
          <a:ext cx="2640070" cy="1584042"/>
        </a:xfrm>
        <a:prstGeom prst="rect">
          <a:avLst/>
        </a:prstGeom>
        <a:solidFill>
          <a:schemeClr val="accent5">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lv-LV" sz="1700" kern="1200" dirty="0"/>
            <a:t>tiesnešiem </a:t>
          </a:r>
          <a:r>
            <a:rPr lang="lv-LV" sz="1700" kern="1200" dirty="0">
              <a:latin typeface="Calibri Light" panose="020F0302020204030204"/>
            </a:rPr>
            <a:t>                              </a:t>
          </a:r>
          <a:r>
            <a:rPr lang="lv-LV" sz="1700" kern="1200" dirty="0"/>
            <a:t>(no 2006. gada</a:t>
          </a:r>
          <a:r>
            <a:rPr lang="lv-LV" sz="1700" kern="1200" dirty="0">
              <a:latin typeface="Calibri Light" panose="020F0302020204030204"/>
            </a:rPr>
            <a:t>)</a:t>
          </a:r>
          <a:endParaRPr lang="en-US" sz="1700" kern="1200" dirty="0"/>
        </a:p>
      </dsp:txBody>
      <dsp:txXfrm>
        <a:off x="8715560" y="670809"/>
        <a:ext cx="2640070" cy="1584042"/>
      </dsp:txXfrm>
    </dsp:sp>
    <dsp:sp modelId="{9004D9C5-D39A-4D0F-BC59-2B74DA4BF905}">
      <dsp:nvSpPr>
        <dsp:cNvPr id="0" name=""/>
        <dsp:cNvSpPr/>
      </dsp:nvSpPr>
      <dsp:spPr>
        <a:xfrm>
          <a:off x="3327" y="2518858"/>
          <a:ext cx="2640070" cy="1584042"/>
        </a:xfrm>
        <a:prstGeom prst="rect">
          <a:avLst/>
        </a:prstGeom>
        <a:solidFill>
          <a:schemeClr val="accent5">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lv-LV" sz="1700" kern="1200" dirty="0"/>
            <a:t>diplomātiem </a:t>
          </a:r>
          <a:r>
            <a:rPr lang="lv-LV" sz="1700" kern="1200" dirty="0">
              <a:latin typeface="Calibri Light" panose="020F0302020204030204"/>
            </a:rPr>
            <a:t>                            </a:t>
          </a:r>
          <a:r>
            <a:rPr lang="lv-LV" sz="1700" kern="1200" dirty="0"/>
            <a:t>(no 2007. gada</a:t>
          </a:r>
          <a:r>
            <a:rPr lang="lv-LV" sz="1700" kern="1200" dirty="0">
              <a:latin typeface="Calibri Light" panose="020F0302020204030204"/>
            </a:rPr>
            <a:t>)</a:t>
          </a:r>
          <a:endParaRPr lang="en-US" sz="1700" kern="1200" dirty="0"/>
        </a:p>
      </dsp:txBody>
      <dsp:txXfrm>
        <a:off x="3327" y="2518858"/>
        <a:ext cx="2640070" cy="1584042"/>
      </dsp:txXfrm>
    </dsp:sp>
    <dsp:sp modelId="{7EA64EC7-A072-4070-8270-B97762A4F612}">
      <dsp:nvSpPr>
        <dsp:cNvPr id="0" name=""/>
        <dsp:cNvSpPr/>
      </dsp:nvSpPr>
      <dsp:spPr>
        <a:xfrm>
          <a:off x="2907405" y="2518858"/>
          <a:ext cx="2640070" cy="1584042"/>
        </a:xfrm>
        <a:prstGeom prst="rect">
          <a:avLst/>
        </a:prstGeom>
        <a:solidFill>
          <a:schemeClr val="accent5">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lv-LV" sz="1700" kern="1200" dirty="0"/>
            <a:t>KNAB amatpersonām </a:t>
          </a:r>
          <a:r>
            <a:rPr lang="lv-LV" sz="1700" kern="1200" dirty="0">
              <a:latin typeface="Calibri Light" panose="020F0302020204030204"/>
            </a:rPr>
            <a:t>        </a:t>
          </a:r>
          <a:r>
            <a:rPr lang="lv-LV" sz="1700" kern="1200" dirty="0"/>
            <a:t>(no 2009. gada</a:t>
          </a:r>
          <a:r>
            <a:rPr lang="lv-LV" sz="1700" kern="1200" dirty="0">
              <a:latin typeface="Calibri Light" panose="020F0302020204030204"/>
            </a:rPr>
            <a:t>)</a:t>
          </a:r>
          <a:endParaRPr lang="en-US" sz="1700" kern="1200" dirty="0"/>
        </a:p>
      </dsp:txBody>
      <dsp:txXfrm>
        <a:off x="2907405" y="2518858"/>
        <a:ext cx="2640070" cy="1584042"/>
      </dsp:txXfrm>
    </dsp:sp>
    <dsp:sp modelId="{BBC88335-6CA5-4846-BE52-36FE03765802}">
      <dsp:nvSpPr>
        <dsp:cNvPr id="0" name=""/>
        <dsp:cNvSpPr/>
      </dsp:nvSpPr>
      <dsp:spPr>
        <a:xfrm>
          <a:off x="5811483" y="2518858"/>
          <a:ext cx="2640070" cy="1584042"/>
        </a:xfrm>
        <a:prstGeom prst="rect">
          <a:avLst/>
        </a:prstGeom>
        <a:solidFill>
          <a:schemeClr val="accent5">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lv-LV" sz="1700" kern="1200" dirty="0"/>
            <a:t>VDD un MIDD amatpersonām </a:t>
          </a:r>
          <a:r>
            <a:rPr lang="lv-LV" sz="1700" kern="1200" dirty="0">
              <a:latin typeface="Calibri Light" panose="020F0302020204030204"/>
            </a:rPr>
            <a:t>                            </a:t>
          </a:r>
          <a:r>
            <a:rPr lang="lv-LV" sz="1700" kern="1200" dirty="0"/>
            <a:t>(no 2015. gada</a:t>
          </a:r>
          <a:r>
            <a:rPr lang="lv-LV" sz="1700" kern="1200" dirty="0">
              <a:latin typeface="Calibri Light" panose="020F0302020204030204"/>
            </a:rPr>
            <a:t>)</a:t>
          </a:r>
          <a:endParaRPr lang="en-US" sz="1700" kern="1200" dirty="0"/>
        </a:p>
      </dsp:txBody>
      <dsp:txXfrm>
        <a:off x="5811483" y="2518858"/>
        <a:ext cx="2640070" cy="1584042"/>
      </dsp:txXfrm>
    </dsp:sp>
    <dsp:sp modelId="{A4885216-2397-476D-AC79-F4C227251FF7}">
      <dsp:nvSpPr>
        <dsp:cNvPr id="0" name=""/>
        <dsp:cNvSpPr/>
      </dsp:nvSpPr>
      <dsp:spPr>
        <a:xfrm>
          <a:off x="8715560" y="2518858"/>
          <a:ext cx="2640070" cy="1584042"/>
        </a:xfrm>
        <a:prstGeom prst="rect">
          <a:avLst/>
        </a:prstGeom>
        <a:solidFill>
          <a:schemeClr val="accent5">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rtl="0">
            <a:lnSpc>
              <a:spcPct val="90000"/>
            </a:lnSpc>
            <a:spcBef>
              <a:spcPct val="0"/>
            </a:spcBef>
            <a:spcAft>
              <a:spcPct val="35000"/>
            </a:spcAft>
            <a:buNone/>
          </a:pPr>
          <a:r>
            <a:rPr lang="lv-LV" sz="1700" kern="1200" dirty="0"/>
            <a:t>NMPD neatliekamās medicīniskās palīdzības nodrošināšanā iesaistītajiem darbiniekiem </a:t>
          </a:r>
          <a:r>
            <a:rPr lang="lv-LV" sz="1700" kern="1200" dirty="0">
              <a:latin typeface="Calibri Light" panose="020F0302020204030204"/>
            </a:rPr>
            <a:t>                             </a:t>
          </a:r>
          <a:r>
            <a:rPr lang="lv-LV" sz="1700" kern="1200" dirty="0"/>
            <a:t>(no 2016. gada</a:t>
          </a:r>
          <a:r>
            <a:rPr lang="lv-LV" sz="1700" kern="1200" dirty="0">
              <a:latin typeface="Calibri Light" panose="020F0302020204030204"/>
            </a:rPr>
            <a:t>)</a:t>
          </a:r>
          <a:endParaRPr lang="en-US" sz="1700" kern="1200" dirty="0"/>
        </a:p>
      </dsp:txBody>
      <dsp:txXfrm>
        <a:off x="8715560" y="2518858"/>
        <a:ext cx="2640070" cy="158404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A8D6FA-55FF-42A9-8618-7A6B684CEE6A}">
      <dsp:nvSpPr>
        <dsp:cNvPr id="0" name=""/>
        <dsp:cNvSpPr/>
      </dsp:nvSpPr>
      <dsp:spPr>
        <a:xfrm rot="16200000">
          <a:off x="-600777" y="602190"/>
          <a:ext cx="4876404" cy="3672023"/>
        </a:xfrm>
        <a:prstGeom prst="flowChartManualOperation">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0" rIns="114300" bIns="0" numCol="1" spcCol="1270" anchor="t" anchorCtr="0">
          <a:noAutofit/>
        </a:bodyPr>
        <a:lstStyle/>
        <a:p>
          <a:pPr marL="0" lvl="0" indent="0" algn="l" defTabSz="800100">
            <a:lnSpc>
              <a:spcPct val="90000"/>
            </a:lnSpc>
            <a:spcBef>
              <a:spcPct val="0"/>
            </a:spcBef>
            <a:spcAft>
              <a:spcPct val="35000"/>
            </a:spcAft>
            <a:buNone/>
          </a:pPr>
          <a:r>
            <a:rPr lang="lv-LV" sz="1800" b="1" i="0" kern="1200" dirty="0">
              <a:effectLst/>
              <a:latin typeface="+mn-lt"/>
            </a:rPr>
            <a:t>Sākotnējā prognoze</a:t>
          </a:r>
          <a:endParaRPr lang="en-US" sz="1800" kern="1200" dirty="0">
            <a:latin typeface="+mn-lt"/>
          </a:endParaRPr>
        </a:p>
        <a:p>
          <a:pPr marL="171450" lvl="1" indent="-171450" algn="l" defTabSz="800100">
            <a:lnSpc>
              <a:spcPct val="90000"/>
            </a:lnSpc>
            <a:spcBef>
              <a:spcPct val="0"/>
            </a:spcBef>
            <a:spcAft>
              <a:spcPct val="15000"/>
            </a:spcAft>
            <a:buChar char="•"/>
          </a:pPr>
          <a:r>
            <a:rPr lang="lv-LV" sz="1800" kern="1200" dirty="0">
              <a:latin typeface="+mn-lt"/>
            </a:rPr>
            <a:t>I</a:t>
          </a:r>
          <a:r>
            <a:rPr lang="lv-LV" sz="1800" b="0" i="0" kern="1200" dirty="0">
              <a:effectLst/>
              <a:latin typeface="+mn-lt"/>
            </a:rPr>
            <a:t>kgadējs pieaugums no 115,9 miljoniem eiro 2024. gadā:</a:t>
          </a:r>
        </a:p>
        <a:p>
          <a:pPr marL="171450" lvl="1" indent="-171450" algn="l" defTabSz="800100">
            <a:lnSpc>
              <a:spcPct val="90000"/>
            </a:lnSpc>
            <a:spcBef>
              <a:spcPct val="0"/>
            </a:spcBef>
            <a:spcAft>
              <a:spcPct val="15000"/>
            </a:spcAft>
            <a:buNone/>
          </a:pPr>
          <a:r>
            <a:rPr lang="lv-LV" sz="1800" b="0" i="0" kern="1200" dirty="0">
              <a:effectLst/>
              <a:latin typeface="+mn-lt"/>
            </a:rPr>
            <a:t>127,5 (2025),</a:t>
          </a:r>
        </a:p>
        <a:p>
          <a:pPr marL="171450" lvl="1" indent="-171450" algn="l" defTabSz="800100">
            <a:lnSpc>
              <a:spcPct val="90000"/>
            </a:lnSpc>
            <a:spcBef>
              <a:spcPct val="0"/>
            </a:spcBef>
            <a:spcAft>
              <a:spcPct val="15000"/>
            </a:spcAft>
            <a:buNone/>
          </a:pPr>
          <a:r>
            <a:rPr lang="lv-LV" sz="1800" b="0" i="0" kern="1200" dirty="0">
              <a:effectLst/>
              <a:latin typeface="+mn-lt"/>
            </a:rPr>
            <a:t>140,3 (2026), </a:t>
          </a:r>
        </a:p>
        <a:p>
          <a:pPr marL="171450" lvl="1" indent="-171450" algn="l" defTabSz="800100">
            <a:lnSpc>
              <a:spcPct val="90000"/>
            </a:lnSpc>
            <a:spcBef>
              <a:spcPct val="0"/>
            </a:spcBef>
            <a:spcAft>
              <a:spcPct val="15000"/>
            </a:spcAft>
            <a:buNone/>
          </a:pPr>
          <a:r>
            <a:rPr lang="lv-LV" sz="1800" b="0" i="0" kern="1200" dirty="0">
              <a:effectLst/>
              <a:latin typeface="+mn-lt"/>
            </a:rPr>
            <a:t>154,3 (2027), </a:t>
          </a:r>
        </a:p>
        <a:p>
          <a:pPr marL="171450" lvl="1" indent="-171450" algn="l" defTabSz="800100">
            <a:lnSpc>
              <a:spcPct val="90000"/>
            </a:lnSpc>
            <a:spcBef>
              <a:spcPct val="0"/>
            </a:spcBef>
            <a:spcAft>
              <a:spcPct val="15000"/>
            </a:spcAft>
            <a:buNone/>
          </a:pPr>
          <a:r>
            <a:rPr lang="lv-LV" sz="1800" b="0" i="0" kern="1200" dirty="0">
              <a:effectLst/>
              <a:latin typeface="+mn-lt"/>
            </a:rPr>
            <a:t>169,7 (2028), </a:t>
          </a:r>
        </a:p>
        <a:p>
          <a:pPr marL="171450" lvl="1" indent="-171450" algn="l" defTabSz="800100">
            <a:lnSpc>
              <a:spcPct val="90000"/>
            </a:lnSpc>
            <a:spcBef>
              <a:spcPct val="0"/>
            </a:spcBef>
            <a:spcAft>
              <a:spcPct val="15000"/>
            </a:spcAft>
            <a:buNone/>
          </a:pPr>
          <a:r>
            <a:rPr lang="lv-LV" sz="1800" b="0" i="0" kern="1200" dirty="0">
              <a:effectLst/>
              <a:latin typeface="+mn-lt"/>
            </a:rPr>
            <a:t>186,7 (2029),</a:t>
          </a:r>
        </a:p>
        <a:p>
          <a:pPr marL="171450" lvl="1" indent="-171450" algn="l" defTabSz="800100">
            <a:lnSpc>
              <a:spcPct val="90000"/>
            </a:lnSpc>
            <a:spcBef>
              <a:spcPct val="0"/>
            </a:spcBef>
            <a:spcAft>
              <a:spcPct val="15000"/>
            </a:spcAft>
            <a:buNone/>
          </a:pPr>
          <a:r>
            <a:rPr lang="lv-LV" sz="1800" b="0" i="0" kern="1200" dirty="0">
              <a:effectLst/>
              <a:latin typeface="+mn-lt"/>
            </a:rPr>
            <a:t>205,4 (2030).</a:t>
          </a:r>
        </a:p>
      </dsp:txBody>
      <dsp:txXfrm rot="5400000">
        <a:off x="1414" y="975280"/>
        <a:ext cx="3672023" cy="2925842"/>
      </dsp:txXfrm>
    </dsp:sp>
    <dsp:sp modelId="{0803AB0A-4BF5-475A-8EBE-A300CB68DAE9}">
      <dsp:nvSpPr>
        <dsp:cNvPr id="0" name=""/>
        <dsp:cNvSpPr/>
      </dsp:nvSpPr>
      <dsp:spPr>
        <a:xfrm rot="16200000">
          <a:off x="3346648" y="602190"/>
          <a:ext cx="4876404" cy="3672023"/>
        </a:xfrm>
        <a:prstGeom prst="flowChartManualOperation">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0" rIns="114300" bIns="0" numCol="1" spcCol="1270" anchor="t" anchorCtr="0">
          <a:noAutofit/>
        </a:bodyPr>
        <a:lstStyle/>
        <a:p>
          <a:pPr marL="0" lvl="0" indent="0" algn="l" defTabSz="800100">
            <a:lnSpc>
              <a:spcPct val="90000"/>
            </a:lnSpc>
            <a:spcBef>
              <a:spcPct val="0"/>
            </a:spcBef>
            <a:spcAft>
              <a:spcPct val="35000"/>
            </a:spcAft>
            <a:buNone/>
          </a:pPr>
          <a:r>
            <a:rPr lang="lv-LV" sz="1800" b="1" i="0" kern="1200" dirty="0">
              <a:effectLst/>
              <a:latin typeface="+mn-lt"/>
            </a:rPr>
            <a:t>Koriģētā prognoze ar makroekonomiskajiem parametriem</a:t>
          </a:r>
        </a:p>
        <a:p>
          <a:pPr marL="171450" lvl="1" indent="-171450" algn="l" defTabSz="800100">
            <a:lnSpc>
              <a:spcPct val="90000"/>
            </a:lnSpc>
            <a:spcBef>
              <a:spcPct val="0"/>
            </a:spcBef>
            <a:spcAft>
              <a:spcPct val="15000"/>
            </a:spcAft>
            <a:buNone/>
          </a:pPr>
          <a:r>
            <a:rPr lang="lv-LV" sz="1800" b="0" i="0" kern="1200" dirty="0">
              <a:effectLst/>
              <a:latin typeface="+mn-lt"/>
            </a:rPr>
            <a:t>121,7 (2025),</a:t>
          </a:r>
        </a:p>
        <a:p>
          <a:pPr marL="171450" lvl="1" indent="-171450" algn="l" defTabSz="800100">
            <a:lnSpc>
              <a:spcPct val="90000"/>
            </a:lnSpc>
            <a:spcBef>
              <a:spcPct val="0"/>
            </a:spcBef>
            <a:spcAft>
              <a:spcPct val="15000"/>
            </a:spcAft>
            <a:buNone/>
          </a:pPr>
          <a:r>
            <a:rPr lang="lv-LV" sz="1800" b="0" i="0" kern="1200" dirty="0">
              <a:effectLst/>
              <a:latin typeface="+mn-lt"/>
            </a:rPr>
            <a:t>128,1 (2026),</a:t>
          </a:r>
        </a:p>
        <a:p>
          <a:pPr marL="171450" lvl="1" indent="-171450" algn="l" defTabSz="800100">
            <a:lnSpc>
              <a:spcPct val="90000"/>
            </a:lnSpc>
            <a:spcBef>
              <a:spcPct val="0"/>
            </a:spcBef>
            <a:spcAft>
              <a:spcPct val="15000"/>
            </a:spcAft>
            <a:buNone/>
          </a:pPr>
          <a:r>
            <a:rPr lang="lv-LV" sz="1800" b="0" i="0" kern="1200" dirty="0">
              <a:effectLst/>
              <a:latin typeface="+mn-lt"/>
            </a:rPr>
            <a:t>134,9 (2027),</a:t>
          </a:r>
        </a:p>
        <a:p>
          <a:pPr marL="171450" lvl="1" indent="-171450" algn="l" defTabSz="800100">
            <a:lnSpc>
              <a:spcPct val="90000"/>
            </a:lnSpc>
            <a:spcBef>
              <a:spcPct val="0"/>
            </a:spcBef>
            <a:spcAft>
              <a:spcPct val="15000"/>
            </a:spcAft>
            <a:buNone/>
          </a:pPr>
          <a:r>
            <a:rPr lang="lv-LV" sz="1800" b="0" i="0" kern="1200" dirty="0">
              <a:effectLst/>
              <a:latin typeface="+mn-lt"/>
            </a:rPr>
            <a:t>141,9 (2028),</a:t>
          </a:r>
        </a:p>
        <a:p>
          <a:pPr marL="171450" lvl="1" indent="-171450" algn="l" defTabSz="800100">
            <a:lnSpc>
              <a:spcPct val="90000"/>
            </a:lnSpc>
            <a:spcBef>
              <a:spcPct val="0"/>
            </a:spcBef>
            <a:spcAft>
              <a:spcPct val="15000"/>
            </a:spcAft>
            <a:buNone/>
          </a:pPr>
          <a:r>
            <a:rPr lang="lv-LV" sz="1800" b="0" i="0" kern="1200" dirty="0">
              <a:effectLst/>
              <a:latin typeface="+mn-lt"/>
            </a:rPr>
            <a:t>149,2 (2029),</a:t>
          </a:r>
        </a:p>
        <a:p>
          <a:pPr marL="171450" lvl="1" indent="-171450" algn="l" defTabSz="800100">
            <a:lnSpc>
              <a:spcPct val="90000"/>
            </a:lnSpc>
            <a:spcBef>
              <a:spcPct val="0"/>
            </a:spcBef>
            <a:spcAft>
              <a:spcPct val="15000"/>
            </a:spcAft>
            <a:buNone/>
          </a:pPr>
          <a:r>
            <a:rPr lang="lv-LV" sz="1800" b="0" i="0" kern="1200" dirty="0">
              <a:effectLst/>
              <a:latin typeface="+mn-lt"/>
            </a:rPr>
            <a:t>156,8 (2030).</a:t>
          </a:r>
        </a:p>
      </dsp:txBody>
      <dsp:txXfrm rot="5400000">
        <a:off x="3948839" y="975280"/>
        <a:ext cx="3672023" cy="2925842"/>
      </dsp:txXfrm>
    </dsp:sp>
    <dsp:sp modelId="{D794D307-C309-4B83-B848-D4813B7EB89A}">
      <dsp:nvSpPr>
        <dsp:cNvPr id="0" name=""/>
        <dsp:cNvSpPr/>
      </dsp:nvSpPr>
      <dsp:spPr>
        <a:xfrm rot="16200000">
          <a:off x="7294073" y="602190"/>
          <a:ext cx="4876404" cy="3672023"/>
        </a:xfrm>
        <a:prstGeom prst="flowChartManualOperation">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0" rIns="114300" bIns="0" numCol="1" spcCol="1270" anchor="t" anchorCtr="0">
          <a:noAutofit/>
        </a:bodyPr>
        <a:lstStyle/>
        <a:p>
          <a:pPr marL="0" lvl="0" indent="0" algn="l" defTabSz="800100">
            <a:lnSpc>
              <a:spcPct val="90000"/>
            </a:lnSpc>
            <a:spcBef>
              <a:spcPct val="0"/>
            </a:spcBef>
            <a:spcAft>
              <a:spcPct val="35000"/>
            </a:spcAft>
            <a:buNone/>
          </a:pPr>
          <a:r>
            <a:rPr lang="lv-LV" sz="1800" b="1" i="0" kern="1200">
              <a:effectLst/>
              <a:latin typeface="+mn-lt"/>
            </a:rPr>
            <a:t>Koriģētā prognoze ar algu pieauguma ietekmi</a:t>
          </a:r>
          <a:endParaRPr lang="lv-LV" sz="1800" b="1" i="0" kern="1200" dirty="0">
            <a:effectLst/>
            <a:latin typeface="+mn-lt"/>
          </a:endParaRPr>
        </a:p>
        <a:p>
          <a:pPr marL="171450" lvl="1" indent="-171450" algn="l" defTabSz="800100">
            <a:lnSpc>
              <a:spcPct val="90000"/>
            </a:lnSpc>
            <a:spcBef>
              <a:spcPct val="0"/>
            </a:spcBef>
            <a:spcAft>
              <a:spcPct val="15000"/>
            </a:spcAft>
            <a:buChar char="•"/>
          </a:pPr>
          <a:r>
            <a:rPr lang="lv-LV" sz="1800" b="0" i="0" kern="1200" dirty="0">
              <a:effectLst/>
              <a:latin typeface="+mn-lt"/>
            </a:rPr>
            <a:t>Ievērojot pēdējo piecu mēnešu vidējā atalgojuma pieaugumu (23%–78% no 2020. līdz 2024.):</a:t>
          </a:r>
        </a:p>
        <a:p>
          <a:pPr marL="171450" lvl="1" indent="-171450" algn="l" defTabSz="800100">
            <a:lnSpc>
              <a:spcPct val="90000"/>
            </a:lnSpc>
            <a:spcBef>
              <a:spcPct val="0"/>
            </a:spcBef>
            <a:spcAft>
              <a:spcPct val="15000"/>
            </a:spcAft>
            <a:buNone/>
          </a:pPr>
          <a:r>
            <a:rPr lang="lv-LV" sz="1800" b="0" i="0" kern="1200" dirty="0">
              <a:effectLst/>
              <a:latin typeface="+mn-lt"/>
            </a:rPr>
            <a:t>135,0 (2025), </a:t>
          </a:r>
        </a:p>
        <a:p>
          <a:pPr marL="171450" lvl="1" indent="-171450" algn="l" defTabSz="800100">
            <a:lnSpc>
              <a:spcPct val="90000"/>
            </a:lnSpc>
            <a:spcBef>
              <a:spcPct val="0"/>
            </a:spcBef>
            <a:spcAft>
              <a:spcPct val="15000"/>
            </a:spcAft>
            <a:buNone/>
          </a:pPr>
          <a:r>
            <a:rPr lang="lv-LV" sz="1800" b="0" i="0" kern="1200" dirty="0">
              <a:effectLst/>
              <a:latin typeface="+mn-lt"/>
            </a:rPr>
            <a:t>150,5 (2026), </a:t>
          </a:r>
        </a:p>
        <a:p>
          <a:pPr marL="171450" lvl="1" indent="-171450" algn="l" defTabSz="800100">
            <a:lnSpc>
              <a:spcPct val="90000"/>
            </a:lnSpc>
            <a:spcBef>
              <a:spcPct val="0"/>
            </a:spcBef>
            <a:spcAft>
              <a:spcPct val="15000"/>
            </a:spcAft>
            <a:buNone/>
          </a:pPr>
          <a:r>
            <a:rPr lang="lv-LV" sz="1800" b="0" i="0" kern="1200" dirty="0">
              <a:effectLst/>
              <a:latin typeface="+mn-lt"/>
            </a:rPr>
            <a:t>165,6 (2027),</a:t>
          </a:r>
        </a:p>
        <a:p>
          <a:pPr marL="171450" lvl="1" indent="-171450" algn="l" defTabSz="800100">
            <a:lnSpc>
              <a:spcPct val="90000"/>
            </a:lnSpc>
            <a:spcBef>
              <a:spcPct val="0"/>
            </a:spcBef>
            <a:spcAft>
              <a:spcPct val="15000"/>
            </a:spcAft>
            <a:buNone/>
          </a:pPr>
          <a:r>
            <a:rPr lang="lv-LV" sz="1800" b="0" i="0" kern="1200" dirty="0">
              <a:effectLst/>
              <a:latin typeface="+mn-lt"/>
            </a:rPr>
            <a:t>180,2 (2028), </a:t>
          </a:r>
        </a:p>
        <a:p>
          <a:pPr marL="171450" lvl="1" indent="-171450" algn="l" defTabSz="800100">
            <a:lnSpc>
              <a:spcPct val="90000"/>
            </a:lnSpc>
            <a:spcBef>
              <a:spcPct val="0"/>
            </a:spcBef>
            <a:spcAft>
              <a:spcPct val="15000"/>
            </a:spcAft>
            <a:buNone/>
          </a:pPr>
          <a:r>
            <a:rPr lang="lv-LV" sz="1800" b="0" i="0" kern="1200" dirty="0">
              <a:effectLst/>
              <a:latin typeface="+mn-lt"/>
            </a:rPr>
            <a:t>193,8 (2029), </a:t>
          </a:r>
        </a:p>
        <a:p>
          <a:pPr marL="171450" lvl="1" indent="-171450" algn="l" defTabSz="800100">
            <a:lnSpc>
              <a:spcPct val="90000"/>
            </a:lnSpc>
            <a:spcBef>
              <a:spcPct val="0"/>
            </a:spcBef>
            <a:spcAft>
              <a:spcPct val="15000"/>
            </a:spcAft>
            <a:buNone/>
          </a:pPr>
          <a:r>
            <a:rPr lang="lv-LV" sz="1800" b="0" i="0" kern="1200" dirty="0">
              <a:effectLst/>
              <a:latin typeface="+mn-lt"/>
            </a:rPr>
            <a:t>207,0 (2030).</a:t>
          </a:r>
        </a:p>
      </dsp:txBody>
      <dsp:txXfrm rot="5400000">
        <a:off x="7896264" y="975280"/>
        <a:ext cx="3672023" cy="292584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8ADAF2-D9CA-4521-A88E-B27DB2DF89E3}">
      <dsp:nvSpPr>
        <dsp:cNvPr id="0" name=""/>
        <dsp:cNvSpPr/>
      </dsp:nvSpPr>
      <dsp:spPr>
        <a:xfrm>
          <a:off x="0" y="605"/>
          <a:ext cx="11251622"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FE355B8-F8D1-4900-8BE0-AB7D5B8C7711}">
      <dsp:nvSpPr>
        <dsp:cNvPr id="0" name=""/>
        <dsp:cNvSpPr/>
      </dsp:nvSpPr>
      <dsp:spPr>
        <a:xfrm>
          <a:off x="0" y="605"/>
          <a:ext cx="11251622" cy="7085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lv-LV" sz="1600" kern="1200" dirty="0"/>
            <a:t>Pensiju saņēmēju grupas un nosacījumi ir </a:t>
          </a:r>
          <a:r>
            <a:rPr lang="lv-LV" sz="1600" b="1" kern="1200" dirty="0"/>
            <a:t>pievienoti </a:t>
          </a:r>
          <a:r>
            <a:rPr lang="lv-LV" sz="1600" b="1" kern="1200" dirty="0" err="1"/>
            <a:t>situatīvi</a:t>
          </a:r>
          <a:r>
            <a:rPr lang="lv-LV" sz="1600" b="1" kern="1200" dirty="0"/>
            <a:t>, ar konkrētu motivāciju un nav pārskatīti mainoties apstākļiem</a:t>
          </a:r>
          <a:r>
            <a:rPr lang="lv-LV" sz="1600" kern="1200" dirty="0"/>
            <a:t>; </a:t>
          </a:r>
          <a:endParaRPr lang="en-US" sz="1600" kern="1200" dirty="0"/>
        </a:p>
      </dsp:txBody>
      <dsp:txXfrm>
        <a:off x="0" y="605"/>
        <a:ext cx="11251622" cy="708552"/>
      </dsp:txXfrm>
    </dsp:sp>
    <dsp:sp modelId="{B94CF862-CA95-40E9-9D91-DE8FB42DD9AD}">
      <dsp:nvSpPr>
        <dsp:cNvPr id="0" name=""/>
        <dsp:cNvSpPr/>
      </dsp:nvSpPr>
      <dsp:spPr>
        <a:xfrm>
          <a:off x="0" y="709158"/>
          <a:ext cx="11251622"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8699E6A-D378-4A7F-A791-C33ACAD57160}">
      <dsp:nvSpPr>
        <dsp:cNvPr id="0" name=""/>
        <dsp:cNvSpPr/>
      </dsp:nvSpPr>
      <dsp:spPr>
        <a:xfrm>
          <a:off x="0" y="709158"/>
          <a:ext cx="11251622" cy="7085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lv-LV" sz="1600" kern="1200" dirty="0"/>
            <a:t>Izdienas pensijas </a:t>
          </a:r>
          <a:r>
            <a:rPr lang="lv-LV" sz="1600" b="1" kern="1200" dirty="0"/>
            <a:t>sistēmu regulē </a:t>
          </a:r>
          <a:r>
            <a:rPr lang="lv-LV" sz="1600" b="1" kern="1200" dirty="0" err="1"/>
            <a:t>nozariski</a:t>
          </a:r>
          <a:r>
            <a:rPr lang="lv-LV" sz="1600" b="1" kern="1200" dirty="0"/>
            <a:t> normatīvie akti</a:t>
          </a:r>
          <a:r>
            <a:rPr lang="lv-LV" sz="1600" kern="1200" dirty="0"/>
            <a:t>, kas ir vēsturiski novedis pie situācijas, ka izdienas pensijas subjektiem ir dažādi izdienas pensijas saņemšanas nosacījumi (vecums, stāžs, apmērs u.c.)</a:t>
          </a:r>
          <a:endParaRPr lang="en-US" sz="1600" kern="1200" dirty="0"/>
        </a:p>
      </dsp:txBody>
      <dsp:txXfrm>
        <a:off x="0" y="709158"/>
        <a:ext cx="11251622" cy="708552"/>
      </dsp:txXfrm>
    </dsp:sp>
    <dsp:sp modelId="{AC7A29C8-E91C-41F5-85B6-DC39E7E52651}">
      <dsp:nvSpPr>
        <dsp:cNvPr id="0" name=""/>
        <dsp:cNvSpPr/>
      </dsp:nvSpPr>
      <dsp:spPr>
        <a:xfrm>
          <a:off x="0" y="1417711"/>
          <a:ext cx="11251622"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50C19BF-018A-4164-89CB-84BED0A3652E}">
      <dsp:nvSpPr>
        <dsp:cNvPr id="0" name=""/>
        <dsp:cNvSpPr/>
      </dsp:nvSpPr>
      <dsp:spPr>
        <a:xfrm>
          <a:off x="0" y="1417711"/>
          <a:ext cx="11251622" cy="7085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lv-LV" sz="1600" kern="1200" dirty="0"/>
            <a:t>Iekšlietu, Aizsardzības un Tieslietu (izņemot prokurorus) sistēmas darbinieki </a:t>
          </a:r>
          <a:r>
            <a:rPr lang="lv-LV" sz="1600" b="1" kern="1200" dirty="0"/>
            <a:t>stāžā var ieskaitīt 80 procentus no citās iestādēs</a:t>
          </a:r>
          <a:r>
            <a:rPr lang="lv-LV" sz="1600" kern="1200" dirty="0"/>
            <a:t>, pie komersantiem un organizācijās nostrādātā laika;</a:t>
          </a:r>
          <a:endParaRPr lang="en-US" sz="1600" kern="1200" dirty="0"/>
        </a:p>
      </dsp:txBody>
      <dsp:txXfrm>
        <a:off x="0" y="1417711"/>
        <a:ext cx="11251622" cy="708552"/>
      </dsp:txXfrm>
    </dsp:sp>
    <dsp:sp modelId="{592B61B0-7731-423E-AE37-BD3EFD38B844}">
      <dsp:nvSpPr>
        <dsp:cNvPr id="0" name=""/>
        <dsp:cNvSpPr/>
      </dsp:nvSpPr>
      <dsp:spPr>
        <a:xfrm>
          <a:off x="0" y="2126264"/>
          <a:ext cx="11251622"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ECB9E64-BDF6-4687-B41B-3DDF7C572869}">
      <dsp:nvSpPr>
        <dsp:cNvPr id="0" name=""/>
        <dsp:cNvSpPr/>
      </dsp:nvSpPr>
      <dsp:spPr>
        <a:xfrm>
          <a:off x="0" y="2126264"/>
          <a:ext cx="11251622" cy="7085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lv-LV" sz="1600" kern="1200" dirty="0"/>
            <a:t>Izdienas </a:t>
          </a:r>
          <a:r>
            <a:rPr lang="lv-LV" sz="1600" b="1" kern="1200" dirty="0"/>
            <a:t>pensijas izmaksa tiek turpināta arī iestājoties valsts vecuma pensijai</a:t>
          </a:r>
          <a:r>
            <a:rPr lang="lv-LV" sz="1600" kern="1200" dirty="0"/>
            <a:t>, </a:t>
          </a:r>
          <a:r>
            <a:rPr lang="lv-LV" sz="1600" b="1" kern="1200" dirty="0"/>
            <a:t>no valsts budžeta sedzot starpību </a:t>
          </a:r>
          <a:r>
            <a:rPr lang="lv-LV" sz="1600" kern="1200" dirty="0"/>
            <a:t>starp vecuma un izdienas pensiju, ja izdienas pensija pārsniedz vecuma pensijas apmēru;</a:t>
          </a:r>
          <a:endParaRPr lang="en-US" sz="1600" kern="1200" dirty="0"/>
        </a:p>
      </dsp:txBody>
      <dsp:txXfrm>
        <a:off x="0" y="2126264"/>
        <a:ext cx="11251622" cy="708552"/>
      </dsp:txXfrm>
    </dsp:sp>
    <dsp:sp modelId="{82F4B7A8-2142-4C30-BC70-A8483F536106}">
      <dsp:nvSpPr>
        <dsp:cNvPr id="0" name=""/>
        <dsp:cNvSpPr/>
      </dsp:nvSpPr>
      <dsp:spPr>
        <a:xfrm>
          <a:off x="0" y="2834816"/>
          <a:ext cx="11251622"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111865D-8011-4AD3-AD89-25E6A12CAF49}">
      <dsp:nvSpPr>
        <dsp:cNvPr id="0" name=""/>
        <dsp:cNvSpPr/>
      </dsp:nvSpPr>
      <dsp:spPr>
        <a:xfrm>
          <a:off x="0" y="2834816"/>
          <a:ext cx="11251622" cy="7085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lv-LV" sz="1600" kern="1200" dirty="0"/>
            <a:t>Izdienas pensiju </a:t>
          </a:r>
          <a:r>
            <a:rPr lang="lv-LV" sz="1600" b="1" kern="1200" dirty="0"/>
            <a:t>aprēķina no vidējās mēneša darba samaksas par pēdējiem 5 gadiem</a:t>
          </a:r>
          <a:r>
            <a:rPr lang="lv-LV" sz="1600" kern="1200" dirty="0"/>
            <a:t>, kas rada būtiski atšķirīgus izdienas pensijas apmērus starp iestādēm un nav salīdzināma ar pieeju vecuma pensiju apmēra noteikšanā no iemaksām visā nodarbinātības ciklā</a:t>
          </a:r>
          <a:endParaRPr lang="en-US" sz="1600" kern="1200" dirty="0"/>
        </a:p>
      </dsp:txBody>
      <dsp:txXfrm>
        <a:off x="0" y="2834816"/>
        <a:ext cx="11251622" cy="708552"/>
      </dsp:txXfrm>
    </dsp:sp>
    <dsp:sp modelId="{F3AA3735-7E41-4A4F-ACFE-431D3BB37619}">
      <dsp:nvSpPr>
        <dsp:cNvPr id="0" name=""/>
        <dsp:cNvSpPr/>
      </dsp:nvSpPr>
      <dsp:spPr>
        <a:xfrm>
          <a:off x="0" y="3543369"/>
          <a:ext cx="11251622"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71EFAB0-B798-4DA2-A836-EC4C7AAEA9A9}">
      <dsp:nvSpPr>
        <dsp:cNvPr id="0" name=""/>
        <dsp:cNvSpPr/>
      </dsp:nvSpPr>
      <dsp:spPr>
        <a:xfrm>
          <a:off x="0" y="3543369"/>
          <a:ext cx="11251622" cy="7085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lv-LV" sz="1600" kern="1200" dirty="0"/>
            <a:t>Izdienas pensijai </a:t>
          </a:r>
          <a:r>
            <a:rPr lang="lv-LV" sz="1600" b="1" kern="1200" dirty="0"/>
            <a:t>turpina kvalificēties arī administratīvo funkciju veicēji </a:t>
          </a:r>
          <a:r>
            <a:rPr lang="lv-LV" sz="1600" kern="1200" dirty="0"/>
            <a:t>un citas personas, kuru darba pienākumi pēc būtības neatbilst izdienas pensijas subjektam;</a:t>
          </a:r>
          <a:endParaRPr lang="en-US" sz="1600" kern="1200" dirty="0"/>
        </a:p>
      </dsp:txBody>
      <dsp:txXfrm>
        <a:off x="0" y="3543369"/>
        <a:ext cx="11251622" cy="708552"/>
      </dsp:txXfrm>
    </dsp:sp>
    <dsp:sp modelId="{BF5C9887-1F9B-476E-B03E-A8588BE22CE7}">
      <dsp:nvSpPr>
        <dsp:cNvPr id="0" name=""/>
        <dsp:cNvSpPr/>
      </dsp:nvSpPr>
      <dsp:spPr>
        <a:xfrm>
          <a:off x="0" y="4251922"/>
          <a:ext cx="11251622" cy="0"/>
        </a:xfrm>
        <a:prstGeom prst="line">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6A95A78-3573-4333-A362-DD963FE3B13C}">
      <dsp:nvSpPr>
        <dsp:cNvPr id="0" name=""/>
        <dsp:cNvSpPr/>
      </dsp:nvSpPr>
      <dsp:spPr>
        <a:xfrm>
          <a:off x="0" y="4251922"/>
          <a:ext cx="11251622" cy="7085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lv-LV" sz="1600" kern="1200" dirty="0"/>
            <a:t>Pastāv </a:t>
          </a:r>
          <a:r>
            <a:rPr lang="lv-LV" sz="1600" b="1" kern="1200" dirty="0"/>
            <a:t>nevienlīdzība starp iestādēm, </a:t>
          </a:r>
          <a:r>
            <a:rPr lang="lv-LV" sz="1600" kern="1200" dirty="0"/>
            <a:t>kur starp pielīdzināmu funkciju veicošām iestādēm kāda ir, bet cita nav izdienas pensijas subjekts (piemēram, </a:t>
          </a:r>
          <a:r>
            <a:rPr lang="es-ES" sz="1600" kern="1200" dirty="0"/>
            <a:t>VID </a:t>
          </a:r>
          <a:r>
            <a:rPr lang="es-ES" sz="1600" kern="1200" dirty="0" err="1"/>
            <a:t>Finanšu</a:t>
          </a:r>
          <a:r>
            <a:rPr lang="es-ES" sz="1600" kern="1200" dirty="0"/>
            <a:t> un </a:t>
          </a:r>
          <a:r>
            <a:rPr lang="es-ES" sz="1600" kern="1200" dirty="0" err="1"/>
            <a:t>Muitas</a:t>
          </a:r>
          <a:r>
            <a:rPr lang="es-ES" sz="1600" kern="1200" dirty="0"/>
            <a:t> </a:t>
          </a:r>
          <a:r>
            <a:rPr lang="es-ES" sz="1600" kern="1200" dirty="0" err="1"/>
            <a:t>policij</a:t>
          </a:r>
          <a:r>
            <a:rPr lang="lv-LV" sz="1600" kern="1200" dirty="0"/>
            <a:t>a un Valsts policija, Valsts tiesu ekspertīžu birojs un Valsts policijas Ekspertīžu birojs);</a:t>
          </a:r>
          <a:endParaRPr lang="en-US" sz="1600" kern="1200" dirty="0"/>
        </a:p>
      </dsp:txBody>
      <dsp:txXfrm>
        <a:off x="0" y="4251922"/>
        <a:ext cx="11251622" cy="708552"/>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0.79359</cdr:x>
      <cdr:y>0.24038</cdr:y>
    </cdr:from>
    <cdr:to>
      <cdr:x>0.84342</cdr:x>
      <cdr:y>0.38221</cdr:y>
    </cdr:to>
    <cdr:sp macro="" textlink="">
      <cdr:nvSpPr>
        <cdr:cNvPr id="2" name="Right Brace 1">
          <a:extLst xmlns:a="http://schemas.openxmlformats.org/drawingml/2006/main">
            <a:ext uri="{FF2B5EF4-FFF2-40B4-BE49-F238E27FC236}">
              <a16:creationId xmlns:a16="http://schemas.microsoft.com/office/drawing/2014/main" id="{8666C140-B3B6-3FE5-F442-C2CBB8FC6983}"/>
            </a:ext>
          </a:extLst>
        </cdr:cNvPr>
        <cdr:cNvSpPr/>
      </cdr:nvSpPr>
      <cdr:spPr>
        <a:xfrm xmlns:a="http://schemas.openxmlformats.org/drawingml/2006/main">
          <a:off x="6372226" y="952500"/>
          <a:ext cx="400050" cy="561975"/>
        </a:xfrm>
        <a:prstGeom xmlns:a="http://schemas.openxmlformats.org/drawingml/2006/main" prst="rightBrace">
          <a:avLst/>
        </a:prstGeom>
        <a:ln xmlns:a="http://schemas.openxmlformats.org/drawingml/2006/main">
          <a:solidFill>
            <a:schemeClr val="accent2">
              <a:lumMod val="75000"/>
            </a:schemeClr>
          </a:solidFill>
        </a:ln>
      </cdr:spPr>
      <cdr:style>
        <a:lnRef xmlns:a="http://schemas.openxmlformats.org/drawingml/2006/main" idx="3">
          <a:schemeClr val="accent5"/>
        </a:lnRef>
        <a:fillRef xmlns:a="http://schemas.openxmlformats.org/drawingml/2006/main" idx="0">
          <a:schemeClr val="accent5"/>
        </a:fillRef>
        <a:effectRef xmlns:a="http://schemas.openxmlformats.org/drawingml/2006/main" idx="2">
          <a:schemeClr val="accent5"/>
        </a:effectRef>
        <a:fontRef xmlns:a="http://schemas.openxmlformats.org/drawingml/2006/main" idx="minor">
          <a:schemeClr val="tx1"/>
        </a:fontRef>
      </cdr:style>
      <cdr:txBody>
        <a:bodyPr xmlns:a="http://schemas.openxmlformats.org/drawingml/2006/main" rot="0" spcFirstLastPara="0" vert="horz" wrap="square" lIns="91440" tIns="45720" rIns="91440" bIns="45720" numCol="1" spcCol="0" rtlCol="0" fromWordArt="0" anchor="t" anchorCtr="0" forceAA="0" compatLnSpc="1">
          <a:prstTxWarp prst="textNoShape">
            <a:avLst/>
          </a:prstTxWarp>
          <a:noAutofit/>
        </a:bodyPr>
        <a:lstStyle xmlns:a="http://schemas.openxmlformats.org/drawingml/2006/main">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xmlns:a="http://schemas.openxmlformats.org/drawingml/2006/main">
          <a:pPr algn="l"/>
          <a:endParaRPr lang="lv-LV" sz="1100"/>
        </a:p>
      </cdr:txBody>
    </cdr:sp>
  </cdr:relSizeAnchor>
  <cdr:relSizeAnchor xmlns:cdr="http://schemas.openxmlformats.org/drawingml/2006/chartDrawing">
    <cdr:from>
      <cdr:x>0.37248</cdr:x>
      <cdr:y>0.49038</cdr:y>
    </cdr:from>
    <cdr:to>
      <cdr:x>0.53144</cdr:x>
      <cdr:y>0.68269</cdr:y>
    </cdr:to>
    <cdr:sp macro="" textlink="">
      <cdr:nvSpPr>
        <cdr:cNvPr id="5" name="TextBox 4">
          <a:extLst xmlns:a="http://schemas.openxmlformats.org/drawingml/2006/main">
            <a:ext uri="{FF2B5EF4-FFF2-40B4-BE49-F238E27FC236}">
              <a16:creationId xmlns:a16="http://schemas.microsoft.com/office/drawing/2014/main" id="{9BBD8016-8923-A47F-6D19-791E1F0DFED9}"/>
            </a:ext>
          </a:extLst>
        </cdr:cNvPr>
        <cdr:cNvSpPr txBox="1"/>
      </cdr:nvSpPr>
      <cdr:spPr>
        <a:xfrm xmlns:a="http://schemas.openxmlformats.org/drawingml/2006/main">
          <a:off x="2990850" y="1943100"/>
          <a:ext cx="1276351" cy="7620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marL="0" marR="0" lvl="0" indent="0" defTabSz="914400" eaLnBrk="1" fontAlgn="auto" latinLnBrk="0" hangingPunct="1">
            <a:lnSpc>
              <a:spcPct val="100000"/>
            </a:lnSpc>
            <a:spcBef>
              <a:spcPts val="0"/>
            </a:spcBef>
            <a:spcAft>
              <a:spcPts val="0"/>
            </a:spcAft>
            <a:buClrTx/>
            <a:buSzTx/>
            <a:buFontTx/>
            <a:buNone/>
            <a:tabLst/>
            <a:defRPr/>
          </a:pPr>
          <a:r>
            <a:rPr lang="lv-LV" sz="1100">
              <a:effectLst/>
              <a:latin typeface="+mn-lt"/>
              <a:ea typeface="+mn-ea"/>
              <a:cs typeface="+mn-cs"/>
            </a:rPr>
            <a:t>Faktiski nostrādāti</a:t>
          </a:r>
          <a:r>
            <a:rPr lang="lv-LV" sz="1100" baseline="0">
              <a:effectLst/>
              <a:latin typeface="+mn-lt"/>
              <a:ea typeface="+mn-ea"/>
              <a:cs typeface="+mn-cs"/>
            </a:rPr>
            <a:t> 13 gadi;</a:t>
          </a:r>
        </a:p>
        <a:p xmlns:a="http://schemas.openxmlformats.org/drawingml/2006/main">
          <a:pPr marL="0" marR="0" lvl="0" indent="0" defTabSz="914400" eaLnBrk="1" fontAlgn="auto" latinLnBrk="0" hangingPunct="1">
            <a:lnSpc>
              <a:spcPct val="100000"/>
            </a:lnSpc>
            <a:spcBef>
              <a:spcPts val="0"/>
            </a:spcBef>
            <a:spcAft>
              <a:spcPts val="0"/>
            </a:spcAft>
            <a:buClrTx/>
            <a:buSzTx/>
            <a:buFontTx/>
            <a:buNone/>
            <a:tabLst/>
            <a:defRPr/>
          </a:pPr>
          <a:r>
            <a:rPr lang="lv-LV" sz="1100" baseline="0">
              <a:effectLst/>
              <a:latin typeface="+mn-lt"/>
              <a:ea typeface="+mn-ea"/>
              <a:cs typeface="+mn-cs"/>
            </a:rPr>
            <a:t>ieskaitīti 80 %</a:t>
          </a:r>
          <a:r>
            <a:rPr lang="lv-LV" sz="1100">
              <a:effectLst/>
              <a:latin typeface="+mn-lt"/>
              <a:ea typeface="+mn-ea"/>
              <a:cs typeface="+mn-cs"/>
            </a:rPr>
            <a:t> </a:t>
          </a:r>
          <a:endParaRPr lang="lv-LV">
            <a:effectLst/>
          </a:endParaRPr>
        </a:p>
        <a:p xmlns:a="http://schemas.openxmlformats.org/drawingml/2006/main">
          <a:endParaRPr lang="lv-LV" sz="1100" kern="1200"/>
        </a:p>
      </cdr:txBody>
    </cdr:sp>
  </cdr:relSizeAnchor>
  <cdr:relSizeAnchor xmlns:cdr="http://schemas.openxmlformats.org/drawingml/2006/chartDrawing">
    <cdr:from>
      <cdr:x>0.83728</cdr:x>
      <cdr:y>0.19751</cdr:y>
    </cdr:from>
    <cdr:to>
      <cdr:x>1</cdr:x>
      <cdr:y>0.43229</cdr:y>
    </cdr:to>
    <cdr:sp macro="" textlink="">
      <cdr:nvSpPr>
        <cdr:cNvPr id="8" name="TextBox 1">
          <a:extLst xmlns:a="http://schemas.openxmlformats.org/drawingml/2006/main">
            <a:ext uri="{FF2B5EF4-FFF2-40B4-BE49-F238E27FC236}">
              <a16:creationId xmlns:a16="http://schemas.microsoft.com/office/drawing/2014/main" id="{AB37F110-6FCE-4BA3-BF6A-A163C14BBD9E}"/>
            </a:ext>
          </a:extLst>
        </cdr:cNvPr>
        <cdr:cNvSpPr txBox="1"/>
      </cdr:nvSpPr>
      <cdr:spPr>
        <a:xfrm xmlns:a="http://schemas.openxmlformats.org/drawingml/2006/main">
          <a:off x="6723026" y="782629"/>
          <a:ext cx="1306549" cy="93029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defTabSz="914400" eaLnBrk="1" fontAlgn="auto" latinLnBrk="0" hangingPunct="1">
            <a:lnSpc>
              <a:spcPct val="100000"/>
            </a:lnSpc>
            <a:spcBef>
              <a:spcPts val="0"/>
            </a:spcBef>
            <a:spcAft>
              <a:spcPts val="0"/>
            </a:spcAft>
            <a:buClrTx/>
            <a:buSzTx/>
            <a:buFontTx/>
            <a:buNone/>
            <a:tabLst/>
            <a:defRPr/>
          </a:pPr>
          <a:r>
            <a:rPr lang="lv-LV" sz="1100" dirty="0">
              <a:effectLst/>
              <a:latin typeface="+mn-lt"/>
              <a:ea typeface="+mn-ea"/>
              <a:cs typeface="+mn-cs"/>
            </a:rPr>
            <a:t>Ieskaita periodu, kas nepārsniedzot 2</a:t>
          </a:r>
          <a:r>
            <a:rPr lang="lv-LV" sz="1100" baseline="0" dirty="0">
              <a:effectLst/>
              <a:latin typeface="+mn-lt"/>
              <a:ea typeface="+mn-ea"/>
              <a:cs typeface="+mn-cs"/>
            </a:rPr>
            <a:t>0 %</a:t>
          </a:r>
          <a:r>
            <a:rPr lang="lv-LV" sz="1100" dirty="0">
              <a:effectLst/>
              <a:latin typeface="+mn-lt"/>
              <a:ea typeface="+mn-ea"/>
              <a:cs typeface="+mn-cs"/>
            </a:rPr>
            <a:t> no kopējā izdienas stāža</a:t>
          </a:r>
          <a:endParaRPr lang="lv-LV" dirty="0">
            <a:effectLst/>
          </a:endParaRPr>
        </a:p>
        <a:p xmlns:a="http://schemas.openxmlformats.org/drawingml/2006/main">
          <a:endParaRPr lang="lv-LV" sz="1100" kern="1200"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50A0ACF-102E-4282-8F2A-E191C59A7A56}"/>
              </a:ext>
            </a:extLst>
          </p:cNvPr>
          <p:cNvSpPr>
            <a:spLocks noGrp="1"/>
          </p:cNvSpPr>
          <p:nvPr>
            <p:ph type="hdr" sz="quarter"/>
          </p:nvPr>
        </p:nvSpPr>
        <p:spPr>
          <a:xfrm>
            <a:off x="2" y="0"/>
            <a:ext cx="3043951" cy="467327"/>
          </a:xfrm>
          <a:prstGeom prst="rect">
            <a:avLst/>
          </a:prstGeom>
        </p:spPr>
        <p:txBody>
          <a:bodyPr vert="horz" lIns="91426" tIns="45713" rIns="91426" bIns="45713" rtlCol="0"/>
          <a:lstStyle>
            <a:lvl1pPr algn="l">
              <a:defRPr sz="1200"/>
            </a:lvl1pPr>
          </a:lstStyle>
          <a:p>
            <a:endParaRPr lang="lv-LV"/>
          </a:p>
        </p:txBody>
      </p:sp>
      <p:sp>
        <p:nvSpPr>
          <p:cNvPr id="3" name="Date Placeholder 2">
            <a:extLst>
              <a:ext uri="{FF2B5EF4-FFF2-40B4-BE49-F238E27FC236}">
                <a16:creationId xmlns:a16="http://schemas.microsoft.com/office/drawing/2014/main" id="{B26FFC91-9732-4815-8B05-1534FF45753E}"/>
              </a:ext>
            </a:extLst>
          </p:cNvPr>
          <p:cNvSpPr>
            <a:spLocks noGrp="1"/>
          </p:cNvSpPr>
          <p:nvPr>
            <p:ph type="dt" sz="quarter" idx="1"/>
          </p:nvPr>
        </p:nvSpPr>
        <p:spPr>
          <a:xfrm>
            <a:off x="3977495" y="0"/>
            <a:ext cx="3043950" cy="467327"/>
          </a:xfrm>
          <a:prstGeom prst="rect">
            <a:avLst/>
          </a:prstGeom>
        </p:spPr>
        <p:txBody>
          <a:bodyPr vert="horz" lIns="91426" tIns="45713" rIns="91426" bIns="45713" rtlCol="0"/>
          <a:lstStyle>
            <a:lvl1pPr algn="r">
              <a:defRPr sz="1200"/>
            </a:lvl1pPr>
          </a:lstStyle>
          <a:p>
            <a:fld id="{7CFEAE66-8F3E-437A-99F4-5DEFFD1CEF99}" type="datetimeFigureOut">
              <a:rPr lang="lv-LV" smtClean="0"/>
              <a:t>21.07.2025</a:t>
            </a:fld>
            <a:endParaRPr lang="lv-LV"/>
          </a:p>
        </p:txBody>
      </p:sp>
      <p:sp>
        <p:nvSpPr>
          <p:cNvPr id="4" name="Footer Placeholder 3">
            <a:extLst>
              <a:ext uri="{FF2B5EF4-FFF2-40B4-BE49-F238E27FC236}">
                <a16:creationId xmlns:a16="http://schemas.microsoft.com/office/drawing/2014/main" id="{E048B2F8-2797-4428-9500-95947D2B857B}"/>
              </a:ext>
            </a:extLst>
          </p:cNvPr>
          <p:cNvSpPr>
            <a:spLocks noGrp="1"/>
          </p:cNvSpPr>
          <p:nvPr>
            <p:ph type="ftr" sz="quarter" idx="2"/>
          </p:nvPr>
        </p:nvSpPr>
        <p:spPr>
          <a:xfrm>
            <a:off x="2" y="8841774"/>
            <a:ext cx="3043951" cy="467327"/>
          </a:xfrm>
          <a:prstGeom prst="rect">
            <a:avLst/>
          </a:prstGeom>
        </p:spPr>
        <p:txBody>
          <a:bodyPr vert="horz" lIns="91426" tIns="45713" rIns="91426" bIns="45713" rtlCol="0" anchor="b"/>
          <a:lstStyle>
            <a:lvl1pPr algn="l">
              <a:defRPr sz="1200"/>
            </a:lvl1pPr>
          </a:lstStyle>
          <a:p>
            <a:endParaRPr lang="lv-LV"/>
          </a:p>
        </p:txBody>
      </p:sp>
      <p:sp>
        <p:nvSpPr>
          <p:cNvPr id="5" name="Slide Number Placeholder 4">
            <a:extLst>
              <a:ext uri="{FF2B5EF4-FFF2-40B4-BE49-F238E27FC236}">
                <a16:creationId xmlns:a16="http://schemas.microsoft.com/office/drawing/2014/main" id="{37D29C4D-65DF-4D3A-9319-5A1AB997446D}"/>
              </a:ext>
            </a:extLst>
          </p:cNvPr>
          <p:cNvSpPr>
            <a:spLocks noGrp="1"/>
          </p:cNvSpPr>
          <p:nvPr>
            <p:ph type="sldNum" sz="quarter" idx="3"/>
          </p:nvPr>
        </p:nvSpPr>
        <p:spPr>
          <a:xfrm>
            <a:off x="3977495" y="8841774"/>
            <a:ext cx="3043950" cy="467327"/>
          </a:xfrm>
          <a:prstGeom prst="rect">
            <a:avLst/>
          </a:prstGeom>
        </p:spPr>
        <p:txBody>
          <a:bodyPr vert="horz" lIns="91426" tIns="45713" rIns="91426" bIns="45713" rtlCol="0" anchor="b"/>
          <a:lstStyle>
            <a:lvl1pPr algn="r">
              <a:defRPr sz="1200"/>
            </a:lvl1pPr>
          </a:lstStyle>
          <a:p>
            <a:fld id="{F889EB01-B255-436D-8B59-5ACE85D0D9F4}" type="slidenum">
              <a:rPr lang="lv-LV" smtClean="0"/>
              <a:t>‹#›</a:t>
            </a:fld>
            <a:endParaRPr lang="lv-LV"/>
          </a:p>
        </p:txBody>
      </p:sp>
    </p:spTree>
    <p:extLst>
      <p:ext uri="{BB962C8B-B14F-4D97-AF65-F5344CB8AC3E}">
        <p14:creationId xmlns:p14="http://schemas.microsoft.com/office/powerpoint/2010/main" val="20939252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4" cy="467072"/>
          </a:xfrm>
          <a:prstGeom prst="rect">
            <a:avLst/>
          </a:prstGeom>
        </p:spPr>
        <p:txBody>
          <a:bodyPr vert="horz" lIns="91426" tIns="45713" rIns="91426" bIns="45713" rtlCol="0"/>
          <a:lstStyle>
            <a:lvl1pPr algn="l">
              <a:defRPr sz="1200"/>
            </a:lvl1pPr>
          </a:lstStyle>
          <a:p>
            <a:endParaRPr lang="lv-LV"/>
          </a:p>
        </p:txBody>
      </p:sp>
      <p:sp>
        <p:nvSpPr>
          <p:cNvPr id="3" name="Date Placeholder 2"/>
          <p:cNvSpPr>
            <a:spLocks noGrp="1"/>
          </p:cNvSpPr>
          <p:nvPr>
            <p:ph type="dt" idx="1"/>
          </p:nvPr>
        </p:nvSpPr>
        <p:spPr>
          <a:xfrm>
            <a:off x="3978131" y="0"/>
            <a:ext cx="3043344" cy="467072"/>
          </a:xfrm>
          <a:prstGeom prst="rect">
            <a:avLst/>
          </a:prstGeom>
        </p:spPr>
        <p:txBody>
          <a:bodyPr vert="horz" lIns="91426" tIns="45713" rIns="91426" bIns="45713" rtlCol="0"/>
          <a:lstStyle>
            <a:lvl1pPr algn="r">
              <a:defRPr sz="1200"/>
            </a:lvl1pPr>
          </a:lstStyle>
          <a:p>
            <a:fld id="{B5101A37-FA87-470F-AEF5-72D3A1FC3448}" type="datetimeFigureOut">
              <a:rPr lang="lv-LV" smtClean="0"/>
              <a:t>21.07.2025</a:t>
            </a:fld>
            <a:endParaRPr lang="lv-LV"/>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1426" tIns="45713" rIns="91426" bIns="45713" rtlCol="0" anchor="ctr"/>
          <a:lstStyle/>
          <a:p>
            <a:endParaRPr lang="lv-LV"/>
          </a:p>
        </p:txBody>
      </p:sp>
      <p:sp>
        <p:nvSpPr>
          <p:cNvPr id="5" name="Notes Placeholder 4"/>
          <p:cNvSpPr>
            <a:spLocks noGrp="1"/>
          </p:cNvSpPr>
          <p:nvPr>
            <p:ph type="body" sz="quarter" idx="3"/>
          </p:nvPr>
        </p:nvSpPr>
        <p:spPr>
          <a:xfrm>
            <a:off x="702311" y="4480007"/>
            <a:ext cx="5618480" cy="3665458"/>
          </a:xfrm>
          <a:prstGeom prst="rect">
            <a:avLst/>
          </a:prstGeom>
        </p:spPr>
        <p:txBody>
          <a:bodyPr vert="horz" lIns="91426" tIns="45713" rIns="91426" bIns="45713"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8842030"/>
            <a:ext cx="3043344" cy="467071"/>
          </a:xfrm>
          <a:prstGeom prst="rect">
            <a:avLst/>
          </a:prstGeom>
        </p:spPr>
        <p:txBody>
          <a:bodyPr vert="horz" lIns="91426" tIns="45713" rIns="91426" bIns="45713" rtlCol="0" anchor="b"/>
          <a:lstStyle>
            <a:lvl1pPr algn="l">
              <a:defRPr sz="1200"/>
            </a:lvl1pPr>
          </a:lstStyle>
          <a:p>
            <a:endParaRPr lang="lv-LV"/>
          </a:p>
        </p:txBody>
      </p:sp>
      <p:sp>
        <p:nvSpPr>
          <p:cNvPr id="7" name="Slide Number Placeholder 6"/>
          <p:cNvSpPr>
            <a:spLocks noGrp="1"/>
          </p:cNvSpPr>
          <p:nvPr>
            <p:ph type="sldNum" sz="quarter" idx="5"/>
          </p:nvPr>
        </p:nvSpPr>
        <p:spPr>
          <a:xfrm>
            <a:off x="3978131" y="8842030"/>
            <a:ext cx="3043344" cy="467071"/>
          </a:xfrm>
          <a:prstGeom prst="rect">
            <a:avLst/>
          </a:prstGeom>
        </p:spPr>
        <p:txBody>
          <a:bodyPr vert="horz" lIns="91426" tIns="45713" rIns="91426" bIns="45713" rtlCol="0" anchor="b"/>
          <a:lstStyle>
            <a:lvl1pPr algn="r">
              <a:defRPr sz="1200"/>
            </a:lvl1pPr>
          </a:lstStyle>
          <a:p>
            <a:fld id="{76F9A599-ECD1-419C-AEED-CE825EB469AE}" type="slidenum">
              <a:rPr lang="lv-LV" smtClean="0"/>
              <a:t>‹#›</a:t>
            </a:fld>
            <a:endParaRPr lang="lv-LV"/>
          </a:p>
        </p:txBody>
      </p:sp>
    </p:spTree>
    <p:extLst>
      <p:ext uri="{BB962C8B-B14F-4D97-AF65-F5344CB8AC3E}">
        <p14:creationId xmlns:p14="http://schemas.microsoft.com/office/powerpoint/2010/main" val="13675609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a:p>
        </p:txBody>
      </p:sp>
      <p:sp>
        <p:nvSpPr>
          <p:cNvPr id="4" name="Slide Number Placeholder 3"/>
          <p:cNvSpPr>
            <a:spLocks noGrp="1"/>
          </p:cNvSpPr>
          <p:nvPr>
            <p:ph type="sldNum" sz="quarter" idx="5"/>
          </p:nvPr>
        </p:nvSpPr>
        <p:spPr/>
        <p:txBody>
          <a:bodyPr/>
          <a:lstStyle/>
          <a:p>
            <a:fld id="{76F9A599-ECD1-419C-AEED-CE825EB469AE}" type="slidenum">
              <a:rPr lang="lv-LV" smtClean="0"/>
              <a:t>4</a:t>
            </a:fld>
            <a:endParaRPr lang="lv-LV"/>
          </a:p>
        </p:txBody>
      </p:sp>
    </p:spTree>
    <p:extLst>
      <p:ext uri="{BB962C8B-B14F-4D97-AF65-F5344CB8AC3E}">
        <p14:creationId xmlns:p14="http://schemas.microsoft.com/office/powerpoint/2010/main" val="7913568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76F9A599-ECD1-419C-AEED-CE825EB469AE}" type="slidenum">
              <a:rPr lang="lv-LV" smtClean="0"/>
              <a:t>14</a:t>
            </a:fld>
            <a:endParaRPr lang="lv-LV"/>
          </a:p>
        </p:txBody>
      </p:sp>
    </p:spTree>
    <p:extLst>
      <p:ext uri="{BB962C8B-B14F-4D97-AF65-F5344CB8AC3E}">
        <p14:creationId xmlns:p14="http://schemas.microsoft.com/office/powerpoint/2010/main" val="1867302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B6E797-CF0E-F8A5-FAA1-EFED237CEEB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E58B0E-41A6-0FA9-632F-F1FE7C6C4E8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951B0C1-039D-23FE-F801-A4FEBDFCD51C}"/>
              </a:ext>
            </a:extLst>
          </p:cNvPr>
          <p:cNvSpPr>
            <a:spLocks noGrp="1"/>
          </p:cNvSpPr>
          <p:nvPr>
            <p:ph type="body" idx="1"/>
          </p:nvPr>
        </p:nvSpPr>
        <p:spPr/>
        <p:txBody>
          <a:bodyPr/>
          <a:lstStyle/>
          <a:p>
            <a:endParaRPr lang="lv-LV" dirty="0"/>
          </a:p>
        </p:txBody>
      </p:sp>
      <p:sp>
        <p:nvSpPr>
          <p:cNvPr id="4" name="Slide Number Placeholder 3">
            <a:extLst>
              <a:ext uri="{FF2B5EF4-FFF2-40B4-BE49-F238E27FC236}">
                <a16:creationId xmlns:a16="http://schemas.microsoft.com/office/drawing/2014/main" id="{A25B7889-F4F4-AA5C-60B0-21BD9F078873}"/>
              </a:ext>
            </a:extLst>
          </p:cNvPr>
          <p:cNvSpPr>
            <a:spLocks noGrp="1"/>
          </p:cNvSpPr>
          <p:nvPr>
            <p:ph type="sldNum" sz="quarter" idx="5"/>
          </p:nvPr>
        </p:nvSpPr>
        <p:spPr/>
        <p:txBody>
          <a:bodyPr/>
          <a:lstStyle/>
          <a:p>
            <a:fld id="{76F9A599-ECD1-419C-AEED-CE825EB469AE}" type="slidenum">
              <a:rPr lang="lv-LV" smtClean="0"/>
              <a:t>22</a:t>
            </a:fld>
            <a:endParaRPr lang="lv-LV"/>
          </a:p>
        </p:txBody>
      </p:sp>
    </p:spTree>
    <p:extLst>
      <p:ext uri="{BB962C8B-B14F-4D97-AF65-F5344CB8AC3E}">
        <p14:creationId xmlns:p14="http://schemas.microsoft.com/office/powerpoint/2010/main" val="5785476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76F9A599-ECD1-419C-AEED-CE825EB469AE}" type="slidenum">
              <a:rPr lang="lv-LV" smtClean="0"/>
              <a:t>23</a:t>
            </a:fld>
            <a:endParaRPr lang="lv-LV"/>
          </a:p>
        </p:txBody>
      </p:sp>
    </p:spTree>
    <p:extLst>
      <p:ext uri="{BB962C8B-B14F-4D97-AF65-F5344CB8AC3E}">
        <p14:creationId xmlns:p14="http://schemas.microsoft.com/office/powerpoint/2010/main" val="14827332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6F9A599-ECD1-419C-AEED-CE825EB469AE}" type="slidenum">
              <a:rPr lang="lv-LV" smtClean="0"/>
              <a:t>24</a:t>
            </a:fld>
            <a:endParaRPr lang="lv-LV"/>
          </a:p>
        </p:txBody>
      </p:sp>
    </p:spTree>
    <p:extLst>
      <p:ext uri="{BB962C8B-B14F-4D97-AF65-F5344CB8AC3E}">
        <p14:creationId xmlns:p14="http://schemas.microsoft.com/office/powerpoint/2010/main" val="41244467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A150DD-E480-58E0-15B2-D4A6490DE6D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66D77B-543D-00C0-F308-A324F2417F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CA7B4A-2BD7-5A9F-1C83-BE68D5FE01D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F358082-65B1-9151-25CD-F2D3188ECF9C}"/>
              </a:ext>
            </a:extLst>
          </p:cNvPr>
          <p:cNvSpPr>
            <a:spLocks noGrp="1"/>
          </p:cNvSpPr>
          <p:nvPr>
            <p:ph type="sldNum" sz="quarter" idx="5"/>
          </p:nvPr>
        </p:nvSpPr>
        <p:spPr/>
        <p:txBody>
          <a:bodyPr/>
          <a:lstStyle/>
          <a:p>
            <a:fld id="{76F9A599-ECD1-419C-AEED-CE825EB469AE}" type="slidenum">
              <a:rPr lang="lv-LV" smtClean="0"/>
              <a:t>25</a:t>
            </a:fld>
            <a:endParaRPr lang="lv-LV"/>
          </a:p>
        </p:txBody>
      </p:sp>
    </p:spTree>
    <p:extLst>
      <p:ext uri="{BB962C8B-B14F-4D97-AF65-F5344CB8AC3E}">
        <p14:creationId xmlns:p14="http://schemas.microsoft.com/office/powerpoint/2010/main" val="16238742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4B833B-33F2-4872-2BA3-A1F7F1D1E9F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B593B61-4386-99C4-ED5B-0737426F39F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7C24379-1525-CAE2-8369-3D40FA04E78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308BA2F-3E36-8207-9647-D4CBB9F55E2A}"/>
              </a:ext>
            </a:extLst>
          </p:cNvPr>
          <p:cNvSpPr>
            <a:spLocks noGrp="1"/>
          </p:cNvSpPr>
          <p:nvPr>
            <p:ph type="sldNum" sz="quarter" idx="5"/>
          </p:nvPr>
        </p:nvSpPr>
        <p:spPr/>
        <p:txBody>
          <a:bodyPr/>
          <a:lstStyle/>
          <a:p>
            <a:fld id="{76F9A599-ECD1-419C-AEED-CE825EB469AE}" type="slidenum">
              <a:rPr lang="lv-LV" smtClean="0"/>
              <a:t>26</a:t>
            </a:fld>
            <a:endParaRPr lang="lv-LV"/>
          </a:p>
        </p:txBody>
      </p:sp>
    </p:spTree>
    <p:extLst>
      <p:ext uri="{BB962C8B-B14F-4D97-AF65-F5344CB8AC3E}">
        <p14:creationId xmlns:p14="http://schemas.microsoft.com/office/powerpoint/2010/main" val="42873331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BF4A21-6478-A690-6459-427B996087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DF73D7-89F7-B5DB-A136-892425E5986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E763B86-703D-215C-2B56-BCA7174731C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1426A5B-60BE-151D-A637-CC0E8C222CE2}"/>
              </a:ext>
            </a:extLst>
          </p:cNvPr>
          <p:cNvSpPr>
            <a:spLocks noGrp="1"/>
          </p:cNvSpPr>
          <p:nvPr>
            <p:ph type="sldNum" sz="quarter" idx="5"/>
          </p:nvPr>
        </p:nvSpPr>
        <p:spPr/>
        <p:txBody>
          <a:bodyPr/>
          <a:lstStyle/>
          <a:p>
            <a:fld id="{76F9A599-ECD1-419C-AEED-CE825EB469AE}" type="slidenum">
              <a:rPr lang="lv-LV" smtClean="0"/>
              <a:t>27</a:t>
            </a:fld>
            <a:endParaRPr lang="lv-LV"/>
          </a:p>
        </p:txBody>
      </p:sp>
    </p:spTree>
    <p:extLst>
      <p:ext uri="{BB962C8B-B14F-4D97-AF65-F5344CB8AC3E}">
        <p14:creationId xmlns:p14="http://schemas.microsoft.com/office/powerpoint/2010/main" val="40139791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6F9A599-ECD1-419C-AEED-CE825EB469AE}" type="slidenum">
              <a:rPr lang="lv-LV" smtClean="0"/>
              <a:t>28</a:t>
            </a:fld>
            <a:endParaRPr lang="lv-LV"/>
          </a:p>
        </p:txBody>
      </p:sp>
    </p:spTree>
    <p:extLst>
      <p:ext uri="{BB962C8B-B14F-4D97-AF65-F5344CB8AC3E}">
        <p14:creationId xmlns:p14="http://schemas.microsoft.com/office/powerpoint/2010/main" val="30288224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EA1061-E49F-0375-E5A5-44B22F95B81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B447F3-D176-F472-05B4-8CE227197E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7720E3F-2F4B-D2F3-4AB8-6A8443B2EDC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7C7B120-1EAD-50B7-76C0-9818B3F1A820}"/>
              </a:ext>
            </a:extLst>
          </p:cNvPr>
          <p:cNvSpPr>
            <a:spLocks noGrp="1"/>
          </p:cNvSpPr>
          <p:nvPr>
            <p:ph type="sldNum" sz="quarter" idx="5"/>
          </p:nvPr>
        </p:nvSpPr>
        <p:spPr/>
        <p:txBody>
          <a:bodyPr/>
          <a:lstStyle/>
          <a:p>
            <a:fld id="{76F9A599-ECD1-419C-AEED-CE825EB469AE}" type="slidenum">
              <a:rPr lang="lv-LV" smtClean="0"/>
              <a:t>29</a:t>
            </a:fld>
            <a:endParaRPr lang="lv-LV"/>
          </a:p>
        </p:txBody>
      </p:sp>
    </p:spTree>
    <p:extLst>
      <p:ext uri="{BB962C8B-B14F-4D97-AF65-F5344CB8AC3E}">
        <p14:creationId xmlns:p14="http://schemas.microsoft.com/office/powerpoint/2010/main" val="85775653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76F9A599-ECD1-419C-AEED-CE825EB469AE}" type="slidenum">
              <a:rPr lang="lv-LV" smtClean="0"/>
              <a:t>30</a:t>
            </a:fld>
            <a:endParaRPr lang="lv-LV"/>
          </a:p>
        </p:txBody>
      </p:sp>
    </p:spTree>
    <p:extLst>
      <p:ext uri="{BB962C8B-B14F-4D97-AF65-F5344CB8AC3E}">
        <p14:creationId xmlns:p14="http://schemas.microsoft.com/office/powerpoint/2010/main" val="22700238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76F9A599-ECD1-419C-AEED-CE825EB469AE}" type="slidenum">
              <a:rPr lang="lv-LV" smtClean="0"/>
              <a:t>5</a:t>
            </a:fld>
            <a:endParaRPr lang="lv-LV"/>
          </a:p>
        </p:txBody>
      </p:sp>
    </p:spTree>
    <p:extLst>
      <p:ext uri="{BB962C8B-B14F-4D97-AF65-F5344CB8AC3E}">
        <p14:creationId xmlns:p14="http://schemas.microsoft.com/office/powerpoint/2010/main" val="160802406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55C8A0-694F-369D-DD9A-54ADE9370B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EF59DB-E222-9D27-F35D-9231842ED3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44AA8D-DF10-3DAB-2D2C-B1D24FC42B09}"/>
              </a:ext>
            </a:extLst>
          </p:cNvPr>
          <p:cNvSpPr>
            <a:spLocks noGrp="1"/>
          </p:cNvSpPr>
          <p:nvPr>
            <p:ph type="body" idx="1"/>
          </p:nvPr>
        </p:nvSpPr>
        <p:spPr/>
        <p:txBody>
          <a:bodyPr/>
          <a:lstStyle/>
          <a:p>
            <a:r>
              <a:rPr lang="lv-LV" dirty="0"/>
              <a:t>Fiskālā ietekme tika modelēta uz pēdējā pilnā vidēja termiņa budžeta piemēra (2022.-2024.gads), kur ir pieejama pilna informācija par personām, kas devās izdienas pensijā (dalījums pa profesijām, atlīdzība, vecums utml.), ar pieņēmumu, ka piedāvātās izmaiņas stājās spēkā ar 2022.gada 01.janvāri. No minētā ir secināms, ka, nākotnē ieviešot piedāvātās izmaiņas, izdevumi jaunpiešķirtajām izdienas pensijām samazināsies par 34-38%, radot pozitīvu fiskālo efektu, salīdzinājumā ar scenāriju, ja izmaiņas izdienas pensiju sistēmā netiktu veiktas.</a:t>
            </a:r>
            <a:endParaRPr lang="en-US" dirty="0"/>
          </a:p>
        </p:txBody>
      </p:sp>
      <p:sp>
        <p:nvSpPr>
          <p:cNvPr id="4" name="Slide Number Placeholder 3">
            <a:extLst>
              <a:ext uri="{FF2B5EF4-FFF2-40B4-BE49-F238E27FC236}">
                <a16:creationId xmlns:a16="http://schemas.microsoft.com/office/drawing/2014/main" id="{199B9A96-C3A0-3C72-C20C-E16E6C83EE02}"/>
              </a:ext>
            </a:extLst>
          </p:cNvPr>
          <p:cNvSpPr>
            <a:spLocks noGrp="1"/>
          </p:cNvSpPr>
          <p:nvPr>
            <p:ph type="sldNum" sz="quarter" idx="5"/>
          </p:nvPr>
        </p:nvSpPr>
        <p:spPr/>
        <p:txBody>
          <a:bodyPr/>
          <a:lstStyle/>
          <a:p>
            <a:fld id="{76F9A599-ECD1-419C-AEED-CE825EB469AE}" type="slidenum">
              <a:rPr lang="lv-LV" smtClean="0"/>
              <a:t>31</a:t>
            </a:fld>
            <a:endParaRPr lang="lv-LV"/>
          </a:p>
        </p:txBody>
      </p:sp>
    </p:spTree>
    <p:extLst>
      <p:ext uri="{BB962C8B-B14F-4D97-AF65-F5344CB8AC3E}">
        <p14:creationId xmlns:p14="http://schemas.microsoft.com/office/powerpoint/2010/main" val="14220572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76F9A599-ECD1-419C-AEED-CE825EB469AE}" type="slidenum">
              <a:rPr lang="lv-LV" smtClean="0"/>
              <a:t>6</a:t>
            </a:fld>
            <a:endParaRPr lang="lv-LV"/>
          </a:p>
        </p:txBody>
      </p:sp>
    </p:spTree>
    <p:extLst>
      <p:ext uri="{BB962C8B-B14F-4D97-AF65-F5344CB8AC3E}">
        <p14:creationId xmlns:p14="http://schemas.microsoft.com/office/powerpoint/2010/main" val="4293463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6F9A599-ECD1-419C-AEED-CE825EB469AE}" type="slidenum">
              <a:rPr lang="lv-LV" smtClean="0"/>
              <a:t>7</a:t>
            </a:fld>
            <a:endParaRPr lang="lv-LV"/>
          </a:p>
        </p:txBody>
      </p:sp>
    </p:spTree>
    <p:extLst>
      <p:ext uri="{BB962C8B-B14F-4D97-AF65-F5344CB8AC3E}">
        <p14:creationId xmlns:p14="http://schemas.microsoft.com/office/powerpoint/2010/main" val="42923711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9D22F1-1C09-EFC6-F82B-EFC70618E2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A311C2-B08E-7CEE-014E-EA43D697C84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9924C1-C68E-114B-AE87-51969DAC37F4}"/>
              </a:ext>
            </a:extLst>
          </p:cNvPr>
          <p:cNvSpPr>
            <a:spLocks noGrp="1"/>
          </p:cNvSpPr>
          <p:nvPr>
            <p:ph type="body" idx="1"/>
          </p:nvPr>
        </p:nvSpPr>
        <p:spPr/>
        <p:txBody>
          <a:bodyPr/>
          <a:lstStyle/>
          <a:p>
            <a:r>
              <a:rPr lang="lv-LV" dirty="0"/>
              <a:t>IDB – Iekšējās drošības birojs</a:t>
            </a:r>
          </a:p>
          <a:p>
            <a:r>
              <a:rPr lang="lv-LV" dirty="0"/>
              <a:t>VRS – Valsts robežsardze</a:t>
            </a:r>
            <a:endParaRPr lang="en-US" dirty="0"/>
          </a:p>
        </p:txBody>
      </p:sp>
      <p:sp>
        <p:nvSpPr>
          <p:cNvPr id="4" name="Slide Number Placeholder 3">
            <a:extLst>
              <a:ext uri="{FF2B5EF4-FFF2-40B4-BE49-F238E27FC236}">
                <a16:creationId xmlns:a16="http://schemas.microsoft.com/office/drawing/2014/main" id="{7ABF9AF9-4717-1ABD-FE64-3E1648505067}"/>
              </a:ext>
            </a:extLst>
          </p:cNvPr>
          <p:cNvSpPr>
            <a:spLocks noGrp="1"/>
          </p:cNvSpPr>
          <p:nvPr>
            <p:ph type="sldNum" sz="quarter" idx="5"/>
          </p:nvPr>
        </p:nvSpPr>
        <p:spPr/>
        <p:txBody>
          <a:bodyPr/>
          <a:lstStyle/>
          <a:p>
            <a:fld id="{76F9A599-ECD1-419C-AEED-CE825EB469AE}" type="slidenum">
              <a:rPr lang="lv-LV" smtClean="0"/>
              <a:t>8</a:t>
            </a:fld>
            <a:endParaRPr lang="lv-LV"/>
          </a:p>
        </p:txBody>
      </p:sp>
    </p:spTree>
    <p:extLst>
      <p:ext uri="{BB962C8B-B14F-4D97-AF65-F5344CB8AC3E}">
        <p14:creationId xmlns:p14="http://schemas.microsoft.com/office/powerpoint/2010/main" val="11993896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76F9A599-ECD1-419C-AEED-CE825EB469AE}" type="slidenum">
              <a:rPr lang="lv-LV" smtClean="0"/>
              <a:t>9</a:t>
            </a:fld>
            <a:endParaRPr lang="lv-LV"/>
          </a:p>
        </p:txBody>
      </p:sp>
    </p:spTree>
    <p:extLst>
      <p:ext uri="{BB962C8B-B14F-4D97-AF65-F5344CB8AC3E}">
        <p14:creationId xmlns:p14="http://schemas.microsoft.com/office/powerpoint/2010/main" val="38542700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76F9A599-ECD1-419C-AEED-CE825EB469AE}" type="slidenum">
              <a:rPr lang="lv-LV" smtClean="0"/>
              <a:t>10</a:t>
            </a:fld>
            <a:endParaRPr lang="lv-LV"/>
          </a:p>
        </p:txBody>
      </p:sp>
    </p:spTree>
    <p:extLst>
      <p:ext uri="{BB962C8B-B14F-4D97-AF65-F5344CB8AC3E}">
        <p14:creationId xmlns:p14="http://schemas.microsoft.com/office/powerpoint/2010/main" val="33128769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76F9A599-ECD1-419C-AEED-CE825EB469AE}" type="slidenum">
              <a:rPr lang="lv-LV" smtClean="0"/>
              <a:t>12</a:t>
            </a:fld>
            <a:endParaRPr lang="lv-LV"/>
          </a:p>
        </p:txBody>
      </p:sp>
    </p:spTree>
    <p:extLst>
      <p:ext uri="{BB962C8B-B14F-4D97-AF65-F5344CB8AC3E}">
        <p14:creationId xmlns:p14="http://schemas.microsoft.com/office/powerpoint/2010/main" val="28330282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76F9A599-ECD1-419C-AEED-CE825EB469AE}" type="slidenum">
              <a:rPr lang="lv-LV" smtClean="0"/>
              <a:t>13</a:t>
            </a:fld>
            <a:endParaRPr lang="lv-LV"/>
          </a:p>
        </p:txBody>
      </p:sp>
    </p:spTree>
    <p:extLst>
      <p:ext uri="{BB962C8B-B14F-4D97-AF65-F5344CB8AC3E}">
        <p14:creationId xmlns:p14="http://schemas.microsoft.com/office/powerpoint/2010/main" val="10672222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44B2AFD-B588-4EEB-B84A-EE52CE112067}" type="datetimeFigureOut">
              <a:rPr lang="lv-LV" smtClean="0"/>
              <a:t>21.07.2025</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3A2C6229-6458-4195-BAC8-460BF8B49FB6}" type="slidenum">
              <a:rPr lang="lv-LV" smtClean="0"/>
              <a:t>‹#›</a:t>
            </a:fld>
            <a:endParaRPr lang="lv-LV"/>
          </a:p>
        </p:txBody>
      </p:sp>
    </p:spTree>
    <p:extLst>
      <p:ext uri="{BB962C8B-B14F-4D97-AF65-F5344CB8AC3E}">
        <p14:creationId xmlns:p14="http://schemas.microsoft.com/office/powerpoint/2010/main" val="1282141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4B2AFD-B588-4EEB-B84A-EE52CE112067}" type="datetimeFigureOut">
              <a:rPr lang="lv-LV" smtClean="0"/>
              <a:t>21.07.2025</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3A2C6229-6458-4195-BAC8-460BF8B49FB6}" type="slidenum">
              <a:rPr lang="lv-LV" smtClean="0"/>
              <a:t>‹#›</a:t>
            </a:fld>
            <a:endParaRPr lang="lv-LV"/>
          </a:p>
        </p:txBody>
      </p:sp>
    </p:spTree>
    <p:extLst>
      <p:ext uri="{BB962C8B-B14F-4D97-AF65-F5344CB8AC3E}">
        <p14:creationId xmlns:p14="http://schemas.microsoft.com/office/powerpoint/2010/main" val="2917971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4B2AFD-B588-4EEB-B84A-EE52CE112067}" type="datetimeFigureOut">
              <a:rPr lang="lv-LV" smtClean="0"/>
              <a:t>21.07.2025</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3A2C6229-6458-4195-BAC8-460BF8B49FB6}" type="slidenum">
              <a:rPr lang="lv-LV" smtClean="0"/>
              <a:t>‹#›</a:t>
            </a:fld>
            <a:endParaRPr lang="lv-LV"/>
          </a:p>
        </p:txBody>
      </p:sp>
    </p:spTree>
    <p:extLst>
      <p:ext uri="{BB962C8B-B14F-4D97-AF65-F5344CB8AC3E}">
        <p14:creationId xmlns:p14="http://schemas.microsoft.com/office/powerpoint/2010/main" val="30530595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4B2AFD-B588-4EEB-B84A-EE52CE112067}" type="datetimeFigureOut">
              <a:rPr lang="lv-LV" smtClean="0"/>
              <a:t>21.07.2025</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3A2C6229-6458-4195-BAC8-460BF8B49FB6}" type="slidenum">
              <a:rPr lang="lv-LV" smtClean="0"/>
              <a:t>‹#›</a:t>
            </a:fld>
            <a:endParaRPr lang="lv-LV"/>
          </a:p>
        </p:txBody>
      </p:sp>
    </p:spTree>
    <p:extLst>
      <p:ext uri="{BB962C8B-B14F-4D97-AF65-F5344CB8AC3E}">
        <p14:creationId xmlns:p14="http://schemas.microsoft.com/office/powerpoint/2010/main" val="2632305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44B2AFD-B588-4EEB-B84A-EE52CE112067}" type="datetimeFigureOut">
              <a:rPr lang="lv-LV" smtClean="0"/>
              <a:t>21.07.2025</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3A2C6229-6458-4195-BAC8-460BF8B49FB6}" type="slidenum">
              <a:rPr lang="lv-LV" smtClean="0"/>
              <a:t>‹#›</a:t>
            </a:fld>
            <a:endParaRPr lang="lv-LV"/>
          </a:p>
        </p:txBody>
      </p:sp>
    </p:spTree>
    <p:extLst>
      <p:ext uri="{BB962C8B-B14F-4D97-AF65-F5344CB8AC3E}">
        <p14:creationId xmlns:p14="http://schemas.microsoft.com/office/powerpoint/2010/main" val="36558988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44B2AFD-B588-4EEB-B84A-EE52CE112067}" type="datetimeFigureOut">
              <a:rPr lang="lv-LV" smtClean="0"/>
              <a:t>21.07.2025</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3A2C6229-6458-4195-BAC8-460BF8B49FB6}" type="slidenum">
              <a:rPr lang="lv-LV" smtClean="0"/>
              <a:t>‹#›</a:t>
            </a:fld>
            <a:endParaRPr lang="lv-LV"/>
          </a:p>
        </p:txBody>
      </p:sp>
    </p:spTree>
    <p:extLst>
      <p:ext uri="{BB962C8B-B14F-4D97-AF65-F5344CB8AC3E}">
        <p14:creationId xmlns:p14="http://schemas.microsoft.com/office/powerpoint/2010/main" val="1210153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44B2AFD-B588-4EEB-B84A-EE52CE112067}" type="datetimeFigureOut">
              <a:rPr lang="lv-LV" smtClean="0"/>
              <a:t>21.07.2025</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3A2C6229-6458-4195-BAC8-460BF8B49FB6}" type="slidenum">
              <a:rPr lang="lv-LV" smtClean="0"/>
              <a:t>‹#›</a:t>
            </a:fld>
            <a:endParaRPr lang="lv-LV"/>
          </a:p>
        </p:txBody>
      </p:sp>
    </p:spTree>
    <p:extLst>
      <p:ext uri="{BB962C8B-B14F-4D97-AF65-F5344CB8AC3E}">
        <p14:creationId xmlns:p14="http://schemas.microsoft.com/office/powerpoint/2010/main" val="3224043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44B2AFD-B588-4EEB-B84A-EE52CE112067}" type="datetimeFigureOut">
              <a:rPr lang="lv-LV" smtClean="0"/>
              <a:t>21.07.2025</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3A2C6229-6458-4195-BAC8-460BF8B49FB6}" type="slidenum">
              <a:rPr lang="lv-LV" smtClean="0"/>
              <a:t>‹#›</a:t>
            </a:fld>
            <a:endParaRPr lang="lv-LV"/>
          </a:p>
        </p:txBody>
      </p:sp>
    </p:spTree>
    <p:extLst>
      <p:ext uri="{BB962C8B-B14F-4D97-AF65-F5344CB8AC3E}">
        <p14:creationId xmlns:p14="http://schemas.microsoft.com/office/powerpoint/2010/main" val="24898701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4B2AFD-B588-4EEB-B84A-EE52CE112067}" type="datetimeFigureOut">
              <a:rPr lang="lv-LV" smtClean="0"/>
              <a:t>21.07.2025</a:t>
            </a:fld>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3A2C6229-6458-4195-BAC8-460BF8B49FB6}" type="slidenum">
              <a:rPr lang="lv-LV" smtClean="0"/>
              <a:t>‹#›</a:t>
            </a:fld>
            <a:endParaRPr lang="lv-LV"/>
          </a:p>
        </p:txBody>
      </p:sp>
    </p:spTree>
    <p:extLst>
      <p:ext uri="{BB962C8B-B14F-4D97-AF65-F5344CB8AC3E}">
        <p14:creationId xmlns:p14="http://schemas.microsoft.com/office/powerpoint/2010/main" val="11349397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44B2AFD-B588-4EEB-B84A-EE52CE112067}" type="datetimeFigureOut">
              <a:rPr lang="lv-LV" smtClean="0"/>
              <a:t>21.07.2025</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3A2C6229-6458-4195-BAC8-460BF8B49FB6}" type="slidenum">
              <a:rPr lang="lv-LV" smtClean="0"/>
              <a:t>‹#›</a:t>
            </a:fld>
            <a:endParaRPr lang="lv-LV"/>
          </a:p>
        </p:txBody>
      </p:sp>
    </p:spTree>
    <p:extLst>
      <p:ext uri="{BB962C8B-B14F-4D97-AF65-F5344CB8AC3E}">
        <p14:creationId xmlns:p14="http://schemas.microsoft.com/office/powerpoint/2010/main" val="1386439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44B2AFD-B588-4EEB-B84A-EE52CE112067}" type="datetimeFigureOut">
              <a:rPr lang="lv-LV" smtClean="0"/>
              <a:t>21.07.2025</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3A2C6229-6458-4195-BAC8-460BF8B49FB6}" type="slidenum">
              <a:rPr lang="lv-LV" smtClean="0"/>
              <a:t>‹#›</a:t>
            </a:fld>
            <a:endParaRPr lang="lv-LV"/>
          </a:p>
        </p:txBody>
      </p:sp>
    </p:spTree>
    <p:extLst>
      <p:ext uri="{BB962C8B-B14F-4D97-AF65-F5344CB8AC3E}">
        <p14:creationId xmlns:p14="http://schemas.microsoft.com/office/powerpoint/2010/main" val="21178029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FA2E50C6-0C30-4E1F-B9F0-F8FEBDC3E286}" type="datetime1">
              <a:rPr lang="en-US" smtClean="0">
                <a:solidFill>
                  <a:prstClr val="black">
                    <a:tint val="75000"/>
                  </a:prstClr>
                </a:solidFill>
              </a:rPr>
              <a:pPr>
                <a:defRPr/>
              </a:pPr>
              <a:t>7/21/2025</a:t>
            </a:fld>
            <a:endParaRPr 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38213" fontAlgn="base">
              <a:spcBef>
                <a:spcPct val="0"/>
              </a:spcBef>
              <a:spcAft>
                <a:spcPct val="0"/>
              </a:spcAft>
            </a:pPr>
            <a:fld id="{99BB1EFF-5D96-49FF-8E10-89A5AFE56FD6}" type="slidenum">
              <a:rPr lang="en-US" altLang="lv-LV" smtClean="0">
                <a:cs typeface="Arial" panose="020B0604020202020204" pitchFamily="34" charset="0"/>
              </a:rPr>
              <a:pPr defTabSz="938213" fontAlgn="base">
                <a:spcBef>
                  <a:spcPct val="0"/>
                </a:spcBef>
                <a:spcAft>
                  <a:spcPct val="0"/>
                </a:spcAft>
              </a:pPr>
              <a:t>‹#›</a:t>
            </a:fld>
            <a:endParaRPr lang="en-US" altLang="lv-LV">
              <a:cs typeface="Arial" panose="020B0604020202020204" pitchFamily="34" charset="0"/>
            </a:endParaRPr>
          </a:p>
        </p:txBody>
      </p:sp>
    </p:spTree>
    <p:extLst>
      <p:ext uri="{BB962C8B-B14F-4D97-AF65-F5344CB8AC3E}">
        <p14:creationId xmlns:p14="http://schemas.microsoft.com/office/powerpoint/2010/main" val="661669428"/>
      </p:ext>
    </p:extLst>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7.xml"/><Relationship Id="rId1" Type="http://schemas.openxmlformats.org/officeDocument/2006/relationships/slideLayout" Target="../slideLayouts/slideLayout6.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8.xml"/><Relationship Id="rId1" Type="http://schemas.openxmlformats.org/officeDocument/2006/relationships/slideLayout" Target="../slideLayouts/slideLayout5.xml"/><Relationship Id="rId6" Type="http://schemas.openxmlformats.org/officeDocument/2006/relationships/chart" Target="../charts/chart8.xml"/><Relationship Id="rId5" Type="http://schemas.openxmlformats.org/officeDocument/2006/relationships/chart" Target="../charts/chart7.xml"/><Relationship Id="rId4" Type="http://schemas.openxmlformats.org/officeDocument/2006/relationships/chart" Target="../charts/chart6.xml"/></Relationships>
</file>

<file path=ppt/slides/_rels/slide13.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9.xml"/><Relationship Id="rId1" Type="http://schemas.openxmlformats.org/officeDocument/2006/relationships/slideLayout" Target="../slideLayouts/slideLayout5.xml"/><Relationship Id="rId4" Type="http://schemas.openxmlformats.org/officeDocument/2006/relationships/chart" Target="../charts/chart10.xml"/></Relationships>
</file>

<file path=ppt/slides/_rels/slide14.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0.xml"/><Relationship Id="rId1" Type="http://schemas.openxmlformats.org/officeDocument/2006/relationships/slideLayout" Target="../slideLayouts/slideLayout5.xml"/><Relationship Id="rId5" Type="http://schemas.openxmlformats.org/officeDocument/2006/relationships/chart" Target="../charts/chart13.xml"/><Relationship Id="rId4" Type="http://schemas.openxmlformats.org/officeDocument/2006/relationships/chart" Target="../charts/chart12.xml"/></Relationships>
</file>

<file path=ppt/slides/_rels/slide15.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chart" Target="../charts/chart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chart" Target="../charts/chart1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chart" Target="../charts/chart2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chart" Target="../charts/chart2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chart" Target="../charts/chart2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chart" Target="../charts/chart2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chart" Target="../charts/chart29.xml"/><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chart" Target="../charts/chart3.xml"/></Relationships>
</file>

<file path=ppt/slides/_rels/slide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5.xml"/><Relationship Id="rId4" Type="http://schemas.openxmlformats.org/officeDocument/2006/relationships/image" Target="cid:image002.png@01DB8375.BE76CA7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numura vietturis 1">
            <a:extLst>
              <a:ext uri="{FF2B5EF4-FFF2-40B4-BE49-F238E27FC236}">
                <a16:creationId xmlns:a16="http://schemas.microsoft.com/office/drawing/2014/main" id="{1AF5BF0D-8973-B107-4B37-6B4D2F3759E9}"/>
              </a:ext>
            </a:extLst>
          </p:cNvPr>
          <p:cNvSpPr>
            <a:spLocks noGrp="1"/>
          </p:cNvSpPr>
          <p:nvPr>
            <p:ph type="sldNum" sz="quarter" idx="12"/>
          </p:nvPr>
        </p:nvSpPr>
        <p:spPr/>
        <p:txBody>
          <a:bodyPr/>
          <a:lstStyle/>
          <a:p>
            <a:fld id="{3A2C6229-6458-4195-BAC8-460BF8B49FB6}" type="slidenum">
              <a:rPr lang="lv-LV" smtClean="0"/>
              <a:t>1</a:t>
            </a:fld>
            <a:endParaRPr lang="lv-LV"/>
          </a:p>
        </p:txBody>
      </p:sp>
      <p:sp>
        <p:nvSpPr>
          <p:cNvPr id="5" name="Title 1">
            <a:extLst>
              <a:ext uri="{FF2B5EF4-FFF2-40B4-BE49-F238E27FC236}">
                <a16:creationId xmlns:a16="http://schemas.microsoft.com/office/drawing/2014/main" id="{9FA4B55B-392A-996F-4048-B3DC3D855902}"/>
              </a:ext>
            </a:extLst>
          </p:cNvPr>
          <p:cNvSpPr txBox="1">
            <a:spLocks/>
          </p:cNvSpPr>
          <p:nvPr/>
        </p:nvSpPr>
        <p:spPr>
          <a:xfrm>
            <a:off x="914400" y="3429000"/>
            <a:ext cx="10363200" cy="1392264"/>
          </a:xfrm>
          <a:prstGeom prst="rect">
            <a:avLst/>
          </a:prstGeom>
        </p:spPr>
        <p:txBody>
          <a:bodyPr>
            <a:normAutofit fontScale="67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lv-LV" altLang="lv-LV" sz="5300" b="1" dirty="0">
                <a:solidFill>
                  <a:srgbClr val="9D2235"/>
                </a:solidFill>
                <a:latin typeface="+mn-lt"/>
              </a:rPr>
              <a:t>Par izdienas pensiju sistēmas izmaiņām</a:t>
            </a:r>
            <a:br>
              <a:rPr lang="lv-LV" altLang="lv-LV" sz="3600" dirty="0">
                <a:solidFill>
                  <a:srgbClr val="9D2235"/>
                </a:solidFill>
              </a:rPr>
            </a:br>
            <a:br>
              <a:rPr lang="lv-LV" altLang="lv-LV" sz="3600" dirty="0">
                <a:solidFill>
                  <a:srgbClr val="9D2235"/>
                </a:solidFill>
              </a:rPr>
            </a:br>
            <a:br>
              <a:rPr lang="lv-LV" altLang="lv-LV" sz="1600" dirty="0"/>
            </a:br>
            <a:br>
              <a:rPr lang="lv-LV" altLang="lv-LV" sz="2000" dirty="0"/>
            </a:br>
            <a:br>
              <a:rPr lang="lv-LV" altLang="lv-LV" sz="2000" dirty="0"/>
            </a:br>
            <a:endParaRPr lang="lv-LV" altLang="lv-LV" sz="2000" dirty="0"/>
          </a:p>
          <a:p>
            <a:pPr algn="ctr"/>
            <a:endParaRPr lang="lv-LV" altLang="lv-LV" sz="2000" dirty="0"/>
          </a:p>
          <a:p>
            <a:pPr algn="ctr"/>
            <a:endParaRPr lang="lv-LV" altLang="lv-LV" sz="2000" dirty="0"/>
          </a:p>
          <a:p>
            <a:pPr algn="ctr"/>
            <a:endParaRPr lang="lv-LV" altLang="lv-LV" sz="2000" dirty="0"/>
          </a:p>
          <a:p>
            <a:pPr algn="ctr"/>
            <a:endParaRPr lang="lv-LV" altLang="lv-LV" sz="2000" dirty="0"/>
          </a:p>
        </p:txBody>
      </p:sp>
      <p:sp>
        <p:nvSpPr>
          <p:cNvPr id="3" name="TextBox 2">
            <a:extLst>
              <a:ext uri="{FF2B5EF4-FFF2-40B4-BE49-F238E27FC236}">
                <a16:creationId xmlns:a16="http://schemas.microsoft.com/office/drawing/2014/main" id="{B48EE8B5-F128-E311-9BA7-1521FFF1A77B}"/>
              </a:ext>
            </a:extLst>
          </p:cNvPr>
          <p:cNvSpPr txBox="1"/>
          <p:nvPr/>
        </p:nvSpPr>
        <p:spPr>
          <a:xfrm>
            <a:off x="3813842" y="4429349"/>
            <a:ext cx="5116337" cy="1692771"/>
          </a:xfrm>
          <a:prstGeom prst="rect">
            <a:avLst/>
          </a:prstGeom>
          <a:noFill/>
        </p:spPr>
        <p:txBody>
          <a:bodyPr wrap="none" rtlCol="0">
            <a:spAutoFit/>
          </a:bodyPr>
          <a:lstStyle/>
          <a:p>
            <a:r>
              <a:rPr lang="lv-LV" sz="2400" dirty="0"/>
              <a:t>Stratēģiskās vadības tematiskā komiteja</a:t>
            </a:r>
          </a:p>
          <a:p>
            <a:endParaRPr lang="lv-LV" sz="2400" dirty="0"/>
          </a:p>
          <a:p>
            <a:pPr algn="ctr"/>
            <a:r>
              <a:rPr lang="lv-LV" sz="2400" dirty="0"/>
              <a:t>Valsts kanceleja</a:t>
            </a:r>
          </a:p>
          <a:p>
            <a:pPr algn="ctr"/>
            <a:endParaRPr lang="lv-LV" dirty="0"/>
          </a:p>
          <a:p>
            <a:pPr algn="ctr"/>
            <a:r>
              <a:rPr lang="lv-LV" altLang="lv-LV" sz="1400" dirty="0"/>
              <a:t>21/07/2025</a:t>
            </a:r>
            <a:endParaRPr lang="lv-LV" sz="1400" dirty="0"/>
          </a:p>
        </p:txBody>
      </p:sp>
    </p:spTree>
    <p:extLst>
      <p:ext uri="{BB962C8B-B14F-4D97-AF65-F5344CB8AC3E}">
        <p14:creationId xmlns:p14="http://schemas.microsoft.com/office/powerpoint/2010/main" val="28440771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aida numura vietturis 2">
            <a:extLst>
              <a:ext uri="{FF2B5EF4-FFF2-40B4-BE49-F238E27FC236}">
                <a16:creationId xmlns:a16="http://schemas.microsoft.com/office/drawing/2014/main" id="{8036AE05-2B49-BE66-36E3-8932DBBDF1BC}"/>
              </a:ext>
            </a:extLst>
          </p:cNvPr>
          <p:cNvSpPr>
            <a:spLocks noGrp="1"/>
          </p:cNvSpPr>
          <p:nvPr>
            <p:ph type="sldNum" sz="quarter" idx="12"/>
          </p:nvPr>
        </p:nvSpPr>
        <p:spPr/>
        <p:txBody>
          <a:bodyPr/>
          <a:lstStyle/>
          <a:p>
            <a:fld id="{3A2C6229-6458-4195-BAC8-460BF8B49FB6}" type="slidenum">
              <a:rPr lang="lv-LV" smtClean="0"/>
              <a:t>10</a:t>
            </a:fld>
            <a:endParaRPr lang="lv-LV"/>
          </a:p>
        </p:txBody>
      </p:sp>
      <p:sp>
        <p:nvSpPr>
          <p:cNvPr id="5" name="TextBox 4">
            <a:extLst>
              <a:ext uri="{FF2B5EF4-FFF2-40B4-BE49-F238E27FC236}">
                <a16:creationId xmlns:a16="http://schemas.microsoft.com/office/drawing/2014/main" id="{9BD88CF7-9CA7-AEF6-BFD6-0CA7612F5BEC}"/>
              </a:ext>
            </a:extLst>
          </p:cNvPr>
          <p:cNvSpPr txBox="1"/>
          <p:nvPr/>
        </p:nvSpPr>
        <p:spPr>
          <a:xfrm>
            <a:off x="489858" y="347316"/>
            <a:ext cx="11702142" cy="1415772"/>
          </a:xfrm>
          <a:prstGeom prst="rect">
            <a:avLst/>
          </a:prstGeom>
          <a:noFill/>
        </p:spPr>
        <p:txBody>
          <a:bodyPr wrap="square">
            <a:spAutoFit/>
          </a:bodyPr>
          <a:lstStyle/>
          <a:p>
            <a:pPr algn="l">
              <a:buNone/>
            </a:pPr>
            <a:r>
              <a:rPr lang="lv-LV" sz="2800" b="1" dirty="0">
                <a:solidFill>
                  <a:srgbClr val="9D2235"/>
                </a:solidFill>
                <a:latin typeface="Verdana" panose="020B0604030504040204" pitchFamily="34" charset="0"/>
                <a:ea typeface="Verdana" panose="020B0604030504040204" pitchFamily="34" charset="0"/>
                <a:cs typeface="+mj-cs"/>
              </a:rPr>
              <a:t>Izdienas pensiju izmaksu prognozes līdz 2030. gadam</a:t>
            </a:r>
          </a:p>
          <a:p>
            <a:pPr algn="l">
              <a:buNone/>
            </a:pPr>
            <a:endParaRPr lang="lv-LV" b="1" i="0" dirty="0">
              <a:solidFill>
                <a:srgbClr val="2E7D32"/>
              </a:solidFill>
              <a:effectLst/>
              <a:latin typeface="Arial" panose="020B0604020202020204" pitchFamily="34" charset="0"/>
            </a:endParaRPr>
          </a:p>
          <a:p>
            <a:pPr algn="l">
              <a:buNone/>
            </a:pPr>
            <a:r>
              <a:rPr lang="lv-LV" sz="2000" dirty="0">
                <a:solidFill>
                  <a:prstClr val="black">
                    <a:hueOff val="0"/>
                    <a:satOff val="0"/>
                    <a:lumOff val="0"/>
                    <a:alphaOff val="0"/>
                  </a:prstClr>
                </a:solidFill>
                <a:latin typeface="Calibri" panose="020F0502020204030204" pitchFamily="34" charset="0"/>
                <a:cs typeface="Calibri" panose="020F0502020204030204" pitchFamily="34" charset="0"/>
              </a:rPr>
              <a:t>Izdienas pensiju izmaksu prognoze Latvijā </a:t>
            </a:r>
            <a:r>
              <a:rPr lang="lv-LV" sz="2000" b="1" dirty="0">
                <a:solidFill>
                  <a:prstClr val="black">
                    <a:hueOff val="0"/>
                    <a:satOff val="0"/>
                    <a:lumOff val="0"/>
                    <a:alphaOff val="0"/>
                  </a:prstClr>
                </a:solidFill>
                <a:latin typeface="Calibri" panose="020F0502020204030204" pitchFamily="34" charset="0"/>
                <a:cs typeface="Calibri" panose="020F0502020204030204" pitchFamily="34" charset="0"/>
              </a:rPr>
              <a:t>no 2024. līdz 2030. gadam</a:t>
            </a:r>
            <a:r>
              <a:rPr lang="lv-LV" sz="2000" dirty="0">
                <a:solidFill>
                  <a:prstClr val="black">
                    <a:hueOff val="0"/>
                    <a:satOff val="0"/>
                    <a:lumOff val="0"/>
                    <a:alphaOff val="0"/>
                  </a:prstClr>
                </a:solidFill>
                <a:latin typeface="Calibri" panose="020F0502020204030204" pitchFamily="34" charset="0"/>
                <a:cs typeface="Calibri" panose="020F0502020204030204" pitchFamily="34" charset="0"/>
              </a:rPr>
              <a:t>, balstoties uz pieejamajiem prognožu datiem un makroekonomiskajiem rādītājiem. Dati ietver izdevumu dinamiku </a:t>
            </a:r>
            <a:r>
              <a:rPr lang="lv-LV" sz="2000" b="1" dirty="0">
                <a:solidFill>
                  <a:prstClr val="black">
                    <a:hueOff val="0"/>
                    <a:satOff val="0"/>
                    <a:lumOff val="0"/>
                    <a:alphaOff val="0"/>
                  </a:prstClr>
                </a:solidFill>
                <a:latin typeface="Calibri" panose="020F0502020204030204" pitchFamily="34" charset="0"/>
                <a:cs typeface="Calibri" panose="020F0502020204030204" pitchFamily="34" charset="0"/>
              </a:rPr>
              <a:t>no 2011. līdz 2024</a:t>
            </a:r>
            <a:r>
              <a:rPr lang="lv-LV" sz="2000" dirty="0">
                <a:solidFill>
                  <a:prstClr val="black">
                    <a:hueOff val="0"/>
                    <a:satOff val="0"/>
                    <a:lumOff val="0"/>
                    <a:alphaOff val="0"/>
                  </a:prstClr>
                </a:solidFill>
                <a:latin typeface="Calibri" panose="020F0502020204030204" pitchFamily="34" charset="0"/>
                <a:cs typeface="Calibri" panose="020F0502020204030204" pitchFamily="34" charset="0"/>
              </a:rPr>
              <a:t>. gadam.</a:t>
            </a:r>
          </a:p>
        </p:txBody>
      </p:sp>
      <p:graphicFrame>
        <p:nvGraphicFramePr>
          <p:cNvPr id="4" name="Diagram 3">
            <a:extLst>
              <a:ext uri="{FF2B5EF4-FFF2-40B4-BE49-F238E27FC236}">
                <a16:creationId xmlns:a16="http://schemas.microsoft.com/office/drawing/2014/main" id="{60F4AD57-1C2F-6CA3-2879-F93738B2D53E}"/>
              </a:ext>
            </a:extLst>
          </p:cNvPr>
          <p:cNvGraphicFramePr/>
          <p:nvPr>
            <p:extLst>
              <p:ext uri="{D42A27DB-BD31-4B8C-83A1-F6EECF244321}">
                <p14:modId xmlns:p14="http://schemas.microsoft.com/office/powerpoint/2010/main" val="1850963662"/>
              </p:ext>
            </p:extLst>
          </p:nvPr>
        </p:nvGraphicFramePr>
        <p:xfrm>
          <a:off x="311150" y="1845071"/>
          <a:ext cx="11569700" cy="48764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427905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numura vietturis 1">
            <a:extLst>
              <a:ext uri="{FF2B5EF4-FFF2-40B4-BE49-F238E27FC236}">
                <a16:creationId xmlns:a16="http://schemas.microsoft.com/office/drawing/2014/main" id="{0E537417-E855-48B8-2797-3D023F80E64C}"/>
              </a:ext>
            </a:extLst>
          </p:cNvPr>
          <p:cNvSpPr>
            <a:spLocks noGrp="1"/>
          </p:cNvSpPr>
          <p:nvPr>
            <p:ph type="sldNum" sz="quarter" idx="12"/>
          </p:nvPr>
        </p:nvSpPr>
        <p:spPr/>
        <p:txBody>
          <a:bodyPr/>
          <a:lstStyle/>
          <a:p>
            <a:fld id="{3A2C6229-6458-4195-BAC8-460BF8B49FB6}" type="slidenum">
              <a:rPr lang="lv-LV" smtClean="0"/>
              <a:t>11</a:t>
            </a:fld>
            <a:endParaRPr lang="lv-LV"/>
          </a:p>
        </p:txBody>
      </p:sp>
      <p:pic>
        <p:nvPicPr>
          <p:cNvPr id="1026" name="Picture 2" descr="Izejas attēls">
            <a:extLst>
              <a:ext uri="{FF2B5EF4-FFF2-40B4-BE49-F238E27FC236}">
                <a16:creationId xmlns:a16="http://schemas.microsoft.com/office/drawing/2014/main" id="{134C3EF2-F68B-F23E-1096-2A383157F27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600" y="527617"/>
            <a:ext cx="11757962" cy="58287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432819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EB7C3310-357A-370D-DF85-7442D9EAC8E7}"/>
              </a:ext>
            </a:extLst>
          </p:cNvPr>
          <p:cNvSpPr>
            <a:spLocks noGrp="1"/>
          </p:cNvSpPr>
          <p:nvPr>
            <p:ph type="sldNum" sz="quarter" idx="12"/>
          </p:nvPr>
        </p:nvSpPr>
        <p:spPr/>
        <p:txBody>
          <a:bodyPr/>
          <a:lstStyle/>
          <a:p>
            <a:fld id="{3A2C6229-6458-4195-BAC8-460BF8B49FB6}" type="slidenum">
              <a:rPr lang="lv-LV" smtClean="0"/>
              <a:t>12</a:t>
            </a:fld>
            <a:endParaRPr lang="lv-LV"/>
          </a:p>
        </p:txBody>
      </p:sp>
      <p:sp>
        <p:nvSpPr>
          <p:cNvPr id="8" name="Title 1">
            <a:extLst>
              <a:ext uri="{FF2B5EF4-FFF2-40B4-BE49-F238E27FC236}">
                <a16:creationId xmlns:a16="http://schemas.microsoft.com/office/drawing/2014/main" id="{3CA969D9-E874-E96F-5456-0DF337892E91}"/>
              </a:ext>
            </a:extLst>
          </p:cNvPr>
          <p:cNvSpPr txBox="1">
            <a:spLocks noGrp="1"/>
          </p:cNvSpPr>
          <p:nvPr>
            <p:ph type="title"/>
          </p:nvPr>
        </p:nvSpPr>
        <p:spPr>
          <a:xfrm>
            <a:off x="838200" y="365126"/>
            <a:ext cx="10515600" cy="773210"/>
          </a:xfrm>
          <a:prstGeom prst="rect">
            <a:avLst/>
          </a:prstGeom>
        </p:spPr>
        <p:txBody>
          <a:bodyPr vert="horz" lIns="91440" tIns="45720" rIns="91440" bIns="45720" rtlCol="0" anchor="ctr">
            <a:normAutofit fontScale="9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800" b="1" dirty="0">
                <a:solidFill>
                  <a:srgbClr val="9D2235"/>
                </a:solidFill>
                <a:latin typeface="Verdana" panose="020B0604030504040204" pitchFamily="34" charset="0"/>
                <a:ea typeface="Verdana" panose="020B0604030504040204" pitchFamily="34" charset="0"/>
              </a:rPr>
              <a:t>Izdienas pensijas un valsts vecuma pensijas (2024.gads)</a:t>
            </a:r>
          </a:p>
        </p:txBody>
      </p:sp>
      <p:graphicFrame>
        <p:nvGraphicFramePr>
          <p:cNvPr id="9" name="Chart 8">
            <a:extLst>
              <a:ext uri="{FF2B5EF4-FFF2-40B4-BE49-F238E27FC236}">
                <a16:creationId xmlns:a16="http://schemas.microsoft.com/office/drawing/2014/main" id="{63E0FF3B-2A5F-6E71-8414-E7DC940CCA83}"/>
              </a:ext>
            </a:extLst>
          </p:cNvPr>
          <p:cNvGraphicFramePr/>
          <p:nvPr>
            <p:extLst>
              <p:ext uri="{D42A27DB-BD31-4B8C-83A1-F6EECF244321}">
                <p14:modId xmlns:p14="http://schemas.microsoft.com/office/powerpoint/2010/main" val="2109929244"/>
              </p:ext>
            </p:extLst>
          </p:nvPr>
        </p:nvGraphicFramePr>
        <p:xfrm>
          <a:off x="114301" y="3793026"/>
          <a:ext cx="2822431" cy="2750729"/>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Chart 9">
            <a:extLst>
              <a:ext uri="{FF2B5EF4-FFF2-40B4-BE49-F238E27FC236}">
                <a16:creationId xmlns:a16="http://schemas.microsoft.com/office/drawing/2014/main" id="{21506414-4028-EF3C-06B6-81309A1C88FD}"/>
              </a:ext>
            </a:extLst>
          </p:cNvPr>
          <p:cNvGraphicFramePr/>
          <p:nvPr>
            <p:extLst>
              <p:ext uri="{D42A27DB-BD31-4B8C-83A1-F6EECF244321}">
                <p14:modId xmlns:p14="http://schemas.microsoft.com/office/powerpoint/2010/main" val="621505522"/>
              </p:ext>
            </p:extLst>
          </p:nvPr>
        </p:nvGraphicFramePr>
        <p:xfrm>
          <a:off x="3192206" y="3793025"/>
          <a:ext cx="2718907" cy="275073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1" name="Chart 10">
            <a:extLst>
              <a:ext uri="{FF2B5EF4-FFF2-40B4-BE49-F238E27FC236}">
                <a16:creationId xmlns:a16="http://schemas.microsoft.com/office/drawing/2014/main" id="{FD6E29A4-5C03-9626-3F56-66586F2EF694}"/>
              </a:ext>
            </a:extLst>
          </p:cNvPr>
          <p:cNvGraphicFramePr>
            <a:graphicFrameLocks/>
          </p:cNvGraphicFramePr>
          <p:nvPr>
            <p:extLst>
              <p:ext uri="{D42A27DB-BD31-4B8C-83A1-F6EECF244321}">
                <p14:modId xmlns:p14="http://schemas.microsoft.com/office/powerpoint/2010/main" val="2762240345"/>
              </p:ext>
            </p:extLst>
          </p:nvPr>
        </p:nvGraphicFramePr>
        <p:xfrm>
          <a:off x="6135414" y="3793026"/>
          <a:ext cx="2718907" cy="275073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2" name="Chart 1">
            <a:extLst>
              <a:ext uri="{FF2B5EF4-FFF2-40B4-BE49-F238E27FC236}">
                <a16:creationId xmlns:a16="http://schemas.microsoft.com/office/drawing/2014/main" id="{22C0E948-338D-15DF-9546-AC2178CE07C6}"/>
              </a:ext>
            </a:extLst>
          </p:cNvPr>
          <p:cNvGraphicFramePr>
            <a:graphicFrameLocks/>
          </p:cNvGraphicFramePr>
          <p:nvPr>
            <p:extLst>
              <p:ext uri="{D42A27DB-BD31-4B8C-83A1-F6EECF244321}">
                <p14:modId xmlns:p14="http://schemas.microsoft.com/office/powerpoint/2010/main" val="3741862951"/>
              </p:ext>
            </p:extLst>
          </p:nvPr>
        </p:nvGraphicFramePr>
        <p:xfrm>
          <a:off x="9037059" y="3793026"/>
          <a:ext cx="3040640" cy="2750729"/>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20" name="Content Placeholder 10">
            <a:extLst>
              <a:ext uri="{FF2B5EF4-FFF2-40B4-BE49-F238E27FC236}">
                <a16:creationId xmlns:a16="http://schemas.microsoft.com/office/drawing/2014/main" id="{7C9DB1B0-C83A-142E-F23B-D522B5532329}"/>
              </a:ext>
            </a:extLst>
          </p:cNvPr>
          <p:cNvGraphicFramePr>
            <a:graphicFrameLocks/>
          </p:cNvGraphicFramePr>
          <p:nvPr>
            <p:extLst>
              <p:ext uri="{D42A27DB-BD31-4B8C-83A1-F6EECF244321}">
                <p14:modId xmlns:p14="http://schemas.microsoft.com/office/powerpoint/2010/main" val="3230337166"/>
              </p:ext>
            </p:extLst>
          </p:nvPr>
        </p:nvGraphicFramePr>
        <p:xfrm>
          <a:off x="521277" y="1138336"/>
          <a:ext cx="11149445" cy="2486216"/>
        </p:xfrm>
        <a:graphic>
          <a:graphicData uri="http://schemas.openxmlformats.org/drawingml/2006/table">
            <a:tbl>
              <a:tblPr firstRow="1" bandRow="1">
                <a:tableStyleId>{5C22544A-7EE6-4342-B048-85BDC9FD1C3A}</a:tableStyleId>
              </a:tblPr>
              <a:tblGrid>
                <a:gridCol w="3522518">
                  <a:extLst>
                    <a:ext uri="{9D8B030D-6E8A-4147-A177-3AD203B41FA5}">
                      <a16:colId xmlns:a16="http://schemas.microsoft.com/office/drawing/2014/main" val="1616102693"/>
                    </a:ext>
                  </a:extLst>
                </a:gridCol>
                <a:gridCol w="3953074">
                  <a:extLst>
                    <a:ext uri="{9D8B030D-6E8A-4147-A177-3AD203B41FA5}">
                      <a16:colId xmlns:a16="http://schemas.microsoft.com/office/drawing/2014/main" val="2490528954"/>
                    </a:ext>
                  </a:extLst>
                </a:gridCol>
                <a:gridCol w="3673853">
                  <a:extLst>
                    <a:ext uri="{9D8B030D-6E8A-4147-A177-3AD203B41FA5}">
                      <a16:colId xmlns:a16="http://schemas.microsoft.com/office/drawing/2014/main" val="2543498720"/>
                    </a:ext>
                  </a:extLst>
                </a:gridCol>
              </a:tblGrid>
              <a:tr h="38496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dirty="0"/>
                        <a:t>VALSTS VECUMA PENSIJA</a:t>
                      </a:r>
                      <a:endParaRPr lang="en-US" dirty="0"/>
                    </a:p>
                  </a:txBody>
                  <a:tcPr/>
                </a:tc>
                <a:tc>
                  <a:txBody>
                    <a:bodyPr/>
                    <a:lstStyle/>
                    <a:p>
                      <a:pPr algn="ctr"/>
                      <a:endParaRPr 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dirty="0"/>
                        <a:t>IZDIENAS PENSIJA</a:t>
                      </a:r>
                    </a:p>
                  </a:txBody>
                  <a:tcPr/>
                </a:tc>
                <a:extLst>
                  <a:ext uri="{0D108BD9-81ED-4DB2-BD59-A6C34878D82A}">
                    <a16:rowId xmlns:a16="http://schemas.microsoft.com/office/drawing/2014/main" val="1454484156"/>
                  </a:ext>
                </a:extLst>
              </a:tr>
              <a:tr h="394958">
                <a:tc>
                  <a:txBody>
                    <a:bodyPr/>
                    <a:lstStyle/>
                    <a:p>
                      <a:pPr algn="ctr"/>
                      <a:r>
                        <a:rPr lang="lv-LV" dirty="0">
                          <a:solidFill>
                            <a:srgbClr val="FF0000"/>
                          </a:solidFill>
                        </a:rPr>
                        <a:t>65gadi</a:t>
                      </a:r>
                      <a:endParaRPr lang="lv-LV" dirty="0"/>
                    </a:p>
                  </a:txBody>
                  <a:tcPr/>
                </a:tc>
                <a:tc>
                  <a:txBody>
                    <a:bodyPr/>
                    <a:lstStyle/>
                    <a:p>
                      <a:pPr algn="ctr"/>
                      <a:r>
                        <a:rPr lang="lv-LV" dirty="0"/>
                        <a:t>Minimālais pensionēšanās vecums:</a:t>
                      </a:r>
                    </a:p>
                  </a:txBody>
                  <a:tcPr/>
                </a:tc>
                <a:tc>
                  <a:txBody>
                    <a:bodyPr/>
                    <a:lstStyle/>
                    <a:p>
                      <a:pPr algn="ctr"/>
                      <a:r>
                        <a:rPr lang="lv-LV" dirty="0">
                          <a:solidFill>
                            <a:srgbClr val="FF0000"/>
                          </a:solidFill>
                        </a:rPr>
                        <a:t>38-65 gadi</a:t>
                      </a:r>
                      <a:endParaRPr lang="en-US" dirty="0"/>
                    </a:p>
                  </a:txBody>
                  <a:tcPr/>
                </a:tc>
                <a:extLst>
                  <a:ext uri="{0D108BD9-81ED-4DB2-BD59-A6C34878D82A}">
                    <a16:rowId xmlns:a16="http://schemas.microsoft.com/office/drawing/2014/main" val="3423795318"/>
                  </a:ext>
                </a:extLst>
              </a:tr>
              <a:tr h="33978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dirty="0"/>
                        <a:t>20 gadi</a:t>
                      </a:r>
                    </a:p>
                  </a:txBody>
                  <a:tcPr/>
                </a:tc>
                <a:tc>
                  <a:txBody>
                    <a:bodyPr/>
                    <a:lstStyle/>
                    <a:p>
                      <a:pPr algn="ctr"/>
                      <a:r>
                        <a:rPr lang="lv-LV" dirty="0"/>
                        <a:t>Minimālais stāžs:</a:t>
                      </a:r>
                      <a:endParaRPr lang="en-US" dirty="0"/>
                    </a:p>
                  </a:txBody>
                  <a:tcPr/>
                </a:tc>
                <a:tc>
                  <a:txBody>
                    <a:bodyPr/>
                    <a:lstStyle/>
                    <a:p>
                      <a:pPr algn="ctr"/>
                      <a:r>
                        <a:rPr lang="lv-LV" dirty="0"/>
                        <a:t>10-30 gadi</a:t>
                      </a:r>
                      <a:endParaRPr lang="en-US" dirty="0"/>
                    </a:p>
                  </a:txBody>
                  <a:tcPr/>
                </a:tc>
                <a:extLst>
                  <a:ext uri="{0D108BD9-81ED-4DB2-BD59-A6C34878D82A}">
                    <a16:rowId xmlns:a16="http://schemas.microsoft.com/office/drawing/2014/main" val="247594052"/>
                  </a:ext>
                </a:extLst>
              </a:tr>
              <a:tr h="1340538">
                <a:tc>
                  <a:txBody>
                    <a:bodyPr/>
                    <a:lstStyle/>
                    <a:p>
                      <a:pPr algn="ctr"/>
                      <a:r>
                        <a:rPr lang="lv-LV" dirty="0"/>
                        <a:t>Aprēķina, </a:t>
                      </a:r>
                      <a:r>
                        <a:rPr lang="lv-LV" sz="1800" b="0" i="0" u="none" strike="noStrike" kern="1200" dirty="0">
                          <a:solidFill>
                            <a:schemeClr val="dk1"/>
                          </a:solidFill>
                          <a:effectLst/>
                          <a:latin typeface="+mn-lt"/>
                          <a:ea typeface="+mn-ea"/>
                          <a:cs typeface="+mn-cs"/>
                        </a:rPr>
                        <a:t>pamatojoties uz </a:t>
                      </a:r>
                      <a:r>
                        <a:rPr lang="lv-LV" dirty="0"/>
                        <a:t> </a:t>
                      </a:r>
                      <a:r>
                        <a:rPr lang="lv-LV" b="1" dirty="0"/>
                        <a:t>apdrošināšanas stāžu </a:t>
                      </a:r>
                      <a:r>
                        <a:rPr lang="lv-LV" dirty="0"/>
                        <a:t>un </a:t>
                      </a:r>
                      <a:r>
                        <a:rPr lang="lv-LV" b="1" dirty="0"/>
                        <a:t>veiktajām apdrošināšanas iemaksām visā apdrošināšanas periodā</a:t>
                      </a:r>
                      <a:endParaRPr 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dirty="0"/>
                        <a:t>Aprēķina, pamatojoties uz:</a:t>
                      </a:r>
                      <a:endParaRPr lang="en-US"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dirty="0"/>
                        <a:t>Pamatā aprēķina, pamatojoties </a:t>
                      </a:r>
                      <a:r>
                        <a:rPr lang="lv-LV" b="1" dirty="0"/>
                        <a:t>uz vidējo mēneša darba samaksu par pēdējiem pieciem gadiem pirms atbrīvošanas no dienesta</a:t>
                      </a:r>
                      <a:endParaRPr lang="en-US" dirty="0"/>
                    </a:p>
                  </a:txBody>
                  <a:tcPr/>
                </a:tc>
                <a:extLst>
                  <a:ext uri="{0D108BD9-81ED-4DB2-BD59-A6C34878D82A}">
                    <a16:rowId xmlns:a16="http://schemas.microsoft.com/office/drawing/2014/main" val="3936763524"/>
                  </a:ext>
                </a:extLst>
              </a:tr>
            </a:tbl>
          </a:graphicData>
        </a:graphic>
      </p:graphicFrame>
    </p:spTree>
    <p:extLst>
      <p:ext uri="{BB962C8B-B14F-4D97-AF65-F5344CB8AC3E}">
        <p14:creationId xmlns:p14="http://schemas.microsoft.com/office/powerpoint/2010/main" val="40634949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D1EE16CF-6A4C-4459-843D-BFB811A3FEDD}"/>
              </a:ext>
            </a:extLst>
          </p:cNvPr>
          <p:cNvSpPr>
            <a:spLocks noGrp="1"/>
          </p:cNvSpPr>
          <p:nvPr>
            <p:ph type="sldNum" sz="quarter" idx="12"/>
          </p:nvPr>
        </p:nvSpPr>
        <p:spPr/>
        <p:txBody>
          <a:bodyPr/>
          <a:lstStyle/>
          <a:p>
            <a:fld id="{3A2C6229-6458-4195-BAC8-460BF8B49FB6}" type="slidenum">
              <a:rPr lang="lv-LV" smtClean="0"/>
              <a:t>13</a:t>
            </a:fld>
            <a:endParaRPr lang="lv-LV"/>
          </a:p>
        </p:txBody>
      </p:sp>
      <p:sp>
        <p:nvSpPr>
          <p:cNvPr id="15" name="Title 1">
            <a:extLst>
              <a:ext uri="{FF2B5EF4-FFF2-40B4-BE49-F238E27FC236}">
                <a16:creationId xmlns:a16="http://schemas.microsoft.com/office/drawing/2014/main" id="{CC58D09C-761E-4860-A62B-4BA829FC0CC1}"/>
              </a:ext>
            </a:extLst>
          </p:cNvPr>
          <p:cNvSpPr txBox="1">
            <a:spLocks/>
          </p:cNvSpPr>
          <p:nvPr/>
        </p:nvSpPr>
        <p:spPr>
          <a:xfrm>
            <a:off x="515938" y="136525"/>
            <a:ext cx="10515600" cy="84455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800" b="1" dirty="0">
                <a:solidFill>
                  <a:srgbClr val="9D2235"/>
                </a:solidFill>
                <a:latin typeface="Verdana" panose="020B0604030504040204" pitchFamily="34" charset="0"/>
                <a:ea typeface="Verdana" panose="020B0604030504040204" pitchFamily="34" charset="0"/>
              </a:rPr>
              <a:t>Izdienas pensijas un valsts vecuma pensijas #2</a:t>
            </a:r>
          </a:p>
        </p:txBody>
      </p:sp>
      <p:graphicFrame>
        <p:nvGraphicFramePr>
          <p:cNvPr id="4" name="Chart 3">
            <a:extLst>
              <a:ext uri="{FF2B5EF4-FFF2-40B4-BE49-F238E27FC236}">
                <a16:creationId xmlns:a16="http://schemas.microsoft.com/office/drawing/2014/main" id="{F9008BB1-2A7B-40AA-A007-4ABEACB25030}"/>
              </a:ext>
            </a:extLst>
          </p:cNvPr>
          <p:cNvGraphicFramePr/>
          <p:nvPr>
            <p:extLst>
              <p:ext uri="{D42A27DB-BD31-4B8C-83A1-F6EECF244321}">
                <p14:modId xmlns:p14="http://schemas.microsoft.com/office/powerpoint/2010/main" val="4165885024"/>
              </p:ext>
            </p:extLst>
          </p:nvPr>
        </p:nvGraphicFramePr>
        <p:xfrm>
          <a:off x="515938" y="863081"/>
          <a:ext cx="10692088" cy="274320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id="{C20B5E8B-FE09-8A3B-6FF0-967A016001FF}"/>
              </a:ext>
            </a:extLst>
          </p:cNvPr>
          <p:cNvSpPr txBox="1"/>
          <p:nvPr/>
        </p:nvSpPr>
        <p:spPr>
          <a:xfrm>
            <a:off x="298173" y="6349481"/>
            <a:ext cx="10644809" cy="230832"/>
          </a:xfrm>
          <a:prstGeom prst="rect">
            <a:avLst/>
          </a:prstGeom>
          <a:noFill/>
        </p:spPr>
        <p:txBody>
          <a:bodyPr wrap="square" rtlCol="0">
            <a:spAutoFit/>
          </a:bodyPr>
          <a:lstStyle/>
          <a:p>
            <a:r>
              <a:rPr lang="lv-LV" sz="900" dirty="0"/>
              <a:t>*</a:t>
            </a:r>
            <a:r>
              <a:rPr lang="lv-LV" sz="900" dirty="0" err="1"/>
              <a:t>Jaunpiešķirtās</a:t>
            </a:r>
            <a:r>
              <a:rPr lang="lv-LV" sz="900" dirty="0"/>
              <a:t> vecuma un izdienas pensijas pret attiecīgā gada vidējo apdrošināšanas iemaksu algu valstī</a:t>
            </a:r>
          </a:p>
        </p:txBody>
      </p:sp>
      <p:graphicFrame>
        <p:nvGraphicFramePr>
          <p:cNvPr id="2" name="Chart 1">
            <a:extLst>
              <a:ext uri="{FF2B5EF4-FFF2-40B4-BE49-F238E27FC236}">
                <a16:creationId xmlns:a16="http://schemas.microsoft.com/office/drawing/2014/main" id="{BEC97224-8F65-4C6F-EE4E-6BB9E289434F}"/>
              </a:ext>
            </a:extLst>
          </p:cNvPr>
          <p:cNvGraphicFramePr>
            <a:graphicFrameLocks/>
          </p:cNvGraphicFramePr>
          <p:nvPr>
            <p:extLst>
              <p:ext uri="{D42A27DB-BD31-4B8C-83A1-F6EECF244321}">
                <p14:modId xmlns:p14="http://schemas.microsoft.com/office/powerpoint/2010/main" val="4039931887"/>
              </p:ext>
            </p:extLst>
          </p:nvPr>
        </p:nvGraphicFramePr>
        <p:xfrm>
          <a:off x="515938" y="3606281"/>
          <a:ext cx="10692088" cy="260203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1006669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D1EE16CF-6A4C-4459-843D-BFB811A3FEDD}"/>
              </a:ext>
            </a:extLst>
          </p:cNvPr>
          <p:cNvSpPr>
            <a:spLocks noGrp="1"/>
          </p:cNvSpPr>
          <p:nvPr>
            <p:ph type="sldNum" sz="quarter" idx="12"/>
          </p:nvPr>
        </p:nvSpPr>
        <p:spPr/>
        <p:txBody>
          <a:bodyPr/>
          <a:lstStyle/>
          <a:p>
            <a:fld id="{3A2C6229-6458-4195-BAC8-460BF8B49FB6}" type="slidenum">
              <a:rPr lang="lv-LV" smtClean="0"/>
              <a:t>14</a:t>
            </a:fld>
            <a:endParaRPr lang="lv-LV"/>
          </a:p>
        </p:txBody>
      </p:sp>
      <p:sp>
        <p:nvSpPr>
          <p:cNvPr id="15" name="Title 1">
            <a:extLst>
              <a:ext uri="{FF2B5EF4-FFF2-40B4-BE49-F238E27FC236}">
                <a16:creationId xmlns:a16="http://schemas.microsoft.com/office/drawing/2014/main" id="{CC58D09C-761E-4860-A62B-4BA829FC0CC1}"/>
              </a:ext>
            </a:extLst>
          </p:cNvPr>
          <p:cNvSpPr txBox="1">
            <a:spLocks/>
          </p:cNvSpPr>
          <p:nvPr/>
        </p:nvSpPr>
        <p:spPr>
          <a:xfrm>
            <a:off x="515938" y="136525"/>
            <a:ext cx="10515600" cy="84455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800" b="1" dirty="0">
                <a:solidFill>
                  <a:srgbClr val="9D2235"/>
                </a:solidFill>
                <a:latin typeface="Verdana" panose="020B0604030504040204" pitchFamily="34" charset="0"/>
                <a:ea typeface="Verdana" panose="020B0604030504040204" pitchFamily="34" charset="0"/>
              </a:rPr>
              <a:t>Izdienas pensiju sistēma un darba tirgus</a:t>
            </a:r>
          </a:p>
        </p:txBody>
      </p:sp>
      <p:graphicFrame>
        <p:nvGraphicFramePr>
          <p:cNvPr id="4" name="Chart 3">
            <a:extLst>
              <a:ext uri="{FF2B5EF4-FFF2-40B4-BE49-F238E27FC236}">
                <a16:creationId xmlns:a16="http://schemas.microsoft.com/office/drawing/2014/main" id="{F3258DB4-D774-A90D-E41F-619FFA830087}"/>
              </a:ext>
            </a:extLst>
          </p:cNvPr>
          <p:cNvGraphicFramePr/>
          <p:nvPr>
            <p:extLst>
              <p:ext uri="{D42A27DB-BD31-4B8C-83A1-F6EECF244321}">
                <p14:modId xmlns:p14="http://schemas.microsoft.com/office/powerpoint/2010/main" val="4160489373"/>
              </p:ext>
            </p:extLst>
          </p:nvPr>
        </p:nvGraphicFramePr>
        <p:xfrm>
          <a:off x="838198" y="4139723"/>
          <a:ext cx="4819651" cy="2399187"/>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a:extLst>
              <a:ext uri="{FF2B5EF4-FFF2-40B4-BE49-F238E27FC236}">
                <a16:creationId xmlns:a16="http://schemas.microsoft.com/office/drawing/2014/main" id="{C23ABDA5-CA4A-641A-C39D-9BDCFCECA197}"/>
              </a:ext>
            </a:extLst>
          </p:cNvPr>
          <p:cNvSpPr txBox="1"/>
          <p:nvPr/>
        </p:nvSpPr>
        <p:spPr>
          <a:xfrm>
            <a:off x="5773738" y="4304569"/>
            <a:ext cx="5360427" cy="1754326"/>
          </a:xfrm>
          <a:prstGeom prst="rect">
            <a:avLst/>
          </a:prstGeom>
          <a:noFill/>
        </p:spPr>
        <p:txBody>
          <a:bodyPr wrap="square" rtlCol="0">
            <a:spAutoFit/>
          </a:bodyPr>
          <a:lstStyle/>
          <a:p>
            <a:pPr marL="285750" indent="-285750">
              <a:buFont typeface="Arial" panose="020B0604020202020204" pitchFamily="34" charset="0"/>
              <a:buChar char="•"/>
            </a:pPr>
            <a:r>
              <a:rPr lang="lv-LV" dirty="0"/>
              <a:t>46,4% no izdienas pensiju saņēmējiem ir zuduši darba tirgum vai iesaistās tajā minimālā apmērā</a:t>
            </a:r>
          </a:p>
          <a:p>
            <a:endParaRPr lang="lv-LV" dirty="0"/>
          </a:p>
          <a:p>
            <a:pPr marL="285750" indent="-285750">
              <a:buFont typeface="Arial" panose="020B0604020202020204" pitchFamily="34" charset="0"/>
              <a:buChar char="•"/>
            </a:pPr>
            <a:r>
              <a:rPr lang="lv-LV" dirty="0"/>
              <a:t>42,1% no izdienas pensiju saņēmējiem nav bijuši nodarbināti vai to atlīdzība nesasniedz minimālo darba samaksu</a:t>
            </a:r>
          </a:p>
        </p:txBody>
      </p:sp>
      <p:graphicFrame>
        <p:nvGraphicFramePr>
          <p:cNvPr id="3" name="Chart 2">
            <a:extLst>
              <a:ext uri="{FF2B5EF4-FFF2-40B4-BE49-F238E27FC236}">
                <a16:creationId xmlns:a16="http://schemas.microsoft.com/office/drawing/2014/main" id="{82C38403-5BEC-0909-971A-E353B1EBABE5}"/>
              </a:ext>
            </a:extLst>
          </p:cNvPr>
          <p:cNvGraphicFramePr>
            <a:graphicFrameLocks/>
          </p:cNvGraphicFramePr>
          <p:nvPr>
            <p:extLst>
              <p:ext uri="{D42A27DB-BD31-4B8C-83A1-F6EECF244321}">
                <p14:modId xmlns:p14="http://schemas.microsoft.com/office/powerpoint/2010/main" val="2670487169"/>
              </p:ext>
            </p:extLst>
          </p:nvPr>
        </p:nvGraphicFramePr>
        <p:xfrm>
          <a:off x="6095999" y="981073"/>
          <a:ext cx="5505451" cy="315865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5" name="Chart 4">
            <a:extLst>
              <a:ext uri="{FF2B5EF4-FFF2-40B4-BE49-F238E27FC236}">
                <a16:creationId xmlns:a16="http://schemas.microsoft.com/office/drawing/2014/main" id="{02111EBE-7B8E-94C9-04C1-0F7720B35B27}"/>
              </a:ext>
            </a:extLst>
          </p:cNvPr>
          <p:cNvGraphicFramePr>
            <a:graphicFrameLocks/>
          </p:cNvGraphicFramePr>
          <p:nvPr>
            <p:extLst>
              <p:ext uri="{D42A27DB-BD31-4B8C-83A1-F6EECF244321}">
                <p14:modId xmlns:p14="http://schemas.microsoft.com/office/powerpoint/2010/main" val="1697861856"/>
              </p:ext>
            </p:extLst>
          </p:nvPr>
        </p:nvGraphicFramePr>
        <p:xfrm>
          <a:off x="838199" y="981072"/>
          <a:ext cx="5257800" cy="3158649"/>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41159141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E75FBC-0346-6F83-0AC9-0772AB882A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6F09C8-F923-B757-5089-C5F3754F66EF}"/>
              </a:ext>
            </a:extLst>
          </p:cNvPr>
          <p:cNvSpPr>
            <a:spLocks noGrp="1"/>
          </p:cNvSpPr>
          <p:nvPr>
            <p:ph type="title"/>
          </p:nvPr>
        </p:nvSpPr>
        <p:spPr/>
        <p:txBody>
          <a:bodyPr/>
          <a:lstStyle/>
          <a:p>
            <a:pPr algn="ctr"/>
            <a:r>
              <a:rPr lang="lv-LV" b="1" dirty="0">
                <a:latin typeface="+mn-lt"/>
              </a:rPr>
              <a:t>Atlīdzības pēc došanās izdienā- IEM</a:t>
            </a:r>
          </a:p>
        </p:txBody>
      </p:sp>
      <p:sp>
        <p:nvSpPr>
          <p:cNvPr id="4" name="Slide Number Placeholder 3">
            <a:extLst>
              <a:ext uri="{FF2B5EF4-FFF2-40B4-BE49-F238E27FC236}">
                <a16:creationId xmlns:a16="http://schemas.microsoft.com/office/drawing/2014/main" id="{439887CC-5984-DE41-9B15-9D2B8D91259A}"/>
              </a:ext>
            </a:extLst>
          </p:cNvPr>
          <p:cNvSpPr>
            <a:spLocks noGrp="1"/>
          </p:cNvSpPr>
          <p:nvPr>
            <p:ph type="sldNum" sz="quarter" idx="12"/>
          </p:nvPr>
        </p:nvSpPr>
        <p:spPr/>
        <p:txBody>
          <a:bodyPr/>
          <a:lstStyle/>
          <a:p>
            <a:fld id="{3A2C6229-6458-4195-BAC8-460BF8B49FB6}" type="slidenum">
              <a:rPr lang="lv-LV" smtClean="0"/>
              <a:t>15</a:t>
            </a:fld>
            <a:endParaRPr lang="lv-LV"/>
          </a:p>
        </p:txBody>
      </p:sp>
      <p:graphicFrame>
        <p:nvGraphicFramePr>
          <p:cNvPr id="5" name="Chart 4">
            <a:extLst>
              <a:ext uri="{FF2B5EF4-FFF2-40B4-BE49-F238E27FC236}">
                <a16:creationId xmlns:a16="http://schemas.microsoft.com/office/drawing/2014/main" id="{B6A684D2-8063-8365-40BD-EAEB2A416038}"/>
              </a:ext>
            </a:extLst>
          </p:cNvPr>
          <p:cNvGraphicFramePr>
            <a:graphicFrameLocks/>
          </p:cNvGraphicFramePr>
          <p:nvPr/>
        </p:nvGraphicFramePr>
        <p:xfrm>
          <a:off x="838200" y="1827486"/>
          <a:ext cx="5257800" cy="320302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hart 5">
            <a:extLst>
              <a:ext uri="{FF2B5EF4-FFF2-40B4-BE49-F238E27FC236}">
                <a16:creationId xmlns:a16="http://schemas.microsoft.com/office/drawing/2014/main" id="{32A4BFA0-C001-3940-8863-70EB3A738CCD}"/>
              </a:ext>
            </a:extLst>
          </p:cNvPr>
          <p:cNvGraphicFramePr>
            <a:graphicFrameLocks/>
          </p:cNvGraphicFramePr>
          <p:nvPr/>
        </p:nvGraphicFramePr>
        <p:xfrm>
          <a:off x="6096000" y="1827486"/>
          <a:ext cx="5257800" cy="3203028"/>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a:extLst>
              <a:ext uri="{FF2B5EF4-FFF2-40B4-BE49-F238E27FC236}">
                <a16:creationId xmlns:a16="http://schemas.microsoft.com/office/drawing/2014/main" id="{7CE67685-0D92-487C-F5FC-72E43A9C694F}"/>
              </a:ext>
            </a:extLst>
          </p:cNvPr>
          <p:cNvSpPr txBox="1"/>
          <p:nvPr/>
        </p:nvSpPr>
        <p:spPr>
          <a:xfrm>
            <a:off x="1624818" y="6161649"/>
            <a:ext cx="3684598" cy="584775"/>
          </a:xfrm>
          <a:prstGeom prst="rect">
            <a:avLst/>
          </a:prstGeom>
          <a:noFill/>
        </p:spPr>
        <p:txBody>
          <a:bodyPr wrap="none" rtlCol="0">
            <a:spAutoFit/>
          </a:bodyPr>
          <a:lstStyle/>
          <a:p>
            <a:r>
              <a:rPr lang="lv-LV" sz="1600" dirty="0"/>
              <a:t>Par izdienas periodu no 2011-2024.gadam</a:t>
            </a:r>
          </a:p>
          <a:p>
            <a:r>
              <a:rPr lang="lv-LV" sz="1600" dirty="0"/>
              <a:t>Avots: VSAA dati, VK aprēķins</a:t>
            </a:r>
          </a:p>
        </p:txBody>
      </p:sp>
    </p:spTree>
    <p:extLst>
      <p:ext uri="{BB962C8B-B14F-4D97-AF65-F5344CB8AC3E}">
        <p14:creationId xmlns:p14="http://schemas.microsoft.com/office/powerpoint/2010/main" val="11342119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41F540-AF53-A7B7-3B5A-E6D40836D0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6A62A4-08BE-3BB8-4B05-9FFD0A4CD05A}"/>
              </a:ext>
            </a:extLst>
          </p:cNvPr>
          <p:cNvSpPr>
            <a:spLocks noGrp="1"/>
          </p:cNvSpPr>
          <p:nvPr>
            <p:ph type="title"/>
          </p:nvPr>
        </p:nvSpPr>
        <p:spPr/>
        <p:txBody>
          <a:bodyPr>
            <a:normAutofit/>
          </a:bodyPr>
          <a:lstStyle/>
          <a:p>
            <a:pPr algn="ctr"/>
            <a:r>
              <a:rPr lang="lv-LV" sz="4000" b="1" dirty="0">
                <a:latin typeface="+mn-lt"/>
              </a:rPr>
              <a:t>Atlīdzības pēc došanās izdienā- DIPLOMĀTI</a:t>
            </a:r>
          </a:p>
        </p:txBody>
      </p:sp>
      <p:sp>
        <p:nvSpPr>
          <p:cNvPr id="4" name="Slide Number Placeholder 3">
            <a:extLst>
              <a:ext uri="{FF2B5EF4-FFF2-40B4-BE49-F238E27FC236}">
                <a16:creationId xmlns:a16="http://schemas.microsoft.com/office/drawing/2014/main" id="{2ACC0560-4D1F-275F-36C5-339E6FC66A01}"/>
              </a:ext>
            </a:extLst>
          </p:cNvPr>
          <p:cNvSpPr>
            <a:spLocks noGrp="1"/>
          </p:cNvSpPr>
          <p:nvPr>
            <p:ph type="sldNum" sz="quarter" idx="12"/>
          </p:nvPr>
        </p:nvSpPr>
        <p:spPr/>
        <p:txBody>
          <a:bodyPr/>
          <a:lstStyle/>
          <a:p>
            <a:fld id="{3A2C6229-6458-4195-BAC8-460BF8B49FB6}" type="slidenum">
              <a:rPr lang="lv-LV" smtClean="0"/>
              <a:t>16</a:t>
            </a:fld>
            <a:endParaRPr lang="lv-LV"/>
          </a:p>
        </p:txBody>
      </p:sp>
      <p:graphicFrame>
        <p:nvGraphicFramePr>
          <p:cNvPr id="3" name="Chart 2">
            <a:extLst>
              <a:ext uri="{FF2B5EF4-FFF2-40B4-BE49-F238E27FC236}">
                <a16:creationId xmlns:a16="http://schemas.microsoft.com/office/drawing/2014/main" id="{17A75DF6-EBBD-DCED-FDBB-ADD6462F617B}"/>
              </a:ext>
            </a:extLst>
          </p:cNvPr>
          <p:cNvGraphicFramePr>
            <a:graphicFrameLocks/>
          </p:cNvGraphicFramePr>
          <p:nvPr/>
        </p:nvGraphicFramePr>
        <p:xfrm>
          <a:off x="919654" y="1827485"/>
          <a:ext cx="5176345" cy="320302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Chart 6">
            <a:extLst>
              <a:ext uri="{FF2B5EF4-FFF2-40B4-BE49-F238E27FC236}">
                <a16:creationId xmlns:a16="http://schemas.microsoft.com/office/drawing/2014/main" id="{5EB9C9B5-B973-18F6-E580-C699D28181EB}"/>
              </a:ext>
            </a:extLst>
          </p:cNvPr>
          <p:cNvGraphicFramePr>
            <a:graphicFrameLocks/>
          </p:cNvGraphicFramePr>
          <p:nvPr/>
        </p:nvGraphicFramePr>
        <p:xfrm>
          <a:off x="6095998" y="1827485"/>
          <a:ext cx="5257801" cy="3203027"/>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a:extLst>
              <a:ext uri="{FF2B5EF4-FFF2-40B4-BE49-F238E27FC236}">
                <a16:creationId xmlns:a16="http://schemas.microsoft.com/office/drawing/2014/main" id="{D3BEDEE2-7D1D-A15F-AD7E-6D104CF860D3}"/>
              </a:ext>
            </a:extLst>
          </p:cNvPr>
          <p:cNvSpPr txBox="1"/>
          <p:nvPr/>
        </p:nvSpPr>
        <p:spPr>
          <a:xfrm>
            <a:off x="1624818" y="6161649"/>
            <a:ext cx="3684598" cy="584775"/>
          </a:xfrm>
          <a:prstGeom prst="rect">
            <a:avLst/>
          </a:prstGeom>
          <a:noFill/>
        </p:spPr>
        <p:txBody>
          <a:bodyPr wrap="none" rtlCol="0">
            <a:spAutoFit/>
          </a:bodyPr>
          <a:lstStyle/>
          <a:p>
            <a:r>
              <a:rPr lang="lv-LV" sz="1600" dirty="0"/>
              <a:t>Par izdienas periodu no 2011-2024.gadam</a:t>
            </a:r>
          </a:p>
          <a:p>
            <a:r>
              <a:rPr lang="lv-LV" sz="1600" dirty="0"/>
              <a:t>Avots: VSAA dati, VK aprēķins</a:t>
            </a:r>
          </a:p>
        </p:txBody>
      </p:sp>
    </p:spTree>
    <p:extLst>
      <p:ext uri="{BB962C8B-B14F-4D97-AF65-F5344CB8AC3E}">
        <p14:creationId xmlns:p14="http://schemas.microsoft.com/office/powerpoint/2010/main" val="189026058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D4ED8A-98ED-875C-F005-9190C72E03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926E72-E58C-5017-C141-0D84B1B32B1B}"/>
              </a:ext>
            </a:extLst>
          </p:cNvPr>
          <p:cNvSpPr>
            <a:spLocks noGrp="1"/>
          </p:cNvSpPr>
          <p:nvPr>
            <p:ph type="title"/>
          </p:nvPr>
        </p:nvSpPr>
        <p:spPr/>
        <p:txBody>
          <a:bodyPr/>
          <a:lstStyle/>
          <a:p>
            <a:pPr algn="ctr"/>
            <a:r>
              <a:rPr lang="lv-LV" b="1" dirty="0">
                <a:latin typeface="+mn-lt"/>
              </a:rPr>
              <a:t>Atlīdzības pēc došanās izdienā- KNAB</a:t>
            </a:r>
          </a:p>
        </p:txBody>
      </p:sp>
      <p:sp>
        <p:nvSpPr>
          <p:cNvPr id="4" name="Slide Number Placeholder 3">
            <a:extLst>
              <a:ext uri="{FF2B5EF4-FFF2-40B4-BE49-F238E27FC236}">
                <a16:creationId xmlns:a16="http://schemas.microsoft.com/office/drawing/2014/main" id="{99387E80-B650-C1E4-8F06-8A60B6C0753F}"/>
              </a:ext>
            </a:extLst>
          </p:cNvPr>
          <p:cNvSpPr>
            <a:spLocks noGrp="1"/>
          </p:cNvSpPr>
          <p:nvPr>
            <p:ph type="sldNum" sz="quarter" idx="12"/>
          </p:nvPr>
        </p:nvSpPr>
        <p:spPr/>
        <p:txBody>
          <a:bodyPr/>
          <a:lstStyle/>
          <a:p>
            <a:fld id="{3A2C6229-6458-4195-BAC8-460BF8B49FB6}" type="slidenum">
              <a:rPr lang="lv-LV" smtClean="0"/>
              <a:t>17</a:t>
            </a:fld>
            <a:endParaRPr lang="lv-LV"/>
          </a:p>
        </p:txBody>
      </p:sp>
      <p:graphicFrame>
        <p:nvGraphicFramePr>
          <p:cNvPr id="7" name="Chart 6">
            <a:extLst>
              <a:ext uri="{FF2B5EF4-FFF2-40B4-BE49-F238E27FC236}">
                <a16:creationId xmlns:a16="http://schemas.microsoft.com/office/drawing/2014/main" id="{7401E205-1DC4-5A7B-34F2-EF9B20459CF3}"/>
              </a:ext>
            </a:extLst>
          </p:cNvPr>
          <p:cNvGraphicFramePr>
            <a:graphicFrameLocks/>
          </p:cNvGraphicFramePr>
          <p:nvPr/>
        </p:nvGraphicFramePr>
        <p:xfrm>
          <a:off x="838200" y="1827486"/>
          <a:ext cx="5257800" cy="320302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hart 7">
            <a:extLst>
              <a:ext uri="{FF2B5EF4-FFF2-40B4-BE49-F238E27FC236}">
                <a16:creationId xmlns:a16="http://schemas.microsoft.com/office/drawing/2014/main" id="{C6C94ED9-C2D7-CF17-7DAF-6EC54CE46F35}"/>
              </a:ext>
            </a:extLst>
          </p:cNvPr>
          <p:cNvGraphicFramePr>
            <a:graphicFrameLocks/>
          </p:cNvGraphicFramePr>
          <p:nvPr/>
        </p:nvGraphicFramePr>
        <p:xfrm>
          <a:off x="6095999" y="1827486"/>
          <a:ext cx="5257799" cy="3203028"/>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a:extLst>
              <a:ext uri="{FF2B5EF4-FFF2-40B4-BE49-F238E27FC236}">
                <a16:creationId xmlns:a16="http://schemas.microsoft.com/office/drawing/2014/main" id="{518A008A-08B0-DF97-E53F-93049BF5EAA9}"/>
              </a:ext>
            </a:extLst>
          </p:cNvPr>
          <p:cNvSpPr txBox="1"/>
          <p:nvPr/>
        </p:nvSpPr>
        <p:spPr>
          <a:xfrm>
            <a:off x="1624818" y="6161649"/>
            <a:ext cx="3684598" cy="584775"/>
          </a:xfrm>
          <a:prstGeom prst="rect">
            <a:avLst/>
          </a:prstGeom>
          <a:noFill/>
        </p:spPr>
        <p:txBody>
          <a:bodyPr wrap="none" rtlCol="0">
            <a:spAutoFit/>
          </a:bodyPr>
          <a:lstStyle/>
          <a:p>
            <a:r>
              <a:rPr lang="lv-LV" sz="1600" dirty="0"/>
              <a:t>Par izdienas periodu no 2011-2024.gadam</a:t>
            </a:r>
          </a:p>
          <a:p>
            <a:r>
              <a:rPr lang="lv-LV" sz="1600" dirty="0"/>
              <a:t>Avots: VSAA dati, VK aprēķins</a:t>
            </a:r>
          </a:p>
        </p:txBody>
      </p:sp>
    </p:spTree>
    <p:extLst>
      <p:ext uri="{BB962C8B-B14F-4D97-AF65-F5344CB8AC3E}">
        <p14:creationId xmlns:p14="http://schemas.microsoft.com/office/powerpoint/2010/main" val="28148596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7B4CCA-A816-01BA-C5F9-B9FFD33027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E85EA8-716A-7CA4-7E6A-6BD23F2D2F40}"/>
              </a:ext>
            </a:extLst>
          </p:cNvPr>
          <p:cNvSpPr>
            <a:spLocks noGrp="1"/>
          </p:cNvSpPr>
          <p:nvPr>
            <p:ph type="title"/>
          </p:nvPr>
        </p:nvSpPr>
        <p:spPr>
          <a:xfrm>
            <a:off x="351692" y="365125"/>
            <a:ext cx="11002108" cy="1325563"/>
          </a:xfrm>
        </p:spPr>
        <p:txBody>
          <a:bodyPr>
            <a:normAutofit/>
          </a:bodyPr>
          <a:lstStyle/>
          <a:p>
            <a:pPr algn="ctr"/>
            <a:r>
              <a:rPr lang="lv-LV" sz="3200" b="1" dirty="0">
                <a:latin typeface="+mn-lt"/>
              </a:rPr>
              <a:t>Atlīdzības pēc došanās izdienā- KULTŪRAS JOMAS PROFESIJAS</a:t>
            </a:r>
            <a:endParaRPr lang="lv-LV" sz="3200" dirty="0">
              <a:latin typeface="+mn-lt"/>
            </a:endParaRPr>
          </a:p>
        </p:txBody>
      </p:sp>
      <p:sp>
        <p:nvSpPr>
          <p:cNvPr id="4" name="Slide Number Placeholder 3">
            <a:extLst>
              <a:ext uri="{FF2B5EF4-FFF2-40B4-BE49-F238E27FC236}">
                <a16:creationId xmlns:a16="http://schemas.microsoft.com/office/drawing/2014/main" id="{F094A32F-2365-FEC2-FE55-A307BCD19F8F}"/>
              </a:ext>
            </a:extLst>
          </p:cNvPr>
          <p:cNvSpPr>
            <a:spLocks noGrp="1"/>
          </p:cNvSpPr>
          <p:nvPr>
            <p:ph type="sldNum" sz="quarter" idx="12"/>
          </p:nvPr>
        </p:nvSpPr>
        <p:spPr/>
        <p:txBody>
          <a:bodyPr/>
          <a:lstStyle/>
          <a:p>
            <a:fld id="{3A2C6229-6458-4195-BAC8-460BF8B49FB6}" type="slidenum">
              <a:rPr lang="lv-LV" smtClean="0"/>
              <a:t>18</a:t>
            </a:fld>
            <a:endParaRPr lang="lv-LV"/>
          </a:p>
        </p:txBody>
      </p:sp>
      <p:graphicFrame>
        <p:nvGraphicFramePr>
          <p:cNvPr id="3" name="Chart 2">
            <a:extLst>
              <a:ext uri="{FF2B5EF4-FFF2-40B4-BE49-F238E27FC236}">
                <a16:creationId xmlns:a16="http://schemas.microsoft.com/office/drawing/2014/main" id="{775CD0F4-CBEB-09A3-9F71-3FF6AFE44648}"/>
              </a:ext>
            </a:extLst>
          </p:cNvPr>
          <p:cNvGraphicFramePr>
            <a:graphicFrameLocks/>
          </p:cNvGraphicFramePr>
          <p:nvPr/>
        </p:nvGraphicFramePr>
        <p:xfrm>
          <a:off x="838200" y="1827486"/>
          <a:ext cx="5257800" cy="320302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hart 4">
            <a:extLst>
              <a:ext uri="{FF2B5EF4-FFF2-40B4-BE49-F238E27FC236}">
                <a16:creationId xmlns:a16="http://schemas.microsoft.com/office/drawing/2014/main" id="{53FC0C21-04B5-7787-998B-E9D03BD80158}"/>
              </a:ext>
            </a:extLst>
          </p:cNvPr>
          <p:cNvGraphicFramePr>
            <a:graphicFrameLocks/>
          </p:cNvGraphicFramePr>
          <p:nvPr/>
        </p:nvGraphicFramePr>
        <p:xfrm>
          <a:off x="6095999" y="1827486"/>
          <a:ext cx="5257799" cy="3203028"/>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id="{8D28F072-8F30-8496-73C1-1DFA1D351E9E}"/>
              </a:ext>
            </a:extLst>
          </p:cNvPr>
          <p:cNvSpPr txBox="1"/>
          <p:nvPr/>
        </p:nvSpPr>
        <p:spPr>
          <a:xfrm>
            <a:off x="1624818" y="6161649"/>
            <a:ext cx="3684598" cy="584775"/>
          </a:xfrm>
          <a:prstGeom prst="rect">
            <a:avLst/>
          </a:prstGeom>
          <a:noFill/>
        </p:spPr>
        <p:txBody>
          <a:bodyPr wrap="none" rtlCol="0">
            <a:spAutoFit/>
          </a:bodyPr>
          <a:lstStyle/>
          <a:p>
            <a:r>
              <a:rPr lang="lv-LV" sz="1600" dirty="0"/>
              <a:t>Par izdienas periodu no 2011-2024.gadam</a:t>
            </a:r>
          </a:p>
          <a:p>
            <a:r>
              <a:rPr lang="lv-LV" sz="1600" dirty="0"/>
              <a:t>Avots: VSAA dati, VK aprēķins</a:t>
            </a:r>
          </a:p>
        </p:txBody>
      </p:sp>
    </p:spTree>
    <p:extLst>
      <p:ext uri="{BB962C8B-B14F-4D97-AF65-F5344CB8AC3E}">
        <p14:creationId xmlns:p14="http://schemas.microsoft.com/office/powerpoint/2010/main" val="20566548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0F31DB-9971-B9D7-917E-A3F9B563F0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C06B59-C8F0-FA38-6C32-2A9D78E8BDCC}"/>
              </a:ext>
            </a:extLst>
          </p:cNvPr>
          <p:cNvSpPr>
            <a:spLocks noGrp="1"/>
          </p:cNvSpPr>
          <p:nvPr>
            <p:ph type="title"/>
          </p:nvPr>
        </p:nvSpPr>
        <p:spPr/>
        <p:txBody>
          <a:bodyPr>
            <a:normAutofit/>
          </a:bodyPr>
          <a:lstStyle/>
          <a:p>
            <a:pPr algn="ctr"/>
            <a:r>
              <a:rPr lang="lv-LV" sz="3600" b="1" dirty="0">
                <a:latin typeface="+mn-lt"/>
              </a:rPr>
              <a:t>Atlīdzības pēc došanās izdienā- Neatliekamās medicīniskās palīdzības dienests </a:t>
            </a:r>
            <a:endParaRPr lang="lv-LV" sz="3600" dirty="0">
              <a:latin typeface="+mn-lt"/>
            </a:endParaRPr>
          </a:p>
        </p:txBody>
      </p:sp>
      <p:sp>
        <p:nvSpPr>
          <p:cNvPr id="4" name="Slide Number Placeholder 3">
            <a:extLst>
              <a:ext uri="{FF2B5EF4-FFF2-40B4-BE49-F238E27FC236}">
                <a16:creationId xmlns:a16="http://schemas.microsoft.com/office/drawing/2014/main" id="{C97000A9-F8ED-1234-9DFD-535F4E1F5F48}"/>
              </a:ext>
            </a:extLst>
          </p:cNvPr>
          <p:cNvSpPr>
            <a:spLocks noGrp="1"/>
          </p:cNvSpPr>
          <p:nvPr>
            <p:ph type="sldNum" sz="quarter" idx="12"/>
          </p:nvPr>
        </p:nvSpPr>
        <p:spPr/>
        <p:txBody>
          <a:bodyPr/>
          <a:lstStyle/>
          <a:p>
            <a:fld id="{3A2C6229-6458-4195-BAC8-460BF8B49FB6}" type="slidenum">
              <a:rPr lang="lv-LV" smtClean="0"/>
              <a:t>19</a:t>
            </a:fld>
            <a:endParaRPr lang="lv-LV"/>
          </a:p>
        </p:txBody>
      </p:sp>
      <p:graphicFrame>
        <p:nvGraphicFramePr>
          <p:cNvPr id="5" name="Chart 4">
            <a:extLst>
              <a:ext uri="{FF2B5EF4-FFF2-40B4-BE49-F238E27FC236}">
                <a16:creationId xmlns:a16="http://schemas.microsoft.com/office/drawing/2014/main" id="{FABCF839-6286-07EC-A862-BE717EC6BF45}"/>
              </a:ext>
            </a:extLst>
          </p:cNvPr>
          <p:cNvGraphicFramePr>
            <a:graphicFrameLocks/>
          </p:cNvGraphicFramePr>
          <p:nvPr/>
        </p:nvGraphicFramePr>
        <p:xfrm>
          <a:off x="838200" y="1827485"/>
          <a:ext cx="5257800" cy="320302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Chart 6">
            <a:extLst>
              <a:ext uri="{FF2B5EF4-FFF2-40B4-BE49-F238E27FC236}">
                <a16:creationId xmlns:a16="http://schemas.microsoft.com/office/drawing/2014/main" id="{EFC0C1FE-CEC5-01EC-53BE-407D27BF7AE0}"/>
              </a:ext>
            </a:extLst>
          </p:cNvPr>
          <p:cNvGraphicFramePr>
            <a:graphicFrameLocks/>
          </p:cNvGraphicFramePr>
          <p:nvPr/>
        </p:nvGraphicFramePr>
        <p:xfrm>
          <a:off x="6324600" y="1827485"/>
          <a:ext cx="5029200" cy="3203027"/>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a:extLst>
              <a:ext uri="{FF2B5EF4-FFF2-40B4-BE49-F238E27FC236}">
                <a16:creationId xmlns:a16="http://schemas.microsoft.com/office/drawing/2014/main" id="{739FDECC-F13C-8FC8-8187-99661EE4E9A0}"/>
              </a:ext>
            </a:extLst>
          </p:cNvPr>
          <p:cNvSpPr txBox="1"/>
          <p:nvPr/>
        </p:nvSpPr>
        <p:spPr>
          <a:xfrm>
            <a:off x="1624818" y="6161649"/>
            <a:ext cx="3684598" cy="584775"/>
          </a:xfrm>
          <a:prstGeom prst="rect">
            <a:avLst/>
          </a:prstGeom>
          <a:noFill/>
        </p:spPr>
        <p:txBody>
          <a:bodyPr wrap="none" rtlCol="0">
            <a:spAutoFit/>
          </a:bodyPr>
          <a:lstStyle/>
          <a:p>
            <a:r>
              <a:rPr lang="lv-LV" sz="1600" dirty="0"/>
              <a:t>Par izdienas periodu no 2011-2024.gadam</a:t>
            </a:r>
          </a:p>
          <a:p>
            <a:r>
              <a:rPr lang="lv-LV" sz="1600" dirty="0"/>
              <a:t>Avots: VSAA dati, VK aprēķins</a:t>
            </a:r>
          </a:p>
        </p:txBody>
      </p:sp>
    </p:spTree>
    <p:extLst>
      <p:ext uri="{BB962C8B-B14F-4D97-AF65-F5344CB8AC3E}">
        <p14:creationId xmlns:p14="http://schemas.microsoft.com/office/powerpoint/2010/main" val="6474056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3251B06-D3A5-6F5A-398E-B5F82D41B22E}"/>
              </a:ext>
            </a:extLst>
          </p:cNvPr>
          <p:cNvSpPr>
            <a:spLocks noGrp="1"/>
          </p:cNvSpPr>
          <p:nvPr>
            <p:ph idx="1"/>
          </p:nvPr>
        </p:nvSpPr>
        <p:spPr>
          <a:xfrm>
            <a:off x="838200" y="1394460"/>
            <a:ext cx="10515600" cy="4782503"/>
          </a:xfrm>
        </p:spPr>
        <p:txBody>
          <a:bodyPr>
            <a:normAutofit fontScale="77500" lnSpcReduction="20000"/>
          </a:bodyPr>
          <a:lstStyle/>
          <a:p>
            <a:pPr marL="0" indent="0">
              <a:buNone/>
            </a:pPr>
            <a:r>
              <a:rPr lang="lv-LV" sz="2600" dirty="0"/>
              <a:t>Panākama vienošanās par:</a:t>
            </a:r>
          </a:p>
          <a:p>
            <a:pPr marL="0" indent="0">
              <a:buNone/>
            </a:pPr>
            <a:r>
              <a:rPr lang="lv-LV" sz="2600" b="1" dirty="0">
                <a:solidFill>
                  <a:srgbClr val="FF0000"/>
                </a:solidFill>
              </a:rPr>
              <a:t>Izmaiņas*, kas pilnībā vai daļēji skars izdienas jomās strādājošos: </a:t>
            </a:r>
          </a:p>
          <a:p>
            <a:pPr marL="514350" indent="-514350">
              <a:buAutoNum type="arabicParenR"/>
            </a:pPr>
            <a:r>
              <a:rPr lang="lv-LV" sz="2600" dirty="0"/>
              <a:t>izmaiņu attiecināšanas nosacījumiem uz sistēmā esošajiem (tiesisko paļāvību);</a:t>
            </a:r>
          </a:p>
          <a:p>
            <a:pPr marL="514350" indent="-514350">
              <a:buAutoNum type="arabicParenR"/>
            </a:pPr>
            <a:r>
              <a:rPr lang="lv-LV" sz="2600" dirty="0"/>
              <a:t>izdienas stāža un vecuma pakāpenisku vai vienreizēju palielināšanu;</a:t>
            </a:r>
          </a:p>
          <a:p>
            <a:pPr marL="514350" indent="-514350">
              <a:buAutoNum type="arabicParenR"/>
            </a:pPr>
            <a:r>
              <a:rPr lang="lv-LV" sz="2600" dirty="0"/>
              <a:t>izdienas pensijas aprēķina formulas grozījumiem (pēdējie 2 mēneši, desmit gadi);</a:t>
            </a:r>
          </a:p>
          <a:p>
            <a:pPr marL="514350" indent="-514350">
              <a:buAutoNum type="arabicParenR"/>
            </a:pPr>
            <a:r>
              <a:rPr lang="lv-LV" sz="2600" dirty="0"/>
              <a:t>izdienas pensijas minimālo un maksimālo apmēru %;</a:t>
            </a:r>
          </a:p>
          <a:p>
            <a:pPr marL="0" indent="0">
              <a:buNone/>
            </a:pPr>
            <a:r>
              <a:rPr lang="lv-LV" sz="2600" b="1" dirty="0">
                <a:solidFill>
                  <a:srgbClr val="FF0000"/>
                </a:solidFill>
              </a:rPr>
              <a:t>Izmaiņas*, kas skars personas, kuras uzsāks darba gaitas pēc 2027.gada:</a:t>
            </a:r>
            <a:r>
              <a:rPr lang="lv-LV" sz="2600" b="1" dirty="0"/>
              <a:t> </a:t>
            </a:r>
          </a:p>
          <a:p>
            <a:pPr marL="514350" indent="-514350">
              <a:buAutoNum type="arabicParenR"/>
            </a:pPr>
            <a:r>
              <a:rPr lang="lv-LV" sz="2600" dirty="0"/>
              <a:t>izdienas pensijas subjektu loka/ grupu pārskatīšanu;</a:t>
            </a:r>
          </a:p>
          <a:p>
            <a:pPr marL="514350" indent="-514350">
              <a:buAutoNum type="arabicParenR"/>
            </a:pPr>
            <a:r>
              <a:rPr lang="lv-LV" sz="2600" dirty="0"/>
              <a:t>privātā sektora stāžu kopējā izdienas stāžā;</a:t>
            </a:r>
          </a:p>
          <a:p>
            <a:pPr marL="514350" indent="-514350">
              <a:buAutoNum type="arabicParenR"/>
            </a:pPr>
            <a:r>
              <a:rPr lang="lv-LV" sz="2600" dirty="0"/>
              <a:t>izdienas pensijas izmaksu pārtraukšanu, līdz ar valsts vecuma pensijas iestāšanos.</a:t>
            </a:r>
          </a:p>
          <a:p>
            <a:pPr marL="0" indent="0">
              <a:buNone/>
            </a:pPr>
            <a:endParaRPr lang="lv-LV" sz="2600" b="1" dirty="0">
              <a:solidFill>
                <a:srgbClr val="EE0000"/>
              </a:solidFill>
              <a:ea typeface="MS Mincho" panose="02020609040205080304" pitchFamily="49" charset="-128"/>
            </a:endParaRPr>
          </a:p>
          <a:p>
            <a:pPr marL="0" indent="0">
              <a:buNone/>
            </a:pPr>
            <a:endParaRPr lang="lv-LV" sz="1800" b="1" dirty="0">
              <a:solidFill>
                <a:srgbClr val="EE0000"/>
              </a:solidFill>
              <a:ea typeface="MS Mincho" panose="02020609040205080304" pitchFamily="49" charset="-128"/>
            </a:endParaRPr>
          </a:p>
          <a:p>
            <a:pPr marL="0" indent="0">
              <a:buNone/>
            </a:pPr>
            <a:r>
              <a:rPr lang="lv-LV" sz="1800" b="1" dirty="0">
                <a:solidFill>
                  <a:srgbClr val="EE0000"/>
                </a:solidFill>
                <a:ea typeface="MS Mincho" panose="02020609040205080304" pitchFamily="49" charset="-128"/>
              </a:rPr>
              <a:t>*izmaiņas neattiecas uz izdienas subjektiem, kuri attiecīgo likuma grozījumu spēkā stāšanās brīdī (01.01.2027.) jau būs ieguvuši tiesības uz izdienas pensiju </a:t>
            </a:r>
            <a:r>
              <a:rPr lang="lv-LV" sz="1800" dirty="0">
                <a:ea typeface="MS Mincho" panose="02020609040205080304" pitchFamily="49" charset="-128"/>
              </a:rPr>
              <a:t>atbilstoši pašlaik spēkā esošiem tiesību aktiem. (t.i. pēc vecuma un stāža kvalificējas izdienas pensijas saņemšanai, pat ja turpina darba attiecības)</a:t>
            </a:r>
            <a:endParaRPr lang="lv-LV" sz="1800" dirty="0"/>
          </a:p>
          <a:p>
            <a:pPr marL="0" indent="0">
              <a:buNone/>
            </a:pPr>
            <a:endParaRPr lang="lv-LV" dirty="0"/>
          </a:p>
          <a:p>
            <a:pPr marL="514350" indent="-514350">
              <a:buAutoNum type="arabicParenR"/>
            </a:pPr>
            <a:endParaRPr lang="lv-LV" dirty="0"/>
          </a:p>
          <a:p>
            <a:endParaRPr lang="lv-LV" dirty="0"/>
          </a:p>
        </p:txBody>
      </p:sp>
      <p:sp>
        <p:nvSpPr>
          <p:cNvPr id="4" name="Slide Number Placeholder 3">
            <a:extLst>
              <a:ext uri="{FF2B5EF4-FFF2-40B4-BE49-F238E27FC236}">
                <a16:creationId xmlns:a16="http://schemas.microsoft.com/office/drawing/2014/main" id="{A012F166-8872-97E5-3F72-A5C15165B1D8}"/>
              </a:ext>
            </a:extLst>
          </p:cNvPr>
          <p:cNvSpPr>
            <a:spLocks noGrp="1"/>
          </p:cNvSpPr>
          <p:nvPr>
            <p:ph type="sldNum" sz="quarter" idx="12"/>
          </p:nvPr>
        </p:nvSpPr>
        <p:spPr/>
        <p:txBody>
          <a:bodyPr/>
          <a:lstStyle/>
          <a:p>
            <a:fld id="{3A2C6229-6458-4195-BAC8-460BF8B49FB6}" type="slidenum">
              <a:rPr lang="lv-LV" smtClean="0"/>
              <a:t>2</a:t>
            </a:fld>
            <a:endParaRPr lang="lv-LV"/>
          </a:p>
        </p:txBody>
      </p:sp>
      <p:sp>
        <p:nvSpPr>
          <p:cNvPr id="5" name="Title 1">
            <a:extLst>
              <a:ext uri="{FF2B5EF4-FFF2-40B4-BE49-F238E27FC236}">
                <a16:creationId xmlns:a16="http://schemas.microsoft.com/office/drawing/2014/main" id="{67F8DE18-5298-94CA-C084-35B5A0B5EC54}"/>
              </a:ext>
            </a:extLst>
          </p:cNvPr>
          <p:cNvSpPr txBox="1">
            <a:spLocks/>
          </p:cNvSpPr>
          <p:nvPr/>
        </p:nvSpPr>
        <p:spPr>
          <a:xfrm>
            <a:off x="515938" y="136525"/>
            <a:ext cx="10515600" cy="84455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800" b="1" dirty="0">
                <a:solidFill>
                  <a:srgbClr val="9D2235"/>
                </a:solidFill>
                <a:latin typeface="Verdana" panose="020B0604030504040204" pitchFamily="34" charset="0"/>
                <a:ea typeface="Verdana" panose="020B0604030504040204" pitchFamily="34" charset="0"/>
              </a:rPr>
              <a:t>Izlemjamie jautājumi</a:t>
            </a:r>
          </a:p>
        </p:txBody>
      </p:sp>
    </p:spTree>
    <p:extLst>
      <p:ext uri="{BB962C8B-B14F-4D97-AF65-F5344CB8AC3E}">
        <p14:creationId xmlns:p14="http://schemas.microsoft.com/office/powerpoint/2010/main" val="22128088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DA35AC-A95C-CDA0-CFF8-08B3486762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AD84AA-4606-8664-695C-70CF2A1F815A}"/>
              </a:ext>
            </a:extLst>
          </p:cNvPr>
          <p:cNvSpPr>
            <a:spLocks noGrp="1"/>
          </p:cNvSpPr>
          <p:nvPr>
            <p:ph type="title"/>
          </p:nvPr>
        </p:nvSpPr>
        <p:spPr/>
        <p:txBody>
          <a:bodyPr>
            <a:normAutofit/>
          </a:bodyPr>
          <a:lstStyle/>
          <a:p>
            <a:pPr algn="ctr"/>
            <a:r>
              <a:rPr lang="lv-LV" sz="3600" b="1" dirty="0">
                <a:latin typeface="+mn-lt"/>
              </a:rPr>
              <a:t>Atlīdzības pēc došanās izdienā- PROKURORI</a:t>
            </a:r>
            <a:endParaRPr lang="lv-LV" sz="3600" dirty="0">
              <a:latin typeface="+mn-lt"/>
            </a:endParaRPr>
          </a:p>
        </p:txBody>
      </p:sp>
      <p:sp>
        <p:nvSpPr>
          <p:cNvPr id="4" name="Slide Number Placeholder 3">
            <a:extLst>
              <a:ext uri="{FF2B5EF4-FFF2-40B4-BE49-F238E27FC236}">
                <a16:creationId xmlns:a16="http://schemas.microsoft.com/office/drawing/2014/main" id="{00A12B83-8BBC-B6CD-3653-B77FE3D3CD97}"/>
              </a:ext>
            </a:extLst>
          </p:cNvPr>
          <p:cNvSpPr>
            <a:spLocks noGrp="1"/>
          </p:cNvSpPr>
          <p:nvPr>
            <p:ph type="sldNum" sz="quarter" idx="12"/>
          </p:nvPr>
        </p:nvSpPr>
        <p:spPr/>
        <p:txBody>
          <a:bodyPr/>
          <a:lstStyle/>
          <a:p>
            <a:fld id="{3A2C6229-6458-4195-BAC8-460BF8B49FB6}" type="slidenum">
              <a:rPr lang="lv-LV" smtClean="0"/>
              <a:t>20</a:t>
            </a:fld>
            <a:endParaRPr lang="lv-LV"/>
          </a:p>
        </p:txBody>
      </p:sp>
      <p:graphicFrame>
        <p:nvGraphicFramePr>
          <p:cNvPr id="3" name="Chart 2">
            <a:extLst>
              <a:ext uri="{FF2B5EF4-FFF2-40B4-BE49-F238E27FC236}">
                <a16:creationId xmlns:a16="http://schemas.microsoft.com/office/drawing/2014/main" id="{C797F172-D8CB-2D3E-6FE6-9D1869A08DDF}"/>
              </a:ext>
            </a:extLst>
          </p:cNvPr>
          <p:cNvGraphicFramePr>
            <a:graphicFrameLocks/>
          </p:cNvGraphicFramePr>
          <p:nvPr/>
        </p:nvGraphicFramePr>
        <p:xfrm>
          <a:off x="838200" y="1827486"/>
          <a:ext cx="5257800" cy="320302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Chart 6">
            <a:extLst>
              <a:ext uri="{FF2B5EF4-FFF2-40B4-BE49-F238E27FC236}">
                <a16:creationId xmlns:a16="http://schemas.microsoft.com/office/drawing/2014/main" id="{FA29D19B-AE9F-6552-4B79-9B63DE580FFC}"/>
              </a:ext>
            </a:extLst>
          </p:cNvPr>
          <p:cNvGraphicFramePr>
            <a:graphicFrameLocks/>
          </p:cNvGraphicFramePr>
          <p:nvPr/>
        </p:nvGraphicFramePr>
        <p:xfrm>
          <a:off x="6096000" y="1827486"/>
          <a:ext cx="5257800" cy="3203028"/>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a:extLst>
              <a:ext uri="{FF2B5EF4-FFF2-40B4-BE49-F238E27FC236}">
                <a16:creationId xmlns:a16="http://schemas.microsoft.com/office/drawing/2014/main" id="{D41D0173-6AA0-F6C4-36B2-82C972D99239}"/>
              </a:ext>
            </a:extLst>
          </p:cNvPr>
          <p:cNvSpPr txBox="1"/>
          <p:nvPr/>
        </p:nvSpPr>
        <p:spPr>
          <a:xfrm>
            <a:off x="1624818" y="6161649"/>
            <a:ext cx="3684598" cy="584775"/>
          </a:xfrm>
          <a:prstGeom prst="rect">
            <a:avLst/>
          </a:prstGeom>
          <a:noFill/>
        </p:spPr>
        <p:txBody>
          <a:bodyPr wrap="none" rtlCol="0">
            <a:spAutoFit/>
          </a:bodyPr>
          <a:lstStyle/>
          <a:p>
            <a:r>
              <a:rPr lang="lv-LV" sz="1600" dirty="0"/>
              <a:t>Par izdienas periodu no 2011-2024.gadam</a:t>
            </a:r>
          </a:p>
          <a:p>
            <a:r>
              <a:rPr lang="lv-LV" sz="1600" dirty="0"/>
              <a:t>Avots: VSAA dati, VK aprēķins</a:t>
            </a:r>
          </a:p>
        </p:txBody>
      </p:sp>
    </p:spTree>
    <p:extLst>
      <p:ext uri="{BB962C8B-B14F-4D97-AF65-F5344CB8AC3E}">
        <p14:creationId xmlns:p14="http://schemas.microsoft.com/office/powerpoint/2010/main" val="8514306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B9B8F0-56CC-98E2-01CD-4E43E4B8BA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1363E4-8F86-564C-D146-CEB08115077B}"/>
              </a:ext>
            </a:extLst>
          </p:cNvPr>
          <p:cNvSpPr>
            <a:spLocks noGrp="1"/>
          </p:cNvSpPr>
          <p:nvPr>
            <p:ph type="title"/>
          </p:nvPr>
        </p:nvSpPr>
        <p:spPr/>
        <p:txBody>
          <a:bodyPr>
            <a:normAutofit/>
          </a:bodyPr>
          <a:lstStyle/>
          <a:p>
            <a:pPr algn="ctr"/>
            <a:r>
              <a:rPr lang="lv-LV" sz="3600" b="1" dirty="0">
                <a:latin typeface="+mn-lt"/>
              </a:rPr>
              <a:t>Atlīdzības pēc došanās izdienā- TIESNEŠI</a:t>
            </a:r>
            <a:endParaRPr lang="lv-LV" sz="3600" dirty="0">
              <a:latin typeface="+mn-lt"/>
            </a:endParaRPr>
          </a:p>
        </p:txBody>
      </p:sp>
      <p:sp>
        <p:nvSpPr>
          <p:cNvPr id="4" name="Slide Number Placeholder 3">
            <a:extLst>
              <a:ext uri="{FF2B5EF4-FFF2-40B4-BE49-F238E27FC236}">
                <a16:creationId xmlns:a16="http://schemas.microsoft.com/office/drawing/2014/main" id="{D9F2B626-C81B-1648-2A90-8D63775D564E}"/>
              </a:ext>
            </a:extLst>
          </p:cNvPr>
          <p:cNvSpPr>
            <a:spLocks noGrp="1"/>
          </p:cNvSpPr>
          <p:nvPr>
            <p:ph type="sldNum" sz="quarter" idx="12"/>
          </p:nvPr>
        </p:nvSpPr>
        <p:spPr/>
        <p:txBody>
          <a:bodyPr/>
          <a:lstStyle/>
          <a:p>
            <a:fld id="{3A2C6229-6458-4195-BAC8-460BF8B49FB6}" type="slidenum">
              <a:rPr lang="lv-LV" smtClean="0"/>
              <a:t>21</a:t>
            </a:fld>
            <a:endParaRPr lang="lv-LV"/>
          </a:p>
        </p:txBody>
      </p:sp>
      <p:graphicFrame>
        <p:nvGraphicFramePr>
          <p:cNvPr id="5" name="Chart 4">
            <a:extLst>
              <a:ext uri="{FF2B5EF4-FFF2-40B4-BE49-F238E27FC236}">
                <a16:creationId xmlns:a16="http://schemas.microsoft.com/office/drawing/2014/main" id="{F61907A4-D9B9-1964-8BC8-842C309E2A7F}"/>
              </a:ext>
            </a:extLst>
          </p:cNvPr>
          <p:cNvGraphicFramePr>
            <a:graphicFrameLocks/>
          </p:cNvGraphicFramePr>
          <p:nvPr/>
        </p:nvGraphicFramePr>
        <p:xfrm>
          <a:off x="838200" y="1827486"/>
          <a:ext cx="5257800" cy="320302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Chart 6">
            <a:extLst>
              <a:ext uri="{FF2B5EF4-FFF2-40B4-BE49-F238E27FC236}">
                <a16:creationId xmlns:a16="http://schemas.microsoft.com/office/drawing/2014/main" id="{32EDFB10-ACB2-FBD3-C298-ED0C3E21F1BD}"/>
              </a:ext>
            </a:extLst>
          </p:cNvPr>
          <p:cNvGraphicFramePr>
            <a:graphicFrameLocks/>
          </p:cNvGraphicFramePr>
          <p:nvPr/>
        </p:nvGraphicFramePr>
        <p:xfrm>
          <a:off x="6096000" y="1827486"/>
          <a:ext cx="5257800" cy="3203028"/>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a:extLst>
              <a:ext uri="{FF2B5EF4-FFF2-40B4-BE49-F238E27FC236}">
                <a16:creationId xmlns:a16="http://schemas.microsoft.com/office/drawing/2014/main" id="{3A3EE9B2-2B33-D0BF-468B-BDFC61833FF1}"/>
              </a:ext>
            </a:extLst>
          </p:cNvPr>
          <p:cNvSpPr txBox="1"/>
          <p:nvPr/>
        </p:nvSpPr>
        <p:spPr>
          <a:xfrm>
            <a:off x="1624818" y="6161649"/>
            <a:ext cx="3684598" cy="584775"/>
          </a:xfrm>
          <a:prstGeom prst="rect">
            <a:avLst/>
          </a:prstGeom>
          <a:noFill/>
        </p:spPr>
        <p:txBody>
          <a:bodyPr wrap="none" rtlCol="0">
            <a:spAutoFit/>
          </a:bodyPr>
          <a:lstStyle/>
          <a:p>
            <a:r>
              <a:rPr lang="lv-LV" sz="1600" dirty="0"/>
              <a:t>Par izdienas periodu no 2011-2024.gadam</a:t>
            </a:r>
          </a:p>
          <a:p>
            <a:r>
              <a:rPr lang="lv-LV" sz="1600" dirty="0"/>
              <a:t>Avots: VSAA dati, VK aprēķins</a:t>
            </a:r>
          </a:p>
        </p:txBody>
      </p:sp>
    </p:spTree>
    <p:extLst>
      <p:ext uri="{BB962C8B-B14F-4D97-AF65-F5344CB8AC3E}">
        <p14:creationId xmlns:p14="http://schemas.microsoft.com/office/powerpoint/2010/main" val="42325133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5C002A-1B42-9E20-1A53-7F9B39B79EA1}"/>
            </a:ext>
          </a:extLst>
        </p:cNvPr>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9F7CDB21-3244-248E-F2A8-4E576B0984E7}"/>
              </a:ext>
            </a:extLst>
          </p:cNvPr>
          <p:cNvSpPr>
            <a:spLocks noGrp="1"/>
          </p:cNvSpPr>
          <p:nvPr>
            <p:ph type="sldNum" sz="quarter" idx="12"/>
          </p:nvPr>
        </p:nvSpPr>
        <p:spPr/>
        <p:txBody>
          <a:bodyPr/>
          <a:lstStyle/>
          <a:p>
            <a:fld id="{3A2C6229-6458-4195-BAC8-460BF8B49FB6}" type="slidenum">
              <a:rPr lang="lv-LV" smtClean="0"/>
              <a:t>22</a:t>
            </a:fld>
            <a:endParaRPr lang="lv-LV"/>
          </a:p>
        </p:txBody>
      </p:sp>
      <p:sp>
        <p:nvSpPr>
          <p:cNvPr id="2" name="Title 1">
            <a:extLst>
              <a:ext uri="{FF2B5EF4-FFF2-40B4-BE49-F238E27FC236}">
                <a16:creationId xmlns:a16="http://schemas.microsoft.com/office/drawing/2014/main" id="{ED55202E-E7BE-51AF-4B65-4C2A639B49EE}"/>
              </a:ext>
            </a:extLst>
          </p:cNvPr>
          <p:cNvSpPr txBox="1">
            <a:spLocks/>
          </p:cNvSpPr>
          <p:nvPr/>
        </p:nvSpPr>
        <p:spPr>
          <a:xfrm>
            <a:off x="515938" y="136525"/>
            <a:ext cx="10515600" cy="84455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800" b="1" dirty="0">
                <a:solidFill>
                  <a:srgbClr val="9D2235"/>
                </a:solidFill>
                <a:latin typeface="Verdana" panose="020B0604030504040204" pitchFamily="34" charset="0"/>
                <a:ea typeface="Verdana" panose="020B0604030504040204" pitchFamily="34" charset="0"/>
              </a:rPr>
              <a:t>Izdienas pensiju sistēma un darba tirgus #2</a:t>
            </a:r>
          </a:p>
        </p:txBody>
      </p:sp>
      <p:graphicFrame>
        <p:nvGraphicFramePr>
          <p:cNvPr id="8" name="Chart 7">
            <a:extLst>
              <a:ext uri="{FF2B5EF4-FFF2-40B4-BE49-F238E27FC236}">
                <a16:creationId xmlns:a16="http://schemas.microsoft.com/office/drawing/2014/main" id="{2D407222-222D-EF3E-B74C-27192E43F15D}"/>
              </a:ext>
            </a:extLst>
          </p:cNvPr>
          <p:cNvGraphicFramePr/>
          <p:nvPr>
            <p:extLst>
              <p:ext uri="{D42A27DB-BD31-4B8C-83A1-F6EECF244321}">
                <p14:modId xmlns:p14="http://schemas.microsoft.com/office/powerpoint/2010/main" val="22026896"/>
              </p:ext>
            </p:extLst>
          </p:nvPr>
        </p:nvGraphicFramePr>
        <p:xfrm>
          <a:off x="838200" y="1283234"/>
          <a:ext cx="10515598" cy="524225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136027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E0FC544-FCDE-92D9-4D8A-BD328A05F217}"/>
              </a:ext>
            </a:extLst>
          </p:cNvPr>
          <p:cNvSpPr>
            <a:spLocks noGrp="1"/>
          </p:cNvSpPr>
          <p:nvPr>
            <p:ph type="sldNum" sz="quarter" idx="12"/>
          </p:nvPr>
        </p:nvSpPr>
        <p:spPr/>
        <p:txBody>
          <a:bodyPr/>
          <a:lstStyle/>
          <a:p>
            <a:fld id="{3A2C6229-6458-4195-BAC8-460BF8B49FB6}" type="slidenum">
              <a:rPr lang="lv-LV" smtClean="0"/>
              <a:t>23</a:t>
            </a:fld>
            <a:endParaRPr lang="lv-LV"/>
          </a:p>
        </p:txBody>
      </p:sp>
      <p:sp>
        <p:nvSpPr>
          <p:cNvPr id="5" name="Title 1">
            <a:extLst>
              <a:ext uri="{FF2B5EF4-FFF2-40B4-BE49-F238E27FC236}">
                <a16:creationId xmlns:a16="http://schemas.microsoft.com/office/drawing/2014/main" id="{E1D3596E-C9BC-CA33-0B58-804D52908F03}"/>
              </a:ext>
            </a:extLst>
          </p:cNvPr>
          <p:cNvSpPr>
            <a:spLocks noGrp="1"/>
          </p:cNvSpPr>
          <p:nvPr>
            <p:ph type="title"/>
          </p:nvPr>
        </p:nvSpPr>
        <p:spPr>
          <a:xfrm>
            <a:off x="838200" y="365125"/>
            <a:ext cx="10515600" cy="1325563"/>
          </a:xfrm>
        </p:spPr>
        <p:txBody>
          <a:bodyPr>
            <a:normAutofit/>
          </a:bodyPr>
          <a:lstStyle/>
          <a:p>
            <a:r>
              <a:rPr lang="lv-LV" sz="2800" b="1" dirty="0">
                <a:solidFill>
                  <a:srgbClr val="9D2235"/>
                </a:solidFill>
                <a:latin typeface="Verdana" panose="020B0604030504040204" pitchFamily="34" charset="0"/>
                <a:ea typeface="Verdana" panose="020B0604030504040204" pitchFamily="34" charset="0"/>
              </a:rPr>
              <a:t>Būtiskās izdienas pensijas sistēmas nepilnības</a:t>
            </a:r>
            <a:endParaRPr lang="lv-LV" sz="2800" dirty="0"/>
          </a:p>
        </p:txBody>
      </p:sp>
      <p:graphicFrame>
        <p:nvGraphicFramePr>
          <p:cNvPr id="7" name="Content Placeholder 2">
            <a:extLst>
              <a:ext uri="{FF2B5EF4-FFF2-40B4-BE49-F238E27FC236}">
                <a16:creationId xmlns:a16="http://schemas.microsoft.com/office/drawing/2014/main" id="{014EA5AB-BEDA-56AE-28AF-C342A1BC9CBF}"/>
              </a:ext>
            </a:extLst>
          </p:cNvPr>
          <p:cNvGraphicFramePr>
            <a:graphicFrameLocks noGrp="1"/>
          </p:cNvGraphicFramePr>
          <p:nvPr>
            <p:extLst>
              <p:ext uri="{D42A27DB-BD31-4B8C-83A1-F6EECF244321}">
                <p14:modId xmlns:p14="http://schemas.microsoft.com/office/powerpoint/2010/main" val="3614131765"/>
              </p:ext>
            </p:extLst>
          </p:nvPr>
        </p:nvGraphicFramePr>
        <p:xfrm>
          <a:off x="702417" y="1577831"/>
          <a:ext cx="11251623" cy="496108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702949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1B34B7B7-8A83-EC5F-6633-F38DC9F40399}"/>
              </a:ext>
            </a:extLst>
          </p:cNvPr>
          <p:cNvSpPr>
            <a:spLocks noGrp="1"/>
          </p:cNvSpPr>
          <p:nvPr>
            <p:ph type="sldNum" sz="quarter" idx="12"/>
          </p:nvPr>
        </p:nvSpPr>
        <p:spPr/>
        <p:txBody>
          <a:bodyPr/>
          <a:lstStyle/>
          <a:p>
            <a:r>
              <a:rPr lang="lv-LV" dirty="0"/>
              <a:t>15</a:t>
            </a:r>
          </a:p>
        </p:txBody>
      </p:sp>
      <p:sp>
        <p:nvSpPr>
          <p:cNvPr id="5" name="Title 1">
            <a:extLst>
              <a:ext uri="{FF2B5EF4-FFF2-40B4-BE49-F238E27FC236}">
                <a16:creationId xmlns:a16="http://schemas.microsoft.com/office/drawing/2014/main" id="{202CA604-872B-2FFF-1F6C-F87D8F5BFC2A}"/>
              </a:ext>
            </a:extLst>
          </p:cNvPr>
          <p:cNvSpPr txBox="1">
            <a:spLocks/>
          </p:cNvSpPr>
          <p:nvPr/>
        </p:nvSpPr>
        <p:spPr>
          <a:xfrm>
            <a:off x="464949" y="500062"/>
            <a:ext cx="10888851"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800" b="1" dirty="0">
                <a:solidFill>
                  <a:srgbClr val="9D2235"/>
                </a:solidFill>
                <a:latin typeface="Verdana" panose="020B0604030504040204" pitchFamily="34" charset="0"/>
                <a:ea typeface="Verdana" panose="020B0604030504040204" pitchFamily="34" charset="0"/>
              </a:rPr>
              <a:t>Piedāvātās izmaiņas izdienas pensiju sistēmā</a:t>
            </a:r>
            <a:br>
              <a:rPr lang="lv-LV" sz="2800" b="1" dirty="0"/>
            </a:br>
            <a:br>
              <a:rPr lang="lv-LV" sz="2800" b="1" dirty="0">
                <a:solidFill>
                  <a:srgbClr val="9D2235"/>
                </a:solidFill>
                <a:latin typeface="Verdana" panose="020B0604030504040204" pitchFamily="34" charset="0"/>
                <a:ea typeface="Verdana" panose="020B0604030504040204" pitchFamily="34" charset="0"/>
              </a:rPr>
            </a:br>
            <a:endParaRPr lang="lv-LV" sz="2800" dirty="0"/>
          </a:p>
        </p:txBody>
      </p:sp>
      <p:sp>
        <p:nvSpPr>
          <p:cNvPr id="3" name="TextBox 2">
            <a:extLst>
              <a:ext uri="{FF2B5EF4-FFF2-40B4-BE49-F238E27FC236}">
                <a16:creationId xmlns:a16="http://schemas.microsoft.com/office/drawing/2014/main" id="{1CF1652A-C5A1-7BE7-DBC2-76740261BBCA}"/>
              </a:ext>
            </a:extLst>
          </p:cNvPr>
          <p:cNvSpPr txBox="1"/>
          <p:nvPr/>
        </p:nvSpPr>
        <p:spPr>
          <a:xfrm>
            <a:off x="464949" y="1125378"/>
            <a:ext cx="10662596" cy="5396862"/>
          </a:xfrm>
          <a:prstGeom prst="rect">
            <a:avLst/>
          </a:prstGeom>
          <a:noFill/>
        </p:spPr>
        <p:txBody>
          <a:bodyPr wrap="square">
            <a:spAutoFit/>
          </a:bodyPr>
          <a:lstStyle/>
          <a:p>
            <a:pPr marL="0" lvl="1" algn="just">
              <a:lnSpc>
                <a:spcPct val="115000"/>
              </a:lnSpc>
            </a:pPr>
            <a:r>
              <a:rPr lang="lv-LV" sz="2000" b="1" dirty="0">
                <a:ea typeface="MS Mincho" panose="02020609040205080304" pitchFamily="49" charset="-128"/>
                <a:cs typeface="Times New Roman" panose="02020603050405020304" pitchFamily="18" charset="0"/>
              </a:rPr>
              <a:t>U</a:t>
            </a:r>
            <a:r>
              <a:rPr lang="lv-LV" sz="2000" b="1" dirty="0">
                <a:effectLst/>
                <a:ea typeface="MS Mincho" panose="02020609040205080304" pitchFamily="49" charset="-128"/>
                <a:cs typeface="Times New Roman" panose="02020603050405020304" pitchFamily="18" charset="0"/>
              </a:rPr>
              <a:t>z visiem* izdienas pensijas subjektiem atbalstīt</a:t>
            </a:r>
            <a:r>
              <a:rPr lang="lv-LV" sz="2000" dirty="0">
                <a:effectLst/>
                <a:ea typeface="MS Mincho" panose="02020609040205080304" pitchFamily="49" charset="-128"/>
                <a:cs typeface="Times New Roman" panose="02020603050405020304" pitchFamily="18" charset="0"/>
              </a:rPr>
              <a:t>:</a:t>
            </a:r>
          </a:p>
          <a:p>
            <a:pPr marL="519113" lvl="2" algn="just">
              <a:lnSpc>
                <a:spcPct val="115000"/>
              </a:lnSpc>
            </a:pPr>
            <a:r>
              <a:rPr lang="lv-LV" dirty="0">
                <a:effectLst/>
                <a:ea typeface="MS Mincho" panose="02020609040205080304" pitchFamily="49" charset="-128"/>
                <a:cs typeface="Times New Roman" panose="02020603050405020304" pitchFamily="18" charset="0"/>
              </a:rPr>
              <a:t>1) izdienas stāža pakāpenisku palielināšanu (par sešiem mēnešiem katru gadu) par pieciem gadiem;</a:t>
            </a:r>
          </a:p>
          <a:p>
            <a:pPr marL="519113" lvl="2" algn="just">
              <a:lnSpc>
                <a:spcPct val="115000"/>
              </a:lnSpc>
            </a:pPr>
            <a:r>
              <a:rPr lang="lv-LV" dirty="0">
                <a:solidFill>
                  <a:srgbClr val="FF0000"/>
                </a:solidFill>
                <a:ea typeface="MS Mincho" panose="02020609040205080304" pitchFamily="49" charset="-128"/>
                <a:cs typeface="Times New Roman" panose="02020603050405020304" pitchFamily="18" charset="0"/>
              </a:rPr>
              <a:t>	</a:t>
            </a:r>
            <a:r>
              <a:rPr lang="lv-LV" sz="1600" dirty="0">
                <a:solidFill>
                  <a:srgbClr val="FF0000"/>
                </a:solidFill>
                <a:ea typeface="MS Mincho" panose="02020609040205080304" pitchFamily="49" charset="-128"/>
                <a:cs typeface="Times New Roman" panose="02020603050405020304" pitchFamily="18" charset="0"/>
              </a:rPr>
              <a:t>Riski – (i) sarežģītāk administrējams risinājums; (ii) ātrāk izdienas pensijā var doties personas, kas ir 	tuvu 	izdienai nepieciešamā stāža un vecuma sasniegšanai</a:t>
            </a:r>
          </a:p>
          <a:p>
            <a:pPr marL="519113" lvl="2" algn="just">
              <a:lnSpc>
                <a:spcPct val="115000"/>
              </a:lnSpc>
            </a:pPr>
            <a:r>
              <a:rPr lang="lv-LV" sz="1600" dirty="0">
                <a:solidFill>
                  <a:schemeClr val="accent6"/>
                </a:solidFill>
                <a:ea typeface="MS Mincho" panose="02020609040205080304" pitchFamily="49" charset="-128"/>
                <a:cs typeface="Times New Roman" panose="02020603050405020304" pitchFamily="18" charset="0"/>
              </a:rPr>
              <a:t>	Ieguvumi</a:t>
            </a:r>
            <a:r>
              <a:rPr lang="lv-LV" sz="1600" dirty="0">
                <a:solidFill>
                  <a:schemeClr val="accent6"/>
                </a:solidFill>
                <a:effectLst/>
                <a:ea typeface="MS Mincho" panose="02020609040205080304" pitchFamily="49" charset="-128"/>
                <a:cs typeface="Times New Roman" panose="02020603050405020304" pitchFamily="18" charset="0"/>
              </a:rPr>
              <a:t> – (i) lēzenāks un sistēmas iekšienē sabalansētāks risinājums; (ii) vidējā termiņā iespējams 	pozitīvs 	fiskālais efekts, pieredze vecuma pensijas vecuma pārskatīšanā</a:t>
            </a:r>
          </a:p>
          <a:p>
            <a:pPr marL="519113" lvl="2" algn="just">
              <a:lnSpc>
                <a:spcPct val="115000"/>
              </a:lnSpc>
            </a:pPr>
            <a:endParaRPr lang="lv-LV" dirty="0">
              <a:effectLst/>
              <a:ea typeface="MS Mincho" panose="02020609040205080304" pitchFamily="49" charset="-128"/>
              <a:cs typeface="Times New Roman" panose="02020603050405020304" pitchFamily="18" charset="0"/>
            </a:endParaRPr>
          </a:p>
          <a:p>
            <a:pPr marL="519113" lvl="2" algn="just">
              <a:lnSpc>
                <a:spcPct val="115000"/>
              </a:lnSpc>
            </a:pPr>
            <a:r>
              <a:rPr lang="lv-LV" dirty="0">
                <a:effectLst/>
                <a:ea typeface="MS Mincho" panose="02020609040205080304" pitchFamily="49" charset="-128"/>
                <a:cs typeface="Times New Roman" panose="02020603050405020304" pitchFamily="18" charset="0"/>
              </a:rPr>
              <a:t>2) minimālā izdienas pensionēšanās vecuma pakāpenisku palielināšanu (par sešiem mēnešiem katru gadu) par pieciem gadiem (desmit gadiem prokuroriem);</a:t>
            </a:r>
          </a:p>
          <a:p>
            <a:pPr marL="519113" lvl="2" algn="just">
              <a:lnSpc>
                <a:spcPct val="115000"/>
              </a:lnSpc>
            </a:pPr>
            <a:r>
              <a:rPr lang="lv-LV" sz="1600" dirty="0">
                <a:solidFill>
                  <a:srgbClr val="FF0000"/>
                </a:solidFill>
                <a:ea typeface="MS Mincho" panose="02020609040205080304" pitchFamily="49" charset="-128"/>
                <a:cs typeface="Times New Roman" panose="02020603050405020304" pitchFamily="18" charset="0"/>
              </a:rPr>
              <a:t>	Riski - sarežģītāk administrējams risinājums; (ii) ātrāk izdienas pensijā var doties personas, kas ir tuvu izdienai 	nepieciešamā stāža un vecuma sasniegšanai</a:t>
            </a:r>
          </a:p>
          <a:p>
            <a:pPr marL="519113" lvl="2" algn="just">
              <a:lnSpc>
                <a:spcPct val="115000"/>
              </a:lnSpc>
            </a:pPr>
            <a:r>
              <a:rPr lang="lv-LV" sz="1600" dirty="0">
                <a:solidFill>
                  <a:schemeClr val="accent6"/>
                </a:solidFill>
                <a:ea typeface="MS Mincho" panose="02020609040205080304" pitchFamily="49" charset="-128"/>
                <a:cs typeface="Times New Roman" panose="02020603050405020304" pitchFamily="18" charset="0"/>
              </a:rPr>
              <a:t>	Ieguvumi – (i) lēzenāks un sistēmas iekšienē sabalansētāks risinājums; (ii) vidējā termiņā iespējams pozitīvs 	fiskālais efekts</a:t>
            </a:r>
            <a:endParaRPr lang="lv-LV" sz="1600" dirty="0">
              <a:effectLst/>
              <a:ea typeface="MS Mincho" panose="02020609040205080304" pitchFamily="49" charset="-128"/>
              <a:cs typeface="Times New Roman" panose="02020603050405020304" pitchFamily="18" charset="0"/>
            </a:endParaRPr>
          </a:p>
          <a:p>
            <a:pPr marL="519113" lvl="2" algn="just">
              <a:lnSpc>
                <a:spcPct val="115000"/>
              </a:lnSpc>
            </a:pPr>
            <a:r>
              <a:rPr lang="lv-LV" dirty="0">
                <a:effectLst/>
                <a:ea typeface="MS Mincho" panose="02020609040205080304" pitchFamily="49" charset="-128"/>
                <a:cs typeface="Times New Roman" panose="02020603050405020304" pitchFamily="18" charset="0"/>
              </a:rPr>
              <a:t>3) izdienas pensijas aprēķina formulas grozījumus, paredzot, ka aprēķinā neņem vērā pēdējos 2  mēnešus.</a:t>
            </a:r>
          </a:p>
          <a:p>
            <a:pPr marL="519113" lvl="2" algn="just">
              <a:lnSpc>
                <a:spcPct val="115000"/>
              </a:lnSpc>
            </a:pPr>
            <a:r>
              <a:rPr lang="lv-LV" dirty="0">
                <a:effectLst/>
                <a:latin typeface="Times New Roman" panose="02020603050405020304" pitchFamily="18" charset="0"/>
                <a:ea typeface="MS Mincho" panose="02020609040205080304" pitchFamily="49" charset="-128"/>
                <a:cs typeface="Times New Roman" panose="02020603050405020304" pitchFamily="18" charset="0"/>
              </a:rPr>
              <a:t>_______________________________________________________________________________________</a:t>
            </a:r>
          </a:p>
          <a:p>
            <a:pPr algn="just">
              <a:buNone/>
            </a:pPr>
            <a:r>
              <a:rPr lang="lv-LV" sz="1600" b="1" dirty="0">
                <a:solidFill>
                  <a:srgbClr val="EE0000"/>
                </a:solidFill>
                <a:ea typeface="MS Mincho" panose="02020609040205080304" pitchFamily="49" charset="-128"/>
              </a:rPr>
              <a:t>*</a:t>
            </a:r>
            <a:r>
              <a:rPr lang="lv-LV" sz="1600" b="1" dirty="0">
                <a:solidFill>
                  <a:srgbClr val="EE0000"/>
                </a:solidFill>
                <a:effectLst/>
                <a:ea typeface="MS Mincho" panose="02020609040205080304" pitchFamily="49" charset="-128"/>
              </a:rPr>
              <a:t>Minētās izmaiņas neattiecas uz izdienas subjektiem, kuri attiecīgo likuma grozījumu spēkā stāšanās brīdī (01.01.2027.) jau būs ieguvuši tiesības uz izdienas pensiju </a:t>
            </a:r>
            <a:r>
              <a:rPr lang="lv-LV" sz="1600" dirty="0">
                <a:effectLst/>
                <a:ea typeface="MS Mincho" panose="02020609040205080304" pitchFamily="49" charset="-128"/>
              </a:rPr>
              <a:t>atbilstoši pašlaik spēkā esošiem tiesību aktiem. (t.i. pēc vecuma un stāža kvalificējas izdienas pensijas saņemšanai, </a:t>
            </a:r>
            <a:r>
              <a:rPr lang="lv-LV" sz="1600" dirty="0">
                <a:ea typeface="MS Mincho" panose="02020609040205080304" pitchFamily="49" charset="-128"/>
              </a:rPr>
              <a:t>pat ja turpina darba attiecības)</a:t>
            </a:r>
            <a:endParaRPr lang="lv-LV" sz="1600" dirty="0"/>
          </a:p>
        </p:txBody>
      </p:sp>
    </p:spTree>
    <p:extLst>
      <p:ext uri="{BB962C8B-B14F-4D97-AF65-F5344CB8AC3E}">
        <p14:creationId xmlns:p14="http://schemas.microsoft.com/office/powerpoint/2010/main" val="4596025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77DE71-BDCB-3B64-D481-29082F867E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1EABD3-4C31-5661-1FFC-177AD075B9FE}"/>
              </a:ext>
            </a:extLst>
          </p:cNvPr>
          <p:cNvSpPr>
            <a:spLocks noGrp="1"/>
          </p:cNvSpPr>
          <p:nvPr>
            <p:ph type="title"/>
          </p:nvPr>
        </p:nvSpPr>
        <p:spPr>
          <a:xfrm>
            <a:off x="459826" y="97842"/>
            <a:ext cx="10888851" cy="1325563"/>
          </a:xfrm>
        </p:spPr>
        <p:txBody>
          <a:bodyPr>
            <a:normAutofit/>
          </a:bodyPr>
          <a:lstStyle/>
          <a:p>
            <a:r>
              <a:rPr lang="lv-LV" sz="2800" b="1" dirty="0">
                <a:solidFill>
                  <a:srgbClr val="9D2235"/>
                </a:solidFill>
                <a:latin typeface="Verdana" panose="020B0604030504040204" pitchFamily="34" charset="0"/>
                <a:ea typeface="Verdana" panose="020B0604030504040204" pitchFamily="34" charset="0"/>
              </a:rPr>
              <a:t>Piedāvātās izmaiņas izdienas pensiju sistēmā #2</a:t>
            </a:r>
            <a:br>
              <a:rPr lang="lv-LV" sz="2800" b="1" dirty="0"/>
            </a:br>
            <a:br>
              <a:rPr lang="lv-LV" sz="2800" b="1" dirty="0">
                <a:solidFill>
                  <a:srgbClr val="9D2235"/>
                </a:solidFill>
                <a:latin typeface="Verdana" panose="020B0604030504040204" pitchFamily="34" charset="0"/>
                <a:ea typeface="Verdana" panose="020B0604030504040204" pitchFamily="34" charset="0"/>
              </a:rPr>
            </a:br>
            <a:endParaRPr lang="lv-LV" sz="2800" dirty="0"/>
          </a:p>
        </p:txBody>
      </p:sp>
      <p:sp>
        <p:nvSpPr>
          <p:cNvPr id="4" name="Slide Number Placeholder 3">
            <a:extLst>
              <a:ext uri="{FF2B5EF4-FFF2-40B4-BE49-F238E27FC236}">
                <a16:creationId xmlns:a16="http://schemas.microsoft.com/office/drawing/2014/main" id="{6BA28128-E269-62E5-89CA-FCA7B606738C}"/>
              </a:ext>
            </a:extLst>
          </p:cNvPr>
          <p:cNvSpPr>
            <a:spLocks noGrp="1"/>
          </p:cNvSpPr>
          <p:nvPr>
            <p:ph type="sldNum" sz="quarter" idx="12"/>
          </p:nvPr>
        </p:nvSpPr>
        <p:spPr/>
        <p:txBody>
          <a:bodyPr/>
          <a:lstStyle/>
          <a:p>
            <a:fld id="{3A2C6229-6458-4195-BAC8-460BF8B49FB6}" type="slidenum">
              <a:rPr lang="lv-LV" smtClean="0"/>
              <a:t>25</a:t>
            </a:fld>
            <a:endParaRPr lang="lv-LV"/>
          </a:p>
        </p:txBody>
      </p:sp>
      <p:sp>
        <p:nvSpPr>
          <p:cNvPr id="6" name="TextBox 5">
            <a:extLst>
              <a:ext uri="{FF2B5EF4-FFF2-40B4-BE49-F238E27FC236}">
                <a16:creationId xmlns:a16="http://schemas.microsoft.com/office/drawing/2014/main" id="{E85AB22F-DB3F-4711-6169-86554820964C}"/>
              </a:ext>
            </a:extLst>
          </p:cNvPr>
          <p:cNvSpPr txBox="1"/>
          <p:nvPr/>
        </p:nvSpPr>
        <p:spPr>
          <a:xfrm>
            <a:off x="459826" y="499013"/>
            <a:ext cx="6096000" cy="523220"/>
          </a:xfrm>
          <a:prstGeom prst="rect">
            <a:avLst/>
          </a:prstGeom>
          <a:noFill/>
        </p:spPr>
        <p:txBody>
          <a:bodyPr wrap="square">
            <a:spAutoFit/>
          </a:bodyPr>
          <a:lstStyle/>
          <a:p>
            <a:r>
              <a:rPr lang="lv-LV" sz="2800" b="1" dirty="0"/>
              <a:t>Tiesiskā paļāvība</a:t>
            </a:r>
            <a:endParaRPr lang="en-US" sz="2800" dirty="0"/>
          </a:p>
        </p:txBody>
      </p:sp>
      <p:sp>
        <p:nvSpPr>
          <p:cNvPr id="5" name="TextBox 4">
            <a:extLst>
              <a:ext uri="{FF2B5EF4-FFF2-40B4-BE49-F238E27FC236}">
                <a16:creationId xmlns:a16="http://schemas.microsoft.com/office/drawing/2014/main" id="{4741A0A3-7567-A5CD-BB9E-141C0450BF6A}"/>
              </a:ext>
            </a:extLst>
          </p:cNvPr>
          <p:cNvSpPr txBox="1"/>
          <p:nvPr/>
        </p:nvSpPr>
        <p:spPr>
          <a:xfrm>
            <a:off x="555171" y="1443841"/>
            <a:ext cx="10638346" cy="3573542"/>
          </a:xfrm>
          <a:prstGeom prst="rect">
            <a:avLst/>
          </a:prstGeom>
          <a:noFill/>
        </p:spPr>
        <p:txBody>
          <a:bodyPr wrap="square">
            <a:spAutoFit/>
          </a:bodyPr>
          <a:lstStyle/>
          <a:p>
            <a:pPr marL="358775" lvl="1" indent="-358775" algn="just">
              <a:lnSpc>
                <a:spcPct val="115000"/>
              </a:lnSpc>
            </a:pPr>
            <a:r>
              <a:rPr lang="lv-LV" sz="2200" b="1" dirty="0">
                <a:effectLst/>
                <a:ea typeface="MS Mincho" panose="02020609040205080304" pitchFamily="49" charset="-128"/>
                <a:cs typeface="Times New Roman" panose="02020603050405020304" pitchFamily="18" charset="0"/>
              </a:rPr>
              <a:t>Papildus attiecībā uz izdienas pensiju subjektiem, kuriem attiecīgo likuma grozījumu spēkā stāšanās brīdī (01.01.2027.) </a:t>
            </a:r>
            <a:r>
              <a:rPr lang="lv-LV" sz="2200" b="1" dirty="0">
                <a:solidFill>
                  <a:srgbClr val="FF0000"/>
                </a:solidFill>
                <a:effectLst/>
                <a:ea typeface="MS Mincho" panose="02020609040205080304" pitchFamily="49" charset="-128"/>
                <a:cs typeface="Times New Roman" panose="02020603050405020304" pitchFamily="18" charset="0"/>
              </a:rPr>
              <a:t>uzkrāts izdienas stāžs, kas mazāks kā 10 gadi</a:t>
            </a:r>
            <a:r>
              <a:rPr lang="lv-LV" sz="2200" b="1" dirty="0">
                <a:effectLst/>
                <a:ea typeface="MS Mincho" panose="02020609040205080304" pitchFamily="49" charset="-128"/>
                <a:cs typeface="Times New Roman" panose="02020603050405020304" pitchFamily="18" charset="0"/>
              </a:rPr>
              <a:t>,  izmaiņas tiek paredzētas </a:t>
            </a:r>
            <a:r>
              <a:rPr lang="lv-LV" sz="2200" b="1" dirty="0">
                <a:ea typeface="MS Mincho" panose="02020609040205080304" pitchFamily="49" charset="-128"/>
                <a:cs typeface="Times New Roman" panose="02020603050405020304" pitchFamily="18" charset="0"/>
              </a:rPr>
              <a:t>par</a:t>
            </a:r>
            <a:r>
              <a:rPr lang="lv-LV" sz="2200" b="1" dirty="0">
                <a:effectLst/>
                <a:ea typeface="MS Mincho" panose="02020609040205080304" pitchFamily="49" charset="-128"/>
                <a:cs typeface="Times New Roman" panose="02020603050405020304" pitchFamily="18" charset="0"/>
              </a:rPr>
              <a:t>:</a:t>
            </a:r>
          </a:p>
          <a:p>
            <a:pPr marL="457200" lvl="2" algn="just">
              <a:lnSpc>
                <a:spcPct val="115000"/>
              </a:lnSpc>
            </a:pPr>
            <a:r>
              <a:rPr lang="lv-LV" sz="2200" dirty="0">
                <a:effectLst/>
                <a:ea typeface="MS Mincho" panose="02020609040205080304" pitchFamily="49" charset="-128"/>
                <a:cs typeface="Times New Roman" panose="02020603050405020304" pitchFamily="18" charset="0"/>
              </a:rPr>
              <a:t>1)izdienas pensijas aprēķina formulas grozījumiem, paredzot, ka izdienas pensija tiek aprēķināta procentos no personas vidējās atlīdzības pēdējo desmit kalendāro gadu laikā;</a:t>
            </a:r>
          </a:p>
          <a:p>
            <a:pPr marL="457200" lvl="2" algn="just">
              <a:lnSpc>
                <a:spcPct val="115000"/>
              </a:lnSpc>
            </a:pPr>
            <a:r>
              <a:rPr lang="lv-LV" sz="2200" dirty="0">
                <a:solidFill>
                  <a:schemeClr val="accent6"/>
                </a:solidFill>
                <a:effectLst/>
                <a:ea typeface="MS Mincho" panose="02020609040205080304" pitchFamily="49" charset="-128"/>
                <a:cs typeface="Times New Roman" panose="02020603050405020304" pitchFamily="18" charset="0"/>
              </a:rPr>
              <a:t>	Ieguvumi – (i) pozitīvs fiskālais efekts; (ii) aprēķins vienlīdzīgāks ar valsts vecuma 	pensijas sistēmu</a:t>
            </a:r>
          </a:p>
          <a:p>
            <a:pPr marL="457200" lvl="2" algn="just">
              <a:lnSpc>
                <a:spcPct val="115000"/>
              </a:lnSpc>
            </a:pPr>
            <a:r>
              <a:rPr lang="lv-LV" sz="2200" dirty="0">
                <a:effectLst/>
                <a:ea typeface="MS Mincho" panose="02020609040205080304" pitchFamily="49" charset="-128"/>
                <a:cs typeface="Times New Roman" panose="02020603050405020304" pitchFamily="18" charset="0"/>
              </a:rPr>
              <a:t>2)izdienas pensijas minimālais apmērs un maksimālais apmērs tiek samazināts par </a:t>
            </a:r>
          </a:p>
          <a:p>
            <a:pPr marL="457200" lvl="2" algn="just">
              <a:lnSpc>
                <a:spcPct val="115000"/>
              </a:lnSpc>
            </a:pPr>
            <a:r>
              <a:rPr lang="lv-LV" sz="2200" dirty="0">
                <a:effectLst/>
                <a:ea typeface="MS Mincho" panose="02020609040205080304" pitchFamily="49" charset="-128"/>
                <a:cs typeface="Times New Roman" panose="02020603050405020304" pitchFamily="18" charset="0"/>
              </a:rPr>
              <a:t>10 % punktiem, tai skaitā, ja persona tiek atvaļināta.</a:t>
            </a:r>
          </a:p>
        </p:txBody>
      </p:sp>
    </p:spTree>
    <p:extLst>
      <p:ext uri="{BB962C8B-B14F-4D97-AF65-F5344CB8AC3E}">
        <p14:creationId xmlns:p14="http://schemas.microsoft.com/office/powerpoint/2010/main" val="27623137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00A7CD-8A81-F6D2-19ED-23FE8F505D2E}"/>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5C942B1-8C3B-A61C-C3A8-E8A187D2C9D2}"/>
              </a:ext>
            </a:extLst>
          </p:cNvPr>
          <p:cNvSpPr>
            <a:spLocks noGrp="1"/>
          </p:cNvSpPr>
          <p:nvPr>
            <p:ph type="sldNum" sz="quarter" idx="12"/>
          </p:nvPr>
        </p:nvSpPr>
        <p:spPr/>
        <p:txBody>
          <a:bodyPr/>
          <a:lstStyle/>
          <a:p>
            <a:r>
              <a:rPr lang="lv-LV" dirty="0"/>
              <a:t>15</a:t>
            </a:r>
          </a:p>
        </p:txBody>
      </p:sp>
      <p:sp>
        <p:nvSpPr>
          <p:cNvPr id="5" name="Title 1">
            <a:extLst>
              <a:ext uri="{FF2B5EF4-FFF2-40B4-BE49-F238E27FC236}">
                <a16:creationId xmlns:a16="http://schemas.microsoft.com/office/drawing/2014/main" id="{8DD34341-DA65-36B1-C0DE-2E46AEDEFE1E}"/>
              </a:ext>
            </a:extLst>
          </p:cNvPr>
          <p:cNvSpPr txBox="1">
            <a:spLocks/>
          </p:cNvSpPr>
          <p:nvPr/>
        </p:nvSpPr>
        <p:spPr>
          <a:xfrm>
            <a:off x="464949" y="500062"/>
            <a:ext cx="10888851"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800" b="1" dirty="0">
                <a:solidFill>
                  <a:srgbClr val="9D2235"/>
                </a:solidFill>
                <a:latin typeface="Verdana" panose="020B0604030504040204" pitchFamily="34" charset="0"/>
                <a:ea typeface="Verdana" panose="020B0604030504040204" pitchFamily="34" charset="0"/>
              </a:rPr>
              <a:t>Piedāvātās izmaiņas izdienas pensiju sistēmā #3</a:t>
            </a:r>
            <a:br>
              <a:rPr lang="lv-LV" sz="2800" b="1" dirty="0"/>
            </a:br>
            <a:br>
              <a:rPr lang="lv-LV" sz="2800" b="1" dirty="0">
                <a:solidFill>
                  <a:srgbClr val="9D2235"/>
                </a:solidFill>
                <a:latin typeface="Verdana" panose="020B0604030504040204" pitchFamily="34" charset="0"/>
                <a:ea typeface="Verdana" panose="020B0604030504040204" pitchFamily="34" charset="0"/>
              </a:rPr>
            </a:br>
            <a:endParaRPr lang="lv-LV" sz="2800" dirty="0"/>
          </a:p>
        </p:txBody>
      </p:sp>
      <p:sp>
        <p:nvSpPr>
          <p:cNvPr id="3" name="TextBox 2">
            <a:extLst>
              <a:ext uri="{FF2B5EF4-FFF2-40B4-BE49-F238E27FC236}">
                <a16:creationId xmlns:a16="http://schemas.microsoft.com/office/drawing/2014/main" id="{90FD82F0-FDD2-A458-ED48-049B3F56DDAC}"/>
              </a:ext>
            </a:extLst>
          </p:cNvPr>
          <p:cNvSpPr txBox="1"/>
          <p:nvPr/>
        </p:nvSpPr>
        <p:spPr>
          <a:xfrm>
            <a:off x="626388" y="909625"/>
            <a:ext cx="10365077" cy="6750694"/>
          </a:xfrm>
          <a:prstGeom prst="rect">
            <a:avLst/>
          </a:prstGeom>
          <a:noFill/>
        </p:spPr>
        <p:txBody>
          <a:bodyPr wrap="square">
            <a:spAutoFit/>
          </a:bodyPr>
          <a:lstStyle/>
          <a:p>
            <a:pPr marL="357188" lvl="1" indent="-357188" algn="just">
              <a:lnSpc>
                <a:spcPct val="115000"/>
              </a:lnSpc>
            </a:pPr>
            <a:r>
              <a:rPr lang="lv-LV" sz="2000" b="1" dirty="0">
                <a:ea typeface="MS Mincho" panose="02020609040205080304" pitchFamily="49" charset="-128"/>
                <a:cs typeface="Times New Roman" panose="02020603050405020304" pitchFamily="18" charset="0"/>
              </a:rPr>
              <a:t>U</a:t>
            </a:r>
            <a:r>
              <a:rPr lang="lv-LV" sz="2000" b="1" dirty="0">
                <a:effectLst/>
                <a:ea typeface="MS Mincho" panose="02020609040205080304" pitchFamily="49" charset="-128"/>
                <a:cs typeface="Times New Roman" panose="02020603050405020304" pitchFamily="18" charset="0"/>
              </a:rPr>
              <a:t>z personām, kuras uzsāks dienesta attiecības pēc attiecīgo likuma grozījumu spēkā stāšanās (01.01.2027), </a:t>
            </a:r>
            <a:r>
              <a:rPr lang="lv-LV" sz="2000" b="1" dirty="0">
                <a:solidFill>
                  <a:srgbClr val="FF0000"/>
                </a:solidFill>
                <a:effectLst/>
                <a:ea typeface="MS Mincho" panose="02020609040205080304" pitchFamily="49" charset="-128"/>
                <a:cs typeface="Times New Roman" panose="02020603050405020304" pitchFamily="18" charset="0"/>
              </a:rPr>
              <a:t>neskarot esošos izdienas pensiju subjektus</a:t>
            </a:r>
            <a:r>
              <a:rPr lang="lv-LV" sz="2000" b="1" dirty="0">
                <a:effectLst/>
                <a:ea typeface="MS Mincho" panose="02020609040205080304" pitchFamily="49" charset="-128"/>
                <a:cs typeface="Times New Roman" panose="02020603050405020304" pitchFamily="18" charset="0"/>
              </a:rPr>
              <a:t>, tiek paredzētas šādas izmaiņas:</a:t>
            </a:r>
          </a:p>
          <a:p>
            <a:pPr lvl="2" indent="-457200" algn="just">
              <a:lnSpc>
                <a:spcPct val="115000"/>
              </a:lnSpc>
              <a:buFont typeface="+mj-lt"/>
              <a:buAutoNum type="arabicParenR"/>
            </a:pPr>
            <a:r>
              <a:rPr lang="lv-LV" sz="2000" dirty="0">
                <a:ea typeface="MS Mincho" panose="02020609040205080304" pitchFamily="49" charset="-128"/>
                <a:cs typeface="Times New Roman" panose="02020603050405020304" pitchFamily="18" charset="0"/>
              </a:rPr>
              <a:t>i</a:t>
            </a:r>
            <a:r>
              <a:rPr lang="lv-LV" sz="2000" dirty="0">
                <a:effectLst/>
                <a:ea typeface="MS Mincho" panose="02020609040205080304" pitchFamily="49" charset="-128"/>
                <a:cs typeface="Times New Roman" panose="02020603050405020304" pitchFamily="18" charset="0"/>
              </a:rPr>
              <a:t>zslēgt  no izdienas pensiju subjektu loka:</a:t>
            </a:r>
          </a:p>
          <a:p>
            <a:pPr lvl="3" indent="-457200" algn="just">
              <a:lnSpc>
                <a:spcPct val="115000"/>
              </a:lnSpc>
              <a:buFont typeface="+mj-lt"/>
              <a:buAutoNum type="alphaLcParenR"/>
            </a:pPr>
            <a:r>
              <a:rPr lang="lv-LV" sz="2000" dirty="0">
                <a:ea typeface="MS Mincho" panose="02020609040205080304" pitchFamily="49" charset="-128"/>
                <a:cs typeface="Times New Roman" panose="02020603050405020304" pitchFamily="18" charset="0"/>
              </a:rPr>
              <a:t>d</a:t>
            </a:r>
            <a:r>
              <a:rPr lang="lv-LV" sz="2000" dirty="0">
                <a:effectLst/>
                <a:ea typeface="MS Mincho" panose="02020609040205080304" pitchFamily="49" charset="-128"/>
                <a:cs typeface="Times New Roman" panose="02020603050405020304" pitchFamily="18" charset="0"/>
              </a:rPr>
              <a:t>iplomātus; (paredzot piemaksu par dienesta laiku augsta riska valstīs)</a:t>
            </a:r>
          </a:p>
          <a:p>
            <a:pPr lvl="3" indent="-457200" algn="just">
              <a:lnSpc>
                <a:spcPct val="115000"/>
              </a:lnSpc>
              <a:buFont typeface="+mj-lt"/>
              <a:buAutoNum type="alphaLcParenR"/>
            </a:pPr>
            <a:r>
              <a:rPr lang="lv-LV" sz="2000" dirty="0">
                <a:effectLst/>
                <a:ea typeface="MS Mincho" panose="02020609040205080304" pitchFamily="49" charset="-128"/>
                <a:cs typeface="Times New Roman" panose="02020603050405020304" pitchFamily="18" charset="0"/>
              </a:rPr>
              <a:t>prokurorus*;</a:t>
            </a:r>
          </a:p>
          <a:p>
            <a:pPr lvl="3" indent="-457200" algn="just">
              <a:lnSpc>
                <a:spcPct val="115000"/>
              </a:lnSpc>
              <a:buFont typeface="+mj-lt"/>
              <a:buAutoNum type="alphaLcParenR"/>
            </a:pPr>
            <a:r>
              <a:rPr lang="lv-LV" sz="2000" dirty="0">
                <a:ea typeface="MS Mincho" panose="02020609040205080304" pitchFamily="49" charset="-128"/>
                <a:cs typeface="Times New Roman" panose="02020603050405020304" pitchFamily="18" charset="0"/>
              </a:rPr>
              <a:t>t</a:t>
            </a:r>
            <a:r>
              <a:rPr lang="lv-LV" sz="2000" dirty="0">
                <a:effectLst/>
                <a:ea typeface="MS Mincho" panose="02020609040205080304" pitchFamily="49" charset="-128"/>
                <a:cs typeface="Times New Roman" panose="02020603050405020304" pitchFamily="18" charset="0"/>
              </a:rPr>
              <a:t>iesnešus* (paredzot speciālo pensiju);</a:t>
            </a:r>
          </a:p>
          <a:p>
            <a:pPr lvl="3" indent="-457200" algn="just">
              <a:lnSpc>
                <a:spcPct val="115000"/>
              </a:lnSpc>
              <a:buFont typeface="+mj-lt"/>
              <a:buAutoNum type="alphaLcParenR"/>
            </a:pPr>
            <a:r>
              <a:rPr lang="lv-LV" sz="2000" dirty="0">
                <a:effectLst/>
                <a:ea typeface="MS Mincho" panose="02020609040205080304" pitchFamily="49" charset="-128"/>
                <a:cs typeface="Times New Roman" panose="02020603050405020304" pitchFamily="18" charset="0"/>
              </a:rPr>
              <a:t>baleta māksliniekus, cirka māksliniekus, kora māksliniekus, leļļu teātra aktierus, orķestra māksliniekus, solistus vokālistus, teātra aktierus. (paredzot atbalstu pārkvalifikācijai citā profesijā)</a:t>
            </a:r>
          </a:p>
          <a:p>
            <a:pPr marL="446088" lvl="3" algn="just">
              <a:lnSpc>
                <a:spcPct val="115000"/>
              </a:lnSpc>
            </a:pPr>
            <a:r>
              <a:rPr lang="lv-LV" sz="2000" dirty="0">
                <a:solidFill>
                  <a:schemeClr val="accent6"/>
                </a:solidFill>
                <a:ea typeface="MS Mincho" panose="02020609040205080304" pitchFamily="49" charset="-128"/>
                <a:cs typeface="Times New Roman" panose="02020603050405020304" pitchFamily="18" charset="0"/>
              </a:rPr>
              <a:t>		Ieguvumi – (i) taisnīgāka sistēma attiecībā pret izdienas pensijas subjektiem un 			būtību; (ii) pozitīvs fiskālais efekts</a:t>
            </a:r>
            <a:endParaRPr lang="lv-LV" sz="2000" dirty="0">
              <a:solidFill>
                <a:schemeClr val="accent6"/>
              </a:solidFill>
              <a:effectLst/>
              <a:ea typeface="MS Mincho" panose="02020609040205080304" pitchFamily="49" charset="-128"/>
              <a:cs typeface="Times New Roman" panose="02020603050405020304" pitchFamily="18" charset="0"/>
            </a:endParaRPr>
          </a:p>
          <a:p>
            <a:pPr lvl="2" indent="-457200" algn="just">
              <a:lnSpc>
                <a:spcPct val="115000"/>
              </a:lnSpc>
              <a:buFont typeface="+mj-lt"/>
              <a:buAutoNum type="arabicParenR"/>
            </a:pPr>
            <a:r>
              <a:rPr lang="lv-LV" sz="2000" dirty="0">
                <a:effectLst/>
                <a:ea typeface="MS Mincho" panose="02020609040205080304" pitchFamily="49" charset="-128"/>
                <a:cs typeface="Times New Roman" panose="02020603050405020304" pitchFamily="18" charset="0"/>
              </a:rPr>
              <a:t>visus amatus un profesijas, kurās personas darba pienākumu izpilde nav saistīta ar regulāru (ikdienas) veselības un dzīvības apdraudējumu, tai skaitā atbalsta funkciju veicējus;</a:t>
            </a:r>
          </a:p>
          <a:p>
            <a:pPr marL="457200" lvl="2" algn="just">
              <a:lnSpc>
                <a:spcPct val="115000"/>
              </a:lnSpc>
            </a:pPr>
            <a:r>
              <a:rPr lang="lv-LV" sz="2000" dirty="0">
                <a:solidFill>
                  <a:schemeClr val="accent6"/>
                </a:solidFill>
                <a:ea typeface="MS Mincho" panose="02020609040205080304" pitchFamily="49" charset="-128"/>
                <a:cs typeface="Times New Roman" panose="02020603050405020304" pitchFamily="18" charset="0"/>
              </a:rPr>
              <a:t>		Ieguvumi –  (i) taisnīgāka sistēma attiecībā pret izdienas pensijas subjektiem un 			būtību; (ii) pozitīvs fiskālais efekts</a:t>
            </a:r>
          </a:p>
          <a:p>
            <a:pPr marL="457200" lvl="2" algn="just">
              <a:lnSpc>
                <a:spcPct val="115000"/>
              </a:lnSpc>
            </a:pPr>
            <a:r>
              <a:rPr lang="lv-LV" sz="1600" dirty="0">
                <a:ea typeface="MS Mincho" panose="02020609040205080304" pitchFamily="49" charset="-128"/>
                <a:cs typeface="Times New Roman" panose="02020603050405020304" pitchFamily="18" charset="0"/>
              </a:rPr>
              <a:t>*paredzot MK rekomendāciju diskusijai Saeimā par izmaiņām tiesu varas izdienas pensiju regulējumā </a:t>
            </a:r>
          </a:p>
          <a:p>
            <a:pPr marL="457200" lvl="2" algn="just">
              <a:lnSpc>
                <a:spcPct val="115000"/>
              </a:lnSpc>
            </a:pPr>
            <a:endParaRPr lang="lv-LV" sz="2000" dirty="0">
              <a:effectLst/>
              <a:ea typeface="MS Mincho" panose="02020609040205080304" pitchFamily="49" charset="-128"/>
              <a:cs typeface="Times New Roman" panose="02020603050405020304" pitchFamily="18" charset="0"/>
            </a:endParaRPr>
          </a:p>
          <a:p>
            <a:pPr marL="457200" lvl="2" algn="just">
              <a:lnSpc>
                <a:spcPct val="115000"/>
              </a:lnSpc>
            </a:pPr>
            <a:endParaRPr lang="lv-LV" sz="2200" dirty="0">
              <a:effectLst/>
              <a:latin typeface="Times New Roman" panose="02020603050405020304" pitchFamily="18" charset="0"/>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17374018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914B69-E1A3-E474-8FE6-52DEDE4C3F9F}"/>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F25C7B1A-B9E7-EEE0-BCC9-B3D839F4DC33}"/>
              </a:ext>
            </a:extLst>
          </p:cNvPr>
          <p:cNvSpPr>
            <a:spLocks noGrp="1"/>
          </p:cNvSpPr>
          <p:nvPr>
            <p:ph type="sldNum" sz="quarter" idx="12"/>
          </p:nvPr>
        </p:nvSpPr>
        <p:spPr/>
        <p:txBody>
          <a:bodyPr/>
          <a:lstStyle/>
          <a:p>
            <a:r>
              <a:rPr lang="lv-LV" dirty="0"/>
              <a:t>15</a:t>
            </a:r>
          </a:p>
        </p:txBody>
      </p:sp>
      <p:sp>
        <p:nvSpPr>
          <p:cNvPr id="5" name="Title 1">
            <a:extLst>
              <a:ext uri="{FF2B5EF4-FFF2-40B4-BE49-F238E27FC236}">
                <a16:creationId xmlns:a16="http://schemas.microsoft.com/office/drawing/2014/main" id="{B8F6B824-701B-C60A-D4C3-06135D9F815E}"/>
              </a:ext>
            </a:extLst>
          </p:cNvPr>
          <p:cNvSpPr txBox="1">
            <a:spLocks/>
          </p:cNvSpPr>
          <p:nvPr/>
        </p:nvSpPr>
        <p:spPr>
          <a:xfrm>
            <a:off x="464949" y="500062"/>
            <a:ext cx="10888851"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800" b="1" dirty="0">
                <a:solidFill>
                  <a:srgbClr val="9D2235"/>
                </a:solidFill>
                <a:latin typeface="Verdana" panose="020B0604030504040204" pitchFamily="34" charset="0"/>
                <a:ea typeface="Verdana" panose="020B0604030504040204" pitchFamily="34" charset="0"/>
              </a:rPr>
              <a:t>Piedāvātās izmaiņas izdienas pensiju sistēmā #4</a:t>
            </a:r>
            <a:br>
              <a:rPr lang="lv-LV" sz="2800" b="1" dirty="0"/>
            </a:br>
            <a:br>
              <a:rPr lang="lv-LV" sz="2800" b="1" dirty="0">
                <a:solidFill>
                  <a:srgbClr val="9D2235"/>
                </a:solidFill>
                <a:latin typeface="Verdana" panose="020B0604030504040204" pitchFamily="34" charset="0"/>
                <a:ea typeface="Verdana" panose="020B0604030504040204" pitchFamily="34" charset="0"/>
              </a:rPr>
            </a:br>
            <a:endParaRPr lang="lv-LV" sz="2800" dirty="0"/>
          </a:p>
        </p:txBody>
      </p:sp>
      <p:sp>
        <p:nvSpPr>
          <p:cNvPr id="3" name="TextBox 2">
            <a:extLst>
              <a:ext uri="{FF2B5EF4-FFF2-40B4-BE49-F238E27FC236}">
                <a16:creationId xmlns:a16="http://schemas.microsoft.com/office/drawing/2014/main" id="{6BED3AAC-921F-7DC0-7C0C-0D52B743C8D6}"/>
              </a:ext>
            </a:extLst>
          </p:cNvPr>
          <p:cNvSpPr txBox="1"/>
          <p:nvPr/>
        </p:nvSpPr>
        <p:spPr>
          <a:xfrm>
            <a:off x="612321" y="1162843"/>
            <a:ext cx="11324116" cy="4697825"/>
          </a:xfrm>
          <a:prstGeom prst="rect">
            <a:avLst/>
          </a:prstGeom>
          <a:noFill/>
        </p:spPr>
        <p:txBody>
          <a:bodyPr wrap="square">
            <a:spAutoFit/>
          </a:bodyPr>
          <a:lstStyle/>
          <a:p>
            <a:pPr marL="357188" lvl="1" indent="-357188" algn="just">
              <a:lnSpc>
                <a:spcPct val="115000"/>
              </a:lnSpc>
            </a:pPr>
            <a:r>
              <a:rPr lang="lv-LV" sz="2000" b="1" dirty="0">
                <a:ea typeface="MS Mincho" panose="02020609040205080304" pitchFamily="49" charset="-128"/>
                <a:cs typeface="Times New Roman" panose="02020603050405020304" pitchFamily="18" charset="0"/>
              </a:rPr>
              <a:t>U</a:t>
            </a:r>
            <a:r>
              <a:rPr lang="lv-LV" sz="2000" b="1" dirty="0">
                <a:effectLst/>
                <a:ea typeface="MS Mincho" panose="02020609040205080304" pitchFamily="49" charset="-128"/>
                <a:cs typeface="Times New Roman" panose="02020603050405020304" pitchFamily="18" charset="0"/>
              </a:rPr>
              <a:t>z personām, kuras uzsāks dienesta attiecības pēc attiecīgo likuma grozījumu spēkā stāšanās (01.01.2027), </a:t>
            </a:r>
            <a:r>
              <a:rPr lang="lv-LV" sz="2000" b="1" dirty="0">
                <a:solidFill>
                  <a:srgbClr val="FF0000"/>
                </a:solidFill>
                <a:effectLst/>
                <a:ea typeface="MS Mincho" panose="02020609040205080304" pitchFamily="49" charset="-128"/>
                <a:cs typeface="Times New Roman" panose="02020603050405020304" pitchFamily="18" charset="0"/>
              </a:rPr>
              <a:t>neskarot esošos izdienas pensiju subjektus</a:t>
            </a:r>
            <a:r>
              <a:rPr lang="lv-LV" sz="2000" b="1" dirty="0">
                <a:effectLst/>
                <a:ea typeface="MS Mincho" panose="02020609040205080304" pitchFamily="49" charset="-128"/>
                <a:cs typeface="Times New Roman" panose="02020603050405020304" pitchFamily="18" charset="0"/>
              </a:rPr>
              <a:t>, tiek paredzētas šādas izmaiņas:</a:t>
            </a:r>
          </a:p>
          <a:p>
            <a:pPr marL="892175" lvl="2" indent="-446088" algn="just">
              <a:lnSpc>
                <a:spcPct val="115000"/>
              </a:lnSpc>
            </a:pPr>
            <a:r>
              <a:rPr lang="lv-LV" sz="2000" dirty="0">
                <a:effectLst/>
                <a:ea typeface="MS Mincho" panose="02020609040205080304" pitchFamily="49" charset="-128"/>
                <a:cs typeface="Times New Roman" panose="02020603050405020304" pitchFamily="18" charset="0"/>
              </a:rPr>
              <a:t>3) izdienas stāžā var iekļaut privātajā sektorā nostrādāto darba stāžu, bet ne vairāk kā 20% no kopējā izdienas stāža;</a:t>
            </a:r>
          </a:p>
          <a:p>
            <a:pPr marL="457200" lvl="2" algn="just">
              <a:lnSpc>
                <a:spcPct val="115000"/>
              </a:lnSpc>
            </a:pPr>
            <a:r>
              <a:rPr lang="lv-LV" sz="2000" dirty="0">
                <a:solidFill>
                  <a:schemeClr val="accent6"/>
                </a:solidFill>
                <a:ea typeface="MS Mincho" panose="02020609040205080304" pitchFamily="49" charset="-128"/>
                <a:cs typeface="Times New Roman" panose="02020603050405020304" pitchFamily="18" charset="0"/>
              </a:rPr>
              <a:t>		Ieguvumi –  (i) taisnīgāka sistēma attiecībā pret izdienas pensijas subjektiem un 	būtību</a:t>
            </a:r>
            <a:endParaRPr lang="lv-LV" sz="2000" dirty="0">
              <a:effectLst/>
              <a:ea typeface="MS Mincho" panose="02020609040205080304" pitchFamily="49" charset="-128"/>
              <a:cs typeface="Times New Roman" panose="02020603050405020304" pitchFamily="18" charset="0"/>
            </a:endParaRPr>
          </a:p>
          <a:p>
            <a:pPr marL="457200" lvl="2" algn="just">
              <a:lnSpc>
                <a:spcPct val="115000"/>
              </a:lnSpc>
            </a:pPr>
            <a:r>
              <a:rPr lang="lv-LV" sz="2000" dirty="0">
                <a:effectLst/>
                <a:ea typeface="MS Mincho" panose="02020609040205080304" pitchFamily="49" charset="-128"/>
                <a:cs typeface="Times New Roman" panose="02020603050405020304" pitchFamily="18" charset="0"/>
              </a:rPr>
              <a:t>4) izdienas pensija tiek maksāta līdz vispārējā pensionēšanās vecuma sasniegšanas brīdim, pēc tam izdienas pensijas izmaksa tiek izbeigta un persona saņem vecuma pensiju, kas aprēķināta vispārējā kārtībā no personas sociālās apdrošināšanas iemaksām.</a:t>
            </a:r>
          </a:p>
          <a:p>
            <a:pPr marL="457200" lvl="2" algn="just">
              <a:lnSpc>
                <a:spcPct val="115000"/>
              </a:lnSpc>
            </a:pPr>
            <a:r>
              <a:rPr lang="lv-LV" sz="2000" dirty="0">
                <a:solidFill>
                  <a:srgbClr val="FF0000"/>
                </a:solidFill>
                <a:ea typeface="MS Mincho" panose="02020609040205080304" pitchFamily="49" charset="-128"/>
                <a:cs typeface="Times New Roman" panose="02020603050405020304" pitchFamily="18" charset="0"/>
              </a:rPr>
              <a:t>	Riski – (i) būtiski tiek saīsināts izdienas pensijas termiņš</a:t>
            </a:r>
          </a:p>
          <a:p>
            <a:pPr marL="457200" lvl="2" algn="just">
              <a:lnSpc>
                <a:spcPct val="115000"/>
              </a:lnSpc>
            </a:pPr>
            <a:r>
              <a:rPr lang="lv-LV" sz="2000" dirty="0">
                <a:solidFill>
                  <a:schemeClr val="accent6"/>
                </a:solidFill>
                <a:effectLst/>
                <a:ea typeface="MS Mincho" panose="02020609040205080304" pitchFamily="49" charset="-128"/>
                <a:cs typeface="Times New Roman" panose="02020603050405020304" pitchFamily="18" charset="0"/>
              </a:rPr>
              <a:t>	Ieguvumi – (i) veicināta personu iesaiste darba tirgū un sociālās apdrošināšana kapitāla uzkrāšana; 	(ii) būtisks fiskāli pozitīvais efekts; (iii) vienlīdzīgāka sistēma ar pārējo sabiedrību un valsts vecuma 	pensijas sistēmu.</a:t>
            </a:r>
          </a:p>
          <a:p>
            <a:pPr marL="457200" lvl="2" algn="just">
              <a:lnSpc>
                <a:spcPct val="115000"/>
              </a:lnSpc>
            </a:pPr>
            <a:endParaRPr lang="lv-LV" sz="2200" dirty="0">
              <a:effectLst/>
              <a:latin typeface="Times New Roman" panose="02020603050405020304" pitchFamily="18" charset="0"/>
              <a:ea typeface="MS Mincho" panose="02020609040205080304" pitchFamily="49" charset="-128"/>
              <a:cs typeface="Times New Roman" panose="02020603050405020304" pitchFamily="18" charset="0"/>
            </a:endParaRPr>
          </a:p>
        </p:txBody>
      </p:sp>
    </p:spTree>
    <p:extLst>
      <p:ext uri="{BB962C8B-B14F-4D97-AF65-F5344CB8AC3E}">
        <p14:creationId xmlns:p14="http://schemas.microsoft.com/office/powerpoint/2010/main" val="39471607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6EEF85-FE26-6E92-37CD-149ED72E4564}"/>
              </a:ext>
            </a:extLst>
          </p:cNvPr>
          <p:cNvSpPr>
            <a:spLocks noGrp="1"/>
          </p:cNvSpPr>
          <p:nvPr>
            <p:ph type="title"/>
          </p:nvPr>
        </p:nvSpPr>
        <p:spPr>
          <a:xfrm>
            <a:off x="464949" y="365125"/>
            <a:ext cx="10888851" cy="1325563"/>
          </a:xfrm>
        </p:spPr>
        <p:txBody>
          <a:bodyPr>
            <a:normAutofit/>
          </a:bodyPr>
          <a:lstStyle/>
          <a:p>
            <a:r>
              <a:rPr lang="lv-LV" sz="2800" b="1" dirty="0">
                <a:solidFill>
                  <a:srgbClr val="9D2235"/>
                </a:solidFill>
                <a:latin typeface="Verdana" panose="020B0604030504040204" pitchFamily="34" charset="0"/>
                <a:ea typeface="Verdana" panose="020B0604030504040204" pitchFamily="34" charset="0"/>
              </a:rPr>
              <a:t>Piedāvātās izmaiņas izdienas pensiju sistēmā #4</a:t>
            </a:r>
            <a:br>
              <a:rPr lang="lv-LV" sz="2800" b="1" dirty="0">
                <a:solidFill>
                  <a:srgbClr val="9D2235"/>
                </a:solidFill>
                <a:latin typeface="Verdana" panose="020B0604030504040204" pitchFamily="34" charset="0"/>
                <a:ea typeface="Verdana" panose="020B0604030504040204" pitchFamily="34" charset="0"/>
              </a:rPr>
            </a:br>
            <a:endParaRPr lang="lv-LV" sz="2800" dirty="0"/>
          </a:p>
        </p:txBody>
      </p:sp>
      <p:sp>
        <p:nvSpPr>
          <p:cNvPr id="3" name="Content Placeholder 2">
            <a:extLst>
              <a:ext uri="{FF2B5EF4-FFF2-40B4-BE49-F238E27FC236}">
                <a16:creationId xmlns:a16="http://schemas.microsoft.com/office/drawing/2014/main" id="{F38FCB7A-4AD5-BDA0-C6E1-4E1B93F73CE9}"/>
              </a:ext>
            </a:extLst>
          </p:cNvPr>
          <p:cNvSpPr>
            <a:spLocks noGrp="1"/>
          </p:cNvSpPr>
          <p:nvPr>
            <p:ph idx="1"/>
          </p:nvPr>
        </p:nvSpPr>
        <p:spPr>
          <a:xfrm>
            <a:off x="464949" y="1083194"/>
            <a:ext cx="10515600" cy="745603"/>
          </a:xfrm>
        </p:spPr>
        <p:txBody>
          <a:bodyPr>
            <a:normAutofit/>
          </a:bodyPr>
          <a:lstStyle/>
          <a:p>
            <a:pPr marL="0" indent="0" algn="just">
              <a:buNone/>
            </a:pPr>
            <a:r>
              <a:rPr lang="lv-LV" b="1" dirty="0"/>
              <a:t>Izdienas </a:t>
            </a:r>
            <a:r>
              <a:rPr lang="lv-LV" b="1" u="sng" dirty="0"/>
              <a:t>stāža</a:t>
            </a:r>
            <a:r>
              <a:rPr lang="lv-LV" b="1" dirty="0"/>
              <a:t> un </a:t>
            </a:r>
            <a:r>
              <a:rPr lang="lv-LV" b="1" u="sng" dirty="0"/>
              <a:t>pensionēšanās vecuma </a:t>
            </a:r>
            <a:r>
              <a:rPr lang="lv-LV" b="1" dirty="0"/>
              <a:t>paaugstināšana</a:t>
            </a:r>
          </a:p>
        </p:txBody>
      </p:sp>
      <p:sp>
        <p:nvSpPr>
          <p:cNvPr id="4" name="Slide Number Placeholder 3">
            <a:extLst>
              <a:ext uri="{FF2B5EF4-FFF2-40B4-BE49-F238E27FC236}">
                <a16:creationId xmlns:a16="http://schemas.microsoft.com/office/drawing/2014/main" id="{F18074E0-79B5-4997-DB83-F72E59278077}"/>
              </a:ext>
            </a:extLst>
          </p:cNvPr>
          <p:cNvSpPr>
            <a:spLocks noGrp="1"/>
          </p:cNvSpPr>
          <p:nvPr>
            <p:ph type="sldNum" sz="quarter" idx="12"/>
          </p:nvPr>
        </p:nvSpPr>
        <p:spPr/>
        <p:txBody>
          <a:bodyPr/>
          <a:lstStyle/>
          <a:p>
            <a:fld id="{3A2C6229-6458-4195-BAC8-460BF8B49FB6}" type="slidenum">
              <a:rPr lang="lv-LV" smtClean="0"/>
              <a:t>28</a:t>
            </a:fld>
            <a:endParaRPr lang="lv-LV"/>
          </a:p>
        </p:txBody>
      </p:sp>
      <p:graphicFrame>
        <p:nvGraphicFramePr>
          <p:cNvPr id="5" name="Table 4">
            <a:extLst>
              <a:ext uri="{FF2B5EF4-FFF2-40B4-BE49-F238E27FC236}">
                <a16:creationId xmlns:a16="http://schemas.microsoft.com/office/drawing/2014/main" id="{D2A42D29-3EAD-E68F-F403-DD0F1ED2382E}"/>
              </a:ext>
            </a:extLst>
          </p:cNvPr>
          <p:cNvGraphicFramePr>
            <a:graphicFrameLocks noGrp="1"/>
          </p:cNvGraphicFramePr>
          <p:nvPr>
            <p:extLst>
              <p:ext uri="{D42A27DB-BD31-4B8C-83A1-F6EECF244321}">
                <p14:modId xmlns:p14="http://schemas.microsoft.com/office/powerpoint/2010/main" val="2227523301"/>
              </p:ext>
            </p:extLst>
          </p:nvPr>
        </p:nvGraphicFramePr>
        <p:xfrm>
          <a:off x="616857" y="1690688"/>
          <a:ext cx="10007600" cy="4951015"/>
        </p:xfrm>
        <a:graphic>
          <a:graphicData uri="http://schemas.openxmlformats.org/drawingml/2006/table">
            <a:tbl>
              <a:tblPr firstRow="1" firstCol="1" bandRow="1">
                <a:tableStyleId>{7DF18680-E054-41AD-8BC1-D1AEF772440D}</a:tableStyleId>
              </a:tblPr>
              <a:tblGrid>
                <a:gridCol w="4272474">
                  <a:extLst>
                    <a:ext uri="{9D8B030D-6E8A-4147-A177-3AD203B41FA5}">
                      <a16:colId xmlns:a16="http://schemas.microsoft.com/office/drawing/2014/main" val="2990640441"/>
                    </a:ext>
                  </a:extLst>
                </a:gridCol>
                <a:gridCol w="1453412">
                  <a:extLst>
                    <a:ext uri="{9D8B030D-6E8A-4147-A177-3AD203B41FA5}">
                      <a16:colId xmlns:a16="http://schemas.microsoft.com/office/drawing/2014/main" val="857355429"/>
                    </a:ext>
                  </a:extLst>
                </a:gridCol>
                <a:gridCol w="1553029">
                  <a:extLst>
                    <a:ext uri="{9D8B030D-6E8A-4147-A177-3AD203B41FA5}">
                      <a16:colId xmlns:a16="http://schemas.microsoft.com/office/drawing/2014/main" val="2098571482"/>
                    </a:ext>
                  </a:extLst>
                </a:gridCol>
                <a:gridCol w="1436914">
                  <a:extLst>
                    <a:ext uri="{9D8B030D-6E8A-4147-A177-3AD203B41FA5}">
                      <a16:colId xmlns:a16="http://schemas.microsoft.com/office/drawing/2014/main" val="2972007221"/>
                    </a:ext>
                  </a:extLst>
                </a:gridCol>
                <a:gridCol w="1291771">
                  <a:extLst>
                    <a:ext uri="{9D8B030D-6E8A-4147-A177-3AD203B41FA5}">
                      <a16:colId xmlns:a16="http://schemas.microsoft.com/office/drawing/2014/main" val="2305040727"/>
                    </a:ext>
                  </a:extLst>
                </a:gridCol>
              </a:tblGrid>
              <a:tr h="466131">
                <a:tc>
                  <a:txBody>
                    <a:bodyPr/>
                    <a:lstStyle/>
                    <a:p>
                      <a:endParaRPr lang="en-GB" sz="1600" dirty="0">
                        <a:effectLst/>
                        <a:latin typeface="+mn-lt"/>
                        <a:cs typeface="Times New Roman" panose="02020603050405020304" pitchFamily="18" charset="0"/>
                      </a:endParaRPr>
                    </a:p>
                  </a:txBody>
                  <a:tcPr marL="68580" marR="68580" marT="0" marB="0"/>
                </a:tc>
                <a:tc gridSpan="2">
                  <a:txBody>
                    <a:bodyPr/>
                    <a:lstStyle/>
                    <a:p>
                      <a:pPr algn="ctr">
                        <a:lnSpc>
                          <a:spcPct val="107000"/>
                        </a:lnSpc>
                        <a:spcAft>
                          <a:spcPts val="800"/>
                        </a:spcAft>
                        <a:buNone/>
                      </a:pPr>
                      <a:r>
                        <a:rPr lang="lv-LV" sz="1800" dirty="0">
                          <a:effectLst/>
                        </a:rPr>
                        <a:t>IZDIENAS STĀŽS (GADI)</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tc hMerge="1">
                  <a:txBody>
                    <a:bodyPr/>
                    <a:lstStyle/>
                    <a:p>
                      <a:endParaRPr lang="en-GB"/>
                    </a:p>
                  </a:txBody>
                  <a:tcPr/>
                </a:tc>
                <a:tc gridSpan="2">
                  <a:txBody>
                    <a:bodyPr/>
                    <a:lstStyle/>
                    <a:p>
                      <a:pPr algn="ctr">
                        <a:lnSpc>
                          <a:spcPct val="107000"/>
                        </a:lnSpc>
                        <a:spcAft>
                          <a:spcPts val="800"/>
                        </a:spcAft>
                        <a:buNone/>
                      </a:pPr>
                      <a:r>
                        <a:rPr lang="lv-LV" sz="1800" dirty="0">
                          <a:effectLst/>
                        </a:rPr>
                        <a:t>IZDIENAS VECUMS</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tcPr>
                </a:tc>
                <a:tc hMerge="1">
                  <a:txBody>
                    <a:bodyPr/>
                    <a:lstStyle/>
                    <a:p>
                      <a:endParaRPr lang="en-GB"/>
                    </a:p>
                  </a:txBody>
                  <a:tcPr/>
                </a:tc>
                <a:extLst>
                  <a:ext uri="{0D108BD9-81ED-4DB2-BD59-A6C34878D82A}">
                    <a16:rowId xmlns:a16="http://schemas.microsoft.com/office/drawing/2014/main" val="3746048636"/>
                  </a:ext>
                </a:extLst>
              </a:tr>
              <a:tr h="482176">
                <a:tc>
                  <a:txBody>
                    <a:bodyPr/>
                    <a:lstStyle/>
                    <a:p>
                      <a:endParaRPr lang="en-GB" sz="1600" dirty="0">
                        <a:effectLst/>
                        <a:latin typeface="+mn-lt"/>
                        <a:cs typeface="Times New Roman" panose="02020603050405020304" pitchFamily="18" charset="0"/>
                      </a:endParaRPr>
                    </a:p>
                  </a:txBody>
                  <a:tcPr marL="68580" marR="68580" marT="0" marB="0"/>
                </a:tc>
                <a:tc>
                  <a:txBody>
                    <a:bodyPr/>
                    <a:lstStyle/>
                    <a:p>
                      <a:pPr algn="ctr">
                        <a:lnSpc>
                          <a:spcPct val="107000"/>
                        </a:lnSpc>
                        <a:spcAft>
                          <a:spcPts val="800"/>
                        </a:spcAft>
                        <a:buNone/>
                      </a:pPr>
                      <a:r>
                        <a:rPr lang="lv-LV" sz="1600" b="1" dirty="0">
                          <a:effectLst/>
                        </a:rPr>
                        <a:t>Esošais</a:t>
                      </a:r>
                      <a:endParaRPr lang="en-GB" sz="1600" b="1"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buNone/>
                      </a:pPr>
                      <a:r>
                        <a:rPr lang="lv-LV" sz="1600" b="1" dirty="0">
                          <a:effectLst/>
                        </a:rPr>
                        <a:t>Piedāvājums</a:t>
                      </a:r>
                      <a:endParaRPr lang="en-GB" sz="1600" b="1" dirty="0">
                        <a:effectLst/>
                        <a:latin typeface="+mn-lt"/>
                        <a:ea typeface="Calibri" panose="020F0502020204030204" pitchFamily="34"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buNone/>
                      </a:pPr>
                      <a:r>
                        <a:rPr lang="lv-LV" sz="1600" b="1" dirty="0">
                          <a:effectLst/>
                        </a:rPr>
                        <a:t>Esošais</a:t>
                      </a:r>
                      <a:endParaRPr lang="en-GB" sz="1600" b="1" dirty="0">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buNone/>
                      </a:pPr>
                      <a:r>
                        <a:rPr lang="lv-LV" sz="1600" b="1" dirty="0">
                          <a:effectLst/>
                        </a:rPr>
                        <a:t>Piedāvājums</a:t>
                      </a:r>
                      <a:endParaRPr lang="en-GB" sz="1600" b="1"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145745523"/>
                  </a:ext>
                </a:extLst>
              </a:tr>
              <a:tr h="336160">
                <a:tc>
                  <a:txBody>
                    <a:bodyPr/>
                    <a:lstStyle/>
                    <a:p>
                      <a:pPr algn="r">
                        <a:lnSpc>
                          <a:spcPct val="107000"/>
                        </a:lnSpc>
                        <a:spcAft>
                          <a:spcPts val="800"/>
                        </a:spcAft>
                        <a:buNone/>
                      </a:pPr>
                      <a:r>
                        <a:rPr lang="lv-LV" sz="1600" dirty="0">
                          <a:effectLst/>
                        </a:rPr>
                        <a:t>Militārpersonas</a:t>
                      </a:r>
                      <a:endParaRPr lang="en-GB" sz="16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lv-LV" sz="1800" dirty="0">
                          <a:effectLst/>
                        </a:rPr>
                        <a:t>15 - 20</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buNone/>
                      </a:pPr>
                      <a:r>
                        <a:rPr lang="lv-LV" sz="1800">
                          <a:effectLst/>
                        </a:rPr>
                        <a:t>20-25</a:t>
                      </a:r>
                      <a:endParaRPr lang="en-GB" sz="1800">
                        <a:effectLst/>
                        <a:latin typeface="+mn-lt"/>
                        <a:ea typeface="Calibri" panose="020F0502020204030204" pitchFamily="34"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buNone/>
                      </a:pPr>
                      <a:r>
                        <a:rPr lang="lv-LV" sz="1800" dirty="0">
                          <a:effectLst/>
                        </a:rPr>
                        <a:t>45-65</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buNone/>
                      </a:pPr>
                      <a:r>
                        <a:rPr lang="lv-LV" sz="1800">
                          <a:effectLst/>
                        </a:rPr>
                        <a:t>50-65</a:t>
                      </a:r>
                      <a:endParaRPr lang="en-GB" sz="180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558772711"/>
                  </a:ext>
                </a:extLst>
              </a:tr>
              <a:tr h="824794">
                <a:tc>
                  <a:txBody>
                    <a:bodyPr/>
                    <a:lstStyle/>
                    <a:p>
                      <a:pPr algn="r">
                        <a:lnSpc>
                          <a:spcPct val="107000"/>
                        </a:lnSpc>
                        <a:spcAft>
                          <a:spcPts val="800"/>
                        </a:spcAft>
                        <a:buNone/>
                      </a:pPr>
                      <a:r>
                        <a:rPr lang="lv-LV" sz="1600" dirty="0">
                          <a:effectLst/>
                        </a:rPr>
                        <a:t>Iekšlietu ministrijas sistēmas iestāžu un Ieslodzījuma vietu pārvaldes amatpersonas ar speciālajām dienesta pakāpēm</a:t>
                      </a:r>
                      <a:endParaRPr lang="en-GB" sz="16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lv-LV" sz="1800" dirty="0">
                          <a:effectLst/>
                        </a:rPr>
                        <a:t>20-25</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buNone/>
                      </a:pPr>
                      <a:r>
                        <a:rPr lang="lv-LV" sz="1800" dirty="0">
                          <a:effectLst/>
                        </a:rPr>
                        <a:t>25</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buNone/>
                      </a:pPr>
                      <a:r>
                        <a:rPr lang="lv-LV" sz="1800" dirty="0">
                          <a:effectLst/>
                        </a:rPr>
                        <a:t>50</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buNone/>
                      </a:pPr>
                      <a:r>
                        <a:rPr lang="lv-LV" sz="1800" dirty="0">
                          <a:effectLst/>
                        </a:rPr>
                        <a:t>55</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806600983"/>
                  </a:ext>
                </a:extLst>
              </a:tr>
              <a:tr h="824794">
                <a:tc>
                  <a:txBody>
                    <a:bodyPr/>
                    <a:lstStyle/>
                    <a:p>
                      <a:pPr algn="r">
                        <a:lnSpc>
                          <a:spcPct val="107000"/>
                        </a:lnSpc>
                        <a:spcAft>
                          <a:spcPts val="800"/>
                        </a:spcAft>
                        <a:buNone/>
                      </a:pPr>
                      <a:r>
                        <a:rPr lang="lv-LV" sz="1600" dirty="0">
                          <a:effectLst/>
                        </a:rPr>
                        <a:t>Valsts un pašvaldību profesionālo orķestru, koru, </a:t>
                      </a:r>
                      <a:r>
                        <a:rPr lang="lv-LV" sz="1600" dirty="0" err="1">
                          <a:effectLst/>
                        </a:rPr>
                        <a:t>koncertorganizāciju</a:t>
                      </a:r>
                      <a:r>
                        <a:rPr lang="lv-LV" sz="1600" dirty="0">
                          <a:effectLst/>
                        </a:rPr>
                        <a:t>, teātru un cirka mākslinieki</a:t>
                      </a:r>
                      <a:endParaRPr lang="en-GB" sz="16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lv-LV" sz="1800" dirty="0">
                          <a:effectLst/>
                        </a:rPr>
                        <a:t>10-30</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buNone/>
                      </a:pPr>
                      <a:r>
                        <a:rPr lang="lv-LV" sz="1800" dirty="0">
                          <a:effectLst/>
                        </a:rPr>
                        <a:t>15-35</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buNone/>
                      </a:pPr>
                      <a:r>
                        <a:rPr lang="lv-LV" sz="1800" dirty="0">
                          <a:effectLst/>
                        </a:rPr>
                        <a:t>38 - 55</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buNone/>
                      </a:pPr>
                      <a:r>
                        <a:rPr lang="lv-LV" sz="1800" dirty="0">
                          <a:effectLst/>
                        </a:rPr>
                        <a:t>43 - 60</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150198363"/>
                  </a:ext>
                </a:extLst>
              </a:tr>
              <a:tr h="336160">
                <a:tc>
                  <a:txBody>
                    <a:bodyPr/>
                    <a:lstStyle/>
                    <a:p>
                      <a:pPr algn="r">
                        <a:lnSpc>
                          <a:spcPct val="107000"/>
                        </a:lnSpc>
                        <a:spcAft>
                          <a:spcPts val="800"/>
                        </a:spcAft>
                        <a:buNone/>
                      </a:pPr>
                      <a:r>
                        <a:rPr lang="lv-LV" sz="1600" dirty="0">
                          <a:effectLst/>
                        </a:rPr>
                        <a:t>Tiesneši </a:t>
                      </a:r>
                      <a:endParaRPr lang="en-GB" sz="16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lv-LV" sz="1800">
                          <a:effectLst/>
                        </a:rPr>
                        <a:t>20</a:t>
                      </a:r>
                      <a:endParaRPr lang="en-GB" sz="18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buNone/>
                      </a:pPr>
                      <a:r>
                        <a:rPr lang="lv-LV" sz="1800" dirty="0">
                          <a:effectLst/>
                        </a:rPr>
                        <a:t>25</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buNone/>
                      </a:pPr>
                      <a:r>
                        <a:rPr lang="lv-LV" sz="1800">
                          <a:effectLst/>
                        </a:rPr>
                        <a:t>65</a:t>
                      </a:r>
                      <a:endParaRPr lang="en-GB" sz="1800">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buNone/>
                      </a:pPr>
                      <a:r>
                        <a:rPr lang="lv-LV" sz="1800">
                          <a:effectLst/>
                        </a:rPr>
                        <a:t>65</a:t>
                      </a:r>
                      <a:endParaRPr lang="en-GB" sz="180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963078789"/>
                  </a:ext>
                </a:extLst>
              </a:tr>
              <a:tr h="336160">
                <a:tc>
                  <a:txBody>
                    <a:bodyPr/>
                    <a:lstStyle/>
                    <a:p>
                      <a:pPr algn="r">
                        <a:lnSpc>
                          <a:spcPct val="107000"/>
                        </a:lnSpc>
                        <a:spcAft>
                          <a:spcPts val="800"/>
                        </a:spcAft>
                        <a:buNone/>
                      </a:pPr>
                      <a:r>
                        <a:rPr lang="lv-LV" sz="1600" dirty="0">
                          <a:effectLst/>
                        </a:rPr>
                        <a:t>Prokurori</a:t>
                      </a:r>
                      <a:endParaRPr lang="en-GB" sz="16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lv-LV" sz="1800">
                          <a:effectLst/>
                        </a:rPr>
                        <a:t>20</a:t>
                      </a:r>
                      <a:endParaRPr lang="en-GB" sz="18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buNone/>
                      </a:pPr>
                      <a:r>
                        <a:rPr lang="lv-LV" sz="1800" dirty="0">
                          <a:effectLst/>
                        </a:rPr>
                        <a:t>25</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buNone/>
                      </a:pPr>
                      <a:r>
                        <a:rPr lang="lv-LV" sz="1800" dirty="0">
                          <a:effectLst/>
                        </a:rPr>
                        <a:t>50</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buNone/>
                      </a:pPr>
                      <a:r>
                        <a:rPr lang="lv-LV" sz="1800">
                          <a:effectLst/>
                        </a:rPr>
                        <a:t>60</a:t>
                      </a:r>
                      <a:endParaRPr lang="en-GB" sz="180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439492250"/>
                  </a:ext>
                </a:extLst>
              </a:tr>
              <a:tr h="336160">
                <a:tc>
                  <a:txBody>
                    <a:bodyPr/>
                    <a:lstStyle/>
                    <a:p>
                      <a:pPr algn="r">
                        <a:lnSpc>
                          <a:spcPct val="107000"/>
                        </a:lnSpc>
                        <a:spcAft>
                          <a:spcPts val="800"/>
                        </a:spcAft>
                        <a:buNone/>
                      </a:pPr>
                      <a:r>
                        <a:rPr lang="lv-LV" sz="1600">
                          <a:effectLst/>
                        </a:rPr>
                        <a:t>Diplomāti</a:t>
                      </a:r>
                      <a:endParaRPr lang="en-GB" sz="16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lv-LV" sz="1800">
                          <a:effectLst/>
                        </a:rPr>
                        <a:t>20</a:t>
                      </a:r>
                      <a:endParaRPr lang="en-GB" sz="18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buNone/>
                      </a:pPr>
                      <a:r>
                        <a:rPr lang="lv-LV" sz="1800" dirty="0">
                          <a:effectLst/>
                        </a:rPr>
                        <a:t>25</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buNone/>
                      </a:pPr>
                      <a:r>
                        <a:rPr lang="lv-LV" sz="1800">
                          <a:effectLst/>
                        </a:rPr>
                        <a:t>55</a:t>
                      </a:r>
                      <a:endParaRPr lang="en-GB" sz="1800">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buNone/>
                      </a:pPr>
                      <a:r>
                        <a:rPr lang="lv-LV" sz="1800">
                          <a:effectLst/>
                        </a:rPr>
                        <a:t>60</a:t>
                      </a:r>
                      <a:endParaRPr lang="en-GB" sz="180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798678434"/>
                  </a:ext>
                </a:extLst>
              </a:tr>
              <a:tr h="336160">
                <a:tc>
                  <a:txBody>
                    <a:bodyPr/>
                    <a:lstStyle/>
                    <a:p>
                      <a:pPr algn="r">
                        <a:lnSpc>
                          <a:spcPct val="107000"/>
                        </a:lnSpc>
                        <a:spcAft>
                          <a:spcPts val="800"/>
                        </a:spcAft>
                        <a:buNone/>
                      </a:pPr>
                      <a:r>
                        <a:rPr lang="lv-LV" sz="1600" dirty="0">
                          <a:effectLst/>
                        </a:rPr>
                        <a:t>KNAB amatpersonas</a:t>
                      </a:r>
                      <a:endParaRPr lang="en-GB" sz="16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lv-LV" sz="1800">
                          <a:effectLst/>
                        </a:rPr>
                        <a:t>20</a:t>
                      </a:r>
                      <a:endParaRPr lang="en-GB" sz="18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buNone/>
                      </a:pPr>
                      <a:r>
                        <a:rPr lang="lv-LV" sz="1800" dirty="0">
                          <a:effectLst/>
                        </a:rPr>
                        <a:t>25</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buNone/>
                      </a:pPr>
                      <a:r>
                        <a:rPr lang="lv-LV" sz="1800" dirty="0">
                          <a:effectLst/>
                        </a:rPr>
                        <a:t>50</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buNone/>
                      </a:pPr>
                      <a:r>
                        <a:rPr lang="lv-LV" sz="1800">
                          <a:effectLst/>
                        </a:rPr>
                        <a:t>55</a:t>
                      </a:r>
                      <a:endParaRPr lang="en-GB" sz="180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904110759"/>
                  </a:ext>
                </a:extLst>
              </a:tr>
              <a:tr h="336160">
                <a:tc>
                  <a:txBody>
                    <a:bodyPr/>
                    <a:lstStyle/>
                    <a:p>
                      <a:pPr algn="r">
                        <a:lnSpc>
                          <a:spcPct val="107000"/>
                        </a:lnSpc>
                        <a:spcAft>
                          <a:spcPts val="800"/>
                        </a:spcAft>
                        <a:buNone/>
                      </a:pPr>
                      <a:r>
                        <a:rPr lang="lv-LV" sz="1600" dirty="0">
                          <a:effectLst/>
                        </a:rPr>
                        <a:t>Valsts drošības iestāžu amatpersonas</a:t>
                      </a:r>
                      <a:endParaRPr lang="en-GB" sz="16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lv-LV" sz="1800">
                          <a:effectLst/>
                        </a:rPr>
                        <a:t>20</a:t>
                      </a:r>
                      <a:endParaRPr lang="en-GB" sz="18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buNone/>
                      </a:pPr>
                      <a:r>
                        <a:rPr lang="lv-LV" sz="1800" dirty="0">
                          <a:effectLst/>
                        </a:rPr>
                        <a:t>25</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buNone/>
                      </a:pPr>
                      <a:r>
                        <a:rPr lang="lv-LV" sz="1800" dirty="0">
                          <a:effectLst/>
                        </a:rPr>
                        <a:t>50</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buNone/>
                      </a:pPr>
                      <a:r>
                        <a:rPr lang="lv-LV" sz="1800" dirty="0">
                          <a:effectLst/>
                        </a:rPr>
                        <a:t>55</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666251786"/>
                  </a:ext>
                </a:extLst>
              </a:tr>
              <a:tr h="336160">
                <a:tc>
                  <a:txBody>
                    <a:bodyPr/>
                    <a:lstStyle/>
                    <a:p>
                      <a:pPr algn="r">
                        <a:lnSpc>
                          <a:spcPct val="107000"/>
                        </a:lnSpc>
                        <a:spcAft>
                          <a:spcPts val="800"/>
                        </a:spcAft>
                        <a:buNone/>
                      </a:pPr>
                      <a:r>
                        <a:rPr lang="lv-LV" sz="1600" dirty="0">
                          <a:effectLst/>
                        </a:rPr>
                        <a:t>NMPD darbinieki</a:t>
                      </a:r>
                      <a:endParaRPr lang="en-GB" sz="16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lv-LV" sz="1800" dirty="0">
                          <a:effectLst/>
                        </a:rPr>
                        <a:t>20</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buNone/>
                      </a:pPr>
                      <a:r>
                        <a:rPr lang="lv-LV" sz="1800" dirty="0">
                          <a:effectLst/>
                        </a:rPr>
                        <a:t>25</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buNone/>
                      </a:pPr>
                      <a:r>
                        <a:rPr lang="lv-LV" sz="1800">
                          <a:effectLst/>
                        </a:rPr>
                        <a:t>55</a:t>
                      </a:r>
                      <a:endParaRPr lang="en-GB" sz="1800">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buNone/>
                      </a:pPr>
                      <a:r>
                        <a:rPr lang="lv-LV" sz="1800" dirty="0">
                          <a:effectLst/>
                        </a:rPr>
                        <a:t>55</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787906487"/>
                  </a:ext>
                </a:extLst>
              </a:tr>
            </a:tbl>
          </a:graphicData>
        </a:graphic>
      </p:graphicFrame>
    </p:spTree>
    <p:extLst>
      <p:ext uri="{BB962C8B-B14F-4D97-AF65-F5344CB8AC3E}">
        <p14:creationId xmlns:p14="http://schemas.microsoft.com/office/powerpoint/2010/main" val="27868825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15E77A-58DA-D2BB-B94B-8E500D04D45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E728C4-71E4-1967-9459-DBA52C2E5B18}"/>
              </a:ext>
            </a:extLst>
          </p:cNvPr>
          <p:cNvSpPr>
            <a:spLocks noGrp="1"/>
          </p:cNvSpPr>
          <p:nvPr>
            <p:ph type="title"/>
          </p:nvPr>
        </p:nvSpPr>
        <p:spPr>
          <a:xfrm>
            <a:off x="464949" y="365125"/>
            <a:ext cx="10888851" cy="1325563"/>
          </a:xfrm>
        </p:spPr>
        <p:txBody>
          <a:bodyPr>
            <a:normAutofit/>
          </a:bodyPr>
          <a:lstStyle/>
          <a:p>
            <a:r>
              <a:rPr lang="lv-LV" sz="2800" b="1" dirty="0">
                <a:solidFill>
                  <a:srgbClr val="9D2235"/>
                </a:solidFill>
                <a:latin typeface="Verdana" panose="020B0604030504040204" pitchFamily="34" charset="0"/>
                <a:ea typeface="Verdana" panose="020B0604030504040204" pitchFamily="34" charset="0"/>
              </a:rPr>
              <a:t>Piedāvātās izmaiņas izdienas pensiju sistēmā #5</a:t>
            </a:r>
            <a:br>
              <a:rPr lang="lv-LV" sz="2800" b="1" dirty="0">
                <a:solidFill>
                  <a:srgbClr val="9D2235"/>
                </a:solidFill>
                <a:latin typeface="Verdana" panose="020B0604030504040204" pitchFamily="34" charset="0"/>
                <a:ea typeface="Verdana" panose="020B0604030504040204" pitchFamily="34" charset="0"/>
              </a:rPr>
            </a:br>
            <a:endParaRPr lang="lv-LV" sz="2800" dirty="0"/>
          </a:p>
        </p:txBody>
      </p:sp>
      <p:sp>
        <p:nvSpPr>
          <p:cNvPr id="3" name="Content Placeholder 2">
            <a:extLst>
              <a:ext uri="{FF2B5EF4-FFF2-40B4-BE49-F238E27FC236}">
                <a16:creationId xmlns:a16="http://schemas.microsoft.com/office/drawing/2014/main" id="{99E03505-85AF-0AF6-17D2-37F99242A159}"/>
              </a:ext>
            </a:extLst>
          </p:cNvPr>
          <p:cNvSpPr>
            <a:spLocks noGrp="1"/>
          </p:cNvSpPr>
          <p:nvPr>
            <p:ph idx="1"/>
          </p:nvPr>
        </p:nvSpPr>
        <p:spPr>
          <a:xfrm>
            <a:off x="464949" y="1058986"/>
            <a:ext cx="10515600" cy="745603"/>
          </a:xfrm>
        </p:spPr>
        <p:txBody>
          <a:bodyPr>
            <a:normAutofit/>
          </a:bodyPr>
          <a:lstStyle/>
          <a:p>
            <a:pPr marL="0" indent="0" algn="just">
              <a:buNone/>
            </a:pPr>
            <a:r>
              <a:rPr lang="lv-LV" b="1" dirty="0"/>
              <a:t>Izdienas pensijas </a:t>
            </a:r>
            <a:r>
              <a:rPr lang="lv-LV" b="1" u="sng" dirty="0"/>
              <a:t>minimālā un maksimālā apmēra samazināšana</a:t>
            </a:r>
          </a:p>
        </p:txBody>
      </p:sp>
      <p:sp>
        <p:nvSpPr>
          <p:cNvPr id="4" name="Slide Number Placeholder 3">
            <a:extLst>
              <a:ext uri="{FF2B5EF4-FFF2-40B4-BE49-F238E27FC236}">
                <a16:creationId xmlns:a16="http://schemas.microsoft.com/office/drawing/2014/main" id="{72341630-9BC4-556C-7917-A59B167EDD36}"/>
              </a:ext>
            </a:extLst>
          </p:cNvPr>
          <p:cNvSpPr>
            <a:spLocks noGrp="1"/>
          </p:cNvSpPr>
          <p:nvPr>
            <p:ph type="sldNum" sz="quarter" idx="12"/>
          </p:nvPr>
        </p:nvSpPr>
        <p:spPr/>
        <p:txBody>
          <a:bodyPr/>
          <a:lstStyle/>
          <a:p>
            <a:fld id="{3A2C6229-6458-4195-BAC8-460BF8B49FB6}" type="slidenum">
              <a:rPr lang="lv-LV" smtClean="0"/>
              <a:t>29</a:t>
            </a:fld>
            <a:endParaRPr lang="lv-LV" dirty="0"/>
          </a:p>
        </p:txBody>
      </p:sp>
      <p:sp>
        <p:nvSpPr>
          <p:cNvPr id="5" name="TextBox 4">
            <a:extLst>
              <a:ext uri="{FF2B5EF4-FFF2-40B4-BE49-F238E27FC236}">
                <a16:creationId xmlns:a16="http://schemas.microsoft.com/office/drawing/2014/main" id="{2240E168-74D9-2485-591F-8E1945BE82D0}"/>
              </a:ext>
            </a:extLst>
          </p:cNvPr>
          <p:cNvSpPr txBox="1"/>
          <p:nvPr/>
        </p:nvSpPr>
        <p:spPr>
          <a:xfrm>
            <a:off x="838199" y="6356350"/>
            <a:ext cx="7352899" cy="246221"/>
          </a:xfrm>
          <a:prstGeom prst="rect">
            <a:avLst/>
          </a:prstGeom>
          <a:noFill/>
        </p:spPr>
        <p:txBody>
          <a:bodyPr wrap="square" rtlCol="0">
            <a:spAutoFit/>
          </a:bodyPr>
          <a:lstStyle/>
          <a:p>
            <a:r>
              <a:rPr lang="lv-LV" sz="1000" dirty="0"/>
              <a:t>*par katru izdienas stāža gadu virs minimālā nepieciešamā stāža izdienas pensijsd apmēru palielina par 2 procentiem</a:t>
            </a:r>
            <a:endParaRPr lang="en-GB" sz="1000" dirty="0"/>
          </a:p>
        </p:txBody>
      </p:sp>
      <p:graphicFrame>
        <p:nvGraphicFramePr>
          <p:cNvPr id="7" name="Table 6">
            <a:extLst>
              <a:ext uri="{FF2B5EF4-FFF2-40B4-BE49-F238E27FC236}">
                <a16:creationId xmlns:a16="http://schemas.microsoft.com/office/drawing/2014/main" id="{6BB0F408-EF0C-811E-1814-B0F5AE3D16F3}"/>
              </a:ext>
            </a:extLst>
          </p:cNvPr>
          <p:cNvGraphicFramePr>
            <a:graphicFrameLocks noGrp="1"/>
          </p:cNvGraphicFramePr>
          <p:nvPr>
            <p:extLst>
              <p:ext uri="{D42A27DB-BD31-4B8C-83A1-F6EECF244321}">
                <p14:modId xmlns:p14="http://schemas.microsoft.com/office/powerpoint/2010/main" val="155258543"/>
              </p:ext>
            </p:extLst>
          </p:nvPr>
        </p:nvGraphicFramePr>
        <p:xfrm>
          <a:off x="464949" y="1526010"/>
          <a:ext cx="10515601" cy="5108920"/>
        </p:xfrm>
        <a:graphic>
          <a:graphicData uri="http://schemas.openxmlformats.org/drawingml/2006/table">
            <a:tbl>
              <a:tblPr firstRow="1" firstCol="1" bandRow="1">
                <a:tableStyleId>{7DF18680-E054-41AD-8BC1-D1AEF772440D}</a:tableStyleId>
              </a:tblPr>
              <a:tblGrid>
                <a:gridCol w="3327000">
                  <a:extLst>
                    <a:ext uri="{9D8B030D-6E8A-4147-A177-3AD203B41FA5}">
                      <a16:colId xmlns:a16="http://schemas.microsoft.com/office/drawing/2014/main" val="2990640441"/>
                    </a:ext>
                  </a:extLst>
                </a:gridCol>
                <a:gridCol w="1601530">
                  <a:extLst>
                    <a:ext uri="{9D8B030D-6E8A-4147-A177-3AD203B41FA5}">
                      <a16:colId xmlns:a16="http://schemas.microsoft.com/office/drawing/2014/main" val="857355429"/>
                    </a:ext>
                  </a:extLst>
                </a:gridCol>
                <a:gridCol w="1936235">
                  <a:extLst>
                    <a:ext uri="{9D8B030D-6E8A-4147-A177-3AD203B41FA5}">
                      <a16:colId xmlns:a16="http://schemas.microsoft.com/office/drawing/2014/main" val="2098571482"/>
                    </a:ext>
                  </a:extLst>
                </a:gridCol>
                <a:gridCol w="1915886">
                  <a:extLst>
                    <a:ext uri="{9D8B030D-6E8A-4147-A177-3AD203B41FA5}">
                      <a16:colId xmlns:a16="http://schemas.microsoft.com/office/drawing/2014/main" val="2972007221"/>
                    </a:ext>
                  </a:extLst>
                </a:gridCol>
                <a:gridCol w="1734950">
                  <a:extLst>
                    <a:ext uri="{9D8B030D-6E8A-4147-A177-3AD203B41FA5}">
                      <a16:colId xmlns:a16="http://schemas.microsoft.com/office/drawing/2014/main" val="2305040727"/>
                    </a:ext>
                  </a:extLst>
                </a:gridCol>
              </a:tblGrid>
              <a:tr h="466131">
                <a:tc>
                  <a:txBody>
                    <a:bodyPr/>
                    <a:lstStyle/>
                    <a:p>
                      <a:endParaRPr lang="en-GB" sz="1600" dirty="0">
                        <a:effectLst/>
                        <a:latin typeface="+mn-lt"/>
                        <a:cs typeface="Times New Roman" panose="02020603050405020304" pitchFamily="18" charset="0"/>
                      </a:endParaRPr>
                    </a:p>
                  </a:txBody>
                  <a:tcPr marL="68580" marR="68580" marT="0" marB="0"/>
                </a:tc>
                <a:tc gridSpan="2">
                  <a:txBody>
                    <a:bodyPr/>
                    <a:lstStyle/>
                    <a:p>
                      <a:pPr algn="ctr">
                        <a:lnSpc>
                          <a:spcPct val="100000"/>
                        </a:lnSpc>
                        <a:spcAft>
                          <a:spcPts val="0"/>
                        </a:spcAft>
                        <a:buNone/>
                      </a:pPr>
                      <a:r>
                        <a:rPr lang="lv-LV" sz="1400" dirty="0">
                          <a:effectLst/>
                        </a:rPr>
                        <a:t>Pensijas minimālais apmērs </a:t>
                      </a:r>
                    </a:p>
                    <a:p>
                      <a:pPr algn="ctr">
                        <a:lnSpc>
                          <a:spcPct val="100000"/>
                        </a:lnSpc>
                        <a:spcAft>
                          <a:spcPts val="0"/>
                        </a:spcAft>
                        <a:buNone/>
                      </a:pPr>
                      <a:r>
                        <a:rPr lang="lv-LV" sz="1400" dirty="0">
                          <a:effectLst/>
                        </a:rPr>
                        <a:t>(% no vid. mēneša darba samaksas)</a:t>
                      </a:r>
                      <a:endParaRPr lang="en-GB" sz="1400" dirty="0">
                        <a:effectLst/>
                        <a:latin typeface="+mn-lt"/>
                        <a:ea typeface="Calibri" panose="020F0502020204030204" pitchFamily="34"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tc hMerge="1">
                  <a:txBody>
                    <a:bodyPr/>
                    <a:lstStyle/>
                    <a:p>
                      <a:endParaRPr lang="en-GB"/>
                    </a:p>
                  </a:txBody>
                  <a:tcPr/>
                </a:tc>
                <a:tc gridSpan="2">
                  <a:txBody>
                    <a:bodyPr/>
                    <a:lstStyle/>
                    <a:p>
                      <a:pPr algn="ctr">
                        <a:lnSpc>
                          <a:spcPct val="100000"/>
                        </a:lnSpc>
                        <a:spcAft>
                          <a:spcPts val="0"/>
                        </a:spcAft>
                        <a:buNone/>
                      </a:pPr>
                      <a:r>
                        <a:rPr lang="lv-LV" sz="1400" dirty="0">
                          <a:effectLst/>
                        </a:rPr>
                        <a:t>Pensijas maksimālais apmērs </a:t>
                      </a:r>
                    </a:p>
                    <a:p>
                      <a:pPr algn="ctr">
                        <a:lnSpc>
                          <a:spcPct val="100000"/>
                        </a:lnSpc>
                        <a:spcAft>
                          <a:spcPts val="0"/>
                        </a:spcAft>
                        <a:buNone/>
                      </a:pPr>
                      <a:r>
                        <a:rPr lang="lv-LV" sz="1400" dirty="0">
                          <a:effectLst/>
                        </a:rPr>
                        <a:t>(% no vid. mēneša darba samaksas)*</a:t>
                      </a:r>
                      <a:endParaRPr lang="en-GB" sz="1400" dirty="0">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tcPr>
                </a:tc>
                <a:tc hMerge="1">
                  <a:txBody>
                    <a:bodyPr/>
                    <a:lstStyle/>
                    <a:p>
                      <a:endParaRPr lang="en-GB"/>
                    </a:p>
                  </a:txBody>
                  <a:tcPr/>
                </a:tc>
                <a:extLst>
                  <a:ext uri="{0D108BD9-81ED-4DB2-BD59-A6C34878D82A}">
                    <a16:rowId xmlns:a16="http://schemas.microsoft.com/office/drawing/2014/main" val="3746048636"/>
                  </a:ext>
                </a:extLst>
              </a:tr>
              <a:tr h="432809">
                <a:tc>
                  <a:txBody>
                    <a:bodyPr/>
                    <a:lstStyle/>
                    <a:p>
                      <a:endParaRPr lang="en-GB" sz="1600" dirty="0">
                        <a:effectLst/>
                        <a:latin typeface="+mn-lt"/>
                        <a:cs typeface="Times New Roman" panose="02020603050405020304" pitchFamily="18" charset="0"/>
                      </a:endParaRPr>
                    </a:p>
                  </a:txBody>
                  <a:tcPr marL="68580" marR="68580" marT="0" marB="0"/>
                </a:tc>
                <a:tc>
                  <a:txBody>
                    <a:bodyPr/>
                    <a:lstStyle/>
                    <a:p>
                      <a:pPr algn="ctr">
                        <a:lnSpc>
                          <a:spcPct val="107000"/>
                        </a:lnSpc>
                        <a:spcAft>
                          <a:spcPts val="800"/>
                        </a:spcAft>
                        <a:buNone/>
                      </a:pPr>
                      <a:r>
                        <a:rPr lang="lv-LV" sz="1800" dirty="0">
                          <a:effectLst/>
                        </a:rPr>
                        <a:t>Esošais</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buNone/>
                      </a:pPr>
                      <a:r>
                        <a:rPr lang="lv-LV" sz="1800" dirty="0">
                          <a:effectLst/>
                        </a:rPr>
                        <a:t>Piedāvājums</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buNone/>
                      </a:pPr>
                      <a:r>
                        <a:rPr lang="lv-LV" sz="1800" dirty="0">
                          <a:effectLst/>
                        </a:rPr>
                        <a:t>Esošais</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buNone/>
                      </a:pPr>
                      <a:r>
                        <a:rPr lang="lv-LV" sz="1800" dirty="0">
                          <a:effectLst/>
                        </a:rPr>
                        <a:t>Piedāvājums</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145745523"/>
                  </a:ext>
                </a:extLst>
              </a:tr>
              <a:tr h="336160">
                <a:tc>
                  <a:txBody>
                    <a:bodyPr/>
                    <a:lstStyle/>
                    <a:p>
                      <a:pPr algn="r">
                        <a:lnSpc>
                          <a:spcPct val="107000"/>
                        </a:lnSpc>
                        <a:spcAft>
                          <a:spcPts val="800"/>
                        </a:spcAft>
                        <a:buNone/>
                      </a:pPr>
                      <a:r>
                        <a:rPr lang="lv-LV" sz="1600" dirty="0">
                          <a:effectLst/>
                        </a:rPr>
                        <a:t>Militārpersonas</a:t>
                      </a:r>
                      <a:endParaRPr lang="en-GB" sz="16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lv-LV" sz="1800" dirty="0">
                          <a:effectLst/>
                        </a:rPr>
                        <a:t>40-55</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buNone/>
                      </a:pPr>
                      <a:r>
                        <a:rPr lang="lv-LV" sz="1800" dirty="0">
                          <a:effectLst/>
                        </a:rPr>
                        <a:t>30-45</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buNone/>
                      </a:pPr>
                      <a:r>
                        <a:rPr lang="lv-LV" sz="1800">
                          <a:effectLst/>
                        </a:rPr>
                        <a:t>80</a:t>
                      </a:r>
                      <a:endParaRPr lang="en-GB" sz="1800">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buNone/>
                      </a:pPr>
                      <a:r>
                        <a:rPr lang="lv-LV" sz="1800">
                          <a:effectLst/>
                        </a:rPr>
                        <a:t>70</a:t>
                      </a:r>
                      <a:endParaRPr lang="en-GB" sz="180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558772711"/>
                  </a:ext>
                </a:extLst>
              </a:tr>
              <a:tr h="824794">
                <a:tc>
                  <a:txBody>
                    <a:bodyPr/>
                    <a:lstStyle/>
                    <a:p>
                      <a:pPr algn="r">
                        <a:lnSpc>
                          <a:spcPct val="107000"/>
                        </a:lnSpc>
                        <a:spcAft>
                          <a:spcPts val="800"/>
                        </a:spcAft>
                        <a:buNone/>
                      </a:pPr>
                      <a:r>
                        <a:rPr lang="lv-LV" sz="1600" dirty="0">
                          <a:effectLst/>
                        </a:rPr>
                        <a:t>Iekšlietu ministrijas sistēmas iestāžu un Ieslodzījuma vietu pārvaldes amatpersonas ar speciālajām dienesta pakāpēm</a:t>
                      </a:r>
                      <a:endParaRPr lang="en-GB" sz="16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lv-LV" sz="1800">
                          <a:effectLst/>
                        </a:rPr>
                        <a:t>55</a:t>
                      </a:r>
                      <a:endParaRPr lang="en-GB" sz="18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buNone/>
                      </a:pPr>
                      <a:r>
                        <a:rPr lang="lv-LV" sz="1800" dirty="0">
                          <a:effectLst/>
                        </a:rPr>
                        <a:t>45</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buNone/>
                      </a:pPr>
                      <a:r>
                        <a:rPr lang="lv-LV" sz="1800" dirty="0">
                          <a:effectLst/>
                        </a:rPr>
                        <a:t>80</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buNone/>
                      </a:pPr>
                      <a:r>
                        <a:rPr lang="lv-LV" sz="1800">
                          <a:effectLst/>
                        </a:rPr>
                        <a:t>70</a:t>
                      </a:r>
                      <a:endParaRPr lang="en-GB" sz="180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806600983"/>
                  </a:ext>
                </a:extLst>
              </a:tr>
              <a:tr h="824794">
                <a:tc>
                  <a:txBody>
                    <a:bodyPr/>
                    <a:lstStyle/>
                    <a:p>
                      <a:pPr algn="r">
                        <a:lnSpc>
                          <a:spcPct val="107000"/>
                        </a:lnSpc>
                        <a:spcAft>
                          <a:spcPts val="800"/>
                        </a:spcAft>
                        <a:buNone/>
                      </a:pPr>
                      <a:r>
                        <a:rPr lang="lv-LV" sz="1600" dirty="0">
                          <a:effectLst/>
                        </a:rPr>
                        <a:t>Valsts un pašvaldību profesionālo orķestru, koru, </a:t>
                      </a:r>
                      <a:r>
                        <a:rPr lang="lv-LV" sz="1600" dirty="0" err="1">
                          <a:effectLst/>
                        </a:rPr>
                        <a:t>koncertorganizāciju</a:t>
                      </a:r>
                      <a:r>
                        <a:rPr lang="lv-LV" sz="1600" dirty="0">
                          <a:effectLst/>
                        </a:rPr>
                        <a:t>, teātru un cirka mākslinieki</a:t>
                      </a:r>
                      <a:endParaRPr lang="en-GB" sz="16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lv-LV" sz="1800">
                          <a:effectLst/>
                        </a:rPr>
                        <a:t>45 - 55</a:t>
                      </a:r>
                      <a:endParaRPr lang="en-GB" sz="18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buNone/>
                      </a:pPr>
                      <a:r>
                        <a:rPr lang="lv-LV" sz="1800" dirty="0">
                          <a:effectLst/>
                        </a:rPr>
                        <a:t>35-45</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buNone/>
                      </a:pPr>
                      <a:r>
                        <a:rPr lang="lv-LV" sz="1800" dirty="0">
                          <a:effectLst/>
                        </a:rPr>
                        <a:t>1660 eiro</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buNone/>
                      </a:pPr>
                      <a:r>
                        <a:rPr lang="lv-LV" sz="1800" dirty="0">
                          <a:effectLst/>
                        </a:rPr>
                        <a:t>1660 eiro</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150198363"/>
                  </a:ext>
                </a:extLst>
              </a:tr>
              <a:tr h="336160">
                <a:tc>
                  <a:txBody>
                    <a:bodyPr/>
                    <a:lstStyle/>
                    <a:p>
                      <a:pPr algn="r">
                        <a:lnSpc>
                          <a:spcPct val="107000"/>
                        </a:lnSpc>
                        <a:spcAft>
                          <a:spcPts val="800"/>
                        </a:spcAft>
                        <a:buNone/>
                      </a:pPr>
                      <a:r>
                        <a:rPr lang="lv-LV" sz="1600" dirty="0">
                          <a:effectLst/>
                        </a:rPr>
                        <a:t>Tiesneši </a:t>
                      </a:r>
                      <a:endParaRPr lang="en-GB" sz="16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lv-LV" sz="1800">
                          <a:effectLst/>
                        </a:rPr>
                        <a:t>65</a:t>
                      </a:r>
                      <a:endParaRPr lang="en-GB" sz="18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buNone/>
                      </a:pPr>
                      <a:r>
                        <a:rPr lang="lv-LV" sz="1800">
                          <a:effectLst/>
                        </a:rPr>
                        <a:t>55</a:t>
                      </a:r>
                      <a:endParaRPr lang="en-GB" sz="1800">
                        <a:effectLst/>
                        <a:latin typeface="+mn-lt"/>
                        <a:ea typeface="Calibri" panose="020F0502020204030204" pitchFamily="34"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buNone/>
                      </a:pPr>
                      <a:r>
                        <a:rPr lang="lv-LV" sz="1800">
                          <a:effectLst/>
                        </a:rPr>
                        <a:t>80</a:t>
                      </a:r>
                      <a:endParaRPr lang="en-GB" sz="1800">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buNone/>
                      </a:pPr>
                      <a:r>
                        <a:rPr lang="lv-LV" sz="1800" dirty="0">
                          <a:effectLst/>
                        </a:rPr>
                        <a:t>70</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963078789"/>
                  </a:ext>
                </a:extLst>
              </a:tr>
              <a:tr h="336160">
                <a:tc>
                  <a:txBody>
                    <a:bodyPr/>
                    <a:lstStyle/>
                    <a:p>
                      <a:pPr algn="r">
                        <a:lnSpc>
                          <a:spcPct val="107000"/>
                        </a:lnSpc>
                        <a:spcAft>
                          <a:spcPts val="800"/>
                        </a:spcAft>
                        <a:buNone/>
                      </a:pPr>
                      <a:r>
                        <a:rPr lang="lv-LV" sz="1600" dirty="0">
                          <a:effectLst/>
                        </a:rPr>
                        <a:t>Prokurori</a:t>
                      </a:r>
                      <a:endParaRPr lang="en-GB" sz="16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lv-LV" sz="1800">
                          <a:effectLst/>
                        </a:rPr>
                        <a:t>55</a:t>
                      </a:r>
                      <a:endParaRPr lang="en-GB" sz="18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buNone/>
                      </a:pPr>
                      <a:r>
                        <a:rPr lang="lv-LV" sz="1800">
                          <a:effectLst/>
                        </a:rPr>
                        <a:t>45</a:t>
                      </a:r>
                      <a:endParaRPr lang="en-GB" sz="1800">
                        <a:effectLst/>
                        <a:latin typeface="+mn-lt"/>
                        <a:ea typeface="Calibri" panose="020F0502020204030204" pitchFamily="34"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buNone/>
                      </a:pPr>
                      <a:r>
                        <a:rPr lang="lv-LV" sz="1800">
                          <a:effectLst/>
                        </a:rPr>
                        <a:t>80</a:t>
                      </a:r>
                      <a:endParaRPr lang="en-GB" sz="1800">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buNone/>
                      </a:pPr>
                      <a:r>
                        <a:rPr lang="lv-LV" sz="1800" dirty="0">
                          <a:effectLst/>
                        </a:rPr>
                        <a:t>70</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439492250"/>
                  </a:ext>
                </a:extLst>
              </a:tr>
              <a:tr h="336160">
                <a:tc>
                  <a:txBody>
                    <a:bodyPr/>
                    <a:lstStyle/>
                    <a:p>
                      <a:pPr algn="r">
                        <a:lnSpc>
                          <a:spcPct val="107000"/>
                        </a:lnSpc>
                        <a:spcAft>
                          <a:spcPts val="800"/>
                        </a:spcAft>
                        <a:buNone/>
                      </a:pPr>
                      <a:r>
                        <a:rPr lang="lv-LV" sz="1600">
                          <a:effectLst/>
                        </a:rPr>
                        <a:t>Diplomāti</a:t>
                      </a:r>
                      <a:endParaRPr lang="en-GB" sz="160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lv-LV" sz="1800">
                          <a:effectLst/>
                        </a:rPr>
                        <a:t>65</a:t>
                      </a:r>
                      <a:endParaRPr lang="en-GB" sz="18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buNone/>
                      </a:pPr>
                      <a:r>
                        <a:rPr lang="lv-LV" sz="1800">
                          <a:effectLst/>
                        </a:rPr>
                        <a:t>45</a:t>
                      </a:r>
                      <a:endParaRPr lang="en-GB" sz="1800">
                        <a:effectLst/>
                        <a:latin typeface="+mn-lt"/>
                        <a:ea typeface="Calibri" panose="020F0502020204030204" pitchFamily="34"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buNone/>
                      </a:pPr>
                      <a:r>
                        <a:rPr lang="lv-LV" sz="1800" dirty="0">
                          <a:effectLst/>
                        </a:rPr>
                        <a:t>80</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buNone/>
                      </a:pPr>
                      <a:r>
                        <a:rPr lang="lv-LV" sz="1800" dirty="0">
                          <a:effectLst/>
                        </a:rPr>
                        <a:t>70</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798678434"/>
                  </a:ext>
                </a:extLst>
              </a:tr>
              <a:tr h="336160">
                <a:tc>
                  <a:txBody>
                    <a:bodyPr/>
                    <a:lstStyle/>
                    <a:p>
                      <a:pPr algn="r">
                        <a:lnSpc>
                          <a:spcPct val="107000"/>
                        </a:lnSpc>
                        <a:spcAft>
                          <a:spcPts val="800"/>
                        </a:spcAft>
                        <a:buNone/>
                      </a:pPr>
                      <a:r>
                        <a:rPr lang="lv-LV" sz="1600" dirty="0">
                          <a:effectLst/>
                        </a:rPr>
                        <a:t>KNAB amatpersonas</a:t>
                      </a:r>
                      <a:endParaRPr lang="en-GB" sz="16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lv-LV" sz="1800">
                          <a:effectLst/>
                        </a:rPr>
                        <a:t>55</a:t>
                      </a:r>
                      <a:endParaRPr lang="en-GB" sz="18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buNone/>
                      </a:pPr>
                      <a:r>
                        <a:rPr lang="lv-LV" sz="1800">
                          <a:effectLst/>
                        </a:rPr>
                        <a:t>45</a:t>
                      </a:r>
                      <a:endParaRPr lang="en-GB" sz="1800">
                        <a:effectLst/>
                        <a:latin typeface="+mn-lt"/>
                        <a:ea typeface="Calibri" panose="020F0502020204030204" pitchFamily="34"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buNone/>
                      </a:pPr>
                      <a:r>
                        <a:rPr lang="lv-LV" sz="1800" dirty="0">
                          <a:effectLst/>
                        </a:rPr>
                        <a:t>80</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buNone/>
                      </a:pPr>
                      <a:r>
                        <a:rPr lang="lv-LV" sz="1800" dirty="0">
                          <a:effectLst/>
                        </a:rPr>
                        <a:t>70</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904110759"/>
                  </a:ext>
                </a:extLst>
              </a:tr>
              <a:tr h="336160">
                <a:tc>
                  <a:txBody>
                    <a:bodyPr/>
                    <a:lstStyle/>
                    <a:p>
                      <a:pPr algn="r">
                        <a:lnSpc>
                          <a:spcPct val="107000"/>
                        </a:lnSpc>
                        <a:spcAft>
                          <a:spcPts val="800"/>
                        </a:spcAft>
                        <a:buNone/>
                      </a:pPr>
                      <a:r>
                        <a:rPr lang="lv-LV" sz="1600" dirty="0">
                          <a:effectLst/>
                        </a:rPr>
                        <a:t>Valsts drošības iestāžu amatpersonas</a:t>
                      </a:r>
                      <a:endParaRPr lang="en-GB" sz="16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lv-LV" sz="1800">
                          <a:effectLst/>
                        </a:rPr>
                        <a:t>55</a:t>
                      </a:r>
                      <a:endParaRPr lang="en-GB" sz="18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buNone/>
                      </a:pPr>
                      <a:r>
                        <a:rPr lang="lv-LV" sz="1800">
                          <a:effectLst/>
                        </a:rPr>
                        <a:t>45</a:t>
                      </a:r>
                      <a:endParaRPr lang="en-GB" sz="1800">
                        <a:effectLst/>
                        <a:latin typeface="+mn-lt"/>
                        <a:ea typeface="Calibri" panose="020F0502020204030204" pitchFamily="34"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buNone/>
                      </a:pPr>
                      <a:r>
                        <a:rPr lang="lv-LV" sz="1800" dirty="0">
                          <a:effectLst/>
                        </a:rPr>
                        <a:t>80</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buNone/>
                      </a:pPr>
                      <a:r>
                        <a:rPr lang="lv-LV" sz="1800" dirty="0">
                          <a:effectLst/>
                        </a:rPr>
                        <a:t>70</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666251786"/>
                  </a:ext>
                </a:extLst>
              </a:tr>
              <a:tr h="336160">
                <a:tc>
                  <a:txBody>
                    <a:bodyPr/>
                    <a:lstStyle/>
                    <a:p>
                      <a:pPr algn="r">
                        <a:lnSpc>
                          <a:spcPct val="107000"/>
                        </a:lnSpc>
                        <a:spcAft>
                          <a:spcPts val="800"/>
                        </a:spcAft>
                        <a:buNone/>
                      </a:pPr>
                      <a:r>
                        <a:rPr lang="lv-LV" sz="1600" dirty="0">
                          <a:effectLst/>
                        </a:rPr>
                        <a:t>NMPD darbinieki</a:t>
                      </a:r>
                      <a:endParaRPr lang="en-GB" sz="1600" dirty="0">
                        <a:effectLst/>
                        <a:latin typeface="+mn-lt"/>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800"/>
                        </a:spcAft>
                        <a:buNone/>
                      </a:pPr>
                      <a:r>
                        <a:rPr lang="lv-LV" sz="1800">
                          <a:effectLst/>
                        </a:rPr>
                        <a:t>65</a:t>
                      </a:r>
                      <a:endParaRPr lang="en-GB" sz="1800">
                        <a:effectLst/>
                        <a:latin typeface="+mn-lt"/>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800"/>
                        </a:spcAft>
                        <a:buNone/>
                      </a:pPr>
                      <a:r>
                        <a:rPr lang="lv-LV" sz="1800">
                          <a:effectLst/>
                        </a:rPr>
                        <a:t>45</a:t>
                      </a:r>
                      <a:endParaRPr lang="en-GB" sz="1800">
                        <a:effectLst/>
                        <a:latin typeface="+mn-lt"/>
                        <a:ea typeface="Calibri" panose="020F0502020204030204" pitchFamily="34" charset="0"/>
                        <a:cs typeface="Times New Roman" panose="02020603050405020304" pitchFamily="18" charset="0"/>
                      </a:endParaRPr>
                    </a:p>
                  </a:txBody>
                  <a:tcPr marL="68580" marR="68580" marT="0" marB="0" anchor="ctr">
                    <a:lnR w="12700" cap="flat" cmpd="sng" algn="ctr">
                      <a:solidFill>
                        <a:schemeClr val="tx1"/>
                      </a:solidFill>
                      <a:prstDash val="solid"/>
                      <a:round/>
                      <a:headEnd type="none" w="med" len="med"/>
                      <a:tailEnd type="none" w="med" len="med"/>
                    </a:lnR>
                  </a:tcPr>
                </a:tc>
                <a:tc>
                  <a:txBody>
                    <a:bodyPr/>
                    <a:lstStyle/>
                    <a:p>
                      <a:pPr algn="ctr">
                        <a:lnSpc>
                          <a:spcPct val="107000"/>
                        </a:lnSpc>
                        <a:spcAft>
                          <a:spcPts val="800"/>
                        </a:spcAft>
                        <a:buNone/>
                      </a:pPr>
                      <a:r>
                        <a:rPr lang="lv-LV" sz="1800" dirty="0">
                          <a:effectLst/>
                        </a:rPr>
                        <a:t>80</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tcPr>
                </a:tc>
                <a:tc>
                  <a:txBody>
                    <a:bodyPr/>
                    <a:lstStyle/>
                    <a:p>
                      <a:pPr algn="ctr">
                        <a:lnSpc>
                          <a:spcPct val="107000"/>
                        </a:lnSpc>
                        <a:spcAft>
                          <a:spcPts val="800"/>
                        </a:spcAft>
                        <a:buNone/>
                      </a:pPr>
                      <a:r>
                        <a:rPr lang="lv-LV" sz="1800" dirty="0">
                          <a:effectLst/>
                        </a:rPr>
                        <a:t>70</a:t>
                      </a:r>
                      <a:endParaRPr lang="en-GB" sz="18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787906487"/>
                  </a:ext>
                </a:extLst>
              </a:tr>
            </a:tbl>
          </a:graphicData>
        </a:graphic>
      </p:graphicFrame>
    </p:spTree>
    <p:extLst>
      <p:ext uri="{BB962C8B-B14F-4D97-AF65-F5344CB8AC3E}">
        <p14:creationId xmlns:p14="http://schemas.microsoft.com/office/powerpoint/2010/main" val="34263418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25FE49B-786E-B150-D6B1-7790C6213A70}"/>
              </a:ext>
            </a:extLst>
          </p:cNvPr>
          <p:cNvSpPr>
            <a:spLocks noGrp="1"/>
          </p:cNvSpPr>
          <p:nvPr>
            <p:ph idx="1"/>
          </p:nvPr>
        </p:nvSpPr>
        <p:spPr/>
        <p:txBody>
          <a:bodyPr/>
          <a:lstStyle/>
          <a:p>
            <a:pPr lvl="0"/>
            <a:r>
              <a:rPr lang="lv-LV" dirty="0"/>
              <a:t>Līdz 2025.gada 19.augustam  - Jāvienojas par reformas principiem;  VK sagatavot reformas pamatojuma un piedāvājuma izklāstu, ko iekļaut «izdevumu pārskatīšanas ziņojumā»; </a:t>
            </a:r>
          </a:p>
          <a:p>
            <a:pPr lvl="0"/>
            <a:r>
              <a:rPr lang="lv-LV" dirty="0"/>
              <a:t>Līdz 2025.gada septembrim attiecīgajām nozaru ministrijām un Valsts kancelejai sagatavot nepieciešamos grozījumus normatīvajos aktos iesniegšanai budžeta likumprojektu paketē – “Par valsts budžetu 2026. gadam un budžeta ietvaru 2026., 2027. un 2028. gadam». </a:t>
            </a:r>
          </a:p>
          <a:p>
            <a:pPr lvl="0"/>
            <a:r>
              <a:rPr lang="lv-LV" dirty="0"/>
              <a:t>Līdz 2027.gada 1.janvārim  ministrijām nodrošināt iekšējo normatīvo aktu aktualizēšanu,</a:t>
            </a:r>
            <a:r>
              <a:rPr lang="lv-LV" dirty="0">
                <a:solidFill>
                  <a:srgbClr val="FF0000"/>
                </a:solidFill>
              </a:rPr>
              <a:t> </a:t>
            </a:r>
            <a:r>
              <a:rPr lang="lv-LV" dirty="0"/>
              <a:t>IKT sistēmu pielāgošanu reformas īstenošanai. </a:t>
            </a:r>
          </a:p>
          <a:p>
            <a:endParaRPr lang="lv-LV" dirty="0"/>
          </a:p>
        </p:txBody>
      </p:sp>
      <p:sp>
        <p:nvSpPr>
          <p:cNvPr id="4" name="Slide Number Placeholder 3">
            <a:extLst>
              <a:ext uri="{FF2B5EF4-FFF2-40B4-BE49-F238E27FC236}">
                <a16:creationId xmlns:a16="http://schemas.microsoft.com/office/drawing/2014/main" id="{EB4DBA00-9414-C17C-3633-8AA1CFD2C196}"/>
              </a:ext>
            </a:extLst>
          </p:cNvPr>
          <p:cNvSpPr>
            <a:spLocks noGrp="1"/>
          </p:cNvSpPr>
          <p:nvPr>
            <p:ph type="sldNum" sz="quarter" idx="12"/>
          </p:nvPr>
        </p:nvSpPr>
        <p:spPr/>
        <p:txBody>
          <a:bodyPr/>
          <a:lstStyle/>
          <a:p>
            <a:fld id="{3A2C6229-6458-4195-BAC8-460BF8B49FB6}" type="slidenum">
              <a:rPr lang="lv-LV" smtClean="0"/>
              <a:t>3</a:t>
            </a:fld>
            <a:endParaRPr lang="lv-LV"/>
          </a:p>
        </p:txBody>
      </p:sp>
      <p:sp>
        <p:nvSpPr>
          <p:cNvPr id="5" name="Title 1">
            <a:extLst>
              <a:ext uri="{FF2B5EF4-FFF2-40B4-BE49-F238E27FC236}">
                <a16:creationId xmlns:a16="http://schemas.microsoft.com/office/drawing/2014/main" id="{C1D5261A-915E-E81B-8EBD-976D17AF6B8D}"/>
              </a:ext>
            </a:extLst>
          </p:cNvPr>
          <p:cNvSpPr>
            <a:spLocks noGrp="1"/>
          </p:cNvSpPr>
          <p:nvPr>
            <p:ph type="title"/>
          </p:nvPr>
        </p:nvSpPr>
        <p:spPr>
          <a:xfrm>
            <a:off x="838200" y="365125"/>
            <a:ext cx="10515600" cy="1325563"/>
          </a:xfrm>
        </p:spPr>
        <p:txBody>
          <a:bodyPr>
            <a:normAutofit/>
          </a:bodyPr>
          <a:lstStyle/>
          <a:p>
            <a:r>
              <a:rPr lang="lv-LV" sz="2800" b="1" dirty="0">
                <a:solidFill>
                  <a:srgbClr val="9D2235"/>
                </a:solidFill>
                <a:latin typeface="Verdana" panose="020B0604030504040204" pitchFamily="34" charset="0"/>
                <a:ea typeface="Verdana" panose="020B0604030504040204" pitchFamily="34" charset="0"/>
              </a:rPr>
              <a:t>Laika grafiks</a:t>
            </a:r>
            <a:endParaRPr lang="lv-LV" sz="2800" dirty="0"/>
          </a:p>
        </p:txBody>
      </p:sp>
    </p:spTree>
    <p:extLst>
      <p:ext uri="{BB962C8B-B14F-4D97-AF65-F5344CB8AC3E}">
        <p14:creationId xmlns:p14="http://schemas.microsoft.com/office/powerpoint/2010/main" val="207045848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7D9B2022-154D-D8A0-0908-71F75D0B19F6}"/>
              </a:ext>
            </a:extLst>
          </p:cNvPr>
          <p:cNvSpPr txBox="1">
            <a:spLocks/>
          </p:cNvSpPr>
          <p:nvPr/>
        </p:nvSpPr>
        <p:spPr>
          <a:xfrm>
            <a:off x="413657" y="300932"/>
            <a:ext cx="10888851" cy="1325563"/>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lv-LV" sz="2800" b="1" dirty="0">
                <a:solidFill>
                  <a:srgbClr val="9D2235"/>
                </a:solidFill>
                <a:latin typeface="Verdana" panose="020B0604030504040204" pitchFamily="34" charset="0"/>
                <a:ea typeface="Verdana" panose="020B0604030504040204" pitchFamily="34" charset="0"/>
              </a:rPr>
              <a:t>Piedāvātās izmaiņas izdienas pensiju sistēmā #6</a:t>
            </a:r>
            <a:br>
              <a:rPr lang="lv-LV" sz="2800" b="1" dirty="0">
                <a:solidFill>
                  <a:srgbClr val="9D2235"/>
                </a:solidFill>
                <a:latin typeface="Verdana" panose="020B0604030504040204" pitchFamily="34" charset="0"/>
                <a:ea typeface="Verdana" panose="020B0604030504040204" pitchFamily="34" charset="0"/>
              </a:rPr>
            </a:br>
            <a:endParaRPr lang="lv-LV" sz="2800" dirty="0"/>
          </a:p>
        </p:txBody>
      </p:sp>
      <p:sp>
        <p:nvSpPr>
          <p:cNvPr id="11" name="Content Placeholder 2">
            <a:extLst>
              <a:ext uri="{FF2B5EF4-FFF2-40B4-BE49-F238E27FC236}">
                <a16:creationId xmlns:a16="http://schemas.microsoft.com/office/drawing/2014/main" id="{858BD913-375B-35F1-C324-A5EF491AE6FB}"/>
              </a:ext>
            </a:extLst>
          </p:cNvPr>
          <p:cNvSpPr txBox="1">
            <a:spLocks/>
          </p:cNvSpPr>
          <p:nvPr/>
        </p:nvSpPr>
        <p:spPr>
          <a:xfrm>
            <a:off x="889492" y="1255020"/>
            <a:ext cx="10464308" cy="132556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just"/>
            <a:r>
              <a:rPr lang="lv-LV" sz="1800" dirty="0"/>
              <a:t>Privātā </a:t>
            </a:r>
            <a:r>
              <a:rPr lang="lv-LV" sz="1800" u="sng" dirty="0"/>
              <a:t>attiecināmā stāža samazināšana un aprēķina maiņa – šobrīd stāža aprēķinā var </a:t>
            </a:r>
            <a:r>
              <a:rPr lang="lv-LV" sz="1800" dirty="0">
                <a:solidFill>
                  <a:srgbClr val="000000"/>
                </a:solidFill>
                <a:latin typeface="Calibri" panose="020F0502020204030204" pitchFamily="34" charset="0"/>
              </a:rPr>
              <a:t>attiecināt </a:t>
            </a:r>
            <a:r>
              <a:rPr lang="lv-LV" sz="1800" dirty="0"/>
              <a:t>80% no privātā sektorā nostrādātā laika.</a:t>
            </a:r>
          </a:p>
          <a:p>
            <a:pPr algn="just"/>
            <a:r>
              <a:rPr lang="lv-LV" sz="1800" dirty="0"/>
              <a:t>Piedāvājams ir to mazināt un noteikt, ka tikai 20% no kopējā stāža var būt attiecinātais privātajā sektorā nostrādātais</a:t>
            </a:r>
          </a:p>
        </p:txBody>
      </p:sp>
      <p:graphicFrame>
        <p:nvGraphicFramePr>
          <p:cNvPr id="2" name="Chart 1">
            <a:extLst>
              <a:ext uri="{FF2B5EF4-FFF2-40B4-BE49-F238E27FC236}">
                <a16:creationId xmlns:a16="http://schemas.microsoft.com/office/drawing/2014/main" id="{56273D8C-2A47-72FF-C837-BBC426B5548A}"/>
              </a:ext>
            </a:extLst>
          </p:cNvPr>
          <p:cNvGraphicFramePr>
            <a:graphicFrameLocks/>
          </p:cNvGraphicFramePr>
          <p:nvPr>
            <p:extLst>
              <p:ext uri="{D42A27DB-BD31-4B8C-83A1-F6EECF244321}">
                <p14:modId xmlns:p14="http://schemas.microsoft.com/office/powerpoint/2010/main" val="4250490394"/>
              </p:ext>
            </p:extLst>
          </p:nvPr>
        </p:nvGraphicFramePr>
        <p:xfrm>
          <a:off x="2081212" y="2580582"/>
          <a:ext cx="8029575" cy="3962399"/>
        </p:xfrm>
        <a:graphic>
          <a:graphicData uri="http://schemas.openxmlformats.org/drawingml/2006/chart">
            <c:chart xmlns:c="http://schemas.openxmlformats.org/drawingml/2006/chart" xmlns:r="http://schemas.openxmlformats.org/officeDocument/2006/relationships" r:id="rId3"/>
          </a:graphicData>
        </a:graphic>
      </p:graphicFrame>
      <p:sp>
        <p:nvSpPr>
          <p:cNvPr id="3" name="Right Brace 2">
            <a:extLst>
              <a:ext uri="{FF2B5EF4-FFF2-40B4-BE49-F238E27FC236}">
                <a16:creationId xmlns:a16="http://schemas.microsoft.com/office/drawing/2014/main" id="{8666C140-B3B6-3FE5-F442-C2CBB8FC6983}"/>
              </a:ext>
            </a:extLst>
          </p:cNvPr>
          <p:cNvSpPr/>
          <p:nvPr/>
        </p:nvSpPr>
        <p:spPr>
          <a:xfrm>
            <a:off x="4814888" y="3866457"/>
            <a:ext cx="457199" cy="1333499"/>
          </a:xfrm>
          <a:prstGeom prst="rightBrace">
            <a:avLst>
              <a:gd name="adj1" fmla="val 8333"/>
              <a:gd name="adj2" fmla="val 50704"/>
            </a:avLst>
          </a:prstGeom>
          <a:ln>
            <a:solidFill>
              <a:schemeClr val="accent2">
                <a:lumMod val="75000"/>
              </a:schemeClr>
            </a:solidFill>
          </a:ln>
        </p:spPr>
        <p:style>
          <a:lnRef idx="3">
            <a:schemeClr val="accent5"/>
          </a:lnRef>
          <a:fillRef idx="0">
            <a:schemeClr val="accent5"/>
          </a:fillRef>
          <a:effectRef idx="2">
            <a:schemeClr val="accent5"/>
          </a:effectRef>
          <a:fontRef idx="minor">
            <a:schemeClr val="tx1"/>
          </a:fontRef>
        </p:style>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l"/>
            <a:endParaRPr lang="lv-LV" sz="1100"/>
          </a:p>
        </p:txBody>
      </p:sp>
      <p:cxnSp>
        <p:nvCxnSpPr>
          <p:cNvPr id="4" name="Straight Connector 3">
            <a:extLst>
              <a:ext uri="{FF2B5EF4-FFF2-40B4-BE49-F238E27FC236}">
                <a16:creationId xmlns:a16="http://schemas.microsoft.com/office/drawing/2014/main" id="{770A1342-4BE7-C362-A861-59BA6680F070}"/>
              </a:ext>
            </a:extLst>
          </p:cNvPr>
          <p:cNvCxnSpPr/>
          <p:nvPr/>
        </p:nvCxnSpPr>
        <p:spPr>
          <a:xfrm>
            <a:off x="2462213" y="3799782"/>
            <a:ext cx="3905250" cy="28575"/>
          </a:xfrm>
          <a:prstGeom prst="line">
            <a:avLst/>
          </a:prstGeom>
          <a:ln w="34925" cap="flat" cmpd="sng" algn="ctr">
            <a:solidFill>
              <a:schemeClr val="accent5"/>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5" name="TextBox 4">
            <a:extLst>
              <a:ext uri="{FF2B5EF4-FFF2-40B4-BE49-F238E27FC236}">
                <a16:creationId xmlns:a16="http://schemas.microsoft.com/office/drawing/2014/main" id="{8A295C88-502C-516C-4E55-3FCF414C1BE7}"/>
              </a:ext>
            </a:extLst>
          </p:cNvPr>
          <p:cNvSpPr txBox="1"/>
          <p:nvPr/>
        </p:nvSpPr>
        <p:spPr>
          <a:xfrm>
            <a:off x="11426158" y="6446904"/>
            <a:ext cx="316112" cy="246221"/>
          </a:xfrm>
          <a:prstGeom prst="rect">
            <a:avLst/>
          </a:prstGeom>
          <a:noFill/>
        </p:spPr>
        <p:txBody>
          <a:bodyPr wrap="none" rtlCol="0">
            <a:spAutoFit/>
          </a:bodyPr>
          <a:lstStyle/>
          <a:p>
            <a:r>
              <a:rPr lang="lv-LV" sz="1000" dirty="0"/>
              <a:t>21</a:t>
            </a:r>
          </a:p>
        </p:txBody>
      </p:sp>
    </p:spTree>
    <p:extLst>
      <p:ext uri="{BB962C8B-B14F-4D97-AF65-F5344CB8AC3E}">
        <p14:creationId xmlns:p14="http://schemas.microsoft.com/office/powerpoint/2010/main" val="13375286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35C9CB-5672-1773-C34A-CF6F39B37C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46A6D8-D8CC-D693-1071-A556A1C6733C}"/>
              </a:ext>
            </a:extLst>
          </p:cNvPr>
          <p:cNvSpPr>
            <a:spLocks noGrp="1"/>
          </p:cNvSpPr>
          <p:nvPr>
            <p:ph type="title"/>
          </p:nvPr>
        </p:nvSpPr>
        <p:spPr>
          <a:xfrm>
            <a:off x="464949" y="365125"/>
            <a:ext cx="10888851" cy="1111983"/>
          </a:xfrm>
        </p:spPr>
        <p:txBody>
          <a:bodyPr>
            <a:normAutofit/>
          </a:bodyPr>
          <a:lstStyle/>
          <a:p>
            <a:r>
              <a:rPr lang="lv-LV" sz="2800" b="1" dirty="0">
                <a:solidFill>
                  <a:srgbClr val="9D2235"/>
                </a:solidFill>
                <a:latin typeface="Verdana" panose="020B0604030504040204" pitchFamily="34" charset="0"/>
                <a:ea typeface="Verdana" panose="020B0604030504040204" pitchFamily="34" charset="0"/>
              </a:rPr>
              <a:t>Fiskālā ietekme no piedāvātajām izmaiņām*</a:t>
            </a:r>
            <a:br>
              <a:rPr lang="lv-LV" sz="2800" b="1" dirty="0">
                <a:solidFill>
                  <a:srgbClr val="9D2235"/>
                </a:solidFill>
                <a:latin typeface="Verdana" panose="020B0604030504040204" pitchFamily="34" charset="0"/>
                <a:ea typeface="Verdana" panose="020B0604030504040204" pitchFamily="34" charset="0"/>
              </a:rPr>
            </a:br>
            <a:endParaRPr lang="lv-LV" sz="2800" dirty="0"/>
          </a:p>
        </p:txBody>
      </p:sp>
      <p:sp>
        <p:nvSpPr>
          <p:cNvPr id="3" name="Content Placeholder 2">
            <a:extLst>
              <a:ext uri="{FF2B5EF4-FFF2-40B4-BE49-F238E27FC236}">
                <a16:creationId xmlns:a16="http://schemas.microsoft.com/office/drawing/2014/main" id="{B5EC3008-52AE-3DAD-3F0F-EF93A74FB5F0}"/>
              </a:ext>
            </a:extLst>
          </p:cNvPr>
          <p:cNvSpPr>
            <a:spLocks noGrp="1"/>
          </p:cNvSpPr>
          <p:nvPr>
            <p:ph idx="1"/>
          </p:nvPr>
        </p:nvSpPr>
        <p:spPr>
          <a:xfrm>
            <a:off x="464949" y="838845"/>
            <a:ext cx="10353261" cy="638263"/>
          </a:xfrm>
        </p:spPr>
        <p:txBody>
          <a:bodyPr>
            <a:noAutofit/>
          </a:bodyPr>
          <a:lstStyle/>
          <a:p>
            <a:pPr marL="0" indent="0" algn="just">
              <a:buNone/>
            </a:pPr>
            <a:r>
              <a:rPr lang="lv-LV" sz="2400" b="1" dirty="0"/>
              <a:t>Ietekmes modelētas, ar pieņēmumu, ka piedāvātās izmaiņas stājās spēkā ar  2022.gada 01.janvāri</a:t>
            </a:r>
          </a:p>
        </p:txBody>
      </p:sp>
      <p:sp>
        <p:nvSpPr>
          <p:cNvPr id="4" name="Slide Number Placeholder 3">
            <a:extLst>
              <a:ext uri="{FF2B5EF4-FFF2-40B4-BE49-F238E27FC236}">
                <a16:creationId xmlns:a16="http://schemas.microsoft.com/office/drawing/2014/main" id="{3749E087-C095-024D-E9CD-78DC8FB32379}"/>
              </a:ext>
            </a:extLst>
          </p:cNvPr>
          <p:cNvSpPr>
            <a:spLocks noGrp="1"/>
          </p:cNvSpPr>
          <p:nvPr>
            <p:ph type="sldNum" sz="quarter" idx="12"/>
          </p:nvPr>
        </p:nvSpPr>
        <p:spPr/>
        <p:txBody>
          <a:bodyPr/>
          <a:lstStyle/>
          <a:p>
            <a:fld id="{3A2C6229-6458-4195-BAC8-460BF8B49FB6}" type="slidenum">
              <a:rPr lang="lv-LV" smtClean="0"/>
              <a:t>31</a:t>
            </a:fld>
            <a:endParaRPr lang="lv-LV"/>
          </a:p>
        </p:txBody>
      </p:sp>
      <p:sp>
        <p:nvSpPr>
          <p:cNvPr id="7" name="TextBox 6">
            <a:extLst>
              <a:ext uri="{FF2B5EF4-FFF2-40B4-BE49-F238E27FC236}">
                <a16:creationId xmlns:a16="http://schemas.microsoft.com/office/drawing/2014/main" id="{7FB0B63A-477A-0DDD-C081-861384A4E5CE}"/>
              </a:ext>
            </a:extLst>
          </p:cNvPr>
          <p:cNvSpPr txBox="1"/>
          <p:nvPr/>
        </p:nvSpPr>
        <p:spPr>
          <a:xfrm>
            <a:off x="139148" y="6444476"/>
            <a:ext cx="5956852" cy="276999"/>
          </a:xfrm>
          <a:prstGeom prst="rect">
            <a:avLst/>
          </a:prstGeom>
          <a:noFill/>
        </p:spPr>
        <p:txBody>
          <a:bodyPr wrap="square" rtlCol="0">
            <a:spAutoFit/>
          </a:bodyPr>
          <a:lstStyle/>
          <a:p>
            <a:r>
              <a:rPr lang="lv-LV" sz="1200" dirty="0"/>
              <a:t>*Bez Aizsardzības ministrijas un drošības iestādēm</a:t>
            </a:r>
          </a:p>
        </p:txBody>
      </p:sp>
      <p:graphicFrame>
        <p:nvGraphicFramePr>
          <p:cNvPr id="5" name="Content Placeholder 7">
            <a:extLst>
              <a:ext uri="{FF2B5EF4-FFF2-40B4-BE49-F238E27FC236}">
                <a16:creationId xmlns:a16="http://schemas.microsoft.com/office/drawing/2014/main" id="{F736B6EE-B9E7-E3CC-BA31-1255B1867372}"/>
              </a:ext>
            </a:extLst>
          </p:cNvPr>
          <p:cNvGraphicFramePr>
            <a:graphicFrameLocks/>
          </p:cNvGraphicFramePr>
          <p:nvPr>
            <p:extLst>
              <p:ext uri="{D42A27DB-BD31-4B8C-83A1-F6EECF244321}">
                <p14:modId xmlns:p14="http://schemas.microsoft.com/office/powerpoint/2010/main" val="3920652784"/>
              </p:ext>
            </p:extLst>
          </p:nvPr>
        </p:nvGraphicFramePr>
        <p:xfrm>
          <a:off x="534571" y="1526345"/>
          <a:ext cx="11309084" cy="4918129"/>
        </p:xfrm>
        <a:graphic>
          <a:graphicData uri="http://schemas.openxmlformats.org/drawingml/2006/table">
            <a:tbl>
              <a:tblPr firstRow="1" bandRow="1">
                <a:tableStyleId>{FABFCF23-3B69-468F-B69F-88F6DE6A72F2}</a:tableStyleId>
              </a:tblPr>
              <a:tblGrid>
                <a:gridCol w="6379862">
                  <a:extLst>
                    <a:ext uri="{9D8B030D-6E8A-4147-A177-3AD203B41FA5}">
                      <a16:colId xmlns:a16="http://schemas.microsoft.com/office/drawing/2014/main" val="1339260719"/>
                    </a:ext>
                  </a:extLst>
                </a:gridCol>
                <a:gridCol w="1598666">
                  <a:extLst>
                    <a:ext uri="{9D8B030D-6E8A-4147-A177-3AD203B41FA5}">
                      <a16:colId xmlns:a16="http://schemas.microsoft.com/office/drawing/2014/main" val="985950356"/>
                    </a:ext>
                  </a:extLst>
                </a:gridCol>
                <a:gridCol w="1657876">
                  <a:extLst>
                    <a:ext uri="{9D8B030D-6E8A-4147-A177-3AD203B41FA5}">
                      <a16:colId xmlns:a16="http://schemas.microsoft.com/office/drawing/2014/main" val="805304580"/>
                    </a:ext>
                  </a:extLst>
                </a:gridCol>
                <a:gridCol w="1672680">
                  <a:extLst>
                    <a:ext uri="{9D8B030D-6E8A-4147-A177-3AD203B41FA5}">
                      <a16:colId xmlns:a16="http://schemas.microsoft.com/office/drawing/2014/main" val="2693760190"/>
                    </a:ext>
                  </a:extLst>
                </a:gridCol>
              </a:tblGrid>
              <a:tr h="288211">
                <a:tc>
                  <a:txBody>
                    <a:bodyPr/>
                    <a:lstStyle/>
                    <a:p>
                      <a:pPr algn="l" fontAlgn="b"/>
                      <a:endParaRPr lang="lv-LV" sz="18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lv-LV" sz="1800" b="1" u="none" strike="noStrike">
                          <a:effectLst/>
                        </a:rPr>
                        <a:t>2022</a:t>
                      </a:r>
                      <a:endParaRPr lang="lv-LV" sz="18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lv-LV" sz="1800" b="1" u="none" strike="noStrike">
                          <a:effectLst/>
                        </a:rPr>
                        <a:t>2023</a:t>
                      </a:r>
                      <a:endParaRPr lang="lv-LV" sz="18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lv-LV" sz="1800" b="1" u="none" strike="noStrike">
                          <a:effectLst/>
                        </a:rPr>
                        <a:t>2024</a:t>
                      </a:r>
                      <a:endParaRPr lang="lv-LV" sz="1800" b="1"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84856297"/>
                  </a:ext>
                </a:extLst>
              </a:tr>
              <a:tr h="257262">
                <a:tc>
                  <a:txBody>
                    <a:bodyPr/>
                    <a:lstStyle/>
                    <a:p>
                      <a:pPr algn="r" fontAlgn="b"/>
                      <a:r>
                        <a:rPr lang="lv-LV" sz="1400" b="1" u="none" strike="noStrike" dirty="0">
                          <a:effectLst/>
                        </a:rPr>
                        <a:t>Izdevumi kopā personām, kas devās izdienas pensijā no 2022.gada līdz 2024.gadam:</a:t>
                      </a:r>
                      <a:endParaRPr lang="lv-LV"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lv-LV" sz="1600" b="1" u="none" strike="noStrike" baseline="0" dirty="0">
                          <a:effectLst/>
                        </a:rPr>
                        <a:t>808277</a:t>
                      </a:r>
                      <a:endParaRPr lang="lv-LV" sz="1600" b="1" i="0" u="none" strike="noStrike" baseline="0" dirty="0">
                        <a:solidFill>
                          <a:srgbClr val="000000"/>
                        </a:solidFill>
                        <a:effectLst/>
                        <a:latin typeface="Calibri" panose="020F0502020204030204" pitchFamily="34" charset="0"/>
                      </a:endParaRPr>
                    </a:p>
                  </a:txBody>
                  <a:tcPr marL="9525" marR="9525" marT="9525" marB="0" anchor="ctr"/>
                </a:tc>
                <a:tc>
                  <a:txBody>
                    <a:bodyPr/>
                    <a:lstStyle/>
                    <a:p>
                      <a:pPr algn="ctr" fontAlgn="b"/>
                      <a:r>
                        <a:rPr lang="lv-LV" sz="1600" b="1" u="none" strike="noStrike" dirty="0">
                          <a:effectLst/>
                        </a:rPr>
                        <a:t>1444965</a:t>
                      </a:r>
                      <a:endParaRPr lang="lv-LV" sz="16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lv-LV" sz="1600" b="1" u="none" strike="noStrike" dirty="0">
                          <a:effectLst/>
                        </a:rPr>
                        <a:t>2460811</a:t>
                      </a:r>
                      <a:endParaRPr lang="lv-LV" sz="1600" b="1"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174101707"/>
                  </a:ext>
                </a:extLst>
              </a:tr>
              <a:tr h="133467">
                <a:tc gridSpan="4">
                  <a:txBody>
                    <a:bodyPr/>
                    <a:lstStyle/>
                    <a:p>
                      <a:pPr algn="ctr" fontAlgn="b"/>
                      <a:endParaRPr lang="lv-LV" sz="800" b="1"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US"/>
                    </a:p>
                  </a:txBody>
                  <a:tcPr/>
                </a:tc>
                <a:tc hMerge="1">
                  <a:txBody>
                    <a:bodyPr/>
                    <a:lstStyle/>
                    <a:p>
                      <a:endParaRPr lang="en-US"/>
                    </a:p>
                  </a:txBody>
                  <a:tcPr/>
                </a:tc>
                <a:tc hMerge="1">
                  <a:txBody>
                    <a:bodyPr/>
                    <a:lstStyle/>
                    <a:p>
                      <a:pPr algn="ctr" fontAlgn="b"/>
                      <a:endParaRPr lang="lv-LV" sz="12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643644991"/>
                  </a:ext>
                </a:extLst>
              </a:tr>
              <a:tr h="248767">
                <a:tc gridSpan="4">
                  <a:txBody>
                    <a:bodyPr/>
                    <a:lstStyle/>
                    <a:p>
                      <a:pPr algn="l" fontAlgn="b"/>
                      <a:r>
                        <a:rPr lang="lv-LV" sz="1400" b="1" u="none" strike="noStrike" dirty="0">
                          <a:effectLst/>
                        </a:rPr>
                        <a:t>Piedāvāto risinājumu indikatīvā fiskālā ietekme minētajā periodā:</a:t>
                      </a:r>
                      <a:endParaRPr lang="lv-LV" sz="1400" b="1"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en-US"/>
                    </a:p>
                  </a:txBody>
                  <a:tcPr/>
                </a:tc>
                <a:tc hMerge="1">
                  <a:txBody>
                    <a:bodyPr/>
                    <a:lstStyle/>
                    <a:p>
                      <a:endParaRPr lang="en-US"/>
                    </a:p>
                  </a:txBody>
                  <a:tcPr/>
                </a:tc>
                <a:tc hMerge="1">
                  <a:txBody>
                    <a:bodyPr/>
                    <a:lstStyle/>
                    <a:p>
                      <a:pPr algn="l" fontAlgn="b"/>
                      <a:endParaRPr lang="lv-LV" sz="1200" b="1"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307642918"/>
                  </a:ext>
                </a:extLst>
              </a:tr>
              <a:tr h="257262">
                <a:tc>
                  <a:txBody>
                    <a:bodyPr/>
                    <a:lstStyle/>
                    <a:p>
                      <a:pPr algn="r" fontAlgn="b"/>
                      <a:r>
                        <a:rPr lang="lv-LV" sz="1400" b="0" u="none" strike="noStrike" dirty="0">
                          <a:effectLst/>
                        </a:rPr>
                        <a:t>Atvaļināšanas stāža paaugstināšana par 5 gadiem un likmes samazināšana uz 35%</a:t>
                      </a:r>
                      <a:endParaRPr lang="lv-LV"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lv-LV" sz="1600" b="1" u="none" strike="noStrike" dirty="0">
                          <a:effectLst/>
                        </a:rPr>
                        <a:t>20461</a:t>
                      </a:r>
                      <a:endParaRPr lang="lv-LV" sz="16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lv-LV" sz="1600" b="1" u="none" strike="noStrike" dirty="0">
                          <a:effectLst/>
                        </a:rPr>
                        <a:t>37090</a:t>
                      </a:r>
                      <a:endParaRPr lang="lv-LV" sz="16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lv-LV" sz="1600" b="1" u="none" strike="noStrike">
                          <a:effectLst/>
                        </a:rPr>
                        <a:t>57941</a:t>
                      </a:r>
                      <a:endParaRPr lang="lv-LV" sz="1600" b="1"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354815912"/>
                  </a:ext>
                </a:extLst>
              </a:tr>
              <a:tr h="257262">
                <a:tc>
                  <a:txBody>
                    <a:bodyPr/>
                    <a:lstStyle/>
                    <a:p>
                      <a:pPr algn="r" fontAlgn="b"/>
                      <a:r>
                        <a:rPr lang="lv-LV" sz="1400" b="0" u="none" strike="noStrike" dirty="0">
                          <a:effectLst/>
                        </a:rPr>
                        <a:t>Izdienas stāža un vecuma paaugstināšana par 5 gadiem</a:t>
                      </a:r>
                      <a:endParaRPr lang="lv-LV"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lv-LV" sz="1600" b="1" u="none" strike="noStrike">
                          <a:effectLst/>
                        </a:rPr>
                        <a:t>80828</a:t>
                      </a:r>
                      <a:endParaRPr lang="lv-LV" sz="16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lv-LV" sz="1600" b="1" u="none" strike="noStrike" dirty="0">
                          <a:effectLst/>
                        </a:rPr>
                        <a:t>144496</a:t>
                      </a:r>
                      <a:endParaRPr lang="lv-LV" sz="16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lv-LV" sz="1600" b="1" u="none" strike="noStrike" dirty="0">
                          <a:effectLst/>
                        </a:rPr>
                        <a:t>246081</a:t>
                      </a:r>
                      <a:endParaRPr lang="lv-LV" sz="1600" b="1"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44919346"/>
                  </a:ext>
                </a:extLst>
              </a:tr>
              <a:tr h="257262">
                <a:tc>
                  <a:txBody>
                    <a:bodyPr/>
                    <a:lstStyle/>
                    <a:p>
                      <a:pPr algn="r" fontAlgn="b"/>
                      <a:r>
                        <a:rPr lang="lv-LV" sz="1400" b="0" u="none" strike="noStrike" dirty="0">
                          <a:effectLst/>
                        </a:rPr>
                        <a:t>Izdienas minimālā un maksimālā apmēra samazināšana par 10 procentpunktiem</a:t>
                      </a:r>
                      <a:endParaRPr lang="lv-LV"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lv-LV" sz="1600" b="1" u="none" strike="noStrike" dirty="0">
                          <a:effectLst/>
                        </a:rPr>
                        <a:t>119745</a:t>
                      </a:r>
                      <a:endParaRPr lang="lv-LV" sz="16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lv-LV" sz="1600" b="1" u="none" strike="noStrike">
                          <a:effectLst/>
                        </a:rPr>
                        <a:t>214069</a:t>
                      </a:r>
                      <a:endParaRPr lang="lv-LV" sz="16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lv-LV" sz="1600" b="1" u="none" strike="noStrike" dirty="0">
                          <a:effectLst/>
                        </a:rPr>
                        <a:t>364565</a:t>
                      </a:r>
                      <a:endParaRPr lang="lv-LV" sz="1600" b="1"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946582141"/>
                  </a:ext>
                </a:extLst>
              </a:tr>
              <a:tr h="257262">
                <a:tc>
                  <a:txBody>
                    <a:bodyPr/>
                    <a:lstStyle/>
                    <a:p>
                      <a:pPr algn="r" fontAlgn="b"/>
                      <a:r>
                        <a:rPr lang="lv-LV" sz="1400" b="0" u="none" strike="noStrike" dirty="0">
                          <a:effectLst/>
                        </a:rPr>
                        <a:t>Pēdējo 2 mēnešu izslēgšana no 5 gadu aprēķina perioda</a:t>
                      </a:r>
                      <a:endParaRPr lang="lv-LV"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lv-LV" sz="1600" b="1" u="none" strike="noStrike">
                          <a:effectLst/>
                        </a:rPr>
                        <a:t>51730</a:t>
                      </a:r>
                      <a:endParaRPr lang="lv-LV" sz="16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lv-LV" sz="1600" b="1" u="none" strike="noStrike" dirty="0">
                          <a:effectLst/>
                        </a:rPr>
                        <a:t>92478</a:t>
                      </a:r>
                      <a:endParaRPr lang="lv-LV" sz="16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lv-LV" sz="1600" b="1" u="none" strike="noStrike" dirty="0">
                          <a:effectLst/>
                        </a:rPr>
                        <a:t>157492</a:t>
                      </a:r>
                      <a:endParaRPr lang="lv-LV" sz="1600" b="1"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094059968"/>
                  </a:ext>
                </a:extLst>
              </a:tr>
              <a:tr h="442954">
                <a:tc>
                  <a:txBody>
                    <a:bodyPr/>
                    <a:lstStyle/>
                    <a:p>
                      <a:pPr algn="r" fontAlgn="b"/>
                      <a:r>
                        <a:rPr lang="lv-LV" sz="1400" b="0" u="none" strike="noStrike" dirty="0">
                          <a:effectLst/>
                        </a:rPr>
                        <a:t>Atbalsta funkciju sniedzēju izslēgšana no izdienas subjektu loka (KNAB, NMPD, diplomāti)</a:t>
                      </a:r>
                      <a:endParaRPr lang="lv-LV"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lv-LV" sz="1600" b="1" u="none" strike="noStrike" dirty="0">
                          <a:effectLst/>
                        </a:rPr>
                        <a:t>6234</a:t>
                      </a:r>
                      <a:endParaRPr lang="lv-LV" sz="16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lv-LV" sz="1600" b="1" u="none" strike="noStrike" dirty="0">
                          <a:effectLst/>
                        </a:rPr>
                        <a:t>13272</a:t>
                      </a:r>
                      <a:endParaRPr lang="lv-LV" sz="16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lv-LV" sz="1600" b="1" u="none" strike="noStrike" dirty="0">
                          <a:effectLst/>
                        </a:rPr>
                        <a:t>21882</a:t>
                      </a:r>
                      <a:endParaRPr lang="lv-LV" sz="1600" b="1"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974791520"/>
                  </a:ext>
                </a:extLst>
              </a:tr>
              <a:tr h="257262">
                <a:tc>
                  <a:txBody>
                    <a:bodyPr/>
                    <a:lstStyle/>
                    <a:p>
                      <a:pPr algn="r" fontAlgn="b"/>
                      <a:r>
                        <a:rPr lang="lv-LV" sz="1400" b="0" u="none" strike="noStrike" dirty="0">
                          <a:effectLst/>
                        </a:rPr>
                        <a:t>Diplomātu izslēgšana no izdienas subjektu loka</a:t>
                      </a:r>
                      <a:endParaRPr lang="lv-LV"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lv-LV" sz="1600" b="1" u="none" strike="noStrike" dirty="0">
                          <a:effectLst/>
                        </a:rPr>
                        <a:t>13229</a:t>
                      </a:r>
                      <a:endParaRPr lang="lv-LV" sz="16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lv-LV" sz="1600" b="1" u="none" strike="noStrike" dirty="0">
                          <a:effectLst/>
                        </a:rPr>
                        <a:t>22428</a:t>
                      </a:r>
                      <a:endParaRPr lang="lv-LV" sz="16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lv-LV" sz="1600" b="1" u="none" strike="noStrike" dirty="0">
                          <a:effectLst/>
                        </a:rPr>
                        <a:t>36737</a:t>
                      </a:r>
                      <a:endParaRPr lang="lv-LV" sz="1600" b="1"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382128571"/>
                  </a:ext>
                </a:extLst>
              </a:tr>
              <a:tr h="257262">
                <a:tc>
                  <a:txBody>
                    <a:bodyPr/>
                    <a:lstStyle/>
                    <a:p>
                      <a:pPr algn="r" fontAlgn="b"/>
                      <a:r>
                        <a:rPr lang="lv-LV" sz="1400" b="0" u="none" strike="noStrike" dirty="0">
                          <a:effectLst/>
                        </a:rPr>
                        <a:t>Mākslinieku izslēgšana no izdienas subjektu loka</a:t>
                      </a:r>
                      <a:endParaRPr lang="lv-LV" sz="14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lv-LV" sz="1600" b="1" u="none" strike="noStrike" dirty="0">
                          <a:effectLst/>
                        </a:rPr>
                        <a:t>11101</a:t>
                      </a:r>
                      <a:endParaRPr lang="lv-LV" sz="16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lv-LV" sz="1600" b="1" u="none" strike="noStrike" dirty="0">
                          <a:effectLst/>
                        </a:rPr>
                        <a:t>25063</a:t>
                      </a:r>
                      <a:endParaRPr lang="lv-LV" sz="16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lv-LV" sz="1600" b="1" u="none" strike="noStrike" dirty="0">
                          <a:effectLst/>
                        </a:rPr>
                        <a:t>36457</a:t>
                      </a:r>
                      <a:endParaRPr lang="lv-LV" sz="1600" b="1"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942391876"/>
                  </a:ext>
                </a:extLst>
              </a:tr>
              <a:tr h="257262">
                <a:tc>
                  <a:txBody>
                    <a:bodyPr/>
                    <a:lstStyle/>
                    <a:p>
                      <a:pPr algn="r" fontAlgn="b"/>
                      <a:r>
                        <a:rPr lang="lv-LV" sz="1400" b="0" i="0" u="none" strike="noStrike" dirty="0">
                          <a:solidFill>
                            <a:srgbClr val="000000"/>
                          </a:solidFill>
                          <a:effectLst/>
                          <a:latin typeface="Calibri" panose="020F0502020204030204" pitchFamily="34" charset="0"/>
                        </a:rPr>
                        <a:t>Prokuroru izslēgšana no izdienas subjektu loka</a:t>
                      </a:r>
                    </a:p>
                  </a:txBody>
                  <a:tcPr marL="9525" marR="9525" marT="9525" marB="0" anchor="ctr"/>
                </a:tc>
                <a:tc>
                  <a:txBody>
                    <a:bodyPr/>
                    <a:lstStyle/>
                    <a:p>
                      <a:pPr algn="ctr" fontAlgn="b">
                        <a:buNone/>
                      </a:pPr>
                      <a:r>
                        <a:rPr lang="lv-LV" sz="1600" b="1" i="0" u="none" strike="noStrike" dirty="0">
                          <a:solidFill>
                            <a:srgbClr val="000000"/>
                          </a:solidFill>
                          <a:effectLst/>
                          <a:latin typeface="+mn-lt"/>
                        </a:rPr>
                        <a:t>13264</a:t>
                      </a:r>
                    </a:p>
                  </a:txBody>
                  <a:tcPr marL="9525" marR="9525" marT="9525" marB="0" anchor="b"/>
                </a:tc>
                <a:tc>
                  <a:txBody>
                    <a:bodyPr/>
                    <a:lstStyle/>
                    <a:p>
                      <a:pPr algn="ctr" fontAlgn="b">
                        <a:buNone/>
                      </a:pPr>
                      <a:r>
                        <a:rPr lang="lv-LV" sz="1600" b="1" i="0" u="none" strike="noStrike" dirty="0">
                          <a:solidFill>
                            <a:srgbClr val="000000"/>
                          </a:solidFill>
                          <a:effectLst/>
                          <a:latin typeface="+mn-lt"/>
                        </a:rPr>
                        <a:t>75768</a:t>
                      </a:r>
                    </a:p>
                  </a:txBody>
                  <a:tcPr marL="9525" marR="9525" marT="9525" marB="0" anchor="b"/>
                </a:tc>
                <a:tc>
                  <a:txBody>
                    <a:bodyPr/>
                    <a:lstStyle/>
                    <a:p>
                      <a:pPr algn="ctr" fontAlgn="b">
                        <a:buNone/>
                      </a:pPr>
                      <a:r>
                        <a:rPr lang="lv-LV" sz="1600" b="1" i="0" u="none" strike="noStrike" dirty="0">
                          <a:solidFill>
                            <a:srgbClr val="000000"/>
                          </a:solidFill>
                          <a:effectLst/>
                          <a:latin typeface="+mn-lt"/>
                        </a:rPr>
                        <a:t>260406</a:t>
                      </a:r>
                    </a:p>
                  </a:txBody>
                  <a:tcPr marL="9525" marR="9525" marT="9525" marB="0" anchor="b"/>
                </a:tc>
                <a:extLst>
                  <a:ext uri="{0D108BD9-81ED-4DB2-BD59-A6C34878D82A}">
                    <a16:rowId xmlns:a16="http://schemas.microsoft.com/office/drawing/2014/main" val="1290649526"/>
                  </a:ext>
                </a:extLst>
              </a:tr>
              <a:tr h="257262">
                <a:tc>
                  <a:txBody>
                    <a:bodyPr/>
                    <a:lstStyle/>
                    <a:p>
                      <a:pPr algn="r" fontAlgn="b"/>
                      <a:r>
                        <a:rPr lang="lv-LV" sz="1400" b="0" i="0" u="none" strike="noStrike" dirty="0">
                          <a:solidFill>
                            <a:srgbClr val="000000"/>
                          </a:solidFill>
                          <a:effectLst/>
                          <a:latin typeface="Calibri" panose="020F0502020204030204" pitchFamily="34" charset="0"/>
                        </a:rPr>
                        <a:t>Tiesnešu izslēgšana no izdienas subjektu loka</a:t>
                      </a:r>
                    </a:p>
                  </a:txBody>
                  <a:tcPr marL="9525" marR="9525" marT="9525" marB="0" anchor="ctr"/>
                </a:tc>
                <a:tc>
                  <a:txBody>
                    <a:bodyPr/>
                    <a:lstStyle/>
                    <a:p>
                      <a:pPr algn="ctr" fontAlgn="b">
                        <a:buNone/>
                      </a:pPr>
                      <a:r>
                        <a:rPr lang="lv-LV" sz="1600" b="1" i="0" u="none" strike="noStrike" dirty="0">
                          <a:solidFill>
                            <a:srgbClr val="000000"/>
                          </a:solidFill>
                          <a:effectLst/>
                          <a:latin typeface="+mn-lt"/>
                        </a:rPr>
                        <a:t>61537</a:t>
                      </a:r>
                    </a:p>
                  </a:txBody>
                  <a:tcPr marL="9525" marR="9525" marT="9525" marB="0" anchor="b"/>
                </a:tc>
                <a:tc>
                  <a:txBody>
                    <a:bodyPr/>
                    <a:lstStyle/>
                    <a:p>
                      <a:pPr algn="ctr" fontAlgn="b">
                        <a:buNone/>
                      </a:pPr>
                      <a:r>
                        <a:rPr lang="lv-LV" sz="1600" b="1" i="0" u="none" strike="noStrike" dirty="0">
                          <a:solidFill>
                            <a:srgbClr val="000000"/>
                          </a:solidFill>
                          <a:effectLst/>
                          <a:latin typeface="+mn-lt"/>
                        </a:rPr>
                        <a:t>151663</a:t>
                      </a:r>
                    </a:p>
                  </a:txBody>
                  <a:tcPr marL="9525" marR="9525" marT="9525" marB="0" anchor="b"/>
                </a:tc>
                <a:tc>
                  <a:txBody>
                    <a:bodyPr/>
                    <a:lstStyle/>
                    <a:p>
                      <a:pPr algn="ctr" fontAlgn="b">
                        <a:buNone/>
                      </a:pPr>
                      <a:r>
                        <a:rPr lang="lv-LV" sz="1600" b="1" i="0" u="none" strike="noStrike" dirty="0">
                          <a:solidFill>
                            <a:srgbClr val="000000"/>
                          </a:solidFill>
                          <a:effectLst/>
                          <a:latin typeface="+mn-lt"/>
                        </a:rPr>
                        <a:t>309792</a:t>
                      </a:r>
                    </a:p>
                  </a:txBody>
                  <a:tcPr marL="9525" marR="9525" marT="9525" marB="0" anchor="b"/>
                </a:tc>
                <a:extLst>
                  <a:ext uri="{0D108BD9-81ED-4DB2-BD59-A6C34878D82A}">
                    <a16:rowId xmlns:a16="http://schemas.microsoft.com/office/drawing/2014/main" val="3531462120"/>
                  </a:ext>
                </a:extLst>
              </a:tr>
              <a:tr h="257262">
                <a:tc>
                  <a:txBody>
                    <a:bodyPr/>
                    <a:lstStyle/>
                    <a:p>
                      <a:pPr algn="r" fontAlgn="b"/>
                      <a:r>
                        <a:rPr lang="lv-LV" sz="1600" b="1" u="none" strike="noStrike" dirty="0">
                          <a:effectLst/>
                          <a:latin typeface="+mn-lt"/>
                        </a:rPr>
                        <a:t>Kopējais pozitīvais fiskālais efekts:</a:t>
                      </a:r>
                      <a:endParaRPr lang="lv-LV" sz="1600" b="1" i="0" u="none" strike="noStrike" dirty="0">
                        <a:solidFill>
                          <a:srgbClr val="000000"/>
                        </a:solidFill>
                        <a:effectLst/>
                        <a:latin typeface="+mn-lt"/>
                      </a:endParaRPr>
                    </a:p>
                  </a:txBody>
                  <a:tcPr marL="9525" marR="9525" marT="9525" marB="0" anchor="ctr"/>
                </a:tc>
                <a:tc>
                  <a:txBody>
                    <a:bodyPr/>
                    <a:lstStyle/>
                    <a:p>
                      <a:pPr algn="ctr" fontAlgn="b">
                        <a:buNone/>
                      </a:pPr>
                      <a:r>
                        <a:rPr lang="lv-LV" sz="1600" b="1" i="0" u="none" strike="noStrike" dirty="0">
                          <a:solidFill>
                            <a:srgbClr val="000000"/>
                          </a:solidFill>
                          <a:effectLst/>
                          <a:latin typeface="+mn-lt"/>
                        </a:rPr>
                        <a:t>378129</a:t>
                      </a:r>
                    </a:p>
                  </a:txBody>
                  <a:tcPr marL="9525" marR="9525" marT="9525" marB="0" anchor="b"/>
                </a:tc>
                <a:tc>
                  <a:txBody>
                    <a:bodyPr/>
                    <a:lstStyle/>
                    <a:p>
                      <a:pPr algn="ctr" fontAlgn="b">
                        <a:buNone/>
                      </a:pPr>
                      <a:r>
                        <a:rPr lang="lv-LV" sz="1600" b="1" i="0" u="none" strike="noStrike">
                          <a:solidFill>
                            <a:srgbClr val="000000"/>
                          </a:solidFill>
                          <a:effectLst/>
                          <a:latin typeface="+mn-lt"/>
                        </a:rPr>
                        <a:t>776327</a:t>
                      </a:r>
                    </a:p>
                  </a:txBody>
                  <a:tcPr marL="9525" marR="9525" marT="9525" marB="0" anchor="b"/>
                </a:tc>
                <a:tc>
                  <a:txBody>
                    <a:bodyPr/>
                    <a:lstStyle/>
                    <a:p>
                      <a:pPr algn="ctr" fontAlgn="b">
                        <a:buNone/>
                      </a:pPr>
                      <a:r>
                        <a:rPr lang="lv-LV" sz="1600" b="1" i="0" u="none" strike="noStrike" dirty="0">
                          <a:solidFill>
                            <a:srgbClr val="000000"/>
                          </a:solidFill>
                          <a:effectLst/>
                          <a:latin typeface="+mn-lt"/>
                        </a:rPr>
                        <a:t>1491353</a:t>
                      </a:r>
                    </a:p>
                  </a:txBody>
                  <a:tcPr marL="9525" marR="9525" marT="9525" marB="0" anchor="b"/>
                </a:tc>
                <a:extLst>
                  <a:ext uri="{0D108BD9-81ED-4DB2-BD59-A6C34878D82A}">
                    <a16:rowId xmlns:a16="http://schemas.microsoft.com/office/drawing/2014/main" val="3045433954"/>
                  </a:ext>
                </a:extLst>
              </a:tr>
              <a:tr h="257262">
                <a:tc gridSpan="4">
                  <a:txBody>
                    <a:bodyPr/>
                    <a:lstStyle/>
                    <a:p>
                      <a:pPr algn="ctr" fontAlgn="b"/>
                      <a:endParaRPr lang="lv-LV" sz="1600" b="1" i="0" u="none" strike="noStrike" dirty="0">
                        <a:solidFill>
                          <a:srgbClr val="000000"/>
                        </a:solidFill>
                        <a:effectLst/>
                        <a:latin typeface="+mn-lt"/>
                      </a:endParaRPr>
                    </a:p>
                  </a:txBody>
                  <a:tcPr marL="9525" marR="9525" marT="9525" marB="0" anchor="ctr"/>
                </a:tc>
                <a:tc hMerge="1">
                  <a:txBody>
                    <a:bodyPr/>
                    <a:lstStyle/>
                    <a:p>
                      <a:endParaRPr lang="en-US"/>
                    </a:p>
                  </a:txBody>
                  <a:tcPr/>
                </a:tc>
                <a:tc hMerge="1">
                  <a:txBody>
                    <a:bodyPr/>
                    <a:lstStyle/>
                    <a:p>
                      <a:endParaRPr lang="en-US"/>
                    </a:p>
                  </a:txBody>
                  <a:tcPr/>
                </a:tc>
                <a:tc hMerge="1">
                  <a:txBody>
                    <a:bodyPr/>
                    <a:lstStyle/>
                    <a:p>
                      <a:pPr algn="ctr" fontAlgn="b"/>
                      <a:endParaRPr lang="lv-LV" sz="12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342738346"/>
                  </a:ext>
                </a:extLst>
              </a:tr>
              <a:tr h="265947">
                <a:tc>
                  <a:txBody>
                    <a:bodyPr/>
                    <a:lstStyle/>
                    <a:p>
                      <a:pPr algn="r" fontAlgn="b"/>
                      <a:r>
                        <a:rPr lang="lv-LV" sz="1600" b="1" u="none" strike="noStrike" dirty="0">
                          <a:effectLst/>
                          <a:latin typeface="+mn-lt"/>
                        </a:rPr>
                        <a:t>Izdevumi kopā, ja no 2022.gada tiktu piemēroti piedāvātie risinājumi:</a:t>
                      </a:r>
                      <a:endParaRPr lang="lv-LV" sz="1600" b="1" i="0" u="none" strike="noStrike" dirty="0">
                        <a:solidFill>
                          <a:srgbClr val="000000"/>
                        </a:solidFill>
                        <a:effectLst/>
                        <a:latin typeface="+mn-lt"/>
                      </a:endParaRPr>
                    </a:p>
                  </a:txBody>
                  <a:tcPr marL="9525" marR="9525" marT="9525" marB="0" anchor="ctr"/>
                </a:tc>
                <a:tc>
                  <a:txBody>
                    <a:bodyPr/>
                    <a:lstStyle/>
                    <a:p>
                      <a:pPr algn="ctr" fontAlgn="b">
                        <a:buNone/>
                      </a:pPr>
                      <a:r>
                        <a:rPr lang="lv-LV" sz="1600" b="1" i="0" u="none" strike="noStrike">
                          <a:solidFill>
                            <a:srgbClr val="000000"/>
                          </a:solidFill>
                          <a:effectLst/>
                          <a:latin typeface="+mn-lt"/>
                        </a:rPr>
                        <a:t>430148</a:t>
                      </a:r>
                    </a:p>
                  </a:txBody>
                  <a:tcPr marL="9525" marR="9525" marT="9525" marB="0" anchor="b"/>
                </a:tc>
                <a:tc>
                  <a:txBody>
                    <a:bodyPr/>
                    <a:lstStyle/>
                    <a:p>
                      <a:pPr algn="ctr" fontAlgn="b">
                        <a:buNone/>
                      </a:pPr>
                      <a:r>
                        <a:rPr lang="lv-LV" sz="1600" b="1" i="0" u="none" strike="noStrike" dirty="0">
                          <a:solidFill>
                            <a:srgbClr val="000000"/>
                          </a:solidFill>
                          <a:effectLst/>
                          <a:latin typeface="+mn-lt"/>
                        </a:rPr>
                        <a:t>668638</a:t>
                      </a:r>
                    </a:p>
                  </a:txBody>
                  <a:tcPr marL="9525" marR="9525" marT="9525" marB="0" anchor="b"/>
                </a:tc>
                <a:tc>
                  <a:txBody>
                    <a:bodyPr/>
                    <a:lstStyle/>
                    <a:p>
                      <a:pPr algn="ctr" fontAlgn="b">
                        <a:buNone/>
                      </a:pPr>
                      <a:r>
                        <a:rPr lang="lv-LV" sz="1600" b="1" i="0" u="none" strike="noStrike" dirty="0">
                          <a:solidFill>
                            <a:srgbClr val="000000"/>
                          </a:solidFill>
                          <a:effectLst/>
                          <a:latin typeface="+mn-lt"/>
                        </a:rPr>
                        <a:t>969458</a:t>
                      </a:r>
                    </a:p>
                  </a:txBody>
                  <a:tcPr marL="9525" marR="9525" marT="9525" marB="0" anchor="b"/>
                </a:tc>
                <a:extLst>
                  <a:ext uri="{0D108BD9-81ED-4DB2-BD59-A6C34878D82A}">
                    <a16:rowId xmlns:a16="http://schemas.microsoft.com/office/drawing/2014/main" val="43869923"/>
                  </a:ext>
                </a:extLst>
              </a:tr>
              <a:tr h="265947">
                <a:tc>
                  <a:txBody>
                    <a:bodyPr/>
                    <a:lstStyle/>
                    <a:p>
                      <a:pPr algn="r" fontAlgn="b"/>
                      <a:r>
                        <a:rPr lang="lv-LV" sz="1600" b="1" u="none" strike="noStrike" dirty="0">
                          <a:effectLst/>
                          <a:latin typeface="+mn-lt"/>
                        </a:rPr>
                        <a:t>Fiskāli pozitīvais efekts:</a:t>
                      </a:r>
                      <a:endParaRPr lang="lv-LV" sz="1600" b="1" i="0" u="none" strike="noStrike" dirty="0">
                        <a:solidFill>
                          <a:srgbClr val="000000"/>
                        </a:solidFill>
                        <a:effectLst/>
                        <a:latin typeface="+mn-lt"/>
                      </a:endParaRPr>
                    </a:p>
                  </a:txBody>
                  <a:tcPr marL="9525" marR="9525" marT="9525" marB="0" anchor="ctr"/>
                </a:tc>
                <a:tc>
                  <a:txBody>
                    <a:bodyPr/>
                    <a:lstStyle/>
                    <a:p>
                      <a:pPr algn="ctr" fontAlgn="b">
                        <a:buNone/>
                      </a:pPr>
                      <a:r>
                        <a:rPr lang="lv-LV" sz="1600" b="1" i="0" u="none" strike="noStrike">
                          <a:solidFill>
                            <a:srgbClr val="000000"/>
                          </a:solidFill>
                          <a:effectLst/>
                          <a:latin typeface="+mn-lt"/>
                        </a:rPr>
                        <a:t>53,22%</a:t>
                      </a:r>
                    </a:p>
                  </a:txBody>
                  <a:tcPr marL="9525" marR="9525" marT="9525" marB="0" anchor="b"/>
                </a:tc>
                <a:tc>
                  <a:txBody>
                    <a:bodyPr/>
                    <a:lstStyle/>
                    <a:p>
                      <a:pPr algn="ctr" fontAlgn="b">
                        <a:buNone/>
                      </a:pPr>
                      <a:r>
                        <a:rPr lang="lv-LV" sz="1600" b="1" i="0" u="none" strike="noStrike" dirty="0">
                          <a:solidFill>
                            <a:srgbClr val="000000"/>
                          </a:solidFill>
                          <a:effectLst/>
                          <a:latin typeface="+mn-lt"/>
                        </a:rPr>
                        <a:t>46,27%</a:t>
                      </a:r>
                    </a:p>
                  </a:txBody>
                  <a:tcPr marL="9525" marR="9525" marT="9525" marB="0" anchor="b"/>
                </a:tc>
                <a:tc>
                  <a:txBody>
                    <a:bodyPr/>
                    <a:lstStyle/>
                    <a:p>
                      <a:pPr algn="ctr" fontAlgn="b">
                        <a:buNone/>
                      </a:pPr>
                      <a:r>
                        <a:rPr lang="lv-LV" sz="1600" b="1" i="0" u="none" strike="noStrike" dirty="0">
                          <a:solidFill>
                            <a:srgbClr val="000000"/>
                          </a:solidFill>
                          <a:effectLst/>
                          <a:latin typeface="+mn-lt"/>
                        </a:rPr>
                        <a:t>39,40%</a:t>
                      </a:r>
                    </a:p>
                  </a:txBody>
                  <a:tcPr marL="9525" marR="9525" marT="9525" marB="0" anchor="b"/>
                </a:tc>
                <a:extLst>
                  <a:ext uri="{0D108BD9-81ED-4DB2-BD59-A6C34878D82A}">
                    <a16:rowId xmlns:a16="http://schemas.microsoft.com/office/drawing/2014/main" val="3976923973"/>
                  </a:ext>
                </a:extLst>
              </a:tr>
              <a:tr h="442954">
                <a:tc>
                  <a:txBody>
                    <a:bodyPr/>
                    <a:lstStyle/>
                    <a:p>
                      <a:pPr algn="r" fontAlgn="b"/>
                      <a:r>
                        <a:rPr lang="lv-LV" sz="1400" b="1" u="none" strike="noStrike" dirty="0">
                          <a:effectLst/>
                        </a:rPr>
                        <a:t>Fiskāli pozitīvais efekts bez izdienas profesiju pārskatīšanas (diplomāti, mākslinieki, prokurori, tiesneši):</a:t>
                      </a:r>
                      <a:endParaRPr lang="lv-LV" sz="14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lv-LV" sz="1600" b="1" u="none" strike="noStrike" dirty="0">
                          <a:effectLst/>
                        </a:rPr>
                        <a:t>34,5%</a:t>
                      </a:r>
                      <a:endParaRPr lang="lv-LV" sz="16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lv-LV" sz="1600" b="1" u="none" strike="noStrike" dirty="0">
                          <a:effectLst/>
                        </a:rPr>
                        <a:t>34,7%</a:t>
                      </a:r>
                      <a:endParaRPr lang="lv-LV" sz="16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b"/>
                      <a:r>
                        <a:rPr lang="lv-LV" sz="1600" b="1" u="none" strike="noStrike" dirty="0">
                          <a:effectLst/>
                        </a:rPr>
                        <a:t>34,5%</a:t>
                      </a:r>
                      <a:endParaRPr lang="lv-LV" sz="1600" b="1"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244747745"/>
                  </a:ext>
                </a:extLst>
              </a:tr>
            </a:tbl>
          </a:graphicData>
        </a:graphic>
      </p:graphicFrame>
    </p:spTree>
    <p:extLst>
      <p:ext uri="{BB962C8B-B14F-4D97-AF65-F5344CB8AC3E}">
        <p14:creationId xmlns:p14="http://schemas.microsoft.com/office/powerpoint/2010/main" val="36774593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D2B772-45F6-6755-EFFF-32E27394DA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3E21FF-FF9C-5F6E-8843-5641388158DC}"/>
              </a:ext>
            </a:extLst>
          </p:cNvPr>
          <p:cNvSpPr>
            <a:spLocks noGrp="1"/>
          </p:cNvSpPr>
          <p:nvPr>
            <p:ph type="title"/>
          </p:nvPr>
        </p:nvSpPr>
        <p:spPr>
          <a:xfrm>
            <a:off x="651574" y="2766218"/>
            <a:ext cx="10888851" cy="1325563"/>
          </a:xfrm>
        </p:spPr>
        <p:txBody>
          <a:bodyPr>
            <a:normAutofit/>
          </a:bodyPr>
          <a:lstStyle/>
          <a:p>
            <a:pPr algn="ctr"/>
            <a:r>
              <a:rPr lang="lv-LV" altLang="lv-LV" sz="2800" b="1" dirty="0">
                <a:solidFill>
                  <a:srgbClr val="9D2235"/>
                </a:solidFill>
                <a:latin typeface="Clear Sans Bold" panose="020B0604020202020204" charset="0"/>
                <a:cs typeface="Clear Sans Bold" panose="020B0604020202020204" charset="0"/>
              </a:rPr>
              <a:t>Ar atbildību par Latvijas nākotni</a:t>
            </a:r>
            <a:r>
              <a:rPr lang="en-US" sz="2800" b="1" spc="119" dirty="0">
                <a:solidFill>
                  <a:srgbClr val="9D2235"/>
                </a:solidFill>
                <a:latin typeface="Clear Sans Bold Bold"/>
              </a:rPr>
              <a:t>!</a:t>
            </a:r>
            <a:br>
              <a:rPr lang="en-US" sz="2800" b="1" spc="119" dirty="0">
                <a:solidFill>
                  <a:srgbClr val="9D2235"/>
                </a:solidFill>
                <a:latin typeface="Clear Sans Bold Bold"/>
              </a:rPr>
            </a:br>
            <a:r>
              <a:rPr lang="lv-LV" sz="2800" b="1" dirty="0">
                <a:solidFill>
                  <a:srgbClr val="9D2235"/>
                </a:solidFill>
                <a:latin typeface="Verdana" panose="020B0604030504040204" pitchFamily="34" charset="0"/>
                <a:ea typeface="Verdana" panose="020B0604030504040204" pitchFamily="34" charset="0"/>
              </a:rPr>
              <a:t> </a:t>
            </a:r>
            <a:endParaRPr lang="lv-LV" sz="2800" dirty="0">
              <a:solidFill>
                <a:srgbClr val="9D2235"/>
              </a:solidFill>
            </a:endParaRPr>
          </a:p>
        </p:txBody>
      </p:sp>
      <p:sp>
        <p:nvSpPr>
          <p:cNvPr id="4" name="Slide Number Placeholder 3">
            <a:extLst>
              <a:ext uri="{FF2B5EF4-FFF2-40B4-BE49-F238E27FC236}">
                <a16:creationId xmlns:a16="http://schemas.microsoft.com/office/drawing/2014/main" id="{47839F55-1EA3-831D-CAB5-A112AB54A904}"/>
              </a:ext>
            </a:extLst>
          </p:cNvPr>
          <p:cNvSpPr>
            <a:spLocks noGrp="1"/>
          </p:cNvSpPr>
          <p:nvPr>
            <p:ph type="sldNum" sz="quarter" idx="12"/>
          </p:nvPr>
        </p:nvSpPr>
        <p:spPr/>
        <p:txBody>
          <a:bodyPr/>
          <a:lstStyle/>
          <a:p>
            <a:fld id="{3A2C6229-6458-4195-BAC8-460BF8B49FB6}" type="slidenum">
              <a:rPr lang="lv-LV" smtClean="0"/>
              <a:t>32</a:t>
            </a:fld>
            <a:endParaRPr lang="lv-LV"/>
          </a:p>
        </p:txBody>
      </p:sp>
    </p:spTree>
    <p:extLst>
      <p:ext uri="{BB962C8B-B14F-4D97-AF65-F5344CB8AC3E}">
        <p14:creationId xmlns:p14="http://schemas.microsoft.com/office/powerpoint/2010/main" val="2222737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0" name="Content Placeholder 2">
            <a:extLst>
              <a:ext uri="{FF2B5EF4-FFF2-40B4-BE49-F238E27FC236}">
                <a16:creationId xmlns:a16="http://schemas.microsoft.com/office/drawing/2014/main" id="{DA4543BA-CC15-7D75-7FE5-E833B054E38C}"/>
              </a:ext>
            </a:extLst>
          </p:cNvPr>
          <p:cNvGraphicFramePr>
            <a:graphicFrameLocks noGrp="1"/>
          </p:cNvGraphicFramePr>
          <p:nvPr>
            <p:ph idx="1"/>
            <p:extLst>
              <p:ext uri="{D42A27DB-BD31-4B8C-83A1-F6EECF244321}">
                <p14:modId xmlns:p14="http://schemas.microsoft.com/office/powerpoint/2010/main" val="3096041776"/>
              </p:ext>
            </p:extLst>
          </p:nvPr>
        </p:nvGraphicFramePr>
        <p:xfrm>
          <a:off x="466563" y="2084182"/>
          <a:ext cx="11358959" cy="477371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a:extLst>
              <a:ext uri="{FF2B5EF4-FFF2-40B4-BE49-F238E27FC236}">
                <a16:creationId xmlns:a16="http://schemas.microsoft.com/office/drawing/2014/main" id="{28E587CD-E950-388F-B265-4993C1F61B88}"/>
              </a:ext>
            </a:extLst>
          </p:cNvPr>
          <p:cNvSpPr>
            <a:spLocks noGrp="1"/>
          </p:cNvSpPr>
          <p:nvPr>
            <p:ph type="sldNum" sz="quarter" idx="12"/>
          </p:nvPr>
        </p:nvSpPr>
        <p:spPr/>
        <p:txBody>
          <a:bodyPr/>
          <a:lstStyle/>
          <a:p>
            <a:fld id="{3A2C6229-6458-4195-BAC8-460BF8B49FB6}" type="slidenum">
              <a:rPr lang="lv-LV" sz="1050" smtClean="0"/>
              <a:t>4</a:t>
            </a:fld>
            <a:endParaRPr lang="lv-LV" sz="1050"/>
          </a:p>
        </p:txBody>
      </p:sp>
      <p:sp>
        <p:nvSpPr>
          <p:cNvPr id="5" name="Title 1">
            <a:extLst>
              <a:ext uri="{FF2B5EF4-FFF2-40B4-BE49-F238E27FC236}">
                <a16:creationId xmlns:a16="http://schemas.microsoft.com/office/drawing/2014/main" id="{53E3F034-97AB-1B30-EB83-F9C71939FCC3}"/>
              </a:ext>
            </a:extLst>
          </p:cNvPr>
          <p:cNvSpPr txBox="1">
            <a:spLocks noGrp="1"/>
          </p:cNvSpPr>
          <p:nvPr>
            <p:ph type="title"/>
          </p:nvPr>
        </p:nvSpPr>
        <p:spPr>
          <a:xfrm>
            <a:off x="470510" y="206506"/>
            <a:ext cx="10515600" cy="77321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800" b="1">
                <a:solidFill>
                  <a:srgbClr val="9D2235"/>
                </a:solidFill>
                <a:latin typeface="Verdana"/>
                <a:ea typeface="Verdana"/>
              </a:rPr>
              <a:t>Esošā izdienas pensiju sistēma </a:t>
            </a:r>
          </a:p>
        </p:txBody>
      </p:sp>
      <p:sp>
        <p:nvSpPr>
          <p:cNvPr id="38" name="TextBox 37">
            <a:extLst>
              <a:ext uri="{FF2B5EF4-FFF2-40B4-BE49-F238E27FC236}">
                <a16:creationId xmlns:a16="http://schemas.microsoft.com/office/drawing/2014/main" id="{C737DAAD-B178-1552-013D-B45FE98F9F52}"/>
              </a:ext>
            </a:extLst>
          </p:cNvPr>
          <p:cNvSpPr txBox="1"/>
          <p:nvPr/>
        </p:nvSpPr>
        <p:spPr>
          <a:xfrm>
            <a:off x="471537" y="982710"/>
            <a:ext cx="11259669" cy="163121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342900" indent="-342900">
              <a:buFont typeface="Arial"/>
              <a:buChar char="•"/>
            </a:pPr>
            <a:r>
              <a:rPr lang="lv-LV" sz="2000" b="1" dirty="0"/>
              <a:t>1998. gadā tika veikta izdienas pensiju sistēmas reforma. </a:t>
            </a:r>
            <a:endParaRPr lang="en-US" sz="2000" b="1" dirty="0">
              <a:ea typeface="Calibri" panose="020F0502020204030204"/>
              <a:cs typeface="Calibri" panose="020F0502020204030204"/>
            </a:endParaRPr>
          </a:p>
          <a:p>
            <a:pPr marL="342900" indent="-342900">
              <a:buFont typeface="Arial"/>
              <a:buChar char="•"/>
            </a:pPr>
            <a:r>
              <a:rPr lang="lv-LV" sz="2000" b="1" dirty="0"/>
              <a:t>Sākotnēji izdienas pensijas no valsts pamatbudžeta tika paredzētas </a:t>
            </a:r>
            <a:r>
              <a:rPr lang="lv-LV" sz="2000" b="1" u="sng" dirty="0"/>
              <a:t>tikai </a:t>
            </a:r>
            <a:r>
              <a:rPr lang="lv-LV" sz="2000" b="1" u="sng" dirty="0" err="1"/>
              <a:t>Iekšlietu</a:t>
            </a:r>
            <a:r>
              <a:rPr lang="lv-LV" sz="2000" b="1" u="sng" dirty="0"/>
              <a:t> ministrijas sistēmas darbiniekiem ar speciālajām dienesta pakāpēm un militārpersonām</a:t>
            </a:r>
            <a:r>
              <a:rPr lang="lv-LV" sz="2000" b="1" dirty="0"/>
              <a:t>. </a:t>
            </a:r>
            <a:endParaRPr lang="en-US" sz="2000" b="1" dirty="0">
              <a:ea typeface="Calibri" panose="020F0502020204030204"/>
              <a:cs typeface="Calibri" panose="020F0502020204030204"/>
            </a:endParaRPr>
          </a:p>
          <a:p>
            <a:pPr marL="342900" indent="-342900">
              <a:buFont typeface="Arial"/>
              <a:buChar char="•"/>
            </a:pPr>
            <a:r>
              <a:rPr lang="lv-LV" sz="2000" b="1" dirty="0"/>
              <a:t>Pakāpeniski personu loks tika paplašināts, un šobrīd izdienas pensijas no valsts pamatbudžeta papildus iepriekš minētajām, tiek piešķirtas arī:</a:t>
            </a:r>
            <a:endParaRPr lang="en-US" sz="2000" b="1" dirty="0">
              <a:ea typeface="Calibri"/>
              <a:cs typeface="Calibri"/>
            </a:endParaRPr>
          </a:p>
        </p:txBody>
      </p:sp>
    </p:spTree>
    <p:extLst>
      <p:ext uri="{BB962C8B-B14F-4D97-AF65-F5344CB8AC3E}">
        <p14:creationId xmlns:p14="http://schemas.microsoft.com/office/powerpoint/2010/main" val="32294089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8E587CD-E950-388F-B265-4993C1F61B88}"/>
              </a:ext>
            </a:extLst>
          </p:cNvPr>
          <p:cNvSpPr>
            <a:spLocks noGrp="1"/>
          </p:cNvSpPr>
          <p:nvPr>
            <p:ph type="sldNum" sz="quarter" idx="12"/>
          </p:nvPr>
        </p:nvSpPr>
        <p:spPr/>
        <p:txBody>
          <a:bodyPr/>
          <a:lstStyle/>
          <a:p>
            <a:fld id="{3A2C6229-6458-4195-BAC8-460BF8B49FB6}" type="slidenum">
              <a:rPr lang="lv-LV" smtClean="0"/>
              <a:t>5</a:t>
            </a:fld>
            <a:endParaRPr lang="lv-LV"/>
          </a:p>
        </p:txBody>
      </p:sp>
      <p:sp>
        <p:nvSpPr>
          <p:cNvPr id="5" name="Title 1">
            <a:extLst>
              <a:ext uri="{FF2B5EF4-FFF2-40B4-BE49-F238E27FC236}">
                <a16:creationId xmlns:a16="http://schemas.microsoft.com/office/drawing/2014/main" id="{53E3F034-97AB-1B30-EB83-F9C71939FCC3}"/>
              </a:ext>
            </a:extLst>
          </p:cNvPr>
          <p:cNvSpPr txBox="1">
            <a:spLocks noGrp="1"/>
          </p:cNvSpPr>
          <p:nvPr>
            <p:ph type="title"/>
          </p:nvPr>
        </p:nvSpPr>
        <p:spPr>
          <a:xfrm>
            <a:off x="498081" y="213160"/>
            <a:ext cx="10515600" cy="77321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800" b="1">
                <a:solidFill>
                  <a:srgbClr val="9D2235"/>
                </a:solidFill>
                <a:latin typeface="Verdana" panose="020B0604030504040204" pitchFamily="34" charset="0"/>
                <a:ea typeface="Verdana" panose="020B0604030504040204" pitchFamily="34" charset="0"/>
              </a:rPr>
              <a:t>Esošā izdienas pensiju sistēma #2 </a:t>
            </a:r>
          </a:p>
        </p:txBody>
      </p:sp>
      <p:sp>
        <p:nvSpPr>
          <p:cNvPr id="8" name="Rectangle 1">
            <a:extLst>
              <a:ext uri="{FF2B5EF4-FFF2-40B4-BE49-F238E27FC236}">
                <a16:creationId xmlns:a16="http://schemas.microsoft.com/office/drawing/2014/main" id="{42E5E1A6-1D76-B69A-1BB0-2DE2AF8FE1DC}"/>
              </a:ext>
            </a:extLst>
          </p:cNvPr>
          <p:cNvSpPr>
            <a:spLocks noChangeArrowheads="1"/>
          </p:cNvSpPr>
          <p:nvPr/>
        </p:nvSpPr>
        <p:spPr bwMode="auto">
          <a:xfrm>
            <a:off x="838200" y="2172385"/>
            <a:ext cx="7200348"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lv-LV" altLang="lv-LV" sz="1800" b="0" i="0" u="none" strike="noStrike" cap="none" normalizeH="0" baseline="0">
                <a:ln>
                  <a:noFill/>
                </a:ln>
                <a:solidFill>
                  <a:schemeClr val="tx1"/>
                </a:solidFill>
                <a:effectLst/>
                <a:latin typeface="Arial" panose="020B0604020202020204" pitchFamily="34" charset="0"/>
              </a:rPr>
            </a:br>
            <a:endParaRPr kumimoji="0" lang="lv-LV" altLang="lv-LV" sz="1800" b="0" i="0" u="none" strike="noStrike" cap="none" normalizeH="0" baseline="0">
              <a:ln>
                <a:noFill/>
              </a:ln>
              <a:solidFill>
                <a:schemeClr val="tx1"/>
              </a:solidFill>
              <a:effectLst/>
              <a:latin typeface="Arial" panose="020B0604020202020204" pitchFamily="34" charset="0"/>
            </a:endParaRPr>
          </a:p>
        </p:txBody>
      </p:sp>
      <p:graphicFrame>
        <p:nvGraphicFramePr>
          <p:cNvPr id="3" name="Table 2">
            <a:extLst>
              <a:ext uri="{FF2B5EF4-FFF2-40B4-BE49-F238E27FC236}">
                <a16:creationId xmlns:a16="http://schemas.microsoft.com/office/drawing/2014/main" id="{011638F3-9E74-82F4-E2B8-AEE20BCEF7AC}"/>
              </a:ext>
            </a:extLst>
          </p:cNvPr>
          <p:cNvGraphicFramePr>
            <a:graphicFrameLocks noGrp="1"/>
          </p:cNvGraphicFramePr>
          <p:nvPr>
            <p:extLst>
              <p:ext uri="{D42A27DB-BD31-4B8C-83A1-F6EECF244321}">
                <p14:modId xmlns:p14="http://schemas.microsoft.com/office/powerpoint/2010/main" val="2161096942"/>
              </p:ext>
            </p:extLst>
          </p:nvPr>
        </p:nvGraphicFramePr>
        <p:xfrm>
          <a:off x="586977" y="871406"/>
          <a:ext cx="9935881" cy="5650649"/>
        </p:xfrm>
        <a:graphic>
          <a:graphicData uri="http://schemas.openxmlformats.org/drawingml/2006/table">
            <a:tbl>
              <a:tblPr firstRow="1" firstCol="1" bandRow="1">
                <a:tableStyleId>{5C22544A-7EE6-4342-B048-85BDC9FD1C3A}</a:tableStyleId>
              </a:tblPr>
              <a:tblGrid>
                <a:gridCol w="4165908">
                  <a:extLst>
                    <a:ext uri="{9D8B030D-6E8A-4147-A177-3AD203B41FA5}">
                      <a16:colId xmlns:a16="http://schemas.microsoft.com/office/drawing/2014/main" val="1006917309"/>
                    </a:ext>
                  </a:extLst>
                </a:gridCol>
                <a:gridCol w="3009835">
                  <a:extLst>
                    <a:ext uri="{9D8B030D-6E8A-4147-A177-3AD203B41FA5}">
                      <a16:colId xmlns:a16="http://schemas.microsoft.com/office/drawing/2014/main" val="2830648868"/>
                    </a:ext>
                  </a:extLst>
                </a:gridCol>
                <a:gridCol w="2760138">
                  <a:extLst>
                    <a:ext uri="{9D8B030D-6E8A-4147-A177-3AD203B41FA5}">
                      <a16:colId xmlns:a16="http://schemas.microsoft.com/office/drawing/2014/main" val="2244786949"/>
                    </a:ext>
                  </a:extLst>
                </a:gridCol>
              </a:tblGrid>
              <a:tr h="514766">
                <a:tc>
                  <a:txBody>
                    <a:bodyPr/>
                    <a:lstStyle/>
                    <a:p>
                      <a:pPr algn="ctr">
                        <a:lnSpc>
                          <a:spcPct val="107000"/>
                        </a:lnSpc>
                        <a:spcAft>
                          <a:spcPts val="800"/>
                        </a:spcAft>
                      </a:pPr>
                      <a:r>
                        <a:rPr lang="lv-LV" sz="1700" dirty="0">
                          <a:effectLst/>
                        </a:rPr>
                        <a:t>Izdienas pensijas saņēmēji</a:t>
                      </a:r>
                      <a:endParaRPr lang="lv-LV"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96954" marR="96954" marT="0" marB="0" anchor="ctr"/>
                </a:tc>
                <a:tc>
                  <a:txBody>
                    <a:bodyPr/>
                    <a:lstStyle/>
                    <a:p>
                      <a:pPr algn="ctr">
                        <a:lnSpc>
                          <a:spcPct val="107000"/>
                        </a:lnSpc>
                        <a:spcAft>
                          <a:spcPts val="800"/>
                        </a:spcAft>
                      </a:pPr>
                      <a:r>
                        <a:rPr lang="lv-LV" sz="1700" dirty="0">
                          <a:effectLst/>
                        </a:rPr>
                        <a:t>Pensionēšanās   vecums (gadi)</a:t>
                      </a:r>
                      <a:endParaRPr lang="lv-LV" sz="1600" dirty="0">
                        <a:effectLst/>
                        <a:latin typeface="Calibri"/>
                        <a:ea typeface="Calibri"/>
                        <a:cs typeface="Times New Roman"/>
                      </a:endParaRPr>
                    </a:p>
                  </a:txBody>
                  <a:tcPr marL="96954" marR="96954" marT="0" marB="0" anchor="ctr"/>
                </a:tc>
                <a:tc>
                  <a:txBody>
                    <a:bodyPr/>
                    <a:lstStyle/>
                    <a:p>
                      <a:pPr lvl="0" algn="ctr">
                        <a:lnSpc>
                          <a:spcPct val="107000"/>
                        </a:lnSpc>
                        <a:spcAft>
                          <a:spcPts val="800"/>
                        </a:spcAft>
                        <a:buNone/>
                      </a:pPr>
                      <a:r>
                        <a:rPr lang="lv-LV" sz="1700" dirty="0">
                          <a:effectLst/>
                        </a:rPr>
                        <a:t>Izdienas stāžs (gadi)</a:t>
                      </a:r>
                      <a:endParaRPr lang="lv-LV" sz="1600" dirty="0">
                        <a:effectLst/>
                        <a:latin typeface="Calibri"/>
                        <a:ea typeface="Calibri"/>
                        <a:cs typeface="Times New Roman"/>
                      </a:endParaRPr>
                    </a:p>
                  </a:txBody>
                  <a:tcPr marL="96954" marR="96954" marT="0" marB="0" anchor="ctr"/>
                </a:tc>
                <a:extLst>
                  <a:ext uri="{0D108BD9-81ED-4DB2-BD59-A6C34878D82A}">
                    <a16:rowId xmlns:a16="http://schemas.microsoft.com/office/drawing/2014/main" val="117436219"/>
                  </a:ext>
                </a:extLst>
              </a:tr>
              <a:tr h="406773">
                <a:tc>
                  <a:txBody>
                    <a:bodyPr/>
                    <a:lstStyle/>
                    <a:p>
                      <a:pPr algn="r">
                        <a:lnSpc>
                          <a:spcPct val="107000"/>
                        </a:lnSpc>
                        <a:spcAft>
                          <a:spcPts val="800"/>
                        </a:spcAft>
                      </a:pPr>
                      <a:r>
                        <a:rPr lang="lv-LV" sz="1800" dirty="0">
                          <a:effectLst/>
                        </a:rPr>
                        <a:t>Militārpersonas</a:t>
                      </a:r>
                      <a:endParaRPr lang="lv-LV" sz="1800" dirty="0">
                        <a:effectLst/>
                        <a:latin typeface="Calibri"/>
                        <a:ea typeface="Calibri"/>
                        <a:cs typeface="Times New Roman"/>
                      </a:endParaRPr>
                    </a:p>
                  </a:txBody>
                  <a:tcPr marL="96954" marR="96954" marT="0" marB="0" anchor="ctr"/>
                </a:tc>
                <a:tc>
                  <a:txBody>
                    <a:bodyPr/>
                    <a:lstStyle/>
                    <a:p>
                      <a:pPr algn="ctr">
                        <a:lnSpc>
                          <a:spcPct val="107000"/>
                        </a:lnSpc>
                        <a:spcAft>
                          <a:spcPts val="800"/>
                        </a:spcAft>
                      </a:pPr>
                      <a:r>
                        <a:rPr lang="lv-LV" sz="2000" b="1" dirty="0">
                          <a:effectLst/>
                        </a:rPr>
                        <a:t>45-65</a:t>
                      </a:r>
                      <a:endParaRPr lang="lv-LV" sz="2000" b="1">
                        <a:effectLst/>
                        <a:latin typeface="Calibri"/>
                        <a:ea typeface="Calibri"/>
                        <a:cs typeface="Times New Roman"/>
                      </a:endParaRPr>
                    </a:p>
                  </a:txBody>
                  <a:tcPr marL="96954" marR="96954" marT="0" marB="0" anchor="ctr"/>
                </a:tc>
                <a:tc>
                  <a:txBody>
                    <a:bodyPr/>
                    <a:lstStyle/>
                    <a:p>
                      <a:pPr lvl="0" algn="ctr">
                        <a:lnSpc>
                          <a:spcPct val="107000"/>
                        </a:lnSpc>
                        <a:spcAft>
                          <a:spcPts val="800"/>
                        </a:spcAft>
                        <a:buNone/>
                      </a:pPr>
                      <a:r>
                        <a:rPr lang="lv-LV" sz="2000" b="1" dirty="0">
                          <a:effectLst/>
                        </a:rPr>
                        <a:t>15 - 20</a:t>
                      </a:r>
                      <a:endParaRPr lang="lv-LV" sz="2000" b="1">
                        <a:effectLst/>
                        <a:latin typeface="Calibri"/>
                        <a:ea typeface="Calibri"/>
                        <a:cs typeface="Times New Roman"/>
                      </a:endParaRPr>
                    </a:p>
                  </a:txBody>
                  <a:tcPr marL="96954" marR="96954" marT="0" marB="0" anchor="ctr"/>
                </a:tc>
                <a:extLst>
                  <a:ext uri="{0D108BD9-81ED-4DB2-BD59-A6C34878D82A}">
                    <a16:rowId xmlns:a16="http://schemas.microsoft.com/office/drawing/2014/main" val="385387478"/>
                  </a:ext>
                </a:extLst>
              </a:tr>
              <a:tr h="1235445">
                <a:tc>
                  <a:txBody>
                    <a:bodyPr/>
                    <a:lstStyle/>
                    <a:p>
                      <a:pPr algn="r">
                        <a:lnSpc>
                          <a:spcPct val="100000"/>
                        </a:lnSpc>
                        <a:spcAft>
                          <a:spcPts val="400"/>
                        </a:spcAft>
                      </a:pPr>
                      <a:r>
                        <a:rPr lang="lv-LV" sz="1800" dirty="0">
                          <a:effectLst/>
                        </a:rPr>
                        <a:t>IeM sistēmas iestāžu un Ieslodzījuma vietu pārvaldes amatpersonas ar speciālajām dienesta pakāpēm</a:t>
                      </a:r>
                      <a:endParaRPr lang="lv-LV" sz="1800" dirty="0">
                        <a:effectLst/>
                        <a:latin typeface="Calibri"/>
                        <a:ea typeface="Calibri"/>
                        <a:cs typeface="Times New Roman"/>
                      </a:endParaRPr>
                    </a:p>
                  </a:txBody>
                  <a:tcPr marL="96954" marR="96954" marT="0" marB="0" anchor="ctr"/>
                </a:tc>
                <a:tc>
                  <a:txBody>
                    <a:bodyPr/>
                    <a:lstStyle/>
                    <a:p>
                      <a:pPr lvl="0" algn="ctr">
                        <a:lnSpc>
                          <a:spcPct val="107000"/>
                        </a:lnSpc>
                        <a:spcAft>
                          <a:spcPts val="800"/>
                        </a:spcAft>
                        <a:buNone/>
                      </a:pPr>
                      <a:r>
                        <a:rPr lang="lv-LV" sz="2000" b="1" kern="1200" dirty="0">
                          <a:solidFill>
                            <a:schemeClr val="dk1"/>
                          </a:solidFill>
                          <a:effectLst/>
                          <a:latin typeface="+mn-lt"/>
                          <a:ea typeface="+mn-ea"/>
                          <a:cs typeface="+mn-cs"/>
                        </a:rPr>
                        <a:t>50</a:t>
                      </a:r>
                    </a:p>
                  </a:txBody>
                  <a:tcPr marL="96954" marR="96954" marT="0" marB="0" anchor="ctr"/>
                </a:tc>
                <a:tc>
                  <a:txBody>
                    <a:bodyPr/>
                    <a:lstStyle/>
                    <a:p>
                      <a:pPr lvl="0" algn="ctr">
                        <a:lnSpc>
                          <a:spcPct val="107000"/>
                        </a:lnSpc>
                        <a:spcAft>
                          <a:spcPts val="800"/>
                        </a:spcAft>
                        <a:buNone/>
                      </a:pPr>
                      <a:r>
                        <a:rPr lang="lv-LV" sz="2000" b="1" dirty="0">
                          <a:effectLst/>
                        </a:rPr>
                        <a:t>20</a:t>
                      </a:r>
                      <a:endParaRPr lang="lv-LV" sz="2000" b="1" dirty="0">
                        <a:effectLst/>
                        <a:latin typeface="Calibri"/>
                        <a:ea typeface="Calibri"/>
                        <a:cs typeface="Times New Roman"/>
                      </a:endParaRPr>
                    </a:p>
                  </a:txBody>
                  <a:tcPr marL="96954" marR="96954" marT="0" marB="0" anchor="ctr"/>
                </a:tc>
                <a:extLst>
                  <a:ext uri="{0D108BD9-81ED-4DB2-BD59-A6C34878D82A}">
                    <a16:rowId xmlns:a16="http://schemas.microsoft.com/office/drawing/2014/main" val="2195662372"/>
                  </a:ext>
                </a:extLst>
              </a:tr>
              <a:tr h="926580">
                <a:tc>
                  <a:txBody>
                    <a:bodyPr/>
                    <a:lstStyle/>
                    <a:p>
                      <a:pPr algn="r">
                        <a:lnSpc>
                          <a:spcPct val="107000"/>
                        </a:lnSpc>
                        <a:spcAft>
                          <a:spcPts val="800"/>
                        </a:spcAft>
                      </a:pPr>
                      <a:r>
                        <a:rPr lang="lv-LV" sz="1800" dirty="0">
                          <a:effectLst/>
                        </a:rPr>
                        <a:t>Valsts un pašvaldību profesionālo orķestru, koru, koncertorganizāciju, teātru un cirka mākslinieki</a:t>
                      </a:r>
                      <a:endParaRPr lang="lv-LV" sz="1800" dirty="0">
                        <a:effectLst/>
                        <a:latin typeface="Calibri"/>
                        <a:ea typeface="Calibri"/>
                        <a:cs typeface="Times New Roman"/>
                      </a:endParaRPr>
                    </a:p>
                  </a:txBody>
                  <a:tcPr marL="96954" marR="96954" marT="0" marB="0" anchor="ctr"/>
                </a:tc>
                <a:tc>
                  <a:txBody>
                    <a:bodyPr/>
                    <a:lstStyle/>
                    <a:p>
                      <a:pPr lvl="0" algn="ctr">
                        <a:lnSpc>
                          <a:spcPct val="107000"/>
                        </a:lnSpc>
                        <a:spcAft>
                          <a:spcPts val="800"/>
                        </a:spcAft>
                        <a:buNone/>
                      </a:pPr>
                      <a:r>
                        <a:rPr lang="lv-LV" sz="2000" b="1" dirty="0">
                          <a:effectLst/>
                        </a:rPr>
                        <a:t>38 - 55</a:t>
                      </a:r>
                      <a:endParaRPr lang="lv-LV" sz="2000" b="1">
                        <a:effectLst/>
                        <a:latin typeface="Calibri"/>
                        <a:ea typeface="Calibri"/>
                        <a:cs typeface="Times New Roman"/>
                      </a:endParaRPr>
                    </a:p>
                  </a:txBody>
                  <a:tcPr marL="96954" marR="96954" marT="0" marB="0" anchor="ctr"/>
                </a:tc>
                <a:tc>
                  <a:txBody>
                    <a:bodyPr/>
                    <a:lstStyle/>
                    <a:p>
                      <a:pPr lvl="0" algn="ctr">
                        <a:lnSpc>
                          <a:spcPct val="107000"/>
                        </a:lnSpc>
                        <a:spcAft>
                          <a:spcPts val="800"/>
                        </a:spcAft>
                        <a:buNone/>
                      </a:pPr>
                      <a:r>
                        <a:rPr lang="lv-LV" sz="2000" b="1" dirty="0">
                          <a:effectLst/>
                        </a:rPr>
                        <a:t>10 - 30</a:t>
                      </a:r>
                      <a:endParaRPr lang="lv-LV" sz="2000" b="1">
                        <a:effectLst/>
                        <a:latin typeface="Calibri"/>
                        <a:ea typeface="Calibri"/>
                        <a:cs typeface="Times New Roman"/>
                      </a:endParaRPr>
                    </a:p>
                  </a:txBody>
                  <a:tcPr marL="96954" marR="96954" marT="0" marB="0" anchor="ctr"/>
                </a:tc>
                <a:extLst>
                  <a:ext uri="{0D108BD9-81ED-4DB2-BD59-A6C34878D82A}">
                    <a16:rowId xmlns:a16="http://schemas.microsoft.com/office/drawing/2014/main" val="2353899463"/>
                  </a:ext>
                </a:extLst>
              </a:tr>
              <a:tr h="419100">
                <a:tc>
                  <a:txBody>
                    <a:bodyPr/>
                    <a:lstStyle/>
                    <a:p>
                      <a:pPr algn="r">
                        <a:lnSpc>
                          <a:spcPct val="107000"/>
                        </a:lnSpc>
                        <a:spcAft>
                          <a:spcPts val="800"/>
                        </a:spcAft>
                      </a:pPr>
                      <a:r>
                        <a:rPr lang="lv-LV" sz="1800" dirty="0">
                          <a:effectLst/>
                        </a:rPr>
                        <a:t>Tiesneši </a:t>
                      </a:r>
                      <a:endParaRPr lang="lv-LV" sz="1800" dirty="0">
                        <a:effectLst/>
                        <a:latin typeface="Calibri"/>
                        <a:ea typeface="Calibri"/>
                        <a:cs typeface="Times New Roman"/>
                      </a:endParaRPr>
                    </a:p>
                  </a:txBody>
                  <a:tcPr marL="96954" marR="96954" marT="0" marB="0" anchor="ctr"/>
                </a:tc>
                <a:tc>
                  <a:txBody>
                    <a:bodyPr/>
                    <a:lstStyle/>
                    <a:p>
                      <a:pPr marL="0" lvl="0" indent="0" algn="ctr">
                        <a:lnSpc>
                          <a:spcPct val="107000"/>
                        </a:lnSpc>
                        <a:spcAft>
                          <a:spcPts val="800"/>
                        </a:spcAft>
                        <a:buNone/>
                      </a:pPr>
                      <a:r>
                        <a:rPr lang="lv-LV" sz="2000" b="1" dirty="0">
                          <a:effectLst/>
                        </a:rPr>
                        <a:t>65</a:t>
                      </a:r>
                      <a:endParaRPr lang="lv-LV" sz="2000" b="1" dirty="0">
                        <a:effectLst/>
                        <a:latin typeface="Calibri"/>
                        <a:ea typeface="Calibri"/>
                        <a:cs typeface="Times New Roman"/>
                      </a:endParaRPr>
                    </a:p>
                  </a:txBody>
                  <a:tcPr marL="96954" marR="96954" marT="0" marB="0" anchor="ctr"/>
                </a:tc>
                <a:tc>
                  <a:txBody>
                    <a:bodyPr/>
                    <a:lstStyle/>
                    <a:p>
                      <a:pPr lvl="0" algn="ctr">
                        <a:lnSpc>
                          <a:spcPct val="107000"/>
                        </a:lnSpc>
                        <a:spcAft>
                          <a:spcPts val="800"/>
                        </a:spcAft>
                        <a:buNone/>
                      </a:pPr>
                      <a:r>
                        <a:rPr lang="lv-LV" sz="2000" b="1" dirty="0">
                          <a:effectLst/>
                        </a:rPr>
                        <a:t>20</a:t>
                      </a:r>
                      <a:endParaRPr lang="lv-LV" sz="2000" b="1">
                        <a:effectLst/>
                        <a:latin typeface="Calibri"/>
                        <a:ea typeface="Calibri"/>
                        <a:cs typeface="Times New Roman"/>
                      </a:endParaRPr>
                    </a:p>
                  </a:txBody>
                  <a:tcPr marL="96954" marR="96954" marT="0" marB="0" anchor="ctr"/>
                </a:tc>
                <a:extLst>
                  <a:ext uri="{0D108BD9-81ED-4DB2-BD59-A6C34878D82A}">
                    <a16:rowId xmlns:a16="http://schemas.microsoft.com/office/drawing/2014/main" val="360660076"/>
                  </a:ext>
                </a:extLst>
              </a:tr>
              <a:tr h="394447">
                <a:tc>
                  <a:txBody>
                    <a:bodyPr/>
                    <a:lstStyle/>
                    <a:p>
                      <a:pPr algn="r">
                        <a:lnSpc>
                          <a:spcPct val="107000"/>
                        </a:lnSpc>
                        <a:spcAft>
                          <a:spcPts val="800"/>
                        </a:spcAft>
                      </a:pPr>
                      <a:r>
                        <a:rPr lang="lv-LV" sz="1800" dirty="0">
                          <a:effectLst/>
                        </a:rPr>
                        <a:t>Prokurori</a:t>
                      </a:r>
                      <a:endParaRPr lang="lv-LV" sz="1800" dirty="0">
                        <a:effectLst/>
                        <a:latin typeface="Calibri"/>
                        <a:ea typeface="Calibri"/>
                        <a:cs typeface="Times New Roman"/>
                      </a:endParaRPr>
                    </a:p>
                  </a:txBody>
                  <a:tcPr marL="96954" marR="96954" marT="0" marB="0" anchor="ctr"/>
                </a:tc>
                <a:tc>
                  <a:txBody>
                    <a:bodyPr/>
                    <a:lstStyle/>
                    <a:p>
                      <a:pPr lvl="0" algn="ctr">
                        <a:lnSpc>
                          <a:spcPct val="107000"/>
                        </a:lnSpc>
                        <a:spcAft>
                          <a:spcPts val="800"/>
                        </a:spcAft>
                        <a:buNone/>
                      </a:pPr>
                      <a:r>
                        <a:rPr lang="lv-LV" sz="2000" b="1" dirty="0">
                          <a:effectLst/>
                        </a:rPr>
                        <a:t>50</a:t>
                      </a:r>
                      <a:endParaRPr lang="lv-LV" sz="2000" b="1">
                        <a:effectLst/>
                        <a:latin typeface="Calibri"/>
                        <a:ea typeface="Calibri"/>
                        <a:cs typeface="Times New Roman"/>
                      </a:endParaRPr>
                    </a:p>
                  </a:txBody>
                  <a:tcPr marL="96954" marR="96954" marT="0" marB="0" anchor="ctr"/>
                </a:tc>
                <a:tc>
                  <a:txBody>
                    <a:bodyPr/>
                    <a:lstStyle/>
                    <a:p>
                      <a:pPr lvl="0" algn="ctr">
                        <a:lnSpc>
                          <a:spcPct val="107000"/>
                        </a:lnSpc>
                        <a:spcAft>
                          <a:spcPts val="800"/>
                        </a:spcAft>
                        <a:buNone/>
                      </a:pPr>
                      <a:r>
                        <a:rPr lang="lv-LV" sz="2000" b="1" dirty="0">
                          <a:effectLst/>
                        </a:rPr>
                        <a:t>20</a:t>
                      </a:r>
                      <a:endParaRPr lang="lv-LV" sz="2000" b="1">
                        <a:effectLst/>
                        <a:latin typeface="Calibri"/>
                        <a:ea typeface="Calibri"/>
                        <a:cs typeface="Times New Roman"/>
                      </a:endParaRPr>
                    </a:p>
                  </a:txBody>
                  <a:tcPr marL="96954" marR="96954" marT="0" marB="0" anchor="ctr"/>
                </a:tc>
                <a:extLst>
                  <a:ext uri="{0D108BD9-81ED-4DB2-BD59-A6C34878D82A}">
                    <a16:rowId xmlns:a16="http://schemas.microsoft.com/office/drawing/2014/main" val="1318199512"/>
                  </a:ext>
                </a:extLst>
              </a:tr>
              <a:tr h="394447">
                <a:tc>
                  <a:txBody>
                    <a:bodyPr/>
                    <a:lstStyle/>
                    <a:p>
                      <a:pPr algn="r">
                        <a:lnSpc>
                          <a:spcPct val="107000"/>
                        </a:lnSpc>
                        <a:spcAft>
                          <a:spcPts val="800"/>
                        </a:spcAft>
                      </a:pPr>
                      <a:r>
                        <a:rPr lang="lv-LV" sz="1800" dirty="0">
                          <a:effectLst/>
                        </a:rPr>
                        <a:t>Diplomāti</a:t>
                      </a:r>
                      <a:endParaRPr lang="lv-LV" sz="1800" dirty="0">
                        <a:effectLst/>
                        <a:latin typeface="Calibri"/>
                        <a:ea typeface="Calibri"/>
                        <a:cs typeface="Times New Roman"/>
                      </a:endParaRPr>
                    </a:p>
                  </a:txBody>
                  <a:tcPr marL="96954" marR="96954" marT="0" marB="0" anchor="ctr"/>
                </a:tc>
                <a:tc>
                  <a:txBody>
                    <a:bodyPr/>
                    <a:lstStyle/>
                    <a:p>
                      <a:pPr lvl="0" algn="ctr">
                        <a:lnSpc>
                          <a:spcPct val="107000"/>
                        </a:lnSpc>
                        <a:spcAft>
                          <a:spcPts val="800"/>
                        </a:spcAft>
                        <a:buNone/>
                      </a:pPr>
                      <a:r>
                        <a:rPr lang="lv-LV" sz="2000" b="1" dirty="0">
                          <a:effectLst/>
                        </a:rPr>
                        <a:t>55</a:t>
                      </a:r>
                      <a:endParaRPr lang="lv-LV" sz="2000" b="1">
                        <a:effectLst/>
                        <a:latin typeface="Calibri"/>
                        <a:ea typeface="Calibri"/>
                        <a:cs typeface="Times New Roman"/>
                      </a:endParaRPr>
                    </a:p>
                  </a:txBody>
                  <a:tcPr marL="96954" marR="96954" marT="0" marB="0" anchor="ctr"/>
                </a:tc>
                <a:tc>
                  <a:txBody>
                    <a:bodyPr/>
                    <a:lstStyle/>
                    <a:p>
                      <a:pPr lvl="0" algn="ctr">
                        <a:lnSpc>
                          <a:spcPct val="107000"/>
                        </a:lnSpc>
                        <a:spcAft>
                          <a:spcPts val="800"/>
                        </a:spcAft>
                        <a:buNone/>
                      </a:pPr>
                      <a:r>
                        <a:rPr lang="lv-LV" sz="2000" b="1" dirty="0">
                          <a:effectLst/>
                        </a:rPr>
                        <a:t>20</a:t>
                      </a:r>
                      <a:endParaRPr lang="lv-LV" sz="2000" b="1">
                        <a:effectLst/>
                        <a:latin typeface="Calibri"/>
                        <a:ea typeface="Calibri"/>
                        <a:cs typeface="Times New Roman"/>
                      </a:endParaRPr>
                    </a:p>
                  </a:txBody>
                  <a:tcPr marL="96954" marR="96954" marT="0" marB="0" anchor="ctr"/>
                </a:tc>
                <a:extLst>
                  <a:ext uri="{0D108BD9-81ED-4DB2-BD59-A6C34878D82A}">
                    <a16:rowId xmlns:a16="http://schemas.microsoft.com/office/drawing/2014/main" val="1577885114"/>
                  </a:ext>
                </a:extLst>
              </a:tr>
              <a:tr h="406773">
                <a:tc>
                  <a:txBody>
                    <a:bodyPr/>
                    <a:lstStyle/>
                    <a:p>
                      <a:pPr algn="r">
                        <a:lnSpc>
                          <a:spcPct val="107000"/>
                        </a:lnSpc>
                        <a:spcAft>
                          <a:spcPts val="800"/>
                        </a:spcAft>
                      </a:pPr>
                      <a:r>
                        <a:rPr lang="lv-LV" sz="1800" dirty="0">
                          <a:effectLst/>
                        </a:rPr>
                        <a:t>KNAB amatpersonas</a:t>
                      </a:r>
                      <a:endParaRPr lang="lv-LV" sz="1800" dirty="0">
                        <a:effectLst/>
                        <a:latin typeface="Calibri"/>
                        <a:ea typeface="Calibri"/>
                        <a:cs typeface="Times New Roman"/>
                      </a:endParaRPr>
                    </a:p>
                  </a:txBody>
                  <a:tcPr marL="96954" marR="96954" marT="0" marB="0" anchor="ctr"/>
                </a:tc>
                <a:tc>
                  <a:txBody>
                    <a:bodyPr/>
                    <a:lstStyle/>
                    <a:p>
                      <a:pPr lvl="0" algn="ctr">
                        <a:lnSpc>
                          <a:spcPct val="107000"/>
                        </a:lnSpc>
                        <a:spcAft>
                          <a:spcPts val="800"/>
                        </a:spcAft>
                        <a:buNone/>
                      </a:pPr>
                      <a:r>
                        <a:rPr lang="lv-LV" sz="2000" b="1" dirty="0">
                          <a:effectLst/>
                        </a:rPr>
                        <a:t>50</a:t>
                      </a:r>
                      <a:endParaRPr lang="lv-LV" sz="2000" b="1" dirty="0">
                        <a:effectLst/>
                        <a:latin typeface="Calibri"/>
                        <a:ea typeface="Calibri"/>
                        <a:cs typeface="Times New Roman"/>
                      </a:endParaRPr>
                    </a:p>
                  </a:txBody>
                  <a:tcPr marL="96954" marR="96954" marT="0" marB="0" anchor="ctr"/>
                </a:tc>
                <a:tc>
                  <a:txBody>
                    <a:bodyPr/>
                    <a:lstStyle/>
                    <a:p>
                      <a:pPr lvl="0" algn="ctr">
                        <a:lnSpc>
                          <a:spcPct val="107000"/>
                        </a:lnSpc>
                        <a:spcAft>
                          <a:spcPts val="800"/>
                        </a:spcAft>
                        <a:buNone/>
                      </a:pPr>
                      <a:r>
                        <a:rPr lang="lv-LV" sz="2000" b="1" dirty="0">
                          <a:effectLst/>
                        </a:rPr>
                        <a:t>20</a:t>
                      </a:r>
                      <a:endParaRPr lang="lv-LV" sz="2000" b="1">
                        <a:effectLst/>
                        <a:latin typeface="Calibri"/>
                        <a:ea typeface="Calibri"/>
                        <a:cs typeface="Times New Roman"/>
                      </a:endParaRPr>
                    </a:p>
                  </a:txBody>
                  <a:tcPr marL="96954" marR="96954" marT="0" marB="0" anchor="ctr"/>
                </a:tc>
                <a:extLst>
                  <a:ext uri="{0D108BD9-81ED-4DB2-BD59-A6C34878D82A}">
                    <a16:rowId xmlns:a16="http://schemas.microsoft.com/office/drawing/2014/main" val="3657108580"/>
                  </a:ext>
                </a:extLst>
              </a:tr>
              <a:tr h="617720">
                <a:tc>
                  <a:txBody>
                    <a:bodyPr/>
                    <a:lstStyle/>
                    <a:p>
                      <a:pPr algn="r">
                        <a:lnSpc>
                          <a:spcPct val="107000"/>
                        </a:lnSpc>
                        <a:spcAft>
                          <a:spcPts val="800"/>
                        </a:spcAft>
                      </a:pPr>
                      <a:r>
                        <a:rPr lang="lv-LV" sz="1800" dirty="0">
                          <a:effectLst/>
                        </a:rPr>
                        <a:t>Valsts drošības iestāžu amatpersonas</a:t>
                      </a:r>
                      <a:endParaRPr lang="lv-LV" sz="1800">
                        <a:effectLst/>
                        <a:latin typeface="Calibri"/>
                        <a:ea typeface="Calibri"/>
                        <a:cs typeface="Times New Roman"/>
                      </a:endParaRPr>
                    </a:p>
                  </a:txBody>
                  <a:tcPr marL="96954" marR="96954" marT="0" marB="0" anchor="ctr"/>
                </a:tc>
                <a:tc>
                  <a:txBody>
                    <a:bodyPr/>
                    <a:lstStyle/>
                    <a:p>
                      <a:pPr lvl="0" algn="ctr">
                        <a:lnSpc>
                          <a:spcPct val="107000"/>
                        </a:lnSpc>
                        <a:spcAft>
                          <a:spcPts val="800"/>
                        </a:spcAft>
                        <a:buNone/>
                      </a:pPr>
                      <a:r>
                        <a:rPr lang="lv-LV" sz="2000" b="1" dirty="0">
                          <a:effectLst/>
                        </a:rPr>
                        <a:t>50</a:t>
                      </a:r>
                      <a:endParaRPr lang="lv-LV" sz="2000" b="1" dirty="0">
                        <a:effectLst/>
                        <a:latin typeface="Calibri"/>
                        <a:ea typeface="Calibri"/>
                        <a:cs typeface="Times New Roman"/>
                      </a:endParaRPr>
                    </a:p>
                  </a:txBody>
                  <a:tcPr marL="96954" marR="96954" marT="0" marB="0" anchor="ctr"/>
                </a:tc>
                <a:tc>
                  <a:txBody>
                    <a:bodyPr/>
                    <a:lstStyle/>
                    <a:p>
                      <a:pPr lvl="0" algn="ctr">
                        <a:lnSpc>
                          <a:spcPct val="107000"/>
                        </a:lnSpc>
                        <a:spcAft>
                          <a:spcPts val="800"/>
                        </a:spcAft>
                        <a:buNone/>
                      </a:pPr>
                      <a:r>
                        <a:rPr lang="lv-LV" sz="2000" b="1" dirty="0">
                          <a:effectLst/>
                        </a:rPr>
                        <a:t>20</a:t>
                      </a:r>
                      <a:endParaRPr lang="lv-LV" sz="2000" b="1" dirty="0">
                        <a:effectLst/>
                        <a:latin typeface="Calibri"/>
                        <a:ea typeface="Calibri"/>
                        <a:cs typeface="Times New Roman"/>
                      </a:endParaRPr>
                    </a:p>
                  </a:txBody>
                  <a:tcPr marL="96954" marR="96954" marT="0" marB="0" anchor="ctr"/>
                </a:tc>
                <a:extLst>
                  <a:ext uri="{0D108BD9-81ED-4DB2-BD59-A6C34878D82A}">
                    <a16:rowId xmlns:a16="http://schemas.microsoft.com/office/drawing/2014/main" val="1671810041"/>
                  </a:ext>
                </a:extLst>
              </a:tr>
              <a:tr h="334598">
                <a:tc>
                  <a:txBody>
                    <a:bodyPr/>
                    <a:lstStyle/>
                    <a:p>
                      <a:pPr algn="r">
                        <a:lnSpc>
                          <a:spcPct val="107000"/>
                        </a:lnSpc>
                        <a:spcAft>
                          <a:spcPts val="800"/>
                        </a:spcAft>
                      </a:pPr>
                      <a:r>
                        <a:rPr lang="lv-LV" sz="1800" dirty="0">
                          <a:effectLst/>
                        </a:rPr>
                        <a:t>NMPD darbinieki</a:t>
                      </a:r>
                      <a:endParaRPr lang="lv-LV" sz="1800">
                        <a:effectLst/>
                        <a:latin typeface="Calibri"/>
                        <a:ea typeface="Calibri"/>
                        <a:cs typeface="Times New Roman"/>
                      </a:endParaRPr>
                    </a:p>
                  </a:txBody>
                  <a:tcPr marL="96954" marR="96954" marT="0" marB="0" anchor="ctr"/>
                </a:tc>
                <a:tc>
                  <a:txBody>
                    <a:bodyPr/>
                    <a:lstStyle/>
                    <a:p>
                      <a:pPr lvl="0" algn="ctr">
                        <a:lnSpc>
                          <a:spcPct val="107000"/>
                        </a:lnSpc>
                        <a:spcAft>
                          <a:spcPts val="800"/>
                        </a:spcAft>
                        <a:buNone/>
                      </a:pPr>
                      <a:r>
                        <a:rPr lang="lv-LV" sz="2000" b="1" dirty="0">
                          <a:effectLst/>
                        </a:rPr>
                        <a:t>55</a:t>
                      </a:r>
                      <a:endParaRPr lang="lv-LV" sz="2000" b="1">
                        <a:effectLst/>
                        <a:latin typeface="Calibri"/>
                        <a:ea typeface="Calibri"/>
                        <a:cs typeface="Times New Roman"/>
                      </a:endParaRPr>
                    </a:p>
                  </a:txBody>
                  <a:tcPr marL="96954" marR="96954" marT="0" marB="0" anchor="ctr"/>
                </a:tc>
                <a:tc>
                  <a:txBody>
                    <a:bodyPr/>
                    <a:lstStyle/>
                    <a:p>
                      <a:pPr lvl="0" algn="ctr">
                        <a:lnSpc>
                          <a:spcPct val="107000"/>
                        </a:lnSpc>
                        <a:spcAft>
                          <a:spcPts val="800"/>
                        </a:spcAft>
                        <a:buNone/>
                      </a:pPr>
                      <a:r>
                        <a:rPr lang="lv-LV" sz="2000" b="1" dirty="0">
                          <a:effectLst/>
                        </a:rPr>
                        <a:t>20</a:t>
                      </a:r>
                      <a:endParaRPr lang="lv-LV" sz="2000" b="1" dirty="0">
                        <a:effectLst/>
                        <a:latin typeface="Calibri"/>
                        <a:ea typeface="Calibri"/>
                        <a:cs typeface="Times New Roman"/>
                      </a:endParaRPr>
                    </a:p>
                  </a:txBody>
                  <a:tcPr marL="96954" marR="96954" marT="0" marB="0" anchor="ctr"/>
                </a:tc>
                <a:extLst>
                  <a:ext uri="{0D108BD9-81ED-4DB2-BD59-A6C34878D82A}">
                    <a16:rowId xmlns:a16="http://schemas.microsoft.com/office/drawing/2014/main" val="3455397400"/>
                  </a:ext>
                </a:extLst>
              </a:tr>
            </a:tbl>
          </a:graphicData>
        </a:graphic>
      </p:graphicFrame>
    </p:spTree>
    <p:extLst>
      <p:ext uri="{BB962C8B-B14F-4D97-AF65-F5344CB8AC3E}">
        <p14:creationId xmlns:p14="http://schemas.microsoft.com/office/powerpoint/2010/main" val="41449485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D1EE16CF-6A4C-4459-843D-BFB811A3FEDD}"/>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pPr>
            <a:fld id="{3A2C6229-6458-4195-BAC8-460BF8B49FB6}" type="slidenum">
              <a:rPr lang="en-US" smtClean="0"/>
              <a:pPr>
                <a:spcAft>
                  <a:spcPts val="600"/>
                </a:spcAft>
              </a:pPr>
              <a:t>6</a:t>
            </a:fld>
            <a:endParaRPr lang="en-US"/>
          </a:p>
        </p:txBody>
      </p:sp>
      <p:sp>
        <p:nvSpPr>
          <p:cNvPr id="9" name="Title 1">
            <a:extLst>
              <a:ext uri="{FF2B5EF4-FFF2-40B4-BE49-F238E27FC236}">
                <a16:creationId xmlns:a16="http://schemas.microsoft.com/office/drawing/2014/main" id="{4F6651FB-B461-8F83-26A9-5972B7293AAB}"/>
              </a:ext>
            </a:extLst>
          </p:cNvPr>
          <p:cNvSpPr txBox="1">
            <a:spLocks/>
          </p:cNvSpPr>
          <p:nvPr/>
        </p:nvSpPr>
        <p:spPr>
          <a:xfrm>
            <a:off x="515938" y="136525"/>
            <a:ext cx="10515600" cy="84455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800" b="1" dirty="0">
                <a:solidFill>
                  <a:srgbClr val="9D2235"/>
                </a:solidFill>
                <a:latin typeface="Verdana" panose="020B0604030504040204" pitchFamily="34" charset="0"/>
                <a:ea typeface="Verdana" panose="020B0604030504040204" pitchFamily="34" charset="0"/>
              </a:rPr>
              <a:t>Esošā izdienas pensiju sistēma #3 </a:t>
            </a:r>
          </a:p>
        </p:txBody>
      </p:sp>
      <p:graphicFrame>
        <p:nvGraphicFramePr>
          <p:cNvPr id="2" name="Chart 1">
            <a:extLst>
              <a:ext uri="{FF2B5EF4-FFF2-40B4-BE49-F238E27FC236}">
                <a16:creationId xmlns:a16="http://schemas.microsoft.com/office/drawing/2014/main" id="{D288DCAE-CB47-FF74-8384-38D801B026BA}"/>
              </a:ext>
            </a:extLst>
          </p:cNvPr>
          <p:cNvGraphicFramePr>
            <a:graphicFrameLocks/>
          </p:cNvGraphicFramePr>
          <p:nvPr>
            <p:extLst>
              <p:ext uri="{D42A27DB-BD31-4B8C-83A1-F6EECF244321}">
                <p14:modId xmlns:p14="http://schemas.microsoft.com/office/powerpoint/2010/main" val="795996298"/>
              </p:ext>
            </p:extLst>
          </p:nvPr>
        </p:nvGraphicFramePr>
        <p:xfrm>
          <a:off x="515938" y="1555531"/>
          <a:ext cx="10837862" cy="413056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421050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9F2E50A7-02A5-8505-85FD-73BCFDF3AE5C}"/>
              </a:ext>
            </a:extLst>
          </p:cNvPr>
          <p:cNvSpPr>
            <a:spLocks noGrp="1"/>
          </p:cNvSpPr>
          <p:nvPr>
            <p:ph type="sldNum" sz="quarter" idx="12"/>
          </p:nvPr>
        </p:nvSpPr>
        <p:spPr/>
        <p:txBody>
          <a:bodyPr/>
          <a:lstStyle/>
          <a:p>
            <a:fld id="{3A2C6229-6458-4195-BAC8-460BF8B49FB6}" type="slidenum">
              <a:rPr lang="lv-LV" smtClean="0"/>
              <a:t>7</a:t>
            </a:fld>
            <a:endParaRPr lang="lv-LV"/>
          </a:p>
        </p:txBody>
      </p:sp>
      <p:sp>
        <p:nvSpPr>
          <p:cNvPr id="9" name="Title 1">
            <a:extLst>
              <a:ext uri="{FF2B5EF4-FFF2-40B4-BE49-F238E27FC236}">
                <a16:creationId xmlns:a16="http://schemas.microsoft.com/office/drawing/2014/main" id="{827ABB32-98C2-4598-6ECC-9B15E7605898}"/>
              </a:ext>
            </a:extLst>
          </p:cNvPr>
          <p:cNvSpPr txBox="1">
            <a:spLocks/>
          </p:cNvSpPr>
          <p:nvPr/>
        </p:nvSpPr>
        <p:spPr>
          <a:xfrm>
            <a:off x="515938" y="136525"/>
            <a:ext cx="10515600" cy="84455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800" b="1" dirty="0">
                <a:solidFill>
                  <a:srgbClr val="9D2235"/>
                </a:solidFill>
                <a:latin typeface="Verdana" panose="020B0604030504040204" pitchFamily="34" charset="0"/>
                <a:ea typeface="Verdana" panose="020B0604030504040204" pitchFamily="34" charset="0"/>
              </a:rPr>
              <a:t>Esošā izdienas pensiju sistēma #4 </a:t>
            </a:r>
          </a:p>
        </p:txBody>
      </p:sp>
      <p:graphicFrame>
        <p:nvGraphicFramePr>
          <p:cNvPr id="3" name="Chart 2">
            <a:extLst>
              <a:ext uri="{FF2B5EF4-FFF2-40B4-BE49-F238E27FC236}">
                <a16:creationId xmlns:a16="http://schemas.microsoft.com/office/drawing/2014/main" id="{6E19D3E8-BDDE-4920-48FD-AA2D7D07D464}"/>
              </a:ext>
            </a:extLst>
          </p:cNvPr>
          <p:cNvGraphicFramePr>
            <a:graphicFrameLocks/>
          </p:cNvGraphicFramePr>
          <p:nvPr>
            <p:extLst>
              <p:ext uri="{D42A27DB-BD31-4B8C-83A1-F6EECF244321}">
                <p14:modId xmlns:p14="http://schemas.microsoft.com/office/powerpoint/2010/main" val="3605993959"/>
              </p:ext>
            </p:extLst>
          </p:nvPr>
        </p:nvGraphicFramePr>
        <p:xfrm>
          <a:off x="567299" y="1414462"/>
          <a:ext cx="6572251" cy="503171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Chart 3">
            <a:extLst>
              <a:ext uri="{FF2B5EF4-FFF2-40B4-BE49-F238E27FC236}">
                <a16:creationId xmlns:a16="http://schemas.microsoft.com/office/drawing/2014/main" id="{A40D4AF6-9D05-BB81-5112-8C124FBADD17}"/>
              </a:ext>
            </a:extLst>
          </p:cNvPr>
          <p:cNvGraphicFramePr>
            <a:graphicFrameLocks/>
          </p:cNvGraphicFramePr>
          <p:nvPr>
            <p:extLst>
              <p:ext uri="{D42A27DB-BD31-4B8C-83A1-F6EECF244321}">
                <p14:modId xmlns:p14="http://schemas.microsoft.com/office/powerpoint/2010/main" val="3444112673"/>
              </p:ext>
            </p:extLst>
          </p:nvPr>
        </p:nvGraphicFramePr>
        <p:xfrm>
          <a:off x="7139550" y="1414462"/>
          <a:ext cx="4572000" cy="503171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42575332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5BD956-C8F5-1A9C-7958-C367235FA9C4}"/>
            </a:ext>
          </a:extLst>
        </p:cNvPr>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6640E82A-6B0F-48A7-EC34-8816AA2C751C}"/>
              </a:ext>
            </a:extLst>
          </p:cNvPr>
          <p:cNvSpPr>
            <a:spLocks noGrp="1"/>
          </p:cNvSpPr>
          <p:nvPr>
            <p:ph type="sldNum" sz="quarter" idx="12"/>
          </p:nvPr>
        </p:nvSpPr>
        <p:spPr/>
        <p:txBody>
          <a:bodyPr/>
          <a:lstStyle/>
          <a:p>
            <a:fld id="{3A2C6229-6458-4195-BAC8-460BF8B49FB6}" type="slidenum">
              <a:rPr lang="lv-LV" smtClean="0"/>
              <a:t>8</a:t>
            </a:fld>
            <a:endParaRPr lang="lv-LV"/>
          </a:p>
        </p:txBody>
      </p:sp>
      <p:sp>
        <p:nvSpPr>
          <p:cNvPr id="9" name="Title 1">
            <a:extLst>
              <a:ext uri="{FF2B5EF4-FFF2-40B4-BE49-F238E27FC236}">
                <a16:creationId xmlns:a16="http://schemas.microsoft.com/office/drawing/2014/main" id="{77EC57FD-DA0B-A214-26BA-CD12BCF8F953}"/>
              </a:ext>
            </a:extLst>
          </p:cNvPr>
          <p:cNvSpPr txBox="1">
            <a:spLocks/>
          </p:cNvSpPr>
          <p:nvPr/>
        </p:nvSpPr>
        <p:spPr>
          <a:xfrm>
            <a:off x="515938" y="136525"/>
            <a:ext cx="10515600" cy="84455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800" b="1" dirty="0">
                <a:solidFill>
                  <a:srgbClr val="9D2235"/>
                </a:solidFill>
                <a:latin typeface="Verdana" panose="020B0604030504040204" pitchFamily="34" charset="0"/>
                <a:ea typeface="Verdana" panose="020B0604030504040204" pitchFamily="34" charset="0"/>
              </a:rPr>
              <a:t>Esošā izdienas pensiju sistēma #5 </a:t>
            </a:r>
          </a:p>
        </p:txBody>
      </p:sp>
      <p:graphicFrame>
        <p:nvGraphicFramePr>
          <p:cNvPr id="3" name="Chart 2">
            <a:extLst>
              <a:ext uri="{FF2B5EF4-FFF2-40B4-BE49-F238E27FC236}">
                <a16:creationId xmlns:a16="http://schemas.microsoft.com/office/drawing/2014/main" id="{6C8ECB3A-771D-A441-D1EB-C37B24FA2665}"/>
              </a:ext>
            </a:extLst>
          </p:cNvPr>
          <p:cNvGraphicFramePr>
            <a:graphicFrameLocks/>
          </p:cNvGraphicFramePr>
          <p:nvPr>
            <p:extLst>
              <p:ext uri="{D42A27DB-BD31-4B8C-83A1-F6EECF244321}">
                <p14:modId xmlns:p14="http://schemas.microsoft.com/office/powerpoint/2010/main" val="1885350045"/>
              </p:ext>
            </p:extLst>
          </p:nvPr>
        </p:nvGraphicFramePr>
        <p:xfrm>
          <a:off x="515938" y="1192192"/>
          <a:ext cx="10837862" cy="4641049"/>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a:extLst>
              <a:ext uri="{FF2B5EF4-FFF2-40B4-BE49-F238E27FC236}">
                <a16:creationId xmlns:a16="http://schemas.microsoft.com/office/drawing/2014/main" id="{CB86A89E-E864-850F-1EF6-B209E7FE2A11}"/>
              </a:ext>
            </a:extLst>
          </p:cNvPr>
          <p:cNvSpPr txBox="1"/>
          <p:nvPr/>
        </p:nvSpPr>
        <p:spPr>
          <a:xfrm>
            <a:off x="2927131" y="1975944"/>
            <a:ext cx="278524" cy="292388"/>
          </a:xfrm>
          <a:prstGeom prst="rect">
            <a:avLst/>
          </a:prstGeom>
          <a:noFill/>
        </p:spPr>
        <p:txBody>
          <a:bodyPr wrap="square" rtlCol="0">
            <a:spAutoFit/>
          </a:bodyPr>
          <a:lstStyle/>
          <a:p>
            <a:r>
              <a:rPr lang="lv-LV" sz="1300" dirty="0"/>
              <a:t>*</a:t>
            </a:r>
          </a:p>
        </p:txBody>
      </p:sp>
      <p:sp>
        <p:nvSpPr>
          <p:cNvPr id="4" name="TextBox 3">
            <a:extLst>
              <a:ext uri="{FF2B5EF4-FFF2-40B4-BE49-F238E27FC236}">
                <a16:creationId xmlns:a16="http://schemas.microsoft.com/office/drawing/2014/main" id="{942F97EA-D166-E09D-B087-DFA6A844A4BC}"/>
              </a:ext>
            </a:extLst>
          </p:cNvPr>
          <p:cNvSpPr txBox="1"/>
          <p:nvPr/>
        </p:nvSpPr>
        <p:spPr>
          <a:xfrm>
            <a:off x="515938" y="6106510"/>
            <a:ext cx="3993000" cy="369332"/>
          </a:xfrm>
          <a:prstGeom prst="rect">
            <a:avLst/>
          </a:prstGeom>
          <a:noFill/>
        </p:spPr>
        <p:txBody>
          <a:bodyPr wrap="square" rtlCol="0">
            <a:spAutoFit/>
          </a:bodyPr>
          <a:lstStyle/>
          <a:p>
            <a:r>
              <a:rPr lang="lv-LV" dirty="0"/>
              <a:t>2024.gadā AIM - 8230</a:t>
            </a:r>
          </a:p>
        </p:txBody>
      </p:sp>
    </p:spTree>
    <p:extLst>
      <p:ext uri="{BB962C8B-B14F-4D97-AF65-F5344CB8AC3E}">
        <p14:creationId xmlns:p14="http://schemas.microsoft.com/office/powerpoint/2010/main" val="6854681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a:extLst>
              <a:ext uri="{FF2B5EF4-FFF2-40B4-BE49-F238E27FC236}">
                <a16:creationId xmlns:a16="http://schemas.microsoft.com/office/drawing/2014/main" id="{D1EE16CF-6A4C-4459-843D-BFB811A3FEDD}"/>
              </a:ext>
            </a:extLst>
          </p:cNvPr>
          <p:cNvSpPr>
            <a:spLocks noGrp="1"/>
          </p:cNvSpPr>
          <p:nvPr>
            <p:ph type="sldNum" sz="quarter" idx="12"/>
          </p:nvPr>
        </p:nvSpPr>
        <p:spPr/>
        <p:txBody>
          <a:bodyPr/>
          <a:lstStyle/>
          <a:p>
            <a:fld id="{3A2C6229-6458-4195-BAC8-460BF8B49FB6}" type="slidenum">
              <a:rPr lang="lv-LV" smtClean="0"/>
              <a:t>9</a:t>
            </a:fld>
            <a:endParaRPr lang="lv-LV"/>
          </a:p>
        </p:txBody>
      </p:sp>
      <p:sp>
        <p:nvSpPr>
          <p:cNvPr id="15" name="Title 1">
            <a:extLst>
              <a:ext uri="{FF2B5EF4-FFF2-40B4-BE49-F238E27FC236}">
                <a16:creationId xmlns:a16="http://schemas.microsoft.com/office/drawing/2014/main" id="{CC58D09C-761E-4860-A62B-4BA829FC0CC1}"/>
              </a:ext>
            </a:extLst>
          </p:cNvPr>
          <p:cNvSpPr txBox="1">
            <a:spLocks/>
          </p:cNvSpPr>
          <p:nvPr/>
        </p:nvSpPr>
        <p:spPr>
          <a:xfrm>
            <a:off x="515938" y="136525"/>
            <a:ext cx="10515600" cy="84455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lv-LV" sz="2800" b="1" dirty="0">
                <a:solidFill>
                  <a:srgbClr val="9D2235"/>
                </a:solidFill>
                <a:latin typeface="Verdana" panose="020B0604030504040204" pitchFamily="34" charset="0"/>
                <a:ea typeface="Verdana" panose="020B0604030504040204" pitchFamily="34" charset="0"/>
              </a:rPr>
              <a:t>Izdienas pensiju sistēmas fiskālā ietekme </a:t>
            </a:r>
          </a:p>
        </p:txBody>
      </p:sp>
      <p:pic>
        <p:nvPicPr>
          <p:cNvPr id="2" name="Picture 1">
            <a:extLst>
              <a:ext uri="{FF2B5EF4-FFF2-40B4-BE49-F238E27FC236}">
                <a16:creationId xmlns:a16="http://schemas.microsoft.com/office/drawing/2014/main" id="{7E1FACEB-A84A-C993-4351-E92767BDDF88}"/>
              </a:ext>
            </a:extLst>
          </p:cNvPr>
          <p:cNvPicPr>
            <a:picLocks noChangeAspect="1"/>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515938" y="981075"/>
            <a:ext cx="10837862" cy="4962525"/>
          </a:xfrm>
          <a:prstGeom prst="rect">
            <a:avLst/>
          </a:prstGeom>
          <a:noFill/>
          <a:ln>
            <a:noFill/>
          </a:ln>
        </p:spPr>
      </p:pic>
    </p:spTree>
    <p:extLst>
      <p:ext uri="{BB962C8B-B14F-4D97-AF65-F5344CB8AC3E}">
        <p14:creationId xmlns:p14="http://schemas.microsoft.com/office/powerpoint/2010/main" val="424638885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s" ma:contentTypeID="0x01010045F22A6256E3D042B3C07F739099FE41" ma:contentTypeVersion="12" ma:contentTypeDescription="Izveidot jaunu dokumentu." ma:contentTypeScope="" ma:versionID="e425c96a61d4248a1c773de3d7c7ec10">
  <xsd:schema xmlns:xsd="http://www.w3.org/2001/XMLSchema" xmlns:xs="http://www.w3.org/2001/XMLSchema" xmlns:p="http://schemas.microsoft.com/office/2006/metadata/properties" xmlns:ns3="d79f2440-0c0b-4af3-a3b7-f9c3bc0139da" targetNamespace="http://schemas.microsoft.com/office/2006/metadata/properties" ma:root="true" ma:fieldsID="3311d76ae60b623a123efa3241a0ed5a" ns3:_="">
    <xsd:import namespace="d79f2440-0c0b-4af3-a3b7-f9c3bc0139da"/>
    <xsd:element name="properties">
      <xsd:complexType>
        <xsd:sequence>
          <xsd:element name="documentManagement">
            <xsd:complexType>
              <xsd:all>
                <xsd:element ref="ns3:MediaServiceMetadata" minOccurs="0"/>
                <xsd:element ref="ns3:MediaServiceFastMetadata" minOccurs="0"/>
                <xsd:element ref="ns3:MediaServiceSearchProperties" minOccurs="0"/>
                <xsd:element ref="ns3:MediaServiceObjectDetectorVersions" minOccurs="0"/>
                <xsd:element ref="ns3:_activity" minOccurs="0"/>
                <xsd:element ref="ns3:MediaServiceDateTaken" minOccurs="0"/>
                <xsd:element ref="ns3:MediaServiceSystemTags" minOccurs="0"/>
                <xsd:element ref="ns3:MediaServiceGenerationTime" minOccurs="0"/>
                <xsd:element ref="ns3:MediaServiceEventHashCode" minOccurs="0"/>
                <xsd:element ref="ns3:MediaLengthInSeconds" minOccurs="0"/>
                <xsd:element ref="ns3:MediaServiceLocation"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79f2440-0c0b-4af3-a3b7-f9c3bc0139d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_activity" ma:index="12" nillable="true" ma:displayName="_activity" ma:hidden="true" ma:internalName="_activity">
      <xsd:simpleType>
        <xsd:restriction base="dms:Note"/>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SystemTags" ma:index="14" nillable="true" ma:displayName="MediaServiceSystemTags" ma:hidden="true" ma:internalName="MediaServiceSystemTags" ma:readOnly="true">
      <xsd:simpleType>
        <xsd:restriction base="dms:Note"/>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Location" ma:index="18" nillable="true" ma:displayName="Location" ma:indexed="true" ma:internalName="MediaServiceLocatio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atura tips"/>
        <xsd:element ref="dc:title" minOccurs="0" maxOccurs="1" ma:index="4" ma:displayName="Virsrakst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d79f2440-0c0b-4af3-a3b7-f9c3bc0139da" xsi:nil="true"/>
  </documentManagement>
</p:properties>
</file>

<file path=customXml/itemProps1.xml><?xml version="1.0" encoding="utf-8"?>
<ds:datastoreItem xmlns:ds="http://schemas.openxmlformats.org/officeDocument/2006/customXml" ds:itemID="{72CF3AD6-8648-4B5C-AC6D-2C25EC0BA78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79f2440-0c0b-4af3-a3b7-f9c3bc0139d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7EC5A4E-7939-4116-A55D-B19F26FAAB98}">
  <ds:schemaRefs>
    <ds:schemaRef ds:uri="http://schemas.microsoft.com/sharepoint/v3/contenttype/forms"/>
  </ds:schemaRefs>
</ds:datastoreItem>
</file>

<file path=customXml/itemProps3.xml><?xml version="1.0" encoding="utf-8"?>
<ds:datastoreItem xmlns:ds="http://schemas.openxmlformats.org/officeDocument/2006/customXml" ds:itemID="{31FE8B35-9BDA-4DE5-9840-AF31DBA0E6E7}">
  <ds:schemaRefs>
    <ds:schemaRef ds:uri="http://purl.org/dc/dcmitype/"/>
    <ds:schemaRef ds:uri="d79f2440-0c0b-4af3-a3b7-f9c3bc0139da"/>
    <ds:schemaRef ds:uri="http://schemas.microsoft.com/office/2006/metadata/properties"/>
    <ds:schemaRef ds:uri="http://purl.org/dc/elements/1.1/"/>
    <ds:schemaRef ds:uri="http://purl.org/dc/terms/"/>
    <ds:schemaRef ds:uri="http://schemas.microsoft.com/office/infopath/2007/PartnerControls"/>
    <ds:schemaRef ds:uri="http://schemas.microsoft.com/office/2006/documentManagement/type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36264</TotalTime>
  <Words>2899</Words>
  <Application>Microsoft Office PowerPoint</Application>
  <PresentationFormat>Widescreen</PresentationFormat>
  <Paragraphs>480</Paragraphs>
  <Slides>32</Slides>
  <Notes>20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32</vt:i4>
      </vt:variant>
    </vt:vector>
  </HeadingPairs>
  <TitlesOfParts>
    <vt:vector size="41" baseType="lpstr">
      <vt:lpstr>MS Mincho</vt:lpstr>
      <vt:lpstr>Arial</vt:lpstr>
      <vt:lpstr>Calibri</vt:lpstr>
      <vt:lpstr>Calibri Light</vt:lpstr>
      <vt:lpstr>Clear Sans Bold</vt:lpstr>
      <vt:lpstr>Clear Sans Bold Bold</vt:lpstr>
      <vt:lpstr>Times New Roman</vt:lpstr>
      <vt:lpstr>Verdana</vt:lpstr>
      <vt:lpstr>Office Theme</vt:lpstr>
      <vt:lpstr>PowerPoint Presentation</vt:lpstr>
      <vt:lpstr>PowerPoint Presentation</vt:lpstr>
      <vt:lpstr>Laika grafiks</vt:lpstr>
      <vt:lpstr>Esošā izdienas pensiju sistēma </vt:lpstr>
      <vt:lpstr>Esošā izdienas pensiju sistēma #2 </vt:lpstr>
      <vt:lpstr>PowerPoint Presentation</vt:lpstr>
      <vt:lpstr>PowerPoint Presentation</vt:lpstr>
      <vt:lpstr>PowerPoint Presentation</vt:lpstr>
      <vt:lpstr>PowerPoint Presentation</vt:lpstr>
      <vt:lpstr>PowerPoint Presentation</vt:lpstr>
      <vt:lpstr>PowerPoint Presentation</vt:lpstr>
      <vt:lpstr>Izdienas pensijas un valsts vecuma pensijas (2024.gads)</vt:lpstr>
      <vt:lpstr>PowerPoint Presentation</vt:lpstr>
      <vt:lpstr>PowerPoint Presentation</vt:lpstr>
      <vt:lpstr>Atlīdzības pēc došanās izdienā- IEM</vt:lpstr>
      <vt:lpstr>Atlīdzības pēc došanās izdienā- DIPLOMĀTI</vt:lpstr>
      <vt:lpstr>Atlīdzības pēc došanās izdienā- KNAB</vt:lpstr>
      <vt:lpstr>Atlīdzības pēc došanās izdienā- KULTŪRAS JOMAS PROFESIJAS</vt:lpstr>
      <vt:lpstr>Atlīdzības pēc došanās izdienā- Neatliekamās medicīniskās palīdzības dienests </vt:lpstr>
      <vt:lpstr>Atlīdzības pēc došanās izdienā- PROKURORI</vt:lpstr>
      <vt:lpstr>Atlīdzības pēc došanās izdienā- TIESNEŠI</vt:lpstr>
      <vt:lpstr>PowerPoint Presentation</vt:lpstr>
      <vt:lpstr>Būtiskās izdienas pensijas sistēmas nepilnības</vt:lpstr>
      <vt:lpstr>PowerPoint Presentation</vt:lpstr>
      <vt:lpstr>Piedāvātās izmaiņas izdienas pensiju sistēmā #2  </vt:lpstr>
      <vt:lpstr>PowerPoint Presentation</vt:lpstr>
      <vt:lpstr>PowerPoint Presentation</vt:lpstr>
      <vt:lpstr>Piedāvātās izmaiņas izdienas pensiju sistēmā #4 </vt:lpstr>
      <vt:lpstr>Piedāvātās izmaiņas izdienas pensiju sistēmā #5 </vt:lpstr>
      <vt:lpstr>PowerPoint Presentation</vt:lpstr>
      <vt:lpstr>Fiskālā ietekme no piedāvātajām izmaiņām* </vt:lpstr>
      <vt:lpstr>Ar atbildību par Latvijas nākotni!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 izdienas pensijām</dc:title>
  <dc:creator>Kārlis Gūtmanis</dc:creator>
  <cp:lastModifiedBy>Peteris Vilks</cp:lastModifiedBy>
  <cp:revision>591</cp:revision>
  <cp:lastPrinted>2025-07-18T06:38:39Z</cp:lastPrinted>
  <dcterms:created xsi:type="dcterms:W3CDTF">2019-06-13T06:50:34Z</dcterms:created>
  <dcterms:modified xsi:type="dcterms:W3CDTF">2025-07-21T10:16:28Z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0x01010045F22A6256E3D042B3C07F739099FE41</vt:lpwstr>
  </property>
</Properties>
</file>