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8.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notesSlides/notesSlide9.xml" ContentType="application/vnd.openxmlformats-officedocument.presentationml.notesSlid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charts/chart9.xml" ContentType="application/vnd.openxmlformats-officedocument.drawingml.chart+xml"/>
  <Override PartName="/ppt/charts/style9.xml" ContentType="application/vnd.ms-office.chartstyle+xml"/>
  <Override PartName="/ppt/charts/colors9.xml" ContentType="application/vnd.ms-office.chartcolorstyle+xml"/>
  <Override PartName="/ppt/notesSlides/notesSlide10.xml" ContentType="application/vnd.openxmlformats-officedocument.presentationml.notesSlide+xml"/>
  <Override PartName="/ppt/charts/chart10.xml" ContentType="application/vnd.openxmlformats-officedocument.drawingml.chart+xml"/>
  <Override PartName="/ppt/charts/style10.xml" ContentType="application/vnd.ms-office.chartstyle+xml"/>
  <Override PartName="/ppt/charts/colors10.xml" ContentType="application/vnd.ms-office.chartcolorstyle+xml"/>
  <Override PartName="/ppt/charts/chart11.xml" ContentType="application/vnd.openxmlformats-officedocument.drawingml.chart+xml"/>
  <Override PartName="/ppt/charts/style11.xml" ContentType="application/vnd.ms-office.chartstyle+xml"/>
  <Override PartName="/ppt/charts/colors11.xml" ContentType="application/vnd.ms-office.chartcolorstyle+xml"/>
  <Override PartName="/ppt/charts/chart12.xml" ContentType="application/vnd.openxmlformats-officedocument.drawingml.chart+xml"/>
  <Override PartName="/ppt/charts/style12.xml" ContentType="application/vnd.ms-office.chartstyle+xml"/>
  <Override PartName="/ppt/charts/colors12.xml" ContentType="application/vnd.ms-office.chartcolorstyle+xml"/>
  <Override PartName="/ppt/notesSlides/notesSlide11.xml" ContentType="application/vnd.openxmlformats-officedocument.presentationml.notesSlide+xml"/>
  <Override PartName="/ppt/charts/chart13.xml" ContentType="application/vnd.openxmlformats-officedocument.drawingml.chart+xml"/>
  <Override PartName="/ppt/charts/style13.xml" ContentType="application/vnd.ms-office.chartstyle+xml"/>
  <Override PartName="/ppt/charts/colors13.xml" ContentType="application/vnd.ms-office.chartcolorstyl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5.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6.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charts/chart14.xml" ContentType="application/vnd.openxmlformats-officedocument.drawingml.chart+xml"/>
  <Override PartName="/ppt/charts/style14.xml" ContentType="application/vnd.ms-office.chartstyle+xml"/>
  <Override PartName="/ppt/charts/colors14.xml" ContentType="application/vnd.ms-office.chartcolorstyle+xml"/>
  <Override PartName="/ppt/drawings/drawing1.xml" ContentType="application/vnd.openxmlformats-officedocument.drawingml.chartshapes+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736" r:id="rId4"/>
  </p:sldMasterIdLst>
  <p:notesMasterIdLst>
    <p:notesMasterId r:id="rId30"/>
  </p:notesMasterIdLst>
  <p:handoutMasterIdLst>
    <p:handoutMasterId r:id="rId31"/>
  </p:handoutMasterIdLst>
  <p:sldIdLst>
    <p:sldId id="949" r:id="rId5"/>
    <p:sldId id="952" r:id="rId6"/>
    <p:sldId id="913" r:id="rId7"/>
    <p:sldId id="917" r:id="rId8"/>
    <p:sldId id="951" r:id="rId9"/>
    <p:sldId id="956" r:id="rId10"/>
    <p:sldId id="916" r:id="rId11"/>
    <p:sldId id="946" r:id="rId12"/>
    <p:sldId id="947" r:id="rId13"/>
    <p:sldId id="914" r:id="rId14"/>
    <p:sldId id="915" r:id="rId15"/>
    <p:sldId id="898" r:id="rId16"/>
    <p:sldId id="937" r:id="rId17"/>
    <p:sldId id="925" r:id="rId18"/>
    <p:sldId id="962" r:id="rId19"/>
    <p:sldId id="963" r:id="rId20"/>
    <p:sldId id="965" r:id="rId21"/>
    <p:sldId id="964" r:id="rId22"/>
    <p:sldId id="901" r:id="rId23"/>
    <p:sldId id="938" r:id="rId24"/>
    <p:sldId id="256" r:id="rId25"/>
    <p:sldId id="940" r:id="rId26"/>
    <p:sldId id="941" r:id="rId27"/>
    <p:sldId id="926" r:id="rId28"/>
    <p:sldId id="954" r:id="rId29"/>
  </p:sldIdLst>
  <p:sldSz cx="12192000" cy="6858000"/>
  <p:notesSz cx="6735763" cy="9866313"/>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1D0911B-9735-4ECF-A7CB-E054E5D5318E}">
          <p14:sldIdLst>
            <p14:sldId id="949"/>
            <p14:sldId id="952"/>
            <p14:sldId id="913"/>
            <p14:sldId id="917"/>
            <p14:sldId id="951"/>
            <p14:sldId id="956"/>
            <p14:sldId id="916"/>
            <p14:sldId id="946"/>
            <p14:sldId id="947"/>
            <p14:sldId id="914"/>
          </p14:sldIdLst>
        </p14:section>
        <p14:section name="Untitled Section" id="{36EFFBBB-8AF2-4A29-BEE2-8861213F3CD3}">
          <p14:sldIdLst>
            <p14:sldId id="915"/>
            <p14:sldId id="898"/>
            <p14:sldId id="937"/>
            <p14:sldId id="925"/>
            <p14:sldId id="962"/>
            <p14:sldId id="963"/>
            <p14:sldId id="965"/>
            <p14:sldId id="964"/>
            <p14:sldId id="901"/>
            <p14:sldId id="938"/>
            <p14:sldId id="256"/>
            <p14:sldId id="940"/>
            <p14:sldId id="941"/>
            <p14:sldId id="926"/>
            <p14:sldId id="954"/>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2235"/>
    <a:srgbClr val="993300"/>
    <a:srgbClr val="94B868"/>
    <a:srgbClr val="DDDDDD"/>
    <a:srgbClr val="7DA54D"/>
    <a:srgbClr val="76B531"/>
    <a:srgbClr val="65863E"/>
    <a:srgbClr val="DD784F"/>
    <a:srgbClr val="CEC33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BDBED569-4797-4DF1-A0F4-6AAB3CD982D8}" styleName="Light Style 3 - Accent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454" autoAdjust="0"/>
    <p:restoredTop sz="85738" autoAdjust="0"/>
  </p:normalViewPr>
  <p:slideViewPr>
    <p:cSldViewPr snapToGrid="0">
      <p:cViewPr varScale="1">
        <p:scale>
          <a:sx n="69" d="100"/>
          <a:sy n="69" d="100"/>
        </p:scale>
        <p:origin x="1440" y="77"/>
      </p:cViewPr>
      <p:guideLst>
        <p:guide orient="horz" pos="2160"/>
        <p:guide pos="3840"/>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1.xml"/><Relationship Id="rId1" Type="http://schemas.microsoft.com/office/2011/relationships/chartStyle" Target="style1.xml"/></Relationships>
</file>

<file path=ppt/charts/_rels/chart10.xml.rels><?xml version="1.0" encoding="UTF-8" standalone="yes"?>
<Relationships xmlns="http://schemas.openxmlformats.org/package/2006/relationships"><Relationship Id="rId3" Type="http://schemas.openxmlformats.org/officeDocument/2006/relationships/oleObject" Target="file:///C:\Users\Karl\Desktop\Dati_izdiena_apstr.xlsx" TargetMode="External"/><Relationship Id="rId2" Type="http://schemas.microsoft.com/office/2011/relationships/chartColorStyle" Target="colors10.xml"/><Relationship Id="rId1" Type="http://schemas.microsoft.com/office/2011/relationships/chartStyle" Target="style10.xml"/></Relationships>
</file>

<file path=ppt/charts/_rels/chart11.xml.rels><?xml version="1.0" encoding="UTF-8" standalone="yes"?>
<Relationships xmlns="http://schemas.openxmlformats.org/package/2006/relationships"><Relationship Id="rId3" Type="http://schemas.openxmlformats.org/officeDocument/2006/relationships/oleObject" Target="file:///C:\Users\Karl\Desktop\Dati_izdiena_apstr.xlsx" TargetMode="External"/><Relationship Id="rId2" Type="http://schemas.microsoft.com/office/2011/relationships/chartColorStyle" Target="colors11.xml"/><Relationship Id="rId1" Type="http://schemas.microsoft.com/office/2011/relationships/chartStyle" Target="style11.xml"/></Relationships>
</file>

<file path=ppt/charts/_rels/chart12.xml.rels><?xml version="1.0" encoding="UTF-8" standalone="yes"?>
<Relationships xmlns="http://schemas.openxmlformats.org/package/2006/relationships"><Relationship Id="rId3" Type="http://schemas.openxmlformats.org/officeDocument/2006/relationships/oleObject" Target="file:///C:\Users\PKCKG\Downloads\Izdiena2025\Izdiena2025.xlsx" TargetMode="External"/><Relationship Id="rId2" Type="http://schemas.microsoft.com/office/2011/relationships/chartColorStyle" Target="colors12.xml"/><Relationship Id="rId1" Type="http://schemas.microsoft.com/office/2011/relationships/chartStyle" Target="style12.xml"/></Relationships>
</file>

<file path=ppt/charts/_rels/chart13.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13.xml"/><Relationship Id="rId1" Type="http://schemas.microsoft.com/office/2011/relationships/chartStyle" Target="style13.xml"/></Relationships>
</file>

<file path=ppt/charts/_rels/chart1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4.xml"/><Relationship Id="rId1" Type="http://schemas.microsoft.com/office/2011/relationships/chartStyle" Target="style14.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PKCKG\Downloads\Izdiena2025\PKC_Valsts_izdienas_pensijas_sag_02_2025.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PKCKG\AppData\Local\Microsoft\Windows\INetCache\Content.Outlook\U30S1EYY\Dati_ministr.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Peteris\Desktop\My%20Documents\Pensijas\Izdiena\IzdienaGrafiki.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Peteris\Desktop\My%20Documents\Pensijas\Izdiena\IzdienaGrafiki.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PKCKG\Downloads\Izdiena2025\Fiskala_ietekmeF.xlsx"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8.xml"/><Relationship Id="rId1" Type="http://schemas.microsoft.com/office/2011/relationships/chartStyle" Target="style8.xml"/></Relationships>
</file>

<file path=ppt/charts/_rels/chart9.xml.rels><?xml version="1.0" encoding="UTF-8" standalone="yes"?>
<Relationships xmlns="http://schemas.openxmlformats.org/package/2006/relationships"><Relationship Id="rId3" Type="http://schemas.openxmlformats.org/officeDocument/2006/relationships/oleObject" Target="file:///C:\Users\Go5u\Downloads\Izdiena2025\Izdiena2025%20(1).xlsx" TargetMode="External"/><Relationship Id="rId2" Type="http://schemas.microsoft.com/office/2011/relationships/chartColorStyle" Target="colors9.xml"/><Relationship Id="rId1" Type="http://schemas.microsoft.com/office/2011/relationships/chartStyle" Target="style9.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800" b="0" dirty="0"/>
              <a:t>Vidējā</a:t>
            </a:r>
            <a:r>
              <a:rPr lang="lv-LV" sz="1800" b="0" baseline="0" dirty="0"/>
              <a:t> izdienas pensija (EUR) sadalījumā pa profesijām </a:t>
            </a:r>
            <a:endParaRPr lang="en-GB" sz="1800" b="0"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manualLayout>
          <c:layoutTarget val="inner"/>
          <c:xMode val="edge"/>
          <c:yMode val="edge"/>
          <c:x val="4.9684963849601742E-2"/>
          <c:y val="0.11236041479955301"/>
          <c:w val="0.88099773357811662"/>
          <c:h val="0.57547634533424441"/>
        </c:manualLayout>
      </c:layout>
      <c:lineChart>
        <c:grouping val="standard"/>
        <c:varyColors val="0"/>
        <c:ser>
          <c:idx val="0"/>
          <c:order val="0"/>
          <c:tx>
            <c:strRef>
              <c:f>VIDIzd!$A$2</c:f>
              <c:strCache>
                <c:ptCount val="1"/>
                <c:pt idx="0">
                  <c:v>IeM</c:v>
                </c:pt>
              </c:strCache>
            </c:strRef>
          </c:tx>
          <c:spPr>
            <a:ln w="41275" cap="rnd">
              <a:solidFill>
                <a:schemeClr val="accent5">
                  <a:lumMod val="60000"/>
                  <a:lumOff val="40000"/>
                </a:schemeClr>
              </a:solidFill>
              <a:round/>
            </a:ln>
            <a:effectLst/>
          </c:spPr>
          <c:marker>
            <c:symbol val="circle"/>
            <c:size val="5"/>
            <c:spPr>
              <a:solidFill>
                <a:schemeClr val="accent1">
                  <a:lumMod val="40000"/>
                  <a:lumOff val="60000"/>
                </a:schemeClr>
              </a:solidFill>
              <a:ln w="9525">
                <a:no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VIDIzd!$B$2:$G$2</c:f>
              <c:numCache>
                <c:formatCode>0.0</c:formatCode>
                <c:ptCount val="6"/>
                <c:pt idx="0">
                  <c:v>693.01480690078915</c:v>
                </c:pt>
                <c:pt idx="1">
                  <c:v>743.80520511390489</c:v>
                </c:pt>
                <c:pt idx="2">
                  <c:v>789.44351772008577</c:v>
                </c:pt>
                <c:pt idx="3">
                  <c:v>895.33426190675289</c:v>
                </c:pt>
                <c:pt idx="4">
                  <c:v>983.42015879745156</c:v>
                </c:pt>
                <c:pt idx="5">
                  <c:v>1034.0489221971413</c:v>
                </c:pt>
              </c:numCache>
            </c:numRef>
          </c:val>
          <c:smooth val="0"/>
          <c:extLst>
            <c:ext xmlns:c16="http://schemas.microsoft.com/office/drawing/2014/chart" uri="{C3380CC4-5D6E-409C-BE32-E72D297353CC}">
              <c16:uniqueId val="{00000000-5BAE-4A19-9FBB-5A3F1F91EC87}"/>
            </c:ext>
          </c:extLst>
        </c:ser>
        <c:ser>
          <c:idx val="1"/>
          <c:order val="1"/>
          <c:tx>
            <c:strRef>
              <c:f>VIDIzd!$A$3</c:f>
              <c:strCache>
                <c:ptCount val="1"/>
                <c:pt idx="0">
                  <c:v>Diplomāti</c:v>
                </c:pt>
              </c:strCache>
            </c:strRef>
          </c:tx>
          <c:spPr>
            <a:ln w="41275" cap="rnd">
              <a:solidFill>
                <a:srgbClr val="FF0000"/>
              </a:solidFill>
              <a:round/>
            </a:ln>
            <a:effectLst/>
          </c:spPr>
          <c:marker>
            <c:symbol val="circle"/>
            <c:size val="5"/>
            <c:spPr>
              <a:solidFill>
                <a:srgbClr val="FF0000"/>
              </a:solidFill>
              <a:ln w="9525">
                <a:solidFill>
                  <a:srgbClr val="FF0000"/>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VIDIzd!$B$3:$G$3</c:f>
              <c:numCache>
                <c:formatCode>0.0</c:formatCode>
                <c:ptCount val="6"/>
                <c:pt idx="0">
                  <c:v>1561.9152678571431</c:v>
                </c:pt>
                <c:pt idx="1">
                  <c:v>1714.8570074786323</c:v>
                </c:pt>
                <c:pt idx="2">
                  <c:v>1803.6882936709937</c:v>
                </c:pt>
                <c:pt idx="3">
                  <c:v>1865.2255595161407</c:v>
                </c:pt>
                <c:pt idx="4">
                  <c:v>1982.5612590665107</c:v>
                </c:pt>
                <c:pt idx="5">
                  <c:v>2051.4393722368286</c:v>
                </c:pt>
              </c:numCache>
            </c:numRef>
          </c:val>
          <c:smooth val="0"/>
          <c:extLst>
            <c:ext xmlns:c16="http://schemas.microsoft.com/office/drawing/2014/chart" uri="{C3380CC4-5D6E-409C-BE32-E72D297353CC}">
              <c16:uniqueId val="{00000001-5BAE-4A19-9FBB-5A3F1F91EC87}"/>
            </c:ext>
          </c:extLst>
        </c:ser>
        <c:ser>
          <c:idx val="2"/>
          <c:order val="2"/>
          <c:tx>
            <c:strRef>
              <c:f>VIDIzd!$A$4</c:f>
              <c:strCache>
                <c:ptCount val="1"/>
                <c:pt idx="0">
                  <c:v>KNAB</c:v>
                </c:pt>
              </c:strCache>
            </c:strRef>
          </c:tx>
          <c:spPr>
            <a:ln w="41275" cap="rnd">
              <a:solidFill>
                <a:schemeClr val="accent5">
                  <a:lumMod val="50000"/>
                </a:schemeClr>
              </a:solidFill>
              <a:round/>
            </a:ln>
            <a:effectLst/>
          </c:spPr>
          <c:marker>
            <c:symbol val="circle"/>
            <c:size val="5"/>
            <c:spPr>
              <a:solidFill>
                <a:srgbClr val="002060"/>
              </a:solidFill>
              <a:ln w="9525">
                <a:solidFill>
                  <a:schemeClr val="accent6"/>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VIDIzd!$B$4:$G$4</c:f>
              <c:numCache>
                <c:formatCode>0.0</c:formatCode>
                <c:ptCount val="6"/>
                <c:pt idx="0">
                  <c:v>966.13000000000022</c:v>
                </c:pt>
                <c:pt idx="1">
                  <c:v>1053.5241666666668</c:v>
                </c:pt>
                <c:pt idx="2">
                  <c:v>1108.18</c:v>
                </c:pt>
                <c:pt idx="3">
                  <c:v>1305.9619444444445</c:v>
                </c:pt>
                <c:pt idx="4">
                  <c:v>1550.5016666666668</c:v>
                </c:pt>
                <c:pt idx="5">
                  <c:v>1640.3532572751319</c:v>
                </c:pt>
              </c:numCache>
            </c:numRef>
          </c:val>
          <c:smooth val="0"/>
          <c:extLst>
            <c:ext xmlns:c16="http://schemas.microsoft.com/office/drawing/2014/chart" uri="{C3380CC4-5D6E-409C-BE32-E72D297353CC}">
              <c16:uniqueId val="{00000002-5BAE-4A19-9FBB-5A3F1F91EC87}"/>
            </c:ext>
          </c:extLst>
        </c:ser>
        <c:ser>
          <c:idx val="3"/>
          <c:order val="3"/>
          <c:tx>
            <c:strRef>
              <c:f>VIDIzd!$A$5</c:f>
              <c:strCache>
                <c:ptCount val="1"/>
                <c:pt idx="0">
                  <c:v>Mākslinieki</c:v>
                </c:pt>
              </c:strCache>
            </c:strRef>
          </c:tx>
          <c:spPr>
            <a:ln w="41275" cap="rnd">
              <a:solidFill>
                <a:schemeClr val="accent2">
                  <a:lumMod val="60000"/>
                </a:schemeClr>
              </a:solidFill>
              <a:round/>
            </a:ln>
            <a:effectLst/>
          </c:spPr>
          <c:marker>
            <c:symbol val="circle"/>
            <c:size val="5"/>
            <c:spPr>
              <a:solidFill>
                <a:schemeClr val="accent2">
                  <a:lumMod val="60000"/>
                </a:schemeClr>
              </a:solidFill>
              <a:ln w="9525">
                <a:solidFill>
                  <a:schemeClr val="accent2">
                    <a:lumMod val="60000"/>
                  </a:schemeClr>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VIDIzd!$B$5:$G$5</c:f>
              <c:numCache>
                <c:formatCode>0.0</c:formatCode>
                <c:ptCount val="6"/>
                <c:pt idx="0">
                  <c:v>591.08159163059156</c:v>
                </c:pt>
                <c:pt idx="1">
                  <c:v>603.90649014216774</c:v>
                </c:pt>
                <c:pt idx="2">
                  <c:v>690.82319573890152</c:v>
                </c:pt>
                <c:pt idx="3">
                  <c:v>731.81782820563114</c:v>
                </c:pt>
                <c:pt idx="4">
                  <c:v>777.33647058925851</c:v>
                </c:pt>
                <c:pt idx="5">
                  <c:v>804.90319061732441</c:v>
                </c:pt>
              </c:numCache>
            </c:numRef>
          </c:val>
          <c:smooth val="0"/>
          <c:extLst>
            <c:ext xmlns:c16="http://schemas.microsoft.com/office/drawing/2014/chart" uri="{C3380CC4-5D6E-409C-BE32-E72D297353CC}">
              <c16:uniqueId val="{00000003-5BAE-4A19-9FBB-5A3F1F91EC87}"/>
            </c:ext>
          </c:extLst>
        </c:ser>
        <c:ser>
          <c:idx val="4"/>
          <c:order val="4"/>
          <c:tx>
            <c:strRef>
              <c:f>VIDIzd!$A$6</c:f>
              <c:strCache>
                <c:ptCount val="1"/>
                <c:pt idx="0">
                  <c:v>NMPD</c:v>
                </c:pt>
              </c:strCache>
            </c:strRef>
          </c:tx>
          <c:spPr>
            <a:ln w="41275" cap="rnd">
              <a:solidFill>
                <a:schemeClr val="accent4">
                  <a:lumMod val="60000"/>
                </a:schemeClr>
              </a:solidFill>
              <a:round/>
            </a:ln>
            <a:effectLst/>
          </c:spPr>
          <c:marker>
            <c:symbol val="circle"/>
            <c:size val="5"/>
            <c:spPr>
              <a:solidFill>
                <a:schemeClr val="accent4">
                  <a:lumMod val="60000"/>
                </a:schemeClr>
              </a:solidFill>
              <a:ln w="9525">
                <a:solidFill>
                  <a:schemeClr val="accent4">
                    <a:lumMod val="60000"/>
                  </a:schemeClr>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VIDIzd!$B$6:$G$6</c:f>
              <c:numCache>
                <c:formatCode>0.0</c:formatCode>
                <c:ptCount val="6"/>
                <c:pt idx="0">
                  <c:v>957.0648829386497</c:v>
                </c:pt>
                <c:pt idx="1">
                  <c:v>1021.4823276406283</c:v>
                </c:pt>
                <c:pt idx="2">
                  <c:v>1081.5926915131261</c:v>
                </c:pt>
                <c:pt idx="3">
                  <c:v>1252.8069902915395</c:v>
                </c:pt>
                <c:pt idx="4">
                  <c:v>1444.814076077969</c:v>
                </c:pt>
                <c:pt idx="5">
                  <c:v>1565.0416467896769</c:v>
                </c:pt>
              </c:numCache>
            </c:numRef>
          </c:val>
          <c:smooth val="0"/>
          <c:extLst>
            <c:ext xmlns:c16="http://schemas.microsoft.com/office/drawing/2014/chart" uri="{C3380CC4-5D6E-409C-BE32-E72D297353CC}">
              <c16:uniqueId val="{00000004-5BAE-4A19-9FBB-5A3F1F91EC87}"/>
            </c:ext>
          </c:extLst>
        </c:ser>
        <c:ser>
          <c:idx val="5"/>
          <c:order val="5"/>
          <c:tx>
            <c:strRef>
              <c:f>VIDIzd!$A$7</c:f>
              <c:strCache>
                <c:ptCount val="1"/>
                <c:pt idx="0">
                  <c:v>Prokurori</c:v>
                </c:pt>
              </c:strCache>
            </c:strRef>
          </c:tx>
          <c:spPr>
            <a:ln w="41275" cap="rnd">
              <a:solidFill>
                <a:schemeClr val="accent6">
                  <a:lumMod val="60000"/>
                </a:schemeClr>
              </a:solidFill>
              <a:round/>
            </a:ln>
            <a:effectLst/>
          </c:spPr>
          <c:marker>
            <c:symbol val="circle"/>
            <c:size val="5"/>
            <c:spPr>
              <a:solidFill>
                <a:schemeClr val="accent6">
                  <a:lumMod val="60000"/>
                </a:schemeClr>
              </a:solidFill>
              <a:ln w="9525">
                <a:solidFill>
                  <a:schemeClr val="accent6">
                    <a:lumMod val="60000"/>
                  </a:schemeClr>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VIDIzd!$B$7:$G$7</c:f>
              <c:numCache>
                <c:formatCode>0.0</c:formatCode>
                <c:ptCount val="6"/>
                <c:pt idx="0">
                  <c:v>1541.7922186147189</c:v>
                </c:pt>
                <c:pt idx="1">
                  <c:v>1942.2188498867479</c:v>
                </c:pt>
                <c:pt idx="2">
                  <c:v>2064.5844975551349</c:v>
                </c:pt>
                <c:pt idx="3">
                  <c:v>2160.2794252717208</c:v>
                </c:pt>
                <c:pt idx="4">
                  <c:v>2280.1943365031266</c:v>
                </c:pt>
                <c:pt idx="5">
                  <c:v>2466.1199306250633</c:v>
                </c:pt>
              </c:numCache>
            </c:numRef>
          </c:val>
          <c:smooth val="0"/>
          <c:extLst>
            <c:ext xmlns:c16="http://schemas.microsoft.com/office/drawing/2014/chart" uri="{C3380CC4-5D6E-409C-BE32-E72D297353CC}">
              <c16:uniqueId val="{00000005-5BAE-4A19-9FBB-5A3F1F91EC87}"/>
            </c:ext>
          </c:extLst>
        </c:ser>
        <c:ser>
          <c:idx val="6"/>
          <c:order val="6"/>
          <c:tx>
            <c:strRef>
              <c:f>VIDIzd!$A$8</c:f>
              <c:strCache>
                <c:ptCount val="1"/>
                <c:pt idx="0">
                  <c:v>Tiesneši</c:v>
                </c:pt>
              </c:strCache>
            </c:strRef>
          </c:tx>
          <c:spPr>
            <a:ln w="41275" cap="rnd">
              <a:solidFill>
                <a:schemeClr val="accent2">
                  <a:lumMod val="80000"/>
                  <a:lumOff val="20000"/>
                </a:schemeClr>
              </a:solidFill>
              <a:round/>
            </a:ln>
            <a:effectLst/>
          </c:spPr>
          <c:marker>
            <c:symbol val="circle"/>
            <c:size val="5"/>
            <c:spPr>
              <a:solidFill>
                <a:schemeClr val="accent2">
                  <a:lumMod val="80000"/>
                  <a:lumOff val="20000"/>
                </a:schemeClr>
              </a:solidFill>
              <a:ln w="9525">
                <a:solidFill>
                  <a:schemeClr val="accent2">
                    <a:lumMod val="80000"/>
                    <a:lumOff val="20000"/>
                  </a:schemeClr>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VIDIzd!$B$8:$G$8</c:f>
              <c:numCache>
                <c:formatCode>0.0</c:formatCode>
                <c:ptCount val="6"/>
                <c:pt idx="0">
                  <c:v>1823.1043598484848</c:v>
                </c:pt>
                <c:pt idx="1">
                  <c:v>2332.0380239710948</c:v>
                </c:pt>
                <c:pt idx="2">
                  <c:v>2369.9168757130255</c:v>
                </c:pt>
                <c:pt idx="3">
                  <c:v>2496.9291443381858</c:v>
                </c:pt>
                <c:pt idx="4">
                  <c:v>2642.5187051533412</c:v>
                </c:pt>
                <c:pt idx="5">
                  <c:v>2797.9117183095877</c:v>
                </c:pt>
              </c:numCache>
            </c:numRef>
          </c:val>
          <c:smooth val="0"/>
          <c:extLst>
            <c:ext xmlns:c16="http://schemas.microsoft.com/office/drawing/2014/chart" uri="{C3380CC4-5D6E-409C-BE32-E72D297353CC}">
              <c16:uniqueId val="{00000006-5BAE-4A19-9FBB-5A3F1F91EC87}"/>
            </c:ext>
          </c:extLst>
        </c:ser>
        <c:ser>
          <c:idx val="7"/>
          <c:order val="7"/>
          <c:tx>
            <c:strRef>
              <c:f>VIDIzd!$A$9</c:f>
              <c:strCache>
                <c:ptCount val="1"/>
                <c:pt idx="0">
                  <c:v>Vidējā izdienas pensija (2011-2024.gads)</c:v>
                </c:pt>
              </c:strCache>
            </c:strRef>
          </c:tx>
          <c:spPr>
            <a:ln w="41275" cap="rnd">
              <a:solidFill>
                <a:schemeClr val="accent4">
                  <a:lumMod val="80000"/>
                  <a:lumOff val="20000"/>
                </a:schemeClr>
              </a:solidFill>
              <a:round/>
            </a:ln>
            <a:effectLst/>
          </c:spPr>
          <c:marker>
            <c:symbol val="circle"/>
            <c:size val="5"/>
            <c:spPr>
              <a:solidFill>
                <a:schemeClr val="accent4">
                  <a:lumMod val="80000"/>
                  <a:lumOff val="20000"/>
                </a:schemeClr>
              </a:solidFill>
              <a:ln w="9525">
                <a:solidFill>
                  <a:schemeClr val="accent4">
                    <a:lumMod val="80000"/>
                    <a:lumOff val="20000"/>
                  </a:schemeClr>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VIDIzd!$B$9:$G$9</c:f>
              <c:numCache>
                <c:formatCode>0.0</c:formatCode>
                <c:ptCount val="6"/>
                <c:pt idx="0">
                  <c:v>511.6253443466083</c:v>
                </c:pt>
                <c:pt idx="1">
                  <c:v>560.64129071005334</c:v>
                </c:pt>
                <c:pt idx="2">
                  <c:v>604.78070750596055</c:v>
                </c:pt>
                <c:pt idx="3">
                  <c:v>698.28107393051357</c:v>
                </c:pt>
                <c:pt idx="4">
                  <c:v>798.84834527129169</c:v>
                </c:pt>
                <c:pt idx="5">
                  <c:v>870.14528069086703</c:v>
                </c:pt>
              </c:numCache>
            </c:numRef>
          </c:val>
          <c:smooth val="0"/>
          <c:extLst>
            <c:ext xmlns:c16="http://schemas.microsoft.com/office/drawing/2014/chart" uri="{C3380CC4-5D6E-409C-BE32-E72D297353CC}">
              <c16:uniqueId val="{00000007-5BAE-4A19-9FBB-5A3F1F91EC87}"/>
            </c:ext>
          </c:extLst>
        </c:ser>
        <c:ser>
          <c:idx val="8"/>
          <c:order val="8"/>
          <c:tx>
            <c:strRef>
              <c:f>VIDIzd!$A$10</c:f>
              <c:strCache>
                <c:ptCount val="1"/>
                <c:pt idx="0">
                  <c:v>Vidējā izdienas pensija (2019.-2024.gads)</c:v>
                </c:pt>
              </c:strCache>
            </c:strRef>
          </c:tx>
          <c:spPr>
            <a:ln w="41275" cap="rnd">
              <a:solidFill>
                <a:schemeClr val="accent6">
                  <a:lumMod val="80000"/>
                  <a:lumOff val="20000"/>
                </a:schemeClr>
              </a:solidFill>
              <a:round/>
            </a:ln>
            <a:effectLst/>
          </c:spPr>
          <c:marker>
            <c:symbol val="circle"/>
            <c:size val="5"/>
            <c:spPr>
              <a:solidFill>
                <a:schemeClr val="accent6">
                  <a:lumMod val="80000"/>
                  <a:lumOff val="20000"/>
                </a:schemeClr>
              </a:solidFill>
              <a:ln w="9525">
                <a:solidFill>
                  <a:schemeClr val="accent6">
                    <a:lumMod val="80000"/>
                    <a:lumOff val="20000"/>
                  </a:schemeClr>
                </a:solidFill>
              </a:ln>
              <a:effectLst/>
            </c:spPr>
          </c:marker>
          <c:cat>
            <c:numRef>
              <c:f>VIDIzd!$B$1:$G$1</c:f>
              <c:numCache>
                <c:formatCode>General</c:formatCode>
                <c:ptCount val="6"/>
                <c:pt idx="0">
                  <c:v>2019</c:v>
                </c:pt>
                <c:pt idx="1">
                  <c:v>2020</c:v>
                </c:pt>
                <c:pt idx="2">
                  <c:v>2021</c:v>
                </c:pt>
                <c:pt idx="3">
                  <c:v>2022</c:v>
                </c:pt>
                <c:pt idx="4">
                  <c:v>2023</c:v>
                </c:pt>
                <c:pt idx="5">
                  <c:v>2024</c:v>
                </c:pt>
              </c:numCache>
            </c:numRef>
          </c:cat>
          <c:val>
            <c:numRef>
              <c:f>VIDIzd!$B$10:$G$10</c:f>
              <c:numCache>
                <c:formatCode>0.0</c:formatCode>
                <c:ptCount val="6"/>
                <c:pt idx="0">
                  <c:v>736.62918597495479</c:v>
                </c:pt>
                <c:pt idx="1">
                  <c:v>819.82664894964319</c:v>
                </c:pt>
                <c:pt idx="2">
                  <c:v>880.41268939220697</c:v>
                </c:pt>
                <c:pt idx="3">
                  <c:v>994.14118386294103</c:v>
                </c:pt>
                <c:pt idx="4">
                  <c:v>1094.0449789853026</c:v>
                </c:pt>
                <c:pt idx="5">
                  <c:v>1168.6310101891229</c:v>
                </c:pt>
              </c:numCache>
            </c:numRef>
          </c:val>
          <c:smooth val="0"/>
          <c:extLst>
            <c:ext xmlns:c16="http://schemas.microsoft.com/office/drawing/2014/chart" uri="{C3380CC4-5D6E-409C-BE32-E72D297353CC}">
              <c16:uniqueId val="{00000008-5BAE-4A19-9FBB-5A3F1F91EC87}"/>
            </c:ext>
          </c:extLst>
        </c:ser>
        <c:dLbls>
          <c:showLegendKey val="0"/>
          <c:showVal val="0"/>
          <c:showCatName val="0"/>
          <c:showSerName val="0"/>
          <c:showPercent val="0"/>
          <c:showBubbleSize val="0"/>
        </c:dLbls>
        <c:marker val="1"/>
        <c:smooth val="0"/>
        <c:axId val="691466720"/>
        <c:axId val="691465760"/>
      </c:lineChart>
      <c:catAx>
        <c:axId val="691466720"/>
        <c:scaling>
          <c:orientation val="minMax"/>
        </c:scaling>
        <c:delete val="0"/>
        <c:axPos val="b"/>
        <c:numFmt formatCode="General" sourceLinked="1"/>
        <c:majorTickMark val="none"/>
        <c:minorTickMark val="none"/>
        <c:tickLblPos val="nextTo"/>
        <c:spPr>
          <a:noFill/>
          <a:ln w="349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lv-LV"/>
          </a:p>
        </c:txPr>
        <c:crossAx val="691465760"/>
        <c:crosses val="autoZero"/>
        <c:auto val="1"/>
        <c:lblAlgn val="ctr"/>
        <c:lblOffset val="100"/>
        <c:noMultiLvlLbl val="0"/>
      </c:catAx>
      <c:valAx>
        <c:axId val="691465760"/>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v-LV"/>
          </a:p>
        </c:txPr>
        <c:crossAx val="69146672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200" b="1"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lv-LV" sz="1600"/>
              <a:t>Personu atalgojums no algota darba vai kā</a:t>
            </a:r>
            <a:r>
              <a:rPr lang="lv-LV" sz="1600" baseline="0"/>
              <a:t> pašnodarbinātajam pēc došanās izdienā, %</a:t>
            </a:r>
            <a:endParaRPr lang="lv-LV" sz="1600"/>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CE5D-41BF-A004-1BED83FDA373}"/>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CE5D-41BF-A004-1BED83FDA373}"/>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CE5D-41BF-A004-1BED83FDA373}"/>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CE5D-41BF-A004-1BED83FDA373}"/>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'Dati, vizual'!$A$26:$A$29</c:f>
              <c:strCache>
                <c:ptCount val="4"/>
                <c:pt idx="0">
                  <c:v>Atalgojums 0</c:v>
                </c:pt>
                <c:pt idx="1">
                  <c:v>Atalgojums starp 0 un 50% no minimālās algas</c:v>
                </c:pt>
                <c:pt idx="2">
                  <c:v>Atalgojums starp 50% un minimālo algu</c:v>
                </c:pt>
                <c:pt idx="3">
                  <c:v>Atalgojums virs minimālās algas</c:v>
                </c:pt>
              </c:strCache>
            </c:strRef>
          </c:cat>
          <c:val>
            <c:numRef>
              <c:f>'Dati, vizual'!$B$26:$B$29</c:f>
              <c:numCache>
                <c:formatCode>0.00</c:formatCode>
                <c:ptCount val="4"/>
                <c:pt idx="0">
                  <c:v>3049</c:v>
                </c:pt>
                <c:pt idx="1">
                  <c:v>2410</c:v>
                </c:pt>
                <c:pt idx="2">
                  <c:v>1465</c:v>
                </c:pt>
                <c:pt idx="3">
                  <c:v>4830</c:v>
                </c:pt>
              </c:numCache>
            </c:numRef>
          </c:val>
          <c:extLst>
            <c:ext xmlns:c16="http://schemas.microsoft.com/office/drawing/2014/chart" uri="{C3380CC4-5D6E-409C-BE32-E72D297353CC}">
              <c16:uniqueId val="{00000008-CE5D-41BF-A004-1BED83FDA373}"/>
            </c:ext>
          </c:extLst>
        </c:ser>
        <c:dLbls>
          <c:showLegendKey val="0"/>
          <c:showVal val="0"/>
          <c:showCatName val="0"/>
          <c:showSerName val="0"/>
          <c:showPercent val="1"/>
          <c:showBubbleSize val="0"/>
          <c:showLeaderLines val="1"/>
        </c:dLbls>
        <c:firstSliceAng val="0"/>
      </c:pieChart>
      <c:spPr>
        <a:noFill/>
        <a:ln>
          <a:noFill/>
        </a:ln>
        <a:effectLst/>
      </c:spPr>
    </c:plotArea>
    <c:legend>
      <c:legendPos val="r"/>
      <c:layout>
        <c:manualLayout>
          <c:xMode val="edge"/>
          <c:yMode val="edge"/>
          <c:x val="0.60747979625076509"/>
          <c:y val="0.21008532126066512"/>
          <c:w val="0.36880478872947209"/>
          <c:h val="0.72883636996818257"/>
        </c:manualLayout>
      </c:layout>
      <c:overlay val="0"/>
      <c:spPr>
        <a:noFill/>
        <a:ln>
          <a:noFill/>
        </a:ln>
        <a:effectLst/>
      </c:spPr>
      <c:txPr>
        <a:bodyPr rot="0" spcFirstLastPara="1" vertOverflow="ellipsis" vert="horz" wrap="square" anchor="ctr" anchorCtr="1"/>
        <a:lstStyle/>
        <a:p>
          <a:pPr>
            <a:defRPr sz="12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r>
              <a:rPr lang="lv-LV" sz="1600"/>
              <a:t>Periodi, kad personas ir saņēmušas atalgojumu pēc došanās izdienā, %</a:t>
            </a:r>
          </a:p>
        </c:rich>
      </c:tx>
      <c:overlay val="0"/>
      <c:spPr>
        <a:noFill/>
        <a:ln>
          <a:noFill/>
        </a:ln>
        <a:effectLst/>
      </c:spPr>
      <c:txPr>
        <a:bodyPr rot="0" spcFirstLastPara="1" vertOverflow="ellipsis" vert="horz" wrap="square" anchor="ctr" anchorCtr="1"/>
        <a:lstStyle/>
        <a:p>
          <a:pPr>
            <a:defRPr sz="16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pieChart>
        <c:varyColors val="1"/>
        <c:ser>
          <c:idx val="0"/>
          <c:order val="0"/>
          <c:dPt>
            <c:idx val="0"/>
            <c:bubble3D val="0"/>
            <c:spPr>
              <a:solidFill>
                <a:schemeClr val="accent1"/>
              </a:solidFill>
              <a:ln w="19050">
                <a:solidFill>
                  <a:schemeClr val="lt1"/>
                </a:solidFill>
              </a:ln>
              <a:effectLst/>
            </c:spPr>
            <c:extLst>
              <c:ext xmlns:c16="http://schemas.microsoft.com/office/drawing/2014/chart" uri="{C3380CC4-5D6E-409C-BE32-E72D297353CC}">
                <c16:uniqueId val="{00000001-4F58-4FDD-873D-EAFE62411C2C}"/>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4F58-4FDD-873D-EAFE62411C2C}"/>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4F58-4FDD-873D-EAFE62411C2C}"/>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4F58-4FDD-873D-EAFE62411C2C}"/>
              </c:ext>
            </c:extLst>
          </c:dPt>
          <c:dLbls>
            <c:spPr>
              <a:noFill/>
              <a:ln>
                <a:noFill/>
              </a:ln>
              <a:effectLst/>
            </c:spPr>
            <c:txPr>
              <a:bodyPr rot="0" spcFirstLastPara="1" vertOverflow="ellipsis" vert="horz" wrap="square" lIns="38100" tIns="19050" rIns="38100" bIns="19050" anchor="ctr" anchorCtr="1">
                <a:spAutoFit/>
              </a:bodyPr>
              <a:lstStyle/>
              <a:p>
                <a:pPr>
                  <a:defRPr sz="1600" b="0" i="0" u="none" strike="noStrike" kern="1200" baseline="0">
                    <a:solidFill>
                      <a:schemeClr val="tx1">
                        <a:lumMod val="75000"/>
                        <a:lumOff val="25000"/>
                      </a:schemeClr>
                    </a:solidFill>
                    <a:latin typeface="+mn-lt"/>
                    <a:ea typeface="+mn-ea"/>
                    <a:cs typeface="+mn-cs"/>
                  </a:defRPr>
                </a:pPr>
                <a:endParaRPr lang="lv-LV"/>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'Dati, vizual'!$D$25:$D$28</c:f>
              <c:strCache>
                <c:ptCount val="4"/>
                <c:pt idx="0">
                  <c:v>Nevienā periodā</c:v>
                </c:pt>
                <c:pt idx="1">
                  <c:v>25% no perioda</c:v>
                </c:pt>
                <c:pt idx="2">
                  <c:v>25%-50% no perioda</c:v>
                </c:pt>
                <c:pt idx="3">
                  <c:v>Virs 50% no perioda</c:v>
                </c:pt>
              </c:strCache>
            </c:strRef>
          </c:cat>
          <c:val>
            <c:numRef>
              <c:f>'Dati, vizual'!$E$25:$E$28</c:f>
              <c:numCache>
                <c:formatCode>General</c:formatCode>
                <c:ptCount val="4"/>
                <c:pt idx="0" formatCode="0.00">
                  <c:v>3049</c:v>
                </c:pt>
                <c:pt idx="1">
                  <c:v>1379</c:v>
                </c:pt>
                <c:pt idx="2">
                  <c:v>1092</c:v>
                </c:pt>
                <c:pt idx="3">
                  <c:v>6195</c:v>
                </c:pt>
              </c:numCache>
            </c:numRef>
          </c:val>
          <c:extLst>
            <c:ext xmlns:c16="http://schemas.microsoft.com/office/drawing/2014/chart" uri="{C3380CC4-5D6E-409C-BE32-E72D297353CC}">
              <c16:uniqueId val="{00000008-4F58-4FDD-873D-EAFE62411C2C}"/>
            </c:ext>
          </c:extLst>
        </c:ser>
        <c:dLbls>
          <c:showLegendKey val="0"/>
          <c:showVal val="0"/>
          <c:showCatName val="0"/>
          <c:showSerName val="0"/>
          <c:showPercent val="1"/>
          <c:showBubbleSize val="0"/>
          <c:showLeaderLines val="1"/>
        </c:dLbls>
        <c:firstSliceAng val="0"/>
      </c:pieChart>
      <c:spPr>
        <a:noFill/>
        <a:ln>
          <a:noFill/>
        </a:ln>
        <a:effectLst/>
      </c:spPr>
    </c:plotArea>
    <c:legend>
      <c:legendPos val="r"/>
      <c:overlay val="0"/>
      <c:spPr>
        <a:noFill/>
        <a:ln>
          <a:noFill/>
        </a:ln>
        <a:effectLst/>
      </c:spPr>
      <c:txPr>
        <a:bodyPr rot="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lineChart>
        <c:grouping val="standard"/>
        <c:varyColors val="0"/>
        <c:ser>
          <c:idx val="0"/>
          <c:order val="0"/>
          <c:tx>
            <c:strRef>
              <c:f>Darbs!$A$3</c:f>
              <c:strCache>
                <c:ptCount val="1"/>
                <c:pt idx="0">
                  <c:v>Vidējais brīvo darba vietu skaits mēneša beigās</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Darbs!$B$2:$G$2</c:f>
              <c:numCache>
                <c:formatCode>General</c:formatCode>
                <c:ptCount val="6"/>
                <c:pt idx="0">
                  <c:v>2019</c:v>
                </c:pt>
                <c:pt idx="1">
                  <c:v>2020</c:v>
                </c:pt>
                <c:pt idx="2">
                  <c:v>2021</c:v>
                </c:pt>
                <c:pt idx="3">
                  <c:v>2022</c:v>
                </c:pt>
                <c:pt idx="4">
                  <c:v>2023</c:v>
                </c:pt>
                <c:pt idx="5">
                  <c:v>2024</c:v>
                </c:pt>
              </c:numCache>
            </c:numRef>
          </c:cat>
          <c:val>
            <c:numRef>
              <c:f>Darbs!$B$3:$G$3</c:f>
              <c:numCache>
                <c:formatCode>0</c:formatCode>
                <c:ptCount val="6"/>
                <c:pt idx="0">
                  <c:v>30377.583333333332</c:v>
                </c:pt>
                <c:pt idx="1">
                  <c:v>20148.75</c:v>
                </c:pt>
                <c:pt idx="2">
                  <c:v>19648.833333333332</c:v>
                </c:pt>
                <c:pt idx="3">
                  <c:v>28170.25</c:v>
                </c:pt>
                <c:pt idx="4">
                  <c:v>22250.5</c:v>
                </c:pt>
                <c:pt idx="5">
                  <c:v>18419.666666666668</c:v>
                </c:pt>
              </c:numCache>
            </c:numRef>
          </c:val>
          <c:smooth val="0"/>
          <c:extLst>
            <c:ext xmlns:c16="http://schemas.microsoft.com/office/drawing/2014/chart" uri="{C3380CC4-5D6E-409C-BE32-E72D297353CC}">
              <c16:uniqueId val="{00000000-B4E7-43EC-A3A4-DF0A56F319B8}"/>
            </c:ext>
          </c:extLst>
        </c:ser>
        <c:dLbls>
          <c:dLblPos val="t"/>
          <c:showLegendKey val="0"/>
          <c:showVal val="1"/>
          <c:showCatName val="0"/>
          <c:showSerName val="0"/>
          <c:showPercent val="0"/>
          <c:showBubbleSize val="0"/>
        </c:dLbls>
        <c:marker val="1"/>
        <c:smooth val="0"/>
        <c:axId val="794648176"/>
        <c:axId val="794648656"/>
      </c:lineChart>
      <c:catAx>
        <c:axId val="7946481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94648656"/>
        <c:crosses val="autoZero"/>
        <c:auto val="1"/>
        <c:lblAlgn val="ctr"/>
        <c:lblOffset val="100"/>
        <c:noMultiLvlLbl val="0"/>
      </c:catAx>
      <c:valAx>
        <c:axId val="794648656"/>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79464817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sz="1400" b="0" i="0" u="none" strike="noStrike" kern="1200" spc="0" baseline="0" dirty="0">
                <a:solidFill>
                  <a:sysClr val="windowText" lastClr="000000">
                    <a:lumMod val="65000"/>
                    <a:lumOff val="35000"/>
                  </a:sysClr>
                </a:solidFill>
                <a:latin typeface="+mn-lt"/>
                <a:ea typeface="Verdana" panose="020B0604030504040204" pitchFamily="34" charset="0"/>
                <a:cs typeface="Times New Roman" panose="02020603050405020304" pitchFamily="18" charset="0"/>
              </a:rPr>
              <a:t>Vidējā darba samaksa pa gadiem pa izdienas pensiju grupām, eiro</a:t>
            </a:r>
            <a:endParaRPr lang="en-GB" sz="1400" b="0">
              <a:latin typeface="+mn-lt"/>
              <a:cs typeface="Times New Roman" panose="02020603050405020304" pitchFamily="18" charset="0"/>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lineChart>
        <c:grouping val="standard"/>
        <c:varyColors val="0"/>
        <c:ser>
          <c:idx val="0"/>
          <c:order val="0"/>
          <c:tx>
            <c:strRef>
              <c:f>Atlīdz!$A$2</c:f>
              <c:strCache>
                <c:ptCount val="1"/>
                <c:pt idx="0">
                  <c:v>Diplomāti</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Atlīdz!$B$2:$F$2</c:f>
              <c:numCache>
                <c:formatCode>0.0</c:formatCode>
                <c:ptCount val="5"/>
                <c:pt idx="0">
                  <c:v>2126.0758000000001</c:v>
                </c:pt>
                <c:pt idx="1">
                  <c:v>2127.1174999999998</c:v>
                </c:pt>
                <c:pt idx="2">
                  <c:v>2363.9856</c:v>
                </c:pt>
                <c:pt idx="3">
                  <c:v>2812.1792999999998</c:v>
                </c:pt>
                <c:pt idx="4">
                  <c:v>3078.8296999999998</c:v>
                </c:pt>
              </c:numCache>
            </c:numRef>
          </c:val>
          <c:smooth val="0"/>
          <c:extLst>
            <c:ext xmlns:c16="http://schemas.microsoft.com/office/drawing/2014/chart" uri="{C3380CC4-5D6E-409C-BE32-E72D297353CC}">
              <c16:uniqueId val="{00000000-A9BC-46EB-AA88-AB66BB0F2E67}"/>
            </c:ext>
          </c:extLst>
        </c:ser>
        <c:ser>
          <c:idx val="1"/>
          <c:order val="1"/>
          <c:tx>
            <c:strRef>
              <c:f>Atlīdz!$A$3</c:f>
              <c:strCache>
                <c:ptCount val="1"/>
                <c:pt idx="0">
                  <c:v>Prokurori</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Atlīdz!$B$3:$F$3</c:f>
              <c:numCache>
                <c:formatCode>0.0</c:formatCode>
                <c:ptCount val="5"/>
                <c:pt idx="0">
                  <c:v>3346.1912000000002</c:v>
                </c:pt>
                <c:pt idx="1">
                  <c:v>3492.5934000000002</c:v>
                </c:pt>
                <c:pt idx="2">
                  <c:v>3698.9364</c:v>
                </c:pt>
                <c:pt idx="3">
                  <c:v>4102.6845000000003</c:v>
                </c:pt>
                <c:pt idx="4">
                  <c:v>4141.5987999999998</c:v>
                </c:pt>
              </c:numCache>
            </c:numRef>
          </c:val>
          <c:smooth val="0"/>
          <c:extLst>
            <c:ext xmlns:c16="http://schemas.microsoft.com/office/drawing/2014/chart" uri="{C3380CC4-5D6E-409C-BE32-E72D297353CC}">
              <c16:uniqueId val="{00000001-A9BC-46EB-AA88-AB66BB0F2E67}"/>
            </c:ext>
          </c:extLst>
        </c:ser>
        <c:ser>
          <c:idx val="2"/>
          <c:order val="2"/>
          <c:tx>
            <c:strRef>
              <c:f>Atlīdz!$A$4</c:f>
              <c:strCache>
                <c:ptCount val="1"/>
                <c:pt idx="0">
                  <c:v>Militārpersonas</c:v>
                </c:pt>
              </c:strCache>
            </c:strRef>
          </c:tx>
          <c:spPr>
            <a:ln w="28575" cap="rnd">
              <a:solidFill>
                <a:schemeClr val="accent3"/>
              </a:solidFill>
              <a:round/>
            </a:ln>
            <a:effectLst/>
          </c:spPr>
          <c:marker>
            <c:symbol val="circle"/>
            <c:size val="5"/>
            <c:spPr>
              <a:solidFill>
                <a:schemeClr val="accent3"/>
              </a:solidFill>
              <a:ln w="9525">
                <a:solidFill>
                  <a:schemeClr val="accent3"/>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Atlīdz!$B$4:$F$4</c:f>
              <c:numCache>
                <c:formatCode>0.0</c:formatCode>
                <c:ptCount val="5"/>
                <c:pt idx="0">
                  <c:v>1180.8417999999999</c:v>
                </c:pt>
                <c:pt idx="1">
                  <c:v>1270.6327000000001</c:v>
                </c:pt>
                <c:pt idx="2">
                  <c:v>1764.1941999999999</c:v>
                </c:pt>
                <c:pt idx="3">
                  <c:v>1760.8358000000001</c:v>
                </c:pt>
                <c:pt idx="4">
                  <c:v>1899.2654</c:v>
                </c:pt>
              </c:numCache>
            </c:numRef>
          </c:val>
          <c:smooth val="0"/>
          <c:extLst>
            <c:ext xmlns:c16="http://schemas.microsoft.com/office/drawing/2014/chart" uri="{C3380CC4-5D6E-409C-BE32-E72D297353CC}">
              <c16:uniqueId val="{00000002-A9BC-46EB-AA88-AB66BB0F2E67}"/>
            </c:ext>
          </c:extLst>
        </c:ser>
        <c:ser>
          <c:idx val="3"/>
          <c:order val="3"/>
          <c:tx>
            <c:strRef>
              <c:f>Atlīdz!$A$5</c:f>
              <c:strCache>
                <c:ptCount val="1"/>
                <c:pt idx="0">
                  <c:v>KNAB</c:v>
                </c:pt>
              </c:strCache>
            </c:strRef>
          </c:tx>
          <c:spPr>
            <a:ln w="28575" cap="rnd">
              <a:solidFill>
                <a:schemeClr val="accent4"/>
              </a:solidFill>
              <a:round/>
            </a:ln>
            <a:effectLst/>
          </c:spPr>
          <c:marker>
            <c:symbol val="circle"/>
            <c:size val="5"/>
            <c:spPr>
              <a:solidFill>
                <a:schemeClr val="accent4"/>
              </a:solidFill>
              <a:ln w="9525">
                <a:solidFill>
                  <a:schemeClr val="accent4"/>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Atlīdz!$B$5:$F$5</c:f>
              <c:numCache>
                <c:formatCode>0.0</c:formatCode>
                <c:ptCount val="5"/>
                <c:pt idx="0">
                  <c:v>1978.5841</c:v>
                </c:pt>
                <c:pt idx="1">
                  <c:v>2857.1878999999999</c:v>
                </c:pt>
                <c:pt idx="2">
                  <c:v>2869.9041999999999</c:v>
                </c:pt>
                <c:pt idx="3">
                  <c:v>3401.0250999999998</c:v>
                </c:pt>
                <c:pt idx="4">
                  <c:v>3529.4886999999999</c:v>
                </c:pt>
              </c:numCache>
            </c:numRef>
          </c:val>
          <c:smooth val="0"/>
          <c:extLst>
            <c:ext xmlns:c16="http://schemas.microsoft.com/office/drawing/2014/chart" uri="{C3380CC4-5D6E-409C-BE32-E72D297353CC}">
              <c16:uniqueId val="{00000003-A9BC-46EB-AA88-AB66BB0F2E67}"/>
            </c:ext>
          </c:extLst>
        </c:ser>
        <c:ser>
          <c:idx val="4"/>
          <c:order val="4"/>
          <c:tx>
            <c:strRef>
              <c:f>Atlīdz!$A$6</c:f>
              <c:strCache>
                <c:ptCount val="1"/>
                <c:pt idx="0">
                  <c:v>NMPD</c:v>
                </c:pt>
              </c:strCache>
            </c:strRef>
          </c:tx>
          <c:spPr>
            <a:ln w="28575" cap="rnd">
              <a:solidFill>
                <a:schemeClr val="accent5"/>
              </a:solidFill>
              <a:round/>
            </a:ln>
            <a:effectLst/>
          </c:spPr>
          <c:marker>
            <c:symbol val="circle"/>
            <c:size val="5"/>
            <c:spPr>
              <a:solidFill>
                <a:schemeClr val="accent5"/>
              </a:solidFill>
              <a:ln w="9525">
                <a:solidFill>
                  <a:schemeClr val="accent5"/>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Atlīdz!$B$6:$F$6</c:f>
              <c:numCache>
                <c:formatCode>0.0</c:formatCode>
                <c:ptCount val="5"/>
                <c:pt idx="0">
                  <c:v>1618.8253</c:v>
                </c:pt>
                <c:pt idx="1">
                  <c:v>2156.1468</c:v>
                </c:pt>
                <c:pt idx="2">
                  <c:v>1921.1507999999999</c:v>
                </c:pt>
                <c:pt idx="3">
                  <c:v>1891.9535000000001</c:v>
                </c:pt>
                <c:pt idx="4">
                  <c:v>1993</c:v>
                </c:pt>
              </c:numCache>
            </c:numRef>
          </c:val>
          <c:smooth val="0"/>
          <c:extLst>
            <c:ext xmlns:c16="http://schemas.microsoft.com/office/drawing/2014/chart" uri="{C3380CC4-5D6E-409C-BE32-E72D297353CC}">
              <c16:uniqueId val="{00000004-A9BC-46EB-AA88-AB66BB0F2E67}"/>
            </c:ext>
          </c:extLst>
        </c:ser>
        <c:ser>
          <c:idx val="5"/>
          <c:order val="5"/>
          <c:tx>
            <c:strRef>
              <c:f>Atlīdz!$A$7</c:f>
              <c:strCache>
                <c:ptCount val="1"/>
                <c:pt idx="0">
                  <c:v>IeM</c:v>
                </c:pt>
              </c:strCache>
            </c:strRef>
          </c:tx>
          <c:spPr>
            <a:ln w="28575" cap="rnd">
              <a:solidFill>
                <a:schemeClr val="accent6"/>
              </a:solidFill>
              <a:round/>
            </a:ln>
            <a:effectLst/>
          </c:spPr>
          <c:marker>
            <c:symbol val="circle"/>
            <c:size val="5"/>
            <c:spPr>
              <a:solidFill>
                <a:schemeClr val="accent6"/>
              </a:solidFill>
              <a:ln w="9525">
                <a:solidFill>
                  <a:schemeClr val="accent6"/>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Atlīdz!$B$7:$F$7</c:f>
              <c:numCache>
                <c:formatCode>0.0</c:formatCode>
                <c:ptCount val="5"/>
                <c:pt idx="0">
                  <c:v>1532.5799599999998</c:v>
                </c:pt>
                <c:pt idx="1">
                  <c:v>1588.6556</c:v>
                </c:pt>
                <c:pt idx="2">
                  <c:v>1748.6627400000002</c:v>
                </c:pt>
                <c:pt idx="3">
                  <c:v>2041.5372400000001</c:v>
                </c:pt>
                <c:pt idx="4">
                  <c:v>2188.9759800000002</c:v>
                </c:pt>
              </c:numCache>
            </c:numRef>
          </c:val>
          <c:smooth val="0"/>
          <c:extLst>
            <c:ext xmlns:c16="http://schemas.microsoft.com/office/drawing/2014/chart" uri="{C3380CC4-5D6E-409C-BE32-E72D297353CC}">
              <c16:uniqueId val="{00000005-A9BC-46EB-AA88-AB66BB0F2E67}"/>
            </c:ext>
          </c:extLst>
        </c:ser>
        <c:ser>
          <c:idx val="6"/>
          <c:order val="6"/>
          <c:tx>
            <c:strRef>
              <c:f>Atlīdz!$A$8</c:f>
              <c:strCache>
                <c:ptCount val="1"/>
                <c:pt idx="0">
                  <c:v>Tiesneši</c:v>
                </c:pt>
              </c:strCache>
            </c:strRef>
          </c:tx>
          <c:spPr>
            <a:ln w="28575" cap="rnd">
              <a:solidFill>
                <a:schemeClr val="accent1">
                  <a:lumMod val="60000"/>
                </a:schemeClr>
              </a:solidFill>
              <a:round/>
            </a:ln>
            <a:effectLst/>
          </c:spPr>
          <c:marker>
            <c:symbol val="circle"/>
            <c:size val="5"/>
            <c:spPr>
              <a:solidFill>
                <a:schemeClr val="accent1">
                  <a:lumMod val="60000"/>
                </a:schemeClr>
              </a:solidFill>
              <a:ln w="9525">
                <a:solidFill>
                  <a:schemeClr val="accent1">
                    <a:lumMod val="60000"/>
                  </a:schemeClr>
                </a:solidFill>
              </a:ln>
              <a:effectLst/>
            </c:spPr>
          </c:marker>
          <c:cat>
            <c:numRef>
              <c:f>Atlīdz!$B$1:$F$1</c:f>
              <c:numCache>
                <c:formatCode>General</c:formatCode>
                <c:ptCount val="5"/>
                <c:pt idx="0">
                  <c:v>2020</c:v>
                </c:pt>
                <c:pt idx="1">
                  <c:v>2021</c:v>
                </c:pt>
                <c:pt idx="2">
                  <c:v>2022</c:v>
                </c:pt>
                <c:pt idx="3">
                  <c:v>2023</c:v>
                </c:pt>
                <c:pt idx="4">
                  <c:v>2024</c:v>
                </c:pt>
              </c:numCache>
            </c:numRef>
          </c:cat>
          <c:val>
            <c:numRef>
              <c:f>Atlīdz!$B$8:$F$8</c:f>
              <c:numCache>
                <c:formatCode>0.0</c:formatCode>
                <c:ptCount val="5"/>
                <c:pt idx="0">
                  <c:v>4165.1917666666668</c:v>
                </c:pt>
                <c:pt idx="1">
                  <c:v>4761.273533333333</c:v>
                </c:pt>
                <c:pt idx="2">
                  <c:v>4854.4105666666665</c:v>
                </c:pt>
                <c:pt idx="3">
                  <c:v>5472.9023333333325</c:v>
                </c:pt>
                <c:pt idx="4">
                  <c:v>6045.5293999999994</c:v>
                </c:pt>
              </c:numCache>
            </c:numRef>
          </c:val>
          <c:smooth val="0"/>
          <c:extLst>
            <c:ext xmlns:c16="http://schemas.microsoft.com/office/drawing/2014/chart" uri="{C3380CC4-5D6E-409C-BE32-E72D297353CC}">
              <c16:uniqueId val="{00000006-A9BC-46EB-AA88-AB66BB0F2E67}"/>
            </c:ext>
          </c:extLst>
        </c:ser>
        <c:dLbls>
          <c:showLegendKey val="0"/>
          <c:showVal val="0"/>
          <c:showCatName val="0"/>
          <c:showSerName val="0"/>
          <c:showPercent val="0"/>
          <c:showBubbleSize val="0"/>
        </c:dLbls>
        <c:marker val="1"/>
        <c:smooth val="0"/>
        <c:axId val="1275182527"/>
        <c:axId val="1275174847"/>
      </c:lineChart>
      <c:catAx>
        <c:axId val="127518252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75174847"/>
        <c:crosses val="autoZero"/>
        <c:auto val="1"/>
        <c:lblAlgn val="ctr"/>
        <c:lblOffset val="100"/>
        <c:noMultiLvlLbl val="0"/>
      </c:catAx>
      <c:valAx>
        <c:axId val="1275174847"/>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27518252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dirty="0"/>
              <a:t>Attiecināmā darba stāža salīdzinājums gados izdienas</a:t>
            </a:r>
            <a:r>
              <a:rPr lang="lv-LV" baseline="0" dirty="0"/>
              <a:t> pensijas</a:t>
            </a:r>
            <a:r>
              <a:rPr lang="lv-LV" dirty="0"/>
              <a:t> saņemšanai </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manualLayout>
          <c:layoutTarget val="inner"/>
          <c:xMode val="edge"/>
          <c:yMode val="edge"/>
          <c:x val="3.7910848332570531E-2"/>
          <c:y val="0.1188782351297787"/>
          <c:w val="0.88142485748000365"/>
          <c:h val="0.79783131380762007"/>
        </c:manualLayout>
      </c:layout>
      <c:barChart>
        <c:barDir val="col"/>
        <c:grouping val="stacked"/>
        <c:varyColors val="0"/>
        <c:ser>
          <c:idx val="0"/>
          <c:order val="0"/>
          <c:tx>
            <c:strRef>
              <c:f>Sheet1!$E$15</c:f>
              <c:strCache>
                <c:ptCount val="1"/>
                <c:pt idx="0">
                  <c:v>publiskais stāžs gados</c:v>
                </c:pt>
              </c:strCache>
            </c:strRef>
          </c:tx>
          <c:spPr>
            <a:solidFill>
              <a:schemeClr val="accent1"/>
            </a:solidFill>
            <a:ln>
              <a:noFill/>
            </a:ln>
            <a:effectLst/>
          </c:spPr>
          <c:invertIfNegative val="0"/>
          <c:dLbls>
            <c:dLbl>
              <c:idx val="0"/>
              <c:tx>
                <c:rich>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fld id="{E7AF0FE1-481D-40B2-8909-6D98410B5E97}" type="SERIESNAME">
                      <a:rPr lang="en-US"/>
                      <a:pPr>
                        <a:defRPr sz="1200" b="1"/>
                      </a:pPr>
                      <a:t>[SERIES NAME]</a:t>
                    </a:fld>
                    <a:r>
                      <a:rPr lang="en-US" baseline="0"/>
                      <a:t>;</a:t>
                    </a:r>
                  </a:p>
                  <a:p>
                    <a:pPr>
                      <a:defRPr sz="1200" b="1"/>
                    </a:pPr>
                    <a:r>
                      <a:rPr lang="en-US" baseline="0"/>
                      <a:t> </a:t>
                    </a:r>
                    <a:fld id="{9A104D72-A463-452C-9C09-E55AAA2CC491}" type="VALUE">
                      <a:rPr lang="en-US" baseline="0"/>
                      <a:pPr>
                        <a:defRPr sz="1200" b="1"/>
                      </a:pPr>
                      <a:t>[VALUE]</a:t>
                    </a:fld>
                    <a:endParaRPr lang="en-US" baseline="0"/>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6790826413602214"/>
                      <c:h val="0.18365389250300135"/>
                    </c:manualLayout>
                  </c15:layout>
                  <c15:dlblFieldTable/>
                  <c15:showDataLabelsRange val="0"/>
                </c:ext>
                <c:ext xmlns:c16="http://schemas.microsoft.com/office/drawing/2014/chart" uri="{C3380CC4-5D6E-409C-BE32-E72D297353CC}">
                  <c16:uniqueId val="{00000000-2C6F-431D-8EE2-E9F51AFE0C04}"/>
                </c:ext>
              </c:extLst>
            </c:dLbl>
            <c:dLbl>
              <c:idx val="1"/>
              <c:tx>
                <c:rich>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fld id="{CE332380-43E9-4823-BD3B-03566478F85C}" type="SERIESNAME">
                      <a:rPr lang="en-US"/>
                      <a:pPr>
                        <a:defRPr sz="1200" b="1"/>
                      </a:pPr>
                      <a:t>[SERIES NAME]</a:t>
                    </a:fld>
                    <a:r>
                      <a:rPr lang="en-US" baseline="0" dirty="0"/>
                      <a:t>; </a:t>
                    </a:r>
                  </a:p>
                  <a:p>
                    <a:pPr>
                      <a:defRPr sz="1200" b="1"/>
                    </a:pPr>
                    <a:fld id="{55399FCC-828A-45A4-B39F-41D376E2CF81}" type="VALUE">
                      <a:rPr lang="en-US" baseline="0"/>
                      <a:pPr>
                        <a:defRPr sz="1200" b="1"/>
                      </a:pPr>
                      <a:t>[VALUE]</a:t>
                    </a:fld>
                    <a:endParaRPr lang="en-US"/>
                  </a:p>
                </c:rich>
              </c:tx>
              <c:spPr>
                <a:noFill/>
                <a:ln>
                  <a:noFill/>
                </a:ln>
                <a:effectLst/>
              </c:spPr>
              <c:txPr>
                <a:bodyPr rot="0" spcFirstLastPara="1" vertOverflow="ellipsis" vert="horz" wrap="square" lIns="38100" tIns="19050" rIns="38100" bIns="19050" anchor="ctr" anchorCtr="1">
                  <a:noAutofit/>
                </a:bodyPr>
                <a:lstStyle/>
                <a:p>
                  <a:pPr>
                    <a:defRPr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552550415183867"/>
                      <c:h val="0.15801286039088946"/>
                    </c:manualLayout>
                  </c15:layout>
                  <c15:dlblFieldTable/>
                  <c15:showDataLabelsRange val="0"/>
                </c:ext>
                <c:ext xmlns:c16="http://schemas.microsoft.com/office/drawing/2014/chart" uri="{C3380CC4-5D6E-409C-BE32-E72D297353CC}">
                  <c16:uniqueId val="{00000001-2C6F-431D-8EE2-E9F51AFE0C04}"/>
                </c:ext>
              </c:extLst>
            </c:dLbl>
            <c:spPr>
              <a:noFill/>
              <a:ln>
                <a:noFill/>
              </a:ln>
              <a:effectLst/>
            </c:spPr>
            <c:txPr>
              <a:bodyPr rot="0" spcFirstLastPara="1" vertOverflow="ellipsis" vert="horz" wrap="square" lIns="38100" tIns="19050" rIns="38100" bIns="19050" anchor="ctr" anchorCtr="1">
                <a:spAutoFit/>
              </a:bodyPr>
              <a:lstStyle/>
              <a:p>
                <a:pPr>
                  <a:defRPr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Sheet1!$D$16:$D$17</c:f>
              <c:strCache>
                <c:ptCount val="2"/>
                <c:pt idx="0">
                  <c:v>esošais aprēķins</c:v>
                </c:pt>
                <c:pt idx="1">
                  <c:v>piedāvājums</c:v>
                </c:pt>
              </c:strCache>
            </c:strRef>
          </c:cat>
          <c:val>
            <c:numRef>
              <c:f>Sheet1!$E$16:$E$17</c:f>
              <c:numCache>
                <c:formatCode>General</c:formatCode>
                <c:ptCount val="2"/>
                <c:pt idx="0">
                  <c:v>10</c:v>
                </c:pt>
                <c:pt idx="1">
                  <c:v>20</c:v>
                </c:pt>
              </c:numCache>
            </c:numRef>
          </c:val>
          <c:extLst>
            <c:ext xmlns:c16="http://schemas.microsoft.com/office/drawing/2014/chart" uri="{C3380CC4-5D6E-409C-BE32-E72D297353CC}">
              <c16:uniqueId val="{00000002-2C6F-431D-8EE2-E9F51AFE0C04}"/>
            </c:ext>
          </c:extLst>
        </c:ser>
        <c:ser>
          <c:idx val="1"/>
          <c:order val="1"/>
          <c:tx>
            <c:strRef>
              <c:f>Sheet1!$F$15</c:f>
              <c:strCache>
                <c:ptCount val="1"/>
                <c:pt idx="0">
                  <c:v>privātais  stāžs   gados</c:v>
                </c:pt>
              </c:strCache>
            </c:strRef>
          </c:tx>
          <c:spPr>
            <a:solidFill>
              <a:schemeClr val="accent2"/>
            </a:solidFill>
            <a:ln>
              <a:noFill/>
            </a:ln>
            <a:effectLst/>
          </c:spPr>
          <c:invertIfNegative val="0"/>
          <c:dLbls>
            <c:dLbl>
              <c:idx val="0"/>
              <c:tx>
                <c:rich>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fld id="{A25F7FFD-8AE3-422A-BDCD-0B109B969FF6}" type="SERIESNAME">
                      <a:rPr lang="en-US"/>
                      <a:pPr algn="ctr">
                        <a:defRPr lang="en-US" sz="1200" b="1"/>
                      </a:pPr>
                      <a:t>[SERIES NAME]</a:t>
                    </a:fld>
                    <a:r>
                      <a:rPr lang="en-US" baseline="0"/>
                      <a:t>; </a:t>
                    </a:r>
                  </a:p>
                  <a:p>
                    <a:pPr algn="ctr">
                      <a:defRPr lang="en-US" sz="1200" b="1"/>
                    </a:pPr>
                    <a:fld id="{C16AE3CE-8CC3-4145-8C37-E8DC5757262E}" type="VALUE">
                      <a:rPr lang="en-US" baseline="0"/>
                      <a:pPr algn="ctr">
                        <a:defRPr lang="en-US" sz="1200" b="1"/>
                      </a:pPr>
                      <a:t>[VALUE]</a:t>
                    </a:fld>
                    <a:endParaRPr lang="en-US"/>
                  </a:p>
                </c:rich>
              </c:tx>
              <c:spPr>
                <a:noFill/>
                <a:ln>
                  <a:noFill/>
                </a:ln>
                <a:effectLst/>
              </c:spPr>
              <c:txPr>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6561486753657573"/>
                      <c:h val="0.18365389250300135"/>
                    </c:manualLayout>
                  </c15:layout>
                  <c15:dlblFieldTable/>
                  <c15:showDataLabelsRange val="0"/>
                </c:ext>
                <c:ext xmlns:c16="http://schemas.microsoft.com/office/drawing/2014/chart" uri="{C3380CC4-5D6E-409C-BE32-E72D297353CC}">
                  <c16:uniqueId val="{00000003-2C6F-431D-8EE2-E9F51AFE0C04}"/>
                </c:ext>
              </c:extLst>
            </c:dLbl>
            <c:dLbl>
              <c:idx val="1"/>
              <c:layout>
                <c:manualLayout>
                  <c:x val="7.9088868339856095E-4"/>
                  <c:y val="6.4105104003911607E-3"/>
                </c:manualLayout>
              </c:layout>
              <c:tx>
                <c:rich>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fld id="{D6444038-F548-4C0D-B45B-7DC060CF78F5}" type="SERIESNAME">
                      <a:rPr lang="en-US"/>
                      <a:pPr algn="ctr">
                        <a:defRPr lang="en-US" sz="1200" b="1"/>
                      </a:pPr>
                      <a:t>[SERIES NAME]</a:t>
                    </a:fld>
                    <a:r>
                      <a:rPr lang="en-US" baseline="0"/>
                      <a:t>;</a:t>
                    </a:r>
                  </a:p>
                  <a:p>
                    <a:pPr algn="ctr">
                      <a:defRPr lang="en-US" sz="1200" b="1"/>
                    </a:pPr>
                    <a:r>
                      <a:rPr lang="en-US" baseline="0"/>
                      <a:t> </a:t>
                    </a:r>
                    <a:fld id="{E454E9C5-C2BA-4782-9D3F-137A7EF18C7C}" type="VALUE">
                      <a:rPr lang="en-US" baseline="0"/>
                      <a:pPr algn="ctr">
                        <a:defRPr lang="en-US" sz="1200" b="1"/>
                      </a:pPr>
                      <a:t>[VALUE]</a:t>
                    </a:fld>
                    <a:endParaRPr lang="en-US" baseline="0"/>
                  </a:p>
                </c:rich>
              </c:tx>
              <c:spPr>
                <a:noFill/>
                <a:ln>
                  <a:noFill/>
                </a:ln>
                <a:effectLst/>
              </c:spPr>
              <c:txPr>
                <a:bodyPr rot="0" spcFirstLastPara="1" vertOverflow="ellipsis" vert="horz" wrap="square" lIns="38100" tIns="19050" rIns="38100" bIns="19050" anchor="ctr" anchorCtr="0">
                  <a:noAutofit/>
                </a:bodyPr>
                <a:lstStyle/>
                <a:p>
                  <a:pPr algn="ctr">
                    <a:defRPr lang="en-US"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extLst>
                <c:ext xmlns:c15="http://schemas.microsoft.com/office/drawing/2012/chart" uri="{CE6537A1-D6FC-4f65-9D91-7224C49458BB}">
                  <c15:layout>
                    <c:manualLayout>
                      <c:w val="0.1545432977461447"/>
                      <c:h val="0.16762824743293142"/>
                    </c:manualLayout>
                  </c15:layout>
                  <c15:dlblFieldTable/>
                  <c15:showDataLabelsRange val="0"/>
                </c:ext>
                <c:ext xmlns:c16="http://schemas.microsoft.com/office/drawing/2014/chart" uri="{C3380CC4-5D6E-409C-BE32-E72D297353CC}">
                  <c16:uniqueId val="{00000004-2C6F-431D-8EE2-E9F51AFE0C04}"/>
                </c:ext>
              </c:extLst>
            </c:dLbl>
            <c:spPr>
              <a:noFill/>
              <a:ln>
                <a:noFill/>
              </a:ln>
              <a:effectLst/>
            </c:spPr>
            <c:txPr>
              <a:bodyPr rot="0" spcFirstLastPara="1" vertOverflow="ellipsis" vert="horz" wrap="square" lIns="38100" tIns="19050" rIns="38100" bIns="19050" anchor="ctr" anchorCtr="0">
                <a:spAutoFit/>
              </a:bodyPr>
              <a:lstStyle/>
              <a:p>
                <a:pPr algn="ctr">
                  <a:defRPr lang="en-US" sz="1200" b="1" i="0" u="none" strike="noStrike" kern="1200" baseline="0">
                    <a:solidFill>
                      <a:schemeClr val="tx1">
                        <a:lumMod val="75000"/>
                        <a:lumOff val="25000"/>
                      </a:schemeClr>
                    </a:solidFill>
                    <a:latin typeface="+mn-lt"/>
                    <a:ea typeface="+mn-ea"/>
                    <a:cs typeface="+mn-cs"/>
                  </a:defRPr>
                </a:pPr>
                <a:endParaRPr lang="lv-LV"/>
              </a:p>
            </c:txPr>
            <c:dLblPos val="ctr"/>
            <c:showLegendKey val="0"/>
            <c:showVal val="1"/>
            <c:showCatName val="0"/>
            <c:showSerName val="1"/>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Sheet1!$D$16:$D$17</c:f>
              <c:strCache>
                <c:ptCount val="2"/>
                <c:pt idx="0">
                  <c:v>esošais aprēķins</c:v>
                </c:pt>
                <c:pt idx="1">
                  <c:v>piedāvājums</c:v>
                </c:pt>
              </c:strCache>
            </c:strRef>
          </c:cat>
          <c:val>
            <c:numRef>
              <c:f>Sheet1!$F$16:$F$17</c:f>
              <c:numCache>
                <c:formatCode>General</c:formatCode>
                <c:ptCount val="2"/>
                <c:pt idx="0">
                  <c:v>10.4</c:v>
                </c:pt>
                <c:pt idx="1">
                  <c:v>5</c:v>
                </c:pt>
              </c:numCache>
            </c:numRef>
          </c:val>
          <c:extLst>
            <c:ext xmlns:c16="http://schemas.microsoft.com/office/drawing/2014/chart" uri="{C3380CC4-5D6E-409C-BE32-E72D297353CC}">
              <c16:uniqueId val="{00000005-2C6F-431D-8EE2-E9F51AFE0C04}"/>
            </c:ext>
          </c:extLst>
        </c:ser>
        <c:dLbls>
          <c:dLblPos val="ctr"/>
          <c:showLegendKey val="0"/>
          <c:showVal val="1"/>
          <c:showCatName val="0"/>
          <c:showSerName val="0"/>
          <c:showPercent val="0"/>
          <c:showBubbleSize val="0"/>
        </c:dLbls>
        <c:gapWidth val="150"/>
        <c:overlap val="100"/>
        <c:axId val="531473520"/>
        <c:axId val="531473880"/>
      </c:barChart>
      <c:catAx>
        <c:axId val="5314735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50" b="1" i="0" u="none" strike="noStrike" kern="1200" baseline="0">
                <a:solidFill>
                  <a:schemeClr val="tx1">
                    <a:lumMod val="65000"/>
                    <a:lumOff val="35000"/>
                  </a:schemeClr>
                </a:solidFill>
                <a:latin typeface="+mn-lt"/>
                <a:ea typeface="+mn-ea"/>
                <a:cs typeface="+mn-cs"/>
              </a:defRPr>
            </a:pPr>
            <a:endParaRPr lang="lv-LV"/>
          </a:p>
        </c:txPr>
        <c:crossAx val="531473880"/>
        <c:crosses val="autoZero"/>
        <c:auto val="1"/>
        <c:lblAlgn val="ctr"/>
        <c:lblOffset val="100"/>
        <c:noMultiLvlLbl val="0"/>
      </c:catAx>
      <c:valAx>
        <c:axId val="531473880"/>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lv-LV"/>
          </a:p>
        </c:txPr>
        <c:crossAx val="5314735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lv-LV" dirty="0"/>
              <a:t>Vidējās</a:t>
            </a:r>
            <a:r>
              <a:rPr lang="lv-LV" baseline="0" dirty="0"/>
              <a:t> izdienas pensijas </a:t>
            </a:r>
            <a:r>
              <a:rPr lang="lv-LV" b="1" baseline="0" dirty="0"/>
              <a:t>personām, kas devās izdienā 2024.gadā</a:t>
            </a:r>
            <a:r>
              <a:rPr lang="lv-LV" baseline="0" dirty="0"/>
              <a:t>, dalījumā pa profesijām, EUR</a:t>
            </a:r>
            <a:endParaRPr lang="lv-LV" dirty="0"/>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Sheet3!$A$168:$A$174</c:f>
              <c:strCache>
                <c:ptCount val="7"/>
                <c:pt idx="0">
                  <c:v>Diplomāti</c:v>
                </c:pt>
                <c:pt idx="1">
                  <c:v>IeM</c:v>
                </c:pt>
                <c:pt idx="2">
                  <c:v>KNAB</c:v>
                </c:pt>
                <c:pt idx="3">
                  <c:v>Mākslinieki</c:v>
                </c:pt>
                <c:pt idx="4">
                  <c:v>NMPD</c:v>
                </c:pt>
                <c:pt idx="5">
                  <c:v>Prokurori</c:v>
                </c:pt>
                <c:pt idx="6">
                  <c:v>Tiesneši</c:v>
                </c:pt>
              </c:strCache>
            </c:strRef>
          </c:cat>
          <c:val>
            <c:numRef>
              <c:f>Sheet3!$B$168:$B$174</c:f>
              <c:numCache>
                <c:formatCode>General</c:formatCode>
                <c:ptCount val="7"/>
                <c:pt idx="0">
                  <c:v>2314.4</c:v>
                </c:pt>
                <c:pt idx="1">
                  <c:v>1131.8</c:v>
                </c:pt>
                <c:pt idx="2">
                  <c:v>1723.3</c:v>
                </c:pt>
                <c:pt idx="3">
                  <c:v>815.4</c:v>
                </c:pt>
                <c:pt idx="4">
                  <c:v>1917.6</c:v>
                </c:pt>
                <c:pt idx="5">
                  <c:v>2838.9</c:v>
                </c:pt>
                <c:pt idx="6">
                  <c:v>3181.6</c:v>
                </c:pt>
              </c:numCache>
            </c:numRef>
          </c:val>
          <c:extLst>
            <c:ext xmlns:c16="http://schemas.microsoft.com/office/drawing/2014/chart" uri="{C3380CC4-5D6E-409C-BE32-E72D297353CC}">
              <c16:uniqueId val="{00000000-907B-48E6-9B38-6E98DCD4D93E}"/>
            </c:ext>
          </c:extLst>
        </c:ser>
        <c:dLbls>
          <c:dLblPos val="outEnd"/>
          <c:showLegendKey val="0"/>
          <c:showVal val="1"/>
          <c:showCatName val="0"/>
          <c:showSerName val="0"/>
          <c:showPercent val="0"/>
          <c:showBubbleSize val="0"/>
        </c:dLbls>
        <c:gapWidth val="219"/>
        <c:overlap val="-27"/>
        <c:axId val="1430530079"/>
        <c:axId val="1430531999"/>
      </c:barChart>
      <c:catAx>
        <c:axId val="143053007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lv-LV"/>
          </a:p>
        </c:txPr>
        <c:crossAx val="1430531999"/>
        <c:crosses val="autoZero"/>
        <c:auto val="1"/>
        <c:lblAlgn val="ctr"/>
        <c:lblOffset val="100"/>
        <c:noMultiLvlLbl val="0"/>
      </c:catAx>
      <c:valAx>
        <c:axId val="1430531999"/>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1430530079"/>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r>
              <a:rPr lang="lv-LV" sz="2200"/>
              <a:t>Izdienas profesijās nodarbināto skaits 2021.gadā</a:t>
            </a:r>
          </a:p>
        </c:rich>
      </c:tx>
      <c:overlay val="0"/>
      <c:spPr>
        <a:noFill/>
        <a:ln>
          <a:noFill/>
        </a:ln>
        <a:effectLst/>
      </c:spPr>
      <c:txPr>
        <a:bodyPr rot="0" spcFirstLastPara="1" vertOverflow="ellipsis" vert="horz" wrap="square" anchor="ctr" anchorCtr="1"/>
        <a:lstStyle/>
        <a:p>
          <a:pPr>
            <a:defRPr sz="2200" b="0"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14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'Nodarbināto skaits'!$N$3:$N$14</c:f>
              <c:strCache>
                <c:ptCount val="12"/>
                <c:pt idx="0">
                  <c:v>KNAB</c:v>
                </c:pt>
                <c:pt idx="1">
                  <c:v>Diplomāti</c:v>
                </c:pt>
                <c:pt idx="2">
                  <c:v>AIM</c:v>
                </c:pt>
                <c:pt idx="3">
                  <c:v>Tiesneši</c:v>
                </c:pt>
                <c:pt idx="4">
                  <c:v>IeVP</c:v>
                </c:pt>
                <c:pt idx="5">
                  <c:v>Mākslinieki</c:v>
                </c:pt>
                <c:pt idx="6">
                  <c:v>NMPD</c:v>
                </c:pt>
                <c:pt idx="7">
                  <c:v>VP</c:v>
                </c:pt>
                <c:pt idx="8">
                  <c:v>VRS</c:v>
                </c:pt>
                <c:pt idx="9">
                  <c:v>IDB</c:v>
                </c:pt>
                <c:pt idx="10">
                  <c:v>VUGD</c:v>
                </c:pt>
                <c:pt idx="11">
                  <c:v>Prokurori</c:v>
                </c:pt>
              </c:strCache>
            </c:strRef>
          </c:cat>
          <c:val>
            <c:numRef>
              <c:f>'Nodarbināto skaits'!$O$3:$O$14</c:f>
              <c:numCache>
                <c:formatCode>General</c:formatCode>
                <c:ptCount val="12"/>
                <c:pt idx="0">
                  <c:v>142</c:v>
                </c:pt>
                <c:pt idx="1">
                  <c:v>502</c:v>
                </c:pt>
                <c:pt idx="2">
                  <c:v>6700</c:v>
                </c:pt>
                <c:pt idx="3">
                  <c:v>510</c:v>
                </c:pt>
                <c:pt idx="4">
                  <c:v>1717</c:v>
                </c:pt>
                <c:pt idx="5">
                  <c:v>858</c:v>
                </c:pt>
                <c:pt idx="6">
                  <c:v>1947</c:v>
                </c:pt>
                <c:pt idx="7">
                  <c:v>5379</c:v>
                </c:pt>
                <c:pt idx="8">
                  <c:v>2099</c:v>
                </c:pt>
                <c:pt idx="9">
                  <c:v>60</c:v>
                </c:pt>
                <c:pt idx="10">
                  <c:v>2720</c:v>
                </c:pt>
                <c:pt idx="11">
                  <c:v>449</c:v>
                </c:pt>
              </c:numCache>
            </c:numRef>
          </c:val>
          <c:extLst>
            <c:ext xmlns:c16="http://schemas.microsoft.com/office/drawing/2014/chart" uri="{C3380CC4-5D6E-409C-BE32-E72D297353CC}">
              <c16:uniqueId val="{00000000-C0C6-4352-9868-80ED792EB5BB}"/>
            </c:ext>
          </c:extLst>
        </c:ser>
        <c:dLbls>
          <c:dLblPos val="outEnd"/>
          <c:showLegendKey val="0"/>
          <c:showVal val="1"/>
          <c:showCatName val="0"/>
          <c:showSerName val="0"/>
          <c:showPercent val="0"/>
          <c:showBubbleSize val="0"/>
        </c:dLbls>
        <c:gapWidth val="219"/>
        <c:overlap val="-27"/>
        <c:axId val="965197007"/>
        <c:axId val="965197487"/>
      </c:barChart>
      <c:catAx>
        <c:axId val="96519700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lumMod val="65000"/>
                    <a:lumOff val="35000"/>
                  </a:schemeClr>
                </a:solidFill>
                <a:latin typeface="+mn-lt"/>
                <a:ea typeface="+mn-ea"/>
                <a:cs typeface="+mn-cs"/>
              </a:defRPr>
            </a:pPr>
            <a:endParaRPr lang="lv-LV"/>
          </a:p>
        </c:txPr>
        <c:crossAx val="965197487"/>
        <c:crosses val="autoZero"/>
        <c:auto val="1"/>
        <c:lblAlgn val="ctr"/>
        <c:lblOffset val="100"/>
        <c:noMultiLvlLbl val="0"/>
      </c:catAx>
      <c:valAx>
        <c:axId val="965197487"/>
        <c:scaling>
          <c:orientation val="minMax"/>
        </c:scaling>
        <c:delete val="1"/>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crossAx val="965197007"/>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a:pPr>
      <a:endParaRPr lang="lv-LV"/>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r>
              <a:rPr lang="lv-LV" sz="1200" b="1">
                <a:latin typeface="+mn-lt"/>
                <a:cs typeface="Times New Roman" panose="02020603050405020304" pitchFamily="18" charset="0"/>
              </a:rPr>
              <a:t>Vidējais stāžs līdz </a:t>
            </a:r>
          </a:p>
          <a:p>
            <a:pPr>
              <a:defRPr sz="1200" b="1">
                <a:cs typeface="Times New Roman" panose="02020603050405020304" pitchFamily="18" charset="0"/>
              </a:defRPr>
            </a:pPr>
            <a:r>
              <a:rPr lang="lv-LV" sz="1200" b="1">
                <a:latin typeface="+mn-lt"/>
                <a:cs typeface="Times New Roman" panose="02020603050405020304" pitchFamily="18" charset="0"/>
              </a:rPr>
              <a:t>piešķiršanai (gadi)</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Sheet2!$G$11</c:f>
              <c:strCache>
                <c:ptCount val="1"/>
                <c:pt idx="0">
                  <c:v>Vidējais stāžs līdz piešķiršanai (gadi)</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3385-4CBC-9A47-AEF9477D3173}"/>
              </c:ext>
            </c:extLst>
          </c:dPt>
          <c:dLbls>
            <c:dLbl>
              <c:idx val="0"/>
              <c:tx>
                <c:rich>
                  <a:bodyPr/>
                  <a:lstStyle/>
                  <a:p>
                    <a:r>
                      <a:rPr lang="en-US"/>
                      <a:t>39</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F491-4F23-ACBC-D32664454D3C}"/>
                </c:ext>
              </c:extLst>
            </c:dLbl>
            <c:dLbl>
              <c:idx val="1"/>
              <c:tx>
                <c:rich>
                  <a:bodyPr/>
                  <a:lstStyle/>
                  <a:p>
                    <a:r>
                      <a:rPr lang="en-US"/>
                      <a:t>26,3</a:t>
                    </a:r>
                    <a:endParaRPr lang="en-US" dirty="0"/>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3385-4CBC-9A47-AEF9477D3173}"/>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Sheet2!$F$12:$F$13</c:f>
              <c:strCache>
                <c:ptCount val="2"/>
                <c:pt idx="0">
                  <c:v>Vecuma pensijas</c:v>
                </c:pt>
                <c:pt idx="1">
                  <c:v>Izdienas pensijas</c:v>
                </c:pt>
              </c:strCache>
            </c:strRef>
          </c:cat>
          <c:val>
            <c:numRef>
              <c:f>Sheet2!$G$12:$G$13</c:f>
              <c:numCache>
                <c:formatCode>General</c:formatCode>
                <c:ptCount val="2"/>
                <c:pt idx="0">
                  <c:v>38.799999999999997</c:v>
                </c:pt>
                <c:pt idx="1">
                  <c:v>25</c:v>
                </c:pt>
              </c:numCache>
            </c:numRef>
          </c:val>
          <c:extLst>
            <c:ext xmlns:c16="http://schemas.microsoft.com/office/drawing/2014/chart" uri="{C3380CC4-5D6E-409C-BE32-E72D297353CC}">
              <c16:uniqueId val="{00000003-3385-4CBC-9A47-AEF9477D3173}"/>
            </c:ext>
          </c:extLst>
        </c:ser>
        <c:dLbls>
          <c:showLegendKey val="0"/>
          <c:showVal val="1"/>
          <c:showCatName val="0"/>
          <c:showSerName val="0"/>
          <c:showPercent val="0"/>
          <c:showBubbleSize val="0"/>
        </c:dLbls>
        <c:gapWidth val="150"/>
        <c:overlap val="-25"/>
        <c:axId val="-969974320"/>
        <c:axId val="-969978128"/>
      </c:barChart>
      <c:catAx>
        <c:axId val="-96997432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Times New Roman" panose="02020603050405020304" pitchFamily="18" charset="0"/>
              </a:defRPr>
            </a:pPr>
            <a:endParaRPr lang="lv-LV"/>
          </a:p>
        </c:txPr>
        <c:crossAx val="-969978128"/>
        <c:crosses val="autoZero"/>
        <c:auto val="1"/>
        <c:lblAlgn val="ctr"/>
        <c:lblOffset val="100"/>
        <c:noMultiLvlLbl val="0"/>
      </c:catAx>
      <c:valAx>
        <c:axId val="-969978128"/>
        <c:scaling>
          <c:orientation val="minMax"/>
        </c:scaling>
        <c:delete val="1"/>
        <c:axPos val="l"/>
        <c:numFmt formatCode="General" sourceLinked="1"/>
        <c:majorTickMark val="none"/>
        <c:minorTickMark val="none"/>
        <c:tickLblPos val="nextTo"/>
        <c:crossAx val="-969974320"/>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r>
              <a:rPr lang="lv-LV" sz="1200" b="1">
                <a:latin typeface="+mn-lt"/>
                <a:cs typeface="Times New Roman" panose="02020603050405020304" pitchFamily="18" charset="0"/>
              </a:rPr>
              <a:t>Prognozētais saņemšanas </a:t>
            </a:r>
          </a:p>
          <a:p>
            <a:pPr>
              <a:defRPr sz="1200" b="1">
                <a:cs typeface="Times New Roman" panose="02020603050405020304" pitchFamily="18" charset="0"/>
              </a:defRPr>
            </a:pPr>
            <a:r>
              <a:rPr lang="lv-LV" sz="1200" b="1">
                <a:latin typeface="+mn-lt"/>
                <a:cs typeface="Times New Roman" panose="02020603050405020304" pitchFamily="18" charset="0"/>
              </a:rPr>
              <a:t>periods (gadi)</a:t>
            </a:r>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Times New Roman" panose="02020603050405020304" pitchFamily="18" charset="0"/>
            </a:defRPr>
          </a:pPr>
          <a:endParaRPr lang="lv-LV"/>
        </a:p>
      </c:txPr>
    </c:title>
    <c:autoTitleDeleted val="0"/>
    <c:plotArea>
      <c:layout/>
      <c:barChart>
        <c:barDir val="col"/>
        <c:grouping val="clustered"/>
        <c:varyColors val="0"/>
        <c:ser>
          <c:idx val="0"/>
          <c:order val="0"/>
          <c:tx>
            <c:strRef>
              <c:f>Sheet2!$G$25</c:f>
              <c:strCache>
                <c:ptCount val="1"/>
                <c:pt idx="0">
                  <c:v>Prognozētais saņemšanas periods (gadi)</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451F-4D9F-8F50-A08A3CDF8959}"/>
              </c:ext>
            </c:extLst>
          </c:dPt>
          <c:dLbls>
            <c:dLbl>
              <c:idx val="0"/>
              <c:tx>
                <c:rich>
                  <a:bodyPr/>
                  <a:lstStyle/>
                  <a:p>
                    <a:r>
                      <a:rPr lang="en-US"/>
                      <a:t>16,5</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DD97-4192-866E-B2DB18B309EA}"/>
                </c:ext>
              </c:extLst>
            </c:dLbl>
            <c:dLbl>
              <c:idx val="1"/>
              <c:tx>
                <c:rich>
                  <a:bodyPr/>
                  <a:lstStyle/>
                  <a:p>
                    <a:fld id="{E5D03D23-C0CB-4B7F-81A6-79BFBFD107C7}" type="VALUE">
                      <a:rPr lang="en-US" smtClean="0"/>
                      <a:pPr/>
                      <a:t>[VALUE]</a:t>
                    </a:fld>
                    <a:r>
                      <a:rPr lang="en-US"/>
                      <a:t>,6</a:t>
                    </a:r>
                  </a:p>
                </c:rich>
              </c:tx>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1-451F-4D9F-8F50-A08A3CDF8959}"/>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solidFill>
                    <a:latin typeface="+mn-lt"/>
                    <a:ea typeface="+mn-ea"/>
                    <a:cs typeface="Times New Roman" panose="02020603050405020304" pitchFamily="18" charset="0"/>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Sheet2!$F$26:$F$27</c:f>
              <c:strCache>
                <c:ptCount val="2"/>
                <c:pt idx="0">
                  <c:v>Vecuma pensijas</c:v>
                </c:pt>
                <c:pt idx="1">
                  <c:v>Izdienas pensijas</c:v>
                </c:pt>
              </c:strCache>
            </c:strRef>
          </c:cat>
          <c:val>
            <c:numRef>
              <c:f>Sheet2!$G$26:$G$27</c:f>
              <c:numCache>
                <c:formatCode>General</c:formatCode>
                <c:ptCount val="2"/>
                <c:pt idx="0">
                  <c:v>17</c:v>
                </c:pt>
                <c:pt idx="1">
                  <c:v>28</c:v>
                </c:pt>
              </c:numCache>
            </c:numRef>
          </c:val>
          <c:extLst>
            <c:ext xmlns:c16="http://schemas.microsoft.com/office/drawing/2014/chart" uri="{C3380CC4-5D6E-409C-BE32-E72D297353CC}">
              <c16:uniqueId val="{00000003-451F-4D9F-8F50-A08A3CDF8959}"/>
            </c:ext>
          </c:extLst>
        </c:ser>
        <c:dLbls>
          <c:showLegendKey val="0"/>
          <c:showVal val="1"/>
          <c:showCatName val="0"/>
          <c:showSerName val="0"/>
          <c:showPercent val="0"/>
          <c:showBubbleSize val="0"/>
        </c:dLbls>
        <c:gapWidth val="150"/>
        <c:overlap val="-25"/>
        <c:axId val="-969984112"/>
        <c:axId val="-969980848"/>
      </c:barChart>
      <c:catAx>
        <c:axId val="-96998411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Times New Roman" panose="02020603050405020304" pitchFamily="18" charset="0"/>
              </a:defRPr>
            </a:pPr>
            <a:endParaRPr lang="lv-LV"/>
          </a:p>
        </c:txPr>
        <c:crossAx val="-969980848"/>
        <c:crosses val="autoZero"/>
        <c:auto val="1"/>
        <c:lblAlgn val="ctr"/>
        <c:lblOffset val="100"/>
        <c:noMultiLvlLbl val="0"/>
      </c:catAx>
      <c:valAx>
        <c:axId val="-969980848"/>
        <c:scaling>
          <c:orientation val="minMax"/>
        </c:scaling>
        <c:delete val="1"/>
        <c:axPos val="l"/>
        <c:numFmt formatCode="General" sourceLinked="1"/>
        <c:majorTickMark val="none"/>
        <c:minorTickMark val="none"/>
        <c:tickLblPos val="nextTo"/>
        <c:crossAx val="-96998411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lv-LV"/>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r>
              <a:rPr lang="lv-LV" sz="1200" b="1" dirty="0"/>
              <a:t>Pensijas vidējais apmērs,</a:t>
            </a:r>
            <a:r>
              <a:rPr lang="lv-LV" sz="1200" b="1" baseline="0" dirty="0"/>
              <a:t> eiro </a:t>
            </a:r>
            <a:endParaRPr lang="lv-LV" sz="1200" b="1" dirty="0"/>
          </a:p>
        </c:rich>
      </c:tx>
      <c:overlay val="0"/>
      <c:spPr>
        <a:noFill/>
        <a:ln>
          <a:noFill/>
        </a:ln>
        <a:effectLst/>
      </c:spPr>
      <c:txPr>
        <a:bodyPr rot="0" spcFirstLastPara="1" vertOverflow="ellipsis" vert="horz" wrap="square" anchor="ctr" anchorCtr="1"/>
        <a:lstStyle/>
        <a:p>
          <a:pPr>
            <a:defRPr sz="1200" b="1"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6663-4B8F-8401-EF97C732F3F8}"/>
              </c:ext>
            </c:extLst>
          </c:dPt>
          <c:dLbls>
            <c:dLbl>
              <c:idx val="0"/>
              <c:tx>
                <c:rich>
                  <a:bodyPr/>
                  <a:lstStyle/>
                  <a:p>
                    <a:r>
                      <a:rPr lang="en-US" dirty="0"/>
                      <a:t>550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EF0D-4A3A-BEF5-2A0C2517C269}"/>
                </c:ext>
              </c:extLst>
            </c:dLbl>
            <c:dLbl>
              <c:idx val="1"/>
              <c:tx>
                <c:rich>
                  <a:bodyPr/>
                  <a:lstStyle/>
                  <a:p>
                    <a:r>
                      <a:rPr lang="en-US" dirty="0"/>
                      <a:t>870</a:t>
                    </a:r>
                  </a:p>
                </c:rich>
              </c:tx>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1-6663-4B8F-8401-EF97C732F3F8}"/>
                </c:ext>
              </c:extLst>
            </c:dLbl>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lv-LV"/>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Sheet1!$A$1:$B$1</c:f>
              <c:strCache>
                <c:ptCount val="2"/>
                <c:pt idx="0">
                  <c:v>Vecuma pensijas</c:v>
                </c:pt>
                <c:pt idx="1">
                  <c:v>Izdienas pensijas</c:v>
                </c:pt>
              </c:strCache>
            </c:strRef>
          </c:cat>
          <c:val>
            <c:numRef>
              <c:f>Sheet1!$A$2:$B$2</c:f>
              <c:numCache>
                <c:formatCode>General</c:formatCode>
                <c:ptCount val="2"/>
                <c:pt idx="0">
                  <c:v>435.2</c:v>
                </c:pt>
                <c:pt idx="1">
                  <c:v>630.1</c:v>
                </c:pt>
              </c:numCache>
            </c:numRef>
          </c:val>
          <c:extLst>
            <c:ext xmlns:c16="http://schemas.microsoft.com/office/drawing/2014/chart" uri="{C3380CC4-5D6E-409C-BE32-E72D297353CC}">
              <c16:uniqueId val="{00000002-6663-4B8F-8401-EF97C732F3F8}"/>
            </c:ext>
          </c:extLst>
        </c:ser>
        <c:dLbls>
          <c:showLegendKey val="0"/>
          <c:showVal val="1"/>
          <c:showCatName val="0"/>
          <c:showSerName val="0"/>
          <c:showPercent val="0"/>
          <c:showBubbleSize val="0"/>
        </c:dLbls>
        <c:gapWidth val="150"/>
        <c:overlap val="-25"/>
        <c:axId val="1781787824"/>
        <c:axId val="1781787408"/>
      </c:barChart>
      <c:catAx>
        <c:axId val="178178782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lv-LV"/>
          </a:p>
        </c:txPr>
        <c:crossAx val="1781787408"/>
        <c:crosses val="autoZero"/>
        <c:auto val="1"/>
        <c:lblAlgn val="ctr"/>
        <c:lblOffset val="100"/>
        <c:noMultiLvlLbl val="0"/>
      </c:catAx>
      <c:valAx>
        <c:axId val="1781787408"/>
        <c:scaling>
          <c:orientation val="minMax"/>
        </c:scaling>
        <c:delete val="1"/>
        <c:axPos val="l"/>
        <c:numFmt formatCode="General" sourceLinked="1"/>
        <c:majorTickMark val="none"/>
        <c:minorTickMark val="none"/>
        <c:tickLblPos val="nextTo"/>
        <c:crossAx val="178178782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lv-LV" sz="1200" b="1" dirty="0"/>
              <a:t>Valsts uzņemtās saistības, eiro uz personu</a:t>
            </a:r>
          </a:p>
        </c:rich>
      </c:tx>
      <c:layout>
        <c:manualLayout>
          <c:xMode val="edge"/>
          <c:yMode val="edge"/>
          <c:x val="0.12431226765799257"/>
          <c:y val="9.1252315886776719E-3"/>
        </c:manualLayout>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lv-LV"/>
        </a:p>
      </c:txPr>
    </c:title>
    <c:autoTitleDeleted val="0"/>
    <c:plotArea>
      <c:layout/>
      <c:barChart>
        <c:barDir val="col"/>
        <c:grouping val="clustered"/>
        <c:varyColors val="0"/>
        <c:ser>
          <c:idx val="0"/>
          <c:order val="0"/>
          <c:tx>
            <c:strRef>
              <c:f>'Citi dati'!$G$18</c:f>
              <c:strCache>
                <c:ptCount val="1"/>
                <c:pt idx="0">
                  <c:v>Valsts uzņemtās saistības, eiro uz personu</c:v>
                </c:pt>
              </c:strCache>
            </c:strRef>
          </c:tx>
          <c:spPr>
            <a:solidFill>
              <a:schemeClr val="accent1"/>
            </a:solidFill>
            <a:ln>
              <a:noFill/>
            </a:ln>
            <a:effectLst/>
          </c:spPr>
          <c:invertIfNegative val="0"/>
          <c:dPt>
            <c:idx val="1"/>
            <c:invertIfNegative val="0"/>
            <c:bubble3D val="0"/>
            <c:spPr>
              <a:solidFill>
                <a:schemeClr val="accent2"/>
              </a:solidFill>
              <a:ln>
                <a:noFill/>
              </a:ln>
              <a:effectLst/>
            </c:spPr>
            <c:extLst>
              <c:ext xmlns:c16="http://schemas.microsoft.com/office/drawing/2014/chart" uri="{C3380CC4-5D6E-409C-BE32-E72D297353CC}">
                <c16:uniqueId val="{00000001-0AA5-42DD-8B14-12A352B77D16}"/>
              </c:ext>
            </c:extLst>
          </c:dPt>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lv-LV"/>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'Citi dati'!$F$19:$F$20</c:f>
              <c:strCache>
                <c:ptCount val="2"/>
                <c:pt idx="0">
                  <c:v>Vecuma pensijas</c:v>
                </c:pt>
                <c:pt idx="1">
                  <c:v>Izdienas pensijas</c:v>
                </c:pt>
              </c:strCache>
            </c:strRef>
          </c:cat>
          <c:val>
            <c:numRef>
              <c:f>'Citi dati'!$G$19:$G$20</c:f>
              <c:numCache>
                <c:formatCode>0</c:formatCode>
                <c:ptCount val="2"/>
                <c:pt idx="0" formatCode="General">
                  <c:v>109032</c:v>
                </c:pt>
                <c:pt idx="1">
                  <c:v>207292.80000000002</c:v>
                </c:pt>
              </c:numCache>
            </c:numRef>
          </c:val>
          <c:extLst>
            <c:ext xmlns:c16="http://schemas.microsoft.com/office/drawing/2014/chart" uri="{C3380CC4-5D6E-409C-BE32-E72D297353CC}">
              <c16:uniqueId val="{00000002-0AA5-42DD-8B14-12A352B77D16}"/>
            </c:ext>
          </c:extLst>
        </c:ser>
        <c:dLbls>
          <c:dLblPos val="outEnd"/>
          <c:showLegendKey val="0"/>
          <c:showVal val="1"/>
          <c:showCatName val="0"/>
          <c:showSerName val="0"/>
          <c:showPercent val="0"/>
          <c:showBubbleSize val="0"/>
        </c:dLbls>
        <c:gapWidth val="152"/>
        <c:overlap val="-27"/>
        <c:axId val="1200874160"/>
        <c:axId val="1200866000"/>
      </c:barChart>
      <c:catAx>
        <c:axId val="120087416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lv-LV"/>
          </a:p>
        </c:txPr>
        <c:crossAx val="1200866000"/>
        <c:crosses val="autoZero"/>
        <c:auto val="1"/>
        <c:lblAlgn val="ctr"/>
        <c:lblOffset val="100"/>
        <c:noMultiLvlLbl val="0"/>
      </c:catAx>
      <c:valAx>
        <c:axId val="1200866000"/>
        <c:scaling>
          <c:orientation val="minMax"/>
        </c:scaling>
        <c:delete val="1"/>
        <c:axPos val="l"/>
        <c:majorGridlines>
          <c:spPr>
            <a:ln w="9525" cap="flat" cmpd="sng" algn="ctr">
              <a:noFill/>
              <a:round/>
            </a:ln>
            <a:effectLst/>
          </c:spPr>
        </c:majorGridlines>
        <c:numFmt formatCode="General" sourceLinked="1"/>
        <c:majorTickMark val="none"/>
        <c:minorTickMark val="none"/>
        <c:tickLblPos val="nextTo"/>
        <c:crossAx val="1200874160"/>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lv-LV"/>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lv-LV"/>
              <a:t>Atvietojuma līmenis izdienas un valsts vecuma pensijām, %*</a:t>
            </a:r>
            <a:endParaRPr lang="en-GB"/>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lineChart>
        <c:grouping val="standard"/>
        <c:varyColors val="0"/>
        <c:ser>
          <c:idx val="0"/>
          <c:order val="0"/>
          <c:tx>
            <c:strRef>
              <c:f>Atv!$A$2</c:f>
              <c:strCache>
                <c:ptCount val="1"/>
                <c:pt idx="0">
                  <c:v>Atvietojuma līmenis izdiena pensijām</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Atv!$B$1:$G$1</c:f>
              <c:numCache>
                <c:formatCode>General</c:formatCode>
                <c:ptCount val="6"/>
                <c:pt idx="0">
                  <c:v>2019</c:v>
                </c:pt>
                <c:pt idx="1">
                  <c:v>2020</c:v>
                </c:pt>
                <c:pt idx="2">
                  <c:v>2021</c:v>
                </c:pt>
                <c:pt idx="3">
                  <c:v>2022</c:v>
                </c:pt>
                <c:pt idx="4">
                  <c:v>2023</c:v>
                </c:pt>
                <c:pt idx="5">
                  <c:v>2024</c:v>
                </c:pt>
              </c:numCache>
            </c:numRef>
          </c:cat>
          <c:val>
            <c:numRef>
              <c:f>Atv!$B$2:$G$2</c:f>
              <c:numCache>
                <c:formatCode>0%</c:formatCode>
                <c:ptCount val="6"/>
                <c:pt idx="0">
                  <c:v>0.86</c:v>
                </c:pt>
                <c:pt idx="1">
                  <c:v>0.94</c:v>
                </c:pt>
                <c:pt idx="2">
                  <c:v>0.95</c:v>
                </c:pt>
                <c:pt idx="3">
                  <c:v>0.98</c:v>
                </c:pt>
                <c:pt idx="4">
                  <c:v>0.87</c:v>
                </c:pt>
                <c:pt idx="5">
                  <c:v>0.93</c:v>
                </c:pt>
              </c:numCache>
            </c:numRef>
          </c:val>
          <c:smooth val="0"/>
          <c:extLst>
            <c:ext xmlns:c16="http://schemas.microsoft.com/office/drawing/2014/chart" uri="{C3380CC4-5D6E-409C-BE32-E72D297353CC}">
              <c16:uniqueId val="{00000000-D6DD-4E1E-9E7E-1197C11D52CA}"/>
            </c:ext>
          </c:extLst>
        </c:ser>
        <c:ser>
          <c:idx val="1"/>
          <c:order val="1"/>
          <c:tx>
            <c:strRef>
              <c:f>Atv!$A$3</c:f>
              <c:strCache>
                <c:ptCount val="1"/>
                <c:pt idx="0">
                  <c:v>Atvietojuma līmenis vecuma pensijām</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Atv!$B$1:$G$1</c:f>
              <c:numCache>
                <c:formatCode>General</c:formatCode>
                <c:ptCount val="6"/>
                <c:pt idx="0">
                  <c:v>2019</c:v>
                </c:pt>
                <c:pt idx="1">
                  <c:v>2020</c:v>
                </c:pt>
                <c:pt idx="2">
                  <c:v>2021</c:v>
                </c:pt>
                <c:pt idx="3">
                  <c:v>2022</c:v>
                </c:pt>
                <c:pt idx="4">
                  <c:v>2023</c:v>
                </c:pt>
                <c:pt idx="5">
                  <c:v>2024</c:v>
                </c:pt>
              </c:numCache>
            </c:numRef>
          </c:cat>
          <c:val>
            <c:numRef>
              <c:f>Atv!$B$3:$G$3</c:f>
              <c:numCache>
                <c:formatCode>0%</c:formatCode>
                <c:ptCount val="6"/>
                <c:pt idx="0">
                  <c:v>0.44</c:v>
                </c:pt>
                <c:pt idx="1">
                  <c:v>0.45</c:v>
                </c:pt>
                <c:pt idx="2">
                  <c:v>0.42</c:v>
                </c:pt>
                <c:pt idx="3">
                  <c:v>0.45</c:v>
                </c:pt>
                <c:pt idx="4">
                  <c:v>0.42</c:v>
                </c:pt>
                <c:pt idx="5">
                  <c:v>0.42</c:v>
                </c:pt>
              </c:numCache>
            </c:numRef>
          </c:val>
          <c:smooth val="0"/>
          <c:extLst>
            <c:ext xmlns:c16="http://schemas.microsoft.com/office/drawing/2014/chart" uri="{C3380CC4-5D6E-409C-BE32-E72D297353CC}">
              <c16:uniqueId val="{00000001-D6DD-4E1E-9E7E-1197C11D52CA}"/>
            </c:ext>
          </c:extLst>
        </c:ser>
        <c:dLbls>
          <c:dLblPos val="t"/>
          <c:showLegendKey val="0"/>
          <c:showVal val="1"/>
          <c:showCatName val="0"/>
          <c:showSerName val="0"/>
          <c:showPercent val="0"/>
          <c:showBubbleSize val="0"/>
        </c:dLbls>
        <c:marker val="1"/>
        <c:smooth val="0"/>
        <c:axId val="1267149887"/>
        <c:axId val="1267144607"/>
      </c:lineChart>
      <c:catAx>
        <c:axId val="1267149887"/>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267144607"/>
        <c:crosses val="autoZero"/>
        <c:auto val="1"/>
        <c:lblAlgn val="ctr"/>
        <c:lblOffset val="100"/>
        <c:noMultiLvlLbl val="0"/>
      </c:catAx>
      <c:valAx>
        <c:axId val="1267144607"/>
        <c:scaling>
          <c:orientation val="minMax"/>
        </c:scaling>
        <c:delete val="0"/>
        <c:axPos val="l"/>
        <c:majorGridlines>
          <c:spPr>
            <a:ln w="9525" cap="flat" cmpd="sng" algn="ctr">
              <a:solidFill>
                <a:schemeClr val="tx1">
                  <a:lumMod val="15000"/>
                  <a:lumOff val="85000"/>
                </a:schemeClr>
              </a:solidFill>
              <a:round/>
            </a:ln>
            <a:effectLst/>
          </c:spPr>
        </c:majorGridlines>
        <c:numFmt formatCode="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267149887"/>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en-US"/>
    </a:p>
  </c:txPr>
  <c:externalData r:id="rId3">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lv-LV"/>
              <a:t>Izdienas un vecuma pensijas vidējais apmērs, eiro (2011.-2024.gads)</a:t>
            </a:r>
            <a:endParaRPr lang="en-GB"/>
          </a:p>
        </c:rich>
      </c:tx>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GB"/>
        </a:p>
      </c:txPr>
    </c:title>
    <c:autoTitleDeleted val="0"/>
    <c:plotArea>
      <c:layout/>
      <c:barChart>
        <c:barDir val="col"/>
        <c:grouping val="clustered"/>
        <c:varyColors val="0"/>
        <c:ser>
          <c:idx val="0"/>
          <c:order val="0"/>
          <c:tx>
            <c:strRef>
              <c:f>Pensij!$B$3</c:f>
              <c:strCache>
                <c:ptCount val="1"/>
                <c:pt idx="0">
                  <c:v>Vidējā izdienas pensija</c:v>
                </c:pt>
              </c:strCache>
            </c:strRef>
          </c:tx>
          <c:spPr>
            <a:solidFill>
              <a:schemeClr val="accent1"/>
            </a:solidFill>
            <a:ln>
              <a:noFill/>
            </a:ln>
            <a:effectLst/>
          </c:spPr>
          <c:invertIfNegative val="0"/>
          <c:dLbls>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Pensij!$A$4:$A$10</c:f>
              <c:strCache>
                <c:ptCount val="7"/>
                <c:pt idx="0">
                  <c:v>IeM</c:v>
                </c:pt>
                <c:pt idx="1">
                  <c:v>Diplomāti</c:v>
                </c:pt>
                <c:pt idx="2">
                  <c:v>KNAB</c:v>
                </c:pt>
                <c:pt idx="3">
                  <c:v>Mākslinieki</c:v>
                </c:pt>
                <c:pt idx="4">
                  <c:v>NMPD</c:v>
                </c:pt>
                <c:pt idx="5">
                  <c:v>Prokurori</c:v>
                </c:pt>
                <c:pt idx="6">
                  <c:v>Tiesneši</c:v>
                </c:pt>
              </c:strCache>
            </c:strRef>
          </c:cat>
          <c:val>
            <c:numRef>
              <c:f>Pensij!$B$4:$B$10</c:f>
              <c:numCache>
                <c:formatCode>0.0</c:formatCode>
                <c:ptCount val="7"/>
                <c:pt idx="0">
                  <c:v>586.6818484022557</c:v>
                </c:pt>
                <c:pt idx="1">
                  <c:v>1789.9041285369701</c:v>
                </c:pt>
                <c:pt idx="2">
                  <c:v>1215.4301624087632</c:v>
                </c:pt>
                <c:pt idx="3">
                  <c:v>529.97807049406686</c:v>
                </c:pt>
                <c:pt idx="4">
                  <c:v>1272.8371707386534</c:v>
                </c:pt>
                <c:pt idx="5">
                  <c:v>1736.0639997775299</c:v>
                </c:pt>
                <c:pt idx="6">
                  <c:v>2356.3293054407068</c:v>
                </c:pt>
              </c:numCache>
            </c:numRef>
          </c:val>
          <c:extLst>
            <c:ext xmlns:c16="http://schemas.microsoft.com/office/drawing/2014/chart" uri="{C3380CC4-5D6E-409C-BE32-E72D297353CC}">
              <c16:uniqueId val="{00000000-4ECF-47CE-B0CD-07AAC067213D}"/>
            </c:ext>
          </c:extLst>
        </c:ser>
        <c:ser>
          <c:idx val="1"/>
          <c:order val="1"/>
          <c:tx>
            <c:strRef>
              <c:f>Pensij!$C$3</c:f>
              <c:strCache>
                <c:ptCount val="1"/>
                <c:pt idx="0">
                  <c:v>Vidējā vecuma pensija</c:v>
                </c:pt>
              </c:strCache>
            </c:strRef>
          </c:tx>
          <c:spPr>
            <a:solidFill>
              <a:schemeClr val="accent2"/>
            </a:solidFill>
            <a:ln>
              <a:noFill/>
            </a:ln>
            <a:effectLst/>
          </c:spPr>
          <c:invertIfNegative val="0"/>
          <c:dLbls>
            <c:dLbl>
              <c:idx val="0"/>
              <c:layout>
                <c:manualLayout>
                  <c:x val="7.4354074651217087E-4"/>
                  <c:y val="-1.8518518518518517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4ECF-47CE-B0CD-07AAC067213D}"/>
                </c:ext>
              </c:extLst>
            </c:dLbl>
            <c:dLbl>
              <c:idx val="1"/>
              <c:layout>
                <c:manualLayout>
                  <c:x val="5.1848322773752581E-4"/>
                  <c:y val="-1.388888888888888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4ECF-47CE-B0CD-07AAC067213D}"/>
                </c:ext>
              </c:extLst>
            </c:dLbl>
            <c:dLbl>
              <c:idx val="2"/>
              <c:layout>
                <c:manualLayout>
                  <c:x val="5.1848322773757134E-4"/>
                  <c:y val="-9.2592592592593437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4ECF-47CE-B0CD-07AAC067213D}"/>
                </c:ext>
              </c:extLst>
            </c:dLbl>
            <c:dLbl>
              <c:idx val="3"/>
              <c:layout>
                <c:manualLayout>
                  <c:x val="5.1848322773757134E-4"/>
                  <c:y val="-1.3888888888888973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4ECF-47CE-B0CD-07AAC067213D}"/>
                </c:ext>
              </c:extLst>
            </c:dLbl>
            <c:dLbl>
              <c:idx val="4"/>
              <c:layout>
                <c:manualLayout>
                  <c:x val="2.1224459614988304E-3"/>
                  <c:y val="-4.6296296296296294E-3"/>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4ECF-47CE-B0CD-07AAC067213D}"/>
                </c:ext>
              </c:extLst>
            </c:dLbl>
            <c:dLbl>
              <c:idx val="5"/>
              <c:layout>
                <c:manualLayout>
                  <c:x val="-4.3025989790955335E-4"/>
                  <c:y val="-8.4875562720133283E-17"/>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4ECF-47CE-B0CD-07AAC067213D}"/>
                </c:ext>
              </c:extLst>
            </c:dLbl>
            <c:dLbl>
              <c:idx val="6"/>
              <c:layout>
                <c:manualLayout>
                  <c:x val="2.0540777713104579E-3"/>
                  <c:y val="-1.3888888888888888E-2"/>
                </c:manualLayout>
              </c:layout>
              <c:dLblPos val="outEnd"/>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4ECF-47CE-B0CD-07AAC067213D}"/>
                </c:ext>
              </c:extLst>
            </c:dLbl>
            <c:spPr>
              <a:noFill/>
              <a:ln>
                <a:noFill/>
              </a:ln>
              <a:effectLst/>
            </c:spPr>
            <c:txPr>
              <a:bodyPr rot="0" spcFirstLastPara="1" vertOverflow="ellipsis" vert="horz" wrap="square" anchor="ctr" anchorCtr="1"/>
              <a:lstStyle/>
              <a:p>
                <a:pPr>
                  <a:defRPr sz="900" b="1" i="0" u="none" strike="noStrike" kern="1200" baseline="0">
                    <a:solidFill>
                      <a:schemeClr val="tx1">
                        <a:lumMod val="75000"/>
                        <a:lumOff val="25000"/>
                      </a:schemeClr>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Pensij!$A$4:$A$10</c:f>
              <c:strCache>
                <c:ptCount val="7"/>
                <c:pt idx="0">
                  <c:v>IeM</c:v>
                </c:pt>
                <c:pt idx="1">
                  <c:v>Diplomāti</c:v>
                </c:pt>
                <c:pt idx="2">
                  <c:v>KNAB</c:v>
                </c:pt>
                <c:pt idx="3">
                  <c:v>Mākslinieki</c:v>
                </c:pt>
                <c:pt idx="4">
                  <c:v>NMPD</c:v>
                </c:pt>
                <c:pt idx="5">
                  <c:v>Prokurori</c:v>
                </c:pt>
                <c:pt idx="6">
                  <c:v>Tiesneši</c:v>
                </c:pt>
              </c:strCache>
            </c:strRef>
          </c:cat>
          <c:val>
            <c:numRef>
              <c:f>Pensij!$C$4:$C$10</c:f>
              <c:numCache>
                <c:formatCode>0.0</c:formatCode>
                <c:ptCount val="7"/>
                <c:pt idx="0">
                  <c:v>656.73419327498277</c:v>
                </c:pt>
                <c:pt idx="1">
                  <c:v>905.24497638207083</c:v>
                </c:pt>
                <c:pt idx="2">
                  <c:v>540.50291666666715</c:v>
                </c:pt>
                <c:pt idx="3">
                  <c:v>660.47165093225533</c:v>
                </c:pt>
                <c:pt idx="4">
                  <c:v>750.68851617893074</c:v>
                </c:pt>
                <c:pt idx="5">
                  <c:v>1117.6992391281676</c:v>
                </c:pt>
                <c:pt idx="6">
                  <c:v>1353.2178801908283</c:v>
                </c:pt>
              </c:numCache>
            </c:numRef>
          </c:val>
          <c:extLst>
            <c:ext xmlns:c16="http://schemas.microsoft.com/office/drawing/2014/chart" uri="{C3380CC4-5D6E-409C-BE32-E72D297353CC}">
              <c16:uniqueId val="{00000008-4ECF-47CE-B0CD-07AAC067213D}"/>
            </c:ext>
          </c:extLst>
        </c:ser>
        <c:dLbls>
          <c:dLblPos val="outEnd"/>
          <c:showLegendKey val="0"/>
          <c:showVal val="1"/>
          <c:showCatName val="0"/>
          <c:showSerName val="0"/>
          <c:showPercent val="0"/>
          <c:showBubbleSize val="0"/>
        </c:dLbls>
        <c:gapWidth val="219"/>
        <c:overlap val="-27"/>
        <c:axId val="1162377711"/>
        <c:axId val="1162377231"/>
      </c:barChart>
      <c:catAx>
        <c:axId val="1162377711"/>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162377231"/>
        <c:crosses val="autoZero"/>
        <c:auto val="1"/>
        <c:lblAlgn val="ctr"/>
        <c:lblOffset val="100"/>
        <c:noMultiLvlLbl val="0"/>
      </c:catAx>
      <c:valAx>
        <c:axId val="1162377231"/>
        <c:scaling>
          <c:orientation val="minMax"/>
        </c:scaling>
        <c:delete val="0"/>
        <c:axPos val="l"/>
        <c:majorGridlines>
          <c:spPr>
            <a:ln w="9525" cap="flat" cmpd="sng" algn="ctr">
              <a:solidFill>
                <a:schemeClr val="tx1">
                  <a:lumMod val="15000"/>
                  <a:lumOff val="85000"/>
                </a:schemeClr>
              </a:solidFill>
              <a:round/>
            </a:ln>
            <a:effectLst/>
          </c:spPr>
        </c:majorGridlines>
        <c:numFmt formatCode="0.0" sourceLinked="1"/>
        <c:majorTickMark val="none"/>
        <c:minorTickMark val="none"/>
        <c:tickLblPos val="nextTo"/>
        <c:spPr>
          <a:noFill/>
          <a:ln>
            <a:noFill/>
          </a:ln>
          <a:effectLst/>
        </c:spPr>
        <c:txPr>
          <a:bodyPr rot="-6000000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crossAx val="116237771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1"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b="1"/>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0.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1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9.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0.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3.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1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9.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A22DA1-56A2-4D50-862E-8621C8136DCF}"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3166C341-C89D-49A1-96F0-CD24376E0DD5}">
      <dgm:prSet/>
      <dgm:spPr>
        <a:solidFill>
          <a:schemeClr val="accent5">
            <a:lumMod val="75000"/>
          </a:schemeClr>
        </a:solidFill>
      </dgm:spPr>
      <dgm:t>
        <a:bodyPr/>
        <a:lstStyle/>
        <a:p>
          <a:pPr rtl="0"/>
          <a:r>
            <a:rPr lang="lv-LV" dirty="0"/>
            <a:t>prokuroriem </a:t>
          </a:r>
          <a:r>
            <a:rPr lang="lv-LV" dirty="0">
              <a:latin typeface="Calibri Light" panose="020F0302020204030204"/>
            </a:rPr>
            <a:t>                           </a:t>
          </a:r>
          <a:r>
            <a:rPr lang="lv-LV" dirty="0"/>
            <a:t>(no 2000. gada</a:t>
          </a:r>
          <a:r>
            <a:rPr lang="lv-LV" dirty="0">
              <a:latin typeface="Calibri Light" panose="020F0302020204030204"/>
            </a:rPr>
            <a:t>)</a:t>
          </a:r>
          <a:endParaRPr lang="en-US" dirty="0"/>
        </a:p>
      </dgm:t>
    </dgm:pt>
    <dgm:pt modelId="{31BA5367-2DAE-4D54-B67D-74BF306229DB}" type="parTrans" cxnId="{35CD53DC-A106-446A-B175-1F27231C5618}">
      <dgm:prSet/>
      <dgm:spPr/>
      <dgm:t>
        <a:bodyPr/>
        <a:lstStyle/>
        <a:p>
          <a:endParaRPr lang="en-US"/>
        </a:p>
      </dgm:t>
    </dgm:pt>
    <dgm:pt modelId="{488300EE-7415-467A-8D0C-90D7876B4622}" type="sibTrans" cxnId="{35CD53DC-A106-446A-B175-1F27231C5618}">
      <dgm:prSet/>
      <dgm:spPr/>
      <dgm:t>
        <a:bodyPr/>
        <a:lstStyle/>
        <a:p>
          <a:endParaRPr lang="en-US"/>
        </a:p>
      </dgm:t>
    </dgm:pt>
    <dgm:pt modelId="{9D320F45-91D6-4B0F-9619-1A3E1AAB7934}">
      <dgm:prSet/>
      <dgm:spPr>
        <a:solidFill>
          <a:schemeClr val="accent5">
            <a:lumMod val="75000"/>
          </a:schemeClr>
        </a:solidFill>
      </dgm:spPr>
      <dgm:t>
        <a:bodyPr/>
        <a:lstStyle/>
        <a:p>
          <a:pPr rtl="0"/>
          <a:r>
            <a:rPr lang="lv-LV" dirty="0"/>
            <a:t>SAB amatpersonām </a:t>
          </a:r>
          <a:r>
            <a:rPr lang="lv-LV" dirty="0">
              <a:latin typeface="Calibri Light" panose="020F0302020204030204"/>
            </a:rPr>
            <a:t>              </a:t>
          </a:r>
          <a:r>
            <a:rPr lang="lv-LV" dirty="0"/>
            <a:t>(no 2004. gada</a:t>
          </a:r>
          <a:r>
            <a:rPr lang="lv-LV" dirty="0">
              <a:latin typeface="Calibri Light" panose="020F0302020204030204"/>
            </a:rPr>
            <a:t>)</a:t>
          </a:r>
          <a:endParaRPr lang="en-US" dirty="0"/>
        </a:p>
      </dgm:t>
    </dgm:pt>
    <dgm:pt modelId="{80F45981-DDD9-4AE7-B933-788A6FC79CE9}" type="parTrans" cxnId="{12C2C372-79B8-4D53-BFBC-331DA2247FB8}">
      <dgm:prSet/>
      <dgm:spPr/>
      <dgm:t>
        <a:bodyPr/>
        <a:lstStyle/>
        <a:p>
          <a:endParaRPr lang="en-US"/>
        </a:p>
      </dgm:t>
    </dgm:pt>
    <dgm:pt modelId="{E01F85CC-D52F-45A7-80F6-02F845990912}" type="sibTrans" cxnId="{12C2C372-79B8-4D53-BFBC-331DA2247FB8}">
      <dgm:prSet/>
      <dgm:spPr/>
      <dgm:t>
        <a:bodyPr/>
        <a:lstStyle/>
        <a:p>
          <a:endParaRPr lang="en-US"/>
        </a:p>
      </dgm:t>
    </dgm:pt>
    <dgm:pt modelId="{461D4275-522C-4EFB-A9D1-6E3F833EB612}">
      <dgm:prSet/>
      <dgm:spPr>
        <a:solidFill>
          <a:schemeClr val="accent5">
            <a:lumMod val="75000"/>
          </a:schemeClr>
        </a:solidFill>
      </dgm:spPr>
      <dgm:t>
        <a:bodyPr/>
        <a:lstStyle/>
        <a:p>
          <a:pPr rtl="0"/>
          <a:r>
            <a:rPr lang="lv-LV" dirty="0"/>
            <a:t>Valsts un pašvaldību profesionālo orķestru, koru, koncertorganizāciju, teātru un cirka māksliniekiem </a:t>
          </a:r>
          <a:r>
            <a:rPr lang="lv-LV" dirty="0">
              <a:latin typeface="Calibri Light" panose="020F0302020204030204"/>
            </a:rPr>
            <a:t>                </a:t>
          </a:r>
          <a:r>
            <a:rPr lang="lv-LV" dirty="0"/>
            <a:t>(no 2005. gada</a:t>
          </a:r>
          <a:r>
            <a:rPr lang="lv-LV" dirty="0">
              <a:latin typeface="Calibri Light" panose="020F0302020204030204"/>
            </a:rPr>
            <a:t>)    </a:t>
          </a:r>
          <a:endParaRPr lang="en-US" dirty="0"/>
        </a:p>
      </dgm:t>
    </dgm:pt>
    <dgm:pt modelId="{75510FC2-A22F-4B41-9F80-60C4B731BF3F}" type="parTrans" cxnId="{A58FB04C-C349-413C-9045-3C96E277B6AF}">
      <dgm:prSet/>
      <dgm:spPr/>
      <dgm:t>
        <a:bodyPr/>
        <a:lstStyle/>
        <a:p>
          <a:endParaRPr lang="en-US"/>
        </a:p>
      </dgm:t>
    </dgm:pt>
    <dgm:pt modelId="{08EBF005-329C-4E2B-9872-EB450B568357}" type="sibTrans" cxnId="{A58FB04C-C349-413C-9045-3C96E277B6AF}">
      <dgm:prSet/>
      <dgm:spPr/>
      <dgm:t>
        <a:bodyPr/>
        <a:lstStyle/>
        <a:p>
          <a:endParaRPr lang="en-US"/>
        </a:p>
      </dgm:t>
    </dgm:pt>
    <dgm:pt modelId="{1F1B47ED-A4AE-434D-B2F0-0ABC95E43D2D}">
      <dgm:prSet/>
      <dgm:spPr>
        <a:solidFill>
          <a:schemeClr val="accent5">
            <a:lumMod val="75000"/>
          </a:schemeClr>
        </a:solidFill>
      </dgm:spPr>
      <dgm:t>
        <a:bodyPr/>
        <a:lstStyle/>
        <a:p>
          <a:pPr rtl="0"/>
          <a:r>
            <a:rPr lang="lv-LV" dirty="0"/>
            <a:t>tiesnešiem </a:t>
          </a:r>
          <a:r>
            <a:rPr lang="lv-LV" dirty="0">
              <a:latin typeface="Calibri Light" panose="020F0302020204030204"/>
            </a:rPr>
            <a:t>                              </a:t>
          </a:r>
          <a:r>
            <a:rPr lang="lv-LV" dirty="0"/>
            <a:t>(no 2006. gada</a:t>
          </a:r>
          <a:r>
            <a:rPr lang="lv-LV" dirty="0">
              <a:latin typeface="Calibri Light" panose="020F0302020204030204"/>
            </a:rPr>
            <a:t>)</a:t>
          </a:r>
          <a:endParaRPr lang="en-US" dirty="0"/>
        </a:p>
      </dgm:t>
    </dgm:pt>
    <dgm:pt modelId="{D8F391F0-5DF6-4875-A8B4-67F057D27A97}" type="parTrans" cxnId="{27EE24EE-8781-44C3-8B1F-4F025BF23871}">
      <dgm:prSet/>
      <dgm:spPr/>
      <dgm:t>
        <a:bodyPr/>
        <a:lstStyle/>
        <a:p>
          <a:endParaRPr lang="en-US"/>
        </a:p>
      </dgm:t>
    </dgm:pt>
    <dgm:pt modelId="{52E83B3F-46B3-4723-B3FF-5F271E8D9BDA}" type="sibTrans" cxnId="{27EE24EE-8781-44C3-8B1F-4F025BF23871}">
      <dgm:prSet/>
      <dgm:spPr/>
      <dgm:t>
        <a:bodyPr/>
        <a:lstStyle/>
        <a:p>
          <a:endParaRPr lang="en-US"/>
        </a:p>
      </dgm:t>
    </dgm:pt>
    <dgm:pt modelId="{4D99121D-5AD2-4FF3-8D1D-BDE0CEE95316}">
      <dgm:prSet/>
      <dgm:spPr>
        <a:solidFill>
          <a:schemeClr val="accent5">
            <a:lumMod val="75000"/>
          </a:schemeClr>
        </a:solidFill>
      </dgm:spPr>
      <dgm:t>
        <a:bodyPr/>
        <a:lstStyle/>
        <a:p>
          <a:pPr rtl="0"/>
          <a:r>
            <a:rPr lang="lv-LV" dirty="0"/>
            <a:t>diplomātiem </a:t>
          </a:r>
          <a:r>
            <a:rPr lang="lv-LV" dirty="0">
              <a:latin typeface="Calibri Light" panose="020F0302020204030204"/>
            </a:rPr>
            <a:t>                            </a:t>
          </a:r>
          <a:r>
            <a:rPr lang="lv-LV" dirty="0"/>
            <a:t>(no 2007. gada</a:t>
          </a:r>
          <a:r>
            <a:rPr lang="lv-LV" dirty="0">
              <a:latin typeface="Calibri Light" panose="020F0302020204030204"/>
            </a:rPr>
            <a:t>)</a:t>
          </a:r>
          <a:endParaRPr lang="en-US" dirty="0"/>
        </a:p>
      </dgm:t>
    </dgm:pt>
    <dgm:pt modelId="{B9F6E8A7-A3A8-4D1B-A7EB-BE01F3FDE487}" type="parTrans" cxnId="{43E2B36C-A907-4D50-B4FF-9123B1D92C4C}">
      <dgm:prSet/>
      <dgm:spPr/>
      <dgm:t>
        <a:bodyPr/>
        <a:lstStyle/>
        <a:p>
          <a:endParaRPr lang="en-US"/>
        </a:p>
      </dgm:t>
    </dgm:pt>
    <dgm:pt modelId="{74328F2C-F47F-4F6A-BE64-ADCEA10E0F86}" type="sibTrans" cxnId="{43E2B36C-A907-4D50-B4FF-9123B1D92C4C}">
      <dgm:prSet/>
      <dgm:spPr/>
      <dgm:t>
        <a:bodyPr/>
        <a:lstStyle/>
        <a:p>
          <a:endParaRPr lang="en-US"/>
        </a:p>
      </dgm:t>
    </dgm:pt>
    <dgm:pt modelId="{A68EF31A-A209-4827-96FC-6B685FBFB26C}">
      <dgm:prSet/>
      <dgm:spPr>
        <a:solidFill>
          <a:schemeClr val="accent5">
            <a:lumMod val="75000"/>
          </a:schemeClr>
        </a:solidFill>
      </dgm:spPr>
      <dgm:t>
        <a:bodyPr/>
        <a:lstStyle/>
        <a:p>
          <a:pPr rtl="0"/>
          <a:r>
            <a:rPr lang="lv-LV" dirty="0"/>
            <a:t>KNAB amatpersonām </a:t>
          </a:r>
          <a:r>
            <a:rPr lang="lv-LV" dirty="0">
              <a:latin typeface="Calibri Light" panose="020F0302020204030204"/>
            </a:rPr>
            <a:t>        </a:t>
          </a:r>
          <a:r>
            <a:rPr lang="lv-LV" dirty="0"/>
            <a:t>(no 2009. gada</a:t>
          </a:r>
          <a:r>
            <a:rPr lang="lv-LV" dirty="0">
              <a:latin typeface="Calibri Light" panose="020F0302020204030204"/>
            </a:rPr>
            <a:t>)</a:t>
          </a:r>
          <a:endParaRPr lang="en-US" dirty="0"/>
        </a:p>
      </dgm:t>
    </dgm:pt>
    <dgm:pt modelId="{4CA33293-BA88-47BC-8680-6D84D15BDB07}" type="parTrans" cxnId="{11AD7AE7-3903-4A89-BA19-C62934DC51AF}">
      <dgm:prSet/>
      <dgm:spPr/>
      <dgm:t>
        <a:bodyPr/>
        <a:lstStyle/>
        <a:p>
          <a:endParaRPr lang="en-US"/>
        </a:p>
      </dgm:t>
    </dgm:pt>
    <dgm:pt modelId="{0D26BFF7-7114-4775-A42A-678831E76973}" type="sibTrans" cxnId="{11AD7AE7-3903-4A89-BA19-C62934DC51AF}">
      <dgm:prSet/>
      <dgm:spPr/>
      <dgm:t>
        <a:bodyPr/>
        <a:lstStyle/>
        <a:p>
          <a:endParaRPr lang="en-US"/>
        </a:p>
      </dgm:t>
    </dgm:pt>
    <dgm:pt modelId="{276AC93A-F10D-4E8D-8317-345EA76A4A99}">
      <dgm:prSet/>
      <dgm:spPr>
        <a:solidFill>
          <a:schemeClr val="accent5">
            <a:lumMod val="75000"/>
          </a:schemeClr>
        </a:solidFill>
      </dgm:spPr>
      <dgm:t>
        <a:bodyPr/>
        <a:lstStyle/>
        <a:p>
          <a:pPr rtl="0"/>
          <a:r>
            <a:rPr lang="lv-LV" dirty="0"/>
            <a:t>VDD un MIDD amatpersonām </a:t>
          </a:r>
          <a:r>
            <a:rPr lang="lv-LV" dirty="0">
              <a:latin typeface="Calibri Light" panose="020F0302020204030204"/>
            </a:rPr>
            <a:t>                            </a:t>
          </a:r>
          <a:r>
            <a:rPr lang="lv-LV" dirty="0"/>
            <a:t>(no 2015. gada</a:t>
          </a:r>
          <a:r>
            <a:rPr lang="lv-LV" dirty="0">
              <a:latin typeface="Calibri Light" panose="020F0302020204030204"/>
            </a:rPr>
            <a:t>)</a:t>
          </a:r>
          <a:endParaRPr lang="en-US" dirty="0"/>
        </a:p>
      </dgm:t>
    </dgm:pt>
    <dgm:pt modelId="{764E9E86-03F6-44E0-A4F7-64DD873AE449}" type="parTrans" cxnId="{804FDAC3-14FF-4503-8FA2-693B9FAFE34E}">
      <dgm:prSet/>
      <dgm:spPr/>
      <dgm:t>
        <a:bodyPr/>
        <a:lstStyle/>
        <a:p>
          <a:endParaRPr lang="en-US"/>
        </a:p>
      </dgm:t>
    </dgm:pt>
    <dgm:pt modelId="{4D07A966-F4D7-4412-A228-6B9CE4DFDA1C}" type="sibTrans" cxnId="{804FDAC3-14FF-4503-8FA2-693B9FAFE34E}">
      <dgm:prSet/>
      <dgm:spPr/>
      <dgm:t>
        <a:bodyPr/>
        <a:lstStyle/>
        <a:p>
          <a:endParaRPr lang="en-US"/>
        </a:p>
      </dgm:t>
    </dgm:pt>
    <dgm:pt modelId="{AA8A8C00-34B4-40E3-A7B6-FBE691A86766}">
      <dgm:prSet/>
      <dgm:spPr>
        <a:solidFill>
          <a:schemeClr val="accent5">
            <a:lumMod val="75000"/>
          </a:schemeClr>
        </a:solidFill>
      </dgm:spPr>
      <dgm:t>
        <a:bodyPr/>
        <a:lstStyle/>
        <a:p>
          <a:pPr rtl="0"/>
          <a:r>
            <a:rPr lang="lv-LV" dirty="0"/>
            <a:t>NMPD neatliekamās medicīniskās palīdzības nodrošināšanā iesaistītajiem darbiniekiem </a:t>
          </a:r>
          <a:r>
            <a:rPr lang="lv-LV" dirty="0">
              <a:latin typeface="Calibri Light" panose="020F0302020204030204"/>
            </a:rPr>
            <a:t>                             </a:t>
          </a:r>
          <a:r>
            <a:rPr lang="lv-LV" dirty="0"/>
            <a:t>(no 2016. gada</a:t>
          </a:r>
          <a:r>
            <a:rPr lang="lv-LV" dirty="0">
              <a:latin typeface="Calibri Light" panose="020F0302020204030204"/>
            </a:rPr>
            <a:t>)</a:t>
          </a:r>
          <a:endParaRPr lang="en-US" dirty="0"/>
        </a:p>
      </dgm:t>
    </dgm:pt>
    <dgm:pt modelId="{F3B2BB36-153A-442B-8244-EDB71EF05D37}" type="parTrans" cxnId="{FE95C2C6-8DED-446E-B706-FBC4755DA6E2}">
      <dgm:prSet/>
      <dgm:spPr/>
      <dgm:t>
        <a:bodyPr/>
        <a:lstStyle/>
        <a:p>
          <a:endParaRPr lang="en-US"/>
        </a:p>
      </dgm:t>
    </dgm:pt>
    <dgm:pt modelId="{5BC683E2-0D92-4338-8846-54307D1096C9}" type="sibTrans" cxnId="{FE95C2C6-8DED-446E-B706-FBC4755DA6E2}">
      <dgm:prSet/>
      <dgm:spPr/>
      <dgm:t>
        <a:bodyPr/>
        <a:lstStyle/>
        <a:p>
          <a:endParaRPr lang="en-US"/>
        </a:p>
      </dgm:t>
    </dgm:pt>
    <dgm:pt modelId="{14383E8E-DAC3-4A91-9D9A-FD75BCE434DB}" type="pres">
      <dgm:prSet presAssocID="{85A22DA1-56A2-4D50-862E-8621C8136DCF}" presName="diagram" presStyleCnt="0">
        <dgm:presLayoutVars>
          <dgm:dir/>
          <dgm:resizeHandles val="exact"/>
        </dgm:presLayoutVars>
      </dgm:prSet>
      <dgm:spPr/>
    </dgm:pt>
    <dgm:pt modelId="{68A4FFE1-B506-4C4D-876C-2F2B08746B85}" type="pres">
      <dgm:prSet presAssocID="{3166C341-C89D-49A1-96F0-CD24376E0DD5}" presName="node" presStyleLbl="node1" presStyleIdx="0" presStyleCnt="8">
        <dgm:presLayoutVars>
          <dgm:bulletEnabled val="1"/>
        </dgm:presLayoutVars>
      </dgm:prSet>
      <dgm:spPr/>
    </dgm:pt>
    <dgm:pt modelId="{0585FA2F-32C7-42DA-A649-2EA0AF5C046B}" type="pres">
      <dgm:prSet presAssocID="{488300EE-7415-467A-8D0C-90D7876B4622}" presName="sibTrans" presStyleCnt="0"/>
      <dgm:spPr/>
    </dgm:pt>
    <dgm:pt modelId="{2C59D31E-D679-48B5-A3C1-CEC6B39F5892}" type="pres">
      <dgm:prSet presAssocID="{9D320F45-91D6-4B0F-9619-1A3E1AAB7934}" presName="node" presStyleLbl="node1" presStyleIdx="1" presStyleCnt="8">
        <dgm:presLayoutVars>
          <dgm:bulletEnabled val="1"/>
        </dgm:presLayoutVars>
      </dgm:prSet>
      <dgm:spPr/>
    </dgm:pt>
    <dgm:pt modelId="{4A48B74B-00F1-4455-8326-4C4D16963830}" type="pres">
      <dgm:prSet presAssocID="{E01F85CC-D52F-45A7-80F6-02F845990912}" presName="sibTrans" presStyleCnt="0"/>
      <dgm:spPr/>
    </dgm:pt>
    <dgm:pt modelId="{BF488D64-C468-4933-86FD-FABC0AB213F6}" type="pres">
      <dgm:prSet presAssocID="{461D4275-522C-4EFB-A9D1-6E3F833EB612}" presName="node" presStyleLbl="node1" presStyleIdx="2" presStyleCnt="8">
        <dgm:presLayoutVars>
          <dgm:bulletEnabled val="1"/>
        </dgm:presLayoutVars>
      </dgm:prSet>
      <dgm:spPr/>
    </dgm:pt>
    <dgm:pt modelId="{D7495144-F188-425F-BF41-E2D15C43E1C3}" type="pres">
      <dgm:prSet presAssocID="{08EBF005-329C-4E2B-9872-EB450B568357}" presName="sibTrans" presStyleCnt="0"/>
      <dgm:spPr/>
    </dgm:pt>
    <dgm:pt modelId="{5AF8B255-AFC3-4D29-9A0A-B393F2B884B3}" type="pres">
      <dgm:prSet presAssocID="{1F1B47ED-A4AE-434D-B2F0-0ABC95E43D2D}" presName="node" presStyleLbl="node1" presStyleIdx="3" presStyleCnt="8">
        <dgm:presLayoutVars>
          <dgm:bulletEnabled val="1"/>
        </dgm:presLayoutVars>
      </dgm:prSet>
      <dgm:spPr/>
    </dgm:pt>
    <dgm:pt modelId="{F4D72467-DE13-486F-B215-659ABBACC640}" type="pres">
      <dgm:prSet presAssocID="{52E83B3F-46B3-4723-B3FF-5F271E8D9BDA}" presName="sibTrans" presStyleCnt="0"/>
      <dgm:spPr/>
    </dgm:pt>
    <dgm:pt modelId="{9004D9C5-D39A-4D0F-BC59-2B74DA4BF905}" type="pres">
      <dgm:prSet presAssocID="{4D99121D-5AD2-4FF3-8D1D-BDE0CEE95316}" presName="node" presStyleLbl="node1" presStyleIdx="4" presStyleCnt="8">
        <dgm:presLayoutVars>
          <dgm:bulletEnabled val="1"/>
        </dgm:presLayoutVars>
      </dgm:prSet>
      <dgm:spPr/>
    </dgm:pt>
    <dgm:pt modelId="{DF150B40-0C26-49F6-927C-72CC490CE83F}" type="pres">
      <dgm:prSet presAssocID="{74328F2C-F47F-4F6A-BE64-ADCEA10E0F86}" presName="sibTrans" presStyleCnt="0"/>
      <dgm:spPr/>
    </dgm:pt>
    <dgm:pt modelId="{7EA64EC7-A072-4070-8270-B97762A4F612}" type="pres">
      <dgm:prSet presAssocID="{A68EF31A-A209-4827-96FC-6B685FBFB26C}" presName="node" presStyleLbl="node1" presStyleIdx="5" presStyleCnt="8">
        <dgm:presLayoutVars>
          <dgm:bulletEnabled val="1"/>
        </dgm:presLayoutVars>
      </dgm:prSet>
      <dgm:spPr/>
    </dgm:pt>
    <dgm:pt modelId="{44EB5F66-C9CC-484B-BF13-F1E47CCA01DA}" type="pres">
      <dgm:prSet presAssocID="{0D26BFF7-7114-4775-A42A-678831E76973}" presName="sibTrans" presStyleCnt="0"/>
      <dgm:spPr/>
    </dgm:pt>
    <dgm:pt modelId="{BBC88335-6CA5-4846-BE52-36FE03765802}" type="pres">
      <dgm:prSet presAssocID="{276AC93A-F10D-4E8D-8317-345EA76A4A99}" presName="node" presStyleLbl="node1" presStyleIdx="6" presStyleCnt="8">
        <dgm:presLayoutVars>
          <dgm:bulletEnabled val="1"/>
        </dgm:presLayoutVars>
      </dgm:prSet>
      <dgm:spPr/>
    </dgm:pt>
    <dgm:pt modelId="{BB290ECD-4DCD-49D5-AFD6-E330E9D7D579}" type="pres">
      <dgm:prSet presAssocID="{4D07A966-F4D7-4412-A228-6B9CE4DFDA1C}" presName="sibTrans" presStyleCnt="0"/>
      <dgm:spPr/>
    </dgm:pt>
    <dgm:pt modelId="{A4885216-2397-476D-AC79-F4C227251FF7}" type="pres">
      <dgm:prSet presAssocID="{AA8A8C00-34B4-40E3-A7B6-FBE691A86766}" presName="node" presStyleLbl="node1" presStyleIdx="7" presStyleCnt="8">
        <dgm:presLayoutVars>
          <dgm:bulletEnabled val="1"/>
        </dgm:presLayoutVars>
      </dgm:prSet>
      <dgm:spPr/>
    </dgm:pt>
  </dgm:ptLst>
  <dgm:cxnLst>
    <dgm:cxn modelId="{D259CA5B-2230-45BC-AEDE-8C2969CBED3A}" type="presOf" srcId="{9D320F45-91D6-4B0F-9619-1A3E1AAB7934}" destId="{2C59D31E-D679-48B5-A3C1-CEC6B39F5892}" srcOrd="0" destOrd="0" presId="urn:microsoft.com/office/officeart/2005/8/layout/default"/>
    <dgm:cxn modelId="{A13F6A5E-91C3-45F4-8580-8042701B9052}" type="presOf" srcId="{3166C341-C89D-49A1-96F0-CD24376E0DD5}" destId="{68A4FFE1-B506-4C4D-876C-2F2B08746B85}" srcOrd="0" destOrd="0" presId="urn:microsoft.com/office/officeart/2005/8/layout/default"/>
    <dgm:cxn modelId="{B60DD360-744B-4213-9A65-DA8DA5C55C96}" type="presOf" srcId="{4D99121D-5AD2-4FF3-8D1D-BDE0CEE95316}" destId="{9004D9C5-D39A-4D0F-BC59-2B74DA4BF905}" srcOrd="0" destOrd="0" presId="urn:microsoft.com/office/officeart/2005/8/layout/default"/>
    <dgm:cxn modelId="{A58FB04C-C349-413C-9045-3C96E277B6AF}" srcId="{85A22DA1-56A2-4D50-862E-8621C8136DCF}" destId="{461D4275-522C-4EFB-A9D1-6E3F833EB612}" srcOrd="2" destOrd="0" parTransId="{75510FC2-A22F-4B41-9F80-60C4B731BF3F}" sibTransId="{08EBF005-329C-4E2B-9872-EB450B568357}"/>
    <dgm:cxn modelId="{43E2B36C-A907-4D50-B4FF-9123B1D92C4C}" srcId="{85A22DA1-56A2-4D50-862E-8621C8136DCF}" destId="{4D99121D-5AD2-4FF3-8D1D-BDE0CEE95316}" srcOrd="4" destOrd="0" parTransId="{B9F6E8A7-A3A8-4D1B-A7EB-BE01F3FDE487}" sibTransId="{74328F2C-F47F-4F6A-BE64-ADCEA10E0F86}"/>
    <dgm:cxn modelId="{12C2C372-79B8-4D53-BFBC-331DA2247FB8}" srcId="{85A22DA1-56A2-4D50-862E-8621C8136DCF}" destId="{9D320F45-91D6-4B0F-9619-1A3E1AAB7934}" srcOrd="1" destOrd="0" parTransId="{80F45981-DDD9-4AE7-B933-788A6FC79CE9}" sibTransId="{E01F85CC-D52F-45A7-80F6-02F845990912}"/>
    <dgm:cxn modelId="{C1F54B7F-4B69-478D-8C49-C49F46D80B69}" type="presOf" srcId="{85A22DA1-56A2-4D50-862E-8621C8136DCF}" destId="{14383E8E-DAC3-4A91-9D9A-FD75BCE434DB}" srcOrd="0" destOrd="0" presId="urn:microsoft.com/office/officeart/2005/8/layout/default"/>
    <dgm:cxn modelId="{0B253FA0-7347-48E6-9910-2ED20CCB6F3E}" type="presOf" srcId="{1F1B47ED-A4AE-434D-B2F0-0ABC95E43D2D}" destId="{5AF8B255-AFC3-4D29-9A0A-B393F2B884B3}" srcOrd="0" destOrd="0" presId="urn:microsoft.com/office/officeart/2005/8/layout/default"/>
    <dgm:cxn modelId="{1124ECA3-13F5-482E-9049-AD450A740673}" type="presOf" srcId="{A68EF31A-A209-4827-96FC-6B685FBFB26C}" destId="{7EA64EC7-A072-4070-8270-B97762A4F612}" srcOrd="0" destOrd="0" presId="urn:microsoft.com/office/officeart/2005/8/layout/default"/>
    <dgm:cxn modelId="{F07641A6-2568-45BA-8894-C37B53F5365C}" type="presOf" srcId="{AA8A8C00-34B4-40E3-A7B6-FBE691A86766}" destId="{A4885216-2397-476D-AC79-F4C227251FF7}" srcOrd="0" destOrd="0" presId="urn:microsoft.com/office/officeart/2005/8/layout/default"/>
    <dgm:cxn modelId="{42C113BC-09FA-42AB-8058-C46DE889ACA9}" type="presOf" srcId="{461D4275-522C-4EFB-A9D1-6E3F833EB612}" destId="{BF488D64-C468-4933-86FD-FABC0AB213F6}" srcOrd="0" destOrd="0" presId="urn:microsoft.com/office/officeart/2005/8/layout/default"/>
    <dgm:cxn modelId="{804FDAC3-14FF-4503-8FA2-693B9FAFE34E}" srcId="{85A22DA1-56A2-4D50-862E-8621C8136DCF}" destId="{276AC93A-F10D-4E8D-8317-345EA76A4A99}" srcOrd="6" destOrd="0" parTransId="{764E9E86-03F6-44E0-A4F7-64DD873AE449}" sibTransId="{4D07A966-F4D7-4412-A228-6B9CE4DFDA1C}"/>
    <dgm:cxn modelId="{FE95C2C6-8DED-446E-B706-FBC4755DA6E2}" srcId="{85A22DA1-56A2-4D50-862E-8621C8136DCF}" destId="{AA8A8C00-34B4-40E3-A7B6-FBE691A86766}" srcOrd="7" destOrd="0" parTransId="{F3B2BB36-153A-442B-8244-EDB71EF05D37}" sibTransId="{5BC683E2-0D92-4338-8846-54307D1096C9}"/>
    <dgm:cxn modelId="{01E143CC-BC3E-4277-A3F7-4984D535C619}" type="presOf" srcId="{276AC93A-F10D-4E8D-8317-345EA76A4A99}" destId="{BBC88335-6CA5-4846-BE52-36FE03765802}" srcOrd="0" destOrd="0" presId="urn:microsoft.com/office/officeart/2005/8/layout/default"/>
    <dgm:cxn modelId="{35CD53DC-A106-446A-B175-1F27231C5618}" srcId="{85A22DA1-56A2-4D50-862E-8621C8136DCF}" destId="{3166C341-C89D-49A1-96F0-CD24376E0DD5}" srcOrd="0" destOrd="0" parTransId="{31BA5367-2DAE-4D54-B67D-74BF306229DB}" sibTransId="{488300EE-7415-467A-8D0C-90D7876B4622}"/>
    <dgm:cxn modelId="{11AD7AE7-3903-4A89-BA19-C62934DC51AF}" srcId="{85A22DA1-56A2-4D50-862E-8621C8136DCF}" destId="{A68EF31A-A209-4827-96FC-6B685FBFB26C}" srcOrd="5" destOrd="0" parTransId="{4CA33293-BA88-47BC-8680-6D84D15BDB07}" sibTransId="{0D26BFF7-7114-4775-A42A-678831E76973}"/>
    <dgm:cxn modelId="{27EE24EE-8781-44C3-8B1F-4F025BF23871}" srcId="{85A22DA1-56A2-4D50-862E-8621C8136DCF}" destId="{1F1B47ED-A4AE-434D-B2F0-0ABC95E43D2D}" srcOrd="3" destOrd="0" parTransId="{D8F391F0-5DF6-4875-A8B4-67F057D27A97}" sibTransId="{52E83B3F-46B3-4723-B3FF-5F271E8D9BDA}"/>
    <dgm:cxn modelId="{9910D5E0-FB75-4E8C-A32A-33F56056CD77}" type="presParOf" srcId="{14383E8E-DAC3-4A91-9D9A-FD75BCE434DB}" destId="{68A4FFE1-B506-4C4D-876C-2F2B08746B85}" srcOrd="0" destOrd="0" presId="urn:microsoft.com/office/officeart/2005/8/layout/default"/>
    <dgm:cxn modelId="{1428BA1D-EFCE-4D14-A9D3-B3511260E87A}" type="presParOf" srcId="{14383E8E-DAC3-4A91-9D9A-FD75BCE434DB}" destId="{0585FA2F-32C7-42DA-A649-2EA0AF5C046B}" srcOrd="1" destOrd="0" presId="urn:microsoft.com/office/officeart/2005/8/layout/default"/>
    <dgm:cxn modelId="{0DC1D4FE-F42B-4A1B-A2C8-8C54C01B85B6}" type="presParOf" srcId="{14383E8E-DAC3-4A91-9D9A-FD75BCE434DB}" destId="{2C59D31E-D679-48B5-A3C1-CEC6B39F5892}" srcOrd="2" destOrd="0" presId="urn:microsoft.com/office/officeart/2005/8/layout/default"/>
    <dgm:cxn modelId="{BEA1D9AA-0AC7-4193-A6E4-66B694CB1C55}" type="presParOf" srcId="{14383E8E-DAC3-4A91-9D9A-FD75BCE434DB}" destId="{4A48B74B-00F1-4455-8326-4C4D16963830}" srcOrd="3" destOrd="0" presId="urn:microsoft.com/office/officeart/2005/8/layout/default"/>
    <dgm:cxn modelId="{0FBF3386-081E-4AEE-A805-7166C7480753}" type="presParOf" srcId="{14383E8E-DAC3-4A91-9D9A-FD75BCE434DB}" destId="{BF488D64-C468-4933-86FD-FABC0AB213F6}" srcOrd="4" destOrd="0" presId="urn:microsoft.com/office/officeart/2005/8/layout/default"/>
    <dgm:cxn modelId="{AC082553-F2E1-4BE9-BB36-76EDC936A60D}" type="presParOf" srcId="{14383E8E-DAC3-4A91-9D9A-FD75BCE434DB}" destId="{D7495144-F188-425F-BF41-E2D15C43E1C3}" srcOrd="5" destOrd="0" presId="urn:microsoft.com/office/officeart/2005/8/layout/default"/>
    <dgm:cxn modelId="{C7DE8B8D-C21A-4612-BA97-AB166BDDAAE8}" type="presParOf" srcId="{14383E8E-DAC3-4A91-9D9A-FD75BCE434DB}" destId="{5AF8B255-AFC3-4D29-9A0A-B393F2B884B3}" srcOrd="6" destOrd="0" presId="urn:microsoft.com/office/officeart/2005/8/layout/default"/>
    <dgm:cxn modelId="{73C23326-B256-4F73-95FB-8ACF6CC3C1CB}" type="presParOf" srcId="{14383E8E-DAC3-4A91-9D9A-FD75BCE434DB}" destId="{F4D72467-DE13-486F-B215-659ABBACC640}" srcOrd="7" destOrd="0" presId="urn:microsoft.com/office/officeart/2005/8/layout/default"/>
    <dgm:cxn modelId="{EEB089C2-44E2-4926-9FD9-FBEACAE27613}" type="presParOf" srcId="{14383E8E-DAC3-4A91-9D9A-FD75BCE434DB}" destId="{9004D9C5-D39A-4D0F-BC59-2B74DA4BF905}" srcOrd="8" destOrd="0" presId="urn:microsoft.com/office/officeart/2005/8/layout/default"/>
    <dgm:cxn modelId="{53A02BE2-0320-4DEB-B704-2BF312944C47}" type="presParOf" srcId="{14383E8E-DAC3-4A91-9D9A-FD75BCE434DB}" destId="{DF150B40-0C26-49F6-927C-72CC490CE83F}" srcOrd="9" destOrd="0" presId="urn:microsoft.com/office/officeart/2005/8/layout/default"/>
    <dgm:cxn modelId="{F9A146DA-B558-44A5-9C2E-CBC021C341D3}" type="presParOf" srcId="{14383E8E-DAC3-4A91-9D9A-FD75BCE434DB}" destId="{7EA64EC7-A072-4070-8270-B97762A4F612}" srcOrd="10" destOrd="0" presId="urn:microsoft.com/office/officeart/2005/8/layout/default"/>
    <dgm:cxn modelId="{CB10E0FE-CD36-4373-958A-9CB701BC9FA7}" type="presParOf" srcId="{14383E8E-DAC3-4A91-9D9A-FD75BCE434DB}" destId="{44EB5F66-C9CC-484B-BF13-F1E47CCA01DA}" srcOrd="11" destOrd="0" presId="urn:microsoft.com/office/officeart/2005/8/layout/default"/>
    <dgm:cxn modelId="{55490267-B1B9-4045-9AA7-EE9BBFCB0997}" type="presParOf" srcId="{14383E8E-DAC3-4A91-9D9A-FD75BCE434DB}" destId="{BBC88335-6CA5-4846-BE52-36FE03765802}" srcOrd="12" destOrd="0" presId="urn:microsoft.com/office/officeart/2005/8/layout/default"/>
    <dgm:cxn modelId="{BDB0BEBF-00A4-4BFF-A625-23308466448C}" type="presParOf" srcId="{14383E8E-DAC3-4A91-9D9A-FD75BCE434DB}" destId="{BB290ECD-4DCD-49D5-AFD6-E330E9D7D579}" srcOrd="13" destOrd="0" presId="urn:microsoft.com/office/officeart/2005/8/layout/default"/>
    <dgm:cxn modelId="{EEACD1F1-74A1-474A-8605-DB224478EB06}" type="presParOf" srcId="{14383E8E-DAC3-4A91-9D9A-FD75BCE434DB}" destId="{A4885216-2397-476D-AC79-F4C227251FF7}" srcOrd="14"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5353A83-3F3D-4C6B-B711-4AF0971AC825}" type="doc">
      <dgm:prSet loTypeId="urn:microsoft.com/office/officeart/2005/8/layout/hList6" loCatId="list" qsTypeId="urn:microsoft.com/office/officeart/2005/8/quickstyle/simple1" qsCatId="simple" csTypeId="urn:microsoft.com/office/officeart/2005/8/colors/accent0_1" csCatId="mainScheme" phldr="1"/>
      <dgm:spPr/>
      <dgm:t>
        <a:bodyPr/>
        <a:lstStyle/>
        <a:p>
          <a:endParaRPr lang="en-US"/>
        </a:p>
      </dgm:t>
    </dgm:pt>
    <dgm:pt modelId="{4607A11B-47DE-4442-93BF-F60BE444273A}">
      <dgm:prSet phldrT="[Text]" custT="1"/>
      <dgm:spPr/>
      <dgm:t>
        <a:bodyPr/>
        <a:lstStyle/>
        <a:p>
          <a:pPr>
            <a:buNone/>
          </a:pPr>
          <a:r>
            <a:rPr lang="lv-LV" sz="1800" b="1" i="0" dirty="0">
              <a:effectLst/>
              <a:latin typeface="+mn-lt"/>
            </a:rPr>
            <a:t>Sākotnējā prognoze</a:t>
          </a:r>
          <a:endParaRPr lang="en-US" sz="1800" dirty="0">
            <a:latin typeface="+mn-lt"/>
          </a:endParaRPr>
        </a:p>
      </dgm:t>
    </dgm:pt>
    <dgm:pt modelId="{FA5B8BF3-E1A7-42D5-A602-21A9F1D831F2}" type="parTrans" cxnId="{57488D7F-D9D6-42FE-B901-C67D12A22294}">
      <dgm:prSet/>
      <dgm:spPr/>
      <dgm:t>
        <a:bodyPr/>
        <a:lstStyle/>
        <a:p>
          <a:endParaRPr lang="en-US"/>
        </a:p>
      </dgm:t>
    </dgm:pt>
    <dgm:pt modelId="{5C3A508F-5388-46CF-8988-AA7519B88A74}" type="sibTrans" cxnId="{57488D7F-D9D6-42FE-B901-C67D12A22294}">
      <dgm:prSet/>
      <dgm:spPr/>
      <dgm:t>
        <a:bodyPr/>
        <a:lstStyle/>
        <a:p>
          <a:endParaRPr lang="en-US"/>
        </a:p>
      </dgm:t>
    </dgm:pt>
    <dgm:pt modelId="{65840A93-8D65-40FB-978D-61CD7F28903F}">
      <dgm:prSet custT="1"/>
      <dgm:spPr/>
      <dgm:t>
        <a:bodyPr/>
        <a:lstStyle/>
        <a:p>
          <a:r>
            <a:rPr lang="lv-LV" sz="1800" dirty="0">
              <a:latin typeface="+mn-lt"/>
            </a:rPr>
            <a:t>I</a:t>
          </a:r>
          <a:r>
            <a:rPr lang="lv-LV" sz="1800" b="0" i="0" dirty="0">
              <a:effectLst/>
              <a:latin typeface="+mn-lt"/>
            </a:rPr>
            <a:t>kgadējs pieaugums no 115,9 miljoniem eiro 2024. gadā:</a:t>
          </a:r>
        </a:p>
      </dgm:t>
    </dgm:pt>
    <dgm:pt modelId="{1E5620EE-793F-44AD-9D94-F7843EF6FEA9}" type="parTrans" cxnId="{650602A2-F662-4847-81FF-E4F37B3423FD}">
      <dgm:prSet/>
      <dgm:spPr/>
      <dgm:t>
        <a:bodyPr/>
        <a:lstStyle/>
        <a:p>
          <a:endParaRPr lang="en-US"/>
        </a:p>
      </dgm:t>
    </dgm:pt>
    <dgm:pt modelId="{3B89BB0E-C2D9-4062-8B6F-B9B672DF3FBA}" type="sibTrans" cxnId="{650602A2-F662-4847-81FF-E4F37B3423FD}">
      <dgm:prSet/>
      <dgm:spPr/>
      <dgm:t>
        <a:bodyPr/>
        <a:lstStyle/>
        <a:p>
          <a:endParaRPr lang="en-US"/>
        </a:p>
      </dgm:t>
    </dgm:pt>
    <dgm:pt modelId="{49E6B3B7-B623-4490-A03B-7495A78AA851}">
      <dgm:prSet custT="1"/>
      <dgm:spPr/>
      <dgm:t>
        <a:bodyPr/>
        <a:lstStyle/>
        <a:p>
          <a:pPr>
            <a:buNone/>
          </a:pPr>
          <a:r>
            <a:rPr lang="lv-LV" sz="1800" b="1" i="0" dirty="0">
              <a:effectLst/>
              <a:latin typeface="+mn-lt"/>
            </a:rPr>
            <a:t>Koriģētā prognoze ar makroekonomiskajiem parametriem</a:t>
          </a:r>
        </a:p>
      </dgm:t>
    </dgm:pt>
    <dgm:pt modelId="{93B531B7-BA70-43B3-9560-F8036405AD72}" type="parTrans" cxnId="{2F00E8F6-05D1-4E73-B3C4-39BECD3C96B0}">
      <dgm:prSet/>
      <dgm:spPr/>
      <dgm:t>
        <a:bodyPr/>
        <a:lstStyle/>
        <a:p>
          <a:endParaRPr lang="en-US"/>
        </a:p>
      </dgm:t>
    </dgm:pt>
    <dgm:pt modelId="{AA2C46F6-0253-4C13-8289-30585FC71759}" type="sibTrans" cxnId="{2F00E8F6-05D1-4E73-B3C4-39BECD3C96B0}">
      <dgm:prSet/>
      <dgm:spPr/>
      <dgm:t>
        <a:bodyPr/>
        <a:lstStyle/>
        <a:p>
          <a:endParaRPr lang="en-US"/>
        </a:p>
      </dgm:t>
    </dgm:pt>
    <dgm:pt modelId="{BE8E8C6B-A40C-4A93-B51A-A8A7E1ECF9FB}">
      <dgm:prSet custT="1"/>
      <dgm:spPr/>
      <dgm:t>
        <a:bodyPr/>
        <a:lstStyle/>
        <a:p>
          <a:pPr>
            <a:buNone/>
          </a:pPr>
          <a:r>
            <a:rPr lang="lv-LV" sz="1800" b="1" i="0">
              <a:effectLst/>
              <a:latin typeface="+mn-lt"/>
            </a:rPr>
            <a:t>Koriģētā prognoze ar algu pieauguma ietekmi</a:t>
          </a:r>
          <a:endParaRPr lang="lv-LV" sz="1800" b="1" i="0" dirty="0">
            <a:effectLst/>
            <a:latin typeface="+mn-lt"/>
          </a:endParaRPr>
        </a:p>
      </dgm:t>
    </dgm:pt>
    <dgm:pt modelId="{05F3CB2B-7784-40B0-84C9-8DF37DCB847A}" type="parTrans" cxnId="{CDAACA3B-685B-4831-813F-083C984C4A52}">
      <dgm:prSet/>
      <dgm:spPr/>
      <dgm:t>
        <a:bodyPr/>
        <a:lstStyle/>
        <a:p>
          <a:endParaRPr lang="en-US"/>
        </a:p>
      </dgm:t>
    </dgm:pt>
    <dgm:pt modelId="{6F6BF019-A6EA-48B8-B97E-63C2FC2EBD79}" type="sibTrans" cxnId="{CDAACA3B-685B-4831-813F-083C984C4A52}">
      <dgm:prSet/>
      <dgm:spPr/>
      <dgm:t>
        <a:bodyPr/>
        <a:lstStyle/>
        <a:p>
          <a:endParaRPr lang="en-US"/>
        </a:p>
      </dgm:t>
    </dgm:pt>
    <dgm:pt modelId="{6EA16D0E-A0C8-4748-A639-EDD804FFBFD8}">
      <dgm:prSet custT="1"/>
      <dgm:spPr/>
      <dgm:t>
        <a:bodyPr/>
        <a:lstStyle/>
        <a:p>
          <a:r>
            <a:rPr lang="lv-LV" sz="1800" b="0" i="0" dirty="0">
              <a:effectLst/>
              <a:latin typeface="+mn-lt"/>
            </a:rPr>
            <a:t>Ievērojot pēdējo piecu mēnešu vidējā atalgojuma pieaugumu (23%–78% no 2020. līdz 2024.):</a:t>
          </a:r>
        </a:p>
      </dgm:t>
    </dgm:pt>
    <dgm:pt modelId="{931B5188-D7D0-4FD3-B83E-13421FB55152}" type="parTrans" cxnId="{89A9E343-D974-4970-A06F-F2C3EDEE7D1C}">
      <dgm:prSet/>
      <dgm:spPr/>
      <dgm:t>
        <a:bodyPr/>
        <a:lstStyle/>
        <a:p>
          <a:endParaRPr lang="en-US"/>
        </a:p>
      </dgm:t>
    </dgm:pt>
    <dgm:pt modelId="{C3DA53AD-AB47-4DC7-8140-33074AAD16FB}" type="sibTrans" cxnId="{89A9E343-D974-4970-A06F-F2C3EDEE7D1C}">
      <dgm:prSet/>
      <dgm:spPr/>
      <dgm:t>
        <a:bodyPr/>
        <a:lstStyle/>
        <a:p>
          <a:endParaRPr lang="en-US"/>
        </a:p>
      </dgm:t>
    </dgm:pt>
    <dgm:pt modelId="{763B4B60-C509-449C-A62E-8A7D8D86233F}">
      <dgm:prSet custT="1"/>
      <dgm:spPr/>
      <dgm:t>
        <a:bodyPr/>
        <a:lstStyle/>
        <a:p>
          <a:pPr>
            <a:buNone/>
          </a:pPr>
          <a:r>
            <a:rPr lang="lv-LV" sz="1800" b="0" i="0" dirty="0">
              <a:effectLst/>
              <a:latin typeface="+mn-lt"/>
            </a:rPr>
            <a:t>127,5 (2025),</a:t>
          </a:r>
        </a:p>
      </dgm:t>
    </dgm:pt>
    <dgm:pt modelId="{2802F7CA-8C1F-4F1C-92CA-37C11C30DF43}" type="parTrans" cxnId="{5F17C6A3-7EDB-49BA-BB50-75438EDF83B0}">
      <dgm:prSet/>
      <dgm:spPr/>
      <dgm:t>
        <a:bodyPr/>
        <a:lstStyle/>
        <a:p>
          <a:endParaRPr lang="en-US"/>
        </a:p>
      </dgm:t>
    </dgm:pt>
    <dgm:pt modelId="{46975215-BB32-4CD7-B782-4435FA1CAEAB}" type="sibTrans" cxnId="{5F17C6A3-7EDB-49BA-BB50-75438EDF83B0}">
      <dgm:prSet/>
      <dgm:spPr/>
      <dgm:t>
        <a:bodyPr/>
        <a:lstStyle/>
        <a:p>
          <a:endParaRPr lang="en-US"/>
        </a:p>
      </dgm:t>
    </dgm:pt>
    <dgm:pt modelId="{FE446099-FA6E-4848-9999-BE1AEB6F4225}">
      <dgm:prSet custT="1"/>
      <dgm:spPr/>
      <dgm:t>
        <a:bodyPr/>
        <a:lstStyle/>
        <a:p>
          <a:pPr>
            <a:buNone/>
          </a:pPr>
          <a:r>
            <a:rPr lang="lv-LV" sz="1800" b="0" i="0" dirty="0">
              <a:effectLst/>
              <a:latin typeface="+mn-lt"/>
            </a:rPr>
            <a:t>140,3 (2026), </a:t>
          </a:r>
        </a:p>
      </dgm:t>
    </dgm:pt>
    <dgm:pt modelId="{48E149D0-E44F-4F99-AF5C-714FF28EE48B}" type="parTrans" cxnId="{09DCC4EF-E9F0-442B-A257-4BC414BE919C}">
      <dgm:prSet/>
      <dgm:spPr/>
      <dgm:t>
        <a:bodyPr/>
        <a:lstStyle/>
        <a:p>
          <a:endParaRPr lang="en-US"/>
        </a:p>
      </dgm:t>
    </dgm:pt>
    <dgm:pt modelId="{DE18C657-27F2-46BD-AE58-D9284C1D2741}" type="sibTrans" cxnId="{09DCC4EF-E9F0-442B-A257-4BC414BE919C}">
      <dgm:prSet/>
      <dgm:spPr/>
      <dgm:t>
        <a:bodyPr/>
        <a:lstStyle/>
        <a:p>
          <a:endParaRPr lang="en-US"/>
        </a:p>
      </dgm:t>
    </dgm:pt>
    <dgm:pt modelId="{F56E72C6-5C70-4BE6-97AC-6994A06498BA}">
      <dgm:prSet custT="1"/>
      <dgm:spPr/>
      <dgm:t>
        <a:bodyPr/>
        <a:lstStyle/>
        <a:p>
          <a:pPr>
            <a:buNone/>
          </a:pPr>
          <a:r>
            <a:rPr lang="lv-LV" sz="1800" b="0" i="0" dirty="0">
              <a:effectLst/>
              <a:latin typeface="+mn-lt"/>
            </a:rPr>
            <a:t>154,3 (2027), </a:t>
          </a:r>
        </a:p>
      </dgm:t>
    </dgm:pt>
    <dgm:pt modelId="{F1F1374D-0A47-4AD4-977D-C6D210D32893}" type="parTrans" cxnId="{29D68681-2258-4C1F-88C7-F7183AF188A0}">
      <dgm:prSet/>
      <dgm:spPr/>
      <dgm:t>
        <a:bodyPr/>
        <a:lstStyle/>
        <a:p>
          <a:endParaRPr lang="en-US"/>
        </a:p>
      </dgm:t>
    </dgm:pt>
    <dgm:pt modelId="{B723196F-6028-48C9-9FC1-0DD6F482E232}" type="sibTrans" cxnId="{29D68681-2258-4C1F-88C7-F7183AF188A0}">
      <dgm:prSet/>
      <dgm:spPr/>
      <dgm:t>
        <a:bodyPr/>
        <a:lstStyle/>
        <a:p>
          <a:endParaRPr lang="en-US"/>
        </a:p>
      </dgm:t>
    </dgm:pt>
    <dgm:pt modelId="{6E5B5EFD-0EDA-4F9B-AB3F-E4EFCB611AA1}">
      <dgm:prSet custT="1"/>
      <dgm:spPr/>
      <dgm:t>
        <a:bodyPr/>
        <a:lstStyle/>
        <a:p>
          <a:pPr>
            <a:buNone/>
          </a:pPr>
          <a:r>
            <a:rPr lang="lv-LV" sz="1800" b="0" i="0" dirty="0">
              <a:effectLst/>
              <a:latin typeface="+mn-lt"/>
            </a:rPr>
            <a:t>169,7 (2028), </a:t>
          </a:r>
        </a:p>
      </dgm:t>
    </dgm:pt>
    <dgm:pt modelId="{14F85202-4B76-4897-A395-D8DFBFC3F2E0}" type="parTrans" cxnId="{E58BE4AA-CEBE-40CD-BE8D-B45F7427BAFE}">
      <dgm:prSet/>
      <dgm:spPr/>
      <dgm:t>
        <a:bodyPr/>
        <a:lstStyle/>
        <a:p>
          <a:endParaRPr lang="en-US"/>
        </a:p>
      </dgm:t>
    </dgm:pt>
    <dgm:pt modelId="{B6688ABA-BFED-4D2E-8D8A-00BE48975807}" type="sibTrans" cxnId="{E58BE4AA-CEBE-40CD-BE8D-B45F7427BAFE}">
      <dgm:prSet/>
      <dgm:spPr/>
      <dgm:t>
        <a:bodyPr/>
        <a:lstStyle/>
        <a:p>
          <a:endParaRPr lang="en-US"/>
        </a:p>
      </dgm:t>
    </dgm:pt>
    <dgm:pt modelId="{04D33880-2D80-4F16-89BB-6F60E8E82903}">
      <dgm:prSet custT="1"/>
      <dgm:spPr/>
      <dgm:t>
        <a:bodyPr/>
        <a:lstStyle/>
        <a:p>
          <a:pPr>
            <a:buNone/>
          </a:pPr>
          <a:r>
            <a:rPr lang="lv-LV" sz="1800" b="0" i="0" dirty="0">
              <a:effectLst/>
              <a:latin typeface="+mn-lt"/>
            </a:rPr>
            <a:t>186,7 (2029),</a:t>
          </a:r>
        </a:p>
      </dgm:t>
    </dgm:pt>
    <dgm:pt modelId="{5522045D-E370-4438-9FC9-14249E00FDB9}" type="parTrans" cxnId="{DD0D5C5E-045D-40DE-AF9F-3DF0613A8BCF}">
      <dgm:prSet/>
      <dgm:spPr/>
      <dgm:t>
        <a:bodyPr/>
        <a:lstStyle/>
        <a:p>
          <a:endParaRPr lang="en-US"/>
        </a:p>
      </dgm:t>
    </dgm:pt>
    <dgm:pt modelId="{9094C0CF-236C-49AC-ADDE-4431625E37D1}" type="sibTrans" cxnId="{DD0D5C5E-045D-40DE-AF9F-3DF0613A8BCF}">
      <dgm:prSet/>
      <dgm:spPr/>
      <dgm:t>
        <a:bodyPr/>
        <a:lstStyle/>
        <a:p>
          <a:endParaRPr lang="en-US"/>
        </a:p>
      </dgm:t>
    </dgm:pt>
    <dgm:pt modelId="{FFDF5EF3-CB01-4065-B5AB-1A705BBB3CD2}">
      <dgm:prSet custT="1"/>
      <dgm:spPr/>
      <dgm:t>
        <a:bodyPr/>
        <a:lstStyle/>
        <a:p>
          <a:pPr>
            <a:buNone/>
          </a:pPr>
          <a:r>
            <a:rPr lang="lv-LV" sz="1800" b="0" i="0" dirty="0">
              <a:effectLst/>
              <a:latin typeface="+mn-lt"/>
            </a:rPr>
            <a:t>205,4 (2030).</a:t>
          </a:r>
        </a:p>
      </dgm:t>
    </dgm:pt>
    <dgm:pt modelId="{9D7C0811-02E2-478D-827D-801ACAE09508}" type="parTrans" cxnId="{067CD93D-96B6-4514-BD7B-897D7C73F77B}">
      <dgm:prSet/>
      <dgm:spPr/>
      <dgm:t>
        <a:bodyPr/>
        <a:lstStyle/>
        <a:p>
          <a:endParaRPr lang="en-US"/>
        </a:p>
      </dgm:t>
    </dgm:pt>
    <dgm:pt modelId="{B64F764E-BB45-4278-95B9-047DFC3ED391}" type="sibTrans" cxnId="{067CD93D-96B6-4514-BD7B-897D7C73F77B}">
      <dgm:prSet/>
      <dgm:spPr/>
      <dgm:t>
        <a:bodyPr/>
        <a:lstStyle/>
        <a:p>
          <a:endParaRPr lang="en-US"/>
        </a:p>
      </dgm:t>
    </dgm:pt>
    <dgm:pt modelId="{6C2C7485-EDD7-4781-8FEB-A621CBC414B3}">
      <dgm:prSet custT="1"/>
      <dgm:spPr/>
      <dgm:t>
        <a:bodyPr/>
        <a:lstStyle/>
        <a:p>
          <a:pPr>
            <a:buNone/>
          </a:pPr>
          <a:r>
            <a:rPr lang="lv-LV" sz="1800" b="0" i="0" dirty="0">
              <a:effectLst/>
              <a:latin typeface="+mn-lt"/>
            </a:rPr>
            <a:t>121,7 (2025),</a:t>
          </a:r>
        </a:p>
      </dgm:t>
    </dgm:pt>
    <dgm:pt modelId="{074F0B3E-E303-4C5A-9ABD-B92A6B050420}" type="parTrans" cxnId="{944A0DD7-3860-45FA-846F-CE589CD4E691}">
      <dgm:prSet/>
      <dgm:spPr/>
      <dgm:t>
        <a:bodyPr/>
        <a:lstStyle/>
        <a:p>
          <a:endParaRPr lang="en-US"/>
        </a:p>
      </dgm:t>
    </dgm:pt>
    <dgm:pt modelId="{5C1BFD7F-1167-47ED-9B32-A30725D50DD0}" type="sibTrans" cxnId="{944A0DD7-3860-45FA-846F-CE589CD4E691}">
      <dgm:prSet/>
      <dgm:spPr/>
      <dgm:t>
        <a:bodyPr/>
        <a:lstStyle/>
        <a:p>
          <a:endParaRPr lang="en-US"/>
        </a:p>
      </dgm:t>
    </dgm:pt>
    <dgm:pt modelId="{8A511F2F-D614-4028-A66D-C7CCC211ED25}">
      <dgm:prSet custT="1"/>
      <dgm:spPr/>
      <dgm:t>
        <a:bodyPr/>
        <a:lstStyle/>
        <a:p>
          <a:pPr>
            <a:buNone/>
          </a:pPr>
          <a:r>
            <a:rPr lang="lv-LV" sz="1800" b="0" i="0" dirty="0">
              <a:effectLst/>
              <a:latin typeface="+mn-lt"/>
            </a:rPr>
            <a:t>128,1 (2026),</a:t>
          </a:r>
        </a:p>
      </dgm:t>
    </dgm:pt>
    <dgm:pt modelId="{ADBEB962-C22F-4DAE-A239-75C919E2486D}" type="parTrans" cxnId="{4039DB5F-66EE-4C85-AE08-41F7963BF0BC}">
      <dgm:prSet/>
      <dgm:spPr/>
      <dgm:t>
        <a:bodyPr/>
        <a:lstStyle/>
        <a:p>
          <a:endParaRPr lang="en-US"/>
        </a:p>
      </dgm:t>
    </dgm:pt>
    <dgm:pt modelId="{FCE415D4-E5B2-45F9-BAD1-43F40F3F1BB7}" type="sibTrans" cxnId="{4039DB5F-66EE-4C85-AE08-41F7963BF0BC}">
      <dgm:prSet/>
      <dgm:spPr/>
      <dgm:t>
        <a:bodyPr/>
        <a:lstStyle/>
        <a:p>
          <a:endParaRPr lang="en-US"/>
        </a:p>
      </dgm:t>
    </dgm:pt>
    <dgm:pt modelId="{352BA2AC-C70D-4BD9-A4EB-C48F252F26AF}">
      <dgm:prSet custT="1"/>
      <dgm:spPr/>
      <dgm:t>
        <a:bodyPr/>
        <a:lstStyle/>
        <a:p>
          <a:pPr>
            <a:buNone/>
          </a:pPr>
          <a:r>
            <a:rPr lang="lv-LV" sz="1800" b="0" i="0" dirty="0">
              <a:effectLst/>
              <a:latin typeface="+mn-lt"/>
            </a:rPr>
            <a:t>134,9 (2027),</a:t>
          </a:r>
        </a:p>
      </dgm:t>
    </dgm:pt>
    <dgm:pt modelId="{68253FD0-71D0-4185-8FB2-56A0306220D6}" type="parTrans" cxnId="{C532D4B1-1883-40B7-8BF0-C30864438D3E}">
      <dgm:prSet/>
      <dgm:spPr/>
      <dgm:t>
        <a:bodyPr/>
        <a:lstStyle/>
        <a:p>
          <a:endParaRPr lang="en-US"/>
        </a:p>
      </dgm:t>
    </dgm:pt>
    <dgm:pt modelId="{664B5BEF-2584-4352-8A14-9D20780FD953}" type="sibTrans" cxnId="{C532D4B1-1883-40B7-8BF0-C30864438D3E}">
      <dgm:prSet/>
      <dgm:spPr/>
      <dgm:t>
        <a:bodyPr/>
        <a:lstStyle/>
        <a:p>
          <a:endParaRPr lang="en-US"/>
        </a:p>
      </dgm:t>
    </dgm:pt>
    <dgm:pt modelId="{A06A3F1F-B328-4A89-9DE0-F7DA9E2F2C55}">
      <dgm:prSet custT="1"/>
      <dgm:spPr/>
      <dgm:t>
        <a:bodyPr/>
        <a:lstStyle/>
        <a:p>
          <a:pPr>
            <a:buNone/>
          </a:pPr>
          <a:r>
            <a:rPr lang="lv-LV" sz="1800" b="0" i="0" dirty="0">
              <a:effectLst/>
              <a:latin typeface="+mn-lt"/>
            </a:rPr>
            <a:t>141,9 (2028),</a:t>
          </a:r>
        </a:p>
      </dgm:t>
    </dgm:pt>
    <dgm:pt modelId="{48AD2256-5051-4F12-95D6-529407B228C5}" type="parTrans" cxnId="{B575578F-2A8F-4B5C-BD57-BEB064C0C0C9}">
      <dgm:prSet/>
      <dgm:spPr/>
      <dgm:t>
        <a:bodyPr/>
        <a:lstStyle/>
        <a:p>
          <a:endParaRPr lang="en-US"/>
        </a:p>
      </dgm:t>
    </dgm:pt>
    <dgm:pt modelId="{AB44ED5D-11F4-42E5-883D-26BCF1863CBA}" type="sibTrans" cxnId="{B575578F-2A8F-4B5C-BD57-BEB064C0C0C9}">
      <dgm:prSet/>
      <dgm:spPr/>
      <dgm:t>
        <a:bodyPr/>
        <a:lstStyle/>
        <a:p>
          <a:endParaRPr lang="en-US"/>
        </a:p>
      </dgm:t>
    </dgm:pt>
    <dgm:pt modelId="{1927F32E-1B02-4DDE-A1A6-B8F97202977C}">
      <dgm:prSet custT="1"/>
      <dgm:spPr/>
      <dgm:t>
        <a:bodyPr/>
        <a:lstStyle/>
        <a:p>
          <a:pPr>
            <a:buNone/>
          </a:pPr>
          <a:r>
            <a:rPr lang="lv-LV" sz="1800" b="0" i="0" dirty="0">
              <a:effectLst/>
              <a:latin typeface="+mn-lt"/>
            </a:rPr>
            <a:t>149,2 (2029),</a:t>
          </a:r>
        </a:p>
      </dgm:t>
    </dgm:pt>
    <dgm:pt modelId="{6B13B815-9500-4799-8791-6AD4087D2075}" type="parTrans" cxnId="{3D99CC6D-3FBF-4348-BDDB-7D5348532649}">
      <dgm:prSet/>
      <dgm:spPr/>
      <dgm:t>
        <a:bodyPr/>
        <a:lstStyle/>
        <a:p>
          <a:endParaRPr lang="en-US"/>
        </a:p>
      </dgm:t>
    </dgm:pt>
    <dgm:pt modelId="{702FF406-85AC-4EF2-9C47-BC5280C94A16}" type="sibTrans" cxnId="{3D99CC6D-3FBF-4348-BDDB-7D5348532649}">
      <dgm:prSet/>
      <dgm:spPr/>
      <dgm:t>
        <a:bodyPr/>
        <a:lstStyle/>
        <a:p>
          <a:endParaRPr lang="en-US"/>
        </a:p>
      </dgm:t>
    </dgm:pt>
    <dgm:pt modelId="{8E486796-93C4-47D1-8F19-A3B6823975E1}">
      <dgm:prSet custT="1"/>
      <dgm:spPr/>
      <dgm:t>
        <a:bodyPr/>
        <a:lstStyle/>
        <a:p>
          <a:pPr>
            <a:buNone/>
          </a:pPr>
          <a:r>
            <a:rPr lang="lv-LV" sz="1800" b="0" i="0" dirty="0">
              <a:effectLst/>
              <a:latin typeface="+mn-lt"/>
            </a:rPr>
            <a:t>156,8 (2030).</a:t>
          </a:r>
        </a:p>
      </dgm:t>
    </dgm:pt>
    <dgm:pt modelId="{F9A0CAFC-19BD-4EE2-B3F6-0442F6421F4D}" type="parTrans" cxnId="{1A0968EA-075A-4375-AED2-655411DE92CE}">
      <dgm:prSet/>
      <dgm:spPr/>
      <dgm:t>
        <a:bodyPr/>
        <a:lstStyle/>
        <a:p>
          <a:endParaRPr lang="en-US"/>
        </a:p>
      </dgm:t>
    </dgm:pt>
    <dgm:pt modelId="{50E6A515-85CA-4902-BCB0-95D2547BB10B}" type="sibTrans" cxnId="{1A0968EA-075A-4375-AED2-655411DE92CE}">
      <dgm:prSet/>
      <dgm:spPr/>
      <dgm:t>
        <a:bodyPr/>
        <a:lstStyle/>
        <a:p>
          <a:endParaRPr lang="en-US"/>
        </a:p>
      </dgm:t>
    </dgm:pt>
    <dgm:pt modelId="{FC424824-E48A-459F-995E-27EEB840915B}">
      <dgm:prSet custT="1"/>
      <dgm:spPr/>
      <dgm:t>
        <a:bodyPr/>
        <a:lstStyle/>
        <a:p>
          <a:pPr>
            <a:buNone/>
          </a:pPr>
          <a:r>
            <a:rPr lang="lv-LV" sz="1800" b="0" i="0" dirty="0">
              <a:effectLst/>
              <a:latin typeface="+mn-lt"/>
            </a:rPr>
            <a:t>135,0 (2025), </a:t>
          </a:r>
        </a:p>
      </dgm:t>
    </dgm:pt>
    <dgm:pt modelId="{5479FAF5-6F80-4496-A4DA-349AE73C9A15}" type="parTrans" cxnId="{03DC153D-E335-4E31-AC22-41B24DD25A12}">
      <dgm:prSet/>
      <dgm:spPr/>
      <dgm:t>
        <a:bodyPr/>
        <a:lstStyle/>
        <a:p>
          <a:endParaRPr lang="en-US"/>
        </a:p>
      </dgm:t>
    </dgm:pt>
    <dgm:pt modelId="{A7915E77-A9B1-4E72-920A-B66D0D7D405E}" type="sibTrans" cxnId="{03DC153D-E335-4E31-AC22-41B24DD25A12}">
      <dgm:prSet/>
      <dgm:spPr/>
      <dgm:t>
        <a:bodyPr/>
        <a:lstStyle/>
        <a:p>
          <a:endParaRPr lang="en-US"/>
        </a:p>
      </dgm:t>
    </dgm:pt>
    <dgm:pt modelId="{E46FA29D-7477-4D29-BAEE-765B607DC1F3}">
      <dgm:prSet custT="1"/>
      <dgm:spPr/>
      <dgm:t>
        <a:bodyPr/>
        <a:lstStyle/>
        <a:p>
          <a:pPr>
            <a:buNone/>
          </a:pPr>
          <a:r>
            <a:rPr lang="lv-LV" sz="1800" b="0" i="0" dirty="0">
              <a:effectLst/>
              <a:latin typeface="+mn-lt"/>
            </a:rPr>
            <a:t>150,5 (2026), </a:t>
          </a:r>
        </a:p>
      </dgm:t>
    </dgm:pt>
    <dgm:pt modelId="{90E55CA7-3B08-41E6-A6A1-ECD0CFFD039D}" type="parTrans" cxnId="{8F2E015E-4D27-4F23-8833-D4C7FAC20937}">
      <dgm:prSet/>
      <dgm:spPr/>
      <dgm:t>
        <a:bodyPr/>
        <a:lstStyle/>
        <a:p>
          <a:endParaRPr lang="en-US"/>
        </a:p>
      </dgm:t>
    </dgm:pt>
    <dgm:pt modelId="{2AD1EEAF-B5A8-40EB-A634-CE5936EEEE2A}" type="sibTrans" cxnId="{8F2E015E-4D27-4F23-8833-D4C7FAC20937}">
      <dgm:prSet/>
      <dgm:spPr/>
      <dgm:t>
        <a:bodyPr/>
        <a:lstStyle/>
        <a:p>
          <a:endParaRPr lang="en-US"/>
        </a:p>
      </dgm:t>
    </dgm:pt>
    <dgm:pt modelId="{80CB9D28-9D93-4867-BAED-D3FB7B1615B6}">
      <dgm:prSet custT="1"/>
      <dgm:spPr/>
      <dgm:t>
        <a:bodyPr/>
        <a:lstStyle/>
        <a:p>
          <a:pPr>
            <a:buNone/>
          </a:pPr>
          <a:r>
            <a:rPr lang="lv-LV" sz="1800" b="0" i="0" dirty="0">
              <a:effectLst/>
              <a:latin typeface="+mn-lt"/>
            </a:rPr>
            <a:t>165,6 (2027),</a:t>
          </a:r>
        </a:p>
      </dgm:t>
    </dgm:pt>
    <dgm:pt modelId="{84088F5A-8D98-423E-93D3-C27E33D5552C}" type="parTrans" cxnId="{D3C6C4D7-2BAC-4BFA-89A7-1FEB600A169F}">
      <dgm:prSet/>
      <dgm:spPr/>
      <dgm:t>
        <a:bodyPr/>
        <a:lstStyle/>
        <a:p>
          <a:endParaRPr lang="en-US"/>
        </a:p>
      </dgm:t>
    </dgm:pt>
    <dgm:pt modelId="{744EC973-296E-4B84-828F-E94423CDB066}" type="sibTrans" cxnId="{D3C6C4D7-2BAC-4BFA-89A7-1FEB600A169F}">
      <dgm:prSet/>
      <dgm:spPr/>
      <dgm:t>
        <a:bodyPr/>
        <a:lstStyle/>
        <a:p>
          <a:endParaRPr lang="en-US"/>
        </a:p>
      </dgm:t>
    </dgm:pt>
    <dgm:pt modelId="{AFF4C2AC-176C-4BBC-B7F5-D522F88D54B5}">
      <dgm:prSet custT="1"/>
      <dgm:spPr/>
      <dgm:t>
        <a:bodyPr/>
        <a:lstStyle/>
        <a:p>
          <a:pPr>
            <a:buNone/>
          </a:pPr>
          <a:r>
            <a:rPr lang="lv-LV" sz="1800" b="0" i="0" dirty="0">
              <a:effectLst/>
              <a:latin typeface="+mn-lt"/>
            </a:rPr>
            <a:t>180,2 (2028), </a:t>
          </a:r>
        </a:p>
      </dgm:t>
    </dgm:pt>
    <dgm:pt modelId="{843C7948-7AA6-45AE-9118-D29965E4391A}" type="parTrans" cxnId="{014090DF-A78E-4278-A985-3EF8F2400509}">
      <dgm:prSet/>
      <dgm:spPr/>
      <dgm:t>
        <a:bodyPr/>
        <a:lstStyle/>
        <a:p>
          <a:endParaRPr lang="en-US"/>
        </a:p>
      </dgm:t>
    </dgm:pt>
    <dgm:pt modelId="{129CD666-2686-44E0-8EC0-F1B2DB9E3230}" type="sibTrans" cxnId="{014090DF-A78E-4278-A985-3EF8F2400509}">
      <dgm:prSet/>
      <dgm:spPr/>
      <dgm:t>
        <a:bodyPr/>
        <a:lstStyle/>
        <a:p>
          <a:endParaRPr lang="en-US"/>
        </a:p>
      </dgm:t>
    </dgm:pt>
    <dgm:pt modelId="{A7AB583C-814A-43B0-8441-FDED6ECFE591}">
      <dgm:prSet custT="1"/>
      <dgm:spPr/>
      <dgm:t>
        <a:bodyPr/>
        <a:lstStyle/>
        <a:p>
          <a:pPr>
            <a:buNone/>
          </a:pPr>
          <a:r>
            <a:rPr lang="lv-LV" sz="1800" b="0" i="0" dirty="0">
              <a:effectLst/>
              <a:latin typeface="+mn-lt"/>
            </a:rPr>
            <a:t>193,8 (2029), </a:t>
          </a:r>
        </a:p>
      </dgm:t>
    </dgm:pt>
    <dgm:pt modelId="{8A473580-19E2-41CA-B650-9CF0BE8EAC58}" type="parTrans" cxnId="{FD772FCC-ABE4-4ABE-A2B9-8AE4E3F163DF}">
      <dgm:prSet/>
      <dgm:spPr/>
      <dgm:t>
        <a:bodyPr/>
        <a:lstStyle/>
        <a:p>
          <a:endParaRPr lang="en-US"/>
        </a:p>
      </dgm:t>
    </dgm:pt>
    <dgm:pt modelId="{8BAA484D-B3CC-4DE0-A927-A9918930B598}" type="sibTrans" cxnId="{FD772FCC-ABE4-4ABE-A2B9-8AE4E3F163DF}">
      <dgm:prSet/>
      <dgm:spPr/>
      <dgm:t>
        <a:bodyPr/>
        <a:lstStyle/>
        <a:p>
          <a:endParaRPr lang="en-US"/>
        </a:p>
      </dgm:t>
    </dgm:pt>
    <dgm:pt modelId="{3D7D9C8C-B377-4C5C-A781-DC7616A6F41B}">
      <dgm:prSet custT="1"/>
      <dgm:spPr/>
      <dgm:t>
        <a:bodyPr/>
        <a:lstStyle/>
        <a:p>
          <a:pPr>
            <a:buNone/>
          </a:pPr>
          <a:r>
            <a:rPr lang="lv-LV" sz="1800" b="0" i="0" dirty="0">
              <a:effectLst/>
              <a:latin typeface="+mn-lt"/>
            </a:rPr>
            <a:t>207,0 (2030).</a:t>
          </a:r>
        </a:p>
      </dgm:t>
    </dgm:pt>
    <dgm:pt modelId="{2162C4EE-1EDF-41A5-A0DD-A35D3089CCA2}" type="parTrans" cxnId="{0AD775D8-B883-43C0-B665-E69EBCD77118}">
      <dgm:prSet/>
      <dgm:spPr/>
      <dgm:t>
        <a:bodyPr/>
        <a:lstStyle/>
        <a:p>
          <a:endParaRPr lang="en-US"/>
        </a:p>
      </dgm:t>
    </dgm:pt>
    <dgm:pt modelId="{382B3890-BF19-45FF-AC06-E98098E758D4}" type="sibTrans" cxnId="{0AD775D8-B883-43C0-B665-E69EBCD77118}">
      <dgm:prSet/>
      <dgm:spPr/>
      <dgm:t>
        <a:bodyPr/>
        <a:lstStyle/>
        <a:p>
          <a:endParaRPr lang="en-US"/>
        </a:p>
      </dgm:t>
    </dgm:pt>
    <dgm:pt modelId="{8F5FFD8B-290C-4431-854A-E54EC544DBD1}" type="pres">
      <dgm:prSet presAssocID="{85353A83-3F3D-4C6B-B711-4AF0971AC825}" presName="Name0" presStyleCnt="0">
        <dgm:presLayoutVars>
          <dgm:dir/>
          <dgm:resizeHandles val="exact"/>
        </dgm:presLayoutVars>
      </dgm:prSet>
      <dgm:spPr/>
    </dgm:pt>
    <dgm:pt modelId="{49A8D6FA-55FF-42A9-8618-7A6B684CEE6A}" type="pres">
      <dgm:prSet presAssocID="{4607A11B-47DE-4442-93BF-F60BE444273A}" presName="node" presStyleLbl="node1" presStyleIdx="0" presStyleCnt="3">
        <dgm:presLayoutVars>
          <dgm:bulletEnabled val="1"/>
        </dgm:presLayoutVars>
      </dgm:prSet>
      <dgm:spPr/>
    </dgm:pt>
    <dgm:pt modelId="{AFEE0C90-4BA7-4A4D-9BD4-13D72CFF174F}" type="pres">
      <dgm:prSet presAssocID="{5C3A508F-5388-46CF-8988-AA7519B88A74}" presName="sibTrans" presStyleCnt="0"/>
      <dgm:spPr/>
    </dgm:pt>
    <dgm:pt modelId="{0803AB0A-4BF5-475A-8EBE-A300CB68DAE9}" type="pres">
      <dgm:prSet presAssocID="{49E6B3B7-B623-4490-A03B-7495A78AA851}" presName="node" presStyleLbl="node1" presStyleIdx="1" presStyleCnt="3">
        <dgm:presLayoutVars>
          <dgm:bulletEnabled val="1"/>
        </dgm:presLayoutVars>
      </dgm:prSet>
      <dgm:spPr/>
    </dgm:pt>
    <dgm:pt modelId="{741AB5EF-8F87-43A3-AB2B-5D00D81AE2FC}" type="pres">
      <dgm:prSet presAssocID="{AA2C46F6-0253-4C13-8289-30585FC71759}" presName="sibTrans" presStyleCnt="0"/>
      <dgm:spPr/>
    </dgm:pt>
    <dgm:pt modelId="{D794D307-C309-4B83-B848-D4813B7EB89A}" type="pres">
      <dgm:prSet presAssocID="{BE8E8C6B-A40C-4A93-B51A-A8A7E1ECF9FB}" presName="node" presStyleLbl="node1" presStyleIdx="2" presStyleCnt="3">
        <dgm:presLayoutVars>
          <dgm:bulletEnabled val="1"/>
        </dgm:presLayoutVars>
      </dgm:prSet>
      <dgm:spPr/>
    </dgm:pt>
  </dgm:ptLst>
  <dgm:cxnLst>
    <dgm:cxn modelId="{2AE3D504-6109-4585-9E42-6F071731835F}" type="presOf" srcId="{FC424824-E48A-459F-995E-27EEB840915B}" destId="{D794D307-C309-4B83-B848-D4813B7EB89A}" srcOrd="0" destOrd="2" presId="urn:microsoft.com/office/officeart/2005/8/layout/hList6"/>
    <dgm:cxn modelId="{BCF3390F-5B8C-4431-A88F-5B4AD6DA64A4}" type="presOf" srcId="{04D33880-2D80-4F16-89BB-6F60E8E82903}" destId="{49A8D6FA-55FF-42A9-8618-7A6B684CEE6A}" srcOrd="0" destOrd="6" presId="urn:microsoft.com/office/officeart/2005/8/layout/hList6"/>
    <dgm:cxn modelId="{B8A47910-8DC6-40E4-BF74-ECB753827551}" type="presOf" srcId="{8A511F2F-D614-4028-A66D-C7CCC211ED25}" destId="{0803AB0A-4BF5-475A-8EBE-A300CB68DAE9}" srcOrd="0" destOrd="2" presId="urn:microsoft.com/office/officeart/2005/8/layout/hList6"/>
    <dgm:cxn modelId="{6775CB15-DF30-4C2F-AFC0-33511756BA65}" type="presOf" srcId="{A7AB583C-814A-43B0-8441-FDED6ECFE591}" destId="{D794D307-C309-4B83-B848-D4813B7EB89A}" srcOrd="0" destOrd="6" presId="urn:microsoft.com/office/officeart/2005/8/layout/hList6"/>
    <dgm:cxn modelId="{4C07B216-214A-4EDC-9AEC-3650EB737E9A}" type="presOf" srcId="{80CB9D28-9D93-4867-BAED-D3FB7B1615B6}" destId="{D794D307-C309-4B83-B848-D4813B7EB89A}" srcOrd="0" destOrd="4" presId="urn:microsoft.com/office/officeart/2005/8/layout/hList6"/>
    <dgm:cxn modelId="{A0FAAB1F-C4D6-49CC-BF6F-E5B5AD851E0F}" type="presOf" srcId="{6EA16D0E-A0C8-4748-A639-EDD804FFBFD8}" destId="{D794D307-C309-4B83-B848-D4813B7EB89A}" srcOrd="0" destOrd="1" presId="urn:microsoft.com/office/officeart/2005/8/layout/hList6"/>
    <dgm:cxn modelId="{4523E324-C2F6-4E07-BF0F-F722AF12343F}" type="presOf" srcId="{4607A11B-47DE-4442-93BF-F60BE444273A}" destId="{49A8D6FA-55FF-42A9-8618-7A6B684CEE6A}" srcOrd="0" destOrd="0" presId="urn:microsoft.com/office/officeart/2005/8/layout/hList6"/>
    <dgm:cxn modelId="{C6134327-083D-4D27-8DF0-EC68D5C22575}" type="presOf" srcId="{65840A93-8D65-40FB-978D-61CD7F28903F}" destId="{49A8D6FA-55FF-42A9-8618-7A6B684CEE6A}" srcOrd="0" destOrd="1" presId="urn:microsoft.com/office/officeart/2005/8/layout/hList6"/>
    <dgm:cxn modelId="{CDAACA3B-685B-4831-813F-083C984C4A52}" srcId="{85353A83-3F3D-4C6B-B711-4AF0971AC825}" destId="{BE8E8C6B-A40C-4A93-B51A-A8A7E1ECF9FB}" srcOrd="2" destOrd="0" parTransId="{05F3CB2B-7784-40B0-84C9-8DF37DCB847A}" sibTransId="{6F6BF019-A6EA-48B8-B97E-63C2FC2EBD79}"/>
    <dgm:cxn modelId="{03DC153D-E335-4E31-AC22-41B24DD25A12}" srcId="{BE8E8C6B-A40C-4A93-B51A-A8A7E1ECF9FB}" destId="{FC424824-E48A-459F-995E-27EEB840915B}" srcOrd="1" destOrd="0" parTransId="{5479FAF5-6F80-4496-A4DA-349AE73C9A15}" sibTransId="{A7915E77-A9B1-4E72-920A-B66D0D7D405E}"/>
    <dgm:cxn modelId="{067CD93D-96B6-4514-BD7B-897D7C73F77B}" srcId="{4607A11B-47DE-4442-93BF-F60BE444273A}" destId="{FFDF5EF3-CB01-4065-B5AB-1A705BBB3CD2}" srcOrd="6" destOrd="0" parTransId="{9D7C0811-02E2-478D-827D-801ACAE09508}" sibTransId="{B64F764E-BB45-4278-95B9-047DFC3ED391}"/>
    <dgm:cxn modelId="{63195040-22D6-4621-834B-1E330FFBEBE6}" type="presOf" srcId="{763B4B60-C509-449C-A62E-8A7D8D86233F}" destId="{49A8D6FA-55FF-42A9-8618-7A6B684CEE6A}" srcOrd="0" destOrd="2" presId="urn:microsoft.com/office/officeart/2005/8/layout/hList6"/>
    <dgm:cxn modelId="{8F2E015E-4D27-4F23-8833-D4C7FAC20937}" srcId="{BE8E8C6B-A40C-4A93-B51A-A8A7E1ECF9FB}" destId="{E46FA29D-7477-4D29-BAEE-765B607DC1F3}" srcOrd="2" destOrd="0" parTransId="{90E55CA7-3B08-41E6-A6A1-ECD0CFFD039D}" sibTransId="{2AD1EEAF-B5A8-40EB-A634-CE5936EEEE2A}"/>
    <dgm:cxn modelId="{DD0D5C5E-045D-40DE-AF9F-3DF0613A8BCF}" srcId="{4607A11B-47DE-4442-93BF-F60BE444273A}" destId="{04D33880-2D80-4F16-89BB-6F60E8E82903}" srcOrd="5" destOrd="0" parTransId="{5522045D-E370-4438-9FC9-14249E00FDB9}" sibTransId="{9094C0CF-236C-49AC-ADDE-4431625E37D1}"/>
    <dgm:cxn modelId="{4039DB5F-66EE-4C85-AE08-41F7963BF0BC}" srcId="{49E6B3B7-B623-4490-A03B-7495A78AA851}" destId="{8A511F2F-D614-4028-A66D-C7CCC211ED25}" srcOrd="1" destOrd="0" parTransId="{ADBEB962-C22F-4DAE-A239-75C919E2486D}" sibTransId="{FCE415D4-E5B2-45F9-BAD1-43F40F3F1BB7}"/>
    <dgm:cxn modelId="{049C7E41-0686-4CD5-8DD9-4C3655A0C380}" type="presOf" srcId="{8E486796-93C4-47D1-8F19-A3B6823975E1}" destId="{0803AB0A-4BF5-475A-8EBE-A300CB68DAE9}" srcOrd="0" destOrd="6" presId="urn:microsoft.com/office/officeart/2005/8/layout/hList6"/>
    <dgm:cxn modelId="{89A9E343-D974-4970-A06F-F2C3EDEE7D1C}" srcId="{BE8E8C6B-A40C-4A93-B51A-A8A7E1ECF9FB}" destId="{6EA16D0E-A0C8-4748-A639-EDD804FFBFD8}" srcOrd="0" destOrd="0" parTransId="{931B5188-D7D0-4FD3-B83E-13421FB55152}" sibTransId="{C3DA53AD-AB47-4DC7-8140-33074AAD16FB}"/>
    <dgm:cxn modelId="{43EB556A-2AA6-4FDC-AF8E-4C73B3429C72}" type="presOf" srcId="{BE8E8C6B-A40C-4A93-B51A-A8A7E1ECF9FB}" destId="{D794D307-C309-4B83-B848-D4813B7EB89A}" srcOrd="0" destOrd="0" presId="urn:microsoft.com/office/officeart/2005/8/layout/hList6"/>
    <dgm:cxn modelId="{3D99CC6D-3FBF-4348-BDDB-7D5348532649}" srcId="{49E6B3B7-B623-4490-A03B-7495A78AA851}" destId="{1927F32E-1B02-4DDE-A1A6-B8F97202977C}" srcOrd="4" destOrd="0" parTransId="{6B13B815-9500-4799-8791-6AD4087D2075}" sibTransId="{702FF406-85AC-4EF2-9C47-BC5280C94A16}"/>
    <dgm:cxn modelId="{6BF8B957-6B6C-4785-9965-6CCFC5F74EF4}" type="presOf" srcId="{1927F32E-1B02-4DDE-A1A6-B8F97202977C}" destId="{0803AB0A-4BF5-475A-8EBE-A300CB68DAE9}" srcOrd="0" destOrd="5" presId="urn:microsoft.com/office/officeart/2005/8/layout/hList6"/>
    <dgm:cxn modelId="{C2C52478-C937-42E5-AC03-CF01A3E5A56B}" type="presOf" srcId="{AFF4C2AC-176C-4BBC-B7F5-D522F88D54B5}" destId="{D794D307-C309-4B83-B848-D4813B7EB89A}" srcOrd="0" destOrd="5" presId="urn:microsoft.com/office/officeart/2005/8/layout/hList6"/>
    <dgm:cxn modelId="{4D32BE5A-C889-40E8-BC46-AB62D081DAA6}" type="presOf" srcId="{A06A3F1F-B328-4A89-9DE0-F7DA9E2F2C55}" destId="{0803AB0A-4BF5-475A-8EBE-A300CB68DAE9}" srcOrd="0" destOrd="4" presId="urn:microsoft.com/office/officeart/2005/8/layout/hList6"/>
    <dgm:cxn modelId="{3160097F-AD59-4826-ACF4-AE7FCB2CF8C7}" type="presOf" srcId="{3D7D9C8C-B377-4C5C-A781-DC7616A6F41B}" destId="{D794D307-C309-4B83-B848-D4813B7EB89A}" srcOrd="0" destOrd="7" presId="urn:microsoft.com/office/officeart/2005/8/layout/hList6"/>
    <dgm:cxn modelId="{57488D7F-D9D6-42FE-B901-C67D12A22294}" srcId="{85353A83-3F3D-4C6B-B711-4AF0971AC825}" destId="{4607A11B-47DE-4442-93BF-F60BE444273A}" srcOrd="0" destOrd="0" parTransId="{FA5B8BF3-E1A7-42D5-A602-21A9F1D831F2}" sibTransId="{5C3A508F-5388-46CF-8988-AA7519B88A74}"/>
    <dgm:cxn modelId="{29D68681-2258-4C1F-88C7-F7183AF188A0}" srcId="{4607A11B-47DE-4442-93BF-F60BE444273A}" destId="{F56E72C6-5C70-4BE6-97AC-6994A06498BA}" srcOrd="3" destOrd="0" parTransId="{F1F1374D-0A47-4AD4-977D-C6D210D32893}" sibTransId="{B723196F-6028-48C9-9FC1-0DD6F482E232}"/>
    <dgm:cxn modelId="{390E9B81-45FD-4A8D-B3B7-D213DDA9DC13}" type="presOf" srcId="{F56E72C6-5C70-4BE6-97AC-6994A06498BA}" destId="{49A8D6FA-55FF-42A9-8618-7A6B684CEE6A}" srcOrd="0" destOrd="4" presId="urn:microsoft.com/office/officeart/2005/8/layout/hList6"/>
    <dgm:cxn modelId="{B575578F-2A8F-4B5C-BD57-BEB064C0C0C9}" srcId="{49E6B3B7-B623-4490-A03B-7495A78AA851}" destId="{A06A3F1F-B328-4A89-9DE0-F7DA9E2F2C55}" srcOrd="3" destOrd="0" parTransId="{48AD2256-5051-4F12-95D6-529407B228C5}" sibTransId="{AB44ED5D-11F4-42E5-883D-26BCF1863CBA}"/>
    <dgm:cxn modelId="{7019C091-FB48-48B0-A7C4-C625F8E3BA00}" type="presOf" srcId="{49E6B3B7-B623-4490-A03B-7495A78AA851}" destId="{0803AB0A-4BF5-475A-8EBE-A300CB68DAE9}" srcOrd="0" destOrd="0" presId="urn:microsoft.com/office/officeart/2005/8/layout/hList6"/>
    <dgm:cxn modelId="{AF47F597-3798-44AF-BB1A-C27FE1A4F5E5}" type="presOf" srcId="{6C2C7485-EDD7-4781-8FEB-A621CBC414B3}" destId="{0803AB0A-4BF5-475A-8EBE-A300CB68DAE9}" srcOrd="0" destOrd="1" presId="urn:microsoft.com/office/officeart/2005/8/layout/hList6"/>
    <dgm:cxn modelId="{6271469C-04F8-4DC2-9761-725D89E45856}" type="presOf" srcId="{FFDF5EF3-CB01-4065-B5AB-1A705BBB3CD2}" destId="{49A8D6FA-55FF-42A9-8618-7A6B684CEE6A}" srcOrd="0" destOrd="7" presId="urn:microsoft.com/office/officeart/2005/8/layout/hList6"/>
    <dgm:cxn modelId="{650602A2-F662-4847-81FF-E4F37B3423FD}" srcId="{4607A11B-47DE-4442-93BF-F60BE444273A}" destId="{65840A93-8D65-40FB-978D-61CD7F28903F}" srcOrd="0" destOrd="0" parTransId="{1E5620EE-793F-44AD-9D94-F7843EF6FEA9}" sibTransId="{3B89BB0E-C2D9-4062-8B6F-B9B672DF3FBA}"/>
    <dgm:cxn modelId="{5F17C6A3-7EDB-49BA-BB50-75438EDF83B0}" srcId="{4607A11B-47DE-4442-93BF-F60BE444273A}" destId="{763B4B60-C509-449C-A62E-8A7D8D86233F}" srcOrd="1" destOrd="0" parTransId="{2802F7CA-8C1F-4F1C-92CA-37C11C30DF43}" sibTransId="{46975215-BB32-4CD7-B782-4435FA1CAEAB}"/>
    <dgm:cxn modelId="{E58BE4AA-CEBE-40CD-BE8D-B45F7427BAFE}" srcId="{4607A11B-47DE-4442-93BF-F60BE444273A}" destId="{6E5B5EFD-0EDA-4F9B-AB3F-E4EFCB611AA1}" srcOrd="4" destOrd="0" parTransId="{14F85202-4B76-4897-A395-D8DFBFC3F2E0}" sibTransId="{B6688ABA-BFED-4D2E-8D8A-00BE48975807}"/>
    <dgm:cxn modelId="{C532D4B1-1883-40B7-8BF0-C30864438D3E}" srcId="{49E6B3B7-B623-4490-A03B-7495A78AA851}" destId="{352BA2AC-C70D-4BD9-A4EB-C48F252F26AF}" srcOrd="2" destOrd="0" parTransId="{68253FD0-71D0-4185-8FB2-56A0306220D6}" sibTransId="{664B5BEF-2584-4352-8A14-9D20780FD953}"/>
    <dgm:cxn modelId="{FD772FCC-ABE4-4ABE-A2B9-8AE4E3F163DF}" srcId="{BE8E8C6B-A40C-4A93-B51A-A8A7E1ECF9FB}" destId="{A7AB583C-814A-43B0-8441-FDED6ECFE591}" srcOrd="5" destOrd="0" parTransId="{8A473580-19E2-41CA-B650-9CF0BE8EAC58}" sibTransId="{8BAA484D-B3CC-4DE0-A927-A9918930B598}"/>
    <dgm:cxn modelId="{D77496D1-4559-434C-983A-191E8034D8C7}" type="presOf" srcId="{FE446099-FA6E-4848-9999-BE1AEB6F4225}" destId="{49A8D6FA-55FF-42A9-8618-7A6B684CEE6A}" srcOrd="0" destOrd="3" presId="urn:microsoft.com/office/officeart/2005/8/layout/hList6"/>
    <dgm:cxn modelId="{944A0DD7-3860-45FA-846F-CE589CD4E691}" srcId="{49E6B3B7-B623-4490-A03B-7495A78AA851}" destId="{6C2C7485-EDD7-4781-8FEB-A621CBC414B3}" srcOrd="0" destOrd="0" parTransId="{074F0B3E-E303-4C5A-9ABD-B92A6B050420}" sibTransId="{5C1BFD7F-1167-47ED-9B32-A30725D50DD0}"/>
    <dgm:cxn modelId="{D3C6C4D7-2BAC-4BFA-89A7-1FEB600A169F}" srcId="{BE8E8C6B-A40C-4A93-B51A-A8A7E1ECF9FB}" destId="{80CB9D28-9D93-4867-BAED-D3FB7B1615B6}" srcOrd="3" destOrd="0" parTransId="{84088F5A-8D98-423E-93D3-C27E33D5552C}" sibTransId="{744EC973-296E-4B84-828F-E94423CDB066}"/>
    <dgm:cxn modelId="{0AD775D8-B883-43C0-B665-E69EBCD77118}" srcId="{BE8E8C6B-A40C-4A93-B51A-A8A7E1ECF9FB}" destId="{3D7D9C8C-B377-4C5C-A781-DC7616A6F41B}" srcOrd="6" destOrd="0" parTransId="{2162C4EE-1EDF-41A5-A0DD-A35D3089CCA2}" sibTransId="{382B3890-BF19-45FF-AC06-E98098E758D4}"/>
    <dgm:cxn modelId="{A41177DA-6420-43F0-BBA2-117551D91C68}" type="presOf" srcId="{85353A83-3F3D-4C6B-B711-4AF0971AC825}" destId="{8F5FFD8B-290C-4431-854A-E54EC544DBD1}" srcOrd="0" destOrd="0" presId="urn:microsoft.com/office/officeart/2005/8/layout/hList6"/>
    <dgm:cxn modelId="{014090DF-A78E-4278-A985-3EF8F2400509}" srcId="{BE8E8C6B-A40C-4A93-B51A-A8A7E1ECF9FB}" destId="{AFF4C2AC-176C-4BBC-B7F5-D522F88D54B5}" srcOrd="4" destOrd="0" parTransId="{843C7948-7AA6-45AE-9118-D29965E4391A}" sibTransId="{129CD666-2686-44E0-8EC0-F1B2DB9E3230}"/>
    <dgm:cxn modelId="{F9A92BE9-7020-4AFF-BDCC-F03FB966E16F}" type="presOf" srcId="{352BA2AC-C70D-4BD9-A4EB-C48F252F26AF}" destId="{0803AB0A-4BF5-475A-8EBE-A300CB68DAE9}" srcOrd="0" destOrd="3" presId="urn:microsoft.com/office/officeart/2005/8/layout/hList6"/>
    <dgm:cxn modelId="{1A0968EA-075A-4375-AED2-655411DE92CE}" srcId="{49E6B3B7-B623-4490-A03B-7495A78AA851}" destId="{8E486796-93C4-47D1-8F19-A3B6823975E1}" srcOrd="5" destOrd="0" parTransId="{F9A0CAFC-19BD-4EE2-B3F6-0442F6421F4D}" sibTransId="{50E6A515-85CA-4902-BCB0-95D2547BB10B}"/>
    <dgm:cxn modelId="{B3FE67EC-F2E9-47FC-B92C-3A405FA35765}" type="presOf" srcId="{6E5B5EFD-0EDA-4F9B-AB3F-E4EFCB611AA1}" destId="{49A8D6FA-55FF-42A9-8618-7A6B684CEE6A}" srcOrd="0" destOrd="5" presId="urn:microsoft.com/office/officeart/2005/8/layout/hList6"/>
    <dgm:cxn modelId="{09DCC4EF-E9F0-442B-A257-4BC414BE919C}" srcId="{4607A11B-47DE-4442-93BF-F60BE444273A}" destId="{FE446099-FA6E-4848-9999-BE1AEB6F4225}" srcOrd="2" destOrd="0" parTransId="{48E149D0-E44F-4F99-AF5C-714FF28EE48B}" sibTransId="{DE18C657-27F2-46BD-AE58-D9284C1D2741}"/>
    <dgm:cxn modelId="{2F00E8F6-05D1-4E73-B3C4-39BECD3C96B0}" srcId="{85353A83-3F3D-4C6B-B711-4AF0971AC825}" destId="{49E6B3B7-B623-4490-A03B-7495A78AA851}" srcOrd="1" destOrd="0" parTransId="{93B531B7-BA70-43B3-9560-F8036405AD72}" sibTransId="{AA2C46F6-0253-4C13-8289-30585FC71759}"/>
    <dgm:cxn modelId="{85B57FFA-AE23-4F33-823D-835A53049F86}" type="presOf" srcId="{E46FA29D-7477-4D29-BAEE-765B607DC1F3}" destId="{D794D307-C309-4B83-B848-D4813B7EB89A}" srcOrd="0" destOrd="3" presId="urn:microsoft.com/office/officeart/2005/8/layout/hList6"/>
    <dgm:cxn modelId="{CC9E573B-3902-4025-AB0E-4F7ED4FAED3D}" type="presParOf" srcId="{8F5FFD8B-290C-4431-854A-E54EC544DBD1}" destId="{49A8D6FA-55FF-42A9-8618-7A6B684CEE6A}" srcOrd="0" destOrd="0" presId="urn:microsoft.com/office/officeart/2005/8/layout/hList6"/>
    <dgm:cxn modelId="{B971FC46-480C-459D-9B7C-78D45CBB5E8E}" type="presParOf" srcId="{8F5FFD8B-290C-4431-854A-E54EC544DBD1}" destId="{AFEE0C90-4BA7-4A4D-9BD4-13D72CFF174F}" srcOrd="1" destOrd="0" presId="urn:microsoft.com/office/officeart/2005/8/layout/hList6"/>
    <dgm:cxn modelId="{EE179591-64D1-46A6-879D-EB0BCE000422}" type="presParOf" srcId="{8F5FFD8B-290C-4431-854A-E54EC544DBD1}" destId="{0803AB0A-4BF5-475A-8EBE-A300CB68DAE9}" srcOrd="2" destOrd="0" presId="urn:microsoft.com/office/officeart/2005/8/layout/hList6"/>
    <dgm:cxn modelId="{06517093-57E8-460D-BFA9-174CBD800DC1}" type="presParOf" srcId="{8F5FFD8B-290C-4431-854A-E54EC544DBD1}" destId="{741AB5EF-8F87-43A3-AB2B-5D00D81AE2FC}" srcOrd="3" destOrd="0" presId="urn:microsoft.com/office/officeart/2005/8/layout/hList6"/>
    <dgm:cxn modelId="{3BEF5B5E-591D-43EA-996B-40F4BF08F000}" type="presParOf" srcId="{8F5FFD8B-290C-4431-854A-E54EC544DBD1}" destId="{D794D307-C309-4B83-B848-D4813B7EB89A}" srcOrd="4" destOrd="0" presId="urn:microsoft.com/office/officeart/2005/8/layout/hList6"/>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735B7200-D4C0-4ADF-BA95-3934097F18FF}" type="doc">
      <dgm:prSet loTypeId="urn:microsoft.com/office/officeart/2008/layout/LinedList" loCatId="list" qsTypeId="urn:microsoft.com/office/officeart/2005/8/quickstyle/simple1" qsCatId="simple" csTypeId="urn:microsoft.com/office/officeart/2005/8/colors/accent0_3" csCatId="mainScheme" phldr="1"/>
      <dgm:spPr/>
      <dgm:t>
        <a:bodyPr/>
        <a:lstStyle/>
        <a:p>
          <a:endParaRPr lang="en-US"/>
        </a:p>
      </dgm:t>
    </dgm:pt>
    <dgm:pt modelId="{2051AEFA-0E78-4220-896B-8886666A53C7}">
      <dgm:prSet/>
      <dgm:spPr/>
      <dgm:t>
        <a:bodyPr/>
        <a:lstStyle/>
        <a:p>
          <a:r>
            <a:rPr lang="lv-LV" dirty="0"/>
            <a:t>Iekšlietu, Aizsardzības un Tieslietu (izņemot prokurorus) sistēmas darbinieki </a:t>
          </a:r>
          <a:r>
            <a:rPr lang="lv-LV" b="1" dirty="0"/>
            <a:t>stāžā var ieskaitīt 80 procentus no citās iestādēs</a:t>
          </a:r>
          <a:r>
            <a:rPr lang="lv-LV" dirty="0"/>
            <a:t>, pie komersantiem un organizācijās nostrādātā laika;</a:t>
          </a:r>
          <a:endParaRPr lang="en-US" dirty="0"/>
        </a:p>
      </dgm:t>
    </dgm:pt>
    <dgm:pt modelId="{BE32BF94-1FC5-4C24-AE3D-943A2DCDAFAC}" type="parTrans" cxnId="{F8F25769-D5D6-4F3C-9190-87CEEC150614}">
      <dgm:prSet/>
      <dgm:spPr/>
      <dgm:t>
        <a:bodyPr/>
        <a:lstStyle/>
        <a:p>
          <a:endParaRPr lang="en-US"/>
        </a:p>
      </dgm:t>
    </dgm:pt>
    <dgm:pt modelId="{014DE78C-3F4E-4CFD-BB41-483AF9529C28}" type="sibTrans" cxnId="{F8F25769-D5D6-4F3C-9190-87CEEC150614}">
      <dgm:prSet/>
      <dgm:spPr/>
      <dgm:t>
        <a:bodyPr/>
        <a:lstStyle/>
        <a:p>
          <a:endParaRPr lang="en-US"/>
        </a:p>
      </dgm:t>
    </dgm:pt>
    <dgm:pt modelId="{B73B8935-646E-4E3E-B8FB-93CA9FC84110}">
      <dgm:prSet/>
      <dgm:spPr/>
      <dgm:t>
        <a:bodyPr/>
        <a:lstStyle/>
        <a:p>
          <a:r>
            <a:rPr lang="lv-LV" dirty="0"/>
            <a:t>Izdienas </a:t>
          </a:r>
          <a:r>
            <a:rPr lang="lv-LV" b="1" dirty="0"/>
            <a:t>pensijas izmaksa tiek turpināta arī iestājoties valsts vecuma pensijai</a:t>
          </a:r>
          <a:r>
            <a:rPr lang="lv-LV" dirty="0"/>
            <a:t>, </a:t>
          </a:r>
          <a:r>
            <a:rPr lang="lv-LV" b="1" dirty="0"/>
            <a:t>no valsts budžeta sedzot starpību </a:t>
          </a:r>
          <a:r>
            <a:rPr lang="lv-LV" dirty="0"/>
            <a:t>starp vecuma un izdienas pensiju, ja izdienas pensija pārsniedz vecuma pensijas apmēru;</a:t>
          </a:r>
          <a:endParaRPr lang="en-US" dirty="0"/>
        </a:p>
      </dgm:t>
    </dgm:pt>
    <dgm:pt modelId="{A17BA8CD-B0C0-4D5F-A1B9-4F4D739B1916}" type="parTrans" cxnId="{85B22953-9BD8-4890-9CE7-A1B89AAE2532}">
      <dgm:prSet/>
      <dgm:spPr/>
      <dgm:t>
        <a:bodyPr/>
        <a:lstStyle/>
        <a:p>
          <a:endParaRPr lang="en-US"/>
        </a:p>
      </dgm:t>
    </dgm:pt>
    <dgm:pt modelId="{9A102CBB-FF22-4E18-B772-92F12B32A4AF}" type="sibTrans" cxnId="{85B22953-9BD8-4890-9CE7-A1B89AAE2532}">
      <dgm:prSet/>
      <dgm:spPr/>
      <dgm:t>
        <a:bodyPr/>
        <a:lstStyle/>
        <a:p>
          <a:endParaRPr lang="en-US"/>
        </a:p>
      </dgm:t>
    </dgm:pt>
    <dgm:pt modelId="{A6AF9B0B-64B1-495F-A1FF-D55B4006B544}">
      <dgm:prSet/>
      <dgm:spPr/>
      <dgm:t>
        <a:bodyPr/>
        <a:lstStyle/>
        <a:p>
          <a:r>
            <a:rPr lang="lv-LV" dirty="0"/>
            <a:t>Izdienas pensiju </a:t>
          </a:r>
          <a:r>
            <a:rPr lang="lv-LV" b="1" dirty="0"/>
            <a:t>aprēķina no vidējās mēneša darba samaksas par pēdējiem 5 gadiem</a:t>
          </a:r>
          <a:r>
            <a:rPr lang="lv-LV" dirty="0"/>
            <a:t>, kas rada būtiski atšķirīgus izdienas pensijas apmērus starp iestādēm un nav salīdzināma ar pieeju vecuma pensiju apmēra noteikšanā no iemaksām visā nodarbinātības ciklā</a:t>
          </a:r>
          <a:endParaRPr lang="en-US" dirty="0"/>
        </a:p>
      </dgm:t>
    </dgm:pt>
    <dgm:pt modelId="{310E5D83-0658-4AF1-830B-B7D4476B6A1B}" type="parTrans" cxnId="{8C6819F5-5A8D-4577-B181-B23897D2DC62}">
      <dgm:prSet/>
      <dgm:spPr/>
      <dgm:t>
        <a:bodyPr/>
        <a:lstStyle/>
        <a:p>
          <a:endParaRPr lang="en-US"/>
        </a:p>
      </dgm:t>
    </dgm:pt>
    <dgm:pt modelId="{615E7764-C32A-49A5-800A-8A8A2DBEB887}" type="sibTrans" cxnId="{8C6819F5-5A8D-4577-B181-B23897D2DC62}">
      <dgm:prSet/>
      <dgm:spPr/>
      <dgm:t>
        <a:bodyPr/>
        <a:lstStyle/>
        <a:p>
          <a:endParaRPr lang="en-US"/>
        </a:p>
      </dgm:t>
    </dgm:pt>
    <dgm:pt modelId="{7A905901-08BE-4D6A-BD43-BE81831EE8CD}">
      <dgm:prSet/>
      <dgm:spPr/>
      <dgm:t>
        <a:bodyPr/>
        <a:lstStyle/>
        <a:p>
          <a:r>
            <a:rPr lang="lv-LV" dirty="0"/>
            <a:t>Izdienas pensijai </a:t>
          </a:r>
          <a:r>
            <a:rPr lang="lv-LV" b="1" dirty="0"/>
            <a:t>turpina kvalificēties arī administratīvo funkciju veicēji </a:t>
          </a:r>
          <a:r>
            <a:rPr lang="lv-LV" dirty="0"/>
            <a:t>un citas personas, kuru darba pienākumi pēc būtības neatbilst izdienas pensijas subjektam;</a:t>
          </a:r>
          <a:endParaRPr lang="en-US" dirty="0"/>
        </a:p>
      </dgm:t>
    </dgm:pt>
    <dgm:pt modelId="{013F0CB6-330A-4685-98FA-28AA28040D9A}" type="parTrans" cxnId="{BCC74701-0029-45A6-BC7E-0E93FAB53365}">
      <dgm:prSet/>
      <dgm:spPr/>
      <dgm:t>
        <a:bodyPr/>
        <a:lstStyle/>
        <a:p>
          <a:endParaRPr lang="en-US"/>
        </a:p>
      </dgm:t>
    </dgm:pt>
    <dgm:pt modelId="{807DAEC2-49EF-405F-82DE-CA3174A5D12C}" type="sibTrans" cxnId="{BCC74701-0029-45A6-BC7E-0E93FAB53365}">
      <dgm:prSet/>
      <dgm:spPr/>
      <dgm:t>
        <a:bodyPr/>
        <a:lstStyle/>
        <a:p>
          <a:endParaRPr lang="en-US"/>
        </a:p>
      </dgm:t>
    </dgm:pt>
    <dgm:pt modelId="{CDB29DFC-0F2D-4020-9EFA-B7865C036EDF}">
      <dgm:prSet/>
      <dgm:spPr/>
      <dgm:t>
        <a:bodyPr/>
        <a:lstStyle/>
        <a:p>
          <a:r>
            <a:rPr lang="lv-LV" dirty="0"/>
            <a:t>Pastāv </a:t>
          </a:r>
          <a:r>
            <a:rPr lang="lv-LV" b="1" dirty="0"/>
            <a:t>nevienlīdzība starp iestādēm, </a:t>
          </a:r>
          <a:r>
            <a:rPr lang="lv-LV" dirty="0"/>
            <a:t>kur starp pielīdzināmu funkciju veicošām iestādēm kāda ir, bet cita nav izdienas pensijas subjekts (piemēram, </a:t>
          </a:r>
          <a:r>
            <a:rPr lang="es-ES" dirty="0"/>
            <a:t>VID </a:t>
          </a:r>
          <a:r>
            <a:rPr lang="es-ES" dirty="0" err="1"/>
            <a:t>Finanšu</a:t>
          </a:r>
          <a:r>
            <a:rPr lang="es-ES" dirty="0"/>
            <a:t> un </a:t>
          </a:r>
          <a:r>
            <a:rPr lang="es-ES" dirty="0" err="1"/>
            <a:t>Muitas</a:t>
          </a:r>
          <a:r>
            <a:rPr lang="es-ES" dirty="0"/>
            <a:t> </a:t>
          </a:r>
          <a:r>
            <a:rPr lang="es-ES" dirty="0" err="1"/>
            <a:t>policij</a:t>
          </a:r>
          <a:r>
            <a:rPr lang="lv-LV" dirty="0"/>
            <a:t>a un Valsts policija, Valsts tiesu ekspertīžu birojs un Valsts policijas Ekspertīžu birojs);</a:t>
          </a:r>
          <a:endParaRPr lang="en-US" dirty="0"/>
        </a:p>
      </dgm:t>
    </dgm:pt>
    <dgm:pt modelId="{9FE26178-0CC0-429F-B986-91C36FC37898}" type="parTrans" cxnId="{BD1B00AD-A338-4E2F-8799-EDB4412289E9}">
      <dgm:prSet/>
      <dgm:spPr/>
      <dgm:t>
        <a:bodyPr/>
        <a:lstStyle/>
        <a:p>
          <a:endParaRPr lang="en-US"/>
        </a:p>
      </dgm:t>
    </dgm:pt>
    <dgm:pt modelId="{B7655F77-6BB8-4FB8-A7C1-49E67340C827}" type="sibTrans" cxnId="{BD1B00AD-A338-4E2F-8799-EDB4412289E9}">
      <dgm:prSet/>
      <dgm:spPr/>
      <dgm:t>
        <a:bodyPr/>
        <a:lstStyle/>
        <a:p>
          <a:endParaRPr lang="en-US"/>
        </a:p>
      </dgm:t>
    </dgm:pt>
    <dgm:pt modelId="{4259B969-EBF4-467C-9E92-22A881AC20BD}">
      <dgm:prSet/>
      <dgm:spPr/>
      <dgm:t>
        <a:bodyPr/>
        <a:lstStyle/>
        <a:p>
          <a:r>
            <a:rPr lang="lv-LV" dirty="0"/>
            <a:t>Pensiju saņēmēju grupas un nosacījumi ir </a:t>
          </a:r>
          <a:r>
            <a:rPr lang="lv-LV" b="1" dirty="0"/>
            <a:t>pievienoti </a:t>
          </a:r>
          <a:r>
            <a:rPr lang="lv-LV" b="1" dirty="0" err="1"/>
            <a:t>situatīvi</a:t>
          </a:r>
          <a:r>
            <a:rPr lang="lv-LV" b="1" dirty="0"/>
            <a:t>, ar konkrētu motivāciju un nav pārskatīti mainoties apstākļiem</a:t>
          </a:r>
          <a:r>
            <a:rPr lang="lv-LV" dirty="0"/>
            <a:t>; </a:t>
          </a:r>
          <a:endParaRPr lang="en-US" dirty="0"/>
        </a:p>
      </dgm:t>
    </dgm:pt>
    <dgm:pt modelId="{B2CCEFF4-4495-4AD0-8A44-E8BFBD4DBEB9}" type="parTrans" cxnId="{C30702CF-7CBF-4211-94B7-E0BE0F9103A8}">
      <dgm:prSet/>
      <dgm:spPr/>
      <dgm:t>
        <a:bodyPr/>
        <a:lstStyle/>
        <a:p>
          <a:endParaRPr lang="en-US"/>
        </a:p>
      </dgm:t>
    </dgm:pt>
    <dgm:pt modelId="{CC9D5721-419A-44B9-A827-4437CACE26C2}" type="sibTrans" cxnId="{C30702CF-7CBF-4211-94B7-E0BE0F9103A8}">
      <dgm:prSet/>
      <dgm:spPr/>
      <dgm:t>
        <a:bodyPr/>
        <a:lstStyle/>
        <a:p>
          <a:endParaRPr lang="en-US"/>
        </a:p>
      </dgm:t>
    </dgm:pt>
    <dgm:pt modelId="{D2CC2747-9A61-4CA9-9398-E3175555F9D6}">
      <dgm:prSet/>
      <dgm:spPr/>
      <dgm:t>
        <a:bodyPr/>
        <a:lstStyle/>
        <a:p>
          <a:r>
            <a:rPr lang="lv-LV" dirty="0"/>
            <a:t>Izdienas pensijas </a:t>
          </a:r>
          <a:r>
            <a:rPr lang="lv-LV" b="1" dirty="0"/>
            <a:t>sistēmu regulē </a:t>
          </a:r>
          <a:r>
            <a:rPr lang="lv-LV" b="1" dirty="0" err="1"/>
            <a:t>nozariski</a:t>
          </a:r>
          <a:r>
            <a:rPr lang="lv-LV" b="1" dirty="0"/>
            <a:t> normatīvie akti</a:t>
          </a:r>
          <a:r>
            <a:rPr lang="lv-LV" dirty="0"/>
            <a:t>, kas ir vēsturiski novedis pie situācijas, ka izdienas pensijas subjektiem ir dažādi izdienas pensijas saņemšanas nosacījumi (vecums, stāžs, apmērs u.c.)</a:t>
          </a:r>
          <a:endParaRPr lang="en-US" dirty="0"/>
        </a:p>
      </dgm:t>
    </dgm:pt>
    <dgm:pt modelId="{C0B84CB4-4ECA-40D3-B6AC-60D5BA89A48D}" type="parTrans" cxnId="{AB3F601C-4AA2-46EF-B70C-EA517A26816A}">
      <dgm:prSet/>
      <dgm:spPr/>
      <dgm:t>
        <a:bodyPr/>
        <a:lstStyle/>
        <a:p>
          <a:endParaRPr lang="en-US"/>
        </a:p>
      </dgm:t>
    </dgm:pt>
    <dgm:pt modelId="{2A3824D3-CA20-4E79-9BF1-DAD0917D995F}" type="sibTrans" cxnId="{AB3F601C-4AA2-46EF-B70C-EA517A26816A}">
      <dgm:prSet/>
      <dgm:spPr/>
      <dgm:t>
        <a:bodyPr/>
        <a:lstStyle/>
        <a:p>
          <a:endParaRPr lang="en-US"/>
        </a:p>
      </dgm:t>
    </dgm:pt>
    <dgm:pt modelId="{AFCAA5A9-0FDA-4814-BCF1-4393AEB543EC}" type="pres">
      <dgm:prSet presAssocID="{735B7200-D4C0-4ADF-BA95-3934097F18FF}" presName="vert0" presStyleCnt="0">
        <dgm:presLayoutVars>
          <dgm:dir/>
          <dgm:animOne val="branch"/>
          <dgm:animLvl val="lvl"/>
        </dgm:presLayoutVars>
      </dgm:prSet>
      <dgm:spPr/>
    </dgm:pt>
    <dgm:pt modelId="{868ADAF2-D9CA-4521-A88E-B27DB2DF89E3}" type="pres">
      <dgm:prSet presAssocID="{4259B969-EBF4-467C-9E92-22A881AC20BD}" presName="thickLine" presStyleLbl="alignNode1" presStyleIdx="0" presStyleCnt="7"/>
      <dgm:spPr/>
    </dgm:pt>
    <dgm:pt modelId="{4F27446E-ED49-422E-AA90-8E5CA6CDBC9D}" type="pres">
      <dgm:prSet presAssocID="{4259B969-EBF4-467C-9E92-22A881AC20BD}" presName="horz1" presStyleCnt="0"/>
      <dgm:spPr/>
    </dgm:pt>
    <dgm:pt modelId="{DFE355B8-F8D1-4900-8BE0-AB7D5B8C7711}" type="pres">
      <dgm:prSet presAssocID="{4259B969-EBF4-467C-9E92-22A881AC20BD}" presName="tx1" presStyleLbl="revTx" presStyleIdx="0" presStyleCnt="7"/>
      <dgm:spPr/>
    </dgm:pt>
    <dgm:pt modelId="{154D1708-43A6-43A3-915F-F05BC4E64C3A}" type="pres">
      <dgm:prSet presAssocID="{4259B969-EBF4-467C-9E92-22A881AC20BD}" presName="vert1" presStyleCnt="0"/>
      <dgm:spPr/>
    </dgm:pt>
    <dgm:pt modelId="{B94CF862-CA95-40E9-9D91-DE8FB42DD9AD}" type="pres">
      <dgm:prSet presAssocID="{D2CC2747-9A61-4CA9-9398-E3175555F9D6}" presName="thickLine" presStyleLbl="alignNode1" presStyleIdx="1" presStyleCnt="7"/>
      <dgm:spPr/>
    </dgm:pt>
    <dgm:pt modelId="{845F3604-FBE6-419B-AE79-58F5C920781B}" type="pres">
      <dgm:prSet presAssocID="{D2CC2747-9A61-4CA9-9398-E3175555F9D6}" presName="horz1" presStyleCnt="0"/>
      <dgm:spPr/>
    </dgm:pt>
    <dgm:pt modelId="{88699E6A-D378-4A7F-A791-C33ACAD57160}" type="pres">
      <dgm:prSet presAssocID="{D2CC2747-9A61-4CA9-9398-E3175555F9D6}" presName="tx1" presStyleLbl="revTx" presStyleIdx="1" presStyleCnt="7"/>
      <dgm:spPr/>
    </dgm:pt>
    <dgm:pt modelId="{30947067-DD34-40B8-BF97-7991103CA138}" type="pres">
      <dgm:prSet presAssocID="{D2CC2747-9A61-4CA9-9398-E3175555F9D6}" presName="vert1" presStyleCnt="0"/>
      <dgm:spPr/>
    </dgm:pt>
    <dgm:pt modelId="{AC7A29C8-E91C-41F5-85B6-DC39E7E52651}" type="pres">
      <dgm:prSet presAssocID="{2051AEFA-0E78-4220-896B-8886666A53C7}" presName="thickLine" presStyleLbl="alignNode1" presStyleIdx="2" presStyleCnt="7"/>
      <dgm:spPr/>
    </dgm:pt>
    <dgm:pt modelId="{FED9FD2F-03EC-47E6-B255-663C72069AB9}" type="pres">
      <dgm:prSet presAssocID="{2051AEFA-0E78-4220-896B-8886666A53C7}" presName="horz1" presStyleCnt="0"/>
      <dgm:spPr/>
    </dgm:pt>
    <dgm:pt modelId="{250C19BF-018A-4164-89CB-84BED0A3652E}" type="pres">
      <dgm:prSet presAssocID="{2051AEFA-0E78-4220-896B-8886666A53C7}" presName="tx1" presStyleLbl="revTx" presStyleIdx="2" presStyleCnt="7"/>
      <dgm:spPr/>
    </dgm:pt>
    <dgm:pt modelId="{6E55E678-A671-4684-9334-A5B2E3595DD9}" type="pres">
      <dgm:prSet presAssocID="{2051AEFA-0E78-4220-896B-8886666A53C7}" presName="vert1" presStyleCnt="0"/>
      <dgm:spPr/>
    </dgm:pt>
    <dgm:pt modelId="{592B61B0-7731-423E-AE37-BD3EFD38B844}" type="pres">
      <dgm:prSet presAssocID="{B73B8935-646E-4E3E-B8FB-93CA9FC84110}" presName="thickLine" presStyleLbl="alignNode1" presStyleIdx="3" presStyleCnt="7"/>
      <dgm:spPr/>
    </dgm:pt>
    <dgm:pt modelId="{44DEBDDB-BF71-4D5E-9467-625420683442}" type="pres">
      <dgm:prSet presAssocID="{B73B8935-646E-4E3E-B8FB-93CA9FC84110}" presName="horz1" presStyleCnt="0"/>
      <dgm:spPr/>
    </dgm:pt>
    <dgm:pt modelId="{9ECB9E64-BDF6-4687-B41B-3DDF7C572869}" type="pres">
      <dgm:prSet presAssocID="{B73B8935-646E-4E3E-B8FB-93CA9FC84110}" presName="tx1" presStyleLbl="revTx" presStyleIdx="3" presStyleCnt="7"/>
      <dgm:spPr/>
    </dgm:pt>
    <dgm:pt modelId="{630D2B98-C7FC-4451-8238-B7F48D3BD88A}" type="pres">
      <dgm:prSet presAssocID="{B73B8935-646E-4E3E-B8FB-93CA9FC84110}" presName="vert1" presStyleCnt="0"/>
      <dgm:spPr/>
    </dgm:pt>
    <dgm:pt modelId="{82F4B7A8-2142-4C30-BC70-A8483F536106}" type="pres">
      <dgm:prSet presAssocID="{A6AF9B0B-64B1-495F-A1FF-D55B4006B544}" presName="thickLine" presStyleLbl="alignNode1" presStyleIdx="4" presStyleCnt="7"/>
      <dgm:spPr/>
    </dgm:pt>
    <dgm:pt modelId="{90A59074-38AE-4DDC-B980-574FA0D98649}" type="pres">
      <dgm:prSet presAssocID="{A6AF9B0B-64B1-495F-A1FF-D55B4006B544}" presName="horz1" presStyleCnt="0"/>
      <dgm:spPr/>
    </dgm:pt>
    <dgm:pt modelId="{F111865D-8011-4AD3-AD89-25E6A12CAF49}" type="pres">
      <dgm:prSet presAssocID="{A6AF9B0B-64B1-495F-A1FF-D55B4006B544}" presName="tx1" presStyleLbl="revTx" presStyleIdx="4" presStyleCnt="7"/>
      <dgm:spPr/>
    </dgm:pt>
    <dgm:pt modelId="{67C5290C-21E0-4F48-B4CA-59ADFB6EA893}" type="pres">
      <dgm:prSet presAssocID="{A6AF9B0B-64B1-495F-A1FF-D55B4006B544}" presName="vert1" presStyleCnt="0"/>
      <dgm:spPr/>
    </dgm:pt>
    <dgm:pt modelId="{F3AA3735-7E41-4A4F-ACFE-431D3BB37619}" type="pres">
      <dgm:prSet presAssocID="{7A905901-08BE-4D6A-BD43-BE81831EE8CD}" presName="thickLine" presStyleLbl="alignNode1" presStyleIdx="5" presStyleCnt="7"/>
      <dgm:spPr/>
    </dgm:pt>
    <dgm:pt modelId="{D190AE60-C7AD-4AFF-814E-F60CB2943715}" type="pres">
      <dgm:prSet presAssocID="{7A905901-08BE-4D6A-BD43-BE81831EE8CD}" presName="horz1" presStyleCnt="0"/>
      <dgm:spPr/>
    </dgm:pt>
    <dgm:pt modelId="{D71EFAB0-B798-4DA2-A836-EC4C7AAEA9A9}" type="pres">
      <dgm:prSet presAssocID="{7A905901-08BE-4D6A-BD43-BE81831EE8CD}" presName="tx1" presStyleLbl="revTx" presStyleIdx="5" presStyleCnt="7"/>
      <dgm:spPr/>
    </dgm:pt>
    <dgm:pt modelId="{58E791CB-D4AA-45F1-A553-E1494A39741F}" type="pres">
      <dgm:prSet presAssocID="{7A905901-08BE-4D6A-BD43-BE81831EE8CD}" presName="vert1" presStyleCnt="0"/>
      <dgm:spPr/>
    </dgm:pt>
    <dgm:pt modelId="{BF5C9887-1F9B-476E-B03E-A8588BE22CE7}" type="pres">
      <dgm:prSet presAssocID="{CDB29DFC-0F2D-4020-9EFA-B7865C036EDF}" presName="thickLine" presStyleLbl="alignNode1" presStyleIdx="6" presStyleCnt="7"/>
      <dgm:spPr/>
    </dgm:pt>
    <dgm:pt modelId="{B003DE61-9CCD-448F-87AF-969B84C92A64}" type="pres">
      <dgm:prSet presAssocID="{CDB29DFC-0F2D-4020-9EFA-B7865C036EDF}" presName="horz1" presStyleCnt="0"/>
      <dgm:spPr/>
    </dgm:pt>
    <dgm:pt modelId="{06A95A78-3573-4333-A362-DD963FE3B13C}" type="pres">
      <dgm:prSet presAssocID="{CDB29DFC-0F2D-4020-9EFA-B7865C036EDF}" presName="tx1" presStyleLbl="revTx" presStyleIdx="6" presStyleCnt="7"/>
      <dgm:spPr/>
    </dgm:pt>
    <dgm:pt modelId="{D1061CF2-523F-4390-80C8-29C6F30F1E1B}" type="pres">
      <dgm:prSet presAssocID="{CDB29DFC-0F2D-4020-9EFA-B7865C036EDF}" presName="vert1" presStyleCnt="0"/>
      <dgm:spPr/>
    </dgm:pt>
  </dgm:ptLst>
  <dgm:cxnLst>
    <dgm:cxn modelId="{BCC74701-0029-45A6-BC7E-0E93FAB53365}" srcId="{735B7200-D4C0-4ADF-BA95-3934097F18FF}" destId="{7A905901-08BE-4D6A-BD43-BE81831EE8CD}" srcOrd="5" destOrd="0" parTransId="{013F0CB6-330A-4685-98FA-28AA28040D9A}" sibTransId="{807DAEC2-49EF-405F-82DE-CA3174A5D12C}"/>
    <dgm:cxn modelId="{D703BC03-3211-447F-A4A8-FE2485B3ADE6}" type="presOf" srcId="{2051AEFA-0E78-4220-896B-8886666A53C7}" destId="{250C19BF-018A-4164-89CB-84BED0A3652E}" srcOrd="0" destOrd="0" presId="urn:microsoft.com/office/officeart/2008/layout/LinedList"/>
    <dgm:cxn modelId="{AB3F601C-4AA2-46EF-B70C-EA517A26816A}" srcId="{735B7200-D4C0-4ADF-BA95-3934097F18FF}" destId="{D2CC2747-9A61-4CA9-9398-E3175555F9D6}" srcOrd="1" destOrd="0" parTransId="{C0B84CB4-4ECA-40D3-B6AC-60D5BA89A48D}" sibTransId="{2A3824D3-CA20-4E79-9BF1-DAD0917D995F}"/>
    <dgm:cxn modelId="{F0A5EB30-F9F4-4301-84EC-7FB0739328D5}" type="presOf" srcId="{7A905901-08BE-4D6A-BD43-BE81831EE8CD}" destId="{D71EFAB0-B798-4DA2-A836-EC4C7AAEA9A9}" srcOrd="0" destOrd="0" presId="urn:microsoft.com/office/officeart/2008/layout/LinedList"/>
    <dgm:cxn modelId="{DEE21035-15E3-4016-B5B9-AA44183EE2E4}" type="presOf" srcId="{B73B8935-646E-4E3E-B8FB-93CA9FC84110}" destId="{9ECB9E64-BDF6-4687-B41B-3DDF7C572869}" srcOrd="0" destOrd="0" presId="urn:microsoft.com/office/officeart/2008/layout/LinedList"/>
    <dgm:cxn modelId="{8005A73F-B0D4-43E2-A74F-22E75726D1DA}" type="presOf" srcId="{A6AF9B0B-64B1-495F-A1FF-D55B4006B544}" destId="{F111865D-8011-4AD3-AD89-25E6A12CAF49}" srcOrd="0" destOrd="0" presId="urn:microsoft.com/office/officeart/2008/layout/LinedList"/>
    <dgm:cxn modelId="{E5227168-DABA-4542-902A-578C44897E33}" type="presOf" srcId="{CDB29DFC-0F2D-4020-9EFA-B7865C036EDF}" destId="{06A95A78-3573-4333-A362-DD963FE3B13C}" srcOrd="0" destOrd="0" presId="urn:microsoft.com/office/officeart/2008/layout/LinedList"/>
    <dgm:cxn modelId="{F8F25769-D5D6-4F3C-9190-87CEEC150614}" srcId="{735B7200-D4C0-4ADF-BA95-3934097F18FF}" destId="{2051AEFA-0E78-4220-896B-8886666A53C7}" srcOrd="2" destOrd="0" parTransId="{BE32BF94-1FC5-4C24-AE3D-943A2DCDAFAC}" sibTransId="{014DE78C-3F4E-4CFD-BB41-483AF9529C28}"/>
    <dgm:cxn modelId="{85B22953-9BD8-4890-9CE7-A1B89AAE2532}" srcId="{735B7200-D4C0-4ADF-BA95-3934097F18FF}" destId="{B73B8935-646E-4E3E-B8FB-93CA9FC84110}" srcOrd="3" destOrd="0" parTransId="{A17BA8CD-B0C0-4D5F-A1B9-4F4D739B1916}" sibTransId="{9A102CBB-FF22-4E18-B772-92F12B32A4AF}"/>
    <dgm:cxn modelId="{D247D281-11E0-428E-87FA-041C7FA63E1A}" type="presOf" srcId="{D2CC2747-9A61-4CA9-9398-E3175555F9D6}" destId="{88699E6A-D378-4A7F-A791-C33ACAD57160}" srcOrd="0" destOrd="0" presId="urn:microsoft.com/office/officeart/2008/layout/LinedList"/>
    <dgm:cxn modelId="{BD1B00AD-A338-4E2F-8799-EDB4412289E9}" srcId="{735B7200-D4C0-4ADF-BA95-3934097F18FF}" destId="{CDB29DFC-0F2D-4020-9EFA-B7865C036EDF}" srcOrd="6" destOrd="0" parTransId="{9FE26178-0CC0-429F-B986-91C36FC37898}" sibTransId="{B7655F77-6BB8-4FB8-A7C1-49E67340C827}"/>
    <dgm:cxn modelId="{3778FBB7-BCD3-4454-AEC0-DE86A80E8D78}" type="presOf" srcId="{4259B969-EBF4-467C-9E92-22A881AC20BD}" destId="{DFE355B8-F8D1-4900-8BE0-AB7D5B8C7711}" srcOrd="0" destOrd="0" presId="urn:microsoft.com/office/officeart/2008/layout/LinedList"/>
    <dgm:cxn modelId="{C30702CF-7CBF-4211-94B7-E0BE0F9103A8}" srcId="{735B7200-D4C0-4ADF-BA95-3934097F18FF}" destId="{4259B969-EBF4-467C-9E92-22A881AC20BD}" srcOrd="0" destOrd="0" parTransId="{B2CCEFF4-4495-4AD0-8A44-E8BFBD4DBEB9}" sibTransId="{CC9D5721-419A-44B9-A827-4437CACE26C2}"/>
    <dgm:cxn modelId="{8DC0C2E0-6CC8-4790-A70B-02EE32571A9A}" type="presOf" srcId="{735B7200-D4C0-4ADF-BA95-3934097F18FF}" destId="{AFCAA5A9-0FDA-4814-BCF1-4393AEB543EC}" srcOrd="0" destOrd="0" presId="urn:microsoft.com/office/officeart/2008/layout/LinedList"/>
    <dgm:cxn modelId="{8C6819F5-5A8D-4577-B181-B23897D2DC62}" srcId="{735B7200-D4C0-4ADF-BA95-3934097F18FF}" destId="{A6AF9B0B-64B1-495F-A1FF-D55B4006B544}" srcOrd="4" destOrd="0" parTransId="{310E5D83-0658-4AF1-830B-B7D4476B6A1B}" sibTransId="{615E7764-C32A-49A5-800A-8A8A2DBEB887}"/>
    <dgm:cxn modelId="{0E59E38B-A1C5-4BE6-BB3C-B8336F8C447F}" type="presParOf" srcId="{AFCAA5A9-0FDA-4814-BCF1-4393AEB543EC}" destId="{868ADAF2-D9CA-4521-A88E-B27DB2DF89E3}" srcOrd="0" destOrd="0" presId="urn:microsoft.com/office/officeart/2008/layout/LinedList"/>
    <dgm:cxn modelId="{F7C83D61-5786-410E-B36C-F44D3D00779A}" type="presParOf" srcId="{AFCAA5A9-0FDA-4814-BCF1-4393AEB543EC}" destId="{4F27446E-ED49-422E-AA90-8E5CA6CDBC9D}" srcOrd="1" destOrd="0" presId="urn:microsoft.com/office/officeart/2008/layout/LinedList"/>
    <dgm:cxn modelId="{5F6E639D-09F7-464A-B8F4-80E6D78EECB4}" type="presParOf" srcId="{4F27446E-ED49-422E-AA90-8E5CA6CDBC9D}" destId="{DFE355B8-F8D1-4900-8BE0-AB7D5B8C7711}" srcOrd="0" destOrd="0" presId="urn:microsoft.com/office/officeart/2008/layout/LinedList"/>
    <dgm:cxn modelId="{BA36728D-63B4-41C9-8831-86809844FBFF}" type="presParOf" srcId="{4F27446E-ED49-422E-AA90-8E5CA6CDBC9D}" destId="{154D1708-43A6-43A3-915F-F05BC4E64C3A}" srcOrd="1" destOrd="0" presId="urn:microsoft.com/office/officeart/2008/layout/LinedList"/>
    <dgm:cxn modelId="{28F02DB6-37B1-4B85-8FEC-3125536021A8}" type="presParOf" srcId="{AFCAA5A9-0FDA-4814-BCF1-4393AEB543EC}" destId="{B94CF862-CA95-40E9-9D91-DE8FB42DD9AD}" srcOrd="2" destOrd="0" presId="urn:microsoft.com/office/officeart/2008/layout/LinedList"/>
    <dgm:cxn modelId="{FB947BA3-7A60-4493-BA24-3F803E0967E6}" type="presParOf" srcId="{AFCAA5A9-0FDA-4814-BCF1-4393AEB543EC}" destId="{845F3604-FBE6-419B-AE79-58F5C920781B}" srcOrd="3" destOrd="0" presId="urn:microsoft.com/office/officeart/2008/layout/LinedList"/>
    <dgm:cxn modelId="{90E34A5A-30DF-4639-98A7-36B25EBB0563}" type="presParOf" srcId="{845F3604-FBE6-419B-AE79-58F5C920781B}" destId="{88699E6A-D378-4A7F-A791-C33ACAD57160}" srcOrd="0" destOrd="0" presId="urn:microsoft.com/office/officeart/2008/layout/LinedList"/>
    <dgm:cxn modelId="{4F509564-08B5-4A8D-BF32-23A4BB39D5A0}" type="presParOf" srcId="{845F3604-FBE6-419B-AE79-58F5C920781B}" destId="{30947067-DD34-40B8-BF97-7991103CA138}" srcOrd="1" destOrd="0" presId="urn:microsoft.com/office/officeart/2008/layout/LinedList"/>
    <dgm:cxn modelId="{9C0B4976-03B7-4747-BF33-962FAD66A2EB}" type="presParOf" srcId="{AFCAA5A9-0FDA-4814-BCF1-4393AEB543EC}" destId="{AC7A29C8-E91C-41F5-85B6-DC39E7E52651}" srcOrd="4" destOrd="0" presId="urn:microsoft.com/office/officeart/2008/layout/LinedList"/>
    <dgm:cxn modelId="{007FCBBD-39AF-4620-90F1-EE3207132627}" type="presParOf" srcId="{AFCAA5A9-0FDA-4814-BCF1-4393AEB543EC}" destId="{FED9FD2F-03EC-47E6-B255-663C72069AB9}" srcOrd="5" destOrd="0" presId="urn:microsoft.com/office/officeart/2008/layout/LinedList"/>
    <dgm:cxn modelId="{13935831-BAAE-4DE1-9F85-63060AF45397}" type="presParOf" srcId="{FED9FD2F-03EC-47E6-B255-663C72069AB9}" destId="{250C19BF-018A-4164-89CB-84BED0A3652E}" srcOrd="0" destOrd="0" presId="urn:microsoft.com/office/officeart/2008/layout/LinedList"/>
    <dgm:cxn modelId="{E63EC30C-A7E2-4E38-9A35-2DDC33DB1FD7}" type="presParOf" srcId="{FED9FD2F-03EC-47E6-B255-663C72069AB9}" destId="{6E55E678-A671-4684-9334-A5B2E3595DD9}" srcOrd="1" destOrd="0" presId="urn:microsoft.com/office/officeart/2008/layout/LinedList"/>
    <dgm:cxn modelId="{E16DAF42-48F6-4D1C-9D12-22BD2D573A9E}" type="presParOf" srcId="{AFCAA5A9-0FDA-4814-BCF1-4393AEB543EC}" destId="{592B61B0-7731-423E-AE37-BD3EFD38B844}" srcOrd="6" destOrd="0" presId="urn:microsoft.com/office/officeart/2008/layout/LinedList"/>
    <dgm:cxn modelId="{0A9B3D58-32AD-4022-8C57-1B8225AA1D69}" type="presParOf" srcId="{AFCAA5A9-0FDA-4814-BCF1-4393AEB543EC}" destId="{44DEBDDB-BF71-4D5E-9467-625420683442}" srcOrd="7" destOrd="0" presId="urn:microsoft.com/office/officeart/2008/layout/LinedList"/>
    <dgm:cxn modelId="{2F7FF3D7-E22E-4470-9B6E-7DAEA2D89902}" type="presParOf" srcId="{44DEBDDB-BF71-4D5E-9467-625420683442}" destId="{9ECB9E64-BDF6-4687-B41B-3DDF7C572869}" srcOrd="0" destOrd="0" presId="urn:microsoft.com/office/officeart/2008/layout/LinedList"/>
    <dgm:cxn modelId="{F3A7C513-AAF8-4EF3-BFE9-61FBB453D5BA}" type="presParOf" srcId="{44DEBDDB-BF71-4D5E-9467-625420683442}" destId="{630D2B98-C7FC-4451-8238-B7F48D3BD88A}" srcOrd="1" destOrd="0" presId="urn:microsoft.com/office/officeart/2008/layout/LinedList"/>
    <dgm:cxn modelId="{E7CB40A2-84DF-4C69-B9D9-F5F6FAB34CD8}" type="presParOf" srcId="{AFCAA5A9-0FDA-4814-BCF1-4393AEB543EC}" destId="{82F4B7A8-2142-4C30-BC70-A8483F536106}" srcOrd="8" destOrd="0" presId="urn:microsoft.com/office/officeart/2008/layout/LinedList"/>
    <dgm:cxn modelId="{27EFAE3E-4F50-42B8-8BC9-D5C4A7259ECF}" type="presParOf" srcId="{AFCAA5A9-0FDA-4814-BCF1-4393AEB543EC}" destId="{90A59074-38AE-4DDC-B980-574FA0D98649}" srcOrd="9" destOrd="0" presId="urn:microsoft.com/office/officeart/2008/layout/LinedList"/>
    <dgm:cxn modelId="{F80E3D85-F0D1-4D85-9660-8A3431927573}" type="presParOf" srcId="{90A59074-38AE-4DDC-B980-574FA0D98649}" destId="{F111865D-8011-4AD3-AD89-25E6A12CAF49}" srcOrd="0" destOrd="0" presId="urn:microsoft.com/office/officeart/2008/layout/LinedList"/>
    <dgm:cxn modelId="{7D1B9511-58F1-40F9-83DC-4FAF49B07DEB}" type="presParOf" srcId="{90A59074-38AE-4DDC-B980-574FA0D98649}" destId="{67C5290C-21E0-4F48-B4CA-59ADFB6EA893}" srcOrd="1" destOrd="0" presId="urn:microsoft.com/office/officeart/2008/layout/LinedList"/>
    <dgm:cxn modelId="{441F739D-2D60-473B-80D2-B58E1AD1B1BB}" type="presParOf" srcId="{AFCAA5A9-0FDA-4814-BCF1-4393AEB543EC}" destId="{F3AA3735-7E41-4A4F-ACFE-431D3BB37619}" srcOrd="10" destOrd="0" presId="urn:microsoft.com/office/officeart/2008/layout/LinedList"/>
    <dgm:cxn modelId="{3302A8FC-9C93-47A8-994E-FC8E5617DC06}" type="presParOf" srcId="{AFCAA5A9-0FDA-4814-BCF1-4393AEB543EC}" destId="{D190AE60-C7AD-4AFF-814E-F60CB2943715}" srcOrd="11" destOrd="0" presId="urn:microsoft.com/office/officeart/2008/layout/LinedList"/>
    <dgm:cxn modelId="{28EDBB58-6CD2-417D-BA82-6C0DCCCE5105}" type="presParOf" srcId="{D190AE60-C7AD-4AFF-814E-F60CB2943715}" destId="{D71EFAB0-B798-4DA2-A836-EC4C7AAEA9A9}" srcOrd="0" destOrd="0" presId="urn:microsoft.com/office/officeart/2008/layout/LinedList"/>
    <dgm:cxn modelId="{A6A0C0C4-99C5-4AE6-85F2-DE33DD2FFD07}" type="presParOf" srcId="{D190AE60-C7AD-4AFF-814E-F60CB2943715}" destId="{58E791CB-D4AA-45F1-A553-E1494A39741F}" srcOrd="1" destOrd="0" presId="urn:microsoft.com/office/officeart/2008/layout/LinedList"/>
    <dgm:cxn modelId="{1F86C47D-D273-44B1-A02F-B418E26B2159}" type="presParOf" srcId="{AFCAA5A9-0FDA-4814-BCF1-4393AEB543EC}" destId="{BF5C9887-1F9B-476E-B03E-A8588BE22CE7}" srcOrd="12" destOrd="0" presId="urn:microsoft.com/office/officeart/2008/layout/LinedList"/>
    <dgm:cxn modelId="{D3AC9A12-86EF-41E6-9310-0DBE04B9B98A}" type="presParOf" srcId="{AFCAA5A9-0FDA-4814-BCF1-4393AEB543EC}" destId="{B003DE61-9CCD-448F-87AF-969B84C92A64}" srcOrd="13" destOrd="0" presId="urn:microsoft.com/office/officeart/2008/layout/LinedList"/>
    <dgm:cxn modelId="{FAFF8E4B-1AE9-4032-92C3-722CFD7D1C08}" type="presParOf" srcId="{B003DE61-9CCD-448F-87AF-969B84C92A64}" destId="{06A95A78-3573-4333-A362-DD963FE3B13C}" srcOrd="0" destOrd="0" presId="urn:microsoft.com/office/officeart/2008/layout/LinedList"/>
    <dgm:cxn modelId="{CB72894F-B990-4662-9BB3-EA628D50EB44}" type="presParOf" srcId="{B003DE61-9CCD-448F-87AF-969B84C92A64}" destId="{D1061CF2-523F-4390-80C8-29C6F30F1E1B}" srcOrd="1" destOrd="0" presId="urn:microsoft.com/office/officeart/2008/layout/Line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0DB0283-28EA-436A-8618-F1C3702DD5F3}" type="doc">
      <dgm:prSet loTypeId="urn:microsoft.com/office/officeart/2005/8/layout/chart3" loCatId="relationship" qsTypeId="urn:microsoft.com/office/officeart/2005/8/quickstyle/simple1" qsCatId="simple" csTypeId="urn:microsoft.com/office/officeart/2005/8/colors/accent1_2" csCatId="accent1" phldr="1"/>
      <dgm:spPr/>
    </dgm:pt>
    <dgm:pt modelId="{EC8CFB7A-058D-4B3C-BA53-469EFAF0B667}">
      <dgm:prSet phldrT="[Text]"/>
      <dgm:spPr/>
      <dgm:t>
        <a:bodyPr/>
        <a:lstStyle/>
        <a:p>
          <a:pPr algn="ctr"/>
          <a:r>
            <a:rPr lang="lv-LV" b="1" dirty="0"/>
            <a:t>Attiecināmo loks </a:t>
          </a:r>
        </a:p>
        <a:p>
          <a:pPr algn="ctr"/>
          <a:r>
            <a:rPr lang="lv-LV" dirty="0"/>
            <a:t>tiesiskā paļāvība</a:t>
          </a:r>
          <a:endParaRPr lang="en-US" dirty="0"/>
        </a:p>
      </dgm:t>
    </dgm:pt>
    <dgm:pt modelId="{EE00BF61-4F19-4A3F-AEF0-9580A3623D4F}" type="parTrans" cxnId="{08A3A4E7-C07F-4819-A073-85E4C4654D95}">
      <dgm:prSet/>
      <dgm:spPr/>
      <dgm:t>
        <a:bodyPr/>
        <a:lstStyle/>
        <a:p>
          <a:endParaRPr lang="en-US"/>
        </a:p>
      </dgm:t>
    </dgm:pt>
    <dgm:pt modelId="{7ABE4F9F-D7D1-497B-9823-52AAB590AEF0}" type="sibTrans" cxnId="{08A3A4E7-C07F-4819-A073-85E4C4654D95}">
      <dgm:prSet/>
      <dgm:spPr/>
      <dgm:t>
        <a:bodyPr/>
        <a:lstStyle/>
        <a:p>
          <a:endParaRPr lang="en-US"/>
        </a:p>
      </dgm:t>
    </dgm:pt>
    <dgm:pt modelId="{435EED2F-BB90-4F8E-BF16-62CF95BBFFF0}">
      <dgm:prSet phldrT="[Text]"/>
      <dgm:spPr>
        <a:solidFill>
          <a:srgbClr val="8498B0"/>
        </a:solidFill>
      </dgm:spPr>
      <dgm:t>
        <a:bodyPr/>
        <a:lstStyle/>
        <a:p>
          <a:r>
            <a:rPr lang="lv-LV" b="1"/>
            <a:t>Aprēķina principi</a:t>
          </a:r>
        </a:p>
        <a:p>
          <a:r>
            <a:rPr lang="lv-LV" b="1"/>
            <a:t> </a:t>
          </a:r>
          <a:r>
            <a:rPr lang="lv-LV"/>
            <a:t>grupas, vecums, stāžs, metodika </a:t>
          </a:r>
          <a:endParaRPr lang="en-US" dirty="0"/>
        </a:p>
      </dgm:t>
    </dgm:pt>
    <dgm:pt modelId="{409660D8-F4A2-4AF9-A5FB-CEF31827D7A5}" type="parTrans" cxnId="{D098493C-CD56-4A33-BAB4-424D83FAF1E4}">
      <dgm:prSet/>
      <dgm:spPr/>
      <dgm:t>
        <a:bodyPr/>
        <a:lstStyle/>
        <a:p>
          <a:endParaRPr lang="en-US"/>
        </a:p>
      </dgm:t>
    </dgm:pt>
    <dgm:pt modelId="{24ED54D2-3D24-46FD-8D18-01F0551D8E66}" type="sibTrans" cxnId="{D098493C-CD56-4A33-BAB4-424D83FAF1E4}">
      <dgm:prSet/>
      <dgm:spPr/>
      <dgm:t>
        <a:bodyPr/>
        <a:lstStyle/>
        <a:p>
          <a:endParaRPr lang="en-US"/>
        </a:p>
      </dgm:t>
    </dgm:pt>
    <dgm:pt modelId="{5C988CFA-3486-4639-B7E3-089317452A66}" type="pres">
      <dgm:prSet presAssocID="{F0DB0283-28EA-436A-8618-F1C3702DD5F3}" presName="compositeShape" presStyleCnt="0">
        <dgm:presLayoutVars>
          <dgm:chMax val="7"/>
          <dgm:dir/>
          <dgm:resizeHandles val="exact"/>
        </dgm:presLayoutVars>
      </dgm:prSet>
      <dgm:spPr/>
    </dgm:pt>
    <dgm:pt modelId="{C54C753A-D8B1-47C7-83EF-82AF8C78FCF4}" type="pres">
      <dgm:prSet presAssocID="{F0DB0283-28EA-436A-8618-F1C3702DD5F3}" presName="wedge1" presStyleLbl="node1" presStyleIdx="0" presStyleCnt="2"/>
      <dgm:spPr/>
    </dgm:pt>
    <dgm:pt modelId="{D8251004-66F0-4661-AB29-697EBD554F07}" type="pres">
      <dgm:prSet presAssocID="{F0DB0283-28EA-436A-8618-F1C3702DD5F3}" presName="wedge1Tx" presStyleLbl="node1" presStyleIdx="0" presStyleCnt="2">
        <dgm:presLayoutVars>
          <dgm:chMax val="0"/>
          <dgm:chPref val="0"/>
          <dgm:bulletEnabled val="1"/>
        </dgm:presLayoutVars>
      </dgm:prSet>
      <dgm:spPr/>
    </dgm:pt>
    <dgm:pt modelId="{28D96607-2121-4C5E-BA70-9D5ECEF0581E}" type="pres">
      <dgm:prSet presAssocID="{F0DB0283-28EA-436A-8618-F1C3702DD5F3}" presName="wedge2" presStyleLbl="node1" presStyleIdx="1" presStyleCnt="2"/>
      <dgm:spPr/>
    </dgm:pt>
    <dgm:pt modelId="{BEAB7349-93BC-46F4-825D-C5FB76E88C88}" type="pres">
      <dgm:prSet presAssocID="{F0DB0283-28EA-436A-8618-F1C3702DD5F3}" presName="wedge2Tx" presStyleLbl="node1" presStyleIdx="1" presStyleCnt="2">
        <dgm:presLayoutVars>
          <dgm:chMax val="0"/>
          <dgm:chPref val="0"/>
          <dgm:bulletEnabled val="1"/>
        </dgm:presLayoutVars>
      </dgm:prSet>
      <dgm:spPr/>
    </dgm:pt>
  </dgm:ptLst>
  <dgm:cxnLst>
    <dgm:cxn modelId="{E6243F07-E7DC-44FD-AB07-49B2F1929ECE}" type="presOf" srcId="{435EED2F-BB90-4F8E-BF16-62CF95BBFFF0}" destId="{BEAB7349-93BC-46F4-825D-C5FB76E88C88}" srcOrd="1" destOrd="0" presId="urn:microsoft.com/office/officeart/2005/8/layout/chart3"/>
    <dgm:cxn modelId="{D098493C-CD56-4A33-BAB4-424D83FAF1E4}" srcId="{F0DB0283-28EA-436A-8618-F1C3702DD5F3}" destId="{435EED2F-BB90-4F8E-BF16-62CF95BBFFF0}" srcOrd="1" destOrd="0" parTransId="{409660D8-F4A2-4AF9-A5FB-CEF31827D7A5}" sibTransId="{24ED54D2-3D24-46FD-8D18-01F0551D8E66}"/>
    <dgm:cxn modelId="{ECFCDC81-B538-4AB7-BFA2-BEF983CFF2BD}" type="presOf" srcId="{435EED2F-BB90-4F8E-BF16-62CF95BBFFF0}" destId="{28D96607-2121-4C5E-BA70-9D5ECEF0581E}" srcOrd="0" destOrd="0" presId="urn:microsoft.com/office/officeart/2005/8/layout/chart3"/>
    <dgm:cxn modelId="{F1E4BEA6-E3A1-4B22-B334-FB5EDA925FF4}" type="presOf" srcId="{F0DB0283-28EA-436A-8618-F1C3702DD5F3}" destId="{5C988CFA-3486-4639-B7E3-089317452A66}" srcOrd="0" destOrd="0" presId="urn:microsoft.com/office/officeart/2005/8/layout/chart3"/>
    <dgm:cxn modelId="{72448BE3-2FD8-4342-B489-4D36E78F8DDC}" type="presOf" srcId="{EC8CFB7A-058D-4B3C-BA53-469EFAF0B667}" destId="{D8251004-66F0-4661-AB29-697EBD554F07}" srcOrd="1" destOrd="0" presId="urn:microsoft.com/office/officeart/2005/8/layout/chart3"/>
    <dgm:cxn modelId="{08A3A4E7-C07F-4819-A073-85E4C4654D95}" srcId="{F0DB0283-28EA-436A-8618-F1C3702DD5F3}" destId="{EC8CFB7A-058D-4B3C-BA53-469EFAF0B667}" srcOrd="0" destOrd="0" parTransId="{EE00BF61-4F19-4A3F-AEF0-9580A3623D4F}" sibTransId="{7ABE4F9F-D7D1-497B-9823-52AAB590AEF0}"/>
    <dgm:cxn modelId="{7D288DFC-7203-4494-AC08-25DEC94C7294}" type="presOf" srcId="{EC8CFB7A-058D-4B3C-BA53-469EFAF0B667}" destId="{C54C753A-D8B1-47C7-83EF-82AF8C78FCF4}" srcOrd="0" destOrd="0" presId="urn:microsoft.com/office/officeart/2005/8/layout/chart3"/>
    <dgm:cxn modelId="{C5BBD0C5-3F95-41F1-8DCC-976E2AC34617}" type="presParOf" srcId="{5C988CFA-3486-4639-B7E3-089317452A66}" destId="{C54C753A-D8B1-47C7-83EF-82AF8C78FCF4}" srcOrd="0" destOrd="0" presId="urn:microsoft.com/office/officeart/2005/8/layout/chart3"/>
    <dgm:cxn modelId="{1203901A-D526-4C52-8D63-56573853BF7A}" type="presParOf" srcId="{5C988CFA-3486-4639-B7E3-089317452A66}" destId="{D8251004-66F0-4661-AB29-697EBD554F07}" srcOrd="1" destOrd="0" presId="urn:microsoft.com/office/officeart/2005/8/layout/chart3"/>
    <dgm:cxn modelId="{FB38F1C9-B85A-4E06-81BE-0E21E20EAAC8}" type="presParOf" srcId="{5C988CFA-3486-4639-B7E3-089317452A66}" destId="{28D96607-2121-4C5E-BA70-9D5ECEF0581E}" srcOrd="2" destOrd="0" presId="urn:microsoft.com/office/officeart/2005/8/layout/chart3"/>
    <dgm:cxn modelId="{51DDA47F-E718-4067-B5CE-FC88006A996B}" type="presParOf" srcId="{5C988CFA-3486-4639-B7E3-089317452A66}" destId="{BEAB7349-93BC-46F4-825D-C5FB76E88C88}" srcOrd="3"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92A0C16-5D9D-447E-8AD9-1694E29DCCD9}"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8CCC60ED-16B7-4FF2-83BD-4F40AD1F0A9A}">
      <dgm:prSet phldrT="[Text]"/>
      <dgm:spPr/>
      <dgm:t>
        <a:bodyPr/>
        <a:lstStyle/>
        <a:p>
          <a:r>
            <a:rPr lang="lv-LV" dirty="0"/>
            <a:t>1.scenārijs:</a:t>
          </a:r>
          <a:endParaRPr lang="en-US" dirty="0"/>
        </a:p>
      </dgm:t>
    </dgm:pt>
    <dgm:pt modelId="{36C8C59E-BB96-4517-A65E-FD9521D1BD4C}" type="parTrans" cxnId="{A8B5E9F7-91ED-43E4-85F1-1A7F0D33BE37}">
      <dgm:prSet/>
      <dgm:spPr/>
      <dgm:t>
        <a:bodyPr/>
        <a:lstStyle/>
        <a:p>
          <a:endParaRPr lang="en-US"/>
        </a:p>
      </dgm:t>
    </dgm:pt>
    <dgm:pt modelId="{F30BA869-894C-4524-81AB-43188B202E36}" type="sibTrans" cxnId="{A8B5E9F7-91ED-43E4-85F1-1A7F0D33BE37}">
      <dgm:prSet/>
      <dgm:spPr>
        <a:noFill/>
      </dgm:spPr>
      <dgm:t>
        <a:bodyPr/>
        <a:lstStyle/>
        <a:p>
          <a:endParaRPr lang="en-US"/>
        </a:p>
      </dgm:t>
    </dgm:pt>
    <dgm:pt modelId="{A347AD82-050B-4722-AF39-A28DA9483027}">
      <dgm:prSet/>
      <dgm:spPr/>
      <dgm:t>
        <a:bodyPr/>
        <a:lstStyle/>
        <a:p>
          <a:r>
            <a:rPr lang="lv-LV" dirty="0"/>
            <a:t>2.scenārijs:</a:t>
          </a:r>
        </a:p>
      </dgm:t>
    </dgm:pt>
    <dgm:pt modelId="{B39A95B7-8E05-402F-A081-8E483E639CC9}" type="parTrans" cxnId="{22E8AC6D-792E-434F-885C-A3F1187827A8}">
      <dgm:prSet/>
      <dgm:spPr/>
      <dgm:t>
        <a:bodyPr/>
        <a:lstStyle/>
        <a:p>
          <a:endParaRPr lang="en-US"/>
        </a:p>
      </dgm:t>
    </dgm:pt>
    <dgm:pt modelId="{3EA9FE9A-6ED5-4A68-BD3F-5736D216C533}" type="sibTrans" cxnId="{22E8AC6D-792E-434F-885C-A3F1187827A8}">
      <dgm:prSet/>
      <dgm:spPr/>
      <dgm:t>
        <a:bodyPr/>
        <a:lstStyle/>
        <a:p>
          <a:endParaRPr lang="en-US"/>
        </a:p>
      </dgm:t>
    </dgm:pt>
    <dgm:pt modelId="{892429CA-550D-4107-AF07-F474C73CCC0E}">
      <dgm:prSet phldrT="[Text]"/>
      <dgm:spPr/>
      <dgm:t>
        <a:bodyPr/>
        <a:lstStyle/>
        <a:p>
          <a:endParaRPr lang="en-US" dirty="0"/>
        </a:p>
      </dgm:t>
    </dgm:pt>
    <dgm:pt modelId="{47E25A09-4ACE-4F61-BEBE-8CFD2547F9C7}" type="parTrans" cxnId="{A7A652B7-F2E6-496A-8BB9-543F0A1F8EFD}">
      <dgm:prSet/>
      <dgm:spPr/>
      <dgm:t>
        <a:bodyPr/>
        <a:lstStyle/>
        <a:p>
          <a:endParaRPr lang="en-US"/>
        </a:p>
      </dgm:t>
    </dgm:pt>
    <dgm:pt modelId="{4B3E9BA6-C5FE-4278-9C1A-839033C713AE}" type="sibTrans" cxnId="{A7A652B7-F2E6-496A-8BB9-543F0A1F8EFD}">
      <dgm:prSet/>
      <dgm:spPr/>
      <dgm:t>
        <a:bodyPr/>
        <a:lstStyle/>
        <a:p>
          <a:endParaRPr lang="en-US"/>
        </a:p>
      </dgm:t>
    </dgm:pt>
    <dgm:pt modelId="{EA076EC0-F88C-48F8-9D9D-3C752B022D3F}">
      <dgm:prSet phldrT="[Text]"/>
      <dgm:spPr/>
      <dgm:t>
        <a:bodyPr/>
        <a:lstStyle/>
        <a:p>
          <a:r>
            <a:rPr lang="lv-LV" dirty="0"/>
            <a:t>Izmaiņas attiecas </a:t>
          </a:r>
          <a:r>
            <a:rPr lang="lv-LV" b="1" dirty="0"/>
            <a:t>tikai uz tām personām, kas izdienas pensiju sistēmā ir uzkrājušas mazāk kā 5 </a:t>
          </a:r>
          <a:r>
            <a:rPr lang="lv-LV" dirty="0"/>
            <a:t>(</a:t>
          </a:r>
          <a:r>
            <a:rPr lang="lv-LV" dirty="0">
              <a:solidFill>
                <a:srgbClr val="FF0000"/>
              </a:solidFill>
            </a:rPr>
            <a:t>XX</a:t>
          </a:r>
          <a:r>
            <a:rPr lang="lv-LV" dirty="0"/>
            <a:t>) pilnus izdienas stāža gadus</a:t>
          </a:r>
          <a:endParaRPr lang="en-US" dirty="0"/>
        </a:p>
      </dgm:t>
    </dgm:pt>
    <dgm:pt modelId="{741F87BB-02A3-489E-B9F3-EFC7169D97FD}" type="parTrans" cxnId="{2754B8AE-1584-4C1E-9EF8-DEC5E7C7120B}">
      <dgm:prSet/>
      <dgm:spPr/>
      <dgm:t>
        <a:bodyPr/>
        <a:lstStyle/>
        <a:p>
          <a:endParaRPr lang="en-US"/>
        </a:p>
      </dgm:t>
    </dgm:pt>
    <dgm:pt modelId="{D7BE896D-399E-4F1D-BD7B-5DAEBA4BE9A0}" type="sibTrans" cxnId="{2754B8AE-1584-4C1E-9EF8-DEC5E7C7120B}">
      <dgm:prSet/>
      <dgm:spPr/>
      <dgm:t>
        <a:bodyPr/>
        <a:lstStyle/>
        <a:p>
          <a:endParaRPr lang="en-US"/>
        </a:p>
      </dgm:t>
    </dgm:pt>
    <dgm:pt modelId="{882DF1DE-7F10-43C4-BA0E-67E11C8A28D8}">
      <dgm:prSet custT="1"/>
      <dgm:spPr/>
      <dgm:t>
        <a:bodyPr/>
        <a:lstStyle/>
        <a:p>
          <a:r>
            <a:rPr lang="lv-LV" sz="1600" dirty="0"/>
            <a:t>Izmaiņas </a:t>
          </a:r>
          <a:r>
            <a:rPr lang="lv-LV" sz="1600" b="1" dirty="0"/>
            <a:t>neattiecina uz personām, kas izdienas pensiju sistēmā šobrīd ir uzkrājušas jebkādu izdienas stāžu</a:t>
          </a:r>
          <a:r>
            <a:rPr lang="lv-LV" sz="1600" dirty="0"/>
            <a:t>, skars tikai sistēmas </a:t>
          </a:r>
          <a:r>
            <a:rPr lang="lv-LV" sz="1600" b="1" dirty="0">
              <a:solidFill>
                <a:srgbClr val="FF0000"/>
              </a:solidFill>
            </a:rPr>
            <a:t>jaunienācējus</a:t>
          </a:r>
          <a:endParaRPr lang="lv-LV" sz="1600" b="1" dirty="0"/>
        </a:p>
      </dgm:t>
    </dgm:pt>
    <dgm:pt modelId="{79346AA8-C9B1-4E5C-A4D5-535A9BC7D4FA}" type="parTrans" cxnId="{379D6F1C-6041-4CC1-9515-BFE42C32E5CA}">
      <dgm:prSet/>
      <dgm:spPr/>
      <dgm:t>
        <a:bodyPr/>
        <a:lstStyle/>
        <a:p>
          <a:endParaRPr lang="en-US"/>
        </a:p>
      </dgm:t>
    </dgm:pt>
    <dgm:pt modelId="{874C7134-8B9A-4FB1-94B1-9CB891E10C08}" type="sibTrans" cxnId="{379D6F1C-6041-4CC1-9515-BFE42C32E5CA}">
      <dgm:prSet/>
      <dgm:spPr/>
      <dgm:t>
        <a:bodyPr/>
        <a:lstStyle/>
        <a:p>
          <a:endParaRPr lang="en-US"/>
        </a:p>
      </dgm:t>
    </dgm:pt>
    <dgm:pt modelId="{FD3B54BE-897F-4631-96A6-3693C1CF9EDB}">
      <dgm:prSet/>
      <dgm:spPr/>
      <dgm:t>
        <a:bodyPr/>
        <a:lstStyle/>
        <a:p>
          <a:endParaRPr lang="en-US" dirty="0"/>
        </a:p>
      </dgm:t>
    </dgm:pt>
    <dgm:pt modelId="{62B188C6-86EA-41F5-9D3A-1CEED07316CA}" type="parTrans" cxnId="{BF8B274B-E94F-4643-ADA1-CADCB594653A}">
      <dgm:prSet/>
      <dgm:spPr/>
      <dgm:t>
        <a:bodyPr/>
        <a:lstStyle/>
        <a:p>
          <a:endParaRPr lang="lv-LV"/>
        </a:p>
      </dgm:t>
    </dgm:pt>
    <dgm:pt modelId="{CBD6D12E-AAF6-4DDD-95BD-F5A9F15A0426}" type="sibTrans" cxnId="{BF8B274B-E94F-4643-ADA1-CADCB594653A}">
      <dgm:prSet/>
      <dgm:spPr/>
      <dgm:t>
        <a:bodyPr/>
        <a:lstStyle/>
        <a:p>
          <a:endParaRPr lang="lv-LV"/>
        </a:p>
      </dgm:t>
    </dgm:pt>
    <dgm:pt modelId="{A7A788B1-315F-46FB-8EAF-7067C14B1834}">
      <dgm:prSet/>
      <dgm:spPr/>
      <dgm:t>
        <a:bodyPr/>
        <a:lstStyle/>
        <a:p>
          <a:r>
            <a:rPr lang="lv-LV"/>
            <a:t>Izmaiņas tiek veiktas:</a:t>
          </a:r>
          <a:endParaRPr lang="en-US" dirty="0"/>
        </a:p>
      </dgm:t>
    </dgm:pt>
    <dgm:pt modelId="{C3E130E1-9937-4B44-8870-43E28D5D988C}" type="parTrans" cxnId="{AEC17A41-7CF7-409D-BAA4-74313CA8760A}">
      <dgm:prSet/>
      <dgm:spPr/>
      <dgm:t>
        <a:bodyPr/>
        <a:lstStyle/>
        <a:p>
          <a:endParaRPr lang="lv-LV"/>
        </a:p>
      </dgm:t>
    </dgm:pt>
    <dgm:pt modelId="{86B8D9EE-FD2E-47FF-A1AB-DD9AD3F3B3CB}" type="sibTrans" cxnId="{AEC17A41-7CF7-409D-BAA4-74313CA8760A}">
      <dgm:prSet/>
      <dgm:spPr/>
      <dgm:t>
        <a:bodyPr/>
        <a:lstStyle/>
        <a:p>
          <a:endParaRPr lang="lv-LV"/>
        </a:p>
      </dgm:t>
    </dgm:pt>
    <dgm:pt modelId="{6196FD32-88E9-48FA-8A74-0AAB4512B0E4}">
      <dgm:prSet/>
      <dgm:spPr/>
      <dgm:t>
        <a:bodyPr/>
        <a:lstStyle/>
        <a:p>
          <a:r>
            <a:rPr lang="lv-LV"/>
            <a:t>izdienas stāžā</a:t>
          </a:r>
          <a:endParaRPr lang="en-US" dirty="0"/>
        </a:p>
      </dgm:t>
    </dgm:pt>
    <dgm:pt modelId="{F3F11FD2-6B18-46A0-AA7E-66B029D353C7}" type="parTrans" cxnId="{B39F875E-B65F-4879-9EF2-A57B386A2F49}">
      <dgm:prSet/>
      <dgm:spPr/>
      <dgm:t>
        <a:bodyPr/>
        <a:lstStyle/>
        <a:p>
          <a:endParaRPr lang="lv-LV"/>
        </a:p>
      </dgm:t>
    </dgm:pt>
    <dgm:pt modelId="{5A2AD488-5A8F-4DF7-B6F6-98EC20453685}" type="sibTrans" cxnId="{B39F875E-B65F-4879-9EF2-A57B386A2F49}">
      <dgm:prSet/>
      <dgm:spPr/>
      <dgm:t>
        <a:bodyPr/>
        <a:lstStyle/>
        <a:p>
          <a:endParaRPr lang="lv-LV"/>
        </a:p>
      </dgm:t>
    </dgm:pt>
    <dgm:pt modelId="{0E3CEC31-5A59-4800-8C1B-2B91F72077DE}">
      <dgm:prSet/>
      <dgm:spPr/>
      <dgm:t>
        <a:bodyPr/>
        <a:lstStyle/>
        <a:p>
          <a:r>
            <a:rPr lang="lv-LV"/>
            <a:t>pensionēšanās vecumā</a:t>
          </a:r>
          <a:endParaRPr lang="en-US" dirty="0"/>
        </a:p>
      </dgm:t>
    </dgm:pt>
    <dgm:pt modelId="{EF6A3FEC-E4A7-431C-BE1E-4579DDCD1D3F}" type="parTrans" cxnId="{42292078-EFA0-4DB9-B9A3-01B3B117A8F4}">
      <dgm:prSet/>
      <dgm:spPr/>
      <dgm:t>
        <a:bodyPr/>
        <a:lstStyle/>
        <a:p>
          <a:endParaRPr lang="lv-LV"/>
        </a:p>
      </dgm:t>
    </dgm:pt>
    <dgm:pt modelId="{357909F8-2A1E-4049-A0B9-F723E61C5796}" type="sibTrans" cxnId="{42292078-EFA0-4DB9-B9A3-01B3B117A8F4}">
      <dgm:prSet/>
      <dgm:spPr/>
      <dgm:t>
        <a:bodyPr/>
        <a:lstStyle/>
        <a:p>
          <a:endParaRPr lang="lv-LV"/>
        </a:p>
      </dgm:t>
    </dgm:pt>
    <dgm:pt modelId="{7B1D130C-3FA2-4792-B734-E6EED0B9AF5D}">
      <dgm:prSet/>
      <dgm:spPr/>
      <dgm:t>
        <a:bodyPr/>
        <a:lstStyle/>
        <a:p>
          <a:r>
            <a:rPr lang="lv-LV" dirty="0"/>
            <a:t>minimālajā un maksimālajā apmērā</a:t>
          </a:r>
          <a:endParaRPr lang="en-US" dirty="0"/>
        </a:p>
      </dgm:t>
    </dgm:pt>
    <dgm:pt modelId="{A24C24F9-B153-4CC5-8CEB-59C316F4667F}" type="parTrans" cxnId="{E4221D03-00EC-4CF4-AB45-3618DDAA19F8}">
      <dgm:prSet/>
      <dgm:spPr/>
      <dgm:t>
        <a:bodyPr/>
        <a:lstStyle/>
        <a:p>
          <a:endParaRPr lang="lv-LV"/>
        </a:p>
      </dgm:t>
    </dgm:pt>
    <dgm:pt modelId="{F049B354-82E8-4BD2-9AC0-EF786D7C0D23}" type="sibTrans" cxnId="{E4221D03-00EC-4CF4-AB45-3618DDAA19F8}">
      <dgm:prSet/>
      <dgm:spPr/>
      <dgm:t>
        <a:bodyPr/>
        <a:lstStyle/>
        <a:p>
          <a:endParaRPr lang="lv-LV"/>
        </a:p>
      </dgm:t>
    </dgm:pt>
    <dgm:pt modelId="{03174EA0-6A53-45AD-9554-118A8ABEE392}">
      <dgm:prSet/>
      <dgm:spPr/>
      <dgm:t>
        <a:bodyPr/>
        <a:lstStyle/>
        <a:p>
          <a:r>
            <a:rPr lang="lv-LV"/>
            <a:t>pensiju aprēķinā (pēdējie 2 mēneši)</a:t>
          </a:r>
          <a:endParaRPr lang="en-US" dirty="0"/>
        </a:p>
      </dgm:t>
    </dgm:pt>
    <dgm:pt modelId="{5CA94CA4-C0F1-4003-92BE-3839F2BEA24D}" type="parTrans" cxnId="{7FA237C1-C486-4978-9D1F-8225169CF00D}">
      <dgm:prSet/>
      <dgm:spPr/>
      <dgm:t>
        <a:bodyPr/>
        <a:lstStyle/>
        <a:p>
          <a:endParaRPr lang="lv-LV"/>
        </a:p>
      </dgm:t>
    </dgm:pt>
    <dgm:pt modelId="{9921C22C-1701-4262-B185-36B893C890E0}" type="sibTrans" cxnId="{7FA237C1-C486-4978-9D1F-8225169CF00D}">
      <dgm:prSet/>
      <dgm:spPr/>
      <dgm:t>
        <a:bodyPr/>
        <a:lstStyle/>
        <a:p>
          <a:endParaRPr lang="lv-LV"/>
        </a:p>
      </dgm:t>
    </dgm:pt>
    <dgm:pt modelId="{A10CB242-3EC7-4C87-953C-30A6A7A64FD6}">
      <dgm:prSet/>
      <dgm:spPr/>
      <dgm:t>
        <a:bodyPr/>
        <a:lstStyle/>
        <a:p>
          <a:r>
            <a:rPr lang="lv-LV" dirty="0"/>
            <a:t>atbalsta funkciju izslēgšanā no saņēmēju loka</a:t>
          </a:r>
          <a:endParaRPr lang="en-US" dirty="0"/>
        </a:p>
      </dgm:t>
    </dgm:pt>
    <dgm:pt modelId="{6B1800B5-4027-40C2-87EA-EB993F40E7B1}" type="parTrans" cxnId="{8B569CA4-C241-4F29-927E-61665A033B3D}">
      <dgm:prSet/>
      <dgm:spPr/>
      <dgm:t>
        <a:bodyPr/>
        <a:lstStyle/>
        <a:p>
          <a:endParaRPr lang="lv-LV"/>
        </a:p>
      </dgm:t>
    </dgm:pt>
    <dgm:pt modelId="{B1A66D56-4B1A-4609-901C-5B640D9B4A93}" type="sibTrans" cxnId="{8B569CA4-C241-4F29-927E-61665A033B3D}">
      <dgm:prSet/>
      <dgm:spPr/>
      <dgm:t>
        <a:bodyPr/>
        <a:lstStyle/>
        <a:p>
          <a:endParaRPr lang="lv-LV"/>
        </a:p>
      </dgm:t>
    </dgm:pt>
    <dgm:pt modelId="{A3E6A7A9-02D0-44D5-8C77-20E8D4B503D7}">
      <dgm:prSet custT="1"/>
      <dgm:spPr/>
      <dgm:t>
        <a:bodyPr/>
        <a:lstStyle/>
        <a:p>
          <a:pPr>
            <a:buNone/>
          </a:pPr>
          <a:endParaRPr lang="lv-LV" sz="1600" dirty="0"/>
        </a:p>
      </dgm:t>
    </dgm:pt>
    <dgm:pt modelId="{8F3F83B2-2CAB-4BCB-88A3-B575FB552457}" type="parTrans" cxnId="{6B76C1B8-A1F4-42A8-BCC7-2B2FDAB5CFE7}">
      <dgm:prSet/>
      <dgm:spPr/>
      <dgm:t>
        <a:bodyPr/>
        <a:lstStyle/>
        <a:p>
          <a:endParaRPr lang="lv-LV"/>
        </a:p>
      </dgm:t>
    </dgm:pt>
    <dgm:pt modelId="{EEBFED92-694A-49E7-8D93-D618961F8CD3}" type="sibTrans" cxnId="{6B76C1B8-A1F4-42A8-BCC7-2B2FDAB5CFE7}">
      <dgm:prSet/>
      <dgm:spPr/>
      <dgm:t>
        <a:bodyPr/>
        <a:lstStyle/>
        <a:p>
          <a:endParaRPr lang="lv-LV"/>
        </a:p>
      </dgm:t>
    </dgm:pt>
    <dgm:pt modelId="{AA18CA4D-7C80-45C6-8D98-D19C11CA3435}">
      <dgm:prSet custT="1"/>
      <dgm:spPr/>
      <dgm:t>
        <a:bodyPr/>
        <a:lstStyle/>
        <a:p>
          <a:pPr>
            <a:buNone/>
          </a:pPr>
          <a:r>
            <a:rPr lang="lv-LV" sz="1600" dirty="0"/>
            <a:t>Papildus 1. scenārija izmaiņām (</a:t>
          </a:r>
          <a:r>
            <a:rPr lang="lv-LV" sz="1600" i="1" dirty="0"/>
            <a:t>stāžs, vecums, min. </a:t>
          </a:r>
          <a:r>
            <a:rPr lang="lv-LV" sz="1600" i="1" dirty="0" err="1"/>
            <a:t>max</a:t>
          </a:r>
          <a:r>
            <a:rPr lang="lv-LV" sz="1600" i="1" dirty="0"/>
            <a:t> apmērs, aprēķins un atbalsta funkciju izslēgšana)</a:t>
          </a:r>
        </a:p>
      </dgm:t>
    </dgm:pt>
    <dgm:pt modelId="{157375F5-6C17-4BCB-A62B-C3F57C584E51}" type="parTrans" cxnId="{30A5692D-E55F-4C15-8891-398E3B1C5BC8}">
      <dgm:prSet/>
      <dgm:spPr/>
      <dgm:t>
        <a:bodyPr/>
        <a:lstStyle/>
        <a:p>
          <a:endParaRPr lang="lv-LV"/>
        </a:p>
      </dgm:t>
    </dgm:pt>
    <dgm:pt modelId="{47680A83-4F23-45A5-977E-274271332CD0}" type="sibTrans" cxnId="{30A5692D-E55F-4C15-8891-398E3B1C5BC8}">
      <dgm:prSet/>
      <dgm:spPr/>
      <dgm:t>
        <a:bodyPr/>
        <a:lstStyle/>
        <a:p>
          <a:endParaRPr lang="lv-LV"/>
        </a:p>
      </dgm:t>
    </dgm:pt>
    <dgm:pt modelId="{FF636ACE-3CFC-43DB-B658-96E131602AEB}">
      <dgm:prSet custT="1"/>
      <dgm:spPr/>
      <dgm:t>
        <a:bodyPr/>
        <a:lstStyle/>
        <a:p>
          <a:pPr>
            <a:buFont typeface="Arial" panose="020B0604020202020204" pitchFamily="34" charset="0"/>
            <a:buChar char="•"/>
          </a:pPr>
          <a:r>
            <a:rPr lang="lv-LV" sz="1600" dirty="0"/>
            <a:t>pārskata izdienas pensijas saņēmēju loku, attiecinot uz personām, kas </a:t>
          </a:r>
          <a:r>
            <a:rPr lang="lv-LV" sz="1600" b="1" dirty="0"/>
            <a:t>saskaras ar reālu risku dzīvībai un veselībai</a:t>
          </a:r>
          <a:endParaRPr lang="lv-LV" sz="1600" dirty="0"/>
        </a:p>
      </dgm:t>
    </dgm:pt>
    <dgm:pt modelId="{B06A79F6-3CDF-42C5-A830-D0F1DA3A004D}" type="parTrans" cxnId="{E394ECB8-C7D9-4E8F-944F-E81E81E984EB}">
      <dgm:prSet/>
      <dgm:spPr/>
      <dgm:t>
        <a:bodyPr/>
        <a:lstStyle/>
        <a:p>
          <a:endParaRPr lang="lv-LV"/>
        </a:p>
      </dgm:t>
    </dgm:pt>
    <dgm:pt modelId="{0D5F6FCD-059A-44BA-8203-4087B8901D43}" type="sibTrans" cxnId="{E394ECB8-C7D9-4E8F-944F-E81E81E984EB}">
      <dgm:prSet/>
      <dgm:spPr/>
      <dgm:t>
        <a:bodyPr/>
        <a:lstStyle/>
        <a:p>
          <a:endParaRPr lang="lv-LV"/>
        </a:p>
      </dgm:t>
    </dgm:pt>
    <dgm:pt modelId="{567241E6-AE1B-456F-A565-E9E3B11A6696}">
      <dgm:prSet custT="1"/>
      <dgm:spPr/>
      <dgm:t>
        <a:bodyPr/>
        <a:lstStyle/>
        <a:p>
          <a:pPr>
            <a:buFont typeface="Arial" panose="020B0604020202020204" pitchFamily="34" charset="0"/>
            <a:buChar char="•"/>
          </a:pPr>
          <a:r>
            <a:rPr lang="lv-LV" sz="1600" dirty="0"/>
            <a:t>iestājoties </a:t>
          </a:r>
          <a:r>
            <a:rPr lang="lv-LV" sz="1600" b="1" dirty="0"/>
            <a:t>valsts vecuma pensijas </a:t>
          </a:r>
          <a:r>
            <a:rPr lang="lv-LV" sz="1600" dirty="0"/>
            <a:t>saņemšanai noteiktajam vecumam, pensija </a:t>
          </a:r>
          <a:r>
            <a:rPr lang="lv-LV" sz="1600" b="1" dirty="0"/>
            <a:t>tiek maksāta atbilstoši dzīves laikā veiktajām valsts sociālās apdrošināšanas </a:t>
          </a:r>
          <a:r>
            <a:rPr lang="lv-LV" sz="1600" dirty="0"/>
            <a:t>obligātajām iemaksām</a:t>
          </a:r>
        </a:p>
      </dgm:t>
    </dgm:pt>
    <dgm:pt modelId="{5A473ED1-8B21-4910-9E92-2E3D584015C9}" type="parTrans" cxnId="{C7E28679-9CFC-49AB-97D6-1134F534045F}">
      <dgm:prSet/>
      <dgm:spPr/>
      <dgm:t>
        <a:bodyPr/>
        <a:lstStyle/>
        <a:p>
          <a:endParaRPr lang="lv-LV"/>
        </a:p>
      </dgm:t>
    </dgm:pt>
    <dgm:pt modelId="{231072E8-68AD-48A3-9F3B-9BC1E9AD09C2}" type="sibTrans" cxnId="{C7E28679-9CFC-49AB-97D6-1134F534045F}">
      <dgm:prSet/>
      <dgm:spPr/>
      <dgm:t>
        <a:bodyPr/>
        <a:lstStyle/>
        <a:p>
          <a:endParaRPr lang="lv-LV"/>
        </a:p>
      </dgm:t>
    </dgm:pt>
    <dgm:pt modelId="{EFD0D513-2FC6-4083-A9E5-3EC4C6BB4F86}">
      <dgm:prSet custT="1"/>
      <dgm:spPr/>
      <dgm:t>
        <a:bodyPr/>
        <a:lstStyle/>
        <a:p>
          <a:pPr>
            <a:buNone/>
          </a:pPr>
          <a:endParaRPr lang="lv-LV" sz="1600" i="1" dirty="0"/>
        </a:p>
      </dgm:t>
    </dgm:pt>
    <dgm:pt modelId="{F1B3602E-65F0-4467-951D-D8AC9E32AD4E}" type="parTrans" cxnId="{18B7CC3B-5757-457D-B97C-03EC3B01739D}">
      <dgm:prSet/>
      <dgm:spPr/>
      <dgm:t>
        <a:bodyPr/>
        <a:lstStyle/>
        <a:p>
          <a:endParaRPr lang="en-US"/>
        </a:p>
      </dgm:t>
    </dgm:pt>
    <dgm:pt modelId="{6A8C28EB-E703-4B50-9F33-A439D73D111A}" type="sibTrans" cxnId="{18B7CC3B-5757-457D-B97C-03EC3B01739D}">
      <dgm:prSet/>
      <dgm:spPr/>
      <dgm:t>
        <a:bodyPr/>
        <a:lstStyle/>
        <a:p>
          <a:endParaRPr lang="en-US"/>
        </a:p>
      </dgm:t>
    </dgm:pt>
    <dgm:pt modelId="{E9E1F736-B59C-4E26-A185-049743B6EBF5}" type="pres">
      <dgm:prSet presAssocID="{E92A0C16-5D9D-447E-8AD9-1694E29DCCD9}" presName="linearFlow" presStyleCnt="0">
        <dgm:presLayoutVars>
          <dgm:dir/>
          <dgm:animLvl val="lvl"/>
          <dgm:resizeHandles val="exact"/>
        </dgm:presLayoutVars>
      </dgm:prSet>
      <dgm:spPr/>
    </dgm:pt>
    <dgm:pt modelId="{82388067-B5AA-430E-AA98-811708D76F03}" type="pres">
      <dgm:prSet presAssocID="{8CCC60ED-16B7-4FF2-83BD-4F40AD1F0A9A}" presName="composite" presStyleCnt="0"/>
      <dgm:spPr/>
    </dgm:pt>
    <dgm:pt modelId="{21C1D292-254C-4623-85A6-51C9EBB5AB1C}" type="pres">
      <dgm:prSet presAssocID="{8CCC60ED-16B7-4FF2-83BD-4F40AD1F0A9A}" presName="parTx" presStyleLbl="node1" presStyleIdx="0" presStyleCnt="2">
        <dgm:presLayoutVars>
          <dgm:chMax val="0"/>
          <dgm:chPref val="0"/>
          <dgm:bulletEnabled val="1"/>
        </dgm:presLayoutVars>
      </dgm:prSet>
      <dgm:spPr/>
    </dgm:pt>
    <dgm:pt modelId="{74EA3DCF-4F80-4B9D-9B27-B3AD64DEB1DC}" type="pres">
      <dgm:prSet presAssocID="{8CCC60ED-16B7-4FF2-83BD-4F40AD1F0A9A}" presName="parSh" presStyleLbl="node1" presStyleIdx="0" presStyleCnt="2"/>
      <dgm:spPr/>
    </dgm:pt>
    <dgm:pt modelId="{919E4A2F-8298-4BFD-A4C1-AC6013643866}" type="pres">
      <dgm:prSet presAssocID="{8CCC60ED-16B7-4FF2-83BD-4F40AD1F0A9A}" presName="desTx" presStyleLbl="fgAcc1" presStyleIdx="0" presStyleCnt="2">
        <dgm:presLayoutVars>
          <dgm:bulletEnabled val="1"/>
        </dgm:presLayoutVars>
      </dgm:prSet>
      <dgm:spPr/>
    </dgm:pt>
    <dgm:pt modelId="{555B9EFE-89BD-44EE-9507-5A87D40A831E}" type="pres">
      <dgm:prSet presAssocID="{F30BA869-894C-4524-81AB-43188B202E36}" presName="sibTrans" presStyleLbl="sibTrans2D1" presStyleIdx="0" presStyleCnt="1"/>
      <dgm:spPr/>
    </dgm:pt>
    <dgm:pt modelId="{60E04B9D-E700-4048-9E76-C5237AC5D356}" type="pres">
      <dgm:prSet presAssocID="{F30BA869-894C-4524-81AB-43188B202E36}" presName="connTx" presStyleLbl="sibTrans2D1" presStyleIdx="0" presStyleCnt="1"/>
      <dgm:spPr/>
    </dgm:pt>
    <dgm:pt modelId="{9C7FD157-12A7-40F9-BFB4-8FAF3A3EB5A8}" type="pres">
      <dgm:prSet presAssocID="{A347AD82-050B-4722-AF39-A28DA9483027}" presName="composite" presStyleCnt="0"/>
      <dgm:spPr/>
    </dgm:pt>
    <dgm:pt modelId="{551DD1FD-CD5F-4623-AFA4-F76A5A899208}" type="pres">
      <dgm:prSet presAssocID="{A347AD82-050B-4722-AF39-A28DA9483027}" presName="parTx" presStyleLbl="node1" presStyleIdx="0" presStyleCnt="2">
        <dgm:presLayoutVars>
          <dgm:chMax val="0"/>
          <dgm:chPref val="0"/>
          <dgm:bulletEnabled val="1"/>
        </dgm:presLayoutVars>
      </dgm:prSet>
      <dgm:spPr/>
    </dgm:pt>
    <dgm:pt modelId="{510D3994-A8B8-40E1-BD84-82B1FE0732AA}" type="pres">
      <dgm:prSet presAssocID="{A347AD82-050B-4722-AF39-A28DA9483027}" presName="parSh" presStyleLbl="node1" presStyleIdx="1" presStyleCnt="2"/>
      <dgm:spPr/>
    </dgm:pt>
    <dgm:pt modelId="{B75FAB4B-99E0-456E-8606-A6BCB3FC80BA}" type="pres">
      <dgm:prSet presAssocID="{A347AD82-050B-4722-AF39-A28DA9483027}" presName="desTx" presStyleLbl="fgAcc1" presStyleIdx="1" presStyleCnt="2">
        <dgm:presLayoutVars>
          <dgm:bulletEnabled val="1"/>
        </dgm:presLayoutVars>
      </dgm:prSet>
      <dgm:spPr/>
    </dgm:pt>
  </dgm:ptLst>
  <dgm:cxnLst>
    <dgm:cxn modelId="{E4221D03-00EC-4CF4-AB45-3618DDAA19F8}" srcId="{A7A788B1-315F-46FB-8EAF-7067C14B1834}" destId="{7B1D130C-3FA2-4792-B734-E6EED0B9AF5D}" srcOrd="2" destOrd="0" parTransId="{A24C24F9-B153-4CC5-8CEB-59C316F4667F}" sibTransId="{F049B354-82E8-4BD2-9AC0-EF786D7C0D23}"/>
    <dgm:cxn modelId="{379D6F1C-6041-4CC1-9515-BFE42C32E5CA}" srcId="{A347AD82-050B-4722-AF39-A28DA9483027}" destId="{882DF1DE-7F10-43C4-BA0E-67E11C8A28D8}" srcOrd="0" destOrd="0" parTransId="{79346AA8-C9B1-4E5C-A4D5-535A9BC7D4FA}" sibTransId="{874C7134-8B9A-4FB1-94B1-9CB891E10C08}"/>
    <dgm:cxn modelId="{30A5692D-E55F-4C15-8891-398E3B1C5BC8}" srcId="{A347AD82-050B-4722-AF39-A28DA9483027}" destId="{AA18CA4D-7C80-45C6-8D98-D19C11CA3435}" srcOrd="2" destOrd="0" parTransId="{157375F5-6C17-4BCB-A62B-C3F57C584E51}" sibTransId="{47680A83-4F23-45A5-977E-274271332CD0}"/>
    <dgm:cxn modelId="{D14E3A31-8EEA-4589-9877-3607BC54E0D4}" type="presOf" srcId="{8CCC60ED-16B7-4FF2-83BD-4F40AD1F0A9A}" destId="{21C1D292-254C-4623-85A6-51C9EBB5AB1C}" srcOrd="0" destOrd="0" presId="urn:microsoft.com/office/officeart/2005/8/layout/process3"/>
    <dgm:cxn modelId="{18B7CC3B-5757-457D-B97C-03EC3B01739D}" srcId="{A347AD82-050B-4722-AF39-A28DA9483027}" destId="{EFD0D513-2FC6-4083-A9E5-3EC4C6BB4F86}" srcOrd="3" destOrd="0" parTransId="{F1B3602E-65F0-4467-951D-D8AC9E32AD4E}" sibTransId="{6A8C28EB-E703-4B50-9F33-A439D73D111A}"/>
    <dgm:cxn modelId="{CCA05C3D-183E-475E-9383-67A59FDCAA2C}" type="presOf" srcId="{A10CB242-3EC7-4C87-953C-30A6A7A64FD6}" destId="{919E4A2F-8298-4BFD-A4C1-AC6013643866}" srcOrd="0" destOrd="8" presId="urn:microsoft.com/office/officeart/2005/8/layout/process3"/>
    <dgm:cxn modelId="{B39F875E-B65F-4879-9EF2-A57B386A2F49}" srcId="{A7A788B1-315F-46FB-8EAF-7067C14B1834}" destId="{6196FD32-88E9-48FA-8A74-0AAB4512B0E4}" srcOrd="0" destOrd="0" parTransId="{F3F11FD2-6B18-46A0-AA7E-66B029D353C7}" sibTransId="{5A2AD488-5A8F-4DF7-B6F6-98EC20453685}"/>
    <dgm:cxn modelId="{C6090161-1913-45A3-8439-07C3610A6BD1}" type="presOf" srcId="{A3E6A7A9-02D0-44D5-8C77-20E8D4B503D7}" destId="{B75FAB4B-99E0-456E-8606-A6BCB3FC80BA}" srcOrd="0" destOrd="1" presId="urn:microsoft.com/office/officeart/2005/8/layout/process3"/>
    <dgm:cxn modelId="{AEC17A41-7CF7-409D-BAA4-74313CA8760A}" srcId="{8CCC60ED-16B7-4FF2-83BD-4F40AD1F0A9A}" destId="{A7A788B1-315F-46FB-8EAF-7067C14B1834}" srcOrd="3" destOrd="0" parTransId="{C3E130E1-9937-4B44-8870-43E28D5D988C}" sibTransId="{86B8D9EE-FD2E-47FF-A1AB-DD9AD3F3B3CB}"/>
    <dgm:cxn modelId="{1F9FF061-2C5C-43B8-A987-A7D4F46F5358}" type="presOf" srcId="{882DF1DE-7F10-43C4-BA0E-67E11C8A28D8}" destId="{B75FAB4B-99E0-456E-8606-A6BCB3FC80BA}" srcOrd="0" destOrd="0" presId="urn:microsoft.com/office/officeart/2005/8/layout/process3"/>
    <dgm:cxn modelId="{D2309A48-E4E2-4C46-98A2-179B0C92AA59}" type="presOf" srcId="{EA076EC0-F88C-48F8-9D9D-3C752B022D3F}" destId="{919E4A2F-8298-4BFD-A4C1-AC6013643866}" srcOrd="0" destOrd="1" presId="urn:microsoft.com/office/officeart/2005/8/layout/process3"/>
    <dgm:cxn modelId="{1277AF69-2E64-4D8E-AEA9-CCE9C5658BC7}" type="presOf" srcId="{F30BA869-894C-4524-81AB-43188B202E36}" destId="{60E04B9D-E700-4048-9E76-C5237AC5D356}" srcOrd="1" destOrd="0" presId="urn:microsoft.com/office/officeart/2005/8/layout/process3"/>
    <dgm:cxn modelId="{BF8B274B-E94F-4643-ADA1-CADCB594653A}" srcId="{8CCC60ED-16B7-4FF2-83BD-4F40AD1F0A9A}" destId="{FD3B54BE-897F-4631-96A6-3693C1CF9EDB}" srcOrd="2" destOrd="0" parTransId="{62B188C6-86EA-41F5-9D3A-1CEED07316CA}" sibTransId="{CBD6D12E-AAF6-4DDD-95BD-F5A9F15A0426}"/>
    <dgm:cxn modelId="{22E8AC6D-792E-434F-885C-A3F1187827A8}" srcId="{E92A0C16-5D9D-447E-8AD9-1694E29DCCD9}" destId="{A347AD82-050B-4722-AF39-A28DA9483027}" srcOrd="1" destOrd="0" parTransId="{B39A95B7-8E05-402F-A081-8E483E639CC9}" sibTransId="{3EA9FE9A-6ED5-4A68-BD3F-5736D216C533}"/>
    <dgm:cxn modelId="{1A72FE70-FBCF-49F1-A53E-489FFE8C2145}" type="presOf" srcId="{892429CA-550D-4107-AF07-F474C73CCC0E}" destId="{919E4A2F-8298-4BFD-A4C1-AC6013643866}" srcOrd="0" destOrd="0" presId="urn:microsoft.com/office/officeart/2005/8/layout/process3"/>
    <dgm:cxn modelId="{D5D12B51-049F-4FF8-8429-1FA625853341}" type="presOf" srcId="{FD3B54BE-897F-4631-96A6-3693C1CF9EDB}" destId="{919E4A2F-8298-4BFD-A4C1-AC6013643866}" srcOrd="0" destOrd="2" presId="urn:microsoft.com/office/officeart/2005/8/layout/process3"/>
    <dgm:cxn modelId="{9DF50374-FFAE-45F1-9869-66F00E6BF624}" type="presOf" srcId="{03174EA0-6A53-45AD-9554-118A8ABEE392}" destId="{919E4A2F-8298-4BFD-A4C1-AC6013643866}" srcOrd="0" destOrd="7" presId="urn:microsoft.com/office/officeart/2005/8/layout/process3"/>
    <dgm:cxn modelId="{42292078-EFA0-4DB9-B9A3-01B3B117A8F4}" srcId="{A7A788B1-315F-46FB-8EAF-7067C14B1834}" destId="{0E3CEC31-5A59-4800-8C1B-2B91F72077DE}" srcOrd="1" destOrd="0" parTransId="{EF6A3FEC-E4A7-431C-BE1E-4579DDCD1D3F}" sibTransId="{357909F8-2A1E-4049-A0B9-F723E61C5796}"/>
    <dgm:cxn modelId="{C7E28679-9CFC-49AB-97D6-1134F534045F}" srcId="{A347AD82-050B-4722-AF39-A28DA9483027}" destId="{567241E6-AE1B-456F-A565-E9E3B11A6696}" srcOrd="5" destOrd="0" parTransId="{5A473ED1-8B21-4910-9E92-2E3D584015C9}" sibTransId="{231072E8-68AD-48A3-9F3B-9BC1E9AD09C2}"/>
    <dgm:cxn modelId="{C150AC7A-AE80-4B07-904B-B85B137EA8EE}" type="presOf" srcId="{A347AD82-050B-4722-AF39-A28DA9483027}" destId="{510D3994-A8B8-40E1-BD84-82B1FE0732AA}" srcOrd="1" destOrd="0" presId="urn:microsoft.com/office/officeart/2005/8/layout/process3"/>
    <dgm:cxn modelId="{0941E48E-2C3B-4EFF-9517-76DFC2B7E156}" type="presOf" srcId="{7B1D130C-3FA2-4792-B734-E6EED0B9AF5D}" destId="{919E4A2F-8298-4BFD-A4C1-AC6013643866}" srcOrd="0" destOrd="6" presId="urn:microsoft.com/office/officeart/2005/8/layout/process3"/>
    <dgm:cxn modelId="{DAE06B8F-F286-48CA-B90C-A0F87ED1BDB7}" type="presOf" srcId="{8CCC60ED-16B7-4FF2-83BD-4F40AD1F0A9A}" destId="{74EA3DCF-4F80-4B9D-9B27-B3AD64DEB1DC}" srcOrd="1" destOrd="0" presId="urn:microsoft.com/office/officeart/2005/8/layout/process3"/>
    <dgm:cxn modelId="{8B569CA4-C241-4F29-927E-61665A033B3D}" srcId="{A7A788B1-315F-46FB-8EAF-7067C14B1834}" destId="{A10CB242-3EC7-4C87-953C-30A6A7A64FD6}" srcOrd="4" destOrd="0" parTransId="{6B1800B5-4027-40C2-87EA-EB993F40E7B1}" sibTransId="{B1A66D56-4B1A-4609-901C-5B640D9B4A93}"/>
    <dgm:cxn modelId="{2754B8AE-1584-4C1E-9EF8-DEC5E7C7120B}" srcId="{8CCC60ED-16B7-4FF2-83BD-4F40AD1F0A9A}" destId="{EA076EC0-F88C-48F8-9D9D-3C752B022D3F}" srcOrd="1" destOrd="0" parTransId="{741F87BB-02A3-489E-B9F3-EFC7169D97FD}" sibTransId="{D7BE896D-399E-4F1D-BD7B-5DAEBA4BE9A0}"/>
    <dgm:cxn modelId="{FA8F5CB6-28CF-4CD8-BACA-A77134041CE1}" type="presOf" srcId="{FF636ACE-3CFC-43DB-B658-96E131602AEB}" destId="{B75FAB4B-99E0-456E-8606-A6BCB3FC80BA}" srcOrd="0" destOrd="4" presId="urn:microsoft.com/office/officeart/2005/8/layout/process3"/>
    <dgm:cxn modelId="{A7A652B7-F2E6-496A-8BB9-543F0A1F8EFD}" srcId="{8CCC60ED-16B7-4FF2-83BD-4F40AD1F0A9A}" destId="{892429CA-550D-4107-AF07-F474C73CCC0E}" srcOrd="0" destOrd="0" parTransId="{47E25A09-4ACE-4F61-BEBE-8CFD2547F9C7}" sibTransId="{4B3E9BA6-C5FE-4278-9C1A-839033C713AE}"/>
    <dgm:cxn modelId="{7D117DB7-4CCC-470F-AF49-8B3855C05229}" type="presOf" srcId="{0E3CEC31-5A59-4800-8C1B-2B91F72077DE}" destId="{919E4A2F-8298-4BFD-A4C1-AC6013643866}" srcOrd="0" destOrd="5" presId="urn:microsoft.com/office/officeart/2005/8/layout/process3"/>
    <dgm:cxn modelId="{6B76C1B8-A1F4-42A8-BCC7-2B2FDAB5CFE7}" srcId="{A347AD82-050B-4722-AF39-A28DA9483027}" destId="{A3E6A7A9-02D0-44D5-8C77-20E8D4B503D7}" srcOrd="1" destOrd="0" parTransId="{8F3F83B2-2CAB-4BCB-88A3-B575FB552457}" sibTransId="{EEBFED92-694A-49E7-8D93-D618961F8CD3}"/>
    <dgm:cxn modelId="{E394ECB8-C7D9-4E8F-944F-E81E81E984EB}" srcId="{A347AD82-050B-4722-AF39-A28DA9483027}" destId="{FF636ACE-3CFC-43DB-B658-96E131602AEB}" srcOrd="4" destOrd="0" parTransId="{B06A79F6-3CDF-42C5-A830-D0F1DA3A004D}" sibTransId="{0D5F6FCD-059A-44BA-8203-4087B8901D43}"/>
    <dgm:cxn modelId="{76E9C2C0-195B-45CF-B2B3-6C3803FD41B0}" type="presOf" srcId="{EFD0D513-2FC6-4083-A9E5-3EC4C6BB4F86}" destId="{B75FAB4B-99E0-456E-8606-A6BCB3FC80BA}" srcOrd="0" destOrd="3" presId="urn:microsoft.com/office/officeart/2005/8/layout/process3"/>
    <dgm:cxn modelId="{7FA237C1-C486-4978-9D1F-8225169CF00D}" srcId="{A7A788B1-315F-46FB-8EAF-7067C14B1834}" destId="{03174EA0-6A53-45AD-9554-118A8ABEE392}" srcOrd="3" destOrd="0" parTransId="{5CA94CA4-C0F1-4003-92BE-3839F2BEA24D}" sibTransId="{9921C22C-1701-4262-B185-36B893C890E0}"/>
    <dgm:cxn modelId="{192FE0CC-258C-4B34-88EE-B99805A2A3D6}" type="presOf" srcId="{6196FD32-88E9-48FA-8A74-0AAB4512B0E4}" destId="{919E4A2F-8298-4BFD-A4C1-AC6013643866}" srcOrd="0" destOrd="4" presId="urn:microsoft.com/office/officeart/2005/8/layout/process3"/>
    <dgm:cxn modelId="{ABB4EBCE-2D46-43C1-9330-EA5237F49678}" type="presOf" srcId="{AA18CA4D-7C80-45C6-8D98-D19C11CA3435}" destId="{B75FAB4B-99E0-456E-8606-A6BCB3FC80BA}" srcOrd="0" destOrd="2" presId="urn:microsoft.com/office/officeart/2005/8/layout/process3"/>
    <dgm:cxn modelId="{B9A678DE-3E33-47EA-88F8-2F60FF3975BB}" type="presOf" srcId="{A7A788B1-315F-46FB-8EAF-7067C14B1834}" destId="{919E4A2F-8298-4BFD-A4C1-AC6013643866}" srcOrd="0" destOrd="3" presId="urn:microsoft.com/office/officeart/2005/8/layout/process3"/>
    <dgm:cxn modelId="{76CC03F7-CC3C-45B1-844C-6ADA3D92CFDB}" type="presOf" srcId="{567241E6-AE1B-456F-A565-E9E3B11A6696}" destId="{B75FAB4B-99E0-456E-8606-A6BCB3FC80BA}" srcOrd="0" destOrd="5" presId="urn:microsoft.com/office/officeart/2005/8/layout/process3"/>
    <dgm:cxn modelId="{A8B5E9F7-91ED-43E4-85F1-1A7F0D33BE37}" srcId="{E92A0C16-5D9D-447E-8AD9-1694E29DCCD9}" destId="{8CCC60ED-16B7-4FF2-83BD-4F40AD1F0A9A}" srcOrd="0" destOrd="0" parTransId="{36C8C59E-BB96-4517-A65E-FD9521D1BD4C}" sibTransId="{F30BA869-894C-4524-81AB-43188B202E36}"/>
    <dgm:cxn modelId="{9E1A10FB-4864-40DB-9D35-35F9D602239A}" type="presOf" srcId="{F30BA869-894C-4524-81AB-43188B202E36}" destId="{555B9EFE-89BD-44EE-9507-5A87D40A831E}" srcOrd="0" destOrd="0" presId="urn:microsoft.com/office/officeart/2005/8/layout/process3"/>
    <dgm:cxn modelId="{73AFABFC-5959-4AEB-9413-A05DB26ADC84}" type="presOf" srcId="{A347AD82-050B-4722-AF39-A28DA9483027}" destId="{551DD1FD-CD5F-4623-AFA4-F76A5A899208}" srcOrd="0" destOrd="0" presId="urn:microsoft.com/office/officeart/2005/8/layout/process3"/>
    <dgm:cxn modelId="{E24EE4FD-5170-42F6-B05A-1ECC6FE2F331}" type="presOf" srcId="{E92A0C16-5D9D-447E-8AD9-1694E29DCCD9}" destId="{E9E1F736-B59C-4E26-A185-049743B6EBF5}" srcOrd="0" destOrd="0" presId="urn:microsoft.com/office/officeart/2005/8/layout/process3"/>
    <dgm:cxn modelId="{8D89AFB1-A0BC-4923-B97D-F38458E61505}" type="presParOf" srcId="{E9E1F736-B59C-4E26-A185-049743B6EBF5}" destId="{82388067-B5AA-430E-AA98-811708D76F03}" srcOrd="0" destOrd="0" presId="urn:microsoft.com/office/officeart/2005/8/layout/process3"/>
    <dgm:cxn modelId="{49EC7909-E165-455E-8679-A764CAB8EB61}" type="presParOf" srcId="{82388067-B5AA-430E-AA98-811708D76F03}" destId="{21C1D292-254C-4623-85A6-51C9EBB5AB1C}" srcOrd="0" destOrd="0" presId="urn:microsoft.com/office/officeart/2005/8/layout/process3"/>
    <dgm:cxn modelId="{5C281669-CCA3-42F7-B1AE-583767CAD63B}" type="presParOf" srcId="{82388067-B5AA-430E-AA98-811708D76F03}" destId="{74EA3DCF-4F80-4B9D-9B27-B3AD64DEB1DC}" srcOrd="1" destOrd="0" presId="urn:microsoft.com/office/officeart/2005/8/layout/process3"/>
    <dgm:cxn modelId="{22A04ED6-E435-4D88-90F9-A12BA90C28A7}" type="presParOf" srcId="{82388067-B5AA-430E-AA98-811708D76F03}" destId="{919E4A2F-8298-4BFD-A4C1-AC6013643866}" srcOrd="2" destOrd="0" presId="urn:microsoft.com/office/officeart/2005/8/layout/process3"/>
    <dgm:cxn modelId="{661001B7-8FDD-4330-BB83-3A7D7C9053C3}" type="presParOf" srcId="{E9E1F736-B59C-4E26-A185-049743B6EBF5}" destId="{555B9EFE-89BD-44EE-9507-5A87D40A831E}" srcOrd="1" destOrd="0" presId="urn:microsoft.com/office/officeart/2005/8/layout/process3"/>
    <dgm:cxn modelId="{0E26CC39-98E8-42D6-9DFB-E765B47BB1D1}" type="presParOf" srcId="{555B9EFE-89BD-44EE-9507-5A87D40A831E}" destId="{60E04B9D-E700-4048-9E76-C5237AC5D356}" srcOrd="0" destOrd="0" presId="urn:microsoft.com/office/officeart/2005/8/layout/process3"/>
    <dgm:cxn modelId="{8EE52615-9451-4B81-98EB-DFB6EBBCC4FC}" type="presParOf" srcId="{E9E1F736-B59C-4E26-A185-049743B6EBF5}" destId="{9C7FD157-12A7-40F9-BFB4-8FAF3A3EB5A8}" srcOrd="2" destOrd="0" presId="urn:microsoft.com/office/officeart/2005/8/layout/process3"/>
    <dgm:cxn modelId="{FEEF89AF-4A9A-4CC9-8535-E6587EACA338}" type="presParOf" srcId="{9C7FD157-12A7-40F9-BFB4-8FAF3A3EB5A8}" destId="{551DD1FD-CD5F-4623-AFA4-F76A5A899208}" srcOrd="0" destOrd="0" presId="urn:microsoft.com/office/officeart/2005/8/layout/process3"/>
    <dgm:cxn modelId="{25312A88-1A69-42DC-8984-84638AFE7F4A}" type="presParOf" srcId="{9C7FD157-12A7-40F9-BFB4-8FAF3A3EB5A8}" destId="{510D3994-A8B8-40E1-BD84-82B1FE0732AA}" srcOrd="1" destOrd="0" presId="urn:microsoft.com/office/officeart/2005/8/layout/process3"/>
    <dgm:cxn modelId="{624256C2-0FDA-40C1-89AC-82D5E1DF5F1E}" type="presParOf" srcId="{9C7FD157-12A7-40F9-BFB4-8FAF3A3EB5A8}" destId="{B75FAB4B-99E0-456E-8606-A6BCB3FC80B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2A0C16-5D9D-447E-8AD9-1694E29DCCD9}"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A347AD82-050B-4722-AF39-A28DA9483027}">
      <dgm:prSet custT="1"/>
      <dgm:spPr>
        <a:solidFill>
          <a:schemeClr val="accent1"/>
        </a:solidFill>
      </dgm:spPr>
      <dgm:t>
        <a:bodyPr/>
        <a:lstStyle/>
        <a:p>
          <a:r>
            <a:rPr lang="lv-LV" sz="1800" dirty="0"/>
            <a:t>2.scenārijs:    </a:t>
          </a:r>
        </a:p>
      </dgm:t>
    </dgm:pt>
    <dgm:pt modelId="{B39A95B7-8E05-402F-A081-8E483E639CC9}" type="parTrans" cxnId="{22E8AC6D-792E-434F-885C-A3F1187827A8}">
      <dgm:prSet/>
      <dgm:spPr/>
      <dgm:t>
        <a:bodyPr/>
        <a:lstStyle/>
        <a:p>
          <a:endParaRPr lang="en-US"/>
        </a:p>
      </dgm:t>
    </dgm:pt>
    <dgm:pt modelId="{3EA9FE9A-6ED5-4A68-BD3F-5736D216C533}" type="sibTrans" cxnId="{22E8AC6D-792E-434F-885C-A3F1187827A8}">
      <dgm:prSet/>
      <dgm:spPr/>
      <dgm:t>
        <a:bodyPr/>
        <a:lstStyle/>
        <a:p>
          <a:endParaRPr lang="en-US"/>
        </a:p>
      </dgm:t>
    </dgm:pt>
    <dgm:pt modelId="{882DF1DE-7F10-43C4-BA0E-67E11C8A28D8}">
      <dgm:prSet custT="1"/>
      <dgm:spPr/>
      <dgm:t>
        <a:bodyPr/>
        <a:lstStyle/>
        <a:p>
          <a:r>
            <a:rPr lang="lv-LV" sz="1800" dirty="0"/>
            <a:t>Izmaiņas </a:t>
          </a:r>
          <a:r>
            <a:rPr lang="lv-LV" sz="1800" b="1" dirty="0"/>
            <a:t>neattiecina</a:t>
          </a:r>
          <a:r>
            <a:rPr lang="lv-LV" sz="1800" dirty="0"/>
            <a:t> uz personām, kas izdienas pensiju sistēmā šobrīd ir </a:t>
          </a:r>
          <a:r>
            <a:rPr lang="lv-LV" sz="1800" b="1" dirty="0"/>
            <a:t>uzkrājušas jebkādu izdienas stāžu</a:t>
          </a:r>
          <a:r>
            <a:rPr lang="lv-LV" sz="1800" dirty="0"/>
            <a:t>, skars tikai sistēmas </a:t>
          </a:r>
          <a:r>
            <a:rPr lang="lv-LV" sz="1800" b="1" dirty="0" err="1">
              <a:solidFill>
                <a:srgbClr val="FF0000"/>
              </a:solidFill>
            </a:rPr>
            <a:t>jaunienācējus</a:t>
          </a:r>
          <a:endParaRPr lang="lv-LV" sz="1800" b="1" dirty="0">
            <a:solidFill>
              <a:srgbClr val="FF0000"/>
            </a:solidFill>
          </a:endParaRPr>
        </a:p>
      </dgm:t>
    </dgm:pt>
    <dgm:pt modelId="{79346AA8-C9B1-4E5C-A4D5-535A9BC7D4FA}" type="parTrans" cxnId="{379D6F1C-6041-4CC1-9515-BFE42C32E5CA}">
      <dgm:prSet/>
      <dgm:spPr/>
      <dgm:t>
        <a:bodyPr/>
        <a:lstStyle/>
        <a:p>
          <a:endParaRPr lang="en-US"/>
        </a:p>
      </dgm:t>
    </dgm:pt>
    <dgm:pt modelId="{874C7134-8B9A-4FB1-94B1-9CB891E10C08}" type="sibTrans" cxnId="{379D6F1C-6041-4CC1-9515-BFE42C32E5CA}">
      <dgm:prSet/>
      <dgm:spPr/>
      <dgm:t>
        <a:bodyPr/>
        <a:lstStyle/>
        <a:p>
          <a:endParaRPr lang="en-US"/>
        </a:p>
      </dgm:t>
    </dgm:pt>
    <dgm:pt modelId="{79B9B158-D9FF-460B-A8C9-BD7265ECB412}">
      <dgm:prSet custT="1"/>
      <dgm:spPr/>
      <dgm:t>
        <a:bodyPr/>
        <a:lstStyle/>
        <a:p>
          <a:r>
            <a:rPr lang="lv-LV" sz="1800" dirty="0"/>
            <a:t>Papildus 1. scenārija izmaiņām </a:t>
          </a:r>
          <a:r>
            <a:rPr lang="lv-LV" sz="1600" i="1" dirty="0"/>
            <a:t>(stāžs, vecums, min. </a:t>
          </a:r>
          <a:r>
            <a:rPr lang="lv-LV" sz="1600" i="1" dirty="0" err="1"/>
            <a:t>max</a:t>
          </a:r>
          <a:r>
            <a:rPr lang="lv-LV" sz="1600" i="1" dirty="0"/>
            <a:t> apmērs, aprēķins un atbalsta funkciju izslēgšana)</a:t>
          </a:r>
        </a:p>
      </dgm:t>
    </dgm:pt>
    <dgm:pt modelId="{092EA173-C3E7-4D38-9E71-598B722942E1}" type="parTrans" cxnId="{2700653B-EB8F-4536-BF6B-35366D1C054B}">
      <dgm:prSet/>
      <dgm:spPr/>
      <dgm:t>
        <a:bodyPr/>
        <a:lstStyle/>
        <a:p>
          <a:endParaRPr lang="en-US"/>
        </a:p>
      </dgm:t>
    </dgm:pt>
    <dgm:pt modelId="{A5E3E022-6BD4-4081-B8C7-00649C627E75}" type="sibTrans" cxnId="{2700653B-EB8F-4536-BF6B-35366D1C054B}">
      <dgm:prSet/>
      <dgm:spPr/>
      <dgm:t>
        <a:bodyPr/>
        <a:lstStyle/>
        <a:p>
          <a:endParaRPr lang="en-US"/>
        </a:p>
      </dgm:t>
    </dgm:pt>
    <dgm:pt modelId="{0F8A0392-A5CE-464C-93ED-72D08ACC93DD}">
      <dgm:prSet custT="1"/>
      <dgm:spPr/>
      <dgm:t>
        <a:bodyPr/>
        <a:lstStyle/>
        <a:p>
          <a:r>
            <a:rPr lang="lv-LV" sz="1800" b="1" dirty="0"/>
            <a:t>pārskata</a:t>
          </a:r>
          <a:r>
            <a:rPr lang="lv-LV" sz="1800" dirty="0"/>
            <a:t> izdienas pensijas </a:t>
          </a:r>
          <a:r>
            <a:rPr lang="lv-LV" sz="1800" b="1" dirty="0"/>
            <a:t>saņēmēju loku</a:t>
          </a:r>
        </a:p>
      </dgm:t>
    </dgm:pt>
    <dgm:pt modelId="{24E185F0-C9AA-45F7-B27D-A5A2E20A9981}" type="parTrans" cxnId="{7F6D874B-4108-43F6-979A-E2C33F2E1A5E}">
      <dgm:prSet/>
      <dgm:spPr/>
      <dgm:t>
        <a:bodyPr/>
        <a:lstStyle/>
        <a:p>
          <a:endParaRPr lang="en-US"/>
        </a:p>
      </dgm:t>
    </dgm:pt>
    <dgm:pt modelId="{AB1D8F48-439A-45BF-823D-B37CC7DEFB40}" type="sibTrans" cxnId="{7F6D874B-4108-43F6-979A-E2C33F2E1A5E}">
      <dgm:prSet/>
      <dgm:spPr/>
      <dgm:t>
        <a:bodyPr/>
        <a:lstStyle/>
        <a:p>
          <a:endParaRPr lang="en-US"/>
        </a:p>
      </dgm:t>
    </dgm:pt>
    <dgm:pt modelId="{CF4EDDB1-2325-4B9B-A3FA-8A730FC46A2E}">
      <dgm:prSet custT="1"/>
      <dgm:spPr/>
      <dgm:t>
        <a:bodyPr/>
        <a:lstStyle/>
        <a:p>
          <a:r>
            <a:rPr lang="lv-LV" sz="1800" dirty="0"/>
            <a:t>iestājoties </a:t>
          </a:r>
          <a:r>
            <a:rPr lang="lv-LV" sz="1800" b="1" dirty="0"/>
            <a:t>valsts vecuma pensijas </a:t>
          </a:r>
          <a:r>
            <a:rPr lang="lv-LV" sz="1800" dirty="0"/>
            <a:t>saņemšanai noteiktajam vecumam, pensija tiek maksāta atbilstoši </a:t>
          </a:r>
          <a:r>
            <a:rPr lang="lv-LV" sz="1800" b="1" dirty="0"/>
            <a:t>dzīves laikā veiktajām valsts sociālās apdrošināšanas obligātajām iemaksām</a:t>
          </a:r>
        </a:p>
      </dgm:t>
    </dgm:pt>
    <dgm:pt modelId="{B6322E1C-58D7-4B5A-B210-E51B77920048}" type="parTrans" cxnId="{24D25B9C-52C6-4C5D-BE2C-AAABD1CDFE32}">
      <dgm:prSet/>
      <dgm:spPr/>
      <dgm:t>
        <a:bodyPr/>
        <a:lstStyle/>
        <a:p>
          <a:endParaRPr lang="en-US"/>
        </a:p>
      </dgm:t>
    </dgm:pt>
    <dgm:pt modelId="{DE7578A6-B700-4E54-9ECC-94FCC54271A6}" type="sibTrans" cxnId="{24D25B9C-52C6-4C5D-BE2C-AAABD1CDFE32}">
      <dgm:prSet/>
      <dgm:spPr/>
      <dgm:t>
        <a:bodyPr/>
        <a:lstStyle/>
        <a:p>
          <a:endParaRPr lang="en-US"/>
        </a:p>
      </dgm:t>
    </dgm:pt>
    <dgm:pt modelId="{E9E1F736-B59C-4E26-A185-049743B6EBF5}" type="pres">
      <dgm:prSet presAssocID="{E92A0C16-5D9D-447E-8AD9-1694E29DCCD9}" presName="linearFlow" presStyleCnt="0">
        <dgm:presLayoutVars>
          <dgm:dir/>
          <dgm:animLvl val="lvl"/>
          <dgm:resizeHandles val="exact"/>
        </dgm:presLayoutVars>
      </dgm:prSet>
      <dgm:spPr/>
    </dgm:pt>
    <dgm:pt modelId="{9C7FD157-12A7-40F9-BFB4-8FAF3A3EB5A8}" type="pres">
      <dgm:prSet presAssocID="{A347AD82-050B-4722-AF39-A28DA9483027}" presName="composite" presStyleCnt="0"/>
      <dgm:spPr/>
    </dgm:pt>
    <dgm:pt modelId="{551DD1FD-CD5F-4623-AFA4-F76A5A899208}" type="pres">
      <dgm:prSet presAssocID="{A347AD82-050B-4722-AF39-A28DA9483027}" presName="parTx" presStyleLbl="node1" presStyleIdx="0" presStyleCnt="1">
        <dgm:presLayoutVars>
          <dgm:chMax val="0"/>
          <dgm:chPref val="0"/>
          <dgm:bulletEnabled val="1"/>
        </dgm:presLayoutVars>
      </dgm:prSet>
      <dgm:spPr/>
    </dgm:pt>
    <dgm:pt modelId="{510D3994-A8B8-40E1-BD84-82B1FE0732AA}" type="pres">
      <dgm:prSet presAssocID="{A347AD82-050B-4722-AF39-A28DA9483027}" presName="parSh" presStyleLbl="node1" presStyleIdx="0" presStyleCnt="1" custScaleY="99757" custLinFactNeighborX="1411" custLinFactNeighborY="5954"/>
      <dgm:spPr/>
    </dgm:pt>
    <dgm:pt modelId="{B75FAB4B-99E0-456E-8606-A6BCB3FC80BA}" type="pres">
      <dgm:prSet presAssocID="{A347AD82-050B-4722-AF39-A28DA9483027}" presName="desTx" presStyleLbl="fgAcc1" presStyleIdx="0" presStyleCnt="1">
        <dgm:presLayoutVars>
          <dgm:bulletEnabled val="1"/>
        </dgm:presLayoutVars>
      </dgm:prSet>
      <dgm:spPr/>
    </dgm:pt>
  </dgm:ptLst>
  <dgm:cxnLst>
    <dgm:cxn modelId="{037C7901-376F-4899-98BD-74199B659A21}" type="presOf" srcId="{CF4EDDB1-2325-4B9B-A3FA-8A730FC46A2E}" destId="{B75FAB4B-99E0-456E-8606-A6BCB3FC80BA}" srcOrd="0" destOrd="3" presId="urn:microsoft.com/office/officeart/2005/8/layout/process3"/>
    <dgm:cxn modelId="{379D6F1C-6041-4CC1-9515-BFE42C32E5CA}" srcId="{A347AD82-050B-4722-AF39-A28DA9483027}" destId="{882DF1DE-7F10-43C4-BA0E-67E11C8A28D8}" srcOrd="0" destOrd="0" parTransId="{79346AA8-C9B1-4E5C-A4D5-535A9BC7D4FA}" sibTransId="{874C7134-8B9A-4FB1-94B1-9CB891E10C08}"/>
    <dgm:cxn modelId="{D8CA8123-FF00-48FC-AF13-747557FEEDE7}" type="presOf" srcId="{0F8A0392-A5CE-464C-93ED-72D08ACC93DD}" destId="{B75FAB4B-99E0-456E-8606-A6BCB3FC80BA}" srcOrd="0" destOrd="2" presId="urn:microsoft.com/office/officeart/2005/8/layout/process3"/>
    <dgm:cxn modelId="{2700653B-EB8F-4536-BF6B-35366D1C054B}" srcId="{A347AD82-050B-4722-AF39-A28DA9483027}" destId="{79B9B158-D9FF-460B-A8C9-BD7265ECB412}" srcOrd="1" destOrd="0" parTransId="{092EA173-C3E7-4D38-9E71-598B722942E1}" sibTransId="{A5E3E022-6BD4-4081-B8C7-00649C627E75}"/>
    <dgm:cxn modelId="{1F9FF061-2C5C-43B8-A987-A7D4F46F5358}" type="presOf" srcId="{882DF1DE-7F10-43C4-BA0E-67E11C8A28D8}" destId="{B75FAB4B-99E0-456E-8606-A6BCB3FC80BA}" srcOrd="0" destOrd="0" presId="urn:microsoft.com/office/officeart/2005/8/layout/process3"/>
    <dgm:cxn modelId="{7F6D874B-4108-43F6-979A-E2C33F2E1A5E}" srcId="{A347AD82-050B-4722-AF39-A28DA9483027}" destId="{0F8A0392-A5CE-464C-93ED-72D08ACC93DD}" srcOrd="2" destOrd="0" parTransId="{24E185F0-C9AA-45F7-B27D-A5A2E20A9981}" sibTransId="{AB1D8F48-439A-45BF-823D-B37CC7DEFB40}"/>
    <dgm:cxn modelId="{22E8AC6D-792E-434F-885C-A3F1187827A8}" srcId="{E92A0C16-5D9D-447E-8AD9-1694E29DCCD9}" destId="{A347AD82-050B-4722-AF39-A28DA9483027}" srcOrd="0" destOrd="0" parTransId="{B39A95B7-8E05-402F-A081-8E483E639CC9}" sibTransId="{3EA9FE9A-6ED5-4A68-BD3F-5736D216C533}"/>
    <dgm:cxn modelId="{F4B83178-F1FF-4E72-9AFE-D9E89587DD2F}" type="presOf" srcId="{79B9B158-D9FF-460B-A8C9-BD7265ECB412}" destId="{B75FAB4B-99E0-456E-8606-A6BCB3FC80BA}" srcOrd="0" destOrd="1" presId="urn:microsoft.com/office/officeart/2005/8/layout/process3"/>
    <dgm:cxn modelId="{C150AC7A-AE80-4B07-904B-B85B137EA8EE}" type="presOf" srcId="{A347AD82-050B-4722-AF39-A28DA9483027}" destId="{510D3994-A8B8-40E1-BD84-82B1FE0732AA}" srcOrd="1" destOrd="0" presId="urn:microsoft.com/office/officeart/2005/8/layout/process3"/>
    <dgm:cxn modelId="{24D25B9C-52C6-4C5D-BE2C-AAABD1CDFE32}" srcId="{A347AD82-050B-4722-AF39-A28DA9483027}" destId="{CF4EDDB1-2325-4B9B-A3FA-8A730FC46A2E}" srcOrd="3" destOrd="0" parTransId="{B6322E1C-58D7-4B5A-B210-E51B77920048}" sibTransId="{DE7578A6-B700-4E54-9ECC-94FCC54271A6}"/>
    <dgm:cxn modelId="{73AFABFC-5959-4AEB-9413-A05DB26ADC84}" type="presOf" srcId="{A347AD82-050B-4722-AF39-A28DA9483027}" destId="{551DD1FD-CD5F-4623-AFA4-F76A5A899208}" srcOrd="0" destOrd="0" presId="urn:microsoft.com/office/officeart/2005/8/layout/process3"/>
    <dgm:cxn modelId="{E24EE4FD-5170-42F6-B05A-1ECC6FE2F331}" type="presOf" srcId="{E92A0C16-5D9D-447E-8AD9-1694E29DCCD9}" destId="{E9E1F736-B59C-4E26-A185-049743B6EBF5}" srcOrd="0" destOrd="0" presId="urn:microsoft.com/office/officeart/2005/8/layout/process3"/>
    <dgm:cxn modelId="{8EE52615-9451-4B81-98EB-DFB6EBBCC4FC}" type="presParOf" srcId="{E9E1F736-B59C-4E26-A185-049743B6EBF5}" destId="{9C7FD157-12A7-40F9-BFB4-8FAF3A3EB5A8}" srcOrd="0" destOrd="0" presId="urn:microsoft.com/office/officeart/2005/8/layout/process3"/>
    <dgm:cxn modelId="{FEEF89AF-4A9A-4CC9-8535-E6587EACA338}" type="presParOf" srcId="{9C7FD157-12A7-40F9-BFB4-8FAF3A3EB5A8}" destId="{551DD1FD-CD5F-4623-AFA4-F76A5A899208}" srcOrd="0" destOrd="0" presId="urn:microsoft.com/office/officeart/2005/8/layout/process3"/>
    <dgm:cxn modelId="{25312A88-1A69-42DC-8984-84638AFE7F4A}" type="presParOf" srcId="{9C7FD157-12A7-40F9-BFB4-8FAF3A3EB5A8}" destId="{510D3994-A8B8-40E1-BD84-82B1FE0732AA}" srcOrd="1" destOrd="0" presId="urn:microsoft.com/office/officeart/2005/8/layout/process3"/>
    <dgm:cxn modelId="{624256C2-0FDA-40C1-89AC-82D5E1DF5F1E}" type="presParOf" srcId="{9C7FD157-12A7-40F9-BFB4-8FAF3A3EB5A8}" destId="{B75FAB4B-99E0-456E-8606-A6BCB3FC80B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457D14DA-A5AA-4B37-9A29-662E07EDABD6}"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D8FCA85-8351-4C4C-A6B6-40E95A563F9F}">
      <dgm:prSet phldrT="[Text]" custT="1"/>
      <dgm:spPr>
        <a:solidFill>
          <a:schemeClr val="accent1">
            <a:lumMod val="40000"/>
            <a:lumOff val="60000"/>
          </a:schemeClr>
        </a:solidFill>
      </dgm:spPr>
      <dgm:t>
        <a:bodyPr/>
        <a:lstStyle/>
        <a:p>
          <a:r>
            <a:rPr lang="lv-LV" sz="1800" dirty="0">
              <a:solidFill>
                <a:schemeClr val="tx1"/>
              </a:solidFill>
            </a:rPr>
            <a:t>Izdienas pensijas saņēmēju loka pārskatīšana uz personu loku, kas </a:t>
          </a:r>
          <a:r>
            <a:rPr lang="lv-LV" sz="1800" b="1" dirty="0">
              <a:solidFill>
                <a:schemeClr val="tx1"/>
              </a:solidFill>
            </a:rPr>
            <a:t>saskaras ar reālu risku dzīvībai un veselībai</a:t>
          </a:r>
          <a:r>
            <a:rPr lang="lv-LV" sz="1800" dirty="0">
              <a:solidFill>
                <a:schemeClr val="tx1"/>
              </a:solidFill>
            </a:rPr>
            <a:t>, kas iestājas pildot pienākumus valsts apmaksātās profesijās/amatos, jomās kas saistītas ar valsts un sabiedrības drošību, vienlaikus izpildoties šādiem kritērijiem:</a:t>
          </a:r>
          <a:endParaRPr lang="en-US" sz="1800" dirty="0">
            <a:solidFill>
              <a:schemeClr val="tx1"/>
            </a:solidFill>
          </a:endParaRPr>
        </a:p>
      </dgm:t>
    </dgm:pt>
    <dgm:pt modelId="{924768A6-3518-48C4-9C1C-BC0E96813027}" type="parTrans" cxnId="{459D0A38-FDCC-4EF0-B0A2-0412D4026786}">
      <dgm:prSet/>
      <dgm:spPr/>
      <dgm:t>
        <a:bodyPr/>
        <a:lstStyle/>
        <a:p>
          <a:endParaRPr lang="en-US"/>
        </a:p>
      </dgm:t>
    </dgm:pt>
    <dgm:pt modelId="{B1C19115-A9FF-4632-ABE1-7A3D2BCE82B9}" type="sibTrans" cxnId="{459D0A38-FDCC-4EF0-B0A2-0412D4026786}">
      <dgm:prSet/>
      <dgm:spPr/>
      <dgm:t>
        <a:bodyPr/>
        <a:lstStyle/>
        <a:p>
          <a:endParaRPr lang="en-US"/>
        </a:p>
      </dgm:t>
    </dgm:pt>
    <dgm:pt modelId="{5894AA11-F679-457B-87C8-3346D38EEEB6}">
      <dgm:prSet custT="1"/>
      <dgm:spPr/>
      <dgm:t>
        <a:bodyPr/>
        <a:lstStyle/>
        <a:p>
          <a:r>
            <a:rPr lang="lv-LV" sz="1800" dirty="0">
              <a:solidFill>
                <a:schemeClr val="tx1"/>
              </a:solidFill>
            </a:rPr>
            <a:t>1) persona ir amatpersona vai amatpersona ar speciālo dienesta pakāpi;</a:t>
          </a:r>
        </a:p>
      </dgm:t>
    </dgm:pt>
    <dgm:pt modelId="{E84702BB-249B-4D51-A1EA-55F2095319AC}" type="parTrans" cxnId="{1E42DE89-BDD8-4C19-806B-177B5F44B7F4}">
      <dgm:prSet/>
      <dgm:spPr/>
      <dgm:t>
        <a:bodyPr/>
        <a:lstStyle/>
        <a:p>
          <a:endParaRPr lang="en-US"/>
        </a:p>
      </dgm:t>
    </dgm:pt>
    <dgm:pt modelId="{560586AE-73A8-46A0-95F1-BEC41515E3AF}" type="sibTrans" cxnId="{1E42DE89-BDD8-4C19-806B-177B5F44B7F4}">
      <dgm:prSet/>
      <dgm:spPr/>
      <dgm:t>
        <a:bodyPr/>
        <a:lstStyle/>
        <a:p>
          <a:endParaRPr lang="en-US"/>
        </a:p>
      </dgm:t>
    </dgm:pt>
    <dgm:pt modelId="{CE3EB23C-43F6-4A80-9BA1-D20AC7AD8A9C}">
      <dgm:prSet custT="1"/>
      <dgm:spPr/>
      <dgm:t>
        <a:bodyPr/>
        <a:lstStyle/>
        <a:p>
          <a:r>
            <a:rPr lang="lv-LV" sz="1800" dirty="0">
              <a:solidFill>
                <a:schemeClr val="tx1"/>
              </a:solidFill>
            </a:rPr>
            <a:t>2) persona dienē militārajā dienestā vai ir nodarbināta iestādē, kas ir operatīvās darbības subjekts;</a:t>
          </a:r>
        </a:p>
      </dgm:t>
    </dgm:pt>
    <dgm:pt modelId="{1F0D6D5D-A0AE-4BC7-B358-F5BA844571E6}" type="parTrans" cxnId="{58815A63-25A5-427E-8174-BF9E6AFCF2B9}">
      <dgm:prSet/>
      <dgm:spPr/>
      <dgm:t>
        <a:bodyPr/>
        <a:lstStyle/>
        <a:p>
          <a:endParaRPr lang="en-US"/>
        </a:p>
      </dgm:t>
    </dgm:pt>
    <dgm:pt modelId="{896BCF5E-D352-4F27-B231-20AC73193D88}" type="sibTrans" cxnId="{58815A63-25A5-427E-8174-BF9E6AFCF2B9}">
      <dgm:prSet/>
      <dgm:spPr/>
      <dgm:t>
        <a:bodyPr/>
        <a:lstStyle/>
        <a:p>
          <a:endParaRPr lang="en-US"/>
        </a:p>
      </dgm:t>
    </dgm:pt>
    <dgm:pt modelId="{8B051ECB-0A5A-4705-82E0-FB9A88147E88}">
      <dgm:prSet custT="1"/>
      <dgm:spPr/>
      <dgm:t>
        <a:bodyPr/>
        <a:lstStyle/>
        <a:p>
          <a:r>
            <a:rPr lang="lv-LV" sz="1800" dirty="0">
              <a:solidFill>
                <a:schemeClr val="tx1"/>
              </a:solidFill>
            </a:rPr>
            <a:t>3) personai kā nosacījumu dienesta pienākumu pildīšanai valsts noteikusi speciālas veselības stāvokļa, fiziskās sagatavotības un psiholoģisko īpašību pārbaudes, kas tiek kontrolētas visu dienesta laiku.</a:t>
          </a:r>
        </a:p>
      </dgm:t>
    </dgm:pt>
    <dgm:pt modelId="{AE51A5C6-322E-43F4-9A2B-2AD2CA7B350F}" type="parTrans" cxnId="{22D3AC6F-FD72-48E0-9E89-E01E7EB62D82}">
      <dgm:prSet/>
      <dgm:spPr/>
      <dgm:t>
        <a:bodyPr/>
        <a:lstStyle/>
        <a:p>
          <a:endParaRPr lang="en-US"/>
        </a:p>
      </dgm:t>
    </dgm:pt>
    <dgm:pt modelId="{AF4055DC-AE78-4AB7-9302-0B993AE72BD5}" type="sibTrans" cxnId="{22D3AC6F-FD72-48E0-9E89-E01E7EB62D82}">
      <dgm:prSet/>
      <dgm:spPr/>
      <dgm:t>
        <a:bodyPr/>
        <a:lstStyle/>
        <a:p>
          <a:endParaRPr lang="en-US"/>
        </a:p>
      </dgm:t>
    </dgm:pt>
    <dgm:pt modelId="{DE74FD1B-DEDE-4B8C-A441-5499C3A37577}">
      <dgm:prSet custT="1"/>
      <dgm:spPr>
        <a:solidFill>
          <a:schemeClr val="accent1">
            <a:lumMod val="20000"/>
            <a:lumOff val="80000"/>
          </a:schemeClr>
        </a:solidFill>
      </dgm:spPr>
      <dgm:t>
        <a:bodyPr/>
        <a:lstStyle/>
        <a:p>
          <a:r>
            <a:rPr lang="lv-LV" sz="1800" dirty="0">
              <a:solidFill>
                <a:schemeClr val="tx1"/>
              </a:solidFill>
            </a:rPr>
            <a:t>Izdienas </a:t>
          </a:r>
          <a:r>
            <a:rPr lang="lv-LV" sz="1800" b="1" dirty="0">
              <a:solidFill>
                <a:schemeClr val="tx1"/>
              </a:solidFill>
            </a:rPr>
            <a:t>pensijas izmaksas pārtraukšana iestājoties valsts vecuma pensijai,</a:t>
          </a:r>
          <a:r>
            <a:rPr lang="lv-LV" sz="1800" dirty="0">
              <a:solidFill>
                <a:schemeClr val="tx1"/>
              </a:solidFill>
            </a:rPr>
            <a:t> kas paredz izdienas subjektiem integrēties kopējā valsts vecuma pensijas sistēmā </a:t>
          </a:r>
          <a:r>
            <a:rPr lang="lv-LV" sz="1800" b="1" dirty="0">
              <a:solidFill>
                <a:schemeClr val="tx1"/>
              </a:solidFill>
            </a:rPr>
            <a:t>atbilstoši to dzīves laikā veiktajām valsts sociālās apdrošināšanas obligātajām iemaksām.</a:t>
          </a:r>
        </a:p>
      </dgm:t>
    </dgm:pt>
    <dgm:pt modelId="{D26E7AD1-11F3-4DB1-B0B2-1BC594500C67}" type="parTrans" cxnId="{ED47B9E6-C302-4ADA-BEC2-8443A589C1AB}">
      <dgm:prSet/>
      <dgm:spPr/>
      <dgm:t>
        <a:bodyPr/>
        <a:lstStyle/>
        <a:p>
          <a:endParaRPr lang="en-US"/>
        </a:p>
      </dgm:t>
    </dgm:pt>
    <dgm:pt modelId="{DB1CAC1A-49EE-4BEA-AF61-28DABCC3CB8E}" type="sibTrans" cxnId="{ED47B9E6-C302-4ADA-BEC2-8443A589C1AB}">
      <dgm:prSet/>
      <dgm:spPr/>
      <dgm:t>
        <a:bodyPr/>
        <a:lstStyle/>
        <a:p>
          <a:endParaRPr lang="en-US"/>
        </a:p>
      </dgm:t>
    </dgm:pt>
    <dgm:pt modelId="{844BEE62-E7F4-4A14-9B52-2CCCB6FFEBF5}" type="pres">
      <dgm:prSet presAssocID="{457D14DA-A5AA-4B37-9A29-662E07EDABD6}" presName="linear" presStyleCnt="0">
        <dgm:presLayoutVars>
          <dgm:animLvl val="lvl"/>
          <dgm:resizeHandles val="exact"/>
        </dgm:presLayoutVars>
      </dgm:prSet>
      <dgm:spPr/>
    </dgm:pt>
    <dgm:pt modelId="{D11F2518-1F36-4C98-B122-F51B764CD9C8}" type="pres">
      <dgm:prSet presAssocID="{ED8FCA85-8351-4C4C-A6B6-40E95A563F9F}" presName="parentText" presStyleLbl="node1" presStyleIdx="0" presStyleCnt="2" custScaleX="92661" custScaleY="109213" custLinFactNeighborX="558" custLinFactNeighborY="-24042">
        <dgm:presLayoutVars>
          <dgm:chMax val="0"/>
          <dgm:bulletEnabled val="1"/>
        </dgm:presLayoutVars>
      </dgm:prSet>
      <dgm:spPr>
        <a:prstGeom prst="rect">
          <a:avLst/>
        </a:prstGeom>
      </dgm:spPr>
    </dgm:pt>
    <dgm:pt modelId="{AB02497D-5D18-4831-B19E-2A9E4905B5FD}" type="pres">
      <dgm:prSet presAssocID="{ED8FCA85-8351-4C4C-A6B6-40E95A563F9F}" presName="childText" presStyleLbl="revTx" presStyleIdx="0" presStyleCnt="1" custScaleX="92661" custLinFactNeighborX="295" custLinFactNeighborY="-10324">
        <dgm:presLayoutVars>
          <dgm:bulletEnabled val="1"/>
        </dgm:presLayoutVars>
      </dgm:prSet>
      <dgm:spPr/>
    </dgm:pt>
    <dgm:pt modelId="{CF216E75-4F09-4B07-B8B9-F7E2640F66F4}" type="pres">
      <dgm:prSet presAssocID="{DE74FD1B-DEDE-4B8C-A441-5499C3A37577}" presName="parentText" presStyleLbl="node1" presStyleIdx="1" presStyleCnt="2" custScaleX="92661" custLinFactNeighborX="558" custLinFactNeighborY="-3604">
        <dgm:presLayoutVars>
          <dgm:chMax val="0"/>
          <dgm:bulletEnabled val="1"/>
        </dgm:presLayoutVars>
      </dgm:prSet>
      <dgm:spPr>
        <a:prstGeom prst="rect">
          <a:avLst/>
        </a:prstGeom>
      </dgm:spPr>
    </dgm:pt>
  </dgm:ptLst>
  <dgm:cxnLst>
    <dgm:cxn modelId="{28B5DE1C-40A9-4D12-91C3-B16404A863CE}" type="presOf" srcId="{CE3EB23C-43F6-4A80-9BA1-D20AC7AD8A9C}" destId="{AB02497D-5D18-4831-B19E-2A9E4905B5FD}" srcOrd="0" destOrd="1" presId="urn:microsoft.com/office/officeart/2005/8/layout/vList2"/>
    <dgm:cxn modelId="{D0BC9720-1677-49C4-87DF-56E0586C3A4D}" type="presOf" srcId="{5894AA11-F679-457B-87C8-3346D38EEEB6}" destId="{AB02497D-5D18-4831-B19E-2A9E4905B5FD}" srcOrd="0" destOrd="0" presId="urn:microsoft.com/office/officeart/2005/8/layout/vList2"/>
    <dgm:cxn modelId="{AF2B222F-27C3-4DD7-908C-2BA6ACABE27E}" type="presOf" srcId="{ED8FCA85-8351-4C4C-A6B6-40E95A563F9F}" destId="{D11F2518-1F36-4C98-B122-F51B764CD9C8}" srcOrd="0" destOrd="0" presId="urn:microsoft.com/office/officeart/2005/8/layout/vList2"/>
    <dgm:cxn modelId="{459D0A38-FDCC-4EF0-B0A2-0412D4026786}" srcId="{457D14DA-A5AA-4B37-9A29-662E07EDABD6}" destId="{ED8FCA85-8351-4C4C-A6B6-40E95A563F9F}" srcOrd="0" destOrd="0" parTransId="{924768A6-3518-48C4-9C1C-BC0E96813027}" sibTransId="{B1C19115-A9FF-4632-ABE1-7A3D2BCE82B9}"/>
    <dgm:cxn modelId="{2D8E155E-717B-4F66-BF74-C93E625A0D8C}" type="presOf" srcId="{457D14DA-A5AA-4B37-9A29-662E07EDABD6}" destId="{844BEE62-E7F4-4A14-9B52-2CCCB6FFEBF5}" srcOrd="0" destOrd="0" presId="urn:microsoft.com/office/officeart/2005/8/layout/vList2"/>
    <dgm:cxn modelId="{58815A63-25A5-427E-8174-BF9E6AFCF2B9}" srcId="{ED8FCA85-8351-4C4C-A6B6-40E95A563F9F}" destId="{CE3EB23C-43F6-4A80-9BA1-D20AC7AD8A9C}" srcOrd="1" destOrd="0" parTransId="{1F0D6D5D-A0AE-4BC7-B358-F5BA844571E6}" sibTransId="{896BCF5E-D352-4F27-B231-20AC73193D88}"/>
    <dgm:cxn modelId="{22D3AC6F-FD72-48E0-9E89-E01E7EB62D82}" srcId="{ED8FCA85-8351-4C4C-A6B6-40E95A563F9F}" destId="{8B051ECB-0A5A-4705-82E0-FB9A88147E88}" srcOrd="2" destOrd="0" parTransId="{AE51A5C6-322E-43F4-9A2B-2AD2CA7B350F}" sibTransId="{AF4055DC-AE78-4AB7-9302-0B993AE72BD5}"/>
    <dgm:cxn modelId="{1E42DE89-BDD8-4C19-806B-177B5F44B7F4}" srcId="{ED8FCA85-8351-4C4C-A6B6-40E95A563F9F}" destId="{5894AA11-F679-457B-87C8-3346D38EEEB6}" srcOrd="0" destOrd="0" parTransId="{E84702BB-249B-4D51-A1EA-55F2095319AC}" sibTransId="{560586AE-73A8-46A0-95F1-BEC41515E3AF}"/>
    <dgm:cxn modelId="{BD9858B0-1CC7-42C1-8C20-E7E0F781CE95}" type="presOf" srcId="{8B051ECB-0A5A-4705-82E0-FB9A88147E88}" destId="{AB02497D-5D18-4831-B19E-2A9E4905B5FD}" srcOrd="0" destOrd="2" presId="urn:microsoft.com/office/officeart/2005/8/layout/vList2"/>
    <dgm:cxn modelId="{FDDFA8B8-0EAD-4EED-99C9-52A51BAA807F}" type="presOf" srcId="{DE74FD1B-DEDE-4B8C-A441-5499C3A37577}" destId="{CF216E75-4F09-4B07-B8B9-F7E2640F66F4}" srcOrd="0" destOrd="0" presId="urn:microsoft.com/office/officeart/2005/8/layout/vList2"/>
    <dgm:cxn modelId="{ED47B9E6-C302-4ADA-BEC2-8443A589C1AB}" srcId="{457D14DA-A5AA-4B37-9A29-662E07EDABD6}" destId="{DE74FD1B-DEDE-4B8C-A441-5499C3A37577}" srcOrd="1" destOrd="0" parTransId="{D26E7AD1-11F3-4DB1-B0B2-1BC594500C67}" sibTransId="{DB1CAC1A-49EE-4BEA-AF61-28DABCC3CB8E}"/>
    <dgm:cxn modelId="{B2CBD20B-E25D-4763-BC11-80DF4714028E}" type="presParOf" srcId="{844BEE62-E7F4-4A14-9B52-2CCCB6FFEBF5}" destId="{D11F2518-1F36-4C98-B122-F51B764CD9C8}" srcOrd="0" destOrd="0" presId="urn:microsoft.com/office/officeart/2005/8/layout/vList2"/>
    <dgm:cxn modelId="{90ABBA67-0EF6-4402-9D08-7DE8DC31A407}" type="presParOf" srcId="{844BEE62-E7F4-4A14-9B52-2CCCB6FFEBF5}" destId="{AB02497D-5D18-4831-B19E-2A9E4905B5FD}" srcOrd="1" destOrd="0" presId="urn:microsoft.com/office/officeart/2005/8/layout/vList2"/>
    <dgm:cxn modelId="{1DD7BF65-0086-4C1D-902B-01755BC60866}" type="presParOf" srcId="{844BEE62-E7F4-4A14-9B52-2CCCB6FFEBF5}" destId="{CF216E75-4F09-4B07-B8B9-F7E2640F66F4}" srcOrd="2"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92A0C16-5D9D-447E-8AD9-1694E29DCCD9}"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A347AD82-050B-4722-AF39-A28DA9483027}">
      <dgm:prSet custT="1"/>
      <dgm:spPr>
        <a:solidFill>
          <a:schemeClr val="accent1"/>
        </a:solidFill>
      </dgm:spPr>
      <dgm:t>
        <a:bodyPr/>
        <a:lstStyle/>
        <a:p>
          <a:r>
            <a:rPr lang="lv-LV" sz="1800" dirty="0"/>
            <a:t>2.scenārijs:    </a:t>
          </a:r>
        </a:p>
      </dgm:t>
    </dgm:pt>
    <dgm:pt modelId="{B39A95B7-8E05-402F-A081-8E483E639CC9}" type="parTrans" cxnId="{22E8AC6D-792E-434F-885C-A3F1187827A8}">
      <dgm:prSet/>
      <dgm:spPr/>
      <dgm:t>
        <a:bodyPr/>
        <a:lstStyle/>
        <a:p>
          <a:endParaRPr lang="en-US"/>
        </a:p>
      </dgm:t>
    </dgm:pt>
    <dgm:pt modelId="{3EA9FE9A-6ED5-4A68-BD3F-5736D216C533}" type="sibTrans" cxnId="{22E8AC6D-792E-434F-885C-A3F1187827A8}">
      <dgm:prSet/>
      <dgm:spPr/>
      <dgm:t>
        <a:bodyPr/>
        <a:lstStyle/>
        <a:p>
          <a:endParaRPr lang="en-US"/>
        </a:p>
      </dgm:t>
    </dgm:pt>
    <dgm:pt modelId="{882DF1DE-7F10-43C4-BA0E-67E11C8A28D8}">
      <dgm:prSet custT="1"/>
      <dgm:spPr/>
      <dgm:t>
        <a:bodyPr/>
        <a:lstStyle/>
        <a:p>
          <a:r>
            <a:rPr lang="lv-LV" sz="1800" dirty="0"/>
            <a:t>Izmaiņas </a:t>
          </a:r>
          <a:r>
            <a:rPr lang="lv-LV" sz="1800" b="1" dirty="0"/>
            <a:t>neattiecina</a:t>
          </a:r>
          <a:r>
            <a:rPr lang="lv-LV" sz="1800" dirty="0"/>
            <a:t> uz personām, kas izdienas pensiju sistēmā šobrīd ir </a:t>
          </a:r>
          <a:r>
            <a:rPr lang="lv-LV" sz="1800" b="1" dirty="0"/>
            <a:t>uzkrājušas jebkādu izdienas stāžu</a:t>
          </a:r>
          <a:r>
            <a:rPr lang="lv-LV" sz="1800" dirty="0"/>
            <a:t>, skars tikai sistēmas </a:t>
          </a:r>
          <a:r>
            <a:rPr lang="lv-LV" sz="1800" b="1" dirty="0" err="1">
              <a:solidFill>
                <a:srgbClr val="FF0000"/>
              </a:solidFill>
            </a:rPr>
            <a:t>jaunienācējus</a:t>
          </a:r>
          <a:endParaRPr lang="lv-LV" sz="1800" b="1" dirty="0">
            <a:solidFill>
              <a:srgbClr val="FF0000"/>
            </a:solidFill>
          </a:endParaRPr>
        </a:p>
      </dgm:t>
    </dgm:pt>
    <dgm:pt modelId="{79346AA8-C9B1-4E5C-A4D5-535A9BC7D4FA}" type="parTrans" cxnId="{379D6F1C-6041-4CC1-9515-BFE42C32E5CA}">
      <dgm:prSet/>
      <dgm:spPr/>
      <dgm:t>
        <a:bodyPr/>
        <a:lstStyle/>
        <a:p>
          <a:endParaRPr lang="en-US"/>
        </a:p>
      </dgm:t>
    </dgm:pt>
    <dgm:pt modelId="{874C7134-8B9A-4FB1-94B1-9CB891E10C08}" type="sibTrans" cxnId="{379D6F1C-6041-4CC1-9515-BFE42C32E5CA}">
      <dgm:prSet/>
      <dgm:spPr/>
      <dgm:t>
        <a:bodyPr/>
        <a:lstStyle/>
        <a:p>
          <a:endParaRPr lang="en-US"/>
        </a:p>
      </dgm:t>
    </dgm:pt>
    <dgm:pt modelId="{79B9B158-D9FF-460B-A8C9-BD7265ECB412}">
      <dgm:prSet custT="1"/>
      <dgm:spPr/>
      <dgm:t>
        <a:bodyPr/>
        <a:lstStyle/>
        <a:p>
          <a:r>
            <a:rPr lang="lv-LV" sz="1800" dirty="0"/>
            <a:t>Papildus 1. scenārija izmaiņām </a:t>
          </a:r>
          <a:r>
            <a:rPr lang="lv-LV" sz="1600" i="1" dirty="0"/>
            <a:t>(stāžs, vecums, min. </a:t>
          </a:r>
          <a:r>
            <a:rPr lang="lv-LV" sz="1600" i="1" dirty="0" err="1"/>
            <a:t>max</a:t>
          </a:r>
          <a:r>
            <a:rPr lang="lv-LV" sz="1600" i="1" dirty="0"/>
            <a:t> apmērs, aprēķins un atbalsta funkciju izslēgšana)</a:t>
          </a:r>
        </a:p>
      </dgm:t>
    </dgm:pt>
    <dgm:pt modelId="{092EA173-C3E7-4D38-9E71-598B722942E1}" type="parTrans" cxnId="{2700653B-EB8F-4536-BF6B-35366D1C054B}">
      <dgm:prSet/>
      <dgm:spPr/>
      <dgm:t>
        <a:bodyPr/>
        <a:lstStyle/>
        <a:p>
          <a:endParaRPr lang="en-US"/>
        </a:p>
      </dgm:t>
    </dgm:pt>
    <dgm:pt modelId="{A5E3E022-6BD4-4081-B8C7-00649C627E75}" type="sibTrans" cxnId="{2700653B-EB8F-4536-BF6B-35366D1C054B}">
      <dgm:prSet/>
      <dgm:spPr/>
      <dgm:t>
        <a:bodyPr/>
        <a:lstStyle/>
        <a:p>
          <a:endParaRPr lang="en-US"/>
        </a:p>
      </dgm:t>
    </dgm:pt>
    <dgm:pt modelId="{0F8A0392-A5CE-464C-93ED-72D08ACC93DD}">
      <dgm:prSet custT="1"/>
      <dgm:spPr/>
      <dgm:t>
        <a:bodyPr/>
        <a:lstStyle/>
        <a:p>
          <a:r>
            <a:rPr lang="lv-LV" sz="1800" b="1" dirty="0"/>
            <a:t>pārskata</a:t>
          </a:r>
          <a:r>
            <a:rPr lang="lv-LV" sz="1800" dirty="0"/>
            <a:t> izdienas pensijas </a:t>
          </a:r>
          <a:r>
            <a:rPr lang="lv-LV" sz="1800" b="1" dirty="0"/>
            <a:t>saņēmēju loku</a:t>
          </a:r>
        </a:p>
      </dgm:t>
    </dgm:pt>
    <dgm:pt modelId="{24E185F0-C9AA-45F7-B27D-A5A2E20A9981}" type="parTrans" cxnId="{7F6D874B-4108-43F6-979A-E2C33F2E1A5E}">
      <dgm:prSet/>
      <dgm:spPr/>
      <dgm:t>
        <a:bodyPr/>
        <a:lstStyle/>
        <a:p>
          <a:endParaRPr lang="en-US"/>
        </a:p>
      </dgm:t>
    </dgm:pt>
    <dgm:pt modelId="{AB1D8F48-439A-45BF-823D-B37CC7DEFB40}" type="sibTrans" cxnId="{7F6D874B-4108-43F6-979A-E2C33F2E1A5E}">
      <dgm:prSet/>
      <dgm:spPr/>
      <dgm:t>
        <a:bodyPr/>
        <a:lstStyle/>
        <a:p>
          <a:endParaRPr lang="en-US"/>
        </a:p>
      </dgm:t>
    </dgm:pt>
    <dgm:pt modelId="{CF4EDDB1-2325-4B9B-A3FA-8A730FC46A2E}">
      <dgm:prSet custT="1"/>
      <dgm:spPr/>
      <dgm:t>
        <a:bodyPr/>
        <a:lstStyle/>
        <a:p>
          <a:r>
            <a:rPr lang="lv-LV" sz="1800" dirty="0"/>
            <a:t>iestājoties </a:t>
          </a:r>
          <a:r>
            <a:rPr lang="lv-LV" sz="1800" b="1" dirty="0"/>
            <a:t>valsts vecuma pensijas </a:t>
          </a:r>
          <a:r>
            <a:rPr lang="lv-LV" sz="1800" dirty="0"/>
            <a:t>saņemšanai noteiktajam vecumam, pensija tiek maksāta atbilstoši </a:t>
          </a:r>
          <a:r>
            <a:rPr lang="lv-LV" sz="1800" b="1" dirty="0"/>
            <a:t>dzīves laikā veiktajām valsts sociālās apdrošināšanas obligātajām iemaksām</a:t>
          </a:r>
        </a:p>
      </dgm:t>
    </dgm:pt>
    <dgm:pt modelId="{B6322E1C-58D7-4B5A-B210-E51B77920048}" type="parTrans" cxnId="{24D25B9C-52C6-4C5D-BE2C-AAABD1CDFE32}">
      <dgm:prSet/>
      <dgm:spPr/>
      <dgm:t>
        <a:bodyPr/>
        <a:lstStyle/>
        <a:p>
          <a:endParaRPr lang="en-US"/>
        </a:p>
      </dgm:t>
    </dgm:pt>
    <dgm:pt modelId="{DE7578A6-B700-4E54-9ECC-94FCC54271A6}" type="sibTrans" cxnId="{24D25B9C-52C6-4C5D-BE2C-AAABD1CDFE32}">
      <dgm:prSet/>
      <dgm:spPr/>
      <dgm:t>
        <a:bodyPr/>
        <a:lstStyle/>
        <a:p>
          <a:endParaRPr lang="en-US"/>
        </a:p>
      </dgm:t>
    </dgm:pt>
    <dgm:pt modelId="{E9E1F736-B59C-4E26-A185-049743B6EBF5}" type="pres">
      <dgm:prSet presAssocID="{E92A0C16-5D9D-447E-8AD9-1694E29DCCD9}" presName="linearFlow" presStyleCnt="0">
        <dgm:presLayoutVars>
          <dgm:dir/>
          <dgm:animLvl val="lvl"/>
          <dgm:resizeHandles val="exact"/>
        </dgm:presLayoutVars>
      </dgm:prSet>
      <dgm:spPr/>
    </dgm:pt>
    <dgm:pt modelId="{9C7FD157-12A7-40F9-BFB4-8FAF3A3EB5A8}" type="pres">
      <dgm:prSet presAssocID="{A347AD82-050B-4722-AF39-A28DA9483027}" presName="composite" presStyleCnt="0"/>
      <dgm:spPr/>
    </dgm:pt>
    <dgm:pt modelId="{551DD1FD-CD5F-4623-AFA4-F76A5A899208}" type="pres">
      <dgm:prSet presAssocID="{A347AD82-050B-4722-AF39-A28DA9483027}" presName="parTx" presStyleLbl="node1" presStyleIdx="0" presStyleCnt="1">
        <dgm:presLayoutVars>
          <dgm:chMax val="0"/>
          <dgm:chPref val="0"/>
          <dgm:bulletEnabled val="1"/>
        </dgm:presLayoutVars>
      </dgm:prSet>
      <dgm:spPr/>
    </dgm:pt>
    <dgm:pt modelId="{510D3994-A8B8-40E1-BD84-82B1FE0732AA}" type="pres">
      <dgm:prSet presAssocID="{A347AD82-050B-4722-AF39-A28DA9483027}" presName="parSh" presStyleLbl="node1" presStyleIdx="0" presStyleCnt="1" custScaleY="99757" custLinFactNeighborX="1411" custLinFactNeighborY="5954"/>
      <dgm:spPr/>
    </dgm:pt>
    <dgm:pt modelId="{B75FAB4B-99E0-456E-8606-A6BCB3FC80BA}" type="pres">
      <dgm:prSet presAssocID="{A347AD82-050B-4722-AF39-A28DA9483027}" presName="desTx" presStyleLbl="fgAcc1" presStyleIdx="0" presStyleCnt="1">
        <dgm:presLayoutVars>
          <dgm:bulletEnabled val="1"/>
        </dgm:presLayoutVars>
      </dgm:prSet>
      <dgm:spPr/>
    </dgm:pt>
  </dgm:ptLst>
  <dgm:cxnLst>
    <dgm:cxn modelId="{037C7901-376F-4899-98BD-74199B659A21}" type="presOf" srcId="{CF4EDDB1-2325-4B9B-A3FA-8A730FC46A2E}" destId="{B75FAB4B-99E0-456E-8606-A6BCB3FC80BA}" srcOrd="0" destOrd="3" presId="urn:microsoft.com/office/officeart/2005/8/layout/process3"/>
    <dgm:cxn modelId="{379D6F1C-6041-4CC1-9515-BFE42C32E5CA}" srcId="{A347AD82-050B-4722-AF39-A28DA9483027}" destId="{882DF1DE-7F10-43C4-BA0E-67E11C8A28D8}" srcOrd="0" destOrd="0" parTransId="{79346AA8-C9B1-4E5C-A4D5-535A9BC7D4FA}" sibTransId="{874C7134-8B9A-4FB1-94B1-9CB891E10C08}"/>
    <dgm:cxn modelId="{D8CA8123-FF00-48FC-AF13-747557FEEDE7}" type="presOf" srcId="{0F8A0392-A5CE-464C-93ED-72D08ACC93DD}" destId="{B75FAB4B-99E0-456E-8606-A6BCB3FC80BA}" srcOrd="0" destOrd="2" presId="urn:microsoft.com/office/officeart/2005/8/layout/process3"/>
    <dgm:cxn modelId="{2700653B-EB8F-4536-BF6B-35366D1C054B}" srcId="{A347AD82-050B-4722-AF39-A28DA9483027}" destId="{79B9B158-D9FF-460B-A8C9-BD7265ECB412}" srcOrd="1" destOrd="0" parTransId="{092EA173-C3E7-4D38-9E71-598B722942E1}" sibTransId="{A5E3E022-6BD4-4081-B8C7-00649C627E75}"/>
    <dgm:cxn modelId="{1F9FF061-2C5C-43B8-A987-A7D4F46F5358}" type="presOf" srcId="{882DF1DE-7F10-43C4-BA0E-67E11C8A28D8}" destId="{B75FAB4B-99E0-456E-8606-A6BCB3FC80BA}" srcOrd="0" destOrd="0" presId="urn:microsoft.com/office/officeart/2005/8/layout/process3"/>
    <dgm:cxn modelId="{7F6D874B-4108-43F6-979A-E2C33F2E1A5E}" srcId="{A347AD82-050B-4722-AF39-A28DA9483027}" destId="{0F8A0392-A5CE-464C-93ED-72D08ACC93DD}" srcOrd="2" destOrd="0" parTransId="{24E185F0-C9AA-45F7-B27D-A5A2E20A9981}" sibTransId="{AB1D8F48-439A-45BF-823D-B37CC7DEFB40}"/>
    <dgm:cxn modelId="{22E8AC6D-792E-434F-885C-A3F1187827A8}" srcId="{E92A0C16-5D9D-447E-8AD9-1694E29DCCD9}" destId="{A347AD82-050B-4722-AF39-A28DA9483027}" srcOrd="0" destOrd="0" parTransId="{B39A95B7-8E05-402F-A081-8E483E639CC9}" sibTransId="{3EA9FE9A-6ED5-4A68-BD3F-5736D216C533}"/>
    <dgm:cxn modelId="{F4B83178-F1FF-4E72-9AFE-D9E89587DD2F}" type="presOf" srcId="{79B9B158-D9FF-460B-A8C9-BD7265ECB412}" destId="{B75FAB4B-99E0-456E-8606-A6BCB3FC80BA}" srcOrd="0" destOrd="1" presId="urn:microsoft.com/office/officeart/2005/8/layout/process3"/>
    <dgm:cxn modelId="{C150AC7A-AE80-4B07-904B-B85B137EA8EE}" type="presOf" srcId="{A347AD82-050B-4722-AF39-A28DA9483027}" destId="{510D3994-A8B8-40E1-BD84-82B1FE0732AA}" srcOrd="1" destOrd="0" presId="urn:microsoft.com/office/officeart/2005/8/layout/process3"/>
    <dgm:cxn modelId="{24D25B9C-52C6-4C5D-BE2C-AAABD1CDFE32}" srcId="{A347AD82-050B-4722-AF39-A28DA9483027}" destId="{CF4EDDB1-2325-4B9B-A3FA-8A730FC46A2E}" srcOrd="3" destOrd="0" parTransId="{B6322E1C-58D7-4B5A-B210-E51B77920048}" sibTransId="{DE7578A6-B700-4E54-9ECC-94FCC54271A6}"/>
    <dgm:cxn modelId="{73AFABFC-5959-4AEB-9413-A05DB26ADC84}" type="presOf" srcId="{A347AD82-050B-4722-AF39-A28DA9483027}" destId="{551DD1FD-CD5F-4623-AFA4-F76A5A899208}" srcOrd="0" destOrd="0" presId="urn:microsoft.com/office/officeart/2005/8/layout/process3"/>
    <dgm:cxn modelId="{E24EE4FD-5170-42F6-B05A-1ECC6FE2F331}" type="presOf" srcId="{E92A0C16-5D9D-447E-8AD9-1694E29DCCD9}" destId="{E9E1F736-B59C-4E26-A185-049743B6EBF5}" srcOrd="0" destOrd="0" presId="urn:microsoft.com/office/officeart/2005/8/layout/process3"/>
    <dgm:cxn modelId="{8EE52615-9451-4B81-98EB-DFB6EBBCC4FC}" type="presParOf" srcId="{E9E1F736-B59C-4E26-A185-049743B6EBF5}" destId="{9C7FD157-12A7-40F9-BFB4-8FAF3A3EB5A8}" srcOrd="0" destOrd="0" presId="urn:microsoft.com/office/officeart/2005/8/layout/process3"/>
    <dgm:cxn modelId="{FEEF89AF-4A9A-4CC9-8535-E6587EACA338}" type="presParOf" srcId="{9C7FD157-12A7-40F9-BFB4-8FAF3A3EB5A8}" destId="{551DD1FD-CD5F-4623-AFA4-F76A5A899208}" srcOrd="0" destOrd="0" presId="urn:microsoft.com/office/officeart/2005/8/layout/process3"/>
    <dgm:cxn modelId="{25312A88-1A69-42DC-8984-84638AFE7F4A}" type="presParOf" srcId="{9C7FD157-12A7-40F9-BFB4-8FAF3A3EB5A8}" destId="{510D3994-A8B8-40E1-BD84-82B1FE0732AA}" srcOrd="1" destOrd="0" presId="urn:microsoft.com/office/officeart/2005/8/layout/process3"/>
    <dgm:cxn modelId="{624256C2-0FDA-40C1-89AC-82D5E1DF5F1E}" type="presParOf" srcId="{9C7FD157-12A7-40F9-BFB4-8FAF3A3EB5A8}" destId="{B75FAB4B-99E0-456E-8606-A6BCB3FC80BA}"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57D14DA-A5AA-4B37-9A29-662E07EDABD6}" type="doc">
      <dgm:prSet loTypeId="urn:diagrams.loki3.com/VaryingWidthList" loCatId="list" qsTypeId="urn:microsoft.com/office/officeart/2005/8/quickstyle/simple1" qsCatId="simple" csTypeId="urn:microsoft.com/office/officeart/2005/8/colors/accent1_2" csCatId="accent1" phldr="1"/>
      <dgm:spPr/>
      <dgm:t>
        <a:bodyPr/>
        <a:lstStyle/>
        <a:p>
          <a:endParaRPr lang="en-US"/>
        </a:p>
      </dgm:t>
    </dgm:pt>
    <dgm:pt modelId="{ED8FCA85-8351-4C4C-A6B6-40E95A563F9F}">
      <dgm:prSet phldrT="[Text]" custT="1"/>
      <dgm:spPr>
        <a:solidFill>
          <a:schemeClr val="accent5">
            <a:lumMod val="20000"/>
            <a:lumOff val="80000"/>
          </a:schemeClr>
        </a:solidFill>
      </dgm:spPr>
      <dgm:t>
        <a:bodyPr/>
        <a:lstStyle/>
        <a:p>
          <a:pPr>
            <a:buFont typeface="Wingdings" panose="05000000000000000000" pitchFamily="2" charset="2"/>
            <a:buChar char="ü"/>
          </a:pPr>
          <a:r>
            <a:rPr lang="lv-LV" sz="1800" kern="1200" dirty="0">
              <a:solidFill>
                <a:prstClr val="black">
                  <a:hueOff val="0"/>
                  <a:satOff val="0"/>
                  <a:lumOff val="0"/>
                  <a:alphaOff val="0"/>
                </a:prstClr>
              </a:solidFill>
              <a:latin typeface="Calibri" panose="020F0502020204030204"/>
              <a:ea typeface="+mn-ea"/>
              <a:cs typeface="+mn-cs"/>
            </a:rPr>
            <a:t>Izdienas pensijas vecuma un izdienas stāža pakāpeniska paaugstināšana (6 mēneši par katru gadu, līdz tiek sasniegts kopējais palielinājums par 5 gadiem) </a:t>
          </a:r>
          <a:r>
            <a:rPr lang="lv-LV" sz="1800" b="1" kern="1200" dirty="0">
              <a:solidFill>
                <a:prstClr val="black">
                  <a:hueOff val="0"/>
                  <a:satOff val="0"/>
                  <a:lumOff val="0"/>
                  <a:alphaOff val="0"/>
                </a:prstClr>
              </a:solidFill>
              <a:latin typeface="Calibri" panose="020F0502020204030204"/>
              <a:ea typeface="+mn-ea"/>
              <a:cs typeface="+mn-cs"/>
            </a:rPr>
            <a:t>sākot ar 2026.gadu visām izdienas pensiju sistēmā esošajām personām, neatkarīgi no uzkrātā izdienas stāža.</a:t>
          </a:r>
          <a:br>
            <a:rPr lang="lv-LV" sz="1800" b="1" kern="1200" dirty="0">
              <a:solidFill>
                <a:prstClr val="black">
                  <a:hueOff val="0"/>
                  <a:satOff val="0"/>
                  <a:lumOff val="0"/>
                  <a:alphaOff val="0"/>
                </a:prstClr>
              </a:solidFill>
              <a:latin typeface="Calibri" panose="020F0502020204030204"/>
              <a:ea typeface="+mn-ea"/>
              <a:cs typeface="+mn-cs"/>
            </a:rPr>
          </a:br>
          <a:r>
            <a:rPr lang="lv-LV" sz="1800" b="1" kern="1200" dirty="0">
              <a:solidFill>
                <a:prstClr val="black"/>
              </a:solidFill>
              <a:highlight>
                <a:srgbClr val="FFFF00"/>
              </a:highlight>
              <a:latin typeface="Calibri" panose="020F0502020204030204"/>
              <a:ea typeface="+mn-ea"/>
              <a:cs typeface="+mn-cs"/>
            </a:rPr>
            <a:t>alternatīva</a:t>
          </a:r>
          <a:br>
            <a:rPr lang="lv-LV" sz="1800" b="1" kern="1200" dirty="0">
              <a:solidFill>
                <a:prstClr val="black">
                  <a:hueOff val="0"/>
                  <a:satOff val="0"/>
                  <a:lumOff val="0"/>
                  <a:alphaOff val="0"/>
                </a:prstClr>
              </a:solidFill>
              <a:latin typeface="Calibri" panose="020F0502020204030204"/>
              <a:ea typeface="+mn-ea"/>
              <a:cs typeface="+mn-cs"/>
            </a:rPr>
          </a:br>
          <a:r>
            <a:rPr lang="lv-LV" sz="1800" kern="1200" dirty="0">
              <a:solidFill>
                <a:prstClr val="black">
                  <a:hueOff val="0"/>
                  <a:satOff val="0"/>
                  <a:lumOff val="0"/>
                  <a:alphaOff val="0"/>
                </a:prstClr>
              </a:solidFill>
              <a:latin typeface="Calibri" panose="020F0502020204030204"/>
              <a:ea typeface="+mn-ea"/>
              <a:cs typeface="+mn-cs"/>
            </a:rPr>
            <a:t>Izdienas pensijas vecuma un izdienas stāža paaugstināšana </a:t>
          </a:r>
          <a:r>
            <a:rPr lang="lv-LV" sz="1800" b="1" kern="1200" dirty="0">
              <a:solidFill>
                <a:prstClr val="black">
                  <a:hueOff val="0"/>
                  <a:satOff val="0"/>
                  <a:lumOff val="0"/>
                  <a:alphaOff val="0"/>
                </a:prstClr>
              </a:solidFill>
              <a:latin typeface="Calibri" panose="020F0502020204030204"/>
              <a:ea typeface="+mn-ea"/>
              <a:cs typeface="+mn-cs"/>
            </a:rPr>
            <a:t>sākot ar 2026.gadu</a:t>
          </a:r>
          <a:r>
            <a:rPr lang="lv-LV" sz="1800" kern="1200" dirty="0">
              <a:solidFill>
                <a:prstClr val="black">
                  <a:hueOff val="0"/>
                  <a:satOff val="0"/>
                  <a:lumOff val="0"/>
                  <a:alphaOff val="0"/>
                </a:prstClr>
              </a:solidFill>
              <a:latin typeface="Calibri" panose="020F0502020204030204"/>
              <a:ea typeface="+mn-ea"/>
              <a:cs typeface="+mn-cs"/>
            </a:rPr>
            <a:t> visām izdienas pensiju sistēmā esošajām personām, kurām likuma spēkā stāšanās brīdī dienestā </a:t>
          </a:r>
          <a:r>
            <a:rPr lang="lv-LV" sz="1800" b="1" kern="1200" dirty="0">
              <a:solidFill>
                <a:prstClr val="black">
                  <a:hueOff val="0"/>
                  <a:satOff val="0"/>
                  <a:lumOff val="0"/>
                  <a:alphaOff val="0"/>
                </a:prstClr>
              </a:solidFill>
              <a:latin typeface="Calibri" panose="020F0502020204030204"/>
              <a:ea typeface="+mn-ea"/>
              <a:cs typeface="+mn-cs"/>
            </a:rPr>
            <a:t>uzkrātais izdienas stāžs ir mazāks kā 10 gadi/ puse no izdienas stāža. </a:t>
          </a:r>
          <a:endParaRPr lang="en-US" sz="1800" kern="1200" dirty="0"/>
        </a:p>
      </dgm:t>
    </dgm:pt>
    <dgm:pt modelId="{924768A6-3518-48C4-9C1C-BC0E96813027}" type="parTrans" cxnId="{459D0A38-FDCC-4EF0-B0A2-0412D4026786}">
      <dgm:prSet/>
      <dgm:spPr/>
      <dgm:t>
        <a:bodyPr/>
        <a:lstStyle/>
        <a:p>
          <a:endParaRPr lang="en-US"/>
        </a:p>
      </dgm:t>
    </dgm:pt>
    <dgm:pt modelId="{B1C19115-A9FF-4632-ABE1-7A3D2BCE82B9}" type="sibTrans" cxnId="{459D0A38-FDCC-4EF0-B0A2-0412D4026786}">
      <dgm:prSet/>
      <dgm:spPr/>
      <dgm:t>
        <a:bodyPr/>
        <a:lstStyle/>
        <a:p>
          <a:endParaRPr lang="en-US"/>
        </a:p>
      </dgm:t>
    </dgm:pt>
    <dgm:pt modelId="{C7957C70-3A78-4FBF-85A2-FF5C97238C4F}">
      <dgm:prSet custT="1"/>
      <dgm:spPr>
        <a:solidFill>
          <a:schemeClr val="accent5">
            <a:lumMod val="60000"/>
            <a:lumOff val="40000"/>
          </a:schemeClr>
        </a:solidFill>
      </dgm:spPr>
      <dgm:t>
        <a:bodyPr/>
        <a:lstStyle/>
        <a:p>
          <a:r>
            <a:rPr lang="lv-LV" sz="1800" b="1" dirty="0">
              <a:solidFill>
                <a:prstClr val="black">
                  <a:hueOff val="0"/>
                  <a:satOff val="0"/>
                  <a:lumOff val="0"/>
                  <a:alphaOff val="0"/>
                </a:prstClr>
              </a:solidFill>
              <a:latin typeface="Calibri" panose="020F0502020204030204"/>
              <a:ea typeface="+mn-ea"/>
              <a:cs typeface="+mn-cs"/>
            </a:rPr>
            <a:t>Izdienas pensija tiks aprēķināta  kā % no vidējās izdienas stāža laikā izmaksātās atlīdzības </a:t>
          </a:r>
          <a:r>
            <a:rPr lang="lv-LV" sz="1800" dirty="0">
              <a:solidFill>
                <a:prstClr val="black">
                  <a:hueOff val="0"/>
                  <a:satOff val="0"/>
                  <a:lumOff val="0"/>
                  <a:alphaOff val="0"/>
                </a:prstClr>
              </a:solidFill>
              <a:latin typeface="Calibri" panose="020F0502020204030204"/>
              <a:ea typeface="+mn-ea"/>
              <a:cs typeface="+mn-cs"/>
            </a:rPr>
            <a:t>visām izdienas pensiju sistēmā esošajām personām, kurām likuma spēkā stāšanās brīdī dienestā </a:t>
          </a:r>
          <a:r>
            <a:rPr lang="lv-LV" sz="1800" b="1" dirty="0">
              <a:solidFill>
                <a:prstClr val="black">
                  <a:hueOff val="0"/>
                  <a:satOff val="0"/>
                  <a:lumOff val="0"/>
                  <a:alphaOff val="0"/>
                </a:prstClr>
              </a:solidFill>
              <a:latin typeface="Calibri" panose="020F0502020204030204"/>
              <a:ea typeface="+mn-ea"/>
              <a:cs typeface="+mn-cs"/>
            </a:rPr>
            <a:t>uzkrātais izdienas stāžs ir mazāks kā 10 gadi/puse no izdienas stāža. </a:t>
          </a:r>
          <a:br>
            <a:rPr lang="lv-LV" sz="1800" dirty="0">
              <a:solidFill>
                <a:prstClr val="black">
                  <a:hueOff val="0"/>
                  <a:satOff val="0"/>
                  <a:lumOff val="0"/>
                  <a:alphaOff val="0"/>
                </a:prstClr>
              </a:solidFill>
              <a:latin typeface="Calibri" panose="020F0502020204030204"/>
              <a:ea typeface="+mn-ea"/>
              <a:cs typeface="+mn-cs"/>
            </a:rPr>
          </a:br>
          <a:r>
            <a:rPr lang="lv-LV" sz="1800" b="1" dirty="0">
              <a:solidFill>
                <a:schemeClr val="tx1"/>
              </a:solidFill>
              <a:highlight>
                <a:srgbClr val="FFFF00"/>
              </a:highlight>
              <a:latin typeface="+mn-lt"/>
            </a:rPr>
            <a:t>alternatīva</a:t>
          </a:r>
          <a:br>
            <a:rPr lang="lv-LV" sz="1800" dirty="0">
              <a:solidFill>
                <a:prstClr val="black">
                  <a:hueOff val="0"/>
                  <a:satOff val="0"/>
                  <a:lumOff val="0"/>
                  <a:alphaOff val="0"/>
                </a:prstClr>
              </a:solidFill>
              <a:latin typeface="Calibri" panose="020F0502020204030204"/>
              <a:ea typeface="+mn-ea"/>
              <a:cs typeface="+mn-cs"/>
            </a:rPr>
          </a:br>
          <a:r>
            <a:rPr lang="lv-LV" sz="1800" b="1" dirty="0">
              <a:solidFill>
                <a:prstClr val="black">
                  <a:hueOff val="0"/>
                  <a:satOff val="0"/>
                  <a:lumOff val="0"/>
                  <a:alphaOff val="0"/>
                </a:prstClr>
              </a:solidFill>
              <a:latin typeface="Calibri" panose="020F0502020204030204"/>
              <a:ea typeface="+mn-ea"/>
              <a:cs typeface="+mn-cs"/>
            </a:rPr>
            <a:t>Izdienas pensijas procentuālais apmērs (minimālais un maksimālais) no 2026.gada tiek samazināts </a:t>
          </a:r>
          <a:r>
            <a:rPr lang="lv-LV" sz="1800" dirty="0">
              <a:solidFill>
                <a:prstClr val="black">
                  <a:hueOff val="0"/>
                  <a:satOff val="0"/>
                  <a:lumOff val="0"/>
                  <a:alphaOff val="0"/>
                </a:prstClr>
              </a:solidFill>
              <a:latin typeface="Calibri" panose="020F0502020204030204"/>
              <a:ea typeface="+mn-ea"/>
              <a:cs typeface="+mn-cs"/>
            </a:rPr>
            <a:t>arī visām izdienas pensiju sistēmā esošajām personām, kurām likuma spēkā stāšanās brīdī dienestā uzkrātais </a:t>
          </a:r>
          <a:r>
            <a:rPr lang="lv-LV" sz="1800" b="1" dirty="0">
              <a:solidFill>
                <a:prstClr val="black">
                  <a:hueOff val="0"/>
                  <a:satOff val="0"/>
                  <a:lumOff val="0"/>
                  <a:alphaOff val="0"/>
                </a:prstClr>
              </a:solidFill>
              <a:latin typeface="Calibri" panose="020F0502020204030204"/>
              <a:ea typeface="+mn-ea"/>
              <a:cs typeface="+mn-cs"/>
            </a:rPr>
            <a:t>izdienas stāžs ir mazāks kā 10 gadi/puse no izdienas stāža.</a:t>
          </a:r>
        </a:p>
      </dgm:t>
    </dgm:pt>
    <dgm:pt modelId="{D05667A1-FD20-4892-8382-A2CDD9491F25}" type="parTrans" cxnId="{4B891589-D4E6-4593-AD44-B0F3FD014B4A}">
      <dgm:prSet/>
      <dgm:spPr/>
      <dgm:t>
        <a:bodyPr/>
        <a:lstStyle/>
        <a:p>
          <a:endParaRPr lang="en-US"/>
        </a:p>
      </dgm:t>
    </dgm:pt>
    <dgm:pt modelId="{423EB959-5A28-4D3C-B0D0-4E37B0610D0C}" type="sibTrans" cxnId="{4B891589-D4E6-4593-AD44-B0F3FD014B4A}">
      <dgm:prSet/>
      <dgm:spPr/>
      <dgm:t>
        <a:bodyPr/>
        <a:lstStyle/>
        <a:p>
          <a:endParaRPr lang="en-US"/>
        </a:p>
      </dgm:t>
    </dgm:pt>
    <dgm:pt modelId="{B08008DD-4605-4D26-9593-CC73A980AC1E}" type="pres">
      <dgm:prSet presAssocID="{457D14DA-A5AA-4B37-9A29-662E07EDABD6}" presName="Name0" presStyleCnt="0">
        <dgm:presLayoutVars>
          <dgm:resizeHandles/>
        </dgm:presLayoutVars>
      </dgm:prSet>
      <dgm:spPr/>
    </dgm:pt>
    <dgm:pt modelId="{071398AA-2208-45D1-8B99-B8D2D0267E2F}" type="pres">
      <dgm:prSet presAssocID="{ED8FCA85-8351-4C4C-A6B6-40E95A563F9F}" presName="text" presStyleLbl="node1" presStyleIdx="0" presStyleCnt="2" custScaleX="99195" custLinFactNeighborX="-1094" custLinFactNeighborY="44238">
        <dgm:presLayoutVars>
          <dgm:bulletEnabled val="1"/>
        </dgm:presLayoutVars>
      </dgm:prSet>
      <dgm:spPr/>
    </dgm:pt>
    <dgm:pt modelId="{9E4EBCD8-E51B-4702-9725-2217689E9084}" type="pres">
      <dgm:prSet presAssocID="{B1C19115-A9FF-4632-ABE1-7A3D2BCE82B9}" presName="space" presStyleCnt="0"/>
      <dgm:spPr/>
    </dgm:pt>
    <dgm:pt modelId="{BFE78D6A-6A8D-470C-A615-C49D39419E4B}" type="pres">
      <dgm:prSet presAssocID="{C7957C70-3A78-4FBF-85A2-FF5C97238C4F}" presName="text" presStyleLbl="node1" presStyleIdx="1" presStyleCnt="2" custScaleX="105910">
        <dgm:presLayoutVars>
          <dgm:bulletEnabled val="1"/>
        </dgm:presLayoutVars>
      </dgm:prSet>
      <dgm:spPr/>
    </dgm:pt>
  </dgm:ptLst>
  <dgm:cxnLst>
    <dgm:cxn modelId="{459D0A38-FDCC-4EF0-B0A2-0412D4026786}" srcId="{457D14DA-A5AA-4B37-9A29-662E07EDABD6}" destId="{ED8FCA85-8351-4C4C-A6B6-40E95A563F9F}" srcOrd="0" destOrd="0" parTransId="{924768A6-3518-48C4-9C1C-BC0E96813027}" sibTransId="{B1C19115-A9FF-4632-ABE1-7A3D2BCE82B9}"/>
    <dgm:cxn modelId="{4B891589-D4E6-4593-AD44-B0F3FD014B4A}" srcId="{457D14DA-A5AA-4B37-9A29-662E07EDABD6}" destId="{C7957C70-3A78-4FBF-85A2-FF5C97238C4F}" srcOrd="1" destOrd="0" parTransId="{D05667A1-FD20-4892-8382-A2CDD9491F25}" sibTransId="{423EB959-5A28-4D3C-B0D0-4E37B0610D0C}"/>
    <dgm:cxn modelId="{A9B2859F-80A5-4AC1-AACC-EFF3EAF84CBB}" type="presOf" srcId="{C7957C70-3A78-4FBF-85A2-FF5C97238C4F}" destId="{BFE78D6A-6A8D-470C-A615-C49D39419E4B}" srcOrd="0" destOrd="0" presId="urn:diagrams.loki3.com/VaryingWidthList"/>
    <dgm:cxn modelId="{ADB963D0-B0AD-4AD5-A1CB-ED28E134F330}" type="presOf" srcId="{457D14DA-A5AA-4B37-9A29-662E07EDABD6}" destId="{B08008DD-4605-4D26-9593-CC73A980AC1E}" srcOrd="0" destOrd="0" presId="urn:diagrams.loki3.com/VaryingWidthList"/>
    <dgm:cxn modelId="{9A0F75F2-D701-4F82-AA03-204E1BEABAFB}" type="presOf" srcId="{ED8FCA85-8351-4C4C-A6B6-40E95A563F9F}" destId="{071398AA-2208-45D1-8B99-B8D2D0267E2F}" srcOrd="0" destOrd="0" presId="urn:diagrams.loki3.com/VaryingWidthList"/>
    <dgm:cxn modelId="{A15DDCB2-5FC6-4A9C-BC65-0CFCAFF37303}" type="presParOf" srcId="{B08008DD-4605-4D26-9593-CC73A980AC1E}" destId="{071398AA-2208-45D1-8B99-B8D2D0267E2F}" srcOrd="0" destOrd="0" presId="urn:diagrams.loki3.com/VaryingWidthList"/>
    <dgm:cxn modelId="{D47D55A7-F39A-45F8-9E43-F3CF2174695C}" type="presParOf" srcId="{B08008DD-4605-4D26-9593-CC73A980AC1E}" destId="{9E4EBCD8-E51B-4702-9725-2217689E9084}" srcOrd="1" destOrd="0" presId="urn:diagrams.loki3.com/VaryingWidthList"/>
    <dgm:cxn modelId="{70E3078A-3A05-4722-ABD6-875E8933E901}" type="presParOf" srcId="{B08008DD-4605-4D26-9593-CC73A980AC1E}" destId="{BFE78D6A-6A8D-470C-A615-C49D39419E4B}" srcOrd="2" destOrd="0" presId="urn:diagrams.loki3.com/VaryingWidthList"/>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A4FFE1-B506-4C4D-876C-2F2B08746B85}">
      <dsp:nvSpPr>
        <dsp:cNvPr id="0" name=""/>
        <dsp:cNvSpPr/>
      </dsp:nvSpPr>
      <dsp:spPr>
        <a:xfrm>
          <a:off x="3327"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prokuroriem </a:t>
          </a:r>
          <a:r>
            <a:rPr lang="lv-LV" sz="1700" kern="1200" dirty="0">
              <a:latin typeface="Calibri Light" panose="020F0302020204030204"/>
            </a:rPr>
            <a:t>                           </a:t>
          </a:r>
          <a:r>
            <a:rPr lang="lv-LV" sz="1700" kern="1200" dirty="0"/>
            <a:t>(no 2000. gada</a:t>
          </a:r>
          <a:r>
            <a:rPr lang="lv-LV" sz="1700" kern="1200" dirty="0">
              <a:latin typeface="Calibri Light" panose="020F0302020204030204"/>
            </a:rPr>
            <a:t>)</a:t>
          </a:r>
          <a:endParaRPr lang="en-US" sz="1700" kern="1200" dirty="0"/>
        </a:p>
      </dsp:txBody>
      <dsp:txXfrm>
        <a:off x="3327" y="670809"/>
        <a:ext cx="2640070" cy="1584042"/>
      </dsp:txXfrm>
    </dsp:sp>
    <dsp:sp modelId="{2C59D31E-D679-48B5-A3C1-CEC6B39F5892}">
      <dsp:nvSpPr>
        <dsp:cNvPr id="0" name=""/>
        <dsp:cNvSpPr/>
      </dsp:nvSpPr>
      <dsp:spPr>
        <a:xfrm>
          <a:off x="2907405"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SAB amatpersonām </a:t>
          </a:r>
          <a:r>
            <a:rPr lang="lv-LV" sz="1700" kern="1200" dirty="0">
              <a:latin typeface="Calibri Light" panose="020F0302020204030204"/>
            </a:rPr>
            <a:t>              </a:t>
          </a:r>
          <a:r>
            <a:rPr lang="lv-LV" sz="1700" kern="1200" dirty="0"/>
            <a:t>(no 2004. gada</a:t>
          </a:r>
          <a:r>
            <a:rPr lang="lv-LV" sz="1700" kern="1200" dirty="0">
              <a:latin typeface="Calibri Light" panose="020F0302020204030204"/>
            </a:rPr>
            <a:t>)</a:t>
          </a:r>
          <a:endParaRPr lang="en-US" sz="1700" kern="1200" dirty="0"/>
        </a:p>
      </dsp:txBody>
      <dsp:txXfrm>
        <a:off x="2907405" y="670809"/>
        <a:ext cx="2640070" cy="1584042"/>
      </dsp:txXfrm>
    </dsp:sp>
    <dsp:sp modelId="{BF488D64-C468-4933-86FD-FABC0AB213F6}">
      <dsp:nvSpPr>
        <dsp:cNvPr id="0" name=""/>
        <dsp:cNvSpPr/>
      </dsp:nvSpPr>
      <dsp:spPr>
        <a:xfrm>
          <a:off x="5811483"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Valsts un pašvaldību profesionālo orķestru, koru, koncertorganizāciju, teātru un cirka māksliniekiem </a:t>
          </a:r>
          <a:r>
            <a:rPr lang="lv-LV" sz="1700" kern="1200" dirty="0">
              <a:latin typeface="Calibri Light" panose="020F0302020204030204"/>
            </a:rPr>
            <a:t>                </a:t>
          </a:r>
          <a:r>
            <a:rPr lang="lv-LV" sz="1700" kern="1200" dirty="0"/>
            <a:t>(no 2005. gada</a:t>
          </a:r>
          <a:r>
            <a:rPr lang="lv-LV" sz="1700" kern="1200" dirty="0">
              <a:latin typeface="Calibri Light" panose="020F0302020204030204"/>
            </a:rPr>
            <a:t>)    </a:t>
          </a:r>
          <a:endParaRPr lang="en-US" sz="1700" kern="1200" dirty="0"/>
        </a:p>
      </dsp:txBody>
      <dsp:txXfrm>
        <a:off x="5811483" y="670809"/>
        <a:ext cx="2640070" cy="1584042"/>
      </dsp:txXfrm>
    </dsp:sp>
    <dsp:sp modelId="{5AF8B255-AFC3-4D29-9A0A-B393F2B884B3}">
      <dsp:nvSpPr>
        <dsp:cNvPr id="0" name=""/>
        <dsp:cNvSpPr/>
      </dsp:nvSpPr>
      <dsp:spPr>
        <a:xfrm>
          <a:off x="8715560" y="670809"/>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tiesnešiem </a:t>
          </a:r>
          <a:r>
            <a:rPr lang="lv-LV" sz="1700" kern="1200" dirty="0">
              <a:latin typeface="Calibri Light" panose="020F0302020204030204"/>
            </a:rPr>
            <a:t>                              </a:t>
          </a:r>
          <a:r>
            <a:rPr lang="lv-LV" sz="1700" kern="1200" dirty="0"/>
            <a:t>(no 2006. gada</a:t>
          </a:r>
          <a:r>
            <a:rPr lang="lv-LV" sz="1700" kern="1200" dirty="0">
              <a:latin typeface="Calibri Light" panose="020F0302020204030204"/>
            </a:rPr>
            <a:t>)</a:t>
          </a:r>
          <a:endParaRPr lang="en-US" sz="1700" kern="1200" dirty="0"/>
        </a:p>
      </dsp:txBody>
      <dsp:txXfrm>
        <a:off x="8715560" y="670809"/>
        <a:ext cx="2640070" cy="1584042"/>
      </dsp:txXfrm>
    </dsp:sp>
    <dsp:sp modelId="{9004D9C5-D39A-4D0F-BC59-2B74DA4BF905}">
      <dsp:nvSpPr>
        <dsp:cNvPr id="0" name=""/>
        <dsp:cNvSpPr/>
      </dsp:nvSpPr>
      <dsp:spPr>
        <a:xfrm>
          <a:off x="3327"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diplomātiem </a:t>
          </a:r>
          <a:r>
            <a:rPr lang="lv-LV" sz="1700" kern="1200" dirty="0">
              <a:latin typeface="Calibri Light" panose="020F0302020204030204"/>
            </a:rPr>
            <a:t>                            </a:t>
          </a:r>
          <a:r>
            <a:rPr lang="lv-LV" sz="1700" kern="1200" dirty="0"/>
            <a:t>(no 2007. gada</a:t>
          </a:r>
          <a:r>
            <a:rPr lang="lv-LV" sz="1700" kern="1200" dirty="0">
              <a:latin typeface="Calibri Light" panose="020F0302020204030204"/>
            </a:rPr>
            <a:t>)</a:t>
          </a:r>
          <a:endParaRPr lang="en-US" sz="1700" kern="1200" dirty="0"/>
        </a:p>
      </dsp:txBody>
      <dsp:txXfrm>
        <a:off x="3327" y="2518858"/>
        <a:ext cx="2640070" cy="1584042"/>
      </dsp:txXfrm>
    </dsp:sp>
    <dsp:sp modelId="{7EA64EC7-A072-4070-8270-B97762A4F612}">
      <dsp:nvSpPr>
        <dsp:cNvPr id="0" name=""/>
        <dsp:cNvSpPr/>
      </dsp:nvSpPr>
      <dsp:spPr>
        <a:xfrm>
          <a:off x="2907405"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KNAB amatpersonām </a:t>
          </a:r>
          <a:r>
            <a:rPr lang="lv-LV" sz="1700" kern="1200" dirty="0">
              <a:latin typeface="Calibri Light" panose="020F0302020204030204"/>
            </a:rPr>
            <a:t>        </a:t>
          </a:r>
          <a:r>
            <a:rPr lang="lv-LV" sz="1700" kern="1200" dirty="0"/>
            <a:t>(no 2009. gada</a:t>
          </a:r>
          <a:r>
            <a:rPr lang="lv-LV" sz="1700" kern="1200" dirty="0">
              <a:latin typeface="Calibri Light" panose="020F0302020204030204"/>
            </a:rPr>
            <a:t>)</a:t>
          </a:r>
          <a:endParaRPr lang="en-US" sz="1700" kern="1200" dirty="0"/>
        </a:p>
      </dsp:txBody>
      <dsp:txXfrm>
        <a:off x="2907405" y="2518858"/>
        <a:ext cx="2640070" cy="1584042"/>
      </dsp:txXfrm>
    </dsp:sp>
    <dsp:sp modelId="{BBC88335-6CA5-4846-BE52-36FE03765802}">
      <dsp:nvSpPr>
        <dsp:cNvPr id="0" name=""/>
        <dsp:cNvSpPr/>
      </dsp:nvSpPr>
      <dsp:spPr>
        <a:xfrm>
          <a:off x="5811483"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VDD un MIDD amatpersonām </a:t>
          </a:r>
          <a:r>
            <a:rPr lang="lv-LV" sz="1700" kern="1200" dirty="0">
              <a:latin typeface="Calibri Light" panose="020F0302020204030204"/>
            </a:rPr>
            <a:t>                            </a:t>
          </a:r>
          <a:r>
            <a:rPr lang="lv-LV" sz="1700" kern="1200" dirty="0"/>
            <a:t>(no 2015. gada</a:t>
          </a:r>
          <a:r>
            <a:rPr lang="lv-LV" sz="1700" kern="1200" dirty="0">
              <a:latin typeface="Calibri Light" panose="020F0302020204030204"/>
            </a:rPr>
            <a:t>)</a:t>
          </a:r>
          <a:endParaRPr lang="en-US" sz="1700" kern="1200" dirty="0"/>
        </a:p>
      </dsp:txBody>
      <dsp:txXfrm>
        <a:off x="5811483" y="2518858"/>
        <a:ext cx="2640070" cy="1584042"/>
      </dsp:txXfrm>
    </dsp:sp>
    <dsp:sp modelId="{A4885216-2397-476D-AC79-F4C227251FF7}">
      <dsp:nvSpPr>
        <dsp:cNvPr id="0" name=""/>
        <dsp:cNvSpPr/>
      </dsp:nvSpPr>
      <dsp:spPr>
        <a:xfrm>
          <a:off x="8715560" y="2518858"/>
          <a:ext cx="2640070" cy="1584042"/>
        </a:xfrm>
        <a:prstGeom prst="rect">
          <a:avLst/>
        </a:prstGeom>
        <a:solidFill>
          <a:schemeClr val="accent5">
            <a:lumMod val="75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rtl="0">
            <a:lnSpc>
              <a:spcPct val="90000"/>
            </a:lnSpc>
            <a:spcBef>
              <a:spcPct val="0"/>
            </a:spcBef>
            <a:spcAft>
              <a:spcPct val="35000"/>
            </a:spcAft>
            <a:buNone/>
          </a:pPr>
          <a:r>
            <a:rPr lang="lv-LV" sz="1700" kern="1200" dirty="0"/>
            <a:t>NMPD neatliekamās medicīniskās palīdzības nodrošināšanā iesaistītajiem darbiniekiem </a:t>
          </a:r>
          <a:r>
            <a:rPr lang="lv-LV" sz="1700" kern="1200" dirty="0">
              <a:latin typeface="Calibri Light" panose="020F0302020204030204"/>
            </a:rPr>
            <a:t>                             </a:t>
          </a:r>
          <a:r>
            <a:rPr lang="lv-LV" sz="1700" kern="1200" dirty="0"/>
            <a:t>(no 2016. gada</a:t>
          </a:r>
          <a:r>
            <a:rPr lang="lv-LV" sz="1700" kern="1200" dirty="0">
              <a:latin typeface="Calibri Light" panose="020F0302020204030204"/>
            </a:rPr>
            <a:t>)</a:t>
          </a:r>
          <a:endParaRPr lang="en-US" sz="1700" kern="1200" dirty="0"/>
        </a:p>
      </dsp:txBody>
      <dsp:txXfrm>
        <a:off x="8715560" y="2518858"/>
        <a:ext cx="2640070" cy="158404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A8D6FA-55FF-42A9-8618-7A6B684CEE6A}">
      <dsp:nvSpPr>
        <dsp:cNvPr id="0" name=""/>
        <dsp:cNvSpPr/>
      </dsp:nvSpPr>
      <dsp:spPr>
        <a:xfrm rot="16200000">
          <a:off x="-600777" y="602190"/>
          <a:ext cx="4876404" cy="3672023"/>
        </a:xfrm>
        <a:prstGeom prst="flowChartManualOperati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lv-LV" sz="1800" b="1" i="0" kern="1200" dirty="0">
              <a:effectLst/>
              <a:latin typeface="+mn-lt"/>
            </a:rPr>
            <a:t>Sākotnējā prognoze</a:t>
          </a:r>
          <a:endParaRPr lang="en-US" sz="1800" kern="1200" dirty="0">
            <a:latin typeface="+mn-lt"/>
          </a:endParaRPr>
        </a:p>
        <a:p>
          <a:pPr marL="171450" lvl="1" indent="-171450" algn="l" defTabSz="800100">
            <a:lnSpc>
              <a:spcPct val="90000"/>
            </a:lnSpc>
            <a:spcBef>
              <a:spcPct val="0"/>
            </a:spcBef>
            <a:spcAft>
              <a:spcPct val="15000"/>
            </a:spcAft>
            <a:buChar char="•"/>
          </a:pPr>
          <a:r>
            <a:rPr lang="lv-LV" sz="1800" kern="1200" dirty="0">
              <a:latin typeface="+mn-lt"/>
            </a:rPr>
            <a:t>I</a:t>
          </a:r>
          <a:r>
            <a:rPr lang="lv-LV" sz="1800" b="0" i="0" kern="1200" dirty="0">
              <a:effectLst/>
              <a:latin typeface="+mn-lt"/>
            </a:rPr>
            <a:t>kgadējs pieaugums no 115,9 miljoniem eiro 2024. gadā:</a:t>
          </a:r>
        </a:p>
        <a:p>
          <a:pPr marL="171450" lvl="1" indent="-171450" algn="l" defTabSz="800100">
            <a:lnSpc>
              <a:spcPct val="90000"/>
            </a:lnSpc>
            <a:spcBef>
              <a:spcPct val="0"/>
            </a:spcBef>
            <a:spcAft>
              <a:spcPct val="15000"/>
            </a:spcAft>
            <a:buNone/>
          </a:pPr>
          <a:r>
            <a:rPr lang="lv-LV" sz="1800" b="0" i="0" kern="1200" dirty="0">
              <a:effectLst/>
              <a:latin typeface="+mn-lt"/>
            </a:rPr>
            <a:t>127,5 (2025),</a:t>
          </a:r>
        </a:p>
        <a:p>
          <a:pPr marL="171450" lvl="1" indent="-171450" algn="l" defTabSz="800100">
            <a:lnSpc>
              <a:spcPct val="90000"/>
            </a:lnSpc>
            <a:spcBef>
              <a:spcPct val="0"/>
            </a:spcBef>
            <a:spcAft>
              <a:spcPct val="15000"/>
            </a:spcAft>
            <a:buNone/>
          </a:pPr>
          <a:r>
            <a:rPr lang="lv-LV" sz="1800" b="0" i="0" kern="1200" dirty="0">
              <a:effectLst/>
              <a:latin typeface="+mn-lt"/>
            </a:rPr>
            <a:t>140,3 (2026), </a:t>
          </a:r>
        </a:p>
        <a:p>
          <a:pPr marL="171450" lvl="1" indent="-171450" algn="l" defTabSz="800100">
            <a:lnSpc>
              <a:spcPct val="90000"/>
            </a:lnSpc>
            <a:spcBef>
              <a:spcPct val="0"/>
            </a:spcBef>
            <a:spcAft>
              <a:spcPct val="15000"/>
            </a:spcAft>
            <a:buNone/>
          </a:pPr>
          <a:r>
            <a:rPr lang="lv-LV" sz="1800" b="0" i="0" kern="1200" dirty="0">
              <a:effectLst/>
              <a:latin typeface="+mn-lt"/>
            </a:rPr>
            <a:t>154,3 (2027), </a:t>
          </a:r>
        </a:p>
        <a:p>
          <a:pPr marL="171450" lvl="1" indent="-171450" algn="l" defTabSz="800100">
            <a:lnSpc>
              <a:spcPct val="90000"/>
            </a:lnSpc>
            <a:spcBef>
              <a:spcPct val="0"/>
            </a:spcBef>
            <a:spcAft>
              <a:spcPct val="15000"/>
            </a:spcAft>
            <a:buNone/>
          </a:pPr>
          <a:r>
            <a:rPr lang="lv-LV" sz="1800" b="0" i="0" kern="1200" dirty="0">
              <a:effectLst/>
              <a:latin typeface="+mn-lt"/>
            </a:rPr>
            <a:t>169,7 (2028), </a:t>
          </a:r>
        </a:p>
        <a:p>
          <a:pPr marL="171450" lvl="1" indent="-171450" algn="l" defTabSz="800100">
            <a:lnSpc>
              <a:spcPct val="90000"/>
            </a:lnSpc>
            <a:spcBef>
              <a:spcPct val="0"/>
            </a:spcBef>
            <a:spcAft>
              <a:spcPct val="15000"/>
            </a:spcAft>
            <a:buNone/>
          </a:pPr>
          <a:r>
            <a:rPr lang="lv-LV" sz="1800" b="0" i="0" kern="1200" dirty="0">
              <a:effectLst/>
              <a:latin typeface="+mn-lt"/>
            </a:rPr>
            <a:t>186,7 (2029),</a:t>
          </a:r>
        </a:p>
        <a:p>
          <a:pPr marL="171450" lvl="1" indent="-171450" algn="l" defTabSz="800100">
            <a:lnSpc>
              <a:spcPct val="90000"/>
            </a:lnSpc>
            <a:spcBef>
              <a:spcPct val="0"/>
            </a:spcBef>
            <a:spcAft>
              <a:spcPct val="15000"/>
            </a:spcAft>
            <a:buNone/>
          </a:pPr>
          <a:r>
            <a:rPr lang="lv-LV" sz="1800" b="0" i="0" kern="1200" dirty="0">
              <a:effectLst/>
              <a:latin typeface="+mn-lt"/>
            </a:rPr>
            <a:t>205,4 (2030).</a:t>
          </a:r>
        </a:p>
      </dsp:txBody>
      <dsp:txXfrm rot="5400000">
        <a:off x="1414" y="975280"/>
        <a:ext cx="3672023" cy="2925842"/>
      </dsp:txXfrm>
    </dsp:sp>
    <dsp:sp modelId="{0803AB0A-4BF5-475A-8EBE-A300CB68DAE9}">
      <dsp:nvSpPr>
        <dsp:cNvPr id="0" name=""/>
        <dsp:cNvSpPr/>
      </dsp:nvSpPr>
      <dsp:spPr>
        <a:xfrm rot="16200000">
          <a:off x="3346648" y="602190"/>
          <a:ext cx="4876404" cy="3672023"/>
        </a:xfrm>
        <a:prstGeom prst="flowChartManualOperati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lv-LV" sz="1800" b="1" i="0" kern="1200" dirty="0">
              <a:effectLst/>
              <a:latin typeface="+mn-lt"/>
            </a:rPr>
            <a:t>Koriģētā prognoze ar makroekonomiskajiem parametriem</a:t>
          </a:r>
        </a:p>
        <a:p>
          <a:pPr marL="171450" lvl="1" indent="-171450" algn="l" defTabSz="800100">
            <a:lnSpc>
              <a:spcPct val="90000"/>
            </a:lnSpc>
            <a:spcBef>
              <a:spcPct val="0"/>
            </a:spcBef>
            <a:spcAft>
              <a:spcPct val="15000"/>
            </a:spcAft>
            <a:buNone/>
          </a:pPr>
          <a:r>
            <a:rPr lang="lv-LV" sz="1800" b="0" i="0" kern="1200" dirty="0">
              <a:effectLst/>
              <a:latin typeface="+mn-lt"/>
            </a:rPr>
            <a:t>121,7 (2025),</a:t>
          </a:r>
        </a:p>
        <a:p>
          <a:pPr marL="171450" lvl="1" indent="-171450" algn="l" defTabSz="800100">
            <a:lnSpc>
              <a:spcPct val="90000"/>
            </a:lnSpc>
            <a:spcBef>
              <a:spcPct val="0"/>
            </a:spcBef>
            <a:spcAft>
              <a:spcPct val="15000"/>
            </a:spcAft>
            <a:buNone/>
          </a:pPr>
          <a:r>
            <a:rPr lang="lv-LV" sz="1800" b="0" i="0" kern="1200" dirty="0">
              <a:effectLst/>
              <a:latin typeface="+mn-lt"/>
            </a:rPr>
            <a:t>128,1 (2026),</a:t>
          </a:r>
        </a:p>
        <a:p>
          <a:pPr marL="171450" lvl="1" indent="-171450" algn="l" defTabSz="800100">
            <a:lnSpc>
              <a:spcPct val="90000"/>
            </a:lnSpc>
            <a:spcBef>
              <a:spcPct val="0"/>
            </a:spcBef>
            <a:spcAft>
              <a:spcPct val="15000"/>
            </a:spcAft>
            <a:buNone/>
          </a:pPr>
          <a:r>
            <a:rPr lang="lv-LV" sz="1800" b="0" i="0" kern="1200" dirty="0">
              <a:effectLst/>
              <a:latin typeface="+mn-lt"/>
            </a:rPr>
            <a:t>134,9 (2027),</a:t>
          </a:r>
        </a:p>
        <a:p>
          <a:pPr marL="171450" lvl="1" indent="-171450" algn="l" defTabSz="800100">
            <a:lnSpc>
              <a:spcPct val="90000"/>
            </a:lnSpc>
            <a:spcBef>
              <a:spcPct val="0"/>
            </a:spcBef>
            <a:spcAft>
              <a:spcPct val="15000"/>
            </a:spcAft>
            <a:buNone/>
          </a:pPr>
          <a:r>
            <a:rPr lang="lv-LV" sz="1800" b="0" i="0" kern="1200" dirty="0">
              <a:effectLst/>
              <a:latin typeface="+mn-lt"/>
            </a:rPr>
            <a:t>141,9 (2028),</a:t>
          </a:r>
        </a:p>
        <a:p>
          <a:pPr marL="171450" lvl="1" indent="-171450" algn="l" defTabSz="800100">
            <a:lnSpc>
              <a:spcPct val="90000"/>
            </a:lnSpc>
            <a:spcBef>
              <a:spcPct val="0"/>
            </a:spcBef>
            <a:spcAft>
              <a:spcPct val="15000"/>
            </a:spcAft>
            <a:buNone/>
          </a:pPr>
          <a:r>
            <a:rPr lang="lv-LV" sz="1800" b="0" i="0" kern="1200" dirty="0">
              <a:effectLst/>
              <a:latin typeface="+mn-lt"/>
            </a:rPr>
            <a:t>149,2 (2029),</a:t>
          </a:r>
        </a:p>
        <a:p>
          <a:pPr marL="171450" lvl="1" indent="-171450" algn="l" defTabSz="800100">
            <a:lnSpc>
              <a:spcPct val="90000"/>
            </a:lnSpc>
            <a:spcBef>
              <a:spcPct val="0"/>
            </a:spcBef>
            <a:spcAft>
              <a:spcPct val="15000"/>
            </a:spcAft>
            <a:buNone/>
          </a:pPr>
          <a:r>
            <a:rPr lang="lv-LV" sz="1800" b="0" i="0" kern="1200" dirty="0">
              <a:effectLst/>
              <a:latin typeface="+mn-lt"/>
            </a:rPr>
            <a:t>156,8 (2030).</a:t>
          </a:r>
        </a:p>
      </dsp:txBody>
      <dsp:txXfrm rot="5400000">
        <a:off x="3948839" y="975280"/>
        <a:ext cx="3672023" cy="2925842"/>
      </dsp:txXfrm>
    </dsp:sp>
    <dsp:sp modelId="{D794D307-C309-4B83-B848-D4813B7EB89A}">
      <dsp:nvSpPr>
        <dsp:cNvPr id="0" name=""/>
        <dsp:cNvSpPr/>
      </dsp:nvSpPr>
      <dsp:spPr>
        <a:xfrm rot="16200000">
          <a:off x="7294073" y="602190"/>
          <a:ext cx="4876404" cy="3672023"/>
        </a:xfrm>
        <a:prstGeom prst="flowChartManualOperation">
          <a:avLst/>
        </a:prstGeom>
        <a:solidFill>
          <a:schemeClr val="lt1">
            <a:hueOff val="0"/>
            <a:satOff val="0"/>
            <a:lumOff val="0"/>
            <a:alphaOff val="0"/>
          </a:schemeClr>
        </a:solidFill>
        <a:ln w="12700" cap="flat" cmpd="sng" algn="ctr">
          <a:solidFill>
            <a:schemeClr val="dk1">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0" rIns="114300" bIns="0" numCol="1" spcCol="1270" anchor="t" anchorCtr="0">
          <a:noAutofit/>
        </a:bodyPr>
        <a:lstStyle/>
        <a:p>
          <a:pPr marL="0" lvl="0" indent="0" algn="l" defTabSz="800100">
            <a:lnSpc>
              <a:spcPct val="90000"/>
            </a:lnSpc>
            <a:spcBef>
              <a:spcPct val="0"/>
            </a:spcBef>
            <a:spcAft>
              <a:spcPct val="35000"/>
            </a:spcAft>
            <a:buNone/>
          </a:pPr>
          <a:r>
            <a:rPr lang="lv-LV" sz="1800" b="1" i="0" kern="1200">
              <a:effectLst/>
              <a:latin typeface="+mn-lt"/>
            </a:rPr>
            <a:t>Koriģētā prognoze ar algu pieauguma ietekmi</a:t>
          </a:r>
          <a:endParaRPr lang="lv-LV" sz="1800" b="1" i="0" kern="1200" dirty="0">
            <a:effectLst/>
            <a:latin typeface="+mn-lt"/>
          </a:endParaRPr>
        </a:p>
        <a:p>
          <a:pPr marL="171450" lvl="1" indent="-171450" algn="l" defTabSz="800100">
            <a:lnSpc>
              <a:spcPct val="90000"/>
            </a:lnSpc>
            <a:spcBef>
              <a:spcPct val="0"/>
            </a:spcBef>
            <a:spcAft>
              <a:spcPct val="15000"/>
            </a:spcAft>
            <a:buChar char="•"/>
          </a:pPr>
          <a:r>
            <a:rPr lang="lv-LV" sz="1800" b="0" i="0" kern="1200" dirty="0">
              <a:effectLst/>
              <a:latin typeface="+mn-lt"/>
            </a:rPr>
            <a:t>Ievērojot pēdējo piecu mēnešu vidējā atalgojuma pieaugumu (23%–78% no 2020. līdz 2024.):</a:t>
          </a:r>
        </a:p>
        <a:p>
          <a:pPr marL="171450" lvl="1" indent="-171450" algn="l" defTabSz="800100">
            <a:lnSpc>
              <a:spcPct val="90000"/>
            </a:lnSpc>
            <a:spcBef>
              <a:spcPct val="0"/>
            </a:spcBef>
            <a:spcAft>
              <a:spcPct val="15000"/>
            </a:spcAft>
            <a:buNone/>
          </a:pPr>
          <a:r>
            <a:rPr lang="lv-LV" sz="1800" b="0" i="0" kern="1200" dirty="0">
              <a:effectLst/>
              <a:latin typeface="+mn-lt"/>
            </a:rPr>
            <a:t>135,0 (2025), </a:t>
          </a:r>
        </a:p>
        <a:p>
          <a:pPr marL="171450" lvl="1" indent="-171450" algn="l" defTabSz="800100">
            <a:lnSpc>
              <a:spcPct val="90000"/>
            </a:lnSpc>
            <a:spcBef>
              <a:spcPct val="0"/>
            </a:spcBef>
            <a:spcAft>
              <a:spcPct val="15000"/>
            </a:spcAft>
            <a:buNone/>
          </a:pPr>
          <a:r>
            <a:rPr lang="lv-LV" sz="1800" b="0" i="0" kern="1200" dirty="0">
              <a:effectLst/>
              <a:latin typeface="+mn-lt"/>
            </a:rPr>
            <a:t>150,5 (2026), </a:t>
          </a:r>
        </a:p>
        <a:p>
          <a:pPr marL="171450" lvl="1" indent="-171450" algn="l" defTabSz="800100">
            <a:lnSpc>
              <a:spcPct val="90000"/>
            </a:lnSpc>
            <a:spcBef>
              <a:spcPct val="0"/>
            </a:spcBef>
            <a:spcAft>
              <a:spcPct val="15000"/>
            </a:spcAft>
            <a:buNone/>
          </a:pPr>
          <a:r>
            <a:rPr lang="lv-LV" sz="1800" b="0" i="0" kern="1200" dirty="0">
              <a:effectLst/>
              <a:latin typeface="+mn-lt"/>
            </a:rPr>
            <a:t>165,6 (2027),</a:t>
          </a:r>
        </a:p>
        <a:p>
          <a:pPr marL="171450" lvl="1" indent="-171450" algn="l" defTabSz="800100">
            <a:lnSpc>
              <a:spcPct val="90000"/>
            </a:lnSpc>
            <a:spcBef>
              <a:spcPct val="0"/>
            </a:spcBef>
            <a:spcAft>
              <a:spcPct val="15000"/>
            </a:spcAft>
            <a:buNone/>
          </a:pPr>
          <a:r>
            <a:rPr lang="lv-LV" sz="1800" b="0" i="0" kern="1200" dirty="0">
              <a:effectLst/>
              <a:latin typeface="+mn-lt"/>
            </a:rPr>
            <a:t>180,2 (2028), </a:t>
          </a:r>
        </a:p>
        <a:p>
          <a:pPr marL="171450" lvl="1" indent="-171450" algn="l" defTabSz="800100">
            <a:lnSpc>
              <a:spcPct val="90000"/>
            </a:lnSpc>
            <a:spcBef>
              <a:spcPct val="0"/>
            </a:spcBef>
            <a:spcAft>
              <a:spcPct val="15000"/>
            </a:spcAft>
            <a:buNone/>
          </a:pPr>
          <a:r>
            <a:rPr lang="lv-LV" sz="1800" b="0" i="0" kern="1200" dirty="0">
              <a:effectLst/>
              <a:latin typeface="+mn-lt"/>
            </a:rPr>
            <a:t>193,8 (2029), </a:t>
          </a:r>
        </a:p>
        <a:p>
          <a:pPr marL="171450" lvl="1" indent="-171450" algn="l" defTabSz="800100">
            <a:lnSpc>
              <a:spcPct val="90000"/>
            </a:lnSpc>
            <a:spcBef>
              <a:spcPct val="0"/>
            </a:spcBef>
            <a:spcAft>
              <a:spcPct val="15000"/>
            </a:spcAft>
            <a:buNone/>
          </a:pPr>
          <a:r>
            <a:rPr lang="lv-LV" sz="1800" b="0" i="0" kern="1200" dirty="0">
              <a:effectLst/>
              <a:latin typeface="+mn-lt"/>
            </a:rPr>
            <a:t>207,0 (2030).</a:t>
          </a:r>
        </a:p>
      </dsp:txBody>
      <dsp:txXfrm rot="5400000">
        <a:off x="7896264" y="975280"/>
        <a:ext cx="3672023" cy="292584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68ADAF2-D9CA-4521-A88E-B27DB2DF89E3}">
      <dsp:nvSpPr>
        <dsp:cNvPr id="0" name=""/>
        <dsp:cNvSpPr/>
      </dsp:nvSpPr>
      <dsp:spPr>
        <a:xfrm>
          <a:off x="0" y="605"/>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FE355B8-F8D1-4900-8BE0-AB7D5B8C7711}">
      <dsp:nvSpPr>
        <dsp:cNvPr id="0" name=""/>
        <dsp:cNvSpPr/>
      </dsp:nvSpPr>
      <dsp:spPr>
        <a:xfrm>
          <a:off x="0" y="605"/>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Pensiju saņēmēju grupas un nosacījumi ir </a:t>
          </a:r>
          <a:r>
            <a:rPr lang="lv-LV" sz="1600" b="1" kern="1200" dirty="0"/>
            <a:t>pievienoti </a:t>
          </a:r>
          <a:r>
            <a:rPr lang="lv-LV" sz="1600" b="1" kern="1200" dirty="0" err="1"/>
            <a:t>situatīvi</a:t>
          </a:r>
          <a:r>
            <a:rPr lang="lv-LV" sz="1600" b="1" kern="1200" dirty="0"/>
            <a:t>, ar konkrētu motivāciju un nav pārskatīti mainoties apstākļiem</a:t>
          </a:r>
          <a:r>
            <a:rPr lang="lv-LV" sz="1600" kern="1200" dirty="0"/>
            <a:t>; </a:t>
          </a:r>
          <a:endParaRPr lang="en-US" sz="1600" kern="1200" dirty="0"/>
        </a:p>
      </dsp:txBody>
      <dsp:txXfrm>
        <a:off x="0" y="605"/>
        <a:ext cx="11251622" cy="708552"/>
      </dsp:txXfrm>
    </dsp:sp>
    <dsp:sp modelId="{B94CF862-CA95-40E9-9D91-DE8FB42DD9AD}">
      <dsp:nvSpPr>
        <dsp:cNvPr id="0" name=""/>
        <dsp:cNvSpPr/>
      </dsp:nvSpPr>
      <dsp:spPr>
        <a:xfrm>
          <a:off x="0" y="709158"/>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8699E6A-D378-4A7F-A791-C33ACAD57160}">
      <dsp:nvSpPr>
        <dsp:cNvPr id="0" name=""/>
        <dsp:cNvSpPr/>
      </dsp:nvSpPr>
      <dsp:spPr>
        <a:xfrm>
          <a:off x="0" y="709158"/>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pensijas </a:t>
          </a:r>
          <a:r>
            <a:rPr lang="lv-LV" sz="1600" b="1" kern="1200" dirty="0"/>
            <a:t>sistēmu regulē </a:t>
          </a:r>
          <a:r>
            <a:rPr lang="lv-LV" sz="1600" b="1" kern="1200" dirty="0" err="1"/>
            <a:t>nozariski</a:t>
          </a:r>
          <a:r>
            <a:rPr lang="lv-LV" sz="1600" b="1" kern="1200" dirty="0"/>
            <a:t> normatīvie akti</a:t>
          </a:r>
          <a:r>
            <a:rPr lang="lv-LV" sz="1600" kern="1200" dirty="0"/>
            <a:t>, kas ir vēsturiski novedis pie situācijas, ka izdienas pensijas subjektiem ir dažādi izdienas pensijas saņemšanas nosacījumi (vecums, stāžs, apmērs u.c.)</a:t>
          </a:r>
          <a:endParaRPr lang="en-US" sz="1600" kern="1200" dirty="0"/>
        </a:p>
      </dsp:txBody>
      <dsp:txXfrm>
        <a:off x="0" y="709158"/>
        <a:ext cx="11251622" cy="708552"/>
      </dsp:txXfrm>
    </dsp:sp>
    <dsp:sp modelId="{AC7A29C8-E91C-41F5-85B6-DC39E7E52651}">
      <dsp:nvSpPr>
        <dsp:cNvPr id="0" name=""/>
        <dsp:cNvSpPr/>
      </dsp:nvSpPr>
      <dsp:spPr>
        <a:xfrm>
          <a:off x="0" y="1417711"/>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50C19BF-018A-4164-89CB-84BED0A3652E}">
      <dsp:nvSpPr>
        <dsp:cNvPr id="0" name=""/>
        <dsp:cNvSpPr/>
      </dsp:nvSpPr>
      <dsp:spPr>
        <a:xfrm>
          <a:off x="0" y="1417711"/>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Iekšlietu, Aizsardzības un Tieslietu (izņemot prokurorus) sistēmas darbinieki </a:t>
          </a:r>
          <a:r>
            <a:rPr lang="lv-LV" sz="1600" b="1" kern="1200" dirty="0"/>
            <a:t>stāžā var ieskaitīt 80 procentus no citās iestādēs</a:t>
          </a:r>
          <a:r>
            <a:rPr lang="lv-LV" sz="1600" kern="1200" dirty="0"/>
            <a:t>, pie komersantiem un organizācijās nostrādātā laika;</a:t>
          </a:r>
          <a:endParaRPr lang="en-US" sz="1600" kern="1200" dirty="0"/>
        </a:p>
      </dsp:txBody>
      <dsp:txXfrm>
        <a:off x="0" y="1417711"/>
        <a:ext cx="11251622" cy="708552"/>
      </dsp:txXfrm>
    </dsp:sp>
    <dsp:sp modelId="{592B61B0-7731-423E-AE37-BD3EFD38B844}">
      <dsp:nvSpPr>
        <dsp:cNvPr id="0" name=""/>
        <dsp:cNvSpPr/>
      </dsp:nvSpPr>
      <dsp:spPr>
        <a:xfrm>
          <a:off x="0" y="2126264"/>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CB9E64-BDF6-4687-B41B-3DDF7C572869}">
      <dsp:nvSpPr>
        <dsp:cNvPr id="0" name=""/>
        <dsp:cNvSpPr/>
      </dsp:nvSpPr>
      <dsp:spPr>
        <a:xfrm>
          <a:off x="0" y="2126264"/>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a:t>
          </a:r>
          <a:r>
            <a:rPr lang="lv-LV" sz="1600" b="1" kern="1200" dirty="0"/>
            <a:t>pensijas izmaksa tiek turpināta arī iestājoties valsts vecuma pensijai</a:t>
          </a:r>
          <a:r>
            <a:rPr lang="lv-LV" sz="1600" kern="1200" dirty="0"/>
            <a:t>, </a:t>
          </a:r>
          <a:r>
            <a:rPr lang="lv-LV" sz="1600" b="1" kern="1200" dirty="0"/>
            <a:t>no valsts budžeta sedzot starpību </a:t>
          </a:r>
          <a:r>
            <a:rPr lang="lv-LV" sz="1600" kern="1200" dirty="0"/>
            <a:t>starp vecuma un izdienas pensiju, ja izdienas pensija pārsniedz vecuma pensijas apmēru;</a:t>
          </a:r>
          <a:endParaRPr lang="en-US" sz="1600" kern="1200" dirty="0"/>
        </a:p>
      </dsp:txBody>
      <dsp:txXfrm>
        <a:off x="0" y="2126264"/>
        <a:ext cx="11251622" cy="708552"/>
      </dsp:txXfrm>
    </dsp:sp>
    <dsp:sp modelId="{82F4B7A8-2142-4C30-BC70-A8483F536106}">
      <dsp:nvSpPr>
        <dsp:cNvPr id="0" name=""/>
        <dsp:cNvSpPr/>
      </dsp:nvSpPr>
      <dsp:spPr>
        <a:xfrm>
          <a:off x="0" y="2834816"/>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11865D-8011-4AD3-AD89-25E6A12CAF49}">
      <dsp:nvSpPr>
        <dsp:cNvPr id="0" name=""/>
        <dsp:cNvSpPr/>
      </dsp:nvSpPr>
      <dsp:spPr>
        <a:xfrm>
          <a:off x="0" y="2834816"/>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pensiju </a:t>
          </a:r>
          <a:r>
            <a:rPr lang="lv-LV" sz="1600" b="1" kern="1200" dirty="0"/>
            <a:t>aprēķina no vidējās mēneša darba samaksas par pēdējiem 5 gadiem</a:t>
          </a:r>
          <a:r>
            <a:rPr lang="lv-LV" sz="1600" kern="1200" dirty="0"/>
            <a:t>, kas rada būtiski atšķirīgus izdienas pensijas apmērus starp iestādēm un nav salīdzināma ar pieeju vecuma pensiju apmēra noteikšanā no iemaksām visā nodarbinātības ciklā</a:t>
          </a:r>
          <a:endParaRPr lang="en-US" sz="1600" kern="1200" dirty="0"/>
        </a:p>
      </dsp:txBody>
      <dsp:txXfrm>
        <a:off x="0" y="2834816"/>
        <a:ext cx="11251622" cy="708552"/>
      </dsp:txXfrm>
    </dsp:sp>
    <dsp:sp modelId="{F3AA3735-7E41-4A4F-ACFE-431D3BB37619}">
      <dsp:nvSpPr>
        <dsp:cNvPr id="0" name=""/>
        <dsp:cNvSpPr/>
      </dsp:nvSpPr>
      <dsp:spPr>
        <a:xfrm>
          <a:off x="0" y="3543369"/>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71EFAB0-B798-4DA2-A836-EC4C7AAEA9A9}">
      <dsp:nvSpPr>
        <dsp:cNvPr id="0" name=""/>
        <dsp:cNvSpPr/>
      </dsp:nvSpPr>
      <dsp:spPr>
        <a:xfrm>
          <a:off x="0" y="3543369"/>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Izdienas pensijai </a:t>
          </a:r>
          <a:r>
            <a:rPr lang="lv-LV" sz="1600" b="1" kern="1200" dirty="0"/>
            <a:t>turpina kvalificēties arī administratīvo funkciju veicēji </a:t>
          </a:r>
          <a:r>
            <a:rPr lang="lv-LV" sz="1600" kern="1200" dirty="0"/>
            <a:t>un citas personas, kuru darba pienākumi pēc būtības neatbilst izdienas pensijas subjektam;</a:t>
          </a:r>
          <a:endParaRPr lang="en-US" sz="1600" kern="1200" dirty="0"/>
        </a:p>
      </dsp:txBody>
      <dsp:txXfrm>
        <a:off x="0" y="3543369"/>
        <a:ext cx="11251622" cy="708552"/>
      </dsp:txXfrm>
    </dsp:sp>
    <dsp:sp modelId="{BF5C9887-1F9B-476E-B03E-A8588BE22CE7}">
      <dsp:nvSpPr>
        <dsp:cNvPr id="0" name=""/>
        <dsp:cNvSpPr/>
      </dsp:nvSpPr>
      <dsp:spPr>
        <a:xfrm>
          <a:off x="0" y="4251922"/>
          <a:ext cx="11251622" cy="0"/>
        </a:xfrm>
        <a:prstGeom prst="line">
          <a:avLst/>
        </a:prstGeom>
        <a:solidFill>
          <a:schemeClr val="dk2">
            <a:hueOff val="0"/>
            <a:satOff val="0"/>
            <a:lumOff val="0"/>
            <a:alphaOff val="0"/>
          </a:schemeClr>
        </a:solidFill>
        <a:ln w="12700" cap="flat" cmpd="sng" algn="ctr">
          <a:solidFill>
            <a:schemeClr val="dk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6A95A78-3573-4333-A362-DD963FE3B13C}">
      <dsp:nvSpPr>
        <dsp:cNvPr id="0" name=""/>
        <dsp:cNvSpPr/>
      </dsp:nvSpPr>
      <dsp:spPr>
        <a:xfrm>
          <a:off x="0" y="4251922"/>
          <a:ext cx="11251622" cy="7085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t" anchorCtr="0">
          <a:noAutofit/>
        </a:bodyPr>
        <a:lstStyle/>
        <a:p>
          <a:pPr marL="0" lvl="0" indent="0" algn="l" defTabSz="711200">
            <a:lnSpc>
              <a:spcPct val="90000"/>
            </a:lnSpc>
            <a:spcBef>
              <a:spcPct val="0"/>
            </a:spcBef>
            <a:spcAft>
              <a:spcPct val="35000"/>
            </a:spcAft>
            <a:buNone/>
          </a:pPr>
          <a:r>
            <a:rPr lang="lv-LV" sz="1600" kern="1200" dirty="0"/>
            <a:t>Pastāv </a:t>
          </a:r>
          <a:r>
            <a:rPr lang="lv-LV" sz="1600" b="1" kern="1200" dirty="0"/>
            <a:t>nevienlīdzība starp iestādēm, </a:t>
          </a:r>
          <a:r>
            <a:rPr lang="lv-LV" sz="1600" kern="1200" dirty="0"/>
            <a:t>kur starp pielīdzināmu funkciju veicošām iestādēm kāda ir, bet cita nav izdienas pensijas subjekts (piemēram, </a:t>
          </a:r>
          <a:r>
            <a:rPr lang="es-ES" sz="1600" kern="1200" dirty="0"/>
            <a:t>VID </a:t>
          </a:r>
          <a:r>
            <a:rPr lang="es-ES" sz="1600" kern="1200" dirty="0" err="1"/>
            <a:t>Finanšu</a:t>
          </a:r>
          <a:r>
            <a:rPr lang="es-ES" sz="1600" kern="1200" dirty="0"/>
            <a:t> un </a:t>
          </a:r>
          <a:r>
            <a:rPr lang="es-ES" sz="1600" kern="1200" dirty="0" err="1"/>
            <a:t>Muitas</a:t>
          </a:r>
          <a:r>
            <a:rPr lang="es-ES" sz="1600" kern="1200" dirty="0"/>
            <a:t> </a:t>
          </a:r>
          <a:r>
            <a:rPr lang="es-ES" sz="1600" kern="1200" dirty="0" err="1"/>
            <a:t>policij</a:t>
          </a:r>
          <a:r>
            <a:rPr lang="lv-LV" sz="1600" kern="1200" dirty="0"/>
            <a:t>a un Valsts policija, Valsts tiesu ekspertīžu birojs un Valsts policijas Ekspertīžu birojs);</a:t>
          </a:r>
          <a:endParaRPr lang="en-US" sz="1600" kern="1200" dirty="0"/>
        </a:p>
      </dsp:txBody>
      <dsp:txXfrm>
        <a:off x="0" y="4251922"/>
        <a:ext cx="11251622" cy="7085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4C753A-D8B1-47C7-83EF-82AF8C78FCF4}">
      <dsp:nvSpPr>
        <dsp:cNvPr id="0" name=""/>
        <dsp:cNvSpPr/>
      </dsp:nvSpPr>
      <dsp:spPr>
        <a:xfrm>
          <a:off x="2435740" y="496252"/>
          <a:ext cx="5210651" cy="5210651"/>
        </a:xfrm>
        <a:prstGeom prst="pie">
          <a:avLst>
            <a:gd name="adj1" fmla="val 16200000"/>
            <a:gd name="adj2" fmla="val 54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lv-LV" sz="2700" b="1" kern="1200" dirty="0"/>
            <a:t>Attiecināmo loks </a:t>
          </a:r>
        </a:p>
        <a:p>
          <a:pPr marL="0" lvl="0" indent="0" algn="ctr" defTabSz="1200150">
            <a:lnSpc>
              <a:spcPct val="90000"/>
            </a:lnSpc>
            <a:spcBef>
              <a:spcPct val="0"/>
            </a:spcBef>
            <a:spcAft>
              <a:spcPct val="35000"/>
            </a:spcAft>
            <a:buNone/>
          </a:pPr>
          <a:r>
            <a:rPr lang="lv-LV" sz="2700" kern="1200" dirty="0"/>
            <a:t>tiesiskā paļāvība</a:t>
          </a:r>
          <a:endParaRPr lang="en-US" sz="2700" kern="1200" dirty="0"/>
        </a:p>
      </dsp:txBody>
      <dsp:txXfrm>
        <a:off x="5041066" y="1271647"/>
        <a:ext cx="1829931" cy="3659862"/>
      </dsp:txXfrm>
    </dsp:sp>
    <dsp:sp modelId="{28D96607-2121-4C5E-BA70-9D5ECEF0581E}">
      <dsp:nvSpPr>
        <dsp:cNvPr id="0" name=""/>
        <dsp:cNvSpPr/>
      </dsp:nvSpPr>
      <dsp:spPr>
        <a:xfrm>
          <a:off x="2311677" y="496252"/>
          <a:ext cx="5210651" cy="5210651"/>
        </a:xfrm>
        <a:prstGeom prst="pie">
          <a:avLst>
            <a:gd name="adj1" fmla="val 5400000"/>
            <a:gd name="adj2" fmla="val 16200000"/>
          </a:avLst>
        </a:prstGeom>
        <a:solidFill>
          <a:srgbClr val="8498B0"/>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marL="0" lvl="0" indent="0" algn="ctr" defTabSz="1200150">
            <a:lnSpc>
              <a:spcPct val="90000"/>
            </a:lnSpc>
            <a:spcBef>
              <a:spcPct val="0"/>
            </a:spcBef>
            <a:spcAft>
              <a:spcPct val="35000"/>
            </a:spcAft>
            <a:buNone/>
          </a:pPr>
          <a:r>
            <a:rPr lang="lv-LV" sz="2700" b="1" kern="1200"/>
            <a:t>Aprēķina principi</a:t>
          </a:r>
        </a:p>
        <a:p>
          <a:pPr marL="0" lvl="0" indent="0" algn="ctr" defTabSz="1200150">
            <a:lnSpc>
              <a:spcPct val="90000"/>
            </a:lnSpc>
            <a:spcBef>
              <a:spcPct val="0"/>
            </a:spcBef>
            <a:spcAft>
              <a:spcPct val="35000"/>
            </a:spcAft>
            <a:buNone/>
          </a:pPr>
          <a:r>
            <a:rPr lang="lv-LV" sz="2700" b="1" kern="1200"/>
            <a:t> </a:t>
          </a:r>
          <a:r>
            <a:rPr lang="lv-LV" sz="2700" kern="1200"/>
            <a:t>grupas, vecums, stāžs, metodika </a:t>
          </a:r>
          <a:endParaRPr lang="en-US" sz="2700" kern="1200" dirty="0"/>
        </a:p>
      </dsp:txBody>
      <dsp:txXfrm>
        <a:off x="3056056" y="1271647"/>
        <a:ext cx="1829931" cy="365986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EA3DCF-4F80-4B9D-9B27-B3AD64DEB1DC}">
      <dsp:nvSpPr>
        <dsp:cNvPr id="0" name=""/>
        <dsp:cNvSpPr/>
      </dsp:nvSpPr>
      <dsp:spPr>
        <a:xfrm>
          <a:off x="4778" y="13425"/>
          <a:ext cx="4101753" cy="7343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lv-LV" sz="1700" kern="1200" dirty="0"/>
            <a:t>1.scenārijs:</a:t>
          </a:r>
          <a:endParaRPr lang="en-US" sz="1700" kern="1200" dirty="0"/>
        </a:p>
      </dsp:txBody>
      <dsp:txXfrm>
        <a:off x="4778" y="13425"/>
        <a:ext cx="4101753" cy="489600"/>
      </dsp:txXfrm>
    </dsp:sp>
    <dsp:sp modelId="{919E4A2F-8298-4BFD-A4C1-AC6013643866}">
      <dsp:nvSpPr>
        <dsp:cNvPr id="0" name=""/>
        <dsp:cNvSpPr/>
      </dsp:nvSpPr>
      <dsp:spPr>
        <a:xfrm>
          <a:off x="844896" y="503026"/>
          <a:ext cx="4101753" cy="4528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0904" tIns="120904" rIns="120904" bIns="120904" numCol="1" spcCol="1270" anchor="t" anchorCtr="0">
          <a:noAutofit/>
        </a:bodyPr>
        <a:lstStyle/>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lv-LV" sz="1700" kern="1200" dirty="0"/>
            <a:t>Izmaiņas attiecas </a:t>
          </a:r>
          <a:r>
            <a:rPr lang="lv-LV" sz="1700" b="1" kern="1200" dirty="0"/>
            <a:t>tikai uz tām personām, kas izdienas pensiju sistēmā ir uzkrājušas mazāk kā 5 </a:t>
          </a:r>
          <a:r>
            <a:rPr lang="lv-LV" sz="1700" kern="1200" dirty="0"/>
            <a:t>(</a:t>
          </a:r>
          <a:r>
            <a:rPr lang="lv-LV" sz="1700" kern="1200" dirty="0">
              <a:solidFill>
                <a:srgbClr val="FF0000"/>
              </a:solidFill>
            </a:rPr>
            <a:t>XX</a:t>
          </a:r>
          <a:r>
            <a:rPr lang="lv-LV" sz="1700" kern="1200" dirty="0"/>
            <a:t>) pilnus izdienas stāža gadus</a:t>
          </a:r>
          <a:endParaRPr lang="en-US" sz="1700" kern="1200" dirty="0"/>
        </a:p>
        <a:p>
          <a:pPr marL="171450" lvl="1" indent="-171450" algn="l" defTabSz="755650">
            <a:lnSpc>
              <a:spcPct val="90000"/>
            </a:lnSpc>
            <a:spcBef>
              <a:spcPct val="0"/>
            </a:spcBef>
            <a:spcAft>
              <a:spcPct val="15000"/>
            </a:spcAft>
            <a:buChar char="•"/>
          </a:pPr>
          <a:endParaRPr lang="en-US" sz="1700" kern="1200" dirty="0"/>
        </a:p>
        <a:p>
          <a:pPr marL="171450" lvl="1" indent="-171450" algn="l" defTabSz="755650">
            <a:lnSpc>
              <a:spcPct val="90000"/>
            </a:lnSpc>
            <a:spcBef>
              <a:spcPct val="0"/>
            </a:spcBef>
            <a:spcAft>
              <a:spcPct val="15000"/>
            </a:spcAft>
            <a:buChar char="•"/>
          </a:pPr>
          <a:r>
            <a:rPr lang="lv-LV" sz="1700" kern="1200"/>
            <a:t>Izmaiņas tiek veiktas:</a:t>
          </a:r>
          <a:endParaRPr lang="en-US" sz="1700" kern="1200" dirty="0"/>
        </a:p>
        <a:p>
          <a:pPr marL="342900" lvl="2" indent="-171450" algn="l" defTabSz="755650">
            <a:lnSpc>
              <a:spcPct val="90000"/>
            </a:lnSpc>
            <a:spcBef>
              <a:spcPct val="0"/>
            </a:spcBef>
            <a:spcAft>
              <a:spcPct val="15000"/>
            </a:spcAft>
            <a:buChar char="•"/>
          </a:pPr>
          <a:r>
            <a:rPr lang="lv-LV" sz="1700" kern="1200"/>
            <a:t>izdienas stāžā</a:t>
          </a:r>
          <a:endParaRPr lang="en-US" sz="1700" kern="1200" dirty="0"/>
        </a:p>
        <a:p>
          <a:pPr marL="342900" lvl="2" indent="-171450" algn="l" defTabSz="755650">
            <a:lnSpc>
              <a:spcPct val="90000"/>
            </a:lnSpc>
            <a:spcBef>
              <a:spcPct val="0"/>
            </a:spcBef>
            <a:spcAft>
              <a:spcPct val="15000"/>
            </a:spcAft>
            <a:buChar char="•"/>
          </a:pPr>
          <a:r>
            <a:rPr lang="lv-LV" sz="1700" kern="1200"/>
            <a:t>pensionēšanās vecumā</a:t>
          </a:r>
          <a:endParaRPr lang="en-US" sz="1700" kern="1200" dirty="0"/>
        </a:p>
        <a:p>
          <a:pPr marL="342900" lvl="2" indent="-171450" algn="l" defTabSz="755650">
            <a:lnSpc>
              <a:spcPct val="90000"/>
            </a:lnSpc>
            <a:spcBef>
              <a:spcPct val="0"/>
            </a:spcBef>
            <a:spcAft>
              <a:spcPct val="15000"/>
            </a:spcAft>
            <a:buChar char="•"/>
          </a:pPr>
          <a:r>
            <a:rPr lang="lv-LV" sz="1700" kern="1200" dirty="0"/>
            <a:t>minimālajā un maksimālajā apmērā</a:t>
          </a:r>
          <a:endParaRPr lang="en-US" sz="1700" kern="1200" dirty="0"/>
        </a:p>
        <a:p>
          <a:pPr marL="342900" lvl="2" indent="-171450" algn="l" defTabSz="755650">
            <a:lnSpc>
              <a:spcPct val="90000"/>
            </a:lnSpc>
            <a:spcBef>
              <a:spcPct val="0"/>
            </a:spcBef>
            <a:spcAft>
              <a:spcPct val="15000"/>
            </a:spcAft>
            <a:buChar char="•"/>
          </a:pPr>
          <a:r>
            <a:rPr lang="lv-LV" sz="1700" kern="1200"/>
            <a:t>pensiju aprēķinā (pēdējie 2 mēneši)</a:t>
          </a:r>
          <a:endParaRPr lang="en-US" sz="1700" kern="1200" dirty="0"/>
        </a:p>
        <a:p>
          <a:pPr marL="342900" lvl="2" indent="-171450" algn="l" defTabSz="755650">
            <a:lnSpc>
              <a:spcPct val="90000"/>
            </a:lnSpc>
            <a:spcBef>
              <a:spcPct val="0"/>
            </a:spcBef>
            <a:spcAft>
              <a:spcPct val="15000"/>
            </a:spcAft>
            <a:buChar char="•"/>
          </a:pPr>
          <a:r>
            <a:rPr lang="lv-LV" sz="1700" kern="1200" dirty="0"/>
            <a:t>atbalsta funkciju izslēgšanā no saņēmēju loka</a:t>
          </a:r>
          <a:endParaRPr lang="en-US" sz="1700" kern="1200" dirty="0"/>
        </a:p>
      </dsp:txBody>
      <dsp:txXfrm>
        <a:off x="965032" y="623162"/>
        <a:ext cx="3861481" cy="4288528"/>
      </dsp:txXfrm>
    </dsp:sp>
    <dsp:sp modelId="{555B9EFE-89BD-44EE-9507-5A87D40A831E}">
      <dsp:nvSpPr>
        <dsp:cNvPr id="0" name=""/>
        <dsp:cNvSpPr/>
      </dsp:nvSpPr>
      <dsp:spPr>
        <a:xfrm>
          <a:off x="4728342" y="-252383"/>
          <a:ext cx="1318239" cy="1021218"/>
        </a:xfrm>
        <a:prstGeom prst="rightArrow">
          <a:avLst>
            <a:gd name="adj1" fmla="val 60000"/>
            <a:gd name="adj2" fmla="val 50000"/>
          </a:avLst>
        </a:prstGeom>
        <a:no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lang="en-US" sz="1400" kern="1200"/>
        </a:p>
      </dsp:txBody>
      <dsp:txXfrm>
        <a:off x="4728342" y="-48139"/>
        <a:ext cx="1011874" cy="612730"/>
      </dsp:txXfrm>
    </dsp:sp>
    <dsp:sp modelId="{510D3994-A8B8-40E1-BD84-82B1FE0732AA}">
      <dsp:nvSpPr>
        <dsp:cNvPr id="0" name=""/>
        <dsp:cNvSpPr/>
      </dsp:nvSpPr>
      <dsp:spPr>
        <a:xfrm>
          <a:off x="6593775" y="13425"/>
          <a:ext cx="4101753" cy="734399"/>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4" tIns="120904" rIns="120904" bIns="64770" numCol="1" spcCol="1270" anchor="t" anchorCtr="0">
          <a:noAutofit/>
        </a:bodyPr>
        <a:lstStyle/>
        <a:p>
          <a:pPr marL="0" lvl="0" indent="0" algn="l" defTabSz="755650">
            <a:lnSpc>
              <a:spcPct val="90000"/>
            </a:lnSpc>
            <a:spcBef>
              <a:spcPct val="0"/>
            </a:spcBef>
            <a:spcAft>
              <a:spcPct val="35000"/>
            </a:spcAft>
            <a:buNone/>
          </a:pPr>
          <a:r>
            <a:rPr lang="lv-LV" sz="1700" kern="1200" dirty="0"/>
            <a:t>2.scenārijs:</a:t>
          </a:r>
        </a:p>
      </dsp:txBody>
      <dsp:txXfrm>
        <a:off x="6593775" y="13425"/>
        <a:ext cx="4101753" cy="489600"/>
      </dsp:txXfrm>
    </dsp:sp>
    <dsp:sp modelId="{B75FAB4B-99E0-456E-8606-A6BCB3FC80BA}">
      <dsp:nvSpPr>
        <dsp:cNvPr id="0" name=""/>
        <dsp:cNvSpPr/>
      </dsp:nvSpPr>
      <dsp:spPr>
        <a:xfrm>
          <a:off x="7433894" y="503026"/>
          <a:ext cx="4101753" cy="4528800"/>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13792" tIns="113792" rIns="113792" bIns="113792" numCol="1" spcCol="1270" anchor="t" anchorCtr="0">
          <a:noAutofit/>
        </a:bodyPr>
        <a:lstStyle/>
        <a:p>
          <a:pPr marL="171450" lvl="1" indent="-171450" algn="l" defTabSz="711200">
            <a:lnSpc>
              <a:spcPct val="90000"/>
            </a:lnSpc>
            <a:spcBef>
              <a:spcPct val="0"/>
            </a:spcBef>
            <a:spcAft>
              <a:spcPct val="15000"/>
            </a:spcAft>
            <a:buChar char="•"/>
          </a:pPr>
          <a:r>
            <a:rPr lang="lv-LV" sz="1600" kern="1200" dirty="0"/>
            <a:t>Izmaiņas </a:t>
          </a:r>
          <a:r>
            <a:rPr lang="lv-LV" sz="1600" b="1" kern="1200" dirty="0"/>
            <a:t>neattiecina uz personām, kas izdienas pensiju sistēmā šobrīd ir uzkrājušas jebkādu izdienas stāžu</a:t>
          </a:r>
          <a:r>
            <a:rPr lang="lv-LV" sz="1600" kern="1200" dirty="0"/>
            <a:t>, skars tikai sistēmas </a:t>
          </a:r>
          <a:r>
            <a:rPr lang="lv-LV" sz="1600" b="1" kern="1200" dirty="0">
              <a:solidFill>
                <a:srgbClr val="FF0000"/>
              </a:solidFill>
            </a:rPr>
            <a:t>jaunienācējus</a:t>
          </a:r>
          <a:endParaRPr lang="lv-LV" sz="1600" b="1" kern="1200" dirty="0"/>
        </a:p>
        <a:p>
          <a:pPr marL="171450" lvl="1" indent="-171450" algn="l" defTabSz="711200">
            <a:lnSpc>
              <a:spcPct val="90000"/>
            </a:lnSpc>
            <a:spcBef>
              <a:spcPct val="0"/>
            </a:spcBef>
            <a:spcAft>
              <a:spcPct val="15000"/>
            </a:spcAft>
            <a:buNone/>
          </a:pPr>
          <a:endParaRPr lang="lv-LV" sz="1600" kern="1200" dirty="0"/>
        </a:p>
        <a:p>
          <a:pPr marL="171450" lvl="1" indent="-171450" algn="l" defTabSz="711200">
            <a:lnSpc>
              <a:spcPct val="90000"/>
            </a:lnSpc>
            <a:spcBef>
              <a:spcPct val="0"/>
            </a:spcBef>
            <a:spcAft>
              <a:spcPct val="15000"/>
            </a:spcAft>
            <a:buNone/>
          </a:pPr>
          <a:r>
            <a:rPr lang="lv-LV" sz="1600" kern="1200" dirty="0"/>
            <a:t>Papildus 1. scenārija izmaiņām (</a:t>
          </a:r>
          <a:r>
            <a:rPr lang="lv-LV" sz="1600" i="1" kern="1200" dirty="0"/>
            <a:t>stāžs, vecums, min. </a:t>
          </a:r>
          <a:r>
            <a:rPr lang="lv-LV" sz="1600" i="1" kern="1200" dirty="0" err="1"/>
            <a:t>max</a:t>
          </a:r>
          <a:r>
            <a:rPr lang="lv-LV" sz="1600" i="1" kern="1200" dirty="0"/>
            <a:t> apmērs, aprēķins un atbalsta funkciju izslēgšana)</a:t>
          </a:r>
        </a:p>
        <a:p>
          <a:pPr marL="171450" lvl="1" indent="-171450" algn="l" defTabSz="711200">
            <a:lnSpc>
              <a:spcPct val="90000"/>
            </a:lnSpc>
            <a:spcBef>
              <a:spcPct val="0"/>
            </a:spcBef>
            <a:spcAft>
              <a:spcPct val="15000"/>
            </a:spcAft>
            <a:buNone/>
          </a:pPr>
          <a:endParaRPr lang="lv-LV" sz="1600" i="1" kern="1200" dirty="0"/>
        </a:p>
        <a:p>
          <a:pPr marL="171450" lvl="1" indent="-171450" algn="l" defTabSz="711200">
            <a:lnSpc>
              <a:spcPct val="90000"/>
            </a:lnSpc>
            <a:spcBef>
              <a:spcPct val="0"/>
            </a:spcBef>
            <a:spcAft>
              <a:spcPct val="15000"/>
            </a:spcAft>
            <a:buFont typeface="Arial" panose="020B0604020202020204" pitchFamily="34" charset="0"/>
            <a:buChar char="•"/>
          </a:pPr>
          <a:r>
            <a:rPr lang="lv-LV" sz="1600" kern="1200" dirty="0"/>
            <a:t>pārskata izdienas pensijas saņēmēju loku, attiecinot uz personām, kas </a:t>
          </a:r>
          <a:r>
            <a:rPr lang="lv-LV" sz="1600" b="1" kern="1200" dirty="0"/>
            <a:t>saskaras ar reālu risku dzīvībai un veselībai</a:t>
          </a:r>
          <a:endParaRPr lang="lv-LV" sz="1600" kern="1200" dirty="0"/>
        </a:p>
        <a:p>
          <a:pPr marL="171450" lvl="1" indent="-171450" algn="l" defTabSz="711200">
            <a:lnSpc>
              <a:spcPct val="90000"/>
            </a:lnSpc>
            <a:spcBef>
              <a:spcPct val="0"/>
            </a:spcBef>
            <a:spcAft>
              <a:spcPct val="15000"/>
            </a:spcAft>
            <a:buFont typeface="Arial" panose="020B0604020202020204" pitchFamily="34" charset="0"/>
            <a:buChar char="•"/>
          </a:pPr>
          <a:r>
            <a:rPr lang="lv-LV" sz="1600" kern="1200" dirty="0"/>
            <a:t>iestājoties </a:t>
          </a:r>
          <a:r>
            <a:rPr lang="lv-LV" sz="1600" b="1" kern="1200" dirty="0"/>
            <a:t>valsts vecuma pensijas </a:t>
          </a:r>
          <a:r>
            <a:rPr lang="lv-LV" sz="1600" kern="1200" dirty="0"/>
            <a:t>saņemšanai noteiktajam vecumam, pensija </a:t>
          </a:r>
          <a:r>
            <a:rPr lang="lv-LV" sz="1600" b="1" kern="1200" dirty="0"/>
            <a:t>tiek maksāta atbilstoši dzīves laikā veiktajām valsts sociālās apdrošināšanas </a:t>
          </a:r>
          <a:r>
            <a:rPr lang="lv-LV" sz="1600" kern="1200" dirty="0"/>
            <a:t>obligātajām iemaksām</a:t>
          </a:r>
        </a:p>
      </dsp:txBody>
      <dsp:txXfrm>
        <a:off x="7554030" y="623162"/>
        <a:ext cx="3861481" cy="4288528"/>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D3994-A8B8-40E1-BD84-82B1FE0732AA}">
      <dsp:nvSpPr>
        <dsp:cNvPr id="0" name=""/>
        <dsp:cNvSpPr/>
      </dsp:nvSpPr>
      <dsp:spPr>
        <a:xfrm>
          <a:off x="58858" y="-185324"/>
          <a:ext cx="3955039" cy="676732"/>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lv-LV" sz="1800" kern="1200" dirty="0"/>
            <a:t>2.scenārijs:    </a:t>
          </a:r>
        </a:p>
      </dsp:txBody>
      <dsp:txXfrm>
        <a:off x="58858" y="-185324"/>
        <a:ext cx="3955039" cy="451154"/>
      </dsp:txXfrm>
    </dsp:sp>
    <dsp:sp modelId="{B75FAB4B-99E0-456E-8606-A6BCB3FC80BA}">
      <dsp:nvSpPr>
        <dsp:cNvPr id="0" name=""/>
        <dsp:cNvSpPr/>
      </dsp:nvSpPr>
      <dsp:spPr>
        <a:xfrm>
          <a:off x="811673" y="225714"/>
          <a:ext cx="3955039" cy="476358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lv-LV" sz="1800" kern="1200" dirty="0"/>
            <a:t>Izmaiņas </a:t>
          </a:r>
          <a:r>
            <a:rPr lang="lv-LV" sz="1800" b="1" kern="1200" dirty="0"/>
            <a:t>neattiecina</a:t>
          </a:r>
          <a:r>
            <a:rPr lang="lv-LV" sz="1800" kern="1200" dirty="0"/>
            <a:t> uz personām, kas izdienas pensiju sistēmā šobrīd ir </a:t>
          </a:r>
          <a:r>
            <a:rPr lang="lv-LV" sz="1800" b="1" kern="1200" dirty="0"/>
            <a:t>uzkrājušas jebkādu izdienas stāžu</a:t>
          </a:r>
          <a:r>
            <a:rPr lang="lv-LV" sz="1800" kern="1200" dirty="0"/>
            <a:t>, skars tikai sistēmas </a:t>
          </a:r>
          <a:r>
            <a:rPr lang="lv-LV" sz="1800" b="1" kern="1200" dirty="0" err="1">
              <a:solidFill>
                <a:srgbClr val="FF0000"/>
              </a:solidFill>
            </a:rPr>
            <a:t>jaunienācējus</a:t>
          </a:r>
          <a:endParaRPr lang="lv-LV" sz="1800" b="1" kern="1200" dirty="0">
            <a:solidFill>
              <a:srgbClr val="FF0000"/>
            </a:solidFill>
          </a:endParaRPr>
        </a:p>
        <a:p>
          <a:pPr marL="171450" lvl="1" indent="-171450" algn="l" defTabSz="800100">
            <a:lnSpc>
              <a:spcPct val="90000"/>
            </a:lnSpc>
            <a:spcBef>
              <a:spcPct val="0"/>
            </a:spcBef>
            <a:spcAft>
              <a:spcPct val="15000"/>
            </a:spcAft>
            <a:buChar char="•"/>
          </a:pPr>
          <a:r>
            <a:rPr lang="lv-LV" sz="1800" kern="1200" dirty="0"/>
            <a:t>Papildus 1. scenārija izmaiņām </a:t>
          </a:r>
          <a:r>
            <a:rPr lang="lv-LV" sz="1600" i="1" kern="1200" dirty="0"/>
            <a:t>(stāžs, vecums, min. </a:t>
          </a:r>
          <a:r>
            <a:rPr lang="lv-LV" sz="1600" i="1" kern="1200" dirty="0" err="1"/>
            <a:t>max</a:t>
          </a:r>
          <a:r>
            <a:rPr lang="lv-LV" sz="1600" i="1" kern="1200" dirty="0"/>
            <a:t> apmērs, aprēķins un atbalsta funkciju izslēgšana)</a:t>
          </a:r>
        </a:p>
        <a:p>
          <a:pPr marL="171450" lvl="1" indent="-171450" algn="l" defTabSz="800100">
            <a:lnSpc>
              <a:spcPct val="90000"/>
            </a:lnSpc>
            <a:spcBef>
              <a:spcPct val="0"/>
            </a:spcBef>
            <a:spcAft>
              <a:spcPct val="15000"/>
            </a:spcAft>
            <a:buChar char="•"/>
          </a:pPr>
          <a:r>
            <a:rPr lang="lv-LV" sz="1800" b="1" kern="1200" dirty="0"/>
            <a:t>pārskata</a:t>
          </a:r>
          <a:r>
            <a:rPr lang="lv-LV" sz="1800" kern="1200" dirty="0"/>
            <a:t> izdienas pensijas </a:t>
          </a:r>
          <a:r>
            <a:rPr lang="lv-LV" sz="1800" b="1" kern="1200" dirty="0"/>
            <a:t>saņēmēju loku</a:t>
          </a:r>
        </a:p>
        <a:p>
          <a:pPr marL="171450" lvl="1" indent="-171450" algn="l" defTabSz="800100">
            <a:lnSpc>
              <a:spcPct val="90000"/>
            </a:lnSpc>
            <a:spcBef>
              <a:spcPct val="0"/>
            </a:spcBef>
            <a:spcAft>
              <a:spcPct val="15000"/>
            </a:spcAft>
            <a:buChar char="•"/>
          </a:pPr>
          <a:r>
            <a:rPr lang="lv-LV" sz="1800" kern="1200" dirty="0"/>
            <a:t>iestājoties </a:t>
          </a:r>
          <a:r>
            <a:rPr lang="lv-LV" sz="1800" b="1" kern="1200" dirty="0"/>
            <a:t>valsts vecuma pensijas </a:t>
          </a:r>
          <a:r>
            <a:rPr lang="lv-LV" sz="1800" kern="1200" dirty="0"/>
            <a:t>saņemšanai noteiktajam vecumam, pensija tiek maksāta atbilstoši </a:t>
          </a:r>
          <a:r>
            <a:rPr lang="lv-LV" sz="1800" b="1" kern="1200" dirty="0"/>
            <a:t>dzīves laikā veiktajām valsts sociālās apdrošināšanas obligātajām iemaksām</a:t>
          </a:r>
        </a:p>
      </dsp:txBody>
      <dsp:txXfrm>
        <a:off x="927512" y="341553"/>
        <a:ext cx="3723361" cy="453190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11F2518-1F36-4C98-B122-F51B764CD9C8}">
      <dsp:nvSpPr>
        <dsp:cNvPr id="0" name=""/>
        <dsp:cNvSpPr/>
      </dsp:nvSpPr>
      <dsp:spPr>
        <a:xfrm>
          <a:off x="312401" y="0"/>
          <a:ext cx="6847418" cy="1328903"/>
        </a:xfrm>
        <a:prstGeom prst="rect">
          <a:avLst/>
        </a:prstGeom>
        <a:solidFill>
          <a:schemeClr val="accent1">
            <a:lumMod val="40000"/>
            <a:lumOff val="6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kern="1200" dirty="0">
              <a:solidFill>
                <a:schemeClr val="tx1"/>
              </a:solidFill>
            </a:rPr>
            <a:t>Izdienas pensijas saņēmēju loka pārskatīšana uz personu loku, kas </a:t>
          </a:r>
          <a:r>
            <a:rPr lang="lv-LV" sz="1800" b="1" kern="1200" dirty="0">
              <a:solidFill>
                <a:schemeClr val="tx1"/>
              </a:solidFill>
            </a:rPr>
            <a:t>saskaras ar reālu risku dzīvībai un veselībai</a:t>
          </a:r>
          <a:r>
            <a:rPr lang="lv-LV" sz="1800" kern="1200" dirty="0">
              <a:solidFill>
                <a:schemeClr val="tx1"/>
              </a:solidFill>
            </a:rPr>
            <a:t>, kas iestājas pildot pienākumus valsts apmaksātās profesijās/amatos, jomās kas saistītas ar valsts un sabiedrības drošību, vienlaikus izpildoties šādiem kritērijiem:</a:t>
          </a:r>
          <a:endParaRPr lang="en-US" sz="1800" kern="1200" dirty="0">
            <a:solidFill>
              <a:schemeClr val="tx1"/>
            </a:solidFill>
          </a:endParaRPr>
        </a:p>
      </dsp:txBody>
      <dsp:txXfrm>
        <a:off x="312401" y="0"/>
        <a:ext cx="6847418" cy="1328903"/>
      </dsp:txXfrm>
    </dsp:sp>
    <dsp:sp modelId="{AB02497D-5D18-4831-B19E-2A9E4905B5FD}">
      <dsp:nvSpPr>
        <dsp:cNvPr id="0" name=""/>
        <dsp:cNvSpPr/>
      </dsp:nvSpPr>
      <dsp:spPr>
        <a:xfrm>
          <a:off x="292966" y="1422616"/>
          <a:ext cx="6847418" cy="22200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4625" tIns="22860" rIns="128016" bIns="22860" numCol="1" spcCol="1270" anchor="t" anchorCtr="0">
          <a:noAutofit/>
        </a:bodyPr>
        <a:lstStyle/>
        <a:p>
          <a:pPr marL="171450" lvl="1" indent="-171450" algn="l" defTabSz="800100">
            <a:lnSpc>
              <a:spcPct val="90000"/>
            </a:lnSpc>
            <a:spcBef>
              <a:spcPct val="0"/>
            </a:spcBef>
            <a:spcAft>
              <a:spcPct val="20000"/>
            </a:spcAft>
            <a:buChar char="•"/>
          </a:pPr>
          <a:r>
            <a:rPr lang="lv-LV" sz="1800" kern="1200" dirty="0">
              <a:solidFill>
                <a:schemeClr val="tx1"/>
              </a:solidFill>
            </a:rPr>
            <a:t>1) persona ir amatpersona vai amatpersona ar speciālo dienesta pakāpi;</a:t>
          </a:r>
        </a:p>
        <a:p>
          <a:pPr marL="171450" lvl="1" indent="-171450" algn="l" defTabSz="800100">
            <a:lnSpc>
              <a:spcPct val="90000"/>
            </a:lnSpc>
            <a:spcBef>
              <a:spcPct val="0"/>
            </a:spcBef>
            <a:spcAft>
              <a:spcPct val="20000"/>
            </a:spcAft>
            <a:buChar char="•"/>
          </a:pPr>
          <a:r>
            <a:rPr lang="lv-LV" sz="1800" kern="1200" dirty="0">
              <a:solidFill>
                <a:schemeClr val="tx1"/>
              </a:solidFill>
            </a:rPr>
            <a:t>2) persona dienē militārajā dienestā vai ir nodarbināta iestādē, kas ir operatīvās darbības subjekts;</a:t>
          </a:r>
        </a:p>
        <a:p>
          <a:pPr marL="171450" lvl="1" indent="-171450" algn="l" defTabSz="800100">
            <a:lnSpc>
              <a:spcPct val="90000"/>
            </a:lnSpc>
            <a:spcBef>
              <a:spcPct val="0"/>
            </a:spcBef>
            <a:spcAft>
              <a:spcPct val="20000"/>
            </a:spcAft>
            <a:buChar char="•"/>
          </a:pPr>
          <a:r>
            <a:rPr lang="lv-LV" sz="1800" kern="1200" dirty="0">
              <a:solidFill>
                <a:schemeClr val="tx1"/>
              </a:solidFill>
            </a:rPr>
            <a:t>3) personai kā nosacījumu dienesta pienākumu pildīšanai valsts noteikusi speciālas veselības stāvokļa, fiziskās sagatavotības un psiholoģisko īpašību pārbaudes, kas tiek kontrolētas visu dienesta laiku.</a:t>
          </a:r>
        </a:p>
      </dsp:txBody>
      <dsp:txXfrm>
        <a:off x="292966" y="1422616"/>
        <a:ext cx="6847418" cy="2220075"/>
      </dsp:txXfrm>
    </dsp:sp>
    <dsp:sp modelId="{CF216E75-4F09-4B07-B8B9-F7E2640F66F4}">
      <dsp:nvSpPr>
        <dsp:cNvPr id="0" name=""/>
        <dsp:cNvSpPr/>
      </dsp:nvSpPr>
      <dsp:spPr>
        <a:xfrm>
          <a:off x="312401" y="3688302"/>
          <a:ext cx="6847418" cy="1216800"/>
        </a:xfrm>
        <a:prstGeom prst="rect">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a:lnSpc>
              <a:spcPct val="90000"/>
            </a:lnSpc>
            <a:spcBef>
              <a:spcPct val="0"/>
            </a:spcBef>
            <a:spcAft>
              <a:spcPct val="35000"/>
            </a:spcAft>
            <a:buNone/>
          </a:pPr>
          <a:r>
            <a:rPr lang="lv-LV" sz="1800" kern="1200" dirty="0">
              <a:solidFill>
                <a:schemeClr val="tx1"/>
              </a:solidFill>
            </a:rPr>
            <a:t>Izdienas </a:t>
          </a:r>
          <a:r>
            <a:rPr lang="lv-LV" sz="1800" b="1" kern="1200" dirty="0">
              <a:solidFill>
                <a:schemeClr val="tx1"/>
              </a:solidFill>
            </a:rPr>
            <a:t>pensijas izmaksas pārtraukšana iestājoties valsts vecuma pensijai,</a:t>
          </a:r>
          <a:r>
            <a:rPr lang="lv-LV" sz="1800" kern="1200" dirty="0">
              <a:solidFill>
                <a:schemeClr val="tx1"/>
              </a:solidFill>
            </a:rPr>
            <a:t> kas paredz izdienas subjektiem integrēties kopējā valsts vecuma pensijas sistēmā </a:t>
          </a:r>
          <a:r>
            <a:rPr lang="lv-LV" sz="1800" b="1" kern="1200" dirty="0">
              <a:solidFill>
                <a:schemeClr val="tx1"/>
              </a:solidFill>
            </a:rPr>
            <a:t>atbilstoši to dzīves laikā veiktajām valsts sociālās apdrošināšanas obligātajām iemaksām.</a:t>
          </a:r>
        </a:p>
      </dsp:txBody>
      <dsp:txXfrm>
        <a:off x="312401" y="3688302"/>
        <a:ext cx="6847418" cy="121680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10D3994-A8B8-40E1-BD84-82B1FE0732AA}">
      <dsp:nvSpPr>
        <dsp:cNvPr id="0" name=""/>
        <dsp:cNvSpPr/>
      </dsp:nvSpPr>
      <dsp:spPr>
        <a:xfrm>
          <a:off x="58858" y="-185324"/>
          <a:ext cx="3955039" cy="676732"/>
        </a:xfrm>
        <a:prstGeom prst="roundRect">
          <a:avLst>
            <a:gd name="adj" fmla="val 10000"/>
          </a:avLst>
        </a:prstGeom>
        <a:solidFill>
          <a:schemeClr val="accent1"/>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128016" rIns="128016" bIns="68580" numCol="1" spcCol="1270" anchor="t" anchorCtr="0">
          <a:noAutofit/>
        </a:bodyPr>
        <a:lstStyle/>
        <a:p>
          <a:pPr marL="0" lvl="0" indent="0" algn="l" defTabSz="800100">
            <a:lnSpc>
              <a:spcPct val="90000"/>
            </a:lnSpc>
            <a:spcBef>
              <a:spcPct val="0"/>
            </a:spcBef>
            <a:spcAft>
              <a:spcPct val="35000"/>
            </a:spcAft>
            <a:buNone/>
          </a:pPr>
          <a:r>
            <a:rPr lang="lv-LV" sz="1800" kern="1200" dirty="0"/>
            <a:t>2.scenārijs:    </a:t>
          </a:r>
        </a:p>
      </dsp:txBody>
      <dsp:txXfrm>
        <a:off x="58858" y="-185324"/>
        <a:ext cx="3955039" cy="451154"/>
      </dsp:txXfrm>
    </dsp:sp>
    <dsp:sp modelId="{B75FAB4B-99E0-456E-8606-A6BCB3FC80BA}">
      <dsp:nvSpPr>
        <dsp:cNvPr id="0" name=""/>
        <dsp:cNvSpPr/>
      </dsp:nvSpPr>
      <dsp:spPr>
        <a:xfrm>
          <a:off x="811673" y="225714"/>
          <a:ext cx="3955039" cy="4763582"/>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28016" tIns="128016" rIns="128016" bIns="128016" numCol="1" spcCol="1270" anchor="t" anchorCtr="0">
          <a:noAutofit/>
        </a:bodyPr>
        <a:lstStyle/>
        <a:p>
          <a:pPr marL="171450" lvl="1" indent="-171450" algn="l" defTabSz="800100">
            <a:lnSpc>
              <a:spcPct val="90000"/>
            </a:lnSpc>
            <a:spcBef>
              <a:spcPct val="0"/>
            </a:spcBef>
            <a:spcAft>
              <a:spcPct val="15000"/>
            </a:spcAft>
            <a:buChar char="•"/>
          </a:pPr>
          <a:r>
            <a:rPr lang="lv-LV" sz="1800" kern="1200" dirty="0"/>
            <a:t>Izmaiņas </a:t>
          </a:r>
          <a:r>
            <a:rPr lang="lv-LV" sz="1800" b="1" kern="1200" dirty="0"/>
            <a:t>neattiecina</a:t>
          </a:r>
          <a:r>
            <a:rPr lang="lv-LV" sz="1800" kern="1200" dirty="0"/>
            <a:t> uz personām, kas izdienas pensiju sistēmā šobrīd ir </a:t>
          </a:r>
          <a:r>
            <a:rPr lang="lv-LV" sz="1800" b="1" kern="1200" dirty="0"/>
            <a:t>uzkrājušas jebkādu izdienas stāžu</a:t>
          </a:r>
          <a:r>
            <a:rPr lang="lv-LV" sz="1800" kern="1200" dirty="0"/>
            <a:t>, skars tikai sistēmas </a:t>
          </a:r>
          <a:r>
            <a:rPr lang="lv-LV" sz="1800" b="1" kern="1200" dirty="0" err="1">
              <a:solidFill>
                <a:srgbClr val="FF0000"/>
              </a:solidFill>
            </a:rPr>
            <a:t>jaunienācējus</a:t>
          </a:r>
          <a:endParaRPr lang="lv-LV" sz="1800" b="1" kern="1200" dirty="0">
            <a:solidFill>
              <a:srgbClr val="FF0000"/>
            </a:solidFill>
          </a:endParaRPr>
        </a:p>
        <a:p>
          <a:pPr marL="171450" lvl="1" indent="-171450" algn="l" defTabSz="800100">
            <a:lnSpc>
              <a:spcPct val="90000"/>
            </a:lnSpc>
            <a:spcBef>
              <a:spcPct val="0"/>
            </a:spcBef>
            <a:spcAft>
              <a:spcPct val="15000"/>
            </a:spcAft>
            <a:buChar char="•"/>
          </a:pPr>
          <a:r>
            <a:rPr lang="lv-LV" sz="1800" kern="1200" dirty="0"/>
            <a:t>Papildus 1. scenārija izmaiņām </a:t>
          </a:r>
          <a:r>
            <a:rPr lang="lv-LV" sz="1600" i="1" kern="1200" dirty="0"/>
            <a:t>(stāžs, vecums, min. </a:t>
          </a:r>
          <a:r>
            <a:rPr lang="lv-LV" sz="1600" i="1" kern="1200" dirty="0" err="1"/>
            <a:t>max</a:t>
          </a:r>
          <a:r>
            <a:rPr lang="lv-LV" sz="1600" i="1" kern="1200" dirty="0"/>
            <a:t> apmērs, aprēķins un atbalsta funkciju izslēgšana)</a:t>
          </a:r>
        </a:p>
        <a:p>
          <a:pPr marL="171450" lvl="1" indent="-171450" algn="l" defTabSz="800100">
            <a:lnSpc>
              <a:spcPct val="90000"/>
            </a:lnSpc>
            <a:spcBef>
              <a:spcPct val="0"/>
            </a:spcBef>
            <a:spcAft>
              <a:spcPct val="15000"/>
            </a:spcAft>
            <a:buChar char="•"/>
          </a:pPr>
          <a:r>
            <a:rPr lang="lv-LV" sz="1800" b="1" kern="1200" dirty="0"/>
            <a:t>pārskata</a:t>
          </a:r>
          <a:r>
            <a:rPr lang="lv-LV" sz="1800" kern="1200" dirty="0"/>
            <a:t> izdienas pensijas </a:t>
          </a:r>
          <a:r>
            <a:rPr lang="lv-LV" sz="1800" b="1" kern="1200" dirty="0"/>
            <a:t>saņēmēju loku</a:t>
          </a:r>
        </a:p>
        <a:p>
          <a:pPr marL="171450" lvl="1" indent="-171450" algn="l" defTabSz="800100">
            <a:lnSpc>
              <a:spcPct val="90000"/>
            </a:lnSpc>
            <a:spcBef>
              <a:spcPct val="0"/>
            </a:spcBef>
            <a:spcAft>
              <a:spcPct val="15000"/>
            </a:spcAft>
            <a:buChar char="•"/>
          </a:pPr>
          <a:r>
            <a:rPr lang="lv-LV" sz="1800" kern="1200" dirty="0"/>
            <a:t>iestājoties </a:t>
          </a:r>
          <a:r>
            <a:rPr lang="lv-LV" sz="1800" b="1" kern="1200" dirty="0"/>
            <a:t>valsts vecuma pensijas </a:t>
          </a:r>
          <a:r>
            <a:rPr lang="lv-LV" sz="1800" kern="1200" dirty="0"/>
            <a:t>saņemšanai noteiktajam vecumam, pensija tiek maksāta atbilstoši </a:t>
          </a:r>
          <a:r>
            <a:rPr lang="lv-LV" sz="1800" b="1" kern="1200" dirty="0"/>
            <a:t>dzīves laikā veiktajām valsts sociālās apdrošināšanas obligātajām iemaksām</a:t>
          </a:r>
        </a:p>
      </dsp:txBody>
      <dsp:txXfrm>
        <a:off x="927512" y="341553"/>
        <a:ext cx="3723361" cy="453190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71398AA-2208-45D1-8B99-B8D2D0267E2F}">
      <dsp:nvSpPr>
        <dsp:cNvPr id="0" name=""/>
        <dsp:cNvSpPr/>
      </dsp:nvSpPr>
      <dsp:spPr>
        <a:xfrm>
          <a:off x="294934" y="58703"/>
          <a:ext cx="6653131" cy="2536214"/>
        </a:xfrm>
        <a:prstGeom prst="rect">
          <a:avLst/>
        </a:prstGeom>
        <a:solidFill>
          <a:schemeClr val="accent5">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Font typeface="Wingdings" panose="05000000000000000000" pitchFamily="2" charset="2"/>
            <a:buNone/>
          </a:pPr>
          <a:r>
            <a:rPr lang="lv-LV" sz="1800" kern="1200" dirty="0">
              <a:solidFill>
                <a:prstClr val="black">
                  <a:hueOff val="0"/>
                  <a:satOff val="0"/>
                  <a:lumOff val="0"/>
                  <a:alphaOff val="0"/>
                </a:prstClr>
              </a:solidFill>
              <a:latin typeface="Calibri" panose="020F0502020204030204"/>
              <a:ea typeface="+mn-ea"/>
              <a:cs typeface="+mn-cs"/>
            </a:rPr>
            <a:t>Izdienas pensijas vecuma un izdienas stāža pakāpeniska paaugstināšana (6 mēneši par katru gadu, līdz tiek sasniegts kopējais palielinājums par 5 gadiem) </a:t>
          </a:r>
          <a:r>
            <a:rPr lang="lv-LV" sz="1800" b="1" kern="1200" dirty="0">
              <a:solidFill>
                <a:prstClr val="black">
                  <a:hueOff val="0"/>
                  <a:satOff val="0"/>
                  <a:lumOff val="0"/>
                  <a:alphaOff val="0"/>
                </a:prstClr>
              </a:solidFill>
              <a:latin typeface="Calibri" panose="020F0502020204030204"/>
              <a:ea typeface="+mn-ea"/>
              <a:cs typeface="+mn-cs"/>
            </a:rPr>
            <a:t>sākot ar 2026.gadu visām izdienas pensiju sistēmā esošajām personām, neatkarīgi no uzkrātā izdienas stāža.</a:t>
          </a:r>
          <a:br>
            <a:rPr lang="lv-LV" sz="1800" b="1" kern="1200" dirty="0">
              <a:solidFill>
                <a:prstClr val="black">
                  <a:hueOff val="0"/>
                  <a:satOff val="0"/>
                  <a:lumOff val="0"/>
                  <a:alphaOff val="0"/>
                </a:prstClr>
              </a:solidFill>
              <a:latin typeface="Calibri" panose="020F0502020204030204"/>
              <a:ea typeface="+mn-ea"/>
              <a:cs typeface="+mn-cs"/>
            </a:rPr>
          </a:br>
          <a:r>
            <a:rPr lang="lv-LV" sz="1800" b="1" kern="1200" dirty="0">
              <a:solidFill>
                <a:prstClr val="black"/>
              </a:solidFill>
              <a:highlight>
                <a:srgbClr val="FFFF00"/>
              </a:highlight>
              <a:latin typeface="Calibri" panose="020F0502020204030204"/>
              <a:ea typeface="+mn-ea"/>
              <a:cs typeface="+mn-cs"/>
            </a:rPr>
            <a:t>alternatīva</a:t>
          </a:r>
          <a:br>
            <a:rPr lang="lv-LV" sz="1800" b="1" kern="1200" dirty="0">
              <a:solidFill>
                <a:prstClr val="black">
                  <a:hueOff val="0"/>
                  <a:satOff val="0"/>
                  <a:lumOff val="0"/>
                  <a:alphaOff val="0"/>
                </a:prstClr>
              </a:solidFill>
              <a:latin typeface="Calibri" panose="020F0502020204030204"/>
              <a:ea typeface="+mn-ea"/>
              <a:cs typeface="+mn-cs"/>
            </a:rPr>
          </a:br>
          <a:r>
            <a:rPr lang="lv-LV" sz="1800" kern="1200" dirty="0">
              <a:solidFill>
                <a:prstClr val="black">
                  <a:hueOff val="0"/>
                  <a:satOff val="0"/>
                  <a:lumOff val="0"/>
                  <a:alphaOff val="0"/>
                </a:prstClr>
              </a:solidFill>
              <a:latin typeface="Calibri" panose="020F0502020204030204"/>
              <a:ea typeface="+mn-ea"/>
              <a:cs typeface="+mn-cs"/>
            </a:rPr>
            <a:t>Izdienas pensijas vecuma un izdienas stāža paaugstināšana </a:t>
          </a:r>
          <a:r>
            <a:rPr lang="lv-LV" sz="1800" b="1" kern="1200" dirty="0">
              <a:solidFill>
                <a:prstClr val="black">
                  <a:hueOff val="0"/>
                  <a:satOff val="0"/>
                  <a:lumOff val="0"/>
                  <a:alphaOff val="0"/>
                </a:prstClr>
              </a:solidFill>
              <a:latin typeface="Calibri" panose="020F0502020204030204"/>
              <a:ea typeface="+mn-ea"/>
              <a:cs typeface="+mn-cs"/>
            </a:rPr>
            <a:t>sākot ar 2026.gadu</a:t>
          </a:r>
          <a:r>
            <a:rPr lang="lv-LV" sz="1800" kern="1200" dirty="0">
              <a:solidFill>
                <a:prstClr val="black">
                  <a:hueOff val="0"/>
                  <a:satOff val="0"/>
                  <a:lumOff val="0"/>
                  <a:alphaOff val="0"/>
                </a:prstClr>
              </a:solidFill>
              <a:latin typeface="Calibri" panose="020F0502020204030204"/>
              <a:ea typeface="+mn-ea"/>
              <a:cs typeface="+mn-cs"/>
            </a:rPr>
            <a:t> visām izdienas pensiju sistēmā esošajām personām, kurām likuma spēkā stāšanās brīdī dienestā </a:t>
          </a:r>
          <a:r>
            <a:rPr lang="lv-LV" sz="1800" b="1" kern="1200" dirty="0">
              <a:solidFill>
                <a:prstClr val="black">
                  <a:hueOff val="0"/>
                  <a:satOff val="0"/>
                  <a:lumOff val="0"/>
                  <a:alphaOff val="0"/>
                </a:prstClr>
              </a:solidFill>
              <a:latin typeface="Calibri" panose="020F0502020204030204"/>
              <a:ea typeface="+mn-ea"/>
              <a:cs typeface="+mn-cs"/>
            </a:rPr>
            <a:t>uzkrātais izdienas stāžs ir mazāks kā 10 gadi/ puse no izdienas stāža. </a:t>
          </a:r>
          <a:endParaRPr lang="en-US" sz="1800" kern="1200" dirty="0"/>
        </a:p>
      </dsp:txBody>
      <dsp:txXfrm>
        <a:off x="294934" y="58703"/>
        <a:ext cx="6653131" cy="2536214"/>
      </dsp:txXfrm>
    </dsp:sp>
    <dsp:sp modelId="{BFE78D6A-6A8D-470C-A615-C49D39419E4B}">
      <dsp:nvSpPr>
        <dsp:cNvPr id="0" name=""/>
        <dsp:cNvSpPr/>
      </dsp:nvSpPr>
      <dsp:spPr>
        <a:xfrm>
          <a:off x="168073" y="2665629"/>
          <a:ext cx="7053606" cy="2536214"/>
        </a:xfrm>
        <a:prstGeom prst="rect">
          <a:avLst/>
        </a:prstGeom>
        <a:solidFill>
          <a:schemeClr val="accent5">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800100">
            <a:lnSpc>
              <a:spcPct val="90000"/>
            </a:lnSpc>
            <a:spcBef>
              <a:spcPct val="0"/>
            </a:spcBef>
            <a:spcAft>
              <a:spcPct val="35000"/>
            </a:spcAft>
            <a:buNone/>
          </a:pPr>
          <a:r>
            <a:rPr lang="lv-LV" sz="1800" b="1" kern="1200" dirty="0">
              <a:solidFill>
                <a:prstClr val="black">
                  <a:hueOff val="0"/>
                  <a:satOff val="0"/>
                  <a:lumOff val="0"/>
                  <a:alphaOff val="0"/>
                </a:prstClr>
              </a:solidFill>
              <a:latin typeface="Calibri" panose="020F0502020204030204"/>
              <a:ea typeface="+mn-ea"/>
              <a:cs typeface="+mn-cs"/>
            </a:rPr>
            <a:t>Izdienas pensija tiks aprēķināta  kā % no vidējās izdienas stāža laikā izmaksātās atlīdzības </a:t>
          </a:r>
          <a:r>
            <a:rPr lang="lv-LV" sz="1800" kern="1200" dirty="0">
              <a:solidFill>
                <a:prstClr val="black">
                  <a:hueOff val="0"/>
                  <a:satOff val="0"/>
                  <a:lumOff val="0"/>
                  <a:alphaOff val="0"/>
                </a:prstClr>
              </a:solidFill>
              <a:latin typeface="Calibri" panose="020F0502020204030204"/>
              <a:ea typeface="+mn-ea"/>
              <a:cs typeface="+mn-cs"/>
            </a:rPr>
            <a:t>visām izdienas pensiju sistēmā esošajām personām, kurām likuma spēkā stāšanās brīdī dienestā </a:t>
          </a:r>
          <a:r>
            <a:rPr lang="lv-LV" sz="1800" b="1" kern="1200" dirty="0">
              <a:solidFill>
                <a:prstClr val="black">
                  <a:hueOff val="0"/>
                  <a:satOff val="0"/>
                  <a:lumOff val="0"/>
                  <a:alphaOff val="0"/>
                </a:prstClr>
              </a:solidFill>
              <a:latin typeface="Calibri" panose="020F0502020204030204"/>
              <a:ea typeface="+mn-ea"/>
              <a:cs typeface="+mn-cs"/>
            </a:rPr>
            <a:t>uzkrātais izdienas stāžs ir mazāks kā 10 gadi/puse no izdienas stāža. </a:t>
          </a:r>
          <a:br>
            <a:rPr lang="lv-LV" sz="1800" kern="1200" dirty="0">
              <a:solidFill>
                <a:prstClr val="black">
                  <a:hueOff val="0"/>
                  <a:satOff val="0"/>
                  <a:lumOff val="0"/>
                  <a:alphaOff val="0"/>
                </a:prstClr>
              </a:solidFill>
              <a:latin typeface="Calibri" panose="020F0502020204030204"/>
              <a:ea typeface="+mn-ea"/>
              <a:cs typeface="+mn-cs"/>
            </a:rPr>
          </a:br>
          <a:r>
            <a:rPr lang="lv-LV" sz="1800" b="1" kern="1200" dirty="0">
              <a:solidFill>
                <a:schemeClr val="tx1"/>
              </a:solidFill>
              <a:highlight>
                <a:srgbClr val="FFFF00"/>
              </a:highlight>
              <a:latin typeface="+mn-lt"/>
            </a:rPr>
            <a:t>alternatīva</a:t>
          </a:r>
          <a:br>
            <a:rPr lang="lv-LV" sz="1800" kern="1200" dirty="0">
              <a:solidFill>
                <a:prstClr val="black">
                  <a:hueOff val="0"/>
                  <a:satOff val="0"/>
                  <a:lumOff val="0"/>
                  <a:alphaOff val="0"/>
                </a:prstClr>
              </a:solidFill>
              <a:latin typeface="Calibri" panose="020F0502020204030204"/>
              <a:ea typeface="+mn-ea"/>
              <a:cs typeface="+mn-cs"/>
            </a:rPr>
          </a:br>
          <a:r>
            <a:rPr lang="lv-LV" sz="1800" b="1" kern="1200" dirty="0">
              <a:solidFill>
                <a:prstClr val="black">
                  <a:hueOff val="0"/>
                  <a:satOff val="0"/>
                  <a:lumOff val="0"/>
                  <a:alphaOff val="0"/>
                </a:prstClr>
              </a:solidFill>
              <a:latin typeface="Calibri" panose="020F0502020204030204"/>
              <a:ea typeface="+mn-ea"/>
              <a:cs typeface="+mn-cs"/>
            </a:rPr>
            <a:t>Izdienas pensijas procentuālais apmērs (minimālais un maksimālais) no 2026.gada tiek samazināts </a:t>
          </a:r>
          <a:r>
            <a:rPr lang="lv-LV" sz="1800" kern="1200" dirty="0">
              <a:solidFill>
                <a:prstClr val="black">
                  <a:hueOff val="0"/>
                  <a:satOff val="0"/>
                  <a:lumOff val="0"/>
                  <a:alphaOff val="0"/>
                </a:prstClr>
              </a:solidFill>
              <a:latin typeface="Calibri" panose="020F0502020204030204"/>
              <a:ea typeface="+mn-ea"/>
              <a:cs typeface="+mn-cs"/>
            </a:rPr>
            <a:t>arī visām izdienas pensiju sistēmā esošajām personām, kurām likuma spēkā stāšanās brīdī dienestā uzkrātais </a:t>
          </a:r>
          <a:r>
            <a:rPr lang="lv-LV" sz="1800" b="1" kern="1200" dirty="0">
              <a:solidFill>
                <a:prstClr val="black">
                  <a:hueOff val="0"/>
                  <a:satOff val="0"/>
                  <a:lumOff val="0"/>
                  <a:alphaOff val="0"/>
                </a:prstClr>
              </a:solidFill>
              <a:latin typeface="Calibri" panose="020F0502020204030204"/>
              <a:ea typeface="+mn-ea"/>
              <a:cs typeface="+mn-cs"/>
            </a:rPr>
            <a:t>izdienas stāžs ir mazāks kā 10 gadi/puse no izdienas stāža.</a:t>
          </a:r>
        </a:p>
      </dsp:txBody>
      <dsp:txXfrm>
        <a:off x="168073" y="2665629"/>
        <a:ext cx="7053606" cy="2536214"/>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5.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9.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0.79359</cdr:x>
      <cdr:y>0.24038</cdr:y>
    </cdr:from>
    <cdr:to>
      <cdr:x>0.84342</cdr:x>
      <cdr:y>0.38221</cdr:y>
    </cdr:to>
    <cdr:sp macro="" textlink="">
      <cdr:nvSpPr>
        <cdr:cNvPr id="2" name="Right Brace 1">
          <a:extLst xmlns:a="http://schemas.openxmlformats.org/drawingml/2006/main">
            <a:ext uri="{FF2B5EF4-FFF2-40B4-BE49-F238E27FC236}">
              <a16:creationId xmlns:a16="http://schemas.microsoft.com/office/drawing/2014/main" id="{8666C140-B3B6-3FE5-F442-C2CBB8FC6983}"/>
            </a:ext>
          </a:extLst>
        </cdr:cNvPr>
        <cdr:cNvSpPr/>
      </cdr:nvSpPr>
      <cdr:spPr>
        <a:xfrm xmlns:a="http://schemas.openxmlformats.org/drawingml/2006/main">
          <a:off x="6372226" y="952500"/>
          <a:ext cx="400050" cy="561975"/>
        </a:xfrm>
        <a:prstGeom xmlns:a="http://schemas.openxmlformats.org/drawingml/2006/main" prst="rightBrace">
          <a:avLst/>
        </a:prstGeom>
        <a:ln xmlns:a="http://schemas.openxmlformats.org/drawingml/2006/main">
          <a:solidFill>
            <a:schemeClr val="accent2">
              <a:lumMod val="75000"/>
            </a:schemeClr>
          </a:solidFill>
        </a:ln>
      </cdr:spPr>
      <cdr:style>
        <a:lnRef xmlns:a="http://schemas.openxmlformats.org/drawingml/2006/main" idx="3">
          <a:schemeClr val="accent5"/>
        </a:lnRef>
        <a:fillRef xmlns:a="http://schemas.openxmlformats.org/drawingml/2006/main" idx="0">
          <a:schemeClr val="accent5"/>
        </a:fillRef>
        <a:effectRef xmlns:a="http://schemas.openxmlformats.org/drawingml/2006/main" idx="2">
          <a:schemeClr val="accent5"/>
        </a:effectRef>
        <a:fontRef xmlns:a="http://schemas.openxmlformats.org/drawingml/2006/main" idx="minor">
          <a:schemeClr val="tx1"/>
        </a:fontRef>
      </cdr:style>
      <cdr:txBody>
        <a:bodyPr xmlns:a="http://schemas.openxmlformats.org/drawingml/2006/main" rot="0" spcFirstLastPara="0" vert="horz" wrap="square" lIns="91440" tIns="45720" rIns="91440" bIns="45720" numCol="1" spcCol="0" rtlCol="0" fromWordArt="0" anchor="t" anchorCtr="0" forceAA="0" compatLnSpc="1">
          <a:prstTxWarp prst="textNoShape">
            <a:avLst/>
          </a:prstTxWarp>
          <a:noAutofit/>
        </a:bodyPr>
        <a:lstStyle xmlns:a="http://schemas.openxmlformats.org/drawingml/2006/main">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xmlns:a="http://schemas.openxmlformats.org/drawingml/2006/main">
          <a:pPr algn="l"/>
          <a:endParaRPr lang="lv-LV" sz="1100"/>
        </a:p>
      </cdr:txBody>
    </cdr:sp>
  </cdr:relSizeAnchor>
  <cdr:relSizeAnchor xmlns:cdr="http://schemas.openxmlformats.org/drawingml/2006/chartDrawing">
    <cdr:from>
      <cdr:x>0.37248</cdr:x>
      <cdr:y>0.49038</cdr:y>
    </cdr:from>
    <cdr:to>
      <cdr:x>0.53144</cdr:x>
      <cdr:y>0.68269</cdr:y>
    </cdr:to>
    <cdr:sp macro="" textlink="">
      <cdr:nvSpPr>
        <cdr:cNvPr id="5" name="TextBox 4">
          <a:extLst xmlns:a="http://schemas.openxmlformats.org/drawingml/2006/main">
            <a:ext uri="{FF2B5EF4-FFF2-40B4-BE49-F238E27FC236}">
              <a16:creationId xmlns:a16="http://schemas.microsoft.com/office/drawing/2014/main" id="{9BBD8016-8923-A47F-6D19-791E1F0DFED9}"/>
            </a:ext>
          </a:extLst>
        </cdr:cNvPr>
        <cdr:cNvSpPr txBox="1"/>
      </cdr:nvSpPr>
      <cdr:spPr>
        <a:xfrm xmlns:a="http://schemas.openxmlformats.org/drawingml/2006/main">
          <a:off x="2990850" y="1943100"/>
          <a:ext cx="1276351" cy="76200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1100">
              <a:effectLst/>
              <a:latin typeface="+mn-lt"/>
              <a:ea typeface="+mn-ea"/>
              <a:cs typeface="+mn-cs"/>
            </a:rPr>
            <a:t>Faktiski nostrādāti</a:t>
          </a:r>
          <a:r>
            <a:rPr lang="lv-LV" sz="1100" baseline="0">
              <a:effectLst/>
              <a:latin typeface="+mn-lt"/>
              <a:ea typeface="+mn-ea"/>
              <a:cs typeface="+mn-cs"/>
            </a:rPr>
            <a:t> 13 gadi;</a:t>
          </a:r>
        </a:p>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1100" baseline="0">
              <a:effectLst/>
              <a:latin typeface="+mn-lt"/>
              <a:ea typeface="+mn-ea"/>
              <a:cs typeface="+mn-cs"/>
            </a:rPr>
            <a:t>ieskaitīti 80 %</a:t>
          </a:r>
          <a:r>
            <a:rPr lang="lv-LV" sz="1100">
              <a:effectLst/>
              <a:latin typeface="+mn-lt"/>
              <a:ea typeface="+mn-ea"/>
              <a:cs typeface="+mn-cs"/>
            </a:rPr>
            <a:t> </a:t>
          </a:r>
          <a:endParaRPr lang="lv-LV">
            <a:effectLst/>
          </a:endParaRPr>
        </a:p>
        <a:p xmlns:a="http://schemas.openxmlformats.org/drawingml/2006/main">
          <a:endParaRPr lang="lv-LV" sz="1100" kern="1200"/>
        </a:p>
      </cdr:txBody>
    </cdr:sp>
  </cdr:relSizeAnchor>
  <cdr:relSizeAnchor xmlns:cdr="http://schemas.openxmlformats.org/drawingml/2006/chartDrawing">
    <cdr:from>
      <cdr:x>0.83728</cdr:x>
      <cdr:y>0.19751</cdr:y>
    </cdr:from>
    <cdr:to>
      <cdr:x>1</cdr:x>
      <cdr:y>0.43229</cdr:y>
    </cdr:to>
    <cdr:sp macro="" textlink="">
      <cdr:nvSpPr>
        <cdr:cNvPr id="8" name="TextBox 1">
          <a:extLst xmlns:a="http://schemas.openxmlformats.org/drawingml/2006/main">
            <a:ext uri="{FF2B5EF4-FFF2-40B4-BE49-F238E27FC236}">
              <a16:creationId xmlns:a16="http://schemas.microsoft.com/office/drawing/2014/main" id="{AB37F110-6FCE-4BA3-BF6A-A163C14BBD9E}"/>
            </a:ext>
          </a:extLst>
        </cdr:cNvPr>
        <cdr:cNvSpPr txBox="1"/>
      </cdr:nvSpPr>
      <cdr:spPr>
        <a:xfrm xmlns:a="http://schemas.openxmlformats.org/drawingml/2006/main">
          <a:off x="6723026" y="782629"/>
          <a:ext cx="1306549" cy="930292"/>
        </a:xfrm>
        <a:prstGeom xmlns:a="http://schemas.openxmlformats.org/drawingml/2006/main" prst="rect">
          <a:avLst/>
        </a:prstGeom>
      </cdr:spPr>
      <cdr:txBody>
        <a:bodyPr xmlns:a="http://schemas.openxmlformats.org/drawingml/2006/main" wrap="square" rtlCol="0"/>
        <a:lstStyle xmlns:a="http://schemas.openxmlformats.org/drawingml/2006/main">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xmlns:a="http://schemas.openxmlformats.org/drawingml/2006/main">
          <a:pPr marL="0" marR="0" lvl="0" indent="0" defTabSz="914400" eaLnBrk="1" fontAlgn="auto" latinLnBrk="0" hangingPunct="1">
            <a:lnSpc>
              <a:spcPct val="100000"/>
            </a:lnSpc>
            <a:spcBef>
              <a:spcPts val="0"/>
            </a:spcBef>
            <a:spcAft>
              <a:spcPts val="0"/>
            </a:spcAft>
            <a:buClrTx/>
            <a:buSzTx/>
            <a:buFontTx/>
            <a:buNone/>
            <a:tabLst/>
            <a:defRPr/>
          </a:pPr>
          <a:r>
            <a:rPr lang="lv-LV" sz="1100" dirty="0">
              <a:effectLst/>
              <a:latin typeface="+mn-lt"/>
              <a:ea typeface="+mn-ea"/>
              <a:cs typeface="+mn-cs"/>
            </a:rPr>
            <a:t>Ieskaita periodu, kas nepārsniedzot 2</a:t>
          </a:r>
          <a:r>
            <a:rPr lang="lv-LV" sz="1100" baseline="0" dirty="0">
              <a:effectLst/>
              <a:latin typeface="+mn-lt"/>
              <a:ea typeface="+mn-ea"/>
              <a:cs typeface="+mn-cs"/>
            </a:rPr>
            <a:t>0 %</a:t>
          </a:r>
          <a:r>
            <a:rPr lang="lv-LV" sz="1100" dirty="0">
              <a:effectLst/>
              <a:latin typeface="+mn-lt"/>
              <a:ea typeface="+mn-ea"/>
              <a:cs typeface="+mn-cs"/>
            </a:rPr>
            <a:t> no kopējā izdienas stāža</a:t>
          </a:r>
          <a:endParaRPr lang="lv-LV" dirty="0">
            <a:effectLst/>
          </a:endParaRPr>
        </a:p>
        <a:p xmlns:a="http://schemas.openxmlformats.org/drawingml/2006/main">
          <a:endParaRPr lang="lv-LV" sz="1100" kern="1200"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350A0ACF-102E-4282-8F2A-E191C59A7A56}"/>
              </a:ext>
            </a:extLst>
          </p:cNvPr>
          <p:cNvSpPr>
            <a:spLocks noGrp="1"/>
          </p:cNvSpPr>
          <p:nvPr>
            <p:ph type="hdr" sz="quarter"/>
          </p:nvPr>
        </p:nvSpPr>
        <p:spPr>
          <a:xfrm>
            <a:off x="2" y="0"/>
            <a:ext cx="2919413" cy="495300"/>
          </a:xfrm>
          <a:prstGeom prst="rect">
            <a:avLst/>
          </a:prstGeom>
        </p:spPr>
        <p:txBody>
          <a:bodyPr vert="horz" lIns="91426" tIns="45713" rIns="91426" bIns="45713" rtlCol="0"/>
          <a:lstStyle>
            <a:lvl1pPr algn="l">
              <a:defRPr sz="1200"/>
            </a:lvl1pPr>
          </a:lstStyle>
          <a:p>
            <a:endParaRPr lang="lv-LV"/>
          </a:p>
        </p:txBody>
      </p:sp>
      <p:sp>
        <p:nvSpPr>
          <p:cNvPr id="3" name="Date Placeholder 2">
            <a:extLst>
              <a:ext uri="{FF2B5EF4-FFF2-40B4-BE49-F238E27FC236}">
                <a16:creationId xmlns:a16="http://schemas.microsoft.com/office/drawing/2014/main" id="{B26FFC91-9732-4815-8B05-1534FF45753E}"/>
              </a:ext>
            </a:extLst>
          </p:cNvPr>
          <p:cNvSpPr>
            <a:spLocks noGrp="1"/>
          </p:cNvSpPr>
          <p:nvPr>
            <p:ph type="dt" sz="quarter" idx="1"/>
          </p:nvPr>
        </p:nvSpPr>
        <p:spPr>
          <a:xfrm>
            <a:off x="3814763" y="0"/>
            <a:ext cx="2919412" cy="495300"/>
          </a:xfrm>
          <a:prstGeom prst="rect">
            <a:avLst/>
          </a:prstGeom>
        </p:spPr>
        <p:txBody>
          <a:bodyPr vert="horz" lIns="91426" tIns="45713" rIns="91426" bIns="45713" rtlCol="0"/>
          <a:lstStyle>
            <a:lvl1pPr algn="r">
              <a:defRPr sz="1200"/>
            </a:lvl1pPr>
          </a:lstStyle>
          <a:p>
            <a:fld id="{7CFEAE66-8F3E-437A-99F4-5DEFFD1CEF99}" type="datetimeFigureOut">
              <a:rPr lang="lv-LV" smtClean="0"/>
              <a:t>09.07.2025</a:t>
            </a:fld>
            <a:endParaRPr lang="lv-LV"/>
          </a:p>
        </p:txBody>
      </p:sp>
      <p:sp>
        <p:nvSpPr>
          <p:cNvPr id="4" name="Footer Placeholder 3">
            <a:extLst>
              <a:ext uri="{FF2B5EF4-FFF2-40B4-BE49-F238E27FC236}">
                <a16:creationId xmlns:a16="http://schemas.microsoft.com/office/drawing/2014/main" id="{E048B2F8-2797-4428-9500-95947D2B857B}"/>
              </a:ext>
            </a:extLst>
          </p:cNvPr>
          <p:cNvSpPr>
            <a:spLocks noGrp="1"/>
          </p:cNvSpPr>
          <p:nvPr>
            <p:ph type="ftr" sz="quarter" idx="2"/>
          </p:nvPr>
        </p:nvSpPr>
        <p:spPr>
          <a:xfrm>
            <a:off x="2" y="9371014"/>
            <a:ext cx="2919413" cy="495300"/>
          </a:xfrm>
          <a:prstGeom prst="rect">
            <a:avLst/>
          </a:prstGeom>
        </p:spPr>
        <p:txBody>
          <a:bodyPr vert="horz" lIns="91426" tIns="45713" rIns="91426" bIns="45713" rtlCol="0" anchor="b"/>
          <a:lstStyle>
            <a:lvl1pPr algn="l">
              <a:defRPr sz="1200"/>
            </a:lvl1pPr>
          </a:lstStyle>
          <a:p>
            <a:endParaRPr lang="lv-LV"/>
          </a:p>
        </p:txBody>
      </p:sp>
      <p:sp>
        <p:nvSpPr>
          <p:cNvPr id="5" name="Slide Number Placeholder 4">
            <a:extLst>
              <a:ext uri="{FF2B5EF4-FFF2-40B4-BE49-F238E27FC236}">
                <a16:creationId xmlns:a16="http://schemas.microsoft.com/office/drawing/2014/main" id="{37D29C4D-65DF-4D3A-9319-5A1AB997446D}"/>
              </a:ext>
            </a:extLst>
          </p:cNvPr>
          <p:cNvSpPr>
            <a:spLocks noGrp="1"/>
          </p:cNvSpPr>
          <p:nvPr>
            <p:ph type="sldNum" sz="quarter" idx="3"/>
          </p:nvPr>
        </p:nvSpPr>
        <p:spPr>
          <a:xfrm>
            <a:off x="3814763" y="9371014"/>
            <a:ext cx="2919412" cy="495300"/>
          </a:xfrm>
          <a:prstGeom prst="rect">
            <a:avLst/>
          </a:prstGeom>
        </p:spPr>
        <p:txBody>
          <a:bodyPr vert="horz" lIns="91426" tIns="45713" rIns="91426" bIns="45713" rtlCol="0" anchor="b"/>
          <a:lstStyle>
            <a:lvl1pPr algn="r">
              <a:defRPr sz="1200"/>
            </a:lvl1pPr>
          </a:lstStyle>
          <a:p>
            <a:fld id="{F889EB01-B255-436D-8B59-5ACE85D0D9F4}" type="slidenum">
              <a:rPr lang="lv-LV" smtClean="0"/>
              <a:t>‹#›</a:t>
            </a:fld>
            <a:endParaRPr lang="lv-LV"/>
          </a:p>
        </p:txBody>
      </p:sp>
    </p:spTree>
    <p:extLst>
      <p:ext uri="{BB962C8B-B14F-4D97-AF65-F5344CB8AC3E}">
        <p14:creationId xmlns:p14="http://schemas.microsoft.com/office/powerpoint/2010/main" val="2093925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5029"/>
          </a:xfrm>
          <a:prstGeom prst="rect">
            <a:avLst/>
          </a:prstGeom>
        </p:spPr>
        <p:txBody>
          <a:bodyPr vert="horz" lIns="91426" tIns="45713" rIns="91426" bIns="45713" rtlCol="0"/>
          <a:lstStyle>
            <a:lvl1pPr algn="l">
              <a:defRPr sz="1200"/>
            </a:lvl1pPr>
          </a:lstStyle>
          <a:p>
            <a:endParaRPr lang="lv-LV"/>
          </a:p>
        </p:txBody>
      </p:sp>
      <p:sp>
        <p:nvSpPr>
          <p:cNvPr id="3" name="Date Placeholder 2"/>
          <p:cNvSpPr>
            <a:spLocks noGrp="1"/>
          </p:cNvSpPr>
          <p:nvPr>
            <p:ph type="dt" idx="1"/>
          </p:nvPr>
        </p:nvSpPr>
        <p:spPr>
          <a:xfrm>
            <a:off x="3815373" y="0"/>
            <a:ext cx="2918831" cy="495029"/>
          </a:xfrm>
          <a:prstGeom prst="rect">
            <a:avLst/>
          </a:prstGeom>
        </p:spPr>
        <p:txBody>
          <a:bodyPr vert="horz" lIns="91426" tIns="45713" rIns="91426" bIns="45713" rtlCol="0"/>
          <a:lstStyle>
            <a:lvl1pPr algn="r">
              <a:defRPr sz="1200"/>
            </a:lvl1pPr>
          </a:lstStyle>
          <a:p>
            <a:fld id="{B5101A37-FA87-470F-AEF5-72D3A1FC3448}" type="datetimeFigureOut">
              <a:rPr lang="lv-LV" smtClean="0"/>
              <a:t>09.07.2025</a:t>
            </a:fld>
            <a:endParaRPr lang="lv-LV"/>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26" tIns="45713" rIns="91426" bIns="45713" rtlCol="0" anchor="ctr"/>
          <a:lstStyle/>
          <a:p>
            <a:endParaRPr lang="lv-LV"/>
          </a:p>
        </p:txBody>
      </p:sp>
      <p:sp>
        <p:nvSpPr>
          <p:cNvPr id="5" name="Notes Placeholder 4"/>
          <p:cNvSpPr>
            <a:spLocks noGrp="1"/>
          </p:cNvSpPr>
          <p:nvPr>
            <p:ph type="body" sz="quarter" idx="3"/>
          </p:nvPr>
        </p:nvSpPr>
        <p:spPr>
          <a:xfrm>
            <a:off x="673577" y="4748165"/>
            <a:ext cx="5388610" cy="3884861"/>
          </a:xfrm>
          <a:prstGeom prst="rect">
            <a:avLst/>
          </a:prstGeom>
        </p:spPr>
        <p:txBody>
          <a:bodyPr vert="horz" lIns="91426" tIns="45713" rIns="91426" bIns="45713"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lv-LV"/>
          </a:p>
        </p:txBody>
      </p:sp>
      <p:sp>
        <p:nvSpPr>
          <p:cNvPr id="6" name="Footer Placeholder 5"/>
          <p:cNvSpPr>
            <a:spLocks noGrp="1"/>
          </p:cNvSpPr>
          <p:nvPr>
            <p:ph type="ftr" sz="quarter" idx="4"/>
          </p:nvPr>
        </p:nvSpPr>
        <p:spPr>
          <a:xfrm>
            <a:off x="0" y="9371286"/>
            <a:ext cx="2918831" cy="495028"/>
          </a:xfrm>
          <a:prstGeom prst="rect">
            <a:avLst/>
          </a:prstGeom>
        </p:spPr>
        <p:txBody>
          <a:bodyPr vert="horz" lIns="91426" tIns="45713" rIns="91426" bIns="45713" rtlCol="0" anchor="b"/>
          <a:lstStyle>
            <a:lvl1pPr algn="l">
              <a:defRPr sz="1200"/>
            </a:lvl1pPr>
          </a:lstStyle>
          <a:p>
            <a:endParaRPr lang="lv-LV"/>
          </a:p>
        </p:txBody>
      </p:sp>
      <p:sp>
        <p:nvSpPr>
          <p:cNvPr id="7" name="Slide Number Placeholder 6"/>
          <p:cNvSpPr>
            <a:spLocks noGrp="1"/>
          </p:cNvSpPr>
          <p:nvPr>
            <p:ph type="sldNum" sz="quarter" idx="5"/>
          </p:nvPr>
        </p:nvSpPr>
        <p:spPr>
          <a:xfrm>
            <a:off x="3815373" y="9371286"/>
            <a:ext cx="2918831" cy="495028"/>
          </a:xfrm>
          <a:prstGeom prst="rect">
            <a:avLst/>
          </a:prstGeom>
        </p:spPr>
        <p:txBody>
          <a:bodyPr vert="horz" lIns="91426" tIns="45713" rIns="91426" bIns="45713" rtlCol="0" anchor="b"/>
          <a:lstStyle>
            <a:lvl1pPr algn="r">
              <a:defRPr sz="1200"/>
            </a:lvl1pPr>
          </a:lstStyle>
          <a:p>
            <a:fld id="{76F9A599-ECD1-419C-AEED-CE825EB469AE}" type="slidenum">
              <a:rPr lang="lv-LV" smtClean="0"/>
              <a:t>‹#›</a:t>
            </a:fld>
            <a:endParaRPr lang="lv-LV"/>
          </a:p>
        </p:txBody>
      </p:sp>
    </p:spTree>
    <p:extLst>
      <p:ext uri="{BB962C8B-B14F-4D97-AF65-F5344CB8AC3E}">
        <p14:creationId xmlns:p14="http://schemas.microsoft.com/office/powerpoint/2010/main" val="13675609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5"/>
          </p:nvPr>
        </p:nvSpPr>
        <p:spPr/>
        <p:txBody>
          <a:bodyPr/>
          <a:lstStyle/>
          <a:p>
            <a:fld id="{76F9A599-ECD1-419C-AEED-CE825EB469AE}" type="slidenum">
              <a:rPr lang="lv-LV" smtClean="0"/>
              <a:t>2</a:t>
            </a:fld>
            <a:endParaRPr lang="lv-LV"/>
          </a:p>
        </p:txBody>
      </p:sp>
    </p:spTree>
    <p:extLst>
      <p:ext uri="{BB962C8B-B14F-4D97-AF65-F5344CB8AC3E}">
        <p14:creationId xmlns:p14="http://schemas.microsoft.com/office/powerpoint/2010/main" val="79135685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12</a:t>
            </a:fld>
            <a:endParaRPr lang="lv-LV"/>
          </a:p>
        </p:txBody>
      </p:sp>
    </p:spTree>
    <p:extLst>
      <p:ext uri="{BB962C8B-B14F-4D97-AF65-F5344CB8AC3E}">
        <p14:creationId xmlns:p14="http://schemas.microsoft.com/office/powerpoint/2010/main" val="1867302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1B6E797-CF0E-F8A5-FAA1-EFED237CEEBF}"/>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DE58B0E-41A6-0FA9-632F-F1FE7C6C4E8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951B0C1-039D-23FE-F801-A4FEBDFCD51C}"/>
              </a:ext>
            </a:extLst>
          </p:cNvPr>
          <p:cNvSpPr>
            <a:spLocks noGrp="1"/>
          </p:cNvSpPr>
          <p:nvPr>
            <p:ph type="body" idx="1"/>
          </p:nvPr>
        </p:nvSpPr>
        <p:spPr/>
        <p:txBody>
          <a:bodyPr/>
          <a:lstStyle/>
          <a:p>
            <a:endParaRPr lang="lv-LV" dirty="0"/>
          </a:p>
        </p:txBody>
      </p:sp>
      <p:sp>
        <p:nvSpPr>
          <p:cNvPr id="4" name="Slide Number Placeholder 3">
            <a:extLst>
              <a:ext uri="{FF2B5EF4-FFF2-40B4-BE49-F238E27FC236}">
                <a16:creationId xmlns:a16="http://schemas.microsoft.com/office/drawing/2014/main" id="{A25B7889-F4F4-AA5C-60B0-21BD9F078873}"/>
              </a:ext>
            </a:extLst>
          </p:cNvPr>
          <p:cNvSpPr>
            <a:spLocks noGrp="1"/>
          </p:cNvSpPr>
          <p:nvPr>
            <p:ph type="sldNum" sz="quarter" idx="5"/>
          </p:nvPr>
        </p:nvSpPr>
        <p:spPr/>
        <p:txBody>
          <a:bodyPr/>
          <a:lstStyle/>
          <a:p>
            <a:fld id="{76F9A599-ECD1-419C-AEED-CE825EB469AE}" type="slidenum">
              <a:rPr lang="lv-LV" smtClean="0"/>
              <a:t>13</a:t>
            </a:fld>
            <a:endParaRPr lang="lv-LV"/>
          </a:p>
        </p:txBody>
      </p:sp>
    </p:spTree>
    <p:extLst>
      <p:ext uri="{BB962C8B-B14F-4D97-AF65-F5344CB8AC3E}">
        <p14:creationId xmlns:p14="http://schemas.microsoft.com/office/powerpoint/2010/main" val="5785476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14</a:t>
            </a:fld>
            <a:endParaRPr lang="lv-LV"/>
          </a:p>
        </p:txBody>
      </p:sp>
    </p:spTree>
    <p:extLst>
      <p:ext uri="{BB962C8B-B14F-4D97-AF65-F5344CB8AC3E}">
        <p14:creationId xmlns:p14="http://schemas.microsoft.com/office/powerpoint/2010/main" val="148273320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9A599-ECD1-419C-AEED-CE825EB469AE}" type="slidenum">
              <a:rPr lang="lv-LV" smtClean="0"/>
              <a:t>15</a:t>
            </a:fld>
            <a:endParaRPr lang="lv-LV"/>
          </a:p>
        </p:txBody>
      </p:sp>
    </p:spTree>
    <p:extLst>
      <p:ext uri="{BB962C8B-B14F-4D97-AF65-F5344CB8AC3E}">
        <p14:creationId xmlns:p14="http://schemas.microsoft.com/office/powerpoint/2010/main" val="412444676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150DD-E480-58E0-15B2-D4A6490DE6D4}"/>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966D77B-543D-00C0-F308-A324F2417F7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FCA7B4A-2BD7-5A9F-1C83-BE68D5FE01D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DF358082-65B1-9151-25CD-F2D3188ECF9C}"/>
              </a:ext>
            </a:extLst>
          </p:cNvPr>
          <p:cNvSpPr>
            <a:spLocks noGrp="1"/>
          </p:cNvSpPr>
          <p:nvPr>
            <p:ph type="sldNum" sz="quarter" idx="5"/>
          </p:nvPr>
        </p:nvSpPr>
        <p:spPr/>
        <p:txBody>
          <a:bodyPr/>
          <a:lstStyle/>
          <a:p>
            <a:fld id="{76F9A599-ECD1-419C-AEED-CE825EB469AE}" type="slidenum">
              <a:rPr lang="lv-LV" smtClean="0"/>
              <a:t>16</a:t>
            </a:fld>
            <a:endParaRPr lang="lv-LV"/>
          </a:p>
        </p:txBody>
      </p:sp>
    </p:spTree>
    <p:extLst>
      <p:ext uri="{BB962C8B-B14F-4D97-AF65-F5344CB8AC3E}">
        <p14:creationId xmlns:p14="http://schemas.microsoft.com/office/powerpoint/2010/main" val="162387428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87219B-FD7B-64E0-6D32-CD77AF6EB97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5D5FBF7-87C7-41F6-CCF1-BCB5DA9819F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005EFD3-216A-632E-DED0-30BB044D667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474CE0E5-6DD5-F21F-5CC1-3D8B3CC3047C}"/>
              </a:ext>
            </a:extLst>
          </p:cNvPr>
          <p:cNvSpPr>
            <a:spLocks noGrp="1"/>
          </p:cNvSpPr>
          <p:nvPr>
            <p:ph type="sldNum" sz="quarter" idx="5"/>
          </p:nvPr>
        </p:nvSpPr>
        <p:spPr/>
        <p:txBody>
          <a:bodyPr/>
          <a:lstStyle/>
          <a:p>
            <a:fld id="{76F9A599-ECD1-419C-AEED-CE825EB469AE}" type="slidenum">
              <a:rPr lang="lv-LV" smtClean="0"/>
              <a:t>17</a:t>
            </a:fld>
            <a:endParaRPr lang="lv-LV"/>
          </a:p>
        </p:txBody>
      </p:sp>
    </p:spTree>
    <p:extLst>
      <p:ext uri="{BB962C8B-B14F-4D97-AF65-F5344CB8AC3E}">
        <p14:creationId xmlns:p14="http://schemas.microsoft.com/office/powerpoint/2010/main" val="30777646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54CF584-B546-17C3-5C69-20F8C58FFA7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DB136522-12C6-80B7-0B19-80E6FCCA551D}"/>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3C1B89F-191F-4C8C-D812-2CC4D82DF591}"/>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E9C91F3-EDEC-0AA1-5779-74189B1744EB}"/>
              </a:ext>
            </a:extLst>
          </p:cNvPr>
          <p:cNvSpPr>
            <a:spLocks noGrp="1"/>
          </p:cNvSpPr>
          <p:nvPr>
            <p:ph type="sldNum" sz="quarter" idx="5"/>
          </p:nvPr>
        </p:nvSpPr>
        <p:spPr/>
        <p:txBody>
          <a:bodyPr/>
          <a:lstStyle/>
          <a:p>
            <a:fld id="{76F9A599-ECD1-419C-AEED-CE825EB469AE}" type="slidenum">
              <a:rPr lang="lv-LV" smtClean="0"/>
              <a:t>18</a:t>
            </a:fld>
            <a:endParaRPr lang="lv-LV"/>
          </a:p>
        </p:txBody>
      </p:sp>
    </p:spTree>
    <p:extLst>
      <p:ext uri="{BB962C8B-B14F-4D97-AF65-F5344CB8AC3E}">
        <p14:creationId xmlns:p14="http://schemas.microsoft.com/office/powerpoint/2010/main" val="41072764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9A599-ECD1-419C-AEED-CE825EB469AE}" type="slidenum">
              <a:rPr lang="lv-LV" smtClean="0"/>
              <a:t>19</a:t>
            </a:fld>
            <a:endParaRPr lang="lv-LV"/>
          </a:p>
        </p:txBody>
      </p:sp>
    </p:spTree>
    <p:extLst>
      <p:ext uri="{BB962C8B-B14F-4D97-AF65-F5344CB8AC3E}">
        <p14:creationId xmlns:p14="http://schemas.microsoft.com/office/powerpoint/2010/main" val="302882240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EA1061-E49F-0375-E5A5-44B22F95B81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CB447F3-D176-F472-05B4-8CE227197E82}"/>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7720E3F-2F4B-D2F3-4AB8-6A8443B2EDC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27C7B120-1EAD-50B7-76C0-9818B3F1A820}"/>
              </a:ext>
            </a:extLst>
          </p:cNvPr>
          <p:cNvSpPr>
            <a:spLocks noGrp="1"/>
          </p:cNvSpPr>
          <p:nvPr>
            <p:ph type="sldNum" sz="quarter" idx="5"/>
          </p:nvPr>
        </p:nvSpPr>
        <p:spPr/>
        <p:txBody>
          <a:bodyPr/>
          <a:lstStyle/>
          <a:p>
            <a:fld id="{76F9A599-ECD1-419C-AEED-CE825EB469AE}" type="slidenum">
              <a:rPr lang="lv-LV" smtClean="0"/>
              <a:t>20</a:t>
            </a:fld>
            <a:endParaRPr lang="lv-LV"/>
          </a:p>
        </p:txBody>
      </p:sp>
    </p:spTree>
    <p:extLst>
      <p:ext uri="{BB962C8B-B14F-4D97-AF65-F5344CB8AC3E}">
        <p14:creationId xmlns:p14="http://schemas.microsoft.com/office/powerpoint/2010/main" val="85775653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21</a:t>
            </a:fld>
            <a:endParaRPr lang="lv-LV"/>
          </a:p>
        </p:txBody>
      </p:sp>
    </p:spTree>
    <p:extLst>
      <p:ext uri="{BB962C8B-B14F-4D97-AF65-F5344CB8AC3E}">
        <p14:creationId xmlns:p14="http://schemas.microsoft.com/office/powerpoint/2010/main" val="22700238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3</a:t>
            </a:fld>
            <a:endParaRPr lang="lv-LV"/>
          </a:p>
        </p:txBody>
      </p:sp>
    </p:spTree>
    <p:extLst>
      <p:ext uri="{BB962C8B-B14F-4D97-AF65-F5344CB8AC3E}">
        <p14:creationId xmlns:p14="http://schemas.microsoft.com/office/powerpoint/2010/main" val="160802406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FA4C940-EDDF-707A-03EE-A9A0F8F88560}"/>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1AD91467-7CA9-6594-4418-A1FF9D8AC78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92F27F9D-8261-B510-146B-0A807E8070CA}"/>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CB587FD-FF84-5CF3-801B-51528D11818E}"/>
              </a:ext>
            </a:extLst>
          </p:cNvPr>
          <p:cNvSpPr>
            <a:spLocks noGrp="1"/>
          </p:cNvSpPr>
          <p:nvPr>
            <p:ph type="sldNum" sz="quarter" idx="5"/>
          </p:nvPr>
        </p:nvSpPr>
        <p:spPr/>
        <p:txBody>
          <a:bodyPr/>
          <a:lstStyle/>
          <a:p>
            <a:fld id="{76F9A599-ECD1-419C-AEED-CE825EB469AE}" type="slidenum">
              <a:rPr lang="lv-LV" smtClean="0"/>
              <a:t>22</a:t>
            </a:fld>
            <a:endParaRPr lang="lv-LV"/>
          </a:p>
        </p:txBody>
      </p:sp>
    </p:spTree>
    <p:extLst>
      <p:ext uri="{BB962C8B-B14F-4D97-AF65-F5344CB8AC3E}">
        <p14:creationId xmlns:p14="http://schemas.microsoft.com/office/powerpoint/2010/main" val="171707138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55C8A0-694F-369D-DD9A-54ADE9370B2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F7EF59DB-E222-9D27-F35D-9231842ED35E}"/>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A144AA8D-DF10-3DAB-2D2C-B1D24FC42B09}"/>
              </a:ext>
            </a:extLst>
          </p:cNvPr>
          <p:cNvSpPr>
            <a:spLocks noGrp="1"/>
          </p:cNvSpPr>
          <p:nvPr>
            <p:ph type="body" idx="1"/>
          </p:nvPr>
        </p:nvSpPr>
        <p:spPr/>
        <p:txBody>
          <a:bodyPr/>
          <a:lstStyle/>
          <a:p>
            <a:r>
              <a:rPr lang="lv-LV" dirty="0"/>
              <a:t>Fiskālā ietekme tika modelēta uz pēdējā pilnā vidēja termiņa budžeta piemēra (2022.-2024.gads), kur ir pieejama pilna informācija par personām, kas devās izdienas pensijā (dalījums pa profesijām, atlīdzība, vecums utml.), ar pieņēmumu, ka piedāvātās izmaiņas stājās spēkā ar 2022.gada 01.janvāri. No minētā ir secināms, ka, nākotnē ieviešot piedāvātās izmaiņas, izdevumi jaunpiešķirtajām izdienas pensijām samazināsies par 34-38%, radot pozitīvu fiskālo efektu, salīdzinājumā ar scenāriju, ja izmaiņas izdienas pensiju sistēmā netiktu veiktas.</a:t>
            </a:r>
            <a:endParaRPr lang="en-US" dirty="0"/>
          </a:p>
        </p:txBody>
      </p:sp>
      <p:sp>
        <p:nvSpPr>
          <p:cNvPr id="4" name="Slide Number Placeholder 3">
            <a:extLst>
              <a:ext uri="{FF2B5EF4-FFF2-40B4-BE49-F238E27FC236}">
                <a16:creationId xmlns:a16="http://schemas.microsoft.com/office/drawing/2014/main" id="{199B9A96-C3A0-3C72-C20C-E16E6C83EE02}"/>
              </a:ext>
            </a:extLst>
          </p:cNvPr>
          <p:cNvSpPr>
            <a:spLocks noGrp="1"/>
          </p:cNvSpPr>
          <p:nvPr>
            <p:ph type="sldNum" sz="quarter" idx="5"/>
          </p:nvPr>
        </p:nvSpPr>
        <p:spPr/>
        <p:txBody>
          <a:bodyPr/>
          <a:lstStyle/>
          <a:p>
            <a:fld id="{76F9A599-ECD1-419C-AEED-CE825EB469AE}" type="slidenum">
              <a:rPr lang="lv-LV" smtClean="0"/>
              <a:t>23</a:t>
            </a:fld>
            <a:endParaRPr lang="lv-LV"/>
          </a:p>
        </p:txBody>
      </p:sp>
    </p:spTree>
    <p:extLst>
      <p:ext uri="{BB962C8B-B14F-4D97-AF65-F5344CB8AC3E}">
        <p14:creationId xmlns:p14="http://schemas.microsoft.com/office/powerpoint/2010/main" val="14220572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4</a:t>
            </a:fld>
            <a:endParaRPr lang="lv-LV"/>
          </a:p>
        </p:txBody>
      </p:sp>
    </p:spTree>
    <p:extLst>
      <p:ext uri="{BB962C8B-B14F-4D97-AF65-F5344CB8AC3E}">
        <p14:creationId xmlns:p14="http://schemas.microsoft.com/office/powerpoint/2010/main" val="4293463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6F9A599-ECD1-419C-AEED-CE825EB469AE}" type="slidenum">
              <a:rPr lang="lv-LV" smtClean="0"/>
              <a:t>5</a:t>
            </a:fld>
            <a:endParaRPr lang="lv-LV"/>
          </a:p>
        </p:txBody>
      </p:sp>
    </p:spTree>
    <p:extLst>
      <p:ext uri="{BB962C8B-B14F-4D97-AF65-F5344CB8AC3E}">
        <p14:creationId xmlns:p14="http://schemas.microsoft.com/office/powerpoint/2010/main" val="42923711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9D22F1-1C09-EFC6-F82B-EFC70618E2FA}"/>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3A311C2-B08E-7CEE-014E-EA43D697C84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9924C1-C68E-114B-AE87-51969DAC37F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ABF9AF9-4717-1ABD-FE64-3E1648505067}"/>
              </a:ext>
            </a:extLst>
          </p:cNvPr>
          <p:cNvSpPr>
            <a:spLocks noGrp="1"/>
          </p:cNvSpPr>
          <p:nvPr>
            <p:ph type="sldNum" sz="quarter" idx="5"/>
          </p:nvPr>
        </p:nvSpPr>
        <p:spPr/>
        <p:txBody>
          <a:bodyPr/>
          <a:lstStyle/>
          <a:p>
            <a:fld id="{76F9A599-ECD1-419C-AEED-CE825EB469AE}" type="slidenum">
              <a:rPr lang="lv-LV" smtClean="0"/>
              <a:t>6</a:t>
            </a:fld>
            <a:endParaRPr lang="lv-LV"/>
          </a:p>
        </p:txBody>
      </p:sp>
    </p:spTree>
    <p:extLst>
      <p:ext uri="{BB962C8B-B14F-4D97-AF65-F5344CB8AC3E}">
        <p14:creationId xmlns:p14="http://schemas.microsoft.com/office/powerpoint/2010/main" val="11993896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7</a:t>
            </a:fld>
            <a:endParaRPr lang="lv-LV"/>
          </a:p>
        </p:txBody>
      </p:sp>
    </p:spTree>
    <p:extLst>
      <p:ext uri="{BB962C8B-B14F-4D97-AF65-F5344CB8AC3E}">
        <p14:creationId xmlns:p14="http://schemas.microsoft.com/office/powerpoint/2010/main" val="38542700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8</a:t>
            </a:fld>
            <a:endParaRPr lang="lv-LV"/>
          </a:p>
        </p:txBody>
      </p:sp>
    </p:spTree>
    <p:extLst>
      <p:ext uri="{BB962C8B-B14F-4D97-AF65-F5344CB8AC3E}">
        <p14:creationId xmlns:p14="http://schemas.microsoft.com/office/powerpoint/2010/main" val="33128769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10</a:t>
            </a:fld>
            <a:endParaRPr lang="lv-LV"/>
          </a:p>
        </p:txBody>
      </p:sp>
    </p:spTree>
    <p:extLst>
      <p:ext uri="{BB962C8B-B14F-4D97-AF65-F5344CB8AC3E}">
        <p14:creationId xmlns:p14="http://schemas.microsoft.com/office/powerpoint/2010/main" val="283302827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5"/>
          </p:nvPr>
        </p:nvSpPr>
        <p:spPr/>
        <p:txBody>
          <a:bodyPr/>
          <a:lstStyle/>
          <a:p>
            <a:fld id="{76F9A599-ECD1-419C-AEED-CE825EB469AE}" type="slidenum">
              <a:rPr lang="lv-LV" smtClean="0"/>
              <a:t>11</a:t>
            </a:fld>
            <a:endParaRPr lang="lv-LV"/>
          </a:p>
        </p:txBody>
      </p:sp>
    </p:spTree>
    <p:extLst>
      <p:ext uri="{BB962C8B-B14F-4D97-AF65-F5344CB8AC3E}">
        <p14:creationId xmlns:p14="http://schemas.microsoft.com/office/powerpoint/2010/main" val="10672222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09.07.2025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28214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09.07.2025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9179717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09.07.2025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30530595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44B2AFD-B588-4EEB-B84A-EE52CE112067}" type="datetimeFigureOut">
              <a:rPr lang="lv-LV" smtClean="0"/>
              <a:t>09.07.2025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632305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44B2AFD-B588-4EEB-B84A-EE52CE112067}" type="datetimeFigureOut">
              <a:rPr lang="lv-LV" smtClean="0"/>
              <a:t>09.07.2025</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36558988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D44B2AFD-B588-4EEB-B84A-EE52CE112067}" type="datetimeFigureOut">
              <a:rPr lang="lv-LV" smtClean="0"/>
              <a:t>09.07.2025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21015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44B2AFD-B588-4EEB-B84A-EE52CE112067}" type="datetimeFigureOut">
              <a:rPr lang="lv-LV" smtClean="0"/>
              <a:t>09.07.2025</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32240432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44B2AFD-B588-4EEB-B84A-EE52CE112067}" type="datetimeFigureOut">
              <a:rPr lang="lv-LV" smtClean="0"/>
              <a:t>09.07.2025</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489870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4B2AFD-B588-4EEB-B84A-EE52CE112067}" type="datetimeFigureOut">
              <a:rPr lang="lv-LV" smtClean="0"/>
              <a:t>09.07.2025</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134939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B2AFD-B588-4EEB-B84A-EE52CE112067}" type="datetimeFigureOut">
              <a:rPr lang="lv-LV" smtClean="0"/>
              <a:t>09.07.2025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13864394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44B2AFD-B588-4EEB-B84A-EE52CE112067}" type="datetimeFigureOut">
              <a:rPr lang="lv-LV" smtClean="0"/>
              <a:t>09.07.2025</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3A2C6229-6458-4195-BAC8-460BF8B49FB6}" type="slidenum">
              <a:rPr lang="lv-LV" smtClean="0"/>
              <a:t>‹#›</a:t>
            </a:fld>
            <a:endParaRPr lang="lv-LV"/>
          </a:p>
        </p:txBody>
      </p:sp>
    </p:spTree>
    <p:extLst>
      <p:ext uri="{BB962C8B-B14F-4D97-AF65-F5344CB8AC3E}">
        <p14:creationId xmlns:p14="http://schemas.microsoft.com/office/powerpoint/2010/main" val="21178029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A2E50C6-0C30-4E1F-B9F0-F8FEBDC3E286}" type="datetime1">
              <a:rPr lang="en-US" smtClean="0">
                <a:solidFill>
                  <a:prstClr val="black">
                    <a:tint val="75000"/>
                  </a:prstClr>
                </a:solidFill>
              </a:rPr>
              <a:pPr>
                <a:defRPr/>
              </a:pPr>
              <a:t>7/9/2025</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938213" fontAlgn="base">
              <a:spcBef>
                <a:spcPct val="0"/>
              </a:spcBef>
              <a:spcAft>
                <a:spcPct val="0"/>
              </a:spcAft>
            </a:pPr>
            <a:fld id="{99BB1EFF-5D96-49FF-8E10-89A5AFE56FD6}" type="slidenum">
              <a:rPr lang="en-US" altLang="lv-LV" smtClean="0">
                <a:cs typeface="Arial" panose="020B0604020202020204" pitchFamily="34" charset="0"/>
              </a:rPr>
              <a:pPr defTabSz="938213" fontAlgn="base">
                <a:spcBef>
                  <a:spcPct val="0"/>
                </a:spcBef>
                <a:spcAft>
                  <a:spcPct val="0"/>
                </a:spcAft>
              </a:pPr>
              <a:t>‹#›</a:t>
            </a:fld>
            <a:endParaRPr lang="en-US" altLang="lv-LV">
              <a:cs typeface="Arial" panose="020B0604020202020204" pitchFamily="34" charset="0"/>
            </a:endParaRPr>
          </a:p>
        </p:txBody>
      </p:sp>
    </p:spTree>
    <p:extLst>
      <p:ext uri="{BB962C8B-B14F-4D97-AF65-F5344CB8AC3E}">
        <p14:creationId xmlns:p14="http://schemas.microsoft.com/office/powerpoint/2010/main" val="661669428"/>
      </p:ext>
    </p:extLst>
  </p:cSld>
  <p:clrMap bg1="lt1" tx1="dk1" bg2="lt2" tx2="dk2" accent1="accent1" accent2="accent2" accent3="accent3" accent4="accent4" accent5="accent5" accent6="accent6" hlink="hlink" folHlink="folHlink"/>
  <p:sldLayoutIdLst>
    <p:sldLayoutId id="2147483737" r:id="rId1"/>
    <p:sldLayoutId id="2147483738" r:id="rId2"/>
    <p:sldLayoutId id="2147483739" r:id="rId3"/>
    <p:sldLayoutId id="2147483740" r:id="rId4"/>
    <p:sldLayoutId id="2147483741" r:id="rId5"/>
    <p:sldLayoutId id="2147483742" r:id="rId6"/>
    <p:sldLayoutId id="2147483743" r:id="rId7"/>
    <p:sldLayoutId id="2147483744" r:id="rId8"/>
    <p:sldLayoutId id="2147483745" r:id="rId9"/>
    <p:sldLayoutId id="2147483746" r:id="rId10"/>
    <p:sldLayoutId id="2147483747"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8.xml"/><Relationship Id="rId1" Type="http://schemas.openxmlformats.org/officeDocument/2006/relationships/slideLayout" Target="../slideLayouts/slideLayout5.xml"/><Relationship Id="rId6" Type="http://schemas.openxmlformats.org/officeDocument/2006/relationships/chart" Target="../charts/chart7.xml"/><Relationship Id="rId5" Type="http://schemas.openxmlformats.org/officeDocument/2006/relationships/chart" Target="../charts/chart6.xml"/><Relationship Id="rId4" Type="http://schemas.openxmlformats.org/officeDocument/2006/relationships/chart" Target="../charts/chart5.xml"/></Relationships>
</file>

<file path=ppt/slides/_rels/slide11.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notesSlide" Target="../notesSlides/notesSlide9.xml"/><Relationship Id="rId1" Type="http://schemas.openxmlformats.org/officeDocument/2006/relationships/slideLayout" Target="../slideLayouts/slideLayout5.xml"/><Relationship Id="rId4" Type="http://schemas.openxmlformats.org/officeDocument/2006/relationships/chart" Target="../charts/chart9.xml"/></Relationships>
</file>

<file path=ppt/slides/_rels/slide12.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10.xml"/><Relationship Id="rId1" Type="http://schemas.openxmlformats.org/officeDocument/2006/relationships/slideLayout" Target="../slideLayouts/slideLayout5.xml"/><Relationship Id="rId5" Type="http://schemas.openxmlformats.org/officeDocument/2006/relationships/chart" Target="../charts/chart12.xml"/><Relationship Id="rId4" Type="http://schemas.openxmlformats.org/officeDocument/2006/relationships/chart" Target="../charts/chart11.xml"/></Relationships>
</file>

<file path=ppt/slides/_rels/slide13.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5.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6.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17.xml.rels><?xml version="1.0" encoding="UTF-8" standalone="yes"?>
<Relationships xmlns="http://schemas.openxmlformats.org/package/2006/relationships"><Relationship Id="rId8" Type="http://schemas.openxmlformats.org/officeDocument/2006/relationships/diagramData" Target="../diagrams/data7.xml"/><Relationship Id="rId3" Type="http://schemas.openxmlformats.org/officeDocument/2006/relationships/diagramData" Target="../diagrams/data6.xml"/><Relationship Id="rId7" Type="http://schemas.microsoft.com/office/2007/relationships/diagramDrawing" Target="../diagrams/drawing6.xml"/><Relationship Id="rId12"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6.xml"/><Relationship Id="rId11" Type="http://schemas.openxmlformats.org/officeDocument/2006/relationships/diagramColors" Target="../diagrams/colors7.xml"/><Relationship Id="rId5" Type="http://schemas.openxmlformats.org/officeDocument/2006/relationships/diagramQuickStyle" Target="../diagrams/quickStyle6.xml"/><Relationship Id="rId10" Type="http://schemas.openxmlformats.org/officeDocument/2006/relationships/diagramQuickStyle" Target="../diagrams/quickStyle7.xml"/><Relationship Id="rId4" Type="http://schemas.openxmlformats.org/officeDocument/2006/relationships/diagramLayout" Target="../diagrams/layout6.xml"/><Relationship Id="rId9" Type="http://schemas.openxmlformats.org/officeDocument/2006/relationships/diagramLayout" Target="../diagrams/layout7.xml"/></Relationships>
</file>

<file path=ppt/slides/_rels/slide18.xml.rels><?xml version="1.0" encoding="UTF-8" standalone="yes"?>
<Relationships xmlns="http://schemas.openxmlformats.org/package/2006/relationships"><Relationship Id="rId8" Type="http://schemas.openxmlformats.org/officeDocument/2006/relationships/diagramData" Target="../diagrams/data9.xml"/><Relationship Id="rId3" Type="http://schemas.openxmlformats.org/officeDocument/2006/relationships/diagramData" Target="../diagrams/data8.xml"/><Relationship Id="rId7" Type="http://schemas.microsoft.com/office/2007/relationships/diagramDrawing" Target="../diagrams/drawing8.xml"/><Relationship Id="rId12" Type="http://schemas.microsoft.com/office/2007/relationships/diagramDrawing" Target="../diagrams/drawing9.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8.xml"/><Relationship Id="rId11" Type="http://schemas.openxmlformats.org/officeDocument/2006/relationships/diagramColors" Target="../diagrams/colors9.xml"/><Relationship Id="rId5" Type="http://schemas.openxmlformats.org/officeDocument/2006/relationships/diagramQuickStyle" Target="../diagrams/quickStyle8.xml"/><Relationship Id="rId10" Type="http://schemas.openxmlformats.org/officeDocument/2006/relationships/diagramQuickStyle" Target="../diagrams/quickStyle9.xml"/><Relationship Id="rId4" Type="http://schemas.openxmlformats.org/officeDocument/2006/relationships/diagramLayout" Target="../diagrams/layout8.xml"/><Relationship Id="rId9" Type="http://schemas.openxmlformats.org/officeDocument/2006/relationships/diagramLayout" Target="../diagrams/layout9.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chart" Target="../charts/char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5.xml"/><Relationship Id="rId4" Type="http://schemas.openxmlformats.org/officeDocument/2006/relationships/image" Target="cid:image002.png@01DB8375.BE76CA70" TargetMode="Externa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numura vietturis 1">
            <a:extLst>
              <a:ext uri="{FF2B5EF4-FFF2-40B4-BE49-F238E27FC236}">
                <a16:creationId xmlns:a16="http://schemas.microsoft.com/office/drawing/2014/main" id="{1AF5BF0D-8973-B107-4B37-6B4D2F3759E9}"/>
              </a:ext>
            </a:extLst>
          </p:cNvPr>
          <p:cNvSpPr>
            <a:spLocks noGrp="1"/>
          </p:cNvSpPr>
          <p:nvPr>
            <p:ph type="sldNum" sz="quarter" idx="12"/>
          </p:nvPr>
        </p:nvSpPr>
        <p:spPr/>
        <p:txBody>
          <a:bodyPr/>
          <a:lstStyle/>
          <a:p>
            <a:fld id="{3A2C6229-6458-4195-BAC8-460BF8B49FB6}" type="slidenum">
              <a:rPr lang="lv-LV" smtClean="0"/>
              <a:t>1</a:t>
            </a:fld>
            <a:endParaRPr lang="lv-LV"/>
          </a:p>
        </p:txBody>
      </p:sp>
      <p:sp>
        <p:nvSpPr>
          <p:cNvPr id="5" name="Title 1">
            <a:extLst>
              <a:ext uri="{FF2B5EF4-FFF2-40B4-BE49-F238E27FC236}">
                <a16:creationId xmlns:a16="http://schemas.microsoft.com/office/drawing/2014/main" id="{9FA4B55B-392A-996F-4048-B3DC3D855902}"/>
              </a:ext>
            </a:extLst>
          </p:cNvPr>
          <p:cNvSpPr txBox="1">
            <a:spLocks/>
          </p:cNvSpPr>
          <p:nvPr/>
        </p:nvSpPr>
        <p:spPr>
          <a:xfrm>
            <a:off x="914400" y="3429000"/>
            <a:ext cx="10363200" cy="1392264"/>
          </a:xfrm>
          <a:prstGeom prst="rect">
            <a:avLst/>
          </a:prstGeom>
        </p:spPr>
        <p:txBody>
          <a:bodyPr>
            <a:normAutofit fontScale="67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lv-LV" altLang="lv-LV" sz="5300" b="1" dirty="0">
                <a:solidFill>
                  <a:srgbClr val="9D2235"/>
                </a:solidFill>
                <a:latin typeface="+mn-lt"/>
              </a:rPr>
              <a:t>Par izdienas pensiju sistēmas izmaiņām</a:t>
            </a:r>
            <a:br>
              <a:rPr lang="lv-LV" altLang="lv-LV" sz="3600" dirty="0">
                <a:solidFill>
                  <a:srgbClr val="9D2235"/>
                </a:solidFill>
              </a:rPr>
            </a:br>
            <a:br>
              <a:rPr lang="lv-LV" altLang="lv-LV" sz="3600" dirty="0">
                <a:solidFill>
                  <a:srgbClr val="9D2235"/>
                </a:solidFill>
              </a:rPr>
            </a:br>
            <a:br>
              <a:rPr lang="lv-LV" altLang="lv-LV" sz="1600" dirty="0"/>
            </a:br>
            <a:br>
              <a:rPr lang="lv-LV" altLang="lv-LV" sz="2000" dirty="0"/>
            </a:br>
            <a:br>
              <a:rPr lang="lv-LV" altLang="lv-LV" sz="2000" dirty="0"/>
            </a:br>
            <a:endParaRPr lang="lv-LV" altLang="lv-LV" sz="2000" dirty="0"/>
          </a:p>
          <a:p>
            <a:pPr algn="ctr"/>
            <a:endParaRPr lang="lv-LV" altLang="lv-LV" sz="2000" dirty="0"/>
          </a:p>
          <a:p>
            <a:pPr algn="ctr"/>
            <a:endParaRPr lang="lv-LV" altLang="lv-LV" sz="2000" dirty="0"/>
          </a:p>
          <a:p>
            <a:pPr algn="ctr"/>
            <a:endParaRPr lang="lv-LV" altLang="lv-LV" sz="2000" dirty="0"/>
          </a:p>
          <a:p>
            <a:pPr algn="ctr"/>
            <a:endParaRPr lang="lv-LV" altLang="lv-LV" sz="2000" dirty="0"/>
          </a:p>
        </p:txBody>
      </p:sp>
      <p:sp>
        <p:nvSpPr>
          <p:cNvPr id="3" name="TextBox 2">
            <a:extLst>
              <a:ext uri="{FF2B5EF4-FFF2-40B4-BE49-F238E27FC236}">
                <a16:creationId xmlns:a16="http://schemas.microsoft.com/office/drawing/2014/main" id="{B48EE8B5-F128-E311-9BA7-1521FFF1A77B}"/>
              </a:ext>
            </a:extLst>
          </p:cNvPr>
          <p:cNvSpPr txBox="1"/>
          <p:nvPr/>
        </p:nvSpPr>
        <p:spPr>
          <a:xfrm>
            <a:off x="3813842" y="4429349"/>
            <a:ext cx="5116337" cy="1692771"/>
          </a:xfrm>
          <a:prstGeom prst="rect">
            <a:avLst/>
          </a:prstGeom>
          <a:noFill/>
        </p:spPr>
        <p:txBody>
          <a:bodyPr wrap="none" rtlCol="0">
            <a:spAutoFit/>
          </a:bodyPr>
          <a:lstStyle/>
          <a:p>
            <a:r>
              <a:rPr lang="lv-LV" sz="2400" dirty="0"/>
              <a:t>Stratēģiskās vadības tematiskā komiteja</a:t>
            </a:r>
          </a:p>
          <a:p>
            <a:endParaRPr lang="lv-LV" sz="2400" dirty="0"/>
          </a:p>
          <a:p>
            <a:pPr algn="ctr"/>
            <a:r>
              <a:rPr lang="lv-LV" sz="2400" dirty="0"/>
              <a:t>Valsts kanceleja</a:t>
            </a:r>
          </a:p>
          <a:p>
            <a:pPr algn="ctr"/>
            <a:endParaRPr lang="lv-LV" dirty="0"/>
          </a:p>
          <a:p>
            <a:pPr algn="ctr"/>
            <a:r>
              <a:rPr lang="lv-LV" altLang="lv-LV" sz="1400" dirty="0"/>
              <a:t>03/07/2025</a:t>
            </a:r>
            <a:endParaRPr lang="lv-LV" sz="1400" dirty="0"/>
          </a:p>
        </p:txBody>
      </p:sp>
    </p:spTree>
    <p:extLst>
      <p:ext uri="{BB962C8B-B14F-4D97-AF65-F5344CB8AC3E}">
        <p14:creationId xmlns:p14="http://schemas.microsoft.com/office/powerpoint/2010/main" val="28440771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EB7C3310-357A-370D-DF85-7442D9EAC8E7}"/>
              </a:ext>
            </a:extLst>
          </p:cNvPr>
          <p:cNvSpPr>
            <a:spLocks noGrp="1"/>
          </p:cNvSpPr>
          <p:nvPr>
            <p:ph type="sldNum" sz="quarter" idx="12"/>
          </p:nvPr>
        </p:nvSpPr>
        <p:spPr/>
        <p:txBody>
          <a:bodyPr/>
          <a:lstStyle/>
          <a:p>
            <a:fld id="{3A2C6229-6458-4195-BAC8-460BF8B49FB6}" type="slidenum">
              <a:rPr lang="lv-LV" smtClean="0"/>
              <a:t>10</a:t>
            </a:fld>
            <a:endParaRPr lang="lv-LV"/>
          </a:p>
        </p:txBody>
      </p:sp>
      <p:sp>
        <p:nvSpPr>
          <p:cNvPr id="8" name="Title 1">
            <a:extLst>
              <a:ext uri="{FF2B5EF4-FFF2-40B4-BE49-F238E27FC236}">
                <a16:creationId xmlns:a16="http://schemas.microsoft.com/office/drawing/2014/main" id="{3CA969D9-E874-E96F-5456-0DF337892E91}"/>
              </a:ext>
            </a:extLst>
          </p:cNvPr>
          <p:cNvSpPr txBox="1">
            <a:spLocks noGrp="1"/>
          </p:cNvSpPr>
          <p:nvPr>
            <p:ph type="title"/>
          </p:nvPr>
        </p:nvSpPr>
        <p:spPr>
          <a:xfrm>
            <a:off x="838200" y="365126"/>
            <a:ext cx="10515600" cy="773210"/>
          </a:xfrm>
          <a:prstGeom prst="rect">
            <a:avLst/>
          </a:prstGeom>
        </p:spPr>
        <p:txBody>
          <a:bodyPr vert="horz" lIns="91440" tIns="45720" rIns="91440" bIns="45720" rtlCol="0" anchor="ctr">
            <a:normAutofit fontScale="9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pensijas un valsts vecuma pensijas (2024.gads)</a:t>
            </a:r>
          </a:p>
        </p:txBody>
      </p:sp>
      <p:graphicFrame>
        <p:nvGraphicFramePr>
          <p:cNvPr id="9" name="Chart 8">
            <a:extLst>
              <a:ext uri="{FF2B5EF4-FFF2-40B4-BE49-F238E27FC236}">
                <a16:creationId xmlns:a16="http://schemas.microsoft.com/office/drawing/2014/main" id="{63E0FF3B-2A5F-6E71-8414-E7DC940CCA83}"/>
              </a:ext>
            </a:extLst>
          </p:cNvPr>
          <p:cNvGraphicFramePr/>
          <p:nvPr>
            <p:extLst>
              <p:ext uri="{D42A27DB-BD31-4B8C-83A1-F6EECF244321}">
                <p14:modId xmlns:p14="http://schemas.microsoft.com/office/powerpoint/2010/main" val="2109929244"/>
              </p:ext>
            </p:extLst>
          </p:nvPr>
        </p:nvGraphicFramePr>
        <p:xfrm>
          <a:off x="114301" y="3793026"/>
          <a:ext cx="2822431" cy="2750729"/>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0" name="Chart 9">
            <a:extLst>
              <a:ext uri="{FF2B5EF4-FFF2-40B4-BE49-F238E27FC236}">
                <a16:creationId xmlns:a16="http://schemas.microsoft.com/office/drawing/2014/main" id="{21506414-4028-EF3C-06B6-81309A1C88FD}"/>
              </a:ext>
            </a:extLst>
          </p:cNvPr>
          <p:cNvGraphicFramePr/>
          <p:nvPr>
            <p:extLst>
              <p:ext uri="{D42A27DB-BD31-4B8C-83A1-F6EECF244321}">
                <p14:modId xmlns:p14="http://schemas.microsoft.com/office/powerpoint/2010/main" val="621505522"/>
              </p:ext>
            </p:extLst>
          </p:nvPr>
        </p:nvGraphicFramePr>
        <p:xfrm>
          <a:off x="3192206" y="3793025"/>
          <a:ext cx="2718907" cy="275073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a:extLst>
              <a:ext uri="{FF2B5EF4-FFF2-40B4-BE49-F238E27FC236}">
                <a16:creationId xmlns:a16="http://schemas.microsoft.com/office/drawing/2014/main" id="{FD6E29A4-5C03-9626-3F56-66586F2EF694}"/>
              </a:ext>
            </a:extLst>
          </p:cNvPr>
          <p:cNvGraphicFramePr>
            <a:graphicFrameLocks/>
          </p:cNvGraphicFramePr>
          <p:nvPr>
            <p:extLst>
              <p:ext uri="{D42A27DB-BD31-4B8C-83A1-F6EECF244321}">
                <p14:modId xmlns:p14="http://schemas.microsoft.com/office/powerpoint/2010/main" val="2762240345"/>
              </p:ext>
            </p:extLst>
          </p:nvPr>
        </p:nvGraphicFramePr>
        <p:xfrm>
          <a:off x="6135414" y="3793026"/>
          <a:ext cx="2718907" cy="275073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2" name="Chart 1">
            <a:extLst>
              <a:ext uri="{FF2B5EF4-FFF2-40B4-BE49-F238E27FC236}">
                <a16:creationId xmlns:a16="http://schemas.microsoft.com/office/drawing/2014/main" id="{22C0E948-338D-15DF-9546-AC2178CE07C6}"/>
              </a:ext>
            </a:extLst>
          </p:cNvPr>
          <p:cNvGraphicFramePr>
            <a:graphicFrameLocks/>
          </p:cNvGraphicFramePr>
          <p:nvPr>
            <p:extLst>
              <p:ext uri="{D42A27DB-BD31-4B8C-83A1-F6EECF244321}">
                <p14:modId xmlns:p14="http://schemas.microsoft.com/office/powerpoint/2010/main" val="3741862951"/>
              </p:ext>
            </p:extLst>
          </p:nvPr>
        </p:nvGraphicFramePr>
        <p:xfrm>
          <a:off x="9037059" y="3793026"/>
          <a:ext cx="3040640" cy="2750729"/>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20" name="Content Placeholder 10">
            <a:extLst>
              <a:ext uri="{FF2B5EF4-FFF2-40B4-BE49-F238E27FC236}">
                <a16:creationId xmlns:a16="http://schemas.microsoft.com/office/drawing/2014/main" id="{7C9DB1B0-C83A-142E-F23B-D522B5532329}"/>
              </a:ext>
            </a:extLst>
          </p:cNvPr>
          <p:cNvGraphicFramePr>
            <a:graphicFrameLocks/>
          </p:cNvGraphicFramePr>
          <p:nvPr>
            <p:extLst>
              <p:ext uri="{D42A27DB-BD31-4B8C-83A1-F6EECF244321}">
                <p14:modId xmlns:p14="http://schemas.microsoft.com/office/powerpoint/2010/main" val="3230337166"/>
              </p:ext>
            </p:extLst>
          </p:nvPr>
        </p:nvGraphicFramePr>
        <p:xfrm>
          <a:off x="521277" y="1138336"/>
          <a:ext cx="11149445" cy="2486216"/>
        </p:xfrm>
        <a:graphic>
          <a:graphicData uri="http://schemas.openxmlformats.org/drawingml/2006/table">
            <a:tbl>
              <a:tblPr firstRow="1" bandRow="1">
                <a:tableStyleId>{5C22544A-7EE6-4342-B048-85BDC9FD1C3A}</a:tableStyleId>
              </a:tblPr>
              <a:tblGrid>
                <a:gridCol w="3522518">
                  <a:extLst>
                    <a:ext uri="{9D8B030D-6E8A-4147-A177-3AD203B41FA5}">
                      <a16:colId xmlns:a16="http://schemas.microsoft.com/office/drawing/2014/main" val="1616102693"/>
                    </a:ext>
                  </a:extLst>
                </a:gridCol>
                <a:gridCol w="3953074">
                  <a:extLst>
                    <a:ext uri="{9D8B030D-6E8A-4147-A177-3AD203B41FA5}">
                      <a16:colId xmlns:a16="http://schemas.microsoft.com/office/drawing/2014/main" val="2490528954"/>
                    </a:ext>
                  </a:extLst>
                </a:gridCol>
                <a:gridCol w="3673853">
                  <a:extLst>
                    <a:ext uri="{9D8B030D-6E8A-4147-A177-3AD203B41FA5}">
                      <a16:colId xmlns:a16="http://schemas.microsoft.com/office/drawing/2014/main" val="2543498720"/>
                    </a:ext>
                  </a:extLst>
                </a:gridCol>
              </a:tblGrid>
              <a:tr h="38496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VALSTS VECUMA PENSIJA</a:t>
                      </a:r>
                      <a:endParaRPr lang="en-US" dirty="0"/>
                    </a:p>
                  </a:txBody>
                  <a:tcPr/>
                </a:tc>
                <a:tc>
                  <a:txBody>
                    <a:bodyPr/>
                    <a:lstStyle/>
                    <a:p>
                      <a:pPr algn="ct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IZDIENAS PENSIJA</a:t>
                      </a:r>
                    </a:p>
                  </a:txBody>
                  <a:tcPr/>
                </a:tc>
                <a:extLst>
                  <a:ext uri="{0D108BD9-81ED-4DB2-BD59-A6C34878D82A}">
                    <a16:rowId xmlns:a16="http://schemas.microsoft.com/office/drawing/2014/main" val="1454484156"/>
                  </a:ext>
                </a:extLst>
              </a:tr>
              <a:tr h="394958">
                <a:tc>
                  <a:txBody>
                    <a:bodyPr/>
                    <a:lstStyle/>
                    <a:p>
                      <a:pPr algn="ctr"/>
                      <a:r>
                        <a:rPr lang="lv-LV" dirty="0">
                          <a:solidFill>
                            <a:srgbClr val="FF0000"/>
                          </a:solidFill>
                        </a:rPr>
                        <a:t>65gadi</a:t>
                      </a:r>
                      <a:endParaRPr lang="lv-LV" dirty="0"/>
                    </a:p>
                  </a:txBody>
                  <a:tcPr/>
                </a:tc>
                <a:tc>
                  <a:txBody>
                    <a:bodyPr/>
                    <a:lstStyle/>
                    <a:p>
                      <a:pPr algn="ctr"/>
                      <a:r>
                        <a:rPr lang="lv-LV" dirty="0"/>
                        <a:t>Minimālais pensionēšanās vecums:</a:t>
                      </a:r>
                    </a:p>
                  </a:txBody>
                  <a:tcPr/>
                </a:tc>
                <a:tc>
                  <a:txBody>
                    <a:bodyPr/>
                    <a:lstStyle/>
                    <a:p>
                      <a:pPr algn="ctr"/>
                      <a:r>
                        <a:rPr lang="lv-LV" dirty="0">
                          <a:solidFill>
                            <a:srgbClr val="FF0000"/>
                          </a:solidFill>
                        </a:rPr>
                        <a:t>38-65 gadi</a:t>
                      </a:r>
                      <a:endParaRPr lang="en-US" dirty="0"/>
                    </a:p>
                  </a:txBody>
                  <a:tcPr/>
                </a:tc>
                <a:extLst>
                  <a:ext uri="{0D108BD9-81ED-4DB2-BD59-A6C34878D82A}">
                    <a16:rowId xmlns:a16="http://schemas.microsoft.com/office/drawing/2014/main" val="3423795318"/>
                  </a:ext>
                </a:extLst>
              </a:tr>
              <a:tr h="3397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20 gadi</a:t>
                      </a:r>
                    </a:p>
                  </a:txBody>
                  <a:tcPr/>
                </a:tc>
                <a:tc>
                  <a:txBody>
                    <a:bodyPr/>
                    <a:lstStyle/>
                    <a:p>
                      <a:pPr algn="ctr"/>
                      <a:r>
                        <a:rPr lang="lv-LV" dirty="0"/>
                        <a:t>Minimālais stāžs:</a:t>
                      </a:r>
                      <a:endParaRPr lang="en-US" dirty="0"/>
                    </a:p>
                  </a:txBody>
                  <a:tcPr/>
                </a:tc>
                <a:tc>
                  <a:txBody>
                    <a:bodyPr/>
                    <a:lstStyle/>
                    <a:p>
                      <a:pPr algn="ctr"/>
                      <a:r>
                        <a:rPr lang="lv-LV" dirty="0"/>
                        <a:t>10-30 gadi</a:t>
                      </a:r>
                      <a:endParaRPr lang="en-US" dirty="0"/>
                    </a:p>
                  </a:txBody>
                  <a:tcPr/>
                </a:tc>
                <a:extLst>
                  <a:ext uri="{0D108BD9-81ED-4DB2-BD59-A6C34878D82A}">
                    <a16:rowId xmlns:a16="http://schemas.microsoft.com/office/drawing/2014/main" val="247594052"/>
                  </a:ext>
                </a:extLst>
              </a:tr>
              <a:tr h="1340538">
                <a:tc>
                  <a:txBody>
                    <a:bodyPr/>
                    <a:lstStyle/>
                    <a:p>
                      <a:pPr algn="ctr"/>
                      <a:r>
                        <a:rPr lang="lv-LV" dirty="0"/>
                        <a:t>Aprēķina, </a:t>
                      </a:r>
                      <a:r>
                        <a:rPr lang="lv-LV" sz="1800" b="0" i="0" u="none" strike="noStrike" kern="1200" dirty="0">
                          <a:solidFill>
                            <a:schemeClr val="dk1"/>
                          </a:solidFill>
                          <a:effectLst/>
                          <a:latin typeface="+mn-lt"/>
                          <a:ea typeface="+mn-ea"/>
                          <a:cs typeface="+mn-cs"/>
                        </a:rPr>
                        <a:t>pamatojoties uz </a:t>
                      </a:r>
                      <a:r>
                        <a:rPr lang="lv-LV" dirty="0"/>
                        <a:t> </a:t>
                      </a:r>
                      <a:r>
                        <a:rPr lang="lv-LV" b="1" dirty="0"/>
                        <a:t>apdrošināšanas stāžu </a:t>
                      </a:r>
                      <a:r>
                        <a:rPr lang="lv-LV" dirty="0"/>
                        <a:t>un </a:t>
                      </a:r>
                      <a:r>
                        <a:rPr lang="lv-LV" b="1" dirty="0"/>
                        <a:t>veiktajām apdrošināšanas iemaksām visā apdrošināšanas periodā</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Aprēķina, pamatojoties uz:</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dirty="0"/>
                        <a:t>Pamatā aprēķina, pamatojoties </a:t>
                      </a:r>
                      <a:r>
                        <a:rPr lang="lv-LV" b="1" dirty="0"/>
                        <a:t>uz vidējo mēneša darba samaksu par pēdējiem pieciem gadiem pirms atbrīvošanas no dienesta</a:t>
                      </a:r>
                      <a:endParaRPr lang="en-US" dirty="0"/>
                    </a:p>
                  </a:txBody>
                  <a:tcPr/>
                </a:tc>
                <a:extLst>
                  <a:ext uri="{0D108BD9-81ED-4DB2-BD59-A6C34878D82A}">
                    <a16:rowId xmlns:a16="http://schemas.microsoft.com/office/drawing/2014/main" val="3936763524"/>
                  </a:ext>
                </a:extLst>
              </a:tr>
            </a:tbl>
          </a:graphicData>
        </a:graphic>
      </p:graphicFrame>
    </p:spTree>
    <p:extLst>
      <p:ext uri="{BB962C8B-B14F-4D97-AF65-F5344CB8AC3E}">
        <p14:creationId xmlns:p14="http://schemas.microsoft.com/office/powerpoint/2010/main" val="40634949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p:txBody>
          <a:bodyPr/>
          <a:lstStyle/>
          <a:p>
            <a:fld id="{3A2C6229-6458-4195-BAC8-460BF8B49FB6}" type="slidenum">
              <a:rPr lang="lv-LV" smtClean="0"/>
              <a:t>11</a:t>
            </a:fld>
            <a:endParaRPr lang="lv-LV"/>
          </a:p>
        </p:txBody>
      </p:sp>
      <p:sp>
        <p:nvSpPr>
          <p:cNvPr id="15" name="Title 1">
            <a:extLst>
              <a:ext uri="{FF2B5EF4-FFF2-40B4-BE49-F238E27FC236}">
                <a16:creationId xmlns:a16="http://schemas.microsoft.com/office/drawing/2014/main" id="{CC58D09C-761E-4860-A62B-4BA829FC0CC1}"/>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pensijas un valsts vecuma pensijas #2</a:t>
            </a:r>
          </a:p>
        </p:txBody>
      </p:sp>
      <p:graphicFrame>
        <p:nvGraphicFramePr>
          <p:cNvPr id="4" name="Chart 3">
            <a:extLst>
              <a:ext uri="{FF2B5EF4-FFF2-40B4-BE49-F238E27FC236}">
                <a16:creationId xmlns:a16="http://schemas.microsoft.com/office/drawing/2014/main" id="{F9008BB1-2A7B-40AA-A007-4ABEACB25030}"/>
              </a:ext>
            </a:extLst>
          </p:cNvPr>
          <p:cNvGraphicFramePr/>
          <p:nvPr>
            <p:extLst>
              <p:ext uri="{D42A27DB-BD31-4B8C-83A1-F6EECF244321}">
                <p14:modId xmlns:p14="http://schemas.microsoft.com/office/powerpoint/2010/main" val="426074407"/>
              </p:ext>
            </p:extLst>
          </p:nvPr>
        </p:nvGraphicFramePr>
        <p:xfrm>
          <a:off x="983974" y="863081"/>
          <a:ext cx="10047564" cy="274320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BEC97224-8F65-4C6F-EE4E-6BB9E289434F}"/>
              </a:ext>
            </a:extLst>
          </p:cNvPr>
          <p:cNvGraphicFramePr/>
          <p:nvPr>
            <p:extLst>
              <p:ext uri="{D42A27DB-BD31-4B8C-83A1-F6EECF244321}">
                <p14:modId xmlns:p14="http://schemas.microsoft.com/office/powerpoint/2010/main" val="3839934332"/>
              </p:ext>
            </p:extLst>
          </p:nvPr>
        </p:nvGraphicFramePr>
        <p:xfrm>
          <a:off x="983972" y="3606281"/>
          <a:ext cx="10224053" cy="2743200"/>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a:extLst>
              <a:ext uri="{FF2B5EF4-FFF2-40B4-BE49-F238E27FC236}">
                <a16:creationId xmlns:a16="http://schemas.microsoft.com/office/drawing/2014/main" id="{C20B5E8B-FE09-8A3B-6FF0-967A016001FF}"/>
              </a:ext>
            </a:extLst>
          </p:cNvPr>
          <p:cNvSpPr txBox="1"/>
          <p:nvPr/>
        </p:nvSpPr>
        <p:spPr>
          <a:xfrm>
            <a:off x="298173" y="6349481"/>
            <a:ext cx="10644809" cy="230832"/>
          </a:xfrm>
          <a:prstGeom prst="rect">
            <a:avLst/>
          </a:prstGeom>
          <a:noFill/>
        </p:spPr>
        <p:txBody>
          <a:bodyPr wrap="square" rtlCol="0">
            <a:spAutoFit/>
          </a:bodyPr>
          <a:lstStyle/>
          <a:p>
            <a:r>
              <a:rPr lang="lv-LV" sz="900" dirty="0"/>
              <a:t>*</a:t>
            </a:r>
            <a:r>
              <a:rPr lang="lv-LV" sz="900" dirty="0" err="1"/>
              <a:t>Jaunpiešķirtās</a:t>
            </a:r>
            <a:r>
              <a:rPr lang="lv-LV" sz="900" dirty="0"/>
              <a:t> vecuma un izdienas pensijas pret attiecīgā gada vidējo apdrošināšanas iemaksu algu valstī</a:t>
            </a:r>
          </a:p>
        </p:txBody>
      </p:sp>
    </p:spTree>
    <p:extLst>
      <p:ext uri="{BB962C8B-B14F-4D97-AF65-F5344CB8AC3E}">
        <p14:creationId xmlns:p14="http://schemas.microsoft.com/office/powerpoint/2010/main" val="4100666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p:txBody>
          <a:bodyPr/>
          <a:lstStyle/>
          <a:p>
            <a:fld id="{3A2C6229-6458-4195-BAC8-460BF8B49FB6}" type="slidenum">
              <a:rPr lang="lv-LV" smtClean="0"/>
              <a:t>12</a:t>
            </a:fld>
            <a:endParaRPr lang="lv-LV"/>
          </a:p>
        </p:txBody>
      </p:sp>
      <p:sp>
        <p:nvSpPr>
          <p:cNvPr id="15" name="Title 1">
            <a:extLst>
              <a:ext uri="{FF2B5EF4-FFF2-40B4-BE49-F238E27FC236}">
                <a16:creationId xmlns:a16="http://schemas.microsoft.com/office/drawing/2014/main" id="{CC58D09C-761E-4860-A62B-4BA829FC0CC1}"/>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pensiju sistēma un darba tirgus</a:t>
            </a:r>
          </a:p>
        </p:txBody>
      </p:sp>
      <p:graphicFrame>
        <p:nvGraphicFramePr>
          <p:cNvPr id="2" name="Chart 1">
            <a:extLst>
              <a:ext uri="{FF2B5EF4-FFF2-40B4-BE49-F238E27FC236}">
                <a16:creationId xmlns:a16="http://schemas.microsoft.com/office/drawing/2014/main" id="{7D2F7C35-856C-4113-8236-3B5F5E58C38A}"/>
              </a:ext>
            </a:extLst>
          </p:cNvPr>
          <p:cNvGraphicFramePr>
            <a:graphicFrameLocks/>
          </p:cNvGraphicFramePr>
          <p:nvPr>
            <p:extLst>
              <p:ext uri="{D42A27DB-BD31-4B8C-83A1-F6EECF244321}">
                <p14:modId xmlns:p14="http://schemas.microsoft.com/office/powerpoint/2010/main" val="1975410977"/>
              </p:ext>
            </p:extLst>
          </p:nvPr>
        </p:nvGraphicFramePr>
        <p:xfrm>
          <a:off x="6534152" y="981075"/>
          <a:ext cx="4819650" cy="3158650"/>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6" name="Chart 5">
            <a:extLst>
              <a:ext uri="{FF2B5EF4-FFF2-40B4-BE49-F238E27FC236}">
                <a16:creationId xmlns:a16="http://schemas.microsoft.com/office/drawing/2014/main" id="{46C07815-BCD6-47BC-AA61-47D8A8E87E78}"/>
              </a:ext>
            </a:extLst>
          </p:cNvPr>
          <p:cNvGraphicFramePr>
            <a:graphicFrameLocks/>
          </p:cNvGraphicFramePr>
          <p:nvPr>
            <p:extLst>
              <p:ext uri="{D42A27DB-BD31-4B8C-83A1-F6EECF244321}">
                <p14:modId xmlns:p14="http://schemas.microsoft.com/office/powerpoint/2010/main" val="814917817"/>
              </p:ext>
            </p:extLst>
          </p:nvPr>
        </p:nvGraphicFramePr>
        <p:xfrm>
          <a:off x="1085850" y="981075"/>
          <a:ext cx="4572000" cy="315865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 name="Chart 3">
            <a:extLst>
              <a:ext uri="{FF2B5EF4-FFF2-40B4-BE49-F238E27FC236}">
                <a16:creationId xmlns:a16="http://schemas.microsoft.com/office/drawing/2014/main" id="{F3258DB4-D774-A90D-E41F-619FFA830087}"/>
              </a:ext>
            </a:extLst>
          </p:cNvPr>
          <p:cNvGraphicFramePr/>
          <p:nvPr>
            <p:extLst>
              <p:ext uri="{D42A27DB-BD31-4B8C-83A1-F6EECF244321}">
                <p14:modId xmlns:p14="http://schemas.microsoft.com/office/powerpoint/2010/main" val="4160489373"/>
              </p:ext>
            </p:extLst>
          </p:nvPr>
        </p:nvGraphicFramePr>
        <p:xfrm>
          <a:off x="838198" y="4139723"/>
          <a:ext cx="4819651" cy="2399187"/>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a:extLst>
              <a:ext uri="{FF2B5EF4-FFF2-40B4-BE49-F238E27FC236}">
                <a16:creationId xmlns:a16="http://schemas.microsoft.com/office/drawing/2014/main" id="{C23ABDA5-CA4A-641A-C39D-9BDCFCECA197}"/>
              </a:ext>
            </a:extLst>
          </p:cNvPr>
          <p:cNvSpPr txBox="1"/>
          <p:nvPr/>
        </p:nvSpPr>
        <p:spPr>
          <a:xfrm>
            <a:off x="5773738" y="4304569"/>
            <a:ext cx="6064609" cy="1200329"/>
          </a:xfrm>
          <a:prstGeom prst="rect">
            <a:avLst/>
          </a:prstGeom>
          <a:noFill/>
        </p:spPr>
        <p:txBody>
          <a:bodyPr wrap="none" rtlCol="0">
            <a:spAutoFit/>
          </a:bodyPr>
          <a:lstStyle/>
          <a:p>
            <a:pPr marL="285750" indent="-285750">
              <a:buFont typeface="Arial" panose="020B0604020202020204" pitchFamily="34" charset="0"/>
              <a:buChar char="•"/>
            </a:pPr>
            <a:r>
              <a:rPr lang="lv-LV" dirty="0"/>
              <a:t>47% no izdienas pensiju saņēmējiem ir zuduši darba tirgum </a:t>
            </a:r>
          </a:p>
          <a:p>
            <a:r>
              <a:rPr lang="lv-LV" dirty="0"/>
              <a:t>      vai iesaistās tajā minimālā apmērā</a:t>
            </a:r>
          </a:p>
          <a:p>
            <a:pPr marL="285750" indent="-285750">
              <a:buFont typeface="Arial" panose="020B0604020202020204" pitchFamily="34" charset="0"/>
              <a:buChar char="•"/>
            </a:pPr>
            <a:r>
              <a:rPr lang="lv-LV" dirty="0"/>
              <a:t>59% no izdienas pensiju saņēmējiem atlīdzība </a:t>
            </a:r>
          </a:p>
          <a:p>
            <a:r>
              <a:rPr lang="lv-LV" dirty="0"/>
              <a:t>      nodarbinātībā ir 0 vai nesasniedz minimālo darba samaksu</a:t>
            </a:r>
          </a:p>
        </p:txBody>
      </p:sp>
    </p:spTree>
    <p:extLst>
      <p:ext uri="{BB962C8B-B14F-4D97-AF65-F5344CB8AC3E}">
        <p14:creationId xmlns:p14="http://schemas.microsoft.com/office/powerpoint/2010/main" val="41159141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5C002A-1B42-9E20-1A53-7F9B39B79EA1}"/>
            </a:ext>
          </a:extLst>
        </p:cNvPr>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F7CDB21-3244-248E-F2A8-4E576B0984E7}"/>
              </a:ext>
            </a:extLst>
          </p:cNvPr>
          <p:cNvSpPr>
            <a:spLocks noGrp="1"/>
          </p:cNvSpPr>
          <p:nvPr>
            <p:ph type="sldNum" sz="quarter" idx="12"/>
          </p:nvPr>
        </p:nvSpPr>
        <p:spPr/>
        <p:txBody>
          <a:bodyPr/>
          <a:lstStyle/>
          <a:p>
            <a:fld id="{3A2C6229-6458-4195-BAC8-460BF8B49FB6}" type="slidenum">
              <a:rPr lang="lv-LV" smtClean="0"/>
              <a:t>13</a:t>
            </a:fld>
            <a:endParaRPr lang="lv-LV"/>
          </a:p>
        </p:txBody>
      </p:sp>
      <p:sp>
        <p:nvSpPr>
          <p:cNvPr id="2" name="Title 1">
            <a:extLst>
              <a:ext uri="{FF2B5EF4-FFF2-40B4-BE49-F238E27FC236}">
                <a16:creationId xmlns:a16="http://schemas.microsoft.com/office/drawing/2014/main" id="{ED55202E-E7BE-51AF-4B65-4C2A639B49EE}"/>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pensiju sistēma un darba tirgus #2</a:t>
            </a:r>
          </a:p>
        </p:txBody>
      </p:sp>
      <p:graphicFrame>
        <p:nvGraphicFramePr>
          <p:cNvPr id="8" name="Chart 7">
            <a:extLst>
              <a:ext uri="{FF2B5EF4-FFF2-40B4-BE49-F238E27FC236}">
                <a16:creationId xmlns:a16="http://schemas.microsoft.com/office/drawing/2014/main" id="{2D407222-222D-EF3E-B74C-27192E43F15D}"/>
              </a:ext>
            </a:extLst>
          </p:cNvPr>
          <p:cNvGraphicFramePr/>
          <p:nvPr>
            <p:extLst>
              <p:ext uri="{D42A27DB-BD31-4B8C-83A1-F6EECF244321}">
                <p14:modId xmlns:p14="http://schemas.microsoft.com/office/powerpoint/2010/main" val="22026896"/>
              </p:ext>
            </p:extLst>
          </p:nvPr>
        </p:nvGraphicFramePr>
        <p:xfrm>
          <a:off x="838200" y="1283234"/>
          <a:ext cx="10515598" cy="5242257"/>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5136027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E0FC544-FCDE-92D9-4D8A-BD328A05F217}"/>
              </a:ext>
            </a:extLst>
          </p:cNvPr>
          <p:cNvSpPr>
            <a:spLocks noGrp="1"/>
          </p:cNvSpPr>
          <p:nvPr>
            <p:ph type="sldNum" sz="quarter" idx="12"/>
          </p:nvPr>
        </p:nvSpPr>
        <p:spPr/>
        <p:txBody>
          <a:bodyPr/>
          <a:lstStyle/>
          <a:p>
            <a:fld id="{3A2C6229-6458-4195-BAC8-460BF8B49FB6}" type="slidenum">
              <a:rPr lang="lv-LV" smtClean="0"/>
              <a:t>14</a:t>
            </a:fld>
            <a:endParaRPr lang="lv-LV"/>
          </a:p>
        </p:txBody>
      </p:sp>
      <p:sp>
        <p:nvSpPr>
          <p:cNvPr id="5" name="Title 1">
            <a:extLst>
              <a:ext uri="{FF2B5EF4-FFF2-40B4-BE49-F238E27FC236}">
                <a16:creationId xmlns:a16="http://schemas.microsoft.com/office/drawing/2014/main" id="{E1D3596E-C9BC-CA33-0B58-804D52908F03}"/>
              </a:ext>
            </a:extLst>
          </p:cNvPr>
          <p:cNvSpPr>
            <a:spLocks noGrp="1"/>
          </p:cNvSpPr>
          <p:nvPr>
            <p:ph type="title"/>
          </p:nvPr>
        </p:nvSpPr>
        <p:spPr>
          <a:xfrm>
            <a:off x="838200" y="365125"/>
            <a:ext cx="10515600"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Būtiskās izdienas pensijas sistēmas nepilnības</a:t>
            </a:r>
            <a:endParaRPr lang="lv-LV" sz="2800" dirty="0"/>
          </a:p>
        </p:txBody>
      </p:sp>
      <p:graphicFrame>
        <p:nvGraphicFramePr>
          <p:cNvPr id="7" name="Content Placeholder 2">
            <a:extLst>
              <a:ext uri="{FF2B5EF4-FFF2-40B4-BE49-F238E27FC236}">
                <a16:creationId xmlns:a16="http://schemas.microsoft.com/office/drawing/2014/main" id="{014EA5AB-BEDA-56AE-28AF-C342A1BC9CBF}"/>
              </a:ext>
            </a:extLst>
          </p:cNvPr>
          <p:cNvGraphicFramePr>
            <a:graphicFrameLocks noGrp="1"/>
          </p:cNvGraphicFramePr>
          <p:nvPr>
            <p:extLst>
              <p:ext uri="{D42A27DB-BD31-4B8C-83A1-F6EECF244321}">
                <p14:modId xmlns:p14="http://schemas.microsoft.com/office/powerpoint/2010/main" val="3614131765"/>
              </p:ext>
            </p:extLst>
          </p:nvPr>
        </p:nvGraphicFramePr>
        <p:xfrm>
          <a:off x="702417" y="1577831"/>
          <a:ext cx="11251623" cy="496108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5702949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B34B7B7-8A83-EC5F-6633-F38DC9F40399}"/>
              </a:ext>
            </a:extLst>
          </p:cNvPr>
          <p:cNvSpPr>
            <a:spLocks noGrp="1"/>
          </p:cNvSpPr>
          <p:nvPr>
            <p:ph type="sldNum" sz="quarter" idx="12"/>
          </p:nvPr>
        </p:nvSpPr>
        <p:spPr/>
        <p:txBody>
          <a:bodyPr/>
          <a:lstStyle/>
          <a:p>
            <a:r>
              <a:rPr lang="lv-LV" dirty="0"/>
              <a:t>15</a:t>
            </a:r>
          </a:p>
        </p:txBody>
      </p:sp>
      <p:sp>
        <p:nvSpPr>
          <p:cNvPr id="5" name="Title 1">
            <a:extLst>
              <a:ext uri="{FF2B5EF4-FFF2-40B4-BE49-F238E27FC236}">
                <a16:creationId xmlns:a16="http://schemas.microsoft.com/office/drawing/2014/main" id="{202CA604-872B-2FFF-1F6C-F87D8F5BFC2A}"/>
              </a:ext>
            </a:extLst>
          </p:cNvPr>
          <p:cNvSpPr txBox="1">
            <a:spLocks/>
          </p:cNvSpPr>
          <p:nvPr/>
        </p:nvSpPr>
        <p:spPr>
          <a:xfrm>
            <a:off x="464949" y="500062"/>
            <a:ext cx="10888851"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graphicFrame>
        <p:nvGraphicFramePr>
          <p:cNvPr id="6" name="Diagram 5">
            <a:extLst>
              <a:ext uri="{FF2B5EF4-FFF2-40B4-BE49-F238E27FC236}">
                <a16:creationId xmlns:a16="http://schemas.microsoft.com/office/drawing/2014/main" id="{BB5AB048-941C-7662-4BE9-789B717B24BC}"/>
              </a:ext>
            </a:extLst>
          </p:cNvPr>
          <p:cNvGraphicFramePr/>
          <p:nvPr/>
        </p:nvGraphicFramePr>
        <p:xfrm>
          <a:off x="1116965" y="819942"/>
          <a:ext cx="9958070" cy="62031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596025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777DE71-BDCB-3B64-D481-29082F867E5B}"/>
            </a:ext>
          </a:extLst>
        </p:cNvPr>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6C1B813A-3CE9-2334-49AE-708B300A412A}"/>
              </a:ext>
            </a:extLst>
          </p:cNvPr>
          <p:cNvGraphicFramePr/>
          <p:nvPr>
            <p:extLst>
              <p:ext uri="{D42A27DB-BD31-4B8C-83A1-F6EECF244321}">
                <p14:modId xmlns:p14="http://schemas.microsoft.com/office/powerpoint/2010/main" val="606259934"/>
              </p:ext>
            </p:extLst>
          </p:nvPr>
        </p:nvGraphicFramePr>
        <p:xfrm>
          <a:off x="464949" y="1549814"/>
          <a:ext cx="11540426" cy="504525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BE1EABD3-4C31-5661-1FFC-177AD075B9FE}"/>
              </a:ext>
            </a:extLst>
          </p:cNvPr>
          <p:cNvSpPr>
            <a:spLocks noGrp="1"/>
          </p:cNvSpPr>
          <p:nvPr>
            <p:ph type="title"/>
          </p:nvPr>
        </p:nvSpPr>
        <p:spPr>
          <a:xfrm>
            <a:off x="459826" y="97842"/>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#2</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4" name="Slide Number Placeholder 3">
            <a:extLst>
              <a:ext uri="{FF2B5EF4-FFF2-40B4-BE49-F238E27FC236}">
                <a16:creationId xmlns:a16="http://schemas.microsoft.com/office/drawing/2014/main" id="{6BA28128-E269-62E5-89CA-FCA7B606738C}"/>
              </a:ext>
            </a:extLst>
          </p:cNvPr>
          <p:cNvSpPr>
            <a:spLocks noGrp="1"/>
          </p:cNvSpPr>
          <p:nvPr>
            <p:ph type="sldNum" sz="quarter" idx="12"/>
          </p:nvPr>
        </p:nvSpPr>
        <p:spPr/>
        <p:txBody>
          <a:bodyPr/>
          <a:lstStyle/>
          <a:p>
            <a:fld id="{3A2C6229-6458-4195-BAC8-460BF8B49FB6}" type="slidenum">
              <a:rPr lang="lv-LV" smtClean="0"/>
              <a:t>16</a:t>
            </a:fld>
            <a:endParaRPr lang="lv-LV"/>
          </a:p>
        </p:txBody>
      </p:sp>
      <p:sp>
        <p:nvSpPr>
          <p:cNvPr id="6" name="TextBox 5">
            <a:extLst>
              <a:ext uri="{FF2B5EF4-FFF2-40B4-BE49-F238E27FC236}">
                <a16:creationId xmlns:a16="http://schemas.microsoft.com/office/drawing/2014/main" id="{E85AB22F-DB3F-4711-6169-86554820964C}"/>
              </a:ext>
            </a:extLst>
          </p:cNvPr>
          <p:cNvSpPr txBox="1"/>
          <p:nvPr/>
        </p:nvSpPr>
        <p:spPr>
          <a:xfrm>
            <a:off x="459826" y="499013"/>
            <a:ext cx="6096000" cy="523220"/>
          </a:xfrm>
          <a:prstGeom prst="rect">
            <a:avLst/>
          </a:prstGeom>
          <a:noFill/>
        </p:spPr>
        <p:txBody>
          <a:bodyPr wrap="square">
            <a:spAutoFit/>
          </a:bodyPr>
          <a:lstStyle/>
          <a:p>
            <a:r>
              <a:rPr lang="lv-LV" sz="2800" b="1" dirty="0"/>
              <a:t>Tiesiskā paļāvība</a:t>
            </a:r>
            <a:endParaRPr lang="en-US" sz="2800" dirty="0"/>
          </a:p>
        </p:txBody>
      </p:sp>
    </p:spTree>
    <p:extLst>
      <p:ext uri="{BB962C8B-B14F-4D97-AF65-F5344CB8AC3E}">
        <p14:creationId xmlns:p14="http://schemas.microsoft.com/office/powerpoint/2010/main" val="2762313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ACA3D6-8C3E-9B00-96D1-9A606958F904}"/>
            </a:ext>
          </a:extLst>
        </p:cNvPr>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4D1EE0A2-FB75-C34A-ED73-E3C82F967B88}"/>
              </a:ext>
            </a:extLst>
          </p:cNvPr>
          <p:cNvGraphicFramePr/>
          <p:nvPr>
            <p:extLst>
              <p:ext uri="{D42A27DB-BD31-4B8C-83A1-F6EECF244321}">
                <p14:modId xmlns:p14="http://schemas.microsoft.com/office/powerpoint/2010/main" val="3380191119"/>
              </p:ext>
            </p:extLst>
          </p:nvPr>
        </p:nvGraphicFramePr>
        <p:xfrm>
          <a:off x="0" y="1517026"/>
          <a:ext cx="4769766" cy="4763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89804931-3C7B-D2C6-7539-D756D8CB441C}"/>
              </a:ext>
            </a:extLst>
          </p:cNvPr>
          <p:cNvSpPr>
            <a:spLocks noGrp="1"/>
          </p:cNvSpPr>
          <p:nvPr>
            <p:ph type="title"/>
          </p:nvPr>
        </p:nvSpPr>
        <p:spPr>
          <a:xfrm>
            <a:off x="324091" y="367783"/>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#3</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4" name="Slide Number Placeholder 3">
            <a:extLst>
              <a:ext uri="{FF2B5EF4-FFF2-40B4-BE49-F238E27FC236}">
                <a16:creationId xmlns:a16="http://schemas.microsoft.com/office/drawing/2014/main" id="{4944604C-6662-DFC2-B3CE-7371730B61EA}"/>
              </a:ext>
            </a:extLst>
          </p:cNvPr>
          <p:cNvSpPr>
            <a:spLocks noGrp="1"/>
          </p:cNvSpPr>
          <p:nvPr>
            <p:ph type="sldNum" sz="quarter" idx="12"/>
          </p:nvPr>
        </p:nvSpPr>
        <p:spPr/>
        <p:txBody>
          <a:bodyPr/>
          <a:lstStyle/>
          <a:p>
            <a:fld id="{3A2C6229-6458-4195-BAC8-460BF8B49FB6}" type="slidenum">
              <a:rPr lang="lv-LV" smtClean="0"/>
              <a:t>17</a:t>
            </a:fld>
            <a:endParaRPr lang="lv-LV"/>
          </a:p>
        </p:txBody>
      </p:sp>
      <p:sp>
        <p:nvSpPr>
          <p:cNvPr id="6" name="Title 1">
            <a:extLst>
              <a:ext uri="{FF2B5EF4-FFF2-40B4-BE49-F238E27FC236}">
                <a16:creationId xmlns:a16="http://schemas.microsoft.com/office/drawing/2014/main" id="{5A72A939-9884-7D22-7638-545096197AFB}"/>
              </a:ext>
            </a:extLst>
          </p:cNvPr>
          <p:cNvSpPr txBox="1">
            <a:spLocks/>
          </p:cNvSpPr>
          <p:nvPr/>
        </p:nvSpPr>
        <p:spPr>
          <a:xfrm>
            <a:off x="4769766" y="2281112"/>
            <a:ext cx="7023100" cy="47947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00000"/>
              </a:lnSpc>
              <a:spcBef>
                <a:spcPts val="600"/>
              </a:spcBef>
              <a:buFont typeface="Wingdings" panose="05000000000000000000" pitchFamily="2" charset="2"/>
              <a:buChar char="ü"/>
            </a:pPr>
            <a:endParaRPr lang="lv-LV" sz="1800" b="1" dirty="0">
              <a:solidFill>
                <a:prstClr val="black">
                  <a:hueOff val="0"/>
                  <a:satOff val="0"/>
                  <a:lumOff val="0"/>
                  <a:alphaOff val="0"/>
                </a:prstClr>
              </a:solidFill>
              <a:latin typeface="Calibri" panose="020F0502020204030204"/>
              <a:ea typeface="+mn-ea"/>
              <a:cs typeface="+mn-cs"/>
            </a:endParaRPr>
          </a:p>
        </p:txBody>
      </p:sp>
      <p:sp>
        <p:nvSpPr>
          <p:cNvPr id="7" name="Title 1">
            <a:extLst>
              <a:ext uri="{FF2B5EF4-FFF2-40B4-BE49-F238E27FC236}">
                <a16:creationId xmlns:a16="http://schemas.microsoft.com/office/drawing/2014/main" id="{BA8FC3D6-B931-6469-C7EA-6A262CB74BBD}"/>
              </a:ext>
            </a:extLst>
          </p:cNvPr>
          <p:cNvSpPr txBox="1">
            <a:spLocks/>
          </p:cNvSpPr>
          <p:nvPr/>
        </p:nvSpPr>
        <p:spPr>
          <a:xfrm>
            <a:off x="5739421" y="774700"/>
            <a:ext cx="5644055" cy="823403"/>
          </a:xfrm>
          <a:prstGeom prst="rect">
            <a:avLst/>
          </a:prstGeom>
        </p:spPr>
        <p:txBody>
          <a:bodyPr vert="horz" lIns="91440" tIns="45720" rIns="91440" bIns="45720" rtlCol="0" anchor="ctr">
            <a:normAutofit fontScale="250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lv-LV" sz="2800" b="1" dirty="0">
              <a:solidFill>
                <a:srgbClr val="9D2235"/>
              </a:solidFill>
              <a:latin typeface="Verdana" panose="020B0604030504040204" pitchFamily="34" charset="0"/>
              <a:ea typeface="Verdana" panose="020B0604030504040204" pitchFamily="34" charset="0"/>
            </a:endParaRPr>
          </a:p>
          <a:p>
            <a:endParaRPr lang="lv-LV" sz="6200" b="1" dirty="0">
              <a:solidFill>
                <a:srgbClr val="9D2235"/>
              </a:solidFill>
              <a:latin typeface="Verdana" panose="020B0604030504040204" pitchFamily="34" charset="0"/>
              <a:ea typeface="Verdana" panose="020B0604030504040204" pitchFamily="34" charset="0"/>
            </a:endParaRPr>
          </a:p>
          <a:p>
            <a:r>
              <a:rPr lang="lv-LV" sz="8000" b="1" dirty="0">
                <a:solidFill>
                  <a:srgbClr val="9D2235"/>
                </a:solidFill>
                <a:latin typeface="Verdana" panose="020B0604030504040204" pitchFamily="34" charset="0"/>
                <a:ea typeface="Verdana" panose="020B0604030504040204" pitchFamily="34" charset="0"/>
              </a:rPr>
              <a:t>2.scenārijā*</a:t>
            </a:r>
            <a:br>
              <a:rPr lang="lv-LV" sz="8000" b="1" dirty="0">
                <a:solidFill>
                  <a:srgbClr val="9D2235"/>
                </a:solidFill>
                <a:latin typeface="Verdana" panose="020B0604030504040204" pitchFamily="34" charset="0"/>
                <a:ea typeface="Verdana" panose="020B0604030504040204" pitchFamily="34" charset="0"/>
              </a:rPr>
            </a:br>
            <a:endParaRPr lang="lv-LV" sz="8000" b="1" dirty="0">
              <a:solidFill>
                <a:srgbClr val="9D2235"/>
              </a:solidFill>
              <a:latin typeface="Verdana" panose="020B0604030504040204" pitchFamily="34" charset="0"/>
              <a:ea typeface="Verdana" panose="020B0604030504040204" pitchFamily="34" charset="0"/>
            </a:endParaRPr>
          </a:p>
        </p:txBody>
      </p:sp>
      <p:graphicFrame>
        <p:nvGraphicFramePr>
          <p:cNvPr id="8" name="Diagram 7">
            <a:extLst>
              <a:ext uri="{FF2B5EF4-FFF2-40B4-BE49-F238E27FC236}">
                <a16:creationId xmlns:a16="http://schemas.microsoft.com/office/drawing/2014/main" id="{208B5BE8-A3D6-23C2-F04C-5272EB44529A}"/>
              </a:ext>
            </a:extLst>
          </p:cNvPr>
          <p:cNvGraphicFramePr/>
          <p:nvPr>
            <p:extLst>
              <p:ext uri="{D42A27DB-BD31-4B8C-83A1-F6EECF244321}">
                <p14:modId xmlns:p14="http://schemas.microsoft.com/office/powerpoint/2010/main" val="3636621777"/>
              </p:ext>
            </p:extLst>
          </p:nvPr>
        </p:nvGraphicFramePr>
        <p:xfrm>
          <a:off x="4844808" y="1517026"/>
          <a:ext cx="7389752" cy="520444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0" name="Straight Connector 9">
            <a:extLst>
              <a:ext uri="{FF2B5EF4-FFF2-40B4-BE49-F238E27FC236}">
                <a16:creationId xmlns:a16="http://schemas.microsoft.com/office/drawing/2014/main" id="{9A41666E-7A4C-BB91-6010-1C46A8600194}"/>
              </a:ext>
            </a:extLst>
          </p:cNvPr>
          <p:cNvCxnSpPr>
            <a:cxnSpLocks/>
          </p:cNvCxnSpPr>
          <p:nvPr/>
        </p:nvCxnSpPr>
        <p:spPr>
          <a:xfrm>
            <a:off x="4940300" y="1030564"/>
            <a:ext cx="46340" cy="6045273"/>
          </a:xfrm>
          <a:prstGeom prst="line">
            <a:avLst/>
          </a:prstGeom>
          <a:ln w="4127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Box 4">
            <a:extLst>
              <a:ext uri="{FF2B5EF4-FFF2-40B4-BE49-F238E27FC236}">
                <a16:creationId xmlns:a16="http://schemas.microsoft.com/office/drawing/2014/main" id="{C1093EF6-388A-064C-46D5-B26B3B632C83}"/>
              </a:ext>
            </a:extLst>
          </p:cNvPr>
          <p:cNvSpPr txBox="1"/>
          <p:nvPr/>
        </p:nvSpPr>
        <p:spPr>
          <a:xfrm>
            <a:off x="2564838" y="6563639"/>
            <a:ext cx="11060378" cy="276999"/>
          </a:xfrm>
          <a:prstGeom prst="rect">
            <a:avLst/>
          </a:prstGeom>
          <a:noFill/>
        </p:spPr>
        <p:txBody>
          <a:bodyPr wrap="square">
            <a:spAutoFit/>
          </a:bodyPr>
          <a:lstStyle/>
          <a:p>
            <a:pPr marL="0" indent="0" algn="just">
              <a:buNone/>
            </a:pPr>
            <a:r>
              <a:rPr lang="lv-LV" sz="1200" dirty="0"/>
              <a:t>*izmaiņas nav attiecināmas uz personām, kas atrodas dienestos vai darba tiesiskajās attiecībās ar kvalifikāciju izdienas pensijai uz izmaiņu veikšanas brīdi.  </a:t>
            </a:r>
          </a:p>
        </p:txBody>
      </p:sp>
    </p:spTree>
    <p:extLst>
      <p:ext uri="{BB962C8B-B14F-4D97-AF65-F5344CB8AC3E}">
        <p14:creationId xmlns:p14="http://schemas.microsoft.com/office/powerpoint/2010/main" val="35579852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38B7B6F-CA57-01BC-5220-889D47DA626D}"/>
            </a:ext>
          </a:extLst>
        </p:cNvPr>
        <p:cNvGrpSpPr/>
        <p:nvPr/>
      </p:nvGrpSpPr>
      <p:grpSpPr>
        <a:xfrm>
          <a:off x="0" y="0"/>
          <a:ext cx="0" cy="0"/>
          <a:chOff x="0" y="0"/>
          <a:chExt cx="0" cy="0"/>
        </a:xfrm>
      </p:grpSpPr>
      <p:graphicFrame>
        <p:nvGraphicFramePr>
          <p:cNvPr id="3" name="Diagram 2">
            <a:extLst>
              <a:ext uri="{FF2B5EF4-FFF2-40B4-BE49-F238E27FC236}">
                <a16:creationId xmlns:a16="http://schemas.microsoft.com/office/drawing/2014/main" id="{D3CB25BC-897D-900C-AC7A-B29206B0BD1F}"/>
              </a:ext>
            </a:extLst>
          </p:cNvPr>
          <p:cNvGraphicFramePr/>
          <p:nvPr>
            <p:extLst>
              <p:ext uri="{D42A27DB-BD31-4B8C-83A1-F6EECF244321}">
                <p14:modId xmlns:p14="http://schemas.microsoft.com/office/powerpoint/2010/main" val="80213185"/>
              </p:ext>
            </p:extLst>
          </p:nvPr>
        </p:nvGraphicFramePr>
        <p:xfrm>
          <a:off x="0" y="1517026"/>
          <a:ext cx="4769766" cy="476358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a:extLst>
              <a:ext uri="{FF2B5EF4-FFF2-40B4-BE49-F238E27FC236}">
                <a16:creationId xmlns:a16="http://schemas.microsoft.com/office/drawing/2014/main" id="{A916A675-C827-7881-A12A-CBABE0910D0C}"/>
              </a:ext>
            </a:extLst>
          </p:cNvPr>
          <p:cNvSpPr>
            <a:spLocks noGrp="1"/>
          </p:cNvSpPr>
          <p:nvPr>
            <p:ph type="title"/>
          </p:nvPr>
        </p:nvSpPr>
        <p:spPr>
          <a:xfrm>
            <a:off x="324091" y="367783"/>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#4</a:t>
            </a:r>
            <a:br>
              <a:rPr lang="lv-LV" sz="2800" b="1" dirty="0"/>
            </a:b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4" name="Slide Number Placeholder 3">
            <a:extLst>
              <a:ext uri="{FF2B5EF4-FFF2-40B4-BE49-F238E27FC236}">
                <a16:creationId xmlns:a16="http://schemas.microsoft.com/office/drawing/2014/main" id="{98831F36-D53F-D6E3-7996-F93C15639419}"/>
              </a:ext>
            </a:extLst>
          </p:cNvPr>
          <p:cNvSpPr>
            <a:spLocks noGrp="1"/>
          </p:cNvSpPr>
          <p:nvPr>
            <p:ph type="sldNum" sz="quarter" idx="12"/>
          </p:nvPr>
        </p:nvSpPr>
        <p:spPr/>
        <p:txBody>
          <a:bodyPr/>
          <a:lstStyle/>
          <a:p>
            <a:fld id="{3A2C6229-6458-4195-BAC8-460BF8B49FB6}" type="slidenum">
              <a:rPr lang="lv-LV" smtClean="0"/>
              <a:t>18</a:t>
            </a:fld>
            <a:endParaRPr lang="lv-LV"/>
          </a:p>
        </p:txBody>
      </p:sp>
      <p:sp>
        <p:nvSpPr>
          <p:cNvPr id="6" name="Title 1">
            <a:extLst>
              <a:ext uri="{FF2B5EF4-FFF2-40B4-BE49-F238E27FC236}">
                <a16:creationId xmlns:a16="http://schemas.microsoft.com/office/drawing/2014/main" id="{A1A975AD-118C-4F84-8299-5BC7245CA6D6}"/>
              </a:ext>
            </a:extLst>
          </p:cNvPr>
          <p:cNvSpPr txBox="1">
            <a:spLocks/>
          </p:cNvSpPr>
          <p:nvPr/>
        </p:nvSpPr>
        <p:spPr>
          <a:xfrm>
            <a:off x="4769766" y="2281112"/>
            <a:ext cx="7023100" cy="4794725"/>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285750" indent="-285750">
              <a:lnSpc>
                <a:spcPct val="100000"/>
              </a:lnSpc>
              <a:spcBef>
                <a:spcPts val="600"/>
              </a:spcBef>
              <a:buFont typeface="Wingdings" panose="05000000000000000000" pitchFamily="2" charset="2"/>
              <a:buChar char="ü"/>
            </a:pPr>
            <a:endParaRPr lang="lv-LV" sz="1800" b="1" dirty="0">
              <a:solidFill>
                <a:prstClr val="black">
                  <a:hueOff val="0"/>
                  <a:satOff val="0"/>
                  <a:lumOff val="0"/>
                  <a:alphaOff val="0"/>
                </a:prstClr>
              </a:solidFill>
              <a:latin typeface="Calibri" panose="020F0502020204030204"/>
              <a:ea typeface="+mn-ea"/>
              <a:cs typeface="+mn-cs"/>
            </a:endParaRPr>
          </a:p>
        </p:txBody>
      </p:sp>
      <p:sp>
        <p:nvSpPr>
          <p:cNvPr id="7" name="Title 1">
            <a:extLst>
              <a:ext uri="{FF2B5EF4-FFF2-40B4-BE49-F238E27FC236}">
                <a16:creationId xmlns:a16="http://schemas.microsoft.com/office/drawing/2014/main" id="{8CC7B880-C039-6583-A695-19F49282287F}"/>
              </a:ext>
            </a:extLst>
          </p:cNvPr>
          <p:cNvSpPr txBox="1">
            <a:spLocks/>
          </p:cNvSpPr>
          <p:nvPr/>
        </p:nvSpPr>
        <p:spPr>
          <a:xfrm>
            <a:off x="5739421" y="774700"/>
            <a:ext cx="5644055" cy="823403"/>
          </a:xfrm>
          <a:prstGeom prst="rect">
            <a:avLst/>
          </a:prstGeom>
        </p:spPr>
        <p:txBody>
          <a:bodyPr vert="horz" lIns="91440" tIns="45720" rIns="91440" bIns="45720" rtlCol="0" anchor="ctr">
            <a:normAutofit fontScale="3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lv-LV" sz="2800" b="1" dirty="0">
              <a:solidFill>
                <a:srgbClr val="9D2235"/>
              </a:solidFill>
              <a:latin typeface="Verdana" panose="020B0604030504040204" pitchFamily="34" charset="0"/>
              <a:ea typeface="Verdana" panose="020B0604030504040204" pitchFamily="34" charset="0"/>
            </a:endParaRPr>
          </a:p>
          <a:p>
            <a:r>
              <a:rPr lang="lv-LV" sz="6200" b="1" dirty="0">
                <a:solidFill>
                  <a:srgbClr val="9D2235"/>
                </a:solidFill>
                <a:latin typeface="Verdana" panose="020B0604030504040204" pitchFamily="34" charset="0"/>
                <a:ea typeface="Verdana" panose="020B0604030504040204" pitchFamily="34" charset="0"/>
              </a:rPr>
              <a:t>Papildus 2.scenārijam – </a:t>
            </a:r>
            <a:br>
              <a:rPr lang="lv-LV" sz="8000" b="1" dirty="0">
                <a:solidFill>
                  <a:srgbClr val="9D2235"/>
                </a:solidFill>
                <a:latin typeface="Verdana" panose="020B0604030504040204" pitchFamily="34" charset="0"/>
                <a:ea typeface="Verdana" panose="020B0604030504040204" pitchFamily="34" charset="0"/>
              </a:rPr>
            </a:br>
            <a:endParaRPr lang="lv-LV" sz="8000" dirty="0"/>
          </a:p>
        </p:txBody>
      </p:sp>
      <p:graphicFrame>
        <p:nvGraphicFramePr>
          <p:cNvPr id="8" name="Diagram 7">
            <a:extLst>
              <a:ext uri="{FF2B5EF4-FFF2-40B4-BE49-F238E27FC236}">
                <a16:creationId xmlns:a16="http://schemas.microsoft.com/office/drawing/2014/main" id="{8EA8F297-79EF-DBD7-A61B-D0CAE4B94CDB}"/>
              </a:ext>
            </a:extLst>
          </p:cNvPr>
          <p:cNvGraphicFramePr/>
          <p:nvPr>
            <p:extLst>
              <p:ext uri="{D42A27DB-BD31-4B8C-83A1-F6EECF244321}">
                <p14:modId xmlns:p14="http://schemas.microsoft.com/office/powerpoint/2010/main" val="946470160"/>
              </p:ext>
            </p:extLst>
          </p:nvPr>
        </p:nvGraphicFramePr>
        <p:xfrm>
          <a:off x="4844808" y="1517026"/>
          <a:ext cx="7389752" cy="520444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cxnSp>
        <p:nvCxnSpPr>
          <p:cNvPr id="10" name="Straight Connector 9">
            <a:extLst>
              <a:ext uri="{FF2B5EF4-FFF2-40B4-BE49-F238E27FC236}">
                <a16:creationId xmlns:a16="http://schemas.microsoft.com/office/drawing/2014/main" id="{A1EC08EC-4FC1-9897-ADF9-039C59FE41FD}"/>
              </a:ext>
            </a:extLst>
          </p:cNvPr>
          <p:cNvCxnSpPr>
            <a:cxnSpLocks/>
          </p:cNvCxnSpPr>
          <p:nvPr/>
        </p:nvCxnSpPr>
        <p:spPr>
          <a:xfrm>
            <a:off x="4940300" y="1030564"/>
            <a:ext cx="46340" cy="6045273"/>
          </a:xfrm>
          <a:prstGeom prst="line">
            <a:avLst/>
          </a:prstGeom>
          <a:ln w="4127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9351403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6EEF85-FE26-6E92-37CD-149ED72E4564}"/>
              </a:ext>
            </a:extLst>
          </p:cNvPr>
          <p:cNvSpPr>
            <a:spLocks noGrp="1"/>
          </p:cNvSpPr>
          <p:nvPr>
            <p:ph type="title"/>
          </p:nvPr>
        </p:nvSpPr>
        <p:spPr>
          <a:xfrm>
            <a:off x="464949" y="365125"/>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#5</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Content Placeholder 2">
            <a:extLst>
              <a:ext uri="{FF2B5EF4-FFF2-40B4-BE49-F238E27FC236}">
                <a16:creationId xmlns:a16="http://schemas.microsoft.com/office/drawing/2014/main" id="{F38FCB7A-4AD5-BDA0-C6E1-4E1B93F73CE9}"/>
              </a:ext>
            </a:extLst>
          </p:cNvPr>
          <p:cNvSpPr>
            <a:spLocks noGrp="1"/>
          </p:cNvSpPr>
          <p:nvPr>
            <p:ph idx="1"/>
          </p:nvPr>
        </p:nvSpPr>
        <p:spPr>
          <a:xfrm>
            <a:off x="464949" y="1083194"/>
            <a:ext cx="10515600" cy="745603"/>
          </a:xfrm>
        </p:spPr>
        <p:txBody>
          <a:bodyPr>
            <a:normAutofit/>
          </a:bodyPr>
          <a:lstStyle/>
          <a:p>
            <a:pPr marL="0" indent="0" algn="just">
              <a:buNone/>
            </a:pPr>
            <a:r>
              <a:rPr lang="lv-LV" b="1" dirty="0"/>
              <a:t>Izdienas </a:t>
            </a:r>
            <a:r>
              <a:rPr lang="lv-LV" b="1" u="sng" dirty="0"/>
              <a:t>stāža</a:t>
            </a:r>
            <a:r>
              <a:rPr lang="lv-LV" b="1" dirty="0"/>
              <a:t> un </a:t>
            </a:r>
            <a:r>
              <a:rPr lang="lv-LV" b="1" u="sng" dirty="0"/>
              <a:t>pensionēšanās vecuma </a:t>
            </a:r>
            <a:r>
              <a:rPr lang="lv-LV" b="1" dirty="0"/>
              <a:t>paaugstināšana</a:t>
            </a:r>
          </a:p>
        </p:txBody>
      </p:sp>
      <p:sp>
        <p:nvSpPr>
          <p:cNvPr id="4" name="Slide Number Placeholder 3">
            <a:extLst>
              <a:ext uri="{FF2B5EF4-FFF2-40B4-BE49-F238E27FC236}">
                <a16:creationId xmlns:a16="http://schemas.microsoft.com/office/drawing/2014/main" id="{F18074E0-79B5-4997-DB83-F72E59278077}"/>
              </a:ext>
            </a:extLst>
          </p:cNvPr>
          <p:cNvSpPr>
            <a:spLocks noGrp="1"/>
          </p:cNvSpPr>
          <p:nvPr>
            <p:ph type="sldNum" sz="quarter" idx="12"/>
          </p:nvPr>
        </p:nvSpPr>
        <p:spPr/>
        <p:txBody>
          <a:bodyPr/>
          <a:lstStyle/>
          <a:p>
            <a:fld id="{3A2C6229-6458-4195-BAC8-460BF8B49FB6}" type="slidenum">
              <a:rPr lang="lv-LV" smtClean="0"/>
              <a:t>19</a:t>
            </a:fld>
            <a:endParaRPr lang="lv-LV"/>
          </a:p>
        </p:txBody>
      </p:sp>
      <p:graphicFrame>
        <p:nvGraphicFramePr>
          <p:cNvPr id="5" name="Table 4">
            <a:extLst>
              <a:ext uri="{FF2B5EF4-FFF2-40B4-BE49-F238E27FC236}">
                <a16:creationId xmlns:a16="http://schemas.microsoft.com/office/drawing/2014/main" id="{D2A42D29-3EAD-E68F-F403-DD0F1ED2382E}"/>
              </a:ext>
            </a:extLst>
          </p:cNvPr>
          <p:cNvGraphicFramePr>
            <a:graphicFrameLocks noGrp="1"/>
          </p:cNvGraphicFramePr>
          <p:nvPr>
            <p:extLst>
              <p:ext uri="{D42A27DB-BD31-4B8C-83A1-F6EECF244321}">
                <p14:modId xmlns:p14="http://schemas.microsoft.com/office/powerpoint/2010/main" val="2227523301"/>
              </p:ext>
            </p:extLst>
          </p:nvPr>
        </p:nvGraphicFramePr>
        <p:xfrm>
          <a:off x="616857" y="1690688"/>
          <a:ext cx="10007600" cy="4951015"/>
        </p:xfrm>
        <a:graphic>
          <a:graphicData uri="http://schemas.openxmlformats.org/drawingml/2006/table">
            <a:tbl>
              <a:tblPr firstRow="1" firstCol="1" bandRow="1">
                <a:tableStyleId>{7DF18680-E054-41AD-8BC1-D1AEF772440D}</a:tableStyleId>
              </a:tblPr>
              <a:tblGrid>
                <a:gridCol w="4272474">
                  <a:extLst>
                    <a:ext uri="{9D8B030D-6E8A-4147-A177-3AD203B41FA5}">
                      <a16:colId xmlns:a16="http://schemas.microsoft.com/office/drawing/2014/main" val="2990640441"/>
                    </a:ext>
                  </a:extLst>
                </a:gridCol>
                <a:gridCol w="1453412">
                  <a:extLst>
                    <a:ext uri="{9D8B030D-6E8A-4147-A177-3AD203B41FA5}">
                      <a16:colId xmlns:a16="http://schemas.microsoft.com/office/drawing/2014/main" val="857355429"/>
                    </a:ext>
                  </a:extLst>
                </a:gridCol>
                <a:gridCol w="1553029">
                  <a:extLst>
                    <a:ext uri="{9D8B030D-6E8A-4147-A177-3AD203B41FA5}">
                      <a16:colId xmlns:a16="http://schemas.microsoft.com/office/drawing/2014/main" val="2098571482"/>
                    </a:ext>
                  </a:extLst>
                </a:gridCol>
                <a:gridCol w="1436914">
                  <a:extLst>
                    <a:ext uri="{9D8B030D-6E8A-4147-A177-3AD203B41FA5}">
                      <a16:colId xmlns:a16="http://schemas.microsoft.com/office/drawing/2014/main" val="2972007221"/>
                    </a:ext>
                  </a:extLst>
                </a:gridCol>
                <a:gridCol w="1291771">
                  <a:extLst>
                    <a:ext uri="{9D8B030D-6E8A-4147-A177-3AD203B41FA5}">
                      <a16:colId xmlns:a16="http://schemas.microsoft.com/office/drawing/2014/main" val="2305040727"/>
                    </a:ext>
                  </a:extLst>
                </a:gridCol>
              </a:tblGrid>
              <a:tr h="466131">
                <a:tc>
                  <a:txBody>
                    <a:bodyPr/>
                    <a:lstStyle/>
                    <a:p>
                      <a:endParaRPr lang="en-GB" sz="1600" dirty="0">
                        <a:effectLst/>
                        <a:latin typeface="+mn-lt"/>
                        <a:cs typeface="Times New Roman" panose="02020603050405020304" pitchFamily="18" charset="0"/>
                      </a:endParaRPr>
                    </a:p>
                  </a:txBody>
                  <a:tcPr marL="68580" marR="68580" marT="0" marB="0"/>
                </a:tc>
                <a:tc gridSpan="2">
                  <a:txBody>
                    <a:bodyPr/>
                    <a:lstStyle/>
                    <a:p>
                      <a:pPr algn="ctr">
                        <a:lnSpc>
                          <a:spcPct val="107000"/>
                        </a:lnSpc>
                        <a:spcAft>
                          <a:spcPts val="800"/>
                        </a:spcAft>
                        <a:buNone/>
                      </a:pPr>
                      <a:r>
                        <a:rPr lang="lv-LV" sz="1800" dirty="0">
                          <a:effectLst/>
                        </a:rPr>
                        <a:t>IZDIENAS STĀŽS (GADI)</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hMerge="1">
                  <a:txBody>
                    <a:bodyPr/>
                    <a:lstStyle/>
                    <a:p>
                      <a:endParaRPr lang="en-GB"/>
                    </a:p>
                  </a:txBody>
                  <a:tcPr/>
                </a:tc>
                <a:tc gridSpan="2">
                  <a:txBody>
                    <a:bodyPr/>
                    <a:lstStyle/>
                    <a:p>
                      <a:pPr algn="ctr">
                        <a:lnSpc>
                          <a:spcPct val="107000"/>
                        </a:lnSpc>
                        <a:spcAft>
                          <a:spcPts val="800"/>
                        </a:spcAft>
                        <a:buNone/>
                      </a:pPr>
                      <a:r>
                        <a:rPr lang="lv-LV" sz="1800" dirty="0">
                          <a:effectLst/>
                        </a:rPr>
                        <a:t>IZDIENAS VECUMS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3746048636"/>
                  </a:ext>
                </a:extLst>
              </a:tr>
              <a:tr h="482176">
                <a:tc>
                  <a:txBody>
                    <a:bodyPr/>
                    <a:lstStyle/>
                    <a:p>
                      <a:endParaRPr lang="en-GB" sz="1600" dirty="0">
                        <a:effectLst/>
                        <a:latin typeface="+mn-lt"/>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600" b="1" dirty="0">
                          <a:effectLst/>
                        </a:rPr>
                        <a:t>Esošais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600" b="1" dirty="0">
                          <a:effectLst/>
                        </a:rPr>
                        <a:t>Piedāvājums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600" b="1" dirty="0">
                          <a:effectLst/>
                        </a:rPr>
                        <a:t>Esošais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600" b="1" dirty="0">
                          <a:effectLst/>
                        </a:rPr>
                        <a:t>Piedāvājums</a:t>
                      </a:r>
                      <a:endParaRPr lang="en-GB" sz="1600" b="1"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5745523"/>
                  </a:ext>
                </a:extLst>
              </a:tr>
              <a:tr h="336160">
                <a:tc>
                  <a:txBody>
                    <a:bodyPr/>
                    <a:lstStyle/>
                    <a:p>
                      <a:pPr algn="r">
                        <a:lnSpc>
                          <a:spcPct val="107000"/>
                        </a:lnSpc>
                        <a:spcAft>
                          <a:spcPts val="800"/>
                        </a:spcAft>
                        <a:buNone/>
                      </a:pPr>
                      <a:r>
                        <a:rPr lang="lv-LV" sz="1600" dirty="0">
                          <a:effectLst/>
                        </a:rPr>
                        <a:t>Militārpersonas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15 - 20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20-25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45-65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50-65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8772711"/>
                  </a:ext>
                </a:extLst>
              </a:tr>
              <a:tr h="824794">
                <a:tc>
                  <a:txBody>
                    <a:bodyPr/>
                    <a:lstStyle/>
                    <a:p>
                      <a:pPr algn="r">
                        <a:lnSpc>
                          <a:spcPct val="107000"/>
                        </a:lnSpc>
                        <a:spcAft>
                          <a:spcPts val="800"/>
                        </a:spcAft>
                        <a:buNone/>
                      </a:pPr>
                      <a:r>
                        <a:rPr lang="lv-LV" sz="1600" dirty="0">
                          <a:effectLst/>
                        </a:rPr>
                        <a:t>Iekšlietu ministrijas sistēmas iestāžu un Ieslodzījuma vietu pārvaldes amatpersonas ar speciālajām dienesta pakāpēm</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20-25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6600983"/>
                  </a:ext>
                </a:extLst>
              </a:tr>
              <a:tr h="824794">
                <a:tc>
                  <a:txBody>
                    <a:bodyPr/>
                    <a:lstStyle/>
                    <a:p>
                      <a:pPr algn="r">
                        <a:lnSpc>
                          <a:spcPct val="107000"/>
                        </a:lnSpc>
                        <a:spcAft>
                          <a:spcPts val="800"/>
                        </a:spcAft>
                        <a:buNone/>
                      </a:pPr>
                      <a:r>
                        <a:rPr lang="lv-LV" sz="1600" dirty="0">
                          <a:effectLst/>
                        </a:rPr>
                        <a:t>Valsts un pašvaldību profesionālo orķestru, koru, </a:t>
                      </a:r>
                      <a:r>
                        <a:rPr lang="lv-LV" sz="1600" dirty="0" err="1">
                          <a:effectLst/>
                        </a:rPr>
                        <a:t>koncertorganizāciju</a:t>
                      </a:r>
                      <a:r>
                        <a:rPr lang="lv-LV" sz="1600" dirty="0">
                          <a:effectLst/>
                        </a:rPr>
                        <a:t>, teātru un cirka mākslinieki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10-30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15-35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38 - 55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43 - 60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0198363"/>
                  </a:ext>
                </a:extLst>
              </a:tr>
              <a:tr h="336160">
                <a:tc>
                  <a:txBody>
                    <a:bodyPr/>
                    <a:lstStyle/>
                    <a:p>
                      <a:pPr algn="r">
                        <a:lnSpc>
                          <a:spcPct val="107000"/>
                        </a:lnSpc>
                        <a:spcAft>
                          <a:spcPts val="800"/>
                        </a:spcAft>
                        <a:buNone/>
                      </a:pPr>
                      <a:r>
                        <a:rPr lang="lv-LV" sz="1600" dirty="0">
                          <a:effectLst/>
                        </a:rPr>
                        <a:t>Tiesneši </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3078789"/>
                  </a:ext>
                </a:extLst>
              </a:tr>
              <a:tr h="336160">
                <a:tc>
                  <a:txBody>
                    <a:bodyPr/>
                    <a:lstStyle/>
                    <a:p>
                      <a:pPr algn="r">
                        <a:lnSpc>
                          <a:spcPct val="107000"/>
                        </a:lnSpc>
                        <a:spcAft>
                          <a:spcPts val="800"/>
                        </a:spcAft>
                        <a:buNone/>
                      </a:pPr>
                      <a:r>
                        <a:rPr lang="lv-LV" sz="1600" dirty="0">
                          <a:effectLst/>
                        </a:rPr>
                        <a:t>Prokurori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60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9492250"/>
                  </a:ext>
                </a:extLst>
              </a:tr>
              <a:tr h="336160">
                <a:tc>
                  <a:txBody>
                    <a:bodyPr/>
                    <a:lstStyle/>
                    <a:p>
                      <a:pPr algn="r">
                        <a:lnSpc>
                          <a:spcPct val="107000"/>
                        </a:lnSpc>
                        <a:spcAft>
                          <a:spcPts val="800"/>
                        </a:spcAft>
                        <a:buNone/>
                      </a:pPr>
                      <a:r>
                        <a:rPr lang="lv-LV" sz="1600">
                          <a:effectLst/>
                        </a:rPr>
                        <a:t>Diplomāti</a:t>
                      </a:r>
                      <a:endParaRPr lang="en-GB"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60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8678434"/>
                  </a:ext>
                </a:extLst>
              </a:tr>
              <a:tr h="336160">
                <a:tc>
                  <a:txBody>
                    <a:bodyPr/>
                    <a:lstStyle/>
                    <a:p>
                      <a:pPr algn="r">
                        <a:lnSpc>
                          <a:spcPct val="107000"/>
                        </a:lnSpc>
                        <a:spcAft>
                          <a:spcPts val="800"/>
                        </a:spcAft>
                        <a:buNone/>
                      </a:pPr>
                      <a:r>
                        <a:rPr lang="lv-LV" sz="1600" dirty="0">
                          <a:effectLst/>
                        </a:rPr>
                        <a:t>KNAB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04110759"/>
                  </a:ext>
                </a:extLst>
              </a:tr>
              <a:tr h="336160">
                <a:tc>
                  <a:txBody>
                    <a:bodyPr/>
                    <a:lstStyle/>
                    <a:p>
                      <a:pPr algn="r">
                        <a:lnSpc>
                          <a:spcPct val="107000"/>
                        </a:lnSpc>
                        <a:spcAft>
                          <a:spcPts val="800"/>
                        </a:spcAft>
                        <a:buNone/>
                      </a:pPr>
                      <a:r>
                        <a:rPr lang="lv-LV" sz="1600" dirty="0">
                          <a:effectLst/>
                        </a:rPr>
                        <a:t>Valsts drošības iestāžu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20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50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6251786"/>
                  </a:ext>
                </a:extLst>
              </a:tr>
              <a:tr h="336160">
                <a:tc>
                  <a:txBody>
                    <a:bodyPr/>
                    <a:lstStyle/>
                    <a:p>
                      <a:pPr algn="r">
                        <a:lnSpc>
                          <a:spcPct val="107000"/>
                        </a:lnSpc>
                        <a:spcAft>
                          <a:spcPts val="800"/>
                        </a:spcAft>
                        <a:buNone/>
                      </a:pPr>
                      <a:r>
                        <a:rPr lang="lv-LV" sz="1600" dirty="0">
                          <a:effectLst/>
                        </a:rPr>
                        <a:t>NMPD darbinieki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20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25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7906487"/>
                  </a:ext>
                </a:extLst>
              </a:tr>
            </a:tbl>
          </a:graphicData>
        </a:graphic>
      </p:graphicFrame>
    </p:spTree>
    <p:extLst>
      <p:ext uri="{BB962C8B-B14F-4D97-AF65-F5344CB8AC3E}">
        <p14:creationId xmlns:p14="http://schemas.microsoft.com/office/powerpoint/2010/main" val="27868825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0" name="Content Placeholder 2">
            <a:extLst>
              <a:ext uri="{FF2B5EF4-FFF2-40B4-BE49-F238E27FC236}">
                <a16:creationId xmlns:a16="http://schemas.microsoft.com/office/drawing/2014/main" id="{DA4543BA-CC15-7D75-7FE5-E833B054E38C}"/>
              </a:ext>
            </a:extLst>
          </p:cNvPr>
          <p:cNvGraphicFramePr>
            <a:graphicFrameLocks noGrp="1"/>
          </p:cNvGraphicFramePr>
          <p:nvPr>
            <p:ph idx="1"/>
            <p:extLst>
              <p:ext uri="{D42A27DB-BD31-4B8C-83A1-F6EECF244321}">
                <p14:modId xmlns:p14="http://schemas.microsoft.com/office/powerpoint/2010/main" val="3096041776"/>
              </p:ext>
            </p:extLst>
          </p:nvPr>
        </p:nvGraphicFramePr>
        <p:xfrm>
          <a:off x="466563" y="2084182"/>
          <a:ext cx="11358959" cy="477371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ide Number Placeholder 3">
            <a:extLst>
              <a:ext uri="{FF2B5EF4-FFF2-40B4-BE49-F238E27FC236}">
                <a16:creationId xmlns:a16="http://schemas.microsoft.com/office/drawing/2014/main" id="{28E587CD-E950-388F-B265-4993C1F61B88}"/>
              </a:ext>
            </a:extLst>
          </p:cNvPr>
          <p:cNvSpPr>
            <a:spLocks noGrp="1"/>
          </p:cNvSpPr>
          <p:nvPr>
            <p:ph type="sldNum" sz="quarter" idx="12"/>
          </p:nvPr>
        </p:nvSpPr>
        <p:spPr/>
        <p:txBody>
          <a:bodyPr/>
          <a:lstStyle/>
          <a:p>
            <a:fld id="{3A2C6229-6458-4195-BAC8-460BF8B49FB6}" type="slidenum">
              <a:rPr lang="lv-LV" sz="1050" smtClean="0"/>
              <a:t>2</a:t>
            </a:fld>
            <a:endParaRPr lang="lv-LV" sz="1050"/>
          </a:p>
        </p:txBody>
      </p:sp>
      <p:sp>
        <p:nvSpPr>
          <p:cNvPr id="5" name="Title 1">
            <a:extLst>
              <a:ext uri="{FF2B5EF4-FFF2-40B4-BE49-F238E27FC236}">
                <a16:creationId xmlns:a16="http://schemas.microsoft.com/office/drawing/2014/main" id="{53E3F034-97AB-1B30-EB83-F9C71939FCC3}"/>
              </a:ext>
            </a:extLst>
          </p:cNvPr>
          <p:cNvSpPr txBox="1">
            <a:spLocks noGrp="1"/>
          </p:cNvSpPr>
          <p:nvPr>
            <p:ph type="title"/>
          </p:nvPr>
        </p:nvSpPr>
        <p:spPr>
          <a:xfrm>
            <a:off x="470510" y="206506"/>
            <a:ext cx="10515600" cy="7732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a:solidFill>
                  <a:srgbClr val="9D2235"/>
                </a:solidFill>
                <a:latin typeface="Verdana"/>
                <a:ea typeface="Verdana"/>
              </a:rPr>
              <a:t>Esošā izdienas pensiju sistēma </a:t>
            </a:r>
          </a:p>
        </p:txBody>
      </p:sp>
      <p:sp>
        <p:nvSpPr>
          <p:cNvPr id="38" name="TextBox 37">
            <a:extLst>
              <a:ext uri="{FF2B5EF4-FFF2-40B4-BE49-F238E27FC236}">
                <a16:creationId xmlns:a16="http://schemas.microsoft.com/office/drawing/2014/main" id="{C737DAAD-B178-1552-013D-B45FE98F9F52}"/>
              </a:ext>
            </a:extLst>
          </p:cNvPr>
          <p:cNvSpPr txBox="1"/>
          <p:nvPr/>
        </p:nvSpPr>
        <p:spPr>
          <a:xfrm>
            <a:off x="471537" y="982710"/>
            <a:ext cx="11259669" cy="163121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342900" indent="-342900">
              <a:buFont typeface="Arial"/>
              <a:buChar char="•"/>
            </a:pPr>
            <a:r>
              <a:rPr lang="lv-LV" sz="2000" b="1" dirty="0"/>
              <a:t>1998. gadā tika veikta izdienas pensiju sistēmas reforma. </a:t>
            </a:r>
            <a:endParaRPr lang="en-US" sz="2000" b="1" dirty="0">
              <a:ea typeface="Calibri" panose="020F0502020204030204"/>
              <a:cs typeface="Calibri" panose="020F0502020204030204"/>
            </a:endParaRPr>
          </a:p>
          <a:p>
            <a:pPr marL="342900" indent="-342900">
              <a:buFont typeface="Arial"/>
              <a:buChar char="•"/>
            </a:pPr>
            <a:r>
              <a:rPr lang="lv-LV" sz="2000" b="1" dirty="0"/>
              <a:t>Sākotnēji izdienas pensijas no valsts pamatbudžeta tika paredzētas </a:t>
            </a:r>
            <a:r>
              <a:rPr lang="lv-LV" sz="2000" b="1" u="sng" dirty="0"/>
              <a:t>tikai </a:t>
            </a:r>
            <a:r>
              <a:rPr lang="lv-LV" sz="2000" b="1" u="sng" dirty="0" err="1"/>
              <a:t>Iekšlietu</a:t>
            </a:r>
            <a:r>
              <a:rPr lang="lv-LV" sz="2000" b="1" u="sng" dirty="0"/>
              <a:t> ministrijas sistēmas darbiniekiem ar speciālajām dienesta pakāpēm un militārpersonām</a:t>
            </a:r>
            <a:r>
              <a:rPr lang="lv-LV" sz="2000" b="1" dirty="0"/>
              <a:t>. </a:t>
            </a:r>
            <a:endParaRPr lang="en-US" sz="2000" b="1" dirty="0">
              <a:ea typeface="Calibri" panose="020F0502020204030204"/>
              <a:cs typeface="Calibri" panose="020F0502020204030204"/>
            </a:endParaRPr>
          </a:p>
          <a:p>
            <a:pPr marL="342900" indent="-342900">
              <a:buFont typeface="Arial"/>
              <a:buChar char="•"/>
            </a:pPr>
            <a:r>
              <a:rPr lang="lv-LV" sz="2000" b="1" dirty="0"/>
              <a:t>Pakāpeniski personu loks tika paplašināts, un šobrīd izdienas pensijas no valsts pamatbudžeta papildus iepriekš minētajām, tiek piešķirtas arī:</a:t>
            </a:r>
            <a:endParaRPr lang="en-US" sz="2000" b="1" dirty="0">
              <a:ea typeface="Calibri"/>
              <a:cs typeface="Calibri"/>
            </a:endParaRPr>
          </a:p>
        </p:txBody>
      </p:sp>
    </p:spTree>
    <p:extLst>
      <p:ext uri="{BB962C8B-B14F-4D97-AF65-F5344CB8AC3E}">
        <p14:creationId xmlns:p14="http://schemas.microsoft.com/office/powerpoint/2010/main" val="3229408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15E77A-58DA-D2BB-B94B-8E500D04D454}"/>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8E728C4-71E4-1967-9459-DBA52C2E5B18}"/>
              </a:ext>
            </a:extLst>
          </p:cNvPr>
          <p:cNvSpPr>
            <a:spLocks noGrp="1"/>
          </p:cNvSpPr>
          <p:nvPr>
            <p:ph type="title"/>
          </p:nvPr>
        </p:nvSpPr>
        <p:spPr>
          <a:xfrm>
            <a:off x="464949" y="365125"/>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#6</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Content Placeholder 2">
            <a:extLst>
              <a:ext uri="{FF2B5EF4-FFF2-40B4-BE49-F238E27FC236}">
                <a16:creationId xmlns:a16="http://schemas.microsoft.com/office/drawing/2014/main" id="{99E03505-85AF-0AF6-17D2-37F99242A159}"/>
              </a:ext>
            </a:extLst>
          </p:cNvPr>
          <p:cNvSpPr>
            <a:spLocks noGrp="1"/>
          </p:cNvSpPr>
          <p:nvPr>
            <p:ph idx="1"/>
          </p:nvPr>
        </p:nvSpPr>
        <p:spPr>
          <a:xfrm>
            <a:off x="464949" y="1058986"/>
            <a:ext cx="10515600" cy="745603"/>
          </a:xfrm>
        </p:spPr>
        <p:txBody>
          <a:bodyPr>
            <a:normAutofit/>
          </a:bodyPr>
          <a:lstStyle/>
          <a:p>
            <a:pPr marL="0" indent="0" algn="just">
              <a:buNone/>
            </a:pPr>
            <a:r>
              <a:rPr lang="lv-LV" b="1" dirty="0"/>
              <a:t>Izdienas pensijas </a:t>
            </a:r>
            <a:r>
              <a:rPr lang="lv-LV" b="1" u="sng" dirty="0"/>
              <a:t>minimālā un maksimālā apmēra samazināšana</a:t>
            </a:r>
          </a:p>
        </p:txBody>
      </p:sp>
      <p:sp>
        <p:nvSpPr>
          <p:cNvPr id="4" name="Slide Number Placeholder 3">
            <a:extLst>
              <a:ext uri="{FF2B5EF4-FFF2-40B4-BE49-F238E27FC236}">
                <a16:creationId xmlns:a16="http://schemas.microsoft.com/office/drawing/2014/main" id="{72341630-9BC4-556C-7917-A59B167EDD36}"/>
              </a:ext>
            </a:extLst>
          </p:cNvPr>
          <p:cNvSpPr>
            <a:spLocks noGrp="1"/>
          </p:cNvSpPr>
          <p:nvPr>
            <p:ph type="sldNum" sz="quarter" idx="12"/>
          </p:nvPr>
        </p:nvSpPr>
        <p:spPr/>
        <p:txBody>
          <a:bodyPr/>
          <a:lstStyle/>
          <a:p>
            <a:fld id="{3A2C6229-6458-4195-BAC8-460BF8B49FB6}" type="slidenum">
              <a:rPr lang="lv-LV" smtClean="0"/>
              <a:t>20</a:t>
            </a:fld>
            <a:endParaRPr lang="lv-LV" dirty="0"/>
          </a:p>
        </p:txBody>
      </p:sp>
      <p:sp>
        <p:nvSpPr>
          <p:cNvPr id="5" name="TextBox 4">
            <a:extLst>
              <a:ext uri="{FF2B5EF4-FFF2-40B4-BE49-F238E27FC236}">
                <a16:creationId xmlns:a16="http://schemas.microsoft.com/office/drawing/2014/main" id="{2240E168-74D9-2485-591F-8E1945BE82D0}"/>
              </a:ext>
            </a:extLst>
          </p:cNvPr>
          <p:cNvSpPr txBox="1"/>
          <p:nvPr/>
        </p:nvSpPr>
        <p:spPr>
          <a:xfrm>
            <a:off x="838199" y="6356350"/>
            <a:ext cx="7352899" cy="246221"/>
          </a:xfrm>
          <a:prstGeom prst="rect">
            <a:avLst/>
          </a:prstGeom>
          <a:noFill/>
        </p:spPr>
        <p:txBody>
          <a:bodyPr wrap="square" rtlCol="0">
            <a:spAutoFit/>
          </a:bodyPr>
          <a:lstStyle/>
          <a:p>
            <a:r>
              <a:rPr lang="lv-LV" sz="1000" dirty="0"/>
              <a:t>*par katru izdienas stāža gadu virs minimālā nepieciešamā stāža izdienas pensijsd apmēru palielina par 2 procentiem</a:t>
            </a:r>
            <a:endParaRPr lang="en-GB" sz="1000" dirty="0"/>
          </a:p>
        </p:txBody>
      </p:sp>
      <p:graphicFrame>
        <p:nvGraphicFramePr>
          <p:cNvPr id="7" name="Table 6">
            <a:extLst>
              <a:ext uri="{FF2B5EF4-FFF2-40B4-BE49-F238E27FC236}">
                <a16:creationId xmlns:a16="http://schemas.microsoft.com/office/drawing/2014/main" id="{6BB0F408-EF0C-811E-1814-B0F5AE3D16F3}"/>
              </a:ext>
            </a:extLst>
          </p:cNvPr>
          <p:cNvGraphicFramePr>
            <a:graphicFrameLocks noGrp="1"/>
          </p:cNvGraphicFramePr>
          <p:nvPr>
            <p:extLst>
              <p:ext uri="{D42A27DB-BD31-4B8C-83A1-F6EECF244321}">
                <p14:modId xmlns:p14="http://schemas.microsoft.com/office/powerpoint/2010/main" val="155258543"/>
              </p:ext>
            </p:extLst>
          </p:nvPr>
        </p:nvGraphicFramePr>
        <p:xfrm>
          <a:off x="464949" y="1526010"/>
          <a:ext cx="10515601" cy="5108920"/>
        </p:xfrm>
        <a:graphic>
          <a:graphicData uri="http://schemas.openxmlformats.org/drawingml/2006/table">
            <a:tbl>
              <a:tblPr firstRow="1" firstCol="1" bandRow="1">
                <a:tableStyleId>{7DF18680-E054-41AD-8BC1-D1AEF772440D}</a:tableStyleId>
              </a:tblPr>
              <a:tblGrid>
                <a:gridCol w="3327000">
                  <a:extLst>
                    <a:ext uri="{9D8B030D-6E8A-4147-A177-3AD203B41FA5}">
                      <a16:colId xmlns:a16="http://schemas.microsoft.com/office/drawing/2014/main" val="2990640441"/>
                    </a:ext>
                  </a:extLst>
                </a:gridCol>
                <a:gridCol w="1601530">
                  <a:extLst>
                    <a:ext uri="{9D8B030D-6E8A-4147-A177-3AD203B41FA5}">
                      <a16:colId xmlns:a16="http://schemas.microsoft.com/office/drawing/2014/main" val="857355429"/>
                    </a:ext>
                  </a:extLst>
                </a:gridCol>
                <a:gridCol w="1936235">
                  <a:extLst>
                    <a:ext uri="{9D8B030D-6E8A-4147-A177-3AD203B41FA5}">
                      <a16:colId xmlns:a16="http://schemas.microsoft.com/office/drawing/2014/main" val="2098571482"/>
                    </a:ext>
                  </a:extLst>
                </a:gridCol>
                <a:gridCol w="1915886">
                  <a:extLst>
                    <a:ext uri="{9D8B030D-6E8A-4147-A177-3AD203B41FA5}">
                      <a16:colId xmlns:a16="http://schemas.microsoft.com/office/drawing/2014/main" val="2972007221"/>
                    </a:ext>
                  </a:extLst>
                </a:gridCol>
                <a:gridCol w="1734950">
                  <a:extLst>
                    <a:ext uri="{9D8B030D-6E8A-4147-A177-3AD203B41FA5}">
                      <a16:colId xmlns:a16="http://schemas.microsoft.com/office/drawing/2014/main" val="2305040727"/>
                    </a:ext>
                  </a:extLst>
                </a:gridCol>
              </a:tblGrid>
              <a:tr h="466131">
                <a:tc>
                  <a:txBody>
                    <a:bodyPr/>
                    <a:lstStyle/>
                    <a:p>
                      <a:endParaRPr lang="en-GB" sz="1600" dirty="0">
                        <a:effectLst/>
                        <a:latin typeface="+mn-lt"/>
                        <a:cs typeface="Times New Roman" panose="02020603050405020304" pitchFamily="18" charset="0"/>
                      </a:endParaRPr>
                    </a:p>
                  </a:txBody>
                  <a:tcPr marL="68580" marR="68580" marT="0" marB="0"/>
                </a:tc>
                <a:tc gridSpan="2">
                  <a:txBody>
                    <a:bodyPr/>
                    <a:lstStyle/>
                    <a:p>
                      <a:pPr algn="ctr">
                        <a:lnSpc>
                          <a:spcPct val="100000"/>
                        </a:lnSpc>
                        <a:spcAft>
                          <a:spcPts val="0"/>
                        </a:spcAft>
                        <a:buNone/>
                      </a:pPr>
                      <a:r>
                        <a:rPr lang="lv-LV" sz="1400" dirty="0">
                          <a:effectLst/>
                        </a:rPr>
                        <a:t>Pensijas minimālais apmērs </a:t>
                      </a:r>
                    </a:p>
                    <a:p>
                      <a:pPr algn="ctr">
                        <a:lnSpc>
                          <a:spcPct val="100000"/>
                        </a:lnSpc>
                        <a:spcAft>
                          <a:spcPts val="0"/>
                        </a:spcAft>
                        <a:buNone/>
                      </a:pPr>
                      <a:r>
                        <a:rPr lang="lv-LV" sz="1400" dirty="0">
                          <a:effectLst/>
                        </a:rPr>
                        <a:t>(% no vid. mēneša darba samaksas)</a:t>
                      </a:r>
                      <a:endParaRPr lang="en-GB" sz="14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hMerge="1">
                  <a:txBody>
                    <a:bodyPr/>
                    <a:lstStyle/>
                    <a:p>
                      <a:endParaRPr lang="en-GB"/>
                    </a:p>
                  </a:txBody>
                  <a:tcPr/>
                </a:tc>
                <a:tc gridSpan="2">
                  <a:txBody>
                    <a:bodyPr/>
                    <a:lstStyle/>
                    <a:p>
                      <a:pPr algn="ctr">
                        <a:lnSpc>
                          <a:spcPct val="100000"/>
                        </a:lnSpc>
                        <a:spcAft>
                          <a:spcPts val="0"/>
                        </a:spcAft>
                        <a:buNone/>
                      </a:pPr>
                      <a:r>
                        <a:rPr lang="lv-LV" sz="1400" dirty="0">
                          <a:effectLst/>
                        </a:rPr>
                        <a:t>Pensijas maksimālais apmērs </a:t>
                      </a:r>
                    </a:p>
                    <a:p>
                      <a:pPr algn="ctr">
                        <a:lnSpc>
                          <a:spcPct val="100000"/>
                        </a:lnSpc>
                        <a:spcAft>
                          <a:spcPts val="0"/>
                        </a:spcAft>
                        <a:buNone/>
                      </a:pPr>
                      <a:r>
                        <a:rPr lang="lv-LV" sz="1400" dirty="0">
                          <a:effectLst/>
                        </a:rPr>
                        <a:t>(% no vid. mēneša darba samaksas)*</a:t>
                      </a:r>
                      <a:endParaRPr lang="en-GB" sz="14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hMerge="1">
                  <a:txBody>
                    <a:bodyPr/>
                    <a:lstStyle/>
                    <a:p>
                      <a:endParaRPr lang="en-GB"/>
                    </a:p>
                  </a:txBody>
                  <a:tcPr/>
                </a:tc>
                <a:extLst>
                  <a:ext uri="{0D108BD9-81ED-4DB2-BD59-A6C34878D82A}">
                    <a16:rowId xmlns:a16="http://schemas.microsoft.com/office/drawing/2014/main" val="3746048636"/>
                  </a:ext>
                </a:extLst>
              </a:tr>
              <a:tr h="432809">
                <a:tc>
                  <a:txBody>
                    <a:bodyPr/>
                    <a:lstStyle/>
                    <a:p>
                      <a:endParaRPr lang="en-GB" sz="1600" dirty="0">
                        <a:effectLst/>
                        <a:latin typeface="+mn-lt"/>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Esošais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Piedāvājums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Esošais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Piedāvājums</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145745523"/>
                  </a:ext>
                </a:extLst>
              </a:tr>
              <a:tr h="336160">
                <a:tc>
                  <a:txBody>
                    <a:bodyPr/>
                    <a:lstStyle/>
                    <a:p>
                      <a:pPr algn="r">
                        <a:lnSpc>
                          <a:spcPct val="107000"/>
                        </a:lnSpc>
                        <a:spcAft>
                          <a:spcPts val="800"/>
                        </a:spcAft>
                        <a:buNone/>
                      </a:pPr>
                      <a:r>
                        <a:rPr lang="lv-LV" sz="1600" dirty="0">
                          <a:effectLst/>
                        </a:rPr>
                        <a:t>Militārpersonas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dirty="0">
                          <a:effectLst/>
                        </a:rPr>
                        <a:t>40-55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30-45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80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70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558772711"/>
                  </a:ext>
                </a:extLst>
              </a:tr>
              <a:tr h="824794">
                <a:tc>
                  <a:txBody>
                    <a:bodyPr/>
                    <a:lstStyle/>
                    <a:p>
                      <a:pPr algn="r">
                        <a:lnSpc>
                          <a:spcPct val="107000"/>
                        </a:lnSpc>
                        <a:spcAft>
                          <a:spcPts val="800"/>
                        </a:spcAft>
                        <a:buNone/>
                      </a:pPr>
                      <a:r>
                        <a:rPr lang="lv-LV" sz="1600" dirty="0">
                          <a:effectLst/>
                        </a:rPr>
                        <a:t>Iekšlietu ministrijas sistēmas iestāžu un Ieslodzījuma vietu pārvaldes amatpersonas ar speciālajām dienesta pakāpēm</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45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a:effectLst/>
                        </a:rPr>
                        <a:t>70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806600983"/>
                  </a:ext>
                </a:extLst>
              </a:tr>
              <a:tr h="824794">
                <a:tc>
                  <a:txBody>
                    <a:bodyPr/>
                    <a:lstStyle/>
                    <a:p>
                      <a:pPr algn="r">
                        <a:lnSpc>
                          <a:spcPct val="107000"/>
                        </a:lnSpc>
                        <a:spcAft>
                          <a:spcPts val="800"/>
                        </a:spcAft>
                        <a:buNone/>
                      </a:pPr>
                      <a:r>
                        <a:rPr lang="lv-LV" sz="1600" dirty="0">
                          <a:effectLst/>
                        </a:rPr>
                        <a:t>Valsts un pašvaldību profesionālo orķestru, koru, </a:t>
                      </a:r>
                      <a:r>
                        <a:rPr lang="lv-LV" sz="1600" dirty="0" err="1">
                          <a:effectLst/>
                        </a:rPr>
                        <a:t>koncertorganizāciju</a:t>
                      </a:r>
                      <a:r>
                        <a:rPr lang="lv-LV" sz="1600" dirty="0">
                          <a:effectLst/>
                        </a:rPr>
                        <a:t>, teātru un cirka mākslinieki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45 - 55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dirty="0">
                          <a:effectLst/>
                        </a:rPr>
                        <a:t>35-45</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1660 eiro</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1660 eiro</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150198363"/>
                  </a:ext>
                </a:extLst>
              </a:tr>
              <a:tr h="336160">
                <a:tc>
                  <a:txBody>
                    <a:bodyPr/>
                    <a:lstStyle/>
                    <a:p>
                      <a:pPr algn="r">
                        <a:lnSpc>
                          <a:spcPct val="107000"/>
                        </a:lnSpc>
                        <a:spcAft>
                          <a:spcPts val="800"/>
                        </a:spcAft>
                        <a:buNone/>
                      </a:pPr>
                      <a:r>
                        <a:rPr lang="lv-LV" sz="1600" dirty="0">
                          <a:effectLst/>
                        </a:rPr>
                        <a:t>Tiesneši </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80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63078789"/>
                  </a:ext>
                </a:extLst>
              </a:tr>
              <a:tr h="336160">
                <a:tc>
                  <a:txBody>
                    <a:bodyPr/>
                    <a:lstStyle/>
                    <a:p>
                      <a:pPr algn="r">
                        <a:lnSpc>
                          <a:spcPct val="107000"/>
                        </a:lnSpc>
                        <a:spcAft>
                          <a:spcPts val="800"/>
                        </a:spcAft>
                        <a:buNone/>
                      </a:pPr>
                      <a:r>
                        <a:rPr lang="lv-LV" sz="1600" dirty="0">
                          <a:effectLst/>
                        </a:rPr>
                        <a:t>Prokurori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a:effectLst/>
                        </a:rPr>
                        <a:t>80</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39492250"/>
                  </a:ext>
                </a:extLst>
              </a:tr>
              <a:tr h="336160">
                <a:tc>
                  <a:txBody>
                    <a:bodyPr/>
                    <a:lstStyle/>
                    <a:p>
                      <a:pPr algn="r">
                        <a:lnSpc>
                          <a:spcPct val="107000"/>
                        </a:lnSpc>
                        <a:spcAft>
                          <a:spcPts val="800"/>
                        </a:spcAft>
                        <a:buNone/>
                      </a:pPr>
                      <a:r>
                        <a:rPr lang="lv-LV" sz="1600">
                          <a:effectLst/>
                        </a:rPr>
                        <a:t>Diplomāti</a:t>
                      </a:r>
                      <a:endParaRPr lang="en-GB" sz="160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8678434"/>
                  </a:ext>
                </a:extLst>
              </a:tr>
              <a:tr h="336160">
                <a:tc>
                  <a:txBody>
                    <a:bodyPr/>
                    <a:lstStyle/>
                    <a:p>
                      <a:pPr algn="r">
                        <a:lnSpc>
                          <a:spcPct val="107000"/>
                        </a:lnSpc>
                        <a:spcAft>
                          <a:spcPts val="800"/>
                        </a:spcAft>
                        <a:buNone/>
                      </a:pPr>
                      <a:r>
                        <a:rPr lang="lv-LV" sz="1600" dirty="0">
                          <a:effectLst/>
                        </a:rPr>
                        <a:t>KNAB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904110759"/>
                  </a:ext>
                </a:extLst>
              </a:tr>
              <a:tr h="336160">
                <a:tc>
                  <a:txBody>
                    <a:bodyPr/>
                    <a:lstStyle/>
                    <a:p>
                      <a:pPr algn="r">
                        <a:lnSpc>
                          <a:spcPct val="107000"/>
                        </a:lnSpc>
                        <a:spcAft>
                          <a:spcPts val="800"/>
                        </a:spcAft>
                        <a:buNone/>
                      </a:pPr>
                      <a:r>
                        <a:rPr lang="lv-LV" sz="1600" dirty="0">
                          <a:effectLst/>
                        </a:rPr>
                        <a:t>Valsts drošības iestāžu amatpersonas</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55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666251786"/>
                  </a:ext>
                </a:extLst>
              </a:tr>
              <a:tr h="336160">
                <a:tc>
                  <a:txBody>
                    <a:bodyPr/>
                    <a:lstStyle/>
                    <a:p>
                      <a:pPr algn="r">
                        <a:lnSpc>
                          <a:spcPct val="107000"/>
                        </a:lnSpc>
                        <a:spcAft>
                          <a:spcPts val="800"/>
                        </a:spcAft>
                        <a:buNone/>
                      </a:pPr>
                      <a:r>
                        <a:rPr lang="lv-LV" sz="1600" dirty="0">
                          <a:effectLst/>
                        </a:rPr>
                        <a:t>NMPD darbinieki</a:t>
                      </a:r>
                      <a:endParaRPr lang="en-GB" sz="16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buNone/>
                      </a:pPr>
                      <a:r>
                        <a:rPr lang="lv-LV" sz="1800">
                          <a:effectLst/>
                        </a:rPr>
                        <a:t>65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tc>
                <a:tc>
                  <a:txBody>
                    <a:bodyPr/>
                    <a:lstStyle/>
                    <a:p>
                      <a:pPr algn="ctr">
                        <a:lnSpc>
                          <a:spcPct val="107000"/>
                        </a:lnSpc>
                        <a:spcAft>
                          <a:spcPts val="800"/>
                        </a:spcAft>
                        <a:buNone/>
                      </a:pPr>
                      <a:r>
                        <a:rPr lang="lv-LV" sz="1800">
                          <a:effectLst/>
                        </a:rPr>
                        <a:t>45</a:t>
                      </a:r>
                      <a:endParaRPr lang="en-GB" sz="1800">
                        <a:effectLst/>
                        <a:latin typeface="+mn-lt"/>
                        <a:ea typeface="Calibri" panose="020F0502020204030204" pitchFamily="34" charset="0"/>
                        <a:cs typeface="Times New Roman" panose="02020603050405020304" pitchFamily="18" charset="0"/>
                      </a:endParaRPr>
                    </a:p>
                  </a:txBody>
                  <a:tcPr marL="68580" marR="68580" marT="0" marB="0" anchor="ctr">
                    <a:lnR w="12700" cap="flat" cmpd="sng" algn="ctr">
                      <a:solidFill>
                        <a:schemeClr val="tx1"/>
                      </a:solidFill>
                      <a:prstDash val="solid"/>
                      <a:round/>
                      <a:headEnd type="none" w="med" len="med"/>
                      <a:tailEnd type="none" w="med" len="med"/>
                    </a:lnR>
                  </a:tcPr>
                </a:tc>
                <a:tc>
                  <a:txBody>
                    <a:bodyPr/>
                    <a:lstStyle/>
                    <a:p>
                      <a:pPr algn="ctr">
                        <a:lnSpc>
                          <a:spcPct val="107000"/>
                        </a:lnSpc>
                        <a:spcAft>
                          <a:spcPts val="800"/>
                        </a:spcAft>
                        <a:buNone/>
                      </a:pPr>
                      <a:r>
                        <a:rPr lang="lv-LV" sz="1800" dirty="0">
                          <a:effectLst/>
                        </a:rPr>
                        <a:t>80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tx1"/>
                      </a:solidFill>
                      <a:prstDash val="solid"/>
                      <a:round/>
                      <a:headEnd type="none" w="med" len="med"/>
                      <a:tailEnd type="none" w="med" len="med"/>
                    </a:lnL>
                  </a:tcPr>
                </a:tc>
                <a:tc>
                  <a:txBody>
                    <a:bodyPr/>
                    <a:lstStyle/>
                    <a:p>
                      <a:pPr algn="ctr">
                        <a:lnSpc>
                          <a:spcPct val="107000"/>
                        </a:lnSpc>
                        <a:spcAft>
                          <a:spcPts val="800"/>
                        </a:spcAft>
                        <a:buNone/>
                      </a:pPr>
                      <a:r>
                        <a:rPr lang="lv-LV" sz="1800" dirty="0">
                          <a:effectLst/>
                        </a:rPr>
                        <a:t>70</a:t>
                      </a:r>
                      <a:endParaRPr lang="en-GB" sz="1800" dirty="0">
                        <a:effectLst/>
                        <a:latin typeface="+mn-lt"/>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787906487"/>
                  </a:ext>
                </a:extLst>
              </a:tr>
            </a:tbl>
          </a:graphicData>
        </a:graphic>
      </p:graphicFrame>
    </p:spTree>
    <p:extLst>
      <p:ext uri="{BB962C8B-B14F-4D97-AF65-F5344CB8AC3E}">
        <p14:creationId xmlns:p14="http://schemas.microsoft.com/office/powerpoint/2010/main" val="34263418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a:extLst>
              <a:ext uri="{FF2B5EF4-FFF2-40B4-BE49-F238E27FC236}">
                <a16:creationId xmlns:a16="http://schemas.microsoft.com/office/drawing/2014/main" id="{7D9B2022-154D-D8A0-0908-71F75D0B19F6}"/>
              </a:ext>
            </a:extLst>
          </p:cNvPr>
          <p:cNvSpPr txBox="1">
            <a:spLocks/>
          </p:cNvSpPr>
          <p:nvPr/>
        </p:nvSpPr>
        <p:spPr>
          <a:xfrm>
            <a:off x="413657" y="300932"/>
            <a:ext cx="10888851" cy="1325563"/>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#7</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11" name="Content Placeholder 2">
            <a:extLst>
              <a:ext uri="{FF2B5EF4-FFF2-40B4-BE49-F238E27FC236}">
                <a16:creationId xmlns:a16="http://schemas.microsoft.com/office/drawing/2014/main" id="{858BD913-375B-35F1-C324-A5EF491AE6FB}"/>
              </a:ext>
            </a:extLst>
          </p:cNvPr>
          <p:cNvSpPr txBox="1">
            <a:spLocks/>
          </p:cNvSpPr>
          <p:nvPr/>
        </p:nvSpPr>
        <p:spPr>
          <a:xfrm>
            <a:off x="889492" y="1255020"/>
            <a:ext cx="10464308" cy="13255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lv-LV" sz="1800" dirty="0"/>
              <a:t>Privātā </a:t>
            </a:r>
            <a:r>
              <a:rPr lang="lv-LV" sz="1800" u="sng" dirty="0"/>
              <a:t>attiecināmā stāža samazināšana un aprēķina maiņa – šobrīd stāža aprēķinā var </a:t>
            </a:r>
            <a:r>
              <a:rPr lang="lv-LV" sz="1800" dirty="0">
                <a:solidFill>
                  <a:srgbClr val="000000"/>
                </a:solidFill>
                <a:latin typeface="Calibri" panose="020F0502020204030204" pitchFamily="34" charset="0"/>
              </a:rPr>
              <a:t>attiecināt </a:t>
            </a:r>
            <a:r>
              <a:rPr lang="lv-LV" sz="1800" dirty="0"/>
              <a:t>80% no privātā sektorā nostrādātā laika.</a:t>
            </a:r>
          </a:p>
          <a:p>
            <a:pPr algn="just"/>
            <a:r>
              <a:rPr lang="lv-LV" sz="1800" dirty="0"/>
              <a:t>Piedāvājams ir to mazināt un noteikt, ka tikai 20% no kopējā stāža var būt attiecinātais privātajā sektorā nostrādātais</a:t>
            </a:r>
          </a:p>
        </p:txBody>
      </p:sp>
      <p:graphicFrame>
        <p:nvGraphicFramePr>
          <p:cNvPr id="2" name="Chart 1">
            <a:extLst>
              <a:ext uri="{FF2B5EF4-FFF2-40B4-BE49-F238E27FC236}">
                <a16:creationId xmlns:a16="http://schemas.microsoft.com/office/drawing/2014/main" id="{56273D8C-2A47-72FF-C837-BBC426B5548A}"/>
              </a:ext>
            </a:extLst>
          </p:cNvPr>
          <p:cNvGraphicFramePr>
            <a:graphicFrameLocks/>
          </p:cNvGraphicFramePr>
          <p:nvPr>
            <p:extLst>
              <p:ext uri="{D42A27DB-BD31-4B8C-83A1-F6EECF244321}">
                <p14:modId xmlns:p14="http://schemas.microsoft.com/office/powerpoint/2010/main" val="4250490394"/>
              </p:ext>
            </p:extLst>
          </p:nvPr>
        </p:nvGraphicFramePr>
        <p:xfrm>
          <a:off x="2081212" y="2580582"/>
          <a:ext cx="8029575" cy="3962399"/>
        </p:xfrm>
        <a:graphic>
          <a:graphicData uri="http://schemas.openxmlformats.org/drawingml/2006/chart">
            <c:chart xmlns:c="http://schemas.openxmlformats.org/drawingml/2006/chart" xmlns:r="http://schemas.openxmlformats.org/officeDocument/2006/relationships" r:id="rId3"/>
          </a:graphicData>
        </a:graphic>
      </p:graphicFrame>
      <p:sp>
        <p:nvSpPr>
          <p:cNvPr id="3" name="Right Brace 2">
            <a:extLst>
              <a:ext uri="{FF2B5EF4-FFF2-40B4-BE49-F238E27FC236}">
                <a16:creationId xmlns:a16="http://schemas.microsoft.com/office/drawing/2014/main" id="{8666C140-B3B6-3FE5-F442-C2CBB8FC6983}"/>
              </a:ext>
            </a:extLst>
          </p:cNvPr>
          <p:cNvSpPr/>
          <p:nvPr/>
        </p:nvSpPr>
        <p:spPr>
          <a:xfrm>
            <a:off x="4814888" y="3866457"/>
            <a:ext cx="457199" cy="1333499"/>
          </a:xfrm>
          <a:prstGeom prst="rightBrace">
            <a:avLst>
              <a:gd name="adj1" fmla="val 8333"/>
              <a:gd name="adj2" fmla="val 50704"/>
            </a:avLst>
          </a:prstGeom>
          <a:ln>
            <a:solidFill>
              <a:schemeClr val="accent2">
                <a:lumMod val="75000"/>
              </a:schemeClr>
            </a:solidFill>
          </a:ln>
        </p:spPr>
        <p:style>
          <a:lnRef idx="3">
            <a:schemeClr val="accent5"/>
          </a:lnRef>
          <a:fillRef idx="0">
            <a:schemeClr val="accent5"/>
          </a:fillRef>
          <a:effectRef idx="2">
            <a:schemeClr val="accent5"/>
          </a:effectRef>
          <a:fontRef idx="minor">
            <a:schemeClr val="tx1"/>
          </a:fontRef>
        </p:style>
        <p:txBody>
          <a:bodyPr rot="0" spcFirstLastPara="0" vert="horz" wrap="square" lIns="91440" tIns="45720" rIns="91440" bIns="45720" numCol="1" spcCol="0" rtlCol="0" fromWordArt="0" anchor="t" anchorCtr="0" forceAA="0" compatLnSpc="1">
            <a:prstTxWarp prst="textNoShape">
              <a:avLst/>
            </a:prstTxWarp>
            <a:no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l"/>
            <a:endParaRPr lang="lv-LV" sz="1100"/>
          </a:p>
        </p:txBody>
      </p:sp>
      <p:cxnSp>
        <p:nvCxnSpPr>
          <p:cNvPr id="4" name="Straight Connector 3">
            <a:extLst>
              <a:ext uri="{FF2B5EF4-FFF2-40B4-BE49-F238E27FC236}">
                <a16:creationId xmlns:a16="http://schemas.microsoft.com/office/drawing/2014/main" id="{770A1342-4BE7-C362-A861-59BA6680F070}"/>
              </a:ext>
            </a:extLst>
          </p:cNvPr>
          <p:cNvCxnSpPr/>
          <p:nvPr/>
        </p:nvCxnSpPr>
        <p:spPr>
          <a:xfrm>
            <a:off x="2462213" y="3799782"/>
            <a:ext cx="3905250" cy="28575"/>
          </a:xfrm>
          <a:prstGeom prst="line">
            <a:avLst/>
          </a:prstGeom>
          <a:ln w="349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5" name="TextBox 4">
            <a:extLst>
              <a:ext uri="{FF2B5EF4-FFF2-40B4-BE49-F238E27FC236}">
                <a16:creationId xmlns:a16="http://schemas.microsoft.com/office/drawing/2014/main" id="{8A295C88-502C-516C-4E55-3FCF414C1BE7}"/>
              </a:ext>
            </a:extLst>
          </p:cNvPr>
          <p:cNvSpPr txBox="1"/>
          <p:nvPr/>
        </p:nvSpPr>
        <p:spPr>
          <a:xfrm>
            <a:off x="11426158" y="6446904"/>
            <a:ext cx="316112" cy="246221"/>
          </a:xfrm>
          <a:prstGeom prst="rect">
            <a:avLst/>
          </a:prstGeom>
          <a:noFill/>
        </p:spPr>
        <p:txBody>
          <a:bodyPr wrap="none" rtlCol="0">
            <a:spAutoFit/>
          </a:bodyPr>
          <a:lstStyle/>
          <a:p>
            <a:r>
              <a:rPr lang="lv-LV" sz="1000" dirty="0"/>
              <a:t>21</a:t>
            </a:r>
          </a:p>
        </p:txBody>
      </p:sp>
    </p:spTree>
    <p:extLst>
      <p:ext uri="{BB962C8B-B14F-4D97-AF65-F5344CB8AC3E}">
        <p14:creationId xmlns:p14="http://schemas.microsoft.com/office/powerpoint/2010/main" val="13375286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B4AD2E8-BD0E-E376-8DE5-6B6E2F3AB8B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B179C08-670C-B3EB-5BD9-C54197825CE6}"/>
              </a:ext>
            </a:extLst>
          </p:cNvPr>
          <p:cNvSpPr>
            <a:spLocks noGrp="1"/>
          </p:cNvSpPr>
          <p:nvPr>
            <p:ph type="title"/>
          </p:nvPr>
        </p:nvSpPr>
        <p:spPr>
          <a:xfrm>
            <a:off x="464949" y="365125"/>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Piedāvātās izmaiņas izdienas pensiju sistēmā #8</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4" name="Slide Number Placeholder 3">
            <a:extLst>
              <a:ext uri="{FF2B5EF4-FFF2-40B4-BE49-F238E27FC236}">
                <a16:creationId xmlns:a16="http://schemas.microsoft.com/office/drawing/2014/main" id="{3426B948-B89C-E9FC-AB3D-701C9851AE13}"/>
              </a:ext>
            </a:extLst>
          </p:cNvPr>
          <p:cNvSpPr>
            <a:spLocks noGrp="1"/>
          </p:cNvSpPr>
          <p:nvPr>
            <p:ph type="sldNum" sz="quarter" idx="12"/>
          </p:nvPr>
        </p:nvSpPr>
        <p:spPr/>
        <p:txBody>
          <a:bodyPr/>
          <a:lstStyle/>
          <a:p>
            <a:fld id="{3A2C6229-6458-4195-BAC8-460BF8B49FB6}" type="slidenum">
              <a:rPr lang="lv-LV" smtClean="0"/>
              <a:t>22</a:t>
            </a:fld>
            <a:endParaRPr lang="lv-LV"/>
          </a:p>
        </p:txBody>
      </p:sp>
      <p:sp>
        <p:nvSpPr>
          <p:cNvPr id="8" name="Content Placeholder 2">
            <a:extLst>
              <a:ext uri="{FF2B5EF4-FFF2-40B4-BE49-F238E27FC236}">
                <a16:creationId xmlns:a16="http://schemas.microsoft.com/office/drawing/2014/main" id="{963BAD7A-74AB-21FB-4484-B12387BE18E9}"/>
              </a:ext>
            </a:extLst>
          </p:cNvPr>
          <p:cNvSpPr txBox="1">
            <a:spLocks/>
          </p:cNvSpPr>
          <p:nvPr/>
        </p:nvSpPr>
        <p:spPr>
          <a:xfrm>
            <a:off x="838200" y="2033587"/>
            <a:ext cx="10515600" cy="4824413"/>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lv-LV" b="1" dirty="0"/>
              <a:t>Izdienas pensijas aprēķins - </a:t>
            </a:r>
            <a:r>
              <a:rPr lang="lv-LV" dirty="0"/>
              <a:t>izdienas pensijas aprēķina vienādošana uz vidējo atlīdzību par pēdējiem 5 gadiem, atskaitot pēdējos 2 mēnešus</a:t>
            </a:r>
            <a:r>
              <a:rPr lang="lv-LV" b="1" dirty="0"/>
              <a:t>; </a:t>
            </a:r>
          </a:p>
          <a:p>
            <a:pPr algn="just"/>
            <a:endParaRPr lang="lv-LV" b="1" dirty="0"/>
          </a:p>
          <a:p>
            <a:pPr algn="just"/>
            <a:r>
              <a:rPr lang="lv-LV" b="1" dirty="0"/>
              <a:t>Atbalsta funkciju veicēju izslēgšana no izdienas subjektu loka.</a:t>
            </a:r>
          </a:p>
        </p:txBody>
      </p:sp>
    </p:spTree>
    <p:extLst>
      <p:ext uri="{BB962C8B-B14F-4D97-AF65-F5344CB8AC3E}">
        <p14:creationId xmlns:p14="http://schemas.microsoft.com/office/powerpoint/2010/main" val="25764012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35C9CB-5672-1773-C34A-CF6F39B37C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146A6D8-D8CC-D693-1071-A556A1C6733C}"/>
              </a:ext>
            </a:extLst>
          </p:cNvPr>
          <p:cNvSpPr>
            <a:spLocks noGrp="1"/>
          </p:cNvSpPr>
          <p:nvPr>
            <p:ph type="title"/>
          </p:nvPr>
        </p:nvSpPr>
        <p:spPr>
          <a:xfrm>
            <a:off x="464949" y="365125"/>
            <a:ext cx="10888851" cy="1325563"/>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Fiskālā ietekme no piedāvātajām izmaiņām*</a:t>
            </a:r>
            <a:br>
              <a:rPr lang="lv-LV" sz="2800" b="1" dirty="0">
                <a:solidFill>
                  <a:srgbClr val="9D2235"/>
                </a:solidFill>
                <a:latin typeface="Verdana" panose="020B0604030504040204" pitchFamily="34" charset="0"/>
                <a:ea typeface="Verdana" panose="020B0604030504040204" pitchFamily="34" charset="0"/>
              </a:rPr>
            </a:br>
            <a:endParaRPr lang="lv-LV" sz="2800" dirty="0"/>
          </a:p>
        </p:txBody>
      </p:sp>
      <p:sp>
        <p:nvSpPr>
          <p:cNvPr id="3" name="Content Placeholder 2">
            <a:extLst>
              <a:ext uri="{FF2B5EF4-FFF2-40B4-BE49-F238E27FC236}">
                <a16:creationId xmlns:a16="http://schemas.microsoft.com/office/drawing/2014/main" id="{B5EC3008-52AE-3DAD-3F0F-EF93A74FB5F0}"/>
              </a:ext>
            </a:extLst>
          </p:cNvPr>
          <p:cNvSpPr>
            <a:spLocks noGrp="1"/>
          </p:cNvSpPr>
          <p:nvPr>
            <p:ph idx="1"/>
          </p:nvPr>
        </p:nvSpPr>
        <p:spPr>
          <a:xfrm>
            <a:off x="464949" y="1052425"/>
            <a:ext cx="10353261" cy="638263"/>
          </a:xfrm>
        </p:spPr>
        <p:txBody>
          <a:bodyPr>
            <a:noAutofit/>
          </a:bodyPr>
          <a:lstStyle/>
          <a:p>
            <a:pPr marL="0" indent="0" algn="just">
              <a:buNone/>
            </a:pPr>
            <a:r>
              <a:rPr lang="lv-LV" sz="2400" b="1" dirty="0"/>
              <a:t>Ietekmes modelētas, ar pieņēmumu, ka piedāvātās izmaiņas stājās spēkā ar  2022.gada 01.janvāri</a:t>
            </a:r>
          </a:p>
        </p:txBody>
      </p:sp>
      <p:sp>
        <p:nvSpPr>
          <p:cNvPr id="4" name="Slide Number Placeholder 3">
            <a:extLst>
              <a:ext uri="{FF2B5EF4-FFF2-40B4-BE49-F238E27FC236}">
                <a16:creationId xmlns:a16="http://schemas.microsoft.com/office/drawing/2014/main" id="{3749E087-C095-024D-E9CD-78DC8FB32379}"/>
              </a:ext>
            </a:extLst>
          </p:cNvPr>
          <p:cNvSpPr>
            <a:spLocks noGrp="1"/>
          </p:cNvSpPr>
          <p:nvPr>
            <p:ph type="sldNum" sz="quarter" idx="12"/>
          </p:nvPr>
        </p:nvSpPr>
        <p:spPr/>
        <p:txBody>
          <a:bodyPr/>
          <a:lstStyle/>
          <a:p>
            <a:fld id="{3A2C6229-6458-4195-BAC8-460BF8B49FB6}" type="slidenum">
              <a:rPr lang="lv-LV" smtClean="0"/>
              <a:t>23</a:t>
            </a:fld>
            <a:endParaRPr lang="lv-LV"/>
          </a:p>
        </p:txBody>
      </p:sp>
      <p:sp>
        <p:nvSpPr>
          <p:cNvPr id="7" name="TextBox 6">
            <a:extLst>
              <a:ext uri="{FF2B5EF4-FFF2-40B4-BE49-F238E27FC236}">
                <a16:creationId xmlns:a16="http://schemas.microsoft.com/office/drawing/2014/main" id="{7FB0B63A-477A-0DDD-C081-861384A4E5CE}"/>
              </a:ext>
            </a:extLst>
          </p:cNvPr>
          <p:cNvSpPr txBox="1"/>
          <p:nvPr/>
        </p:nvSpPr>
        <p:spPr>
          <a:xfrm>
            <a:off x="139148" y="6444476"/>
            <a:ext cx="5956852" cy="276999"/>
          </a:xfrm>
          <a:prstGeom prst="rect">
            <a:avLst/>
          </a:prstGeom>
          <a:noFill/>
        </p:spPr>
        <p:txBody>
          <a:bodyPr wrap="square" rtlCol="0">
            <a:spAutoFit/>
          </a:bodyPr>
          <a:lstStyle/>
          <a:p>
            <a:r>
              <a:rPr lang="lv-LV" sz="1200" dirty="0"/>
              <a:t>*Bez Aizsardzības ministrijas un drošības iestādēm</a:t>
            </a:r>
          </a:p>
        </p:txBody>
      </p:sp>
      <p:graphicFrame>
        <p:nvGraphicFramePr>
          <p:cNvPr id="5" name="Content Placeholder 7">
            <a:extLst>
              <a:ext uri="{FF2B5EF4-FFF2-40B4-BE49-F238E27FC236}">
                <a16:creationId xmlns:a16="http://schemas.microsoft.com/office/drawing/2014/main" id="{F736B6EE-B9E7-E3CC-BA31-1255B1867372}"/>
              </a:ext>
            </a:extLst>
          </p:cNvPr>
          <p:cNvGraphicFramePr>
            <a:graphicFrameLocks/>
          </p:cNvGraphicFramePr>
          <p:nvPr>
            <p:extLst>
              <p:ext uri="{D42A27DB-BD31-4B8C-83A1-F6EECF244321}">
                <p14:modId xmlns:p14="http://schemas.microsoft.com/office/powerpoint/2010/main" val="376633802"/>
              </p:ext>
            </p:extLst>
          </p:nvPr>
        </p:nvGraphicFramePr>
        <p:xfrm>
          <a:off x="464949" y="1739165"/>
          <a:ext cx="11378708" cy="4593832"/>
        </p:xfrm>
        <a:graphic>
          <a:graphicData uri="http://schemas.openxmlformats.org/drawingml/2006/table">
            <a:tbl>
              <a:tblPr firstRow="1" bandRow="1">
                <a:tableStyleId>{FABFCF23-3B69-468F-B69F-88F6DE6A72F2}</a:tableStyleId>
              </a:tblPr>
              <a:tblGrid>
                <a:gridCol w="6419139">
                  <a:extLst>
                    <a:ext uri="{9D8B030D-6E8A-4147-A177-3AD203B41FA5}">
                      <a16:colId xmlns:a16="http://schemas.microsoft.com/office/drawing/2014/main" val="1339260719"/>
                    </a:ext>
                  </a:extLst>
                </a:gridCol>
                <a:gridCol w="1608508">
                  <a:extLst>
                    <a:ext uri="{9D8B030D-6E8A-4147-A177-3AD203B41FA5}">
                      <a16:colId xmlns:a16="http://schemas.microsoft.com/office/drawing/2014/main" val="985950356"/>
                    </a:ext>
                  </a:extLst>
                </a:gridCol>
                <a:gridCol w="1668083">
                  <a:extLst>
                    <a:ext uri="{9D8B030D-6E8A-4147-A177-3AD203B41FA5}">
                      <a16:colId xmlns:a16="http://schemas.microsoft.com/office/drawing/2014/main" val="805304580"/>
                    </a:ext>
                  </a:extLst>
                </a:gridCol>
                <a:gridCol w="1682978">
                  <a:extLst>
                    <a:ext uri="{9D8B030D-6E8A-4147-A177-3AD203B41FA5}">
                      <a16:colId xmlns:a16="http://schemas.microsoft.com/office/drawing/2014/main" val="2693760190"/>
                    </a:ext>
                  </a:extLst>
                </a:gridCol>
              </a:tblGrid>
              <a:tr h="303071">
                <a:tc>
                  <a:txBody>
                    <a:bodyPr/>
                    <a:lstStyle/>
                    <a:p>
                      <a:pPr algn="l" fontAlgn="b"/>
                      <a:endParaRPr lang="lv-LV" sz="1800" b="0" i="0" u="none" strike="noStrike" dirty="0">
                        <a:solidFill>
                          <a:srgbClr val="000000"/>
                        </a:solidFill>
                        <a:effectLst/>
                        <a:latin typeface="Calibri" panose="020F0502020204030204" pitchFamily="34" charset="0"/>
                      </a:endParaRPr>
                    </a:p>
                  </a:txBody>
                  <a:tcPr marL="9525" marR="9525" marT="9525" marB="0" anchor="b"/>
                </a:tc>
                <a:tc>
                  <a:txBody>
                    <a:bodyPr/>
                    <a:lstStyle/>
                    <a:p>
                      <a:pPr algn="ctr" fontAlgn="b"/>
                      <a:r>
                        <a:rPr lang="lv-LV" sz="1800" b="1" u="none" strike="noStrike">
                          <a:effectLst/>
                        </a:rPr>
                        <a:t>2022</a:t>
                      </a:r>
                      <a:endParaRPr lang="lv-LV"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800" b="1" u="none" strike="noStrike">
                          <a:effectLst/>
                        </a:rPr>
                        <a:t>2023</a:t>
                      </a:r>
                      <a:endParaRPr lang="lv-LV" sz="18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800" b="1" u="none" strike="noStrike">
                          <a:effectLst/>
                        </a:rPr>
                        <a:t>2024</a:t>
                      </a:r>
                      <a:endParaRPr lang="lv-LV" sz="18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84856297"/>
                  </a:ext>
                </a:extLst>
              </a:tr>
              <a:tr h="288000">
                <a:tc>
                  <a:txBody>
                    <a:bodyPr/>
                    <a:lstStyle/>
                    <a:p>
                      <a:pPr algn="r" fontAlgn="b"/>
                      <a:r>
                        <a:rPr lang="lv-LV" sz="1400" b="1" u="none" strike="noStrike" dirty="0">
                          <a:effectLst/>
                        </a:rPr>
                        <a:t>Izdevumi kopā personām, kas devās izdienas pensijā no 2022.gada līdz 2024.gadam:</a:t>
                      </a:r>
                      <a:endParaRPr lang="lv-LV"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baseline="0" dirty="0">
                          <a:effectLst/>
                        </a:rPr>
                        <a:t>808277</a:t>
                      </a:r>
                      <a:endParaRPr lang="lv-LV" sz="1600" b="1" i="0" u="none" strike="noStrike" baseline="0"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1444965</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2460811</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174101707"/>
                  </a:ext>
                </a:extLst>
              </a:tr>
              <a:tr h="108000">
                <a:tc gridSpan="4">
                  <a:txBody>
                    <a:bodyPr/>
                    <a:lstStyle/>
                    <a:p>
                      <a:pPr algn="ctr" fontAlgn="b"/>
                      <a:endParaRPr lang="lv-LV" sz="8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pPr algn="ctr" fontAlgn="b"/>
                      <a:endParaRPr lang="lv-LV"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43644991"/>
                  </a:ext>
                </a:extLst>
              </a:tr>
              <a:tr h="303071">
                <a:tc gridSpan="4">
                  <a:txBody>
                    <a:bodyPr/>
                    <a:lstStyle/>
                    <a:p>
                      <a:pPr algn="l" fontAlgn="b"/>
                      <a:r>
                        <a:rPr lang="lv-LV" sz="1400" b="1" u="none" strike="noStrike" dirty="0">
                          <a:effectLst/>
                        </a:rPr>
                        <a:t>Piedāvāto risinājumu indikatīvā fiskālā ietekme minētajā periodā:</a:t>
                      </a:r>
                      <a:endParaRPr lang="lv-LV" sz="14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pPr algn="l" fontAlgn="b"/>
                      <a:endParaRPr lang="lv-LV" sz="12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307642918"/>
                  </a:ext>
                </a:extLst>
              </a:tr>
              <a:tr h="288000">
                <a:tc>
                  <a:txBody>
                    <a:bodyPr/>
                    <a:lstStyle/>
                    <a:p>
                      <a:pPr algn="r" fontAlgn="b"/>
                      <a:r>
                        <a:rPr lang="lv-LV" sz="1400" b="0" u="none" strike="noStrike" dirty="0">
                          <a:effectLst/>
                        </a:rPr>
                        <a:t>Atvaļināšanas stāža paaugstināšana par 5 gadiem un likmes samazināšana uz 35%</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20461</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37090</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57941</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54815912"/>
                  </a:ext>
                </a:extLst>
              </a:tr>
              <a:tr h="288000">
                <a:tc>
                  <a:txBody>
                    <a:bodyPr/>
                    <a:lstStyle/>
                    <a:p>
                      <a:pPr algn="r" fontAlgn="b"/>
                      <a:r>
                        <a:rPr lang="lv-LV" sz="1400" b="0" u="none" strike="noStrike" dirty="0">
                          <a:effectLst/>
                        </a:rPr>
                        <a:t>Izdienas stāža un vecuma paaugstināšana par 5 gadiem</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80828</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144496</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246081</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4919346"/>
                  </a:ext>
                </a:extLst>
              </a:tr>
              <a:tr h="288000">
                <a:tc>
                  <a:txBody>
                    <a:bodyPr/>
                    <a:lstStyle/>
                    <a:p>
                      <a:pPr algn="r" fontAlgn="b"/>
                      <a:r>
                        <a:rPr lang="lv-LV" sz="1400" b="0" u="none" strike="noStrike" dirty="0">
                          <a:effectLst/>
                        </a:rPr>
                        <a:t>Izdienas minimālā un maksimālā apmēra samazināšana par 10 procentpunktiem</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119745</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214069</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364565</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946582141"/>
                  </a:ext>
                </a:extLst>
              </a:tr>
              <a:tr h="288000">
                <a:tc>
                  <a:txBody>
                    <a:bodyPr/>
                    <a:lstStyle/>
                    <a:p>
                      <a:pPr algn="r" fontAlgn="b"/>
                      <a:r>
                        <a:rPr lang="lv-LV" sz="1400" b="0" u="none" strike="noStrike" dirty="0">
                          <a:effectLst/>
                        </a:rPr>
                        <a:t>Pēdējo 2 mēnešu izslēgšana no 5 gadu aprēķina perioda</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51730</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92478</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157492</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94059968"/>
                  </a:ext>
                </a:extLst>
              </a:tr>
              <a:tr h="288000">
                <a:tc>
                  <a:txBody>
                    <a:bodyPr/>
                    <a:lstStyle/>
                    <a:p>
                      <a:pPr algn="r" fontAlgn="b"/>
                      <a:r>
                        <a:rPr lang="lv-LV" sz="1400" b="0" u="none" strike="noStrike" dirty="0">
                          <a:effectLst/>
                        </a:rPr>
                        <a:t>Atbalsta funkciju sniedzēju izslēgšana no izdienas subjektu loka (KNAB, NMPD, diplomāti)</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6234</a:t>
                      </a:r>
                      <a:endParaRPr lang="lv-LV"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13272</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21882</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4791520"/>
                  </a:ext>
                </a:extLst>
              </a:tr>
              <a:tr h="288000">
                <a:tc>
                  <a:txBody>
                    <a:bodyPr/>
                    <a:lstStyle/>
                    <a:p>
                      <a:pPr algn="r" fontAlgn="b"/>
                      <a:r>
                        <a:rPr lang="lv-LV" sz="1400" b="0" u="none" strike="noStrike" dirty="0">
                          <a:effectLst/>
                        </a:rPr>
                        <a:t>Diplomātu izslēgšana no izdienas subjektu loka</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13229</a:t>
                      </a:r>
                      <a:endParaRPr lang="lv-LV"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22428</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36737</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382128571"/>
                  </a:ext>
                </a:extLst>
              </a:tr>
              <a:tr h="288000">
                <a:tc>
                  <a:txBody>
                    <a:bodyPr/>
                    <a:lstStyle/>
                    <a:p>
                      <a:pPr algn="r" fontAlgn="b"/>
                      <a:r>
                        <a:rPr lang="lv-LV" sz="1400" b="0" u="none" strike="noStrike" dirty="0">
                          <a:effectLst/>
                        </a:rPr>
                        <a:t>Mākslinieku izslēgšana no izdienas subjektu loka</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11101</a:t>
                      </a:r>
                      <a:endParaRPr lang="lv-LV"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25063</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36457</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42391876"/>
                  </a:ext>
                </a:extLst>
              </a:tr>
              <a:tr h="288000">
                <a:tc>
                  <a:txBody>
                    <a:bodyPr/>
                    <a:lstStyle/>
                    <a:p>
                      <a:pPr algn="r" fontAlgn="b"/>
                      <a:r>
                        <a:rPr lang="lv-LV" sz="1400" b="0" u="none" strike="noStrike" dirty="0">
                          <a:effectLst/>
                        </a:rPr>
                        <a:t>Kopējais pozitīvais fiskālais efekts:</a:t>
                      </a:r>
                      <a:endParaRPr lang="lv-LV" sz="1400" b="0"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303327</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548896</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921155</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045433954"/>
                  </a:ext>
                </a:extLst>
              </a:tr>
              <a:tr h="144000">
                <a:tc gridSpan="4">
                  <a:txBody>
                    <a:bodyPr/>
                    <a:lstStyle/>
                    <a:p>
                      <a:pPr algn="ctr" fontAlgn="b"/>
                      <a:endParaRPr lang="lv-LV" sz="800" b="1" i="0" u="none" strike="noStrike" dirty="0">
                        <a:solidFill>
                          <a:srgbClr val="000000"/>
                        </a:solidFill>
                        <a:effectLst/>
                        <a:latin typeface="Calibri" panose="020F0502020204030204" pitchFamily="34" charset="0"/>
                      </a:endParaRPr>
                    </a:p>
                  </a:txBody>
                  <a:tcPr marL="9525" marR="9525" marT="9525" marB="0" anchor="ctr"/>
                </a:tc>
                <a:tc hMerge="1">
                  <a:txBody>
                    <a:bodyPr/>
                    <a:lstStyle/>
                    <a:p>
                      <a:endParaRPr lang="en-US"/>
                    </a:p>
                  </a:txBody>
                  <a:tcPr/>
                </a:tc>
                <a:tc hMerge="1">
                  <a:txBody>
                    <a:bodyPr/>
                    <a:lstStyle/>
                    <a:p>
                      <a:endParaRPr lang="en-US"/>
                    </a:p>
                  </a:txBody>
                  <a:tcPr/>
                </a:tc>
                <a:tc hMerge="1">
                  <a:txBody>
                    <a:bodyPr/>
                    <a:lstStyle/>
                    <a:p>
                      <a:pPr algn="ctr" fontAlgn="b"/>
                      <a:endParaRPr lang="lv-LV" sz="1200" b="0"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342738346"/>
                  </a:ext>
                </a:extLst>
              </a:tr>
              <a:tr h="324000">
                <a:tc>
                  <a:txBody>
                    <a:bodyPr/>
                    <a:lstStyle/>
                    <a:p>
                      <a:pPr algn="r" fontAlgn="b"/>
                      <a:r>
                        <a:rPr lang="lv-LV" sz="1400" b="1" u="none" strike="noStrike" dirty="0">
                          <a:effectLst/>
                        </a:rPr>
                        <a:t>Izdevumi kopā, ja no 2022.gada tiktu piemēroti piedāvātie risinājumi:</a:t>
                      </a:r>
                      <a:endParaRPr lang="lv-LV"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504950</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896068</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1539657</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43869923"/>
                  </a:ext>
                </a:extLst>
              </a:tr>
              <a:tr h="324000">
                <a:tc>
                  <a:txBody>
                    <a:bodyPr/>
                    <a:lstStyle/>
                    <a:p>
                      <a:pPr algn="r" fontAlgn="b"/>
                      <a:r>
                        <a:rPr lang="lv-LV" sz="1400" b="1" u="none" strike="noStrike" dirty="0">
                          <a:effectLst/>
                        </a:rPr>
                        <a:t>Fiskāli pozitīvais efekts:</a:t>
                      </a:r>
                      <a:endParaRPr lang="lv-LV"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37,5%</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38,0%</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37,4%</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976923973"/>
                  </a:ext>
                </a:extLst>
              </a:tr>
              <a:tr h="324000">
                <a:tc>
                  <a:txBody>
                    <a:bodyPr/>
                    <a:lstStyle/>
                    <a:p>
                      <a:pPr algn="r" fontAlgn="b"/>
                      <a:r>
                        <a:rPr lang="lv-LV" sz="1400" b="1" u="none" strike="noStrike" dirty="0">
                          <a:effectLst/>
                        </a:rPr>
                        <a:t>Fiskāli pozitīvais efekts bez izdienas profesiju pārskatīšanas (diplomāti, mākslinieki):</a:t>
                      </a:r>
                      <a:endParaRPr lang="lv-LV" sz="14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a:effectLst/>
                        </a:rPr>
                        <a:t>34,5%</a:t>
                      </a:r>
                      <a:endParaRPr lang="lv-LV" sz="1600" b="1" i="0" u="none" strike="noStrike">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34,7%</a:t>
                      </a:r>
                      <a:endParaRPr lang="lv-LV" sz="1600" b="1" i="0" u="none" strike="noStrike" dirty="0">
                        <a:solidFill>
                          <a:srgbClr val="000000"/>
                        </a:solidFill>
                        <a:effectLst/>
                        <a:latin typeface="Calibri" panose="020F0502020204030204" pitchFamily="34" charset="0"/>
                      </a:endParaRPr>
                    </a:p>
                  </a:txBody>
                  <a:tcPr marL="9525" marR="9525" marT="9525" marB="0" anchor="ctr"/>
                </a:tc>
                <a:tc>
                  <a:txBody>
                    <a:bodyPr/>
                    <a:lstStyle/>
                    <a:p>
                      <a:pPr algn="ctr" fontAlgn="b"/>
                      <a:r>
                        <a:rPr lang="lv-LV" sz="1600" b="1" u="none" strike="noStrike" dirty="0">
                          <a:effectLst/>
                        </a:rPr>
                        <a:t>34,5%</a:t>
                      </a:r>
                      <a:endParaRPr lang="lv-LV" sz="1600" b="1" i="0" u="none" strike="noStrike" dirty="0">
                        <a:solidFill>
                          <a:srgbClr val="000000"/>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44747745"/>
                  </a:ext>
                </a:extLst>
              </a:tr>
            </a:tbl>
          </a:graphicData>
        </a:graphic>
      </p:graphicFrame>
    </p:spTree>
    <p:extLst>
      <p:ext uri="{BB962C8B-B14F-4D97-AF65-F5344CB8AC3E}">
        <p14:creationId xmlns:p14="http://schemas.microsoft.com/office/powerpoint/2010/main" val="42416898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DB9331B-88FB-7931-CDFE-5E612409F312}"/>
              </a:ext>
            </a:extLst>
          </p:cNvPr>
          <p:cNvSpPr>
            <a:spLocks noGrp="1"/>
          </p:cNvSpPr>
          <p:nvPr>
            <p:ph idx="1"/>
          </p:nvPr>
        </p:nvSpPr>
        <p:spPr>
          <a:xfrm>
            <a:off x="838200" y="1301858"/>
            <a:ext cx="10515600" cy="4875105"/>
          </a:xfrm>
        </p:spPr>
        <p:txBody>
          <a:bodyPr>
            <a:normAutofit fontScale="92500" lnSpcReduction="10000"/>
          </a:bodyPr>
          <a:lstStyle/>
          <a:p>
            <a:r>
              <a:rPr lang="lv-LV" dirty="0"/>
              <a:t>Zemāks pensionēšanās vecums nekā valstī noteiktais vispārējais pensionēšanās vecums (Čehija);</a:t>
            </a:r>
          </a:p>
          <a:p>
            <a:r>
              <a:rPr lang="lv-LV" dirty="0"/>
              <a:t>Darba devēja iemaksas pensiju shēmā/fondā, lai celtu vecuma pensijas apmēru (Dānija, Zviedrija, Austrija, Vācija); </a:t>
            </a:r>
          </a:p>
          <a:p>
            <a:r>
              <a:rPr lang="lv-LV" dirty="0"/>
              <a:t>Darba ņēmēja iemaksas pensiju shēmā, pret atvieglojumu no IIN un VSAOI, lai celtu vecuma pensijas apmēru (Vācija);</a:t>
            </a:r>
          </a:p>
          <a:p>
            <a:r>
              <a:rPr lang="lv-LV" dirty="0"/>
              <a:t>Tilta pensijas – speciāla pensija, kas tiek izmaksāta līdz vecuma pensijas iestāšanās brīdim, biežāk no darba devēja/darba ņēmēja veiktajām iemaksām (Čehija, Slovākija, Polija);</a:t>
            </a:r>
          </a:p>
          <a:p>
            <a:r>
              <a:rPr lang="lv-LV" dirty="0"/>
              <a:t>Papildu pensija – speciāla pensija, kas tiek piešķirta kā papildu maksājums pirms vai līdzās vecuma pensijai un nodrošina lielāku pensijas apmēru, biežāk no darba devēja/darba ņēmēja veiktajām iemaksām (Čehija, Lietuva, Rumānija, Igaunija)</a:t>
            </a:r>
          </a:p>
          <a:p>
            <a:endParaRPr lang="lv-LV" dirty="0"/>
          </a:p>
        </p:txBody>
      </p:sp>
      <p:sp>
        <p:nvSpPr>
          <p:cNvPr id="4" name="Slide Number Placeholder 3">
            <a:extLst>
              <a:ext uri="{FF2B5EF4-FFF2-40B4-BE49-F238E27FC236}">
                <a16:creationId xmlns:a16="http://schemas.microsoft.com/office/drawing/2014/main" id="{DB211C14-82CA-5A23-FCE9-E70981A33129}"/>
              </a:ext>
            </a:extLst>
          </p:cNvPr>
          <p:cNvSpPr>
            <a:spLocks noGrp="1"/>
          </p:cNvSpPr>
          <p:nvPr>
            <p:ph type="sldNum" sz="quarter" idx="12"/>
          </p:nvPr>
        </p:nvSpPr>
        <p:spPr/>
        <p:txBody>
          <a:bodyPr/>
          <a:lstStyle/>
          <a:p>
            <a:fld id="{3A2C6229-6458-4195-BAC8-460BF8B49FB6}" type="slidenum">
              <a:rPr lang="lv-LV" smtClean="0"/>
              <a:t>24</a:t>
            </a:fld>
            <a:endParaRPr lang="lv-LV"/>
          </a:p>
        </p:txBody>
      </p:sp>
      <p:sp>
        <p:nvSpPr>
          <p:cNvPr id="5" name="Title 1">
            <a:extLst>
              <a:ext uri="{FF2B5EF4-FFF2-40B4-BE49-F238E27FC236}">
                <a16:creationId xmlns:a16="http://schemas.microsoft.com/office/drawing/2014/main" id="{1D7A81B2-17C4-BE6A-7B9A-78A2578921B2}"/>
              </a:ext>
            </a:extLst>
          </p:cNvPr>
          <p:cNvSpPr>
            <a:spLocks noGrp="1"/>
          </p:cNvSpPr>
          <p:nvPr>
            <p:ph type="title"/>
          </p:nvPr>
        </p:nvSpPr>
        <p:spPr>
          <a:xfrm>
            <a:off x="679578" y="458432"/>
            <a:ext cx="9780037" cy="689234"/>
          </a:xfrm>
        </p:spPr>
        <p:txBody>
          <a:bodyPr>
            <a:normAutofit/>
          </a:bodyPr>
          <a:lstStyle/>
          <a:p>
            <a:r>
              <a:rPr lang="lv-LV" sz="2800" b="1" dirty="0">
                <a:solidFill>
                  <a:srgbClr val="9D2235"/>
                </a:solidFill>
                <a:latin typeface="Verdana" panose="020B0604030504040204" pitchFamily="34" charset="0"/>
                <a:ea typeface="Verdana" panose="020B0604030504040204" pitchFamily="34" charset="0"/>
              </a:rPr>
              <a:t>Speciālo pensiju shēmas Eiropā</a:t>
            </a:r>
            <a:endParaRPr lang="lv-LV" sz="2800" dirty="0"/>
          </a:p>
        </p:txBody>
      </p:sp>
    </p:spTree>
    <p:extLst>
      <p:ext uri="{BB962C8B-B14F-4D97-AF65-F5344CB8AC3E}">
        <p14:creationId xmlns:p14="http://schemas.microsoft.com/office/powerpoint/2010/main" val="243142407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0D2B772-45F6-6755-EFFF-32E27394DA1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A3E21FF-FF9C-5F6E-8843-5641388158DC}"/>
              </a:ext>
            </a:extLst>
          </p:cNvPr>
          <p:cNvSpPr>
            <a:spLocks noGrp="1"/>
          </p:cNvSpPr>
          <p:nvPr>
            <p:ph type="title"/>
          </p:nvPr>
        </p:nvSpPr>
        <p:spPr>
          <a:xfrm>
            <a:off x="651574" y="2766218"/>
            <a:ext cx="10888851" cy="1325563"/>
          </a:xfrm>
        </p:spPr>
        <p:txBody>
          <a:bodyPr>
            <a:normAutofit/>
          </a:bodyPr>
          <a:lstStyle/>
          <a:p>
            <a:pPr algn="ctr"/>
            <a:r>
              <a:rPr lang="lv-LV" altLang="lv-LV" sz="2800" b="1" dirty="0">
                <a:solidFill>
                  <a:srgbClr val="9D2235"/>
                </a:solidFill>
                <a:latin typeface="Clear Sans Bold" panose="020B0604020202020204" charset="0"/>
                <a:cs typeface="Clear Sans Bold" panose="020B0604020202020204" charset="0"/>
              </a:rPr>
              <a:t>Ar atbildību par Latvijas nākotni</a:t>
            </a:r>
            <a:r>
              <a:rPr lang="en-US" sz="2800" b="1" spc="119" dirty="0">
                <a:solidFill>
                  <a:srgbClr val="9D2235"/>
                </a:solidFill>
                <a:latin typeface="Clear Sans Bold Bold"/>
              </a:rPr>
              <a:t>!</a:t>
            </a:r>
            <a:br>
              <a:rPr lang="en-US" sz="2800" b="1" spc="119" dirty="0">
                <a:solidFill>
                  <a:srgbClr val="9D2235"/>
                </a:solidFill>
                <a:latin typeface="Clear Sans Bold Bold"/>
              </a:rPr>
            </a:br>
            <a:r>
              <a:rPr lang="lv-LV" sz="2800" b="1" dirty="0">
                <a:solidFill>
                  <a:srgbClr val="9D2235"/>
                </a:solidFill>
                <a:latin typeface="Verdana" panose="020B0604030504040204" pitchFamily="34" charset="0"/>
                <a:ea typeface="Verdana" panose="020B0604030504040204" pitchFamily="34" charset="0"/>
              </a:rPr>
              <a:t> </a:t>
            </a:r>
            <a:endParaRPr lang="lv-LV" sz="2800" dirty="0">
              <a:solidFill>
                <a:srgbClr val="9D2235"/>
              </a:solidFill>
            </a:endParaRPr>
          </a:p>
        </p:txBody>
      </p:sp>
      <p:sp>
        <p:nvSpPr>
          <p:cNvPr id="4" name="Slide Number Placeholder 3">
            <a:extLst>
              <a:ext uri="{FF2B5EF4-FFF2-40B4-BE49-F238E27FC236}">
                <a16:creationId xmlns:a16="http://schemas.microsoft.com/office/drawing/2014/main" id="{47839F55-1EA3-831D-CAB5-A112AB54A904}"/>
              </a:ext>
            </a:extLst>
          </p:cNvPr>
          <p:cNvSpPr>
            <a:spLocks noGrp="1"/>
          </p:cNvSpPr>
          <p:nvPr>
            <p:ph type="sldNum" sz="quarter" idx="12"/>
          </p:nvPr>
        </p:nvSpPr>
        <p:spPr/>
        <p:txBody>
          <a:bodyPr/>
          <a:lstStyle/>
          <a:p>
            <a:fld id="{3A2C6229-6458-4195-BAC8-460BF8B49FB6}" type="slidenum">
              <a:rPr lang="lv-LV" smtClean="0"/>
              <a:t>25</a:t>
            </a:fld>
            <a:endParaRPr lang="lv-LV"/>
          </a:p>
        </p:txBody>
      </p:sp>
    </p:spTree>
    <p:extLst>
      <p:ext uri="{BB962C8B-B14F-4D97-AF65-F5344CB8AC3E}">
        <p14:creationId xmlns:p14="http://schemas.microsoft.com/office/powerpoint/2010/main" val="2222737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28E587CD-E950-388F-B265-4993C1F61B88}"/>
              </a:ext>
            </a:extLst>
          </p:cNvPr>
          <p:cNvSpPr>
            <a:spLocks noGrp="1"/>
          </p:cNvSpPr>
          <p:nvPr>
            <p:ph type="sldNum" sz="quarter" idx="12"/>
          </p:nvPr>
        </p:nvSpPr>
        <p:spPr/>
        <p:txBody>
          <a:bodyPr/>
          <a:lstStyle/>
          <a:p>
            <a:fld id="{3A2C6229-6458-4195-BAC8-460BF8B49FB6}" type="slidenum">
              <a:rPr lang="lv-LV" smtClean="0"/>
              <a:t>3</a:t>
            </a:fld>
            <a:endParaRPr lang="lv-LV"/>
          </a:p>
        </p:txBody>
      </p:sp>
      <p:sp>
        <p:nvSpPr>
          <p:cNvPr id="5" name="Title 1">
            <a:extLst>
              <a:ext uri="{FF2B5EF4-FFF2-40B4-BE49-F238E27FC236}">
                <a16:creationId xmlns:a16="http://schemas.microsoft.com/office/drawing/2014/main" id="{53E3F034-97AB-1B30-EB83-F9C71939FCC3}"/>
              </a:ext>
            </a:extLst>
          </p:cNvPr>
          <p:cNvSpPr txBox="1">
            <a:spLocks noGrp="1"/>
          </p:cNvSpPr>
          <p:nvPr>
            <p:ph type="title"/>
          </p:nvPr>
        </p:nvSpPr>
        <p:spPr>
          <a:xfrm>
            <a:off x="498081" y="213160"/>
            <a:ext cx="10515600" cy="77321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a:solidFill>
                  <a:srgbClr val="9D2235"/>
                </a:solidFill>
                <a:latin typeface="Verdana" panose="020B0604030504040204" pitchFamily="34" charset="0"/>
                <a:ea typeface="Verdana" panose="020B0604030504040204" pitchFamily="34" charset="0"/>
              </a:rPr>
              <a:t>Esošā izdienas pensiju sistēma #2 </a:t>
            </a:r>
          </a:p>
        </p:txBody>
      </p:sp>
      <p:sp>
        <p:nvSpPr>
          <p:cNvPr id="8" name="Rectangle 1">
            <a:extLst>
              <a:ext uri="{FF2B5EF4-FFF2-40B4-BE49-F238E27FC236}">
                <a16:creationId xmlns:a16="http://schemas.microsoft.com/office/drawing/2014/main" id="{42E5E1A6-1D76-B69A-1BB0-2DE2AF8FE1DC}"/>
              </a:ext>
            </a:extLst>
          </p:cNvPr>
          <p:cNvSpPr>
            <a:spLocks noChangeArrowheads="1"/>
          </p:cNvSpPr>
          <p:nvPr/>
        </p:nvSpPr>
        <p:spPr bwMode="auto">
          <a:xfrm>
            <a:off x="838200" y="2172385"/>
            <a:ext cx="7200348"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lv-LV" altLang="lv-LV" sz="1800" b="0" i="0" u="none" strike="noStrike" cap="none" normalizeH="0" baseline="0">
                <a:ln>
                  <a:noFill/>
                </a:ln>
                <a:solidFill>
                  <a:schemeClr val="tx1"/>
                </a:solidFill>
                <a:effectLst/>
                <a:latin typeface="Arial" panose="020B0604020202020204" pitchFamily="34" charset="0"/>
              </a:rPr>
            </a:br>
            <a:endParaRPr kumimoji="0" lang="lv-LV" altLang="lv-LV" sz="1800" b="0" i="0" u="none" strike="noStrike" cap="none" normalizeH="0" baseline="0">
              <a:ln>
                <a:noFill/>
              </a:ln>
              <a:solidFill>
                <a:schemeClr val="tx1"/>
              </a:solidFill>
              <a:effectLst/>
              <a:latin typeface="Arial" panose="020B0604020202020204" pitchFamily="34" charset="0"/>
            </a:endParaRPr>
          </a:p>
        </p:txBody>
      </p:sp>
      <p:graphicFrame>
        <p:nvGraphicFramePr>
          <p:cNvPr id="3" name="Table 2">
            <a:extLst>
              <a:ext uri="{FF2B5EF4-FFF2-40B4-BE49-F238E27FC236}">
                <a16:creationId xmlns:a16="http://schemas.microsoft.com/office/drawing/2014/main" id="{011638F3-9E74-82F4-E2B8-AEE20BCEF7AC}"/>
              </a:ext>
            </a:extLst>
          </p:cNvPr>
          <p:cNvGraphicFramePr>
            <a:graphicFrameLocks noGrp="1"/>
          </p:cNvGraphicFramePr>
          <p:nvPr>
            <p:extLst>
              <p:ext uri="{D42A27DB-BD31-4B8C-83A1-F6EECF244321}">
                <p14:modId xmlns:p14="http://schemas.microsoft.com/office/powerpoint/2010/main" val="2161096942"/>
              </p:ext>
            </p:extLst>
          </p:nvPr>
        </p:nvGraphicFramePr>
        <p:xfrm>
          <a:off x="586977" y="871406"/>
          <a:ext cx="9935881" cy="5650649"/>
        </p:xfrm>
        <a:graphic>
          <a:graphicData uri="http://schemas.openxmlformats.org/drawingml/2006/table">
            <a:tbl>
              <a:tblPr firstRow="1" firstCol="1" bandRow="1">
                <a:tableStyleId>{5C22544A-7EE6-4342-B048-85BDC9FD1C3A}</a:tableStyleId>
              </a:tblPr>
              <a:tblGrid>
                <a:gridCol w="4165908">
                  <a:extLst>
                    <a:ext uri="{9D8B030D-6E8A-4147-A177-3AD203B41FA5}">
                      <a16:colId xmlns:a16="http://schemas.microsoft.com/office/drawing/2014/main" val="1006917309"/>
                    </a:ext>
                  </a:extLst>
                </a:gridCol>
                <a:gridCol w="3009835">
                  <a:extLst>
                    <a:ext uri="{9D8B030D-6E8A-4147-A177-3AD203B41FA5}">
                      <a16:colId xmlns:a16="http://schemas.microsoft.com/office/drawing/2014/main" val="2830648868"/>
                    </a:ext>
                  </a:extLst>
                </a:gridCol>
                <a:gridCol w="2760138">
                  <a:extLst>
                    <a:ext uri="{9D8B030D-6E8A-4147-A177-3AD203B41FA5}">
                      <a16:colId xmlns:a16="http://schemas.microsoft.com/office/drawing/2014/main" val="2244786949"/>
                    </a:ext>
                  </a:extLst>
                </a:gridCol>
              </a:tblGrid>
              <a:tr h="514766">
                <a:tc>
                  <a:txBody>
                    <a:bodyPr/>
                    <a:lstStyle/>
                    <a:p>
                      <a:pPr algn="ctr">
                        <a:lnSpc>
                          <a:spcPct val="107000"/>
                        </a:lnSpc>
                        <a:spcAft>
                          <a:spcPts val="800"/>
                        </a:spcAft>
                      </a:pPr>
                      <a:r>
                        <a:rPr lang="lv-LV" sz="1700" dirty="0">
                          <a:effectLst/>
                        </a:rPr>
                        <a:t>Izdienas pensijas saņēmēji</a:t>
                      </a:r>
                      <a:endParaRPr lang="lv-LV"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6954" marR="96954" marT="0" marB="0" anchor="ctr"/>
                </a:tc>
                <a:tc>
                  <a:txBody>
                    <a:bodyPr/>
                    <a:lstStyle/>
                    <a:p>
                      <a:pPr algn="ctr">
                        <a:lnSpc>
                          <a:spcPct val="107000"/>
                        </a:lnSpc>
                        <a:spcAft>
                          <a:spcPts val="800"/>
                        </a:spcAft>
                      </a:pPr>
                      <a:r>
                        <a:rPr lang="lv-LV" sz="1700" dirty="0">
                          <a:effectLst/>
                        </a:rPr>
                        <a:t>Pensionēšanās   vecums (gadi)</a:t>
                      </a:r>
                      <a:endParaRPr lang="lv-LV" sz="16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1700" dirty="0">
                          <a:effectLst/>
                        </a:rPr>
                        <a:t>Izdienas stāžs (gadi)</a:t>
                      </a:r>
                      <a:endParaRPr lang="lv-LV" sz="1600" dirty="0">
                        <a:effectLst/>
                        <a:latin typeface="Calibri"/>
                        <a:ea typeface="Calibri"/>
                        <a:cs typeface="Times New Roman"/>
                      </a:endParaRPr>
                    </a:p>
                  </a:txBody>
                  <a:tcPr marL="96954" marR="96954" marT="0" marB="0" anchor="ctr"/>
                </a:tc>
                <a:extLst>
                  <a:ext uri="{0D108BD9-81ED-4DB2-BD59-A6C34878D82A}">
                    <a16:rowId xmlns:a16="http://schemas.microsoft.com/office/drawing/2014/main" val="117436219"/>
                  </a:ext>
                </a:extLst>
              </a:tr>
              <a:tr h="406773">
                <a:tc>
                  <a:txBody>
                    <a:bodyPr/>
                    <a:lstStyle/>
                    <a:p>
                      <a:pPr algn="r">
                        <a:lnSpc>
                          <a:spcPct val="107000"/>
                        </a:lnSpc>
                        <a:spcAft>
                          <a:spcPts val="800"/>
                        </a:spcAft>
                      </a:pPr>
                      <a:r>
                        <a:rPr lang="lv-LV" sz="1800" dirty="0">
                          <a:effectLst/>
                        </a:rPr>
                        <a:t>Militārpersonas</a:t>
                      </a:r>
                      <a:endParaRPr lang="lv-LV" sz="1800" dirty="0">
                        <a:effectLst/>
                        <a:latin typeface="Calibri"/>
                        <a:ea typeface="Calibri"/>
                        <a:cs typeface="Times New Roman"/>
                      </a:endParaRPr>
                    </a:p>
                  </a:txBody>
                  <a:tcPr marL="96954" marR="96954" marT="0" marB="0" anchor="ctr"/>
                </a:tc>
                <a:tc>
                  <a:txBody>
                    <a:bodyPr/>
                    <a:lstStyle/>
                    <a:p>
                      <a:pPr algn="ctr">
                        <a:lnSpc>
                          <a:spcPct val="107000"/>
                        </a:lnSpc>
                        <a:spcAft>
                          <a:spcPts val="800"/>
                        </a:spcAft>
                      </a:pPr>
                      <a:r>
                        <a:rPr lang="lv-LV" sz="2000" b="1" dirty="0">
                          <a:effectLst/>
                        </a:rPr>
                        <a:t>45-65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15 - 20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385387478"/>
                  </a:ext>
                </a:extLst>
              </a:tr>
              <a:tr h="1235445">
                <a:tc>
                  <a:txBody>
                    <a:bodyPr/>
                    <a:lstStyle/>
                    <a:p>
                      <a:pPr algn="r">
                        <a:lnSpc>
                          <a:spcPct val="100000"/>
                        </a:lnSpc>
                        <a:spcAft>
                          <a:spcPts val="400"/>
                        </a:spcAft>
                      </a:pPr>
                      <a:r>
                        <a:rPr lang="lv-LV" sz="1800" dirty="0">
                          <a:effectLst/>
                        </a:rPr>
                        <a:t>IeM sistēmas iestāžu un Ieslodzījuma vietu pārvaldes amatpersonas ar speciālajām dienesta pakāpēm</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kern="1200" dirty="0">
                          <a:solidFill>
                            <a:schemeClr val="dk1"/>
                          </a:solidFill>
                          <a:effectLst/>
                          <a:latin typeface="+mn-lt"/>
                          <a:ea typeface="+mn-ea"/>
                          <a:cs typeface="+mn-cs"/>
                        </a:rPr>
                        <a:t>50</a:t>
                      </a: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dirty="0">
                        <a:effectLst/>
                        <a:latin typeface="Calibri"/>
                        <a:ea typeface="Calibri"/>
                        <a:cs typeface="Times New Roman"/>
                      </a:endParaRPr>
                    </a:p>
                  </a:txBody>
                  <a:tcPr marL="96954" marR="96954" marT="0" marB="0" anchor="ctr"/>
                </a:tc>
                <a:extLst>
                  <a:ext uri="{0D108BD9-81ED-4DB2-BD59-A6C34878D82A}">
                    <a16:rowId xmlns:a16="http://schemas.microsoft.com/office/drawing/2014/main" val="2195662372"/>
                  </a:ext>
                </a:extLst>
              </a:tr>
              <a:tr h="926580">
                <a:tc>
                  <a:txBody>
                    <a:bodyPr/>
                    <a:lstStyle/>
                    <a:p>
                      <a:pPr algn="r">
                        <a:lnSpc>
                          <a:spcPct val="107000"/>
                        </a:lnSpc>
                        <a:spcAft>
                          <a:spcPts val="800"/>
                        </a:spcAft>
                      </a:pPr>
                      <a:r>
                        <a:rPr lang="lv-LV" sz="1800" dirty="0">
                          <a:effectLst/>
                        </a:rPr>
                        <a:t>Valsts un pašvaldību profesionālo orķestru, koru, koncertorganizāciju, teātru un cirka mākslinieki</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38 - 55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10 - 30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2353899463"/>
                  </a:ext>
                </a:extLst>
              </a:tr>
              <a:tr h="419100">
                <a:tc>
                  <a:txBody>
                    <a:bodyPr/>
                    <a:lstStyle/>
                    <a:p>
                      <a:pPr algn="r">
                        <a:lnSpc>
                          <a:spcPct val="107000"/>
                        </a:lnSpc>
                        <a:spcAft>
                          <a:spcPts val="800"/>
                        </a:spcAft>
                      </a:pPr>
                      <a:r>
                        <a:rPr lang="lv-LV" sz="1800" dirty="0">
                          <a:effectLst/>
                        </a:rPr>
                        <a:t>Tiesneši </a:t>
                      </a:r>
                      <a:endParaRPr lang="lv-LV" sz="1800" dirty="0">
                        <a:effectLst/>
                        <a:latin typeface="Calibri"/>
                        <a:ea typeface="Calibri"/>
                        <a:cs typeface="Times New Roman"/>
                      </a:endParaRPr>
                    </a:p>
                  </a:txBody>
                  <a:tcPr marL="96954" marR="96954" marT="0" marB="0" anchor="ctr"/>
                </a:tc>
                <a:tc>
                  <a:txBody>
                    <a:bodyPr/>
                    <a:lstStyle/>
                    <a:p>
                      <a:pPr marL="0" lvl="0" indent="0" algn="ctr">
                        <a:lnSpc>
                          <a:spcPct val="107000"/>
                        </a:lnSpc>
                        <a:spcAft>
                          <a:spcPts val="800"/>
                        </a:spcAft>
                        <a:buNone/>
                      </a:pPr>
                      <a:r>
                        <a:rPr lang="lv-LV" sz="2000" b="1" dirty="0">
                          <a:effectLst/>
                        </a:rPr>
                        <a:t>65</a:t>
                      </a:r>
                      <a:endParaRPr lang="lv-LV" sz="2000" b="1"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360660076"/>
                  </a:ext>
                </a:extLst>
              </a:tr>
              <a:tr h="394447">
                <a:tc>
                  <a:txBody>
                    <a:bodyPr/>
                    <a:lstStyle/>
                    <a:p>
                      <a:pPr algn="r">
                        <a:lnSpc>
                          <a:spcPct val="107000"/>
                        </a:lnSpc>
                        <a:spcAft>
                          <a:spcPts val="800"/>
                        </a:spcAft>
                      </a:pPr>
                      <a:r>
                        <a:rPr lang="lv-LV" sz="1800" dirty="0">
                          <a:effectLst/>
                        </a:rPr>
                        <a:t>Prokurori</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50</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1318199512"/>
                  </a:ext>
                </a:extLst>
              </a:tr>
              <a:tr h="394447">
                <a:tc>
                  <a:txBody>
                    <a:bodyPr/>
                    <a:lstStyle/>
                    <a:p>
                      <a:pPr algn="r">
                        <a:lnSpc>
                          <a:spcPct val="107000"/>
                        </a:lnSpc>
                        <a:spcAft>
                          <a:spcPts val="800"/>
                        </a:spcAft>
                      </a:pPr>
                      <a:r>
                        <a:rPr lang="lv-LV" sz="1800" dirty="0">
                          <a:effectLst/>
                        </a:rPr>
                        <a:t>Diplomāti</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1577885114"/>
                  </a:ext>
                </a:extLst>
              </a:tr>
              <a:tr h="406773">
                <a:tc>
                  <a:txBody>
                    <a:bodyPr/>
                    <a:lstStyle/>
                    <a:p>
                      <a:pPr algn="r">
                        <a:lnSpc>
                          <a:spcPct val="107000"/>
                        </a:lnSpc>
                        <a:spcAft>
                          <a:spcPts val="800"/>
                        </a:spcAft>
                      </a:pPr>
                      <a:r>
                        <a:rPr lang="lv-LV" sz="1800" dirty="0">
                          <a:effectLst/>
                        </a:rPr>
                        <a:t>KNAB amatpersonas</a:t>
                      </a:r>
                      <a:endParaRPr lang="lv-LV" sz="1800"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50</a:t>
                      </a:r>
                      <a:endParaRPr lang="lv-LV" sz="2000" b="1"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a:effectLst/>
                        <a:latin typeface="Calibri"/>
                        <a:ea typeface="Calibri"/>
                        <a:cs typeface="Times New Roman"/>
                      </a:endParaRPr>
                    </a:p>
                  </a:txBody>
                  <a:tcPr marL="96954" marR="96954" marT="0" marB="0" anchor="ctr"/>
                </a:tc>
                <a:extLst>
                  <a:ext uri="{0D108BD9-81ED-4DB2-BD59-A6C34878D82A}">
                    <a16:rowId xmlns:a16="http://schemas.microsoft.com/office/drawing/2014/main" val="3657108580"/>
                  </a:ext>
                </a:extLst>
              </a:tr>
              <a:tr h="617720">
                <a:tc>
                  <a:txBody>
                    <a:bodyPr/>
                    <a:lstStyle/>
                    <a:p>
                      <a:pPr algn="r">
                        <a:lnSpc>
                          <a:spcPct val="107000"/>
                        </a:lnSpc>
                        <a:spcAft>
                          <a:spcPts val="800"/>
                        </a:spcAft>
                      </a:pPr>
                      <a:r>
                        <a:rPr lang="lv-LV" sz="1800" dirty="0">
                          <a:effectLst/>
                        </a:rPr>
                        <a:t>Valsts drošības iestāžu amatpersonas</a:t>
                      </a:r>
                      <a:endParaRPr lang="lv-LV" sz="180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50</a:t>
                      </a:r>
                      <a:endParaRPr lang="lv-LV" sz="2000" b="1" dirty="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dirty="0">
                        <a:effectLst/>
                        <a:latin typeface="Calibri"/>
                        <a:ea typeface="Calibri"/>
                        <a:cs typeface="Times New Roman"/>
                      </a:endParaRPr>
                    </a:p>
                  </a:txBody>
                  <a:tcPr marL="96954" marR="96954" marT="0" marB="0" anchor="ctr"/>
                </a:tc>
                <a:extLst>
                  <a:ext uri="{0D108BD9-81ED-4DB2-BD59-A6C34878D82A}">
                    <a16:rowId xmlns:a16="http://schemas.microsoft.com/office/drawing/2014/main" val="1671810041"/>
                  </a:ext>
                </a:extLst>
              </a:tr>
              <a:tr h="334598">
                <a:tc>
                  <a:txBody>
                    <a:bodyPr/>
                    <a:lstStyle/>
                    <a:p>
                      <a:pPr algn="r">
                        <a:lnSpc>
                          <a:spcPct val="107000"/>
                        </a:lnSpc>
                        <a:spcAft>
                          <a:spcPts val="800"/>
                        </a:spcAft>
                      </a:pPr>
                      <a:r>
                        <a:rPr lang="lv-LV" sz="1800" dirty="0">
                          <a:effectLst/>
                        </a:rPr>
                        <a:t>NMPD darbinieki</a:t>
                      </a:r>
                      <a:endParaRPr lang="lv-LV" sz="1800">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55</a:t>
                      </a:r>
                      <a:endParaRPr lang="lv-LV" sz="2000" b="1">
                        <a:effectLst/>
                        <a:latin typeface="Calibri"/>
                        <a:ea typeface="Calibri"/>
                        <a:cs typeface="Times New Roman"/>
                      </a:endParaRPr>
                    </a:p>
                  </a:txBody>
                  <a:tcPr marL="96954" marR="96954" marT="0" marB="0" anchor="ctr"/>
                </a:tc>
                <a:tc>
                  <a:txBody>
                    <a:bodyPr/>
                    <a:lstStyle/>
                    <a:p>
                      <a:pPr lvl="0" algn="ctr">
                        <a:lnSpc>
                          <a:spcPct val="107000"/>
                        </a:lnSpc>
                        <a:spcAft>
                          <a:spcPts val="800"/>
                        </a:spcAft>
                        <a:buNone/>
                      </a:pPr>
                      <a:r>
                        <a:rPr lang="lv-LV" sz="2000" b="1" dirty="0">
                          <a:effectLst/>
                        </a:rPr>
                        <a:t>20</a:t>
                      </a:r>
                      <a:endParaRPr lang="lv-LV" sz="2000" b="1" dirty="0">
                        <a:effectLst/>
                        <a:latin typeface="Calibri"/>
                        <a:ea typeface="Calibri"/>
                        <a:cs typeface="Times New Roman"/>
                      </a:endParaRPr>
                    </a:p>
                  </a:txBody>
                  <a:tcPr marL="96954" marR="96954" marT="0" marB="0" anchor="ctr"/>
                </a:tc>
                <a:extLst>
                  <a:ext uri="{0D108BD9-81ED-4DB2-BD59-A6C34878D82A}">
                    <a16:rowId xmlns:a16="http://schemas.microsoft.com/office/drawing/2014/main" val="3455397400"/>
                  </a:ext>
                </a:extLst>
              </a:tr>
            </a:tbl>
          </a:graphicData>
        </a:graphic>
      </p:graphicFrame>
    </p:spTree>
    <p:extLst>
      <p:ext uri="{BB962C8B-B14F-4D97-AF65-F5344CB8AC3E}">
        <p14:creationId xmlns:p14="http://schemas.microsoft.com/office/powerpoint/2010/main" val="41449485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7F08A6CB-53C0-721E-6CD7-D732B32BDAD8}"/>
              </a:ext>
            </a:extLst>
          </p:cNvPr>
          <p:cNvPicPr>
            <a:picLocks noChangeAspect="1"/>
          </p:cNvPicPr>
          <p:nvPr/>
        </p:nvPicPr>
        <p:blipFill>
          <a:blip r:embed="rId3"/>
          <a:stretch>
            <a:fillRect/>
          </a:stretch>
        </p:blipFill>
        <p:spPr>
          <a:xfrm>
            <a:off x="351367" y="1954171"/>
            <a:ext cx="11273366" cy="2949658"/>
          </a:xfrm>
          <a:prstGeom prst="rect">
            <a:avLst/>
          </a:prstGeom>
        </p:spPr>
      </p:pic>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a:xfrm>
            <a:off x="8610600" y="6356350"/>
            <a:ext cx="2743200" cy="365125"/>
          </a:xfrm>
        </p:spPr>
        <p:txBody>
          <a:bodyPr vert="horz" lIns="91440" tIns="45720" rIns="91440" bIns="45720" rtlCol="0" anchor="ctr">
            <a:normAutofit/>
          </a:bodyPr>
          <a:lstStyle/>
          <a:p>
            <a:pPr>
              <a:spcAft>
                <a:spcPts val="600"/>
              </a:spcAft>
            </a:pPr>
            <a:fld id="{3A2C6229-6458-4195-BAC8-460BF8B49FB6}" type="slidenum">
              <a:rPr lang="en-US" smtClean="0"/>
              <a:pPr>
                <a:spcAft>
                  <a:spcPts val="600"/>
                </a:spcAft>
              </a:pPr>
              <a:t>4</a:t>
            </a:fld>
            <a:endParaRPr lang="en-US"/>
          </a:p>
        </p:txBody>
      </p:sp>
      <p:sp>
        <p:nvSpPr>
          <p:cNvPr id="9" name="Title 1">
            <a:extLst>
              <a:ext uri="{FF2B5EF4-FFF2-40B4-BE49-F238E27FC236}">
                <a16:creationId xmlns:a16="http://schemas.microsoft.com/office/drawing/2014/main" id="{4F6651FB-B461-8F83-26A9-5972B7293AAB}"/>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Esošā izdienas pensiju sistēma #3 </a:t>
            </a:r>
          </a:p>
        </p:txBody>
      </p:sp>
    </p:spTree>
    <p:extLst>
      <p:ext uri="{BB962C8B-B14F-4D97-AF65-F5344CB8AC3E}">
        <p14:creationId xmlns:p14="http://schemas.microsoft.com/office/powerpoint/2010/main" val="20421050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9F2E50A7-02A5-8505-85FD-73BCFDF3AE5C}"/>
              </a:ext>
            </a:extLst>
          </p:cNvPr>
          <p:cNvSpPr>
            <a:spLocks noGrp="1"/>
          </p:cNvSpPr>
          <p:nvPr>
            <p:ph type="sldNum" sz="quarter" idx="12"/>
          </p:nvPr>
        </p:nvSpPr>
        <p:spPr/>
        <p:txBody>
          <a:bodyPr/>
          <a:lstStyle/>
          <a:p>
            <a:fld id="{3A2C6229-6458-4195-BAC8-460BF8B49FB6}" type="slidenum">
              <a:rPr lang="lv-LV" smtClean="0"/>
              <a:t>5</a:t>
            </a:fld>
            <a:endParaRPr lang="lv-LV"/>
          </a:p>
        </p:txBody>
      </p:sp>
      <p:graphicFrame>
        <p:nvGraphicFramePr>
          <p:cNvPr id="8" name="Chart 7">
            <a:extLst>
              <a:ext uri="{FF2B5EF4-FFF2-40B4-BE49-F238E27FC236}">
                <a16:creationId xmlns:a16="http://schemas.microsoft.com/office/drawing/2014/main" id="{75890D7E-AF29-E96F-3252-9072E6516424}"/>
              </a:ext>
            </a:extLst>
          </p:cNvPr>
          <p:cNvGraphicFramePr>
            <a:graphicFrameLocks/>
          </p:cNvGraphicFramePr>
          <p:nvPr>
            <p:extLst>
              <p:ext uri="{D42A27DB-BD31-4B8C-83A1-F6EECF244321}">
                <p14:modId xmlns:p14="http://schemas.microsoft.com/office/powerpoint/2010/main" val="3611203647"/>
              </p:ext>
            </p:extLst>
          </p:nvPr>
        </p:nvGraphicFramePr>
        <p:xfrm>
          <a:off x="480450" y="891252"/>
          <a:ext cx="6614832" cy="5465098"/>
        </p:xfrm>
        <a:graphic>
          <a:graphicData uri="http://schemas.openxmlformats.org/drawingml/2006/chart">
            <c:chart xmlns:c="http://schemas.openxmlformats.org/drawingml/2006/chart" xmlns:r="http://schemas.openxmlformats.org/officeDocument/2006/relationships" r:id="rId3"/>
          </a:graphicData>
        </a:graphic>
      </p:graphicFrame>
      <p:sp>
        <p:nvSpPr>
          <p:cNvPr id="9" name="Title 1">
            <a:extLst>
              <a:ext uri="{FF2B5EF4-FFF2-40B4-BE49-F238E27FC236}">
                <a16:creationId xmlns:a16="http://schemas.microsoft.com/office/drawing/2014/main" id="{827ABB32-98C2-4598-6ECC-9B15E7605898}"/>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Esošā izdienas pensiju sistēma #4 </a:t>
            </a:r>
          </a:p>
        </p:txBody>
      </p:sp>
      <p:graphicFrame>
        <p:nvGraphicFramePr>
          <p:cNvPr id="2" name="Chart 1">
            <a:extLst>
              <a:ext uri="{FF2B5EF4-FFF2-40B4-BE49-F238E27FC236}">
                <a16:creationId xmlns:a16="http://schemas.microsoft.com/office/drawing/2014/main" id="{D470ED56-DC10-BAC0-EBFA-6F5C0B71B296}"/>
              </a:ext>
            </a:extLst>
          </p:cNvPr>
          <p:cNvGraphicFramePr>
            <a:graphicFrameLocks/>
          </p:cNvGraphicFramePr>
          <p:nvPr>
            <p:extLst>
              <p:ext uri="{D42A27DB-BD31-4B8C-83A1-F6EECF244321}">
                <p14:modId xmlns:p14="http://schemas.microsoft.com/office/powerpoint/2010/main" val="3223881088"/>
              </p:ext>
            </p:extLst>
          </p:nvPr>
        </p:nvGraphicFramePr>
        <p:xfrm>
          <a:off x="7139550" y="981076"/>
          <a:ext cx="4572000" cy="546509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4257533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5BD956-C8F5-1A9C-7958-C367235FA9C4}"/>
            </a:ext>
          </a:extLst>
        </p:cNvPr>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6640E82A-6B0F-48A7-EC34-8816AA2C751C}"/>
              </a:ext>
            </a:extLst>
          </p:cNvPr>
          <p:cNvSpPr>
            <a:spLocks noGrp="1"/>
          </p:cNvSpPr>
          <p:nvPr>
            <p:ph type="sldNum" sz="quarter" idx="12"/>
          </p:nvPr>
        </p:nvSpPr>
        <p:spPr/>
        <p:txBody>
          <a:bodyPr/>
          <a:lstStyle/>
          <a:p>
            <a:fld id="{3A2C6229-6458-4195-BAC8-460BF8B49FB6}" type="slidenum">
              <a:rPr lang="lv-LV" smtClean="0"/>
              <a:t>6</a:t>
            </a:fld>
            <a:endParaRPr lang="lv-LV"/>
          </a:p>
        </p:txBody>
      </p:sp>
      <p:sp>
        <p:nvSpPr>
          <p:cNvPr id="9" name="Title 1">
            <a:extLst>
              <a:ext uri="{FF2B5EF4-FFF2-40B4-BE49-F238E27FC236}">
                <a16:creationId xmlns:a16="http://schemas.microsoft.com/office/drawing/2014/main" id="{77EC57FD-DA0B-A214-26BA-CD12BCF8F953}"/>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Esošā izdienas pensiju sistēma #5 </a:t>
            </a:r>
          </a:p>
        </p:txBody>
      </p:sp>
      <p:graphicFrame>
        <p:nvGraphicFramePr>
          <p:cNvPr id="3" name="Chart 2">
            <a:extLst>
              <a:ext uri="{FF2B5EF4-FFF2-40B4-BE49-F238E27FC236}">
                <a16:creationId xmlns:a16="http://schemas.microsoft.com/office/drawing/2014/main" id="{6C8ECB3A-771D-A441-D1EB-C37B24FA2665}"/>
              </a:ext>
            </a:extLst>
          </p:cNvPr>
          <p:cNvGraphicFramePr>
            <a:graphicFrameLocks/>
          </p:cNvGraphicFramePr>
          <p:nvPr>
            <p:extLst>
              <p:ext uri="{D42A27DB-BD31-4B8C-83A1-F6EECF244321}">
                <p14:modId xmlns:p14="http://schemas.microsoft.com/office/powerpoint/2010/main" val="1250122453"/>
              </p:ext>
            </p:extLst>
          </p:nvPr>
        </p:nvGraphicFramePr>
        <p:xfrm>
          <a:off x="515938" y="1192192"/>
          <a:ext cx="10837862" cy="516415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854681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a16="http://schemas.microsoft.com/office/drawing/2014/main" id="{D1EE16CF-6A4C-4459-843D-BFB811A3FEDD}"/>
              </a:ext>
            </a:extLst>
          </p:cNvPr>
          <p:cNvSpPr>
            <a:spLocks noGrp="1"/>
          </p:cNvSpPr>
          <p:nvPr>
            <p:ph type="sldNum" sz="quarter" idx="12"/>
          </p:nvPr>
        </p:nvSpPr>
        <p:spPr/>
        <p:txBody>
          <a:bodyPr/>
          <a:lstStyle/>
          <a:p>
            <a:fld id="{3A2C6229-6458-4195-BAC8-460BF8B49FB6}" type="slidenum">
              <a:rPr lang="lv-LV" smtClean="0"/>
              <a:t>7</a:t>
            </a:fld>
            <a:endParaRPr lang="lv-LV"/>
          </a:p>
        </p:txBody>
      </p:sp>
      <p:sp>
        <p:nvSpPr>
          <p:cNvPr id="15" name="Title 1">
            <a:extLst>
              <a:ext uri="{FF2B5EF4-FFF2-40B4-BE49-F238E27FC236}">
                <a16:creationId xmlns:a16="http://schemas.microsoft.com/office/drawing/2014/main" id="{CC58D09C-761E-4860-A62B-4BA829FC0CC1}"/>
              </a:ext>
            </a:extLst>
          </p:cNvPr>
          <p:cNvSpPr txBox="1">
            <a:spLocks/>
          </p:cNvSpPr>
          <p:nvPr/>
        </p:nvSpPr>
        <p:spPr>
          <a:xfrm>
            <a:off x="515938" y="136525"/>
            <a:ext cx="10515600" cy="844550"/>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lv-LV" sz="2800" b="1" dirty="0">
                <a:solidFill>
                  <a:srgbClr val="9D2235"/>
                </a:solidFill>
                <a:latin typeface="Verdana" panose="020B0604030504040204" pitchFamily="34" charset="0"/>
                <a:ea typeface="Verdana" panose="020B0604030504040204" pitchFamily="34" charset="0"/>
              </a:rPr>
              <a:t>Izdienas pensiju sistēmas fiskālā ietekme </a:t>
            </a:r>
          </a:p>
        </p:txBody>
      </p:sp>
      <p:pic>
        <p:nvPicPr>
          <p:cNvPr id="2" name="Picture 1">
            <a:extLst>
              <a:ext uri="{FF2B5EF4-FFF2-40B4-BE49-F238E27FC236}">
                <a16:creationId xmlns:a16="http://schemas.microsoft.com/office/drawing/2014/main" id="{7E1FACEB-A84A-C993-4351-E92767BDDF88}"/>
              </a:ext>
            </a:extLst>
          </p:cNvPr>
          <p:cNvPicPr>
            <a:picLocks noChangeAspect="1"/>
          </p:cNvPicPr>
          <p:nvPr/>
        </p:nvPicPr>
        <p:blipFill>
          <a:blip r:embed="rId3" r:link="rId4">
            <a:extLst>
              <a:ext uri="{28A0092B-C50C-407E-A947-70E740481C1C}">
                <a14:useLocalDpi xmlns:a14="http://schemas.microsoft.com/office/drawing/2010/main" val="0"/>
              </a:ext>
            </a:extLst>
          </a:blip>
          <a:srcRect/>
          <a:stretch>
            <a:fillRect/>
          </a:stretch>
        </p:blipFill>
        <p:spPr bwMode="auto">
          <a:xfrm>
            <a:off x="515938" y="981075"/>
            <a:ext cx="10837862" cy="4962525"/>
          </a:xfrm>
          <a:prstGeom prst="rect">
            <a:avLst/>
          </a:prstGeom>
          <a:noFill/>
          <a:ln>
            <a:noFill/>
          </a:ln>
        </p:spPr>
      </p:pic>
    </p:spTree>
    <p:extLst>
      <p:ext uri="{BB962C8B-B14F-4D97-AF65-F5344CB8AC3E}">
        <p14:creationId xmlns:p14="http://schemas.microsoft.com/office/powerpoint/2010/main" val="42463888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aida numura vietturis 2">
            <a:extLst>
              <a:ext uri="{FF2B5EF4-FFF2-40B4-BE49-F238E27FC236}">
                <a16:creationId xmlns:a16="http://schemas.microsoft.com/office/drawing/2014/main" id="{8036AE05-2B49-BE66-36E3-8932DBBDF1BC}"/>
              </a:ext>
            </a:extLst>
          </p:cNvPr>
          <p:cNvSpPr>
            <a:spLocks noGrp="1"/>
          </p:cNvSpPr>
          <p:nvPr>
            <p:ph type="sldNum" sz="quarter" idx="12"/>
          </p:nvPr>
        </p:nvSpPr>
        <p:spPr/>
        <p:txBody>
          <a:bodyPr/>
          <a:lstStyle/>
          <a:p>
            <a:fld id="{3A2C6229-6458-4195-BAC8-460BF8B49FB6}" type="slidenum">
              <a:rPr lang="lv-LV" smtClean="0"/>
              <a:t>8</a:t>
            </a:fld>
            <a:endParaRPr lang="lv-LV"/>
          </a:p>
        </p:txBody>
      </p:sp>
      <p:sp>
        <p:nvSpPr>
          <p:cNvPr id="5" name="TextBox 4">
            <a:extLst>
              <a:ext uri="{FF2B5EF4-FFF2-40B4-BE49-F238E27FC236}">
                <a16:creationId xmlns:a16="http://schemas.microsoft.com/office/drawing/2014/main" id="{9BD88CF7-9CA7-AEF6-BFD6-0CA7612F5BEC}"/>
              </a:ext>
            </a:extLst>
          </p:cNvPr>
          <p:cNvSpPr txBox="1"/>
          <p:nvPr/>
        </p:nvSpPr>
        <p:spPr>
          <a:xfrm>
            <a:off x="489858" y="347316"/>
            <a:ext cx="11702142" cy="1415772"/>
          </a:xfrm>
          <a:prstGeom prst="rect">
            <a:avLst/>
          </a:prstGeom>
          <a:noFill/>
        </p:spPr>
        <p:txBody>
          <a:bodyPr wrap="square">
            <a:spAutoFit/>
          </a:bodyPr>
          <a:lstStyle/>
          <a:p>
            <a:pPr algn="l">
              <a:buNone/>
            </a:pPr>
            <a:r>
              <a:rPr lang="lv-LV" sz="2800" b="1" dirty="0">
                <a:solidFill>
                  <a:srgbClr val="9D2235"/>
                </a:solidFill>
                <a:latin typeface="Verdana" panose="020B0604030504040204" pitchFamily="34" charset="0"/>
                <a:ea typeface="Verdana" panose="020B0604030504040204" pitchFamily="34" charset="0"/>
                <a:cs typeface="+mj-cs"/>
              </a:rPr>
              <a:t>Izdienas pensiju izmaksu prognozes līdz 2030. gadam</a:t>
            </a:r>
          </a:p>
          <a:p>
            <a:pPr algn="l">
              <a:buNone/>
            </a:pPr>
            <a:endParaRPr lang="lv-LV" b="1" i="0" dirty="0">
              <a:solidFill>
                <a:srgbClr val="2E7D32"/>
              </a:solidFill>
              <a:effectLst/>
              <a:latin typeface="Arial" panose="020B0604020202020204" pitchFamily="34" charset="0"/>
            </a:endParaRPr>
          </a:p>
          <a:p>
            <a:pPr algn="l">
              <a:buNone/>
            </a:pPr>
            <a:r>
              <a:rPr lang="lv-LV" sz="2000" dirty="0">
                <a:solidFill>
                  <a:prstClr val="black">
                    <a:hueOff val="0"/>
                    <a:satOff val="0"/>
                    <a:lumOff val="0"/>
                    <a:alphaOff val="0"/>
                  </a:prstClr>
                </a:solidFill>
                <a:latin typeface="Calibri" panose="020F0502020204030204" pitchFamily="34" charset="0"/>
                <a:cs typeface="Calibri" panose="020F0502020204030204" pitchFamily="34" charset="0"/>
              </a:rPr>
              <a:t>Izdienas pensiju izmaksu prognoze Latvijā </a:t>
            </a:r>
            <a:r>
              <a:rPr lang="lv-LV" sz="2000" b="1" dirty="0">
                <a:solidFill>
                  <a:prstClr val="black">
                    <a:hueOff val="0"/>
                    <a:satOff val="0"/>
                    <a:lumOff val="0"/>
                    <a:alphaOff val="0"/>
                  </a:prstClr>
                </a:solidFill>
                <a:latin typeface="Calibri" panose="020F0502020204030204" pitchFamily="34" charset="0"/>
                <a:cs typeface="Calibri" panose="020F0502020204030204" pitchFamily="34" charset="0"/>
              </a:rPr>
              <a:t>no 2024. līdz 2030. gadam</a:t>
            </a:r>
            <a:r>
              <a:rPr lang="lv-LV" sz="2000" dirty="0">
                <a:solidFill>
                  <a:prstClr val="black">
                    <a:hueOff val="0"/>
                    <a:satOff val="0"/>
                    <a:lumOff val="0"/>
                    <a:alphaOff val="0"/>
                  </a:prstClr>
                </a:solidFill>
                <a:latin typeface="Calibri" panose="020F0502020204030204" pitchFamily="34" charset="0"/>
                <a:cs typeface="Calibri" panose="020F0502020204030204" pitchFamily="34" charset="0"/>
              </a:rPr>
              <a:t>, balstoties uz pieejamajiem prognožu datiem un makroekonomiskajiem rādītājiem. Dati ietver izdevumu dinamiku </a:t>
            </a:r>
            <a:r>
              <a:rPr lang="lv-LV" sz="2000" b="1" dirty="0">
                <a:solidFill>
                  <a:prstClr val="black">
                    <a:hueOff val="0"/>
                    <a:satOff val="0"/>
                    <a:lumOff val="0"/>
                    <a:alphaOff val="0"/>
                  </a:prstClr>
                </a:solidFill>
                <a:latin typeface="Calibri" panose="020F0502020204030204" pitchFamily="34" charset="0"/>
                <a:cs typeface="Calibri" panose="020F0502020204030204" pitchFamily="34" charset="0"/>
              </a:rPr>
              <a:t>no 2011. līdz 2024</a:t>
            </a:r>
            <a:r>
              <a:rPr lang="lv-LV" sz="2000" dirty="0">
                <a:solidFill>
                  <a:prstClr val="black">
                    <a:hueOff val="0"/>
                    <a:satOff val="0"/>
                    <a:lumOff val="0"/>
                    <a:alphaOff val="0"/>
                  </a:prstClr>
                </a:solidFill>
                <a:latin typeface="Calibri" panose="020F0502020204030204" pitchFamily="34" charset="0"/>
                <a:cs typeface="Calibri" panose="020F0502020204030204" pitchFamily="34" charset="0"/>
              </a:rPr>
              <a:t>. gadam.</a:t>
            </a:r>
          </a:p>
        </p:txBody>
      </p:sp>
      <p:graphicFrame>
        <p:nvGraphicFramePr>
          <p:cNvPr id="4" name="Diagram 3">
            <a:extLst>
              <a:ext uri="{FF2B5EF4-FFF2-40B4-BE49-F238E27FC236}">
                <a16:creationId xmlns:a16="http://schemas.microsoft.com/office/drawing/2014/main" id="{60F4AD57-1C2F-6CA3-2879-F93738B2D53E}"/>
              </a:ext>
            </a:extLst>
          </p:cNvPr>
          <p:cNvGraphicFramePr/>
          <p:nvPr>
            <p:extLst>
              <p:ext uri="{D42A27DB-BD31-4B8C-83A1-F6EECF244321}">
                <p14:modId xmlns:p14="http://schemas.microsoft.com/office/powerpoint/2010/main" val="1850963662"/>
              </p:ext>
            </p:extLst>
          </p:nvPr>
        </p:nvGraphicFramePr>
        <p:xfrm>
          <a:off x="311150" y="1845071"/>
          <a:ext cx="11569700" cy="487640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27905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numura vietturis 1">
            <a:extLst>
              <a:ext uri="{FF2B5EF4-FFF2-40B4-BE49-F238E27FC236}">
                <a16:creationId xmlns:a16="http://schemas.microsoft.com/office/drawing/2014/main" id="{0E537417-E855-48B8-2797-3D023F80E64C}"/>
              </a:ext>
            </a:extLst>
          </p:cNvPr>
          <p:cNvSpPr>
            <a:spLocks noGrp="1"/>
          </p:cNvSpPr>
          <p:nvPr>
            <p:ph type="sldNum" sz="quarter" idx="12"/>
          </p:nvPr>
        </p:nvSpPr>
        <p:spPr/>
        <p:txBody>
          <a:bodyPr/>
          <a:lstStyle/>
          <a:p>
            <a:fld id="{3A2C6229-6458-4195-BAC8-460BF8B49FB6}" type="slidenum">
              <a:rPr lang="lv-LV" smtClean="0"/>
              <a:t>9</a:t>
            </a:fld>
            <a:endParaRPr lang="lv-LV"/>
          </a:p>
        </p:txBody>
      </p:sp>
      <p:pic>
        <p:nvPicPr>
          <p:cNvPr id="1026" name="Picture 2" descr="Izejas attēls">
            <a:extLst>
              <a:ext uri="{FF2B5EF4-FFF2-40B4-BE49-F238E27FC236}">
                <a16:creationId xmlns:a16="http://schemas.microsoft.com/office/drawing/2014/main" id="{134C3EF2-F68B-F23E-1096-2A383157F2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1600" y="527617"/>
            <a:ext cx="11757962" cy="58287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32819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d79f2440-0c0b-4af3-a3b7-f9c3bc0139da"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kuments" ma:contentTypeID="0x01010045F22A6256E3D042B3C07F739099FE41" ma:contentTypeVersion="12" ma:contentTypeDescription="Izveidot jaunu dokumentu." ma:contentTypeScope="" ma:versionID="e425c96a61d4248a1c773de3d7c7ec10">
  <xsd:schema xmlns:xsd="http://www.w3.org/2001/XMLSchema" xmlns:xs="http://www.w3.org/2001/XMLSchema" xmlns:p="http://schemas.microsoft.com/office/2006/metadata/properties" xmlns:ns3="d79f2440-0c0b-4af3-a3b7-f9c3bc0139da" targetNamespace="http://schemas.microsoft.com/office/2006/metadata/properties" ma:root="true" ma:fieldsID="3311d76ae60b623a123efa3241a0ed5a" ns3:_="">
    <xsd:import namespace="d79f2440-0c0b-4af3-a3b7-f9c3bc0139da"/>
    <xsd:element name="properties">
      <xsd:complexType>
        <xsd:sequence>
          <xsd:element name="documentManagement">
            <xsd:complexType>
              <xsd:all>
                <xsd:element ref="ns3:MediaServiceMetadata" minOccurs="0"/>
                <xsd:element ref="ns3:MediaServiceFastMetadata" minOccurs="0"/>
                <xsd:element ref="ns3:MediaServiceSearchProperties" minOccurs="0"/>
                <xsd:element ref="ns3:MediaServiceObjectDetectorVersions" minOccurs="0"/>
                <xsd:element ref="ns3:_activity" minOccurs="0"/>
                <xsd:element ref="ns3:MediaServiceDateTaken" minOccurs="0"/>
                <xsd:element ref="ns3:MediaServiceSystemTags" minOccurs="0"/>
                <xsd:element ref="ns3:MediaServiceGenerationTime" minOccurs="0"/>
                <xsd:element ref="ns3:MediaServiceEventHashCode" minOccurs="0"/>
                <xsd:element ref="ns3:MediaLengthInSeconds" minOccurs="0"/>
                <xsd:element ref="ns3:MediaServiceLocatio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79f2440-0c0b-4af3-a3b7-f9c3bc0139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_activity" ma:index="12" nillable="true" ma:displayName="_activity" ma:hidden="true" ma:internalName="_activity">
      <xsd:simpleType>
        <xsd:restriction base="dms:Note"/>
      </xsd:simpleType>
    </xsd:element>
    <xsd:element name="MediaServiceDateTaken" ma:index="13" nillable="true" ma:displayName="MediaServiceDateTaken" ma:hidden="true" ma:indexed="true" ma:internalName="MediaServiceDateTaken" ma:readOnly="true">
      <xsd:simpleType>
        <xsd:restriction base="dms:Text"/>
      </xsd:simpleType>
    </xsd:element>
    <xsd:element name="MediaServiceSystemTags" ma:index="14" nillable="true" ma:displayName="MediaServiceSystemTags" ma:hidden="true" ma:internalName="MediaServiceSystemTags" ma:readOnly="true">
      <xsd:simpleType>
        <xsd:restriction base="dms:Note"/>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dexed="true" ma:internalName="MediaServiceLocatio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Satura tips"/>
        <xsd:element ref="dc:title" minOccurs="0" maxOccurs="1" ma:index="4" ma:displayName="Virsrakst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FE8B35-9BDA-4DE5-9840-AF31DBA0E6E7}">
  <ds:schemaRef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schemas.microsoft.com/office/2006/documentManagement/types"/>
    <ds:schemaRef ds:uri="http://schemas.openxmlformats.org/package/2006/metadata/core-properties"/>
    <ds:schemaRef ds:uri="d79f2440-0c0b-4af3-a3b7-f9c3bc0139da"/>
    <ds:schemaRef ds:uri="http://purl.org/dc/dcmitype/"/>
  </ds:schemaRefs>
</ds:datastoreItem>
</file>

<file path=customXml/itemProps2.xml><?xml version="1.0" encoding="utf-8"?>
<ds:datastoreItem xmlns:ds="http://schemas.openxmlformats.org/officeDocument/2006/customXml" ds:itemID="{37EC5A4E-7939-4116-A55D-B19F26FAAB98}">
  <ds:schemaRefs>
    <ds:schemaRef ds:uri="http://schemas.microsoft.com/sharepoint/v3/contenttype/forms"/>
  </ds:schemaRefs>
</ds:datastoreItem>
</file>

<file path=customXml/itemProps3.xml><?xml version="1.0" encoding="utf-8"?>
<ds:datastoreItem xmlns:ds="http://schemas.openxmlformats.org/officeDocument/2006/customXml" ds:itemID="{72CF3AD6-8648-4B5C-AC6D-2C25EC0BA7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79f2440-0c0b-4af3-a3b7-f9c3bc0139d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35495</TotalTime>
  <Words>2395</Words>
  <Application>Microsoft Office PowerPoint</Application>
  <PresentationFormat>Widescreen</PresentationFormat>
  <Paragraphs>413</Paragraphs>
  <Slides>25</Slides>
  <Notes>21</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Calibri</vt:lpstr>
      <vt:lpstr>Calibri Light</vt:lpstr>
      <vt:lpstr>Clear Sans Bold</vt:lpstr>
      <vt:lpstr>Clear Sans Bold Bold</vt:lpstr>
      <vt:lpstr>Verdana</vt:lpstr>
      <vt:lpstr>Wingdings</vt:lpstr>
      <vt:lpstr>Office Theme</vt:lpstr>
      <vt:lpstr>PowerPoint Presentation</vt:lpstr>
      <vt:lpstr>Esošā izdienas pensiju sistēma </vt:lpstr>
      <vt:lpstr>Esošā izdienas pensiju sistēma #2 </vt:lpstr>
      <vt:lpstr>PowerPoint Presentation</vt:lpstr>
      <vt:lpstr>PowerPoint Presentation</vt:lpstr>
      <vt:lpstr>PowerPoint Presentation</vt:lpstr>
      <vt:lpstr>PowerPoint Presentation</vt:lpstr>
      <vt:lpstr>PowerPoint Presentation</vt:lpstr>
      <vt:lpstr>PowerPoint Presentation</vt:lpstr>
      <vt:lpstr>Izdienas pensijas un valsts vecuma pensijas (2024.gads)</vt:lpstr>
      <vt:lpstr>PowerPoint Presentation</vt:lpstr>
      <vt:lpstr>PowerPoint Presentation</vt:lpstr>
      <vt:lpstr>PowerPoint Presentation</vt:lpstr>
      <vt:lpstr>Būtiskās izdienas pensijas sistēmas nepilnības</vt:lpstr>
      <vt:lpstr>PowerPoint Presentation</vt:lpstr>
      <vt:lpstr>Piedāvātās izmaiņas izdienas pensiju sistēmā #2  </vt:lpstr>
      <vt:lpstr>Piedāvātās izmaiņas izdienas pensiju sistēmā #3  </vt:lpstr>
      <vt:lpstr>Piedāvātās izmaiņas izdienas pensiju sistēmā #4  </vt:lpstr>
      <vt:lpstr>Piedāvātās izmaiņas izdienas pensiju sistēmā #5 </vt:lpstr>
      <vt:lpstr>Piedāvātās izmaiņas izdienas pensiju sistēmā #6 </vt:lpstr>
      <vt:lpstr>PowerPoint Presentation</vt:lpstr>
      <vt:lpstr>Piedāvātās izmaiņas izdienas pensiju sistēmā #8 </vt:lpstr>
      <vt:lpstr>Fiskālā ietekme no piedāvātajām izmaiņām* </vt:lpstr>
      <vt:lpstr>Speciālo pensiju shēmas Eiropā</vt:lpstr>
      <vt:lpstr>Ar atbildību par Latvijas nākotni!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 izdienas pensijām</dc:title>
  <dc:creator>Kārlis Gūtmanis</dc:creator>
  <cp:lastModifiedBy>Madara Sakoviča</cp:lastModifiedBy>
  <cp:revision>552</cp:revision>
  <cp:lastPrinted>2025-07-01T07:49:07Z</cp:lastPrinted>
  <dcterms:created xsi:type="dcterms:W3CDTF">2019-06-13T06:50:34Z</dcterms:created>
  <dcterms:modified xsi:type="dcterms:W3CDTF">2025-07-09T10:10:42Z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0x01010045F22A6256E3D042B3C07F739099FE41</vt:lpwstr>
  </property>
</Properties>
</file>