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20"/>
  </p:notesMasterIdLst>
  <p:sldIdLst>
    <p:sldId id="256" r:id="rId5"/>
    <p:sldId id="278" r:id="rId6"/>
    <p:sldId id="5294" r:id="rId7"/>
    <p:sldId id="5318" r:id="rId8"/>
    <p:sldId id="5320" r:id="rId9"/>
    <p:sldId id="5311" r:id="rId10"/>
    <p:sldId id="5214" r:id="rId11"/>
    <p:sldId id="756" r:id="rId12"/>
    <p:sldId id="5321" r:id="rId13"/>
    <p:sldId id="527" r:id="rId14"/>
    <p:sldId id="5322" r:id="rId15"/>
    <p:sldId id="257" r:id="rId16"/>
    <p:sldId id="5221" r:id="rId17"/>
    <p:sldId id="2648" r:id="rId18"/>
    <p:sldId id="264" r:id="rId19"/>
  </p:sldIdLst>
  <p:sldSz cx="12192000" cy="6858000"/>
  <p:notesSz cx="6724650" cy="9774238"/>
  <p:defaultTextStyle>
    <a:defPPr>
      <a:defRPr lang="en-US"/>
    </a:defPPr>
    <a:lvl1pPr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68313" indent="-111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38213" indent="-238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408113" indent="-365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78013" indent="-492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4E6813"/>
    <a:srgbClr val="707070"/>
    <a:srgbClr val="F0E7DA"/>
    <a:srgbClr val="2A7B9B"/>
    <a:srgbClr val="FFC300"/>
    <a:srgbClr val="C70039"/>
    <a:srgbClr val="511849"/>
    <a:srgbClr val="00BAAD"/>
    <a:srgbClr val="57C7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68" autoAdjust="0"/>
    <p:restoredTop sz="94915" autoAdjust="0"/>
  </p:normalViewPr>
  <p:slideViewPr>
    <p:cSldViewPr snapToGrid="0" snapToObjects="1">
      <p:cViewPr varScale="1">
        <p:scale>
          <a:sx n="106" d="100"/>
          <a:sy n="106" d="100"/>
        </p:scale>
        <p:origin x="828" y="10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fk\bpad\Bud&#382;eta_att&#299;st&#299;bas_noda&#316;a\IZDEVUMU_PARSKATISANA\Ministram\2025\28._Slaidi_resori_EKK_2014-2027\izdevumi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Sheet2!$B$42</c:f>
              <c:strCache>
                <c:ptCount val="1"/>
                <c:pt idx="0">
                  <c:v>Izdevumi, milj. euro</c:v>
                </c:pt>
              </c:strCache>
            </c:strRef>
          </c:tx>
          <c:spPr>
            <a:ln w="38100" cap="flat" cmpd="sng" algn="ctr">
              <a:solidFill>
                <a:schemeClr val="accent6"/>
              </a:solidFill>
              <a:prstDash val="solid"/>
              <a:round/>
            </a:ln>
            <a:effectLst/>
          </c:spPr>
          <c:marker>
            <c:symbol val="none"/>
          </c:marker>
          <c:dLbls>
            <c:dLbl>
              <c:idx val="6"/>
              <c:layout>
                <c:manualLayout>
                  <c:x val="-3.6985896594656439E-2"/>
                  <c:y val="-3.930669800235017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A53-4B17-9092-543DA5482994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lv-LV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Sheet2!$C$41:$P$41</c:f>
              <c:strCache>
                <c:ptCount val="1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  <c:pt idx="11">
                  <c:v>2025*</c:v>
                </c:pt>
                <c:pt idx="12">
                  <c:v>2026*</c:v>
                </c:pt>
                <c:pt idx="13">
                  <c:v>2027*</c:v>
                </c:pt>
              </c:strCache>
            </c:strRef>
          </c:cat>
          <c:val>
            <c:numRef>
              <c:f>Sheet2!$C$42:$P$42</c:f>
              <c:numCache>
                <c:formatCode>#,##0.00</c:formatCode>
                <c:ptCount val="14"/>
                <c:pt idx="0">
                  <c:v>3977.6</c:v>
                </c:pt>
                <c:pt idx="1">
                  <c:v>4223.1000000000004</c:v>
                </c:pt>
                <c:pt idx="2">
                  <c:v>4366.3</c:v>
                </c:pt>
                <c:pt idx="3">
                  <c:v>4672.6000000000004</c:v>
                </c:pt>
                <c:pt idx="4">
                  <c:v>5204.8</c:v>
                </c:pt>
                <c:pt idx="5">
                  <c:v>5488.8</c:v>
                </c:pt>
                <c:pt idx="6">
                  <c:v>6340.1</c:v>
                </c:pt>
                <c:pt idx="7">
                  <c:v>8150.4</c:v>
                </c:pt>
                <c:pt idx="8">
                  <c:v>8817.2999999999993</c:v>
                </c:pt>
                <c:pt idx="9">
                  <c:v>8647.9</c:v>
                </c:pt>
                <c:pt idx="10">
                  <c:v>9343.2999999999993</c:v>
                </c:pt>
                <c:pt idx="11">
                  <c:v>9994.2845149999994</c:v>
                </c:pt>
                <c:pt idx="12">
                  <c:v>10048.761602</c:v>
                </c:pt>
                <c:pt idx="13">
                  <c:v>10230.378524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DA53-4B17-9092-543DA54829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5811599"/>
        <c:axId val="45810639"/>
      </c:lineChart>
      <c:catAx>
        <c:axId val="458115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lv-LV"/>
          </a:p>
        </c:txPr>
        <c:crossAx val="45810639"/>
        <c:crosses val="autoZero"/>
        <c:auto val="1"/>
        <c:lblAlgn val="ctr"/>
        <c:lblOffset val="100"/>
        <c:noMultiLvlLbl val="0"/>
      </c:catAx>
      <c:valAx>
        <c:axId val="458106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lv-LV"/>
          </a:p>
        </c:txPr>
        <c:crossAx val="4581159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</a:defRPr>
      </a:pPr>
      <a:endParaRPr lang="lv-L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5095172115706558E-2"/>
          <c:y val="2.263433148314787E-2"/>
          <c:w val="0.6753231967606641"/>
          <c:h val="0.90000300106115638"/>
        </c:manualLayout>
      </c:layout>
      <c:lineChart>
        <c:grouping val="standard"/>
        <c:varyColors val="0"/>
        <c:ser>
          <c:idx val="0"/>
          <c:order val="0"/>
          <c:tx>
            <c:strRef>
              <c:f>'Likuma griezuma EKK'!$B$2</c:f>
              <c:strCache>
                <c:ptCount val="1"/>
                <c:pt idx="0">
                  <c:v>1000 Atlīdzība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'Likuma griezuma EKK'!$C$1:$P$1</c:f>
              <c:strCache>
                <c:ptCount val="1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  <c:pt idx="11">
                  <c:v>2025*</c:v>
                </c:pt>
                <c:pt idx="12">
                  <c:v>2026*</c:v>
                </c:pt>
                <c:pt idx="13">
                  <c:v>2027*</c:v>
                </c:pt>
              </c:strCache>
            </c:strRef>
          </c:cat>
          <c:val>
            <c:numRef>
              <c:f>'Likuma griezuma EKK'!$C$2:$P$2</c:f>
              <c:numCache>
                <c:formatCode>#,##0</c:formatCode>
                <c:ptCount val="14"/>
                <c:pt idx="0">
                  <c:v>758371951.48999941</c:v>
                </c:pt>
                <c:pt idx="1">
                  <c:v>796114727.10000169</c:v>
                </c:pt>
                <c:pt idx="2">
                  <c:v>865308945.0000025</c:v>
                </c:pt>
                <c:pt idx="3">
                  <c:v>947046139.00000155</c:v>
                </c:pt>
                <c:pt idx="4">
                  <c:v>1012155806.0000015</c:v>
                </c:pt>
                <c:pt idx="5">
                  <c:v>1105326758.9999981</c:v>
                </c:pt>
                <c:pt idx="6">
                  <c:v>1142933574.0000007</c:v>
                </c:pt>
                <c:pt idx="7">
                  <c:v>1251021768.02</c:v>
                </c:pt>
                <c:pt idx="8">
                  <c:v>1337392205.0000005</c:v>
                </c:pt>
                <c:pt idx="9">
                  <c:v>1536760883</c:v>
                </c:pt>
                <c:pt idx="10">
                  <c:v>1741747720.3200002</c:v>
                </c:pt>
                <c:pt idx="11">
                  <c:v>1861694393</c:v>
                </c:pt>
                <c:pt idx="12">
                  <c:v>1893201364</c:v>
                </c:pt>
                <c:pt idx="13">
                  <c:v>1930047361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09DF-4D2F-85B4-E7BF06738995}"/>
            </c:ext>
          </c:extLst>
        </c:ser>
        <c:ser>
          <c:idx val="1"/>
          <c:order val="1"/>
          <c:tx>
            <c:strRef>
              <c:f>'Likuma griezuma EKK'!$B$3</c:f>
              <c:strCache>
                <c:ptCount val="1"/>
                <c:pt idx="0">
                  <c:v>2000 Preces un pakalpojumi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'Likuma griezuma EKK'!$C$1:$P$1</c:f>
              <c:strCache>
                <c:ptCount val="1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  <c:pt idx="11">
                  <c:v>2025*</c:v>
                </c:pt>
                <c:pt idx="12">
                  <c:v>2026*</c:v>
                </c:pt>
                <c:pt idx="13">
                  <c:v>2027*</c:v>
                </c:pt>
              </c:strCache>
            </c:strRef>
          </c:cat>
          <c:val>
            <c:numRef>
              <c:f>'Likuma griezuma EKK'!$C$3:$P$3</c:f>
              <c:numCache>
                <c:formatCode>#,##0</c:formatCode>
                <c:ptCount val="14"/>
                <c:pt idx="0">
                  <c:v>509082043.60000086</c:v>
                </c:pt>
                <c:pt idx="1">
                  <c:v>534974080.66000009</c:v>
                </c:pt>
                <c:pt idx="2">
                  <c:v>563712462.00000155</c:v>
                </c:pt>
                <c:pt idx="3">
                  <c:v>606600543.00000048</c:v>
                </c:pt>
                <c:pt idx="4">
                  <c:v>757724028.00000203</c:v>
                </c:pt>
                <c:pt idx="5">
                  <c:v>706114072.00000095</c:v>
                </c:pt>
                <c:pt idx="6">
                  <c:v>743692373.99999988</c:v>
                </c:pt>
                <c:pt idx="7">
                  <c:v>789837202.8299998</c:v>
                </c:pt>
                <c:pt idx="8">
                  <c:v>1367203056</c:v>
                </c:pt>
                <c:pt idx="9">
                  <c:v>1216202335.980001</c:v>
                </c:pt>
                <c:pt idx="10">
                  <c:v>1118515543.7100005</c:v>
                </c:pt>
                <c:pt idx="11">
                  <c:v>1160748123</c:v>
                </c:pt>
                <c:pt idx="12">
                  <c:v>1180450950</c:v>
                </c:pt>
                <c:pt idx="13">
                  <c:v>1251615970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ACF2-44F0-BF6C-44B598B55786}"/>
            </c:ext>
          </c:extLst>
        </c:ser>
        <c:ser>
          <c:idx val="2"/>
          <c:order val="2"/>
          <c:tx>
            <c:strRef>
              <c:f>'Likuma griezuma EKK'!$B$4</c:f>
              <c:strCache>
                <c:ptCount val="1"/>
                <c:pt idx="0">
                  <c:v>3000 Subsīdijas un dotācijas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'Likuma griezuma EKK'!$C$1:$P$1</c:f>
              <c:strCache>
                <c:ptCount val="1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  <c:pt idx="11">
                  <c:v>2025*</c:v>
                </c:pt>
                <c:pt idx="12">
                  <c:v>2026*</c:v>
                </c:pt>
                <c:pt idx="13">
                  <c:v>2027*</c:v>
                </c:pt>
              </c:strCache>
            </c:strRef>
          </c:cat>
          <c:val>
            <c:numRef>
              <c:f>'Likuma griezuma EKK'!$C$4:$P$4</c:f>
              <c:numCache>
                <c:formatCode>#,##0</c:formatCode>
                <c:ptCount val="14"/>
                <c:pt idx="0">
                  <c:v>919508979.00000036</c:v>
                </c:pt>
                <c:pt idx="1">
                  <c:v>898858726.00000024</c:v>
                </c:pt>
                <c:pt idx="2">
                  <c:v>996662132.99999988</c:v>
                </c:pt>
                <c:pt idx="3">
                  <c:v>1094826908.9999993</c:v>
                </c:pt>
                <c:pt idx="4">
                  <c:v>1271995001.0000012</c:v>
                </c:pt>
                <c:pt idx="5">
                  <c:v>1346529851.9999995</c:v>
                </c:pt>
                <c:pt idx="6">
                  <c:v>1764941044.9999998</c:v>
                </c:pt>
                <c:pt idx="7">
                  <c:v>2666837098.9999995</c:v>
                </c:pt>
                <c:pt idx="8">
                  <c:v>2721941347.0000005</c:v>
                </c:pt>
                <c:pt idx="9">
                  <c:v>2563919984.0000014</c:v>
                </c:pt>
                <c:pt idx="10">
                  <c:v>2599234689.9900031</c:v>
                </c:pt>
                <c:pt idx="11">
                  <c:v>3009147331</c:v>
                </c:pt>
                <c:pt idx="12">
                  <c:v>2654257629</c:v>
                </c:pt>
                <c:pt idx="13">
                  <c:v>2615070324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ACF2-44F0-BF6C-44B598B55786}"/>
            </c:ext>
          </c:extLst>
        </c:ser>
        <c:ser>
          <c:idx val="3"/>
          <c:order val="3"/>
          <c:tx>
            <c:strRef>
              <c:f>'Likuma griezuma EKK'!$B$5</c:f>
              <c:strCache>
                <c:ptCount val="1"/>
                <c:pt idx="0">
                  <c:v>4000 Procentu izdevumi</c:v>
                </c:pt>
              </c:strCache>
            </c:strRef>
          </c:tx>
          <c:spPr>
            <a:ln w="28575" cap="rnd">
              <a:solidFill>
                <a:schemeClr val="accent6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'Likuma griezuma EKK'!$C$1:$P$1</c:f>
              <c:strCache>
                <c:ptCount val="1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  <c:pt idx="11">
                  <c:v>2025*</c:v>
                </c:pt>
                <c:pt idx="12">
                  <c:v>2026*</c:v>
                </c:pt>
                <c:pt idx="13">
                  <c:v>2027*</c:v>
                </c:pt>
              </c:strCache>
            </c:strRef>
          </c:cat>
          <c:val>
            <c:numRef>
              <c:f>'Likuma griezuma EKK'!$C$5:$P$5</c:f>
              <c:numCache>
                <c:formatCode>#,##0</c:formatCode>
                <c:ptCount val="14"/>
                <c:pt idx="0">
                  <c:v>300263836.99999988</c:v>
                </c:pt>
                <c:pt idx="1">
                  <c:v>385146597.00000012</c:v>
                </c:pt>
                <c:pt idx="2">
                  <c:v>261275844.00000009</c:v>
                </c:pt>
                <c:pt idx="3">
                  <c:v>255803715.99999997</c:v>
                </c:pt>
                <c:pt idx="4">
                  <c:v>232869984.00000003</c:v>
                </c:pt>
                <c:pt idx="5">
                  <c:v>223025520.00000003</c:v>
                </c:pt>
                <c:pt idx="6">
                  <c:v>225274406.00000012</c:v>
                </c:pt>
                <c:pt idx="7">
                  <c:v>220913326</c:v>
                </c:pt>
                <c:pt idx="8">
                  <c:v>164827789.00000006</c:v>
                </c:pt>
                <c:pt idx="9">
                  <c:v>195801581.38</c:v>
                </c:pt>
                <c:pt idx="10">
                  <c:v>348470173.23000008</c:v>
                </c:pt>
                <c:pt idx="11">
                  <c:v>507116450</c:v>
                </c:pt>
                <c:pt idx="12">
                  <c:v>606443556</c:v>
                </c:pt>
                <c:pt idx="13">
                  <c:v>664295193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2-ACF2-44F0-BF6C-44B598B55786}"/>
            </c:ext>
          </c:extLst>
        </c:ser>
        <c:ser>
          <c:idx val="4"/>
          <c:order val="4"/>
          <c:tx>
            <c:strRef>
              <c:f>'Likuma griezuma EKK'!$B$6</c:f>
              <c:strCache>
                <c:ptCount val="1"/>
                <c:pt idx="0">
                  <c:v>5000 Pamatkapitāla veidošana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'Likuma griezuma EKK'!$C$1:$P$1</c:f>
              <c:strCache>
                <c:ptCount val="1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  <c:pt idx="11">
                  <c:v>2025*</c:v>
                </c:pt>
                <c:pt idx="12">
                  <c:v>2026*</c:v>
                </c:pt>
                <c:pt idx="13">
                  <c:v>2027*</c:v>
                </c:pt>
              </c:strCache>
            </c:strRef>
          </c:cat>
          <c:val>
            <c:numRef>
              <c:f>'Likuma griezuma EKK'!$C$6:$P$6</c:f>
              <c:numCache>
                <c:formatCode>#,##0</c:formatCode>
                <c:ptCount val="14"/>
                <c:pt idx="0">
                  <c:v>125120868</c:v>
                </c:pt>
                <c:pt idx="1">
                  <c:v>160050606.99999982</c:v>
                </c:pt>
                <c:pt idx="2">
                  <c:v>198288195.99999994</c:v>
                </c:pt>
                <c:pt idx="3">
                  <c:v>261151743.99999976</c:v>
                </c:pt>
                <c:pt idx="4">
                  <c:v>273100491.99999982</c:v>
                </c:pt>
                <c:pt idx="5">
                  <c:v>325401162.00000006</c:v>
                </c:pt>
                <c:pt idx="6">
                  <c:v>430973683.99999994</c:v>
                </c:pt>
                <c:pt idx="7">
                  <c:v>450012829.00000072</c:v>
                </c:pt>
                <c:pt idx="8">
                  <c:v>512882778.99999976</c:v>
                </c:pt>
                <c:pt idx="9">
                  <c:v>568216005.0200001</c:v>
                </c:pt>
                <c:pt idx="10">
                  <c:v>731879248.45000029</c:v>
                </c:pt>
                <c:pt idx="11">
                  <c:v>687642748</c:v>
                </c:pt>
                <c:pt idx="12">
                  <c:v>750766770</c:v>
                </c:pt>
                <c:pt idx="13">
                  <c:v>668382251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3-ACF2-44F0-BF6C-44B598B557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605500015"/>
        <c:axId val="1605500495"/>
        <c:extLst>
          <c:ext xmlns:c15="http://schemas.microsoft.com/office/drawing/2012/chart" uri="{02D57815-91ED-43cb-92C2-25804820EDAC}">
            <c15:filteredLineSeries>
              <c15:ser>
                <c:idx val="5"/>
                <c:order val="5"/>
                <c:tx>
                  <c:strRef>
                    <c:extLst>
                      <c:ext uri="{02D57815-91ED-43cb-92C2-25804820EDAC}">
                        <c15:formulaRef>
                          <c15:sqref>'Likuma griezuma EKK'!$B$7</c15:sqref>
                        </c15:formulaRef>
                      </c:ext>
                    </c:extLst>
                    <c:strCache>
                      <c:ptCount val="1"/>
                      <c:pt idx="0">
                        <c:v>6000 Sociāla rakstura maksājumi un kompensācijas</c:v>
                      </c:pt>
                    </c:strCache>
                  </c:strRef>
                </c:tx>
                <c:spPr>
                  <a:ln w="28575" cap="rnd">
                    <a:solidFill>
                      <a:schemeClr val="accent6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strRef>
                    <c:extLst>
                      <c:ext uri="{02D57815-91ED-43cb-92C2-25804820EDAC}">
                        <c15:formulaRef>
                          <c15:sqref>'Likuma griezuma EKK'!$C$1:$P$1</c15:sqref>
                        </c15:formulaRef>
                      </c:ext>
                    </c:extLst>
                    <c:strCache>
                      <c:ptCount val="14"/>
                      <c:pt idx="0">
                        <c:v>2014</c:v>
                      </c:pt>
                      <c:pt idx="1">
                        <c:v>2015</c:v>
                      </c:pt>
                      <c:pt idx="2">
                        <c:v>2016</c:v>
                      </c:pt>
                      <c:pt idx="3">
                        <c:v>2017</c:v>
                      </c:pt>
                      <c:pt idx="4">
                        <c:v>2018</c:v>
                      </c:pt>
                      <c:pt idx="5">
                        <c:v>2019</c:v>
                      </c:pt>
                      <c:pt idx="6">
                        <c:v>2020</c:v>
                      </c:pt>
                      <c:pt idx="7">
                        <c:v>2021</c:v>
                      </c:pt>
                      <c:pt idx="8">
                        <c:v>2022</c:v>
                      </c:pt>
                      <c:pt idx="9">
                        <c:v>2023</c:v>
                      </c:pt>
                      <c:pt idx="10">
                        <c:v>2024</c:v>
                      </c:pt>
                      <c:pt idx="11">
                        <c:v>2025*</c:v>
                      </c:pt>
                      <c:pt idx="12">
                        <c:v>2026*</c:v>
                      </c:pt>
                      <c:pt idx="13">
                        <c:v>2027*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'Likuma griezuma EKK'!$C$7:$P$7</c15:sqref>
                        </c15:formulaRef>
                      </c:ext>
                    </c:extLst>
                    <c:numCache>
                      <c:formatCode>#,##0</c:formatCode>
                      <c:ptCount val="14"/>
                      <c:pt idx="0">
                        <c:v>242546106.99999994</c:v>
                      </c:pt>
                      <c:pt idx="1">
                        <c:v>314110141.99999982</c:v>
                      </c:pt>
                      <c:pt idx="2">
                        <c:v>337252828</c:v>
                      </c:pt>
                      <c:pt idx="3">
                        <c:v>361171832.00000012</c:v>
                      </c:pt>
                      <c:pt idx="4">
                        <c:v>402487160.00000018</c:v>
                      </c:pt>
                      <c:pt idx="5">
                        <c:v>419813069.99999976</c:v>
                      </c:pt>
                      <c:pt idx="6">
                        <c:v>533765917.00000018</c:v>
                      </c:pt>
                      <c:pt idx="7">
                        <c:v>960924110.99999893</c:v>
                      </c:pt>
                      <c:pt idx="8">
                        <c:v>745503714.99999857</c:v>
                      </c:pt>
                      <c:pt idx="9">
                        <c:v>632655755.99999964</c:v>
                      </c:pt>
                      <c:pt idx="10">
                        <c:v>674138898.64000022</c:v>
                      </c:pt>
                      <c:pt idx="11">
                        <c:v>668835333</c:v>
                      </c:pt>
                      <c:pt idx="12">
                        <c:v>672881420</c:v>
                      </c:pt>
                      <c:pt idx="13">
                        <c:v>696545686</c:v>
                      </c:pt>
                    </c:numCache>
                  </c:numRef>
                </c:val>
                <c:smooth val="1"/>
                <c:extLst>
                  <c:ext xmlns:c16="http://schemas.microsoft.com/office/drawing/2014/chart" uri="{C3380CC4-5D6E-409C-BE32-E72D297353CC}">
                    <c16:uniqueId val="{00000004-ACF2-44F0-BF6C-44B598B55786}"/>
                  </c:ext>
                </c:extLst>
              </c15:ser>
            </c15:filteredLineSeries>
            <c15:filteredLine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'Likuma griezuma EKK'!$B$8</c15:sqref>
                        </c15:formulaRef>
                      </c:ext>
                    </c:extLst>
                    <c:strCache>
                      <c:ptCount val="1"/>
                      <c:pt idx="0">
                        <c:v>7000 Uzturēšanas izdevumu transferti</c:v>
                      </c:pt>
                    </c:strCache>
                  </c:strRef>
                </c:tx>
                <c:spPr>
                  <a:ln w="28575" cap="rnd">
                    <a:solidFill>
                      <a:schemeClr val="accent5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'Likuma griezuma EKK'!$C$1:$P$1</c15:sqref>
                        </c15:formulaRef>
                      </c:ext>
                    </c:extLst>
                    <c:strCache>
                      <c:ptCount val="14"/>
                      <c:pt idx="0">
                        <c:v>2014</c:v>
                      </c:pt>
                      <c:pt idx="1">
                        <c:v>2015</c:v>
                      </c:pt>
                      <c:pt idx="2">
                        <c:v>2016</c:v>
                      </c:pt>
                      <c:pt idx="3">
                        <c:v>2017</c:v>
                      </c:pt>
                      <c:pt idx="4">
                        <c:v>2018</c:v>
                      </c:pt>
                      <c:pt idx="5">
                        <c:v>2019</c:v>
                      </c:pt>
                      <c:pt idx="6">
                        <c:v>2020</c:v>
                      </c:pt>
                      <c:pt idx="7">
                        <c:v>2021</c:v>
                      </c:pt>
                      <c:pt idx="8">
                        <c:v>2022</c:v>
                      </c:pt>
                      <c:pt idx="9">
                        <c:v>2023</c:v>
                      </c:pt>
                      <c:pt idx="10">
                        <c:v>2024</c:v>
                      </c:pt>
                      <c:pt idx="11">
                        <c:v>2025*</c:v>
                      </c:pt>
                      <c:pt idx="12">
                        <c:v>2026*</c:v>
                      </c:pt>
                      <c:pt idx="13">
                        <c:v>2027*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'Likuma griezuma EKK'!$C$8:$P$8</c15:sqref>
                        </c15:formulaRef>
                      </c:ext>
                    </c:extLst>
                    <c:numCache>
                      <c:formatCode>#,##0</c:formatCode>
                      <c:ptCount val="14"/>
                      <c:pt idx="0">
                        <c:v>806794689.00000024</c:v>
                      </c:pt>
                      <c:pt idx="1">
                        <c:v>852523236.99999976</c:v>
                      </c:pt>
                      <c:pt idx="2">
                        <c:v>843461142.00000024</c:v>
                      </c:pt>
                      <c:pt idx="3">
                        <c:v>875029004.99999988</c:v>
                      </c:pt>
                      <c:pt idx="4">
                        <c:v>940194744</c:v>
                      </c:pt>
                      <c:pt idx="5">
                        <c:v>1027981573.0000002</c:v>
                      </c:pt>
                      <c:pt idx="6">
                        <c:v>1125710660</c:v>
                      </c:pt>
                      <c:pt idx="7">
                        <c:v>1313887382.9999998</c:v>
                      </c:pt>
                      <c:pt idx="8">
                        <c:v>1432579109.0000005</c:v>
                      </c:pt>
                      <c:pt idx="9">
                        <c:v>1432476971.0000005</c:v>
                      </c:pt>
                      <c:pt idx="10">
                        <c:v>1644672254.55</c:v>
                      </c:pt>
                      <c:pt idx="11">
                        <c:v>1669661724</c:v>
                      </c:pt>
                      <c:pt idx="12">
                        <c:v>1780559539</c:v>
                      </c:pt>
                      <c:pt idx="13">
                        <c:v>1857478227</c:v>
                      </c:pt>
                    </c:numCache>
                  </c:numRef>
                </c:val>
                <c:smooth val="1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ACF2-44F0-BF6C-44B598B55786}"/>
                  </c:ext>
                </c:extLst>
              </c15:ser>
            </c15:filteredLineSeries>
            <c15:filteredLine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'Likuma griezuma EKK'!$B$9</c15:sqref>
                        </c15:formulaRef>
                      </c:ext>
                    </c:extLst>
                    <c:strCache>
                      <c:ptCount val="1"/>
                      <c:pt idx="0">
                        <c:v>7600 Kārtējie maksājumi ES budžetā</c:v>
                      </c:pt>
                    </c:strCache>
                  </c:strRef>
                </c:tx>
                <c:spPr>
                  <a:ln w="28575" cap="rnd">
                    <a:solidFill>
                      <a:schemeClr val="accent2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'Likuma griezuma EKK'!$C$1:$P$1</c15:sqref>
                        </c15:formulaRef>
                      </c:ext>
                    </c:extLst>
                    <c:strCache>
                      <c:ptCount val="14"/>
                      <c:pt idx="0">
                        <c:v>2014</c:v>
                      </c:pt>
                      <c:pt idx="1">
                        <c:v>2015</c:v>
                      </c:pt>
                      <c:pt idx="2">
                        <c:v>2016</c:v>
                      </c:pt>
                      <c:pt idx="3">
                        <c:v>2017</c:v>
                      </c:pt>
                      <c:pt idx="4">
                        <c:v>2018</c:v>
                      </c:pt>
                      <c:pt idx="5">
                        <c:v>2019</c:v>
                      </c:pt>
                      <c:pt idx="6">
                        <c:v>2020</c:v>
                      </c:pt>
                      <c:pt idx="7">
                        <c:v>2021</c:v>
                      </c:pt>
                      <c:pt idx="8">
                        <c:v>2022</c:v>
                      </c:pt>
                      <c:pt idx="9">
                        <c:v>2023</c:v>
                      </c:pt>
                      <c:pt idx="10">
                        <c:v>2024</c:v>
                      </c:pt>
                      <c:pt idx="11">
                        <c:v>2025*</c:v>
                      </c:pt>
                      <c:pt idx="12">
                        <c:v>2026*</c:v>
                      </c:pt>
                      <c:pt idx="13">
                        <c:v>2027*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'Likuma griezuma EKK'!$C$9:$P$9</c15:sqref>
                        </c15:formulaRef>
                      </c:ext>
                    </c:extLst>
                    <c:numCache>
                      <c:formatCode>#,##0</c:formatCode>
                      <c:ptCount val="14"/>
                      <c:pt idx="0">
                        <c:v>284368339.00000006</c:v>
                      </c:pt>
                      <c:pt idx="1">
                        <c:v>244818962.00000003</c:v>
                      </c:pt>
                      <c:pt idx="2">
                        <c:v>258001250</c:v>
                      </c:pt>
                      <c:pt idx="3">
                        <c:v>225117167.00000006</c:v>
                      </c:pt>
                      <c:pt idx="4">
                        <c:v>258493590.00000006</c:v>
                      </c:pt>
                      <c:pt idx="5">
                        <c:v>287929680.00000006</c:v>
                      </c:pt>
                      <c:pt idx="6">
                        <c:v>320503049</c:v>
                      </c:pt>
                      <c:pt idx="7">
                        <c:v>398418961</c:v>
                      </c:pt>
                      <c:pt idx="8">
                        <c:v>391534682.99999994</c:v>
                      </c:pt>
                      <c:pt idx="9">
                        <c:v>384808310.00000012</c:v>
                      </c:pt>
                      <c:pt idx="10">
                        <c:v>359108761.47000003</c:v>
                      </c:pt>
                      <c:pt idx="11">
                        <c:v>364740000</c:v>
                      </c:pt>
                      <c:pt idx="12">
                        <c:v>440997000</c:v>
                      </c:pt>
                      <c:pt idx="13">
                        <c:v>474430000</c:v>
                      </c:pt>
                    </c:numCache>
                  </c:numRef>
                </c:val>
                <c:smooth val="1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0-8343-43E2-91B4-B56CBEC4B9D7}"/>
                  </c:ext>
                </c:extLst>
              </c15:ser>
            </c15:filteredLineSeries>
            <c15:filteredLineSeries>
              <c15:ser>
                <c:idx val="8"/>
                <c:order val="8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'Likuma griezuma EKK'!$B$10</c15:sqref>
                        </c15:formulaRef>
                      </c:ext>
                    </c:extLst>
                    <c:strCache>
                      <c:ptCount val="1"/>
                      <c:pt idx="0">
                        <c:v>7700 Starptautiskā sadarbība</c:v>
                      </c:pt>
                    </c:strCache>
                  </c:strRef>
                </c:tx>
                <c:spPr>
                  <a:ln w="28575" cap="rnd">
                    <a:solidFill>
                      <a:schemeClr val="bg2">
                        <a:lumMod val="50000"/>
                      </a:schemeClr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'Likuma griezuma EKK'!$C$1:$P$1</c15:sqref>
                        </c15:formulaRef>
                      </c:ext>
                    </c:extLst>
                    <c:strCache>
                      <c:ptCount val="14"/>
                      <c:pt idx="0">
                        <c:v>2014</c:v>
                      </c:pt>
                      <c:pt idx="1">
                        <c:v>2015</c:v>
                      </c:pt>
                      <c:pt idx="2">
                        <c:v>2016</c:v>
                      </c:pt>
                      <c:pt idx="3">
                        <c:v>2017</c:v>
                      </c:pt>
                      <c:pt idx="4">
                        <c:v>2018</c:v>
                      </c:pt>
                      <c:pt idx="5">
                        <c:v>2019</c:v>
                      </c:pt>
                      <c:pt idx="6">
                        <c:v>2020</c:v>
                      </c:pt>
                      <c:pt idx="7">
                        <c:v>2021</c:v>
                      </c:pt>
                      <c:pt idx="8">
                        <c:v>2022</c:v>
                      </c:pt>
                      <c:pt idx="9">
                        <c:v>2023</c:v>
                      </c:pt>
                      <c:pt idx="10">
                        <c:v>2024</c:v>
                      </c:pt>
                      <c:pt idx="11">
                        <c:v>2025*</c:v>
                      </c:pt>
                      <c:pt idx="12">
                        <c:v>2026*</c:v>
                      </c:pt>
                      <c:pt idx="13">
                        <c:v>2027*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'Likuma griezuma EKK'!$C$10:$P$10</c15:sqref>
                        </c15:formulaRef>
                      </c:ext>
                    </c:extLst>
                    <c:numCache>
                      <c:formatCode>#,##0</c:formatCode>
                      <c:ptCount val="14"/>
                      <c:pt idx="0">
                        <c:v>20923566</c:v>
                      </c:pt>
                      <c:pt idx="1">
                        <c:v>20522645</c:v>
                      </c:pt>
                      <c:pt idx="2">
                        <c:v>24512971.999999989</c:v>
                      </c:pt>
                      <c:pt idx="3">
                        <c:v>21644888.000000004</c:v>
                      </c:pt>
                      <c:pt idx="4">
                        <c:v>33364303.999999996</c:v>
                      </c:pt>
                      <c:pt idx="5">
                        <c:v>28151023</c:v>
                      </c:pt>
                      <c:pt idx="6">
                        <c:v>28619600.999999996</c:v>
                      </c:pt>
                      <c:pt idx="7">
                        <c:v>30093347.000000007</c:v>
                      </c:pt>
                      <c:pt idx="8">
                        <c:v>39539790</c:v>
                      </c:pt>
                      <c:pt idx="9">
                        <c:v>73358318.99999997</c:v>
                      </c:pt>
                      <c:pt idx="10">
                        <c:v>68181725.87999998</c:v>
                      </c:pt>
                      <c:pt idx="11">
                        <c:v>44532110</c:v>
                      </c:pt>
                      <c:pt idx="12">
                        <c:v>45363049</c:v>
                      </c:pt>
                      <c:pt idx="13">
                        <c:v>44710133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1-8343-43E2-91B4-B56CBEC4B9D7}"/>
                  </c:ext>
                </c:extLst>
              </c15:ser>
            </c15:filteredLineSeries>
            <c15:filteredLineSeries>
              <c15:ser>
                <c:idx val="9"/>
                <c:order val="9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'Likuma griezuma EKK'!$B$11</c15:sqref>
                        </c15:formulaRef>
                      </c:ext>
                    </c:extLst>
                    <c:strCache>
                      <c:ptCount val="1"/>
                      <c:pt idx="0">
                        <c:v>9000 Kapitālo izdevumu transferti</c:v>
                      </c:pt>
                    </c:strCache>
                  </c:strRef>
                </c:tx>
                <c:spPr>
                  <a:ln w="28575" cap="rnd">
                    <a:solidFill>
                      <a:schemeClr val="tx2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'Likuma griezuma EKK'!$C$1:$P$1</c15:sqref>
                        </c15:formulaRef>
                      </c:ext>
                    </c:extLst>
                    <c:strCache>
                      <c:ptCount val="14"/>
                      <c:pt idx="0">
                        <c:v>2014</c:v>
                      </c:pt>
                      <c:pt idx="1">
                        <c:v>2015</c:v>
                      </c:pt>
                      <c:pt idx="2">
                        <c:v>2016</c:v>
                      </c:pt>
                      <c:pt idx="3">
                        <c:v>2017</c:v>
                      </c:pt>
                      <c:pt idx="4">
                        <c:v>2018</c:v>
                      </c:pt>
                      <c:pt idx="5">
                        <c:v>2019</c:v>
                      </c:pt>
                      <c:pt idx="6">
                        <c:v>2020</c:v>
                      </c:pt>
                      <c:pt idx="7">
                        <c:v>2021</c:v>
                      </c:pt>
                      <c:pt idx="8">
                        <c:v>2022</c:v>
                      </c:pt>
                      <c:pt idx="9">
                        <c:v>2023</c:v>
                      </c:pt>
                      <c:pt idx="10">
                        <c:v>2024</c:v>
                      </c:pt>
                      <c:pt idx="11">
                        <c:v>2025*</c:v>
                      </c:pt>
                      <c:pt idx="12">
                        <c:v>2026*</c:v>
                      </c:pt>
                      <c:pt idx="13">
                        <c:v>2027*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'Likuma griezuma EKK'!$C$11:$P$11</c15:sqref>
                        </c15:formulaRef>
                      </c:ext>
                    </c:extLst>
                    <c:numCache>
                      <c:formatCode>#,##0</c:formatCode>
                      <c:ptCount val="14"/>
                      <c:pt idx="0">
                        <c:v>10597359</c:v>
                      </c:pt>
                      <c:pt idx="1">
                        <c:v>15983456</c:v>
                      </c:pt>
                      <c:pt idx="2">
                        <c:v>17853106</c:v>
                      </c:pt>
                      <c:pt idx="3">
                        <c:v>24182689</c:v>
                      </c:pt>
                      <c:pt idx="4">
                        <c:v>22423334</c:v>
                      </c:pt>
                      <c:pt idx="5">
                        <c:v>18500594.000000004</c:v>
                      </c:pt>
                      <c:pt idx="6">
                        <c:v>23660839</c:v>
                      </c:pt>
                      <c:pt idx="7">
                        <c:v>68454450</c:v>
                      </c:pt>
                      <c:pt idx="8">
                        <c:v>103896452</c:v>
                      </c:pt>
                      <c:pt idx="9">
                        <c:v>45194820</c:v>
                      </c:pt>
                      <c:pt idx="10">
                        <c:v>57330396.219999984</c:v>
                      </c:pt>
                      <c:pt idx="11">
                        <c:v>34183900</c:v>
                      </c:pt>
                      <c:pt idx="12">
                        <c:v>31912910</c:v>
                      </c:pt>
                      <c:pt idx="13">
                        <c:v>29235798</c:v>
                      </c:pt>
                    </c:numCache>
                  </c:numRef>
                </c:val>
                <c:smooth val="1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2-8343-43E2-91B4-B56CBEC4B9D7}"/>
                  </c:ext>
                </c:extLst>
              </c15:ser>
            </c15:filteredLineSeries>
          </c:ext>
        </c:extLst>
      </c:lineChart>
      <c:catAx>
        <c:axId val="16055000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lv-LV"/>
          </a:p>
        </c:txPr>
        <c:crossAx val="1605500495"/>
        <c:crosses val="autoZero"/>
        <c:auto val="1"/>
        <c:lblAlgn val="ctr"/>
        <c:lblOffset val="100"/>
        <c:noMultiLvlLbl val="0"/>
      </c:catAx>
      <c:valAx>
        <c:axId val="1605500495"/>
        <c:scaling>
          <c:orientation val="minMax"/>
          <c:max val="3200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lv-LV"/>
          </a:p>
        </c:txPr>
        <c:crossAx val="1605500015"/>
        <c:crosses val="autoZero"/>
        <c:crossBetween val="between"/>
        <c:majorUnit val="800000000"/>
        <c:dispUnits>
          <c:builtInUnit val="millions"/>
        </c:dispUnits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500846096476248"/>
          <c:y val="0"/>
          <c:w val="0.23372979095870658"/>
          <c:h val="0.95286390575044122"/>
        </c:manualLayout>
      </c:layout>
      <c:overlay val="0"/>
      <c:spPr>
        <a:noFill/>
        <a:ln>
          <a:solidFill>
            <a:schemeClr val="bg1">
              <a:alpha val="96000"/>
            </a:schemeClr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</a:defRPr>
      </a:pPr>
      <a:endParaRPr lang="lv-L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b="1" dirty="0"/>
              <a:t>IKP per </a:t>
            </a:r>
            <a:r>
              <a:rPr lang="lv-LV" b="1" dirty="0" err="1"/>
              <a:t>capita</a:t>
            </a:r>
            <a:r>
              <a:rPr lang="lv-LV" b="1" dirty="0"/>
              <a:t> % no</a:t>
            </a:r>
            <a:r>
              <a:rPr lang="lv-LV" b="1" baseline="0" dirty="0"/>
              <a:t> ES vidējā</a:t>
            </a:r>
            <a:r>
              <a:rPr lang="lv-LV" b="1" dirty="0"/>
              <a:t> ( </a:t>
            </a:r>
            <a:r>
              <a:rPr lang="lv-LV" b="1" dirty="0" err="1"/>
              <a:t>ppp</a:t>
            </a:r>
            <a:r>
              <a:rPr lang="lv-LV" b="1" dirty="0"/>
              <a:t>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'extracted 02.06.'!$A$12</c:f>
              <c:strCache>
                <c:ptCount val="1"/>
                <c:pt idx="0">
                  <c:v>Euro area (EA11-1999, EA12-2001, EA13-2007, EA15-2008, EA16-2009, EA17-2011, EA18-2014, EA19-2015, EA20-2023)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'extracted 02.06.'!$B$9:$K$11</c:f>
              <c:strCach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strCache>
            </c:strRef>
          </c:cat>
          <c:val>
            <c:numRef>
              <c:f>'extracted 02.06.'!$B$12:$K$12</c:f>
            </c:numRef>
          </c:val>
          <c:smooth val="0"/>
          <c:extLst>
            <c:ext xmlns:c16="http://schemas.microsoft.com/office/drawing/2014/chart" uri="{C3380CC4-5D6E-409C-BE32-E72D297353CC}">
              <c16:uniqueId val="{00000000-3612-4500-A863-4FFA5B3922F1}"/>
            </c:ext>
          </c:extLst>
        </c:ser>
        <c:ser>
          <c:idx val="1"/>
          <c:order val="1"/>
          <c:tx>
            <c:strRef>
              <c:f>'extracted 02.06.'!$A$13</c:f>
              <c:strCache>
                <c:ptCount val="1"/>
                <c:pt idx="0">
                  <c:v>Euro area – 20 countries (from 2023)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'extracted 02.06.'!$B$9:$K$11</c:f>
              <c:strCach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strCache>
            </c:strRef>
          </c:cat>
          <c:val>
            <c:numRef>
              <c:f>'extracted 02.06.'!$B$13:$K$13</c:f>
            </c:numRef>
          </c:val>
          <c:smooth val="0"/>
          <c:extLst>
            <c:ext xmlns:c16="http://schemas.microsoft.com/office/drawing/2014/chart" uri="{C3380CC4-5D6E-409C-BE32-E72D297353CC}">
              <c16:uniqueId val="{00000001-3612-4500-A863-4FFA5B3922F1}"/>
            </c:ext>
          </c:extLst>
        </c:ser>
        <c:ser>
          <c:idx val="2"/>
          <c:order val="2"/>
          <c:tx>
            <c:strRef>
              <c:f>'extracted 02.06.'!$A$14</c:f>
              <c:strCache>
                <c:ptCount val="1"/>
                <c:pt idx="0">
                  <c:v>Euro area - 19 countries  (2015-2022)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'extracted 02.06.'!$B$9:$K$11</c:f>
              <c:strCach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strCache>
            </c:strRef>
          </c:cat>
          <c:val>
            <c:numRef>
              <c:f>'extracted 02.06.'!$B$14:$K$14</c:f>
            </c:numRef>
          </c:val>
          <c:smooth val="0"/>
          <c:extLst>
            <c:ext xmlns:c16="http://schemas.microsoft.com/office/drawing/2014/chart" uri="{C3380CC4-5D6E-409C-BE32-E72D297353CC}">
              <c16:uniqueId val="{00000002-3612-4500-A863-4FFA5B3922F1}"/>
            </c:ext>
          </c:extLst>
        </c:ser>
        <c:ser>
          <c:idx val="3"/>
          <c:order val="3"/>
          <c:tx>
            <c:strRef>
              <c:f>'extracted 02.06.'!$A$15</c:f>
              <c:strCache>
                <c:ptCount val="1"/>
                <c:pt idx="0">
                  <c:v>Euro area - 12 countries (2001-2006)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'extracted 02.06.'!$B$9:$K$11</c:f>
              <c:strCach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strCache>
            </c:strRef>
          </c:cat>
          <c:val>
            <c:numRef>
              <c:f>'extracted 02.06.'!$B$15:$K$15</c:f>
            </c:numRef>
          </c:val>
          <c:smooth val="0"/>
          <c:extLst>
            <c:ext xmlns:c16="http://schemas.microsoft.com/office/drawing/2014/chart" uri="{C3380CC4-5D6E-409C-BE32-E72D297353CC}">
              <c16:uniqueId val="{00000003-3612-4500-A863-4FFA5B3922F1}"/>
            </c:ext>
          </c:extLst>
        </c:ser>
        <c:ser>
          <c:idx val="4"/>
          <c:order val="4"/>
          <c:tx>
            <c:strRef>
              <c:f>'extracted 02.06.'!$A$16</c:f>
              <c:strCache>
                <c:ptCount val="1"/>
                <c:pt idx="0">
                  <c:v>Belgium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strRef>
              <c:f>'extracted 02.06.'!$B$9:$K$11</c:f>
              <c:strCach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strCache>
            </c:strRef>
          </c:cat>
          <c:val>
            <c:numRef>
              <c:f>'extracted 02.06.'!$B$16:$K$16</c:f>
            </c:numRef>
          </c:val>
          <c:smooth val="0"/>
          <c:extLst>
            <c:ext xmlns:c16="http://schemas.microsoft.com/office/drawing/2014/chart" uri="{C3380CC4-5D6E-409C-BE32-E72D297353CC}">
              <c16:uniqueId val="{00000004-3612-4500-A863-4FFA5B3922F1}"/>
            </c:ext>
          </c:extLst>
        </c:ser>
        <c:ser>
          <c:idx val="5"/>
          <c:order val="5"/>
          <c:tx>
            <c:strRef>
              <c:f>'extracted 02.06.'!$A$17</c:f>
              <c:strCache>
                <c:ptCount val="1"/>
                <c:pt idx="0">
                  <c:v>Bulgaria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strRef>
              <c:f>'extracted 02.06.'!$B$9:$K$11</c:f>
              <c:strCach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strCache>
            </c:strRef>
          </c:cat>
          <c:val>
            <c:numRef>
              <c:f>'extracted 02.06.'!$B$17:$K$17</c:f>
            </c:numRef>
          </c:val>
          <c:smooth val="0"/>
          <c:extLst>
            <c:ext xmlns:c16="http://schemas.microsoft.com/office/drawing/2014/chart" uri="{C3380CC4-5D6E-409C-BE32-E72D297353CC}">
              <c16:uniqueId val="{00000005-3612-4500-A863-4FFA5B3922F1}"/>
            </c:ext>
          </c:extLst>
        </c:ser>
        <c:ser>
          <c:idx val="6"/>
          <c:order val="6"/>
          <c:tx>
            <c:strRef>
              <c:f>'extracted 02.06.'!$A$18</c:f>
              <c:strCache>
                <c:ptCount val="1"/>
                <c:pt idx="0">
                  <c:v>Czechia</c:v>
                </c:pt>
              </c:strCache>
            </c:strRef>
          </c:tx>
          <c:spPr>
            <a:ln w="28575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'extracted 02.06.'!$B$9:$K$11</c:f>
              <c:strCach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strCache>
            </c:strRef>
          </c:cat>
          <c:val>
            <c:numRef>
              <c:f>'extracted 02.06.'!$B$18:$K$18</c:f>
            </c:numRef>
          </c:val>
          <c:smooth val="0"/>
          <c:extLst>
            <c:ext xmlns:c16="http://schemas.microsoft.com/office/drawing/2014/chart" uri="{C3380CC4-5D6E-409C-BE32-E72D297353CC}">
              <c16:uniqueId val="{00000006-3612-4500-A863-4FFA5B3922F1}"/>
            </c:ext>
          </c:extLst>
        </c:ser>
        <c:ser>
          <c:idx val="7"/>
          <c:order val="7"/>
          <c:tx>
            <c:strRef>
              <c:f>'extracted 02.06.'!$A$19</c:f>
              <c:strCache>
                <c:ptCount val="1"/>
                <c:pt idx="0">
                  <c:v>Denmark</c:v>
                </c:pt>
              </c:strCache>
            </c:strRef>
          </c:tx>
          <c:spPr>
            <a:ln w="28575" cap="rnd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'extracted 02.06.'!$B$9:$K$11</c:f>
              <c:strCach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strCache>
            </c:strRef>
          </c:cat>
          <c:val>
            <c:numRef>
              <c:f>'extracted 02.06.'!$B$19:$K$19</c:f>
            </c:numRef>
          </c:val>
          <c:smooth val="0"/>
          <c:extLst>
            <c:ext xmlns:c16="http://schemas.microsoft.com/office/drawing/2014/chart" uri="{C3380CC4-5D6E-409C-BE32-E72D297353CC}">
              <c16:uniqueId val="{00000007-3612-4500-A863-4FFA5B3922F1}"/>
            </c:ext>
          </c:extLst>
        </c:ser>
        <c:ser>
          <c:idx val="8"/>
          <c:order val="8"/>
          <c:tx>
            <c:strRef>
              <c:f>'extracted 02.06.'!$A$20</c:f>
              <c:strCache>
                <c:ptCount val="1"/>
                <c:pt idx="0">
                  <c:v>Germany</c:v>
                </c:pt>
              </c:strCache>
            </c:strRef>
          </c:tx>
          <c:spPr>
            <a:ln w="28575" cap="rnd">
              <a:solidFill>
                <a:schemeClr val="accent3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'extracted 02.06.'!$B$9:$K$11</c:f>
              <c:strCach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strCache>
            </c:strRef>
          </c:cat>
          <c:val>
            <c:numRef>
              <c:f>'extracted 02.06.'!$B$20:$K$20</c:f>
            </c:numRef>
          </c:val>
          <c:smooth val="0"/>
          <c:extLst>
            <c:ext xmlns:c16="http://schemas.microsoft.com/office/drawing/2014/chart" uri="{C3380CC4-5D6E-409C-BE32-E72D297353CC}">
              <c16:uniqueId val="{00000008-3612-4500-A863-4FFA5B3922F1}"/>
            </c:ext>
          </c:extLst>
        </c:ser>
        <c:ser>
          <c:idx val="9"/>
          <c:order val="9"/>
          <c:tx>
            <c:strRef>
              <c:f>'extracted 02.06.'!$A$21</c:f>
              <c:strCache>
                <c:ptCount val="1"/>
                <c:pt idx="0">
                  <c:v>Estonia</c:v>
                </c:pt>
              </c:strCache>
            </c:strRef>
          </c:tx>
          <c:spPr>
            <a:ln w="28575" cap="rnd">
              <a:solidFill>
                <a:schemeClr val="accent5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'extracted 02.06.'!$B$9:$K$11</c:f>
              <c:strCach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strCache>
            </c:strRef>
          </c:cat>
          <c:val>
            <c:numRef>
              <c:f>'extracted 02.06.'!$B$21:$K$21</c:f>
              <c:numCache>
                <c:formatCode>#\ ##0.0</c:formatCode>
                <c:ptCount val="10"/>
                <c:pt idx="0" formatCode="#\ ##0.##########">
                  <c:v>77.099999999999994</c:v>
                </c:pt>
                <c:pt idx="1">
                  <c:v>78</c:v>
                </c:pt>
                <c:pt idx="2" formatCode="#\ ##0.##########">
                  <c:v>80.2</c:v>
                </c:pt>
                <c:pt idx="3" formatCode="#\ ##0.##########">
                  <c:v>82.5</c:v>
                </c:pt>
                <c:pt idx="4" formatCode="#\ ##0.##########">
                  <c:v>83.6</c:v>
                </c:pt>
                <c:pt idx="5" formatCode="#\ ##0.##########">
                  <c:v>85.4</c:v>
                </c:pt>
                <c:pt idx="6" formatCode="#\ ##0.##########">
                  <c:v>85.1</c:v>
                </c:pt>
                <c:pt idx="7" formatCode="#\ ##0.##########">
                  <c:v>84.3</c:v>
                </c:pt>
                <c:pt idx="8" formatCode="#\ ##0.##########">
                  <c:v>79.8</c:v>
                </c:pt>
                <c:pt idx="9" formatCode="#\ ##0.##########">
                  <c:v>79.099999999999994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3612-4500-A863-4FFA5B3922F1}"/>
            </c:ext>
          </c:extLst>
        </c:ser>
        <c:ser>
          <c:idx val="10"/>
          <c:order val="10"/>
          <c:tx>
            <c:strRef>
              <c:f>'extracted 02.06.'!$A$22</c:f>
              <c:strCache>
                <c:ptCount val="1"/>
                <c:pt idx="0">
                  <c:v>Ireland</c:v>
                </c:pt>
              </c:strCache>
            </c:strRef>
          </c:tx>
          <c:spPr>
            <a:ln w="28575" cap="rnd">
              <a:solidFill>
                <a:schemeClr val="accent5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'extracted 02.06.'!$B$9:$K$11</c:f>
              <c:strCach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strCache>
            </c:strRef>
          </c:cat>
          <c:val>
            <c:numRef>
              <c:f>'extracted 02.06.'!$B$22:$K$22</c:f>
            </c:numRef>
          </c:val>
          <c:smooth val="0"/>
          <c:extLst>
            <c:ext xmlns:c16="http://schemas.microsoft.com/office/drawing/2014/chart" uri="{C3380CC4-5D6E-409C-BE32-E72D297353CC}">
              <c16:uniqueId val="{0000000A-3612-4500-A863-4FFA5B3922F1}"/>
            </c:ext>
          </c:extLst>
        </c:ser>
        <c:ser>
          <c:idx val="11"/>
          <c:order val="11"/>
          <c:tx>
            <c:strRef>
              <c:f>'extracted 02.06.'!$A$23</c:f>
              <c:strCache>
                <c:ptCount val="1"/>
                <c:pt idx="0">
                  <c:v>Greece</c:v>
                </c:pt>
              </c:strCache>
            </c:strRef>
          </c:tx>
          <c:spPr>
            <a:ln w="28575" cap="rnd">
              <a:solidFill>
                <a:schemeClr val="accent6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'extracted 02.06.'!$B$9:$K$11</c:f>
              <c:strCach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strCache>
            </c:strRef>
          </c:cat>
          <c:val>
            <c:numRef>
              <c:f>'extracted 02.06.'!$B$23:$K$23</c:f>
            </c:numRef>
          </c:val>
          <c:smooth val="0"/>
          <c:extLst>
            <c:ext xmlns:c16="http://schemas.microsoft.com/office/drawing/2014/chart" uri="{C3380CC4-5D6E-409C-BE32-E72D297353CC}">
              <c16:uniqueId val="{0000000B-3612-4500-A863-4FFA5B3922F1}"/>
            </c:ext>
          </c:extLst>
        </c:ser>
        <c:ser>
          <c:idx val="12"/>
          <c:order val="12"/>
          <c:tx>
            <c:strRef>
              <c:f>'extracted 02.06.'!$A$24</c:f>
              <c:strCache>
                <c:ptCount val="1"/>
                <c:pt idx="0">
                  <c:v>Spain</c:v>
                </c:pt>
              </c:strCache>
            </c:strRef>
          </c:tx>
          <c:spPr>
            <a:ln w="28575" cap="rnd">
              <a:solidFill>
                <a:schemeClr val="accent1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'extracted 02.06.'!$B$9:$K$11</c:f>
              <c:strCach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strCache>
            </c:strRef>
          </c:cat>
          <c:val>
            <c:numRef>
              <c:f>'extracted 02.06.'!$B$24:$K$24</c:f>
            </c:numRef>
          </c:val>
          <c:smooth val="0"/>
          <c:extLst>
            <c:ext xmlns:c16="http://schemas.microsoft.com/office/drawing/2014/chart" uri="{C3380CC4-5D6E-409C-BE32-E72D297353CC}">
              <c16:uniqueId val="{0000000C-3612-4500-A863-4FFA5B3922F1}"/>
            </c:ext>
          </c:extLst>
        </c:ser>
        <c:ser>
          <c:idx val="13"/>
          <c:order val="13"/>
          <c:tx>
            <c:strRef>
              <c:f>'extracted 02.06.'!$A$25</c:f>
              <c:strCache>
                <c:ptCount val="1"/>
                <c:pt idx="0">
                  <c:v>France</c:v>
                </c:pt>
              </c:strCache>
            </c:strRef>
          </c:tx>
          <c:spPr>
            <a:ln w="28575" cap="rnd">
              <a:solidFill>
                <a:schemeClr val="accent2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'extracted 02.06.'!$B$9:$K$11</c:f>
              <c:strCach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strCache>
            </c:strRef>
          </c:cat>
          <c:val>
            <c:numRef>
              <c:f>'extracted 02.06.'!$B$25:$K$25</c:f>
            </c:numRef>
          </c:val>
          <c:smooth val="0"/>
          <c:extLst>
            <c:ext xmlns:c16="http://schemas.microsoft.com/office/drawing/2014/chart" uri="{C3380CC4-5D6E-409C-BE32-E72D297353CC}">
              <c16:uniqueId val="{0000000D-3612-4500-A863-4FFA5B3922F1}"/>
            </c:ext>
          </c:extLst>
        </c:ser>
        <c:ser>
          <c:idx val="14"/>
          <c:order val="14"/>
          <c:tx>
            <c:strRef>
              <c:f>'extracted 02.06.'!$A$26</c:f>
              <c:strCache>
                <c:ptCount val="1"/>
                <c:pt idx="0">
                  <c:v>Croatia</c:v>
                </c:pt>
              </c:strCache>
            </c:strRef>
          </c:tx>
          <c:spPr>
            <a:ln w="28575" cap="rnd">
              <a:solidFill>
                <a:schemeClr val="accent3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'extracted 02.06.'!$B$9:$K$11</c:f>
              <c:strCach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strCache>
            </c:strRef>
          </c:cat>
          <c:val>
            <c:numRef>
              <c:f>'extracted 02.06.'!$B$26:$K$26</c:f>
            </c:numRef>
          </c:val>
          <c:smooth val="0"/>
          <c:extLst>
            <c:ext xmlns:c16="http://schemas.microsoft.com/office/drawing/2014/chart" uri="{C3380CC4-5D6E-409C-BE32-E72D297353CC}">
              <c16:uniqueId val="{0000000E-3612-4500-A863-4FFA5B3922F1}"/>
            </c:ext>
          </c:extLst>
        </c:ser>
        <c:ser>
          <c:idx val="15"/>
          <c:order val="15"/>
          <c:tx>
            <c:strRef>
              <c:f>'extracted 02.06.'!$A$27</c:f>
              <c:strCache>
                <c:ptCount val="1"/>
                <c:pt idx="0">
                  <c:v>Italy</c:v>
                </c:pt>
              </c:strCache>
            </c:strRef>
          </c:tx>
          <c:spPr>
            <a:ln w="28575" cap="rnd">
              <a:solidFill>
                <a:schemeClr val="accent4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'extracted 02.06.'!$B$9:$K$11</c:f>
              <c:strCach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strCache>
            </c:strRef>
          </c:cat>
          <c:val>
            <c:numRef>
              <c:f>'extracted 02.06.'!$B$27:$K$27</c:f>
            </c:numRef>
          </c:val>
          <c:smooth val="0"/>
          <c:extLst>
            <c:ext xmlns:c16="http://schemas.microsoft.com/office/drawing/2014/chart" uri="{C3380CC4-5D6E-409C-BE32-E72D297353CC}">
              <c16:uniqueId val="{0000000F-3612-4500-A863-4FFA5B3922F1}"/>
            </c:ext>
          </c:extLst>
        </c:ser>
        <c:ser>
          <c:idx val="16"/>
          <c:order val="16"/>
          <c:tx>
            <c:strRef>
              <c:f>'extracted 02.06.'!$A$28</c:f>
              <c:strCache>
                <c:ptCount val="1"/>
                <c:pt idx="0">
                  <c:v>Cyprus</c:v>
                </c:pt>
              </c:strCache>
            </c:strRef>
          </c:tx>
          <c:spPr>
            <a:ln w="28575" cap="rnd">
              <a:solidFill>
                <a:schemeClr val="accent5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'extracted 02.06.'!$B$9:$K$11</c:f>
              <c:strCach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strCache>
            </c:strRef>
          </c:cat>
          <c:val>
            <c:numRef>
              <c:f>'extracted 02.06.'!$B$28:$K$28</c:f>
            </c:numRef>
          </c:val>
          <c:smooth val="0"/>
          <c:extLst>
            <c:ext xmlns:c16="http://schemas.microsoft.com/office/drawing/2014/chart" uri="{C3380CC4-5D6E-409C-BE32-E72D297353CC}">
              <c16:uniqueId val="{00000010-3612-4500-A863-4FFA5B3922F1}"/>
            </c:ext>
          </c:extLst>
        </c:ser>
        <c:ser>
          <c:idx val="17"/>
          <c:order val="17"/>
          <c:tx>
            <c:strRef>
              <c:f>'extracted 02.06.'!$A$29</c:f>
              <c:strCache>
                <c:ptCount val="1"/>
                <c:pt idx="0">
                  <c:v>Latvia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dLbls>
            <c:dLbl>
              <c:idx val="9"/>
              <c:layout>
                <c:manualLayout>
                  <c:x val="0"/>
                  <c:y val="-4.629629629629714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3612-4500-A863-4FFA5B3922F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'extracted 02.06.'!$B$9:$K$11</c:f>
              <c:strCach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strCache>
            </c:strRef>
          </c:cat>
          <c:val>
            <c:numRef>
              <c:f>'extracted 02.06.'!$B$29:$K$29</c:f>
              <c:numCache>
                <c:formatCode>#\ ##0.0</c:formatCode>
                <c:ptCount val="10"/>
                <c:pt idx="0" formatCode="#\ ##0.##########">
                  <c:v>62.5</c:v>
                </c:pt>
                <c:pt idx="1">
                  <c:v>63</c:v>
                </c:pt>
                <c:pt idx="2" formatCode="#\ ##0.##########">
                  <c:v>64.2</c:v>
                </c:pt>
                <c:pt idx="3" formatCode="#\ ##0.##########">
                  <c:v>66.099999999999994</c:v>
                </c:pt>
                <c:pt idx="4" formatCode="#\ ##0.##########">
                  <c:v>66.2</c:v>
                </c:pt>
                <c:pt idx="5" formatCode="#\ ##0.##########">
                  <c:v>68.7</c:v>
                </c:pt>
                <c:pt idx="6">
                  <c:v>71</c:v>
                </c:pt>
                <c:pt idx="7" formatCode="#\ ##0.##########">
                  <c:v>69.400000000000006</c:v>
                </c:pt>
                <c:pt idx="8" formatCode="#\ ##0.##########">
                  <c:v>70.900000000000006</c:v>
                </c:pt>
                <c:pt idx="9" formatCode="#\ ##0.##########">
                  <c:v>70.8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2-3612-4500-A863-4FFA5B3922F1}"/>
            </c:ext>
          </c:extLst>
        </c:ser>
        <c:ser>
          <c:idx val="18"/>
          <c:order val="18"/>
          <c:tx>
            <c:strRef>
              <c:f>'extracted 02.06.'!$A$30</c:f>
              <c:strCache>
                <c:ptCount val="1"/>
                <c:pt idx="0">
                  <c:v>Lithuania</c:v>
                </c:pt>
              </c:strCache>
            </c:strRef>
          </c:tx>
          <c:spPr>
            <a:ln w="28575" cap="rnd">
              <a:solidFill>
                <a:schemeClr val="accent1">
                  <a:lumMod val="8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'extracted 02.06.'!$B$9:$K$11</c:f>
              <c:strCach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strCache>
            </c:strRef>
          </c:cat>
          <c:val>
            <c:numRef>
              <c:f>'extracted 02.06.'!$B$30:$K$30</c:f>
              <c:numCache>
                <c:formatCode>#\ ##0.##########</c:formatCode>
                <c:ptCount val="10"/>
                <c:pt idx="0">
                  <c:v>74.7</c:v>
                </c:pt>
                <c:pt idx="1">
                  <c:v>75.099999999999994</c:v>
                </c:pt>
                <c:pt idx="2">
                  <c:v>77.900000000000006</c:v>
                </c:pt>
                <c:pt idx="3">
                  <c:v>80.900000000000006</c:v>
                </c:pt>
                <c:pt idx="4">
                  <c:v>83.4</c:v>
                </c:pt>
                <c:pt idx="5">
                  <c:v>86.6</c:v>
                </c:pt>
                <c:pt idx="6">
                  <c:v>88.2</c:v>
                </c:pt>
                <c:pt idx="7" formatCode="#\ ##0.0">
                  <c:v>88</c:v>
                </c:pt>
                <c:pt idx="8">
                  <c:v>86.6</c:v>
                </c:pt>
                <c:pt idx="9">
                  <c:v>87.5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3-3612-4500-A863-4FFA5B3922F1}"/>
            </c:ext>
          </c:extLst>
        </c:ser>
        <c:ser>
          <c:idx val="19"/>
          <c:order val="19"/>
          <c:tx>
            <c:strRef>
              <c:f>'extracted 02.06.'!$A$31</c:f>
              <c:strCache>
                <c:ptCount val="1"/>
                <c:pt idx="0">
                  <c:v>Luxembourg</c:v>
                </c:pt>
              </c:strCache>
            </c:strRef>
          </c:tx>
          <c:spPr>
            <a:ln w="28575" cap="rnd">
              <a:solidFill>
                <a:schemeClr val="accent2">
                  <a:lumMod val="8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'extracted 02.06.'!$B$9:$K$11</c:f>
              <c:strCach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strCache>
            </c:strRef>
          </c:cat>
          <c:val>
            <c:numRef>
              <c:f>'extracted 02.06.'!$B$31:$K$31</c:f>
            </c:numRef>
          </c:val>
          <c:smooth val="0"/>
          <c:extLst>
            <c:ext xmlns:c16="http://schemas.microsoft.com/office/drawing/2014/chart" uri="{C3380CC4-5D6E-409C-BE32-E72D297353CC}">
              <c16:uniqueId val="{00000014-3612-4500-A863-4FFA5B3922F1}"/>
            </c:ext>
          </c:extLst>
        </c:ser>
        <c:ser>
          <c:idx val="20"/>
          <c:order val="20"/>
          <c:tx>
            <c:strRef>
              <c:f>'extracted 02.06.'!$A$32</c:f>
              <c:strCache>
                <c:ptCount val="1"/>
                <c:pt idx="0">
                  <c:v>Hungary</c:v>
                </c:pt>
              </c:strCache>
            </c:strRef>
          </c:tx>
          <c:spPr>
            <a:ln w="28575" cap="rnd">
              <a:solidFill>
                <a:schemeClr val="accent3">
                  <a:lumMod val="8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'extracted 02.06.'!$B$9:$K$11</c:f>
              <c:strCach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strCache>
            </c:strRef>
          </c:cat>
          <c:val>
            <c:numRef>
              <c:f>'extracted 02.06.'!$B$32:$K$32</c:f>
            </c:numRef>
          </c:val>
          <c:smooth val="0"/>
          <c:extLst>
            <c:ext xmlns:c16="http://schemas.microsoft.com/office/drawing/2014/chart" uri="{C3380CC4-5D6E-409C-BE32-E72D297353CC}">
              <c16:uniqueId val="{00000015-3612-4500-A863-4FFA5B3922F1}"/>
            </c:ext>
          </c:extLst>
        </c:ser>
        <c:ser>
          <c:idx val="21"/>
          <c:order val="21"/>
          <c:tx>
            <c:strRef>
              <c:f>'extracted 02.06.'!$A$33</c:f>
              <c:strCache>
                <c:ptCount val="1"/>
                <c:pt idx="0">
                  <c:v>Malta</c:v>
                </c:pt>
              </c:strCache>
            </c:strRef>
          </c:tx>
          <c:spPr>
            <a:ln w="28575" cap="rnd">
              <a:solidFill>
                <a:schemeClr val="accent4">
                  <a:lumMod val="8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'extracted 02.06.'!$B$9:$K$11</c:f>
              <c:strCach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strCache>
            </c:strRef>
          </c:cat>
          <c:val>
            <c:numRef>
              <c:f>'extracted 02.06.'!$B$33:$K$33</c:f>
            </c:numRef>
          </c:val>
          <c:smooth val="0"/>
          <c:extLst>
            <c:ext xmlns:c16="http://schemas.microsoft.com/office/drawing/2014/chart" uri="{C3380CC4-5D6E-409C-BE32-E72D297353CC}">
              <c16:uniqueId val="{00000016-3612-4500-A863-4FFA5B3922F1}"/>
            </c:ext>
          </c:extLst>
        </c:ser>
        <c:ser>
          <c:idx val="22"/>
          <c:order val="22"/>
          <c:tx>
            <c:strRef>
              <c:f>'extracted 02.06.'!$A$34</c:f>
              <c:strCache>
                <c:ptCount val="1"/>
                <c:pt idx="0">
                  <c:v>Netherlands</c:v>
                </c:pt>
              </c:strCache>
            </c:strRef>
          </c:tx>
          <c:spPr>
            <a:ln w="28575" cap="rnd">
              <a:solidFill>
                <a:schemeClr val="accent5">
                  <a:lumMod val="8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'extracted 02.06.'!$B$9:$K$11</c:f>
              <c:strCach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strCache>
            </c:strRef>
          </c:cat>
          <c:val>
            <c:numRef>
              <c:f>'extracted 02.06.'!$B$34:$K$34</c:f>
            </c:numRef>
          </c:val>
          <c:smooth val="0"/>
          <c:extLst>
            <c:ext xmlns:c16="http://schemas.microsoft.com/office/drawing/2014/chart" uri="{C3380CC4-5D6E-409C-BE32-E72D297353CC}">
              <c16:uniqueId val="{00000017-3612-4500-A863-4FFA5B3922F1}"/>
            </c:ext>
          </c:extLst>
        </c:ser>
        <c:ser>
          <c:idx val="23"/>
          <c:order val="23"/>
          <c:tx>
            <c:strRef>
              <c:f>'extracted 02.06.'!$A$35</c:f>
              <c:strCache>
                <c:ptCount val="1"/>
                <c:pt idx="0">
                  <c:v>Austria</c:v>
                </c:pt>
              </c:strCache>
            </c:strRef>
          </c:tx>
          <c:spPr>
            <a:ln w="28575" cap="rnd">
              <a:solidFill>
                <a:schemeClr val="accent6">
                  <a:lumMod val="8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'extracted 02.06.'!$B$9:$K$11</c:f>
              <c:strCach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strCache>
            </c:strRef>
          </c:cat>
          <c:val>
            <c:numRef>
              <c:f>'extracted 02.06.'!$B$35:$K$35</c:f>
            </c:numRef>
          </c:val>
          <c:smooth val="0"/>
          <c:extLst>
            <c:ext xmlns:c16="http://schemas.microsoft.com/office/drawing/2014/chart" uri="{C3380CC4-5D6E-409C-BE32-E72D297353CC}">
              <c16:uniqueId val="{00000018-3612-4500-A863-4FFA5B3922F1}"/>
            </c:ext>
          </c:extLst>
        </c:ser>
        <c:ser>
          <c:idx val="24"/>
          <c:order val="24"/>
          <c:tx>
            <c:strRef>
              <c:f>'extracted 02.06.'!$A$36</c:f>
              <c:strCache>
                <c:ptCount val="1"/>
                <c:pt idx="0">
                  <c:v>Poland</c:v>
                </c:pt>
              </c:strCache>
            </c:strRef>
          </c:tx>
          <c:spPr>
            <a:ln w="28575" cap="rnd">
              <a:solidFill>
                <a:schemeClr val="accent1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'extracted 02.06.'!$B$9:$K$11</c:f>
              <c:strCach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strCache>
            </c:strRef>
          </c:cat>
          <c:val>
            <c:numRef>
              <c:f>'extracted 02.06.'!$B$36:$K$36</c:f>
              <c:numCache>
                <c:formatCode>#\ ##0.##########</c:formatCode>
                <c:ptCount val="10"/>
                <c:pt idx="0">
                  <c:v>69.900000000000006</c:v>
                </c:pt>
                <c:pt idx="1">
                  <c:v>69.2</c:v>
                </c:pt>
                <c:pt idx="2" formatCode="#\ ##0.0">
                  <c:v>70</c:v>
                </c:pt>
                <c:pt idx="3">
                  <c:v>71.7</c:v>
                </c:pt>
                <c:pt idx="4">
                  <c:v>73.8</c:v>
                </c:pt>
                <c:pt idx="5">
                  <c:v>78.599999999999994</c:v>
                </c:pt>
                <c:pt idx="6" formatCode="#\ ##0.0">
                  <c:v>79</c:v>
                </c:pt>
                <c:pt idx="7">
                  <c:v>78.2</c:v>
                </c:pt>
                <c:pt idx="8">
                  <c:v>77.5</c:v>
                </c:pt>
                <c:pt idx="9" formatCode="#\ ##0.0">
                  <c:v>79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9-3612-4500-A863-4FFA5B3922F1}"/>
            </c:ext>
          </c:extLst>
        </c:ser>
        <c:ser>
          <c:idx val="25"/>
          <c:order val="25"/>
          <c:tx>
            <c:strRef>
              <c:f>'extracted 02.06.'!$A$37</c:f>
              <c:strCache>
                <c:ptCount val="1"/>
                <c:pt idx="0">
                  <c:v>Portugal</c:v>
                </c:pt>
              </c:strCache>
            </c:strRef>
          </c:tx>
          <c:spPr>
            <a:ln w="28575" cap="rnd">
              <a:solidFill>
                <a:schemeClr val="accent2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'extracted 02.06.'!$B$9:$K$11</c:f>
              <c:strCach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strCache>
            </c:strRef>
          </c:cat>
          <c:val>
            <c:numRef>
              <c:f>'extracted 02.06.'!$B$37:$K$37</c:f>
            </c:numRef>
          </c:val>
          <c:smooth val="0"/>
          <c:extLst>
            <c:ext xmlns:c16="http://schemas.microsoft.com/office/drawing/2014/chart" uri="{C3380CC4-5D6E-409C-BE32-E72D297353CC}">
              <c16:uniqueId val="{0000001A-3612-4500-A863-4FFA5B3922F1}"/>
            </c:ext>
          </c:extLst>
        </c:ser>
        <c:ser>
          <c:idx val="26"/>
          <c:order val="26"/>
          <c:tx>
            <c:strRef>
              <c:f>'extracted 02.06.'!$A$38</c:f>
              <c:strCache>
                <c:ptCount val="1"/>
                <c:pt idx="0">
                  <c:v>Romania</c:v>
                </c:pt>
              </c:strCache>
            </c:strRef>
          </c:tx>
          <c:spPr>
            <a:ln w="28575" cap="rnd">
              <a:solidFill>
                <a:schemeClr val="accent3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'extracted 02.06.'!$B$9:$K$11</c:f>
              <c:strCach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strCache>
            </c:strRef>
          </c:cat>
          <c:val>
            <c:numRef>
              <c:f>'extracted 02.06.'!$B$38:$K$38</c:f>
            </c:numRef>
          </c:val>
          <c:smooth val="0"/>
          <c:extLst>
            <c:ext xmlns:c16="http://schemas.microsoft.com/office/drawing/2014/chart" uri="{C3380CC4-5D6E-409C-BE32-E72D297353CC}">
              <c16:uniqueId val="{0000001B-3612-4500-A863-4FFA5B3922F1}"/>
            </c:ext>
          </c:extLst>
        </c:ser>
        <c:ser>
          <c:idx val="27"/>
          <c:order val="27"/>
          <c:tx>
            <c:strRef>
              <c:f>'extracted 02.06.'!$A$39</c:f>
              <c:strCache>
                <c:ptCount val="1"/>
                <c:pt idx="0">
                  <c:v>Slovenia</c:v>
                </c:pt>
              </c:strCache>
            </c:strRef>
          </c:tx>
          <c:spPr>
            <a:ln w="28575" cap="rnd">
              <a:solidFill>
                <a:schemeClr val="accent4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'extracted 02.06.'!$B$9:$K$11</c:f>
              <c:strCach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strCache>
            </c:strRef>
          </c:cat>
          <c:val>
            <c:numRef>
              <c:f>'extracted 02.06.'!$B$39:$K$39</c:f>
            </c:numRef>
          </c:val>
          <c:smooth val="0"/>
          <c:extLst>
            <c:ext xmlns:c16="http://schemas.microsoft.com/office/drawing/2014/chart" uri="{C3380CC4-5D6E-409C-BE32-E72D297353CC}">
              <c16:uniqueId val="{0000001C-3612-4500-A863-4FFA5B3922F1}"/>
            </c:ext>
          </c:extLst>
        </c:ser>
        <c:ser>
          <c:idx val="28"/>
          <c:order val="28"/>
          <c:tx>
            <c:strRef>
              <c:f>'extracted 02.06.'!$A$40</c:f>
              <c:strCache>
                <c:ptCount val="1"/>
                <c:pt idx="0">
                  <c:v>Slovakia</c:v>
                </c:pt>
              </c:strCache>
            </c:strRef>
          </c:tx>
          <c:spPr>
            <a:ln w="28575" cap="rnd">
              <a:solidFill>
                <a:schemeClr val="accent5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'extracted 02.06.'!$B$9:$K$11</c:f>
              <c:strCach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strCache>
            </c:strRef>
          </c:cat>
          <c:val>
            <c:numRef>
              <c:f>'extracted 02.06.'!$B$40:$K$40</c:f>
            </c:numRef>
          </c:val>
          <c:smooth val="0"/>
          <c:extLst>
            <c:ext xmlns:c16="http://schemas.microsoft.com/office/drawing/2014/chart" uri="{C3380CC4-5D6E-409C-BE32-E72D297353CC}">
              <c16:uniqueId val="{0000001D-3612-4500-A863-4FFA5B3922F1}"/>
            </c:ext>
          </c:extLst>
        </c:ser>
        <c:ser>
          <c:idx val="29"/>
          <c:order val="29"/>
          <c:tx>
            <c:strRef>
              <c:f>'extracted 02.06.'!$A$41</c:f>
              <c:strCache>
                <c:ptCount val="1"/>
                <c:pt idx="0">
                  <c:v>Finland</c:v>
                </c:pt>
              </c:strCache>
            </c:strRef>
          </c:tx>
          <c:spPr>
            <a:ln w="28575" cap="rnd">
              <a:solidFill>
                <a:schemeClr val="accent6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'extracted 02.06.'!$B$9:$K$11</c:f>
              <c:strCach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strCache>
            </c:strRef>
          </c:cat>
          <c:val>
            <c:numRef>
              <c:f>'extracted 02.06.'!$B$41:$K$41</c:f>
              <c:numCache>
                <c:formatCode>#\ ##0.##########</c:formatCode>
                <c:ptCount val="10"/>
                <c:pt idx="0">
                  <c:v>109.4</c:v>
                </c:pt>
                <c:pt idx="1">
                  <c:v>108.8</c:v>
                </c:pt>
                <c:pt idx="2">
                  <c:v>109.6</c:v>
                </c:pt>
                <c:pt idx="3">
                  <c:v>109.2</c:v>
                </c:pt>
                <c:pt idx="4">
                  <c:v>107.5</c:v>
                </c:pt>
                <c:pt idx="5">
                  <c:v>111.8</c:v>
                </c:pt>
                <c:pt idx="6">
                  <c:v>109.2</c:v>
                </c:pt>
                <c:pt idx="7">
                  <c:v>106.9</c:v>
                </c:pt>
                <c:pt idx="8">
                  <c:v>104.9</c:v>
                </c:pt>
                <c:pt idx="9">
                  <c:v>103.3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E-3612-4500-A863-4FFA5B3922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703069216"/>
        <c:axId val="1703070656"/>
      </c:lineChart>
      <c:catAx>
        <c:axId val="1703069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703070656"/>
        <c:crosses val="autoZero"/>
        <c:auto val="1"/>
        <c:lblAlgn val="ctr"/>
        <c:lblOffset val="100"/>
        <c:noMultiLvlLbl val="0"/>
      </c:catAx>
      <c:valAx>
        <c:axId val="1703070656"/>
        <c:scaling>
          <c:orientation val="minMax"/>
          <c:min val="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##########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7030692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53C9E7-C8D4-4C92-833E-E087F2917B3A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D1B897F3-8FDA-412A-B2AA-60C04509F031}">
      <dgm:prSet phldrT="[Text]" custT="1"/>
      <dgm:spPr/>
      <dgm:t>
        <a:bodyPr/>
        <a:lstStyle/>
        <a:p>
          <a:r>
            <a:rPr lang="lv-LV" sz="1200" b="1" dirty="0">
              <a:latin typeface="Aptos" panose="020B0004020202020204" pitchFamily="34" charset="0"/>
            </a:rPr>
            <a:t>DROŠĪBA UN NOTURĪBA</a:t>
          </a:r>
        </a:p>
        <a:p>
          <a:r>
            <a:rPr lang="lv-LV" sz="1200" b="1" dirty="0">
              <a:latin typeface="Aptos" panose="020B0004020202020204" pitchFamily="34" charset="0"/>
            </a:rPr>
            <a:t>177,6 milj. EUR</a:t>
          </a:r>
        </a:p>
        <a:p>
          <a:r>
            <a:rPr lang="lv-LV" sz="1300" b="1" dirty="0" err="1">
              <a:latin typeface="Aptos" panose="020B0004020202020204" pitchFamily="34" charset="0"/>
            </a:rPr>
            <a:t>Kiberdrošība</a:t>
          </a:r>
          <a:r>
            <a:rPr lang="lv-LV" sz="1300" dirty="0">
              <a:latin typeface="Aptos" panose="020B0004020202020204" pitchFamily="34" charset="0"/>
            </a:rPr>
            <a:t> 33,3 milj. EUR</a:t>
          </a:r>
        </a:p>
        <a:p>
          <a:pPr>
            <a:buFont typeface="+mj-lt"/>
            <a:buAutoNum type="alphaLcParenR"/>
          </a:pPr>
          <a:r>
            <a:rPr lang="lv-LV" sz="1300" b="1" dirty="0">
              <a:latin typeface="Aptos" panose="020B0004020202020204" pitchFamily="34" charset="0"/>
            </a:rPr>
            <a:t>Enerģētiskā neatkarība </a:t>
          </a:r>
          <a:r>
            <a:rPr lang="lv-LV" sz="1300" dirty="0">
              <a:latin typeface="Aptos" panose="020B0004020202020204" pitchFamily="34" charset="0"/>
            </a:rPr>
            <a:t>35 milj. EUR</a:t>
          </a:r>
        </a:p>
        <a:p>
          <a:pPr>
            <a:buFont typeface="+mj-lt"/>
            <a:buAutoNum type="alphaLcParenR"/>
          </a:pPr>
          <a:r>
            <a:rPr lang="lv-LV" sz="1300" b="1" dirty="0">
              <a:latin typeface="Aptos" panose="020B0004020202020204" pitchFamily="34" charset="0"/>
            </a:rPr>
            <a:t>Militārā mobilitāte un infrastruktūra reģionos </a:t>
          </a:r>
          <a:r>
            <a:rPr lang="lv-LV" sz="1300" dirty="0">
              <a:latin typeface="Aptos" panose="020B0004020202020204" pitchFamily="34" charset="0"/>
            </a:rPr>
            <a:t>22,1 milj. EUR</a:t>
          </a:r>
        </a:p>
        <a:p>
          <a:pPr>
            <a:buFont typeface="+mj-lt"/>
            <a:buAutoNum type="alphaLcParenR"/>
          </a:pPr>
          <a:r>
            <a:rPr lang="lv-LV" sz="1300" b="1" dirty="0">
              <a:latin typeface="Aptos" panose="020B0004020202020204" pitchFamily="34" charset="0"/>
            </a:rPr>
            <a:t>Civilā aizsardzība/katastrofu pārvaldība </a:t>
          </a:r>
          <a:r>
            <a:rPr lang="lv-LV" sz="1300" dirty="0">
              <a:latin typeface="Aptos" panose="020B0004020202020204" pitchFamily="34" charset="0"/>
            </a:rPr>
            <a:t>46,86 milj. EUR</a:t>
          </a:r>
        </a:p>
        <a:p>
          <a:pPr>
            <a:buFont typeface="+mj-lt"/>
            <a:buAutoNum type="alphaLcParenR"/>
          </a:pPr>
          <a:r>
            <a:rPr lang="lv-LV" sz="1300" b="1" dirty="0">
              <a:latin typeface="Aptos" panose="020B0004020202020204" pitchFamily="34" charset="0"/>
            </a:rPr>
            <a:t>Duālas </a:t>
          </a:r>
          <a:r>
            <a:rPr lang="lv-LV" sz="1300" b="1" dirty="0" err="1">
              <a:latin typeface="Aptos" panose="020B0004020202020204" pitchFamily="34" charset="0"/>
            </a:rPr>
            <a:t>izmantojamības</a:t>
          </a:r>
          <a:r>
            <a:rPr lang="lv-LV" sz="1300" b="1" dirty="0">
              <a:latin typeface="Aptos" panose="020B0004020202020204" pitchFamily="34" charset="0"/>
            </a:rPr>
            <a:t> infrastruktūra (STEP) </a:t>
          </a:r>
          <a:r>
            <a:rPr lang="lv-LV" sz="1300" dirty="0">
              <a:latin typeface="Aptos" panose="020B0004020202020204" pitchFamily="34" charset="0"/>
            </a:rPr>
            <a:t>40 milj. EUR</a:t>
          </a:r>
        </a:p>
      </dgm:t>
    </dgm:pt>
    <dgm:pt modelId="{8FB07C08-066C-4682-A7AD-AA7D1B271572}" type="parTrans" cxnId="{07F9579E-EBDA-4E09-9927-7EF587610DC7}">
      <dgm:prSet/>
      <dgm:spPr/>
      <dgm:t>
        <a:bodyPr/>
        <a:lstStyle/>
        <a:p>
          <a:endParaRPr lang="lv-LV"/>
        </a:p>
      </dgm:t>
    </dgm:pt>
    <dgm:pt modelId="{59FAFC0F-4343-428B-9B18-950F86C27E12}" type="sibTrans" cxnId="{07F9579E-EBDA-4E09-9927-7EF587610DC7}">
      <dgm:prSet/>
      <dgm:spPr/>
      <dgm:t>
        <a:bodyPr/>
        <a:lstStyle/>
        <a:p>
          <a:endParaRPr lang="lv-LV"/>
        </a:p>
      </dgm:t>
    </dgm:pt>
    <dgm:pt modelId="{7EEE1CBF-33CF-41E0-87C1-B904BDAB301D}">
      <dgm:prSet phldrT="[Text]"/>
      <dgm:spPr/>
      <dgm:t>
        <a:bodyPr/>
        <a:lstStyle/>
        <a:p>
          <a:r>
            <a:rPr lang="lv-LV" b="1" dirty="0">
              <a:latin typeface="Aptos" panose="020B0004020202020204" pitchFamily="34" charset="0"/>
            </a:rPr>
            <a:t>TRANSPORTS </a:t>
          </a:r>
        </a:p>
        <a:p>
          <a:r>
            <a:rPr lang="lv-LV" b="1" dirty="0">
              <a:latin typeface="Aptos" panose="020B0004020202020204" pitchFamily="34" charset="0"/>
            </a:rPr>
            <a:t>461,9 milj. EUR</a:t>
          </a:r>
        </a:p>
        <a:p>
          <a:r>
            <a:rPr lang="lv-LV" dirty="0">
              <a:latin typeface="Aptos" panose="020B0004020202020204" pitchFamily="34" charset="0"/>
            </a:rPr>
            <a:t>Satiksmes ministrijas esošā portfeļa pārstrukturēšana aktuālajām prioritātēm (dzelzceļa infrastruktūra)</a:t>
          </a:r>
        </a:p>
        <a:p>
          <a:endParaRPr lang="lv-LV" dirty="0">
            <a:latin typeface="Aptos" panose="020B0004020202020204" pitchFamily="34" charset="0"/>
          </a:endParaRPr>
        </a:p>
      </dgm:t>
    </dgm:pt>
    <dgm:pt modelId="{C3BC545C-BEDA-4E15-8C81-F4A349A42279}" type="parTrans" cxnId="{A324DE97-6DC8-416F-96A0-BB87985CE38D}">
      <dgm:prSet/>
      <dgm:spPr/>
      <dgm:t>
        <a:bodyPr/>
        <a:lstStyle/>
        <a:p>
          <a:endParaRPr lang="lv-LV"/>
        </a:p>
      </dgm:t>
    </dgm:pt>
    <dgm:pt modelId="{1729BD0A-7775-46C6-BA21-DEDBF62CFE89}" type="sibTrans" cxnId="{A324DE97-6DC8-416F-96A0-BB87985CE38D}">
      <dgm:prSet/>
      <dgm:spPr/>
      <dgm:t>
        <a:bodyPr/>
        <a:lstStyle/>
        <a:p>
          <a:endParaRPr lang="lv-LV"/>
        </a:p>
      </dgm:t>
    </dgm:pt>
    <dgm:pt modelId="{3CD7262D-425B-46FB-BA04-11D9CCFF347B}">
      <dgm:prSet phldrT="[Text]"/>
      <dgm:spPr/>
      <dgm:t>
        <a:bodyPr/>
        <a:lstStyle/>
        <a:p>
          <a:r>
            <a:rPr lang="lv-LV" b="1" dirty="0">
              <a:latin typeface="Aptos" panose="020B0004020202020204" pitchFamily="34" charset="0"/>
            </a:rPr>
            <a:t>ATBALSTS VISTRŪCĪGĀKAJIEM</a:t>
          </a:r>
        </a:p>
        <a:p>
          <a:r>
            <a:rPr lang="lv-LV" b="1" dirty="0">
              <a:latin typeface="Aptos" panose="020B0004020202020204" pitchFamily="34" charset="0"/>
            </a:rPr>
            <a:t>Atbalsts materiāli nenodrošinātajiem </a:t>
          </a:r>
        </a:p>
        <a:p>
          <a:r>
            <a:rPr lang="lv-LV" b="1" dirty="0">
              <a:latin typeface="Aptos" panose="020B0004020202020204" pitchFamily="34" charset="0"/>
            </a:rPr>
            <a:t>27,35 milj. EUR</a:t>
          </a:r>
        </a:p>
        <a:p>
          <a:r>
            <a:rPr lang="lv-LV" dirty="0">
              <a:latin typeface="Aptos" panose="020B0004020202020204" pitchFamily="34" charset="0"/>
            </a:rPr>
            <a:t>Pārvedums uz LM ESF+ programmu pārtikas paku nepārtrauktības nodrošināšanai</a:t>
          </a:r>
        </a:p>
      </dgm:t>
    </dgm:pt>
    <dgm:pt modelId="{81BB2C09-E48D-4AE0-B01B-A8F89C406332}" type="parTrans" cxnId="{76913D36-F6B8-43AF-9462-2E970F2DFD12}">
      <dgm:prSet/>
      <dgm:spPr/>
      <dgm:t>
        <a:bodyPr/>
        <a:lstStyle/>
        <a:p>
          <a:endParaRPr lang="lv-LV"/>
        </a:p>
      </dgm:t>
    </dgm:pt>
    <dgm:pt modelId="{0E54028E-58C1-4F63-81D1-86AF2F0FF6F0}" type="sibTrans" cxnId="{76913D36-F6B8-43AF-9462-2E970F2DFD12}">
      <dgm:prSet/>
      <dgm:spPr/>
      <dgm:t>
        <a:bodyPr/>
        <a:lstStyle/>
        <a:p>
          <a:endParaRPr lang="lv-LV"/>
        </a:p>
      </dgm:t>
    </dgm:pt>
    <dgm:pt modelId="{CD44FAC2-0BF7-47DA-A4DF-9BA2EA1CA137}">
      <dgm:prSet phldrT="[Text]"/>
      <dgm:spPr/>
      <dgm:t>
        <a:bodyPr/>
        <a:lstStyle/>
        <a:p>
          <a:r>
            <a:rPr lang="lv-LV" b="1" dirty="0">
              <a:latin typeface="Aptos" panose="020B0004020202020204" pitchFamily="34" charset="0"/>
            </a:rPr>
            <a:t>OPTIMIZĀCIJA </a:t>
          </a:r>
        </a:p>
        <a:p>
          <a:r>
            <a:rPr lang="lv-LV" b="1">
              <a:latin typeface="Aptos" panose="020B0004020202020204" pitchFamily="34" charset="0"/>
            </a:rPr>
            <a:t>101,9 </a:t>
          </a:r>
          <a:r>
            <a:rPr lang="lv-LV" b="1" dirty="0">
              <a:latin typeface="Aptos" panose="020B0004020202020204" pitchFamily="34" charset="0"/>
            </a:rPr>
            <a:t>milj. EUR</a:t>
          </a:r>
        </a:p>
        <a:p>
          <a:r>
            <a:rPr lang="lv-LV" dirty="0">
              <a:latin typeface="Aptos" panose="020B0004020202020204" pitchFamily="34" charset="0"/>
            </a:rPr>
            <a:t>Citas ministriju pieteiktās pārdales savu aplokšņu ietvaros, izvērtējot progresu un prioritātes</a:t>
          </a:r>
        </a:p>
      </dgm:t>
    </dgm:pt>
    <dgm:pt modelId="{5730346C-F92C-44CE-A392-6D35372B43E8}" type="parTrans" cxnId="{079ACB58-AE34-436B-806F-D26B9B7BF54F}">
      <dgm:prSet/>
      <dgm:spPr/>
      <dgm:t>
        <a:bodyPr/>
        <a:lstStyle/>
        <a:p>
          <a:endParaRPr lang="lv-LV"/>
        </a:p>
      </dgm:t>
    </dgm:pt>
    <dgm:pt modelId="{0293F165-DDD9-4CC2-A5C5-AD025612322B}" type="sibTrans" cxnId="{079ACB58-AE34-436B-806F-D26B9B7BF54F}">
      <dgm:prSet/>
      <dgm:spPr/>
      <dgm:t>
        <a:bodyPr/>
        <a:lstStyle/>
        <a:p>
          <a:endParaRPr lang="lv-LV"/>
        </a:p>
      </dgm:t>
    </dgm:pt>
    <dgm:pt modelId="{10BA4C51-44CE-4047-A4D0-C469B54F590A}" type="pres">
      <dgm:prSet presAssocID="{4453C9E7-C8D4-4C92-833E-E087F2917B3A}" presName="matrix" presStyleCnt="0">
        <dgm:presLayoutVars>
          <dgm:chMax val="1"/>
          <dgm:dir/>
          <dgm:resizeHandles val="exact"/>
        </dgm:presLayoutVars>
      </dgm:prSet>
      <dgm:spPr/>
    </dgm:pt>
    <dgm:pt modelId="{E1C1CD73-DB28-4087-9DDC-3E52BB2E4B25}" type="pres">
      <dgm:prSet presAssocID="{4453C9E7-C8D4-4C92-833E-E087F2917B3A}" presName="diamond" presStyleLbl="bgShp" presStyleIdx="0" presStyleCnt="1" custScaleX="117086" custLinFactNeighborX="971" custLinFactNeighborY="0"/>
      <dgm:spPr/>
    </dgm:pt>
    <dgm:pt modelId="{303A9855-F334-4466-9047-71E98DCD1833}" type="pres">
      <dgm:prSet presAssocID="{4453C9E7-C8D4-4C92-833E-E087F2917B3A}" presName="quad1" presStyleLbl="node1" presStyleIdx="0" presStyleCnt="4" custScaleX="152842" custScaleY="113447" custLinFactNeighborX="-22973" custLinFactNeighborY="997">
        <dgm:presLayoutVars>
          <dgm:chMax val="0"/>
          <dgm:chPref val="0"/>
          <dgm:bulletEnabled val="1"/>
        </dgm:presLayoutVars>
      </dgm:prSet>
      <dgm:spPr/>
    </dgm:pt>
    <dgm:pt modelId="{4504014F-B23B-456D-AFD3-4C26B5DC0A3D}" type="pres">
      <dgm:prSet presAssocID="{4453C9E7-C8D4-4C92-833E-E087F2917B3A}" presName="quad2" presStyleLbl="node1" presStyleIdx="1" presStyleCnt="4" custScaleX="111995" custLinFactNeighborX="8911" custLinFactNeighborY="7721">
        <dgm:presLayoutVars>
          <dgm:chMax val="0"/>
          <dgm:chPref val="0"/>
          <dgm:bulletEnabled val="1"/>
        </dgm:presLayoutVars>
      </dgm:prSet>
      <dgm:spPr/>
    </dgm:pt>
    <dgm:pt modelId="{18A80C43-DD75-4CA5-BEFF-8526C3730112}" type="pres">
      <dgm:prSet presAssocID="{4453C9E7-C8D4-4C92-833E-E087F2917B3A}" presName="quad3" presStyleLbl="node1" presStyleIdx="2" presStyleCnt="4" custScaleX="115193" custLinFactNeighborX="-8702" custLinFactNeighborY="5657">
        <dgm:presLayoutVars>
          <dgm:chMax val="0"/>
          <dgm:chPref val="0"/>
          <dgm:bulletEnabled val="1"/>
        </dgm:presLayoutVars>
      </dgm:prSet>
      <dgm:spPr/>
    </dgm:pt>
    <dgm:pt modelId="{CEE82262-1B5C-4C7C-9CB1-D5430B8EE1ED}" type="pres">
      <dgm:prSet presAssocID="{4453C9E7-C8D4-4C92-833E-E087F2917B3A}" presName="quad4" presStyleLbl="node1" presStyleIdx="3" presStyleCnt="4" custScaleX="103316" custLinFactNeighborX="4329" custLinFactNeighborY="6885">
        <dgm:presLayoutVars>
          <dgm:chMax val="0"/>
          <dgm:chPref val="0"/>
          <dgm:bulletEnabled val="1"/>
        </dgm:presLayoutVars>
      </dgm:prSet>
      <dgm:spPr/>
    </dgm:pt>
  </dgm:ptLst>
  <dgm:cxnLst>
    <dgm:cxn modelId="{76913D36-F6B8-43AF-9462-2E970F2DFD12}" srcId="{4453C9E7-C8D4-4C92-833E-E087F2917B3A}" destId="{3CD7262D-425B-46FB-BA04-11D9CCFF347B}" srcOrd="2" destOrd="0" parTransId="{81BB2C09-E48D-4AE0-B01B-A8F89C406332}" sibTransId="{0E54028E-58C1-4F63-81D1-86AF2F0FF6F0}"/>
    <dgm:cxn modelId="{DEF54E5B-BB51-41CC-872C-55B249C1D0D1}" type="presOf" srcId="{4453C9E7-C8D4-4C92-833E-E087F2917B3A}" destId="{10BA4C51-44CE-4047-A4D0-C469B54F590A}" srcOrd="0" destOrd="0" presId="urn:microsoft.com/office/officeart/2005/8/layout/matrix3"/>
    <dgm:cxn modelId="{8BF9035E-DC72-459C-9CEF-9F59484386DF}" type="presOf" srcId="{CD44FAC2-0BF7-47DA-A4DF-9BA2EA1CA137}" destId="{CEE82262-1B5C-4C7C-9CB1-D5430B8EE1ED}" srcOrd="0" destOrd="0" presId="urn:microsoft.com/office/officeart/2005/8/layout/matrix3"/>
    <dgm:cxn modelId="{079ACB58-AE34-436B-806F-D26B9B7BF54F}" srcId="{4453C9E7-C8D4-4C92-833E-E087F2917B3A}" destId="{CD44FAC2-0BF7-47DA-A4DF-9BA2EA1CA137}" srcOrd="3" destOrd="0" parTransId="{5730346C-F92C-44CE-A392-6D35372B43E8}" sibTransId="{0293F165-DDD9-4CC2-A5C5-AD025612322B}"/>
    <dgm:cxn modelId="{678A6E8F-71ED-44DB-BE7E-71E5AC3BC094}" type="presOf" srcId="{D1B897F3-8FDA-412A-B2AA-60C04509F031}" destId="{303A9855-F334-4466-9047-71E98DCD1833}" srcOrd="0" destOrd="0" presId="urn:microsoft.com/office/officeart/2005/8/layout/matrix3"/>
    <dgm:cxn modelId="{A324DE97-6DC8-416F-96A0-BB87985CE38D}" srcId="{4453C9E7-C8D4-4C92-833E-E087F2917B3A}" destId="{7EEE1CBF-33CF-41E0-87C1-B904BDAB301D}" srcOrd="1" destOrd="0" parTransId="{C3BC545C-BEDA-4E15-8C81-F4A349A42279}" sibTransId="{1729BD0A-7775-46C6-BA21-DEDBF62CFE89}"/>
    <dgm:cxn modelId="{07F9579E-EBDA-4E09-9927-7EF587610DC7}" srcId="{4453C9E7-C8D4-4C92-833E-E087F2917B3A}" destId="{D1B897F3-8FDA-412A-B2AA-60C04509F031}" srcOrd="0" destOrd="0" parTransId="{8FB07C08-066C-4682-A7AD-AA7D1B271572}" sibTransId="{59FAFC0F-4343-428B-9B18-950F86C27E12}"/>
    <dgm:cxn modelId="{19DD22A9-7DF2-432B-8B2F-8E874C258C5E}" type="presOf" srcId="{7EEE1CBF-33CF-41E0-87C1-B904BDAB301D}" destId="{4504014F-B23B-456D-AFD3-4C26B5DC0A3D}" srcOrd="0" destOrd="0" presId="urn:microsoft.com/office/officeart/2005/8/layout/matrix3"/>
    <dgm:cxn modelId="{EFACCFB1-F558-48A1-81D2-FA927A0A5CB5}" type="presOf" srcId="{3CD7262D-425B-46FB-BA04-11D9CCFF347B}" destId="{18A80C43-DD75-4CA5-BEFF-8526C3730112}" srcOrd="0" destOrd="0" presId="urn:microsoft.com/office/officeart/2005/8/layout/matrix3"/>
    <dgm:cxn modelId="{2DF86FCD-E6FF-479E-B048-270F51F1481C}" type="presParOf" srcId="{10BA4C51-44CE-4047-A4D0-C469B54F590A}" destId="{E1C1CD73-DB28-4087-9DDC-3E52BB2E4B25}" srcOrd="0" destOrd="0" presId="urn:microsoft.com/office/officeart/2005/8/layout/matrix3"/>
    <dgm:cxn modelId="{11446D1F-5A2C-451F-881A-93C121AA4C61}" type="presParOf" srcId="{10BA4C51-44CE-4047-A4D0-C469B54F590A}" destId="{303A9855-F334-4466-9047-71E98DCD1833}" srcOrd="1" destOrd="0" presId="urn:microsoft.com/office/officeart/2005/8/layout/matrix3"/>
    <dgm:cxn modelId="{A509B513-0C54-476F-B805-E5869D01956A}" type="presParOf" srcId="{10BA4C51-44CE-4047-A4D0-C469B54F590A}" destId="{4504014F-B23B-456D-AFD3-4C26B5DC0A3D}" srcOrd="2" destOrd="0" presId="urn:microsoft.com/office/officeart/2005/8/layout/matrix3"/>
    <dgm:cxn modelId="{D6512291-CEED-4003-BE1C-A5298F6C7953}" type="presParOf" srcId="{10BA4C51-44CE-4047-A4D0-C469B54F590A}" destId="{18A80C43-DD75-4CA5-BEFF-8526C3730112}" srcOrd="3" destOrd="0" presId="urn:microsoft.com/office/officeart/2005/8/layout/matrix3"/>
    <dgm:cxn modelId="{DE3AFBE0-F7A6-48E7-B12B-F1EF4C9331E6}" type="presParOf" srcId="{10BA4C51-44CE-4047-A4D0-C469B54F590A}" destId="{CEE82262-1B5C-4C7C-9CB1-D5430B8EE1ED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C1CD73-DB28-4087-9DDC-3E52BB2E4B25}">
      <dsp:nvSpPr>
        <dsp:cNvPr id="0" name=""/>
        <dsp:cNvSpPr/>
      </dsp:nvSpPr>
      <dsp:spPr>
        <a:xfrm>
          <a:off x="1631550" y="0"/>
          <a:ext cx="6799062" cy="5806895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3A9855-F334-4466-9047-71E98DCD1833}">
      <dsp:nvSpPr>
        <dsp:cNvPr id="0" name=""/>
        <dsp:cNvSpPr/>
      </dsp:nvSpPr>
      <dsp:spPr>
        <a:xfrm>
          <a:off x="1504282" y="421967"/>
          <a:ext cx="3461396" cy="25692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200" b="1" kern="1200" dirty="0">
              <a:latin typeface="Aptos" panose="020B0004020202020204" pitchFamily="34" charset="0"/>
            </a:rPr>
            <a:t>DROŠĪBA UN NOTURĪBA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200" b="1" kern="1200" dirty="0">
              <a:latin typeface="Aptos" panose="020B0004020202020204" pitchFamily="34" charset="0"/>
            </a:rPr>
            <a:t>177,6 milj. EUR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300" b="1" kern="1200" dirty="0" err="1">
              <a:latin typeface="Aptos" panose="020B0004020202020204" pitchFamily="34" charset="0"/>
            </a:rPr>
            <a:t>Kiberdrošība</a:t>
          </a:r>
          <a:r>
            <a:rPr lang="lv-LV" sz="1300" kern="1200" dirty="0">
              <a:latin typeface="Aptos" panose="020B0004020202020204" pitchFamily="34" charset="0"/>
            </a:rPr>
            <a:t> 33,3 milj. EUR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lv-LV" sz="1300" b="1" kern="1200" dirty="0">
              <a:latin typeface="Aptos" panose="020B0004020202020204" pitchFamily="34" charset="0"/>
            </a:rPr>
            <a:t>Enerģētiskā neatkarība </a:t>
          </a:r>
          <a:r>
            <a:rPr lang="lv-LV" sz="1300" kern="1200" dirty="0">
              <a:latin typeface="Aptos" panose="020B0004020202020204" pitchFamily="34" charset="0"/>
            </a:rPr>
            <a:t>35 milj. EUR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lv-LV" sz="1300" b="1" kern="1200" dirty="0">
              <a:latin typeface="Aptos" panose="020B0004020202020204" pitchFamily="34" charset="0"/>
            </a:rPr>
            <a:t>Militārā mobilitāte un infrastruktūra reģionos </a:t>
          </a:r>
          <a:r>
            <a:rPr lang="lv-LV" sz="1300" kern="1200" dirty="0">
              <a:latin typeface="Aptos" panose="020B0004020202020204" pitchFamily="34" charset="0"/>
            </a:rPr>
            <a:t>22,1 milj. EUR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lv-LV" sz="1300" b="1" kern="1200" dirty="0">
              <a:latin typeface="Aptos" panose="020B0004020202020204" pitchFamily="34" charset="0"/>
            </a:rPr>
            <a:t>Civilā aizsardzība/katastrofu pārvaldība </a:t>
          </a:r>
          <a:r>
            <a:rPr lang="lv-LV" sz="1300" kern="1200" dirty="0">
              <a:latin typeface="Aptos" panose="020B0004020202020204" pitchFamily="34" charset="0"/>
            </a:rPr>
            <a:t>46,86 milj. EUR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lv-LV" sz="1300" b="1" kern="1200" dirty="0">
              <a:latin typeface="Aptos" panose="020B0004020202020204" pitchFamily="34" charset="0"/>
            </a:rPr>
            <a:t>Duālas </a:t>
          </a:r>
          <a:r>
            <a:rPr lang="lv-LV" sz="1300" b="1" kern="1200" dirty="0" err="1">
              <a:latin typeface="Aptos" panose="020B0004020202020204" pitchFamily="34" charset="0"/>
            </a:rPr>
            <a:t>izmantojamības</a:t>
          </a:r>
          <a:r>
            <a:rPr lang="lv-LV" sz="1300" b="1" kern="1200" dirty="0">
              <a:latin typeface="Aptos" panose="020B0004020202020204" pitchFamily="34" charset="0"/>
            </a:rPr>
            <a:t> infrastruktūra (STEP) </a:t>
          </a:r>
          <a:r>
            <a:rPr lang="lv-LV" sz="1300" kern="1200" dirty="0">
              <a:latin typeface="Aptos" panose="020B0004020202020204" pitchFamily="34" charset="0"/>
            </a:rPr>
            <a:t>40 milj. EUR</a:t>
          </a:r>
        </a:p>
      </dsp:txBody>
      <dsp:txXfrm>
        <a:off x="1629701" y="547386"/>
        <a:ext cx="3210558" cy="2318384"/>
      </dsp:txXfrm>
    </dsp:sp>
    <dsp:sp modelId="{4504014F-B23B-456D-AFD3-4C26B5DC0A3D}">
      <dsp:nvSpPr>
        <dsp:cNvPr id="0" name=""/>
        <dsp:cNvSpPr/>
      </dsp:nvSpPr>
      <dsp:spPr>
        <a:xfrm>
          <a:off x="5127781" y="726511"/>
          <a:ext cx="2536338" cy="226468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300" b="1" kern="1200" dirty="0">
              <a:latin typeface="Aptos" panose="020B0004020202020204" pitchFamily="34" charset="0"/>
            </a:rPr>
            <a:t>TRANSPORTS 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300" b="1" kern="1200" dirty="0">
              <a:latin typeface="Aptos" panose="020B0004020202020204" pitchFamily="34" charset="0"/>
            </a:rPr>
            <a:t>461,9 milj. EUR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300" kern="1200" dirty="0">
              <a:latin typeface="Aptos" panose="020B0004020202020204" pitchFamily="34" charset="0"/>
            </a:rPr>
            <a:t>Satiksmes ministrijas esošā portfeļa pārstrukturēšana aktuālajām prioritātēm (dzelzceļa infrastruktūra)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1300" kern="1200" dirty="0">
            <a:latin typeface="Aptos" panose="020B0004020202020204" pitchFamily="34" charset="0"/>
          </a:endParaRPr>
        </a:p>
      </dsp:txBody>
      <dsp:txXfrm>
        <a:off x="5238334" y="837064"/>
        <a:ext cx="2315232" cy="2043583"/>
      </dsp:txXfrm>
    </dsp:sp>
    <dsp:sp modelId="{18A80C43-DD75-4CA5-BEFF-8526C3730112}">
      <dsp:nvSpPr>
        <dsp:cNvPr id="0" name=""/>
        <dsp:cNvSpPr/>
      </dsp:nvSpPr>
      <dsp:spPr>
        <a:xfrm>
          <a:off x="2253793" y="3118664"/>
          <a:ext cx="2608763" cy="226468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300" b="1" kern="1200" dirty="0">
              <a:latin typeface="Aptos" panose="020B0004020202020204" pitchFamily="34" charset="0"/>
            </a:rPr>
            <a:t>ATBALSTS VISTRŪCĪGĀKAJIEM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300" b="1" kern="1200" dirty="0">
              <a:latin typeface="Aptos" panose="020B0004020202020204" pitchFamily="34" charset="0"/>
            </a:rPr>
            <a:t>Atbalsts materiāli nenodrošinātajiem 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300" b="1" kern="1200" dirty="0">
              <a:latin typeface="Aptos" panose="020B0004020202020204" pitchFamily="34" charset="0"/>
            </a:rPr>
            <a:t>27,35 milj. EUR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300" kern="1200" dirty="0">
              <a:latin typeface="Aptos" panose="020B0004020202020204" pitchFamily="34" charset="0"/>
            </a:rPr>
            <a:t>Pārvedums uz LM ESF+ programmu pārtikas paku nepārtrauktības nodrošināšanai</a:t>
          </a:r>
        </a:p>
      </dsp:txBody>
      <dsp:txXfrm>
        <a:off x="2364346" y="3229217"/>
        <a:ext cx="2387657" cy="2043583"/>
      </dsp:txXfrm>
    </dsp:sp>
    <dsp:sp modelId="{CEE82262-1B5C-4C7C-9CB1-D5430B8EE1ED}">
      <dsp:nvSpPr>
        <dsp:cNvPr id="0" name=""/>
        <dsp:cNvSpPr/>
      </dsp:nvSpPr>
      <dsp:spPr>
        <a:xfrm>
          <a:off x="5122289" y="3146475"/>
          <a:ext cx="2339786" cy="226468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300" b="1" kern="1200" dirty="0">
              <a:latin typeface="Aptos" panose="020B0004020202020204" pitchFamily="34" charset="0"/>
            </a:rPr>
            <a:t>OPTIMIZĀCIJA 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300" b="1" kern="1200">
              <a:latin typeface="Aptos" panose="020B0004020202020204" pitchFamily="34" charset="0"/>
            </a:rPr>
            <a:t>101,9 </a:t>
          </a:r>
          <a:r>
            <a:rPr lang="lv-LV" sz="1300" b="1" kern="1200" dirty="0">
              <a:latin typeface="Aptos" panose="020B0004020202020204" pitchFamily="34" charset="0"/>
            </a:rPr>
            <a:t>milj. EUR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300" kern="1200" dirty="0">
              <a:latin typeface="Aptos" panose="020B0004020202020204" pitchFamily="34" charset="0"/>
            </a:rPr>
            <a:t>Citas ministriju pieteiktās pārdales savu aplokšņu ietvaros, izvērtējot progresu un prioritātes</a:t>
          </a:r>
        </a:p>
      </dsp:txBody>
      <dsp:txXfrm>
        <a:off x="5232842" y="3257028"/>
        <a:ext cx="2118680" cy="20435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4015" cy="488712"/>
          </a:xfrm>
          <a:prstGeom prst="rect">
            <a:avLst/>
          </a:prstGeom>
        </p:spPr>
        <p:txBody>
          <a:bodyPr vert="horz" lIns="90859" tIns="45430" rIns="90859" bIns="45430" rtlCol="0"/>
          <a:lstStyle>
            <a:lvl1pPr algn="l" defTabSz="933609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09079" y="0"/>
            <a:ext cx="2914015" cy="488712"/>
          </a:xfrm>
          <a:prstGeom prst="rect">
            <a:avLst/>
          </a:prstGeom>
        </p:spPr>
        <p:txBody>
          <a:bodyPr vert="horz" lIns="90859" tIns="45430" rIns="90859" bIns="45430" rtlCol="0"/>
          <a:lstStyle>
            <a:lvl1pPr algn="r" defTabSz="933609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269A99F-EF31-4B9C-A738-C27DFF01580E}" type="datetimeFigureOut">
              <a:rPr lang="lv-LV"/>
              <a:pPr>
                <a:defRPr/>
              </a:pPr>
              <a:t>18.06.2025</a:t>
            </a:fld>
            <a:endParaRPr lang="lv-LV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33425"/>
            <a:ext cx="6515100" cy="36655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859" tIns="45430" rIns="90859" bIns="45430" rtlCol="0" anchor="ctr"/>
          <a:lstStyle/>
          <a:p>
            <a:pPr lvl="0"/>
            <a:endParaRPr lang="lv-LV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2465" y="4642764"/>
            <a:ext cx="5379720" cy="4398407"/>
          </a:xfrm>
          <a:prstGeom prst="rect">
            <a:avLst/>
          </a:prstGeom>
        </p:spPr>
        <p:txBody>
          <a:bodyPr vert="horz" lIns="90859" tIns="45430" rIns="90859" bIns="4543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283829"/>
            <a:ext cx="2914015" cy="488712"/>
          </a:xfrm>
          <a:prstGeom prst="rect">
            <a:avLst/>
          </a:prstGeom>
        </p:spPr>
        <p:txBody>
          <a:bodyPr vert="horz" lIns="90859" tIns="45430" rIns="90859" bIns="45430" rtlCol="0" anchor="b"/>
          <a:lstStyle>
            <a:lvl1pPr algn="l" defTabSz="933609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09079" y="9283829"/>
            <a:ext cx="2914015" cy="488712"/>
          </a:xfrm>
          <a:prstGeom prst="rect">
            <a:avLst/>
          </a:prstGeom>
        </p:spPr>
        <p:txBody>
          <a:bodyPr vert="horz" wrap="square" lIns="90859" tIns="45430" rIns="90859" bIns="4543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9FACE587-8D14-4055-82B5-6CCDF55621C3}" type="slidenum">
              <a:rPr lang="lv-LV" altLang="lv-LV"/>
              <a:pPr/>
              <a:t>‹#›</a:t>
            </a:fld>
            <a:endParaRPr lang="lv-LV" altLang="lv-LV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ACE587-8D14-4055-82B5-6CCDF55621C3}" type="slidenum">
              <a:rPr lang="lv-LV" altLang="lv-LV" smtClean="0"/>
              <a:pPr/>
              <a:t>2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23402836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No 2029. gada deficīta palielinājums tiek veikts par 0,5% no IKP samazinot Fiskālās disciplīnas likuma 10. pantā noteikto minimāli plānojamo vispārējās valdības budžeta strukturālo bilanci. Tā 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ķā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jaunais aizsardzības finansējuma līmenis ir uzskatāms par pastāvīgu, ņemot vērā jaunās realitātes, deficīta palielinājums ir pastāvīgs.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ACE587-8D14-4055-82B5-6CCDF55621C3}" type="slidenum">
              <a:rPr lang="lv-LV" altLang="lv-LV" smtClean="0"/>
              <a:pPr/>
              <a:t>3</a:t>
            </a:fld>
            <a:endParaRPr lang="lv-LV" altLang="lv-LV" dirty="0"/>
          </a:p>
        </p:txBody>
      </p:sp>
    </p:spTree>
    <p:extLst>
      <p:ext uri="{BB962C8B-B14F-4D97-AF65-F5344CB8AC3E}">
        <p14:creationId xmlns:p14="http://schemas.microsoft.com/office/powerpoint/2010/main" val="12892006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916038-DA2A-373A-AB85-0F8EBD9D06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2B10539-7B5E-DCEB-3FB9-D57D4BD82B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ED0E90A-2D6F-D9DF-381D-85107B4D1B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F02489-FCB4-027A-EFC7-C27A35909C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ACE587-8D14-4055-82B5-6CCDF55621C3}" type="slidenum">
              <a:rPr lang="lv-LV" altLang="lv-LV" smtClean="0"/>
              <a:pPr/>
              <a:t>8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37227058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ACE587-8D14-4055-82B5-6CCDF55621C3}" type="slidenum">
              <a:rPr lang="lv-LV" altLang="lv-LV" smtClean="0"/>
              <a:pPr/>
              <a:t>10</a:t>
            </a:fld>
            <a:endParaRPr lang="lv-LV" altLang="lv-LV" dirty="0"/>
          </a:p>
        </p:txBody>
      </p:sp>
    </p:spTree>
    <p:extLst>
      <p:ext uri="{BB962C8B-B14F-4D97-AF65-F5344CB8AC3E}">
        <p14:creationId xmlns:p14="http://schemas.microsoft.com/office/powerpoint/2010/main" val="30957642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38213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lang="lv-LV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ACE587-8D14-4055-82B5-6CCDF55621C3}" type="slidenum">
              <a:rPr lang="lv-LV" altLang="lv-LV" smtClean="0"/>
              <a:pPr/>
              <a:t>13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27973062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932" y="1"/>
            <a:ext cx="3778135" cy="4168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914400" y="4724400"/>
            <a:ext cx="103632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3505200"/>
            <a:ext cx="103632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6195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1762298" cy="1957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81000"/>
            <a:ext cx="8128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4400" y="1752601"/>
            <a:ext cx="8128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1" y="6324600"/>
            <a:ext cx="4720116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222517" y="6324600"/>
            <a:ext cx="563084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488D313E-2000-476B-A18C-F5D14CEA870F}" type="slidenum">
              <a:rPr lang="en-US" altLang="lv-LV"/>
              <a:pPr/>
              <a:t>‹#›</a:t>
            </a:fld>
            <a:endParaRPr lang="en-US" altLang="lv-LV" dirty="0"/>
          </a:p>
        </p:txBody>
      </p:sp>
    </p:spTree>
    <p:extLst>
      <p:ext uri="{BB962C8B-B14F-4D97-AF65-F5344CB8AC3E}">
        <p14:creationId xmlns:p14="http://schemas.microsoft.com/office/powerpoint/2010/main" val="3440376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9" y="0"/>
            <a:ext cx="1762298" cy="1957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81000"/>
            <a:ext cx="8128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4400" y="1752603"/>
            <a:ext cx="8128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2" y="6324600"/>
            <a:ext cx="4721076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223478" y="6324600"/>
            <a:ext cx="562124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0B582915-0310-4CDD-9A79-BDC3E59340E8}" type="slidenum">
              <a:rPr lang="en-US" altLang="lv-LV"/>
              <a:pPr/>
              <a:t>‹#›</a:t>
            </a:fld>
            <a:endParaRPr lang="en-US" altLang="lv-LV" dirty="0"/>
          </a:p>
        </p:txBody>
      </p:sp>
    </p:spTree>
    <p:extLst>
      <p:ext uri="{BB962C8B-B14F-4D97-AF65-F5344CB8AC3E}">
        <p14:creationId xmlns:p14="http://schemas.microsoft.com/office/powerpoint/2010/main" val="1552329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9" y="0"/>
            <a:ext cx="1762298" cy="1957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657603"/>
            <a:ext cx="8128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4400" y="381000"/>
            <a:ext cx="8128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686893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189293" y="6324600"/>
            <a:ext cx="596307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515252D6-3622-483F-A7E8-9E60FEFE5E88}" type="slidenum">
              <a:rPr lang="en-US" altLang="lv-LV"/>
              <a:pPr/>
              <a:t>‹#›</a:t>
            </a:fld>
            <a:endParaRPr lang="en-US" altLang="lv-LV" dirty="0"/>
          </a:p>
        </p:txBody>
      </p:sp>
    </p:spTree>
    <p:extLst>
      <p:ext uri="{BB962C8B-B14F-4D97-AF65-F5344CB8AC3E}">
        <p14:creationId xmlns:p14="http://schemas.microsoft.com/office/powerpoint/2010/main" val="800727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9" y="0"/>
            <a:ext cx="1762298" cy="1957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04804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1752601"/>
            <a:ext cx="38608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1752603"/>
            <a:ext cx="39624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1" y="6324600"/>
            <a:ext cx="4709683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212084" y="6324600"/>
            <a:ext cx="573517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D7664841-0D73-44CB-AE22-42FD73D83E02}" type="slidenum">
              <a:rPr lang="en-US" altLang="lv-LV"/>
              <a:pPr/>
              <a:t>‹#›</a:t>
            </a:fld>
            <a:endParaRPr lang="en-US" altLang="lv-LV" dirty="0"/>
          </a:p>
        </p:txBody>
      </p:sp>
    </p:spTree>
    <p:extLst>
      <p:ext uri="{BB962C8B-B14F-4D97-AF65-F5344CB8AC3E}">
        <p14:creationId xmlns:p14="http://schemas.microsoft.com/office/powerpoint/2010/main" val="1573122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9" y="0"/>
            <a:ext cx="1762298" cy="1957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454400" y="304804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2386943"/>
            <a:ext cx="38608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2386943"/>
            <a:ext cx="39624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3454400" y="1852616"/>
            <a:ext cx="3860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7620000" y="1851956"/>
            <a:ext cx="39624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1" y="6324600"/>
            <a:ext cx="4709683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11212084" y="6324600"/>
            <a:ext cx="573517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A4EC0522-D5CF-4FDD-85E3-6E22DB726A47}" type="slidenum">
              <a:rPr lang="en-US" altLang="lv-LV"/>
              <a:pPr/>
              <a:t>‹#›</a:t>
            </a:fld>
            <a:endParaRPr lang="en-US" altLang="lv-LV" dirty="0"/>
          </a:p>
        </p:txBody>
      </p:sp>
    </p:spTree>
    <p:extLst>
      <p:ext uri="{BB962C8B-B14F-4D97-AF65-F5344CB8AC3E}">
        <p14:creationId xmlns:p14="http://schemas.microsoft.com/office/powerpoint/2010/main" val="2954463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9" y="0"/>
            <a:ext cx="1762298" cy="1957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454400" y="304804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2" y="6324600"/>
            <a:ext cx="4721076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223478" y="6324600"/>
            <a:ext cx="562124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3B50DFDF-96B8-465A-918F-3FF13AAF5E12}" type="slidenum">
              <a:rPr lang="en-US" altLang="lv-LV"/>
              <a:pPr/>
              <a:t>‹#›</a:t>
            </a:fld>
            <a:endParaRPr lang="en-US" altLang="lv-LV" dirty="0"/>
          </a:p>
        </p:txBody>
      </p:sp>
    </p:spTree>
    <p:extLst>
      <p:ext uri="{BB962C8B-B14F-4D97-AF65-F5344CB8AC3E}">
        <p14:creationId xmlns:p14="http://schemas.microsoft.com/office/powerpoint/2010/main" val="2104680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9" y="0"/>
            <a:ext cx="1762298" cy="1957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698288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200690" y="6324600"/>
            <a:ext cx="584911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E87027D6-B333-4374-94DC-E94160EB0D4C}" type="slidenum">
              <a:rPr lang="en-US" altLang="lv-LV"/>
              <a:pPr/>
              <a:t>‹#›</a:t>
            </a:fld>
            <a:endParaRPr lang="en-US" altLang="lv-LV" dirty="0"/>
          </a:p>
        </p:txBody>
      </p:sp>
    </p:spTree>
    <p:extLst>
      <p:ext uri="{BB962C8B-B14F-4D97-AF65-F5344CB8AC3E}">
        <p14:creationId xmlns:p14="http://schemas.microsoft.com/office/powerpoint/2010/main" val="1646362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9" y="0"/>
            <a:ext cx="1762298" cy="1957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1" y="272978"/>
            <a:ext cx="3668035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6037" y="273054"/>
            <a:ext cx="4359563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54401" y="1435122"/>
            <a:ext cx="3668035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1" y="6324600"/>
            <a:ext cx="4709683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212084" y="6324600"/>
            <a:ext cx="573517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B6036CB6-F7FF-4F1F-8F32-92EA84D42F97}" type="slidenum">
              <a:rPr lang="en-US" altLang="lv-LV"/>
              <a:pPr/>
              <a:t>‹#›</a:t>
            </a:fld>
            <a:endParaRPr lang="en-US" altLang="lv-LV" dirty="0"/>
          </a:p>
        </p:txBody>
      </p:sp>
    </p:spTree>
    <p:extLst>
      <p:ext uri="{BB962C8B-B14F-4D97-AF65-F5344CB8AC3E}">
        <p14:creationId xmlns:p14="http://schemas.microsoft.com/office/powerpoint/2010/main" val="3301266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932" y="0"/>
            <a:ext cx="3778135" cy="4168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96531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3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B55D10C-3E28-49B5-BA9F-F2FF950E44C7}" type="datetime1">
              <a:rPr lang="en-US"/>
              <a:pPr>
                <a:defRPr/>
              </a:pPr>
              <a:t>6/18/2025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9D893850-4C62-42FA-A22B-349FCBB3BAE1}" type="slidenum">
              <a:rPr lang="en-US" altLang="lv-LV"/>
              <a:pPr/>
              <a:t>‹#›</a:t>
            </a:fld>
            <a:endParaRPr lang="en-US" altLang="lv-LV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</p:sldLayoutIdLst>
  <p:hf hdr="0" ftr="0" dt="0"/>
  <p:txStyles>
    <p:titleStyle>
      <a:lvl1pPr algn="ctr" defTabSz="938213" rtl="0" eaLnBrk="1" fontAlgn="base" hangingPunct="1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2pPr>
      <a:lvl3pPr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3pPr>
      <a:lvl4pPr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4pPr>
      <a:lvl5pPr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92100" algn="l" defTabSz="938213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3163" indent="-233363" algn="l" defTabSz="938213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3063" indent="-233363" algn="l" defTabSz="938213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2963" indent="-233363" algn="l" defTabSz="938213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362047" y="3149600"/>
            <a:ext cx="11467906" cy="1681481"/>
          </a:xfrm>
        </p:spPr>
        <p:txBody>
          <a:bodyPr>
            <a:normAutofit/>
          </a:bodyPr>
          <a:lstStyle/>
          <a:p>
            <a:r>
              <a:rPr lang="sv-SE" altLang="lv-LV" dirty="0"/>
              <a:t>Par 2026.</a:t>
            </a:r>
            <a:r>
              <a:rPr lang="lv-LV" altLang="lv-LV" dirty="0"/>
              <a:t> </a:t>
            </a:r>
            <a:r>
              <a:rPr lang="sv-SE" altLang="lv-LV" dirty="0"/>
              <a:t>gada </a:t>
            </a:r>
            <a:r>
              <a:rPr lang="lv-LV" altLang="lv-LV" dirty="0"/>
              <a:t>valsts </a:t>
            </a:r>
            <a:r>
              <a:rPr lang="sv-SE" altLang="lv-LV" dirty="0"/>
              <a:t>budžeta </a:t>
            </a:r>
            <a:r>
              <a:rPr lang="lv-LV" altLang="lv-LV" dirty="0"/>
              <a:t>sagatavošanas procesu un prioritātēm</a:t>
            </a:r>
          </a:p>
        </p:txBody>
      </p:sp>
      <p:sp>
        <p:nvSpPr>
          <p:cNvPr id="11267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914400" y="5539232"/>
            <a:ext cx="10363200" cy="533276"/>
          </a:xfrm>
        </p:spPr>
        <p:txBody>
          <a:bodyPr>
            <a:normAutofit/>
          </a:bodyPr>
          <a:lstStyle/>
          <a:p>
            <a:r>
              <a:rPr lang="lv-LV" altLang="lv-LV" sz="2000" dirty="0"/>
              <a:t> 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7EBD2481-6C98-56CE-0FD1-648C9115B3F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/>
          <a:lstStyle/>
          <a:p>
            <a:r>
              <a:rPr lang="lv-LV" altLang="lv-LV" dirty="0"/>
              <a:t>2025. gada 18. jūnijā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C1F20A-F56C-FF2D-C488-289EEADFC2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1B72E-3CFD-545B-3615-B403A68A43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0506" y="213050"/>
            <a:ext cx="9574504" cy="1036642"/>
          </a:xfrm>
        </p:spPr>
        <p:txBody>
          <a:bodyPr/>
          <a:lstStyle/>
          <a:p>
            <a:pPr algn="ctr"/>
            <a:r>
              <a:rPr lang="lv-LV" altLang="lv-LV" dirty="0">
                <a:solidFill>
                  <a:schemeClr val="tx2">
                    <a:lumMod val="50000"/>
                  </a:schemeClr>
                </a:solidFill>
              </a:rPr>
              <a:t>2026. gada un vidēja termiņa budžeta sagatavošanas laika grafiks </a:t>
            </a:r>
            <a:endParaRPr lang="lv-LV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54C644-6D7F-2AED-DB4C-E0D6673983B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427755" y="6400303"/>
            <a:ext cx="562124" cy="304800"/>
          </a:xfrm>
        </p:spPr>
        <p:txBody>
          <a:bodyPr/>
          <a:lstStyle/>
          <a:p>
            <a:fld id="{0B582915-0310-4CDD-9A79-BDC3E59340E8}" type="slidenum">
              <a:rPr lang="en-US" altLang="lv-LV" smtClean="0"/>
              <a:pPr/>
              <a:t>10</a:t>
            </a:fld>
            <a:endParaRPr lang="en-US" altLang="lv-LV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A742128E-73C4-50D0-BE71-6E2DE7D12E43}"/>
              </a:ext>
            </a:extLst>
          </p:cNvPr>
          <p:cNvSpPr/>
          <p:nvPr/>
        </p:nvSpPr>
        <p:spPr>
          <a:xfrm>
            <a:off x="43132" y="1975449"/>
            <a:ext cx="3967735" cy="422988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C0FE0E16-5214-0D94-C8EE-5A1DC3A31172}"/>
              </a:ext>
            </a:extLst>
          </p:cNvPr>
          <p:cNvGrpSpPr/>
          <p:nvPr/>
        </p:nvGrpSpPr>
        <p:grpSpPr>
          <a:xfrm>
            <a:off x="98536" y="1798427"/>
            <a:ext cx="12039339" cy="4551865"/>
            <a:chOff x="118804" y="1798427"/>
            <a:chExt cx="12039339" cy="4551865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416F9CA3-EA22-0F2D-3822-6B37DA884542}"/>
                </a:ext>
              </a:extLst>
            </p:cNvPr>
            <p:cNvGrpSpPr/>
            <p:nvPr/>
          </p:nvGrpSpPr>
          <p:grpSpPr>
            <a:xfrm>
              <a:off x="3879329" y="1798427"/>
              <a:ext cx="8278814" cy="4551865"/>
              <a:chOff x="88994" y="1096047"/>
              <a:chExt cx="11940822" cy="5427339"/>
            </a:xfrm>
          </p:grpSpPr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id="{744430F7-8EF3-8905-A7B8-CEEBA99D071B}"/>
                  </a:ext>
                </a:extLst>
              </p:cNvPr>
              <p:cNvGrpSpPr/>
              <p:nvPr/>
            </p:nvGrpSpPr>
            <p:grpSpPr>
              <a:xfrm>
                <a:off x="88994" y="1096047"/>
                <a:ext cx="11940822" cy="5427339"/>
                <a:chOff x="88994" y="1096047"/>
                <a:chExt cx="11940822" cy="5427339"/>
              </a:xfrm>
            </p:grpSpPr>
            <p:grpSp>
              <p:nvGrpSpPr>
                <p:cNvPr id="62" name="Group 61">
                  <a:extLst>
                    <a:ext uri="{FF2B5EF4-FFF2-40B4-BE49-F238E27FC236}">
                      <a16:creationId xmlns:a16="http://schemas.microsoft.com/office/drawing/2014/main" id="{52A2A66D-D705-B6D9-1AFA-9555D196DE59}"/>
                    </a:ext>
                  </a:extLst>
                </p:cNvPr>
                <p:cNvGrpSpPr/>
                <p:nvPr/>
              </p:nvGrpSpPr>
              <p:grpSpPr>
                <a:xfrm>
                  <a:off x="88994" y="1465379"/>
                  <a:ext cx="11940822" cy="2164721"/>
                  <a:chOff x="62936" y="1050706"/>
                  <a:chExt cx="11940822" cy="2164721"/>
                </a:xfrm>
              </p:grpSpPr>
              <p:sp>
                <p:nvSpPr>
                  <p:cNvPr id="22" name="Chevron 2">
                    <a:extLst>
                      <a:ext uri="{FF2B5EF4-FFF2-40B4-BE49-F238E27FC236}">
                        <a16:creationId xmlns:a16="http://schemas.microsoft.com/office/drawing/2014/main" id="{52C0EC69-DCE4-3D60-4EA0-FB5F5BEDE8AB}"/>
                      </a:ext>
                    </a:extLst>
                  </p:cNvPr>
                  <p:cNvSpPr/>
                  <p:nvPr/>
                </p:nvSpPr>
                <p:spPr>
                  <a:xfrm>
                    <a:off x="62936" y="2595930"/>
                    <a:ext cx="3790497" cy="619497"/>
                  </a:xfrm>
                  <a:prstGeom prst="chevron">
                    <a:avLst/>
                  </a:prstGeom>
                  <a:solidFill>
                    <a:srgbClr val="608BC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 sz="140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3" name="TextBox 22">
                    <a:extLst>
                      <a:ext uri="{FF2B5EF4-FFF2-40B4-BE49-F238E27FC236}">
                        <a16:creationId xmlns:a16="http://schemas.microsoft.com/office/drawing/2014/main" id="{D611AE0B-DAB6-DEFD-7344-046C3AED8D64}"/>
                      </a:ext>
                    </a:extLst>
                  </p:cNvPr>
                  <p:cNvSpPr txBox="1"/>
                  <p:nvPr/>
                </p:nvSpPr>
                <p:spPr>
                  <a:xfrm>
                    <a:off x="886802" y="2739411"/>
                    <a:ext cx="1992311" cy="30275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lv-LV" altLang="ko-KR" sz="10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rPr>
                      <a:t>Augusts</a:t>
                    </a:r>
                    <a:endParaRPr lang="ko-KR" altLang="en-US" sz="1000" b="1" dirty="0">
                      <a:solidFill>
                        <a:schemeClr val="tx2">
                          <a:lumMod val="50000"/>
                        </a:schemeClr>
                      </a:solidFill>
                      <a:latin typeface="Verdana" panose="020B0604030504040204" pitchFamily="34" charset="0"/>
                    </a:endParaRPr>
                  </a:p>
                </p:txBody>
              </p:sp>
              <p:cxnSp>
                <p:nvCxnSpPr>
                  <p:cNvPr id="44" name="Straight Arrow Connector 43">
                    <a:extLst>
                      <a:ext uri="{FF2B5EF4-FFF2-40B4-BE49-F238E27FC236}">
                        <a16:creationId xmlns:a16="http://schemas.microsoft.com/office/drawing/2014/main" id="{FAF5B2ED-B79C-1CFD-7BA2-04F87DDF6A1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023098" y="1901577"/>
                    <a:ext cx="0" cy="681741"/>
                  </a:xfrm>
                  <a:prstGeom prst="straightConnector1">
                    <a:avLst/>
                  </a:prstGeom>
                  <a:ln w="28575">
                    <a:solidFill>
                      <a:srgbClr val="608BC1"/>
                    </a:solidFill>
                    <a:prstDash val="sysDot"/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6" name="TextBox 45">
                    <a:extLst>
                      <a:ext uri="{FF2B5EF4-FFF2-40B4-BE49-F238E27FC236}">
                        <a16:creationId xmlns:a16="http://schemas.microsoft.com/office/drawing/2014/main" id="{B31781C5-40F7-5C37-10E2-84F88D21DDBC}"/>
                      </a:ext>
                    </a:extLst>
                  </p:cNvPr>
                  <p:cNvSpPr txBox="1"/>
                  <p:nvPr/>
                </p:nvSpPr>
                <p:spPr>
                  <a:xfrm>
                    <a:off x="2037316" y="1050706"/>
                    <a:ext cx="1652561" cy="697246"/>
                  </a:xfrm>
                  <a:prstGeom prst="rect">
                    <a:avLst/>
                  </a:prstGeom>
                  <a:noFill/>
                  <a:ln w="28575">
                    <a:solidFill>
                      <a:srgbClr val="608BC1"/>
                    </a:solidFill>
                    <a:prstDash val="sysDash"/>
                  </a:ln>
                </p:spPr>
                <p:txBody>
                  <a:bodyPr wrap="square">
                    <a:sp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lang="lv-LV" sz="800" spc="79" dirty="0">
                        <a:solidFill>
                          <a:srgbClr val="191919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rPr>
                      <a:t>MK pieņem lēmumu par </a:t>
                    </a:r>
                    <a:r>
                      <a:rPr lang="lv-LV" sz="800" b="1" spc="79" dirty="0">
                        <a:solidFill>
                          <a:srgbClr val="191919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rPr>
                      <a:t>prioritārajiem pasākumiem</a:t>
                    </a:r>
                  </a:p>
                </p:txBody>
              </p:sp>
              <p:sp>
                <p:nvSpPr>
                  <p:cNvPr id="20" name="Chevron 2">
                    <a:extLst>
                      <a:ext uri="{FF2B5EF4-FFF2-40B4-BE49-F238E27FC236}">
                        <a16:creationId xmlns:a16="http://schemas.microsoft.com/office/drawing/2014/main" id="{6B44916D-4B85-CDF8-FC43-5A24D3521E31}"/>
                      </a:ext>
                    </a:extLst>
                  </p:cNvPr>
                  <p:cNvSpPr/>
                  <p:nvPr/>
                </p:nvSpPr>
                <p:spPr>
                  <a:xfrm>
                    <a:off x="3689876" y="2594776"/>
                    <a:ext cx="3602079" cy="619497"/>
                  </a:xfrm>
                  <a:prstGeom prst="chevron">
                    <a:avLst/>
                  </a:prstGeom>
                  <a:solidFill>
                    <a:srgbClr val="608BC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 sz="140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1" name="TextBox 20">
                    <a:extLst>
                      <a:ext uri="{FF2B5EF4-FFF2-40B4-BE49-F238E27FC236}">
                        <a16:creationId xmlns:a16="http://schemas.microsoft.com/office/drawing/2014/main" id="{7AD45B43-4DE1-7E23-96E5-352898DE69E1}"/>
                      </a:ext>
                    </a:extLst>
                  </p:cNvPr>
                  <p:cNvSpPr txBox="1"/>
                  <p:nvPr/>
                </p:nvSpPr>
                <p:spPr>
                  <a:xfrm>
                    <a:off x="4576537" y="2739411"/>
                    <a:ext cx="1992311" cy="30275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lv-LV" altLang="ko-KR" sz="10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Verdana" panose="020B0604030504040204" pitchFamily="34" charset="0"/>
                      </a:rPr>
                      <a:t>Septembris</a:t>
                    </a:r>
                    <a:endParaRPr lang="ko-KR" altLang="en-US" sz="1000" b="1" dirty="0">
                      <a:solidFill>
                        <a:schemeClr val="tx2">
                          <a:lumMod val="50000"/>
                        </a:schemeClr>
                      </a:solidFill>
                      <a:latin typeface="Verdana" panose="020B0604030504040204" pitchFamily="34" charset="0"/>
                    </a:endParaRPr>
                  </a:p>
                </p:txBody>
              </p:sp>
              <p:sp>
                <p:nvSpPr>
                  <p:cNvPr id="24" name="Chevron 2">
                    <a:extLst>
                      <a:ext uri="{FF2B5EF4-FFF2-40B4-BE49-F238E27FC236}">
                        <a16:creationId xmlns:a16="http://schemas.microsoft.com/office/drawing/2014/main" id="{2890F400-0934-9EE5-8995-1FB9C15D31CA}"/>
                      </a:ext>
                    </a:extLst>
                  </p:cNvPr>
                  <p:cNvSpPr/>
                  <p:nvPr/>
                </p:nvSpPr>
                <p:spPr>
                  <a:xfrm>
                    <a:off x="7137494" y="2587732"/>
                    <a:ext cx="4866264" cy="619497"/>
                  </a:xfrm>
                  <a:prstGeom prst="chevron">
                    <a:avLst/>
                  </a:prstGeom>
                  <a:solidFill>
                    <a:srgbClr val="1F509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 sz="140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5" name="TextBox 24">
                    <a:extLst>
                      <a:ext uri="{FF2B5EF4-FFF2-40B4-BE49-F238E27FC236}">
                        <a16:creationId xmlns:a16="http://schemas.microsoft.com/office/drawing/2014/main" id="{45FED25E-7A36-DADA-3AD3-23E6A8E19254}"/>
                      </a:ext>
                    </a:extLst>
                  </p:cNvPr>
                  <p:cNvSpPr txBox="1"/>
                  <p:nvPr/>
                </p:nvSpPr>
                <p:spPr>
                  <a:xfrm>
                    <a:off x="8526033" y="2704332"/>
                    <a:ext cx="1992311" cy="30275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lv-LV" altLang="ko-KR" sz="10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rPr>
                      <a:t>Oktobris</a:t>
                    </a:r>
                    <a:endParaRPr lang="ko-KR" altLang="en-US" sz="1000" b="1" dirty="0">
                      <a:solidFill>
                        <a:schemeClr val="tx2">
                          <a:lumMod val="50000"/>
                        </a:schemeClr>
                      </a:solidFill>
                      <a:latin typeface="Verdana" panose="020B0604030504040204" pitchFamily="34" charset="0"/>
                    </a:endParaRPr>
                  </a:p>
                </p:txBody>
              </p:sp>
            </p:grpSp>
            <p:sp>
              <p:nvSpPr>
                <p:cNvPr id="41" name="TextBox 40">
                  <a:extLst>
                    <a:ext uri="{FF2B5EF4-FFF2-40B4-BE49-F238E27FC236}">
                      <a16:creationId xmlns:a16="http://schemas.microsoft.com/office/drawing/2014/main" id="{D04004F2-3544-F1DB-9D24-4A095638B92F}"/>
                    </a:ext>
                  </a:extLst>
                </p:cNvPr>
                <p:cNvSpPr txBox="1"/>
                <p:nvPr/>
              </p:nvSpPr>
              <p:spPr>
                <a:xfrm>
                  <a:off x="815093" y="4724359"/>
                  <a:ext cx="2900843" cy="403669"/>
                </a:xfrm>
                <a:prstGeom prst="rect">
                  <a:avLst/>
                </a:prstGeom>
                <a:noFill/>
                <a:ln w="28575">
                  <a:solidFill>
                    <a:srgbClr val="608BC1"/>
                  </a:solidFill>
                  <a:prstDash val="sysDash"/>
                </a:ln>
              </p:spPr>
              <p:txBody>
                <a:bodyPr wrap="square">
                  <a:spAutoFit/>
                </a:bodyPr>
                <a:lstStyle/>
                <a:p>
                  <a:pPr lvl="0" algn="ctr" defTabSz="914400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lv-LV" sz="800" spc="79" dirty="0">
                      <a:solidFill>
                        <a:srgbClr val="191919"/>
                      </a:solidFill>
                      <a:latin typeface="Verdana" panose="020B0604030504040204" pitchFamily="34" charset="0"/>
                      <a:ea typeface="Verdana" panose="020B0604030504040204" pitchFamily="34" charset="0"/>
                    </a:rPr>
                    <a:t>MK apstiprina </a:t>
                  </a:r>
                  <a:r>
                    <a:rPr lang="lv-LV" sz="800" b="1" spc="79" dirty="0">
                      <a:solidFill>
                        <a:srgbClr val="191919"/>
                      </a:solidFill>
                      <a:latin typeface="Verdana" panose="020B0604030504040204" pitchFamily="34" charset="0"/>
                      <a:ea typeface="Verdana" panose="020B0604030504040204" pitchFamily="34" charset="0"/>
                    </a:rPr>
                    <a:t>Fiskālo risku deklarāciju</a:t>
                  </a:r>
                  <a:endParaRPr lang="lv-LV" sz="800" spc="79" dirty="0">
                    <a:solidFill>
                      <a:srgbClr val="191919"/>
                    </a:solidFill>
                    <a:latin typeface="Verdana" panose="020B0604030504040204" pitchFamily="34" charset="0"/>
                    <a:ea typeface="Verdana" panose="020B0604030504040204" pitchFamily="34" charset="0"/>
                  </a:endParaRPr>
                </a:p>
              </p:txBody>
            </p:sp>
            <p:sp>
              <p:nvSpPr>
                <p:cNvPr id="42" name="TextBox 41">
                  <a:extLst>
                    <a:ext uri="{FF2B5EF4-FFF2-40B4-BE49-F238E27FC236}">
                      <a16:creationId xmlns:a16="http://schemas.microsoft.com/office/drawing/2014/main" id="{3089AEFA-C003-C4A9-EA21-309B7FE87F04}"/>
                    </a:ext>
                  </a:extLst>
                </p:cNvPr>
                <p:cNvSpPr txBox="1"/>
                <p:nvPr/>
              </p:nvSpPr>
              <p:spPr>
                <a:xfrm>
                  <a:off x="829637" y="3752335"/>
                  <a:ext cx="2900843" cy="623853"/>
                </a:xfrm>
                <a:prstGeom prst="rect">
                  <a:avLst/>
                </a:prstGeom>
                <a:noFill/>
                <a:ln w="28575">
                  <a:solidFill>
                    <a:srgbClr val="608BC1"/>
                  </a:solidFill>
                  <a:prstDash val="sysDash"/>
                </a:ln>
              </p:spPr>
              <p:txBody>
                <a:bodyPr wrap="square">
                  <a:spAutoFit/>
                </a:bodyPr>
                <a:lstStyle/>
                <a:p>
                  <a:pPr lvl="0" algn="ctr" defTabSz="914400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lv-LV" sz="700" spc="79" dirty="0">
                      <a:solidFill>
                        <a:srgbClr val="191919"/>
                      </a:solidFill>
                      <a:latin typeface="Verdana" panose="020B0604030504040204" pitchFamily="34" charset="0"/>
                      <a:ea typeface="Verdana" panose="020B0604030504040204" pitchFamily="34" charset="0"/>
                    </a:rPr>
                    <a:t>MK izskata </a:t>
                  </a:r>
                  <a:r>
                    <a:rPr lang="lv-LV" sz="700" b="1" spc="79" dirty="0">
                      <a:solidFill>
                        <a:srgbClr val="191919"/>
                      </a:solidFill>
                      <a:latin typeface="Verdana" panose="020B0604030504040204" pitchFamily="34" charset="0"/>
                      <a:ea typeface="Verdana" panose="020B0604030504040204" pitchFamily="34" charset="0"/>
                    </a:rPr>
                    <a:t>makroekonomisko rādītāju, ieņēmumu un vispārējās valdības budžeta bilances prognozes</a:t>
                  </a:r>
                  <a:endParaRPr lang="lv-LV" sz="700" spc="79" dirty="0">
                    <a:solidFill>
                      <a:srgbClr val="191919"/>
                    </a:solidFill>
                    <a:latin typeface="Verdana" panose="020B0604030504040204" pitchFamily="34" charset="0"/>
                    <a:ea typeface="Verdana" panose="020B0604030504040204" pitchFamily="34" charset="0"/>
                  </a:endParaRPr>
                </a:p>
              </p:txBody>
            </p:sp>
            <p:sp>
              <p:nvSpPr>
                <p:cNvPr id="43" name="TextBox 42">
                  <a:extLst>
                    <a:ext uri="{FF2B5EF4-FFF2-40B4-BE49-F238E27FC236}">
                      <a16:creationId xmlns:a16="http://schemas.microsoft.com/office/drawing/2014/main" id="{FD9A0536-5BB6-8474-A8EE-44467D081F15}"/>
                    </a:ext>
                  </a:extLst>
                </p:cNvPr>
                <p:cNvSpPr txBox="1"/>
                <p:nvPr/>
              </p:nvSpPr>
              <p:spPr>
                <a:xfrm rot="16200000">
                  <a:off x="45956" y="3810165"/>
                  <a:ext cx="744596" cy="31780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lv-LV" sz="800" b="1" dirty="0">
                      <a:solidFill>
                        <a:srgbClr val="608BC1"/>
                      </a:solidFill>
                      <a:latin typeface="Verdana" panose="020B0604030504040204" pitchFamily="34" charset="0"/>
                      <a:ea typeface="Verdana" panose="020B0604030504040204" pitchFamily="34" charset="0"/>
                    </a:rPr>
                    <a:t>19.08.</a:t>
                  </a:r>
                </a:p>
              </p:txBody>
            </p:sp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D362EFB1-6450-CC50-1B0F-66102F196B13}"/>
                    </a:ext>
                  </a:extLst>
                </p:cNvPr>
                <p:cNvSpPr txBox="1"/>
                <p:nvPr/>
              </p:nvSpPr>
              <p:spPr>
                <a:xfrm>
                  <a:off x="813177" y="5329705"/>
                  <a:ext cx="2902758" cy="550458"/>
                </a:xfrm>
                <a:prstGeom prst="rect">
                  <a:avLst/>
                </a:prstGeom>
                <a:noFill/>
                <a:ln w="28575">
                  <a:solidFill>
                    <a:srgbClr val="608BC1"/>
                  </a:solidFill>
                  <a:prstDash val="sysDash"/>
                </a:ln>
              </p:spPr>
              <p:txBody>
                <a:bodyPr wrap="square">
                  <a:spAutoFit/>
                </a:bodyPr>
                <a:lstStyle/>
                <a:p>
                  <a:pPr lvl="0" algn="ctr" defTabSz="914400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lv-LV" sz="800" spc="79" dirty="0">
                      <a:solidFill>
                        <a:srgbClr val="191919"/>
                      </a:solidFill>
                      <a:latin typeface="Verdana" panose="020B0604030504040204" pitchFamily="34" charset="0"/>
                      <a:ea typeface="Verdana" panose="020B0604030504040204" pitchFamily="34" charset="0"/>
                    </a:rPr>
                    <a:t>MK izskata </a:t>
                  </a:r>
                  <a:r>
                    <a:rPr lang="lv-LV" sz="800" b="1" spc="79" dirty="0">
                      <a:solidFill>
                        <a:srgbClr val="191919"/>
                      </a:solidFill>
                      <a:latin typeface="Verdana" panose="020B0604030504040204" pitchFamily="34" charset="0"/>
                      <a:ea typeface="Verdana" panose="020B0604030504040204" pitchFamily="34" charset="0"/>
                    </a:rPr>
                    <a:t>valsts budžeta bāzes un izdevumu pārskatīšanas rezultātus</a:t>
                  </a:r>
                  <a:endParaRPr lang="lv-LV" sz="800" spc="79" dirty="0">
                    <a:solidFill>
                      <a:srgbClr val="191919"/>
                    </a:solidFill>
                    <a:latin typeface="Verdana" panose="020B0604030504040204" pitchFamily="34" charset="0"/>
                    <a:ea typeface="Verdana" panose="020B0604030504040204" pitchFamily="34" charset="0"/>
                  </a:endParaRPr>
                </a:p>
              </p:txBody>
            </p:sp>
            <p:sp>
              <p:nvSpPr>
                <p:cNvPr id="48" name="TextBox 47">
                  <a:extLst>
                    <a:ext uri="{FF2B5EF4-FFF2-40B4-BE49-F238E27FC236}">
                      <a16:creationId xmlns:a16="http://schemas.microsoft.com/office/drawing/2014/main" id="{43D53F0E-519C-A033-C239-BE523008E2A4}"/>
                    </a:ext>
                  </a:extLst>
                </p:cNvPr>
                <p:cNvSpPr txBox="1"/>
                <p:nvPr/>
              </p:nvSpPr>
              <p:spPr>
                <a:xfrm>
                  <a:off x="808458" y="6119717"/>
                  <a:ext cx="2902758" cy="403669"/>
                </a:xfrm>
                <a:prstGeom prst="rect">
                  <a:avLst/>
                </a:prstGeom>
                <a:noFill/>
                <a:ln w="28575">
                  <a:solidFill>
                    <a:srgbClr val="608BC1"/>
                  </a:solidFill>
                  <a:prstDash val="sysDash"/>
                </a:ln>
              </p:spPr>
              <p:txBody>
                <a:bodyPr wrap="square">
                  <a:spAutoFit/>
                </a:bodyPr>
                <a:lstStyle/>
                <a:p>
                  <a:pPr lvl="0" algn="ctr" defTabSz="914400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lv-LV" sz="800" spc="79" dirty="0">
                      <a:solidFill>
                        <a:srgbClr val="191919"/>
                      </a:solidFill>
                      <a:latin typeface="Verdana" panose="020B0604030504040204" pitchFamily="34" charset="0"/>
                      <a:ea typeface="Verdana" panose="020B0604030504040204" pitchFamily="34" charset="0"/>
                    </a:rPr>
                    <a:t>MK izskata </a:t>
                  </a:r>
                  <a:r>
                    <a:rPr lang="lv-LV" sz="800" b="1" spc="79" dirty="0">
                      <a:solidFill>
                        <a:srgbClr val="191919"/>
                      </a:solidFill>
                      <a:latin typeface="Verdana" panose="020B0604030504040204" pitchFamily="34" charset="0"/>
                      <a:ea typeface="Verdana" panose="020B0604030504040204" pitchFamily="34" charset="0"/>
                    </a:rPr>
                    <a:t>prioritāro pasākumu ziņojumu</a:t>
                  </a:r>
                  <a:endParaRPr lang="lv-LV" sz="800" spc="79" dirty="0">
                    <a:solidFill>
                      <a:srgbClr val="191919"/>
                    </a:solidFill>
                    <a:latin typeface="Verdana" panose="020B0604030504040204" pitchFamily="34" charset="0"/>
                    <a:ea typeface="Verdana" panose="020B0604030504040204" pitchFamily="34" charset="0"/>
                  </a:endParaRPr>
                </a:p>
              </p:txBody>
            </p:sp>
            <p:cxnSp>
              <p:nvCxnSpPr>
                <p:cNvPr id="50" name="Straight Arrow Connector 49">
                  <a:extLst>
                    <a:ext uri="{FF2B5EF4-FFF2-40B4-BE49-F238E27FC236}">
                      <a16:creationId xmlns:a16="http://schemas.microsoft.com/office/drawing/2014/main" id="{6101532D-C1A1-A362-537B-4F5C49B98BF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537629" y="3630968"/>
                  <a:ext cx="19125" cy="2719582"/>
                </a:xfrm>
                <a:prstGeom prst="straightConnector1">
                  <a:avLst/>
                </a:prstGeom>
                <a:ln w="28575">
                  <a:solidFill>
                    <a:srgbClr val="608BC1"/>
                  </a:solidFill>
                  <a:prstDash val="sysDot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Straight Arrow Connector 51">
                  <a:extLst>
                    <a:ext uri="{FF2B5EF4-FFF2-40B4-BE49-F238E27FC236}">
                      <a16:creationId xmlns:a16="http://schemas.microsoft.com/office/drawing/2014/main" id="{71BF948E-39DD-D1E5-B6A7-B209E769B2A4}"/>
                    </a:ext>
                  </a:extLst>
                </p:cNvPr>
                <p:cNvCxnSpPr>
                  <a:cxnSpLocks/>
                  <a:endCxn id="48" idx="1"/>
                </p:cNvCxnSpPr>
                <p:nvPr/>
              </p:nvCxnSpPr>
              <p:spPr>
                <a:xfrm flipV="1">
                  <a:off x="556755" y="6321551"/>
                  <a:ext cx="251703" cy="28999"/>
                </a:xfrm>
                <a:prstGeom prst="straightConnector1">
                  <a:avLst/>
                </a:prstGeom>
                <a:ln w="28575">
                  <a:solidFill>
                    <a:srgbClr val="608BC1"/>
                  </a:solidFill>
                  <a:prstDash val="sysDot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Straight Arrow Connector 63">
                  <a:extLst>
                    <a:ext uri="{FF2B5EF4-FFF2-40B4-BE49-F238E27FC236}">
                      <a16:creationId xmlns:a16="http://schemas.microsoft.com/office/drawing/2014/main" id="{BB1DB2B4-E382-DF2C-0376-5646368119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04480" y="4146183"/>
                  <a:ext cx="225157" cy="0"/>
                </a:xfrm>
                <a:prstGeom prst="straightConnector1">
                  <a:avLst/>
                </a:prstGeom>
                <a:ln w="28575">
                  <a:solidFill>
                    <a:srgbClr val="608BC1"/>
                  </a:solidFill>
                  <a:prstDash val="sysDot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Arrow Connector 64">
                  <a:extLst>
                    <a:ext uri="{FF2B5EF4-FFF2-40B4-BE49-F238E27FC236}">
                      <a16:creationId xmlns:a16="http://schemas.microsoft.com/office/drawing/2014/main" id="{D7979138-5D27-F618-A0AF-575B3D4E997F}"/>
                    </a:ext>
                  </a:extLst>
                </p:cNvPr>
                <p:cNvCxnSpPr>
                  <a:cxnSpLocks/>
                  <a:endCxn id="41" idx="1"/>
                </p:cNvCxnSpPr>
                <p:nvPr/>
              </p:nvCxnSpPr>
              <p:spPr>
                <a:xfrm flipV="1">
                  <a:off x="556753" y="4926193"/>
                  <a:ext cx="258339" cy="21162"/>
                </a:xfrm>
                <a:prstGeom prst="straightConnector1">
                  <a:avLst/>
                </a:prstGeom>
                <a:ln w="28575">
                  <a:solidFill>
                    <a:srgbClr val="608BC1"/>
                  </a:solidFill>
                  <a:prstDash val="sysDot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Straight Arrow Connector 65">
                  <a:extLst>
                    <a:ext uri="{FF2B5EF4-FFF2-40B4-BE49-F238E27FC236}">
                      <a16:creationId xmlns:a16="http://schemas.microsoft.com/office/drawing/2014/main" id="{F4B575D8-A452-5B86-4082-C4E254F49FC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56754" y="5657742"/>
                  <a:ext cx="251704" cy="0"/>
                </a:xfrm>
                <a:prstGeom prst="straightConnector1">
                  <a:avLst/>
                </a:prstGeom>
                <a:ln w="28575">
                  <a:solidFill>
                    <a:srgbClr val="608BC1"/>
                  </a:solidFill>
                  <a:prstDash val="sysDot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97CC6522-5D78-3DE7-9BDD-279B3042F162}"/>
                    </a:ext>
                  </a:extLst>
                </p:cNvPr>
                <p:cNvSpPr txBox="1"/>
                <p:nvPr/>
              </p:nvSpPr>
              <p:spPr>
                <a:xfrm rot="16200000">
                  <a:off x="2475407" y="2529647"/>
                  <a:ext cx="744596" cy="31780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lv-LV" sz="800" b="1" dirty="0">
                      <a:solidFill>
                        <a:srgbClr val="608BC1"/>
                      </a:solidFill>
                      <a:latin typeface="Verdana" panose="020B0604030504040204" pitchFamily="34" charset="0"/>
                      <a:ea typeface="Verdana" panose="020B0604030504040204" pitchFamily="34" charset="0"/>
                    </a:rPr>
                    <a:t>26.08.</a:t>
                  </a:r>
                </a:p>
              </p:txBody>
            </p:sp>
            <p:cxnSp>
              <p:nvCxnSpPr>
                <p:cNvPr id="106" name="Straight Arrow Connector 105">
                  <a:extLst>
                    <a:ext uri="{FF2B5EF4-FFF2-40B4-BE49-F238E27FC236}">
                      <a16:creationId xmlns:a16="http://schemas.microsoft.com/office/drawing/2014/main" id="{FB297997-FA68-8ED0-C93F-1F6A4FD8A0D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880354" y="2285040"/>
                  <a:ext cx="0" cy="706029"/>
                </a:xfrm>
                <a:prstGeom prst="straightConnector1">
                  <a:avLst/>
                </a:prstGeom>
                <a:ln w="28575">
                  <a:solidFill>
                    <a:srgbClr val="608BC1">
                      <a:alpha val="89804"/>
                    </a:srgbClr>
                  </a:solidFill>
                  <a:prstDash val="sysDot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7" name="TextBox 106">
                  <a:extLst>
                    <a:ext uri="{FF2B5EF4-FFF2-40B4-BE49-F238E27FC236}">
                      <a16:creationId xmlns:a16="http://schemas.microsoft.com/office/drawing/2014/main" id="{E79567BF-A1EA-BA14-93A7-9A0073E76074}"/>
                    </a:ext>
                  </a:extLst>
                </p:cNvPr>
                <p:cNvSpPr txBox="1"/>
                <p:nvPr/>
              </p:nvSpPr>
              <p:spPr>
                <a:xfrm rot="16200000">
                  <a:off x="5269716" y="2404630"/>
                  <a:ext cx="752113" cy="48830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lv-LV" sz="800" b="1" dirty="0">
                      <a:solidFill>
                        <a:srgbClr val="608BC1"/>
                      </a:solidFill>
                      <a:latin typeface="Verdana" panose="020B0604030504040204" pitchFamily="34" charset="0"/>
                      <a:ea typeface="Verdana" panose="020B0604030504040204" pitchFamily="34" charset="0"/>
                    </a:rPr>
                    <a:t>16.09.</a:t>
                  </a:r>
                </a:p>
                <a:p>
                  <a:r>
                    <a:rPr lang="lv-LV" sz="800" b="1" dirty="0">
                      <a:solidFill>
                        <a:srgbClr val="608BC1"/>
                      </a:solidFill>
                      <a:latin typeface="Verdana" panose="020B0604030504040204" pitchFamily="34" charset="0"/>
                      <a:ea typeface="Verdana" panose="020B0604030504040204" pitchFamily="34" charset="0"/>
                    </a:rPr>
                    <a:t>23.09.</a:t>
                  </a:r>
                </a:p>
              </p:txBody>
            </p:sp>
            <p:sp>
              <p:nvSpPr>
                <p:cNvPr id="108" name="TextBox 107">
                  <a:extLst>
                    <a:ext uri="{FF2B5EF4-FFF2-40B4-BE49-F238E27FC236}">
                      <a16:creationId xmlns:a16="http://schemas.microsoft.com/office/drawing/2014/main" id="{894E050E-BEE5-3BD1-24D3-9E244D15F0E9}"/>
                    </a:ext>
                  </a:extLst>
                </p:cNvPr>
                <p:cNvSpPr txBox="1"/>
                <p:nvPr/>
              </p:nvSpPr>
              <p:spPr>
                <a:xfrm>
                  <a:off x="4808255" y="1433159"/>
                  <a:ext cx="1739418" cy="697247"/>
                </a:xfrm>
                <a:prstGeom prst="rect">
                  <a:avLst/>
                </a:prstGeom>
                <a:noFill/>
                <a:ln w="28575">
                  <a:solidFill>
                    <a:srgbClr val="608BC1">
                      <a:alpha val="90000"/>
                    </a:srgbClr>
                  </a:solidFill>
                  <a:prstDash val="sysDash"/>
                </a:ln>
              </p:spPr>
              <p:txBody>
                <a:bodyPr wrap="square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lang="lv-LV" sz="800" spc="79" dirty="0">
                      <a:solidFill>
                        <a:srgbClr val="191919"/>
                      </a:solidFill>
                      <a:latin typeface="Verdana" panose="020B0604030504040204" pitchFamily="34" charset="0"/>
                      <a:ea typeface="Verdana" panose="020B0604030504040204" pitchFamily="34" charset="0"/>
                    </a:rPr>
                    <a:t>MK izskata </a:t>
                  </a:r>
                  <a:r>
                    <a:rPr lang="lv-LV" sz="800" b="1" spc="79" dirty="0">
                      <a:solidFill>
                        <a:srgbClr val="191919"/>
                      </a:solidFill>
                      <a:latin typeface="Verdana" panose="020B0604030504040204" pitchFamily="34" charset="0"/>
                      <a:ea typeface="Verdana" panose="020B0604030504040204" pitchFamily="34" charset="0"/>
                    </a:rPr>
                    <a:t>budžetu pavadošos likumprojektus</a:t>
                  </a:r>
                </a:p>
              </p:txBody>
            </p:sp>
            <p:sp>
              <p:nvSpPr>
                <p:cNvPr id="109" name="TextBox 108">
                  <a:extLst>
                    <a:ext uri="{FF2B5EF4-FFF2-40B4-BE49-F238E27FC236}">
                      <a16:creationId xmlns:a16="http://schemas.microsoft.com/office/drawing/2014/main" id="{72BB6F32-EA8F-C505-1909-081638197695}"/>
                    </a:ext>
                  </a:extLst>
                </p:cNvPr>
                <p:cNvSpPr txBox="1"/>
                <p:nvPr/>
              </p:nvSpPr>
              <p:spPr>
                <a:xfrm>
                  <a:off x="9465839" y="3755419"/>
                  <a:ext cx="2095209" cy="550458"/>
                </a:xfrm>
                <a:prstGeom prst="rect">
                  <a:avLst/>
                </a:prstGeom>
                <a:noFill/>
                <a:ln w="28575">
                  <a:solidFill>
                    <a:srgbClr val="1F509A">
                      <a:alpha val="90000"/>
                    </a:srgbClr>
                  </a:solidFill>
                  <a:prstDash val="sysDash"/>
                </a:ln>
              </p:spPr>
              <p:txBody>
                <a:bodyPr wrap="square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lang="lv-LV" sz="800" spc="79" dirty="0">
                      <a:solidFill>
                        <a:srgbClr val="191919"/>
                      </a:solidFill>
                      <a:latin typeface="Verdana" panose="020B0604030504040204" pitchFamily="34" charset="0"/>
                      <a:ea typeface="Verdana" panose="020B0604030504040204" pitchFamily="34" charset="0"/>
                    </a:rPr>
                    <a:t>MK apstiprina </a:t>
                  </a:r>
                  <a:r>
                    <a:rPr lang="lv-LV" sz="800" b="1" spc="79" dirty="0">
                      <a:solidFill>
                        <a:srgbClr val="191919"/>
                      </a:solidFill>
                      <a:latin typeface="Verdana" panose="020B0604030504040204" pitchFamily="34" charset="0"/>
                      <a:ea typeface="Verdana" panose="020B0604030504040204" pitchFamily="34" charset="0"/>
                    </a:rPr>
                    <a:t>valsts budžeta likumprojektu</a:t>
                  </a:r>
                  <a:endParaRPr lang="lv-LV" sz="800" spc="79" dirty="0">
                    <a:solidFill>
                      <a:srgbClr val="191919"/>
                    </a:solidFill>
                    <a:latin typeface="Verdana" panose="020B0604030504040204" pitchFamily="34" charset="0"/>
                    <a:ea typeface="Verdana" panose="020B0604030504040204" pitchFamily="34" charset="0"/>
                  </a:endParaRPr>
                </a:p>
              </p:txBody>
            </p:sp>
            <p:cxnSp>
              <p:nvCxnSpPr>
                <p:cNvPr id="110" name="Straight Arrow Connector 109">
                  <a:extLst>
                    <a:ext uri="{FF2B5EF4-FFF2-40B4-BE49-F238E27FC236}">
                      <a16:creationId xmlns:a16="http://schemas.microsoft.com/office/drawing/2014/main" id="{E810499D-C3E3-3A46-B1E2-CD654C51D87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9154287" y="3630968"/>
                  <a:ext cx="11760" cy="1268572"/>
                </a:xfrm>
                <a:prstGeom prst="straightConnector1">
                  <a:avLst/>
                </a:prstGeom>
                <a:ln w="28575">
                  <a:solidFill>
                    <a:srgbClr val="1F509A">
                      <a:alpha val="90000"/>
                    </a:srgbClr>
                  </a:solidFill>
                  <a:prstDash val="sysDot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2" name="TextBox 111">
                  <a:extLst>
                    <a:ext uri="{FF2B5EF4-FFF2-40B4-BE49-F238E27FC236}">
                      <a16:creationId xmlns:a16="http://schemas.microsoft.com/office/drawing/2014/main" id="{89E02CE6-74F7-4AFA-A2B2-86EE396BEAD0}"/>
                    </a:ext>
                  </a:extLst>
                </p:cNvPr>
                <p:cNvSpPr txBox="1"/>
                <p:nvPr/>
              </p:nvSpPr>
              <p:spPr>
                <a:xfrm rot="16200000">
                  <a:off x="8606096" y="3810165"/>
                  <a:ext cx="744596" cy="31780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lv-LV" sz="800" b="1" dirty="0">
                      <a:solidFill>
                        <a:srgbClr val="1F509A"/>
                      </a:solidFill>
                      <a:latin typeface="Verdana" panose="020B0604030504040204" pitchFamily="34" charset="0"/>
                      <a:ea typeface="Verdana" panose="020B0604030504040204" pitchFamily="34" charset="0"/>
                    </a:rPr>
                    <a:t>14.10.</a:t>
                  </a:r>
                </a:p>
              </p:txBody>
            </p:sp>
            <p:sp>
              <p:nvSpPr>
                <p:cNvPr id="113" name="TextBox 112">
                  <a:extLst>
                    <a:ext uri="{FF2B5EF4-FFF2-40B4-BE49-F238E27FC236}">
                      <a16:creationId xmlns:a16="http://schemas.microsoft.com/office/drawing/2014/main" id="{CE06AC5E-D097-9112-00DE-704C31C58793}"/>
                    </a:ext>
                  </a:extLst>
                </p:cNvPr>
                <p:cNvSpPr txBox="1"/>
                <p:nvPr/>
              </p:nvSpPr>
              <p:spPr>
                <a:xfrm>
                  <a:off x="9465839" y="4557325"/>
                  <a:ext cx="2084455" cy="697247"/>
                </a:xfrm>
                <a:prstGeom prst="rect">
                  <a:avLst/>
                </a:prstGeom>
                <a:noFill/>
                <a:ln w="28575">
                  <a:solidFill>
                    <a:srgbClr val="1F509A">
                      <a:alpha val="90000"/>
                    </a:srgbClr>
                  </a:solidFill>
                  <a:prstDash val="sysDash"/>
                </a:ln>
              </p:spPr>
              <p:txBody>
                <a:bodyPr wrap="square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lang="lv-LV" sz="800" spc="79" dirty="0">
                      <a:solidFill>
                        <a:srgbClr val="191919"/>
                      </a:solidFill>
                      <a:latin typeface="Verdana" panose="020B0604030504040204" pitchFamily="34" charset="0"/>
                      <a:ea typeface="Verdana" panose="020B0604030504040204" pitchFamily="34" charset="0"/>
                    </a:rPr>
                    <a:t>MK apstiprina </a:t>
                  </a:r>
                  <a:r>
                    <a:rPr lang="lv-LV" sz="800" b="1" spc="79" dirty="0">
                      <a:solidFill>
                        <a:srgbClr val="191919"/>
                      </a:solidFill>
                      <a:latin typeface="Verdana" panose="020B0604030504040204" pitchFamily="34" charset="0"/>
                      <a:ea typeface="Verdana" panose="020B0604030504040204" pitchFamily="34" charset="0"/>
                    </a:rPr>
                    <a:t>vispārējās valdības budžeta plāna projektu</a:t>
                  </a:r>
                  <a:endParaRPr lang="lv-LV" sz="800" spc="79" dirty="0">
                    <a:solidFill>
                      <a:srgbClr val="191919"/>
                    </a:solidFill>
                    <a:latin typeface="Verdana" panose="020B0604030504040204" pitchFamily="34" charset="0"/>
                    <a:ea typeface="Verdana" panose="020B0604030504040204" pitchFamily="34" charset="0"/>
                  </a:endParaRPr>
                </a:p>
              </p:txBody>
            </p:sp>
            <p:cxnSp>
              <p:nvCxnSpPr>
                <p:cNvPr id="115" name="Straight Arrow Connector 114">
                  <a:extLst>
                    <a:ext uri="{FF2B5EF4-FFF2-40B4-BE49-F238E27FC236}">
                      <a16:creationId xmlns:a16="http://schemas.microsoft.com/office/drawing/2014/main" id="{C2DCDC1D-BF48-D62C-4C74-B94999AF315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9201182" y="4897553"/>
                  <a:ext cx="264657" cy="1987"/>
                </a:xfrm>
                <a:prstGeom prst="straightConnector1">
                  <a:avLst/>
                </a:prstGeom>
                <a:ln w="28575">
                  <a:solidFill>
                    <a:srgbClr val="1F509A">
                      <a:alpha val="90000"/>
                    </a:srgbClr>
                  </a:solidFill>
                  <a:prstDash val="sysDot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" name="Straight Arrow Connector 116">
                  <a:extLst>
                    <a:ext uri="{FF2B5EF4-FFF2-40B4-BE49-F238E27FC236}">
                      <a16:creationId xmlns:a16="http://schemas.microsoft.com/office/drawing/2014/main" id="{F7EC2D6D-A6C1-B42F-E29F-BEB8A408FF93}"/>
                    </a:ext>
                  </a:extLst>
                </p:cNvPr>
                <p:cNvCxnSpPr>
                  <a:cxnSpLocks/>
                  <a:endCxn id="109" idx="1"/>
                </p:cNvCxnSpPr>
                <p:nvPr/>
              </p:nvCxnSpPr>
              <p:spPr>
                <a:xfrm flipV="1">
                  <a:off x="9166047" y="4030649"/>
                  <a:ext cx="299792" cy="47934"/>
                </a:xfrm>
                <a:prstGeom prst="straightConnector1">
                  <a:avLst/>
                </a:prstGeom>
                <a:ln w="28575">
                  <a:solidFill>
                    <a:srgbClr val="1F509A">
                      <a:alpha val="90000"/>
                    </a:srgbClr>
                  </a:solidFill>
                  <a:prstDash val="sysDot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Straight Arrow Connector 122">
                  <a:extLst>
                    <a:ext uri="{FF2B5EF4-FFF2-40B4-BE49-F238E27FC236}">
                      <a16:creationId xmlns:a16="http://schemas.microsoft.com/office/drawing/2014/main" id="{119157B9-D9F4-95E1-DEEF-1A437E8DAF4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9398557" y="1544530"/>
                  <a:ext cx="0" cy="1429307"/>
                </a:xfrm>
                <a:prstGeom prst="straightConnector1">
                  <a:avLst/>
                </a:prstGeom>
                <a:ln w="28575">
                  <a:solidFill>
                    <a:srgbClr val="1F509A">
                      <a:alpha val="90000"/>
                    </a:srgbClr>
                  </a:solidFill>
                  <a:prstDash val="sysDot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4" name="TextBox 123">
                  <a:extLst>
                    <a:ext uri="{FF2B5EF4-FFF2-40B4-BE49-F238E27FC236}">
                      <a16:creationId xmlns:a16="http://schemas.microsoft.com/office/drawing/2014/main" id="{1EF02268-49AE-185E-403D-24D22A8CE2D5}"/>
                    </a:ext>
                  </a:extLst>
                </p:cNvPr>
                <p:cNvSpPr txBox="1"/>
                <p:nvPr/>
              </p:nvSpPr>
              <p:spPr>
                <a:xfrm rot="16200000">
                  <a:off x="8812649" y="2479153"/>
                  <a:ext cx="830998" cy="31780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lv-LV" sz="800" b="1" dirty="0">
                      <a:solidFill>
                        <a:srgbClr val="1F509A"/>
                      </a:solidFill>
                      <a:latin typeface="Verdana" panose="020B0604030504040204" pitchFamily="34" charset="0"/>
                      <a:ea typeface="Verdana" panose="020B0604030504040204" pitchFamily="34" charset="0"/>
                    </a:rPr>
                    <a:t>15.10.</a:t>
                  </a:r>
                </a:p>
              </p:txBody>
            </p:sp>
            <p:sp>
              <p:nvSpPr>
                <p:cNvPr id="125" name="TextBox 124">
                  <a:extLst>
                    <a:ext uri="{FF2B5EF4-FFF2-40B4-BE49-F238E27FC236}">
                      <a16:creationId xmlns:a16="http://schemas.microsoft.com/office/drawing/2014/main" id="{D9074102-4340-BA4E-8895-C4F3487CF064}"/>
                    </a:ext>
                  </a:extLst>
                </p:cNvPr>
                <p:cNvSpPr txBox="1"/>
                <p:nvPr/>
              </p:nvSpPr>
              <p:spPr>
                <a:xfrm>
                  <a:off x="7102887" y="1096047"/>
                  <a:ext cx="1864213" cy="990825"/>
                </a:xfrm>
                <a:prstGeom prst="rect">
                  <a:avLst/>
                </a:prstGeom>
                <a:noFill/>
                <a:ln w="28575">
                  <a:solidFill>
                    <a:srgbClr val="1F509A">
                      <a:alpha val="90000"/>
                    </a:srgbClr>
                  </a:solidFill>
                  <a:prstDash val="sysDash"/>
                </a:ln>
              </p:spPr>
              <p:txBody>
                <a:bodyPr wrap="square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lang="lv-LV" sz="800" spc="79" dirty="0">
                      <a:solidFill>
                        <a:srgbClr val="191919"/>
                      </a:solidFill>
                      <a:latin typeface="Verdana" panose="020B0604030504040204" pitchFamily="34" charset="0"/>
                      <a:ea typeface="Verdana" panose="020B0604030504040204" pitchFamily="34" charset="0"/>
                    </a:rPr>
                    <a:t>Tiek izskatīts </a:t>
                  </a:r>
                  <a:r>
                    <a:rPr lang="lv-LV" sz="800" b="1" spc="79" dirty="0">
                      <a:solidFill>
                        <a:srgbClr val="191919"/>
                      </a:solidFill>
                      <a:latin typeface="Verdana" panose="020B0604030504040204" pitchFamily="34" charset="0"/>
                      <a:ea typeface="Verdana" panose="020B0604030504040204" pitchFamily="34" charset="0"/>
                    </a:rPr>
                    <a:t>MK un LPS vienošanās un domstarpību protokola projekts</a:t>
                  </a:r>
                  <a:endParaRPr lang="lv-LV" sz="800" spc="79" dirty="0">
                    <a:solidFill>
                      <a:srgbClr val="191919"/>
                    </a:solidFill>
                    <a:latin typeface="Verdana" panose="020B0604030504040204" pitchFamily="34" charset="0"/>
                    <a:ea typeface="Verdana" panose="020B0604030504040204" pitchFamily="34" charset="0"/>
                  </a:endParaRPr>
                </a:p>
              </p:txBody>
            </p:sp>
            <p:sp>
              <p:nvSpPr>
                <p:cNvPr id="126" name="TextBox 125">
                  <a:extLst>
                    <a:ext uri="{FF2B5EF4-FFF2-40B4-BE49-F238E27FC236}">
                      <a16:creationId xmlns:a16="http://schemas.microsoft.com/office/drawing/2014/main" id="{06392065-0AED-E5CB-6A07-4167DC4F3C0A}"/>
                    </a:ext>
                  </a:extLst>
                </p:cNvPr>
                <p:cNvSpPr txBox="1"/>
                <p:nvPr/>
              </p:nvSpPr>
              <p:spPr>
                <a:xfrm>
                  <a:off x="9643646" y="1221365"/>
                  <a:ext cx="2283272" cy="550458"/>
                </a:xfrm>
                <a:prstGeom prst="rect">
                  <a:avLst/>
                </a:prstGeom>
                <a:noFill/>
                <a:ln w="28575">
                  <a:solidFill>
                    <a:srgbClr val="1F509A">
                      <a:alpha val="90000"/>
                    </a:srgbClr>
                  </a:solidFill>
                  <a:prstDash val="sysDash"/>
                </a:ln>
              </p:spPr>
              <p:txBody>
                <a:bodyPr wrap="square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lang="lv-LV" sz="800" spc="79" dirty="0">
                      <a:solidFill>
                        <a:srgbClr val="191919"/>
                      </a:solidFill>
                      <a:latin typeface="Verdana" panose="020B0604030504040204" pitchFamily="34" charset="0"/>
                      <a:ea typeface="Verdana" panose="020B0604030504040204" pitchFamily="34" charset="0"/>
                    </a:rPr>
                    <a:t>Saeimā tiek iesniegts </a:t>
                  </a:r>
                  <a:r>
                    <a:rPr lang="lv-LV" sz="800" b="1" spc="79" dirty="0">
                      <a:solidFill>
                        <a:srgbClr val="191919"/>
                      </a:solidFill>
                      <a:latin typeface="Verdana" panose="020B0604030504040204" pitchFamily="34" charset="0"/>
                      <a:ea typeface="Verdana" panose="020B0604030504040204" pitchFamily="34" charset="0"/>
                    </a:rPr>
                    <a:t>valsts budžeta likumprojekts</a:t>
                  </a:r>
                  <a:endParaRPr lang="lv-LV" sz="800" spc="79" dirty="0">
                    <a:solidFill>
                      <a:srgbClr val="191919"/>
                    </a:solidFill>
                    <a:latin typeface="Verdana" panose="020B0604030504040204" pitchFamily="34" charset="0"/>
                    <a:ea typeface="Verdana" panose="020B0604030504040204" pitchFamily="34" charset="0"/>
                  </a:endParaRPr>
                </a:p>
              </p:txBody>
            </p:sp>
            <p:sp>
              <p:nvSpPr>
                <p:cNvPr id="127" name="TextBox 126">
                  <a:extLst>
                    <a:ext uri="{FF2B5EF4-FFF2-40B4-BE49-F238E27FC236}">
                      <a16:creationId xmlns:a16="http://schemas.microsoft.com/office/drawing/2014/main" id="{F55B99F2-4AB7-0D51-EBE8-E5B822353BBA}"/>
                    </a:ext>
                  </a:extLst>
                </p:cNvPr>
                <p:cNvSpPr txBox="1"/>
                <p:nvPr/>
              </p:nvSpPr>
              <p:spPr>
                <a:xfrm>
                  <a:off x="9683581" y="2021849"/>
                  <a:ext cx="2243338" cy="697247"/>
                </a:xfrm>
                <a:prstGeom prst="rect">
                  <a:avLst/>
                </a:prstGeom>
                <a:noFill/>
                <a:ln w="28575">
                  <a:solidFill>
                    <a:srgbClr val="1F509A">
                      <a:alpha val="90000"/>
                    </a:srgbClr>
                  </a:solidFill>
                  <a:prstDash val="sysDash"/>
                </a:ln>
              </p:spPr>
              <p:txBody>
                <a:bodyPr wrap="square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lang="lv-LV" sz="800" spc="79" dirty="0">
                      <a:solidFill>
                        <a:srgbClr val="191919"/>
                      </a:solidFill>
                      <a:latin typeface="Verdana" panose="020B0604030504040204" pitchFamily="34" charset="0"/>
                      <a:ea typeface="Verdana" panose="020B0604030504040204" pitchFamily="34" charset="0"/>
                    </a:rPr>
                    <a:t>EK un Eirogrupai tiek iesniegts </a:t>
                  </a:r>
                  <a:r>
                    <a:rPr lang="lv-LV" sz="800" b="1" spc="79" dirty="0">
                      <a:solidFill>
                        <a:srgbClr val="191919"/>
                      </a:solidFill>
                      <a:latin typeface="Verdana" panose="020B0604030504040204" pitchFamily="34" charset="0"/>
                      <a:ea typeface="Verdana" panose="020B0604030504040204" pitchFamily="34" charset="0"/>
                    </a:rPr>
                    <a:t>Vispārējās valdības budžeta plāna projekts</a:t>
                  </a:r>
                  <a:endParaRPr lang="lv-LV" sz="800" spc="79" dirty="0">
                    <a:solidFill>
                      <a:srgbClr val="191919"/>
                    </a:solidFill>
                    <a:latin typeface="Verdana" panose="020B0604030504040204" pitchFamily="34" charset="0"/>
                    <a:ea typeface="Verdana" panose="020B0604030504040204" pitchFamily="34" charset="0"/>
                  </a:endParaRPr>
                </a:p>
              </p:txBody>
            </p:sp>
            <p:cxnSp>
              <p:nvCxnSpPr>
                <p:cNvPr id="130" name="Straight Arrow Connector 129">
                  <a:extLst>
                    <a:ext uri="{FF2B5EF4-FFF2-40B4-BE49-F238E27FC236}">
                      <a16:creationId xmlns:a16="http://schemas.microsoft.com/office/drawing/2014/main" id="{8ADD064C-C391-9B3A-037C-DD7F023523D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398557" y="2475430"/>
                  <a:ext cx="265381" cy="0"/>
                </a:xfrm>
                <a:prstGeom prst="straightConnector1">
                  <a:avLst/>
                </a:prstGeom>
                <a:ln w="28575">
                  <a:solidFill>
                    <a:srgbClr val="1F509A">
                      <a:alpha val="90000"/>
                    </a:srgbClr>
                  </a:solidFill>
                  <a:prstDash val="sysDot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Straight Arrow Connector 130">
                  <a:extLst>
                    <a:ext uri="{FF2B5EF4-FFF2-40B4-BE49-F238E27FC236}">
                      <a16:creationId xmlns:a16="http://schemas.microsoft.com/office/drawing/2014/main" id="{1B41150E-32AC-D5E0-06BC-5BA974AF10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398557" y="1544530"/>
                  <a:ext cx="232070" cy="0"/>
                </a:xfrm>
                <a:prstGeom prst="straightConnector1">
                  <a:avLst/>
                </a:prstGeom>
                <a:ln w="28575">
                  <a:solidFill>
                    <a:srgbClr val="1F509A">
                      <a:alpha val="90000"/>
                    </a:srgbClr>
                  </a:solidFill>
                  <a:prstDash val="sysDot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2" name="Straight Arrow Connector 131">
                  <a:extLst>
                    <a:ext uri="{FF2B5EF4-FFF2-40B4-BE49-F238E27FC236}">
                      <a16:creationId xmlns:a16="http://schemas.microsoft.com/office/drawing/2014/main" id="{9A1BD584-D511-65BC-BCEE-19531194AF5C}"/>
                    </a:ext>
                  </a:extLst>
                </p:cNvPr>
                <p:cNvCxnSpPr>
                  <a:cxnSpLocks/>
                  <a:endCxn id="125" idx="2"/>
                </p:cNvCxnSpPr>
                <p:nvPr/>
              </p:nvCxnSpPr>
              <p:spPr>
                <a:xfrm flipV="1">
                  <a:off x="8034400" y="2086872"/>
                  <a:ext cx="594" cy="892862"/>
                </a:xfrm>
                <a:prstGeom prst="straightConnector1">
                  <a:avLst/>
                </a:prstGeom>
                <a:ln w="28575">
                  <a:solidFill>
                    <a:srgbClr val="1F509A">
                      <a:alpha val="90000"/>
                    </a:srgbClr>
                  </a:solidFill>
                  <a:prstDash val="sysDot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2AA37981-8054-6E73-792A-CEF477A77CA4}"/>
                    </a:ext>
                  </a:extLst>
                </p:cNvPr>
                <p:cNvSpPr txBox="1"/>
                <p:nvPr/>
              </p:nvSpPr>
              <p:spPr>
                <a:xfrm rot="16200000">
                  <a:off x="7446375" y="2513530"/>
                  <a:ext cx="744596" cy="31780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lv-LV" sz="800" b="1" dirty="0">
                      <a:solidFill>
                        <a:srgbClr val="1F509A"/>
                      </a:solidFill>
                      <a:latin typeface="Verdana" panose="020B0604030504040204" pitchFamily="34" charset="0"/>
                      <a:ea typeface="Verdana" panose="020B0604030504040204" pitchFamily="34" charset="0"/>
                    </a:rPr>
                    <a:t>07.10.</a:t>
                  </a:r>
                </a:p>
              </p:txBody>
            </p:sp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346654A2-21AE-7D04-D20F-D55D390EA7F2}"/>
                    </a:ext>
                  </a:extLst>
                </p:cNvPr>
                <p:cNvSpPr txBox="1"/>
                <p:nvPr/>
              </p:nvSpPr>
              <p:spPr>
                <a:xfrm>
                  <a:off x="6711828" y="4116126"/>
                  <a:ext cx="1658312" cy="697247"/>
                </a:xfrm>
                <a:prstGeom prst="rect">
                  <a:avLst/>
                </a:prstGeom>
                <a:noFill/>
                <a:ln w="28575">
                  <a:solidFill>
                    <a:srgbClr val="1F509A">
                      <a:alpha val="90000"/>
                    </a:srgbClr>
                  </a:solidFill>
                  <a:prstDash val="sysDash"/>
                </a:ln>
              </p:spPr>
              <p:txBody>
                <a:bodyPr wrap="square">
                  <a:spAutoFit/>
                </a:bodyPr>
                <a:lstStyle/>
                <a:p>
                  <a:pPr lvl="0" algn="ctr" defTabSz="914400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lv-LV" sz="800" spc="79" dirty="0">
                      <a:solidFill>
                        <a:srgbClr val="191919"/>
                      </a:solidFill>
                      <a:latin typeface="Verdana" panose="020B0604030504040204" pitchFamily="34" charset="0"/>
                      <a:ea typeface="Verdana" panose="020B0604030504040204" pitchFamily="34" charset="0"/>
                    </a:rPr>
                    <a:t>NTSP izskata </a:t>
                  </a:r>
                  <a:r>
                    <a:rPr lang="lv-LV" sz="800" b="1" spc="79" dirty="0">
                      <a:solidFill>
                        <a:srgbClr val="191919"/>
                      </a:solidFill>
                      <a:latin typeface="Verdana" panose="020B0604030504040204" pitchFamily="34" charset="0"/>
                      <a:ea typeface="Verdana" panose="020B0604030504040204" pitchFamily="34" charset="0"/>
                    </a:rPr>
                    <a:t>valsts budžeta likumprojektu</a:t>
                  </a:r>
                  <a:endParaRPr lang="lv-LV" sz="800" spc="79" dirty="0">
                    <a:solidFill>
                      <a:srgbClr val="191919"/>
                    </a:solidFill>
                    <a:latin typeface="Verdana" panose="020B0604030504040204" pitchFamily="34" charset="0"/>
                    <a:ea typeface="Verdana" panose="020B0604030504040204" pitchFamily="34" charset="0"/>
                  </a:endParaRPr>
                </a:p>
              </p:txBody>
            </p:sp>
            <p:cxnSp>
              <p:nvCxnSpPr>
                <p:cNvPr id="8" name="Straight Arrow Connector 7">
                  <a:extLst>
                    <a:ext uri="{FF2B5EF4-FFF2-40B4-BE49-F238E27FC236}">
                      <a16:creationId xmlns:a16="http://schemas.microsoft.com/office/drawing/2014/main" id="{368099AE-0328-E41E-0997-7066BE3BFEF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957173" y="3630101"/>
                  <a:ext cx="0" cy="464931"/>
                </a:xfrm>
                <a:prstGeom prst="straightConnector1">
                  <a:avLst/>
                </a:prstGeom>
                <a:ln w="28575">
                  <a:solidFill>
                    <a:srgbClr val="1F509A">
                      <a:alpha val="90000"/>
                    </a:srgbClr>
                  </a:solidFill>
                  <a:prstDash val="sysDot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A85311C-6B05-EE83-6DAA-4D3364A8043C}"/>
                  </a:ext>
                </a:extLst>
              </p:cNvPr>
              <p:cNvSpPr txBox="1"/>
              <p:nvPr/>
            </p:nvSpPr>
            <p:spPr>
              <a:xfrm>
                <a:off x="4411888" y="4528222"/>
                <a:ext cx="1739418" cy="1137613"/>
              </a:xfrm>
              <a:prstGeom prst="rect">
                <a:avLst/>
              </a:prstGeom>
              <a:noFill/>
              <a:ln w="28575">
                <a:solidFill>
                  <a:srgbClr val="608BC1">
                    <a:alpha val="90000"/>
                  </a:srgbClr>
                </a:solidFill>
                <a:prstDash val="sysDash"/>
              </a:ln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lv-LV" sz="800" b="1" spc="79" dirty="0">
                    <a:solidFill>
                      <a:srgbClr val="191919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Ministriju valsts budžeta pieprasījumu </a:t>
                </a:r>
                <a:r>
                  <a:rPr lang="lv-LV" sz="800" spc="79" dirty="0">
                    <a:solidFill>
                      <a:srgbClr val="191919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2026., 2027. un 2028. gadam sagatavošana un </a:t>
                </a:r>
                <a:r>
                  <a:rPr lang="lv-LV" sz="800" b="1" spc="79" dirty="0">
                    <a:solidFill>
                      <a:srgbClr val="191919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iesniegšana FM</a:t>
                </a:r>
              </a:p>
            </p:txBody>
          </p:sp>
          <p:cxnSp>
            <p:nvCxnSpPr>
              <p:cNvPr id="5" name="Straight Arrow Connector 4">
                <a:extLst>
                  <a:ext uri="{FF2B5EF4-FFF2-40B4-BE49-F238E27FC236}">
                    <a16:creationId xmlns:a16="http://schemas.microsoft.com/office/drawing/2014/main" id="{F38A1B97-848B-77C5-F7B7-39CD0ED5B42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03020" y="3650394"/>
                <a:ext cx="0" cy="856380"/>
              </a:xfrm>
              <a:prstGeom prst="straightConnector1">
                <a:avLst/>
              </a:prstGeom>
              <a:ln w="28575">
                <a:solidFill>
                  <a:srgbClr val="608BC1">
                    <a:alpha val="89804"/>
                  </a:srgbClr>
                </a:solidFill>
                <a:prstDash val="sysDot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22FC87BB-D8C6-3ACA-D440-255ED3B1AA28}"/>
                  </a:ext>
                </a:extLst>
              </p:cNvPr>
              <p:cNvSpPr txBox="1"/>
              <p:nvPr/>
            </p:nvSpPr>
            <p:spPr>
              <a:xfrm rot="16200000">
                <a:off x="4226538" y="3846100"/>
                <a:ext cx="752113" cy="3178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lv-LV" sz="800" b="1" dirty="0">
                    <a:solidFill>
                      <a:srgbClr val="608BC1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12.09.</a:t>
                </a:r>
              </a:p>
            </p:txBody>
          </p:sp>
        </p:grp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57083A89-587B-880B-7046-63A913F75F6D}"/>
                </a:ext>
              </a:extLst>
            </p:cNvPr>
            <p:cNvGrpSpPr/>
            <p:nvPr/>
          </p:nvGrpSpPr>
          <p:grpSpPr>
            <a:xfrm>
              <a:off x="118804" y="2261122"/>
              <a:ext cx="3914908" cy="3689729"/>
              <a:chOff x="-129526" y="2157216"/>
              <a:chExt cx="4967787" cy="4295461"/>
            </a:xfrm>
          </p:grpSpPr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6441C346-4F4A-048F-E5C3-152F240C5B31}"/>
                  </a:ext>
                </a:extLst>
              </p:cNvPr>
              <p:cNvSpPr txBox="1"/>
              <p:nvPr/>
            </p:nvSpPr>
            <p:spPr>
              <a:xfrm>
                <a:off x="2058582" y="5341937"/>
                <a:ext cx="2565278" cy="1110740"/>
              </a:xfrm>
              <a:prstGeom prst="rect">
                <a:avLst/>
              </a:prstGeom>
              <a:noFill/>
              <a:ln w="28575">
                <a:solidFill>
                  <a:srgbClr val="1F509A">
                    <a:alpha val="90000"/>
                  </a:srgbClr>
                </a:solidFill>
                <a:prstDash val="sysDash"/>
              </a:ln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lv-LV" sz="700" b="1" spc="79" dirty="0">
                    <a:solidFill>
                      <a:srgbClr val="191919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Ministrijas</a:t>
                </a:r>
                <a:r>
                  <a:rPr lang="lv-LV" sz="700" spc="79" dirty="0">
                    <a:solidFill>
                      <a:srgbClr val="191919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 iesniedz priekšlikumus Valsts kancelejai un FM </a:t>
                </a:r>
                <a:r>
                  <a:rPr lang="lv-LV" sz="700" b="1" spc="79" dirty="0">
                    <a:solidFill>
                      <a:srgbClr val="191919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par publiskā sektora izdevumu </a:t>
                </a:r>
                <a:r>
                  <a:rPr lang="lv-LV" sz="700" b="1" spc="79" dirty="0" err="1">
                    <a:solidFill>
                      <a:srgbClr val="191919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efektivizāciju</a:t>
                </a:r>
                <a:r>
                  <a:rPr lang="lv-LV" sz="700" b="1" spc="79" dirty="0">
                    <a:solidFill>
                      <a:srgbClr val="191919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 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lv-LV" sz="700" spc="79" dirty="0">
                    <a:solidFill>
                      <a:srgbClr val="191919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(izdevumu samazināšana, funkciju un publisko pakalpojumu optimizēšana, strukturālo reformu īstenošana) </a:t>
                </a:r>
              </a:p>
            </p:txBody>
          </p:sp>
          <p:sp>
            <p:nvSpPr>
              <p:cNvPr id="9" name="Chevron 2">
                <a:extLst>
                  <a:ext uri="{FF2B5EF4-FFF2-40B4-BE49-F238E27FC236}">
                    <a16:creationId xmlns:a16="http://schemas.microsoft.com/office/drawing/2014/main" id="{125365EB-DDC9-3C92-1DC2-9A5233E3EF0E}"/>
                  </a:ext>
                </a:extLst>
              </p:cNvPr>
              <p:cNvSpPr/>
              <p:nvPr/>
            </p:nvSpPr>
            <p:spPr>
              <a:xfrm>
                <a:off x="-129526" y="3470951"/>
                <a:ext cx="2565279" cy="619497"/>
              </a:xfrm>
              <a:prstGeom prst="chevron">
                <a:avLst/>
              </a:prstGeom>
              <a:solidFill>
                <a:srgbClr val="1F509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900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351E1F9-7285-9BC5-840B-F08A4A1B23CC}"/>
                  </a:ext>
                </a:extLst>
              </p:cNvPr>
              <p:cNvSpPr txBox="1"/>
              <p:nvPr/>
            </p:nvSpPr>
            <p:spPr>
              <a:xfrm>
                <a:off x="101318" y="3597644"/>
                <a:ext cx="1992311" cy="26872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lv-LV" altLang="ko-KR" sz="900" b="1" dirty="0">
                    <a:solidFill>
                      <a:schemeClr val="tx2">
                        <a:lumMod val="50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Maijs</a:t>
                </a:r>
                <a:endParaRPr lang="ko-KR" altLang="en-US" sz="900" b="1" dirty="0">
                  <a:solidFill>
                    <a:schemeClr val="tx2">
                      <a:lumMod val="50000"/>
                    </a:schemeClr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13" name="Chevron 2">
                <a:extLst>
                  <a:ext uri="{FF2B5EF4-FFF2-40B4-BE49-F238E27FC236}">
                    <a16:creationId xmlns:a16="http://schemas.microsoft.com/office/drawing/2014/main" id="{CCC289D0-34FE-CB82-69DC-08267D2C84F8}"/>
                  </a:ext>
                </a:extLst>
              </p:cNvPr>
              <p:cNvSpPr/>
              <p:nvPr/>
            </p:nvSpPr>
            <p:spPr>
              <a:xfrm>
                <a:off x="2272982" y="3470951"/>
                <a:ext cx="2565279" cy="619497"/>
              </a:xfrm>
              <a:prstGeom prst="chevron">
                <a:avLst/>
              </a:prstGeom>
              <a:solidFill>
                <a:srgbClr val="1F509A">
                  <a:alpha val="87451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900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86CB1ED-BB6D-CDC9-8E88-C4777E1B3F5A}"/>
                  </a:ext>
                </a:extLst>
              </p:cNvPr>
              <p:cNvSpPr txBox="1"/>
              <p:nvPr/>
            </p:nvSpPr>
            <p:spPr>
              <a:xfrm>
                <a:off x="2503826" y="3597644"/>
                <a:ext cx="1992311" cy="26872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lv-LV" altLang="ko-KR" sz="900" b="1" dirty="0">
                    <a:solidFill>
                      <a:schemeClr val="tx2">
                        <a:lumMod val="50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Jūnijs</a:t>
                </a:r>
                <a:endParaRPr lang="ko-KR" altLang="en-US" sz="900" b="1" dirty="0">
                  <a:solidFill>
                    <a:schemeClr val="tx2">
                      <a:lumMod val="50000"/>
                    </a:schemeClr>
                  </a:solidFill>
                  <a:latin typeface="Verdana" panose="020B0604030504040204" pitchFamily="34" charset="0"/>
                </a:endParaRPr>
              </a:p>
            </p:txBody>
          </p:sp>
          <p:cxnSp>
            <p:nvCxnSpPr>
              <p:cNvPr id="15" name="Straight Arrow Connector 14">
                <a:extLst>
                  <a:ext uri="{FF2B5EF4-FFF2-40B4-BE49-F238E27FC236}">
                    <a16:creationId xmlns:a16="http://schemas.microsoft.com/office/drawing/2014/main" id="{49669BF3-2F76-E61F-E0CA-9412C3A4376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883708" y="2841848"/>
                <a:ext cx="5303" cy="657783"/>
              </a:xfrm>
              <a:prstGeom prst="straightConnector1">
                <a:avLst/>
              </a:prstGeom>
              <a:ln w="28575">
                <a:solidFill>
                  <a:srgbClr val="1F509A"/>
                </a:solidFill>
                <a:prstDash val="sysDot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77FC023-7427-4EFE-4827-CD0C30666BD6}"/>
                  </a:ext>
                </a:extLst>
              </p:cNvPr>
              <p:cNvSpPr txBox="1"/>
              <p:nvPr/>
            </p:nvSpPr>
            <p:spPr>
              <a:xfrm>
                <a:off x="-54365" y="2200825"/>
                <a:ext cx="2038701" cy="609115"/>
              </a:xfrm>
              <a:prstGeom prst="rect">
                <a:avLst/>
              </a:prstGeom>
              <a:noFill/>
              <a:ln w="28575">
                <a:solidFill>
                  <a:srgbClr val="1F509A">
                    <a:alpha val="90000"/>
                  </a:srgbClr>
                </a:solidFill>
                <a:prstDash val="sysDash"/>
              </a:ln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lv-LV" sz="700" spc="79" dirty="0">
                    <a:solidFill>
                      <a:srgbClr val="191919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Ministrijas iesniedz informāciju FM </a:t>
                </a:r>
                <a:r>
                  <a:rPr lang="lv-LV" sz="700" b="1" spc="79" dirty="0">
                    <a:solidFill>
                      <a:srgbClr val="191919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valsts pamatbudžeta bāzes projekta sagatavošanai</a:t>
                </a:r>
                <a:endParaRPr lang="lv-LV" sz="700" spc="79" dirty="0">
                  <a:solidFill>
                    <a:srgbClr val="191919"/>
                  </a:solidFill>
                  <a:latin typeface="Verdana" panose="020B0604030504040204" pitchFamily="34" charset="0"/>
                  <a:ea typeface="Verdana" panose="020B0604030504040204" pitchFamily="34" charset="0"/>
                </a:endParaRPr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8BCC3AC8-D725-1D41-8611-5EA773E725F5}"/>
                  </a:ext>
                </a:extLst>
              </p:cNvPr>
              <p:cNvSpPr txBox="1"/>
              <p:nvPr/>
            </p:nvSpPr>
            <p:spPr>
              <a:xfrm rot="16200000">
                <a:off x="298834" y="3003716"/>
                <a:ext cx="737975" cy="2538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lv-LV" sz="700" b="1" dirty="0">
                    <a:solidFill>
                      <a:srgbClr val="1F509A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12.05.</a:t>
                </a:r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07EFBA5A-37F8-FA24-E6AA-20A8F8977B64}"/>
                  </a:ext>
                </a:extLst>
              </p:cNvPr>
              <p:cNvSpPr txBox="1"/>
              <p:nvPr/>
            </p:nvSpPr>
            <p:spPr>
              <a:xfrm>
                <a:off x="-54705" y="4790010"/>
                <a:ext cx="1952265" cy="734522"/>
              </a:xfrm>
              <a:prstGeom prst="rect">
                <a:avLst/>
              </a:prstGeom>
              <a:noFill/>
              <a:ln w="28575">
                <a:solidFill>
                  <a:srgbClr val="1F509A"/>
                </a:solidFill>
                <a:prstDash val="sysDash"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lv-LV" sz="700" b="1" spc="79" dirty="0">
                    <a:solidFill>
                      <a:srgbClr val="191919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Finanšu ministrs ziņo Saeimas sēdē par Fiskāli strukturālā plāna Progresa ziņojumu</a:t>
                </a:r>
                <a:endParaRPr lang="lv-LV" altLang="ko-KR" sz="700" b="1" dirty="0">
                  <a:latin typeface="Verdana" panose="020B0604030504040204" pitchFamily="34" charset="0"/>
                  <a:ea typeface="Verdana" panose="020B0604030504040204" pitchFamily="34" charset="0"/>
                </a:endParaRPr>
              </a:p>
            </p:txBody>
          </p:sp>
          <p:cxnSp>
            <p:nvCxnSpPr>
              <p:cNvPr id="19" name="Straight Arrow Connector 18">
                <a:extLst>
                  <a:ext uri="{FF2B5EF4-FFF2-40B4-BE49-F238E27FC236}">
                    <a16:creationId xmlns:a16="http://schemas.microsoft.com/office/drawing/2014/main" id="{5B182187-A60C-1C89-340D-F6E703E4534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14277" y="4112567"/>
                <a:ext cx="0" cy="652286"/>
              </a:xfrm>
              <a:prstGeom prst="straightConnector1">
                <a:avLst/>
              </a:prstGeom>
              <a:ln w="28575">
                <a:solidFill>
                  <a:srgbClr val="1F509A"/>
                </a:solidFill>
                <a:prstDash val="sysDot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53C5295-4250-5EE2-EC82-BD92715BC456}"/>
                  </a:ext>
                </a:extLst>
              </p:cNvPr>
              <p:cNvSpPr txBox="1"/>
              <p:nvPr/>
            </p:nvSpPr>
            <p:spPr>
              <a:xfrm rot="16200000">
                <a:off x="3780200" y="2946787"/>
                <a:ext cx="744595" cy="2538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lv-LV" sz="700" b="1" dirty="0">
                    <a:solidFill>
                      <a:srgbClr val="1F509A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30.06.</a:t>
                </a:r>
              </a:p>
            </p:txBody>
          </p: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FE1D680D-F871-FCED-FD4E-4F86FF1718B0}"/>
                  </a:ext>
                </a:extLst>
              </p:cNvPr>
              <p:cNvSpPr txBox="1"/>
              <p:nvPr/>
            </p:nvSpPr>
            <p:spPr>
              <a:xfrm>
                <a:off x="2272982" y="2157216"/>
                <a:ext cx="2385983" cy="734522"/>
              </a:xfrm>
              <a:prstGeom prst="rect">
                <a:avLst/>
              </a:prstGeom>
              <a:noFill/>
              <a:ln w="28575">
                <a:solidFill>
                  <a:srgbClr val="1F509A"/>
                </a:solidFill>
                <a:prstDash val="sysDash"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lv-LV" sz="700" b="1" spc="79" dirty="0">
                    <a:solidFill>
                      <a:srgbClr val="191919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Ministrijas iesniedz </a:t>
                </a:r>
                <a:r>
                  <a:rPr lang="lv-LV" sz="700" spc="79" dirty="0">
                    <a:solidFill>
                      <a:srgbClr val="191919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FM un Valsts kancelejā </a:t>
                </a:r>
                <a:r>
                  <a:rPr lang="lv-LV" sz="700" b="1" spc="79" dirty="0">
                    <a:solidFill>
                      <a:srgbClr val="191919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priekšlikumus par prioritārajiem pasākumiem aizsardzībai un demogrāfijai</a:t>
                </a:r>
                <a:endParaRPr lang="lv-LV" altLang="ko-KR" sz="700" b="1" dirty="0">
                  <a:latin typeface="Verdana" panose="020B0604030504040204" pitchFamily="34" charset="0"/>
                  <a:ea typeface="Verdana" panose="020B0604030504040204" pitchFamily="34" charset="0"/>
                </a:endParaRPr>
              </a:p>
            </p:txBody>
          </p:sp>
          <p:cxnSp>
            <p:nvCxnSpPr>
              <p:cNvPr id="28" name="Straight Arrow Connector 27">
                <a:extLst>
                  <a:ext uri="{FF2B5EF4-FFF2-40B4-BE49-F238E27FC236}">
                    <a16:creationId xmlns:a16="http://schemas.microsoft.com/office/drawing/2014/main" id="{D1E762F1-F342-52FB-948A-E334A40B6E3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62059" y="4083825"/>
                <a:ext cx="0" cy="1246441"/>
              </a:xfrm>
              <a:prstGeom prst="straightConnector1">
                <a:avLst/>
              </a:prstGeom>
              <a:ln w="28575">
                <a:solidFill>
                  <a:srgbClr val="1F509A">
                    <a:alpha val="90000"/>
                  </a:srgbClr>
                </a:solidFill>
                <a:prstDash val="sysDot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7BD6E140-72B7-72A3-34EF-FB516FD31562}"/>
                  </a:ext>
                </a:extLst>
              </p:cNvPr>
              <p:cNvSpPr txBox="1"/>
              <p:nvPr/>
            </p:nvSpPr>
            <p:spPr>
              <a:xfrm rot="16200000">
                <a:off x="3918699" y="4236095"/>
                <a:ext cx="744595" cy="2538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lv-LV" sz="700" b="1" dirty="0">
                    <a:solidFill>
                      <a:srgbClr val="1F509A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30.06.</a:t>
                </a:r>
              </a:p>
            </p:txBody>
          </p:sp>
        </p:grp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709E3EA0-26F0-1202-2678-568BBBE0727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663013" y="2889306"/>
              <a:ext cx="4179" cy="484008"/>
            </a:xfrm>
            <a:prstGeom prst="straightConnector1">
              <a:avLst/>
            </a:prstGeom>
            <a:ln w="28575">
              <a:solidFill>
                <a:srgbClr val="1F509A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501996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8B3213-FD0D-34A6-4240-97829A90A2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7543" y="1752603"/>
            <a:ext cx="10014857" cy="4373573"/>
          </a:xfrm>
        </p:spPr>
        <p:txBody>
          <a:bodyPr>
            <a:normAutofit/>
          </a:bodyPr>
          <a:lstStyle/>
          <a:p>
            <a:pPr algn="ctr"/>
            <a:endParaRPr lang="lv-LV" sz="3200" b="1" dirty="0"/>
          </a:p>
          <a:p>
            <a:pPr algn="ctr"/>
            <a:endParaRPr lang="lv-LV" sz="3200" b="1" dirty="0"/>
          </a:p>
          <a:p>
            <a:pPr algn="ctr"/>
            <a:r>
              <a:rPr lang="lv-LV" sz="3200" b="1" dirty="0"/>
              <a:t>ES fondu finansējuma pārdales drošības un noturības stiprināšanai un Kohēzijas politika pēc 2027.gada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5509AE-690C-E5BF-75E8-5967ED13A36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0B582915-0310-4CDD-9A79-BDC3E59340E8}" type="slidenum">
              <a:rPr lang="en-US" altLang="lv-LV" smtClean="0"/>
              <a:pPr/>
              <a:t>11</a:t>
            </a:fld>
            <a:endParaRPr lang="en-US" altLang="lv-LV" dirty="0"/>
          </a:p>
        </p:txBody>
      </p:sp>
    </p:spTree>
    <p:extLst>
      <p:ext uri="{BB962C8B-B14F-4D97-AF65-F5344CB8AC3E}">
        <p14:creationId xmlns:p14="http://schemas.microsoft.com/office/powerpoint/2010/main" val="42357791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4114800" y="381000"/>
            <a:ext cx="6096000" cy="1036638"/>
          </a:xfrm>
        </p:spPr>
        <p:txBody>
          <a:bodyPr/>
          <a:lstStyle/>
          <a:p>
            <a:r>
              <a:rPr lang="lv-LV" altLang="lv-LV" dirty="0"/>
              <a:t>Regulas grozījumu mērķis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803565" y="1878496"/>
            <a:ext cx="10129478" cy="4525966"/>
          </a:xfrm>
        </p:spPr>
        <p:txBody>
          <a:bodyPr>
            <a:normAutofit/>
          </a:bodyPr>
          <a:lstStyle/>
          <a:p>
            <a:pPr marL="342900" indent="-342900" algn="just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lv-LV" altLang="lv-LV" dirty="0"/>
              <a:t>2025. gada 1. aprīlī EK publicēja priekšlikumus grozījumiem ES fondu regulās t.s. REARM iniciatīvas ietvaros.</a:t>
            </a:r>
          </a:p>
          <a:p>
            <a:pPr marL="342900" indent="-342900" algn="just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lv-LV" altLang="lv-LV" dirty="0"/>
              <a:t>Grozījumu </a:t>
            </a:r>
            <a:r>
              <a:rPr lang="lv-LV" altLang="lv-LV" b="1" dirty="0"/>
              <a:t>mērķis</a:t>
            </a:r>
            <a:r>
              <a:rPr lang="lv-LV" altLang="lv-LV" dirty="0"/>
              <a:t>: veicināt esošā plānošanas perioda (2021-2027) investīciju plašāku izmantošanu aizsardzībai un citām ES stratēģiskajām prioritātēm: </a:t>
            </a:r>
            <a:r>
              <a:rPr lang="lv-LV" altLang="lv-LV" b="1" dirty="0"/>
              <a:t>aizsardzība un drošība, </a:t>
            </a:r>
            <a:r>
              <a:rPr lang="lv-LV" altLang="lv-LV" dirty="0"/>
              <a:t>ES konkurētspēja, mājokļu pieejamība, </a:t>
            </a:r>
            <a:r>
              <a:rPr lang="lv-LV" altLang="lv-LV" dirty="0" err="1"/>
              <a:t>ūdensresursu</a:t>
            </a:r>
            <a:r>
              <a:rPr lang="lv-LV" altLang="lv-LV" dirty="0"/>
              <a:t> noturība, enerģētiskā pāreja.</a:t>
            </a:r>
          </a:p>
          <a:p>
            <a:pPr marL="342900" indent="-342900" algn="just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lv-LV" altLang="lv-LV" dirty="0"/>
              <a:t>Paredz izmantot ES fondu </a:t>
            </a:r>
            <a:r>
              <a:rPr lang="lv-LV" altLang="lv-LV" dirty="0" err="1"/>
              <a:t>vidusposma</a:t>
            </a:r>
            <a:r>
              <a:rPr lang="lv-LV" altLang="lv-LV" dirty="0"/>
              <a:t> pārskatu (veicams 2025.gadā), lai veicinātu finansējuma ieguldījumu jaunajās ES prioritātēs.</a:t>
            </a:r>
            <a:r>
              <a:rPr lang="lv-LV" b="1" dirty="0"/>
              <a:t> Dalībvalstīm, kas pārdala vismaz 15% finansējuma jaunajām prioritātēm pagarina </a:t>
            </a:r>
            <a:r>
              <a:rPr lang="lv-LV" dirty="0"/>
              <a:t>ERAF, KF un ESF+ līdzekļu </a:t>
            </a:r>
            <a:r>
              <a:rPr lang="lv-LV" b="1" dirty="0"/>
              <a:t>izmantošanas termiņu par 1 gadu (līdz 31.12.2030.).</a:t>
            </a:r>
          </a:p>
          <a:p>
            <a:pPr marL="342900" indent="-342900" algn="just">
              <a:spcAft>
                <a:spcPts val="800"/>
              </a:spcAft>
              <a:buFont typeface="Wingdings" panose="05000000000000000000" pitchFamily="2" charset="2"/>
              <a:buChar char="§"/>
            </a:pPr>
            <a:endParaRPr lang="lv-LV" b="1" dirty="0"/>
          </a:p>
          <a:p>
            <a:pPr marL="342900" indent="-342900" algn="just">
              <a:spcAft>
                <a:spcPts val="800"/>
              </a:spcAft>
              <a:buFont typeface="Wingdings" panose="05000000000000000000" pitchFamily="2" charset="2"/>
              <a:buChar char="§"/>
            </a:pPr>
            <a:endParaRPr lang="lv-LV" alt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BF2F8158-BE4E-49AB-A407-C5120851B918}" type="slidenum">
              <a:rPr lang="en-US" altLang="lv-LV"/>
              <a:pPr/>
              <a:t>12</a:t>
            </a:fld>
            <a:endParaRPr lang="en-US" altLang="lv-LV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F89922-0BCA-F006-A731-029BC8636434}"/>
              </a:ext>
            </a:extLst>
          </p:cNvPr>
          <p:cNvSpPr txBox="1">
            <a:spLocks/>
          </p:cNvSpPr>
          <p:nvPr/>
        </p:nvSpPr>
        <p:spPr bwMode="auto">
          <a:xfrm>
            <a:off x="2179782" y="176041"/>
            <a:ext cx="9966036" cy="1036642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  <a:normAutofit/>
          </a:bodyPr>
          <a:lstStyle>
            <a:lvl1pPr algn="l" defTabSz="938213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2pPr>
            <a:lvl3pPr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3pPr>
            <a:lvl4pPr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4pPr>
            <a:lvl5pPr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lv-LV" dirty="0">
                <a:solidFill>
                  <a:schemeClr val="bg1"/>
                </a:solidFill>
              </a:rPr>
              <a:t>ES fondu 2021-2027 perioda regulējuma grozījumu mērķis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0B582915-0310-4CDD-9A79-BDC3E59340E8}" type="slidenum">
              <a:rPr lang="en-US" altLang="lv-LV" smtClean="0"/>
              <a:pPr/>
              <a:t>13</a:t>
            </a:fld>
            <a:endParaRPr lang="en-US" altLang="lv-LV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8AAA5E8D-3070-323F-CCC9-37ED7F0EC5A0}"/>
              </a:ext>
            </a:extLst>
          </p:cNvPr>
          <p:cNvGraphicFramePr/>
          <p:nvPr/>
        </p:nvGraphicFramePr>
        <p:xfrm>
          <a:off x="3761400" y="941240"/>
          <a:ext cx="9949393" cy="58068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65DC608-B465-5E9A-317F-C159633FBA70}"/>
              </a:ext>
            </a:extLst>
          </p:cNvPr>
          <p:cNvSpPr txBox="1"/>
          <p:nvPr/>
        </p:nvSpPr>
        <p:spPr>
          <a:xfrm>
            <a:off x="9220251" y="6581001"/>
            <a:ext cx="23474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200" i="1" dirty="0">
                <a:latin typeface="Aptos" panose="020B0004020202020204" pitchFamily="34" charset="0"/>
              </a:rPr>
              <a:t>ES fondu finansējums, milj. EUR</a:t>
            </a:r>
            <a:endParaRPr lang="en-US" sz="1200" i="1" dirty="0">
              <a:latin typeface="Aptos" panose="020B0004020202020204" pitchFamily="34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FD8E675-BA17-6E8A-A9DA-5CA9E5A380B5}"/>
              </a:ext>
            </a:extLst>
          </p:cNvPr>
          <p:cNvSpPr txBox="1">
            <a:spLocks/>
          </p:cNvSpPr>
          <p:nvPr/>
        </p:nvSpPr>
        <p:spPr bwMode="auto">
          <a:xfrm>
            <a:off x="2613547" y="0"/>
            <a:ext cx="9578453" cy="12838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3957" tIns="46979" rIns="93957" bIns="46979" numCol="1" rtlCol="0" anchor="ctr" anchorCtr="0" compatLnSpc="1">
            <a:prstTxWarp prst="textNoShape">
              <a:avLst/>
            </a:prstTxWarp>
            <a:noAutofit/>
          </a:bodyPr>
          <a:lstStyle>
            <a:lvl1pPr algn="l" defTabSz="938213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l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altLang="lv-LV" sz="2700" dirty="0">
                <a:latin typeface="Aptos" panose="020B0004020202020204" pitchFamily="34" charset="0"/>
              </a:rPr>
              <a:t>Latvijas ES fondu programmas </a:t>
            </a:r>
            <a:r>
              <a:rPr lang="lv-LV" altLang="lv-LV" sz="2700" dirty="0" err="1">
                <a:latin typeface="Aptos" panose="020B0004020202020204" pitchFamily="34" charset="0"/>
              </a:rPr>
              <a:t>vidusposma</a:t>
            </a:r>
            <a:r>
              <a:rPr lang="lv-LV" altLang="lv-LV" sz="2700" dirty="0">
                <a:latin typeface="Aptos" panose="020B0004020202020204" pitchFamily="34" charset="0"/>
              </a:rPr>
              <a:t> novērtējums  un tālākie soļi</a:t>
            </a:r>
            <a:endParaRPr lang="lv-LV" altLang="lv-LV" sz="2700" b="0" dirty="0">
              <a:latin typeface="Aptos" panose="020B00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D17C239-4E18-5F8D-7F35-A2297AC7F1BB}"/>
              </a:ext>
            </a:extLst>
          </p:cNvPr>
          <p:cNvSpPr txBox="1"/>
          <p:nvPr/>
        </p:nvSpPr>
        <p:spPr>
          <a:xfrm>
            <a:off x="221130" y="1622901"/>
            <a:ext cx="4784834" cy="5006499"/>
          </a:xfrm>
          <a:prstGeom prst="rect">
            <a:avLst/>
          </a:prstGeom>
          <a:noFill/>
          <a:ln w="28575">
            <a:noFill/>
          </a:ln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lv-LV" sz="1800" dirty="0"/>
              <a:t>Latvija darbu pie </a:t>
            </a:r>
            <a:r>
              <a:rPr lang="lv-LV" sz="1800" dirty="0" err="1"/>
              <a:t>vidusposma</a:t>
            </a:r>
            <a:r>
              <a:rPr lang="lv-LV" sz="1800" dirty="0"/>
              <a:t> pārskata praktiski ir pabeigusi, programmas grozījumi ar fokusu uz drošības un noturības stiprināšanu apstiprināti un maijā iesniegti EK.</a:t>
            </a:r>
          </a:p>
          <a:p>
            <a:pPr marL="342900" indent="-342900" algn="just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lv-LV" sz="1800" dirty="0"/>
              <a:t>Ņemot vērā jaunos ES fondu regulu grozījumus, </a:t>
            </a:r>
            <a:r>
              <a:rPr lang="lv-LV" sz="1800" b="1" dirty="0"/>
              <a:t>FM turpinās diskusiju </a:t>
            </a:r>
            <a:r>
              <a:rPr lang="lv-LV" sz="1800" dirty="0"/>
              <a:t>ar nozaru ministrijām un partneriem par iespējamiem </a:t>
            </a:r>
            <a:r>
              <a:rPr lang="lv-LV" sz="1800" b="1" u="sng" dirty="0"/>
              <a:t>atkārtotiem</a:t>
            </a:r>
            <a:r>
              <a:rPr lang="lv-LV" sz="1800" b="1" dirty="0"/>
              <a:t> Programmas </a:t>
            </a:r>
            <a:r>
              <a:rPr lang="lv-LV" sz="1800" b="1" dirty="0" err="1"/>
              <a:t>vidusposma</a:t>
            </a:r>
            <a:r>
              <a:rPr lang="lv-LV" sz="1800" b="1" dirty="0"/>
              <a:t> grozījumiem </a:t>
            </a:r>
            <a:r>
              <a:rPr lang="lv-LV" sz="1800" dirty="0"/>
              <a:t>2025.gada otrajā pusē </a:t>
            </a:r>
            <a:r>
              <a:rPr lang="lv-LV" sz="1800" b="1" dirty="0"/>
              <a:t>aizsardzības sektora stiprināšanai</a:t>
            </a:r>
            <a:r>
              <a:rPr lang="lv-LV" sz="1800" dirty="0"/>
              <a:t>.</a:t>
            </a:r>
          </a:p>
          <a:p>
            <a:pPr marL="342900" indent="-342900" algn="just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lv-LV" sz="1800" dirty="0"/>
              <a:t>Šobrīd grūti prognozēt regulas grozījumu saturu un apstiprināšanas laika grafiku, ņemot vērā būtiskas atšķirības dalībvalstu viedokļos par grozījumu saturu (Polijas prezidentūra piedāvā noteikt jaunajām prioritātēm pārvirzāmā finansējuma slieksni 10% apjomā.      </a:t>
            </a:r>
          </a:p>
        </p:txBody>
      </p:sp>
    </p:spTree>
    <p:extLst>
      <p:ext uri="{BB962C8B-B14F-4D97-AF65-F5344CB8AC3E}">
        <p14:creationId xmlns:p14="http://schemas.microsoft.com/office/powerpoint/2010/main" val="35551146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D9C513B5-525D-8803-C314-76BF2BA9E081}"/>
              </a:ext>
            </a:extLst>
          </p:cNvPr>
          <p:cNvSpPr txBox="1">
            <a:spLocks/>
          </p:cNvSpPr>
          <p:nvPr/>
        </p:nvSpPr>
        <p:spPr bwMode="auto">
          <a:xfrm>
            <a:off x="1915886" y="-510"/>
            <a:ext cx="10276113" cy="1350524"/>
          </a:xfrm>
          <a:prstGeom prst="rect">
            <a:avLst/>
          </a:prstGeom>
          <a:solidFill>
            <a:srgbClr val="012269"/>
          </a:solidFill>
          <a:ln>
            <a:noFill/>
          </a:ln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  <a:noAutofit/>
          </a:bodyPr>
          <a:lstStyle>
            <a:lvl1pPr algn="l" defTabSz="938213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2pPr>
            <a:lvl3pPr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3pPr>
            <a:lvl4pPr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4pPr>
            <a:lvl5pPr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lv-LV" sz="2800" b="0" dirty="0">
              <a:solidFill>
                <a:schemeClr val="bg1"/>
              </a:solidFill>
              <a:effectLst/>
              <a:latin typeface="Aptos" panose="020B0004020202020204" pitchFamily="34" charset="0"/>
              <a:ea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88A985F-1E1F-52D8-839C-466A2137BD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3731" y="84938"/>
            <a:ext cx="9811871" cy="1036642"/>
          </a:xfrm>
          <a:noFill/>
        </p:spPr>
        <p:txBody>
          <a:bodyPr>
            <a:normAutofit fontScale="90000"/>
          </a:bodyPr>
          <a:lstStyle/>
          <a:p>
            <a:r>
              <a:rPr lang="lv-LV" sz="3100" b="1" kern="100" noProof="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Pēdējos 10 gados Latvija konverģējusi no 62% līdz 71% no ES vidējā, tomēr pēdējos gados </a:t>
            </a:r>
            <a:r>
              <a:rPr lang="lv-LV" sz="3100" b="1" kern="100" noProof="0" dirty="0" err="1">
                <a:solidFill>
                  <a:schemeClr val="bg1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stagnējam</a:t>
            </a:r>
            <a:r>
              <a:rPr lang="lv-LV" sz="3100" b="1" kern="100" noProof="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lv-LV" sz="3100" dirty="0">
                <a:solidFill>
                  <a:schemeClr val="bg1"/>
                </a:solidFill>
                <a:latin typeface="Aptos" panose="020B0004020202020204" pitchFamily="34" charset="0"/>
              </a:rPr>
              <a:t>Mērķis sasniegt 80% no ES vidējā IKP līmeņa līdz 2034 gadam (1% gadā).</a:t>
            </a:r>
            <a:br>
              <a:rPr lang="en-US" dirty="0">
                <a:latin typeface="Aptos" panose="020B0004020202020204" pitchFamily="34" charset="0"/>
              </a:rPr>
            </a:br>
            <a:br>
              <a:rPr lang="en-US" sz="2400" kern="100" noProof="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noProof="0" dirty="0">
              <a:solidFill>
                <a:schemeClr val="bg1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0CD69F-C980-7DD8-5DD9-2C46D6A6DD2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0B582915-0310-4CDD-9A79-BDC3E59340E8}" type="slidenum">
              <a:rPr lang="en-US" altLang="lv-LV" smtClean="0"/>
              <a:pPr/>
              <a:t>14</a:t>
            </a:fld>
            <a:endParaRPr lang="en-US" altLang="lv-LV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2D6E481-2AE8-C78A-ACC1-DB710D8860F3}"/>
              </a:ext>
            </a:extLst>
          </p:cNvPr>
          <p:cNvSpPr txBox="1"/>
          <p:nvPr/>
        </p:nvSpPr>
        <p:spPr>
          <a:xfrm>
            <a:off x="6289263" y="1340726"/>
            <a:ext cx="5214796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800" noProof="0" dirty="0">
              <a:latin typeface="Aptos" panose="020B0004020202020204" pitchFamily="34" charset="0"/>
            </a:endParaRPr>
          </a:p>
          <a:p>
            <a:r>
              <a:rPr lang="lv-LV" sz="1800" b="1" noProof="0" dirty="0">
                <a:latin typeface="Aptos" panose="020B0004020202020204" pitchFamily="34" charset="0"/>
              </a:rPr>
              <a:t>Prioritātes periodam pēc 2027.gada</a:t>
            </a:r>
          </a:p>
          <a:p>
            <a:pPr algn="just">
              <a:spcAft>
                <a:spcPts val="600"/>
              </a:spcAft>
            </a:pPr>
            <a:endParaRPr lang="en-US" sz="1800" noProof="0" dirty="0">
              <a:latin typeface="Aptos" panose="020B0004020202020204" pitchFamily="34" charset="0"/>
            </a:endParaRP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1800" dirty="0">
                <a:latin typeface="Aptos" panose="020B0004020202020204" pitchFamily="34" charset="0"/>
              </a:rPr>
              <a:t>Fokuss uz </a:t>
            </a:r>
            <a:r>
              <a:rPr lang="lv-LV" sz="1800" b="1" dirty="0">
                <a:latin typeface="Aptos" panose="020B0004020202020204" pitchFamily="34" charset="0"/>
              </a:rPr>
              <a:t>rezultātiem un ieguldījumu efektivitāti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1800" noProof="0" dirty="0">
                <a:latin typeface="Aptos" panose="020B0004020202020204" pitchFamily="34" charset="0"/>
              </a:rPr>
              <a:t>Fondu regulējuma </a:t>
            </a:r>
            <a:r>
              <a:rPr lang="lv-LV" sz="1800" b="1" noProof="0" dirty="0" err="1">
                <a:latin typeface="Aptos" panose="020B0004020202020204" pitchFamily="34" charset="0"/>
              </a:rPr>
              <a:t>vienkāršošan</a:t>
            </a:r>
            <a:r>
              <a:rPr lang="lv-LV" sz="1800" b="1" dirty="0">
                <a:latin typeface="Aptos" panose="020B0004020202020204" pitchFamily="34" charset="0"/>
              </a:rPr>
              <a:t>a</a:t>
            </a:r>
            <a:r>
              <a:rPr lang="lv-LV" sz="1800" dirty="0">
                <a:latin typeface="Aptos" panose="020B0004020202020204" pitchFamily="34" charset="0"/>
              </a:rPr>
              <a:t> un </a:t>
            </a:r>
            <a:r>
              <a:rPr lang="lv-LV" sz="1800" b="1" dirty="0">
                <a:latin typeface="Aptos" panose="020B0004020202020204" pitchFamily="34" charset="0"/>
              </a:rPr>
              <a:t>administratīvā sloga mazināšana  </a:t>
            </a:r>
            <a:endParaRPr lang="en-US" sz="1800" b="1" noProof="0" dirty="0">
              <a:latin typeface="Aptos" panose="020B0004020202020204" pitchFamily="34" charset="0"/>
            </a:endParaRP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1800" b="1" noProof="0" dirty="0">
                <a:latin typeface="Aptos" panose="020B0004020202020204" pitchFamily="34" charset="0"/>
              </a:rPr>
              <a:t>Finansējums</a:t>
            </a:r>
            <a:r>
              <a:rPr lang="lv-LV" sz="1800" noProof="0" dirty="0">
                <a:latin typeface="Aptos" panose="020B0004020202020204" pitchFamily="34" charset="0"/>
              </a:rPr>
              <a:t> Kohēzijas politikai Latvijā </a:t>
            </a:r>
            <a:r>
              <a:rPr lang="lv-LV" sz="1800" b="1" noProof="0" dirty="0">
                <a:latin typeface="Aptos" panose="020B0004020202020204" pitchFamily="34" charset="0"/>
              </a:rPr>
              <a:t>ne mazāks kā līdzšinējā periodā</a:t>
            </a:r>
            <a:r>
              <a:rPr lang="en-US" sz="1800" noProof="0" dirty="0">
                <a:latin typeface="Aptos" panose="020B0004020202020204" pitchFamily="34" charset="0"/>
              </a:rPr>
              <a:t>:</a:t>
            </a:r>
          </a:p>
          <a:p>
            <a:pPr marL="754063" lvl="1" indent="-285750" algn="just">
              <a:buFontTx/>
              <a:buChar char="-"/>
            </a:pPr>
            <a:r>
              <a:rPr lang="lv-LV" sz="1800" noProof="0" dirty="0">
                <a:latin typeface="Aptos" panose="020B0004020202020204" pitchFamily="34" charset="0"/>
              </a:rPr>
              <a:t>Drošība (t.sk. civilā un enerģētiskā drošība) </a:t>
            </a:r>
            <a:endParaRPr lang="en-US" sz="1800" noProof="0" dirty="0">
              <a:latin typeface="Aptos" panose="020B0004020202020204" pitchFamily="34" charset="0"/>
            </a:endParaRPr>
          </a:p>
          <a:p>
            <a:pPr marL="754063" lvl="1" indent="-285750" algn="just">
              <a:buFontTx/>
              <a:buChar char="-"/>
            </a:pPr>
            <a:r>
              <a:rPr lang="lv-LV" sz="1800" noProof="0" dirty="0">
                <a:latin typeface="Aptos" panose="020B0004020202020204" pitchFamily="34" charset="0"/>
              </a:rPr>
              <a:t>Inovācijas un uzņēmējdarbības atbalsts finanšu instrumentu veidā</a:t>
            </a:r>
            <a:endParaRPr lang="en-US" sz="1800" noProof="0" dirty="0">
              <a:latin typeface="Aptos" panose="020B0004020202020204" pitchFamily="34" charset="0"/>
            </a:endParaRPr>
          </a:p>
          <a:p>
            <a:pPr marL="754063" lvl="1" indent="-285750" algn="just">
              <a:buFontTx/>
              <a:buChar char="-"/>
            </a:pPr>
            <a:r>
              <a:rPr lang="lv-LV" sz="1800" noProof="0" dirty="0">
                <a:latin typeface="Aptos" panose="020B0004020202020204" pitchFamily="34" charset="0"/>
              </a:rPr>
              <a:t>Sociālās un reģionālās nevienlīdzības mazināšana;</a:t>
            </a:r>
          </a:p>
          <a:p>
            <a:pPr marL="754063" lvl="1" indent="-285750" algn="just">
              <a:buFontTx/>
              <a:buChar char="-"/>
            </a:pPr>
            <a:r>
              <a:rPr lang="lv-LV" sz="1800" dirty="0" err="1">
                <a:latin typeface="Aptos" panose="020B0004020202020204" pitchFamily="34" charset="0"/>
              </a:rPr>
              <a:t>Cilvēkkapitāla</a:t>
            </a:r>
            <a:r>
              <a:rPr lang="lv-LV" sz="1800" dirty="0">
                <a:latin typeface="Aptos" panose="020B0004020202020204" pitchFamily="34" charset="0"/>
              </a:rPr>
              <a:t> attīstība (izglītība, veselība)</a:t>
            </a:r>
            <a:endParaRPr lang="en-US" sz="1800" noProof="0" dirty="0">
              <a:latin typeface="Aptos" panose="020B0004020202020204" pitchFamily="34" charset="0"/>
            </a:endParaRPr>
          </a:p>
          <a:p>
            <a:pPr marL="754063" lvl="1" indent="-285750" algn="just">
              <a:buFontTx/>
              <a:buChar char="-"/>
            </a:pPr>
            <a:r>
              <a:rPr lang="lv-LV" sz="1800" noProof="0" dirty="0">
                <a:latin typeface="Aptos" panose="020B0004020202020204" pitchFamily="34" charset="0"/>
              </a:rPr>
              <a:t>Infrastruktūras sakārtošana.</a:t>
            </a:r>
            <a:endParaRPr lang="en-US" sz="1800" noProof="0" dirty="0">
              <a:latin typeface="Aptos" panose="020B0004020202020204" pitchFamily="34" charset="0"/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6C0CF2D9-AA6A-528E-346E-CEA6E9C8FE32}"/>
              </a:ext>
            </a:extLst>
          </p:cNvPr>
          <p:cNvGraphicFramePr>
            <a:graphicFrameLocks/>
          </p:cNvGraphicFramePr>
          <p:nvPr/>
        </p:nvGraphicFramePr>
        <p:xfrm>
          <a:off x="822959" y="1818640"/>
          <a:ext cx="5362083" cy="47696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722357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B822B5C-B218-D78E-0C6D-AC96496A3C9C}"/>
              </a:ext>
            </a:extLst>
          </p:cNvPr>
          <p:cNvSpPr txBox="1"/>
          <p:nvPr/>
        </p:nvSpPr>
        <p:spPr>
          <a:xfrm>
            <a:off x="3244645" y="3274142"/>
            <a:ext cx="62533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2800" b="1" dirty="0">
                <a:latin typeface="Verdana" panose="020B0604030504040204" pitchFamily="34" charset="0"/>
                <a:ea typeface="Verdana" panose="020B0604030504040204" pitchFamily="34" charset="0"/>
              </a:rPr>
              <a:t>Paldies par uzmanību!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D317E4F-927D-ACC4-B6EA-750EF504FA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64" y="1742367"/>
            <a:ext cx="6600169" cy="3258455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D75EDC-04D4-01CB-E1A0-C01A47BDE52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473073" y="6477000"/>
            <a:ext cx="596307" cy="304800"/>
          </a:xfrm>
        </p:spPr>
        <p:txBody>
          <a:bodyPr/>
          <a:lstStyle/>
          <a:p>
            <a:fld id="{515252D6-3622-483F-A7E8-9E60FEFE5E88}" type="slidenum">
              <a:rPr lang="en-US" altLang="lv-LV" smtClean="0"/>
              <a:pPr/>
              <a:t>2</a:t>
            </a:fld>
            <a:endParaRPr lang="en-US" altLang="lv-LV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06C99A3-1258-E163-0370-05B45B338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1309" y="381000"/>
            <a:ext cx="9421091" cy="471755"/>
          </a:xfrm>
        </p:spPr>
        <p:txBody>
          <a:bodyPr>
            <a:normAutofit fontScale="90000"/>
          </a:bodyPr>
          <a:lstStyle/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Nodrošināts līdzsvarots budžets un ievērota fiskālā disciplīna</a:t>
            </a:r>
            <a:b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v-LV" b="0" dirty="0">
              <a:solidFill>
                <a:srgbClr val="FF0000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90881D0-2D0F-F90A-041B-9164CD033C4B}"/>
              </a:ext>
            </a:extLst>
          </p:cNvPr>
          <p:cNvSpPr txBox="1">
            <a:spLocks/>
          </p:cNvSpPr>
          <p:nvPr/>
        </p:nvSpPr>
        <p:spPr bwMode="auto">
          <a:xfrm>
            <a:off x="6871854" y="1409203"/>
            <a:ext cx="5110596" cy="3146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b="1">
                <a:solidFill>
                  <a:schemeClr val="tx1"/>
                </a:solidFill>
              </a:defRPr>
            </a:lvl1pPr>
            <a:lvl2pPr>
              <a:defRPr>
                <a:solidFill>
                  <a:schemeClr val="lt1"/>
                </a:solidFill>
                <a:latin typeface="+mn-lt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cs typeface="+mn-cs"/>
              </a:defRPr>
            </a:lvl9pPr>
          </a:lstStyle>
          <a:p>
            <a:r>
              <a:rPr lang="lv-LV" dirty="0"/>
              <a:t>Latvijas kredītreitinga stiprās puses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E6C548C-1588-C973-5EA0-ABBF62A6B9A4}"/>
              </a:ext>
            </a:extLst>
          </p:cNvPr>
          <p:cNvSpPr txBox="1"/>
          <p:nvPr/>
        </p:nvSpPr>
        <p:spPr>
          <a:xfrm>
            <a:off x="6871854" y="1776860"/>
            <a:ext cx="5110596" cy="22006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600"/>
            </a:lvl1pPr>
          </a:lstStyle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lv-LV" sz="1300" dirty="0"/>
              <a:t>Īstenotās politikas uzticamība un valdības rīcībspēja, ko atbalsta dalība ES un </a:t>
            </a:r>
            <a:r>
              <a:rPr lang="lv-LV" sz="1300" dirty="0" err="1"/>
              <a:t>eirozonā</a:t>
            </a:r>
            <a:endParaRPr lang="lv-LV" sz="1300" dirty="0"/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lv-LV" sz="1300" dirty="0"/>
              <a:t>Ekonomikas elastība, noturība un pielāgošanās spēja, stabils ārējais profils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lv-LV" sz="1300" dirty="0"/>
              <a:t>Mērens, bet pieaugošs, valsts parāds pret IKP un mērenas parāda apkalpošanas izmaksas salīdzinājumā ar “A” līmeņa kredītreitinga valstu vidējiem rādītājiem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lv-LV" sz="1300" dirty="0"/>
              <a:t>Valdības spēja īstenot stingru fiskālo politiku iepriekšējos gados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lv-LV" sz="1300" dirty="0"/>
              <a:t>Mērens privātā sektora parādsaistību līmenis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A163B9C-0D7F-CA21-1722-66DD44B771AC}"/>
              </a:ext>
            </a:extLst>
          </p:cNvPr>
          <p:cNvSpPr/>
          <p:nvPr/>
        </p:nvSpPr>
        <p:spPr>
          <a:xfrm>
            <a:off x="108164" y="1417914"/>
            <a:ext cx="6600169" cy="3059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b="1" dirty="0">
                <a:solidFill>
                  <a:schemeClr val="tx1"/>
                </a:solidFill>
              </a:rPr>
              <a:t>Latvijas kredītreitinga attīstība (2014-2025)</a:t>
            </a:r>
            <a:endParaRPr lang="en-GB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037F8D97-6154-4AB7-972E-2093CDE1906B}"/>
              </a:ext>
            </a:extLst>
          </p:cNvPr>
          <p:cNvGraphicFramePr>
            <a:graphicFrameLocks noGrp="1"/>
          </p:cNvGraphicFramePr>
          <p:nvPr/>
        </p:nvGraphicFramePr>
        <p:xfrm>
          <a:off x="159620" y="5166987"/>
          <a:ext cx="6497256" cy="1371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24314">
                  <a:extLst>
                    <a:ext uri="{9D8B030D-6E8A-4147-A177-3AD203B41FA5}">
                      <a16:colId xmlns:a16="http://schemas.microsoft.com/office/drawing/2014/main" val="3882881158"/>
                    </a:ext>
                  </a:extLst>
                </a:gridCol>
                <a:gridCol w="1624314">
                  <a:extLst>
                    <a:ext uri="{9D8B030D-6E8A-4147-A177-3AD203B41FA5}">
                      <a16:colId xmlns:a16="http://schemas.microsoft.com/office/drawing/2014/main" val="3542663731"/>
                    </a:ext>
                  </a:extLst>
                </a:gridCol>
                <a:gridCol w="1624314">
                  <a:extLst>
                    <a:ext uri="{9D8B030D-6E8A-4147-A177-3AD203B41FA5}">
                      <a16:colId xmlns:a16="http://schemas.microsoft.com/office/drawing/2014/main" val="2621816228"/>
                    </a:ext>
                  </a:extLst>
                </a:gridCol>
                <a:gridCol w="1624314">
                  <a:extLst>
                    <a:ext uri="{9D8B030D-6E8A-4147-A177-3AD203B41FA5}">
                      <a16:colId xmlns:a16="http://schemas.microsoft.com/office/drawing/2014/main" val="1406056146"/>
                    </a:ext>
                  </a:extLst>
                </a:gridCol>
              </a:tblGrid>
              <a:tr h="366644">
                <a:tc>
                  <a:txBody>
                    <a:bodyPr/>
                    <a:lstStyle/>
                    <a:p>
                      <a:pPr algn="ctr"/>
                      <a:endParaRPr lang="lv-LV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>
                          <a:solidFill>
                            <a:schemeClr val="tx1"/>
                          </a:solidFill>
                        </a:rPr>
                        <a:t>Aktuālais reitinga līmenis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>
                          <a:solidFill>
                            <a:schemeClr val="tx1"/>
                          </a:solidFill>
                        </a:rPr>
                        <a:t>Pēdējo reizi </a:t>
                      </a:r>
                    </a:p>
                    <a:p>
                      <a:pPr algn="ctr"/>
                      <a:r>
                        <a:rPr lang="lv-LV" sz="1200" dirty="0">
                          <a:solidFill>
                            <a:schemeClr val="tx1"/>
                          </a:solidFill>
                        </a:rPr>
                        <a:t>pārskatīts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>
                          <a:solidFill>
                            <a:schemeClr val="tx1"/>
                          </a:solidFill>
                        </a:rPr>
                        <a:t>Plānotais </a:t>
                      </a:r>
                    </a:p>
                    <a:p>
                      <a:pPr algn="ctr"/>
                      <a:r>
                        <a:rPr lang="lv-LV" sz="1200" dirty="0">
                          <a:solidFill>
                            <a:schemeClr val="tx1"/>
                          </a:solidFill>
                        </a:rPr>
                        <a:t>pārskatīšanas datums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4835929"/>
                  </a:ext>
                </a:extLst>
              </a:tr>
              <a:tr h="247781">
                <a:tc>
                  <a:txBody>
                    <a:bodyPr/>
                    <a:lstStyle/>
                    <a:p>
                      <a:pPr algn="ctr"/>
                      <a:r>
                        <a:rPr lang="lv-LV" sz="1400" b="1" dirty="0" err="1"/>
                        <a:t>Fitch</a:t>
                      </a:r>
                      <a:r>
                        <a:rPr lang="lv-LV" sz="1400" b="1" dirty="0"/>
                        <a:t> Ratings</a:t>
                      </a:r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dirty="0"/>
                        <a:t>A- (stabils)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dirty="0"/>
                        <a:t>09.05.2025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dirty="0"/>
                        <a:t>07.11.2025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89283575"/>
                  </a:ext>
                </a:extLst>
              </a:tr>
              <a:tr h="247781">
                <a:tc>
                  <a:txBody>
                    <a:bodyPr/>
                    <a:lstStyle/>
                    <a:p>
                      <a:pPr algn="ctr"/>
                      <a:r>
                        <a:rPr lang="lv-LV" sz="1400" b="1" dirty="0"/>
                        <a:t>S&amp;P </a:t>
                      </a:r>
                      <a:r>
                        <a:rPr lang="lv-LV" sz="1400" b="1" dirty="0" err="1"/>
                        <a:t>Global</a:t>
                      </a:r>
                      <a:endParaRPr lang="lv-LV" sz="1400" b="1" dirty="0"/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dirty="0"/>
                        <a:t>A (stabils)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dirty="0"/>
                        <a:t>30.05.2025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dirty="0"/>
                        <a:t>28.11.2025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46636279"/>
                  </a:ext>
                </a:extLst>
              </a:tr>
              <a:tr h="247781">
                <a:tc>
                  <a:txBody>
                    <a:bodyPr/>
                    <a:lstStyle/>
                    <a:p>
                      <a:pPr marL="0" marR="0" lvl="0" indent="0" algn="ctr" defTabSz="9395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400" b="1" dirty="0"/>
                        <a:t>Moody`s</a:t>
                      </a:r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dirty="0"/>
                        <a:t>A3 (stabils)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dirty="0"/>
                        <a:t>24.01.2025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dirty="0"/>
                        <a:t>25.07.2025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10949028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E193B78E-9A5C-BE6F-D2E7-1CA61651CEC4}"/>
              </a:ext>
            </a:extLst>
          </p:cNvPr>
          <p:cNvSpPr txBox="1"/>
          <p:nvPr/>
        </p:nvSpPr>
        <p:spPr>
          <a:xfrm>
            <a:off x="7004304" y="4030494"/>
            <a:ext cx="4978146" cy="181588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lv-LV" sz="2800" b="1" dirty="0">
                <a:cs typeface="Times New Roman" panose="02020603050405020304" pitchFamily="18" charset="0"/>
              </a:rPr>
              <a:t>2024.gada plānotais deficīts bija 2,9% no IKP , bet izpilde būtiski labāka - faktiskais deficīts 1,8% no IKP</a:t>
            </a:r>
            <a:endParaRPr lang="lv-LV" sz="2800" b="1" dirty="0"/>
          </a:p>
        </p:txBody>
      </p:sp>
    </p:spTree>
    <p:extLst>
      <p:ext uri="{BB962C8B-B14F-4D97-AF65-F5344CB8AC3E}">
        <p14:creationId xmlns:p14="http://schemas.microsoft.com/office/powerpoint/2010/main" val="2604662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DB5E5-A5E0-536C-2D69-F662D6B00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Galvenie elementi un finansējuma avoti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95A89C-8FB1-C27A-0313-75CE2D3905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9648" y="1270535"/>
            <a:ext cx="9772541" cy="5587465"/>
          </a:xfrm>
          <a:solidFill>
            <a:schemeClr val="bg1">
              <a:lumMod val="85000"/>
            </a:schemeClr>
          </a:solidFill>
        </p:spPr>
        <p:txBody>
          <a:bodyPr>
            <a:normAutofit fontScale="77500" lnSpcReduction="20000"/>
          </a:bodyPr>
          <a:lstStyle/>
          <a:p>
            <a:pPr marL="457200" indent="-457200">
              <a:buAutoNum type="arabicPeriod"/>
            </a:pPr>
            <a:r>
              <a:rPr lang="lv-LV" dirty="0"/>
              <a:t>5% no IKP aizsardzībai un drošībai sākot ar 2026. gadu;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endParaRPr lang="lv-LV" dirty="0"/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lv-LV" dirty="0"/>
              <a:t>Valsts parāds nepārsniedz 55% IKP;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endParaRPr lang="lv-LV" dirty="0"/>
          </a:p>
          <a:p>
            <a:pPr marL="457200" indent="-457200">
              <a:buAutoNum type="arabicPeriod"/>
            </a:pPr>
            <a:r>
              <a:rPr lang="lv-LV" dirty="0"/>
              <a:t>Dažādu finansējuma avotu kombinācija aizsardzības finansēšanai:</a:t>
            </a:r>
          </a:p>
          <a:p>
            <a:pPr marL="1219200" lvl="1" indent="-457200"/>
            <a:r>
              <a:rPr lang="lv-LV" sz="1700" dirty="0">
                <a:latin typeface="Verdana" panose="020B0604030504040204" pitchFamily="34" charset="0"/>
                <a:ea typeface="Verdana" panose="020B0604030504040204" pitchFamily="34" charset="0"/>
              </a:rPr>
              <a:t>Valsts izņēmuma klauzulas izmantošana;</a:t>
            </a:r>
          </a:p>
          <a:p>
            <a:pPr marL="1219200" lvl="1" indent="-457200"/>
            <a:r>
              <a:rPr lang="lv-LV" sz="1700" dirty="0">
                <a:latin typeface="Verdana" panose="020B0604030504040204" pitchFamily="34" charset="0"/>
                <a:ea typeface="Verdana" panose="020B0604030504040204" pitchFamily="34" charset="0"/>
              </a:rPr>
              <a:t>SAFE aizdevumu izmantošana;</a:t>
            </a:r>
          </a:p>
          <a:p>
            <a:pPr marL="1219200" lvl="1" indent="-457200"/>
            <a:r>
              <a:rPr lang="lv-LV" sz="1700" dirty="0">
                <a:latin typeface="Verdana" panose="020B0604030504040204" pitchFamily="34" charset="0"/>
                <a:ea typeface="Verdana" panose="020B0604030504040204" pitchFamily="34" charset="0"/>
              </a:rPr>
              <a:t>Vispārējās valdības budžeta strukturālā  deficīta palielināšana no 1% IKP uz 1,5% IKP</a:t>
            </a:r>
          </a:p>
          <a:p>
            <a:pPr marL="1219200" lvl="1" indent="-457200"/>
            <a:r>
              <a:rPr lang="lv-LV" sz="1700" dirty="0">
                <a:latin typeface="Verdana" panose="020B0604030504040204" pitchFamily="34" charset="0"/>
                <a:ea typeface="Verdana" panose="020B0604030504040204" pitchFamily="34" charset="0"/>
              </a:rPr>
              <a:t>Publiskā privātā partnerība – resursu atbrīvošana papildus militārām investīcijām;</a:t>
            </a:r>
          </a:p>
          <a:p>
            <a:pPr marL="1219200" lvl="1" indent="-457200"/>
            <a:r>
              <a:rPr lang="lv-LV" sz="1700" dirty="0">
                <a:latin typeface="Verdana" panose="020B0604030504040204" pitchFamily="34" charset="0"/>
                <a:ea typeface="Verdana" panose="020B0604030504040204" pitchFamily="34" charset="0"/>
              </a:rPr>
              <a:t>ES fondu pārdale – resursu atbrīvošana papildus drošības investīcijām;</a:t>
            </a:r>
          </a:p>
          <a:p>
            <a:pPr marL="1219200" lvl="1" indent="-457200"/>
            <a:endParaRPr lang="lv-LV" dirty="0"/>
          </a:p>
          <a:p>
            <a:pPr marL="457200" indent="-457200"/>
            <a:r>
              <a:rPr lang="lv-LV" dirty="0"/>
              <a:t>4.   Dažādu finansējuma avotu kombinācija negatīvās fiskālās telpas risināšanai un</a:t>
            </a:r>
            <a:r>
              <a:rPr lang="lv-LV" b="1" dirty="0"/>
              <a:t> </a:t>
            </a:r>
            <a:r>
              <a:rPr lang="lv-LV" dirty="0"/>
              <a:t>citu politiku / iniciatīvu finansēšanai turpmākajos gados:</a:t>
            </a:r>
          </a:p>
          <a:p>
            <a:pPr marL="457200" indent="-457200"/>
            <a:r>
              <a:rPr lang="lv-LV" dirty="0"/>
              <a:t>       </a:t>
            </a:r>
          </a:p>
          <a:p>
            <a:pPr marL="457200" indent="-457200"/>
            <a:r>
              <a:rPr lang="lv-LV" dirty="0"/>
              <a:t>      Publiskā sektora funkciju </a:t>
            </a:r>
            <a:r>
              <a:rPr lang="lv-LV" dirty="0" err="1"/>
              <a:t>efektivizācija</a:t>
            </a:r>
            <a:r>
              <a:rPr lang="lv-LV" dirty="0"/>
              <a:t>, tajā skaitā:</a:t>
            </a:r>
          </a:p>
          <a:p>
            <a:pPr marL="1630363" lvl="2" indent="-457200">
              <a:buFontTx/>
              <a:buChar char="-"/>
            </a:pPr>
            <a:r>
              <a:rPr lang="lv-LV" sz="1700" dirty="0">
                <a:latin typeface="Verdana" panose="020B0604030504040204" pitchFamily="34" charset="0"/>
                <a:ea typeface="Verdana" panose="020B0604030504040204" pitchFamily="34" charset="0"/>
              </a:rPr>
              <a:t>veicot politikas izmaiņas, </a:t>
            </a:r>
          </a:p>
          <a:p>
            <a:pPr marL="1630363" lvl="2" indent="-457200">
              <a:buFontTx/>
              <a:buChar char="-"/>
            </a:pPr>
            <a:r>
              <a:rPr lang="lv-LV" sz="1700" dirty="0">
                <a:latin typeface="Verdana" panose="020B0604030504040204" pitchFamily="34" charset="0"/>
                <a:ea typeface="Verdana" panose="020B0604030504040204" pitchFamily="34" charset="0"/>
              </a:rPr>
              <a:t>strukturālas reformas, </a:t>
            </a:r>
          </a:p>
          <a:p>
            <a:pPr marL="1630363" lvl="2" indent="-457200">
              <a:buFontTx/>
              <a:buChar char="-"/>
            </a:pPr>
            <a:r>
              <a:rPr lang="lv-LV" sz="1700" dirty="0">
                <a:latin typeface="Verdana" panose="020B0604030504040204" pitchFamily="34" charset="0"/>
                <a:ea typeface="Verdana" panose="020B0604030504040204" pitchFamily="34" charset="0"/>
              </a:rPr>
              <a:t>izdevumu pārskatīšanu un </a:t>
            </a:r>
          </a:p>
          <a:p>
            <a:pPr marL="1630363" lvl="2" indent="-457200">
              <a:buFontTx/>
              <a:buChar char="-"/>
            </a:pPr>
            <a:r>
              <a:rPr lang="lv-LV" sz="1700" dirty="0">
                <a:latin typeface="Verdana" panose="020B0604030504040204" pitchFamily="34" charset="0"/>
                <a:ea typeface="Verdana" panose="020B0604030504040204" pitchFamily="34" charset="0"/>
              </a:rPr>
              <a:t>izdevumu samazinājumu vispārējās valdības sektora institūcijām;</a:t>
            </a:r>
          </a:p>
          <a:p>
            <a:pPr marL="457200" indent="-457200"/>
            <a:endParaRPr lang="lv-LV" dirty="0"/>
          </a:p>
          <a:p>
            <a:pPr marL="457200" indent="-457200">
              <a:buAutoNum type="arabicPeriod" startAt="5"/>
            </a:pPr>
            <a:r>
              <a:rPr lang="lv-LV" dirty="0"/>
              <a:t>Ieņēmumu pasākumi, t.sk:</a:t>
            </a:r>
          </a:p>
          <a:p>
            <a:r>
              <a:rPr lang="lv-LV" dirty="0"/>
              <a:t>                -     </a:t>
            </a:r>
            <a:r>
              <a:rPr lang="lv-LV" sz="1700" dirty="0">
                <a:cs typeface="Times New Roman" panose="02020603050405020304" pitchFamily="18" charset="0"/>
              </a:rPr>
              <a:t>mežu ciršanas apjoma palielināšana</a:t>
            </a:r>
          </a:p>
          <a:p>
            <a:endParaRPr lang="lv-LV" sz="1700" dirty="0">
              <a:cs typeface="Times New Roman" panose="02020603050405020304" pitchFamily="18" charset="0"/>
            </a:endParaRPr>
          </a:p>
          <a:p>
            <a:r>
              <a:rPr lang="lv-LV" dirty="0"/>
              <a:t>6.    Kapitālsabiedrību virzīšana uz IPO-valsts </a:t>
            </a:r>
            <a:r>
              <a:rPr lang="lv-LV"/>
              <a:t>parāda samazināšanai.</a:t>
            </a:r>
            <a:endParaRPr lang="lv-LV" dirty="0"/>
          </a:p>
          <a:p>
            <a:pPr marL="457200" indent="-457200"/>
            <a:endParaRPr lang="lv-LV" dirty="0"/>
          </a:p>
          <a:p>
            <a:pPr marL="1630363" lvl="2" indent="-457200">
              <a:buFontTx/>
              <a:buChar char="-"/>
            </a:pPr>
            <a:endParaRPr lang="lv-LV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457200" indent="-457200"/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3D685A-7EAF-D3EB-E763-A3C779598E8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0B582915-0310-4CDD-9A79-BDC3E59340E8}" type="slidenum">
              <a:rPr lang="en-US" altLang="lv-LV" smtClean="0"/>
              <a:pPr/>
              <a:t>3</a:t>
            </a:fld>
            <a:endParaRPr lang="en-US" altLang="lv-LV" dirty="0"/>
          </a:p>
        </p:txBody>
      </p:sp>
    </p:spTree>
    <p:extLst>
      <p:ext uri="{BB962C8B-B14F-4D97-AF65-F5344CB8AC3E}">
        <p14:creationId xmlns:p14="http://schemas.microsoft.com/office/powerpoint/2010/main" val="26979965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AB715-3C61-3869-26D0-FC79EA5B74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Modeļa galvenie parametri - aizsardzība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F317D8-8C0C-EDA5-83C7-35A4BCAFB13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0B582915-0310-4CDD-9A79-BDC3E59340E8}" type="slidenum">
              <a:rPr lang="en-US" altLang="lv-LV" smtClean="0"/>
              <a:pPr/>
              <a:t>4</a:t>
            </a:fld>
            <a:endParaRPr lang="en-US" altLang="lv-LV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E2B793F-7EAD-EB50-9926-A54CD6844E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359" y="1777999"/>
            <a:ext cx="11885121" cy="4430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14809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0968B6-DAF0-73E3-7517-4A6BD8F670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76024-FDF8-622F-EE09-627A9EFF4E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2104" y="689009"/>
            <a:ext cx="8128000" cy="1036642"/>
          </a:xfrm>
        </p:spPr>
        <p:txBody>
          <a:bodyPr/>
          <a:lstStyle/>
          <a:p>
            <a:pPr algn="ctr"/>
            <a:r>
              <a:rPr lang="lv-LV" dirty="0"/>
              <a:t>Modeļa galvenie parametri – budžets 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1D627E-B2A3-48CC-F2A6-F144BA2A269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0B582915-0310-4CDD-9A79-BDC3E59340E8}" type="slidenum">
              <a:rPr lang="en-US" altLang="lv-LV" smtClean="0"/>
              <a:pPr/>
              <a:t>5</a:t>
            </a:fld>
            <a:endParaRPr lang="en-US" altLang="lv-LV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A6D1CB6-A36E-F67E-30C5-6284C397A3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748" y="1716026"/>
            <a:ext cx="11653819" cy="3876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5156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9E3C6-3B80-CB0C-58FE-66EFE5183A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5728" y="381000"/>
            <a:ext cx="9286672" cy="1036642"/>
          </a:xfrm>
        </p:spPr>
        <p:txBody>
          <a:bodyPr/>
          <a:lstStyle/>
          <a:p>
            <a:pPr algn="ctr"/>
            <a:r>
              <a:rPr lang="lv-LV" dirty="0"/>
              <a:t>MK dotais uzdevums izdevumu </a:t>
            </a:r>
            <a:r>
              <a:rPr lang="lv-LV" dirty="0" err="1"/>
              <a:t>efektivizēšanā</a:t>
            </a:r>
            <a:r>
              <a:rPr lang="lv-LV" dirty="0"/>
              <a:t> un samazināšanā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215EB1-A2A7-E962-02F2-1B134D268B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7293" y="1949259"/>
            <a:ext cx="10115107" cy="2994882"/>
          </a:xfrm>
        </p:spPr>
        <p:txBody>
          <a:bodyPr/>
          <a:lstStyle/>
          <a:p>
            <a:r>
              <a:rPr lang="lv-LV" b="1" u="sng" dirty="0"/>
              <a:t>2025. gada 13. maija prot Nr. 19 50.§ </a:t>
            </a:r>
          </a:p>
          <a:p>
            <a:endParaRPr lang="lv-LV" b="1" u="sng" dirty="0"/>
          </a:p>
          <a:p>
            <a:pPr algn="just"/>
            <a:r>
              <a:rPr lang="lv-LV" b="0" i="0" dirty="0">
                <a:effectLst/>
                <a:latin typeface="Verdana" panose="020B0604030504040204" pitchFamily="34" charset="0"/>
              </a:rPr>
              <a:t>7. Veikt publiskā sektora </a:t>
            </a:r>
            <a:r>
              <a:rPr lang="lv-LV" b="0" i="0" dirty="0" err="1">
                <a:effectLst/>
                <a:latin typeface="Verdana" panose="020B0604030504040204" pitchFamily="34" charset="0"/>
              </a:rPr>
              <a:t>efektivizācijas</a:t>
            </a:r>
            <a:r>
              <a:rPr lang="lv-LV" b="0" i="0" dirty="0">
                <a:effectLst/>
                <a:latin typeface="Verdana" panose="020B0604030504040204" pitchFamily="34" charset="0"/>
              </a:rPr>
              <a:t> un vispārējās valdības </a:t>
            </a:r>
            <a:r>
              <a:rPr lang="lv-LV" b="1" i="0" u="sng" dirty="0">
                <a:effectLst/>
                <a:latin typeface="Verdana" panose="020B0604030504040204" pitchFamily="34" charset="0"/>
              </a:rPr>
              <a:t>izdevumu samazinājumu  ne mazāk kā 450 milj. </a:t>
            </a:r>
            <a:r>
              <a:rPr lang="lv-LV" b="1" i="1" u="sng" dirty="0" err="1">
                <a:effectLst/>
                <a:latin typeface="Verdana" panose="020B0604030504040204" pitchFamily="34" charset="0"/>
              </a:rPr>
              <a:t>euro</a:t>
            </a:r>
            <a:r>
              <a:rPr lang="lv-LV" b="1" i="0" u="sng" dirty="0">
                <a:effectLst/>
                <a:latin typeface="Verdana" panose="020B0604030504040204" pitchFamily="34" charset="0"/>
              </a:rPr>
              <a:t> apmērā 2026.-2028. gadā, tajā skaitā 2026. gadā ne mazāk kā 150 milj. </a:t>
            </a:r>
            <a:r>
              <a:rPr lang="lv-LV" b="1" i="1" u="sng" dirty="0" err="1">
                <a:effectLst/>
                <a:latin typeface="Verdana" panose="020B0604030504040204" pitchFamily="34" charset="0"/>
              </a:rPr>
              <a:t>euro</a:t>
            </a:r>
            <a:r>
              <a:rPr lang="lv-LV" b="1" i="0" u="sng" dirty="0">
                <a:effectLst/>
                <a:latin typeface="Verdana" panose="020B0604030504040204" pitchFamily="34" charset="0"/>
              </a:rPr>
              <a:t>. </a:t>
            </a:r>
            <a:r>
              <a:rPr lang="lv-LV" b="0" i="0" dirty="0">
                <a:effectLst/>
                <a:latin typeface="Verdana" panose="020B0604030504040204" pitchFamily="34" charset="0"/>
              </a:rPr>
              <a:t>Finanšu ministrijai līdz 2025. gada 30. jūnijam apkopot institūciju iesniegtos priekšlikumus un sagatavot aprēķinus turpmāk veicamajiem pasākumiem, lai sasniegtu noteikto izdevumu apmēru.</a:t>
            </a:r>
          </a:p>
          <a:p>
            <a:endParaRPr lang="lv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2B4CA6-32BF-9D2D-5E79-61E50247A02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0B582915-0310-4CDD-9A79-BDC3E59340E8}" type="slidenum">
              <a:rPr lang="en-US" altLang="lv-LV" smtClean="0"/>
              <a:pPr/>
              <a:t>6</a:t>
            </a:fld>
            <a:endParaRPr lang="en-US" altLang="lv-LV" dirty="0"/>
          </a:p>
        </p:txBody>
      </p:sp>
    </p:spTree>
    <p:extLst>
      <p:ext uri="{BB962C8B-B14F-4D97-AF65-F5344CB8AC3E}">
        <p14:creationId xmlns:p14="http://schemas.microsoft.com/office/powerpoint/2010/main" val="18861687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095A5-7784-F5E5-9397-897F286C3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5200" y="381000"/>
            <a:ext cx="9347200" cy="1036642"/>
          </a:xfrm>
        </p:spPr>
        <p:txBody>
          <a:bodyPr/>
          <a:lstStyle/>
          <a:p>
            <a:pPr algn="ctr"/>
            <a:r>
              <a:rPr lang="lv-LV" dirty="0"/>
              <a:t>Pamatbudžeta pamatfunkciju izdevumi no 2014. līdz 2027. gadam, milj. </a:t>
            </a:r>
            <a:r>
              <a:rPr lang="lv-LV" i="1" dirty="0" err="1"/>
              <a:t>euro</a:t>
            </a:r>
            <a:endParaRPr lang="lv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A4AAD2-5F6C-DAA6-9C89-2C09FFBD39B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0B582915-0310-4CDD-9A79-BDC3E59340E8}" type="slidenum">
              <a:rPr lang="en-US" altLang="lv-LV" smtClean="0"/>
              <a:pPr/>
              <a:t>7</a:t>
            </a:fld>
            <a:endParaRPr lang="en-US" altLang="lv-LV"/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8D43C4CD-34FD-1CEB-E490-EC2CAA75CD82}"/>
              </a:ext>
            </a:extLst>
          </p:cNvPr>
          <p:cNvGraphicFramePr>
            <a:graphicFrameLocks/>
          </p:cNvGraphicFramePr>
          <p:nvPr/>
        </p:nvGraphicFramePr>
        <p:xfrm>
          <a:off x="1831163" y="1396377"/>
          <a:ext cx="9509760" cy="44212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8CD255B3-B8D4-B102-D3FA-A6E54A2C4EF6}"/>
              </a:ext>
            </a:extLst>
          </p:cNvPr>
          <p:cNvSpPr txBox="1"/>
          <p:nvPr/>
        </p:nvSpPr>
        <p:spPr>
          <a:xfrm>
            <a:off x="9298112" y="5729662"/>
            <a:ext cx="28938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000" i="1" dirty="0">
                <a:latin typeface="Verdana" panose="020B0604030504040204" pitchFamily="34" charset="0"/>
                <a:ea typeface="Verdana" panose="020B0604030504040204" pitchFamily="34" charset="0"/>
              </a:rPr>
              <a:t>* Izsludinātais plāns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05CC7AAC-F0E8-B36D-34F6-2717291DAC18}"/>
              </a:ext>
            </a:extLst>
          </p:cNvPr>
          <p:cNvGraphicFramePr>
            <a:graphicFrameLocks noGrp="1"/>
          </p:cNvGraphicFramePr>
          <p:nvPr/>
        </p:nvGraphicFramePr>
        <p:xfrm>
          <a:off x="619764" y="6078060"/>
          <a:ext cx="11165838" cy="6376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17166">
                  <a:extLst>
                    <a:ext uri="{9D8B030D-6E8A-4147-A177-3AD203B41FA5}">
                      <a16:colId xmlns:a16="http://schemas.microsoft.com/office/drawing/2014/main" val="1817036933"/>
                    </a:ext>
                  </a:extLst>
                </a:gridCol>
                <a:gridCol w="682048">
                  <a:extLst>
                    <a:ext uri="{9D8B030D-6E8A-4147-A177-3AD203B41FA5}">
                      <a16:colId xmlns:a16="http://schemas.microsoft.com/office/drawing/2014/main" val="3120617239"/>
                    </a:ext>
                  </a:extLst>
                </a:gridCol>
                <a:gridCol w="682048">
                  <a:extLst>
                    <a:ext uri="{9D8B030D-6E8A-4147-A177-3AD203B41FA5}">
                      <a16:colId xmlns:a16="http://schemas.microsoft.com/office/drawing/2014/main" val="127595696"/>
                    </a:ext>
                  </a:extLst>
                </a:gridCol>
                <a:gridCol w="682048">
                  <a:extLst>
                    <a:ext uri="{9D8B030D-6E8A-4147-A177-3AD203B41FA5}">
                      <a16:colId xmlns:a16="http://schemas.microsoft.com/office/drawing/2014/main" val="408748390"/>
                    </a:ext>
                  </a:extLst>
                </a:gridCol>
                <a:gridCol w="682048">
                  <a:extLst>
                    <a:ext uri="{9D8B030D-6E8A-4147-A177-3AD203B41FA5}">
                      <a16:colId xmlns:a16="http://schemas.microsoft.com/office/drawing/2014/main" val="3520941571"/>
                    </a:ext>
                  </a:extLst>
                </a:gridCol>
                <a:gridCol w="682048">
                  <a:extLst>
                    <a:ext uri="{9D8B030D-6E8A-4147-A177-3AD203B41FA5}">
                      <a16:colId xmlns:a16="http://schemas.microsoft.com/office/drawing/2014/main" val="1049356799"/>
                    </a:ext>
                  </a:extLst>
                </a:gridCol>
                <a:gridCol w="682048">
                  <a:extLst>
                    <a:ext uri="{9D8B030D-6E8A-4147-A177-3AD203B41FA5}">
                      <a16:colId xmlns:a16="http://schemas.microsoft.com/office/drawing/2014/main" val="2532948435"/>
                    </a:ext>
                  </a:extLst>
                </a:gridCol>
                <a:gridCol w="682048">
                  <a:extLst>
                    <a:ext uri="{9D8B030D-6E8A-4147-A177-3AD203B41FA5}">
                      <a16:colId xmlns:a16="http://schemas.microsoft.com/office/drawing/2014/main" val="426950658"/>
                    </a:ext>
                  </a:extLst>
                </a:gridCol>
                <a:gridCol w="682048">
                  <a:extLst>
                    <a:ext uri="{9D8B030D-6E8A-4147-A177-3AD203B41FA5}">
                      <a16:colId xmlns:a16="http://schemas.microsoft.com/office/drawing/2014/main" val="3480656290"/>
                    </a:ext>
                  </a:extLst>
                </a:gridCol>
                <a:gridCol w="682048">
                  <a:extLst>
                    <a:ext uri="{9D8B030D-6E8A-4147-A177-3AD203B41FA5}">
                      <a16:colId xmlns:a16="http://schemas.microsoft.com/office/drawing/2014/main" val="3127974757"/>
                    </a:ext>
                  </a:extLst>
                </a:gridCol>
                <a:gridCol w="682048">
                  <a:extLst>
                    <a:ext uri="{9D8B030D-6E8A-4147-A177-3AD203B41FA5}">
                      <a16:colId xmlns:a16="http://schemas.microsoft.com/office/drawing/2014/main" val="3312583954"/>
                    </a:ext>
                  </a:extLst>
                </a:gridCol>
                <a:gridCol w="682048">
                  <a:extLst>
                    <a:ext uri="{9D8B030D-6E8A-4147-A177-3AD203B41FA5}">
                      <a16:colId xmlns:a16="http://schemas.microsoft.com/office/drawing/2014/main" val="2408642323"/>
                    </a:ext>
                  </a:extLst>
                </a:gridCol>
                <a:gridCol w="682048">
                  <a:extLst>
                    <a:ext uri="{9D8B030D-6E8A-4147-A177-3AD203B41FA5}">
                      <a16:colId xmlns:a16="http://schemas.microsoft.com/office/drawing/2014/main" val="643133833"/>
                    </a:ext>
                  </a:extLst>
                </a:gridCol>
                <a:gridCol w="682048">
                  <a:extLst>
                    <a:ext uri="{9D8B030D-6E8A-4147-A177-3AD203B41FA5}">
                      <a16:colId xmlns:a16="http://schemas.microsoft.com/office/drawing/2014/main" val="3024197198"/>
                    </a:ext>
                  </a:extLst>
                </a:gridCol>
                <a:gridCol w="682048">
                  <a:extLst>
                    <a:ext uri="{9D8B030D-6E8A-4147-A177-3AD203B41FA5}">
                      <a16:colId xmlns:a16="http://schemas.microsoft.com/office/drawing/2014/main" val="1342382598"/>
                    </a:ext>
                  </a:extLst>
                </a:gridCol>
              </a:tblGrid>
              <a:tr h="332663">
                <a:tc>
                  <a:txBody>
                    <a:bodyPr/>
                    <a:lstStyle/>
                    <a:p>
                      <a:pPr algn="l" fontAlgn="b"/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5720" marR="4572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2014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5720" marR="4572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2015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5720" marR="4572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2016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5720" marR="4572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2017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5720" marR="4572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2018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5720" marR="4572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2019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5720" marR="4572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2020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5720" marR="4572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2021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5720" marR="4572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2022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5720" marR="4572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2023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5720" marR="4572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2024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5720" marR="4572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2025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2026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2027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7182043"/>
                  </a:ext>
                </a:extLst>
              </a:tr>
              <a:tr h="304941">
                <a:tc>
                  <a:txBody>
                    <a:bodyPr/>
                    <a:lstStyle/>
                    <a:p>
                      <a:pPr algn="l" fontAlgn="b"/>
                      <a:r>
                        <a:rPr lang="lv-LV" sz="105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No IKP (%)</a:t>
                      </a:r>
                      <a:endParaRPr lang="lv-LV" sz="1050" b="1" i="1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5720" marR="4572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17,5%</a:t>
                      </a:r>
                    </a:p>
                  </a:txBody>
                  <a:tcPr marL="18000" marR="18000" marT="18000" marB="1800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17,8%</a:t>
                      </a:r>
                    </a:p>
                  </a:txBody>
                  <a:tcPr marL="18000" marR="18000" marT="18000" marB="1800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17,8%</a:t>
                      </a:r>
                    </a:p>
                  </a:txBody>
                  <a:tcPr marL="18000" marR="18000" marT="18000" marB="1800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18,0%</a:t>
                      </a:r>
                    </a:p>
                  </a:txBody>
                  <a:tcPr marL="18000" marR="18000" marT="18000" marB="1800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18,5%</a:t>
                      </a:r>
                    </a:p>
                  </a:txBody>
                  <a:tcPr marL="18000" marR="18000" marT="18000" marB="1800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18,6%</a:t>
                      </a:r>
                    </a:p>
                  </a:txBody>
                  <a:tcPr marL="18000" marR="18000" marT="18000" marB="1800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21,7%</a:t>
                      </a:r>
                    </a:p>
                  </a:txBody>
                  <a:tcPr marL="18000" marR="18000" marT="18000" marB="1800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25,2%</a:t>
                      </a:r>
                    </a:p>
                  </a:txBody>
                  <a:tcPr marL="18000" marR="18000" marT="18000" marB="1800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24,4%</a:t>
                      </a:r>
                    </a:p>
                  </a:txBody>
                  <a:tcPr marL="18000" marR="18000" marT="18000" marB="1800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22,0%</a:t>
                      </a:r>
                    </a:p>
                  </a:txBody>
                  <a:tcPr marL="18000" marR="18000" marT="18000" marB="1800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23,2%</a:t>
                      </a:r>
                    </a:p>
                  </a:txBody>
                  <a:tcPr marL="18000" marR="18000" marT="18000" marB="1800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22,6%</a:t>
                      </a:r>
                    </a:p>
                  </a:txBody>
                  <a:tcPr marL="18000" marR="18000" marT="18000" marB="1800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21,5%</a:t>
                      </a:r>
                    </a:p>
                  </a:txBody>
                  <a:tcPr marL="18000" marR="18000" marT="18000" marB="1800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20,7%</a:t>
                      </a:r>
                    </a:p>
                  </a:txBody>
                  <a:tcPr marL="18000" marR="18000" marT="18000" marB="1800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80460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27904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F55E40-0AE3-35E4-055C-4725FFFF46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150BE3-A963-626E-7263-13FB1FFEF16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416516" y="6324600"/>
            <a:ext cx="562124" cy="304800"/>
          </a:xfrm>
        </p:spPr>
        <p:txBody>
          <a:bodyPr/>
          <a:lstStyle/>
          <a:p>
            <a:fld id="{0B582915-0310-4CDD-9A79-BDC3E59340E8}" type="slidenum">
              <a:rPr lang="en-US" altLang="lv-LV" smtClean="0"/>
              <a:pPr/>
              <a:t>8</a:t>
            </a:fld>
            <a:endParaRPr lang="en-US" altLang="lv-LV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F0F1D97-6827-A2BA-1A76-4FD8D4C72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1391" y="289781"/>
            <a:ext cx="9671009" cy="1036642"/>
          </a:xfrm>
        </p:spPr>
        <p:txBody>
          <a:bodyPr>
            <a:normAutofit/>
          </a:bodyPr>
          <a:lstStyle/>
          <a:p>
            <a:pPr algn="ctr"/>
            <a:r>
              <a:rPr lang="lv-LV" dirty="0"/>
              <a:t>Pamatbudžeta pamatfunkciju izdevumi no 2014. līdz 2027. gadam, milj. </a:t>
            </a:r>
            <a:r>
              <a:rPr lang="lv-LV" i="1" dirty="0" err="1"/>
              <a:t>euro</a:t>
            </a:r>
            <a:endParaRPr lang="lv-LV" i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CBB93F8-AC4A-3480-29CE-B7CE4A659833}"/>
              </a:ext>
            </a:extLst>
          </p:cNvPr>
          <p:cNvSpPr txBox="1"/>
          <p:nvPr/>
        </p:nvSpPr>
        <p:spPr>
          <a:xfrm>
            <a:off x="9084752" y="5237996"/>
            <a:ext cx="28938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i="1" dirty="0"/>
              <a:t>* Izsludinātais plāns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A3B17594-3CCD-47F7-4205-3EC2DEB2AE02}"/>
              </a:ext>
            </a:extLst>
          </p:cNvPr>
          <p:cNvGraphicFramePr>
            <a:graphicFrameLocks/>
          </p:cNvGraphicFramePr>
          <p:nvPr/>
        </p:nvGraphicFramePr>
        <p:xfrm>
          <a:off x="208908" y="1326423"/>
          <a:ext cx="11769732" cy="40654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5E4BAA7-5C8B-771F-E3E7-A36891505D1E}"/>
              </a:ext>
            </a:extLst>
          </p:cNvPr>
          <p:cNvGraphicFramePr>
            <a:graphicFrameLocks noGrp="1"/>
          </p:cNvGraphicFramePr>
          <p:nvPr/>
        </p:nvGraphicFramePr>
        <p:xfrm>
          <a:off x="510855" y="5625673"/>
          <a:ext cx="11165838" cy="9936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17166">
                  <a:extLst>
                    <a:ext uri="{9D8B030D-6E8A-4147-A177-3AD203B41FA5}">
                      <a16:colId xmlns:a16="http://schemas.microsoft.com/office/drawing/2014/main" val="1817036933"/>
                    </a:ext>
                  </a:extLst>
                </a:gridCol>
                <a:gridCol w="682048">
                  <a:extLst>
                    <a:ext uri="{9D8B030D-6E8A-4147-A177-3AD203B41FA5}">
                      <a16:colId xmlns:a16="http://schemas.microsoft.com/office/drawing/2014/main" val="3120617239"/>
                    </a:ext>
                  </a:extLst>
                </a:gridCol>
                <a:gridCol w="682048">
                  <a:extLst>
                    <a:ext uri="{9D8B030D-6E8A-4147-A177-3AD203B41FA5}">
                      <a16:colId xmlns:a16="http://schemas.microsoft.com/office/drawing/2014/main" val="127595696"/>
                    </a:ext>
                  </a:extLst>
                </a:gridCol>
                <a:gridCol w="682048">
                  <a:extLst>
                    <a:ext uri="{9D8B030D-6E8A-4147-A177-3AD203B41FA5}">
                      <a16:colId xmlns:a16="http://schemas.microsoft.com/office/drawing/2014/main" val="408748390"/>
                    </a:ext>
                  </a:extLst>
                </a:gridCol>
                <a:gridCol w="682048">
                  <a:extLst>
                    <a:ext uri="{9D8B030D-6E8A-4147-A177-3AD203B41FA5}">
                      <a16:colId xmlns:a16="http://schemas.microsoft.com/office/drawing/2014/main" val="3520941571"/>
                    </a:ext>
                  </a:extLst>
                </a:gridCol>
                <a:gridCol w="682048">
                  <a:extLst>
                    <a:ext uri="{9D8B030D-6E8A-4147-A177-3AD203B41FA5}">
                      <a16:colId xmlns:a16="http://schemas.microsoft.com/office/drawing/2014/main" val="1049356799"/>
                    </a:ext>
                  </a:extLst>
                </a:gridCol>
                <a:gridCol w="682048">
                  <a:extLst>
                    <a:ext uri="{9D8B030D-6E8A-4147-A177-3AD203B41FA5}">
                      <a16:colId xmlns:a16="http://schemas.microsoft.com/office/drawing/2014/main" val="2532948435"/>
                    </a:ext>
                  </a:extLst>
                </a:gridCol>
                <a:gridCol w="682048">
                  <a:extLst>
                    <a:ext uri="{9D8B030D-6E8A-4147-A177-3AD203B41FA5}">
                      <a16:colId xmlns:a16="http://schemas.microsoft.com/office/drawing/2014/main" val="426950658"/>
                    </a:ext>
                  </a:extLst>
                </a:gridCol>
                <a:gridCol w="682048">
                  <a:extLst>
                    <a:ext uri="{9D8B030D-6E8A-4147-A177-3AD203B41FA5}">
                      <a16:colId xmlns:a16="http://schemas.microsoft.com/office/drawing/2014/main" val="3480656290"/>
                    </a:ext>
                  </a:extLst>
                </a:gridCol>
                <a:gridCol w="682048">
                  <a:extLst>
                    <a:ext uri="{9D8B030D-6E8A-4147-A177-3AD203B41FA5}">
                      <a16:colId xmlns:a16="http://schemas.microsoft.com/office/drawing/2014/main" val="3127974757"/>
                    </a:ext>
                  </a:extLst>
                </a:gridCol>
                <a:gridCol w="682048">
                  <a:extLst>
                    <a:ext uri="{9D8B030D-6E8A-4147-A177-3AD203B41FA5}">
                      <a16:colId xmlns:a16="http://schemas.microsoft.com/office/drawing/2014/main" val="3312583954"/>
                    </a:ext>
                  </a:extLst>
                </a:gridCol>
                <a:gridCol w="682048">
                  <a:extLst>
                    <a:ext uri="{9D8B030D-6E8A-4147-A177-3AD203B41FA5}">
                      <a16:colId xmlns:a16="http://schemas.microsoft.com/office/drawing/2014/main" val="2408642323"/>
                    </a:ext>
                  </a:extLst>
                </a:gridCol>
                <a:gridCol w="682048">
                  <a:extLst>
                    <a:ext uri="{9D8B030D-6E8A-4147-A177-3AD203B41FA5}">
                      <a16:colId xmlns:a16="http://schemas.microsoft.com/office/drawing/2014/main" val="643133833"/>
                    </a:ext>
                  </a:extLst>
                </a:gridCol>
                <a:gridCol w="682048">
                  <a:extLst>
                    <a:ext uri="{9D8B030D-6E8A-4147-A177-3AD203B41FA5}">
                      <a16:colId xmlns:a16="http://schemas.microsoft.com/office/drawing/2014/main" val="3024197198"/>
                    </a:ext>
                  </a:extLst>
                </a:gridCol>
                <a:gridCol w="682048">
                  <a:extLst>
                    <a:ext uri="{9D8B030D-6E8A-4147-A177-3AD203B41FA5}">
                      <a16:colId xmlns:a16="http://schemas.microsoft.com/office/drawing/2014/main" val="1342382598"/>
                    </a:ext>
                  </a:extLst>
                </a:gridCol>
              </a:tblGrid>
              <a:tr h="332663">
                <a:tc>
                  <a:txBody>
                    <a:bodyPr/>
                    <a:lstStyle/>
                    <a:p>
                      <a:pPr algn="l" fontAlgn="b"/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5720" marR="4572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2014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5720" marR="4572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2015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5720" marR="4572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2016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5720" marR="4572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2017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5720" marR="4572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2018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5720" marR="4572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2019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5720" marR="4572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2020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5720" marR="4572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2021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5720" marR="4572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2022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5720" marR="4572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2023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5720" marR="4572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2024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5720" marR="4572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2025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2026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2027</a:t>
                      </a:r>
                    </a:p>
                  </a:txBody>
                  <a:tcPr marL="45720" marR="4572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7182043"/>
                  </a:ext>
                </a:extLst>
              </a:tr>
              <a:tr h="304941">
                <a:tc>
                  <a:txBody>
                    <a:bodyPr/>
                    <a:lstStyle/>
                    <a:p>
                      <a:pPr algn="l" fontAlgn="b"/>
                      <a:r>
                        <a:rPr lang="lv-LV" sz="105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Izdevumi, milj. </a:t>
                      </a:r>
                      <a:r>
                        <a:rPr lang="lv-LV" sz="1050" i="1" u="none" strike="noStrike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euro</a:t>
                      </a:r>
                      <a:endParaRPr lang="lv-LV" sz="1050" b="0" i="1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5720" marR="4572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3 977,6 </a:t>
                      </a:r>
                    </a:p>
                  </a:txBody>
                  <a:tcPr marL="18000" marR="18000" marT="18000" marB="1800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 4 223,1 </a:t>
                      </a:r>
                    </a:p>
                  </a:txBody>
                  <a:tcPr marL="18000" marR="18000" marT="18000" marB="1800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4 366,3 </a:t>
                      </a:r>
                    </a:p>
                  </a:txBody>
                  <a:tcPr marL="18000" marR="18000" marT="18000" marB="1800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4 672,6 </a:t>
                      </a:r>
                    </a:p>
                  </a:txBody>
                  <a:tcPr marL="18000" marR="18000" marT="18000" marB="1800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5 204,8 </a:t>
                      </a:r>
                    </a:p>
                  </a:txBody>
                  <a:tcPr marL="18000" marR="18000" marT="18000" marB="1800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5 488,8 </a:t>
                      </a:r>
                    </a:p>
                  </a:txBody>
                  <a:tcPr marL="18000" marR="18000" marT="18000" marB="1800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6 340,1 </a:t>
                      </a:r>
                    </a:p>
                  </a:txBody>
                  <a:tcPr marL="18000" marR="18000" marT="18000" marB="1800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8 150,4 </a:t>
                      </a:r>
                    </a:p>
                  </a:txBody>
                  <a:tcPr marL="18000" marR="18000" marT="18000" marB="1800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8 817,3 </a:t>
                      </a:r>
                    </a:p>
                  </a:txBody>
                  <a:tcPr marL="18000" marR="18000" marT="18000" marB="1800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8 647,9 </a:t>
                      </a:r>
                    </a:p>
                  </a:txBody>
                  <a:tcPr marL="18000" marR="18000" marT="18000" marB="1800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9 343,3 </a:t>
                      </a:r>
                    </a:p>
                  </a:txBody>
                  <a:tcPr marL="18000" marR="18000" marT="18000" marB="1800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                     10 008,3 </a:t>
                      </a:r>
                    </a:p>
                  </a:txBody>
                  <a:tcPr marL="18000" marR="18000" marT="18000" marB="1800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                     10 056,8 </a:t>
                      </a:r>
                    </a:p>
                  </a:txBody>
                  <a:tcPr marL="18000" marR="18000" marT="18000" marB="1800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                     10 231,8 </a:t>
                      </a:r>
                    </a:p>
                  </a:txBody>
                  <a:tcPr marL="18000" marR="18000" marT="18000" marB="1800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7984735"/>
                  </a:ext>
                </a:extLst>
              </a:tr>
              <a:tr h="304941">
                <a:tc>
                  <a:txBody>
                    <a:bodyPr/>
                    <a:lstStyle/>
                    <a:p>
                      <a:pPr algn="l" fontAlgn="b"/>
                      <a:r>
                        <a:rPr lang="lv-LV" sz="105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No IKP (%)</a:t>
                      </a:r>
                      <a:endParaRPr lang="lv-LV" sz="1050" b="1" i="1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5720" marR="4572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17,5%</a:t>
                      </a:r>
                    </a:p>
                  </a:txBody>
                  <a:tcPr marL="18000" marR="18000" marT="18000" marB="1800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17,8%</a:t>
                      </a:r>
                    </a:p>
                  </a:txBody>
                  <a:tcPr marL="18000" marR="18000" marT="18000" marB="1800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17,8%</a:t>
                      </a:r>
                    </a:p>
                  </a:txBody>
                  <a:tcPr marL="18000" marR="18000" marT="18000" marB="1800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18,0%</a:t>
                      </a:r>
                    </a:p>
                  </a:txBody>
                  <a:tcPr marL="18000" marR="18000" marT="18000" marB="1800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18,5%</a:t>
                      </a:r>
                    </a:p>
                  </a:txBody>
                  <a:tcPr marL="18000" marR="18000" marT="18000" marB="1800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18,6%</a:t>
                      </a:r>
                    </a:p>
                  </a:txBody>
                  <a:tcPr marL="18000" marR="18000" marT="18000" marB="1800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21,7%</a:t>
                      </a:r>
                    </a:p>
                  </a:txBody>
                  <a:tcPr marL="18000" marR="18000" marT="18000" marB="1800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25,2%</a:t>
                      </a:r>
                    </a:p>
                  </a:txBody>
                  <a:tcPr marL="18000" marR="18000" marT="18000" marB="1800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24,4%</a:t>
                      </a:r>
                    </a:p>
                  </a:txBody>
                  <a:tcPr marL="18000" marR="18000" marT="18000" marB="1800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22,0%</a:t>
                      </a:r>
                    </a:p>
                  </a:txBody>
                  <a:tcPr marL="18000" marR="18000" marT="18000" marB="1800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23,2%</a:t>
                      </a:r>
                    </a:p>
                  </a:txBody>
                  <a:tcPr marL="18000" marR="18000" marT="18000" marB="1800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22,6%</a:t>
                      </a:r>
                    </a:p>
                  </a:txBody>
                  <a:tcPr marL="18000" marR="18000" marT="18000" marB="1800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21,5%</a:t>
                      </a:r>
                    </a:p>
                  </a:txBody>
                  <a:tcPr marL="18000" marR="18000" marT="18000" marB="1800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20,7%</a:t>
                      </a:r>
                    </a:p>
                  </a:txBody>
                  <a:tcPr marL="18000" marR="18000" marT="18000" marB="18000" anchor="b">
                    <a:lnL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50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80460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63533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2EB666-7BDF-D79C-D902-CD81F44DB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8528" y="381000"/>
            <a:ext cx="9643872" cy="1036642"/>
          </a:xfrm>
        </p:spPr>
        <p:txBody>
          <a:bodyPr>
            <a:normAutofit/>
          </a:bodyPr>
          <a:lstStyle/>
          <a:p>
            <a:r>
              <a:rPr lang="lv-LV" sz="3200" dirty="0"/>
              <a:t>SIF budžetā plānotais finansējums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62F073-DC13-A0C4-250F-98C6BDD21CB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0B582915-0310-4CDD-9A79-BDC3E59340E8}" type="slidenum">
              <a:rPr lang="en-US" altLang="lv-LV" smtClean="0"/>
              <a:pPr/>
              <a:t>9</a:t>
            </a:fld>
            <a:endParaRPr lang="en-US" altLang="lv-LV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FCA41B96-449F-9FD1-6B41-5FF2DCBCCEB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0089038"/>
              </p:ext>
            </p:extLst>
          </p:nvPr>
        </p:nvGraphicFramePr>
        <p:xfrm>
          <a:off x="1085850" y="1417641"/>
          <a:ext cx="10496550" cy="4083942"/>
        </p:xfrm>
        <a:graphic>
          <a:graphicData uri="http://schemas.openxmlformats.org/drawingml/2006/table">
            <a:tbl>
              <a:tblPr/>
              <a:tblGrid>
                <a:gridCol w="4745015">
                  <a:extLst>
                    <a:ext uri="{9D8B030D-6E8A-4147-A177-3AD203B41FA5}">
                      <a16:colId xmlns:a16="http://schemas.microsoft.com/office/drawing/2014/main" val="4230989604"/>
                    </a:ext>
                  </a:extLst>
                </a:gridCol>
                <a:gridCol w="1150307">
                  <a:extLst>
                    <a:ext uri="{9D8B030D-6E8A-4147-A177-3AD203B41FA5}">
                      <a16:colId xmlns:a16="http://schemas.microsoft.com/office/drawing/2014/main" val="280095803"/>
                    </a:ext>
                  </a:extLst>
                </a:gridCol>
                <a:gridCol w="1150307">
                  <a:extLst>
                    <a:ext uri="{9D8B030D-6E8A-4147-A177-3AD203B41FA5}">
                      <a16:colId xmlns:a16="http://schemas.microsoft.com/office/drawing/2014/main" val="1634082054"/>
                    </a:ext>
                  </a:extLst>
                </a:gridCol>
                <a:gridCol w="1150307">
                  <a:extLst>
                    <a:ext uri="{9D8B030D-6E8A-4147-A177-3AD203B41FA5}">
                      <a16:colId xmlns:a16="http://schemas.microsoft.com/office/drawing/2014/main" val="3730714372"/>
                    </a:ext>
                  </a:extLst>
                </a:gridCol>
                <a:gridCol w="1150307">
                  <a:extLst>
                    <a:ext uri="{9D8B030D-6E8A-4147-A177-3AD203B41FA5}">
                      <a16:colId xmlns:a16="http://schemas.microsoft.com/office/drawing/2014/main" val="2251721842"/>
                    </a:ext>
                  </a:extLst>
                </a:gridCol>
                <a:gridCol w="1150307">
                  <a:extLst>
                    <a:ext uri="{9D8B030D-6E8A-4147-A177-3AD203B41FA5}">
                      <a16:colId xmlns:a16="http://schemas.microsoft.com/office/drawing/2014/main" val="3759557157"/>
                    </a:ext>
                  </a:extLst>
                </a:gridCol>
              </a:tblGrid>
              <a:tr h="265736"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2025</a:t>
                      </a:r>
                    </a:p>
                  </a:txBody>
                  <a:tcPr marL="9279" marR="9279" marT="92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2026 bāze</a:t>
                      </a:r>
                    </a:p>
                  </a:txBody>
                  <a:tcPr marL="9279" marR="9279" marT="92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2027 bāze</a:t>
                      </a:r>
                    </a:p>
                  </a:txBody>
                  <a:tcPr marL="9279" marR="9279" marT="92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2028 bāze</a:t>
                      </a:r>
                    </a:p>
                  </a:txBody>
                  <a:tcPr marL="9279" marR="9279" marT="92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2029 bāze</a:t>
                      </a:r>
                    </a:p>
                  </a:txBody>
                  <a:tcPr marL="9279" marR="9279" marT="92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7020744"/>
                  </a:ext>
                </a:extLst>
              </a:tr>
              <a:tr h="553731"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05.00.00 "NVO atbalsta un sabiedrības saliedētības programma"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2272045"/>
                  </a:ext>
                </a:extLst>
              </a:tr>
              <a:tr h="276864">
                <a:tc>
                  <a:txBody>
                    <a:bodyPr/>
                    <a:lstStyle/>
                    <a:p>
                      <a:pPr algn="l" fontAlgn="ctr"/>
                      <a:r>
                        <a:rPr lang="lv-LV" sz="1400" b="0" i="0" u="none" strike="noStrike">
                          <a:effectLst/>
                          <a:latin typeface="Times New Roman" panose="02020603050405020304" pitchFamily="18" charset="0"/>
                        </a:rPr>
                        <a:t>Izdevumi – kopā</a:t>
                      </a:r>
                    </a:p>
                  </a:txBody>
                  <a:tcPr marL="9279" marR="9279" marT="92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4 234 543</a:t>
                      </a:r>
                    </a:p>
                  </a:txBody>
                  <a:tcPr marL="9279" marR="9279" marT="92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4 234 543</a:t>
                      </a:r>
                    </a:p>
                  </a:txBody>
                  <a:tcPr marL="9279" marR="9279" marT="92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3 930 521</a:t>
                      </a:r>
                    </a:p>
                  </a:txBody>
                  <a:tcPr marL="9279" marR="9279" marT="92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3 930 521</a:t>
                      </a:r>
                    </a:p>
                  </a:txBody>
                  <a:tcPr marL="9279" marR="9279" marT="92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3 930 521</a:t>
                      </a:r>
                    </a:p>
                  </a:txBody>
                  <a:tcPr marL="9279" marR="9279" marT="92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1125761"/>
                  </a:ext>
                </a:extLst>
              </a:tr>
              <a:tr h="276864"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b="0" i="0" u="none" strike="noStrike">
                          <a:effectLst/>
                          <a:latin typeface="Times New Roman" panose="02020603050405020304" pitchFamily="18" charset="0"/>
                        </a:rPr>
                        <a:t>t.sk. sadalījumā pa pasākumiem*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279" marR="9279" marT="92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279" marR="9279" marT="92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279" marR="9279" marT="92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279" marR="9279" marT="92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279" marR="9279" marT="92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080793"/>
                  </a:ext>
                </a:extLst>
              </a:tr>
              <a:tr h="276864"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0" i="1" u="none" strike="noStrike">
                          <a:effectLst/>
                          <a:latin typeface="Times New Roman" panose="02020603050405020304" pitchFamily="18" charset="0"/>
                        </a:rPr>
                        <a:t>NVO fonds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b="0" i="1" u="none" strike="noStrike">
                          <a:effectLst/>
                          <a:latin typeface="Times New Roman" panose="02020603050405020304" pitchFamily="18" charset="0"/>
                        </a:rPr>
                        <a:t>2 500 000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b="0" i="1" u="none" strike="noStrike">
                          <a:effectLst/>
                          <a:latin typeface="Times New Roman" panose="02020603050405020304" pitchFamily="18" charset="0"/>
                        </a:rPr>
                        <a:t>2 500 000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b="0" i="1" u="none" strike="noStrike">
                          <a:effectLst/>
                          <a:latin typeface="Times New Roman" panose="02020603050405020304" pitchFamily="18" charset="0"/>
                        </a:rPr>
                        <a:t>2 500 000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b="0" i="1" u="none" strike="noStrike">
                          <a:effectLst/>
                          <a:latin typeface="Times New Roman" panose="02020603050405020304" pitchFamily="18" charset="0"/>
                        </a:rPr>
                        <a:t>2 500 000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b="0" i="1" u="none" strike="noStrike">
                          <a:effectLst/>
                          <a:latin typeface="Times New Roman" panose="02020603050405020304" pitchFamily="18" charset="0"/>
                        </a:rPr>
                        <a:t>2 500 000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3444102"/>
                  </a:ext>
                </a:extLst>
              </a:tr>
              <a:tr h="276864"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0" i="1" u="none" strike="noStrike">
                          <a:effectLst/>
                          <a:latin typeface="Times New Roman" panose="02020603050405020304" pitchFamily="18" charset="0"/>
                        </a:rPr>
                        <a:t>NVO līdzfinansējuma programma**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b="0" i="1" u="none" strike="noStrike">
                          <a:effectLst/>
                          <a:latin typeface="Times New Roman" panose="02020603050405020304" pitchFamily="18" charset="0"/>
                        </a:rPr>
                        <a:t>105 000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b="0" i="1" u="none" strike="noStrike">
                          <a:effectLst/>
                          <a:latin typeface="Times New Roman" panose="02020603050405020304" pitchFamily="18" charset="0"/>
                        </a:rPr>
                        <a:t>105 000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0" i="1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0" i="1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0" i="1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1027669"/>
                  </a:ext>
                </a:extLst>
              </a:tr>
              <a:tr h="276864"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0" i="1" u="none" strike="noStrike">
                          <a:effectLst/>
                          <a:latin typeface="Times New Roman" panose="02020603050405020304" pitchFamily="18" charset="0"/>
                        </a:rPr>
                        <a:t>Ģimeņu atbalsta programmas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b="0" i="1" u="none" strike="noStrike">
                          <a:effectLst/>
                          <a:latin typeface="Times New Roman" panose="02020603050405020304" pitchFamily="18" charset="0"/>
                        </a:rPr>
                        <a:t>792 702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b="0" i="1" u="none" strike="noStrike">
                          <a:effectLst/>
                          <a:latin typeface="Times New Roman" panose="02020603050405020304" pitchFamily="18" charset="0"/>
                        </a:rPr>
                        <a:t>792 702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b="0" i="1" u="none" strike="noStrike">
                          <a:effectLst/>
                          <a:latin typeface="Times New Roman" panose="02020603050405020304" pitchFamily="18" charset="0"/>
                        </a:rPr>
                        <a:t>792 702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b="0" i="1" u="none" strike="noStrike">
                          <a:effectLst/>
                          <a:latin typeface="Times New Roman" panose="02020603050405020304" pitchFamily="18" charset="0"/>
                        </a:rPr>
                        <a:t>792 702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b="0" i="1" u="none" strike="noStrike">
                          <a:effectLst/>
                          <a:latin typeface="Times New Roman" panose="02020603050405020304" pitchFamily="18" charset="0"/>
                        </a:rPr>
                        <a:t>792 702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1597706"/>
                  </a:ext>
                </a:extLst>
              </a:tr>
              <a:tr h="312397"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0" i="1" u="none" strike="noStrike">
                          <a:effectLst/>
                          <a:latin typeface="Times New Roman" panose="02020603050405020304" pitchFamily="18" charset="0"/>
                        </a:rPr>
                        <a:t>Nacionāli saliedētas un pilsoniski aktīvas sabiedrības attīstība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b="0" i="1" u="none" strike="noStrike">
                          <a:effectLst/>
                          <a:latin typeface="Times New Roman" panose="02020603050405020304" pitchFamily="18" charset="0"/>
                        </a:rPr>
                        <a:t>450 000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b="0" i="1" u="none" strike="noStrike">
                          <a:effectLst/>
                          <a:latin typeface="Times New Roman" panose="02020603050405020304" pitchFamily="18" charset="0"/>
                        </a:rPr>
                        <a:t>450 000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b="0" i="1" u="none" strike="noStrike">
                          <a:effectLst/>
                          <a:latin typeface="Times New Roman" panose="02020603050405020304" pitchFamily="18" charset="0"/>
                        </a:rPr>
                        <a:t>450 000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b="0" i="1" u="none" strike="noStrike">
                          <a:effectLst/>
                          <a:latin typeface="Times New Roman" panose="02020603050405020304" pitchFamily="18" charset="0"/>
                        </a:rPr>
                        <a:t>450 000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b="0" i="1" u="none" strike="noStrike">
                          <a:effectLst/>
                          <a:latin typeface="Times New Roman" panose="02020603050405020304" pitchFamily="18" charset="0"/>
                        </a:rPr>
                        <a:t>450 000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9798457"/>
                  </a:ext>
                </a:extLst>
              </a:tr>
              <a:tr h="276864"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0" i="1" u="none" strike="noStrike">
                          <a:effectLst/>
                          <a:latin typeface="Times New Roman" panose="02020603050405020304" pitchFamily="18" charset="0"/>
                        </a:rPr>
                        <a:t>Mazākumu tautību NVO projekti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b="0" i="1" u="none" strike="noStrike">
                          <a:effectLst/>
                          <a:latin typeface="Times New Roman" panose="02020603050405020304" pitchFamily="18" charset="0"/>
                        </a:rPr>
                        <a:t>31 303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b="0" i="1" u="none" strike="noStrike">
                          <a:effectLst/>
                          <a:latin typeface="Times New Roman" panose="02020603050405020304" pitchFamily="18" charset="0"/>
                        </a:rPr>
                        <a:t>31 303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b="0" i="1" u="none" strike="noStrike">
                          <a:effectLst/>
                          <a:latin typeface="Times New Roman" panose="02020603050405020304" pitchFamily="18" charset="0"/>
                        </a:rPr>
                        <a:t>31 303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b="0" i="1" u="none" strike="noStrike">
                          <a:effectLst/>
                          <a:latin typeface="Times New Roman" panose="02020603050405020304" pitchFamily="18" charset="0"/>
                        </a:rPr>
                        <a:t>31 303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b="0" i="1" u="none" strike="noStrike">
                          <a:effectLst/>
                          <a:latin typeface="Times New Roman" panose="02020603050405020304" pitchFamily="18" charset="0"/>
                        </a:rPr>
                        <a:t>31 303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7308601"/>
                  </a:ext>
                </a:extLst>
              </a:tr>
              <a:tr h="276864"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0" i="1" u="none" strike="noStrike">
                          <a:effectLst/>
                          <a:latin typeface="Times New Roman" panose="02020603050405020304" pitchFamily="18" charset="0"/>
                        </a:rPr>
                        <a:t>Diasporas NVO darbības atbalstam**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b="0" i="1" u="none" strike="noStrike">
                          <a:effectLst/>
                          <a:latin typeface="Times New Roman" panose="02020603050405020304" pitchFamily="18" charset="0"/>
                        </a:rPr>
                        <a:t>199 022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b="0" i="1" u="none" strike="noStrike">
                          <a:effectLst/>
                          <a:latin typeface="Times New Roman" panose="02020603050405020304" pitchFamily="18" charset="0"/>
                        </a:rPr>
                        <a:t>199 022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0" i="1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0" i="1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0" i="1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2082164"/>
                  </a:ext>
                </a:extLst>
              </a:tr>
              <a:tr h="267327"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0" i="1" u="none" strike="noStrike" dirty="0">
                          <a:effectLst/>
                          <a:latin typeface="Times New Roman" panose="02020603050405020304" pitchFamily="18" charset="0"/>
                        </a:rPr>
                        <a:t>Atbalsts diasporas un Latvijas bērnu kopīgām nometnēm Latvijā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b="0" i="1" u="none" strike="noStrike">
                          <a:effectLst/>
                          <a:latin typeface="Times New Roman" panose="02020603050405020304" pitchFamily="18" charset="0"/>
                        </a:rPr>
                        <a:t>156 516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b="0" i="1" u="none" strike="noStrike">
                          <a:effectLst/>
                          <a:latin typeface="Times New Roman" panose="02020603050405020304" pitchFamily="18" charset="0"/>
                        </a:rPr>
                        <a:t>156 516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b="0" i="1" u="none" strike="noStrike">
                          <a:effectLst/>
                          <a:latin typeface="Times New Roman" panose="02020603050405020304" pitchFamily="18" charset="0"/>
                        </a:rPr>
                        <a:t>156 516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b="0" i="1" u="none" strike="noStrike">
                          <a:effectLst/>
                          <a:latin typeface="Times New Roman" panose="02020603050405020304" pitchFamily="18" charset="0"/>
                        </a:rPr>
                        <a:t>156 516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b="0" i="1" u="none" strike="noStrike">
                          <a:effectLst/>
                          <a:latin typeface="Times New Roman" panose="02020603050405020304" pitchFamily="18" charset="0"/>
                        </a:rPr>
                        <a:t>156 516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1800051"/>
                  </a:ext>
                </a:extLst>
              </a:tr>
              <a:tr h="192975">
                <a:tc>
                  <a:txBody>
                    <a:bodyPr/>
                    <a:lstStyle/>
                    <a:p>
                      <a:pPr algn="l" fontAlgn="b"/>
                      <a:endParaRPr lang="lv-LV" sz="10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279" marR="9279" marT="927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0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279" marR="9279" marT="927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0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279" marR="9279" marT="927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0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279" marR="9279" marT="927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0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279" marR="9279" marT="927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0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279" marR="9279" marT="927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732092"/>
                  </a:ext>
                </a:extLst>
              </a:tr>
              <a:tr h="276864">
                <a:tc gridSpan="3">
                  <a:txBody>
                    <a:bodyPr/>
                    <a:lstStyle/>
                    <a:p>
                      <a:pPr algn="l" fontAlgn="b"/>
                      <a:r>
                        <a:rPr lang="da-DK" sz="1400" b="0" i="0" u="none" strike="noStrike">
                          <a:effectLst/>
                          <a:latin typeface="Times New Roman" panose="02020603050405020304" pitchFamily="18" charset="0"/>
                        </a:rPr>
                        <a:t>* sadalījums pa pasākumiem var mainīties, jo par to lemj SIF padome</a:t>
                      </a:r>
                    </a:p>
                  </a:txBody>
                  <a:tcPr marL="9279" marR="9279" marT="92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v-LV" sz="10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279" marR="9279" marT="92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0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279" marR="9279" marT="92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0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279" marR="9279" marT="92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5916076"/>
                  </a:ext>
                </a:extLst>
              </a:tr>
              <a:tr h="276864">
                <a:tc gridSpan="6">
                  <a:txBody>
                    <a:bodyPr/>
                    <a:lstStyle/>
                    <a:p>
                      <a:pPr algn="l" fontAlgn="b"/>
                      <a:r>
                        <a:rPr lang="lv-LV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** turpmākajos gados šobrīd bāzes izdevumos nav plānots finansējums, jo nav saskaņots </a:t>
                      </a:r>
                      <a:r>
                        <a:rPr lang="lv-LV" sz="14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transferts</a:t>
                      </a:r>
                      <a:r>
                        <a:rPr lang="lv-LV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ar KM</a:t>
                      </a:r>
                    </a:p>
                  </a:txBody>
                  <a:tcPr marL="9279" marR="9279" marT="92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05153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7366264"/>
      </p:ext>
    </p:extLst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TAND1">
      <a:dk1>
        <a:sysClr val="windowText" lastClr="000000"/>
      </a:dk1>
      <a:lt1>
        <a:sysClr val="window" lastClr="FFFFFF"/>
      </a:lt1>
      <a:dk2>
        <a:srgbClr val="FFFFFF"/>
      </a:dk2>
      <a:lt2>
        <a:srgbClr val="FFFFFF"/>
      </a:lt2>
      <a:accent1>
        <a:srgbClr val="2A7B9B"/>
      </a:accent1>
      <a:accent2>
        <a:srgbClr val="FFC300"/>
      </a:accent2>
      <a:accent3>
        <a:srgbClr val="C70039"/>
      </a:accent3>
      <a:accent4>
        <a:srgbClr val="00BAAD"/>
      </a:accent4>
      <a:accent5>
        <a:srgbClr val="FF8D1A"/>
      </a:accent5>
      <a:accent6>
        <a:srgbClr val="3D3D6B"/>
      </a:accent6>
      <a:hlink>
        <a:srgbClr val="0563C1"/>
      </a:hlink>
      <a:folHlink>
        <a:srgbClr val="954F72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M-Presentation_LV.pptx" id="{02C5A7C7-E12E-4316-85F3-17B400FB557F}" vid="{558787D4-1F96-4AEC-9C62-B2AAD389BFE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C1686BC-4040-4C55-B61B-2D61E1828D1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3A26EAD-C3C4-4422-8263-E718DE20C73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080452BC-2159-499B-B2EE-D0DD5767A271}">
  <ds:schemaRefs>
    <ds:schemaRef ds:uri="http://www.w3.org/XML/1998/namespace"/>
    <ds:schemaRef ds:uri="http://schemas.microsoft.com/office/2006/documentManagement/types"/>
    <ds:schemaRef ds:uri="http://purl.org/dc/dcmitype/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http://purl.org/dc/terms/"/>
  </ds:schemaRefs>
</ds:datastoreItem>
</file>

<file path=docMetadata/LabelInfo.xml><?xml version="1.0" encoding="utf-8"?>
<clbl:labelList xmlns:clbl="http://schemas.microsoft.com/office/2020/mipLabelMetadata">
  <clbl:label id="{1b8a7570-3ec8-4c4e-9532-5dbb2f157b31}" enabled="1" method="Standard" siteId="{fd50a0e4-c289-4266-b7ff-7d9cf5066e91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FM-Presentation_LV</Template>
  <TotalTime>8073</TotalTime>
  <Words>1462</Words>
  <Application>Microsoft Office PowerPoint</Application>
  <PresentationFormat>Widescreen</PresentationFormat>
  <Paragraphs>304</Paragraphs>
  <Slides>15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Aptos</vt:lpstr>
      <vt:lpstr>Arial</vt:lpstr>
      <vt:lpstr>Calibri</vt:lpstr>
      <vt:lpstr>Times New Roman</vt:lpstr>
      <vt:lpstr>Verdana</vt:lpstr>
      <vt:lpstr>Wingdings</vt:lpstr>
      <vt:lpstr>89_Prezentacija_templateLV</vt:lpstr>
      <vt:lpstr>Par 2026. gada valsts budžeta sagatavošanas procesu un prioritātēm</vt:lpstr>
      <vt:lpstr>Nodrošināts līdzsvarots budžets un ievērota fiskālā disciplīna  </vt:lpstr>
      <vt:lpstr>Galvenie elementi un finansējuma avoti</vt:lpstr>
      <vt:lpstr>Modeļa galvenie parametri - aizsardzība</vt:lpstr>
      <vt:lpstr>Modeļa galvenie parametri – budžets </vt:lpstr>
      <vt:lpstr>MK dotais uzdevums izdevumu efektivizēšanā un samazināšanā</vt:lpstr>
      <vt:lpstr>Pamatbudžeta pamatfunkciju izdevumi no 2014. līdz 2027. gadam, milj. euro</vt:lpstr>
      <vt:lpstr>Pamatbudžeta pamatfunkciju izdevumi no 2014. līdz 2027. gadam, milj. euro</vt:lpstr>
      <vt:lpstr>SIF budžetā plānotais finansējums</vt:lpstr>
      <vt:lpstr>2026. gada un vidēja termiņa budžeta sagatavošanas laika grafiks </vt:lpstr>
      <vt:lpstr>PowerPoint Presentation</vt:lpstr>
      <vt:lpstr>Regulas grozījumu mērķis</vt:lpstr>
      <vt:lpstr>PowerPoint Presentation</vt:lpstr>
      <vt:lpstr>Pēdējos 10 gados Latvija konverģējusi no 62% līdz 71% no ES vidējā, tomēr pēdējos gados stagnējam. Mērķis sasniegt 80% no ES vidējā IKP līmeņa līdz 2034 gadam (1% gadā). 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Irēna Blauberga</dc:creator>
  <cp:lastModifiedBy>Baiba Bāne</cp:lastModifiedBy>
  <cp:revision>489</cp:revision>
  <cp:lastPrinted>2025-05-21T05:56:17Z</cp:lastPrinted>
  <dcterms:created xsi:type="dcterms:W3CDTF">2021-03-24T14:57:31Z</dcterms:created>
  <dcterms:modified xsi:type="dcterms:W3CDTF">2025-06-18T07:29:34Z</dcterms:modified>
</cp:coreProperties>
</file>