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8883DFA-FE0E-47D2-9F86-48444AEBB8EA}" type="datetimeFigureOut">
              <a:rPr lang="lv-LV"/>
              <a:pPr>
                <a:defRPr/>
              </a:pPr>
              <a:t>2015.08.26.</a:t>
            </a:fld>
            <a:endParaRPr lang="lv-LV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lv-LV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4B7981F-A928-475D-94C6-9BE546A74A2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E1012-0BFF-40A0-8CCB-5971FA04ABA0}" type="datetimeFigureOut">
              <a:rPr lang="lv-LV"/>
              <a:pPr>
                <a:defRPr/>
              </a:pPr>
              <a:t>2015.08.26.</a:t>
            </a:fld>
            <a:endParaRPr lang="lv-LV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B2797-2F31-41A8-85F9-52C5673A315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3C8F7-D80B-4F92-B64A-8D0BD0556114}" type="datetimeFigureOut">
              <a:rPr lang="lv-LV"/>
              <a:pPr>
                <a:defRPr/>
              </a:pPr>
              <a:t>2015.08.26.</a:t>
            </a:fld>
            <a:endParaRPr lang="lv-LV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A2EAA-76F1-4A05-A557-81A26CA9626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DC806-FAC4-421B-9DFF-D7B0809B528C}" type="datetimeFigureOut">
              <a:rPr lang="lv-LV"/>
              <a:pPr>
                <a:defRPr/>
              </a:pPr>
              <a:t>2015.08.26.</a:t>
            </a:fld>
            <a:endParaRPr lang="lv-LV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2A9D2-A55C-4FE1-B2AA-8BF2BF56A51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8EC4488-E6E5-4E0E-92D9-E230F50B8E0A}" type="datetimeFigureOut">
              <a:rPr lang="lv-LV"/>
              <a:pPr>
                <a:defRPr/>
              </a:pPr>
              <a:t>2015.08.26.</a:t>
            </a:fld>
            <a:endParaRPr lang="lv-LV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lv-LV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073C8BF-0C60-4D6F-A908-AAEF0724DA7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69F33D4-C470-4156-BA86-793B5C479364}" type="datetimeFigureOut">
              <a:rPr lang="lv-LV"/>
              <a:pPr>
                <a:defRPr/>
              </a:pPr>
              <a:t>2015.08.26.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4B168FD-C1EA-4C14-B5EB-F6C4229921A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BCD85B2-205E-40C7-A902-B97C79547F87}" type="datetimeFigureOut">
              <a:rPr lang="lv-LV"/>
              <a:pPr>
                <a:defRPr/>
              </a:pPr>
              <a:t>2015.08.26.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13FF5F-8BAD-4AD2-A962-0D1C0C644A8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3E0522-B227-449D-BE0F-DB7FE85662B1}" type="datetimeFigureOut">
              <a:rPr lang="lv-LV"/>
              <a:pPr>
                <a:defRPr/>
              </a:pPr>
              <a:t>2015.08.26.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E0E7AED-DA82-4F48-BAC7-3ABC0ABE229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131F0-FA85-48EB-84E6-8A4D38FB8688}" type="datetimeFigureOut">
              <a:rPr lang="lv-LV"/>
              <a:pPr>
                <a:defRPr/>
              </a:pPr>
              <a:t>2015.08.26.</a:t>
            </a:fld>
            <a:endParaRPr lang="lv-LV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1329D-4372-4E28-9017-834CD0C73A9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1E0BDE8-FBAF-4EBA-B44A-7161536B914D}" type="datetimeFigureOut">
              <a:rPr lang="lv-LV"/>
              <a:pPr>
                <a:defRPr/>
              </a:pPr>
              <a:t>2015.08.26.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EDA0391-B156-468E-A675-35CEA7D2B9E2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00787CB-8067-4CAC-B202-4614401497AB}" type="datetimeFigureOut">
              <a:rPr lang="lv-LV"/>
              <a:pPr>
                <a:defRPr/>
              </a:pPr>
              <a:t>2015.08.26.</a:t>
            </a:fld>
            <a:endParaRPr lang="lv-LV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lv-LV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693484A-4CA2-49CA-BC1F-C72C66B002D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638860A-72CF-4F98-BEA8-97E381DF9E45}" type="datetimeFigureOut">
              <a:rPr lang="lv-LV"/>
              <a:pPr>
                <a:defRPr/>
              </a:pPr>
              <a:t>2015.08.26.</a:t>
            </a:fld>
            <a:endParaRPr lang="lv-LV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lv-LV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01B518FD-FE84-40DF-B10E-95037623DEA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4" r:id="rId2"/>
    <p:sldLayoutId id="2147483709" r:id="rId3"/>
    <p:sldLayoutId id="2147483710" r:id="rId4"/>
    <p:sldLayoutId id="2147483711" r:id="rId5"/>
    <p:sldLayoutId id="2147483712" r:id="rId6"/>
    <p:sldLayoutId id="2147483705" r:id="rId7"/>
    <p:sldLayoutId id="2147483713" r:id="rId8"/>
    <p:sldLayoutId id="2147483714" r:id="rId9"/>
    <p:sldLayoutId id="2147483706" r:id="rId10"/>
    <p:sldLayoutId id="214748370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lv-LV" dirty="0" smtClean="0"/>
              <a:t>NVO nodrošināto pirmsskolas izglītības pakalpojumu finansēšanas modeļa maiņa</a:t>
            </a:r>
            <a:endParaRPr lang="lv-LV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/>
            <a:r>
              <a:rPr lang="lv-LV" sz="1500" smtClean="0"/>
              <a:t>L.Voroņenko, Attīstības centrs ģimenei</a:t>
            </a:r>
          </a:p>
          <a:p>
            <a:pPr marR="0"/>
            <a:r>
              <a:rPr lang="lv-LV" sz="1500" smtClean="0"/>
              <a:t>D.Kājiņa, Latvijas Privāto pirmsskolu asociācija</a:t>
            </a:r>
          </a:p>
          <a:p>
            <a:pPr marR="0"/>
            <a:r>
              <a:rPr lang="lv-LV" sz="1500" smtClean="0"/>
              <a:t>S.Titova-Meija, Vecāki par izglītību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mtClean="0"/>
              <a:t>Izglītības likuma 17.pants garantē pirmsskolas izglītības pieejamību ikvienam 1,5 gadu vecumu sasniegušam bērnam</a:t>
            </a:r>
          </a:p>
          <a:p>
            <a:r>
              <a:rPr lang="lv-LV" smtClean="0"/>
              <a:t>Aptuveni 9 000 bērnu nesaņem garantēto pakalpojumu un apmeklē privātās izglītības iestādes</a:t>
            </a:r>
          </a:p>
          <a:p>
            <a:r>
              <a:rPr lang="lv-LV" smtClean="0"/>
              <a:t>Aptuveni puse bērnu pakalpojumu saņem NVO dibinātās izglītības iestādēs</a:t>
            </a:r>
          </a:p>
          <a:p>
            <a:r>
              <a:rPr lang="lv-LV" smtClean="0"/>
              <a:t>NVO ir identiskas prasības kā pašvaldībām, bet nav līdzvērtīga finansēšanas kārtība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lv-LV" dirty="0" smtClean="0"/>
              <a:t>NVO loma pirmsskolas izglītības pieejamības nodrošināšanā</a:t>
            </a:r>
            <a:endParaRPr lang="lv-LV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70000"/>
              </a:lnSpc>
            </a:pPr>
            <a:r>
              <a:rPr lang="lv-LV" sz="2400" dirty="0">
                <a:latin typeface="Calibri" charset="0"/>
              </a:rPr>
              <a:t>Valsts – līdz EUR 142 (mēnesī) </a:t>
            </a:r>
          </a:p>
          <a:p>
            <a:pPr>
              <a:lnSpc>
                <a:spcPct val="70000"/>
              </a:lnSpc>
            </a:pPr>
            <a:r>
              <a:rPr lang="lv-LV" sz="2400" dirty="0">
                <a:latin typeface="Calibri" charset="0"/>
              </a:rPr>
              <a:t>Pašvaldība – EUR 132,33-180,76 (mēnesī)</a:t>
            </a:r>
          </a:p>
          <a:p>
            <a:pPr>
              <a:lnSpc>
                <a:spcPct val="70000"/>
              </a:lnSpc>
              <a:buNone/>
            </a:pPr>
            <a:endParaRPr lang="lv-LV" sz="2400" dirty="0">
              <a:latin typeface="Calibri" charset="0"/>
            </a:endParaRPr>
          </a:p>
          <a:p>
            <a:pPr>
              <a:lnSpc>
                <a:spcPct val="70000"/>
              </a:lnSpc>
              <a:buNone/>
            </a:pPr>
            <a:r>
              <a:rPr lang="lv-LV" sz="2400" b="1" dirty="0">
                <a:latin typeface="Calibri" charset="0"/>
              </a:rPr>
              <a:t>Kopā – ne vairāk par EUR 185 (ārpus Rīgas) un</a:t>
            </a:r>
          </a:p>
          <a:p>
            <a:pPr>
              <a:lnSpc>
                <a:spcPct val="70000"/>
              </a:lnSpc>
              <a:buNone/>
            </a:pPr>
            <a:r>
              <a:rPr lang="lv-LV" sz="2400" b="1" dirty="0">
                <a:latin typeface="Calibri" charset="0"/>
              </a:rPr>
              <a:t>EUR 228 (Rīgā un Pierīgā)</a:t>
            </a:r>
          </a:p>
          <a:p>
            <a:pPr>
              <a:lnSpc>
                <a:spcPct val="70000"/>
              </a:lnSpc>
              <a:buNone/>
            </a:pPr>
            <a:endParaRPr lang="lv-LV" sz="2400" dirty="0">
              <a:latin typeface="Calibri" charset="0"/>
            </a:endParaRPr>
          </a:p>
          <a:p>
            <a:pPr marL="109728" indent="0">
              <a:buNone/>
            </a:pPr>
            <a:endParaRPr lang="lv-LV" dirty="0"/>
          </a:p>
          <a:p>
            <a:pPr marL="109537" indent="0" algn="ctr">
              <a:buNone/>
            </a:pPr>
            <a:r>
              <a:rPr lang="lv-LV" sz="2400" b="1" dirty="0" smtClean="0"/>
              <a:t>2016</a:t>
            </a:r>
            <a:r>
              <a:rPr lang="lv-LV" sz="2400" b="1" dirty="0"/>
              <a:t>. gadā </a:t>
            </a:r>
          </a:p>
          <a:p>
            <a:r>
              <a:rPr lang="en-US" sz="2400" dirty="0"/>
              <a:t>P</a:t>
            </a:r>
            <a:r>
              <a:rPr lang="lv-LV" sz="2400" dirty="0" err="1"/>
              <a:t>ašvaldība</a:t>
            </a:r>
            <a:r>
              <a:rPr lang="lv-LV" sz="2400" dirty="0"/>
              <a:t> - ?</a:t>
            </a:r>
          </a:p>
          <a:p>
            <a:r>
              <a:rPr lang="lv-LV" sz="2400" dirty="0"/>
              <a:t>Valsts -?</a:t>
            </a:r>
            <a:endParaRPr lang="lv-LV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lv-LV" dirty="0" smtClean="0"/>
              <a:t>Finansējuma nosacījumi šodien un 2016.gadā</a:t>
            </a:r>
            <a:endParaRPr lang="lv-LV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lv-LV" dirty="0" smtClean="0"/>
              <a:t>Pakalpojuma grozs un atšķirības</a:t>
            </a:r>
            <a:endParaRPr lang="lv-LV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99768" y="1412776"/>
            <a:ext cx="4038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lv-LV" dirty="0" smtClean="0">
                <a:latin typeface="Calibri" charset="0"/>
              </a:rPr>
              <a:t>Pašvaldības pirmsskola:</a:t>
            </a:r>
          </a:p>
          <a:p>
            <a:pPr lvl="1"/>
            <a:r>
              <a:rPr lang="lv-LV" sz="1600" dirty="0" smtClean="0">
                <a:latin typeface="Calibri" charset="0"/>
              </a:rPr>
              <a:t>pedagogu un darbinieku algas;</a:t>
            </a:r>
          </a:p>
          <a:p>
            <a:pPr lvl="1"/>
            <a:r>
              <a:rPr lang="lv-LV" sz="1600" dirty="0" smtClean="0">
                <a:latin typeface="Calibri" charset="0"/>
              </a:rPr>
              <a:t>ēku apsardze;</a:t>
            </a:r>
          </a:p>
          <a:p>
            <a:pPr lvl="1"/>
            <a:r>
              <a:rPr lang="lv-LV" sz="1600" dirty="0" smtClean="0">
                <a:latin typeface="Calibri" charset="0"/>
              </a:rPr>
              <a:t>sīkais remonts;</a:t>
            </a:r>
          </a:p>
          <a:p>
            <a:pPr lvl="1"/>
            <a:r>
              <a:rPr lang="lv-LV" sz="1600" dirty="0" smtClean="0">
                <a:latin typeface="Calibri" charset="0"/>
              </a:rPr>
              <a:t>apkure;</a:t>
            </a:r>
          </a:p>
          <a:p>
            <a:pPr lvl="1"/>
            <a:r>
              <a:rPr lang="lv-LV" sz="1600" dirty="0" smtClean="0">
                <a:latin typeface="Calibri" charset="0"/>
              </a:rPr>
              <a:t>elektroenerģija</a:t>
            </a:r>
          </a:p>
          <a:p>
            <a:pPr lvl="1"/>
            <a:r>
              <a:rPr lang="lv-LV" sz="1600" dirty="0" smtClean="0">
                <a:latin typeface="Calibri" charset="0"/>
              </a:rPr>
              <a:t>ūdens un kanalizācija;</a:t>
            </a:r>
          </a:p>
          <a:p>
            <a:pPr lvl="1"/>
            <a:r>
              <a:rPr lang="lv-LV" sz="1600" dirty="0" smtClean="0">
                <a:latin typeface="Calibri" charset="0"/>
              </a:rPr>
              <a:t>sakaru pakalpojumi un IT;</a:t>
            </a:r>
          </a:p>
          <a:p>
            <a:pPr lvl="1"/>
            <a:r>
              <a:rPr lang="lv-LV" sz="1600" dirty="0" smtClean="0">
                <a:latin typeface="Calibri" charset="0"/>
              </a:rPr>
              <a:t>mācību līdzekļi;</a:t>
            </a:r>
          </a:p>
          <a:p>
            <a:pPr lvl="1"/>
            <a:r>
              <a:rPr lang="lv-LV" sz="1600" dirty="0" smtClean="0">
                <a:latin typeface="Calibri" charset="0"/>
              </a:rPr>
              <a:t>inventārs;</a:t>
            </a:r>
          </a:p>
          <a:p>
            <a:pPr lvl="1"/>
            <a:r>
              <a:rPr lang="lv-LV" sz="1600" dirty="0" smtClean="0">
                <a:latin typeface="Calibri" charset="0"/>
              </a:rPr>
              <a:t>medicīnas pakalpojumi;</a:t>
            </a:r>
          </a:p>
          <a:p>
            <a:pPr lvl="1"/>
            <a:r>
              <a:rPr lang="lv-LV" sz="1600" dirty="0" smtClean="0">
                <a:latin typeface="Calibri" charset="0"/>
              </a:rPr>
              <a:t>administratīvie izdevumi;</a:t>
            </a:r>
          </a:p>
          <a:p>
            <a:pPr lvl="1"/>
            <a:r>
              <a:rPr lang="lv-LV" sz="1600" dirty="0" smtClean="0">
                <a:latin typeface="Calibri" charset="0"/>
              </a:rPr>
              <a:t>transports u.c.</a:t>
            </a:r>
            <a:endParaRPr lang="lv-LV" sz="1600" dirty="0">
              <a:latin typeface="Calibri" charset="0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648200" y="1417856"/>
            <a:ext cx="4038600" cy="4525963"/>
          </a:xfrm>
          <a:prstGeom prst="rect">
            <a:avLst/>
          </a:prstGeom>
        </p:spPr>
        <p:txBody>
          <a:bodyPr/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lv-LV" dirty="0" smtClean="0">
                <a:latin typeface="Calibri" charset="0"/>
              </a:rPr>
              <a:t>Privātā pirmsskola:</a:t>
            </a:r>
          </a:p>
          <a:p>
            <a:pPr lvl="1"/>
            <a:r>
              <a:rPr lang="lv-LV" sz="1600" dirty="0" smtClean="0">
                <a:latin typeface="Calibri" charset="0"/>
              </a:rPr>
              <a:t>pedagogu un darbinieku algas;</a:t>
            </a:r>
          </a:p>
          <a:p>
            <a:pPr lvl="1"/>
            <a:r>
              <a:rPr lang="lv-LV" sz="1600" dirty="0" smtClean="0">
                <a:solidFill>
                  <a:srgbClr val="FF0000"/>
                </a:solidFill>
                <a:latin typeface="Calibri" charset="0"/>
              </a:rPr>
              <a:t>ēku īre vai nolietojums;</a:t>
            </a:r>
          </a:p>
          <a:p>
            <a:pPr lvl="1"/>
            <a:r>
              <a:rPr lang="en-US" sz="1600" dirty="0" smtClean="0">
                <a:solidFill>
                  <a:srgbClr val="FF0000"/>
                </a:solidFill>
                <a:latin typeface="Calibri" charset="0"/>
              </a:rPr>
              <a:t>K</a:t>
            </a:r>
            <a:r>
              <a:rPr lang="lv-LV" sz="1600" dirty="0" smtClean="0">
                <a:solidFill>
                  <a:srgbClr val="FF0000"/>
                </a:solidFill>
                <a:latin typeface="Calibri" charset="0"/>
              </a:rPr>
              <a:t>apitālieguldījumi;</a:t>
            </a:r>
          </a:p>
          <a:p>
            <a:pPr lvl="1"/>
            <a:r>
              <a:rPr lang="lv-LV" sz="1600" dirty="0" smtClean="0">
                <a:latin typeface="Calibri" charset="0"/>
              </a:rPr>
              <a:t>ēku apsardze;</a:t>
            </a:r>
          </a:p>
          <a:p>
            <a:pPr lvl="1"/>
            <a:r>
              <a:rPr lang="lv-LV" sz="1600" dirty="0" smtClean="0">
                <a:latin typeface="Calibri" charset="0"/>
              </a:rPr>
              <a:t>sīkais remonts;</a:t>
            </a:r>
          </a:p>
          <a:p>
            <a:pPr lvl="1"/>
            <a:r>
              <a:rPr lang="lv-LV" sz="1600" dirty="0" smtClean="0">
                <a:latin typeface="Calibri" charset="0"/>
              </a:rPr>
              <a:t>apkure;</a:t>
            </a:r>
          </a:p>
          <a:p>
            <a:pPr lvl="1"/>
            <a:r>
              <a:rPr lang="lv-LV" sz="1600" dirty="0" smtClean="0">
                <a:latin typeface="Calibri" charset="0"/>
              </a:rPr>
              <a:t>elektroenerģija;</a:t>
            </a:r>
          </a:p>
          <a:p>
            <a:pPr lvl="1"/>
            <a:r>
              <a:rPr lang="lv-LV" sz="1600" dirty="0" smtClean="0">
                <a:latin typeface="Calibri" charset="0"/>
              </a:rPr>
              <a:t>ūdens un kanalizācija;</a:t>
            </a:r>
          </a:p>
          <a:p>
            <a:pPr lvl="1"/>
            <a:r>
              <a:rPr lang="lv-LV" sz="1600" dirty="0" smtClean="0">
                <a:latin typeface="Calibri" charset="0"/>
              </a:rPr>
              <a:t>sakaru pakalpojumi un IT;</a:t>
            </a:r>
          </a:p>
          <a:p>
            <a:pPr lvl="1"/>
            <a:r>
              <a:rPr lang="lv-LV" sz="1600" dirty="0" smtClean="0">
                <a:latin typeface="Calibri" charset="0"/>
              </a:rPr>
              <a:t>darba materiāli;</a:t>
            </a:r>
          </a:p>
          <a:p>
            <a:pPr lvl="1"/>
            <a:r>
              <a:rPr lang="lv-LV" sz="1600" dirty="0" smtClean="0">
                <a:latin typeface="Calibri" charset="0"/>
              </a:rPr>
              <a:t>inventārs;</a:t>
            </a:r>
          </a:p>
          <a:p>
            <a:pPr lvl="1"/>
            <a:r>
              <a:rPr lang="lv-LV" sz="1600" dirty="0" smtClean="0">
                <a:latin typeface="Calibri" charset="0"/>
              </a:rPr>
              <a:t>medicīnas pakalpojumi;</a:t>
            </a:r>
          </a:p>
          <a:p>
            <a:pPr lvl="1"/>
            <a:r>
              <a:rPr lang="lv-LV" sz="1600" dirty="0" smtClean="0">
                <a:latin typeface="Calibri" charset="0"/>
              </a:rPr>
              <a:t>saimnieciskie izdevumi;</a:t>
            </a:r>
          </a:p>
          <a:p>
            <a:pPr lvl="1"/>
            <a:r>
              <a:rPr lang="lv-LV" sz="1600" dirty="0" smtClean="0">
                <a:solidFill>
                  <a:srgbClr val="FF0000"/>
                </a:solidFill>
                <a:latin typeface="Calibri" charset="0"/>
              </a:rPr>
              <a:t>grāmatvedības un juridiskie pakalpojumi;</a:t>
            </a:r>
          </a:p>
          <a:p>
            <a:pPr lvl="1"/>
            <a:r>
              <a:rPr lang="lv-LV" sz="1600" dirty="0" smtClean="0">
                <a:latin typeface="Calibri" charset="0"/>
              </a:rPr>
              <a:t>transports u.c.</a:t>
            </a:r>
          </a:p>
          <a:p>
            <a:pPr lvl="1"/>
            <a:endParaRPr lang="lv-LV" sz="1600" dirty="0" smtClean="0">
              <a:latin typeface="Calibri" charset="0"/>
            </a:endParaRPr>
          </a:p>
          <a:p>
            <a:pPr lvl="1"/>
            <a:endParaRPr lang="lv-LV" sz="1600" dirty="0" smtClean="0">
              <a:latin typeface="Calibri" charset="0"/>
            </a:endParaRPr>
          </a:p>
          <a:p>
            <a:pPr lvl="1"/>
            <a:endParaRPr lang="lv-LV" sz="1600" dirty="0" smtClean="0">
              <a:latin typeface="Calibri" charset="0"/>
            </a:endParaRPr>
          </a:p>
          <a:p>
            <a:pPr lvl="1"/>
            <a:endParaRPr lang="en-US" sz="16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Līdz šim pašvaldības līdzfinansējumu ir aprēķinājušas pēc </a:t>
            </a:r>
            <a:r>
              <a:rPr lang="lv-LV" dirty="0" err="1"/>
              <a:t>Starppašvaldību</a:t>
            </a:r>
            <a:r>
              <a:rPr lang="lv-LV" dirty="0"/>
              <a:t> norēķinu metodikas, kas neiekļauj visas patiesās izmaksas par pirmsskolas pakalpojumu.</a:t>
            </a:r>
          </a:p>
          <a:p>
            <a:pPr marL="109537" indent="0">
              <a:buNone/>
            </a:pPr>
            <a:endParaRPr lang="lv-LV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lv-LV" dirty="0" smtClean="0"/>
              <a:t>Aprēķinu metodikas izstrādes gaita </a:t>
            </a:r>
            <a:endParaRPr lang="lv-LV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mtClean="0">
                <a:latin typeface="Arial" charset="0"/>
              </a:rPr>
              <a:t>Valsts aicina veidot kuplas ģimenes, bet nav izveidotas ilgtermiņa atbalsta programmas ģimenēm ar maziem bērniem.</a:t>
            </a:r>
          </a:p>
          <a:p>
            <a:r>
              <a:rPr lang="lv-LV" smtClean="0">
                <a:latin typeface="Arial" charset="0"/>
              </a:rPr>
              <a:t>Valsts paaugstina pensionēšanās vecumu - vecvecāki strādā, pilna laika mazbērnu pieskatīšana nav iespējama.</a:t>
            </a:r>
          </a:p>
          <a:p>
            <a:r>
              <a:rPr lang="lv-LV" smtClean="0">
                <a:latin typeface="Arial" charset="0"/>
              </a:rPr>
              <a:t>Valsts aicina strādāt un maksāt nodokļus, bez b/d nodrošināšanas un valsts atbalsta pilna laika darba nedēļa vecākiem maksās ļoti dārgi – vai ir vērts iet strādāt?</a:t>
            </a:r>
            <a:endParaRPr lang="lv-LV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lv-LV" dirty="0" smtClean="0"/>
              <a:t>Pakalpojuma ierobežošanas ietekme uz sabiedrību</a:t>
            </a:r>
            <a:endParaRPr lang="lv-LV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lv-LV" dirty="0" smtClean="0"/>
              <a:t>Lūgt VARAM saskaņot izstrādāto aprēķinu metodiku ar visām nozares NVO (t.sk., </a:t>
            </a:r>
            <a:r>
              <a:rPr lang="lv-LV" dirty="0" err="1" smtClean="0"/>
              <a:t>pirmsskolu</a:t>
            </a:r>
            <a:r>
              <a:rPr lang="lv-LV" dirty="0" smtClean="0"/>
              <a:t> un vecāku), ne tikai ar Latvijas Pašvaldību Savienību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lv-LV" dirty="0" smtClean="0"/>
              <a:t>Nodrošināt pārejas posmā finansējuma saglabāšanu vismaz esošajā apmērā, nosakot konkrētus finansēšanas avotus (valsts vai pašvaldība)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lv-LV" dirty="0" smtClean="0"/>
              <a:t>VARAM nodrošināt darba grupas </a:t>
            </a:r>
            <a:r>
              <a:rPr lang="lv-LV" dirty="0" smtClean="0"/>
              <a:t>izveidi </a:t>
            </a:r>
            <a:r>
              <a:rPr lang="lv-LV" dirty="0" smtClean="0"/>
              <a:t>un darbu ar nozares NVO un pašvaldību iesaisti par pirmsskolas izglītības pakalpojuma ilgtspējīgas finansēšanas modeli </a:t>
            </a:r>
            <a:endParaRPr lang="lv-LV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lv-LV" dirty="0" smtClean="0"/>
              <a:t>Priekšlikumi </a:t>
            </a:r>
            <a:endParaRPr lang="lv-LV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</TotalTime>
  <Words>373</Words>
  <Application>Microsoft Office PowerPoint</Application>
  <PresentationFormat>On-screen Show (4:3)</PresentationFormat>
  <Paragraphs>62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NVO nodrošināto pirmsskolas izglītības pakalpojumu finansēšanas modeļa maiņa</vt:lpstr>
      <vt:lpstr>NVO loma pirmsskolas izglītības pieejamības nodrošināšanā</vt:lpstr>
      <vt:lpstr>Finansējuma nosacījumi šodien un 2016.gadā</vt:lpstr>
      <vt:lpstr>Pakalpojuma grozs un atšķirības</vt:lpstr>
      <vt:lpstr>Aprēķinu metodikas izstrādes gaita </vt:lpstr>
      <vt:lpstr>Pakalpojuma ierobežošanas ietekme uz sabiedrību</vt:lpstr>
      <vt:lpstr>Priekšlikumi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Pirmsskolas ....</dc:title>
  <dc:creator>user</dc:creator>
  <cp:lastModifiedBy>user</cp:lastModifiedBy>
  <cp:revision>6</cp:revision>
  <dcterms:created xsi:type="dcterms:W3CDTF">2015-08-24T07:25:52Z</dcterms:created>
  <dcterms:modified xsi:type="dcterms:W3CDTF">2015-08-26T10:59:49Z</dcterms:modified>
</cp:coreProperties>
</file>