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78" r:id="rId3"/>
    <p:sldId id="279" r:id="rId4"/>
    <p:sldId id="259" r:id="rId5"/>
    <p:sldId id="260" r:id="rId6"/>
    <p:sldId id="266" r:id="rId7"/>
    <p:sldId id="268" r:id="rId8"/>
    <p:sldId id="275" r:id="rId9"/>
    <p:sldId id="270" r:id="rId10"/>
    <p:sldId id="277" r:id="rId11"/>
    <p:sldId id="264" r:id="rId12"/>
  </p:sldIdLst>
  <p:sldSz cx="9144000" cy="6858000" type="screen4x3"/>
  <p:notesSz cx="6797675" cy="9874250"/>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2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err="1"/>
              <a:t>Bērnu</a:t>
            </a:r>
            <a:r>
              <a:rPr lang="en-US" dirty="0"/>
              <a:t> </a:t>
            </a:r>
            <a:r>
              <a:rPr lang="en-US" dirty="0" err="1"/>
              <a:t>skaits</a:t>
            </a:r>
            <a:r>
              <a:rPr lang="en-US" dirty="0"/>
              <a:t> </a:t>
            </a:r>
            <a:r>
              <a:rPr lang="en-US" dirty="0" err="1"/>
              <a:t>rindā</a:t>
            </a:r>
            <a:r>
              <a:rPr lang="en-US" dirty="0"/>
              <a:t> un </a:t>
            </a:r>
            <a:r>
              <a:rPr lang="lv-LV" dirty="0" smtClean="0"/>
              <a:t>pie </a:t>
            </a:r>
            <a:r>
              <a:rPr lang="en-US" dirty="0" err="1" smtClean="0"/>
              <a:t>privāt</a:t>
            </a:r>
            <a:r>
              <a:rPr lang="lv-LV" dirty="0" err="1" smtClean="0"/>
              <a:t>ajiem</a:t>
            </a:r>
            <a:r>
              <a:rPr lang="en-US" dirty="0" smtClean="0"/>
              <a:t> </a:t>
            </a:r>
            <a:r>
              <a:rPr lang="en-US" dirty="0" err="1"/>
              <a:t>pakalpojumu</a:t>
            </a:r>
            <a:r>
              <a:rPr lang="en-US" dirty="0"/>
              <a:t> </a:t>
            </a:r>
            <a:r>
              <a:rPr lang="en-US" dirty="0" err="1"/>
              <a:t>sniedzējiem</a:t>
            </a:r>
            <a:r>
              <a:rPr lang="en-US" dirty="0"/>
              <a:t> (2014.g.)</a:t>
            </a:r>
          </a:p>
        </c:rich>
      </c:tx>
      <c:layout/>
    </c:title>
    <c:plotArea>
      <c:layout/>
      <c:barChart>
        <c:barDir val="bar"/>
        <c:grouping val="clustered"/>
        <c:ser>
          <c:idx val="0"/>
          <c:order val="0"/>
          <c:tx>
            <c:strRef>
              <c:f>Sheet1!$M$8</c:f>
              <c:strCache>
                <c:ptCount val="1"/>
                <c:pt idx="0">
                  <c:v>Bērnu skaits rindā</c:v>
                </c:pt>
              </c:strCache>
            </c:strRef>
          </c:tx>
          <c:cat>
            <c:strRef>
              <c:f>Sheet1!$L$9:$L$24</c:f>
              <c:strCache>
                <c:ptCount val="16"/>
                <c:pt idx="0">
                  <c:v>Rīga</c:v>
                </c:pt>
                <c:pt idx="1">
                  <c:v>Liepāja </c:v>
                </c:pt>
                <c:pt idx="2">
                  <c:v>Jelgava </c:v>
                </c:pt>
                <c:pt idx="3">
                  <c:v>Ķekava </c:v>
                </c:pt>
                <c:pt idx="4">
                  <c:v>Sigulda </c:v>
                </c:pt>
                <c:pt idx="5">
                  <c:v>Ādaži </c:v>
                </c:pt>
                <c:pt idx="6">
                  <c:v>Ozolnieki </c:v>
                </c:pt>
                <c:pt idx="7">
                  <c:v>Ropaži </c:v>
                </c:pt>
                <c:pt idx="8">
                  <c:v>Ikšķile </c:v>
                </c:pt>
                <c:pt idx="9">
                  <c:v>Carnikava </c:v>
                </c:pt>
                <c:pt idx="10">
                  <c:v>Tukums </c:v>
                </c:pt>
                <c:pt idx="11">
                  <c:v>Bauska </c:v>
                </c:pt>
                <c:pt idx="12">
                  <c:v>Iecava </c:v>
                </c:pt>
                <c:pt idx="13">
                  <c:v>Mārupe </c:v>
                </c:pt>
                <c:pt idx="14">
                  <c:v>Valmiera</c:v>
                </c:pt>
                <c:pt idx="15">
                  <c:v>Stopiņi </c:v>
                </c:pt>
              </c:strCache>
            </c:strRef>
          </c:cat>
          <c:val>
            <c:numRef>
              <c:f>Sheet1!$M$9:$M$24</c:f>
              <c:numCache>
                <c:formatCode>General</c:formatCode>
                <c:ptCount val="16"/>
                <c:pt idx="0">
                  <c:v>2395</c:v>
                </c:pt>
                <c:pt idx="1">
                  <c:v>1507</c:v>
                </c:pt>
                <c:pt idx="2">
                  <c:v>2756</c:v>
                </c:pt>
                <c:pt idx="3">
                  <c:v>1244</c:v>
                </c:pt>
                <c:pt idx="4">
                  <c:v>186</c:v>
                </c:pt>
                <c:pt idx="5">
                  <c:v>578</c:v>
                </c:pt>
                <c:pt idx="6">
                  <c:v>213</c:v>
                </c:pt>
                <c:pt idx="7">
                  <c:v>195</c:v>
                </c:pt>
                <c:pt idx="8">
                  <c:v>167</c:v>
                </c:pt>
                <c:pt idx="9">
                  <c:v>174</c:v>
                </c:pt>
                <c:pt idx="10">
                  <c:v>206</c:v>
                </c:pt>
                <c:pt idx="11">
                  <c:v>67</c:v>
                </c:pt>
                <c:pt idx="12">
                  <c:v>129</c:v>
                </c:pt>
                <c:pt idx="13">
                  <c:v>1114</c:v>
                </c:pt>
                <c:pt idx="14">
                  <c:v>55</c:v>
                </c:pt>
                <c:pt idx="15">
                  <c:v>279</c:v>
                </c:pt>
              </c:numCache>
            </c:numRef>
          </c:val>
        </c:ser>
        <c:ser>
          <c:idx val="1"/>
          <c:order val="1"/>
          <c:tx>
            <c:strRef>
              <c:f>Sheet1!$N$8</c:f>
              <c:strCache>
                <c:ptCount val="1"/>
                <c:pt idx="0">
                  <c:v>Bērnu skaits privātajā PII vai pie auklēm</c:v>
                </c:pt>
              </c:strCache>
            </c:strRef>
          </c:tx>
          <c:cat>
            <c:strRef>
              <c:f>Sheet1!$L$9:$L$24</c:f>
              <c:strCache>
                <c:ptCount val="16"/>
                <c:pt idx="0">
                  <c:v>Rīga</c:v>
                </c:pt>
                <c:pt idx="1">
                  <c:v>Liepāja </c:v>
                </c:pt>
                <c:pt idx="2">
                  <c:v>Jelgava </c:v>
                </c:pt>
                <c:pt idx="3">
                  <c:v>Ķekava </c:v>
                </c:pt>
                <c:pt idx="4">
                  <c:v>Sigulda </c:v>
                </c:pt>
                <c:pt idx="5">
                  <c:v>Ādaži </c:v>
                </c:pt>
                <c:pt idx="6">
                  <c:v>Ozolnieki </c:v>
                </c:pt>
                <c:pt idx="7">
                  <c:v>Ropaži </c:v>
                </c:pt>
                <c:pt idx="8">
                  <c:v>Ikšķile </c:v>
                </c:pt>
                <c:pt idx="9">
                  <c:v>Carnikava </c:v>
                </c:pt>
                <c:pt idx="10">
                  <c:v>Tukums </c:v>
                </c:pt>
                <c:pt idx="11">
                  <c:v>Bauska </c:v>
                </c:pt>
                <c:pt idx="12">
                  <c:v>Iecava </c:v>
                </c:pt>
                <c:pt idx="13">
                  <c:v>Mārupe </c:v>
                </c:pt>
                <c:pt idx="14">
                  <c:v>Valmiera</c:v>
                </c:pt>
                <c:pt idx="15">
                  <c:v>Stopiņi </c:v>
                </c:pt>
              </c:strCache>
            </c:strRef>
          </c:cat>
          <c:val>
            <c:numRef>
              <c:f>Sheet1!$N$9:$N$24</c:f>
              <c:numCache>
                <c:formatCode>General</c:formatCode>
                <c:ptCount val="16"/>
                <c:pt idx="0">
                  <c:v>5307</c:v>
                </c:pt>
                <c:pt idx="1">
                  <c:v>127</c:v>
                </c:pt>
                <c:pt idx="2">
                  <c:v>915</c:v>
                </c:pt>
                <c:pt idx="3">
                  <c:v>600</c:v>
                </c:pt>
                <c:pt idx="4">
                  <c:v>111</c:v>
                </c:pt>
                <c:pt idx="5">
                  <c:v>284</c:v>
                </c:pt>
                <c:pt idx="6">
                  <c:v>17</c:v>
                </c:pt>
                <c:pt idx="7">
                  <c:v>7</c:v>
                </c:pt>
                <c:pt idx="8">
                  <c:v>106</c:v>
                </c:pt>
                <c:pt idx="9">
                  <c:v>38</c:v>
                </c:pt>
                <c:pt idx="10">
                  <c:v>77</c:v>
                </c:pt>
                <c:pt idx="11">
                  <c:v>7</c:v>
                </c:pt>
                <c:pt idx="12">
                  <c:v>0</c:v>
                </c:pt>
                <c:pt idx="13">
                  <c:v>726</c:v>
                </c:pt>
                <c:pt idx="14">
                  <c:v>0</c:v>
                </c:pt>
                <c:pt idx="15">
                  <c:v>25</c:v>
                </c:pt>
              </c:numCache>
            </c:numRef>
          </c:val>
        </c:ser>
        <c:axId val="37711872"/>
        <c:axId val="37713408"/>
      </c:barChart>
      <c:catAx>
        <c:axId val="37711872"/>
        <c:scaling>
          <c:orientation val="minMax"/>
        </c:scaling>
        <c:axPos val="l"/>
        <c:numFmt formatCode="General" sourceLinked="0"/>
        <c:tickLblPos val="nextTo"/>
        <c:crossAx val="37713408"/>
        <c:crosses val="autoZero"/>
        <c:auto val="1"/>
        <c:lblAlgn val="ctr"/>
        <c:lblOffset val="100"/>
      </c:catAx>
      <c:valAx>
        <c:axId val="37713408"/>
        <c:scaling>
          <c:orientation val="minMax"/>
        </c:scaling>
        <c:axPos val="b"/>
        <c:majorGridlines/>
        <c:numFmt formatCode="General" sourceLinked="1"/>
        <c:tickLblPos val="nextTo"/>
        <c:crossAx val="37711872"/>
        <c:crosses val="autoZero"/>
        <c:crossBetween val="between"/>
      </c:valAx>
    </c:plotArea>
    <c:legend>
      <c:legendPos val="b"/>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lv-LV" sz="1600" b="1" i="0" u="none" strike="noStrike" baseline="0"/>
              <a:t>Bērnu (0-6 gadu vecumā) skaita prognoze 2020. un 2030.gadam Pierīgas pašvaldībās</a:t>
            </a:r>
            <a:endParaRPr lang="en-US" sz="1600"/>
          </a:p>
        </c:rich>
      </c:tx>
      <c:layout/>
    </c:title>
    <c:plotArea>
      <c:layout/>
      <c:barChart>
        <c:barDir val="bar"/>
        <c:grouping val="clustered"/>
        <c:ser>
          <c:idx val="0"/>
          <c:order val="0"/>
          <c:tx>
            <c:strRef>
              <c:f>Sheet1!$C$32</c:f>
              <c:strCache>
                <c:ptCount val="1"/>
                <c:pt idx="0">
                  <c:v>2014</c:v>
                </c:pt>
              </c:strCache>
            </c:strRef>
          </c:tx>
          <c:cat>
            <c:strRef>
              <c:f>Sheet1!$B$33:$B$50</c:f>
              <c:strCache>
                <c:ptCount val="18"/>
                <c:pt idx="0">
                  <c:v>Ādažu novads</c:v>
                </c:pt>
                <c:pt idx="1">
                  <c:v>Babītes novads</c:v>
                </c:pt>
                <c:pt idx="2">
                  <c:v>Baldones novads</c:v>
                </c:pt>
                <c:pt idx="3">
                  <c:v>Carnikavas novads</c:v>
                </c:pt>
                <c:pt idx="4">
                  <c:v>Engures novads</c:v>
                </c:pt>
                <c:pt idx="5">
                  <c:v>Garkalnes novads</c:v>
                </c:pt>
                <c:pt idx="6">
                  <c:v>Ikšķiles novads</c:v>
                </c:pt>
                <c:pt idx="7">
                  <c:v>Inčukalna novads</c:v>
                </c:pt>
                <c:pt idx="8">
                  <c:v>Ķeguma novads</c:v>
                </c:pt>
                <c:pt idx="9">
                  <c:v>Ķekavas novads</c:v>
                </c:pt>
                <c:pt idx="10">
                  <c:v>Mārupes novads</c:v>
                </c:pt>
                <c:pt idx="11">
                  <c:v>Ogres novads</c:v>
                </c:pt>
                <c:pt idx="12">
                  <c:v>Olaines novads</c:v>
                </c:pt>
                <c:pt idx="13">
                  <c:v>Ozolnieku novads</c:v>
                </c:pt>
                <c:pt idx="14">
                  <c:v>Ropažu novads</c:v>
                </c:pt>
                <c:pt idx="15">
                  <c:v>Salaspils novads</c:v>
                </c:pt>
                <c:pt idx="16">
                  <c:v>Saulkrastu novads</c:v>
                </c:pt>
                <c:pt idx="17">
                  <c:v>Siguldas novads</c:v>
                </c:pt>
              </c:strCache>
            </c:strRef>
          </c:cat>
          <c:val>
            <c:numRef>
              <c:f>Sheet1!$C$33:$C$50</c:f>
              <c:numCache>
                <c:formatCode>General</c:formatCode>
                <c:ptCount val="18"/>
                <c:pt idx="0">
                  <c:v>1132</c:v>
                </c:pt>
                <c:pt idx="1">
                  <c:v>1012</c:v>
                </c:pt>
                <c:pt idx="2">
                  <c:v>418</c:v>
                </c:pt>
                <c:pt idx="3">
                  <c:v>545</c:v>
                </c:pt>
                <c:pt idx="4">
                  <c:v>426</c:v>
                </c:pt>
                <c:pt idx="5">
                  <c:v>733</c:v>
                </c:pt>
                <c:pt idx="6">
                  <c:v>904</c:v>
                </c:pt>
                <c:pt idx="7">
                  <c:v>590</c:v>
                </c:pt>
                <c:pt idx="8">
                  <c:v>366</c:v>
                </c:pt>
                <c:pt idx="9">
                  <c:v>2471</c:v>
                </c:pt>
                <c:pt idx="10">
                  <c:v>2288</c:v>
                </c:pt>
                <c:pt idx="11">
                  <c:v>2688</c:v>
                </c:pt>
                <c:pt idx="12">
                  <c:v>1479</c:v>
                </c:pt>
                <c:pt idx="13">
                  <c:v>923</c:v>
                </c:pt>
                <c:pt idx="14">
                  <c:v>506</c:v>
                </c:pt>
                <c:pt idx="15">
                  <c:v>1893</c:v>
                </c:pt>
                <c:pt idx="16">
                  <c:v>386</c:v>
                </c:pt>
                <c:pt idx="17">
                  <c:v>1573</c:v>
                </c:pt>
              </c:numCache>
            </c:numRef>
          </c:val>
        </c:ser>
        <c:ser>
          <c:idx val="1"/>
          <c:order val="1"/>
          <c:tx>
            <c:strRef>
              <c:f>Sheet1!$D$32</c:f>
              <c:strCache>
                <c:ptCount val="1"/>
                <c:pt idx="0">
                  <c:v>2020</c:v>
                </c:pt>
              </c:strCache>
            </c:strRef>
          </c:tx>
          <c:cat>
            <c:strRef>
              <c:f>Sheet1!$B$33:$B$50</c:f>
              <c:strCache>
                <c:ptCount val="18"/>
                <c:pt idx="0">
                  <c:v>Ādažu novads</c:v>
                </c:pt>
                <c:pt idx="1">
                  <c:v>Babītes novads</c:v>
                </c:pt>
                <c:pt idx="2">
                  <c:v>Baldones novads</c:v>
                </c:pt>
                <c:pt idx="3">
                  <c:v>Carnikavas novads</c:v>
                </c:pt>
                <c:pt idx="4">
                  <c:v>Engures novads</c:v>
                </c:pt>
                <c:pt idx="5">
                  <c:v>Garkalnes novads</c:v>
                </c:pt>
                <c:pt idx="6">
                  <c:v>Ikšķiles novads</c:v>
                </c:pt>
                <c:pt idx="7">
                  <c:v>Inčukalna novads</c:v>
                </c:pt>
                <c:pt idx="8">
                  <c:v>Ķeguma novads</c:v>
                </c:pt>
                <c:pt idx="9">
                  <c:v>Ķekavas novads</c:v>
                </c:pt>
                <c:pt idx="10">
                  <c:v>Mārupes novads</c:v>
                </c:pt>
                <c:pt idx="11">
                  <c:v>Ogres novads</c:v>
                </c:pt>
                <c:pt idx="12">
                  <c:v>Olaines novads</c:v>
                </c:pt>
                <c:pt idx="13">
                  <c:v>Ozolnieku novads</c:v>
                </c:pt>
                <c:pt idx="14">
                  <c:v>Ropažu novads</c:v>
                </c:pt>
                <c:pt idx="15">
                  <c:v>Salaspils novads</c:v>
                </c:pt>
                <c:pt idx="16">
                  <c:v>Saulkrastu novads</c:v>
                </c:pt>
                <c:pt idx="17">
                  <c:v>Siguldas novads</c:v>
                </c:pt>
              </c:strCache>
            </c:strRef>
          </c:cat>
          <c:val>
            <c:numRef>
              <c:f>Sheet1!$D$33:$D$50</c:f>
              <c:numCache>
                <c:formatCode>General</c:formatCode>
                <c:ptCount val="18"/>
                <c:pt idx="0">
                  <c:v>1313</c:v>
                </c:pt>
                <c:pt idx="1">
                  <c:v>1174</c:v>
                </c:pt>
                <c:pt idx="2">
                  <c:v>451</c:v>
                </c:pt>
                <c:pt idx="3">
                  <c:v>589</c:v>
                </c:pt>
                <c:pt idx="4">
                  <c:v>426</c:v>
                </c:pt>
                <c:pt idx="5">
                  <c:v>792</c:v>
                </c:pt>
                <c:pt idx="6">
                  <c:v>1049</c:v>
                </c:pt>
                <c:pt idx="7">
                  <c:v>590</c:v>
                </c:pt>
                <c:pt idx="8">
                  <c:v>395</c:v>
                </c:pt>
                <c:pt idx="9">
                  <c:v>3064</c:v>
                </c:pt>
                <c:pt idx="10">
                  <c:v>2837</c:v>
                </c:pt>
                <c:pt idx="11">
                  <c:v>2688</c:v>
                </c:pt>
                <c:pt idx="12">
                  <c:v>1479</c:v>
                </c:pt>
                <c:pt idx="13">
                  <c:v>1071</c:v>
                </c:pt>
                <c:pt idx="14">
                  <c:v>506</c:v>
                </c:pt>
                <c:pt idx="15">
                  <c:v>1893</c:v>
                </c:pt>
                <c:pt idx="16">
                  <c:v>417</c:v>
                </c:pt>
                <c:pt idx="17">
                  <c:v>1699</c:v>
                </c:pt>
              </c:numCache>
            </c:numRef>
          </c:val>
        </c:ser>
        <c:ser>
          <c:idx val="2"/>
          <c:order val="2"/>
          <c:tx>
            <c:strRef>
              <c:f>Sheet1!$E$32</c:f>
              <c:strCache>
                <c:ptCount val="1"/>
                <c:pt idx="0">
                  <c:v>2030</c:v>
                </c:pt>
              </c:strCache>
            </c:strRef>
          </c:tx>
          <c:cat>
            <c:strRef>
              <c:f>Sheet1!$B$33:$B$50</c:f>
              <c:strCache>
                <c:ptCount val="18"/>
                <c:pt idx="0">
                  <c:v>Ādažu novads</c:v>
                </c:pt>
                <c:pt idx="1">
                  <c:v>Babītes novads</c:v>
                </c:pt>
                <c:pt idx="2">
                  <c:v>Baldones novads</c:v>
                </c:pt>
                <c:pt idx="3">
                  <c:v>Carnikavas novads</c:v>
                </c:pt>
                <c:pt idx="4">
                  <c:v>Engures novads</c:v>
                </c:pt>
                <c:pt idx="5">
                  <c:v>Garkalnes novads</c:v>
                </c:pt>
                <c:pt idx="6">
                  <c:v>Ikšķiles novads</c:v>
                </c:pt>
                <c:pt idx="7">
                  <c:v>Inčukalna novads</c:v>
                </c:pt>
                <c:pt idx="8">
                  <c:v>Ķeguma novads</c:v>
                </c:pt>
                <c:pt idx="9">
                  <c:v>Ķekavas novads</c:v>
                </c:pt>
                <c:pt idx="10">
                  <c:v>Mārupes novads</c:v>
                </c:pt>
                <c:pt idx="11">
                  <c:v>Ogres novads</c:v>
                </c:pt>
                <c:pt idx="12">
                  <c:v>Olaines novads</c:v>
                </c:pt>
                <c:pt idx="13">
                  <c:v>Ozolnieku novads</c:v>
                </c:pt>
                <c:pt idx="14">
                  <c:v>Ropažu novads</c:v>
                </c:pt>
                <c:pt idx="15">
                  <c:v>Salaspils novads</c:v>
                </c:pt>
                <c:pt idx="16">
                  <c:v>Saulkrastu novads</c:v>
                </c:pt>
                <c:pt idx="17">
                  <c:v>Siguldas novads</c:v>
                </c:pt>
              </c:strCache>
            </c:strRef>
          </c:cat>
          <c:val>
            <c:numRef>
              <c:f>Sheet1!$E$33:$E$50</c:f>
              <c:numCache>
                <c:formatCode>General</c:formatCode>
                <c:ptCount val="18"/>
                <c:pt idx="0">
                  <c:v>1494</c:v>
                </c:pt>
                <c:pt idx="1">
                  <c:v>1336</c:v>
                </c:pt>
                <c:pt idx="2">
                  <c:v>485</c:v>
                </c:pt>
                <c:pt idx="3">
                  <c:v>676</c:v>
                </c:pt>
                <c:pt idx="4">
                  <c:v>426</c:v>
                </c:pt>
                <c:pt idx="5">
                  <c:v>909</c:v>
                </c:pt>
                <c:pt idx="6">
                  <c:v>1193</c:v>
                </c:pt>
                <c:pt idx="7">
                  <c:v>637</c:v>
                </c:pt>
                <c:pt idx="8">
                  <c:v>454</c:v>
                </c:pt>
                <c:pt idx="9">
                  <c:v>3262</c:v>
                </c:pt>
                <c:pt idx="10">
                  <c:v>3020</c:v>
                </c:pt>
                <c:pt idx="11">
                  <c:v>2688</c:v>
                </c:pt>
                <c:pt idx="12">
                  <c:v>1479</c:v>
                </c:pt>
                <c:pt idx="13">
                  <c:v>1218</c:v>
                </c:pt>
                <c:pt idx="14">
                  <c:v>546</c:v>
                </c:pt>
                <c:pt idx="15">
                  <c:v>2044</c:v>
                </c:pt>
                <c:pt idx="16">
                  <c:v>479</c:v>
                </c:pt>
                <c:pt idx="17">
                  <c:v>1951</c:v>
                </c:pt>
              </c:numCache>
            </c:numRef>
          </c:val>
        </c:ser>
        <c:axId val="37957632"/>
        <c:axId val="37959168"/>
      </c:barChart>
      <c:catAx>
        <c:axId val="37957632"/>
        <c:scaling>
          <c:orientation val="minMax"/>
        </c:scaling>
        <c:axPos val="l"/>
        <c:numFmt formatCode="General" sourceLinked="0"/>
        <c:tickLblPos val="nextTo"/>
        <c:crossAx val="37959168"/>
        <c:crosses val="autoZero"/>
        <c:auto val="1"/>
        <c:lblAlgn val="ctr"/>
        <c:lblOffset val="100"/>
      </c:catAx>
      <c:valAx>
        <c:axId val="37959168"/>
        <c:scaling>
          <c:orientation val="minMax"/>
        </c:scaling>
        <c:axPos val="b"/>
        <c:majorGridlines/>
        <c:numFmt formatCode="General" sourceLinked="1"/>
        <c:tickLblPos val="nextTo"/>
        <c:crossAx val="37957632"/>
        <c:crosses val="autoZero"/>
        <c:crossBetween val="between"/>
      </c:valAx>
    </c:plotArea>
    <c:legend>
      <c:legendPos val="b"/>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D9F3A6A0-5212-45BE-9DE3-BBE43CA5A04D}" type="datetimeFigureOut">
              <a:rPr lang="lv-LV"/>
              <a:pPr>
                <a:defRPr/>
              </a:pPr>
              <a:t>2015.08.28.</a:t>
            </a:fld>
            <a:endParaRPr lang="lv-LV"/>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14CC3A9F-15C0-453D-959D-9891C83BEDD3}" type="slidenum">
              <a:rPr lang="lv-LV" altLang="en-US"/>
              <a:pPr>
                <a:defRPr/>
              </a:pPr>
              <a:t>‹#›</a:t>
            </a:fld>
            <a:endParaRPr lang="lv-LV" altLang="en-US"/>
          </a:p>
        </p:txBody>
      </p:sp>
    </p:spTree>
    <p:extLst>
      <p:ext uri="{BB962C8B-B14F-4D97-AF65-F5344CB8AC3E}">
        <p14:creationId xmlns="" xmlns:p14="http://schemas.microsoft.com/office/powerpoint/2010/main" val="1011759949"/>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smtClean="0"/>
          </a:p>
        </p:txBody>
      </p:sp>
      <p:sp>
        <p:nvSpPr>
          <p:cNvPr id="1638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D50E20AB-457B-4F89-AF6C-15C5E2ADD557}" type="slidenum">
              <a:rPr lang="lv-LV" altLang="en-US" smtClean="0"/>
              <a:pPr/>
              <a:t>8</a:t>
            </a:fld>
            <a:endParaRPr lang="lv-LV" altLang="en-US" smtClean="0"/>
          </a:p>
        </p:txBody>
      </p:sp>
    </p:spTree>
    <p:extLst>
      <p:ext uri="{BB962C8B-B14F-4D97-AF65-F5344CB8AC3E}">
        <p14:creationId xmlns="" xmlns:p14="http://schemas.microsoft.com/office/powerpoint/2010/main" val="3747755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38213" rtl="0" eaLnBrk="0" fontAlgn="base" latinLnBrk="0" hangingPunct="0">
              <a:lnSpc>
                <a:spcPct val="100000"/>
              </a:lnSpc>
              <a:spcBef>
                <a:spcPct val="30000"/>
              </a:spcBef>
              <a:spcAft>
                <a:spcPct val="0"/>
              </a:spcAft>
              <a:buClrTx/>
              <a:buSzTx/>
              <a:buFontTx/>
              <a:buNone/>
              <a:tabLst/>
              <a:defRPr/>
            </a:pPr>
            <a:endParaRPr lang="lv-LV" altLang="lv-LV" dirty="0" smtClean="0">
              <a:latin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F1910159-CA03-4E69-8D5D-CEA946B072B5}" type="slidenum">
              <a:rPr lang="lv-LV" altLang="en-US" smtClean="0"/>
              <a:pPr/>
              <a:t>9</a:t>
            </a:fld>
            <a:endParaRPr lang="lv-LV" altLang="en-US"/>
          </a:p>
        </p:txBody>
      </p:sp>
    </p:spTree>
    <p:extLst>
      <p:ext uri="{BB962C8B-B14F-4D97-AF65-F5344CB8AC3E}">
        <p14:creationId xmlns="" xmlns:p14="http://schemas.microsoft.com/office/powerpoint/2010/main" val="24219714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682875" y="0"/>
            <a:ext cx="3778250" cy="4165600"/>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0" y="6621463"/>
            <a:ext cx="9144000" cy="246062"/>
          </a:xfrm>
          <a:prstGeom prst="rect">
            <a:avLst/>
          </a:prstGeom>
          <a:noFill/>
          <a:ln w="9525">
            <a:noFill/>
            <a:miter lim="800000"/>
            <a:headEnd/>
            <a:tailEnd/>
          </a:ln>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A1B36C35-AC3B-4ADE-BE54-A2E6214ACDC3}"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00DF20E8-E4A6-4751-8F6B-F15731161360}"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213575C7-D4F5-456D-9DAE-868186254310}"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A7055658-2084-49FC-8066-FA37428A8142}"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43F9CA74-B68A-4303-B353-F9D5D76E8048}"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5F1EA660-A41E-48E5-B937-F805E39613F1}"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343B1728-0910-4938-B348-2655ECF199E0}"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srcRect/>
          <a:stretch>
            <a:fillRect/>
          </a:stretch>
        </p:blipFill>
        <p:spPr bwMode="auto">
          <a:xfrm>
            <a:off x="0" y="6621463"/>
            <a:ext cx="9144000" cy="246062"/>
          </a:xfrm>
          <a:prstGeom prst="rect">
            <a:avLst/>
          </a:prstGeom>
          <a:noFill/>
          <a:ln w="9525">
            <a:noFill/>
            <a:miter lim="800000"/>
            <a:headEnd/>
            <a:tailEnd/>
          </a:ln>
        </p:spPr>
      </p:pic>
      <p:pic>
        <p:nvPicPr>
          <p:cNvPr id="5" name="Picture 6"/>
          <p:cNvPicPr>
            <a:picLocks noChangeAspect="1"/>
          </p:cNvPicPr>
          <p:nvPr userDrawn="1"/>
        </p:nvPicPr>
        <p:blipFill>
          <a:blip r:embed="rId3" cstate="print"/>
          <a:srcRect/>
          <a:stretch>
            <a:fillRect/>
          </a:stretch>
        </p:blipFill>
        <p:spPr bwMode="auto">
          <a:xfrm>
            <a:off x="2682875" y="0"/>
            <a:ext cx="3778250" cy="4165600"/>
          </a:xfrm>
          <a:prstGeom prst="rect">
            <a:avLst/>
          </a:prstGeom>
          <a:noFill/>
          <a:ln w="9525">
            <a:noFill/>
            <a:miter lim="800000"/>
            <a:headEnd/>
            <a:tailEnd/>
          </a:ln>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7DD65EAD-5E6F-47AA-B952-BB3625A07CBC}" type="datetime1">
              <a:rPr lang="en-US"/>
              <a:pPr>
                <a:defRPr/>
              </a:pPr>
              <a:t>8/28/2015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BF7291E6-2374-4F9E-8347-9B6FF2738F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Lst>
  <p:timing>
    <p:tnLst>
      <p:par>
        <p:cTn id="1" dur="indefinite" restart="never" nodeType="tmRoot"/>
      </p:par>
    </p:tnLst>
  </p:timing>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505200"/>
            <a:ext cx="7772400" cy="960438"/>
          </a:xfrm>
        </p:spPr>
        <p:txBody>
          <a:bodyPr>
            <a:normAutofit fontScale="90000"/>
          </a:bodyPr>
          <a:lstStyle/>
          <a:p>
            <a:r>
              <a:rPr lang="lv-LV" sz="2800" dirty="0" smtClean="0"/>
              <a:t>Par aktualitātēm pirmsskolas bērnu izglītības jomā, kas skar privātos bērnudārzus </a:t>
            </a:r>
            <a:r>
              <a:rPr lang="lv-LV" sz="1700" dirty="0" smtClean="0"/>
              <a:t/>
            </a:r>
            <a:br>
              <a:rPr lang="lv-LV" sz="1700" dirty="0" smtClean="0"/>
            </a:br>
            <a:endParaRPr lang="lv-LV" altLang="en-US" sz="1700" dirty="0" smtClean="0"/>
          </a:p>
        </p:txBody>
      </p:sp>
      <p:sp>
        <p:nvSpPr>
          <p:cNvPr id="11267" name="Text Placeholder 3"/>
          <p:cNvSpPr>
            <a:spLocks noGrp="1"/>
          </p:cNvSpPr>
          <p:nvPr>
            <p:ph type="body" sz="quarter" idx="11"/>
          </p:nvPr>
        </p:nvSpPr>
        <p:spPr/>
        <p:txBody>
          <a:bodyPr/>
          <a:lstStyle/>
          <a:p>
            <a:endParaRPr lang="lv-LV"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06563" y="381000"/>
            <a:ext cx="6980237" cy="1036638"/>
          </a:xfrm>
        </p:spPr>
        <p:txBody>
          <a:bodyPr>
            <a:normAutofit/>
          </a:bodyPr>
          <a:lstStyle/>
          <a:p>
            <a:pPr algn="ctr"/>
            <a:r>
              <a:rPr lang="lv-LV" altLang="lv-LV" sz="3200" dirty="0" smtClean="0">
                <a:latin typeface="Calibri" panose="020F0502020204030204" pitchFamily="34" charset="0"/>
              </a:rPr>
              <a:t>Turpmākā rīcība - galvenais</a:t>
            </a:r>
          </a:p>
        </p:txBody>
      </p:sp>
      <p:sp>
        <p:nvSpPr>
          <p:cNvPr id="18435" name="Content Placeholder 2"/>
          <p:cNvSpPr>
            <a:spLocks noGrp="1"/>
          </p:cNvSpPr>
          <p:nvPr>
            <p:ph idx="1"/>
          </p:nvPr>
        </p:nvSpPr>
        <p:spPr>
          <a:xfrm>
            <a:off x="273050" y="1752600"/>
            <a:ext cx="8734425" cy="4373563"/>
          </a:xfrm>
        </p:spPr>
        <p:txBody>
          <a:bodyPr>
            <a:normAutofit lnSpcReduction="10000"/>
          </a:bodyPr>
          <a:lstStyle/>
          <a:p>
            <a:pPr marL="457200" indent="-457200" algn="just">
              <a:lnSpc>
                <a:spcPct val="90000"/>
              </a:lnSpc>
              <a:buFont typeface="Arial" panose="020B0604020202020204" pitchFamily="34" charset="0"/>
              <a:buAutoNum type="arabicPeriod"/>
            </a:pPr>
            <a:r>
              <a:rPr lang="lv-LV" altLang="lv-LV" sz="1800" u="sng" dirty="0" smtClean="0">
                <a:latin typeface="Calibri" pitchFamily="34" charset="0"/>
              </a:rPr>
              <a:t>Pašreizējais valsts atbalsts </a:t>
            </a:r>
            <a:r>
              <a:rPr lang="lv-LV" altLang="lv-LV" sz="1800" dirty="0" smtClean="0">
                <a:latin typeface="Calibri" pitchFamily="34" charset="0"/>
              </a:rPr>
              <a:t>līdzfinansējuma veidā privāto pakalpojumu sniedzējiem </a:t>
            </a:r>
            <a:r>
              <a:rPr lang="lv-LV" altLang="lv-LV" sz="1800" u="sng" dirty="0" smtClean="0">
                <a:latin typeface="Calibri" pitchFamily="34" charset="0"/>
              </a:rPr>
              <a:t>netiek turpināts</a:t>
            </a:r>
          </a:p>
          <a:p>
            <a:pPr marL="457200" indent="-457200" algn="just">
              <a:lnSpc>
                <a:spcPct val="90000"/>
              </a:lnSpc>
              <a:buFont typeface="Arial" panose="020B0604020202020204" pitchFamily="34" charset="0"/>
              <a:buAutoNum type="arabicPeriod"/>
            </a:pPr>
            <a:r>
              <a:rPr lang="lv-LV" altLang="lv-LV" sz="1800" u="sng" dirty="0" smtClean="0">
                <a:latin typeface="Calibri" pitchFamily="34" charset="0"/>
              </a:rPr>
              <a:t>Turpinās pašvaldību finansējums </a:t>
            </a:r>
            <a:r>
              <a:rPr lang="lv-LV" altLang="lv-LV" sz="1800" dirty="0" smtClean="0">
                <a:latin typeface="Calibri" pitchFamily="34" charset="0"/>
              </a:rPr>
              <a:t>privāto pakalpojumu sniedzējiem tiem bērniem, kuri nesaņem pakalpojumu pašvaldībā</a:t>
            </a:r>
          </a:p>
          <a:p>
            <a:pPr marL="457200" indent="-457200" algn="just">
              <a:lnSpc>
                <a:spcPct val="90000"/>
              </a:lnSpc>
              <a:buFont typeface="Arial" panose="020B0604020202020204" pitchFamily="34" charset="0"/>
              <a:buAutoNum type="arabicPeriod"/>
            </a:pPr>
            <a:r>
              <a:rPr lang="lv-LV" altLang="lv-LV" sz="1800" dirty="0" smtClean="0">
                <a:latin typeface="Calibri" pitchFamily="34" charset="0"/>
              </a:rPr>
              <a:t>MK tiek noteikta metodika pašvaldībām izmaksām vienam bērnu PII (grozījumi likumā šādam deleģējumam MK)</a:t>
            </a:r>
          </a:p>
          <a:p>
            <a:pPr marL="457200" indent="-457200" algn="just">
              <a:lnSpc>
                <a:spcPct val="90000"/>
              </a:lnSpc>
            </a:pPr>
            <a:r>
              <a:rPr lang="lv-LV" altLang="lv-LV" sz="1800" dirty="0" smtClean="0">
                <a:latin typeface="Calibri" pitchFamily="34" charset="0"/>
              </a:rPr>
              <a:t>4.   VARAM sadarbībā ar FM izvērtē iespēju paredzēt atbalsts pašvaldībām jaunu bērnu dārzu būvniecībai</a:t>
            </a:r>
          </a:p>
          <a:p>
            <a:pPr marL="1219200" lvl="1" indent="-457200" algn="just">
              <a:lnSpc>
                <a:spcPct val="90000"/>
              </a:lnSpc>
            </a:pPr>
            <a:r>
              <a:rPr lang="lv-LV" altLang="lv-LV" sz="1800" dirty="0" smtClean="0">
                <a:latin typeface="Calibri" pitchFamily="34" charset="0"/>
                <a:cs typeface="Arial" pitchFamily="34" charset="0"/>
              </a:rPr>
              <a:t>ES </a:t>
            </a:r>
            <a:r>
              <a:rPr lang="lv-LV" altLang="lv-LV" sz="1800" dirty="0">
                <a:latin typeface="Calibri" pitchFamily="34" charset="0"/>
                <a:cs typeface="Arial" pitchFamily="34" charset="0"/>
              </a:rPr>
              <a:t>fondi pašvaldībām energoefektivitātei – augstāks vērtējumus pašvaldību bērnu dārzu projektiem, kas paredz jaunas </a:t>
            </a:r>
            <a:r>
              <a:rPr lang="lv-LV" altLang="lv-LV" sz="1800" dirty="0" smtClean="0">
                <a:latin typeface="Calibri" pitchFamily="34" charset="0"/>
                <a:cs typeface="Arial" pitchFamily="34" charset="0"/>
              </a:rPr>
              <a:t>vietas</a:t>
            </a:r>
          </a:p>
          <a:p>
            <a:pPr marL="1219200" lvl="1" indent="-457200" algn="just">
              <a:lnSpc>
                <a:spcPct val="90000"/>
              </a:lnSpc>
            </a:pPr>
            <a:r>
              <a:rPr lang="lv-LV" altLang="lv-LV" sz="1800" dirty="0" smtClean="0">
                <a:latin typeface="Calibri" pitchFamily="34" charset="0"/>
                <a:cs typeface="Arial" pitchFamily="34" charset="0"/>
              </a:rPr>
              <a:t>Valsts budžets, aizņēmums Valsts kasē </a:t>
            </a:r>
            <a:endParaRPr lang="lv-LV" altLang="lv-LV" sz="1800" dirty="0">
              <a:latin typeface="Calibri" pitchFamily="34" charset="0"/>
              <a:cs typeface="Arial" pitchFamily="34" charset="0"/>
            </a:endParaRPr>
          </a:p>
          <a:p>
            <a:pPr marL="457200" indent="-457200" algn="just">
              <a:lnSpc>
                <a:spcPct val="90000"/>
              </a:lnSpc>
              <a:buAutoNum type="arabicPeriod" startAt="5"/>
            </a:pPr>
            <a:r>
              <a:rPr lang="lv-LV" altLang="lv-LV" sz="1800" dirty="0" smtClean="0">
                <a:latin typeface="Calibri" pitchFamily="34" charset="0"/>
                <a:cs typeface="Arial" pitchFamily="34" charset="0"/>
              </a:rPr>
              <a:t>Finansējums </a:t>
            </a:r>
            <a:r>
              <a:rPr lang="lv-LV" sz="1800" dirty="0" smtClean="0">
                <a:latin typeface="Calibri" pitchFamily="34" charset="0"/>
                <a:cs typeface="Arial" pitchFamily="34" charset="0"/>
              </a:rPr>
              <a:t>Valsts bērnu tiesības aizsardzības inspekcijas funkcijai „Regulāras bērnu uzraudzības pakalpojumu sniedzēju darbības uzraudzības un kontroles nodrošināšana” </a:t>
            </a:r>
            <a:endParaRPr lang="lv-LV" sz="1800" dirty="0" smtClean="0">
              <a:latin typeface="Calibri" pitchFamily="34" charset="0"/>
              <a:cs typeface="Arial" pitchFamily="34" charset="0"/>
            </a:endParaRPr>
          </a:p>
          <a:p>
            <a:pPr marL="457200" indent="-457200" algn="just">
              <a:lnSpc>
                <a:spcPct val="90000"/>
              </a:lnSpc>
              <a:buAutoNum type="arabicPeriod" startAt="5"/>
            </a:pPr>
            <a:endParaRPr lang="lv-LV" sz="1800" dirty="0" smtClean="0">
              <a:latin typeface="Calibri" pitchFamily="34" charset="0"/>
              <a:cs typeface="Arial" pitchFamily="34" charset="0"/>
            </a:endParaRPr>
          </a:p>
          <a:p>
            <a:pPr marL="457200" indent="-457200" algn="just">
              <a:lnSpc>
                <a:spcPct val="90000"/>
              </a:lnSpc>
            </a:pPr>
            <a:r>
              <a:rPr lang="lv-LV" sz="1800" i="1" dirty="0" smtClean="0">
                <a:latin typeface="Calibri" pitchFamily="34" charset="0"/>
                <a:cs typeface="Arial" pitchFamily="34" charset="0"/>
              </a:rPr>
              <a:t>Divu nedēļu </a:t>
            </a:r>
            <a:r>
              <a:rPr lang="lv-LV" sz="1800" i="1" dirty="0" smtClean="0">
                <a:latin typeface="Calibri" pitchFamily="34" charset="0"/>
                <a:cs typeface="Arial" pitchFamily="34" charset="0"/>
              </a:rPr>
              <a:t>laikā</a:t>
            </a:r>
            <a:r>
              <a:rPr lang="lv-LV" sz="1800" i="1" dirty="0" smtClean="0">
                <a:latin typeface="Calibri" pitchFamily="34" charset="0"/>
                <a:cs typeface="Arial" pitchFamily="34" charset="0"/>
              </a:rPr>
              <a:t> plānots iesniegt MK informatīvo ziņojumu pa priekšlikumiem bērnu dārzu jautājumu risināšanai</a:t>
            </a:r>
            <a:endParaRPr lang="lv-LV" sz="1800" i="1" dirty="0" smtClean="0">
              <a:latin typeface="Calibri" pitchFamily="34" charset="0"/>
              <a:cs typeface="Arial" pitchFamily="34" charset="0"/>
            </a:endParaRPr>
          </a:p>
          <a:p>
            <a:pPr marL="457200" indent="-457200" algn="just">
              <a:lnSpc>
                <a:spcPct val="90000"/>
              </a:lnSpc>
            </a:pPr>
            <a:endParaRPr lang="lv-LV" altLang="lv-LV" b="1" dirty="0" smtClean="0">
              <a:latin typeface="Calibri" panose="020F0502020204030204" pitchFamily="34" charset="0"/>
            </a:endParaRPr>
          </a:p>
          <a:p>
            <a:pPr marL="457200" indent="-457200" algn="just">
              <a:lnSpc>
                <a:spcPct val="90000"/>
              </a:lnSpc>
              <a:buFont typeface="Arial" panose="020B0604020202020204" pitchFamily="34" charset="0"/>
              <a:buAutoNum type="arabicPeriod"/>
            </a:pPr>
            <a:endParaRPr lang="lv-LV" altLang="lv-LV" dirty="0" smtClean="0">
              <a:latin typeface="Calibri" panose="020F0502020204030204" pitchFamily="34" charset="0"/>
            </a:endParaRPr>
          </a:p>
          <a:p>
            <a:pPr marL="457200" indent="-457200" algn="just">
              <a:lnSpc>
                <a:spcPct val="90000"/>
              </a:lnSpc>
            </a:pPr>
            <a:endParaRPr lang="lv-LV" altLang="lv-LV" b="1" dirty="0" smtClean="0">
              <a:latin typeface="Calibri" panose="020F0502020204030204" pitchFamily="34" charset="0"/>
            </a:endParaRPr>
          </a:p>
        </p:txBody>
      </p:sp>
      <p:sp>
        <p:nvSpPr>
          <p:cNvPr id="18436" name="Text Placeholder 3"/>
          <p:cNvSpPr>
            <a:spLocks noGrp="1"/>
          </p:cNvSpPr>
          <p:nvPr>
            <p:ph type="body" sz="quarter" idx="10"/>
          </p:nvPr>
        </p:nvSpPr>
        <p:spPr/>
        <p:txBody>
          <a:bodyPr/>
          <a:lstStyle/>
          <a:p>
            <a:endParaRPr lang="lv-LV" altLang="lv-LV" smtClean="0">
              <a:latin typeface="Calibri" panose="020F0502020204030204" pitchFamily="34" charset="0"/>
            </a:endParaRPr>
          </a:p>
        </p:txBody>
      </p:sp>
      <p:sp>
        <p:nvSpPr>
          <p:cNvPr id="18437" name="Text Placeholder 4"/>
          <p:cNvSpPr>
            <a:spLocks noGrp="1"/>
          </p:cNvSpPr>
          <p:nvPr>
            <p:ph type="body" sz="quarter" idx="12"/>
          </p:nvPr>
        </p:nvSpPr>
        <p:spPr/>
        <p:txBody>
          <a:bodyPr/>
          <a:lstStyle/>
          <a:p>
            <a:endParaRPr lang="lv-LV" altLang="lv-LV" smtClean="0">
              <a:latin typeface="Calibri" panose="020F0502020204030204" pitchFamily="34" charset="0"/>
            </a:endParaRPr>
          </a:p>
        </p:txBody>
      </p:sp>
      <p:sp>
        <p:nvSpPr>
          <p:cNvPr id="18438" name="Slide Number Placeholder 5"/>
          <p:cNvSpPr>
            <a:spLocks noGrp="1"/>
          </p:cNvSpPr>
          <p:nvPr>
            <p:ph type="sldNum" sz="quarter" idx="13"/>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CED88443-E5D5-4A7E-AD92-F72CE8632BA9}" type="slidenum">
              <a:rPr lang="en-US" altLang="en-US" smtClean="0">
                <a:latin typeface="Calibri" panose="020F0502020204030204" pitchFamily="34" charset="0"/>
              </a:rPr>
              <a:pPr/>
              <a:t>10</a:t>
            </a:fld>
            <a:endParaRPr lang="en-US" altLang="en-US" smtClean="0">
              <a:latin typeface="Calibri" panose="020F0502020204030204" pitchFamily="34" charset="0"/>
            </a:endParaRPr>
          </a:p>
        </p:txBody>
      </p:sp>
    </p:spTree>
    <p:extLst>
      <p:ext uri="{BB962C8B-B14F-4D97-AF65-F5344CB8AC3E}">
        <p14:creationId xmlns="" xmlns:p14="http://schemas.microsoft.com/office/powerpoint/2010/main" val="38899823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Placeholder 1"/>
          <p:cNvSpPr>
            <a:spLocks noGrp="1"/>
          </p:cNvSpPr>
          <p:nvPr>
            <p:ph type="body" sz="quarter" idx="10"/>
          </p:nvPr>
        </p:nvSpPr>
        <p:spPr>
          <a:xfrm>
            <a:off x="542925" y="3810000"/>
            <a:ext cx="7772400" cy="914400"/>
          </a:xfrm>
        </p:spPr>
        <p:txBody>
          <a:bodyPr/>
          <a:lstStyle/>
          <a:p>
            <a:r>
              <a:rPr lang="lv-LV" altLang="en-US" sz="2400" b="1" dirty="0" smtClean="0"/>
              <a:t>Paldies!</a:t>
            </a:r>
          </a:p>
        </p:txBody>
      </p:sp>
      <p:sp>
        <p:nvSpPr>
          <p:cNvPr id="18435" name="Text Placeholder 2"/>
          <p:cNvSpPr>
            <a:spLocks noGrp="1"/>
          </p:cNvSpPr>
          <p:nvPr>
            <p:ph type="body" sz="quarter" idx="11"/>
          </p:nvPr>
        </p:nvSpPr>
        <p:spPr/>
        <p:txBody>
          <a:bodyPr/>
          <a:lstStyle/>
          <a:p>
            <a:endParaRPr lang="lv-LV"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Pašvaldības kompetence</a:t>
            </a:r>
            <a:endParaRPr lang="en-US" dirty="0"/>
          </a:p>
        </p:txBody>
      </p:sp>
      <p:sp>
        <p:nvSpPr>
          <p:cNvPr id="3" name="Content Placeholder 2"/>
          <p:cNvSpPr>
            <a:spLocks noGrp="1"/>
          </p:cNvSpPr>
          <p:nvPr>
            <p:ph idx="1"/>
          </p:nvPr>
        </p:nvSpPr>
        <p:spPr>
          <a:xfrm>
            <a:off x="819150" y="1809750"/>
            <a:ext cx="7715250" cy="4373573"/>
          </a:xfrm>
        </p:spPr>
        <p:txBody>
          <a:bodyPr>
            <a:normAutofit fontScale="92500" lnSpcReduction="20000"/>
          </a:bodyPr>
          <a:lstStyle/>
          <a:p>
            <a:r>
              <a:rPr lang="lv-LV" dirty="0" smtClean="0">
                <a:latin typeface="Calibri" pitchFamily="34" charset="0"/>
              </a:rPr>
              <a:t>1)Likums “Par pašvaldībām” 15.panta 4.punkts nosaka, ka pirmsskolas bērnu nodrošināšana ar vietām mācību un audzināšanas iestādēs ir pašvaldību autonomā funkcija</a:t>
            </a:r>
          </a:p>
          <a:p>
            <a:endParaRPr lang="lv-LV" dirty="0" smtClean="0">
              <a:latin typeface="Calibri" pitchFamily="34" charset="0"/>
            </a:endParaRPr>
          </a:p>
          <a:p>
            <a:r>
              <a:rPr lang="lv-LV" dirty="0" smtClean="0">
                <a:latin typeface="Calibri" pitchFamily="34" charset="0"/>
              </a:rPr>
              <a:t>2) Izglītības likuma 17.otrā </a:t>
            </a:r>
            <a:r>
              <a:rPr lang="lv-LV" baseline="30000" dirty="0" smtClean="0">
                <a:latin typeface="Calibri" pitchFamily="34" charset="0"/>
              </a:rPr>
              <a:t>2</a:t>
            </a:r>
            <a:r>
              <a:rPr lang="lv-LV" dirty="0" smtClean="0">
                <a:latin typeface="Calibri" pitchFamily="34" charset="0"/>
              </a:rPr>
              <a:t> daļa nosaka, ka:</a:t>
            </a:r>
          </a:p>
          <a:p>
            <a:pPr lvl="1">
              <a:buFont typeface="Arial" pitchFamily="34" charset="0"/>
              <a:buChar char="•"/>
            </a:pPr>
            <a:r>
              <a:rPr lang="en-US" dirty="0" err="1" smtClean="0">
                <a:latin typeface="Calibri" pitchFamily="34" charset="0"/>
              </a:rPr>
              <a:t>Ja</a:t>
            </a:r>
            <a:r>
              <a:rPr lang="en-US" dirty="0" smtClean="0">
                <a:latin typeface="Calibri" pitchFamily="34" charset="0"/>
              </a:rPr>
              <a:t> </a:t>
            </a:r>
            <a:r>
              <a:rPr lang="en-US" dirty="0" err="1" smtClean="0">
                <a:latin typeface="Calibri" pitchFamily="34" charset="0"/>
              </a:rPr>
              <a:t>pašvaldība</a:t>
            </a:r>
            <a:r>
              <a:rPr lang="en-US" dirty="0" smtClean="0">
                <a:latin typeface="Calibri" pitchFamily="34" charset="0"/>
              </a:rPr>
              <a:t> </a:t>
            </a:r>
            <a:r>
              <a:rPr lang="en-US" dirty="0" err="1" smtClean="0">
                <a:latin typeface="Calibri" pitchFamily="34" charset="0"/>
              </a:rPr>
              <a:t>bērnam</a:t>
            </a:r>
            <a:r>
              <a:rPr lang="en-US" dirty="0" smtClean="0">
                <a:latin typeface="Calibri" pitchFamily="34" charset="0"/>
              </a:rPr>
              <a:t>, </a:t>
            </a:r>
            <a:r>
              <a:rPr lang="en-US" dirty="0" err="1" smtClean="0">
                <a:latin typeface="Calibri" pitchFamily="34" charset="0"/>
              </a:rPr>
              <a:t>kura</a:t>
            </a:r>
            <a:r>
              <a:rPr lang="en-US" dirty="0" smtClean="0">
                <a:latin typeface="Calibri" pitchFamily="34" charset="0"/>
              </a:rPr>
              <a:t> </a:t>
            </a:r>
            <a:r>
              <a:rPr lang="en-US" dirty="0" err="1" smtClean="0">
                <a:latin typeface="Calibri" pitchFamily="34" charset="0"/>
              </a:rPr>
              <a:t>dzīvesvieta</a:t>
            </a:r>
            <a:r>
              <a:rPr lang="en-US" dirty="0" smtClean="0">
                <a:latin typeface="Calibri" pitchFamily="34" charset="0"/>
              </a:rPr>
              <a:t> </a:t>
            </a:r>
            <a:r>
              <a:rPr lang="en-US" dirty="0" err="1" smtClean="0">
                <a:latin typeface="Calibri" pitchFamily="34" charset="0"/>
              </a:rPr>
              <a:t>deklarēta</a:t>
            </a:r>
            <a:r>
              <a:rPr lang="en-US" dirty="0" smtClean="0">
                <a:latin typeface="Calibri" pitchFamily="34" charset="0"/>
              </a:rPr>
              <a:t> </a:t>
            </a:r>
            <a:r>
              <a:rPr lang="en-US" dirty="0" err="1" smtClean="0">
                <a:latin typeface="Calibri" pitchFamily="34" charset="0"/>
              </a:rPr>
              <a:t>pašvaldības</a:t>
            </a:r>
            <a:r>
              <a:rPr lang="en-US" dirty="0" smtClean="0">
                <a:latin typeface="Calibri" pitchFamily="34" charset="0"/>
              </a:rPr>
              <a:t> </a:t>
            </a:r>
            <a:r>
              <a:rPr lang="en-US" dirty="0" err="1" smtClean="0">
                <a:latin typeface="Calibri" pitchFamily="34" charset="0"/>
              </a:rPr>
              <a:t>administratīvajā</a:t>
            </a:r>
            <a:r>
              <a:rPr lang="en-US" dirty="0" smtClean="0">
                <a:latin typeface="Calibri" pitchFamily="34" charset="0"/>
              </a:rPr>
              <a:t> </a:t>
            </a:r>
            <a:r>
              <a:rPr lang="en-US" dirty="0" err="1" smtClean="0">
                <a:latin typeface="Calibri" pitchFamily="34" charset="0"/>
              </a:rPr>
              <a:t>teritorijā</a:t>
            </a:r>
            <a:r>
              <a:rPr lang="en-US" dirty="0" smtClean="0">
                <a:latin typeface="Calibri" pitchFamily="34" charset="0"/>
              </a:rPr>
              <a:t>, </a:t>
            </a:r>
            <a:r>
              <a:rPr lang="en-US" dirty="0" err="1" smtClean="0">
                <a:latin typeface="Calibri" pitchFamily="34" charset="0"/>
              </a:rPr>
              <a:t>nenodrošina</a:t>
            </a:r>
            <a:r>
              <a:rPr lang="en-US" dirty="0" smtClean="0">
                <a:latin typeface="Calibri" pitchFamily="34" charset="0"/>
              </a:rPr>
              <a:t> </a:t>
            </a:r>
            <a:r>
              <a:rPr lang="en-US" dirty="0" err="1" smtClean="0">
                <a:latin typeface="Calibri" pitchFamily="34" charset="0"/>
              </a:rPr>
              <a:t>vietu</a:t>
            </a:r>
            <a:r>
              <a:rPr lang="en-US" dirty="0" smtClean="0">
                <a:latin typeface="Calibri" pitchFamily="34" charset="0"/>
              </a:rPr>
              <a:t> </a:t>
            </a:r>
            <a:r>
              <a:rPr lang="en-US" dirty="0" err="1" smtClean="0">
                <a:latin typeface="Calibri" pitchFamily="34" charset="0"/>
              </a:rPr>
              <a:t>pašvaldības</a:t>
            </a:r>
            <a:r>
              <a:rPr lang="en-US" dirty="0" smtClean="0">
                <a:latin typeface="Calibri" pitchFamily="34" charset="0"/>
              </a:rPr>
              <a:t> </a:t>
            </a:r>
            <a:r>
              <a:rPr lang="en-US" dirty="0" err="1" smtClean="0">
                <a:latin typeface="Calibri" pitchFamily="34" charset="0"/>
              </a:rPr>
              <a:t>iestādes</a:t>
            </a:r>
            <a:r>
              <a:rPr lang="en-US" dirty="0" smtClean="0">
                <a:latin typeface="Calibri" pitchFamily="34" charset="0"/>
              </a:rPr>
              <a:t> un </a:t>
            </a:r>
            <a:r>
              <a:rPr lang="en-US" dirty="0" err="1" smtClean="0">
                <a:latin typeface="Calibri" pitchFamily="34" charset="0"/>
              </a:rPr>
              <a:t>bērns</a:t>
            </a:r>
            <a:r>
              <a:rPr lang="en-US" dirty="0" smtClean="0">
                <a:latin typeface="Calibri" pitchFamily="34" charset="0"/>
              </a:rPr>
              <a:t> </a:t>
            </a:r>
            <a:r>
              <a:rPr lang="lv-LV" dirty="0" smtClean="0">
                <a:latin typeface="Calibri" pitchFamily="34" charset="0"/>
              </a:rPr>
              <a:t>iet </a:t>
            </a:r>
            <a:r>
              <a:rPr lang="en-US" dirty="0" err="1" smtClean="0">
                <a:latin typeface="Calibri" pitchFamily="34" charset="0"/>
              </a:rPr>
              <a:t>privātā</a:t>
            </a:r>
            <a:r>
              <a:rPr lang="en-US" dirty="0" smtClean="0">
                <a:latin typeface="Calibri" pitchFamily="34" charset="0"/>
              </a:rPr>
              <a:t> </a:t>
            </a:r>
            <a:r>
              <a:rPr lang="en-US" dirty="0" err="1" smtClean="0">
                <a:latin typeface="Calibri" pitchFamily="34" charset="0"/>
              </a:rPr>
              <a:t>izglītības</a:t>
            </a:r>
            <a:r>
              <a:rPr lang="en-US" dirty="0" smtClean="0">
                <a:latin typeface="Calibri" pitchFamily="34" charset="0"/>
              </a:rPr>
              <a:t> </a:t>
            </a:r>
            <a:r>
              <a:rPr lang="en-US" dirty="0" err="1" smtClean="0">
                <a:latin typeface="Calibri" pitchFamily="34" charset="0"/>
              </a:rPr>
              <a:t>iestādē</a:t>
            </a:r>
            <a:r>
              <a:rPr lang="en-US" dirty="0" smtClean="0">
                <a:latin typeface="Calibri" pitchFamily="34" charset="0"/>
              </a:rPr>
              <a:t>, tad </a:t>
            </a:r>
            <a:r>
              <a:rPr lang="en-US" dirty="0" err="1" smtClean="0">
                <a:latin typeface="Calibri" pitchFamily="34" charset="0"/>
              </a:rPr>
              <a:t>pašvaldība</a:t>
            </a:r>
            <a:r>
              <a:rPr lang="en-US" dirty="0" smtClean="0">
                <a:latin typeface="Calibri" pitchFamily="34" charset="0"/>
              </a:rPr>
              <a:t> </a:t>
            </a:r>
            <a:r>
              <a:rPr lang="en-US" dirty="0" err="1" smtClean="0">
                <a:latin typeface="Calibri" pitchFamily="34" charset="0"/>
              </a:rPr>
              <a:t>šim</a:t>
            </a:r>
            <a:r>
              <a:rPr lang="en-US" dirty="0" smtClean="0">
                <a:latin typeface="Calibri" pitchFamily="34" charset="0"/>
              </a:rPr>
              <a:t> </a:t>
            </a:r>
            <a:r>
              <a:rPr lang="en-US" dirty="0" err="1" smtClean="0">
                <a:latin typeface="Calibri" pitchFamily="34" charset="0"/>
              </a:rPr>
              <a:t>privātam</a:t>
            </a:r>
            <a:r>
              <a:rPr lang="en-US" dirty="0" smtClean="0">
                <a:latin typeface="Calibri" pitchFamily="34" charset="0"/>
              </a:rPr>
              <a:t> </a:t>
            </a:r>
            <a:r>
              <a:rPr lang="en-US" dirty="0" err="1" smtClean="0">
                <a:latin typeface="Calibri" pitchFamily="34" charset="0"/>
              </a:rPr>
              <a:t>pakalpojuma</a:t>
            </a:r>
            <a:r>
              <a:rPr lang="en-US" dirty="0" smtClean="0">
                <a:latin typeface="Calibri" pitchFamily="34" charset="0"/>
              </a:rPr>
              <a:t> </a:t>
            </a:r>
            <a:r>
              <a:rPr lang="en-US" dirty="0" err="1" smtClean="0">
                <a:latin typeface="Calibri" pitchFamily="34" charset="0"/>
              </a:rPr>
              <a:t>sniedzējam</a:t>
            </a:r>
            <a:r>
              <a:rPr lang="en-US" dirty="0" smtClean="0">
                <a:latin typeface="Calibri" pitchFamily="34" charset="0"/>
              </a:rPr>
              <a:t> </a:t>
            </a:r>
            <a:r>
              <a:rPr lang="en-US" dirty="0" err="1" smtClean="0">
                <a:latin typeface="Calibri" pitchFamily="34" charset="0"/>
              </a:rPr>
              <a:t>sedz</a:t>
            </a:r>
            <a:r>
              <a:rPr lang="en-US" dirty="0" smtClean="0">
                <a:latin typeface="Calibri" pitchFamily="34" charset="0"/>
              </a:rPr>
              <a:t> </a:t>
            </a:r>
            <a:r>
              <a:rPr lang="en-US" dirty="0" err="1" smtClean="0">
                <a:latin typeface="Calibri" pitchFamily="34" charset="0"/>
              </a:rPr>
              <a:t>izmaksas</a:t>
            </a:r>
            <a:r>
              <a:rPr lang="en-US" dirty="0" smtClean="0">
                <a:latin typeface="Calibri" pitchFamily="34" charset="0"/>
              </a:rPr>
              <a:t> </a:t>
            </a:r>
            <a:endParaRPr lang="lv-LV" dirty="0" smtClean="0">
              <a:latin typeface="Calibri" pitchFamily="34" charset="0"/>
            </a:endParaRPr>
          </a:p>
          <a:p>
            <a:pPr lvl="1">
              <a:buFont typeface="Arial" pitchFamily="34" charset="0"/>
              <a:buChar char="•"/>
            </a:pPr>
            <a:r>
              <a:rPr lang="en-US" dirty="0" err="1" smtClean="0">
                <a:latin typeface="Calibri" pitchFamily="34" charset="0"/>
              </a:rPr>
              <a:t>Izmaksas</a:t>
            </a:r>
            <a:r>
              <a:rPr lang="en-US" dirty="0" smtClean="0">
                <a:latin typeface="Calibri" pitchFamily="34" charset="0"/>
              </a:rPr>
              <a:t> </a:t>
            </a:r>
            <a:r>
              <a:rPr lang="en-US" dirty="0" err="1" smtClean="0">
                <a:latin typeface="Calibri" pitchFamily="34" charset="0"/>
              </a:rPr>
              <a:t>sedz</a:t>
            </a:r>
            <a:r>
              <a:rPr lang="en-US" dirty="0" smtClean="0">
                <a:latin typeface="Calibri" pitchFamily="34" charset="0"/>
              </a:rPr>
              <a:t> </a:t>
            </a:r>
            <a:r>
              <a:rPr lang="en-US" dirty="0" err="1" smtClean="0">
                <a:latin typeface="Calibri" pitchFamily="34" charset="0"/>
              </a:rPr>
              <a:t>apmērā</a:t>
            </a:r>
            <a:r>
              <a:rPr lang="en-US" dirty="0" smtClean="0">
                <a:latin typeface="Calibri" pitchFamily="34" charset="0"/>
              </a:rPr>
              <a:t>, </a:t>
            </a:r>
            <a:r>
              <a:rPr lang="en-US" dirty="0" err="1" smtClean="0">
                <a:latin typeface="Calibri" pitchFamily="34" charset="0"/>
              </a:rPr>
              <a:t>kas</a:t>
            </a:r>
            <a:r>
              <a:rPr lang="en-US" dirty="0" smtClean="0">
                <a:latin typeface="Calibri" pitchFamily="34" charset="0"/>
              </a:rPr>
              <a:t> </a:t>
            </a:r>
            <a:r>
              <a:rPr lang="en-US" dirty="0" err="1" smtClean="0">
                <a:latin typeface="Calibri" pitchFamily="34" charset="0"/>
              </a:rPr>
              <a:t>atbilst</a:t>
            </a:r>
            <a:r>
              <a:rPr lang="en-US" dirty="0" smtClean="0">
                <a:latin typeface="Calibri" pitchFamily="34" charset="0"/>
              </a:rPr>
              <a:t> </a:t>
            </a:r>
            <a:r>
              <a:rPr lang="en-US" dirty="0" err="1" smtClean="0">
                <a:latin typeface="Calibri" pitchFamily="34" charset="0"/>
              </a:rPr>
              <a:t>vienam</a:t>
            </a:r>
            <a:r>
              <a:rPr lang="en-US" dirty="0" smtClean="0">
                <a:latin typeface="Calibri" pitchFamily="34" charset="0"/>
              </a:rPr>
              <a:t> </a:t>
            </a:r>
            <a:r>
              <a:rPr lang="en-US" dirty="0" err="1" smtClean="0">
                <a:latin typeface="Calibri" pitchFamily="34" charset="0"/>
              </a:rPr>
              <a:t>izglītojamajam</a:t>
            </a:r>
            <a:r>
              <a:rPr lang="en-US" dirty="0" smtClean="0">
                <a:latin typeface="Calibri" pitchFamily="34" charset="0"/>
              </a:rPr>
              <a:t> </a:t>
            </a:r>
            <a:r>
              <a:rPr lang="en-US" dirty="0" err="1" smtClean="0">
                <a:latin typeface="Calibri" pitchFamily="34" charset="0"/>
              </a:rPr>
              <a:t>pirmsskolas</a:t>
            </a:r>
            <a:r>
              <a:rPr lang="en-US" dirty="0" smtClean="0">
                <a:latin typeface="Calibri" pitchFamily="34" charset="0"/>
              </a:rPr>
              <a:t> </a:t>
            </a:r>
            <a:r>
              <a:rPr lang="en-US" dirty="0" err="1" smtClean="0">
                <a:latin typeface="Calibri" pitchFamily="34" charset="0"/>
              </a:rPr>
              <a:t>izglītības</a:t>
            </a:r>
            <a:r>
              <a:rPr lang="en-US" dirty="0" smtClean="0">
                <a:latin typeface="Calibri" pitchFamily="34" charset="0"/>
              </a:rPr>
              <a:t> </a:t>
            </a:r>
            <a:r>
              <a:rPr lang="en-US" dirty="0" err="1" smtClean="0">
                <a:latin typeface="Calibri" pitchFamily="34" charset="0"/>
              </a:rPr>
              <a:t>programmā</a:t>
            </a:r>
            <a:r>
              <a:rPr lang="en-US" dirty="0" smtClean="0">
                <a:latin typeface="Calibri" pitchFamily="34" charset="0"/>
              </a:rPr>
              <a:t> </a:t>
            </a:r>
            <a:r>
              <a:rPr lang="en-US" dirty="0" err="1" smtClean="0">
                <a:latin typeface="Calibri" pitchFamily="34" charset="0"/>
              </a:rPr>
              <a:t>nepieciešamajām</a:t>
            </a:r>
            <a:r>
              <a:rPr lang="en-US" dirty="0" smtClean="0">
                <a:latin typeface="Calibri" pitchFamily="34" charset="0"/>
              </a:rPr>
              <a:t> </a:t>
            </a:r>
            <a:r>
              <a:rPr lang="en-US" dirty="0" err="1" smtClean="0">
                <a:latin typeface="Calibri" pitchFamily="34" charset="0"/>
              </a:rPr>
              <a:t>vidējām</a:t>
            </a:r>
            <a:r>
              <a:rPr lang="en-US" dirty="0" smtClean="0">
                <a:latin typeface="Calibri" pitchFamily="34" charset="0"/>
              </a:rPr>
              <a:t> </a:t>
            </a:r>
            <a:r>
              <a:rPr lang="en-US" dirty="0" err="1" smtClean="0">
                <a:latin typeface="Calibri" pitchFamily="34" charset="0"/>
              </a:rPr>
              <a:t>izmaksām</a:t>
            </a:r>
            <a:r>
              <a:rPr lang="en-US" dirty="0" smtClean="0">
                <a:latin typeface="Calibri" pitchFamily="34" charset="0"/>
              </a:rPr>
              <a:t> </a:t>
            </a:r>
            <a:r>
              <a:rPr lang="en-US" dirty="0" err="1" smtClean="0">
                <a:latin typeface="Calibri" pitchFamily="34" charset="0"/>
              </a:rPr>
              <a:t>attiecīgās</a:t>
            </a:r>
            <a:r>
              <a:rPr lang="en-US" dirty="0" smtClean="0">
                <a:latin typeface="Calibri" pitchFamily="34" charset="0"/>
              </a:rPr>
              <a:t> </a:t>
            </a:r>
            <a:r>
              <a:rPr lang="en-US" dirty="0" err="1" smtClean="0">
                <a:latin typeface="Calibri" pitchFamily="34" charset="0"/>
              </a:rPr>
              <a:t>pašvaldības</a:t>
            </a:r>
            <a:r>
              <a:rPr lang="en-US" dirty="0" smtClean="0">
                <a:latin typeface="Calibri" pitchFamily="34" charset="0"/>
              </a:rPr>
              <a:t> </a:t>
            </a:r>
            <a:r>
              <a:rPr lang="en-US" dirty="0" err="1" smtClean="0">
                <a:latin typeface="Calibri" pitchFamily="34" charset="0"/>
              </a:rPr>
              <a:t>izglītības</a:t>
            </a:r>
            <a:r>
              <a:rPr lang="en-US" dirty="0" smtClean="0">
                <a:latin typeface="Calibri" pitchFamily="34" charset="0"/>
              </a:rPr>
              <a:t> </a:t>
            </a:r>
            <a:r>
              <a:rPr lang="en-US" dirty="0" err="1" smtClean="0">
                <a:latin typeface="Calibri" pitchFamily="34" charset="0"/>
              </a:rPr>
              <a:t>iestādēs</a:t>
            </a:r>
            <a:endParaRPr lang="lv-LV" dirty="0" smtClean="0">
              <a:latin typeface="Calibri" pitchFamily="34" charset="0"/>
            </a:endParaRPr>
          </a:p>
          <a:p>
            <a:pPr>
              <a:buFont typeface="Arial" pitchFamily="34" charset="0"/>
              <a:buChar char="•"/>
            </a:pPr>
            <a:endParaRPr lang="lv-LV" dirty="0" smtClean="0">
              <a:latin typeface="Calibri" pitchFamily="34" charset="0"/>
            </a:endParaRPr>
          </a:p>
          <a:p>
            <a:pPr>
              <a:buFont typeface="Arial" pitchFamily="34" charset="0"/>
              <a:buChar char="•"/>
            </a:pPr>
            <a:endParaRPr lang="lv-LV" dirty="0" smtClean="0">
              <a:latin typeface="Calibri" pitchFamily="34" charset="0"/>
            </a:endParaRPr>
          </a:p>
          <a:p>
            <a:r>
              <a:rPr lang="lv-LV" dirty="0" smtClean="0">
                <a:latin typeface="Calibri" pitchFamily="34" charset="0"/>
              </a:rPr>
              <a:t>3) 2012.g. septembrī rindā uz </a:t>
            </a:r>
            <a:r>
              <a:rPr lang="lv-LV" dirty="0" err="1" smtClean="0">
                <a:latin typeface="Calibri" pitchFamily="34" charset="0"/>
              </a:rPr>
              <a:t>bernudārzu</a:t>
            </a:r>
            <a:r>
              <a:rPr lang="lv-LV" dirty="0" smtClean="0">
                <a:latin typeface="Calibri" pitchFamily="34" charset="0"/>
              </a:rPr>
              <a:t> 8 047 bērni</a:t>
            </a:r>
          </a:p>
          <a:p>
            <a:endParaRPr lang="en-US" dirty="0"/>
          </a:p>
        </p:txBody>
      </p:sp>
      <p:sp>
        <p:nvSpPr>
          <p:cNvPr id="4" name="Text Placeholder 3"/>
          <p:cNvSpPr>
            <a:spLocks noGrp="1"/>
          </p:cNvSpPr>
          <p:nvPr>
            <p:ph type="body" sz="quarter" idx="10"/>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sp>
        <p:nvSpPr>
          <p:cNvPr id="6" name="Slide Number Placeholder 5"/>
          <p:cNvSpPr>
            <a:spLocks noGrp="1"/>
          </p:cNvSpPr>
          <p:nvPr>
            <p:ph type="sldNum" sz="quarter" idx="13"/>
          </p:nvPr>
        </p:nvSpPr>
        <p:spPr/>
        <p:txBody>
          <a:bodyPr/>
          <a:lstStyle/>
          <a:p>
            <a:pPr>
              <a:defRPr/>
            </a:pPr>
            <a:fld id="{A1B36C35-AC3B-4ADE-BE54-A2E6214ACDC3}" type="slidenum">
              <a:rPr lang="en-US" altLang="en-US" smtClean="0"/>
              <a:pPr>
                <a:defRPr/>
              </a:pPr>
              <a:t>2</a:t>
            </a:fld>
            <a:endParaRPr lang="en-US" altLang="en-US"/>
          </a:p>
        </p:txBody>
      </p:sp>
    </p:spTree>
    <p:extLst>
      <p:ext uri="{BB962C8B-B14F-4D97-AF65-F5344CB8AC3E}">
        <p14:creationId xmlns="" xmlns:p14="http://schemas.microsoft.com/office/powerpoint/2010/main" val="2770755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601658"/>
            <a:ext cx="6762750" cy="1036642"/>
          </a:xfrm>
        </p:spPr>
        <p:txBody>
          <a:bodyPr>
            <a:normAutofit/>
          </a:bodyPr>
          <a:lstStyle/>
          <a:p>
            <a:r>
              <a:rPr lang="lv-LV" dirty="0" smtClean="0"/>
              <a:t>Valsts atbalsta programma</a:t>
            </a:r>
            <a:endParaRPr lang="en-US" dirty="0"/>
          </a:p>
        </p:txBody>
      </p:sp>
      <p:sp>
        <p:nvSpPr>
          <p:cNvPr id="3" name="Content Placeholder 2"/>
          <p:cNvSpPr>
            <a:spLocks noGrp="1"/>
          </p:cNvSpPr>
          <p:nvPr>
            <p:ph idx="1"/>
          </p:nvPr>
        </p:nvSpPr>
        <p:spPr>
          <a:xfrm>
            <a:off x="552450" y="1951027"/>
            <a:ext cx="7791450" cy="4373573"/>
          </a:xfrm>
        </p:spPr>
        <p:txBody>
          <a:bodyPr>
            <a:normAutofit/>
          </a:bodyPr>
          <a:lstStyle/>
          <a:p>
            <a:pPr>
              <a:buFont typeface="Arial" pitchFamily="34" charset="0"/>
              <a:buChar char="•"/>
            </a:pPr>
            <a:r>
              <a:rPr lang="lv-LV" sz="2400" dirty="0" smtClean="0">
                <a:latin typeface="Calibri" pitchFamily="34" charset="0"/>
              </a:rPr>
              <a:t>Terminēta programma – 2013.-2015.g.</a:t>
            </a:r>
          </a:p>
          <a:p>
            <a:pPr>
              <a:buFont typeface="Arial" pitchFamily="34" charset="0"/>
              <a:buChar char="•"/>
            </a:pPr>
            <a:r>
              <a:rPr lang="lv-LV" sz="2400" dirty="0" smtClean="0">
                <a:latin typeface="Calibri" pitchFamily="34" charset="0"/>
              </a:rPr>
              <a:t>Atbalsts  - līdzfinansējums privāto pakalpojumu sniedzējiem (bērnudārziem un auklēm) par pakalpojuma saņemšanu</a:t>
            </a:r>
          </a:p>
          <a:p>
            <a:pPr>
              <a:buFont typeface="Arial" pitchFamily="34" charset="0"/>
              <a:buChar char="•"/>
            </a:pPr>
            <a:r>
              <a:rPr lang="lv-LV" sz="2400" dirty="0" smtClean="0">
                <a:latin typeface="Calibri" pitchFamily="34" charset="0"/>
              </a:rPr>
              <a:t>Maksimālais  apjoms – valsts līdzfinansējums līdz 142 </a:t>
            </a:r>
            <a:r>
              <a:rPr lang="lv-LV" sz="2400" dirty="0" err="1" smtClean="0">
                <a:latin typeface="Calibri" pitchFamily="34" charset="0"/>
              </a:rPr>
              <a:t>euro</a:t>
            </a:r>
            <a:r>
              <a:rPr lang="lv-LV" sz="2400" dirty="0" smtClean="0">
                <a:latin typeface="Calibri" pitchFamily="34" charset="0"/>
              </a:rPr>
              <a:t> par bērnu:</a:t>
            </a:r>
          </a:p>
          <a:p>
            <a:pPr lvl="1">
              <a:buFont typeface="Arial" pitchFamily="34" charset="0"/>
              <a:buChar char="•"/>
            </a:pPr>
            <a:r>
              <a:rPr lang="lv-LV" sz="2400" dirty="0" smtClean="0">
                <a:latin typeface="Calibri" pitchFamily="34" charset="0"/>
              </a:rPr>
              <a:t>Līdz 228 </a:t>
            </a:r>
            <a:r>
              <a:rPr lang="lv-LV" sz="2400" dirty="0" err="1" smtClean="0">
                <a:latin typeface="Calibri" pitchFamily="34" charset="0"/>
              </a:rPr>
              <a:t>euro</a:t>
            </a:r>
            <a:r>
              <a:rPr lang="lv-LV" sz="2400" dirty="0" smtClean="0">
                <a:latin typeface="Calibri" pitchFamily="34" charset="0"/>
              </a:rPr>
              <a:t> kopā ar pašvaldības finansējumu Rīgas reģionā </a:t>
            </a:r>
          </a:p>
          <a:p>
            <a:pPr lvl="1">
              <a:buFont typeface="Arial" pitchFamily="34" charset="0"/>
              <a:buChar char="•"/>
            </a:pPr>
            <a:r>
              <a:rPr lang="lv-LV" sz="2400" dirty="0" smtClean="0">
                <a:latin typeface="Calibri" pitchFamily="34" charset="0"/>
              </a:rPr>
              <a:t>Līdz 185 </a:t>
            </a:r>
            <a:r>
              <a:rPr lang="lv-LV" sz="2400" dirty="0" err="1" smtClean="0">
                <a:latin typeface="Calibri" pitchFamily="34" charset="0"/>
              </a:rPr>
              <a:t>euro</a:t>
            </a:r>
            <a:r>
              <a:rPr lang="lv-LV" sz="2400" dirty="0" smtClean="0">
                <a:latin typeface="Calibri" pitchFamily="34" charset="0"/>
              </a:rPr>
              <a:t> pārējā Latvijā kopā ar pašvaldības finansējumu</a:t>
            </a:r>
          </a:p>
          <a:p>
            <a:pPr>
              <a:buFont typeface="Arial" pitchFamily="34" charset="0"/>
              <a:buChar char="•"/>
            </a:pPr>
            <a:endParaRPr lang="lv-LV" dirty="0" smtClean="0"/>
          </a:p>
          <a:p>
            <a:endParaRPr lang="en-US" dirty="0"/>
          </a:p>
        </p:txBody>
      </p:sp>
      <p:sp>
        <p:nvSpPr>
          <p:cNvPr id="4" name="Text Placeholder 3"/>
          <p:cNvSpPr>
            <a:spLocks noGrp="1"/>
          </p:cNvSpPr>
          <p:nvPr>
            <p:ph type="body" sz="quarter" idx="10"/>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sp>
        <p:nvSpPr>
          <p:cNvPr id="6" name="Slide Number Placeholder 5"/>
          <p:cNvSpPr>
            <a:spLocks noGrp="1"/>
          </p:cNvSpPr>
          <p:nvPr>
            <p:ph type="sldNum" sz="quarter" idx="13"/>
          </p:nvPr>
        </p:nvSpPr>
        <p:spPr/>
        <p:txBody>
          <a:bodyPr/>
          <a:lstStyle/>
          <a:p>
            <a:pPr>
              <a:defRPr/>
            </a:pPr>
            <a:fld id="{A1B36C35-AC3B-4ADE-BE54-A2E6214ACDC3}" type="slidenum">
              <a:rPr lang="en-US" altLang="en-US" smtClean="0"/>
              <a:pPr>
                <a:defRPr/>
              </a:pPr>
              <a:t>3</a:t>
            </a:fld>
            <a:endParaRPr lang="en-US" altLang="en-US"/>
          </a:p>
        </p:txBody>
      </p:sp>
    </p:spTree>
    <p:extLst>
      <p:ext uri="{BB962C8B-B14F-4D97-AF65-F5344CB8AC3E}">
        <p14:creationId xmlns="" xmlns:p14="http://schemas.microsoft.com/office/powerpoint/2010/main" val="3276402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590800" y="304800"/>
            <a:ext cx="6096000" cy="1066800"/>
          </a:xfrm>
        </p:spPr>
        <p:txBody>
          <a:bodyPr>
            <a:normAutofit fontScale="90000"/>
          </a:bodyPr>
          <a:lstStyle/>
          <a:p>
            <a:pPr algn="ctr"/>
            <a:r>
              <a:rPr lang="lv-LV" altLang="en-US" dirty="0" smtClean="0"/>
              <a:t>Esošās valsts atbalsta programmas rezultāti</a:t>
            </a:r>
            <a:r>
              <a:rPr lang="lv-LV" dirty="0" smtClean="0"/>
              <a:t/>
            </a:r>
            <a:br>
              <a:rPr lang="lv-LV" dirty="0" smtClean="0"/>
            </a:br>
            <a:endParaRPr lang="lv-LV" altLang="en-US" dirty="0" smtClean="0"/>
          </a:p>
        </p:txBody>
      </p:sp>
      <p:sp>
        <p:nvSpPr>
          <p:cNvPr id="13315" name="Content Placeholder 2"/>
          <p:cNvSpPr>
            <a:spLocks noGrp="1"/>
          </p:cNvSpPr>
          <p:nvPr>
            <p:ph sz="half" idx="1"/>
          </p:nvPr>
        </p:nvSpPr>
        <p:spPr>
          <a:xfrm>
            <a:off x="161925" y="1828800"/>
            <a:ext cx="3932403" cy="4238625"/>
          </a:xfrm>
        </p:spPr>
        <p:txBody>
          <a:bodyPr>
            <a:normAutofit lnSpcReduction="10000"/>
          </a:bodyPr>
          <a:lstStyle/>
          <a:p>
            <a:pPr>
              <a:lnSpc>
                <a:spcPct val="90000"/>
              </a:lnSpc>
            </a:pPr>
            <a:r>
              <a:rPr lang="lv-LV" sz="1700" dirty="0" smtClean="0"/>
              <a:t>Valsts atbalsta programma 2014.gada laikā ir devusi iespēju </a:t>
            </a:r>
            <a:r>
              <a:rPr lang="lv-LV" sz="1700" b="1" dirty="0" smtClean="0"/>
              <a:t>8347 bērniem visā Latvijā apmeklēt privāto bērnudārzu vai saņemt aukles  pakalpojumus</a:t>
            </a:r>
          </a:p>
          <a:p>
            <a:pPr>
              <a:lnSpc>
                <a:spcPct val="90000"/>
              </a:lnSpc>
            </a:pPr>
            <a:endParaRPr lang="lv-LV" sz="1700" dirty="0" smtClean="0"/>
          </a:p>
          <a:p>
            <a:pPr>
              <a:lnSpc>
                <a:spcPct val="90000"/>
              </a:lnSpc>
            </a:pPr>
            <a:r>
              <a:rPr lang="lv-LV" sz="1700" dirty="0" smtClean="0"/>
              <a:t>Valsts finansējumu </a:t>
            </a:r>
            <a:r>
              <a:rPr lang="lv-LV" sz="1700" b="1" dirty="0" smtClean="0"/>
              <a:t>izmanto tikai 34% no rindā esošajiem bērniem </a:t>
            </a:r>
            <a:r>
              <a:rPr lang="lv-LV" sz="1400" dirty="0" smtClean="0"/>
              <a:t>(2014.g.  bez Rīgas)</a:t>
            </a:r>
            <a:endParaRPr lang="lv-LV" sz="1700" dirty="0" smtClean="0"/>
          </a:p>
          <a:p>
            <a:pPr>
              <a:lnSpc>
                <a:spcPct val="90000"/>
              </a:lnSpc>
            </a:pPr>
            <a:endParaRPr lang="lv-LV" sz="1700" dirty="0" smtClean="0"/>
          </a:p>
          <a:p>
            <a:pPr>
              <a:lnSpc>
                <a:spcPct val="90000"/>
              </a:lnSpc>
            </a:pPr>
            <a:r>
              <a:rPr lang="lv-LV" sz="1700" b="1" dirty="0" smtClean="0"/>
              <a:t>Izmantoti 64% </a:t>
            </a:r>
            <a:r>
              <a:rPr lang="lv-LV" sz="1700" dirty="0" smtClean="0"/>
              <a:t>finansējums uz 2014.g. dec.</a:t>
            </a:r>
          </a:p>
          <a:p>
            <a:pPr lvl="1">
              <a:lnSpc>
                <a:spcPct val="90000"/>
              </a:lnSpc>
            </a:pPr>
            <a:r>
              <a:rPr lang="lv-LV" sz="1700" dirty="0" smtClean="0"/>
              <a:t> </a:t>
            </a:r>
            <a:r>
              <a:rPr lang="lv-LV" altLang="en-US" sz="1700" b="1" dirty="0" smtClean="0"/>
              <a:t>Trūkst vietu gan pašvaldībām, gan privāto pakalpojumu sniedzējiem</a:t>
            </a:r>
          </a:p>
        </p:txBody>
      </p:sp>
      <p:sp>
        <p:nvSpPr>
          <p:cNvPr id="13316" name="Text Placeholder 4"/>
          <p:cNvSpPr>
            <a:spLocks noGrp="1"/>
          </p:cNvSpPr>
          <p:nvPr>
            <p:ph type="body" sz="quarter" idx="10"/>
          </p:nvPr>
        </p:nvSpPr>
        <p:spPr/>
        <p:txBody>
          <a:bodyPr/>
          <a:lstStyle/>
          <a:p>
            <a:endParaRPr lang="lv-LV" altLang="en-US" smtClean="0"/>
          </a:p>
        </p:txBody>
      </p:sp>
      <p:sp>
        <p:nvSpPr>
          <p:cNvPr id="13317" name="Text Placeholder 5"/>
          <p:cNvSpPr>
            <a:spLocks noGrp="1"/>
          </p:cNvSpPr>
          <p:nvPr>
            <p:ph type="body" sz="quarter" idx="12"/>
          </p:nvPr>
        </p:nvSpPr>
        <p:spPr/>
        <p:txBody>
          <a:bodyPr/>
          <a:lstStyle/>
          <a:p>
            <a:endParaRPr lang="lv-LV" altLang="en-US" smtClean="0"/>
          </a:p>
        </p:txBody>
      </p:sp>
      <p:sp>
        <p:nvSpPr>
          <p:cNvPr id="13318" name="Slide Number Placeholder 6"/>
          <p:cNvSpPr>
            <a:spLocks noGrp="1"/>
          </p:cNvSpPr>
          <p:nvPr>
            <p:ph type="sldNum" sz="quarter" idx="13"/>
          </p:nvPr>
        </p:nvSpPr>
        <p:spPr bwMode="auto">
          <a:noFill/>
          <a:ln>
            <a:miter lim="800000"/>
            <a:headEnd/>
            <a:tailEnd/>
          </a:ln>
        </p:spPr>
        <p:txBody>
          <a:bodyPr/>
          <a:lstStyle/>
          <a:p>
            <a:fld id="{69E3E548-37E0-4E98-8F8B-979E49B0FF7C}" type="slidenum">
              <a:rPr lang="en-US" altLang="en-US" smtClean="0"/>
              <a:pPr/>
              <a:t>4</a:t>
            </a:fld>
            <a:endParaRPr lang="en-US" altLang="en-US" smtClean="0"/>
          </a:p>
        </p:txBody>
      </p:sp>
      <p:sp>
        <p:nvSpPr>
          <p:cNvPr id="13480"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lv-LV"/>
              <a:t/>
            </a:r>
            <a:br>
              <a:rPr lang="lv-LV"/>
            </a:br>
            <a:endParaRPr lang="lv-LV"/>
          </a:p>
        </p:txBody>
      </p:sp>
      <p:sp>
        <p:nvSpPr>
          <p:cNvPr id="13481" name="Rectangle 9"/>
          <p:cNvSpPr>
            <a:spLocks noChangeArrowheads="1"/>
          </p:cNvSpPr>
          <p:nvPr/>
        </p:nvSpPr>
        <p:spPr bwMode="auto">
          <a:xfrm>
            <a:off x="0" y="0"/>
            <a:ext cx="3017838" cy="6350"/>
          </a:xfrm>
          <a:prstGeom prst="rect">
            <a:avLst/>
          </a:prstGeom>
          <a:solidFill>
            <a:srgbClr val="000000"/>
          </a:solidFill>
          <a:ln w="9525">
            <a:solidFill>
              <a:schemeClr val="tx1"/>
            </a:solidFill>
            <a:miter lim="800000"/>
            <a:headEnd/>
            <a:tailEnd/>
          </a:ln>
        </p:spPr>
        <p:txBody>
          <a:bodyPr wrap="none" anchor="ctr">
            <a:spAutoFit/>
          </a:bodyPr>
          <a:lstStyle/>
          <a:p>
            <a:endParaRPr lang="lv-LV"/>
          </a:p>
        </p:txBody>
      </p:sp>
      <p:graphicFrame>
        <p:nvGraphicFramePr>
          <p:cNvPr id="9" name="Chart 8"/>
          <p:cNvGraphicFramePr/>
          <p:nvPr>
            <p:extLst>
              <p:ext uri="{D42A27DB-BD31-4B8C-83A1-F6EECF244321}">
                <p14:modId xmlns:p14="http://schemas.microsoft.com/office/powerpoint/2010/main" xmlns="" val="3526709159"/>
              </p:ext>
            </p:extLst>
          </p:nvPr>
        </p:nvGraphicFramePr>
        <p:xfrm>
          <a:off x="4094328" y="1371600"/>
          <a:ext cx="5049672"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95525" y="304800"/>
            <a:ext cx="6543675" cy="1066800"/>
          </a:xfrm>
        </p:spPr>
        <p:txBody>
          <a:bodyPr/>
          <a:lstStyle/>
          <a:p>
            <a:pPr algn="ctr"/>
            <a:r>
              <a:rPr lang="lv-LV" smtClean="0"/>
              <a:t>Prognozējamās iedzīvotāju skaita pārmaiņas 2030.gadā</a:t>
            </a:r>
            <a:endParaRPr lang="lv-LV" altLang="en-US" smtClean="0"/>
          </a:p>
        </p:txBody>
      </p:sp>
      <p:sp>
        <p:nvSpPr>
          <p:cNvPr id="16388" name="Text Placeholder 6"/>
          <p:cNvSpPr>
            <a:spLocks noGrp="1"/>
          </p:cNvSpPr>
          <p:nvPr>
            <p:ph type="body" sz="quarter" idx="10"/>
          </p:nvPr>
        </p:nvSpPr>
        <p:spPr/>
        <p:txBody>
          <a:bodyPr/>
          <a:lstStyle/>
          <a:p>
            <a:endParaRPr lang="lv-LV" altLang="en-US" smtClean="0"/>
          </a:p>
        </p:txBody>
      </p:sp>
      <p:sp>
        <p:nvSpPr>
          <p:cNvPr id="16389" name="Text Placeholder 7"/>
          <p:cNvSpPr>
            <a:spLocks noGrp="1"/>
          </p:cNvSpPr>
          <p:nvPr>
            <p:ph type="body" sz="quarter" idx="12"/>
          </p:nvPr>
        </p:nvSpPr>
        <p:spPr/>
        <p:txBody>
          <a:bodyPr/>
          <a:lstStyle/>
          <a:p>
            <a:endParaRPr lang="lv-LV" altLang="en-US" smtClean="0"/>
          </a:p>
        </p:txBody>
      </p:sp>
      <p:sp>
        <p:nvSpPr>
          <p:cNvPr id="16390" name="Slide Number Placeholder 8"/>
          <p:cNvSpPr>
            <a:spLocks noGrp="1"/>
          </p:cNvSpPr>
          <p:nvPr>
            <p:ph type="sldNum" sz="quarter" idx="18"/>
          </p:nvPr>
        </p:nvSpPr>
        <p:spPr bwMode="auto">
          <a:noFill/>
          <a:ln>
            <a:miter lim="800000"/>
            <a:headEnd/>
            <a:tailEnd/>
          </a:ln>
        </p:spPr>
        <p:txBody>
          <a:bodyPr/>
          <a:lstStyle/>
          <a:p>
            <a:fld id="{47E75FD2-7660-4FDC-ACFC-99358491EA6A}" type="slidenum">
              <a:rPr lang="en-US" altLang="en-US" smtClean="0"/>
              <a:pPr/>
              <a:t>5</a:t>
            </a:fld>
            <a:endParaRPr lang="en-US" altLang="en-US" smtClean="0"/>
          </a:p>
        </p:txBody>
      </p:sp>
      <p:pic>
        <p:nvPicPr>
          <p:cNvPr id="16391" name="Picture 9"/>
          <p:cNvPicPr>
            <a:picLocks noChangeAspect="1" noChangeArrowheads="1"/>
          </p:cNvPicPr>
          <p:nvPr/>
        </p:nvPicPr>
        <p:blipFill>
          <a:blip r:embed="rId2" cstate="print"/>
          <a:srcRect/>
          <a:stretch>
            <a:fillRect/>
          </a:stretch>
        </p:blipFill>
        <p:spPr bwMode="auto">
          <a:xfrm>
            <a:off x="226738" y="2324100"/>
            <a:ext cx="4137574" cy="2819400"/>
          </a:xfrm>
          <a:prstGeom prst="rect">
            <a:avLst/>
          </a:prstGeom>
          <a:noFill/>
          <a:ln w="9525">
            <a:noFill/>
            <a:round/>
            <a:headEnd/>
            <a:tailEnd/>
          </a:ln>
        </p:spPr>
      </p:pic>
      <p:graphicFrame>
        <p:nvGraphicFramePr>
          <p:cNvPr id="8" name="Chart 7"/>
          <p:cNvGraphicFramePr/>
          <p:nvPr/>
        </p:nvGraphicFramePr>
        <p:xfrm>
          <a:off x="4572001" y="1371601"/>
          <a:ext cx="4448174" cy="48387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2000" dirty="0" smtClean="0"/>
              <a:t>Pašvaldību paveiktais 2011.-2014.gadā*</a:t>
            </a:r>
            <a:endParaRPr lang="lv-LV" sz="2000" dirty="0"/>
          </a:p>
        </p:txBody>
      </p:sp>
      <p:sp>
        <p:nvSpPr>
          <p:cNvPr id="3" name="Content Placeholder 2"/>
          <p:cNvSpPr>
            <a:spLocks noGrp="1"/>
          </p:cNvSpPr>
          <p:nvPr>
            <p:ph idx="1"/>
          </p:nvPr>
        </p:nvSpPr>
        <p:spPr>
          <a:xfrm>
            <a:off x="581025" y="1752600"/>
            <a:ext cx="8105775" cy="4373573"/>
          </a:xfrm>
        </p:spPr>
        <p:txBody>
          <a:bodyPr>
            <a:normAutofit fontScale="70000" lnSpcReduction="20000"/>
          </a:bodyPr>
          <a:lstStyle/>
          <a:p>
            <a:r>
              <a:rPr lang="lv-LV" sz="2300" dirty="0" smtClean="0"/>
              <a:t>Rindu jautājums visbiežāk risināts:</a:t>
            </a:r>
          </a:p>
          <a:p>
            <a:endParaRPr lang="lv-LV" sz="2300" dirty="0" smtClean="0"/>
          </a:p>
          <a:p>
            <a:pPr lvl="1">
              <a:lnSpc>
                <a:spcPct val="130000"/>
              </a:lnSpc>
              <a:buFont typeface="Arial" pitchFamily="34" charset="0"/>
              <a:buChar char="•"/>
            </a:pPr>
            <a:r>
              <a:rPr lang="lv-LV" sz="2300" dirty="0" smtClean="0">
                <a:latin typeface="Verdana" pitchFamily="34" charset="0"/>
              </a:rPr>
              <a:t>veidojot papildus grupas esošās skolās u.c.</a:t>
            </a:r>
            <a:r>
              <a:rPr lang="lv-LV" sz="2300" dirty="0" smtClean="0">
                <a:solidFill>
                  <a:schemeClr val="accent3">
                    <a:lumMod val="50000"/>
                  </a:schemeClr>
                </a:solidFill>
                <a:latin typeface="Verdana" pitchFamily="34" charset="0"/>
              </a:rPr>
              <a:t> </a:t>
            </a:r>
            <a:r>
              <a:rPr lang="lv-LV" sz="2200" b="1" dirty="0" smtClean="0">
                <a:latin typeface="Verdana" pitchFamily="34" charset="0"/>
              </a:rPr>
              <a:t>(atvērtas vairāk kā 180 grupas)</a:t>
            </a:r>
          </a:p>
          <a:p>
            <a:pPr lvl="1">
              <a:lnSpc>
                <a:spcPct val="130000"/>
              </a:lnSpc>
              <a:buFont typeface="Arial" pitchFamily="34" charset="0"/>
              <a:buChar char="•"/>
            </a:pPr>
            <a:r>
              <a:rPr lang="lv-LV" sz="2300" dirty="0" smtClean="0">
                <a:latin typeface="Verdana" pitchFamily="34" charset="0"/>
              </a:rPr>
              <a:t>būvējot un renovējot bērnudārzus </a:t>
            </a:r>
            <a:r>
              <a:rPr lang="lv-LV" sz="2200" b="1" dirty="0" smtClean="0">
                <a:latin typeface="Verdana" pitchFamily="34" charset="0"/>
              </a:rPr>
              <a:t>(uzcelti vismaz 8 bērnudārzi)</a:t>
            </a:r>
          </a:p>
          <a:p>
            <a:pPr lvl="1">
              <a:lnSpc>
                <a:spcPct val="130000"/>
              </a:lnSpc>
              <a:buFont typeface="Arial" pitchFamily="34" charset="0"/>
              <a:buChar char="•"/>
            </a:pPr>
            <a:r>
              <a:rPr lang="lv-LV" sz="2300" dirty="0" smtClean="0">
                <a:latin typeface="Verdana" pitchFamily="34" charset="0"/>
              </a:rPr>
              <a:t>aktīvi organizējot aukļu apmācības </a:t>
            </a:r>
            <a:r>
              <a:rPr lang="lv-LV" sz="2200" b="1" dirty="0" smtClean="0">
                <a:latin typeface="Verdana" pitchFamily="34" charset="0"/>
              </a:rPr>
              <a:t>(piem., Ķekavā aukles pieskata vairāk kā 300 bērnu)</a:t>
            </a:r>
          </a:p>
          <a:p>
            <a:pPr lvl="1">
              <a:lnSpc>
                <a:spcPct val="130000"/>
              </a:lnSpc>
              <a:buFont typeface="Arial" pitchFamily="34" charset="0"/>
              <a:buChar char="•"/>
            </a:pPr>
            <a:r>
              <a:rPr lang="lv-LV" sz="2300" dirty="0" smtClean="0">
                <a:latin typeface="Verdana" pitchFamily="34" charset="0"/>
              </a:rPr>
              <a:t>veidojot </a:t>
            </a:r>
            <a:r>
              <a:rPr lang="lv-LV" sz="2300" b="1" dirty="0" smtClean="0">
                <a:latin typeface="Verdana" pitchFamily="34" charset="0"/>
              </a:rPr>
              <a:t>bērnu rotaļu grupas</a:t>
            </a:r>
            <a:r>
              <a:rPr lang="lv-LV" sz="2300" dirty="0" smtClean="0">
                <a:latin typeface="Verdana" pitchFamily="34" charset="0"/>
              </a:rPr>
              <a:t>, kurās pašvaldība finansē bērnu bezmaksas pieskatīšanu līdz četrām stundām dienā (piem., Liepājā)</a:t>
            </a:r>
          </a:p>
          <a:p>
            <a:pPr lvl="1">
              <a:lnSpc>
                <a:spcPct val="130000"/>
              </a:lnSpc>
              <a:buFont typeface="Arial" pitchFamily="34" charset="0"/>
              <a:buChar char="•"/>
            </a:pPr>
            <a:r>
              <a:rPr lang="lv-LV" sz="2300" b="1" dirty="0" smtClean="0">
                <a:latin typeface="Verdana" pitchFamily="34" charset="0"/>
              </a:rPr>
              <a:t>līdzfinansējot privātos bērnudārzus un aukles</a:t>
            </a:r>
          </a:p>
          <a:p>
            <a:pPr algn="just"/>
            <a:endParaRPr lang="lv-LV" dirty="0" smtClean="0"/>
          </a:p>
          <a:p>
            <a:pPr algn="just">
              <a:lnSpc>
                <a:spcPct val="130000"/>
              </a:lnSpc>
            </a:pPr>
            <a:r>
              <a:rPr lang="lv-LV" sz="2200" dirty="0" smtClean="0"/>
              <a:t>Rezultātā laikā periodā no </a:t>
            </a:r>
            <a:r>
              <a:rPr lang="lv-LV" sz="2200" b="1" dirty="0" smtClean="0"/>
              <a:t>2011.gada līdz 2014.gada </a:t>
            </a:r>
            <a:r>
              <a:rPr lang="lv-LV" sz="2200" dirty="0" smtClean="0"/>
              <a:t>beigām pašvaldībās tika rasta iespēja atvērt jaunas grupas vairāk kā </a:t>
            </a:r>
            <a:r>
              <a:rPr lang="lv-LV" sz="2200" b="1" dirty="0" smtClean="0"/>
              <a:t>3 800 bērniem un privātos pakalpojumus izmantojuši vairāk kā 8000 bērnu</a:t>
            </a:r>
          </a:p>
        </p:txBody>
      </p:sp>
      <p:sp>
        <p:nvSpPr>
          <p:cNvPr id="4" name="Text Placeholder 3"/>
          <p:cNvSpPr>
            <a:spLocks noGrp="1"/>
          </p:cNvSpPr>
          <p:nvPr>
            <p:ph type="body" sz="quarter" idx="10"/>
          </p:nvPr>
        </p:nvSpPr>
        <p:spPr>
          <a:xfrm>
            <a:off x="609600" y="6126173"/>
            <a:ext cx="5429250" cy="198427"/>
          </a:xfrm>
        </p:spPr>
        <p:txBody>
          <a:bodyPr>
            <a:normAutofit fontScale="77500" lnSpcReduction="20000"/>
          </a:bodyPr>
          <a:lstStyle/>
          <a:p>
            <a:r>
              <a:rPr lang="lv-LV" dirty="0" smtClean="0"/>
              <a:t>*Avots: pašvaldību sniegtā informācija 2014.gada decembrī</a:t>
            </a:r>
            <a:endParaRPr lang="lv-LV" dirty="0"/>
          </a:p>
        </p:txBody>
      </p:sp>
      <p:sp>
        <p:nvSpPr>
          <p:cNvPr id="6" name="Slide Number Placeholder 5"/>
          <p:cNvSpPr>
            <a:spLocks noGrp="1"/>
          </p:cNvSpPr>
          <p:nvPr>
            <p:ph type="sldNum" sz="quarter" idx="13"/>
          </p:nvPr>
        </p:nvSpPr>
        <p:spPr/>
        <p:txBody>
          <a:bodyPr/>
          <a:lstStyle/>
          <a:p>
            <a:pPr>
              <a:defRPr/>
            </a:pPr>
            <a:fld id="{A1B36C35-AC3B-4ADE-BE54-A2E6214ACDC3}" type="slidenum">
              <a:rPr lang="en-US" altLang="en-US" smtClean="0"/>
              <a:pPr>
                <a:defRPr/>
              </a:pPr>
              <a:t>6</a:t>
            </a:fld>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a:xfrm>
            <a:off x="1743075" y="288925"/>
            <a:ext cx="6943725" cy="1143000"/>
          </a:xfrm>
        </p:spPr>
        <p:txBody>
          <a:bodyPr/>
          <a:lstStyle/>
          <a:p>
            <a:r>
              <a:rPr lang="lv-LV" altLang="lv-LV" sz="2400" b="1" smtClean="0">
                <a:latin typeface="Calibri" panose="020F0502020204030204" pitchFamily="34" charset="0"/>
              </a:rPr>
              <a:t>Pašvaldību plāni bērnudārzu pieejamības problēmas risināšanai</a:t>
            </a:r>
          </a:p>
        </p:txBody>
      </p:sp>
      <p:sp>
        <p:nvSpPr>
          <p:cNvPr id="16387" name="Rectangle 3"/>
          <p:cNvSpPr>
            <a:spLocks noGrp="1"/>
          </p:cNvSpPr>
          <p:nvPr>
            <p:ph type="body" idx="4294967295"/>
          </p:nvPr>
        </p:nvSpPr>
        <p:spPr>
          <a:xfrm>
            <a:off x="457200" y="1817688"/>
            <a:ext cx="8229600" cy="4795837"/>
          </a:xfrm>
        </p:spPr>
        <p:txBody>
          <a:bodyPr/>
          <a:lstStyle/>
          <a:p>
            <a:pPr>
              <a:lnSpc>
                <a:spcPct val="80000"/>
              </a:lnSpc>
              <a:defRPr/>
            </a:pPr>
            <a:r>
              <a:rPr lang="lv-LV" altLang="lv-LV" sz="1600" dirty="0" smtClean="0">
                <a:latin typeface="Calibri" panose="020F0502020204030204" pitchFamily="34" charset="0"/>
              </a:rPr>
              <a:t>11 pašvaldības plāno</a:t>
            </a:r>
            <a:r>
              <a:rPr lang="lv-LV" altLang="lv-LV" sz="1600" dirty="0">
                <a:latin typeface="Calibri" panose="020F0502020204030204" pitchFamily="34" charset="0"/>
              </a:rPr>
              <a:t> </a:t>
            </a:r>
            <a:r>
              <a:rPr lang="lv-LV" altLang="lv-LV" sz="1600" dirty="0" smtClean="0">
                <a:latin typeface="Calibri" panose="020F0502020204030204" pitchFamily="34" charset="0"/>
              </a:rPr>
              <a:t>aktivitātes bērnudārzu pieejamības problēmas risināšanai</a:t>
            </a:r>
          </a:p>
          <a:p>
            <a:pPr>
              <a:lnSpc>
                <a:spcPct val="80000"/>
              </a:lnSpc>
              <a:defRPr/>
            </a:pPr>
            <a:endParaRPr lang="lv-LV" altLang="lv-LV" sz="1600" dirty="0" smtClean="0">
              <a:latin typeface="Calibri" panose="020F0502020204030204" pitchFamily="34" charset="0"/>
            </a:endParaRPr>
          </a:p>
          <a:p>
            <a:pPr>
              <a:lnSpc>
                <a:spcPct val="80000"/>
              </a:lnSpc>
              <a:defRPr/>
            </a:pPr>
            <a:r>
              <a:rPr lang="lv-LV" altLang="lv-LV" sz="1600" dirty="0" smtClean="0">
                <a:latin typeface="Calibri" panose="020F0502020204030204" pitchFamily="34" charset="0"/>
              </a:rPr>
              <a:t>Plānoto aktivitāšu rezultātā līdz 2019.gadam </a:t>
            </a:r>
            <a:r>
              <a:rPr lang="lv-LV" altLang="lv-LV" sz="1600" b="1" dirty="0" smtClean="0">
                <a:latin typeface="Calibri" panose="020F0502020204030204" pitchFamily="34" charset="0"/>
              </a:rPr>
              <a:t>papildus tiks radītas</a:t>
            </a:r>
            <a:r>
              <a:rPr lang="lv-LV" altLang="lv-LV" sz="1600" dirty="0" smtClean="0">
                <a:latin typeface="Calibri" panose="020F0502020204030204" pitchFamily="34" charset="0"/>
              </a:rPr>
              <a:t> </a:t>
            </a:r>
            <a:r>
              <a:rPr lang="lv-LV" altLang="lv-LV" sz="1600" b="1" dirty="0" smtClean="0">
                <a:latin typeface="Calibri" panose="020F0502020204030204" pitchFamily="34" charset="0"/>
              </a:rPr>
              <a:t>~3 tūkst. vietu</a:t>
            </a:r>
          </a:p>
          <a:p>
            <a:pPr>
              <a:lnSpc>
                <a:spcPct val="80000"/>
              </a:lnSpc>
              <a:buFont typeface="Arial" panose="020B0604020202020204" pitchFamily="34" charset="0"/>
              <a:buNone/>
              <a:defRPr/>
            </a:pPr>
            <a:endParaRPr lang="lv-LV" altLang="lv-LV" sz="1600" dirty="0" smtClean="0">
              <a:latin typeface="Calibri" panose="020F0502020204030204" pitchFamily="34" charset="0"/>
            </a:endParaRPr>
          </a:p>
          <a:p>
            <a:pPr>
              <a:lnSpc>
                <a:spcPct val="80000"/>
              </a:lnSpc>
              <a:defRPr/>
            </a:pPr>
            <a:r>
              <a:rPr lang="lv-LV" altLang="lv-LV" sz="1600" dirty="0" smtClean="0">
                <a:latin typeface="Calibri" panose="020F0502020204030204" pitchFamily="34" charset="0"/>
              </a:rPr>
              <a:t>Pašvaldību plānotās </a:t>
            </a:r>
            <a:r>
              <a:rPr lang="lv-LV" altLang="lv-LV" sz="1600" b="1" dirty="0" smtClean="0">
                <a:latin typeface="Calibri" panose="020F0502020204030204" pitchFamily="34" charset="0"/>
              </a:rPr>
              <a:t>aktivitātes</a:t>
            </a:r>
            <a:r>
              <a:rPr lang="lv-LV" altLang="lv-LV" sz="1600" dirty="0" smtClean="0">
                <a:latin typeface="Calibri" panose="020F0502020204030204" pitchFamily="34" charset="0"/>
              </a:rPr>
              <a:t>:</a:t>
            </a:r>
          </a:p>
          <a:p>
            <a:pPr lvl="1">
              <a:lnSpc>
                <a:spcPct val="80000"/>
              </a:lnSpc>
              <a:defRPr/>
            </a:pPr>
            <a:r>
              <a:rPr lang="lv-LV" altLang="lv-LV" sz="1600" dirty="0" smtClean="0">
                <a:latin typeface="Calibri" panose="020F0502020204030204" pitchFamily="34" charset="0"/>
              </a:rPr>
              <a:t>jaunu PII būvniecība</a:t>
            </a:r>
          </a:p>
          <a:p>
            <a:pPr lvl="1">
              <a:lnSpc>
                <a:spcPct val="80000"/>
              </a:lnSpc>
              <a:defRPr/>
            </a:pPr>
            <a:r>
              <a:rPr lang="lv-LV" altLang="lv-LV" sz="1600" dirty="0" smtClean="0">
                <a:latin typeface="Calibri" panose="020F0502020204030204" pitchFamily="34" charset="0"/>
              </a:rPr>
              <a:t>esošo telpu paplašināšana</a:t>
            </a:r>
          </a:p>
          <a:p>
            <a:pPr lvl="1">
              <a:lnSpc>
                <a:spcPct val="80000"/>
              </a:lnSpc>
              <a:defRPr/>
            </a:pPr>
            <a:r>
              <a:rPr lang="lv-LV" altLang="lv-LV" sz="1600" dirty="0" smtClean="0">
                <a:latin typeface="Calibri" panose="020F0502020204030204" pitchFamily="34" charset="0"/>
              </a:rPr>
              <a:t>pakalpojuma nodrošināšana sadarbībā ar privātajām PII (piem., ēku nodošana bezmaksas lietošanā, aukļu datu bāzes uzturēšana un attīstīšana, papildus finansējuma piešķiršana auklēm, izlīdzinot kopējā valsts un pašvaldības finansējuma apmēru, privāto iniciatīvu atbalstīšana jaunu PII dibināšanā un esošo paplašināšanā </a:t>
            </a:r>
            <a:r>
              <a:rPr lang="lv-LV" altLang="lv-LV" sz="1600" dirty="0" err="1" smtClean="0">
                <a:latin typeface="Calibri" panose="020F0502020204030204" pitchFamily="34" charset="0"/>
              </a:rPr>
              <a:t>utml</a:t>
            </a:r>
            <a:r>
              <a:rPr lang="lv-LV" altLang="lv-LV" sz="1600" dirty="0" smtClean="0">
                <a:latin typeface="Calibri" panose="020F0502020204030204" pitchFamily="34" charset="0"/>
              </a:rPr>
              <a:t>.)</a:t>
            </a:r>
          </a:p>
          <a:p>
            <a:pPr>
              <a:lnSpc>
                <a:spcPct val="80000"/>
              </a:lnSpc>
              <a:defRPr/>
            </a:pPr>
            <a:endParaRPr lang="lv-LV" altLang="lv-LV" sz="1600" dirty="0" smtClean="0">
              <a:latin typeface="Calibri" panose="020F0502020204030204" pitchFamily="34" charset="0"/>
            </a:endParaRPr>
          </a:p>
          <a:p>
            <a:pPr>
              <a:lnSpc>
                <a:spcPct val="80000"/>
              </a:lnSpc>
              <a:defRPr/>
            </a:pPr>
            <a:r>
              <a:rPr lang="lv-LV" altLang="lv-LV" sz="1600" dirty="0" smtClean="0">
                <a:latin typeface="Calibri" panose="020F0502020204030204" pitchFamily="34" charset="0"/>
              </a:rPr>
              <a:t>Finansējuma </a:t>
            </a:r>
            <a:r>
              <a:rPr lang="lv-LV" altLang="lv-LV" sz="1600" b="1" dirty="0" smtClean="0">
                <a:latin typeface="Calibri" panose="020F0502020204030204" pitchFamily="34" charset="0"/>
              </a:rPr>
              <a:t>avoti</a:t>
            </a:r>
            <a:r>
              <a:rPr lang="lv-LV" altLang="lv-LV" sz="1600" dirty="0" smtClean="0">
                <a:latin typeface="Calibri" panose="020F0502020204030204" pitchFamily="34" charset="0"/>
              </a:rPr>
              <a:t>:</a:t>
            </a:r>
          </a:p>
          <a:p>
            <a:pPr lvl="1">
              <a:lnSpc>
                <a:spcPct val="80000"/>
              </a:lnSpc>
              <a:defRPr/>
            </a:pPr>
            <a:r>
              <a:rPr lang="lv-LV" altLang="lv-LV" sz="1600" dirty="0" smtClean="0">
                <a:latin typeface="Calibri" panose="020F0502020204030204" pitchFamily="34" charset="0"/>
              </a:rPr>
              <a:t>pašvaldību budžets </a:t>
            </a:r>
          </a:p>
          <a:p>
            <a:pPr lvl="1">
              <a:lnSpc>
                <a:spcPct val="80000"/>
              </a:lnSpc>
              <a:defRPr/>
            </a:pPr>
            <a:r>
              <a:rPr lang="lv-LV" altLang="lv-LV" sz="1600" dirty="0" smtClean="0">
                <a:latin typeface="Calibri" panose="020F0502020204030204" pitchFamily="34" charset="0"/>
              </a:rPr>
              <a:t>aizņēmums Valsts kasē</a:t>
            </a:r>
          </a:p>
          <a:p>
            <a:pPr lvl="1">
              <a:lnSpc>
                <a:spcPct val="80000"/>
              </a:lnSpc>
              <a:defRPr/>
            </a:pPr>
            <a:r>
              <a:rPr lang="lv-LV" altLang="lv-LV" sz="1600" dirty="0" smtClean="0">
                <a:latin typeface="Calibri" panose="020F0502020204030204" pitchFamily="34" charset="0"/>
              </a:rPr>
              <a:t>nepieciešamība rast iespēju pašvaldībām izmantot struktūrfondus jaunu PII būvniecībai</a:t>
            </a:r>
          </a:p>
          <a:p>
            <a:pPr marL="469900" lvl="1" indent="0">
              <a:lnSpc>
                <a:spcPct val="80000"/>
              </a:lnSpc>
              <a:buFont typeface="Arial" panose="020B0604020202020204" pitchFamily="34" charset="0"/>
              <a:buNone/>
              <a:defRPr/>
            </a:pPr>
            <a:endParaRPr lang="lv-LV" altLang="lv-LV" sz="1600" dirty="0">
              <a:latin typeface="Calibri" panose="020F0502020204030204" pitchFamily="34" charset="0"/>
            </a:endParaRPr>
          </a:p>
          <a:p>
            <a:pPr marL="469900" lvl="1" indent="0">
              <a:lnSpc>
                <a:spcPct val="80000"/>
              </a:lnSpc>
              <a:buFont typeface="Arial" panose="020B0604020202020204" pitchFamily="34" charset="0"/>
              <a:buNone/>
              <a:defRPr/>
            </a:pPr>
            <a:endParaRPr lang="lv-LV" altLang="lv-LV" sz="1600" dirty="0" smtClean="0">
              <a:latin typeface="Calibri" panose="020F0502020204030204" pitchFamily="34" charset="0"/>
            </a:endParaRPr>
          </a:p>
          <a:p>
            <a:pPr marL="469900" lvl="1" indent="0">
              <a:lnSpc>
                <a:spcPct val="80000"/>
              </a:lnSpc>
              <a:buFont typeface="Arial" panose="020B0604020202020204" pitchFamily="34" charset="0"/>
              <a:buNone/>
              <a:defRPr/>
            </a:pPr>
            <a:endParaRPr lang="lv-LV" altLang="lv-LV" sz="1600" dirty="0">
              <a:latin typeface="Calibri" panose="020F0502020204030204" pitchFamily="34" charset="0"/>
            </a:endParaRPr>
          </a:p>
          <a:p>
            <a:pPr marL="469900" lvl="1" indent="0">
              <a:lnSpc>
                <a:spcPct val="80000"/>
              </a:lnSpc>
              <a:buFont typeface="Arial" panose="020B0604020202020204" pitchFamily="34" charset="0"/>
              <a:buNone/>
              <a:defRPr/>
            </a:pPr>
            <a:r>
              <a:rPr lang="lv-LV" altLang="lv-LV" sz="1200" dirty="0" smtClean="0">
                <a:latin typeface="Calibri" panose="020F0502020204030204" pitchFamily="34" charset="0"/>
              </a:rPr>
              <a:t>* Rīgas pilsēta un Mārupes novads neplāno papildus aktivitātes, Ozolnieku novads nav sniedzis informāciju, Bauskas un Iecavas novadu gadījumā rindas jautājums dotajā brīdī vairs nav aktuāls)</a:t>
            </a:r>
          </a:p>
          <a:p>
            <a:pPr lvl="1">
              <a:lnSpc>
                <a:spcPct val="80000"/>
              </a:lnSpc>
              <a:defRPr/>
            </a:pPr>
            <a:endParaRPr lang="lv-LV" altLang="lv-LV" sz="1600" dirty="0" smtClean="0">
              <a:latin typeface="Calibri" panose="020F0502020204030204" pitchFamily="34" charset="0"/>
            </a:endParaRPr>
          </a:p>
        </p:txBody>
      </p:sp>
      <p:sp>
        <p:nvSpPr>
          <p:cNvPr id="17412" name="Slide Number Placeholder 1"/>
          <p:cNvSpPr>
            <a:spLocks noGrp="1"/>
          </p:cNvSpPr>
          <p:nvPr>
            <p:ph type="sldNum" sz="quarter" idx="13"/>
          </p:nvPr>
        </p:nvSpPr>
        <p:spPr bwMode="auto">
          <a:xfrm>
            <a:off x="8534400" y="6338888"/>
            <a:ext cx="304800" cy="3048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54B731DF-DA53-464D-ADCF-980126893CC1}" type="slidenum">
              <a:rPr lang="en-US" altLang="en-US" smtClean="0">
                <a:solidFill>
                  <a:schemeClr val="tx1"/>
                </a:solidFill>
              </a:rPr>
              <a:pPr/>
              <a:t>7</a:t>
            </a:fld>
            <a:endParaRPr lang="en-US" altLang="en-US" smtClean="0">
              <a:solidFill>
                <a:schemeClr val="tx1"/>
              </a:solidFill>
            </a:endParaRPr>
          </a:p>
        </p:txBody>
      </p:sp>
    </p:spTree>
    <p:extLst>
      <p:ext uri="{BB962C8B-B14F-4D97-AF65-F5344CB8AC3E}">
        <p14:creationId xmlns="" xmlns:p14="http://schemas.microsoft.com/office/powerpoint/2010/main" val="3237145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idx="4294967295"/>
          </p:nvPr>
        </p:nvSpPr>
        <p:spPr>
          <a:xfrm>
            <a:off x="1957388" y="285750"/>
            <a:ext cx="6729412" cy="1143000"/>
          </a:xfrm>
        </p:spPr>
        <p:txBody>
          <a:bodyPr/>
          <a:lstStyle/>
          <a:p>
            <a:r>
              <a:rPr lang="lv-LV" altLang="lv-LV" sz="3200" b="1" dirty="0" smtClean="0">
                <a:latin typeface="Calibri" panose="020F0502020204030204" pitchFamily="34" charset="0"/>
              </a:rPr>
              <a:t>Iespējamie varianti valsts atbalsta apmēram</a:t>
            </a:r>
          </a:p>
        </p:txBody>
      </p:sp>
      <p:sp>
        <p:nvSpPr>
          <p:cNvPr id="15402" name="Slide Number Placeholder 1"/>
          <p:cNvSpPr>
            <a:spLocks noGrp="1"/>
          </p:cNvSpPr>
          <p:nvPr>
            <p:ph type="sldNum" sz="quarter" idx="13"/>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fld id="{A71FB91E-A419-4867-83DD-61BF66EE85DC}" type="slidenum">
              <a:rPr lang="en-US" altLang="en-US" smtClean="0"/>
              <a:pPr/>
              <a:t>8</a:t>
            </a:fld>
            <a:endParaRPr lang="en-US" altLang="en-US" smtClean="0"/>
          </a:p>
        </p:txBody>
      </p:sp>
      <p:sp>
        <p:nvSpPr>
          <p:cNvPr id="7" name="TextBox 6"/>
          <p:cNvSpPr txBox="1"/>
          <p:nvPr/>
        </p:nvSpPr>
        <p:spPr>
          <a:xfrm>
            <a:off x="657225" y="2066925"/>
            <a:ext cx="7334250" cy="2443746"/>
          </a:xfrm>
          <a:prstGeom prst="rect">
            <a:avLst/>
          </a:prstGeom>
          <a:noFill/>
        </p:spPr>
        <p:txBody>
          <a:bodyPr wrap="square" rtlCol="0">
            <a:spAutoFit/>
          </a:bodyPr>
          <a:lstStyle/>
          <a:p>
            <a:pPr lvl="0">
              <a:spcBef>
                <a:spcPct val="20000"/>
              </a:spcBef>
            </a:pPr>
            <a:r>
              <a:rPr lang="lv-LV" altLang="lv-LV" sz="1600" b="1" dirty="0" smtClean="0">
                <a:latin typeface="Verdana" panose="020B0604030504040204" pitchFamily="34" charset="0"/>
              </a:rPr>
              <a:t>1.variants</a:t>
            </a:r>
            <a:r>
              <a:rPr lang="lv-LV" altLang="lv-LV" sz="1600" dirty="0" smtClean="0">
                <a:latin typeface="Verdana" panose="020B0604030504040204" pitchFamily="34" charset="0"/>
              </a:rPr>
              <a:t> - valsts atbalsts par vienu bērnu 40% no bērna izmaksas</a:t>
            </a:r>
          </a:p>
          <a:p>
            <a:pPr lvl="0">
              <a:spcBef>
                <a:spcPct val="20000"/>
              </a:spcBef>
            </a:pPr>
            <a:r>
              <a:rPr lang="lv-LV" altLang="lv-LV" sz="1600" dirty="0" smtClean="0">
                <a:latin typeface="Verdana" panose="020B0604030504040204" pitchFamily="34" charset="0"/>
              </a:rPr>
              <a:t> </a:t>
            </a:r>
          </a:p>
          <a:p>
            <a:pPr>
              <a:spcBef>
                <a:spcPct val="20000"/>
              </a:spcBef>
            </a:pPr>
            <a:r>
              <a:rPr lang="lv-LV" altLang="lv-LV" sz="1600" b="1" dirty="0" smtClean="0">
                <a:latin typeface="Verdana" panose="020B0604030504040204" pitchFamily="34" charset="0"/>
              </a:rPr>
              <a:t>2. variants</a:t>
            </a:r>
            <a:r>
              <a:rPr lang="lv-LV" altLang="lv-LV" sz="1600" dirty="0" smtClean="0">
                <a:latin typeface="Verdana" panose="020B0604030504040204" pitchFamily="34" charset="0"/>
              </a:rPr>
              <a:t> - valsts atbalsts par vienu bērnu 30% no bērna izmaksas</a:t>
            </a:r>
          </a:p>
          <a:p>
            <a:pPr>
              <a:spcBef>
                <a:spcPct val="20000"/>
              </a:spcBef>
            </a:pPr>
            <a:endParaRPr lang="lv-LV" altLang="lv-LV" sz="1600" dirty="0" smtClean="0">
              <a:latin typeface="Verdana" panose="020B0604030504040204" pitchFamily="34" charset="0"/>
            </a:endParaRPr>
          </a:p>
          <a:p>
            <a:pPr lvl="0">
              <a:spcBef>
                <a:spcPct val="20000"/>
              </a:spcBef>
            </a:pPr>
            <a:r>
              <a:rPr lang="lv-LV" altLang="lv-LV" sz="1600" b="1" dirty="0" smtClean="0">
                <a:latin typeface="Verdana" panose="020B0604030504040204" pitchFamily="34" charset="0"/>
              </a:rPr>
              <a:t>3.variants</a:t>
            </a:r>
            <a:r>
              <a:rPr lang="lv-LV" altLang="lv-LV" sz="1600" dirty="0" smtClean="0">
                <a:latin typeface="Verdana" panose="020B0604030504040204" pitchFamily="34" charset="0"/>
              </a:rPr>
              <a:t> - valsts atbalsts par vienu bērnu 20% no bērna izmaksas</a:t>
            </a:r>
          </a:p>
          <a:p>
            <a:pPr lvl="0">
              <a:spcBef>
                <a:spcPct val="20000"/>
              </a:spcBef>
            </a:pPr>
            <a:r>
              <a:rPr lang="lv-LV" altLang="lv-LV" sz="1600" dirty="0" smtClean="0">
                <a:latin typeface="Verdana" panose="020B0604030504040204" pitchFamily="34" charset="0"/>
              </a:rPr>
              <a:t> </a:t>
            </a:r>
          </a:p>
          <a:p>
            <a:pPr>
              <a:spcBef>
                <a:spcPct val="20000"/>
              </a:spcBef>
            </a:pPr>
            <a:r>
              <a:rPr lang="lv-LV" altLang="lv-LV" sz="1600" b="1" dirty="0" smtClean="0">
                <a:latin typeface="Verdana" panose="020B0604030504040204" pitchFamily="34" charset="0"/>
              </a:rPr>
              <a:t>4.variants</a:t>
            </a:r>
            <a:r>
              <a:rPr lang="lv-LV" altLang="lv-LV" sz="1600" dirty="0" smtClean="0">
                <a:latin typeface="Verdana" panose="020B0604030504040204" pitchFamily="34" charset="0"/>
              </a:rPr>
              <a:t> - valsts atbalsts par vienu bērnu netiek turpināts </a:t>
            </a:r>
          </a:p>
          <a:p>
            <a:pPr lvl="0">
              <a:spcBef>
                <a:spcPct val="20000"/>
              </a:spcBef>
              <a:buFont typeface="Arial" pitchFamily="34" charset="0"/>
              <a:buChar char="•"/>
            </a:pPr>
            <a:endParaRPr lang="lv-LV" altLang="lv-LV" sz="1800" dirty="0" smtClean="0">
              <a:latin typeface="Verdana" panose="020B0604030504040204" pitchFamily="34" charset="0"/>
            </a:endParaRPr>
          </a:p>
        </p:txBody>
      </p:sp>
    </p:spTree>
    <p:extLst>
      <p:ext uri="{BB962C8B-B14F-4D97-AF65-F5344CB8AC3E}">
        <p14:creationId xmlns="" xmlns:p14="http://schemas.microsoft.com/office/powerpoint/2010/main" val="35220568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Slide Number Placeholder 3"/>
          <p:cNvSpPr>
            <a:spLocks noGrp="1"/>
          </p:cNvSpPr>
          <p:nvPr>
            <p:ph type="sldNum" sz="quarter" idx="13"/>
          </p:nvPr>
        </p:nvSpPr>
        <p:spPr bwMode="auto">
          <a:xfrm>
            <a:off x="8412480" y="6324600"/>
            <a:ext cx="426720" cy="304800"/>
          </a:xfrm>
          <a:noFill/>
          <a:ln>
            <a:miter lim="800000"/>
            <a:headEnd/>
            <a:tailEnd/>
          </a:ln>
        </p:spPr>
        <p:txBody>
          <a:bodyPr/>
          <a:lstStyle/>
          <a:p>
            <a:fld id="{A4EF1A6C-5F78-4D32-875D-2DD6800CDD1A}" type="slidenum">
              <a:rPr lang="en-US" altLang="en-US">
                <a:latin typeface="Calibri" panose="020F0502020204030204" pitchFamily="34" charset="0"/>
              </a:rPr>
              <a:pPr/>
              <a:t>9</a:t>
            </a:fld>
            <a:endParaRPr lang="en-US" altLang="en-US" dirty="0">
              <a:latin typeface="Calibri" panose="020F0502020204030204" pitchFamily="34" charset="0"/>
            </a:endParaRPr>
          </a:p>
        </p:txBody>
      </p:sp>
      <p:sp>
        <p:nvSpPr>
          <p:cNvPr id="5" name="Content Placeholder 3"/>
          <p:cNvSpPr txBox="1">
            <a:spLocks/>
          </p:cNvSpPr>
          <p:nvPr/>
        </p:nvSpPr>
        <p:spPr bwMode="auto">
          <a:xfrm>
            <a:off x="2093495" y="975552"/>
            <a:ext cx="6728243" cy="576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bg1"/>
                </a:solidFill>
                <a:latin typeface="Times New Roman" panose="02020603050405020304" pitchFamily="18" charset="0"/>
                <a:ea typeface="MS PGothic" panose="020B0600070205080204" pitchFamily="34" charset="-128"/>
              </a:defRPr>
            </a:lvl1pPr>
            <a:lvl2pPr>
              <a:defRPr>
                <a:solidFill>
                  <a:schemeClr val="bg1"/>
                </a:solidFill>
                <a:latin typeface="Times New Roman" panose="02020603050405020304" pitchFamily="18" charset="0"/>
                <a:ea typeface="MS PGothic" panose="020B0600070205080204" pitchFamily="34" charset="-128"/>
              </a:defRPr>
            </a:lvl2pPr>
            <a:lvl3pPr>
              <a:defRPr>
                <a:solidFill>
                  <a:schemeClr val="bg1"/>
                </a:solidFill>
                <a:latin typeface="Times New Roman" panose="02020603050405020304" pitchFamily="18" charset="0"/>
                <a:ea typeface="MS PGothic" panose="020B0600070205080204" pitchFamily="34" charset="-128"/>
              </a:defRPr>
            </a:lvl3pPr>
            <a:lvl4pPr>
              <a:defRPr>
                <a:solidFill>
                  <a:schemeClr val="bg1"/>
                </a:solidFill>
                <a:latin typeface="Times New Roman" panose="02020603050405020304" pitchFamily="18" charset="0"/>
                <a:ea typeface="MS PGothic" panose="020B0600070205080204" pitchFamily="34" charset="-128"/>
              </a:defRPr>
            </a:lvl4pPr>
            <a:lvl5pPr>
              <a:defRPr>
                <a:solidFill>
                  <a:schemeClr val="bg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9pPr>
          </a:lstStyle>
          <a:p>
            <a:pPr>
              <a:spcAft>
                <a:spcPts val="1200"/>
              </a:spcAft>
              <a:buClr>
                <a:srgbClr val="000000"/>
              </a:buClr>
            </a:pPr>
            <a:r>
              <a:rPr lang="lv-LV" altLang="lv-LV" sz="1700" b="1" dirty="0">
                <a:solidFill>
                  <a:schemeClr val="tx1"/>
                </a:solidFill>
                <a:latin typeface="Calibri" panose="020F0502020204030204" pitchFamily="34" charset="0"/>
                <a:cs typeface="Arial" panose="020B0604020202020204" pitchFamily="34" charset="0"/>
                <a:sym typeface="Arial" panose="020B0604020202020204" pitchFamily="34" charset="0"/>
              </a:rPr>
              <a:t>SAM 4.2.2. – Atbilstoši pašvaldības integrētajām attīstības programmām sekmēt </a:t>
            </a:r>
            <a:r>
              <a:rPr lang="lv-LV" altLang="lv-LV" sz="1700" b="1" dirty="0">
                <a:solidFill>
                  <a:srgbClr val="C00000"/>
                </a:solidFill>
                <a:latin typeface="Calibri" panose="020F0502020204030204" pitchFamily="34" charset="0"/>
                <a:cs typeface="Arial" panose="020B0604020202020204" pitchFamily="34" charset="0"/>
                <a:sym typeface="Arial" panose="020B0604020202020204" pitchFamily="34" charset="0"/>
              </a:rPr>
              <a:t>energoefektivitātes </a:t>
            </a:r>
            <a:r>
              <a:rPr lang="lv-LV" altLang="lv-LV" sz="1700" b="1" dirty="0">
                <a:solidFill>
                  <a:schemeClr val="tx1"/>
                </a:solidFill>
                <a:latin typeface="Calibri" panose="020F0502020204030204" pitchFamily="34" charset="0"/>
                <a:cs typeface="Arial" panose="020B0604020202020204" pitchFamily="34" charset="0"/>
                <a:sym typeface="Arial" panose="020B0604020202020204" pitchFamily="34" charset="0"/>
              </a:rPr>
              <a:t>paaugstināšanu un AER izmantošanu </a:t>
            </a:r>
            <a:r>
              <a:rPr lang="lv-LV" altLang="lv-LV" sz="1700" b="1" dirty="0">
                <a:solidFill>
                  <a:srgbClr val="C00000"/>
                </a:solidFill>
                <a:latin typeface="Calibri" panose="020F0502020204030204" pitchFamily="34" charset="0"/>
                <a:cs typeface="Arial" panose="020B0604020202020204" pitchFamily="34" charset="0"/>
                <a:sym typeface="Arial" panose="020B0604020202020204" pitchFamily="34" charset="0"/>
              </a:rPr>
              <a:t>pašvaldību ēkās</a:t>
            </a:r>
          </a:p>
          <a:p>
            <a:pPr marL="0" lvl="1" indent="0">
              <a:buClr>
                <a:srgbClr val="000000"/>
              </a:buClr>
              <a:buFont typeface="Times New Roman" panose="02020603050405020304" pitchFamily="18" charset="0"/>
              <a:buNone/>
            </a:pPr>
            <a:endParaRPr lang="lv-LV" altLang="lv-LV" sz="1700" b="1" u="sng" dirty="0">
              <a:solidFill>
                <a:srgbClr val="026227"/>
              </a:solidFill>
              <a:latin typeface="Calibri" panose="020F0502020204030204" pitchFamily="34" charset="0"/>
              <a:cs typeface="Times New Roman" panose="02020603050405020304" pitchFamily="18" charset="0"/>
            </a:endParaRPr>
          </a:p>
        </p:txBody>
      </p:sp>
      <p:sp>
        <p:nvSpPr>
          <p:cNvPr id="6" name="Content Placeholder 3"/>
          <p:cNvSpPr txBox="1">
            <a:spLocks/>
          </p:cNvSpPr>
          <p:nvPr/>
        </p:nvSpPr>
        <p:spPr bwMode="auto">
          <a:xfrm>
            <a:off x="251520" y="2199663"/>
            <a:ext cx="8640960" cy="4784576"/>
          </a:xfrm>
          <a:prstGeom prst="rect">
            <a:avLst/>
          </a:prstGeom>
          <a:noFill/>
          <a:ln>
            <a:noFill/>
          </a:ln>
          <a:effectLst>
            <a:glow rad="139700">
              <a:schemeClr val="accent5">
                <a:satMod val="175000"/>
                <a:alpha val="40000"/>
              </a:schemeClr>
            </a:glow>
          </a:effectLst>
          <a:extLst/>
        </p:spPr>
        <p:txBody>
          <a:bodyPr lIns="90000" tIns="46800" rIns="90000" bIns="46800"/>
          <a:lstStyle/>
          <a:p>
            <a:pPr>
              <a:buClr>
                <a:srgbClr val="000000"/>
              </a:buClr>
              <a:buSzPct val="100000"/>
              <a:buFont typeface="Times New Roman" panose="02020603050405020304" pitchFamily="18" charset="0"/>
              <a:buNone/>
              <a:defRPr/>
            </a:pPr>
            <a:r>
              <a:rPr lang="lv-LV" altLang="lv-LV" sz="1600" b="1" dirty="0">
                <a:solidFill>
                  <a:srgbClr val="0062AC"/>
                </a:solidFill>
                <a:latin typeface="Calibri" panose="020F0502020204030204" pitchFamily="34" charset="0"/>
                <a:sym typeface="Arial" panose="020B0604020202020204" pitchFamily="34" charset="0"/>
              </a:rPr>
              <a:t>Pamatojums: </a:t>
            </a:r>
          </a:p>
          <a:p>
            <a:pPr>
              <a:buClr>
                <a:srgbClr val="000000"/>
              </a:buClr>
              <a:buSzPct val="100000"/>
              <a:buFont typeface="Times New Roman" panose="02020603050405020304" pitchFamily="18" charset="0"/>
              <a:buNone/>
              <a:defRPr/>
            </a:pPr>
            <a:r>
              <a:rPr lang="lv-LV" altLang="lv-LV" sz="1600" dirty="0">
                <a:solidFill>
                  <a:schemeClr val="tx1"/>
                </a:solidFill>
                <a:latin typeface="Calibri" panose="020F0502020204030204" pitchFamily="34" charset="0"/>
                <a:sym typeface="Arial" panose="020B0604020202020204" pitchFamily="34" charset="0"/>
              </a:rPr>
              <a:t>Publisko ēku un citu nedzīvojamo ēku sektors ietver būtisku </a:t>
            </a:r>
          </a:p>
          <a:p>
            <a:pPr>
              <a:buClr>
                <a:srgbClr val="000000"/>
              </a:buClr>
              <a:buSzPct val="100000"/>
              <a:buFont typeface="Times New Roman" panose="02020603050405020304" pitchFamily="18" charset="0"/>
              <a:buNone/>
              <a:defRPr/>
            </a:pPr>
            <a:r>
              <a:rPr lang="lv-LV" altLang="lv-LV" sz="1600" b="1" dirty="0">
                <a:solidFill>
                  <a:schemeClr val="tx1"/>
                </a:solidFill>
                <a:latin typeface="Calibri" panose="020F0502020204030204" pitchFamily="34" charset="0"/>
                <a:sym typeface="Arial" panose="020B0604020202020204" pitchFamily="34" charset="0"/>
              </a:rPr>
              <a:t>potenciālu enerģijas un izmaksu ietaupījumam </a:t>
            </a:r>
            <a:r>
              <a:rPr lang="lv-LV" altLang="lv-LV" sz="1600" dirty="0">
                <a:solidFill>
                  <a:schemeClr val="tx1"/>
                </a:solidFill>
                <a:latin typeface="Calibri" panose="020F0502020204030204" pitchFamily="34" charset="0"/>
                <a:sym typeface="Arial" panose="020B0604020202020204" pitchFamily="34" charset="0"/>
              </a:rPr>
              <a:t>un </a:t>
            </a:r>
          </a:p>
          <a:p>
            <a:pPr>
              <a:buClr>
                <a:srgbClr val="000000"/>
              </a:buClr>
              <a:buSzPct val="100000"/>
              <a:buFont typeface="Times New Roman" panose="02020603050405020304" pitchFamily="18" charset="0"/>
              <a:buNone/>
              <a:defRPr/>
            </a:pPr>
            <a:r>
              <a:rPr lang="lv-LV" altLang="lv-LV" sz="1600" dirty="0">
                <a:solidFill>
                  <a:schemeClr val="tx1"/>
                </a:solidFill>
                <a:latin typeface="Calibri" panose="020F0502020204030204" pitchFamily="34" charset="0"/>
                <a:sym typeface="Arial" panose="020B0604020202020204" pitchFamily="34" charset="0"/>
              </a:rPr>
              <a:t>atjaunojamās enerģijas izmantošanai.</a:t>
            </a:r>
          </a:p>
          <a:p>
            <a:pPr>
              <a:buClr>
                <a:srgbClr val="000000"/>
              </a:buClr>
              <a:buSzPct val="100000"/>
              <a:buFont typeface="Times New Roman" panose="02020603050405020304" pitchFamily="18" charset="0"/>
              <a:buNone/>
              <a:defRPr/>
            </a:pPr>
            <a:endParaRPr lang="lv-LV" altLang="lv-LV" sz="1600" b="1" dirty="0">
              <a:solidFill>
                <a:srgbClr val="0062AC"/>
              </a:solidFill>
              <a:latin typeface="Calibri" panose="020F0502020204030204" pitchFamily="34" charset="0"/>
              <a:sym typeface="Arial" panose="020B0604020202020204" pitchFamily="34" charset="0"/>
            </a:endParaRPr>
          </a:p>
          <a:p>
            <a:pPr>
              <a:buClr>
                <a:srgbClr val="000000"/>
              </a:buClr>
              <a:buSzPct val="100000"/>
              <a:buFont typeface="Times New Roman" panose="02020603050405020304" pitchFamily="18" charset="0"/>
              <a:buNone/>
              <a:defRPr/>
            </a:pPr>
            <a:r>
              <a:rPr lang="lv-LV" altLang="lv-LV" sz="1600" b="1" dirty="0">
                <a:solidFill>
                  <a:srgbClr val="0062AC"/>
                </a:solidFill>
                <a:latin typeface="Calibri" panose="020F0502020204030204" pitchFamily="34" charset="0"/>
                <a:sym typeface="Arial" panose="020B0604020202020204" pitchFamily="34" charset="0"/>
              </a:rPr>
              <a:t>Atbalsts:</a:t>
            </a:r>
          </a:p>
          <a:p>
            <a:pPr>
              <a:buClr>
                <a:srgbClr val="000000"/>
              </a:buClr>
              <a:buSzPct val="100000"/>
              <a:defRPr/>
            </a:pPr>
            <a:r>
              <a:rPr lang="lv-LV" altLang="lv-LV" sz="1600" dirty="0">
                <a:solidFill>
                  <a:schemeClr val="tx1"/>
                </a:solidFill>
                <a:latin typeface="Calibri" panose="020F0502020204030204" pitchFamily="34" charset="0"/>
              </a:rPr>
              <a:t>Atbilstoši </a:t>
            </a:r>
            <a:r>
              <a:rPr lang="lv-LV" altLang="lv-LV" sz="1600" b="1" dirty="0">
                <a:solidFill>
                  <a:schemeClr val="tx1"/>
                </a:solidFill>
                <a:latin typeface="Calibri" panose="020F0502020204030204" pitchFamily="34" charset="0"/>
              </a:rPr>
              <a:t>pašvaldības integrētajiem attīstības plāniem </a:t>
            </a:r>
            <a:r>
              <a:rPr lang="lv-LV" altLang="lv-LV" sz="1600" b="1" dirty="0">
                <a:solidFill>
                  <a:schemeClr val="tx1"/>
                </a:solidFill>
                <a:latin typeface="Calibri" panose="020F0502020204030204" pitchFamily="34" charset="0"/>
                <a:sym typeface="Arial" panose="020B0604020202020204" pitchFamily="34" charset="0"/>
              </a:rPr>
              <a:t>investīcijas pašvaldību ēku </a:t>
            </a:r>
            <a:r>
              <a:rPr lang="lv-LV" altLang="lv-LV" sz="1600" dirty="0">
                <a:solidFill>
                  <a:schemeClr val="tx1"/>
                </a:solidFill>
                <a:latin typeface="Calibri" panose="020F0502020204030204" pitchFamily="34" charset="0"/>
                <a:sym typeface="Arial" panose="020B0604020202020204" pitchFamily="34" charset="0"/>
              </a:rPr>
              <a:t>renovācijā energoefektivitātes paaugstināšanai, kā arī </a:t>
            </a:r>
            <a:r>
              <a:rPr lang="lv-LV" altLang="lv-LV" sz="1600" b="1" u="sng" dirty="0">
                <a:solidFill>
                  <a:schemeClr val="tx1"/>
                </a:solidFill>
                <a:latin typeface="Calibri" panose="020F0502020204030204" pitchFamily="34" charset="0"/>
                <a:sym typeface="Arial" panose="020B0604020202020204" pitchFamily="34" charset="0"/>
              </a:rPr>
              <a:t>lokālo</a:t>
            </a:r>
            <a:r>
              <a:rPr lang="lv-LV" altLang="lv-LV" sz="1600" dirty="0">
                <a:solidFill>
                  <a:schemeClr val="tx1"/>
                </a:solidFill>
                <a:latin typeface="Calibri" panose="020F0502020204030204" pitchFamily="34" charset="0"/>
                <a:sym typeface="Arial" panose="020B0604020202020204" pitchFamily="34" charset="0"/>
              </a:rPr>
              <a:t> </a:t>
            </a:r>
            <a:r>
              <a:rPr lang="lv-LV" altLang="lv-LV" sz="1600" dirty="0" err="1">
                <a:solidFill>
                  <a:schemeClr val="tx1"/>
                </a:solidFill>
                <a:latin typeface="Calibri" panose="020F0502020204030204" pitchFamily="34" charset="0"/>
                <a:sym typeface="Arial" panose="020B0604020202020204" pitchFamily="34" charset="0"/>
              </a:rPr>
              <a:t>siltumavotu</a:t>
            </a:r>
            <a:r>
              <a:rPr lang="lv-LV" altLang="lv-LV" sz="1600" dirty="0">
                <a:solidFill>
                  <a:schemeClr val="tx1"/>
                </a:solidFill>
                <a:latin typeface="Calibri" panose="020F0502020204030204" pitchFamily="34" charset="0"/>
                <a:sym typeface="Arial" panose="020B0604020202020204" pitchFamily="34" charset="0"/>
              </a:rPr>
              <a:t> rekonstrukcijā (kā papildelements), tai skaitā veicot pielāgošanu atjaunojamo energoresursu izmantošanai. </a:t>
            </a:r>
          </a:p>
          <a:p>
            <a:pPr>
              <a:buClr>
                <a:srgbClr val="000000"/>
              </a:buClr>
              <a:buSzPct val="100000"/>
              <a:buFont typeface="Times New Roman" panose="02020603050405020304" pitchFamily="18" charset="0"/>
              <a:buNone/>
              <a:defRPr/>
            </a:pPr>
            <a:endParaRPr lang="lv-LV" altLang="lv-LV" sz="1600" b="1" dirty="0">
              <a:solidFill>
                <a:srgbClr val="0062AC"/>
              </a:solidFill>
              <a:latin typeface="Calibri" panose="020F0502020204030204" pitchFamily="34" charset="0"/>
              <a:sym typeface="Arial" panose="020B0604020202020204" pitchFamily="34" charset="0"/>
            </a:endParaRPr>
          </a:p>
          <a:p>
            <a:pPr>
              <a:buClr>
                <a:srgbClr val="000000"/>
              </a:buClr>
              <a:buSzPct val="100000"/>
              <a:buFont typeface="Times New Roman" panose="02020603050405020304" pitchFamily="18" charset="0"/>
              <a:buNone/>
              <a:defRPr/>
            </a:pPr>
            <a:r>
              <a:rPr lang="lv-LV" altLang="lv-LV" sz="1600" b="1" dirty="0">
                <a:solidFill>
                  <a:srgbClr val="0062AC"/>
                </a:solidFill>
                <a:latin typeface="Calibri" panose="020F0502020204030204" pitchFamily="34" charset="0"/>
                <a:sym typeface="Arial" panose="020B0604020202020204" pitchFamily="34" charset="0"/>
              </a:rPr>
              <a:t>Finansējuma saņēmēji: </a:t>
            </a:r>
          </a:p>
          <a:p>
            <a:pPr>
              <a:spcAft>
                <a:spcPts val="600"/>
              </a:spcAft>
              <a:buClr>
                <a:srgbClr val="000000"/>
              </a:buClr>
              <a:buSzPct val="100000"/>
              <a:buFont typeface="Times New Roman" panose="02020603050405020304" pitchFamily="18" charset="0"/>
              <a:buNone/>
              <a:defRPr/>
            </a:pPr>
            <a:r>
              <a:rPr lang="lv-LV" altLang="lv-LV" sz="1600" dirty="0">
                <a:solidFill>
                  <a:schemeClr val="tx1"/>
                </a:solidFill>
                <a:latin typeface="Calibri" panose="020F0502020204030204" pitchFamily="34" charset="0"/>
                <a:sym typeface="Arial" panose="020B0604020202020204" pitchFamily="34" charset="0"/>
              </a:rPr>
              <a:t>Pašvaldības, pašvaldību iestādes, kapitālsabiedrības. Ierobežota atlase (</a:t>
            </a:r>
            <a:r>
              <a:rPr lang="lv-LV" altLang="lv-LV" sz="1600" dirty="0" err="1">
                <a:solidFill>
                  <a:schemeClr val="tx1"/>
                </a:solidFill>
                <a:latin typeface="Calibri" panose="020F0502020204030204" pitchFamily="34" charset="0"/>
                <a:sym typeface="Arial" panose="020B0604020202020204" pitchFamily="34" charset="0"/>
              </a:rPr>
              <a:t>priekšatlase</a:t>
            </a:r>
            <a:r>
              <a:rPr lang="lv-LV" altLang="lv-LV" sz="1600" dirty="0" smtClean="0">
                <a:solidFill>
                  <a:schemeClr val="tx1"/>
                </a:solidFill>
                <a:latin typeface="Calibri" panose="020F0502020204030204" pitchFamily="34" charset="0"/>
                <a:sym typeface="Arial" panose="020B0604020202020204" pitchFamily="34" charset="0"/>
              </a:rPr>
              <a:t>).</a:t>
            </a:r>
          </a:p>
          <a:p>
            <a:pPr>
              <a:buClr>
                <a:srgbClr val="000000"/>
              </a:buClr>
              <a:buSzPct val="100000"/>
              <a:buFont typeface="Times New Roman" panose="02020603050405020304" pitchFamily="18" charset="0"/>
              <a:buNone/>
              <a:defRPr/>
            </a:pPr>
            <a:endParaRPr lang="lv-LV" altLang="lv-LV" sz="1600" b="1" dirty="0">
              <a:solidFill>
                <a:srgbClr val="0062AC"/>
              </a:solidFill>
              <a:latin typeface="Calibri" panose="020F0502020204030204" pitchFamily="34" charset="0"/>
              <a:sym typeface="Arial" panose="020B0604020202020204" pitchFamily="34" charset="0"/>
            </a:endParaRPr>
          </a:p>
          <a:p>
            <a:pPr>
              <a:buClr>
                <a:srgbClr val="000000"/>
              </a:buClr>
              <a:buSzPct val="100000"/>
              <a:defRPr/>
            </a:pPr>
            <a:r>
              <a:rPr lang="lv-LV" altLang="lv-LV" sz="1600" b="1" dirty="0">
                <a:solidFill>
                  <a:srgbClr val="0062AC"/>
                </a:solidFill>
                <a:latin typeface="Calibri" panose="020F0502020204030204" pitchFamily="34" charset="0"/>
                <a:sym typeface="Arial" panose="020B0604020202020204" pitchFamily="34" charset="0"/>
              </a:rPr>
              <a:t>Rezultātā (iznākuma rādītāji):</a:t>
            </a:r>
          </a:p>
          <a:p>
            <a:pPr marL="285750" lvl="1">
              <a:buClr>
                <a:srgbClr val="000000"/>
              </a:buClr>
              <a:buSzPct val="100000"/>
              <a:buFont typeface="Arial" panose="020B0604020202020204" pitchFamily="34" charset="0"/>
              <a:buChar char="•"/>
              <a:defRPr/>
            </a:pPr>
            <a:r>
              <a:rPr lang="lv-LV" altLang="lv-LV" sz="1600" dirty="0">
                <a:solidFill>
                  <a:schemeClr val="tx1"/>
                </a:solidFill>
                <a:latin typeface="Calibri" panose="020F0502020204030204" pitchFamily="34" charset="0"/>
                <a:sym typeface="Arial" panose="020B0604020202020204" pitchFamily="34" charset="0"/>
              </a:rPr>
              <a:t>Primārās enerģijas patēriņa samazinājums publiskajās ēkās – </a:t>
            </a:r>
            <a:r>
              <a:rPr lang="lv-LV" altLang="lv-LV" sz="1600" b="1" dirty="0">
                <a:solidFill>
                  <a:schemeClr val="tx1"/>
                </a:solidFill>
                <a:latin typeface="Calibri" panose="020F0502020204030204" pitchFamily="34" charset="0"/>
                <a:sym typeface="Arial" panose="020B0604020202020204" pitchFamily="34" charset="0"/>
              </a:rPr>
              <a:t>13,72 </a:t>
            </a:r>
            <a:r>
              <a:rPr lang="lv-LV" altLang="lv-LV" sz="1600" b="1" dirty="0" err="1">
                <a:solidFill>
                  <a:schemeClr val="tx1"/>
                </a:solidFill>
                <a:latin typeface="Calibri" panose="020F0502020204030204" pitchFamily="34" charset="0"/>
                <a:sym typeface="Arial" panose="020B0604020202020204" pitchFamily="34" charset="0"/>
              </a:rPr>
              <a:t>GWh</a:t>
            </a:r>
            <a:r>
              <a:rPr lang="lv-LV" altLang="lv-LV" sz="1600" b="1" dirty="0">
                <a:solidFill>
                  <a:schemeClr val="tx1"/>
                </a:solidFill>
                <a:latin typeface="Calibri" panose="020F0502020204030204" pitchFamily="34" charset="0"/>
                <a:sym typeface="Arial" panose="020B0604020202020204" pitchFamily="34" charset="0"/>
              </a:rPr>
              <a:t>/gadā</a:t>
            </a:r>
            <a:r>
              <a:rPr lang="lv-LV" altLang="lv-LV" sz="1600" dirty="0">
                <a:solidFill>
                  <a:schemeClr val="tx1"/>
                </a:solidFill>
                <a:latin typeface="Calibri" panose="020F0502020204030204" pitchFamily="34" charset="0"/>
                <a:sym typeface="Arial" panose="020B0604020202020204" pitchFamily="34" charset="0"/>
              </a:rPr>
              <a:t>. </a:t>
            </a:r>
          </a:p>
          <a:p>
            <a:pPr marL="285750" lvl="1">
              <a:buClr>
                <a:srgbClr val="000000"/>
              </a:buClr>
              <a:buSzPct val="100000"/>
              <a:buFont typeface="Arial" panose="020B0604020202020204" pitchFamily="34" charset="0"/>
              <a:buChar char="•"/>
              <a:defRPr/>
            </a:pPr>
            <a:r>
              <a:rPr lang="lv-LV" altLang="lv-LV" sz="1600" dirty="0">
                <a:solidFill>
                  <a:schemeClr val="tx1"/>
                </a:solidFill>
                <a:latin typeface="Calibri" panose="020F0502020204030204" pitchFamily="34" charset="0"/>
                <a:sym typeface="Arial" panose="020B0604020202020204" pitchFamily="34" charset="0"/>
              </a:rPr>
              <a:t>Papildus uzstādītās AER izmantojošu </a:t>
            </a:r>
            <a:r>
              <a:rPr lang="lv-LV" altLang="lv-LV" sz="1600" dirty="0" err="1">
                <a:solidFill>
                  <a:schemeClr val="tx1"/>
                </a:solidFill>
                <a:latin typeface="Calibri" panose="020F0502020204030204" pitchFamily="34" charset="0"/>
                <a:sym typeface="Arial" panose="020B0604020202020204" pitchFamily="34" charset="0"/>
              </a:rPr>
              <a:t>siltumavotu</a:t>
            </a:r>
            <a:r>
              <a:rPr lang="lv-LV" altLang="lv-LV" sz="1600" dirty="0">
                <a:solidFill>
                  <a:schemeClr val="tx1"/>
                </a:solidFill>
                <a:latin typeface="Calibri" panose="020F0502020204030204" pitchFamily="34" charset="0"/>
                <a:sym typeface="Arial" panose="020B0604020202020204" pitchFamily="34" charset="0"/>
              </a:rPr>
              <a:t> jaudas ēkās, kas ir saņēmušas ERAF finansējumu – </a:t>
            </a:r>
            <a:r>
              <a:rPr lang="lv-LV" altLang="lv-LV" sz="1600" b="1" dirty="0">
                <a:solidFill>
                  <a:schemeClr val="tx1"/>
                </a:solidFill>
                <a:latin typeface="Calibri" panose="020F0502020204030204" pitchFamily="34" charset="0"/>
                <a:sym typeface="Arial" panose="020B0604020202020204" pitchFamily="34" charset="0"/>
              </a:rPr>
              <a:t>1,2 MW</a:t>
            </a:r>
            <a:r>
              <a:rPr lang="lv-LV" altLang="lv-LV" sz="1600" dirty="0">
                <a:solidFill>
                  <a:schemeClr val="tx1"/>
                </a:solidFill>
                <a:latin typeface="Calibri" panose="020F0502020204030204" pitchFamily="34" charset="0"/>
                <a:sym typeface="Arial" panose="020B0604020202020204" pitchFamily="34" charset="0"/>
              </a:rPr>
              <a:t>.</a:t>
            </a:r>
          </a:p>
          <a:p>
            <a:pPr>
              <a:spcAft>
                <a:spcPts val="200"/>
              </a:spcAft>
              <a:buClr>
                <a:srgbClr val="000000"/>
              </a:buClr>
              <a:buSzPct val="100000"/>
              <a:buFont typeface="Times New Roman" panose="02020603050405020304" pitchFamily="18" charset="0"/>
              <a:buNone/>
              <a:defRPr/>
            </a:pPr>
            <a:endParaRPr lang="lv-LV" altLang="lv-LV" sz="1400" dirty="0">
              <a:solidFill>
                <a:srgbClr val="026227"/>
              </a:solidFill>
              <a:latin typeface="Calibri" panose="020F0502020204030204" pitchFamily="34" charset="0"/>
            </a:endParaRPr>
          </a:p>
          <a:p>
            <a:pPr>
              <a:spcAft>
                <a:spcPts val="200"/>
              </a:spcAft>
              <a:buClr>
                <a:srgbClr val="000000"/>
              </a:buClr>
              <a:buSzPct val="100000"/>
              <a:buFont typeface="Times New Roman" panose="02020603050405020304" pitchFamily="18" charset="0"/>
              <a:buNone/>
              <a:defRPr/>
            </a:pPr>
            <a:endParaRPr lang="lv-LV" altLang="lv-LV" sz="1400" dirty="0">
              <a:solidFill>
                <a:srgbClr val="026227"/>
              </a:solidFill>
              <a:latin typeface="Calibri" panose="020F0502020204030204" pitchFamily="34" charset="0"/>
            </a:endParaRPr>
          </a:p>
        </p:txBody>
      </p:sp>
      <p:sp>
        <p:nvSpPr>
          <p:cNvPr id="7" name="Title 1"/>
          <p:cNvSpPr txBox="1">
            <a:spLocks/>
          </p:cNvSpPr>
          <p:nvPr/>
        </p:nvSpPr>
        <p:spPr bwMode="auto">
          <a:xfrm>
            <a:off x="1405718" y="0"/>
            <a:ext cx="7738281" cy="6207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gn="ctr">
              <a:buClr>
                <a:srgbClr val="000000"/>
              </a:buClr>
              <a:buSzPct val="100000"/>
            </a:pPr>
            <a:r>
              <a:rPr lang="lv-LV" altLang="lv-LV" sz="2800" b="1" dirty="0" smtClean="0">
                <a:solidFill>
                  <a:srgbClr val="026227"/>
                </a:solidFill>
                <a:latin typeface="Calibri" panose="020F0502020204030204" pitchFamily="34" charset="0"/>
              </a:rPr>
              <a:t>Atbalsta iespējas PII energoefektivitātes uzlabošanai</a:t>
            </a:r>
            <a:endParaRPr lang="lv-LV" altLang="lv-LV" sz="2800" b="1" dirty="0">
              <a:solidFill>
                <a:srgbClr val="026227"/>
              </a:solidFill>
              <a:latin typeface="Calibri" panose="020F0502020204030204" pitchFamily="34" charset="0"/>
            </a:endParaRPr>
          </a:p>
        </p:txBody>
      </p:sp>
      <p:pic>
        <p:nvPicPr>
          <p:cNvPr id="8" name="Picture 2" descr="http://www.lv.building.lv/news/images/stories/301600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003734" y="1863252"/>
            <a:ext cx="2400300" cy="1655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Rectangle 16"/>
          <p:cNvSpPr>
            <a:spLocks noChangeArrowheads="1"/>
          </p:cNvSpPr>
          <p:nvPr/>
        </p:nvSpPr>
        <p:spPr bwMode="auto">
          <a:xfrm>
            <a:off x="2093495" y="1880427"/>
            <a:ext cx="2669320" cy="3539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defRPr>
                <a:solidFill>
                  <a:schemeClr val="bg1"/>
                </a:solidFill>
                <a:latin typeface="Times New Roman" panose="02020603050405020304" pitchFamily="18" charset="0"/>
                <a:ea typeface="MS PGothic" panose="020B0600070205080204" pitchFamily="34" charset="-128"/>
              </a:defRPr>
            </a:lvl1pPr>
            <a:lvl2pPr>
              <a:defRPr>
                <a:solidFill>
                  <a:schemeClr val="bg1"/>
                </a:solidFill>
                <a:latin typeface="Times New Roman" panose="02020603050405020304" pitchFamily="18" charset="0"/>
                <a:ea typeface="MS PGothic" panose="020B0600070205080204" pitchFamily="34" charset="-128"/>
              </a:defRPr>
            </a:lvl2pPr>
            <a:lvl3pPr>
              <a:defRPr>
                <a:solidFill>
                  <a:schemeClr val="bg1"/>
                </a:solidFill>
                <a:latin typeface="Times New Roman" panose="02020603050405020304" pitchFamily="18" charset="0"/>
                <a:ea typeface="MS PGothic" panose="020B0600070205080204" pitchFamily="34" charset="-128"/>
              </a:defRPr>
            </a:lvl3pPr>
            <a:lvl4pPr>
              <a:defRPr>
                <a:solidFill>
                  <a:schemeClr val="bg1"/>
                </a:solidFill>
                <a:latin typeface="Times New Roman" panose="02020603050405020304" pitchFamily="18" charset="0"/>
                <a:ea typeface="MS PGothic" panose="020B0600070205080204" pitchFamily="34" charset="-128"/>
              </a:defRPr>
            </a:lvl4pPr>
            <a:lvl5pPr>
              <a:defRPr>
                <a:solidFill>
                  <a:schemeClr val="bg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0"/>
              </a:spcBef>
              <a:spcAft>
                <a:spcPct val="0"/>
              </a:spcAft>
              <a:defRPr>
                <a:solidFill>
                  <a:schemeClr val="bg1"/>
                </a:solidFill>
                <a:latin typeface="Times New Roman" panose="02020603050405020304" pitchFamily="18" charset="0"/>
                <a:ea typeface="MS PGothic" panose="020B0600070205080204" pitchFamily="34" charset="-128"/>
              </a:defRPr>
            </a:lvl9pPr>
          </a:lstStyle>
          <a:p>
            <a:pPr>
              <a:buClr>
                <a:srgbClr val="000000"/>
              </a:buClr>
            </a:pPr>
            <a:r>
              <a:rPr lang="lv-LV" altLang="lv-LV" b="1" dirty="0">
                <a:solidFill>
                  <a:srgbClr val="0062AC"/>
                </a:solidFill>
                <a:latin typeface="Calibri" panose="020F0502020204030204" pitchFamily="34" charset="0"/>
              </a:rPr>
              <a:t>31,39 milj. </a:t>
            </a:r>
            <a:r>
              <a:rPr lang="lv-LV" altLang="lv-LV" b="1" i="1" dirty="0" err="1">
                <a:solidFill>
                  <a:srgbClr val="0062AC"/>
                </a:solidFill>
                <a:latin typeface="Calibri" panose="020F0502020204030204" pitchFamily="34" charset="0"/>
              </a:rPr>
              <a:t>euro</a:t>
            </a:r>
            <a:r>
              <a:rPr lang="lv-LV" altLang="lv-LV" b="1" dirty="0">
                <a:solidFill>
                  <a:srgbClr val="0062AC"/>
                </a:solidFill>
                <a:latin typeface="Calibri" panose="020F0502020204030204" pitchFamily="34" charset="0"/>
              </a:rPr>
              <a:t> ERAF (85%)</a:t>
            </a:r>
          </a:p>
        </p:txBody>
      </p:sp>
    </p:spTree>
    <p:extLst>
      <p:ext uri="{BB962C8B-B14F-4D97-AF65-F5344CB8AC3E}">
        <p14:creationId xmlns="" xmlns:p14="http://schemas.microsoft.com/office/powerpoint/2010/main" val="305501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751</TotalTime>
  <Words>795</Words>
  <Application>Microsoft Office PowerPoint</Application>
  <PresentationFormat>On-screen Show (4:3)</PresentationFormat>
  <Paragraphs>104</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89_Prezentacija_templateLV</vt:lpstr>
      <vt:lpstr>Par aktualitātēm pirmsskolas bērnu izglītības jomā, kas skar privātos bērnudārzus  </vt:lpstr>
      <vt:lpstr>Pašvaldības kompetence</vt:lpstr>
      <vt:lpstr>Valsts atbalsta programma</vt:lpstr>
      <vt:lpstr>Esošās valsts atbalsta programmas rezultāti </vt:lpstr>
      <vt:lpstr>Prognozējamās iedzīvotāju skaita pārmaiņas 2030.gadā</vt:lpstr>
      <vt:lpstr>Pašvaldību paveiktais 2011.-2014.gadā*</vt:lpstr>
      <vt:lpstr>Pašvaldību plāni bērnudārzu pieejamības problēmas risināšanai</vt:lpstr>
      <vt:lpstr>Iespējamie varianti valsts atbalsta apmēram</vt:lpstr>
      <vt:lpstr>Slide 9</vt:lpstr>
      <vt:lpstr>Turpmākā rīcība - galvenais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RaivisBremsmits</cp:lastModifiedBy>
  <cp:revision>109</cp:revision>
  <dcterms:created xsi:type="dcterms:W3CDTF">2014-11-20T14:46:47Z</dcterms:created>
  <dcterms:modified xsi:type="dcterms:W3CDTF">2015-08-28T05:53:18Z</dcterms:modified>
</cp:coreProperties>
</file>