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63" r:id="rId2"/>
    <p:sldId id="272" r:id="rId3"/>
    <p:sldId id="264" r:id="rId4"/>
    <p:sldId id="266" r:id="rId5"/>
    <p:sldId id="270" r:id="rId6"/>
    <p:sldId id="269" r:id="rId7"/>
    <p:sldId id="277" r:id="rId8"/>
    <p:sldId id="262" r:id="rId9"/>
    <p:sldId id="257" r:id="rId10"/>
    <p:sldId id="258" r:id="rId11"/>
    <p:sldId id="261" r:id="rId12"/>
    <p:sldId id="260" r:id="rId13"/>
    <p:sldId id="278" r:id="rId14"/>
    <p:sldId id="279" r:id="rId15"/>
    <p:sldId id="280" r:id="rId16"/>
    <p:sldId id="276" r:id="rId17"/>
    <p:sldId id="275" r:id="rId18"/>
    <p:sldId id="268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294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A64128-926B-A74F-9718-8228A7A82D80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4C2431-B5A6-9243-8CD5-EDFEEF26A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325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C2431-B5A6-9243-8CD5-EDFEEF26AD7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983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lv-LV" dirty="0" smtClean="0">
              <a:ea typeface="+mn-ea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85B9A941-C38D-0A47-9DD7-6D5E4A4622FF}" type="slidenum">
              <a:rPr lang="en-US" sz="1200" b="0">
                <a:latin typeface="Calibri" charset="0"/>
              </a:rPr>
              <a:pPr/>
              <a:t>4</a:t>
            </a:fld>
            <a:endParaRPr lang="en-US" sz="1200" b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85B9A941-C38D-0A47-9DD7-6D5E4A4622FF}" type="slidenum">
              <a:rPr lang="en-US" sz="1200" b="0">
                <a:latin typeface="Calibri" charset="0"/>
              </a:rPr>
              <a:pPr/>
              <a:t>16</a:t>
            </a:fld>
            <a:endParaRPr lang="en-US" sz="1200" b="0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v-LV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66D58-4A97-8942-B02D-9FE0BDB2CC6E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AE01-5E2B-2F42-B9AD-535DEEE61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515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66D58-4A97-8942-B02D-9FE0BDB2CC6E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AE01-5E2B-2F42-B9AD-535DEEE61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937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66D58-4A97-8942-B02D-9FE0BDB2CC6E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AE01-5E2B-2F42-B9AD-535DEEE61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509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66D58-4A97-8942-B02D-9FE0BDB2CC6E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AE01-5E2B-2F42-B9AD-535DEEE61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182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66D58-4A97-8942-B02D-9FE0BDB2CC6E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AE01-5E2B-2F42-B9AD-535DEEE61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037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66D58-4A97-8942-B02D-9FE0BDB2CC6E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AE01-5E2B-2F42-B9AD-535DEEE61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939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66D58-4A97-8942-B02D-9FE0BDB2CC6E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AE01-5E2B-2F42-B9AD-535DEEE61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02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66D58-4A97-8942-B02D-9FE0BDB2CC6E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AE01-5E2B-2F42-B9AD-535DEEE61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766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66D58-4A97-8942-B02D-9FE0BDB2CC6E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AE01-5E2B-2F42-B9AD-535DEEE61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321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66D58-4A97-8942-B02D-9FE0BDB2CC6E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AE01-5E2B-2F42-B9AD-535DEEE61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70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66D58-4A97-8942-B02D-9FE0BDB2CC6E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AE01-5E2B-2F42-B9AD-535DEEE61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507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66D58-4A97-8942-B02D-9FE0BDB2CC6E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2AE01-5E2B-2F42-B9AD-535DEEE61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956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youtu.be/puiUB8mWqG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7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1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4" descr="logo_lj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97" y="5676500"/>
            <a:ext cx="1312862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5" descr="SD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75" y="0"/>
            <a:ext cx="5508625" cy="4297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562" y="5681263"/>
            <a:ext cx="114617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TextBox 8"/>
          <p:cNvSpPr txBox="1">
            <a:spLocks noChangeArrowheads="1"/>
          </p:cNvSpPr>
          <p:nvPr/>
        </p:nvSpPr>
        <p:spPr bwMode="auto">
          <a:xfrm>
            <a:off x="538163" y="4297269"/>
            <a:ext cx="8420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1800" b="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Vilis </a:t>
            </a:r>
            <a:r>
              <a:rPr lang="en-US" sz="1800" b="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Brūveris</a:t>
            </a:r>
            <a:r>
              <a:rPr lang="en-US" sz="1800" b="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1800" b="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| </a:t>
            </a:r>
            <a:r>
              <a:rPr lang="en-US" sz="1800" b="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Latvijas</a:t>
            </a:r>
            <a:r>
              <a:rPr lang="en-US" sz="1800" b="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1800" b="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Jaunatnes</a:t>
            </a:r>
            <a:r>
              <a:rPr lang="en-US" sz="1800" b="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1800" b="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padomes</a:t>
            </a:r>
            <a:r>
              <a:rPr lang="en-US" sz="1800" b="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1800" b="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Starptautiskās</a:t>
            </a:r>
            <a:r>
              <a:rPr lang="en-US" sz="1800" b="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1800" b="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programmas</a:t>
            </a:r>
            <a:r>
              <a:rPr lang="en-US" sz="1800" b="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1800" b="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direktors</a:t>
            </a:r>
            <a:endParaRPr lang="en-US" sz="1800" b="0" i="1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10" name="Picture 9" descr="EU_co_funded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238" y="5794204"/>
            <a:ext cx="2152768" cy="6149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9123" y="5676500"/>
            <a:ext cx="705870" cy="796925"/>
          </a:xfrm>
          <a:prstGeom prst="rect">
            <a:avLst/>
          </a:prstGeom>
        </p:spPr>
      </p:pic>
      <p:pic>
        <p:nvPicPr>
          <p:cNvPr id="2" name="Picture 1" descr="vertik_bez_laukuma_LV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559" y="5327650"/>
            <a:ext cx="1415027" cy="1415027"/>
          </a:xfrm>
          <a:prstGeom prst="rect">
            <a:avLst/>
          </a:prstGeom>
        </p:spPr>
      </p:pic>
      <p:sp>
        <p:nvSpPr>
          <p:cNvPr id="11" name="TextBox 14"/>
          <p:cNvSpPr txBox="1">
            <a:spLocks noChangeArrowheads="1"/>
          </p:cNvSpPr>
          <p:nvPr/>
        </p:nvSpPr>
        <p:spPr bwMode="auto">
          <a:xfrm>
            <a:off x="3971927" y="4748648"/>
            <a:ext cx="18212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2800" b="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www.ljp.lv</a:t>
            </a:r>
            <a:endParaRPr lang="en-US" sz="2800" b="0" i="1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9570109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i="1" dirty="0" err="1">
                <a:solidFill>
                  <a:srgbClr val="595959"/>
                </a:solidFill>
              </a:rPr>
              <a:t>Politikas</a:t>
            </a:r>
            <a:r>
              <a:rPr lang="en-US" sz="3600" b="1" i="1" dirty="0">
                <a:solidFill>
                  <a:srgbClr val="595959"/>
                </a:solidFill>
              </a:rPr>
              <a:t> </a:t>
            </a:r>
            <a:r>
              <a:rPr lang="en-US" sz="3600" b="1" i="1" dirty="0" err="1">
                <a:solidFill>
                  <a:srgbClr val="595959"/>
                </a:solidFill>
              </a:rPr>
              <a:t>veidotāji</a:t>
            </a:r>
            <a:r>
              <a:rPr lang="en-US" sz="3600" b="1" i="1" dirty="0">
                <a:solidFill>
                  <a:srgbClr val="595959"/>
                </a:solidFill>
              </a:rPr>
              <a:t> un </a:t>
            </a:r>
            <a:r>
              <a:rPr lang="en-US" sz="3600" b="1" i="1" dirty="0" err="1">
                <a:solidFill>
                  <a:srgbClr val="595959"/>
                </a:solidFill>
              </a:rPr>
              <a:t>lēmumu</a:t>
            </a:r>
            <a:r>
              <a:rPr lang="en-US" sz="3600" b="1" i="1" dirty="0">
                <a:solidFill>
                  <a:srgbClr val="595959"/>
                </a:solidFill>
              </a:rPr>
              <a:t> </a:t>
            </a:r>
            <a:r>
              <a:rPr lang="en-US" sz="3600" b="1" i="1" dirty="0" err="1">
                <a:solidFill>
                  <a:srgbClr val="595959"/>
                </a:solidFill>
              </a:rPr>
              <a:t>pieņēmēji</a:t>
            </a:r>
            <a:r>
              <a:rPr lang="en-US" sz="3600" b="1" i="1" dirty="0">
                <a:solidFill>
                  <a:srgbClr val="595959"/>
                </a:solidFill>
              </a:rPr>
              <a:t> </a:t>
            </a:r>
            <a:endParaRPr lang="en-US" sz="3600" b="1" i="1" dirty="0" smtClean="0">
              <a:solidFill>
                <a:srgbClr val="595959"/>
              </a:solidFill>
            </a:endParaRPr>
          </a:p>
          <a:p>
            <a:pPr marL="0" indent="0">
              <a:buNone/>
            </a:pPr>
            <a:r>
              <a:rPr lang="en-US" sz="3600" i="1" dirty="0" err="1" smtClean="0">
                <a:solidFill>
                  <a:srgbClr val="595959"/>
                </a:solidFill>
              </a:rPr>
              <a:t>Visu</a:t>
            </a:r>
            <a:r>
              <a:rPr lang="en-US" sz="3600" i="1" dirty="0" smtClean="0">
                <a:solidFill>
                  <a:srgbClr val="595959"/>
                </a:solidFill>
              </a:rPr>
              <a:t> </a:t>
            </a:r>
            <a:r>
              <a:rPr lang="en-US" sz="3600" i="1" dirty="0" err="1">
                <a:solidFill>
                  <a:srgbClr val="595959"/>
                </a:solidFill>
              </a:rPr>
              <a:t>līmeņu</a:t>
            </a:r>
            <a:r>
              <a:rPr lang="en-US" sz="3600" i="1" dirty="0">
                <a:solidFill>
                  <a:srgbClr val="595959"/>
                </a:solidFill>
              </a:rPr>
              <a:t> </a:t>
            </a:r>
            <a:r>
              <a:rPr lang="en-US" sz="3600" i="1" dirty="0" err="1">
                <a:solidFill>
                  <a:srgbClr val="595959"/>
                </a:solidFill>
              </a:rPr>
              <a:t>politikas</a:t>
            </a:r>
            <a:r>
              <a:rPr lang="en-US" sz="3600" i="1" dirty="0">
                <a:solidFill>
                  <a:srgbClr val="595959"/>
                </a:solidFill>
              </a:rPr>
              <a:t> </a:t>
            </a:r>
            <a:r>
              <a:rPr lang="en-US" sz="3600" i="1" dirty="0" err="1">
                <a:solidFill>
                  <a:srgbClr val="595959"/>
                </a:solidFill>
              </a:rPr>
              <a:t>veidotājiem</a:t>
            </a:r>
            <a:r>
              <a:rPr lang="en-US" sz="3600" i="1" dirty="0">
                <a:solidFill>
                  <a:srgbClr val="595959"/>
                </a:solidFill>
              </a:rPr>
              <a:t> </a:t>
            </a:r>
            <a:r>
              <a:rPr lang="en-US" sz="3600" i="1" dirty="0" err="1">
                <a:solidFill>
                  <a:srgbClr val="595959"/>
                </a:solidFill>
              </a:rPr>
              <a:t>nepārtraukti</a:t>
            </a:r>
            <a:r>
              <a:rPr lang="en-US" sz="3600" i="1" dirty="0">
                <a:solidFill>
                  <a:srgbClr val="595959"/>
                </a:solidFill>
              </a:rPr>
              <a:t> </a:t>
            </a:r>
            <a:r>
              <a:rPr lang="en-US" sz="3600" i="1" dirty="0" err="1">
                <a:solidFill>
                  <a:srgbClr val="595959"/>
                </a:solidFill>
              </a:rPr>
              <a:t>jāīsteno</a:t>
            </a:r>
            <a:r>
              <a:rPr lang="en-US" sz="3600" i="1" dirty="0">
                <a:solidFill>
                  <a:srgbClr val="595959"/>
                </a:solidFill>
              </a:rPr>
              <a:t> </a:t>
            </a:r>
            <a:r>
              <a:rPr lang="en-US" sz="3600" b="1" i="1" dirty="0" err="1">
                <a:solidFill>
                  <a:srgbClr val="800000"/>
                </a:solidFill>
              </a:rPr>
              <a:t>atvērta</a:t>
            </a:r>
            <a:r>
              <a:rPr lang="en-US" sz="3600" b="1" i="1" dirty="0">
                <a:solidFill>
                  <a:srgbClr val="800000"/>
                </a:solidFill>
              </a:rPr>
              <a:t> un </a:t>
            </a:r>
            <a:r>
              <a:rPr lang="en-US" sz="3600" b="1" i="1" dirty="0" err="1">
                <a:solidFill>
                  <a:srgbClr val="800000"/>
                </a:solidFill>
              </a:rPr>
              <a:t>iekļaujoša</a:t>
            </a:r>
            <a:r>
              <a:rPr lang="en-US" sz="3600" b="1" i="1" dirty="0">
                <a:solidFill>
                  <a:srgbClr val="800000"/>
                </a:solidFill>
              </a:rPr>
              <a:t> </a:t>
            </a:r>
            <a:r>
              <a:rPr lang="en-US" sz="3600" b="1" i="1" dirty="0" err="1">
                <a:solidFill>
                  <a:srgbClr val="800000"/>
                </a:solidFill>
              </a:rPr>
              <a:t>politiskās</a:t>
            </a:r>
            <a:r>
              <a:rPr lang="en-US" sz="3600" b="1" i="1" dirty="0">
                <a:solidFill>
                  <a:srgbClr val="800000"/>
                </a:solidFill>
              </a:rPr>
              <a:t> </a:t>
            </a:r>
            <a:r>
              <a:rPr lang="en-US" sz="3600" b="1" i="1" dirty="0" err="1">
                <a:solidFill>
                  <a:srgbClr val="800000"/>
                </a:solidFill>
              </a:rPr>
              <a:t>komunikācijas</a:t>
            </a:r>
            <a:r>
              <a:rPr lang="en-US" sz="3600" b="1" i="1" dirty="0">
                <a:solidFill>
                  <a:srgbClr val="800000"/>
                </a:solidFill>
              </a:rPr>
              <a:t> </a:t>
            </a:r>
            <a:r>
              <a:rPr lang="en-US" sz="3600" b="1" i="1" dirty="0" err="1">
                <a:solidFill>
                  <a:srgbClr val="800000"/>
                </a:solidFill>
              </a:rPr>
              <a:t>kultūra</a:t>
            </a:r>
            <a:r>
              <a:rPr lang="en-US" sz="3600" i="1" dirty="0">
                <a:solidFill>
                  <a:srgbClr val="595959"/>
                </a:solidFill>
              </a:rPr>
              <a:t>, </a:t>
            </a:r>
            <a:r>
              <a:rPr lang="en-US" sz="3600" i="1" dirty="0" err="1">
                <a:solidFill>
                  <a:srgbClr val="595959"/>
                </a:solidFill>
              </a:rPr>
              <a:t>izmantojot</a:t>
            </a:r>
            <a:r>
              <a:rPr lang="en-US" sz="3600" i="1" dirty="0">
                <a:solidFill>
                  <a:srgbClr val="595959"/>
                </a:solidFill>
              </a:rPr>
              <a:t> </a:t>
            </a:r>
            <a:r>
              <a:rPr lang="en-US" sz="3600" i="1" dirty="0" err="1">
                <a:solidFill>
                  <a:srgbClr val="595959"/>
                </a:solidFill>
              </a:rPr>
              <a:t>dažādas</a:t>
            </a:r>
            <a:r>
              <a:rPr lang="en-US" sz="3600" i="1" dirty="0">
                <a:solidFill>
                  <a:srgbClr val="595959"/>
                </a:solidFill>
              </a:rPr>
              <a:t> </a:t>
            </a:r>
            <a:r>
              <a:rPr lang="en-US" sz="3600" i="1" dirty="0" err="1">
                <a:solidFill>
                  <a:srgbClr val="595959"/>
                </a:solidFill>
              </a:rPr>
              <a:t>uz</a:t>
            </a:r>
            <a:r>
              <a:rPr lang="en-US" sz="3600" i="1" dirty="0">
                <a:solidFill>
                  <a:srgbClr val="595959"/>
                </a:solidFill>
              </a:rPr>
              <a:t> </a:t>
            </a:r>
            <a:r>
              <a:rPr lang="en-US" sz="3600" i="1" dirty="0" err="1">
                <a:solidFill>
                  <a:srgbClr val="595959"/>
                </a:solidFill>
              </a:rPr>
              <a:t>jaunatni</a:t>
            </a:r>
            <a:r>
              <a:rPr lang="en-US" sz="3600" i="1" dirty="0">
                <a:solidFill>
                  <a:srgbClr val="595959"/>
                </a:solidFill>
              </a:rPr>
              <a:t> </a:t>
            </a:r>
            <a:r>
              <a:rPr lang="en-US" sz="3600" i="1" dirty="0" err="1">
                <a:solidFill>
                  <a:srgbClr val="595959"/>
                </a:solidFill>
              </a:rPr>
              <a:t>vērstas</a:t>
            </a:r>
            <a:r>
              <a:rPr lang="en-US" sz="3600" i="1" dirty="0">
                <a:solidFill>
                  <a:srgbClr val="595959"/>
                </a:solidFill>
              </a:rPr>
              <a:t> </a:t>
            </a:r>
            <a:r>
              <a:rPr lang="en-US" sz="3600" i="1" dirty="0" err="1">
                <a:solidFill>
                  <a:srgbClr val="595959"/>
                </a:solidFill>
              </a:rPr>
              <a:t>metodes</a:t>
            </a:r>
            <a:r>
              <a:rPr lang="en-US" sz="3600" i="1" dirty="0">
                <a:solidFill>
                  <a:srgbClr val="595959"/>
                </a:solidFill>
              </a:rPr>
              <a:t>, </a:t>
            </a:r>
            <a:r>
              <a:rPr lang="en-US" sz="3600" i="1" dirty="0" err="1">
                <a:solidFill>
                  <a:srgbClr val="595959"/>
                </a:solidFill>
              </a:rPr>
              <a:t>lai</a:t>
            </a:r>
            <a:r>
              <a:rPr lang="en-US" sz="3600" i="1" dirty="0">
                <a:solidFill>
                  <a:srgbClr val="595959"/>
                </a:solidFill>
              </a:rPr>
              <a:t> </a:t>
            </a:r>
            <a:r>
              <a:rPr lang="en-US" sz="3600" i="1" dirty="0" err="1">
                <a:solidFill>
                  <a:srgbClr val="595959"/>
                </a:solidFill>
              </a:rPr>
              <a:t>palielinātu</a:t>
            </a:r>
            <a:r>
              <a:rPr lang="en-US" sz="3600" i="1" dirty="0">
                <a:solidFill>
                  <a:srgbClr val="595959"/>
                </a:solidFill>
              </a:rPr>
              <a:t> </a:t>
            </a:r>
            <a:r>
              <a:rPr lang="en-US" sz="3600" i="1" dirty="0" err="1">
                <a:solidFill>
                  <a:srgbClr val="595959"/>
                </a:solidFill>
              </a:rPr>
              <a:t>politikas</a:t>
            </a:r>
            <a:r>
              <a:rPr lang="en-US" sz="3600" i="1" dirty="0">
                <a:solidFill>
                  <a:srgbClr val="595959"/>
                </a:solidFill>
              </a:rPr>
              <a:t> </a:t>
            </a:r>
            <a:r>
              <a:rPr lang="en-US" sz="3600" i="1" dirty="0" err="1">
                <a:solidFill>
                  <a:srgbClr val="595959"/>
                </a:solidFill>
              </a:rPr>
              <a:t>veidotāju</a:t>
            </a:r>
            <a:r>
              <a:rPr lang="en-US" sz="3600" i="1" dirty="0">
                <a:solidFill>
                  <a:srgbClr val="595959"/>
                </a:solidFill>
              </a:rPr>
              <a:t> </a:t>
            </a:r>
            <a:r>
              <a:rPr lang="en-US" sz="3600" b="1" i="1" dirty="0" err="1">
                <a:solidFill>
                  <a:srgbClr val="800000"/>
                </a:solidFill>
              </a:rPr>
              <a:t>atklātību</a:t>
            </a:r>
            <a:r>
              <a:rPr lang="en-US" sz="3600" i="1" dirty="0">
                <a:solidFill>
                  <a:srgbClr val="595959"/>
                </a:solidFill>
              </a:rPr>
              <a:t> un </a:t>
            </a:r>
            <a:r>
              <a:rPr lang="en-US" sz="3600" b="1" i="1" dirty="0" err="1">
                <a:solidFill>
                  <a:srgbClr val="800000"/>
                </a:solidFill>
              </a:rPr>
              <a:t>uzticamību</a:t>
            </a:r>
            <a:r>
              <a:rPr lang="en-US" sz="3600" i="1" dirty="0">
                <a:solidFill>
                  <a:srgbClr val="595959"/>
                </a:solidFill>
              </a:rPr>
              <a:t>. </a:t>
            </a:r>
            <a:endParaRPr lang="en-US" sz="3600" i="1" dirty="0">
              <a:solidFill>
                <a:srgbClr val="595959"/>
              </a:solidFill>
              <a:latin typeface="Helvetica Light"/>
              <a:cs typeface="Helvetica Light"/>
            </a:endParaRPr>
          </a:p>
        </p:txBody>
      </p:sp>
      <p:pic>
        <p:nvPicPr>
          <p:cNvPr id="4" name="Picture 10" descr="SD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938" y="146050"/>
            <a:ext cx="80327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 descr="logo_lj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73" y="146050"/>
            <a:ext cx="885281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259243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201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i="1" dirty="0" err="1">
                <a:solidFill>
                  <a:srgbClr val="595959"/>
                </a:solidFill>
              </a:rPr>
              <a:t>Politikas</a:t>
            </a:r>
            <a:r>
              <a:rPr lang="en-US" b="1" i="1" dirty="0">
                <a:solidFill>
                  <a:srgbClr val="595959"/>
                </a:solidFill>
              </a:rPr>
              <a:t> </a:t>
            </a:r>
            <a:r>
              <a:rPr lang="en-US" b="1" i="1" dirty="0" err="1">
                <a:solidFill>
                  <a:srgbClr val="595959"/>
                </a:solidFill>
              </a:rPr>
              <a:t>veidotāji</a:t>
            </a:r>
            <a:r>
              <a:rPr lang="en-US" b="1" i="1" dirty="0">
                <a:solidFill>
                  <a:srgbClr val="595959"/>
                </a:solidFill>
              </a:rPr>
              <a:t> un </a:t>
            </a:r>
            <a:r>
              <a:rPr lang="en-US" b="1" i="1" dirty="0" err="1">
                <a:solidFill>
                  <a:srgbClr val="595959"/>
                </a:solidFill>
              </a:rPr>
              <a:t>lēmumu</a:t>
            </a:r>
            <a:r>
              <a:rPr lang="en-US" b="1" i="1" dirty="0">
                <a:solidFill>
                  <a:srgbClr val="595959"/>
                </a:solidFill>
              </a:rPr>
              <a:t> </a:t>
            </a:r>
            <a:r>
              <a:rPr lang="en-US" b="1" i="1" dirty="0" err="1">
                <a:solidFill>
                  <a:srgbClr val="595959"/>
                </a:solidFill>
              </a:rPr>
              <a:t>pieņēmēji</a:t>
            </a:r>
            <a:r>
              <a:rPr lang="en-US" b="1" i="1" dirty="0">
                <a:solidFill>
                  <a:srgbClr val="595959"/>
                </a:solidFill>
              </a:rPr>
              <a:t> </a:t>
            </a:r>
            <a:endParaRPr lang="en-US" i="1" dirty="0" smtClean="0">
              <a:solidFill>
                <a:srgbClr val="595959"/>
              </a:solidFill>
            </a:endParaRPr>
          </a:p>
          <a:p>
            <a:pPr marL="0" indent="0">
              <a:buNone/>
            </a:pPr>
            <a:r>
              <a:rPr lang="en-US" i="1" dirty="0" err="1" smtClean="0">
                <a:solidFill>
                  <a:srgbClr val="595959"/>
                </a:solidFill>
              </a:rPr>
              <a:t>Eiropas</a:t>
            </a:r>
            <a:r>
              <a:rPr lang="en-US" i="1" dirty="0" smtClean="0">
                <a:solidFill>
                  <a:srgbClr val="595959"/>
                </a:solidFill>
              </a:rPr>
              <a:t> </a:t>
            </a:r>
            <a:r>
              <a:rPr lang="en-US" i="1" dirty="0" err="1">
                <a:solidFill>
                  <a:srgbClr val="595959"/>
                </a:solidFill>
              </a:rPr>
              <a:t>institūcijas</a:t>
            </a:r>
            <a:r>
              <a:rPr lang="en-US" i="1" dirty="0">
                <a:solidFill>
                  <a:srgbClr val="595959"/>
                </a:solidFill>
              </a:rPr>
              <a:t> un </a:t>
            </a:r>
            <a:r>
              <a:rPr lang="en-US" i="1" dirty="0" err="1">
                <a:solidFill>
                  <a:srgbClr val="595959"/>
                </a:solidFill>
              </a:rPr>
              <a:t>dalībvalstis</a:t>
            </a:r>
            <a:r>
              <a:rPr lang="en-US" i="1" dirty="0">
                <a:solidFill>
                  <a:srgbClr val="595959"/>
                </a:solidFill>
              </a:rPr>
              <a:t> </a:t>
            </a:r>
            <a:r>
              <a:rPr lang="en-US" i="1" dirty="0" err="1">
                <a:solidFill>
                  <a:srgbClr val="595959"/>
                </a:solidFill>
              </a:rPr>
              <a:t>tiek</a:t>
            </a:r>
            <a:r>
              <a:rPr lang="en-US" i="1" dirty="0">
                <a:solidFill>
                  <a:srgbClr val="595959"/>
                </a:solidFill>
              </a:rPr>
              <a:t> </a:t>
            </a:r>
            <a:r>
              <a:rPr lang="en-US" i="1" dirty="0" err="1">
                <a:solidFill>
                  <a:srgbClr val="595959"/>
                </a:solidFill>
              </a:rPr>
              <a:t>iedrošinātas</a:t>
            </a:r>
            <a:r>
              <a:rPr lang="en-US" i="1" dirty="0">
                <a:solidFill>
                  <a:srgbClr val="595959"/>
                </a:solidFill>
              </a:rPr>
              <a:t> </a:t>
            </a:r>
            <a:r>
              <a:rPr lang="en-US" i="1" dirty="0" err="1">
                <a:solidFill>
                  <a:srgbClr val="595959"/>
                </a:solidFill>
              </a:rPr>
              <a:t>izveidot</a:t>
            </a:r>
            <a:r>
              <a:rPr lang="en-US" i="1" dirty="0">
                <a:solidFill>
                  <a:srgbClr val="595959"/>
                </a:solidFill>
              </a:rPr>
              <a:t> </a:t>
            </a:r>
            <a:r>
              <a:rPr lang="en-US" b="1" i="1" dirty="0" err="1">
                <a:solidFill>
                  <a:srgbClr val="800000"/>
                </a:solidFill>
              </a:rPr>
              <a:t>starpnozaru</a:t>
            </a:r>
            <a:r>
              <a:rPr lang="en-US" b="1" i="1" dirty="0">
                <a:solidFill>
                  <a:srgbClr val="800000"/>
                </a:solidFill>
              </a:rPr>
              <a:t> </a:t>
            </a:r>
            <a:r>
              <a:rPr lang="en-US" b="1" i="1" dirty="0" err="1">
                <a:solidFill>
                  <a:srgbClr val="800000"/>
                </a:solidFill>
              </a:rPr>
              <a:t>iniciatīvas</a:t>
            </a:r>
            <a:r>
              <a:rPr lang="en-US" b="1" i="1" dirty="0">
                <a:solidFill>
                  <a:srgbClr val="800000"/>
                </a:solidFill>
              </a:rPr>
              <a:t> </a:t>
            </a:r>
            <a:r>
              <a:rPr lang="en-US" i="1" dirty="0">
                <a:solidFill>
                  <a:srgbClr val="595959"/>
                </a:solidFill>
              </a:rPr>
              <a:t>un </a:t>
            </a:r>
            <a:r>
              <a:rPr lang="en-US" b="1" i="1" dirty="0" err="1">
                <a:solidFill>
                  <a:srgbClr val="800000"/>
                </a:solidFill>
              </a:rPr>
              <a:t>ilgtermiņa</a:t>
            </a:r>
            <a:r>
              <a:rPr lang="en-US" b="1" i="1" dirty="0">
                <a:solidFill>
                  <a:srgbClr val="800000"/>
                </a:solidFill>
              </a:rPr>
              <a:t> </a:t>
            </a:r>
            <a:r>
              <a:rPr lang="en-US" b="1" i="1" dirty="0" err="1">
                <a:solidFill>
                  <a:srgbClr val="800000"/>
                </a:solidFill>
              </a:rPr>
              <a:t>partnerības</a:t>
            </a:r>
            <a:r>
              <a:rPr lang="en-US" b="1" i="1" dirty="0">
                <a:solidFill>
                  <a:srgbClr val="800000"/>
                </a:solidFill>
              </a:rPr>
              <a:t> </a:t>
            </a:r>
            <a:r>
              <a:rPr lang="en-US" i="1" dirty="0" err="1">
                <a:solidFill>
                  <a:srgbClr val="595959"/>
                </a:solidFill>
              </a:rPr>
              <a:t>visos</a:t>
            </a:r>
            <a:r>
              <a:rPr lang="en-US" i="1" dirty="0">
                <a:solidFill>
                  <a:srgbClr val="595959"/>
                </a:solidFill>
              </a:rPr>
              <a:t> </a:t>
            </a:r>
            <a:r>
              <a:rPr lang="en-US" i="1" dirty="0" err="1">
                <a:solidFill>
                  <a:srgbClr val="595959"/>
                </a:solidFill>
              </a:rPr>
              <a:t>līmeņos</a:t>
            </a:r>
            <a:r>
              <a:rPr lang="en-US" i="1" dirty="0">
                <a:solidFill>
                  <a:srgbClr val="595959"/>
                </a:solidFill>
              </a:rPr>
              <a:t> </a:t>
            </a:r>
            <a:r>
              <a:rPr lang="en-US" i="1" dirty="0" err="1">
                <a:solidFill>
                  <a:srgbClr val="595959"/>
                </a:solidFill>
              </a:rPr>
              <a:t>ar</a:t>
            </a:r>
            <a:r>
              <a:rPr lang="en-US" i="1" dirty="0">
                <a:solidFill>
                  <a:srgbClr val="595959"/>
                </a:solidFill>
              </a:rPr>
              <a:t> </a:t>
            </a:r>
            <a:r>
              <a:rPr lang="en-US" i="1" dirty="0" err="1">
                <a:solidFill>
                  <a:srgbClr val="595959"/>
                </a:solidFill>
              </a:rPr>
              <a:t>jaunatnes</a:t>
            </a:r>
            <a:r>
              <a:rPr lang="en-US" i="1" dirty="0">
                <a:solidFill>
                  <a:srgbClr val="595959"/>
                </a:solidFill>
              </a:rPr>
              <a:t> </a:t>
            </a:r>
            <a:r>
              <a:rPr lang="en-US" i="1" dirty="0" err="1">
                <a:solidFill>
                  <a:srgbClr val="595959"/>
                </a:solidFill>
              </a:rPr>
              <a:t>darbiniekiem</a:t>
            </a:r>
            <a:r>
              <a:rPr lang="en-US" i="1" dirty="0">
                <a:solidFill>
                  <a:srgbClr val="595959"/>
                </a:solidFill>
              </a:rPr>
              <a:t> un </a:t>
            </a:r>
            <a:r>
              <a:rPr lang="en-US" i="1" dirty="0" err="1">
                <a:solidFill>
                  <a:srgbClr val="595959"/>
                </a:solidFill>
              </a:rPr>
              <a:t>nevalstiskajām</a:t>
            </a:r>
            <a:r>
              <a:rPr lang="en-US" i="1" dirty="0">
                <a:solidFill>
                  <a:srgbClr val="595959"/>
                </a:solidFill>
              </a:rPr>
              <a:t> </a:t>
            </a:r>
            <a:r>
              <a:rPr lang="en-US" i="1" dirty="0" err="1">
                <a:solidFill>
                  <a:srgbClr val="595959"/>
                </a:solidFill>
              </a:rPr>
              <a:t>organizācijām</a:t>
            </a:r>
            <a:r>
              <a:rPr lang="en-US" i="1" dirty="0">
                <a:solidFill>
                  <a:srgbClr val="595959"/>
                </a:solidFill>
              </a:rPr>
              <a:t>, </a:t>
            </a:r>
            <a:r>
              <a:rPr lang="en-US" i="1" dirty="0" err="1">
                <a:solidFill>
                  <a:srgbClr val="595959"/>
                </a:solidFill>
              </a:rPr>
              <a:t>ar</a:t>
            </a:r>
            <a:r>
              <a:rPr lang="en-US" i="1" dirty="0">
                <a:solidFill>
                  <a:srgbClr val="595959"/>
                </a:solidFill>
              </a:rPr>
              <a:t> </a:t>
            </a:r>
            <a:r>
              <a:rPr lang="en-US" i="1" dirty="0" err="1">
                <a:solidFill>
                  <a:srgbClr val="595959"/>
                </a:solidFill>
              </a:rPr>
              <a:t>mērķi</a:t>
            </a:r>
            <a:r>
              <a:rPr lang="en-US" i="1" dirty="0">
                <a:solidFill>
                  <a:srgbClr val="595959"/>
                </a:solidFill>
              </a:rPr>
              <a:t> </a:t>
            </a:r>
            <a:r>
              <a:rPr lang="en-US" b="1" i="1" dirty="0" err="1">
                <a:solidFill>
                  <a:srgbClr val="800000"/>
                </a:solidFill>
              </a:rPr>
              <a:t>nodot</a:t>
            </a:r>
            <a:r>
              <a:rPr lang="en-US" b="1" i="1" dirty="0">
                <a:solidFill>
                  <a:srgbClr val="800000"/>
                </a:solidFill>
              </a:rPr>
              <a:t> </a:t>
            </a:r>
            <a:r>
              <a:rPr lang="en-US" b="1" i="1" dirty="0" err="1">
                <a:solidFill>
                  <a:srgbClr val="800000"/>
                </a:solidFill>
              </a:rPr>
              <a:t>zināšanas</a:t>
            </a:r>
            <a:r>
              <a:rPr lang="en-US" b="1" i="1" dirty="0">
                <a:solidFill>
                  <a:srgbClr val="800000"/>
                </a:solidFill>
              </a:rPr>
              <a:t> </a:t>
            </a:r>
            <a:r>
              <a:rPr lang="en-US" i="1" dirty="0">
                <a:solidFill>
                  <a:srgbClr val="595959"/>
                </a:solidFill>
              </a:rPr>
              <a:t>un </a:t>
            </a:r>
            <a:r>
              <a:rPr lang="en-US" b="1" i="1" dirty="0" err="1">
                <a:solidFill>
                  <a:srgbClr val="800000"/>
                </a:solidFill>
              </a:rPr>
              <a:t>attīstīt</a:t>
            </a:r>
            <a:r>
              <a:rPr lang="en-US" b="1" i="1" dirty="0">
                <a:solidFill>
                  <a:srgbClr val="800000"/>
                </a:solidFill>
              </a:rPr>
              <a:t> </a:t>
            </a:r>
            <a:r>
              <a:rPr lang="en-US" b="1" i="1" dirty="0" err="1">
                <a:solidFill>
                  <a:srgbClr val="800000"/>
                </a:solidFill>
              </a:rPr>
              <a:t>politiskās</a:t>
            </a:r>
            <a:r>
              <a:rPr lang="en-US" b="1" i="1" dirty="0">
                <a:solidFill>
                  <a:srgbClr val="800000"/>
                </a:solidFill>
              </a:rPr>
              <a:t> </a:t>
            </a:r>
            <a:r>
              <a:rPr lang="en-US" b="1" i="1" dirty="0" err="1">
                <a:solidFill>
                  <a:srgbClr val="800000"/>
                </a:solidFill>
              </a:rPr>
              <a:t>līdzdalības</a:t>
            </a:r>
            <a:r>
              <a:rPr lang="en-US" b="1" i="1" dirty="0">
                <a:solidFill>
                  <a:srgbClr val="800000"/>
                </a:solidFill>
              </a:rPr>
              <a:t> </a:t>
            </a:r>
            <a:r>
              <a:rPr lang="en-US" b="1" i="1" dirty="0" err="1">
                <a:solidFill>
                  <a:srgbClr val="800000"/>
                </a:solidFill>
              </a:rPr>
              <a:t>kompetences</a:t>
            </a:r>
            <a:r>
              <a:rPr lang="en-US" b="1" i="1" dirty="0">
                <a:solidFill>
                  <a:srgbClr val="595959"/>
                </a:solidFill>
              </a:rPr>
              <a:t> </a:t>
            </a:r>
            <a:r>
              <a:rPr lang="en-US" i="1" dirty="0" err="1">
                <a:solidFill>
                  <a:srgbClr val="595959"/>
                </a:solidFill>
              </a:rPr>
              <a:t>visiem</a:t>
            </a:r>
            <a:r>
              <a:rPr lang="en-US" i="1" dirty="0">
                <a:solidFill>
                  <a:srgbClr val="595959"/>
                </a:solidFill>
              </a:rPr>
              <a:t> </a:t>
            </a:r>
            <a:r>
              <a:rPr lang="en-US" i="1" dirty="0" err="1">
                <a:solidFill>
                  <a:srgbClr val="595959"/>
                </a:solidFill>
              </a:rPr>
              <a:t>jauniešiem</a:t>
            </a:r>
            <a:r>
              <a:rPr lang="en-US" i="1" dirty="0">
                <a:solidFill>
                  <a:srgbClr val="595959"/>
                </a:solidFill>
              </a:rPr>
              <a:t>. </a:t>
            </a:r>
            <a:endParaRPr lang="en-US" i="1" dirty="0">
              <a:solidFill>
                <a:srgbClr val="595959"/>
              </a:solidFill>
              <a:latin typeface="Helvetica Light"/>
              <a:cs typeface="Helvetica Light"/>
            </a:endParaRPr>
          </a:p>
        </p:txBody>
      </p:sp>
      <p:pic>
        <p:nvPicPr>
          <p:cNvPr id="4" name="Picture 10" descr="SD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938" y="146050"/>
            <a:ext cx="80327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 descr="logo_lj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73" y="146050"/>
            <a:ext cx="885281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9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i="1" dirty="0" err="1">
                <a:solidFill>
                  <a:srgbClr val="595959"/>
                </a:solidFill>
              </a:rPr>
              <a:t>Jauniešu</a:t>
            </a:r>
            <a:r>
              <a:rPr lang="en-US" sz="2800" b="1" i="1" dirty="0">
                <a:solidFill>
                  <a:srgbClr val="595959"/>
                </a:solidFill>
              </a:rPr>
              <a:t> </a:t>
            </a:r>
            <a:r>
              <a:rPr lang="en-US" sz="2800" b="1" i="1" dirty="0" err="1">
                <a:solidFill>
                  <a:srgbClr val="595959"/>
                </a:solidFill>
              </a:rPr>
              <a:t>padomes</a:t>
            </a:r>
            <a:r>
              <a:rPr lang="en-US" sz="2800" b="1" i="1" dirty="0">
                <a:solidFill>
                  <a:srgbClr val="595959"/>
                </a:solidFill>
              </a:rPr>
              <a:t> un </a:t>
            </a:r>
            <a:r>
              <a:rPr lang="en-US" sz="2800" b="1" i="1" dirty="0" err="1">
                <a:solidFill>
                  <a:srgbClr val="595959"/>
                </a:solidFill>
              </a:rPr>
              <a:t>jauniešu</a:t>
            </a:r>
            <a:r>
              <a:rPr lang="en-US" sz="2800" b="1" i="1" dirty="0">
                <a:solidFill>
                  <a:srgbClr val="595959"/>
                </a:solidFill>
              </a:rPr>
              <a:t> </a:t>
            </a:r>
            <a:r>
              <a:rPr lang="en-US" sz="2800" b="1" i="1" dirty="0" err="1" smtClean="0">
                <a:solidFill>
                  <a:srgbClr val="595959"/>
                </a:solidFill>
              </a:rPr>
              <a:t>organizācijas</a:t>
            </a:r>
            <a:endParaRPr lang="en-US" sz="2800" i="1" dirty="0" smtClean="0">
              <a:solidFill>
                <a:srgbClr val="595959"/>
              </a:solidFill>
            </a:endParaRPr>
          </a:p>
          <a:p>
            <a:pPr marL="0" indent="0">
              <a:buNone/>
            </a:pPr>
            <a:r>
              <a:rPr lang="en-US" sz="2800" i="1" dirty="0" err="1" smtClean="0">
                <a:solidFill>
                  <a:srgbClr val="595959"/>
                </a:solidFill>
              </a:rPr>
              <a:t>Dalībvalstīm</a:t>
            </a:r>
            <a:r>
              <a:rPr lang="en-US" sz="2800" i="1" dirty="0">
                <a:solidFill>
                  <a:srgbClr val="595959"/>
                </a:solidFill>
              </a:rPr>
              <a:t>, </a:t>
            </a:r>
            <a:r>
              <a:rPr lang="en-US" sz="2800" i="1" dirty="0" err="1">
                <a:solidFill>
                  <a:srgbClr val="595959"/>
                </a:solidFill>
              </a:rPr>
              <a:t>vietējām</a:t>
            </a:r>
            <a:r>
              <a:rPr lang="en-US" sz="2800" i="1" dirty="0">
                <a:solidFill>
                  <a:srgbClr val="595959"/>
                </a:solidFill>
              </a:rPr>
              <a:t> un </a:t>
            </a:r>
            <a:r>
              <a:rPr lang="en-US" sz="2800" i="1" dirty="0" err="1">
                <a:solidFill>
                  <a:srgbClr val="595959"/>
                </a:solidFill>
              </a:rPr>
              <a:t>reģionālajām</a:t>
            </a:r>
            <a:r>
              <a:rPr lang="en-US" sz="2800" i="1" dirty="0">
                <a:solidFill>
                  <a:srgbClr val="595959"/>
                </a:solidFill>
              </a:rPr>
              <a:t> </a:t>
            </a:r>
            <a:r>
              <a:rPr lang="en-US" sz="2800" i="1" dirty="0" err="1">
                <a:solidFill>
                  <a:srgbClr val="595959"/>
                </a:solidFill>
              </a:rPr>
              <a:t>pārvaldes</a:t>
            </a:r>
            <a:r>
              <a:rPr lang="en-US" sz="2800" i="1" dirty="0">
                <a:solidFill>
                  <a:srgbClr val="595959"/>
                </a:solidFill>
              </a:rPr>
              <a:t> </a:t>
            </a:r>
            <a:r>
              <a:rPr lang="en-US" sz="2800" i="1" dirty="0" err="1">
                <a:solidFill>
                  <a:srgbClr val="595959"/>
                </a:solidFill>
              </a:rPr>
              <a:t>institūcijām</a:t>
            </a:r>
            <a:r>
              <a:rPr lang="en-US" sz="2800" i="1" dirty="0">
                <a:solidFill>
                  <a:srgbClr val="595959"/>
                </a:solidFill>
              </a:rPr>
              <a:t> </a:t>
            </a:r>
            <a:r>
              <a:rPr lang="en-US" sz="2800" i="1" dirty="0" err="1">
                <a:solidFill>
                  <a:srgbClr val="595959"/>
                </a:solidFill>
              </a:rPr>
              <a:t>būtu</a:t>
            </a:r>
            <a:r>
              <a:rPr lang="en-US" sz="2800" i="1" dirty="0">
                <a:solidFill>
                  <a:srgbClr val="595959"/>
                </a:solidFill>
              </a:rPr>
              <a:t> </a:t>
            </a:r>
            <a:r>
              <a:rPr lang="en-US" sz="2800" i="1" dirty="0" err="1">
                <a:solidFill>
                  <a:srgbClr val="595959"/>
                </a:solidFill>
              </a:rPr>
              <a:t>jāveicina</a:t>
            </a:r>
            <a:r>
              <a:rPr lang="en-US" sz="2800" i="1" dirty="0">
                <a:solidFill>
                  <a:srgbClr val="595959"/>
                </a:solidFill>
              </a:rPr>
              <a:t> </a:t>
            </a:r>
            <a:r>
              <a:rPr lang="en-US" sz="2800" b="1" i="1" dirty="0" err="1">
                <a:solidFill>
                  <a:srgbClr val="800000"/>
                </a:solidFill>
              </a:rPr>
              <a:t>atvērtu</a:t>
            </a:r>
            <a:r>
              <a:rPr lang="en-US" sz="2800" i="1" dirty="0">
                <a:solidFill>
                  <a:srgbClr val="595959"/>
                </a:solidFill>
              </a:rPr>
              <a:t>, </a:t>
            </a:r>
            <a:r>
              <a:rPr lang="en-US" sz="2800" b="1" i="1" dirty="0" err="1">
                <a:solidFill>
                  <a:srgbClr val="800000"/>
                </a:solidFill>
              </a:rPr>
              <a:t>iekļaujošu</a:t>
            </a:r>
            <a:r>
              <a:rPr lang="en-US" sz="2800" b="1" i="1" dirty="0">
                <a:solidFill>
                  <a:srgbClr val="800000"/>
                </a:solidFill>
              </a:rPr>
              <a:t> </a:t>
            </a:r>
            <a:r>
              <a:rPr lang="en-US" sz="2800" i="1" dirty="0">
                <a:solidFill>
                  <a:srgbClr val="595959"/>
                </a:solidFill>
              </a:rPr>
              <a:t>un </a:t>
            </a:r>
            <a:r>
              <a:rPr lang="en-US" sz="2800" b="1" i="1" dirty="0" err="1">
                <a:solidFill>
                  <a:srgbClr val="800000"/>
                </a:solidFill>
              </a:rPr>
              <a:t>ilgtspējīgu</a:t>
            </a:r>
            <a:r>
              <a:rPr lang="en-US" sz="2800" b="1" i="1" dirty="0">
                <a:solidFill>
                  <a:srgbClr val="800000"/>
                </a:solidFill>
              </a:rPr>
              <a:t> </a:t>
            </a:r>
            <a:r>
              <a:rPr lang="en-US" sz="2800" i="1" dirty="0" err="1">
                <a:solidFill>
                  <a:srgbClr val="595959"/>
                </a:solidFill>
              </a:rPr>
              <a:t>demokrātisku</a:t>
            </a:r>
            <a:r>
              <a:rPr lang="en-US" sz="2800" i="1" dirty="0">
                <a:solidFill>
                  <a:srgbClr val="595959"/>
                </a:solidFill>
              </a:rPr>
              <a:t> </a:t>
            </a:r>
            <a:r>
              <a:rPr lang="en-US" sz="2800" i="1" dirty="0" err="1">
                <a:solidFill>
                  <a:srgbClr val="595959"/>
                </a:solidFill>
              </a:rPr>
              <a:t>vietējo</a:t>
            </a:r>
            <a:r>
              <a:rPr lang="en-US" sz="2800" i="1" dirty="0">
                <a:solidFill>
                  <a:srgbClr val="595959"/>
                </a:solidFill>
              </a:rPr>
              <a:t> un </a:t>
            </a:r>
            <a:r>
              <a:rPr lang="en-US" sz="2800" i="1" dirty="0" err="1">
                <a:solidFill>
                  <a:srgbClr val="595959"/>
                </a:solidFill>
              </a:rPr>
              <a:t>reģionālo</a:t>
            </a:r>
            <a:r>
              <a:rPr lang="en-US" sz="2800" i="1" dirty="0">
                <a:solidFill>
                  <a:srgbClr val="595959"/>
                </a:solidFill>
              </a:rPr>
              <a:t> </a:t>
            </a:r>
            <a:r>
              <a:rPr lang="en-US" sz="2800" b="1" i="1" dirty="0" err="1">
                <a:solidFill>
                  <a:srgbClr val="800000"/>
                </a:solidFill>
              </a:rPr>
              <a:t>jauniešu</a:t>
            </a:r>
            <a:r>
              <a:rPr lang="en-US" sz="2800" b="1" i="1" dirty="0">
                <a:solidFill>
                  <a:srgbClr val="800000"/>
                </a:solidFill>
              </a:rPr>
              <a:t> </a:t>
            </a:r>
            <a:r>
              <a:rPr lang="en-US" sz="2800" b="1" i="1" dirty="0" err="1">
                <a:solidFill>
                  <a:srgbClr val="800000"/>
                </a:solidFill>
              </a:rPr>
              <a:t>padomju</a:t>
            </a:r>
            <a:r>
              <a:rPr lang="en-US" sz="2800" i="1" dirty="0">
                <a:solidFill>
                  <a:srgbClr val="595959"/>
                </a:solidFill>
              </a:rPr>
              <a:t> </a:t>
            </a:r>
            <a:r>
              <a:rPr lang="en-US" sz="2800" i="1" dirty="0" err="1">
                <a:solidFill>
                  <a:srgbClr val="595959"/>
                </a:solidFill>
              </a:rPr>
              <a:t>vai</a:t>
            </a:r>
            <a:r>
              <a:rPr lang="en-US" sz="2800" i="1" dirty="0">
                <a:solidFill>
                  <a:srgbClr val="595959"/>
                </a:solidFill>
              </a:rPr>
              <a:t> </a:t>
            </a:r>
            <a:r>
              <a:rPr lang="en-US" sz="2800" i="1" dirty="0" err="1">
                <a:solidFill>
                  <a:srgbClr val="595959"/>
                </a:solidFill>
              </a:rPr>
              <a:t>citu</a:t>
            </a:r>
            <a:r>
              <a:rPr lang="en-US" sz="2800" i="1" dirty="0">
                <a:solidFill>
                  <a:srgbClr val="595959"/>
                </a:solidFill>
              </a:rPr>
              <a:t> </a:t>
            </a:r>
            <a:r>
              <a:rPr lang="en-US" sz="2800" i="1" dirty="0" err="1">
                <a:solidFill>
                  <a:srgbClr val="595959"/>
                </a:solidFill>
              </a:rPr>
              <a:t>līdzvērtīgu</a:t>
            </a:r>
            <a:r>
              <a:rPr lang="en-US" sz="2800" i="1" dirty="0">
                <a:solidFill>
                  <a:srgbClr val="595959"/>
                </a:solidFill>
              </a:rPr>
              <a:t> </a:t>
            </a:r>
            <a:r>
              <a:rPr lang="en-US" sz="2800" b="1" i="1" dirty="0" err="1">
                <a:solidFill>
                  <a:srgbClr val="800000"/>
                </a:solidFill>
              </a:rPr>
              <a:t>jauniešu</a:t>
            </a:r>
            <a:r>
              <a:rPr lang="en-US" sz="2800" b="1" i="1" dirty="0">
                <a:solidFill>
                  <a:srgbClr val="800000"/>
                </a:solidFill>
              </a:rPr>
              <a:t> </a:t>
            </a:r>
            <a:r>
              <a:rPr lang="en-US" sz="2800" b="1" i="1" dirty="0" err="1">
                <a:solidFill>
                  <a:srgbClr val="800000"/>
                </a:solidFill>
              </a:rPr>
              <a:t>platformu</a:t>
            </a:r>
            <a:r>
              <a:rPr lang="en-US" sz="2800" b="1" i="1" dirty="0">
                <a:solidFill>
                  <a:srgbClr val="800000"/>
                </a:solidFill>
              </a:rPr>
              <a:t> </a:t>
            </a:r>
            <a:r>
              <a:rPr lang="en-US" sz="2800" i="1" dirty="0" err="1">
                <a:solidFill>
                  <a:srgbClr val="595959"/>
                </a:solidFill>
              </a:rPr>
              <a:t>izveide</a:t>
            </a:r>
            <a:r>
              <a:rPr lang="en-US" sz="2800" i="1" dirty="0">
                <a:solidFill>
                  <a:srgbClr val="595959"/>
                </a:solidFill>
              </a:rPr>
              <a:t> un </a:t>
            </a:r>
            <a:r>
              <a:rPr lang="en-US" sz="2800" i="1" dirty="0" err="1">
                <a:solidFill>
                  <a:srgbClr val="595959"/>
                </a:solidFill>
              </a:rPr>
              <a:t>stiprināšana</a:t>
            </a:r>
            <a:r>
              <a:rPr lang="en-US" sz="2800" i="1" dirty="0">
                <a:solidFill>
                  <a:srgbClr val="595959"/>
                </a:solidFill>
              </a:rPr>
              <a:t>, </a:t>
            </a:r>
            <a:r>
              <a:rPr lang="en-US" sz="2800" i="1" dirty="0" err="1">
                <a:solidFill>
                  <a:srgbClr val="595959"/>
                </a:solidFill>
              </a:rPr>
              <a:t>lai</a:t>
            </a:r>
            <a:r>
              <a:rPr lang="en-US" sz="2800" i="1" dirty="0">
                <a:solidFill>
                  <a:srgbClr val="595959"/>
                </a:solidFill>
              </a:rPr>
              <a:t> </a:t>
            </a:r>
            <a:r>
              <a:rPr lang="en-US" sz="2800" i="1" dirty="0" err="1">
                <a:solidFill>
                  <a:srgbClr val="595959"/>
                </a:solidFill>
              </a:rPr>
              <a:t>sniegtu</a:t>
            </a:r>
            <a:r>
              <a:rPr lang="en-US" sz="2800" i="1" dirty="0">
                <a:solidFill>
                  <a:srgbClr val="595959"/>
                </a:solidFill>
              </a:rPr>
              <a:t> </a:t>
            </a:r>
            <a:r>
              <a:rPr lang="en-US" sz="2800" i="1" dirty="0" err="1">
                <a:solidFill>
                  <a:srgbClr val="595959"/>
                </a:solidFill>
              </a:rPr>
              <a:t>iespēju</a:t>
            </a:r>
            <a:r>
              <a:rPr lang="en-US" sz="2800" i="1" dirty="0">
                <a:solidFill>
                  <a:srgbClr val="595959"/>
                </a:solidFill>
              </a:rPr>
              <a:t> un </a:t>
            </a:r>
            <a:r>
              <a:rPr lang="en-US" sz="2800" i="1" dirty="0" err="1">
                <a:solidFill>
                  <a:srgbClr val="595959"/>
                </a:solidFill>
              </a:rPr>
              <a:t>atbalstītu</a:t>
            </a:r>
            <a:r>
              <a:rPr lang="en-US" sz="2800" i="1" dirty="0">
                <a:solidFill>
                  <a:srgbClr val="595959"/>
                </a:solidFill>
              </a:rPr>
              <a:t> </a:t>
            </a:r>
            <a:r>
              <a:rPr lang="en-US" sz="2800" i="1" dirty="0" err="1">
                <a:solidFill>
                  <a:srgbClr val="595959"/>
                </a:solidFill>
              </a:rPr>
              <a:t>jauniešu</a:t>
            </a:r>
            <a:r>
              <a:rPr lang="en-US" sz="2800" i="1" dirty="0">
                <a:solidFill>
                  <a:srgbClr val="595959"/>
                </a:solidFill>
              </a:rPr>
              <a:t> </a:t>
            </a:r>
            <a:r>
              <a:rPr lang="en-US" sz="2800" i="1" dirty="0" err="1">
                <a:solidFill>
                  <a:srgbClr val="595959"/>
                </a:solidFill>
              </a:rPr>
              <a:t>ar</a:t>
            </a:r>
            <a:r>
              <a:rPr lang="en-US" sz="2800" i="1" dirty="0">
                <a:solidFill>
                  <a:srgbClr val="595959"/>
                </a:solidFill>
              </a:rPr>
              <a:t> </a:t>
            </a:r>
            <a:r>
              <a:rPr lang="en-US" sz="2800" i="1" dirty="0" err="1">
                <a:solidFill>
                  <a:srgbClr val="595959"/>
                </a:solidFill>
              </a:rPr>
              <a:t>dažādu</a:t>
            </a:r>
            <a:r>
              <a:rPr lang="en-US" sz="2800" i="1" dirty="0">
                <a:solidFill>
                  <a:srgbClr val="595959"/>
                </a:solidFill>
              </a:rPr>
              <a:t> </a:t>
            </a:r>
            <a:r>
              <a:rPr lang="en-US" sz="2800" i="1" dirty="0" err="1">
                <a:solidFill>
                  <a:srgbClr val="595959"/>
                </a:solidFill>
              </a:rPr>
              <a:t>pieredzi</a:t>
            </a:r>
            <a:r>
              <a:rPr lang="en-US" sz="2800" i="1" dirty="0">
                <a:solidFill>
                  <a:srgbClr val="595959"/>
                </a:solidFill>
              </a:rPr>
              <a:t> </a:t>
            </a:r>
            <a:r>
              <a:rPr lang="en-US" sz="2800" i="1" dirty="0" err="1">
                <a:solidFill>
                  <a:srgbClr val="595959"/>
                </a:solidFill>
              </a:rPr>
              <a:t>piedalīšanos</a:t>
            </a:r>
            <a:r>
              <a:rPr lang="en-US" sz="2800" i="1" dirty="0">
                <a:solidFill>
                  <a:srgbClr val="595959"/>
                </a:solidFill>
              </a:rPr>
              <a:t> un </a:t>
            </a:r>
            <a:r>
              <a:rPr lang="en-US" sz="2800" i="1" dirty="0" err="1">
                <a:solidFill>
                  <a:srgbClr val="595959"/>
                </a:solidFill>
              </a:rPr>
              <a:t>iesaistīšanos</a:t>
            </a:r>
            <a:r>
              <a:rPr lang="en-US" sz="2800" i="1" dirty="0">
                <a:solidFill>
                  <a:srgbClr val="595959"/>
                </a:solidFill>
              </a:rPr>
              <a:t> </a:t>
            </a:r>
            <a:r>
              <a:rPr lang="en-US" sz="2800" i="1" dirty="0" err="1">
                <a:solidFill>
                  <a:srgbClr val="595959"/>
                </a:solidFill>
              </a:rPr>
              <a:t>lēmumu</a:t>
            </a:r>
            <a:r>
              <a:rPr lang="en-US" sz="2800" i="1" dirty="0">
                <a:solidFill>
                  <a:srgbClr val="595959"/>
                </a:solidFill>
              </a:rPr>
              <a:t> </a:t>
            </a:r>
            <a:r>
              <a:rPr lang="en-US" sz="2800" i="1" dirty="0" err="1">
                <a:solidFill>
                  <a:srgbClr val="595959"/>
                </a:solidFill>
              </a:rPr>
              <a:t>pieņemšanas</a:t>
            </a:r>
            <a:r>
              <a:rPr lang="en-US" sz="2800" i="1" dirty="0">
                <a:solidFill>
                  <a:srgbClr val="595959"/>
                </a:solidFill>
              </a:rPr>
              <a:t> </a:t>
            </a:r>
            <a:r>
              <a:rPr lang="en-US" sz="2800" i="1" dirty="0" err="1">
                <a:solidFill>
                  <a:srgbClr val="595959"/>
                </a:solidFill>
              </a:rPr>
              <a:t>procesos</a:t>
            </a:r>
            <a:r>
              <a:rPr lang="en-US" sz="2800" i="1" dirty="0">
                <a:solidFill>
                  <a:srgbClr val="595959"/>
                </a:solidFill>
              </a:rPr>
              <a:t>, </a:t>
            </a:r>
            <a:r>
              <a:rPr lang="en-US" sz="2800" i="1" dirty="0" err="1">
                <a:solidFill>
                  <a:srgbClr val="595959"/>
                </a:solidFill>
              </a:rPr>
              <a:t>saskaņa</a:t>
            </a:r>
            <a:r>
              <a:rPr lang="en-US" sz="2800" i="1" dirty="0">
                <a:solidFill>
                  <a:srgbClr val="595959"/>
                </a:solidFill>
              </a:rPr>
              <a:t>̄ </a:t>
            </a:r>
            <a:r>
              <a:rPr lang="en-US" sz="2800" i="1" dirty="0" err="1">
                <a:solidFill>
                  <a:srgbClr val="595959"/>
                </a:solidFill>
              </a:rPr>
              <a:t>ar</a:t>
            </a:r>
            <a:r>
              <a:rPr lang="en-US" sz="2800" i="1" dirty="0">
                <a:solidFill>
                  <a:srgbClr val="595959"/>
                </a:solidFill>
              </a:rPr>
              <a:t> „</a:t>
            </a:r>
            <a:r>
              <a:rPr lang="en-US" sz="2800" i="1" dirty="0" err="1">
                <a:solidFill>
                  <a:srgbClr val="595959"/>
                </a:solidFill>
              </a:rPr>
              <a:t>Pārskatīto</a:t>
            </a:r>
            <a:r>
              <a:rPr lang="en-US" sz="2800" i="1" dirty="0">
                <a:solidFill>
                  <a:srgbClr val="595959"/>
                </a:solidFill>
              </a:rPr>
              <a:t> </a:t>
            </a:r>
            <a:r>
              <a:rPr lang="en-US" sz="2800" i="1" dirty="0" err="1">
                <a:solidFill>
                  <a:srgbClr val="595959"/>
                </a:solidFill>
              </a:rPr>
              <a:t>Eiropas</a:t>
            </a:r>
            <a:r>
              <a:rPr lang="en-US" sz="2800" i="1" dirty="0">
                <a:solidFill>
                  <a:srgbClr val="595959"/>
                </a:solidFill>
              </a:rPr>
              <a:t> </a:t>
            </a:r>
            <a:r>
              <a:rPr lang="en-US" sz="2800" i="1" dirty="0" err="1">
                <a:solidFill>
                  <a:srgbClr val="595959"/>
                </a:solidFill>
              </a:rPr>
              <a:t>hartu</a:t>
            </a:r>
            <a:r>
              <a:rPr lang="en-US" sz="2800" i="1" dirty="0">
                <a:solidFill>
                  <a:srgbClr val="595959"/>
                </a:solidFill>
              </a:rPr>
              <a:t> par </a:t>
            </a:r>
            <a:r>
              <a:rPr lang="en-US" sz="2800" i="1" dirty="0" err="1">
                <a:solidFill>
                  <a:srgbClr val="595959"/>
                </a:solidFill>
              </a:rPr>
              <a:t>jauniešu</a:t>
            </a:r>
            <a:r>
              <a:rPr lang="en-US" sz="2800" i="1" dirty="0">
                <a:solidFill>
                  <a:srgbClr val="595959"/>
                </a:solidFill>
              </a:rPr>
              <a:t> </a:t>
            </a:r>
            <a:r>
              <a:rPr lang="en-US" sz="2800" i="1" dirty="0" err="1">
                <a:solidFill>
                  <a:srgbClr val="595959"/>
                </a:solidFill>
              </a:rPr>
              <a:t>līdzdalību</a:t>
            </a:r>
            <a:r>
              <a:rPr lang="en-US" sz="2800" i="1" dirty="0">
                <a:solidFill>
                  <a:srgbClr val="595959"/>
                </a:solidFill>
              </a:rPr>
              <a:t> </a:t>
            </a:r>
            <a:r>
              <a:rPr lang="en-US" sz="2800" i="1" dirty="0" err="1">
                <a:solidFill>
                  <a:srgbClr val="595959"/>
                </a:solidFill>
              </a:rPr>
              <a:t>vietējo</a:t>
            </a:r>
            <a:r>
              <a:rPr lang="en-US" sz="2800" i="1" dirty="0">
                <a:solidFill>
                  <a:srgbClr val="595959"/>
                </a:solidFill>
              </a:rPr>
              <a:t> un </a:t>
            </a:r>
            <a:r>
              <a:rPr lang="en-US" sz="2800" i="1" dirty="0" err="1">
                <a:solidFill>
                  <a:srgbClr val="595959"/>
                </a:solidFill>
              </a:rPr>
              <a:t>reģionālo</a:t>
            </a:r>
            <a:r>
              <a:rPr lang="en-US" sz="2800" i="1" dirty="0">
                <a:solidFill>
                  <a:srgbClr val="595959"/>
                </a:solidFill>
              </a:rPr>
              <a:t> </a:t>
            </a:r>
            <a:r>
              <a:rPr lang="en-US" sz="2800" i="1" dirty="0" err="1">
                <a:solidFill>
                  <a:srgbClr val="595959"/>
                </a:solidFill>
              </a:rPr>
              <a:t>pašvaldību</a:t>
            </a:r>
            <a:r>
              <a:rPr lang="en-US" sz="2800" i="1" dirty="0">
                <a:solidFill>
                  <a:srgbClr val="595959"/>
                </a:solidFill>
              </a:rPr>
              <a:t> </a:t>
            </a:r>
            <a:r>
              <a:rPr lang="en-US" sz="2800" i="1" dirty="0" err="1">
                <a:solidFill>
                  <a:srgbClr val="595959"/>
                </a:solidFill>
              </a:rPr>
              <a:t>dzīve</a:t>
            </a:r>
            <a:r>
              <a:rPr lang="en-US" sz="2800" i="1" dirty="0">
                <a:solidFill>
                  <a:srgbClr val="595959"/>
                </a:solidFill>
              </a:rPr>
              <a:t>̄” (</a:t>
            </a:r>
            <a:r>
              <a:rPr lang="en-US" sz="2800" i="1" dirty="0" err="1">
                <a:solidFill>
                  <a:srgbClr val="595959"/>
                </a:solidFill>
              </a:rPr>
              <a:t>Vietējo</a:t>
            </a:r>
            <a:r>
              <a:rPr lang="en-US" sz="2800" i="1" dirty="0">
                <a:solidFill>
                  <a:srgbClr val="595959"/>
                </a:solidFill>
              </a:rPr>
              <a:t> un </a:t>
            </a:r>
            <a:r>
              <a:rPr lang="en-US" sz="2800" i="1" dirty="0" err="1">
                <a:solidFill>
                  <a:srgbClr val="595959"/>
                </a:solidFill>
              </a:rPr>
              <a:t>reģionālo</a:t>
            </a:r>
            <a:r>
              <a:rPr lang="en-US" sz="2800" i="1" dirty="0">
                <a:solidFill>
                  <a:srgbClr val="595959"/>
                </a:solidFill>
              </a:rPr>
              <a:t> </a:t>
            </a:r>
            <a:r>
              <a:rPr lang="en-US" sz="2800" i="1" dirty="0" err="1">
                <a:solidFill>
                  <a:srgbClr val="595959"/>
                </a:solidFill>
              </a:rPr>
              <a:t>pārvalžu</a:t>
            </a:r>
            <a:r>
              <a:rPr lang="en-US" sz="2800" i="1" dirty="0">
                <a:solidFill>
                  <a:srgbClr val="595959"/>
                </a:solidFill>
              </a:rPr>
              <a:t> </a:t>
            </a:r>
            <a:r>
              <a:rPr lang="en-US" sz="2800" i="1" dirty="0" err="1">
                <a:solidFill>
                  <a:srgbClr val="595959"/>
                </a:solidFill>
              </a:rPr>
              <a:t>kongress</a:t>
            </a:r>
            <a:r>
              <a:rPr lang="en-US" sz="2800" i="1" dirty="0">
                <a:solidFill>
                  <a:srgbClr val="595959"/>
                </a:solidFill>
              </a:rPr>
              <a:t>, </a:t>
            </a:r>
            <a:r>
              <a:rPr lang="en-US" sz="2800" i="1" dirty="0" err="1">
                <a:solidFill>
                  <a:srgbClr val="595959"/>
                </a:solidFill>
              </a:rPr>
              <a:t>Eiropas</a:t>
            </a:r>
            <a:r>
              <a:rPr lang="en-US" sz="2800" i="1" dirty="0">
                <a:solidFill>
                  <a:srgbClr val="595959"/>
                </a:solidFill>
              </a:rPr>
              <a:t> </a:t>
            </a:r>
            <a:r>
              <a:rPr lang="en-US" sz="2800" i="1" dirty="0" err="1">
                <a:solidFill>
                  <a:srgbClr val="595959"/>
                </a:solidFill>
              </a:rPr>
              <a:t>Padome</a:t>
            </a:r>
            <a:r>
              <a:rPr lang="en-US" sz="2800" i="1" dirty="0">
                <a:solidFill>
                  <a:srgbClr val="595959"/>
                </a:solidFill>
              </a:rPr>
              <a:t>). </a:t>
            </a:r>
            <a:endParaRPr lang="en-US" sz="2800" i="1" dirty="0">
              <a:solidFill>
                <a:srgbClr val="595959"/>
              </a:solidFill>
              <a:latin typeface="Helvetica Light"/>
              <a:cs typeface="Helvetica Light"/>
            </a:endParaRPr>
          </a:p>
        </p:txBody>
      </p:sp>
      <p:pic>
        <p:nvPicPr>
          <p:cNvPr id="4" name="Picture 10" descr="SD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938" y="146050"/>
            <a:ext cx="80327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 descr="logo_lj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73" y="146050"/>
            <a:ext cx="885281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276568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i="1" dirty="0" err="1">
                <a:solidFill>
                  <a:srgbClr val="595959"/>
                </a:solidFill>
              </a:rPr>
              <a:t>Jauniešu</a:t>
            </a:r>
            <a:r>
              <a:rPr lang="en-US" sz="2800" b="1" i="1" dirty="0">
                <a:solidFill>
                  <a:srgbClr val="595959"/>
                </a:solidFill>
              </a:rPr>
              <a:t> </a:t>
            </a:r>
            <a:r>
              <a:rPr lang="en-US" sz="2800" b="1" i="1" dirty="0" err="1">
                <a:solidFill>
                  <a:srgbClr val="595959"/>
                </a:solidFill>
              </a:rPr>
              <a:t>padomes</a:t>
            </a:r>
            <a:r>
              <a:rPr lang="en-US" sz="2800" b="1" i="1" dirty="0">
                <a:solidFill>
                  <a:srgbClr val="595959"/>
                </a:solidFill>
              </a:rPr>
              <a:t> un </a:t>
            </a:r>
            <a:r>
              <a:rPr lang="en-US" sz="2800" b="1" i="1" dirty="0" err="1">
                <a:solidFill>
                  <a:srgbClr val="595959"/>
                </a:solidFill>
              </a:rPr>
              <a:t>jauniešu</a:t>
            </a:r>
            <a:r>
              <a:rPr lang="en-US" sz="2800" b="1" i="1" dirty="0">
                <a:solidFill>
                  <a:srgbClr val="595959"/>
                </a:solidFill>
              </a:rPr>
              <a:t> </a:t>
            </a:r>
            <a:r>
              <a:rPr lang="en-US" sz="2800" b="1" i="1" dirty="0" err="1" smtClean="0">
                <a:solidFill>
                  <a:srgbClr val="595959"/>
                </a:solidFill>
              </a:rPr>
              <a:t>organizācijas</a:t>
            </a:r>
            <a:endParaRPr lang="en-US" sz="2800" i="1" dirty="0" smtClean="0">
              <a:solidFill>
                <a:srgbClr val="595959"/>
              </a:solidFill>
            </a:endParaRPr>
          </a:p>
          <a:p>
            <a:pPr marL="0" indent="0">
              <a:buNone/>
            </a:pPr>
            <a:r>
              <a:rPr lang="en-US" sz="2800" i="1" dirty="0" err="1" smtClean="0">
                <a:solidFill>
                  <a:srgbClr val="595959"/>
                </a:solidFill>
              </a:rPr>
              <a:t>Ieviešot</a:t>
            </a:r>
            <a:r>
              <a:rPr lang="en-US" sz="2800" i="1" dirty="0" smtClean="0">
                <a:solidFill>
                  <a:srgbClr val="595959"/>
                </a:solidFill>
              </a:rPr>
              <a:t> </a:t>
            </a:r>
            <a:r>
              <a:rPr lang="en-US" sz="2800" i="1" dirty="0" err="1">
                <a:solidFill>
                  <a:srgbClr val="595959"/>
                </a:solidFill>
              </a:rPr>
              <a:t>atklātas</a:t>
            </a:r>
            <a:r>
              <a:rPr lang="en-US" sz="2800" i="1" dirty="0">
                <a:solidFill>
                  <a:srgbClr val="595959"/>
                </a:solidFill>
              </a:rPr>
              <a:t>, </a:t>
            </a:r>
            <a:r>
              <a:rPr lang="en-US" sz="2800" i="1" dirty="0" err="1">
                <a:solidFill>
                  <a:srgbClr val="595959"/>
                </a:solidFill>
              </a:rPr>
              <a:t>ilgtspējīgas</a:t>
            </a:r>
            <a:r>
              <a:rPr lang="en-US" sz="2800" i="1" dirty="0">
                <a:solidFill>
                  <a:srgbClr val="595959"/>
                </a:solidFill>
              </a:rPr>
              <a:t> un </a:t>
            </a:r>
            <a:r>
              <a:rPr lang="en-US" sz="2800" i="1" dirty="0" err="1">
                <a:solidFill>
                  <a:srgbClr val="595959"/>
                </a:solidFill>
              </a:rPr>
              <a:t>uz</a:t>
            </a:r>
            <a:r>
              <a:rPr lang="en-US" sz="2800" i="1" dirty="0">
                <a:solidFill>
                  <a:srgbClr val="595959"/>
                </a:solidFill>
              </a:rPr>
              <a:t> </a:t>
            </a:r>
            <a:r>
              <a:rPr lang="en-US" sz="2800" i="1" dirty="0" err="1">
                <a:solidFill>
                  <a:srgbClr val="595959"/>
                </a:solidFill>
              </a:rPr>
              <a:t>sadarbību</a:t>
            </a:r>
            <a:r>
              <a:rPr lang="en-US" sz="2800" i="1" dirty="0">
                <a:solidFill>
                  <a:srgbClr val="595959"/>
                </a:solidFill>
              </a:rPr>
              <a:t> </a:t>
            </a:r>
            <a:r>
              <a:rPr lang="en-US" sz="2800" i="1" dirty="0" err="1">
                <a:solidFill>
                  <a:srgbClr val="595959"/>
                </a:solidFill>
              </a:rPr>
              <a:t>vērstas</a:t>
            </a:r>
            <a:r>
              <a:rPr lang="en-US" sz="2800" i="1" dirty="0">
                <a:solidFill>
                  <a:srgbClr val="595959"/>
                </a:solidFill>
              </a:rPr>
              <a:t> </a:t>
            </a:r>
            <a:r>
              <a:rPr lang="en-US" sz="2800" i="1" dirty="0" err="1">
                <a:solidFill>
                  <a:srgbClr val="595959"/>
                </a:solidFill>
              </a:rPr>
              <a:t>struktūras</a:t>
            </a:r>
            <a:r>
              <a:rPr lang="en-US" sz="2800" i="1" dirty="0">
                <a:solidFill>
                  <a:srgbClr val="595959"/>
                </a:solidFill>
              </a:rPr>
              <a:t>, </a:t>
            </a:r>
            <a:r>
              <a:rPr lang="en-US" sz="2800" i="1" dirty="0" err="1">
                <a:solidFill>
                  <a:srgbClr val="595959"/>
                </a:solidFill>
              </a:rPr>
              <a:t>ka</a:t>
            </a:r>
            <a:r>
              <a:rPr lang="en-US" sz="2800" i="1" dirty="0">
                <a:solidFill>
                  <a:srgbClr val="595959"/>
                </a:solidFill>
              </a:rPr>
              <a:t>̄ </a:t>
            </a:r>
            <a:r>
              <a:rPr lang="en-US" sz="2800" i="1" dirty="0" err="1">
                <a:solidFill>
                  <a:srgbClr val="595959"/>
                </a:solidFill>
              </a:rPr>
              <a:t>ari</a:t>
            </a:r>
            <a:r>
              <a:rPr lang="en-US" sz="2800" i="1" dirty="0">
                <a:solidFill>
                  <a:srgbClr val="595959"/>
                </a:solidFill>
              </a:rPr>
              <a:t>̄ </a:t>
            </a:r>
            <a:r>
              <a:rPr lang="en-US" sz="2800" i="1" dirty="0" err="1">
                <a:solidFill>
                  <a:srgbClr val="595959"/>
                </a:solidFill>
              </a:rPr>
              <a:t>sniedzot</a:t>
            </a:r>
            <a:r>
              <a:rPr lang="en-US" sz="2800" i="1" dirty="0">
                <a:solidFill>
                  <a:srgbClr val="595959"/>
                </a:solidFill>
              </a:rPr>
              <a:t> </a:t>
            </a:r>
            <a:r>
              <a:rPr lang="en-US" sz="2800" i="1" dirty="0" err="1">
                <a:solidFill>
                  <a:srgbClr val="595959"/>
                </a:solidFill>
              </a:rPr>
              <a:t>finansiālu</a:t>
            </a:r>
            <a:r>
              <a:rPr lang="en-US" sz="2800" i="1" dirty="0">
                <a:solidFill>
                  <a:srgbClr val="595959"/>
                </a:solidFill>
              </a:rPr>
              <a:t> </a:t>
            </a:r>
            <a:r>
              <a:rPr lang="en-US" sz="2800" i="1" dirty="0" err="1">
                <a:solidFill>
                  <a:srgbClr val="595959"/>
                </a:solidFill>
              </a:rPr>
              <a:t>atbalstu</a:t>
            </a:r>
            <a:r>
              <a:rPr lang="en-US" sz="2800" i="1" dirty="0">
                <a:solidFill>
                  <a:srgbClr val="595959"/>
                </a:solidFill>
              </a:rPr>
              <a:t>, </a:t>
            </a:r>
            <a:r>
              <a:rPr lang="en-US" sz="2800" i="1" dirty="0" err="1">
                <a:solidFill>
                  <a:srgbClr val="595959"/>
                </a:solidFill>
              </a:rPr>
              <a:t>valsts</a:t>
            </a:r>
            <a:r>
              <a:rPr lang="en-US" sz="2800" i="1" dirty="0">
                <a:solidFill>
                  <a:srgbClr val="595959"/>
                </a:solidFill>
              </a:rPr>
              <a:t> un </a:t>
            </a:r>
            <a:r>
              <a:rPr lang="en-US" sz="2800" i="1" dirty="0" err="1">
                <a:solidFill>
                  <a:srgbClr val="595959"/>
                </a:solidFill>
              </a:rPr>
              <a:t>pašvaldības</a:t>
            </a:r>
            <a:r>
              <a:rPr lang="en-US" sz="2800" i="1" dirty="0">
                <a:solidFill>
                  <a:srgbClr val="595959"/>
                </a:solidFill>
              </a:rPr>
              <a:t> </a:t>
            </a:r>
            <a:r>
              <a:rPr lang="en-US" sz="2800" i="1" dirty="0" err="1">
                <a:solidFill>
                  <a:srgbClr val="595959"/>
                </a:solidFill>
              </a:rPr>
              <a:t>institūcijām</a:t>
            </a:r>
            <a:r>
              <a:rPr lang="en-US" sz="2800" i="1" dirty="0">
                <a:solidFill>
                  <a:srgbClr val="595959"/>
                </a:solidFill>
              </a:rPr>
              <a:t> </a:t>
            </a:r>
            <a:r>
              <a:rPr lang="en-US" sz="2800" i="1" dirty="0" err="1">
                <a:solidFill>
                  <a:srgbClr val="595959"/>
                </a:solidFill>
              </a:rPr>
              <a:t>vietēja</a:t>
            </a:r>
            <a:r>
              <a:rPr lang="en-US" sz="2800" i="1" dirty="0">
                <a:solidFill>
                  <a:srgbClr val="595959"/>
                </a:solidFill>
              </a:rPr>
              <a:t>̄, </a:t>
            </a:r>
            <a:r>
              <a:rPr lang="en-US" sz="2800" i="1" dirty="0" err="1">
                <a:solidFill>
                  <a:srgbClr val="595959"/>
                </a:solidFill>
              </a:rPr>
              <a:t>reģionālaja</a:t>
            </a:r>
            <a:r>
              <a:rPr lang="en-US" sz="2800" i="1" dirty="0">
                <a:solidFill>
                  <a:srgbClr val="595959"/>
                </a:solidFill>
              </a:rPr>
              <a:t>̄ un </a:t>
            </a:r>
            <a:r>
              <a:rPr lang="en-US" sz="2800" i="1" dirty="0" err="1">
                <a:solidFill>
                  <a:srgbClr val="595959"/>
                </a:solidFill>
              </a:rPr>
              <a:t>nacionālaja</a:t>
            </a:r>
            <a:r>
              <a:rPr lang="en-US" sz="2800" i="1" dirty="0">
                <a:solidFill>
                  <a:srgbClr val="595959"/>
                </a:solidFill>
              </a:rPr>
              <a:t>̄ </a:t>
            </a:r>
            <a:r>
              <a:rPr lang="en-US" sz="2800" i="1" dirty="0" err="1">
                <a:solidFill>
                  <a:srgbClr val="595959"/>
                </a:solidFill>
              </a:rPr>
              <a:t>līmeni</a:t>
            </a:r>
            <a:r>
              <a:rPr lang="en-US" sz="2800" i="1" dirty="0">
                <a:solidFill>
                  <a:srgbClr val="595959"/>
                </a:solidFill>
              </a:rPr>
              <a:t>̄ </a:t>
            </a:r>
            <a:r>
              <a:rPr lang="en-US" sz="2800" i="1" dirty="0" err="1">
                <a:solidFill>
                  <a:srgbClr val="595959"/>
                </a:solidFill>
              </a:rPr>
              <a:t>ir</a:t>
            </a:r>
            <a:r>
              <a:rPr lang="en-US" sz="2800" i="1" dirty="0">
                <a:solidFill>
                  <a:srgbClr val="595959"/>
                </a:solidFill>
              </a:rPr>
              <a:t> </a:t>
            </a:r>
            <a:r>
              <a:rPr lang="en-US" sz="2800" b="1" i="1" dirty="0" err="1">
                <a:solidFill>
                  <a:srgbClr val="800000"/>
                </a:solidFill>
              </a:rPr>
              <a:t>jānodrošina</a:t>
            </a:r>
            <a:r>
              <a:rPr lang="en-US" sz="2800" i="1" dirty="0">
                <a:solidFill>
                  <a:srgbClr val="595959"/>
                </a:solidFill>
              </a:rPr>
              <a:t> </a:t>
            </a:r>
            <a:r>
              <a:rPr lang="en-US" sz="2800" b="1" i="1" dirty="0" err="1">
                <a:solidFill>
                  <a:srgbClr val="800000"/>
                </a:solidFill>
              </a:rPr>
              <a:t>pilnīga</a:t>
            </a:r>
            <a:r>
              <a:rPr lang="en-US" sz="2800" b="1" i="1" dirty="0">
                <a:solidFill>
                  <a:srgbClr val="800000"/>
                </a:solidFill>
              </a:rPr>
              <a:t> </a:t>
            </a:r>
            <a:r>
              <a:rPr lang="en-US" sz="2800" b="1" i="1" dirty="0" err="1">
                <a:solidFill>
                  <a:srgbClr val="800000"/>
                </a:solidFill>
              </a:rPr>
              <a:t>jauniešu</a:t>
            </a:r>
            <a:r>
              <a:rPr lang="en-US" sz="2800" b="1" i="1" dirty="0">
                <a:solidFill>
                  <a:srgbClr val="800000"/>
                </a:solidFill>
              </a:rPr>
              <a:t> </a:t>
            </a:r>
            <a:r>
              <a:rPr lang="en-US" sz="2800" b="1" i="1" dirty="0" err="1">
                <a:solidFill>
                  <a:srgbClr val="800000"/>
                </a:solidFill>
              </a:rPr>
              <a:t>nevalstisko</a:t>
            </a:r>
            <a:r>
              <a:rPr lang="en-US" sz="2800" b="1" i="1" dirty="0">
                <a:solidFill>
                  <a:srgbClr val="800000"/>
                </a:solidFill>
              </a:rPr>
              <a:t> </a:t>
            </a:r>
            <a:r>
              <a:rPr lang="en-US" sz="2800" b="1" i="1" dirty="0" err="1">
                <a:solidFill>
                  <a:srgbClr val="800000"/>
                </a:solidFill>
              </a:rPr>
              <a:t>organizāciju</a:t>
            </a:r>
            <a:r>
              <a:rPr lang="en-US" sz="2800" b="1" i="1" dirty="0">
                <a:solidFill>
                  <a:srgbClr val="800000"/>
                </a:solidFill>
              </a:rPr>
              <a:t> </a:t>
            </a:r>
            <a:r>
              <a:rPr lang="en-US" sz="2800" b="1" i="1" dirty="0" err="1">
                <a:solidFill>
                  <a:srgbClr val="800000"/>
                </a:solidFill>
              </a:rPr>
              <a:t>līdzdalība</a:t>
            </a:r>
            <a:r>
              <a:rPr lang="en-US" sz="2800" b="1" i="1" dirty="0">
                <a:solidFill>
                  <a:srgbClr val="800000"/>
                </a:solidFill>
              </a:rPr>
              <a:t> </a:t>
            </a:r>
            <a:r>
              <a:rPr lang="en-US" sz="2800" b="1" i="1" dirty="0" err="1">
                <a:solidFill>
                  <a:srgbClr val="800000"/>
                </a:solidFill>
              </a:rPr>
              <a:t>lēmumu</a:t>
            </a:r>
            <a:r>
              <a:rPr lang="en-US" sz="2800" b="1" i="1" dirty="0">
                <a:solidFill>
                  <a:srgbClr val="800000"/>
                </a:solidFill>
              </a:rPr>
              <a:t> </a:t>
            </a:r>
            <a:r>
              <a:rPr lang="en-US" sz="2800" b="1" i="1" dirty="0" err="1">
                <a:solidFill>
                  <a:srgbClr val="800000"/>
                </a:solidFill>
              </a:rPr>
              <a:t>pieņemšanas</a:t>
            </a:r>
            <a:r>
              <a:rPr lang="en-US" sz="2800" b="1" i="1" dirty="0">
                <a:solidFill>
                  <a:srgbClr val="800000"/>
                </a:solidFill>
              </a:rPr>
              <a:t> </a:t>
            </a:r>
            <a:r>
              <a:rPr lang="en-US" sz="2800" b="1" i="1" dirty="0" err="1">
                <a:solidFill>
                  <a:srgbClr val="800000"/>
                </a:solidFill>
              </a:rPr>
              <a:t>procesos</a:t>
            </a:r>
            <a:r>
              <a:rPr lang="en-US" sz="2800" i="1" dirty="0">
                <a:solidFill>
                  <a:srgbClr val="595959"/>
                </a:solidFill>
              </a:rPr>
              <a:t> </a:t>
            </a:r>
            <a:r>
              <a:rPr lang="en-US" sz="2800" i="1" dirty="0" err="1">
                <a:solidFill>
                  <a:srgbClr val="595959"/>
                </a:solidFill>
              </a:rPr>
              <a:t>politikas</a:t>
            </a:r>
            <a:r>
              <a:rPr lang="en-US" sz="2800" i="1" dirty="0">
                <a:solidFill>
                  <a:srgbClr val="595959"/>
                </a:solidFill>
              </a:rPr>
              <a:t> </a:t>
            </a:r>
            <a:r>
              <a:rPr lang="en-US" sz="2800" i="1" dirty="0" err="1">
                <a:solidFill>
                  <a:srgbClr val="595959"/>
                </a:solidFill>
              </a:rPr>
              <a:t>jomās</a:t>
            </a:r>
            <a:r>
              <a:rPr lang="en-US" sz="2800" i="1" dirty="0">
                <a:solidFill>
                  <a:srgbClr val="595959"/>
                </a:solidFill>
              </a:rPr>
              <a:t>, </a:t>
            </a:r>
            <a:r>
              <a:rPr lang="en-US" sz="2800" i="1" dirty="0" err="1">
                <a:solidFill>
                  <a:srgbClr val="595959"/>
                </a:solidFill>
              </a:rPr>
              <a:t>kas</a:t>
            </a:r>
            <a:r>
              <a:rPr lang="en-US" sz="2800" i="1" dirty="0">
                <a:solidFill>
                  <a:srgbClr val="595959"/>
                </a:solidFill>
              </a:rPr>
              <a:t> </a:t>
            </a:r>
            <a:r>
              <a:rPr lang="en-US" sz="2800" i="1" dirty="0" err="1">
                <a:solidFill>
                  <a:srgbClr val="595959"/>
                </a:solidFill>
              </a:rPr>
              <a:t>ietekme</a:t>
            </a:r>
            <a:r>
              <a:rPr lang="en-US" sz="2800" i="1" dirty="0">
                <a:solidFill>
                  <a:srgbClr val="595959"/>
                </a:solidFill>
              </a:rPr>
              <a:t>̄ </a:t>
            </a:r>
            <a:r>
              <a:rPr lang="en-US" sz="2800" i="1" dirty="0" err="1">
                <a:solidFill>
                  <a:srgbClr val="595959"/>
                </a:solidFill>
              </a:rPr>
              <a:t>jauniešus</a:t>
            </a:r>
            <a:r>
              <a:rPr lang="en-US" sz="2800" i="1" dirty="0">
                <a:solidFill>
                  <a:srgbClr val="595959"/>
                </a:solidFill>
              </a:rPr>
              <a:t>. </a:t>
            </a:r>
            <a:endParaRPr lang="en-US" sz="2800" i="1" dirty="0">
              <a:solidFill>
                <a:srgbClr val="595959"/>
              </a:solidFill>
              <a:latin typeface="Helvetica Light"/>
              <a:cs typeface="Helvetica Light"/>
            </a:endParaRPr>
          </a:p>
        </p:txBody>
      </p:sp>
      <p:pic>
        <p:nvPicPr>
          <p:cNvPr id="4" name="Picture 10" descr="SD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938" y="146050"/>
            <a:ext cx="80327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 descr="logo_lj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73" y="146050"/>
            <a:ext cx="885281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82355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i="1" dirty="0" err="1">
                <a:solidFill>
                  <a:srgbClr val="595959"/>
                </a:solidFill>
              </a:rPr>
              <a:t>Darbs</a:t>
            </a:r>
            <a:r>
              <a:rPr lang="en-US" sz="2800" b="1" i="1" dirty="0">
                <a:solidFill>
                  <a:srgbClr val="595959"/>
                </a:solidFill>
              </a:rPr>
              <a:t> </a:t>
            </a:r>
            <a:r>
              <a:rPr lang="en-US" sz="2800" b="1" i="1" dirty="0" err="1">
                <a:solidFill>
                  <a:srgbClr val="595959"/>
                </a:solidFill>
              </a:rPr>
              <a:t>ar</a:t>
            </a:r>
            <a:r>
              <a:rPr lang="en-US" sz="2800" b="1" i="1" dirty="0">
                <a:solidFill>
                  <a:srgbClr val="595959"/>
                </a:solidFill>
              </a:rPr>
              <a:t> </a:t>
            </a:r>
            <a:r>
              <a:rPr lang="en-US" sz="2800" b="1" i="1" dirty="0" err="1">
                <a:solidFill>
                  <a:srgbClr val="595959"/>
                </a:solidFill>
              </a:rPr>
              <a:t>jaunatni</a:t>
            </a:r>
            <a:r>
              <a:rPr lang="en-US" sz="2800" b="1" i="1" dirty="0">
                <a:solidFill>
                  <a:srgbClr val="595959"/>
                </a:solidFill>
              </a:rPr>
              <a:t> un </a:t>
            </a:r>
            <a:r>
              <a:rPr lang="en-US" sz="2800" b="1" i="1" dirty="0" err="1">
                <a:solidFill>
                  <a:srgbClr val="595959"/>
                </a:solidFill>
              </a:rPr>
              <a:t>jaunatnes</a:t>
            </a:r>
            <a:r>
              <a:rPr lang="en-US" sz="2800" b="1" i="1" dirty="0">
                <a:solidFill>
                  <a:srgbClr val="595959"/>
                </a:solidFill>
              </a:rPr>
              <a:t> </a:t>
            </a:r>
            <a:r>
              <a:rPr lang="en-US" sz="2800" b="1" i="1" dirty="0" err="1">
                <a:solidFill>
                  <a:srgbClr val="595959"/>
                </a:solidFill>
              </a:rPr>
              <a:t>politika</a:t>
            </a:r>
            <a:r>
              <a:rPr lang="en-US" sz="2800" i="1" dirty="0">
                <a:solidFill>
                  <a:srgbClr val="595959"/>
                </a:solidFill>
              </a:rPr>
              <a:t> </a:t>
            </a:r>
            <a:endParaRPr lang="en-US" sz="2800" i="1" dirty="0" smtClean="0">
              <a:solidFill>
                <a:srgbClr val="595959"/>
              </a:solidFill>
            </a:endParaRPr>
          </a:p>
          <a:p>
            <a:pPr marL="0" indent="0">
              <a:buNone/>
            </a:pPr>
            <a:r>
              <a:rPr lang="en-US" sz="2800" b="1" i="1" dirty="0" err="1" smtClean="0">
                <a:solidFill>
                  <a:srgbClr val="800000"/>
                </a:solidFill>
              </a:rPr>
              <a:t>Nepieciešams</a:t>
            </a:r>
            <a:r>
              <a:rPr lang="en-US" sz="2800" b="1" i="1" dirty="0" smtClean="0">
                <a:solidFill>
                  <a:srgbClr val="800000"/>
                </a:solidFill>
              </a:rPr>
              <a:t> </a:t>
            </a:r>
            <a:r>
              <a:rPr lang="en-US" sz="2800" b="1" i="1" dirty="0" err="1">
                <a:solidFill>
                  <a:srgbClr val="800000"/>
                </a:solidFill>
              </a:rPr>
              <a:t>stiprināt</a:t>
            </a:r>
            <a:r>
              <a:rPr lang="en-US" sz="2800" b="1" i="1" dirty="0">
                <a:solidFill>
                  <a:srgbClr val="800000"/>
                </a:solidFill>
              </a:rPr>
              <a:t> </a:t>
            </a:r>
            <a:r>
              <a:rPr lang="en-US" sz="2800" b="1" i="1" dirty="0" err="1">
                <a:solidFill>
                  <a:srgbClr val="800000"/>
                </a:solidFill>
              </a:rPr>
              <a:t>darba</a:t>
            </a:r>
            <a:r>
              <a:rPr lang="en-US" sz="2800" b="1" i="1" dirty="0">
                <a:solidFill>
                  <a:srgbClr val="800000"/>
                </a:solidFill>
              </a:rPr>
              <a:t> </a:t>
            </a:r>
            <a:r>
              <a:rPr lang="en-US" sz="2800" b="1" i="1" dirty="0" err="1">
                <a:solidFill>
                  <a:srgbClr val="800000"/>
                </a:solidFill>
              </a:rPr>
              <a:t>ar</a:t>
            </a:r>
            <a:r>
              <a:rPr lang="en-US" sz="2800" b="1" i="1" dirty="0">
                <a:solidFill>
                  <a:srgbClr val="800000"/>
                </a:solidFill>
              </a:rPr>
              <a:t> </a:t>
            </a:r>
            <a:r>
              <a:rPr lang="en-US" sz="2800" b="1" i="1" dirty="0" err="1">
                <a:solidFill>
                  <a:srgbClr val="800000"/>
                </a:solidFill>
              </a:rPr>
              <a:t>jaunatni</a:t>
            </a:r>
            <a:r>
              <a:rPr lang="en-US" sz="2800" b="1" i="1" dirty="0">
                <a:solidFill>
                  <a:srgbClr val="800000"/>
                </a:solidFill>
              </a:rPr>
              <a:t> </a:t>
            </a:r>
            <a:r>
              <a:rPr lang="en-US" sz="2800" b="1" i="1" dirty="0" err="1">
                <a:solidFill>
                  <a:srgbClr val="800000"/>
                </a:solidFill>
              </a:rPr>
              <a:t>izšķirošo</a:t>
            </a:r>
            <a:r>
              <a:rPr lang="en-US" sz="2800" b="1" i="1" dirty="0">
                <a:solidFill>
                  <a:srgbClr val="800000"/>
                </a:solidFill>
              </a:rPr>
              <a:t> </a:t>
            </a:r>
            <a:r>
              <a:rPr lang="en-US" sz="2800" b="1" i="1" dirty="0" err="1" smtClean="0">
                <a:solidFill>
                  <a:srgbClr val="800000"/>
                </a:solidFill>
              </a:rPr>
              <a:t>lomu</a:t>
            </a:r>
            <a:r>
              <a:rPr lang="en-US" sz="2800" b="1" i="1" dirty="0" smtClean="0">
                <a:solidFill>
                  <a:srgbClr val="800000"/>
                </a:solidFill>
              </a:rPr>
              <a:t> </a:t>
            </a:r>
            <a:r>
              <a:rPr lang="en-US" sz="2800" b="1" i="1" dirty="0" err="1">
                <a:solidFill>
                  <a:srgbClr val="800000"/>
                </a:solidFill>
              </a:rPr>
              <a:t>politiskās</a:t>
            </a:r>
            <a:r>
              <a:rPr lang="en-US" sz="2800" b="1" i="1" dirty="0">
                <a:solidFill>
                  <a:srgbClr val="800000"/>
                </a:solidFill>
              </a:rPr>
              <a:t> </a:t>
            </a:r>
            <a:r>
              <a:rPr lang="en-US" sz="2800" b="1" i="1" dirty="0" err="1">
                <a:solidFill>
                  <a:srgbClr val="800000"/>
                </a:solidFill>
              </a:rPr>
              <a:t>līdzdalības</a:t>
            </a:r>
            <a:r>
              <a:rPr lang="en-US" sz="2800" b="1" i="1" dirty="0">
                <a:solidFill>
                  <a:srgbClr val="800000"/>
                </a:solidFill>
              </a:rPr>
              <a:t> </a:t>
            </a:r>
            <a:r>
              <a:rPr lang="en-US" sz="2800" b="1" i="1" dirty="0" err="1">
                <a:solidFill>
                  <a:srgbClr val="800000"/>
                </a:solidFill>
              </a:rPr>
              <a:t>veicināšana</a:t>
            </a:r>
            <a:r>
              <a:rPr lang="en-US" sz="2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̄, </a:t>
            </a:r>
            <a:r>
              <a:rPr lang="en-US" sz="28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kas</a:t>
            </a:r>
            <a:r>
              <a:rPr lang="en-US" sz="2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balstās</a:t>
            </a:r>
            <a:r>
              <a:rPr lang="en-US" sz="2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uz</a:t>
            </a:r>
            <a:r>
              <a:rPr lang="en-US" sz="2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daudzveidības</a:t>
            </a:r>
            <a:r>
              <a:rPr lang="en-US" sz="2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28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cilvēktiesību</a:t>
            </a:r>
            <a:r>
              <a:rPr lang="en-US" sz="2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28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demokrātijas</a:t>
            </a:r>
            <a:r>
              <a:rPr lang="en-US" sz="2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un </a:t>
            </a:r>
            <a:r>
              <a:rPr lang="en-US" sz="28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kritiskās</a:t>
            </a:r>
            <a:r>
              <a:rPr lang="en-US" sz="2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domāšanas</a:t>
            </a:r>
            <a:r>
              <a:rPr lang="en-US" sz="2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vērtībām</a:t>
            </a:r>
            <a:r>
              <a:rPr lang="en-US" sz="2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n-US" sz="28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Tādēļ</a:t>
            </a:r>
            <a:r>
              <a:rPr lang="en-US" sz="2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Eiropas</a:t>
            </a:r>
            <a:r>
              <a:rPr lang="en-US" sz="2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Komisijai</a:t>
            </a:r>
            <a:r>
              <a:rPr lang="en-US" sz="2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un </a:t>
            </a:r>
            <a:r>
              <a:rPr lang="en-US" sz="28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dalībvalstīm</a:t>
            </a:r>
            <a:r>
              <a:rPr lang="en-US" sz="2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jaunatnes</a:t>
            </a:r>
            <a:r>
              <a:rPr lang="en-US" sz="2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jomai</a:t>
            </a:r>
            <a:r>
              <a:rPr lang="en-US" sz="2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jāsniedz</a:t>
            </a:r>
            <a:r>
              <a:rPr lang="en-US" sz="2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nepieciešamie</a:t>
            </a:r>
            <a:r>
              <a:rPr lang="en-US" sz="2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resursi</a:t>
            </a:r>
            <a:r>
              <a:rPr lang="en-US" sz="2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28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tādi</a:t>
            </a:r>
            <a:r>
              <a:rPr lang="en-US" sz="2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kā</a:t>
            </a:r>
            <a:r>
              <a:rPr lang="en-US" sz="2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darbības</a:t>
            </a:r>
            <a:r>
              <a:rPr lang="en-US" sz="2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un </a:t>
            </a:r>
            <a:r>
              <a:rPr lang="en-US" sz="28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projektu</a:t>
            </a:r>
            <a:r>
              <a:rPr lang="en-US" sz="2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finansējums</a:t>
            </a:r>
            <a:r>
              <a:rPr lang="en-US" sz="2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; </a:t>
            </a:r>
            <a:r>
              <a:rPr lang="en-US" sz="28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nepieciešamās</a:t>
            </a:r>
            <a:r>
              <a:rPr lang="en-US" sz="2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atbalsta</a:t>
            </a:r>
            <a:r>
              <a:rPr lang="en-US" sz="2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struktūras</a:t>
            </a:r>
            <a:r>
              <a:rPr lang="en-US" sz="2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28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tādas</a:t>
            </a:r>
            <a:r>
              <a:rPr lang="en-US" sz="2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kā</a:t>
            </a:r>
            <a:r>
              <a:rPr lang="en-US" sz="2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likumiskais</a:t>
            </a:r>
            <a:r>
              <a:rPr lang="en-US" sz="2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ietvars</a:t>
            </a:r>
            <a:r>
              <a:rPr lang="en-US" sz="2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28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sadarbības</a:t>
            </a:r>
            <a:r>
              <a:rPr lang="en-US" sz="2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tīkli</a:t>
            </a:r>
            <a:r>
              <a:rPr lang="en-US" sz="2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un </a:t>
            </a:r>
            <a:r>
              <a:rPr lang="en-US" sz="28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apmācības</a:t>
            </a:r>
            <a:r>
              <a:rPr lang="en-US" sz="2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28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kā</a:t>
            </a:r>
            <a:r>
              <a:rPr lang="en-US" sz="2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arī</a:t>
            </a:r>
            <a:r>
              <a:rPr lang="en-US" sz="2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darba</a:t>
            </a:r>
            <a:r>
              <a:rPr lang="en-US" sz="2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ar</a:t>
            </a:r>
            <a:r>
              <a:rPr lang="en-US" sz="2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jaunatni</a:t>
            </a:r>
            <a:r>
              <a:rPr lang="en-US" sz="2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un </a:t>
            </a:r>
            <a:r>
              <a:rPr lang="en-US" sz="28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neformālās</a:t>
            </a:r>
            <a:r>
              <a:rPr lang="en-US" sz="2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izglītības</a:t>
            </a:r>
            <a:r>
              <a:rPr lang="en-US" sz="2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formālā</a:t>
            </a:r>
            <a:r>
              <a:rPr lang="en-US" sz="2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28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sociālā</a:t>
            </a:r>
            <a:r>
              <a:rPr lang="en-US" sz="2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un </a:t>
            </a:r>
            <a:r>
              <a:rPr lang="en-US" sz="28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politiskā</a:t>
            </a:r>
            <a:r>
              <a:rPr lang="en-US" sz="2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atzīšana</a:t>
            </a:r>
            <a:r>
              <a:rPr lang="en-US" sz="2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en-US" sz="2800" i="1" dirty="0">
              <a:solidFill>
                <a:srgbClr val="595959"/>
              </a:solidFill>
              <a:latin typeface="Helvetica Light"/>
              <a:cs typeface="Helvetica Light"/>
            </a:endParaRPr>
          </a:p>
        </p:txBody>
      </p:sp>
      <p:pic>
        <p:nvPicPr>
          <p:cNvPr id="4" name="Picture 10" descr="SD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938" y="146050"/>
            <a:ext cx="80327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 descr="logo_lj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73" y="146050"/>
            <a:ext cx="885281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838275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Darbs</a:t>
            </a:r>
            <a:r>
              <a:rPr lang="en-US" sz="28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ar</a:t>
            </a:r>
            <a:r>
              <a:rPr lang="en-US" sz="28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jaunatni</a:t>
            </a:r>
            <a:r>
              <a:rPr lang="en-US" sz="28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un </a:t>
            </a:r>
            <a:r>
              <a:rPr lang="en-US" sz="2800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jaunatnes</a:t>
            </a:r>
            <a:r>
              <a:rPr lang="en-US" sz="28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politika</a:t>
            </a:r>
            <a:r>
              <a:rPr lang="en-US" sz="2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US" sz="28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US" sz="28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Dalībvalstīm</a:t>
            </a:r>
            <a:r>
              <a:rPr lang="en-US" sz="28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 </a:t>
            </a:r>
            <a:r>
              <a:rPr lang="en-US" sz="28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jauniešu</a:t>
            </a:r>
            <a:r>
              <a:rPr lang="en-US" sz="2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organizācijām</a:t>
            </a:r>
            <a:r>
              <a:rPr lang="en-US" sz="2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būtu</a:t>
            </a:r>
            <a:r>
              <a:rPr lang="en-US" sz="2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rgbClr val="800000"/>
                </a:solidFill>
              </a:rPr>
              <a:t>jāatzīst</a:t>
            </a:r>
            <a:r>
              <a:rPr lang="en-US" sz="2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un </a:t>
            </a:r>
            <a:r>
              <a:rPr lang="en-US" sz="2800" b="1" i="1" dirty="0" err="1" smtClean="0">
                <a:solidFill>
                  <a:srgbClr val="800000"/>
                </a:solidFill>
              </a:rPr>
              <a:t>efektīvāk</a:t>
            </a:r>
            <a:r>
              <a:rPr lang="en-US" sz="2800" b="1" i="1" dirty="0" smtClean="0">
                <a:solidFill>
                  <a:srgbClr val="800000"/>
                </a:solidFill>
              </a:rPr>
              <a:t> </a:t>
            </a:r>
            <a:r>
              <a:rPr lang="en-US" sz="2800" b="1" i="1" dirty="0" err="1">
                <a:solidFill>
                  <a:srgbClr val="800000"/>
                </a:solidFill>
              </a:rPr>
              <a:t>jāizmanto</a:t>
            </a:r>
            <a:r>
              <a:rPr lang="en-US" sz="2800" b="1" i="1" dirty="0">
                <a:solidFill>
                  <a:srgbClr val="800000"/>
                </a:solidFill>
              </a:rPr>
              <a:t> </a:t>
            </a:r>
            <a:r>
              <a:rPr lang="en-US" sz="2800" b="1" i="1" dirty="0" err="1">
                <a:solidFill>
                  <a:srgbClr val="800000"/>
                </a:solidFill>
              </a:rPr>
              <a:t>alternatīvās</a:t>
            </a:r>
            <a:r>
              <a:rPr lang="en-US" sz="2800" b="1" i="1" dirty="0">
                <a:solidFill>
                  <a:srgbClr val="800000"/>
                </a:solidFill>
              </a:rPr>
              <a:t> </a:t>
            </a:r>
            <a:r>
              <a:rPr lang="en-US" sz="2800" b="1" i="1" dirty="0" err="1">
                <a:solidFill>
                  <a:srgbClr val="800000"/>
                </a:solidFill>
              </a:rPr>
              <a:t>jauniešu</a:t>
            </a:r>
            <a:r>
              <a:rPr lang="en-US" sz="2800" b="1" i="1" dirty="0">
                <a:solidFill>
                  <a:srgbClr val="800000"/>
                </a:solidFill>
              </a:rPr>
              <a:t> </a:t>
            </a:r>
            <a:r>
              <a:rPr lang="en-US" sz="2800" b="1" i="1" dirty="0" err="1">
                <a:solidFill>
                  <a:srgbClr val="800000"/>
                </a:solidFill>
              </a:rPr>
              <a:t>politiskās</a:t>
            </a:r>
            <a:r>
              <a:rPr lang="en-US" sz="2800" b="1" i="1" dirty="0">
                <a:solidFill>
                  <a:srgbClr val="800000"/>
                </a:solidFill>
              </a:rPr>
              <a:t> </a:t>
            </a:r>
            <a:r>
              <a:rPr lang="en-US" sz="2800" b="1" i="1" dirty="0" err="1">
                <a:solidFill>
                  <a:srgbClr val="800000"/>
                </a:solidFill>
              </a:rPr>
              <a:t>līdzdalības</a:t>
            </a:r>
            <a:r>
              <a:rPr lang="en-US" sz="2800" b="1" i="1" dirty="0">
                <a:solidFill>
                  <a:srgbClr val="800000"/>
                </a:solidFill>
              </a:rPr>
              <a:t> </a:t>
            </a:r>
            <a:r>
              <a:rPr lang="en-US" sz="2800" b="1" i="1" dirty="0" err="1">
                <a:solidFill>
                  <a:srgbClr val="800000"/>
                </a:solidFill>
              </a:rPr>
              <a:t>formas</a:t>
            </a:r>
            <a:r>
              <a:rPr lang="en-US" sz="2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 </a:t>
            </a:r>
            <a:r>
              <a:rPr lang="en-US" sz="28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ar</a:t>
            </a:r>
            <a:r>
              <a:rPr lang="en-US" sz="2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mērķi</a:t>
            </a:r>
            <a:r>
              <a:rPr lang="en-US" sz="2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bagātināt</a:t>
            </a:r>
            <a:r>
              <a:rPr lang="en-US" sz="2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diskusijas</a:t>
            </a:r>
            <a:r>
              <a:rPr lang="en-US" sz="2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un </a:t>
            </a:r>
            <a:r>
              <a:rPr lang="en-US" sz="28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lēmumu</a:t>
            </a:r>
            <a:r>
              <a:rPr lang="en-US" sz="2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pieņemšanas</a:t>
            </a:r>
            <a:r>
              <a:rPr lang="en-US" sz="2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procesus</a:t>
            </a:r>
            <a:r>
              <a:rPr lang="en-US" sz="2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 visas </a:t>
            </a:r>
            <a:r>
              <a:rPr lang="en-US" sz="2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politiskās</a:t>
            </a: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līdzdalības</a:t>
            </a: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formas</a:t>
            </a: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2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kas</a:t>
            </a: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norisinās</a:t>
            </a: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ārpus</a:t>
            </a: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institucionalizētas</a:t>
            </a: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sistēmas</a:t>
            </a:r>
            <a:endParaRPr lang="en-US" sz="2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en-US" sz="2800" i="1" dirty="0">
              <a:solidFill>
                <a:srgbClr val="595959"/>
              </a:solidFill>
              <a:latin typeface="Helvetica Light"/>
              <a:cs typeface="Helvetica Light"/>
            </a:endParaRPr>
          </a:p>
        </p:txBody>
      </p:sp>
      <p:pic>
        <p:nvPicPr>
          <p:cNvPr id="4" name="Picture 10" descr="SD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938" y="146050"/>
            <a:ext cx="80327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 descr="logo_lj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73" y="146050"/>
            <a:ext cx="885281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550120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511482" y="146050"/>
            <a:ext cx="6070254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i="1" dirty="0" err="1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lang="en-US" sz="4000" i="1" dirty="0" err="1" smtClean="0">
                <a:solidFill>
                  <a:srgbClr val="595959"/>
                </a:solidFill>
                <a:latin typeface="Calibri"/>
                <a:cs typeface="Calibri"/>
              </a:rPr>
              <a:t>trukturētā</a:t>
            </a:r>
            <a:r>
              <a:rPr lang="en-US" sz="4000" i="1" dirty="0" smtClean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lang="en-US" sz="4000" i="1" dirty="0" err="1" smtClean="0">
                <a:solidFill>
                  <a:srgbClr val="595959"/>
                </a:solidFill>
                <a:latin typeface="Calibri"/>
                <a:cs typeface="Calibri"/>
              </a:rPr>
              <a:t>dialoga</a:t>
            </a:r>
            <a:r>
              <a:rPr lang="en-US" sz="4000" i="1" dirty="0" smtClean="0">
                <a:solidFill>
                  <a:srgbClr val="595959"/>
                </a:solidFill>
                <a:latin typeface="Calibri"/>
                <a:cs typeface="Calibri"/>
              </a:rPr>
              <a:t> IV </a:t>
            </a:r>
            <a:r>
              <a:rPr lang="en-US" sz="4000" i="1" dirty="0" err="1" smtClean="0">
                <a:solidFill>
                  <a:srgbClr val="595959"/>
                </a:solidFill>
                <a:latin typeface="Calibri"/>
                <a:cs typeface="Calibri"/>
              </a:rPr>
              <a:t>cikla</a:t>
            </a:r>
            <a:endParaRPr lang="en-US" sz="4000" i="1" dirty="0" smtClean="0">
              <a:solidFill>
                <a:srgbClr val="595959"/>
              </a:solidFill>
              <a:latin typeface="Calibri"/>
              <a:cs typeface="Calibri"/>
            </a:endParaRPr>
          </a:p>
          <a:p>
            <a:pPr algn="ctr">
              <a:defRPr/>
            </a:pPr>
            <a:r>
              <a:rPr lang="en-US" sz="4000" b="1" i="1" cap="all" dirty="0" err="1" smtClean="0">
                <a:solidFill>
                  <a:srgbClr val="800000"/>
                </a:solidFill>
                <a:latin typeface="Calibri"/>
                <a:cs typeface="Calibri"/>
              </a:rPr>
              <a:t>Noslēguma</a:t>
            </a:r>
            <a:r>
              <a:rPr lang="en-US" sz="4000" b="1" i="1" cap="all" dirty="0" smtClean="0">
                <a:solidFill>
                  <a:srgbClr val="800000"/>
                </a:solidFill>
                <a:latin typeface="Calibri"/>
                <a:cs typeface="Calibri"/>
              </a:rPr>
              <a:t> KONFERENCE</a:t>
            </a:r>
          </a:p>
          <a:p>
            <a:pPr algn="ctr">
              <a:defRPr/>
            </a:pPr>
            <a:r>
              <a:rPr lang="en-US" sz="4000" b="1" i="1" cap="all" dirty="0" smtClean="0">
                <a:solidFill>
                  <a:srgbClr val="800000"/>
                </a:solidFill>
                <a:latin typeface="Calibri"/>
                <a:cs typeface="Calibri"/>
              </a:rPr>
              <a:t>29.-31.10. </a:t>
            </a:r>
            <a:r>
              <a:rPr lang="en-US" sz="4000" b="1" i="1" dirty="0" err="1" smtClean="0">
                <a:solidFill>
                  <a:srgbClr val="800000"/>
                </a:solidFill>
                <a:latin typeface="Calibri"/>
                <a:cs typeface="Calibri"/>
              </a:rPr>
              <a:t>Rīga</a:t>
            </a:r>
            <a:endParaRPr lang="en-US" sz="4000" b="1" i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pic>
        <p:nvPicPr>
          <p:cNvPr id="23558" name="Picture 13" descr="SD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938" y="146050"/>
            <a:ext cx="80327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DSC_011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5320"/>
            <a:ext cx="9144000" cy="6081161"/>
          </a:xfrm>
          <a:prstGeom prst="rect">
            <a:avLst/>
          </a:prstGeom>
        </p:spPr>
      </p:pic>
      <p:pic>
        <p:nvPicPr>
          <p:cNvPr id="9" name="Picture 13" descr="logo_ljp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73" y="146050"/>
            <a:ext cx="885281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223375" y="2482850"/>
            <a:ext cx="671583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3200" i="1" dirty="0" err="1" smtClean="0">
                <a:solidFill>
                  <a:schemeClr val="bg1"/>
                </a:solidFill>
                <a:latin typeface="Calibri"/>
                <a:cs typeface="Calibri"/>
              </a:rPr>
              <a:t>Tiešraide</a:t>
            </a:r>
            <a:r>
              <a:rPr lang="en-US" sz="3200" i="1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3200" b="1" i="1" dirty="0" smtClean="0">
                <a:solidFill>
                  <a:schemeClr val="bg1"/>
                </a:solidFill>
                <a:latin typeface="Calibri"/>
                <a:cs typeface="Calibri"/>
              </a:rPr>
              <a:t>NVOTV.LV  </a:t>
            </a:r>
          </a:p>
          <a:p>
            <a:pPr algn="r">
              <a:defRPr/>
            </a:pPr>
            <a:r>
              <a:rPr lang="en-US" sz="3200" i="1" dirty="0" err="1" smtClean="0">
                <a:solidFill>
                  <a:schemeClr val="bg1"/>
                </a:solidFill>
                <a:latin typeface="Calibri"/>
                <a:cs typeface="Calibri"/>
              </a:rPr>
              <a:t>Ziņas</a:t>
            </a:r>
            <a:r>
              <a:rPr lang="en-US" sz="3200" i="1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3200" i="1" dirty="0" err="1" smtClean="0">
                <a:solidFill>
                  <a:schemeClr val="bg1"/>
                </a:solidFill>
                <a:latin typeface="Calibri"/>
                <a:cs typeface="Calibri"/>
              </a:rPr>
              <a:t>sociālajos</a:t>
            </a:r>
            <a:r>
              <a:rPr lang="en-US" sz="3200" i="1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3200" i="1" dirty="0" err="1" smtClean="0">
                <a:solidFill>
                  <a:schemeClr val="bg1"/>
                </a:solidFill>
                <a:latin typeface="Calibri"/>
                <a:cs typeface="Calibri"/>
              </a:rPr>
              <a:t>tīklos</a:t>
            </a:r>
            <a:r>
              <a:rPr lang="en-US" sz="3200" i="1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3200" b="1" i="1" dirty="0" smtClean="0">
                <a:solidFill>
                  <a:schemeClr val="bg1"/>
                </a:solidFill>
                <a:latin typeface="Calibri"/>
                <a:cs typeface="Calibri"/>
              </a:rPr>
              <a:t>#</a:t>
            </a:r>
            <a:r>
              <a:rPr lang="en-US" sz="3200" b="1" i="1" dirty="0" err="1" smtClean="0">
                <a:solidFill>
                  <a:schemeClr val="bg1"/>
                </a:solidFill>
                <a:latin typeface="Calibri"/>
                <a:cs typeface="Calibri"/>
              </a:rPr>
              <a:t>StrukturetaisD</a:t>
            </a:r>
            <a:endParaRPr lang="en-US" sz="3200" b="1" i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13429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69563" y="1063535"/>
            <a:ext cx="771403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/>
                <a:cs typeface="Corbel"/>
              </a:rPr>
              <a:t>Kā</a:t>
            </a:r>
            <a:r>
              <a:rPr lang="en-US" sz="60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/>
                <a:cs typeface="Corbel"/>
              </a:rPr>
              <a:t> </a:t>
            </a:r>
          </a:p>
          <a:p>
            <a:pPr algn="ctr"/>
            <a:r>
              <a:rPr lang="en-US" sz="6000" b="1" i="1" dirty="0" smtClean="0">
                <a:solidFill>
                  <a:srgbClr val="800000"/>
                </a:solidFill>
                <a:latin typeface="Corbel"/>
                <a:cs typeface="Corbel"/>
              </a:rPr>
              <a:t>Memoranda </a:t>
            </a:r>
            <a:r>
              <a:rPr lang="en-US" sz="6000" b="1" i="1" dirty="0" err="1" smtClean="0">
                <a:solidFill>
                  <a:srgbClr val="800000"/>
                </a:solidFill>
                <a:latin typeface="Corbel"/>
                <a:cs typeface="Corbel"/>
              </a:rPr>
              <a:t>padome</a:t>
            </a:r>
            <a:r>
              <a:rPr lang="en-US" sz="60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/>
                <a:cs typeface="Corbel"/>
              </a:rPr>
              <a:t> </a:t>
            </a:r>
            <a:r>
              <a:rPr lang="en-US" sz="60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/>
                <a:cs typeface="Corbel"/>
              </a:rPr>
              <a:t>iesaka</a:t>
            </a:r>
            <a:r>
              <a:rPr lang="en-US" sz="60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/>
                <a:cs typeface="Corbel"/>
              </a:rPr>
              <a:t> </a:t>
            </a:r>
            <a:r>
              <a:rPr lang="en-US" sz="60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/>
                <a:cs typeface="Corbel"/>
              </a:rPr>
              <a:t>īstenot</a:t>
            </a:r>
            <a:r>
              <a:rPr lang="en-US" sz="60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/>
                <a:cs typeface="Corbel"/>
              </a:rPr>
              <a:t> </a:t>
            </a:r>
            <a:r>
              <a:rPr lang="en-US" sz="60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/>
                <a:cs typeface="Corbel"/>
              </a:rPr>
              <a:t>rekomendāciju</a:t>
            </a:r>
            <a:r>
              <a:rPr lang="en-US" sz="60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/>
                <a:cs typeface="Corbel"/>
              </a:rPr>
              <a:t> </a:t>
            </a:r>
            <a:r>
              <a:rPr lang="en-US" sz="6000" b="1" i="1" dirty="0" err="1" smtClean="0">
                <a:solidFill>
                  <a:srgbClr val="800000"/>
                </a:solidFill>
                <a:latin typeface="Corbel"/>
                <a:cs typeface="Corbel"/>
              </a:rPr>
              <a:t>ieviešanu</a:t>
            </a:r>
            <a:r>
              <a:rPr lang="en-US" sz="6000" b="1" i="1" dirty="0" smtClean="0">
                <a:solidFill>
                  <a:srgbClr val="800000"/>
                </a:solidFill>
                <a:latin typeface="Corbel"/>
                <a:cs typeface="Corbel"/>
              </a:rPr>
              <a:t> </a:t>
            </a:r>
            <a:r>
              <a:rPr lang="en-US" sz="6000" b="1" i="1" dirty="0" err="1" smtClean="0">
                <a:solidFill>
                  <a:srgbClr val="800000"/>
                </a:solidFill>
                <a:latin typeface="Corbel"/>
                <a:cs typeface="Corbel"/>
              </a:rPr>
              <a:t>Latvijā</a:t>
            </a:r>
            <a:r>
              <a:rPr lang="en-US" sz="6000" b="1" i="1" cap="all" dirty="0" smtClean="0">
                <a:solidFill>
                  <a:srgbClr val="800000"/>
                </a:solidFill>
                <a:latin typeface="Corbel"/>
                <a:cs typeface="Corbel"/>
              </a:rPr>
              <a:t>?</a:t>
            </a:r>
            <a:endParaRPr lang="en-US" sz="6000" b="1" i="1" cap="all" dirty="0">
              <a:solidFill>
                <a:srgbClr val="800000"/>
              </a:solidFill>
              <a:latin typeface="Corbel"/>
              <a:cs typeface="Corbel"/>
            </a:endParaRPr>
          </a:p>
        </p:txBody>
      </p:sp>
      <p:pic>
        <p:nvPicPr>
          <p:cNvPr id="12" name="Picture 13" descr="logo_lj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73" y="146050"/>
            <a:ext cx="885281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 descr="SD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938" y="146050"/>
            <a:ext cx="80327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4988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xmlns:p14="http://schemas.microsoft.com/office/powerpoint/2010/main"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5" descr="SD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675" y="4191478"/>
            <a:ext cx="2397125" cy="1869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588522" y="989589"/>
            <a:ext cx="2227305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 i="1" cap="all" dirty="0" smtClean="0">
                <a:solidFill>
                  <a:srgbClr val="800000"/>
                </a:solidFill>
                <a:latin typeface="Calibri"/>
                <a:cs typeface="Calibri"/>
              </a:rPr>
              <a:t>PALDIES!</a:t>
            </a:r>
            <a:endParaRPr lang="en-US" sz="3200" b="1" i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pic>
        <p:nvPicPr>
          <p:cNvPr id="31747" name="Picture 13" descr="logo_lj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021" y="4331703"/>
            <a:ext cx="2447556" cy="1729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Box 14"/>
          <p:cNvSpPr txBox="1">
            <a:spLocks noChangeArrowheads="1"/>
          </p:cNvSpPr>
          <p:nvPr/>
        </p:nvSpPr>
        <p:spPr bwMode="auto">
          <a:xfrm>
            <a:off x="1287592" y="2228672"/>
            <a:ext cx="2769934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3200" b="0" i="1" dirty="0" err="1" smtClean="0">
                <a:solidFill>
                  <a:srgbClr val="7F7F7F"/>
                </a:solidFill>
                <a:latin typeface="Calibri"/>
                <a:cs typeface="Calibri"/>
              </a:rPr>
              <a:t>www.ljp.lv</a:t>
            </a:r>
            <a:endParaRPr lang="en-US" sz="3200" b="0" i="1" dirty="0" smtClean="0">
              <a:solidFill>
                <a:srgbClr val="7F7F7F"/>
              </a:solidFill>
              <a:latin typeface="Calibri"/>
              <a:cs typeface="Calibri"/>
            </a:endParaRPr>
          </a:p>
          <a:p>
            <a:pPr algn="ctr"/>
            <a:r>
              <a:rPr lang="en-US" sz="3200" b="0" i="1" dirty="0" smtClean="0">
                <a:solidFill>
                  <a:srgbClr val="7F7F7F"/>
                </a:solidFill>
                <a:latin typeface="Calibri"/>
                <a:cs typeface="Calibri"/>
              </a:rPr>
              <a:t>@</a:t>
            </a:r>
            <a:r>
              <a:rPr lang="en-US" sz="3200" b="0" i="1" dirty="0" err="1" smtClean="0">
                <a:solidFill>
                  <a:srgbClr val="7F7F7F"/>
                </a:solidFill>
                <a:latin typeface="Calibri"/>
                <a:cs typeface="Calibri"/>
              </a:rPr>
              <a:t>LJP_lv</a:t>
            </a:r>
            <a:endParaRPr lang="en-US" sz="3200" b="0" i="1" dirty="0" smtClean="0">
              <a:solidFill>
                <a:srgbClr val="7F7F7F"/>
              </a:solidFill>
              <a:latin typeface="Calibri"/>
              <a:cs typeface="Calibri"/>
            </a:endParaRPr>
          </a:p>
          <a:p>
            <a:pPr algn="ctr"/>
            <a:endParaRPr lang="en-US" sz="1000" i="1" dirty="0" smtClean="0">
              <a:solidFill>
                <a:srgbClr val="7F7F7F"/>
              </a:solidFill>
              <a:latin typeface="Calibri"/>
              <a:cs typeface="Calibri"/>
            </a:endParaRPr>
          </a:p>
          <a:p>
            <a:pPr algn="ctr"/>
            <a:r>
              <a:rPr lang="en-US" sz="1800" b="0" i="1" dirty="0" err="1" smtClean="0">
                <a:solidFill>
                  <a:srgbClr val="7F7F7F"/>
                </a:solidFill>
                <a:latin typeface="Calibri"/>
                <a:cs typeface="Calibri"/>
              </a:rPr>
              <a:t>Latvijas</a:t>
            </a:r>
            <a:r>
              <a:rPr lang="en-US" sz="1800" b="0" i="1" dirty="0" smtClean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lang="en-US" sz="1800" b="0" i="1" dirty="0" err="1" smtClean="0">
                <a:solidFill>
                  <a:srgbClr val="7F7F7F"/>
                </a:solidFill>
                <a:latin typeface="Calibri"/>
                <a:cs typeface="Calibri"/>
              </a:rPr>
              <a:t>Jaunatnes</a:t>
            </a:r>
            <a:r>
              <a:rPr lang="en-US" sz="1800" b="0" i="1" dirty="0" smtClean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lang="en-US" sz="1800" b="0" i="1" dirty="0" err="1" smtClean="0">
                <a:solidFill>
                  <a:srgbClr val="7F7F7F"/>
                </a:solidFill>
                <a:latin typeface="Calibri"/>
                <a:cs typeface="Calibri"/>
              </a:rPr>
              <a:t>padome</a:t>
            </a:r>
            <a:endParaRPr lang="en-US" sz="1800" b="0" i="1" dirty="0" smtClean="0">
              <a:solidFill>
                <a:srgbClr val="7F7F7F"/>
              </a:solidFill>
              <a:latin typeface="Calibri"/>
              <a:cs typeface="Calibri"/>
            </a:endParaRPr>
          </a:p>
        </p:txBody>
      </p:sp>
      <p:sp>
        <p:nvSpPr>
          <p:cNvPr id="31749" name="TextBox 15"/>
          <p:cNvSpPr txBox="1">
            <a:spLocks noChangeArrowheads="1"/>
          </p:cNvSpPr>
          <p:nvPr/>
        </p:nvSpPr>
        <p:spPr bwMode="auto">
          <a:xfrm>
            <a:off x="5027225" y="2291035"/>
            <a:ext cx="312932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3200" b="0" i="1" dirty="0" err="1" smtClean="0">
                <a:solidFill>
                  <a:srgbClr val="7F7F7F"/>
                </a:solidFill>
                <a:latin typeface="Calibri"/>
                <a:cs typeface="Calibri"/>
              </a:rPr>
              <a:t>dialogs</a:t>
            </a:r>
            <a:r>
              <a:rPr lang="en-US" sz="3200" b="0" i="1" dirty="0" err="1">
                <a:solidFill>
                  <a:srgbClr val="7F7F7F"/>
                </a:solidFill>
                <a:latin typeface="Calibri"/>
                <a:cs typeface="Calibri"/>
              </a:rPr>
              <a:t>@</a:t>
            </a:r>
            <a:r>
              <a:rPr lang="en-US" sz="3200" b="0" i="1" dirty="0" err="1" smtClean="0">
                <a:solidFill>
                  <a:srgbClr val="7F7F7F"/>
                </a:solidFill>
                <a:latin typeface="Calibri"/>
                <a:cs typeface="Calibri"/>
              </a:rPr>
              <a:t>ljp.lv</a:t>
            </a:r>
            <a:endParaRPr lang="en-US" sz="3200" b="0" i="1" dirty="0" smtClean="0">
              <a:solidFill>
                <a:srgbClr val="7F7F7F"/>
              </a:solidFill>
              <a:latin typeface="Calibri"/>
              <a:cs typeface="Calibri"/>
            </a:endParaRPr>
          </a:p>
          <a:p>
            <a:pPr algn="ctr"/>
            <a:r>
              <a:rPr lang="en-US" sz="3200" b="0" i="1" dirty="0" smtClean="0">
                <a:solidFill>
                  <a:srgbClr val="7F7F7F"/>
                </a:solidFill>
                <a:latin typeface="Calibri"/>
                <a:cs typeface="Calibri"/>
              </a:rPr>
              <a:t>@</a:t>
            </a:r>
            <a:r>
              <a:rPr lang="en-US" sz="3200" b="0" i="1" dirty="0" err="1" smtClean="0">
                <a:solidFill>
                  <a:srgbClr val="7F7F7F"/>
                </a:solidFill>
                <a:latin typeface="Calibri"/>
                <a:cs typeface="Calibri"/>
              </a:rPr>
              <a:t>StrukturetaisD</a:t>
            </a:r>
            <a:endParaRPr lang="en-US" sz="3200" b="0" i="1" dirty="0" smtClean="0">
              <a:solidFill>
                <a:srgbClr val="7F7F7F"/>
              </a:solidFill>
              <a:latin typeface="Calibri"/>
              <a:cs typeface="Calibri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4702175" y="2287489"/>
            <a:ext cx="0" cy="12954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2674" y="3382943"/>
            <a:ext cx="297657" cy="297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57179" y="2900573"/>
            <a:ext cx="331952" cy="320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01418" y="2413794"/>
            <a:ext cx="311826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56519" y="2463007"/>
            <a:ext cx="311691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23149" y="2951373"/>
            <a:ext cx="331952" cy="320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250972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0" descr="SD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938" y="146050"/>
            <a:ext cx="80327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3713" y="1387475"/>
            <a:ext cx="814070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400" b="1" i="1" dirty="0">
                <a:solidFill>
                  <a:srgbClr val="800000"/>
                </a:solidFill>
                <a:latin typeface="Calibri"/>
                <a:cs typeface="Calibri"/>
              </a:rPr>
              <a:t>STRUKTURĒTAIS DIALOGS </a:t>
            </a:r>
          </a:p>
          <a:p>
            <a:pPr>
              <a:defRPr/>
            </a:pPr>
            <a:r>
              <a:rPr lang="en-US" sz="4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ir</a:t>
            </a:r>
            <a:r>
              <a:rPr lang="en-US" sz="4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process, </a:t>
            </a:r>
            <a:r>
              <a:rPr lang="en-US" sz="4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kas</a:t>
            </a:r>
            <a:r>
              <a:rPr lang="en-US" sz="4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4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sniedz</a:t>
            </a:r>
            <a:r>
              <a:rPr lang="en-US" sz="4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4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iespēju</a:t>
            </a:r>
            <a:r>
              <a:rPr lang="en-US" sz="4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4400" i="1" dirty="0" err="1">
                <a:solidFill>
                  <a:srgbClr val="800000"/>
                </a:solidFill>
                <a:latin typeface="Calibri"/>
                <a:cs typeface="Calibri"/>
              </a:rPr>
              <a:t>jauniešiem</a:t>
            </a:r>
            <a:r>
              <a:rPr lang="en-US" sz="4400" i="1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lang="en-US" sz="4400" i="1" dirty="0" err="1">
                <a:solidFill>
                  <a:srgbClr val="595959"/>
                </a:solidFill>
                <a:latin typeface="Calibri"/>
                <a:cs typeface="Calibri"/>
              </a:rPr>
              <a:t>iesaistīties</a:t>
            </a:r>
            <a:r>
              <a:rPr lang="en-US" sz="4400" i="1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lang="en-US" sz="4400" i="1" dirty="0" err="1">
                <a:solidFill>
                  <a:srgbClr val="800000"/>
                </a:solidFill>
                <a:latin typeface="Calibri"/>
                <a:cs typeface="Calibri"/>
              </a:rPr>
              <a:t>politikas</a:t>
            </a:r>
            <a:r>
              <a:rPr lang="en-US" sz="4400" i="1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lang="en-US" sz="4400" i="1" dirty="0" err="1">
                <a:solidFill>
                  <a:srgbClr val="800000"/>
                </a:solidFill>
                <a:latin typeface="Calibri"/>
                <a:cs typeface="Calibri"/>
              </a:rPr>
              <a:t>veidošanā</a:t>
            </a:r>
            <a:r>
              <a:rPr lang="en-US" sz="4400" i="1" dirty="0">
                <a:solidFill>
                  <a:srgbClr val="C0504D"/>
                </a:solidFill>
                <a:latin typeface="Calibri"/>
                <a:cs typeface="Calibri"/>
              </a:rPr>
              <a:t> </a:t>
            </a:r>
            <a:r>
              <a:rPr lang="en-US" sz="4400" i="1" dirty="0">
                <a:solidFill>
                  <a:srgbClr val="595959"/>
                </a:solidFill>
                <a:latin typeface="Calibri"/>
                <a:cs typeface="Calibri"/>
              </a:rPr>
              <a:t>par </a:t>
            </a:r>
            <a:r>
              <a:rPr lang="en-US" sz="4400" i="1" dirty="0" err="1">
                <a:solidFill>
                  <a:srgbClr val="595959"/>
                </a:solidFill>
                <a:latin typeface="Calibri"/>
                <a:cs typeface="Calibri"/>
              </a:rPr>
              <a:t>jautājumiem</a:t>
            </a:r>
            <a:r>
              <a:rPr lang="en-US" sz="4400" i="1" dirty="0">
                <a:solidFill>
                  <a:srgbClr val="595959"/>
                </a:solidFill>
                <a:latin typeface="Calibri"/>
                <a:cs typeface="Calibri"/>
              </a:rPr>
              <a:t>, </a:t>
            </a:r>
            <a:r>
              <a:rPr lang="en-US" sz="4400" i="1" dirty="0" err="1">
                <a:solidFill>
                  <a:srgbClr val="595959"/>
                </a:solidFill>
                <a:latin typeface="Calibri"/>
                <a:cs typeface="Calibri"/>
              </a:rPr>
              <a:t>kas</a:t>
            </a:r>
            <a:r>
              <a:rPr lang="en-US" sz="4400" i="1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lang="en-US" sz="4400" i="1" dirty="0" err="1">
                <a:solidFill>
                  <a:srgbClr val="800000"/>
                </a:solidFill>
                <a:latin typeface="Calibri"/>
                <a:cs typeface="Calibri"/>
              </a:rPr>
              <a:t>ietekmē</a:t>
            </a:r>
            <a:r>
              <a:rPr lang="en-US" sz="4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4400" i="1" dirty="0" err="1">
                <a:solidFill>
                  <a:srgbClr val="595959"/>
                </a:solidFill>
                <a:latin typeface="Calibri"/>
                <a:cs typeface="Calibri"/>
              </a:rPr>
              <a:t>pašus</a:t>
            </a:r>
            <a:r>
              <a:rPr lang="en-US" sz="4400" i="1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lang="en-US" sz="4400" i="1" dirty="0" err="1">
                <a:solidFill>
                  <a:srgbClr val="595959"/>
                </a:solidFill>
                <a:latin typeface="Calibri"/>
                <a:cs typeface="Calibri"/>
              </a:rPr>
              <a:t>jauniešus</a:t>
            </a:r>
            <a:r>
              <a:rPr lang="en-US" sz="4400" i="1" dirty="0">
                <a:solidFill>
                  <a:srgbClr val="595959"/>
                </a:solidFill>
                <a:latin typeface="Calibri"/>
                <a:cs typeface="Calibri"/>
              </a:rPr>
              <a:t>.</a:t>
            </a:r>
          </a:p>
        </p:txBody>
      </p:sp>
      <p:pic>
        <p:nvPicPr>
          <p:cNvPr id="4" name="Picture 13" descr="logo_ljp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73" y="146050"/>
            <a:ext cx="885281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7594656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11-05 at 07.17.47.pn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4"/>
          <a:stretch>
            <a:fillRect/>
          </a:stretch>
        </p:blipFill>
        <p:spPr bwMode="auto">
          <a:xfrm>
            <a:off x="0" y="914400"/>
            <a:ext cx="9144000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037294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72463" y="4727575"/>
            <a:ext cx="590068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i="1" dirty="0" smtClean="0">
                <a:solidFill>
                  <a:srgbClr val="595959"/>
                </a:solidFill>
                <a:latin typeface="Calibri"/>
                <a:cs typeface="Calibri"/>
              </a:rPr>
              <a:t>Youth empowerment for </a:t>
            </a:r>
          </a:p>
          <a:p>
            <a:pPr algn="ctr">
              <a:defRPr/>
            </a:pPr>
            <a:r>
              <a:rPr lang="en-US" sz="4000" b="1" i="1" cap="all" dirty="0" smtClean="0">
                <a:solidFill>
                  <a:srgbClr val="800000"/>
                </a:solidFill>
                <a:latin typeface="Calibri"/>
                <a:cs typeface="Calibri"/>
              </a:rPr>
              <a:t>political </a:t>
            </a:r>
            <a:r>
              <a:rPr lang="en-US" sz="4000" b="1" i="1" cap="all" dirty="0">
                <a:solidFill>
                  <a:srgbClr val="800000"/>
                </a:solidFill>
                <a:latin typeface="Calibri"/>
                <a:cs typeface="Calibri"/>
              </a:rPr>
              <a:t>participation </a:t>
            </a:r>
          </a:p>
        </p:txBody>
      </p:sp>
      <p:pic>
        <p:nvPicPr>
          <p:cNvPr id="23554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775" y="3084513"/>
            <a:ext cx="1416050" cy="117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438" y="3175000"/>
            <a:ext cx="1520825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1435838" y="1195388"/>
            <a:ext cx="622153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i="1" dirty="0" err="1" smtClean="0">
                <a:solidFill>
                  <a:srgbClr val="595959"/>
                </a:solidFill>
                <a:latin typeface="Calibri"/>
                <a:cs typeface="Calibri"/>
              </a:rPr>
              <a:t>Jauniešu</a:t>
            </a:r>
            <a:r>
              <a:rPr lang="en-US" sz="4000" i="1" dirty="0" smtClean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lang="en-US" sz="4000" i="1" dirty="0" err="1" smtClean="0">
                <a:solidFill>
                  <a:srgbClr val="595959"/>
                </a:solidFill>
                <a:latin typeface="Calibri"/>
                <a:cs typeface="Calibri"/>
              </a:rPr>
              <a:t>iespēju</a:t>
            </a:r>
            <a:r>
              <a:rPr lang="en-US" sz="4000" i="1" dirty="0" smtClean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lang="en-US" sz="4000" i="1" dirty="0" err="1" smtClean="0">
                <a:solidFill>
                  <a:srgbClr val="595959"/>
                </a:solidFill>
                <a:latin typeface="Calibri"/>
                <a:cs typeface="Calibri"/>
              </a:rPr>
              <a:t>veicināšana</a:t>
            </a:r>
            <a:endParaRPr lang="en-US" sz="4000" i="1" dirty="0" smtClean="0">
              <a:solidFill>
                <a:srgbClr val="595959"/>
              </a:solidFill>
              <a:latin typeface="Calibri"/>
              <a:cs typeface="Calibri"/>
            </a:endParaRPr>
          </a:p>
          <a:p>
            <a:pPr algn="ctr">
              <a:defRPr/>
            </a:pPr>
            <a:r>
              <a:rPr lang="en-US" sz="4000" b="1" i="1" cap="all" dirty="0" err="1" smtClean="0">
                <a:solidFill>
                  <a:srgbClr val="800000"/>
                </a:solidFill>
                <a:latin typeface="Calibri"/>
                <a:cs typeface="Calibri"/>
              </a:rPr>
              <a:t>politiskai</a:t>
            </a:r>
            <a:r>
              <a:rPr lang="en-US" sz="4000" b="1" i="1" cap="all" dirty="0" smtClean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lang="en-US" sz="4000" b="1" i="1" cap="all" dirty="0" err="1">
                <a:solidFill>
                  <a:srgbClr val="800000"/>
                </a:solidFill>
                <a:latin typeface="Calibri"/>
                <a:cs typeface="Calibri"/>
              </a:rPr>
              <a:t>līdzdalībai</a:t>
            </a:r>
            <a:endParaRPr lang="en-US" sz="4000" b="1" i="1" cap="all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pic>
        <p:nvPicPr>
          <p:cNvPr id="23558" name="Picture 13" descr="SD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938" y="146050"/>
            <a:ext cx="80327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 descr="logo_ljp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73" y="146050"/>
            <a:ext cx="885281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22838" y="3084513"/>
            <a:ext cx="3213100" cy="108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5569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4-11-04 at 04.03.4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6223480"/>
            <a:ext cx="457200" cy="520700"/>
          </a:xfrm>
          <a:prstGeom prst="rect">
            <a:avLst/>
          </a:prstGeom>
        </p:spPr>
      </p:pic>
      <p:pic>
        <p:nvPicPr>
          <p:cNvPr id="8" name="Picture 7" descr="Screen Shot 2014-11-04 at 04.04.2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400" y="6261472"/>
            <a:ext cx="457200" cy="482600"/>
          </a:xfrm>
          <a:prstGeom prst="rect">
            <a:avLst/>
          </a:prstGeom>
        </p:spPr>
      </p:pic>
      <p:pic>
        <p:nvPicPr>
          <p:cNvPr id="9" name="Picture 8" descr="Screen Shot 2014-11-04 at 04.04.1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122" y="6270486"/>
            <a:ext cx="508000" cy="5207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095802" y="6385158"/>
            <a:ext cx="18086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>
                <a:solidFill>
                  <a:srgbClr val="800000"/>
                </a:solidFill>
                <a:latin typeface="Calibri"/>
                <a:cs typeface="Calibri"/>
              </a:rPr>
              <a:t>3</a:t>
            </a:r>
            <a:r>
              <a:rPr lang="en-US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12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Nacionālās</a:t>
            </a:r>
            <a:r>
              <a:rPr lang="en-US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12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konferences</a:t>
            </a:r>
            <a:endParaRPr lang="en-US" sz="1200" i="1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51100" y="6385411"/>
            <a:ext cx="17434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>
                <a:solidFill>
                  <a:srgbClr val="800000"/>
                </a:solidFill>
                <a:latin typeface="Calibri"/>
                <a:cs typeface="Calibri"/>
              </a:rPr>
              <a:t>10</a:t>
            </a:r>
            <a:r>
              <a:rPr lang="en-US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12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Informatīvie</a:t>
            </a:r>
            <a:r>
              <a:rPr lang="en-US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12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semināri</a:t>
            </a:r>
            <a:endParaRPr lang="en-US" sz="1200" i="1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24722" y="6369566"/>
            <a:ext cx="26797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1" dirty="0" smtClean="0">
                <a:solidFill>
                  <a:srgbClr val="800000"/>
                </a:solidFill>
                <a:latin typeface="Calibri"/>
                <a:cs typeface="Calibri"/>
              </a:rPr>
              <a:t>5</a:t>
            </a:r>
            <a:r>
              <a:rPr lang="en-US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12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Reģionālās</a:t>
            </a:r>
            <a:r>
              <a:rPr lang="en-US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12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konsultācijas</a:t>
            </a:r>
            <a:endParaRPr lang="en-US" sz="1200" i="1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7" name="Picture 6" descr="Screen Shot 2014-11-04 at 04.04.3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622" y="6261472"/>
            <a:ext cx="482600" cy="4826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68299" y="6385952"/>
            <a:ext cx="239274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1" dirty="0" smtClean="0">
                <a:solidFill>
                  <a:srgbClr val="800000"/>
                </a:solidFill>
                <a:latin typeface="Calibri"/>
                <a:cs typeface="Calibri"/>
              </a:rPr>
              <a:t>16</a:t>
            </a:r>
            <a:r>
              <a:rPr lang="en-US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12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Vietējā</a:t>
            </a:r>
            <a:r>
              <a:rPr lang="en-US" sz="12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s</a:t>
            </a:r>
            <a:r>
              <a:rPr lang="en-US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12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konsultācijas</a:t>
            </a:r>
            <a:endParaRPr lang="en-US" sz="1200" i="1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15" name="Picture 14" descr="NEXTyouth-logo_zals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226" y="63325"/>
            <a:ext cx="956319" cy="55695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7600" y="154329"/>
            <a:ext cx="1299809" cy="41723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06800" y="88725"/>
            <a:ext cx="724718" cy="48284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25077" y="154329"/>
            <a:ext cx="872524" cy="36427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61236" y="154329"/>
            <a:ext cx="492039" cy="417239"/>
          </a:xfrm>
          <a:prstGeom prst="rect">
            <a:avLst/>
          </a:prstGeom>
        </p:spPr>
      </p:pic>
      <p:pic>
        <p:nvPicPr>
          <p:cNvPr id="20" name="Picture 19" descr="logo_ljp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50" y="69463"/>
            <a:ext cx="836699" cy="591254"/>
          </a:xfrm>
          <a:prstGeom prst="rect">
            <a:avLst/>
          </a:prstGeom>
        </p:spPr>
      </p:pic>
      <p:pic>
        <p:nvPicPr>
          <p:cNvPr id="21" name="Picture 20" descr="SD1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320" y="-5253"/>
            <a:ext cx="801960" cy="625529"/>
          </a:xfrm>
          <a:prstGeom prst="rect">
            <a:avLst/>
          </a:prstGeom>
        </p:spPr>
      </p:pic>
      <p:pic>
        <p:nvPicPr>
          <p:cNvPr id="52" name="Picture 51" descr="Screen Shot 2015-08-07 at 00.33.01.png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1" b="4204"/>
          <a:stretch/>
        </p:blipFill>
        <p:spPr>
          <a:xfrm>
            <a:off x="0" y="785308"/>
            <a:ext cx="9144000" cy="5361492"/>
          </a:xfrm>
          <a:prstGeom prst="rect">
            <a:avLst/>
          </a:prstGeom>
        </p:spPr>
      </p:pic>
      <p:sp>
        <p:nvSpPr>
          <p:cNvPr id="53" name="Rectangle 52"/>
          <p:cNvSpPr/>
          <p:nvPr/>
        </p:nvSpPr>
        <p:spPr>
          <a:xfrm>
            <a:off x="144842" y="912308"/>
            <a:ext cx="1473643" cy="183127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8000" i="1" cap="all" dirty="0" smtClean="0">
                <a:solidFill>
                  <a:srgbClr val="800000"/>
                </a:solidFill>
                <a:latin typeface="Calibri"/>
                <a:cs typeface="Calibri"/>
              </a:rPr>
              <a:t>34</a:t>
            </a:r>
          </a:p>
          <a:p>
            <a:pPr algn="ctr"/>
            <a:r>
              <a:rPr lang="en-US" sz="1600" i="1" dirty="0" err="1" smtClean="0">
                <a:solidFill>
                  <a:srgbClr val="7F7F7F"/>
                </a:solidFill>
                <a:latin typeface="Calibri"/>
                <a:cs typeface="Calibri"/>
              </a:rPr>
              <a:t>pasākumi</a:t>
            </a:r>
            <a:endParaRPr lang="en-US" sz="1600" i="1" dirty="0" smtClean="0">
              <a:solidFill>
                <a:srgbClr val="7F7F7F"/>
              </a:solidFill>
              <a:latin typeface="Calibri"/>
              <a:cs typeface="Calibri"/>
            </a:endParaRPr>
          </a:p>
          <a:p>
            <a:pPr algn="ctr"/>
            <a:r>
              <a:rPr lang="en-US" sz="1600" i="1" dirty="0" err="1">
                <a:solidFill>
                  <a:srgbClr val="7F7F7F"/>
                </a:solidFill>
                <a:latin typeface="Calibri"/>
                <a:cs typeface="Calibri"/>
              </a:rPr>
              <a:t>v</a:t>
            </a:r>
            <a:r>
              <a:rPr lang="en-US" sz="1600" i="1" dirty="0" err="1" smtClean="0">
                <a:solidFill>
                  <a:srgbClr val="7F7F7F"/>
                </a:solidFill>
                <a:latin typeface="Calibri"/>
                <a:cs typeface="Calibri"/>
              </a:rPr>
              <a:t>isā</a:t>
            </a:r>
            <a:r>
              <a:rPr lang="en-US" sz="1600" i="1" dirty="0" smtClean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lang="en-US" sz="1600" i="1" dirty="0" err="1" smtClean="0">
                <a:solidFill>
                  <a:srgbClr val="7F7F7F"/>
                </a:solidFill>
                <a:latin typeface="Calibri"/>
                <a:cs typeface="Calibri"/>
              </a:rPr>
              <a:t>Latvijā</a:t>
            </a:r>
            <a:endParaRPr lang="en-US" sz="1600" i="1" dirty="0" smtClean="0">
              <a:solidFill>
                <a:srgbClr val="7F7F7F"/>
              </a:solidFill>
              <a:latin typeface="Calibri"/>
              <a:cs typeface="Calibri"/>
            </a:endParaRPr>
          </a:p>
          <a:p>
            <a:pPr algn="ctr"/>
            <a:endParaRPr lang="en-US" sz="100" i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829304" y="912308"/>
            <a:ext cx="2274718" cy="1815882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8000" i="1" cap="all" dirty="0">
                <a:solidFill>
                  <a:srgbClr val="800000"/>
                </a:solidFill>
                <a:latin typeface="Calibri"/>
                <a:cs typeface="Calibri"/>
              </a:rPr>
              <a:t>7</a:t>
            </a:r>
            <a:r>
              <a:rPr lang="en-US" sz="8000" i="1" cap="all" dirty="0" smtClean="0">
                <a:solidFill>
                  <a:srgbClr val="800000"/>
                </a:solidFill>
                <a:latin typeface="Calibri"/>
                <a:cs typeface="Calibri"/>
              </a:rPr>
              <a:t>00</a:t>
            </a:r>
          </a:p>
          <a:p>
            <a:pPr algn="ctr"/>
            <a:r>
              <a:rPr lang="en-US" sz="1600" i="1" dirty="0" err="1">
                <a:solidFill>
                  <a:srgbClr val="7F7F7F"/>
                </a:solidFill>
                <a:latin typeface="Calibri"/>
                <a:cs typeface="Calibri"/>
              </a:rPr>
              <a:t>j</a:t>
            </a:r>
            <a:r>
              <a:rPr lang="en-US" sz="1600" i="1" dirty="0" err="1" smtClean="0">
                <a:solidFill>
                  <a:srgbClr val="7F7F7F"/>
                </a:solidFill>
                <a:latin typeface="Calibri"/>
                <a:cs typeface="Calibri"/>
              </a:rPr>
              <a:t>aunieši</a:t>
            </a:r>
            <a:r>
              <a:rPr lang="en-US" sz="1600" i="1" dirty="0" smtClean="0">
                <a:solidFill>
                  <a:srgbClr val="7F7F7F"/>
                </a:solidFill>
                <a:latin typeface="Calibri"/>
                <a:cs typeface="Calibri"/>
              </a:rPr>
              <a:t> un </a:t>
            </a:r>
            <a:r>
              <a:rPr lang="en-US" sz="1600" i="1" dirty="0" err="1" smtClean="0">
                <a:solidFill>
                  <a:srgbClr val="7F7F7F"/>
                </a:solidFill>
                <a:latin typeface="Calibri"/>
                <a:cs typeface="Calibri"/>
              </a:rPr>
              <a:t>lēmumu</a:t>
            </a:r>
            <a:r>
              <a:rPr lang="en-US" sz="1600" i="1" dirty="0" smtClean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lang="en-US" sz="1600" i="1" dirty="0" err="1" smtClean="0">
                <a:solidFill>
                  <a:srgbClr val="7F7F7F"/>
                </a:solidFill>
                <a:latin typeface="Calibri"/>
                <a:cs typeface="Calibri"/>
              </a:rPr>
              <a:t>pieņēmēji</a:t>
            </a:r>
            <a:endParaRPr lang="en-US" sz="100" i="1" dirty="0">
              <a:solidFill>
                <a:srgbClr val="7F7F7F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1534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xmlns:p14="http://schemas.microsoft.com/office/powerpoint/2010/main"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21570" y="255588"/>
            <a:ext cx="7850069" cy="349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9900" i="1" cap="all" dirty="0" smtClean="0">
                <a:solidFill>
                  <a:srgbClr val="800000"/>
                </a:solidFill>
                <a:latin typeface="Calibri"/>
                <a:cs typeface="Calibri"/>
              </a:rPr>
              <a:t>40 000</a:t>
            </a:r>
            <a:endParaRPr lang="en-US" sz="19900" i="1" dirty="0">
              <a:solidFill>
                <a:srgbClr val="800000"/>
              </a:solidFill>
              <a:latin typeface="Calibri"/>
              <a:cs typeface="Calibri"/>
            </a:endParaRPr>
          </a:p>
          <a:p>
            <a:pPr algn="ctr">
              <a:defRPr/>
            </a:pPr>
            <a:r>
              <a:rPr lang="en-US" sz="2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jauniešu</a:t>
            </a:r>
            <a:r>
              <a:rPr lang="en-US" sz="22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iesaistīti</a:t>
            </a:r>
            <a:r>
              <a:rPr lang="en-US" sz="22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konsutlācijās</a:t>
            </a:r>
            <a:r>
              <a:rPr lang="en-US" sz="22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visā</a:t>
            </a:r>
            <a:r>
              <a:rPr lang="en-US" sz="22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Eiropas</a:t>
            </a:r>
            <a:r>
              <a:rPr lang="en-US" sz="22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Savienībā</a:t>
            </a:r>
            <a:endParaRPr lang="en-US" sz="2200" i="1" dirty="0" smtClean="0">
              <a:solidFill>
                <a:schemeClr val="tx1">
                  <a:lumMod val="50000"/>
                  <a:lumOff val="50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8" name="Picture 10" descr="SD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938" y="146050"/>
            <a:ext cx="80327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 descr="logo_lj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73" y="146050"/>
            <a:ext cx="885281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10446716_348416268680892_2679072543681900763_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84" b="17960"/>
          <a:stretch>
            <a:fillRect/>
          </a:stretch>
        </p:blipFill>
        <p:spPr bwMode="auto">
          <a:xfrm>
            <a:off x="-15875" y="3973736"/>
            <a:ext cx="9159875" cy="2903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246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2006" y="2355334"/>
            <a:ext cx="8420006" cy="21852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6600" b="1" i="1" dirty="0" err="1" smtClean="0">
                <a:solidFill>
                  <a:srgbClr val="800000"/>
                </a:solidFill>
                <a:latin typeface="Calibri"/>
                <a:cs typeface="Calibri"/>
              </a:rPr>
              <a:t>Rekomendācijas</a:t>
            </a:r>
            <a:endParaRPr lang="en-US" sz="6600" b="1" i="1" dirty="0" smtClean="0">
              <a:solidFill>
                <a:srgbClr val="800000"/>
              </a:solidFill>
              <a:latin typeface="Calibri"/>
              <a:cs typeface="Calibri"/>
            </a:endParaRPr>
          </a:p>
          <a:p>
            <a:pPr algn="ctr">
              <a:defRPr/>
            </a:pPr>
            <a:endParaRPr lang="en-US" sz="1400" b="1" i="1" dirty="0">
              <a:solidFill>
                <a:srgbClr val="800000"/>
              </a:solidFill>
              <a:latin typeface="Calibri"/>
              <a:cs typeface="Calibri"/>
            </a:endParaRPr>
          </a:p>
          <a:p>
            <a:endParaRPr lang="lv-LV" sz="1400" i="1" dirty="0" smtClean="0">
              <a:solidFill>
                <a:schemeClr val="tx1">
                  <a:lumMod val="50000"/>
                  <a:lumOff val="50000"/>
                </a:schemeClr>
              </a:solidFill>
              <a:latin typeface="Calibri"/>
              <a:cs typeface="Calibri"/>
            </a:endParaRPr>
          </a:p>
          <a:p>
            <a:r>
              <a:rPr lang="lv-LV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Trio </a:t>
            </a:r>
            <a:r>
              <a:rPr lang="lv-LV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prezidentūra Itālija-Latvija-Luksemburga</a:t>
            </a:r>
            <a:endParaRPr lang="en-US" sz="1400" i="1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  <a:cs typeface="Calibri"/>
            </a:endParaRPr>
          </a:p>
          <a:p>
            <a:r>
              <a:rPr lang="lv-LV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Gala kopējās rekomendācijas</a:t>
            </a:r>
            <a:r>
              <a:rPr lang="lv-LV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 “Jauniešu iespēju veicināšana politiskai līdzdalībai Eiropas demokrātiskajā dzīvē”</a:t>
            </a:r>
            <a:endParaRPr lang="en-US" sz="1400" i="1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  <a:cs typeface="Calibri"/>
            </a:endParaRPr>
          </a:p>
          <a:p>
            <a:pPr algn="ctr">
              <a:defRPr/>
            </a:pPr>
            <a:endParaRPr lang="en-US" sz="1400" b="1" i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316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i="1" dirty="0" err="1">
                <a:solidFill>
                  <a:srgbClr val="595959"/>
                </a:solidFill>
              </a:rPr>
              <a:t>Skola</a:t>
            </a:r>
            <a:r>
              <a:rPr lang="en-US" sz="3600" b="1" i="1" dirty="0">
                <a:solidFill>
                  <a:srgbClr val="595959"/>
                </a:solidFill>
              </a:rPr>
              <a:t> un </a:t>
            </a:r>
            <a:r>
              <a:rPr lang="en-US" sz="3600" b="1" i="1" dirty="0" err="1">
                <a:solidFill>
                  <a:srgbClr val="595959"/>
                </a:solidFill>
              </a:rPr>
              <a:t>līdzdalība</a:t>
            </a:r>
            <a:r>
              <a:rPr lang="en-US" sz="3600" b="1" i="1" dirty="0">
                <a:solidFill>
                  <a:srgbClr val="595959"/>
                </a:solidFill>
              </a:rPr>
              <a:t> </a:t>
            </a:r>
            <a:endParaRPr lang="en-US" sz="3600" b="1" i="1" dirty="0" smtClean="0">
              <a:solidFill>
                <a:srgbClr val="595959"/>
              </a:solidFill>
            </a:endParaRPr>
          </a:p>
          <a:p>
            <a:pPr marL="0" indent="0">
              <a:buNone/>
            </a:pPr>
            <a:r>
              <a:rPr lang="en-US" sz="3600" i="1" dirty="0" smtClean="0">
                <a:solidFill>
                  <a:srgbClr val="595959"/>
                </a:solidFill>
              </a:rPr>
              <a:t>Lai </a:t>
            </a:r>
            <a:r>
              <a:rPr lang="en-US" sz="3600" i="1" dirty="0" err="1">
                <a:solidFill>
                  <a:srgbClr val="595959"/>
                </a:solidFill>
              </a:rPr>
              <a:t>veicinātu</a:t>
            </a:r>
            <a:r>
              <a:rPr lang="en-US" sz="3600" i="1" dirty="0">
                <a:solidFill>
                  <a:srgbClr val="595959"/>
                </a:solidFill>
              </a:rPr>
              <a:t> </a:t>
            </a:r>
            <a:r>
              <a:rPr lang="en-US" sz="3600" i="1" dirty="0" err="1">
                <a:solidFill>
                  <a:srgbClr val="595959"/>
                </a:solidFill>
              </a:rPr>
              <a:t>līdzdalības</a:t>
            </a:r>
            <a:r>
              <a:rPr lang="en-US" sz="3600" i="1" dirty="0">
                <a:solidFill>
                  <a:srgbClr val="595959"/>
                </a:solidFill>
              </a:rPr>
              <a:t> </a:t>
            </a:r>
            <a:r>
              <a:rPr lang="en-US" sz="3600" i="1" dirty="0" err="1">
                <a:solidFill>
                  <a:srgbClr val="595959"/>
                </a:solidFill>
              </a:rPr>
              <a:t>kultūru</a:t>
            </a:r>
            <a:r>
              <a:rPr lang="en-US" sz="3600" i="1" dirty="0">
                <a:solidFill>
                  <a:srgbClr val="595959"/>
                </a:solidFill>
              </a:rPr>
              <a:t>, </a:t>
            </a:r>
            <a:r>
              <a:rPr lang="en-US" sz="3600" i="1" dirty="0" err="1">
                <a:solidFill>
                  <a:srgbClr val="595959"/>
                </a:solidFill>
              </a:rPr>
              <a:t>izglītības</a:t>
            </a:r>
            <a:r>
              <a:rPr lang="en-US" sz="3600" i="1" dirty="0">
                <a:solidFill>
                  <a:srgbClr val="595959"/>
                </a:solidFill>
              </a:rPr>
              <a:t> </a:t>
            </a:r>
            <a:r>
              <a:rPr lang="en-US" sz="3600" i="1" dirty="0" err="1">
                <a:solidFill>
                  <a:srgbClr val="595959"/>
                </a:solidFill>
              </a:rPr>
              <a:t>institūcijām</a:t>
            </a:r>
            <a:r>
              <a:rPr lang="en-US" sz="3600" i="1" dirty="0">
                <a:solidFill>
                  <a:srgbClr val="595959"/>
                </a:solidFill>
              </a:rPr>
              <a:t> </a:t>
            </a:r>
            <a:r>
              <a:rPr lang="en-US" sz="3600" i="1" dirty="0" err="1">
                <a:solidFill>
                  <a:srgbClr val="595959"/>
                </a:solidFill>
              </a:rPr>
              <a:t>ir</a:t>
            </a:r>
            <a:r>
              <a:rPr lang="en-US" sz="3600" i="1" dirty="0">
                <a:solidFill>
                  <a:srgbClr val="595959"/>
                </a:solidFill>
              </a:rPr>
              <a:t> </a:t>
            </a:r>
            <a:r>
              <a:rPr lang="en-US" sz="3600" b="1" i="1" dirty="0" err="1">
                <a:solidFill>
                  <a:srgbClr val="800000"/>
                </a:solidFill>
              </a:rPr>
              <a:t>jāatzīst</a:t>
            </a:r>
            <a:r>
              <a:rPr lang="en-US" sz="3600" i="1" dirty="0">
                <a:solidFill>
                  <a:srgbClr val="595959"/>
                </a:solidFill>
              </a:rPr>
              <a:t> </a:t>
            </a:r>
            <a:r>
              <a:rPr lang="en-US" sz="3600" i="1" dirty="0" err="1">
                <a:solidFill>
                  <a:srgbClr val="595959"/>
                </a:solidFill>
              </a:rPr>
              <a:t>ari</a:t>
            </a:r>
            <a:r>
              <a:rPr lang="en-US" sz="3600" i="1" dirty="0">
                <a:solidFill>
                  <a:srgbClr val="595959"/>
                </a:solidFill>
              </a:rPr>
              <a:t>̄ </a:t>
            </a:r>
            <a:r>
              <a:rPr lang="en-US" sz="3600" b="1" i="1" dirty="0" err="1">
                <a:solidFill>
                  <a:srgbClr val="800000"/>
                </a:solidFill>
              </a:rPr>
              <a:t>citas</a:t>
            </a:r>
            <a:r>
              <a:rPr lang="en-US" sz="3600" b="1" i="1" dirty="0">
                <a:solidFill>
                  <a:srgbClr val="800000"/>
                </a:solidFill>
              </a:rPr>
              <a:t> </a:t>
            </a:r>
            <a:r>
              <a:rPr lang="en-US" sz="3600" b="1" i="1" dirty="0" err="1">
                <a:solidFill>
                  <a:srgbClr val="800000"/>
                </a:solidFill>
              </a:rPr>
              <a:t>iedzīvotāju</a:t>
            </a:r>
            <a:r>
              <a:rPr lang="en-US" sz="3600" b="1" i="1" dirty="0">
                <a:solidFill>
                  <a:srgbClr val="800000"/>
                </a:solidFill>
              </a:rPr>
              <a:t> </a:t>
            </a:r>
            <a:r>
              <a:rPr lang="en-US" sz="3600" b="1" i="1" dirty="0" err="1">
                <a:solidFill>
                  <a:srgbClr val="800000"/>
                </a:solidFill>
              </a:rPr>
              <a:t>iesaistīšanās</a:t>
            </a:r>
            <a:r>
              <a:rPr lang="en-US" sz="3600" b="1" i="1" dirty="0">
                <a:solidFill>
                  <a:srgbClr val="800000"/>
                </a:solidFill>
              </a:rPr>
              <a:t> </a:t>
            </a:r>
            <a:r>
              <a:rPr lang="en-US" sz="3600" b="1" i="1" dirty="0" err="1">
                <a:solidFill>
                  <a:srgbClr val="800000"/>
                </a:solidFill>
              </a:rPr>
              <a:t>formas</a:t>
            </a:r>
            <a:r>
              <a:rPr lang="en-US" sz="3600" i="1" dirty="0">
                <a:solidFill>
                  <a:srgbClr val="595959"/>
                </a:solidFill>
              </a:rPr>
              <a:t>, </a:t>
            </a:r>
            <a:r>
              <a:rPr lang="en-US" sz="3600" i="1" dirty="0" err="1">
                <a:solidFill>
                  <a:srgbClr val="595959"/>
                </a:solidFill>
              </a:rPr>
              <a:t>piemēram</a:t>
            </a:r>
            <a:r>
              <a:rPr lang="en-US" sz="3600" i="1" dirty="0">
                <a:solidFill>
                  <a:srgbClr val="595959"/>
                </a:solidFill>
              </a:rPr>
              <a:t>, </a:t>
            </a:r>
            <a:r>
              <a:rPr lang="en-US" sz="3600" i="1" dirty="0" err="1">
                <a:solidFill>
                  <a:srgbClr val="595959"/>
                </a:solidFill>
              </a:rPr>
              <a:t>brīvprātīgais</a:t>
            </a:r>
            <a:r>
              <a:rPr lang="en-US" sz="3600" i="1" dirty="0">
                <a:solidFill>
                  <a:srgbClr val="595959"/>
                </a:solidFill>
              </a:rPr>
              <a:t> </a:t>
            </a:r>
            <a:r>
              <a:rPr lang="en-US" sz="3600" i="1" dirty="0" err="1">
                <a:solidFill>
                  <a:srgbClr val="595959"/>
                </a:solidFill>
              </a:rPr>
              <a:t>darbs</a:t>
            </a:r>
            <a:r>
              <a:rPr lang="en-US" sz="3600" i="1" dirty="0">
                <a:solidFill>
                  <a:srgbClr val="595959"/>
                </a:solidFill>
              </a:rPr>
              <a:t>.</a:t>
            </a:r>
          </a:p>
          <a:p>
            <a:pPr marL="0" indent="0">
              <a:buNone/>
            </a:pPr>
            <a:endParaRPr lang="en-US" sz="3600" dirty="0">
              <a:solidFill>
                <a:srgbClr val="595959"/>
              </a:solidFill>
              <a:latin typeface="Helvetica Light"/>
              <a:cs typeface="Helvetica Light"/>
            </a:endParaRPr>
          </a:p>
        </p:txBody>
      </p:sp>
      <p:pic>
        <p:nvPicPr>
          <p:cNvPr id="4" name="Picture 10" descr="SD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938" y="146050"/>
            <a:ext cx="80327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 descr="logo_lj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73" y="146050"/>
            <a:ext cx="885281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85743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3600" b="1" i="1" dirty="0" err="1">
                <a:solidFill>
                  <a:srgbClr val="595959"/>
                </a:solidFill>
              </a:rPr>
              <a:t>Skola</a:t>
            </a:r>
            <a:r>
              <a:rPr lang="en-US" sz="3600" b="1" i="1" dirty="0">
                <a:solidFill>
                  <a:srgbClr val="595959"/>
                </a:solidFill>
              </a:rPr>
              <a:t> un </a:t>
            </a:r>
            <a:r>
              <a:rPr lang="en-US" sz="3600" b="1" i="1" dirty="0" err="1">
                <a:solidFill>
                  <a:srgbClr val="595959"/>
                </a:solidFill>
              </a:rPr>
              <a:t>līdzdalība</a:t>
            </a:r>
            <a:r>
              <a:rPr lang="en-US" sz="3600" b="1" i="1" dirty="0">
                <a:solidFill>
                  <a:srgbClr val="595959"/>
                </a:solidFill>
              </a:rPr>
              <a:t> </a:t>
            </a:r>
            <a:endParaRPr lang="en-US" sz="3600" b="1" i="1" dirty="0" smtClean="0">
              <a:solidFill>
                <a:srgbClr val="595959"/>
              </a:solidFill>
            </a:endParaRPr>
          </a:p>
          <a:p>
            <a:pPr marL="0" indent="0">
              <a:buNone/>
            </a:pPr>
            <a:r>
              <a:rPr lang="en-US" sz="3600" i="1" dirty="0" err="1" smtClean="0">
                <a:solidFill>
                  <a:srgbClr val="595959"/>
                </a:solidFill>
              </a:rPr>
              <a:t>Dalībvalstīm</a:t>
            </a:r>
            <a:r>
              <a:rPr lang="en-US" sz="3600" i="1" dirty="0" smtClean="0">
                <a:solidFill>
                  <a:srgbClr val="595959"/>
                </a:solidFill>
              </a:rPr>
              <a:t> </a:t>
            </a:r>
            <a:r>
              <a:rPr lang="en-US" sz="3600" i="1" dirty="0" err="1" smtClean="0">
                <a:solidFill>
                  <a:srgbClr val="595959"/>
                </a:solidFill>
              </a:rPr>
              <a:t>būtu</a:t>
            </a:r>
            <a:r>
              <a:rPr lang="en-US" sz="3600" i="1" dirty="0" smtClean="0">
                <a:solidFill>
                  <a:srgbClr val="595959"/>
                </a:solidFill>
              </a:rPr>
              <a:t> </a:t>
            </a:r>
            <a:r>
              <a:rPr lang="en-US" sz="3500" b="1" i="1" dirty="0" err="1" smtClean="0">
                <a:solidFill>
                  <a:srgbClr val="800000"/>
                </a:solidFill>
              </a:rPr>
              <a:t>jāattīsta</a:t>
            </a:r>
            <a:r>
              <a:rPr lang="en-US" sz="3600" i="1" dirty="0" smtClean="0">
                <a:solidFill>
                  <a:srgbClr val="595959"/>
                </a:solidFill>
              </a:rPr>
              <a:t> </a:t>
            </a:r>
            <a:r>
              <a:rPr lang="en-US" sz="3600" i="1" dirty="0" err="1" smtClean="0">
                <a:solidFill>
                  <a:srgbClr val="595959"/>
                </a:solidFill>
              </a:rPr>
              <a:t>vai</a:t>
            </a:r>
            <a:r>
              <a:rPr lang="en-US" sz="3600" i="1" dirty="0" smtClean="0">
                <a:solidFill>
                  <a:srgbClr val="595959"/>
                </a:solidFill>
              </a:rPr>
              <a:t> </a:t>
            </a:r>
            <a:r>
              <a:rPr lang="en-US" sz="3600" b="1" i="1" dirty="0" err="1" smtClean="0">
                <a:solidFill>
                  <a:srgbClr val="800000"/>
                </a:solidFill>
              </a:rPr>
              <a:t>jāiekļauj</a:t>
            </a:r>
            <a:r>
              <a:rPr lang="en-US" sz="3600" i="1" dirty="0" smtClean="0">
                <a:solidFill>
                  <a:srgbClr val="595959"/>
                </a:solidFill>
              </a:rPr>
              <a:t> </a:t>
            </a:r>
            <a:r>
              <a:rPr lang="en-US" sz="3600" b="1" i="1" dirty="0" err="1" smtClean="0">
                <a:solidFill>
                  <a:srgbClr val="800000"/>
                </a:solidFill>
              </a:rPr>
              <a:t>pilsoniska</a:t>
            </a:r>
            <a:r>
              <a:rPr lang="en-US" sz="3600" b="1" i="1" dirty="0" smtClean="0">
                <a:solidFill>
                  <a:srgbClr val="800000"/>
                </a:solidFill>
              </a:rPr>
              <a:t>̄ </a:t>
            </a:r>
            <a:r>
              <a:rPr lang="en-US" sz="3600" b="1" i="1" dirty="0" err="1" smtClean="0">
                <a:solidFill>
                  <a:srgbClr val="800000"/>
                </a:solidFill>
              </a:rPr>
              <a:t>izglītība</a:t>
            </a:r>
            <a:r>
              <a:rPr lang="en-US" sz="3600" b="1" i="1" dirty="0" smtClean="0">
                <a:solidFill>
                  <a:srgbClr val="800000"/>
                </a:solidFill>
              </a:rPr>
              <a:t> </a:t>
            </a:r>
            <a:r>
              <a:rPr lang="en-US" sz="3600" i="1" dirty="0" err="1" smtClean="0">
                <a:solidFill>
                  <a:srgbClr val="595959"/>
                </a:solidFill>
              </a:rPr>
              <a:t>visu</a:t>
            </a:r>
            <a:r>
              <a:rPr lang="en-US" sz="3600" i="1" dirty="0" smtClean="0">
                <a:solidFill>
                  <a:srgbClr val="595959"/>
                </a:solidFill>
              </a:rPr>
              <a:t> </a:t>
            </a:r>
            <a:r>
              <a:rPr lang="en-US" sz="3600" b="1" i="1" dirty="0" err="1" smtClean="0">
                <a:solidFill>
                  <a:srgbClr val="800000"/>
                </a:solidFill>
              </a:rPr>
              <a:t>līmeņu</a:t>
            </a:r>
            <a:r>
              <a:rPr lang="en-US" sz="3600" b="1" i="1" dirty="0" smtClean="0">
                <a:solidFill>
                  <a:srgbClr val="800000"/>
                </a:solidFill>
              </a:rPr>
              <a:t> </a:t>
            </a:r>
            <a:r>
              <a:rPr lang="en-US" sz="3600" b="1" i="1" dirty="0" err="1" smtClean="0">
                <a:solidFill>
                  <a:srgbClr val="800000"/>
                </a:solidFill>
              </a:rPr>
              <a:t>formālās</a:t>
            </a:r>
            <a:r>
              <a:rPr lang="en-US" sz="3600" b="1" i="1" dirty="0" smtClean="0">
                <a:solidFill>
                  <a:srgbClr val="800000"/>
                </a:solidFill>
              </a:rPr>
              <a:t> </a:t>
            </a:r>
            <a:r>
              <a:rPr lang="en-US" sz="3600" b="1" i="1" dirty="0" err="1" smtClean="0">
                <a:solidFill>
                  <a:srgbClr val="800000"/>
                </a:solidFill>
              </a:rPr>
              <a:t>izglītības</a:t>
            </a:r>
            <a:r>
              <a:rPr lang="en-US" sz="3600" b="1" i="1" dirty="0" smtClean="0">
                <a:solidFill>
                  <a:srgbClr val="800000"/>
                </a:solidFill>
              </a:rPr>
              <a:t> </a:t>
            </a:r>
            <a:r>
              <a:rPr lang="en-US" sz="3600" b="1" i="1" dirty="0" err="1" smtClean="0">
                <a:solidFill>
                  <a:srgbClr val="800000"/>
                </a:solidFill>
              </a:rPr>
              <a:t>mācību</a:t>
            </a:r>
            <a:r>
              <a:rPr lang="en-US" sz="3600" b="1" i="1" dirty="0" smtClean="0">
                <a:solidFill>
                  <a:srgbClr val="800000"/>
                </a:solidFill>
              </a:rPr>
              <a:t> </a:t>
            </a:r>
            <a:r>
              <a:rPr lang="en-US" sz="3600" b="1" i="1" dirty="0" err="1" smtClean="0">
                <a:solidFill>
                  <a:srgbClr val="800000"/>
                </a:solidFill>
              </a:rPr>
              <a:t>saturā</a:t>
            </a:r>
            <a:r>
              <a:rPr lang="en-US" sz="3600" i="1" dirty="0" smtClean="0">
                <a:solidFill>
                  <a:srgbClr val="595959"/>
                </a:solidFill>
              </a:rPr>
              <a:t>, </a:t>
            </a:r>
            <a:r>
              <a:rPr lang="en-US" sz="3600" i="1" dirty="0" err="1" smtClean="0">
                <a:solidFill>
                  <a:srgbClr val="595959"/>
                </a:solidFill>
              </a:rPr>
              <a:t>iekļaujot</a:t>
            </a:r>
            <a:r>
              <a:rPr lang="en-US" sz="3600" i="1" dirty="0" smtClean="0">
                <a:solidFill>
                  <a:srgbClr val="595959"/>
                </a:solidFill>
              </a:rPr>
              <a:t> </a:t>
            </a:r>
            <a:r>
              <a:rPr lang="en-US" sz="3600" i="1" dirty="0" err="1" smtClean="0">
                <a:solidFill>
                  <a:srgbClr val="595959"/>
                </a:solidFill>
              </a:rPr>
              <a:t>vietējo</a:t>
            </a:r>
            <a:r>
              <a:rPr lang="en-US" sz="3600" i="1" dirty="0" smtClean="0">
                <a:solidFill>
                  <a:srgbClr val="595959"/>
                </a:solidFill>
              </a:rPr>
              <a:t>, </a:t>
            </a:r>
            <a:r>
              <a:rPr lang="en-US" sz="3600" i="1" dirty="0" err="1" smtClean="0">
                <a:solidFill>
                  <a:srgbClr val="595959"/>
                </a:solidFill>
              </a:rPr>
              <a:t>nacionālo</a:t>
            </a:r>
            <a:r>
              <a:rPr lang="en-US" sz="3600" i="1" dirty="0" smtClean="0">
                <a:solidFill>
                  <a:srgbClr val="595959"/>
                </a:solidFill>
              </a:rPr>
              <a:t> un </a:t>
            </a:r>
            <a:r>
              <a:rPr lang="en-US" sz="3600" i="1" dirty="0" err="1" smtClean="0">
                <a:solidFill>
                  <a:srgbClr val="595959"/>
                </a:solidFill>
              </a:rPr>
              <a:t>Eiropas</a:t>
            </a:r>
            <a:r>
              <a:rPr lang="en-US" sz="3600" i="1" dirty="0" smtClean="0">
                <a:solidFill>
                  <a:srgbClr val="595959"/>
                </a:solidFill>
              </a:rPr>
              <a:t> </a:t>
            </a:r>
            <a:r>
              <a:rPr lang="en-US" sz="3600" i="1" dirty="0" err="1">
                <a:solidFill>
                  <a:srgbClr val="595959"/>
                </a:solidFill>
              </a:rPr>
              <a:t>perspektīvu</a:t>
            </a:r>
            <a:r>
              <a:rPr lang="en-US" sz="3600" i="1" dirty="0">
                <a:solidFill>
                  <a:srgbClr val="595959"/>
                </a:solidFill>
              </a:rPr>
              <a:t>. </a:t>
            </a:r>
            <a:r>
              <a:rPr lang="en-US" sz="3600" i="1" dirty="0" err="1">
                <a:solidFill>
                  <a:srgbClr val="595959"/>
                </a:solidFill>
              </a:rPr>
              <a:t>Formālās</a:t>
            </a:r>
            <a:r>
              <a:rPr lang="en-US" sz="3600" i="1" dirty="0">
                <a:solidFill>
                  <a:srgbClr val="595959"/>
                </a:solidFill>
              </a:rPr>
              <a:t> </a:t>
            </a:r>
            <a:r>
              <a:rPr lang="en-US" sz="3600" i="1" dirty="0" err="1">
                <a:solidFill>
                  <a:srgbClr val="595959"/>
                </a:solidFill>
              </a:rPr>
              <a:t>izglītības</a:t>
            </a:r>
            <a:r>
              <a:rPr lang="en-US" sz="3600" i="1" dirty="0">
                <a:solidFill>
                  <a:srgbClr val="595959"/>
                </a:solidFill>
              </a:rPr>
              <a:t> </a:t>
            </a:r>
            <a:r>
              <a:rPr lang="en-US" sz="3600" i="1" dirty="0" err="1">
                <a:solidFill>
                  <a:srgbClr val="595959"/>
                </a:solidFill>
              </a:rPr>
              <a:t>nodrošinātājiem</a:t>
            </a:r>
            <a:r>
              <a:rPr lang="en-US" sz="3600" i="1" dirty="0">
                <a:solidFill>
                  <a:srgbClr val="595959"/>
                </a:solidFill>
              </a:rPr>
              <a:t> </a:t>
            </a:r>
            <a:r>
              <a:rPr lang="en-US" sz="3600" i="1" dirty="0" err="1">
                <a:solidFill>
                  <a:srgbClr val="595959"/>
                </a:solidFill>
              </a:rPr>
              <a:t>jāiekļauj</a:t>
            </a:r>
            <a:r>
              <a:rPr lang="en-US" sz="3600" i="1" dirty="0">
                <a:solidFill>
                  <a:srgbClr val="595959"/>
                </a:solidFill>
              </a:rPr>
              <a:t> </a:t>
            </a:r>
            <a:r>
              <a:rPr lang="en-US" sz="3600" b="1" i="1" dirty="0" err="1">
                <a:solidFill>
                  <a:srgbClr val="800000"/>
                </a:solidFill>
              </a:rPr>
              <a:t>neformālās</a:t>
            </a:r>
            <a:r>
              <a:rPr lang="en-US" sz="3600" b="1" i="1" dirty="0">
                <a:solidFill>
                  <a:srgbClr val="800000"/>
                </a:solidFill>
              </a:rPr>
              <a:t> </a:t>
            </a:r>
            <a:r>
              <a:rPr lang="en-US" sz="3600" b="1" i="1" dirty="0" err="1">
                <a:solidFill>
                  <a:srgbClr val="800000"/>
                </a:solidFill>
              </a:rPr>
              <a:t>izglītības</a:t>
            </a:r>
            <a:r>
              <a:rPr lang="en-US" sz="3600" b="1" i="1" dirty="0">
                <a:solidFill>
                  <a:srgbClr val="800000"/>
                </a:solidFill>
              </a:rPr>
              <a:t> </a:t>
            </a:r>
            <a:r>
              <a:rPr lang="en-US" sz="3600" b="1" i="1" dirty="0" err="1">
                <a:solidFill>
                  <a:srgbClr val="800000"/>
                </a:solidFill>
              </a:rPr>
              <a:t>mācīšanās</a:t>
            </a:r>
            <a:r>
              <a:rPr lang="en-US" sz="3600" b="1" i="1" dirty="0">
                <a:solidFill>
                  <a:srgbClr val="800000"/>
                </a:solidFill>
              </a:rPr>
              <a:t> </a:t>
            </a:r>
            <a:r>
              <a:rPr lang="en-US" sz="3600" b="1" i="1" dirty="0" err="1">
                <a:solidFill>
                  <a:srgbClr val="800000"/>
                </a:solidFill>
              </a:rPr>
              <a:t>metodoloģija</a:t>
            </a:r>
            <a:r>
              <a:rPr lang="en-US" sz="3600" i="1" dirty="0">
                <a:solidFill>
                  <a:srgbClr val="595959"/>
                </a:solidFill>
              </a:rPr>
              <a:t>, </a:t>
            </a:r>
            <a:r>
              <a:rPr lang="en-US" sz="3600" i="1" dirty="0" err="1">
                <a:solidFill>
                  <a:srgbClr val="595959"/>
                </a:solidFill>
              </a:rPr>
              <a:t>lai</a:t>
            </a:r>
            <a:r>
              <a:rPr lang="en-US" sz="3600" i="1" dirty="0">
                <a:solidFill>
                  <a:srgbClr val="595959"/>
                </a:solidFill>
              </a:rPr>
              <a:t> </a:t>
            </a:r>
            <a:r>
              <a:rPr lang="en-US" sz="3600" i="1" dirty="0" err="1">
                <a:solidFill>
                  <a:srgbClr val="595959"/>
                </a:solidFill>
              </a:rPr>
              <a:t>veicinātu</a:t>
            </a:r>
            <a:r>
              <a:rPr lang="en-US" sz="3600" i="1" dirty="0">
                <a:solidFill>
                  <a:srgbClr val="595959"/>
                </a:solidFill>
              </a:rPr>
              <a:t> </a:t>
            </a:r>
            <a:r>
              <a:rPr lang="en-US" sz="3600" i="1" dirty="0" err="1">
                <a:solidFill>
                  <a:srgbClr val="595959"/>
                </a:solidFill>
              </a:rPr>
              <a:t>kritisko</a:t>
            </a:r>
            <a:r>
              <a:rPr lang="en-US" sz="3600" i="1" dirty="0">
                <a:solidFill>
                  <a:srgbClr val="595959"/>
                </a:solidFill>
              </a:rPr>
              <a:t> </a:t>
            </a:r>
            <a:r>
              <a:rPr lang="en-US" sz="3600" i="1" dirty="0" err="1">
                <a:solidFill>
                  <a:srgbClr val="595959"/>
                </a:solidFill>
              </a:rPr>
              <a:t>domāšanu</a:t>
            </a:r>
            <a:r>
              <a:rPr lang="en-US" sz="3600" i="1" dirty="0">
                <a:solidFill>
                  <a:srgbClr val="595959"/>
                </a:solidFill>
              </a:rPr>
              <a:t> un </a:t>
            </a:r>
            <a:r>
              <a:rPr lang="en-US" sz="3600" i="1" dirty="0" err="1">
                <a:solidFill>
                  <a:srgbClr val="595959"/>
                </a:solidFill>
              </a:rPr>
              <a:t>palīdzētu</a:t>
            </a:r>
            <a:r>
              <a:rPr lang="en-US" sz="3600" i="1" dirty="0">
                <a:solidFill>
                  <a:srgbClr val="595959"/>
                </a:solidFill>
              </a:rPr>
              <a:t> </a:t>
            </a:r>
            <a:r>
              <a:rPr lang="en-US" sz="3600" i="1" dirty="0" err="1">
                <a:solidFill>
                  <a:srgbClr val="595959"/>
                </a:solidFill>
              </a:rPr>
              <a:t>jauniešiem</a:t>
            </a:r>
            <a:r>
              <a:rPr lang="en-US" sz="3600" i="1" dirty="0">
                <a:solidFill>
                  <a:srgbClr val="595959"/>
                </a:solidFill>
              </a:rPr>
              <a:t> </a:t>
            </a:r>
            <a:r>
              <a:rPr lang="en-US" sz="3600" i="1" dirty="0" err="1">
                <a:solidFill>
                  <a:srgbClr val="595959"/>
                </a:solidFill>
              </a:rPr>
              <a:t>ar</a:t>
            </a:r>
            <a:r>
              <a:rPr lang="en-US" sz="3600" i="1" dirty="0">
                <a:solidFill>
                  <a:srgbClr val="595959"/>
                </a:solidFill>
              </a:rPr>
              <a:t> </a:t>
            </a:r>
            <a:r>
              <a:rPr lang="en-US" sz="3600" i="1" dirty="0" err="1">
                <a:solidFill>
                  <a:srgbClr val="595959"/>
                </a:solidFill>
              </a:rPr>
              <a:t>atšķirīgām</a:t>
            </a:r>
            <a:r>
              <a:rPr lang="en-US" sz="3600" i="1" dirty="0">
                <a:solidFill>
                  <a:srgbClr val="595959"/>
                </a:solidFill>
              </a:rPr>
              <a:t> </a:t>
            </a:r>
            <a:r>
              <a:rPr lang="en-US" sz="3600" i="1" dirty="0" err="1">
                <a:solidFill>
                  <a:srgbClr val="595959"/>
                </a:solidFill>
              </a:rPr>
              <a:t>pieredzēm</a:t>
            </a:r>
            <a:r>
              <a:rPr lang="en-US" sz="3600" i="1" dirty="0">
                <a:solidFill>
                  <a:srgbClr val="595959"/>
                </a:solidFill>
              </a:rPr>
              <a:t>, </a:t>
            </a:r>
            <a:r>
              <a:rPr lang="en-US" sz="3600" i="1" dirty="0" err="1">
                <a:solidFill>
                  <a:srgbClr val="595959"/>
                </a:solidFill>
              </a:rPr>
              <a:t>attīstīt</a:t>
            </a:r>
            <a:r>
              <a:rPr lang="en-US" sz="3600" i="1" dirty="0">
                <a:solidFill>
                  <a:srgbClr val="595959"/>
                </a:solidFill>
              </a:rPr>
              <a:t> </a:t>
            </a:r>
            <a:r>
              <a:rPr lang="en-US" sz="3600" i="1" dirty="0" err="1">
                <a:solidFill>
                  <a:srgbClr val="595959"/>
                </a:solidFill>
              </a:rPr>
              <a:t>attieksmes</a:t>
            </a:r>
            <a:r>
              <a:rPr lang="en-US" sz="3600" i="1" dirty="0">
                <a:solidFill>
                  <a:srgbClr val="595959"/>
                </a:solidFill>
              </a:rPr>
              <a:t> un </a:t>
            </a:r>
            <a:r>
              <a:rPr lang="en-US" sz="3600" i="1" dirty="0" err="1">
                <a:solidFill>
                  <a:srgbClr val="595959"/>
                </a:solidFill>
              </a:rPr>
              <a:t>vērtības</a:t>
            </a:r>
            <a:r>
              <a:rPr lang="en-US" sz="3600" i="1" dirty="0">
                <a:solidFill>
                  <a:srgbClr val="595959"/>
                </a:solidFill>
              </a:rPr>
              <a:t> </a:t>
            </a:r>
            <a:r>
              <a:rPr lang="en-US" sz="3600" i="1" dirty="0" err="1">
                <a:solidFill>
                  <a:srgbClr val="595959"/>
                </a:solidFill>
              </a:rPr>
              <a:t>aktīvai</a:t>
            </a:r>
            <a:r>
              <a:rPr lang="en-US" sz="3600" i="1" dirty="0">
                <a:solidFill>
                  <a:srgbClr val="595959"/>
                </a:solidFill>
              </a:rPr>
              <a:t> </a:t>
            </a:r>
            <a:r>
              <a:rPr lang="en-US" sz="3600" i="1" dirty="0" err="1">
                <a:solidFill>
                  <a:srgbClr val="595959"/>
                </a:solidFill>
              </a:rPr>
              <a:t>līdzdalībai</a:t>
            </a:r>
            <a:r>
              <a:rPr lang="en-US" sz="3600" i="1" dirty="0">
                <a:solidFill>
                  <a:srgbClr val="595959"/>
                </a:solidFill>
              </a:rPr>
              <a:t> </a:t>
            </a:r>
            <a:r>
              <a:rPr lang="en-US" sz="3600" i="1" dirty="0" err="1">
                <a:solidFill>
                  <a:srgbClr val="595959"/>
                </a:solidFill>
              </a:rPr>
              <a:t>sabiedrība</a:t>
            </a:r>
            <a:r>
              <a:rPr lang="en-US" sz="3600" i="1" dirty="0">
                <a:solidFill>
                  <a:srgbClr val="595959"/>
                </a:solidFill>
              </a:rPr>
              <a:t>̄. </a:t>
            </a:r>
            <a:endParaRPr lang="en-US" sz="3600" i="1" dirty="0">
              <a:solidFill>
                <a:srgbClr val="595959"/>
              </a:solidFill>
              <a:latin typeface="Helvetica Light"/>
              <a:cs typeface="Helvetica Light"/>
            </a:endParaRPr>
          </a:p>
        </p:txBody>
      </p:sp>
      <p:pic>
        <p:nvPicPr>
          <p:cNvPr id="4" name="Picture 10" descr="SD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938" y="146050"/>
            <a:ext cx="80327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 descr="logo_lj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73" y="146050"/>
            <a:ext cx="885281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197510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</TotalTime>
  <Words>920</Words>
  <Application>Microsoft Office PowerPoint</Application>
  <PresentationFormat>On-screen Show (4:3)</PresentationFormat>
  <Paragraphs>58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Vilis</dc:creator>
  <cp:lastModifiedBy>Laura Titane</cp:lastModifiedBy>
  <cp:revision>39</cp:revision>
  <dcterms:created xsi:type="dcterms:W3CDTF">2015-08-06T15:13:58Z</dcterms:created>
  <dcterms:modified xsi:type="dcterms:W3CDTF">2015-10-27T05:52:48Z</dcterms:modified>
</cp:coreProperties>
</file>