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8" r:id="rId9"/>
    <p:sldId id="269" r:id="rId10"/>
    <p:sldId id="272" r:id="rId11"/>
    <p:sldId id="271" r:id="rId12"/>
    <p:sldId id="263" r:id="rId13"/>
    <p:sldId id="264" r:id="rId14"/>
    <p:sldId id="265" r:id="rId15"/>
    <p:sldId id="266" r:id="rId16"/>
    <p:sldId id="267" r:id="rId17"/>
    <p:sldId id="270" r:id="rId18"/>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84FD5B-3F8A-4997-AD6A-D030500D87D7}" type="datetimeFigureOut">
              <a:rPr lang="lv-LV" smtClean="0"/>
              <a:t>23.11.2015</a:t>
            </a:fld>
            <a:endParaRPr lang="lv-LV"/>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06132E-560A-4147-BA57-32C70D36FA1D}" type="slidenum">
              <a:rPr lang="lv-LV" smtClean="0"/>
              <a:t>‹#›</a:t>
            </a:fld>
            <a:endParaRPr lang="lv-LV"/>
          </a:p>
        </p:txBody>
      </p:sp>
    </p:spTree>
    <p:extLst>
      <p:ext uri="{BB962C8B-B14F-4D97-AF65-F5344CB8AC3E}">
        <p14:creationId xmlns:p14="http://schemas.microsoft.com/office/powerpoint/2010/main" val="42048425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v-LV"/>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p>
            <a:fld id="{CCD88C79-7E79-4583-8A19-FC0098685D71}" type="datetime1">
              <a:rPr lang="lv-LV" smtClean="0"/>
              <a:t>23.11.2015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5891486-B2F8-4031-A5BC-FA70B34E83BC}" type="slidenum">
              <a:rPr lang="lv-LV" smtClean="0"/>
              <a:t>‹#›</a:t>
            </a:fld>
            <a:endParaRPr lang="lv-LV"/>
          </a:p>
        </p:txBody>
      </p:sp>
    </p:spTree>
    <p:extLst>
      <p:ext uri="{BB962C8B-B14F-4D97-AF65-F5344CB8AC3E}">
        <p14:creationId xmlns:p14="http://schemas.microsoft.com/office/powerpoint/2010/main" val="3870818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1559AA69-F9B0-4674-A0F3-3D53862A9252}" type="datetime1">
              <a:rPr lang="lv-LV" smtClean="0"/>
              <a:t>23.11.2015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5891486-B2F8-4031-A5BC-FA70B34E83BC}" type="slidenum">
              <a:rPr lang="lv-LV" smtClean="0"/>
              <a:t>‹#›</a:t>
            </a:fld>
            <a:endParaRPr lang="lv-LV"/>
          </a:p>
        </p:txBody>
      </p:sp>
    </p:spTree>
    <p:extLst>
      <p:ext uri="{BB962C8B-B14F-4D97-AF65-F5344CB8AC3E}">
        <p14:creationId xmlns:p14="http://schemas.microsoft.com/office/powerpoint/2010/main" val="1469873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76292827-F1AA-47B1-ABB0-B251EA37D174}" type="datetime1">
              <a:rPr lang="lv-LV" smtClean="0"/>
              <a:t>23.11.2015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5891486-B2F8-4031-A5BC-FA70B34E83BC}" type="slidenum">
              <a:rPr lang="lv-LV" smtClean="0"/>
              <a:t>‹#›</a:t>
            </a:fld>
            <a:endParaRPr lang="lv-LV"/>
          </a:p>
        </p:txBody>
      </p:sp>
    </p:spTree>
    <p:extLst>
      <p:ext uri="{BB962C8B-B14F-4D97-AF65-F5344CB8AC3E}">
        <p14:creationId xmlns:p14="http://schemas.microsoft.com/office/powerpoint/2010/main" val="855716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F0747330-1130-4A89-BEEF-D50D4EEA7EFE}" type="datetime1">
              <a:rPr lang="lv-LV" smtClean="0"/>
              <a:t>23.11.2015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5891486-B2F8-4031-A5BC-FA70B34E83BC}" type="slidenum">
              <a:rPr lang="lv-LV" smtClean="0"/>
              <a:t>‹#›</a:t>
            </a:fld>
            <a:endParaRPr lang="lv-LV"/>
          </a:p>
        </p:txBody>
      </p:sp>
    </p:spTree>
    <p:extLst>
      <p:ext uri="{BB962C8B-B14F-4D97-AF65-F5344CB8AC3E}">
        <p14:creationId xmlns:p14="http://schemas.microsoft.com/office/powerpoint/2010/main" val="3885867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5AC9B9-0745-4C08-B4BE-AC914E7626FE}" type="datetime1">
              <a:rPr lang="lv-LV" smtClean="0"/>
              <a:t>23.11.2015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25891486-B2F8-4031-A5BC-FA70B34E83BC}" type="slidenum">
              <a:rPr lang="lv-LV" smtClean="0"/>
              <a:t>‹#›</a:t>
            </a:fld>
            <a:endParaRPr lang="lv-LV"/>
          </a:p>
        </p:txBody>
      </p:sp>
    </p:spTree>
    <p:extLst>
      <p:ext uri="{BB962C8B-B14F-4D97-AF65-F5344CB8AC3E}">
        <p14:creationId xmlns:p14="http://schemas.microsoft.com/office/powerpoint/2010/main" val="3671608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4"/>
          <p:cNvSpPr>
            <a:spLocks noGrp="1"/>
          </p:cNvSpPr>
          <p:nvPr>
            <p:ph type="dt" sz="half" idx="10"/>
          </p:nvPr>
        </p:nvSpPr>
        <p:spPr/>
        <p:txBody>
          <a:bodyPr/>
          <a:lstStyle/>
          <a:p>
            <a:fld id="{D9CE8095-0863-479E-869A-D5FB0B0B2673}" type="datetime1">
              <a:rPr lang="lv-LV" smtClean="0"/>
              <a:t>23.11.2015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25891486-B2F8-4031-A5BC-FA70B34E83BC}" type="slidenum">
              <a:rPr lang="lv-LV" smtClean="0"/>
              <a:t>‹#›</a:t>
            </a:fld>
            <a:endParaRPr lang="lv-LV"/>
          </a:p>
        </p:txBody>
      </p:sp>
    </p:spTree>
    <p:extLst>
      <p:ext uri="{BB962C8B-B14F-4D97-AF65-F5344CB8AC3E}">
        <p14:creationId xmlns:p14="http://schemas.microsoft.com/office/powerpoint/2010/main" val="776682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6"/>
          <p:cNvSpPr>
            <a:spLocks noGrp="1"/>
          </p:cNvSpPr>
          <p:nvPr>
            <p:ph type="dt" sz="half" idx="10"/>
          </p:nvPr>
        </p:nvSpPr>
        <p:spPr/>
        <p:txBody>
          <a:bodyPr/>
          <a:lstStyle/>
          <a:p>
            <a:fld id="{9DCF199E-EFDA-4891-A406-979DDBB83B70}" type="datetime1">
              <a:rPr lang="lv-LV" smtClean="0"/>
              <a:t>23.11.2015</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25891486-B2F8-4031-A5BC-FA70B34E83BC}" type="slidenum">
              <a:rPr lang="lv-LV" smtClean="0"/>
              <a:t>‹#›</a:t>
            </a:fld>
            <a:endParaRPr lang="lv-LV"/>
          </a:p>
        </p:txBody>
      </p:sp>
    </p:spTree>
    <p:extLst>
      <p:ext uri="{BB962C8B-B14F-4D97-AF65-F5344CB8AC3E}">
        <p14:creationId xmlns:p14="http://schemas.microsoft.com/office/powerpoint/2010/main" val="1816628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2"/>
          <p:cNvSpPr>
            <a:spLocks noGrp="1"/>
          </p:cNvSpPr>
          <p:nvPr>
            <p:ph type="dt" sz="half" idx="10"/>
          </p:nvPr>
        </p:nvSpPr>
        <p:spPr/>
        <p:txBody>
          <a:bodyPr/>
          <a:lstStyle/>
          <a:p>
            <a:fld id="{1D5BF106-83F1-4599-9CFB-12D1252C6EC9}" type="datetime1">
              <a:rPr lang="lv-LV" smtClean="0"/>
              <a:t>23.11.2015</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25891486-B2F8-4031-A5BC-FA70B34E83BC}" type="slidenum">
              <a:rPr lang="lv-LV" smtClean="0"/>
              <a:t>‹#›</a:t>
            </a:fld>
            <a:endParaRPr lang="lv-LV"/>
          </a:p>
        </p:txBody>
      </p:sp>
    </p:spTree>
    <p:extLst>
      <p:ext uri="{BB962C8B-B14F-4D97-AF65-F5344CB8AC3E}">
        <p14:creationId xmlns:p14="http://schemas.microsoft.com/office/powerpoint/2010/main" val="3613171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A7881A-B124-4EBA-8FBE-AE9092C33EDE}" type="datetime1">
              <a:rPr lang="lv-LV" smtClean="0"/>
              <a:t>23.11.2015</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25891486-B2F8-4031-A5BC-FA70B34E83BC}" type="slidenum">
              <a:rPr lang="lv-LV" smtClean="0"/>
              <a:t>‹#›</a:t>
            </a:fld>
            <a:endParaRPr lang="lv-LV"/>
          </a:p>
        </p:txBody>
      </p:sp>
    </p:spTree>
    <p:extLst>
      <p:ext uri="{BB962C8B-B14F-4D97-AF65-F5344CB8AC3E}">
        <p14:creationId xmlns:p14="http://schemas.microsoft.com/office/powerpoint/2010/main" val="3271928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E2FB03-B387-4EB4-9DB0-F68F43F78EA7}" type="datetime1">
              <a:rPr lang="lv-LV" smtClean="0"/>
              <a:t>23.11.2015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25891486-B2F8-4031-A5BC-FA70B34E83BC}" type="slidenum">
              <a:rPr lang="lv-LV" smtClean="0"/>
              <a:t>‹#›</a:t>
            </a:fld>
            <a:endParaRPr lang="lv-LV"/>
          </a:p>
        </p:txBody>
      </p:sp>
    </p:spTree>
    <p:extLst>
      <p:ext uri="{BB962C8B-B14F-4D97-AF65-F5344CB8AC3E}">
        <p14:creationId xmlns:p14="http://schemas.microsoft.com/office/powerpoint/2010/main" val="2947080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2AF1CF-348F-49C9-8BD1-0BC878C378D5}" type="datetime1">
              <a:rPr lang="lv-LV" smtClean="0"/>
              <a:t>23.11.2015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25891486-B2F8-4031-A5BC-FA70B34E83BC}" type="slidenum">
              <a:rPr lang="lv-LV" smtClean="0"/>
              <a:t>‹#›</a:t>
            </a:fld>
            <a:endParaRPr lang="lv-LV"/>
          </a:p>
        </p:txBody>
      </p:sp>
    </p:spTree>
    <p:extLst>
      <p:ext uri="{BB962C8B-B14F-4D97-AF65-F5344CB8AC3E}">
        <p14:creationId xmlns:p14="http://schemas.microsoft.com/office/powerpoint/2010/main" val="1218941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v-LV"/>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8BAF82-09FF-4083-82E7-CE60E99DCC76}" type="datetime1">
              <a:rPr lang="lv-LV" smtClean="0"/>
              <a:t>23.11.2015</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891486-B2F8-4031-A5BC-FA70B34E83BC}" type="slidenum">
              <a:rPr lang="lv-LV" smtClean="0"/>
              <a:t>‹#›</a:t>
            </a:fld>
            <a:endParaRPr lang="lv-LV"/>
          </a:p>
        </p:txBody>
      </p:sp>
    </p:spTree>
    <p:extLst>
      <p:ext uri="{BB962C8B-B14F-4D97-AF65-F5344CB8AC3E}">
        <p14:creationId xmlns:p14="http://schemas.microsoft.com/office/powerpoint/2010/main" val="8504155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fa.gov.lv/"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13" y="2420888"/>
            <a:ext cx="9144000" cy="1470025"/>
          </a:xfrm>
        </p:spPr>
        <p:txBody>
          <a:bodyPr>
            <a:normAutofit fontScale="90000"/>
          </a:bodyPr>
          <a:lstStyle/>
          <a:p>
            <a:r>
              <a:rPr lang="lv-LV" b="1" dirty="0" smtClean="0"/>
              <a:t>Latvija iesaiste </a:t>
            </a:r>
            <a:br>
              <a:rPr lang="lv-LV" b="1" dirty="0" smtClean="0"/>
            </a:br>
            <a:r>
              <a:rPr lang="lv-LV" b="1" dirty="0" smtClean="0"/>
              <a:t>Atvērtās pārvaldības partnerības iniciatīvā</a:t>
            </a:r>
            <a:endParaRPr lang="lv-LV" b="1" dirty="0"/>
          </a:p>
        </p:txBody>
      </p:sp>
      <p:sp>
        <p:nvSpPr>
          <p:cNvPr id="3" name="Subtitle 2"/>
          <p:cNvSpPr>
            <a:spLocks noGrp="1"/>
          </p:cNvSpPr>
          <p:nvPr>
            <p:ph type="subTitle" idx="1"/>
          </p:nvPr>
        </p:nvSpPr>
        <p:spPr>
          <a:xfrm>
            <a:off x="179512" y="5013176"/>
            <a:ext cx="4248472" cy="1752600"/>
          </a:xfrm>
        </p:spPr>
        <p:txBody>
          <a:bodyPr>
            <a:normAutofit fontScale="70000" lnSpcReduction="20000"/>
          </a:bodyPr>
          <a:lstStyle/>
          <a:p>
            <a:pPr algn="just"/>
            <a:r>
              <a:rPr lang="lv-LV" dirty="0" smtClean="0"/>
              <a:t>Artūrs Sviridovs</a:t>
            </a:r>
          </a:p>
          <a:p>
            <a:pPr algn="just"/>
            <a:endParaRPr lang="lv-LV" dirty="0" smtClean="0"/>
          </a:p>
          <a:p>
            <a:pPr algn="just"/>
            <a:r>
              <a:rPr lang="lv-LV" dirty="0" smtClean="0"/>
              <a:t>Ārlietu ministrijas </a:t>
            </a:r>
          </a:p>
          <a:p>
            <a:pPr algn="just"/>
            <a:r>
              <a:rPr lang="lv-LV" dirty="0" smtClean="0"/>
              <a:t>Amerikas un Karību valstu nodaļas</a:t>
            </a:r>
          </a:p>
          <a:p>
            <a:pPr algn="just"/>
            <a:r>
              <a:rPr lang="lv-LV" dirty="0"/>
              <a:t>t</a:t>
            </a:r>
            <a:r>
              <a:rPr lang="lv-LV" dirty="0" smtClean="0"/>
              <a:t>rešais sekretārs</a:t>
            </a:r>
            <a:endParaRPr lang="lv-LV" dirty="0"/>
          </a:p>
        </p:txBody>
      </p:sp>
      <p:pic>
        <p:nvPicPr>
          <p:cNvPr id="1026" name="Picture 2" descr="Latvijas republikas Ārlietu ministrija">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116632"/>
            <a:ext cx="1143000" cy="9144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547664" y="250666"/>
            <a:ext cx="2088232" cy="646331"/>
          </a:xfrm>
          <a:prstGeom prst="rect">
            <a:avLst/>
          </a:prstGeom>
          <a:noFill/>
        </p:spPr>
        <p:txBody>
          <a:bodyPr wrap="square" rtlCol="0">
            <a:spAutoFit/>
          </a:bodyPr>
          <a:lstStyle/>
          <a:p>
            <a:r>
              <a:rPr lang="lv-LV" dirty="0" smtClean="0"/>
              <a:t>Latvijas Republikas Ārlietu ministrija</a:t>
            </a:r>
            <a:endParaRPr lang="lv-LV" dirty="0"/>
          </a:p>
        </p:txBody>
      </p:sp>
      <p:pic>
        <p:nvPicPr>
          <p:cNvPr id="1029" name="Picture 5" descr="https://upload.wikimedia.org/wikipedia/commons/4/40/OGP_logo_-_print_layer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76256" y="116632"/>
            <a:ext cx="1872208" cy="18722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2692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lv-LV" dirty="0"/>
              <a:t>Jānodrošina iespēja vākt parakstus referendumu ierosinājumiem internetā - VARAM</a:t>
            </a:r>
          </a:p>
          <a:p>
            <a:endParaRPr lang="lv-LV" dirty="0"/>
          </a:p>
          <a:p>
            <a:r>
              <a:rPr lang="lv-LV" dirty="0"/>
              <a:t>Likumprojekts par trauksmes cēlēju aizsardzību - VK</a:t>
            </a:r>
          </a:p>
          <a:p>
            <a:endParaRPr lang="lv-LV" dirty="0"/>
          </a:p>
          <a:p>
            <a:r>
              <a:rPr lang="lv-LV" dirty="0"/>
              <a:t>Politisko partiju finansēšanas sistēmas izvērtējums - KNAB</a:t>
            </a:r>
          </a:p>
          <a:p>
            <a:endParaRPr lang="lv-LV" dirty="0"/>
          </a:p>
          <a:p>
            <a:r>
              <a:rPr lang="lv-LV" dirty="0"/>
              <a:t>Tiešās valsts pārvaldes Ētikas kodekss - VK</a:t>
            </a:r>
          </a:p>
          <a:p>
            <a:endParaRPr lang="lv-LV" b="1" dirty="0"/>
          </a:p>
        </p:txBody>
      </p:sp>
      <p:sp>
        <p:nvSpPr>
          <p:cNvPr id="4" name="Title 1"/>
          <p:cNvSpPr>
            <a:spLocks noGrp="1"/>
          </p:cNvSpPr>
          <p:nvPr>
            <p:ph type="title"/>
          </p:nvPr>
        </p:nvSpPr>
        <p:spPr>
          <a:xfrm>
            <a:off x="107504" y="274638"/>
            <a:ext cx="8928992" cy="1143000"/>
          </a:xfrm>
        </p:spPr>
        <p:txBody>
          <a:bodyPr>
            <a:normAutofit fontScale="90000"/>
          </a:bodyPr>
          <a:lstStyle/>
          <a:p>
            <a:r>
              <a:rPr lang="lv-LV" b="1" dirty="0" smtClean="0"/>
              <a:t>Latvijas Otrais nacionālais rīcības plāns OGP</a:t>
            </a:r>
            <a:endParaRPr lang="lv-LV" b="1" dirty="0"/>
          </a:p>
        </p:txBody>
      </p:sp>
      <p:sp>
        <p:nvSpPr>
          <p:cNvPr id="5" name="Slide Number Placeholder 4"/>
          <p:cNvSpPr>
            <a:spLocks noGrp="1"/>
          </p:cNvSpPr>
          <p:nvPr>
            <p:ph type="sldNum" sz="quarter" idx="12"/>
          </p:nvPr>
        </p:nvSpPr>
        <p:spPr/>
        <p:txBody>
          <a:bodyPr/>
          <a:lstStyle/>
          <a:p>
            <a:fld id="{25891486-B2F8-4031-A5BC-FA70B34E83BC}" type="slidenum">
              <a:rPr lang="lv-LV" smtClean="0"/>
              <a:t>10</a:t>
            </a:fld>
            <a:endParaRPr lang="lv-LV"/>
          </a:p>
        </p:txBody>
      </p:sp>
    </p:spTree>
    <p:extLst>
      <p:ext uri="{BB962C8B-B14F-4D97-AF65-F5344CB8AC3E}">
        <p14:creationId xmlns:p14="http://schemas.microsoft.com/office/powerpoint/2010/main" val="35791050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a:t>Latvijas dalība OGP</a:t>
            </a:r>
            <a:endParaRPr lang="lv-LV" dirty="0"/>
          </a:p>
        </p:txBody>
      </p:sp>
      <p:sp>
        <p:nvSpPr>
          <p:cNvPr id="3" name="Content Placeholder 2"/>
          <p:cNvSpPr>
            <a:spLocks noGrp="1"/>
          </p:cNvSpPr>
          <p:nvPr>
            <p:ph idx="1"/>
          </p:nvPr>
        </p:nvSpPr>
        <p:spPr/>
        <p:txBody>
          <a:bodyPr>
            <a:normAutofit fontScale="92500" lnSpcReduction="10000"/>
          </a:bodyPr>
          <a:lstStyle/>
          <a:p>
            <a:pPr algn="just"/>
            <a:r>
              <a:rPr lang="lv-LV" dirty="0" smtClean="0"/>
              <a:t>No 2016.gada 1.janvāra atbildīgā iestāde par Latvijas dalības OGP koordināciju būs Valsts Kanceleja.</a:t>
            </a:r>
          </a:p>
          <a:p>
            <a:pPr algn="just"/>
            <a:endParaRPr lang="lv-LV" dirty="0"/>
          </a:p>
          <a:p>
            <a:pPr algn="just"/>
            <a:r>
              <a:rPr lang="lv-LV" dirty="0" smtClean="0"/>
              <a:t>Ārlietu </a:t>
            </a:r>
            <a:r>
              <a:rPr lang="lv-LV" dirty="0"/>
              <a:t>ministrijas pienākumos turpmāk būtu nodrošināt iniciatīvas līdzatbildīgās institūcijas pienākumus, proti, nodrošinot iniciatīvas koordināciju ar starptautiskajiem partneriem un, ja nepieciešams, pārstāvību starptautiskajos </a:t>
            </a:r>
            <a:r>
              <a:rPr lang="lv-LV" dirty="0" smtClean="0"/>
              <a:t>forumos.</a:t>
            </a:r>
            <a:endParaRPr lang="lv-LV" dirty="0"/>
          </a:p>
        </p:txBody>
      </p:sp>
      <p:sp>
        <p:nvSpPr>
          <p:cNvPr id="4" name="Slide Number Placeholder 3"/>
          <p:cNvSpPr>
            <a:spLocks noGrp="1"/>
          </p:cNvSpPr>
          <p:nvPr>
            <p:ph type="sldNum" sz="quarter" idx="12"/>
          </p:nvPr>
        </p:nvSpPr>
        <p:spPr/>
        <p:txBody>
          <a:bodyPr/>
          <a:lstStyle/>
          <a:p>
            <a:fld id="{25891486-B2F8-4031-A5BC-FA70B34E83BC}" type="slidenum">
              <a:rPr lang="lv-LV" smtClean="0"/>
              <a:t>11</a:t>
            </a:fld>
            <a:endParaRPr lang="lv-LV"/>
          </a:p>
        </p:txBody>
      </p:sp>
    </p:spTree>
    <p:extLst>
      <p:ext uri="{BB962C8B-B14F-4D97-AF65-F5344CB8AC3E}">
        <p14:creationId xmlns:p14="http://schemas.microsoft.com/office/powerpoint/2010/main" val="5974451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smtClean="0"/>
              <a:t>OGP samits Meksikā</a:t>
            </a:r>
            <a:endParaRPr lang="lv-LV" b="1" dirty="0"/>
          </a:p>
        </p:txBody>
      </p:sp>
      <p:sp>
        <p:nvSpPr>
          <p:cNvPr id="3" name="Content Placeholder 2"/>
          <p:cNvSpPr>
            <a:spLocks noGrp="1"/>
          </p:cNvSpPr>
          <p:nvPr>
            <p:ph idx="1"/>
          </p:nvPr>
        </p:nvSpPr>
        <p:spPr>
          <a:xfrm>
            <a:off x="457200" y="1600200"/>
            <a:ext cx="8363272" cy="4997152"/>
          </a:xfrm>
        </p:spPr>
        <p:txBody>
          <a:bodyPr>
            <a:normAutofit lnSpcReduction="10000"/>
          </a:bodyPr>
          <a:lstStyle/>
          <a:p>
            <a:pPr marL="0" indent="0">
              <a:buNone/>
            </a:pPr>
            <a:r>
              <a:rPr lang="lv-LV" dirty="0" smtClean="0"/>
              <a:t>Apspriestie jautājumi:</a:t>
            </a:r>
          </a:p>
          <a:p>
            <a:pPr lvl="0" algn="just"/>
            <a:r>
              <a:rPr lang="lv-LV" dirty="0"/>
              <a:t>Atvērtas pārvaldības principi kā Post-2015 attīstības programmas īstenošanas iespējotāji</a:t>
            </a:r>
            <a:r>
              <a:rPr lang="lv-LV" dirty="0" smtClean="0"/>
              <a:t>;</a:t>
            </a:r>
          </a:p>
          <a:p>
            <a:pPr marL="0" lvl="0" indent="0" algn="just">
              <a:buNone/>
            </a:pPr>
            <a:endParaRPr lang="lv-LV" dirty="0"/>
          </a:p>
          <a:p>
            <a:pPr lvl="0" algn="just"/>
            <a:r>
              <a:rPr lang="lv-LV" dirty="0"/>
              <a:t>Atvērtā pārvaldība </a:t>
            </a:r>
            <a:r>
              <a:rPr lang="lv-LV" dirty="0" err="1"/>
              <a:t>subnacionālā</a:t>
            </a:r>
            <a:r>
              <a:rPr lang="lv-LV" dirty="0"/>
              <a:t> līmenī – reģionu un pilsētu pārvaldes</a:t>
            </a:r>
            <a:r>
              <a:rPr lang="lv-LV" dirty="0" smtClean="0"/>
              <a:t>;</a:t>
            </a:r>
          </a:p>
          <a:p>
            <a:pPr marL="0" lvl="0" indent="0" algn="just">
              <a:buNone/>
            </a:pPr>
            <a:endParaRPr lang="lv-LV" dirty="0"/>
          </a:p>
          <a:p>
            <a:pPr lvl="0" algn="just"/>
            <a:r>
              <a:rPr lang="lv-LV" dirty="0"/>
              <a:t>Caurskatāma likumdevējvara – Atvērto parlamentu tīkla (</a:t>
            </a:r>
            <a:r>
              <a:rPr lang="lv-LV" i="1" dirty="0" err="1"/>
              <a:t>Open</a:t>
            </a:r>
            <a:r>
              <a:rPr lang="lv-LV" i="1" dirty="0"/>
              <a:t> </a:t>
            </a:r>
            <a:r>
              <a:rPr lang="lv-LV" i="1" dirty="0" err="1"/>
              <a:t>Parliament</a:t>
            </a:r>
            <a:r>
              <a:rPr lang="lv-LV" i="1" dirty="0"/>
              <a:t> </a:t>
            </a:r>
            <a:r>
              <a:rPr lang="lv-LV" i="1" dirty="0" err="1"/>
              <a:t>Network</a:t>
            </a:r>
            <a:r>
              <a:rPr lang="lv-LV" dirty="0"/>
              <a:t>) iniciatīva;</a:t>
            </a:r>
          </a:p>
          <a:p>
            <a:endParaRPr lang="lv-LV" dirty="0"/>
          </a:p>
        </p:txBody>
      </p:sp>
      <p:sp>
        <p:nvSpPr>
          <p:cNvPr id="4" name="Slide Number Placeholder 3"/>
          <p:cNvSpPr>
            <a:spLocks noGrp="1"/>
          </p:cNvSpPr>
          <p:nvPr>
            <p:ph type="sldNum" sz="quarter" idx="12"/>
          </p:nvPr>
        </p:nvSpPr>
        <p:spPr/>
        <p:txBody>
          <a:bodyPr/>
          <a:lstStyle/>
          <a:p>
            <a:fld id="{25891486-B2F8-4031-A5BC-FA70B34E83BC}" type="slidenum">
              <a:rPr lang="lv-LV" smtClean="0"/>
              <a:t>12</a:t>
            </a:fld>
            <a:endParaRPr lang="lv-LV"/>
          </a:p>
        </p:txBody>
      </p:sp>
    </p:spTree>
    <p:extLst>
      <p:ext uri="{BB962C8B-B14F-4D97-AF65-F5344CB8AC3E}">
        <p14:creationId xmlns:p14="http://schemas.microsoft.com/office/powerpoint/2010/main" val="4030879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a:t>OGP samits Meksikā</a:t>
            </a:r>
          </a:p>
        </p:txBody>
      </p:sp>
      <p:sp>
        <p:nvSpPr>
          <p:cNvPr id="3" name="Content Placeholder 2"/>
          <p:cNvSpPr>
            <a:spLocks noGrp="1"/>
          </p:cNvSpPr>
          <p:nvPr>
            <p:ph idx="1"/>
          </p:nvPr>
        </p:nvSpPr>
        <p:spPr>
          <a:xfrm>
            <a:off x="467544" y="1772816"/>
            <a:ext cx="8229600" cy="4525963"/>
          </a:xfrm>
        </p:spPr>
        <p:txBody>
          <a:bodyPr>
            <a:normAutofit fontScale="85000" lnSpcReduction="20000"/>
          </a:bodyPr>
          <a:lstStyle/>
          <a:p>
            <a:pPr lvl="0" algn="just"/>
            <a:r>
              <a:rPr lang="lv-LV" dirty="0"/>
              <a:t>Civilās tehnoloģijas inovācija un iesaistīšana aktīvas pilsoniskās sabiedrības </a:t>
            </a:r>
            <a:r>
              <a:rPr lang="lv-LV" dirty="0" smtClean="0"/>
              <a:t>veicināšanā;</a:t>
            </a:r>
          </a:p>
          <a:p>
            <a:pPr lvl="0" algn="just"/>
            <a:endParaRPr lang="lv-LV" dirty="0"/>
          </a:p>
          <a:p>
            <a:pPr lvl="0" algn="just"/>
            <a:r>
              <a:rPr lang="lv-LV" dirty="0"/>
              <a:t>Korupcijas apkarošana un saukšana pie atbildības</a:t>
            </a:r>
            <a:r>
              <a:rPr lang="lv-LV" dirty="0" smtClean="0"/>
              <a:t>;</a:t>
            </a:r>
          </a:p>
          <a:p>
            <a:pPr lvl="0" algn="just"/>
            <a:endParaRPr lang="lv-LV" dirty="0"/>
          </a:p>
          <a:p>
            <a:pPr lvl="0" algn="just"/>
            <a:r>
              <a:rPr lang="lv-LV" dirty="0"/>
              <a:t>Atvērta pārvaldība droša interneta un privātuma veicināšanā iedzīvotājiem</a:t>
            </a:r>
            <a:r>
              <a:rPr lang="lv-LV" dirty="0" smtClean="0"/>
              <a:t>;</a:t>
            </a:r>
          </a:p>
          <a:p>
            <a:pPr lvl="0" algn="just"/>
            <a:endParaRPr lang="lv-LV" dirty="0"/>
          </a:p>
          <a:p>
            <a:pPr lvl="0" algn="just"/>
            <a:r>
              <a:rPr lang="lv-LV" dirty="0"/>
              <a:t>Atvērta pārvaldība taisnīgumam – korupcijas apkarošana tiesu sistēmā un drošība apcietinājuma vietās.</a:t>
            </a:r>
          </a:p>
          <a:p>
            <a:endParaRPr lang="lv-LV" dirty="0"/>
          </a:p>
        </p:txBody>
      </p:sp>
      <p:sp>
        <p:nvSpPr>
          <p:cNvPr id="4" name="Slide Number Placeholder 3"/>
          <p:cNvSpPr>
            <a:spLocks noGrp="1"/>
          </p:cNvSpPr>
          <p:nvPr>
            <p:ph type="sldNum" sz="quarter" idx="12"/>
          </p:nvPr>
        </p:nvSpPr>
        <p:spPr/>
        <p:txBody>
          <a:bodyPr/>
          <a:lstStyle/>
          <a:p>
            <a:fld id="{25891486-B2F8-4031-A5BC-FA70B34E83BC}" type="slidenum">
              <a:rPr lang="lv-LV" smtClean="0"/>
              <a:t>13</a:t>
            </a:fld>
            <a:endParaRPr lang="lv-LV"/>
          </a:p>
        </p:txBody>
      </p:sp>
    </p:spTree>
    <p:extLst>
      <p:ext uri="{BB962C8B-B14F-4D97-AF65-F5344CB8AC3E}">
        <p14:creationId xmlns:p14="http://schemas.microsoft.com/office/powerpoint/2010/main" val="1089419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lv-LV" b="1" dirty="0"/>
              <a:t>OGP samits </a:t>
            </a:r>
            <a:r>
              <a:rPr lang="lv-LV" b="1" dirty="0" smtClean="0"/>
              <a:t>Meksikā – kopējā deklarācija</a:t>
            </a:r>
            <a:endParaRPr lang="lv-LV" dirty="0"/>
          </a:p>
        </p:txBody>
      </p:sp>
      <p:sp>
        <p:nvSpPr>
          <p:cNvPr id="3" name="Content Placeholder 2"/>
          <p:cNvSpPr>
            <a:spLocks noGrp="1"/>
          </p:cNvSpPr>
          <p:nvPr>
            <p:ph idx="1"/>
          </p:nvPr>
        </p:nvSpPr>
        <p:spPr>
          <a:xfrm>
            <a:off x="179512" y="1368277"/>
            <a:ext cx="8784976" cy="5472608"/>
          </a:xfrm>
        </p:spPr>
        <p:txBody>
          <a:bodyPr>
            <a:normAutofit fontScale="85000" lnSpcReduction="20000"/>
          </a:bodyPr>
          <a:lstStyle/>
          <a:p>
            <a:pPr algn="just"/>
            <a:r>
              <a:rPr lang="lv-LV" dirty="0"/>
              <a:t>Deklarācijā Atvērtās pārvaldības partnerības dalībvalstis pauž gatavību izmantot atvērtās pārvaldības priekšrocības, lai sasniegtu ANO ilgtspējīgas attīstības mērķus. </a:t>
            </a:r>
            <a:r>
              <a:rPr lang="lv-LV" u="sng" dirty="0"/>
              <a:t>Īpaša nozīme šajā darbā paredzēta atvērto datu pieejamībai un valdību ciešai sadarbībai ar pilsonisko sabiedrību</a:t>
            </a:r>
            <a:r>
              <a:rPr lang="lv-LV" u="sng" dirty="0" smtClean="0"/>
              <a:t>.</a:t>
            </a:r>
          </a:p>
          <a:p>
            <a:pPr algn="just"/>
            <a:endParaRPr lang="lv-LV" u="sng" dirty="0"/>
          </a:p>
          <a:p>
            <a:pPr algn="just"/>
            <a:r>
              <a:rPr lang="lv-LV" dirty="0"/>
              <a:t>Deklarācijai pievienojās 36 valstis, arī Latvija, un 84 nevalstiskā organizācijas.</a:t>
            </a:r>
            <a:endParaRPr lang="lv-LV" dirty="0" smtClean="0"/>
          </a:p>
          <a:p>
            <a:pPr algn="just"/>
            <a:endParaRPr lang="lv-LV" u="sng" dirty="0"/>
          </a:p>
          <a:p>
            <a:pPr algn="just"/>
            <a:r>
              <a:rPr lang="lv-LV" dirty="0" smtClean="0"/>
              <a:t>Samita laikā tika apsveikta Šrilankas, Kotdivuāras un </a:t>
            </a:r>
            <a:r>
              <a:rPr lang="lv-LV" dirty="0" err="1" smtClean="0"/>
              <a:t>Papua</a:t>
            </a:r>
            <a:r>
              <a:rPr lang="lv-LV" dirty="0" smtClean="0"/>
              <a:t> Jaungvinejas pievienošanās OGP.</a:t>
            </a:r>
          </a:p>
          <a:p>
            <a:pPr algn="just"/>
            <a:endParaRPr lang="lv-LV" dirty="0"/>
          </a:p>
          <a:p>
            <a:pPr algn="just"/>
            <a:r>
              <a:rPr lang="lv-LV" dirty="0" smtClean="0"/>
              <a:t>Nākamā OGP prezidentūra pēc Meksikas – Dienvidāfrikas Republika.</a:t>
            </a:r>
          </a:p>
          <a:p>
            <a:pPr marL="0" indent="0" algn="just">
              <a:buNone/>
            </a:pPr>
            <a:endParaRPr lang="lv-LV" u="sng" dirty="0"/>
          </a:p>
          <a:p>
            <a:pPr marL="0" indent="0">
              <a:buNone/>
            </a:pPr>
            <a:endParaRPr lang="lv-LV" dirty="0"/>
          </a:p>
        </p:txBody>
      </p:sp>
      <p:sp>
        <p:nvSpPr>
          <p:cNvPr id="4" name="Slide Number Placeholder 3"/>
          <p:cNvSpPr>
            <a:spLocks noGrp="1"/>
          </p:cNvSpPr>
          <p:nvPr>
            <p:ph type="sldNum" sz="quarter" idx="12"/>
          </p:nvPr>
        </p:nvSpPr>
        <p:spPr/>
        <p:txBody>
          <a:bodyPr/>
          <a:lstStyle/>
          <a:p>
            <a:fld id="{25891486-B2F8-4031-A5BC-FA70B34E83BC}" type="slidenum">
              <a:rPr lang="lv-LV" smtClean="0"/>
              <a:t>14</a:t>
            </a:fld>
            <a:endParaRPr lang="lv-LV"/>
          </a:p>
        </p:txBody>
      </p:sp>
    </p:spTree>
    <p:extLst>
      <p:ext uri="{BB962C8B-B14F-4D97-AF65-F5344CB8AC3E}">
        <p14:creationId xmlns:p14="http://schemas.microsoft.com/office/powerpoint/2010/main" val="40664747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r>
              <a:rPr lang="lv-LV" dirty="0" smtClean="0"/>
              <a:t>Latviju samitā pārstāvēja ĀM parlamentārā </a:t>
            </a:r>
            <a:r>
              <a:rPr lang="lv-LV" dirty="0"/>
              <a:t>sekretāre Z. </a:t>
            </a:r>
            <a:r>
              <a:rPr lang="lv-LV" dirty="0" smtClean="0"/>
              <a:t>Kalniņa–</a:t>
            </a:r>
            <a:r>
              <a:rPr lang="lv-LV" dirty="0" err="1" smtClean="0"/>
              <a:t>Lukaševica</a:t>
            </a:r>
            <a:r>
              <a:rPr lang="lv-LV" dirty="0" smtClean="0"/>
              <a:t>, kura piedalījās paneļdiskusijā </a:t>
            </a:r>
            <a:r>
              <a:rPr lang="lv-LV" dirty="0"/>
              <a:t>par augsto tehnoloģiju izmantošanu labas un atvērtas valsts pārvaldes nodrošināšanai</a:t>
            </a:r>
            <a:r>
              <a:rPr lang="lv-LV" dirty="0" smtClean="0"/>
              <a:t>.</a:t>
            </a:r>
          </a:p>
          <a:p>
            <a:pPr algn="just"/>
            <a:endParaRPr lang="lv-LV" dirty="0"/>
          </a:p>
          <a:p>
            <a:pPr algn="just"/>
            <a:r>
              <a:rPr lang="lv-LV" dirty="0" smtClean="0"/>
              <a:t>Mērķis – prezentēt Latviju kā droša un atvērta interneta lielvalsti, kas veiksmīgi izmanto zināšanas ne tikai Latvijā, bet arī Eiropas Savienībā.</a:t>
            </a:r>
            <a:endParaRPr lang="lv-LV" dirty="0"/>
          </a:p>
        </p:txBody>
      </p:sp>
      <p:sp>
        <p:nvSpPr>
          <p:cNvPr id="4" name="Title 1"/>
          <p:cNvSpPr>
            <a:spLocks noGrp="1"/>
          </p:cNvSpPr>
          <p:nvPr>
            <p:ph type="title"/>
          </p:nvPr>
        </p:nvSpPr>
        <p:spPr>
          <a:xfrm>
            <a:off x="0" y="274638"/>
            <a:ext cx="9144000" cy="1143000"/>
          </a:xfrm>
        </p:spPr>
        <p:txBody>
          <a:bodyPr>
            <a:normAutofit/>
          </a:bodyPr>
          <a:lstStyle/>
          <a:p>
            <a:r>
              <a:rPr lang="lv-LV" b="1" dirty="0"/>
              <a:t>OGP samits </a:t>
            </a:r>
            <a:r>
              <a:rPr lang="lv-LV" b="1" dirty="0" smtClean="0"/>
              <a:t>Meksikā – Latvijas dalība</a:t>
            </a:r>
            <a:endParaRPr lang="lv-LV" dirty="0"/>
          </a:p>
        </p:txBody>
      </p:sp>
      <p:sp>
        <p:nvSpPr>
          <p:cNvPr id="2" name="Slide Number Placeholder 1"/>
          <p:cNvSpPr>
            <a:spLocks noGrp="1"/>
          </p:cNvSpPr>
          <p:nvPr>
            <p:ph type="sldNum" sz="quarter" idx="12"/>
          </p:nvPr>
        </p:nvSpPr>
        <p:spPr/>
        <p:txBody>
          <a:bodyPr/>
          <a:lstStyle/>
          <a:p>
            <a:fld id="{25891486-B2F8-4031-A5BC-FA70B34E83BC}" type="slidenum">
              <a:rPr lang="lv-LV" smtClean="0"/>
              <a:t>15</a:t>
            </a:fld>
            <a:endParaRPr lang="lv-LV"/>
          </a:p>
        </p:txBody>
      </p:sp>
    </p:spTree>
    <p:extLst>
      <p:ext uri="{BB962C8B-B14F-4D97-AF65-F5344CB8AC3E}">
        <p14:creationId xmlns:p14="http://schemas.microsoft.com/office/powerpoint/2010/main" val="33721816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a:r>
              <a:rPr lang="lv-LV" dirty="0"/>
              <a:t>Ī</a:t>
            </a:r>
            <a:r>
              <a:rPr lang="lv-LV" dirty="0" smtClean="0"/>
              <a:t>paši tika uzsvērts </a:t>
            </a:r>
            <a:r>
              <a:rPr lang="lv-LV" dirty="0"/>
              <a:t>Latvijas </a:t>
            </a:r>
            <a:r>
              <a:rPr lang="lv-LV" dirty="0" smtClean="0"/>
              <a:t>paveiktais </a:t>
            </a:r>
            <a:r>
              <a:rPr lang="lv-LV" dirty="0"/>
              <a:t>un </a:t>
            </a:r>
            <a:r>
              <a:rPr lang="lv-LV" dirty="0" smtClean="0"/>
              <a:t>sasniegtais </a:t>
            </a:r>
            <a:r>
              <a:rPr lang="lv-LV" dirty="0"/>
              <a:t>Eiropas Savienības Digitālās darba kārtības izstrādē digitālās demokrātijas un digitālās ekonomikas attīstībā. </a:t>
            </a:r>
            <a:endParaRPr lang="lv-LV" dirty="0" smtClean="0"/>
          </a:p>
          <a:p>
            <a:pPr algn="just"/>
            <a:endParaRPr lang="lv-LV" dirty="0"/>
          </a:p>
          <a:p>
            <a:pPr algn="just"/>
            <a:r>
              <a:rPr lang="lv-LV" dirty="0" smtClean="0"/>
              <a:t>Latvijā īstenotie projekti </a:t>
            </a:r>
            <a:r>
              <a:rPr lang="lv-LV" dirty="0"/>
              <a:t>pilsoniskās sabiedrības līdzdalības un valsts pārvaldes caurskatāmības veicināšanai, piemēram, virtuālā līdzdalības platforma “</a:t>
            </a:r>
            <a:r>
              <a:rPr lang="lv-LV" b="1" dirty="0"/>
              <a:t>Mana balss</a:t>
            </a:r>
            <a:r>
              <a:rPr lang="lv-LV" dirty="0"/>
              <a:t>” un e-pakalpojumu vietne </a:t>
            </a:r>
            <a:r>
              <a:rPr lang="lv-LV" b="1" dirty="0" err="1" smtClean="0"/>
              <a:t>latvija.lv</a:t>
            </a:r>
            <a:r>
              <a:rPr lang="lv-LV" dirty="0" smtClean="0"/>
              <a:t> un pārvaldes novērtēšanas vietne </a:t>
            </a:r>
            <a:r>
              <a:rPr lang="lv-LV" b="1" dirty="0" err="1" smtClean="0"/>
              <a:t>mazaksslogs.lv</a:t>
            </a:r>
            <a:r>
              <a:rPr lang="lv-LV" dirty="0" smtClean="0"/>
              <a:t>.</a:t>
            </a:r>
            <a:endParaRPr lang="lv-LV" dirty="0"/>
          </a:p>
          <a:p>
            <a:endParaRPr lang="lv-LV" dirty="0"/>
          </a:p>
        </p:txBody>
      </p:sp>
      <p:sp>
        <p:nvSpPr>
          <p:cNvPr id="4" name="Title 1"/>
          <p:cNvSpPr>
            <a:spLocks noGrp="1"/>
          </p:cNvSpPr>
          <p:nvPr>
            <p:ph type="title"/>
          </p:nvPr>
        </p:nvSpPr>
        <p:spPr>
          <a:xfrm>
            <a:off x="0" y="274638"/>
            <a:ext cx="9144000" cy="1143000"/>
          </a:xfrm>
        </p:spPr>
        <p:txBody>
          <a:bodyPr>
            <a:normAutofit/>
          </a:bodyPr>
          <a:lstStyle/>
          <a:p>
            <a:r>
              <a:rPr lang="lv-LV" b="1" dirty="0"/>
              <a:t>OGP samits </a:t>
            </a:r>
            <a:r>
              <a:rPr lang="lv-LV" b="1" dirty="0" smtClean="0"/>
              <a:t>Meksikā – Latvijas dalība</a:t>
            </a:r>
            <a:endParaRPr lang="lv-LV" dirty="0"/>
          </a:p>
        </p:txBody>
      </p:sp>
      <p:sp>
        <p:nvSpPr>
          <p:cNvPr id="2" name="Slide Number Placeholder 1"/>
          <p:cNvSpPr>
            <a:spLocks noGrp="1"/>
          </p:cNvSpPr>
          <p:nvPr>
            <p:ph type="sldNum" sz="quarter" idx="12"/>
          </p:nvPr>
        </p:nvSpPr>
        <p:spPr/>
        <p:txBody>
          <a:bodyPr/>
          <a:lstStyle/>
          <a:p>
            <a:fld id="{25891486-B2F8-4031-A5BC-FA70B34E83BC}" type="slidenum">
              <a:rPr lang="lv-LV" smtClean="0"/>
              <a:t>16</a:t>
            </a:fld>
            <a:endParaRPr lang="lv-LV"/>
          </a:p>
        </p:txBody>
      </p:sp>
    </p:spTree>
    <p:extLst>
      <p:ext uri="{BB962C8B-B14F-4D97-AF65-F5344CB8AC3E}">
        <p14:creationId xmlns:p14="http://schemas.microsoft.com/office/powerpoint/2010/main" val="2877586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412776"/>
            <a:ext cx="8229600" cy="1143000"/>
          </a:xfrm>
        </p:spPr>
        <p:txBody>
          <a:bodyPr/>
          <a:lstStyle/>
          <a:p>
            <a:r>
              <a:rPr lang="lv-LV" b="1" dirty="0" smtClean="0"/>
              <a:t>Paldies par uzmanību!</a:t>
            </a:r>
            <a:endParaRPr lang="lv-LV" b="1" dirty="0"/>
          </a:p>
        </p:txBody>
      </p:sp>
      <p:sp>
        <p:nvSpPr>
          <p:cNvPr id="3" name="Content Placeholder 2"/>
          <p:cNvSpPr>
            <a:spLocks noGrp="1"/>
          </p:cNvSpPr>
          <p:nvPr>
            <p:ph idx="1"/>
          </p:nvPr>
        </p:nvSpPr>
        <p:spPr>
          <a:xfrm>
            <a:off x="467544" y="3068960"/>
            <a:ext cx="8229600" cy="1756792"/>
          </a:xfrm>
        </p:spPr>
        <p:txBody>
          <a:bodyPr/>
          <a:lstStyle/>
          <a:p>
            <a:r>
              <a:rPr lang="lv-LV" b="1" dirty="0"/>
              <a:t>OGP mājaslapa - http://</a:t>
            </a:r>
            <a:r>
              <a:rPr lang="lv-LV" b="1" dirty="0" smtClean="0"/>
              <a:t>www.opengovpartnership.org</a:t>
            </a:r>
            <a:endParaRPr lang="lv-LV" b="1" dirty="0"/>
          </a:p>
        </p:txBody>
      </p:sp>
      <p:sp>
        <p:nvSpPr>
          <p:cNvPr id="4" name="Slide Number Placeholder 3"/>
          <p:cNvSpPr>
            <a:spLocks noGrp="1"/>
          </p:cNvSpPr>
          <p:nvPr>
            <p:ph type="sldNum" sz="quarter" idx="12"/>
          </p:nvPr>
        </p:nvSpPr>
        <p:spPr/>
        <p:txBody>
          <a:bodyPr/>
          <a:lstStyle/>
          <a:p>
            <a:fld id="{25891486-B2F8-4031-A5BC-FA70B34E83BC}" type="slidenum">
              <a:rPr lang="lv-LV" smtClean="0"/>
              <a:t>17</a:t>
            </a:fld>
            <a:endParaRPr lang="lv-LV"/>
          </a:p>
        </p:txBody>
      </p:sp>
    </p:spTree>
    <p:extLst>
      <p:ext uri="{BB962C8B-B14F-4D97-AF65-F5344CB8AC3E}">
        <p14:creationId xmlns:p14="http://schemas.microsoft.com/office/powerpoint/2010/main" val="3516024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lv-LV" b="1" dirty="0" smtClean="0"/>
              <a:t>Atvērtā pārvaldības partnerība </a:t>
            </a:r>
            <a:br>
              <a:rPr lang="lv-LV" b="1" dirty="0" smtClean="0"/>
            </a:br>
            <a:r>
              <a:rPr lang="en-US" b="1" dirty="0" smtClean="0"/>
              <a:t>(</a:t>
            </a:r>
            <a:r>
              <a:rPr lang="en-US" b="1" i="1" dirty="0" smtClean="0"/>
              <a:t>Open Government Partnership </a:t>
            </a:r>
            <a:r>
              <a:rPr lang="lv-LV" b="1" i="1" dirty="0" smtClean="0"/>
              <a:t>- </a:t>
            </a:r>
            <a:r>
              <a:rPr lang="lv-LV" b="1" dirty="0" smtClean="0"/>
              <a:t>OGP)</a:t>
            </a:r>
            <a:endParaRPr lang="lv-LV" b="1" dirty="0"/>
          </a:p>
        </p:txBody>
      </p:sp>
      <p:sp>
        <p:nvSpPr>
          <p:cNvPr id="3" name="Content Placeholder 2"/>
          <p:cNvSpPr>
            <a:spLocks noGrp="1"/>
          </p:cNvSpPr>
          <p:nvPr>
            <p:ph idx="1"/>
          </p:nvPr>
        </p:nvSpPr>
        <p:spPr>
          <a:xfrm>
            <a:off x="251520" y="1844824"/>
            <a:ext cx="8496944" cy="4896544"/>
          </a:xfrm>
        </p:spPr>
        <p:txBody>
          <a:bodyPr>
            <a:normAutofit fontScale="77500" lnSpcReduction="20000"/>
          </a:bodyPr>
          <a:lstStyle/>
          <a:p>
            <a:pPr algn="just"/>
            <a:r>
              <a:rPr lang="lv-LV" dirty="0"/>
              <a:t>OGP ir izveidota </a:t>
            </a:r>
            <a:r>
              <a:rPr lang="lv-LV" b="1" dirty="0"/>
              <a:t>2011</a:t>
            </a:r>
            <a:r>
              <a:rPr lang="lv-LV" b="1" dirty="0" smtClean="0"/>
              <a:t>. gada septembrī </a:t>
            </a:r>
            <a:r>
              <a:rPr lang="lv-LV" dirty="0"/>
              <a:t>pēc ASV un Brazīlijas iniciatīvas</a:t>
            </a:r>
            <a:r>
              <a:rPr lang="lv-LV" dirty="0" smtClean="0"/>
              <a:t>.</a:t>
            </a:r>
          </a:p>
          <a:p>
            <a:pPr marL="0" indent="0" algn="just">
              <a:buNone/>
            </a:pPr>
            <a:endParaRPr lang="lv-LV" dirty="0" smtClean="0"/>
          </a:p>
          <a:p>
            <a:pPr algn="just"/>
            <a:r>
              <a:rPr lang="lv-LV" dirty="0"/>
              <a:t>OGP sadarbība ir </a:t>
            </a:r>
            <a:r>
              <a:rPr lang="lv-LV" u="sng" dirty="0"/>
              <a:t>kopēja ticība un reformām draudzīgs attīstības </a:t>
            </a:r>
            <a:r>
              <a:rPr lang="lv-LV" u="sng" dirty="0" smtClean="0"/>
              <a:t>formāts</a:t>
            </a:r>
            <a:r>
              <a:rPr lang="lv-LV" dirty="0" smtClean="0"/>
              <a:t>.</a:t>
            </a:r>
          </a:p>
          <a:p>
            <a:pPr marL="0" indent="0" algn="just">
              <a:buNone/>
            </a:pPr>
            <a:endParaRPr lang="lv-LV" dirty="0" smtClean="0"/>
          </a:p>
          <a:p>
            <a:pPr algn="just"/>
            <a:r>
              <a:rPr lang="lv-LV" b="1" dirty="0" smtClean="0"/>
              <a:t>OGP apvieno 69 </a:t>
            </a:r>
            <a:r>
              <a:rPr lang="lv-LV" b="1" dirty="0"/>
              <a:t>dalībvalstis </a:t>
            </a:r>
            <a:r>
              <a:rPr lang="lv-LV" dirty="0"/>
              <a:t>no visas pasaules</a:t>
            </a:r>
            <a:r>
              <a:rPr lang="lv-LV" dirty="0" smtClean="0"/>
              <a:t>.</a:t>
            </a:r>
          </a:p>
          <a:p>
            <a:pPr algn="just"/>
            <a:endParaRPr lang="lv-LV" dirty="0"/>
          </a:p>
          <a:p>
            <a:pPr algn="just"/>
            <a:r>
              <a:rPr lang="lv-LV" u="sng" dirty="0"/>
              <a:t>OGP </a:t>
            </a:r>
            <a:r>
              <a:rPr lang="lv-LV" u="sng" dirty="0" smtClean="0"/>
              <a:t>iesaista </a:t>
            </a:r>
            <a:r>
              <a:rPr lang="lv-LV" u="sng" dirty="0"/>
              <a:t>arī </a:t>
            </a:r>
            <a:r>
              <a:rPr lang="lv-LV" u="sng" dirty="0" smtClean="0"/>
              <a:t>zemāku </a:t>
            </a:r>
            <a:r>
              <a:rPr lang="lv-LV" u="sng" dirty="0"/>
              <a:t>līmeņu pārvaldības </a:t>
            </a:r>
            <a:r>
              <a:rPr lang="lv-LV" u="sng" dirty="0" smtClean="0"/>
              <a:t>orgānus, </a:t>
            </a:r>
            <a:r>
              <a:rPr lang="lv-LV" u="sng" dirty="0"/>
              <a:t>piemēram, reģionu </a:t>
            </a:r>
            <a:r>
              <a:rPr lang="lv-LV" u="sng" dirty="0" smtClean="0"/>
              <a:t>pārvaldes, pašvaldības</a:t>
            </a:r>
            <a:r>
              <a:rPr lang="lv-LV" dirty="0" smtClean="0"/>
              <a:t>.</a:t>
            </a:r>
          </a:p>
          <a:p>
            <a:pPr algn="just"/>
            <a:endParaRPr lang="lv-LV" dirty="0"/>
          </a:p>
          <a:p>
            <a:pPr algn="just"/>
            <a:r>
              <a:rPr lang="lv-LV" dirty="0" smtClean="0"/>
              <a:t>Visu līmeņu valsts pārvaldes iestāžu uzdevums ir cieša sadarbība ar NVO. </a:t>
            </a:r>
            <a:endParaRPr lang="lv-LV" dirty="0"/>
          </a:p>
          <a:p>
            <a:pPr marL="0" indent="0" algn="just">
              <a:buNone/>
            </a:pPr>
            <a:endParaRPr lang="lv-LV" dirty="0" smtClean="0"/>
          </a:p>
          <a:p>
            <a:pPr marL="0" indent="0" algn="just">
              <a:buNone/>
            </a:pPr>
            <a:endParaRPr lang="lv-LV" dirty="0" smtClean="0"/>
          </a:p>
          <a:p>
            <a:pPr marL="0" indent="0">
              <a:buNone/>
            </a:pPr>
            <a:endParaRPr lang="lv-LV" b="1" dirty="0" smtClean="0"/>
          </a:p>
          <a:p>
            <a:endParaRPr lang="lv-LV" dirty="0"/>
          </a:p>
        </p:txBody>
      </p:sp>
      <p:sp>
        <p:nvSpPr>
          <p:cNvPr id="4" name="Slide Number Placeholder 3"/>
          <p:cNvSpPr>
            <a:spLocks noGrp="1"/>
          </p:cNvSpPr>
          <p:nvPr>
            <p:ph type="sldNum" sz="quarter" idx="12"/>
          </p:nvPr>
        </p:nvSpPr>
        <p:spPr/>
        <p:txBody>
          <a:bodyPr/>
          <a:lstStyle/>
          <a:p>
            <a:fld id="{25891486-B2F8-4031-A5BC-FA70B34E83BC}" type="slidenum">
              <a:rPr lang="lv-LV" smtClean="0"/>
              <a:t>2</a:t>
            </a:fld>
            <a:endParaRPr lang="lv-LV"/>
          </a:p>
        </p:txBody>
      </p:sp>
    </p:spTree>
    <p:extLst>
      <p:ext uri="{BB962C8B-B14F-4D97-AF65-F5344CB8AC3E}">
        <p14:creationId xmlns:p14="http://schemas.microsoft.com/office/powerpoint/2010/main" val="1371188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lv-LV" b="1" dirty="0" smtClean="0"/>
              <a:t>Atvērtā pārvaldības partnerība </a:t>
            </a:r>
            <a:br>
              <a:rPr lang="lv-LV" b="1" dirty="0" smtClean="0"/>
            </a:br>
            <a:r>
              <a:rPr lang="en-US" b="1" dirty="0" smtClean="0"/>
              <a:t>(</a:t>
            </a:r>
            <a:r>
              <a:rPr lang="en-US" b="1" i="1" dirty="0" smtClean="0"/>
              <a:t>Open Government Partnership </a:t>
            </a:r>
            <a:r>
              <a:rPr lang="lv-LV" b="1" i="1" dirty="0" smtClean="0"/>
              <a:t>- </a:t>
            </a:r>
            <a:r>
              <a:rPr lang="lv-LV" b="1" dirty="0" smtClean="0"/>
              <a:t>OGP)</a:t>
            </a:r>
            <a:endParaRPr lang="lv-LV" dirty="0"/>
          </a:p>
        </p:txBody>
      </p:sp>
      <p:sp>
        <p:nvSpPr>
          <p:cNvPr id="3" name="Content Placeholder 2"/>
          <p:cNvSpPr>
            <a:spLocks noGrp="1"/>
          </p:cNvSpPr>
          <p:nvPr>
            <p:ph idx="1"/>
          </p:nvPr>
        </p:nvSpPr>
        <p:spPr>
          <a:xfrm>
            <a:off x="467544" y="1916832"/>
            <a:ext cx="8229600" cy="4525963"/>
          </a:xfrm>
        </p:spPr>
        <p:txBody>
          <a:bodyPr>
            <a:normAutofit fontScale="85000" lnSpcReduction="20000"/>
          </a:bodyPr>
          <a:lstStyle/>
          <a:p>
            <a:pPr algn="just"/>
            <a:r>
              <a:rPr lang="lv-LV" b="1" dirty="0"/>
              <a:t>Iniciatīvas mērķis</a:t>
            </a:r>
            <a:r>
              <a:rPr lang="lv-LV" dirty="0"/>
              <a:t> - labas pārvaldības veicināšana, tajā skaitā, sociālo pakalpojumu pieejamība, korupcijas apkarošana, budžeta līdzekļu un valsts resursu izlietojuma caurskatāmība, kā arī sabiedriskā un vides drošība, lai veicinātu un pilnveidotu valsts varas dialogu ar pilsonisko sabiedrību. </a:t>
            </a:r>
          </a:p>
          <a:p>
            <a:pPr algn="just"/>
            <a:endParaRPr lang="lv-LV" dirty="0"/>
          </a:p>
          <a:p>
            <a:pPr algn="just"/>
            <a:r>
              <a:rPr lang="lv-LV" b="1" dirty="0" smtClean="0"/>
              <a:t>Iniciatīvu vada Koordinācijas komiteja (</a:t>
            </a:r>
            <a:r>
              <a:rPr lang="lv-LV" b="1" i="1" dirty="0" err="1" smtClean="0"/>
              <a:t>Steering</a:t>
            </a:r>
            <a:r>
              <a:rPr lang="lv-LV" b="1" i="1" dirty="0" smtClean="0"/>
              <a:t> </a:t>
            </a:r>
            <a:r>
              <a:rPr lang="lv-LV" b="1" i="1" dirty="0" err="1" smtClean="0"/>
              <a:t>Committee</a:t>
            </a:r>
            <a:r>
              <a:rPr lang="lv-LV" b="1" dirty="0" smtClean="0"/>
              <a:t>)</a:t>
            </a:r>
            <a:r>
              <a:rPr lang="lv-LV" dirty="0" smtClean="0"/>
              <a:t>, kurā darbojas starptautiski atzītas pilsoniskās sabiedrības institūcijas, kā arī tādas valstis kā Lielbritānija, ASV, Brazīlija, Indonēzija, Meksika, Filipīnas, Dienvidāfrika. </a:t>
            </a:r>
          </a:p>
        </p:txBody>
      </p:sp>
      <p:sp>
        <p:nvSpPr>
          <p:cNvPr id="4" name="Slide Number Placeholder 3"/>
          <p:cNvSpPr>
            <a:spLocks noGrp="1"/>
          </p:cNvSpPr>
          <p:nvPr>
            <p:ph type="sldNum" sz="quarter" idx="12"/>
          </p:nvPr>
        </p:nvSpPr>
        <p:spPr/>
        <p:txBody>
          <a:bodyPr/>
          <a:lstStyle/>
          <a:p>
            <a:fld id="{25891486-B2F8-4031-A5BC-FA70B34E83BC}" type="slidenum">
              <a:rPr lang="lv-LV" smtClean="0"/>
              <a:t>3</a:t>
            </a:fld>
            <a:endParaRPr lang="lv-LV"/>
          </a:p>
        </p:txBody>
      </p:sp>
    </p:spTree>
    <p:extLst>
      <p:ext uri="{BB962C8B-B14F-4D97-AF65-F5344CB8AC3E}">
        <p14:creationId xmlns:p14="http://schemas.microsoft.com/office/powerpoint/2010/main" val="3686989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lv-LV" b="1" dirty="0" smtClean="0"/>
              <a:t>Atvērtā pārvaldības partnerība </a:t>
            </a:r>
            <a:br>
              <a:rPr lang="lv-LV" b="1" dirty="0" smtClean="0"/>
            </a:br>
            <a:r>
              <a:rPr lang="en-US" b="1" dirty="0" smtClean="0"/>
              <a:t>(</a:t>
            </a:r>
            <a:r>
              <a:rPr lang="en-US" b="1" i="1" dirty="0" smtClean="0"/>
              <a:t>Open Government Partnership </a:t>
            </a:r>
            <a:r>
              <a:rPr lang="lv-LV" b="1" i="1" dirty="0" smtClean="0"/>
              <a:t>- </a:t>
            </a:r>
            <a:r>
              <a:rPr lang="lv-LV" b="1" dirty="0" smtClean="0"/>
              <a:t>OGP)</a:t>
            </a:r>
            <a:endParaRPr lang="lv-LV" dirty="0"/>
          </a:p>
        </p:txBody>
      </p:sp>
      <p:sp>
        <p:nvSpPr>
          <p:cNvPr id="3" name="Content Placeholder 2"/>
          <p:cNvSpPr>
            <a:spLocks noGrp="1"/>
          </p:cNvSpPr>
          <p:nvPr>
            <p:ph idx="1"/>
          </p:nvPr>
        </p:nvSpPr>
        <p:spPr>
          <a:xfrm>
            <a:off x="467544" y="1916832"/>
            <a:ext cx="8229600" cy="4525963"/>
          </a:xfrm>
        </p:spPr>
        <p:txBody>
          <a:bodyPr>
            <a:normAutofit fontScale="92500" lnSpcReduction="10000"/>
          </a:bodyPr>
          <a:lstStyle/>
          <a:p>
            <a:pPr algn="just"/>
            <a:r>
              <a:rPr lang="lv-LV" dirty="0"/>
              <a:t>Iniciatīvas ietvaros </a:t>
            </a:r>
            <a:r>
              <a:rPr lang="lv-LV" b="1" dirty="0"/>
              <a:t>valstis uzņemas konkrētās saistības valsts institūciju darbības un lēmumu pieņemšanas atklātības uzlabošanai,</a:t>
            </a:r>
            <a:r>
              <a:rPr lang="lv-LV" dirty="0"/>
              <a:t> </a:t>
            </a:r>
            <a:r>
              <a:rPr lang="lv-LV" b="1" dirty="0"/>
              <a:t>sabiedrības līdzdalībai lēmumu pieņemšanā</a:t>
            </a:r>
            <a:r>
              <a:rPr lang="lv-LV" dirty="0"/>
              <a:t>, kā arī </a:t>
            </a:r>
            <a:r>
              <a:rPr lang="lv-LV" dirty="0" smtClean="0"/>
              <a:t>tehnoloģiju </a:t>
            </a:r>
            <a:r>
              <a:rPr lang="lv-LV" dirty="0"/>
              <a:t>un inovāciju izmantošanā. </a:t>
            </a:r>
            <a:endParaRPr lang="lv-LV" dirty="0" smtClean="0"/>
          </a:p>
          <a:p>
            <a:pPr marL="0" indent="0" algn="just">
              <a:buNone/>
            </a:pPr>
            <a:endParaRPr lang="lv-LV" dirty="0"/>
          </a:p>
          <a:p>
            <a:pPr algn="just"/>
            <a:r>
              <a:rPr lang="lv-LV" dirty="0"/>
              <a:t>Iniciatīva paredz, ka dalībvalstīm ir jāinformē par izstrādātajiem mērķiem un to izpildi neatkarīgiem ekspertiem viena gada ietvaros. Līdz ar to Latvijā jāplāno cilvēku resursi ziņojumu sagatavošanai.</a:t>
            </a:r>
          </a:p>
          <a:p>
            <a:endParaRPr lang="lv-LV" dirty="0"/>
          </a:p>
        </p:txBody>
      </p:sp>
      <p:sp>
        <p:nvSpPr>
          <p:cNvPr id="4" name="Slide Number Placeholder 3"/>
          <p:cNvSpPr>
            <a:spLocks noGrp="1"/>
          </p:cNvSpPr>
          <p:nvPr>
            <p:ph type="sldNum" sz="quarter" idx="12"/>
          </p:nvPr>
        </p:nvSpPr>
        <p:spPr/>
        <p:txBody>
          <a:bodyPr/>
          <a:lstStyle/>
          <a:p>
            <a:fld id="{25891486-B2F8-4031-A5BC-FA70B34E83BC}" type="slidenum">
              <a:rPr lang="lv-LV" smtClean="0"/>
              <a:t>4</a:t>
            </a:fld>
            <a:endParaRPr lang="lv-LV"/>
          </a:p>
        </p:txBody>
      </p:sp>
    </p:spTree>
    <p:extLst>
      <p:ext uri="{BB962C8B-B14F-4D97-AF65-F5344CB8AC3E}">
        <p14:creationId xmlns:p14="http://schemas.microsoft.com/office/powerpoint/2010/main" val="14732422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smtClean="0"/>
              <a:t>Latvijas dalība OGP</a:t>
            </a:r>
            <a:endParaRPr lang="lv-LV" b="1" dirty="0"/>
          </a:p>
        </p:txBody>
      </p:sp>
      <p:sp>
        <p:nvSpPr>
          <p:cNvPr id="3" name="Content Placeholder 2"/>
          <p:cNvSpPr>
            <a:spLocks noGrp="1"/>
          </p:cNvSpPr>
          <p:nvPr>
            <p:ph idx="1"/>
          </p:nvPr>
        </p:nvSpPr>
        <p:spPr/>
        <p:txBody>
          <a:bodyPr>
            <a:normAutofit fontScale="92500" lnSpcReduction="20000"/>
          </a:bodyPr>
          <a:lstStyle/>
          <a:p>
            <a:pPr marL="0" lvl="0" indent="0">
              <a:buNone/>
            </a:pPr>
            <a:r>
              <a:rPr lang="lv-LV" b="1" dirty="0"/>
              <a:t>Argumenti par labu Latvijas iestāšanās / dalībai </a:t>
            </a:r>
            <a:r>
              <a:rPr lang="lv-LV" b="1" dirty="0" smtClean="0"/>
              <a:t>OGP:</a:t>
            </a:r>
            <a:endParaRPr lang="lv-LV" dirty="0"/>
          </a:p>
          <a:p>
            <a:endParaRPr lang="lv-LV" dirty="0"/>
          </a:p>
          <a:p>
            <a:pPr lvl="0" algn="just"/>
            <a:r>
              <a:rPr lang="lv-LV" dirty="0"/>
              <a:t>Dalība OGP iniciatīvā sniedz iespēju sadarboties ar citām iniciatīvas dalībvalstīm pārvaldes darba uzlabošanā un caurskatāmībā</a:t>
            </a:r>
            <a:r>
              <a:rPr lang="lv-LV" dirty="0" smtClean="0"/>
              <a:t>;</a:t>
            </a:r>
          </a:p>
          <a:p>
            <a:pPr marL="0" lvl="0" indent="0" algn="just">
              <a:buNone/>
            </a:pPr>
            <a:endParaRPr lang="lv-LV" dirty="0"/>
          </a:p>
          <a:p>
            <a:pPr lvl="0" algn="just"/>
            <a:r>
              <a:rPr lang="lv-LV" dirty="0"/>
              <a:t>Dalība minētajā iniciatīvā apliecina Latvijas piederību </a:t>
            </a:r>
            <a:r>
              <a:rPr lang="lv-LV" dirty="0" smtClean="0"/>
              <a:t>to valstu saimei, kam svarīgas demokrātiskās vērtības </a:t>
            </a:r>
            <a:r>
              <a:rPr lang="lv-LV" dirty="0"/>
              <a:t>un labas pārvaldības </a:t>
            </a:r>
            <a:r>
              <a:rPr lang="lv-LV" dirty="0" smtClean="0"/>
              <a:t>principi; </a:t>
            </a:r>
            <a:endParaRPr lang="lv-LV" dirty="0"/>
          </a:p>
          <a:p>
            <a:endParaRPr lang="lv-LV" dirty="0"/>
          </a:p>
        </p:txBody>
      </p:sp>
      <p:sp>
        <p:nvSpPr>
          <p:cNvPr id="4" name="Slide Number Placeholder 3"/>
          <p:cNvSpPr>
            <a:spLocks noGrp="1"/>
          </p:cNvSpPr>
          <p:nvPr>
            <p:ph type="sldNum" sz="quarter" idx="12"/>
          </p:nvPr>
        </p:nvSpPr>
        <p:spPr/>
        <p:txBody>
          <a:bodyPr/>
          <a:lstStyle/>
          <a:p>
            <a:fld id="{25891486-B2F8-4031-A5BC-FA70B34E83BC}" type="slidenum">
              <a:rPr lang="lv-LV" smtClean="0"/>
              <a:t>5</a:t>
            </a:fld>
            <a:endParaRPr lang="lv-LV"/>
          </a:p>
        </p:txBody>
      </p:sp>
    </p:spTree>
    <p:extLst>
      <p:ext uri="{BB962C8B-B14F-4D97-AF65-F5344CB8AC3E}">
        <p14:creationId xmlns:p14="http://schemas.microsoft.com/office/powerpoint/2010/main" val="49075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smtClean="0"/>
              <a:t>Latvijas dalība OGP</a:t>
            </a:r>
            <a:endParaRPr lang="lv-LV" dirty="0"/>
          </a:p>
        </p:txBody>
      </p:sp>
      <p:sp>
        <p:nvSpPr>
          <p:cNvPr id="3" name="Content Placeholder 2"/>
          <p:cNvSpPr>
            <a:spLocks noGrp="1"/>
          </p:cNvSpPr>
          <p:nvPr>
            <p:ph idx="1"/>
          </p:nvPr>
        </p:nvSpPr>
        <p:spPr/>
        <p:txBody>
          <a:bodyPr>
            <a:normAutofit fontScale="92500"/>
          </a:bodyPr>
          <a:lstStyle/>
          <a:p>
            <a:pPr lvl="0" algn="just"/>
            <a:r>
              <a:rPr lang="lv-LV" dirty="0" smtClean="0"/>
              <a:t>Iniciatīvas ierosinātājas valstis un citas dalībvalstis ir Latvijas stratēģiskie partneri. Līdz ar to šī iniciatīva dod iespēju Latvijai jaunā formātā augstākajā līmenī nostiprināt attiecības ar ASV, Brazīliju, Meksiku un citām valstīm; </a:t>
            </a:r>
          </a:p>
          <a:p>
            <a:pPr marL="0" lvl="0" indent="0" algn="just">
              <a:buNone/>
            </a:pPr>
            <a:endParaRPr lang="lv-LV" dirty="0" smtClean="0"/>
          </a:p>
          <a:p>
            <a:pPr lvl="0" algn="just"/>
            <a:r>
              <a:rPr lang="lv-LV" dirty="0" smtClean="0"/>
              <a:t>Tā ir iespēja starptautiskā mērogā informēt par Latvijas sasniegumiem labas pārvaldības iedzīvināšanā, kā arī ietekmēt iniciatīvas attīstību.</a:t>
            </a:r>
          </a:p>
          <a:p>
            <a:endParaRPr lang="lv-LV" dirty="0"/>
          </a:p>
        </p:txBody>
      </p:sp>
      <p:sp>
        <p:nvSpPr>
          <p:cNvPr id="4" name="Slide Number Placeholder 3"/>
          <p:cNvSpPr>
            <a:spLocks noGrp="1"/>
          </p:cNvSpPr>
          <p:nvPr>
            <p:ph type="sldNum" sz="quarter" idx="12"/>
          </p:nvPr>
        </p:nvSpPr>
        <p:spPr/>
        <p:txBody>
          <a:bodyPr/>
          <a:lstStyle/>
          <a:p>
            <a:fld id="{25891486-B2F8-4031-A5BC-FA70B34E83BC}" type="slidenum">
              <a:rPr lang="lv-LV" smtClean="0"/>
              <a:t>6</a:t>
            </a:fld>
            <a:endParaRPr lang="lv-LV"/>
          </a:p>
        </p:txBody>
      </p:sp>
    </p:spTree>
    <p:extLst>
      <p:ext uri="{BB962C8B-B14F-4D97-AF65-F5344CB8AC3E}">
        <p14:creationId xmlns:p14="http://schemas.microsoft.com/office/powerpoint/2010/main" val="2711523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smtClean="0"/>
              <a:t>Latvijas dalība OGP</a:t>
            </a:r>
            <a:endParaRPr lang="lv-LV" dirty="0"/>
          </a:p>
        </p:txBody>
      </p:sp>
      <p:sp>
        <p:nvSpPr>
          <p:cNvPr id="3" name="Content Placeholder 2"/>
          <p:cNvSpPr>
            <a:spLocks noGrp="1"/>
          </p:cNvSpPr>
          <p:nvPr>
            <p:ph idx="1"/>
          </p:nvPr>
        </p:nvSpPr>
        <p:spPr/>
        <p:txBody>
          <a:bodyPr>
            <a:normAutofit/>
          </a:bodyPr>
          <a:lstStyle/>
          <a:p>
            <a:pPr marL="0" indent="0">
              <a:buNone/>
            </a:pPr>
            <a:r>
              <a:rPr lang="lv-LV" dirty="0" smtClean="0"/>
              <a:t>Latvijas Otrais nacionālais rīcības plāns:</a:t>
            </a:r>
          </a:p>
          <a:p>
            <a:r>
              <a:rPr lang="lv-LV" dirty="0" smtClean="0"/>
              <a:t>1</a:t>
            </a:r>
            <a:r>
              <a:rPr lang="lv-LV" dirty="0"/>
              <a:t>) valsts pakalpojumu sniegšanas kvalitātes uzlabošana; </a:t>
            </a:r>
            <a:endParaRPr lang="lv-LV" dirty="0" smtClean="0"/>
          </a:p>
          <a:p>
            <a:r>
              <a:rPr lang="lv-LV" dirty="0" smtClean="0"/>
              <a:t>2</a:t>
            </a:r>
            <a:r>
              <a:rPr lang="lv-LV" dirty="0"/>
              <a:t>) sabiedrības un NVO iesaistīšana lēmumu pieņemšanas procesos; </a:t>
            </a:r>
            <a:endParaRPr lang="lv-LV" dirty="0" smtClean="0"/>
          </a:p>
          <a:p>
            <a:r>
              <a:rPr lang="lv-LV" dirty="0" smtClean="0"/>
              <a:t>3</a:t>
            </a:r>
            <a:r>
              <a:rPr lang="lv-LV" dirty="0"/>
              <a:t>) korupcijas ierobežošana; </a:t>
            </a:r>
            <a:endParaRPr lang="lv-LV" dirty="0" smtClean="0"/>
          </a:p>
          <a:p>
            <a:r>
              <a:rPr lang="lv-LV" dirty="0" smtClean="0"/>
              <a:t>4</a:t>
            </a:r>
            <a:r>
              <a:rPr lang="lv-LV" dirty="0"/>
              <a:t>) atvērtie dati (</a:t>
            </a:r>
            <a:r>
              <a:rPr lang="lv-LV" i="1" dirty="0" err="1"/>
              <a:t>open</a:t>
            </a:r>
            <a:r>
              <a:rPr lang="lv-LV" i="1" dirty="0"/>
              <a:t> </a:t>
            </a:r>
            <a:r>
              <a:rPr lang="lv-LV" i="1" dirty="0" err="1"/>
              <a:t>data</a:t>
            </a:r>
            <a:r>
              <a:rPr lang="lv-LV" dirty="0"/>
              <a:t> - informatīvo pakalpojumu sniegšana sabiedrībai). </a:t>
            </a:r>
          </a:p>
          <a:p>
            <a:endParaRPr lang="lv-LV" dirty="0"/>
          </a:p>
        </p:txBody>
      </p:sp>
      <p:sp>
        <p:nvSpPr>
          <p:cNvPr id="4" name="Slide Number Placeholder 3"/>
          <p:cNvSpPr>
            <a:spLocks noGrp="1"/>
          </p:cNvSpPr>
          <p:nvPr>
            <p:ph type="sldNum" sz="quarter" idx="12"/>
          </p:nvPr>
        </p:nvSpPr>
        <p:spPr/>
        <p:txBody>
          <a:bodyPr/>
          <a:lstStyle/>
          <a:p>
            <a:fld id="{25891486-B2F8-4031-A5BC-FA70B34E83BC}" type="slidenum">
              <a:rPr lang="lv-LV" smtClean="0"/>
              <a:t>7</a:t>
            </a:fld>
            <a:endParaRPr lang="lv-LV"/>
          </a:p>
        </p:txBody>
      </p:sp>
    </p:spTree>
    <p:extLst>
      <p:ext uri="{BB962C8B-B14F-4D97-AF65-F5344CB8AC3E}">
        <p14:creationId xmlns:p14="http://schemas.microsoft.com/office/powerpoint/2010/main" val="3260107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74638"/>
            <a:ext cx="8928992" cy="1143000"/>
          </a:xfrm>
        </p:spPr>
        <p:txBody>
          <a:bodyPr>
            <a:normAutofit fontScale="90000"/>
          </a:bodyPr>
          <a:lstStyle/>
          <a:p>
            <a:r>
              <a:rPr lang="lv-LV" b="1" dirty="0" smtClean="0"/>
              <a:t>Latvijas Otrais nacionālais rīcības plāns OGP</a:t>
            </a:r>
            <a:endParaRPr lang="lv-LV" b="1" dirty="0"/>
          </a:p>
        </p:txBody>
      </p:sp>
      <p:sp>
        <p:nvSpPr>
          <p:cNvPr id="3" name="Content Placeholder 2"/>
          <p:cNvSpPr>
            <a:spLocks noGrp="1"/>
          </p:cNvSpPr>
          <p:nvPr>
            <p:ph idx="1"/>
          </p:nvPr>
        </p:nvSpPr>
        <p:spPr>
          <a:xfrm>
            <a:off x="179512" y="1556792"/>
            <a:ext cx="8784976" cy="4608512"/>
          </a:xfrm>
        </p:spPr>
        <p:txBody>
          <a:bodyPr>
            <a:normAutofit fontScale="85000" lnSpcReduction="20000"/>
          </a:bodyPr>
          <a:lstStyle/>
          <a:p>
            <a:pPr marL="0" indent="0">
              <a:buNone/>
            </a:pPr>
            <a:r>
              <a:rPr lang="lv-LV" dirty="0" smtClean="0"/>
              <a:t>Latvijas apņemšanās un par to ieviešanu atbildīgās Latvijas institūcijas:</a:t>
            </a:r>
          </a:p>
          <a:p>
            <a:pPr marL="0" indent="0">
              <a:buNone/>
            </a:pPr>
            <a:endParaRPr lang="lv-LV" dirty="0" smtClean="0"/>
          </a:p>
          <a:p>
            <a:r>
              <a:rPr lang="lv-LV" dirty="0" smtClean="0"/>
              <a:t>Koncepcija </a:t>
            </a:r>
            <a:r>
              <a:rPr lang="lv-LV" dirty="0"/>
              <a:t>par valsts sektora rīcībā esošo datu publiskošanu mašīnlasāmā formā (atvērtie dati</a:t>
            </a:r>
            <a:r>
              <a:rPr lang="lv-LV" dirty="0" smtClean="0"/>
              <a:t>) - VARAM</a:t>
            </a:r>
          </a:p>
          <a:p>
            <a:pPr marL="0" indent="0">
              <a:buNone/>
            </a:pPr>
            <a:endParaRPr lang="lv-LV" dirty="0"/>
          </a:p>
          <a:p>
            <a:r>
              <a:rPr lang="lv-LV" dirty="0"/>
              <a:t>Vienots normatīvo un attīstības plānošanas dokumentu projektu izstrādes </a:t>
            </a:r>
            <a:r>
              <a:rPr lang="lv-LV" dirty="0" smtClean="0"/>
              <a:t>portāls – VK, VARAM</a:t>
            </a:r>
          </a:p>
          <a:p>
            <a:endParaRPr lang="lv-LV" dirty="0"/>
          </a:p>
          <a:p>
            <a:r>
              <a:rPr lang="lv-LV" dirty="0"/>
              <a:t>Vienota platforma valsts institūciju mājaslapām un </a:t>
            </a:r>
            <a:r>
              <a:rPr lang="lv-LV" dirty="0" smtClean="0"/>
              <a:t>informācijai – VK, VARAM</a:t>
            </a:r>
          </a:p>
          <a:p>
            <a:endParaRPr lang="lv-LV" dirty="0"/>
          </a:p>
          <a:p>
            <a:endParaRPr lang="lv-LV" dirty="0"/>
          </a:p>
          <a:p>
            <a:endParaRPr lang="lv-LV" dirty="0"/>
          </a:p>
        </p:txBody>
      </p:sp>
      <p:sp>
        <p:nvSpPr>
          <p:cNvPr id="4" name="Slide Number Placeholder 3"/>
          <p:cNvSpPr>
            <a:spLocks noGrp="1"/>
          </p:cNvSpPr>
          <p:nvPr>
            <p:ph type="sldNum" sz="quarter" idx="12"/>
          </p:nvPr>
        </p:nvSpPr>
        <p:spPr/>
        <p:txBody>
          <a:bodyPr/>
          <a:lstStyle/>
          <a:p>
            <a:fld id="{25891486-B2F8-4031-A5BC-FA70B34E83BC}" type="slidenum">
              <a:rPr lang="lv-LV" smtClean="0"/>
              <a:t>8</a:t>
            </a:fld>
            <a:endParaRPr lang="lv-LV"/>
          </a:p>
        </p:txBody>
      </p:sp>
    </p:spTree>
    <p:extLst>
      <p:ext uri="{BB962C8B-B14F-4D97-AF65-F5344CB8AC3E}">
        <p14:creationId xmlns:p14="http://schemas.microsoft.com/office/powerpoint/2010/main" val="987433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628800"/>
            <a:ext cx="8229600" cy="4525963"/>
          </a:xfrm>
        </p:spPr>
        <p:txBody>
          <a:bodyPr>
            <a:normAutofit fontScale="92500" lnSpcReduction="20000"/>
          </a:bodyPr>
          <a:lstStyle/>
          <a:p>
            <a:r>
              <a:rPr lang="lv-LV" dirty="0"/>
              <a:t>Atklāta, godīga un profesionāla valdes un padomes locekļu kandidātu atlase publiskas personas kapitālsabiedrībās – VK, EM</a:t>
            </a:r>
          </a:p>
          <a:p>
            <a:endParaRPr lang="lv-LV" dirty="0"/>
          </a:p>
          <a:p>
            <a:r>
              <a:rPr lang="lv-LV" dirty="0"/>
              <a:t>Ieviest efektīvākus uzraudzības vai piespiedu mehānismus to amatpersonu darbības kontrolei, kas ir atbildīgas par rīcību ar publiskajiem resursiem – FM, KNAB</a:t>
            </a:r>
          </a:p>
          <a:p>
            <a:endParaRPr lang="lv-LV" dirty="0" smtClean="0"/>
          </a:p>
          <a:p>
            <a:r>
              <a:rPr lang="lv-LV" dirty="0" smtClean="0"/>
              <a:t>Izveidot </a:t>
            </a:r>
            <a:r>
              <a:rPr lang="lv-LV" dirty="0"/>
              <a:t>ilgtspējīgu NVO finansēšanas </a:t>
            </a:r>
            <a:r>
              <a:rPr lang="lv-LV" dirty="0" smtClean="0"/>
              <a:t>modeli - KM</a:t>
            </a:r>
            <a:endParaRPr lang="lv-LV" dirty="0"/>
          </a:p>
          <a:p>
            <a:endParaRPr lang="lv-LV" dirty="0"/>
          </a:p>
          <a:p>
            <a:endParaRPr lang="lv-LV" b="1" dirty="0"/>
          </a:p>
        </p:txBody>
      </p:sp>
      <p:sp>
        <p:nvSpPr>
          <p:cNvPr id="6" name="Title 1"/>
          <p:cNvSpPr>
            <a:spLocks noGrp="1"/>
          </p:cNvSpPr>
          <p:nvPr>
            <p:ph type="title"/>
          </p:nvPr>
        </p:nvSpPr>
        <p:spPr>
          <a:xfrm>
            <a:off x="107504" y="274638"/>
            <a:ext cx="8928992" cy="1143000"/>
          </a:xfrm>
        </p:spPr>
        <p:txBody>
          <a:bodyPr>
            <a:normAutofit fontScale="90000"/>
          </a:bodyPr>
          <a:lstStyle/>
          <a:p>
            <a:r>
              <a:rPr lang="lv-LV" b="1" dirty="0" smtClean="0"/>
              <a:t>Latvijas Otrais nacionālais rīcības plāns OGP</a:t>
            </a:r>
            <a:endParaRPr lang="lv-LV" b="1" dirty="0"/>
          </a:p>
        </p:txBody>
      </p:sp>
      <p:sp>
        <p:nvSpPr>
          <p:cNvPr id="2" name="Slide Number Placeholder 1"/>
          <p:cNvSpPr>
            <a:spLocks noGrp="1"/>
          </p:cNvSpPr>
          <p:nvPr>
            <p:ph type="sldNum" sz="quarter" idx="12"/>
          </p:nvPr>
        </p:nvSpPr>
        <p:spPr/>
        <p:txBody>
          <a:bodyPr/>
          <a:lstStyle/>
          <a:p>
            <a:fld id="{25891486-B2F8-4031-A5BC-FA70B34E83BC}" type="slidenum">
              <a:rPr lang="lv-LV" smtClean="0"/>
              <a:t>9</a:t>
            </a:fld>
            <a:endParaRPr lang="lv-LV"/>
          </a:p>
        </p:txBody>
      </p:sp>
    </p:spTree>
    <p:extLst>
      <p:ext uri="{BB962C8B-B14F-4D97-AF65-F5344CB8AC3E}">
        <p14:creationId xmlns:p14="http://schemas.microsoft.com/office/powerpoint/2010/main" val="7384871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632</TotalTime>
  <Words>853</Words>
  <Application>Microsoft Office PowerPoint</Application>
  <PresentationFormat>On-screen Show (4:3)</PresentationFormat>
  <Paragraphs>119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Latvija iesaiste  Atvērtās pārvaldības partnerības iniciatīvā</vt:lpstr>
      <vt:lpstr>Atvērtā pārvaldības partnerība  (Open Government Partnership - OGP)</vt:lpstr>
      <vt:lpstr>Atvērtā pārvaldības partnerība  (Open Government Partnership - OGP)</vt:lpstr>
      <vt:lpstr>Atvērtā pārvaldības partnerība  (Open Government Partnership - OGP)</vt:lpstr>
      <vt:lpstr>Latvijas dalība OGP</vt:lpstr>
      <vt:lpstr>Latvijas dalība OGP</vt:lpstr>
      <vt:lpstr>Latvijas dalība OGP</vt:lpstr>
      <vt:lpstr>Latvijas Otrais nacionālais rīcības plāns OGP</vt:lpstr>
      <vt:lpstr>Latvijas Otrais nacionālais rīcības plāns OGP</vt:lpstr>
      <vt:lpstr>Latvijas Otrais nacionālais rīcības plāns OGP</vt:lpstr>
      <vt:lpstr>Latvijas dalība OGP</vt:lpstr>
      <vt:lpstr>OGP samits Meksikā</vt:lpstr>
      <vt:lpstr>OGP samits Meksikā</vt:lpstr>
      <vt:lpstr>OGP samits Meksikā – kopējā deklarācija</vt:lpstr>
      <vt:lpstr>OGP samits Meksikā – Latvijas dalība</vt:lpstr>
      <vt:lpstr>OGP samits Meksikā – Latvijas dalība</vt:lpstr>
      <vt:lpstr>Paldies par uzmanību!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Latvija iesaiste  Atvērtās pārvaldības partnerības iniciatīvā</dc:title>
  <dc:creator>Arturs Sviridovs</dc:creator>
  <cp:lastModifiedBy>Laura Titane</cp:lastModifiedBy>
  <cp:revision>26</cp:revision>
  <dcterms:created xsi:type="dcterms:W3CDTF">2015-11-20T08:57:25Z</dcterms:created>
  <dcterms:modified xsi:type="dcterms:W3CDTF">2015-11-23T15:16:41Z</dcterms:modified>
</cp:coreProperties>
</file>