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330" r:id="rId3"/>
    <p:sldId id="332" r:id="rId4"/>
    <p:sldId id="323" r:id="rId5"/>
    <p:sldId id="322" r:id="rId6"/>
    <p:sldId id="324" r:id="rId7"/>
    <p:sldId id="325" r:id="rId8"/>
    <p:sldId id="331" r:id="rId9"/>
    <p:sldId id="327" r:id="rId10"/>
    <p:sldId id="329" r:id="rId11"/>
    <p:sldId id="264" r:id="rId12"/>
  </p:sldIdLst>
  <p:sldSz cx="9144000" cy="6858000" type="screen4x3"/>
  <p:notesSz cx="6858000" cy="9144000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89AC8"/>
    <a:srgbClr val="9992F6"/>
    <a:srgbClr val="BB15AF"/>
    <a:srgbClr val="D5B3BD"/>
    <a:srgbClr val="FC8CA7"/>
    <a:srgbClr val="B0BC1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-1469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Gr&#257;mata1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Gr&#257;mata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lv-LV"/>
  <c:style val="10"/>
  <c:chart>
    <c:autoTitleDeleted val="1"/>
    <c:view3D>
      <c:perspective val="30"/>
    </c:view3D>
    <c:plotArea>
      <c:layout/>
      <c:bar3DChart>
        <c:barDir val="col"/>
        <c:grouping val="standard"/>
        <c:ser>
          <c:idx val="0"/>
          <c:order val="0"/>
          <c:tx>
            <c:strRef>
              <c:f>Lapa1!$B$2</c:f>
              <c:strCache>
                <c:ptCount val="1"/>
                <c:pt idx="0">
                  <c:v>2012.gads</c:v>
                </c:pt>
              </c:strCache>
            </c:strRef>
          </c:tx>
          <c:cat>
            <c:strRef>
              <c:f>Lapa1!$A$3:$A$10</c:f>
              <c:strCache>
                <c:ptCount val="8"/>
                <c:pt idx="0">
                  <c:v>Aizsardzības ministrija </c:v>
                </c:pt>
                <c:pt idx="1">
                  <c:v>Ārlietu ministrija </c:v>
                </c:pt>
                <c:pt idx="2">
                  <c:v>Izglītības un zinātnes ministrija </c:v>
                </c:pt>
                <c:pt idx="3">
                  <c:v>Kultūras ministrija </c:v>
                </c:pt>
                <c:pt idx="4">
                  <c:v>Nacionālā elektronisko plašsaziņas līdzekļu padome </c:v>
                </c:pt>
                <c:pt idx="5">
                  <c:v>Sabiedrības integrācijas fonds </c:v>
                </c:pt>
                <c:pt idx="6">
                  <c:v>Valsts kanceleja </c:v>
                </c:pt>
                <c:pt idx="7">
                  <c:v>Vides aizsardzības un reģionālās attīstības ministrija </c:v>
                </c:pt>
              </c:strCache>
            </c:strRef>
          </c:cat>
          <c:val>
            <c:numRef>
              <c:f>Lapa1!$B$3:$B$10</c:f>
            </c:numRef>
          </c:val>
        </c:ser>
        <c:ser>
          <c:idx val="1"/>
          <c:order val="1"/>
          <c:tx>
            <c:strRef>
              <c:f>Lapa1!$C$2</c:f>
              <c:strCache>
                <c:ptCount val="1"/>
                <c:pt idx="0">
                  <c:v>2013.gads</c:v>
                </c:pt>
              </c:strCache>
            </c:strRef>
          </c:tx>
          <c:cat>
            <c:strRef>
              <c:f>Lapa1!$A$3:$A$10</c:f>
              <c:strCache>
                <c:ptCount val="8"/>
                <c:pt idx="0">
                  <c:v>Aizsardzības ministrija </c:v>
                </c:pt>
                <c:pt idx="1">
                  <c:v>Ārlietu ministrija </c:v>
                </c:pt>
                <c:pt idx="2">
                  <c:v>Izglītības un zinātnes ministrija </c:v>
                </c:pt>
                <c:pt idx="3">
                  <c:v>Kultūras ministrija </c:v>
                </c:pt>
                <c:pt idx="4">
                  <c:v>Nacionālā elektronisko plašsaziņas līdzekļu padome </c:v>
                </c:pt>
                <c:pt idx="5">
                  <c:v>Sabiedrības integrācijas fonds </c:v>
                </c:pt>
                <c:pt idx="6">
                  <c:v>Valsts kanceleja </c:v>
                </c:pt>
                <c:pt idx="7">
                  <c:v>Vides aizsardzības un reģionālās attīstības ministrija </c:v>
                </c:pt>
              </c:strCache>
            </c:strRef>
          </c:cat>
          <c:val>
            <c:numRef>
              <c:f>Lapa1!$C$3:$C$10</c:f>
            </c:numRef>
          </c:val>
        </c:ser>
        <c:ser>
          <c:idx val="2"/>
          <c:order val="2"/>
          <c:tx>
            <c:strRef>
              <c:f>Lapa1!$D$2</c:f>
              <c:strCache>
                <c:ptCount val="1"/>
                <c:pt idx="0">
                  <c:v>2014.gads</c:v>
                </c:pt>
              </c:strCache>
            </c:strRef>
          </c:tx>
          <c:cat>
            <c:strRef>
              <c:f>Lapa1!$A$3:$A$10</c:f>
              <c:strCache>
                <c:ptCount val="8"/>
                <c:pt idx="0">
                  <c:v>Aizsardzības ministrija </c:v>
                </c:pt>
                <c:pt idx="1">
                  <c:v>Ārlietu ministrija </c:v>
                </c:pt>
                <c:pt idx="2">
                  <c:v>Izglītības un zinātnes ministrija </c:v>
                </c:pt>
                <c:pt idx="3">
                  <c:v>Kultūras ministrija </c:v>
                </c:pt>
                <c:pt idx="4">
                  <c:v>Nacionālā elektronisko plašsaziņas līdzekļu padome </c:v>
                </c:pt>
                <c:pt idx="5">
                  <c:v>Sabiedrības integrācijas fonds </c:v>
                </c:pt>
                <c:pt idx="6">
                  <c:v>Valsts kanceleja </c:v>
                </c:pt>
                <c:pt idx="7">
                  <c:v>Vides aizsardzības un reģionālās attīstības ministrija </c:v>
                </c:pt>
              </c:strCache>
            </c:strRef>
          </c:cat>
          <c:val>
            <c:numRef>
              <c:f>Lapa1!$D$3:$D$10</c:f>
            </c:numRef>
          </c:val>
        </c:ser>
        <c:gapWidth val="167"/>
        <c:gapDepth val="0"/>
        <c:shape val="box"/>
        <c:axId val="64028672"/>
        <c:axId val="64030592"/>
        <c:axId val="79515648"/>
      </c:bar3DChart>
      <c:catAx>
        <c:axId val="64028672"/>
        <c:scaling>
          <c:orientation val="minMax"/>
        </c:scaling>
        <c:axPos val="b"/>
        <c:majorTickMark val="none"/>
        <c:tickLblPos val="nextTo"/>
        <c:crossAx val="64030592"/>
        <c:crosses val="autoZero"/>
        <c:auto val="1"/>
        <c:lblAlgn val="ctr"/>
        <c:lblOffset val="100"/>
      </c:catAx>
      <c:valAx>
        <c:axId val="64030592"/>
        <c:scaling>
          <c:orientation val="minMax"/>
        </c:scaling>
        <c:axPos val="l"/>
        <c:majorGridlines/>
        <c:numFmt formatCode="#,##0" sourceLinked="1"/>
        <c:majorTickMark val="none"/>
        <c:tickLblPos val="nextTo"/>
        <c:crossAx val="64028672"/>
        <c:crosses val="autoZero"/>
        <c:crossBetween val="between"/>
      </c:valAx>
      <c:serAx>
        <c:axId val="79515648"/>
        <c:scaling>
          <c:orientation val="minMax"/>
        </c:scaling>
        <c:axPos val="b"/>
        <c:majorTickMark val="none"/>
        <c:tickLblPos val="nextTo"/>
        <c:crossAx val="64030592"/>
        <c:crosses val="autoZero"/>
      </c:serAx>
    </c:plotArea>
    <c:legend>
      <c:legendPos val="b"/>
      <c:layout>
        <c:manualLayout>
          <c:xMode val="edge"/>
          <c:yMode val="edge"/>
          <c:x val="2.7036319022069162E-2"/>
          <c:y val="0.86221693332652838"/>
          <c:w val="0.4623621300656004"/>
          <c:h val="5.7368741986868942E-2"/>
        </c:manualLayout>
      </c:layout>
      <c:txPr>
        <a:bodyPr/>
        <a:lstStyle/>
        <a:p>
          <a:pPr>
            <a:defRPr sz="1600"/>
          </a:pPr>
          <a:endParaRPr lang="lv-LV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lv-LV"/>
  <c:style val="34"/>
  <c:chart>
    <c:autoTitleDeleted val="1"/>
    <c:view3D>
      <c:rotX val="30"/>
      <c:perspective val="30"/>
    </c:view3D>
    <c:plotArea>
      <c:layout/>
      <c:pie3DChart>
        <c:varyColors val="1"/>
        <c:ser>
          <c:idx val="3"/>
          <c:order val="3"/>
          <c:explosion val="11"/>
          <c:dLbls>
            <c:dLbl>
              <c:idx val="0"/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lv-LV"/>
                </a:p>
              </c:txPr>
            </c:dLbl>
            <c:dLbl>
              <c:idx val="2"/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lv-LV"/>
                </a:p>
              </c:txPr>
            </c:dLbl>
            <c:dLbl>
              <c:idx val="3"/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lv-LV"/>
                </a:p>
              </c:txPr>
            </c:dLbl>
            <c:dLbl>
              <c:idx val="4"/>
              <c:layout>
                <c:manualLayout>
                  <c:x val="0.12593407711256766"/>
                  <c:y val="-0.14125421822272224"/>
                </c:manualLayout>
              </c:layout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lv-LV"/>
                </a:p>
              </c:txPr>
              <c:showCatName val="1"/>
              <c:showPercent val="1"/>
            </c:dLbl>
            <c:dLbl>
              <c:idx val="5"/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lv-LV"/>
                </a:p>
              </c:txPr>
            </c:dLbl>
            <c:dLbl>
              <c:idx val="6"/>
              <c:layout>
                <c:manualLayout>
                  <c:x val="-8.531650803636659E-2"/>
                  <c:y val="-1.023965655089642E-2"/>
                </c:manualLayout>
              </c:layout>
              <c:showCatName val="1"/>
              <c:showPercent val="1"/>
            </c:dLbl>
            <c:dLbl>
              <c:idx val="7"/>
              <c:layout>
                <c:manualLayout>
                  <c:x val="0.14777775945693644"/>
                  <c:y val="6.3957565213047188E-4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b="1"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lv-LV"/>
              </a:p>
            </c:txPr>
            <c:showCatName val="1"/>
            <c:showPercent val="1"/>
          </c:dLbls>
          <c:cat>
            <c:strRef>
              <c:f>Lapa1!$A$3:$A$10</c:f>
              <c:strCache>
                <c:ptCount val="8"/>
                <c:pt idx="0">
                  <c:v>Aizsardzības ministrija </c:v>
                </c:pt>
                <c:pt idx="1">
                  <c:v>Ārlietu ministrija </c:v>
                </c:pt>
                <c:pt idx="2">
                  <c:v>Izglītības un zinātnes ministrija </c:v>
                </c:pt>
                <c:pt idx="3">
                  <c:v>Kultūras ministrija </c:v>
                </c:pt>
                <c:pt idx="4">
                  <c:v>Nacionālā elektronisko plašsaziņas līdzekļu padome </c:v>
                </c:pt>
                <c:pt idx="5">
                  <c:v>Sabiedrības integrācijas fonds </c:v>
                </c:pt>
                <c:pt idx="6">
                  <c:v>Valsts kanceleja </c:v>
                </c:pt>
                <c:pt idx="7">
                  <c:v>Vides aizsardzības un reģionālās attīstības ministrija </c:v>
                </c:pt>
              </c:strCache>
            </c:strRef>
          </c:cat>
          <c:val>
            <c:numRef>
              <c:f>Lapa1!$E$3:$E$10</c:f>
              <c:numCache>
                <c:formatCode>#,##0</c:formatCode>
                <c:ptCount val="8"/>
                <c:pt idx="0">
                  <c:v>764677</c:v>
                </c:pt>
                <c:pt idx="1">
                  <c:v>195312</c:v>
                </c:pt>
                <c:pt idx="2">
                  <c:v>913664</c:v>
                </c:pt>
                <c:pt idx="3">
                  <c:v>1327242</c:v>
                </c:pt>
                <c:pt idx="4">
                  <c:v>1025032</c:v>
                </c:pt>
                <c:pt idx="5">
                  <c:v>982085</c:v>
                </c:pt>
                <c:pt idx="6">
                  <c:v>27787</c:v>
                </c:pt>
                <c:pt idx="7">
                  <c:v>25771</c:v>
                </c:pt>
              </c:numCache>
            </c:numRef>
          </c:val>
        </c:ser>
        <c:ser>
          <c:idx val="2"/>
          <c:order val="2"/>
          <c:explosion val="25"/>
          <c:cat>
            <c:strRef>
              <c:f>Lapa1!$A$3:$A$10</c:f>
              <c:strCache>
                <c:ptCount val="8"/>
                <c:pt idx="0">
                  <c:v>Aizsardzības ministrija </c:v>
                </c:pt>
                <c:pt idx="1">
                  <c:v>Ārlietu ministrija </c:v>
                </c:pt>
                <c:pt idx="2">
                  <c:v>Izglītības un zinātnes ministrija </c:v>
                </c:pt>
                <c:pt idx="3">
                  <c:v>Kultūras ministrija </c:v>
                </c:pt>
                <c:pt idx="4">
                  <c:v>Nacionālā elektronisko plašsaziņas līdzekļu padome </c:v>
                </c:pt>
                <c:pt idx="5">
                  <c:v>Sabiedrības integrācijas fonds </c:v>
                </c:pt>
                <c:pt idx="6">
                  <c:v>Valsts kanceleja </c:v>
                </c:pt>
                <c:pt idx="7">
                  <c:v>Vides aizsardzības un reģionālās attīstības ministrija </c:v>
                </c:pt>
              </c:strCache>
            </c:strRef>
          </c:cat>
          <c:val>
            <c:numRef>
              <c:f>Lapa1!$D$3:$D$10</c:f>
            </c:numRef>
          </c:val>
        </c:ser>
        <c:ser>
          <c:idx val="1"/>
          <c:order val="1"/>
          <c:explosion val="25"/>
          <c:cat>
            <c:strRef>
              <c:f>Lapa1!$A$3:$A$10</c:f>
              <c:strCache>
                <c:ptCount val="8"/>
                <c:pt idx="0">
                  <c:v>Aizsardzības ministrija </c:v>
                </c:pt>
                <c:pt idx="1">
                  <c:v>Ārlietu ministrija </c:v>
                </c:pt>
                <c:pt idx="2">
                  <c:v>Izglītības un zinātnes ministrija </c:v>
                </c:pt>
                <c:pt idx="3">
                  <c:v>Kultūras ministrija </c:v>
                </c:pt>
                <c:pt idx="4">
                  <c:v>Nacionālā elektronisko plašsaziņas līdzekļu padome </c:v>
                </c:pt>
                <c:pt idx="5">
                  <c:v>Sabiedrības integrācijas fonds </c:v>
                </c:pt>
                <c:pt idx="6">
                  <c:v>Valsts kanceleja </c:v>
                </c:pt>
                <c:pt idx="7">
                  <c:v>Vides aizsardzības un reģionālās attīstības ministrija </c:v>
                </c:pt>
              </c:strCache>
            </c:strRef>
          </c:cat>
          <c:val>
            <c:numRef>
              <c:f>Lapa1!$C$3:$C$10</c:f>
            </c:numRef>
          </c:val>
        </c:ser>
        <c:ser>
          <c:idx val="0"/>
          <c:order val="0"/>
          <c:explosion val="25"/>
          <c:cat>
            <c:strRef>
              <c:f>Lapa1!$A$3:$A$10</c:f>
              <c:strCache>
                <c:ptCount val="8"/>
                <c:pt idx="0">
                  <c:v>Aizsardzības ministrija </c:v>
                </c:pt>
                <c:pt idx="1">
                  <c:v>Ārlietu ministrija </c:v>
                </c:pt>
                <c:pt idx="2">
                  <c:v>Izglītības un zinātnes ministrija </c:v>
                </c:pt>
                <c:pt idx="3">
                  <c:v>Kultūras ministrija </c:v>
                </c:pt>
                <c:pt idx="4">
                  <c:v>Nacionālā elektronisko plašsaziņas līdzekļu padome </c:v>
                </c:pt>
                <c:pt idx="5">
                  <c:v>Sabiedrības integrācijas fonds </c:v>
                </c:pt>
                <c:pt idx="6">
                  <c:v>Valsts kanceleja </c:v>
                </c:pt>
                <c:pt idx="7">
                  <c:v>Vides aizsardzības un reģionālās attīstības ministrija </c:v>
                </c:pt>
              </c:strCache>
            </c:strRef>
          </c:cat>
          <c:val>
            <c:numRef>
              <c:f>Lapa1!$B$3:$B$10</c:f>
            </c:numRef>
          </c:val>
        </c:ser>
        <c:dLbls>
          <c:showCatName val="1"/>
          <c:showPercent val="1"/>
        </c:dLbls>
      </c:pie3DChart>
    </c:plotArea>
    <c:plotVisOnly val="1"/>
  </c:chart>
  <c:spPr>
    <a:noFill/>
  </c:sp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0.76757</cdr:x>
      <cdr:y>0.22104</cdr:y>
    </cdr:from>
    <cdr:to>
      <cdr:x>0.86489</cdr:x>
      <cdr:y>0.25768</cdr:y>
    </cdr:to>
    <cdr:sp macro="" textlink="">
      <cdr:nvSpPr>
        <cdr:cNvPr id="3" name="Taisns bultveida savienotājs 2"/>
        <cdr:cNvSpPr/>
      </cdr:nvSpPr>
      <cdr:spPr>
        <a:xfrm xmlns:a="http://schemas.openxmlformats.org/drawingml/2006/main" flipH="1">
          <a:off x="6051632" y="1097280"/>
          <a:ext cx="767332" cy="181879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2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1">
          <a:schemeClr val="dk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lv-LV"/>
        </a:p>
      </cdr:txBody>
    </cdr:sp>
  </cdr:relSizeAnchor>
  <cdr:relSizeAnchor xmlns:cdr="http://schemas.openxmlformats.org/drawingml/2006/chartDrawing">
    <cdr:from>
      <cdr:x>0.40952</cdr:x>
      <cdr:y>0.08144</cdr:y>
    </cdr:from>
    <cdr:to>
      <cdr:x>0.48277</cdr:x>
      <cdr:y>0.13379</cdr:y>
    </cdr:to>
    <cdr:sp macro="" textlink="">
      <cdr:nvSpPr>
        <cdr:cNvPr id="5" name="Taisns bultveida savienotājs 4"/>
        <cdr:cNvSpPr/>
      </cdr:nvSpPr>
      <cdr:spPr>
        <a:xfrm xmlns:a="http://schemas.openxmlformats.org/drawingml/2006/main">
          <a:off x="3228741" y="404262"/>
          <a:ext cx="577516" cy="259882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2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1">
          <a:schemeClr val="dk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lv-LV"/>
        </a:p>
      </cdr:txBody>
    </cdr:sp>
  </cdr:relSizeAnchor>
  <cdr:relSizeAnchor xmlns:cdr="http://schemas.openxmlformats.org/drawingml/2006/chartDrawing">
    <cdr:from>
      <cdr:x>0.49742</cdr:x>
      <cdr:y>0.05235</cdr:y>
    </cdr:from>
    <cdr:to>
      <cdr:x>0.53608</cdr:x>
      <cdr:y>0.13185</cdr:y>
    </cdr:to>
    <cdr:sp macro="" textlink="">
      <cdr:nvSpPr>
        <cdr:cNvPr id="7" name="Taisns bultveida savienotājs 6"/>
        <cdr:cNvSpPr/>
      </cdr:nvSpPr>
      <cdr:spPr>
        <a:xfrm xmlns:a="http://schemas.openxmlformats.org/drawingml/2006/main" flipH="1">
          <a:off x="3921760" y="259883"/>
          <a:ext cx="304800" cy="394635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2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1">
          <a:schemeClr val="dk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lv-LV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40821E97-DD1B-4683-A1CA-1C02A08284CE}" type="datetimeFigureOut">
              <a:rPr lang="lv-LV" altLang="lv-LV"/>
              <a:pPr>
                <a:defRPr/>
              </a:pPr>
              <a:t>2015.12.22.</a:t>
            </a:fld>
            <a:endParaRPr lang="lv-LV" alt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A2DDABE1-A367-4EC5-8B42-39BD6CE1662D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lv-LV" dirty="0" smtClean="0"/>
              <a:t>Veiktās</a:t>
            </a:r>
            <a:r>
              <a:rPr lang="lv-LV" baseline="0" dirty="0" smtClean="0"/>
              <a:t> būtiskās i</a:t>
            </a:r>
            <a:r>
              <a:rPr lang="lv-LV" dirty="0" smtClean="0"/>
              <a:t>zmaiņas</a:t>
            </a:r>
            <a:endParaRPr lang="lv-LV" baseline="0" dirty="0" smtClean="0"/>
          </a:p>
          <a:p>
            <a:r>
              <a:rPr lang="lv-LV" baseline="0" dirty="0" smtClean="0"/>
              <a:t>2012.gada 12.decembrī – pēc Valodas referenduma iestrādātās izmaiņas</a:t>
            </a:r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DDABE1-A367-4EC5-8B42-39BD6CE1662D}" type="slidenum">
              <a:rPr lang="lv-LV" altLang="lv-LV" smtClean="0"/>
              <a:pPr>
                <a:defRPr/>
              </a:pPr>
              <a:t>2</a:t>
            </a:fld>
            <a:endParaRPr lang="lv-LV" altLang="lv-LV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E09C6E51-F8F2-4156-A10E-ED29F791E1A7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6FF56626-74D5-4DCD-9CD4-E5B502664A9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91C0DB10-2379-4581-B088-22D2EFD7212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51FE2F04-3A5F-4C98-9F8B-F52BD62D7F19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8945BE57-5702-4763-9604-22055D7547F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192CDBE4-6E66-4259-B260-529BACB8875C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6322DEE3-DB83-4CB4-8D02-DF77188C782E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 smtClean="0"/>
              <a:t>Click to edit Master text styles</a:t>
            </a:r>
          </a:p>
          <a:p>
            <a:pPr lvl="1"/>
            <a:r>
              <a:rPr lang="en-US" altLang="lv-LV" smtClean="0"/>
              <a:t>Second level</a:t>
            </a:r>
          </a:p>
          <a:p>
            <a:pPr lvl="2"/>
            <a:r>
              <a:rPr lang="en-US" altLang="lv-LV" smtClean="0"/>
              <a:t>Third level</a:t>
            </a:r>
          </a:p>
          <a:p>
            <a:pPr lvl="3"/>
            <a:r>
              <a:rPr lang="en-US" altLang="lv-LV" smtClean="0"/>
              <a:t>Fourth level</a:t>
            </a:r>
          </a:p>
          <a:p>
            <a:pPr lvl="4"/>
            <a:r>
              <a:rPr lang="en-US" altLang="lv-LV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A84C22A-2BCA-4B3D-8A21-A7D4D2224C62}" type="datetime1">
              <a:rPr lang="en-US" altLang="lv-LV"/>
              <a:pPr>
                <a:defRPr/>
              </a:pPr>
              <a:t>12/22/2015</a:t>
            </a:fld>
            <a:endParaRPr lang="en-US" alt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5213E121-2AE5-444E-9A54-6FB5467B4B7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79" r:id="rId1"/>
    <p:sldLayoutId id="2147484280" r:id="rId2"/>
    <p:sldLayoutId id="2147484281" r:id="rId3"/>
    <p:sldLayoutId id="2147484282" r:id="rId4"/>
    <p:sldLayoutId id="2147484283" r:id="rId5"/>
    <p:sldLayoutId id="2147484284" r:id="rId6"/>
    <p:sldLayoutId id="2147484285" r:id="rId7"/>
    <p:sldLayoutId id="2147484286" r:id="rId8"/>
    <p:sldLayoutId id="2147484287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3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5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85800" y="3638349"/>
            <a:ext cx="7772400" cy="2579571"/>
          </a:xfrm>
        </p:spPr>
        <p:txBody>
          <a:bodyPr>
            <a:normAutofit fontScale="90000"/>
          </a:bodyPr>
          <a:lstStyle/>
          <a:p>
            <a:r>
              <a:rPr lang="lv-LV" sz="2700" dirty="0" smtClean="0"/>
              <a:t>Par Nacionālās identitātes, pilsoniskās sabiedrības un integrācijas politikas pamatnostādņu starpposma novērtējumu</a:t>
            </a:r>
            <a:r>
              <a:rPr lang="lv-LV" dirty="0" smtClean="0">
                <a:cs typeface="Calibri" pitchFamily="34" charset="0"/>
              </a:rPr>
              <a:t/>
            </a:r>
            <a:br>
              <a:rPr lang="lv-LV" dirty="0" smtClean="0">
                <a:cs typeface="Calibri" pitchFamily="34" charset="0"/>
              </a:rPr>
            </a:br>
            <a:r>
              <a:rPr lang="lv-LV" sz="1200" dirty="0" smtClean="0">
                <a:cs typeface="Calibri" pitchFamily="34" charset="0"/>
              </a:rPr>
              <a:t/>
            </a:r>
            <a:br>
              <a:rPr lang="lv-LV" sz="1200" dirty="0" smtClean="0">
                <a:cs typeface="Calibri" pitchFamily="34" charset="0"/>
              </a:rPr>
            </a:br>
            <a:r>
              <a:rPr lang="lv-LV" sz="1200" dirty="0" smtClean="0">
                <a:cs typeface="Calibri" pitchFamily="34" charset="0"/>
              </a:rPr>
              <a:t/>
            </a:r>
            <a:br>
              <a:rPr lang="lv-LV" sz="1200" dirty="0" smtClean="0">
                <a:cs typeface="Calibri" pitchFamily="34" charset="0"/>
              </a:rPr>
            </a:br>
            <a:r>
              <a:rPr lang="lv-LV" sz="1200" dirty="0" smtClean="0">
                <a:cs typeface="Calibri" pitchFamily="34" charset="0"/>
              </a:rPr>
              <a:t/>
            </a:r>
            <a:br>
              <a:rPr lang="lv-LV" sz="1200" dirty="0" smtClean="0">
                <a:cs typeface="Calibri" pitchFamily="34" charset="0"/>
              </a:rPr>
            </a:br>
            <a:r>
              <a:rPr lang="lv-LV" sz="1200" dirty="0" smtClean="0">
                <a:cs typeface="Calibri" pitchFamily="34" charset="0"/>
              </a:rPr>
              <a:t/>
            </a:r>
            <a:br>
              <a:rPr lang="lv-LV" sz="1200" dirty="0" smtClean="0">
                <a:cs typeface="Calibri" pitchFamily="34" charset="0"/>
              </a:rPr>
            </a:br>
            <a:r>
              <a:rPr lang="lv-LV" sz="1200" dirty="0" smtClean="0">
                <a:cs typeface="Calibri" pitchFamily="34" charset="0"/>
              </a:rPr>
              <a:t/>
            </a:r>
            <a:br>
              <a:rPr lang="lv-LV" sz="1200" dirty="0" smtClean="0">
                <a:cs typeface="Calibri" pitchFamily="34" charset="0"/>
              </a:rPr>
            </a:br>
            <a:r>
              <a:rPr lang="lv-LV" sz="1200" dirty="0" smtClean="0">
                <a:cs typeface="Calibri" pitchFamily="34" charset="0"/>
              </a:rPr>
              <a:t/>
            </a:r>
            <a:br>
              <a:rPr lang="lv-LV" sz="1200" dirty="0" smtClean="0">
                <a:cs typeface="Calibri" pitchFamily="34" charset="0"/>
              </a:rPr>
            </a:br>
            <a:r>
              <a:rPr lang="lv-LV" sz="1200" dirty="0" smtClean="0">
                <a:cs typeface="Calibri" pitchFamily="34" charset="0"/>
              </a:rPr>
              <a:t/>
            </a:r>
            <a:br>
              <a:rPr lang="lv-LV" sz="1200" dirty="0" smtClean="0">
                <a:cs typeface="Calibri" pitchFamily="34" charset="0"/>
              </a:rPr>
            </a:br>
            <a:r>
              <a:rPr lang="lv-LV" sz="1200" b="0" dirty="0" smtClean="0">
                <a:cs typeface="Calibri" pitchFamily="34" charset="0"/>
              </a:rPr>
              <a:t>Rīga, 2015.gada 23.decembris</a:t>
            </a:r>
            <a:endParaRPr lang="lv-LV" altLang="lv-LV" b="0" dirty="0" smtClean="0">
              <a:ea typeface="MS PGothic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Rezultatīvo rādītāju dinamikas atbilstība plānotajam (II)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1615440" y="1752600"/>
            <a:ext cx="7071360" cy="4373573"/>
          </a:xfrm>
        </p:spPr>
        <p:txBody>
          <a:bodyPr>
            <a:normAutofit lnSpcReduction="10000"/>
          </a:bodyPr>
          <a:lstStyle/>
          <a:p>
            <a:r>
              <a:rPr lang="lv-LV" u="sng" dirty="0" smtClean="0"/>
              <a:t>Jomas, kurām pievēršama pastiprināta uzmanība turpmāk:</a:t>
            </a:r>
            <a:endParaRPr lang="lv-LV" dirty="0" smtClean="0"/>
          </a:p>
          <a:p>
            <a:pPr marL="457200" lvl="0" indent="-457200">
              <a:buFont typeface="Arial" pitchFamily="34" charset="0"/>
              <a:buChar char="•"/>
            </a:pPr>
            <a:r>
              <a:rPr lang="lv-LV" dirty="0" smtClean="0"/>
              <a:t>informācijas telpu nošķīrums starp latviešiem un cittautiešiem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lv-LV" dirty="0" smtClean="0"/>
              <a:t>pilsoniskās līdzdalības līmeņa saglabāšana un celšana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lv-LV" dirty="0" smtClean="0"/>
              <a:t>diskriminācijas mazināšana un novēršana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lv-LV" dirty="0" smtClean="0"/>
              <a:t>naturalizācijas procesa sekmēšana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lv-LV" dirty="0" smtClean="0"/>
              <a:t>trešo valstu valstspiederīgo (imigrantu) integrācijas iespēju stiprināšana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lv-LV" dirty="0" smtClean="0"/>
              <a:t>mazākumtautību līdzdalība publiskajā pārvaldē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lv-LV" dirty="0" smtClean="0"/>
              <a:t>sociālās atmiņas politikas veidošana un īstenošana</a:t>
            </a:r>
          </a:p>
          <a:p>
            <a:endParaRPr lang="lv-LV" dirty="0"/>
          </a:p>
        </p:txBody>
      </p:sp>
      <p:sp>
        <p:nvSpPr>
          <p:cNvPr id="4" name="Teksta vietturis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09C6E51-F8F2-4156-A10E-ED29F791E1A7}" type="slidenum">
              <a:rPr lang="en-US" altLang="lv-LV" smtClean="0"/>
              <a:pPr>
                <a:defRPr/>
              </a:pPr>
              <a:t>10</a:t>
            </a:fld>
            <a:endParaRPr lang="en-US" altLang="lv-LV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aisnstūris 3"/>
          <p:cNvSpPr/>
          <p:nvPr/>
        </p:nvSpPr>
        <p:spPr>
          <a:xfrm>
            <a:off x="1434165" y="3869356"/>
            <a:ext cx="6468176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lv-LV" sz="35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Verdana" pitchFamily="34" charset="0"/>
                <a:cs typeface="Calibri" pitchFamily="34" charset="0"/>
              </a:rPr>
              <a:t>Paldies par uzmanību!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1607419" y="1752600"/>
            <a:ext cx="7079381" cy="4373573"/>
          </a:xfrm>
        </p:spPr>
        <p:txBody>
          <a:bodyPr>
            <a:normAutofit/>
          </a:bodyPr>
          <a:lstStyle/>
          <a:p>
            <a:pPr marL="182563" indent="-182563" algn="ctr">
              <a:lnSpc>
                <a:spcPct val="90000"/>
              </a:lnSpc>
              <a:spcBef>
                <a:spcPts val="1200"/>
              </a:spcBef>
            </a:pPr>
            <a:endParaRPr lang="lv-LV" sz="2400" b="1" dirty="0" smtClean="0"/>
          </a:p>
          <a:p>
            <a:pPr marL="182563" indent="-182563" algn="ctr">
              <a:spcBef>
                <a:spcPts val="1200"/>
              </a:spcBef>
            </a:pPr>
            <a:endParaRPr lang="lv-LV" sz="2400" b="1" dirty="0" smtClean="0"/>
          </a:p>
          <a:p>
            <a:pPr marL="182563" indent="-182563" algn="ctr">
              <a:spcBef>
                <a:spcPts val="1200"/>
              </a:spcBef>
            </a:pPr>
            <a:r>
              <a:rPr lang="lv-LV" sz="2400" b="1" dirty="0" smtClean="0"/>
              <a:t>Nacionālās identitātes, pilsoniskās sabiedrības un integrācijas politikas pamatnostādnes 2012.-2018.gadam un Rīcības plāns to īstenošanai </a:t>
            </a:r>
          </a:p>
          <a:p>
            <a:pPr marL="182563" indent="-182563" algn="ctr">
              <a:spcBef>
                <a:spcPts val="1200"/>
              </a:spcBef>
            </a:pPr>
            <a:endParaRPr lang="lv-LV" sz="2400" b="1" dirty="0" smtClean="0"/>
          </a:p>
          <a:p>
            <a:pPr marL="182563" indent="-182563" algn="ctr">
              <a:spcBef>
                <a:spcPts val="1200"/>
              </a:spcBef>
            </a:pPr>
            <a:r>
              <a:rPr lang="lv-LV" sz="2400" dirty="0" smtClean="0"/>
              <a:t> apstiprināti 2011.gada 20.oktobrī</a:t>
            </a:r>
            <a:endParaRPr lang="lv-LV" sz="2400" b="1" dirty="0" smtClean="0"/>
          </a:p>
          <a:p>
            <a:endParaRPr lang="lv-LV" sz="2400" dirty="0"/>
          </a:p>
        </p:txBody>
      </p:sp>
      <p:sp>
        <p:nvSpPr>
          <p:cNvPr id="4" name="Teksta vietturis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09C6E51-F8F2-4156-A10E-ED29F791E1A7}" type="slidenum">
              <a:rPr lang="en-US" altLang="lv-LV" smtClean="0"/>
              <a:pPr>
                <a:defRPr/>
              </a:pPr>
              <a:t>2</a:t>
            </a:fld>
            <a:endParaRPr lang="en-US" altLang="lv-LV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 smtClean="0"/>
              <a:t/>
            </a:r>
            <a:br>
              <a:rPr lang="lv-LV" dirty="0" smtClean="0"/>
            </a:br>
            <a:r>
              <a:rPr lang="lv-LV" dirty="0" smtClean="0"/>
              <a:t>Pamatnostādņu rīcības virzieni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2011680" y="2088682"/>
            <a:ext cx="6675119" cy="4037491"/>
          </a:xfrm>
        </p:spPr>
        <p:txBody>
          <a:bodyPr>
            <a:norm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lv-LV" sz="2400" dirty="0" smtClean="0"/>
              <a:t>Pilsoniskā sabiedrība un integrācija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lv-LV" sz="2400" dirty="0" smtClean="0"/>
              <a:t>Nacionālā identitāte: </a:t>
            </a:r>
            <a:r>
              <a:rPr lang="en-GB" sz="2400" dirty="0" err="1" smtClean="0"/>
              <a:t>valoda</a:t>
            </a:r>
            <a:r>
              <a:rPr lang="en-GB" sz="2400" dirty="0" smtClean="0"/>
              <a:t> un kultūrtelpa</a:t>
            </a:r>
            <a:endParaRPr lang="lv-LV" sz="24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lv-LV" sz="2400" dirty="0" smtClean="0"/>
              <a:t>Saliedēta sociālā atmiņa</a:t>
            </a:r>
          </a:p>
        </p:txBody>
      </p:sp>
      <p:sp>
        <p:nvSpPr>
          <p:cNvPr id="4" name="Teksta vietturis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09C6E51-F8F2-4156-A10E-ED29F791E1A7}" type="slidenum">
              <a:rPr lang="en-US" altLang="lv-LV" smtClean="0"/>
              <a:pPr>
                <a:defRPr/>
              </a:pPr>
              <a:t>3</a:t>
            </a:fld>
            <a:endParaRPr lang="en-US" altLang="lv-LV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581175" y="381000"/>
            <a:ext cx="6096000" cy="1036642"/>
          </a:xfrm>
        </p:spPr>
        <p:txBody>
          <a:bodyPr/>
          <a:lstStyle/>
          <a:p>
            <a:r>
              <a:rPr lang="lv-LV" dirty="0" smtClean="0"/>
              <a:t/>
            </a:r>
            <a:br>
              <a:rPr lang="lv-LV" dirty="0" smtClean="0"/>
            </a:br>
            <a:r>
              <a:rPr lang="lv-LV" dirty="0" smtClean="0"/>
              <a:t>Pamatnostādņu īstenotāji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1737360" y="1417642"/>
            <a:ext cx="6949440" cy="4790653"/>
          </a:xfrm>
        </p:spPr>
        <p:txBody>
          <a:bodyPr>
            <a:noAutofit/>
          </a:bodyPr>
          <a:lstStyle/>
          <a:p>
            <a:pPr marL="355600" indent="-355600">
              <a:lnSpc>
                <a:spcPct val="90000"/>
              </a:lnSpc>
              <a:spcBef>
                <a:spcPts val="600"/>
              </a:spcBef>
            </a:pPr>
            <a:endParaRPr lang="lv-LV" b="1" dirty="0" smtClean="0">
              <a:solidFill>
                <a:srgbClr val="00B050"/>
              </a:solidFill>
            </a:endParaRPr>
          </a:p>
          <a:p>
            <a:pPr marL="355600" indent="-355600">
              <a:lnSpc>
                <a:spcPct val="9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lv-LV" b="1" dirty="0" smtClean="0"/>
              <a:t>Atbildīgās</a:t>
            </a:r>
            <a:r>
              <a:rPr lang="lv-LV" dirty="0" smtClean="0"/>
              <a:t> – Aizsardzības ministrija, Ārlietu ministrija, </a:t>
            </a:r>
            <a:r>
              <a:rPr lang="lv-LV" dirty="0" smtClean="0">
                <a:solidFill>
                  <a:srgbClr val="C00000"/>
                </a:solidFill>
              </a:rPr>
              <a:t>Ekonomikas ministrija*, Finanšu ministrija, Iekšlietu ministrija, </a:t>
            </a:r>
            <a:r>
              <a:rPr lang="lv-LV" dirty="0" smtClean="0"/>
              <a:t>Izglītības un zinātnes ministrija, Kultūras ministrija, </a:t>
            </a:r>
            <a:r>
              <a:rPr lang="lv-LV" dirty="0" smtClean="0">
                <a:solidFill>
                  <a:srgbClr val="C00000"/>
                </a:solidFill>
              </a:rPr>
              <a:t>Labklājības ministrija,</a:t>
            </a:r>
            <a:r>
              <a:rPr lang="lv-LV" dirty="0" smtClean="0">
                <a:solidFill>
                  <a:srgbClr val="00B050"/>
                </a:solidFill>
              </a:rPr>
              <a:t> </a:t>
            </a:r>
            <a:r>
              <a:rPr lang="lv-LV" dirty="0" smtClean="0"/>
              <a:t>Sabiedrības integrācijas fonds, </a:t>
            </a:r>
            <a:r>
              <a:rPr lang="lv-LV" dirty="0" smtClean="0">
                <a:solidFill>
                  <a:srgbClr val="C00000"/>
                </a:solidFill>
              </a:rPr>
              <a:t>Tieslietu ministrija, </a:t>
            </a:r>
            <a:r>
              <a:rPr lang="lv-LV" dirty="0" smtClean="0"/>
              <a:t>Valsts kanceleja, Nacionālā elektronisko plašsaziņas līdzekļu padome</a:t>
            </a:r>
          </a:p>
          <a:p>
            <a:pPr marL="355600" indent="-355600">
              <a:lnSpc>
                <a:spcPct val="90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lv-LV" b="1" dirty="0" smtClean="0"/>
              <a:t>Iesaistītās </a:t>
            </a:r>
            <a:r>
              <a:rPr lang="lv-LV" dirty="0" smtClean="0"/>
              <a:t>– pārējās ministrijas, ministriju pakļautības iestādes un aģentūras, bibliotēkas, arhīvi, muzeji, Latvijas Okupācijas muzejs, nevalstiskās organizācijas, pašvaldības, Tiesībsarga birojs, Centrālā vēlēšanu komisija</a:t>
            </a:r>
          </a:p>
          <a:p>
            <a:pPr marL="457200" indent="-457200"/>
            <a:endParaRPr lang="lv-LV" sz="1600" dirty="0" smtClean="0"/>
          </a:p>
          <a:p>
            <a:pPr marL="457200" indent="-457200"/>
            <a:r>
              <a:rPr lang="lv-LV" sz="1600" dirty="0" smtClean="0"/>
              <a:t>* Iesaistītas c</a:t>
            </a:r>
            <a:r>
              <a:rPr lang="lv-LV" sz="1600" i="1" dirty="0" smtClean="0"/>
              <a:t>aur Pamatnostādņu īstenošanas koordinēšanas padomi</a:t>
            </a:r>
            <a:endParaRPr lang="lv-LV" sz="1600" i="1" dirty="0"/>
          </a:p>
        </p:txBody>
      </p:sp>
      <p:sp>
        <p:nvSpPr>
          <p:cNvPr id="4" name="Teksta vietturis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09C6E51-F8F2-4156-A10E-ED29F791E1A7}" type="slidenum">
              <a:rPr lang="en-US" altLang="lv-LV" smtClean="0"/>
              <a:pPr>
                <a:defRPr/>
              </a:pPr>
              <a:t>4</a:t>
            </a:fld>
            <a:endParaRPr lang="en-US" altLang="lv-LV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 smtClean="0"/>
              <a:t>Pamatnostādņu Rīcības plāna pasākumu finansēšanas avoti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2175309" y="1752600"/>
            <a:ext cx="6511491" cy="4373573"/>
          </a:xfrm>
        </p:spPr>
        <p:txBody>
          <a:bodyPr/>
          <a:lstStyle/>
          <a:p>
            <a:pPr marL="269875" indent="-269875">
              <a:spcBef>
                <a:spcPts val="1200"/>
              </a:spcBef>
              <a:buFont typeface="Arial" pitchFamily="34" charset="0"/>
              <a:buChar char="•"/>
            </a:pPr>
            <a:r>
              <a:rPr lang="lv-LV" dirty="0" smtClean="0"/>
              <a:t>Valsts budžeta līdzekļi</a:t>
            </a:r>
          </a:p>
          <a:p>
            <a:pPr marL="269875" indent="-269875">
              <a:spcBef>
                <a:spcPts val="1200"/>
              </a:spcBef>
              <a:buFont typeface="Arial" pitchFamily="34" charset="0"/>
              <a:buChar char="•"/>
            </a:pPr>
            <a:r>
              <a:rPr lang="lv-LV" dirty="0" smtClean="0"/>
              <a:t>EEZ finanšu instrumenta grantu shēma „NVO fonds” 2009.–2014.gadam</a:t>
            </a:r>
          </a:p>
          <a:p>
            <a:pPr marL="269875" indent="-269875">
              <a:spcBef>
                <a:spcPts val="1200"/>
              </a:spcBef>
              <a:buFont typeface="Arial" pitchFamily="34" charset="0"/>
              <a:buChar char="•"/>
            </a:pPr>
            <a:r>
              <a:rPr lang="lv-LV" dirty="0" smtClean="0"/>
              <a:t>Eiropas Trešo valstu valstspiederīgo integrācijas fonds 2007.-2013.gadam</a:t>
            </a:r>
          </a:p>
          <a:p>
            <a:pPr marL="269875" indent="-269875">
              <a:spcBef>
                <a:spcPts val="1200"/>
              </a:spcBef>
              <a:buFont typeface="Arial" pitchFamily="34" charset="0"/>
              <a:buChar char="•"/>
            </a:pPr>
            <a:r>
              <a:rPr lang="de-DE" dirty="0" smtClean="0"/>
              <a:t>ES nodarbinātības veicināšanas un sociālās solidaritātes programma PROGRESS 2007.–2013.gadam</a:t>
            </a:r>
            <a:endParaRPr lang="lv-LV" dirty="0" smtClean="0"/>
          </a:p>
          <a:p>
            <a:pPr marL="269875" indent="-269875">
              <a:spcBef>
                <a:spcPts val="1200"/>
              </a:spcBef>
              <a:buFont typeface="Arial" pitchFamily="34" charset="0"/>
              <a:buChar char="•"/>
            </a:pPr>
            <a:r>
              <a:rPr lang="lv-LV" dirty="0" smtClean="0"/>
              <a:t>ES struktūrfondi un  specializētas programmas (“Kultūra” un “Eiropa pilsoņiem”) 2007.-2013.gadam</a:t>
            </a:r>
            <a:endParaRPr lang="lv-LV" dirty="0"/>
          </a:p>
        </p:txBody>
      </p:sp>
      <p:sp>
        <p:nvSpPr>
          <p:cNvPr id="4" name="Teksta vietturis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09C6E51-F8F2-4156-A10E-ED29F791E1A7}" type="slidenum">
              <a:rPr lang="en-US" altLang="lv-LV" smtClean="0"/>
              <a:pPr>
                <a:defRPr/>
              </a:pPr>
              <a:t>5</a:t>
            </a:fld>
            <a:endParaRPr lang="en-US" altLang="lv-LV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sz="2200" dirty="0" smtClean="0"/>
              <a:t>Valsts budžeta finansējuma izlietojums pasākumu īstenošanai 2012.-2014.gadā, EUR</a:t>
            </a:r>
            <a:endParaRPr lang="lv-LV" sz="2200" dirty="0"/>
          </a:p>
        </p:txBody>
      </p:sp>
      <p:graphicFrame>
        <p:nvGraphicFramePr>
          <p:cNvPr id="7" name="Satura vietturis 6"/>
          <p:cNvGraphicFramePr>
            <a:graphicFrameLocks noGrp="1"/>
          </p:cNvGraphicFramePr>
          <p:nvPr>
            <p:ph idx="1"/>
          </p:nvPr>
        </p:nvGraphicFramePr>
        <p:xfrm>
          <a:off x="1016001" y="1752600"/>
          <a:ext cx="7670799" cy="418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7919"/>
                <a:gridCol w="1330960"/>
                <a:gridCol w="1330960"/>
                <a:gridCol w="1330960"/>
              </a:tblGrid>
              <a:tr h="370840">
                <a:tc>
                  <a:txBody>
                    <a:bodyPr/>
                    <a:lstStyle/>
                    <a:p>
                      <a:r>
                        <a:rPr lang="lv-LV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Institūcija</a:t>
                      </a:r>
                      <a:endParaRPr lang="lv-LV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2012</a:t>
                      </a:r>
                      <a:endParaRPr lang="lv-LV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2013</a:t>
                      </a:r>
                      <a:endParaRPr lang="lv-LV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2014</a:t>
                      </a:r>
                      <a:endParaRPr lang="lv-LV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Aizsardzības</a:t>
                      </a:r>
                      <a:r>
                        <a:rPr lang="lv-LV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ministrija</a:t>
                      </a:r>
                      <a:endParaRPr lang="lv-LV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149 781</a:t>
                      </a:r>
                      <a:endParaRPr lang="lv-LV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286 830 </a:t>
                      </a:r>
                      <a:endParaRPr lang="lv-LV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328 066</a:t>
                      </a:r>
                      <a:endParaRPr lang="lv-LV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Ārlietu ministrija</a:t>
                      </a:r>
                      <a:endParaRPr lang="lv-LV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12 098</a:t>
                      </a:r>
                      <a:endParaRPr lang="lv-LV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43 879</a:t>
                      </a:r>
                      <a:endParaRPr lang="lv-LV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139 335 </a:t>
                      </a:r>
                      <a:endParaRPr lang="lv-LV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Izglītības un zinātnes ministrija</a:t>
                      </a:r>
                      <a:endParaRPr lang="lv-LV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168 080</a:t>
                      </a:r>
                      <a:endParaRPr lang="lv-LV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415 478</a:t>
                      </a:r>
                      <a:endParaRPr lang="lv-LV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395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330 106</a:t>
                      </a:r>
                      <a:endParaRPr lang="lv-LV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Kultūras ministrija</a:t>
                      </a:r>
                      <a:endParaRPr lang="lv-LV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437 995</a:t>
                      </a:r>
                      <a:endParaRPr lang="lv-LV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331 420 </a:t>
                      </a:r>
                      <a:endParaRPr lang="lv-LV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557 827</a:t>
                      </a:r>
                      <a:endParaRPr lang="lv-LV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Nacionālā</a:t>
                      </a:r>
                      <a:r>
                        <a:rPr lang="lv-LV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elektronisko plašsaziņas līdzekļu padome</a:t>
                      </a:r>
                      <a:endParaRPr lang="lv-LV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223</a:t>
                      </a:r>
                      <a:r>
                        <a:rPr lang="lv-LV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067</a:t>
                      </a:r>
                      <a:endParaRPr lang="lv-LV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418 768</a:t>
                      </a:r>
                      <a:endParaRPr lang="lv-LV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383 197</a:t>
                      </a:r>
                      <a:endParaRPr lang="lv-LV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Sabiedrības integrācijas fonds</a:t>
                      </a:r>
                      <a:endParaRPr lang="lv-LV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342 362</a:t>
                      </a:r>
                      <a:endParaRPr lang="lv-LV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264 495</a:t>
                      </a:r>
                      <a:endParaRPr lang="lv-LV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375 228</a:t>
                      </a:r>
                      <a:endParaRPr lang="lv-LV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Valsts kanceleja</a:t>
                      </a:r>
                      <a:endParaRPr lang="lv-LV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19 275</a:t>
                      </a:r>
                      <a:endParaRPr lang="lv-LV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4 269</a:t>
                      </a:r>
                      <a:endParaRPr lang="lv-LV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4 243</a:t>
                      </a:r>
                      <a:endParaRPr lang="lv-LV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Vides aizsardzības un reģionālās</a:t>
                      </a:r>
                      <a:r>
                        <a:rPr lang="lv-LV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attīstības ministrija</a:t>
                      </a:r>
                      <a:endParaRPr lang="lv-LV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lv-LV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lv-LV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25 771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lv-LV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KOPĀ:</a:t>
                      </a:r>
                      <a:endParaRPr lang="lv-LV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1 352 658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1 765 139</a:t>
                      </a:r>
                      <a:endParaRPr lang="lv-LV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</a:t>
                      </a:r>
                      <a:r>
                        <a:rPr lang="lv-LV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143 773</a:t>
                      </a:r>
                      <a:endParaRPr lang="lv-LV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ksta vietturis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09C6E51-F8F2-4156-A10E-ED29F791E1A7}" type="slidenum">
              <a:rPr lang="en-US" altLang="lv-LV" smtClean="0"/>
              <a:pPr>
                <a:defRPr/>
              </a:pPr>
              <a:t>6</a:t>
            </a:fld>
            <a:endParaRPr lang="en-US" altLang="lv-LV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Valsts budžeta finansējums 2012.-2014.gadā, EUR</a:t>
            </a:r>
            <a:endParaRPr lang="lv-LV" dirty="0"/>
          </a:p>
        </p:txBody>
      </p:sp>
      <p:sp>
        <p:nvSpPr>
          <p:cNvPr id="4" name="Teksta vietturis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09C6E51-F8F2-4156-A10E-ED29F791E1A7}" type="slidenum">
              <a:rPr lang="en-US" altLang="lv-LV" smtClean="0"/>
              <a:pPr>
                <a:defRPr/>
              </a:pPr>
              <a:t>7</a:t>
            </a:fld>
            <a:endParaRPr lang="en-US" altLang="lv-LV"/>
          </a:p>
        </p:txBody>
      </p:sp>
      <p:graphicFrame>
        <p:nvGraphicFramePr>
          <p:cNvPr id="7" name="Satura vietturis 6"/>
          <p:cNvGraphicFramePr>
            <a:graphicFrameLocks noGrp="1"/>
          </p:cNvGraphicFramePr>
          <p:nvPr>
            <p:ph idx="1"/>
          </p:nvPr>
        </p:nvGraphicFramePr>
        <p:xfrm>
          <a:off x="650240" y="1417642"/>
          <a:ext cx="8036560" cy="52117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Diagramma 7"/>
          <p:cNvGraphicFramePr/>
          <p:nvPr/>
        </p:nvGraphicFramePr>
        <p:xfrm>
          <a:off x="650240" y="1665170"/>
          <a:ext cx="7884160" cy="49642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Pētījums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2136808" y="1752600"/>
            <a:ext cx="6549992" cy="4373573"/>
          </a:xfrm>
        </p:spPr>
        <p:txBody>
          <a:bodyPr>
            <a:normAutofit lnSpcReduction="10000"/>
          </a:bodyPr>
          <a:lstStyle/>
          <a:p>
            <a:pPr>
              <a:spcBef>
                <a:spcPts val="600"/>
              </a:spcBef>
            </a:pPr>
            <a:r>
              <a:rPr lang="lv-LV" sz="2200" dirty="0" smtClean="0"/>
              <a:t>Nacionālās identitātes, pilsoniskās sabiedrības un integrācijas politikas jomu analīze Latvijā, novērtējot „Nacionālās identitātes, pilsoniskās sabiedrības un integrācijas politikas pamatnostādņu 2012.-2018. gadam” īstenošanu laika posmā no 2012.-2014. gadam, ņemot vērā pamatnostādņu 5.sadaļā noteiktos politikas rezultātus un rezultatīvos rādītājus</a:t>
            </a:r>
          </a:p>
          <a:p>
            <a:endParaRPr lang="lv-LV" b="1" u="sng" dirty="0" smtClean="0"/>
          </a:p>
          <a:p>
            <a:r>
              <a:rPr lang="lv-LV" sz="1700" u="sng" dirty="0" smtClean="0"/>
              <a:t>Pētījuma veicējs:</a:t>
            </a:r>
          </a:p>
          <a:p>
            <a:pPr marL="269875"/>
            <a:r>
              <a:rPr lang="lv-LV" sz="1700" dirty="0" smtClean="0"/>
              <a:t>Nodibinājums „Baltic Institute of Social Sciences”</a:t>
            </a:r>
          </a:p>
          <a:p>
            <a:pPr marL="269875"/>
            <a:r>
              <a:rPr lang="lv-LV" sz="1700" dirty="0" smtClean="0"/>
              <a:t>2014.gada oktobris-2015.gada aprīlis</a:t>
            </a:r>
          </a:p>
          <a:p>
            <a:endParaRPr lang="lv-LV" dirty="0"/>
          </a:p>
        </p:txBody>
      </p:sp>
      <p:sp>
        <p:nvSpPr>
          <p:cNvPr id="4" name="Teksta vietturis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09C6E51-F8F2-4156-A10E-ED29F791E1A7}" type="slidenum">
              <a:rPr lang="en-US" altLang="lv-LV" smtClean="0"/>
              <a:pPr>
                <a:defRPr/>
              </a:pPr>
              <a:t>8</a:t>
            </a:fld>
            <a:endParaRPr lang="en-US" altLang="lv-LV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Rezultatīvo rādītāju dinamikas atbilstība plānotajam (I)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1615440" y="1752600"/>
            <a:ext cx="7071360" cy="4373573"/>
          </a:xfrm>
        </p:spPr>
        <p:txBody>
          <a:bodyPr>
            <a:normAutofit lnSpcReduction="10000"/>
          </a:bodyPr>
          <a:lstStyle/>
          <a:p>
            <a:r>
              <a:rPr lang="lv-LV" u="sng" dirty="0" smtClean="0"/>
              <a:t>Jomas, kurās ir sasniegti plānotie uzdevumi:</a:t>
            </a:r>
            <a:endParaRPr lang="lv-LV" dirty="0" smtClean="0"/>
          </a:p>
          <a:p>
            <a:pPr marL="457200" lvl="0" indent="-457200">
              <a:buFont typeface="Arial" pitchFamily="34" charset="0"/>
              <a:buChar char="•"/>
            </a:pPr>
            <a:r>
              <a:rPr lang="lv-LV" dirty="0" smtClean="0"/>
              <a:t>latviešu valodas lietojuma nostiprināšanās publiskajā telpā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lv-LV" dirty="0" smtClean="0"/>
              <a:t>nevalstisko organizāciju skaita palielināšanās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lv-LV" dirty="0" smtClean="0"/>
              <a:t>iedzīvotāju līdzdalības pieaugums tiešās demokrātijas formās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lv-LV" dirty="0" smtClean="0"/>
              <a:t>diasporas pilsoniskās aktivitātes pieaugums – pieprasījums pēc latviešu valodas apmācības bērniem un līdzdalība vēlēšanās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lv-LV" dirty="0" smtClean="0"/>
              <a:t>trešo valstu valstspiederīgo iesaistīšanās latviešu valodas apmācībās un integrācijas pasākumos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lv-LV" dirty="0" smtClean="0"/>
              <a:t>mazākumtautību līdzdalības palielināšanās Dziesmu un deju svētku procesā</a:t>
            </a:r>
          </a:p>
          <a:p>
            <a:endParaRPr lang="lv-LV" dirty="0"/>
          </a:p>
        </p:txBody>
      </p:sp>
      <p:sp>
        <p:nvSpPr>
          <p:cNvPr id="4" name="Teksta vietturis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09C6E51-F8F2-4156-A10E-ED29F791E1A7}" type="slidenum">
              <a:rPr lang="en-US" altLang="lv-LV" smtClean="0"/>
              <a:pPr>
                <a:defRPr/>
              </a:pPr>
              <a:t>9</a:t>
            </a:fld>
            <a:endParaRPr lang="en-US" altLang="lv-LV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853</TotalTime>
  <Words>510</Words>
  <Application>Microsoft Office PowerPoint</Application>
  <PresentationFormat>Slaidrāde ekrānā (4:3)</PresentationFormat>
  <Paragraphs>101</Paragraphs>
  <Slides>11</Slides>
  <Notes>1</Notes>
  <HiddenSlides>0</HiddenSlides>
  <MMClips>0</MMClips>
  <ScaleCrop>false</ScaleCrop>
  <HeadingPairs>
    <vt:vector size="4" baseType="variant">
      <vt:variant>
        <vt:lpstr>Dizains</vt:lpstr>
      </vt:variant>
      <vt:variant>
        <vt:i4>1</vt:i4>
      </vt:variant>
      <vt:variant>
        <vt:lpstr>Slaidu virsraksti</vt:lpstr>
      </vt:variant>
      <vt:variant>
        <vt:i4>11</vt:i4>
      </vt:variant>
    </vt:vector>
  </HeadingPairs>
  <TitlesOfParts>
    <vt:vector size="12" baseType="lpstr">
      <vt:lpstr>89_Prezentacija_templateLV</vt:lpstr>
      <vt:lpstr>Par Nacionālās identitātes, pilsoniskās sabiedrības un integrācijas politikas pamatnostādņu starpposma novērtējumu        Rīga, 2015.gada 23.decembris</vt:lpstr>
      <vt:lpstr>Slaids 2</vt:lpstr>
      <vt:lpstr> Pamatnostādņu rīcības virzieni</vt:lpstr>
      <vt:lpstr> Pamatnostādņu īstenotāji</vt:lpstr>
      <vt:lpstr>Pamatnostādņu Rīcības plāna pasākumu finansēšanas avoti</vt:lpstr>
      <vt:lpstr>Valsts budžeta finansējuma izlietojums pasākumu īstenošanai 2012.-2014.gadā, EUR</vt:lpstr>
      <vt:lpstr>Valsts budžeta finansējums 2012.-2014.gadā, EUR</vt:lpstr>
      <vt:lpstr>Pētījums</vt:lpstr>
      <vt:lpstr>Rezultatīvo rādītāju dinamikas atbilstība plānotajam (I)</vt:lpstr>
      <vt:lpstr>Rezultatīvo rādītāju dinamikas atbilstība plānotajam (II)</vt:lpstr>
      <vt:lpstr>Slaids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Gunta Robežniece</cp:lastModifiedBy>
  <cp:revision>215</cp:revision>
  <dcterms:created xsi:type="dcterms:W3CDTF">2014-11-20T14:46:47Z</dcterms:created>
  <dcterms:modified xsi:type="dcterms:W3CDTF">2015-12-22T13:19:40Z</dcterms:modified>
</cp:coreProperties>
</file>