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180" r:id="rId2"/>
  </p:sldMasterIdLst>
  <p:notesMasterIdLst>
    <p:notesMasterId r:id="rId10"/>
  </p:notesMasterIdLst>
  <p:sldIdLst>
    <p:sldId id="256" r:id="rId3"/>
    <p:sldId id="283" r:id="rId4"/>
    <p:sldId id="296" r:id="rId5"/>
    <p:sldId id="295" r:id="rId6"/>
    <p:sldId id="297" r:id="rId7"/>
    <p:sldId id="298" r:id="rId8"/>
    <p:sldId id="299" r:id="rId9"/>
  </p:sldIdLst>
  <p:sldSz cx="9144000" cy="6858000" type="screen4x3"/>
  <p:notesSz cx="6858000" cy="9144000"/>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fontAlgn="base">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fontAlgn="base">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fontAlgn="base">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fontAlgn="base">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0" d="100"/>
          <a:sy n="80" d="100"/>
        </p:scale>
        <p:origin x="-864" y="-5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B88369C2-74DC-4B12-B63E-E1ADC98EFD18}" type="datetimeFigureOut">
              <a:rPr lang="lv-LV"/>
              <a:pPr>
                <a:defRPr/>
              </a:pPr>
              <a:t>26.01.2016</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939575" fontAlgn="auto">
              <a:spcBef>
                <a:spcPts val="0"/>
              </a:spcBef>
              <a:spcAft>
                <a:spcPts val="0"/>
              </a:spcAft>
              <a:defRPr sz="1200">
                <a:latin typeface="+mn-lt"/>
                <a:cs typeface="+mn-cs"/>
              </a:defRPr>
            </a:lvl1pPr>
          </a:lstStyle>
          <a:p>
            <a:pPr>
              <a:defRPr/>
            </a:pPr>
            <a:fld id="{16BDB57F-57B0-4EA8-B01E-9F082FF69DE8}" type="slidenum">
              <a:rPr lang="lv-LV"/>
              <a:pPr>
                <a:defRPr/>
              </a:pPr>
              <a:t>‹#›</a:t>
            </a:fld>
            <a:endParaRPr lang="lv-LV"/>
          </a:p>
        </p:txBody>
      </p:sp>
    </p:spTree>
    <p:extLst>
      <p:ext uri="{BB962C8B-B14F-4D97-AF65-F5344CB8AC3E}">
        <p14:creationId xmlns:p14="http://schemas.microsoft.com/office/powerpoint/2010/main" val="4043393992"/>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3517471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Slide Number Placeholder 5"/>
          <p:cNvSpPr txBox="1">
            <a:spLocks/>
          </p:cNvSpPr>
          <p:nvPr/>
        </p:nvSpPr>
        <p:spPr>
          <a:xfrm>
            <a:off x="7423200" y="253413"/>
            <a:ext cx="1463040" cy="364282"/>
          </a:xfrm>
          <a:prstGeom prst="rect">
            <a:avLst/>
          </a:prstGeom>
        </p:spPr>
        <p:txBody>
          <a:bodyPr lIns="82936" tIns="41468" rIns="82936" bIns="41468"/>
          <a:lstStyle>
            <a:lvl1pPr algn="ctr">
              <a:defRPr/>
            </a:lvl1pPr>
          </a:lstStyle>
          <a:p>
            <a:pPr algn="r" defTabSz="912873">
              <a:defRPr/>
            </a:pPr>
            <a:fld id="{7ADC2657-0A1C-44E8-A62C-5488977B9510}" type="slidenum">
              <a:rPr lang="en-US" sz="1100" smtClean="0">
                <a:solidFill>
                  <a:prstClr val="black"/>
                </a:solidFill>
                <a:latin typeface="Garamond" pitchFamily="18" charset="0"/>
                <a:cs typeface="+mn-cs"/>
              </a:rPr>
              <a:pPr algn="r" defTabSz="912873">
                <a:defRPr/>
              </a:pPr>
              <a:t>‹#›</a:t>
            </a:fld>
            <a:endParaRPr lang="en-US" sz="1100" dirty="0">
              <a:solidFill>
                <a:prstClr val="black"/>
              </a:solidFill>
              <a:latin typeface="Garamond" pitchFamily="18" charset="0"/>
              <a:cs typeface="+mn-cs"/>
            </a:endParaRPr>
          </a:p>
        </p:txBody>
      </p:sp>
      <p:sp>
        <p:nvSpPr>
          <p:cNvPr id="6" name="Slide Number Placeholder 5"/>
          <p:cNvSpPr>
            <a:spLocks noGrp="1"/>
          </p:cNvSpPr>
          <p:nvPr>
            <p:ph type="sldNum" sz="quarter" idx="10"/>
          </p:nvPr>
        </p:nvSpPr>
        <p:spPr>
          <a:xfrm>
            <a:off x="6553441" y="318208"/>
            <a:ext cx="2134080" cy="364281"/>
          </a:xfrm>
          <a:prstGeom prst="rect">
            <a:avLst/>
          </a:prstGeom>
        </p:spPr>
        <p:txBody>
          <a:bodyPr vert="horz" wrap="square" lIns="82936" tIns="41468" rIns="82936" bIns="41468" numCol="1" anchor="ctr" anchorCtr="0" compatLnSpc="1">
            <a:prstTxWarp prst="textNoShape">
              <a:avLst/>
            </a:prstTxWarp>
          </a:bodyPr>
          <a:lstStyle>
            <a:lvl1pPr algn="r">
              <a:defRPr>
                <a:solidFill>
                  <a:srgbClr val="898989"/>
                </a:solidFill>
                <a:latin typeface="Garamond" pitchFamily="18" charset="0"/>
              </a:defRPr>
            </a:lvl1pPr>
          </a:lstStyle>
          <a:p>
            <a:pPr defTabSz="912873">
              <a:defRPr/>
            </a:pPr>
            <a:fld id="{AEC392D0-CB31-4893-B966-82AD6FD78B93}" type="slidenum">
              <a:rPr lang="en-US" sz="1100">
                <a:cs typeface="+mn-cs"/>
              </a:rPr>
              <a:pPr defTabSz="912873">
                <a:defRPr/>
              </a:pPr>
              <a:t>‹#›</a:t>
            </a:fld>
            <a:endParaRPr lang="en-US" sz="1100">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05054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9A74EF2E-6F92-4378-B8CC-5819BC542CDC}" type="slidenum">
              <a:rPr lang="en-US"/>
              <a:pPr>
                <a:defRPr/>
              </a:pPr>
              <a:t>‹#›</a:t>
            </a:fld>
            <a:endParaRPr lang="en-US" dirty="0"/>
          </a:p>
        </p:txBody>
      </p:sp>
    </p:spTree>
    <p:extLst>
      <p:ext uri="{BB962C8B-B14F-4D97-AF65-F5344CB8AC3E}">
        <p14:creationId xmlns:p14="http://schemas.microsoft.com/office/powerpoint/2010/main" val="912780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154F661D-E69F-4A34-BC05-55931650F774}" type="slidenum">
              <a:rPr lang="en-US"/>
              <a:pPr>
                <a:defRPr/>
              </a:pPr>
              <a:t>‹#›</a:t>
            </a:fld>
            <a:endParaRPr lang="en-US" dirty="0"/>
          </a:p>
        </p:txBody>
      </p:sp>
    </p:spTree>
    <p:extLst>
      <p:ext uri="{BB962C8B-B14F-4D97-AF65-F5344CB8AC3E}">
        <p14:creationId xmlns:p14="http://schemas.microsoft.com/office/powerpoint/2010/main" val="303275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85160BCC-50FA-4151-8EF1-63056CF28EB5}" type="slidenum">
              <a:rPr lang="en-US"/>
              <a:pPr>
                <a:defRPr/>
              </a:pPr>
              <a:t>‹#›</a:t>
            </a:fld>
            <a:endParaRPr lang="en-US" dirty="0"/>
          </a:p>
        </p:txBody>
      </p:sp>
    </p:spTree>
    <p:extLst>
      <p:ext uri="{BB962C8B-B14F-4D97-AF65-F5344CB8AC3E}">
        <p14:creationId xmlns:p14="http://schemas.microsoft.com/office/powerpoint/2010/main" val="2277436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225C4217-6290-4680-878C-775B7E2B3FB2}" type="slidenum">
              <a:rPr lang="en-US"/>
              <a:pPr>
                <a:defRPr/>
              </a:pPr>
              <a:t>‹#›</a:t>
            </a:fld>
            <a:endParaRPr lang="en-US" dirty="0"/>
          </a:p>
        </p:txBody>
      </p:sp>
    </p:spTree>
    <p:extLst>
      <p:ext uri="{BB962C8B-B14F-4D97-AF65-F5344CB8AC3E}">
        <p14:creationId xmlns:p14="http://schemas.microsoft.com/office/powerpoint/2010/main" val="1515030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8BD22DCD-2E04-462B-8759-692B4DE51AD3}" type="slidenum">
              <a:rPr lang="en-US"/>
              <a:pPr>
                <a:defRPr/>
              </a:pPr>
              <a:t>‹#›</a:t>
            </a:fld>
            <a:endParaRPr lang="en-US" dirty="0"/>
          </a:p>
        </p:txBody>
      </p:sp>
    </p:spTree>
    <p:extLst>
      <p:ext uri="{BB962C8B-B14F-4D97-AF65-F5344CB8AC3E}">
        <p14:creationId xmlns:p14="http://schemas.microsoft.com/office/powerpoint/2010/main" val="152487957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F0F66902-F4B6-4097-B95C-D6E0DC770752}" type="slidenum">
              <a:rPr lang="en-US"/>
              <a:pPr>
                <a:defRPr/>
              </a:pPr>
              <a:t>‹#›</a:t>
            </a:fld>
            <a:endParaRPr lang="en-US" dirty="0"/>
          </a:p>
        </p:txBody>
      </p:sp>
    </p:spTree>
    <p:extLst>
      <p:ext uri="{BB962C8B-B14F-4D97-AF65-F5344CB8AC3E}">
        <p14:creationId xmlns:p14="http://schemas.microsoft.com/office/powerpoint/2010/main" val="408055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C76491CD-AEFF-4CBF-968D-E04E0F741511}" type="slidenum">
              <a:rPr lang="en-US"/>
              <a:pPr>
                <a:defRPr/>
              </a:pPr>
              <a:t>‹#›</a:t>
            </a:fld>
            <a:endParaRPr lang="en-US" dirty="0"/>
          </a:p>
        </p:txBody>
      </p:sp>
    </p:spTree>
    <p:extLst>
      <p:ext uri="{BB962C8B-B14F-4D97-AF65-F5344CB8AC3E}">
        <p14:creationId xmlns:p14="http://schemas.microsoft.com/office/powerpoint/2010/main" val="360930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585296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0.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F5BDDA32-BFEA-4979-B20F-E6561D7224F8}" type="datetime1">
              <a:rPr lang="en-US"/>
              <a:pPr>
                <a:defRPr/>
              </a:pPr>
              <a:t>1/26/2016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3957" tIns="46979" rIns="93957" bIns="46979" rtlCol="0" anchor="ctr"/>
          <a:lstStyle>
            <a:lvl1pPr algn="r" defTabSz="939575" fontAlgn="auto">
              <a:spcBef>
                <a:spcPts val="0"/>
              </a:spcBef>
              <a:spcAft>
                <a:spcPts val="0"/>
              </a:spcAft>
              <a:defRPr sz="1200">
                <a:solidFill>
                  <a:schemeClr val="tx1">
                    <a:tint val="75000"/>
                  </a:schemeClr>
                </a:solidFill>
                <a:latin typeface="+mn-lt"/>
                <a:cs typeface="+mn-cs"/>
              </a:defRPr>
            </a:lvl1pPr>
          </a:lstStyle>
          <a:p>
            <a:pPr>
              <a:defRPr/>
            </a:pPr>
            <a:fld id="{E7D57E90-2062-4EE0-B898-57D0C6DC1F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 id="2147484176" r:id="rId6"/>
    <p:sldLayoutId id="2147484177" r:id="rId7"/>
    <p:sldLayoutId id="2147484178" r:id="rId8"/>
    <p:sldLayoutId id="2147484179" r:id="rId9"/>
  </p:sldLayoutIdLst>
  <p:timing>
    <p:tnLst>
      <p:par>
        <p:cTn id="1" dur="indefinite" restart="never" nodeType="tmRoot"/>
      </p:par>
    </p:tnLst>
  </p:timing>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122" name="Picture 5" descr="ieksas-kopa.png"/>
          <p:cNvPicPr>
            <a:picLocks noChangeAspect="1"/>
          </p:cNvPicPr>
          <p:nvPr/>
        </p:nvPicPr>
        <p:blipFill>
          <a:blip r:embed="rId3" cstate="print"/>
          <a:srcRect/>
          <a:stretch>
            <a:fillRect/>
          </a:stretch>
        </p:blipFill>
        <p:spPr bwMode="auto">
          <a:xfrm>
            <a:off x="1008000" y="5752197"/>
            <a:ext cx="7869600" cy="981977"/>
          </a:xfrm>
          <a:prstGeom prst="rect">
            <a:avLst/>
          </a:prstGeom>
          <a:noFill/>
          <a:ln w="9525">
            <a:noFill/>
            <a:miter lim="800000"/>
            <a:headEnd/>
            <a:tailEnd/>
          </a:ln>
        </p:spPr>
      </p:pic>
      <p:pic>
        <p:nvPicPr>
          <p:cNvPr id="5123" name="Picture 8" descr="ieksas-mala.png"/>
          <p:cNvPicPr>
            <a:picLocks noChangeAspect="1"/>
          </p:cNvPicPr>
          <p:nvPr/>
        </p:nvPicPr>
        <p:blipFill>
          <a:blip r:embed="rId4" cstate="print"/>
          <a:srcRect/>
          <a:stretch>
            <a:fillRect/>
          </a:stretch>
        </p:blipFill>
        <p:spPr bwMode="auto">
          <a:xfrm>
            <a:off x="0" y="0"/>
            <a:ext cx="1195200" cy="6858000"/>
          </a:xfrm>
          <a:prstGeom prst="rect">
            <a:avLst/>
          </a:prstGeom>
          <a:noFill/>
          <a:ln w="9525">
            <a:noFill/>
            <a:miter lim="800000"/>
            <a:headEnd/>
            <a:tailEnd/>
          </a:ln>
        </p:spPr>
      </p:pic>
      <p:sp>
        <p:nvSpPr>
          <p:cNvPr id="28" name="Slide Number Placeholder 5"/>
          <p:cNvSpPr txBox="1">
            <a:spLocks/>
          </p:cNvSpPr>
          <p:nvPr/>
        </p:nvSpPr>
        <p:spPr>
          <a:xfrm>
            <a:off x="7423200" y="253413"/>
            <a:ext cx="1463040" cy="364282"/>
          </a:xfrm>
          <a:prstGeom prst="rect">
            <a:avLst/>
          </a:prstGeom>
        </p:spPr>
        <p:txBody>
          <a:bodyPr lIns="82936" tIns="41468" rIns="82936" bIns="41468"/>
          <a:lstStyle>
            <a:lvl1pPr algn="ctr">
              <a:defRPr/>
            </a:lvl1pPr>
          </a:lstStyle>
          <a:p>
            <a:pPr algn="r" defTabSz="912873">
              <a:defRPr/>
            </a:pPr>
            <a:fld id="{70AFFF8F-B674-41AF-BA10-6DD8B1608966}" type="slidenum">
              <a:rPr lang="en-US" sz="1100" smtClean="0">
                <a:solidFill>
                  <a:prstClr val="black"/>
                </a:solidFill>
                <a:latin typeface="Garamond" pitchFamily="18" charset="0"/>
                <a:cs typeface="+mn-cs"/>
              </a:rPr>
              <a:pPr algn="r" defTabSz="912873">
                <a:defRPr/>
              </a:pPr>
              <a:t>‹#›</a:t>
            </a:fld>
            <a:endParaRPr lang="en-US" sz="1100" dirty="0">
              <a:solidFill>
                <a:prstClr val="black"/>
              </a:solidFill>
              <a:latin typeface="Garamond" pitchFamily="18" charset="0"/>
              <a:cs typeface="+mn-cs"/>
            </a:endParaRPr>
          </a:p>
        </p:txBody>
      </p:sp>
    </p:spTree>
    <p:extLst>
      <p:ext uri="{BB962C8B-B14F-4D97-AF65-F5344CB8AC3E}">
        <p14:creationId xmlns:p14="http://schemas.microsoft.com/office/powerpoint/2010/main" val="1470231431"/>
      </p:ext>
    </p:extLst>
  </p:cSld>
  <p:clrMap bg1="lt1" tx1="dk1" bg2="lt2" tx2="dk2" accent1="accent1" accent2="accent2" accent3="accent3" accent4="accent4" accent5="accent5" accent6="accent6" hlink="hlink" folHlink="folHlink"/>
  <p:sldLayoutIdLst>
    <p:sldLayoutId id="2147484181" r:id="rId1"/>
  </p:sldLayoutIdLst>
  <p:hf hdr="0" ftr="0" dt="0"/>
  <p:txStyles>
    <p:titleStyle>
      <a:lvl1pPr algn="ctr" rtl="0" eaLnBrk="0" fontAlgn="base" hangingPunct="0">
        <a:spcBef>
          <a:spcPct val="0"/>
        </a:spcBef>
        <a:spcAft>
          <a:spcPct val="0"/>
        </a:spcAft>
        <a:defRPr sz="3300" kern="1200">
          <a:solidFill>
            <a:schemeClr val="tx1"/>
          </a:solidFill>
          <a:latin typeface="Tahoma" pitchFamily="34" charset="0"/>
          <a:ea typeface="+mj-ea"/>
          <a:cs typeface="Tahoma" pitchFamily="34" charset="0"/>
        </a:defRPr>
      </a:lvl1pPr>
      <a:lvl2pPr algn="ctr" rtl="0" eaLnBrk="0" fontAlgn="base" hangingPunct="0">
        <a:spcBef>
          <a:spcPct val="0"/>
        </a:spcBef>
        <a:spcAft>
          <a:spcPct val="0"/>
        </a:spcAft>
        <a:defRPr sz="3300">
          <a:solidFill>
            <a:schemeClr val="tx1"/>
          </a:solidFill>
          <a:latin typeface="Tahoma" pitchFamily="34" charset="0"/>
          <a:cs typeface="Tahoma" pitchFamily="34" charset="0"/>
        </a:defRPr>
      </a:lvl2pPr>
      <a:lvl3pPr algn="ctr" rtl="0" eaLnBrk="0" fontAlgn="base" hangingPunct="0">
        <a:spcBef>
          <a:spcPct val="0"/>
        </a:spcBef>
        <a:spcAft>
          <a:spcPct val="0"/>
        </a:spcAft>
        <a:defRPr sz="3300">
          <a:solidFill>
            <a:schemeClr val="tx1"/>
          </a:solidFill>
          <a:latin typeface="Tahoma" pitchFamily="34" charset="0"/>
          <a:cs typeface="Tahoma" pitchFamily="34" charset="0"/>
        </a:defRPr>
      </a:lvl3pPr>
      <a:lvl4pPr algn="ctr" rtl="0" eaLnBrk="0" fontAlgn="base" hangingPunct="0">
        <a:spcBef>
          <a:spcPct val="0"/>
        </a:spcBef>
        <a:spcAft>
          <a:spcPct val="0"/>
        </a:spcAft>
        <a:defRPr sz="3300">
          <a:solidFill>
            <a:schemeClr val="tx1"/>
          </a:solidFill>
          <a:latin typeface="Tahoma" pitchFamily="34" charset="0"/>
          <a:cs typeface="Tahoma" pitchFamily="34" charset="0"/>
        </a:defRPr>
      </a:lvl4pPr>
      <a:lvl5pPr algn="ctr" rtl="0" eaLnBrk="0" fontAlgn="base" hangingPunct="0">
        <a:spcBef>
          <a:spcPct val="0"/>
        </a:spcBef>
        <a:spcAft>
          <a:spcPct val="0"/>
        </a:spcAft>
        <a:defRPr sz="3300">
          <a:solidFill>
            <a:schemeClr val="tx1"/>
          </a:solidFill>
          <a:latin typeface="Tahoma" pitchFamily="34" charset="0"/>
          <a:cs typeface="Tahoma" pitchFamily="34" charset="0"/>
        </a:defRPr>
      </a:lvl5pPr>
      <a:lvl6pPr marL="414680" algn="ctr" rtl="0" fontAlgn="base">
        <a:spcBef>
          <a:spcPct val="0"/>
        </a:spcBef>
        <a:spcAft>
          <a:spcPct val="0"/>
        </a:spcAft>
        <a:defRPr sz="4000">
          <a:solidFill>
            <a:schemeClr val="tx1"/>
          </a:solidFill>
          <a:latin typeface="Calibri" pitchFamily="34" charset="0"/>
        </a:defRPr>
      </a:lvl6pPr>
      <a:lvl7pPr marL="829361" algn="ctr" rtl="0" fontAlgn="base">
        <a:spcBef>
          <a:spcPct val="0"/>
        </a:spcBef>
        <a:spcAft>
          <a:spcPct val="0"/>
        </a:spcAft>
        <a:defRPr sz="4000">
          <a:solidFill>
            <a:schemeClr val="tx1"/>
          </a:solidFill>
          <a:latin typeface="Calibri" pitchFamily="34" charset="0"/>
        </a:defRPr>
      </a:lvl7pPr>
      <a:lvl8pPr marL="1244041" algn="ctr" rtl="0" fontAlgn="base">
        <a:spcBef>
          <a:spcPct val="0"/>
        </a:spcBef>
        <a:spcAft>
          <a:spcPct val="0"/>
        </a:spcAft>
        <a:defRPr sz="4000">
          <a:solidFill>
            <a:schemeClr val="tx1"/>
          </a:solidFill>
          <a:latin typeface="Calibri" pitchFamily="34" charset="0"/>
        </a:defRPr>
      </a:lvl8pPr>
      <a:lvl9pPr marL="1658722" algn="ctr" rtl="0" fontAlgn="base">
        <a:spcBef>
          <a:spcPct val="0"/>
        </a:spcBef>
        <a:spcAft>
          <a:spcPct val="0"/>
        </a:spcAft>
        <a:defRPr sz="4000">
          <a:solidFill>
            <a:schemeClr val="tx1"/>
          </a:solidFill>
          <a:latin typeface="Calibri" pitchFamily="34" charset="0"/>
        </a:defRPr>
      </a:lvl9pPr>
    </p:titleStyle>
    <p:bodyStyle>
      <a:lvl1pPr marL="311010" indent="-311010" algn="l" rtl="0" eaLnBrk="0" fontAlgn="base" hangingPunct="0">
        <a:spcBef>
          <a:spcPct val="20000"/>
        </a:spcBef>
        <a:spcAft>
          <a:spcPct val="0"/>
        </a:spcAft>
        <a:buClr>
          <a:srgbClr val="C00000"/>
        </a:buClr>
        <a:buFont typeface="Garamond" pitchFamily="18" charset="0"/>
        <a:buChar char="▌"/>
        <a:defRPr sz="2500" kern="1200">
          <a:solidFill>
            <a:schemeClr val="tx1"/>
          </a:solidFill>
          <a:latin typeface="Tahoma" pitchFamily="34" charset="0"/>
          <a:ea typeface="+mn-ea"/>
          <a:cs typeface="Tahoma" pitchFamily="34" charset="0"/>
        </a:defRPr>
      </a:lvl1pPr>
      <a:lvl2pPr marL="673856" indent="-259175" algn="l" rtl="0" eaLnBrk="0" fontAlgn="base" hangingPunct="0">
        <a:spcBef>
          <a:spcPct val="20000"/>
        </a:spcBef>
        <a:spcAft>
          <a:spcPct val="0"/>
        </a:spcAft>
        <a:buClr>
          <a:srgbClr val="B2B2B2"/>
        </a:buClr>
        <a:buFont typeface="Garamond" pitchFamily="18" charset="0"/>
        <a:buChar char="▌"/>
        <a:defRPr sz="2200" kern="1200">
          <a:solidFill>
            <a:schemeClr val="tx1"/>
          </a:solidFill>
          <a:latin typeface="Tahoma" pitchFamily="34" charset="0"/>
          <a:ea typeface="+mn-ea"/>
          <a:cs typeface="Tahoma" pitchFamily="34" charset="0"/>
        </a:defRPr>
      </a:lvl2pPr>
      <a:lvl3pPr marL="1036701" indent="-207340" algn="l" rtl="0" eaLnBrk="0" fontAlgn="base" hangingPunct="0">
        <a:spcBef>
          <a:spcPct val="20000"/>
        </a:spcBef>
        <a:spcAft>
          <a:spcPct val="0"/>
        </a:spcAft>
        <a:buClr>
          <a:srgbClr val="B2B2B2"/>
        </a:buClr>
        <a:buFont typeface="Garamond" pitchFamily="18" charset="0"/>
        <a:buChar char="▪"/>
        <a:defRPr sz="1800" kern="1200">
          <a:solidFill>
            <a:schemeClr val="tx1"/>
          </a:solidFill>
          <a:latin typeface="Tahoma" pitchFamily="34" charset="0"/>
          <a:ea typeface="+mn-ea"/>
          <a:cs typeface="Tahoma" pitchFamily="34" charset="0"/>
        </a:defRPr>
      </a:lvl3pPr>
      <a:lvl4pPr marL="1451381" indent="-207340" algn="l" rtl="0" eaLnBrk="0" fontAlgn="base" hangingPunct="0">
        <a:spcBef>
          <a:spcPct val="20000"/>
        </a:spcBef>
        <a:spcAft>
          <a:spcPct val="0"/>
        </a:spcAft>
        <a:buFont typeface="Garamond" pitchFamily="18" charset="0"/>
        <a:buChar char="–"/>
        <a:defRPr sz="1800" kern="1200">
          <a:solidFill>
            <a:schemeClr val="tx1"/>
          </a:solidFill>
          <a:latin typeface="Garamond" pitchFamily="18" charset="0"/>
          <a:ea typeface="+mn-ea"/>
          <a:cs typeface="Tahoma" pitchFamily="34" charset="0"/>
        </a:defRPr>
      </a:lvl4pPr>
      <a:lvl5pPr marL="1866062" indent="-207340" algn="l" rtl="0" eaLnBrk="0" fontAlgn="base" hangingPunct="0">
        <a:spcBef>
          <a:spcPct val="20000"/>
        </a:spcBef>
        <a:spcAft>
          <a:spcPct val="0"/>
        </a:spcAft>
        <a:buFont typeface="Garamond" pitchFamily="18" charset="0"/>
        <a:buChar char="»"/>
        <a:defRPr sz="1800" kern="1200">
          <a:solidFill>
            <a:schemeClr val="tx1"/>
          </a:solidFill>
          <a:latin typeface="Garamond" pitchFamily="18" charset="0"/>
          <a:ea typeface="+mn-ea"/>
          <a:cs typeface="Tahoma" pitchFamily="34" charset="0"/>
        </a:defRPr>
      </a:lvl5pPr>
      <a:lvl6pPr marL="2280742" indent="-207340" algn="l" defTabSz="829361"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95423" indent="-207340" algn="l" defTabSz="829361"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110103" indent="-207340" algn="l" defTabSz="829361"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524783" indent="-207340" algn="l" defTabSz="829361"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9361" rtl="0" eaLnBrk="1" latinLnBrk="0" hangingPunct="1">
        <a:defRPr sz="1600" kern="1200">
          <a:solidFill>
            <a:schemeClr val="tx1"/>
          </a:solidFill>
          <a:latin typeface="+mn-lt"/>
          <a:ea typeface="+mn-ea"/>
          <a:cs typeface="+mn-cs"/>
        </a:defRPr>
      </a:lvl1pPr>
      <a:lvl2pPr marL="414680" algn="l" defTabSz="829361" rtl="0" eaLnBrk="1" latinLnBrk="0" hangingPunct="1">
        <a:defRPr sz="1600" kern="1200">
          <a:solidFill>
            <a:schemeClr val="tx1"/>
          </a:solidFill>
          <a:latin typeface="+mn-lt"/>
          <a:ea typeface="+mn-ea"/>
          <a:cs typeface="+mn-cs"/>
        </a:defRPr>
      </a:lvl2pPr>
      <a:lvl3pPr marL="829361" algn="l" defTabSz="829361" rtl="0" eaLnBrk="1" latinLnBrk="0" hangingPunct="1">
        <a:defRPr sz="1600" kern="1200">
          <a:solidFill>
            <a:schemeClr val="tx1"/>
          </a:solidFill>
          <a:latin typeface="+mn-lt"/>
          <a:ea typeface="+mn-ea"/>
          <a:cs typeface="+mn-cs"/>
        </a:defRPr>
      </a:lvl3pPr>
      <a:lvl4pPr marL="1244041" algn="l" defTabSz="829361" rtl="0" eaLnBrk="1" latinLnBrk="0" hangingPunct="1">
        <a:defRPr sz="1600" kern="1200">
          <a:solidFill>
            <a:schemeClr val="tx1"/>
          </a:solidFill>
          <a:latin typeface="+mn-lt"/>
          <a:ea typeface="+mn-ea"/>
          <a:cs typeface="+mn-cs"/>
        </a:defRPr>
      </a:lvl4pPr>
      <a:lvl5pPr marL="1658722" algn="l" defTabSz="829361" rtl="0" eaLnBrk="1" latinLnBrk="0" hangingPunct="1">
        <a:defRPr sz="1600" kern="1200">
          <a:solidFill>
            <a:schemeClr val="tx1"/>
          </a:solidFill>
          <a:latin typeface="+mn-lt"/>
          <a:ea typeface="+mn-ea"/>
          <a:cs typeface="+mn-cs"/>
        </a:defRPr>
      </a:lvl5pPr>
      <a:lvl6pPr marL="2073402" algn="l" defTabSz="829361" rtl="0" eaLnBrk="1" latinLnBrk="0" hangingPunct="1">
        <a:defRPr sz="1600" kern="1200">
          <a:solidFill>
            <a:schemeClr val="tx1"/>
          </a:solidFill>
          <a:latin typeface="+mn-lt"/>
          <a:ea typeface="+mn-ea"/>
          <a:cs typeface="+mn-cs"/>
        </a:defRPr>
      </a:lvl6pPr>
      <a:lvl7pPr marL="2488082" algn="l" defTabSz="829361" rtl="0" eaLnBrk="1" latinLnBrk="0" hangingPunct="1">
        <a:defRPr sz="1600" kern="1200">
          <a:solidFill>
            <a:schemeClr val="tx1"/>
          </a:solidFill>
          <a:latin typeface="+mn-lt"/>
          <a:ea typeface="+mn-ea"/>
          <a:cs typeface="+mn-cs"/>
        </a:defRPr>
      </a:lvl7pPr>
      <a:lvl8pPr marL="2902763" algn="l" defTabSz="829361" rtl="0" eaLnBrk="1" latinLnBrk="0" hangingPunct="1">
        <a:defRPr sz="1600" kern="1200">
          <a:solidFill>
            <a:schemeClr val="tx1"/>
          </a:solidFill>
          <a:latin typeface="+mn-lt"/>
          <a:ea typeface="+mn-ea"/>
          <a:cs typeface="+mn-cs"/>
        </a:defRPr>
      </a:lvl8pPr>
      <a:lvl9pPr marL="3317443" algn="l" defTabSz="82936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mailto:Baiba.Jalovleva@mk.gov.lv"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mailto:haralds.beitelis@mk.gov.lv"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2937164"/>
            <a:ext cx="7772400" cy="960438"/>
          </a:xfrm>
        </p:spPr>
        <p:txBody>
          <a:bodyPr>
            <a:normAutofit/>
          </a:bodyPr>
          <a:lstStyle/>
          <a:p>
            <a:r>
              <a:rPr lang="lv-LV" altLang="lv-LV" sz="2400" dirty="0"/>
              <a:t>Eiropas Savienības fondu </a:t>
            </a:r>
            <a:r>
              <a:rPr lang="lv-LV" altLang="lv-LV" sz="2400" dirty="0" smtClean="0"/>
              <a:t>uzraudzības komitejā pārstāvēto NVO apmācību iespējas</a:t>
            </a:r>
            <a:endParaRPr lang="lv-LV" altLang="lv-LV" sz="2400" dirty="0" smtClean="0">
              <a:latin typeface="+mn-lt"/>
            </a:endParaRPr>
          </a:p>
        </p:txBody>
      </p:sp>
      <p:sp>
        <p:nvSpPr>
          <p:cNvPr id="11268" name="Text Placeholder 3"/>
          <p:cNvSpPr>
            <a:spLocks noGrp="1"/>
          </p:cNvSpPr>
          <p:nvPr>
            <p:ph type="body" sz="quarter" idx="11"/>
          </p:nvPr>
        </p:nvSpPr>
        <p:spPr/>
        <p:txBody>
          <a:bodyPr/>
          <a:lstStyle/>
          <a:p>
            <a:r>
              <a:rPr lang="lv-LV" altLang="lv-LV" b="1" dirty="0" smtClean="0"/>
              <a:t>27.01.2016.</a:t>
            </a:r>
          </a:p>
        </p:txBody>
      </p:sp>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32296" y="4492997"/>
            <a:ext cx="5602288" cy="115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F0F66902-F4B6-4097-B95C-D6E0DC770752}" type="slidenum">
              <a:rPr lang="en-US" smtClean="0"/>
              <a:pPr>
                <a:defRPr/>
              </a:pPr>
              <a:t>2</a:t>
            </a:fld>
            <a:endParaRPr lang="en-US" dirty="0"/>
          </a:p>
        </p:txBody>
      </p:sp>
      <p:sp>
        <p:nvSpPr>
          <p:cNvPr id="5" name="Title 1"/>
          <p:cNvSpPr txBox="1">
            <a:spLocks/>
          </p:cNvSpPr>
          <p:nvPr/>
        </p:nvSpPr>
        <p:spPr bwMode="auto">
          <a:xfrm>
            <a:off x="1995055" y="311746"/>
            <a:ext cx="67570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a:lstStyle>
          <a:p>
            <a:pPr lvl="0" algn="ctr" defTabSz="914400"/>
            <a:r>
              <a:rPr lang="lv-LV" sz="2200" b="1" dirty="0">
                <a:solidFill>
                  <a:prstClr val="black"/>
                </a:solidFill>
                <a:latin typeface="Verdana" panose="020B0604030504040204" pitchFamily="34" charset="0"/>
                <a:ea typeface="Verdana" panose="020B0604030504040204" pitchFamily="34" charset="0"/>
                <a:cs typeface="Verdana" panose="020B0604030504040204" pitchFamily="34" charset="0"/>
              </a:rPr>
              <a:t>Horizontālās prioritātes “Apmācības” īstenošanas pamatojums</a:t>
            </a:r>
            <a:endParaRPr kumimoji="0" lang="lv-LV" sz="2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6" name="Slide Number Placeholder 3"/>
          <p:cNvSpPr txBox="1">
            <a:spLocks/>
          </p:cNvSpPr>
          <p:nvPr/>
        </p:nvSpPr>
        <p:spPr bwMode="auto">
          <a:xfrm>
            <a:off x="7061926" y="64008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lv-LV"/>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E0FCB5C-B14C-482A-B8BE-3B09F8895FBB}"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
        <p:nvSpPr>
          <p:cNvPr id="24" name="Content Placeholder 2"/>
          <p:cNvSpPr txBox="1">
            <a:spLocks/>
          </p:cNvSpPr>
          <p:nvPr/>
        </p:nvSpPr>
        <p:spPr bwMode="auto">
          <a:xfrm>
            <a:off x="949284" y="1592302"/>
            <a:ext cx="7802831"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charset="0"/>
              <a:buNone/>
              <a:defRPr sz="2000" kern="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lgn="l" defTabSz="938213" rtl="0" eaLnBrk="0" fontAlgn="base" hangingPunct="0">
              <a:spcBef>
                <a:spcPct val="20000"/>
              </a:spcBef>
              <a:spcAft>
                <a:spcPct val="0"/>
              </a:spcAft>
              <a:buFont typeface="Arial" charset="0"/>
              <a:buNone/>
              <a:defRPr sz="1700" kern="1200">
                <a:solidFill>
                  <a:schemeClr val="tx1">
                    <a:tint val="75000"/>
                  </a:schemeClr>
                </a:solidFill>
                <a:latin typeface="+mn-lt"/>
                <a:ea typeface="+mn-ea"/>
                <a:cs typeface="+mn-cs"/>
              </a:defRPr>
            </a:lvl2pPr>
            <a:lvl3pPr marL="939575" indent="0" algn="l" defTabSz="938213" rtl="0" eaLnBrk="0" fontAlgn="base" hangingPunct="0">
              <a:spcBef>
                <a:spcPct val="20000"/>
              </a:spcBef>
              <a:spcAft>
                <a:spcPct val="0"/>
              </a:spcAft>
              <a:buFont typeface="Arial" charset="0"/>
              <a:buNone/>
              <a:defRPr sz="1600" kern="1200">
                <a:solidFill>
                  <a:schemeClr val="tx1">
                    <a:tint val="75000"/>
                  </a:schemeClr>
                </a:solidFill>
                <a:latin typeface="+mn-lt"/>
                <a:ea typeface="+mn-ea"/>
                <a:cs typeface="+mn-cs"/>
              </a:defRPr>
            </a:lvl3pPr>
            <a:lvl4pPr marL="1409365" indent="0" algn="l" defTabSz="938213" rtl="0" eaLnBrk="0" fontAlgn="base" hangingPunct="0">
              <a:spcBef>
                <a:spcPct val="20000"/>
              </a:spcBef>
              <a:spcAft>
                <a:spcPct val="0"/>
              </a:spcAft>
              <a:buFont typeface="Arial" charset="0"/>
              <a:buNone/>
              <a:defRPr sz="1400" kern="1200">
                <a:solidFill>
                  <a:schemeClr val="tx1">
                    <a:tint val="75000"/>
                  </a:schemeClr>
                </a:solidFill>
                <a:latin typeface="+mn-lt"/>
                <a:ea typeface="+mn-ea"/>
                <a:cs typeface="+mn-cs"/>
              </a:defRPr>
            </a:lvl4pPr>
            <a:lvl5pPr marL="1879152" indent="0" algn="l" defTabSz="938213" rtl="0" eaLnBrk="0" fontAlgn="base" hangingPunct="0">
              <a:spcBef>
                <a:spcPct val="20000"/>
              </a:spcBef>
              <a:spcAft>
                <a:spcPct val="0"/>
              </a:spcAft>
              <a:buFont typeface="Arial" charset="0"/>
              <a:buNone/>
              <a:defRPr sz="1400" kern="1200">
                <a:solidFill>
                  <a:schemeClr val="tx1">
                    <a:tint val="75000"/>
                  </a:schemeClr>
                </a:solidFill>
                <a:latin typeface="+mn-lt"/>
                <a:ea typeface="+mn-ea"/>
                <a:cs typeface="+mn-cs"/>
              </a:defRPr>
            </a:lvl5pPr>
            <a:lvl6pPr marL="2348940"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818729"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88515"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758305"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80000"/>
              </a:lnSpc>
              <a:buClr>
                <a:srgbClr val="31859C"/>
              </a:buClr>
            </a:pPr>
            <a:r>
              <a:rPr lang="lv-LV" sz="1800" b="1" dirty="0" smtClean="0">
                <a:solidFill>
                  <a:prstClr val="black"/>
                </a:solidFill>
              </a:rPr>
              <a:t>Horizontālā prioritāte </a:t>
            </a:r>
            <a:r>
              <a:rPr lang="lv-LV" sz="1800" b="1" dirty="0">
                <a:solidFill>
                  <a:prstClr val="black"/>
                </a:solidFill>
              </a:rPr>
              <a:t>“Apmācības” </a:t>
            </a:r>
            <a:endParaRPr lang="lv-LV" sz="1800" b="1" dirty="0" smtClean="0">
              <a:solidFill>
                <a:prstClr val="black"/>
              </a:solidFill>
            </a:endParaRPr>
          </a:p>
          <a:p>
            <a:pPr>
              <a:lnSpc>
                <a:spcPct val="80000"/>
              </a:lnSpc>
              <a:buClr>
                <a:srgbClr val="31859C"/>
              </a:buClr>
            </a:pPr>
            <a:endParaRPr lang="lv-LV" sz="1800" b="1" dirty="0" smtClean="0">
              <a:solidFill>
                <a:prstClr val="black"/>
              </a:solidFill>
            </a:endParaRPr>
          </a:p>
          <a:p>
            <a:pPr marL="903288" indent="-190500" algn="just">
              <a:lnSpc>
                <a:spcPct val="80000"/>
              </a:lnSpc>
              <a:buClr>
                <a:srgbClr val="31859C"/>
              </a:buClr>
            </a:pPr>
            <a:r>
              <a:rPr lang="lv-LV" sz="1800" b="1" dirty="0">
                <a:solidFill>
                  <a:prstClr val="black"/>
                </a:solidFill>
              </a:rPr>
              <a:t>	</a:t>
            </a:r>
            <a:r>
              <a:rPr lang="lv-LV" sz="1800" dirty="0" smtClean="0">
                <a:solidFill>
                  <a:schemeClr val="tx1"/>
                </a:solidFill>
              </a:rPr>
              <a:t>- </a:t>
            </a:r>
            <a:r>
              <a:rPr lang="lv-LV" sz="1900" dirty="0" smtClean="0">
                <a:solidFill>
                  <a:schemeClr val="tx1"/>
                </a:solidFill>
              </a:rPr>
              <a:t>t</a:t>
            </a:r>
            <a:r>
              <a:rPr lang="lv-LV" altLang="lv-LV" sz="1900" dirty="0" smtClean="0">
                <a:solidFill>
                  <a:schemeClr val="tx1"/>
                </a:solidFill>
              </a:rPr>
              <a:t>iek </a:t>
            </a:r>
            <a:r>
              <a:rPr lang="lv-LV" altLang="lv-LV" sz="1900" dirty="0">
                <a:solidFill>
                  <a:schemeClr val="tx1"/>
                </a:solidFill>
              </a:rPr>
              <a:t>īstenota atbilstoši </a:t>
            </a:r>
            <a:r>
              <a:rPr lang="lv-LV" altLang="lv-LV" sz="1900" dirty="0" smtClean="0">
                <a:solidFill>
                  <a:schemeClr val="tx1"/>
                </a:solidFill>
              </a:rPr>
              <a:t>25.08.2015. </a:t>
            </a:r>
            <a:r>
              <a:rPr lang="lv-LV" altLang="lv-LV" sz="1900" dirty="0">
                <a:solidFill>
                  <a:schemeClr val="tx1"/>
                </a:solidFill>
              </a:rPr>
              <a:t>MK noteikumu </a:t>
            </a:r>
            <a:r>
              <a:rPr lang="lv-LV" altLang="lv-LV" sz="1900" dirty="0" smtClean="0">
                <a:solidFill>
                  <a:schemeClr val="tx1"/>
                </a:solidFill>
              </a:rPr>
              <a:t>Nr.485	nosacījumiem </a:t>
            </a:r>
            <a:r>
              <a:rPr lang="lv-LV" altLang="lv-LV" sz="1900" dirty="0">
                <a:solidFill>
                  <a:schemeClr val="tx1"/>
                </a:solidFill>
              </a:rPr>
              <a:t>un finansēta no Eiropas </a:t>
            </a:r>
            <a:r>
              <a:rPr lang="lv-LV" altLang="lv-LV" sz="1900" dirty="0" smtClean="0">
                <a:solidFill>
                  <a:schemeClr val="tx1"/>
                </a:solidFill>
              </a:rPr>
              <a:t>Reģionālās attīstības fonda  </a:t>
            </a:r>
            <a:r>
              <a:rPr lang="lv-LV" altLang="lv-LV" sz="1900" dirty="0">
                <a:solidFill>
                  <a:schemeClr val="tx1"/>
                </a:solidFill>
              </a:rPr>
              <a:t>tehniskās </a:t>
            </a:r>
            <a:r>
              <a:rPr lang="lv-LV" altLang="lv-LV" sz="1900" dirty="0" smtClean="0">
                <a:solidFill>
                  <a:schemeClr val="tx1"/>
                </a:solidFill>
              </a:rPr>
              <a:t>	palīdzības projekta </a:t>
            </a:r>
            <a:r>
              <a:rPr lang="lv-LV" sz="1800" dirty="0">
                <a:solidFill>
                  <a:schemeClr val="tx1"/>
                </a:solidFill>
              </a:rPr>
              <a:t>Nr.11.1.1.0/15/TP/006 "Tehniskā palīdzība Valsts kancelejas kā Eiropas Savienības fondu atbildīgās iestādes funkciju nodrošināšanai"</a:t>
            </a:r>
            <a:r>
              <a:rPr lang="lv-LV" altLang="lv-LV" sz="1900" dirty="0" smtClean="0">
                <a:solidFill>
                  <a:schemeClr val="tx1"/>
                </a:solidFill>
              </a:rPr>
              <a:t> </a:t>
            </a:r>
            <a:r>
              <a:rPr lang="lv-LV" altLang="lv-LV" sz="1900" dirty="0">
                <a:solidFill>
                  <a:schemeClr val="tx1"/>
                </a:solidFill>
              </a:rPr>
              <a:t>līdzekļiem</a:t>
            </a:r>
          </a:p>
          <a:p>
            <a:pPr>
              <a:lnSpc>
                <a:spcPct val="80000"/>
              </a:lnSpc>
              <a:buClr>
                <a:srgbClr val="31859C"/>
              </a:buClr>
            </a:pPr>
            <a:endParaRPr lang="lv-LV" altLang="lv-LV" sz="1900" b="1" dirty="0" smtClean="0">
              <a:solidFill>
                <a:schemeClr val="tx1"/>
              </a:solidFill>
              <a:latin typeface="Times New Roman" pitchFamily="18" charset="0"/>
            </a:endParaRPr>
          </a:p>
          <a:p>
            <a:pPr>
              <a:lnSpc>
                <a:spcPct val="80000"/>
              </a:lnSpc>
              <a:buClr>
                <a:srgbClr val="31859C"/>
              </a:buClr>
            </a:pPr>
            <a:r>
              <a:rPr lang="lv-LV" altLang="lv-LV" sz="1800" b="1" dirty="0" smtClean="0">
                <a:solidFill>
                  <a:schemeClr val="tx1"/>
                </a:solidFill>
              </a:rPr>
              <a:t>Mērķa grupa:</a:t>
            </a:r>
          </a:p>
          <a:p>
            <a:pPr>
              <a:lnSpc>
                <a:spcPct val="80000"/>
              </a:lnSpc>
              <a:buClr>
                <a:srgbClr val="31859C"/>
              </a:buClr>
            </a:pPr>
            <a:endParaRPr lang="lv-LV" altLang="lv-LV" sz="1800" b="1" dirty="0" smtClean="0">
              <a:solidFill>
                <a:schemeClr val="tx1"/>
              </a:solidFill>
            </a:endParaRPr>
          </a:p>
          <a:p>
            <a:pPr marL="904875" lvl="1" algn="just">
              <a:lnSpc>
                <a:spcPct val="80000"/>
              </a:lnSpc>
              <a:buClr>
                <a:srgbClr val="31859C"/>
              </a:buClr>
            </a:pPr>
            <a:r>
              <a:rPr lang="lv-LV" altLang="lv-LV"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ir </a:t>
            </a:r>
            <a:r>
              <a:rPr lang="lv-LV" altLang="lv-LV" sz="1800" dirty="0">
                <a:solidFill>
                  <a:schemeClr val="tx1"/>
                </a:solidFill>
                <a:latin typeface="Verdana" panose="020B0604030504040204" pitchFamily="34" charset="0"/>
                <a:ea typeface="Verdana" panose="020B0604030504040204" pitchFamily="34" charset="0"/>
                <a:cs typeface="Verdana" panose="020B0604030504040204" pitchFamily="34" charset="0"/>
              </a:rPr>
              <a:t>Eiropas Savienības fondu vadībā iesaistītās valsts pārvaldes iestādes, sadarbības partneri, sociālie partneri, </a:t>
            </a:r>
            <a:r>
              <a:rPr lang="lv-LV" altLang="lv-LV" sz="1800" dirty="0" smtClean="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Eiropas Savienības fondu uzraudzības komitejā pārstāvētās biedrības </a:t>
            </a:r>
            <a:r>
              <a:rPr lang="lv-LV" altLang="lv-LV" sz="18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un nodibinājumi</a:t>
            </a:r>
            <a:r>
              <a:rPr lang="lv-LV" altLang="lv-LV" sz="1800" dirty="0">
                <a:solidFill>
                  <a:schemeClr val="tx1"/>
                </a:solidFill>
                <a:latin typeface="Verdana" panose="020B0604030504040204" pitchFamily="34" charset="0"/>
                <a:ea typeface="Verdana" panose="020B0604030504040204" pitchFamily="34" charset="0"/>
                <a:cs typeface="Verdana" panose="020B0604030504040204" pitchFamily="34" charset="0"/>
              </a:rPr>
              <a:t>, kā arī Iepirkumu uzraudzības birojs un republikas pilsētu </a:t>
            </a:r>
            <a:r>
              <a:rPr lang="lv-LV" altLang="lv-LV"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pašvaldības. </a:t>
            </a:r>
          </a:p>
        </p:txBody>
      </p:sp>
      <p:pic>
        <p:nvPicPr>
          <p:cNvPr id="4098" name="Picture 2" descr="How to Identify Your Target Market Effectivel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3314" y="5627887"/>
            <a:ext cx="1033153" cy="1030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2380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F0F66902-F4B6-4097-B95C-D6E0DC770752}" type="slidenum">
              <a:rPr lang="en-US" smtClean="0"/>
              <a:pPr>
                <a:defRPr/>
              </a:pPr>
              <a:t>3</a:t>
            </a:fld>
            <a:endParaRPr lang="en-US" dirty="0"/>
          </a:p>
        </p:txBody>
      </p:sp>
      <p:sp>
        <p:nvSpPr>
          <p:cNvPr id="5" name="Title 1"/>
          <p:cNvSpPr txBox="1">
            <a:spLocks/>
          </p:cNvSpPr>
          <p:nvPr/>
        </p:nvSpPr>
        <p:spPr bwMode="auto">
          <a:xfrm>
            <a:off x="1995055" y="311746"/>
            <a:ext cx="67570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a:lstStyle>
          <a:p>
            <a:pPr lvl="0" algn="ctr" defTabSz="914400"/>
            <a:r>
              <a:rPr lang="lv-LV" sz="2200" b="1" dirty="0">
                <a:solidFill>
                  <a:prstClr val="black"/>
                </a:solidFill>
                <a:latin typeface="Verdana" panose="020B0604030504040204" pitchFamily="34" charset="0"/>
                <a:ea typeface="Verdana" panose="020B0604030504040204" pitchFamily="34" charset="0"/>
                <a:cs typeface="Verdana" panose="020B0604030504040204" pitchFamily="34" charset="0"/>
              </a:rPr>
              <a:t>Horizontālās prioritātes “Apmācības” īstenošanas </a:t>
            </a:r>
            <a:r>
              <a:rPr lang="lv-LV" sz="2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mērķis</a:t>
            </a:r>
            <a:endParaRPr kumimoji="0" lang="lv-LV" sz="2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6" name="Slide Number Placeholder 3"/>
          <p:cNvSpPr txBox="1">
            <a:spLocks/>
          </p:cNvSpPr>
          <p:nvPr/>
        </p:nvSpPr>
        <p:spPr bwMode="auto">
          <a:xfrm>
            <a:off x="7061926" y="64008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lv-LV"/>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E0FCB5C-B14C-482A-B8BE-3B09F8895FBB}"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
        <p:nvSpPr>
          <p:cNvPr id="24" name="Content Placeholder 2"/>
          <p:cNvSpPr txBox="1">
            <a:spLocks/>
          </p:cNvSpPr>
          <p:nvPr/>
        </p:nvSpPr>
        <p:spPr bwMode="auto">
          <a:xfrm>
            <a:off x="949284" y="1592302"/>
            <a:ext cx="7802831"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charset="0"/>
              <a:buNone/>
              <a:defRPr sz="2000" kern="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lgn="l" defTabSz="938213" rtl="0" eaLnBrk="0" fontAlgn="base" hangingPunct="0">
              <a:spcBef>
                <a:spcPct val="20000"/>
              </a:spcBef>
              <a:spcAft>
                <a:spcPct val="0"/>
              </a:spcAft>
              <a:buFont typeface="Arial" charset="0"/>
              <a:buNone/>
              <a:defRPr sz="1700" kern="1200">
                <a:solidFill>
                  <a:schemeClr val="tx1">
                    <a:tint val="75000"/>
                  </a:schemeClr>
                </a:solidFill>
                <a:latin typeface="+mn-lt"/>
                <a:ea typeface="+mn-ea"/>
                <a:cs typeface="+mn-cs"/>
              </a:defRPr>
            </a:lvl2pPr>
            <a:lvl3pPr marL="939575" indent="0" algn="l" defTabSz="938213" rtl="0" eaLnBrk="0" fontAlgn="base" hangingPunct="0">
              <a:spcBef>
                <a:spcPct val="20000"/>
              </a:spcBef>
              <a:spcAft>
                <a:spcPct val="0"/>
              </a:spcAft>
              <a:buFont typeface="Arial" charset="0"/>
              <a:buNone/>
              <a:defRPr sz="1600" kern="1200">
                <a:solidFill>
                  <a:schemeClr val="tx1">
                    <a:tint val="75000"/>
                  </a:schemeClr>
                </a:solidFill>
                <a:latin typeface="+mn-lt"/>
                <a:ea typeface="+mn-ea"/>
                <a:cs typeface="+mn-cs"/>
              </a:defRPr>
            </a:lvl3pPr>
            <a:lvl4pPr marL="1409365" indent="0" algn="l" defTabSz="938213" rtl="0" eaLnBrk="0" fontAlgn="base" hangingPunct="0">
              <a:spcBef>
                <a:spcPct val="20000"/>
              </a:spcBef>
              <a:spcAft>
                <a:spcPct val="0"/>
              </a:spcAft>
              <a:buFont typeface="Arial" charset="0"/>
              <a:buNone/>
              <a:defRPr sz="1400" kern="1200">
                <a:solidFill>
                  <a:schemeClr val="tx1">
                    <a:tint val="75000"/>
                  </a:schemeClr>
                </a:solidFill>
                <a:latin typeface="+mn-lt"/>
                <a:ea typeface="+mn-ea"/>
                <a:cs typeface="+mn-cs"/>
              </a:defRPr>
            </a:lvl4pPr>
            <a:lvl5pPr marL="1879152" indent="0" algn="l" defTabSz="938213" rtl="0" eaLnBrk="0" fontAlgn="base" hangingPunct="0">
              <a:spcBef>
                <a:spcPct val="20000"/>
              </a:spcBef>
              <a:spcAft>
                <a:spcPct val="0"/>
              </a:spcAft>
              <a:buFont typeface="Arial" charset="0"/>
              <a:buNone/>
              <a:defRPr sz="1400" kern="1200">
                <a:solidFill>
                  <a:schemeClr val="tx1">
                    <a:tint val="75000"/>
                  </a:schemeClr>
                </a:solidFill>
                <a:latin typeface="+mn-lt"/>
                <a:ea typeface="+mn-ea"/>
                <a:cs typeface="+mn-cs"/>
              </a:defRPr>
            </a:lvl5pPr>
            <a:lvl6pPr marL="2348940"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818729"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88515"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758305" indent="0" algn="l" defTabSz="939575"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80000"/>
              </a:lnSpc>
              <a:buClr>
                <a:srgbClr val="31859C"/>
              </a:buClr>
            </a:pPr>
            <a:r>
              <a:rPr lang="lv-LV" sz="1800" b="1" dirty="0" smtClean="0">
                <a:solidFill>
                  <a:prstClr val="black"/>
                </a:solidFill>
              </a:rPr>
              <a:t>Mērķis </a:t>
            </a:r>
          </a:p>
          <a:p>
            <a:pPr marL="903288" indent="-190500" algn="just">
              <a:lnSpc>
                <a:spcPct val="80000"/>
              </a:lnSpc>
              <a:buClr>
                <a:srgbClr val="31859C"/>
              </a:buClr>
            </a:pPr>
            <a:r>
              <a:rPr lang="lv-LV" sz="1800" b="1" dirty="0" smtClean="0">
                <a:solidFill>
                  <a:prstClr val="black"/>
                </a:solidFill>
              </a:rPr>
              <a:t>	</a:t>
            </a:r>
          </a:p>
          <a:p>
            <a:pPr marL="903288" indent="-190500" algn="just">
              <a:lnSpc>
                <a:spcPts val="2280"/>
              </a:lnSpc>
              <a:spcAft>
                <a:spcPts val="600"/>
              </a:spcAft>
              <a:buClr>
                <a:srgbClr val="31859C"/>
              </a:buClr>
            </a:pPr>
            <a:r>
              <a:rPr lang="lv-LV" sz="1800" dirty="0" smtClean="0">
                <a:solidFill>
                  <a:schemeClr val="tx1"/>
                </a:solidFill>
              </a:rPr>
              <a:t>- </a:t>
            </a:r>
            <a:r>
              <a:rPr lang="lv-LV" sz="1900" dirty="0" smtClean="0">
                <a:solidFill>
                  <a:schemeClr val="tx1"/>
                </a:solidFill>
              </a:rPr>
              <a:t>nodrošināt </a:t>
            </a:r>
            <a:r>
              <a:rPr lang="lv-LV" sz="1900" dirty="0">
                <a:solidFill>
                  <a:schemeClr val="tx1"/>
                </a:solidFill>
              </a:rPr>
              <a:t>mērķtiecīgu un koordinētu ES fondu vadībā iesaistīto valsts pārvaldes iestāžu, sadarbības partneru, sociālo partneru, biedrību un nodibinājumu, kā arī Iepirkumu uzraudzības biroja un republikas pilsētu pašvaldību nodarbināto profesionālo pilnveidi un apmācības, tādējādi veicinot šo institūciju administratīvās kapacitātes stiprināšanu un ES fondu </a:t>
            </a:r>
            <a:r>
              <a:rPr lang="lv-LV" sz="1900" dirty="0" smtClean="0">
                <a:solidFill>
                  <a:schemeClr val="tx1"/>
                </a:solidFill>
              </a:rPr>
              <a:t>investīciju </a:t>
            </a:r>
            <a:r>
              <a:rPr lang="lv-LV" sz="1900" dirty="0">
                <a:solidFill>
                  <a:schemeClr val="tx1"/>
                </a:solidFill>
              </a:rPr>
              <a:t>efektivitāti.</a:t>
            </a:r>
          </a:p>
          <a:p>
            <a:pPr>
              <a:lnSpc>
                <a:spcPct val="80000"/>
              </a:lnSpc>
              <a:buClr>
                <a:srgbClr val="31859C"/>
              </a:buClr>
            </a:pPr>
            <a:endParaRPr lang="lv-LV" altLang="lv-LV" sz="1900" b="1" dirty="0" smtClean="0">
              <a:solidFill>
                <a:schemeClr val="tx1"/>
              </a:solidFill>
              <a:latin typeface="Times New Roman" pitchFamily="18" charset="0"/>
            </a:endParaRPr>
          </a:p>
        </p:txBody>
      </p:sp>
      <p:pic>
        <p:nvPicPr>
          <p:cNvPr id="5122" name="Picture 2" descr="http://blog.fortinet.com/uploads/images/media/industry-trends-news/targe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1721" y="4583875"/>
            <a:ext cx="1855516" cy="1855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3108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F0F66902-F4B6-4097-B95C-D6E0DC770752}" type="slidenum">
              <a:rPr lang="en-US" smtClean="0"/>
              <a:pPr>
                <a:defRPr/>
              </a:pPr>
              <a:t>4</a:t>
            </a:fld>
            <a:endParaRPr lang="en-US" dirty="0"/>
          </a:p>
        </p:txBody>
      </p:sp>
      <p:sp>
        <p:nvSpPr>
          <p:cNvPr id="5" name="Title 1"/>
          <p:cNvSpPr txBox="1">
            <a:spLocks/>
          </p:cNvSpPr>
          <p:nvPr/>
        </p:nvSpPr>
        <p:spPr bwMode="auto">
          <a:xfrm>
            <a:off x="1995055" y="0"/>
            <a:ext cx="67570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a:lstStyle>
          <a:p>
            <a:pPr lvl="0" algn="ctr" defTabSz="914400"/>
            <a:r>
              <a:rPr lang="lv-LV" sz="2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Indikatīvās apmācību tēmas 2016.gadā</a:t>
            </a:r>
            <a:endParaRPr kumimoji="0" lang="lv-LV" sz="2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6" name="Slide Number Placeholder 3"/>
          <p:cNvSpPr txBox="1">
            <a:spLocks/>
          </p:cNvSpPr>
          <p:nvPr/>
        </p:nvSpPr>
        <p:spPr bwMode="auto">
          <a:xfrm>
            <a:off x="7061926" y="64008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lv-LV"/>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E0FCB5C-B14C-482A-B8BE-3B09F8895FBB}"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graphicFrame>
        <p:nvGraphicFramePr>
          <p:cNvPr id="12" name="Group 563"/>
          <p:cNvGraphicFramePr>
            <a:graphicFrameLocks noGrp="1"/>
          </p:cNvGraphicFramePr>
          <p:nvPr>
            <p:extLst>
              <p:ext uri="{D42A27DB-BD31-4B8C-83A1-F6EECF244321}">
                <p14:modId xmlns:p14="http://schemas.microsoft.com/office/powerpoint/2010/main" val="668908453"/>
              </p:ext>
            </p:extLst>
          </p:nvPr>
        </p:nvGraphicFramePr>
        <p:xfrm>
          <a:off x="1828859" y="1450796"/>
          <a:ext cx="6476732" cy="4149409"/>
        </p:xfrm>
        <a:graphic>
          <a:graphicData uri="http://schemas.openxmlformats.org/drawingml/2006/table">
            <a:tbl>
              <a:tblPr/>
              <a:tblGrid>
                <a:gridCol w="467818"/>
                <a:gridCol w="6008914"/>
              </a:tblGrid>
              <a:tr h="59213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ctr"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Nr.</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ctr"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Mācību kursa nosaukums</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r>
              <a:tr h="3444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1.</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Eiropas Sociālā fonda programmu vadība un uzraudzība (specifiskās prasības)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2.</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Vienkāršoto izmaksu piemērošana ES fondu vadībā un projektu īstenošanā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813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3.</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Administratīvā procesa likuma piemērošana ES fondu vadībā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01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4.</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ES fondu komunikācija un publicitāte 2014 - 2020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32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5.</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ES fondu finanšu vadība un audits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6.</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panose="020F0502020204030204" pitchFamily="34" charset="0"/>
                        </a:rPr>
                        <a:t>Valsts atbalsta normu piemērošana ES fondu projektos, t.sk., jaunākā EK un Tiesu lēmumu prakse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063">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7.</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Finanšu instrumentu ieviešana un uzraudzība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3200">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Izmaksu - ieguvumu analīze ES fondu projektos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363">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es-ES" sz="1400" b="0" i="0" u="none" strike="noStrike" dirty="0">
                          <a:effectLst/>
                          <a:latin typeface="Calibri" panose="020F0502020204030204" pitchFamily="34" charset="0"/>
                        </a:rPr>
                        <a:t>2007.-2013.gada ES fondu </a:t>
                      </a:r>
                      <a:r>
                        <a:rPr lang="es-ES" sz="1400" b="0" i="0" u="none" strike="noStrike" dirty="0" err="1">
                          <a:effectLst/>
                          <a:latin typeface="Calibri" panose="020F0502020204030204" pitchFamily="34" charset="0"/>
                        </a:rPr>
                        <a:t>plānošanas</a:t>
                      </a:r>
                      <a:r>
                        <a:rPr lang="es-ES" sz="1400" b="0" i="0" u="none" strike="noStrike" dirty="0">
                          <a:effectLst/>
                          <a:latin typeface="Calibri" panose="020F0502020204030204" pitchFamily="34" charset="0"/>
                        </a:rPr>
                        <a:t> </a:t>
                      </a:r>
                      <a:r>
                        <a:rPr lang="es-ES" sz="1400" b="0" i="0" u="none" strike="noStrike" dirty="0" err="1">
                          <a:effectLst/>
                          <a:latin typeface="Calibri" panose="020F0502020204030204" pitchFamily="34" charset="0"/>
                        </a:rPr>
                        <a:t>perioda</a:t>
                      </a:r>
                      <a:r>
                        <a:rPr lang="es-ES" sz="1400" b="0" i="0" u="none" strike="noStrike" dirty="0">
                          <a:effectLst/>
                          <a:latin typeface="Calibri" panose="020F0502020204030204" pitchFamily="34" charset="0"/>
                        </a:rPr>
                        <a:t> </a:t>
                      </a:r>
                      <a:r>
                        <a:rPr lang="es-ES" sz="1400" b="0" i="0" u="none" strike="noStrike" dirty="0" err="1">
                          <a:effectLst/>
                          <a:latin typeface="Calibri" panose="020F0502020204030204" pitchFamily="34" charset="0"/>
                        </a:rPr>
                        <a:t>slēgšana</a:t>
                      </a:r>
                      <a:r>
                        <a:rPr lang="es-ES" sz="1400" b="0" i="0" u="none" strike="noStrike" dirty="0">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0500">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lv-LV" sz="1400" b="0" i="0" u="none" strike="noStrike" dirty="0">
                          <a:effectLst/>
                          <a:latin typeface="Calibri" panose="020F0502020204030204" pitchFamily="34" charset="0"/>
                        </a:rPr>
                        <a:t>Pētniecība, attīstība un inovācijas. Viedā specializācija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indent="82550" algn="l" fontAlgn="ctr"/>
                      <a:r>
                        <a:rPr lang="de-DE" sz="1400" b="0" i="0" u="none" strike="noStrike" dirty="0">
                          <a:effectLst/>
                          <a:latin typeface="Calibri" panose="020F0502020204030204" pitchFamily="34" charset="0"/>
                        </a:rPr>
                        <a:t>Ievads jaunajiem darbiniekiem ES fondu vadībā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Rectangle 1"/>
          <p:cNvSpPr/>
          <p:nvPr/>
        </p:nvSpPr>
        <p:spPr>
          <a:xfrm>
            <a:off x="1995054" y="937974"/>
            <a:ext cx="5235729" cy="338554"/>
          </a:xfrm>
          <a:prstGeom prst="rect">
            <a:avLst/>
          </a:prstGeom>
        </p:spPr>
        <p:txBody>
          <a:bodyPr wrap="none">
            <a:spAutoFit/>
          </a:bodyPr>
          <a:lstStyle/>
          <a:p>
            <a:r>
              <a:rPr lang="lv-LV" sz="16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Eiropas Savienības fondu vadības jautājumi</a:t>
            </a:r>
            <a:endParaRPr lang="lv-LV"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
          <p:cNvPicPr>
            <a:picLocks noChangeAspect="1" noChangeArrowheads="1"/>
          </p:cNvPicPr>
          <p:nvPr/>
        </p:nvPicPr>
        <p:blipFill>
          <a:blip r:embed="rId2" cstate="print"/>
          <a:srcRect/>
          <a:stretch>
            <a:fillRect/>
          </a:stretch>
        </p:blipFill>
        <p:spPr bwMode="auto">
          <a:xfrm>
            <a:off x="3455720" y="5749784"/>
            <a:ext cx="3111336" cy="879615"/>
          </a:xfrm>
          <a:prstGeom prst="rect">
            <a:avLst/>
          </a:prstGeom>
          <a:noFill/>
          <a:ln w="9525">
            <a:noFill/>
            <a:miter lim="800000"/>
            <a:headEnd/>
            <a:tailEnd/>
          </a:ln>
          <a:effectLst/>
        </p:spPr>
      </p:pic>
    </p:spTree>
    <p:extLst>
      <p:ext uri="{BB962C8B-B14F-4D97-AF65-F5344CB8AC3E}">
        <p14:creationId xmlns:p14="http://schemas.microsoft.com/office/powerpoint/2010/main" val="2784038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F0F66902-F4B6-4097-B95C-D6E0DC770752}" type="slidenum">
              <a:rPr lang="en-US" smtClean="0"/>
              <a:pPr>
                <a:defRPr/>
              </a:pPr>
              <a:t>5</a:t>
            </a:fld>
            <a:endParaRPr lang="en-US" dirty="0"/>
          </a:p>
        </p:txBody>
      </p:sp>
      <p:sp>
        <p:nvSpPr>
          <p:cNvPr id="5" name="Title 1"/>
          <p:cNvSpPr txBox="1">
            <a:spLocks/>
          </p:cNvSpPr>
          <p:nvPr/>
        </p:nvSpPr>
        <p:spPr bwMode="auto">
          <a:xfrm>
            <a:off x="1995054" y="-212"/>
            <a:ext cx="67570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a:lstStyle>
          <a:p>
            <a:pPr lvl="0" algn="ctr" defTabSz="914400"/>
            <a:r>
              <a:rPr lang="lv-LV" sz="2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Indikatīvās apmācību tēmas 2016.gadā</a:t>
            </a:r>
            <a:endParaRPr kumimoji="0" lang="lv-LV" sz="2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6" name="Slide Number Placeholder 3"/>
          <p:cNvSpPr txBox="1">
            <a:spLocks/>
          </p:cNvSpPr>
          <p:nvPr/>
        </p:nvSpPr>
        <p:spPr bwMode="auto">
          <a:xfrm>
            <a:off x="7061926" y="64008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lv-LV"/>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E0FCB5C-B14C-482A-B8BE-3B09F8895FBB}"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graphicFrame>
        <p:nvGraphicFramePr>
          <p:cNvPr id="12" name="Group 563"/>
          <p:cNvGraphicFramePr>
            <a:graphicFrameLocks noGrp="1"/>
          </p:cNvGraphicFramePr>
          <p:nvPr>
            <p:extLst>
              <p:ext uri="{D42A27DB-BD31-4B8C-83A1-F6EECF244321}">
                <p14:modId xmlns:p14="http://schemas.microsoft.com/office/powerpoint/2010/main" val="612496738"/>
              </p:ext>
            </p:extLst>
          </p:nvPr>
        </p:nvGraphicFramePr>
        <p:xfrm>
          <a:off x="1143209" y="1460104"/>
          <a:ext cx="7608906" cy="5195254"/>
        </p:xfrm>
        <a:graphic>
          <a:graphicData uri="http://schemas.openxmlformats.org/drawingml/2006/table">
            <a:tbl>
              <a:tblPr/>
              <a:tblGrid>
                <a:gridCol w="452330"/>
                <a:gridCol w="7156576"/>
              </a:tblGrid>
              <a:tr h="59213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ctr"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Nr.</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ctr"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Mācību kursa nosaukums</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r>
              <a:tr h="3444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1.</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Krāpšanas un korupcijas identificēšana un novēršana ES fondu finansētajos projektos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2.</a:t>
                      </a:r>
                      <a:endParaRPr kumimoji="0" lang="lv-LV" altLang="lv-LV" sz="1400" b="0" i="0" u="none" strike="noStrike" cap="none" normalizeH="0" baseline="0" dirty="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Jaunais publiskā iepirkuma likums. Izmaiņas un aktualitātes ES fondu administrēšanas jomā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813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3.</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Publisko iepirkumu organizēšana un izvērtēšana konkurences tiesību kontekstā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01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4.</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Eiropas Komisijas Publiskā iepirkuma vadlīnijas: Kā izvairīties no kļūdām ES fondu finansētajos projektos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32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5.</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ES fondu projektu īstenošanas pārkāpumu tiesiskās sekas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6.</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Risku pārvaldība ES fondu vadībā</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063">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7.</a:t>
                      </a:r>
                      <a:endParaRPr kumimoji="0" lang="lv-LV" altLang="lv-LV" sz="1400" b="0" i="0" u="none" strike="noStrike" cap="none" normalizeH="0" baseline="0" smtClean="0">
                        <a:ln>
                          <a:noFill/>
                        </a:ln>
                        <a:solidFill>
                          <a:schemeClr val="tx1"/>
                        </a:solidFill>
                        <a:effectLst/>
                        <a:latin typeface="Calibri" panose="020F0502020204030204"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Finanšu analīze grūtībās nonākušu uzņēmumu fakta konstatēšanai</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3200">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Pārbaudes ES fondu projektos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363">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Izdevumu attiecināmība ES fondu projektu īstenošanā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0500">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Lielo, ieņēmumus gūstošu ES fondu projektu uzraudzība, EK regulas 1303/2013 61. un 65.8. panta korekta piemērošana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a:txBody>
                    <a:bodyPr/>
                    <a:lstStyle>
                      <a:lvl1pPr defTabSz="449263" eaLnBrk="0" hangingPunct="0">
                        <a:spcBef>
                          <a:spcPct val="20000"/>
                        </a:spcBef>
                        <a:buClr>
                          <a:srgbClr val="C00000"/>
                        </a:buClr>
                        <a:buFont typeface="Garamond" pitchFamily="18" charset="0"/>
                        <a:defRPr sz="2400">
                          <a:solidFill>
                            <a:schemeClr val="tx1"/>
                          </a:solidFill>
                          <a:latin typeface="Tahoma" pitchFamily="34" charset="0"/>
                          <a:cs typeface="Tahoma" pitchFamily="34" charset="0"/>
                        </a:defRPr>
                      </a:lvl1pPr>
                      <a:lvl2pPr marL="742950" indent="-285750" defTabSz="449263" eaLnBrk="0" hangingPunct="0">
                        <a:spcBef>
                          <a:spcPct val="20000"/>
                        </a:spcBef>
                        <a:buClr>
                          <a:srgbClr val="B2B2B2"/>
                        </a:buClr>
                        <a:buFont typeface="Garamond" pitchFamily="18" charset="0"/>
                        <a:defRPr sz="2000">
                          <a:solidFill>
                            <a:schemeClr val="tx1"/>
                          </a:solidFill>
                          <a:latin typeface="Tahoma" pitchFamily="34" charset="0"/>
                          <a:cs typeface="Tahoma" pitchFamily="34" charset="0"/>
                        </a:defRPr>
                      </a:lvl2pPr>
                      <a:lvl3pPr marL="1143000" indent="-228600" defTabSz="449263" eaLnBrk="0" hangingPunct="0">
                        <a:spcBef>
                          <a:spcPct val="20000"/>
                        </a:spcBef>
                        <a:buClr>
                          <a:srgbClr val="B2B2B2"/>
                        </a:buClr>
                        <a:buFont typeface="Garamond" pitchFamily="18" charset="0"/>
                        <a:defRPr>
                          <a:solidFill>
                            <a:schemeClr val="tx1"/>
                          </a:solidFill>
                          <a:latin typeface="Tahoma" pitchFamily="34" charset="0"/>
                          <a:cs typeface="Tahoma" pitchFamily="34" charset="0"/>
                        </a:defRPr>
                      </a:lvl3pPr>
                      <a:lvl4pPr marL="16002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4pPr>
                      <a:lvl5pPr marL="2057400" indent="-228600" defTabSz="449263" eaLnBrk="0" hangingPunct="0">
                        <a:spcBef>
                          <a:spcPct val="20000"/>
                        </a:spcBef>
                        <a:buFont typeface="Garamond" pitchFamily="18" charset="0"/>
                        <a:defRPr>
                          <a:solidFill>
                            <a:schemeClr val="tx1"/>
                          </a:solidFill>
                          <a:latin typeface="Garamond" pitchFamily="18" charset="0"/>
                          <a:cs typeface="Tahoma" pitchFamily="34" charset="0"/>
                        </a:defRPr>
                      </a:lvl5pPr>
                      <a:lvl6pPr marL="25146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6pPr>
                      <a:lvl7pPr marL="29718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7pPr>
                      <a:lvl8pPr marL="34290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8pPr>
                      <a:lvl9pPr marL="3886200" indent="-228600" defTabSz="449263" eaLnBrk="0" fontAlgn="base" hangingPunct="0">
                        <a:spcBef>
                          <a:spcPct val="20000"/>
                        </a:spcBef>
                        <a:spcAft>
                          <a:spcPct val="0"/>
                        </a:spcAft>
                        <a:buFont typeface="Garamond" pitchFamily="18" charset="0"/>
                        <a:defRPr>
                          <a:solidFill>
                            <a:schemeClr val="tx1"/>
                          </a:solidFill>
                          <a:latin typeface="Garamond" pitchFamily="18" charset="0"/>
                          <a:cs typeface="Tahoma" pitchFamily="34" charset="0"/>
                        </a:defRPr>
                      </a:lvl9p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smtClean="0">
                          <a:ln>
                            <a:noFill/>
                          </a:ln>
                          <a:solidFill>
                            <a:schemeClr val="tx1"/>
                          </a:solidFill>
                          <a:effectLst/>
                          <a:latin typeface="Calibri" panose="020F0502020204030204" pitchFamily="34" charset="0"/>
                          <a:cs typeface="Times New Roman" pitchFamily="18" charset="0"/>
                        </a:rPr>
                        <a:t>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fr-FR" sz="1400" b="0" i="0" u="none" strike="noStrike" dirty="0" err="1">
                          <a:effectLst/>
                          <a:latin typeface="Calibri"/>
                        </a:rPr>
                        <a:t>Iekšējais</a:t>
                      </a:r>
                      <a:r>
                        <a:rPr lang="fr-FR" sz="1400" b="0" i="0" u="none" strike="noStrike" dirty="0">
                          <a:effectLst/>
                          <a:latin typeface="Calibri"/>
                        </a:rPr>
                        <a:t>, </a:t>
                      </a:r>
                      <a:r>
                        <a:rPr lang="fr-FR" sz="1400" b="0" i="0" u="none" strike="noStrike" dirty="0" err="1">
                          <a:effectLst/>
                          <a:latin typeface="Calibri"/>
                        </a:rPr>
                        <a:t>ārējais</a:t>
                      </a:r>
                      <a:r>
                        <a:rPr lang="fr-FR" sz="1400" b="0" i="0" u="none" strike="noStrike" dirty="0">
                          <a:effectLst/>
                          <a:latin typeface="Calibri"/>
                        </a:rPr>
                        <a:t> un </a:t>
                      </a:r>
                      <a:r>
                        <a:rPr lang="fr-FR" sz="1400" b="0" i="0" u="none" strike="noStrike" dirty="0" smtClean="0">
                          <a:effectLst/>
                          <a:latin typeface="Calibri"/>
                        </a:rPr>
                        <a:t>lie</a:t>
                      </a:r>
                      <a:r>
                        <a:rPr lang="lv-LV" sz="1400" b="0" i="0" u="none" strike="noStrike" dirty="0" smtClean="0">
                          <a:effectLst/>
                          <a:latin typeface="Calibri"/>
                        </a:rPr>
                        <a:t>t</a:t>
                      </a:r>
                      <a:r>
                        <a:rPr lang="fr-FR" sz="1400" b="0" i="0" u="none" strike="noStrike" dirty="0" err="1" smtClean="0">
                          <a:effectLst/>
                          <a:latin typeface="Calibri"/>
                        </a:rPr>
                        <a:t>derības</a:t>
                      </a:r>
                      <a:r>
                        <a:rPr lang="fr-FR" sz="1400" b="0" i="0" u="none" strike="noStrike" dirty="0" smtClean="0">
                          <a:effectLst/>
                          <a:latin typeface="Calibri"/>
                        </a:rPr>
                        <a:t> </a:t>
                      </a:r>
                      <a:r>
                        <a:rPr lang="fr-FR" sz="1400" b="0" i="0" u="none" strike="noStrike" dirty="0">
                          <a:effectLst/>
                          <a:latin typeface="Calibri"/>
                        </a:rPr>
                        <a:t>audits ES fondu </a:t>
                      </a:r>
                      <a:r>
                        <a:rPr lang="fr-FR" sz="1400" b="0" i="0" u="none" strike="noStrike" dirty="0" err="1">
                          <a:effectLst/>
                          <a:latin typeface="Calibri"/>
                        </a:rPr>
                        <a:t>programmās</a:t>
                      </a:r>
                      <a:r>
                        <a:rPr lang="fr-FR" sz="1400" b="0" i="0" u="none" strike="noStrike" dirty="0">
                          <a:effectLst/>
                          <a:latin typeface="Calibri"/>
                        </a:rPr>
                        <a:t> un </a:t>
                      </a:r>
                      <a:r>
                        <a:rPr lang="fr-FR" sz="1400" b="0" i="0" u="none" strike="noStrike" dirty="0" err="1">
                          <a:effectLst/>
                          <a:latin typeface="Calibri"/>
                        </a:rPr>
                        <a:t>projektos</a:t>
                      </a:r>
                      <a:endParaRPr lang="fr-FR" sz="1400" b="0" i="0" u="none" strike="noStrike" dirty="0">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a:txBody>
                    <a:body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Neatbilstības, to iedalījums, identificēšana un uzskaite ES fondu projektos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a:txBody>
                    <a:body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13.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Būvniecības regulējuma piemērošana ES fondu projektos, to uzraudzībā un kontrolē</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a:txBody>
                    <a:bodyPr/>
                    <a:lstStyle/>
                    <a:p>
                      <a:pPr marL="0" marR="0" lvl="0" indent="0" algn="l" defTabSz="449263" rtl="0" eaLnBrk="1" fontAlgn="base" latinLnBrk="0" hangingPunct="0">
                        <a:lnSpc>
                          <a:spcPct val="100000"/>
                        </a:lnSpc>
                        <a:spcBef>
                          <a:spcPct val="20000"/>
                        </a:spcBef>
                        <a:spcAft>
                          <a:spcPct val="0"/>
                        </a:spcAft>
                        <a:buClr>
                          <a:srgbClr val="C00000"/>
                        </a:buClr>
                        <a:buSzTx/>
                        <a:buFont typeface="Garamond" pitchFamily="18" charset="0"/>
                        <a:buNone/>
                        <a:tabLst/>
                      </a:pPr>
                      <a:r>
                        <a:rPr kumimoji="0" lang="lv-LV" altLang="lv-LV" sz="1400" b="1" i="0" u="none" strike="noStrike" cap="none" normalizeH="0" baseline="0" dirty="0" smtClean="0">
                          <a:ln>
                            <a:noFill/>
                          </a:ln>
                          <a:solidFill>
                            <a:schemeClr val="tx1"/>
                          </a:solidFill>
                          <a:effectLst/>
                          <a:latin typeface="Calibri" panose="020F0502020204030204" pitchFamily="34" charset="0"/>
                          <a:cs typeface="Times New Roman" pitchFamily="18" charset="0"/>
                        </a:rPr>
                        <a:t>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82550" indent="0" algn="l" fontAlgn="ctr"/>
                      <a:r>
                        <a:rPr lang="lv-LV" sz="1400" b="0" i="0" u="none" strike="noStrike" dirty="0">
                          <a:effectLst/>
                          <a:latin typeface="Calibri"/>
                        </a:rPr>
                        <a:t>E-Kohēzijas sistēmas lietošana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Rectangle 1"/>
          <p:cNvSpPr/>
          <p:nvPr/>
        </p:nvSpPr>
        <p:spPr>
          <a:xfrm>
            <a:off x="1691089" y="973511"/>
            <a:ext cx="7148111" cy="338554"/>
          </a:xfrm>
          <a:prstGeom prst="rect">
            <a:avLst/>
          </a:prstGeom>
        </p:spPr>
        <p:txBody>
          <a:bodyPr wrap="none">
            <a:spAutoFit/>
          </a:bodyPr>
          <a:lstStyle/>
          <a:p>
            <a:r>
              <a:rPr lang="lv-LV" sz="16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Eiropas Savienības fondu uzraudzības &amp; kontroles jautājumi</a:t>
            </a:r>
            <a:endParaRPr lang="lv-LV"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38096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3"/>
          </p:nvPr>
        </p:nvSpPr>
        <p:spPr/>
        <p:txBody>
          <a:bodyPr/>
          <a:lstStyle/>
          <a:p>
            <a:pPr>
              <a:defRPr/>
            </a:pPr>
            <a:fld id="{154F661D-E69F-4A34-BC05-55931650F774}" type="slidenum">
              <a:rPr lang="en-US" smtClean="0"/>
              <a:pPr>
                <a:defRPr/>
              </a:pPr>
              <a:t>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590684590"/>
              </p:ext>
            </p:extLst>
          </p:nvPr>
        </p:nvGraphicFramePr>
        <p:xfrm>
          <a:off x="1525980" y="1610232"/>
          <a:ext cx="7171952" cy="2308626"/>
        </p:xfrm>
        <a:graphic>
          <a:graphicData uri="http://schemas.openxmlformats.org/drawingml/2006/table">
            <a:tbl>
              <a:tblPr/>
              <a:tblGrid>
                <a:gridCol w="329679"/>
                <a:gridCol w="245644"/>
                <a:gridCol w="187465"/>
                <a:gridCol w="219786"/>
                <a:gridCol w="413715"/>
                <a:gridCol w="413715"/>
                <a:gridCol w="413715"/>
                <a:gridCol w="413715"/>
                <a:gridCol w="40238"/>
                <a:gridCol w="772109"/>
                <a:gridCol w="807522"/>
                <a:gridCol w="724395"/>
                <a:gridCol w="2190254"/>
              </a:tblGrid>
              <a:tr h="220369">
                <a:tc gridSpan="10">
                  <a:txBody>
                    <a:bodyPr/>
                    <a:lstStyle/>
                    <a:p>
                      <a:pPr algn="l" fontAlgn="b"/>
                      <a:r>
                        <a:rPr lang="lv-LV" sz="1200" b="1" i="0" u="none" strike="noStrike" dirty="0">
                          <a:effectLst/>
                          <a:latin typeface="Calibri"/>
                        </a:rPr>
                        <a:t>3.Priekšlikumi par citām mācību </a:t>
                      </a:r>
                      <a:r>
                        <a:rPr lang="lv-LV" sz="1200" b="1" i="0" u="none" strike="noStrike" dirty="0" smtClean="0">
                          <a:effectLst/>
                          <a:latin typeface="Calibri"/>
                        </a:rPr>
                        <a:t>tēmām</a:t>
                      </a:r>
                      <a:r>
                        <a:rPr lang="lv-LV" sz="1200" b="1" i="0" u="none" strike="noStrike" dirty="0">
                          <a:effectLst/>
                          <a:latin typeface="Calibri"/>
                        </a:rPr>
                        <a:t>: </a:t>
                      </a:r>
                    </a:p>
                  </a:txBody>
                  <a:tcPr marL="7419" marR="7419" marT="7419" marB="0" anchor="b">
                    <a:lnL>
                      <a:noFill/>
                    </a:lnL>
                    <a:lnR>
                      <a:noFill/>
                    </a:lnR>
                    <a:lnT>
                      <a:noFill/>
                    </a:lnT>
                    <a:lnB>
                      <a:noFill/>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pPr algn="l" fontAlgn="b"/>
                      <a:endParaRPr lang="lv-LV" sz="1200" b="0" i="0" u="none" strike="noStrike" dirty="0">
                        <a:effectLst/>
                        <a:latin typeface="Calibri"/>
                      </a:endParaRPr>
                    </a:p>
                  </a:txBody>
                  <a:tcPr marL="7419" marR="7419" marT="7419" marB="0" anchor="b">
                    <a:lnL>
                      <a:noFill/>
                    </a:lnL>
                    <a:lnR>
                      <a:noFill/>
                    </a:lnR>
                    <a:lnT>
                      <a:noFill/>
                    </a:lnT>
                    <a:lnB>
                      <a:noFill/>
                    </a:lnB>
                  </a:tcPr>
                </a:tc>
                <a:tc hMerge="1">
                  <a:txBody>
                    <a:bodyPr/>
                    <a:lstStyle/>
                    <a:p>
                      <a:pPr algn="l" fontAlgn="b"/>
                      <a:endParaRPr lang="lv-LV" sz="1200" b="0" i="0" u="none" strike="noStrike" dirty="0">
                        <a:effectLst/>
                        <a:latin typeface="Calibri"/>
                      </a:endParaRPr>
                    </a:p>
                  </a:txBody>
                  <a:tcPr marL="7419" marR="7419" marT="7419" marB="0" anchor="b">
                    <a:lnL>
                      <a:noFill/>
                    </a:lnL>
                    <a:lnR>
                      <a:noFill/>
                    </a:lnR>
                    <a:lnT>
                      <a:noFill/>
                    </a:lnT>
                    <a:lnB>
                      <a:noFill/>
                    </a:lnB>
                  </a:tcPr>
                </a:tc>
                <a:tc hMerge="1">
                  <a:txBody>
                    <a:bodyPr/>
                    <a:lstStyle/>
                    <a:p>
                      <a:pPr algn="l" fontAlgn="b"/>
                      <a:endParaRPr lang="lv-LV" sz="1200" b="0" i="0" u="none" strike="noStrike" dirty="0">
                        <a:effectLst/>
                        <a:latin typeface="Calibri"/>
                      </a:endParaRPr>
                    </a:p>
                  </a:txBody>
                  <a:tcPr marL="7419" marR="7419" marT="7419" marB="0" anchor="b">
                    <a:lnL>
                      <a:noFill/>
                    </a:lnL>
                    <a:lnR>
                      <a:noFill/>
                    </a:lnR>
                    <a:lnT>
                      <a:noFill/>
                    </a:lnT>
                    <a:lnB>
                      <a:noFill/>
                    </a:lnB>
                  </a:tcPr>
                </a:tc>
                <a:tc>
                  <a:txBody>
                    <a:bodyPr/>
                    <a:lstStyle/>
                    <a:p>
                      <a:pPr algn="l" fontAlgn="b"/>
                      <a:endParaRPr lang="lv-LV" sz="1200" b="0" i="0" u="none" strike="noStrike" dirty="0">
                        <a:effectLst/>
                        <a:latin typeface="Calibri"/>
                      </a:endParaRPr>
                    </a:p>
                  </a:txBody>
                  <a:tcPr marL="7419" marR="7419" marT="7419" marB="0" anchor="b">
                    <a:lnL>
                      <a:noFill/>
                    </a:lnL>
                    <a:lnR>
                      <a:noFill/>
                    </a:lnR>
                    <a:lnT>
                      <a:noFill/>
                    </a:lnT>
                    <a:lnB>
                      <a:noFill/>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a:noFill/>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a:noFill/>
                    </a:lnB>
                  </a:tcPr>
                </a:tc>
              </a:tr>
              <a:tr h="220369">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200" b="0" i="0" u="none" strike="noStrike">
                        <a:effectLst/>
                        <a:latin typeface="Calibri"/>
                      </a:endParaRPr>
                    </a:p>
                  </a:txBody>
                  <a:tcPr marL="7419" marR="7419" marT="7419" marB="0" anchor="b">
                    <a:lnL>
                      <a:noFill/>
                    </a:lnL>
                    <a:lnR>
                      <a:noFill/>
                    </a:lnR>
                    <a:lnT>
                      <a:noFill/>
                    </a:lnT>
                    <a:lnB w="6350" cap="flat" cmpd="sng" algn="ctr">
                      <a:solidFill>
                        <a:srgbClr val="000000"/>
                      </a:solidFill>
                      <a:prstDash val="solid"/>
                      <a:round/>
                      <a:headEnd type="none" w="med" len="med"/>
                      <a:tailEnd type="none" w="med" len="med"/>
                    </a:lnB>
                  </a:tcPr>
                </a:tc>
              </a:tr>
              <a:tr h="797525">
                <a:tc>
                  <a:txBody>
                    <a:bodyPr/>
                    <a:lstStyle/>
                    <a:p>
                      <a:pPr algn="ctr" fontAlgn="ctr"/>
                      <a:r>
                        <a:rPr lang="lv-LV" sz="1200" b="1" i="0" u="none" strike="noStrike">
                          <a:effectLst/>
                          <a:latin typeface="Calibri"/>
                        </a:rPr>
                        <a:t>Nr.p.k.</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lv-LV" sz="1200" b="1" i="0" u="none" strike="noStrike" dirty="0">
                          <a:effectLst/>
                          <a:latin typeface="Calibri"/>
                        </a:rPr>
                        <a:t>Mācību kursa tēma</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fontAlgn="ctr"/>
                      <a:r>
                        <a:rPr lang="lv-LV" sz="1200" b="1" i="0" u="none" strike="noStrike">
                          <a:effectLst/>
                          <a:latin typeface="Calibri"/>
                        </a:rPr>
                        <a:t>Iespējamais lektors</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200" b="1" i="0" u="none" strike="noStrike">
                          <a:effectLst/>
                          <a:latin typeface="Calibri"/>
                        </a:rPr>
                        <a:t>Iespējamais klausītāju skaits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200" b="1" i="0" u="none" strike="noStrike">
                          <a:effectLst/>
                          <a:latin typeface="Calibri"/>
                        </a:rPr>
                        <a:t>Prioritāte (vidēja/ augsta)</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200" b="1" i="0" u="none" strike="noStrike">
                          <a:effectLst/>
                          <a:latin typeface="Calibri"/>
                        </a:rPr>
                        <a:t>Komentāri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4194">
                <a:tc>
                  <a:txBody>
                    <a:bodyPr/>
                    <a:lstStyle/>
                    <a:p>
                      <a:pPr algn="ctr" fontAlgn="ctr"/>
                      <a:r>
                        <a:rPr lang="lv-LV" sz="1200" b="0" i="0" u="none" strike="noStrike">
                          <a:effectLst/>
                          <a:latin typeface="Calibri"/>
                        </a:rPr>
                        <a:t>3.1.</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lv-LV" sz="1200" b="0" i="0" u="none" strike="noStrike" dirty="0">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ctr"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ctr" fontAlgn="ctr"/>
                      <a:r>
                        <a:rPr lang="lv-LV" sz="1200" b="0" i="1"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r>
              <a:tr h="556169">
                <a:tc>
                  <a:txBody>
                    <a:bodyPr/>
                    <a:lstStyle/>
                    <a:p>
                      <a:pPr algn="ctr" fontAlgn="ctr"/>
                      <a:r>
                        <a:rPr lang="lv-LV" sz="1200" b="0" i="0" u="none" strike="noStrike">
                          <a:effectLst/>
                          <a:latin typeface="Calibri"/>
                        </a:rPr>
                        <a:t>3.2.</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l"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l"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ctr" fontAlgn="ctr"/>
                      <a:r>
                        <a:rPr lang="lv-LV" sz="1200" b="0" i="0" u="none" strike="noStrike">
                          <a:effectLst/>
                          <a:latin typeface="Calibri"/>
                        </a:rPr>
                        <a:t> </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c>
                  <a:txBody>
                    <a:bodyPr/>
                    <a:lstStyle/>
                    <a:p>
                      <a:pPr algn="ctr" fontAlgn="b"/>
                      <a:r>
                        <a:rPr lang="lv-LV" sz="1200" b="0" i="0" u="none" strike="noStrike" dirty="0">
                          <a:effectLst/>
                          <a:latin typeface="Calibri"/>
                        </a:rPr>
                        <a:t> </a:t>
                      </a:r>
                    </a:p>
                  </a:txBody>
                  <a:tcPr marL="7419" marR="7419" marT="7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66"/>
                    </a:solidFill>
                  </a:tcPr>
                </a:tc>
              </a:tr>
            </a:tbl>
          </a:graphicData>
        </a:graphic>
      </p:graphicFrame>
      <p:sp>
        <p:nvSpPr>
          <p:cNvPr id="12" name="Right Arrow 11"/>
          <p:cNvSpPr/>
          <p:nvPr/>
        </p:nvSpPr>
        <p:spPr>
          <a:xfrm rot="16200000">
            <a:off x="5541221" y="3493131"/>
            <a:ext cx="1236642" cy="656614"/>
          </a:xfrm>
          <a:prstGeom prst="rightArrow">
            <a:avLst/>
          </a:prstGeom>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4" name="Right Arrow 13"/>
          <p:cNvSpPr/>
          <p:nvPr/>
        </p:nvSpPr>
        <p:spPr>
          <a:xfrm rot="16200000">
            <a:off x="4783076" y="3493133"/>
            <a:ext cx="1236642" cy="656614"/>
          </a:xfrm>
          <a:prstGeom prst="rightArrow">
            <a:avLst/>
          </a:prstGeom>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5" name="Right Arrow 14"/>
          <p:cNvSpPr/>
          <p:nvPr/>
        </p:nvSpPr>
        <p:spPr>
          <a:xfrm rot="16200000">
            <a:off x="3989549" y="3493132"/>
            <a:ext cx="1236642" cy="656614"/>
          </a:xfrm>
          <a:prstGeom prst="rightArrow">
            <a:avLst/>
          </a:prstGeom>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6" name="Right Arrow 15"/>
          <p:cNvSpPr/>
          <p:nvPr/>
        </p:nvSpPr>
        <p:spPr>
          <a:xfrm rot="17908012">
            <a:off x="2409886" y="3408987"/>
            <a:ext cx="1236642" cy="656614"/>
          </a:xfrm>
          <a:prstGeom prst="rightArrow">
            <a:avLst/>
          </a:prstGeom>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7" name="Right Arrow 16"/>
          <p:cNvSpPr/>
          <p:nvPr/>
        </p:nvSpPr>
        <p:spPr>
          <a:xfrm rot="14787473">
            <a:off x="7168142" y="3413464"/>
            <a:ext cx="1236642" cy="656614"/>
          </a:xfrm>
          <a:prstGeom prst="rightArrow">
            <a:avLst/>
          </a:prstGeom>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8" name="Rectangle 17"/>
          <p:cNvSpPr/>
          <p:nvPr/>
        </p:nvSpPr>
        <p:spPr>
          <a:xfrm>
            <a:off x="1499034" y="4574846"/>
            <a:ext cx="4386009" cy="800219"/>
          </a:xfrm>
          <a:prstGeom prst="rect">
            <a:avLst/>
          </a:prstGeom>
        </p:spPr>
        <p:txBody>
          <a:bodyPr wrap="none">
            <a:spAutoFit/>
          </a:bodyPr>
          <a:lstStyle/>
          <a:p>
            <a:r>
              <a:rPr lang="lv-LV" sz="1400" dirty="0" smtClean="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Anketas &amp; priekšlikumu sniegšanas termiņš = </a:t>
            </a:r>
          </a:p>
          <a:p>
            <a:r>
              <a:rPr lang="lv-LV" sz="1600" b="1" dirty="0" smtClean="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līdz 29.01.2016.</a:t>
            </a:r>
            <a:r>
              <a:rPr lang="lv-LV" sz="1400" dirty="0" smtClean="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r>
              <a:rPr lang="lv-LV" sz="1400" dirty="0" smtClean="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uz e-pasta adresi </a:t>
            </a:r>
            <a:r>
              <a:rPr lang="lv-LV" sz="1400" dirty="0" err="1" smtClean="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hlinkClick r:id="rId2"/>
              </a:rPr>
              <a:t>Baiba.Jakovleva@mk.gov.lv</a:t>
            </a:r>
            <a:r>
              <a:rPr lang="lv-LV" sz="16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endParaRPr lang="lv-LV" dirty="0">
              <a:latin typeface="Verdana" panose="020B0604030504040204" pitchFamily="34" charset="0"/>
              <a:ea typeface="Verdana" panose="020B0604030504040204" pitchFamily="34" charset="0"/>
              <a:cs typeface="Verdana" panose="020B0604030504040204" pitchFamily="34" charset="0"/>
            </a:endParaRPr>
          </a:p>
        </p:txBody>
      </p:sp>
      <p:pic>
        <p:nvPicPr>
          <p:cNvPr id="20" name="Picture 19" descr="C:\Users\ESDBJ\Documents\Karikatūru izstāde\1.6. pašvaldību kapacitāte\1.6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9542" y="4726133"/>
            <a:ext cx="2502161" cy="1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itle 1"/>
          <p:cNvSpPr txBox="1">
            <a:spLocks/>
          </p:cNvSpPr>
          <p:nvPr/>
        </p:nvSpPr>
        <p:spPr bwMode="auto">
          <a:xfrm>
            <a:off x="2022867" y="272920"/>
            <a:ext cx="67570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a:lstStyle>
          <a:p>
            <a:pPr lvl="0" algn="ctr" defTabSz="914400"/>
            <a:r>
              <a:rPr lang="lv-LV" sz="2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Priekšlikumu sniegšana par citām mācību tēmām</a:t>
            </a:r>
            <a:endParaRPr kumimoji="0" lang="lv-LV" sz="2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18323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anim calcmode="lin" valueType="num">
                                      <p:cBhvr>
                                        <p:cTn id="14" dur="1000" fill="hold"/>
                                        <p:tgtEl>
                                          <p:spTgt spid="15"/>
                                        </p:tgtEl>
                                        <p:attrNameLst>
                                          <p:attrName>ppt_x</p:attrName>
                                        </p:attrNameLst>
                                      </p:cBhvr>
                                      <p:tavLst>
                                        <p:tav tm="0">
                                          <p:val>
                                            <p:strVal val="#ppt_x"/>
                                          </p:val>
                                        </p:tav>
                                        <p:tav tm="100000">
                                          <p:val>
                                            <p:strVal val="#ppt_x"/>
                                          </p:val>
                                        </p:tav>
                                      </p:tavLst>
                                    </p:anim>
                                    <p:anim calcmode="lin" valueType="num">
                                      <p:cBhvr>
                                        <p:cTn id="15" dur="1000" fill="hold"/>
                                        <p:tgtEl>
                                          <p:spTgt spid="15"/>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1000"/>
                                        <p:tgtEl>
                                          <p:spTgt spid="17"/>
                                        </p:tgtEl>
                                      </p:cBhvr>
                                    </p:animEffect>
                                    <p:anim calcmode="lin" valueType="num">
                                      <p:cBhvr>
                                        <p:cTn id="32" dur="1000" fill="hold"/>
                                        <p:tgtEl>
                                          <p:spTgt spid="17"/>
                                        </p:tgtEl>
                                        <p:attrNameLst>
                                          <p:attrName>ppt_x</p:attrName>
                                        </p:attrNameLst>
                                      </p:cBhvr>
                                      <p:tavLst>
                                        <p:tav tm="0">
                                          <p:val>
                                            <p:strVal val="#ppt_x"/>
                                          </p:val>
                                        </p:tav>
                                        <p:tav tm="100000">
                                          <p:val>
                                            <p:strVal val="#ppt_x"/>
                                          </p:val>
                                        </p:tav>
                                      </p:tavLst>
                                    </p:anim>
                                    <p:anim calcmode="lin" valueType="num">
                                      <p:cBhvr>
                                        <p:cTn id="3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p:cTn id="38" dur="500" fill="hold"/>
                                        <p:tgtEl>
                                          <p:spTgt spid="18"/>
                                        </p:tgtEl>
                                        <p:attrNameLst>
                                          <p:attrName>ppt_w</p:attrName>
                                        </p:attrNameLst>
                                      </p:cBhvr>
                                      <p:tavLst>
                                        <p:tav tm="0">
                                          <p:val>
                                            <p:fltVal val="0"/>
                                          </p:val>
                                        </p:tav>
                                        <p:tav tm="100000">
                                          <p:val>
                                            <p:strVal val="#ppt_w"/>
                                          </p:val>
                                        </p:tav>
                                      </p:tavLst>
                                    </p:anim>
                                    <p:anim calcmode="lin" valueType="num">
                                      <p:cBhvr>
                                        <p:cTn id="39" dur="500" fill="hold"/>
                                        <p:tgtEl>
                                          <p:spTgt spid="18"/>
                                        </p:tgtEl>
                                        <p:attrNameLst>
                                          <p:attrName>ppt_h</p:attrName>
                                        </p:attrNameLst>
                                      </p:cBhvr>
                                      <p:tavLst>
                                        <p:tav tm="0">
                                          <p:val>
                                            <p:fltVal val="0"/>
                                          </p:val>
                                        </p:tav>
                                        <p:tav tm="100000">
                                          <p:val>
                                            <p:strVal val="#ppt_h"/>
                                          </p:val>
                                        </p:tav>
                                      </p:tavLst>
                                    </p:anim>
                                    <p:animEffect transition="in" filter="fade">
                                      <p:cBhvr>
                                        <p:cTn id="40" dur="500"/>
                                        <p:tgtEl>
                                          <p:spTgt spid="18"/>
                                        </p:tgtEl>
                                      </p:cBhvr>
                                    </p:animEffect>
                                  </p:childTnLst>
                                </p:cTn>
                              </p:par>
                              <p:par>
                                <p:cTn id="41" presetID="53" presetClass="entr" presetSubtype="16"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p:cTn id="43" dur="500" fill="hold"/>
                                        <p:tgtEl>
                                          <p:spTgt spid="20"/>
                                        </p:tgtEl>
                                        <p:attrNameLst>
                                          <p:attrName>ppt_w</p:attrName>
                                        </p:attrNameLst>
                                      </p:cBhvr>
                                      <p:tavLst>
                                        <p:tav tm="0">
                                          <p:val>
                                            <p:fltVal val="0"/>
                                          </p:val>
                                        </p:tav>
                                        <p:tav tm="100000">
                                          <p:val>
                                            <p:strVal val="#ppt_w"/>
                                          </p:val>
                                        </p:tav>
                                      </p:tavLst>
                                    </p:anim>
                                    <p:anim calcmode="lin" valueType="num">
                                      <p:cBhvr>
                                        <p:cTn id="44" dur="500" fill="hold"/>
                                        <p:tgtEl>
                                          <p:spTgt spid="20"/>
                                        </p:tgtEl>
                                        <p:attrNameLst>
                                          <p:attrName>ppt_h</p:attrName>
                                        </p:attrNameLst>
                                      </p:cBhvr>
                                      <p:tavLst>
                                        <p:tav tm="0">
                                          <p:val>
                                            <p:fltVal val="0"/>
                                          </p:val>
                                        </p:tav>
                                        <p:tav tm="100000">
                                          <p:val>
                                            <p:strVal val="#ppt_h"/>
                                          </p:val>
                                        </p:tav>
                                      </p:tavLst>
                                    </p:anim>
                                    <p:animEffect transition="in" filter="fade">
                                      <p:cBhvr>
                                        <p:cTn id="4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1"/>
          <p:cNvSpPr>
            <a:spLocks noGrp="1"/>
          </p:cNvSpPr>
          <p:nvPr>
            <p:ph type="body" sz="quarter" idx="10"/>
          </p:nvPr>
        </p:nvSpPr>
        <p:spPr>
          <a:xfrm>
            <a:off x="685800" y="3394364"/>
            <a:ext cx="7772400" cy="914400"/>
          </a:xfrm>
        </p:spPr>
        <p:txBody>
          <a:bodyPr>
            <a:normAutofit/>
          </a:bodyPr>
          <a:lstStyle/>
          <a:p>
            <a:r>
              <a:rPr lang="lv-LV" altLang="lv-LV" sz="2800" b="1" dirty="0" smtClean="0"/>
              <a:t>Paldies par uzmanību!</a:t>
            </a:r>
          </a:p>
        </p:txBody>
      </p:sp>
      <p:sp>
        <p:nvSpPr>
          <p:cNvPr id="6" name="Text Placeholder 2"/>
          <p:cNvSpPr>
            <a:spLocks noGrp="1"/>
          </p:cNvSpPr>
          <p:nvPr>
            <p:ph type="body" sz="quarter" idx="11"/>
          </p:nvPr>
        </p:nvSpPr>
        <p:spPr>
          <a:xfrm>
            <a:off x="685800" y="4560125"/>
            <a:ext cx="7772400" cy="1840675"/>
          </a:xfrm>
        </p:spPr>
        <p:txBody>
          <a:bodyPr>
            <a:normAutofit fontScale="92500" lnSpcReduction="20000"/>
          </a:bodyPr>
          <a:lstStyle/>
          <a:p>
            <a:r>
              <a:rPr lang="lv-LV" dirty="0">
                <a:latin typeface="Times New Roman" pitchFamily="18" charset="0"/>
              </a:rPr>
              <a:t>Haralds Beitelis</a:t>
            </a:r>
            <a:r>
              <a:rPr lang="en-US" dirty="0">
                <a:latin typeface="Times New Roman" pitchFamily="18" charset="0"/>
              </a:rPr>
              <a:t> </a:t>
            </a:r>
            <a:r>
              <a:rPr lang="lv-LV" dirty="0">
                <a:latin typeface="Times New Roman" pitchFamily="18" charset="0"/>
              </a:rPr>
              <a:t/>
            </a:r>
            <a:br>
              <a:rPr lang="lv-LV" dirty="0">
                <a:latin typeface="Times New Roman" pitchFamily="18" charset="0"/>
              </a:rPr>
            </a:br>
            <a:r>
              <a:rPr lang="lv-LV" dirty="0">
                <a:latin typeface="Times New Roman" pitchFamily="18" charset="0"/>
              </a:rPr>
              <a:t>Valsts kancelejas Eiropas Savienības struktūrfondu departamenta vadītājs</a:t>
            </a:r>
            <a:br>
              <a:rPr lang="lv-LV" dirty="0">
                <a:latin typeface="Times New Roman" pitchFamily="18" charset="0"/>
              </a:rPr>
            </a:br>
            <a:r>
              <a:rPr lang="lv-LV" dirty="0">
                <a:latin typeface="Times New Roman" pitchFamily="18" charset="0"/>
              </a:rPr>
              <a:t>T</a:t>
            </a:r>
            <a:r>
              <a:rPr lang="en-US" dirty="0" err="1">
                <a:latin typeface="Times New Roman" pitchFamily="18" charset="0"/>
              </a:rPr>
              <a:t>ālr</a:t>
            </a:r>
            <a:r>
              <a:rPr lang="en-US" dirty="0">
                <a:latin typeface="Times New Roman" pitchFamily="18" charset="0"/>
              </a:rPr>
              <a:t>: </a:t>
            </a:r>
            <a:r>
              <a:rPr lang="lv-LV" dirty="0">
                <a:latin typeface="Times New Roman" pitchFamily="18" charset="0"/>
              </a:rPr>
              <a:t>6 </a:t>
            </a:r>
            <a:r>
              <a:rPr lang="lv-LV" dirty="0">
                <a:latin typeface="Times New Roman" pitchFamily="18" charset="0"/>
                <a:cs typeface="Arial" pitchFamily="34" charset="0"/>
              </a:rPr>
              <a:t>7082989</a:t>
            </a:r>
            <a:r>
              <a:rPr lang="en-US" dirty="0">
                <a:latin typeface="Times New Roman" pitchFamily="18" charset="0"/>
              </a:rPr>
              <a:t>, e-pasts:</a:t>
            </a:r>
            <a:r>
              <a:rPr lang="lv-LV" dirty="0">
                <a:latin typeface="Times New Roman" pitchFamily="18" charset="0"/>
              </a:rPr>
              <a:t> </a:t>
            </a:r>
            <a:r>
              <a:rPr lang="lv-LV" dirty="0" err="1" smtClean="0">
                <a:latin typeface="Times New Roman" pitchFamily="18" charset="0"/>
                <a:hlinkClick r:id="rId2"/>
              </a:rPr>
              <a:t>haralds.beitelis@mk.gov.lv</a:t>
            </a:r>
            <a:endParaRPr lang="lv-LV" dirty="0" smtClean="0">
              <a:latin typeface="Times New Roman" pitchFamily="18" charset="0"/>
            </a:endParaRPr>
          </a:p>
          <a:p>
            <a:endParaRPr lang="lv-LV" dirty="0" smtClean="0">
              <a:latin typeface="Times New Roman" pitchFamily="18" charset="0"/>
            </a:endParaRPr>
          </a:p>
          <a:p>
            <a:r>
              <a:rPr lang="lv-LV" dirty="0">
                <a:latin typeface="Times New Roman" pitchFamily="18" charset="0"/>
                <a:cs typeface="Times New Roman" pitchFamily="18" charset="0"/>
              </a:rPr>
              <a:t>Valsts kancelejas Eiropas </a:t>
            </a:r>
            <a:r>
              <a:rPr lang="lv-LV" dirty="0">
                <a:latin typeface="Times New Roman" pitchFamily="18" charset="0"/>
                <a:cs typeface="Arial" pitchFamily="34" charset="0"/>
              </a:rPr>
              <a:t>Savienības</a:t>
            </a:r>
            <a:r>
              <a:rPr lang="lv-LV" dirty="0">
                <a:latin typeface="Times New Roman" pitchFamily="18" charset="0"/>
                <a:cs typeface="Times New Roman" pitchFamily="18" charset="0"/>
              </a:rPr>
              <a:t> struktūrfondu departaments</a:t>
            </a:r>
          </a:p>
          <a:p>
            <a:r>
              <a:rPr lang="lv-LV" dirty="0">
                <a:latin typeface="Times New Roman" pitchFamily="18" charset="0"/>
                <a:cs typeface="Times New Roman" pitchFamily="18" charset="0"/>
              </a:rPr>
              <a:t>Brīvības bulvāris 36, Rīga, LV-1520</a:t>
            </a:r>
          </a:p>
          <a:p>
            <a:r>
              <a:rPr lang="lv-LV" dirty="0">
                <a:latin typeface="Times New Roman" pitchFamily="18" charset="0"/>
                <a:cs typeface="Times New Roman" pitchFamily="18" charset="0"/>
              </a:rPr>
              <a:t>Tālr.: 67082989, fakss: 67082968</a:t>
            </a:r>
          </a:p>
          <a:p>
            <a:r>
              <a:rPr lang="lv-LV" dirty="0">
                <a:latin typeface="Times New Roman" pitchFamily="18" charset="0"/>
                <a:cs typeface="Times New Roman" pitchFamily="18" charset="0"/>
              </a:rPr>
              <a:t>E-pasts: </a:t>
            </a:r>
            <a:r>
              <a:rPr lang="lv-LV" dirty="0" err="1">
                <a:latin typeface="Times New Roman" pitchFamily="18" charset="0"/>
                <a:cs typeface="Times New Roman" pitchFamily="18" charset="0"/>
              </a:rPr>
              <a:t>essd@mk.gov.lv</a:t>
            </a:r>
            <a:endParaRPr lang="lv-LV" dirty="0">
              <a:latin typeface="Times New Roman" pitchFamily="18" charset="0"/>
              <a:cs typeface="Times New Roman" pitchFamily="18" charset="0"/>
            </a:endParaRPr>
          </a:p>
          <a:p>
            <a:r>
              <a:rPr lang="lv-LV" dirty="0" err="1">
                <a:latin typeface="Times New Roman" pitchFamily="18" charset="0"/>
                <a:cs typeface="Times New Roman" pitchFamily="18" charset="0"/>
              </a:rPr>
              <a:t>www.mk.gov.lv</a:t>
            </a:r>
            <a:r>
              <a:rPr lang="lv-LV" dirty="0">
                <a:latin typeface="Times New Roman" pitchFamily="18" charset="0"/>
                <a:cs typeface="Times New Roman" pitchFamily="18" charset="0"/>
              </a:rPr>
              <a:t>/</a:t>
            </a:r>
            <a:r>
              <a:rPr lang="lv-LV" dirty="0" err="1">
                <a:latin typeface="Times New Roman" pitchFamily="18" charset="0"/>
                <a:cs typeface="Times New Roman" pitchFamily="18" charset="0"/>
              </a:rPr>
              <a:t>lv</a:t>
            </a:r>
            <a:r>
              <a:rPr lang="lv-LV" dirty="0">
                <a:latin typeface="Times New Roman" pitchFamily="18" charset="0"/>
                <a:cs typeface="Times New Roman" pitchFamily="18" charset="0"/>
              </a:rPr>
              <a:t>/</a:t>
            </a:r>
            <a:r>
              <a:rPr lang="lv-LV" dirty="0" err="1">
                <a:latin typeface="Times New Roman" pitchFamily="18" charset="0"/>
                <a:cs typeface="Times New Roman" pitchFamily="18" charset="0"/>
              </a:rPr>
              <a:t>esstrukturfondi</a:t>
            </a:r>
            <a:r>
              <a:rPr lang="lv-LV" dirty="0">
                <a:latin typeface="Times New Roman" pitchFamily="18" charset="0"/>
                <a:cs typeface="Times New Roman" pitchFamily="18" charset="0"/>
              </a:rPr>
              <a:t>/</a:t>
            </a:r>
          </a:p>
          <a:p>
            <a:endParaRPr lang="lv-LV" altLang="lv-LV" dirty="0" smtClean="0"/>
          </a:p>
        </p:txBody>
      </p:sp>
    </p:spTree>
    <p:extLst>
      <p:ext uri="{BB962C8B-B14F-4D97-AF65-F5344CB8AC3E}">
        <p14:creationId xmlns:p14="http://schemas.microsoft.com/office/powerpoint/2010/main" val="1867968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Pielāgots 1">
      <a:dk1>
        <a:sysClr val="windowText" lastClr="000000"/>
      </a:dk1>
      <a:lt1>
        <a:sysClr val="window" lastClr="FFFFFF"/>
      </a:lt1>
      <a:dk2>
        <a:srgbClr val="000000"/>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elāgots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928</TotalTime>
  <Words>394</Words>
  <Application>Microsoft Office PowerPoint</Application>
  <PresentationFormat>On-screen Show (4:3)</PresentationFormat>
  <Paragraphs>112</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89_Prezentacija_templateLV</vt:lpstr>
      <vt:lpstr>7_Custom Design</vt:lpstr>
      <vt:lpstr>Eiropas Savienības fondu uzraudzības komitejā pārstāvēto NVO apmācību iespējas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Laura Titane</cp:lastModifiedBy>
  <cp:revision>201</cp:revision>
  <dcterms:created xsi:type="dcterms:W3CDTF">2014-11-20T14:46:47Z</dcterms:created>
  <dcterms:modified xsi:type="dcterms:W3CDTF">2016-01-26T14:32:33Z</dcterms:modified>
</cp:coreProperties>
</file>