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72" r:id="rId4"/>
    <p:sldId id="271" r:id="rId5"/>
    <p:sldId id="273" r:id="rId6"/>
    <p:sldId id="274" r:id="rId7"/>
    <p:sldId id="275" r:id="rId8"/>
    <p:sldId id="276" r:id="rId9"/>
    <p:sldId id="277" r:id="rId10"/>
    <p:sldId id="278" r:id="rId11"/>
    <p:sldId id="279" r:id="rId12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38" y="-114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5" name="Picture 34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6" name="Picture 35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2" name="Picture 71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73" name="Picture 72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14"/>
          <a:stretch>
            <a:fillRect/>
          </a:stretch>
        </p:blipFill>
        <p:spPr>
          <a:xfrm>
            <a:off x="360" y="360"/>
            <a:ext cx="10077840" cy="75632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lv-LV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lv-LV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lv-LV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lv-LV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lv-LV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lv-LV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lv-LV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lv-LV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/>
          <p:nvPr/>
        </p:nvPicPr>
        <p:blipFill>
          <a:blip r:embed="rId14"/>
          <a:stretch>
            <a:fillRect/>
          </a:stretch>
        </p:blipFill>
        <p:spPr>
          <a:xfrm>
            <a:off x="360" y="360"/>
            <a:ext cx="10077840" cy="7563240"/>
          </a:xfrm>
          <a:prstGeom prst="rect">
            <a:avLst/>
          </a:prstGeom>
          <a:ln>
            <a:noFill/>
          </a:ln>
        </p:spPr>
      </p:pic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lv-LV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lv-LV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lv-LV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lv-LV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lv-LV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lv-LV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lv-LV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lv-LV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486000" y="1139040"/>
            <a:ext cx="9070920" cy="1719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dirty="0"/>
          </a:p>
        </p:txBody>
      </p:sp>
      <p:sp>
        <p:nvSpPr>
          <p:cNvPr id="75" name="CustomShape 2"/>
          <p:cNvSpPr/>
          <p:nvPr/>
        </p:nvSpPr>
        <p:spPr>
          <a:xfrm>
            <a:off x="502842" y="4715941"/>
            <a:ext cx="4834440" cy="13053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lv-LV" sz="2000" dirty="0">
                <a:latin typeface="Arial"/>
              </a:rPr>
              <a:t>Juris Dilba</a:t>
            </a:r>
            <a:endParaRPr sz="2000" dirty="0"/>
          </a:p>
          <a:p>
            <a:r>
              <a:rPr lang="lv-LV" sz="2000" dirty="0">
                <a:latin typeface="Arial"/>
              </a:rPr>
              <a:t>Vides Konsultatīvās padomes pārstāvis </a:t>
            </a:r>
            <a:endParaRPr sz="2000" dirty="0"/>
          </a:p>
          <a:p>
            <a:r>
              <a:rPr lang="lv-LV" sz="2000" dirty="0">
                <a:latin typeface="Arial"/>
              </a:rPr>
              <a:t>ES Fondu </a:t>
            </a:r>
            <a:r>
              <a:rPr lang="lv-LV" sz="2000" dirty="0" smtClean="0">
                <a:latin typeface="Arial"/>
              </a:rPr>
              <a:t>Uzraudzība</a:t>
            </a:r>
            <a:r>
              <a:rPr lang="en-US" sz="2000" dirty="0" smtClean="0">
                <a:latin typeface="Arial"/>
              </a:rPr>
              <a:t> </a:t>
            </a:r>
            <a:r>
              <a:rPr lang="lv-LV" sz="2000" dirty="0" smtClean="0">
                <a:latin typeface="Arial"/>
              </a:rPr>
              <a:t>komitejā</a:t>
            </a:r>
            <a:endParaRPr sz="2000" dirty="0"/>
          </a:p>
        </p:txBody>
      </p:sp>
      <p:sp>
        <p:nvSpPr>
          <p:cNvPr id="76" name="CustomShape 3"/>
          <p:cNvSpPr/>
          <p:nvPr/>
        </p:nvSpPr>
        <p:spPr>
          <a:xfrm>
            <a:off x="483480" y="2921040"/>
            <a:ext cx="9116640" cy="1101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lv-LV" sz="2000" dirty="0">
                <a:latin typeface="Arial"/>
              </a:rPr>
              <a:t>NVO un MK sadarbības memoranda </a:t>
            </a:r>
            <a:endParaRPr sz="2000" dirty="0"/>
          </a:p>
          <a:p>
            <a:pPr algn="ctr">
              <a:lnSpc>
                <a:spcPct val="100000"/>
              </a:lnSpc>
            </a:pPr>
            <a:r>
              <a:rPr lang="lv-LV" sz="2000" dirty="0">
                <a:latin typeface="Arial"/>
              </a:rPr>
              <a:t>īstenošanas padomes sēde</a:t>
            </a:r>
            <a:endParaRPr sz="2000" dirty="0"/>
          </a:p>
          <a:p>
            <a:pPr algn="ctr">
              <a:lnSpc>
                <a:spcPct val="100000"/>
              </a:lnSpc>
            </a:pPr>
            <a:r>
              <a:rPr lang="lv-LV" sz="2000" dirty="0" smtClean="0">
                <a:latin typeface="Arial"/>
              </a:rPr>
              <a:t>2</a:t>
            </a:r>
            <a:r>
              <a:rPr lang="en-US" sz="2000" dirty="0" smtClean="0">
                <a:latin typeface="Arial"/>
              </a:rPr>
              <a:t>7</a:t>
            </a:r>
            <a:r>
              <a:rPr lang="lv-LV" sz="2000" dirty="0" smtClean="0">
                <a:latin typeface="Arial"/>
              </a:rPr>
              <a:t>.0</a:t>
            </a:r>
            <a:r>
              <a:rPr lang="en-US" sz="2000" dirty="0">
                <a:latin typeface="Arial"/>
              </a:rPr>
              <a:t>1</a:t>
            </a:r>
            <a:r>
              <a:rPr lang="lv-LV" sz="2000" dirty="0" smtClean="0">
                <a:latin typeface="Arial"/>
              </a:rPr>
              <a:t>.201</a:t>
            </a:r>
            <a:r>
              <a:rPr lang="en-US" sz="2000" dirty="0" smtClean="0">
                <a:latin typeface="Arial"/>
              </a:rPr>
              <a:t>6</a:t>
            </a:r>
            <a:r>
              <a:rPr lang="lv-LV" sz="2000" dirty="0" smtClean="0">
                <a:latin typeface="Arial"/>
              </a:rPr>
              <a:t>.</a:t>
            </a:r>
            <a:endParaRPr sz="2000" dirty="0"/>
          </a:p>
        </p:txBody>
      </p:sp>
      <p:pic>
        <p:nvPicPr>
          <p:cNvPr id="77" name="Picture 76"/>
          <p:cNvPicPr/>
          <p:nvPr/>
        </p:nvPicPr>
        <p:blipFill>
          <a:blip r:embed="rId2"/>
          <a:stretch>
            <a:fillRect/>
          </a:stretch>
        </p:blipFill>
        <p:spPr>
          <a:xfrm>
            <a:off x="731520" y="6195960"/>
            <a:ext cx="3516704" cy="793440"/>
          </a:xfrm>
          <a:prstGeom prst="rect">
            <a:avLst/>
          </a:prstGeom>
          <a:ln>
            <a:noFill/>
          </a:ln>
        </p:spPr>
      </p:pic>
      <p:pic>
        <p:nvPicPr>
          <p:cNvPr id="78" name="Picture 77"/>
          <p:cNvPicPr/>
          <p:nvPr/>
        </p:nvPicPr>
        <p:blipFill>
          <a:blip r:embed="rId3"/>
          <a:stretch>
            <a:fillRect/>
          </a:stretch>
        </p:blipFill>
        <p:spPr>
          <a:xfrm>
            <a:off x="5303520" y="6195960"/>
            <a:ext cx="4113720" cy="824400"/>
          </a:xfrm>
          <a:prstGeom prst="rect">
            <a:avLst/>
          </a:prstGeom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863848" y="1413945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NVO </a:t>
            </a:r>
            <a:r>
              <a:rPr lang="en-US" sz="3200" b="1" dirty="0" err="1" smtClean="0"/>
              <a:t>līdzdalība</a:t>
            </a:r>
            <a:r>
              <a:rPr lang="en-US" sz="3200" b="1" dirty="0"/>
              <a:t> </a:t>
            </a:r>
            <a:r>
              <a:rPr lang="en-US" sz="3200" b="1" dirty="0" smtClean="0"/>
              <a:t>ES </a:t>
            </a:r>
            <a:r>
              <a:rPr lang="en-US" sz="3200" b="1" dirty="0" err="1" smtClean="0"/>
              <a:t>Struktūrfondu</a:t>
            </a:r>
            <a:r>
              <a:rPr lang="en-US" sz="3200" b="1" dirty="0"/>
              <a:t> </a:t>
            </a:r>
            <a:r>
              <a:rPr lang="en-US" sz="3200" b="1" dirty="0" err="1" smtClean="0"/>
              <a:t>uzraudzībā</a:t>
            </a:r>
            <a:r>
              <a:rPr lang="en-US" sz="3200" b="1" dirty="0" smtClean="0"/>
              <a:t> un </a:t>
            </a:r>
            <a:r>
              <a:rPr lang="en-US" sz="3200" b="1" dirty="0" err="1" smtClean="0"/>
              <a:t>ieviešanā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08" y="0"/>
            <a:ext cx="9145016" cy="1262160"/>
          </a:xfrm>
        </p:spPr>
        <p:txBody>
          <a:bodyPr/>
          <a:lstStyle/>
          <a:p>
            <a:pPr algn="ctr"/>
            <a:r>
              <a:rPr lang="en-US" sz="2800" b="1" dirty="0" err="1" smtClean="0"/>
              <a:t>Kā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iedzīvināt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piedāvātos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risinājumus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03808" y="2339677"/>
            <a:ext cx="9072000" cy="3384376"/>
          </a:xfrm>
        </p:spPr>
        <p:txBody>
          <a:bodyPr anchor="t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/>
              <a:t>Ierosinājumiem</a:t>
            </a:r>
            <a:r>
              <a:rPr lang="en-US" sz="2400" dirty="0" smtClean="0"/>
              <a:t>, </a:t>
            </a:r>
            <a:r>
              <a:rPr lang="en-US" sz="2400" dirty="0" err="1" smtClean="0"/>
              <a:t>kuru</a:t>
            </a:r>
            <a:r>
              <a:rPr lang="en-US" sz="2400" dirty="0" smtClean="0"/>
              <a:t> </a:t>
            </a:r>
            <a:r>
              <a:rPr lang="en-US" sz="2400" dirty="0" err="1" smtClean="0"/>
              <a:t>īstenošanai</a:t>
            </a:r>
            <a:r>
              <a:rPr lang="en-US" sz="2400" dirty="0" smtClean="0"/>
              <a:t> </a:t>
            </a:r>
            <a:r>
              <a:rPr lang="en-US" sz="2400" dirty="0" err="1" smtClean="0"/>
              <a:t>nav</a:t>
            </a:r>
            <a:r>
              <a:rPr lang="en-US" sz="2400" dirty="0" smtClean="0"/>
              <a:t> </a:t>
            </a:r>
            <a:r>
              <a:rPr lang="en-US" sz="2400" dirty="0" err="1" smtClean="0"/>
              <a:t>nepieciešamas</a:t>
            </a:r>
            <a:r>
              <a:rPr lang="en-US" sz="2400" dirty="0" smtClean="0"/>
              <a:t> </a:t>
            </a:r>
            <a:r>
              <a:rPr lang="en-US" sz="2400" dirty="0" err="1" smtClean="0"/>
              <a:t>izmaiņas</a:t>
            </a:r>
            <a:r>
              <a:rPr lang="en-US" sz="2400" dirty="0" smtClean="0"/>
              <a:t> </a:t>
            </a:r>
            <a:r>
              <a:rPr lang="en-US" sz="2400" dirty="0" err="1" smtClean="0"/>
              <a:t>normatīvajos</a:t>
            </a:r>
            <a:r>
              <a:rPr lang="en-US" sz="2400" dirty="0" smtClean="0"/>
              <a:t> </a:t>
            </a:r>
            <a:r>
              <a:rPr lang="en-US" sz="2400" dirty="0" err="1" smtClean="0"/>
              <a:t>aktos</a:t>
            </a:r>
            <a:r>
              <a:rPr lang="en-US" sz="2400" dirty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Partnerības</a:t>
            </a:r>
            <a:r>
              <a:rPr lang="en-US" sz="2400" dirty="0" smtClean="0"/>
              <a:t> </a:t>
            </a:r>
            <a:r>
              <a:rPr lang="en-US" sz="2400" dirty="0" err="1" smtClean="0"/>
              <a:t>līgumā</a:t>
            </a:r>
            <a:r>
              <a:rPr lang="en-US" sz="2400" dirty="0" smtClean="0"/>
              <a:t> un </a:t>
            </a:r>
            <a:r>
              <a:rPr lang="en-US" sz="2400" dirty="0" err="1" smtClean="0"/>
              <a:t>Darbības</a:t>
            </a:r>
            <a:r>
              <a:rPr lang="en-US" sz="2400" dirty="0" smtClean="0"/>
              <a:t> </a:t>
            </a:r>
            <a:r>
              <a:rPr lang="en-US" sz="2400" dirty="0" err="1" smtClean="0"/>
              <a:t>programmā</a:t>
            </a:r>
            <a:r>
              <a:rPr lang="en-US" sz="2400" dirty="0" smtClean="0"/>
              <a:t>, </a:t>
            </a:r>
            <a:r>
              <a:rPr lang="en-US" sz="2400" dirty="0" err="1" smtClean="0"/>
              <a:t>nepieciešams</a:t>
            </a:r>
            <a:r>
              <a:rPr lang="en-US" sz="2400" dirty="0" smtClean="0"/>
              <a:t> </a:t>
            </a:r>
            <a:r>
              <a:rPr lang="en-US" sz="2400" dirty="0" err="1" smtClean="0"/>
              <a:t>izstrādāt</a:t>
            </a:r>
            <a:r>
              <a:rPr lang="en-US" sz="2400" dirty="0" smtClean="0"/>
              <a:t> </a:t>
            </a:r>
            <a:r>
              <a:rPr lang="en-US" sz="2400" dirty="0" err="1" smtClean="0"/>
              <a:t>vadlīnijas</a:t>
            </a:r>
            <a:r>
              <a:rPr lang="en-US" sz="2400" dirty="0" smtClean="0"/>
              <a:t>, </a:t>
            </a:r>
            <a:r>
              <a:rPr lang="en-US" sz="2400" dirty="0" err="1" smtClean="0"/>
              <a:t>kuras</a:t>
            </a:r>
            <a:r>
              <a:rPr lang="en-US" sz="2400" dirty="0" smtClean="0"/>
              <a:t> </a:t>
            </a:r>
            <a:r>
              <a:rPr lang="en-US" sz="2400" dirty="0" err="1" smtClean="0"/>
              <a:t>būtu</a:t>
            </a:r>
            <a:r>
              <a:rPr lang="en-US" sz="2400" dirty="0" smtClean="0"/>
              <a:t> </a:t>
            </a:r>
            <a:r>
              <a:rPr lang="en-US" sz="2400" dirty="0" err="1" smtClean="0"/>
              <a:t>apstiprināmas</a:t>
            </a:r>
            <a:r>
              <a:rPr lang="en-US" sz="2400" dirty="0"/>
              <a:t> </a:t>
            </a:r>
            <a:r>
              <a:rPr lang="en-US" sz="2400" dirty="0" smtClean="0"/>
              <a:t>UK. </a:t>
            </a:r>
            <a:r>
              <a:rPr lang="en-US" sz="2400" dirty="0" err="1" smtClean="0"/>
              <a:t>Vadlīnijas</a:t>
            </a:r>
            <a:r>
              <a:rPr lang="en-US" sz="2400" dirty="0" smtClean="0"/>
              <a:t> </a:t>
            </a:r>
            <a:r>
              <a:rPr lang="en-US" sz="2400" dirty="0" err="1" smtClean="0"/>
              <a:t>būtu</a:t>
            </a:r>
            <a:r>
              <a:rPr lang="en-US" sz="2400" dirty="0" smtClean="0"/>
              <a:t> </a:t>
            </a:r>
            <a:r>
              <a:rPr lang="en-US" sz="2400" dirty="0" err="1" smtClean="0"/>
              <a:t>nepieciešams</a:t>
            </a:r>
            <a:r>
              <a:rPr lang="en-US" sz="2400" dirty="0" smtClean="0"/>
              <a:t> </a:t>
            </a:r>
            <a:r>
              <a:rPr lang="en-US" sz="2400" dirty="0" err="1" smtClean="0"/>
              <a:t>sagatavot</a:t>
            </a:r>
            <a:r>
              <a:rPr lang="en-US" sz="2400" dirty="0" smtClean="0"/>
              <a:t> NVO </a:t>
            </a:r>
            <a:r>
              <a:rPr lang="en-US" sz="2400" dirty="0" err="1" smtClean="0"/>
              <a:t>sektoram</a:t>
            </a:r>
            <a:r>
              <a:rPr lang="en-US" sz="2400" dirty="0" smtClean="0"/>
              <a:t>, </a:t>
            </a:r>
            <a:r>
              <a:rPr lang="en-US" sz="2400" dirty="0" err="1" smtClean="0"/>
              <a:t>sadarbojoties</a:t>
            </a:r>
            <a:r>
              <a:rPr lang="en-US" sz="2400" dirty="0" smtClean="0"/>
              <a:t> </a:t>
            </a:r>
            <a:r>
              <a:rPr lang="en-US" sz="2400" dirty="0" err="1" smtClean="0"/>
              <a:t>ar</a:t>
            </a:r>
            <a:r>
              <a:rPr lang="en-US" sz="2400" dirty="0" smtClean="0"/>
              <a:t> FM un </a:t>
            </a:r>
            <a:r>
              <a:rPr lang="en-US" sz="2400" dirty="0" err="1" smtClean="0"/>
              <a:t>citām</a:t>
            </a:r>
            <a:r>
              <a:rPr lang="en-US" sz="2400" dirty="0" smtClean="0"/>
              <a:t> </a:t>
            </a:r>
            <a:r>
              <a:rPr lang="en-US" sz="2400" dirty="0" err="1" smtClean="0"/>
              <a:t>valsts</a:t>
            </a:r>
            <a:r>
              <a:rPr lang="en-US" sz="2400" dirty="0" smtClean="0"/>
              <a:t> </a:t>
            </a:r>
            <a:r>
              <a:rPr lang="en-US" sz="2400" dirty="0" err="1" smtClean="0"/>
              <a:t>pārvaldes</a:t>
            </a:r>
            <a:r>
              <a:rPr lang="en-US" sz="2400" dirty="0" smtClean="0"/>
              <a:t> </a:t>
            </a:r>
            <a:r>
              <a:rPr lang="en-US" sz="2400" dirty="0" err="1" smtClean="0"/>
              <a:t>iestādēm</a:t>
            </a:r>
            <a:r>
              <a:rPr lang="en-US" sz="2400" dirty="0" smtClean="0"/>
              <a:t>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/>
              <a:t>Sagatavot</a:t>
            </a:r>
            <a:r>
              <a:rPr lang="en-US" sz="2400" dirty="0" smtClean="0"/>
              <a:t> </a:t>
            </a:r>
            <a:r>
              <a:rPr lang="en-US" sz="2400" dirty="0" err="1" smtClean="0"/>
              <a:t>nepieciešamos</a:t>
            </a:r>
            <a:r>
              <a:rPr lang="en-US" sz="2400" dirty="0" smtClean="0"/>
              <a:t> </a:t>
            </a:r>
            <a:r>
              <a:rPr lang="en-US" sz="2400" dirty="0" err="1" smtClean="0"/>
              <a:t>grozījumus</a:t>
            </a:r>
            <a:r>
              <a:rPr lang="en-US" sz="2400" dirty="0" smtClean="0"/>
              <a:t> </a:t>
            </a:r>
            <a:r>
              <a:rPr lang="en-US" sz="2400" dirty="0" err="1" smtClean="0"/>
              <a:t>normatīvajos</a:t>
            </a:r>
            <a:r>
              <a:rPr lang="en-US" sz="2400" dirty="0" smtClean="0"/>
              <a:t> </a:t>
            </a:r>
            <a:r>
              <a:rPr lang="en-US" sz="2400" dirty="0" err="1" smtClean="0"/>
              <a:t>aktos</a:t>
            </a:r>
            <a:r>
              <a:rPr lang="en-US" sz="2400" dirty="0" smtClean="0"/>
              <a:t>, </a:t>
            </a:r>
            <a:r>
              <a:rPr lang="en-US" sz="2400" dirty="0" err="1" smtClean="0"/>
              <a:t>Partnerības</a:t>
            </a:r>
            <a:r>
              <a:rPr lang="en-US" sz="2400" dirty="0" smtClean="0"/>
              <a:t> </a:t>
            </a:r>
            <a:r>
              <a:rPr lang="en-US" sz="2400" dirty="0" err="1" smtClean="0"/>
              <a:t>līgumā</a:t>
            </a:r>
            <a:r>
              <a:rPr lang="en-US" sz="2400" dirty="0" smtClean="0"/>
              <a:t> un </a:t>
            </a:r>
            <a:r>
              <a:rPr lang="en-US" sz="2400" dirty="0" err="1" smtClean="0"/>
              <a:t>Darbības</a:t>
            </a:r>
            <a:r>
              <a:rPr lang="en-US" sz="2400" dirty="0" smtClean="0"/>
              <a:t> </a:t>
            </a:r>
            <a:r>
              <a:rPr lang="en-US" sz="2400" dirty="0" err="1" smtClean="0"/>
              <a:t>programmā</a:t>
            </a:r>
            <a:r>
              <a:rPr lang="en-US" sz="2400" dirty="0" smtClean="0"/>
              <a:t> (</a:t>
            </a:r>
            <a:r>
              <a:rPr lang="en-US" sz="2400" dirty="0" err="1" smtClean="0"/>
              <a:t>pēc</a:t>
            </a:r>
            <a:r>
              <a:rPr lang="en-US" sz="2400" dirty="0" smtClean="0"/>
              <a:t> </a:t>
            </a:r>
            <a:r>
              <a:rPr lang="en-US" sz="2400" dirty="0" err="1" smtClean="0"/>
              <a:t>starpposma</a:t>
            </a:r>
            <a:r>
              <a:rPr lang="en-US" sz="2400" dirty="0" smtClean="0"/>
              <a:t> </a:t>
            </a:r>
            <a:r>
              <a:rPr lang="en-US" sz="2400" dirty="0" err="1" smtClean="0"/>
              <a:t>izvērtējuma</a:t>
            </a:r>
            <a:r>
              <a:rPr lang="en-US" sz="24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13272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41413"/>
            <a:ext cx="9072000" cy="1262160"/>
          </a:xfrm>
        </p:spPr>
        <p:txBody>
          <a:bodyPr/>
          <a:lstStyle/>
          <a:p>
            <a:pPr algn="ctr"/>
            <a:r>
              <a:rPr lang="en-US" sz="2800" b="1" dirty="0" err="1" smtClean="0"/>
              <a:t>Notikumu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hronoloģija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pēc</a:t>
            </a:r>
            <a:r>
              <a:rPr lang="en-US" sz="2800" b="1" dirty="0" smtClean="0"/>
              <a:t> 29.07.2015. Memoranda </a:t>
            </a:r>
            <a:r>
              <a:rPr lang="en-US" sz="2800" b="1" dirty="0" err="1" smtClean="0"/>
              <a:t>padomes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sēdes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03808" y="2843733"/>
            <a:ext cx="9072000" cy="3672408"/>
          </a:xfrm>
        </p:spPr>
        <p:txBody>
          <a:bodyPr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>
                <a:latin typeface="+mj-lt"/>
              </a:rPr>
              <a:t>Septembris</a:t>
            </a:r>
            <a:r>
              <a:rPr lang="en-US" sz="2400" dirty="0" smtClean="0">
                <a:latin typeface="+mj-lt"/>
              </a:rPr>
              <a:t> – </a:t>
            </a:r>
            <a:r>
              <a:rPr lang="en-US" sz="2400" dirty="0" err="1" smtClean="0">
                <a:latin typeface="+mj-lt"/>
              </a:rPr>
              <a:t>tikšanās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Finanšu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ministrijas</a:t>
            </a:r>
            <a:r>
              <a:rPr lang="en-US" sz="2400" dirty="0" smtClean="0">
                <a:latin typeface="+mj-lt"/>
              </a:rPr>
              <a:t> un </a:t>
            </a:r>
            <a:r>
              <a:rPr lang="en-US" sz="2400" dirty="0" err="1" smtClean="0">
                <a:latin typeface="+mj-lt"/>
              </a:rPr>
              <a:t>Valsts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Kancelejas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pārstāvjiem</a:t>
            </a:r>
            <a:r>
              <a:rPr lang="en-US" sz="2400" dirty="0" smtClean="0">
                <a:latin typeface="+mj-lt"/>
              </a:rPr>
              <a:t>. </a:t>
            </a:r>
          </a:p>
          <a:p>
            <a:r>
              <a:rPr lang="en-US" sz="2400" dirty="0">
                <a:latin typeface="+mj-lt"/>
              </a:rPr>
              <a:t>	</a:t>
            </a:r>
            <a:r>
              <a:rPr lang="en-US" sz="2400" dirty="0" err="1" smtClean="0">
                <a:latin typeface="+mj-lt"/>
              </a:rPr>
              <a:t>Rezultāts</a:t>
            </a:r>
            <a:r>
              <a:rPr lang="en-US" sz="2400" dirty="0" smtClean="0">
                <a:latin typeface="+mj-lt"/>
              </a:rPr>
              <a:t> – </a:t>
            </a:r>
            <a:r>
              <a:rPr lang="en-US" sz="2400" dirty="0" err="1" smtClean="0">
                <a:latin typeface="+mj-lt"/>
              </a:rPr>
              <a:t>viedokļu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apmaiņa</a:t>
            </a:r>
            <a:r>
              <a:rPr lang="en-US" sz="2400" dirty="0" smtClean="0">
                <a:latin typeface="+mj-lt"/>
              </a:rPr>
              <a:t>…</a:t>
            </a:r>
          </a:p>
          <a:p>
            <a:endParaRPr lang="en-US" sz="2400" dirty="0" smtClean="0"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>
                <a:latin typeface="+mj-lt"/>
              </a:rPr>
              <a:t>Oktobris</a:t>
            </a:r>
            <a:r>
              <a:rPr lang="en-US" sz="2400" b="1" dirty="0" smtClean="0">
                <a:latin typeface="+mj-lt"/>
              </a:rPr>
              <a:t> – </a:t>
            </a:r>
            <a:r>
              <a:rPr lang="en-US" sz="2400" b="1" dirty="0" err="1" smtClean="0">
                <a:latin typeface="+mj-lt"/>
              </a:rPr>
              <a:t>Decembris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– </a:t>
            </a:r>
            <a:r>
              <a:rPr lang="en-US" sz="2400" dirty="0" err="1" smtClean="0">
                <a:latin typeface="+mj-lt"/>
              </a:rPr>
              <a:t>tikšanās</a:t>
            </a:r>
            <a:r>
              <a:rPr lang="en-US" sz="2400" dirty="0" smtClean="0">
                <a:latin typeface="+mj-lt"/>
              </a:rPr>
              <a:t> un </a:t>
            </a:r>
            <a:r>
              <a:rPr lang="en-US" sz="2400" dirty="0" err="1" smtClean="0">
                <a:latin typeface="+mj-lt"/>
              </a:rPr>
              <a:t>konsultācijas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ar</a:t>
            </a:r>
            <a:r>
              <a:rPr lang="en-US" sz="2400" dirty="0" smtClean="0">
                <a:latin typeface="+mj-lt"/>
              </a:rPr>
              <a:t> NVO </a:t>
            </a:r>
            <a:r>
              <a:rPr lang="en-US" sz="2400" dirty="0" err="1" smtClean="0">
                <a:latin typeface="+mj-lt"/>
              </a:rPr>
              <a:t>pārstāvjiem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kas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līdzdarbojas</a:t>
            </a:r>
            <a:r>
              <a:rPr lang="en-US" sz="2400" dirty="0" smtClean="0">
                <a:latin typeface="+mj-lt"/>
              </a:rPr>
              <a:t> ES </a:t>
            </a:r>
            <a:r>
              <a:rPr lang="en-US" sz="2400" dirty="0" err="1" smtClean="0">
                <a:latin typeface="+mj-lt"/>
              </a:rPr>
              <a:t>Struktūrfondu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uzraudzībā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un </a:t>
            </a:r>
            <a:r>
              <a:rPr lang="en-US" sz="2400" dirty="0" err="1" smtClean="0">
                <a:latin typeface="+mj-lt"/>
              </a:rPr>
              <a:t>kuri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ieinteresēti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līdzdarboties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fondu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ieviešanā</a:t>
            </a:r>
            <a:r>
              <a:rPr lang="en-US" sz="2400" dirty="0">
                <a:latin typeface="+mj-lt"/>
              </a:rPr>
              <a:t>.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	</a:t>
            </a:r>
            <a:r>
              <a:rPr lang="en-US" sz="2400" dirty="0" err="1" smtClean="0">
                <a:latin typeface="+mj-lt"/>
              </a:rPr>
              <a:t>Rezultāts</a:t>
            </a:r>
            <a:r>
              <a:rPr lang="en-US" sz="2400" dirty="0" smtClean="0">
                <a:latin typeface="+mj-lt"/>
              </a:rPr>
              <a:t> – </a:t>
            </a:r>
            <a:r>
              <a:rPr lang="en-US" sz="2400" dirty="0" err="1" smtClean="0">
                <a:latin typeface="+mj-lt"/>
              </a:rPr>
              <a:t>apkopoti</a:t>
            </a:r>
            <a:r>
              <a:rPr lang="en-US" sz="2400" dirty="0" smtClean="0">
                <a:latin typeface="+mj-lt"/>
              </a:rPr>
              <a:t> NVO </a:t>
            </a:r>
            <a:r>
              <a:rPr lang="en-US" sz="2400" dirty="0" err="1" smtClean="0">
                <a:latin typeface="+mj-lt"/>
              </a:rPr>
              <a:t>viedokļi</a:t>
            </a:r>
            <a:r>
              <a:rPr lang="en-US" sz="2400" dirty="0" smtClean="0">
                <a:latin typeface="+mj-lt"/>
              </a:rPr>
              <a:t> par </a:t>
            </a:r>
            <a:r>
              <a:rPr lang="en-US" sz="2400" dirty="0" err="1" smtClean="0">
                <a:latin typeface="+mj-lt"/>
              </a:rPr>
              <a:t>problēmām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fondu</a:t>
            </a:r>
            <a:r>
              <a:rPr lang="en-US" sz="2400" dirty="0" smtClean="0">
                <a:latin typeface="+mj-lt"/>
              </a:rPr>
              <a:t> 	</a:t>
            </a:r>
            <a:r>
              <a:rPr lang="en-US" sz="2400" dirty="0" err="1" smtClean="0">
                <a:latin typeface="+mj-lt"/>
              </a:rPr>
              <a:t>uzraudzībā</a:t>
            </a:r>
            <a:r>
              <a:rPr lang="en-US" sz="2400" dirty="0" smtClean="0">
                <a:latin typeface="+mj-lt"/>
              </a:rPr>
              <a:t> un </a:t>
            </a:r>
            <a:r>
              <a:rPr lang="en-US" sz="2400" dirty="0" err="1" smtClean="0">
                <a:latin typeface="+mj-lt"/>
              </a:rPr>
              <a:t>ieviešanā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un par </a:t>
            </a:r>
            <a:r>
              <a:rPr lang="en-US" sz="2400" dirty="0" err="1" smtClean="0">
                <a:latin typeface="+mj-lt"/>
              </a:rPr>
              <a:t>iespējamiem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risinājumiem</a:t>
            </a:r>
            <a:r>
              <a:rPr lang="en-US" sz="2400" dirty="0" smtClean="0">
                <a:latin typeface="+mj-lt"/>
              </a:rPr>
              <a:t>.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8114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08" y="0"/>
            <a:ext cx="9072000" cy="1262160"/>
          </a:xfrm>
        </p:spPr>
        <p:txBody>
          <a:bodyPr/>
          <a:lstStyle/>
          <a:p>
            <a:pPr algn="ctr"/>
            <a:r>
              <a:rPr lang="en-US" sz="2800" b="1" dirty="0" err="1" smtClean="0"/>
              <a:t>Šķēršļi</a:t>
            </a:r>
            <a:r>
              <a:rPr lang="en-US" sz="2800" b="1" dirty="0" smtClean="0"/>
              <a:t> NVO </a:t>
            </a:r>
            <a:r>
              <a:rPr lang="en-US" sz="2800" b="1" dirty="0" err="1" smtClean="0"/>
              <a:t>līdzdalībai</a:t>
            </a:r>
            <a:r>
              <a:rPr lang="en-US" sz="2800" b="1" dirty="0" smtClean="0"/>
              <a:t> ES </a:t>
            </a:r>
            <a:r>
              <a:rPr lang="en-US" sz="2800" b="1" dirty="0" err="1" smtClean="0"/>
              <a:t>Struktūrfondu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uzraudzībā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>I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03808" y="1835621"/>
            <a:ext cx="9072000" cy="4752528"/>
          </a:xfrm>
        </p:spPr>
        <p:txBody>
          <a:bodyPr anchor="t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>
                <a:latin typeface="+mn-lt"/>
              </a:rPr>
              <a:t>Trūkst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skaidras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vīzijas</a:t>
            </a:r>
            <a:r>
              <a:rPr lang="en-US" sz="2400" dirty="0" smtClean="0">
                <a:latin typeface="+mn-lt"/>
              </a:rPr>
              <a:t> par NVO </a:t>
            </a:r>
            <a:r>
              <a:rPr lang="en-US" sz="2400" dirty="0" err="1" smtClean="0">
                <a:latin typeface="+mn-lt"/>
              </a:rPr>
              <a:t>līdzdalību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fondu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uzraudzībā</a:t>
            </a:r>
            <a:r>
              <a:rPr lang="en-US" sz="2400" dirty="0" smtClean="0">
                <a:latin typeface="+mn-lt"/>
              </a:rPr>
              <a:t> – </a:t>
            </a:r>
            <a:r>
              <a:rPr lang="en-US" sz="2400" dirty="0" err="1" smtClean="0">
                <a:latin typeface="+mn-lt"/>
              </a:rPr>
              <a:t>pastāv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formāla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līdzdalības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struktūra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dirty="0" err="1" smtClean="0">
                <a:latin typeface="+mn-lt"/>
              </a:rPr>
              <a:t>kas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nerēķinās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ar</a:t>
            </a:r>
            <a:r>
              <a:rPr lang="en-US" sz="2400" dirty="0" smtClean="0">
                <a:latin typeface="+mn-lt"/>
              </a:rPr>
              <a:t> NVO </a:t>
            </a:r>
            <a:r>
              <a:rPr lang="en-US" sz="2400" dirty="0" err="1" smtClean="0">
                <a:latin typeface="+mn-lt"/>
              </a:rPr>
              <a:t>realitāti</a:t>
            </a:r>
            <a:r>
              <a:rPr lang="en-US" sz="2400" dirty="0">
                <a:latin typeface="+mn-lt"/>
              </a:rPr>
              <a:t>;</a:t>
            </a:r>
            <a:endParaRPr lang="en-US" sz="2400" dirty="0" smtClean="0"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>
                <a:latin typeface="+mn-lt"/>
              </a:rPr>
              <a:t>Ministrijas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dirty="0" err="1" smtClean="0">
                <a:latin typeface="+mn-lt"/>
              </a:rPr>
              <a:t>sagatavojot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dokumentu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paketi</a:t>
            </a:r>
            <a:r>
              <a:rPr lang="en-US" sz="2400" dirty="0" smtClean="0">
                <a:latin typeface="+mn-lt"/>
              </a:rPr>
              <a:t> (MK </a:t>
            </a:r>
            <a:r>
              <a:rPr lang="en-US" sz="2400" dirty="0" err="1" smtClean="0">
                <a:latin typeface="+mn-lt"/>
              </a:rPr>
              <a:t>noteikumus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dirty="0" err="1" smtClean="0">
                <a:latin typeface="+mn-lt"/>
              </a:rPr>
              <a:t>projektu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vērtēšanas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kritērijus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dirty="0" err="1" smtClean="0">
                <a:latin typeface="+mn-lt"/>
              </a:rPr>
              <a:t>utt</a:t>
            </a:r>
            <a:r>
              <a:rPr lang="en-US" sz="2400" dirty="0" smtClean="0">
                <a:latin typeface="+mn-lt"/>
              </a:rPr>
              <a:t>), </a:t>
            </a:r>
            <a:r>
              <a:rPr lang="en-US" sz="2400" dirty="0" err="1" smtClean="0">
                <a:latin typeface="+mn-lt"/>
              </a:rPr>
              <a:t>pārsvarā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iesaista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tikai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tos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sadarbības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partnerus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dirty="0" err="1" smtClean="0">
                <a:latin typeface="+mn-lt"/>
              </a:rPr>
              <a:t>kuru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iesaiste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ir</a:t>
            </a:r>
            <a:r>
              <a:rPr lang="en-US" sz="2400" dirty="0" smtClean="0">
                <a:latin typeface="+mn-lt"/>
              </a:rPr>
              <a:t> “</a:t>
            </a:r>
            <a:r>
              <a:rPr lang="en-US" sz="2400" dirty="0" err="1" smtClean="0">
                <a:latin typeface="+mn-lt"/>
              </a:rPr>
              <a:t>ērta</a:t>
            </a:r>
            <a:r>
              <a:rPr lang="en-US" sz="2400" dirty="0" smtClean="0">
                <a:latin typeface="+mn-lt"/>
              </a:rPr>
              <a:t>”;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>
                <a:latin typeface="+mn-lt"/>
              </a:rPr>
              <a:t>Vāji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tiek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īstenots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starpresoru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sadarbības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princips</a:t>
            </a:r>
            <a:r>
              <a:rPr lang="en-US" sz="2400" dirty="0" smtClean="0">
                <a:latin typeface="+mn-lt"/>
              </a:rPr>
              <a:t> un </a:t>
            </a:r>
            <a:r>
              <a:rPr lang="en-US" sz="2400" dirty="0" err="1" smtClean="0">
                <a:latin typeface="+mn-lt"/>
              </a:rPr>
              <a:t>diskusijas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par </a:t>
            </a:r>
            <a:r>
              <a:rPr lang="en-US" sz="2400" dirty="0" err="1" smtClean="0">
                <a:latin typeface="+mn-lt"/>
              </a:rPr>
              <a:t>fondu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projektiem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notiek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pārsvarā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vienas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nozares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ietvaros</a:t>
            </a:r>
            <a:r>
              <a:rPr lang="en-US" sz="2400" dirty="0" smtClean="0">
                <a:latin typeface="+mn-lt"/>
              </a:rPr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>
                <a:latin typeface="+mn-lt"/>
              </a:rPr>
              <a:t>Nav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skaidri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saprotami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kritēriji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dirty="0" err="1" smtClean="0">
                <a:latin typeface="+mn-lt"/>
              </a:rPr>
              <a:t>pēc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kuriem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tiek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atlasītas</a:t>
            </a:r>
            <a:r>
              <a:rPr lang="en-US" sz="2400" dirty="0" smtClean="0">
                <a:latin typeface="+mn-lt"/>
              </a:rPr>
              <a:t> NVO </a:t>
            </a:r>
            <a:r>
              <a:rPr lang="en-US" sz="2400" dirty="0" err="1" smtClean="0">
                <a:latin typeface="+mn-lt"/>
              </a:rPr>
              <a:t>pārstāvībai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fondu</a:t>
            </a:r>
            <a:r>
              <a:rPr lang="en-US" sz="2400" dirty="0" smtClean="0">
                <a:latin typeface="+mn-lt"/>
              </a:rPr>
              <a:t> UK </a:t>
            </a:r>
            <a:r>
              <a:rPr lang="en-US" sz="2400" dirty="0" smtClean="0">
                <a:latin typeface="+mn-lt"/>
              </a:rPr>
              <a:t>un </a:t>
            </a:r>
            <a:r>
              <a:rPr lang="en-US" sz="2400" dirty="0" smtClean="0">
                <a:latin typeface="+mn-lt"/>
              </a:rPr>
              <a:t>AK;</a:t>
            </a:r>
            <a:endParaRPr lang="en-US" sz="24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5696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08" y="0"/>
            <a:ext cx="9145016" cy="1262160"/>
          </a:xfrm>
        </p:spPr>
        <p:txBody>
          <a:bodyPr/>
          <a:lstStyle/>
          <a:p>
            <a:pPr algn="ctr"/>
            <a:r>
              <a:rPr lang="en-US" sz="2800" b="1" dirty="0" err="1" smtClean="0"/>
              <a:t>Šķēršļi</a:t>
            </a:r>
            <a:r>
              <a:rPr lang="en-US" sz="2800" b="1" dirty="0" smtClean="0"/>
              <a:t> NVO </a:t>
            </a:r>
            <a:r>
              <a:rPr lang="en-US" sz="2800" b="1" dirty="0" err="1" smtClean="0"/>
              <a:t>līdzdalībai</a:t>
            </a:r>
            <a:r>
              <a:rPr lang="en-US" sz="2800" b="1" dirty="0" smtClean="0"/>
              <a:t> ES </a:t>
            </a:r>
            <a:r>
              <a:rPr lang="en-US" sz="2800" b="1" dirty="0" err="1" smtClean="0"/>
              <a:t>Struktūrfondu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uzraudzībā</a:t>
            </a:r>
            <a:r>
              <a:rPr lang="en-US" sz="2800" b="1" dirty="0" smtClean="0"/>
              <a:t> II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03808" y="2195661"/>
            <a:ext cx="9072000" cy="4320480"/>
          </a:xfrm>
        </p:spPr>
        <p:txBody>
          <a:bodyPr anchor="t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>
                <a:latin typeface="+mn-lt"/>
              </a:rPr>
              <a:t>Lielais UK dalībnieku skaits padara UK sēdes formālas jau pieņemtu lēmumu apstiprināšanai;</a:t>
            </a:r>
            <a:endParaRPr lang="en-US" sz="2400" dirty="0" smtClean="0"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>
                <a:latin typeface="+mn-lt"/>
              </a:rPr>
              <a:t>Nav skaidrs </a:t>
            </a:r>
            <a:r>
              <a:rPr lang="en-US" sz="2400" dirty="0" smtClean="0">
                <a:latin typeface="+mn-lt"/>
              </a:rPr>
              <a:t>UK </a:t>
            </a:r>
            <a:r>
              <a:rPr lang="lv-LV" sz="2400" dirty="0" smtClean="0">
                <a:latin typeface="+mn-lt"/>
              </a:rPr>
              <a:t>un </a:t>
            </a:r>
            <a:r>
              <a:rPr lang="en-US" sz="2400" dirty="0" smtClean="0">
                <a:latin typeface="+mn-lt"/>
              </a:rPr>
              <a:t>AK</a:t>
            </a:r>
            <a:r>
              <a:rPr lang="lv-LV" sz="2400" dirty="0" smtClean="0">
                <a:latin typeface="+mn-lt"/>
              </a:rPr>
              <a:t> rīcības mehānisms gadījumos, ja būtiskas sabiedrības intereses, kuras pārstāv nevalstiskais sektors netiek ņemtas vērā</a:t>
            </a:r>
            <a:r>
              <a:rPr lang="en-US" sz="2400" dirty="0" smtClean="0">
                <a:latin typeface="+mn-lt"/>
              </a:rPr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>
                <a:latin typeface="+mn-lt"/>
              </a:rPr>
              <a:t>Nav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skaidrs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mehānisms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dirty="0" err="1" smtClean="0">
                <a:latin typeface="+mn-lt"/>
              </a:rPr>
              <a:t>lai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novērstu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iespēju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dirty="0" err="1" smtClean="0">
                <a:latin typeface="+mn-lt"/>
              </a:rPr>
              <a:t>ka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noteikta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organizācija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lobē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savas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specifiskās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organizācijas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intereses</a:t>
            </a:r>
            <a:r>
              <a:rPr lang="en-US" sz="2400" dirty="0" smtClean="0">
                <a:latin typeface="+mn-lt"/>
              </a:rPr>
              <a:t> </a:t>
            </a:r>
            <a:r>
              <a:rPr lang="lv-LV" sz="2400" dirty="0" smtClean="0">
                <a:latin typeface="+mn-lt"/>
              </a:rPr>
              <a:t>(lai būtu izdevīgāki nosacījumi ES </a:t>
            </a:r>
            <a:r>
              <a:rPr lang="en-US" sz="2400" dirty="0" smtClean="0">
                <a:latin typeface="+mn-lt"/>
              </a:rPr>
              <a:t>f</a:t>
            </a:r>
            <a:r>
              <a:rPr lang="lv-LV" sz="2400" dirty="0" smtClean="0">
                <a:latin typeface="+mn-lt"/>
              </a:rPr>
              <a:t>inansējuma </a:t>
            </a:r>
            <a:r>
              <a:rPr lang="lv-LV" sz="2400" dirty="0" smtClean="0">
                <a:latin typeface="+mn-lt"/>
              </a:rPr>
              <a:t>saņemšanai)</a:t>
            </a:r>
            <a:r>
              <a:rPr lang="en-US" sz="2400" dirty="0" smtClean="0">
                <a:latin typeface="+mn-lt"/>
              </a:rPr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UK un AK </a:t>
            </a:r>
            <a:r>
              <a:rPr lang="en-US" sz="2400" dirty="0" err="1" smtClean="0">
                <a:latin typeface="+mn-lt"/>
              </a:rPr>
              <a:t>pārstāvētajām</a:t>
            </a:r>
            <a:r>
              <a:rPr lang="en-US" sz="2400" dirty="0" smtClean="0">
                <a:latin typeface="+mn-lt"/>
              </a:rPr>
              <a:t> NVO </a:t>
            </a:r>
            <a:r>
              <a:rPr lang="en-US" sz="2400" dirty="0" err="1" smtClean="0">
                <a:latin typeface="+mn-lt"/>
              </a:rPr>
              <a:t>trūkst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kapacitātes</a:t>
            </a:r>
            <a:r>
              <a:rPr lang="en-US" sz="2400" dirty="0" smtClean="0">
                <a:latin typeface="+mn-lt"/>
              </a:rPr>
              <a:t>, </a:t>
            </a:r>
            <a:r>
              <a:rPr lang="en-US" sz="2400" dirty="0" err="1" smtClean="0">
                <a:latin typeface="+mn-lt"/>
              </a:rPr>
              <a:t>lai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pilnvērtīgi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varētu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veikt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savu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darbu</a:t>
            </a:r>
            <a:r>
              <a:rPr lang="en-US" sz="2400" dirty="0" smtClean="0">
                <a:latin typeface="+mn-lt"/>
              </a:rPr>
              <a:t> un </a:t>
            </a:r>
            <a:r>
              <a:rPr lang="en-US" sz="2400" dirty="0" err="1" smtClean="0">
                <a:latin typeface="+mn-lt"/>
              </a:rPr>
              <a:t>nodrošinātu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efektīvu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err="1" smtClean="0">
                <a:latin typeface="+mn-lt"/>
              </a:rPr>
              <a:t>līdzdalību</a:t>
            </a:r>
            <a:r>
              <a:rPr lang="en-US" sz="2400" dirty="0" smtClean="0">
                <a:latin typeface="+mn-lt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04427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08" y="0"/>
            <a:ext cx="9145016" cy="1262160"/>
          </a:xfrm>
        </p:spPr>
        <p:txBody>
          <a:bodyPr/>
          <a:lstStyle/>
          <a:p>
            <a:pPr algn="ctr"/>
            <a:r>
              <a:rPr lang="en-US" sz="2800" b="1" dirty="0" err="1" smtClean="0"/>
              <a:t>Šķēršļi</a:t>
            </a:r>
            <a:r>
              <a:rPr lang="en-US" sz="2800" b="1" dirty="0" smtClean="0"/>
              <a:t> NVO </a:t>
            </a:r>
            <a:r>
              <a:rPr lang="en-US" sz="2800" b="1" dirty="0" err="1" smtClean="0"/>
              <a:t>līdzdalībai</a:t>
            </a:r>
            <a:r>
              <a:rPr lang="en-US" sz="2800" b="1" dirty="0" smtClean="0"/>
              <a:t> ES </a:t>
            </a:r>
            <a:r>
              <a:rPr lang="en-US" sz="2800" b="1" dirty="0" err="1" smtClean="0"/>
              <a:t>Struktūrfondu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uzraudzībā</a:t>
            </a:r>
            <a:r>
              <a:rPr lang="en-US" sz="2800" b="1" dirty="0" smtClean="0"/>
              <a:t> III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03808" y="2411685"/>
            <a:ext cx="9072000" cy="3096344"/>
          </a:xfrm>
        </p:spPr>
        <p:txBody>
          <a:bodyPr anchor="t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/>
              <a:t>Problēmas</a:t>
            </a:r>
            <a:r>
              <a:rPr lang="en-US" sz="2400" dirty="0"/>
              <a:t> </a:t>
            </a:r>
            <a:r>
              <a:rPr lang="en-US" sz="2400" dirty="0" err="1"/>
              <a:t>ar</a:t>
            </a:r>
            <a:r>
              <a:rPr lang="en-US" sz="2400" dirty="0"/>
              <a:t> </a:t>
            </a:r>
            <a:r>
              <a:rPr lang="en-US" sz="2400" dirty="0" err="1"/>
              <a:t>līdzsvaru</a:t>
            </a:r>
            <a:r>
              <a:rPr lang="en-US" sz="2400" dirty="0"/>
              <a:t> </a:t>
            </a:r>
            <a:r>
              <a:rPr lang="en-US" sz="2400" dirty="0" err="1"/>
              <a:t>starp</a:t>
            </a:r>
            <a:r>
              <a:rPr lang="en-US" sz="2400" dirty="0"/>
              <a:t> </a:t>
            </a:r>
            <a:r>
              <a:rPr lang="en-US" sz="2400" dirty="0" err="1"/>
              <a:t>lielo</a:t>
            </a:r>
            <a:r>
              <a:rPr lang="en-US" sz="2400" dirty="0"/>
              <a:t> </a:t>
            </a:r>
            <a:r>
              <a:rPr lang="en-US" sz="2400" dirty="0" err="1"/>
              <a:t>nozaru</a:t>
            </a:r>
            <a:r>
              <a:rPr lang="en-US" sz="2400" dirty="0"/>
              <a:t> </a:t>
            </a:r>
            <a:r>
              <a:rPr lang="en-US" sz="2400" dirty="0" err="1"/>
              <a:t>asociāciju</a:t>
            </a:r>
            <a:r>
              <a:rPr lang="en-US" sz="2400" dirty="0"/>
              <a:t> un </a:t>
            </a:r>
            <a:r>
              <a:rPr lang="en-US" sz="2400" dirty="0" smtClean="0"/>
              <a:t>NVO,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darbojas</a:t>
            </a:r>
            <a:r>
              <a:rPr lang="en-US" sz="2400" dirty="0" smtClean="0"/>
              <a:t> </a:t>
            </a:r>
            <a:r>
              <a:rPr lang="en-US" sz="2400" dirty="0" err="1"/>
              <a:t>sabiedriskajam</a:t>
            </a:r>
            <a:r>
              <a:rPr lang="en-US" sz="2400" dirty="0"/>
              <a:t> </a:t>
            </a:r>
            <a:r>
              <a:rPr lang="en-US" sz="2400" dirty="0" err="1"/>
              <a:t>labumam</a:t>
            </a:r>
            <a:r>
              <a:rPr lang="en-US" sz="2400" dirty="0"/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/>
              <a:t>Ministrijas</a:t>
            </a:r>
            <a:r>
              <a:rPr lang="en-US" sz="2400" dirty="0"/>
              <a:t> ne </a:t>
            </a:r>
            <a:r>
              <a:rPr lang="en-US" sz="2400" dirty="0" err="1"/>
              <a:t>vienmēr</a:t>
            </a:r>
            <a:r>
              <a:rPr lang="en-US" sz="2400" dirty="0"/>
              <a:t> NVO </a:t>
            </a:r>
            <a:r>
              <a:rPr lang="en-US" sz="2400" dirty="0" err="1"/>
              <a:t>uztver</a:t>
            </a:r>
            <a:r>
              <a:rPr lang="en-US" sz="2400" dirty="0"/>
              <a:t> </a:t>
            </a:r>
            <a:r>
              <a:rPr lang="en-US" sz="2400" dirty="0" err="1"/>
              <a:t>kā</a:t>
            </a:r>
            <a:r>
              <a:rPr lang="en-US" sz="2400" dirty="0"/>
              <a:t> </a:t>
            </a:r>
            <a:r>
              <a:rPr lang="en-US" sz="2400" dirty="0" err="1"/>
              <a:t>savas</a:t>
            </a:r>
            <a:r>
              <a:rPr lang="en-US" sz="2400" dirty="0"/>
              <a:t> </a:t>
            </a:r>
            <a:r>
              <a:rPr lang="en-US" sz="2400" dirty="0" err="1"/>
              <a:t>jomas</a:t>
            </a:r>
            <a:r>
              <a:rPr lang="en-US" sz="2400" dirty="0"/>
              <a:t> </a:t>
            </a:r>
            <a:r>
              <a:rPr lang="en-US" sz="2400" dirty="0" err="1"/>
              <a:t>ekspertus</a:t>
            </a:r>
            <a:r>
              <a:rPr lang="en-US" sz="2400" dirty="0"/>
              <a:t> un to </a:t>
            </a:r>
            <a:r>
              <a:rPr lang="en-US" sz="2400" dirty="0" err="1"/>
              <a:t>viedoklis</a:t>
            </a:r>
            <a:r>
              <a:rPr lang="en-US" sz="2400" dirty="0"/>
              <a:t> </a:t>
            </a:r>
            <a:r>
              <a:rPr lang="en-US" sz="2400" dirty="0" err="1"/>
              <a:t>tiek</a:t>
            </a:r>
            <a:r>
              <a:rPr lang="en-US" sz="2400" dirty="0"/>
              <a:t> </a:t>
            </a:r>
            <a:r>
              <a:rPr lang="en-US" sz="2400" dirty="0" err="1"/>
              <a:t>uztverts</a:t>
            </a:r>
            <a:r>
              <a:rPr lang="en-US" sz="2400" dirty="0"/>
              <a:t> </a:t>
            </a:r>
            <a:r>
              <a:rPr lang="en-US" sz="2400" dirty="0" err="1"/>
              <a:t>kā</a:t>
            </a:r>
            <a:r>
              <a:rPr lang="en-US" sz="2400" dirty="0"/>
              <a:t> </a:t>
            </a:r>
            <a:r>
              <a:rPr lang="en-US" sz="2400" dirty="0" err="1"/>
              <a:t>mazāk</a:t>
            </a:r>
            <a:r>
              <a:rPr lang="en-US" sz="2400" dirty="0"/>
              <a:t> </a:t>
            </a:r>
            <a:r>
              <a:rPr lang="en-US" sz="2400" dirty="0" err="1" smtClean="0"/>
              <a:t>nozīmīgs</a:t>
            </a:r>
            <a:r>
              <a:rPr lang="en-US" sz="2400" dirty="0" smtClean="0"/>
              <a:t>;</a:t>
            </a:r>
            <a:endParaRPr lang="en-US" sz="2400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/>
              <a:t>Šobrīd</a:t>
            </a:r>
            <a:r>
              <a:rPr lang="en-US" sz="2400" dirty="0"/>
              <a:t> </a:t>
            </a:r>
            <a:r>
              <a:rPr lang="en-US" sz="2400" dirty="0" err="1"/>
              <a:t>Tehniskajā</a:t>
            </a:r>
            <a:r>
              <a:rPr lang="en-US" sz="2400" dirty="0"/>
              <a:t> </a:t>
            </a:r>
            <a:r>
              <a:rPr lang="en-US" sz="2400" dirty="0" err="1"/>
              <a:t>palīdzībā</a:t>
            </a:r>
            <a:r>
              <a:rPr lang="en-US" sz="2400" dirty="0"/>
              <a:t> </a:t>
            </a:r>
            <a:r>
              <a:rPr lang="en-US" sz="2400" dirty="0" err="1"/>
              <a:t>pieejamās</a:t>
            </a:r>
            <a:r>
              <a:rPr lang="en-US" sz="2400" dirty="0"/>
              <a:t> </a:t>
            </a:r>
            <a:r>
              <a:rPr lang="en-US" sz="2400" dirty="0" err="1"/>
              <a:t>apmācības</a:t>
            </a:r>
            <a:r>
              <a:rPr lang="en-US" sz="2400" dirty="0"/>
              <a:t> UK un AK </a:t>
            </a:r>
            <a:r>
              <a:rPr lang="en-US" sz="2400" dirty="0" err="1"/>
              <a:t>dalībniekiem</a:t>
            </a:r>
            <a:r>
              <a:rPr lang="en-US" sz="2400" dirty="0"/>
              <a:t> </a:t>
            </a:r>
            <a:r>
              <a:rPr lang="en-US" sz="2400" dirty="0" err="1"/>
              <a:t>neatbilst</a:t>
            </a:r>
            <a:r>
              <a:rPr lang="en-US" sz="2400" dirty="0"/>
              <a:t> </a:t>
            </a:r>
            <a:r>
              <a:rPr lang="en-US" sz="2400" dirty="0" err="1"/>
              <a:t>pārstāvēto</a:t>
            </a:r>
            <a:r>
              <a:rPr lang="en-US" sz="2400" dirty="0"/>
              <a:t> NVO </a:t>
            </a:r>
            <a:r>
              <a:rPr lang="en-US" sz="2400" dirty="0" err="1"/>
              <a:t>vajadzībām</a:t>
            </a:r>
            <a:r>
              <a:rPr lang="en-US" sz="2400" dirty="0"/>
              <a:t> un </a:t>
            </a:r>
            <a:r>
              <a:rPr lang="en-US" sz="2400" dirty="0" err="1"/>
              <a:t>interesēm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3598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08" y="0"/>
            <a:ext cx="9145016" cy="1262160"/>
          </a:xfrm>
        </p:spPr>
        <p:txBody>
          <a:bodyPr/>
          <a:lstStyle/>
          <a:p>
            <a:pPr algn="ctr"/>
            <a:r>
              <a:rPr lang="en-US" sz="2800" b="1" dirty="0" err="1" smtClean="0"/>
              <a:t>Šķēršļi</a:t>
            </a:r>
            <a:r>
              <a:rPr lang="en-US" sz="2800" b="1" dirty="0" smtClean="0"/>
              <a:t> NVO </a:t>
            </a:r>
            <a:r>
              <a:rPr lang="en-US" sz="2800" b="1" dirty="0" err="1" smtClean="0"/>
              <a:t>līdzdalībai</a:t>
            </a:r>
            <a:r>
              <a:rPr lang="en-US" sz="2800" b="1" dirty="0" smtClean="0"/>
              <a:t> ES </a:t>
            </a:r>
            <a:r>
              <a:rPr lang="en-US" sz="2800" b="1" dirty="0" err="1" smtClean="0"/>
              <a:t>Struktūrfondu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ieviešanā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I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03808" y="1475581"/>
            <a:ext cx="9072000" cy="5616624"/>
          </a:xfrm>
        </p:spPr>
        <p:txBody>
          <a:bodyPr anchor="t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/>
              <a:t>Sarežģītā līgumu slēgšanas procedūra un līgumi, kas vairāk atbilst administratīvajam </a:t>
            </a:r>
            <a:r>
              <a:rPr lang="lv-LV" sz="2400" dirty="0" smtClean="0"/>
              <a:t>aktam</a:t>
            </a:r>
            <a:r>
              <a:rPr lang="en-US" sz="2400" dirty="0" smtClean="0"/>
              <a:t>;</a:t>
            </a:r>
            <a:endParaRPr lang="en-US" sz="2400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/>
              <a:t>Ja NVO ir iespējamais finansējuma saņēmējs un varētu izpildīt visus projektu atlases kritērijus, tad ne vienmēr NVO ir iespēja finansiāli īstenot projektu, jo</a:t>
            </a:r>
            <a:r>
              <a:rPr lang="en-US" sz="2400" dirty="0" smtClean="0"/>
              <a:t> (1) </a:t>
            </a:r>
            <a:r>
              <a:rPr lang="lv-LV" sz="2400" dirty="0" smtClean="0"/>
              <a:t>ir nepieciešams līdzfinansējums</a:t>
            </a:r>
            <a:r>
              <a:rPr lang="en-US" sz="2400" dirty="0"/>
              <a:t> </a:t>
            </a:r>
            <a:r>
              <a:rPr lang="en-US" sz="2400" dirty="0" smtClean="0"/>
              <a:t>un (2) </a:t>
            </a:r>
            <a:r>
              <a:rPr lang="en-US" sz="2400" dirty="0" err="1" smtClean="0"/>
              <a:t>finansējums</a:t>
            </a:r>
            <a:r>
              <a:rPr lang="en-US" sz="2400" dirty="0" smtClean="0"/>
              <a:t> (</a:t>
            </a:r>
            <a:r>
              <a:rPr lang="en-US" sz="2400" dirty="0" err="1" smtClean="0"/>
              <a:t>vai</a:t>
            </a:r>
            <a:r>
              <a:rPr lang="en-US" sz="2400" dirty="0" smtClean="0"/>
              <a:t> </a:t>
            </a:r>
            <a:r>
              <a:rPr lang="en-US" sz="2400" dirty="0" err="1" smtClean="0"/>
              <a:t>tā</a:t>
            </a:r>
            <a:r>
              <a:rPr lang="en-US" sz="2400" dirty="0" smtClean="0"/>
              <a:t> </a:t>
            </a:r>
            <a:r>
              <a:rPr lang="en-US" sz="2400" dirty="0" err="1" smtClean="0"/>
              <a:t>daļa</a:t>
            </a:r>
            <a:r>
              <a:rPr lang="en-US" sz="2400" dirty="0" smtClean="0"/>
              <a:t>) </a:t>
            </a:r>
            <a:r>
              <a:rPr lang="en-US" sz="2400" dirty="0" err="1" smtClean="0"/>
              <a:t>tiek</a:t>
            </a:r>
            <a:r>
              <a:rPr lang="en-US" sz="2400" dirty="0" smtClean="0"/>
              <a:t> </a:t>
            </a:r>
            <a:r>
              <a:rPr lang="en-US" sz="2400" dirty="0" err="1" smtClean="0"/>
              <a:t>saņemts</a:t>
            </a:r>
            <a:r>
              <a:rPr lang="en-US" sz="2400" dirty="0" smtClean="0"/>
              <a:t> </a:t>
            </a:r>
            <a:r>
              <a:rPr lang="lv-LV" sz="2400" dirty="0" smtClean="0"/>
              <a:t>tikai pēc aktivitāšu ieviešanas</a:t>
            </a:r>
            <a:r>
              <a:rPr lang="en-US" sz="2400" dirty="0" smtClean="0"/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/>
              <a:t>NVO partnerība projektu ieviešanā ir atstāta projektu ieviesēju ziņā un “no augšas” nekādā veidā netiek veicināta NVO līdzdalība</a:t>
            </a:r>
            <a:r>
              <a:rPr lang="en-US" sz="2400" dirty="0" smtClean="0"/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/>
              <a:t>Ja projektu ieviešanā tiek rīkoti iepirkumi, pastāv bažas vai vislētāk iepirktie pakalpojumi būs viskvalitatīvākie noteiktajām mērķa grupām.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8825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08" y="0"/>
            <a:ext cx="9145016" cy="1262160"/>
          </a:xfrm>
        </p:spPr>
        <p:txBody>
          <a:bodyPr/>
          <a:lstStyle/>
          <a:p>
            <a:pPr algn="ctr"/>
            <a:r>
              <a:rPr lang="en-US" sz="2800" b="1" dirty="0" err="1" smtClean="0"/>
              <a:t>Iespējamie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risinājumi</a:t>
            </a:r>
            <a:r>
              <a:rPr lang="en-US" sz="2800" b="1" dirty="0" smtClean="0"/>
              <a:t> NVO </a:t>
            </a:r>
            <a:r>
              <a:rPr lang="en-US" sz="2800" b="1" dirty="0" err="1" smtClean="0"/>
              <a:t>līdzdalības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veicināšanai</a:t>
            </a:r>
            <a:r>
              <a:rPr lang="en-US" sz="2800" b="1" dirty="0" smtClean="0"/>
              <a:t> ES </a:t>
            </a:r>
            <a:r>
              <a:rPr lang="en-US" sz="2800" b="1" dirty="0" err="1" smtClean="0"/>
              <a:t>Struktūrfondu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uzraudzībā</a:t>
            </a:r>
            <a:r>
              <a:rPr lang="en-US" sz="2800" b="1" dirty="0" smtClean="0"/>
              <a:t> un </a:t>
            </a:r>
            <a:r>
              <a:rPr lang="en-US" sz="2800" b="1" dirty="0" err="1" smtClean="0"/>
              <a:t>ieviešanā</a:t>
            </a:r>
            <a:r>
              <a:rPr lang="en-US" sz="2800" b="1" dirty="0" smtClean="0"/>
              <a:t> - I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03808" y="1475581"/>
            <a:ext cx="9072000" cy="5616624"/>
          </a:xfrm>
        </p:spPr>
        <p:txBody>
          <a:bodyPr anchor="t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/>
              <a:t>Nepieciešama</a:t>
            </a:r>
            <a:r>
              <a:rPr lang="en-US" sz="2400" dirty="0" smtClean="0"/>
              <a:t> </a:t>
            </a:r>
            <a:r>
              <a:rPr lang="en-US" sz="2400" dirty="0" err="1" smtClean="0"/>
              <a:t>vienošanās</a:t>
            </a:r>
            <a:r>
              <a:rPr lang="en-US" sz="2400" dirty="0" smtClean="0"/>
              <a:t> par </a:t>
            </a:r>
            <a:r>
              <a:rPr lang="en-US" sz="2400" dirty="0" err="1" smtClean="0"/>
              <a:t>vienotu</a:t>
            </a:r>
            <a:r>
              <a:rPr lang="en-US" sz="2400" dirty="0" smtClean="0"/>
              <a:t> </a:t>
            </a:r>
            <a:r>
              <a:rPr lang="en-US" sz="2400" dirty="0" err="1" smtClean="0"/>
              <a:t>izpratni</a:t>
            </a:r>
            <a:r>
              <a:rPr lang="en-US" sz="2400" dirty="0" smtClean="0"/>
              <a:t> un </a:t>
            </a:r>
            <a:r>
              <a:rPr lang="en-US" sz="2400" dirty="0" err="1" smtClean="0"/>
              <a:t>mehānismiem</a:t>
            </a:r>
            <a:r>
              <a:rPr lang="en-US" sz="2400" dirty="0" smtClean="0"/>
              <a:t>, </a:t>
            </a:r>
            <a:r>
              <a:rPr lang="en-US" sz="2400" dirty="0" err="1" smtClean="0"/>
              <a:t>kā</a:t>
            </a:r>
            <a:r>
              <a:rPr lang="en-US" sz="2400" dirty="0" smtClean="0"/>
              <a:t> </a:t>
            </a:r>
            <a:r>
              <a:rPr lang="en-US" sz="2400" dirty="0" err="1" smtClean="0"/>
              <a:t>veicināt</a:t>
            </a:r>
            <a:r>
              <a:rPr lang="en-US" sz="2400" dirty="0" smtClean="0"/>
              <a:t> NVO </a:t>
            </a:r>
            <a:r>
              <a:rPr lang="en-US" sz="2400" dirty="0" err="1" smtClean="0"/>
              <a:t>līdzdalību</a:t>
            </a:r>
            <a:r>
              <a:rPr lang="en-US" sz="2400" dirty="0" smtClean="0"/>
              <a:t> ES </a:t>
            </a:r>
            <a:r>
              <a:rPr lang="en-US" sz="2400" dirty="0" err="1" smtClean="0"/>
              <a:t>Struktūrfondu</a:t>
            </a:r>
            <a:r>
              <a:rPr lang="en-US" sz="2400" dirty="0" smtClean="0"/>
              <a:t> </a:t>
            </a:r>
            <a:r>
              <a:rPr lang="en-US" sz="2400" dirty="0" err="1" smtClean="0"/>
              <a:t>uzraudzībā</a:t>
            </a:r>
            <a:r>
              <a:rPr lang="en-US" sz="2400" dirty="0" smtClean="0"/>
              <a:t> un </a:t>
            </a:r>
            <a:r>
              <a:rPr lang="en-US" sz="2400" dirty="0" err="1" smtClean="0"/>
              <a:t>ieviešanā</a:t>
            </a:r>
            <a:r>
              <a:rPr lang="en-US" sz="2400" dirty="0" smtClean="0"/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/>
              <a:t>Finanšu ministrijai kā vadošajai iestādei būtu</a:t>
            </a:r>
            <a:r>
              <a:rPr lang="en-US" sz="2400" dirty="0" smtClean="0"/>
              <a:t> </a:t>
            </a:r>
            <a:r>
              <a:rPr lang="en-US" sz="2400" dirty="0" err="1" smtClean="0"/>
              <a:t>jāseko</a:t>
            </a:r>
            <a:r>
              <a:rPr lang="en-US" sz="2400" dirty="0" smtClean="0"/>
              <a:t> </a:t>
            </a:r>
            <a:r>
              <a:rPr lang="en-US" sz="2400" dirty="0" err="1" smtClean="0"/>
              <a:t>līdzi</a:t>
            </a:r>
            <a:r>
              <a:rPr lang="en-US" sz="2400" dirty="0" smtClean="0"/>
              <a:t>, </a:t>
            </a:r>
            <a:r>
              <a:rPr lang="en-US" sz="2400" dirty="0" err="1" smtClean="0"/>
              <a:t>lai</a:t>
            </a:r>
            <a:r>
              <a:rPr lang="en-US" sz="2400" dirty="0" smtClean="0"/>
              <a:t> </a:t>
            </a:r>
            <a:r>
              <a:rPr lang="en-US" sz="2400" dirty="0" err="1" smtClean="0"/>
              <a:t>attiecīgo</a:t>
            </a:r>
            <a:r>
              <a:rPr lang="en-US" sz="2400" dirty="0" smtClean="0"/>
              <a:t> </a:t>
            </a:r>
            <a:r>
              <a:rPr lang="en-US" sz="2400" dirty="0" err="1" smtClean="0"/>
              <a:t>dokumentu</a:t>
            </a:r>
            <a:r>
              <a:rPr lang="en-US" sz="2400" dirty="0" smtClean="0"/>
              <a:t> </a:t>
            </a:r>
            <a:r>
              <a:rPr lang="en-US" sz="2400" dirty="0" err="1" smtClean="0"/>
              <a:t>izstrādē</a:t>
            </a:r>
            <a:r>
              <a:rPr lang="en-US" sz="2400" dirty="0" smtClean="0"/>
              <a:t> </a:t>
            </a:r>
            <a:r>
              <a:rPr lang="en-US" sz="2400" dirty="0" err="1" smtClean="0"/>
              <a:t>laicīgi</a:t>
            </a:r>
            <a:r>
              <a:rPr lang="en-US" sz="2400" dirty="0" smtClean="0"/>
              <a:t> </a:t>
            </a:r>
            <a:r>
              <a:rPr lang="en-US" sz="2400" dirty="0" err="1" smtClean="0"/>
              <a:t>tiktu</a:t>
            </a:r>
            <a:r>
              <a:rPr lang="en-US" sz="2400" dirty="0" smtClean="0"/>
              <a:t> </a:t>
            </a:r>
            <a:r>
              <a:rPr lang="en-US" sz="2400" dirty="0" err="1" smtClean="0"/>
              <a:t>iesaistītas</a:t>
            </a:r>
            <a:r>
              <a:rPr lang="en-US" sz="2400" dirty="0" smtClean="0"/>
              <a:t> NVO;</a:t>
            </a:r>
            <a:endParaRPr lang="lv-LV" sz="2400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/>
              <a:t>Ministrijām un citām valsts institūcijām, kas sagatavo dokumentus būtu jāuzņemas atbildība par visu attiecīgo nozaru NVO iesaisti un viedokļu uzklausīšanu</a:t>
            </a:r>
            <a:r>
              <a:rPr lang="en-US" sz="2400" dirty="0" smtClean="0"/>
              <a:t>;</a:t>
            </a:r>
            <a:endParaRPr lang="lv-LV" sz="2400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/>
              <a:t>Kvalitatīvu sadarbību un diskusijas būt nepieciešams izvērst arī ārpus UK un AK</a:t>
            </a:r>
            <a:r>
              <a:rPr lang="en-US" sz="2400" dirty="0" smtClean="0"/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/>
              <a:t>Jābūt</a:t>
            </a:r>
            <a:r>
              <a:rPr lang="en-US" sz="2400" dirty="0" smtClean="0"/>
              <a:t> </a:t>
            </a:r>
            <a:r>
              <a:rPr lang="en-US" sz="2400" dirty="0" err="1" smtClean="0"/>
              <a:t>skaidrai</a:t>
            </a:r>
            <a:r>
              <a:rPr lang="en-US" sz="2400" dirty="0" smtClean="0"/>
              <a:t> un </a:t>
            </a:r>
            <a:r>
              <a:rPr lang="en-US" sz="2400" dirty="0" err="1" smtClean="0"/>
              <a:t>caurspīdīgai</a:t>
            </a:r>
            <a:r>
              <a:rPr lang="en-US" sz="2400" dirty="0" smtClean="0"/>
              <a:t> NVO </a:t>
            </a:r>
            <a:r>
              <a:rPr lang="en-US" sz="2400" dirty="0" err="1" smtClean="0"/>
              <a:t>pārstāvju</a:t>
            </a:r>
            <a:r>
              <a:rPr lang="en-US" sz="2400" dirty="0" smtClean="0"/>
              <a:t> UK un AK atlases </a:t>
            </a:r>
            <a:r>
              <a:rPr lang="en-US" sz="2400" dirty="0" err="1" smtClean="0"/>
              <a:t>kārtībai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jāveicina</a:t>
            </a:r>
            <a:r>
              <a:rPr lang="en-US" sz="2400" dirty="0" smtClean="0"/>
              <a:t> </a:t>
            </a:r>
            <a:r>
              <a:rPr lang="en-US" sz="2400" dirty="0" err="1" smtClean="0"/>
              <a:t>princips</a:t>
            </a:r>
            <a:r>
              <a:rPr lang="en-US" sz="2400" dirty="0" smtClean="0"/>
              <a:t>, </a:t>
            </a:r>
            <a:r>
              <a:rPr lang="en-US" sz="2400" dirty="0" err="1" smtClean="0"/>
              <a:t>ka</a:t>
            </a:r>
            <a:r>
              <a:rPr lang="en-US" sz="2400" dirty="0" smtClean="0"/>
              <a:t> </a:t>
            </a:r>
            <a:r>
              <a:rPr lang="en-US" sz="2400" dirty="0" err="1" smtClean="0"/>
              <a:t>tiek</a:t>
            </a:r>
            <a:r>
              <a:rPr lang="en-US" sz="2400" dirty="0" smtClean="0"/>
              <a:t> </a:t>
            </a:r>
            <a:r>
              <a:rPr lang="en-US" sz="2400" dirty="0" err="1" smtClean="0"/>
              <a:t>deleģētas</a:t>
            </a:r>
            <a:r>
              <a:rPr lang="en-US" sz="2400" dirty="0" smtClean="0"/>
              <a:t> “</a:t>
            </a:r>
            <a:r>
              <a:rPr lang="en-US" sz="2400" dirty="0" err="1" smtClean="0"/>
              <a:t>jumta</a:t>
            </a:r>
            <a:r>
              <a:rPr lang="en-US" sz="2400" dirty="0" smtClean="0"/>
              <a:t>” </a:t>
            </a:r>
            <a:r>
              <a:rPr lang="en-US" sz="2400" dirty="0" err="1" smtClean="0"/>
              <a:t>organizācijas</a:t>
            </a:r>
            <a:r>
              <a:rPr lang="en-US" sz="2400" dirty="0" smtClean="0"/>
              <a:t>);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8860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08" y="0"/>
            <a:ext cx="9145016" cy="1262160"/>
          </a:xfrm>
        </p:spPr>
        <p:txBody>
          <a:bodyPr/>
          <a:lstStyle/>
          <a:p>
            <a:pPr algn="ctr"/>
            <a:r>
              <a:rPr lang="en-US" sz="2800" b="1" dirty="0" err="1" smtClean="0"/>
              <a:t>Iespējamie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risinājumi</a:t>
            </a:r>
            <a:r>
              <a:rPr lang="en-US" sz="2800" b="1" dirty="0" smtClean="0"/>
              <a:t> NVO </a:t>
            </a:r>
            <a:r>
              <a:rPr lang="en-US" sz="2800" b="1" dirty="0" err="1" smtClean="0"/>
              <a:t>līdzdalības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veicināšanai</a:t>
            </a:r>
            <a:r>
              <a:rPr lang="en-US" sz="2800" b="1" dirty="0" smtClean="0"/>
              <a:t> ES </a:t>
            </a:r>
            <a:r>
              <a:rPr lang="en-US" sz="2800" b="1" dirty="0" err="1" smtClean="0"/>
              <a:t>Struktūrfondu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uzraudzībā</a:t>
            </a:r>
            <a:r>
              <a:rPr lang="en-US" sz="2800" b="1" dirty="0" smtClean="0"/>
              <a:t> un </a:t>
            </a:r>
            <a:r>
              <a:rPr lang="en-US" sz="2800" b="1" dirty="0" err="1" smtClean="0"/>
              <a:t>ieviešanā</a:t>
            </a:r>
            <a:r>
              <a:rPr lang="en-US" sz="2800" b="1" dirty="0" smtClean="0"/>
              <a:t> - II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03808" y="1475581"/>
            <a:ext cx="9072000" cy="5616624"/>
          </a:xfrm>
        </p:spPr>
        <p:txBody>
          <a:bodyPr anchor="t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 smtClean="0"/>
              <a:t>Vajadzētu</a:t>
            </a:r>
            <a:r>
              <a:rPr lang="en-US" sz="2400" dirty="0" smtClean="0"/>
              <a:t> </a:t>
            </a:r>
            <a:r>
              <a:rPr lang="en-US" sz="2400" dirty="0" err="1" smtClean="0"/>
              <a:t>vairāk</a:t>
            </a:r>
            <a:r>
              <a:rPr lang="en-US" sz="2400" dirty="0" smtClean="0"/>
              <a:t> </a:t>
            </a:r>
            <a:r>
              <a:rPr lang="en-US" sz="2400" dirty="0" err="1" smtClean="0"/>
              <a:t>veicināt</a:t>
            </a:r>
            <a:r>
              <a:rPr lang="en-US" sz="2400" dirty="0" smtClean="0"/>
              <a:t> AK </a:t>
            </a:r>
            <a:r>
              <a:rPr lang="en-US" sz="2400" dirty="0" err="1" smtClean="0"/>
              <a:t>darbu</a:t>
            </a:r>
            <a:r>
              <a:rPr lang="en-US" sz="2400" dirty="0" smtClean="0"/>
              <a:t> </a:t>
            </a:r>
            <a:r>
              <a:rPr lang="en-US" sz="2400" dirty="0" err="1" smtClean="0"/>
              <a:t>kā</a:t>
            </a:r>
            <a:r>
              <a:rPr lang="en-US" sz="2400" dirty="0" smtClean="0"/>
              <a:t> </a:t>
            </a:r>
            <a:r>
              <a:rPr lang="en-US" sz="2400" dirty="0" err="1" smtClean="0"/>
              <a:t>darba</a:t>
            </a:r>
            <a:r>
              <a:rPr lang="en-US" sz="2400" dirty="0" smtClean="0"/>
              <a:t> </a:t>
            </a:r>
            <a:r>
              <a:rPr lang="en-US" sz="2400" dirty="0" err="1" smtClean="0"/>
              <a:t>grupām</a:t>
            </a:r>
            <a:r>
              <a:rPr lang="en-US" sz="2400" dirty="0" smtClean="0"/>
              <a:t>, </a:t>
            </a:r>
            <a:r>
              <a:rPr lang="en-US" sz="2400" dirty="0" err="1" smtClean="0"/>
              <a:t>lai</a:t>
            </a:r>
            <a:r>
              <a:rPr lang="en-US" sz="2400" dirty="0" smtClean="0"/>
              <a:t> </a:t>
            </a:r>
            <a:r>
              <a:rPr lang="en-US" sz="2400" dirty="0" err="1" smtClean="0"/>
              <a:t>jautājumi</a:t>
            </a:r>
            <a:r>
              <a:rPr lang="en-US" sz="2400" dirty="0" smtClean="0"/>
              <a:t> </a:t>
            </a:r>
            <a:r>
              <a:rPr lang="en-US" sz="2400" dirty="0" err="1" smtClean="0"/>
              <a:t>tiktu</a:t>
            </a:r>
            <a:r>
              <a:rPr lang="en-US" sz="2400" dirty="0" smtClean="0"/>
              <a:t> </a:t>
            </a:r>
            <a:r>
              <a:rPr lang="en-US" sz="2400" dirty="0" err="1" smtClean="0"/>
              <a:t>izdiskutēti</a:t>
            </a:r>
            <a:r>
              <a:rPr lang="en-US" sz="2400" dirty="0" smtClean="0"/>
              <a:t> </a:t>
            </a:r>
            <a:r>
              <a:rPr lang="en-US" sz="2400" dirty="0" err="1" smtClean="0"/>
              <a:t>pēc</a:t>
            </a:r>
            <a:r>
              <a:rPr lang="en-US" sz="2400" dirty="0" smtClean="0"/>
              <a:t> </a:t>
            </a:r>
            <a:r>
              <a:rPr lang="en-US" sz="2400" dirty="0" err="1" smtClean="0"/>
              <a:t>būtības</a:t>
            </a:r>
            <a:r>
              <a:rPr lang="en-US" sz="2400" dirty="0" smtClean="0"/>
              <a:t>, ne </a:t>
            </a:r>
            <a:r>
              <a:rPr lang="en-US" sz="2400" dirty="0" err="1" smtClean="0"/>
              <a:t>tikai</a:t>
            </a:r>
            <a:r>
              <a:rPr lang="en-US" sz="2400" dirty="0" smtClean="0"/>
              <a:t> </a:t>
            </a:r>
            <a:r>
              <a:rPr lang="en-US" sz="2400" dirty="0" err="1" smtClean="0"/>
              <a:t>formāli</a:t>
            </a:r>
            <a:r>
              <a:rPr lang="en-US" sz="2400" dirty="0" smtClean="0"/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/>
              <a:t>Atbalsts no </a:t>
            </a:r>
            <a:r>
              <a:rPr lang="en-US" sz="2400" dirty="0" smtClean="0"/>
              <a:t>T</a:t>
            </a:r>
            <a:r>
              <a:rPr lang="lv-LV" sz="2400" dirty="0" smtClean="0"/>
              <a:t>ehniskās palīdzības:</a:t>
            </a:r>
            <a:endParaRPr lang="en-US" sz="24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	</a:t>
            </a:r>
            <a:r>
              <a:rPr lang="lv-LV" sz="2400" dirty="0" smtClean="0"/>
              <a:t>apmācības atbilstoši NVO vajadzībām;</a:t>
            </a:r>
            <a:endParaRPr lang="en-US" sz="24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	</a:t>
            </a:r>
            <a:r>
              <a:rPr lang="lv-LV" sz="2400" dirty="0" smtClean="0"/>
              <a:t>atbalsts UK un AK pārstāvēto organizāciju sasvstarpējai </a:t>
            </a:r>
            <a:r>
              <a:rPr lang="en-US" sz="2400" dirty="0" smtClean="0"/>
              <a:t>	</a:t>
            </a:r>
            <a:r>
              <a:rPr lang="lv-LV" sz="2400" dirty="0" smtClean="0"/>
              <a:t>komunikācijai (darba grupas, u.c.);</a:t>
            </a:r>
            <a:endParaRPr lang="en-US" sz="24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	</a:t>
            </a:r>
            <a:r>
              <a:rPr lang="lv-LV" sz="2400" dirty="0" smtClean="0"/>
              <a:t>atbalsts ārpus UK un AK sēdēm rīkotām diskusijām, </a:t>
            </a:r>
            <a:r>
              <a:rPr lang="en-US" sz="2400" dirty="0" smtClean="0"/>
              <a:t>	</a:t>
            </a:r>
            <a:r>
              <a:rPr lang="lv-LV" sz="2400" dirty="0" smtClean="0"/>
              <a:t>viedokļu apmaiņām par UK un AK skatāmajiem </a:t>
            </a:r>
            <a:r>
              <a:rPr lang="en-US" sz="2400" dirty="0" smtClean="0"/>
              <a:t>	</a:t>
            </a:r>
            <a:r>
              <a:rPr lang="lv-LV" sz="2400" dirty="0" smtClean="0"/>
              <a:t>jautājumiem;</a:t>
            </a:r>
            <a:endParaRPr lang="en-US" sz="24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	</a:t>
            </a:r>
            <a:r>
              <a:rPr lang="lv-LV" sz="2400" dirty="0" smtClean="0"/>
              <a:t>atalgojums NVO pārstāvjiem UK un AK (būtu efektīva pie </a:t>
            </a:r>
            <a:r>
              <a:rPr lang="en-US" sz="2400" dirty="0" smtClean="0"/>
              <a:t>	</a:t>
            </a:r>
            <a:r>
              <a:rPr lang="lv-LV" sz="2400" dirty="0" smtClean="0"/>
              <a:t>nosacījuma, ja būtu skaidra un caurspīdīga NVO pārstāvju </a:t>
            </a:r>
            <a:r>
              <a:rPr lang="en-US" sz="2400" dirty="0" smtClean="0"/>
              <a:t>	</a:t>
            </a:r>
            <a:r>
              <a:rPr lang="lv-LV" sz="2400" dirty="0" smtClean="0"/>
              <a:t>UK un AK atlases kārtība)</a:t>
            </a:r>
            <a:r>
              <a:rPr lang="en-US" sz="2400" dirty="0" smtClean="0"/>
              <a:t>;</a:t>
            </a:r>
            <a:endParaRPr lang="lv-LV" sz="2400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8504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08" y="0"/>
            <a:ext cx="9145016" cy="1262160"/>
          </a:xfrm>
        </p:spPr>
        <p:txBody>
          <a:bodyPr/>
          <a:lstStyle/>
          <a:p>
            <a:pPr algn="ctr"/>
            <a:r>
              <a:rPr lang="en-US" sz="2800" b="1" dirty="0" err="1" smtClean="0"/>
              <a:t>Iespējamie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risinājumi</a:t>
            </a:r>
            <a:r>
              <a:rPr lang="en-US" sz="2800" b="1" dirty="0" smtClean="0"/>
              <a:t> NVO </a:t>
            </a:r>
            <a:r>
              <a:rPr lang="en-US" sz="2800" b="1" dirty="0" err="1" smtClean="0"/>
              <a:t>līdzdalības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veicināšanai</a:t>
            </a:r>
            <a:r>
              <a:rPr lang="en-US" sz="2800" b="1" dirty="0" smtClean="0"/>
              <a:t> ES </a:t>
            </a:r>
            <a:r>
              <a:rPr lang="en-US" sz="2800" b="1" dirty="0" err="1" smtClean="0"/>
              <a:t>Struktūrfondu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uzraudzībā</a:t>
            </a:r>
            <a:r>
              <a:rPr lang="en-US" sz="2800" b="1" dirty="0" smtClean="0"/>
              <a:t> un </a:t>
            </a:r>
            <a:r>
              <a:rPr lang="en-US" sz="2800" b="1" dirty="0" err="1" smtClean="0"/>
              <a:t>ieviešanā</a:t>
            </a:r>
            <a:r>
              <a:rPr lang="en-US" sz="2800" b="1" dirty="0" smtClean="0"/>
              <a:t> - III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03808" y="1907629"/>
            <a:ext cx="9072000" cy="4248472"/>
          </a:xfrm>
        </p:spPr>
        <p:txBody>
          <a:bodyPr anchor="t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/>
              <a:t>T</a:t>
            </a:r>
            <a:r>
              <a:rPr lang="lv-LV" sz="2400" dirty="0" smtClean="0"/>
              <a:t>ematiskās jomas apmācības ministriju ierēdņiem, kuri pārstāv ministrijas UK un A</a:t>
            </a:r>
            <a:r>
              <a:rPr lang="en-US" sz="2400" dirty="0" smtClean="0"/>
              <a:t>K </a:t>
            </a:r>
            <a:r>
              <a:rPr lang="en-US" sz="2400" dirty="0" err="1" smtClean="0"/>
              <a:t>kopā</a:t>
            </a:r>
            <a:r>
              <a:rPr lang="en-US" sz="2400" dirty="0" smtClean="0"/>
              <a:t> </a:t>
            </a:r>
            <a:r>
              <a:rPr lang="en-US" sz="2400" dirty="0" err="1" smtClean="0"/>
              <a:t>ar</a:t>
            </a:r>
            <a:r>
              <a:rPr lang="en-US" sz="2400" dirty="0" smtClean="0"/>
              <a:t> </a:t>
            </a:r>
            <a:r>
              <a:rPr lang="en-US" sz="2400" dirty="0" err="1" smtClean="0"/>
              <a:t>attiecīgās</a:t>
            </a:r>
            <a:r>
              <a:rPr lang="en-US" sz="2400" dirty="0" smtClean="0"/>
              <a:t> </a:t>
            </a:r>
            <a:r>
              <a:rPr lang="en-US" sz="2400" dirty="0" err="1" smtClean="0"/>
              <a:t>jomas</a:t>
            </a:r>
            <a:r>
              <a:rPr lang="en-US" sz="2400" dirty="0"/>
              <a:t> </a:t>
            </a:r>
            <a:r>
              <a:rPr lang="en-US" sz="2400" dirty="0" smtClean="0"/>
              <a:t>NVO un </a:t>
            </a:r>
            <a:r>
              <a:rPr lang="en-US" sz="2400" dirty="0" err="1" smtClean="0"/>
              <a:t>ekspertiem</a:t>
            </a:r>
            <a:r>
              <a:rPr lang="en-US" sz="2400" dirty="0" smtClean="0"/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/>
              <a:t>I</a:t>
            </a:r>
            <a:r>
              <a:rPr lang="lv-LV" sz="2400" dirty="0" smtClean="0"/>
              <a:t>zvērtēt visu SAM projektu atlases kritēriju kopumu no NVO partnerības viedokļa, kur tā būtu obligāti nepieciešama un kur tā būtu vēlama</a:t>
            </a:r>
            <a:r>
              <a:rPr lang="en-US" sz="2400" dirty="0" smtClean="0"/>
              <a:t>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lv-LV" sz="2400" dirty="0" smtClean="0"/>
              <a:t>Būtu nepieciešams projektu ieviesējiem nodrošināt, ka mērķa grupu pārstāvju organizācijas tiek iekļautas tajās iepirkumu komisijās, kur notiek iepirkuma izvērtēšana par attiecīgajām tēmām.</a:t>
            </a:r>
            <a:endParaRPr lang="en-US" sz="2400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4065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678</Words>
  <Application>Microsoft Office PowerPoint</Application>
  <PresentationFormat>Custom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Office Theme</vt:lpstr>
      <vt:lpstr>PowerPoint Presentation</vt:lpstr>
      <vt:lpstr>Notikumu hronoloģija pēc 29.07.2015. Memoranda padomes sēdes</vt:lpstr>
      <vt:lpstr>Šķēršļi NVO līdzdalībai ES Struktūrfondu uzraudzībā I</vt:lpstr>
      <vt:lpstr>Šķēršļi NVO līdzdalībai ES Struktūrfondu uzraudzībā II</vt:lpstr>
      <vt:lpstr>Šķēršļi NVO līdzdalībai ES Struktūrfondu uzraudzībā III</vt:lpstr>
      <vt:lpstr>Šķēršļi NVO līdzdalībai ES Struktūrfondu ieviešanā I</vt:lpstr>
      <vt:lpstr>Iespējamie risinājumi NVO līdzdalības veicināšanai ES Struktūrfondu uzraudzībā un ieviešanā - I</vt:lpstr>
      <vt:lpstr>Iespējamie risinājumi NVO līdzdalības veicināšanai ES Struktūrfondu uzraudzībā un ieviešanā - II</vt:lpstr>
      <vt:lpstr>Iespējamie risinājumi NVO līdzdalības veicināšanai ES Struktūrfondu uzraudzībā un ieviešanā - III</vt:lpstr>
      <vt:lpstr>Kā iedzīvināt piedāvātos risinājumus?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Juris Dilba</cp:lastModifiedBy>
  <cp:revision>34</cp:revision>
  <dcterms:modified xsi:type="dcterms:W3CDTF">2016-01-26T15:37:31Z</dcterms:modified>
</cp:coreProperties>
</file>