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954" y="-6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B9C4EBA-3B4A-45A9-8254-0EFF8F94116C}"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2510824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9C4EBA-3B4A-45A9-8254-0EFF8F94116C}"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76349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9C4EBA-3B4A-45A9-8254-0EFF8F94116C}"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262558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9C4EBA-3B4A-45A9-8254-0EFF8F94116C}"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194482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9C4EBA-3B4A-45A9-8254-0EFF8F94116C}"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176400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B9C4EBA-3B4A-45A9-8254-0EFF8F94116C}"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878888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B9C4EBA-3B4A-45A9-8254-0EFF8F94116C}" type="datetimeFigureOut">
              <a:rPr lang="en-GB" smtClean="0"/>
              <a:t>27/01/2016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1777687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B9C4EBA-3B4A-45A9-8254-0EFF8F94116C}" type="datetimeFigureOut">
              <a:rPr lang="en-GB" smtClean="0"/>
              <a:t>27/01/2016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269407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C4EBA-3B4A-45A9-8254-0EFF8F94116C}" type="datetimeFigureOut">
              <a:rPr lang="en-GB" smtClean="0"/>
              <a:t>27/01/2016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356016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9C4EBA-3B4A-45A9-8254-0EFF8F94116C}"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2230550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9C4EBA-3B4A-45A9-8254-0EFF8F94116C}"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B6CAB1-4908-4CCC-A031-E42B8F76E52F}" type="slidenum">
              <a:rPr lang="en-GB" smtClean="0"/>
              <a:t>‹#›</a:t>
            </a:fld>
            <a:endParaRPr lang="en-GB"/>
          </a:p>
        </p:txBody>
      </p:sp>
    </p:spTree>
    <p:extLst>
      <p:ext uri="{BB962C8B-B14F-4D97-AF65-F5344CB8AC3E}">
        <p14:creationId xmlns:p14="http://schemas.microsoft.com/office/powerpoint/2010/main" val="1358136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C4EBA-3B4A-45A9-8254-0EFF8F94116C}" type="datetimeFigureOut">
              <a:rPr lang="en-GB" smtClean="0"/>
              <a:t>27/01/2016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B6CAB1-4908-4CCC-A031-E42B8F76E52F}" type="slidenum">
              <a:rPr lang="en-GB" smtClean="0"/>
              <a:t>‹#›</a:t>
            </a:fld>
            <a:endParaRPr lang="en-GB"/>
          </a:p>
        </p:txBody>
      </p:sp>
    </p:spTree>
    <p:extLst>
      <p:ext uri="{BB962C8B-B14F-4D97-AF65-F5344CB8AC3E}">
        <p14:creationId xmlns:p14="http://schemas.microsoft.com/office/powerpoint/2010/main" val="35358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Aris.adlers@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pakšvirsraksts 2"/>
          <p:cNvSpPr txBox="1">
            <a:spLocks/>
          </p:cNvSpPr>
          <p:nvPr/>
        </p:nvSpPr>
        <p:spPr>
          <a:xfrm>
            <a:off x="1043608" y="2996952"/>
            <a:ext cx="7632848" cy="24258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spcBef>
                <a:spcPts val="0"/>
              </a:spcBef>
            </a:pPr>
            <a:r>
              <a:rPr lang="pt-BR" sz="3300" dirty="0">
                <a:solidFill>
                  <a:srgbClr val="EA8B00"/>
                </a:solidFill>
              </a:rPr>
              <a:t>NVO Fonda darbības prioritātes </a:t>
            </a:r>
            <a:r>
              <a:rPr lang="pt-BR" sz="3300" dirty="0" smtClean="0">
                <a:solidFill>
                  <a:srgbClr val="EA8B00"/>
                </a:solidFill>
              </a:rPr>
              <a:t>2016.gadam</a:t>
            </a:r>
            <a:endParaRPr lang="lv-LV" sz="3300" dirty="0" smtClean="0">
              <a:solidFill>
                <a:srgbClr val="EA8B00"/>
              </a:solidFill>
            </a:endParaRPr>
          </a:p>
          <a:p>
            <a:pPr algn="r">
              <a:spcBef>
                <a:spcPts val="0"/>
              </a:spcBef>
            </a:pPr>
            <a:r>
              <a:rPr lang="lv-LV" sz="2400" dirty="0" smtClean="0">
                <a:solidFill>
                  <a:schemeClr val="tx1"/>
                </a:solidFill>
              </a:rPr>
              <a:t>2016. gada 27. janvāris, Rīga</a:t>
            </a:r>
            <a:endParaRPr lang="lv-LV" sz="2400" dirty="0">
              <a:solidFill>
                <a:schemeClr val="tx1"/>
              </a:solidFill>
            </a:endParaRPr>
          </a:p>
        </p:txBody>
      </p:sp>
      <p:sp>
        <p:nvSpPr>
          <p:cNvPr id="5" name="TextBox 4"/>
          <p:cNvSpPr txBox="1"/>
          <p:nvPr/>
        </p:nvSpPr>
        <p:spPr>
          <a:xfrm>
            <a:off x="683567" y="4941168"/>
            <a:ext cx="5550879" cy="646331"/>
          </a:xfrm>
          <a:prstGeom prst="rect">
            <a:avLst/>
          </a:prstGeom>
          <a:noFill/>
        </p:spPr>
        <p:txBody>
          <a:bodyPr wrap="none" rtlCol="0">
            <a:spAutoFit/>
          </a:bodyPr>
          <a:lstStyle/>
          <a:p>
            <a:r>
              <a:rPr lang="lv-LV" dirty="0" smtClean="0"/>
              <a:t>Āris Ādlers, </a:t>
            </a:r>
          </a:p>
          <a:p>
            <a:r>
              <a:rPr lang="en-GB" dirty="0" err="1"/>
              <a:t>Biedrības</a:t>
            </a:r>
            <a:r>
              <a:rPr lang="en-GB" dirty="0"/>
              <a:t> "</a:t>
            </a:r>
            <a:r>
              <a:rPr lang="en-GB" dirty="0" err="1"/>
              <a:t>Latvijas</a:t>
            </a:r>
            <a:r>
              <a:rPr lang="en-GB" dirty="0"/>
              <a:t> </a:t>
            </a:r>
            <a:r>
              <a:rPr lang="lv-LV" dirty="0" smtClean="0"/>
              <a:t>L</a:t>
            </a:r>
            <a:r>
              <a:rPr lang="en-GB" dirty="0" err="1" smtClean="0"/>
              <a:t>auku</a:t>
            </a:r>
            <a:r>
              <a:rPr lang="en-GB" dirty="0" smtClean="0"/>
              <a:t> </a:t>
            </a:r>
            <a:r>
              <a:rPr lang="en-GB" dirty="0"/>
              <a:t>forums" </a:t>
            </a:r>
            <a:r>
              <a:rPr lang="en-GB" dirty="0" err="1"/>
              <a:t>izpilddirektora</a:t>
            </a:r>
            <a:r>
              <a:rPr lang="en-GB" dirty="0"/>
              <a:t> </a:t>
            </a:r>
            <a:r>
              <a:rPr lang="en-GB" dirty="0" err="1"/>
              <a:t>vietnieks</a:t>
            </a:r>
            <a:endParaRPr lang="en-GB" dirty="0"/>
          </a:p>
        </p:txBody>
      </p:sp>
      <p:sp>
        <p:nvSpPr>
          <p:cNvPr id="6" name="TextBox 5"/>
          <p:cNvSpPr txBox="1"/>
          <p:nvPr/>
        </p:nvSpPr>
        <p:spPr>
          <a:xfrm>
            <a:off x="687832" y="5982263"/>
            <a:ext cx="7961339" cy="461665"/>
          </a:xfrm>
          <a:prstGeom prst="rect">
            <a:avLst/>
          </a:prstGeom>
          <a:noFill/>
        </p:spPr>
        <p:txBody>
          <a:bodyPr wrap="square" rtlCol="0">
            <a:spAutoFit/>
          </a:bodyPr>
          <a:lstStyle/>
          <a:p>
            <a:r>
              <a:rPr lang="lv-LV" sz="1200" b="1" dirty="0" smtClean="0"/>
              <a:t>Šī prezentācija tapusi  ārpus darba laika uz brīvprātības proncipa.  Darbs NVO un MK memoranda padomē iespējams pateicoties darba devēja «Latvijas Zaļā kustība» atļaujai strādāt nenormētu darba laiku.</a:t>
            </a:r>
            <a:endParaRPr lang="en-GB" sz="1200" b="1" dirty="0"/>
          </a:p>
        </p:txBody>
      </p:sp>
    </p:spTree>
    <p:extLst>
      <p:ext uri="{BB962C8B-B14F-4D97-AF65-F5344CB8AC3E}">
        <p14:creationId xmlns:p14="http://schemas.microsoft.com/office/powerpoint/2010/main" val="94436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869160"/>
            <a:ext cx="8229600" cy="1143000"/>
          </a:xfrm>
        </p:spPr>
        <p:txBody>
          <a:bodyPr>
            <a:normAutofit fontScale="90000"/>
          </a:bodyPr>
          <a:lstStyle/>
          <a:p>
            <a:pPr algn="r"/>
            <a:r>
              <a:rPr lang="lv-LV" sz="2600" dirty="0" smtClean="0"/>
              <a:t>Ziņojums satur informāciju par 2016. gada 19. janvārī NVO fonda stratēģiskās plānošanas komitejas sēdē lemto</a:t>
            </a:r>
            <a:br>
              <a:rPr lang="lv-LV" sz="2600" dirty="0" smtClean="0"/>
            </a:br>
            <a:r>
              <a:rPr lang="lv-LV" sz="2600" dirty="0"/>
              <a:t/>
            </a:r>
            <a:br>
              <a:rPr lang="lv-LV" sz="2600" dirty="0"/>
            </a:br>
            <a:endParaRPr lang="en-GB" sz="2600" dirty="0"/>
          </a:p>
        </p:txBody>
      </p:sp>
    </p:spTree>
    <p:extLst>
      <p:ext uri="{BB962C8B-B14F-4D97-AF65-F5344CB8AC3E}">
        <p14:creationId xmlns:p14="http://schemas.microsoft.com/office/powerpoint/2010/main" val="1165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NVO fonda darbības virzieni</a:t>
            </a:r>
            <a:endParaRPr lang="en-GB" dirty="0"/>
          </a:p>
        </p:txBody>
      </p:sp>
      <p:sp>
        <p:nvSpPr>
          <p:cNvPr id="3" name="Content Placeholder 2"/>
          <p:cNvSpPr>
            <a:spLocks noGrp="1"/>
          </p:cNvSpPr>
          <p:nvPr>
            <p:ph idx="1"/>
          </p:nvPr>
        </p:nvSpPr>
        <p:spPr/>
        <p:txBody>
          <a:bodyPr/>
          <a:lstStyle/>
          <a:p>
            <a:pPr marL="514350" indent="-514350">
              <a:buAutoNum type="arabicParenR"/>
            </a:pPr>
            <a:r>
              <a:rPr lang="lv-LV" b="1" dirty="0" smtClean="0"/>
              <a:t>NVO </a:t>
            </a:r>
            <a:r>
              <a:rPr lang="lv-LV" b="1" dirty="0"/>
              <a:t>darbības </a:t>
            </a:r>
            <a:r>
              <a:rPr lang="lv-LV" b="1" dirty="0" smtClean="0"/>
              <a:t>stiprināšana</a:t>
            </a:r>
          </a:p>
          <a:p>
            <a:pPr marL="0" indent="0">
              <a:buNone/>
            </a:pPr>
            <a:r>
              <a:rPr lang="lv-LV" dirty="0"/>
              <a:t>mērķis: līdzdalības un līdzdarbības demokrātijas veicināšana, atbalstot organizācijas, kuras veic būtisku darbu sabiedrības labā un ievērojami veicina sabiedrības aktivitāti un iesaistīšanos sabiedrībai būtisku problēmu risināšanā, tajā skaitā iedzīvotāju iesaistīšanās un līdzdalības veicināšana.</a:t>
            </a:r>
            <a:endParaRPr lang="en-GB" dirty="0"/>
          </a:p>
        </p:txBody>
      </p:sp>
    </p:spTree>
    <p:extLst>
      <p:ext uri="{BB962C8B-B14F-4D97-AF65-F5344CB8AC3E}">
        <p14:creationId xmlns:p14="http://schemas.microsoft.com/office/powerpoint/2010/main" val="3861885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NVO fonda darbības virzieni</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lv-LV" b="1" dirty="0" smtClean="0"/>
              <a:t>2) Atbalsts </a:t>
            </a:r>
            <a:r>
              <a:rPr lang="lv-LV" b="1" dirty="0"/>
              <a:t>NVO pilsoniskās sabiedrības aktivitātēm</a:t>
            </a:r>
            <a:endParaRPr lang="lv-LV" b="1" dirty="0" smtClean="0"/>
          </a:p>
          <a:p>
            <a:pPr marL="0" indent="0">
              <a:buNone/>
            </a:pPr>
            <a:r>
              <a:rPr lang="lv-LV" dirty="0"/>
              <a:t>mērķis: Stiprināt demokrātiskās vērtības un cilvēktiesību ievērošanu Latvijā, veicināt pilsonisko līdzdalību, spēcināt Latvijas iedzīvotāju cilvēkdrošību un uzlabot dzīves kvalitāti, veicināt sociālo atbildību kopienā, finansiāli atbalstot NVO projektus attiecīgās apakšprogrammas atbalsta jomās.</a:t>
            </a:r>
            <a:endParaRPr lang="en-GB" dirty="0"/>
          </a:p>
          <a:p>
            <a:pPr marL="0" indent="0">
              <a:buNone/>
            </a:pPr>
            <a:endParaRPr lang="en-GB" dirty="0"/>
          </a:p>
        </p:txBody>
      </p:sp>
    </p:spTree>
    <p:extLst>
      <p:ext uri="{BB962C8B-B14F-4D97-AF65-F5344CB8AC3E}">
        <p14:creationId xmlns:p14="http://schemas.microsoft.com/office/powerpoint/2010/main" val="333284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NVO fonda darbības virzieni</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lv-LV" b="1" dirty="0" smtClean="0"/>
              <a:t>3) </a:t>
            </a:r>
            <a:r>
              <a:rPr lang="lv-LV" b="1" dirty="0"/>
              <a:t>NVO interešu aizstāvības stiprināšana</a:t>
            </a:r>
            <a:endParaRPr lang="lv-LV" b="1" dirty="0" smtClean="0"/>
          </a:p>
          <a:p>
            <a:pPr marL="0" indent="0">
              <a:buNone/>
            </a:pPr>
            <a:r>
              <a:rPr lang="lv-LV" dirty="0"/>
              <a:t>mērķis: NVO līdzdalības nodrošināšana valsts pārvaldē, konsultatīvajās padomēs, </a:t>
            </a:r>
            <a:r>
              <a:rPr lang="lv-LV" dirty="0" smtClean="0"/>
              <a:t>komisijās</a:t>
            </a:r>
          </a:p>
          <a:p>
            <a:r>
              <a:rPr lang="lv-LV" dirty="0"/>
              <a:t>NVO, kas darbojas interešu aizstāvības jomās, – ekspertu piesaiste un ekspertīzes nodrošināšana (pētījumu veikšana, atzinumu izstrāde un pierādījumu apkopošana u.c. aktivitātes, lai virzītu tādu lēmumu pieņemšanu, kas izriet no secinājumiem par sabiedrības interešu aizstāvības jomas esošo situāciju un piemērotāko risinājumu);</a:t>
            </a:r>
            <a:endParaRPr lang="en-GB" dirty="0"/>
          </a:p>
          <a:p>
            <a:r>
              <a:rPr lang="lv-LV" dirty="0"/>
              <a:t>NVO sabiedrības interešu aizstāvības jomas projekti (individuālas iniciatīvas) – projekti, kas paredz interešu aizstāvības jomu iniciatīvas vietējā, reģionālā un nacionālā līmenī.</a:t>
            </a:r>
            <a:endParaRPr lang="en-GB" dirty="0"/>
          </a:p>
        </p:txBody>
      </p:sp>
    </p:spTree>
    <p:extLst>
      <p:ext uri="{BB962C8B-B14F-4D97-AF65-F5344CB8AC3E}">
        <p14:creationId xmlns:p14="http://schemas.microsoft.com/office/powerpoint/2010/main" val="312247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390163870"/>
              </p:ext>
            </p:extLst>
          </p:nvPr>
        </p:nvGraphicFramePr>
        <p:xfrm>
          <a:off x="467544" y="2132856"/>
          <a:ext cx="8229600" cy="4399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lv-LV" dirty="0" smtClean="0"/>
                        <a:t>Darbības virziens</a:t>
                      </a:r>
                      <a:endParaRPr lang="en-GB" dirty="0"/>
                    </a:p>
                  </a:txBody>
                  <a:tcPr>
                    <a:gradFill>
                      <a:gsLst>
                        <a:gs pos="0">
                          <a:srgbClr val="DDEBCF"/>
                        </a:gs>
                        <a:gs pos="90000">
                          <a:srgbClr val="9CB86E"/>
                        </a:gs>
                        <a:gs pos="100000">
                          <a:srgbClr val="156B13"/>
                        </a:gs>
                      </a:gsLst>
                      <a:lin ang="5400000" scaled="0"/>
                    </a:gradFill>
                  </a:tcPr>
                </a:tc>
                <a:tc>
                  <a:txBody>
                    <a:bodyPr/>
                    <a:lstStyle/>
                    <a:p>
                      <a:r>
                        <a:rPr lang="lv-LV" dirty="0" smtClean="0"/>
                        <a:t>Minimālais slieksnis (EUR)</a:t>
                      </a:r>
                      <a:endParaRPr lang="en-GB" dirty="0"/>
                    </a:p>
                  </a:txBody>
                  <a:tcPr>
                    <a:gradFill>
                      <a:gsLst>
                        <a:gs pos="0">
                          <a:srgbClr val="DDEBCF"/>
                        </a:gs>
                        <a:gs pos="90000">
                          <a:srgbClr val="9CB86E"/>
                        </a:gs>
                        <a:gs pos="100000">
                          <a:srgbClr val="156B13"/>
                        </a:gs>
                      </a:gsLst>
                      <a:lin ang="5400000" scaled="0"/>
                    </a:gradFill>
                  </a:tcPr>
                </a:tc>
                <a:tc>
                  <a:txBody>
                    <a:bodyPr/>
                    <a:lstStyle/>
                    <a:p>
                      <a:r>
                        <a:rPr lang="lv-LV" dirty="0" smtClean="0"/>
                        <a:t>Maksimālais</a:t>
                      </a:r>
                      <a:r>
                        <a:rPr lang="lv-LV" baseline="0" dirty="0" smtClean="0"/>
                        <a:t> slieksnis (EUR)</a:t>
                      </a:r>
                      <a:endParaRPr lang="en-GB" dirty="0"/>
                    </a:p>
                  </a:txBody>
                  <a:tcPr>
                    <a:gradFill>
                      <a:gsLst>
                        <a:gs pos="0">
                          <a:srgbClr val="DDEBCF"/>
                        </a:gs>
                        <a:gs pos="90000">
                          <a:srgbClr val="9CB86E"/>
                        </a:gs>
                        <a:gs pos="100000">
                          <a:srgbClr val="156B13"/>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b="1" kern="1200" dirty="0" smtClean="0">
                          <a:solidFill>
                            <a:schemeClr val="lt1"/>
                          </a:solidFill>
                          <a:effectLst/>
                          <a:latin typeface="+mn-lt"/>
                          <a:ea typeface="+mn-ea"/>
                          <a:cs typeface="+mn-cs"/>
                        </a:rPr>
                        <a:t>Kopējais programmas finansējums (EUR)</a:t>
                      </a:r>
                      <a:endParaRPr lang="en-GB" sz="1800" b="1" kern="1200" dirty="0" smtClean="0">
                        <a:solidFill>
                          <a:schemeClr val="lt1"/>
                        </a:solidFill>
                        <a:effectLst/>
                        <a:latin typeface="+mn-lt"/>
                        <a:ea typeface="+mn-ea"/>
                        <a:cs typeface="+mn-cs"/>
                      </a:endParaRPr>
                    </a:p>
                  </a:txBody>
                  <a:tcPr>
                    <a:gradFill>
                      <a:gsLst>
                        <a:gs pos="0">
                          <a:srgbClr val="DDEBCF"/>
                        </a:gs>
                        <a:gs pos="90000">
                          <a:srgbClr val="9CB86E"/>
                        </a:gs>
                        <a:gs pos="100000">
                          <a:srgbClr val="156B13"/>
                        </a:gs>
                      </a:gsLst>
                      <a:lin ang="5400000" scaled="0"/>
                    </a:gradFill>
                  </a:tcPr>
                </a:tc>
              </a:tr>
              <a:tr h="370840">
                <a:tc>
                  <a:txBody>
                    <a:bodyPr/>
                    <a:lstStyle/>
                    <a:p>
                      <a:r>
                        <a:rPr lang="lv-LV" sz="1800" b="1" kern="1200" dirty="0" smtClean="0">
                          <a:solidFill>
                            <a:schemeClr val="dk1"/>
                          </a:solidFill>
                          <a:effectLst/>
                          <a:latin typeface="+mn-lt"/>
                          <a:ea typeface="+mn-ea"/>
                          <a:cs typeface="+mn-cs"/>
                        </a:rPr>
                        <a:t>1. NVO darbības stiprināšana,</a:t>
                      </a:r>
                      <a:endParaRPr lang="en-GB" b="1" dirty="0"/>
                    </a:p>
                  </a:txBody>
                  <a:tcPr>
                    <a:gradFill>
                      <a:gsLst>
                        <a:gs pos="0">
                          <a:srgbClr val="DDEBCF"/>
                        </a:gs>
                        <a:gs pos="90000">
                          <a:srgbClr val="9CB86E"/>
                        </a:gs>
                        <a:gs pos="100000">
                          <a:srgbClr val="156B13"/>
                        </a:gs>
                      </a:gsLst>
                      <a:lin ang="5400000" scaled="0"/>
                    </a:gradFill>
                  </a:tcPr>
                </a:tc>
                <a:tc>
                  <a:txBody>
                    <a:bodyPr/>
                    <a:lstStyle/>
                    <a:p>
                      <a:endParaRPr lang="en-GB" b="1" dirty="0"/>
                    </a:p>
                  </a:txBody>
                  <a:tcPr>
                    <a:gradFill>
                      <a:gsLst>
                        <a:gs pos="0">
                          <a:srgbClr val="DDEBCF"/>
                        </a:gs>
                        <a:gs pos="90000">
                          <a:srgbClr val="9CB86E"/>
                        </a:gs>
                        <a:gs pos="100000">
                          <a:srgbClr val="156B13"/>
                        </a:gs>
                      </a:gsLst>
                      <a:lin ang="5400000" scaled="0"/>
                    </a:gradFill>
                  </a:tcPr>
                </a:tc>
                <a:tc>
                  <a:txBody>
                    <a:bodyPr/>
                    <a:lstStyle/>
                    <a:p>
                      <a:endParaRPr lang="en-GB" b="1"/>
                    </a:p>
                  </a:txBody>
                  <a:tcPr>
                    <a:gradFill>
                      <a:gsLst>
                        <a:gs pos="0">
                          <a:srgbClr val="DDEBCF"/>
                        </a:gs>
                        <a:gs pos="90000">
                          <a:srgbClr val="9CB86E"/>
                        </a:gs>
                        <a:gs pos="100000">
                          <a:srgbClr val="156B13"/>
                        </a:gs>
                      </a:gsLst>
                      <a:lin ang="5400000" scaled="0"/>
                    </a:gradFill>
                  </a:tcPr>
                </a:tc>
                <a:tc>
                  <a:txBody>
                    <a:bodyPr/>
                    <a:lstStyle/>
                    <a:p>
                      <a:endParaRPr lang="en-GB" b="1"/>
                    </a:p>
                  </a:txBody>
                  <a:tcPr>
                    <a:gradFill>
                      <a:gsLst>
                        <a:gs pos="0">
                          <a:srgbClr val="DDEBCF"/>
                        </a:gs>
                        <a:gs pos="90000">
                          <a:srgbClr val="9CB86E"/>
                        </a:gs>
                        <a:gs pos="100000">
                          <a:srgbClr val="156B13"/>
                        </a:gs>
                      </a:gsLst>
                      <a:lin ang="5400000" scaled="0"/>
                    </a:gradFill>
                  </a:tcPr>
                </a:tc>
              </a:tr>
              <a:tr h="370840">
                <a:tc>
                  <a:txBody>
                    <a:bodyPr/>
                    <a:lstStyle/>
                    <a:p>
                      <a:r>
                        <a:rPr lang="lv-LV" b="1" dirty="0" smtClean="0"/>
                        <a:t>Mikro līmenis</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3000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5000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70 000</a:t>
                      </a:r>
                      <a:endParaRPr lang="en-GB" b="1" dirty="0"/>
                    </a:p>
                  </a:txBody>
                  <a:tcPr>
                    <a:gradFill>
                      <a:gsLst>
                        <a:gs pos="0">
                          <a:srgbClr val="DDEBCF"/>
                        </a:gs>
                        <a:gs pos="90000">
                          <a:srgbClr val="9CB86E"/>
                        </a:gs>
                        <a:gs pos="100000">
                          <a:srgbClr val="156B13"/>
                        </a:gs>
                      </a:gsLst>
                      <a:lin ang="5400000" scaled="0"/>
                    </a:gradFill>
                  </a:tcPr>
                </a:tc>
              </a:tr>
              <a:tr h="370840">
                <a:tc>
                  <a:txBody>
                    <a:bodyPr/>
                    <a:lstStyle/>
                    <a:p>
                      <a:r>
                        <a:rPr lang="lv-LV" b="1" dirty="0" smtClean="0"/>
                        <a:t>Makro līmenis</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5000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smtClean="0"/>
                        <a:t>10 000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180 000</a:t>
                      </a:r>
                      <a:endParaRPr lang="en-GB" b="1" dirty="0"/>
                    </a:p>
                  </a:txBody>
                  <a:tcPr>
                    <a:gradFill>
                      <a:gsLst>
                        <a:gs pos="0">
                          <a:srgbClr val="DDEBCF"/>
                        </a:gs>
                        <a:gs pos="90000">
                          <a:srgbClr val="9CB86E"/>
                        </a:gs>
                        <a:gs pos="100000">
                          <a:srgbClr val="156B13"/>
                        </a:gs>
                      </a:gsLst>
                      <a:lin ang="5400000" scaled="0"/>
                    </a:gradFill>
                  </a:tcPr>
                </a:tc>
              </a:tr>
              <a:tr h="370840">
                <a:tc>
                  <a:txBody>
                    <a:bodyPr/>
                    <a:lstStyle/>
                    <a:p>
                      <a:r>
                        <a:rPr lang="lv-LV" b="1" dirty="0" smtClean="0"/>
                        <a:t>2. </a:t>
                      </a:r>
                      <a:r>
                        <a:rPr lang="lv-LV" sz="1800" b="1" kern="1200" dirty="0" smtClean="0">
                          <a:solidFill>
                            <a:schemeClr val="dk1"/>
                          </a:solidFill>
                          <a:effectLst/>
                          <a:latin typeface="+mn-lt"/>
                          <a:ea typeface="+mn-ea"/>
                          <a:cs typeface="+mn-cs"/>
                        </a:rPr>
                        <a:t>Atbalsts NVO pilsoniskās sabiedrības aktivitātēm</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1000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5000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100 000</a:t>
                      </a:r>
                      <a:endParaRPr lang="en-GB" b="1" dirty="0"/>
                    </a:p>
                  </a:txBody>
                  <a:tcPr>
                    <a:gradFill>
                      <a:gsLst>
                        <a:gs pos="0">
                          <a:srgbClr val="DDEBCF"/>
                        </a:gs>
                        <a:gs pos="90000">
                          <a:srgbClr val="9CB86E"/>
                        </a:gs>
                        <a:gs pos="100000">
                          <a:srgbClr val="156B13"/>
                        </a:gs>
                      </a:gsLst>
                      <a:lin ang="5400000" scaled="0"/>
                    </a:gradFill>
                  </a:tcPr>
                </a:tc>
              </a:tr>
              <a:tr h="370840">
                <a:tc>
                  <a:txBody>
                    <a:bodyPr/>
                    <a:lstStyle/>
                    <a:p>
                      <a:r>
                        <a:rPr lang="lv-LV" b="1" dirty="0" smtClean="0"/>
                        <a:t>3. </a:t>
                      </a:r>
                      <a:r>
                        <a:rPr lang="lv-LV" sz="1800" b="1" kern="1200" dirty="0" smtClean="0">
                          <a:solidFill>
                            <a:schemeClr val="dk1"/>
                          </a:solidFill>
                          <a:effectLst/>
                          <a:latin typeface="+mn-lt"/>
                          <a:ea typeface="+mn-ea"/>
                          <a:cs typeface="+mn-cs"/>
                        </a:rPr>
                        <a:t>NVO interešu aizstāvības stiprināšana</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1000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6000</a:t>
                      </a:r>
                      <a:endParaRPr lang="en-GB" b="1" dirty="0"/>
                    </a:p>
                  </a:txBody>
                  <a:tcPr>
                    <a:gradFill>
                      <a:gsLst>
                        <a:gs pos="0">
                          <a:srgbClr val="DDEBCF"/>
                        </a:gs>
                        <a:gs pos="90000">
                          <a:srgbClr val="9CB86E"/>
                        </a:gs>
                        <a:gs pos="100000">
                          <a:srgbClr val="156B13"/>
                        </a:gs>
                      </a:gsLst>
                      <a:lin ang="5400000" scaled="0"/>
                    </a:gradFill>
                  </a:tcPr>
                </a:tc>
                <a:tc>
                  <a:txBody>
                    <a:bodyPr/>
                    <a:lstStyle/>
                    <a:p>
                      <a:r>
                        <a:rPr lang="lv-LV" b="1" dirty="0" smtClean="0"/>
                        <a:t>50 000</a:t>
                      </a:r>
                      <a:endParaRPr lang="en-GB" b="1" dirty="0"/>
                    </a:p>
                  </a:txBody>
                  <a:tcPr>
                    <a:gradFill>
                      <a:gsLst>
                        <a:gs pos="0">
                          <a:srgbClr val="DDEBCF"/>
                        </a:gs>
                        <a:gs pos="90000">
                          <a:srgbClr val="9CB86E"/>
                        </a:gs>
                        <a:gs pos="100000">
                          <a:srgbClr val="156B13"/>
                        </a:gs>
                      </a:gsLst>
                      <a:lin ang="5400000" scaled="0"/>
                    </a:gradFill>
                  </a:tcPr>
                </a:tc>
              </a:tr>
            </a:tbl>
          </a:graphicData>
        </a:graphic>
      </p:graphicFrame>
      <p:sp>
        <p:nvSpPr>
          <p:cNvPr id="6" name="Title 5"/>
          <p:cNvSpPr>
            <a:spLocks noGrp="1"/>
          </p:cNvSpPr>
          <p:nvPr>
            <p:ph type="title"/>
          </p:nvPr>
        </p:nvSpPr>
        <p:spPr/>
        <p:txBody>
          <a:bodyPr>
            <a:normAutofit fontScale="90000"/>
          </a:bodyPr>
          <a:lstStyle/>
          <a:p>
            <a:r>
              <a:rPr lang="lv-LV" b="1" dirty="0"/>
              <a:t>Projektiem paredzamais finansējums</a:t>
            </a:r>
            <a:endParaRPr lang="en-GB" dirty="0"/>
          </a:p>
        </p:txBody>
      </p:sp>
    </p:spTree>
    <p:extLst>
      <p:ext uri="{BB962C8B-B14F-4D97-AF65-F5344CB8AC3E}">
        <p14:creationId xmlns:p14="http://schemas.microsoft.com/office/powerpoint/2010/main" val="98734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Iesniedzēju atbilstības nosacījumi</a:t>
            </a:r>
            <a:endParaRPr lang="en-GB" b="1" dirty="0"/>
          </a:p>
        </p:txBody>
      </p:sp>
      <p:sp>
        <p:nvSpPr>
          <p:cNvPr id="3" name="Content Placeholder 2"/>
          <p:cNvSpPr>
            <a:spLocks noGrp="1"/>
          </p:cNvSpPr>
          <p:nvPr>
            <p:ph idx="1"/>
          </p:nvPr>
        </p:nvSpPr>
        <p:spPr/>
        <p:txBody>
          <a:bodyPr>
            <a:normAutofit/>
          </a:bodyPr>
          <a:lstStyle/>
          <a:p>
            <a:r>
              <a:rPr lang="lv-LV" sz="2200" dirty="0"/>
              <a:t>SIF aicina definēt projekta iesniedzēju atbilstoši Ministru kabineta noteikumu Nr.698 Eiropas Ekonomikas zonas finanšu instrumenta 2009.–2014.gada perioda programmas "NVO fonds" apakšprogrammas "Nevalstisko organizāciju darbības atbalsta programma" atklāta konkursa nolikums </a:t>
            </a:r>
            <a:r>
              <a:rPr lang="lv-LV" sz="2200" dirty="0" smtClean="0"/>
              <a:t>2.punktā</a:t>
            </a:r>
          </a:p>
          <a:p>
            <a:r>
              <a:rPr lang="lv-LV" sz="2200" dirty="0" smtClean="0"/>
              <a:t>Viena organizācija var pretendēt tikai uz diviem darbības virzieniem</a:t>
            </a:r>
          </a:p>
          <a:p>
            <a:r>
              <a:rPr lang="lv-LV" sz="2200" dirty="0" smtClean="0"/>
              <a:t>Fonda </a:t>
            </a:r>
            <a:r>
              <a:rPr lang="lv-LV" sz="2200" dirty="0"/>
              <a:t>ietvaros par neatbilstošām tiek uzskatītas </a:t>
            </a:r>
            <a:r>
              <a:rPr lang="lv-LV" sz="2200" dirty="0" smtClean="0"/>
              <a:t>«profesionālās» </a:t>
            </a:r>
            <a:r>
              <a:rPr lang="lv-LV" sz="2200" dirty="0"/>
              <a:t>biedrības un nodibinājumi;</a:t>
            </a:r>
          </a:p>
          <a:p>
            <a:r>
              <a:rPr lang="lv-LV" sz="2200" dirty="0" smtClean="0"/>
              <a:t>Potenciālajam </a:t>
            </a:r>
            <a:r>
              <a:rPr lang="lv-LV" sz="2200" dirty="0"/>
              <a:t>projekta iesniedzējam (NVO) jāveic būtisks darbs sabiedrības labā un jāveicina sabiedrības iesaiste pilsoniskās sabiedrības aktivitātēs</a:t>
            </a:r>
          </a:p>
          <a:p>
            <a:endParaRPr lang="lv-LV" sz="2000" dirty="0"/>
          </a:p>
          <a:p>
            <a:endParaRPr lang="en-GB" sz="2000" dirty="0"/>
          </a:p>
        </p:txBody>
      </p:sp>
    </p:spTree>
    <p:extLst>
      <p:ext uri="{BB962C8B-B14F-4D97-AF65-F5344CB8AC3E}">
        <p14:creationId xmlns:p14="http://schemas.microsoft.com/office/powerpoint/2010/main" val="689433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92896"/>
            <a:ext cx="8229600" cy="1143000"/>
          </a:xfrm>
        </p:spPr>
        <p:txBody>
          <a:bodyPr/>
          <a:lstStyle/>
          <a:p>
            <a:r>
              <a:rPr lang="lv-LV" dirty="0" smtClean="0"/>
              <a:t>Paldies par uzmanību!</a:t>
            </a:r>
            <a:endParaRPr lang="en-GB" dirty="0"/>
          </a:p>
        </p:txBody>
      </p:sp>
      <p:sp>
        <p:nvSpPr>
          <p:cNvPr id="3" name="Content Placeholder 2"/>
          <p:cNvSpPr>
            <a:spLocks noGrp="1"/>
          </p:cNvSpPr>
          <p:nvPr>
            <p:ph idx="1"/>
          </p:nvPr>
        </p:nvSpPr>
        <p:spPr>
          <a:xfrm>
            <a:off x="457200" y="3933056"/>
            <a:ext cx="8229600" cy="2193107"/>
          </a:xfrm>
        </p:spPr>
        <p:txBody>
          <a:bodyPr/>
          <a:lstStyle/>
          <a:p>
            <a:pPr marL="0" indent="0" algn="r">
              <a:buNone/>
            </a:pPr>
            <a:r>
              <a:rPr lang="lv-LV" dirty="0" smtClean="0"/>
              <a:t>Āris Ādlers</a:t>
            </a:r>
          </a:p>
          <a:p>
            <a:pPr marL="0" indent="0" algn="r">
              <a:buNone/>
            </a:pPr>
            <a:r>
              <a:rPr lang="lv-LV" dirty="0" smtClean="0">
                <a:hlinkClick r:id="rId2"/>
              </a:rPr>
              <a:t>aris.adlers@gmail.com</a:t>
            </a:r>
            <a:endParaRPr lang="lv-LV" dirty="0" smtClean="0"/>
          </a:p>
          <a:p>
            <a:pPr marL="0" indent="0" algn="r">
              <a:buNone/>
            </a:pPr>
            <a:r>
              <a:rPr lang="lv-LV" dirty="0" smtClean="0"/>
              <a:t>26468620</a:t>
            </a:r>
            <a:endParaRPr lang="en-GB" dirty="0"/>
          </a:p>
        </p:txBody>
      </p:sp>
    </p:spTree>
    <p:extLst>
      <p:ext uri="{BB962C8B-B14F-4D97-AF65-F5344CB8AC3E}">
        <p14:creationId xmlns:p14="http://schemas.microsoft.com/office/powerpoint/2010/main" val="161710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409</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Ziņojums satur informāciju par 2016. gada 19. janvārī NVO fonda stratēģiskās plānošanas komitejas sēdē lemto  </vt:lpstr>
      <vt:lpstr>NVO fonda darbības virzieni</vt:lpstr>
      <vt:lpstr>NVO fonda darbības virzieni</vt:lpstr>
      <vt:lpstr>NVO fonda darbības virzieni</vt:lpstr>
      <vt:lpstr>Projektiem paredzamais finansējums</vt:lpstr>
      <vt:lpstr>Iesniedzēju atbilstības nosacījumi</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Laura Titane</cp:lastModifiedBy>
  <cp:revision>9</cp:revision>
  <dcterms:created xsi:type="dcterms:W3CDTF">2016-01-26T15:47:33Z</dcterms:created>
  <dcterms:modified xsi:type="dcterms:W3CDTF">2016-01-27T05:33:12Z</dcterms:modified>
</cp:coreProperties>
</file>