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6" r:id="rId2"/>
    <p:sldId id="297" r:id="rId3"/>
    <p:sldId id="299" r:id="rId4"/>
    <p:sldId id="298" r:id="rId5"/>
    <p:sldId id="302" r:id="rId6"/>
    <p:sldId id="300" r:id="rId7"/>
    <p:sldId id="301" r:id="rId8"/>
    <p:sldId id="303" r:id="rId9"/>
    <p:sldId id="312" r:id="rId10"/>
    <p:sldId id="304" r:id="rId11"/>
    <p:sldId id="310" r:id="rId12"/>
    <p:sldId id="311" r:id="rId13"/>
    <p:sldId id="306" r:id="rId14"/>
    <p:sldId id="305" r:id="rId15"/>
    <p:sldId id="307" r:id="rId16"/>
    <p:sldId id="308" r:id="rId17"/>
    <p:sldId id="309" r:id="rId18"/>
    <p:sldId id="260" r:id="rId19"/>
  </p:sldIdLst>
  <p:sldSz cx="9144000" cy="6858000" type="screen4x3"/>
  <p:notesSz cx="6858000" cy="994568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Vidējs stils 2 - izcēlum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Vidējs stils 2 - izcēlum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80783" autoAdjust="0"/>
  </p:normalViewPr>
  <p:slideViewPr>
    <p:cSldViewPr snapToGrid="0">
      <p:cViewPr varScale="1">
        <p:scale>
          <a:sx n="117" d="100"/>
          <a:sy n="117" d="100"/>
        </p:scale>
        <p:origin x="1416" y="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darblapa.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v-LV" dirty="0" smtClean="0"/>
              <a:t>Izmaiņas 14.-15.01. ūdens līmenis m LAS Jēkabpils</a:t>
            </a:r>
            <a:endParaRPr lang="lv-LV"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8.2955216535433071E-2"/>
          <c:y val="0.13760949803149605"/>
          <c:w val="0.8962114501312336"/>
          <c:h val="0.68998203740157482"/>
        </c:manualLayout>
      </c:layout>
      <c:lineChart>
        <c:grouping val="standard"/>
        <c:varyColors val="0"/>
        <c:ser>
          <c:idx val="0"/>
          <c:order val="0"/>
          <c:tx>
            <c:strRef>
              <c:f>Lapa1!$B$1</c:f>
              <c:strCache>
                <c:ptCount val="1"/>
                <c:pt idx="0">
                  <c:v>Sarkanais brīdinājums</c:v>
                </c:pt>
              </c:strCache>
            </c:strRef>
          </c:tx>
          <c:spPr>
            <a:ln w="28575" cap="rnd">
              <a:solidFill>
                <a:srgbClr val="FF0000"/>
              </a:solidFill>
              <a:round/>
            </a:ln>
            <a:effectLst/>
          </c:spPr>
          <c:marker>
            <c:symbol val="none"/>
          </c:marker>
          <c:cat>
            <c:numRef>
              <c:f>Lapa1!$A$2:$A$6</c:f>
              <c:numCache>
                <c:formatCode>General</c:formatCode>
                <c:ptCount val="5"/>
                <c:pt idx="0">
                  <c:v>1700</c:v>
                </c:pt>
                <c:pt idx="1">
                  <c:v>2000</c:v>
                </c:pt>
                <c:pt idx="2">
                  <c:v>2150</c:v>
                </c:pt>
                <c:pt idx="3">
                  <c:v>2400</c:v>
                </c:pt>
                <c:pt idx="4">
                  <c:v>650</c:v>
                </c:pt>
              </c:numCache>
            </c:numRef>
          </c:cat>
          <c:val>
            <c:numRef>
              <c:f>Lapa1!$B$2:$B$6</c:f>
              <c:numCache>
                <c:formatCode>General</c:formatCode>
                <c:ptCount val="5"/>
                <c:pt idx="0">
                  <c:v>83.09</c:v>
                </c:pt>
                <c:pt idx="1">
                  <c:v>83.09</c:v>
                </c:pt>
                <c:pt idx="2">
                  <c:v>83.09</c:v>
                </c:pt>
                <c:pt idx="3">
                  <c:v>83.09</c:v>
                </c:pt>
                <c:pt idx="4">
                  <c:v>83.09</c:v>
                </c:pt>
              </c:numCache>
            </c:numRef>
          </c:val>
          <c:smooth val="0"/>
          <c:extLst>
            <c:ext xmlns:c16="http://schemas.microsoft.com/office/drawing/2014/chart" uri="{C3380CC4-5D6E-409C-BE32-E72D297353CC}">
              <c16:uniqueId val="{00000000-4BF9-492B-8208-C09EB5544DC0}"/>
            </c:ext>
          </c:extLst>
        </c:ser>
        <c:ser>
          <c:idx val="1"/>
          <c:order val="1"/>
          <c:tx>
            <c:strRef>
              <c:f>Lapa1!$C$1</c:f>
              <c:strCache>
                <c:ptCount val="1"/>
                <c:pt idx="0">
                  <c:v>Ūdens līmenis</c:v>
                </c:pt>
              </c:strCache>
            </c:strRef>
          </c:tx>
          <c:spPr>
            <a:ln w="28575" cap="rnd">
              <a:solidFill>
                <a:schemeClr val="accent2"/>
              </a:solidFill>
              <a:round/>
            </a:ln>
            <a:effectLst/>
          </c:spPr>
          <c:marker>
            <c:symbol val="none"/>
          </c:marker>
          <c:cat>
            <c:numRef>
              <c:f>Lapa1!$A$2:$A$6</c:f>
              <c:numCache>
                <c:formatCode>General</c:formatCode>
                <c:ptCount val="5"/>
                <c:pt idx="0">
                  <c:v>1700</c:v>
                </c:pt>
                <c:pt idx="1">
                  <c:v>2000</c:v>
                </c:pt>
                <c:pt idx="2">
                  <c:v>2150</c:v>
                </c:pt>
                <c:pt idx="3">
                  <c:v>2400</c:v>
                </c:pt>
                <c:pt idx="4">
                  <c:v>650</c:v>
                </c:pt>
              </c:numCache>
            </c:numRef>
          </c:cat>
          <c:val>
            <c:numRef>
              <c:f>Lapa1!$C$2:$C$6</c:f>
              <c:numCache>
                <c:formatCode>General</c:formatCode>
                <c:ptCount val="5"/>
                <c:pt idx="0">
                  <c:v>83.56</c:v>
                </c:pt>
                <c:pt idx="1">
                  <c:v>83.53</c:v>
                </c:pt>
                <c:pt idx="2">
                  <c:v>83.5</c:v>
                </c:pt>
                <c:pt idx="3">
                  <c:v>83.49</c:v>
                </c:pt>
                <c:pt idx="4">
                  <c:v>83.36</c:v>
                </c:pt>
              </c:numCache>
            </c:numRef>
          </c:val>
          <c:smooth val="0"/>
          <c:extLst>
            <c:ext xmlns:c16="http://schemas.microsoft.com/office/drawing/2014/chart" uri="{C3380CC4-5D6E-409C-BE32-E72D297353CC}">
              <c16:uniqueId val="{00000001-4BF9-492B-8208-C09EB5544DC0}"/>
            </c:ext>
          </c:extLst>
        </c:ser>
        <c:dLbls>
          <c:showLegendKey val="0"/>
          <c:showVal val="0"/>
          <c:showCatName val="0"/>
          <c:showSerName val="0"/>
          <c:showPercent val="0"/>
          <c:showBubbleSize val="0"/>
        </c:dLbls>
        <c:smooth val="0"/>
        <c:axId val="1463260464"/>
        <c:axId val="1463261296"/>
      </c:lineChart>
      <c:catAx>
        <c:axId val="146326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463261296"/>
        <c:crosses val="autoZero"/>
        <c:auto val="1"/>
        <c:lblAlgn val="ctr"/>
        <c:lblOffset val="100"/>
        <c:noMultiLvlLbl val="0"/>
      </c:catAx>
      <c:valAx>
        <c:axId val="146326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463260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1"/>
            <a:ext cx="2971800" cy="499012"/>
          </a:xfrm>
          <a:prstGeom prst="rect">
            <a:avLst/>
          </a:prstGeom>
        </p:spPr>
        <p:txBody>
          <a:bodyPr vert="horz" lIns="92473" tIns="46237" rIns="92473" bIns="46237" rtlCol="0"/>
          <a:lstStyle>
            <a:lvl1pPr algn="l">
              <a:defRPr sz="1200"/>
            </a:lvl1pPr>
          </a:lstStyle>
          <a:p>
            <a:endParaRPr lang="lv-LV"/>
          </a:p>
        </p:txBody>
      </p:sp>
      <p:sp>
        <p:nvSpPr>
          <p:cNvPr id="3" name="Datuma vietturis 2"/>
          <p:cNvSpPr>
            <a:spLocks noGrp="1"/>
          </p:cNvSpPr>
          <p:nvPr>
            <p:ph type="dt" sz="quarter" idx="1"/>
          </p:nvPr>
        </p:nvSpPr>
        <p:spPr>
          <a:xfrm>
            <a:off x="3884613" y="1"/>
            <a:ext cx="2971800" cy="499012"/>
          </a:xfrm>
          <a:prstGeom prst="rect">
            <a:avLst/>
          </a:prstGeom>
        </p:spPr>
        <p:txBody>
          <a:bodyPr vert="horz" lIns="92473" tIns="46237" rIns="92473" bIns="46237" rtlCol="0"/>
          <a:lstStyle>
            <a:lvl1pPr algn="r">
              <a:defRPr sz="1200"/>
            </a:lvl1pPr>
          </a:lstStyle>
          <a:p>
            <a:fld id="{A1478AC5-A418-476B-A341-D891CE5F9008}" type="datetimeFigureOut">
              <a:rPr lang="lv-LV" smtClean="0"/>
              <a:t>15.01.2023</a:t>
            </a:fld>
            <a:endParaRPr lang="lv-LV"/>
          </a:p>
        </p:txBody>
      </p:sp>
      <p:sp>
        <p:nvSpPr>
          <p:cNvPr id="4" name="Kājenes vietturis 3"/>
          <p:cNvSpPr>
            <a:spLocks noGrp="1"/>
          </p:cNvSpPr>
          <p:nvPr>
            <p:ph type="ftr" sz="quarter" idx="2"/>
          </p:nvPr>
        </p:nvSpPr>
        <p:spPr>
          <a:xfrm>
            <a:off x="0" y="9446680"/>
            <a:ext cx="2971800" cy="499011"/>
          </a:xfrm>
          <a:prstGeom prst="rect">
            <a:avLst/>
          </a:prstGeom>
        </p:spPr>
        <p:txBody>
          <a:bodyPr vert="horz" lIns="92473" tIns="46237" rIns="92473" bIns="46237" rtlCol="0" anchor="b"/>
          <a:lstStyle>
            <a:lvl1pPr algn="l">
              <a:defRPr sz="1200"/>
            </a:lvl1pPr>
          </a:lstStyle>
          <a:p>
            <a:endParaRPr lang="lv-LV"/>
          </a:p>
        </p:txBody>
      </p:sp>
      <p:sp>
        <p:nvSpPr>
          <p:cNvPr id="5" name="Slaida numura vietturis 4"/>
          <p:cNvSpPr>
            <a:spLocks noGrp="1"/>
          </p:cNvSpPr>
          <p:nvPr>
            <p:ph type="sldNum" sz="quarter" idx="3"/>
          </p:nvPr>
        </p:nvSpPr>
        <p:spPr>
          <a:xfrm>
            <a:off x="3884613" y="9446680"/>
            <a:ext cx="2971800" cy="499011"/>
          </a:xfrm>
          <a:prstGeom prst="rect">
            <a:avLst/>
          </a:prstGeom>
        </p:spPr>
        <p:txBody>
          <a:bodyPr vert="horz" lIns="92473" tIns="46237" rIns="92473" bIns="46237" rtlCol="0" anchor="b"/>
          <a:lstStyle>
            <a:lvl1pPr algn="r">
              <a:defRPr sz="1200"/>
            </a:lvl1pPr>
          </a:lstStyle>
          <a:p>
            <a:fld id="{A73FFA6F-CED9-4626-A2A3-93118959FE02}" type="slidenum">
              <a:rPr lang="lv-LV" smtClean="0"/>
              <a:t>‹#›</a:t>
            </a:fld>
            <a:endParaRPr lang="lv-LV"/>
          </a:p>
        </p:txBody>
      </p:sp>
    </p:spTree>
    <p:extLst>
      <p:ext uri="{BB962C8B-B14F-4D97-AF65-F5344CB8AC3E}">
        <p14:creationId xmlns:p14="http://schemas.microsoft.com/office/powerpoint/2010/main" val="3598964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1"/>
            <a:ext cx="2971800" cy="499012"/>
          </a:xfrm>
          <a:prstGeom prst="rect">
            <a:avLst/>
          </a:prstGeom>
        </p:spPr>
        <p:txBody>
          <a:bodyPr vert="horz" lIns="92473" tIns="46237" rIns="92473" bIns="46237" rtlCol="0"/>
          <a:lstStyle>
            <a:lvl1pPr algn="l">
              <a:defRPr sz="1200"/>
            </a:lvl1pPr>
          </a:lstStyle>
          <a:p>
            <a:endParaRPr lang="lv-LV"/>
          </a:p>
        </p:txBody>
      </p:sp>
      <p:sp>
        <p:nvSpPr>
          <p:cNvPr id="3" name="Datuma vietturis 2"/>
          <p:cNvSpPr>
            <a:spLocks noGrp="1"/>
          </p:cNvSpPr>
          <p:nvPr>
            <p:ph type="dt" idx="1"/>
          </p:nvPr>
        </p:nvSpPr>
        <p:spPr>
          <a:xfrm>
            <a:off x="3884613" y="1"/>
            <a:ext cx="2971800" cy="499012"/>
          </a:xfrm>
          <a:prstGeom prst="rect">
            <a:avLst/>
          </a:prstGeom>
        </p:spPr>
        <p:txBody>
          <a:bodyPr vert="horz" lIns="92473" tIns="46237" rIns="92473" bIns="46237" rtlCol="0"/>
          <a:lstStyle>
            <a:lvl1pPr algn="r">
              <a:defRPr sz="1200"/>
            </a:lvl1pPr>
          </a:lstStyle>
          <a:p>
            <a:fld id="{C8643BB5-F36A-4DA5-B83C-19D600E045F2}" type="datetimeFigureOut">
              <a:rPr lang="lv-LV" smtClean="0"/>
              <a:t>15.01.2023</a:t>
            </a:fld>
            <a:endParaRPr lang="lv-LV"/>
          </a:p>
        </p:txBody>
      </p:sp>
      <p:sp>
        <p:nvSpPr>
          <p:cNvPr id="4" name="Slaida attēla vietturis 3"/>
          <p:cNvSpPr>
            <a:spLocks noGrp="1" noRot="1" noChangeAspect="1"/>
          </p:cNvSpPr>
          <p:nvPr>
            <p:ph type="sldImg" idx="2"/>
          </p:nvPr>
        </p:nvSpPr>
        <p:spPr>
          <a:xfrm>
            <a:off x="1192213" y="1244600"/>
            <a:ext cx="4473575" cy="3354388"/>
          </a:xfrm>
          <a:prstGeom prst="rect">
            <a:avLst/>
          </a:prstGeom>
          <a:noFill/>
          <a:ln w="12700">
            <a:solidFill>
              <a:prstClr val="black"/>
            </a:solidFill>
          </a:ln>
        </p:spPr>
        <p:txBody>
          <a:bodyPr vert="horz" lIns="92473" tIns="46237" rIns="92473" bIns="46237" rtlCol="0" anchor="ctr"/>
          <a:lstStyle/>
          <a:p>
            <a:endParaRPr lang="lv-LV"/>
          </a:p>
        </p:txBody>
      </p:sp>
      <p:sp>
        <p:nvSpPr>
          <p:cNvPr id="5" name="Piezīmju vietturis 4"/>
          <p:cNvSpPr>
            <a:spLocks noGrp="1"/>
          </p:cNvSpPr>
          <p:nvPr>
            <p:ph type="body" sz="quarter" idx="3"/>
          </p:nvPr>
        </p:nvSpPr>
        <p:spPr>
          <a:xfrm>
            <a:off x="685801" y="4786364"/>
            <a:ext cx="5486400" cy="3916115"/>
          </a:xfrm>
          <a:prstGeom prst="rect">
            <a:avLst/>
          </a:prstGeom>
        </p:spPr>
        <p:txBody>
          <a:bodyPr vert="horz" lIns="92473" tIns="46237" rIns="92473" bIns="46237" rtlCol="0"/>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6" name="Kājenes vietturis 5"/>
          <p:cNvSpPr>
            <a:spLocks noGrp="1"/>
          </p:cNvSpPr>
          <p:nvPr>
            <p:ph type="ftr" sz="quarter" idx="4"/>
          </p:nvPr>
        </p:nvSpPr>
        <p:spPr>
          <a:xfrm>
            <a:off x="0" y="9446680"/>
            <a:ext cx="2971800" cy="499011"/>
          </a:xfrm>
          <a:prstGeom prst="rect">
            <a:avLst/>
          </a:prstGeom>
        </p:spPr>
        <p:txBody>
          <a:bodyPr vert="horz" lIns="92473" tIns="46237" rIns="92473" bIns="46237" rtlCol="0" anchor="b"/>
          <a:lstStyle>
            <a:lvl1pPr algn="l">
              <a:defRPr sz="1200"/>
            </a:lvl1pPr>
          </a:lstStyle>
          <a:p>
            <a:endParaRPr lang="lv-LV"/>
          </a:p>
        </p:txBody>
      </p:sp>
      <p:sp>
        <p:nvSpPr>
          <p:cNvPr id="7" name="Slaida numura vietturis 6"/>
          <p:cNvSpPr>
            <a:spLocks noGrp="1"/>
          </p:cNvSpPr>
          <p:nvPr>
            <p:ph type="sldNum" sz="quarter" idx="5"/>
          </p:nvPr>
        </p:nvSpPr>
        <p:spPr>
          <a:xfrm>
            <a:off x="3884613" y="9446680"/>
            <a:ext cx="2971800" cy="499011"/>
          </a:xfrm>
          <a:prstGeom prst="rect">
            <a:avLst/>
          </a:prstGeom>
        </p:spPr>
        <p:txBody>
          <a:bodyPr vert="horz" lIns="92473" tIns="46237" rIns="92473" bIns="46237" rtlCol="0" anchor="b"/>
          <a:lstStyle>
            <a:lvl1pPr algn="r">
              <a:defRPr sz="1200"/>
            </a:lvl1pPr>
          </a:lstStyle>
          <a:p>
            <a:fld id="{6AC36D19-67A8-4819-98FC-49D38AEF10FD}" type="slidenum">
              <a:rPr lang="lv-LV" smtClean="0"/>
              <a:t>‹#›</a:t>
            </a:fld>
            <a:endParaRPr lang="lv-LV"/>
          </a:p>
        </p:txBody>
      </p:sp>
    </p:spTree>
    <p:extLst>
      <p:ext uri="{BB962C8B-B14F-4D97-AF65-F5344CB8AC3E}">
        <p14:creationId xmlns:p14="http://schemas.microsoft.com/office/powerpoint/2010/main" val="3890022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6AC36D19-67A8-4819-98FC-49D38AEF10FD}" type="slidenum">
              <a:rPr lang="lv-LV" smtClean="0"/>
              <a:t>1</a:t>
            </a:fld>
            <a:endParaRPr lang="lv-LV"/>
          </a:p>
        </p:txBody>
      </p:sp>
    </p:spTree>
    <p:extLst>
      <p:ext uri="{BB962C8B-B14F-4D97-AF65-F5344CB8AC3E}">
        <p14:creationId xmlns:p14="http://schemas.microsoft.com/office/powerpoint/2010/main" val="1922295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10</a:t>
            </a:fld>
            <a:endParaRPr lang="lv-LV">
              <a:cs typeface="Arial" charset="0"/>
            </a:endParaRPr>
          </a:p>
        </p:txBody>
      </p:sp>
    </p:spTree>
    <p:extLst>
      <p:ext uri="{BB962C8B-B14F-4D97-AF65-F5344CB8AC3E}">
        <p14:creationId xmlns:p14="http://schemas.microsoft.com/office/powerpoint/2010/main" val="1700689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11</a:t>
            </a:fld>
            <a:endParaRPr lang="lv-LV">
              <a:cs typeface="Arial" charset="0"/>
            </a:endParaRPr>
          </a:p>
        </p:txBody>
      </p:sp>
    </p:spTree>
    <p:extLst>
      <p:ext uri="{BB962C8B-B14F-4D97-AF65-F5344CB8AC3E}">
        <p14:creationId xmlns:p14="http://schemas.microsoft.com/office/powerpoint/2010/main" val="3800999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12</a:t>
            </a:fld>
            <a:endParaRPr lang="lv-LV">
              <a:cs typeface="Arial" charset="0"/>
            </a:endParaRPr>
          </a:p>
        </p:txBody>
      </p:sp>
    </p:spTree>
    <p:extLst>
      <p:ext uri="{BB962C8B-B14F-4D97-AF65-F5344CB8AC3E}">
        <p14:creationId xmlns:p14="http://schemas.microsoft.com/office/powerpoint/2010/main" val="3899069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13</a:t>
            </a:fld>
            <a:endParaRPr lang="lv-LV">
              <a:cs typeface="Arial" charset="0"/>
            </a:endParaRPr>
          </a:p>
        </p:txBody>
      </p:sp>
    </p:spTree>
    <p:extLst>
      <p:ext uri="{BB962C8B-B14F-4D97-AF65-F5344CB8AC3E}">
        <p14:creationId xmlns:p14="http://schemas.microsoft.com/office/powerpoint/2010/main" val="405552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14</a:t>
            </a:fld>
            <a:endParaRPr lang="lv-LV">
              <a:cs typeface="Arial" charset="0"/>
            </a:endParaRPr>
          </a:p>
        </p:txBody>
      </p:sp>
    </p:spTree>
    <p:extLst>
      <p:ext uri="{BB962C8B-B14F-4D97-AF65-F5344CB8AC3E}">
        <p14:creationId xmlns:p14="http://schemas.microsoft.com/office/powerpoint/2010/main" val="996532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15</a:t>
            </a:fld>
            <a:endParaRPr lang="lv-LV">
              <a:cs typeface="Arial" charset="0"/>
            </a:endParaRPr>
          </a:p>
        </p:txBody>
      </p:sp>
    </p:spTree>
    <p:extLst>
      <p:ext uri="{BB962C8B-B14F-4D97-AF65-F5344CB8AC3E}">
        <p14:creationId xmlns:p14="http://schemas.microsoft.com/office/powerpoint/2010/main" val="390122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lv-LV" dirty="0" smtClean="0"/>
              <a:t>Pacientu uzņemšana ar operatīvo medicīnisko transportu nenotiek, tiek saglabāta palīdzības sniegšana pacientiem, kas paši ierodas Neatliekamās palīdzības un uzņemšanas nodaļā. Piektdien un sestdien sadarbībā ar NMPD tiek veikta pacientu pārvešana uz citām slimnīcām. </a:t>
            </a:r>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16</a:t>
            </a:fld>
            <a:endParaRPr lang="lv-LV">
              <a:cs typeface="Arial" charset="0"/>
            </a:endParaRPr>
          </a:p>
        </p:txBody>
      </p:sp>
    </p:spTree>
    <p:extLst>
      <p:ext uri="{BB962C8B-B14F-4D97-AF65-F5344CB8AC3E}">
        <p14:creationId xmlns:p14="http://schemas.microsoft.com/office/powerpoint/2010/main" val="374683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lv-LV" sz="800" dirty="0" smtClean="0"/>
              <a:t>13.janvārī veikta saziņa ar Zviedrijas Civilās aizsardzības aģentūru (MSB), lai noskaidrotu par plūdu ierobežošanas (</a:t>
            </a:r>
            <a:r>
              <a:rPr lang="lv-LV" sz="800" dirty="0" err="1" smtClean="0"/>
              <a:t>Flood</a:t>
            </a:r>
            <a:r>
              <a:rPr lang="lv-LV" sz="800" dirty="0" smtClean="0"/>
              <a:t> </a:t>
            </a:r>
            <a:r>
              <a:rPr lang="lv-LV" sz="800" dirty="0" err="1" smtClean="0"/>
              <a:t>Containment</a:t>
            </a:r>
            <a:r>
              <a:rPr lang="lv-LV" sz="800" dirty="0" smtClean="0"/>
              <a:t>) moduļa pieejamību. Tika saņemta informācija, ka šobrīd modulis vairs nav reģistrēts CECIS sistēmā un kā modulis nepastāv. Taču Zviedrijai ir palicis tehniskais aprīkojums. Tā kā šobrīd arī Zviedrijā ir plūdu skartas teritorijas, tad daļa aprīkojuma tiek jau izmantota tur. Jebkurā gadījumā, ja no LV puses būtu Starptautiskās palīdzības pieprasījums Eiropas Civilās aizsardzības mehānisma ietvaros, tad Zviedrijas puse lems par daļēju aprīkojuma piegādi Latvijai.</a:t>
            </a:r>
          </a:p>
          <a:p>
            <a:pPr>
              <a:spcBef>
                <a:spcPct val="0"/>
              </a:spcBef>
            </a:pPr>
            <a:r>
              <a:rPr lang="lv-LV" dirty="0" smtClean="0"/>
              <a:t>Savukārt Francija CECIS sistēmā ir reģistrējusi šāda veida moduli Eiropas civilās aizsardzības spēju sarakstā.</a:t>
            </a:r>
          </a:p>
          <a:p>
            <a:pPr>
              <a:spcBef>
                <a:spcPct val="0"/>
              </a:spcBef>
            </a:pPr>
            <a:r>
              <a:rPr lang="lv-LV" dirty="0" smtClean="0"/>
              <a:t>Pēc saziņas ar Igaunijas un Lietuvas ugunsdzēsības dienestiem saņemta informācija, ka Augstas veiktspējas sūknēšanas moduļa </a:t>
            </a:r>
            <a:r>
              <a:rPr lang="lv-LV" dirty="0" err="1" smtClean="0"/>
              <a:t>BaltFloodCombat</a:t>
            </a:r>
            <a:r>
              <a:rPr lang="lv-LV" dirty="0" smtClean="0"/>
              <a:t> resursi ir pieejami Latvijai jebkurā brīdī. Igaunijas sūkņa kapacitāte 225 litri/sek., Lietuvas – 160 litri/sek.</a:t>
            </a:r>
          </a:p>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17</a:t>
            </a:fld>
            <a:endParaRPr lang="lv-LV">
              <a:cs typeface="Arial" charset="0"/>
            </a:endParaRPr>
          </a:p>
        </p:txBody>
      </p:sp>
    </p:spTree>
    <p:extLst>
      <p:ext uri="{BB962C8B-B14F-4D97-AF65-F5344CB8AC3E}">
        <p14:creationId xmlns:p14="http://schemas.microsoft.com/office/powerpoint/2010/main" val="1178428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6AC36D19-67A8-4819-98FC-49D38AEF10FD}" type="slidenum">
              <a:rPr lang="lv-LV" smtClean="0">
                <a:solidFill>
                  <a:prstClr val="black"/>
                </a:solidFill>
              </a:rPr>
              <a:pPr/>
              <a:t>18</a:t>
            </a:fld>
            <a:endParaRPr lang="lv-LV">
              <a:solidFill>
                <a:prstClr val="black"/>
              </a:solidFill>
            </a:endParaRPr>
          </a:p>
        </p:txBody>
      </p:sp>
    </p:spTree>
    <p:extLst>
      <p:ext uri="{BB962C8B-B14F-4D97-AF65-F5344CB8AC3E}">
        <p14:creationId xmlns:p14="http://schemas.microsoft.com/office/powerpoint/2010/main" val="302477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2</a:t>
            </a:fld>
            <a:endParaRPr lang="lv-LV">
              <a:cs typeface="Arial" charset="0"/>
            </a:endParaRPr>
          </a:p>
        </p:txBody>
      </p:sp>
    </p:spTree>
    <p:extLst>
      <p:ext uri="{BB962C8B-B14F-4D97-AF65-F5344CB8AC3E}">
        <p14:creationId xmlns:p14="http://schemas.microsoft.com/office/powerpoint/2010/main" val="387860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3</a:t>
            </a:fld>
            <a:endParaRPr lang="lv-LV">
              <a:cs typeface="Arial" charset="0"/>
            </a:endParaRPr>
          </a:p>
        </p:txBody>
      </p:sp>
    </p:spTree>
    <p:extLst>
      <p:ext uri="{BB962C8B-B14F-4D97-AF65-F5344CB8AC3E}">
        <p14:creationId xmlns:p14="http://schemas.microsoft.com/office/powerpoint/2010/main" val="57010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4</a:t>
            </a:fld>
            <a:endParaRPr lang="lv-LV">
              <a:cs typeface="Arial" charset="0"/>
            </a:endParaRPr>
          </a:p>
        </p:txBody>
      </p:sp>
    </p:spTree>
    <p:extLst>
      <p:ext uri="{BB962C8B-B14F-4D97-AF65-F5344CB8AC3E}">
        <p14:creationId xmlns:p14="http://schemas.microsoft.com/office/powerpoint/2010/main" val="177414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5</a:t>
            </a:fld>
            <a:endParaRPr lang="lv-LV">
              <a:cs typeface="Arial" charset="0"/>
            </a:endParaRPr>
          </a:p>
        </p:txBody>
      </p:sp>
    </p:spTree>
    <p:extLst>
      <p:ext uri="{BB962C8B-B14F-4D97-AF65-F5344CB8AC3E}">
        <p14:creationId xmlns:p14="http://schemas.microsoft.com/office/powerpoint/2010/main" val="3854588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6</a:t>
            </a:fld>
            <a:endParaRPr lang="lv-LV">
              <a:cs typeface="Arial" charset="0"/>
            </a:endParaRPr>
          </a:p>
        </p:txBody>
      </p:sp>
    </p:spTree>
    <p:extLst>
      <p:ext uri="{BB962C8B-B14F-4D97-AF65-F5344CB8AC3E}">
        <p14:creationId xmlns:p14="http://schemas.microsoft.com/office/powerpoint/2010/main" val="315530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7</a:t>
            </a:fld>
            <a:endParaRPr lang="lv-LV">
              <a:cs typeface="Arial" charset="0"/>
            </a:endParaRPr>
          </a:p>
        </p:txBody>
      </p:sp>
    </p:spTree>
    <p:extLst>
      <p:ext uri="{BB962C8B-B14F-4D97-AF65-F5344CB8AC3E}">
        <p14:creationId xmlns:p14="http://schemas.microsoft.com/office/powerpoint/2010/main" val="218619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8</a:t>
            </a:fld>
            <a:endParaRPr lang="lv-LV">
              <a:cs typeface="Arial" charset="0"/>
            </a:endParaRPr>
          </a:p>
        </p:txBody>
      </p:sp>
    </p:spTree>
    <p:extLst>
      <p:ext uri="{BB962C8B-B14F-4D97-AF65-F5344CB8AC3E}">
        <p14:creationId xmlns:p14="http://schemas.microsoft.com/office/powerpoint/2010/main" val="1179689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ida attēla vietturis 1"/>
          <p:cNvSpPr>
            <a:spLocks noGrp="1" noRot="1" noChangeAspect="1"/>
          </p:cNvSpPr>
          <p:nvPr>
            <p:ph type="sldImg"/>
          </p:nvPr>
        </p:nvSpPr>
        <p:spPr bwMode="auto">
          <a:noFill/>
          <a:ln>
            <a:solidFill>
              <a:srgbClr val="000000"/>
            </a:solidFill>
            <a:miter lim="800000"/>
            <a:headEnd/>
            <a:tailEnd/>
          </a:ln>
        </p:spPr>
      </p:sp>
      <p:sp>
        <p:nvSpPr>
          <p:cNvPr id="20482" name="Piezīmju vietturi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lv-LV" dirty="0" smtClean="0"/>
          </a:p>
        </p:txBody>
      </p:sp>
      <p:sp>
        <p:nvSpPr>
          <p:cNvPr id="20483"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240067-DEA2-42A8-9839-B46E5BE72A17}" type="slidenum">
              <a:rPr lang="lv-LV">
                <a:cs typeface="Arial" charset="0"/>
              </a:rPr>
              <a:pPr fontAlgn="base">
                <a:spcBef>
                  <a:spcPct val="0"/>
                </a:spcBef>
                <a:spcAft>
                  <a:spcPct val="0"/>
                </a:spcAft>
              </a:pPr>
              <a:t>9</a:t>
            </a:fld>
            <a:endParaRPr lang="lv-LV">
              <a:cs typeface="Arial" charset="0"/>
            </a:endParaRPr>
          </a:p>
        </p:txBody>
      </p:sp>
    </p:spTree>
    <p:extLst>
      <p:ext uri="{BB962C8B-B14F-4D97-AF65-F5344CB8AC3E}">
        <p14:creationId xmlns:p14="http://schemas.microsoft.com/office/powerpoint/2010/main" val="1060142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143000" y="2658268"/>
            <a:ext cx="6858000" cy="1196975"/>
          </a:xfrm>
        </p:spPr>
        <p:txBody>
          <a:bodyPr anchor="b"/>
          <a:lstStyle>
            <a:lvl1pPr algn="ctr">
              <a:defRPr sz="4500"/>
            </a:lvl1pPr>
          </a:lstStyle>
          <a:p>
            <a:r>
              <a:rPr lang="lv-LV" dirty="0" smtClean="0"/>
              <a:t>Rediģēt šablona virsraksta stilu</a:t>
            </a:r>
            <a:endParaRPr lang="lv-LV" dirty="0"/>
          </a:p>
        </p:txBody>
      </p:sp>
      <p:sp>
        <p:nvSpPr>
          <p:cNvPr id="3" name="Apakšvirsraksts 2"/>
          <p:cNvSpPr>
            <a:spLocks noGrp="1"/>
          </p:cNvSpPr>
          <p:nvPr>
            <p:ph type="subTitle" idx="1"/>
          </p:nvPr>
        </p:nvSpPr>
        <p:spPr>
          <a:xfrm>
            <a:off x="1143000" y="4546600"/>
            <a:ext cx="6858000" cy="71120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lv-LV" dirty="0" smtClean="0"/>
              <a:t>Rediģēt šablona apakšvirsraksta stilu</a:t>
            </a:r>
            <a:endParaRPr lang="lv-LV" dirty="0"/>
          </a:p>
        </p:txBody>
      </p:sp>
      <p:sp>
        <p:nvSpPr>
          <p:cNvPr id="4" name="Datuma vietturis 3"/>
          <p:cNvSpPr>
            <a:spLocks noGrp="1"/>
          </p:cNvSpPr>
          <p:nvPr>
            <p:ph type="dt" sz="half" idx="10"/>
          </p:nvPr>
        </p:nvSpPr>
        <p:spPr/>
        <p:txBody>
          <a:bodyPr/>
          <a:lstStyle/>
          <a:p>
            <a:fld id="{22252759-A44C-4D43-BFB6-A542D0A79D75}" type="datetime1">
              <a:rPr lang="lv-LV" smtClean="0"/>
              <a:t>15.01.2023</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BCC48DF7-357A-40ED-9F9B-54EBD4C47DB1}" type="slidenum">
              <a:rPr lang="lv-LV" smtClean="0"/>
              <a:t>‹#›</a:t>
            </a:fld>
            <a:endParaRPr lang="lv-LV"/>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40513"/>
            <a:ext cx="914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userDrawn="1"/>
        </p:nvSpPr>
        <p:spPr>
          <a:xfrm>
            <a:off x="3917950" y="0"/>
            <a:ext cx="1368425" cy="576263"/>
          </a:xfrm>
          <a:prstGeom prst="rect">
            <a:avLst/>
          </a:prstGeom>
          <a:solidFill>
            <a:srgbClr val="1F2A44"/>
          </a:solidFill>
        </p:spPr>
        <p:txBody>
          <a:bodyPr anchor="b">
            <a:normAutofit/>
          </a:bodyPr>
          <a:lstStyle/>
          <a:p>
            <a:pPr eaLnBrk="1" fontAlgn="auto" hangingPunct="1">
              <a:spcAft>
                <a:spcPts val="0"/>
              </a:spcAft>
              <a:defRPr/>
            </a:pPr>
            <a:endParaRPr lang="en-US" sz="2000" b="1" dirty="0">
              <a:solidFill>
                <a:srgbClr val="1F2A44"/>
              </a:solidFill>
              <a:latin typeface="+mj-lt"/>
              <a:ea typeface="+mj-ea"/>
              <a:cs typeface="+mj-cs"/>
            </a:endParaRPr>
          </a:p>
        </p:txBody>
      </p:sp>
      <p:pic>
        <p:nvPicPr>
          <p:cNvPr id="9" name="Attēls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71750" y="836613"/>
            <a:ext cx="40259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856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Vertikāls teksta vietturis 2"/>
          <p:cNvSpPr>
            <a:spLocks noGrp="1"/>
          </p:cNvSpPr>
          <p:nvPr>
            <p:ph type="body" orient="vert" idx="1"/>
          </p:nvPr>
        </p:nvSpPr>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AA10CC6A-7590-4F38-87FB-FAF884939CC4}" type="datetime1">
              <a:rPr lang="lv-LV" smtClean="0"/>
              <a:t>15.01.2023</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107891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6543675" y="365125"/>
            <a:ext cx="1971675" cy="5811838"/>
          </a:xfrm>
        </p:spPr>
        <p:txBody>
          <a:bodyPr vert="eaVert"/>
          <a:lstStyle/>
          <a:p>
            <a:r>
              <a:rPr lang="lv-LV" smtClean="0"/>
              <a:t>Rediģēt šablona virsraksta stilu</a:t>
            </a:r>
            <a:endParaRPr lang="lv-LV"/>
          </a:p>
        </p:txBody>
      </p:sp>
      <p:sp>
        <p:nvSpPr>
          <p:cNvPr id="3" name="Vertikāls teksta vietturis 2"/>
          <p:cNvSpPr>
            <a:spLocks noGrp="1"/>
          </p:cNvSpPr>
          <p:nvPr>
            <p:ph type="body" orient="vert" idx="1"/>
          </p:nvPr>
        </p:nvSpPr>
        <p:spPr>
          <a:xfrm>
            <a:off x="628650" y="365125"/>
            <a:ext cx="5800725" cy="5811838"/>
          </a:xfrm>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9DACCA81-55FD-40B1-84F0-A01183CD265D}" type="datetime1">
              <a:rPr lang="lv-LV" smtClean="0"/>
              <a:t>15.01.2023</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17217987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a:xfrm>
            <a:off x="628650" y="1076326"/>
            <a:ext cx="7886700" cy="614363"/>
          </a:xfrm>
        </p:spPr>
        <p:txBody>
          <a:bodyPr/>
          <a:lstStyle/>
          <a:p>
            <a:r>
              <a:rPr lang="lv-LV" smtClean="0"/>
              <a:t>Rediģēt šablona virsraksta stilu</a:t>
            </a:r>
            <a:endParaRPr lang="lv-LV"/>
          </a:p>
        </p:txBody>
      </p:sp>
      <p:sp>
        <p:nvSpPr>
          <p:cNvPr id="3" name="Satura vietturis 2"/>
          <p:cNvSpPr>
            <a:spLocks noGrp="1"/>
          </p:cNvSpPr>
          <p:nvPr>
            <p:ph idx="1"/>
          </p:nvPr>
        </p:nvSpPr>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20C7CDFD-5041-4D66-BE6F-F789402FE733}" type="datetime1">
              <a:rPr lang="lv-LV" smtClean="0"/>
              <a:t>15.01.2023</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BCC48DF7-357A-40ED-9F9B-54EBD4C47DB1}" type="slidenum">
              <a:rPr lang="lv-LV" smtClean="0"/>
              <a:t>‹#›</a:t>
            </a:fld>
            <a:endParaRPr lang="lv-LV"/>
          </a:p>
        </p:txBody>
      </p:sp>
      <p:pic>
        <p:nvPicPr>
          <p:cNvPr id="7" name="Satura vietturis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7927975" y="428625"/>
            <a:ext cx="715963" cy="468313"/>
          </a:xfrm>
          <a:prstGeom prst="rect">
            <a:avLst/>
          </a:prstGeom>
        </p:spPr>
      </p:pic>
      <p:pic>
        <p:nvPicPr>
          <p:cNvPr id="8" name="Attēls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25" y="1588"/>
            <a:ext cx="1893888"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0795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623888" y="1709739"/>
            <a:ext cx="7886700" cy="2852737"/>
          </a:xfrm>
        </p:spPr>
        <p:txBody>
          <a:bodyPr anchor="b"/>
          <a:lstStyle>
            <a:lvl1pPr>
              <a:defRPr sz="4500"/>
            </a:lvl1pPr>
          </a:lstStyle>
          <a:p>
            <a:r>
              <a:rPr lang="lv-LV" smtClean="0"/>
              <a:t>Rediģēt šablona virsraksta stilu</a:t>
            </a:r>
            <a:endParaRPr lang="lv-LV"/>
          </a:p>
        </p:txBody>
      </p:sp>
      <p:sp>
        <p:nvSpPr>
          <p:cNvPr id="3" name="Teksta vietturis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lv-LV" smtClean="0"/>
              <a:t>Rediģēt šablona teksta stilus</a:t>
            </a:r>
          </a:p>
        </p:txBody>
      </p:sp>
      <p:sp>
        <p:nvSpPr>
          <p:cNvPr id="4" name="Datuma vietturis 3"/>
          <p:cNvSpPr>
            <a:spLocks noGrp="1"/>
          </p:cNvSpPr>
          <p:nvPr>
            <p:ph type="dt" sz="half" idx="10"/>
          </p:nvPr>
        </p:nvSpPr>
        <p:spPr/>
        <p:txBody>
          <a:bodyPr/>
          <a:lstStyle/>
          <a:p>
            <a:fld id="{BF3A5BCF-E1CC-4757-92AC-E52C2FA96912}" type="datetime1">
              <a:rPr lang="lv-LV" smtClean="0"/>
              <a:t>15.01.2023</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20676638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Satura vietturis 2"/>
          <p:cNvSpPr>
            <a:spLocks noGrp="1"/>
          </p:cNvSpPr>
          <p:nvPr>
            <p:ph sz="half" idx="1"/>
          </p:nvPr>
        </p:nvSpPr>
        <p:spPr>
          <a:xfrm>
            <a:off x="628650" y="1825625"/>
            <a:ext cx="3886200" cy="435133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Satura vietturis 3"/>
          <p:cNvSpPr>
            <a:spLocks noGrp="1"/>
          </p:cNvSpPr>
          <p:nvPr>
            <p:ph sz="half" idx="2"/>
          </p:nvPr>
        </p:nvSpPr>
        <p:spPr>
          <a:xfrm>
            <a:off x="4629150" y="1825625"/>
            <a:ext cx="3886200" cy="435133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5" name="Datuma vietturis 4"/>
          <p:cNvSpPr>
            <a:spLocks noGrp="1"/>
          </p:cNvSpPr>
          <p:nvPr>
            <p:ph type="dt" sz="half" idx="10"/>
          </p:nvPr>
        </p:nvSpPr>
        <p:spPr/>
        <p:txBody>
          <a:bodyPr/>
          <a:lstStyle/>
          <a:p>
            <a:fld id="{A52E267D-73E0-4230-842B-0CCC1ADE5F1B}" type="datetime1">
              <a:rPr lang="lv-LV" smtClean="0"/>
              <a:t>15.01.2023</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215433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629841" y="365126"/>
            <a:ext cx="7886700" cy="1325563"/>
          </a:xfrm>
        </p:spPr>
        <p:txBody>
          <a:bodyPr/>
          <a:lstStyle/>
          <a:p>
            <a:r>
              <a:rPr lang="lv-LV" smtClean="0"/>
              <a:t>Rediģēt šablona virsraksta stilu</a:t>
            </a:r>
            <a:endParaRPr lang="lv-LV"/>
          </a:p>
        </p:txBody>
      </p:sp>
      <p:sp>
        <p:nvSpPr>
          <p:cNvPr id="3" name="Teksta vietturis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lv-LV" smtClean="0"/>
              <a:t>Rediģēt šablona teksta stilus</a:t>
            </a:r>
          </a:p>
        </p:txBody>
      </p:sp>
      <p:sp>
        <p:nvSpPr>
          <p:cNvPr id="4" name="Satura vietturis 3"/>
          <p:cNvSpPr>
            <a:spLocks noGrp="1"/>
          </p:cNvSpPr>
          <p:nvPr>
            <p:ph sz="half" idx="2"/>
          </p:nvPr>
        </p:nvSpPr>
        <p:spPr>
          <a:xfrm>
            <a:off x="629842" y="2505075"/>
            <a:ext cx="3868340" cy="368458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5" name="Teksta vietturis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lv-LV" smtClean="0"/>
              <a:t>Rediģēt šablona teksta stilus</a:t>
            </a:r>
          </a:p>
        </p:txBody>
      </p:sp>
      <p:sp>
        <p:nvSpPr>
          <p:cNvPr id="6" name="Satura vietturis 5"/>
          <p:cNvSpPr>
            <a:spLocks noGrp="1"/>
          </p:cNvSpPr>
          <p:nvPr>
            <p:ph sz="quarter" idx="4"/>
          </p:nvPr>
        </p:nvSpPr>
        <p:spPr>
          <a:xfrm>
            <a:off x="4629150" y="2505075"/>
            <a:ext cx="3887391" cy="368458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7" name="Datuma vietturis 6"/>
          <p:cNvSpPr>
            <a:spLocks noGrp="1"/>
          </p:cNvSpPr>
          <p:nvPr>
            <p:ph type="dt" sz="half" idx="10"/>
          </p:nvPr>
        </p:nvSpPr>
        <p:spPr/>
        <p:txBody>
          <a:bodyPr/>
          <a:lstStyle/>
          <a:p>
            <a:fld id="{0E6ABB48-C52B-48EB-BBE7-920ED14D5282}" type="datetime1">
              <a:rPr lang="lv-LV" smtClean="0"/>
              <a:t>15.01.2023</a:t>
            </a:fld>
            <a:endParaRPr lang="lv-LV"/>
          </a:p>
        </p:txBody>
      </p:sp>
      <p:sp>
        <p:nvSpPr>
          <p:cNvPr id="8" name="Kājenes vietturis 7"/>
          <p:cNvSpPr>
            <a:spLocks noGrp="1"/>
          </p:cNvSpPr>
          <p:nvPr>
            <p:ph type="ftr" sz="quarter" idx="11"/>
          </p:nvPr>
        </p:nvSpPr>
        <p:spPr/>
        <p:txBody>
          <a:bodyPr/>
          <a:lstStyle/>
          <a:p>
            <a:endParaRPr lang="lv-LV"/>
          </a:p>
        </p:txBody>
      </p:sp>
      <p:sp>
        <p:nvSpPr>
          <p:cNvPr id="9" name="Slaida numura vietturis 8"/>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742339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Datuma vietturis 2"/>
          <p:cNvSpPr>
            <a:spLocks noGrp="1"/>
          </p:cNvSpPr>
          <p:nvPr>
            <p:ph type="dt" sz="half" idx="10"/>
          </p:nvPr>
        </p:nvSpPr>
        <p:spPr/>
        <p:txBody>
          <a:bodyPr/>
          <a:lstStyle/>
          <a:p>
            <a:fld id="{4835A995-FB8B-47DD-99CC-9D6443275704}" type="datetime1">
              <a:rPr lang="lv-LV" smtClean="0"/>
              <a:t>15.01.2023</a:t>
            </a:fld>
            <a:endParaRPr lang="lv-LV"/>
          </a:p>
        </p:txBody>
      </p:sp>
      <p:sp>
        <p:nvSpPr>
          <p:cNvPr id="4" name="Kājenes vietturis 3"/>
          <p:cNvSpPr>
            <a:spLocks noGrp="1"/>
          </p:cNvSpPr>
          <p:nvPr>
            <p:ph type="ftr" sz="quarter" idx="11"/>
          </p:nvPr>
        </p:nvSpPr>
        <p:spPr/>
        <p:txBody>
          <a:bodyPr/>
          <a:lstStyle/>
          <a:p>
            <a:endParaRPr lang="lv-LV"/>
          </a:p>
        </p:txBody>
      </p:sp>
      <p:sp>
        <p:nvSpPr>
          <p:cNvPr id="5" name="Slaida numura vietturis 4"/>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18882594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a:lstStyle/>
          <a:p>
            <a:fld id="{F55B7CC2-E20E-4A28-9516-D7BE77579C77}" type="datetime1">
              <a:rPr lang="lv-LV" smtClean="0"/>
              <a:t>15.01.2023</a:t>
            </a:fld>
            <a:endParaRPr lang="lv-LV"/>
          </a:p>
        </p:txBody>
      </p:sp>
      <p:sp>
        <p:nvSpPr>
          <p:cNvPr id="3" name="Kājenes vietturis 2"/>
          <p:cNvSpPr>
            <a:spLocks noGrp="1"/>
          </p:cNvSpPr>
          <p:nvPr>
            <p:ph type="ftr" sz="quarter" idx="11"/>
          </p:nvPr>
        </p:nvSpPr>
        <p:spPr/>
        <p:txBody>
          <a:bodyPr/>
          <a:lstStyle/>
          <a:p>
            <a:endParaRPr lang="lv-LV"/>
          </a:p>
        </p:txBody>
      </p:sp>
      <p:sp>
        <p:nvSpPr>
          <p:cNvPr id="4" name="Slaida numura vietturis 3"/>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25955727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629841" y="457200"/>
            <a:ext cx="2949178" cy="1600200"/>
          </a:xfrm>
        </p:spPr>
        <p:txBody>
          <a:bodyPr anchor="b"/>
          <a:lstStyle>
            <a:lvl1pPr>
              <a:defRPr sz="2400"/>
            </a:lvl1pPr>
          </a:lstStyle>
          <a:p>
            <a:r>
              <a:rPr lang="lv-LV" smtClean="0"/>
              <a:t>Rediģēt šablona virsraksta stilu</a:t>
            </a:r>
            <a:endParaRPr lang="lv-LV"/>
          </a:p>
        </p:txBody>
      </p:sp>
      <p:sp>
        <p:nvSpPr>
          <p:cNvPr id="3" name="Satura vietturis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Teksta vietturis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smtClean="0"/>
              <a:t>Rediģēt šablona teksta stilus</a:t>
            </a:r>
          </a:p>
        </p:txBody>
      </p:sp>
      <p:sp>
        <p:nvSpPr>
          <p:cNvPr id="5" name="Datuma vietturis 4"/>
          <p:cNvSpPr>
            <a:spLocks noGrp="1"/>
          </p:cNvSpPr>
          <p:nvPr>
            <p:ph type="dt" sz="half" idx="10"/>
          </p:nvPr>
        </p:nvSpPr>
        <p:spPr/>
        <p:txBody>
          <a:bodyPr/>
          <a:lstStyle/>
          <a:p>
            <a:fld id="{0EEE0A0E-E968-4E08-A8B0-D4A594A96E1A}" type="datetime1">
              <a:rPr lang="lv-LV" smtClean="0"/>
              <a:t>15.01.2023</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2452695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629841" y="457200"/>
            <a:ext cx="2949178" cy="1600200"/>
          </a:xfrm>
        </p:spPr>
        <p:txBody>
          <a:bodyPr anchor="b"/>
          <a:lstStyle>
            <a:lvl1pPr>
              <a:defRPr sz="2400"/>
            </a:lvl1pPr>
          </a:lstStyle>
          <a:p>
            <a:r>
              <a:rPr lang="lv-LV" smtClean="0"/>
              <a:t>Rediģēt šablona virsraksta stilu</a:t>
            </a:r>
            <a:endParaRPr lang="lv-LV"/>
          </a:p>
        </p:txBody>
      </p:sp>
      <p:sp>
        <p:nvSpPr>
          <p:cNvPr id="3" name="Attēla vietturis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v-LV"/>
          </a:p>
        </p:txBody>
      </p:sp>
      <p:sp>
        <p:nvSpPr>
          <p:cNvPr id="4" name="Teksta vietturis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smtClean="0"/>
              <a:t>Rediģēt šablona teksta stilus</a:t>
            </a:r>
          </a:p>
        </p:txBody>
      </p:sp>
      <p:sp>
        <p:nvSpPr>
          <p:cNvPr id="5" name="Datuma vietturis 4"/>
          <p:cNvSpPr>
            <a:spLocks noGrp="1"/>
          </p:cNvSpPr>
          <p:nvPr>
            <p:ph type="dt" sz="half" idx="10"/>
          </p:nvPr>
        </p:nvSpPr>
        <p:spPr/>
        <p:txBody>
          <a:bodyPr/>
          <a:lstStyle/>
          <a:p>
            <a:fld id="{5EEBADBF-6C71-466C-9896-CEA4D0BF0888}" type="datetime1">
              <a:rPr lang="lv-LV" smtClean="0"/>
              <a:t>15.01.2023</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BCC48DF7-357A-40ED-9F9B-54EBD4C47DB1}" type="slidenum">
              <a:rPr lang="lv-LV" smtClean="0"/>
              <a:t>‹#›</a:t>
            </a:fld>
            <a:endParaRPr lang="lv-LV"/>
          </a:p>
        </p:txBody>
      </p:sp>
    </p:spTree>
    <p:extLst>
      <p:ext uri="{BB962C8B-B14F-4D97-AF65-F5344CB8AC3E}">
        <p14:creationId xmlns:p14="http://schemas.microsoft.com/office/powerpoint/2010/main" val="356975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lv-LV" smtClean="0"/>
              <a:t>Rediģēt šablona virsraksta stilu</a:t>
            </a:r>
            <a:endParaRPr lang="lv-LV"/>
          </a:p>
        </p:txBody>
      </p:sp>
      <p:sp>
        <p:nvSpPr>
          <p:cNvPr id="3" name="Teksta vietturis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ECC3AB0-D435-491D-96D7-C1CC2972BEBE}" type="datetime1">
              <a:rPr lang="lv-LV" smtClean="0"/>
              <a:t>15.01.2023</a:t>
            </a:fld>
            <a:endParaRPr lang="lv-LV"/>
          </a:p>
        </p:txBody>
      </p:sp>
      <p:sp>
        <p:nvSpPr>
          <p:cNvPr id="5" name="Kājenes vietturis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lv-LV"/>
          </a:p>
        </p:txBody>
      </p:sp>
      <p:sp>
        <p:nvSpPr>
          <p:cNvPr id="6" name="Slaida numura vietturis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C48DF7-357A-40ED-9F9B-54EBD4C47DB1}" type="slidenum">
              <a:rPr lang="lv-LV" smtClean="0"/>
              <a:t>‹#›</a:t>
            </a:fld>
            <a:endParaRPr lang="lv-LV"/>
          </a:p>
        </p:txBody>
      </p:sp>
    </p:spTree>
    <p:extLst>
      <p:ext uri="{BB962C8B-B14F-4D97-AF65-F5344CB8AC3E}">
        <p14:creationId xmlns:p14="http://schemas.microsoft.com/office/powerpoint/2010/main" val="593952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v-LV"/>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oskars.abolins@vugd.gov.l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emergency.copernicus.eu/mapping/list-of-components/EMSR64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mergency.copernicus.eu/mapping/list-of-components/EMSR64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emergency.copernicus.eu/mapping/list-of-components/EMSR64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mailto:oskars.abolins@vugd.gov.l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3018897"/>
            <a:ext cx="8858250" cy="6016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lv-LV" sz="3200" b="1" dirty="0" smtClean="0">
                <a:latin typeface="Verdana" panose="020B0604030504040204" pitchFamily="34" charset="0"/>
                <a:ea typeface="Verdana" panose="020B0604030504040204" pitchFamily="34" charset="0"/>
                <a:cs typeface="Verdana" panose="020B0604030504040204" pitchFamily="34" charset="0"/>
              </a:rPr>
              <a:t> </a:t>
            </a:r>
            <a:endParaRPr lang="lv-LV" sz="3200" b="1" dirty="0">
              <a:latin typeface="Verdana" panose="020B0604030504040204" pitchFamily="34" charset="0"/>
              <a:ea typeface="Verdana" panose="020B0604030504040204" pitchFamily="34" charset="0"/>
              <a:cs typeface="Verdana" panose="020B0604030504040204" pitchFamily="34" charset="0"/>
            </a:endParaRPr>
          </a:p>
        </p:txBody>
      </p:sp>
      <p:sp>
        <p:nvSpPr>
          <p:cNvPr id="7" name="Subtitle 2"/>
          <p:cNvSpPr txBox="1">
            <a:spLocks/>
          </p:cNvSpPr>
          <p:nvPr/>
        </p:nvSpPr>
        <p:spPr>
          <a:xfrm>
            <a:off x="292279" y="6204050"/>
            <a:ext cx="9078847" cy="3505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sz="1400" dirty="0" smtClean="0">
                <a:latin typeface="Verdana" panose="020B0604030504040204" pitchFamily="34" charset="0"/>
                <a:ea typeface="Verdana" panose="020B0604030504040204" pitchFamily="34" charset="0"/>
                <a:cs typeface="Verdana" panose="020B0604030504040204" pitchFamily="34" charset="0"/>
              </a:rPr>
              <a:t>2023.gada 15.janvāris, Rīga</a:t>
            </a: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2" name="Taisnstūris 1"/>
          <p:cNvSpPr/>
          <p:nvPr/>
        </p:nvSpPr>
        <p:spPr>
          <a:xfrm>
            <a:off x="1326750" y="2961534"/>
            <a:ext cx="7054409" cy="830997"/>
          </a:xfrm>
          <a:prstGeom prst="rect">
            <a:avLst/>
          </a:prstGeom>
        </p:spPr>
        <p:txBody>
          <a:bodyPr wrap="square">
            <a:spAutoFit/>
          </a:bodyPr>
          <a:lstStyle/>
          <a:p>
            <a:pPr algn="ctr"/>
            <a:r>
              <a:rPr lang="lv-LV" altLang="lv-LV" sz="24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Aktuālā situācija</a:t>
            </a:r>
          </a:p>
          <a:p>
            <a:pPr algn="ctr"/>
            <a:r>
              <a:rPr lang="lv-LV" altLang="lv-LV" sz="2400" dirty="0">
                <a:solidFill>
                  <a:srgbClr val="000000"/>
                </a:solidFill>
                <a:latin typeface="Verdana" panose="020B0604030504040204" pitchFamily="34" charset="0"/>
                <a:ea typeface="Verdana" panose="020B0604030504040204" pitchFamily="34" charset="0"/>
                <a:cs typeface="Verdana" panose="020B0604030504040204" pitchFamily="34" charset="0"/>
              </a:rPr>
              <a:t>p</a:t>
            </a:r>
            <a:r>
              <a:rPr lang="lv-LV" altLang="lv-LV" sz="24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ali (plūdi)</a:t>
            </a:r>
            <a:endParaRPr lang="lv-LV" altLang="lv-LV" sz="2400" dirty="0" smtClean="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ttēls 3"/>
          <p:cNvPicPr>
            <a:picLocks noChangeAspect="1"/>
          </p:cNvPicPr>
          <p:nvPr/>
        </p:nvPicPr>
        <p:blipFill>
          <a:blip r:embed="rId3"/>
          <a:stretch>
            <a:fillRect/>
          </a:stretch>
        </p:blipFill>
        <p:spPr>
          <a:xfrm>
            <a:off x="4239066" y="4054869"/>
            <a:ext cx="1229779" cy="1225355"/>
          </a:xfrm>
          <a:prstGeom prst="rect">
            <a:avLst/>
          </a:prstGeom>
        </p:spPr>
      </p:pic>
      <p:sp>
        <p:nvSpPr>
          <p:cNvPr id="6" name="Subtitle 2"/>
          <p:cNvSpPr txBox="1">
            <a:spLocks/>
          </p:cNvSpPr>
          <p:nvPr/>
        </p:nvSpPr>
        <p:spPr>
          <a:xfrm>
            <a:off x="457822" y="5472307"/>
            <a:ext cx="8747760"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000" dirty="0" smtClean="0">
                <a:latin typeface="Verdana" panose="020B0604030504040204" pitchFamily="34" charset="0"/>
                <a:ea typeface="Verdana" panose="020B0604030504040204" pitchFamily="34" charset="0"/>
                <a:cs typeface="Verdana" panose="020B0604030504040204" pitchFamily="34" charset="0"/>
              </a:rPr>
              <a:t>Sagatavoja: Mārtiņš Baltmanis</a:t>
            </a:r>
          </a:p>
          <a:p>
            <a:r>
              <a:rPr lang="lv-LV" sz="1000" dirty="0" smtClean="0">
                <a:latin typeface="Verdana" panose="020B0604030504040204" pitchFamily="34" charset="0"/>
                <a:ea typeface="Verdana" panose="020B0604030504040204" pitchFamily="34" charset="0"/>
                <a:cs typeface="Verdana" panose="020B0604030504040204" pitchFamily="34" charset="0"/>
              </a:rPr>
              <a:t>Valsts ugunsdzēsības un glābšanas dienesta priekšnieka vietnieks (tālr.:67075990, e-pasts: </a:t>
            </a:r>
            <a:r>
              <a:rPr lang="lv-LV" sz="1000" dirty="0" smtClean="0">
                <a:latin typeface="Verdana" panose="020B0604030504040204" pitchFamily="34" charset="0"/>
                <a:ea typeface="Verdana" panose="020B0604030504040204" pitchFamily="34" charset="0"/>
                <a:cs typeface="Verdana" panose="020B0604030504040204" pitchFamily="34" charset="0"/>
                <a:hlinkClick r:id="rId4"/>
              </a:rPr>
              <a:t>martins.baltmanis@vugd.gov.lv</a:t>
            </a:r>
            <a:r>
              <a:rPr lang="lv-LV" sz="1000" dirty="0" smtClean="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983935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466896" cy="885825"/>
          </a:xfrm>
        </p:spPr>
        <p:txBody>
          <a:bodyPr/>
          <a:lstStyle/>
          <a:p>
            <a:pPr algn="ctr"/>
            <a:r>
              <a:rPr lang="lv-LV" sz="2800" b="1" dirty="0" smtClean="0">
                <a:latin typeface="Verdana" pitchFamily="34" charset="0"/>
              </a:rPr>
              <a:t>Satelīta izlūkošana</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10</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pic>
        <p:nvPicPr>
          <p:cNvPr id="7" name="Attēls 6"/>
          <p:cNvPicPr>
            <a:picLocks noChangeAspect="1"/>
          </p:cNvPicPr>
          <p:nvPr/>
        </p:nvPicPr>
        <p:blipFill>
          <a:blip r:embed="rId3"/>
          <a:stretch>
            <a:fillRect/>
          </a:stretch>
        </p:blipFill>
        <p:spPr>
          <a:xfrm>
            <a:off x="473529" y="1197882"/>
            <a:ext cx="8290247" cy="4812318"/>
          </a:xfrm>
          <a:prstGeom prst="rect">
            <a:avLst/>
          </a:prstGeom>
        </p:spPr>
      </p:pic>
      <p:sp>
        <p:nvSpPr>
          <p:cNvPr id="15" name="Subtitle 2"/>
          <p:cNvSpPr txBox="1">
            <a:spLocks/>
          </p:cNvSpPr>
          <p:nvPr/>
        </p:nvSpPr>
        <p:spPr>
          <a:xfrm>
            <a:off x="177275" y="6100596"/>
            <a:ext cx="6309250"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Avots</a:t>
            </a:r>
            <a:r>
              <a:rPr lang="lv-LV" sz="900" dirty="0">
                <a:latin typeface="Verdana" panose="020B0604030504040204" pitchFamily="34" charset="0"/>
                <a:ea typeface="Verdana" panose="020B0604030504040204" pitchFamily="34" charset="0"/>
                <a:cs typeface="Verdana" panose="020B0604030504040204" pitchFamily="34" charset="0"/>
              </a:rPr>
              <a:t>: </a:t>
            </a:r>
            <a:r>
              <a:rPr lang="lv-LV" sz="900" dirty="0">
                <a:latin typeface="Verdana" panose="020B0604030504040204" pitchFamily="34" charset="0"/>
                <a:ea typeface="Verdana" panose="020B0604030504040204" pitchFamily="34" charset="0"/>
                <a:cs typeface="Verdana" panose="020B0604030504040204" pitchFamily="34" charset="0"/>
                <a:hlinkClick r:id="rId4"/>
              </a:rPr>
              <a:t>https://</a:t>
            </a:r>
            <a:r>
              <a:rPr lang="lv-LV" sz="900" dirty="0" smtClean="0">
                <a:latin typeface="Verdana" panose="020B0604030504040204" pitchFamily="34" charset="0"/>
                <a:ea typeface="Verdana" panose="020B0604030504040204" pitchFamily="34" charset="0"/>
                <a:cs typeface="Verdana" panose="020B0604030504040204" pitchFamily="34" charset="0"/>
                <a:hlinkClick r:id="rId4"/>
              </a:rPr>
              <a:t>emergency.copernicus.eu/mapping/list-of-components/EMSR644</a:t>
            </a:r>
            <a:r>
              <a:rPr lang="lv-LV" sz="900" dirty="0" smtClean="0">
                <a:latin typeface="Verdana" panose="020B0604030504040204" pitchFamily="34" charset="0"/>
                <a:ea typeface="Verdana" panose="020B0604030504040204" pitchFamily="34" charset="0"/>
                <a:cs typeface="Verdana" panose="020B0604030504040204" pitchFamily="34" charset="0"/>
              </a:rPr>
              <a:t>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
        <p:nvSpPr>
          <p:cNvPr id="16" name="Subtitle 2"/>
          <p:cNvSpPr txBox="1">
            <a:spLocks/>
          </p:cNvSpPr>
          <p:nvPr/>
        </p:nvSpPr>
        <p:spPr>
          <a:xfrm>
            <a:off x="381384" y="4930321"/>
            <a:ext cx="2868004"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1400" dirty="0" smtClean="0">
                <a:latin typeface="Verdana" panose="020B0604030504040204" pitchFamily="34" charset="0"/>
                <a:ea typeface="Verdana" panose="020B0604030504040204" pitchFamily="34" charset="0"/>
                <a:cs typeface="Verdana" panose="020B0604030504040204" pitchFamily="34" charset="0"/>
              </a:rPr>
              <a:t>Iedzīvotāji kopā iezīmētajā teritorijā 26 172</a:t>
            </a:r>
          </a:p>
        </p:txBody>
      </p:sp>
      <p:pic>
        <p:nvPicPr>
          <p:cNvPr id="17" name="Attēls 16"/>
          <p:cNvPicPr>
            <a:picLocks noChangeAspect="1"/>
          </p:cNvPicPr>
          <p:nvPr/>
        </p:nvPicPr>
        <p:blipFill>
          <a:blip r:embed="rId5"/>
          <a:stretch>
            <a:fillRect/>
          </a:stretch>
        </p:blipFill>
        <p:spPr>
          <a:xfrm>
            <a:off x="5796642" y="4331699"/>
            <a:ext cx="2844669" cy="1269309"/>
          </a:xfrm>
          <a:prstGeom prst="rect">
            <a:avLst/>
          </a:prstGeom>
        </p:spPr>
      </p:pic>
    </p:spTree>
    <p:extLst>
      <p:ext uri="{BB962C8B-B14F-4D97-AF65-F5344CB8AC3E}">
        <p14:creationId xmlns:p14="http://schemas.microsoft.com/office/powerpoint/2010/main" val="399360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466896" cy="885825"/>
          </a:xfrm>
        </p:spPr>
        <p:txBody>
          <a:bodyPr/>
          <a:lstStyle/>
          <a:p>
            <a:pPr algn="ctr"/>
            <a:r>
              <a:rPr lang="lv-LV" sz="2800" b="1" dirty="0" smtClean="0">
                <a:latin typeface="Verdana" pitchFamily="34" charset="0"/>
              </a:rPr>
              <a:t>Satelīta izlūkošana</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11</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15" name="Subtitle 2"/>
          <p:cNvSpPr txBox="1">
            <a:spLocks/>
          </p:cNvSpPr>
          <p:nvPr/>
        </p:nvSpPr>
        <p:spPr>
          <a:xfrm>
            <a:off x="177275" y="6100596"/>
            <a:ext cx="6309250"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Avots</a:t>
            </a:r>
            <a:r>
              <a:rPr lang="lv-LV" sz="900" dirty="0">
                <a:latin typeface="Verdana" panose="020B0604030504040204" pitchFamily="34" charset="0"/>
                <a:ea typeface="Verdana" panose="020B0604030504040204" pitchFamily="34" charset="0"/>
                <a:cs typeface="Verdana" panose="020B0604030504040204" pitchFamily="34" charset="0"/>
              </a:rPr>
              <a:t>: </a:t>
            </a:r>
            <a:r>
              <a:rPr lang="lv-LV" sz="900" dirty="0">
                <a:latin typeface="Verdana" panose="020B0604030504040204" pitchFamily="34" charset="0"/>
                <a:ea typeface="Verdana" panose="020B0604030504040204" pitchFamily="34" charset="0"/>
                <a:cs typeface="Verdana" panose="020B0604030504040204" pitchFamily="34" charset="0"/>
                <a:hlinkClick r:id="rId3"/>
              </a:rPr>
              <a:t>https://</a:t>
            </a:r>
            <a:r>
              <a:rPr lang="lv-LV" sz="900" dirty="0" smtClean="0">
                <a:latin typeface="Verdana" panose="020B0604030504040204" pitchFamily="34" charset="0"/>
                <a:ea typeface="Verdana" panose="020B0604030504040204" pitchFamily="34" charset="0"/>
                <a:cs typeface="Verdana" panose="020B0604030504040204" pitchFamily="34" charset="0"/>
                <a:hlinkClick r:id="rId3"/>
              </a:rPr>
              <a:t>emergency.copernicus.eu/mapping/list-of-components/EMSR644</a:t>
            </a:r>
            <a:r>
              <a:rPr lang="lv-LV" sz="900" dirty="0" smtClean="0">
                <a:latin typeface="Verdana" panose="020B0604030504040204" pitchFamily="34" charset="0"/>
                <a:ea typeface="Verdana" panose="020B0604030504040204" pitchFamily="34" charset="0"/>
                <a:cs typeface="Verdana" panose="020B0604030504040204" pitchFamily="34" charset="0"/>
              </a:rPr>
              <a:t>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2" name="Attēls 1"/>
          <p:cNvPicPr>
            <a:picLocks noChangeAspect="1"/>
          </p:cNvPicPr>
          <p:nvPr/>
        </p:nvPicPr>
        <p:blipFill>
          <a:blip r:embed="rId4"/>
          <a:stretch>
            <a:fillRect/>
          </a:stretch>
        </p:blipFill>
        <p:spPr>
          <a:xfrm>
            <a:off x="103797" y="1162837"/>
            <a:ext cx="5888790" cy="4927105"/>
          </a:xfrm>
          <a:prstGeom prst="rect">
            <a:avLst/>
          </a:prstGeom>
        </p:spPr>
      </p:pic>
      <p:sp>
        <p:nvSpPr>
          <p:cNvPr id="10" name="Subtitle 2"/>
          <p:cNvSpPr txBox="1">
            <a:spLocks/>
          </p:cNvSpPr>
          <p:nvPr/>
        </p:nvSpPr>
        <p:spPr>
          <a:xfrm>
            <a:off x="6386177" y="1251866"/>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15.58</a:t>
            </a:r>
          </a:p>
        </p:txBody>
      </p:sp>
      <p:pic>
        <p:nvPicPr>
          <p:cNvPr id="3" name="Attēls 2"/>
          <p:cNvPicPr>
            <a:picLocks noChangeAspect="1"/>
          </p:cNvPicPr>
          <p:nvPr/>
        </p:nvPicPr>
        <p:blipFill>
          <a:blip r:embed="rId5"/>
          <a:stretch>
            <a:fillRect/>
          </a:stretch>
        </p:blipFill>
        <p:spPr>
          <a:xfrm>
            <a:off x="6019097" y="1927320"/>
            <a:ext cx="3042353" cy="1299085"/>
          </a:xfrm>
          <a:prstGeom prst="rect">
            <a:avLst/>
          </a:prstGeom>
        </p:spPr>
      </p:pic>
      <p:pic>
        <p:nvPicPr>
          <p:cNvPr id="4" name="Attēls 3"/>
          <p:cNvPicPr>
            <a:picLocks noChangeAspect="1"/>
          </p:cNvPicPr>
          <p:nvPr/>
        </p:nvPicPr>
        <p:blipFill>
          <a:blip r:embed="rId6"/>
          <a:stretch>
            <a:fillRect/>
          </a:stretch>
        </p:blipFill>
        <p:spPr>
          <a:xfrm>
            <a:off x="6019097" y="3290252"/>
            <a:ext cx="3067078" cy="2270055"/>
          </a:xfrm>
          <a:prstGeom prst="rect">
            <a:avLst/>
          </a:prstGeom>
        </p:spPr>
      </p:pic>
    </p:spTree>
    <p:extLst>
      <p:ext uri="{BB962C8B-B14F-4D97-AF65-F5344CB8AC3E}">
        <p14:creationId xmlns:p14="http://schemas.microsoft.com/office/powerpoint/2010/main" val="278512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466896" cy="885825"/>
          </a:xfrm>
        </p:spPr>
        <p:txBody>
          <a:bodyPr/>
          <a:lstStyle/>
          <a:p>
            <a:pPr algn="ctr"/>
            <a:r>
              <a:rPr lang="lv-LV" sz="2800" b="1" dirty="0" smtClean="0">
                <a:latin typeface="Verdana" pitchFamily="34" charset="0"/>
              </a:rPr>
              <a:t>Satelīta izlūkošana</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12</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15" name="Subtitle 2"/>
          <p:cNvSpPr txBox="1">
            <a:spLocks/>
          </p:cNvSpPr>
          <p:nvPr/>
        </p:nvSpPr>
        <p:spPr>
          <a:xfrm>
            <a:off x="177275" y="6100596"/>
            <a:ext cx="6309250"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Avots</a:t>
            </a:r>
            <a:r>
              <a:rPr lang="lv-LV" sz="900" dirty="0">
                <a:latin typeface="Verdana" panose="020B0604030504040204" pitchFamily="34" charset="0"/>
                <a:ea typeface="Verdana" panose="020B0604030504040204" pitchFamily="34" charset="0"/>
                <a:cs typeface="Verdana" panose="020B0604030504040204" pitchFamily="34" charset="0"/>
              </a:rPr>
              <a:t>: </a:t>
            </a:r>
            <a:r>
              <a:rPr lang="lv-LV" sz="900" dirty="0">
                <a:latin typeface="Verdana" panose="020B0604030504040204" pitchFamily="34" charset="0"/>
                <a:ea typeface="Verdana" panose="020B0604030504040204" pitchFamily="34" charset="0"/>
                <a:cs typeface="Verdana" panose="020B0604030504040204" pitchFamily="34" charset="0"/>
                <a:hlinkClick r:id="rId3"/>
              </a:rPr>
              <a:t>https://</a:t>
            </a:r>
            <a:r>
              <a:rPr lang="lv-LV" sz="900" dirty="0" smtClean="0">
                <a:latin typeface="Verdana" panose="020B0604030504040204" pitchFamily="34" charset="0"/>
                <a:ea typeface="Verdana" panose="020B0604030504040204" pitchFamily="34" charset="0"/>
                <a:cs typeface="Verdana" panose="020B0604030504040204" pitchFamily="34" charset="0"/>
                <a:hlinkClick r:id="rId3"/>
              </a:rPr>
              <a:t>emergency.copernicus.eu/mapping/list-of-components/EMSR644</a:t>
            </a:r>
            <a:r>
              <a:rPr lang="lv-LV" sz="900" dirty="0" smtClean="0">
                <a:latin typeface="Verdana" panose="020B0604030504040204" pitchFamily="34" charset="0"/>
                <a:ea typeface="Verdana" panose="020B0604030504040204" pitchFamily="34" charset="0"/>
                <a:cs typeface="Verdana" panose="020B0604030504040204" pitchFamily="34" charset="0"/>
              </a:rPr>
              <a:t>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
        <p:nvSpPr>
          <p:cNvPr id="10" name="Subtitle 2"/>
          <p:cNvSpPr txBox="1">
            <a:spLocks/>
          </p:cNvSpPr>
          <p:nvPr/>
        </p:nvSpPr>
        <p:spPr>
          <a:xfrm>
            <a:off x="6386177" y="1251866"/>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15.58</a:t>
            </a:r>
          </a:p>
        </p:txBody>
      </p:sp>
      <p:pic>
        <p:nvPicPr>
          <p:cNvPr id="5" name="Attēls 4"/>
          <p:cNvPicPr>
            <a:picLocks noChangeAspect="1"/>
          </p:cNvPicPr>
          <p:nvPr/>
        </p:nvPicPr>
        <p:blipFill>
          <a:blip r:embed="rId4"/>
          <a:stretch>
            <a:fillRect/>
          </a:stretch>
        </p:blipFill>
        <p:spPr>
          <a:xfrm>
            <a:off x="5931257" y="1834675"/>
            <a:ext cx="3130193" cy="1403190"/>
          </a:xfrm>
          <a:prstGeom prst="rect">
            <a:avLst/>
          </a:prstGeom>
        </p:spPr>
      </p:pic>
      <p:pic>
        <p:nvPicPr>
          <p:cNvPr id="7" name="Attēls 6"/>
          <p:cNvPicPr>
            <a:picLocks noChangeAspect="1"/>
          </p:cNvPicPr>
          <p:nvPr/>
        </p:nvPicPr>
        <p:blipFill>
          <a:blip r:embed="rId5"/>
          <a:stretch>
            <a:fillRect/>
          </a:stretch>
        </p:blipFill>
        <p:spPr>
          <a:xfrm>
            <a:off x="21964" y="1181628"/>
            <a:ext cx="5909293" cy="4838640"/>
          </a:xfrm>
          <a:prstGeom prst="rect">
            <a:avLst/>
          </a:prstGeom>
        </p:spPr>
      </p:pic>
      <p:pic>
        <p:nvPicPr>
          <p:cNvPr id="9" name="Attēls 8"/>
          <p:cNvPicPr>
            <a:picLocks noChangeAspect="1"/>
          </p:cNvPicPr>
          <p:nvPr/>
        </p:nvPicPr>
        <p:blipFill>
          <a:blip r:embed="rId6"/>
          <a:stretch>
            <a:fillRect/>
          </a:stretch>
        </p:blipFill>
        <p:spPr>
          <a:xfrm>
            <a:off x="6019097" y="3290252"/>
            <a:ext cx="3067078" cy="2270055"/>
          </a:xfrm>
          <a:prstGeom prst="rect">
            <a:avLst/>
          </a:prstGeom>
        </p:spPr>
      </p:pic>
    </p:spTree>
    <p:extLst>
      <p:ext uri="{BB962C8B-B14F-4D97-AF65-F5344CB8AC3E}">
        <p14:creationId xmlns:p14="http://schemas.microsoft.com/office/powerpoint/2010/main" val="899995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466896" cy="885825"/>
          </a:xfrm>
        </p:spPr>
        <p:txBody>
          <a:bodyPr/>
          <a:lstStyle/>
          <a:p>
            <a:pPr algn="ctr"/>
            <a:r>
              <a:rPr lang="lv-LV" sz="2800" b="1" dirty="0" smtClean="0">
                <a:latin typeface="Verdana" pitchFamily="34" charset="0"/>
              </a:rPr>
              <a:t>Apziņošana un evakuācija</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13</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9" name="Subtitle 2"/>
          <p:cNvSpPr txBox="1">
            <a:spLocks/>
          </p:cNvSpPr>
          <p:nvPr/>
        </p:nvSpPr>
        <p:spPr>
          <a:xfrm>
            <a:off x="258918" y="2483818"/>
            <a:ext cx="2753704" cy="148402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Slīdošā lenta un atkārtojums ik pēc 1 stundas par apdraudējumu un rīcību 13.-14.01, turpmāk pēc nepieciešamības</a:t>
            </a:r>
          </a:p>
          <a:p>
            <a:pPr algn="just"/>
            <a:r>
              <a:rPr lang="lv-LV" sz="900" dirty="0" smtClean="0">
                <a:latin typeface="Verdana" panose="020B0604030504040204" pitchFamily="34" charset="0"/>
                <a:ea typeface="Verdana" panose="020B0604030504040204" pitchFamily="34" charset="0"/>
                <a:cs typeface="Verdana" panose="020B0604030504040204" pitchFamily="34" charset="0"/>
              </a:rPr>
              <a:t>+ sociālie tīkli</a:t>
            </a:r>
          </a:p>
          <a:p>
            <a:pPr algn="just"/>
            <a:r>
              <a:rPr lang="lv-LV" sz="900" dirty="0" smtClean="0">
                <a:latin typeface="Verdana" panose="020B0604030504040204" pitchFamily="34" charset="0"/>
                <a:ea typeface="Verdana" panose="020B0604030504040204" pitchFamily="34" charset="0"/>
                <a:cs typeface="Verdana" panose="020B0604030504040204" pitchFamily="34" charset="0"/>
              </a:rPr>
              <a:t>+ operatīvo dienestu transportlīdzekļi ar skaļruņiem apdraudētajā teritorijā</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2" name="Attēls 1"/>
          <p:cNvPicPr>
            <a:picLocks noChangeAspect="1"/>
          </p:cNvPicPr>
          <p:nvPr/>
        </p:nvPicPr>
        <p:blipFill>
          <a:blip r:embed="rId3"/>
          <a:stretch>
            <a:fillRect/>
          </a:stretch>
        </p:blipFill>
        <p:spPr>
          <a:xfrm>
            <a:off x="258918" y="1466433"/>
            <a:ext cx="872028" cy="851341"/>
          </a:xfrm>
          <a:prstGeom prst="rect">
            <a:avLst/>
          </a:prstGeom>
        </p:spPr>
      </p:pic>
      <p:pic>
        <p:nvPicPr>
          <p:cNvPr id="3" name="Attēls 2"/>
          <p:cNvPicPr>
            <a:picLocks noChangeAspect="1"/>
          </p:cNvPicPr>
          <p:nvPr/>
        </p:nvPicPr>
        <p:blipFill>
          <a:blip r:embed="rId4"/>
          <a:stretch>
            <a:fillRect/>
          </a:stretch>
        </p:blipFill>
        <p:spPr>
          <a:xfrm>
            <a:off x="1121816" y="1455911"/>
            <a:ext cx="1027907" cy="1027907"/>
          </a:xfrm>
          <a:prstGeom prst="rect">
            <a:avLst/>
          </a:prstGeom>
        </p:spPr>
      </p:pic>
      <p:pic>
        <p:nvPicPr>
          <p:cNvPr id="4" name="Attēls 3"/>
          <p:cNvPicPr>
            <a:picLocks noChangeAspect="1"/>
          </p:cNvPicPr>
          <p:nvPr/>
        </p:nvPicPr>
        <p:blipFill>
          <a:blip r:embed="rId5"/>
          <a:stretch>
            <a:fillRect/>
          </a:stretch>
        </p:blipFill>
        <p:spPr>
          <a:xfrm>
            <a:off x="2080126" y="1455911"/>
            <a:ext cx="1002093" cy="982688"/>
          </a:xfrm>
          <a:prstGeom prst="rect">
            <a:avLst/>
          </a:prstGeom>
        </p:spPr>
      </p:pic>
      <p:sp>
        <p:nvSpPr>
          <p:cNvPr id="5" name="Taisnstūris 4"/>
          <p:cNvSpPr/>
          <p:nvPr/>
        </p:nvSpPr>
        <p:spPr>
          <a:xfrm>
            <a:off x="177275" y="1373730"/>
            <a:ext cx="2835348" cy="2218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Attēls 9"/>
          <p:cNvPicPr>
            <a:picLocks noChangeAspect="1"/>
          </p:cNvPicPr>
          <p:nvPr/>
        </p:nvPicPr>
        <p:blipFill>
          <a:blip r:embed="rId6"/>
          <a:stretch>
            <a:fillRect/>
          </a:stretch>
        </p:blipFill>
        <p:spPr>
          <a:xfrm>
            <a:off x="3108033" y="1373730"/>
            <a:ext cx="5886903" cy="3686368"/>
          </a:xfrm>
          <a:prstGeom prst="rect">
            <a:avLst/>
          </a:prstGeom>
        </p:spPr>
      </p:pic>
      <p:sp>
        <p:nvSpPr>
          <p:cNvPr id="17" name="Subtitle 2"/>
          <p:cNvSpPr txBox="1">
            <a:spLocks/>
          </p:cNvSpPr>
          <p:nvPr/>
        </p:nvSpPr>
        <p:spPr>
          <a:xfrm>
            <a:off x="3082219" y="5105317"/>
            <a:ext cx="3183517"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Avots: OpenStreetMap</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Attēls 10"/>
          <p:cNvPicPr>
            <a:picLocks noChangeAspect="1"/>
          </p:cNvPicPr>
          <p:nvPr/>
        </p:nvPicPr>
        <p:blipFill>
          <a:blip r:embed="rId7"/>
          <a:stretch>
            <a:fillRect/>
          </a:stretch>
        </p:blipFill>
        <p:spPr>
          <a:xfrm>
            <a:off x="177275" y="3736276"/>
            <a:ext cx="773504" cy="631618"/>
          </a:xfrm>
          <a:prstGeom prst="rect">
            <a:avLst/>
          </a:prstGeom>
        </p:spPr>
      </p:pic>
      <p:pic>
        <p:nvPicPr>
          <p:cNvPr id="12" name="Attēls 11"/>
          <p:cNvPicPr>
            <a:picLocks noChangeAspect="1"/>
          </p:cNvPicPr>
          <p:nvPr/>
        </p:nvPicPr>
        <p:blipFill>
          <a:blip r:embed="rId8"/>
          <a:stretch>
            <a:fillRect/>
          </a:stretch>
        </p:blipFill>
        <p:spPr>
          <a:xfrm>
            <a:off x="1046189" y="3734853"/>
            <a:ext cx="1274305" cy="633042"/>
          </a:xfrm>
          <a:prstGeom prst="rect">
            <a:avLst/>
          </a:prstGeom>
        </p:spPr>
      </p:pic>
      <p:pic>
        <p:nvPicPr>
          <p:cNvPr id="13" name="Attēls 12"/>
          <p:cNvPicPr>
            <a:picLocks noChangeAspect="1"/>
          </p:cNvPicPr>
          <p:nvPr/>
        </p:nvPicPr>
        <p:blipFill>
          <a:blip r:embed="rId9"/>
          <a:stretch>
            <a:fillRect/>
          </a:stretch>
        </p:blipFill>
        <p:spPr>
          <a:xfrm>
            <a:off x="2380178" y="3647569"/>
            <a:ext cx="680149" cy="1034513"/>
          </a:xfrm>
          <a:prstGeom prst="rect">
            <a:avLst/>
          </a:prstGeom>
        </p:spPr>
      </p:pic>
      <p:sp>
        <p:nvSpPr>
          <p:cNvPr id="18" name="Taisnstūris 17"/>
          <p:cNvSpPr/>
          <p:nvPr/>
        </p:nvSpPr>
        <p:spPr>
          <a:xfrm>
            <a:off x="3060327" y="5570857"/>
            <a:ext cx="5721929" cy="478849"/>
          </a:xfrm>
          <a:prstGeom prst="rect">
            <a:avLst/>
          </a:prstGeom>
        </p:spPr>
        <p:txBody>
          <a:bodyPr wrap="square">
            <a:spAutoFit/>
          </a:bodyPr>
          <a:lstStyle/>
          <a:p>
            <a:pPr algn="just">
              <a:lnSpc>
                <a:spcPct val="107000"/>
              </a:lnSpc>
              <a:spcAft>
                <a:spcPts val="800"/>
              </a:spcAft>
            </a:pPr>
            <a:r>
              <a:rPr lang="lv-LV" sz="1200" dirty="0">
                <a:ea typeface="Calibri" panose="020F0502020204030204" pitchFamily="34" charset="0"/>
                <a:cs typeface="Times New Roman" panose="02020603050405020304" pitchFamily="18" charset="0"/>
              </a:rPr>
              <a:t>VUGD resursi (no Rīgas), kas nogādāti </a:t>
            </a:r>
            <a:r>
              <a:rPr lang="lv-LV" sz="1200" dirty="0" smtClean="0">
                <a:ea typeface="Calibri" panose="020F0502020204030204" pitchFamily="34" charset="0"/>
                <a:cs typeface="Times New Roman" panose="02020603050405020304" pitchFamily="18" charset="0"/>
              </a:rPr>
              <a:t>Jēkabpilī, pašvaldībai </a:t>
            </a:r>
            <a:r>
              <a:rPr lang="lv-LV" sz="1200" dirty="0">
                <a:ea typeface="Calibri" panose="020F0502020204030204" pitchFamily="34" charset="0"/>
                <a:cs typeface="Times New Roman" panose="02020603050405020304" pitchFamily="18" charset="0"/>
              </a:rPr>
              <a:t>cilvēku izmitināšanas nodrošināšanai - 100 saliekamās gultas, 100 matrači, 108 spilveni</a:t>
            </a:r>
            <a:r>
              <a:rPr lang="lv-LV" sz="1200" dirty="0" smtClean="0">
                <a:ea typeface="Calibri" panose="020F0502020204030204" pitchFamily="34" charset="0"/>
                <a:cs typeface="Times New Roman" panose="02020603050405020304" pitchFamily="18" charset="0"/>
              </a:rPr>
              <a:t>.</a:t>
            </a:r>
            <a:endParaRPr lang="lv-LV"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9339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Glābšanas darbi</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14</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pic>
        <p:nvPicPr>
          <p:cNvPr id="2" name="Attēls 1"/>
          <p:cNvPicPr>
            <a:picLocks noChangeAspect="1"/>
          </p:cNvPicPr>
          <p:nvPr/>
        </p:nvPicPr>
        <p:blipFill>
          <a:blip r:embed="rId3"/>
          <a:stretch>
            <a:fillRect/>
          </a:stretch>
        </p:blipFill>
        <p:spPr>
          <a:xfrm>
            <a:off x="56117" y="1328511"/>
            <a:ext cx="3085605" cy="4200330"/>
          </a:xfrm>
          <a:prstGeom prst="rect">
            <a:avLst/>
          </a:prstGeom>
        </p:spPr>
      </p:pic>
      <p:sp>
        <p:nvSpPr>
          <p:cNvPr id="12" name="Subtitle 2"/>
          <p:cNvSpPr txBox="1">
            <a:spLocks/>
          </p:cNvSpPr>
          <p:nvPr/>
        </p:nvSpPr>
        <p:spPr>
          <a:xfrm>
            <a:off x="177275" y="5528841"/>
            <a:ext cx="3183517"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Avots: OpenStreetMap</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5" name="Attēls 4"/>
          <p:cNvPicPr>
            <a:picLocks noChangeAspect="1"/>
          </p:cNvPicPr>
          <p:nvPr/>
        </p:nvPicPr>
        <p:blipFill>
          <a:blip r:embed="rId4"/>
          <a:stretch>
            <a:fillRect/>
          </a:stretch>
        </p:blipFill>
        <p:spPr>
          <a:xfrm>
            <a:off x="3262880" y="1328511"/>
            <a:ext cx="3945225" cy="4200330"/>
          </a:xfrm>
          <a:prstGeom prst="rect">
            <a:avLst/>
          </a:prstGeom>
        </p:spPr>
      </p:pic>
      <p:sp>
        <p:nvSpPr>
          <p:cNvPr id="13" name="Subtitle 2"/>
          <p:cNvSpPr txBox="1">
            <a:spLocks/>
          </p:cNvSpPr>
          <p:nvPr/>
        </p:nvSpPr>
        <p:spPr>
          <a:xfrm>
            <a:off x="7208105" y="1328509"/>
            <a:ext cx="1935895" cy="4947514"/>
          </a:xfrm>
          <a:prstGeom prst="rect">
            <a:avLst/>
          </a:prstGeom>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2000" b="1" dirty="0" smtClean="0">
                <a:solidFill>
                  <a:schemeClr val="accent6"/>
                </a:solidFill>
                <a:latin typeface="Verdana" panose="020B0604030504040204" pitchFamily="34" charset="0"/>
                <a:ea typeface="Verdana" panose="020B0604030504040204" pitchFamily="34" charset="0"/>
                <a:cs typeface="Verdana" panose="020B0604030504040204" pitchFamily="34" charset="0"/>
              </a:rPr>
              <a:t>Līdz 15.01.2023. Izglābti </a:t>
            </a:r>
            <a:r>
              <a:rPr lang="lv-LV" sz="2000" b="1" u="sng" dirty="0" smtClean="0">
                <a:solidFill>
                  <a:schemeClr val="accent6"/>
                </a:solidFill>
                <a:latin typeface="Verdana" panose="020B0604030504040204" pitchFamily="34" charset="0"/>
                <a:ea typeface="Verdana" panose="020B0604030504040204" pitchFamily="34" charset="0"/>
                <a:cs typeface="Verdana" panose="020B0604030504040204" pitchFamily="34" charset="0"/>
              </a:rPr>
              <a:t>34 </a:t>
            </a:r>
            <a:r>
              <a:rPr lang="lv-LV" sz="2000" b="1" u="sng" dirty="0" smtClean="0">
                <a:solidFill>
                  <a:schemeClr val="accent6"/>
                </a:solidFill>
                <a:latin typeface="Verdana" panose="020B0604030504040204" pitchFamily="34" charset="0"/>
                <a:ea typeface="Verdana" panose="020B0604030504040204" pitchFamily="34" charset="0"/>
                <a:cs typeface="Verdana" panose="020B0604030504040204" pitchFamily="34" charset="0"/>
              </a:rPr>
              <a:t>cilvēki</a:t>
            </a:r>
          </a:p>
          <a:p>
            <a:pPr algn="just"/>
            <a:r>
              <a:rPr lang="lv-LV" sz="1600" dirty="0" smtClean="0">
                <a:latin typeface="Verdana" panose="020B0604030504040204" pitchFamily="34" charset="0"/>
                <a:ea typeface="Verdana" panose="020B0604030504040204" pitchFamily="34" charset="0"/>
                <a:cs typeface="Verdana" panose="020B0604030504040204" pitchFamily="34" charset="0"/>
              </a:rPr>
              <a:t>*no Jelgavas un Daugavpils pārdislocēti plūdu konteineri</a:t>
            </a:r>
          </a:p>
          <a:p>
            <a:pPr algn="just"/>
            <a:r>
              <a:rPr lang="lv-LV" sz="1600" dirty="0" smtClean="0">
                <a:latin typeface="Verdana" panose="020B0604030504040204" pitchFamily="34" charset="0"/>
                <a:ea typeface="Verdana" panose="020B0604030504040204" pitchFamily="34" charset="0"/>
                <a:cs typeface="Verdana" panose="020B0604030504040204" pitchFamily="34" charset="0"/>
              </a:rPr>
              <a:t>*iesaistītas amatpersonas kas atrodas no dienesta brīvajā laikā</a:t>
            </a:r>
          </a:p>
          <a:p>
            <a:pPr algn="just"/>
            <a:r>
              <a:rPr lang="lv-LV" sz="1600" dirty="0" smtClean="0">
                <a:latin typeface="Verdana" panose="020B0604030504040204" pitchFamily="34" charset="0"/>
                <a:ea typeface="Verdana" panose="020B0604030504040204" pitchFamily="34" charset="0"/>
                <a:cs typeface="Verdana" panose="020B0604030504040204" pitchFamily="34" charset="0"/>
              </a:rPr>
              <a:t>*iesaistīts VUGD dronu automobilis</a:t>
            </a:r>
          </a:p>
          <a:p>
            <a:pPr algn="just"/>
            <a:r>
              <a:rPr lang="lv-LV" sz="1600" dirty="0" smtClean="0">
                <a:latin typeface="Verdana" panose="020B0604030504040204" pitchFamily="34" charset="0"/>
                <a:ea typeface="Verdana" panose="020B0604030504040204" pitchFamily="34" charset="0"/>
                <a:cs typeface="Verdana" panose="020B0604030504040204" pitchFamily="34" charset="0"/>
              </a:rPr>
              <a:t>*pašvaldībai nodota un tās personāls apmācīts rīkoties ar smilšu maisu uzpildīšanas iekārtu (piegādāts  no Olaines)</a:t>
            </a:r>
          </a:p>
          <a:p>
            <a:pPr algn="just"/>
            <a:endParaRPr lang="lv-LV" sz="16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9895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Cita informācija</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15</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13" name="Subtitle 2"/>
          <p:cNvSpPr txBox="1">
            <a:spLocks/>
          </p:cNvSpPr>
          <p:nvPr/>
        </p:nvSpPr>
        <p:spPr>
          <a:xfrm>
            <a:off x="562701" y="1328510"/>
            <a:ext cx="8238399" cy="4947513"/>
          </a:xfrm>
          <a:prstGeom prst="rect">
            <a:avLst/>
          </a:prstGeom>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1400" dirty="0" smtClean="0">
                <a:latin typeface="Verdana" panose="020B0604030504040204" pitchFamily="34" charset="0"/>
                <a:ea typeface="Verdana" panose="020B0604030504040204" pitchFamily="34" charset="0"/>
                <a:cs typeface="Verdana" panose="020B0604030504040204" pitchFamily="34" charset="0"/>
              </a:rPr>
              <a:t>*Pašvaldība </a:t>
            </a:r>
            <a:r>
              <a:rPr lang="lv-LV" sz="1400" dirty="0">
                <a:latin typeface="Verdana" panose="020B0604030504040204" pitchFamily="34" charset="0"/>
                <a:ea typeface="Verdana" panose="020B0604030504040204" pitchFamily="34" charset="0"/>
                <a:cs typeface="Verdana" panose="020B0604030504040204" pitchFamily="34" charset="0"/>
              </a:rPr>
              <a:t>veic dambja nostiprināšanu un novērš draudus zemes nogruvumam – traktortehnika ved smiltis un tiek izvietoti smilšu maisi. Bet turpinoties nostiprināšanas darbiem, veidojas jauni izskalojumi</a:t>
            </a:r>
            <a:r>
              <a:rPr lang="lv-LV" sz="1400" dirty="0" smtClean="0">
                <a:latin typeface="Verdana" panose="020B0604030504040204" pitchFamily="34" charset="0"/>
                <a:ea typeface="Verdana" panose="020B0604030504040204" pitchFamily="34" charset="0"/>
                <a:cs typeface="Verdana" panose="020B0604030504040204" pitchFamily="34" charset="0"/>
              </a:rPr>
              <a:t>. Darbos iesaistīti arī 30 zemessargi.  </a:t>
            </a:r>
          </a:p>
          <a:p>
            <a:pPr algn="just"/>
            <a:r>
              <a:rPr lang="lv-LV" sz="1400" dirty="0">
                <a:latin typeface="Verdana" panose="020B0604030504040204" pitchFamily="34" charset="0"/>
                <a:ea typeface="Verdana" panose="020B0604030504040204" pitchFamily="34" charset="0"/>
                <a:cs typeface="Verdana" panose="020B0604030504040204" pitchFamily="34" charset="0"/>
              </a:rPr>
              <a:t>*Pagaidām attīrīšanas iekārtai draudu </a:t>
            </a:r>
            <a:r>
              <a:rPr lang="lv-LV" sz="1400" dirty="0" smtClean="0">
                <a:latin typeface="Verdana" panose="020B0604030504040204" pitchFamily="34" charset="0"/>
                <a:ea typeface="Verdana" panose="020B0604030504040204" pitchFamily="34" charset="0"/>
                <a:cs typeface="Verdana" panose="020B0604030504040204" pitchFamily="34" charset="0"/>
              </a:rPr>
              <a:t>nav, tā </a:t>
            </a:r>
            <a:r>
              <a:rPr lang="lv-LV" sz="1400" dirty="0">
                <a:latin typeface="Verdana" panose="020B0604030504040204" pitchFamily="34" charset="0"/>
                <a:ea typeface="Verdana" panose="020B0604030504040204" pitchFamily="34" charset="0"/>
                <a:cs typeface="Verdana" panose="020B0604030504040204" pitchFamily="34" charset="0"/>
              </a:rPr>
              <a:t>pasargāta ar īpašu dambi</a:t>
            </a:r>
            <a:r>
              <a:rPr lang="lv-LV" sz="1400" dirty="0" smtClean="0">
                <a:latin typeface="Verdana" panose="020B0604030504040204" pitchFamily="34" charset="0"/>
                <a:ea typeface="Verdana" panose="020B0604030504040204" pitchFamily="34" charset="0"/>
                <a:cs typeface="Verdana" panose="020B0604030504040204" pitchFamily="34" charset="0"/>
              </a:rPr>
              <a:t>.</a:t>
            </a:r>
          </a:p>
          <a:p>
            <a:pPr algn="just"/>
            <a:r>
              <a:rPr lang="lv-LV" sz="1400" dirty="0" smtClean="0">
                <a:latin typeface="Verdana" panose="020B0604030504040204" pitchFamily="34" charset="0"/>
                <a:ea typeface="Verdana" panose="020B0604030504040204" pitchFamily="34" charset="0"/>
                <a:cs typeface="Verdana" panose="020B0604030504040204" pitchFamily="34" charset="0"/>
              </a:rPr>
              <a:t>*IeM sakaru sistēma nodrošināta, nav risku.</a:t>
            </a:r>
          </a:p>
          <a:p>
            <a:pPr algn="just"/>
            <a:r>
              <a:rPr lang="lv-LV" sz="1400" dirty="0" smtClean="0">
                <a:latin typeface="Verdana" panose="020B0604030504040204" pitchFamily="34" charset="0"/>
                <a:ea typeface="Verdana" panose="020B0604030504040204" pitchFamily="34" charset="0"/>
                <a:cs typeface="Verdana" panose="020B0604030504040204" pitchFamily="34" charset="0"/>
              </a:rPr>
              <a:t>*Augstsprieguma tīkls, apakšstacijām apdraudējuma nav (atslēgšana ir sekunžu jautājums, caur dispečeru).</a:t>
            </a:r>
          </a:p>
          <a:p>
            <a:pPr algn="just"/>
            <a:r>
              <a:rPr lang="lv-LV" sz="1400" dirty="0" smtClean="0">
                <a:latin typeface="Verdana" panose="020B0604030504040204" pitchFamily="34" charset="0"/>
                <a:ea typeface="Verdana" panose="020B0604030504040204" pitchFamily="34" charset="0"/>
                <a:cs typeface="Verdana" panose="020B0604030504040204" pitchFamily="34" charset="0"/>
              </a:rPr>
              <a:t>*Sadales tīkli, elektrība atslēgta applūdušos rajonos, uz vietas strādā vairākas brigādes (atslēgšana 1 minūte). Piegādājuši 6 ģeneratorus.</a:t>
            </a:r>
          </a:p>
          <a:p>
            <a:pPr algn="just"/>
            <a:r>
              <a:rPr lang="lv-LV" sz="1400" dirty="0">
                <a:latin typeface="Verdana" panose="020B0604030504040204" pitchFamily="34" charset="0"/>
                <a:ea typeface="Verdana" panose="020B0604030504040204" pitchFamily="34" charset="0"/>
                <a:cs typeface="Verdana" panose="020B0604030504040204" pitchFamily="34" charset="0"/>
              </a:rPr>
              <a:t>*Vairākās vietās slēgta transportlīdzekļu satiksme, šo vietu skaits diennakts laikā palielinājies. Satiksme slēgta gan pilsētā, gan </a:t>
            </a:r>
            <a:r>
              <a:rPr lang="lv-LV" sz="1400" dirty="0" smtClean="0">
                <a:latin typeface="Verdana" panose="020B0604030504040204" pitchFamily="34" charset="0"/>
                <a:ea typeface="Verdana" panose="020B0604030504040204" pitchFamily="34" charset="0"/>
                <a:cs typeface="Verdana" panose="020B0604030504040204" pitchFamily="34" charset="0"/>
              </a:rPr>
              <a:t>novadā.</a:t>
            </a:r>
          </a:p>
          <a:p>
            <a:pPr algn="just"/>
            <a:r>
              <a:rPr lang="lv-LV" sz="1400" dirty="0">
                <a:latin typeface="Verdana" panose="020B0604030504040204" pitchFamily="34" charset="0"/>
                <a:ea typeface="Verdana" panose="020B0604030504040204" pitchFamily="34" charset="0"/>
                <a:cs typeface="Verdana" panose="020B0604030504040204" pitchFamily="34" charset="0"/>
              </a:rPr>
              <a:t>*Jēkabpils reģionālajā slimnīcā izsludināts ārkārtas reaģēšanas režīms (paaugstināta gatavība un reaģēšana</a:t>
            </a:r>
            <a:r>
              <a:rPr lang="lv-LV" sz="1400" dirty="0" smtClean="0">
                <a:latin typeface="Verdana" panose="020B0604030504040204" pitchFamily="34" charset="0"/>
                <a:ea typeface="Verdana" panose="020B0604030504040204" pitchFamily="34" charset="0"/>
                <a:cs typeface="Verdana" panose="020B0604030504040204" pitchFamily="34" charset="0"/>
              </a:rPr>
              <a:t>).</a:t>
            </a:r>
          </a:p>
          <a:p>
            <a:pPr algn="just"/>
            <a:r>
              <a:rPr lang="lv-LV" sz="1400" dirty="0">
                <a:latin typeface="Verdana" panose="020B0604030504040204" pitchFamily="34" charset="0"/>
                <a:ea typeface="Verdana" panose="020B0604030504040204" pitchFamily="34" charset="0"/>
                <a:cs typeface="Verdana" panose="020B0604030504040204" pitchFamily="34" charset="0"/>
              </a:rPr>
              <a:t>*NMPD Jēkabpils brigāžu atbalsta centra brigādes tika evakuētas no to pastāvīgās lokalizācijas vietas Brīvības ielā 126 uz drošākām vietām, taču tās izvietotas abos Daugavas krastos</a:t>
            </a:r>
            <a:r>
              <a:rPr lang="lv-LV" sz="1400" dirty="0" smtClean="0">
                <a:latin typeface="Verdana" panose="020B0604030504040204" pitchFamily="34" charset="0"/>
                <a:ea typeface="Verdana" panose="020B0604030504040204" pitchFamily="34" charset="0"/>
                <a:cs typeface="Verdana" panose="020B0604030504040204" pitchFamily="34" charset="0"/>
              </a:rPr>
              <a:t>. + iesaistīti VMR + stiprina blakus esošo brigāžu spējas.</a:t>
            </a:r>
          </a:p>
          <a:p>
            <a:pPr algn="just"/>
            <a:r>
              <a:rPr lang="lv-LV" sz="1400" dirty="0" smtClean="0">
                <a:latin typeface="Verdana" panose="020B0604030504040204" pitchFamily="34" charset="0"/>
                <a:ea typeface="Verdana" panose="020B0604030504040204" pitchFamily="34" charset="0"/>
                <a:cs typeface="Verdana" panose="020B0604030504040204" pitchFamily="34" charset="0"/>
              </a:rPr>
              <a:t>*VP (38) nodrošina </a:t>
            </a:r>
            <a:r>
              <a:rPr lang="lv-LV" sz="1400" dirty="0">
                <a:latin typeface="Verdana" panose="020B0604030504040204" pitchFamily="34" charset="0"/>
                <a:ea typeface="Verdana" panose="020B0604030504040204" pitchFamily="34" charset="0"/>
                <a:cs typeface="Verdana" panose="020B0604030504040204" pitchFamily="34" charset="0"/>
              </a:rPr>
              <a:t>sabiedrisko kārtību ceļu satiksmes kontroli un satiksmes ierobežošanu plūdu skartajās </a:t>
            </a:r>
            <a:r>
              <a:rPr lang="lv-LV" sz="1400" dirty="0" smtClean="0">
                <a:latin typeface="Verdana" panose="020B0604030504040204" pitchFamily="34" charset="0"/>
                <a:ea typeface="Verdana" panose="020B0604030504040204" pitchFamily="34" charset="0"/>
                <a:cs typeface="Verdana" panose="020B0604030504040204" pitchFamily="34" charset="0"/>
              </a:rPr>
              <a:t>vietās + palīdz evakuēties + notikusi struktūrvienību evakuācija uz drošāku vietu. Atbalstu sniedz ZS</a:t>
            </a:r>
          </a:p>
          <a:p>
            <a:pPr algn="just"/>
            <a:r>
              <a:rPr lang="lv-LV" sz="1400" dirty="0" smtClean="0">
                <a:latin typeface="Verdana" panose="020B0604030504040204" pitchFamily="34" charset="0"/>
                <a:ea typeface="Verdana" panose="020B0604030504040204" pitchFamily="34" charset="0"/>
                <a:cs typeface="Verdana" panose="020B0604030504040204" pitchFamily="34" charset="0"/>
              </a:rPr>
              <a:t>*Ap </a:t>
            </a:r>
            <a:r>
              <a:rPr lang="lv-LV" sz="1400" dirty="0">
                <a:latin typeface="Verdana" panose="020B0604030504040204" pitchFamily="34" charset="0"/>
                <a:ea typeface="Verdana" panose="020B0604030504040204" pitchFamily="34" charset="0"/>
                <a:cs typeface="Verdana" panose="020B0604030504040204" pitchFamily="34" charset="0"/>
              </a:rPr>
              <a:t>apdraudēto LMT sakaru torni tiek izvietotas </a:t>
            </a:r>
            <a:r>
              <a:rPr lang="lv-LV" sz="1400" dirty="0" smtClean="0">
                <a:latin typeface="Verdana" panose="020B0604030504040204" pitchFamily="34" charset="0"/>
                <a:ea typeface="Verdana" panose="020B0604030504040204" pitchFamily="34" charset="0"/>
                <a:cs typeface="Verdana" panose="020B0604030504040204" pitchFamily="34" charset="0"/>
              </a:rPr>
              <a:t>VUGD piepūšamās </a:t>
            </a:r>
            <a:r>
              <a:rPr lang="lv-LV" sz="1400" dirty="0" err="1">
                <a:latin typeface="Verdana" panose="020B0604030504040204" pitchFamily="34" charset="0"/>
                <a:ea typeface="Verdana" panose="020B0604030504040204" pitchFamily="34" charset="0"/>
                <a:cs typeface="Verdana" panose="020B0604030504040204" pitchFamily="34" charset="0"/>
              </a:rPr>
              <a:t>pretplūdu</a:t>
            </a:r>
            <a:r>
              <a:rPr lang="lv-LV" sz="1400" dirty="0">
                <a:latin typeface="Verdana" panose="020B0604030504040204" pitchFamily="34" charset="0"/>
                <a:ea typeface="Verdana" panose="020B0604030504040204" pitchFamily="34" charset="0"/>
                <a:cs typeface="Verdana" panose="020B0604030504040204" pitchFamily="34" charset="0"/>
              </a:rPr>
              <a:t> </a:t>
            </a:r>
            <a:r>
              <a:rPr lang="lv-LV" sz="1400" dirty="0" smtClean="0">
                <a:latin typeface="Verdana" panose="020B0604030504040204" pitchFamily="34" charset="0"/>
                <a:ea typeface="Verdana" panose="020B0604030504040204" pitchFamily="34" charset="0"/>
                <a:cs typeface="Verdana" panose="020B0604030504040204" pitchFamily="34" charset="0"/>
              </a:rPr>
              <a:t>barjeras.</a:t>
            </a:r>
          </a:p>
          <a:p>
            <a:pPr algn="just"/>
            <a:r>
              <a:rPr lang="lv-LV" sz="1400" dirty="0" smtClean="0">
                <a:latin typeface="Verdana" panose="020B0604030504040204" pitchFamily="34" charset="0"/>
                <a:ea typeface="Verdana" panose="020B0604030504040204" pitchFamily="34" charset="0"/>
                <a:cs typeface="Verdana" panose="020B0604030504040204" pitchFamily="34" charset="0"/>
              </a:rPr>
              <a:t>*No </a:t>
            </a:r>
            <a:r>
              <a:rPr lang="lv-LV" sz="1400" dirty="0">
                <a:latin typeface="Verdana" panose="020B0604030504040204" pitchFamily="34" charset="0"/>
                <a:ea typeface="Verdana" panose="020B0604030504040204" pitchFamily="34" charset="0"/>
                <a:cs typeface="Verdana" panose="020B0604030504040204" pitchFamily="34" charset="0"/>
              </a:rPr>
              <a:t>piektdienas turpinās VUGD amatpersonu dežūra bīstamākajā vietā pie dambja Pļaviņu ielā, lai nekavējoties varētu reaģēt, ja, pārtrūkstot dambim, situācija </a:t>
            </a:r>
            <a:r>
              <a:rPr lang="lv-LV" sz="1400" dirty="0" smtClean="0">
                <a:latin typeface="Verdana" panose="020B0604030504040204" pitchFamily="34" charset="0"/>
                <a:ea typeface="Verdana" panose="020B0604030504040204" pitchFamily="34" charset="0"/>
                <a:cs typeface="Verdana" panose="020B0604030504040204" pitchFamily="34" charset="0"/>
              </a:rPr>
              <a:t>pasliktinās.</a:t>
            </a:r>
          </a:p>
          <a:p>
            <a:pPr algn="just"/>
            <a:r>
              <a:rPr lang="lv-LV" sz="1400" dirty="0" smtClean="0">
                <a:latin typeface="Verdana" panose="020B0604030504040204" pitchFamily="34" charset="0"/>
                <a:ea typeface="Verdana" panose="020B0604030504040204" pitchFamily="34" charset="0"/>
                <a:cs typeface="Verdana" panose="020B0604030504040204" pitchFamily="34" charset="0"/>
              </a:rPr>
              <a:t>*ZS divām </a:t>
            </a:r>
            <a:r>
              <a:rPr lang="lv-LV" sz="1400" dirty="0">
                <a:latin typeface="Verdana" panose="020B0604030504040204" pitchFamily="34" charset="0"/>
                <a:ea typeface="Verdana" panose="020B0604030504040204" pitchFamily="34" charset="0"/>
                <a:cs typeface="Verdana" panose="020B0604030504040204" pitchFamily="34" charset="0"/>
              </a:rPr>
              <a:t>peldošajām amfībijas “PTS” platformām, kas nodrošinās atbalstu tiem iedzīvotājiem, kas atrodas uz Sakas salas un nav </a:t>
            </a:r>
            <a:r>
              <a:rPr lang="lv-LV" sz="1400" dirty="0" smtClean="0">
                <a:latin typeface="Verdana" panose="020B0604030504040204" pitchFamily="34" charset="0"/>
                <a:ea typeface="Verdana" panose="020B0604030504040204" pitchFamily="34" charset="0"/>
                <a:cs typeface="Verdana" panose="020B0604030504040204" pitchFamily="34" charset="0"/>
              </a:rPr>
              <a:t>evakuējušies.</a:t>
            </a:r>
            <a:endParaRPr lang="lv-LV" sz="1400" dirty="0">
              <a:latin typeface="Verdana" panose="020B0604030504040204" pitchFamily="34" charset="0"/>
              <a:ea typeface="Verdana" panose="020B0604030504040204" pitchFamily="34" charset="0"/>
              <a:cs typeface="Verdana" panose="020B0604030504040204" pitchFamily="34" charset="0"/>
            </a:endParaRPr>
          </a:p>
          <a:p>
            <a:pPr algn="just"/>
            <a:endParaRPr lang="lv-LV" sz="14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10637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Turpmākā attīstība</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16</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2" name="Diagramma 11"/>
          <p:cNvGraphicFramePr/>
          <p:nvPr>
            <p:extLst>
              <p:ext uri="{D42A27DB-BD31-4B8C-83A1-F6EECF244321}">
                <p14:modId xmlns:p14="http://schemas.microsoft.com/office/powerpoint/2010/main" val="174486812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7415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Turpmākā attīstība</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17</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3" descr="V:\Prese\_3_Relizes\_2023\_Janvāris\Jēkabpils plūdi\bīstamā zona 140120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507" y="1167493"/>
            <a:ext cx="6849836" cy="4955721"/>
          </a:xfrm>
          <a:prstGeom prst="rect">
            <a:avLst/>
          </a:prstGeom>
          <a:noFill/>
          <a:ln>
            <a:noFill/>
          </a:ln>
        </p:spPr>
      </p:pic>
      <p:sp>
        <p:nvSpPr>
          <p:cNvPr id="9" name="Subtitle 2"/>
          <p:cNvSpPr txBox="1">
            <a:spLocks/>
          </p:cNvSpPr>
          <p:nvPr/>
        </p:nvSpPr>
        <p:spPr>
          <a:xfrm>
            <a:off x="1019920" y="6128725"/>
            <a:ext cx="3183517"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Avots: Jēkabpils novada tīmekļvietne</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1355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3018897"/>
            <a:ext cx="8858250" cy="6016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lv-LV" sz="3200"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endParaRPr lang="lv-LV" sz="32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7" name="Subtitle 2"/>
          <p:cNvSpPr txBox="1">
            <a:spLocks/>
          </p:cNvSpPr>
          <p:nvPr/>
        </p:nvSpPr>
        <p:spPr>
          <a:xfrm>
            <a:off x="57145" y="6137107"/>
            <a:ext cx="9078847" cy="3505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2023.gada 15.janvāris, Rīga</a:t>
            </a:r>
            <a:endParaRPr lang="lv-LV"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8" name="Virsraksts 1"/>
          <p:cNvSpPr txBox="1">
            <a:spLocks/>
          </p:cNvSpPr>
          <p:nvPr/>
        </p:nvSpPr>
        <p:spPr>
          <a:xfrm>
            <a:off x="653219" y="2447952"/>
            <a:ext cx="7886700" cy="6143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lv-LV" sz="1800" b="1" dirty="0" smtClean="0">
                <a:latin typeface="Verdana" panose="020B0604030504040204" pitchFamily="34" charset="0"/>
                <a:ea typeface="Verdana" panose="020B0604030504040204" pitchFamily="34" charset="0"/>
              </a:rPr>
              <a:t>Paldies par uzmanību!</a:t>
            </a:r>
            <a:endParaRPr lang="lv-LV" sz="1800" b="1" dirty="0">
              <a:latin typeface="Verdana" panose="020B0604030504040204" pitchFamily="34" charset="0"/>
              <a:ea typeface="Verdana" panose="020B0604030504040204" pitchFamily="34" charset="0"/>
            </a:endParaRPr>
          </a:p>
        </p:txBody>
      </p:sp>
      <p:pic>
        <p:nvPicPr>
          <p:cNvPr id="9" name="Attēls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440" y="3196146"/>
            <a:ext cx="1696169" cy="1687228"/>
          </a:xfrm>
          <a:prstGeom prst="rect">
            <a:avLst/>
          </a:prstGeom>
        </p:spPr>
      </p:pic>
      <p:sp>
        <p:nvSpPr>
          <p:cNvPr id="6" name="Subtitle 2"/>
          <p:cNvSpPr txBox="1">
            <a:spLocks/>
          </p:cNvSpPr>
          <p:nvPr/>
        </p:nvSpPr>
        <p:spPr>
          <a:xfrm>
            <a:off x="457822" y="5472307"/>
            <a:ext cx="8747760"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000" dirty="0" smtClean="0">
                <a:latin typeface="Verdana" panose="020B0604030504040204" pitchFamily="34" charset="0"/>
                <a:ea typeface="Verdana" panose="020B0604030504040204" pitchFamily="34" charset="0"/>
                <a:cs typeface="Verdana" panose="020B0604030504040204" pitchFamily="34" charset="0"/>
              </a:rPr>
              <a:t>Sagatavoja: Mārtiņš Baltmanis</a:t>
            </a:r>
          </a:p>
          <a:p>
            <a:r>
              <a:rPr lang="lv-LV" sz="1000" dirty="0" smtClean="0">
                <a:latin typeface="Verdana" panose="020B0604030504040204" pitchFamily="34" charset="0"/>
                <a:ea typeface="Verdana" panose="020B0604030504040204" pitchFamily="34" charset="0"/>
                <a:cs typeface="Verdana" panose="020B0604030504040204" pitchFamily="34" charset="0"/>
              </a:rPr>
              <a:t>Valsts ugunsdzēsības un glābšanas dienesta priekšnieka vietnieks (tālr.:67075990, e-pasts: </a:t>
            </a:r>
            <a:r>
              <a:rPr lang="lv-LV" sz="1000" dirty="0" smtClean="0">
                <a:latin typeface="Verdana" panose="020B0604030504040204" pitchFamily="34" charset="0"/>
                <a:ea typeface="Verdana" panose="020B0604030504040204" pitchFamily="34" charset="0"/>
                <a:cs typeface="Verdana" panose="020B0604030504040204" pitchFamily="34" charset="0"/>
                <a:hlinkClick r:id="rId4"/>
              </a:rPr>
              <a:t>martins.baltmanis@vugd.gov.lv</a:t>
            </a:r>
            <a:r>
              <a:rPr lang="lv-LV" sz="1000" dirty="0" smtClean="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4051623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Izlūkošana (I)  </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2</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pic>
        <p:nvPicPr>
          <p:cNvPr id="2" name="Attēl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347" y="1534886"/>
            <a:ext cx="6501111" cy="4394210"/>
          </a:xfrm>
          <a:prstGeom prst="rect">
            <a:avLst/>
          </a:prstGeom>
        </p:spPr>
      </p:pic>
      <p:sp>
        <p:nvSpPr>
          <p:cNvPr id="9" name="Subtitle 2"/>
          <p:cNvSpPr txBox="1">
            <a:spLocks/>
          </p:cNvSpPr>
          <p:nvPr/>
        </p:nvSpPr>
        <p:spPr>
          <a:xfrm>
            <a:off x="-28302" y="1534886"/>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14.39</a:t>
            </a:r>
          </a:p>
        </p:txBody>
      </p:sp>
    </p:spTree>
    <p:extLst>
      <p:ext uri="{BB962C8B-B14F-4D97-AF65-F5344CB8AC3E}">
        <p14:creationId xmlns:p14="http://schemas.microsoft.com/office/powerpoint/2010/main" val="2206079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Izlūkošana (II)  </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3</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9" name="Subtitle 2"/>
          <p:cNvSpPr txBox="1">
            <a:spLocks/>
          </p:cNvSpPr>
          <p:nvPr/>
        </p:nvSpPr>
        <p:spPr>
          <a:xfrm>
            <a:off x="0" y="1703299"/>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14.39</a:t>
            </a:r>
          </a:p>
        </p:txBody>
      </p:sp>
      <p:sp>
        <p:nvSpPr>
          <p:cNvPr id="10" name="Subtitle 2"/>
          <p:cNvSpPr txBox="1">
            <a:spLocks/>
          </p:cNvSpPr>
          <p:nvPr/>
        </p:nvSpPr>
        <p:spPr>
          <a:xfrm>
            <a:off x="5783033" y="5770858"/>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Google Maps 2023 CENS Airbus Maxsar Technologies</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
        <p:nvSpPr>
          <p:cNvPr id="11" name="Subtitle 2"/>
          <p:cNvSpPr txBox="1">
            <a:spLocks/>
          </p:cNvSpPr>
          <p:nvPr/>
        </p:nvSpPr>
        <p:spPr>
          <a:xfrm>
            <a:off x="177275" y="5731205"/>
            <a:ext cx="4500861" cy="2613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VUGD DJI Matrice 210 (Zenmus Z30)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2" name="Attēls 1"/>
          <p:cNvPicPr>
            <a:picLocks noChangeAspect="1"/>
          </p:cNvPicPr>
          <p:nvPr/>
        </p:nvPicPr>
        <p:blipFill>
          <a:blip r:embed="rId3"/>
          <a:stretch>
            <a:fillRect/>
          </a:stretch>
        </p:blipFill>
        <p:spPr>
          <a:xfrm rot="16200000">
            <a:off x="4863640" y="2161281"/>
            <a:ext cx="4580379" cy="2478119"/>
          </a:xfrm>
          <a:prstGeom prst="rect">
            <a:avLst/>
          </a:prstGeom>
        </p:spPr>
      </p:pic>
      <p:pic>
        <p:nvPicPr>
          <p:cNvPr id="5" name="Attēls 4"/>
          <p:cNvPicPr>
            <a:picLocks noChangeAspect="1"/>
          </p:cNvPicPr>
          <p:nvPr/>
        </p:nvPicPr>
        <p:blipFill>
          <a:blip r:embed="rId4"/>
          <a:stretch>
            <a:fillRect/>
          </a:stretch>
        </p:blipFill>
        <p:spPr>
          <a:xfrm>
            <a:off x="177274" y="2514601"/>
            <a:ext cx="5676271" cy="3175930"/>
          </a:xfrm>
          <a:prstGeom prst="rect">
            <a:avLst/>
          </a:prstGeom>
        </p:spPr>
      </p:pic>
    </p:spTree>
    <p:extLst>
      <p:ext uri="{BB962C8B-B14F-4D97-AF65-F5344CB8AC3E}">
        <p14:creationId xmlns:p14="http://schemas.microsoft.com/office/powerpoint/2010/main" val="1098146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Izlūkošana (III)  </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4</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9" name="Subtitle 2"/>
          <p:cNvSpPr txBox="1">
            <a:spLocks/>
          </p:cNvSpPr>
          <p:nvPr/>
        </p:nvSpPr>
        <p:spPr>
          <a:xfrm>
            <a:off x="0" y="1703299"/>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14.39</a:t>
            </a:r>
          </a:p>
        </p:txBody>
      </p:sp>
      <p:sp>
        <p:nvSpPr>
          <p:cNvPr id="10" name="Subtitle 2"/>
          <p:cNvSpPr txBox="1">
            <a:spLocks/>
          </p:cNvSpPr>
          <p:nvPr/>
        </p:nvSpPr>
        <p:spPr>
          <a:xfrm>
            <a:off x="5783033" y="5770858"/>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Google Maps 2023 CENS Airbus Maxsar Technologies</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
        <p:nvSpPr>
          <p:cNvPr id="11" name="Subtitle 2"/>
          <p:cNvSpPr txBox="1">
            <a:spLocks/>
          </p:cNvSpPr>
          <p:nvPr/>
        </p:nvSpPr>
        <p:spPr>
          <a:xfrm>
            <a:off x="177275" y="5731205"/>
            <a:ext cx="4500861" cy="2613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VUGD DJI Matrice 210 (Zenmus Z30)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5" name="Attēls 4"/>
          <p:cNvPicPr>
            <a:picLocks noChangeAspect="1"/>
          </p:cNvPicPr>
          <p:nvPr/>
        </p:nvPicPr>
        <p:blipFill>
          <a:blip r:embed="rId3"/>
          <a:stretch>
            <a:fillRect/>
          </a:stretch>
        </p:blipFill>
        <p:spPr>
          <a:xfrm>
            <a:off x="221711" y="2587561"/>
            <a:ext cx="5561322" cy="3131714"/>
          </a:xfrm>
          <a:prstGeom prst="rect">
            <a:avLst/>
          </a:prstGeom>
        </p:spPr>
      </p:pic>
      <p:pic>
        <p:nvPicPr>
          <p:cNvPr id="12" name="Attēls 11"/>
          <p:cNvPicPr>
            <a:picLocks noChangeAspect="1"/>
          </p:cNvPicPr>
          <p:nvPr/>
        </p:nvPicPr>
        <p:blipFill>
          <a:blip r:embed="rId4"/>
          <a:stretch>
            <a:fillRect/>
          </a:stretch>
        </p:blipFill>
        <p:spPr>
          <a:xfrm rot="16200000">
            <a:off x="4968320" y="1947549"/>
            <a:ext cx="4650172" cy="2901095"/>
          </a:xfrm>
          <a:prstGeom prst="rect">
            <a:avLst/>
          </a:prstGeom>
        </p:spPr>
      </p:pic>
    </p:spTree>
    <p:extLst>
      <p:ext uri="{BB962C8B-B14F-4D97-AF65-F5344CB8AC3E}">
        <p14:creationId xmlns:p14="http://schemas.microsoft.com/office/powerpoint/2010/main" val="2396832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Izlūkošana (IV)  </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5</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9" name="Subtitle 2"/>
          <p:cNvSpPr txBox="1">
            <a:spLocks/>
          </p:cNvSpPr>
          <p:nvPr/>
        </p:nvSpPr>
        <p:spPr>
          <a:xfrm>
            <a:off x="0" y="1703299"/>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14.39</a:t>
            </a:r>
          </a:p>
        </p:txBody>
      </p:sp>
      <p:sp>
        <p:nvSpPr>
          <p:cNvPr id="10" name="Subtitle 2"/>
          <p:cNvSpPr txBox="1">
            <a:spLocks/>
          </p:cNvSpPr>
          <p:nvPr/>
        </p:nvSpPr>
        <p:spPr>
          <a:xfrm>
            <a:off x="6870788" y="4866710"/>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Google Maps 2023 CENS Airbus Maxsar Technologies</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
        <p:nvSpPr>
          <p:cNvPr id="11" name="Subtitle 2"/>
          <p:cNvSpPr txBox="1">
            <a:spLocks/>
          </p:cNvSpPr>
          <p:nvPr/>
        </p:nvSpPr>
        <p:spPr>
          <a:xfrm>
            <a:off x="0" y="6145332"/>
            <a:ext cx="4500861" cy="2613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VUGD DJI Matrice 210 (Zenmus Z30)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2" name="Attēls 1"/>
          <p:cNvPicPr>
            <a:picLocks noChangeAspect="1"/>
          </p:cNvPicPr>
          <p:nvPr/>
        </p:nvPicPr>
        <p:blipFill>
          <a:blip r:embed="rId3"/>
          <a:stretch>
            <a:fillRect/>
          </a:stretch>
        </p:blipFill>
        <p:spPr>
          <a:xfrm>
            <a:off x="97201" y="3255283"/>
            <a:ext cx="6773587" cy="2879981"/>
          </a:xfrm>
          <a:prstGeom prst="rect">
            <a:avLst/>
          </a:prstGeom>
        </p:spPr>
      </p:pic>
      <p:pic>
        <p:nvPicPr>
          <p:cNvPr id="3" name="Attēls 2"/>
          <p:cNvPicPr>
            <a:picLocks noChangeAspect="1"/>
          </p:cNvPicPr>
          <p:nvPr/>
        </p:nvPicPr>
        <p:blipFill>
          <a:blip r:embed="rId4"/>
          <a:stretch>
            <a:fillRect/>
          </a:stretch>
        </p:blipFill>
        <p:spPr>
          <a:xfrm rot="16200000">
            <a:off x="5488426" y="1238419"/>
            <a:ext cx="4715740" cy="2430308"/>
          </a:xfrm>
          <a:prstGeom prst="rect">
            <a:avLst/>
          </a:prstGeom>
        </p:spPr>
      </p:pic>
    </p:spTree>
    <p:extLst>
      <p:ext uri="{BB962C8B-B14F-4D97-AF65-F5344CB8AC3E}">
        <p14:creationId xmlns:p14="http://schemas.microsoft.com/office/powerpoint/2010/main" val="3600306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Izlūkošana (V)  </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6</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9" name="Subtitle 2"/>
          <p:cNvSpPr txBox="1">
            <a:spLocks/>
          </p:cNvSpPr>
          <p:nvPr/>
        </p:nvSpPr>
        <p:spPr>
          <a:xfrm>
            <a:off x="0" y="1703299"/>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14.39</a:t>
            </a:r>
          </a:p>
        </p:txBody>
      </p:sp>
      <p:pic>
        <p:nvPicPr>
          <p:cNvPr id="3" name="Attēls 2"/>
          <p:cNvPicPr>
            <a:picLocks noChangeAspect="1"/>
          </p:cNvPicPr>
          <p:nvPr/>
        </p:nvPicPr>
        <p:blipFill>
          <a:blip r:embed="rId3"/>
          <a:stretch>
            <a:fillRect/>
          </a:stretch>
        </p:blipFill>
        <p:spPr>
          <a:xfrm>
            <a:off x="177275" y="2549981"/>
            <a:ext cx="5605758" cy="3155689"/>
          </a:xfrm>
          <a:prstGeom prst="rect">
            <a:avLst/>
          </a:prstGeom>
        </p:spPr>
      </p:pic>
      <p:pic>
        <p:nvPicPr>
          <p:cNvPr id="4" name="Attēls 3"/>
          <p:cNvPicPr>
            <a:picLocks noChangeAspect="1"/>
          </p:cNvPicPr>
          <p:nvPr/>
        </p:nvPicPr>
        <p:blipFill>
          <a:blip r:embed="rId4"/>
          <a:stretch>
            <a:fillRect/>
          </a:stretch>
        </p:blipFill>
        <p:spPr>
          <a:xfrm rot="16200000">
            <a:off x="5094871" y="1944579"/>
            <a:ext cx="4539083" cy="3010309"/>
          </a:xfrm>
          <a:prstGeom prst="rect">
            <a:avLst/>
          </a:prstGeom>
        </p:spPr>
      </p:pic>
      <p:sp>
        <p:nvSpPr>
          <p:cNvPr id="10" name="Subtitle 2"/>
          <p:cNvSpPr txBox="1">
            <a:spLocks/>
          </p:cNvSpPr>
          <p:nvPr/>
        </p:nvSpPr>
        <p:spPr>
          <a:xfrm>
            <a:off x="5783033" y="5770858"/>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Google Maps 2023 CENS Airbus Maxsar Technologies</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
        <p:nvSpPr>
          <p:cNvPr id="11" name="Subtitle 2"/>
          <p:cNvSpPr txBox="1">
            <a:spLocks/>
          </p:cNvSpPr>
          <p:nvPr/>
        </p:nvSpPr>
        <p:spPr>
          <a:xfrm>
            <a:off x="177275" y="5731205"/>
            <a:ext cx="4500861" cy="2613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VUGD DJI Matrice 210 (Zenmus Z30)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78705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Izlūkošana (VI)  </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7</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9" name="Subtitle 2"/>
          <p:cNvSpPr txBox="1">
            <a:spLocks/>
          </p:cNvSpPr>
          <p:nvPr/>
        </p:nvSpPr>
        <p:spPr>
          <a:xfrm>
            <a:off x="506185" y="2205369"/>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14.39</a:t>
            </a:r>
          </a:p>
        </p:txBody>
      </p:sp>
      <p:sp>
        <p:nvSpPr>
          <p:cNvPr id="10" name="Subtitle 2"/>
          <p:cNvSpPr txBox="1">
            <a:spLocks/>
          </p:cNvSpPr>
          <p:nvPr/>
        </p:nvSpPr>
        <p:spPr>
          <a:xfrm>
            <a:off x="6604908" y="3968053"/>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Google Maps 2023 CENS Airbus Maxsar Technologies</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
        <p:nvSpPr>
          <p:cNvPr id="11" name="Subtitle 2"/>
          <p:cNvSpPr txBox="1">
            <a:spLocks/>
          </p:cNvSpPr>
          <p:nvPr/>
        </p:nvSpPr>
        <p:spPr>
          <a:xfrm>
            <a:off x="0" y="6094970"/>
            <a:ext cx="4500861" cy="2613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VUGD DJI Matrice 210 (Zenmus Z30)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2" name="Attēls 1"/>
          <p:cNvPicPr>
            <a:picLocks noChangeAspect="1"/>
          </p:cNvPicPr>
          <p:nvPr/>
        </p:nvPicPr>
        <p:blipFill>
          <a:blip r:embed="rId3"/>
          <a:stretch>
            <a:fillRect/>
          </a:stretch>
        </p:blipFill>
        <p:spPr>
          <a:xfrm>
            <a:off x="59882" y="3023804"/>
            <a:ext cx="6545026" cy="3059257"/>
          </a:xfrm>
          <a:prstGeom prst="rect">
            <a:avLst/>
          </a:prstGeom>
        </p:spPr>
      </p:pic>
      <p:pic>
        <p:nvPicPr>
          <p:cNvPr id="5" name="Attēls 4"/>
          <p:cNvPicPr>
            <a:picLocks noChangeAspect="1"/>
          </p:cNvPicPr>
          <p:nvPr/>
        </p:nvPicPr>
        <p:blipFill>
          <a:blip r:embed="rId4"/>
          <a:stretch>
            <a:fillRect/>
          </a:stretch>
        </p:blipFill>
        <p:spPr>
          <a:xfrm>
            <a:off x="3332395" y="1158330"/>
            <a:ext cx="5551714" cy="2758879"/>
          </a:xfrm>
          <a:prstGeom prst="rect">
            <a:avLst/>
          </a:prstGeom>
        </p:spPr>
      </p:pic>
    </p:spTree>
    <p:extLst>
      <p:ext uri="{BB962C8B-B14F-4D97-AF65-F5344CB8AC3E}">
        <p14:creationId xmlns:p14="http://schemas.microsoft.com/office/powerpoint/2010/main" val="210095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lstStyle/>
          <a:p>
            <a:pPr algn="ctr"/>
            <a:r>
              <a:rPr lang="lv-LV" sz="2800" b="1" dirty="0" smtClean="0">
                <a:latin typeface="Verdana" pitchFamily="34" charset="0"/>
              </a:rPr>
              <a:t>Izlūkošana (VII)  </a:t>
            </a: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8</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9" name="Subtitle 2"/>
          <p:cNvSpPr txBox="1">
            <a:spLocks/>
          </p:cNvSpPr>
          <p:nvPr/>
        </p:nvSpPr>
        <p:spPr>
          <a:xfrm>
            <a:off x="178980" y="1949254"/>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lv-LV" sz="1600" b="1" dirty="0" smtClean="0">
                <a:latin typeface="Verdana" panose="020B0604030504040204" pitchFamily="34" charset="0"/>
                <a:ea typeface="Verdana" panose="020B0604030504040204" pitchFamily="34" charset="0"/>
                <a:cs typeface="Verdana" panose="020B0604030504040204" pitchFamily="34" charset="0"/>
              </a:rPr>
              <a:t>14.01.2023. </a:t>
            </a:r>
            <a:endParaRPr lang="lv-LV" sz="1600" b="1" dirty="0">
              <a:latin typeface="Verdana" panose="020B0604030504040204" pitchFamily="34" charset="0"/>
              <a:ea typeface="Verdana" panose="020B0604030504040204" pitchFamily="34" charset="0"/>
              <a:cs typeface="Verdana" panose="020B0604030504040204" pitchFamily="34" charset="0"/>
            </a:endParaRPr>
          </a:p>
          <a:p>
            <a:r>
              <a:rPr lang="lv-LV" sz="1600" b="1" dirty="0" smtClean="0">
                <a:latin typeface="Verdana" panose="020B0604030504040204" pitchFamily="34" charset="0"/>
                <a:ea typeface="Verdana" panose="020B0604030504040204" pitchFamily="34" charset="0"/>
                <a:cs typeface="Verdana" panose="020B0604030504040204" pitchFamily="34" charset="0"/>
              </a:rPr>
              <a:t>14.39</a:t>
            </a:r>
          </a:p>
        </p:txBody>
      </p:sp>
      <p:sp>
        <p:nvSpPr>
          <p:cNvPr id="10" name="Subtitle 2"/>
          <p:cNvSpPr txBox="1">
            <a:spLocks/>
          </p:cNvSpPr>
          <p:nvPr/>
        </p:nvSpPr>
        <p:spPr>
          <a:xfrm>
            <a:off x="5869803" y="5993773"/>
            <a:ext cx="2110195" cy="6648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Google Maps 2023 CENS Airbus Maxsar Technologies</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sp>
        <p:nvSpPr>
          <p:cNvPr id="11" name="Subtitle 2"/>
          <p:cNvSpPr txBox="1">
            <a:spLocks/>
          </p:cNvSpPr>
          <p:nvPr/>
        </p:nvSpPr>
        <p:spPr>
          <a:xfrm>
            <a:off x="0" y="6094970"/>
            <a:ext cx="4500861" cy="2613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lv-LV" sz="900" dirty="0" smtClean="0">
                <a:latin typeface="Verdana" panose="020B0604030504040204" pitchFamily="34" charset="0"/>
                <a:ea typeface="Verdana" panose="020B0604030504040204" pitchFamily="34" charset="0"/>
                <a:cs typeface="Verdana" panose="020B0604030504040204" pitchFamily="34" charset="0"/>
              </a:rPr>
              <a:t>VUGD DJI Matrice 210 (Zenmus Z30) </a:t>
            </a:r>
            <a:endParaRPr lang="lv-LV" sz="900" dirty="0">
              <a:latin typeface="Verdana" panose="020B0604030504040204" pitchFamily="34" charset="0"/>
              <a:ea typeface="Verdana" panose="020B0604030504040204" pitchFamily="34" charset="0"/>
              <a:cs typeface="Verdana" panose="020B0604030504040204" pitchFamily="34" charset="0"/>
            </a:endParaRPr>
          </a:p>
        </p:txBody>
      </p:sp>
      <p:pic>
        <p:nvPicPr>
          <p:cNvPr id="3" name="Attēls 2"/>
          <p:cNvPicPr>
            <a:picLocks noChangeAspect="1"/>
          </p:cNvPicPr>
          <p:nvPr/>
        </p:nvPicPr>
        <p:blipFill>
          <a:blip r:embed="rId5"/>
          <a:stretch>
            <a:fillRect/>
          </a:stretch>
        </p:blipFill>
        <p:spPr>
          <a:xfrm rot="16200000">
            <a:off x="5034771" y="2044339"/>
            <a:ext cx="4862710" cy="3036158"/>
          </a:xfrm>
          <a:prstGeom prst="rect">
            <a:avLst/>
          </a:prstGeom>
        </p:spPr>
      </p:pic>
      <p:pic>
        <p:nvPicPr>
          <p:cNvPr id="4" name="DJI_01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602" y="2726871"/>
            <a:ext cx="5820227" cy="3273878"/>
          </a:xfrm>
          <a:prstGeom prst="rect">
            <a:avLst/>
          </a:prstGeom>
        </p:spPr>
      </p:pic>
    </p:spTree>
    <p:extLst>
      <p:ext uri="{BB962C8B-B14F-4D97-AF65-F5344CB8AC3E}">
        <p14:creationId xmlns:p14="http://schemas.microsoft.com/office/powerpoint/2010/main" val="1525131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Virsraksts 1"/>
          <p:cNvSpPr>
            <a:spLocks noGrp="1"/>
          </p:cNvSpPr>
          <p:nvPr>
            <p:ph type="title"/>
          </p:nvPr>
        </p:nvSpPr>
        <p:spPr>
          <a:xfrm>
            <a:off x="2289175" y="442686"/>
            <a:ext cx="5075238" cy="885825"/>
          </a:xfrm>
        </p:spPr>
        <p:txBody>
          <a:bodyPr>
            <a:normAutofit/>
          </a:bodyPr>
          <a:lstStyle/>
          <a:p>
            <a:pPr algn="ctr"/>
            <a:r>
              <a:rPr lang="lv-LV" sz="2000" b="1" dirty="0" smtClean="0">
                <a:latin typeface="Verdana" pitchFamily="34" charset="0"/>
              </a:rPr>
              <a:t>Plūdu riska pārvaldības plāns 2022-2027</a:t>
            </a:r>
            <a:endParaRPr lang="lv-LV" sz="2000" b="1" dirty="0" smtClean="0">
              <a:latin typeface="Verdana" pitchFamily="34" charset="0"/>
            </a:endParaRPr>
          </a:p>
        </p:txBody>
      </p:sp>
      <p:sp>
        <p:nvSpPr>
          <p:cNvPr id="6" name="Slaida numura vietturis 3"/>
          <p:cNvSpPr>
            <a:spLocks noGrp="1"/>
          </p:cNvSpPr>
          <p:nvPr>
            <p:ph type="sldNum" sz="quarter" idx="12"/>
          </p:nvPr>
        </p:nvSpPr>
        <p:spPr>
          <a:xfrm>
            <a:off x="6486525" y="6461125"/>
            <a:ext cx="2574925" cy="244475"/>
          </a:xfrm>
        </p:spPr>
        <p:txBody>
          <a:bodyPr/>
          <a:lstStyle/>
          <a:p>
            <a:pPr>
              <a:defRPr/>
            </a:pPr>
            <a:fld id="{822CFB6C-A9CD-4D7B-8C2A-D2A285783E9F}" type="slidenum">
              <a:rPr lang="lv-LV" sz="1000">
                <a:latin typeface="Verdana" panose="020B0604030504040204" pitchFamily="34" charset="0"/>
                <a:ea typeface="Verdana" panose="020B0604030504040204" pitchFamily="34" charset="0"/>
                <a:cs typeface="Verdana" panose="020B0604030504040204" pitchFamily="34" charset="0"/>
              </a:rPr>
              <a:pPr>
                <a:defRPr/>
              </a:pPr>
              <a:t>9</a:t>
            </a:fld>
            <a:endParaRPr lang="lv-LV" sz="1000" dirty="0">
              <a:latin typeface="Verdana" panose="020B0604030504040204" pitchFamily="34" charset="0"/>
              <a:ea typeface="Verdana" panose="020B0604030504040204" pitchFamily="34" charset="0"/>
              <a:cs typeface="Verdana" panose="020B0604030504040204" pitchFamily="34" charset="0"/>
            </a:endParaRPr>
          </a:p>
        </p:txBody>
      </p:sp>
      <p:sp>
        <p:nvSpPr>
          <p:cNvPr id="8" name="Satura vietturis 2"/>
          <p:cNvSpPr txBox="1">
            <a:spLocks/>
          </p:cNvSpPr>
          <p:nvPr/>
        </p:nvSpPr>
        <p:spPr>
          <a:xfrm>
            <a:off x="177275" y="6356351"/>
            <a:ext cx="8052325" cy="26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lv-LV" sz="1000" dirty="0" smtClean="0">
                <a:latin typeface="Verdana" panose="020B0604030504040204" pitchFamily="34" charset="0"/>
                <a:ea typeface="Verdana" panose="020B0604030504040204" pitchFamily="34" charset="0"/>
                <a:cs typeface="Verdana" panose="020B0604030504040204" pitchFamily="34" charset="0"/>
              </a:rPr>
              <a:t>2023.gada 15.janvāris, Rīga				pali (plūdi)_KVP1501 </a:t>
            </a:r>
            <a:endParaRPr lang="lv-LV" sz="1000" dirty="0">
              <a:latin typeface="Verdana" panose="020B0604030504040204" pitchFamily="34" charset="0"/>
              <a:ea typeface="Verdana" panose="020B0604030504040204" pitchFamily="34" charset="0"/>
              <a:cs typeface="Verdana" panose="020B0604030504040204" pitchFamily="34" charset="0"/>
            </a:endParaRPr>
          </a:p>
        </p:txBody>
      </p:sp>
      <p:pic>
        <p:nvPicPr>
          <p:cNvPr id="2" name="Attēls 1"/>
          <p:cNvPicPr>
            <a:picLocks noChangeAspect="1"/>
          </p:cNvPicPr>
          <p:nvPr/>
        </p:nvPicPr>
        <p:blipFill>
          <a:blip r:embed="rId3"/>
          <a:stretch>
            <a:fillRect/>
          </a:stretch>
        </p:blipFill>
        <p:spPr>
          <a:xfrm>
            <a:off x="280851" y="1446076"/>
            <a:ext cx="4230582" cy="4523579"/>
          </a:xfrm>
          <a:prstGeom prst="rect">
            <a:avLst/>
          </a:prstGeom>
        </p:spPr>
      </p:pic>
      <p:sp>
        <p:nvSpPr>
          <p:cNvPr id="5" name="Taisnstūris 4"/>
          <p:cNvSpPr/>
          <p:nvPr/>
        </p:nvSpPr>
        <p:spPr>
          <a:xfrm>
            <a:off x="280851" y="5968246"/>
            <a:ext cx="6596743" cy="276999"/>
          </a:xfrm>
          <a:prstGeom prst="rect">
            <a:avLst/>
          </a:prstGeom>
        </p:spPr>
        <p:txBody>
          <a:bodyPr wrap="square">
            <a:spAutoFit/>
          </a:bodyPr>
          <a:lstStyle/>
          <a:p>
            <a:r>
              <a:rPr lang="lv-LV" sz="1200" dirty="0" smtClean="0"/>
              <a:t>Avots: https</a:t>
            </a:r>
            <a:r>
              <a:rPr lang="lv-LV" sz="1200" dirty="0"/>
              <a:t>://videscentrs.lvgmc.lv/lapas/udens-apsaimniekosana-un-pludu-parvaldiba</a:t>
            </a:r>
          </a:p>
        </p:txBody>
      </p:sp>
      <p:pic>
        <p:nvPicPr>
          <p:cNvPr id="7" name="Attēls 6"/>
          <p:cNvPicPr>
            <a:picLocks noChangeAspect="1"/>
          </p:cNvPicPr>
          <p:nvPr/>
        </p:nvPicPr>
        <p:blipFill>
          <a:blip r:embed="rId4"/>
          <a:stretch>
            <a:fillRect/>
          </a:stretch>
        </p:blipFill>
        <p:spPr>
          <a:xfrm>
            <a:off x="4592055" y="1515292"/>
            <a:ext cx="3637545" cy="1859402"/>
          </a:xfrm>
          <a:prstGeom prst="rect">
            <a:avLst/>
          </a:prstGeom>
        </p:spPr>
      </p:pic>
    </p:spTree>
    <p:extLst>
      <p:ext uri="{BB962C8B-B14F-4D97-AF65-F5344CB8AC3E}">
        <p14:creationId xmlns:p14="http://schemas.microsoft.com/office/powerpoint/2010/main" val="741469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4213</TotalTime>
  <Words>1060</Words>
  <Application>Microsoft Office PowerPoint</Application>
  <PresentationFormat>Slaidrāde ekrānā (4:3)</PresentationFormat>
  <Paragraphs>141</Paragraphs>
  <Slides>18</Slides>
  <Notes>18</Notes>
  <HiddenSlides>0</HiddenSlides>
  <MMClips>1</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18</vt:i4>
      </vt:variant>
    </vt:vector>
  </HeadingPairs>
  <TitlesOfParts>
    <vt:vector size="24" baseType="lpstr">
      <vt:lpstr>Arial</vt:lpstr>
      <vt:lpstr>Calibri</vt:lpstr>
      <vt:lpstr>Calibri Light</vt:lpstr>
      <vt:lpstr>Times New Roman</vt:lpstr>
      <vt:lpstr>Verdana</vt:lpstr>
      <vt:lpstr>Office dizains</vt:lpstr>
      <vt:lpstr>PowerPoint prezentācija</vt:lpstr>
      <vt:lpstr>Izlūkošana (I)  </vt:lpstr>
      <vt:lpstr>Izlūkošana (II)  </vt:lpstr>
      <vt:lpstr>Izlūkošana (III)  </vt:lpstr>
      <vt:lpstr>Izlūkošana (IV)  </vt:lpstr>
      <vt:lpstr>Izlūkošana (V)  </vt:lpstr>
      <vt:lpstr>Izlūkošana (VI)  </vt:lpstr>
      <vt:lpstr>Izlūkošana (VII)  </vt:lpstr>
      <vt:lpstr>Plūdu riska pārvaldības plāns 2022-2027</vt:lpstr>
      <vt:lpstr>Satelīta izlūkošana</vt:lpstr>
      <vt:lpstr>Satelīta izlūkošana</vt:lpstr>
      <vt:lpstr>Satelīta izlūkošana</vt:lpstr>
      <vt:lpstr>Apziņošana un evakuācija</vt:lpstr>
      <vt:lpstr>Glābšanas darbi</vt:lpstr>
      <vt:lpstr>Cita informācija</vt:lpstr>
      <vt:lpstr>Turpmākā attīstība</vt:lpstr>
      <vt:lpstr>Turpmākā attīstība</vt:lpstr>
      <vt:lpstr>PowerPoint prezentācija</vt:lpstr>
    </vt:vector>
  </TitlesOfParts>
  <Company>VUGD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Prezentācija</dc:title>
  <dc:subject>Gada pārskata sanāksme</dc:subject>
  <dc:creator>Vunders Zitāns</dc:creator>
  <cp:lastModifiedBy>Mārtiņš Baltmanis</cp:lastModifiedBy>
  <cp:revision>249</cp:revision>
  <cp:lastPrinted>2020-03-09T06:37:04Z</cp:lastPrinted>
  <dcterms:created xsi:type="dcterms:W3CDTF">2015-07-07T07:11:48Z</dcterms:created>
  <dcterms:modified xsi:type="dcterms:W3CDTF">2023-01-15T07:48:31Z</dcterms:modified>
</cp:coreProperties>
</file>