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7" r:id="rId2"/>
    <p:sldId id="348" r:id="rId3"/>
    <p:sldId id="350" r:id="rId4"/>
    <p:sldId id="336" r:id="rId5"/>
    <p:sldId id="351" r:id="rId6"/>
    <p:sldId id="352" r:id="rId7"/>
    <p:sldId id="353" r:id="rId8"/>
    <p:sldId id="345" r:id="rId9"/>
    <p:sldId id="332" r:id="rId10"/>
    <p:sldId id="269" r:id="rId11"/>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s Viksna" initials="AV" lastIdx="1" clrIdx="0">
    <p:extLst>
      <p:ext uri="{19B8F6BF-5375-455C-9EA6-DF929625EA0E}">
        <p15:presenceInfo xmlns:p15="http://schemas.microsoft.com/office/powerpoint/2012/main" userId="S-1-5-21-2191562613-2123947886-884410745-1123" providerId="AD"/>
      </p:ext>
    </p:extLst>
  </p:cmAuthor>
  <p:cmAuthor id="2" name="Liga Klints" initials="LK" lastIdx="7" clrIdx="1">
    <p:extLst>
      <p:ext uri="{19B8F6BF-5375-455C-9EA6-DF929625EA0E}">
        <p15:presenceInfo xmlns:p15="http://schemas.microsoft.com/office/powerpoint/2012/main" userId="S-1-5-21-2191562613-2123947886-88441074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C43"/>
    <a:srgbClr val="0D4A87"/>
    <a:srgbClr val="D5E8FB"/>
    <a:srgbClr val="FFCC66"/>
    <a:srgbClr val="FFFF66"/>
    <a:srgbClr val="0000CC"/>
    <a:srgbClr val="F9B5EA"/>
    <a:srgbClr val="0AD4CA"/>
    <a:srgbClr val="0BEBE0"/>
    <a:srgbClr val="9AAB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0" d="100"/>
          <a:sy n="150" d="100"/>
        </p:scale>
        <p:origin x="201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9453" cy="351977"/>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5264777" y="1"/>
            <a:ext cx="4029453" cy="351977"/>
          </a:xfrm>
          <a:prstGeom prst="rect">
            <a:avLst/>
          </a:prstGeom>
        </p:spPr>
        <p:txBody>
          <a:bodyPr vert="horz" lIns="91440" tIns="45720" rIns="91440" bIns="45720" rtlCol="0"/>
          <a:lstStyle>
            <a:lvl1pPr algn="r">
              <a:defRPr sz="1200"/>
            </a:lvl1pPr>
          </a:lstStyle>
          <a:p>
            <a:fld id="{81E692B5-7BAD-4BB4-98D9-CA47F118F385}" type="datetimeFigureOut">
              <a:rPr lang="lv-LV" smtClean="0"/>
              <a:t>15.01.2023</a:t>
            </a:fld>
            <a:endParaRPr lang="lv-LV"/>
          </a:p>
        </p:txBody>
      </p:sp>
      <p:sp>
        <p:nvSpPr>
          <p:cNvPr id="4" name="Footer Placeholder 3"/>
          <p:cNvSpPr>
            <a:spLocks noGrp="1"/>
          </p:cNvSpPr>
          <p:nvPr>
            <p:ph type="ftr" sz="quarter" idx="2"/>
          </p:nvPr>
        </p:nvSpPr>
        <p:spPr>
          <a:xfrm>
            <a:off x="1" y="6658423"/>
            <a:ext cx="4029453" cy="35197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5264777" y="6658423"/>
            <a:ext cx="4029453" cy="351977"/>
          </a:xfrm>
          <a:prstGeom prst="rect">
            <a:avLst/>
          </a:prstGeom>
        </p:spPr>
        <p:txBody>
          <a:bodyPr vert="horz" lIns="91440" tIns="45720" rIns="91440" bIns="45720" rtlCol="0" anchor="b"/>
          <a:lstStyle>
            <a:lvl1pPr algn="r">
              <a:defRPr sz="1200"/>
            </a:lvl1pPr>
          </a:lstStyle>
          <a:p>
            <a:fld id="{3E1EC1FC-721F-4009-AD78-B21758F18210}" type="slidenum">
              <a:rPr lang="lv-LV" smtClean="0"/>
              <a:t>‹#›</a:t>
            </a:fld>
            <a:endParaRPr lang="lv-LV"/>
          </a:p>
        </p:txBody>
      </p:sp>
    </p:spTree>
    <p:extLst>
      <p:ext uri="{BB962C8B-B14F-4D97-AF65-F5344CB8AC3E}">
        <p14:creationId xmlns:p14="http://schemas.microsoft.com/office/powerpoint/2010/main" val="93415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341" cy="351994"/>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5265087" y="1"/>
            <a:ext cx="4029828" cy="351994"/>
          </a:xfrm>
          <a:prstGeom prst="rect">
            <a:avLst/>
          </a:prstGeom>
        </p:spPr>
        <p:txBody>
          <a:bodyPr vert="horz" lIns="91440" tIns="45720" rIns="91440" bIns="45720" rtlCol="0"/>
          <a:lstStyle>
            <a:lvl1pPr algn="r">
              <a:defRPr sz="1200"/>
            </a:lvl1pPr>
          </a:lstStyle>
          <a:p>
            <a:fld id="{D7A84F82-224C-4A6D-ABA7-57EE316253D8}" type="datetimeFigureOut">
              <a:rPr lang="lv-LV" smtClean="0"/>
              <a:t>15.01.2023</a:t>
            </a:fld>
            <a:endParaRPr lang="lv-LV"/>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929046" y="3374227"/>
            <a:ext cx="7438309" cy="276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6658407"/>
            <a:ext cx="4028341" cy="351993"/>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5265087" y="6658407"/>
            <a:ext cx="4029828" cy="351993"/>
          </a:xfrm>
          <a:prstGeom prst="rect">
            <a:avLst/>
          </a:prstGeom>
        </p:spPr>
        <p:txBody>
          <a:bodyPr vert="horz" lIns="91440" tIns="45720" rIns="91440" bIns="45720" rtlCol="0" anchor="b"/>
          <a:lstStyle>
            <a:lvl1pPr algn="r">
              <a:defRPr sz="1200"/>
            </a:lvl1pPr>
          </a:lstStyle>
          <a:p>
            <a:fld id="{88B3BAB8-5F95-4F96-AC0D-D05CA36F9991}" type="slidenum">
              <a:rPr lang="lv-LV" smtClean="0"/>
              <a:t>‹#›</a:t>
            </a:fld>
            <a:endParaRPr lang="lv-LV"/>
          </a:p>
        </p:txBody>
      </p:sp>
    </p:spTree>
    <p:extLst>
      <p:ext uri="{BB962C8B-B14F-4D97-AF65-F5344CB8AC3E}">
        <p14:creationId xmlns:p14="http://schemas.microsoft.com/office/powerpoint/2010/main" val="325521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85978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07327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71881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358395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9416A8CC-6FCE-FC4B-85F0-A4D316AA9A58}"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49419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9416A8CC-6FCE-FC4B-85F0-A4D316AA9A58}"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9650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9416A8CC-6FCE-FC4B-85F0-A4D316AA9A58}" type="datetimeFigureOut">
              <a:rPr lang="en-US" smtClean="0"/>
              <a:pPr/>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274922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9416A8CC-6FCE-FC4B-85F0-A4D316AA9A58}" type="datetimeFigureOut">
              <a:rPr lang="en-US" smtClean="0"/>
              <a:pPr/>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349038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6A8CC-6FCE-FC4B-85F0-A4D316AA9A58}" type="datetimeFigureOut">
              <a:rPr lang="en-US" smtClean="0"/>
              <a:pPr/>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401133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9416A8CC-6FCE-FC4B-85F0-A4D316AA9A58}"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82054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9416A8CC-6FCE-FC4B-85F0-A4D316AA9A58}"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274110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6A8CC-6FCE-FC4B-85F0-A4D316AA9A58}" type="datetimeFigureOut">
              <a:rPr lang="en-US" smtClean="0"/>
              <a:pPr/>
              <a:t>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pPr/>
              <a:t>‹#›</a:t>
            </a:fld>
            <a:endParaRPr lang="en-US"/>
          </a:p>
        </p:txBody>
      </p:sp>
    </p:spTree>
    <p:extLst>
      <p:ext uri="{BB962C8B-B14F-4D97-AF65-F5344CB8AC3E}">
        <p14:creationId xmlns:p14="http://schemas.microsoft.com/office/powerpoint/2010/main" val="3307820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file://localhost/Users/an/Documents/JAMUNA/DARBS/VECIE%20FAILI/LVVGMC/stila%20gramata/DARBA%20FAILI/ELEKTRONISKIE%20MEDIJI/PPT%20PREZENTA%CC%84CIJA/logo_pilnkrasu-01.pn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LVGMC_Meteo" TargetMode="External"/><Relationship Id="rId2" Type="http://schemas.openxmlformats.org/officeDocument/2006/relationships/hyperlink" Target="http://www.meteo.lv/" TargetMode="External"/><Relationship Id="rId1" Type="http://schemas.openxmlformats.org/officeDocument/2006/relationships/slideLayout" Target="../slideLayouts/slideLayout2.xml"/><Relationship Id="rId5" Type="http://schemas.openxmlformats.org/officeDocument/2006/relationships/hyperlink" Target="https://www.instagram.com/meteo_lv" TargetMode="External"/><Relationship Id="rId4" Type="http://schemas.openxmlformats.org/officeDocument/2006/relationships/hyperlink" Target="https://www.facebook.com/VSIALVGM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85799" y="2211633"/>
            <a:ext cx="7772400" cy="19605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altLang="en-US" b="1" dirty="0">
                <a:solidFill>
                  <a:srgbClr val="163B8B"/>
                </a:solidFill>
              </a:rPr>
              <a:t>Hidrometeoroloģiskā situācija</a:t>
            </a:r>
            <a:br>
              <a:rPr lang="lv-LV" altLang="en-US" b="1" dirty="0">
                <a:solidFill>
                  <a:srgbClr val="163B8B"/>
                </a:solidFill>
              </a:rPr>
            </a:br>
            <a:r>
              <a:rPr lang="lv-LV" altLang="en-US" b="1" dirty="0">
                <a:solidFill>
                  <a:srgbClr val="163B8B"/>
                </a:solidFill>
              </a:rPr>
              <a:t>un plūdu draudi</a:t>
            </a:r>
          </a:p>
        </p:txBody>
      </p:sp>
      <p:sp>
        <p:nvSpPr>
          <p:cNvPr id="5" name="Subtitle 2"/>
          <p:cNvSpPr txBox="1">
            <a:spLocks/>
          </p:cNvSpPr>
          <p:nvPr/>
        </p:nvSpPr>
        <p:spPr>
          <a:xfrm>
            <a:off x="293790" y="6156665"/>
            <a:ext cx="3213684" cy="7013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lv-LV" sz="1400" cap="all" dirty="0">
                <a:solidFill>
                  <a:srgbClr val="0D4A87"/>
                </a:solidFill>
              </a:rPr>
              <a:t>2023. Gada 15. JANVĀRĪ</a:t>
            </a:r>
            <a:endParaRPr lang="en-US" sz="1400" dirty="0">
              <a:solidFill>
                <a:srgbClr val="0D4A87"/>
              </a:solidFill>
            </a:endParaRPr>
          </a:p>
        </p:txBody>
      </p:sp>
      <p:pic>
        <p:nvPicPr>
          <p:cNvPr id="6" name="logo_pilnkrasu-01.png" descr="/Users/an/Documents/JAMUNA/DARBS/VECIE FAILI/LVVGMC/stila gramata/DARBA FAILI/ELEKTRONISKIE MEDIJI/PPT PREZENTĀCIJA/logo_pilnkrasu-01.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32525" y="611586"/>
            <a:ext cx="1078992" cy="1438656"/>
          </a:xfrm>
          <a:prstGeom prst="rect">
            <a:avLst/>
          </a:prstGeom>
        </p:spPr>
      </p:pic>
      <p:sp>
        <p:nvSpPr>
          <p:cNvPr id="2" name="Rectangle 1"/>
          <p:cNvSpPr/>
          <p:nvPr/>
        </p:nvSpPr>
        <p:spPr>
          <a:xfrm>
            <a:off x="2727815" y="5522518"/>
            <a:ext cx="6009237" cy="923330"/>
          </a:xfrm>
          <a:prstGeom prst="rect">
            <a:avLst/>
          </a:prstGeom>
        </p:spPr>
        <p:txBody>
          <a:bodyPr wrap="square">
            <a:spAutoFit/>
          </a:bodyPr>
          <a:lstStyle/>
          <a:p>
            <a:pPr algn="r"/>
            <a:r>
              <a:rPr lang="lv-LV" sz="2000" cap="all" dirty="0">
                <a:solidFill>
                  <a:srgbClr val="0D4A87"/>
                </a:solidFill>
              </a:rPr>
              <a:t>Andris vīksna</a:t>
            </a:r>
          </a:p>
          <a:p>
            <a:pPr algn="r"/>
            <a:r>
              <a:rPr lang="lv-LV" sz="2000" cap="all" dirty="0">
                <a:solidFill>
                  <a:srgbClr val="0D4A87"/>
                </a:solidFill>
              </a:rPr>
              <a:t>Prognožu un klimata daļas vadītājs</a:t>
            </a:r>
          </a:p>
          <a:p>
            <a:pPr algn="r"/>
            <a:r>
              <a:rPr lang="lv-LV" sz="1400" dirty="0"/>
              <a:t>LATVIJAS VIDES, ĢEOLOĢIJAS UN METEOROLOĢIJAS CENTRS</a:t>
            </a:r>
            <a:endParaRPr lang="lv-LV" sz="1400" dirty="0">
              <a:solidFill>
                <a:srgbClr val="0D4A87"/>
              </a:solidFill>
            </a:endParaRPr>
          </a:p>
        </p:txBody>
      </p:sp>
    </p:spTree>
    <p:extLst>
      <p:ext uri="{BB962C8B-B14F-4D97-AF65-F5344CB8AC3E}">
        <p14:creationId xmlns:p14="http://schemas.microsoft.com/office/powerpoint/2010/main" val="50156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77566" y="3103075"/>
            <a:ext cx="5988867" cy="651849"/>
          </a:xfrm>
        </p:spPr>
        <p:txBody>
          <a:bodyPr>
            <a:normAutofit/>
          </a:bodyPr>
          <a:lstStyle/>
          <a:p>
            <a:pPr marL="0" indent="0" algn="ctr">
              <a:buNone/>
            </a:pPr>
            <a:r>
              <a:rPr lang="lv-LV" sz="3600" b="1" dirty="0">
                <a:latin typeface="+mj-lt"/>
              </a:rPr>
              <a:t>PALDIES PAR UZMANĪBU!</a:t>
            </a:r>
            <a:endParaRPr lang="en-US" sz="3600" b="1" dirty="0">
              <a:latin typeface="+mj-lt"/>
            </a:endParaRPr>
          </a:p>
        </p:txBody>
      </p:sp>
      <p:sp>
        <p:nvSpPr>
          <p:cNvPr id="3" name="Shape 272">
            <a:extLst>
              <a:ext uri="{FF2B5EF4-FFF2-40B4-BE49-F238E27FC236}">
                <a16:creationId xmlns:a16="http://schemas.microsoft.com/office/drawing/2014/main" id="{15F262D1-CEF1-42EF-B875-75257E27701D}"/>
              </a:ext>
            </a:extLst>
          </p:cNvPr>
          <p:cNvSpPr txBox="1">
            <a:spLocks noChangeArrowheads="1"/>
          </p:cNvSpPr>
          <p:nvPr/>
        </p:nvSpPr>
        <p:spPr bwMode="auto">
          <a:xfrm>
            <a:off x="4781650" y="4124998"/>
            <a:ext cx="4990853" cy="20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SzPct val="25000"/>
              <a:buFontTx/>
              <a:buNone/>
            </a:pPr>
            <a:r>
              <a:rPr lang="lv-LV" altLang="en-US" sz="2800" b="1" dirty="0" err="1">
                <a:solidFill>
                  <a:srgbClr val="FF0000"/>
                </a:solidFill>
                <a:ea typeface="Calibri" panose="020F0502020204030204" pitchFamily="34" charset="0"/>
                <a:cs typeface="Calibri" panose="020F0502020204030204" pitchFamily="34" charset="0"/>
                <a:sym typeface="Calibri" panose="020F0502020204030204" pitchFamily="34" charset="0"/>
                <a:hlinkClick r:id="rId2"/>
              </a:rPr>
              <a:t>hidro.meteo.lv</a:t>
            </a:r>
            <a:endParaRPr lang="lv-LV" altLang="en-US" sz="2800" b="1" dirty="0">
              <a:solidFill>
                <a:srgbClr val="FF0000"/>
              </a:solidFill>
              <a:ea typeface="Calibri" panose="020F0502020204030204" pitchFamily="34" charset="0"/>
              <a:cs typeface="Calibri" panose="020F0502020204030204" pitchFamily="34" charset="0"/>
              <a:sym typeface="Calibri" panose="020F0502020204030204" pitchFamily="34" charset="0"/>
            </a:endParaRPr>
          </a:p>
          <a:p>
            <a:pPr>
              <a:spcBef>
                <a:spcPct val="0"/>
              </a:spcBef>
              <a:buSzPct val="25000"/>
              <a:buNone/>
            </a:pPr>
            <a:r>
              <a:rPr lang="lv-LV" altLang="en-US" sz="2800" b="1" dirty="0" err="1">
                <a:solidFill>
                  <a:srgbClr val="0D4A87"/>
                </a:solidFill>
                <a:ea typeface="Calibri" panose="020F0502020204030204" pitchFamily="34" charset="0"/>
                <a:cs typeface="Calibri" panose="020F0502020204030204" pitchFamily="34" charset="0"/>
                <a:sym typeface="Calibri" panose="020F0502020204030204" pitchFamily="34" charset="0"/>
                <a:hlinkClick r:id="rId2"/>
              </a:rPr>
              <a:t>videscentrs.lvgmc.lv</a:t>
            </a:r>
            <a:endParaRPr lang="lv-LV" altLang="en-US" sz="2800" b="1" dirty="0">
              <a:solidFill>
                <a:srgbClr val="0D4A87"/>
              </a:solidFill>
              <a:ea typeface="Calibri" panose="020F0502020204030204" pitchFamily="34" charset="0"/>
              <a:cs typeface="Calibri" panose="020F0502020204030204" pitchFamily="34" charset="0"/>
              <a:sym typeface="Calibri" panose="020F0502020204030204" pitchFamily="34" charset="0"/>
            </a:endParaRPr>
          </a:p>
          <a:p>
            <a:pPr>
              <a:spcBef>
                <a:spcPct val="0"/>
              </a:spcBef>
              <a:buSzPct val="25000"/>
              <a:buFontTx/>
              <a:buNone/>
            </a:pPr>
            <a:r>
              <a:rPr lang="lv-LV" altLang="en-US" sz="2800" b="1" dirty="0" err="1">
                <a:solidFill>
                  <a:srgbClr val="0D4A87"/>
                </a:solidFill>
                <a:ea typeface="Calibri" panose="020F0502020204030204" pitchFamily="34" charset="0"/>
                <a:cs typeface="Calibri" panose="020F0502020204030204" pitchFamily="34" charset="0"/>
                <a:sym typeface="Calibri" panose="020F0502020204030204" pitchFamily="34" charset="0"/>
                <a:hlinkClick r:id="rId3"/>
              </a:rPr>
              <a:t>bridinajumi.meteo.lv</a:t>
            </a:r>
            <a:endParaRPr lang="lv-LV" altLang="en-US" sz="2800" b="1" dirty="0">
              <a:solidFill>
                <a:srgbClr val="0D4A87"/>
              </a:solidFill>
              <a:ea typeface="Calibri" panose="020F0502020204030204" pitchFamily="34" charset="0"/>
              <a:cs typeface="Calibri" panose="020F0502020204030204" pitchFamily="34" charset="0"/>
              <a:sym typeface="Calibri" panose="020F0502020204030204" pitchFamily="34" charset="0"/>
              <a:hlinkClick r:id="rId3"/>
            </a:endParaRPr>
          </a:p>
          <a:p>
            <a:pPr>
              <a:spcBef>
                <a:spcPct val="0"/>
              </a:spcBef>
              <a:buSzPct val="25000"/>
              <a:buFontTx/>
              <a:buNone/>
            </a:pPr>
            <a:r>
              <a:rPr lang="en-US" altLang="en-US" sz="2800" b="1" dirty="0">
                <a:solidFill>
                  <a:srgbClr val="0D4A87"/>
                </a:solidFill>
                <a:ea typeface="Calibri" panose="020F0502020204030204" pitchFamily="34" charset="0"/>
                <a:cs typeface="Calibri" panose="020F0502020204030204" pitchFamily="34" charset="0"/>
                <a:sym typeface="Calibri" panose="020F0502020204030204" pitchFamily="34" charset="0"/>
                <a:hlinkClick r:id="rId3"/>
              </a:rPr>
              <a:t>twitter.com/</a:t>
            </a:r>
            <a:r>
              <a:rPr lang="en-US" altLang="en-US" sz="2800" b="1" dirty="0" err="1">
                <a:solidFill>
                  <a:srgbClr val="0D4A87"/>
                </a:solidFill>
                <a:ea typeface="Calibri" panose="020F0502020204030204" pitchFamily="34" charset="0"/>
                <a:cs typeface="Calibri" panose="020F0502020204030204" pitchFamily="34" charset="0"/>
                <a:sym typeface="Calibri" panose="020F0502020204030204" pitchFamily="34" charset="0"/>
                <a:hlinkClick r:id="rId3"/>
              </a:rPr>
              <a:t>LVGMC_Meteo</a:t>
            </a:r>
            <a:endParaRPr lang="lv-LV" altLang="en-US" sz="2800" b="1" dirty="0">
              <a:solidFill>
                <a:srgbClr val="0D4A87"/>
              </a:solidFill>
              <a:ea typeface="Calibri" panose="020F0502020204030204" pitchFamily="34" charset="0"/>
              <a:cs typeface="Calibri" panose="020F0502020204030204" pitchFamily="34" charset="0"/>
              <a:sym typeface="Calibri" panose="020F0502020204030204" pitchFamily="34" charset="0"/>
            </a:endParaRPr>
          </a:p>
          <a:p>
            <a:pPr>
              <a:spcBef>
                <a:spcPct val="0"/>
              </a:spcBef>
              <a:buSzPct val="25000"/>
              <a:buFontTx/>
              <a:buNone/>
            </a:pPr>
            <a:r>
              <a:rPr lang="lv-LV" altLang="en-US" sz="2800" b="1" dirty="0">
                <a:solidFill>
                  <a:srgbClr val="0D4A87"/>
                </a:solidFill>
                <a:ea typeface="Calibri" panose="020F0502020204030204" pitchFamily="34" charset="0"/>
                <a:cs typeface="Calibri" panose="020F0502020204030204" pitchFamily="34" charset="0"/>
                <a:sym typeface="Calibri" panose="020F0502020204030204" pitchFamily="34" charset="0"/>
                <a:hlinkClick r:id="rId4"/>
              </a:rPr>
              <a:t>facebook.com/VSIALVGMC/</a:t>
            </a:r>
            <a:endParaRPr lang="lv-LV" altLang="en-US" sz="2800" b="1" dirty="0">
              <a:solidFill>
                <a:srgbClr val="0D4A87"/>
              </a:solidFill>
              <a:ea typeface="Calibri" panose="020F0502020204030204" pitchFamily="34" charset="0"/>
              <a:cs typeface="Calibri" panose="020F0502020204030204" pitchFamily="34" charset="0"/>
              <a:sym typeface="Calibri" panose="020F0502020204030204" pitchFamily="34" charset="0"/>
            </a:endParaRPr>
          </a:p>
          <a:p>
            <a:pPr>
              <a:spcBef>
                <a:spcPct val="0"/>
              </a:spcBef>
              <a:buSzPct val="25000"/>
              <a:buFontTx/>
              <a:buNone/>
            </a:pPr>
            <a:r>
              <a:rPr lang="lv-LV" altLang="en-US" sz="2800" b="1" dirty="0" err="1">
                <a:solidFill>
                  <a:srgbClr val="0D4A87"/>
                </a:solidFill>
                <a:cs typeface="Calibri" panose="020F0502020204030204" pitchFamily="34" charset="0"/>
                <a:sym typeface="Calibri" panose="020F0502020204030204" pitchFamily="34" charset="0"/>
                <a:hlinkClick r:id="rId5"/>
              </a:rPr>
              <a:t>instagram.com</a:t>
            </a:r>
            <a:r>
              <a:rPr lang="lv-LV" altLang="en-US" sz="2800" b="1" dirty="0">
                <a:solidFill>
                  <a:srgbClr val="0D4A87"/>
                </a:solidFill>
                <a:cs typeface="Calibri" panose="020F0502020204030204" pitchFamily="34" charset="0"/>
                <a:sym typeface="Calibri" panose="020F0502020204030204" pitchFamily="34" charset="0"/>
                <a:hlinkClick r:id="rId5"/>
              </a:rPr>
              <a:t>/</a:t>
            </a:r>
            <a:r>
              <a:rPr lang="lv-LV" altLang="en-US" sz="2800" b="1" dirty="0" err="1">
                <a:solidFill>
                  <a:srgbClr val="0D4A87"/>
                </a:solidFill>
                <a:cs typeface="Calibri" panose="020F0502020204030204" pitchFamily="34" charset="0"/>
                <a:sym typeface="Calibri" panose="020F0502020204030204" pitchFamily="34" charset="0"/>
                <a:hlinkClick r:id="rId5"/>
              </a:rPr>
              <a:t>meteo_lv</a:t>
            </a:r>
            <a:r>
              <a:rPr lang="lv-LV" altLang="en-US" sz="2800" b="1" dirty="0">
                <a:solidFill>
                  <a:srgbClr val="0D4A87"/>
                </a:solidFill>
                <a:cs typeface="Calibri" panose="020F0502020204030204" pitchFamily="34" charset="0"/>
                <a:sym typeface="Calibri" panose="020F0502020204030204" pitchFamily="34" charset="0"/>
                <a:hlinkClick r:id="rId5"/>
              </a:rPr>
              <a:t>  </a:t>
            </a:r>
            <a:endParaRPr lang="lv-LV" altLang="en-US" sz="2800" b="1" dirty="0">
              <a:solidFill>
                <a:srgbClr val="0D4A87"/>
              </a:solidFill>
              <a:cs typeface="Calibri" panose="020F0502020204030204" pitchFamily="34" charset="0"/>
              <a:sym typeface="Calibri" panose="020F0502020204030204" pitchFamily="34" charset="0"/>
            </a:endParaRPr>
          </a:p>
          <a:p>
            <a:pPr>
              <a:spcBef>
                <a:spcPct val="0"/>
              </a:spcBef>
              <a:buSzPct val="25000"/>
              <a:buFontTx/>
              <a:buNone/>
            </a:pPr>
            <a:endParaRPr lang="lv-LV" altLang="en-US" sz="2800" b="1" dirty="0">
              <a:solidFill>
                <a:srgbClr val="0D4A87"/>
              </a:solidFill>
              <a:ea typeface="Calibri" panose="020F0502020204030204" pitchFamily="34" charset="0"/>
              <a:cs typeface="Calibri" panose="020F0502020204030204" pitchFamily="34" charset="0"/>
              <a:sym typeface="Calibri" panose="020F0502020204030204" pitchFamily="34" charset="0"/>
            </a:endParaRPr>
          </a:p>
          <a:p>
            <a:pPr>
              <a:spcBef>
                <a:spcPct val="0"/>
              </a:spcBef>
              <a:buSzPct val="25000"/>
              <a:buFontTx/>
              <a:buNone/>
            </a:pPr>
            <a:endParaRPr lang="en-US" altLang="en-US" sz="2800" b="1" dirty="0">
              <a:solidFill>
                <a:srgbClr val="0D4A87"/>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66569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F03F7-C007-FB4E-3B7B-0FDC55180B90}"/>
              </a:ext>
            </a:extLst>
          </p:cNvPr>
          <p:cNvPicPr>
            <a:picLocks noChangeAspect="1"/>
          </p:cNvPicPr>
          <p:nvPr/>
        </p:nvPicPr>
        <p:blipFill>
          <a:blip r:embed="rId2"/>
          <a:stretch>
            <a:fillRect/>
          </a:stretch>
        </p:blipFill>
        <p:spPr>
          <a:xfrm>
            <a:off x="0" y="1182687"/>
            <a:ext cx="9082952" cy="5400675"/>
          </a:xfrm>
          <a:prstGeom prst="rect">
            <a:avLst/>
          </a:prstGeom>
        </p:spPr>
      </p:pic>
      <p:sp>
        <p:nvSpPr>
          <p:cNvPr id="6" name="TextBox 5">
            <a:extLst>
              <a:ext uri="{FF2B5EF4-FFF2-40B4-BE49-F238E27FC236}">
                <a16:creationId xmlns:a16="http://schemas.microsoft.com/office/drawing/2014/main" id="{C259FFEC-0A87-5B11-39C1-1990C2557C40}"/>
              </a:ext>
            </a:extLst>
          </p:cNvPr>
          <p:cNvSpPr txBox="1"/>
          <p:nvPr/>
        </p:nvSpPr>
        <p:spPr>
          <a:xfrm>
            <a:off x="669728" y="6275585"/>
            <a:ext cx="3902272" cy="307777"/>
          </a:xfrm>
          <a:prstGeom prst="rect">
            <a:avLst/>
          </a:prstGeom>
          <a:solidFill>
            <a:schemeClr val="bg1"/>
          </a:solidFill>
        </p:spPr>
        <p:txBody>
          <a:bodyPr wrap="square" rtlCol="0">
            <a:spAutoFit/>
          </a:bodyPr>
          <a:lstStyle/>
          <a:p>
            <a:r>
              <a:rPr lang="lv-LV" sz="1400" dirty="0"/>
              <a:t>Ūdens līmeņa izmaiņas pagājušo 24 stundu laikā </a:t>
            </a:r>
            <a:endParaRPr lang="en-GB" sz="1400" dirty="0"/>
          </a:p>
        </p:txBody>
      </p:sp>
      <p:sp>
        <p:nvSpPr>
          <p:cNvPr id="7" name="Title 1">
            <a:extLst>
              <a:ext uri="{FF2B5EF4-FFF2-40B4-BE49-F238E27FC236}">
                <a16:creationId xmlns:a16="http://schemas.microsoft.com/office/drawing/2014/main" id="{38B6A1DA-0C5E-8695-C639-16DD38CA948C}"/>
              </a:ext>
            </a:extLst>
          </p:cNvPr>
          <p:cNvSpPr>
            <a:spLocks noGrp="1"/>
          </p:cNvSpPr>
          <p:nvPr>
            <p:ph type="title"/>
          </p:nvPr>
        </p:nvSpPr>
        <p:spPr>
          <a:xfrm>
            <a:off x="266700" y="274638"/>
            <a:ext cx="8229600" cy="572119"/>
          </a:xfrm>
        </p:spPr>
        <p:txBody>
          <a:bodyPr>
            <a:noAutofit/>
          </a:bodyPr>
          <a:lstStyle/>
          <a:p>
            <a:r>
              <a:rPr lang="lv-LV" altLang="en-US" sz="3200" b="1" dirty="0">
                <a:solidFill>
                  <a:schemeClr val="bg1"/>
                </a:solidFill>
              </a:rPr>
              <a:t>AKTUĀLĀ HIDROLOĢISKĀ SITUĀCIJA</a:t>
            </a:r>
            <a:endParaRPr lang="en-US" sz="3200" b="1" dirty="0">
              <a:solidFill>
                <a:schemeClr val="bg1"/>
              </a:solidFill>
            </a:endParaRPr>
          </a:p>
        </p:txBody>
      </p:sp>
    </p:spTree>
    <p:extLst>
      <p:ext uri="{BB962C8B-B14F-4D97-AF65-F5344CB8AC3E}">
        <p14:creationId xmlns:p14="http://schemas.microsoft.com/office/powerpoint/2010/main" val="4122008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023ACA-F835-19CB-E11A-A5A3EF38D5AD}"/>
              </a:ext>
            </a:extLst>
          </p:cNvPr>
          <p:cNvSpPr txBox="1"/>
          <p:nvPr/>
        </p:nvSpPr>
        <p:spPr>
          <a:xfrm>
            <a:off x="92075" y="1403449"/>
            <a:ext cx="8959850" cy="2954655"/>
          </a:xfrm>
          <a:prstGeom prst="rect">
            <a:avLst/>
          </a:prstGeom>
          <a:noFill/>
        </p:spPr>
        <p:txBody>
          <a:bodyPr wrap="square">
            <a:spAutoFit/>
          </a:bodyPr>
          <a:lstStyle/>
          <a:p>
            <a:pPr algn="just" rtl="0">
              <a:spcBef>
                <a:spcPts val="1200"/>
              </a:spcBef>
              <a:spcAft>
                <a:spcPts val="1200"/>
              </a:spcAft>
            </a:pPr>
            <a:r>
              <a:rPr lang="lv-LV" sz="1600" b="0" i="0" u="none" strike="noStrike" dirty="0">
                <a:solidFill>
                  <a:srgbClr val="000000"/>
                </a:solidFill>
                <a:effectLst/>
                <a:latin typeface="Arial" panose="020B0604020202020204" pitchFamily="34" charset="0"/>
              </a:rPr>
              <a:t>Pie Pļaviņām veidojas lāsmeņi (izskalojumi), bet kopumā sablīvējums līdz pat </a:t>
            </a:r>
            <a:r>
              <a:rPr lang="lv-LV" sz="1600" b="0" i="0" u="none" strike="noStrike" dirty="0" err="1">
                <a:solidFill>
                  <a:srgbClr val="000000"/>
                </a:solidFill>
                <a:effectLst/>
                <a:latin typeface="Arial" panose="020B0604020202020204" pitchFamily="34" charset="0"/>
              </a:rPr>
              <a:t>Zeļķiem</a:t>
            </a:r>
            <a:r>
              <a:rPr lang="lv-LV" sz="1600" b="0" i="0" u="none" strike="noStrike" dirty="0">
                <a:solidFill>
                  <a:srgbClr val="000000"/>
                </a:solidFill>
                <a:effectLst/>
                <a:latin typeface="Arial" panose="020B0604020202020204" pitchFamily="34" charset="0"/>
              </a:rPr>
              <a:t> stāv nekustīgs vairākas dienas. Ledus un vižņu masas kustības notikušas no posma augšpus Jēkabpilij un lejpus </a:t>
            </a:r>
            <a:r>
              <a:rPr lang="lv-LV" sz="1600" b="0" i="0" u="none" strike="noStrike" dirty="0" err="1">
                <a:solidFill>
                  <a:srgbClr val="000000"/>
                </a:solidFill>
                <a:effectLst/>
                <a:latin typeface="Arial" panose="020B0604020202020204" pitchFamily="34" charset="0"/>
              </a:rPr>
              <a:t>Zeļķu</a:t>
            </a:r>
            <a:r>
              <a:rPr lang="lv-LV" sz="1600" b="0" i="0" u="none" strike="noStrike" dirty="0">
                <a:solidFill>
                  <a:srgbClr val="000000"/>
                </a:solidFill>
                <a:effectLst/>
                <a:latin typeface="Arial" panose="020B0604020202020204" pitchFamily="34" charset="0"/>
              </a:rPr>
              <a:t> virzienā. 14. janvāra pēcpusdienā ledus iešana pie Jēkabpils kļuva lēnāka, ūdenslīmenis sāka stabilizēties un lēni pazemināties. 15. janvāra plkst. 8.20 Ūdens līmenis virs stacijas nulles atzīmes: </a:t>
            </a:r>
            <a:r>
              <a:rPr lang="lv-LV" sz="1600" b="1" i="0" u="none" strike="noStrike" dirty="0">
                <a:solidFill>
                  <a:srgbClr val="000000"/>
                </a:solidFill>
                <a:effectLst/>
                <a:latin typeface="Arial" panose="020B0604020202020204" pitchFamily="34" charset="0"/>
              </a:rPr>
              <a:t>8.62 m jeb 83.35 m LAS</a:t>
            </a:r>
            <a:r>
              <a:rPr lang="lv-LV" sz="1600" b="0" i="0" u="none" strike="noStrike" dirty="0">
                <a:solidFill>
                  <a:srgbClr val="000000"/>
                </a:solidFill>
                <a:effectLst/>
                <a:latin typeface="Arial" panose="020B0604020202020204" pitchFamily="34" charset="0"/>
              </a:rPr>
              <a:t>. (14.01. 09.01  </a:t>
            </a:r>
            <a:r>
              <a:rPr lang="lv-LV" sz="1600" b="1" i="0" u="none" strike="noStrike" dirty="0">
                <a:solidFill>
                  <a:srgbClr val="000000"/>
                </a:solidFill>
                <a:effectLst/>
                <a:latin typeface="Arial" panose="020B0604020202020204" pitchFamily="34" charset="0"/>
              </a:rPr>
              <a:t>8.92 m jeb 83.66 m LAS</a:t>
            </a:r>
            <a:r>
              <a:rPr lang="lv-LV" sz="1600" b="0" i="0" u="none" strike="noStrike" dirty="0">
                <a:solidFill>
                  <a:srgbClr val="000000"/>
                </a:solidFill>
                <a:effectLst/>
                <a:latin typeface="Arial" panose="020B0604020202020204" pitchFamily="34" charset="0"/>
              </a:rPr>
              <a:t>).</a:t>
            </a:r>
          </a:p>
          <a:p>
            <a:pPr algn="just"/>
            <a:r>
              <a:rPr lang="lv-LV" sz="1600" b="1" i="0" u="none" strike="noStrike" dirty="0">
                <a:solidFill>
                  <a:srgbClr val="000000"/>
                </a:solidFill>
                <a:effectLst/>
                <a:latin typeface="Arial" panose="020B0604020202020204" pitchFamily="34" charset="0"/>
              </a:rPr>
              <a:t>Arī citās Latvijas upēs kūst un iet ledus, atkušņa ietekmē paaugstinās ūdenslīmenis un palielinās upju notece.</a:t>
            </a:r>
            <a:r>
              <a:rPr lang="lv-LV" sz="1600" b="0" i="0" u="none" strike="noStrike" dirty="0">
                <a:solidFill>
                  <a:srgbClr val="000000"/>
                </a:solidFill>
                <a:effectLst/>
                <a:latin typeface="Arial" panose="020B0604020202020204" pitchFamily="34" charset="0"/>
              </a:rPr>
              <a:t> Atgriežoties salam, atsāksies vižņu veidošanās un blīvēšanās augšpus neizgājušā ledus posmiem un ūdenslīmenis svārstīsies.</a:t>
            </a:r>
          </a:p>
          <a:p>
            <a:pPr algn="just"/>
            <a:br>
              <a:rPr lang="lv-LV" sz="1600" dirty="0"/>
            </a:br>
            <a:endParaRPr lang="en-US" sz="1600" dirty="0"/>
          </a:p>
        </p:txBody>
      </p:sp>
      <p:pic>
        <p:nvPicPr>
          <p:cNvPr id="3" name="Picture 2">
            <a:extLst>
              <a:ext uri="{FF2B5EF4-FFF2-40B4-BE49-F238E27FC236}">
                <a16:creationId xmlns:a16="http://schemas.microsoft.com/office/drawing/2014/main" id="{A8ED49B4-0461-6883-F522-B9D842880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187" y="3796309"/>
            <a:ext cx="5709275" cy="25701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50DAB9B-7DBD-0A2C-C000-90F4E95068AC}"/>
              </a:ext>
            </a:extLst>
          </p:cNvPr>
          <p:cNvSpPr>
            <a:spLocks noGrp="1"/>
          </p:cNvSpPr>
          <p:nvPr>
            <p:ph type="title"/>
          </p:nvPr>
        </p:nvSpPr>
        <p:spPr>
          <a:xfrm>
            <a:off x="266700" y="274638"/>
            <a:ext cx="8229600" cy="572119"/>
          </a:xfrm>
        </p:spPr>
        <p:txBody>
          <a:bodyPr>
            <a:noAutofit/>
          </a:bodyPr>
          <a:lstStyle/>
          <a:p>
            <a:r>
              <a:rPr lang="lv-LV" altLang="en-US" sz="3200" b="1" dirty="0">
                <a:solidFill>
                  <a:schemeClr val="bg1"/>
                </a:solidFill>
              </a:rPr>
              <a:t>AKTUĀLĀ HIDROLOĢISKĀ SITUĀCIJA (1)</a:t>
            </a:r>
            <a:endParaRPr lang="en-US" sz="3200" b="1" dirty="0">
              <a:solidFill>
                <a:schemeClr val="bg1"/>
              </a:solidFill>
            </a:endParaRPr>
          </a:p>
        </p:txBody>
      </p:sp>
      <p:sp>
        <p:nvSpPr>
          <p:cNvPr id="7" name="TextBox 6">
            <a:extLst>
              <a:ext uri="{FF2B5EF4-FFF2-40B4-BE49-F238E27FC236}">
                <a16:creationId xmlns:a16="http://schemas.microsoft.com/office/drawing/2014/main" id="{CD6142E5-8652-6F9D-B653-7C64059231C0}"/>
              </a:ext>
            </a:extLst>
          </p:cNvPr>
          <p:cNvSpPr txBox="1"/>
          <p:nvPr/>
        </p:nvSpPr>
        <p:spPr>
          <a:xfrm>
            <a:off x="1760538" y="6334780"/>
            <a:ext cx="5622924" cy="523220"/>
          </a:xfrm>
          <a:prstGeom prst="rect">
            <a:avLst/>
          </a:prstGeom>
          <a:noFill/>
        </p:spPr>
        <p:txBody>
          <a:bodyPr wrap="square">
            <a:spAutoFit/>
          </a:bodyPr>
          <a:lstStyle/>
          <a:p>
            <a:pPr algn="ctr"/>
            <a:r>
              <a:rPr lang="lv-LV" sz="1400" b="1" dirty="0"/>
              <a:t>15. janvāra plkst. 8.20. Ūdens līmenis virs stacijas nulles atzīmes: 8.66 m jeb 83.35 m LAS. (14.01. 09.01  8.92 m jeb 83.66 m LAS).</a:t>
            </a:r>
          </a:p>
        </p:txBody>
      </p:sp>
    </p:spTree>
    <p:extLst>
      <p:ext uri="{BB962C8B-B14F-4D97-AF65-F5344CB8AC3E}">
        <p14:creationId xmlns:p14="http://schemas.microsoft.com/office/powerpoint/2010/main" val="16610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7B3249-3CC8-4A17-DC4C-959022EC8795}"/>
              </a:ext>
            </a:extLst>
          </p:cNvPr>
          <p:cNvPicPr>
            <a:picLocks noChangeAspect="1"/>
          </p:cNvPicPr>
          <p:nvPr/>
        </p:nvPicPr>
        <p:blipFill>
          <a:blip r:embed="rId2"/>
          <a:stretch>
            <a:fillRect/>
          </a:stretch>
        </p:blipFill>
        <p:spPr>
          <a:xfrm>
            <a:off x="638969" y="1185624"/>
            <a:ext cx="7866062" cy="5672376"/>
          </a:xfrm>
          <a:prstGeom prst="rect">
            <a:avLst/>
          </a:prstGeom>
        </p:spPr>
      </p:pic>
      <p:sp>
        <p:nvSpPr>
          <p:cNvPr id="2" name="Title 1">
            <a:extLst>
              <a:ext uri="{FF2B5EF4-FFF2-40B4-BE49-F238E27FC236}">
                <a16:creationId xmlns:a16="http://schemas.microsoft.com/office/drawing/2014/main" id="{8B2C5EEC-AE96-DCDD-A50F-41517EDAE88B}"/>
              </a:ext>
            </a:extLst>
          </p:cNvPr>
          <p:cNvSpPr>
            <a:spLocks noGrp="1"/>
          </p:cNvSpPr>
          <p:nvPr>
            <p:ph type="title"/>
          </p:nvPr>
        </p:nvSpPr>
        <p:spPr/>
        <p:txBody>
          <a:bodyPr>
            <a:noAutofit/>
          </a:bodyPr>
          <a:lstStyle/>
          <a:p>
            <a:r>
              <a:rPr lang="lv-LV" sz="3200" b="1" cap="all" dirty="0">
                <a:solidFill>
                  <a:schemeClr val="bg2"/>
                </a:solidFill>
              </a:rPr>
              <a:t>Maksimālais ūdenslīmenis</a:t>
            </a:r>
            <a:br>
              <a:rPr lang="lv-LV" sz="3200" b="1" cap="all" dirty="0">
                <a:solidFill>
                  <a:schemeClr val="bg2"/>
                </a:solidFill>
              </a:rPr>
            </a:br>
            <a:r>
              <a:rPr lang="lv-LV" sz="3200" b="1" cap="all" dirty="0">
                <a:solidFill>
                  <a:schemeClr val="bg2"/>
                </a:solidFill>
              </a:rPr>
              <a:t> </a:t>
            </a:r>
            <a:r>
              <a:rPr lang="lv-LV" sz="3200" b="1" cap="all" dirty="0" err="1">
                <a:solidFill>
                  <a:schemeClr val="bg2"/>
                </a:solidFill>
              </a:rPr>
              <a:t>DaugavĀ</a:t>
            </a:r>
            <a:r>
              <a:rPr lang="lv-LV" sz="3200" b="1" cap="all" dirty="0">
                <a:solidFill>
                  <a:schemeClr val="bg2"/>
                </a:solidFill>
              </a:rPr>
              <a:t> PIE Jēkabpils</a:t>
            </a:r>
            <a:br>
              <a:rPr lang="lv-LV" sz="3200" b="1" dirty="0"/>
            </a:br>
            <a:endParaRPr lang="lv-LV" sz="3200" b="1" dirty="0"/>
          </a:p>
        </p:txBody>
      </p:sp>
      <p:sp>
        <p:nvSpPr>
          <p:cNvPr id="3" name="TextBox 2">
            <a:extLst>
              <a:ext uri="{FF2B5EF4-FFF2-40B4-BE49-F238E27FC236}">
                <a16:creationId xmlns:a16="http://schemas.microsoft.com/office/drawing/2014/main" id="{F2FCB168-43D1-E728-DF78-46649A52B9D8}"/>
              </a:ext>
            </a:extLst>
          </p:cNvPr>
          <p:cNvSpPr txBox="1"/>
          <p:nvPr/>
        </p:nvSpPr>
        <p:spPr>
          <a:xfrm>
            <a:off x="6827441" y="2020847"/>
            <a:ext cx="2546350" cy="307777"/>
          </a:xfrm>
          <a:prstGeom prst="rect">
            <a:avLst/>
          </a:prstGeom>
          <a:noFill/>
        </p:spPr>
        <p:txBody>
          <a:bodyPr wrap="square" rtlCol="0">
            <a:spAutoFit/>
          </a:bodyPr>
          <a:lstStyle/>
          <a:p>
            <a:r>
              <a:rPr lang="lv-LV" sz="1400" b="1" u="sng" dirty="0"/>
              <a:t>2. augstākais kopš 1907. gada</a:t>
            </a:r>
          </a:p>
        </p:txBody>
      </p:sp>
    </p:spTree>
    <p:extLst>
      <p:ext uri="{BB962C8B-B14F-4D97-AF65-F5344CB8AC3E}">
        <p14:creationId xmlns:p14="http://schemas.microsoft.com/office/powerpoint/2010/main" val="3820710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09F3A-58B1-9FFA-B5AF-13118ABE1D5A}"/>
              </a:ext>
            </a:extLst>
          </p:cNvPr>
          <p:cNvSpPr>
            <a:spLocks noGrp="1"/>
          </p:cNvSpPr>
          <p:nvPr>
            <p:ph idx="1"/>
          </p:nvPr>
        </p:nvSpPr>
        <p:spPr>
          <a:xfrm>
            <a:off x="76200" y="1398588"/>
            <a:ext cx="8813800" cy="1974850"/>
          </a:xfrm>
        </p:spPr>
        <p:txBody>
          <a:bodyPr>
            <a:noAutofit/>
          </a:bodyPr>
          <a:lstStyle/>
          <a:p>
            <a:pPr marL="0" indent="0" algn="just" rtl="0">
              <a:spcBef>
                <a:spcPts val="1200"/>
              </a:spcBef>
              <a:spcAft>
                <a:spcPts val="1200"/>
              </a:spcAft>
              <a:buNone/>
            </a:pPr>
            <a:r>
              <a:rPr lang="lv-LV" sz="2000" b="0" i="0" u="none" strike="noStrike" dirty="0">
                <a:solidFill>
                  <a:srgbClr val="000000"/>
                </a:solidFill>
                <a:effectLst/>
                <a:latin typeface="Arial" panose="020B0604020202020204" pitchFamily="34" charset="0"/>
              </a:rPr>
              <a:t>Tuvākajās dienās nedēļas sākumā (16.-19. janvārī) turpināsies atkusnis, gaidāmi nokrišņi - galvenokārt lietus un slapjš sniegs. Tomēr atkušņa intensitāte nebūs liela - gaisa temperatūra gaidāma tuvu 0 grādiem vai dažu grādus virs nulles. Šie apstākļi ietekmēs sablīvējumu, ledus un vižņu masa turpinās kust, nokrišņi skalos to. </a:t>
            </a:r>
          </a:p>
          <a:p>
            <a:pPr marL="0" indent="0" algn="just" rtl="0">
              <a:spcBef>
                <a:spcPts val="1200"/>
              </a:spcBef>
              <a:spcAft>
                <a:spcPts val="1200"/>
              </a:spcAft>
              <a:buNone/>
            </a:pPr>
            <a:endParaRPr lang="lv-LV" sz="2000" b="0" dirty="0">
              <a:effectLst/>
            </a:endParaRPr>
          </a:p>
          <a:p>
            <a:pPr marL="0" indent="0" algn="just" rtl="0" fontAlgn="base">
              <a:spcBef>
                <a:spcPts val="1200"/>
              </a:spcBef>
              <a:spcAft>
                <a:spcPts val="1200"/>
              </a:spcAft>
              <a:buNone/>
            </a:pPr>
            <a:endParaRPr lang="lv-LV" sz="2000" b="0" i="0" u="none" strike="noStrike" dirty="0">
              <a:solidFill>
                <a:srgbClr val="000000"/>
              </a:solidFill>
              <a:effectLst/>
              <a:latin typeface="Arial" panose="020B0604020202020204" pitchFamily="34" charset="0"/>
            </a:endParaRPr>
          </a:p>
          <a:p>
            <a:pPr marL="0" indent="0" algn="just" rtl="0" fontAlgn="base">
              <a:spcBef>
                <a:spcPts val="1200"/>
              </a:spcBef>
              <a:spcAft>
                <a:spcPts val="1200"/>
              </a:spcAft>
              <a:buNone/>
            </a:pPr>
            <a:endParaRPr lang="lv-LV" sz="2000" b="0" i="0" u="none" strike="noStrike" dirty="0">
              <a:solidFill>
                <a:srgbClr val="000000"/>
              </a:solidFill>
              <a:effectLst/>
              <a:latin typeface="Arial" panose="020B0604020202020204" pitchFamily="34" charset="0"/>
            </a:endParaRPr>
          </a:p>
          <a:p>
            <a:pPr marL="0" indent="0" algn="just" rtl="0" fontAlgn="base">
              <a:spcBef>
                <a:spcPts val="1200"/>
              </a:spcBef>
              <a:spcAft>
                <a:spcPts val="1200"/>
              </a:spcAft>
              <a:buNone/>
            </a:pPr>
            <a:endParaRPr lang="lv-LV" sz="2000" b="0" i="0" u="none" strike="noStrike" dirty="0">
              <a:solidFill>
                <a:srgbClr val="000000"/>
              </a:solidFill>
              <a:effectLst/>
              <a:latin typeface="Arial" panose="020B0604020202020204" pitchFamily="34" charset="0"/>
            </a:endParaRPr>
          </a:p>
          <a:p>
            <a:pPr marL="0" indent="0" algn="just" rtl="0" fontAlgn="base">
              <a:spcBef>
                <a:spcPts val="1200"/>
              </a:spcBef>
              <a:spcAft>
                <a:spcPts val="1200"/>
              </a:spcAft>
              <a:buNone/>
            </a:pPr>
            <a:endParaRPr lang="lv-LV" sz="2000" b="0" i="0" u="none" strike="noStrike" dirty="0">
              <a:solidFill>
                <a:srgbClr val="000000"/>
              </a:solidFill>
              <a:effectLst/>
              <a:latin typeface="Arial" panose="020B0604020202020204" pitchFamily="34" charset="0"/>
            </a:endParaRPr>
          </a:p>
          <a:p>
            <a:pPr marL="0" indent="0" algn="just">
              <a:buNone/>
            </a:pPr>
            <a:br>
              <a:rPr lang="lv-LV" sz="2000" dirty="0"/>
            </a:br>
            <a:endParaRPr lang="en-US" sz="2000" dirty="0"/>
          </a:p>
        </p:txBody>
      </p:sp>
      <p:pic>
        <p:nvPicPr>
          <p:cNvPr id="1026" name="Picture 2">
            <a:extLst>
              <a:ext uri="{FF2B5EF4-FFF2-40B4-BE49-F238E27FC236}">
                <a16:creationId xmlns:a16="http://schemas.microsoft.com/office/drawing/2014/main" id="{0101D161-D497-4931-5126-1157A74D5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76" y="3141662"/>
            <a:ext cx="8688647" cy="36226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176EFEA-E6B5-0C2C-51FC-DF9D183BDA68}"/>
              </a:ext>
            </a:extLst>
          </p:cNvPr>
          <p:cNvSpPr txBox="1">
            <a:spLocks noGrp="1"/>
          </p:cNvSpPr>
          <p:nvPr>
            <p:ph type="title"/>
          </p:nvPr>
        </p:nvSpPr>
        <p:spPr>
          <a:xfrm>
            <a:off x="368300" y="93663"/>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b="1" dirty="0">
                <a:solidFill>
                  <a:schemeClr val="bg1"/>
                </a:solidFill>
              </a:rPr>
              <a:t>GAIDĀMIE METEOROLOĢIKSIE APSTĀKĻI</a:t>
            </a:r>
            <a:endParaRPr lang="en-US" sz="3200" b="1" dirty="0">
              <a:solidFill>
                <a:schemeClr val="bg1"/>
              </a:solidFill>
            </a:endParaRPr>
          </a:p>
        </p:txBody>
      </p:sp>
    </p:spTree>
    <p:extLst>
      <p:ext uri="{BB962C8B-B14F-4D97-AF65-F5344CB8AC3E}">
        <p14:creationId xmlns:p14="http://schemas.microsoft.com/office/powerpoint/2010/main" val="402946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1C87-2237-BA5F-46DE-8F68CF584825}"/>
              </a:ext>
            </a:extLst>
          </p:cNvPr>
          <p:cNvSpPr>
            <a:spLocks noGrp="1"/>
          </p:cNvSpPr>
          <p:nvPr>
            <p:ph type="title"/>
          </p:nvPr>
        </p:nvSpPr>
        <p:spPr/>
        <p:txBody>
          <a:bodyPr/>
          <a:lstStyle/>
          <a:p>
            <a:endParaRPr lang="en-US" dirty="0"/>
          </a:p>
        </p:txBody>
      </p:sp>
      <p:sp>
        <p:nvSpPr>
          <p:cNvPr id="4" name="Content Placeholder 2">
            <a:extLst>
              <a:ext uri="{FF2B5EF4-FFF2-40B4-BE49-F238E27FC236}">
                <a16:creationId xmlns:a16="http://schemas.microsoft.com/office/drawing/2014/main" id="{40A0438C-15C9-091F-F869-F9DDA01028B8}"/>
              </a:ext>
            </a:extLst>
          </p:cNvPr>
          <p:cNvSpPr txBox="1">
            <a:spLocks/>
          </p:cNvSpPr>
          <p:nvPr/>
        </p:nvSpPr>
        <p:spPr>
          <a:xfrm>
            <a:off x="165100" y="1473200"/>
            <a:ext cx="8813800" cy="19748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rtl="0" fontAlgn="base">
              <a:spcBef>
                <a:spcPts val="1200"/>
              </a:spcBef>
              <a:spcAft>
                <a:spcPts val="1200"/>
              </a:spcAft>
              <a:buNone/>
            </a:pPr>
            <a:r>
              <a:rPr lang="lv-LV" sz="1600" b="1" i="0" u="none" strike="noStrike" dirty="0">
                <a:solidFill>
                  <a:srgbClr val="000000"/>
                </a:solidFill>
                <a:effectLst/>
                <a:latin typeface="Arial" panose="020B0604020202020204" pitchFamily="34" charset="0"/>
              </a:rPr>
              <a:t>Ir varbūtība, ka situācija nedaudz uzlabosies </a:t>
            </a:r>
            <a:r>
              <a:rPr lang="lv-LV" sz="1600" b="0" i="0" u="none" strike="noStrike" dirty="0">
                <a:solidFill>
                  <a:srgbClr val="000000"/>
                </a:solidFill>
                <a:effectLst/>
                <a:latin typeface="Arial" panose="020B0604020202020204" pitchFamily="34" charset="0"/>
              </a:rPr>
              <a:t>- Pļaviņu ūdenskrātuvē sakustēsies ledus, ūdens varēs brīvāk tecēt, vairāk skalos un kausēs ledu. Lai gan no augšteces pienākošais ūdens daudzums ir liels, tomēr, nespējot pacelt un nest ledus masu, ūdens meklē vieglāku ceļu un izplūst. </a:t>
            </a:r>
            <a:r>
              <a:rPr lang="lv-LV" sz="1600" b="1" i="0" u="none" strike="noStrike" dirty="0">
                <a:solidFill>
                  <a:srgbClr val="000000"/>
                </a:solidFill>
                <a:effectLst/>
                <a:latin typeface="Arial" panose="020B0604020202020204" pitchFamily="34" charset="0"/>
              </a:rPr>
              <a:t>Ūdenslīmeņa pazemināšanās daļēji arī notika pēc plašāku teritoriju applūšanas</a:t>
            </a:r>
            <a:r>
              <a:rPr lang="lv-LV" sz="1600" b="0" i="0" u="none" strike="noStrike" dirty="0">
                <a:solidFill>
                  <a:srgbClr val="000000"/>
                </a:solidFill>
                <a:effectLst/>
                <a:latin typeface="Arial" panose="020B0604020202020204" pitchFamily="34" charset="0"/>
              </a:rPr>
              <a:t>. Atkusnis turpināsies lielā daļā Daugavas baseina, tāpēc ūdens pieplūde Daugavai pie Jēkabpils palielināsies. </a:t>
            </a:r>
          </a:p>
          <a:p>
            <a:pPr marL="0" indent="0" algn="just" rtl="0" fontAlgn="base">
              <a:spcBef>
                <a:spcPts val="1200"/>
              </a:spcBef>
              <a:spcAft>
                <a:spcPts val="1200"/>
              </a:spcAft>
              <a:buNone/>
            </a:pPr>
            <a:r>
              <a:rPr lang="lv-LV" sz="1600" b="0" i="0" u="none" strike="noStrike" dirty="0">
                <a:solidFill>
                  <a:srgbClr val="000000"/>
                </a:solidFill>
                <a:effectLst/>
                <a:latin typeface="Arial" panose="020B0604020202020204" pitchFamily="34" charset="0"/>
              </a:rPr>
              <a:t>- </a:t>
            </a:r>
            <a:r>
              <a:rPr lang="lv-LV" sz="1600" dirty="0">
                <a:solidFill>
                  <a:srgbClr val="000000"/>
                </a:solidFill>
                <a:latin typeface="Arial" panose="020B0604020202020204" pitchFamily="34" charset="0"/>
              </a:rPr>
              <a:t>J</a:t>
            </a:r>
            <a:r>
              <a:rPr lang="lv-LV" sz="1600" b="0" i="0" u="none" strike="noStrike" dirty="0">
                <a:solidFill>
                  <a:srgbClr val="000000"/>
                </a:solidFill>
                <a:effectLst/>
                <a:latin typeface="Arial" panose="020B0604020202020204" pitchFamily="34" charset="0"/>
              </a:rPr>
              <a:t>a ūdens nespēs iet pa sablīvējuma apakšu ūdenskrātuvē, to pacelt un nest, tad plašāk applūdīs teritorijas pie Jēkabpils. </a:t>
            </a:r>
            <a:r>
              <a:rPr lang="lv-LV" sz="1600" b="1" i="0" u="none" strike="noStrike" dirty="0">
                <a:solidFill>
                  <a:srgbClr val="000000"/>
                </a:solidFill>
                <a:effectLst/>
                <a:latin typeface="Arial" panose="020B0604020202020204" pitchFamily="34" charset="0"/>
              </a:rPr>
              <a:t>Sablīvējuma kustība Pļaviņu ūdenskrātuvē izraisīs krasas ūdenslīmeņa svārstības tajā un paaugstinās plūdu risku Pļaviņās!</a:t>
            </a:r>
            <a:r>
              <a:rPr lang="lv-LV" sz="1600" dirty="0">
                <a:solidFill>
                  <a:srgbClr val="000000"/>
                </a:solidFill>
                <a:latin typeface="Arial" panose="020B0604020202020204" pitchFamily="34" charset="0"/>
              </a:rPr>
              <a:t> </a:t>
            </a:r>
            <a:r>
              <a:rPr lang="lv-LV" sz="1600" b="0" i="0" u="none" strike="noStrike" dirty="0">
                <a:solidFill>
                  <a:srgbClr val="000000"/>
                </a:solidFill>
                <a:effectLst/>
                <a:latin typeface="Arial" panose="020B0604020202020204" pitchFamily="34" charset="0"/>
              </a:rPr>
              <a:t>Pļaviņu ūdenskrātuvē palielināsies pietece no Aiviekstes upes, iespējams, tas palīdzēs izskalojumu palielināšanai sablīvējumā.</a:t>
            </a:r>
          </a:p>
          <a:p>
            <a:pPr marL="0" indent="0" algn="just" rtl="0" fontAlgn="base">
              <a:spcBef>
                <a:spcPts val="1200"/>
              </a:spcBef>
              <a:spcAft>
                <a:spcPts val="1200"/>
              </a:spcAft>
              <a:buNone/>
            </a:pPr>
            <a:r>
              <a:rPr lang="lv-LV" sz="1600" b="0" i="0" u="none" strike="noStrike" dirty="0">
                <a:solidFill>
                  <a:srgbClr val="000000"/>
                </a:solidFill>
                <a:effectLst/>
                <a:latin typeface="Arial" panose="020B0604020202020204" pitchFamily="34" charset="0"/>
              </a:rPr>
              <a:t>- Ja atkušņa laikā būtiski nemainīsies ledus situācija Pļaviņu ūdenskrātuvē un posmā augšpus tai (pie Jēkabpils), tad vižņi un ledus, kas turpina krāties sablīvējuma augšgalā, pagarinās sablīvējumu vēl. Turpinās blīvēties ledus un vižņi, tā laikā krasi svārstīsies ūdenslīmenis ietekmētajā upes posmā, applūdīs jaunas teritorijas. Bet situācija pie Jēkabpils nosacīti stabilizēsies (kā tas šobrīd ir noticis Pļaviņu ūdenskrātuvē, kur ūdenslīmenis pakāpeniski pazeminājies. </a:t>
            </a:r>
          </a:p>
        </p:txBody>
      </p:sp>
      <p:sp>
        <p:nvSpPr>
          <p:cNvPr id="7" name="Title 1">
            <a:extLst>
              <a:ext uri="{FF2B5EF4-FFF2-40B4-BE49-F238E27FC236}">
                <a16:creationId xmlns:a16="http://schemas.microsoft.com/office/drawing/2014/main" id="{E7CFEB49-D816-7B47-D8AE-DB7E6BA9A581}"/>
              </a:ext>
            </a:extLst>
          </p:cNvPr>
          <p:cNvSpPr txBox="1">
            <a:spLocks/>
          </p:cNvSpPr>
          <p:nvPr/>
        </p:nvSpPr>
        <p:spPr>
          <a:xfrm>
            <a:off x="368300" y="93663"/>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b="1" dirty="0">
                <a:solidFill>
                  <a:schemeClr val="bg1"/>
                </a:solidFill>
              </a:rPr>
              <a:t>GAIDĀMIE HIDROLOĢISKIE APSTĀKĻI</a:t>
            </a:r>
            <a:endParaRPr lang="en-US" sz="3200" b="1" dirty="0">
              <a:solidFill>
                <a:schemeClr val="bg1"/>
              </a:solidFill>
            </a:endParaRPr>
          </a:p>
        </p:txBody>
      </p:sp>
    </p:spTree>
    <p:extLst>
      <p:ext uri="{BB962C8B-B14F-4D97-AF65-F5344CB8AC3E}">
        <p14:creationId xmlns:p14="http://schemas.microsoft.com/office/powerpoint/2010/main" val="129623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0A0438C-15C9-091F-F869-F9DDA01028B8}"/>
              </a:ext>
            </a:extLst>
          </p:cNvPr>
          <p:cNvSpPr txBox="1">
            <a:spLocks/>
          </p:cNvSpPr>
          <p:nvPr/>
        </p:nvSpPr>
        <p:spPr>
          <a:xfrm>
            <a:off x="165100" y="1473200"/>
            <a:ext cx="8813800" cy="19748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rtl="0" fontAlgn="base">
              <a:spcBef>
                <a:spcPts val="1200"/>
              </a:spcBef>
              <a:spcAft>
                <a:spcPts val="1200"/>
              </a:spcAft>
              <a:buNone/>
            </a:pPr>
            <a:r>
              <a:rPr lang="lv-LV" sz="1600" b="0" i="0" u="none" strike="noStrike" dirty="0">
                <a:solidFill>
                  <a:srgbClr val="000000"/>
                </a:solidFill>
                <a:effectLst/>
                <a:latin typeface="Arial" panose="020B0604020202020204" pitchFamily="34" charset="0"/>
              </a:rPr>
              <a:t>Pēc atkušņa perioda no piektdienas (20. janvāra) </a:t>
            </a:r>
            <a:r>
              <a:rPr lang="lv-LV" sz="1600" b="1" i="0" u="none" strike="noStrike" dirty="0">
                <a:solidFill>
                  <a:srgbClr val="000000"/>
                </a:solidFill>
                <a:effectLst/>
                <a:latin typeface="Arial" panose="020B0604020202020204" pitchFamily="34" charset="0"/>
              </a:rPr>
              <a:t>Daugavas baseinā atgriezīsies sals</a:t>
            </a:r>
            <a:r>
              <a:rPr lang="lv-LV" sz="1600" b="0" i="0" u="none" strike="noStrike" dirty="0">
                <a:solidFill>
                  <a:srgbClr val="000000"/>
                </a:solidFill>
                <a:effectLst/>
                <a:latin typeface="Arial" panose="020B0604020202020204" pitchFamily="34" charset="0"/>
              </a:rPr>
              <a:t>. Daugavā atsāksies ledus veidošanās, lai gan ūdens pietece no baseina upēm samazināsies, tomēr </a:t>
            </a:r>
            <a:r>
              <a:rPr lang="lv-LV" sz="1600" b="1" i="0" u="none" strike="noStrike" dirty="0">
                <a:solidFill>
                  <a:srgbClr val="000000"/>
                </a:solidFill>
                <a:effectLst/>
                <a:latin typeface="Arial" panose="020B0604020202020204" pitchFamily="34" charset="0"/>
              </a:rPr>
              <a:t>palielinātas noteces apstākļos atkal pastiprināti veidosies vižņi. </a:t>
            </a:r>
            <a:r>
              <a:rPr lang="lv-LV" sz="1600" b="0" i="0" u="none" strike="noStrike" dirty="0">
                <a:solidFill>
                  <a:srgbClr val="000000"/>
                </a:solidFill>
                <a:effectLst/>
                <a:latin typeface="Arial" panose="020B0604020202020204" pitchFamily="34" charset="0"/>
              </a:rPr>
              <a:t>Ja sals būs pietiekams, iespējams kādos posmos upe aizsals un vižņu intensitāte samazināsies. Tomēr sablīvējums kļūs ciešāks. Ilgtermiņa prognozē ir gaidāma ledus segas izveidošanās, tomēr pastāv iespēja, ka vienlaidus ledus sega neizveidosies, bet tikai </a:t>
            </a:r>
            <a:r>
              <a:rPr lang="lv-LV" sz="1600" b="0" i="0" u="none" strike="noStrike" dirty="0" err="1">
                <a:solidFill>
                  <a:srgbClr val="000000"/>
                </a:solidFill>
                <a:effectLst/>
                <a:latin typeface="Arial" panose="020B0604020202020204" pitchFamily="34" charset="0"/>
              </a:rPr>
              <a:t>piesalas</a:t>
            </a:r>
            <a:r>
              <a:rPr lang="lv-LV" sz="1600" b="0" i="0" u="none" strike="noStrike" dirty="0">
                <a:solidFill>
                  <a:srgbClr val="000000"/>
                </a:solidFill>
                <a:effectLst/>
                <a:latin typeface="Arial" panose="020B0604020202020204" pitchFamily="34" charset="0"/>
              </a:rPr>
              <a:t> gar krastiem.</a:t>
            </a:r>
          </a:p>
          <a:p>
            <a:pPr marL="0" indent="0" algn="just" rtl="0" fontAlgn="base">
              <a:spcBef>
                <a:spcPts val="1200"/>
              </a:spcBef>
              <a:spcAft>
                <a:spcPts val="1200"/>
              </a:spcAft>
              <a:buNone/>
            </a:pPr>
            <a:endParaRPr lang="lv-LV" sz="1600" b="0" dirty="0">
              <a:effectLst/>
            </a:endParaRPr>
          </a:p>
          <a:p>
            <a:pPr marL="0" indent="0" algn="just" rtl="0" fontAlgn="base">
              <a:spcBef>
                <a:spcPts val="1200"/>
              </a:spcBef>
              <a:spcAft>
                <a:spcPts val="1200"/>
              </a:spcAft>
              <a:buNone/>
            </a:pPr>
            <a:endParaRPr lang="lv-LV" sz="1600" b="0" i="0" u="none" strike="noStrike" dirty="0">
              <a:solidFill>
                <a:srgbClr val="000000"/>
              </a:solidFill>
              <a:effectLst/>
              <a:latin typeface="Arial" panose="020B0604020202020204" pitchFamily="34" charset="0"/>
            </a:endParaRPr>
          </a:p>
        </p:txBody>
      </p:sp>
      <p:pic>
        <p:nvPicPr>
          <p:cNvPr id="5" name="Picture 4">
            <a:extLst>
              <a:ext uri="{FF2B5EF4-FFF2-40B4-BE49-F238E27FC236}">
                <a16:creationId xmlns:a16="http://schemas.microsoft.com/office/drawing/2014/main" id="{21239E09-2B02-96F3-2516-965B7E48795C}"/>
              </a:ext>
            </a:extLst>
          </p:cNvPr>
          <p:cNvPicPr>
            <a:picLocks noChangeAspect="1"/>
          </p:cNvPicPr>
          <p:nvPr/>
        </p:nvPicPr>
        <p:blipFill>
          <a:blip r:embed="rId2"/>
          <a:stretch>
            <a:fillRect/>
          </a:stretch>
        </p:blipFill>
        <p:spPr>
          <a:xfrm>
            <a:off x="1171575" y="3014206"/>
            <a:ext cx="6486525" cy="3797756"/>
          </a:xfrm>
          <a:prstGeom prst="rect">
            <a:avLst/>
          </a:prstGeom>
        </p:spPr>
      </p:pic>
      <p:sp>
        <p:nvSpPr>
          <p:cNvPr id="7" name="Title 1">
            <a:extLst>
              <a:ext uri="{FF2B5EF4-FFF2-40B4-BE49-F238E27FC236}">
                <a16:creationId xmlns:a16="http://schemas.microsoft.com/office/drawing/2014/main" id="{0C2A5777-33E2-2A41-D167-90D9E79A4935}"/>
              </a:ext>
            </a:extLst>
          </p:cNvPr>
          <p:cNvSpPr txBox="1">
            <a:spLocks/>
          </p:cNvSpPr>
          <p:nvPr/>
        </p:nvSpPr>
        <p:spPr>
          <a:xfrm>
            <a:off x="368300" y="93663"/>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b="1" dirty="0">
                <a:solidFill>
                  <a:schemeClr val="bg1"/>
                </a:solidFill>
              </a:rPr>
              <a:t>GAIDĀMIE HIDROLOĢISKIE APSTĀKĻI</a:t>
            </a:r>
            <a:endParaRPr lang="en-US" sz="3200" b="1" dirty="0">
              <a:solidFill>
                <a:schemeClr val="bg1"/>
              </a:solidFill>
            </a:endParaRPr>
          </a:p>
        </p:txBody>
      </p:sp>
    </p:spTree>
    <p:extLst>
      <p:ext uri="{BB962C8B-B14F-4D97-AF65-F5344CB8AC3E}">
        <p14:creationId xmlns:p14="http://schemas.microsoft.com/office/powerpoint/2010/main" val="3144735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CB3D9A-AE7E-4E5B-ACC4-0C7DFE51BB1D}"/>
              </a:ext>
            </a:extLst>
          </p:cNvPr>
          <p:cNvSpPr txBox="1"/>
          <p:nvPr/>
        </p:nvSpPr>
        <p:spPr>
          <a:xfrm>
            <a:off x="1671782" y="2216727"/>
            <a:ext cx="184731" cy="369332"/>
          </a:xfrm>
          <a:prstGeom prst="rect">
            <a:avLst/>
          </a:prstGeom>
          <a:noFill/>
        </p:spPr>
        <p:txBody>
          <a:bodyPr wrap="none" rtlCol="0">
            <a:spAutoFit/>
          </a:bodyPr>
          <a:lstStyle/>
          <a:p>
            <a:endParaRPr lang="lv-LV" dirty="0"/>
          </a:p>
        </p:txBody>
      </p:sp>
      <p:sp>
        <p:nvSpPr>
          <p:cNvPr id="2" name="Title 1">
            <a:extLst>
              <a:ext uri="{FF2B5EF4-FFF2-40B4-BE49-F238E27FC236}">
                <a16:creationId xmlns:a16="http://schemas.microsoft.com/office/drawing/2014/main" id="{9498B3B9-1E4F-9750-2879-B18DAE78AC51}"/>
              </a:ext>
            </a:extLst>
          </p:cNvPr>
          <p:cNvSpPr txBox="1">
            <a:spLocks/>
          </p:cNvSpPr>
          <p:nvPr/>
        </p:nvSpPr>
        <p:spPr>
          <a:xfrm>
            <a:off x="368300" y="93663"/>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b="1" dirty="0">
                <a:solidFill>
                  <a:schemeClr val="bg1"/>
                </a:solidFill>
              </a:rPr>
              <a:t>GAIDĀMIE HIDROLOĢISKIE APSTĀKĻI</a:t>
            </a:r>
            <a:endParaRPr lang="en-US" sz="3200" b="1" dirty="0">
              <a:solidFill>
                <a:schemeClr val="bg1"/>
              </a:solidFill>
            </a:endParaRPr>
          </a:p>
        </p:txBody>
      </p:sp>
      <p:pic>
        <p:nvPicPr>
          <p:cNvPr id="4" name="Picture 3">
            <a:extLst>
              <a:ext uri="{FF2B5EF4-FFF2-40B4-BE49-F238E27FC236}">
                <a16:creationId xmlns:a16="http://schemas.microsoft.com/office/drawing/2014/main" id="{C889A7BA-4423-AA79-FF00-7E7CE4570914}"/>
              </a:ext>
            </a:extLst>
          </p:cNvPr>
          <p:cNvPicPr>
            <a:picLocks noChangeAspect="1"/>
          </p:cNvPicPr>
          <p:nvPr/>
        </p:nvPicPr>
        <p:blipFill>
          <a:blip r:embed="rId2"/>
          <a:stretch>
            <a:fillRect/>
          </a:stretch>
        </p:blipFill>
        <p:spPr>
          <a:xfrm>
            <a:off x="57150" y="1128713"/>
            <a:ext cx="4481055" cy="2681287"/>
          </a:xfrm>
          <a:prstGeom prst="rect">
            <a:avLst/>
          </a:prstGeom>
        </p:spPr>
      </p:pic>
      <p:pic>
        <p:nvPicPr>
          <p:cNvPr id="5" name="Picture 4">
            <a:extLst>
              <a:ext uri="{FF2B5EF4-FFF2-40B4-BE49-F238E27FC236}">
                <a16:creationId xmlns:a16="http://schemas.microsoft.com/office/drawing/2014/main" id="{083A3A4C-4671-AA55-47CB-63FC4AC27A62}"/>
              </a:ext>
            </a:extLst>
          </p:cNvPr>
          <p:cNvPicPr>
            <a:picLocks noChangeAspect="1"/>
          </p:cNvPicPr>
          <p:nvPr/>
        </p:nvPicPr>
        <p:blipFill>
          <a:blip r:embed="rId3"/>
          <a:stretch>
            <a:fillRect/>
          </a:stretch>
        </p:blipFill>
        <p:spPr>
          <a:xfrm>
            <a:off x="4450340" y="1128713"/>
            <a:ext cx="4560309" cy="2751137"/>
          </a:xfrm>
          <a:prstGeom prst="rect">
            <a:avLst/>
          </a:prstGeom>
        </p:spPr>
      </p:pic>
      <p:sp>
        <p:nvSpPr>
          <p:cNvPr id="7" name="TextBox 6">
            <a:extLst>
              <a:ext uri="{FF2B5EF4-FFF2-40B4-BE49-F238E27FC236}">
                <a16:creationId xmlns:a16="http://schemas.microsoft.com/office/drawing/2014/main" id="{C2AED7C5-6EEC-317E-1392-D18741DBFA3B}"/>
              </a:ext>
            </a:extLst>
          </p:cNvPr>
          <p:cNvSpPr txBox="1"/>
          <p:nvPr/>
        </p:nvSpPr>
        <p:spPr>
          <a:xfrm>
            <a:off x="106941" y="4375140"/>
            <a:ext cx="8934450" cy="1754326"/>
          </a:xfrm>
          <a:prstGeom prst="rect">
            <a:avLst/>
          </a:prstGeom>
          <a:noFill/>
        </p:spPr>
        <p:txBody>
          <a:bodyPr wrap="square">
            <a:spAutoFit/>
          </a:bodyPr>
          <a:lstStyle/>
          <a:p>
            <a:pPr algn="just" rtl="0">
              <a:spcBef>
                <a:spcPts val="1200"/>
              </a:spcBef>
              <a:spcAft>
                <a:spcPts val="1200"/>
              </a:spcAft>
            </a:pPr>
            <a:r>
              <a:rPr lang="lv-LV" sz="1800" b="0" i="0" u="none" strike="noStrike" dirty="0">
                <a:solidFill>
                  <a:srgbClr val="000000"/>
                </a:solidFill>
                <a:effectLst/>
                <a:latin typeface="Arial" panose="020B0604020202020204" pitchFamily="34" charset="0"/>
              </a:rPr>
              <a:t>Turpmākā hidroloģiskās situācijas attīstība februārī un martā būs atkarīga no situācijas kāda tā attīstīsies laika periodā līdz atkārtoti iestāsies sals un turpmākā perioda hidrometeoroloģiskajiem apstākļiem. Februārī kopumā Latvijā gaisa temperatūra gaidāma augstāka par normu, bet nokrišņu daudzums - ap normu vai nedaudz lielāks par normu. Šādos apstākļos arī šajā periodā noturīga ilgstoša sala iestāšanās varbūtība ir maza, bet sagaidāms, ka sals mīsies ar atkusni.  </a:t>
            </a:r>
            <a:endParaRPr lang="lv-LV" b="0" dirty="0">
              <a:effectLst/>
            </a:endParaRPr>
          </a:p>
        </p:txBody>
      </p:sp>
    </p:spTree>
    <p:extLst>
      <p:ext uri="{BB962C8B-B14F-4D97-AF65-F5344CB8AC3E}">
        <p14:creationId xmlns:p14="http://schemas.microsoft.com/office/powerpoint/2010/main" val="263370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343" y="2570619"/>
            <a:ext cx="8801100" cy="3943350"/>
          </a:xfrm>
          <a:prstGeom prst="rect">
            <a:avLst/>
          </a:prstGeom>
        </p:spPr>
      </p:pic>
      <p:sp>
        <p:nvSpPr>
          <p:cNvPr id="5" name="Title 1"/>
          <p:cNvSpPr txBox="1">
            <a:spLocks/>
          </p:cNvSpPr>
          <p:nvPr/>
        </p:nvSpPr>
        <p:spPr>
          <a:xfrm>
            <a:off x="294238" y="3745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b="1" dirty="0">
                <a:solidFill>
                  <a:schemeClr val="bg1"/>
                </a:solidFill>
              </a:rPr>
              <a:t>NĀKOTNES KLIMATA PĀRMAIŅU SCENĀRIJI</a:t>
            </a:r>
            <a:endParaRPr lang="en-GB" sz="3200" b="1" dirty="0">
              <a:solidFill>
                <a:schemeClr val="bg1"/>
              </a:solidFill>
            </a:endParaRPr>
          </a:p>
        </p:txBody>
      </p:sp>
      <p:sp>
        <p:nvSpPr>
          <p:cNvPr id="6" name="TextBox 5"/>
          <p:cNvSpPr txBox="1"/>
          <p:nvPr/>
        </p:nvSpPr>
        <p:spPr>
          <a:xfrm>
            <a:off x="0" y="1292556"/>
            <a:ext cx="9225481" cy="923330"/>
          </a:xfrm>
          <a:prstGeom prst="rect">
            <a:avLst/>
          </a:prstGeom>
          <a:noFill/>
        </p:spPr>
        <p:txBody>
          <a:bodyPr wrap="square" rtlCol="0">
            <a:spAutoFit/>
          </a:bodyPr>
          <a:lstStyle/>
          <a:p>
            <a:r>
              <a:rPr lang="lv-LV" dirty="0">
                <a:solidFill>
                  <a:srgbClr val="0D4A87"/>
                </a:solidFill>
              </a:rPr>
              <a:t>LVĢMC ir izstrādājis hidroloģisko elementu prognozes nākotnei līdz 2100. gadam, balstoties uz IPCC 5. ziņojuma nākotnes klimata pārmaiņu scenārijiem – RCP 4.5, kas raksturo vidējas klimata pārmaiņas un RCP 8.5, kas raksturo būtiskas klimata izmaiņas.</a:t>
            </a:r>
            <a:endParaRPr lang="en-US" dirty="0">
              <a:solidFill>
                <a:srgbClr val="0D4A87"/>
              </a:solidFill>
            </a:endParaRPr>
          </a:p>
        </p:txBody>
      </p:sp>
    </p:spTree>
    <p:extLst>
      <p:ext uri="{BB962C8B-B14F-4D97-AF65-F5344CB8AC3E}">
        <p14:creationId xmlns:p14="http://schemas.microsoft.com/office/powerpoint/2010/main" val="1341009219"/>
      </p:ext>
    </p:extLst>
  </p:cSld>
  <p:clrMapOvr>
    <a:masterClrMapping/>
  </p:clrMapOvr>
</p:sld>
</file>

<file path=ppt/theme/theme1.xml><?xml version="1.0" encoding="utf-8"?>
<a:theme xmlns:a="http://schemas.openxmlformats.org/drawingml/2006/main" name="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5596</TotalTime>
  <Words>712</Words>
  <Application>Microsoft Office PowerPoint</Application>
  <PresentationFormat>On-screen Show (4:3)</PresentationFormat>
  <Paragraphs>39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AKTUĀLĀ HIDROLOĢISKĀ SITUĀCIJA</vt:lpstr>
      <vt:lpstr>AKTUĀLĀ HIDROLOĢISKĀ SITUĀCIJA (1)</vt:lpstr>
      <vt:lpstr>Maksimālais ūdenslīmenis  DaugavĀ PIE Jēkabpils </vt:lpstr>
      <vt:lpstr>GAIDĀMIE METEOROLOĢIKSIE APSTĀKĻI</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Andrejs Lavrinovičs</dc:creator>
  <cp:lastModifiedBy>Andris Viksna</cp:lastModifiedBy>
  <cp:revision>241</cp:revision>
  <cp:lastPrinted>2021-02-22T08:36:13Z</cp:lastPrinted>
  <dcterms:created xsi:type="dcterms:W3CDTF">2015-02-06T10:22:10Z</dcterms:created>
  <dcterms:modified xsi:type="dcterms:W3CDTF">2023-01-15T12:08:58Z</dcterms:modified>
</cp:coreProperties>
</file>