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4" r:id="rId4"/>
    <p:sldMasterId id="2147483662" r:id="rId5"/>
    <p:sldMasterId id="2147483742" r:id="rId6"/>
  </p:sldMasterIdLst>
  <p:notesMasterIdLst>
    <p:notesMasterId r:id="rId24"/>
  </p:notesMasterIdLst>
  <p:handoutMasterIdLst>
    <p:handoutMasterId r:id="rId25"/>
  </p:handoutMasterIdLst>
  <p:sldIdLst>
    <p:sldId id="360" r:id="rId7"/>
    <p:sldId id="669" r:id="rId8"/>
    <p:sldId id="441" r:id="rId9"/>
    <p:sldId id="350" r:id="rId10"/>
    <p:sldId id="399" r:id="rId11"/>
    <p:sldId id="667" r:id="rId12"/>
    <p:sldId id="670" r:id="rId13"/>
    <p:sldId id="666" r:id="rId14"/>
    <p:sldId id="668" r:id="rId15"/>
    <p:sldId id="671" r:id="rId16"/>
    <p:sldId id="672" r:id="rId17"/>
    <p:sldId id="416" r:id="rId18"/>
    <p:sldId id="363" r:id="rId19"/>
    <p:sldId id="365" r:id="rId20"/>
    <p:sldId id="673" r:id="rId21"/>
    <p:sldId id="665" r:id="rId22"/>
    <p:sldId id="349" r:id="rId23"/>
  </p:sldIdLst>
  <p:sldSz cx="20105688" cy="11310938"/>
  <p:notesSz cx="6858000" cy="9144000"/>
  <p:defaultTextStyle>
    <a:defPPr>
      <a:defRPr lang="en-US"/>
    </a:defPPr>
    <a:lvl1pPr marL="0" algn="l" defTabSz="1507937" rtl="0" eaLnBrk="1" latinLnBrk="0" hangingPunct="1">
      <a:defRPr sz="2968" kern="1200">
        <a:solidFill>
          <a:schemeClr val="tx1"/>
        </a:solidFill>
        <a:latin typeface="+mn-lt"/>
        <a:ea typeface="+mn-ea"/>
        <a:cs typeface="+mn-cs"/>
      </a:defRPr>
    </a:lvl1pPr>
    <a:lvl2pPr marL="753969" algn="l" defTabSz="1507937" rtl="0" eaLnBrk="1" latinLnBrk="0" hangingPunct="1">
      <a:defRPr sz="2968" kern="1200">
        <a:solidFill>
          <a:schemeClr val="tx1"/>
        </a:solidFill>
        <a:latin typeface="+mn-lt"/>
        <a:ea typeface="+mn-ea"/>
        <a:cs typeface="+mn-cs"/>
      </a:defRPr>
    </a:lvl2pPr>
    <a:lvl3pPr marL="1507937" algn="l" defTabSz="1507937" rtl="0" eaLnBrk="1" latinLnBrk="0" hangingPunct="1">
      <a:defRPr sz="2968" kern="1200">
        <a:solidFill>
          <a:schemeClr val="tx1"/>
        </a:solidFill>
        <a:latin typeface="+mn-lt"/>
        <a:ea typeface="+mn-ea"/>
        <a:cs typeface="+mn-cs"/>
      </a:defRPr>
    </a:lvl3pPr>
    <a:lvl4pPr marL="2261906" algn="l" defTabSz="1507937" rtl="0" eaLnBrk="1" latinLnBrk="0" hangingPunct="1">
      <a:defRPr sz="2968" kern="1200">
        <a:solidFill>
          <a:schemeClr val="tx1"/>
        </a:solidFill>
        <a:latin typeface="+mn-lt"/>
        <a:ea typeface="+mn-ea"/>
        <a:cs typeface="+mn-cs"/>
      </a:defRPr>
    </a:lvl4pPr>
    <a:lvl5pPr marL="3015874" algn="l" defTabSz="1507937" rtl="0" eaLnBrk="1" latinLnBrk="0" hangingPunct="1">
      <a:defRPr sz="2968" kern="1200">
        <a:solidFill>
          <a:schemeClr val="tx1"/>
        </a:solidFill>
        <a:latin typeface="+mn-lt"/>
        <a:ea typeface="+mn-ea"/>
        <a:cs typeface="+mn-cs"/>
      </a:defRPr>
    </a:lvl5pPr>
    <a:lvl6pPr marL="3769843" algn="l" defTabSz="1507937" rtl="0" eaLnBrk="1" latinLnBrk="0" hangingPunct="1">
      <a:defRPr sz="2968" kern="1200">
        <a:solidFill>
          <a:schemeClr val="tx1"/>
        </a:solidFill>
        <a:latin typeface="+mn-lt"/>
        <a:ea typeface="+mn-ea"/>
        <a:cs typeface="+mn-cs"/>
      </a:defRPr>
    </a:lvl6pPr>
    <a:lvl7pPr marL="4523811" algn="l" defTabSz="1507937" rtl="0" eaLnBrk="1" latinLnBrk="0" hangingPunct="1">
      <a:defRPr sz="2968" kern="1200">
        <a:solidFill>
          <a:schemeClr val="tx1"/>
        </a:solidFill>
        <a:latin typeface="+mn-lt"/>
        <a:ea typeface="+mn-ea"/>
        <a:cs typeface="+mn-cs"/>
      </a:defRPr>
    </a:lvl7pPr>
    <a:lvl8pPr marL="5277780" algn="l" defTabSz="1507937" rtl="0" eaLnBrk="1" latinLnBrk="0" hangingPunct="1">
      <a:defRPr sz="2968" kern="1200">
        <a:solidFill>
          <a:schemeClr val="tx1"/>
        </a:solidFill>
        <a:latin typeface="+mn-lt"/>
        <a:ea typeface="+mn-ea"/>
        <a:cs typeface="+mn-cs"/>
      </a:defRPr>
    </a:lvl8pPr>
    <a:lvl9pPr marL="6031748" algn="l" defTabSz="1507937" rtl="0" eaLnBrk="1" latinLnBrk="0" hangingPunct="1">
      <a:defRPr sz="296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4F73DC5-F339-F645-9017-111D2FCA377B}">
          <p14:sldIdLst>
            <p14:sldId id="360"/>
            <p14:sldId id="669"/>
            <p14:sldId id="441"/>
            <p14:sldId id="350"/>
            <p14:sldId id="399"/>
            <p14:sldId id="667"/>
            <p14:sldId id="670"/>
            <p14:sldId id="666"/>
            <p14:sldId id="668"/>
            <p14:sldId id="671"/>
            <p14:sldId id="672"/>
            <p14:sldId id="416"/>
            <p14:sldId id="363"/>
            <p14:sldId id="365"/>
            <p14:sldId id="673"/>
            <p14:sldId id="665"/>
            <p14:sldId id="34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562">
          <p15:clr>
            <a:srgbClr val="A4A3A4"/>
          </p15:clr>
        </p15:guide>
        <p15:guide id="2" pos="633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A13"/>
    <a:srgbClr val="9D2235"/>
    <a:srgbClr val="802235"/>
    <a:srgbClr val="A7102E"/>
    <a:srgbClr val="D94616"/>
    <a:srgbClr val="FA46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B85C45-080F-FC14-F53F-1E2B20E6EF4A}" v="1228" dt="2020-04-30T12:35:37.303"/>
    <p1510:client id="{91FB5473-8739-4811-B53E-033232FE5F3B}" v="123" dt="2020-04-30T13:29:56.40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996" autoAdjust="0"/>
    <p:restoredTop sz="94434" autoAdjust="0"/>
  </p:normalViewPr>
  <p:slideViewPr>
    <p:cSldViewPr snapToGrid="0">
      <p:cViewPr varScale="1">
        <p:scale>
          <a:sx n="74" d="100"/>
          <a:sy n="74" d="100"/>
        </p:scale>
        <p:origin x="86" y="230"/>
      </p:cViewPr>
      <p:guideLst>
        <p:guide orient="horz" pos="3562"/>
        <p:guide pos="633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est User" userId="S::urn:spo:anon#0f81cdc74366dfc354d2bc2acb27867991e49a2b723c32920d44bb529a95506b::" providerId="AD" clId="Web-{24B85C45-080F-FC14-F53F-1E2B20E6EF4A}"/>
    <pc:docChg chg="modSld">
      <pc:chgData name="Guest User" userId="S::urn:spo:anon#0f81cdc74366dfc354d2bc2acb27867991e49a2b723c32920d44bb529a95506b::" providerId="AD" clId="Web-{24B85C45-080F-FC14-F53F-1E2B20E6EF4A}" dt="2020-04-30T12:35:36.803" v="1225" actId="20577"/>
      <pc:docMkLst>
        <pc:docMk/>
      </pc:docMkLst>
      <pc:sldChg chg="modSp">
        <pc:chgData name="Guest User" userId="S::urn:spo:anon#0f81cdc74366dfc354d2bc2acb27867991e49a2b723c32920d44bb529a95506b::" providerId="AD" clId="Web-{24B85C45-080F-FC14-F53F-1E2B20E6EF4A}" dt="2020-04-30T12:35:15.022" v="1139" actId="20577"/>
        <pc:sldMkLst>
          <pc:docMk/>
          <pc:sldMk cId="2724439877" sldId="346"/>
        </pc:sldMkLst>
        <pc:spChg chg="mod">
          <ac:chgData name="Guest User" userId="S::urn:spo:anon#0f81cdc74366dfc354d2bc2acb27867991e49a2b723c32920d44bb529a95506b::" providerId="AD" clId="Web-{24B85C45-080F-FC14-F53F-1E2B20E6EF4A}" dt="2020-04-30T12:35:15.022" v="1139" actId="20577"/>
          <ac:spMkLst>
            <pc:docMk/>
            <pc:sldMk cId="2724439877" sldId="346"/>
            <ac:spMk id="3" creationId="{C99C6A92-9BBA-4AE7-A57F-8EDBAF7E969D}"/>
          </ac:spMkLst>
        </pc:spChg>
      </pc:sldChg>
      <pc:sldChg chg="modSp">
        <pc:chgData name="Guest User" userId="S::urn:spo:anon#0f81cdc74366dfc354d2bc2acb27867991e49a2b723c32920d44bb529a95506b::" providerId="AD" clId="Web-{24B85C45-080F-FC14-F53F-1E2B20E6EF4A}" dt="2020-04-30T12:35:34.553" v="1223" actId="20577"/>
        <pc:sldMkLst>
          <pc:docMk/>
          <pc:sldMk cId="2312784879" sldId="348"/>
        </pc:sldMkLst>
        <pc:spChg chg="mod">
          <ac:chgData name="Guest User" userId="S::urn:spo:anon#0f81cdc74366dfc354d2bc2acb27867991e49a2b723c32920d44bb529a95506b::" providerId="AD" clId="Web-{24B85C45-080F-FC14-F53F-1E2B20E6EF4A}" dt="2020-04-30T12:35:34.553" v="1223" actId="20577"/>
          <ac:spMkLst>
            <pc:docMk/>
            <pc:sldMk cId="2312784879" sldId="348"/>
            <ac:spMk id="3" creationId="{C99C6A92-9BBA-4AE7-A57F-8EDBAF7E969D}"/>
          </ac:spMkLst>
        </pc:spChg>
      </pc:sldChg>
    </pc:docChg>
  </pc:docChgLst>
  <pc:docChgLst>
    <pc:chgData name="Anda Juska" userId="9abaa4a7-640b-40d8-a1c2-5dd0b5505db5" providerId="ADAL" clId="{91FB5473-8739-4811-B53E-033232FE5F3B}"/>
    <pc:docChg chg="custSel modSld">
      <pc:chgData name="Anda Juska" userId="9abaa4a7-640b-40d8-a1c2-5dd0b5505db5" providerId="ADAL" clId="{91FB5473-8739-4811-B53E-033232FE5F3B}" dt="2020-04-30T13:30:02.176" v="142" actId="20577"/>
      <pc:docMkLst>
        <pc:docMk/>
      </pc:docMkLst>
      <pc:sldChg chg="modSp">
        <pc:chgData name="Anda Juska" userId="9abaa4a7-640b-40d8-a1c2-5dd0b5505db5" providerId="ADAL" clId="{91FB5473-8739-4811-B53E-033232FE5F3B}" dt="2020-04-30T11:32:46.110" v="24" actId="20577"/>
        <pc:sldMkLst>
          <pc:docMk/>
          <pc:sldMk cId="1076103131" sldId="334"/>
        </pc:sldMkLst>
        <pc:graphicFrameChg chg="mod">
          <ac:chgData name="Anda Juska" userId="9abaa4a7-640b-40d8-a1c2-5dd0b5505db5" providerId="ADAL" clId="{91FB5473-8739-4811-B53E-033232FE5F3B}" dt="2020-04-30T11:32:46.110" v="24" actId="20577"/>
          <ac:graphicFrameMkLst>
            <pc:docMk/>
            <pc:sldMk cId="1076103131" sldId="334"/>
            <ac:graphicFrameMk id="6" creationId="{E84FFBC2-ED5F-46EB-BAA0-193ADBB28DEB}"/>
          </ac:graphicFrameMkLst>
        </pc:graphicFrameChg>
      </pc:sldChg>
      <pc:sldChg chg="modSp">
        <pc:chgData name="Anda Juska" userId="9abaa4a7-640b-40d8-a1c2-5dd0b5505db5" providerId="ADAL" clId="{91FB5473-8739-4811-B53E-033232FE5F3B}" dt="2020-04-30T13:30:02.176" v="142" actId="20577"/>
        <pc:sldMkLst>
          <pc:docMk/>
          <pc:sldMk cId="2724439877" sldId="346"/>
        </pc:sldMkLst>
        <pc:spChg chg="mod">
          <ac:chgData name="Anda Juska" userId="9abaa4a7-640b-40d8-a1c2-5dd0b5505db5" providerId="ADAL" clId="{91FB5473-8739-4811-B53E-033232FE5F3B}" dt="2020-04-30T13:30:02.176" v="142" actId="20577"/>
          <ac:spMkLst>
            <pc:docMk/>
            <pc:sldMk cId="2724439877" sldId="346"/>
            <ac:spMk id="3" creationId="{C99C6A92-9BBA-4AE7-A57F-8EDBAF7E969D}"/>
          </ac:spMkLst>
        </pc:spChg>
      </pc:sldChg>
      <pc:sldChg chg="modSp">
        <pc:chgData name="Anda Juska" userId="9abaa4a7-640b-40d8-a1c2-5dd0b5505db5" providerId="ADAL" clId="{91FB5473-8739-4811-B53E-033232FE5F3B}" dt="2020-04-30T12:52:59.870" v="111" actId="20577"/>
        <pc:sldMkLst>
          <pc:docMk/>
          <pc:sldMk cId="2312784879" sldId="348"/>
        </pc:sldMkLst>
        <pc:spChg chg="mod">
          <ac:chgData name="Anda Juska" userId="9abaa4a7-640b-40d8-a1c2-5dd0b5505db5" providerId="ADAL" clId="{91FB5473-8739-4811-B53E-033232FE5F3B}" dt="2020-04-30T12:52:59.870" v="111" actId="20577"/>
          <ac:spMkLst>
            <pc:docMk/>
            <pc:sldMk cId="2312784879" sldId="348"/>
            <ac:spMk id="3" creationId="{C99C6A92-9BBA-4AE7-A57F-8EDBAF7E969D}"/>
          </ac:spMkLst>
        </pc:spChg>
      </pc:sldChg>
      <pc:sldChg chg="modSp">
        <pc:chgData name="Anda Juska" userId="9abaa4a7-640b-40d8-a1c2-5dd0b5505db5" providerId="ADAL" clId="{91FB5473-8739-4811-B53E-033232FE5F3B}" dt="2020-04-30T12:22:02.921" v="104" actId="20577"/>
        <pc:sldMkLst>
          <pc:docMk/>
          <pc:sldMk cId="4115197437" sldId="349"/>
        </pc:sldMkLst>
        <pc:spChg chg="mod">
          <ac:chgData name="Anda Juska" userId="9abaa4a7-640b-40d8-a1c2-5dd0b5505db5" providerId="ADAL" clId="{91FB5473-8739-4811-B53E-033232FE5F3B}" dt="2020-04-30T12:22:02.921" v="104" actId="20577"/>
          <ac:spMkLst>
            <pc:docMk/>
            <pc:sldMk cId="4115197437" sldId="349"/>
            <ac:spMk id="3" creationId="{C99C6A92-9BBA-4AE7-A57F-8EDBAF7E969D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9493414674517038E-2"/>
          <c:y val="4.3585926831178318E-2"/>
          <c:w val="0.85196812560592083"/>
          <c:h val="0.6814714259461999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Kopējās nāves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1) Nekontrolēta izplatība</c:v>
                </c:pt>
                <c:pt idx="1">
                  <c:v>2) Zaļais ierobežojumu režīms</c:v>
                </c:pt>
                <c:pt idx="2">
                  <c:v>2) Zaļais ierobežojumu režīms + vakc. tempa pieaugums</c:v>
                </c:pt>
                <c:pt idx="3">
                  <c:v>3a) D++</c:v>
                </c:pt>
                <c:pt idx="4">
                  <c:v>3b) D++ ar neefektīvu kontroli</c:v>
                </c:pt>
                <c:pt idx="5">
                  <c:v>5) Novēlotā D++ ieviešana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7285</c:v>
                </c:pt>
                <c:pt idx="1">
                  <c:v>4379</c:v>
                </c:pt>
                <c:pt idx="2">
                  <c:v>3088</c:v>
                </c:pt>
                <c:pt idx="3">
                  <c:v>2421</c:v>
                </c:pt>
                <c:pt idx="4">
                  <c:v>3463</c:v>
                </c:pt>
                <c:pt idx="5">
                  <c:v>5212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6E-4ABC-BE3B-79F2A6924504}"/>
            </c:ext>
          </c:extLst>
        </c:ser>
        <c:ser>
          <c:idx val="1"/>
          <c:order val="2"/>
          <c:tx>
            <c:strRef>
              <c:f>Sheet1!$C$1</c:f>
              <c:strCache>
                <c:ptCount val="1"/>
                <c:pt idx="0">
                  <c:v>Max. vienlaicīgi hospitalizēti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1) Nekontrolēta izplatība</c:v>
                </c:pt>
                <c:pt idx="1">
                  <c:v>2) Zaļais ierobežojumu režīms</c:v>
                </c:pt>
                <c:pt idx="2">
                  <c:v>2) Zaļais ierobežojumu režīms + vakc. tempa pieaugums</c:v>
                </c:pt>
                <c:pt idx="3">
                  <c:v>3a) D++</c:v>
                </c:pt>
                <c:pt idx="4">
                  <c:v>3b) D++ ar neefektīvu kontroli</c:v>
                </c:pt>
                <c:pt idx="5">
                  <c:v>5) Novēlotā D++ ieviešana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6099</c:v>
                </c:pt>
                <c:pt idx="1">
                  <c:v>2587</c:v>
                </c:pt>
                <c:pt idx="2">
                  <c:v>2371</c:v>
                </c:pt>
                <c:pt idx="3">
                  <c:v>1710</c:v>
                </c:pt>
                <c:pt idx="4">
                  <c:v>2614</c:v>
                </c:pt>
                <c:pt idx="5">
                  <c:v>3318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A6E-4ABC-BE3B-79F2A69245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37"/>
        <c:overlap val="-27"/>
        <c:axId val="421456640"/>
        <c:axId val="421454672"/>
      </c:barChart>
      <c:barChart>
        <c:barDir val="col"/>
        <c:grouping val="clustered"/>
        <c:varyColors val="0"/>
        <c:ser>
          <c:idx val="2"/>
          <c:order val="1"/>
          <c:tx>
            <c:strRef>
              <c:f>Sheet1!$D$1</c:f>
              <c:strCache>
                <c:ptCount val="1"/>
                <c:pt idx="0">
                  <c:v>Dienas virs maksimālās slimnīcu kapacitātes (labā ass)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val>
            <c:numRef>
              <c:f>Sheet1!$D$2:$D$7</c:f>
              <c:numCache>
                <c:formatCode>General</c:formatCode>
                <c:ptCount val="6"/>
                <c:pt idx="0">
                  <c:v>103</c:v>
                </c:pt>
                <c:pt idx="1">
                  <c:v>116</c:v>
                </c:pt>
                <c:pt idx="2">
                  <c:v>71</c:v>
                </c:pt>
                <c:pt idx="3">
                  <c:v>47</c:v>
                </c:pt>
                <c:pt idx="4">
                  <c:v>85</c:v>
                </c:pt>
                <c:pt idx="5">
                  <c:v>129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A6E-4ABC-BE3B-79F2A69245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16"/>
        <c:overlap val="-90"/>
        <c:axId val="491863824"/>
        <c:axId val="491870056"/>
      </c:barChart>
      <c:catAx>
        <c:axId val="421456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1454672"/>
        <c:crosses val="autoZero"/>
        <c:auto val="1"/>
        <c:lblAlgn val="ctr"/>
        <c:lblOffset val="100"/>
        <c:noMultiLvlLbl val="0"/>
      </c:catAx>
      <c:valAx>
        <c:axId val="4214546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1456640"/>
        <c:crosses val="autoZero"/>
        <c:crossBetween val="between"/>
      </c:valAx>
      <c:valAx>
        <c:axId val="491870056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1863824"/>
        <c:crosses val="max"/>
        <c:crossBetween val="between"/>
      </c:valAx>
      <c:catAx>
        <c:axId val="491863824"/>
        <c:scaling>
          <c:orientation val="minMax"/>
        </c:scaling>
        <c:delete val="1"/>
        <c:axPos val="b"/>
        <c:majorTickMark val="out"/>
        <c:minorTickMark val="none"/>
        <c:tickLblPos val="nextTo"/>
        <c:crossAx val="49187005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2615625243626728"/>
          <c:y val="2.4268654478130789E-2"/>
          <c:w val="0.50377054219573902"/>
          <c:h val="0.17137287557606273"/>
        </c:manualLayout>
      </c:layout>
      <c:overlay val="0"/>
      <c:spPr>
        <a:solidFill>
          <a:schemeClr val="bg2"/>
        </a:solidFill>
        <a:ln>
          <a:solidFill>
            <a:sysClr val="windowText" lastClr="000000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47EBEB1-F2BE-0340-93C2-D0C4E39A511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113278-9243-3843-A50C-815B4D6C328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492852-5852-DC41-8B88-F1A97DAE956E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EAC55F-341C-1C4D-89C3-A9EFD48E381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FC0444-9C4E-3F47-AD06-75ECDA3E425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ACAAED-9C19-2B4C-B98F-5C3A5794F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8594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D6245D-D265-C24A-B368-751A9A1D92E8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D11EDD-2887-CC45-8CBE-AB6F7D418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430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4_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41CFB3-B0B1-3947-AB1D-C762252289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12758" y="1876926"/>
            <a:ext cx="17036714" cy="2138446"/>
          </a:xfrm>
        </p:spPr>
        <p:txBody>
          <a:bodyPr anchor="b">
            <a:normAutofit/>
          </a:bodyPr>
          <a:lstStyle>
            <a:lvl1pPr algn="l">
              <a:defRPr sz="99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7983A9-BAF1-CF42-8ED7-F94A94F8A5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12758" y="4239962"/>
            <a:ext cx="15223032" cy="2732088"/>
          </a:xfrm>
        </p:spPr>
        <p:txBody>
          <a:bodyPr>
            <a:normAutofit/>
          </a:bodyPr>
          <a:lstStyle>
            <a:lvl1pPr marL="0" indent="0" algn="l">
              <a:buNone/>
              <a:defRPr sz="33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object 3">
            <a:extLst>
              <a:ext uri="{FF2B5EF4-FFF2-40B4-BE49-F238E27FC236}">
                <a16:creationId xmlns:a16="http://schemas.microsoft.com/office/drawing/2014/main" id="{41BC4C5D-89C7-3A43-B7A9-C75CFB95DF32}"/>
              </a:ext>
            </a:extLst>
          </p:cNvPr>
          <p:cNvSpPr/>
          <p:nvPr userDrawn="1"/>
        </p:nvSpPr>
        <p:spPr>
          <a:xfrm>
            <a:off x="16473634" y="9808288"/>
            <a:ext cx="2925146" cy="121378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2557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10/7/2021</a:t>
            </a:fld>
            <a:endParaRPr lang="en-US" dirty="0"/>
          </a:p>
        </p:txBody>
      </p:sp>
      <p:sp>
        <p:nvSpPr>
          <p:cNvPr id="3" name="Kājenes vietturi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961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384886" y="754062"/>
            <a:ext cx="6484607" cy="2639219"/>
          </a:xfrm>
        </p:spPr>
        <p:txBody>
          <a:bodyPr anchor="b"/>
          <a:lstStyle>
            <a:lvl1pPr>
              <a:defRPr sz="5277"/>
            </a:lvl1pPr>
          </a:lstStyle>
          <a:p>
            <a:r>
              <a:rPr lang="lv-LV"/>
              <a:t>Rediģēt šablona virsraksta stilu</a:t>
            </a:r>
            <a:endParaRPr lang="en-GB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8547536" y="1628567"/>
            <a:ext cx="10178505" cy="8038097"/>
          </a:xfrm>
        </p:spPr>
        <p:txBody>
          <a:bodyPr/>
          <a:lstStyle>
            <a:lvl1pPr>
              <a:defRPr sz="5277"/>
            </a:lvl1pPr>
            <a:lvl2pPr>
              <a:defRPr sz="4617"/>
            </a:lvl2pPr>
            <a:lvl3pPr>
              <a:defRPr sz="3958"/>
            </a:lvl3pPr>
            <a:lvl4pPr>
              <a:defRPr sz="3298"/>
            </a:lvl4pPr>
            <a:lvl5pPr>
              <a:defRPr sz="3298"/>
            </a:lvl5pPr>
            <a:lvl6pPr>
              <a:defRPr sz="3298"/>
            </a:lvl6pPr>
            <a:lvl7pPr>
              <a:defRPr sz="3298"/>
            </a:lvl7pPr>
            <a:lvl8pPr>
              <a:defRPr sz="3298"/>
            </a:lvl8pPr>
            <a:lvl9pPr>
              <a:defRPr sz="3298"/>
            </a:lvl9pPr>
          </a:lstStyle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GB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1384886" y="3393281"/>
            <a:ext cx="6484607" cy="6286474"/>
          </a:xfrm>
        </p:spPr>
        <p:txBody>
          <a:bodyPr/>
          <a:lstStyle>
            <a:lvl1pPr marL="0" indent="0">
              <a:buNone/>
              <a:defRPr sz="2639"/>
            </a:lvl1pPr>
            <a:lvl2pPr marL="753969" indent="0">
              <a:buNone/>
              <a:defRPr sz="2309"/>
            </a:lvl2pPr>
            <a:lvl3pPr marL="1507937" indent="0">
              <a:buNone/>
              <a:defRPr sz="1979"/>
            </a:lvl3pPr>
            <a:lvl4pPr marL="2261906" indent="0">
              <a:buNone/>
              <a:defRPr sz="1649"/>
            </a:lvl4pPr>
            <a:lvl5pPr marL="3015874" indent="0">
              <a:buNone/>
              <a:defRPr sz="1649"/>
            </a:lvl5pPr>
            <a:lvl6pPr marL="3769843" indent="0">
              <a:buNone/>
              <a:defRPr sz="1649"/>
            </a:lvl6pPr>
            <a:lvl7pPr marL="4523811" indent="0">
              <a:buNone/>
              <a:defRPr sz="1649"/>
            </a:lvl7pPr>
            <a:lvl8pPr marL="5277780" indent="0">
              <a:buNone/>
              <a:defRPr sz="1649"/>
            </a:lvl8pPr>
            <a:lvl9pPr marL="6031748" indent="0">
              <a:buNone/>
              <a:defRPr sz="1649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10/7/2021</a:t>
            </a:fld>
            <a:endParaRPr lang="en-US" dirty="0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513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384886" y="754062"/>
            <a:ext cx="6484607" cy="2639219"/>
          </a:xfrm>
        </p:spPr>
        <p:txBody>
          <a:bodyPr anchor="b"/>
          <a:lstStyle>
            <a:lvl1pPr>
              <a:defRPr sz="5277"/>
            </a:lvl1pPr>
          </a:lstStyle>
          <a:p>
            <a:r>
              <a:rPr lang="lv-LV"/>
              <a:t>Rediģēt šablona virsraksta stilu</a:t>
            </a:r>
            <a:endParaRPr lang="en-GB"/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8547536" y="1628567"/>
            <a:ext cx="10178505" cy="8038097"/>
          </a:xfrm>
        </p:spPr>
        <p:txBody>
          <a:bodyPr/>
          <a:lstStyle>
            <a:lvl1pPr marL="0" indent="0">
              <a:buNone/>
              <a:defRPr sz="5277"/>
            </a:lvl1pPr>
            <a:lvl2pPr marL="753969" indent="0">
              <a:buNone/>
              <a:defRPr sz="4617"/>
            </a:lvl2pPr>
            <a:lvl3pPr marL="1507937" indent="0">
              <a:buNone/>
              <a:defRPr sz="3958"/>
            </a:lvl3pPr>
            <a:lvl4pPr marL="2261906" indent="0">
              <a:buNone/>
              <a:defRPr sz="3298"/>
            </a:lvl4pPr>
            <a:lvl5pPr marL="3015874" indent="0">
              <a:buNone/>
              <a:defRPr sz="3298"/>
            </a:lvl5pPr>
            <a:lvl6pPr marL="3769843" indent="0">
              <a:buNone/>
              <a:defRPr sz="3298"/>
            </a:lvl6pPr>
            <a:lvl7pPr marL="4523811" indent="0">
              <a:buNone/>
              <a:defRPr sz="3298"/>
            </a:lvl7pPr>
            <a:lvl8pPr marL="5277780" indent="0">
              <a:buNone/>
              <a:defRPr sz="3298"/>
            </a:lvl8pPr>
            <a:lvl9pPr marL="6031748" indent="0">
              <a:buNone/>
              <a:defRPr sz="3298"/>
            </a:lvl9pPr>
          </a:lstStyle>
          <a:p>
            <a:endParaRPr lang="en-GB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1384886" y="3393281"/>
            <a:ext cx="6484607" cy="6286474"/>
          </a:xfrm>
        </p:spPr>
        <p:txBody>
          <a:bodyPr/>
          <a:lstStyle>
            <a:lvl1pPr marL="0" indent="0">
              <a:buNone/>
              <a:defRPr sz="2639"/>
            </a:lvl1pPr>
            <a:lvl2pPr marL="753969" indent="0">
              <a:buNone/>
              <a:defRPr sz="2309"/>
            </a:lvl2pPr>
            <a:lvl3pPr marL="1507937" indent="0">
              <a:buNone/>
              <a:defRPr sz="1979"/>
            </a:lvl3pPr>
            <a:lvl4pPr marL="2261906" indent="0">
              <a:buNone/>
              <a:defRPr sz="1649"/>
            </a:lvl4pPr>
            <a:lvl5pPr marL="3015874" indent="0">
              <a:buNone/>
              <a:defRPr sz="1649"/>
            </a:lvl5pPr>
            <a:lvl6pPr marL="3769843" indent="0">
              <a:buNone/>
              <a:defRPr sz="1649"/>
            </a:lvl6pPr>
            <a:lvl7pPr marL="4523811" indent="0">
              <a:buNone/>
              <a:defRPr sz="1649"/>
            </a:lvl7pPr>
            <a:lvl8pPr marL="5277780" indent="0">
              <a:buNone/>
              <a:defRPr sz="1649"/>
            </a:lvl8pPr>
            <a:lvl9pPr marL="6031748" indent="0">
              <a:buNone/>
              <a:defRPr sz="1649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10/7/2021</a:t>
            </a:fld>
            <a:endParaRPr lang="en-US" dirty="0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3264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GB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GB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10/7/2021</a:t>
            </a:fld>
            <a:endParaRPr lang="en-US" dirty="0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46835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14388133" y="602203"/>
            <a:ext cx="4335289" cy="9585497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  <a:endParaRPr lang="en-GB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1382266" y="602203"/>
            <a:ext cx="12754546" cy="9585497"/>
          </a:xfrm>
        </p:spPr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GB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10/7/2021</a:t>
            </a:fld>
            <a:endParaRPr lang="en-US" dirty="0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577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B6359-95B4-4C91-908F-6386B2E2D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EA45B1-FDCB-4CFC-B941-82825ADEFB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36DFF9-46CB-40A6-9449-4AEAA0431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1DE24-9754-49D6-88E4-2D9D6F974CF9}" type="datetimeFigureOut">
              <a:rPr lang="lv-LV" smtClean="0"/>
              <a:t>07.10.2021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E1375F-EEEB-4FB4-8966-9BB5B0688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0682A3-703F-4D3D-B3AF-CABE768EF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50918-3DA4-4FF5-87FC-9BCD051E6C1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03576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CAAB48DE-067A-C94A-B05B-44E7631BE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2266" y="3727259"/>
            <a:ext cx="17341156" cy="15923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5383347-2FE9-DA4B-928B-BFA299E86A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2266" y="5431910"/>
            <a:ext cx="17341156" cy="47557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buFontTx/>
              <a:buNone/>
              <a:defRPr sz="3300" baseline="0">
                <a:latin typeface="Geometria Narrow Light" panose="020B0606020204020204" pitchFamily="34" charset="77"/>
              </a:defRPr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6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2513211" y="1851120"/>
            <a:ext cx="15079266" cy="3937882"/>
          </a:xfrm>
        </p:spPr>
        <p:txBody>
          <a:bodyPr anchor="b"/>
          <a:lstStyle>
            <a:lvl1pPr algn="ctr">
              <a:defRPr sz="9895"/>
            </a:lvl1pPr>
          </a:lstStyle>
          <a:p>
            <a:r>
              <a:rPr lang="lv-LV"/>
              <a:t>Rediģēt šablona virsraksta stilu</a:t>
            </a:r>
            <a:endParaRPr lang="en-GB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2513211" y="5940861"/>
            <a:ext cx="15079266" cy="2730858"/>
          </a:xfrm>
        </p:spPr>
        <p:txBody>
          <a:bodyPr/>
          <a:lstStyle>
            <a:lvl1pPr marL="0" indent="0" algn="ctr">
              <a:buNone/>
              <a:defRPr sz="3958"/>
            </a:lvl1pPr>
            <a:lvl2pPr marL="753969" indent="0" algn="ctr">
              <a:buNone/>
              <a:defRPr sz="3298"/>
            </a:lvl2pPr>
            <a:lvl3pPr marL="1507937" indent="0" algn="ctr">
              <a:buNone/>
              <a:defRPr sz="2968"/>
            </a:lvl3pPr>
            <a:lvl4pPr marL="2261906" indent="0" algn="ctr">
              <a:buNone/>
              <a:defRPr sz="2639"/>
            </a:lvl4pPr>
            <a:lvl5pPr marL="3015874" indent="0" algn="ctr">
              <a:buNone/>
              <a:defRPr sz="2639"/>
            </a:lvl5pPr>
            <a:lvl6pPr marL="3769843" indent="0" algn="ctr">
              <a:buNone/>
              <a:defRPr sz="2639"/>
            </a:lvl6pPr>
            <a:lvl7pPr marL="4523811" indent="0" algn="ctr">
              <a:buNone/>
              <a:defRPr sz="2639"/>
            </a:lvl7pPr>
            <a:lvl8pPr marL="5277780" indent="0" algn="ctr">
              <a:buNone/>
              <a:defRPr sz="2639"/>
            </a:lvl8pPr>
            <a:lvl9pPr marL="6031748" indent="0" algn="ctr">
              <a:buNone/>
              <a:defRPr sz="2639"/>
            </a:lvl9pPr>
          </a:lstStyle>
          <a:p>
            <a:r>
              <a:rPr lang="lv-LV"/>
              <a:t>Rediģēt šablona apakšvirsraksta stilu</a:t>
            </a:r>
            <a:endParaRPr lang="en-GB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10/7/2021</a:t>
            </a:fld>
            <a:endParaRPr lang="en-US" dirty="0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5093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GB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GB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7F38-B617-4D2F-AE0A-013F0C4D2C57}" type="datetimeFigureOut">
              <a:rPr lang="en-US" smtClean="0"/>
              <a:t>10/7/2021</a:t>
            </a:fld>
            <a:endParaRPr lang="en-US" dirty="0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735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371794" y="2819881"/>
            <a:ext cx="17341156" cy="4705035"/>
          </a:xfrm>
        </p:spPr>
        <p:txBody>
          <a:bodyPr anchor="b"/>
          <a:lstStyle>
            <a:lvl1pPr>
              <a:defRPr sz="9895"/>
            </a:lvl1pPr>
          </a:lstStyle>
          <a:p>
            <a:r>
              <a:rPr lang="lv-LV"/>
              <a:t>Rediģēt šablona virsraksta stilu</a:t>
            </a:r>
            <a:endParaRPr lang="en-GB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1371794" y="7569428"/>
            <a:ext cx="17341156" cy="2474267"/>
          </a:xfrm>
        </p:spPr>
        <p:txBody>
          <a:bodyPr/>
          <a:lstStyle>
            <a:lvl1pPr marL="0" indent="0">
              <a:buNone/>
              <a:defRPr sz="3958">
                <a:solidFill>
                  <a:schemeClr val="tx1">
                    <a:tint val="75000"/>
                  </a:schemeClr>
                </a:solidFill>
              </a:defRPr>
            </a:lvl1pPr>
            <a:lvl2pPr marL="753969" indent="0">
              <a:buNone/>
              <a:defRPr sz="3298">
                <a:solidFill>
                  <a:schemeClr val="tx1">
                    <a:tint val="75000"/>
                  </a:schemeClr>
                </a:solidFill>
              </a:defRPr>
            </a:lvl2pPr>
            <a:lvl3pPr marL="1507937" indent="0">
              <a:buNone/>
              <a:defRPr sz="2968">
                <a:solidFill>
                  <a:schemeClr val="tx1">
                    <a:tint val="75000"/>
                  </a:schemeClr>
                </a:solidFill>
              </a:defRPr>
            </a:lvl3pPr>
            <a:lvl4pPr marL="2261906" indent="0">
              <a:buNone/>
              <a:defRPr sz="2639">
                <a:solidFill>
                  <a:schemeClr val="tx1">
                    <a:tint val="75000"/>
                  </a:schemeClr>
                </a:solidFill>
              </a:defRPr>
            </a:lvl4pPr>
            <a:lvl5pPr marL="3015874" indent="0">
              <a:buNone/>
              <a:defRPr sz="2639">
                <a:solidFill>
                  <a:schemeClr val="tx1">
                    <a:tint val="75000"/>
                  </a:schemeClr>
                </a:solidFill>
              </a:defRPr>
            </a:lvl5pPr>
            <a:lvl6pPr marL="3769843" indent="0">
              <a:buNone/>
              <a:defRPr sz="2639">
                <a:solidFill>
                  <a:schemeClr val="tx1">
                    <a:tint val="75000"/>
                  </a:schemeClr>
                </a:solidFill>
              </a:defRPr>
            </a:lvl6pPr>
            <a:lvl7pPr marL="4523811" indent="0">
              <a:buNone/>
              <a:defRPr sz="2639">
                <a:solidFill>
                  <a:schemeClr val="tx1">
                    <a:tint val="75000"/>
                  </a:schemeClr>
                </a:solidFill>
              </a:defRPr>
            </a:lvl7pPr>
            <a:lvl8pPr marL="5277780" indent="0">
              <a:buNone/>
              <a:defRPr sz="2639">
                <a:solidFill>
                  <a:schemeClr val="tx1">
                    <a:tint val="75000"/>
                  </a:schemeClr>
                </a:solidFill>
              </a:defRPr>
            </a:lvl8pPr>
            <a:lvl9pPr marL="6031748" indent="0">
              <a:buNone/>
              <a:defRPr sz="263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10/7/2021</a:t>
            </a:fld>
            <a:endParaRPr lang="en-US" dirty="0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7253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GB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1382266" y="3011014"/>
            <a:ext cx="8544917" cy="7176686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GB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10178505" y="3011014"/>
            <a:ext cx="8544917" cy="7176686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GB"/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t>10/7/2021</a:t>
            </a:fld>
            <a:endParaRPr lang="en-US" dirty="0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314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384885" y="602203"/>
            <a:ext cx="17341156" cy="2186259"/>
          </a:xfrm>
        </p:spPr>
        <p:txBody>
          <a:bodyPr/>
          <a:lstStyle/>
          <a:p>
            <a:r>
              <a:rPr lang="lv-LV"/>
              <a:t>Rediģēt šablona virsraksta stilu</a:t>
            </a:r>
            <a:endParaRPr lang="en-GB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1384885" y="2772751"/>
            <a:ext cx="8505648" cy="1358883"/>
          </a:xfrm>
        </p:spPr>
        <p:txBody>
          <a:bodyPr anchor="b"/>
          <a:lstStyle>
            <a:lvl1pPr marL="0" indent="0">
              <a:buNone/>
              <a:defRPr sz="3958" b="1"/>
            </a:lvl1pPr>
            <a:lvl2pPr marL="753969" indent="0">
              <a:buNone/>
              <a:defRPr sz="3298" b="1"/>
            </a:lvl2pPr>
            <a:lvl3pPr marL="1507937" indent="0">
              <a:buNone/>
              <a:defRPr sz="2968" b="1"/>
            </a:lvl3pPr>
            <a:lvl4pPr marL="2261906" indent="0">
              <a:buNone/>
              <a:defRPr sz="2639" b="1"/>
            </a:lvl4pPr>
            <a:lvl5pPr marL="3015874" indent="0">
              <a:buNone/>
              <a:defRPr sz="2639" b="1"/>
            </a:lvl5pPr>
            <a:lvl6pPr marL="3769843" indent="0">
              <a:buNone/>
              <a:defRPr sz="2639" b="1"/>
            </a:lvl6pPr>
            <a:lvl7pPr marL="4523811" indent="0">
              <a:buNone/>
              <a:defRPr sz="2639" b="1"/>
            </a:lvl7pPr>
            <a:lvl8pPr marL="5277780" indent="0">
              <a:buNone/>
              <a:defRPr sz="2639" b="1"/>
            </a:lvl8pPr>
            <a:lvl9pPr marL="6031748" indent="0">
              <a:buNone/>
              <a:defRPr sz="2639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1384885" y="4131634"/>
            <a:ext cx="8505648" cy="6077012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GB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10178505" y="2772751"/>
            <a:ext cx="8547536" cy="1358883"/>
          </a:xfrm>
        </p:spPr>
        <p:txBody>
          <a:bodyPr anchor="b"/>
          <a:lstStyle>
            <a:lvl1pPr marL="0" indent="0">
              <a:buNone/>
              <a:defRPr sz="3958" b="1"/>
            </a:lvl1pPr>
            <a:lvl2pPr marL="753969" indent="0">
              <a:buNone/>
              <a:defRPr sz="3298" b="1"/>
            </a:lvl2pPr>
            <a:lvl3pPr marL="1507937" indent="0">
              <a:buNone/>
              <a:defRPr sz="2968" b="1"/>
            </a:lvl3pPr>
            <a:lvl4pPr marL="2261906" indent="0">
              <a:buNone/>
              <a:defRPr sz="2639" b="1"/>
            </a:lvl4pPr>
            <a:lvl5pPr marL="3015874" indent="0">
              <a:buNone/>
              <a:defRPr sz="2639" b="1"/>
            </a:lvl5pPr>
            <a:lvl6pPr marL="3769843" indent="0">
              <a:buNone/>
              <a:defRPr sz="2639" b="1"/>
            </a:lvl6pPr>
            <a:lvl7pPr marL="4523811" indent="0">
              <a:buNone/>
              <a:defRPr sz="2639" b="1"/>
            </a:lvl7pPr>
            <a:lvl8pPr marL="5277780" indent="0">
              <a:buNone/>
              <a:defRPr sz="2639" b="1"/>
            </a:lvl8pPr>
            <a:lvl9pPr marL="6031748" indent="0">
              <a:buNone/>
              <a:defRPr sz="2639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10178505" y="4131634"/>
            <a:ext cx="8547536" cy="6077012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GB"/>
          </a:p>
        </p:txBody>
      </p:sp>
      <p:sp>
        <p:nvSpPr>
          <p:cNvPr id="7" name="Datuma vietturi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10/7/2021</a:t>
            </a:fld>
            <a:endParaRPr lang="en-US" dirty="0"/>
          </a:p>
        </p:txBody>
      </p:sp>
      <p:sp>
        <p:nvSpPr>
          <p:cNvPr id="8" name="Kājenes vietturi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aida numura vietturi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5547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GB"/>
          </a:p>
        </p:txBody>
      </p:sp>
      <p:sp>
        <p:nvSpPr>
          <p:cNvPr id="3" name="Datuma vietturi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10/7/2021</a:t>
            </a:fld>
            <a:endParaRPr lang="en-US" dirty="0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540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7CF6E1-DB1F-5F41-8D71-399692285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2713" y="601663"/>
            <a:ext cx="17340262" cy="21875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1AF9B9-F123-0B4B-B2EF-FA0A7D2017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82713" y="3011488"/>
            <a:ext cx="17340262" cy="7175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9688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723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9900" b="1" i="0" kern="1200" baseline="0">
          <a:solidFill>
            <a:schemeClr val="tx1"/>
          </a:solidFill>
          <a:latin typeface="Geometria Narrow" panose="020B0606020204020204" pitchFamily="34" charset="77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Tx/>
        <a:buNone/>
        <a:defRPr sz="3300" kern="1200" baseline="0">
          <a:solidFill>
            <a:schemeClr val="tx1"/>
          </a:solidFill>
          <a:latin typeface="Geometria Narrow Light" panose="020B0606020204020204" pitchFamily="34" charset="77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400" kern="1200" baseline="0">
          <a:solidFill>
            <a:schemeClr val="tx1"/>
          </a:solidFill>
          <a:latin typeface="Geometria Narrow Light" panose="020B0606020204020204" pitchFamily="34" charset="77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000" kern="1200" baseline="0">
          <a:solidFill>
            <a:schemeClr val="tx1"/>
          </a:solidFill>
          <a:latin typeface="Geometria Narrow Light" panose="020B0606020204020204" pitchFamily="34" charset="77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1800" kern="1200" baseline="0">
          <a:solidFill>
            <a:schemeClr val="tx1"/>
          </a:solidFill>
          <a:latin typeface="Geometria Narrow Light" panose="020B0606020204020204" pitchFamily="34" charset="77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1800" kern="1200" baseline="0">
          <a:solidFill>
            <a:schemeClr val="tx1"/>
          </a:solidFill>
          <a:latin typeface="Geometria Narrow Light" panose="020B0606020204020204" pitchFamily="34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81A4CD4B-F96A-364F-8CB9-DBDCC68E15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2266" y="3727259"/>
            <a:ext cx="17341156" cy="15923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71B58AB6-7190-A94A-BCA6-FD0D9AA5DE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82266" y="5431910"/>
            <a:ext cx="17341156" cy="47557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7928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9900" b="1" i="0" kern="1200" baseline="0">
          <a:solidFill>
            <a:schemeClr val="tx1"/>
          </a:solidFill>
          <a:latin typeface="Geometria Narrow" panose="020B0606020204020204" pitchFamily="34" charset="77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Tx/>
        <a:buNone/>
        <a:defRPr sz="3300" kern="1200" baseline="0">
          <a:solidFill>
            <a:schemeClr val="tx1"/>
          </a:solidFill>
          <a:latin typeface="Geometria Narrow Light" panose="020B0606020204020204" pitchFamily="34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/>
          <p:cNvSpPr>
            <a:spLocks noGrp="1"/>
          </p:cNvSpPr>
          <p:nvPr>
            <p:ph type="title"/>
          </p:nvPr>
        </p:nvSpPr>
        <p:spPr>
          <a:xfrm>
            <a:off x="1382266" y="602203"/>
            <a:ext cx="17341156" cy="21862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  <a:endParaRPr lang="en-GB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1382266" y="3011014"/>
            <a:ext cx="17341156" cy="71766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GB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2"/>
          </p:nvPr>
        </p:nvSpPr>
        <p:spPr>
          <a:xfrm>
            <a:off x="1382266" y="10483565"/>
            <a:ext cx="4523780" cy="6022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9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974EF5-1386-43D1-B4DF-8483CC1BECF7}" type="datetimeFigureOut">
              <a:rPr lang="en-GB" smtClean="0"/>
              <a:t>07/10/2021</a:t>
            </a:fld>
            <a:endParaRPr lang="en-GB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3"/>
          </p:nvPr>
        </p:nvSpPr>
        <p:spPr>
          <a:xfrm>
            <a:off x="6660009" y="10483565"/>
            <a:ext cx="6785670" cy="6022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9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4"/>
          </p:nvPr>
        </p:nvSpPr>
        <p:spPr>
          <a:xfrm>
            <a:off x="14199642" y="10483565"/>
            <a:ext cx="4523780" cy="6022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44225-9A0D-4474-A7D7-2B90390DB1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1957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p:txStyles>
    <p:titleStyle>
      <a:lvl1pPr algn="l" defTabSz="1507937" rtl="0" eaLnBrk="1" latinLnBrk="0" hangingPunct="1">
        <a:lnSpc>
          <a:spcPct val="90000"/>
        </a:lnSpc>
        <a:spcBef>
          <a:spcPct val="0"/>
        </a:spcBef>
        <a:buNone/>
        <a:defRPr sz="725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6984" indent="-376984" algn="l" defTabSz="1507937" rtl="0" eaLnBrk="1" latinLnBrk="0" hangingPunct="1">
        <a:lnSpc>
          <a:spcPct val="90000"/>
        </a:lnSpc>
        <a:spcBef>
          <a:spcPts val="1649"/>
        </a:spcBef>
        <a:buFont typeface="Arial" panose="020B0604020202020204" pitchFamily="34" charset="0"/>
        <a:buChar char="•"/>
        <a:defRPr sz="4617" kern="1200">
          <a:solidFill>
            <a:schemeClr val="tx1"/>
          </a:solidFill>
          <a:latin typeface="+mn-lt"/>
          <a:ea typeface="+mn-ea"/>
          <a:cs typeface="+mn-cs"/>
        </a:defRPr>
      </a:lvl1pPr>
      <a:lvl2pPr marL="1130953" indent="-376984" algn="l" defTabSz="1507937" rtl="0" eaLnBrk="1" latinLnBrk="0" hangingPunct="1">
        <a:lnSpc>
          <a:spcPct val="90000"/>
        </a:lnSpc>
        <a:spcBef>
          <a:spcPts val="825"/>
        </a:spcBef>
        <a:buFont typeface="Arial" panose="020B0604020202020204" pitchFamily="34" charset="0"/>
        <a:buChar char="•"/>
        <a:defRPr sz="3958" kern="1200">
          <a:solidFill>
            <a:schemeClr val="tx1"/>
          </a:solidFill>
          <a:latin typeface="+mn-lt"/>
          <a:ea typeface="+mn-ea"/>
          <a:cs typeface="+mn-cs"/>
        </a:defRPr>
      </a:lvl2pPr>
      <a:lvl3pPr marL="1884921" indent="-376984" algn="l" defTabSz="1507937" rtl="0" eaLnBrk="1" latinLnBrk="0" hangingPunct="1">
        <a:lnSpc>
          <a:spcPct val="90000"/>
        </a:lnSpc>
        <a:spcBef>
          <a:spcPts val="825"/>
        </a:spcBef>
        <a:buFont typeface="Arial" panose="020B0604020202020204" pitchFamily="34" charset="0"/>
        <a:buChar char="•"/>
        <a:defRPr sz="3298" kern="1200">
          <a:solidFill>
            <a:schemeClr val="tx1"/>
          </a:solidFill>
          <a:latin typeface="+mn-lt"/>
          <a:ea typeface="+mn-ea"/>
          <a:cs typeface="+mn-cs"/>
        </a:defRPr>
      </a:lvl3pPr>
      <a:lvl4pPr marL="2638890" indent="-376984" algn="l" defTabSz="1507937" rtl="0" eaLnBrk="1" latinLnBrk="0" hangingPunct="1">
        <a:lnSpc>
          <a:spcPct val="90000"/>
        </a:lnSpc>
        <a:spcBef>
          <a:spcPts val="825"/>
        </a:spcBef>
        <a:buFont typeface="Arial" panose="020B0604020202020204" pitchFamily="34" charset="0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4pPr>
      <a:lvl5pPr marL="3392858" indent="-376984" algn="l" defTabSz="1507937" rtl="0" eaLnBrk="1" latinLnBrk="0" hangingPunct="1">
        <a:lnSpc>
          <a:spcPct val="90000"/>
        </a:lnSpc>
        <a:spcBef>
          <a:spcPts val="825"/>
        </a:spcBef>
        <a:buFont typeface="Arial" panose="020B0604020202020204" pitchFamily="34" charset="0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5pPr>
      <a:lvl6pPr marL="4146827" indent="-376984" algn="l" defTabSz="1507937" rtl="0" eaLnBrk="1" latinLnBrk="0" hangingPunct="1">
        <a:lnSpc>
          <a:spcPct val="90000"/>
        </a:lnSpc>
        <a:spcBef>
          <a:spcPts val="825"/>
        </a:spcBef>
        <a:buFont typeface="Arial" panose="020B0604020202020204" pitchFamily="34" charset="0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6pPr>
      <a:lvl7pPr marL="4900795" indent="-376984" algn="l" defTabSz="1507937" rtl="0" eaLnBrk="1" latinLnBrk="0" hangingPunct="1">
        <a:lnSpc>
          <a:spcPct val="90000"/>
        </a:lnSpc>
        <a:spcBef>
          <a:spcPts val="825"/>
        </a:spcBef>
        <a:buFont typeface="Arial" panose="020B0604020202020204" pitchFamily="34" charset="0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7pPr>
      <a:lvl8pPr marL="5654764" indent="-376984" algn="l" defTabSz="1507937" rtl="0" eaLnBrk="1" latinLnBrk="0" hangingPunct="1">
        <a:lnSpc>
          <a:spcPct val="90000"/>
        </a:lnSpc>
        <a:spcBef>
          <a:spcPts val="825"/>
        </a:spcBef>
        <a:buFont typeface="Arial" panose="020B0604020202020204" pitchFamily="34" charset="0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8pPr>
      <a:lvl9pPr marL="6408732" indent="-376984" algn="l" defTabSz="1507937" rtl="0" eaLnBrk="1" latinLnBrk="0" hangingPunct="1">
        <a:lnSpc>
          <a:spcPct val="90000"/>
        </a:lnSpc>
        <a:spcBef>
          <a:spcPts val="825"/>
        </a:spcBef>
        <a:buFont typeface="Arial" panose="020B0604020202020204" pitchFamily="34" charset="0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07937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1pPr>
      <a:lvl2pPr marL="753969" algn="l" defTabSz="1507937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2pPr>
      <a:lvl3pPr marL="1507937" algn="l" defTabSz="1507937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3pPr>
      <a:lvl4pPr marL="2261906" algn="l" defTabSz="1507937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4pPr>
      <a:lvl5pPr marL="3015874" algn="l" defTabSz="1507937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5pPr>
      <a:lvl6pPr marL="3769843" algn="l" defTabSz="1507937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6pPr>
      <a:lvl7pPr marL="4523811" algn="l" defTabSz="1507937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7pPr>
      <a:lvl8pPr marL="5277780" algn="l" defTabSz="1507937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8pPr>
      <a:lvl9pPr marL="6031748" algn="l" defTabSz="1507937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C6A92-9BBA-4AE7-A57F-8EDBAF7E9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2266" y="8973878"/>
            <a:ext cx="17341156" cy="121382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lv-LV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lv-LV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v-LV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Coat of arms of Latvia.sv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3594" y="436406"/>
            <a:ext cx="3238500" cy="2574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8B30A9E1-9A94-4113-BDF8-19105C4CD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2266" y="3011015"/>
            <a:ext cx="17341156" cy="839090"/>
          </a:xfrm>
        </p:spPr>
        <p:txBody>
          <a:bodyPr>
            <a:normAutofit/>
          </a:bodyPr>
          <a:lstStyle/>
          <a:p>
            <a:pPr lvl="0" algn="ctr"/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Krīzes vadības padomes sekretariāts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B30A9E1-9A94-4113-BDF8-19105C4CD560}"/>
              </a:ext>
            </a:extLst>
          </p:cNvPr>
          <p:cNvSpPr txBox="1">
            <a:spLocks/>
          </p:cNvSpPr>
          <p:nvPr/>
        </p:nvSpPr>
        <p:spPr>
          <a:xfrm>
            <a:off x="1233410" y="5312229"/>
            <a:ext cx="17341156" cy="50438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l" defTabSz="150793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7256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v-LV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Drošības pasākumu kopums</a:t>
            </a:r>
          </a:p>
          <a:p>
            <a:pPr algn="ctr"/>
            <a:r>
              <a:rPr lang="lv-LV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ārkārtējās situācijas ietvaros</a:t>
            </a:r>
          </a:p>
          <a:p>
            <a:pPr algn="ctr"/>
            <a:endParaRPr lang="lv-LV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lv-LV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«D++ koncepts»</a:t>
            </a:r>
          </a:p>
          <a:p>
            <a:pPr algn="ctr"/>
            <a:r>
              <a:rPr lang="lv-LV" sz="4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D+M variants</a:t>
            </a:r>
          </a:p>
          <a:p>
            <a:pPr algn="ctr"/>
            <a:r>
              <a:rPr lang="lv-LV" sz="4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(precizēts)</a:t>
            </a:r>
          </a:p>
          <a:p>
            <a:pPr algn="ctr"/>
            <a:endParaRPr lang="lv-LV" sz="6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lv-LV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lv-LV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lv-LV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lv-LV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lv-LV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lv-LV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07.10.2021</a:t>
            </a:r>
          </a:p>
          <a:p>
            <a:pPr algn="r"/>
            <a:r>
              <a:rPr lang="lv-LV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2.KVP ārkārtas sēde</a:t>
            </a:r>
          </a:p>
          <a:p>
            <a:pPr algn="r"/>
            <a:r>
              <a:rPr lang="lv-LV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K.Druvaskalns</a:t>
            </a:r>
            <a:endParaRPr lang="lv-LV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aisnstūris 1">
            <a:extLst>
              <a:ext uri="{FF2B5EF4-FFF2-40B4-BE49-F238E27FC236}">
                <a16:creationId xmlns:a16="http://schemas.microsoft.com/office/drawing/2014/main" id="{E43A1DFE-5277-4ADA-9F4A-C6DB56D8797C}"/>
              </a:ext>
            </a:extLst>
          </p:cNvPr>
          <p:cNvSpPr/>
          <p:nvPr/>
        </p:nvSpPr>
        <p:spPr>
          <a:xfrm>
            <a:off x="8810716" y="5380145"/>
            <a:ext cx="2482667" cy="5490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v-LV" dirty="0"/>
              <a:t>Veselības jomā</a:t>
            </a:r>
          </a:p>
        </p:txBody>
      </p:sp>
      <p:sp>
        <p:nvSpPr>
          <p:cNvPr id="7" name="Taisnstūris 6">
            <a:extLst>
              <a:ext uri="{FF2B5EF4-FFF2-40B4-BE49-F238E27FC236}">
                <a16:creationId xmlns:a16="http://schemas.microsoft.com/office/drawing/2014/main" id="{CBB6EEE2-78F2-4BEC-BDDB-60168C892531}"/>
              </a:ext>
            </a:extLst>
          </p:cNvPr>
          <p:cNvSpPr/>
          <p:nvPr/>
        </p:nvSpPr>
        <p:spPr>
          <a:xfrm>
            <a:off x="8661701" y="5362288"/>
            <a:ext cx="27806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v-LV" sz="3200" b="1" dirty="0">
                <a:solidFill>
                  <a:srgbClr val="4141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Veselības jomā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8829672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25246-0018-4C90-9440-584440614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2266" y="602204"/>
            <a:ext cx="17341156" cy="1545574"/>
          </a:xfrm>
        </p:spPr>
        <p:txBody>
          <a:bodyPr>
            <a:normAutofit/>
          </a:bodyPr>
          <a:lstStyle/>
          <a:p>
            <a:pPr algn="ctr"/>
            <a:r>
              <a:rPr lang="lv-LV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2.Soļa ietekmes analīze</a:t>
            </a:r>
            <a:br>
              <a:rPr lang="lv-LV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«Ārkārtējā situācija</a:t>
            </a:r>
            <a:r>
              <a:rPr lang="lv-LV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lv-LV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 mazāk efektīvu kontroli</a:t>
            </a:r>
            <a:endParaRPr lang="lv-LV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C6A92-9BBA-4AE7-A57F-8EDBAF7E9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037" y="2147778"/>
            <a:ext cx="19308726" cy="8995143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endParaRPr lang="lv-LV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lv-LV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lv-LV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v-LV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v-LV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Content Placeholder 8">
            <a:extLst>
              <a:ext uri="{FF2B5EF4-FFF2-40B4-BE49-F238E27FC236}">
                <a16:creationId xmlns:a16="http://schemas.microsoft.com/office/drawing/2014/main" id="{972A8733-AA83-44BC-8D17-5502BF4648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5387" y="2147777"/>
            <a:ext cx="14054914" cy="8995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13831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25246-0018-4C90-9440-584440614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2266" y="602204"/>
            <a:ext cx="17341156" cy="1545574"/>
          </a:xfrm>
        </p:spPr>
        <p:txBody>
          <a:bodyPr>
            <a:normAutofit/>
          </a:bodyPr>
          <a:lstStyle/>
          <a:p>
            <a:pPr algn="ctr"/>
            <a:r>
              <a:rPr lang="lv-LV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2.Soļa ietekmes analīze</a:t>
            </a:r>
            <a:br>
              <a:rPr lang="lv-LV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 «Ārkārtējā </a:t>
            </a:r>
            <a:r>
              <a:rPr lang="lv-LV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situācija</a:t>
            </a:r>
            <a:r>
              <a:rPr lang="lv-LV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tiek ieviesta novēloti</a:t>
            </a:r>
            <a:endParaRPr lang="lv-LV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C6A92-9BBA-4AE7-A57F-8EDBAF7E9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037" y="2147778"/>
            <a:ext cx="19308726" cy="8995143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endParaRPr lang="lv-LV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lv-LV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lv-LV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v-LV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v-LV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E095B38-A380-46A4-99FE-A622F4923C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0431" y="2183004"/>
            <a:ext cx="13944826" cy="8924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36778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25246-0018-4C90-9440-584440614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2266" y="602204"/>
            <a:ext cx="17341156" cy="1545574"/>
          </a:xfrm>
        </p:spPr>
        <p:txBody>
          <a:bodyPr>
            <a:normAutofit/>
          </a:bodyPr>
          <a:lstStyle/>
          <a:p>
            <a:pPr algn="ctr"/>
            <a:r>
              <a:rPr lang="lv-LV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Vakcinēšana un testēšana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C6A92-9BBA-4AE7-A57F-8EDBAF7E9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037" y="2380342"/>
            <a:ext cx="19308726" cy="8762579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lv-LV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Vakcinēšanas sistēma </a:t>
            </a:r>
            <a:r>
              <a:rPr lang="lv-LV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spēj absorbēt jeb kādas pieprasījuma izmaiņas</a:t>
            </a:r>
          </a:p>
          <a:p>
            <a:pPr>
              <a:buFontTx/>
              <a:buChar char="-"/>
            </a:pPr>
            <a:r>
              <a:rPr lang="lv-LV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Pārskatīt </a:t>
            </a:r>
            <a:r>
              <a:rPr lang="lv-LV" sz="38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lv-LV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statusa iegūšanu</a:t>
            </a:r>
            <a:r>
              <a:rPr lang="lv-LV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padarot to ātru un efektīvu, un uzlabojot kvalitāti un tās uzraudzību</a:t>
            </a:r>
          </a:p>
          <a:p>
            <a:pPr>
              <a:buFontTx/>
              <a:buChar char="-"/>
            </a:pPr>
            <a:r>
              <a:rPr lang="lv-LV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Izvērtēt alternatīvus</a:t>
            </a:r>
            <a:r>
              <a:rPr lang="lv-LV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testēšanas principus atsevišķās darbības jomās (ražošanas uzņēmumos, izglītības iestādēs)</a:t>
            </a:r>
          </a:p>
        </p:txBody>
      </p:sp>
    </p:spTree>
    <p:extLst>
      <p:ext uri="{BB962C8B-B14F-4D97-AF65-F5344CB8AC3E}">
        <p14:creationId xmlns:p14="http://schemas.microsoft.com/office/powerpoint/2010/main" val="7742297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25246-0018-4C90-9440-584440614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2266" y="602204"/>
            <a:ext cx="17341156" cy="1545574"/>
          </a:xfrm>
        </p:spPr>
        <p:txBody>
          <a:bodyPr>
            <a:normAutofit/>
          </a:bodyPr>
          <a:lstStyle/>
          <a:p>
            <a:pPr algn="ctr"/>
            <a:r>
              <a:rPr lang="lv-LV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Komunikācija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C6A92-9BBA-4AE7-A57F-8EDBAF7E9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2266" y="2008710"/>
            <a:ext cx="17340262" cy="7589543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lv-LV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Mērķēts komunikācijas plāns, kurš tiek vadīts un koncentrēts tieši šim posmam «argumentēti un centralizēti komunicē tikai faktisko un plānoto rīcību», kā arī informē un skaidro aktuālo situāciju</a:t>
            </a:r>
          </a:p>
          <a:p>
            <a:pPr marL="0" indent="0">
              <a:buNone/>
            </a:pPr>
            <a:endParaRPr lang="lv-LV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rabicPeriod"/>
            </a:pPr>
            <a:endParaRPr lang="lv-LV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v-LV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98567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25246-0018-4C90-9440-584440614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2266" y="602204"/>
            <a:ext cx="17341156" cy="1545574"/>
          </a:xfrm>
        </p:spPr>
        <p:txBody>
          <a:bodyPr>
            <a:normAutofit/>
          </a:bodyPr>
          <a:lstStyle/>
          <a:p>
            <a:pPr algn="ctr"/>
            <a:r>
              <a:rPr lang="lv-LV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Izaicinājumi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C6A92-9BBA-4AE7-A57F-8EDBAF7E9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2713" y="2360428"/>
            <a:ext cx="17340262" cy="8399721"/>
          </a:xfrm>
        </p:spPr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lv-LV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Riski:</a:t>
            </a:r>
          </a:p>
          <a:p>
            <a:pPr lvl="1">
              <a:buFontTx/>
              <a:buChar char="-"/>
            </a:pPr>
            <a:r>
              <a:rPr lang="lv-LV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Uzņēmumu un iestāžu darbības dabīga apstāšanās (karantīna) darbinieku inficēšanās un Covid-19 izplatības dēļ</a:t>
            </a:r>
          </a:p>
          <a:p>
            <a:pPr lvl="1">
              <a:buFontTx/>
              <a:buChar char="-"/>
            </a:pPr>
            <a:r>
              <a:rPr lang="lv-LV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Spēja pieņemt lēmumus</a:t>
            </a:r>
          </a:p>
          <a:p>
            <a:pPr lvl="1">
              <a:buFontTx/>
              <a:buChar char="-"/>
            </a:pPr>
            <a:r>
              <a:rPr lang="lv-LV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Spēja novadīt koncepta konsekventu īstenošanu, ieskaitot krīzes komunikāciju</a:t>
            </a:r>
          </a:p>
          <a:p>
            <a:pPr lvl="1">
              <a:buFontTx/>
              <a:buChar char="-"/>
            </a:pPr>
            <a:r>
              <a:rPr lang="lv-LV" sz="32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Paaugstināta neapmierinātība daļā sabiedrības, īpaši agresīvākās Covid-19 noliedzēju grupās, kuru aktivitātes medijos un sociālajās vietnēs var </a:t>
            </a:r>
            <a:r>
              <a:rPr lang="lv-LV" sz="3200" dirty="0" err="1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eskalēties</a:t>
            </a:r>
            <a:r>
              <a:rPr lang="lv-LV" sz="32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kā arī paredzami aicinājumi uz nesankcionētiem protestiem, kas var izvērsties masu nekārtībās</a:t>
            </a:r>
          </a:p>
          <a:p>
            <a:pPr lvl="1">
              <a:buFontTx/>
              <a:buChar char="-"/>
            </a:pPr>
            <a:r>
              <a:rPr lang="lv-LV" sz="32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Pieteikumu skaita tiesās palielināšanās </a:t>
            </a:r>
          </a:p>
          <a:p>
            <a:pPr lvl="1">
              <a:buFontTx/>
              <a:buChar char="-"/>
            </a:pPr>
            <a:r>
              <a:rPr lang="lv-LV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Uzraudzības, skaidrošanas, kontroles, sodīšanas un samērīguma balansa nodrošinājums</a:t>
            </a:r>
          </a:p>
          <a:p>
            <a:pPr lvl="1">
              <a:buFontTx/>
              <a:buChar char="-"/>
            </a:pPr>
            <a:r>
              <a:rPr lang="lv-LV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Vardarbības, psiholoģiskās un sociālās spriedzes iespējams pieaugums</a:t>
            </a:r>
          </a:p>
          <a:p>
            <a:pPr lvl="1">
              <a:buFontTx/>
              <a:buChar char="-"/>
            </a:pPr>
            <a:r>
              <a:rPr lang="lv-LV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Spēja savlaicīgi sagatavoties un īstenot kontrolētu un plūstošu izeju no ārkārtējās situācijas ar ilgtspējīgiem risinājumiem </a:t>
            </a:r>
          </a:p>
          <a:p>
            <a:pPr>
              <a:buFontTx/>
              <a:buChar char="-"/>
            </a:pPr>
            <a:r>
              <a:rPr lang="lv-LV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Atsevišķi risināmie jautājumi:</a:t>
            </a:r>
          </a:p>
          <a:p>
            <a:pPr lvl="1">
              <a:buFontTx/>
              <a:buChar char="-"/>
            </a:pPr>
            <a:r>
              <a:rPr lang="lv-LV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Senioru un hroniski slimo personu vakcinācijas veicināšanas pasākumi</a:t>
            </a:r>
          </a:p>
          <a:p>
            <a:pPr lvl="1">
              <a:buFontTx/>
              <a:buChar char="-"/>
            </a:pPr>
            <a:r>
              <a:rPr lang="lv-LV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Bērnu un jauniešu mobilitāte un epidemioloģiskās drošības pasākumi (vakcinācija, testi)</a:t>
            </a:r>
          </a:p>
          <a:p>
            <a:pPr>
              <a:buFontTx/>
              <a:buChar char="-"/>
            </a:pPr>
            <a:endParaRPr lang="lv-LV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lv-LV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v-LV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rabicPeriod"/>
            </a:pPr>
            <a:endParaRPr lang="lv-LV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v-LV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9243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3CF21AB-AE3C-4A2F-AA5A-1AC07CBDF1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1178209"/>
              </p:ext>
            </p:extLst>
          </p:nvPr>
        </p:nvGraphicFramePr>
        <p:xfrm>
          <a:off x="1382264" y="203266"/>
          <a:ext cx="17341158" cy="47108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54587">
                  <a:extLst>
                    <a:ext uri="{9D8B030D-6E8A-4147-A177-3AD203B41FA5}">
                      <a16:colId xmlns:a16="http://schemas.microsoft.com/office/drawing/2014/main" val="74676389"/>
                    </a:ext>
                  </a:extLst>
                </a:gridCol>
                <a:gridCol w="1707374">
                  <a:extLst>
                    <a:ext uri="{9D8B030D-6E8A-4147-A177-3AD203B41FA5}">
                      <a16:colId xmlns:a16="http://schemas.microsoft.com/office/drawing/2014/main" val="773532173"/>
                    </a:ext>
                  </a:extLst>
                </a:gridCol>
                <a:gridCol w="3270754">
                  <a:extLst>
                    <a:ext uri="{9D8B030D-6E8A-4147-A177-3AD203B41FA5}">
                      <a16:colId xmlns:a16="http://schemas.microsoft.com/office/drawing/2014/main" val="3432038976"/>
                    </a:ext>
                  </a:extLst>
                </a:gridCol>
                <a:gridCol w="3908443">
                  <a:extLst>
                    <a:ext uri="{9D8B030D-6E8A-4147-A177-3AD203B41FA5}">
                      <a16:colId xmlns:a16="http://schemas.microsoft.com/office/drawing/2014/main" val="3562491894"/>
                    </a:ext>
                  </a:extLst>
                </a:gridCol>
              </a:tblGrid>
              <a:tr h="954408"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Ierobežojumu</a:t>
                      </a:r>
                      <a:r>
                        <a:rPr lang="lv-LV" baseline="0" dirty="0"/>
                        <a:t> scenārijs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Kopējās nāves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Max. vienlaicīgi hospitalizēti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Dienas virs maksimālās</a:t>
                      </a:r>
                      <a:r>
                        <a:rPr lang="lv-LV" baseline="0" dirty="0"/>
                        <a:t> slimnīcu kapacitātes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9973731"/>
                  </a:ext>
                </a:extLst>
              </a:tr>
              <a:tr h="521012">
                <a:tc>
                  <a:txBody>
                    <a:bodyPr/>
                    <a:lstStyle/>
                    <a:p>
                      <a:r>
                        <a:rPr lang="lv-LV" dirty="0"/>
                        <a:t>1) Nekontrolēta izplātība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7285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6099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103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8398886"/>
                  </a:ext>
                </a:extLst>
              </a:tr>
              <a:tr h="521012">
                <a:tc>
                  <a:txBody>
                    <a:bodyPr/>
                    <a:lstStyle/>
                    <a:p>
                      <a:r>
                        <a:rPr lang="lv-LV" dirty="0"/>
                        <a:t>2) Zaļais ierobežojumu režīms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4379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2587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116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8626030"/>
                  </a:ext>
                </a:extLst>
              </a:tr>
              <a:tr h="954408">
                <a:tc>
                  <a:txBody>
                    <a:bodyPr/>
                    <a:lstStyle/>
                    <a:p>
                      <a:r>
                        <a:rPr lang="lv-LV" dirty="0"/>
                        <a:t>2) Zaļais ierobežojumu režīms + vakc. tempa pieaugums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3088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2371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71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782170"/>
                  </a:ext>
                </a:extLst>
              </a:tr>
              <a:tr h="521012">
                <a:tc>
                  <a:txBody>
                    <a:bodyPr/>
                    <a:lstStyle/>
                    <a:p>
                      <a:r>
                        <a:rPr lang="lv-LV" dirty="0"/>
                        <a:t>3a) D++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2421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1710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47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7414061"/>
                  </a:ext>
                </a:extLst>
              </a:tr>
              <a:tr h="52101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dirty="0"/>
                        <a:t>3b) D++</a:t>
                      </a:r>
                      <a:r>
                        <a:rPr lang="lv-LV" baseline="0" dirty="0"/>
                        <a:t> ar neefektīvu kontroli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3463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2614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85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0527117"/>
                  </a:ext>
                </a:extLst>
              </a:tr>
              <a:tr h="521012">
                <a:tc>
                  <a:txBody>
                    <a:bodyPr/>
                    <a:lstStyle/>
                    <a:p>
                      <a:r>
                        <a:rPr lang="lv-LV" dirty="0"/>
                        <a:t>5) Novēlotā D++ ieviešana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5212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3318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129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4993312"/>
                  </a:ext>
                </a:extLst>
              </a:tr>
            </a:tbl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C5D4516B-5FDF-459E-AC97-E4AF7D677E5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2407557"/>
              </p:ext>
            </p:extLst>
          </p:nvPr>
        </p:nvGraphicFramePr>
        <p:xfrm>
          <a:off x="4180113" y="5136695"/>
          <a:ext cx="12017829" cy="60102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3D8802E-6B2A-440F-B2E7-4FF0AE3425C7}"/>
              </a:ext>
            </a:extLst>
          </p:cNvPr>
          <p:cNvCxnSpPr>
            <a:cxnSpLocks/>
          </p:cNvCxnSpPr>
          <p:nvPr/>
        </p:nvCxnSpPr>
        <p:spPr>
          <a:xfrm>
            <a:off x="5540135" y="8704910"/>
            <a:ext cx="9474729" cy="2672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984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25246-0018-4C90-9440-584440614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2266" y="602204"/>
            <a:ext cx="17341156" cy="1545574"/>
          </a:xfrm>
        </p:spPr>
        <p:txBody>
          <a:bodyPr>
            <a:normAutofit/>
          </a:bodyPr>
          <a:lstStyle/>
          <a:p>
            <a:pPr algn="ctr"/>
            <a:r>
              <a:rPr lang="lv-LV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KVP sēdes </a:t>
            </a:r>
            <a:r>
              <a:rPr lang="lv-LV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protokollēmuma </a:t>
            </a:r>
            <a:r>
              <a:rPr lang="lv-LV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projekts </a:t>
            </a:r>
            <a:br>
              <a:rPr lang="lv-LV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(D++koncepta (D+M varianta) atbalstīšanas gadījumā)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C6A92-9BBA-4AE7-A57F-8EDBAF7E9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2713" y="2264228"/>
            <a:ext cx="17340262" cy="8495921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lv-LV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Atbalstīt KVPS ekspertu grupas izstrādāto konceptu un pavadošos tiesību aktu projektus</a:t>
            </a:r>
          </a:p>
          <a:p>
            <a:pPr>
              <a:buFontTx/>
              <a:buChar char="-"/>
            </a:pPr>
            <a:r>
              <a:rPr lang="lv-LV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SDKG sadarbībā ar ministrijām </a:t>
            </a:r>
            <a:r>
              <a:rPr lang="lv-LV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nekavējoties</a:t>
            </a:r>
            <a:r>
              <a:rPr lang="lv-LV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precizēt un sagatavot izskatīšanai Ministru kabinetā KVPS ekspertu grupas sagatavotos tiesību aktus atbilstoši KVP sēdē lemtajām izmaiņām:</a:t>
            </a:r>
          </a:p>
          <a:p>
            <a:pPr lvl="1">
              <a:buFontTx/>
              <a:buChar char="-"/>
            </a:pPr>
            <a:r>
              <a:rPr lang="lv-LV" sz="334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rīkojuma «Par ārkārtējās situācijas izsludināšanu» projekts, anotācija, MK sēdes </a:t>
            </a:r>
            <a:r>
              <a:rPr lang="lv-LV" sz="334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protokollēmuma</a:t>
            </a:r>
            <a:r>
              <a:rPr lang="lv-LV" sz="334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projekts</a:t>
            </a:r>
          </a:p>
          <a:p>
            <a:pPr lvl="1">
              <a:buFontTx/>
              <a:buChar char="-"/>
            </a:pPr>
            <a:r>
              <a:rPr lang="lv-LV" sz="334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Likumprojekts «Grozījumi Covid-19 infekcijas izplatības pārvaldīšanas līkumā», anotācija </a:t>
            </a:r>
          </a:p>
          <a:p>
            <a:pPr lvl="1">
              <a:buFontTx/>
              <a:buChar char="-"/>
            </a:pPr>
            <a:r>
              <a:rPr lang="lv-LV" sz="334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noteikumu «Grozījumi MK 2021.gada 28.septembra noteikumos Nr.662 «Epidemioloģiskās drošības pasākumi Covid-19 infekcijas izplatības ierobežošanai»» projekts, anotācija</a:t>
            </a:r>
          </a:p>
          <a:p>
            <a:pPr>
              <a:buFontTx/>
              <a:buChar char="-"/>
            </a:pPr>
            <a:endParaRPr lang="lv-LV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lv-LV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KVP ekspertu grupas «Krīzes vadības komiteja» izveidošana (sastāvs, pienākumi, tiesības)</a:t>
            </a:r>
          </a:p>
          <a:p>
            <a:pPr>
              <a:buFontTx/>
              <a:buChar char="-"/>
            </a:pPr>
            <a:endParaRPr lang="lv-LV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v-LV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7038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C6A92-9BBA-4AE7-A57F-8EDBAF7E9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2266" y="8973878"/>
            <a:ext cx="17341156" cy="1213821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endParaRPr lang="lv-LV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lv-LV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K.Druvaskalns</a:t>
            </a:r>
            <a:r>
              <a:rPr lang="lv-LV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grupa</a:t>
            </a:r>
          </a:p>
          <a:p>
            <a:pPr marL="0" indent="0" algn="ctr">
              <a:buNone/>
            </a:pPr>
            <a:endParaRPr lang="lv-LV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v-LV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Coat of arms of Latvia.sv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3594" y="436406"/>
            <a:ext cx="3238500" cy="2574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8B30A9E1-9A94-4113-BDF8-19105C4CD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2266" y="3011015"/>
            <a:ext cx="17341156" cy="839090"/>
          </a:xfrm>
        </p:spPr>
        <p:txBody>
          <a:bodyPr>
            <a:normAutofit/>
          </a:bodyPr>
          <a:lstStyle/>
          <a:p>
            <a:pPr lvl="0" algn="ctr"/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Krīzes vadības padomes sekretariāts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B30A9E1-9A94-4113-BDF8-19105C4CD560}"/>
              </a:ext>
            </a:extLst>
          </p:cNvPr>
          <p:cNvSpPr txBox="1">
            <a:spLocks/>
          </p:cNvSpPr>
          <p:nvPr/>
        </p:nvSpPr>
        <p:spPr>
          <a:xfrm>
            <a:off x="1233410" y="4848446"/>
            <a:ext cx="17341156" cy="41254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l" defTabSz="150793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7256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v-LV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Paldies</a:t>
            </a:r>
          </a:p>
          <a:p>
            <a:pPr algn="ctr"/>
            <a:endParaRPr lang="lv-LV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lv-LV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lv-LV" sz="3341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Pielikumā:</a:t>
            </a:r>
          </a:p>
          <a:p>
            <a:pPr lvl="1">
              <a:buFontTx/>
              <a:buChar char="-"/>
            </a:pPr>
            <a:r>
              <a:rPr lang="lv-LV" sz="334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noteikumu «Grozījumi MK 2021.gada 28.septembra noteikumos Nr.662 «Epidemioloģiskās drošības pasākumi Covid-19 infekcijas izplatības ierobežošanai»» projekts</a:t>
            </a:r>
          </a:p>
          <a:p>
            <a:pPr lvl="1">
              <a:buFontTx/>
              <a:buChar char="-"/>
            </a:pPr>
            <a:r>
              <a:rPr lang="lv-LV" sz="334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rīkojuma «Par ārkārtējās situācijas izsludināšanu» projekts</a:t>
            </a:r>
          </a:p>
          <a:p>
            <a:pPr lvl="1">
              <a:buFontTx/>
              <a:buChar char="-"/>
            </a:pPr>
            <a:r>
              <a:rPr lang="lv-LV" sz="334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Likumprojekts «Grozījumi Covid-19 infekcijas izplatības pārvaldīšanas līkumā» </a:t>
            </a:r>
          </a:p>
          <a:p>
            <a:pPr lvl="1">
              <a:buFontTx/>
              <a:buChar char="-"/>
            </a:pPr>
            <a:endParaRPr lang="lv-LV" sz="334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lv-LV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lv-LV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lv-LV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lv-LV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07.10.2021</a:t>
            </a:r>
          </a:p>
          <a:p>
            <a:pPr algn="ctr"/>
            <a:endParaRPr lang="lv-LV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5197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25246-0018-4C90-9440-584440614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2266" y="602204"/>
            <a:ext cx="17341156" cy="1545574"/>
          </a:xfrm>
        </p:spPr>
        <p:txBody>
          <a:bodyPr>
            <a:normAutofit/>
          </a:bodyPr>
          <a:lstStyle/>
          <a:p>
            <a:pPr algn="ctr"/>
            <a:r>
              <a:rPr lang="lv-LV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0.Soļa ietekmes analīze</a:t>
            </a:r>
            <a:br>
              <a:rPr lang="lv-LV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«Kā līdz šim»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C6A92-9BBA-4AE7-A57F-8EDBAF7E9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037" y="2147778"/>
            <a:ext cx="19308726" cy="8995143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endParaRPr lang="lv-LV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lv-LV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lv-LV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v-LV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v-LV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C30D453-4F60-457E-8AD4-770F7DBC33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5391" y="2147778"/>
            <a:ext cx="14054906" cy="8995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768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25246-0018-4C90-9440-584440614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2266" y="602204"/>
            <a:ext cx="17341156" cy="878253"/>
          </a:xfrm>
        </p:spPr>
        <p:txBody>
          <a:bodyPr>
            <a:normAutofit/>
          </a:bodyPr>
          <a:lstStyle/>
          <a:p>
            <a:pPr algn="ctr"/>
            <a:r>
              <a:rPr lang="lv-LV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Mērķis un principi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C6A92-9BBA-4AE7-A57F-8EDBAF7E9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3014" y="1364343"/>
            <a:ext cx="18840893" cy="10189028"/>
          </a:xfrm>
        </p:spPr>
        <p:txBody>
          <a:bodyPr>
            <a:normAutofit fontScale="55000" lnSpcReduction="20000"/>
          </a:bodyPr>
          <a:lstStyle/>
          <a:p>
            <a:pPr marL="0" lvl="0" indent="0">
              <a:spcAft>
                <a:spcPts val="0"/>
              </a:spcAft>
              <a:buNone/>
              <a:tabLst>
                <a:tab pos="228600" algn="l"/>
                <a:tab pos="406400" algn="l"/>
              </a:tabLst>
            </a:pPr>
            <a:r>
              <a:rPr lang="lv-LV" sz="4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Mērķis pasākumu kopumam</a:t>
            </a:r>
          </a:p>
          <a:p>
            <a:pPr lvl="0">
              <a:spcAft>
                <a:spcPts val="0"/>
              </a:spcAft>
              <a:buFontTx/>
              <a:buChar char="-"/>
              <a:tabLst>
                <a:tab pos="228600" algn="l"/>
                <a:tab pos="406400" algn="l"/>
              </a:tabLst>
            </a:pPr>
            <a:r>
              <a:rPr lang="lv-LV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Virsmērķis</a:t>
            </a:r>
            <a:r>
              <a:rPr lang="lv-LV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lv-LV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Sabiedrības funkcionēšanas bez ierobežojumiem pēc ārkārtējās situācijas </a:t>
            </a:r>
          </a:p>
          <a:p>
            <a:pPr lvl="0">
              <a:spcAft>
                <a:spcPts val="0"/>
              </a:spcAft>
              <a:buFontTx/>
              <a:buChar char="-"/>
              <a:tabLst>
                <a:tab pos="228600" algn="l"/>
                <a:tab pos="406400" algn="l"/>
              </a:tabLst>
            </a:pPr>
            <a:r>
              <a:rPr lang="lv-LV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Novēršamās mirstības mazināšana</a:t>
            </a:r>
          </a:p>
          <a:p>
            <a:pPr lvl="0">
              <a:spcAft>
                <a:spcPts val="0"/>
              </a:spcAft>
              <a:buFontTx/>
              <a:buChar char="-"/>
              <a:tabLst>
                <a:tab pos="228600" algn="l"/>
                <a:tab pos="406400" algn="l"/>
              </a:tabLst>
            </a:pPr>
            <a:r>
              <a:rPr lang="lv-LV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Vakcinācijas aptveres pieaugums līdz </a:t>
            </a:r>
            <a:r>
              <a:rPr lang="lv-LV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80% </a:t>
            </a:r>
            <a:r>
              <a:rPr lang="lv-LV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(populācijā, kurai atļauta vakcinācija)</a:t>
            </a:r>
            <a:endParaRPr lang="lv-LV" sz="4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buFontTx/>
              <a:buChar char="-"/>
              <a:tabLst>
                <a:tab pos="228600" algn="l"/>
                <a:tab pos="406400" algn="l"/>
              </a:tabLst>
            </a:pPr>
            <a:r>
              <a:rPr lang="lv-LV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Saslimstības pieauguma apturēšana un samazināšana </a:t>
            </a:r>
            <a:r>
              <a:rPr lang="lv-LV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R-0.8</a:t>
            </a:r>
          </a:p>
          <a:p>
            <a:pPr lvl="0">
              <a:spcAft>
                <a:spcPts val="0"/>
              </a:spcAft>
              <a:buFontTx/>
              <a:buChar char="-"/>
              <a:tabLst>
                <a:tab pos="228600" algn="l"/>
                <a:tab pos="406400" algn="l"/>
              </a:tabLst>
            </a:pPr>
            <a:r>
              <a:rPr lang="lv-LV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Slimnīcu pakalpojumu stabilizēšana un pakāpeniska atjaunošana </a:t>
            </a:r>
            <a:r>
              <a:rPr lang="lv-LV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lvl="0" indent="0">
              <a:spcAft>
                <a:spcPts val="0"/>
              </a:spcAft>
              <a:buNone/>
              <a:tabLst>
                <a:tab pos="228600" algn="l"/>
                <a:tab pos="406400" algn="l"/>
              </a:tabLst>
            </a:pPr>
            <a:r>
              <a:rPr lang="lv-LV" sz="4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Princips pēc kura veidots drošības pasākumu kopums</a:t>
            </a:r>
          </a:p>
          <a:p>
            <a:pPr lvl="0">
              <a:spcAft>
                <a:spcPts val="0"/>
              </a:spcAft>
              <a:buFontTx/>
              <a:buChar char="-"/>
              <a:tabLst>
                <a:tab pos="228600" algn="l"/>
                <a:tab pos="406400" algn="l"/>
              </a:tabLst>
            </a:pPr>
            <a:r>
              <a:rPr lang="lv-LV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Prioritāra pieeja un konsekventa pieeja drošības pasākumu noteikšanai </a:t>
            </a:r>
          </a:p>
          <a:p>
            <a:pPr lvl="1">
              <a:buFontTx/>
              <a:buChar char="-"/>
              <a:tabLst>
                <a:tab pos="228600" algn="l"/>
                <a:tab pos="406400" algn="l"/>
              </a:tabLst>
            </a:pPr>
            <a:r>
              <a:rPr lang="lv-LV" sz="294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Skolu darbības minimāla ierobežošana</a:t>
            </a:r>
          </a:p>
          <a:p>
            <a:pPr lvl="1">
              <a:buFontTx/>
              <a:buChar char="-"/>
              <a:tabLst>
                <a:tab pos="228600" algn="l"/>
                <a:tab pos="406400" algn="l"/>
              </a:tabLst>
            </a:pPr>
            <a:r>
              <a:rPr lang="lv-LV" sz="294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Minimāls būtisku ierobežojumu ilgums ārkārtējas situācijas laikā</a:t>
            </a:r>
          </a:p>
          <a:p>
            <a:pPr lvl="0">
              <a:spcAft>
                <a:spcPts val="0"/>
              </a:spcAft>
              <a:buFontTx/>
              <a:buChar char="-"/>
              <a:tabLst>
                <a:tab pos="228600" algn="l"/>
                <a:tab pos="406400" algn="l"/>
              </a:tabLst>
            </a:pPr>
            <a:r>
              <a:rPr lang="lv-LV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Ierobežojumu pielāgošana riska grupām - </a:t>
            </a:r>
            <a:r>
              <a:rPr lang="lv-LV" sz="294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Vecumu grupu saslimstības riska novērtējums</a:t>
            </a:r>
          </a:p>
          <a:p>
            <a:pPr lvl="0">
              <a:spcAft>
                <a:spcPts val="0"/>
              </a:spcAft>
              <a:buFontTx/>
              <a:buChar char="-"/>
              <a:tabLst>
                <a:tab pos="228600" algn="l"/>
                <a:tab pos="406400" algn="l"/>
              </a:tabLst>
            </a:pPr>
            <a:r>
              <a:rPr lang="lv-LV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Pasākuma kopuma princips</a:t>
            </a:r>
          </a:p>
          <a:p>
            <a:pPr lvl="0">
              <a:spcAft>
                <a:spcPts val="0"/>
              </a:spcAft>
              <a:buFontTx/>
              <a:buChar char="-"/>
              <a:tabLst>
                <a:tab pos="228600" algn="l"/>
                <a:tab pos="406400" algn="l"/>
              </a:tabLst>
            </a:pPr>
            <a:r>
              <a:rPr lang="lv-LV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Cikliska pieeja</a:t>
            </a:r>
          </a:p>
          <a:p>
            <a:pPr lvl="1">
              <a:buFontTx/>
              <a:buChar char="-"/>
              <a:tabLst>
                <a:tab pos="228600" algn="l"/>
                <a:tab pos="406400" algn="l"/>
              </a:tabLst>
            </a:pPr>
            <a:r>
              <a:rPr lang="lv-LV" sz="294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Posms 1. Kontaktu skaita mazināšana no </a:t>
            </a:r>
            <a:r>
              <a:rPr lang="lv-LV" sz="2941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40%</a:t>
            </a:r>
            <a:r>
              <a:rPr lang="lv-LV" sz="294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līdz </a:t>
            </a:r>
            <a:r>
              <a:rPr lang="lv-LV" sz="2941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60% </a:t>
            </a:r>
            <a:r>
              <a:rPr lang="lv-LV" sz="294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uz 3 nedēļām</a:t>
            </a:r>
          </a:p>
          <a:p>
            <a:pPr lvl="1">
              <a:buFontTx/>
              <a:buChar char="-"/>
              <a:tabLst>
                <a:tab pos="228600" algn="l"/>
                <a:tab pos="406400" algn="l"/>
              </a:tabLst>
            </a:pPr>
            <a:r>
              <a:rPr lang="lv-LV" sz="294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Posms 2. Kontaktu skaita mazināšana līdz </a:t>
            </a:r>
            <a:r>
              <a:rPr lang="lv-LV" sz="2941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20%</a:t>
            </a:r>
            <a:r>
              <a:rPr lang="lv-LV" sz="294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minimālie ierobežojumi zaļajam režīmam starp posmiem. </a:t>
            </a:r>
          </a:p>
          <a:p>
            <a:pPr lvl="0">
              <a:spcAft>
                <a:spcPts val="0"/>
              </a:spcAft>
              <a:buFontTx/>
              <a:buChar char="-"/>
              <a:tabLst>
                <a:tab pos="228600" algn="l"/>
                <a:tab pos="406400" algn="l"/>
              </a:tabLst>
            </a:pPr>
            <a:r>
              <a:rPr lang="lv-LV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Neatliekamības princips</a:t>
            </a:r>
          </a:p>
          <a:p>
            <a:pPr marL="0" lvl="0" indent="0">
              <a:spcAft>
                <a:spcPts val="0"/>
              </a:spcAft>
              <a:buNone/>
              <a:tabLst>
                <a:tab pos="228600" algn="l"/>
                <a:tab pos="406400" algn="l"/>
              </a:tabLst>
            </a:pPr>
            <a:r>
              <a:rPr lang="lv-LV" sz="4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Problēmas nopietnība</a:t>
            </a:r>
          </a:p>
          <a:p>
            <a:pPr lvl="0">
              <a:spcAft>
                <a:spcPts val="0"/>
              </a:spcAft>
              <a:buFontTx/>
              <a:buChar char="-"/>
              <a:tabLst>
                <a:tab pos="228600" algn="l"/>
                <a:tab pos="406400" algn="l"/>
              </a:tabLst>
            </a:pPr>
            <a:r>
              <a:rPr lang="lv-LV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Dati, to pieejamība nepastarpināti no datu rašanās avotiem, to interpretācija </a:t>
            </a:r>
          </a:p>
          <a:p>
            <a:pPr lvl="0">
              <a:spcAft>
                <a:spcPts val="0"/>
              </a:spcAft>
              <a:buFontTx/>
              <a:buChar char="-"/>
              <a:tabLst>
                <a:tab pos="228600" algn="l"/>
                <a:tab pos="406400" algn="l"/>
              </a:tabLst>
            </a:pPr>
            <a:r>
              <a:rPr lang="lv-LV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Slimnīcu noslodzes aizture no saslimstības konstatācijas brīža. </a:t>
            </a:r>
          </a:p>
          <a:p>
            <a:pPr lvl="0">
              <a:spcAft>
                <a:spcPts val="0"/>
              </a:spcAft>
              <a:buFontTx/>
              <a:buChar char="-"/>
              <a:tabLst>
                <a:tab pos="228600" algn="l"/>
                <a:tab pos="406400" algn="l"/>
              </a:tabLst>
            </a:pPr>
            <a:r>
              <a:rPr lang="lv-LV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Vājā vieta</a:t>
            </a:r>
          </a:p>
          <a:p>
            <a:pPr lvl="1">
              <a:buFontTx/>
              <a:buChar char="-"/>
              <a:tabLst>
                <a:tab pos="228600" algn="l"/>
                <a:tab pos="406400" algn="l"/>
              </a:tabLst>
            </a:pPr>
            <a:r>
              <a:rPr lang="lv-LV" sz="294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Slimnīcu noslodze/ gultas vietas / personāls</a:t>
            </a:r>
          </a:p>
          <a:p>
            <a:pPr lvl="1">
              <a:buFontTx/>
              <a:buChar char="-"/>
              <a:tabLst>
                <a:tab pos="228600" algn="l"/>
                <a:tab pos="406400" algn="l"/>
              </a:tabLst>
            </a:pPr>
            <a:r>
              <a:rPr lang="lv-LV" sz="294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gultas</a:t>
            </a:r>
          </a:p>
          <a:p>
            <a:pPr lvl="1">
              <a:buFontTx/>
              <a:buChar char="-"/>
              <a:tabLst>
                <a:tab pos="228600" algn="l"/>
                <a:tab pos="406400" algn="l"/>
              </a:tabLst>
            </a:pPr>
            <a:r>
              <a:rPr lang="lv-LV" sz="294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Testēšanas spējas un pieejamība</a:t>
            </a:r>
          </a:p>
          <a:p>
            <a:pPr lvl="1">
              <a:buFontTx/>
              <a:buChar char="-"/>
              <a:tabLst>
                <a:tab pos="228600" algn="l"/>
                <a:tab pos="406400" algn="l"/>
              </a:tabLst>
            </a:pPr>
            <a:r>
              <a:rPr lang="lv-LV" sz="294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Vakcinācijas spējas un pieejamība</a:t>
            </a:r>
          </a:p>
          <a:p>
            <a:pPr lvl="0">
              <a:spcAft>
                <a:spcPts val="0"/>
              </a:spcAft>
              <a:buFontTx/>
              <a:buChar char="-"/>
              <a:tabLst>
                <a:tab pos="228600" algn="l"/>
                <a:tab pos="406400" algn="l"/>
              </a:tabLst>
            </a:pPr>
            <a:r>
              <a:rPr lang="lv-LV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Finanšu sekas (</a:t>
            </a:r>
            <a:r>
              <a:rPr lang="lv-LV" sz="254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Pabalsti, Subsīdijas, Kompensācijas)</a:t>
            </a:r>
          </a:p>
          <a:p>
            <a:pPr marL="0" indent="0">
              <a:buNone/>
            </a:pPr>
            <a:endParaRPr lang="lv-LV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v-LV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5130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25246-0018-4C90-9440-584440614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2266" y="602204"/>
            <a:ext cx="17341156" cy="1545574"/>
          </a:xfrm>
        </p:spPr>
        <p:txBody>
          <a:bodyPr>
            <a:normAutofit/>
          </a:bodyPr>
          <a:lstStyle/>
          <a:p>
            <a:pPr algn="ctr"/>
            <a:r>
              <a:rPr lang="lv-LV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Uzdevumi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C6A92-9BBA-4AE7-A57F-8EDBAF7E9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3014" y="2147778"/>
            <a:ext cx="18840893" cy="9163159"/>
          </a:xfrm>
        </p:spPr>
        <p:txBody>
          <a:bodyPr>
            <a:normAutofit fontScale="92500"/>
          </a:bodyPr>
          <a:lstStyle/>
          <a:p>
            <a:pPr>
              <a:buFontTx/>
              <a:buChar char="-"/>
            </a:pPr>
            <a:r>
              <a:rPr lang="lv-LV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Apturēt Covid-19 infekcijas straujo pieauguma tendenci </a:t>
            </a:r>
          </a:p>
          <a:p>
            <a:pPr lvl="1">
              <a:buFontTx/>
              <a:buChar char="-"/>
            </a:pPr>
            <a:r>
              <a:rPr lang="lv-LV" sz="2941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samazināt cilvēku saslimstību, hospitalizāciju un mirstību ar Covid-19 infekciju </a:t>
            </a:r>
          </a:p>
          <a:p>
            <a:pPr>
              <a:buFontTx/>
              <a:buChar char="-"/>
            </a:pPr>
            <a:r>
              <a:rPr lang="lv-LV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Apturēt veselības sistēmas noslodzes pieauguma tendences (vienlaikus sagatavoties Covid-19 pacientu izvietošanai «Lauku hospitālī») </a:t>
            </a:r>
          </a:p>
          <a:p>
            <a:pPr lvl="1">
              <a:buFontTx/>
              <a:buChar char="-"/>
            </a:pPr>
            <a:r>
              <a:rPr lang="lv-LV" sz="2941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samazināt veselības sistēmas noslodzi līdz pārvaldāmam līmenim</a:t>
            </a:r>
          </a:p>
          <a:p>
            <a:pPr>
              <a:buFontTx/>
              <a:buChar char="-"/>
            </a:pPr>
            <a:r>
              <a:rPr lang="lv-LV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Pēc iespējas saglabāt nozaru funkcionēšanas iespējas ar ilgtermiņa perspektīvu</a:t>
            </a:r>
          </a:p>
          <a:p>
            <a:pPr>
              <a:buFontTx/>
              <a:buChar char="-"/>
            </a:pPr>
            <a:r>
              <a:rPr lang="lv-LV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Apturēt ar Covid-19 infekciju hospitalizēto un mirušo cilvēku skaita pieauguma tendenci, vienlaikus:</a:t>
            </a:r>
          </a:p>
          <a:p>
            <a:pPr lvl="1">
              <a:buFontTx/>
              <a:buChar char="-"/>
            </a:pPr>
            <a:r>
              <a:rPr lang="lv-LV" sz="294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primāri pēc iespējas nodrošinot izglītības iespējas klātienē (no jaunāka (+invalīdi) uz vecākiem </a:t>
            </a:r>
            <a:r>
              <a:rPr lang="lv-LV" sz="294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(dabiski karantīnas režīmi)</a:t>
            </a:r>
            <a:r>
              <a:rPr lang="lv-LV" sz="294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</a:p>
          <a:p>
            <a:pPr lvl="1">
              <a:buFontTx/>
              <a:buChar char="-"/>
            </a:pPr>
            <a:r>
              <a:rPr lang="lv-LV" sz="294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pēc iespējas īsākā laika termiņā ierobežot tautsaimniecības nozares, vienlaikus stiprināt tās funkcionalitāti un ilgtermiņa noturību   </a:t>
            </a:r>
          </a:p>
          <a:p>
            <a:pPr lvl="1">
              <a:buFontTx/>
              <a:buChar char="-"/>
            </a:pPr>
            <a:r>
              <a:rPr lang="lv-LV" sz="294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nodrošinot vitāli svarīgo preču un pakalpojumu pieejamību </a:t>
            </a:r>
          </a:p>
          <a:p>
            <a:pPr lvl="1">
              <a:buFontTx/>
              <a:buChar char="-"/>
            </a:pPr>
            <a:r>
              <a:rPr lang="lv-LV" sz="294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apturēt veselības sistēmas pārslogotību, pakāpeniski atjaunot veselības pakalpojumu pieejamību un to noturību ilgtermiņā</a:t>
            </a:r>
          </a:p>
          <a:p>
            <a:pPr marL="0" indent="0">
              <a:buNone/>
            </a:pPr>
            <a:r>
              <a:rPr lang="lv-LV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Nodrošināt ērtu bezmaksas vakcinācijas pieejamību atbilstoši pieprasījumam</a:t>
            </a:r>
          </a:p>
          <a:p>
            <a:pPr marL="0" indent="0">
              <a:buNone/>
            </a:pPr>
            <a:r>
              <a:rPr lang="lv-LV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Nodrošināt efektīvu testēšanas sistēmas funkcionalitāti un kapacitāti medicīniskām vajadzībām, kā arī drošas daba un izglītības vides sekmēšanai  </a:t>
            </a:r>
          </a:p>
          <a:p>
            <a:pPr marL="0" indent="0">
              <a:buNone/>
            </a:pPr>
            <a:r>
              <a:rPr lang="lv-LV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Pēc iespējas izmantot `</a:t>
            </a:r>
            <a:r>
              <a:rPr lang="lv-LV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dubultas nozīmes</a:t>
            </a:r>
            <a:r>
              <a:rPr lang="lv-LV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` drošības pasākumus</a:t>
            </a:r>
          </a:p>
          <a:p>
            <a:pPr marL="0" indent="0">
              <a:buNone/>
            </a:pPr>
            <a:endParaRPr lang="lv-LV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v-LV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1171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25246-0018-4C90-9440-584440614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2266" y="602204"/>
            <a:ext cx="17341156" cy="1545574"/>
          </a:xfrm>
        </p:spPr>
        <p:txBody>
          <a:bodyPr>
            <a:normAutofit/>
          </a:bodyPr>
          <a:lstStyle/>
          <a:p>
            <a:pPr algn="ctr"/>
            <a:r>
              <a:rPr lang="lv-LV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1.Solis</a:t>
            </a:r>
            <a:br>
              <a:rPr lang="lv-LV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Grozījumi MK 662 noteikumos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C6A92-9BBA-4AE7-A57F-8EDBAF7E9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037" y="2147778"/>
            <a:ext cx="19308726" cy="8995143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Droša darba un pakalpojumu vide (izņemot vitāli svarīgos) – tikai vakcinētas vai pārslimojošas personas</a:t>
            </a:r>
          </a:p>
          <a:p>
            <a:pPr>
              <a:buFontTx/>
              <a:buChar char="-"/>
            </a:pPr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Darba devēja un darbinieka (amatpersonas) pienākumi (</a:t>
            </a:r>
            <a:r>
              <a:rPr lang="lv-LV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kopā ar </a:t>
            </a:r>
            <a:r>
              <a:rPr lang="lv-LV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Covid</a:t>
            </a:r>
            <a:r>
              <a:rPr lang="lv-LV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pārvaldības likuma grozījumiem</a:t>
            </a:r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FontTx/>
              <a:buChar char="-"/>
            </a:pPr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Droši pakalpojumi un pasākumi – </a:t>
            </a:r>
            <a:r>
              <a:rPr lang="lv-LV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300</a:t>
            </a:r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personas iekštelpās </a:t>
            </a:r>
            <a:r>
              <a:rPr lang="lv-LV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500</a:t>
            </a:r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ārtelpās</a:t>
            </a:r>
            <a:endParaRPr lang="lv-LV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Nedroši pakalpojumi un pasākumi - </a:t>
            </a:r>
            <a:r>
              <a:rPr lang="lv-LV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mājsaimniecības iekštelpās, </a:t>
            </a:r>
            <a:r>
              <a:rPr lang="lv-LV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personas </a:t>
            </a:r>
            <a:r>
              <a:rPr lang="lv-LV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ārtelpās</a:t>
            </a:r>
            <a:endParaRPr lang="lv-LV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Drošā vidē:</a:t>
            </a:r>
          </a:p>
          <a:p>
            <a:pPr lvl="1">
              <a:buFontTx/>
              <a:buChar char="-"/>
            </a:pPr>
            <a:r>
              <a:rPr lang="lv-LV" sz="2541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Saimniecisko pakalpojumu, tai skaitā </a:t>
            </a:r>
            <a:r>
              <a:rPr lang="lv-LV" sz="2541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skaistumkopšanas</a:t>
            </a:r>
            <a:r>
              <a:rPr lang="lv-LV" sz="2541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izklaides, atrakciju un kultūras pakalpojumu sniegšanas nosacījumi</a:t>
            </a:r>
          </a:p>
          <a:p>
            <a:pPr lvl="1">
              <a:buFontTx/>
              <a:buChar char="-"/>
            </a:pPr>
            <a:r>
              <a:rPr lang="lv-LV" sz="2541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Tirdzniecības pakalpojumu sniegšanas un pārtikas aprites nosacījumi (izņemot vitāli svarīgas preces un pakalpojumi nedrošā vidē, kas nodalīta atsevišķi)</a:t>
            </a:r>
          </a:p>
          <a:p>
            <a:pPr lvl="1">
              <a:buFontTx/>
              <a:buChar char="-"/>
            </a:pPr>
            <a:r>
              <a:rPr lang="lv-LV" sz="2541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Ēdināšanas pakalpojumu sniegšanas nosacījumi (izņēmumi)</a:t>
            </a:r>
          </a:p>
          <a:p>
            <a:pPr lvl="1">
              <a:buFontTx/>
              <a:buChar char="-"/>
            </a:pPr>
            <a:r>
              <a:rPr lang="lv-LV" sz="2541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Publisko pasākumu un reliģiskās darbības norise, kā arī </a:t>
            </a:r>
            <a:r>
              <a:rPr lang="lv-LV" sz="2541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amatiermākslas</a:t>
            </a:r>
            <a:r>
              <a:rPr lang="lv-LV" sz="2541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kolektīvu un plašsaziņas līdzekļu darbība</a:t>
            </a:r>
          </a:p>
          <a:p>
            <a:pPr lvl="1">
              <a:buFontTx/>
              <a:buChar char="-"/>
            </a:pPr>
            <a:r>
              <a:rPr lang="lv-LV" sz="2541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Transporta pakalpojumu sniegšanas nosacījumi</a:t>
            </a:r>
          </a:p>
          <a:p>
            <a:pPr lvl="1">
              <a:buFontTx/>
              <a:buChar char="-"/>
            </a:pPr>
            <a:r>
              <a:rPr lang="lv-LV" sz="2541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Izglītības, mācību procesa un sporta norises nosacījumi</a:t>
            </a:r>
          </a:p>
          <a:p>
            <a:pPr lvl="1">
              <a:buFontTx/>
              <a:buChar char="-"/>
            </a:pPr>
            <a:endParaRPr lang="lv-LV" sz="2541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Koncepts: </a:t>
            </a:r>
          </a:p>
          <a:p>
            <a:pPr lvl="1">
              <a:buFontTx/>
              <a:buChar char="-"/>
            </a:pPr>
            <a:r>
              <a:rPr lang="lv-LV" sz="2541" b="1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Vakcinētas vai pārslimojušas personas </a:t>
            </a:r>
            <a:r>
              <a:rPr lang="lv-LV" sz="2541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lv-LV" sz="2541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dzeltenā režīma prasībās</a:t>
            </a:r>
          </a:p>
          <a:p>
            <a:pPr lvl="1">
              <a:buFontTx/>
              <a:buChar char="-"/>
            </a:pPr>
            <a:r>
              <a:rPr lang="lv-LV" sz="2541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Testēšanas fokuss – izglītība, darbs, medicīna</a:t>
            </a:r>
          </a:p>
          <a:p>
            <a:pPr lvl="1">
              <a:buFontTx/>
              <a:buChar char="-"/>
            </a:pPr>
            <a:r>
              <a:rPr lang="lv-LV" sz="2541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Nevakcinētām personām – tikai vitāli svarīgi pakalpojumi un preces </a:t>
            </a:r>
            <a:r>
              <a:rPr lang="lv-LV" sz="2541" b="1" dirty="0"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nodalītā sarkanajā režīmā</a:t>
            </a:r>
          </a:p>
          <a:p>
            <a:pPr>
              <a:buFontTx/>
              <a:buChar char="-"/>
            </a:pPr>
            <a:endParaRPr lang="lv-LV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lv-LV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lv-LV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v-LV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v-LV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55686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25246-0018-4C90-9440-584440614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2266" y="602204"/>
            <a:ext cx="17341156" cy="1545574"/>
          </a:xfrm>
        </p:spPr>
        <p:txBody>
          <a:bodyPr>
            <a:normAutofit/>
          </a:bodyPr>
          <a:lstStyle/>
          <a:p>
            <a:pPr algn="ctr"/>
            <a:r>
              <a:rPr lang="lv-LV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1.Soļa ietekmes analīze</a:t>
            </a:r>
            <a:br>
              <a:rPr lang="lv-LV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«Zaļais režīms»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C6A92-9BBA-4AE7-A57F-8EDBAF7E9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037" y="2147778"/>
            <a:ext cx="19308726" cy="8995143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endParaRPr lang="lv-LV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lv-LV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lv-LV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v-LV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v-LV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7517" y="2238740"/>
            <a:ext cx="13770654" cy="8813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08592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25246-0018-4C90-9440-584440614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2266" y="602204"/>
            <a:ext cx="17341156" cy="1545574"/>
          </a:xfrm>
        </p:spPr>
        <p:txBody>
          <a:bodyPr>
            <a:normAutofit/>
          </a:bodyPr>
          <a:lstStyle/>
          <a:p>
            <a:pPr algn="ctr"/>
            <a:r>
              <a:rPr lang="lv-LV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1.Soļa ietekmes analīze</a:t>
            </a:r>
            <a:br>
              <a:rPr lang="lv-LV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«Zaļais režīms</a:t>
            </a:r>
            <a:r>
              <a:rPr lang="lv-LV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lv-LV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 vakcinācijas tempa pieaugumu</a:t>
            </a:r>
            <a:endParaRPr lang="lv-LV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C6A92-9BBA-4AE7-A57F-8EDBAF7E9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037" y="2147778"/>
            <a:ext cx="19308726" cy="8995143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endParaRPr lang="lv-LV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lv-LV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lv-LV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v-LV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v-LV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Content Placeholder 16">
            <a:extLst>
              <a:ext uri="{FF2B5EF4-FFF2-40B4-BE49-F238E27FC236}">
                <a16:creationId xmlns:a16="http://schemas.microsoft.com/office/drawing/2014/main" id="{AE807B8D-E31E-4444-838A-C925EF8C3A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6545" y="2257319"/>
            <a:ext cx="13712598" cy="8776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6333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25246-0018-4C90-9440-584440614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2266" y="602204"/>
            <a:ext cx="17341156" cy="1545574"/>
          </a:xfrm>
        </p:spPr>
        <p:txBody>
          <a:bodyPr>
            <a:normAutofit/>
          </a:bodyPr>
          <a:lstStyle/>
          <a:p>
            <a:pPr algn="ctr"/>
            <a:r>
              <a:rPr lang="lv-LV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2.Solis</a:t>
            </a:r>
            <a:br>
              <a:rPr lang="lv-LV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Ārkārtējās situācijas izsludināšana (</a:t>
            </a:r>
            <a:r>
              <a:rPr lang="lv-LV" sz="44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tikai kopā ar 1.soli</a:t>
            </a:r>
            <a:r>
              <a:rPr lang="lv-LV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C6A92-9BBA-4AE7-A57F-8EDBAF7E9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037" y="2147778"/>
            <a:ext cx="19308726" cy="8995143"/>
          </a:xfrm>
        </p:spPr>
        <p:txBody>
          <a:bodyPr>
            <a:normAutofit fontScale="92500" lnSpcReduction="20000"/>
          </a:bodyPr>
          <a:lstStyle/>
          <a:p>
            <a:pPr>
              <a:buFontTx/>
              <a:buChar char="-"/>
            </a:pPr>
            <a:r>
              <a:rPr lang="lv-LV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Ņemot vērā straujo Covid-19 infekcijas izplatīšanos un pieaugošo veselības nozares pārslodzi izsludināma ārkārtējā situācija uz </a:t>
            </a:r>
            <a:r>
              <a:rPr lang="lv-LV" sz="32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3 mēnešiem</a:t>
            </a:r>
            <a:r>
              <a:rPr lang="lv-LV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lai apturētu straujo Covid-19 infekcijas pieauguma un veselības sistēmas noslodzes pieauguma tendenci un novēršamās mirstības mazināšanu, vienlaikus nodrošinot svarīgu valsts funkciju un pakalpojumu nepārtrauktību</a:t>
            </a:r>
          </a:p>
          <a:p>
            <a:pPr>
              <a:buFontTx/>
              <a:buChar char="-"/>
            </a:pPr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Atbildīgās institūcijas - Krīzes vadības padome un Veselības ministrija </a:t>
            </a:r>
          </a:p>
          <a:p>
            <a:pPr>
              <a:buFontTx/>
              <a:buChar char="-"/>
            </a:pPr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Ārkārtējās situācijas laikā no </a:t>
            </a:r>
            <a:r>
              <a:rPr lang="lv-LV" sz="32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2021.gada 7.oktobra līdz 2021.gada 29.oktobrim</a:t>
            </a:r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tiek noteikti stingri aizliegumi un ierobežojumi:</a:t>
            </a:r>
          </a:p>
          <a:p>
            <a:pPr>
              <a:buFontTx/>
              <a:buChar char="-"/>
            </a:pPr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Pulcēšanās jomā</a:t>
            </a:r>
          </a:p>
          <a:p>
            <a:pPr>
              <a:buFontTx/>
              <a:buChar char="-"/>
            </a:pPr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Saimniecisko pakalpojumu jomā</a:t>
            </a:r>
          </a:p>
          <a:p>
            <a:pPr>
              <a:buFontTx/>
              <a:buChar char="-"/>
            </a:pPr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Kultūras un reliģijas jomā</a:t>
            </a:r>
          </a:p>
          <a:p>
            <a:pPr>
              <a:buFontTx/>
              <a:buChar char="-"/>
            </a:pPr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Sabiedriskās ēdināšanas jomā</a:t>
            </a:r>
          </a:p>
          <a:p>
            <a:pPr>
              <a:buFontTx/>
              <a:buChar char="-"/>
            </a:pPr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Tirdzniecības jomā</a:t>
            </a:r>
          </a:p>
          <a:p>
            <a:pPr>
              <a:buFontTx/>
              <a:buChar char="-"/>
            </a:pPr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Izglītības jomā (PII un skolas līdz 4.klasei klātienē; pārējie attālināti) </a:t>
            </a:r>
          </a:p>
          <a:p>
            <a:pPr>
              <a:buFontTx/>
              <a:buChar char="-"/>
            </a:pPr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Sporta jomā</a:t>
            </a:r>
          </a:p>
          <a:p>
            <a:pPr>
              <a:buFontTx/>
              <a:buChar char="-"/>
            </a:pPr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Publisko pakalpojumu jomā</a:t>
            </a:r>
          </a:p>
          <a:p>
            <a:pPr>
              <a:buFontTx/>
              <a:buChar char="-"/>
            </a:pPr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Veselības jomā</a:t>
            </a:r>
          </a:p>
          <a:p>
            <a:pPr>
              <a:buFontTx/>
              <a:buChar char="-"/>
            </a:pPr>
            <a:endParaRPr lang="lv-LV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lv-LV" sz="3200" b="1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Kompensāciju un atbalsta pasākumu izvērtēšana</a:t>
            </a:r>
          </a:p>
          <a:p>
            <a:pPr>
              <a:buFontTx/>
              <a:buChar char="-"/>
            </a:pPr>
            <a:endParaRPr lang="lv-LV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v-LV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lv-LV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lv-LV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v-LV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v-LV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90215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25246-0018-4C90-9440-584440614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2266" y="602204"/>
            <a:ext cx="17341156" cy="1545574"/>
          </a:xfrm>
        </p:spPr>
        <p:txBody>
          <a:bodyPr>
            <a:normAutofit/>
          </a:bodyPr>
          <a:lstStyle/>
          <a:p>
            <a:pPr algn="ctr"/>
            <a:r>
              <a:rPr lang="lv-LV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2.Soļa ietekmes analīze</a:t>
            </a:r>
            <a:br>
              <a:rPr lang="lv-LV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lv-LV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Ārkārtējā situācija»</a:t>
            </a:r>
            <a:endParaRPr lang="lv-LV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C6A92-9BBA-4AE7-A57F-8EDBAF7E9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037" y="2147778"/>
            <a:ext cx="19308726" cy="8995143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endParaRPr lang="lv-LV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lv-LV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lv-LV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v-LV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v-LV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82D7D1A-B3D3-42E6-A03B-DA1FB4BA97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5386" y="2147777"/>
            <a:ext cx="14054916" cy="8995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912482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LMT KRASA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A4616"/>
      </a:accent1>
      <a:accent2>
        <a:srgbClr val="ED7D31"/>
      </a:accent2>
      <a:accent3>
        <a:srgbClr val="C8102E"/>
      </a:accent3>
      <a:accent4>
        <a:srgbClr val="9D2234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E356F67BC5D6214A90CF8C06135E3A0B" ma:contentTypeVersion="0" ma:contentTypeDescription="Izveidot jaunu dokumentu." ma:contentTypeScope="" ma:versionID="ac7a4a67de42c7925cfd9555969a6eb9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5d82fdbd6c019194e9f2f5a86478a48e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56BA389-91F8-4199-A88B-4BA9BAE214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4CDA0D0C-6C61-4896-8FBA-CC2051253BD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4E89EFE-D2B1-4912-850C-F7AA41C3C6A5}">
  <ds:schemaRefs>
    <ds:schemaRef ds:uri="http://schemas.openxmlformats.org/package/2006/metadata/core-properties"/>
    <ds:schemaRef ds:uri="http://purl.org/dc/terms/"/>
    <ds:schemaRef ds:uri="http://www.w3.org/XML/1998/namespace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931</Words>
  <Application>Microsoft Office PowerPoint</Application>
  <PresentationFormat>Custom</PresentationFormat>
  <Paragraphs>196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Arial</vt:lpstr>
      <vt:lpstr>Calibri</vt:lpstr>
      <vt:lpstr>Calibri Light</vt:lpstr>
      <vt:lpstr>Geometria Narrow</vt:lpstr>
      <vt:lpstr>Geometria Narrow Light</vt:lpstr>
      <vt:lpstr>Times New Roman</vt:lpstr>
      <vt:lpstr>1_Custom Design</vt:lpstr>
      <vt:lpstr>Custom Design</vt:lpstr>
      <vt:lpstr>Office dizains</vt:lpstr>
      <vt:lpstr>Krīzes vadības padomes sekretariāts</vt:lpstr>
      <vt:lpstr>0.Soļa ietekmes analīze «Kā līdz šim»</vt:lpstr>
      <vt:lpstr>Mērķis un principi</vt:lpstr>
      <vt:lpstr>Uzdevumi</vt:lpstr>
      <vt:lpstr>1.Solis Grozījumi MK 662 noteikumos</vt:lpstr>
      <vt:lpstr>1.Soļa ietekmes analīze «Zaļais režīms»</vt:lpstr>
      <vt:lpstr>1.Soļa ietekmes analīze «Zaļais režīms» ar vakcinācijas tempa pieaugumu</vt:lpstr>
      <vt:lpstr>2.Solis Ārkārtējās situācijas izsludināšana (tikai kopā ar 1.soli)</vt:lpstr>
      <vt:lpstr>2.Soļa ietekmes analīze «Ārkārtējā situācija»</vt:lpstr>
      <vt:lpstr>2.Soļa ietekmes analīze «Ārkārtējā situācija» ar mazāk efektīvu kontroli</vt:lpstr>
      <vt:lpstr>2.Soļa ietekmes analīze Ja «Ārkārtējā situācija» tiek ieviesta novēloti</vt:lpstr>
      <vt:lpstr>Vakcinēšana un testēšana</vt:lpstr>
      <vt:lpstr>Komunikācija</vt:lpstr>
      <vt:lpstr>Izaicinājumi</vt:lpstr>
      <vt:lpstr>PowerPoint Presentation</vt:lpstr>
      <vt:lpstr>KVP sēdes protokollēmuma projekts  (D++koncepta (D+M varianta) atbalstīšanas gadījumā)</vt:lpstr>
      <vt:lpstr>Krīzes vadības padomes sekretariāts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D++ koncepts (D+M variants)</dc:title>
  <dc:subject>D++ koncepts (D+S variants)</dc:subject>
  <dc:creator>Kaspars Druvaskalns</dc:creator>
  <cp:lastModifiedBy>Nikita Trojanskis</cp:lastModifiedBy>
  <cp:revision>756</cp:revision>
  <dcterms:created xsi:type="dcterms:W3CDTF">2019-12-23T10:03:57Z</dcterms:created>
  <dcterms:modified xsi:type="dcterms:W3CDTF">2021-10-07T11:48:53Z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0x010100E356F67BC5D6214A90CF8C06135E3A0B</vt:lpwstr>
  </property>
</Properties>
</file>