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4" r:id="rId4"/>
    <p:sldMasterId id="2147483662" r:id="rId5"/>
    <p:sldMasterId id="2147483742" r:id="rId6"/>
  </p:sldMasterIdLst>
  <p:notesMasterIdLst>
    <p:notesMasterId r:id="rId36"/>
  </p:notesMasterIdLst>
  <p:handoutMasterIdLst>
    <p:handoutMasterId r:id="rId37"/>
  </p:handoutMasterIdLst>
  <p:sldIdLst>
    <p:sldId id="360" r:id="rId7"/>
    <p:sldId id="441" r:id="rId8"/>
    <p:sldId id="350" r:id="rId9"/>
    <p:sldId id="419" r:id="rId10"/>
    <p:sldId id="399" r:id="rId11"/>
    <p:sldId id="422" r:id="rId12"/>
    <p:sldId id="423" r:id="rId13"/>
    <p:sldId id="439" r:id="rId14"/>
    <p:sldId id="440" r:id="rId15"/>
    <p:sldId id="427" r:id="rId16"/>
    <p:sldId id="428" r:id="rId17"/>
    <p:sldId id="429" r:id="rId18"/>
    <p:sldId id="430" r:id="rId19"/>
    <p:sldId id="431" r:id="rId20"/>
    <p:sldId id="432" r:id="rId21"/>
    <p:sldId id="433" r:id="rId22"/>
    <p:sldId id="434" r:id="rId23"/>
    <p:sldId id="435" r:id="rId24"/>
    <p:sldId id="436" r:id="rId25"/>
    <p:sldId id="437" r:id="rId26"/>
    <p:sldId id="663" r:id="rId27"/>
    <p:sldId id="664" r:id="rId28"/>
    <p:sldId id="416" r:id="rId29"/>
    <p:sldId id="411" r:id="rId30"/>
    <p:sldId id="398" r:id="rId31"/>
    <p:sldId id="363" r:id="rId32"/>
    <p:sldId id="365" r:id="rId33"/>
    <p:sldId id="397" r:id="rId34"/>
    <p:sldId id="349" r:id="rId35"/>
  </p:sldIdLst>
  <p:sldSz cx="20105688" cy="11310938"/>
  <p:notesSz cx="6858000" cy="9144000"/>
  <p:defaultTextStyle>
    <a:defPPr>
      <a:defRPr lang="en-US"/>
    </a:defPPr>
    <a:lvl1pPr marL="0" algn="l" defTabSz="1507937" rtl="0" eaLnBrk="1" latinLnBrk="0" hangingPunct="1">
      <a:defRPr sz="2968" kern="1200">
        <a:solidFill>
          <a:schemeClr val="tx1"/>
        </a:solidFill>
        <a:latin typeface="+mn-lt"/>
        <a:ea typeface="+mn-ea"/>
        <a:cs typeface="+mn-cs"/>
      </a:defRPr>
    </a:lvl1pPr>
    <a:lvl2pPr marL="753969" algn="l" defTabSz="1507937" rtl="0" eaLnBrk="1" latinLnBrk="0" hangingPunct="1">
      <a:defRPr sz="2968" kern="1200">
        <a:solidFill>
          <a:schemeClr val="tx1"/>
        </a:solidFill>
        <a:latin typeface="+mn-lt"/>
        <a:ea typeface="+mn-ea"/>
        <a:cs typeface="+mn-cs"/>
      </a:defRPr>
    </a:lvl2pPr>
    <a:lvl3pPr marL="1507937" algn="l" defTabSz="1507937" rtl="0" eaLnBrk="1" latinLnBrk="0" hangingPunct="1">
      <a:defRPr sz="2968" kern="1200">
        <a:solidFill>
          <a:schemeClr val="tx1"/>
        </a:solidFill>
        <a:latin typeface="+mn-lt"/>
        <a:ea typeface="+mn-ea"/>
        <a:cs typeface="+mn-cs"/>
      </a:defRPr>
    </a:lvl3pPr>
    <a:lvl4pPr marL="2261906" algn="l" defTabSz="1507937" rtl="0" eaLnBrk="1" latinLnBrk="0" hangingPunct="1">
      <a:defRPr sz="2968" kern="1200">
        <a:solidFill>
          <a:schemeClr val="tx1"/>
        </a:solidFill>
        <a:latin typeface="+mn-lt"/>
        <a:ea typeface="+mn-ea"/>
        <a:cs typeface="+mn-cs"/>
      </a:defRPr>
    </a:lvl4pPr>
    <a:lvl5pPr marL="3015874" algn="l" defTabSz="1507937" rtl="0" eaLnBrk="1" latinLnBrk="0" hangingPunct="1">
      <a:defRPr sz="2968" kern="1200">
        <a:solidFill>
          <a:schemeClr val="tx1"/>
        </a:solidFill>
        <a:latin typeface="+mn-lt"/>
        <a:ea typeface="+mn-ea"/>
        <a:cs typeface="+mn-cs"/>
      </a:defRPr>
    </a:lvl5pPr>
    <a:lvl6pPr marL="3769843" algn="l" defTabSz="1507937" rtl="0" eaLnBrk="1" latinLnBrk="0" hangingPunct="1">
      <a:defRPr sz="2968" kern="1200">
        <a:solidFill>
          <a:schemeClr val="tx1"/>
        </a:solidFill>
        <a:latin typeface="+mn-lt"/>
        <a:ea typeface="+mn-ea"/>
        <a:cs typeface="+mn-cs"/>
      </a:defRPr>
    </a:lvl6pPr>
    <a:lvl7pPr marL="4523811" algn="l" defTabSz="1507937" rtl="0" eaLnBrk="1" latinLnBrk="0" hangingPunct="1">
      <a:defRPr sz="2968" kern="1200">
        <a:solidFill>
          <a:schemeClr val="tx1"/>
        </a:solidFill>
        <a:latin typeface="+mn-lt"/>
        <a:ea typeface="+mn-ea"/>
        <a:cs typeface="+mn-cs"/>
      </a:defRPr>
    </a:lvl7pPr>
    <a:lvl8pPr marL="5277780" algn="l" defTabSz="1507937" rtl="0" eaLnBrk="1" latinLnBrk="0" hangingPunct="1">
      <a:defRPr sz="2968" kern="1200">
        <a:solidFill>
          <a:schemeClr val="tx1"/>
        </a:solidFill>
        <a:latin typeface="+mn-lt"/>
        <a:ea typeface="+mn-ea"/>
        <a:cs typeface="+mn-cs"/>
      </a:defRPr>
    </a:lvl8pPr>
    <a:lvl9pPr marL="6031748" algn="l" defTabSz="1507937" rtl="0" eaLnBrk="1" latinLnBrk="0" hangingPunct="1">
      <a:defRPr sz="2968"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4F73DC5-F339-F645-9017-111D2FCA377B}">
          <p14:sldIdLst>
            <p14:sldId id="360"/>
            <p14:sldId id="441"/>
            <p14:sldId id="350"/>
            <p14:sldId id="419"/>
            <p14:sldId id="399"/>
            <p14:sldId id="422"/>
            <p14:sldId id="423"/>
            <p14:sldId id="439"/>
            <p14:sldId id="440"/>
            <p14:sldId id="427"/>
            <p14:sldId id="428"/>
            <p14:sldId id="429"/>
            <p14:sldId id="430"/>
            <p14:sldId id="431"/>
            <p14:sldId id="432"/>
            <p14:sldId id="433"/>
            <p14:sldId id="434"/>
            <p14:sldId id="435"/>
            <p14:sldId id="436"/>
            <p14:sldId id="437"/>
            <p14:sldId id="663"/>
            <p14:sldId id="664"/>
            <p14:sldId id="416"/>
            <p14:sldId id="411"/>
            <p14:sldId id="398"/>
            <p14:sldId id="363"/>
            <p14:sldId id="365"/>
            <p14:sldId id="397"/>
            <p14:sldId id="349"/>
          </p14:sldIdLst>
        </p14:section>
      </p14:sectionLst>
    </p:ext>
    <p:ext uri="{EFAFB233-063F-42B5-8137-9DF3F51BA10A}">
      <p15:sldGuideLst xmlns:p15="http://schemas.microsoft.com/office/powerpoint/2012/main">
        <p15:guide id="1" orient="horz" pos="3562">
          <p15:clr>
            <a:srgbClr val="A4A3A4"/>
          </p15:clr>
        </p15:guide>
        <p15:guide id="2" pos="633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A13"/>
    <a:srgbClr val="9D2235"/>
    <a:srgbClr val="802235"/>
    <a:srgbClr val="A7102E"/>
    <a:srgbClr val="D94616"/>
    <a:srgbClr val="FA46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B85C45-080F-FC14-F53F-1E2B20E6EF4A}" v="1228" dt="2020-04-30T12:35:37.303"/>
    <p1510:client id="{91FB5473-8739-4811-B53E-033232FE5F3B}" v="123" dt="2020-04-30T13:29:56.4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434" autoAdjust="0"/>
  </p:normalViewPr>
  <p:slideViewPr>
    <p:cSldViewPr snapToGrid="0">
      <p:cViewPr varScale="1">
        <p:scale>
          <a:sx n="53" d="100"/>
          <a:sy n="53" d="100"/>
        </p:scale>
        <p:origin x="394" y="58"/>
      </p:cViewPr>
      <p:guideLst>
        <p:guide orient="horz" pos="3562"/>
        <p:guide pos="6332"/>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viewProps" Target="viewProps.xml"/><Relationship Id="rId21" Type="http://schemas.openxmlformats.org/officeDocument/2006/relationships/slide" Target="slides/slide15.xml"/><Relationship Id="rId34" Type="http://schemas.openxmlformats.org/officeDocument/2006/relationships/slide" Target="slides/slide28.xml"/><Relationship Id="rId42" Type="http://schemas.microsoft.com/office/2016/11/relationships/changesInfo" Target="changesInfos/changesInfo1.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microsoft.com/office/2015/10/relationships/revisionInfo" Target="revisionInfo.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anon#0f81cdc74366dfc354d2bc2acb27867991e49a2b723c32920d44bb529a95506b::" providerId="AD" clId="Web-{24B85C45-080F-FC14-F53F-1E2B20E6EF4A}"/>
    <pc:docChg chg="modSld">
      <pc:chgData name="Guest User" userId="S::urn:spo:anon#0f81cdc74366dfc354d2bc2acb27867991e49a2b723c32920d44bb529a95506b::" providerId="AD" clId="Web-{24B85C45-080F-FC14-F53F-1E2B20E6EF4A}" dt="2020-04-30T12:35:36.803" v="1225" actId="20577"/>
      <pc:docMkLst>
        <pc:docMk/>
      </pc:docMkLst>
      <pc:sldChg chg="modSp">
        <pc:chgData name="Guest User" userId="S::urn:spo:anon#0f81cdc74366dfc354d2bc2acb27867991e49a2b723c32920d44bb529a95506b::" providerId="AD" clId="Web-{24B85C45-080F-FC14-F53F-1E2B20E6EF4A}" dt="2020-04-30T12:35:15.022" v="1139" actId="20577"/>
        <pc:sldMkLst>
          <pc:docMk/>
          <pc:sldMk cId="2724439877" sldId="346"/>
        </pc:sldMkLst>
        <pc:spChg chg="mod">
          <ac:chgData name="Guest User" userId="S::urn:spo:anon#0f81cdc74366dfc354d2bc2acb27867991e49a2b723c32920d44bb529a95506b::" providerId="AD" clId="Web-{24B85C45-080F-FC14-F53F-1E2B20E6EF4A}" dt="2020-04-30T12:35:15.022" v="1139" actId="20577"/>
          <ac:spMkLst>
            <pc:docMk/>
            <pc:sldMk cId="2724439877" sldId="346"/>
            <ac:spMk id="3" creationId="{C99C6A92-9BBA-4AE7-A57F-8EDBAF7E969D}"/>
          </ac:spMkLst>
        </pc:spChg>
      </pc:sldChg>
      <pc:sldChg chg="modSp">
        <pc:chgData name="Guest User" userId="S::urn:spo:anon#0f81cdc74366dfc354d2bc2acb27867991e49a2b723c32920d44bb529a95506b::" providerId="AD" clId="Web-{24B85C45-080F-FC14-F53F-1E2B20E6EF4A}" dt="2020-04-30T12:35:34.553" v="1223" actId="20577"/>
        <pc:sldMkLst>
          <pc:docMk/>
          <pc:sldMk cId="2312784879" sldId="348"/>
        </pc:sldMkLst>
        <pc:spChg chg="mod">
          <ac:chgData name="Guest User" userId="S::urn:spo:anon#0f81cdc74366dfc354d2bc2acb27867991e49a2b723c32920d44bb529a95506b::" providerId="AD" clId="Web-{24B85C45-080F-FC14-F53F-1E2B20E6EF4A}" dt="2020-04-30T12:35:34.553" v="1223" actId="20577"/>
          <ac:spMkLst>
            <pc:docMk/>
            <pc:sldMk cId="2312784879" sldId="348"/>
            <ac:spMk id="3" creationId="{C99C6A92-9BBA-4AE7-A57F-8EDBAF7E969D}"/>
          </ac:spMkLst>
        </pc:spChg>
      </pc:sldChg>
    </pc:docChg>
  </pc:docChgLst>
  <pc:docChgLst>
    <pc:chgData name="Anda Juska" userId="9abaa4a7-640b-40d8-a1c2-5dd0b5505db5" providerId="ADAL" clId="{91FB5473-8739-4811-B53E-033232FE5F3B}"/>
    <pc:docChg chg="custSel modSld">
      <pc:chgData name="Anda Juska" userId="9abaa4a7-640b-40d8-a1c2-5dd0b5505db5" providerId="ADAL" clId="{91FB5473-8739-4811-B53E-033232FE5F3B}" dt="2020-04-30T13:30:02.176" v="142" actId="20577"/>
      <pc:docMkLst>
        <pc:docMk/>
      </pc:docMkLst>
      <pc:sldChg chg="modSp">
        <pc:chgData name="Anda Juska" userId="9abaa4a7-640b-40d8-a1c2-5dd0b5505db5" providerId="ADAL" clId="{91FB5473-8739-4811-B53E-033232FE5F3B}" dt="2020-04-30T11:32:46.110" v="24" actId="20577"/>
        <pc:sldMkLst>
          <pc:docMk/>
          <pc:sldMk cId="1076103131" sldId="334"/>
        </pc:sldMkLst>
        <pc:graphicFrameChg chg="mod">
          <ac:chgData name="Anda Juska" userId="9abaa4a7-640b-40d8-a1c2-5dd0b5505db5" providerId="ADAL" clId="{91FB5473-8739-4811-B53E-033232FE5F3B}" dt="2020-04-30T11:32:46.110" v="24" actId="20577"/>
          <ac:graphicFrameMkLst>
            <pc:docMk/>
            <pc:sldMk cId="1076103131" sldId="334"/>
            <ac:graphicFrameMk id="6" creationId="{E84FFBC2-ED5F-46EB-BAA0-193ADBB28DEB}"/>
          </ac:graphicFrameMkLst>
        </pc:graphicFrameChg>
      </pc:sldChg>
      <pc:sldChg chg="modSp">
        <pc:chgData name="Anda Juska" userId="9abaa4a7-640b-40d8-a1c2-5dd0b5505db5" providerId="ADAL" clId="{91FB5473-8739-4811-B53E-033232FE5F3B}" dt="2020-04-30T13:30:02.176" v="142" actId="20577"/>
        <pc:sldMkLst>
          <pc:docMk/>
          <pc:sldMk cId="2724439877" sldId="346"/>
        </pc:sldMkLst>
        <pc:spChg chg="mod">
          <ac:chgData name="Anda Juska" userId="9abaa4a7-640b-40d8-a1c2-5dd0b5505db5" providerId="ADAL" clId="{91FB5473-8739-4811-B53E-033232FE5F3B}" dt="2020-04-30T13:30:02.176" v="142" actId="20577"/>
          <ac:spMkLst>
            <pc:docMk/>
            <pc:sldMk cId="2724439877" sldId="346"/>
            <ac:spMk id="3" creationId="{C99C6A92-9BBA-4AE7-A57F-8EDBAF7E969D}"/>
          </ac:spMkLst>
        </pc:spChg>
      </pc:sldChg>
      <pc:sldChg chg="modSp">
        <pc:chgData name="Anda Juska" userId="9abaa4a7-640b-40d8-a1c2-5dd0b5505db5" providerId="ADAL" clId="{91FB5473-8739-4811-B53E-033232FE5F3B}" dt="2020-04-30T12:52:59.870" v="111" actId="20577"/>
        <pc:sldMkLst>
          <pc:docMk/>
          <pc:sldMk cId="2312784879" sldId="348"/>
        </pc:sldMkLst>
        <pc:spChg chg="mod">
          <ac:chgData name="Anda Juska" userId="9abaa4a7-640b-40d8-a1c2-5dd0b5505db5" providerId="ADAL" clId="{91FB5473-8739-4811-B53E-033232FE5F3B}" dt="2020-04-30T12:52:59.870" v="111" actId="20577"/>
          <ac:spMkLst>
            <pc:docMk/>
            <pc:sldMk cId="2312784879" sldId="348"/>
            <ac:spMk id="3" creationId="{C99C6A92-9BBA-4AE7-A57F-8EDBAF7E969D}"/>
          </ac:spMkLst>
        </pc:spChg>
      </pc:sldChg>
      <pc:sldChg chg="modSp">
        <pc:chgData name="Anda Juska" userId="9abaa4a7-640b-40d8-a1c2-5dd0b5505db5" providerId="ADAL" clId="{91FB5473-8739-4811-B53E-033232FE5F3B}" dt="2020-04-30T12:22:02.921" v="104" actId="20577"/>
        <pc:sldMkLst>
          <pc:docMk/>
          <pc:sldMk cId="4115197437" sldId="349"/>
        </pc:sldMkLst>
        <pc:spChg chg="mod">
          <ac:chgData name="Anda Juska" userId="9abaa4a7-640b-40d8-a1c2-5dd0b5505db5" providerId="ADAL" clId="{91FB5473-8739-4811-B53E-033232FE5F3B}" dt="2020-04-30T12:22:02.921" v="104" actId="20577"/>
          <ac:spMkLst>
            <pc:docMk/>
            <pc:sldMk cId="4115197437" sldId="349"/>
            <ac:spMk id="3" creationId="{C99C6A92-9BBA-4AE7-A57F-8EDBAF7E969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47EBEB1-F2BE-0340-93C2-D0C4E39A511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3113278-9243-3843-A50C-815B4D6C328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D492852-5852-DC41-8B88-F1A97DAE956E}" type="datetimeFigureOut">
              <a:rPr lang="en-US" smtClean="0"/>
              <a:t>10/5/2021</a:t>
            </a:fld>
            <a:endParaRPr lang="en-US"/>
          </a:p>
        </p:txBody>
      </p:sp>
      <p:sp>
        <p:nvSpPr>
          <p:cNvPr id="4" name="Footer Placeholder 3">
            <a:extLst>
              <a:ext uri="{FF2B5EF4-FFF2-40B4-BE49-F238E27FC236}">
                <a16:creationId xmlns:a16="http://schemas.microsoft.com/office/drawing/2014/main" id="{89EAC55F-341C-1C4D-89C3-A9EFD48E38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0FC0444-9C4E-3F47-AD06-75ECDA3E425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2ACAAED-9C19-2B4C-B98F-5C3A5794F45B}" type="slidenum">
              <a:rPr lang="en-US" smtClean="0"/>
              <a:t>‹#›</a:t>
            </a:fld>
            <a:endParaRPr lang="en-US"/>
          </a:p>
        </p:txBody>
      </p:sp>
    </p:spTree>
    <p:extLst>
      <p:ext uri="{BB962C8B-B14F-4D97-AF65-F5344CB8AC3E}">
        <p14:creationId xmlns:p14="http://schemas.microsoft.com/office/powerpoint/2010/main" val="27468594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D6245D-D265-C24A-B368-751A9A1D92E8}" type="datetimeFigureOut">
              <a:rPr lang="en-US" smtClean="0"/>
              <a:t>10/5/2021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D11EDD-2887-CC45-8CBE-AB6F7D418AE7}" type="slidenum">
              <a:rPr lang="en-US" smtClean="0"/>
              <a:t>‹#›</a:t>
            </a:fld>
            <a:endParaRPr lang="en-US"/>
          </a:p>
        </p:txBody>
      </p:sp>
    </p:spTree>
    <p:extLst>
      <p:ext uri="{BB962C8B-B14F-4D97-AF65-F5344CB8AC3E}">
        <p14:creationId xmlns:p14="http://schemas.microsoft.com/office/powerpoint/2010/main" val="1735430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4_Title Slid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1CFB3-B0B1-3947-AB1D-C76225228959}"/>
              </a:ext>
            </a:extLst>
          </p:cNvPr>
          <p:cNvSpPr>
            <a:spLocks noGrp="1"/>
          </p:cNvSpPr>
          <p:nvPr>
            <p:ph type="ctrTitle"/>
          </p:nvPr>
        </p:nvSpPr>
        <p:spPr>
          <a:xfrm>
            <a:off x="1812758" y="1876926"/>
            <a:ext cx="17036714" cy="2138446"/>
          </a:xfrm>
        </p:spPr>
        <p:txBody>
          <a:bodyPr anchor="b">
            <a:normAutofit/>
          </a:bodyPr>
          <a:lstStyle>
            <a:lvl1pPr algn="l">
              <a:defRPr sz="9900" baseline="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077983A9-BAF1-CF42-8ED7-F94A94F8A5F1}"/>
              </a:ext>
            </a:extLst>
          </p:cNvPr>
          <p:cNvSpPr>
            <a:spLocks noGrp="1"/>
          </p:cNvSpPr>
          <p:nvPr>
            <p:ph type="subTitle" idx="1"/>
          </p:nvPr>
        </p:nvSpPr>
        <p:spPr>
          <a:xfrm>
            <a:off x="1812758" y="4239962"/>
            <a:ext cx="15223032" cy="2732088"/>
          </a:xfrm>
        </p:spPr>
        <p:txBody>
          <a:bodyPr>
            <a:normAutofit/>
          </a:bodyPr>
          <a:lstStyle>
            <a:lvl1pPr marL="0" indent="0" algn="l">
              <a:buNone/>
              <a:defRPr sz="33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object 3">
            <a:extLst>
              <a:ext uri="{FF2B5EF4-FFF2-40B4-BE49-F238E27FC236}">
                <a16:creationId xmlns:a16="http://schemas.microsoft.com/office/drawing/2014/main" id="{41BC4C5D-89C7-3A43-B7A9-C75CFB95DF32}"/>
              </a:ext>
            </a:extLst>
          </p:cNvPr>
          <p:cNvSpPr/>
          <p:nvPr userDrawn="1"/>
        </p:nvSpPr>
        <p:spPr>
          <a:xfrm>
            <a:off x="16473634" y="9808288"/>
            <a:ext cx="2925146" cy="1213785"/>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40255759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p:cNvSpPr>
            <a:spLocks noGrp="1"/>
          </p:cNvSpPr>
          <p:nvPr>
            <p:ph type="dt" sz="half" idx="10"/>
          </p:nvPr>
        </p:nvSpPr>
        <p:spPr/>
        <p:txBody>
          <a:bodyPr/>
          <a:lstStyle/>
          <a:p>
            <a:fld id="{B61BEF0D-F0BB-DE4B-95CE-6DB70DBA9567}" type="datetimeFigureOut">
              <a:rPr lang="en-US" smtClean="0"/>
              <a:pPr/>
              <a:t>10/5/2021</a:t>
            </a:fld>
            <a:endParaRPr lang="en-US" dirty="0"/>
          </a:p>
        </p:txBody>
      </p:sp>
      <p:sp>
        <p:nvSpPr>
          <p:cNvPr id="3" name="Kājenes vietturis 2"/>
          <p:cNvSpPr>
            <a:spLocks noGrp="1"/>
          </p:cNvSpPr>
          <p:nvPr>
            <p:ph type="ftr" sz="quarter" idx="11"/>
          </p:nvPr>
        </p:nvSpPr>
        <p:spPr/>
        <p:txBody>
          <a:bodyPr/>
          <a:lstStyle/>
          <a:p>
            <a:endParaRPr lang="en-US" dirty="0"/>
          </a:p>
        </p:txBody>
      </p:sp>
      <p:sp>
        <p:nvSpPr>
          <p:cNvPr id="4" name="Slaida numura vietturis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5961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1384886" y="754062"/>
            <a:ext cx="6484607" cy="2639219"/>
          </a:xfrm>
        </p:spPr>
        <p:txBody>
          <a:bodyPr anchor="b"/>
          <a:lstStyle>
            <a:lvl1pPr>
              <a:defRPr sz="5277"/>
            </a:lvl1pPr>
          </a:lstStyle>
          <a:p>
            <a:r>
              <a:rPr lang="lv-LV"/>
              <a:t>Rediģēt šablona virsraksta stilu</a:t>
            </a:r>
            <a:endParaRPr lang="en-GB"/>
          </a:p>
        </p:txBody>
      </p:sp>
      <p:sp>
        <p:nvSpPr>
          <p:cNvPr id="3" name="Satura vietturis 2"/>
          <p:cNvSpPr>
            <a:spLocks noGrp="1"/>
          </p:cNvSpPr>
          <p:nvPr>
            <p:ph idx="1"/>
          </p:nvPr>
        </p:nvSpPr>
        <p:spPr>
          <a:xfrm>
            <a:off x="8547536" y="1628567"/>
            <a:ext cx="10178505" cy="8038097"/>
          </a:xfrm>
        </p:spPr>
        <p:txBody>
          <a:bodyPr/>
          <a:lstStyle>
            <a:lvl1pPr>
              <a:defRPr sz="5277"/>
            </a:lvl1pPr>
            <a:lvl2pPr>
              <a:defRPr sz="4617"/>
            </a:lvl2pPr>
            <a:lvl3pPr>
              <a:defRPr sz="3958"/>
            </a:lvl3pPr>
            <a:lvl4pPr>
              <a:defRPr sz="3298"/>
            </a:lvl4pPr>
            <a:lvl5pPr>
              <a:defRPr sz="3298"/>
            </a:lvl5pPr>
            <a:lvl6pPr>
              <a:defRPr sz="3298"/>
            </a:lvl6pPr>
            <a:lvl7pPr>
              <a:defRPr sz="3298"/>
            </a:lvl7pPr>
            <a:lvl8pPr>
              <a:defRPr sz="3298"/>
            </a:lvl8pPr>
            <a:lvl9pPr>
              <a:defRPr sz="3298"/>
            </a:lvl9p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Teksta vietturis 3"/>
          <p:cNvSpPr>
            <a:spLocks noGrp="1"/>
          </p:cNvSpPr>
          <p:nvPr>
            <p:ph type="body" sz="half" idx="2"/>
          </p:nvPr>
        </p:nvSpPr>
        <p:spPr>
          <a:xfrm>
            <a:off x="1384886" y="3393281"/>
            <a:ext cx="6484607" cy="6286474"/>
          </a:xfrm>
        </p:spPr>
        <p:txBody>
          <a:bodyPr/>
          <a:lstStyle>
            <a:lvl1pPr marL="0" indent="0">
              <a:buNone/>
              <a:defRPr sz="2639"/>
            </a:lvl1pPr>
            <a:lvl2pPr marL="753969" indent="0">
              <a:buNone/>
              <a:defRPr sz="2309"/>
            </a:lvl2pPr>
            <a:lvl3pPr marL="1507937" indent="0">
              <a:buNone/>
              <a:defRPr sz="1979"/>
            </a:lvl3pPr>
            <a:lvl4pPr marL="2261906" indent="0">
              <a:buNone/>
              <a:defRPr sz="1649"/>
            </a:lvl4pPr>
            <a:lvl5pPr marL="3015874" indent="0">
              <a:buNone/>
              <a:defRPr sz="1649"/>
            </a:lvl5pPr>
            <a:lvl6pPr marL="3769843" indent="0">
              <a:buNone/>
              <a:defRPr sz="1649"/>
            </a:lvl6pPr>
            <a:lvl7pPr marL="4523811" indent="0">
              <a:buNone/>
              <a:defRPr sz="1649"/>
            </a:lvl7pPr>
            <a:lvl8pPr marL="5277780" indent="0">
              <a:buNone/>
              <a:defRPr sz="1649"/>
            </a:lvl8pPr>
            <a:lvl9pPr marL="6031748" indent="0">
              <a:buNone/>
              <a:defRPr sz="1649"/>
            </a:lvl9pPr>
          </a:lstStyle>
          <a:p>
            <a:pPr lvl="0"/>
            <a:r>
              <a:rPr lang="lv-LV"/>
              <a:t>Rediģēt šablona teksta stilus</a:t>
            </a:r>
          </a:p>
        </p:txBody>
      </p:sp>
      <p:sp>
        <p:nvSpPr>
          <p:cNvPr id="5" name="Datuma vietturis 4"/>
          <p:cNvSpPr>
            <a:spLocks noGrp="1"/>
          </p:cNvSpPr>
          <p:nvPr>
            <p:ph type="dt" sz="half" idx="10"/>
          </p:nvPr>
        </p:nvSpPr>
        <p:spPr/>
        <p:txBody>
          <a:bodyPr/>
          <a:lstStyle/>
          <a:p>
            <a:fld id="{B61BEF0D-F0BB-DE4B-95CE-6DB70DBA9567}" type="datetimeFigureOut">
              <a:rPr lang="en-US" smtClean="0"/>
              <a:pPr/>
              <a:t>10/5/2021</a:t>
            </a:fld>
            <a:endParaRPr lang="en-US" dirty="0"/>
          </a:p>
        </p:txBody>
      </p:sp>
      <p:sp>
        <p:nvSpPr>
          <p:cNvPr id="6" name="Kājenes vietturis 5"/>
          <p:cNvSpPr>
            <a:spLocks noGrp="1"/>
          </p:cNvSpPr>
          <p:nvPr>
            <p:ph type="ftr" sz="quarter" idx="11"/>
          </p:nvPr>
        </p:nvSpPr>
        <p:spPr/>
        <p:txBody>
          <a:bodyPr/>
          <a:lstStyle/>
          <a:p>
            <a:endParaRPr lang="en-US" dirty="0"/>
          </a:p>
        </p:txBody>
      </p:sp>
      <p:sp>
        <p:nvSpPr>
          <p:cNvPr id="7" name="Slaida numura vietturis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815135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1384886" y="754062"/>
            <a:ext cx="6484607" cy="2639219"/>
          </a:xfrm>
        </p:spPr>
        <p:txBody>
          <a:bodyPr anchor="b"/>
          <a:lstStyle>
            <a:lvl1pPr>
              <a:defRPr sz="5277"/>
            </a:lvl1pPr>
          </a:lstStyle>
          <a:p>
            <a:r>
              <a:rPr lang="lv-LV"/>
              <a:t>Rediģēt šablona virsraksta stilu</a:t>
            </a:r>
            <a:endParaRPr lang="en-GB"/>
          </a:p>
        </p:txBody>
      </p:sp>
      <p:sp>
        <p:nvSpPr>
          <p:cNvPr id="3" name="Attēla vietturis 2"/>
          <p:cNvSpPr>
            <a:spLocks noGrp="1"/>
          </p:cNvSpPr>
          <p:nvPr>
            <p:ph type="pic" idx="1"/>
          </p:nvPr>
        </p:nvSpPr>
        <p:spPr>
          <a:xfrm>
            <a:off x="8547536" y="1628567"/>
            <a:ext cx="10178505" cy="8038097"/>
          </a:xfrm>
        </p:spPr>
        <p:txBody>
          <a:bodyPr/>
          <a:lstStyle>
            <a:lvl1pPr marL="0" indent="0">
              <a:buNone/>
              <a:defRPr sz="5277"/>
            </a:lvl1pPr>
            <a:lvl2pPr marL="753969" indent="0">
              <a:buNone/>
              <a:defRPr sz="4617"/>
            </a:lvl2pPr>
            <a:lvl3pPr marL="1507937" indent="0">
              <a:buNone/>
              <a:defRPr sz="3958"/>
            </a:lvl3pPr>
            <a:lvl4pPr marL="2261906" indent="0">
              <a:buNone/>
              <a:defRPr sz="3298"/>
            </a:lvl4pPr>
            <a:lvl5pPr marL="3015874" indent="0">
              <a:buNone/>
              <a:defRPr sz="3298"/>
            </a:lvl5pPr>
            <a:lvl6pPr marL="3769843" indent="0">
              <a:buNone/>
              <a:defRPr sz="3298"/>
            </a:lvl6pPr>
            <a:lvl7pPr marL="4523811" indent="0">
              <a:buNone/>
              <a:defRPr sz="3298"/>
            </a:lvl7pPr>
            <a:lvl8pPr marL="5277780" indent="0">
              <a:buNone/>
              <a:defRPr sz="3298"/>
            </a:lvl8pPr>
            <a:lvl9pPr marL="6031748" indent="0">
              <a:buNone/>
              <a:defRPr sz="3298"/>
            </a:lvl9pPr>
          </a:lstStyle>
          <a:p>
            <a:endParaRPr lang="en-GB"/>
          </a:p>
        </p:txBody>
      </p:sp>
      <p:sp>
        <p:nvSpPr>
          <p:cNvPr id="4" name="Teksta vietturis 3"/>
          <p:cNvSpPr>
            <a:spLocks noGrp="1"/>
          </p:cNvSpPr>
          <p:nvPr>
            <p:ph type="body" sz="half" idx="2"/>
          </p:nvPr>
        </p:nvSpPr>
        <p:spPr>
          <a:xfrm>
            <a:off x="1384886" y="3393281"/>
            <a:ext cx="6484607" cy="6286474"/>
          </a:xfrm>
        </p:spPr>
        <p:txBody>
          <a:bodyPr/>
          <a:lstStyle>
            <a:lvl1pPr marL="0" indent="0">
              <a:buNone/>
              <a:defRPr sz="2639"/>
            </a:lvl1pPr>
            <a:lvl2pPr marL="753969" indent="0">
              <a:buNone/>
              <a:defRPr sz="2309"/>
            </a:lvl2pPr>
            <a:lvl3pPr marL="1507937" indent="0">
              <a:buNone/>
              <a:defRPr sz="1979"/>
            </a:lvl3pPr>
            <a:lvl4pPr marL="2261906" indent="0">
              <a:buNone/>
              <a:defRPr sz="1649"/>
            </a:lvl4pPr>
            <a:lvl5pPr marL="3015874" indent="0">
              <a:buNone/>
              <a:defRPr sz="1649"/>
            </a:lvl5pPr>
            <a:lvl6pPr marL="3769843" indent="0">
              <a:buNone/>
              <a:defRPr sz="1649"/>
            </a:lvl6pPr>
            <a:lvl7pPr marL="4523811" indent="0">
              <a:buNone/>
              <a:defRPr sz="1649"/>
            </a:lvl7pPr>
            <a:lvl8pPr marL="5277780" indent="0">
              <a:buNone/>
              <a:defRPr sz="1649"/>
            </a:lvl8pPr>
            <a:lvl9pPr marL="6031748" indent="0">
              <a:buNone/>
              <a:defRPr sz="1649"/>
            </a:lvl9pPr>
          </a:lstStyle>
          <a:p>
            <a:pPr lvl="0"/>
            <a:r>
              <a:rPr lang="lv-LV"/>
              <a:t>Rediģēt šablona teksta stilus</a:t>
            </a:r>
          </a:p>
        </p:txBody>
      </p:sp>
      <p:sp>
        <p:nvSpPr>
          <p:cNvPr id="5" name="Datuma vietturis 4"/>
          <p:cNvSpPr>
            <a:spLocks noGrp="1"/>
          </p:cNvSpPr>
          <p:nvPr>
            <p:ph type="dt" sz="half" idx="10"/>
          </p:nvPr>
        </p:nvSpPr>
        <p:spPr/>
        <p:txBody>
          <a:bodyPr/>
          <a:lstStyle/>
          <a:p>
            <a:fld id="{B61BEF0D-F0BB-DE4B-95CE-6DB70DBA9567}" type="datetimeFigureOut">
              <a:rPr lang="en-US" smtClean="0"/>
              <a:pPr/>
              <a:t>10/5/2021</a:t>
            </a:fld>
            <a:endParaRPr lang="en-US" dirty="0"/>
          </a:p>
        </p:txBody>
      </p:sp>
      <p:sp>
        <p:nvSpPr>
          <p:cNvPr id="6" name="Kājenes vietturis 5"/>
          <p:cNvSpPr>
            <a:spLocks noGrp="1"/>
          </p:cNvSpPr>
          <p:nvPr>
            <p:ph type="ftr" sz="quarter" idx="11"/>
          </p:nvPr>
        </p:nvSpPr>
        <p:spPr/>
        <p:txBody>
          <a:bodyPr/>
          <a:lstStyle/>
          <a:p>
            <a:endParaRPr lang="en-US" dirty="0"/>
          </a:p>
        </p:txBody>
      </p:sp>
      <p:sp>
        <p:nvSpPr>
          <p:cNvPr id="7" name="Slaida numura vietturis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253264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endParaRPr lang="en-GB"/>
          </a:p>
        </p:txBody>
      </p:sp>
      <p:sp>
        <p:nvSpPr>
          <p:cNvPr id="3" name="Vertikāls teksta vietturis 2"/>
          <p:cNvSpPr>
            <a:spLocks noGrp="1"/>
          </p:cNvSpPr>
          <p:nvPr>
            <p:ph type="body" orient="vert" idx="1"/>
          </p:nvPr>
        </p:nvSpPr>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Datuma vietturis 3"/>
          <p:cNvSpPr>
            <a:spLocks noGrp="1"/>
          </p:cNvSpPr>
          <p:nvPr>
            <p:ph type="dt" sz="half" idx="10"/>
          </p:nvPr>
        </p:nvSpPr>
        <p:spPr/>
        <p:txBody>
          <a:bodyPr/>
          <a:lstStyle/>
          <a:p>
            <a:fld id="{B61BEF0D-F0BB-DE4B-95CE-6DB70DBA9567}" type="datetimeFigureOut">
              <a:rPr lang="en-US" smtClean="0"/>
              <a:pPr/>
              <a:t>10/5/2021</a:t>
            </a:fld>
            <a:endParaRPr lang="en-US" dirty="0"/>
          </a:p>
        </p:txBody>
      </p:sp>
      <p:sp>
        <p:nvSpPr>
          <p:cNvPr id="5" name="Kājenes vietturis 4"/>
          <p:cNvSpPr>
            <a:spLocks noGrp="1"/>
          </p:cNvSpPr>
          <p:nvPr>
            <p:ph type="ftr" sz="quarter" idx="11"/>
          </p:nvPr>
        </p:nvSpPr>
        <p:spPr/>
        <p:txBody>
          <a:bodyPr/>
          <a:lstStyle/>
          <a:p>
            <a:endParaRPr lang="en-US" dirty="0"/>
          </a:p>
        </p:txBody>
      </p:sp>
      <p:sp>
        <p:nvSpPr>
          <p:cNvPr id="6" name="Slaida numura vietturis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946835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14388133" y="602203"/>
            <a:ext cx="4335289" cy="9585497"/>
          </a:xfrm>
        </p:spPr>
        <p:txBody>
          <a:bodyPr vert="eaVert"/>
          <a:lstStyle/>
          <a:p>
            <a:r>
              <a:rPr lang="lv-LV"/>
              <a:t>Rediģēt šablona virsraksta stilu</a:t>
            </a:r>
            <a:endParaRPr lang="en-GB"/>
          </a:p>
        </p:txBody>
      </p:sp>
      <p:sp>
        <p:nvSpPr>
          <p:cNvPr id="3" name="Vertikāls teksta vietturis 2"/>
          <p:cNvSpPr>
            <a:spLocks noGrp="1"/>
          </p:cNvSpPr>
          <p:nvPr>
            <p:ph type="body" orient="vert" idx="1"/>
          </p:nvPr>
        </p:nvSpPr>
        <p:spPr>
          <a:xfrm>
            <a:off x="1382266" y="602203"/>
            <a:ext cx="12754546" cy="9585497"/>
          </a:xfrm>
        </p:spPr>
        <p:txBody>
          <a:bodyPr vert="eaVert"/>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Datuma vietturis 3"/>
          <p:cNvSpPr>
            <a:spLocks noGrp="1"/>
          </p:cNvSpPr>
          <p:nvPr>
            <p:ph type="dt" sz="half" idx="10"/>
          </p:nvPr>
        </p:nvSpPr>
        <p:spPr/>
        <p:txBody>
          <a:bodyPr/>
          <a:lstStyle/>
          <a:p>
            <a:fld id="{B61BEF0D-F0BB-DE4B-95CE-6DB70DBA9567}" type="datetimeFigureOut">
              <a:rPr lang="en-US" smtClean="0"/>
              <a:pPr/>
              <a:t>10/5/2021</a:t>
            </a:fld>
            <a:endParaRPr lang="en-US" dirty="0"/>
          </a:p>
        </p:txBody>
      </p:sp>
      <p:sp>
        <p:nvSpPr>
          <p:cNvPr id="5" name="Kājenes vietturis 4"/>
          <p:cNvSpPr>
            <a:spLocks noGrp="1"/>
          </p:cNvSpPr>
          <p:nvPr>
            <p:ph type="ftr" sz="quarter" idx="11"/>
          </p:nvPr>
        </p:nvSpPr>
        <p:spPr/>
        <p:txBody>
          <a:bodyPr/>
          <a:lstStyle/>
          <a:p>
            <a:endParaRPr lang="en-US" dirty="0"/>
          </a:p>
        </p:txBody>
      </p:sp>
      <p:sp>
        <p:nvSpPr>
          <p:cNvPr id="6" name="Slaida numura vietturis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03577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B6359-95B4-4C91-908F-6386B2E2D249}"/>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25EA45B1-FDCB-4CFC-B941-82825ADEFB9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2536DFF9-46CB-40A6-9449-4AEAA043185F}"/>
              </a:ext>
            </a:extLst>
          </p:cNvPr>
          <p:cNvSpPr>
            <a:spLocks noGrp="1"/>
          </p:cNvSpPr>
          <p:nvPr>
            <p:ph type="dt" sz="half" idx="10"/>
          </p:nvPr>
        </p:nvSpPr>
        <p:spPr/>
        <p:txBody>
          <a:bodyPr/>
          <a:lstStyle/>
          <a:p>
            <a:fld id="{33D1DE24-9754-49D6-88E4-2D9D6F974CF9}" type="datetimeFigureOut">
              <a:rPr lang="lv-LV" smtClean="0"/>
              <a:t>05.10.2021</a:t>
            </a:fld>
            <a:endParaRPr lang="lv-LV"/>
          </a:p>
        </p:txBody>
      </p:sp>
      <p:sp>
        <p:nvSpPr>
          <p:cNvPr id="5" name="Footer Placeholder 4">
            <a:extLst>
              <a:ext uri="{FF2B5EF4-FFF2-40B4-BE49-F238E27FC236}">
                <a16:creationId xmlns:a16="http://schemas.microsoft.com/office/drawing/2014/main" id="{01E1375F-EEEB-4FB4-8966-9BB5B06881B4}"/>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020682A3-703F-4D3D-B3AF-CABE768EF79F}"/>
              </a:ext>
            </a:extLst>
          </p:cNvPr>
          <p:cNvSpPr>
            <a:spLocks noGrp="1"/>
          </p:cNvSpPr>
          <p:nvPr>
            <p:ph type="sldNum" sz="quarter" idx="12"/>
          </p:nvPr>
        </p:nvSpPr>
        <p:spPr/>
        <p:txBody>
          <a:bodyPr/>
          <a:lstStyle/>
          <a:p>
            <a:fld id="{FCC50918-3DA4-4FF5-87FC-9BCD051E6C13}" type="slidenum">
              <a:rPr lang="lv-LV" smtClean="0"/>
              <a:t>‹#›</a:t>
            </a:fld>
            <a:endParaRPr lang="lv-LV"/>
          </a:p>
        </p:txBody>
      </p:sp>
    </p:spTree>
    <p:extLst>
      <p:ext uri="{BB962C8B-B14F-4D97-AF65-F5344CB8AC3E}">
        <p14:creationId xmlns:p14="http://schemas.microsoft.com/office/powerpoint/2010/main" val="703576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CAAB48DE-067A-C94A-B05B-44E7631BEC79}"/>
              </a:ext>
            </a:extLst>
          </p:cNvPr>
          <p:cNvSpPr>
            <a:spLocks noGrp="1"/>
          </p:cNvSpPr>
          <p:nvPr>
            <p:ph type="title"/>
          </p:nvPr>
        </p:nvSpPr>
        <p:spPr>
          <a:xfrm>
            <a:off x="1382266" y="3727259"/>
            <a:ext cx="17341156" cy="1592356"/>
          </a:xfrm>
          <a:prstGeom prst="rect">
            <a:avLst/>
          </a:prstGeom>
        </p:spPr>
        <p:txBody>
          <a:bodyPr vert="horz" lIns="91440" tIns="45720" rIns="91440" bIns="45720" rtlCol="0" anchor="ctr">
            <a:normAutofit/>
          </a:bodyPr>
          <a:lstStyle/>
          <a:p>
            <a:r>
              <a:rPr lang="en-US"/>
              <a:t>Click to edit Master title style</a:t>
            </a:r>
          </a:p>
        </p:txBody>
      </p:sp>
      <p:sp>
        <p:nvSpPr>
          <p:cNvPr id="8" name="Text Placeholder 2">
            <a:extLst>
              <a:ext uri="{FF2B5EF4-FFF2-40B4-BE49-F238E27FC236}">
                <a16:creationId xmlns:a16="http://schemas.microsoft.com/office/drawing/2014/main" id="{25383347-2FE9-DA4B-928B-BFA299E86AFF}"/>
              </a:ext>
            </a:extLst>
          </p:cNvPr>
          <p:cNvSpPr>
            <a:spLocks noGrp="1"/>
          </p:cNvSpPr>
          <p:nvPr>
            <p:ph idx="1"/>
          </p:nvPr>
        </p:nvSpPr>
        <p:spPr>
          <a:xfrm>
            <a:off x="1382266" y="5431910"/>
            <a:ext cx="17341156" cy="4755789"/>
          </a:xfrm>
          <a:prstGeom prst="rect">
            <a:avLst/>
          </a:prstGeom>
        </p:spPr>
        <p:txBody>
          <a:bodyPr vert="horz" lIns="91440" tIns="45720" rIns="91440" bIns="45720" rtlCol="0">
            <a:normAutofit/>
          </a:bodyPr>
          <a:lstStyle>
            <a:lvl1pPr marL="0" indent="0">
              <a:buFontTx/>
              <a:buNone/>
              <a:defRPr sz="3300" baseline="0">
                <a:latin typeface="Geometria Narrow Light" panose="020B0606020204020204" pitchFamily="34" charset="77"/>
              </a:defRPr>
            </a:lvl1pPr>
          </a:lstStyle>
          <a:p>
            <a:pPr lvl="0"/>
            <a:r>
              <a:rPr lang="en-US"/>
              <a:t>Edit Master text styles</a:t>
            </a:r>
          </a:p>
          <a:p>
            <a:pPr lvl="1"/>
            <a:endParaRPr lang="en-US"/>
          </a:p>
        </p:txBody>
      </p:sp>
    </p:spTree>
    <p:extLst>
      <p:ext uri="{BB962C8B-B14F-4D97-AF65-F5344CB8AC3E}">
        <p14:creationId xmlns:p14="http://schemas.microsoft.com/office/powerpoint/2010/main" val="25006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2513211" y="1851120"/>
            <a:ext cx="15079266" cy="3937882"/>
          </a:xfrm>
        </p:spPr>
        <p:txBody>
          <a:bodyPr anchor="b"/>
          <a:lstStyle>
            <a:lvl1pPr algn="ctr">
              <a:defRPr sz="9895"/>
            </a:lvl1pPr>
          </a:lstStyle>
          <a:p>
            <a:r>
              <a:rPr lang="lv-LV"/>
              <a:t>Rediģēt šablona virsraksta stilu</a:t>
            </a:r>
            <a:endParaRPr lang="en-GB"/>
          </a:p>
        </p:txBody>
      </p:sp>
      <p:sp>
        <p:nvSpPr>
          <p:cNvPr id="3" name="Apakšvirsraksts 2"/>
          <p:cNvSpPr>
            <a:spLocks noGrp="1"/>
          </p:cNvSpPr>
          <p:nvPr>
            <p:ph type="subTitle" idx="1"/>
          </p:nvPr>
        </p:nvSpPr>
        <p:spPr>
          <a:xfrm>
            <a:off x="2513211" y="5940861"/>
            <a:ext cx="15079266" cy="2730858"/>
          </a:xfrm>
        </p:spPr>
        <p:txBody>
          <a:bodyPr/>
          <a:lstStyle>
            <a:lvl1pPr marL="0" indent="0" algn="ctr">
              <a:buNone/>
              <a:defRPr sz="3958"/>
            </a:lvl1pPr>
            <a:lvl2pPr marL="753969" indent="0" algn="ctr">
              <a:buNone/>
              <a:defRPr sz="3298"/>
            </a:lvl2pPr>
            <a:lvl3pPr marL="1507937" indent="0" algn="ctr">
              <a:buNone/>
              <a:defRPr sz="2968"/>
            </a:lvl3pPr>
            <a:lvl4pPr marL="2261906" indent="0" algn="ctr">
              <a:buNone/>
              <a:defRPr sz="2639"/>
            </a:lvl4pPr>
            <a:lvl5pPr marL="3015874" indent="0" algn="ctr">
              <a:buNone/>
              <a:defRPr sz="2639"/>
            </a:lvl5pPr>
            <a:lvl6pPr marL="3769843" indent="0" algn="ctr">
              <a:buNone/>
              <a:defRPr sz="2639"/>
            </a:lvl6pPr>
            <a:lvl7pPr marL="4523811" indent="0" algn="ctr">
              <a:buNone/>
              <a:defRPr sz="2639"/>
            </a:lvl7pPr>
            <a:lvl8pPr marL="5277780" indent="0" algn="ctr">
              <a:buNone/>
              <a:defRPr sz="2639"/>
            </a:lvl8pPr>
            <a:lvl9pPr marL="6031748" indent="0" algn="ctr">
              <a:buNone/>
              <a:defRPr sz="2639"/>
            </a:lvl9pPr>
          </a:lstStyle>
          <a:p>
            <a:r>
              <a:rPr lang="lv-LV"/>
              <a:t>Rediģēt šablona apakšvirsraksta stilu</a:t>
            </a:r>
            <a:endParaRPr lang="en-GB"/>
          </a:p>
        </p:txBody>
      </p:sp>
      <p:sp>
        <p:nvSpPr>
          <p:cNvPr id="4" name="Datuma vietturis 3"/>
          <p:cNvSpPr>
            <a:spLocks noGrp="1"/>
          </p:cNvSpPr>
          <p:nvPr>
            <p:ph type="dt" sz="half" idx="10"/>
          </p:nvPr>
        </p:nvSpPr>
        <p:spPr/>
        <p:txBody>
          <a:bodyPr/>
          <a:lstStyle/>
          <a:p>
            <a:fld id="{B61BEF0D-F0BB-DE4B-95CE-6DB70DBA9567}" type="datetimeFigureOut">
              <a:rPr lang="en-US" smtClean="0"/>
              <a:pPr/>
              <a:t>10/5/2021</a:t>
            </a:fld>
            <a:endParaRPr lang="en-US" dirty="0"/>
          </a:p>
        </p:txBody>
      </p:sp>
      <p:sp>
        <p:nvSpPr>
          <p:cNvPr id="5" name="Kājenes vietturis 4"/>
          <p:cNvSpPr>
            <a:spLocks noGrp="1"/>
          </p:cNvSpPr>
          <p:nvPr>
            <p:ph type="ftr" sz="quarter" idx="11"/>
          </p:nvPr>
        </p:nvSpPr>
        <p:spPr/>
        <p:txBody>
          <a:bodyPr/>
          <a:lstStyle/>
          <a:p>
            <a:endParaRPr lang="en-US" dirty="0"/>
          </a:p>
        </p:txBody>
      </p:sp>
      <p:sp>
        <p:nvSpPr>
          <p:cNvPr id="6" name="Slaida numura vietturis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35093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endParaRPr lang="en-GB"/>
          </a:p>
        </p:txBody>
      </p:sp>
      <p:sp>
        <p:nvSpPr>
          <p:cNvPr id="3" name="Satura vietturis 2"/>
          <p:cNvSpPr>
            <a:spLocks noGrp="1"/>
          </p:cNvSpPr>
          <p:nvPr>
            <p:ph idx="1"/>
          </p:nvPr>
        </p:nvSpPr>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Datuma vietturis 3"/>
          <p:cNvSpPr>
            <a:spLocks noGrp="1"/>
          </p:cNvSpPr>
          <p:nvPr>
            <p:ph type="dt" sz="half" idx="10"/>
          </p:nvPr>
        </p:nvSpPr>
        <p:spPr/>
        <p:txBody>
          <a:bodyPr/>
          <a:lstStyle/>
          <a:p>
            <a:fld id="{52647F38-B617-4D2F-AE0A-013F0C4D2C57}" type="datetimeFigureOut">
              <a:rPr lang="en-US" smtClean="0"/>
              <a:t>10/5/2021</a:t>
            </a:fld>
            <a:endParaRPr lang="en-US" dirty="0"/>
          </a:p>
        </p:txBody>
      </p:sp>
      <p:sp>
        <p:nvSpPr>
          <p:cNvPr id="5" name="Kājenes vietturis 4"/>
          <p:cNvSpPr>
            <a:spLocks noGrp="1"/>
          </p:cNvSpPr>
          <p:nvPr>
            <p:ph type="ftr" sz="quarter" idx="11"/>
          </p:nvPr>
        </p:nvSpPr>
        <p:spPr/>
        <p:txBody>
          <a:bodyPr/>
          <a:lstStyle/>
          <a:p>
            <a:endParaRPr lang="en-US" dirty="0"/>
          </a:p>
        </p:txBody>
      </p:sp>
      <p:sp>
        <p:nvSpPr>
          <p:cNvPr id="6" name="Slaida numura vietturis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3422735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1371794" y="2819881"/>
            <a:ext cx="17341156" cy="4705035"/>
          </a:xfrm>
        </p:spPr>
        <p:txBody>
          <a:bodyPr anchor="b"/>
          <a:lstStyle>
            <a:lvl1pPr>
              <a:defRPr sz="9895"/>
            </a:lvl1pPr>
          </a:lstStyle>
          <a:p>
            <a:r>
              <a:rPr lang="lv-LV"/>
              <a:t>Rediģēt šablona virsraksta stilu</a:t>
            </a:r>
            <a:endParaRPr lang="en-GB"/>
          </a:p>
        </p:txBody>
      </p:sp>
      <p:sp>
        <p:nvSpPr>
          <p:cNvPr id="3" name="Teksta vietturis 2"/>
          <p:cNvSpPr>
            <a:spLocks noGrp="1"/>
          </p:cNvSpPr>
          <p:nvPr>
            <p:ph type="body" idx="1"/>
          </p:nvPr>
        </p:nvSpPr>
        <p:spPr>
          <a:xfrm>
            <a:off x="1371794" y="7569428"/>
            <a:ext cx="17341156" cy="2474267"/>
          </a:xfrm>
        </p:spPr>
        <p:txBody>
          <a:bodyPr/>
          <a:lstStyle>
            <a:lvl1pPr marL="0" indent="0">
              <a:buNone/>
              <a:defRPr sz="3958">
                <a:solidFill>
                  <a:schemeClr val="tx1">
                    <a:tint val="75000"/>
                  </a:schemeClr>
                </a:solidFill>
              </a:defRPr>
            </a:lvl1pPr>
            <a:lvl2pPr marL="753969" indent="0">
              <a:buNone/>
              <a:defRPr sz="3298">
                <a:solidFill>
                  <a:schemeClr val="tx1">
                    <a:tint val="75000"/>
                  </a:schemeClr>
                </a:solidFill>
              </a:defRPr>
            </a:lvl2pPr>
            <a:lvl3pPr marL="1507937" indent="0">
              <a:buNone/>
              <a:defRPr sz="2968">
                <a:solidFill>
                  <a:schemeClr val="tx1">
                    <a:tint val="75000"/>
                  </a:schemeClr>
                </a:solidFill>
              </a:defRPr>
            </a:lvl3pPr>
            <a:lvl4pPr marL="2261906" indent="0">
              <a:buNone/>
              <a:defRPr sz="2639">
                <a:solidFill>
                  <a:schemeClr val="tx1">
                    <a:tint val="75000"/>
                  </a:schemeClr>
                </a:solidFill>
              </a:defRPr>
            </a:lvl4pPr>
            <a:lvl5pPr marL="3015874" indent="0">
              <a:buNone/>
              <a:defRPr sz="2639">
                <a:solidFill>
                  <a:schemeClr val="tx1">
                    <a:tint val="75000"/>
                  </a:schemeClr>
                </a:solidFill>
              </a:defRPr>
            </a:lvl5pPr>
            <a:lvl6pPr marL="3769843" indent="0">
              <a:buNone/>
              <a:defRPr sz="2639">
                <a:solidFill>
                  <a:schemeClr val="tx1">
                    <a:tint val="75000"/>
                  </a:schemeClr>
                </a:solidFill>
              </a:defRPr>
            </a:lvl6pPr>
            <a:lvl7pPr marL="4523811" indent="0">
              <a:buNone/>
              <a:defRPr sz="2639">
                <a:solidFill>
                  <a:schemeClr val="tx1">
                    <a:tint val="75000"/>
                  </a:schemeClr>
                </a:solidFill>
              </a:defRPr>
            </a:lvl7pPr>
            <a:lvl8pPr marL="5277780" indent="0">
              <a:buNone/>
              <a:defRPr sz="2639">
                <a:solidFill>
                  <a:schemeClr val="tx1">
                    <a:tint val="75000"/>
                  </a:schemeClr>
                </a:solidFill>
              </a:defRPr>
            </a:lvl8pPr>
            <a:lvl9pPr marL="6031748" indent="0">
              <a:buNone/>
              <a:defRPr sz="2639">
                <a:solidFill>
                  <a:schemeClr val="tx1">
                    <a:tint val="75000"/>
                  </a:schemeClr>
                </a:solidFill>
              </a:defRPr>
            </a:lvl9pPr>
          </a:lstStyle>
          <a:p>
            <a:pPr lvl="0"/>
            <a:r>
              <a:rPr lang="lv-LV"/>
              <a:t>Rediģēt šablona teksta stilus</a:t>
            </a:r>
          </a:p>
        </p:txBody>
      </p:sp>
      <p:sp>
        <p:nvSpPr>
          <p:cNvPr id="4" name="Datuma vietturis 3"/>
          <p:cNvSpPr>
            <a:spLocks noGrp="1"/>
          </p:cNvSpPr>
          <p:nvPr>
            <p:ph type="dt" sz="half" idx="10"/>
          </p:nvPr>
        </p:nvSpPr>
        <p:spPr/>
        <p:txBody>
          <a:bodyPr/>
          <a:lstStyle/>
          <a:p>
            <a:fld id="{B61BEF0D-F0BB-DE4B-95CE-6DB70DBA9567}" type="datetimeFigureOut">
              <a:rPr lang="en-US" smtClean="0"/>
              <a:pPr/>
              <a:t>10/5/2021</a:t>
            </a:fld>
            <a:endParaRPr lang="en-US" dirty="0"/>
          </a:p>
        </p:txBody>
      </p:sp>
      <p:sp>
        <p:nvSpPr>
          <p:cNvPr id="5" name="Kājenes vietturis 4"/>
          <p:cNvSpPr>
            <a:spLocks noGrp="1"/>
          </p:cNvSpPr>
          <p:nvPr>
            <p:ph type="ftr" sz="quarter" idx="11"/>
          </p:nvPr>
        </p:nvSpPr>
        <p:spPr/>
        <p:txBody>
          <a:bodyPr/>
          <a:lstStyle/>
          <a:p>
            <a:endParaRPr lang="en-US" dirty="0"/>
          </a:p>
        </p:txBody>
      </p:sp>
      <p:sp>
        <p:nvSpPr>
          <p:cNvPr id="6" name="Slaida numura vietturis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77253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endParaRPr lang="en-GB"/>
          </a:p>
        </p:txBody>
      </p:sp>
      <p:sp>
        <p:nvSpPr>
          <p:cNvPr id="3" name="Satura vietturis 2"/>
          <p:cNvSpPr>
            <a:spLocks noGrp="1"/>
          </p:cNvSpPr>
          <p:nvPr>
            <p:ph sz="half" idx="1"/>
          </p:nvPr>
        </p:nvSpPr>
        <p:spPr>
          <a:xfrm>
            <a:off x="1382266" y="3011014"/>
            <a:ext cx="8544917" cy="7176686"/>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Satura vietturis 3"/>
          <p:cNvSpPr>
            <a:spLocks noGrp="1"/>
          </p:cNvSpPr>
          <p:nvPr>
            <p:ph sz="half" idx="2"/>
          </p:nvPr>
        </p:nvSpPr>
        <p:spPr>
          <a:xfrm>
            <a:off x="10178505" y="3011014"/>
            <a:ext cx="8544917" cy="7176686"/>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5" name="Datuma vietturis 4"/>
          <p:cNvSpPr>
            <a:spLocks noGrp="1"/>
          </p:cNvSpPr>
          <p:nvPr>
            <p:ph type="dt" sz="half" idx="10"/>
          </p:nvPr>
        </p:nvSpPr>
        <p:spPr/>
        <p:txBody>
          <a:bodyPr/>
          <a:lstStyle/>
          <a:p>
            <a:fld id="{05BFA754-D5C3-4E66-96A6-867B257F58DC}" type="datetimeFigureOut">
              <a:rPr lang="en-US" smtClean="0"/>
              <a:t>10/5/2021</a:t>
            </a:fld>
            <a:endParaRPr lang="en-US" dirty="0"/>
          </a:p>
        </p:txBody>
      </p:sp>
      <p:sp>
        <p:nvSpPr>
          <p:cNvPr id="6" name="Kājenes vietturis 5"/>
          <p:cNvSpPr>
            <a:spLocks noGrp="1"/>
          </p:cNvSpPr>
          <p:nvPr>
            <p:ph type="ftr" sz="quarter" idx="11"/>
          </p:nvPr>
        </p:nvSpPr>
        <p:spPr/>
        <p:txBody>
          <a:bodyPr/>
          <a:lstStyle/>
          <a:p>
            <a:endParaRPr lang="en-US" dirty="0"/>
          </a:p>
        </p:txBody>
      </p:sp>
      <p:sp>
        <p:nvSpPr>
          <p:cNvPr id="7" name="Slaida numura vietturis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3129314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1384885" y="602203"/>
            <a:ext cx="17341156" cy="2186259"/>
          </a:xfrm>
        </p:spPr>
        <p:txBody>
          <a:bodyPr/>
          <a:lstStyle/>
          <a:p>
            <a:r>
              <a:rPr lang="lv-LV"/>
              <a:t>Rediģēt šablona virsraksta stilu</a:t>
            </a:r>
            <a:endParaRPr lang="en-GB"/>
          </a:p>
        </p:txBody>
      </p:sp>
      <p:sp>
        <p:nvSpPr>
          <p:cNvPr id="3" name="Teksta vietturis 2"/>
          <p:cNvSpPr>
            <a:spLocks noGrp="1"/>
          </p:cNvSpPr>
          <p:nvPr>
            <p:ph type="body" idx="1"/>
          </p:nvPr>
        </p:nvSpPr>
        <p:spPr>
          <a:xfrm>
            <a:off x="1384885" y="2772751"/>
            <a:ext cx="8505648" cy="1358883"/>
          </a:xfrm>
        </p:spPr>
        <p:txBody>
          <a:bodyPr anchor="b"/>
          <a:lstStyle>
            <a:lvl1pPr marL="0" indent="0">
              <a:buNone/>
              <a:defRPr sz="3958" b="1"/>
            </a:lvl1pPr>
            <a:lvl2pPr marL="753969" indent="0">
              <a:buNone/>
              <a:defRPr sz="3298" b="1"/>
            </a:lvl2pPr>
            <a:lvl3pPr marL="1507937" indent="0">
              <a:buNone/>
              <a:defRPr sz="2968" b="1"/>
            </a:lvl3pPr>
            <a:lvl4pPr marL="2261906" indent="0">
              <a:buNone/>
              <a:defRPr sz="2639" b="1"/>
            </a:lvl4pPr>
            <a:lvl5pPr marL="3015874" indent="0">
              <a:buNone/>
              <a:defRPr sz="2639" b="1"/>
            </a:lvl5pPr>
            <a:lvl6pPr marL="3769843" indent="0">
              <a:buNone/>
              <a:defRPr sz="2639" b="1"/>
            </a:lvl6pPr>
            <a:lvl7pPr marL="4523811" indent="0">
              <a:buNone/>
              <a:defRPr sz="2639" b="1"/>
            </a:lvl7pPr>
            <a:lvl8pPr marL="5277780" indent="0">
              <a:buNone/>
              <a:defRPr sz="2639" b="1"/>
            </a:lvl8pPr>
            <a:lvl9pPr marL="6031748" indent="0">
              <a:buNone/>
              <a:defRPr sz="2639" b="1"/>
            </a:lvl9pPr>
          </a:lstStyle>
          <a:p>
            <a:pPr lvl="0"/>
            <a:r>
              <a:rPr lang="lv-LV"/>
              <a:t>Rediģēt šablona teksta stilus</a:t>
            </a:r>
          </a:p>
        </p:txBody>
      </p:sp>
      <p:sp>
        <p:nvSpPr>
          <p:cNvPr id="4" name="Satura vietturis 3"/>
          <p:cNvSpPr>
            <a:spLocks noGrp="1"/>
          </p:cNvSpPr>
          <p:nvPr>
            <p:ph sz="half" idx="2"/>
          </p:nvPr>
        </p:nvSpPr>
        <p:spPr>
          <a:xfrm>
            <a:off x="1384885" y="4131634"/>
            <a:ext cx="8505648" cy="6077012"/>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5" name="Teksta vietturis 4"/>
          <p:cNvSpPr>
            <a:spLocks noGrp="1"/>
          </p:cNvSpPr>
          <p:nvPr>
            <p:ph type="body" sz="quarter" idx="3"/>
          </p:nvPr>
        </p:nvSpPr>
        <p:spPr>
          <a:xfrm>
            <a:off x="10178505" y="2772751"/>
            <a:ext cx="8547536" cy="1358883"/>
          </a:xfrm>
        </p:spPr>
        <p:txBody>
          <a:bodyPr anchor="b"/>
          <a:lstStyle>
            <a:lvl1pPr marL="0" indent="0">
              <a:buNone/>
              <a:defRPr sz="3958" b="1"/>
            </a:lvl1pPr>
            <a:lvl2pPr marL="753969" indent="0">
              <a:buNone/>
              <a:defRPr sz="3298" b="1"/>
            </a:lvl2pPr>
            <a:lvl3pPr marL="1507937" indent="0">
              <a:buNone/>
              <a:defRPr sz="2968" b="1"/>
            </a:lvl3pPr>
            <a:lvl4pPr marL="2261906" indent="0">
              <a:buNone/>
              <a:defRPr sz="2639" b="1"/>
            </a:lvl4pPr>
            <a:lvl5pPr marL="3015874" indent="0">
              <a:buNone/>
              <a:defRPr sz="2639" b="1"/>
            </a:lvl5pPr>
            <a:lvl6pPr marL="3769843" indent="0">
              <a:buNone/>
              <a:defRPr sz="2639" b="1"/>
            </a:lvl6pPr>
            <a:lvl7pPr marL="4523811" indent="0">
              <a:buNone/>
              <a:defRPr sz="2639" b="1"/>
            </a:lvl7pPr>
            <a:lvl8pPr marL="5277780" indent="0">
              <a:buNone/>
              <a:defRPr sz="2639" b="1"/>
            </a:lvl8pPr>
            <a:lvl9pPr marL="6031748" indent="0">
              <a:buNone/>
              <a:defRPr sz="2639" b="1"/>
            </a:lvl9pPr>
          </a:lstStyle>
          <a:p>
            <a:pPr lvl="0"/>
            <a:r>
              <a:rPr lang="lv-LV"/>
              <a:t>Rediģēt šablona teksta stilus</a:t>
            </a:r>
          </a:p>
        </p:txBody>
      </p:sp>
      <p:sp>
        <p:nvSpPr>
          <p:cNvPr id="6" name="Satura vietturis 5"/>
          <p:cNvSpPr>
            <a:spLocks noGrp="1"/>
          </p:cNvSpPr>
          <p:nvPr>
            <p:ph sz="quarter" idx="4"/>
          </p:nvPr>
        </p:nvSpPr>
        <p:spPr>
          <a:xfrm>
            <a:off x="10178505" y="4131634"/>
            <a:ext cx="8547536" cy="6077012"/>
          </a:xfrm>
        </p:spPr>
        <p:txBody>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7" name="Datuma vietturis 6"/>
          <p:cNvSpPr>
            <a:spLocks noGrp="1"/>
          </p:cNvSpPr>
          <p:nvPr>
            <p:ph type="dt" sz="half" idx="10"/>
          </p:nvPr>
        </p:nvSpPr>
        <p:spPr/>
        <p:txBody>
          <a:bodyPr/>
          <a:lstStyle/>
          <a:p>
            <a:fld id="{B61BEF0D-F0BB-DE4B-95CE-6DB70DBA9567}" type="datetimeFigureOut">
              <a:rPr lang="en-US" smtClean="0"/>
              <a:pPr/>
              <a:t>10/5/2021</a:t>
            </a:fld>
            <a:endParaRPr lang="en-US" dirty="0"/>
          </a:p>
        </p:txBody>
      </p:sp>
      <p:sp>
        <p:nvSpPr>
          <p:cNvPr id="8" name="Kājenes vietturis 7"/>
          <p:cNvSpPr>
            <a:spLocks noGrp="1"/>
          </p:cNvSpPr>
          <p:nvPr>
            <p:ph type="ftr" sz="quarter" idx="11"/>
          </p:nvPr>
        </p:nvSpPr>
        <p:spPr/>
        <p:txBody>
          <a:bodyPr/>
          <a:lstStyle/>
          <a:p>
            <a:endParaRPr lang="en-US" dirty="0"/>
          </a:p>
        </p:txBody>
      </p:sp>
      <p:sp>
        <p:nvSpPr>
          <p:cNvPr id="9" name="Slaida numura vietturis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25547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endParaRPr lang="en-GB"/>
          </a:p>
        </p:txBody>
      </p:sp>
      <p:sp>
        <p:nvSpPr>
          <p:cNvPr id="3" name="Datuma vietturis 2"/>
          <p:cNvSpPr>
            <a:spLocks noGrp="1"/>
          </p:cNvSpPr>
          <p:nvPr>
            <p:ph type="dt" sz="half" idx="10"/>
          </p:nvPr>
        </p:nvSpPr>
        <p:spPr/>
        <p:txBody>
          <a:bodyPr/>
          <a:lstStyle/>
          <a:p>
            <a:fld id="{B61BEF0D-F0BB-DE4B-95CE-6DB70DBA9567}" type="datetimeFigureOut">
              <a:rPr lang="en-US" smtClean="0"/>
              <a:pPr/>
              <a:t>10/5/2021</a:t>
            </a:fld>
            <a:endParaRPr lang="en-US" dirty="0"/>
          </a:p>
        </p:txBody>
      </p:sp>
      <p:sp>
        <p:nvSpPr>
          <p:cNvPr id="4" name="Kājenes vietturis 3"/>
          <p:cNvSpPr>
            <a:spLocks noGrp="1"/>
          </p:cNvSpPr>
          <p:nvPr>
            <p:ph type="ftr" sz="quarter" idx="11"/>
          </p:nvPr>
        </p:nvSpPr>
        <p:spPr/>
        <p:txBody>
          <a:bodyPr/>
          <a:lstStyle/>
          <a:p>
            <a:endParaRPr lang="en-US" dirty="0"/>
          </a:p>
        </p:txBody>
      </p:sp>
      <p:sp>
        <p:nvSpPr>
          <p:cNvPr id="5" name="Slaida numura vietturis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540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D7CF6E1-DB1F-5F41-8D71-399692285D2D}"/>
              </a:ext>
            </a:extLst>
          </p:cNvPr>
          <p:cNvSpPr>
            <a:spLocks noGrp="1"/>
          </p:cNvSpPr>
          <p:nvPr>
            <p:ph type="title"/>
          </p:nvPr>
        </p:nvSpPr>
        <p:spPr>
          <a:xfrm>
            <a:off x="1382713" y="601663"/>
            <a:ext cx="17340262" cy="21875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D1AF9B9-F123-0B4B-B2EF-FA0A7D201785}"/>
              </a:ext>
            </a:extLst>
          </p:cNvPr>
          <p:cNvSpPr>
            <a:spLocks noGrp="1"/>
          </p:cNvSpPr>
          <p:nvPr>
            <p:ph type="body" idx="1"/>
          </p:nvPr>
        </p:nvSpPr>
        <p:spPr>
          <a:xfrm>
            <a:off x="1382713" y="3011488"/>
            <a:ext cx="17340262" cy="7175500"/>
          </a:xfrm>
          <a:prstGeom prst="rect">
            <a:avLst/>
          </a:prstGeom>
        </p:spPr>
        <p:txBody>
          <a:bodyPr vert="horz" lIns="91440" tIns="45720" rIns="91440" bIns="45720" rtlCol="0">
            <a:normAutofit/>
          </a:bodyPr>
          <a:lstStyle/>
          <a:p>
            <a:pPr lvl="0"/>
            <a:r>
              <a:rPr lang="en-US"/>
              <a:t>Edit Master text styles</a:t>
            </a:r>
          </a:p>
        </p:txBody>
      </p:sp>
    </p:spTree>
    <p:extLst>
      <p:ext uri="{BB962C8B-B14F-4D97-AF65-F5344CB8AC3E}">
        <p14:creationId xmlns:p14="http://schemas.microsoft.com/office/powerpoint/2010/main" val="2139688053"/>
      </p:ext>
    </p:extLst>
  </p:cSld>
  <p:clrMap bg1="lt1" tx1="dk1" bg2="lt2" tx2="dk2" accent1="accent1" accent2="accent2" accent3="accent3" accent4="accent4" accent5="accent5" accent6="accent6" hlink="hlink" folHlink="folHlink"/>
  <p:sldLayoutIdLst>
    <p:sldLayoutId id="2147483689" r:id="rId1"/>
    <p:sldLayoutId id="2147483723" r:id="rId2"/>
  </p:sldLayoutIdLst>
  <p:txStyles>
    <p:titleStyle>
      <a:lvl1pPr algn="l" defTabSz="914400" rtl="0" eaLnBrk="1" latinLnBrk="0" hangingPunct="1">
        <a:lnSpc>
          <a:spcPct val="90000"/>
        </a:lnSpc>
        <a:spcBef>
          <a:spcPct val="0"/>
        </a:spcBef>
        <a:buNone/>
        <a:defRPr sz="9900" b="1" i="0" kern="1200" baseline="0">
          <a:solidFill>
            <a:schemeClr val="tx1"/>
          </a:solidFill>
          <a:latin typeface="Geometria Narrow" panose="020B0606020204020204" pitchFamily="34" charset="77"/>
          <a:ea typeface="+mj-ea"/>
          <a:cs typeface="+mj-cs"/>
        </a:defRPr>
      </a:lvl1pPr>
    </p:titleStyle>
    <p:bodyStyle>
      <a:lvl1pPr marL="0" indent="0" algn="l" defTabSz="914400" rtl="0" eaLnBrk="1" latinLnBrk="0" hangingPunct="1">
        <a:lnSpc>
          <a:spcPct val="90000"/>
        </a:lnSpc>
        <a:spcBef>
          <a:spcPts val="1000"/>
        </a:spcBef>
        <a:buFontTx/>
        <a:buNone/>
        <a:defRPr sz="3300" kern="1200" baseline="0">
          <a:solidFill>
            <a:schemeClr val="tx1"/>
          </a:solidFill>
          <a:latin typeface="Geometria Narrow Light" panose="020B0606020204020204" pitchFamily="34" charset="77"/>
          <a:ea typeface="+mn-ea"/>
          <a:cs typeface="+mn-cs"/>
        </a:defRPr>
      </a:lvl1pPr>
      <a:lvl2pPr marL="457200" indent="0" algn="l" defTabSz="914400" rtl="0" eaLnBrk="1" latinLnBrk="0" hangingPunct="1">
        <a:lnSpc>
          <a:spcPct val="90000"/>
        </a:lnSpc>
        <a:spcBef>
          <a:spcPts val="500"/>
        </a:spcBef>
        <a:buFontTx/>
        <a:buNone/>
        <a:defRPr sz="2400" kern="1200" baseline="0">
          <a:solidFill>
            <a:schemeClr val="tx1"/>
          </a:solidFill>
          <a:latin typeface="Geometria Narrow Light" panose="020B0606020204020204" pitchFamily="34" charset="77"/>
          <a:ea typeface="+mn-ea"/>
          <a:cs typeface="+mn-cs"/>
        </a:defRPr>
      </a:lvl2pPr>
      <a:lvl3pPr marL="914400" indent="0" algn="l" defTabSz="914400" rtl="0" eaLnBrk="1" latinLnBrk="0" hangingPunct="1">
        <a:lnSpc>
          <a:spcPct val="90000"/>
        </a:lnSpc>
        <a:spcBef>
          <a:spcPts val="500"/>
        </a:spcBef>
        <a:buFontTx/>
        <a:buNone/>
        <a:defRPr sz="2000" kern="1200" baseline="0">
          <a:solidFill>
            <a:schemeClr val="tx1"/>
          </a:solidFill>
          <a:latin typeface="Geometria Narrow Light" panose="020B0606020204020204" pitchFamily="34" charset="77"/>
          <a:ea typeface="+mn-ea"/>
          <a:cs typeface="+mn-cs"/>
        </a:defRPr>
      </a:lvl3pPr>
      <a:lvl4pPr marL="1371600" indent="0" algn="l" defTabSz="914400" rtl="0" eaLnBrk="1" latinLnBrk="0" hangingPunct="1">
        <a:lnSpc>
          <a:spcPct val="90000"/>
        </a:lnSpc>
        <a:spcBef>
          <a:spcPts val="500"/>
        </a:spcBef>
        <a:buFontTx/>
        <a:buNone/>
        <a:defRPr sz="1800" kern="1200" baseline="0">
          <a:solidFill>
            <a:schemeClr val="tx1"/>
          </a:solidFill>
          <a:latin typeface="Geometria Narrow Light" panose="020B0606020204020204" pitchFamily="34" charset="77"/>
          <a:ea typeface="+mn-ea"/>
          <a:cs typeface="+mn-cs"/>
        </a:defRPr>
      </a:lvl4pPr>
      <a:lvl5pPr marL="1828800" indent="0" algn="l" defTabSz="914400" rtl="0" eaLnBrk="1" latinLnBrk="0" hangingPunct="1">
        <a:lnSpc>
          <a:spcPct val="90000"/>
        </a:lnSpc>
        <a:spcBef>
          <a:spcPts val="500"/>
        </a:spcBef>
        <a:buFontTx/>
        <a:buNone/>
        <a:defRPr sz="1800" kern="1200" baseline="0">
          <a:solidFill>
            <a:schemeClr val="tx1"/>
          </a:solidFill>
          <a:latin typeface="Geometria Narrow Light" panose="020B0606020204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id="{81A4CD4B-F96A-364F-8CB9-DBDCC68E15D3}"/>
              </a:ext>
            </a:extLst>
          </p:cNvPr>
          <p:cNvSpPr>
            <a:spLocks noGrp="1"/>
          </p:cNvSpPr>
          <p:nvPr>
            <p:ph type="title"/>
          </p:nvPr>
        </p:nvSpPr>
        <p:spPr>
          <a:xfrm>
            <a:off x="1382266" y="3727259"/>
            <a:ext cx="17341156" cy="1592356"/>
          </a:xfrm>
          <a:prstGeom prst="rect">
            <a:avLst/>
          </a:prstGeom>
        </p:spPr>
        <p:txBody>
          <a:bodyPr vert="horz" lIns="91440" tIns="45720" rIns="91440" bIns="45720" rtlCol="0" anchor="ctr">
            <a:normAutofit/>
          </a:bodyPr>
          <a:lstStyle/>
          <a:p>
            <a:r>
              <a:rPr lang="en-US"/>
              <a:t>Click to edit Master title style</a:t>
            </a:r>
          </a:p>
        </p:txBody>
      </p:sp>
      <p:sp>
        <p:nvSpPr>
          <p:cNvPr id="8" name="Text Placeholder 2">
            <a:extLst>
              <a:ext uri="{FF2B5EF4-FFF2-40B4-BE49-F238E27FC236}">
                <a16:creationId xmlns:a16="http://schemas.microsoft.com/office/drawing/2014/main" id="{71B58AB6-7190-A94A-BCA6-FD0D9AA5DE2C}"/>
              </a:ext>
            </a:extLst>
          </p:cNvPr>
          <p:cNvSpPr>
            <a:spLocks noGrp="1"/>
          </p:cNvSpPr>
          <p:nvPr>
            <p:ph type="body" idx="1"/>
          </p:nvPr>
        </p:nvSpPr>
        <p:spPr>
          <a:xfrm>
            <a:off x="1382266" y="5431910"/>
            <a:ext cx="17341156" cy="4755789"/>
          </a:xfrm>
          <a:prstGeom prst="rect">
            <a:avLst/>
          </a:prstGeom>
        </p:spPr>
        <p:txBody>
          <a:bodyPr vert="horz" lIns="91440" tIns="45720" rIns="91440" bIns="45720" rtlCol="0">
            <a:normAutofit/>
          </a:bodyPr>
          <a:lstStyle/>
          <a:p>
            <a:pPr lvl="0"/>
            <a:r>
              <a:rPr lang="en-US"/>
              <a:t>Edit Master text styles</a:t>
            </a:r>
          </a:p>
          <a:p>
            <a:pPr lvl="1"/>
            <a:endParaRPr lang="en-US"/>
          </a:p>
        </p:txBody>
      </p:sp>
    </p:spTree>
    <p:extLst>
      <p:ext uri="{BB962C8B-B14F-4D97-AF65-F5344CB8AC3E}">
        <p14:creationId xmlns:p14="http://schemas.microsoft.com/office/powerpoint/2010/main" val="1844792891"/>
      </p:ext>
    </p:extLst>
  </p:cSld>
  <p:clrMap bg1="dk1" tx1="lt1" bg2="dk2" tx2="lt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9900" b="1" i="0" kern="1200" baseline="0">
          <a:solidFill>
            <a:schemeClr val="tx1"/>
          </a:solidFill>
          <a:latin typeface="Geometria Narrow" panose="020B0606020204020204" pitchFamily="34" charset="77"/>
          <a:ea typeface="+mj-ea"/>
          <a:cs typeface="+mj-cs"/>
        </a:defRPr>
      </a:lvl1pPr>
    </p:titleStyle>
    <p:bodyStyle>
      <a:lvl1pPr marL="0" indent="0" algn="l" defTabSz="914400" rtl="0" eaLnBrk="1" latinLnBrk="0" hangingPunct="1">
        <a:lnSpc>
          <a:spcPct val="90000"/>
        </a:lnSpc>
        <a:spcBef>
          <a:spcPts val="1000"/>
        </a:spcBef>
        <a:buFontTx/>
        <a:buNone/>
        <a:defRPr sz="3300" kern="1200" baseline="0">
          <a:solidFill>
            <a:schemeClr val="tx1"/>
          </a:solidFill>
          <a:latin typeface="Geometria Narrow Light" panose="020B0606020204020204" pitchFamily="34"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Virsraksta vietturis 1"/>
          <p:cNvSpPr>
            <a:spLocks noGrp="1"/>
          </p:cNvSpPr>
          <p:nvPr>
            <p:ph type="title"/>
          </p:nvPr>
        </p:nvSpPr>
        <p:spPr>
          <a:xfrm>
            <a:off x="1382266" y="602203"/>
            <a:ext cx="17341156" cy="2186259"/>
          </a:xfrm>
          <a:prstGeom prst="rect">
            <a:avLst/>
          </a:prstGeom>
        </p:spPr>
        <p:txBody>
          <a:bodyPr vert="horz" lIns="91440" tIns="45720" rIns="91440" bIns="45720" rtlCol="0" anchor="ctr">
            <a:normAutofit/>
          </a:bodyPr>
          <a:lstStyle/>
          <a:p>
            <a:r>
              <a:rPr lang="lv-LV"/>
              <a:t>Rediģēt šablona virsraksta stilu</a:t>
            </a:r>
            <a:endParaRPr lang="en-GB"/>
          </a:p>
        </p:txBody>
      </p:sp>
      <p:sp>
        <p:nvSpPr>
          <p:cNvPr id="3" name="Teksta vietturis 2"/>
          <p:cNvSpPr>
            <a:spLocks noGrp="1"/>
          </p:cNvSpPr>
          <p:nvPr>
            <p:ph type="body" idx="1"/>
          </p:nvPr>
        </p:nvSpPr>
        <p:spPr>
          <a:xfrm>
            <a:off x="1382266" y="3011014"/>
            <a:ext cx="17341156" cy="7176686"/>
          </a:xfrm>
          <a:prstGeom prst="rect">
            <a:avLst/>
          </a:prstGeom>
        </p:spPr>
        <p:txBody>
          <a:bodyPr vert="horz" lIns="91440" tIns="45720" rIns="91440" bIns="45720" rtlCol="0">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Datuma vietturis 3"/>
          <p:cNvSpPr>
            <a:spLocks noGrp="1"/>
          </p:cNvSpPr>
          <p:nvPr>
            <p:ph type="dt" sz="half" idx="2"/>
          </p:nvPr>
        </p:nvSpPr>
        <p:spPr>
          <a:xfrm>
            <a:off x="1382266" y="10483565"/>
            <a:ext cx="4523780" cy="602203"/>
          </a:xfrm>
          <a:prstGeom prst="rect">
            <a:avLst/>
          </a:prstGeom>
        </p:spPr>
        <p:txBody>
          <a:bodyPr vert="horz" lIns="91440" tIns="45720" rIns="91440" bIns="45720" rtlCol="0" anchor="ctr"/>
          <a:lstStyle>
            <a:lvl1pPr algn="l">
              <a:defRPr sz="1979">
                <a:solidFill>
                  <a:schemeClr val="tx1">
                    <a:tint val="75000"/>
                  </a:schemeClr>
                </a:solidFill>
              </a:defRPr>
            </a:lvl1pPr>
          </a:lstStyle>
          <a:p>
            <a:fld id="{19974EF5-1386-43D1-B4DF-8483CC1BECF7}" type="datetimeFigureOut">
              <a:rPr lang="en-GB" smtClean="0"/>
              <a:t>05/10/2021</a:t>
            </a:fld>
            <a:endParaRPr lang="en-GB"/>
          </a:p>
        </p:txBody>
      </p:sp>
      <p:sp>
        <p:nvSpPr>
          <p:cNvPr id="5" name="Kājenes vietturis 4"/>
          <p:cNvSpPr>
            <a:spLocks noGrp="1"/>
          </p:cNvSpPr>
          <p:nvPr>
            <p:ph type="ftr" sz="quarter" idx="3"/>
          </p:nvPr>
        </p:nvSpPr>
        <p:spPr>
          <a:xfrm>
            <a:off x="6660009" y="10483565"/>
            <a:ext cx="6785670" cy="602203"/>
          </a:xfrm>
          <a:prstGeom prst="rect">
            <a:avLst/>
          </a:prstGeom>
        </p:spPr>
        <p:txBody>
          <a:bodyPr vert="horz" lIns="91440" tIns="45720" rIns="91440" bIns="45720" rtlCol="0" anchor="ctr"/>
          <a:lstStyle>
            <a:lvl1pPr algn="ctr">
              <a:defRPr sz="1979">
                <a:solidFill>
                  <a:schemeClr val="tx1">
                    <a:tint val="75000"/>
                  </a:schemeClr>
                </a:solidFill>
              </a:defRPr>
            </a:lvl1pPr>
          </a:lstStyle>
          <a:p>
            <a:endParaRPr lang="en-GB"/>
          </a:p>
        </p:txBody>
      </p:sp>
      <p:sp>
        <p:nvSpPr>
          <p:cNvPr id="6" name="Slaida numura vietturis 5"/>
          <p:cNvSpPr>
            <a:spLocks noGrp="1"/>
          </p:cNvSpPr>
          <p:nvPr>
            <p:ph type="sldNum" sz="quarter" idx="4"/>
          </p:nvPr>
        </p:nvSpPr>
        <p:spPr>
          <a:xfrm>
            <a:off x="14199642" y="10483565"/>
            <a:ext cx="4523780" cy="602203"/>
          </a:xfrm>
          <a:prstGeom prst="rect">
            <a:avLst/>
          </a:prstGeom>
        </p:spPr>
        <p:txBody>
          <a:bodyPr vert="horz" lIns="91440" tIns="45720" rIns="91440" bIns="45720" rtlCol="0" anchor="ctr"/>
          <a:lstStyle>
            <a:lvl1pPr algn="r">
              <a:defRPr sz="1979">
                <a:solidFill>
                  <a:schemeClr val="tx1">
                    <a:tint val="75000"/>
                  </a:schemeClr>
                </a:solidFill>
              </a:defRPr>
            </a:lvl1pPr>
          </a:lstStyle>
          <a:p>
            <a:fld id="{3DC44225-9A0D-4474-A7D7-2B90390DB110}" type="slidenum">
              <a:rPr lang="en-GB" smtClean="0"/>
              <a:t>‹#›</a:t>
            </a:fld>
            <a:endParaRPr lang="en-GB"/>
          </a:p>
        </p:txBody>
      </p:sp>
    </p:spTree>
    <p:extLst>
      <p:ext uri="{BB962C8B-B14F-4D97-AF65-F5344CB8AC3E}">
        <p14:creationId xmlns:p14="http://schemas.microsoft.com/office/powerpoint/2010/main" val="4041957881"/>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Lst>
  <p:txStyles>
    <p:titleStyle>
      <a:lvl1pPr algn="l" defTabSz="1507937" rtl="0" eaLnBrk="1" latinLnBrk="0" hangingPunct="1">
        <a:lnSpc>
          <a:spcPct val="90000"/>
        </a:lnSpc>
        <a:spcBef>
          <a:spcPct val="0"/>
        </a:spcBef>
        <a:buNone/>
        <a:defRPr sz="7256" kern="1200">
          <a:solidFill>
            <a:schemeClr val="tx1"/>
          </a:solidFill>
          <a:latin typeface="+mj-lt"/>
          <a:ea typeface="+mj-ea"/>
          <a:cs typeface="+mj-cs"/>
        </a:defRPr>
      </a:lvl1pPr>
    </p:titleStyle>
    <p:bodyStyle>
      <a:lvl1pPr marL="376984" indent="-376984" algn="l" defTabSz="1507937" rtl="0" eaLnBrk="1" latinLnBrk="0" hangingPunct="1">
        <a:lnSpc>
          <a:spcPct val="90000"/>
        </a:lnSpc>
        <a:spcBef>
          <a:spcPts val="1649"/>
        </a:spcBef>
        <a:buFont typeface="Arial" panose="020B0604020202020204" pitchFamily="34" charset="0"/>
        <a:buChar char="•"/>
        <a:defRPr sz="4617" kern="1200">
          <a:solidFill>
            <a:schemeClr val="tx1"/>
          </a:solidFill>
          <a:latin typeface="+mn-lt"/>
          <a:ea typeface="+mn-ea"/>
          <a:cs typeface="+mn-cs"/>
        </a:defRPr>
      </a:lvl1pPr>
      <a:lvl2pPr marL="1130953" indent="-376984" algn="l" defTabSz="1507937" rtl="0" eaLnBrk="1" latinLnBrk="0" hangingPunct="1">
        <a:lnSpc>
          <a:spcPct val="90000"/>
        </a:lnSpc>
        <a:spcBef>
          <a:spcPts val="825"/>
        </a:spcBef>
        <a:buFont typeface="Arial" panose="020B0604020202020204" pitchFamily="34" charset="0"/>
        <a:buChar char="•"/>
        <a:defRPr sz="3958" kern="1200">
          <a:solidFill>
            <a:schemeClr val="tx1"/>
          </a:solidFill>
          <a:latin typeface="+mn-lt"/>
          <a:ea typeface="+mn-ea"/>
          <a:cs typeface="+mn-cs"/>
        </a:defRPr>
      </a:lvl2pPr>
      <a:lvl3pPr marL="1884921" indent="-376984" algn="l" defTabSz="1507937" rtl="0" eaLnBrk="1" latinLnBrk="0" hangingPunct="1">
        <a:lnSpc>
          <a:spcPct val="90000"/>
        </a:lnSpc>
        <a:spcBef>
          <a:spcPts val="825"/>
        </a:spcBef>
        <a:buFont typeface="Arial" panose="020B0604020202020204" pitchFamily="34" charset="0"/>
        <a:buChar char="•"/>
        <a:defRPr sz="3298" kern="1200">
          <a:solidFill>
            <a:schemeClr val="tx1"/>
          </a:solidFill>
          <a:latin typeface="+mn-lt"/>
          <a:ea typeface="+mn-ea"/>
          <a:cs typeface="+mn-cs"/>
        </a:defRPr>
      </a:lvl3pPr>
      <a:lvl4pPr marL="2638890" indent="-376984" algn="l" defTabSz="1507937" rtl="0" eaLnBrk="1" latinLnBrk="0" hangingPunct="1">
        <a:lnSpc>
          <a:spcPct val="90000"/>
        </a:lnSpc>
        <a:spcBef>
          <a:spcPts val="825"/>
        </a:spcBef>
        <a:buFont typeface="Arial" panose="020B0604020202020204" pitchFamily="34" charset="0"/>
        <a:buChar char="•"/>
        <a:defRPr sz="2968" kern="1200">
          <a:solidFill>
            <a:schemeClr val="tx1"/>
          </a:solidFill>
          <a:latin typeface="+mn-lt"/>
          <a:ea typeface="+mn-ea"/>
          <a:cs typeface="+mn-cs"/>
        </a:defRPr>
      </a:lvl4pPr>
      <a:lvl5pPr marL="3392858" indent="-376984" algn="l" defTabSz="1507937" rtl="0" eaLnBrk="1" latinLnBrk="0" hangingPunct="1">
        <a:lnSpc>
          <a:spcPct val="90000"/>
        </a:lnSpc>
        <a:spcBef>
          <a:spcPts val="825"/>
        </a:spcBef>
        <a:buFont typeface="Arial" panose="020B0604020202020204" pitchFamily="34" charset="0"/>
        <a:buChar char="•"/>
        <a:defRPr sz="2968" kern="1200">
          <a:solidFill>
            <a:schemeClr val="tx1"/>
          </a:solidFill>
          <a:latin typeface="+mn-lt"/>
          <a:ea typeface="+mn-ea"/>
          <a:cs typeface="+mn-cs"/>
        </a:defRPr>
      </a:lvl5pPr>
      <a:lvl6pPr marL="4146827" indent="-376984" algn="l" defTabSz="1507937" rtl="0" eaLnBrk="1" latinLnBrk="0" hangingPunct="1">
        <a:lnSpc>
          <a:spcPct val="90000"/>
        </a:lnSpc>
        <a:spcBef>
          <a:spcPts val="825"/>
        </a:spcBef>
        <a:buFont typeface="Arial" panose="020B0604020202020204" pitchFamily="34" charset="0"/>
        <a:buChar char="•"/>
        <a:defRPr sz="2968" kern="1200">
          <a:solidFill>
            <a:schemeClr val="tx1"/>
          </a:solidFill>
          <a:latin typeface="+mn-lt"/>
          <a:ea typeface="+mn-ea"/>
          <a:cs typeface="+mn-cs"/>
        </a:defRPr>
      </a:lvl6pPr>
      <a:lvl7pPr marL="4900795" indent="-376984" algn="l" defTabSz="1507937" rtl="0" eaLnBrk="1" latinLnBrk="0" hangingPunct="1">
        <a:lnSpc>
          <a:spcPct val="90000"/>
        </a:lnSpc>
        <a:spcBef>
          <a:spcPts val="825"/>
        </a:spcBef>
        <a:buFont typeface="Arial" panose="020B0604020202020204" pitchFamily="34" charset="0"/>
        <a:buChar char="•"/>
        <a:defRPr sz="2968" kern="1200">
          <a:solidFill>
            <a:schemeClr val="tx1"/>
          </a:solidFill>
          <a:latin typeface="+mn-lt"/>
          <a:ea typeface="+mn-ea"/>
          <a:cs typeface="+mn-cs"/>
        </a:defRPr>
      </a:lvl7pPr>
      <a:lvl8pPr marL="5654764" indent="-376984" algn="l" defTabSz="1507937" rtl="0" eaLnBrk="1" latinLnBrk="0" hangingPunct="1">
        <a:lnSpc>
          <a:spcPct val="90000"/>
        </a:lnSpc>
        <a:spcBef>
          <a:spcPts val="825"/>
        </a:spcBef>
        <a:buFont typeface="Arial" panose="020B0604020202020204" pitchFamily="34" charset="0"/>
        <a:buChar char="•"/>
        <a:defRPr sz="2968" kern="1200">
          <a:solidFill>
            <a:schemeClr val="tx1"/>
          </a:solidFill>
          <a:latin typeface="+mn-lt"/>
          <a:ea typeface="+mn-ea"/>
          <a:cs typeface="+mn-cs"/>
        </a:defRPr>
      </a:lvl8pPr>
      <a:lvl9pPr marL="6408732" indent="-376984" algn="l" defTabSz="1507937" rtl="0" eaLnBrk="1" latinLnBrk="0" hangingPunct="1">
        <a:lnSpc>
          <a:spcPct val="90000"/>
        </a:lnSpc>
        <a:spcBef>
          <a:spcPts val="825"/>
        </a:spcBef>
        <a:buFont typeface="Arial" panose="020B0604020202020204" pitchFamily="34" charset="0"/>
        <a:buChar char="•"/>
        <a:defRPr sz="2968" kern="1200">
          <a:solidFill>
            <a:schemeClr val="tx1"/>
          </a:solidFill>
          <a:latin typeface="+mn-lt"/>
          <a:ea typeface="+mn-ea"/>
          <a:cs typeface="+mn-cs"/>
        </a:defRPr>
      </a:lvl9pPr>
    </p:bodyStyle>
    <p:otherStyle>
      <a:defPPr>
        <a:defRPr lang="en-US"/>
      </a:defPPr>
      <a:lvl1pPr marL="0" algn="l" defTabSz="1507937" rtl="0" eaLnBrk="1" latinLnBrk="0" hangingPunct="1">
        <a:defRPr sz="2968" kern="1200">
          <a:solidFill>
            <a:schemeClr val="tx1"/>
          </a:solidFill>
          <a:latin typeface="+mn-lt"/>
          <a:ea typeface="+mn-ea"/>
          <a:cs typeface="+mn-cs"/>
        </a:defRPr>
      </a:lvl1pPr>
      <a:lvl2pPr marL="753969" algn="l" defTabSz="1507937" rtl="0" eaLnBrk="1" latinLnBrk="0" hangingPunct="1">
        <a:defRPr sz="2968" kern="1200">
          <a:solidFill>
            <a:schemeClr val="tx1"/>
          </a:solidFill>
          <a:latin typeface="+mn-lt"/>
          <a:ea typeface="+mn-ea"/>
          <a:cs typeface="+mn-cs"/>
        </a:defRPr>
      </a:lvl2pPr>
      <a:lvl3pPr marL="1507937" algn="l" defTabSz="1507937" rtl="0" eaLnBrk="1" latinLnBrk="0" hangingPunct="1">
        <a:defRPr sz="2968" kern="1200">
          <a:solidFill>
            <a:schemeClr val="tx1"/>
          </a:solidFill>
          <a:latin typeface="+mn-lt"/>
          <a:ea typeface="+mn-ea"/>
          <a:cs typeface="+mn-cs"/>
        </a:defRPr>
      </a:lvl3pPr>
      <a:lvl4pPr marL="2261906" algn="l" defTabSz="1507937" rtl="0" eaLnBrk="1" latinLnBrk="0" hangingPunct="1">
        <a:defRPr sz="2968" kern="1200">
          <a:solidFill>
            <a:schemeClr val="tx1"/>
          </a:solidFill>
          <a:latin typeface="+mn-lt"/>
          <a:ea typeface="+mn-ea"/>
          <a:cs typeface="+mn-cs"/>
        </a:defRPr>
      </a:lvl4pPr>
      <a:lvl5pPr marL="3015874" algn="l" defTabSz="1507937" rtl="0" eaLnBrk="1" latinLnBrk="0" hangingPunct="1">
        <a:defRPr sz="2968" kern="1200">
          <a:solidFill>
            <a:schemeClr val="tx1"/>
          </a:solidFill>
          <a:latin typeface="+mn-lt"/>
          <a:ea typeface="+mn-ea"/>
          <a:cs typeface="+mn-cs"/>
        </a:defRPr>
      </a:lvl5pPr>
      <a:lvl6pPr marL="3769843" algn="l" defTabSz="1507937" rtl="0" eaLnBrk="1" latinLnBrk="0" hangingPunct="1">
        <a:defRPr sz="2968" kern="1200">
          <a:solidFill>
            <a:schemeClr val="tx1"/>
          </a:solidFill>
          <a:latin typeface="+mn-lt"/>
          <a:ea typeface="+mn-ea"/>
          <a:cs typeface="+mn-cs"/>
        </a:defRPr>
      </a:lvl6pPr>
      <a:lvl7pPr marL="4523811" algn="l" defTabSz="1507937" rtl="0" eaLnBrk="1" latinLnBrk="0" hangingPunct="1">
        <a:defRPr sz="2968" kern="1200">
          <a:solidFill>
            <a:schemeClr val="tx1"/>
          </a:solidFill>
          <a:latin typeface="+mn-lt"/>
          <a:ea typeface="+mn-ea"/>
          <a:cs typeface="+mn-cs"/>
        </a:defRPr>
      </a:lvl7pPr>
      <a:lvl8pPr marL="5277780" algn="l" defTabSz="1507937" rtl="0" eaLnBrk="1" latinLnBrk="0" hangingPunct="1">
        <a:defRPr sz="2968" kern="1200">
          <a:solidFill>
            <a:schemeClr val="tx1"/>
          </a:solidFill>
          <a:latin typeface="+mn-lt"/>
          <a:ea typeface="+mn-ea"/>
          <a:cs typeface="+mn-cs"/>
        </a:defRPr>
      </a:lvl8pPr>
      <a:lvl9pPr marL="6031748" algn="l" defTabSz="1507937" rtl="0" eaLnBrk="1" latinLnBrk="0" hangingPunct="1">
        <a:defRPr sz="29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1382266" y="8973878"/>
            <a:ext cx="17341156" cy="1213821"/>
          </a:xfrm>
        </p:spPr>
        <p:txBody>
          <a:bodyPr>
            <a:normAutofit/>
          </a:bodyPr>
          <a:lstStyle/>
          <a:p>
            <a:pPr marL="0" indent="0">
              <a:buNone/>
            </a:pPr>
            <a:endParaRPr lang="lv-LV" sz="2800" b="1" dirty="0">
              <a:latin typeface="Times New Roman" panose="02020603050405020304" pitchFamily="18" charset="0"/>
              <a:cs typeface="Times New Roman" panose="02020603050405020304" pitchFamily="18" charset="0"/>
            </a:endParaRPr>
          </a:p>
          <a:p>
            <a:pPr marL="0" indent="0" algn="ctr">
              <a:buNone/>
            </a:pPr>
            <a:endParaRPr lang="lv-LV" sz="2800" dirty="0">
              <a:latin typeface="Times New Roman" panose="02020603050405020304" pitchFamily="18" charset="0"/>
              <a:cs typeface="Times New Roman" panose="02020603050405020304" pitchFamily="18" charset="0"/>
            </a:endParaRPr>
          </a:p>
          <a:p>
            <a:pPr marL="0" indent="0">
              <a:buNone/>
            </a:pPr>
            <a:endParaRPr lang="lv-LV" sz="2800" b="1" dirty="0">
              <a:latin typeface="Times New Roman" panose="02020603050405020304" pitchFamily="18" charset="0"/>
              <a:cs typeface="Times New Roman" panose="02020603050405020304" pitchFamily="18" charset="0"/>
            </a:endParaRPr>
          </a:p>
        </p:txBody>
      </p:sp>
      <p:pic>
        <p:nvPicPr>
          <p:cNvPr id="4" name="Picture 2" descr="Coat of arms of Latvia.sv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3594" y="436406"/>
            <a:ext cx="3238500" cy="2574608"/>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a:extLst>
              <a:ext uri="{FF2B5EF4-FFF2-40B4-BE49-F238E27FC236}">
                <a16:creationId xmlns:a16="http://schemas.microsoft.com/office/drawing/2014/main" id="{8B30A9E1-9A94-4113-BDF8-19105C4CD560}"/>
              </a:ext>
            </a:extLst>
          </p:cNvPr>
          <p:cNvSpPr>
            <a:spLocks noGrp="1"/>
          </p:cNvSpPr>
          <p:nvPr>
            <p:ph type="title"/>
          </p:nvPr>
        </p:nvSpPr>
        <p:spPr>
          <a:xfrm>
            <a:off x="1382266" y="3011015"/>
            <a:ext cx="17341156" cy="839090"/>
          </a:xfrm>
        </p:spPr>
        <p:txBody>
          <a:bodyPr>
            <a:normAutofit/>
          </a:bodyPr>
          <a:lstStyle/>
          <a:p>
            <a:pPr lvl="0" algn="ctr"/>
            <a:r>
              <a:rPr lang="lv-LV" sz="3200" b="1" dirty="0">
                <a:latin typeface="Times New Roman" panose="02020603050405020304" pitchFamily="18" charset="0"/>
                <a:cs typeface="Times New Roman" panose="02020603050405020304" pitchFamily="18" charset="0"/>
              </a:rPr>
              <a:t>Krīzes vadības padomes sekretariāts</a:t>
            </a:r>
          </a:p>
        </p:txBody>
      </p:sp>
      <p:sp>
        <p:nvSpPr>
          <p:cNvPr id="6" name="Title 1">
            <a:extLst>
              <a:ext uri="{FF2B5EF4-FFF2-40B4-BE49-F238E27FC236}">
                <a16:creationId xmlns:a16="http://schemas.microsoft.com/office/drawing/2014/main" id="{8B30A9E1-9A94-4113-BDF8-19105C4CD560}"/>
              </a:ext>
            </a:extLst>
          </p:cNvPr>
          <p:cNvSpPr txBox="1">
            <a:spLocks/>
          </p:cNvSpPr>
          <p:nvPr/>
        </p:nvSpPr>
        <p:spPr>
          <a:xfrm>
            <a:off x="1233410" y="5312229"/>
            <a:ext cx="17341156" cy="5043882"/>
          </a:xfrm>
          <a:prstGeom prst="rect">
            <a:avLst/>
          </a:prstGeom>
        </p:spPr>
        <p:txBody>
          <a:bodyPr vert="horz" lIns="91440" tIns="45720" rIns="91440" bIns="45720" rtlCol="0" anchor="ctr">
            <a:normAutofit fontScale="77500" lnSpcReduction="20000"/>
          </a:bodyPr>
          <a:lstStyle>
            <a:lvl1pPr algn="l" defTabSz="1507937" rtl="0" eaLnBrk="1" latinLnBrk="0" hangingPunct="1">
              <a:lnSpc>
                <a:spcPct val="90000"/>
              </a:lnSpc>
              <a:spcBef>
                <a:spcPct val="0"/>
              </a:spcBef>
              <a:buNone/>
              <a:defRPr sz="7256" kern="1200">
                <a:solidFill>
                  <a:schemeClr val="tx1"/>
                </a:solidFill>
                <a:latin typeface="+mj-lt"/>
                <a:ea typeface="+mj-ea"/>
                <a:cs typeface="+mj-cs"/>
              </a:defRPr>
            </a:lvl1pPr>
          </a:lstStyle>
          <a:p>
            <a:pPr algn="ctr"/>
            <a:r>
              <a:rPr lang="lv-LV" sz="6000" b="1" dirty="0">
                <a:latin typeface="Times New Roman" panose="02020603050405020304" pitchFamily="18" charset="0"/>
                <a:cs typeface="Times New Roman" panose="02020603050405020304" pitchFamily="18" charset="0"/>
              </a:rPr>
              <a:t>Drošības pasākumu kopums</a:t>
            </a:r>
          </a:p>
          <a:p>
            <a:pPr algn="ctr"/>
            <a:r>
              <a:rPr lang="lv-LV" sz="6000" b="1" dirty="0">
                <a:latin typeface="Times New Roman" panose="02020603050405020304" pitchFamily="18" charset="0"/>
                <a:cs typeface="Times New Roman" panose="02020603050405020304" pitchFamily="18" charset="0"/>
              </a:rPr>
              <a:t>ārkārtējās situācijas ietvaros</a:t>
            </a:r>
          </a:p>
          <a:p>
            <a:pPr algn="ctr"/>
            <a:endParaRPr lang="lv-LV" sz="6000" b="1" dirty="0">
              <a:latin typeface="Times New Roman" panose="02020603050405020304" pitchFamily="18" charset="0"/>
              <a:cs typeface="Times New Roman" panose="02020603050405020304" pitchFamily="18" charset="0"/>
            </a:endParaRPr>
          </a:p>
          <a:p>
            <a:pPr algn="ctr"/>
            <a:r>
              <a:rPr lang="lv-LV" sz="6000" b="1" dirty="0">
                <a:latin typeface="Times New Roman" panose="02020603050405020304" pitchFamily="18" charset="0"/>
                <a:cs typeface="Times New Roman" panose="02020603050405020304" pitchFamily="18" charset="0"/>
              </a:rPr>
              <a:t>«D++ koncepts»</a:t>
            </a:r>
          </a:p>
          <a:p>
            <a:pPr algn="ctr"/>
            <a:r>
              <a:rPr lang="lv-LV" sz="4600" b="1" i="1" dirty="0">
                <a:latin typeface="Times New Roman" panose="02020603050405020304" pitchFamily="18" charset="0"/>
                <a:cs typeface="Times New Roman" panose="02020603050405020304" pitchFamily="18" charset="0"/>
              </a:rPr>
              <a:t>D+M variants</a:t>
            </a:r>
          </a:p>
          <a:p>
            <a:pPr algn="ctr"/>
            <a:endParaRPr lang="lv-LV" sz="6000" i="1" dirty="0">
              <a:latin typeface="Times New Roman" panose="02020603050405020304" pitchFamily="18" charset="0"/>
              <a:cs typeface="Times New Roman" panose="02020603050405020304" pitchFamily="18" charset="0"/>
            </a:endParaRPr>
          </a:p>
          <a:p>
            <a:pPr algn="ctr"/>
            <a:endParaRPr lang="lv-LV" sz="2800" dirty="0">
              <a:latin typeface="Times New Roman" panose="02020603050405020304" pitchFamily="18" charset="0"/>
              <a:cs typeface="Times New Roman" panose="02020603050405020304" pitchFamily="18" charset="0"/>
            </a:endParaRPr>
          </a:p>
          <a:p>
            <a:pPr algn="ctr"/>
            <a:endParaRPr lang="lv-LV" sz="2800" dirty="0">
              <a:latin typeface="Times New Roman" panose="02020603050405020304" pitchFamily="18" charset="0"/>
              <a:cs typeface="Times New Roman" panose="02020603050405020304" pitchFamily="18" charset="0"/>
            </a:endParaRPr>
          </a:p>
          <a:p>
            <a:pPr algn="ctr"/>
            <a:endParaRPr lang="lv-LV" sz="2800" dirty="0">
              <a:latin typeface="Times New Roman" panose="02020603050405020304" pitchFamily="18" charset="0"/>
              <a:cs typeface="Times New Roman" panose="02020603050405020304" pitchFamily="18" charset="0"/>
            </a:endParaRPr>
          </a:p>
          <a:p>
            <a:pPr algn="ctr"/>
            <a:endParaRPr lang="lv-LV" sz="2800" dirty="0">
              <a:latin typeface="Times New Roman" panose="02020603050405020304" pitchFamily="18" charset="0"/>
              <a:cs typeface="Times New Roman" panose="02020603050405020304" pitchFamily="18" charset="0"/>
            </a:endParaRPr>
          </a:p>
          <a:p>
            <a:pPr algn="ctr"/>
            <a:endParaRPr lang="lv-LV" sz="2800" dirty="0">
              <a:latin typeface="Times New Roman" panose="02020603050405020304" pitchFamily="18" charset="0"/>
              <a:cs typeface="Times New Roman" panose="02020603050405020304" pitchFamily="18" charset="0"/>
            </a:endParaRPr>
          </a:p>
          <a:p>
            <a:pPr algn="r"/>
            <a:r>
              <a:rPr lang="lv-LV" sz="2800" dirty="0">
                <a:latin typeface="Times New Roman" panose="02020603050405020304" pitchFamily="18" charset="0"/>
                <a:cs typeface="Times New Roman" panose="02020603050405020304" pitchFamily="18" charset="0"/>
              </a:rPr>
              <a:t>05.10.2021</a:t>
            </a:r>
          </a:p>
          <a:p>
            <a:pPr algn="r"/>
            <a:r>
              <a:rPr lang="lv-LV" sz="2800" dirty="0">
                <a:latin typeface="Times New Roman" panose="02020603050405020304" pitchFamily="18" charset="0"/>
                <a:cs typeface="Times New Roman" panose="02020603050405020304" pitchFamily="18" charset="0"/>
              </a:rPr>
              <a:t>KVP ārkārtas sēde</a:t>
            </a:r>
          </a:p>
          <a:p>
            <a:pPr algn="r"/>
            <a:r>
              <a:rPr lang="lv-LV" sz="2800" dirty="0" err="1">
                <a:latin typeface="Times New Roman" panose="02020603050405020304" pitchFamily="18" charset="0"/>
                <a:cs typeface="Times New Roman" panose="02020603050405020304" pitchFamily="18" charset="0"/>
              </a:rPr>
              <a:t>K.Druvaskalns</a:t>
            </a:r>
            <a:endParaRPr lang="lv-LV"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2967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Saimniecisko pakalpojumu, tai skaitā </a:t>
            </a:r>
            <a:r>
              <a:rPr lang="lv-LV" sz="4400" b="1" dirty="0" err="1">
                <a:latin typeface="Times New Roman" panose="02020603050405020304" pitchFamily="18" charset="0"/>
                <a:cs typeface="Times New Roman" panose="02020603050405020304" pitchFamily="18" charset="0"/>
              </a:rPr>
              <a:t>skaistumkopšanas</a:t>
            </a:r>
            <a:r>
              <a:rPr lang="lv-LV" sz="4400" b="1" dirty="0">
                <a:latin typeface="Times New Roman" panose="02020603050405020304" pitchFamily="18" charset="0"/>
                <a:cs typeface="Times New Roman" panose="02020603050405020304" pitchFamily="18" charset="0"/>
              </a:rPr>
              <a:t>, izklaides, atrakciju un kultūras pakalpojumu sniegšanas nosacījumi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a:bodyPr>
          <a:lstStyle/>
          <a:p>
            <a:pPr marL="0" indent="0">
              <a:buNone/>
            </a:pPr>
            <a:endParaRPr lang="lv-LV" sz="3600" b="1" dirty="0">
              <a:latin typeface="Times New Roman" panose="02020603050405020304" pitchFamily="18" charset="0"/>
              <a:cs typeface="Times New Roman" panose="02020603050405020304" pitchFamily="18" charset="0"/>
            </a:endParaRPr>
          </a:p>
          <a:p>
            <a:pPr marL="0" indent="0">
              <a:buNone/>
            </a:pPr>
            <a:r>
              <a:rPr lang="lv-LV" sz="3600" b="1" dirty="0">
                <a:latin typeface="Times New Roman" panose="02020603050405020304" pitchFamily="18" charset="0"/>
                <a:cs typeface="Times New Roman" panose="02020603050405020304" pitchFamily="18" charset="0"/>
              </a:rPr>
              <a:t>V+/0 līdz V+3</a:t>
            </a:r>
          </a:p>
          <a:p>
            <a:pPr>
              <a:buFontTx/>
              <a:buChar char="-"/>
            </a:pPr>
            <a:r>
              <a:rPr lang="lv-LV" sz="3600" dirty="0">
                <a:latin typeface="Times New Roman" panose="02020603050405020304" pitchFamily="18" charset="0"/>
                <a:cs typeface="Times New Roman" panose="02020603050405020304" pitchFamily="18" charset="0"/>
              </a:rPr>
              <a:t>Klātienē nav atļauti, izņemot ieslodzījuma vietās - </a:t>
            </a:r>
            <a:r>
              <a:rPr lang="lv-LV" sz="3600" dirty="0">
                <a:highlight>
                  <a:srgbClr val="FFFF00"/>
                </a:highlight>
                <a:latin typeface="Times New Roman" panose="02020603050405020304" pitchFamily="18" charset="0"/>
                <a:cs typeface="Times New Roman" panose="02020603050405020304" pitchFamily="18" charset="0"/>
              </a:rPr>
              <a:t>kompensējami</a:t>
            </a:r>
          </a:p>
          <a:p>
            <a:pPr marL="0" indent="0">
              <a:buNone/>
            </a:pPr>
            <a:endParaRPr lang="lv-LV" sz="3600" b="1" dirty="0">
              <a:latin typeface="Times New Roman" panose="02020603050405020304" pitchFamily="18" charset="0"/>
              <a:cs typeface="Times New Roman" panose="02020603050405020304" pitchFamily="18" charset="0"/>
            </a:endParaRPr>
          </a:p>
          <a:p>
            <a:pPr marL="0" indent="0">
              <a:buNone/>
            </a:pPr>
            <a:r>
              <a:rPr lang="pl-PL" sz="3600" b="1" dirty="0">
                <a:latin typeface="Times New Roman" panose="02020603050405020304" pitchFamily="18" charset="0"/>
                <a:cs typeface="Times New Roman" panose="02020603050405020304" pitchFamily="18" charset="0"/>
              </a:rPr>
              <a:t>V+3</a:t>
            </a:r>
            <a:r>
              <a:rPr lang="lv-LV" sz="3600" b="1" dirty="0">
                <a:latin typeface="Times New Roman" panose="02020603050405020304" pitchFamily="18" charset="0"/>
                <a:cs typeface="Times New Roman" panose="02020603050405020304" pitchFamily="18" charset="0"/>
              </a:rPr>
              <a:t> līdz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un saņēmējs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vai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persona</a:t>
            </a:r>
          </a:p>
          <a:p>
            <a:pPr marL="0" indent="0">
              <a:buNone/>
            </a:pPr>
            <a:r>
              <a:rPr lang="lv-LV" sz="3600" dirty="0">
                <a:latin typeface="Times New Roman" panose="02020603050405020304" pitchFamily="18" charset="0"/>
                <a:cs typeface="Times New Roman" panose="02020603050405020304" pitchFamily="18" charset="0"/>
              </a:rPr>
              <a:t> </a:t>
            </a:r>
            <a:endParaRPr lang="pl-PL" sz="3600" dirty="0">
              <a:latin typeface="Times New Roman" panose="02020603050405020304" pitchFamily="18" charset="0"/>
              <a:cs typeface="Times New Roman" panose="02020603050405020304" pitchFamily="18" charset="0"/>
            </a:endParaRPr>
          </a:p>
          <a:p>
            <a:pPr marL="0" indent="0">
              <a:buNone/>
            </a:pPr>
            <a:r>
              <a:rPr lang="lv-LV" sz="3600" b="1" dirty="0">
                <a:latin typeface="Times New Roman" panose="02020603050405020304" pitchFamily="18" charset="0"/>
                <a:cs typeface="Times New Roman" panose="02020603050405020304" pitchFamily="18" charset="0"/>
              </a:rPr>
              <a:t>Pēc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vai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persona</a:t>
            </a:r>
          </a:p>
          <a:p>
            <a:pPr lvl="1">
              <a:buFontTx/>
              <a:buChar char="-"/>
            </a:pPr>
            <a:r>
              <a:rPr lang="lv-LV" sz="2941" dirty="0">
                <a:latin typeface="Times New Roman" panose="02020603050405020304" pitchFamily="18" charset="0"/>
                <a:cs typeface="Times New Roman" panose="02020603050405020304" pitchFamily="18" charset="0"/>
              </a:rPr>
              <a:t>Pakalpojuma saņēmējs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vai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persona</a:t>
            </a:r>
          </a:p>
          <a:p>
            <a:pPr>
              <a:buFontTx/>
              <a:buChar char="-"/>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79432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Tirdzniecības pakalpojumu sniegšanas un pārtikas aprites nosacījumi</a:t>
            </a:r>
            <a:br>
              <a:rPr lang="lv-LV" sz="4400" b="1" dirty="0">
                <a:latin typeface="Times New Roman" panose="02020603050405020304" pitchFamily="18" charset="0"/>
                <a:cs typeface="Times New Roman" panose="02020603050405020304" pitchFamily="18" charset="0"/>
              </a:rPr>
            </a:br>
            <a:r>
              <a:rPr lang="lv-LV" sz="4400" b="1" i="1" dirty="0">
                <a:latin typeface="Times New Roman" panose="02020603050405020304" pitchFamily="18" charset="0"/>
                <a:cs typeface="Times New Roman" panose="02020603050405020304" pitchFamily="18" charset="0"/>
              </a:rPr>
              <a:t>(attālinātu pakalpojumu sniegšana tiek nodalīta)</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lnSpcReduction="10000"/>
          </a:bodyPr>
          <a:lstStyle/>
          <a:p>
            <a:pPr marL="0" indent="0">
              <a:buNone/>
            </a:pPr>
            <a:r>
              <a:rPr lang="lv-LV" sz="3600" b="1" dirty="0">
                <a:latin typeface="Times New Roman" panose="02020603050405020304" pitchFamily="18" charset="0"/>
                <a:cs typeface="Times New Roman" panose="02020603050405020304" pitchFamily="18" charset="0"/>
              </a:rPr>
              <a:t>V+/0 līdz V+3</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un saņēmējs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vai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persona, izņemot:</a:t>
            </a:r>
          </a:p>
          <a:p>
            <a:pPr lvl="2">
              <a:buFontTx/>
              <a:buChar char="-"/>
            </a:pPr>
            <a:r>
              <a:rPr lang="lv-LV" sz="2281" dirty="0">
                <a:latin typeface="Times New Roman" panose="02020603050405020304" pitchFamily="18" charset="0"/>
                <a:cs typeface="Times New Roman" panose="02020603050405020304" pitchFamily="18" charset="0"/>
              </a:rPr>
              <a:t>Vitāli svarīgus pakalpojumus un preces var saņemt arī </a:t>
            </a:r>
            <a:r>
              <a:rPr lang="lv-LV" sz="2281" b="1" dirty="0">
                <a:highlight>
                  <a:srgbClr val="FF0000"/>
                </a:highlight>
                <a:latin typeface="Times New Roman" panose="02020603050405020304" pitchFamily="18" charset="0"/>
                <a:cs typeface="Times New Roman" panose="02020603050405020304" pitchFamily="18" charset="0"/>
              </a:rPr>
              <a:t>N</a:t>
            </a:r>
            <a:r>
              <a:rPr lang="lv-LV" sz="2281" dirty="0">
                <a:latin typeface="Times New Roman" panose="02020603050405020304" pitchFamily="18" charset="0"/>
                <a:cs typeface="Times New Roman" panose="02020603050405020304" pitchFamily="18" charset="0"/>
              </a:rPr>
              <a:t> persona</a:t>
            </a:r>
          </a:p>
          <a:p>
            <a:pPr lvl="2">
              <a:buFontTx/>
              <a:buChar char="-"/>
            </a:pPr>
            <a:r>
              <a:rPr lang="lv-LV" sz="2281" dirty="0">
                <a:latin typeface="Times New Roman" panose="02020603050405020304" pitchFamily="18" charset="0"/>
                <a:cs typeface="Times New Roman" panose="02020603050405020304" pitchFamily="18" charset="0"/>
              </a:rPr>
              <a:t>Ieslodzījuma vietas</a:t>
            </a:r>
            <a:endParaRPr lang="lv-LV" sz="3600" dirty="0">
              <a:latin typeface="Times New Roman" panose="02020603050405020304" pitchFamily="18" charset="0"/>
              <a:cs typeface="Times New Roman" panose="02020603050405020304" pitchFamily="18" charset="0"/>
            </a:endParaRPr>
          </a:p>
          <a:p>
            <a:pPr marL="0" indent="0">
              <a:buNone/>
            </a:pPr>
            <a:endParaRPr lang="lv-LV" sz="3600" b="1" dirty="0">
              <a:latin typeface="Times New Roman" panose="02020603050405020304" pitchFamily="18" charset="0"/>
              <a:cs typeface="Times New Roman" panose="02020603050405020304" pitchFamily="18" charset="0"/>
            </a:endParaRPr>
          </a:p>
          <a:p>
            <a:pPr marL="0" indent="0">
              <a:buNone/>
            </a:pPr>
            <a:r>
              <a:rPr lang="pl-PL" sz="3600" b="1" dirty="0">
                <a:latin typeface="Times New Roman" panose="02020603050405020304" pitchFamily="18" charset="0"/>
                <a:cs typeface="Times New Roman" panose="02020603050405020304" pitchFamily="18" charset="0"/>
              </a:rPr>
              <a:t>V+3</a:t>
            </a:r>
            <a:r>
              <a:rPr lang="lv-LV" sz="3600" b="1" dirty="0">
                <a:latin typeface="Times New Roman" panose="02020603050405020304" pitchFamily="18" charset="0"/>
                <a:cs typeface="Times New Roman" panose="02020603050405020304" pitchFamily="18" charset="0"/>
              </a:rPr>
              <a:t> līdz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un saņēmējs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vai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persona, izņemot:</a:t>
            </a:r>
          </a:p>
          <a:p>
            <a:pPr lvl="2">
              <a:buFontTx/>
              <a:buChar char="-"/>
            </a:pPr>
            <a:r>
              <a:rPr lang="lv-LV" sz="2281" dirty="0">
                <a:latin typeface="Times New Roman" panose="02020603050405020304" pitchFamily="18" charset="0"/>
                <a:cs typeface="Times New Roman" panose="02020603050405020304" pitchFamily="18" charset="0"/>
              </a:rPr>
              <a:t>Vitāli svarīgus pakalpojumus un preces var saņemt arī </a:t>
            </a:r>
            <a:r>
              <a:rPr lang="lv-LV" sz="2281" b="1" dirty="0">
                <a:highlight>
                  <a:srgbClr val="FF0000"/>
                </a:highlight>
                <a:latin typeface="Times New Roman" panose="02020603050405020304" pitchFamily="18" charset="0"/>
                <a:cs typeface="Times New Roman" panose="02020603050405020304" pitchFamily="18" charset="0"/>
              </a:rPr>
              <a:t>N</a:t>
            </a:r>
            <a:r>
              <a:rPr lang="lv-LV" sz="2281" dirty="0">
                <a:latin typeface="Times New Roman" panose="02020603050405020304" pitchFamily="18" charset="0"/>
                <a:cs typeface="Times New Roman" panose="02020603050405020304" pitchFamily="18" charset="0"/>
              </a:rPr>
              <a:t> persona</a:t>
            </a:r>
          </a:p>
          <a:p>
            <a:pPr lvl="2">
              <a:buFontTx/>
              <a:buChar char="-"/>
            </a:pPr>
            <a:r>
              <a:rPr lang="lv-LV" sz="2281" dirty="0">
                <a:latin typeface="Times New Roman" panose="02020603050405020304" pitchFamily="18" charset="0"/>
                <a:cs typeface="Times New Roman" panose="02020603050405020304" pitchFamily="18" charset="0"/>
              </a:rPr>
              <a:t>Ieslodzījuma vietas</a:t>
            </a:r>
            <a:endParaRPr lang="lv-LV" sz="3600" dirty="0">
              <a:latin typeface="Times New Roman" panose="02020603050405020304" pitchFamily="18" charset="0"/>
              <a:cs typeface="Times New Roman" panose="02020603050405020304" pitchFamily="18" charset="0"/>
            </a:endParaRPr>
          </a:p>
          <a:p>
            <a:pPr marL="0" indent="0">
              <a:buNone/>
            </a:pPr>
            <a:r>
              <a:rPr lang="lv-LV" sz="3600" dirty="0">
                <a:latin typeface="Times New Roman" panose="02020603050405020304" pitchFamily="18" charset="0"/>
                <a:cs typeface="Times New Roman" panose="02020603050405020304" pitchFamily="18" charset="0"/>
              </a:rPr>
              <a:t> </a:t>
            </a:r>
            <a:endParaRPr lang="pl-PL" sz="3600" dirty="0">
              <a:latin typeface="Times New Roman" panose="02020603050405020304" pitchFamily="18" charset="0"/>
              <a:cs typeface="Times New Roman" panose="02020603050405020304" pitchFamily="18" charset="0"/>
            </a:endParaRPr>
          </a:p>
          <a:p>
            <a:pPr marL="0" indent="0">
              <a:buNone/>
            </a:pPr>
            <a:r>
              <a:rPr lang="lv-LV" sz="3600" b="1" dirty="0">
                <a:latin typeface="Times New Roman" panose="02020603050405020304" pitchFamily="18" charset="0"/>
                <a:cs typeface="Times New Roman" panose="02020603050405020304" pitchFamily="18" charset="0"/>
              </a:rPr>
              <a:t>Pēc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vai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persona</a:t>
            </a:r>
          </a:p>
          <a:p>
            <a:pPr lvl="1">
              <a:buFontTx/>
              <a:buChar char="-"/>
            </a:pPr>
            <a:r>
              <a:rPr lang="lv-LV" sz="2941" dirty="0">
                <a:latin typeface="Times New Roman" panose="02020603050405020304" pitchFamily="18" charset="0"/>
                <a:cs typeface="Times New Roman" panose="02020603050405020304" pitchFamily="18" charset="0"/>
              </a:rPr>
              <a:t>Pakalpojuma saņēmējs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vai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persona</a:t>
            </a:r>
          </a:p>
          <a:p>
            <a:pPr lvl="2">
              <a:buFontTx/>
              <a:buChar char="-"/>
            </a:pPr>
            <a:r>
              <a:rPr lang="lv-LV" sz="2281" dirty="0">
                <a:latin typeface="Times New Roman" panose="02020603050405020304" pitchFamily="18" charset="0"/>
                <a:cs typeface="Times New Roman" panose="02020603050405020304" pitchFamily="18" charset="0"/>
              </a:rPr>
              <a:t>Vitāli svarīgus pakalpojumus un preces var saņemt arī </a:t>
            </a:r>
            <a:r>
              <a:rPr lang="lv-LV" sz="2281" b="1" dirty="0">
                <a:highlight>
                  <a:srgbClr val="FF0000"/>
                </a:highlight>
                <a:latin typeface="Times New Roman" panose="02020603050405020304" pitchFamily="18" charset="0"/>
                <a:cs typeface="Times New Roman" panose="02020603050405020304" pitchFamily="18" charset="0"/>
              </a:rPr>
              <a:t>N</a:t>
            </a:r>
            <a:r>
              <a:rPr lang="lv-LV" sz="2281" dirty="0">
                <a:latin typeface="Times New Roman" panose="02020603050405020304" pitchFamily="18" charset="0"/>
                <a:cs typeface="Times New Roman" panose="02020603050405020304" pitchFamily="18" charset="0"/>
              </a:rPr>
              <a:t> persona</a:t>
            </a:r>
          </a:p>
          <a:p>
            <a:pPr lvl="2">
              <a:buFontTx/>
              <a:buChar char="-"/>
            </a:pPr>
            <a:r>
              <a:rPr lang="lv-LV" sz="2281" dirty="0">
                <a:latin typeface="Times New Roman" panose="02020603050405020304" pitchFamily="18" charset="0"/>
                <a:cs typeface="Times New Roman" panose="02020603050405020304" pitchFamily="18" charset="0"/>
              </a:rPr>
              <a:t>Ieslodzījuma vietas</a:t>
            </a:r>
            <a:endParaRPr lang="lv-LV" sz="3600" dirty="0">
              <a:latin typeface="Times New Roman" panose="02020603050405020304" pitchFamily="18" charset="0"/>
              <a:cs typeface="Times New Roman" panose="02020603050405020304" pitchFamily="18" charset="0"/>
            </a:endParaRPr>
          </a:p>
          <a:p>
            <a:pPr marL="0" indent="0">
              <a:buNone/>
            </a:pPr>
            <a:endParaRPr lang="lv-LV" sz="3600" dirty="0">
              <a:latin typeface="Times New Roman" panose="02020603050405020304" pitchFamily="18" charset="0"/>
              <a:cs typeface="Times New Roman" panose="02020603050405020304" pitchFamily="18" charset="0"/>
            </a:endParaRPr>
          </a:p>
          <a:p>
            <a:pPr>
              <a:buFontTx/>
              <a:buChar char="-"/>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0899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Ēdināšanas pakalpojumu sniegšanas nosacījumi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fontScale="92500" lnSpcReduction="10000"/>
          </a:bodyPr>
          <a:lstStyle/>
          <a:p>
            <a:pPr marL="0" indent="0">
              <a:buNone/>
            </a:pPr>
            <a:r>
              <a:rPr lang="lv-LV" sz="3600" b="1" dirty="0">
                <a:latin typeface="Times New Roman" panose="02020603050405020304" pitchFamily="18" charset="0"/>
                <a:cs typeface="Times New Roman" panose="02020603050405020304" pitchFamily="18" charset="0"/>
              </a:rPr>
              <a:t>V+/0 līdz V+3</a:t>
            </a:r>
          </a:p>
          <a:p>
            <a:pPr>
              <a:buFontTx/>
              <a:buChar char="-"/>
            </a:pPr>
            <a:r>
              <a:rPr lang="lv-LV" sz="3600" dirty="0">
                <a:latin typeface="Times New Roman" panose="02020603050405020304" pitchFamily="18" charset="0"/>
                <a:cs typeface="Times New Roman" panose="02020603050405020304" pitchFamily="18" charset="0"/>
              </a:rPr>
              <a:t>Klātienē nav atļauti, izņemot: - </a:t>
            </a:r>
            <a:r>
              <a:rPr lang="lv-LV" sz="3600" dirty="0">
                <a:highlight>
                  <a:srgbClr val="FFFF00"/>
                </a:highlight>
                <a:latin typeface="Times New Roman" panose="02020603050405020304" pitchFamily="18" charset="0"/>
                <a:cs typeface="Times New Roman" panose="02020603050405020304" pitchFamily="18" charset="0"/>
              </a:rPr>
              <a:t>kompensējami</a:t>
            </a:r>
            <a:endParaRPr lang="lv-LV" sz="3600" dirty="0">
              <a:latin typeface="Times New Roman" panose="02020603050405020304" pitchFamily="18" charset="0"/>
              <a:cs typeface="Times New Roman" panose="02020603050405020304" pitchFamily="18" charset="0"/>
            </a:endParaRPr>
          </a:p>
          <a:p>
            <a:pPr lvl="1">
              <a:buFontTx/>
              <a:buChar char="-"/>
            </a:pPr>
            <a:r>
              <a:rPr lang="lv-LV" sz="3000" dirty="0">
                <a:latin typeface="Times New Roman" panose="02020603050405020304" pitchFamily="18" charset="0"/>
                <a:cs typeface="Times New Roman" panose="02020603050405020304" pitchFamily="18" charset="0"/>
              </a:rPr>
              <a:t>Valsts akciju sabiedrības «Starptautiskā lidosta «Rīga»», ja pakalpojuma sniedzējs ir </a:t>
            </a:r>
            <a:r>
              <a:rPr lang="lv-LV" sz="3000" b="1" dirty="0">
                <a:highlight>
                  <a:srgbClr val="00FF00"/>
                </a:highlight>
                <a:latin typeface="Times New Roman" panose="02020603050405020304" pitchFamily="18" charset="0"/>
                <a:cs typeface="Times New Roman" panose="02020603050405020304" pitchFamily="18" charset="0"/>
              </a:rPr>
              <a:t>V</a:t>
            </a:r>
            <a:r>
              <a:rPr lang="lv-LV" sz="3000" dirty="0">
                <a:latin typeface="Times New Roman" panose="02020603050405020304" pitchFamily="18" charset="0"/>
                <a:cs typeface="Times New Roman" panose="02020603050405020304" pitchFamily="18" charset="0"/>
              </a:rPr>
              <a:t>, </a:t>
            </a:r>
            <a:r>
              <a:rPr lang="lv-LV" sz="3000" b="1" dirty="0">
                <a:highlight>
                  <a:srgbClr val="00FF00"/>
                </a:highlight>
                <a:latin typeface="Times New Roman" panose="02020603050405020304" pitchFamily="18" charset="0"/>
                <a:cs typeface="Times New Roman" panose="02020603050405020304" pitchFamily="18" charset="0"/>
              </a:rPr>
              <a:t>P</a:t>
            </a:r>
            <a:r>
              <a:rPr lang="lv-LV" sz="3000" dirty="0">
                <a:latin typeface="Times New Roman" panose="02020603050405020304" pitchFamily="18" charset="0"/>
                <a:cs typeface="Times New Roman" panose="02020603050405020304" pitchFamily="18" charset="0"/>
              </a:rPr>
              <a:t> vai </a:t>
            </a:r>
            <a:r>
              <a:rPr lang="lv-LV" sz="3000" b="1" dirty="0">
                <a:highlight>
                  <a:srgbClr val="FFFF00"/>
                </a:highlight>
                <a:latin typeface="Times New Roman" panose="02020603050405020304" pitchFamily="18" charset="0"/>
                <a:cs typeface="Times New Roman" panose="02020603050405020304" pitchFamily="18" charset="0"/>
              </a:rPr>
              <a:t>T</a:t>
            </a:r>
            <a:r>
              <a:rPr lang="lv-LV" sz="3000" dirty="0">
                <a:latin typeface="Times New Roman" panose="02020603050405020304" pitchFamily="18" charset="0"/>
                <a:cs typeface="Times New Roman" panose="02020603050405020304" pitchFamily="18" charset="0"/>
              </a:rPr>
              <a:t> persona</a:t>
            </a:r>
          </a:p>
          <a:p>
            <a:pPr lvl="1">
              <a:buFontTx/>
              <a:buChar char="-"/>
            </a:pPr>
            <a:r>
              <a:rPr lang="lv-LV" sz="3000" dirty="0">
                <a:latin typeface="Times New Roman" panose="02020603050405020304" pitchFamily="18" charset="0"/>
                <a:cs typeface="Times New Roman" panose="02020603050405020304" pitchFamily="18" charset="0"/>
              </a:rPr>
              <a:t>Ieslodzījuma vietās, ja pakalpojuma sniedzējs ir </a:t>
            </a:r>
            <a:r>
              <a:rPr lang="lv-LV" sz="3000" b="1" dirty="0">
                <a:highlight>
                  <a:srgbClr val="00FF00"/>
                </a:highlight>
                <a:latin typeface="Times New Roman" panose="02020603050405020304" pitchFamily="18" charset="0"/>
                <a:cs typeface="Times New Roman" panose="02020603050405020304" pitchFamily="18" charset="0"/>
              </a:rPr>
              <a:t>V</a:t>
            </a:r>
            <a:r>
              <a:rPr lang="lv-LV" sz="3000" dirty="0">
                <a:latin typeface="Times New Roman" panose="02020603050405020304" pitchFamily="18" charset="0"/>
                <a:cs typeface="Times New Roman" panose="02020603050405020304" pitchFamily="18" charset="0"/>
              </a:rPr>
              <a:t>, </a:t>
            </a:r>
            <a:r>
              <a:rPr lang="lv-LV" sz="3000" b="1" dirty="0">
                <a:highlight>
                  <a:srgbClr val="00FF00"/>
                </a:highlight>
                <a:latin typeface="Times New Roman" panose="02020603050405020304" pitchFamily="18" charset="0"/>
                <a:cs typeface="Times New Roman" panose="02020603050405020304" pitchFamily="18" charset="0"/>
              </a:rPr>
              <a:t>P</a:t>
            </a:r>
            <a:r>
              <a:rPr lang="lv-LV" sz="3000" dirty="0">
                <a:latin typeface="Times New Roman" panose="02020603050405020304" pitchFamily="18" charset="0"/>
                <a:cs typeface="Times New Roman" panose="02020603050405020304" pitchFamily="18" charset="0"/>
              </a:rPr>
              <a:t> vai </a:t>
            </a:r>
            <a:r>
              <a:rPr lang="lv-LV" sz="3000" b="1" dirty="0">
                <a:highlight>
                  <a:srgbClr val="FFFF00"/>
                </a:highlight>
                <a:latin typeface="Times New Roman" panose="02020603050405020304" pitchFamily="18" charset="0"/>
                <a:cs typeface="Times New Roman" panose="02020603050405020304" pitchFamily="18" charset="0"/>
              </a:rPr>
              <a:t>T</a:t>
            </a:r>
            <a:r>
              <a:rPr lang="lv-LV" sz="3000" dirty="0">
                <a:latin typeface="Times New Roman" panose="02020603050405020304" pitchFamily="18" charset="0"/>
                <a:cs typeface="Times New Roman" panose="02020603050405020304" pitchFamily="18" charset="0"/>
              </a:rPr>
              <a:t> persona</a:t>
            </a:r>
          </a:p>
          <a:p>
            <a:pPr lvl="1">
              <a:buFontTx/>
              <a:buChar char="-"/>
            </a:pPr>
            <a:r>
              <a:rPr lang="lv-LV" sz="3000" dirty="0">
                <a:latin typeface="Times New Roman" panose="02020603050405020304" pitchFamily="18" charset="0"/>
                <a:cs typeface="Times New Roman" panose="02020603050405020304" pitchFamily="18" charset="0"/>
              </a:rPr>
              <a:t>Uzņēmumu/kolektīvu atdalītās vietās, ja pakalpojumus sniedzējs ir </a:t>
            </a:r>
            <a:r>
              <a:rPr lang="lv-LV" sz="3000" b="1" dirty="0">
                <a:highlight>
                  <a:srgbClr val="00FF00"/>
                </a:highlight>
                <a:latin typeface="Times New Roman" panose="02020603050405020304" pitchFamily="18" charset="0"/>
                <a:cs typeface="Times New Roman" panose="02020603050405020304" pitchFamily="18" charset="0"/>
              </a:rPr>
              <a:t>V</a:t>
            </a:r>
            <a:r>
              <a:rPr lang="lv-LV" sz="3000" dirty="0">
                <a:latin typeface="Times New Roman" panose="02020603050405020304" pitchFamily="18" charset="0"/>
                <a:cs typeface="Times New Roman" panose="02020603050405020304" pitchFamily="18" charset="0"/>
              </a:rPr>
              <a:t>, </a:t>
            </a:r>
            <a:r>
              <a:rPr lang="lv-LV" sz="3000" b="1" dirty="0">
                <a:highlight>
                  <a:srgbClr val="00FF00"/>
                </a:highlight>
                <a:latin typeface="Times New Roman" panose="02020603050405020304" pitchFamily="18" charset="0"/>
                <a:cs typeface="Times New Roman" panose="02020603050405020304" pitchFamily="18" charset="0"/>
              </a:rPr>
              <a:t>P</a:t>
            </a:r>
            <a:r>
              <a:rPr lang="lv-LV" sz="3000" dirty="0">
                <a:latin typeface="Times New Roman" panose="02020603050405020304" pitchFamily="18" charset="0"/>
                <a:cs typeface="Times New Roman" panose="02020603050405020304" pitchFamily="18" charset="0"/>
              </a:rPr>
              <a:t> vai </a:t>
            </a:r>
            <a:r>
              <a:rPr lang="lv-LV" sz="3000" b="1" dirty="0">
                <a:highlight>
                  <a:srgbClr val="FFFF00"/>
                </a:highlight>
                <a:latin typeface="Times New Roman" panose="02020603050405020304" pitchFamily="18" charset="0"/>
                <a:cs typeface="Times New Roman" panose="02020603050405020304" pitchFamily="18" charset="0"/>
              </a:rPr>
              <a:t>T</a:t>
            </a:r>
            <a:r>
              <a:rPr lang="lv-LV" sz="3000" dirty="0">
                <a:latin typeface="Times New Roman" panose="02020603050405020304" pitchFamily="18" charset="0"/>
                <a:cs typeface="Times New Roman" panose="02020603050405020304" pitchFamily="18" charset="0"/>
              </a:rPr>
              <a:t> persona </a:t>
            </a:r>
          </a:p>
          <a:p>
            <a:pPr marL="0" indent="0">
              <a:buNone/>
            </a:pPr>
            <a:endParaRPr lang="lv-LV" sz="2600" b="1" dirty="0">
              <a:latin typeface="Times New Roman" panose="02020603050405020304" pitchFamily="18" charset="0"/>
              <a:cs typeface="Times New Roman" panose="02020603050405020304" pitchFamily="18" charset="0"/>
            </a:endParaRPr>
          </a:p>
          <a:p>
            <a:pPr marL="0" indent="0">
              <a:buNone/>
            </a:pPr>
            <a:r>
              <a:rPr lang="pl-PL" sz="3600" b="1" dirty="0">
                <a:latin typeface="Times New Roman" panose="02020603050405020304" pitchFamily="18" charset="0"/>
                <a:cs typeface="Times New Roman" panose="02020603050405020304" pitchFamily="18" charset="0"/>
              </a:rPr>
              <a:t>V+3</a:t>
            </a:r>
            <a:r>
              <a:rPr lang="lv-LV" sz="3600" b="1" dirty="0">
                <a:latin typeface="Times New Roman" panose="02020603050405020304" pitchFamily="18" charset="0"/>
                <a:cs typeface="Times New Roman" panose="02020603050405020304" pitchFamily="18" charset="0"/>
              </a:rPr>
              <a:t> līdz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3000" dirty="0">
                <a:latin typeface="Times New Roman" panose="02020603050405020304" pitchFamily="18" charset="0"/>
                <a:cs typeface="Times New Roman" panose="02020603050405020304" pitchFamily="18" charset="0"/>
              </a:rPr>
              <a:t>Pakalpojuma sniedzējs un saņēmējs ir </a:t>
            </a:r>
            <a:r>
              <a:rPr lang="lv-LV" sz="3000" b="1" dirty="0">
                <a:highlight>
                  <a:srgbClr val="00FF00"/>
                </a:highlight>
                <a:latin typeface="Times New Roman" panose="02020603050405020304" pitchFamily="18" charset="0"/>
                <a:cs typeface="Times New Roman" panose="02020603050405020304" pitchFamily="18" charset="0"/>
              </a:rPr>
              <a:t>V</a:t>
            </a:r>
            <a:r>
              <a:rPr lang="lv-LV" sz="3000" dirty="0">
                <a:latin typeface="Times New Roman" panose="02020603050405020304" pitchFamily="18" charset="0"/>
                <a:cs typeface="Times New Roman" panose="02020603050405020304" pitchFamily="18" charset="0"/>
              </a:rPr>
              <a:t>, </a:t>
            </a:r>
            <a:r>
              <a:rPr lang="lv-LV" sz="3000" b="1" dirty="0">
                <a:highlight>
                  <a:srgbClr val="00FF00"/>
                </a:highlight>
                <a:latin typeface="Times New Roman" panose="02020603050405020304" pitchFamily="18" charset="0"/>
                <a:cs typeface="Times New Roman" panose="02020603050405020304" pitchFamily="18" charset="0"/>
              </a:rPr>
              <a:t>P</a:t>
            </a:r>
            <a:r>
              <a:rPr lang="lv-LV" sz="3000" dirty="0">
                <a:latin typeface="Times New Roman" panose="02020603050405020304" pitchFamily="18" charset="0"/>
                <a:cs typeface="Times New Roman" panose="02020603050405020304" pitchFamily="18" charset="0"/>
              </a:rPr>
              <a:t> vai </a:t>
            </a:r>
            <a:r>
              <a:rPr lang="lv-LV" sz="3000" b="1" dirty="0">
                <a:highlight>
                  <a:srgbClr val="FFFF00"/>
                </a:highlight>
                <a:latin typeface="Times New Roman" panose="02020603050405020304" pitchFamily="18" charset="0"/>
                <a:cs typeface="Times New Roman" panose="02020603050405020304" pitchFamily="18" charset="0"/>
              </a:rPr>
              <a:t>T</a:t>
            </a:r>
            <a:r>
              <a:rPr lang="lv-LV" sz="3000" dirty="0">
                <a:latin typeface="Times New Roman" panose="02020603050405020304" pitchFamily="18" charset="0"/>
                <a:cs typeface="Times New Roman" panose="02020603050405020304" pitchFamily="18" charset="0"/>
              </a:rPr>
              <a:t> persona, izņemot:</a:t>
            </a:r>
          </a:p>
          <a:p>
            <a:pPr lvl="2">
              <a:buFontTx/>
              <a:buChar char="-"/>
            </a:pPr>
            <a:r>
              <a:rPr lang="lv-LV" sz="2600" dirty="0">
                <a:latin typeface="Times New Roman" panose="02020603050405020304" pitchFamily="18" charset="0"/>
                <a:cs typeface="Times New Roman" panose="02020603050405020304" pitchFamily="18" charset="0"/>
              </a:rPr>
              <a:t>Valsts akciju sabiedrības «Starptautiskā lidosta «Rīga»», ja pakalpojuma sniedzējs ir </a:t>
            </a:r>
            <a:r>
              <a:rPr lang="lv-LV" sz="2600" b="1" dirty="0">
                <a:highlight>
                  <a:srgbClr val="00FF00"/>
                </a:highlight>
                <a:latin typeface="Times New Roman" panose="02020603050405020304" pitchFamily="18" charset="0"/>
                <a:cs typeface="Times New Roman" panose="02020603050405020304" pitchFamily="18" charset="0"/>
              </a:rPr>
              <a:t>V</a:t>
            </a:r>
            <a:r>
              <a:rPr lang="lv-LV" sz="2600" dirty="0">
                <a:latin typeface="Times New Roman" panose="02020603050405020304" pitchFamily="18" charset="0"/>
                <a:cs typeface="Times New Roman" panose="02020603050405020304" pitchFamily="18" charset="0"/>
              </a:rPr>
              <a:t>, </a:t>
            </a:r>
            <a:r>
              <a:rPr lang="lv-LV" sz="2600" b="1" dirty="0">
                <a:highlight>
                  <a:srgbClr val="00FF00"/>
                </a:highlight>
                <a:latin typeface="Times New Roman" panose="02020603050405020304" pitchFamily="18" charset="0"/>
                <a:cs typeface="Times New Roman" panose="02020603050405020304" pitchFamily="18" charset="0"/>
              </a:rPr>
              <a:t>P</a:t>
            </a:r>
            <a:r>
              <a:rPr lang="lv-LV" sz="2600" dirty="0">
                <a:latin typeface="Times New Roman" panose="02020603050405020304" pitchFamily="18" charset="0"/>
                <a:cs typeface="Times New Roman" panose="02020603050405020304" pitchFamily="18" charset="0"/>
              </a:rPr>
              <a:t> vai </a:t>
            </a:r>
            <a:r>
              <a:rPr lang="lv-LV" sz="2600" b="1" dirty="0">
                <a:highlight>
                  <a:srgbClr val="FFFF00"/>
                </a:highlight>
                <a:latin typeface="Times New Roman" panose="02020603050405020304" pitchFamily="18" charset="0"/>
                <a:cs typeface="Times New Roman" panose="02020603050405020304" pitchFamily="18" charset="0"/>
              </a:rPr>
              <a:t>T</a:t>
            </a:r>
            <a:r>
              <a:rPr lang="lv-LV" sz="2600" dirty="0">
                <a:latin typeface="Times New Roman" panose="02020603050405020304" pitchFamily="18" charset="0"/>
                <a:cs typeface="Times New Roman" panose="02020603050405020304" pitchFamily="18" charset="0"/>
              </a:rPr>
              <a:t> persona</a:t>
            </a:r>
          </a:p>
          <a:p>
            <a:pPr lvl="2">
              <a:buFontTx/>
              <a:buChar char="-"/>
            </a:pPr>
            <a:r>
              <a:rPr lang="lv-LV" sz="2600" dirty="0">
                <a:latin typeface="Times New Roman" panose="02020603050405020304" pitchFamily="18" charset="0"/>
                <a:cs typeface="Times New Roman" panose="02020603050405020304" pitchFamily="18" charset="0"/>
              </a:rPr>
              <a:t>Ieslodzījuma vietās, ja pakalpojuma sniedzējs ir </a:t>
            </a:r>
            <a:r>
              <a:rPr lang="lv-LV" sz="2600" b="1" dirty="0">
                <a:highlight>
                  <a:srgbClr val="00FF00"/>
                </a:highlight>
                <a:latin typeface="Times New Roman" panose="02020603050405020304" pitchFamily="18" charset="0"/>
                <a:cs typeface="Times New Roman" panose="02020603050405020304" pitchFamily="18" charset="0"/>
              </a:rPr>
              <a:t>V</a:t>
            </a:r>
            <a:r>
              <a:rPr lang="lv-LV" sz="2600" dirty="0">
                <a:latin typeface="Times New Roman" panose="02020603050405020304" pitchFamily="18" charset="0"/>
                <a:cs typeface="Times New Roman" panose="02020603050405020304" pitchFamily="18" charset="0"/>
              </a:rPr>
              <a:t>, </a:t>
            </a:r>
            <a:r>
              <a:rPr lang="lv-LV" sz="2600" b="1" dirty="0">
                <a:highlight>
                  <a:srgbClr val="00FF00"/>
                </a:highlight>
                <a:latin typeface="Times New Roman" panose="02020603050405020304" pitchFamily="18" charset="0"/>
                <a:cs typeface="Times New Roman" panose="02020603050405020304" pitchFamily="18" charset="0"/>
              </a:rPr>
              <a:t>P</a:t>
            </a:r>
            <a:r>
              <a:rPr lang="lv-LV" sz="2600" dirty="0">
                <a:latin typeface="Times New Roman" panose="02020603050405020304" pitchFamily="18" charset="0"/>
                <a:cs typeface="Times New Roman" panose="02020603050405020304" pitchFamily="18" charset="0"/>
              </a:rPr>
              <a:t> vai </a:t>
            </a:r>
            <a:r>
              <a:rPr lang="lv-LV" sz="2600" b="1" dirty="0">
                <a:highlight>
                  <a:srgbClr val="FFFF00"/>
                </a:highlight>
                <a:latin typeface="Times New Roman" panose="02020603050405020304" pitchFamily="18" charset="0"/>
                <a:cs typeface="Times New Roman" panose="02020603050405020304" pitchFamily="18" charset="0"/>
              </a:rPr>
              <a:t>T</a:t>
            </a:r>
            <a:r>
              <a:rPr lang="lv-LV" sz="2600" dirty="0">
                <a:latin typeface="Times New Roman" panose="02020603050405020304" pitchFamily="18" charset="0"/>
                <a:cs typeface="Times New Roman" panose="02020603050405020304" pitchFamily="18" charset="0"/>
              </a:rPr>
              <a:t> persona</a:t>
            </a:r>
          </a:p>
          <a:p>
            <a:pPr lvl="2">
              <a:buFontTx/>
              <a:buChar char="-"/>
            </a:pPr>
            <a:r>
              <a:rPr lang="lv-LV" sz="2600" dirty="0">
                <a:latin typeface="Times New Roman" panose="02020603050405020304" pitchFamily="18" charset="0"/>
                <a:cs typeface="Times New Roman" panose="02020603050405020304" pitchFamily="18" charset="0"/>
              </a:rPr>
              <a:t>Uzņēmumu/kolektīvu atdalītās vietās, ja pakalpojumus sniedzējs ir </a:t>
            </a:r>
            <a:r>
              <a:rPr lang="lv-LV" sz="2600" b="1" dirty="0">
                <a:highlight>
                  <a:srgbClr val="00FF00"/>
                </a:highlight>
                <a:latin typeface="Times New Roman" panose="02020603050405020304" pitchFamily="18" charset="0"/>
                <a:cs typeface="Times New Roman" panose="02020603050405020304" pitchFamily="18" charset="0"/>
              </a:rPr>
              <a:t>V</a:t>
            </a:r>
            <a:r>
              <a:rPr lang="lv-LV" sz="2600" dirty="0">
                <a:latin typeface="Times New Roman" panose="02020603050405020304" pitchFamily="18" charset="0"/>
                <a:cs typeface="Times New Roman" panose="02020603050405020304" pitchFamily="18" charset="0"/>
              </a:rPr>
              <a:t>, </a:t>
            </a:r>
            <a:r>
              <a:rPr lang="lv-LV" sz="2600" b="1" dirty="0">
                <a:highlight>
                  <a:srgbClr val="00FF00"/>
                </a:highlight>
                <a:latin typeface="Times New Roman" panose="02020603050405020304" pitchFamily="18" charset="0"/>
                <a:cs typeface="Times New Roman" panose="02020603050405020304" pitchFamily="18" charset="0"/>
              </a:rPr>
              <a:t>P</a:t>
            </a:r>
            <a:r>
              <a:rPr lang="lv-LV" sz="2600" dirty="0">
                <a:latin typeface="Times New Roman" panose="02020603050405020304" pitchFamily="18" charset="0"/>
                <a:cs typeface="Times New Roman" panose="02020603050405020304" pitchFamily="18" charset="0"/>
              </a:rPr>
              <a:t> vai </a:t>
            </a:r>
            <a:r>
              <a:rPr lang="lv-LV" sz="2600" b="1" dirty="0">
                <a:highlight>
                  <a:srgbClr val="FFFF00"/>
                </a:highlight>
                <a:latin typeface="Times New Roman" panose="02020603050405020304" pitchFamily="18" charset="0"/>
                <a:cs typeface="Times New Roman" panose="02020603050405020304" pitchFamily="18" charset="0"/>
              </a:rPr>
              <a:t>T</a:t>
            </a:r>
            <a:r>
              <a:rPr lang="lv-LV" sz="2600" dirty="0">
                <a:latin typeface="Times New Roman" panose="02020603050405020304" pitchFamily="18" charset="0"/>
                <a:cs typeface="Times New Roman" panose="02020603050405020304" pitchFamily="18" charset="0"/>
              </a:rPr>
              <a:t> persona </a:t>
            </a:r>
          </a:p>
          <a:p>
            <a:pPr marL="0" indent="0">
              <a:buNone/>
            </a:pPr>
            <a:r>
              <a:rPr lang="lv-LV" sz="3600" dirty="0">
                <a:latin typeface="Times New Roman" panose="02020603050405020304" pitchFamily="18" charset="0"/>
                <a:cs typeface="Times New Roman" panose="02020603050405020304" pitchFamily="18" charset="0"/>
              </a:rPr>
              <a:t> </a:t>
            </a:r>
            <a:endParaRPr lang="pl-PL" sz="3600" dirty="0">
              <a:latin typeface="Times New Roman" panose="02020603050405020304" pitchFamily="18" charset="0"/>
              <a:cs typeface="Times New Roman" panose="02020603050405020304" pitchFamily="18" charset="0"/>
            </a:endParaRPr>
          </a:p>
          <a:p>
            <a:pPr marL="0" indent="0">
              <a:buNone/>
            </a:pPr>
            <a:r>
              <a:rPr lang="lv-LV" sz="3600" b="1" dirty="0">
                <a:latin typeface="Times New Roman" panose="02020603050405020304" pitchFamily="18" charset="0"/>
                <a:cs typeface="Times New Roman" panose="02020603050405020304" pitchFamily="18" charset="0"/>
              </a:rPr>
              <a:t>Pēc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3000" dirty="0">
                <a:latin typeface="Times New Roman" panose="02020603050405020304" pitchFamily="18" charset="0"/>
                <a:cs typeface="Times New Roman" panose="02020603050405020304" pitchFamily="18" charset="0"/>
              </a:rPr>
              <a:t>Pakalpojuma sniedzējs ir </a:t>
            </a:r>
            <a:r>
              <a:rPr lang="lv-LV" sz="3000" b="1" dirty="0">
                <a:highlight>
                  <a:srgbClr val="00FF00"/>
                </a:highlight>
                <a:latin typeface="Times New Roman" panose="02020603050405020304" pitchFamily="18" charset="0"/>
                <a:cs typeface="Times New Roman" panose="02020603050405020304" pitchFamily="18" charset="0"/>
              </a:rPr>
              <a:t>V</a:t>
            </a:r>
            <a:r>
              <a:rPr lang="lv-LV" sz="3000" dirty="0">
                <a:latin typeface="Times New Roman" panose="02020603050405020304" pitchFamily="18" charset="0"/>
                <a:cs typeface="Times New Roman" panose="02020603050405020304" pitchFamily="18" charset="0"/>
              </a:rPr>
              <a:t> vai </a:t>
            </a:r>
            <a:r>
              <a:rPr lang="lv-LV" sz="3000" b="1" dirty="0">
                <a:highlight>
                  <a:srgbClr val="00FF00"/>
                </a:highlight>
                <a:latin typeface="Times New Roman" panose="02020603050405020304" pitchFamily="18" charset="0"/>
                <a:cs typeface="Times New Roman" panose="02020603050405020304" pitchFamily="18" charset="0"/>
              </a:rPr>
              <a:t>P</a:t>
            </a:r>
            <a:r>
              <a:rPr lang="lv-LV" sz="3000" dirty="0">
                <a:latin typeface="Times New Roman" panose="02020603050405020304" pitchFamily="18" charset="0"/>
                <a:cs typeface="Times New Roman" panose="02020603050405020304" pitchFamily="18" charset="0"/>
              </a:rPr>
              <a:t> persona</a:t>
            </a:r>
          </a:p>
          <a:p>
            <a:pPr lvl="1">
              <a:buFontTx/>
              <a:buChar char="-"/>
            </a:pPr>
            <a:r>
              <a:rPr lang="lv-LV" sz="3000" dirty="0">
                <a:latin typeface="Times New Roman" panose="02020603050405020304" pitchFamily="18" charset="0"/>
                <a:cs typeface="Times New Roman" panose="02020603050405020304" pitchFamily="18" charset="0"/>
              </a:rPr>
              <a:t>Pakalpojuma saņēmējs ir </a:t>
            </a:r>
            <a:r>
              <a:rPr lang="lv-LV" sz="3000" b="1" dirty="0">
                <a:highlight>
                  <a:srgbClr val="00FF00"/>
                </a:highlight>
                <a:latin typeface="Times New Roman" panose="02020603050405020304" pitchFamily="18" charset="0"/>
                <a:cs typeface="Times New Roman" panose="02020603050405020304" pitchFamily="18" charset="0"/>
              </a:rPr>
              <a:t>V</a:t>
            </a:r>
            <a:r>
              <a:rPr lang="lv-LV" sz="3000" dirty="0">
                <a:latin typeface="Times New Roman" panose="02020603050405020304" pitchFamily="18" charset="0"/>
                <a:cs typeface="Times New Roman" panose="02020603050405020304" pitchFamily="18" charset="0"/>
              </a:rPr>
              <a:t>, </a:t>
            </a:r>
            <a:r>
              <a:rPr lang="lv-LV" sz="3000" b="1" dirty="0">
                <a:highlight>
                  <a:srgbClr val="00FF00"/>
                </a:highlight>
                <a:latin typeface="Times New Roman" panose="02020603050405020304" pitchFamily="18" charset="0"/>
                <a:cs typeface="Times New Roman" panose="02020603050405020304" pitchFamily="18" charset="0"/>
              </a:rPr>
              <a:t>P</a:t>
            </a:r>
            <a:r>
              <a:rPr lang="lv-LV" sz="3000" dirty="0">
                <a:latin typeface="Times New Roman" panose="02020603050405020304" pitchFamily="18" charset="0"/>
                <a:cs typeface="Times New Roman" panose="02020603050405020304" pitchFamily="18" charset="0"/>
              </a:rPr>
              <a:t> vai </a:t>
            </a:r>
            <a:r>
              <a:rPr lang="lv-LV" sz="3000" b="1" dirty="0">
                <a:highlight>
                  <a:srgbClr val="FFFF00"/>
                </a:highlight>
                <a:latin typeface="Times New Roman" panose="02020603050405020304" pitchFamily="18" charset="0"/>
                <a:cs typeface="Times New Roman" panose="02020603050405020304" pitchFamily="18" charset="0"/>
              </a:rPr>
              <a:t>T</a:t>
            </a:r>
            <a:r>
              <a:rPr lang="lv-LV" sz="3000" dirty="0">
                <a:latin typeface="Times New Roman" panose="02020603050405020304" pitchFamily="18" charset="0"/>
                <a:cs typeface="Times New Roman" panose="02020603050405020304" pitchFamily="18" charset="0"/>
              </a:rPr>
              <a:t> persona izņemot</a:t>
            </a:r>
          </a:p>
          <a:p>
            <a:pPr lvl="2">
              <a:buFontTx/>
              <a:buChar char="-"/>
            </a:pPr>
            <a:r>
              <a:rPr lang="lv-LV" sz="2400" dirty="0">
                <a:latin typeface="Times New Roman" panose="02020603050405020304" pitchFamily="18" charset="0"/>
                <a:cs typeface="Times New Roman" panose="02020603050405020304" pitchFamily="18" charset="0"/>
              </a:rPr>
              <a:t>Valsts akciju sabiedrības «Starptautiskā lidosta «Rīga»»</a:t>
            </a:r>
          </a:p>
          <a:p>
            <a:pPr lvl="2">
              <a:buFontTx/>
              <a:buChar char="-"/>
            </a:pPr>
            <a:r>
              <a:rPr lang="lv-LV" sz="2400" dirty="0">
                <a:latin typeface="Times New Roman" panose="02020603050405020304" pitchFamily="18" charset="0"/>
                <a:cs typeface="Times New Roman" panose="02020603050405020304" pitchFamily="18" charset="0"/>
              </a:rPr>
              <a:t>Ieslodzījuma vietās</a:t>
            </a:r>
          </a:p>
          <a:p>
            <a:pPr>
              <a:buFontTx/>
              <a:buChar char="-"/>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83548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Publisku pasākumu un reliģiskās darbības norise, kā arī </a:t>
            </a:r>
            <a:r>
              <a:rPr lang="lv-LV" sz="4400" b="1" dirty="0" err="1">
                <a:latin typeface="Times New Roman" panose="02020603050405020304" pitchFamily="18" charset="0"/>
                <a:cs typeface="Times New Roman" panose="02020603050405020304" pitchFamily="18" charset="0"/>
              </a:rPr>
              <a:t>amatiermākslas</a:t>
            </a:r>
            <a:r>
              <a:rPr lang="lv-LV" sz="4400" b="1" dirty="0">
                <a:latin typeface="Times New Roman" panose="02020603050405020304" pitchFamily="18" charset="0"/>
                <a:cs typeface="Times New Roman" panose="02020603050405020304" pitchFamily="18" charset="0"/>
              </a:rPr>
              <a:t> kolektīvu  un plašsaziņas līdzekļu darbība</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lnSpcReduction="10000"/>
          </a:bodyPr>
          <a:lstStyle/>
          <a:p>
            <a:pPr marL="0" indent="0">
              <a:buNone/>
            </a:pPr>
            <a:r>
              <a:rPr lang="lv-LV" sz="3600" b="1" dirty="0">
                <a:latin typeface="Times New Roman" panose="02020603050405020304" pitchFamily="18" charset="0"/>
                <a:cs typeface="Times New Roman" panose="02020603050405020304" pitchFamily="18" charset="0"/>
              </a:rPr>
              <a:t>V+/0 līdz V+3</a:t>
            </a:r>
          </a:p>
          <a:p>
            <a:pPr>
              <a:buFontTx/>
              <a:buChar char="-"/>
            </a:pPr>
            <a:r>
              <a:rPr lang="lv-LV" sz="3600" dirty="0">
                <a:latin typeface="Times New Roman" panose="02020603050405020304" pitchFamily="18" charset="0"/>
                <a:cs typeface="Times New Roman" panose="02020603050405020304" pitchFamily="18" charset="0"/>
              </a:rPr>
              <a:t>Klātienē nav atļauti, izņemot: - </a:t>
            </a:r>
            <a:r>
              <a:rPr lang="lv-LV" sz="3600" dirty="0">
                <a:highlight>
                  <a:srgbClr val="FFFF00"/>
                </a:highlight>
                <a:latin typeface="Times New Roman" panose="02020603050405020304" pitchFamily="18" charset="0"/>
                <a:cs typeface="Times New Roman" panose="02020603050405020304" pitchFamily="18" charset="0"/>
              </a:rPr>
              <a:t>kompensējami</a:t>
            </a:r>
            <a:endParaRPr lang="lv-LV" sz="3600" dirty="0">
              <a:latin typeface="Times New Roman" panose="02020603050405020304" pitchFamily="18" charset="0"/>
              <a:cs typeface="Times New Roman" panose="02020603050405020304" pitchFamily="18" charset="0"/>
            </a:endParaRPr>
          </a:p>
          <a:p>
            <a:pPr lvl="1">
              <a:buFontTx/>
              <a:buChar char="-"/>
            </a:pPr>
            <a:r>
              <a:rPr lang="lv-LV" sz="3000" dirty="0">
                <a:latin typeface="Times New Roman" panose="02020603050405020304" pitchFamily="18" charset="0"/>
                <a:cs typeface="Times New Roman" panose="02020603050405020304" pitchFamily="18" charset="0"/>
              </a:rPr>
              <a:t>Plašsaziņas līdzekļu darbība, ja iesaistītas ir </a:t>
            </a:r>
            <a:r>
              <a:rPr lang="lv-LV" sz="3000" b="1" dirty="0">
                <a:highlight>
                  <a:srgbClr val="00FF00"/>
                </a:highlight>
                <a:latin typeface="Times New Roman" panose="02020603050405020304" pitchFamily="18" charset="0"/>
                <a:cs typeface="Times New Roman" panose="02020603050405020304" pitchFamily="18" charset="0"/>
              </a:rPr>
              <a:t>V</a:t>
            </a:r>
            <a:r>
              <a:rPr lang="lv-LV" sz="3000" dirty="0">
                <a:latin typeface="Times New Roman" panose="02020603050405020304" pitchFamily="18" charset="0"/>
                <a:cs typeface="Times New Roman" panose="02020603050405020304" pitchFamily="18" charset="0"/>
              </a:rPr>
              <a:t>, </a:t>
            </a:r>
            <a:r>
              <a:rPr lang="lv-LV" sz="3000" b="1" dirty="0">
                <a:highlight>
                  <a:srgbClr val="00FF00"/>
                </a:highlight>
                <a:latin typeface="Times New Roman" panose="02020603050405020304" pitchFamily="18" charset="0"/>
                <a:cs typeface="Times New Roman" panose="02020603050405020304" pitchFamily="18" charset="0"/>
              </a:rPr>
              <a:t>P</a:t>
            </a:r>
            <a:r>
              <a:rPr lang="lv-LV" sz="3000" dirty="0">
                <a:latin typeface="Times New Roman" panose="02020603050405020304" pitchFamily="18" charset="0"/>
                <a:cs typeface="Times New Roman" panose="02020603050405020304" pitchFamily="18" charset="0"/>
              </a:rPr>
              <a:t> vai </a:t>
            </a:r>
            <a:r>
              <a:rPr lang="lv-LV" sz="3000" b="1" dirty="0">
                <a:highlight>
                  <a:srgbClr val="FFFF00"/>
                </a:highlight>
                <a:latin typeface="Times New Roman" panose="02020603050405020304" pitchFamily="18" charset="0"/>
                <a:cs typeface="Times New Roman" panose="02020603050405020304" pitchFamily="18" charset="0"/>
              </a:rPr>
              <a:t>T</a:t>
            </a:r>
            <a:r>
              <a:rPr lang="lv-LV" sz="3000" dirty="0">
                <a:latin typeface="Times New Roman" panose="02020603050405020304" pitchFamily="18" charset="0"/>
                <a:cs typeface="Times New Roman" panose="02020603050405020304" pitchFamily="18" charset="0"/>
              </a:rPr>
              <a:t> personas</a:t>
            </a:r>
          </a:p>
          <a:p>
            <a:pPr lvl="1">
              <a:buFontTx/>
              <a:buChar char="-"/>
            </a:pPr>
            <a:r>
              <a:rPr lang="lv-LV" sz="3000" dirty="0">
                <a:latin typeface="Times New Roman" panose="02020603050405020304" pitchFamily="18" charset="0"/>
                <a:cs typeface="Times New Roman" panose="02020603050405020304" pitchFamily="18" charset="0"/>
              </a:rPr>
              <a:t>Reliģisko darbību, ja pakalpojuma sniedzēji ir </a:t>
            </a:r>
            <a:r>
              <a:rPr lang="lv-LV" sz="3000" b="1" dirty="0">
                <a:highlight>
                  <a:srgbClr val="00FF00"/>
                </a:highlight>
                <a:latin typeface="Times New Roman" panose="02020603050405020304" pitchFamily="18" charset="0"/>
                <a:cs typeface="Times New Roman" panose="02020603050405020304" pitchFamily="18" charset="0"/>
              </a:rPr>
              <a:t>V</a:t>
            </a:r>
            <a:r>
              <a:rPr lang="lv-LV" sz="3000" dirty="0">
                <a:latin typeface="Times New Roman" panose="02020603050405020304" pitchFamily="18" charset="0"/>
                <a:cs typeface="Times New Roman" panose="02020603050405020304" pitchFamily="18" charset="0"/>
              </a:rPr>
              <a:t>, </a:t>
            </a:r>
            <a:r>
              <a:rPr lang="lv-LV" sz="3000" b="1" dirty="0">
                <a:highlight>
                  <a:srgbClr val="00FF00"/>
                </a:highlight>
                <a:latin typeface="Times New Roman" panose="02020603050405020304" pitchFamily="18" charset="0"/>
                <a:cs typeface="Times New Roman" panose="02020603050405020304" pitchFamily="18" charset="0"/>
              </a:rPr>
              <a:t>P</a:t>
            </a:r>
            <a:r>
              <a:rPr lang="lv-LV" sz="3000" dirty="0">
                <a:latin typeface="Times New Roman" panose="02020603050405020304" pitchFamily="18" charset="0"/>
                <a:cs typeface="Times New Roman" panose="02020603050405020304" pitchFamily="18" charset="0"/>
              </a:rPr>
              <a:t> vai </a:t>
            </a:r>
            <a:r>
              <a:rPr lang="lv-LV" sz="3000" b="1" dirty="0">
                <a:highlight>
                  <a:srgbClr val="FFFF00"/>
                </a:highlight>
                <a:latin typeface="Times New Roman" panose="02020603050405020304" pitchFamily="18" charset="0"/>
                <a:cs typeface="Times New Roman" panose="02020603050405020304" pitchFamily="18" charset="0"/>
              </a:rPr>
              <a:t>T</a:t>
            </a:r>
            <a:r>
              <a:rPr lang="lv-LV" sz="3000" dirty="0">
                <a:latin typeface="Times New Roman" panose="02020603050405020304" pitchFamily="18" charset="0"/>
                <a:cs typeface="Times New Roman" panose="02020603050405020304" pitchFamily="18" charset="0"/>
              </a:rPr>
              <a:t> personas</a:t>
            </a:r>
          </a:p>
          <a:p>
            <a:pPr lvl="1">
              <a:buFontTx/>
              <a:buChar char="-"/>
            </a:pPr>
            <a:r>
              <a:rPr lang="lv-LV" sz="3000" dirty="0">
                <a:solidFill>
                  <a:srgbClr val="FF0000"/>
                </a:solidFill>
                <a:latin typeface="Times New Roman" panose="02020603050405020304" pitchFamily="18" charset="0"/>
                <a:cs typeface="Times New Roman" panose="02020603050405020304" pitchFamily="18" charset="0"/>
              </a:rPr>
              <a:t>Kāzas, bēres, kristības 10 cilvēki</a:t>
            </a:r>
          </a:p>
          <a:p>
            <a:pPr marL="0" indent="0">
              <a:buNone/>
            </a:pPr>
            <a:endParaRPr lang="lv-LV" sz="2600" b="1" dirty="0">
              <a:latin typeface="Times New Roman" panose="02020603050405020304" pitchFamily="18" charset="0"/>
              <a:cs typeface="Times New Roman" panose="02020603050405020304" pitchFamily="18" charset="0"/>
            </a:endParaRPr>
          </a:p>
          <a:p>
            <a:pPr marL="0" indent="0">
              <a:buNone/>
            </a:pPr>
            <a:r>
              <a:rPr lang="pl-PL" sz="3600" b="1" dirty="0">
                <a:latin typeface="Times New Roman" panose="02020603050405020304" pitchFamily="18" charset="0"/>
                <a:cs typeface="Times New Roman" panose="02020603050405020304" pitchFamily="18" charset="0"/>
              </a:rPr>
              <a:t>V+3</a:t>
            </a:r>
            <a:r>
              <a:rPr lang="lv-LV" sz="3600" b="1" dirty="0">
                <a:latin typeface="Times New Roman" panose="02020603050405020304" pitchFamily="18" charset="0"/>
                <a:cs typeface="Times New Roman" panose="02020603050405020304" pitchFamily="18" charset="0"/>
              </a:rPr>
              <a:t> līdz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3000" dirty="0">
                <a:latin typeface="Times New Roman" panose="02020603050405020304" pitchFamily="18" charset="0"/>
                <a:cs typeface="Times New Roman" panose="02020603050405020304" pitchFamily="18" charset="0"/>
              </a:rPr>
              <a:t>Pakalpojuma sniedzējs un saņēmējs ir </a:t>
            </a:r>
            <a:r>
              <a:rPr lang="lv-LV" sz="3000" b="1" dirty="0">
                <a:highlight>
                  <a:srgbClr val="00FF00"/>
                </a:highlight>
                <a:latin typeface="Times New Roman" panose="02020603050405020304" pitchFamily="18" charset="0"/>
                <a:cs typeface="Times New Roman" panose="02020603050405020304" pitchFamily="18" charset="0"/>
              </a:rPr>
              <a:t>V</a:t>
            </a:r>
            <a:r>
              <a:rPr lang="lv-LV" sz="3000" b="1" dirty="0">
                <a:latin typeface="Times New Roman" panose="02020603050405020304" pitchFamily="18" charset="0"/>
                <a:cs typeface="Times New Roman" panose="02020603050405020304" pitchFamily="18" charset="0"/>
              </a:rPr>
              <a:t> </a:t>
            </a:r>
            <a:r>
              <a:rPr lang="lv-LV" sz="3000" dirty="0">
                <a:latin typeface="Times New Roman" panose="02020603050405020304" pitchFamily="18" charset="0"/>
                <a:cs typeface="Times New Roman" panose="02020603050405020304" pitchFamily="18" charset="0"/>
              </a:rPr>
              <a:t>vai </a:t>
            </a:r>
            <a:r>
              <a:rPr lang="lv-LV" sz="3000" b="1" dirty="0">
                <a:highlight>
                  <a:srgbClr val="00FF00"/>
                </a:highlight>
                <a:latin typeface="Times New Roman" panose="02020603050405020304" pitchFamily="18" charset="0"/>
                <a:cs typeface="Times New Roman" panose="02020603050405020304" pitchFamily="18" charset="0"/>
              </a:rPr>
              <a:t>P</a:t>
            </a:r>
            <a:r>
              <a:rPr lang="lv-LV" sz="3000" dirty="0">
                <a:latin typeface="Times New Roman" panose="02020603050405020304" pitchFamily="18" charset="0"/>
                <a:cs typeface="Times New Roman" panose="02020603050405020304" pitchFamily="18" charset="0"/>
              </a:rPr>
              <a:t> persona, izņemot, izņemot:</a:t>
            </a:r>
          </a:p>
          <a:p>
            <a:pPr lvl="2">
              <a:buFontTx/>
              <a:buChar char="-"/>
            </a:pPr>
            <a:r>
              <a:rPr lang="lv-LV" sz="2340" dirty="0">
                <a:latin typeface="Times New Roman" panose="02020603050405020304" pitchFamily="18" charset="0"/>
                <a:cs typeface="Times New Roman" panose="02020603050405020304" pitchFamily="18" charset="0"/>
              </a:rPr>
              <a:t>Plašsaziņas līdzekļu darbība, ja iesaistītas ir </a:t>
            </a:r>
            <a:r>
              <a:rPr lang="lv-LV" sz="2340" b="1" dirty="0">
                <a:highlight>
                  <a:srgbClr val="00FF00"/>
                </a:highlight>
                <a:latin typeface="Times New Roman" panose="02020603050405020304" pitchFamily="18" charset="0"/>
                <a:cs typeface="Times New Roman" panose="02020603050405020304" pitchFamily="18" charset="0"/>
              </a:rPr>
              <a:t>V</a:t>
            </a:r>
            <a:r>
              <a:rPr lang="lv-LV" sz="2340" dirty="0">
                <a:latin typeface="Times New Roman" panose="02020603050405020304" pitchFamily="18" charset="0"/>
                <a:cs typeface="Times New Roman" panose="02020603050405020304" pitchFamily="18" charset="0"/>
              </a:rPr>
              <a:t>, </a:t>
            </a:r>
            <a:r>
              <a:rPr lang="lv-LV" sz="2340" b="1" dirty="0">
                <a:highlight>
                  <a:srgbClr val="00FF00"/>
                </a:highlight>
                <a:latin typeface="Times New Roman" panose="02020603050405020304" pitchFamily="18" charset="0"/>
                <a:cs typeface="Times New Roman" panose="02020603050405020304" pitchFamily="18" charset="0"/>
              </a:rPr>
              <a:t>P</a:t>
            </a:r>
            <a:r>
              <a:rPr lang="lv-LV" sz="2340" dirty="0">
                <a:latin typeface="Times New Roman" panose="02020603050405020304" pitchFamily="18" charset="0"/>
                <a:cs typeface="Times New Roman" panose="02020603050405020304" pitchFamily="18" charset="0"/>
              </a:rPr>
              <a:t> vai </a:t>
            </a:r>
            <a:r>
              <a:rPr lang="lv-LV" sz="2340" b="1" dirty="0">
                <a:highlight>
                  <a:srgbClr val="FFFF00"/>
                </a:highlight>
                <a:latin typeface="Times New Roman" panose="02020603050405020304" pitchFamily="18" charset="0"/>
                <a:cs typeface="Times New Roman" panose="02020603050405020304" pitchFamily="18" charset="0"/>
              </a:rPr>
              <a:t>T</a:t>
            </a:r>
            <a:r>
              <a:rPr lang="lv-LV" sz="2340" dirty="0">
                <a:latin typeface="Times New Roman" panose="02020603050405020304" pitchFamily="18" charset="0"/>
                <a:cs typeface="Times New Roman" panose="02020603050405020304" pitchFamily="18" charset="0"/>
              </a:rPr>
              <a:t> personas</a:t>
            </a:r>
          </a:p>
          <a:p>
            <a:pPr lvl="2">
              <a:buFontTx/>
              <a:buChar char="-"/>
            </a:pPr>
            <a:r>
              <a:rPr lang="lv-LV" sz="2340" dirty="0">
                <a:latin typeface="Times New Roman" panose="02020603050405020304" pitchFamily="18" charset="0"/>
                <a:cs typeface="Times New Roman" panose="02020603050405020304" pitchFamily="18" charset="0"/>
              </a:rPr>
              <a:t>Reliģisko darbību, ja pakalpojuma sniedzēji ir </a:t>
            </a:r>
            <a:r>
              <a:rPr lang="lv-LV" sz="2340" b="1" dirty="0">
                <a:highlight>
                  <a:srgbClr val="00FF00"/>
                </a:highlight>
                <a:latin typeface="Times New Roman" panose="02020603050405020304" pitchFamily="18" charset="0"/>
                <a:cs typeface="Times New Roman" panose="02020603050405020304" pitchFamily="18" charset="0"/>
              </a:rPr>
              <a:t>V</a:t>
            </a:r>
            <a:r>
              <a:rPr lang="lv-LV" sz="2340" dirty="0">
                <a:latin typeface="Times New Roman" panose="02020603050405020304" pitchFamily="18" charset="0"/>
                <a:cs typeface="Times New Roman" panose="02020603050405020304" pitchFamily="18" charset="0"/>
              </a:rPr>
              <a:t>, </a:t>
            </a:r>
            <a:r>
              <a:rPr lang="lv-LV" sz="2340" b="1" dirty="0">
                <a:highlight>
                  <a:srgbClr val="00FF00"/>
                </a:highlight>
                <a:latin typeface="Times New Roman" panose="02020603050405020304" pitchFamily="18" charset="0"/>
                <a:cs typeface="Times New Roman" panose="02020603050405020304" pitchFamily="18" charset="0"/>
              </a:rPr>
              <a:t>P</a:t>
            </a:r>
            <a:r>
              <a:rPr lang="lv-LV" sz="2340" dirty="0">
                <a:latin typeface="Times New Roman" panose="02020603050405020304" pitchFamily="18" charset="0"/>
                <a:cs typeface="Times New Roman" panose="02020603050405020304" pitchFamily="18" charset="0"/>
              </a:rPr>
              <a:t> vai </a:t>
            </a:r>
            <a:r>
              <a:rPr lang="lv-LV" sz="2340" b="1" dirty="0">
                <a:highlight>
                  <a:srgbClr val="FFFF00"/>
                </a:highlight>
                <a:latin typeface="Times New Roman" panose="02020603050405020304" pitchFamily="18" charset="0"/>
                <a:cs typeface="Times New Roman" panose="02020603050405020304" pitchFamily="18" charset="0"/>
              </a:rPr>
              <a:t>T</a:t>
            </a:r>
            <a:r>
              <a:rPr lang="lv-LV" sz="2340" dirty="0">
                <a:latin typeface="Times New Roman" panose="02020603050405020304" pitchFamily="18" charset="0"/>
                <a:cs typeface="Times New Roman" panose="02020603050405020304" pitchFamily="18" charset="0"/>
              </a:rPr>
              <a:t> personas</a:t>
            </a:r>
          </a:p>
          <a:p>
            <a:pPr lvl="2">
              <a:buFontTx/>
              <a:buChar char="-"/>
            </a:pPr>
            <a:endParaRPr lang="pl-PL" sz="3600" dirty="0">
              <a:latin typeface="Times New Roman" panose="02020603050405020304" pitchFamily="18" charset="0"/>
              <a:cs typeface="Times New Roman" panose="02020603050405020304" pitchFamily="18" charset="0"/>
            </a:endParaRPr>
          </a:p>
          <a:p>
            <a:pPr marL="0" indent="0">
              <a:buNone/>
            </a:pPr>
            <a:r>
              <a:rPr lang="lv-LV" sz="3600" b="1" dirty="0">
                <a:latin typeface="Times New Roman" panose="02020603050405020304" pitchFamily="18" charset="0"/>
                <a:cs typeface="Times New Roman" panose="02020603050405020304" pitchFamily="18" charset="0"/>
              </a:rPr>
              <a:t>Pēc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3000" dirty="0">
                <a:latin typeface="Times New Roman" panose="02020603050405020304" pitchFamily="18" charset="0"/>
                <a:cs typeface="Times New Roman" panose="02020603050405020304" pitchFamily="18" charset="0"/>
              </a:rPr>
              <a:t>Pakalpojuma sniedzējs ir </a:t>
            </a:r>
            <a:r>
              <a:rPr lang="lv-LV" sz="3000" b="1" dirty="0">
                <a:highlight>
                  <a:srgbClr val="00FF00"/>
                </a:highlight>
                <a:latin typeface="Times New Roman" panose="02020603050405020304" pitchFamily="18" charset="0"/>
                <a:cs typeface="Times New Roman" panose="02020603050405020304" pitchFamily="18" charset="0"/>
              </a:rPr>
              <a:t>V</a:t>
            </a:r>
            <a:r>
              <a:rPr lang="lv-LV" sz="3000" dirty="0">
                <a:latin typeface="Times New Roman" panose="02020603050405020304" pitchFamily="18" charset="0"/>
                <a:cs typeface="Times New Roman" panose="02020603050405020304" pitchFamily="18" charset="0"/>
              </a:rPr>
              <a:t> vai </a:t>
            </a:r>
            <a:r>
              <a:rPr lang="lv-LV" sz="3000" b="1" dirty="0">
                <a:highlight>
                  <a:srgbClr val="00FF00"/>
                </a:highlight>
                <a:latin typeface="Times New Roman" panose="02020603050405020304" pitchFamily="18" charset="0"/>
                <a:cs typeface="Times New Roman" panose="02020603050405020304" pitchFamily="18" charset="0"/>
              </a:rPr>
              <a:t>P</a:t>
            </a:r>
            <a:r>
              <a:rPr lang="lv-LV" sz="3000" dirty="0">
                <a:latin typeface="Times New Roman" panose="02020603050405020304" pitchFamily="18" charset="0"/>
                <a:cs typeface="Times New Roman" panose="02020603050405020304" pitchFamily="18" charset="0"/>
              </a:rPr>
              <a:t> persona</a:t>
            </a:r>
          </a:p>
          <a:p>
            <a:pPr lvl="1">
              <a:buFontTx/>
              <a:buChar char="-"/>
            </a:pPr>
            <a:r>
              <a:rPr lang="lv-LV" sz="3000" dirty="0">
                <a:latin typeface="Times New Roman" panose="02020603050405020304" pitchFamily="18" charset="0"/>
                <a:cs typeface="Times New Roman" panose="02020603050405020304" pitchFamily="18" charset="0"/>
              </a:rPr>
              <a:t>Pakalpojuma saņēmējs/dalībnieks ir </a:t>
            </a:r>
            <a:r>
              <a:rPr lang="lv-LV" sz="3000" b="1" dirty="0">
                <a:highlight>
                  <a:srgbClr val="00FF00"/>
                </a:highlight>
                <a:latin typeface="Times New Roman" panose="02020603050405020304" pitchFamily="18" charset="0"/>
                <a:cs typeface="Times New Roman" panose="02020603050405020304" pitchFamily="18" charset="0"/>
              </a:rPr>
              <a:t>V</a:t>
            </a:r>
            <a:r>
              <a:rPr lang="lv-LV" sz="3000" dirty="0">
                <a:latin typeface="Times New Roman" panose="02020603050405020304" pitchFamily="18" charset="0"/>
                <a:cs typeface="Times New Roman" panose="02020603050405020304" pitchFamily="18" charset="0"/>
              </a:rPr>
              <a:t> vai </a:t>
            </a:r>
            <a:r>
              <a:rPr lang="lv-LV" sz="3000" b="1" dirty="0">
                <a:highlight>
                  <a:srgbClr val="00FF00"/>
                </a:highlight>
                <a:latin typeface="Times New Roman" panose="02020603050405020304" pitchFamily="18" charset="0"/>
                <a:cs typeface="Times New Roman" panose="02020603050405020304" pitchFamily="18" charset="0"/>
              </a:rPr>
              <a:t>P</a:t>
            </a:r>
            <a:r>
              <a:rPr lang="lv-LV" sz="3000" dirty="0">
                <a:latin typeface="Times New Roman" panose="02020603050405020304" pitchFamily="18" charset="0"/>
                <a:cs typeface="Times New Roman" panose="02020603050405020304" pitchFamily="18" charset="0"/>
              </a:rPr>
              <a:t> persona</a:t>
            </a:r>
          </a:p>
          <a:p>
            <a:pPr lvl="2">
              <a:buFontTx/>
              <a:buChar char="-"/>
            </a:pPr>
            <a:r>
              <a:rPr lang="lv-LV" sz="2340" dirty="0">
                <a:latin typeface="Times New Roman" panose="02020603050405020304" pitchFamily="18" charset="0"/>
                <a:cs typeface="Times New Roman" panose="02020603050405020304" pitchFamily="18" charset="0"/>
              </a:rPr>
              <a:t>Plašsaziņas līdzekļu darbība, ja darbinieks ir </a:t>
            </a:r>
            <a:r>
              <a:rPr lang="lv-LV" sz="2340" b="1" dirty="0">
                <a:highlight>
                  <a:srgbClr val="00FF00"/>
                </a:highlight>
                <a:latin typeface="Times New Roman" panose="02020603050405020304" pitchFamily="18" charset="0"/>
                <a:cs typeface="Times New Roman" panose="02020603050405020304" pitchFamily="18" charset="0"/>
              </a:rPr>
              <a:t>V</a:t>
            </a:r>
            <a:r>
              <a:rPr lang="lv-LV" sz="2340" dirty="0">
                <a:latin typeface="Times New Roman" panose="02020603050405020304" pitchFamily="18" charset="0"/>
                <a:cs typeface="Times New Roman" panose="02020603050405020304" pitchFamily="18" charset="0"/>
              </a:rPr>
              <a:t> vai </a:t>
            </a:r>
            <a:r>
              <a:rPr lang="lv-LV" sz="2340" b="1" dirty="0">
                <a:highlight>
                  <a:srgbClr val="00FF00"/>
                </a:highlight>
                <a:latin typeface="Times New Roman" panose="02020603050405020304" pitchFamily="18" charset="0"/>
                <a:cs typeface="Times New Roman" panose="02020603050405020304" pitchFamily="18" charset="0"/>
              </a:rPr>
              <a:t>P</a:t>
            </a:r>
            <a:r>
              <a:rPr lang="lv-LV" sz="2340" dirty="0">
                <a:latin typeface="Times New Roman" panose="02020603050405020304" pitchFamily="18" charset="0"/>
                <a:cs typeface="Times New Roman" panose="02020603050405020304" pitchFamily="18" charset="0"/>
              </a:rPr>
              <a:t> personas un dalībnieki ir </a:t>
            </a:r>
            <a:r>
              <a:rPr lang="lv-LV" sz="2340" b="1" dirty="0">
                <a:highlight>
                  <a:srgbClr val="FFFF00"/>
                </a:highlight>
                <a:latin typeface="Times New Roman" panose="02020603050405020304" pitchFamily="18" charset="0"/>
                <a:cs typeface="Times New Roman" panose="02020603050405020304" pitchFamily="18" charset="0"/>
              </a:rPr>
              <a:t>T</a:t>
            </a:r>
            <a:r>
              <a:rPr lang="lv-LV" sz="2340" dirty="0">
                <a:latin typeface="Times New Roman" panose="02020603050405020304" pitchFamily="18" charset="0"/>
                <a:cs typeface="Times New Roman" panose="02020603050405020304" pitchFamily="18" charset="0"/>
              </a:rPr>
              <a:t> personas </a:t>
            </a:r>
          </a:p>
          <a:p>
            <a:pPr lvl="2">
              <a:buFontTx/>
              <a:buChar char="-"/>
            </a:pPr>
            <a:r>
              <a:rPr lang="lv-LV" sz="2340" dirty="0">
                <a:latin typeface="Times New Roman" panose="02020603050405020304" pitchFamily="18" charset="0"/>
                <a:cs typeface="Times New Roman" panose="02020603050405020304" pitchFamily="18" charset="0"/>
              </a:rPr>
              <a:t>Reliģisko darbību, ja pakalpojuma sniedzēji ir </a:t>
            </a:r>
            <a:r>
              <a:rPr lang="lv-LV" sz="2340" b="1" dirty="0">
                <a:highlight>
                  <a:srgbClr val="00FF00"/>
                </a:highlight>
                <a:latin typeface="Times New Roman" panose="02020603050405020304" pitchFamily="18" charset="0"/>
                <a:cs typeface="Times New Roman" panose="02020603050405020304" pitchFamily="18" charset="0"/>
              </a:rPr>
              <a:t>V</a:t>
            </a:r>
            <a:r>
              <a:rPr lang="lv-LV" sz="2340" dirty="0">
                <a:latin typeface="Times New Roman" panose="02020603050405020304" pitchFamily="18" charset="0"/>
                <a:cs typeface="Times New Roman" panose="02020603050405020304" pitchFamily="18" charset="0"/>
              </a:rPr>
              <a:t>, </a:t>
            </a:r>
            <a:r>
              <a:rPr lang="lv-LV" sz="2340" b="1" dirty="0">
                <a:highlight>
                  <a:srgbClr val="00FF00"/>
                </a:highlight>
                <a:latin typeface="Times New Roman" panose="02020603050405020304" pitchFamily="18" charset="0"/>
                <a:cs typeface="Times New Roman" panose="02020603050405020304" pitchFamily="18" charset="0"/>
              </a:rPr>
              <a:t>P</a:t>
            </a:r>
            <a:r>
              <a:rPr lang="lv-LV" sz="2340" dirty="0">
                <a:latin typeface="Times New Roman" panose="02020603050405020304" pitchFamily="18" charset="0"/>
                <a:cs typeface="Times New Roman" panose="02020603050405020304" pitchFamily="18" charset="0"/>
              </a:rPr>
              <a:t> personas</a:t>
            </a:r>
          </a:p>
          <a:p>
            <a:pPr marL="0" indent="0">
              <a:buNone/>
            </a:pPr>
            <a:endParaRPr lang="lv-LV" sz="3600" dirty="0">
              <a:latin typeface="Times New Roman" panose="02020603050405020304" pitchFamily="18" charset="0"/>
              <a:cs typeface="Times New Roman" panose="02020603050405020304" pitchFamily="18" charset="0"/>
            </a:endParaRPr>
          </a:p>
          <a:p>
            <a:pPr>
              <a:buFontTx/>
              <a:buChar char="-"/>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7198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Sociālo pakalpojumu sniegšanas nosacījumi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a:bodyPr>
          <a:lstStyle/>
          <a:p>
            <a:pPr marL="0" indent="0">
              <a:buNone/>
            </a:pPr>
            <a:r>
              <a:rPr lang="lv-LV" sz="3600" b="1" dirty="0">
                <a:latin typeface="Times New Roman" panose="02020603050405020304" pitchFamily="18" charset="0"/>
                <a:cs typeface="Times New Roman" panose="02020603050405020304" pitchFamily="18" charset="0"/>
              </a:rPr>
              <a:t>V+/0 līdz V+3</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vai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persona:</a:t>
            </a:r>
          </a:p>
          <a:p>
            <a:pPr marL="0" indent="0">
              <a:buNone/>
            </a:pPr>
            <a:endParaRPr lang="lv-LV" sz="3600" b="1" dirty="0">
              <a:latin typeface="Times New Roman" panose="02020603050405020304" pitchFamily="18" charset="0"/>
              <a:cs typeface="Times New Roman" panose="02020603050405020304" pitchFamily="18" charset="0"/>
            </a:endParaRPr>
          </a:p>
          <a:p>
            <a:pPr marL="0" indent="0">
              <a:buNone/>
            </a:pPr>
            <a:r>
              <a:rPr lang="pl-PL" sz="3600" b="1" dirty="0">
                <a:latin typeface="Times New Roman" panose="02020603050405020304" pitchFamily="18" charset="0"/>
                <a:cs typeface="Times New Roman" panose="02020603050405020304" pitchFamily="18" charset="0"/>
              </a:rPr>
              <a:t>V+3</a:t>
            </a:r>
            <a:r>
              <a:rPr lang="lv-LV" sz="3600" b="1" dirty="0">
                <a:latin typeface="Times New Roman" panose="02020603050405020304" pitchFamily="18" charset="0"/>
                <a:cs typeface="Times New Roman" panose="02020603050405020304" pitchFamily="18" charset="0"/>
              </a:rPr>
              <a:t> līdz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vai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persona:</a:t>
            </a:r>
            <a:endParaRPr lang="lv-LV" sz="3600" dirty="0">
              <a:latin typeface="Times New Roman" panose="02020603050405020304" pitchFamily="18" charset="0"/>
              <a:cs typeface="Times New Roman" panose="02020603050405020304" pitchFamily="18" charset="0"/>
            </a:endParaRPr>
          </a:p>
          <a:p>
            <a:pPr marL="0" indent="0">
              <a:buNone/>
            </a:pPr>
            <a:r>
              <a:rPr lang="lv-LV" sz="3600" dirty="0">
                <a:latin typeface="Times New Roman" panose="02020603050405020304" pitchFamily="18" charset="0"/>
                <a:cs typeface="Times New Roman" panose="02020603050405020304" pitchFamily="18" charset="0"/>
              </a:rPr>
              <a:t> </a:t>
            </a:r>
            <a:endParaRPr lang="pl-PL" sz="3600" dirty="0">
              <a:latin typeface="Times New Roman" panose="02020603050405020304" pitchFamily="18" charset="0"/>
              <a:cs typeface="Times New Roman" panose="02020603050405020304" pitchFamily="18" charset="0"/>
            </a:endParaRPr>
          </a:p>
          <a:p>
            <a:pPr marL="0" indent="0">
              <a:buNone/>
            </a:pPr>
            <a:r>
              <a:rPr lang="lv-LV" sz="3600" b="1" dirty="0">
                <a:latin typeface="Times New Roman" panose="02020603050405020304" pitchFamily="18" charset="0"/>
                <a:cs typeface="Times New Roman" panose="02020603050405020304" pitchFamily="18" charset="0"/>
              </a:rPr>
              <a:t>Pēc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vai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persona</a:t>
            </a:r>
          </a:p>
          <a:p>
            <a:pPr marL="0" indent="0">
              <a:buNone/>
            </a:pPr>
            <a:endParaRPr lang="lv-LV" sz="3600" dirty="0">
              <a:latin typeface="Times New Roman" panose="02020603050405020304" pitchFamily="18" charset="0"/>
              <a:cs typeface="Times New Roman" panose="02020603050405020304" pitchFamily="18" charset="0"/>
            </a:endParaRPr>
          </a:p>
          <a:p>
            <a:pPr>
              <a:buFontTx/>
              <a:buChar char="-"/>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07527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Epidemioloģiskās prasības ieslodzījuma vietā</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a:bodyPr>
          <a:lstStyle/>
          <a:p>
            <a:pPr marL="0" indent="0">
              <a:buNone/>
            </a:pPr>
            <a:r>
              <a:rPr lang="lv-LV" sz="3600" b="1" dirty="0">
                <a:latin typeface="Times New Roman" panose="02020603050405020304" pitchFamily="18" charset="0"/>
                <a:cs typeface="Times New Roman" panose="02020603050405020304" pitchFamily="18" charset="0"/>
              </a:rPr>
              <a:t>V+/0 līdz V+3</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vai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persona:</a:t>
            </a:r>
          </a:p>
          <a:p>
            <a:pPr marL="0" indent="0">
              <a:buNone/>
            </a:pPr>
            <a:endParaRPr lang="lv-LV" sz="3600" b="1" dirty="0">
              <a:latin typeface="Times New Roman" panose="02020603050405020304" pitchFamily="18" charset="0"/>
              <a:cs typeface="Times New Roman" panose="02020603050405020304" pitchFamily="18" charset="0"/>
            </a:endParaRPr>
          </a:p>
          <a:p>
            <a:pPr marL="0" indent="0">
              <a:buNone/>
            </a:pPr>
            <a:r>
              <a:rPr lang="pl-PL" sz="3600" b="1" dirty="0">
                <a:latin typeface="Times New Roman" panose="02020603050405020304" pitchFamily="18" charset="0"/>
                <a:cs typeface="Times New Roman" panose="02020603050405020304" pitchFamily="18" charset="0"/>
              </a:rPr>
              <a:t>V+3</a:t>
            </a:r>
            <a:r>
              <a:rPr lang="lv-LV" sz="3600" b="1" dirty="0">
                <a:latin typeface="Times New Roman" panose="02020603050405020304" pitchFamily="18" charset="0"/>
                <a:cs typeface="Times New Roman" panose="02020603050405020304" pitchFamily="18" charset="0"/>
              </a:rPr>
              <a:t> līdz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vai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persona:</a:t>
            </a:r>
            <a:endParaRPr lang="lv-LV" sz="3600" dirty="0">
              <a:latin typeface="Times New Roman" panose="02020603050405020304" pitchFamily="18" charset="0"/>
              <a:cs typeface="Times New Roman" panose="02020603050405020304" pitchFamily="18" charset="0"/>
            </a:endParaRPr>
          </a:p>
          <a:p>
            <a:pPr marL="0" indent="0">
              <a:buNone/>
            </a:pPr>
            <a:r>
              <a:rPr lang="lv-LV" sz="3600" dirty="0">
                <a:latin typeface="Times New Roman" panose="02020603050405020304" pitchFamily="18" charset="0"/>
                <a:cs typeface="Times New Roman" panose="02020603050405020304" pitchFamily="18" charset="0"/>
              </a:rPr>
              <a:t> </a:t>
            </a:r>
            <a:endParaRPr lang="pl-PL" sz="3600" dirty="0">
              <a:latin typeface="Times New Roman" panose="02020603050405020304" pitchFamily="18" charset="0"/>
              <a:cs typeface="Times New Roman" panose="02020603050405020304" pitchFamily="18" charset="0"/>
            </a:endParaRPr>
          </a:p>
          <a:p>
            <a:pPr marL="0" indent="0">
              <a:buNone/>
            </a:pPr>
            <a:r>
              <a:rPr lang="lv-LV" sz="3600" b="1" dirty="0">
                <a:latin typeface="Times New Roman" panose="02020603050405020304" pitchFamily="18" charset="0"/>
                <a:cs typeface="Times New Roman" panose="02020603050405020304" pitchFamily="18" charset="0"/>
              </a:rPr>
              <a:t>Pēc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vai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persona</a:t>
            </a:r>
          </a:p>
          <a:p>
            <a:pPr marL="0" indent="0">
              <a:buNone/>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9462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Transporta pakalpojumu sniegšanas nosacījumi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a:bodyPr>
          <a:lstStyle/>
          <a:p>
            <a:pPr marL="0" indent="0">
              <a:buNone/>
            </a:pPr>
            <a:r>
              <a:rPr lang="lv-LV" sz="3600" b="1" dirty="0">
                <a:latin typeface="Times New Roman" panose="02020603050405020304" pitchFamily="18" charset="0"/>
                <a:cs typeface="Times New Roman" panose="02020603050405020304" pitchFamily="18" charset="0"/>
              </a:rPr>
              <a:t>V+/0 līdz V+3</a:t>
            </a:r>
          </a:p>
          <a:p>
            <a:pPr>
              <a:buFontTx/>
              <a:buChar char="-"/>
            </a:pPr>
            <a:r>
              <a:rPr lang="lv-LV" sz="3600" dirty="0">
                <a:latin typeface="Times New Roman" panose="02020603050405020304" pitchFamily="18" charset="0"/>
                <a:cs typeface="Times New Roman" panose="02020603050405020304" pitchFamily="18" charset="0"/>
              </a:rPr>
              <a:t>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un saņēmējs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vai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persona (piepildījums 50%)</a:t>
            </a:r>
          </a:p>
          <a:p>
            <a:pPr marL="1507937" lvl="2" indent="0">
              <a:buNone/>
            </a:pPr>
            <a:endParaRPr lang="lv-LV" sz="3600" b="1" dirty="0">
              <a:latin typeface="Times New Roman" panose="02020603050405020304" pitchFamily="18" charset="0"/>
              <a:cs typeface="Times New Roman" panose="02020603050405020304" pitchFamily="18" charset="0"/>
            </a:endParaRPr>
          </a:p>
          <a:p>
            <a:pPr marL="0" indent="0">
              <a:buNone/>
            </a:pPr>
            <a:r>
              <a:rPr lang="pl-PL" sz="3600" b="1" dirty="0">
                <a:latin typeface="Times New Roman" panose="02020603050405020304" pitchFamily="18" charset="0"/>
                <a:cs typeface="Times New Roman" panose="02020603050405020304" pitchFamily="18" charset="0"/>
              </a:rPr>
              <a:t>V+3</a:t>
            </a:r>
            <a:r>
              <a:rPr lang="lv-LV" sz="3600" b="1" dirty="0">
                <a:latin typeface="Times New Roman" panose="02020603050405020304" pitchFamily="18" charset="0"/>
                <a:cs typeface="Times New Roman" panose="02020603050405020304" pitchFamily="18" charset="0"/>
              </a:rPr>
              <a:t> līdz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un saņēmējs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vai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persona (piepildījums 70%):</a:t>
            </a:r>
            <a:endParaRPr lang="lv-LV" sz="3600" dirty="0">
              <a:latin typeface="Times New Roman" panose="02020603050405020304" pitchFamily="18" charset="0"/>
              <a:cs typeface="Times New Roman" panose="02020603050405020304" pitchFamily="18" charset="0"/>
            </a:endParaRPr>
          </a:p>
          <a:p>
            <a:pPr marL="0" indent="0">
              <a:buNone/>
            </a:pPr>
            <a:r>
              <a:rPr lang="lv-LV" sz="3600" dirty="0">
                <a:latin typeface="Times New Roman" panose="02020603050405020304" pitchFamily="18" charset="0"/>
                <a:cs typeface="Times New Roman" panose="02020603050405020304" pitchFamily="18" charset="0"/>
              </a:rPr>
              <a:t> </a:t>
            </a:r>
            <a:endParaRPr lang="pl-PL" sz="3600" dirty="0">
              <a:latin typeface="Times New Roman" panose="02020603050405020304" pitchFamily="18" charset="0"/>
              <a:cs typeface="Times New Roman" panose="02020603050405020304" pitchFamily="18" charset="0"/>
            </a:endParaRPr>
          </a:p>
          <a:p>
            <a:pPr marL="0" indent="0">
              <a:buNone/>
            </a:pPr>
            <a:r>
              <a:rPr lang="lv-LV" sz="3600" b="1" dirty="0">
                <a:latin typeface="Times New Roman" panose="02020603050405020304" pitchFamily="18" charset="0"/>
                <a:cs typeface="Times New Roman" panose="02020603050405020304" pitchFamily="18" charset="0"/>
              </a:rPr>
              <a:t>Pēc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Atļauti pie nosacījuma, ja:</a:t>
            </a:r>
          </a:p>
          <a:p>
            <a:pPr lvl="1">
              <a:buFontTx/>
              <a:buChar char="-"/>
            </a:pPr>
            <a:r>
              <a:rPr lang="lv-LV" sz="2941" dirty="0">
                <a:latin typeface="Times New Roman" panose="02020603050405020304" pitchFamily="18" charset="0"/>
                <a:cs typeface="Times New Roman" panose="02020603050405020304" pitchFamily="18" charset="0"/>
              </a:rPr>
              <a:t>Pakalpojuma sniedzējs un saņēmējs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vai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persona</a:t>
            </a:r>
          </a:p>
          <a:p>
            <a:pPr marL="0" indent="0">
              <a:buNone/>
            </a:pPr>
            <a:endParaRPr lang="lv-LV" sz="3600" dirty="0">
              <a:latin typeface="Times New Roman" panose="02020603050405020304" pitchFamily="18" charset="0"/>
              <a:cs typeface="Times New Roman" panose="02020603050405020304" pitchFamily="18" charset="0"/>
            </a:endParaRPr>
          </a:p>
          <a:p>
            <a:pPr>
              <a:buFontTx/>
              <a:buChar char="-"/>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76175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Izglītības un mācību procesa norises nosacījumi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a:bodyPr>
          <a:lstStyle/>
          <a:p>
            <a:pPr marL="0" indent="0">
              <a:buNone/>
            </a:pPr>
            <a:r>
              <a:rPr lang="lv-LV" sz="3600" b="1" dirty="0">
                <a:latin typeface="Times New Roman" panose="02020603050405020304" pitchFamily="18" charset="0"/>
                <a:cs typeface="Times New Roman" panose="02020603050405020304" pitchFamily="18" charset="0"/>
              </a:rPr>
              <a:t>V+/0 līdz V+3</a:t>
            </a:r>
          </a:p>
          <a:p>
            <a:pPr>
              <a:buFontTx/>
              <a:buChar char="-"/>
            </a:pPr>
            <a:r>
              <a:rPr lang="lv-LV" sz="3600" dirty="0">
                <a:latin typeface="Times New Roman" panose="02020603050405020304" pitchFamily="18" charset="0"/>
                <a:cs typeface="Times New Roman" panose="02020603050405020304" pitchFamily="18" charset="0"/>
              </a:rPr>
              <a:t>Klātienē nav atļauti, izņemot PII, ja pakalpojuma sniedzējs ir </a:t>
            </a:r>
            <a:r>
              <a:rPr lang="lv-LV" sz="3600" b="1" dirty="0">
                <a:highlight>
                  <a:srgbClr val="00FF00"/>
                </a:highlight>
                <a:latin typeface="Times New Roman" panose="02020603050405020304" pitchFamily="18" charset="0"/>
                <a:cs typeface="Times New Roman" panose="02020603050405020304" pitchFamily="18" charset="0"/>
              </a:rPr>
              <a:t>V</a:t>
            </a:r>
            <a:r>
              <a:rPr lang="lv-LV" sz="3600" dirty="0">
                <a:latin typeface="Times New Roman" panose="02020603050405020304" pitchFamily="18" charset="0"/>
                <a:cs typeface="Times New Roman" panose="02020603050405020304" pitchFamily="18" charset="0"/>
              </a:rPr>
              <a:t>, </a:t>
            </a:r>
            <a:r>
              <a:rPr lang="lv-LV" sz="3600" b="1" dirty="0">
                <a:highlight>
                  <a:srgbClr val="00FF00"/>
                </a:highlight>
                <a:latin typeface="Times New Roman" panose="02020603050405020304" pitchFamily="18" charset="0"/>
                <a:cs typeface="Times New Roman" panose="02020603050405020304" pitchFamily="18" charset="0"/>
              </a:rPr>
              <a:t>P</a:t>
            </a:r>
            <a:r>
              <a:rPr lang="lv-LV" sz="3600" dirty="0">
                <a:latin typeface="Times New Roman" panose="02020603050405020304" pitchFamily="18" charset="0"/>
                <a:cs typeface="Times New Roman" panose="02020603050405020304" pitchFamily="18" charset="0"/>
              </a:rPr>
              <a:t> vai </a:t>
            </a:r>
            <a:r>
              <a:rPr lang="lv-LV" sz="3600" b="1" dirty="0">
                <a:highlight>
                  <a:srgbClr val="FFFF00"/>
                </a:highlight>
                <a:latin typeface="Times New Roman" panose="02020603050405020304" pitchFamily="18" charset="0"/>
                <a:cs typeface="Times New Roman" panose="02020603050405020304" pitchFamily="18" charset="0"/>
              </a:rPr>
              <a:t>T</a:t>
            </a:r>
            <a:r>
              <a:rPr lang="lv-LV" sz="3600" dirty="0">
                <a:latin typeface="Times New Roman" panose="02020603050405020304" pitchFamily="18" charset="0"/>
                <a:cs typeface="Times New Roman" panose="02020603050405020304" pitchFamily="18" charset="0"/>
              </a:rPr>
              <a:t> persona</a:t>
            </a:r>
          </a:p>
          <a:p>
            <a:pPr marL="0" indent="0">
              <a:buNone/>
            </a:pPr>
            <a:endParaRPr lang="lv-LV" sz="3600" b="1" dirty="0">
              <a:latin typeface="Times New Roman" panose="02020603050405020304" pitchFamily="18" charset="0"/>
              <a:cs typeface="Times New Roman" panose="02020603050405020304" pitchFamily="18" charset="0"/>
            </a:endParaRPr>
          </a:p>
          <a:p>
            <a:pPr marL="0" indent="0">
              <a:buNone/>
            </a:pPr>
            <a:r>
              <a:rPr lang="pl-PL" sz="3600" b="1" dirty="0">
                <a:latin typeface="Times New Roman" panose="02020603050405020304" pitchFamily="18" charset="0"/>
                <a:cs typeface="Times New Roman" panose="02020603050405020304" pitchFamily="18" charset="0"/>
              </a:rPr>
              <a:t>V+3</a:t>
            </a:r>
            <a:r>
              <a:rPr lang="lv-LV" sz="3600" b="1" dirty="0">
                <a:latin typeface="Times New Roman" panose="02020603050405020304" pitchFamily="18" charset="0"/>
                <a:cs typeface="Times New Roman" panose="02020603050405020304" pitchFamily="18" charset="0"/>
              </a:rPr>
              <a:t> līdz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800" dirty="0">
                <a:latin typeface="Times New Roman" panose="02020603050405020304" pitchFamily="18" charset="0"/>
                <a:cs typeface="Times New Roman" panose="02020603050405020304" pitchFamily="18" charset="0"/>
              </a:rPr>
              <a:t>Pakalpojuma sniedzējs un saņēmējs ir </a:t>
            </a:r>
            <a:r>
              <a:rPr lang="lv-LV" sz="2800" b="1" dirty="0">
                <a:highlight>
                  <a:srgbClr val="00FF00"/>
                </a:highlight>
                <a:latin typeface="Times New Roman" panose="02020603050405020304" pitchFamily="18" charset="0"/>
                <a:cs typeface="Times New Roman" panose="02020603050405020304" pitchFamily="18" charset="0"/>
              </a:rPr>
              <a:t>V</a:t>
            </a:r>
            <a:r>
              <a:rPr lang="lv-LV" sz="2800" dirty="0">
                <a:latin typeface="Times New Roman" panose="02020603050405020304" pitchFamily="18" charset="0"/>
                <a:cs typeface="Times New Roman" panose="02020603050405020304" pitchFamily="18" charset="0"/>
              </a:rPr>
              <a:t>, </a:t>
            </a:r>
            <a:r>
              <a:rPr lang="lv-LV" sz="2800" b="1" dirty="0">
                <a:highlight>
                  <a:srgbClr val="00FF00"/>
                </a:highlight>
                <a:latin typeface="Times New Roman" panose="02020603050405020304" pitchFamily="18" charset="0"/>
                <a:cs typeface="Times New Roman" panose="02020603050405020304" pitchFamily="18" charset="0"/>
              </a:rPr>
              <a:t>P</a:t>
            </a:r>
            <a:r>
              <a:rPr lang="lv-LV" sz="2800" dirty="0">
                <a:latin typeface="Times New Roman" panose="02020603050405020304" pitchFamily="18" charset="0"/>
                <a:cs typeface="Times New Roman" panose="02020603050405020304" pitchFamily="18" charset="0"/>
              </a:rPr>
              <a:t> vai </a:t>
            </a:r>
            <a:r>
              <a:rPr lang="lv-LV" sz="2800" b="1" dirty="0">
                <a:highlight>
                  <a:srgbClr val="FFFF00"/>
                </a:highlight>
                <a:latin typeface="Times New Roman" panose="02020603050405020304" pitchFamily="18" charset="0"/>
                <a:cs typeface="Times New Roman" panose="02020603050405020304" pitchFamily="18" charset="0"/>
              </a:rPr>
              <a:t>T</a:t>
            </a:r>
            <a:r>
              <a:rPr lang="lv-LV" sz="2800" dirty="0">
                <a:latin typeface="Times New Roman" panose="02020603050405020304" pitchFamily="18" charset="0"/>
                <a:cs typeface="Times New Roman" panose="02020603050405020304" pitchFamily="18" charset="0"/>
              </a:rPr>
              <a:t> persona, un </a:t>
            </a:r>
            <a:r>
              <a:rPr lang="lv-LV" sz="2800" b="1" dirty="0">
                <a:highlight>
                  <a:srgbClr val="FFFF00"/>
                </a:highlight>
                <a:latin typeface="Times New Roman" panose="02020603050405020304" pitchFamily="18" charset="0"/>
                <a:cs typeface="Times New Roman" panose="02020603050405020304" pitchFamily="18" charset="0"/>
              </a:rPr>
              <a:t>T </a:t>
            </a:r>
            <a:r>
              <a:rPr lang="lv-LV" sz="2800" b="1" dirty="0" err="1">
                <a:highlight>
                  <a:srgbClr val="FFFF00"/>
                </a:highlight>
                <a:latin typeface="Times New Roman" panose="02020603050405020304" pitchFamily="18" charset="0"/>
                <a:cs typeface="Times New Roman" panose="02020603050405020304" pitchFamily="18" charset="0"/>
              </a:rPr>
              <a:t>skrīninga</a:t>
            </a:r>
            <a:r>
              <a:rPr lang="lv-LV" sz="2800" dirty="0">
                <a:latin typeface="Times New Roman" panose="02020603050405020304" pitchFamily="18" charset="0"/>
                <a:cs typeface="Times New Roman" panose="02020603050405020304" pitchFamily="18" charset="0"/>
              </a:rPr>
              <a:t> persona (līdz 11 gadiem)</a:t>
            </a:r>
            <a:endParaRPr lang="pl-PL" sz="2800" dirty="0">
              <a:latin typeface="Times New Roman" panose="02020603050405020304" pitchFamily="18" charset="0"/>
              <a:cs typeface="Times New Roman" panose="02020603050405020304" pitchFamily="18" charset="0"/>
            </a:endParaRPr>
          </a:p>
          <a:p>
            <a:pPr marL="0" indent="0">
              <a:buNone/>
            </a:pPr>
            <a:endParaRPr lang="lv-LV" sz="3600" b="1" dirty="0">
              <a:latin typeface="Times New Roman" panose="02020603050405020304" pitchFamily="18" charset="0"/>
              <a:cs typeface="Times New Roman" panose="02020603050405020304" pitchFamily="18" charset="0"/>
            </a:endParaRPr>
          </a:p>
          <a:p>
            <a:pPr marL="0" indent="0">
              <a:buNone/>
            </a:pPr>
            <a:r>
              <a:rPr lang="lv-LV" sz="3600" b="1" dirty="0">
                <a:latin typeface="Times New Roman" panose="02020603050405020304" pitchFamily="18" charset="0"/>
                <a:cs typeface="Times New Roman" panose="02020603050405020304" pitchFamily="18" charset="0"/>
              </a:rPr>
              <a:t>Pēc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800" dirty="0">
                <a:latin typeface="Times New Roman" panose="02020603050405020304" pitchFamily="18" charset="0"/>
                <a:cs typeface="Times New Roman" panose="02020603050405020304" pitchFamily="18" charset="0"/>
              </a:rPr>
              <a:t>Pakalpojuma sniedzējs ir </a:t>
            </a:r>
            <a:r>
              <a:rPr lang="lv-LV" sz="2800" b="1" dirty="0">
                <a:highlight>
                  <a:srgbClr val="00FF00"/>
                </a:highlight>
                <a:latin typeface="Times New Roman" panose="02020603050405020304" pitchFamily="18" charset="0"/>
                <a:cs typeface="Times New Roman" panose="02020603050405020304" pitchFamily="18" charset="0"/>
              </a:rPr>
              <a:t>V</a:t>
            </a:r>
            <a:r>
              <a:rPr lang="lv-LV" sz="2800" dirty="0">
                <a:latin typeface="Times New Roman" panose="02020603050405020304" pitchFamily="18" charset="0"/>
                <a:cs typeface="Times New Roman" panose="02020603050405020304" pitchFamily="18" charset="0"/>
              </a:rPr>
              <a:t>, </a:t>
            </a:r>
            <a:r>
              <a:rPr lang="lv-LV" sz="2800" b="1" dirty="0">
                <a:highlight>
                  <a:srgbClr val="00FF00"/>
                </a:highlight>
                <a:latin typeface="Times New Roman" panose="02020603050405020304" pitchFamily="18" charset="0"/>
                <a:cs typeface="Times New Roman" panose="02020603050405020304" pitchFamily="18" charset="0"/>
              </a:rPr>
              <a:t>P</a:t>
            </a:r>
            <a:r>
              <a:rPr lang="lv-LV" sz="2800" dirty="0">
                <a:latin typeface="Times New Roman" panose="02020603050405020304" pitchFamily="18" charset="0"/>
                <a:cs typeface="Times New Roman" panose="02020603050405020304" pitchFamily="18" charset="0"/>
              </a:rPr>
              <a:t> persona un saņēmējs ir </a:t>
            </a:r>
            <a:r>
              <a:rPr lang="lv-LV" sz="2800" b="1" dirty="0">
                <a:highlight>
                  <a:srgbClr val="00FF00"/>
                </a:highlight>
                <a:latin typeface="Times New Roman" panose="02020603050405020304" pitchFamily="18" charset="0"/>
                <a:cs typeface="Times New Roman" panose="02020603050405020304" pitchFamily="18" charset="0"/>
              </a:rPr>
              <a:t>V</a:t>
            </a:r>
            <a:r>
              <a:rPr lang="lv-LV" sz="2800" dirty="0">
                <a:latin typeface="Times New Roman" panose="02020603050405020304" pitchFamily="18" charset="0"/>
                <a:cs typeface="Times New Roman" panose="02020603050405020304" pitchFamily="18" charset="0"/>
              </a:rPr>
              <a:t>, </a:t>
            </a:r>
            <a:r>
              <a:rPr lang="lv-LV" sz="2800" b="1" dirty="0">
                <a:highlight>
                  <a:srgbClr val="00FF00"/>
                </a:highlight>
                <a:latin typeface="Times New Roman" panose="02020603050405020304" pitchFamily="18" charset="0"/>
                <a:cs typeface="Times New Roman" panose="02020603050405020304" pitchFamily="18" charset="0"/>
              </a:rPr>
              <a:t>P</a:t>
            </a:r>
            <a:r>
              <a:rPr lang="lv-LV" sz="2800" dirty="0">
                <a:latin typeface="Times New Roman" panose="02020603050405020304" pitchFamily="18" charset="0"/>
                <a:cs typeface="Times New Roman" panose="02020603050405020304" pitchFamily="18" charset="0"/>
              </a:rPr>
              <a:t> vai </a:t>
            </a:r>
            <a:r>
              <a:rPr lang="lv-LV" sz="2800" b="1" dirty="0">
                <a:highlight>
                  <a:srgbClr val="FFFF00"/>
                </a:highlight>
                <a:latin typeface="Times New Roman" panose="02020603050405020304" pitchFamily="18" charset="0"/>
                <a:cs typeface="Times New Roman" panose="02020603050405020304" pitchFamily="18" charset="0"/>
              </a:rPr>
              <a:t>T</a:t>
            </a:r>
            <a:r>
              <a:rPr lang="lv-LV" sz="2800" dirty="0">
                <a:latin typeface="Times New Roman" panose="02020603050405020304" pitchFamily="18" charset="0"/>
                <a:cs typeface="Times New Roman" panose="02020603050405020304" pitchFamily="18" charset="0"/>
              </a:rPr>
              <a:t> persona, un </a:t>
            </a:r>
            <a:r>
              <a:rPr lang="lv-LV" sz="2800" b="1" dirty="0">
                <a:highlight>
                  <a:srgbClr val="FFFF00"/>
                </a:highlight>
                <a:latin typeface="Times New Roman" panose="02020603050405020304" pitchFamily="18" charset="0"/>
                <a:cs typeface="Times New Roman" panose="02020603050405020304" pitchFamily="18" charset="0"/>
              </a:rPr>
              <a:t>T </a:t>
            </a:r>
            <a:r>
              <a:rPr lang="lv-LV" sz="2800" b="1" dirty="0" err="1">
                <a:highlight>
                  <a:srgbClr val="FFFF00"/>
                </a:highlight>
                <a:latin typeface="Times New Roman" panose="02020603050405020304" pitchFamily="18" charset="0"/>
                <a:cs typeface="Times New Roman" panose="02020603050405020304" pitchFamily="18" charset="0"/>
              </a:rPr>
              <a:t>skrīninga</a:t>
            </a:r>
            <a:r>
              <a:rPr lang="lv-LV" sz="2800" dirty="0">
                <a:latin typeface="Times New Roman" panose="02020603050405020304" pitchFamily="18" charset="0"/>
                <a:cs typeface="Times New Roman" panose="02020603050405020304" pitchFamily="18" charset="0"/>
              </a:rPr>
              <a:t> persona (līdz 11 gadiem)</a:t>
            </a:r>
            <a:endParaRPr lang="pl-PL" sz="2800" dirty="0">
              <a:latin typeface="Times New Roman" panose="02020603050405020304" pitchFamily="18" charset="0"/>
              <a:cs typeface="Times New Roman" panose="02020603050405020304" pitchFamily="18" charset="0"/>
            </a:endParaRPr>
          </a:p>
          <a:p>
            <a:pPr marL="0" indent="0">
              <a:buNone/>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01345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it-IT" sz="4400" b="1" dirty="0">
                <a:latin typeface="Times New Roman" panose="02020603050405020304" pitchFamily="18" charset="0"/>
                <a:cs typeface="Times New Roman" panose="02020603050405020304" pitchFamily="18" charset="0"/>
              </a:rPr>
              <a:t>Sporta treniņu un sacensību nosacījumi</a:t>
            </a:r>
            <a:endParaRPr lang="lv-LV" sz="4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a:bodyPr>
          <a:lstStyle/>
          <a:p>
            <a:pPr marL="0" indent="0">
              <a:buNone/>
            </a:pPr>
            <a:r>
              <a:rPr lang="lv-LV" sz="3600" b="1" dirty="0">
                <a:latin typeface="Times New Roman" panose="02020603050405020304" pitchFamily="18" charset="0"/>
                <a:cs typeface="Times New Roman" panose="02020603050405020304" pitchFamily="18" charset="0"/>
              </a:rPr>
              <a:t>V+/0 līdz V+3</a:t>
            </a:r>
          </a:p>
          <a:p>
            <a:pPr>
              <a:buFontTx/>
              <a:buChar char="-"/>
            </a:pPr>
            <a:r>
              <a:rPr lang="lv-LV" sz="3600" dirty="0">
                <a:latin typeface="Times New Roman" panose="02020603050405020304" pitchFamily="18" charset="0"/>
                <a:cs typeface="Times New Roman" panose="02020603050405020304" pitchFamily="18" charset="0"/>
              </a:rPr>
              <a:t>Klātienē nav atļauti, izņemot profesionālais sports pēc darba noteikumiem (bez apmeklētājiem) - </a:t>
            </a:r>
            <a:r>
              <a:rPr lang="lv-LV" sz="3600" dirty="0">
                <a:highlight>
                  <a:srgbClr val="FFFF00"/>
                </a:highlight>
                <a:latin typeface="Times New Roman" panose="02020603050405020304" pitchFamily="18" charset="0"/>
                <a:cs typeface="Times New Roman" panose="02020603050405020304" pitchFamily="18" charset="0"/>
              </a:rPr>
              <a:t>kompensējami</a:t>
            </a:r>
            <a:r>
              <a:rPr lang="lv-LV" sz="3600" dirty="0">
                <a:latin typeface="Times New Roman" panose="02020603050405020304" pitchFamily="18" charset="0"/>
                <a:cs typeface="Times New Roman" panose="02020603050405020304" pitchFamily="18" charset="0"/>
              </a:rPr>
              <a:t> </a:t>
            </a:r>
          </a:p>
          <a:p>
            <a:pPr marL="0" indent="0">
              <a:buNone/>
            </a:pPr>
            <a:endParaRPr lang="lv-LV" sz="3600" b="1" dirty="0">
              <a:latin typeface="Times New Roman" panose="02020603050405020304" pitchFamily="18" charset="0"/>
              <a:cs typeface="Times New Roman" panose="02020603050405020304" pitchFamily="18" charset="0"/>
            </a:endParaRPr>
          </a:p>
          <a:p>
            <a:pPr marL="0" indent="0">
              <a:buNone/>
            </a:pPr>
            <a:r>
              <a:rPr lang="pl-PL" sz="3600" b="1" dirty="0">
                <a:latin typeface="Times New Roman" panose="02020603050405020304" pitchFamily="18" charset="0"/>
                <a:cs typeface="Times New Roman" panose="02020603050405020304" pitchFamily="18" charset="0"/>
              </a:rPr>
              <a:t>V+3</a:t>
            </a:r>
            <a:r>
              <a:rPr lang="lv-LV" sz="3600" b="1" dirty="0">
                <a:latin typeface="Times New Roman" panose="02020603050405020304" pitchFamily="18" charset="0"/>
                <a:cs typeface="Times New Roman" panose="02020603050405020304" pitchFamily="18" charset="0"/>
              </a:rPr>
              <a:t> līdz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941" dirty="0">
                <a:latin typeface="Times New Roman" panose="02020603050405020304" pitchFamily="18" charset="0"/>
                <a:cs typeface="Times New Roman" panose="02020603050405020304" pitchFamily="18" charset="0"/>
              </a:rPr>
              <a:t>Dalībnieki un apmeklētāji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vai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a:t>
            </a:r>
            <a:r>
              <a:rPr lang="lv-LV" sz="3600" dirty="0">
                <a:latin typeface="Times New Roman" panose="02020603050405020304" pitchFamily="18" charset="0"/>
                <a:cs typeface="Times New Roman" panose="02020603050405020304" pitchFamily="18" charset="0"/>
              </a:rPr>
              <a:t>persona</a:t>
            </a:r>
          </a:p>
          <a:p>
            <a:pPr lvl="1">
              <a:buFontTx/>
              <a:buChar char="-"/>
            </a:pPr>
            <a:r>
              <a:rPr lang="lv-LV" sz="2941" dirty="0">
                <a:latin typeface="Times New Roman" panose="02020603050405020304" pitchFamily="18" charset="0"/>
                <a:cs typeface="Times New Roman" panose="02020603050405020304" pitchFamily="18" charset="0"/>
              </a:rPr>
              <a:t>Profesionālais sportists atbilst darba noteikumiem </a:t>
            </a:r>
          </a:p>
          <a:p>
            <a:pPr marL="0" indent="0">
              <a:buNone/>
            </a:pPr>
            <a:r>
              <a:rPr lang="lv-LV" sz="3600" b="1" dirty="0">
                <a:latin typeface="Times New Roman" panose="02020603050405020304" pitchFamily="18" charset="0"/>
                <a:cs typeface="Times New Roman" panose="02020603050405020304" pitchFamily="18" charset="0"/>
              </a:rPr>
              <a:t>Pēc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Klātienē atļauti pie nosacījuma ja:</a:t>
            </a:r>
          </a:p>
          <a:p>
            <a:pPr lvl="1">
              <a:buFontTx/>
              <a:buChar char="-"/>
            </a:pPr>
            <a:r>
              <a:rPr lang="lv-LV" sz="2941" dirty="0">
                <a:latin typeface="Times New Roman" panose="02020603050405020304" pitchFamily="18" charset="0"/>
                <a:cs typeface="Times New Roman" panose="02020603050405020304" pitchFamily="18" charset="0"/>
              </a:rPr>
              <a:t>Dalībnieki un apmeklētāji ir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vai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a:t>
            </a:r>
            <a:r>
              <a:rPr lang="lv-LV" sz="3600" dirty="0">
                <a:latin typeface="Times New Roman" panose="02020603050405020304" pitchFamily="18" charset="0"/>
                <a:cs typeface="Times New Roman" panose="02020603050405020304" pitchFamily="18" charset="0"/>
              </a:rPr>
              <a:t>persona</a:t>
            </a:r>
          </a:p>
          <a:p>
            <a:pPr>
              <a:buFontTx/>
              <a:buChar char="-"/>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9934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Nosacījumi ieceļošanai Latvijas Republikā</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a:bodyPr>
          <a:lstStyle/>
          <a:p>
            <a:pPr marL="0" indent="0">
              <a:buNone/>
            </a:pPr>
            <a:r>
              <a:rPr lang="lv-LV" sz="3600" b="1" dirty="0">
                <a:latin typeface="Times New Roman" panose="02020603050405020304" pitchFamily="18" charset="0"/>
                <a:cs typeface="Times New Roman" panose="02020603050405020304" pitchFamily="18" charset="0"/>
              </a:rPr>
              <a:t>V+/0 līdz V+3</a:t>
            </a:r>
          </a:p>
          <a:p>
            <a:pPr>
              <a:buFontTx/>
              <a:buChar char="-"/>
            </a:pPr>
            <a:r>
              <a:rPr lang="lv-LV" sz="3600" dirty="0">
                <a:latin typeface="Times New Roman" panose="02020603050405020304" pitchFamily="18" charset="0"/>
                <a:cs typeface="Times New Roman" panose="02020603050405020304" pitchFamily="18" charset="0"/>
              </a:rPr>
              <a:t>Atļauta </a:t>
            </a:r>
            <a:r>
              <a:rPr lang="lv-LV" sz="3600" b="1" dirty="0">
                <a:highlight>
                  <a:srgbClr val="00FF00"/>
                </a:highlight>
                <a:latin typeface="Times New Roman" panose="02020603050405020304" pitchFamily="18" charset="0"/>
                <a:cs typeface="Times New Roman" panose="02020603050405020304" pitchFamily="18" charset="0"/>
              </a:rPr>
              <a:t>V</a:t>
            </a:r>
            <a:r>
              <a:rPr lang="lv-LV" sz="3600" dirty="0">
                <a:latin typeface="Times New Roman" panose="02020603050405020304" pitchFamily="18" charset="0"/>
                <a:cs typeface="Times New Roman" panose="02020603050405020304" pitchFamily="18" charset="0"/>
              </a:rPr>
              <a:t>, </a:t>
            </a:r>
            <a:r>
              <a:rPr lang="lv-LV" sz="3600" b="1" dirty="0">
                <a:highlight>
                  <a:srgbClr val="00FF00"/>
                </a:highlight>
                <a:latin typeface="Times New Roman" panose="02020603050405020304" pitchFamily="18" charset="0"/>
                <a:cs typeface="Times New Roman" panose="02020603050405020304" pitchFamily="18" charset="0"/>
              </a:rPr>
              <a:t>P</a:t>
            </a:r>
            <a:r>
              <a:rPr lang="lv-LV" sz="3600" dirty="0">
                <a:latin typeface="Times New Roman" panose="02020603050405020304" pitchFamily="18" charset="0"/>
                <a:cs typeface="Times New Roman" panose="02020603050405020304" pitchFamily="18" charset="0"/>
              </a:rPr>
              <a:t> vai </a:t>
            </a:r>
            <a:r>
              <a:rPr lang="lv-LV" sz="3600" b="1" dirty="0">
                <a:highlight>
                  <a:srgbClr val="FFFF00"/>
                </a:highlight>
                <a:latin typeface="Times New Roman" panose="02020603050405020304" pitchFamily="18" charset="0"/>
                <a:cs typeface="Times New Roman" panose="02020603050405020304" pitchFamily="18" charset="0"/>
              </a:rPr>
              <a:t>T</a:t>
            </a:r>
            <a:r>
              <a:rPr lang="lv-LV" sz="3600" dirty="0">
                <a:latin typeface="Times New Roman" panose="02020603050405020304" pitchFamily="18" charset="0"/>
                <a:cs typeface="Times New Roman" panose="02020603050405020304" pitchFamily="18" charset="0"/>
              </a:rPr>
              <a:t> personām (nebūtiskas ceļošanas ierobežošana)</a:t>
            </a:r>
          </a:p>
          <a:p>
            <a:pPr marL="0" indent="0">
              <a:buNone/>
            </a:pPr>
            <a:endParaRPr lang="lv-LV" sz="3600" b="1" dirty="0">
              <a:latin typeface="Times New Roman" panose="02020603050405020304" pitchFamily="18" charset="0"/>
              <a:cs typeface="Times New Roman" panose="02020603050405020304" pitchFamily="18" charset="0"/>
            </a:endParaRPr>
          </a:p>
          <a:p>
            <a:pPr marL="0" indent="0">
              <a:buNone/>
            </a:pPr>
            <a:r>
              <a:rPr lang="pl-PL" sz="3600" b="1" dirty="0">
                <a:latin typeface="Times New Roman" panose="02020603050405020304" pitchFamily="18" charset="0"/>
                <a:cs typeface="Times New Roman" panose="02020603050405020304" pitchFamily="18" charset="0"/>
              </a:rPr>
              <a:t>V+3</a:t>
            </a:r>
            <a:r>
              <a:rPr lang="lv-LV" sz="3600" b="1" dirty="0">
                <a:latin typeface="Times New Roman" panose="02020603050405020304" pitchFamily="18" charset="0"/>
                <a:cs typeface="Times New Roman" panose="02020603050405020304" pitchFamily="18" charset="0"/>
              </a:rPr>
              <a:t> līdz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Atļauta </a:t>
            </a:r>
            <a:r>
              <a:rPr lang="lv-LV" sz="3600" b="1" dirty="0">
                <a:highlight>
                  <a:srgbClr val="00FF00"/>
                </a:highlight>
                <a:latin typeface="Times New Roman" panose="02020603050405020304" pitchFamily="18" charset="0"/>
                <a:cs typeface="Times New Roman" panose="02020603050405020304" pitchFamily="18" charset="0"/>
              </a:rPr>
              <a:t>V</a:t>
            </a:r>
            <a:r>
              <a:rPr lang="lv-LV" sz="3600" dirty="0">
                <a:latin typeface="Times New Roman" panose="02020603050405020304" pitchFamily="18" charset="0"/>
                <a:cs typeface="Times New Roman" panose="02020603050405020304" pitchFamily="18" charset="0"/>
              </a:rPr>
              <a:t>, </a:t>
            </a:r>
            <a:r>
              <a:rPr lang="lv-LV" sz="3600" b="1" dirty="0">
                <a:highlight>
                  <a:srgbClr val="00FF00"/>
                </a:highlight>
                <a:latin typeface="Times New Roman" panose="02020603050405020304" pitchFamily="18" charset="0"/>
                <a:cs typeface="Times New Roman" panose="02020603050405020304" pitchFamily="18" charset="0"/>
              </a:rPr>
              <a:t>P</a:t>
            </a:r>
            <a:r>
              <a:rPr lang="lv-LV" sz="3600" dirty="0">
                <a:latin typeface="Times New Roman" panose="02020603050405020304" pitchFamily="18" charset="0"/>
                <a:cs typeface="Times New Roman" panose="02020603050405020304" pitchFamily="18" charset="0"/>
              </a:rPr>
              <a:t> vai </a:t>
            </a:r>
            <a:r>
              <a:rPr lang="lv-LV" sz="3600" b="1" dirty="0">
                <a:highlight>
                  <a:srgbClr val="FFFF00"/>
                </a:highlight>
                <a:latin typeface="Times New Roman" panose="02020603050405020304" pitchFamily="18" charset="0"/>
                <a:cs typeface="Times New Roman" panose="02020603050405020304" pitchFamily="18" charset="0"/>
              </a:rPr>
              <a:t>T</a:t>
            </a:r>
            <a:r>
              <a:rPr lang="lv-LV" sz="3600" dirty="0">
                <a:latin typeface="Times New Roman" panose="02020603050405020304" pitchFamily="18" charset="0"/>
                <a:cs typeface="Times New Roman" panose="02020603050405020304" pitchFamily="18" charset="0"/>
              </a:rPr>
              <a:t> personām</a:t>
            </a:r>
          </a:p>
          <a:p>
            <a:pPr marL="0" indent="0">
              <a:buNone/>
            </a:pPr>
            <a:endParaRPr lang="lv-LV" sz="3600" b="1" dirty="0">
              <a:latin typeface="Times New Roman" panose="02020603050405020304" pitchFamily="18" charset="0"/>
              <a:cs typeface="Times New Roman" panose="02020603050405020304" pitchFamily="18" charset="0"/>
            </a:endParaRPr>
          </a:p>
          <a:p>
            <a:pPr marL="0" indent="0">
              <a:buNone/>
            </a:pPr>
            <a:r>
              <a:rPr lang="lv-LV" sz="3600" b="1" dirty="0">
                <a:latin typeface="Times New Roman" panose="02020603050405020304" pitchFamily="18" charset="0"/>
                <a:cs typeface="Times New Roman" panose="02020603050405020304" pitchFamily="18" charset="0"/>
              </a:rPr>
              <a:t>Pēc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dirty="0">
                <a:latin typeface="Times New Roman" panose="02020603050405020304" pitchFamily="18" charset="0"/>
                <a:cs typeface="Times New Roman" panose="02020603050405020304" pitchFamily="18" charset="0"/>
              </a:rPr>
              <a:t>Atļauta </a:t>
            </a:r>
            <a:r>
              <a:rPr lang="lv-LV" sz="3600" b="1" dirty="0">
                <a:highlight>
                  <a:srgbClr val="00FF00"/>
                </a:highlight>
                <a:latin typeface="Times New Roman" panose="02020603050405020304" pitchFamily="18" charset="0"/>
                <a:cs typeface="Times New Roman" panose="02020603050405020304" pitchFamily="18" charset="0"/>
              </a:rPr>
              <a:t>V</a:t>
            </a:r>
            <a:r>
              <a:rPr lang="lv-LV" sz="3600" dirty="0">
                <a:latin typeface="Times New Roman" panose="02020603050405020304" pitchFamily="18" charset="0"/>
                <a:cs typeface="Times New Roman" panose="02020603050405020304" pitchFamily="18" charset="0"/>
              </a:rPr>
              <a:t>, </a:t>
            </a:r>
            <a:r>
              <a:rPr lang="lv-LV" sz="3600" b="1" dirty="0">
                <a:highlight>
                  <a:srgbClr val="00FF00"/>
                </a:highlight>
                <a:latin typeface="Times New Roman" panose="02020603050405020304" pitchFamily="18" charset="0"/>
                <a:cs typeface="Times New Roman" panose="02020603050405020304" pitchFamily="18" charset="0"/>
              </a:rPr>
              <a:t>P</a:t>
            </a:r>
            <a:r>
              <a:rPr lang="lv-LV" sz="3600" dirty="0">
                <a:latin typeface="Times New Roman" panose="02020603050405020304" pitchFamily="18" charset="0"/>
                <a:cs typeface="Times New Roman" panose="02020603050405020304" pitchFamily="18" charset="0"/>
              </a:rPr>
              <a:t> vai </a:t>
            </a:r>
            <a:r>
              <a:rPr lang="lv-LV" sz="3600" b="1" dirty="0">
                <a:highlight>
                  <a:srgbClr val="FFFF00"/>
                </a:highlight>
                <a:latin typeface="Times New Roman" panose="02020603050405020304" pitchFamily="18" charset="0"/>
                <a:cs typeface="Times New Roman" panose="02020603050405020304" pitchFamily="18" charset="0"/>
              </a:rPr>
              <a:t>T</a:t>
            </a:r>
            <a:r>
              <a:rPr lang="lv-LV" sz="3600" dirty="0">
                <a:latin typeface="Times New Roman" panose="02020603050405020304" pitchFamily="18" charset="0"/>
                <a:cs typeface="Times New Roman" panose="02020603050405020304" pitchFamily="18" charset="0"/>
              </a:rPr>
              <a:t> personām</a:t>
            </a: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7108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878253"/>
          </a:xfrm>
        </p:spPr>
        <p:txBody>
          <a:bodyPr>
            <a:normAutofit/>
          </a:bodyPr>
          <a:lstStyle/>
          <a:p>
            <a:pPr algn="ctr"/>
            <a:r>
              <a:rPr lang="lv-LV" sz="4400" b="1" dirty="0">
                <a:latin typeface="Times New Roman" panose="02020603050405020304" pitchFamily="18" charset="0"/>
                <a:cs typeface="Times New Roman" panose="02020603050405020304" pitchFamily="18" charset="0"/>
              </a:rPr>
              <a:t>Mērķis un principi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364343"/>
            <a:ext cx="18840893" cy="10189028"/>
          </a:xfrm>
        </p:spPr>
        <p:txBody>
          <a:bodyPr>
            <a:normAutofit fontScale="62500" lnSpcReduction="20000"/>
          </a:bodyPr>
          <a:lstStyle/>
          <a:p>
            <a:pPr marL="0" lvl="0" indent="0">
              <a:spcAft>
                <a:spcPts val="0"/>
              </a:spcAft>
              <a:buNone/>
              <a:tabLst>
                <a:tab pos="228600" algn="l"/>
                <a:tab pos="406400" algn="l"/>
              </a:tabLst>
            </a:pPr>
            <a:r>
              <a:rPr lang="lv-LV" sz="4800" b="1" dirty="0">
                <a:latin typeface="Times New Roman" panose="02020603050405020304" pitchFamily="18" charset="0"/>
                <a:ea typeface="Calibri" panose="020F0502020204030204" pitchFamily="34" charset="0"/>
                <a:cs typeface="Times New Roman" panose="02020603050405020304" pitchFamily="18" charset="0"/>
              </a:rPr>
              <a:t>Mērķis pasākumu kopumam</a:t>
            </a:r>
          </a:p>
          <a:p>
            <a:pPr lvl="0">
              <a:spcAft>
                <a:spcPts val="0"/>
              </a:spcAft>
              <a:buFontTx/>
              <a:buChar char="-"/>
              <a:tabLst>
                <a:tab pos="228600" algn="l"/>
                <a:tab pos="406400" algn="l"/>
              </a:tabLst>
            </a:pPr>
            <a:r>
              <a:rPr lang="lv-LV" sz="4000" dirty="0" err="1">
                <a:latin typeface="Times New Roman" panose="02020603050405020304" pitchFamily="18" charset="0"/>
                <a:ea typeface="Calibri" panose="020F0502020204030204" pitchFamily="34" charset="0"/>
                <a:cs typeface="Times New Roman" panose="02020603050405020304" pitchFamily="18" charset="0"/>
              </a:rPr>
              <a:t>Virsmērķis</a:t>
            </a:r>
            <a:r>
              <a:rPr lang="lv-LV" sz="4000" dirty="0">
                <a:latin typeface="Times New Roman" panose="02020603050405020304" pitchFamily="18" charset="0"/>
                <a:ea typeface="Calibri" panose="020F0502020204030204" pitchFamily="34" charset="0"/>
                <a:cs typeface="Times New Roman" panose="02020603050405020304" pitchFamily="18" charset="0"/>
              </a:rPr>
              <a:t> - </a:t>
            </a:r>
            <a:r>
              <a:rPr lang="lv-LV" sz="3600" dirty="0">
                <a:latin typeface="Times New Roman" panose="02020603050405020304" pitchFamily="18" charset="0"/>
                <a:ea typeface="Calibri" panose="020F0502020204030204" pitchFamily="34" charset="0"/>
                <a:cs typeface="Times New Roman" panose="02020603050405020304" pitchFamily="18" charset="0"/>
              </a:rPr>
              <a:t>Sabiedrības funkcionēšanas bez ierobežojumiem pēc ārkārtējās situācijas </a:t>
            </a:r>
          </a:p>
          <a:p>
            <a:pPr lvl="0">
              <a:spcAft>
                <a:spcPts val="0"/>
              </a:spcAft>
              <a:buFontTx/>
              <a:buChar char="-"/>
              <a:tabLst>
                <a:tab pos="228600" algn="l"/>
                <a:tab pos="406400" algn="l"/>
              </a:tabLst>
            </a:pPr>
            <a:r>
              <a:rPr lang="lv-LV" sz="4000" dirty="0">
                <a:latin typeface="Times New Roman" panose="02020603050405020304" pitchFamily="18" charset="0"/>
                <a:ea typeface="Calibri" panose="020F0502020204030204" pitchFamily="34" charset="0"/>
                <a:cs typeface="Times New Roman" panose="02020603050405020304" pitchFamily="18" charset="0"/>
              </a:rPr>
              <a:t>Vakcinācijas aptveres pieaugums līdz </a:t>
            </a:r>
            <a:r>
              <a:rPr lang="lv-LV" sz="4000" b="1" dirty="0">
                <a:latin typeface="Times New Roman" panose="02020603050405020304" pitchFamily="18" charset="0"/>
                <a:ea typeface="Calibri" panose="020F0502020204030204" pitchFamily="34" charset="0"/>
                <a:cs typeface="Times New Roman" panose="02020603050405020304" pitchFamily="18" charset="0"/>
              </a:rPr>
              <a:t>80%</a:t>
            </a:r>
          </a:p>
          <a:p>
            <a:pPr lvl="0">
              <a:spcAft>
                <a:spcPts val="0"/>
              </a:spcAft>
              <a:buFontTx/>
              <a:buChar char="-"/>
              <a:tabLst>
                <a:tab pos="228600" algn="l"/>
                <a:tab pos="406400" algn="l"/>
              </a:tabLst>
            </a:pPr>
            <a:r>
              <a:rPr lang="lv-LV" sz="4000" dirty="0">
                <a:latin typeface="Times New Roman" panose="02020603050405020304" pitchFamily="18" charset="0"/>
                <a:ea typeface="Calibri" panose="020F0502020204030204" pitchFamily="34" charset="0"/>
                <a:cs typeface="Times New Roman" panose="02020603050405020304" pitchFamily="18" charset="0"/>
              </a:rPr>
              <a:t>Saslimstības pieauguma apturēšana un samazināšana </a:t>
            </a:r>
            <a:r>
              <a:rPr lang="lv-LV" sz="4000" b="1" dirty="0">
                <a:latin typeface="Times New Roman" panose="02020603050405020304" pitchFamily="18" charset="0"/>
                <a:ea typeface="Calibri" panose="020F0502020204030204" pitchFamily="34" charset="0"/>
                <a:cs typeface="Times New Roman" panose="02020603050405020304" pitchFamily="18" charset="0"/>
              </a:rPr>
              <a:t>R-0.8</a:t>
            </a:r>
          </a:p>
          <a:p>
            <a:pPr lvl="0">
              <a:spcAft>
                <a:spcPts val="0"/>
              </a:spcAft>
              <a:buFontTx/>
              <a:buChar char="-"/>
              <a:tabLst>
                <a:tab pos="228600" algn="l"/>
                <a:tab pos="406400" algn="l"/>
              </a:tabLst>
            </a:pPr>
            <a:r>
              <a:rPr lang="lv-LV" sz="4000" dirty="0">
                <a:latin typeface="Times New Roman" panose="02020603050405020304" pitchFamily="18" charset="0"/>
                <a:ea typeface="Calibri" panose="020F0502020204030204" pitchFamily="34" charset="0"/>
                <a:cs typeface="Times New Roman" panose="02020603050405020304" pitchFamily="18" charset="0"/>
              </a:rPr>
              <a:t>Slimnīcu pakalpojumu pieejamība pilnā apmērā</a:t>
            </a:r>
            <a:r>
              <a:rPr lang="lv-LV" sz="4800" dirty="0">
                <a:latin typeface="Times New Roman" panose="02020603050405020304" pitchFamily="18" charset="0"/>
                <a:ea typeface="Calibri" panose="020F0502020204030204" pitchFamily="34" charset="0"/>
                <a:cs typeface="Times New Roman" panose="02020603050405020304" pitchFamily="18" charset="0"/>
              </a:rPr>
              <a:t> </a:t>
            </a:r>
          </a:p>
          <a:p>
            <a:pPr marL="0" lvl="0" indent="0">
              <a:spcAft>
                <a:spcPts val="0"/>
              </a:spcAft>
              <a:buNone/>
              <a:tabLst>
                <a:tab pos="228600" algn="l"/>
                <a:tab pos="406400" algn="l"/>
              </a:tabLst>
            </a:pPr>
            <a:r>
              <a:rPr lang="lv-LV" sz="4800" b="1" dirty="0">
                <a:latin typeface="Times New Roman" panose="02020603050405020304" pitchFamily="18" charset="0"/>
                <a:ea typeface="Calibri" panose="020F0502020204030204" pitchFamily="34" charset="0"/>
                <a:cs typeface="Times New Roman" panose="02020603050405020304" pitchFamily="18" charset="0"/>
              </a:rPr>
              <a:t>Princips pēc kura veidots drošības pasākumu kopums</a:t>
            </a:r>
          </a:p>
          <a:p>
            <a:pPr lvl="0">
              <a:spcAft>
                <a:spcPts val="0"/>
              </a:spcAft>
              <a:buFontTx/>
              <a:buChar char="-"/>
              <a:tabLst>
                <a:tab pos="228600" algn="l"/>
                <a:tab pos="406400" algn="l"/>
              </a:tabLst>
            </a:pPr>
            <a:r>
              <a:rPr lang="lv-LV" sz="4000" dirty="0">
                <a:latin typeface="Times New Roman" panose="02020603050405020304" pitchFamily="18" charset="0"/>
                <a:ea typeface="Calibri" panose="020F0502020204030204" pitchFamily="34" charset="0"/>
                <a:cs typeface="Times New Roman" panose="02020603050405020304" pitchFamily="18" charset="0"/>
              </a:rPr>
              <a:t>Prioritāra pieeja</a:t>
            </a:r>
          </a:p>
          <a:p>
            <a:pPr lvl="1">
              <a:buFontTx/>
              <a:buChar char="-"/>
              <a:tabLst>
                <a:tab pos="228600" algn="l"/>
                <a:tab pos="406400" algn="l"/>
              </a:tabLst>
            </a:pPr>
            <a:r>
              <a:rPr lang="lv-LV" sz="2941" dirty="0">
                <a:latin typeface="Times New Roman" panose="02020603050405020304" pitchFamily="18" charset="0"/>
                <a:ea typeface="Calibri" panose="020F0502020204030204" pitchFamily="34" charset="0"/>
                <a:cs typeface="Times New Roman" panose="02020603050405020304" pitchFamily="18" charset="0"/>
              </a:rPr>
              <a:t>Skolu darbības minimāla ierobežošana</a:t>
            </a:r>
          </a:p>
          <a:p>
            <a:pPr lvl="1">
              <a:buFontTx/>
              <a:buChar char="-"/>
              <a:tabLst>
                <a:tab pos="228600" algn="l"/>
                <a:tab pos="406400" algn="l"/>
              </a:tabLst>
            </a:pPr>
            <a:r>
              <a:rPr lang="lv-LV" sz="2941" dirty="0">
                <a:latin typeface="Times New Roman" panose="02020603050405020304" pitchFamily="18" charset="0"/>
                <a:ea typeface="Calibri" panose="020F0502020204030204" pitchFamily="34" charset="0"/>
                <a:cs typeface="Times New Roman" panose="02020603050405020304" pitchFamily="18" charset="0"/>
              </a:rPr>
              <a:t>Minimāls būtisku ierobežojumu ilgums ārkārtējas situācijas laikā</a:t>
            </a:r>
          </a:p>
          <a:p>
            <a:pPr lvl="0">
              <a:spcAft>
                <a:spcPts val="0"/>
              </a:spcAft>
              <a:buFontTx/>
              <a:buChar char="-"/>
              <a:tabLst>
                <a:tab pos="228600" algn="l"/>
                <a:tab pos="406400" algn="l"/>
              </a:tabLst>
            </a:pPr>
            <a:r>
              <a:rPr lang="lv-LV" sz="4000" dirty="0">
                <a:latin typeface="Times New Roman" panose="02020603050405020304" pitchFamily="18" charset="0"/>
                <a:ea typeface="Calibri" panose="020F0502020204030204" pitchFamily="34" charset="0"/>
                <a:cs typeface="Times New Roman" panose="02020603050405020304" pitchFamily="18" charset="0"/>
              </a:rPr>
              <a:t>Ierobežojumu pielāgošana riska grupām - </a:t>
            </a:r>
            <a:r>
              <a:rPr lang="lv-LV" sz="2941" dirty="0">
                <a:latin typeface="Times New Roman" panose="02020603050405020304" pitchFamily="18" charset="0"/>
                <a:ea typeface="Calibri" panose="020F0502020204030204" pitchFamily="34" charset="0"/>
                <a:cs typeface="Times New Roman" panose="02020603050405020304" pitchFamily="18" charset="0"/>
              </a:rPr>
              <a:t>Vecumu grupu saslimstības riska novērtējums</a:t>
            </a:r>
          </a:p>
          <a:p>
            <a:pPr lvl="0">
              <a:spcAft>
                <a:spcPts val="0"/>
              </a:spcAft>
              <a:buFontTx/>
              <a:buChar char="-"/>
              <a:tabLst>
                <a:tab pos="228600" algn="l"/>
                <a:tab pos="406400" algn="l"/>
              </a:tabLst>
            </a:pPr>
            <a:r>
              <a:rPr lang="lv-LV" sz="4000" dirty="0">
                <a:latin typeface="Times New Roman" panose="02020603050405020304" pitchFamily="18" charset="0"/>
                <a:ea typeface="Calibri" panose="020F0502020204030204" pitchFamily="34" charset="0"/>
                <a:cs typeface="Times New Roman" panose="02020603050405020304" pitchFamily="18" charset="0"/>
              </a:rPr>
              <a:t>Pasākuma kopuma princips</a:t>
            </a:r>
          </a:p>
          <a:p>
            <a:pPr lvl="0">
              <a:spcAft>
                <a:spcPts val="0"/>
              </a:spcAft>
              <a:buFontTx/>
              <a:buChar char="-"/>
              <a:tabLst>
                <a:tab pos="228600" algn="l"/>
                <a:tab pos="406400" algn="l"/>
              </a:tabLst>
            </a:pPr>
            <a:r>
              <a:rPr lang="lv-LV" sz="4000" dirty="0">
                <a:latin typeface="Times New Roman" panose="02020603050405020304" pitchFamily="18" charset="0"/>
                <a:ea typeface="Calibri" panose="020F0502020204030204" pitchFamily="34" charset="0"/>
                <a:cs typeface="Times New Roman" panose="02020603050405020304" pitchFamily="18" charset="0"/>
              </a:rPr>
              <a:t>Cikliska pieeja</a:t>
            </a:r>
          </a:p>
          <a:p>
            <a:pPr lvl="1">
              <a:buFontTx/>
              <a:buChar char="-"/>
              <a:tabLst>
                <a:tab pos="228600" algn="l"/>
                <a:tab pos="406400" algn="l"/>
              </a:tabLst>
            </a:pPr>
            <a:r>
              <a:rPr lang="lv-LV" sz="2941" dirty="0">
                <a:latin typeface="Times New Roman" panose="02020603050405020304" pitchFamily="18" charset="0"/>
                <a:ea typeface="Calibri" panose="020F0502020204030204" pitchFamily="34" charset="0"/>
                <a:cs typeface="Times New Roman" panose="02020603050405020304" pitchFamily="18" charset="0"/>
              </a:rPr>
              <a:t>Posms 1. Kontaktu skaita mazināšana no </a:t>
            </a:r>
            <a:r>
              <a:rPr lang="lv-LV" sz="2941" b="1" dirty="0">
                <a:latin typeface="Times New Roman" panose="02020603050405020304" pitchFamily="18" charset="0"/>
                <a:ea typeface="Calibri" panose="020F0502020204030204" pitchFamily="34" charset="0"/>
                <a:cs typeface="Times New Roman" panose="02020603050405020304" pitchFamily="18" charset="0"/>
              </a:rPr>
              <a:t>40%</a:t>
            </a:r>
            <a:r>
              <a:rPr lang="lv-LV" sz="2941" dirty="0">
                <a:latin typeface="Times New Roman" panose="02020603050405020304" pitchFamily="18" charset="0"/>
                <a:ea typeface="Calibri" panose="020F0502020204030204" pitchFamily="34" charset="0"/>
                <a:cs typeface="Times New Roman" panose="02020603050405020304" pitchFamily="18" charset="0"/>
              </a:rPr>
              <a:t> līdz </a:t>
            </a:r>
            <a:r>
              <a:rPr lang="lv-LV" sz="2941" b="1" dirty="0">
                <a:latin typeface="Times New Roman" panose="02020603050405020304" pitchFamily="18" charset="0"/>
                <a:ea typeface="Calibri" panose="020F0502020204030204" pitchFamily="34" charset="0"/>
                <a:cs typeface="Times New Roman" panose="02020603050405020304" pitchFamily="18" charset="0"/>
              </a:rPr>
              <a:t>60% </a:t>
            </a:r>
            <a:r>
              <a:rPr lang="lv-LV" sz="2941" dirty="0">
                <a:latin typeface="Times New Roman" panose="02020603050405020304" pitchFamily="18" charset="0"/>
                <a:ea typeface="Calibri" panose="020F0502020204030204" pitchFamily="34" charset="0"/>
                <a:cs typeface="Times New Roman" panose="02020603050405020304" pitchFamily="18" charset="0"/>
              </a:rPr>
              <a:t>uz 3 nedēļām</a:t>
            </a:r>
          </a:p>
          <a:p>
            <a:pPr lvl="1">
              <a:buFontTx/>
              <a:buChar char="-"/>
              <a:tabLst>
                <a:tab pos="228600" algn="l"/>
                <a:tab pos="406400" algn="l"/>
              </a:tabLst>
            </a:pPr>
            <a:r>
              <a:rPr lang="lv-LV" sz="2941" dirty="0">
                <a:latin typeface="Times New Roman" panose="02020603050405020304" pitchFamily="18" charset="0"/>
                <a:ea typeface="Calibri" panose="020F0502020204030204" pitchFamily="34" charset="0"/>
                <a:cs typeface="Times New Roman" panose="02020603050405020304" pitchFamily="18" charset="0"/>
              </a:rPr>
              <a:t>Posms 2. Kontaktu skaita mazināšana līdz </a:t>
            </a:r>
            <a:r>
              <a:rPr lang="lv-LV" sz="2941" b="1" dirty="0">
                <a:latin typeface="Times New Roman" panose="02020603050405020304" pitchFamily="18" charset="0"/>
                <a:ea typeface="Calibri" panose="020F0502020204030204" pitchFamily="34" charset="0"/>
                <a:cs typeface="Times New Roman" panose="02020603050405020304" pitchFamily="18" charset="0"/>
              </a:rPr>
              <a:t>20%</a:t>
            </a:r>
            <a:r>
              <a:rPr lang="lv-LV" sz="2941" dirty="0">
                <a:latin typeface="Times New Roman" panose="02020603050405020304" pitchFamily="18" charset="0"/>
                <a:ea typeface="Calibri" panose="020F0502020204030204" pitchFamily="34" charset="0"/>
                <a:cs typeface="Times New Roman" panose="02020603050405020304" pitchFamily="18" charset="0"/>
              </a:rPr>
              <a:t>, minimālie ierobežojumi zaļajam režīmam starp posmiem. </a:t>
            </a:r>
          </a:p>
          <a:p>
            <a:pPr lvl="0">
              <a:spcAft>
                <a:spcPts val="0"/>
              </a:spcAft>
              <a:buFontTx/>
              <a:buChar char="-"/>
              <a:tabLst>
                <a:tab pos="228600" algn="l"/>
                <a:tab pos="406400" algn="l"/>
              </a:tabLst>
            </a:pPr>
            <a:r>
              <a:rPr lang="lv-LV" sz="4000" dirty="0">
                <a:latin typeface="Times New Roman" panose="02020603050405020304" pitchFamily="18" charset="0"/>
                <a:ea typeface="Calibri" panose="020F0502020204030204" pitchFamily="34" charset="0"/>
                <a:cs typeface="Times New Roman" panose="02020603050405020304" pitchFamily="18" charset="0"/>
              </a:rPr>
              <a:t>Neatliekamības princips</a:t>
            </a:r>
          </a:p>
          <a:p>
            <a:pPr marL="0" lvl="0" indent="0">
              <a:spcAft>
                <a:spcPts val="0"/>
              </a:spcAft>
              <a:buNone/>
              <a:tabLst>
                <a:tab pos="228600" algn="l"/>
                <a:tab pos="406400" algn="l"/>
              </a:tabLst>
            </a:pPr>
            <a:r>
              <a:rPr lang="lv-LV" sz="4800" b="1" dirty="0">
                <a:latin typeface="Times New Roman" panose="02020603050405020304" pitchFamily="18" charset="0"/>
                <a:ea typeface="Calibri" panose="020F0502020204030204" pitchFamily="34" charset="0"/>
                <a:cs typeface="Times New Roman" panose="02020603050405020304" pitchFamily="18" charset="0"/>
              </a:rPr>
              <a:t>Problēmas nopietnība</a:t>
            </a:r>
          </a:p>
          <a:p>
            <a:pPr lvl="0">
              <a:spcAft>
                <a:spcPts val="0"/>
              </a:spcAft>
              <a:buFontTx/>
              <a:buChar char="-"/>
              <a:tabLst>
                <a:tab pos="228600" algn="l"/>
                <a:tab pos="406400" algn="l"/>
              </a:tabLst>
            </a:pPr>
            <a:r>
              <a:rPr lang="lv-LV" sz="4000" dirty="0">
                <a:latin typeface="Times New Roman" panose="02020603050405020304" pitchFamily="18" charset="0"/>
                <a:ea typeface="Calibri" panose="020F0502020204030204" pitchFamily="34" charset="0"/>
                <a:cs typeface="Times New Roman" panose="02020603050405020304" pitchFamily="18" charset="0"/>
              </a:rPr>
              <a:t>Dati, to pieejamība nepastarpināti no datu rašanās avotiem, to interpretācija </a:t>
            </a:r>
          </a:p>
          <a:p>
            <a:pPr lvl="0">
              <a:spcAft>
                <a:spcPts val="0"/>
              </a:spcAft>
              <a:buFontTx/>
              <a:buChar char="-"/>
              <a:tabLst>
                <a:tab pos="228600" algn="l"/>
                <a:tab pos="406400" algn="l"/>
              </a:tabLst>
            </a:pPr>
            <a:r>
              <a:rPr lang="lv-LV" sz="4000" dirty="0">
                <a:latin typeface="Times New Roman" panose="02020603050405020304" pitchFamily="18" charset="0"/>
                <a:ea typeface="Calibri" panose="020F0502020204030204" pitchFamily="34" charset="0"/>
                <a:cs typeface="Times New Roman" panose="02020603050405020304" pitchFamily="18" charset="0"/>
              </a:rPr>
              <a:t>Slimnīcu noslodzes aizture no saslimstības konstatācijas brīža no 7 līdz 14 dienas. </a:t>
            </a:r>
          </a:p>
          <a:p>
            <a:pPr lvl="0">
              <a:spcAft>
                <a:spcPts val="0"/>
              </a:spcAft>
              <a:buFontTx/>
              <a:buChar char="-"/>
              <a:tabLst>
                <a:tab pos="228600" algn="l"/>
                <a:tab pos="406400" algn="l"/>
              </a:tabLst>
            </a:pPr>
            <a:r>
              <a:rPr lang="lv-LV" sz="4000" dirty="0">
                <a:latin typeface="Times New Roman" panose="02020603050405020304" pitchFamily="18" charset="0"/>
                <a:ea typeface="Calibri" panose="020F0502020204030204" pitchFamily="34" charset="0"/>
                <a:cs typeface="Times New Roman" panose="02020603050405020304" pitchFamily="18" charset="0"/>
              </a:rPr>
              <a:t>Vājā vieta</a:t>
            </a:r>
          </a:p>
          <a:p>
            <a:pPr lvl="1">
              <a:buFontTx/>
              <a:buChar char="-"/>
              <a:tabLst>
                <a:tab pos="228600" algn="l"/>
                <a:tab pos="406400" algn="l"/>
              </a:tabLst>
            </a:pPr>
            <a:r>
              <a:rPr lang="lv-LV" sz="2941" dirty="0">
                <a:latin typeface="Times New Roman" panose="02020603050405020304" pitchFamily="18" charset="0"/>
                <a:ea typeface="Calibri" panose="020F0502020204030204" pitchFamily="34" charset="0"/>
                <a:cs typeface="Times New Roman" panose="02020603050405020304" pitchFamily="18" charset="0"/>
              </a:rPr>
              <a:t>Slimnīcu noslodze/ gultas vietas / personāls</a:t>
            </a:r>
          </a:p>
          <a:p>
            <a:pPr lvl="1">
              <a:buFontTx/>
              <a:buChar char="-"/>
              <a:tabLst>
                <a:tab pos="228600" algn="l"/>
                <a:tab pos="406400" algn="l"/>
              </a:tabLst>
            </a:pPr>
            <a:r>
              <a:rPr lang="lv-LV" sz="2941" dirty="0">
                <a:latin typeface="Times New Roman" panose="02020603050405020304" pitchFamily="18" charset="0"/>
                <a:ea typeface="Calibri" panose="020F0502020204030204" pitchFamily="34" charset="0"/>
                <a:cs typeface="Times New Roman" panose="02020603050405020304" pitchFamily="18" charset="0"/>
              </a:rPr>
              <a:t>IT gultas</a:t>
            </a:r>
          </a:p>
          <a:p>
            <a:pPr lvl="1">
              <a:buFontTx/>
              <a:buChar char="-"/>
              <a:tabLst>
                <a:tab pos="228600" algn="l"/>
                <a:tab pos="406400" algn="l"/>
              </a:tabLst>
            </a:pPr>
            <a:r>
              <a:rPr lang="lv-LV" sz="2941" dirty="0">
                <a:latin typeface="Times New Roman" panose="02020603050405020304" pitchFamily="18" charset="0"/>
                <a:ea typeface="Calibri" panose="020F0502020204030204" pitchFamily="34" charset="0"/>
                <a:cs typeface="Times New Roman" panose="02020603050405020304" pitchFamily="18" charset="0"/>
              </a:rPr>
              <a:t>Testēšanas spējas un pieejamība</a:t>
            </a:r>
          </a:p>
          <a:p>
            <a:pPr lvl="1">
              <a:buFontTx/>
              <a:buChar char="-"/>
              <a:tabLst>
                <a:tab pos="228600" algn="l"/>
                <a:tab pos="406400" algn="l"/>
              </a:tabLst>
            </a:pPr>
            <a:r>
              <a:rPr lang="lv-LV" sz="2941" dirty="0">
                <a:latin typeface="Times New Roman" panose="02020603050405020304" pitchFamily="18" charset="0"/>
                <a:ea typeface="Calibri" panose="020F0502020204030204" pitchFamily="34" charset="0"/>
                <a:cs typeface="Times New Roman" panose="02020603050405020304" pitchFamily="18" charset="0"/>
              </a:rPr>
              <a:t>Vakcinācijas spējas un pieejamība</a:t>
            </a:r>
          </a:p>
          <a:p>
            <a:pPr lvl="0">
              <a:spcAft>
                <a:spcPts val="0"/>
              </a:spcAft>
              <a:buFontTx/>
              <a:buChar char="-"/>
              <a:tabLst>
                <a:tab pos="228600" algn="l"/>
                <a:tab pos="406400" algn="l"/>
              </a:tabLst>
            </a:pPr>
            <a:r>
              <a:rPr lang="lv-LV" sz="3600" dirty="0">
                <a:latin typeface="Times New Roman" panose="02020603050405020304" pitchFamily="18" charset="0"/>
                <a:ea typeface="Calibri" panose="020F0502020204030204" pitchFamily="34" charset="0"/>
                <a:cs typeface="Times New Roman" panose="02020603050405020304" pitchFamily="18" charset="0"/>
              </a:rPr>
              <a:t>Finanšu sekas (</a:t>
            </a:r>
            <a:r>
              <a:rPr lang="lv-LV" sz="2541" dirty="0">
                <a:latin typeface="Times New Roman" panose="02020603050405020304" pitchFamily="18" charset="0"/>
                <a:ea typeface="Calibri" panose="020F0502020204030204" pitchFamily="34" charset="0"/>
                <a:cs typeface="Times New Roman" panose="02020603050405020304" pitchFamily="18" charset="0"/>
              </a:rPr>
              <a:t>Pabalsti, Subsīdijas, Kompensācijas)</a:t>
            </a:r>
          </a:p>
          <a:p>
            <a:pPr marL="0" indent="0">
              <a:buNone/>
            </a:pPr>
            <a:endParaRPr lang="lv-LV" sz="3600" dirty="0">
              <a:latin typeface="Times New Roman" panose="02020603050405020304" pitchFamily="18" charset="0"/>
              <a:cs typeface="Times New Roman" panose="02020603050405020304" pitchFamily="18" charset="0"/>
            </a:endParaRPr>
          </a:p>
          <a:p>
            <a:pPr marL="0" indent="0">
              <a:buNone/>
            </a:pPr>
            <a:endParaRPr lang="lv-LV"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5130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Veselības aprūpes pakalpojumu sniegšanas ierobežojumi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fontScale="70000" lnSpcReduction="20000"/>
          </a:bodyPr>
          <a:lstStyle/>
          <a:p>
            <a:pPr>
              <a:buFontTx/>
              <a:buChar char="-"/>
            </a:pPr>
            <a:r>
              <a:rPr lang="lv-LV" sz="3800" b="1" dirty="0">
                <a:solidFill>
                  <a:schemeClr val="accent5"/>
                </a:solidFill>
                <a:latin typeface="Times New Roman" panose="02020603050405020304" pitchFamily="18" charset="0"/>
                <a:cs typeface="Times New Roman" panose="02020603050405020304" pitchFamily="18" charset="0"/>
              </a:rPr>
              <a:t>Netiek nodrošināti vai tiek pārtraukti veselības aprūpes pakalpojumi klātienē</a:t>
            </a:r>
            <a:r>
              <a:rPr lang="lv-LV" sz="3800" dirty="0">
                <a:latin typeface="Times New Roman" panose="02020603050405020304" pitchFamily="18" charset="0"/>
                <a:cs typeface="Times New Roman" panose="02020603050405020304" pitchFamily="18" charset="0"/>
              </a:rPr>
              <a:t>, izņemot: </a:t>
            </a:r>
          </a:p>
          <a:p>
            <a:pPr lvl="1">
              <a:buFontTx/>
              <a:buChar char="-"/>
            </a:pPr>
            <a:r>
              <a:rPr lang="lv-LV" sz="3141" dirty="0">
                <a:latin typeface="Times New Roman" panose="02020603050405020304" pitchFamily="18" charset="0"/>
                <a:cs typeface="Times New Roman" panose="02020603050405020304" pitchFamily="18" charset="0"/>
              </a:rPr>
              <a:t>neatliekamo medicīnisko un akūto palīdzību, tai skaitā nepieciešamos izmeklējumus un konsultācijas šīs palīdzības nodrošināšanai;</a:t>
            </a:r>
          </a:p>
          <a:p>
            <a:pPr lvl="1">
              <a:buFontTx/>
              <a:buChar char="-"/>
            </a:pPr>
            <a:r>
              <a:rPr lang="lv-LV" sz="3141" dirty="0">
                <a:latin typeface="Times New Roman" panose="02020603050405020304" pitchFamily="18" charset="0"/>
                <a:cs typeface="Times New Roman" panose="02020603050405020304" pitchFamily="18" charset="0"/>
              </a:rPr>
              <a:t>ģimenes ārsta sniegtos veselības aprūpes pakalpojumus;</a:t>
            </a:r>
          </a:p>
          <a:p>
            <a:pPr lvl="1">
              <a:buFontTx/>
              <a:buChar char="-"/>
            </a:pPr>
            <a:r>
              <a:rPr lang="lv-LV" sz="3141" dirty="0">
                <a:latin typeface="Times New Roman" panose="02020603050405020304" pitchFamily="18" charset="0"/>
                <a:cs typeface="Times New Roman" panose="02020603050405020304" pitchFamily="18" charset="0"/>
              </a:rPr>
              <a:t>laboratoriskos izmeklējumus;</a:t>
            </a:r>
          </a:p>
          <a:p>
            <a:pPr lvl="1">
              <a:buFontTx/>
              <a:buChar char="-"/>
            </a:pPr>
            <a:r>
              <a:rPr lang="lv-LV" sz="3141" dirty="0">
                <a:latin typeface="Times New Roman" panose="02020603050405020304" pitchFamily="18" charset="0"/>
                <a:cs typeface="Times New Roman" panose="02020603050405020304" pitchFamily="18" charset="0"/>
              </a:rPr>
              <a:t>vakcinācijas pakalpojumus;</a:t>
            </a:r>
          </a:p>
          <a:p>
            <a:pPr lvl="1">
              <a:buFontTx/>
              <a:buChar char="-"/>
            </a:pPr>
            <a:r>
              <a:rPr lang="lv-LV" sz="3141" dirty="0">
                <a:latin typeface="Times New Roman" panose="02020603050405020304" pitchFamily="18" charset="0"/>
                <a:cs typeface="Times New Roman" panose="02020603050405020304" pitchFamily="18" charset="0"/>
              </a:rPr>
              <a:t>veselības aprūpes pakalpojumus mājās;</a:t>
            </a:r>
          </a:p>
          <a:p>
            <a:pPr lvl="1">
              <a:buFontTx/>
              <a:buChar char="-"/>
            </a:pPr>
            <a:r>
              <a:rPr lang="lv-LV" sz="3141" dirty="0">
                <a:latin typeface="Times New Roman" panose="02020603050405020304" pitchFamily="18" charset="0"/>
                <a:cs typeface="Times New Roman" panose="02020603050405020304" pitchFamily="18" charset="0"/>
              </a:rPr>
              <a:t>ar ģimenes ārsta vai speciālista nosūtījumu izmeklējumus, lai sniegtu akūto vai neatliekamo palīdzību;</a:t>
            </a:r>
          </a:p>
          <a:p>
            <a:pPr lvl="1">
              <a:buFontTx/>
              <a:buChar char="-"/>
            </a:pPr>
            <a:r>
              <a:rPr lang="lv-LV" sz="3141" dirty="0">
                <a:latin typeface="Times New Roman" panose="02020603050405020304" pitchFamily="18" charset="0"/>
                <a:cs typeface="Times New Roman" panose="02020603050405020304" pitchFamily="18" charset="0"/>
              </a:rPr>
              <a:t>zobārstniecības pakalpojumus akūtos un neatliekamos gadījumos;</a:t>
            </a:r>
          </a:p>
          <a:p>
            <a:pPr lvl="1">
              <a:buFontTx/>
              <a:buChar char="-"/>
            </a:pPr>
            <a:r>
              <a:rPr lang="lv-LV" sz="3141" dirty="0">
                <a:latin typeface="Times New Roman" panose="02020603050405020304" pitchFamily="18" charset="0"/>
                <a:cs typeface="Times New Roman" panose="02020603050405020304" pitchFamily="18" charset="0"/>
              </a:rPr>
              <a:t>pakalpojumus, lai nodrošinātu terapijas nepārtrauktību - bioloģiskie medikamenti, orgānu </a:t>
            </a:r>
            <a:r>
              <a:rPr lang="lv-LV" sz="3141" dirty="0" err="1">
                <a:latin typeface="Times New Roman" panose="02020603050405020304" pitchFamily="18" charset="0"/>
                <a:cs typeface="Times New Roman" panose="02020603050405020304" pitchFamily="18" charset="0"/>
              </a:rPr>
              <a:t>aizstājējterapija</a:t>
            </a:r>
            <a:r>
              <a:rPr lang="lv-LV" sz="3141" dirty="0">
                <a:latin typeface="Times New Roman" panose="02020603050405020304" pitchFamily="18" charset="0"/>
                <a:cs typeface="Times New Roman" panose="02020603050405020304" pitchFamily="18" charset="0"/>
              </a:rPr>
              <a:t>, </a:t>
            </a:r>
            <a:r>
              <a:rPr lang="lv-LV" sz="3141" dirty="0" err="1">
                <a:latin typeface="Times New Roman" panose="02020603050405020304" pitchFamily="18" charset="0"/>
                <a:cs typeface="Times New Roman" panose="02020603050405020304" pitchFamily="18" charset="0"/>
              </a:rPr>
              <a:t>metadona</a:t>
            </a:r>
            <a:r>
              <a:rPr lang="lv-LV" sz="3141" dirty="0">
                <a:latin typeface="Times New Roman" panose="02020603050405020304" pitchFamily="18" charset="0"/>
                <a:cs typeface="Times New Roman" panose="02020603050405020304" pitchFamily="18" charset="0"/>
              </a:rPr>
              <a:t> un </a:t>
            </a:r>
            <a:r>
              <a:rPr lang="lv-LV" sz="3141" dirty="0" err="1">
                <a:latin typeface="Times New Roman" panose="02020603050405020304" pitchFamily="18" charset="0"/>
                <a:cs typeface="Times New Roman" panose="02020603050405020304" pitchFamily="18" charset="0"/>
              </a:rPr>
              <a:t>buprenorfīna</a:t>
            </a:r>
            <a:r>
              <a:rPr lang="lv-LV" sz="3141" dirty="0">
                <a:latin typeface="Times New Roman" panose="02020603050405020304" pitchFamily="18" charset="0"/>
                <a:cs typeface="Times New Roman" panose="02020603050405020304" pitchFamily="18" charset="0"/>
              </a:rPr>
              <a:t> aizvietojošā terapija, ķīmijterapija, staru terapija;</a:t>
            </a:r>
          </a:p>
          <a:p>
            <a:pPr lvl="1">
              <a:buFontTx/>
              <a:buChar char="-"/>
            </a:pPr>
            <a:r>
              <a:rPr lang="lv-LV" sz="3141" dirty="0">
                <a:latin typeface="Times New Roman" panose="02020603050405020304" pitchFamily="18" charset="0"/>
                <a:cs typeface="Times New Roman" panose="02020603050405020304" pitchFamily="18" charset="0"/>
              </a:rPr>
              <a:t>operācijas, akūtu un </a:t>
            </a:r>
            <a:r>
              <a:rPr lang="lv-LV" sz="3141" dirty="0" err="1">
                <a:latin typeface="Times New Roman" panose="02020603050405020304" pitchFamily="18" charset="0"/>
                <a:cs typeface="Times New Roman" panose="02020603050405020304" pitchFamily="18" charset="0"/>
              </a:rPr>
              <a:t>subakūtu</a:t>
            </a:r>
            <a:r>
              <a:rPr lang="lv-LV" sz="3141" dirty="0">
                <a:latin typeface="Times New Roman" panose="02020603050405020304" pitchFamily="18" charset="0"/>
                <a:cs typeface="Times New Roman" panose="02020603050405020304" pitchFamily="18" charset="0"/>
              </a:rPr>
              <a:t> rehabilitāciju, kuru atcelšanas rezultātā var iestāties invaliditāte;</a:t>
            </a:r>
          </a:p>
          <a:p>
            <a:pPr lvl="1">
              <a:buFontTx/>
              <a:buChar char="-"/>
            </a:pPr>
            <a:r>
              <a:rPr lang="lv-LV" sz="3141" dirty="0">
                <a:latin typeface="Times New Roman" panose="02020603050405020304" pitchFamily="18" charset="0"/>
                <a:cs typeface="Times New Roman" panose="02020603050405020304" pitchFamily="18" charset="0"/>
              </a:rPr>
              <a:t>grūtnieču aprūpi;</a:t>
            </a:r>
          </a:p>
          <a:p>
            <a:pPr lvl="1">
              <a:buFontTx/>
              <a:buChar char="-"/>
            </a:pPr>
            <a:r>
              <a:rPr lang="lv-LV" sz="3141" dirty="0">
                <a:latin typeface="Times New Roman" panose="02020603050405020304" pitchFamily="18" charset="0"/>
                <a:cs typeface="Times New Roman" panose="02020603050405020304" pitchFamily="18" charset="0"/>
              </a:rPr>
              <a:t>psihiatra konsultācijas;</a:t>
            </a:r>
          </a:p>
          <a:p>
            <a:pPr lvl="1">
              <a:buFontTx/>
              <a:buChar char="-"/>
            </a:pPr>
            <a:r>
              <a:rPr lang="lv-LV" sz="3141" dirty="0">
                <a:latin typeface="Times New Roman" panose="02020603050405020304" pitchFamily="18" charset="0"/>
                <a:cs typeface="Times New Roman" panose="02020603050405020304" pitchFamily="18" charset="0"/>
              </a:rPr>
              <a:t>medicīniskās pārbaudes alkohola, narkotisko, psihotropo vai toksisko vielu ietekmes noteikšanai un ķīmiski-toksikoloģiskos izmeklējumus ārstnieciskā procesa nodrošināšanai;</a:t>
            </a:r>
          </a:p>
          <a:p>
            <a:pPr lvl="1">
              <a:buFontTx/>
              <a:buChar char="-"/>
            </a:pPr>
            <a:r>
              <a:rPr lang="lv-LV" sz="3141" dirty="0">
                <a:latin typeface="Times New Roman" panose="02020603050405020304" pitchFamily="18" charset="0"/>
                <a:cs typeface="Times New Roman" panose="02020603050405020304" pitchFamily="18" charset="0"/>
              </a:rPr>
              <a:t>valsts sabiedrības ar ierobežotu atbildību "Latvijas Jūras administrācija" Jūrnieku reģistra atzīta jūrnieku ārsta veiktas veselības pārbaudes, izmantojot minētās ārstniecības personas rīcībā esošas medicīniskās ierīces un nepieciešamības gadījumā attālinātās konsultācijas ar citiem speciālistiem;</a:t>
            </a:r>
          </a:p>
          <a:p>
            <a:pPr lvl="1">
              <a:buFontTx/>
              <a:buChar char="-"/>
            </a:pPr>
            <a:r>
              <a:rPr lang="lv-LV" sz="3141" dirty="0">
                <a:latin typeface="Times New Roman" panose="02020603050405020304" pitchFamily="18" charset="0"/>
                <a:cs typeface="Times New Roman" panose="02020603050405020304" pitchFamily="18" charset="0"/>
              </a:rPr>
              <a:t>obligātās veselības pārbaudes nodrošināšanu </a:t>
            </a:r>
            <a:r>
              <a:rPr lang="lv-LV" sz="3141" dirty="0" err="1">
                <a:latin typeface="Times New Roman" panose="02020603050405020304" pitchFamily="18" charset="0"/>
                <a:cs typeface="Times New Roman" panose="02020603050405020304" pitchFamily="18" charset="0"/>
              </a:rPr>
              <a:t>Iekšlietu</a:t>
            </a:r>
            <a:r>
              <a:rPr lang="lv-LV" sz="3141" dirty="0">
                <a:latin typeface="Times New Roman" panose="02020603050405020304" pitchFamily="18" charset="0"/>
                <a:cs typeface="Times New Roman" panose="02020603050405020304" pitchFamily="18" charset="0"/>
              </a:rPr>
              <a:t> ministrijas sistēmas un Ieslodzījuma vietu pārvaldes I grupas amatpersonām ar speciālajām dienesta pakāpēm, kā arī ārpus kārtas veselības pārbaudes nodrošināšanai visām amatu grupām un veselības pārbaudes nodrošināšanai nelaimes gadījumā gūto veselības traucējumu smaguma pakāpes noteikšanai.</a:t>
            </a:r>
            <a:endParaRPr lang="lv-LV" sz="3800" dirty="0">
              <a:latin typeface="Times New Roman" panose="02020603050405020304" pitchFamily="18" charset="0"/>
              <a:cs typeface="Times New Roman" panose="02020603050405020304" pitchFamily="18" charset="0"/>
            </a:endParaRPr>
          </a:p>
          <a:p>
            <a:pPr>
              <a:buFontTx/>
              <a:buChar char="-"/>
            </a:pPr>
            <a:r>
              <a:rPr lang="lv-LV" sz="3800" b="1" dirty="0">
                <a:solidFill>
                  <a:schemeClr val="accent5"/>
                </a:solidFill>
                <a:latin typeface="Times New Roman" panose="02020603050405020304" pitchFamily="18" charset="0"/>
                <a:cs typeface="Times New Roman" panose="02020603050405020304" pitchFamily="18" charset="0"/>
              </a:rPr>
              <a:t>Ārstniecības iestādēm pārtraukt veselības aprūpes pakalpojumu sniegšanu veselības tūrisma ietvaros</a:t>
            </a:r>
            <a:r>
              <a:rPr lang="lv-LV" sz="3800" dirty="0">
                <a:latin typeface="Times New Roman" panose="02020603050405020304" pitchFamily="18" charset="0"/>
                <a:cs typeface="Times New Roman" panose="02020603050405020304" pitchFamily="18" charset="0"/>
              </a:rPr>
              <a:t>, izņemot ar Veselības ministrijas izsniegtu atļauju īpašos gadījumos, kas saistīti ar humāniem apsvērumiem vai neatliekamu vajadzību.</a:t>
            </a:r>
          </a:p>
          <a:p>
            <a:pPr>
              <a:buFontTx/>
              <a:buChar char="-"/>
            </a:pPr>
            <a:r>
              <a:rPr lang="lv-LV" sz="3800" dirty="0">
                <a:latin typeface="Times New Roman" panose="02020603050405020304" pitchFamily="18" charset="0"/>
                <a:cs typeface="Times New Roman" panose="02020603050405020304" pitchFamily="18" charset="0"/>
              </a:rPr>
              <a:t>Valsts asinsdonoru centram nodrošināt ārstniecības iestāžu apgādi ar asins komponentiem un asins pagatavojumiem.</a:t>
            </a:r>
          </a:p>
          <a:p>
            <a:pPr>
              <a:buFontTx/>
              <a:buChar char="-"/>
            </a:pPr>
            <a:r>
              <a:rPr lang="lv-LV" sz="3800" dirty="0">
                <a:latin typeface="Times New Roman" panose="02020603050405020304" pitchFamily="18" charset="0"/>
                <a:cs typeface="Times New Roman" panose="02020603050405020304" pitchFamily="18" charset="0"/>
              </a:rPr>
              <a:t>Valsts tiesu medicīnas ekspertīzes centram un ārstniecības iestāžu patoloģijas nodaļām nodrošināt mirušo personu uzglabāšanu.</a:t>
            </a:r>
          </a:p>
          <a:p>
            <a:pPr>
              <a:buFontTx/>
              <a:buChar char="-"/>
            </a:pPr>
            <a:r>
              <a:rPr lang="lv-LV" sz="3800" dirty="0">
                <a:latin typeface="Times New Roman" panose="02020603050405020304" pitchFamily="18" charset="0"/>
                <a:cs typeface="Times New Roman" panose="02020603050405020304" pitchFamily="18" charset="0"/>
              </a:rPr>
              <a:t>Zāļu lieltirgotavām, aptiekām un citiem komersantiem atļaut izplatīt medikamentus, medicīniskās ierīces, medicīnas iekārtas un tehniskos palīglīdzekļus.</a:t>
            </a:r>
          </a:p>
          <a:p>
            <a:pPr marL="0" indent="0">
              <a:buNone/>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76138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Šķirošana</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a:bodyPr>
          <a:lstStyle/>
          <a:p>
            <a:pPr>
              <a:buFontTx/>
              <a:buChar char="-"/>
            </a:pPr>
            <a:r>
              <a:rPr lang="lv-LV" sz="3600" b="1" dirty="0">
                <a:latin typeface="Times New Roman" panose="02020603050405020304" pitchFamily="18" charset="0"/>
                <a:cs typeface="Times New Roman" panose="02020603050405020304" pitchFamily="18" charset="0"/>
              </a:rPr>
              <a:t>Cietušo šķirošana ir process</a:t>
            </a:r>
            <a:r>
              <a:rPr lang="lv-LV" sz="3600" dirty="0">
                <a:latin typeface="Times New Roman" panose="02020603050405020304" pitchFamily="18" charset="0"/>
                <a:cs typeface="Times New Roman" panose="02020603050405020304" pitchFamily="18" charset="0"/>
              </a:rPr>
              <a:t>, kurā cietušie (saslimušie) tiek sadalīti grupās, atkarībā no stāvokļa smaguma, </a:t>
            </a:r>
            <a:r>
              <a:rPr lang="lv-LV" sz="3600" b="1" dirty="0">
                <a:latin typeface="Times New Roman" panose="02020603050405020304" pitchFamily="18" charset="0"/>
                <a:cs typeface="Times New Roman" panose="02020603050405020304" pitchFamily="18" charset="0"/>
              </a:rPr>
              <a:t>ar mērķi noteikt katra prioritāti</a:t>
            </a:r>
            <a:r>
              <a:rPr lang="lv-LV" sz="3600" dirty="0">
                <a:latin typeface="Times New Roman" panose="02020603050405020304" pitchFamily="18" charset="0"/>
                <a:cs typeface="Times New Roman" panose="02020603050405020304" pitchFamily="18" charset="0"/>
              </a:rPr>
              <a:t>, lai pēc iespējas efektīvāk izmantotu pieejamos resursus NMP sniegšanai, transportēšanai un ārstēšanai</a:t>
            </a:r>
          </a:p>
          <a:p>
            <a:pPr>
              <a:buFontTx/>
              <a:buChar char="-"/>
            </a:pPr>
            <a:endParaRPr lang="lv-LV" sz="3600" dirty="0">
              <a:latin typeface="Times New Roman" panose="02020603050405020304" pitchFamily="18" charset="0"/>
              <a:cs typeface="Times New Roman" panose="02020603050405020304" pitchFamily="18" charset="0"/>
            </a:endParaRPr>
          </a:p>
          <a:p>
            <a:pPr>
              <a:buFontTx/>
              <a:buChar char="-"/>
            </a:pPr>
            <a:r>
              <a:rPr lang="lv-LV" sz="3600" b="1" dirty="0">
                <a:latin typeface="Times New Roman" panose="02020603050405020304" pitchFamily="18" charset="0"/>
                <a:cs typeface="Times New Roman" panose="02020603050405020304" pitchFamily="18" charset="0"/>
              </a:rPr>
              <a:t>Ārkārtējā situācijā</a:t>
            </a:r>
            <a:r>
              <a:rPr lang="lv-LV" sz="3600" dirty="0">
                <a:latin typeface="Times New Roman" panose="02020603050405020304" pitchFamily="18" charset="0"/>
                <a:cs typeface="Times New Roman" panose="02020603050405020304" pitchFamily="18" charset="0"/>
              </a:rPr>
              <a:t>, kurā ir būtiski ierobežota medicīnas resursu pieejamība, tajā skaitā intensīvās terapijas resursi, tiek veikta cietušo (saslimušo) šķirošana un </a:t>
            </a:r>
            <a:r>
              <a:rPr lang="lv-LV" sz="3600" dirty="0" err="1">
                <a:latin typeface="Times New Roman" panose="02020603050405020304" pitchFamily="18" charset="0"/>
                <a:cs typeface="Times New Roman" panose="02020603050405020304" pitchFamily="18" charset="0"/>
              </a:rPr>
              <a:t>prioritizācija</a:t>
            </a:r>
            <a:r>
              <a:rPr lang="lv-LV" sz="3600" dirty="0">
                <a:latin typeface="Times New Roman" panose="02020603050405020304" pitchFamily="18" charset="0"/>
                <a:cs typeface="Times New Roman" panose="02020603050405020304" pitchFamily="18" charset="0"/>
              </a:rPr>
              <a:t>, </a:t>
            </a:r>
            <a:r>
              <a:rPr lang="lv-LV" sz="3600" b="1" dirty="0">
                <a:latin typeface="Times New Roman" panose="02020603050405020304" pitchFamily="18" charset="0"/>
                <a:cs typeface="Times New Roman" panose="02020603050405020304" pitchFamily="18" charset="0"/>
              </a:rPr>
              <a:t>cenšoties glābt pēc iespējas vairāk dzīvību</a:t>
            </a:r>
          </a:p>
          <a:p>
            <a:pPr>
              <a:buFontTx/>
              <a:buChar char="-"/>
            </a:pPr>
            <a:endParaRPr lang="lv-LV" sz="3600" b="1" dirty="0">
              <a:latin typeface="Times New Roman" panose="02020603050405020304" pitchFamily="18" charset="0"/>
              <a:cs typeface="Times New Roman" panose="02020603050405020304" pitchFamily="18" charset="0"/>
            </a:endParaRPr>
          </a:p>
          <a:p>
            <a:pPr>
              <a:buFontTx/>
              <a:buChar char="-"/>
            </a:pPr>
            <a:r>
              <a:rPr lang="lv-LV" sz="3600" b="1" dirty="0">
                <a:latin typeface="Times New Roman" panose="02020603050405020304" pitchFamily="18" charset="0"/>
                <a:cs typeface="Times New Roman" panose="02020603050405020304" pitchFamily="18" charset="0"/>
              </a:rPr>
              <a:t>Ārkārtējā situācijā prioritāšu noteikšana</a:t>
            </a:r>
            <a:r>
              <a:rPr lang="lv-LV" sz="3600" dirty="0">
                <a:latin typeface="Times New Roman" panose="02020603050405020304" pitchFamily="18" charset="0"/>
                <a:cs typeface="Times New Roman" panose="02020603050405020304" pitchFamily="18" charset="0"/>
              </a:rPr>
              <a:t>, ierobežotu resursu dēļ, ir </a:t>
            </a:r>
            <a:r>
              <a:rPr lang="lv-LV" sz="3600" b="1" dirty="0">
                <a:latin typeface="Times New Roman" panose="02020603050405020304" pitchFamily="18" charset="0"/>
                <a:cs typeface="Times New Roman" panose="02020603050405020304" pitchFamily="18" charset="0"/>
              </a:rPr>
              <a:t>traģiska izvēle</a:t>
            </a:r>
          </a:p>
          <a:p>
            <a:pPr>
              <a:buFontTx/>
              <a:buChar char="-"/>
            </a:pPr>
            <a:endParaRPr lang="lv-LV" sz="3600" b="1" dirty="0">
              <a:latin typeface="Times New Roman" panose="02020603050405020304" pitchFamily="18" charset="0"/>
              <a:cs typeface="Times New Roman" panose="02020603050405020304" pitchFamily="18" charset="0"/>
            </a:endParaRPr>
          </a:p>
          <a:p>
            <a:pPr>
              <a:buFontTx/>
              <a:buChar char="-"/>
            </a:pPr>
            <a:r>
              <a:rPr lang="lv-LV" sz="3600" b="1" dirty="0">
                <a:latin typeface="Times New Roman" panose="02020603050405020304" pitchFamily="18" charset="0"/>
                <a:cs typeface="Times New Roman" panose="02020603050405020304" pitchFamily="18" charset="0"/>
              </a:rPr>
              <a:t>Darbojas princips</a:t>
            </a:r>
            <a:r>
              <a:rPr lang="lv-LV" sz="3600" dirty="0">
                <a:latin typeface="Times New Roman" panose="02020603050405020304" pitchFamily="18" charset="0"/>
                <a:cs typeface="Times New Roman" panose="02020603050405020304" pitchFamily="18" charset="0"/>
              </a:rPr>
              <a:t>: sniegt palīdzību iespējami lielākam skaitam cietušo (saslimušo)</a:t>
            </a:r>
          </a:p>
          <a:p>
            <a:pPr>
              <a:buFontTx/>
              <a:buChar char="-"/>
            </a:pPr>
            <a:r>
              <a:rPr lang="lv-LV" sz="3600" dirty="0">
                <a:latin typeface="Times New Roman" panose="02020603050405020304" pitchFamily="18" charset="0"/>
                <a:cs typeface="Times New Roman" panose="02020603050405020304" pitchFamily="18" charset="0"/>
              </a:rPr>
              <a:t> </a:t>
            </a:r>
          </a:p>
          <a:p>
            <a:pPr>
              <a:buFontTx/>
              <a:buChar char="-"/>
            </a:pPr>
            <a:r>
              <a:rPr lang="lv-LV" sz="3600" b="1" dirty="0">
                <a:latin typeface="Times New Roman" panose="02020603050405020304" pitchFamily="18" charset="0"/>
                <a:cs typeface="Times New Roman" panose="02020603050405020304" pitchFamily="18" charset="0"/>
              </a:rPr>
              <a:t>Princips</a:t>
            </a:r>
            <a:r>
              <a:rPr lang="lv-LV" sz="3600" dirty="0">
                <a:latin typeface="Times New Roman" panose="02020603050405020304" pitchFamily="18" charset="0"/>
                <a:cs typeface="Times New Roman" panose="02020603050405020304" pitchFamily="18" charset="0"/>
              </a:rPr>
              <a:t> “kas pirmais nāk, tas pirmais saņem” nav spēkā</a:t>
            </a: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58069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Papildus kapacitāšu piesaiste </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a:bodyPr>
          <a:lstStyle/>
          <a:p>
            <a:pPr algn="just">
              <a:buFontTx/>
              <a:buChar char="-"/>
            </a:pPr>
            <a:r>
              <a:rPr lang="lv-LV" sz="4000" dirty="0">
                <a:latin typeface="Times New Roman" panose="02020603050405020304" pitchFamily="18" charset="0"/>
                <a:cs typeface="Times New Roman" panose="02020603050405020304" pitchFamily="18" charset="0"/>
              </a:rPr>
              <a:t>Privāto ārstniecības iestāžu iesaistīšana </a:t>
            </a:r>
          </a:p>
          <a:p>
            <a:pPr algn="just">
              <a:buFontTx/>
              <a:buChar char="-"/>
            </a:pPr>
            <a:r>
              <a:rPr lang="lv-LV" sz="4000" dirty="0">
                <a:latin typeface="Times New Roman" panose="02020603050405020304" pitchFamily="18" charset="0"/>
                <a:cs typeface="Times New Roman" panose="02020603050405020304" pitchFamily="18" charset="0"/>
              </a:rPr>
              <a:t>Personāla un resursu mobilizācija (medicīnas studenti, pensionētas ārstniecības personas)</a:t>
            </a:r>
          </a:p>
          <a:p>
            <a:pPr algn="just">
              <a:buFontTx/>
              <a:buChar char="-"/>
            </a:pPr>
            <a:r>
              <a:rPr lang="lv-LV" sz="4000" dirty="0">
                <a:latin typeface="Times New Roman" panose="02020603050405020304" pitchFamily="18" charset="0"/>
                <a:cs typeface="Times New Roman" panose="02020603050405020304" pitchFamily="18" charset="0"/>
              </a:rPr>
              <a:t>Starptautiskās palīdzības pieprasīšana: </a:t>
            </a:r>
          </a:p>
          <a:p>
            <a:pPr lvl="1" algn="just">
              <a:buFontTx/>
              <a:buChar char="-"/>
            </a:pPr>
            <a:r>
              <a:rPr lang="lv-LV" sz="4000" dirty="0">
                <a:latin typeface="Times New Roman" panose="02020603050405020304" pitchFamily="18" charset="0"/>
                <a:cs typeface="Times New Roman" panose="02020603050405020304" pitchFamily="18" charset="0"/>
              </a:rPr>
              <a:t>medicīniskās ierīces, aprīkojums (UCPM; ERCC mehānisms)</a:t>
            </a:r>
          </a:p>
          <a:p>
            <a:pPr lvl="1" algn="just">
              <a:buFontTx/>
              <a:buChar char="-"/>
            </a:pPr>
            <a:r>
              <a:rPr lang="lv-LV" sz="4000" dirty="0">
                <a:latin typeface="Times New Roman" panose="02020603050405020304" pitchFamily="18" charset="0"/>
                <a:cs typeface="Times New Roman" panose="02020603050405020304" pitchFamily="18" charset="0"/>
              </a:rPr>
              <a:t>pacientu pārvešana ārstēšanai uz citām ES/EEZ dalībvalstīm (ERCC+ EWRS mehānisms). </a:t>
            </a:r>
          </a:p>
          <a:p>
            <a:pPr algn="just">
              <a:buFontTx/>
              <a:buChar char="-"/>
            </a:pPr>
            <a:r>
              <a:rPr lang="lv-LV" sz="4000" dirty="0">
                <a:latin typeface="Times New Roman" panose="02020603050405020304" pitchFamily="18" charset="0"/>
                <a:cs typeface="Times New Roman" panose="02020603050405020304" pitchFamily="18" charset="0"/>
              </a:rPr>
              <a:t>Izvēršama, jeb «lauka» hospitāļa izveide (</a:t>
            </a:r>
            <a:r>
              <a:rPr lang="lv-LV" sz="4000" i="1" dirty="0" err="1">
                <a:latin typeface="Times New Roman" panose="02020603050405020304" pitchFamily="18" charset="0"/>
                <a:cs typeface="Times New Roman" panose="02020603050405020304" pitchFamily="18" charset="0"/>
              </a:rPr>
              <a:t>field</a:t>
            </a:r>
            <a:r>
              <a:rPr lang="lv-LV" sz="4000" i="1" dirty="0">
                <a:latin typeface="Times New Roman" panose="02020603050405020304" pitchFamily="18" charset="0"/>
                <a:cs typeface="Times New Roman" panose="02020603050405020304" pitchFamily="18" charset="0"/>
              </a:rPr>
              <a:t> </a:t>
            </a:r>
            <a:r>
              <a:rPr lang="lv-LV" sz="4000" i="1" dirty="0" err="1">
                <a:latin typeface="Times New Roman" panose="02020603050405020304" pitchFamily="18" charset="0"/>
                <a:cs typeface="Times New Roman" panose="02020603050405020304" pitchFamily="18" charset="0"/>
              </a:rPr>
              <a:t>hospital</a:t>
            </a:r>
            <a:r>
              <a:rPr lang="lv-LV" sz="4000" dirty="0">
                <a:latin typeface="Times New Roman" panose="02020603050405020304" pitchFamily="18" charset="0"/>
                <a:cs typeface="Times New Roman" panose="02020603050405020304" pitchFamily="18" charset="0"/>
              </a:rPr>
              <a:t>): </a:t>
            </a:r>
          </a:p>
          <a:p>
            <a:pPr lvl="1" algn="just">
              <a:buFontTx/>
              <a:buChar char="-"/>
            </a:pPr>
            <a:r>
              <a:rPr lang="lv-LV" sz="4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Izveidot </a:t>
            </a:r>
            <a:r>
              <a:rPr lang="lv-LV" sz="4000"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multidisciplināru</a:t>
            </a:r>
            <a:r>
              <a:rPr lang="lv-LV" sz="4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ekspertu grupu </a:t>
            </a:r>
            <a:r>
              <a:rPr lang="lv-LV" sz="40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lv-LV" sz="4000" i="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task</a:t>
            </a:r>
            <a:r>
              <a:rPr lang="lv-LV" sz="40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lv-LV" sz="4000" i="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force</a:t>
            </a:r>
            <a:r>
              <a:rPr lang="lv-LV" sz="4000"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lv-LV" sz="4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tai deleģējot tiesības uzsākt izvēršamas jeb «lauka» slimnīcas izveidi, apzināt komersantus par to rīcībā esošo telpu atbilstību lauka hospitāļa izveides nosacījumiem un šo telpu pielāgošanu lauka hospitāļa izveidei, nepieciešamā materiāltehniskā un personāla resursu apzināšana. </a:t>
            </a:r>
          </a:p>
          <a:p>
            <a:pPr algn="just">
              <a:buFontTx/>
              <a:buChar char="-"/>
            </a:pPr>
            <a:r>
              <a:rPr lang="lv-LV" sz="4000" dirty="0">
                <a:latin typeface="Times New Roman" panose="02020603050405020304" pitchFamily="18" charset="0"/>
                <a:cs typeface="Times New Roman" panose="02020603050405020304" pitchFamily="18" charset="0"/>
              </a:rPr>
              <a:t>Lauka hospitāli iespējams veidot:</a:t>
            </a:r>
          </a:p>
          <a:p>
            <a:pPr lvl="1" algn="just">
              <a:buFontTx/>
              <a:buChar char="-"/>
            </a:pPr>
            <a:r>
              <a:rPr lang="lv-LV" sz="4000" dirty="0">
                <a:latin typeface="Times New Roman" panose="02020603050405020304" pitchFamily="18" charset="0"/>
                <a:cs typeface="Times New Roman" panose="02020603050405020304" pitchFamily="18" charset="0"/>
              </a:rPr>
              <a:t>kā struktūrvienību kādai no Klīniskās universitātes slimnīcai (rekomendēts)</a:t>
            </a:r>
          </a:p>
          <a:p>
            <a:pPr lvl="1" algn="just">
              <a:buFontTx/>
              <a:buChar char="-"/>
            </a:pPr>
            <a:r>
              <a:rPr lang="lv-LV" sz="4000" dirty="0">
                <a:latin typeface="Times New Roman" panose="02020603050405020304" pitchFamily="18" charset="0"/>
                <a:cs typeface="Times New Roman" panose="02020603050405020304" pitchFamily="18" charset="0"/>
              </a:rPr>
              <a:t>kā atsevišķu ārstniecības iestādei ar speciālu regulējumu</a:t>
            </a: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20856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Vakcinēšana un testēšana</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404037" y="2380342"/>
            <a:ext cx="19308726" cy="8762579"/>
          </a:xfrm>
        </p:spPr>
        <p:txBody>
          <a:bodyPr>
            <a:normAutofit/>
          </a:bodyPr>
          <a:lstStyle/>
          <a:p>
            <a:pPr>
              <a:buFontTx/>
              <a:buChar char="-"/>
            </a:pPr>
            <a:r>
              <a:rPr lang="lv-LV" sz="3800" b="1" dirty="0">
                <a:latin typeface="Times New Roman" panose="02020603050405020304" pitchFamily="18" charset="0"/>
                <a:cs typeface="Times New Roman" panose="02020603050405020304" pitchFamily="18" charset="0"/>
              </a:rPr>
              <a:t>Vakcinēšanas sistēma </a:t>
            </a:r>
            <a:r>
              <a:rPr lang="lv-LV" sz="3800" dirty="0">
                <a:latin typeface="Times New Roman" panose="02020603050405020304" pitchFamily="18" charset="0"/>
                <a:cs typeface="Times New Roman" panose="02020603050405020304" pitchFamily="18" charset="0"/>
              </a:rPr>
              <a:t>spēj absorbēt jeb kādas pieprasījuma izmaiņas</a:t>
            </a:r>
          </a:p>
          <a:p>
            <a:pPr>
              <a:buFontTx/>
              <a:buChar char="-"/>
            </a:pPr>
            <a:r>
              <a:rPr lang="lv-LV" sz="3800" b="1" dirty="0">
                <a:latin typeface="Times New Roman" panose="02020603050405020304" pitchFamily="18" charset="0"/>
                <a:cs typeface="Times New Roman" panose="02020603050405020304" pitchFamily="18" charset="0"/>
              </a:rPr>
              <a:t>Pārskatīt </a:t>
            </a:r>
            <a:r>
              <a:rPr lang="lv-LV" sz="3800" b="1" dirty="0">
                <a:highlight>
                  <a:srgbClr val="FFFF00"/>
                </a:highlight>
                <a:latin typeface="Times New Roman" panose="02020603050405020304" pitchFamily="18" charset="0"/>
                <a:cs typeface="Times New Roman" panose="02020603050405020304" pitchFamily="18" charset="0"/>
              </a:rPr>
              <a:t>T</a:t>
            </a:r>
            <a:r>
              <a:rPr lang="lv-LV" sz="3800" b="1" dirty="0">
                <a:latin typeface="Times New Roman" panose="02020603050405020304" pitchFamily="18" charset="0"/>
                <a:cs typeface="Times New Roman" panose="02020603050405020304" pitchFamily="18" charset="0"/>
              </a:rPr>
              <a:t> statusa iegūšanu</a:t>
            </a:r>
            <a:r>
              <a:rPr lang="lv-LV" sz="3800" dirty="0">
                <a:latin typeface="Times New Roman" panose="02020603050405020304" pitchFamily="18" charset="0"/>
                <a:cs typeface="Times New Roman" panose="02020603050405020304" pitchFamily="18" charset="0"/>
              </a:rPr>
              <a:t>, padarot to ātru un efektīvu, un uzlabojot kvalitāti un tās uzraudzību</a:t>
            </a:r>
          </a:p>
          <a:p>
            <a:pPr>
              <a:buFontTx/>
              <a:buChar char="-"/>
            </a:pPr>
            <a:r>
              <a:rPr lang="lv-LV" sz="3800" b="1" dirty="0">
                <a:latin typeface="Times New Roman" panose="02020603050405020304" pitchFamily="18" charset="0"/>
                <a:cs typeface="Times New Roman" panose="02020603050405020304" pitchFamily="18" charset="0"/>
              </a:rPr>
              <a:t>Izvērtēt alternatīvus</a:t>
            </a:r>
            <a:r>
              <a:rPr lang="lv-LV" sz="3800" dirty="0">
                <a:latin typeface="Times New Roman" panose="02020603050405020304" pitchFamily="18" charset="0"/>
                <a:cs typeface="Times New Roman" panose="02020603050405020304" pitchFamily="18" charset="0"/>
              </a:rPr>
              <a:t> testēšanas principus atsevišķās darbības jomās (ražošanas uzņēmumos, izglītības iestādēs)</a:t>
            </a:r>
          </a:p>
        </p:txBody>
      </p:sp>
    </p:spTree>
    <p:extLst>
      <p:ext uri="{BB962C8B-B14F-4D97-AF65-F5344CB8AC3E}">
        <p14:creationId xmlns:p14="http://schemas.microsoft.com/office/powerpoint/2010/main" val="774229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Uzraudzība un kontrole</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404037" y="2317898"/>
            <a:ext cx="19308726" cy="8825024"/>
          </a:xfrm>
        </p:spPr>
        <p:txBody>
          <a:bodyPr>
            <a:normAutofit/>
          </a:bodyPr>
          <a:lstStyle/>
          <a:p>
            <a:pPr>
              <a:buFontTx/>
              <a:buChar char="-"/>
            </a:pPr>
            <a:r>
              <a:rPr lang="lv-LV" sz="4000" dirty="0">
                <a:latin typeface="Times New Roman" panose="02020603050405020304" pitchFamily="18" charset="0"/>
                <a:cs typeface="Times New Roman" panose="02020603050405020304" pitchFamily="18" charset="0"/>
              </a:rPr>
              <a:t>Pēc koncepta izskatīšanas KVP</a:t>
            </a:r>
          </a:p>
        </p:txBody>
      </p:sp>
    </p:spTree>
    <p:extLst>
      <p:ext uri="{BB962C8B-B14F-4D97-AF65-F5344CB8AC3E}">
        <p14:creationId xmlns:p14="http://schemas.microsoft.com/office/powerpoint/2010/main" val="19141607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Pārvaldība</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1382713" y="2147778"/>
            <a:ext cx="17340262" cy="8059477"/>
          </a:xfrm>
        </p:spPr>
        <p:txBody>
          <a:bodyPr>
            <a:normAutofit/>
          </a:bodyPr>
          <a:lstStyle/>
          <a:p>
            <a:pPr>
              <a:buFontTx/>
              <a:buChar char="-"/>
            </a:pPr>
            <a:r>
              <a:rPr lang="lv-LV" sz="4000" dirty="0">
                <a:latin typeface="Times New Roman" panose="02020603050405020304" pitchFamily="18" charset="0"/>
                <a:cs typeface="Times New Roman" panose="02020603050405020304" pitchFamily="18" charset="0"/>
              </a:rPr>
              <a:t>Ārkārtējo situāciju pārvalda:</a:t>
            </a:r>
          </a:p>
          <a:p>
            <a:pPr lvl="1">
              <a:buFontTx/>
              <a:buChar char="-"/>
            </a:pPr>
            <a:r>
              <a:rPr lang="lv-LV" sz="3341" dirty="0">
                <a:latin typeface="Times New Roman" panose="02020603050405020304" pitchFamily="18" charset="0"/>
                <a:cs typeface="Times New Roman" panose="02020603050405020304" pitchFamily="18" charset="0"/>
              </a:rPr>
              <a:t>Krīzes vadības padome – stratēģiskā vadība</a:t>
            </a:r>
          </a:p>
          <a:p>
            <a:pPr lvl="1">
              <a:buFontTx/>
              <a:buChar char="-"/>
            </a:pPr>
            <a:r>
              <a:rPr lang="lv-LV" sz="3341" dirty="0">
                <a:latin typeface="Times New Roman" panose="02020603050405020304" pitchFamily="18" charset="0"/>
                <a:cs typeface="Times New Roman" panose="02020603050405020304" pitchFamily="18" charset="0"/>
              </a:rPr>
              <a:t>Krīzes vadības komiteja – operatīvā vadība (KVP izveidota ekspertu grupa)</a:t>
            </a:r>
          </a:p>
          <a:p>
            <a:pPr lvl="1">
              <a:buFontTx/>
              <a:buChar char="-"/>
            </a:pPr>
            <a:r>
              <a:rPr lang="lv-LV" sz="3341" dirty="0">
                <a:latin typeface="Times New Roman" panose="02020603050405020304" pitchFamily="18" charset="0"/>
                <a:cs typeface="Times New Roman" panose="02020603050405020304" pitchFamily="18" charset="0"/>
              </a:rPr>
              <a:t>Iesaistītās institūcijas – taktiskā vadība</a:t>
            </a:r>
          </a:p>
          <a:p>
            <a:pPr lvl="2">
              <a:buFontTx/>
              <a:buChar char="-"/>
            </a:pPr>
            <a:endParaRPr lang="lv-LV" sz="2681" dirty="0">
              <a:latin typeface="Times New Roman" panose="02020603050405020304" pitchFamily="18" charset="0"/>
              <a:cs typeface="Times New Roman" panose="02020603050405020304" pitchFamily="18" charset="0"/>
            </a:endParaRPr>
          </a:p>
          <a:p>
            <a:pPr marL="0" indent="0">
              <a:buNone/>
            </a:pPr>
            <a:endParaRPr lang="lv-LV"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0159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Komunikācija</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1382266" y="2008710"/>
            <a:ext cx="17340262" cy="7589543"/>
          </a:xfrm>
        </p:spPr>
        <p:txBody>
          <a:bodyPr>
            <a:normAutofit/>
          </a:bodyPr>
          <a:lstStyle/>
          <a:p>
            <a:pPr>
              <a:buFontTx/>
              <a:buChar char="-"/>
            </a:pPr>
            <a:r>
              <a:rPr lang="lv-LV" sz="3600" dirty="0">
                <a:latin typeface="Times New Roman" panose="02020603050405020304" pitchFamily="18" charset="0"/>
                <a:cs typeface="Times New Roman" panose="02020603050405020304" pitchFamily="18" charset="0"/>
              </a:rPr>
              <a:t>Mērķēts komunikācijas plāns, kurš tiek vadīts un koncentrēts tieši šim posmam «argumentēti un centralizēti komunicē tikai faktisko un plānoto rīcību», kā arī informē un skaidro aktuālo situāciju</a:t>
            </a:r>
          </a:p>
          <a:p>
            <a:pPr marL="0" indent="0">
              <a:buNone/>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0" indent="0">
              <a:buNone/>
            </a:pPr>
            <a:endParaRPr lang="lv-LV"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98567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Izaicinājumi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1382713" y="2360428"/>
            <a:ext cx="17340262" cy="8399721"/>
          </a:xfrm>
        </p:spPr>
        <p:txBody>
          <a:bodyPr>
            <a:normAutofit lnSpcReduction="10000"/>
          </a:bodyPr>
          <a:lstStyle/>
          <a:p>
            <a:pPr>
              <a:buFontTx/>
              <a:buChar char="-"/>
            </a:pPr>
            <a:r>
              <a:rPr lang="lv-LV" sz="3600" b="1" dirty="0">
                <a:latin typeface="Times New Roman" panose="02020603050405020304" pitchFamily="18" charset="0"/>
                <a:cs typeface="Times New Roman" panose="02020603050405020304" pitchFamily="18" charset="0"/>
              </a:rPr>
              <a:t>Riski:</a:t>
            </a:r>
          </a:p>
          <a:p>
            <a:pPr lvl="1">
              <a:buFontTx/>
              <a:buChar char="-"/>
            </a:pPr>
            <a:r>
              <a:rPr lang="lv-LV" sz="3200" dirty="0">
                <a:latin typeface="Times New Roman" panose="02020603050405020304" pitchFamily="18" charset="0"/>
                <a:cs typeface="Times New Roman" panose="02020603050405020304" pitchFamily="18" charset="0"/>
              </a:rPr>
              <a:t>Uzņēmumu un iestāžu darbības dabīga apstāšanās (karantīna) darbinieku inficēšanās un Covid-19 izplatības dēļ</a:t>
            </a:r>
          </a:p>
          <a:p>
            <a:pPr lvl="1">
              <a:buFontTx/>
              <a:buChar char="-"/>
            </a:pPr>
            <a:r>
              <a:rPr lang="lv-LV" sz="3200" dirty="0">
                <a:latin typeface="Times New Roman" panose="02020603050405020304" pitchFamily="18" charset="0"/>
                <a:cs typeface="Times New Roman" panose="02020603050405020304" pitchFamily="18" charset="0"/>
              </a:rPr>
              <a:t>Spēja pieņemt lēmumus</a:t>
            </a:r>
          </a:p>
          <a:p>
            <a:pPr lvl="1">
              <a:buFontTx/>
              <a:buChar char="-"/>
            </a:pPr>
            <a:r>
              <a:rPr lang="lv-LV" sz="3200" dirty="0">
                <a:latin typeface="Times New Roman" panose="02020603050405020304" pitchFamily="18" charset="0"/>
                <a:cs typeface="Times New Roman" panose="02020603050405020304" pitchFamily="18" charset="0"/>
              </a:rPr>
              <a:t>Spēja novadīt koncepta konsekventu īstenošanu, ieskaitot krīzes komunikāciju</a:t>
            </a:r>
          </a:p>
          <a:p>
            <a:pPr lvl="1">
              <a:buFontTx/>
              <a:buChar char="-"/>
            </a:pPr>
            <a:r>
              <a:rPr lang="lv-LV" sz="3200" dirty="0">
                <a:solidFill>
                  <a:schemeClr val="accent6"/>
                </a:solidFill>
                <a:latin typeface="Times New Roman" panose="02020603050405020304" pitchFamily="18" charset="0"/>
                <a:cs typeface="Times New Roman" panose="02020603050405020304" pitchFamily="18" charset="0"/>
              </a:rPr>
              <a:t>Paaugstināta neapmierinātība daļā sabiedrības, īpaši agresīvākās Covid-19 noliedzēju grupās, kuru aktivitātes medijos un sociālajās vietnēs var </a:t>
            </a:r>
            <a:r>
              <a:rPr lang="lv-LV" sz="3200" dirty="0" err="1">
                <a:solidFill>
                  <a:schemeClr val="accent6"/>
                </a:solidFill>
                <a:latin typeface="Times New Roman" panose="02020603050405020304" pitchFamily="18" charset="0"/>
                <a:cs typeface="Times New Roman" panose="02020603050405020304" pitchFamily="18" charset="0"/>
              </a:rPr>
              <a:t>eskalēties</a:t>
            </a:r>
            <a:r>
              <a:rPr lang="lv-LV" sz="3200" dirty="0">
                <a:solidFill>
                  <a:schemeClr val="accent6"/>
                </a:solidFill>
                <a:latin typeface="Times New Roman" panose="02020603050405020304" pitchFamily="18" charset="0"/>
                <a:cs typeface="Times New Roman" panose="02020603050405020304" pitchFamily="18" charset="0"/>
              </a:rPr>
              <a:t>, kā arī paredzami aicinājumi uz nesankcionētiem protestiem, kas var izvērsties masu nekārtībās</a:t>
            </a:r>
          </a:p>
          <a:p>
            <a:pPr lvl="1">
              <a:buFontTx/>
              <a:buChar char="-"/>
            </a:pPr>
            <a:r>
              <a:rPr lang="lv-LV" sz="3200" dirty="0">
                <a:solidFill>
                  <a:schemeClr val="accent6"/>
                </a:solidFill>
                <a:latin typeface="Times New Roman" panose="02020603050405020304" pitchFamily="18" charset="0"/>
                <a:cs typeface="Times New Roman" panose="02020603050405020304" pitchFamily="18" charset="0"/>
              </a:rPr>
              <a:t>Pieteikumu skaita tiesās palielināšanās </a:t>
            </a:r>
          </a:p>
          <a:p>
            <a:pPr lvl="1">
              <a:buFontTx/>
              <a:buChar char="-"/>
            </a:pPr>
            <a:r>
              <a:rPr lang="lv-LV" sz="3200" dirty="0">
                <a:latin typeface="Times New Roman" panose="02020603050405020304" pitchFamily="18" charset="0"/>
                <a:cs typeface="Times New Roman" panose="02020603050405020304" pitchFamily="18" charset="0"/>
              </a:rPr>
              <a:t>Uzraudzības, skaidrošanas, kontroles, sodīšanas un samērīguma balansa nodrošinājums</a:t>
            </a:r>
          </a:p>
          <a:p>
            <a:pPr lvl="1">
              <a:buFontTx/>
              <a:buChar char="-"/>
            </a:pPr>
            <a:r>
              <a:rPr lang="lv-LV" sz="3200" dirty="0">
                <a:latin typeface="Times New Roman" panose="02020603050405020304" pitchFamily="18" charset="0"/>
                <a:cs typeface="Times New Roman" panose="02020603050405020304" pitchFamily="18" charset="0"/>
              </a:rPr>
              <a:t>Vardarbības, psiholoģiskās un sociālās spriedzes iespējams pieaugums</a:t>
            </a:r>
          </a:p>
          <a:p>
            <a:pPr lvl="1">
              <a:buFontTx/>
              <a:buChar char="-"/>
            </a:pPr>
            <a:r>
              <a:rPr lang="lv-LV" sz="3200" dirty="0">
                <a:latin typeface="Times New Roman" panose="02020603050405020304" pitchFamily="18" charset="0"/>
                <a:cs typeface="Times New Roman" panose="02020603050405020304" pitchFamily="18" charset="0"/>
              </a:rPr>
              <a:t>Spēja savlaicīgi sagatavoties un īstenot kontrolētu un plūstošu izeju no ārkārtējās situācijas ar ilgtspējīgiem risinājumiem </a:t>
            </a:r>
          </a:p>
          <a:p>
            <a:pPr>
              <a:buFontTx/>
              <a:buChar char="-"/>
            </a:pPr>
            <a:r>
              <a:rPr lang="lv-LV" sz="3600" b="1" dirty="0">
                <a:latin typeface="Times New Roman" panose="02020603050405020304" pitchFamily="18" charset="0"/>
                <a:cs typeface="Times New Roman" panose="02020603050405020304" pitchFamily="18" charset="0"/>
              </a:rPr>
              <a:t>Atsevišķi risināmie jautājumi:</a:t>
            </a:r>
          </a:p>
          <a:p>
            <a:pPr lvl="1">
              <a:buFontTx/>
              <a:buChar char="-"/>
            </a:pPr>
            <a:r>
              <a:rPr lang="lv-LV" sz="3200" dirty="0">
                <a:latin typeface="Times New Roman" panose="02020603050405020304" pitchFamily="18" charset="0"/>
                <a:cs typeface="Times New Roman" panose="02020603050405020304" pitchFamily="18" charset="0"/>
              </a:rPr>
              <a:t>Senioru un hroniski slimo personu vakcinācijas veicināšanas pasākumi</a:t>
            </a:r>
          </a:p>
          <a:p>
            <a:pPr lvl="1">
              <a:buFontTx/>
              <a:buChar char="-"/>
            </a:pPr>
            <a:r>
              <a:rPr lang="lv-LV" sz="3200" dirty="0">
                <a:latin typeface="Times New Roman" panose="02020603050405020304" pitchFamily="18" charset="0"/>
                <a:cs typeface="Times New Roman" panose="02020603050405020304" pitchFamily="18" charset="0"/>
              </a:rPr>
              <a:t>Bērnu un jauniešu mobilitāte un epidemioloģiskās drošības pasākumi (vakcinācija, testi)</a:t>
            </a:r>
          </a:p>
          <a:p>
            <a:pPr>
              <a:buFontTx/>
              <a:buChar char="-"/>
            </a:pPr>
            <a:endParaRPr lang="lv-LV" sz="3600" dirty="0">
              <a:latin typeface="Times New Roman" panose="02020603050405020304" pitchFamily="18" charset="0"/>
              <a:cs typeface="Times New Roman" panose="02020603050405020304" pitchFamily="18" charset="0"/>
            </a:endParaRPr>
          </a:p>
          <a:p>
            <a:pPr>
              <a:buFontTx/>
              <a:buChar char="-"/>
            </a:pPr>
            <a:endParaRPr lang="lv-LV" sz="3600" dirty="0">
              <a:latin typeface="Times New Roman" panose="02020603050405020304" pitchFamily="18" charset="0"/>
              <a:cs typeface="Times New Roman" panose="02020603050405020304" pitchFamily="18" charset="0"/>
            </a:endParaRPr>
          </a:p>
          <a:p>
            <a:pPr marL="0" indent="0">
              <a:buNone/>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0" indent="0">
              <a:buNone/>
            </a:pPr>
            <a:endParaRPr lang="lv-LV"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89243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D+M koncepta īstenošanai pasākumi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1382713" y="2264228"/>
            <a:ext cx="17340262" cy="8495921"/>
          </a:xfrm>
        </p:spPr>
        <p:txBody>
          <a:bodyPr>
            <a:normAutofit/>
          </a:bodyPr>
          <a:lstStyle/>
          <a:p>
            <a:pPr>
              <a:buFontTx/>
              <a:buChar char="-"/>
            </a:pPr>
            <a:r>
              <a:rPr lang="lv-LV" sz="4000" dirty="0">
                <a:latin typeface="Times New Roman" panose="02020603050405020304" pitchFamily="18" charset="0"/>
                <a:cs typeface="Times New Roman" panose="02020603050405020304" pitchFamily="18" charset="0"/>
              </a:rPr>
              <a:t>Tiesību aktu paketes sagatavošana (</a:t>
            </a:r>
            <a:r>
              <a:rPr lang="lv-LV" sz="4000" dirty="0">
                <a:solidFill>
                  <a:srgbClr val="FF0000"/>
                </a:solidFill>
                <a:latin typeface="Times New Roman" panose="02020603050405020304" pitchFamily="18" charset="0"/>
                <a:cs typeface="Times New Roman" panose="02020603050405020304" pitchFamily="18" charset="0"/>
              </a:rPr>
              <a:t>24h</a:t>
            </a:r>
            <a:r>
              <a:rPr lang="lv-LV" sz="4000" dirty="0">
                <a:latin typeface="Times New Roman" panose="02020603050405020304" pitchFamily="18" charset="0"/>
                <a:cs typeface="Times New Roman" panose="02020603050405020304" pitchFamily="18" charset="0"/>
              </a:rPr>
              <a:t>):</a:t>
            </a:r>
          </a:p>
          <a:p>
            <a:pPr lvl="1">
              <a:buFontTx/>
              <a:buChar char="-"/>
            </a:pPr>
            <a:r>
              <a:rPr lang="lv-LV" sz="3341" dirty="0">
                <a:latin typeface="Times New Roman" panose="02020603050405020304" pitchFamily="18" charset="0"/>
                <a:cs typeface="Times New Roman" panose="02020603050405020304" pitchFamily="18" charset="0"/>
              </a:rPr>
              <a:t>MK rīkojuma «Par ārkārtējās situācijas izsludināšanu» projekts, anotācija, MK sēdes </a:t>
            </a:r>
            <a:r>
              <a:rPr lang="lv-LV" sz="3341" dirty="0" err="1">
                <a:latin typeface="Times New Roman" panose="02020603050405020304" pitchFamily="18" charset="0"/>
                <a:cs typeface="Times New Roman" panose="02020603050405020304" pitchFamily="18" charset="0"/>
              </a:rPr>
              <a:t>protokollēmuma</a:t>
            </a:r>
            <a:r>
              <a:rPr lang="lv-LV" sz="3341" dirty="0">
                <a:latin typeface="Times New Roman" panose="02020603050405020304" pitchFamily="18" charset="0"/>
                <a:cs typeface="Times New Roman" panose="02020603050405020304" pitchFamily="18" charset="0"/>
              </a:rPr>
              <a:t> projekts</a:t>
            </a:r>
          </a:p>
          <a:p>
            <a:pPr lvl="1">
              <a:buFontTx/>
              <a:buChar char="-"/>
            </a:pPr>
            <a:r>
              <a:rPr lang="lv-LV" sz="3341" dirty="0">
                <a:latin typeface="Times New Roman" panose="02020603050405020304" pitchFamily="18" charset="0"/>
                <a:cs typeface="Times New Roman" panose="02020603050405020304" pitchFamily="18" charset="0"/>
              </a:rPr>
              <a:t>Likumprojekts «Grozījumi Covid-19 infekcijas izplatības pārvaldīšanas līkumā», anotācija </a:t>
            </a:r>
          </a:p>
          <a:p>
            <a:pPr lvl="1">
              <a:buFontTx/>
              <a:buChar char="-"/>
            </a:pPr>
            <a:r>
              <a:rPr lang="lv-LV" sz="3341" dirty="0">
                <a:latin typeface="Times New Roman" panose="02020603050405020304" pitchFamily="18" charset="0"/>
                <a:cs typeface="Times New Roman" panose="02020603050405020304" pitchFamily="18" charset="0"/>
              </a:rPr>
              <a:t>MK noteikumu «Grozījumi MK 2021.gada 28.septembra noteikumos Nr.662 «Epidemioloģiskās drošības pasākumi Covid-19 infekcijas izplatības ierobežošanai»» projekts, anotācija</a:t>
            </a:r>
          </a:p>
          <a:p>
            <a:pPr>
              <a:buFontTx/>
              <a:buChar char="-"/>
            </a:pPr>
            <a:r>
              <a:rPr lang="lv-LV" sz="4000" dirty="0">
                <a:latin typeface="Times New Roman" panose="02020603050405020304" pitchFamily="18" charset="0"/>
                <a:cs typeface="Times New Roman" panose="02020603050405020304" pitchFamily="18" charset="0"/>
              </a:rPr>
              <a:t>Tiesību aktu paketes izskatīšana PKC ekspertu grupā</a:t>
            </a:r>
          </a:p>
          <a:p>
            <a:pPr>
              <a:buFontTx/>
              <a:buChar char="-"/>
            </a:pPr>
            <a:r>
              <a:rPr lang="lv-LV" sz="4000" dirty="0">
                <a:latin typeface="Times New Roman" panose="02020603050405020304" pitchFamily="18" charset="0"/>
                <a:cs typeface="Times New Roman" panose="02020603050405020304" pitchFamily="18" charset="0"/>
              </a:rPr>
              <a:t>Tiesību aktu paketes saskaņošana un izskatīšana SDKG</a:t>
            </a:r>
          </a:p>
          <a:p>
            <a:pPr>
              <a:buFontTx/>
              <a:buChar char="-"/>
            </a:pPr>
            <a:r>
              <a:rPr lang="lv-LV" sz="4000" dirty="0">
                <a:latin typeface="Times New Roman" panose="02020603050405020304" pitchFamily="18" charset="0"/>
                <a:cs typeface="Times New Roman" panose="02020603050405020304" pitchFamily="18" charset="0"/>
              </a:rPr>
              <a:t>Tiesību aktu paketes izskatīšana MK sēdē</a:t>
            </a:r>
          </a:p>
          <a:p>
            <a:pPr>
              <a:buFontTx/>
              <a:buChar char="-"/>
            </a:pPr>
            <a:endParaRPr lang="lv-LV" sz="4000" dirty="0">
              <a:latin typeface="Times New Roman" panose="02020603050405020304" pitchFamily="18" charset="0"/>
              <a:cs typeface="Times New Roman" panose="02020603050405020304" pitchFamily="18" charset="0"/>
            </a:endParaRPr>
          </a:p>
          <a:p>
            <a:pPr>
              <a:buFontTx/>
              <a:buChar char="-"/>
            </a:pPr>
            <a:r>
              <a:rPr lang="lv-LV" sz="4000" dirty="0">
                <a:latin typeface="Times New Roman" panose="02020603050405020304" pitchFamily="18" charset="0"/>
                <a:cs typeface="Times New Roman" panose="02020603050405020304" pitchFamily="18" charset="0"/>
              </a:rPr>
              <a:t>KVP ekspertu grupas «Krīzes vadības komiteja» izveidošana (sastāvs, pienākumi, tiesības)</a:t>
            </a:r>
          </a:p>
          <a:p>
            <a:pPr>
              <a:buFontTx/>
              <a:buChar char="-"/>
            </a:pPr>
            <a:endParaRPr lang="lv-LV" sz="4000" dirty="0">
              <a:latin typeface="Times New Roman" panose="02020603050405020304" pitchFamily="18" charset="0"/>
              <a:cs typeface="Times New Roman" panose="02020603050405020304" pitchFamily="18" charset="0"/>
            </a:endParaRPr>
          </a:p>
          <a:p>
            <a:pPr marL="0" indent="0">
              <a:buNone/>
            </a:pPr>
            <a:endParaRPr lang="lv-LV"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10991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1382266" y="8973878"/>
            <a:ext cx="17341156" cy="1213821"/>
          </a:xfrm>
        </p:spPr>
        <p:txBody>
          <a:bodyPr>
            <a:normAutofit/>
          </a:bodyPr>
          <a:lstStyle/>
          <a:p>
            <a:pPr marL="0" indent="0" algn="r">
              <a:buNone/>
            </a:pPr>
            <a:endParaRPr lang="lv-LV" sz="2800" dirty="0">
              <a:latin typeface="Times New Roman" panose="02020603050405020304" pitchFamily="18" charset="0"/>
              <a:cs typeface="Times New Roman" panose="02020603050405020304" pitchFamily="18" charset="0"/>
            </a:endParaRPr>
          </a:p>
          <a:p>
            <a:pPr marL="0" indent="0" algn="r">
              <a:buNone/>
            </a:pPr>
            <a:r>
              <a:rPr lang="lv-LV" sz="2800" dirty="0" err="1">
                <a:latin typeface="Times New Roman" panose="02020603050405020304" pitchFamily="18" charset="0"/>
                <a:cs typeface="Times New Roman" panose="02020603050405020304" pitchFamily="18" charset="0"/>
              </a:rPr>
              <a:t>K.Druvaskalns</a:t>
            </a:r>
            <a:r>
              <a:rPr lang="lv-LV" sz="2800" dirty="0">
                <a:latin typeface="Times New Roman" panose="02020603050405020304" pitchFamily="18" charset="0"/>
                <a:cs typeface="Times New Roman" panose="02020603050405020304" pitchFamily="18" charset="0"/>
              </a:rPr>
              <a:t> un grupa</a:t>
            </a:r>
          </a:p>
          <a:p>
            <a:pPr marL="0" indent="0" algn="ctr">
              <a:buNone/>
            </a:pPr>
            <a:endParaRPr lang="lv-LV" sz="2800" dirty="0">
              <a:latin typeface="Times New Roman" panose="02020603050405020304" pitchFamily="18" charset="0"/>
              <a:cs typeface="Times New Roman" panose="02020603050405020304" pitchFamily="18" charset="0"/>
            </a:endParaRPr>
          </a:p>
          <a:p>
            <a:pPr marL="0" indent="0">
              <a:buNone/>
            </a:pPr>
            <a:endParaRPr lang="lv-LV" sz="2800" b="1" dirty="0">
              <a:latin typeface="Times New Roman" panose="02020603050405020304" pitchFamily="18" charset="0"/>
              <a:cs typeface="Times New Roman" panose="02020603050405020304" pitchFamily="18" charset="0"/>
            </a:endParaRPr>
          </a:p>
        </p:txBody>
      </p:sp>
      <p:pic>
        <p:nvPicPr>
          <p:cNvPr id="4" name="Picture 2" descr="Coat of arms of Latvia.sv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3594" y="436406"/>
            <a:ext cx="3238500" cy="2574608"/>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a:extLst>
              <a:ext uri="{FF2B5EF4-FFF2-40B4-BE49-F238E27FC236}">
                <a16:creationId xmlns:a16="http://schemas.microsoft.com/office/drawing/2014/main" id="{8B30A9E1-9A94-4113-BDF8-19105C4CD560}"/>
              </a:ext>
            </a:extLst>
          </p:cNvPr>
          <p:cNvSpPr>
            <a:spLocks noGrp="1"/>
          </p:cNvSpPr>
          <p:nvPr>
            <p:ph type="title"/>
          </p:nvPr>
        </p:nvSpPr>
        <p:spPr>
          <a:xfrm>
            <a:off x="1382266" y="3011015"/>
            <a:ext cx="17341156" cy="839090"/>
          </a:xfrm>
        </p:spPr>
        <p:txBody>
          <a:bodyPr>
            <a:normAutofit/>
          </a:bodyPr>
          <a:lstStyle/>
          <a:p>
            <a:pPr lvl="0" algn="ctr"/>
            <a:r>
              <a:rPr lang="lv-LV" sz="3200" b="1" dirty="0">
                <a:latin typeface="Times New Roman" panose="02020603050405020304" pitchFamily="18" charset="0"/>
                <a:cs typeface="Times New Roman" panose="02020603050405020304" pitchFamily="18" charset="0"/>
              </a:rPr>
              <a:t>Krīzes vadības padomes sekretariāts</a:t>
            </a:r>
          </a:p>
        </p:txBody>
      </p:sp>
      <p:sp>
        <p:nvSpPr>
          <p:cNvPr id="6" name="Title 1">
            <a:extLst>
              <a:ext uri="{FF2B5EF4-FFF2-40B4-BE49-F238E27FC236}">
                <a16:creationId xmlns:a16="http://schemas.microsoft.com/office/drawing/2014/main" id="{8B30A9E1-9A94-4113-BDF8-19105C4CD560}"/>
              </a:ext>
            </a:extLst>
          </p:cNvPr>
          <p:cNvSpPr txBox="1">
            <a:spLocks/>
          </p:cNvSpPr>
          <p:nvPr/>
        </p:nvSpPr>
        <p:spPr>
          <a:xfrm>
            <a:off x="1233410" y="4848447"/>
            <a:ext cx="17341156" cy="3286340"/>
          </a:xfrm>
          <a:prstGeom prst="rect">
            <a:avLst/>
          </a:prstGeom>
        </p:spPr>
        <p:txBody>
          <a:bodyPr vert="horz" lIns="91440" tIns="45720" rIns="91440" bIns="45720" rtlCol="0" anchor="ctr">
            <a:normAutofit fontScale="92500" lnSpcReduction="20000"/>
          </a:bodyPr>
          <a:lstStyle>
            <a:lvl1pPr algn="l" defTabSz="1507937" rtl="0" eaLnBrk="1" latinLnBrk="0" hangingPunct="1">
              <a:lnSpc>
                <a:spcPct val="90000"/>
              </a:lnSpc>
              <a:spcBef>
                <a:spcPct val="0"/>
              </a:spcBef>
              <a:buNone/>
              <a:defRPr sz="7256" kern="1200">
                <a:solidFill>
                  <a:schemeClr val="tx1"/>
                </a:solidFill>
                <a:latin typeface="+mj-lt"/>
                <a:ea typeface="+mj-ea"/>
                <a:cs typeface="+mj-cs"/>
              </a:defRPr>
            </a:lvl1pPr>
          </a:lstStyle>
          <a:p>
            <a:pPr algn="ctr"/>
            <a:r>
              <a:rPr lang="lv-LV" sz="6000" b="1" dirty="0">
                <a:latin typeface="Times New Roman" panose="02020603050405020304" pitchFamily="18" charset="0"/>
                <a:cs typeface="Times New Roman" panose="02020603050405020304" pitchFamily="18" charset="0"/>
              </a:rPr>
              <a:t>Paldies</a:t>
            </a:r>
          </a:p>
          <a:p>
            <a:pPr algn="ctr"/>
            <a:endParaRPr lang="lv-LV" sz="6000" b="1" dirty="0">
              <a:latin typeface="Times New Roman" panose="02020603050405020304" pitchFamily="18" charset="0"/>
              <a:cs typeface="Times New Roman" panose="02020603050405020304" pitchFamily="18" charset="0"/>
            </a:endParaRPr>
          </a:p>
          <a:p>
            <a:pPr algn="ctr"/>
            <a:r>
              <a:rPr lang="lv-LV" sz="6000" b="1" dirty="0">
                <a:latin typeface="Times New Roman" panose="02020603050405020304" pitchFamily="18" charset="0"/>
                <a:cs typeface="Times New Roman" panose="02020603050405020304" pitchFamily="18" charset="0"/>
              </a:rPr>
              <a:t>Q &amp; A</a:t>
            </a:r>
          </a:p>
          <a:p>
            <a:pPr algn="ctr"/>
            <a:endParaRPr lang="lv-LV" sz="2800" dirty="0">
              <a:latin typeface="Times New Roman" panose="02020603050405020304" pitchFamily="18" charset="0"/>
              <a:cs typeface="Times New Roman" panose="02020603050405020304" pitchFamily="18" charset="0"/>
            </a:endParaRPr>
          </a:p>
          <a:p>
            <a:pPr algn="ctr"/>
            <a:endParaRPr lang="lv-LV" sz="2800" dirty="0">
              <a:latin typeface="Times New Roman" panose="02020603050405020304" pitchFamily="18" charset="0"/>
              <a:cs typeface="Times New Roman" panose="02020603050405020304" pitchFamily="18" charset="0"/>
            </a:endParaRPr>
          </a:p>
          <a:p>
            <a:pPr algn="ctr"/>
            <a:endParaRPr lang="lv-LV" sz="2800" dirty="0">
              <a:latin typeface="Times New Roman" panose="02020603050405020304" pitchFamily="18" charset="0"/>
              <a:cs typeface="Times New Roman" panose="02020603050405020304" pitchFamily="18" charset="0"/>
            </a:endParaRPr>
          </a:p>
          <a:p>
            <a:pPr algn="ctr"/>
            <a:r>
              <a:rPr lang="lv-LV" sz="2800" dirty="0">
                <a:latin typeface="Times New Roman" panose="02020603050405020304" pitchFamily="18" charset="0"/>
                <a:cs typeface="Times New Roman" panose="02020603050405020304" pitchFamily="18" charset="0"/>
              </a:rPr>
              <a:t>05.10.2021</a:t>
            </a:r>
          </a:p>
          <a:p>
            <a:pPr algn="ctr"/>
            <a:endParaRPr lang="lv-LV"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5197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Uzdevumi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2147778"/>
            <a:ext cx="18840893" cy="9163159"/>
          </a:xfrm>
        </p:spPr>
        <p:txBody>
          <a:bodyPr>
            <a:normAutofit lnSpcReduction="10000"/>
          </a:bodyPr>
          <a:lstStyle/>
          <a:p>
            <a:pPr>
              <a:buFontTx/>
              <a:buChar char="-"/>
            </a:pPr>
            <a:r>
              <a:rPr lang="lv-LV" sz="3600" b="1" dirty="0">
                <a:latin typeface="Times New Roman" panose="02020603050405020304" pitchFamily="18" charset="0"/>
                <a:cs typeface="Times New Roman" panose="02020603050405020304" pitchFamily="18" charset="0"/>
              </a:rPr>
              <a:t>Apturēt Covid-19 infekcijas straujo pieauguma tendenci </a:t>
            </a:r>
          </a:p>
          <a:p>
            <a:pPr lvl="1">
              <a:buFontTx/>
              <a:buChar char="-"/>
            </a:pPr>
            <a:r>
              <a:rPr lang="lv-LV" sz="2941" b="1" dirty="0">
                <a:latin typeface="Times New Roman" panose="02020603050405020304" pitchFamily="18" charset="0"/>
                <a:cs typeface="Times New Roman" panose="02020603050405020304" pitchFamily="18" charset="0"/>
              </a:rPr>
              <a:t>samazināt cilvēku saslimstību, hospitalizāciju un mirstību ar Covid-19 infekciju </a:t>
            </a:r>
          </a:p>
          <a:p>
            <a:pPr>
              <a:buFontTx/>
              <a:buChar char="-"/>
            </a:pPr>
            <a:r>
              <a:rPr lang="lv-LV" sz="3600" b="1" dirty="0">
                <a:latin typeface="Times New Roman" panose="02020603050405020304" pitchFamily="18" charset="0"/>
                <a:cs typeface="Times New Roman" panose="02020603050405020304" pitchFamily="18" charset="0"/>
              </a:rPr>
              <a:t>Apturēt veselības sistēmas noslodzes pieauguma tendences (vienlaikus sagatavoties Covid-19 pacientu izvietošanai «Lauku hospitālī») </a:t>
            </a:r>
          </a:p>
          <a:p>
            <a:pPr lvl="1">
              <a:buFontTx/>
              <a:buChar char="-"/>
            </a:pPr>
            <a:r>
              <a:rPr lang="lv-LV" sz="2941" b="1" dirty="0">
                <a:latin typeface="Times New Roman" panose="02020603050405020304" pitchFamily="18" charset="0"/>
                <a:cs typeface="Times New Roman" panose="02020603050405020304" pitchFamily="18" charset="0"/>
              </a:rPr>
              <a:t>samazināt veselības sistēmas noslodzi līdz pārvaldāmam līmenim</a:t>
            </a:r>
          </a:p>
          <a:p>
            <a:pPr>
              <a:buFontTx/>
              <a:buChar char="-"/>
            </a:pPr>
            <a:r>
              <a:rPr lang="lv-LV" sz="3600" b="1" dirty="0">
                <a:latin typeface="Times New Roman" panose="02020603050405020304" pitchFamily="18" charset="0"/>
                <a:cs typeface="Times New Roman" panose="02020603050405020304" pitchFamily="18" charset="0"/>
              </a:rPr>
              <a:t>Pēc iespējas saglabāt nozaru funkcionēšanas iespējas ar ilgtermiņa perspektīvu</a:t>
            </a:r>
          </a:p>
          <a:p>
            <a:pPr>
              <a:buFontTx/>
              <a:buChar char="-"/>
            </a:pPr>
            <a:r>
              <a:rPr lang="lv-LV" sz="3600" dirty="0">
                <a:latin typeface="Times New Roman" panose="02020603050405020304" pitchFamily="18" charset="0"/>
                <a:cs typeface="Times New Roman" panose="02020603050405020304" pitchFamily="18" charset="0"/>
              </a:rPr>
              <a:t>Apturēt ar Covid-19 infekciju hospitalizēto un mirušo cilvēku skaita pieauguma tendenci, vienlaikus:</a:t>
            </a:r>
          </a:p>
          <a:p>
            <a:pPr lvl="1">
              <a:buFontTx/>
              <a:buChar char="-"/>
            </a:pPr>
            <a:r>
              <a:rPr lang="lv-LV" sz="2941" dirty="0">
                <a:latin typeface="Times New Roman" panose="02020603050405020304" pitchFamily="18" charset="0"/>
                <a:cs typeface="Times New Roman" panose="02020603050405020304" pitchFamily="18" charset="0"/>
              </a:rPr>
              <a:t>primāri pēc iespējas nodrošinot izglītības iespējas klātienē (no jaunāka (+invalīdi) uz vecākiem </a:t>
            </a:r>
            <a:r>
              <a:rPr lang="lv-LV" sz="2941" i="1" dirty="0">
                <a:latin typeface="Times New Roman" panose="02020603050405020304" pitchFamily="18" charset="0"/>
                <a:cs typeface="Times New Roman" panose="02020603050405020304" pitchFamily="18" charset="0"/>
              </a:rPr>
              <a:t>(dabiski karantīnas režīmi)</a:t>
            </a:r>
            <a:r>
              <a:rPr lang="lv-LV" sz="2941" dirty="0">
                <a:latin typeface="Times New Roman" panose="02020603050405020304" pitchFamily="18" charset="0"/>
                <a:cs typeface="Times New Roman" panose="02020603050405020304" pitchFamily="18" charset="0"/>
              </a:rPr>
              <a:t>            </a:t>
            </a:r>
          </a:p>
          <a:p>
            <a:pPr lvl="1">
              <a:buFontTx/>
              <a:buChar char="-"/>
            </a:pPr>
            <a:r>
              <a:rPr lang="lv-LV" sz="2941" dirty="0">
                <a:latin typeface="Times New Roman" panose="02020603050405020304" pitchFamily="18" charset="0"/>
                <a:cs typeface="Times New Roman" panose="02020603050405020304" pitchFamily="18" charset="0"/>
              </a:rPr>
              <a:t>pēc iespējas saglabājot tautsaimniecības funkcionalitāti un ilgtermiņa noturību   </a:t>
            </a:r>
          </a:p>
          <a:p>
            <a:pPr lvl="1">
              <a:buFontTx/>
              <a:buChar char="-"/>
            </a:pPr>
            <a:r>
              <a:rPr lang="lv-LV" sz="2941" dirty="0">
                <a:latin typeface="Times New Roman" panose="02020603050405020304" pitchFamily="18" charset="0"/>
                <a:cs typeface="Times New Roman" panose="02020603050405020304" pitchFamily="18" charset="0"/>
              </a:rPr>
              <a:t>nodrošinot preču un pakalpojumu pieejamību, tajā skaitā vitālo, neaizsargātām personu grupām </a:t>
            </a:r>
          </a:p>
          <a:p>
            <a:pPr lvl="1">
              <a:buFontTx/>
              <a:buChar char="-"/>
            </a:pPr>
            <a:r>
              <a:rPr lang="lv-LV" sz="2941" dirty="0">
                <a:latin typeface="Times New Roman" panose="02020603050405020304" pitchFamily="18" charset="0"/>
                <a:cs typeface="Times New Roman" panose="02020603050405020304" pitchFamily="18" charset="0"/>
              </a:rPr>
              <a:t>pakāpeniski atjaunot veselības pakalpojumu pieejamību un to noturību ilgtermiņā</a:t>
            </a:r>
          </a:p>
          <a:p>
            <a:pPr marL="0" indent="0">
              <a:buNone/>
            </a:pPr>
            <a:r>
              <a:rPr lang="lv-LV" sz="3600" dirty="0">
                <a:latin typeface="Times New Roman" panose="02020603050405020304" pitchFamily="18" charset="0"/>
                <a:cs typeface="Times New Roman" panose="02020603050405020304" pitchFamily="18" charset="0"/>
              </a:rPr>
              <a:t>2. Nodrošināt ērtu bezmaksas vakcinācijas pieejamību atbilstoši pieprasījumam</a:t>
            </a:r>
          </a:p>
          <a:p>
            <a:pPr marL="0" indent="0">
              <a:buNone/>
            </a:pPr>
            <a:r>
              <a:rPr lang="lv-LV" sz="3600" dirty="0">
                <a:latin typeface="Times New Roman" panose="02020603050405020304" pitchFamily="18" charset="0"/>
                <a:cs typeface="Times New Roman" panose="02020603050405020304" pitchFamily="18" charset="0"/>
              </a:rPr>
              <a:t>3. Nodrošināt efektīvu maksas testēšanas sistēmu neaizsargātām personām, vienlaikus saglabājot bezmaksas testēšanas kapacitāti medicīniskām vajadzībām</a:t>
            </a:r>
          </a:p>
          <a:p>
            <a:pPr marL="0" indent="0">
              <a:buNone/>
            </a:pPr>
            <a:r>
              <a:rPr lang="lv-LV" sz="3600" dirty="0">
                <a:latin typeface="Times New Roman" panose="02020603050405020304" pitchFamily="18" charset="0"/>
                <a:cs typeface="Times New Roman" panose="02020603050405020304" pitchFamily="18" charset="0"/>
              </a:rPr>
              <a:t>3. Pēc iespējas izmantot `</a:t>
            </a:r>
            <a:r>
              <a:rPr lang="lv-LV" sz="3600" i="1" dirty="0">
                <a:latin typeface="Times New Roman" panose="02020603050405020304" pitchFamily="18" charset="0"/>
                <a:cs typeface="Times New Roman" panose="02020603050405020304" pitchFamily="18" charset="0"/>
              </a:rPr>
              <a:t>dubultas nozīmes</a:t>
            </a:r>
            <a:r>
              <a:rPr lang="lv-LV" sz="3600" dirty="0">
                <a:latin typeface="Times New Roman" panose="02020603050405020304" pitchFamily="18" charset="0"/>
                <a:cs typeface="Times New Roman" panose="02020603050405020304" pitchFamily="18" charset="0"/>
              </a:rPr>
              <a:t>` drošības pasākumus</a:t>
            </a:r>
          </a:p>
          <a:p>
            <a:pPr marL="0" indent="0">
              <a:buNone/>
            </a:pPr>
            <a:endParaRPr lang="lv-LV" sz="3600" dirty="0">
              <a:latin typeface="Times New Roman" panose="02020603050405020304" pitchFamily="18" charset="0"/>
              <a:cs typeface="Times New Roman" panose="02020603050405020304" pitchFamily="18" charset="0"/>
            </a:endParaRPr>
          </a:p>
          <a:p>
            <a:pPr marL="0" indent="0">
              <a:buNone/>
            </a:pPr>
            <a:endParaRPr lang="lv-LV"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1171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Kritēriji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a:bodyPr>
          <a:lstStyle/>
          <a:p>
            <a:pPr marL="0" indent="0">
              <a:buNone/>
            </a:pPr>
            <a:endParaRPr lang="lv-LV" sz="3600" dirty="0">
              <a:latin typeface="Times New Roman" panose="02020603050405020304" pitchFamily="18" charset="0"/>
              <a:cs typeface="Times New Roman" panose="02020603050405020304" pitchFamily="18" charset="0"/>
            </a:endParaRPr>
          </a:p>
          <a:p>
            <a:pPr marL="0" indent="0">
              <a:buNone/>
            </a:pPr>
            <a:r>
              <a:rPr lang="lv-LV" sz="3600" b="1" u="sng" dirty="0">
                <a:latin typeface="Times New Roman" panose="02020603050405020304" pitchFamily="18" charset="0"/>
                <a:cs typeface="Times New Roman" panose="02020603050405020304" pitchFamily="18" charset="0"/>
              </a:rPr>
              <a:t>Kritēriji:</a:t>
            </a:r>
          </a:p>
          <a:p>
            <a:pPr marL="0" indent="0">
              <a:buNone/>
            </a:pPr>
            <a:r>
              <a:rPr lang="lv-LV" sz="3600" strike="sngStrike" dirty="0">
                <a:latin typeface="Times New Roman" panose="02020603050405020304" pitchFamily="18" charset="0"/>
                <a:cs typeface="Times New Roman" panose="02020603050405020304" pitchFamily="18" charset="0"/>
              </a:rPr>
              <a:t>1. Ārstniecības iestādēs hospitalizēto pacientu skaits sasniedz:</a:t>
            </a:r>
          </a:p>
          <a:p>
            <a:pPr lvl="1">
              <a:buFontTx/>
              <a:buChar char="-"/>
            </a:pPr>
            <a:r>
              <a:rPr lang="lv-LV" sz="2941" strike="sngStrike" dirty="0">
                <a:latin typeface="Times New Roman" panose="02020603050405020304" pitchFamily="18" charset="0"/>
                <a:cs typeface="Times New Roman" panose="02020603050405020304" pitchFamily="18" charset="0"/>
              </a:rPr>
              <a:t>vidēji smagā stāvoklī – </a:t>
            </a:r>
            <a:r>
              <a:rPr lang="lv-LV" sz="2941" b="1" strike="sngStrike" dirty="0">
                <a:solidFill>
                  <a:srgbClr val="FF0000"/>
                </a:solidFill>
                <a:latin typeface="Times New Roman" panose="02020603050405020304" pitchFamily="18" charset="0"/>
                <a:cs typeface="Times New Roman" panose="02020603050405020304" pitchFamily="18" charset="0"/>
              </a:rPr>
              <a:t>700 (?)</a:t>
            </a:r>
          </a:p>
          <a:p>
            <a:pPr lvl="1">
              <a:buFontTx/>
              <a:buChar char="-"/>
            </a:pPr>
            <a:r>
              <a:rPr lang="lv-LV" sz="2941" strike="sngStrike" dirty="0">
                <a:latin typeface="Times New Roman" panose="02020603050405020304" pitchFamily="18" charset="0"/>
                <a:cs typeface="Times New Roman" panose="02020603050405020304" pitchFamily="18" charset="0"/>
              </a:rPr>
              <a:t>smagā stāvoklī – </a:t>
            </a:r>
            <a:r>
              <a:rPr lang="lv-LV" sz="2941" b="1" strike="sngStrike" dirty="0">
                <a:solidFill>
                  <a:srgbClr val="FF0000"/>
                </a:solidFill>
                <a:latin typeface="Times New Roman" panose="02020603050405020304" pitchFamily="18" charset="0"/>
                <a:cs typeface="Times New Roman" panose="02020603050405020304" pitchFamily="18" charset="0"/>
              </a:rPr>
              <a:t>140 (?)</a:t>
            </a:r>
          </a:p>
          <a:p>
            <a:pPr marL="0" indent="0">
              <a:buNone/>
            </a:pPr>
            <a:r>
              <a:rPr lang="lv-LV" sz="3600" strike="sngStrike" dirty="0">
                <a:latin typeface="Times New Roman" panose="02020603050405020304" pitchFamily="18" charset="0"/>
                <a:cs typeface="Times New Roman" panose="02020603050405020304" pitchFamily="18" charset="0"/>
              </a:rPr>
              <a:t>2. Kumulatīvais saslimstības rādītājs uz 100 000 iedzīvotājiem un reproduktīvais koeficients tiek izmantots kā agrīnās brīdināšanas </a:t>
            </a:r>
            <a:r>
              <a:rPr lang="en-US" sz="3600" i="1" strike="sngStrike" dirty="0">
                <a:latin typeface="Times New Roman" panose="02020603050405020304" pitchFamily="18" charset="0"/>
                <a:cs typeface="Times New Roman" panose="02020603050405020304" pitchFamily="18" charset="0"/>
              </a:rPr>
              <a:t>(Early Warning)</a:t>
            </a:r>
            <a:r>
              <a:rPr lang="lv-LV" sz="3600" strike="sngStrike" dirty="0">
                <a:latin typeface="Times New Roman" panose="02020603050405020304" pitchFamily="18" charset="0"/>
                <a:cs typeface="Times New Roman" panose="02020603050405020304" pitchFamily="18" charset="0"/>
              </a:rPr>
              <a:t> indikators</a:t>
            </a:r>
          </a:p>
          <a:p>
            <a:pPr marL="0" indent="0">
              <a:buNone/>
            </a:pPr>
            <a:r>
              <a:rPr lang="lv-LV" sz="3600" dirty="0">
                <a:solidFill>
                  <a:srgbClr val="FF0000"/>
                </a:solidFill>
                <a:latin typeface="Times New Roman" panose="02020603050405020304" pitchFamily="18" charset="0"/>
                <a:cs typeface="Times New Roman" panose="02020603050405020304" pitchFamily="18" charset="0"/>
              </a:rPr>
              <a:t>3. </a:t>
            </a:r>
            <a:r>
              <a:rPr lang="lv-LV" sz="3600" u="sng" dirty="0">
                <a:solidFill>
                  <a:srgbClr val="FF0000"/>
                </a:solidFill>
                <a:latin typeface="Times New Roman" panose="02020603050405020304" pitchFamily="18" charset="0"/>
                <a:cs typeface="Times New Roman" panose="02020603050405020304" pitchFamily="18" charset="0"/>
              </a:rPr>
              <a:t>Jo ātrāk, jo labāk</a:t>
            </a:r>
            <a:r>
              <a:rPr lang="lv-LV" sz="3600" dirty="0">
                <a:solidFill>
                  <a:srgbClr val="FF0000"/>
                </a:solidFill>
                <a:latin typeface="Times New Roman" panose="02020603050405020304" pitchFamily="18" charset="0"/>
                <a:cs typeface="Times New Roman" panose="02020603050405020304" pitchFamily="18" charset="0"/>
              </a:rPr>
              <a:t>, bet ne vēlāk kā 8.oktobris</a:t>
            </a:r>
          </a:p>
          <a:p>
            <a:pPr marL="0" indent="0">
              <a:buNone/>
            </a:pPr>
            <a:endParaRPr lang="lv-LV"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6713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Personas dokumenti un apliecinājumi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404037" y="2147778"/>
            <a:ext cx="19308726" cy="8995143"/>
          </a:xfrm>
        </p:spPr>
        <p:txBody>
          <a:bodyPr>
            <a:normAutofit/>
          </a:bodyPr>
          <a:lstStyle/>
          <a:p>
            <a:pPr>
              <a:buFontTx/>
              <a:buChar char="-"/>
            </a:pPr>
            <a:r>
              <a:rPr lang="lv-LV" sz="3200" dirty="0">
                <a:latin typeface="Times New Roman" panose="02020603050405020304" pitchFamily="18" charset="0"/>
                <a:cs typeface="Times New Roman" panose="02020603050405020304" pitchFamily="18" charset="0"/>
              </a:rPr>
              <a:t>Latvijā izsniegts </a:t>
            </a:r>
            <a:r>
              <a:rPr lang="lv-LV" sz="3200" dirty="0" err="1">
                <a:latin typeface="Times New Roman" panose="02020603050405020304" pitchFamily="18" charset="0"/>
                <a:cs typeface="Times New Roman" panose="02020603050405020304" pitchFamily="18" charset="0"/>
              </a:rPr>
              <a:t>sadarbspējīgs</a:t>
            </a:r>
            <a:r>
              <a:rPr lang="lv-LV" sz="3200" dirty="0">
                <a:latin typeface="Times New Roman" panose="02020603050405020304" pitchFamily="18" charset="0"/>
                <a:cs typeface="Times New Roman" panose="02020603050405020304" pitchFamily="18" charset="0"/>
              </a:rPr>
              <a:t> vakcinācijas sertifikāts – </a:t>
            </a:r>
            <a:r>
              <a:rPr lang="lv-LV" sz="3200" b="1" dirty="0">
                <a:highlight>
                  <a:srgbClr val="00FF00"/>
                </a:highlight>
                <a:latin typeface="Times New Roman" panose="02020603050405020304" pitchFamily="18" charset="0"/>
                <a:cs typeface="Times New Roman" panose="02020603050405020304" pitchFamily="18" charset="0"/>
              </a:rPr>
              <a:t>V-sertifikāts</a:t>
            </a:r>
          </a:p>
          <a:p>
            <a:pPr>
              <a:buFontTx/>
              <a:buChar char="-"/>
            </a:pPr>
            <a:r>
              <a:rPr lang="lv-LV" sz="3200" dirty="0">
                <a:latin typeface="Times New Roman" panose="02020603050405020304" pitchFamily="18" charset="0"/>
                <a:cs typeface="Times New Roman" panose="02020603050405020304" pitchFamily="18" charset="0"/>
              </a:rPr>
              <a:t>Latvijā izsniegts </a:t>
            </a:r>
            <a:r>
              <a:rPr lang="lv-LV" sz="3200" dirty="0" err="1">
                <a:latin typeface="Times New Roman" panose="02020603050405020304" pitchFamily="18" charset="0"/>
                <a:cs typeface="Times New Roman" panose="02020603050405020304" pitchFamily="18" charset="0"/>
              </a:rPr>
              <a:t>sadarbspējīgs</a:t>
            </a:r>
            <a:r>
              <a:rPr lang="lv-LV" sz="3200" dirty="0">
                <a:latin typeface="Times New Roman" panose="02020603050405020304" pitchFamily="18" charset="0"/>
                <a:cs typeface="Times New Roman" panose="02020603050405020304" pitchFamily="18" charset="0"/>
              </a:rPr>
              <a:t> pārslimošanas sertifikāts – </a:t>
            </a:r>
            <a:r>
              <a:rPr lang="lv-LV" sz="3200" b="1" dirty="0">
                <a:highlight>
                  <a:srgbClr val="00FF00"/>
                </a:highlight>
                <a:latin typeface="Times New Roman" panose="02020603050405020304" pitchFamily="18" charset="0"/>
                <a:cs typeface="Times New Roman" panose="02020603050405020304" pitchFamily="18" charset="0"/>
              </a:rPr>
              <a:t>P-sertifikāts</a:t>
            </a:r>
          </a:p>
          <a:p>
            <a:pPr>
              <a:buFontTx/>
              <a:buChar char="-"/>
            </a:pPr>
            <a:r>
              <a:rPr lang="lv-LV" sz="3200" dirty="0">
                <a:latin typeface="Times New Roman" panose="02020603050405020304" pitchFamily="18" charset="0"/>
                <a:cs typeface="Times New Roman" panose="02020603050405020304" pitchFamily="18" charset="0"/>
              </a:rPr>
              <a:t>Latvijā izsniegts </a:t>
            </a:r>
            <a:r>
              <a:rPr lang="lv-LV" sz="3200" dirty="0" err="1">
                <a:latin typeface="Times New Roman" panose="02020603050405020304" pitchFamily="18" charset="0"/>
                <a:cs typeface="Times New Roman" panose="02020603050405020304" pitchFamily="18" charset="0"/>
              </a:rPr>
              <a:t>sadarbspējīgs</a:t>
            </a:r>
            <a:r>
              <a:rPr lang="lv-LV" sz="3200" dirty="0">
                <a:latin typeface="Times New Roman" panose="02020603050405020304" pitchFamily="18" charset="0"/>
                <a:cs typeface="Times New Roman" panose="02020603050405020304" pitchFamily="18" charset="0"/>
              </a:rPr>
              <a:t> testēšanas sertifikāts – </a:t>
            </a:r>
            <a:r>
              <a:rPr lang="lv-LV" sz="3200" b="1" dirty="0">
                <a:highlight>
                  <a:srgbClr val="FFFF00"/>
                </a:highlight>
                <a:latin typeface="Times New Roman" panose="02020603050405020304" pitchFamily="18" charset="0"/>
                <a:cs typeface="Times New Roman" panose="02020603050405020304" pitchFamily="18" charset="0"/>
              </a:rPr>
              <a:t>T-sertifikāts</a:t>
            </a:r>
          </a:p>
          <a:p>
            <a:pPr>
              <a:buFontTx/>
              <a:buChar char="-"/>
            </a:pPr>
            <a:r>
              <a:rPr lang="lv-LV" sz="3200" dirty="0">
                <a:solidFill>
                  <a:srgbClr val="C00000"/>
                </a:solidFill>
                <a:latin typeface="Times New Roman" panose="02020603050405020304" pitchFamily="18" charset="0"/>
                <a:cs typeface="Times New Roman" panose="02020603050405020304" pitchFamily="18" charset="0"/>
              </a:rPr>
              <a:t>Darba devēja (noteiktu kategoriju) </a:t>
            </a:r>
            <a:r>
              <a:rPr lang="lv-LV" sz="3200" dirty="0" err="1">
                <a:solidFill>
                  <a:srgbClr val="C00000"/>
                </a:solidFill>
                <a:latin typeface="Times New Roman" panose="02020603050405020304" pitchFamily="18" charset="0"/>
                <a:cs typeface="Times New Roman" panose="02020603050405020304" pitchFamily="18" charset="0"/>
              </a:rPr>
              <a:t>paštestu</a:t>
            </a:r>
            <a:r>
              <a:rPr lang="lv-LV" sz="3200" dirty="0">
                <a:solidFill>
                  <a:srgbClr val="C00000"/>
                </a:solidFill>
                <a:latin typeface="Times New Roman" panose="02020603050405020304" pitchFamily="18" charset="0"/>
                <a:cs typeface="Times New Roman" panose="02020603050405020304" pitchFamily="18" charset="0"/>
              </a:rPr>
              <a:t> reģistrācijas lapa - </a:t>
            </a:r>
            <a:r>
              <a:rPr lang="lv-LV" sz="3200" b="1" dirty="0">
                <a:highlight>
                  <a:srgbClr val="C0C0C0"/>
                </a:highlight>
                <a:latin typeface="Times New Roman" panose="02020603050405020304" pitchFamily="18" charset="0"/>
                <a:cs typeface="Times New Roman" panose="02020603050405020304" pitchFamily="18" charset="0"/>
              </a:rPr>
              <a:t>PRL</a:t>
            </a:r>
          </a:p>
          <a:p>
            <a:pPr>
              <a:buFontTx/>
              <a:buChar char="-"/>
            </a:pPr>
            <a:r>
              <a:rPr lang="lv-LV" sz="3200" dirty="0">
                <a:solidFill>
                  <a:schemeClr val="accent5"/>
                </a:solidFill>
                <a:latin typeface="Times New Roman" panose="02020603050405020304" pitchFamily="18" charset="0"/>
                <a:cs typeface="Times New Roman" panose="02020603050405020304" pitchFamily="18" charset="0"/>
              </a:rPr>
              <a:t>Personas apliecinošs dokuments (personas apliecība vai pase)</a:t>
            </a:r>
          </a:p>
          <a:p>
            <a:pPr marL="0" indent="0">
              <a:buNone/>
            </a:pPr>
            <a:endParaRPr lang="lv-LV" sz="3200" dirty="0">
              <a:solidFill>
                <a:schemeClr val="accent5"/>
              </a:solidFill>
              <a:latin typeface="Times New Roman" panose="02020603050405020304" pitchFamily="18" charset="0"/>
              <a:cs typeface="Times New Roman" panose="02020603050405020304" pitchFamily="18" charset="0"/>
            </a:endParaRPr>
          </a:p>
          <a:p>
            <a:pPr>
              <a:buFontTx/>
              <a:buChar char="-"/>
            </a:pPr>
            <a:endParaRPr lang="lv-LV" sz="3200" dirty="0">
              <a:latin typeface="Times New Roman" panose="02020603050405020304" pitchFamily="18" charset="0"/>
              <a:cs typeface="Times New Roman" panose="02020603050405020304" pitchFamily="18" charset="0"/>
            </a:endParaRPr>
          </a:p>
          <a:p>
            <a:pPr marL="0" indent="0">
              <a:buNone/>
            </a:pPr>
            <a:endParaRPr lang="lv-LV" sz="3200" dirty="0">
              <a:latin typeface="Times New Roman" panose="02020603050405020304" pitchFamily="18" charset="0"/>
              <a:cs typeface="Times New Roman" panose="02020603050405020304" pitchFamily="18" charset="0"/>
            </a:endParaRPr>
          </a:p>
          <a:p>
            <a:pPr marL="0" indent="0">
              <a:buNone/>
            </a:pPr>
            <a:endParaRPr lang="lv-LV"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5568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Personas statuss</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404037" y="1871330"/>
            <a:ext cx="19308726" cy="9271591"/>
          </a:xfrm>
        </p:spPr>
        <p:txBody>
          <a:bodyPr>
            <a:normAutofit/>
          </a:bodyPr>
          <a:lstStyle/>
          <a:p>
            <a:pPr>
              <a:buFontTx/>
              <a:buChar char="-"/>
            </a:pPr>
            <a:r>
              <a:rPr lang="lv-LV" sz="3200" dirty="0">
                <a:latin typeface="Times New Roman" panose="02020603050405020304" pitchFamily="18" charset="0"/>
                <a:cs typeface="Times New Roman" panose="02020603050405020304" pitchFamily="18" charset="0"/>
              </a:rPr>
              <a:t>Personām ir pienākums precīzi vadīties atbilstoši savam epidemioloģiskajam drošības statusam:</a:t>
            </a:r>
          </a:p>
          <a:p>
            <a:pPr lvl="1">
              <a:buFontTx/>
              <a:buChar char="-"/>
            </a:pPr>
            <a:r>
              <a:rPr lang="lv-LV" sz="2541" b="1" dirty="0">
                <a:highlight>
                  <a:srgbClr val="00FF00"/>
                </a:highlight>
                <a:latin typeface="Times New Roman" panose="02020603050405020304" pitchFamily="18" charset="0"/>
                <a:cs typeface="Times New Roman" panose="02020603050405020304" pitchFamily="18" charset="0"/>
              </a:rPr>
              <a:t>V</a:t>
            </a:r>
            <a:r>
              <a:rPr lang="lv-LV" sz="2541" dirty="0">
                <a:highlight>
                  <a:srgbClr val="00FF00"/>
                </a:highlight>
                <a:latin typeface="Times New Roman" panose="02020603050405020304" pitchFamily="18" charset="0"/>
                <a:cs typeface="Times New Roman" panose="02020603050405020304" pitchFamily="18" charset="0"/>
              </a:rPr>
              <a:t> vakcinēts</a:t>
            </a:r>
          </a:p>
          <a:p>
            <a:pPr lvl="1">
              <a:buFontTx/>
              <a:buChar char="-"/>
            </a:pPr>
            <a:r>
              <a:rPr lang="lv-LV" sz="2541" b="1" dirty="0">
                <a:highlight>
                  <a:srgbClr val="00FF00"/>
                </a:highlight>
                <a:latin typeface="Times New Roman" panose="02020603050405020304" pitchFamily="18" charset="0"/>
                <a:cs typeface="Times New Roman" panose="02020603050405020304" pitchFamily="18" charset="0"/>
              </a:rPr>
              <a:t>P</a:t>
            </a:r>
            <a:r>
              <a:rPr lang="lv-LV" sz="2541" dirty="0">
                <a:highlight>
                  <a:srgbClr val="00FF00"/>
                </a:highlight>
                <a:latin typeface="Times New Roman" panose="02020603050405020304" pitchFamily="18" charset="0"/>
                <a:cs typeface="Times New Roman" panose="02020603050405020304" pitchFamily="18" charset="0"/>
              </a:rPr>
              <a:t> pārslimojis</a:t>
            </a:r>
          </a:p>
          <a:p>
            <a:pPr lvl="1">
              <a:buFontTx/>
              <a:buChar char="-"/>
            </a:pPr>
            <a:r>
              <a:rPr lang="lv-LV" sz="2541" b="1" dirty="0">
                <a:highlight>
                  <a:srgbClr val="FFFF00"/>
                </a:highlight>
                <a:latin typeface="Times New Roman" panose="02020603050405020304" pitchFamily="18" charset="0"/>
                <a:cs typeface="Times New Roman" panose="02020603050405020304" pitchFamily="18" charset="0"/>
              </a:rPr>
              <a:t>T</a:t>
            </a:r>
            <a:r>
              <a:rPr lang="lv-LV" sz="2541" dirty="0">
                <a:highlight>
                  <a:srgbClr val="FFFF00"/>
                </a:highlight>
                <a:latin typeface="Times New Roman" panose="02020603050405020304" pitchFamily="18" charset="0"/>
                <a:cs typeface="Times New Roman" panose="02020603050405020304" pitchFamily="18" charset="0"/>
              </a:rPr>
              <a:t> testēts</a:t>
            </a:r>
          </a:p>
          <a:p>
            <a:pPr lvl="1">
              <a:buFontTx/>
              <a:buChar char="-"/>
            </a:pPr>
            <a:r>
              <a:rPr lang="lv-LV" sz="2541" b="1" dirty="0">
                <a:highlight>
                  <a:srgbClr val="FF0000"/>
                </a:highlight>
                <a:latin typeface="Times New Roman" panose="02020603050405020304" pitchFamily="18" charset="0"/>
                <a:cs typeface="Times New Roman" panose="02020603050405020304" pitchFamily="18" charset="0"/>
              </a:rPr>
              <a:t>N</a:t>
            </a:r>
            <a:r>
              <a:rPr lang="lv-LV" sz="2541" dirty="0">
                <a:highlight>
                  <a:srgbClr val="FF0000"/>
                </a:highlight>
                <a:latin typeface="Times New Roman" panose="02020603050405020304" pitchFamily="18" charset="0"/>
                <a:cs typeface="Times New Roman" panose="02020603050405020304" pitchFamily="18" charset="0"/>
              </a:rPr>
              <a:t> nedrošs</a:t>
            </a:r>
          </a:p>
          <a:p>
            <a:pPr lvl="1">
              <a:buFontTx/>
              <a:buChar char="-"/>
            </a:pPr>
            <a:r>
              <a:rPr lang="lv-LV" sz="2541" b="1" dirty="0">
                <a:highlight>
                  <a:srgbClr val="0000FF"/>
                </a:highlight>
                <a:latin typeface="Times New Roman" panose="02020603050405020304" pitchFamily="18" charset="0"/>
                <a:cs typeface="Times New Roman" panose="02020603050405020304" pitchFamily="18" charset="0"/>
              </a:rPr>
              <a:t>B</a:t>
            </a:r>
            <a:r>
              <a:rPr lang="lv-LV" sz="2541" dirty="0">
                <a:highlight>
                  <a:srgbClr val="0000FF"/>
                </a:highlight>
                <a:latin typeface="Times New Roman" panose="02020603050405020304" pitchFamily="18" charset="0"/>
                <a:cs typeface="Times New Roman" panose="02020603050405020304" pitchFamily="18" charset="0"/>
              </a:rPr>
              <a:t> bērni līdz 11 gadu vecumam</a:t>
            </a:r>
          </a:p>
          <a:p>
            <a:pPr lvl="1">
              <a:buFontTx/>
              <a:buChar char="-"/>
            </a:pPr>
            <a:r>
              <a:rPr lang="lv-LV" sz="2541" b="1" dirty="0">
                <a:highlight>
                  <a:srgbClr val="C0C0C0"/>
                </a:highlight>
                <a:latin typeface="Times New Roman" panose="02020603050405020304" pitchFamily="18" charset="0"/>
                <a:cs typeface="Times New Roman" panose="02020603050405020304" pitchFamily="18" charset="0"/>
              </a:rPr>
              <a:t>PRL</a:t>
            </a:r>
            <a:r>
              <a:rPr lang="lv-LV" sz="2541" dirty="0">
                <a:highlight>
                  <a:srgbClr val="C0C0C0"/>
                </a:highlight>
                <a:latin typeface="Times New Roman" panose="02020603050405020304" pitchFamily="18" charset="0"/>
                <a:cs typeface="Times New Roman" panose="02020603050405020304" pitchFamily="18" charset="0"/>
              </a:rPr>
              <a:t> </a:t>
            </a:r>
            <a:r>
              <a:rPr lang="lv-LV" sz="2541" dirty="0" err="1">
                <a:highlight>
                  <a:srgbClr val="C0C0C0"/>
                </a:highlight>
                <a:latin typeface="Times New Roman" panose="02020603050405020304" pitchFamily="18" charset="0"/>
                <a:cs typeface="Times New Roman" panose="02020603050405020304" pitchFamily="18" charset="0"/>
              </a:rPr>
              <a:t>paštestēts</a:t>
            </a:r>
            <a:endParaRPr lang="lv-LV" sz="2541" dirty="0">
              <a:highlight>
                <a:srgbClr val="C0C0C0"/>
              </a:highlight>
              <a:latin typeface="Times New Roman" panose="02020603050405020304" pitchFamily="18" charset="0"/>
              <a:cs typeface="Times New Roman" panose="02020603050405020304" pitchFamily="18" charset="0"/>
            </a:endParaRPr>
          </a:p>
          <a:p>
            <a:pPr>
              <a:buFontTx/>
              <a:buChar char="-"/>
            </a:pPr>
            <a:endParaRPr lang="lv-LV" sz="3200" dirty="0">
              <a:latin typeface="Times New Roman" panose="02020603050405020304" pitchFamily="18" charset="0"/>
              <a:cs typeface="Times New Roman" panose="02020603050405020304" pitchFamily="18" charset="0"/>
            </a:endParaRPr>
          </a:p>
          <a:p>
            <a:pPr marL="0" indent="0">
              <a:buNone/>
            </a:pPr>
            <a:endParaRPr lang="lv-LV" sz="3200" dirty="0">
              <a:latin typeface="Times New Roman" panose="02020603050405020304" pitchFamily="18" charset="0"/>
              <a:cs typeface="Times New Roman" panose="02020603050405020304" pitchFamily="18" charset="0"/>
            </a:endParaRPr>
          </a:p>
          <a:p>
            <a:pPr marL="0" indent="0">
              <a:buNone/>
            </a:pPr>
            <a:endParaRPr lang="lv-LV"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5275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D+M koncepta būtība (I)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a:bodyPr>
          <a:lstStyle/>
          <a:p>
            <a:pPr marL="0" indent="0">
              <a:buNone/>
            </a:pPr>
            <a:r>
              <a:rPr lang="lv-LV" sz="3600" b="1" dirty="0">
                <a:latin typeface="Times New Roman" panose="02020603050405020304" pitchFamily="18" charset="0"/>
                <a:cs typeface="Times New Roman" panose="02020603050405020304" pitchFamily="18" charset="0"/>
              </a:rPr>
              <a:t>Pasākumi:</a:t>
            </a:r>
          </a:p>
          <a:p>
            <a:pPr marL="742950" indent="-742950">
              <a:buAutoNum type="arabicPeriod"/>
            </a:pPr>
            <a:r>
              <a:rPr lang="lv-LV" sz="3600" dirty="0">
                <a:latin typeface="Times New Roman" panose="02020603050405020304" pitchFamily="18" charset="0"/>
                <a:cs typeface="Times New Roman" panose="02020603050405020304" pitchFamily="18" charset="0"/>
              </a:rPr>
              <a:t>Apturēšana (no V+/-0 līdzV+3)</a:t>
            </a:r>
          </a:p>
          <a:p>
            <a:pPr lvl="1">
              <a:buFontTx/>
              <a:buChar char="-"/>
            </a:pPr>
            <a:r>
              <a:rPr lang="lv-LV" sz="2941" dirty="0">
                <a:latin typeface="Times New Roman" panose="02020603050405020304" pitchFamily="18" charset="0"/>
                <a:cs typeface="Times New Roman" panose="02020603050405020304" pitchFamily="18" charset="0"/>
              </a:rPr>
              <a:t>Skolas brīvlaiks sākas 2 nedēļas ātrāk, ilgst 3 nedēļas un nenotiek interešu izglītība un ārpusskolas pasākumi</a:t>
            </a:r>
          </a:p>
          <a:p>
            <a:pPr lvl="1">
              <a:buFontTx/>
              <a:buChar char="-"/>
            </a:pPr>
            <a:r>
              <a:rPr lang="lv-LV" sz="2941" dirty="0">
                <a:latin typeface="Times New Roman" panose="02020603050405020304" pitchFamily="18" charset="0"/>
                <a:cs typeface="Times New Roman" panose="02020603050405020304" pitchFamily="18" charset="0"/>
              </a:rPr>
              <a:t>Darbs attālināti visiem, kas to var </a:t>
            </a:r>
            <a:r>
              <a:rPr lang="lv-LV" sz="2941" dirty="0">
                <a:solidFill>
                  <a:srgbClr val="FF0000"/>
                </a:solidFill>
                <a:latin typeface="Times New Roman" panose="02020603050405020304" pitchFamily="18" charset="0"/>
                <a:cs typeface="Times New Roman" panose="02020603050405020304" pitchFamily="18" charset="0"/>
              </a:rPr>
              <a:t>(turpinās V+8-10)</a:t>
            </a:r>
          </a:p>
          <a:p>
            <a:pPr lvl="1">
              <a:buFontTx/>
              <a:buChar char="-"/>
            </a:pPr>
            <a:r>
              <a:rPr lang="lv-LV" sz="2941" dirty="0">
                <a:latin typeface="Times New Roman" panose="02020603050405020304" pitchFamily="18" charset="0"/>
                <a:cs typeface="Times New Roman" panose="02020603050405020304" pitchFamily="18" charset="0"/>
              </a:rPr>
              <a:t>Darbs klātienē tikai </a:t>
            </a:r>
            <a:r>
              <a:rPr lang="lv-LV" sz="2941" b="1" dirty="0">
                <a:highlight>
                  <a:srgbClr val="00FF00"/>
                </a:highlight>
                <a:latin typeface="Times New Roman" panose="02020603050405020304" pitchFamily="18" charset="0"/>
                <a:cs typeface="Times New Roman" panose="02020603050405020304" pitchFamily="18" charset="0"/>
              </a:rPr>
              <a:t>V</a:t>
            </a:r>
            <a:r>
              <a:rPr lang="lv-LV" sz="2941" b="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un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(atsevišķos gadījumos </a:t>
            </a:r>
            <a:r>
              <a:rPr lang="lv-LV" sz="2941" b="1" dirty="0">
                <a:highlight>
                  <a:srgbClr val="C0C0C0"/>
                </a:highlight>
                <a:latin typeface="Times New Roman" panose="02020603050405020304" pitchFamily="18" charset="0"/>
                <a:cs typeface="Times New Roman" panose="02020603050405020304" pitchFamily="18" charset="0"/>
              </a:rPr>
              <a:t>PRL</a:t>
            </a:r>
            <a:r>
              <a:rPr lang="lv-LV" sz="2941" dirty="0">
                <a:latin typeface="Times New Roman" panose="02020603050405020304" pitchFamily="18" charset="0"/>
                <a:cs typeface="Times New Roman" panose="02020603050405020304" pitchFamily="18" charset="0"/>
              </a:rPr>
              <a:t>) personām </a:t>
            </a:r>
            <a:r>
              <a:rPr lang="lv-LV" sz="2941" dirty="0">
                <a:solidFill>
                  <a:srgbClr val="FF0000"/>
                </a:solidFill>
                <a:latin typeface="Times New Roman" panose="02020603050405020304" pitchFamily="18" charset="0"/>
                <a:cs typeface="Times New Roman" panose="02020603050405020304" pitchFamily="18" charset="0"/>
              </a:rPr>
              <a:t>(turpinās V+8-10)</a:t>
            </a:r>
            <a:endParaRPr lang="lv-LV" sz="2941" dirty="0">
              <a:latin typeface="Times New Roman" panose="02020603050405020304" pitchFamily="18" charset="0"/>
              <a:cs typeface="Times New Roman" panose="02020603050405020304" pitchFamily="18" charset="0"/>
            </a:endParaRPr>
          </a:p>
          <a:p>
            <a:pPr lvl="1">
              <a:buFontTx/>
              <a:buChar char="-"/>
            </a:pPr>
            <a:r>
              <a:rPr lang="lv-LV" sz="2941" dirty="0">
                <a:latin typeface="Times New Roman" panose="02020603050405020304" pitchFamily="18" charset="0"/>
                <a:cs typeface="Times New Roman" panose="02020603050405020304" pitchFamily="18" charset="0"/>
              </a:rPr>
              <a:t>Pakalpojumus sniedz tikai </a:t>
            </a:r>
            <a:r>
              <a:rPr lang="lv-LV" sz="2941" b="1" dirty="0">
                <a:highlight>
                  <a:srgbClr val="00FF00"/>
                </a:highlight>
                <a:latin typeface="Times New Roman" panose="02020603050405020304" pitchFamily="18" charset="0"/>
                <a:cs typeface="Times New Roman" panose="02020603050405020304" pitchFamily="18" charset="0"/>
              </a:rPr>
              <a:t>V</a:t>
            </a:r>
            <a:r>
              <a:rPr lang="lv-LV" sz="2941" b="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un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personas </a:t>
            </a:r>
            <a:r>
              <a:rPr lang="lv-LV" sz="2941" dirty="0">
                <a:solidFill>
                  <a:srgbClr val="FF0000"/>
                </a:solidFill>
                <a:latin typeface="Times New Roman" panose="02020603050405020304" pitchFamily="18" charset="0"/>
                <a:cs typeface="Times New Roman" panose="02020603050405020304" pitchFamily="18" charset="0"/>
              </a:rPr>
              <a:t>(turpinās V+8-10)</a:t>
            </a:r>
          </a:p>
          <a:p>
            <a:pPr lvl="1">
              <a:buFontTx/>
              <a:buChar char="-"/>
            </a:pPr>
            <a:r>
              <a:rPr lang="lv-LV" sz="2941" dirty="0">
                <a:latin typeface="Times New Roman" panose="02020603050405020304" pitchFamily="18" charset="0"/>
                <a:cs typeface="Times New Roman" panose="02020603050405020304" pitchFamily="18" charset="0"/>
              </a:rPr>
              <a:t>Aizliegti sporta, izklaides, kultūras, ēdināšanas, labsajūtas, pulcēšanās un citi pasākumi</a:t>
            </a:r>
          </a:p>
          <a:p>
            <a:pPr lvl="1">
              <a:buFontTx/>
              <a:buChar char="-"/>
            </a:pPr>
            <a:r>
              <a:rPr lang="lv-LV" sz="2941" b="1" dirty="0">
                <a:highlight>
                  <a:srgbClr val="FF0000"/>
                </a:highlight>
                <a:latin typeface="Times New Roman" panose="02020603050405020304" pitchFamily="18" charset="0"/>
                <a:cs typeface="Times New Roman" panose="02020603050405020304" pitchFamily="18" charset="0"/>
              </a:rPr>
              <a:t>N</a:t>
            </a:r>
            <a:r>
              <a:rPr lang="lv-LV" sz="2941" dirty="0">
                <a:latin typeface="Times New Roman" panose="02020603050405020304" pitchFamily="18" charset="0"/>
                <a:cs typeface="Times New Roman" panose="02020603050405020304" pitchFamily="18" charset="0"/>
              </a:rPr>
              <a:t> personas saņem tikai vitāli svarīgas preces un pakalpojumus</a:t>
            </a:r>
          </a:p>
          <a:p>
            <a:pPr marL="753969" lvl="1" indent="0">
              <a:buNone/>
            </a:pPr>
            <a:endParaRPr lang="lv-LV" sz="2941" dirty="0">
              <a:latin typeface="Times New Roman" panose="02020603050405020304" pitchFamily="18" charset="0"/>
              <a:cs typeface="Times New Roman" panose="02020603050405020304" pitchFamily="18" charset="0"/>
            </a:endParaRPr>
          </a:p>
          <a:p>
            <a:pPr marL="0" indent="0">
              <a:buNone/>
            </a:pPr>
            <a:r>
              <a:rPr lang="lv-LV" sz="3600" dirty="0">
                <a:latin typeface="Times New Roman" panose="02020603050405020304" pitchFamily="18" charset="0"/>
                <a:cs typeface="Times New Roman" panose="02020603050405020304" pitchFamily="18" charset="0"/>
              </a:rPr>
              <a:t>2. Samazināšana (pēc V+8-10)</a:t>
            </a:r>
          </a:p>
          <a:p>
            <a:pPr lvl="1">
              <a:buFontTx/>
              <a:buChar char="-"/>
            </a:pPr>
            <a:r>
              <a:rPr lang="lv-LV" sz="2941" dirty="0">
                <a:latin typeface="Times New Roman" panose="02020603050405020304" pitchFamily="18" charset="0"/>
                <a:cs typeface="Times New Roman" panose="02020603050405020304" pitchFamily="18" charset="0"/>
              </a:rPr>
              <a:t>Skolas klātienē ar </a:t>
            </a:r>
            <a:r>
              <a:rPr lang="lv-LV" sz="2941" dirty="0" err="1">
                <a:latin typeface="Times New Roman" panose="02020603050405020304" pitchFamily="18" charset="0"/>
                <a:cs typeface="Times New Roman" panose="02020603050405020304" pitchFamily="18" charset="0"/>
              </a:rPr>
              <a:t>skrīniga</a:t>
            </a:r>
            <a:r>
              <a:rPr lang="lv-LV" sz="2941" dirty="0">
                <a:latin typeface="Times New Roman" panose="02020603050405020304" pitchFamily="18" charset="0"/>
                <a:cs typeface="Times New Roman" panose="02020603050405020304" pitchFamily="18" charset="0"/>
              </a:rPr>
              <a:t> testēšanu; augstskolas pielīdzinās darbam un pakalpojumiem</a:t>
            </a:r>
          </a:p>
          <a:p>
            <a:pPr lvl="1">
              <a:buFontTx/>
              <a:buChar char="-"/>
            </a:pPr>
            <a:r>
              <a:rPr lang="lv-LV" sz="2941" dirty="0">
                <a:latin typeface="Times New Roman" panose="02020603050405020304" pitchFamily="18" charset="0"/>
                <a:cs typeface="Times New Roman" panose="02020603050405020304" pitchFamily="18" charset="0"/>
              </a:rPr>
              <a:t>Darbs attālināti (pēc darba devēja ieskatiem)</a:t>
            </a:r>
            <a:endParaRPr lang="lv-LV" sz="2941" dirty="0">
              <a:solidFill>
                <a:srgbClr val="FF0000"/>
              </a:solidFill>
              <a:latin typeface="Times New Roman" panose="02020603050405020304" pitchFamily="18" charset="0"/>
              <a:cs typeface="Times New Roman" panose="02020603050405020304" pitchFamily="18" charset="0"/>
            </a:endParaRPr>
          </a:p>
          <a:p>
            <a:pPr lvl="1">
              <a:buFontTx/>
              <a:buChar char="-"/>
            </a:pPr>
            <a:r>
              <a:rPr lang="lv-LV" sz="2941" dirty="0">
                <a:latin typeface="Times New Roman" panose="02020603050405020304" pitchFamily="18" charset="0"/>
                <a:cs typeface="Times New Roman" panose="02020603050405020304" pitchFamily="18" charset="0"/>
              </a:rPr>
              <a:t>Darbs klātienē tikai </a:t>
            </a:r>
            <a:r>
              <a:rPr lang="lv-LV" sz="2941" b="1" dirty="0">
                <a:highlight>
                  <a:srgbClr val="00FF00"/>
                </a:highlight>
                <a:latin typeface="Times New Roman" panose="02020603050405020304" pitchFamily="18" charset="0"/>
                <a:cs typeface="Times New Roman" panose="02020603050405020304" pitchFamily="18" charset="0"/>
              </a:rPr>
              <a:t>V</a:t>
            </a:r>
            <a:r>
              <a:rPr lang="lv-LV" sz="2941" b="1" dirty="0">
                <a:latin typeface="Times New Roman" panose="02020603050405020304" pitchFamily="18" charset="0"/>
                <a:cs typeface="Times New Roman" panose="02020603050405020304" pitchFamily="18" charset="0"/>
              </a:rPr>
              <a:t> </a:t>
            </a:r>
            <a:r>
              <a:rPr lang="lv-LV" sz="2941" dirty="0">
                <a:latin typeface="Times New Roman" panose="02020603050405020304" pitchFamily="18" charset="0"/>
                <a:cs typeface="Times New Roman" panose="02020603050405020304" pitchFamily="18" charset="0"/>
              </a:rPr>
              <a:t>un</a:t>
            </a:r>
            <a:r>
              <a:rPr lang="lv-LV" sz="2941" b="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personām (darba devējs var atsevišķos gadījumos lemt par </a:t>
            </a:r>
            <a:r>
              <a:rPr lang="lv-LV" sz="2941" b="1" dirty="0">
                <a:highlight>
                  <a:srgbClr val="FFFF00"/>
                </a:highlight>
                <a:latin typeface="Times New Roman" panose="02020603050405020304" pitchFamily="18" charset="0"/>
                <a:cs typeface="Times New Roman" panose="02020603050405020304" pitchFamily="18" charset="0"/>
              </a:rPr>
              <a:t>T</a:t>
            </a:r>
            <a:r>
              <a:rPr lang="lv-LV" sz="2941" dirty="0">
                <a:latin typeface="Times New Roman" panose="02020603050405020304" pitchFamily="18" charset="0"/>
                <a:cs typeface="Times New Roman" panose="02020603050405020304" pitchFamily="18" charset="0"/>
              </a:rPr>
              <a:t> personu pieļaušanu)</a:t>
            </a:r>
          </a:p>
          <a:p>
            <a:pPr lvl="1">
              <a:buFontTx/>
              <a:buChar char="-"/>
            </a:pPr>
            <a:r>
              <a:rPr lang="lv-LV" sz="2941" dirty="0">
                <a:latin typeface="Times New Roman" panose="02020603050405020304" pitchFamily="18" charset="0"/>
                <a:cs typeface="Times New Roman" panose="02020603050405020304" pitchFamily="18" charset="0"/>
              </a:rPr>
              <a:t>Pakalpojumus sniedz tikai </a:t>
            </a:r>
            <a:r>
              <a:rPr lang="lv-LV" sz="2941" b="1" dirty="0">
                <a:highlight>
                  <a:srgbClr val="00FF00"/>
                </a:highlight>
                <a:latin typeface="Times New Roman" panose="02020603050405020304" pitchFamily="18" charset="0"/>
                <a:cs typeface="Times New Roman" panose="02020603050405020304" pitchFamily="18" charset="0"/>
              </a:rPr>
              <a:t>V</a:t>
            </a:r>
            <a:r>
              <a:rPr lang="lv-LV" sz="2941" b="1" dirty="0">
                <a:latin typeface="Times New Roman" panose="02020603050405020304" pitchFamily="18" charset="0"/>
                <a:cs typeface="Times New Roman" panose="02020603050405020304" pitchFamily="18" charset="0"/>
              </a:rPr>
              <a:t> </a:t>
            </a:r>
            <a:r>
              <a:rPr lang="lv-LV" sz="2941" dirty="0">
                <a:latin typeface="Times New Roman" panose="02020603050405020304" pitchFamily="18" charset="0"/>
                <a:cs typeface="Times New Roman" panose="02020603050405020304" pitchFamily="18" charset="0"/>
              </a:rPr>
              <a:t>un</a:t>
            </a:r>
            <a:r>
              <a:rPr lang="lv-LV" sz="2941" b="1" dirty="0">
                <a:latin typeface="Times New Roman" panose="02020603050405020304" pitchFamily="18" charset="0"/>
                <a:cs typeface="Times New Roman" panose="02020603050405020304" pitchFamily="18" charset="0"/>
              </a:rPr>
              <a:t>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personas </a:t>
            </a:r>
          </a:p>
          <a:p>
            <a:pPr lvl="1">
              <a:buFontTx/>
              <a:buChar char="-"/>
            </a:pPr>
            <a:r>
              <a:rPr lang="lv-LV" sz="2941" dirty="0">
                <a:latin typeface="Times New Roman" panose="02020603050405020304" pitchFamily="18" charset="0"/>
                <a:cs typeface="Times New Roman" panose="02020603050405020304" pitchFamily="18" charset="0"/>
              </a:rPr>
              <a:t>Sporta, izklaides, kultūras, ēdināšanas, labsajūtas, pulcēšanās un tamlīdzīgos pasākumos klātesoši ir tikai </a:t>
            </a:r>
            <a:r>
              <a:rPr lang="lv-LV" sz="2941" b="1" dirty="0">
                <a:highlight>
                  <a:srgbClr val="00FF00"/>
                </a:highlight>
                <a:latin typeface="Times New Roman" panose="02020603050405020304" pitchFamily="18" charset="0"/>
                <a:cs typeface="Times New Roman" panose="02020603050405020304" pitchFamily="18" charset="0"/>
              </a:rPr>
              <a:t>V</a:t>
            </a:r>
            <a:r>
              <a:rPr lang="lv-LV" sz="2941" dirty="0">
                <a:latin typeface="Times New Roman" panose="02020603050405020304" pitchFamily="18" charset="0"/>
                <a:cs typeface="Times New Roman" panose="02020603050405020304" pitchFamily="18" charset="0"/>
              </a:rPr>
              <a:t> un </a:t>
            </a:r>
            <a:r>
              <a:rPr lang="lv-LV" sz="2941" b="1" dirty="0">
                <a:highlight>
                  <a:srgbClr val="00FF00"/>
                </a:highlight>
                <a:latin typeface="Times New Roman" panose="02020603050405020304" pitchFamily="18" charset="0"/>
                <a:cs typeface="Times New Roman" panose="02020603050405020304" pitchFamily="18" charset="0"/>
              </a:rPr>
              <a:t>P</a:t>
            </a:r>
            <a:r>
              <a:rPr lang="lv-LV" sz="2941" dirty="0">
                <a:latin typeface="Times New Roman" panose="02020603050405020304" pitchFamily="18" charset="0"/>
                <a:cs typeface="Times New Roman" panose="02020603050405020304" pitchFamily="18" charset="0"/>
              </a:rPr>
              <a:t> personas</a:t>
            </a:r>
          </a:p>
          <a:p>
            <a:pPr lvl="1">
              <a:buFontTx/>
              <a:buChar char="-"/>
            </a:pPr>
            <a:r>
              <a:rPr lang="lv-LV" sz="2941" b="1" dirty="0">
                <a:highlight>
                  <a:srgbClr val="FF0000"/>
                </a:highlight>
                <a:latin typeface="Times New Roman" panose="02020603050405020304" pitchFamily="18" charset="0"/>
                <a:cs typeface="Times New Roman" panose="02020603050405020304" pitchFamily="18" charset="0"/>
              </a:rPr>
              <a:t>N</a:t>
            </a:r>
            <a:r>
              <a:rPr lang="lv-LV" sz="2941" dirty="0">
                <a:latin typeface="Times New Roman" panose="02020603050405020304" pitchFamily="18" charset="0"/>
                <a:cs typeface="Times New Roman" panose="02020603050405020304" pitchFamily="18" charset="0"/>
              </a:rPr>
              <a:t> personas saņem tikai vitāli svarīgas preces un pakalpojumus </a:t>
            </a:r>
          </a:p>
          <a:p>
            <a:pPr marL="753969" lvl="1" indent="0">
              <a:buNone/>
            </a:pPr>
            <a:endParaRPr lang="lv-LV" sz="2941" dirty="0">
              <a:latin typeface="Times New Roman" panose="02020603050405020304" pitchFamily="18" charset="0"/>
              <a:cs typeface="Times New Roman" panose="02020603050405020304" pitchFamily="18" charset="0"/>
            </a:endParaRPr>
          </a:p>
          <a:p>
            <a:pPr marL="0" indent="0">
              <a:buNone/>
            </a:pPr>
            <a:endParaRPr lang="lv-LV" sz="3600" dirty="0">
              <a:latin typeface="Times New Roman" panose="02020603050405020304" pitchFamily="18" charset="0"/>
              <a:cs typeface="Times New Roman" panose="02020603050405020304" pitchFamily="18" charset="0"/>
            </a:endParaRPr>
          </a:p>
          <a:p>
            <a:pPr marL="0" indent="0">
              <a:buNone/>
            </a:pPr>
            <a:endParaRPr lang="lv-LV"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0214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936310"/>
          </a:xfrm>
        </p:spPr>
        <p:txBody>
          <a:bodyPr>
            <a:normAutofit/>
          </a:bodyPr>
          <a:lstStyle/>
          <a:p>
            <a:pPr algn="ctr"/>
            <a:r>
              <a:rPr lang="lv-LV" sz="4400" b="1" dirty="0">
                <a:latin typeface="Times New Roman" panose="02020603050405020304" pitchFamily="18" charset="0"/>
                <a:cs typeface="Times New Roman" panose="02020603050405020304" pitchFamily="18" charset="0"/>
              </a:rPr>
              <a:t>D+M koncepta būtība (II)</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640114"/>
            <a:ext cx="18840893" cy="9670824"/>
          </a:xfrm>
        </p:spPr>
        <p:txBody>
          <a:bodyPr>
            <a:noAutofit/>
          </a:bodyPr>
          <a:lstStyle/>
          <a:p>
            <a:pPr marL="0" lvl="0" indent="0">
              <a:lnSpc>
                <a:spcPct val="107000"/>
              </a:lnSpc>
              <a:spcAft>
                <a:spcPts val="600"/>
              </a:spcAft>
              <a:buNone/>
              <a:tabLst>
                <a:tab pos="457200" algn="l"/>
              </a:tabLst>
            </a:pPr>
            <a:r>
              <a:rPr lang="lv-LV" sz="2500" b="1" dirty="0">
                <a:latin typeface="Times New Roman" panose="02020603050405020304" pitchFamily="18" charset="0"/>
                <a:ea typeface="Calibri" panose="020F0502020204030204" pitchFamily="34" charset="0"/>
                <a:cs typeface="Times New Roman" panose="02020603050405020304" pitchFamily="18" charset="0"/>
              </a:rPr>
              <a:t>Darba devēja pienākumi </a:t>
            </a:r>
          </a:p>
          <a:p>
            <a:pPr marL="342900" lvl="0" indent="-342900">
              <a:lnSpc>
                <a:spcPct val="107000"/>
              </a:lnSpc>
              <a:spcAft>
                <a:spcPts val="600"/>
              </a:spcAft>
              <a:buFont typeface="Times New Roman" panose="02020603050405020304" pitchFamily="18" charset="0"/>
              <a:buChar char="-"/>
              <a:tabLst>
                <a:tab pos="457200" algn="l"/>
              </a:tabLst>
            </a:pPr>
            <a:r>
              <a:rPr lang="lv-LV" sz="2500" dirty="0">
                <a:latin typeface="Times New Roman" panose="02020603050405020304" pitchFamily="18" charset="0"/>
                <a:ea typeface="Calibri" panose="020F0502020204030204" pitchFamily="34" charset="0"/>
                <a:cs typeface="Times New Roman" panose="02020603050405020304" pitchFamily="18" charset="0"/>
              </a:rPr>
              <a:t>Noteikt darbiniekus, kuriem klātienes darba pienākumu veikšanai nepieciešams </a:t>
            </a:r>
            <a:r>
              <a:rPr lang="lv-LV" sz="2500" b="1"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V</a:t>
            </a:r>
            <a:r>
              <a:rPr lang="lv-LV" sz="2500" dirty="0">
                <a:latin typeface="Times New Roman" panose="02020603050405020304" pitchFamily="18" charset="0"/>
                <a:ea typeface="Calibri" panose="020F0502020204030204" pitchFamily="34" charset="0"/>
                <a:cs typeface="Times New Roman" panose="02020603050405020304" pitchFamily="18" charset="0"/>
              </a:rPr>
              <a:t> vai </a:t>
            </a:r>
            <a:r>
              <a:rPr lang="lv-LV" sz="2500" b="1"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P</a:t>
            </a:r>
            <a:r>
              <a:rPr lang="lv-LV" sz="2500" dirty="0">
                <a:latin typeface="Times New Roman" panose="02020603050405020304" pitchFamily="18" charset="0"/>
                <a:ea typeface="Calibri" panose="020F0502020204030204" pitchFamily="34" charset="0"/>
                <a:cs typeface="Times New Roman" panose="02020603050405020304" pitchFamily="18" charset="0"/>
              </a:rPr>
              <a:t> sertifikāts, ņemot vērā šādus kritērijus:</a:t>
            </a:r>
          </a:p>
          <a:p>
            <a:pPr marL="742950" lvl="1" indent="-285750">
              <a:lnSpc>
                <a:spcPct val="107000"/>
              </a:lnSpc>
              <a:spcAft>
                <a:spcPts val="600"/>
              </a:spcAft>
              <a:buFont typeface="Times New Roman" panose="02020603050405020304" pitchFamily="18" charset="0"/>
              <a:buChar char="-"/>
              <a:tabLst>
                <a:tab pos="914400" algn="l"/>
              </a:tabLst>
            </a:pPr>
            <a:r>
              <a:rPr lang="lv-LV" sz="2500" dirty="0">
                <a:latin typeface="Times New Roman" panose="02020603050405020304" pitchFamily="18" charset="0"/>
                <a:ea typeface="Calibri" panose="020F0502020204030204" pitchFamily="34" charset="0"/>
                <a:cs typeface="Times New Roman" panose="02020603050405020304" pitchFamily="18" charset="0"/>
              </a:rPr>
              <a:t>darbinieks ir tiešā saskarsmē ar klientiem, nonākot fiziskā kontaktā vai ilgstoši atrodas tuvāk par 2m no klienta;</a:t>
            </a:r>
          </a:p>
          <a:p>
            <a:pPr marL="742950" lvl="1" indent="-285750">
              <a:lnSpc>
                <a:spcPct val="107000"/>
              </a:lnSpc>
              <a:spcAft>
                <a:spcPts val="600"/>
              </a:spcAft>
              <a:buFont typeface="Times New Roman" panose="02020603050405020304" pitchFamily="18" charset="0"/>
              <a:buChar char="-"/>
              <a:tabLst>
                <a:tab pos="914400" algn="l"/>
              </a:tabLst>
            </a:pPr>
            <a:r>
              <a:rPr lang="lv-LV" sz="2500" dirty="0">
                <a:latin typeface="Times New Roman" panose="02020603050405020304" pitchFamily="18" charset="0"/>
                <a:ea typeface="Calibri" panose="020F0502020204030204" pitchFamily="34" charset="0"/>
                <a:cs typeface="Times New Roman" panose="02020603050405020304" pitchFamily="18" charset="0"/>
              </a:rPr>
              <a:t>vairāki darbinieki atrodas ilgstošā savstarpējā saskarsmē, nonākot fiziskā kontaktā vai ilgstoši atrodas tuvāk par 2m;</a:t>
            </a:r>
          </a:p>
          <a:p>
            <a:pPr marL="742950" lvl="1" indent="-285750">
              <a:lnSpc>
                <a:spcPct val="107000"/>
              </a:lnSpc>
              <a:spcAft>
                <a:spcPts val="600"/>
              </a:spcAft>
              <a:buFont typeface="Times New Roman" panose="02020603050405020304" pitchFamily="18" charset="0"/>
              <a:buChar char="-"/>
              <a:tabLst>
                <a:tab pos="914400" algn="l"/>
              </a:tabLst>
            </a:pPr>
            <a:r>
              <a:rPr lang="lv-LV" sz="2500" dirty="0">
                <a:latin typeface="Times New Roman" panose="02020603050405020304" pitchFamily="18" charset="0"/>
                <a:ea typeface="Calibri" panose="020F0502020204030204" pitchFamily="34" charset="0"/>
                <a:cs typeface="Times New Roman" panose="02020603050405020304" pitchFamily="18" charset="0"/>
              </a:rPr>
              <a:t>darbiniekam ir paaugstinātas iespējas inficēties, atrodoties tiešā saskarsmē un kontaktējoties ar lielu skaitu personu, kuru veselības stāvoklis nav zināms;</a:t>
            </a:r>
          </a:p>
          <a:p>
            <a:pPr marL="742950" lvl="1" indent="-285750">
              <a:lnSpc>
                <a:spcPct val="107000"/>
              </a:lnSpc>
              <a:spcAft>
                <a:spcPts val="600"/>
              </a:spcAft>
              <a:buFont typeface="Times New Roman" panose="02020603050405020304" pitchFamily="18" charset="0"/>
              <a:buChar char="-"/>
              <a:tabLst>
                <a:tab pos="914400" algn="l"/>
              </a:tabLst>
            </a:pPr>
            <a:r>
              <a:rPr lang="lv-LV" sz="2500" dirty="0">
                <a:latin typeface="Times New Roman" panose="02020603050405020304" pitchFamily="18" charset="0"/>
                <a:ea typeface="Calibri" panose="020F0502020204030204" pitchFamily="34" charset="0"/>
                <a:cs typeface="Times New Roman" panose="02020603050405020304" pitchFamily="18" charset="0"/>
              </a:rPr>
              <a:t>darbinieka klātienes darba pienākumi ir kritiski sabiedrībai, kā arī uzņēmuma vai iestādes darbības nepārtrauktības nodrošināšanai;</a:t>
            </a:r>
          </a:p>
          <a:p>
            <a:pPr marL="742950" lvl="1" indent="-285750">
              <a:lnSpc>
                <a:spcPct val="107000"/>
              </a:lnSpc>
              <a:spcAft>
                <a:spcPts val="600"/>
              </a:spcAft>
              <a:buFont typeface="Times New Roman" panose="02020603050405020304" pitchFamily="18" charset="0"/>
              <a:buChar char="-"/>
              <a:tabLst>
                <a:tab pos="914400" algn="l"/>
              </a:tabLst>
            </a:pPr>
            <a:r>
              <a:rPr lang="lv-LV" sz="2500" dirty="0">
                <a:latin typeface="Times New Roman" panose="02020603050405020304" pitchFamily="18" charset="0"/>
                <a:ea typeface="Calibri" panose="020F0502020204030204" pitchFamily="34" charset="0"/>
                <a:cs typeface="Times New Roman" panose="02020603050405020304" pitchFamily="18" charset="0"/>
              </a:rPr>
              <a:t>darba pienākumu izpildei atbilstoši normatīvo aktu prasībām darbiniekam nepieciešams </a:t>
            </a:r>
            <a:r>
              <a:rPr lang="lv-LV" sz="2500" b="1"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V</a:t>
            </a:r>
            <a:r>
              <a:rPr lang="lv-LV" sz="2500" dirty="0">
                <a:latin typeface="Times New Roman" panose="02020603050405020304" pitchFamily="18" charset="0"/>
                <a:ea typeface="Calibri" panose="020F0502020204030204" pitchFamily="34" charset="0"/>
                <a:cs typeface="Times New Roman" panose="02020603050405020304" pitchFamily="18" charset="0"/>
              </a:rPr>
              <a:t> vai </a:t>
            </a:r>
            <a:r>
              <a:rPr lang="lv-LV" sz="2500" b="1"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P</a:t>
            </a:r>
            <a:r>
              <a:rPr lang="lv-LV" sz="2500" dirty="0">
                <a:latin typeface="Times New Roman" panose="02020603050405020304" pitchFamily="18" charset="0"/>
                <a:ea typeface="Calibri" panose="020F0502020204030204" pitchFamily="34" charset="0"/>
                <a:cs typeface="Times New Roman" panose="02020603050405020304" pitchFamily="18" charset="0"/>
              </a:rPr>
              <a:t> sertifikāts.</a:t>
            </a:r>
          </a:p>
          <a:p>
            <a:pPr marL="342900" lvl="0" indent="-342900">
              <a:lnSpc>
                <a:spcPct val="107000"/>
              </a:lnSpc>
              <a:spcAft>
                <a:spcPts val="600"/>
              </a:spcAft>
              <a:buFont typeface="Times New Roman" panose="02020603050405020304" pitchFamily="18" charset="0"/>
              <a:buChar char="-"/>
              <a:tabLst>
                <a:tab pos="457200" algn="l"/>
              </a:tabLst>
            </a:pPr>
            <a:r>
              <a:rPr lang="lv-LV" sz="2500" dirty="0">
                <a:latin typeface="Times New Roman" panose="02020603050405020304" pitchFamily="18" charset="0"/>
                <a:ea typeface="Calibri" panose="020F0502020204030204" pitchFamily="34" charset="0"/>
                <a:cs typeface="Times New Roman" panose="02020603050405020304" pitchFamily="18" charset="0"/>
              </a:rPr>
              <a:t>Nepielaist šos darbiniekus veikt darba pienākumus, ja darbinieks nav uzrādījis vakcinācijas vai pārslimošanas sertifikātu; </a:t>
            </a:r>
          </a:p>
          <a:p>
            <a:pPr marL="0" lvl="0" indent="0">
              <a:lnSpc>
                <a:spcPct val="107000"/>
              </a:lnSpc>
              <a:spcAft>
                <a:spcPts val="600"/>
              </a:spcAft>
              <a:buNone/>
              <a:tabLst>
                <a:tab pos="457200" algn="l"/>
              </a:tabLst>
            </a:pPr>
            <a:r>
              <a:rPr lang="lv-LV" sz="2500" b="1" dirty="0">
                <a:latin typeface="Times New Roman" panose="02020603050405020304" pitchFamily="18" charset="0"/>
                <a:ea typeface="Calibri" panose="020F0502020204030204" pitchFamily="34" charset="0"/>
                <a:cs typeface="Times New Roman" panose="02020603050405020304" pitchFamily="18" charset="0"/>
              </a:rPr>
              <a:t>Darba devēja tiesības nevakcinētu darbinieku </a:t>
            </a:r>
            <a:r>
              <a:rPr lang="lv-LV" sz="2500" dirty="0">
                <a:latin typeface="Times New Roman" panose="02020603050405020304" pitchFamily="18" charset="0"/>
                <a:ea typeface="Calibri" panose="020F0502020204030204" pitchFamily="34" charset="0"/>
                <a:cs typeface="Times New Roman" panose="02020603050405020304" pitchFamily="18" charset="0"/>
              </a:rPr>
              <a:t>ir nosūtīt veikt attālināti darbu; pārcelt citā darbā; atstādināt no darba; izbeigt darba tiesiskās attiecības</a:t>
            </a:r>
          </a:p>
          <a:p>
            <a:pPr marL="0" lvl="0" indent="0">
              <a:lnSpc>
                <a:spcPct val="107000"/>
              </a:lnSpc>
              <a:spcAft>
                <a:spcPts val="600"/>
              </a:spcAft>
              <a:buNone/>
              <a:tabLst>
                <a:tab pos="457200" algn="l"/>
              </a:tabLst>
            </a:pPr>
            <a:r>
              <a:rPr lang="lv-LV" sz="2500" b="1" dirty="0">
                <a:latin typeface="Times New Roman" panose="02020603050405020304" pitchFamily="18" charset="0"/>
                <a:ea typeface="Calibri" panose="020F0502020204030204" pitchFamily="34" charset="0"/>
                <a:cs typeface="Times New Roman" panose="02020603050405020304" pitchFamily="18" charset="0"/>
              </a:rPr>
              <a:t>Darba ņēmēja pienākums </a:t>
            </a:r>
            <a:r>
              <a:rPr lang="lv-LV" sz="2500" dirty="0">
                <a:latin typeface="Times New Roman" panose="02020603050405020304" pitchFamily="18" charset="0"/>
                <a:ea typeface="Calibri" panose="020F0502020204030204" pitchFamily="34" charset="0"/>
                <a:cs typeface="Times New Roman" panose="02020603050405020304" pitchFamily="18" charset="0"/>
              </a:rPr>
              <a:t>ir informēt darba devēju par </a:t>
            </a:r>
            <a:r>
              <a:rPr lang="lv-LV" sz="2500" b="1"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V</a:t>
            </a:r>
            <a:r>
              <a:rPr lang="lv-LV" sz="2500" dirty="0">
                <a:latin typeface="Times New Roman" panose="02020603050405020304" pitchFamily="18" charset="0"/>
                <a:ea typeface="Calibri" panose="020F0502020204030204" pitchFamily="34" charset="0"/>
                <a:cs typeface="Times New Roman" panose="02020603050405020304" pitchFamily="18" charset="0"/>
              </a:rPr>
              <a:t> vai </a:t>
            </a:r>
            <a:r>
              <a:rPr lang="lv-LV" sz="2500" b="1"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P</a:t>
            </a:r>
            <a:r>
              <a:rPr lang="lv-LV" sz="2500" dirty="0">
                <a:latin typeface="Times New Roman" panose="02020603050405020304" pitchFamily="18" charset="0"/>
                <a:ea typeface="Calibri" panose="020F0502020204030204" pitchFamily="34" charset="0"/>
                <a:cs typeface="Times New Roman" panose="02020603050405020304" pitchFamily="18" charset="0"/>
              </a:rPr>
              <a:t> sertifikāta esamību un pienākums to uzrādīt darba devējam</a:t>
            </a:r>
          </a:p>
          <a:p>
            <a:pPr marL="0" lvl="0" indent="0">
              <a:lnSpc>
                <a:spcPct val="107000"/>
              </a:lnSpc>
              <a:spcAft>
                <a:spcPts val="600"/>
              </a:spcAft>
              <a:buNone/>
              <a:tabLst>
                <a:tab pos="457200" algn="l"/>
              </a:tabLst>
            </a:pPr>
            <a:r>
              <a:rPr lang="lv-LV" sz="2500" b="1" dirty="0">
                <a:latin typeface="Times New Roman" panose="02020603050405020304" pitchFamily="18" charset="0"/>
                <a:ea typeface="Calibri" panose="020F0502020204030204" pitchFamily="34" charset="0"/>
                <a:cs typeface="Times New Roman" panose="02020603050405020304" pitchFamily="18" charset="0"/>
              </a:rPr>
              <a:t>Darba ņēmēja tiesības </a:t>
            </a:r>
            <a:r>
              <a:rPr lang="lv-LV" sz="2500" dirty="0">
                <a:latin typeface="Times New Roman" panose="02020603050405020304" pitchFamily="18" charset="0"/>
                <a:ea typeface="Calibri" panose="020F0502020204030204" pitchFamily="34" charset="0"/>
                <a:cs typeface="Times New Roman" panose="02020603050405020304" pitchFamily="18" charset="0"/>
              </a:rPr>
              <a:t>ir uzteikt darba līgumu</a:t>
            </a:r>
          </a:p>
          <a:p>
            <a:pPr marL="0" lvl="0" indent="0">
              <a:lnSpc>
                <a:spcPct val="107000"/>
              </a:lnSpc>
              <a:spcAft>
                <a:spcPts val="600"/>
              </a:spcAft>
              <a:buNone/>
              <a:tabLst>
                <a:tab pos="457200" algn="l"/>
              </a:tabLst>
            </a:pPr>
            <a:r>
              <a:rPr lang="lv-LV" sz="2500" b="1" dirty="0">
                <a:latin typeface="Times New Roman" panose="02020603050405020304" pitchFamily="18" charset="0"/>
                <a:ea typeface="Calibri" panose="020F0502020204030204" pitchFamily="34" charset="0"/>
                <a:cs typeface="Times New Roman" panose="02020603050405020304" pitchFamily="18" charset="0"/>
              </a:rPr>
              <a:t>Pakalpojuma sniedzēja pienākumi un tiesības </a:t>
            </a:r>
            <a:r>
              <a:rPr lang="lv-LV" sz="2500" dirty="0">
                <a:latin typeface="Times New Roman" panose="02020603050405020304" pitchFamily="18" charset="0"/>
                <a:ea typeface="Calibri" panose="020F0502020204030204" pitchFamily="34" charset="0"/>
                <a:cs typeface="Times New Roman" panose="02020603050405020304" pitchFamily="18" charset="0"/>
              </a:rPr>
              <a:t>ir nodrošināt pakalpojumu sniegšanu epidemioloģiski drošā vai daļēji drošā vidē, izņemot klātienes pakalpojumus, kurus nav iespējams sniegt attālināti vai pakalpojuma sniegšana attālināti rada risku cilvēka </a:t>
            </a:r>
            <a:r>
              <a:rPr lang="lv-LV" sz="2500" dirty="0" err="1">
                <a:latin typeface="Times New Roman" panose="02020603050405020304" pitchFamily="18" charset="0"/>
                <a:ea typeface="Calibri" panose="020F0502020204030204" pitchFamily="34" charset="0"/>
                <a:cs typeface="Times New Roman" panose="02020603050405020304" pitchFamily="18" charset="0"/>
              </a:rPr>
              <a:t>pamattiesību</a:t>
            </a:r>
            <a:r>
              <a:rPr lang="lv-LV" sz="2500" dirty="0">
                <a:latin typeface="Times New Roman" panose="02020603050405020304" pitchFamily="18" charset="0"/>
                <a:ea typeface="Calibri" panose="020F0502020204030204" pitchFamily="34" charset="0"/>
                <a:cs typeface="Times New Roman" panose="02020603050405020304" pitchFamily="18" charset="0"/>
              </a:rPr>
              <a:t> nodrošināšanai</a:t>
            </a:r>
          </a:p>
          <a:p>
            <a:pPr marL="0" lvl="0" indent="0">
              <a:lnSpc>
                <a:spcPct val="107000"/>
              </a:lnSpc>
              <a:spcAft>
                <a:spcPts val="600"/>
              </a:spcAft>
              <a:buNone/>
              <a:tabLst>
                <a:tab pos="457200" algn="l"/>
              </a:tabLst>
            </a:pPr>
            <a:r>
              <a:rPr lang="lv-LV" sz="2500" b="1" dirty="0">
                <a:latin typeface="Times New Roman" panose="02020603050405020304" pitchFamily="18" charset="0"/>
                <a:ea typeface="Calibri" panose="020F0502020204030204" pitchFamily="34" charset="0"/>
                <a:cs typeface="Times New Roman" panose="02020603050405020304" pitchFamily="18" charset="0"/>
              </a:rPr>
              <a:t>Pakalpojumu saņēmēja pienākumi un tiesības ir </a:t>
            </a:r>
            <a:r>
              <a:rPr lang="lv-LV" sz="2500" dirty="0">
                <a:latin typeface="Times New Roman" panose="02020603050405020304" pitchFamily="18" charset="0"/>
                <a:ea typeface="Calibri" panose="020F0502020204030204" pitchFamily="34" charset="0"/>
                <a:cs typeface="Times New Roman" panose="02020603050405020304" pitchFamily="18" charset="0"/>
              </a:rPr>
              <a:t>uzrādīt</a:t>
            </a:r>
            <a:r>
              <a:rPr lang="lv-LV" sz="2500" b="1" dirty="0">
                <a:latin typeface="Times New Roman" panose="02020603050405020304" pitchFamily="18" charset="0"/>
                <a:ea typeface="Calibri" panose="020F0502020204030204" pitchFamily="34" charset="0"/>
                <a:cs typeface="Times New Roman" panose="02020603050405020304" pitchFamily="18" charset="0"/>
              </a:rPr>
              <a:t> </a:t>
            </a:r>
            <a:r>
              <a:rPr lang="lv-LV" sz="2500" b="1"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V</a:t>
            </a:r>
            <a:r>
              <a:rPr lang="lv-LV" sz="2500" dirty="0">
                <a:latin typeface="Times New Roman" panose="02020603050405020304" pitchFamily="18" charset="0"/>
                <a:ea typeface="Calibri" panose="020F0502020204030204" pitchFamily="34" charset="0"/>
                <a:cs typeface="Times New Roman" panose="02020603050405020304" pitchFamily="18" charset="0"/>
              </a:rPr>
              <a:t> vai </a:t>
            </a:r>
            <a:r>
              <a:rPr lang="lv-LV" sz="2500" b="1" dirty="0">
                <a:highlight>
                  <a:srgbClr val="00FF00"/>
                </a:highlight>
                <a:latin typeface="Times New Roman" panose="02020603050405020304" pitchFamily="18" charset="0"/>
                <a:ea typeface="Calibri" panose="020F0502020204030204" pitchFamily="34" charset="0"/>
                <a:cs typeface="Times New Roman" panose="02020603050405020304" pitchFamily="18" charset="0"/>
              </a:rPr>
              <a:t>P</a:t>
            </a:r>
            <a:r>
              <a:rPr lang="lv-LV" sz="2500" dirty="0">
                <a:latin typeface="Times New Roman" panose="02020603050405020304" pitchFamily="18" charset="0"/>
                <a:ea typeface="Calibri" panose="020F0502020204030204" pitchFamily="34" charset="0"/>
                <a:cs typeface="Times New Roman" panose="02020603050405020304" pitchFamily="18" charset="0"/>
              </a:rPr>
              <a:t> sertifikāta esamību un saņemt specifiskos nozares drošos pakalpojumus</a:t>
            </a:r>
          </a:p>
          <a:p>
            <a:pPr marL="0" lvl="0" indent="0">
              <a:lnSpc>
                <a:spcPct val="107000"/>
              </a:lnSpc>
              <a:spcAft>
                <a:spcPts val="600"/>
              </a:spcAft>
              <a:buNone/>
              <a:tabLst>
                <a:tab pos="457200" algn="l"/>
              </a:tabLst>
            </a:pPr>
            <a:endParaRPr lang="lv-LV" sz="2500" dirty="0">
              <a:latin typeface="Times New Roman" panose="02020603050405020304" pitchFamily="18" charset="0"/>
              <a:ea typeface="Calibri" panose="020F0502020204030204" pitchFamily="34" charset="0"/>
              <a:cs typeface="Times New Roman" panose="02020603050405020304" pitchFamily="18" charset="0"/>
            </a:endParaRPr>
          </a:p>
          <a:p>
            <a:pPr marL="766016" indent="-685800">
              <a:lnSpc>
                <a:spcPct val="107000"/>
              </a:lnSpc>
              <a:spcAft>
                <a:spcPts val="600"/>
              </a:spcAft>
              <a:buFontTx/>
              <a:buChar char="-"/>
            </a:pPr>
            <a:endParaRPr lang="lv-LV" sz="25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lv-LV" sz="2500" dirty="0">
              <a:latin typeface="Times New Roman" panose="02020603050405020304" pitchFamily="18" charset="0"/>
              <a:cs typeface="Times New Roman" panose="02020603050405020304" pitchFamily="18" charset="0"/>
            </a:endParaRPr>
          </a:p>
          <a:p>
            <a:pPr marL="0" indent="0">
              <a:buNone/>
            </a:pPr>
            <a:endParaRPr lang="lv-LV" sz="25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7219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25246-0018-4C90-9440-58444061487E}"/>
              </a:ext>
            </a:extLst>
          </p:cNvPr>
          <p:cNvSpPr>
            <a:spLocks noGrp="1"/>
          </p:cNvSpPr>
          <p:nvPr>
            <p:ph type="title"/>
          </p:nvPr>
        </p:nvSpPr>
        <p:spPr>
          <a:xfrm>
            <a:off x="1382266" y="602204"/>
            <a:ext cx="17341156" cy="1545574"/>
          </a:xfrm>
        </p:spPr>
        <p:txBody>
          <a:bodyPr>
            <a:normAutofit/>
          </a:bodyPr>
          <a:lstStyle/>
          <a:p>
            <a:pPr algn="ctr"/>
            <a:r>
              <a:rPr lang="lv-LV" sz="4400" b="1" dirty="0">
                <a:latin typeface="Times New Roman" panose="02020603050405020304" pitchFamily="18" charset="0"/>
                <a:cs typeface="Times New Roman" panose="02020603050405020304" pitchFamily="18" charset="0"/>
              </a:rPr>
              <a:t>Vispārējie pulcēšanās ierobežojumi (kuru koncepts pieļauj)</a:t>
            </a:r>
          </a:p>
        </p:txBody>
      </p:sp>
      <p:sp>
        <p:nvSpPr>
          <p:cNvPr id="3" name="Content Placeholder 2">
            <a:extLst>
              <a:ext uri="{FF2B5EF4-FFF2-40B4-BE49-F238E27FC236}">
                <a16:creationId xmlns:a16="http://schemas.microsoft.com/office/drawing/2014/main" id="{C99C6A92-9BBA-4AE7-A57F-8EDBAF7E969D}"/>
              </a:ext>
            </a:extLst>
          </p:cNvPr>
          <p:cNvSpPr>
            <a:spLocks noGrp="1"/>
          </p:cNvSpPr>
          <p:nvPr>
            <p:ph idx="1"/>
          </p:nvPr>
        </p:nvSpPr>
        <p:spPr>
          <a:xfrm>
            <a:off x="723014" y="1956392"/>
            <a:ext cx="18840893" cy="9354546"/>
          </a:xfrm>
        </p:spPr>
        <p:txBody>
          <a:bodyPr>
            <a:normAutofit fontScale="92500" lnSpcReduction="10000"/>
          </a:bodyPr>
          <a:lstStyle/>
          <a:p>
            <a:pPr marL="0" indent="0">
              <a:buNone/>
            </a:pPr>
            <a:endParaRPr lang="lv-LV" sz="3600" b="1" dirty="0">
              <a:latin typeface="Times New Roman" panose="02020603050405020304" pitchFamily="18" charset="0"/>
              <a:cs typeface="Times New Roman" panose="02020603050405020304" pitchFamily="18" charset="0"/>
            </a:endParaRPr>
          </a:p>
          <a:p>
            <a:pPr marL="0" indent="0">
              <a:buNone/>
            </a:pPr>
            <a:r>
              <a:rPr lang="lv-LV" sz="3600" b="1" dirty="0">
                <a:latin typeface="Times New Roman" panose="02020603050405020304" pitchFamily="18" charset="0"/>
                <a:cs typeface="Times New Roman" panose="02020603050405020304" pitchFamily="18" charset="0"/>
              </a:rPr>
              <a:t>V+/0 līdz V+3</a:t>
            </a:r>
          </a:p>
          <a:p>
            <a:pPr>
              <a:buFontTx/>
              <a:buChar char="-"/>
            </a:pPr>
            <a:r>
              <a:rPr lang="lv-LV" sz="3600" b="1" dirty="0">
                <a:highlight>
                  <a:srgbClr val="00FF00"/>
                </a:highlight>
                <a:latin typeface="Times New Roman" panose="02020603050405020304" pitchFamily="18" charset="0"/>
                <a:cs typeface="Times New Roman" panose="02020603050405020304" pitchFamily="18" charset="0"/>
              </a:rPr>
              <a:t>V</a:t>
            </a:r>
            <a:r>
              <a:rPr lang="lv-LV" sz="3600" dirty="0">
                <a:latin typeface="Times New Roman" panose="02020603050405020304" pitchFamily="18" charset="0"/>
                <a:cs typeface="Times New Roman" panose="02020603050405020304" pitchFamily="18" charset="0"/>
              </a:rPr>
              <a:t>, </a:t>
            </a:r>
            <a:r>
              <a:rPr lang="lv-LV" sz="3600" b="1" dirty="0">
                <a:highlight>
                  <a:srgbClr val="00FF00"/>
                </a:highlight>
                <a:latin typeface="Times New Roman" panose="02020603050405020304" pitchFamily="18" charset="0"/>
                <a:cs typeface="Times New Roman" panose="02020603050405020304" pitchFamily="18" charset="0"/>
              </a:rPr>
              <a:t>P,</a:t>
            </a:r>
            <a:r>
              <a:rPr lang="lv-LV" sz="3600" dirty="0">
                <a:latin typeface="Times New Roman" panose="02020603050405020304" pitchFamily="18" charset="0"/>
                <a:cs typeface="Times New Roman" panose="02020603050405020304" pitchFamily="18" charset="0"/>
              </a:rPr>
              <a:t> - iekštelpās 20 personas, </a:t>
            </a:r>
            <a:r>
              <a:rPr lang="lv-LV" sz="3600" dirty="0" err="1">
                <a:latin typeface="Times New Roman" panose="02020603050405020304" pitchFamily="18" charset="0"/>
                <a:cs typeface="Times New Roman" panose="02020603050405020304" pitchFamily="18" charset="0"/>
              </a:rPr>
              <a:t>ārtelpās</a:t>
            </a:r>
            <a:r>
              <a:rPr lang="lv-LV" sz="3600" dirty="0">
                <a:latin typeface="Times New Roman" panose="02020603050405020304" pitchFamily="18" charset="0"/>
                <a:cs typeface="Times New Roman" panose="02020603050405020304" pitchFamily="18" charset="0"/>
              </a:rPr>
              <a:t> 50 personas</a:t>
            </a:r>
          </a:p>
          <a:p>
            <a:pPr>
              <a:buFontTx/>
              <a:buChar char="-"/>
            </a:pPr>
            <a:r>
              <a:rPr lang="lv-LV" sz="3600" b="1" dirty="0">
                <a:highlight>
                  <a:srgbClr val="00FF00"/>
                </a:highlight>
                <a:latin typeface="Times New Roman" panose="02020603050405020304" pitchFamily="18" charset="0"/>
                <a:cs typeface="Times New Roman" panose="02020603050405020304" pitchFamily="18" charset="0"/>
              </a:rPr>
              <a:t>V</a:t>
            </a:r>
            <a:r>
              <a:rPr lang="lv-LV" sz="3600" dirty="0">
                <a:latin typeface="Times New Roman" panose="02020603050405020304" pitchFamily="18" charset="0"/>
                <a:cs typeface="Times New Roman" panose="02020603050405020304" pitchFamily="18" charset="0"/>
              </a:rPr>
              <a:t>, </a:t>
            </a:r>
            <a:r>
              <a:rPr lang="lv-LV" sz="3600" b="1" dirty="0">
                <a:highlight>
                  <a:srgbClr val="00FF00"/>
                </a:highlight>
                <a:latin typeface="Times New Roman" panose="02020603050405020304" pitchFamily="18" charset="0"/>
                <a:cs typeface="Times New Roman" panose="02020603050405020304" pitchFamily="18" charset="0"/>
              </a:rPr>
              <a:t>P,</a:t>
            </a:r>
            <a:r>
              <a:rPr lang="lv-LV" sz="3600" dirty="0">
                <a:latin typeface="Times New Roman" panose="02020603050405020304" pitchFamily="18" charset="0"/>
                <a:cs typeface="Times New Roman" panose="02020603050405020304" pitchFamily="18" charset="0"/>
              </a:rPr>
              <a:t> </a:t>
            </a:r>
            <a:r>
              <a:rPr lang="lv-LV" sz="3600" b="1" dirty="0">
                <a:highlight>
                  <a:srgbClr val="FFFF00"/>
                </a:highlight>
                <a:latin typeface="Times New Roman" panose="02020603050405020304" pitchFamily="18" charset="0"/>
                <a:cs typeface="Times New Roman" panose="02020603050405020304" pitchFamily="18" charset="0"/>
              </a:rPr>
              <a:t>T</a:t>
            </a:r>
            <a:r>
              <a:rPr lang="lv-LV" sz="3600" dirty="0">
                <a:latin typeface="Times New Roman" panose="02020603050405020304" pitchFamily="18" charset="0"/>
                <a:cs typeface="Times New Roman" panose="02020603050405020304" pitchFamily="18" charset="0"/>
              </a:rPr>
              <a:t> - iekštelpās 15 personas, </a:t>
            </a:r>
            <a:r>
              <a:rPr lang="lv-LV" sz="3600" dirty="0" err="1">
                <a:latin typeface="Times New Roman" panose="02020603050405020304" pitchFamily="18" charset="0"/>
                <a:cs typeface="Times New Roman" panose="02020603050405020304" pitchFamily="18" charset="0"/>
              </a:rPr>
              <a:t>ārtelpās</a:t>
            </a:r>
            <a:r>
              <a:rPr lang="lv-LV" sz="3600" dirty="0">
                <a:latin typeface="Times New Roman" panose="02020603050405020304" pitchFamily="18" charset="0"/>
                <a:cs typeface="Times New Roman" panose="02020603050405020304" pitchFamily="18" charset="0"/>
              </a:rPr>
              <a:t> 40 personas</a:t>
            </a:r>
          </a:p>
          <a:p>
            <a:pPr>
              <a:buFontTx/>
              <a:buChar char="-"/>
            </a:pPr>
            <a:r>
              <a:rPr lang="lv-LV" sz="3600" b="1" dirty="0">
                <a:highlight>
                  <a:srgbClr val="00FF00"/>
                </a:highlight>
                <a:latin typeface="Times New Roman" panose="02020603050405020304" pitchFamily="18" charset="0"/>
                <a:cs typeface="Times New Roman" panose="02020603050405020304" pitchFamily="18" charset="0"/>
              </a:rPr>
              <a:t>V</a:t>
            </a:r>
            <a:r>
              <a:rPr lang="lv-LV" sz="3600" dirty="0">
                <a:latin typeface="Times New Roman" panose="02020603050405020304" pitchFamily="18" charset="0"/>
                <a:cs typeface="Times New Roman" panose="02020603050405020304" pitchFamily="18" charset="0"/>
              </a:rPr>
              <a:t>, </a:t>
            </a:r>
            <a:r>
              <a:rPr lang="lv-LV" sz="3600" b="1" dirty="0">
                <a:highlight>
                  <a:srgbClr val="00FF00"/>
                </a:highlight>
                <a:latin typeface="Times New Roman" panose="02020603050405020304" pitchFamily="18" charset="0"/>
                <a:cs typeface="Times New Roman" panose="02020603050405020304" pitchFamily="18" charset="0"/>
              </a:rPr>
              <a:t>P,</a:t>
            </a:r>
            <a:r>
              <a:rPr lang="lv-LV" sz="3600" dirty="0">
                <a:latin typeface="Times New Roman" panose="02020603050405020304" pitchFamily="18" charset="0"/>
                <a:cs typeface="Times New Roman" panose="02020603050405020304" pitchFamily="18" charset="0"/>
              </a:rPr>
              <a:t> </a:t>
            </a:r>
            <a:r>
              <a:rPr lang="lv-LV" sz="3600" b="1" dirty="0">
                <a:highlight>
                  <a:srgbClr val="FFFF00"/>
                </a:highlight>
                <a:latin typeface="Times New Roman" panose="02020603050405020304" pitchFamily="18" charset="0"/>
                <a:cs typeface="Times New Roman" panose="02020603050405020304" pitchFamily="18" charset="0"/>
              </a:rPr>
              <a:t>T</a:t>
            </a:r>
            <a:r>
              <a:rPr lang="lv-LV" sz="3600" dirty="0">
                <a:latin typeface="Times New Roman" panose="02020603050405020304" pitchFamily="18" charset="0"/>
                <a:cs typeface="Times New Roman" panose="02020603050405020304" pitchFamily="18" charset="0"/>
              </a:rPr>
              <a:t> un </a:t>
            </a:r>
            <a:r>
              <a:rPr lang="lv-LV" sz="3600" b="1" dirty="0">
                <a:highlight>
                  <a:srgbClr val="FF0000"/>
                </a:highlight>
                <a:latin typeface="Times New Roman" panose="02020603050405020304" pitchFamily="18" charset="0"/>
                <a:cs typeface="Times New Roman" panose="02020603050405020304" pitchFamily="18" charset="0"/>
              </a:rPr>
              <a:t>N</a:t>
            </a:r>
            <a:r>
              <a:rPr lang="lv-LV" sz="3600" dirty="0">
                <a:latin typeface="Times New Roman" panose="02020603050405020304" pitchFamily="18" charset="0"/>
                <a:cs typeface="Times New Roman" panose="02020603050405020304" pitchFamily="18" charset="0"/>
              </a:rPr>
              <a:t> - iekštelpās 2 personas, </a:t>
            </a:r>
            <a:r>
              <a:rPr lang="lv-LV" sz="3600" dirty="0" err="1">
                <a:latin typeface="Times New Roman" panose="02020603050405020304" pitchFamily="18" charset="0"/>
                <a:cs typeface="Times New Roman" panose="02020603050405020304" pitchFamily="18" charset="0"/>
              </a:rPr>
              <a:t>ārtelpās</a:t>
            </a:r>
            <a:r>
              <a:rPr lang="lv-LV" sz="3600" dirty="0">
                <a:latin typeface="Times New Roman" panose="02020603050405020304" pitchFamily="18" charset="0"/>
                <a:cs typeface="Times New Roman" panose="02020603050405020304" pitchFamily="18" charset="0"/>
              </a:rPr>
              <a:t> 10 personas</a:t>
            </a:r>
          </a:p>
          <a:p>
            <a:pPr>
              <a:buFontTx/>
              <a:buChar char="-"/>
            </a:pPr>
            <a:endParaRPr lang="lv-LV" sz="3600" b="1" dirty="0">
              <a:latin typeface="Times New Roman" panose="02020603050405020304" pitchFamily="18" charset="0"/>
              <a:cs typeface="Times New Roman" panose="02020603050405020304" pitchFamily="18" charset="0"/>
            </a:endParaRPr>
          </a:p>
          <a:p>
            <a:pPr marL="0" indent="0">
              <a:buNone/>
            </a:pPr>
            <a:r>
              <a:rPr lang="pl-PL" sz="3600" b="1" dirty="0">
                <a:latin typeface="Times New Roman" panose="02020603050405020304" pitchFamily="18" charset="0"/>
                <a:cs typeface="Times New Roman" panose="02020603050405020304" pitchFamily="18" charset="0"/>
              </a:rPr>
              <a:t>V+3</a:t>
            </a:r>
            <a:r>
              <a:rPr lang="lv-LV" sz="3600" b="1" dirty="0">
                <a:latin typeface="Times New Roman" panose="02020603050405020304" pitchFamily="18" charset="0"/>
                <a:cs typeface="Times New Roman" panose="02020603050405020304" pitchFamily="18" charset="0"/>
              </a:rPr>
              <a:t> līdz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b="1" dirty="0">
                <a:highlight>
                  <a:srgbClr val="00FF00"/>
                </a:highlight>
                <a:latin typeface="Times New Roman" panose="02020603050405020304" pitchFamily="18" charset="0"/>
                <a:cs typeface="Times New Roman" panose="02020603050405020304" pitchFamily="18" charset="0"/>
              </a:rPr>
              <a:t>V</a:t>
            </a:r>
            <a:r>
              <a:rPr lang="lv-LV" sz="3600" dirty="0">
                <a:latin typeface="Times New Roman" panose="02020603050405020304" pitchFamily="18" charset="0"/>
                <a:cs typeface="Times New Roman" panose="02020603050405020304" pitchFamily="18" charset="0"/>
              </a:rPr>
              <a:t>, </a:t>
            </a:r>
            <a:r>
              <a:rPr lang="lv-LV" sz="3600" b="1" dirty="0">
                <a:highlight>
                  <a:srgbClr val="00FF00"/>
                </a:highlight>
                <a:latin typeface="Times New Roman" panose="02020603050405020304" pitchFamily="18" charset="0"/>
                <a:cs typeface="Times New Roman" panose="02020603050405020304" pitchFamily="18" charset="0"/>
              </a:rPr>
              <a:t>P,</a:t>
            </a:r>
            <a:r>
              <a:rPr lang="lv-LV" sz="3600" dirty="0">
                <a:latin typeface="Times New Roman" panose="02020603050405020304" pitchFamily="18" charset="0"/>
                <a:cs typeface="Times New Roman" panose="02020603050405020304" pitchFamily="18" charset="0"/>
              </a:rPr>
              <a:t> - iekštelpās </a:t>
            </a:r>
            <a:r>
              <a:rPr lang="lv-LV" sz="3600" dirty="0">
                <a:solidFill>
                  <a:srgbClr val="FF0000"/>
                </a:solidFill>
                <a:latin typeface="Times New Roman" panose="02020603050405020304" pitchFamily="18" charset="0"/>
                <a:cs typeface="Times New Roman" panose="02020603050405020304" pitchFamily="18" charset="0"/>
              </a:rPr>
              <a:t>50</a:t>
            </a:r>
            <a:r>
              <a:rPr lang="lv-LV" sz="3600" dirty="0">
                <a:latin typeface="Times New Roman" panose="02020603050405020304" pitchFamily="18" charset="0"/>
                <a:cs typeface="Times New Roman" panose="02020603050405020304" pitchFamily="18" charset="0"/>
              </a:rPr>
              <a:t> personas, </a:t>
            </a:r>
            <a:r>
              <a:rPr lang="lv-LV" sz="3600" dirty="0" err="1">
                <a:latin typeface="Times New Roman" panose="02020603050405020304" pitchFamily="18" charset="0"/>
                <a:cs typeface="Times New Roman" panose="02020603050405020304" pitchFamily="18" charset="0"/>
              </a:rPr>
              <a:t>ārtelpās</a:t>
            </a:r>
            <a:r>
              <a:rPr lang="lv-LV" sz="3600" dirty="0">
                <a:latin typeface="Times New Roman" panose="02020603050405020304" pitchFamily="18" charset="0"/>
                <a:cs typeface="Times New Roman" panose="02020603050405020304" pitchFamily="18" charset="0"/>
              </a:rPr>
              <a:t> </a:t>
            </a:r>
            <a:r>
              <a:rPr lang="lv-LV" sz="3600" dirty="0">
                <a:solidFill>
                  <a:srgbClr val="FF0000"/>
                </a:solidFill>
                <a:latin typeface="Times New Roman" panose="02020603050405020304" pitchFamily="18" charset="0"/>
                <a:cs typeface="Times New Roman" panose="02020603050405020304" pitchFamily="18" charset="0"/>
              </a:rPr>
              <a:t>200</a:t>
            </a:r>
            <a:r>
              <a:rPr lang="lv-LV" sz="3600" dirty="0">
                <a:latin typeface="Times New Roman" panose="02020603050405020304" pitchFamily="18" charset="0"/>
                <a:cs typeface="Times New Roman" panose="02020603050405020304" pitchFamily="18" charset="0"/>
              </a:rPr>
              <a:t> personas</a:t>
            </a:r>
          </a:p>
          <a:p>
            <a:pPr>
              <a:buFontTx/>
              <a:buChar char="-"/>
            </a:pPr>
            <a:r>
              <a:rPr lang="lv-LV" sz="3600" b="1" dirty="0">
                <a:highlight>
                  <a:srgbClr val="00FF00"/>
                </a:highlight>
                <a:latin typeface="Times New Roman" panose="02020603050405020304" pitchFamily="18" charset="0"/>
                <a:cs typeface="Times New Roman" panose="02020603050405020304" pitchFamily="18" charset="0"/>
              </a:rPr>
              <a:t>V</a:t>
            </a:r>
            <a:r>
              <a:rPr lang="lv-LV" sz="3600" dirty="0">
                <a:latin typeface="Times New Roman" panose="02020603050405020304" pitchFamily="18" charset="0"/>
                <a:cs typeface="Times New Roman" panose="02020603050405020304" pitchFamily="18" charset="0"/>
              </a:rPr>
              <a:t>, </a:t>
            </a:r>
            <a:r>
              <a:rPr lang="lv-LV" sz="3600" b="1" dirty="0">
                <a:highlight>
                  <a:srgbClr val="00FF00"/>
                </a:highlight>
                <a:latin typeface="Times New Roman" panose="02020603050405020304" pitchFamily="18" charset="0"/>
                <a:cs typeface="Times New Roman" panose="02020603050405020304" pitchFamily="18" charset="0"/>
              </a:rPr>
              <a:t>P,</a:t>
            </a:r>
            <a:r>
              <a:rPr lang="lv-LV" sz="3600" dirty="0">
                <a:latin typeface="Times New Roman" panose="02020603050405020304" pitchFamily="18" charset="0"/>
                <a:cs typeface="Times New Roman" panose="02020603050405020304" pitchFamily="18" charset="0"/>
              </a:rPr>
              <a:t> </a:t>
            </a:r>
            <a:r>
              <a:rPr lang="lv-LV" sz="3600" b="1" dirty="0">
                <a:highlight>
                  <a:srgbClr val="FFFF00"/>
                </a:highlight>
                <a:latin typeface="Times New Roman" panose="02020603050405020304" pitchFamily="18" charset="0"/>
                <a:cs typeface="Times New Roman" panose="02020603050405020304" pitchFamily="18" charset="0"/>
              </a:rPr>
              <a:t>T</a:t>
            </a:r>
            <a:r>
              <a:rPr lang="lv-LV" sz="3600" dirty="0">
                <a:latin typeface="Times New Roman" panose="02020603050405020304" pitchFamily="18" charset="0"/>
                <a:cs typeface="Times New Roman" panose="02020603050405020304" pitchFamily="18" charset="0"/>
              </a:rPr>
              <a:t> - iekštelpās 30 personas, </a:t>
            </a:r>
            <a:r>
              <a:rPr lang="lv-LV" sz="3600" dirty="0" err="1">
                <a:latin typeface="Times New Roman" panose="02020603050405020304" pitchFamily="18" charset="0"/>
                <a:cs typeface="Times New Roman" panose="02020603050405020304" pitchFamily="18" charset="0"/>
              </a:rPr>
              <a:t>ārtelpās</a:t>
            </a:r>
            <a:r>
              <a:rPr lang="lv-LV" sz="3600" dirty="0">
                <a:latin typeface="Times New Roman" panose="02020603050405020304" pitchFamily="18" charset="0"/>
                <a:cs typeface="Times New Roman" panose="02020603050405020304" pitchFamily="18" charset="0"/>
              </a:rPr>
              <a:t> 150 personas</a:t>
            </a:r>
          </a:p>
          <a:p>
            <a:pPr>
              <a:buFontTx/>
              <a:buChar char="-"/>
            </a:pPr>
            <a:r>
              <a:rPr lang="lv-LV" sz="3600" b="1" dirty="0">
                <a:highlight>
                  <a:srgbClr val="00FF00"/>
                </a:highlight>
                <a:latin typeface="Times New Roman" panose="02020603050405020304" pitchFamily="18" charset="0"/>
                <a:cs typeface="Times New Roman" panose="02020603050405020304" pitchFamily="18" charset="0"/>
              </a:rPr>
              <a:t>V</a:t>
            </a:r>
            <a:r>
              <a:rPr lang="lv-LV" sz="3600" dirty="0">
                <a:latin typeface="Times New Roman" panose="02020603050405020304" pitchFamily="18" charset="0"/>
                <a:cs typeface="Times New Roman" panose="02020603050405020304" pitchFamily="18" charset="0"/>
              </a:rPr>
              <a:t>, </a:t>
            </a:r>
            <a:r>
              <a:rPr lang="lv-LV" sz="3600" b="1" dirty="0">
                <a:highlight>
                  <a:srgbClr val="00FF00"/>
                </a:highlight>
                <a:latin typeface="Times New Roman" panose="02020603050405020304" pitchFamily="18" charset="0"/>
                <a:cs typeface="Times New Roman" panose="02020603050405020304" pitchFamily="18" charset="0"/>
              </a:rPr>
              <a:t>P,</a:t>
            </a:r>
            <a:r>
              <a:rPr lang="lv-LV" sz="3600" dirty="0">
                <a:latin typeface="Times New Roman" panose="02020603050405020304" pitchFamily="18" charset="0"/>
                <a:cs typeface="Times New Roman" panose="02020603050405020304" pitchFamily="18" charset="0"/>
              </a:rPr>
              <a:t> </a:t>
            </a:r>
            <a:r>
              <a:rPr lang="lv-LV" sz="3600" b="1" dirty="0">
                <a:highlight>
                  <a:srgbClr val="FFFF00"/>
                </a:highlight>
                <a:latin typeface="Times New Roman" panose="02020603050405020304" pitchFamily="18" charset="0"/>
                <a:cs typeface="Times New Roman" panose="02020603050405020304" pitchFamily="18" charset="0"/>
              </a:rPr>
              <a:t>T</a:t>
            </a:r>
            <a:r>
              <a:rPr lang="lv-LV" sz="3600" dirty="0">
                <a:latin typeface="Times New Roman" panose="02020603050405020304" pitchFamily="18" charset="0"/>
                <a:cs typeface="Times New Roman" panose="02020603050405020304" pitchFamily="18" charset="0"/>
              </a:rPr>
              <a:t> un </a:t>
            </a:r>
            <a:r>
              <a:rPr lang="lv-LV" sz="3600" b="1" dirty="0">
                <a:highlight>
                  <a:srgbClr val="FF0000"/>
                </a:highlight>
                <a:latin typeface="Times New Roman" panose="02020603050405020304" pitchFamily="18" charset="0"/>
                <a:cs typeface="Times New Roman" panose="02020603050405020304" pitchFamily="18" charset="0"/>
              </a:rPr>
              <a:t>N</a:t>
            </a:r>
            <a:r>
              <a:rPr lang="lv-LV" sz="3600" dirty="0">
                <a:latin typeface="Times New Roman" panose="02020603050405020304" pitchFamily="18" charset="0"/>
                <a:cs typeface="Times New Roman" panose="02020603050405020304" pitchFamily="18" charset="0"/>
              </a:rPr>
              <a:t> - iekštelpās 2 personas, </a:t>
            </a:r>
            <a:r>
              <a:rPr lang="lv-LV" sz="3600" dirty="0" err="1">
                <a:latin typeface="Times New Roman" panose="02020603050405020304" pitchFamily="18" charset="0"/>
                <a:cs typeface="Times New Roman" panose="02020603050405020304" pitchFamily="18" charset="0"/>
              </a:rPr>
              <a:t>ārtelpās</a:t>
            </a:r>
            <a:r>
              <a:rPr lang="lv-LV" sz="3600" dirty="0">
                <a:latin typeface="Times New Roman" panose="02020603050405020304" pitchFamily="18" charset="0"/>
                <a:cs typeface="Times New Roman" panose="02020603050405020304" pitchFamily="18" charset="0"/>
              </a:rPr>
              <a:t> 10 personas</a:t>
            </a:r>
          </a:p>
          <a:p>
            <a:pPr marL="0" indent="0">
              <a:buNone/>
            </a:pPr>
            <a:r>
              <a:rPr lang="lv-LV" sz="3600" dirty="0">
                <a:latin typeface="Times New Roman" panose="02020603050405020304" pitchFamily="18" charset="0"/>
                <a:cs typeface="Times New Roman" panose="02020603050405020304" pitchFamily="18" charset="0"/>
              </a:rPr>
              <a:t> </a:t>
            </a:r>
            <a:endParaRPr lang="pl-PL" sz="3600" dirty="0">
              <a:latin typeface="Times New Roman" panose="02020603050405020304" pitchFamily="18" charset="0"/>
              <a:cs typeface="Times New Roman" panose="02020603050405020304" pitchFamily="18" charset="0"/>
            </a:endParaRPr>
          </a:p>
          <a:p>
            <a:pPr marL="0" indent="0">
              <a:buNone/>
            </a:pPr>
            <a:r>
              <a:rPr lang="lv-LV" sz="3600" b="1" dirty="0">
                <a:latin typeface="Times New Roman" panose="02020603050405020304" pitchFamily="18" charset="0"/>
                <a:cs typeface="Times New Roman" panose="02020603050405020304" pitchFamily="18" charset="0"/>
              </a:rPr>
              <a:t>Pēc V+</a:t>
            </a:r>
            <a:r>
              <a:rPr lang="lv-LV" sz="3600" b="1" dirty="0">
                <a:solidFill>
                  <a:srgbClr val="FF0000"/>
                </a:solidFill>
                <a:latin typeface="Times New Roman" panose="02020603050405020304" pitchFamily="18" charset="0"/>
                <a:cs typeface="Times New Roman" panose="02020603050405020304" pitchFamily="18" charset="0"/>
              </a:rPr>
              <a:t>8-10</a:t>
            </a:r>
          </a:p>
          <a:p>
            <a:pPr>
              <a:buFontTx/>
              <a:buChar char="-"/>
            </a:pPr>
            <a:r>
              <a:rPr lang="lv-LV" sz="3600" b="1" dirty="0">
                <a:highlight>
                  <a:srgbClr val="00FF00"/>
                </a:highlight>
                <a:latin typeface="Times New Roman" panose="02020603050405020304" pitchFamily="18" charset="0"/>
                <a:cs typeface="Times New Roman" panose="02020603050405020304" pitchFamily="18" charset="0"/>
              </a:rPr>
              <a:t>V</a:t>
            </a:r>
            <a:r>
              <a:rPr lang="lv-LV" sz="3600" dirty="0">
                <a:latin typeface="Times New Roman" panose="02020603050405020304" pitchFamily="18" charset="0"/>
                <a:cs typeface="Times New Roman" panose="02020603050405020304" pitchFamily="18" charset="0"/>
              </a:rPr>
              <a:t>, </a:t>
            </a:r>
            <a:r>
              <a:rPr lang="lv-LV" sz="3600" b="1" dirty="0">
                <a:highlight>
                  <a:srgbClr val="00FF00"/>
                </a:highlight>
                <a:latin typeface="Times New Roman" panose="02020603050405020304" pitchFamily="18" charset="0"/>
                <a:cs typeface="Times New Roman" panose="02020603050405020304" pitchFamily="18" charset="0"/>
              </a:rPr>
              <a:t>P,</a:t>
            </a:r>
            <a:r>
              <a:rPr lang="lv-LV" sz="3600" dirty="0">
                <a:latin typeface="Times New Roman" panose="02020603050405020304" pitchFamily="18" charset="0"/>
                <a:cs typeface="Times New Roman" panose="02020603050405020304" pitchFamily="18" charset="0"/>
              </a:rPr>
              <a:t> - iekštelpās </a:t>
            </a:r>
            <a:r>
              <a:rPr lang="lv-LV" sz="3600" dirty="0">
                <a:solidFill>
                  <a:srgbClr val="FF0000"/>
                </a:solidFill>
                <a:latin typeface="Times New Roman" panose="02020603050405020304" pitchFamily="18" charset="0"/>
                <a:cs typeface="Times New Roman" panose="02020603050405020304" pitchFamily="18" charset="0"/>
              </a:rPr>
              <a:t>400</a:t>
            </a:r>
            <a:r>
              <a:rPr lang="lv-LV" sz="3600" dirty="0">
                <a:latin typeface="Times New Roman" panose="02020603050405020304" pitchFamily="18" charset="0"/>
                <a:cs typeface="Times New Roman" panose="02020603050405020304" pitchFamily="18" charset="0"/>
              </a:rPr>
              <a:t> personas, </a:t>
            </a:r>
            <a:r>
              <a:rPr lang="lv-LV" sz="3600" dirty="0" err="1">
                <a:latin typeface="Times New Roman" panose="02020603050405020304" pitchFamily="18" charset="0"/>
                <a:cs typeface="Times New Roman" panose="02020603050405020304" pitchFamily="18" charset="0"/>
              </a:rPr>
              <a:t>ārtelpās</a:t>
            </a:r>
            <a:r>
              <a:rPr lang="lv-LV" sz="3600" dirty="0">
                <a:latin typeface="Times New Roman" panose="02020603050405020304" pitchFamily="18" charset="0"/>
                <a:cs typeface="Times New Roman" panose="02020603050405020304" pitchFamily="18" charset="0"/>
              </a:rPr>
              <a:t> </a:t>
            </a:r>
            <a:r>
              <a:rPr lang="lv-LV" sz="3600" dirty="0">
                <a:solidFill>
                  <a:srgbClr val="FF0000"/>
                </a:solidFill>
                <a:latin typeface="Times New Roman" panose="02020603050405020304" pitchFamily="18" charset="0"/>
                <a:cs typeface="Times New Roman" panose="02020603050405020304" pitchFamily="18" charset="0"/>
              </a:rPr>
              <a:t>1000</a:t>
            </a:r>
            <a:r>
              <a:rPr lang="lv-LV" sz="3600" dirty="0">
                <a:latin typeface="Times New Roman" panose="02020603050405020304" pitchFamily="18" charset="0"/>
                <a:cs typeface="Times New Roman" panose="02020603050405020304" pitchFamily="18" charset="0"/>
              </a:rPr>
              <a:t> personas</a:t>
            </a:r>
          </a:p>
          <a:p>
            <a:pPr>
              <a:buFontTx/>
              <a:buChar char="-"/>
            </a:pPr>
            <a:r>
              <a:rPr lang="lv-LV" sz="3600" b="1" dirty="0">
                <a:highlight>
                  <a:srgbClr val="00FF00"/>
                </a:highlight>
                <a:latin typeface="Times New Roman" panose="02020603050405020304" pitchFamily="18" charset="0"/>
                <a:cs typeface="Times New Roman" panose="02020603050405020304" pitchFamily="18" charset="0"/>
              </a:rPr>
              <a:t>V</a:t>
            </a:r>
            <a:r>
              <a:rPr lang="lv-LV" sz="3600" dirty="0">
                <a:latin typeface="Times New Roman" panose="02020603050405020304" pitchFamily="18" charset="0"/>
                <a:cs typeface="Times New Roman" panose="02020603050405020304" pitchFamily="18" charset="0"/>
              </a:rPr>
              <a:t>, </a:t>
            </a:r>
            <a:r>
              <a:rPr lang="lv-LV" sz="3600" b="1" dirty="0">
                <a:highlight>
                  <a:srgbClr val="00FF00"/>
                </a:highlight>
                <a:latin typeface="Times New Roman" panose="02020603050405020304" pitchFamily="18" charset="0"/>
                <a:cs typeface="Times New Roman" panose="02020603050405020304" pitchFamily="18" charset="0"/>
              </a:rPr>
              <a:t>P,</a:t>
            </a:r>
            <a:r>
              <a:rPr lang="lv-LV" sz="3600" dirty="0">
                <a:latin typeface="Times New Roman" panose="02020603050405020304" pitchFamily="18" charset="0"/>
                <a:cs typeface="Times New Roman" panose="02020603050405020304" pitchFamily="18" charset="0"/>
              </a:rPr>
              <a:t> </a:t>
            </a:r>
            <a:r>
              <a:rPr lang="lv-LV" sz="3600" b="1" dirty="0">
                <a:highlight>
                  <a:srgbClr val="FFFF00"/>
                </a:highlight>
                <a:latin typeface="Times New Roman" panose="02020603050405020304" pitchFamily="18" charset="0"/>
                <a:cs typeface="Times New Roman" panose="02020603050405020304" pitchFamily="18" charset="0"/>
              </a:rPr>
              <a:t>T</a:t>
            </a:r>
            <a:r>
              <a:rPr lang="lv-LV" sz="3600" dirty="0">
                <a:latin typeface="Times New Roman" panose="02020603050405020304" pitchFamily="18" charset="0"/>
                <a:cs typeface="Times New Roman" panose="02020603050405020304" pitchFamily="18" charset="0"/>
              </a:rPr>
              <a:t> - iekštelpās 30 personas, </a:t>
            </a:r>
            <a:r>
              <a:rPr lang="lv-LV" sz="3600" dirty="0" err="1">
                <a:latin typeface="Times New Roman" panose="02020603050405020304" pitchFamily="18" charset="0"/>
                <a:cs typeface="Times New Roman" panose="02020603050405020304" pitchFamily="18" charset="0"/>
              </a:rPr>
              <a:t>ārtelpās</a:t>
            </a:r>
            <a:r>
              <a:rPr lang="lv-LV" sz="3600" dirty="0">
                <a:latin typeface="Times New Roman" panose="02020603050405020304" pitchFamily="18" charset="0"/>
                <a:cs typeface="Times New Roman" panose="02020603050405020304" pitchFamily="18" charset="0"/>
              </a:rPr>
              <a:t> 150 personas</a:t>
            </a:r>
          </a:p>
          <a:p>
            <a:pPr>
              <a:buFontTx/>
              <a:buChar char="-"/>
            </a:pPr>
            <a:r>
              <a:rPr lang="lv-LV" sz="3600" b="1" dirty="0">
                <a:highlight>
                  <a:srgbClr val="00FF00"/>
                </a:highlight>
                <a:latin typeface="Times New Roman" panose="02020603050405020304" pitchFamily="18" charset="0"/>
                <a:cs typeface="Times New Roman" panose="02020603050405020304" pitchFamily="18" charset="0"/>
              </a:rPr>
              <a:t>V</a:t>
            </a:r>
            <a:r>
              <a:rPr lang="lv-LV" sz="3600" dirty="0">
                <a:latin typeface="Times New Roman" panose="02020603050405020304" pitchFamily="18" charset="0"/>
                <a:cs typeface="Times New Roman" panose="02020603050405020304" pitchFamily="18" charset="0"/>
              </a:rPr>
              <a:t>, </a:t>
            </a:r>
            <a:r>
              <a:rPr lang="lv-LV" sz="3600" b="1" dirty="0">
                <a:highlight>
                  <a:srgbClr val="00FF00"/>
                </a:highlight>
                <a:latin typeface="Times New Roman" panose="02020603050405020304" pitchFamily="18" charset="0"/>
                <a:cs typeface="Times New Roman" panose="02020603050405020304" pitchFamily="18" charset="0"/>
              </a:rPr>
              <a:t>P,</a:t>
            </a:r>
            <a:r>
              <a:rPr lang="lv-LV" sz="3600" dirty="0">
                <a:latin typeface="Times New Roman" panose="02020603050405020304" pitchFamily="18" charset="0"/>
                <a:cs typeface="Times New Roman" panose="02020603050405020304" pitchFamily="18" charset="0"/>
              </a:rPr>
              <a:t> </a:t>
            </a:r>
            <a:r>
              <a:rPr lang="lv-LV" sz="3600" b="1" dirty="0">
                <a:highlight>
                  <a:srgbClr val="FFFF00"/>
                </a:highlight>
                <a:latin typeface="Times New Roman" panose="02020603050405020304" pitchFamily="18" charset="0"/>
                <a:cs typeface="Times New Roman" panose="02020603050405020304" pitchFamily="18" charset="0"/>
              </a:rPr>
              <a:t>T</a:t>
            </a:r>
            <a:r>
              <a:rPr lang="lv-LV" sz="3600" dirty="0">
                <a:latin typeface="Times New Roman" panose="02020603050405020304" pitchFamily="18" charset="0"/>
                <a:cs typeface="Times New Roman" panose="02020603050405020304" pitchFamily="18" charset="0"/>
              </a:rPr>
              <a:t> un </a:t>
            </a:r>
            <a:r>
              <a:rPr lang="lv-LV" sz="3600" b="1" dirty="0">
                <a:highlight>
                  <a:srgbClr val="FF0000"/>
                </a:highlight>
                <a:latin typeface="Times New Roman" panose="02020603050405020304" pitchFamily="18" charset="0"/>
                <a:cs typeface="Times New Roman" panose="02020603050405020304" pitchFamily="18" charset="0"/>
              </a:rPr>
              <a:t>N</a:t>
            </a:r>
            <a:r>
              <a:rPr lang="lv-LV" sz="3600" dirty="0">
                <a:latin typeface="Times New Roman" panose="02020603050405020304" pitchFamily="18" charset="0"/>
                <a:cs typeface="Times New Roman" panose="02020603050405020304" pitchFamily="18" charset="0"/>
              </a:rPr>
              <a:t> - iekštelpās 2 personas, </a:t>
            </a:r>
            <a:r>
              <a:rPr lang="lv-LV" sz="3600" dirty="0" err="1">
                <a:latin typeface="Times New Roman" panose="02020603050405020304" pitchFamily="18" charset="0"/>
                <a:cs typeface="Times New Roman" panose="02020603050405020304" pitchFamily="18" charset="0"/>
              </a:rPr>
              <a:t>ārtelpās</a:t>
            </a:r>
            <a:r>
              <a:rPr lang="lv-LV" sz="3600" dirty="0">
                <a:latin typeface="Times New Roman" panose="02020603050405020304" pitchFamily="18" charset="0"/>
                <a:cs typeface="Times New Roman" panose="02020603050405020304" pitchFamily="18" charset="0"/>
              </a:rPr>
              <a:t> 10 personas</a:t>
            </a:r>
          </a:p>
          <a:p>
            <a:pPr>
              <a:buFontTx/>
              <a:buChar char="-"/>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742950" indent="-742950">
              <a:buAutoNum type="arabicPeriod"/>
            </a:pPr>
            <a:endParaRPr lang="lv-LV" sz="3600" dirty="0">
              <a:latin typeface="Times New Roman" panose="02020603050405020304" pitchFamily="18" charset="0"/>
              <a:cs typeface="Times New Roman" panose="02020603050405020304" pitchFamily="18" charset="0"/>
            </a:endParaRPr>
          </a:p>
          <a:p>
            <a:pPr marL="514350" indent="-514350">
              <a:buAutoNum type="arabicPeriod"/>
            </a:pPr>
            <a:endParaRPr lang="lv-LV" sz="294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99299395"/>
      </p:ext>
    </p:extLst>
  </p:cSld>
  <p:clrMapOvr>
    <a:masterClrMapping/>
  </p:clrMapOvr>
</p:sld>
</file>

<file path=ppt/theme/theme1.xml><?xml version="1.0" encoding="utf-8"?>
<a:theme xmlns:a="http://schemas.openxmlformats.org/drawingml/2006/main" name="1_Custom Design">
  <a:themeElements>
    <a:clrScheme name="LMT KRASAS">
      <a:dk1>
        <a:srgbClr val="000000"/>
      </a:dk1>
      <a:lt1>
        <a:srgbClr val="FFFFFF"/>
      </a:lt1>
      <a:dk2>
        <a:srgbClr val="44546A"/>
      </a:dk2>
      <a:lt2>
        <a:srgbClr val="E7E6E6"/>
      </a:lt2>
      <a:accent1>
        <a:srgbClr val="FA4616"/>
      </a:accent1>
      <a:accent2>
        <a:srgbClr val="ED7D31"/>
      </a:accent2>
      <a:accent3>
        <a:srgbClr val="C8102E"/>
      </a:accent3>
      <a:accent4>
        <a:srgbClr val="9D2234"/>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E356F67BC5D6214A90CF8C06135E3A0B" ma:contentTypeVersion="0" ma:contentTypeDescription="Izveidot jaunu dokumentu." ma:contentTypeScope="" ma:versionID="ac7a4a67de42c7925cfd9555969a6eb9">
  <xsd:schema xmlns:xsd="http://www.w3.org/2001/XMLSchema" xmlns:xs="http://www.w3.org/2001/XMLSchema" xmlns:p="http://schemas.microsoft.com/office/2006/metadata/properties" targetNamespace="http://schemas.microsoft.com/office/2006/metadata/properties" ma:root="true" ma:fieldsID="5d82fdbd6c019194e9f2f5a86478a48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56BA389-91F8-4199-A88B-4BA9BAE214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4CDA0D0C-6C61-4896-8FBA-CC2051253BDA}">
  <ds:schemaRefs>
    <ds:schemaRef ds:uri="http://schemas.microsoft.com/sharepoint/v3/contenttype/forms"/>
  </ds:schemaRefs>
</ds:datastoreItem>
</file>

<file path=customXml/itemProps3.xml><?xml version="1.0" encoding="utf-8"?>
<ds:datastoreItem xmlns:ds="http://schemas.openxmlformats.org/officeDocument/2006/customXml" ds:itemID="{34E89EFE-D2B1-4912-850C-F7AA41C3C6A5}">
  <ds:schemaRefs>
    <ds:schemaRef ds:uri="http://schemas.openxmlformats.org/package/2006/metadata/core-properties"/>
    <ds:schemaRef ds:uri="http://purl.org/dc/terms/"/>
    <ds:schemaRef ds:uri="http://www.w3.org/XML/1998/namespace"/>
    <ds:schemaRef ds:uri="http://schemas.microsoft.com/office/2006/documentManagement/types"/>
    <ds:schemaRef ds:uri="http://purl.org/dc/elements/1.1/"/>
    <ds:schemaRef ds:uri="http://schemas.microsoft.com/office/2006/metadata/properties"/>
    <ds:schemaRef ds:uri="http://purl.org/dc/dcmitype/"/>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Office Theme</Template>
  <TotalTime>10746</TotalTime>
  <Words>2934</Words>
  <Application>Microsoft Office PowerPoint</Application>
  <PresentationFormat>Pielāgots</PresentationFormat>
  <Paragraphs>395</Paragraphs>
  <Slides>29</Slides>
  <Notes>0</Notes>
  <HiddenSlides>0</HiddenSlides>
  <MMClips>0</MMClips>
  <ScaleCrop>false</ScaleCrop>
  <HeadingPairs>
    <vt:vector size="6" baseType="variant">
      <vt:variant>
        <vt:lpstr>Lietotie fonti</vt:lpstr>
      </vt:variant>
      <vt:variant>
        <vt:i4>6</vt:i4>
      </vt:variant>
      <vt:variant>
        <vt:lpstr>Dizains</vt:lpstr>
      </vt:variant>
      <vt:variant>
        <vt:i4>3</vt:i4>
      </vt:variant>
      <vt:variant>
        <vt:lpstr>Slaidu virsraksti</vt:lpstr>
      </vt:variant>
      <vt:variant>
        <vt:i4>29</vt:i4>
      </vt:variant>
    </vt:vector>
  </HeadingPairs>
  <TitlesOfParts>
    <vt:vector size="38" baseType="lpstr">
      <vt:lpstr>Arial</vt:lpstr>
      <vt:lpstr>Calibri</vt:lpstr>
      <vt:lpstr>Calibri Light</vt:lpstr>
      <vt:lpstr>Geometria Narrow</vt:lpstr>
      <vt:lpstr>Geometria Narrow Light</vt:lpstr>
      <vt:lpstr>Times New Roman</vt:lpstr>
      <vt:lpstr>1_Custom Design</vt:lpstr>
      <vt:lpstr>Custom Design</vt:lpstr>
      <vt:lpstr>Office dizains</vt:lpstr>
      <vt:lpstr>Krīzes vadības padomes sekretariāts</vt:lpstr>
      <vt:lpstr>Mērķis un principi</vt:lpstr>
      <vt:lpstr>Uzdevumi</vt:lpstr>
      <vt:lpstr>Kritēriji</vt:lpstr>
      <vt:lpstr>Personas dokumenti un apliecinājumi</vt:lpstr>
      <vt:lpstr>Personas statuss</vt:lpstr>
      <vt:lpstr>D+M koncepta būtība (I)</vt:lpstr>
      <vt:lpstr>D+M koncepta būtība (II)</vt:lpstr>
      <vt:lpstr>Vispārējie pulcēšanās ierobežojumi (kuru koncepts pieļauj)</vt:lpstr>
      <vt:lpstr>Saimniecisko pakalpojumu, tai skaitā skaistumkopšanas, izklaides, atrakciju un kultūras pakalpojumu sniegšanas nosacījumi</vt:lpstr>
      <vt:lpstr>Tirdzniecības pakalpojumu sniegšanas un pārtikas aprites nosacījumi (attālinātu pakalpojumu sniegšana tiek nodalīta)</vt:lpstr>
      <vt:lpstr>Ēdināšanas pakalpojumu sniegšanas nosacījumi</vt:lpstr>
      <vt:lpstr>Publisku pasākumu un reliģiskās darbības norise, kā arī amatiermākslas kolektīvu  un plašsaziņas līdzekļu darbība</vt:lpstr>
      <vt:lpstr>Sociālo pakalpojumu sniegšanas nosacījumi</vt:lpstr>
      <vt:lpstr>Epidemioloģiskās prasības ieslodzījuma vietā</vt:lpstr>
      <vt:lpstr>Transporta pakalpojumu sniegšanas nosacījumi</vt:lpstr>
      <vt:lpstr>Izglītības un mācību procesa norises nosacījumi</vt:lpstr>
      <vt:lpstr>Sporta treniņu un sacensību nosacījumi</vt:lpstr>
      <vt:lpstr>Nosacījumi ieceļošanai Latvijas Republikā</vt:lpstr>
      <vt:lpstr>Veselības aprūpes pakalpojumu sniegšanas ierobežojumi</vt:lpstr>
      <vt:lpstr>Šķirošana</vt:lpstr>
      <vt:lpstr>Papildus kapacitāšu piesaiste </vt:lpstr>
      <vt:lpstr>Vakcinēšana un testēšana</vt:lpstr>
      <vt:lpstr>Uzraudzība un kontrole</vt:lpstr>
      <vt:lpstr>Pārvaldība</vt:lpstr>
      <vt:lpstr>Komunikācija</vt:lpstr>
      <vt:lpstr>Izaicinājumi</vt:lpstr>
      <vt:lpstr>D+M koncepta īstenošanai pasākumi</vt:lpstr>
      <vt:lpstr>Krīzes vadības padomes sekretariāts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 koncepts (D+M variants)</dc:title>
  <dc:subject>D++ koncepts (D+S variants)</dc:subject>
  <dc:creator>Kaspars Druvaskalns</dc:creator>
  <cp:lastModifiedBy>Kaspars Druvaskalns</cp:lastModifiedBy>
  <cp:revision>701</cp:revision>
  <dcterms:created xsi:type="dcterms:W3CDTF">2019-12-23T10:03:57Z</dcterms:created>
  <dcterms:modified xsi:type="dcterms:W3CDTF">2021-10-05T02:10:43Z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0x010100E356F67BC5D6214A90CF8C06135E3A0B</vt:lpwstr>
  </property>
</Properties>
</file>