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5" r:id="rId3"/>
    <p:sldId id="295" r:id="rId4"/>
    <p:sldId id="275" r:id="rId5"/>
    <p:sldId id="296" r:id="rId6"/>
    <p:sldId id="297" r:id="rId7"/>
    <p:sldId id="299" r:id="rId8"/>
    <p:sldId id="301" r:id="rId9"/>
    <p:sldId id="300" r:id="rId10"/>
    <p:sldId id="302" r:id="rId11"/>
    <p:sldId id="267" r:id="rId12"/>
    <p:sldId id="290" r:id="rId13"/>
  </p:sldIdLst>
  <p:sldSz cx="9144000" cy="6858000" type="screen4x3"/>
  <p:notesSz cx="7010400" cy="92964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30" autoAdjust="0"/>
  </p:normalViewPr>
  <p:slideViewPr>
    <p:cSldViewPr snapToGrid="0" snapToObjects="1"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http://dms.ecdcnet.europa.eu/sites/srs/eir/eieo/eidb/novelcoronavirus/Novel_Coronavirus_China_2019_Aggr_DataSet.xlsm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[Novel_Coronavirus_China_2019_Aggr_DataSet.xlsm]EU_EEA_UK table and curve!PivotTable2</c:name>
    <c:fmtId val="-1"/>
  </c:pivotSource>
  <c:chart>
    <c:autoTitleDeleted val="0"/>
    <c:pivotFmts>
      <c:pivotFmt>
        <c:idx val="0"/>
        <c:spPr>
          <a:solidFill>
            <a:schemeClr val="accent6">
              <a:lumMod val="75000"/>
            </a:schemeClr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rgbClr val="92D050"/>
          </a:solidFill>
          <a:ln>
            <a:noFill/>
          </a:ln>
          <a:effectLst/>
        </c:spPr>
      </c:pivotFmt>
      <c:pivotFmt>
        <c:idx val="3"/>
        <c:spPr>
          <a:solidFill>
            <a:schemeClr val="accent6">
              <a:lumMod val="75000"/>
            </a:schemeClr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5.7290082074763569E-2"/>
          <c:y val="7.1936242605954784E-2"/>
          <c:w val="0.93144594799752356"/>
          <c:h val="0.6340631966458738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'EU_EEA_UK table and curve'!$B$29:$B$30</c:f>
              <c:strCache>
                <c:ptCount val="1"/>
                <c:pt idx="0">
                  <c:v>Finland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'EU_EEA_UK table and curve'!$A$31:$A$64</c:f>
              <c:strCache>
                <c:ptCount val="33"/>
                <c:pt idx="0">
                  <c:v>24/01/2020</c:v>
                </c:pt>
                <c:pt idx="1">
                  <c:v>25/01/2020</c:v>
                </c:pt>
                <c:pt idx="2">
                  <c:v>26/01/2020</c:v>
                </c:pt>
                <c:pt idx="3">
                  <c:v>27/01/2020</c:v>
                </c:pt>
                <c:pt idx="4">
                  <c:v>28/01/2020</c:v>
                </c:pt>
                <c:pt idx="5">
                  <c:v>29/01/2020</c:v>
                </c:pt>
                <c:pt idx="6">
                  <c:v>30/01/2020</c:v>
                </c:pt>
                <c:pt idx="7">
                  <c:v>31/01/2020</c:v>
                </c:pt>
                <c:pt idx="8">
                  <c:v>01/02/2020</c:v>
                </c:pt>
                <c:pt idx="9">
                  <c:v>02/02/2020</c:v>
                </c:pt>
                <c:pt idx="10">
                  <c:v>03/02/2020</c:v>
                </c:pt>
                <c:pt idx="11">
                  <c:v>04/02/2020</c:v>
                </c:pt>
                <c:pt idx="12">
                  <c:v>05/02/2020</c:v>
                </c:pt>
                <c:pt idx="13">
                  <c:v>06/02/2020</c:v>
                </c:pt>
                <c:pt idx="14">
                  <c:v>07/02/2020</c:v>
                </c:pt>
                <c:pt idx="15">
                  <c:v>08/02/2020</c:v>
                </c:pt>
                <c:pt idx="16">
                  <c:v>09/02/2020</c:v>
                </c:pt>
                <c:pt idx="17">
                  <c:v>10/02/2020</c:v>
                </c:pt>
                <c:pt idx="18">
                  <c:v>11/02/2020</c:v>
                </c:pt>
                <c:pt idx="19">
                  <c:v>12/02/2020</c:v>
                </c:pt>
                <c:pt idx="20">
                  <c:v>13/02/2020</c:v>
                </c:pt>
                <c:pt idx="21">
                  <c:v>14/02/2020</c:v>
                </c:pt>
                <c:pt idx="22">
                  <c:v>15/02/2020</c:v>
                </c:pt>
                <c:pt idx="23">
                  <c:v>16/02/2020</c:v>
                </c:pt>
                <c:pt idx="24">
                  <c:v>17/02/2020</c:v>
                </c:pt>
                <c:pt idx="25">
                  <c:v>18/02/2020</c:v>
                </c:pt>
                <c:pt idx="26">
                  <c:v>19/02/2020</c:v>
                </c:pt>
                <c:pt idx="27">
                  <c:v>20/02/2020</c:v>
                </c:pt>
                <c:pt idx="28">
                  <c:v>21/02/2020</c:v>
                </c:pt>
                <c:pt idx="29">
                  <c:v>22/02/2020</c:v>
                </c:pt>
                <c:pt idx="30">
                  <c:v>23/02/2020</c:v>
                </c:pt>
                <c:pt idx="31">
                  <c:v>24/02/2020</c:v>
                </c:pt>
                <c:pt idx="32">
                  <c:v>25/02/2020</c:v>
                </c:pt>
              </c:strCache>
            </c:strRef>
          </c:cat>
          <c:val>
            <c:numRef>
              <c:f>'EU_EEA_UK table and curve'!$B$31:$B$64</c:f>
              <c:numCache>
                <c:formatCode>General</c:formatCode>
                <c:ptCount val="33"/>
                <c:pt idx="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0DF-41B2-BF90-AE1035EC7219}"/>
            </c:ext>
          </c:extLst>
        </c:ser>
        <c:ser>
          <c:idx val="1"/>
          <c:order val="1"/>
          <c:tx>
            <c:strRef>
              <c:f>'EU_EEA_UK table and curve'!$C$29:$C$30</c:f>
              <c:strCache>
                <c:ptCount val="1"/>
                <c:pt idx="0">
                  <c:v>France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'EU_EEA_UK table and curve'!$A$31:$A$64</c:f>
              <c:strCache>
                <c:ptCount val="33"/>
                <c:pt idx="0">
                  <c:v>24/01/2020</c:v>
                </c:pt>
                <c:pt idx="1">
                  <c:v>25/01/2020</c:v>
                </c:pt>
                <c:pt idx="2">
                  <c:v>26/01/2020</c:v>
                </c:pt>
                <c:pt idx="3">
                  <c:v>27/01/2020</c:v>
                </c:pt>
                <c:pt idx="4">
                  <c:v>28/01/2020</c:v>
                </c:pt>
                <c:pt idx="5">
                  <c:v>29/01/2020</c:v>
                </c:pt>
                <c:pt idx="6">
                  <c:v>30/01/2020</c:v>
                </c:pt>
                <c:pt idx="7">
                  <c:v>31/01/2020</c:v>
                </c:pt>
                <c:pt idx="8">
                  <c:v>01/02/2020</c:v>
                </c:pt>
                <c:pt idx="9">
                  <c:v>02/02/2020</c:v>
                </c:pt>
                <c:pt idx="10">
                  <c:v>03/02/2020</c:v>
                </c:pt>
                <c:pt idx="11">
                  <c:v>04/02/2020</c:v>
                </c:pt>
                <c:pt idx="12">
                  <c:v>05/02/2020</c:v>
                </c:pt>
                <c:pt idx="13">
                  <c:v>06/02/2020</c:v>
                </c:pt>
                <c:pt idx="14">
                  <c:v>07/02/2020</c:v>
                </c:pt>
                <c:pt idx="15">
                  <c:v>08/02/2020</c:v>
                </c:pt>
                <c:pt idx="16">
                  <c:v>09/02/2020</c:v>
                </c:pt>
                <c:pt idx="17">
                  <c:v>10/02/2020</c:v>
                </c:pt>
                <c:pt idx="18">
                  <c:v>11/02/2020</c:v>
                </c:pt>
                <c:pt idx="19">
                  <c:v>12/02/2020</c:v>
                </c:pt>
                <c:pt idx="20">
                  <c:v>13/02/2020</c:v>
                </c:pt>
                <c:pt idx="21">
                  <c:v>14/02/2020</c:v>
                </c:pt>
                <c:pt idx="22">
                  <c:v>15/02/2020</c:v>
                </c:pt>
                <c:pt idx="23">
                  <c:v>16/02/2020</c:v>
                </c:pt>
                <c:pt idx="24">
                  <c:v>17/02/2020</c:v>
                </c:pt>
                <c:pt idx="25">
                  <c:v>18/02/2020</c:v>
                </c:pt>
                <c:pt idx="26">
                  <c:v>19/02/2020</c:v>
                </c:pt>
                <c:pt idx="27">
                  <c:v>20/02/2020</c:v>
                </c:pt>
                <c:pt idx="28">
                  <c:v>21/02/2020</c:v>
                </c:pt>
                <c:pt idx="29">
                  <c:v>22/02/2020</c:v>
                </c:pt>
                <c:pt idx="30">
                  <c:v>23/02/2020</c:v>
                </c:pt>
                <c:pt idx="31">
                  <c:v>24/02/2020</c:v>
                </c:pt>
                <c:pt idx="32">
                  <c:v>25/02/2020</c:v>
                </c:pt>
              </c:strCache>
            </c:strRef>
          </c:cat>
          <c:val>
            <c:numRef>
              <c:f>'EU_EEA_UK table and curve'!$C$31:$C$64</c:f>
              <c:numCache>
                <c:formatCode>General</c:formatCode>
                <c:ptCount val="33"/>
                <c:pt idx="1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15">
                  <c:v>5</c:v>
                </c:pt>
                <c:pt idx="22">
                  <c:v>0</c:v>
                </c:pt>
                <c:pt idx="2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0DF-41B2-BF90-AE1035EC7219}"/>
            </c:ext>
          </c:extLst>
        </c:ser>
        <c:ser>
          <c:idx val="2"/>
          <c:order val="2"/>
          <c:tx>
            <c:strRef>
              <c:f>'EU_EEA_UK table and curve'!$D$29:$D$30</c:f>
              <c:strCache>
                <c:ptCount val="1"/>
                <c:pt idx="0">
                  <c:v>Germany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'EU_EEA_UK table and curve'!$A$31:$A$64</c:f>
              <c:strCache>
                <c:ptCount val="33"/>
                <c:pt idx="0">
                  <c:v>24/01/2020</c:v>
                </c:pt>
                <c:pt idx="1">
                  <c:v>25/01/2020</c:v>
                </c:pt>
                <c:pt idx="2">
                  <c:v>26/01/2020</c:v>
                </c:pt>
                <c:pt idx="3">
                  <c:v>27/01/2020</c:v>
                </c:pt>
                <c:pt idx="4">
                  <c:v>28/01/2020</c:v>
                </c:pt>
                <c:pt idx="5">
                  <c:v>29/01/2020</c:v>
                </c:pt>
                <c:pt idx="6">
                  <c:v>30/01/2020</c:v>
                </c:pt>
                <c:pt idx="7">
                  <c:v>31/01/2020</c:v>
                </c:pt>
                <c:pt idx="8">
                  <c:v>01/02/2020</c:v>
                </c:pt>
                <c:pt idx="9">
                  <c:v>02/02/2020</c:v>
                </c:pt>
                <c:pt idx="10">
                  <c:v>03/02/2020</c:v>
                </c:pt>
                <c:pt idx="11">
                  <c:v>04/02/2020</c:v>
                </c:pt>
                <c:pt idx="12">
                  <c:v>05/02/2020</c:v>
                </c:pt>
                <c:pt idx="13">
                  <c:v>06/02/2020</c:v>
                </c:pt>
                <c:pt idx="14">
                  <c:v>07/02/2020</c:v>
                </c:pt>
                <c:pt idx="15">
                  <c:v>08/02/2020</c:v>
                </c:pt>
                <c:pt idx="16">
                  <c:v>09/02/2020</c:v>
                </c:pt>
                <c:pt idx="17">
                  <c:v>10/02/2020</c:v>
                </c:pt>
                <c:pt idx="18">
                  <c:v>11/02/2020</c:v>
                </c:pt>
                <c:pt idx="19">
                  <c:v>12/02/2020</c:v>
                </c:pt>
                <c:pt idx="20">
                  <c:v>13/02/2020</c:v>
                </c:pt>
                <c:pt idx="21">
                  <c:v>14/02/2020</c:v>
                </c:pt>
                <c:pt idx="22">
                  <c:v>15/02/2020</c:v>
                </c:pt>
                <c:pt idx="23">
                  <c:v>16/02/2020</c:v>
                </c:pt>
                <c:pt idx="24">
                  <c:v>17/02/2020</c:v>
                </c:pt>
                <c:pt idx="25">
                  <c:v>18/02/2020</c:v>
                </c:pt>
                <c:pt idx="26">
                  <c:v>19/02/2020</c:v>
                </c:pt>
                <c:pt idx="27">
                  <c:v>20/02/2020</c:v>
                </c:pt>
                <c:pt idx="28">
                  <c:v>21/02/2020</c:v>
                </c:pt>
                <c:pt idx="29">
                  <c:v>22/02/2020</c:v>
                </c:pt>
                <c:pt idx="30">
                  <c:v>23/02/2020</c:v>
                </c:pt>
                <c:pt idx="31">
                  <c:v>24/02/2020</c:v>
                </c:pt>
                <c:pt idx="32">
                  <c:v>25/02/2020</c:v>
                </c:pt>
              </c:strCache>
            </c:strRef>
          </c:cat>
          <c:val>
            <c:numRef>
              <c:f>'EU_EEA_UK table and curve'!$D$31:$D$64</c:f>
              <c:numCache>
                <c:formatCode>General</c:formatCode>
                <c:ptCount val="33"/>
                <c:pt idx="4">
                  <c:v>1</c:v>
                </c:pt>
                <c:pt idx="5">
                  <c:v>3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4">
                  <c:v>1</c:v>
                </c:pt>
                <c:pt idx="15">
                  <c:v>1</c:v>
                </c:pt>
                <c:pt idx="19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0DF-41B2-BF90-AE1035EC7219}"/>
            </c:ext>
          </c:extLst>
        </c:ser>
        <c:ser>
          <c:idx val="3"/>
          <c:order val="3"/>
          <c:tx>
            <c:strRef>
              <c:f>'EU_EEA_UK table and curve'!$E$29:$E$30</c:f>
              <c:strCache>
                <c:ptCount val="1"/>
                <c:pt idx="0">
                  <c:v>Italy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'EU_EEA_UK table and curve'!$A$31:$A$64</c:f>
              <c:strCache>
                <c:ptCount val="33"/>
                <c:pt idx="0">
                  <c:v>24/01/2020</c:v>
                </c:pt>
                <c:pt idx="1">
                  <c:v>25/01/2020</c:v>
                </c:pt>
                <c:pt idx="2">
                  <c:v>26/01/2020</c:v>
                </c:pt>
                <c:pt idx="3">
                  <c:v>27/01/2020</c:v>
                </c:pt>
                <c:pt idx="4">
                  <c:v>28/01/2020</c:v>
                </c:pt>
                <c:pt idx="5">
                  <c:v>29/01/2020</c:v>
                </c:pt>
                <c:pt idx="6">
                  <c:v>30/01/2020</c:v>
                </c:pt>
                <c:pt idx="7">
                  <c:v>31/01/2020</c:v>
                </c:pt>
                <c:pt idx="8">
                  <c:v>01/02/2020</c:v>
                </c:pt>
                <c:pt idx="9">
                  <c:v>02/02/2020</c:v>
                </c:pt>
                <c:pt idx="10">
                  <c:v>03/02/2020</c:v>
                </c:pt>
                <c:pt idx="11">
                  <c:v>04/02/2020</c:v>
                </c:pt>
                <c:pt idx="12">
                  <c:v>05/02/2020</c:v>
                </c:pt>
                <c:pt idx="13">
                  <c:v>06/02/2020</c:v>
                </c:pt>
                <c:pt idx="14">
                  <c:v>07/02/2020</c:v>
                </c:pt>
                <c:pt idx="15">
                  <c:v>08/02/2020</c:v>
                </c:pt>
                <c:pt idx="16">
                  <c:v>09/02/2020</c:v>
                </c:pt>
                <c:pt idx="17">
                  <c:v>10/02/2020</c:v>
                </c:pt>
                <c:pt idx="18">
                  <c:v>11/02/2020</c:v>
                </c:pt>
                <c:pt idx="19">
                  <c:v>12/02/2020</c:v>
                </c:pt>
                <c:pt idx="20">
                  <c:v>13/02/2020</c:v>
                </c:pt>
                <c:pt idx="21">
                  <c:v>14/02/2020</c:v>
                </c:pt>
                <c:pt idx="22">
                  <c:v>15/02/2020</c:v>
                </c:pt>
                <c:pt idx="23">
                  <c:v>16/02/2020</c:v>
                </c:pt>
                <c:pt idx="24">
                  <c:v>17/02/2020</c:v>
                </c:pt>
                <c:pt idx="25">
                  <c:v>18/02/2020</c:v>
                </c:pt>
                <c:pt idx="26">
                  <c:v>19/02/2020</c:v>
                </c:pt>
                <c:pt idx="27">
                  <c:v>20/02/2020</c:v>
                </c:pt>
                <c:pt idx="28">
                  <c:v>21/02/2020</c:v>
                </c:pt>
                <c:pt idx="29">
                  <c:v>22/02/2020</c:v>
                </c:pt>
                <c:pt idx="30">
                  <c:v>23/02/2020</c:v>
                </c:pt>
                <c:pt idx="31">
                  <c:v>24/02/2020</c:v>
                </c:pt>
                <c:pt idx="32">
                  <c:v>25/02/2020</c:v>
                </c:pt>
              </c:strCache>
            </c:strRef>
          </c:cat>
          <c:val>
            <c:numRef>
              <c:f>'EU_EEA_UK table and curve'!$E$31:$E$64</c:f>
              <c:numCache>
                <c:formatCode>General</c:formatCode>
                <c:ptCount val="33"/>
                <c:pt idx="7">
                  <c:v>3</c:v>
                </c:pt>
                <c:pt idx="29">
                  <c:v>14</c:v>
                </c:pt>
                <c:pt idx="30">
                  <c:v>62</c:v>
                </c:pt>
                <c:pt idx="31">
                  <c:v>53</c:v>
                </c:pt>
                <c:pt idx="32">
                  <c:v>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0DF-41B2-BF90-AE1035EC7219}"/>
            </c:ext>
          </c:extLst>
        </c:ser>
        <c:ser>
          <c:idx val="4"/>
          <c:order val="4"/>
          <c:tx>
            <c:strRef>
              <c:f>'EU_EEA_UK table and curve'!$F$29:$F$30</c:f>
              <c:strCache>
                <c:ptCount val="1"/>
                <c:pt idx="0">
                  <c:v>Spain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'EU_EEA_UK table and curve'!$A$31:$A$64</c:f>
              <c:strCache>
                <c:ptCount val="33"/>
                <c:pt idx="0">
                  <c:v>24/01/2020</c:v>
                </c:pt>
                <c:pt idx="1">
                  <c:v>25/01/2020</c:v>
                </c:pt>
                <c:pt idx="2">
                  <c:v>26/01/2020</c:v>
                </c:pt>
                <c:pt idx="3">
                  <c:v>27/01/2020</c:v>
                </c:pt>
                <c:pt idx="4">
                  <c:v>28/01/2020</c:v>
                </c:pt>
                <c:pt idx="5">
                  <c:v>29/01/2020</c:v>
                </c:pt>
                <c:pt idx="6">
                  <c:v>30/01/2020</c:v>
                </c:pt>
                <c:pt idx="7">
                  <c:v>31/01/2020</c:v>
                </c:pt>
                <c:pt idx="8">
                  <c:v>01/02/2020</c:v>
                </c:pt>
                <c:pt idx="9">
                  <c:v>02/02/2020</c:v>
                </c:pt>
                <c:pt idx="10">
                  <c:v>03/02/2020</c:v>
                </c:pt>
                <c:pt idx="11">
                  <c:v>04/02/2020</c:v>
                </c:pt>
                <c:pt idx="12">
                  <c:v>05/02/2020</c:v>
                </c:pt>
                <c:pt idx="13">
                  <c:v>06/02/2020</c:v>
                </c:pt>
                <c:pt idx="14">
                  <c:v>07/02/2020</c:v>
                </c:pt>
                <c:pt idx="15">
                  <c:v>08/02/2020</c:v>
                </c:pt>
                <c:pt idx="16">
                  <c:v>09/02/2020</c:v>
                </c:pt>
                <c:pt idx="17">
                  <c:v>10/02/2020</c:v>
                </c:pt>
                <c:pt idx="18">
                  <c:v>11/02/2020</c:v>
                </c:pt>
                <c:pt idx="19">
                  <c:v>12/02/2020</c:v>
                </c:pt>
                <c:pt idx="20">
                  <c:v>13/02/2020</c:v>
                </c:pt>
                <c:pt idx="21">
                  <c:v>14/02/2020</c:v>
                </c:pt>
                <c:pt idx="22">
                  <c:v>15/02/2020</c:v>
                </c:pt>
                <c:pt idx="23">
                  <c:v>16/02/2020</c:v>
                </c:pt>
                <c:pt idx="24">
                  <c:v>17/02/2020</c:v>
                </c:pt>
                <c:pt idx="25">
                  <c:v>18/02/2020</c:v>
                </c:pt>
                <c:pt idx="26">
                  <c:v>19/02/2020</c:v>
                </c:pt>
                <c:pt idx="27">
                  <c:v>20/02/2020</c:v>
                </c:pt>
                <c:pt idx="28">
                  <c:v>21/02/2020</c:v>
                </c:pt>
                <c:pt idx="29">
                  <c:v>22/02/2020</c:v>
                </c:pt>
                <c:pt idx="30">
                  <c:v>23/02/2020</c:v>
                </c:pt>
                <c:pt idx="31">
                  <c:v>24/02/2020</c:v>
                </c:pt>
                <c:pt idx="32">
                  <c:v>25/02/2020</c:v>
                </c:pt>
              </c:strCache>
            </c:strRef>
          </c:cat>
          <c:val>
            <c:numRef>
              <c:f>'EU_EEA_UK table and curve'!$F$31:$F$64</c:f>
              <c:numCache>
                <c:formatCode>General</c:formatCode>
                <c:ptCount val="33"/>
                <c:pt idx="8">
                  <c:v>1</c:v>
                </c:pt>
                <c:pt idx="16">
                  <c:v>0</c:v>
                </c:pt>
                <c:pt idx="17">
                  <c:v>1</c:v>
                </c:pt>
                <c:pt idx="3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0DF-41B2-BF90-AE1035EC7219}"/>
            </c:ext>
          </c:extLst>
        </c:ser>
        <c:ser>
          <c:idx val="5"/>
          <c:order val="5"/>
          <c:tx>
            <c:strRef>
              <c:f>'EU_EEA_UK table and curve'!$G$29:$G$30</c:f>
              <c:strCache>
                <c:ptCount val="1"/>
                <c:pt idx="0">
                  <c:v>Sweden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'EU_EEA_UK table and curve'!$A$31:$A$64</c:f>
              <c:strCache>
                <c:ptCount val="33"/>
                <c:pt idx="0">
                  <c:v>24/01/2020</c:v>
                </c:pt>
                <c:pt idx="1">
                  <c:v>25/01/2020</c:v>
                </c:pt>
                <c:pt idx="2">
                  <c:v>26/01/2020</c:v>
                </c:pt>
                <c:pt idx="3">
                  <c:v>27/01/2020</c:v>
                </c:pt>
                <c:pt idx="4">
                  <c:v>28/01/2020</c:v>
                </c:pt>
                <c:pt idx="5">
                  <c:v>29/01/2020</c:v>
                </c:pt>
                <c:pt idx="6">
                  <c:v>30/01/2020</c:v>
                </c:pt>
                <c:pt idx="7">
                  <c:v>31/01/2020</c:v>
                </c:pt>
                <c:pt idx="8">
                  <c:v>01/02/2020</c:v>
                </c:pt>
                <c:pt idx="9">
                  <c:v>02/02/2020</c:v>
                </c:pt>
                <c:pt idx="10">
                  <c:v>03/02/2020</c:v>
                </c:pt>
                <c:pt idx="11">
                  <c:v>04/02/2020</c:v>
                </c:pt>
                <c:pt idx="12">
                  <c:v>05/02/2020</c:v>
                </c:pt>
                <c:pt idx="13">
                  <c:v>06/02/2020</c:v>
                </c:pt>
                <c:pt idx="14">
                  <c:v>07/02/2020</c:v>
                </c:pt>
                <c:pt idx="15">
                  <c:v>08/02/2020</c:v>
                </c:pt>
                <c:pt idx="16">
                  <c:v>09/02/2020</c:v>
                </c:pt>
                <c:pt idx="17">
                  <c:v>10/02/2020</c:v>
                </c:pt>
                <c:pt idx="18">
                  <c:v>11/02/2020</c:v>
                </c:pt>
                <c:pt idx="19">
                  <c:v>12/02/2020</c:v>
                </c:pt>
                <c:pt idx="20">
                  <c:v>13/02/2020</c:v>
                </c:pt>
                <c:pt idx="21">
                  <c:v>14/02/2020</c:v>
                </c:pt>
                <c:pt idx="22">
                  <c:v>15/02/2020</c:v>
                </c:pt>
                <c:pt idx="23">
                  <c:v>16/02/2020</c:v>
                </c:pt>
                <c:pt idx="24">
                  <c:v>17/02/2020</c:v>
                </c:pt>
                <c:pt idx="25">
                  <c:v>18/02/2020</c:v>
                </c:pt>
                <c:pt idx="26">
                  <c:v>19/02/2020</c:v>
                </c:pt>
                <c:pt idx="27">
                  <c:v>20/02/2020</c:v>
                </c:pt>
                <c:pt idx="28">
                  <c:v>21/02/2020</c:v>
                </c:pt>
                <c:pt idx="29">
                  <c:v>22/02/2020</c:v>
                </c:pt>
                <c:pt idx="30">
                  <c:v>23/02/2020</c:v>
                </c:pt>
                <c:pt idx="31">
                  <c:v>24/02/2020</c:v>
                </c:pt>
                <c:pt idx="32">
                  <c:v>25/02/2020</c:v>
                </c:pt>
              </c:strCache>
            </c:strRef>
          </c:cat>
          <c:val>
            <c:numRef>
              <c:f>'EU_EEA_UK table and curve'!$G$31:$G$64</c:f>
              <c:numCache>
                <c:formatCode>General</c:formatCode>
                <c:ptCount val="33"/>
                <c:pt idx="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0DF-41B2-BF90-AE1035EC7219}"/>
            </c:ext>
          </c:extLst>
        </c:ser>
        <c:ser>
          <c:idx val="6"/>
          <c:order val="6"/>
          <c:tx>
            <c:strRef>
              <c:f>'EU_EEA_UK table and curve'!$H$29:$H$30</c:f>
              <c:strCache>
                <c:ptCount val="1"/>
                <c:pt idx="0">
                  <c:v>United_Kingdom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'EU_EEA_UK table and curve'!$A$31:$A$64</c:f>
              <c:strCache>
                <c:ptCount val="33"/>
                <c:pt idx="0">
                  <c:v>24/01/2020</c:v>
                </c:pt>
                <c:pt idx="1">
                  <c:v>25/01/2020</c:v>
                </c:pt>
                <c:pt idx="2">
                  <c:v>26/01/2020</c:v>
                </c:pt>
                <c:pt idx="3">
                  <c:v>27/01/2020</c:v>
                </c:pt>
                <c:pt idx="4">
                  <c:v>28/01/2020</c:v>
                </c:pt>
                <c:pt idx="5">
                  <c:v>29/01/2020</c:v>
                </c:pt>
                <c:pt idx="6">
                  <c:v>30/01/2020</c:v>
                </c:pt>
                <c:pt idx="7">
                  <c:v>31/01/2020</c:v>
                </c:pt>
                <c:pt idx="8">
                  <c:v>01/02/2020</c:v>
                </c:pt>
                <c:pt idx="9">
                  <c:v>02/02/2020</c:v>
                </c:pt>
                <c:pt idx="10">
                  <c:v>03/02/2020</c:v>
                </c:pt>
                <c:pt idx="11">
                  <c:v>04/02/2020</c:v>
                </c:pt>
                <c:pt idx="12">
                  <c:v>05/02/2020</c:v>
                </c:pt>
                <c:pt idx="13">
                  <c:v>06/02/2020</c:v>
                </c:pt>
                <c:pt idx="14">
                  <c:v>07/02/2020</c:v>
                </c:pt>
                <c:pt idx="15">
                  <c:v>08/02/2020</c:v>
                </c:pt>
                <c:pt idx="16">
                  <c:v>09/02/2020</c:v>
                </c:pt>
                <c:pt idx="17">
                  <c:v>10/02/2020</c:v>
                </c:pt>
                <c:pt idx="18">
                  <c:v>11/02/2020</c:v>
                </c:pt>
                <c:pt idx="19">
                  <c:v>12/02/2020</c:v>
                </c:pt>
                <c:pt idx="20">
                  <c:v>13/02/2020</c:v>
                </c:pt>
                <c:pt idx="21">
                  <c:v>14/02/2020</c:v>
                </c:pt>
                <c:pt idx="22">
                  <c:v>15/02/2020</c:v>
                </c:pt>
                <c:pt idx="23">
                  <c:v>16/02/2020</c:v>
                </c:pt>
                <c:pt idx="24">
                  <c:v>17/02/2020</c:v>
                </c:pt>
                <c:pt idx="25">
                  <c:v>18/02/2020</c:v>
                </c:pt>
                <c:pt idx="26">
                  <c:v>19/02/2020</c:v>
                </c:pt>
                <c:pt idx="27">
                  <c:v>20/02/2020</c:v>
                </c:pt>
                <c:pt idx="28">
                  <c:v>21/02/2020</c:v>
                </c:pt>
                <c:pt idx="29">
                  <c:v>22/02/2020</c:v>
                </c:pt>
                <c:pt idx="30">
                  <c:v>23/02/2020</c:v>
                </c:pt>
                <c:pt idx="31">
                  <c:v>24/02/2020</c:v>
                </c:pt>
                <c:pt idx="32">
                  <c:v>25/02/2020</c:v>
                </c:pt>
              </c:strCache>
            </c:strRef>
          </c:cat>
          <c:val>
            <c:numRef>
              <c:f>'EU_EEA_UK table and curve'!$H$31:$H$64</c:f>
              <c:numCache>
                <c:formatCode>General</c:formatCode>
                <c:ptCount val="33"/>
                <c:pt idx="7">
                  <c:v>2</c:v>
                </c:pt>
                <c:pt idx="14">
                  <c:v>1</c:v>
                </c:pt>
                <c:pt idx="16">
                  <c:v>1</c:v>
                </c:pt>
                <c:pt idx="18">
                  <c:v>4</c:v>
                </c:pt>
                <c:pt idx="20">
                  <c:v>1</c:v>
                </c:pt>
                <c:pt idx="31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0DF-41B2-BF90-AE1035EC7219}"/>
            </c:ext>
          </c:extLst>
        </c:ser>
        <c:ser>
          <c:idx val="7"/>
          <c:order val="7"/>
          <c:tx>
            <c:strRef>
              <c:f>'EU_EEA_UK table and curve'!$I$29:$I$30</c:f>
              <c:strCache>
                <c:ptCount val="1"/>
                <c:pt idx="0">
                  <c:v>Belgium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'EU_EEA_UK table and curve'!$A$31:$A$64</c:f>
              <c:strCache>
                <c:ptCount val="33"/>
                <c:pt idx="0">
                  <c:v>24/01/2020</c:v>
                </c:pt>
                <c:pt idx="1">
                  <c:v>25/01/2020</c:v>
                </c:pt>
                <c:pt idx="2">
                  <c:v>26/01/2020</c:v>
                </c:pt>
                <c:pt idx="3">
                  <c:v>27/01/2020</c:v>
                </c:pt>
                <c:pt idx="4">
                  <c:v>28/01/2020</c:v>
                </c:pt>
                <c:pt idx="5">
                  <c:v>29/01/2020</c:v>
                </c:pt>
                <c:pt idx="6">
                  <c:v>30/01/2020</c:v>
                </c:pt>
                <c:pt idx="7">
                  <c:v>31/01/2020</c:v>
                </c:pt>
                <c:pt idx="8">
                  <c:v>01/02/2020</c:v>
                </c:pt>
                <c:pt idx="9">
                  <c:v>02/02/2020</c:v>
                </c:pt>
                <c:pt idx="10">
                  <c:v>03/02/2020</c:v>
                </c:pt>
                <c:pt idx="11">
                  <c:v>04/02/2020</c:v>
                </c:pt>
                <c:pt idx="12">
                  <c:v>05/02/2020</c:v>
                </c:pt>
                <c:pt idx="13">
                  <c:v>06/02/2020</c:v>
                </c:pt>
                <c:pt idx="14">
                  <c:v>07/02/2020</c:v>
                </c:pt>
                <c:pt idx="15">
                  <c:v>08/02/2020</c:v>
                </c:pt>
                <c:pt idx="16">
                  <c:v>09/02/2020</c:v>
                </c:pt>
                <c:pt idx="17">
                  <c:v>10/02/2020</c:v>
                </c:pt>
                <c:pt idx="18">
                  <c:v>11/02/2020</c:v>
                </c:pt>
                <c:pt idx="19">
                  <c:v>12/02/2020</c:v>
                </c:pt>
                <c:pt idx="20">
                  <c:v>13/02/2020</c:v>
                </c:pt>
                <c:pt idx="21">
                  <c:v>14/02/2020</c:v>
                </c:pt>
                <c:pt idx="22">
                  <c:v>15/02/2020</c:v>
                </c:pt>
                <c:pt idx="23">
                  <c:v>16/02/2020</c:v>
                </c:pt>
                <c:pt idx="24">
                  <c:v>17/02/2020</c:v>
                </c:pt>
                <c:pt idx="25">
                  <c:v>18/02/2020</c:v>
                </c:pt>
                <c:pt idx="26">
                  <c:v>19/02/2020</c:v>
                </c:pt>
                <c:pt idx="27">
                  <c:v>20/02/2020</c:v>
                </c:pt>
                <c:pt idx="28">
                  <c:v>21/02/2020</c:v>
                </c:pt>
                <c:pt idx="29">
                  <c:v>22/02/2020</c:v>
                </c:pt>
                <c:pt idx="30">
                  <c:v>23/02/2020</c:v>
                </c:pt>
                <c:pt idx="31">
                  <c:v>24/02/2020</c:v>
                </c:pt>
                <c:pt idx="32">
                  <c:v>25/02/2020</c:v>
                </c:pt>
              </c:strCache>
            </c:strRef>
          </c:cat>
          <c:val>
            <c:numRef>
              <c:f>'EU_EEA_UK table and curve'!$I$31:$I$64</c:f>
              <c:numCache>
                <c:formatCode>General</c:formatCode>
                <c:ptCount val="33"/>
                <c:pt idx="1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0DF-41B2-BF90-AE1035EC72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"/>
        <c:overlap val="100"/>
        <c:axId val="163670656"/>
        <c:axId val="163689216"/>
      </c:barChart>
      <c:catAx>
        <c:axId val="1636706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100" b="0" i="0" baseline="0">
                    <a:solidFill>
                      <a:sysClr val="windowText" lastClr="000000"/>
                    </a:solidFill>
                    <a:effectLst/>
                  </a:rPr>
                  <a:t>Day, month and year of reporting</a:t>
                </a:r>
                <a:endParaRPr lang="en-GB" sz="1100">
                  <a:solidFill>
                    <a:sysClr val="windowText" lastClr="0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.34156645682998998"/>
              <c:y val="0.8487565853267288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3689216"/>
        <c:crosses val="autoZero"/>
        <c:auto val="1"/>
        <c:lblAlgn val="ctr"/>
        <c:lblOffset val="100"/>
        <c:noMultiLvlLbl val="0"/>
      </c:catAx>
      <c:valAx>
        <c:axId val="163689216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>
                    <a:solidFill>
                      <a:sysClr val="windowText" lastClr="000000"/>
                    </a:solidFill>
                  </a:rPr>
                  <a:t>Number of cases</a:t>
                </a:r>
              </a:p>
            </c:rich>
          </c:tx>
          <c:layout>
            <c:manualLayout>
              <c:xMode val="edge"/>
              <c:yMode val="edge"/>
              <c:x val="7.0175438596491224E-2"/>
              <c:y val="2.9230528002181552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367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24753909156941E-2"/>
          <c:y val="0.91448750724341277"/>
          <c:w val="0.89999990995979706"/>
          <c:h val="6.47332719773664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2">
    <c:autoUpdate val="0"/>
  </c:externalData>
  <c:extLst xmlns:c16r2="http://schemas.microsoft.com/office/drawing/2015/06/chart">
    <c:ext xmlns:c16="http://schemas.microsoft.com/office/drawing/2014/chart" uri="{E28EC0CA-F0BB-4C9C-879D-F8772B89E7AC}">
      <c16:pivotOptions16>
        <c16:showExpandCollapseFieldButtons val="1"/>
      </c16:pivotOptions16>
    </c:ext>
    <c:ext xmlns:c14="http://schemas.microsoft.com/office/drawing/2007/8/2/chart" uri="{781A3756-C4B2-4CAC-9D66-4F8BD8637D16}">
      <c14:pivotOptions>
        <c14:dropZonesVisible val="1"/>
      </c14:pivotOptions>
    </c:ext>
  </c:extLst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604" cy="464895"/>
          </a:xfrm>
          <a:prstGeom prst="rect">
            <a:avLst/>
          </a:prstGeom>
        </p:spPr>
        <p:txBody>
          <a:bodyPr vert="horz" lIns="91727" tIns="45864" rIns="91727" bIns="45864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59" y="2"/>
            <a:ext cx="3038604" cy="464895"/>
          </a:xfrm>
          <a:prstGeom prst="rect">
            <a:avLst/>
          </a:prstGeom>
        </p:spPr>
        <p:txBody>
          <a:bodyPr vert="horz" lIns="91727" tIns="45864" rIns="91727" bIns="45864" rtlCol="0"/>
          <a:lstStyle>
            <a:lvl1pPr algn="r">
              <a:defRPr sz="1200"/>
            </a:lvl1pPr>
          </a:lstStyle>
          <a:p>
            <a:fld id="{3D9A312A-9DE9-4342-96AC-85E0E96AE7B0}" type="datetimeFigureOut">
              <a:rPr lang="lv-LV" smtClean="0"/>
              <a:t>2020.02.25.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011"/>
            <a:ext cx="3038604" cy="464894"/>
          </a:xfrm>
          <a:prstGeom prst="rect">
            <a:avLst/>
          </a:prstGeom>
        </p:spPr>
        <p:txBody>
          <a:bodyPr vert="horz" lIns="91727" tIns="45864" rIns="91727" bIns="45864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59" y="8830011"/>
            <a:ext cx="3038604" cy="464894"/>
          </a:xfrm>
          <a:prstGeom prst="rect">
            <a:avLst/>
          </a:prstGeom>
        </p:spPr>
        <p:txBody>
          <a:bodyPr vert="horz" lIns="91727" tIns="45864" rIns="91727" bIns="45864" rtlCol="0" anchor="b"/>
          <a:lstStyle>
            <a:lvl1pPr algn="r">
              <a:defRPr sz="1200"/>
            </a:lvl1pPr>
          </a:lstStyle>
          <a:p>
            <a:fld id="{D38B0DB4-F54A-4826-9F11-5BD36E6BFD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15791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604" cy="464895"/>
          </a:xfrm>
          <a:prstGeom prst="rect">
            <a:avLst/>
          </a:prstGeom>
        </p:spPr>
        <p:txBody>
          <a:bodyPr vert="horz" lIns="91727" tIns="45864" rIns="91727" bIns="45864" rtlCol="0"/>
          <a:lstStyle>
            <a:lvl1pPr algn="l" defTabSz="94253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59" y="2"/>
            <a:ext cx="3038604" cy="464895"/>
          </a:xfrm>
          <a:prstGeom prst="rect">
            <a:avLst/>
          </a:prstGeom>
        </p:spPr>
        <p:txBody>
          <a:bodyPr vert="horz" lIns="91727" tIns="45864" rIns="91727" bIns="45864" rtlCol="0"/>
          <a:lstStyle>
            <a:lvl1pPr algn="r" defTabSz="94253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D47CEC4-7180-48D1-8F01-AF588A3EE768}" type="datetimeFigureOut">
              <a:rPr lang="lv-LV"/>
              <a:pPr>
                <a:defRPr/>
              </a:pPr>
              <a:t>2020.02.25.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7" tIns="45864" rIns="91727" bIns="45864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14" y="4415754"/>
            <a:ext cx="5608975" cy="4184053"/>
          </a:xfrm>
          <a:prstGeom prst="rect">
            <a:avLst/>
          </a:prstGeom>
        </p:spPr>
        <p:txBody>
          <a:bodyPr vert="horz" lIns="91727" tIns="45864" rIns="91727" bIns="4586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0011"/>
            <a:ext cx="3038604" cy="464894"/>
          </a:xfrm>
          <a:prstGeom prst="rect">
            <a:avLst/>
          </a:prstGeom>
        </p:spPr>
        <p:txBody>
          <a:bodyPr vert="horz" lIns="91727" tIns="45864" rIns="91727" bIns="45864" rtlCol="0" anchor="b"/>
          <a:lstStyle>
            <a:lvl1pPr algn="l" defTabSz="94253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59" y="8830011"/>
            <a:ext cx="3038604" cy="464894"/>
          </a:xfrm>
          <a:prstGeom prst="rect">
            <a:avLst/>
          </a:prstGeom>
        </p:spPr>
        <p:txBody>
          <a:bodyPr vert="horz" wrap="square" lIns="91727" tIns="45864" rIns="91727" bIns="4586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E9BCD32-0AD5-46CF-85EA-0E2494104B56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4237556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18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564FF0F-54F0-4533-BD00-8B476FCA26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75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0087A715-B07C-4089-B343-42B235A07A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274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922319FA-C228-419C-985F-F0C9D9FD44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92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29EAF94-E0A4-4257-A880-3A56343089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487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9B2DA6E-C040-416F-8BDF-BA8BEF1EE9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603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2EC47B6A-E6A4-401D-9C8D-251A36F776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66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987EE826-56AE-495D-8D91-957DF29DCD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30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217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320CA48-8D79-47A5-9AB0-06463937A8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252788"/>
            <a:ext cx="7772400" cy="1212850"/>
          </a:xfrm>
        </p:spPr>
        <p:txBody>
          <a:bodyPr>
            <a:normAutofit fontScale="90000"/>
          </a:bodyPr>
          <a:lstStyle/>
          <a:p>
            <a:r>
              <a:rPr lang="lv-LV" altLang="en-US" sz="2600" dirty="0">
                <a:solidFill>
                  <a:srgbClr val="002060"/>
                </a:solidFill>
              </a:rPr>
              <a:t>Jaunā </a:t>
            </a:r>
            <a:r>
              <a:rPr lang="lv-LV" altLang="en-US" sz="2600" dirty="0" err="1" smtClean="0">
                <a:solidFill>
                  <a:srgbClr val="002060"/>
                </a:solidFill>
              </a:rPr>
              <a:t>koronavīrusa</a:t>
            </a:r>
            <a:r>
              <a:rPr lang="lv-LV" altLang="en-US" sz="2600" dirty="0" smtClean="0">
                <a:solidFill>
                  <a:srgbClr val="002060"/>
                </a:solidFill>
              </a:rPr>
              <a:t> (COVID-19) </a:t>
            </a:r>
            <a:r>
              <a:rPr lang="lv-LV" altLang="en-US" sz="2600" dirty="0">
                <a:solidFill>
                  <a:srgbClr val="002060"/>
                </a:solidFill>
              </a:rPr>
              <a:t>infekcijas </a:t>
            </a:r>
            <a:r>
              <a:rPr lang="lv-LV" altLang="en-US" sz="2600" dirty="0" smtClean="0">
                <a:solidFill>
                  <a:srgbClr val="002060"/>
                </a:solidFill>
              </a:rPr>
              <a:t>uzliesmojums </a:t>
            </a:r>
            <a:r>
              <a:rPr lang="lv-LV" altLang="en-US" sz="2600" dirty="0">
                <a:solidFill>
                  <a:srgbClr val="002060"/>
                </a:solidFill>
              </a:rPr>
              <a:t/>
            </a:r>
            <a:br>
              <a:rPr lang="lv-LV" altLang="en-US" sz="2600" dirty="0">
                <a:solidFill>
                  <a:srgbClr val="002060"/>
                </a:solidFill>
              </a:rPr>
            </a:br>
            <a:r>
              <a:rPr lang="lv-LV" altLang="en-US" sz="2600" dirty="0">
                <a:solidFill>
                  <a:srgbClr val="002060"/>
                </a:solidFill>
              </a:rPr>
              <a:t/>
            </a:r>
            <a:br>
              <a:rPr lang="lv-LV" altLang="en-US" sz="2600" dirty="0">
                <a:solidFill>
                  <a:srgbClr val="002060"/>
                </a:solidFill>
              </a:rPr>
            </a:br>
            <a:r>
              <a:rPr lang="lv-LV" altLang="en-US" sz="2600" dirty="0" smtClean="0">
                <a:solidFill>
                  <a:srgbClr val="002060"/>
                </a:solidFill>
              </a:rPr>
              <a:t>Epidemioloģiskā situācija un veiktie </a:t>
            </a:r>
            <a:r>
              <a:rPr lang="lv-LV" altLang="en-US" sz="2600" dirty="0">
                <a:solidFill>
                  <a:srgbClr val="002060"/>
                </a:solidFill>
              </a:rPr>
              <a:t>pasākumi</a:t>
            </a: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fld id="{C8094683-6D85-4AAC-B5A9-D38E579B2436}" type="datetime1">
              <a:rPr lang="lv-LV" altLang="en-US" smtClean="0"/>
              <a:t>2020.02.25.</a:t>
            </a:fld>
            <a:endParaRPr lang="lv-LV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dirty="0">
                <a:solidFill>
                  <a:schemeClr val="tx2"/>
                </a:solidFill>
              </a:rPr>
              <a:t>Aktuālie pasākumi </a:t>
            </a:r>
            <a:r>
              <a:rPr lang="lv-LV" dirty="0" smtClean="0">
                <a:solidFill>
                  <a:schemeClr val="tx2"/>
                </a:solidFill>
              </a:rPr>
              <a:t>(3)</a:t>
            </a:r>
            <a:endParaRPr lang="lv-LV" sz="2100" dirty="0">
              <a:solidFill>
                <a:srgbClr val="FF0000"/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4C97C3E1-2B89-4F76-BF3C-A704251E3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046" y="1752600"/>
            <a:ext cx="8053754" cy="440254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Turpinās sadarbība ar lidostu «Rīga»</a:t>
            </a:r>
          </a:p>
          <a:p>
            <a:pPr marL="1104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Aktualizēti ieteikumi</a:t>
            </a:r>
          </a:p>
          <a:p>
            <a:pPr marL="1104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Plānota tiešo reisu pasažieru anketēšana sadarbībā ar pārvadātajiem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Turpinās sadarbība ar ECDC un citu ES valstu epidemioloģiskās uzraudzības institūcijām</a:t>
            </a:r>
          </a:p>
          <a:p>
            <a:pPr>
              <a:lnSpc>
                <a:spcPct val="150000"/>
              </a:lnSpc>
            </a:pPr>
            <a:endParaRPr lang="lv-LV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52C96633-7EF5-4431-BA27-9B7E0E20B8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xmlns="" id="{873B227B-DD00-442C-ACEB-6177B2285BC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93D26F-B555-470D-9A65-6305C7AB7B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693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47711"/>
            <a:ext cx="6096000" cy="1036642"/>
          </a:xfrm>
        </p:spPr>
        <p:txBody>
          <a:bodyPr>
            <a:noAutofit/>
          </a:bodyPr>
          <a:lstStyle/>
          <a:p>
            <a:r>
              <a:rPr lang="lv-LV" dirty="0" smtClean="0">
                <a:solidFill>
                  <a:schemeClr val="tx2"/>
                </a:solidFill>
              </a:rPr>
              <a:t>Nepārtraukta (24/7) informācijas aktualizācija, konsultācijas un komunikācija sociālajos tīklos</a:t>
            </a:r>
            <a:endParaRPr lang="lv-LV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93D26F-B555-470D-9A65-6305C7AB7B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6" t="22202" r="34966" b="31156"/>
          <a:stretch/>
        </p:blipFill>
        <p:spPr bwMode="auto">
          <a:xfrm>
            <a:off x="1323833" y="2912660"/>
            <a:ext cx="6578222" cy="3411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9" t="13200" r="14860" b="67770"/>
          <a:stretch/>
        </p:blipFill>
        <p:spPr bwMode="auto">
          <a:xfrm>
            <a:off x="634621" y="1722225"/>
            <a:ext cx="7956645" cy="1181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909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xmlns="" id="{CBD8BE4A-0C60-479D-9A2E-AACCD361A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rgbClr val="002060"/>
                </a:solidFill>
              </a:rPr>
              <a:t>Paldies par uzmanību!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7" name="Teksta vietturis 6">
            <a:extLst>
              <a:ext uri="{FF2B5EF4-FFF2-40B4-BE49-F238E27FC236}">
                <a16:creationId xmlns:a16="http://schemas.microsoft.com/office/drawing/2014/main" xmlns="" id="{1B909CF0-011E-439F-B3AD-3624D0D0D2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ksta vietturis 12">
            <a:extLst>
              <a:ext uri="{FF2B5EF4-FFF2-40B4-BE49-F238E27FC236}">
                <a16:creationId xmlns:a16="http://schemas.microsoft.com/office/drawing/2014/main" xmlns="" id="{100F8F14-0875-4681-A4AF-25C790BD2D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93D26F-B555-470D-9A65-6305C7AB7B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4836" y="696036"/>
            <a:ext cx="6619164" cy="721606"/>
          </a:xfrm>
        </p:spPr>
        <p:txBody>
          <a:bodyPr>
            <a:noAutofit/>
          </a:bodyPr>
          <a:lstStyle/>
          <a:p>
            <a:r>
              <a:rPr lang="lv-LV" sz="2100" dirty="0" smtClean="0">
                <a:solidFill>
                  <a:srgbClr val="002060"/>
                </a:solidFill>
              </a:rPr>
              <a:t>COVID-19 gadījumu skaits pasaulē (dati uz 25.02.2020.)</a:t>
            </a:r>
            <a:endParaRPr lang="lv-LV" sz="2100" dirty="0">
              <a:solidFill>
                <a:srgbClr val="00206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93D26F-B555-470D-9A65-6305C7AB7B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21533" y="5595369"/>
            <a:ext cx="384128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Kopā </a:t>
            </a: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80 134 </a:t>
            </a: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gadījumi 33 valstīs, t. sk. </a:t>
            </a:r>
            <a:r>
              <a:rPr lang="lv-LV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2 355 (2,9%) </a:t>
            </a: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ārpus </a:t>
            </a:r>
            <a:r>
              <a:rPr lang="lv-LV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Ķ</a:t>
            </a: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īnas</a:t>
            </a:r>
            <a:endParaRPr lang="lv-LV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67535" y="5595368"/>
            <a:ext cx="373948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Kopā </a:t>
            </a: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</a:t>
            </a:r>
            <a:r>
              <a:rPr lang="lv-LV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698 </a:t>
            </a: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gadījumi 8 valstīs, t. sk. </a:t>
            </a:r>
            <a:r>
              <a:rPr lang="lv-LV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 (1,2%) </a:t>
            </a: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ārpus Ķīnas</a:t>
            </a:r>
            <a:endParaRPr lang="lv-LV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33" y="1554120"/>
            <a:ext cx="8217667" cy="404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03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4836" y="696036"/>
            <a:ext cx="6619164" cy="721606"/>
          </a:xfrm>
        </p:spPr>
        <p:txBody>
          <a:bodyPr>
            <a:noAutofit/>
          </a:bodyPr>
          <a:lstStyle/>
          <a:p>
            <a:r>
              <a:rPr lang="lv-LV" sz="2100" dirty="0" smtClean="0">
                <a:solidFill>
                  <a:srgbClr val="002060"/>
                </a:solidFill>
              </a:rPr>
              <a:t>COVID-19 gadījumu skaits ES/EEZ valstīs un Lielbritānijā (dati uz 25.02.2020.)</a:t>
            </a:r>
            <a:endParaRPr lang="lv-LV" sz="2100" dirty="0">
              <a:solidFill>
                <a:srgbClr val="00206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93D26F-B555-470D-9A65-6305C7AB7B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21533" y="5595369"/>
            <a:ext cx="749888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Kopā </a:t>
            </a:r>
            <a:r>
              <a:rPr lang="lv-LV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276 </a:t>
            </a: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gadījumi 8 valstīs, t. sk. </a:t>
            </a:r>
            <a:r>
              <a:rPr lang="lv-LV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nāves gadījumi</a:t>
            </a:r>
          </a:p>
          <a:p>
            <a:pPr algn="ctr"/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10% gadījumu (</a:t>
            </a:r>
            <a:r>
              <a:rPr lang="lv-LV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</a:t>
            </a:r>
            <a:r>
              <a:rPr lang="lv-LV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inficēšanās notikusi ārpus ES/EEZ/AK </a:t>
            </a:r>
            <a:endParaRPr lang="lv-LV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1144707"/>
              </p:ext>
            </p:extLst>
          </p:nvPr>
        </p:nvGraphicFramePr>
        <p:xfrm>
          <a:off x="621533" y="1569492"/>
          <a:ext cx="7912867" cy="3769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863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2"/>
                </a:solidFill>
              </a:rPr>
              <a:t>Pēdējie lielākie COVID-19 uzliesmojumi</a:t>
            </a:r>
            <a:endParaRPr lang="lv-LV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34" y="1561514"/>
            <a:ext cx="8222566" cy="476308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rgbClr val="002060"/>
                </a:solidFill>
              </a:rPr>
              <a:t>Itālijā </a:t>
            </a:r>
            <a:r>
              <a:rPr lang="lv-LV" sz="1800" dirty="0">
                <a:solidFill>
                  <a:srgbClr val="002060"/>
                </a:solidFill>
              </a:rPr>
              <a:t>– 283 inficētie, </a:t>
            </a:r>
            <a:endParaRPr lang="lv-LV" sz="1800" dirty="0" smtClean="0">
              <a:solidFill>
                <a:srgbClr val="002060"/>
              </a:solidFill>
            </a:endParaRPr>
          </a:p>
          <a:p>
            <a:pPr marL="1104900" lvl="1" indent="-342900"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 </a:t>
            </a:r>
            <a:r>
              <a:rPr lang="lv-LV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miruši </a:t>
            </a:r>
            <a:r>
              <a:rPr lang="fr-FR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lv-LV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</a:t>
            </a:r>
            <a:r>
              <a:rPr lang="fr-FR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virs</a:t>
            </a:r>
            <a:r>
              <a:rPr lang="fr-FR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60 </a:t>
            </a:r>
            <a:r>
              <a:rPr lang="lv-LV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gadiem</a:t>
            </a:r>
            <a:r>
              <a:rPr lang="fr-FR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</a:t>
            </a:r>
            <a:r>
              <a:rPr lang="lv-LV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</a:t>
            </a:r>
            <a:r>
              <a:rPr lang="fr-FR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citām</a:t>
            </a:r>
            <a:r>
              <a:rPr lang="fr-FR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hroniskā</a:t>
            </a:r>
            <a:r>
              <a:rPr lang="fr-FR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 </a:t>
            </a:r>
            <a:r>
              <a:rPr lang="lv-LV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saslimšanām</a:t>
            </a:r>
            <a:r>
              <a:rPr lang="fr-FR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lv-LV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un viens </a:t>
            </a:r>
            <a:r>
              <a:rPr lang="lv-LV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atveseļojies:</a:t>
            </a:r>
            <a:endParaRPr lang="lv-LV" sz="18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516063" lvl="2" indent="-34290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Lombardijā </a:t>
            </a:r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212</a:t>
            </a:r>
          </a:p>
          <a:p>
            <a:pPr marL="1516063" lvl="2" indent="-342900">
              <a:buFont typeface="Arial" panose="020B0604020202020204" pitchFamily="34" charset="0"/>
              <a:buChar char="•"/>
            </a:pPr>
            <a:r>
              <a:rPr lang="lv-LV" sz="16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Veneto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38</a:t>
            </a:r>
          </a:p>
          <a:p>
            <a:pPr marL="1516063" lvl="2" indent="-34290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Emīlijā-</a:t>
            </a:r>
            <a:r>
              <a:rPr lang="lv-LV" sz="16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Romānjā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23</a:t>
            </a:r>
          </a:p>
          <a:p>
            <a:pPr marL="1516063" lvl="2" indent="-34290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Pjemontā – 3</a:t>
            </a:r>
          </a:p>
          <a:p>
            <a:pPr marL="1516063" lvl="2" indent="-342900">
              <a:buFont typeface="Arial" panose="020B0604020202020204" pitchFamily="34" charset="0"/>
              <a:buChar char="•"/>
            </a:pPr>
            <a:r>
              <a:rPr lang="lv-LV" sz="16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Lazio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3</a:t>
            </a:r>
          </a:p>
          <a:p>
            <a:pPr marL="1516063" lvl="2" indent="-34290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Toskānā – 2</a:t>
            </a:r>
          </a:p>
          <a:p>
            <a:pPr marL="1516063" lvl="2" indent="-34290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Sicīlija – </a:t>
            </a:r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(tūrists no </a:t>
            </a:r>
            <a:r>
              <a:rPr lang="lv-LV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Bergamo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1516063" lvl="2" indent="-342900">
              <a:buFont typeface="Arial" panose="020B0604020202020204" pitchFamily="34" charset="0"/>
              <a:buChar char="•"/>
            </a:pPr>
            <a:r>
              <a:rPr lang="lv-LV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Trentino</a:t>
            </a:r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Alto</a:t>
            </a:r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Adige</a:t>
            </a:r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- 1</a:t>
            </a:r>
          </a:p>
          <a:p>
            <a:pPr marL="1985963" lvl="3" indent="-34290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ievestie gadījumi: Kanārijas 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salās 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 no Lombardijas), 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Austrijā (2 no Lombardijas), </a:t>
            </a:r>
            <a:r>
              <a:rPr lang="lv-LV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Horvātijā (1 no Milānas)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rgbClr val="002060"/>
                </a:solidFill>
              </a:rPr>
              <a:t>Dienvidkorejā </a:t>
            </a:r>
            <a:r>
              <a:rPr lang="lv-LV" sz="1800" dirty="0" smtClean="0">
                <a:solidFill>
                  <a:srgbClr val="002060"/>
                </a:solidFill>
              </a:rPr>
              <a:t>– 893 gadījumi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rgbClr val="002060"/>
                </a:solidFill>
              </a:rPr>
              <a:t>Irānā – 61 gadījums</a:t>
            </a:r>
            <a:endParaRPr lang="lv-LV" sz="1800" dirty="0">
              <a:solidFill>
                <a:srgbClr val="00206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03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2"/>
                </a:solidFill>
              </a:rPr>
              <a:t>COVID-19 īpatnības</a:t>
            </a:r>
            <a:endParaRPr lang="lv-LV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34" y="1561514"/>
            <a:ext cx="8222566" cy="4564659"/>
          </a:xfrm>
        </p:spPr>
        <p:txBody>
          <a:bodyPr>
            <a:no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80% zināmu pacientu slimība norīt vieglā gaitā</a:t>
            </a:r>
            <a:endParaRPr lang="lv-LV" dirty="0">
              <a:solidFill>
                <a:srgbClr val="002060"/>
              </a:solidFill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Ievērojams bezsimptomu gadījumu skaits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Slimnieki ne vienmēr vēršas pēc medicīniskās palīdzības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Vīrusa izdzīvošana ir zema, jutīgs pēc parastiem dezinfektantiem</a:t>
            </a:r>
            <a:endParaRPr lang="lv-LV" dirty="0">
              <a:solidFill>
                <a:srgbClr val="002060"/>
              </a:solidFill>
            </a:endParaRPr>
          </a:p>
          <a:p>
            <a:pPr>
              <a:lnSpc>
                <a:spcPct val="200000"/>
              </a:lnSpc>
            </a:pPr>
            <a:endParaRPr lang="lv-LV" dirty="0">
              <a:solidFill>
                <a:srgbClr val="00206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880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2"/>
                </a:solidFill>
              </a:rPr>
              <a:t>ECDC ieteikumi</a:t>
            </a:r>
            <a:endParaRPr lang="lv-LV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34" y="1561514"/>
            <a:ext cx="8222566" cy="456465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lv-LV" dirty="0">
                <a:solidFill>
                  <a:srgbClr val="002060"/>
                </a:solidFill>
              </a:rPr>
              <a:t>Ceļotājiem, kas dodas </a:t>
            </a:r>
            <a:r>
              <a:rPr lang="lv-LV" dirty="0" smtClean="0">
                <a:solidFill>
                  <a:srgbClr val="002060"/>
                </a:solidFill>
              </a:rPr>
              <a:t>uz COVID-19 </a:t>
            </a:r>
            <a:r>
              <a:rPr lang="lv-LV" dirty="0">
                <a:solidFill>
                  <a:srgbClr val="002060"/>
                </a:solidFill>
              </a:rPr>
              <a:t>infekcijas skartajām teritorijām stingri jāievēro higiēnas pasākumi:</a:t>
            </a:r>
          </a:p>
          <a:p>
            <a:pPr>
              <a:lnSpc>
                <a:spcPct val="150000"/>
              </a:lnSpc>
            </a:pPr>
            <a:r>
              <a:rPr lang="lv-LV" dirty="0">
                <a:solidFill>
                  <a:srgbClr val="002060"/>
                </a:solidFill>
              </a:rPr>
              <a:t>•	</a:t>
            </a:r>
            <a:r>
              <a:rPr lang="lv-LV" sz="1800" dirty="0">
                <a:solidFill>
                  <a:srgbClr val="002060"/>
                </a:solidFill>
              </a:rPr>
              <a:t>regulāri mazgāt rokas ar ūdeni un ziepēm vai dezinficēt ar spirtu saturošajiem roku dezinfekcijas līdzekļiem</a:t>
            </a:r>
          </a:p>
          <a:p>
            <a:pPr>
              <a:lnSpc>
                <a:spcPct val="150000"/>
              </a:lnSpc>
            </a:pPr>
            <a:r>
              <a:rPr lang="lv-LV" sz="1800" dirty="0">
                <a:solidFill>
                  <a:srgbClr val="002060"/>
                </a:solidFill>
              </a:rPr>
              <a:t>•	izvairīties no </a:t>
            </a:r>
            <a:r>
              <a:rPr lang="lv-LV" sz="1800" dirty="0" smtClean="0">
                <a:solidFill>
                  <a:srgbClr val="002060"/>
                </a:solidFill>
              </a:rPr>
              <a:t>pieskaršanās </a:t>
            </a:r>
            <a:r>
              <a:rPr lang="lv-LV" sz="1800" dirty="0">
                <a:solidFill>
                  <a:srgbClr val="002060"/>
                </a:solidFill>
              </a:rPr>
              <a:t>sejai ar nemazgātām rokām</a:t>
            </a:r>
          </a:p>
          <a:p>
            <a:pPr>
              <a:lnSpc>
                <a:spcPct val="150000"/>
              </a:lnSpc>
            </a:pPr>
            <a:r>
              <a:rPr lang="lv-LV" sz="1800" dirty="0">
                <a:solidFill>
                  <a:srgbClr val="002060"/>
                </a:solidFill>
              </a:rPr>
              <a:t>•	</a:t>
            </a:r>
            <a:r>
              <a:rPr lang="lv-LV" sz="1800" dirty="0" smtClean="0">
                <a:solidFill>
                  <a:srgbClr val="002060"/>
                </a:solidFill>
              </a:rPr>
              <a:t>ievērot </a:t>
            </a:r>
            <a:r>
              <a:rPr lang="lv-LV" sz="1800" dirty="0">
                <a:solidFill>
                  <a:srgbClr val="002060"/>
                </a:solidFill>
              </a:rPr>
              <a:t>distanci (vismaz divi metri) </a:t>
            </a:r>
            <a:r>
              <a:rPr lang="lv-LV" sz="1800" dirty="0" smtClean="0">
                <a:solidFill>
                  <a:srgbClr val="002060"/>
                </a:solidFill>
              </a:rPr>
              <a:t>starp cilvēkiem</a:t>
            </a:r>
            <a:r>
              <a:rPr lang="lv-LV" sz="1800" dirty="0">
                <a:solidFill>
                  <a:srgbClr val="002060"/>
                </a:solidFill>
              </a:rPr>
              <a:t>, kuriem ir elpceļu slimības simptomi</a:t>
            </a:r>
          </a:p>
          <a:p>
            <a:pPr>
              <a:lnSpc>
                <a:spcPct val="150000"/>
              </a:lnSpc>
            </a:pPr>
            <a:r>
              <a:rPr lang="lv-LV" sz="1800" dirty="0">
                <a:solidFill>
                  <a:srgbClr val="002060"/>
                </a:solidFill>
              </a:rPr>
              <a:t>•	klepojot un šķaudot, izmantojiet vienreiz lietojamās salvetes un pēc tam nomazgājiet rokas vai klepojiet un šķaudiet </a:t>
            </a:r>
            <a:r>
              <a:rPr lang="lv-LV" sz="1800" dirty="0" smtClean="0">
                <a:solidFill>
                  <a:srgbClr val="002060"/>
                </a:solidFill>
              </a:rPr>
              <a:t>elkonī</a:t>
            </a:r>
            <a:endParaRPr lang="lv-LV" sz="18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endParaRPr lang="lv-LV" dirty="0">
              <a:solidFill>
                <a:srgbClr val="00206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05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2"/>
                </a:solidFill>
              </a:rPr>
              <a:t>ECDC ieteikumi</a:t>
            </a:r>
            <a:endParaRPr lang="lv-LV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34" y="1561514"/>
            <a:ext cx="8222566" cy="456465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lv-LV" b="1" dirty="0">
                <a:solidFill>
                  <a:srgbClr val="002060"/>
                </a:solidFill>
              </a:rPr>
              <a:t>Ceļotājiem, </a:t>
            </a:r>
            <a:r>
              <a:rPr lang="lv-LV" b="1" dirty="0" smtClean="0">
                <a:solidFill>
                  <a:srgbClr val="002060"/>
                </a:solidFill>
              </a:rPr>
              <a:t>kuri </a:t>
            </a:r>
            <a:r>
              <a:rPr lang="lv-LV" b="1" dirty="0">
                <a:solidFill>
                  <a:srgbClr val="002060"/>
                </a:solidFill>
              </a:rPr>
              <a:t>atgriežas no COVID-19 infekcijas skartajām teritorijām </a:t>
            </a:r>
            <a:r>
              <a:rPr lang="lv-LV" dirty="0">
                <a:solidFill>
                  <a:srgbClr val="002060"/>
                </a:solidFill>
              </a:rPr>
              <a:t>14 dienas jāuzrauga veselības stāvoklis. </a:t>
            </a:r>
            <a:endParaRPr lang="lv-LV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lv-LV" dirty="0" smtClean="0">
                <a:solidFill>
                  <a:srgbClr val="002060"/>
                </a:solidFill>
              </a:rPr>
              <a:t>Ja </a:t>
            </a:r>
            <a:r>
              <a:rPr lang="lv-LV" dirty="0">
                <a:solidFill>
                  <a:srgbClr val="002060"/>
                </a:solidFill>
              </a:rPr>
              <a:t>minētajā laika periodā parādījušies augšējo elpceļu infekcijas slimības simptomi (paaugstināta ķermeņa temperatūra, klepus, rīkles iekaisums, apgrūtināta elpošana u. c.), jāsazinās ar veselības aprūpes </a:t>
            </a:r>
            <a:r>
              <a:rPr lang="lv-LV" dirty="0" smtClean="0">
                <a:solidFill>
                  <a:srgbClr val="002060"/>
                </a:solidFill>
              </a:rPr>
              <a:t>speciālistu pa </a:t>
            </a:r>
            <a:r>
              <a:rPr lang="lv-LV" dirty="0">
                <a:solidFill>
                  <a:srgbClr val="002060"/>
                </a:solidFill>
              </a:rPr>
              <a:t>tālruni un norādīt ceļojuma vēsturi, pirms meklēt medicīnisko </a:t>
            </a:r>
            <a:r>
              <a:rPr lang="lv-LV" dirty="0" smtClean="0">
                <a:solidFill>
                  <a:srgbClr val="002060"/>
                </a:solidFill>
              </a:rPr>
              <a:t>palīdzību (Latvija: 113)</a:t>
            </a:r>
            <a:endParaRPr lang="lv-LV" dirty="0">
              <a:solidFill>
                <a:srgbClr val="00206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18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dirty="0" smtClean="0">
                <a:solidFill>
                  <a:schemeClr val="tx2"/>
                </a:solidFill>
              </a:rPr>
              <a:t>Aktuālie pasākumi (1)</a:t>
            </a:r>
            <a:endParaRPr lang="lv-LV" sz="2100" dirty="0">
              <a:solidFill>
                <a:srgbClr val="FF0000"/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4C97C3E1-2B89-4F76-BF3C-A704251E3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046" y="1752600"/>
            <a:ext cx="8053754" cy="440254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Aktualizētā COVID-19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lv-LV" b="1" dirty="0" smtClean="0">
                <a:solidFill>
                  <a:srgbClr val="002060"/>
                </a:solidFill>
              </a:rPr>
              <a:t>gadījuma</a:t>
            </a:r>
            <a:r>
              <a:rPr lang="en-GB" b="1" dirty="0" smtClean="0">
                <a:solidFill>
                  <a:srgbClr val="002060"/>
                </a:solidFill>
              </a:rPr>
              <a:t> </a:t>
            </a:r>
            <a:r>
              <a:rPr lang="lv-LV" b="1" dirty="0" smtClean="0">
                <a:solidFill>
                  <a:srgbClr val="002060"/>
                </a:solidFill>
              </a:rPr>
              <a:t>definīcija</a:t>
            </a:r>
            <a:r>
              <a:rPr lang="en-GB" b="1" dirty="0" smtClean="0">
                <a:solidFill>
                  <a:srgbClr val="002060"/>
                </a:solidFill>
              </a:rPr>
              <a:t> </a:t>
            </a:r>
            <a:r>
              <a:rPr lang="lv-LV" b="1" dirty="0" smtClean="0">
                <a:solidFill>
                  <a:srgbClr val="002060"/>
                </a:solidFill>
              </a:rPr>
              <a:t>ir nosūtīta ārstniecības iestādēm un ģimenes ārstiem</a:t>
            </a:r>
          </a:p>
          <a:p>
            <a:pPr>
              <a:lnSpc>
                <a:spcPct val="150000"/>
              </a:lnSpc>
            </a:pPr>
            <a:r>
              <a:rPr lang="lv-LV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Uz COVID-19 izmeklēto personu skaits (21) dinamikā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v-LV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v-LV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v-LV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v-LV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Aktualizēti ieteikumi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lv-LV" dirty="0" smtClean="0">
                <a:solidFill>
                  <a:srgbClr val="002060"/>
                </a:solidFill>
              </a:rPr>
              <a:t>izglītības iestādēm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52C96633-7EF5-4431-BA27-9B7E0E20B8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xmlns="" id="{873B227B-DD00-442C-ACEB-6177B2285BC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93D26F-B555-470D-9A65-6305C7AB7B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45" y="3239719"/>
            <a:ext cx="7886533" cy="1654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Down Arrow 8"/>
          <p:cNvSpPr/>
          <p:nvPr/>
        </p:nvSpPr>
        <p:spPr>
          <a:xfrm>
            <a:off x="7096836" y="2702257"/>
            <a:ext cx="259308" cy="7779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908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dirty="0">
                <a:solidFill>
                  <a:schemeClr val="tx2"/>
                </a:solidFill>
              </a:rPr>
              <a:t>Aktuālie pasākumi </a:t>
            </a:r>
            <a:r>
              <a:rPr lang="lv-LV" dirty="0" smtClean="0">
                <a:solidFill>
                  <a:schemeClr val="tx2"/>
                </a:solidFill>
              </a:rPr>
              <a:t>(2)</a:t>
            </a:r>
            <a:endParaRPr lang="lv-LV" sz="2100" dirty="0">
              <a:solidFill>
                <a:srgbClr val="FF0000"/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4C97C3E1-2B89-4F76-BF3C-A704251E3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046" y="1752600"/>
            <a:ext cx="8053754" cy="440254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Aktualizēti ieteikumi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lv-LV" dirty="0" smtClean="0">
                <a:solidFill>
                  <a:srgbClr val="002060"/>
                </a:solidFill>
              </a:rPr>
              <a:t>COVID-19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lv-LV" dirty="0" smtClean="0">
                <a:solidFill>
                  <a:srgbClr val="002060"/>
                </a:solidFill>
              </a:rPr>
              <a:t>gadījuma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lv-LV" dirty="0" smtClean="0">
                <a:solidFill>
                  <a:srgbClr val="002060"/>
                </a:solidFill>
              </a:rPr>
              <a:t>noteikšanai </a:t>
            </a:r>
            <a:r>
              <a:rPr lang="en-GB" dirty="0" smtClean="0">
                <a:solidFill>
                  <a:srgbClr val="002060"/>
                </a:solidFill>
              </a:rPr>
              <a:t>un </a:t>
            </a:r>
            <a:r>
              <a:rPr lang="lv-LV" dirty="0" smtClean="0">
                <a:solidFill>
                  <a:srgbClr val="002060"/>
                </a:solidFill>
              </a:rPr>
              <a:t>infekcijas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lv-LV" dirty="0" smtClean="0">
                <a:solidFill>
                  <a:srgbClr val="002060"/>
                </a:solidFill>
              </a:rPr>
              <a:t>izplatīšanās kontrolei ārstniecības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lv-LV" dirty="0" smtClean="0">
                <a:solidFill>
                  <a:srgbClr val="002060"/>
                </a:solidFill>
              </a:rPr>
              <a:t>iestādē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Organizēts seminārs stacionāru infekcijas slimību kontroles speciālistiem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</a:rPr>
              <a:t>Turpinās sadarbība ar Valsts robežsardzi  (268 anketas, aktīvā uzraudzībā 36 personām)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v-LV" dirty="0" smtClean="0">
              <a:solidFill>
                <a:srgbClr val="002060"/>
              </a:solidFill>
            </a:endParaRP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52C96633-7EF5-4431-BA27-9B7E0E20B8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xmlns="" id="{873B227B-DD00-442C-ACEB-6177B2285BC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93D26F-B555-470D-9A65-6305C7AB7B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564FF0F-54F0-4533-BD00-8B476FCA260F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896" y="4509456"/>
            <a:ext cx="3360903" cy="1645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753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1767</TotalTime>
  <Words>425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89_Prezentacija_templateLV</vt:lpstr>
      <vt:lpstr>Jaunā koronavīrusa (COVID-19) infekcijas uzliesmojums   Epidemioloģiskā situācija un veiktie pasākumi</vt:lpstr>
      <vt:lpstr>COVID-19 gadījumu skaits pasaulē (dati uz 25.02.2020.)</vt:lpstr>
      <vt:lpstr>COVID-19 gadījumu skaits ES/EEZ valstīs un Lielbritānijā (dati uz 25.02.2020.)</vt:lpstr>
      <vt:lpstr>Pēdējie lielākie COVID-19 uzliesmojumi</vt:lpstr>
      <vt:lpstr>COVID-19 īpatnības</vt:lpstr>
      <vt:lpstr>ECDC ieteikumi</vt:lpstr>
      <vt:lpstr>ECDC ieteikumi</vt:lpstr>
      <vt:lpstr>Aktuālie pasākumi (1)</vt:lpstr>
      <vt:lpstr>Aktuālie pasākumi (2)</vt:lpstr>
      <vt:lpstr>Aktuālie pasākumi (3)</vt:lpstr>
      <vt:lpstr>Nepārtraukta (24/7) informācijas aktualizācija, konsultācijas un komunikācija sociālajos tīklos</vt:lpstr>
      <vt:lpstr>Paldies par uzmanību!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Gints Muraševs</dc:creator>
  <cp:lastModifiedBy>Jurijs Perevoscikovs</cp:lastModifiedBy>
  <cp:revision>188</cp:revision>
  <cp:lastPrinted>2020-02-25T13:06:50Z</cp:lastPrinted>
  <dcterms:created xsi:type="dcterms:W3CDTF">2014-11-20T14:46:47Z</dcterms:created>
  <dcterms:modified xsi:type="dcterms:W3CDTF">2020-02-25T13:31:51Z</dcterms:modified>
</cp:coreProperties>
</file>