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83" r:id="rId2"/>
    <p:sldId id="393" r:id="rId3"/>
    <p:sldId id="384" r:id="rId4"/>
    <p:sldId id="377" r:id="rId5"/>
    <p:sldId id="392" r:id="rId6"/>
    <p:sldId id="385" r:id="rId7"/>
    <p:sldId id="394" r:id="rId8"/>
    <p:sldId id="396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ta Heiberga" initials="D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64D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3349" autoAdjust="0"/>
  </p:normalViewPr>
  <p:slideViewPr>
    <p:cSldViewPr snapToGrid="0">
      <p:cViewPr varScale="1">
        <p:scale>
          <a:sx n="107" d="100"/>
          <a:sy n="107" d="100"/>
        </p:scale>
        <p:origin x="46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0944-D4B4-4198-BA72-E517A39A859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E53C-F0AC-47B5-A946-79DDDEBE1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48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1DC5-5664-4745-ADEB-E8CB60A3CF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84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85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5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9CF3-67A5-4B2A-AB20-90480C65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9CF3-67A5-4B2A-AB20-90480C65E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9CF3-67A5-4B2A-AB20-90480C65E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8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8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8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1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8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8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85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5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66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42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4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8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3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8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BE6D-340F-41AE-A41E-7855213C80A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A74F-A82D-445B-AD68-B3EC70792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936315"/>
            <a:ext cx="5831634" cy="1655762"/>
          </a:xfrm>
        </p:spPr>
        <p:txBody>
          <a:bodyPr>
            <a:normAutofit/>
          </a:bodyPr>
          <a:lstStyle/>
          <a:p>
            <a:pPr algn="r"/>
            <a:r>
              <a:rPr lang="lv-LV" sz="2000" b="1" dirty="0"/>
              <a:t>Ziņojumu sniedz:</a:t>
            </a:r>
          </a:p>
          <a:p>
            <a:pPr algn="r"/>
            <a:r>
              <a:rPr lang="lv-LV" sz="2000" dirty="0"/>
              <a:t>NMP dienesta direktore Liene Cipule</a:t>
            </a:r>
            <a:r>
              <a:rPr lang="en-US" sz="2000" dirty="0"/>
              <a:t>,</a:t>
            </a:r>
            <a:endParaRPr lang="lv-LV" sz="2000" dirty="0"/>
          </a:p>
          <a:p>
            <a:pPr algn="r"/>
            <a:r>
              <a:rPr lang="lv-LV" sz="2000" dirty="0"/>
              <a:t>Katastrofu medicīnas centra vadītāja Dita Heiberga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78090"/>
            <a:ext cx="12192000" cy="22673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600" b="1" dirty="0">
                <a:ea typeface="SimHei" panose="02010609060101010101" pitchFamily="49" charset="-122"/>
              </a:rPr>
              <a:t>Neatliekamās medicīniskās palīdzības dienesta ziņojums </a:t>
            </a:r>
          </a:p>
          <a:p>
            <a:r>
              <a:rPr lang="lv-LV" sz="3600" b="1" dirty="0">
                <a:ea typeface="SimHei" panose="02010609060101010101" pitchFamily="49" charset="-122"/>
              </a:rPr>
              <a:t>par veiktajiem gatavības nodrošināšanas pasākumiem 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360" y="93699"/>
            <a:ext cx="1781754" cy="17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32CD-7B35-4059-9D2F-CFE30CB7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811" y="1825625"/>
            <a:ext cx="5809129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Kopumā veikti </a:t>
            </a:r>
            <a:r>
              <a:rPr lang="lv-LV" sz="2000" dirty="0">
                <a:solidFill>
                  <a:srgbClr val="C00000"/>
                </a:solidFill>
              </a:rPr>
              <a:t>12 izsaukumi </a:t>
            </a:r>
            <a:r>
              <a:rPr lang="lv-LV" sz="2000" dirty="0"/>
              <a:t>– 8 pieaugušie un 4 bērni.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Lielākais vienā diennaktī veiktais izsaukumu skaits – 4.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Reģioni – Rīga, Salaspils, Mārupe, Valmiera, Ogre, Ciemupe.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Pašlaik izsaukumus veic līnijbrigādes.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Vidējais izsaukumā pavadītais laiks </a:t>
            </a:r>
            <a:r>
              <a:rPr lang="lv-LV" sz="2000" dirty="0">
                <a:solidFill>
                  <a:srgbClr val="C00000"/>
                </a:solidFill>
              </a:rPr>
              <a:t>4-5h.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Ja šādu izsakumu skaits diennaktī pieaugs līdz 15, tas var ietekmēt operativitāti.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7B93C9-430C-4FE9-BCCB-DE7BD63ECB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5" y="1825625"/>
            <a:ext cx="3527786" cy="43513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21574"/>
            <a:ext cx="12192000" cy="1029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veiktie izsaukumi </a:t>
            </a:r>
          </a:p>
          <a:p>
            <a:r>
              <a:rPr lang="lv-LV" sz="3200" b="1" dirty="0">
                <a:ea typeface="SimHei" panose="02010609060101010101" pitchFamily="49" charset="-122"/>
              </a:rPr>
              <a:t>sakarā ar COVID - 19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986" y="121691"/>
            <a:ext cx="1429084" cy="14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7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544" y="1657351"/>
            <a:ext cx="10478277" cy="485334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lv-LV" sz="2400" b="1" dirty="0"/>
              <a:t>NMP dienesta iekšējā </a:t>
            </a:r>
            <a:r>
              <a:rPr lang="lv-LV" sz="2400" b="1" dirty="0">
                <a:solidFill>
                  <a:srgbClr val="C00000"/>
                </a:solidFill>
              </a:rPr>
              <a:t>Ārkārtas vadības grupa </a:t>
            </a:r>
            <a:r>
              <a:rPr lang="lv-LV" sz="2400" b="1" dirty="0"/>
              <a:t>– </a:t>
            </a:r>
            <a:r>
              <a:rPr lang="lv-LV" sz="2400" b="1" dirty="0">
                <a:solidFill>
                  <a:srgbClr val="C00000"/>
                </a:solidFill>
              </a:rPr>
              <a:t>notikušas 10 sanāksmes</a:t>
            </a:r>
          </a:p>
          <a:p>
            <a:pPr marL="457200" indent="-457200">
              <a:buAutoNum type="arabicPeriod"/>
            </a:pPr>
            <a:endParaRPr lang="lv-LV" sz="2400" b="1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lv-LV" sz="2400" b="1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lv-LV" sz="24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lv-LV" sz="2400" b="1" dirty="0"/>
              <a:t>2. Aktualizētas NMP dienesta iekšējās kārtības un izveidots jauns, speciāli pielāgots rīcības un </a:t>
            </a:r>
            <a:r>
              <a:rPr lang="lv-LV" sz="2400" b="1" dirty="0">
                <a:solidFill>
                  <a:srgbClr val="C00000"/>
                </a:solidFill>
              </a:rPr>
              <a:t>lēmumu pieņemšanas algoritms</a:t>
            </a:r>
            <a:r>
              <a:rPr lang="lv-LV" sz="2400" b="1" dirty="0"/>
              <a:t>:</a:t>
            </a:r>
            <a:r>
              <a:rPr lang="lv-LV" sz="2400" dirty="0"/>
              <a:t> </a:t>
            </a:r>
          </a:p>
          <a:p>
            <a:pPr marL="0" indent="0" algn="just">
              <a:buNone/>
            </a:pPr>
            <a:r>
              <a:rPr lang="lv-LV" sz="2000" dirty="0"/>
              <a:t>«Rīcības un lēmumu pieņemšanas algoritms gadījumā, kad ir radušās pamatotas aizdomas par saslimšanu, kuru izraisījis </a:t>
            </a:r>
            <a:r>
              <a:rPr lang="lv-LV" sz="2000" dirty="0" err="1"/>
              <a:t>koronavīruss</a:t>
            </a:r>
            <a:r>
              <a:rPr lang="lv-LV" sz="2000" dirty="0"/>
              <a:t> (</a:t>
            </a:r>
            <a:r>
              <a:rPr lang="en-US" sz="2000" dirty="0"/>
              <a:t>2019-</a:t>
            </a:r>
            <a:r>
              <a:rPr lang="lv-LV" sz="2000" dirty="0"/>
              <a:t>nCOV)». Regulāri tiek pielāgots, saskaņojot ar epidemiologiem un infektologiem.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21574"/>
            <a:ext cx="12192000" cy="1029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veiktie gatavības </a:t>
            </a:r>
          </a:p>
          <a:p>
            <a:r>
              <a:rPr lang="lv-LV" sz="3200" b="1" dirty="0">
                <a:ea typeface="SimHei" panose="02010609060101010101" pitchFamily="49" charset="-122"/>
              </a:rPr>
              <a:t>nodrošināšanas pasākumi 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986" y="121691"/>
            <a:ext cx="1429084" cy="14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9E45AB5-7E5C-487F-A154-189C4D12EC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233"/>
          <a:stretch>
            <a:fillRect/>
          </a:stretch>
        </p:blipFill>
        <p:spPr>
          <a:xfrm>
            <a:off x="7313772" y="1824247"/>
            <a:ext cx="4449120" cy="3513066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5930" y="1624364"/>
            <a:ext cx="6682070" cy="500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3. </a:t>
            </a:r>
            <a:r>
              <a:rPr lang="lv-LV" sz="2400" b="1" dirty="0"/>
              <a:t>Apzināts un aktualizēts NMP dienesta nodrošinājums ar individuālajiem aizsardzības līdzekļiem (IAL):</a:t>
            </a:r>
          </a:p>
          <a:p>
            <a:pPr marL="0" indent="0">
              <a:buNone/>
            </a:pPr>
            <a:endParaRPr lang="lv-LV" sz="2400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Visos brigāžu atbalsta punktos pieejami atbilstoša aizsardzības līmeņa individuālie aizsardzības līdzekļu komplekti</a:t>
            </a:r>
            <a:r>
              <a:rPr lang="en-US" sz="2000" dirty="0"/>
              <a:t> (P3 respirators, </a:t>
            </a:r>
            <a:r>
              <a:rPr lang="en-US" sz="2000" dirty="0" err="1"/>
              <a:t>kombinezons</a:t>
            </a:r>
            <a:r>
              <a:rPr lang="en-US" sz="2000" dirty="0"/>
              <a:t>, brilles, </a:t>
            </a:r>
            <a:r>
              <a:rPr lang="en-US" sz="2000" dirty="0" err="1"/>
              <a:t>u.c.</a:t>
            </a:r>
            <a:r>
              <a:rPr lang="en-US" sz="2000" dirty="0"/>
              <a:t>)</a:t>
            </a:r>
            <a:r>
              <a:rPr lang="lv-LV" sz="2000" dirty="0"/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IAL (P3 klases respiratori un aizsargkombinezoni) ir pieejami arī NMP dienesta medicīnisko rezervju </a:t>
            </a:r>
            <a:r>
              <a:rPr lang="lv-LV" sz="2000" dirty="0">
                <a:solidFill>
                  <a:srgbClr val="C00000"/>
                </a:solidFill>
              </a:rPr>
              <a:t>"Vētra" </a:t>
            </a:r>
            <a:r>
              <a:rPr lang="lv-LV" sz="2000" dirty="0"/>
              <a:t>krājumā;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lv-LV" sz="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Veikts aprēķins papildus nepieciešamo resursu iegādei, ņemot vērā izplatību Eiropā;</a:t>
            </a:r>
          </a:p>
          <a:p>
            <a:pPr marL="457200" lvl="1" indent="0">
              <a:buNone/>
            </a:pPr>
            <a:endParaRPr lang="lv-LV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5045"/>
            <a:ext cx="12192000" cy="8821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veiktie gatavības </a:t>
            </a:r>
          </a:p>
          <a:p>
            <a:r>
              <a:rPr lang="lv-LV" sz="3200" b="1" dirty="0">
                <a:ea typeface="SimHei" panose="02010609060101010101" pitchFamily="49" charset="-122"/>
              </a:rPr>
              <a:t>nodrošināšanas pasākumi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7869"/>
            <a:ext cx="12192000" cy="1029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veiktie gatavības </a:t>
            </a:r>
          </a:p>
          <a:p>
            <a:r>
              <a:rPr lang="lv-LV" sz="3200" b="1" dirty="0">
                <a:ea typeface="SimHei" panose="02010609060101010101" pitchFamily="49" charset="-122"/>
              </a:rPr>
              <a:t>nodrošināšanas pasākumi  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986" y="247986"/>
            <a:ext cx="1429084" cy="14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5930" y="1624364"/>
            <a:ext cx="6640611" cy="50050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400" b="1" dirty="0">
                <a:solidFill>
                  <a:prstClr val="black"/>
                </a:solidFill>
              </a:rPr>
              <a:t>4. Uzsākts darbs pie specializētas brigādes izveidošanas COVID-19 pacientu transportēšanai.</a:t>
            </a:r>
          </a:p>
          <a:p>
            <a:pPr marL="0" indent="0">
              <a:buNone/>
            </a:pPr>
            <a:endParaRPr lang="lv-LV" sz="2400" b="1" dirty="0">
              <a:solidFill>
                <a:prstClr val="black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Brigāde tiks izveidota TIKAI COVID_19 pacientu transportēšanai;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Speciāli apmācīts personāls, paredzēta iespēja paņemt laboratoriskos paraugus;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Speciāli sagatavots OMT;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lv-LV" sz="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Smagu un bīstamu infekciju pacientu transportēšanai dienestam nav speciāli tam paredzētas kapsulas;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lv-LV" sz="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Jāsakārto sadarbība ar laboratorijām.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lv-LV" sz="2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2000" dirty="0"/>
              <a:t>Darbības diapazons – Rīga un apkārtne.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lv-LV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5045"/>
            <a:ext cx="12192000" cy="8821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veiktie gatavības </a:t>
            </a:r>
          </a:p>
          <a:p>
            <a:r>
              <a:rPr lang="lv-LV" sz="3200" b="1" dirty="0">
                <a:ea typeface="SimHei" panose="02010609060101010101" pitchFamily="49" charset="-122"/>
              </a:rPr>
              <a:t>nodrošināšanas pasākumi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7869"/>
            <a:ext cx="12192000" cy="1029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veiktie gatavības </a:t>
            </a:r>
          </a:p>
          <a:p>
            <a:r>
              <a:rPr lang="lv-LV" sz="3200" b="1" dirty="0">
                <a:ea typeface="SimHei" panose="02010609060101010101" pitchFamily="49" charset="-122"/>
              </a:rPr>
              <a:t>nodrošināšanas pasākumi  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86" y="247986"/>
            <a:ext cx="1429084" cy="1429084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5EE3A61-4641-4614-8F1D-B570E37B0A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8927"/>
          <a:stretch>
            <a:fillRect/>
          </a:stretch>
        </p:blipFill>
        <p:spPr>
          <a:xfrm>
            <a:off x="6992938" y="1736725"/>
            <a:ext cx="4622800" cy="4873625"/>
          </a:xfrm>
        </p:spPr>
      </p:pic>
    </p:spTree>
    <p:extLst>
      <p:ext uri="{BB962C8B-B14F-4D97-AF65-F5344CB8AC3E}">
        <p14:creationId xmlns:p14="http://schemas.microsoft.com/office/powerpoint/2010/main" val="354684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23" y="1750657"/>
            <a:ext cx="11083934" cy="4853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sz="2400" b="1" dirty="0"/>
              <a:t>5. Katastrofu medicīnas plānā noteiktās rīcības</a:t>
            </a:r>
            <a:r>
              <a:rPr lang="lv-LV" sz="2400" dirty="0"/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1800" dirty="0"/>
              <a:t>rīcība bīstamo infekciju gadījumos – saskaņā ar PVO ieteikumiem aktualizēt gripas epidēmijas plānu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1800" dirty="0"/>
              <a:t>IAL lietošana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1800" dirty="0"/>
              <a:t>ziņošanas un paraugu ņemšana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1800" dirty="0"/>
              <a:t>resursu aprēķināšanas rekomendācijas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1800" dirty="0"/>
              <a:t>infekcijas gultu skaitu;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1800" dirty="0"/>
              <a:t>izolācijas gultu skaitu;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1800" dirty="0"/>
              <a:t>nodrošinājums ar individuālajiem aizsardzības līdzekļiem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lv-LV" sz="1800" dirty="0"/>
          </a:p>
          <a:p>
            <a:pPr marL="457200" lvl="1" indent="0" algn="just">
              <a:buNone/>
            </a:pP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1574"/>
            <a:ext cx="12192000" cy="1029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koordinētie gatavības </a:t>
            </a:r>
          </a:p>
          <a:p>
            <a:r>
              <a:rPr lang="lv-LV" sz="3200" b="1" dirty="0">
                <a:ea typeface="SimHei" panose="02010609060101010101" pitchFamily="49" charset="-122"/>
              </a:rPr>
              <a:t>nodrošināšanas pasākumi  slimnīcās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86" y="121691"/>
            <a:ext cx="1429084" cy="14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651" y="5794311"/>
            <a:ext cx="9955764" cy="1063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*</a:t>
            </a:r>
            <a:r>
              <a:rPr lang="lv-LV" sz="2400" b="1" dirty="0">
                <a:solidFill>
                  <a:schemeClr val="tx2"/>
                </a:solidFill>
              </a:rPr>
              <a:t>NMP dienests kā PVO SVAN nacionālā kontaktpunkts nepārtraukti 24h/7d režīmā nodrošina:</a:t>
            </a:r>
          </a:p>
          <a:p>
            <a:pPr lvl="1"/>
            <a:r>
              <a:rPr lang="lv-LV" sz="2100" dirty="0">
                <a:solidFill>
                  <a:schemeClr val="tx2"/>
                </a:solidFill>
              </a:rPr>
              <a:t>informācijas saņemšanu, izvērtēšanu un izplatīšanu iesaistītajiem dienestiem par sabiedrības veselības apdraudējumiem;</a:t>
            </a:r>
          </a:p>
          <a:p>
            <a:pPr lvl="1"/>
            <a:r>
              <a:rPr lang="lv-LV" sz="2100" dirty="0">
                <a:solidFill>
                  <a:schemeClr val="tx2"/>
                </a:solidFill>
              </a:rPr>
              <a:t>nepieciešamības gadījumā rekomendāciju sagatavošanu par pieņemamajiem lēmumiem.</a:t>
            </a:r>
            <a:endParaRPr lang="lv-LV" sz="23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5045"/>
            <a:ext cx="12192000" cy="8821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b="1" dirty="0"/>
              <a:t>NMP dienesta kā PVO Starptautisko veselības </a:t>
            </a:r>
          </a:p>
          <a:p>
            <a:r>
              <a:rPr lang="lv-LV" sz="2800" b="1" dirty="0"/>
              <a:t>aizsardzības noteikumu nacionālā kontaktpunkta</a:t>
            </a:r>
            <a:r>
              <a:rPr lang="en-US" sz="2800" b="1" dirty="0"/>
              <a:t>*</a:t>
            </a:r>
            <a:r>
              <a:rPr lang="lv-LV" sz="2800" b="1" dirty="0"/>
              <a:t> rīcība</a:t>
            </a:r>
            <a:endParaRPr lang="lv-LV" sz="2800" b="1" dirty="0">
              <a:ea typeface="SimHei" panose="02010609060101010101" pitchFamily="49" charset="-122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686" y="312738"/>
            <a:ext cx="1429084" cy="1429084"/>
          </a:xfrm>
          <a:prstGeom prst="rect">
            <a:avLst/>
          </a:prstGeom>
        </p:spPr>
      </p:pic>
      <p:sp>
        <p:nvSpPr>
          <p:cNvPr id="6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AutoShape 4" descr="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733425" y="1643353"/>
            <a:ext cx="10491302" cy="414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lv-LV" sz="2400" b="1" dirty="0">
                <a:solidFill>
                  <a:prstClr val="black"/>
                </a:solidFill>
              </a:rPr>
              <a:t>NMP dienests kā PVO  SVAN nacionālais kontaktpunkts, pēc </a:t>
            </a:r>
            <a:r>
              <a:rPr lang="lv-LV" sz="2400" b="1" dirty="0">
                <a:solidFill>
                  <a:srgbClr val="C00000"/>
                </a:solidFill>
              </a:rPr>
              <a:t>24.02.2020.VOMK </a:t>
            </a:r>
            <a:r>
              <a:rPr lang="lv-LV" sz="2400" b="1" dirty="0">
                <a:solidFill>
                  <a:prstClr val="black"/>
                </a:solidFill>
              </a:rPr>
              <a:t>sanāksme</a:t>
            </a:r>
            <a:r>
              <a:rPr lang="en-US" sz="2400" b="1" dirty="0">
                <a:solidFill>
                  <a:prstClr val="black"/>
                </a:solidFill>
              </a:rPr>
              <a:t>s</a:t>
            </a:r>
            <a:r>
              <a:rPr lang="lv-LV" sz="2400" b="1" dirty="0">
                <a:solidFill>
                  <a:prstClr val="black"/>
                </a:solidFill>
              </a:rPr>
              <a:t>, ir sagatavojis un izsūtījis aktuālo informāciju</a:t>
            </a:r>
            <a:r>
              <a:rPr lang="en-US" sz="2400" b="1" dirty="0">
                <a:solidFill>
                  <a:prstClr val="black"/>
                </a:solidFill>
              </a:rPr>
              <a:t>,</a:t>
            </a:r>
            <a:r>
              <a:rPr lang="lv-LV" sz="2400" b="1" dirty="0">
                <a:solidFill>
                  <a:prstClr val="black"/>
                </a:solidFill>
              </a:rPr>
              <a:t>ieteikumus rīcībai: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Ārlietu ministrijas Konsulārajam departamentam;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Latvijas Tūrisma Aģentu Asociācijai,  Tūrisma Attīstības valsts aģentūrai;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Valsts robežsardzei;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lv-LV" dirty="0" err="1">
                <a:solidFill>
                  <a:prstClr val="black"/>
                </a:solidFill>
              </a:rPr>
              <a:t>acionālajai</a:t>
            </a:r>
            <a:r>
              <a:rPr lang="lv-LV" dirty="0">
                <a:solidFill>
                  <a:prstClr val="black"/>
                </a:solidFill>
              </a:rPr>
              <a:t> lidsabiedrībai  </a:t>
            </a:r>
            <a:r>
              <a:rPr lang="lv-LV" i="1" dirty="0" err="1">
                <a:solidFill>
                  <a:prstClr val="black"/>
                </a:solidFill>
              </a:rPr>
              <a:t>airBaltic</a:t>
            </a:r>
            <a:r>
              <a:rPr lang="lv-LV" dirty="0">
                <a:solidFill>
                  <a:prstClr val="black"/>
                </a:solidFill>
              </a:rPr>
              <a:t>;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Kompānijām</a:t>
            </a:r>
            <a:r>
              <a:rPr lang="lv-LV" i="1" dirty="0">
                <a:solidFill>
                  <a:prstClr val="black"/>
                </a:solidFill>
              </a:rPr>
              <a:t> </a:t>
            </a:r>
            <a:r>
              <a:rPr lang="lv-LV" i="1" dirty="0" err="1"/>
              <a:t>SmartLynx</a:t>
            </a:r>
            <a:r>
              <a:rPr lang="lv-LV" i="1" dirty="0"/>
              <a:t>, </a:t>
            </a:r>
            <a:r>
              <a:rPr lang="lv-LV" i="1" dirty="0" err="1"/>
              <a:t>Tallink</a:t>
            </a:r>
            <a:r>
              <a:rPr lang="lv-LV" dirty="0"/>
              <a:t> Latvija; </a:t>
            </a:r>
            <a:endParaRPr lang="lv-LV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par  sabiedrības  veselības  aizsardzības  pasākumu  pārvaldīšanu atbildīgajām kontaktpersonām:  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AS Starptautiskajā lidostā „Rīga”;  Lidostā "Ventspils"; aviosabiedrībā “Liepāja”;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Rīgas Brīvostā; Liepājas speciālās ekonomiskās zonas ostā; Ventspils brīvostas pārvaldē; 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prstClr val="black"/>
                </a:solidFill>
              </a:rPr>
              <a:t>AS „Latvijas dzelzceļš”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lv-LV" dirty="0"/>
              <a:t>Autotransporta direkcijai</a:t>
            </a:r>
            <a:r>
              <a:rPr lang="lv-LV" dirty="0">
                <a:solidFill>
                  <a:prstClr val="black"/>
                </a:solidFill>
              </a:rPr>
              <a:t>, starptautiskajiem pasažieru pārvadātājiem (piemēram, </a:t>
            </a:r>
            <a:r>
              <a:rPr lang="lv-LV" dirty="0"/>
              <a:t>“</a:t>
            </a:r>
            <a:r>
              <a:rPr lang="lv-LV" i="1" dirty="0" err="1"/>
              <a:t>Nordeka</a:t>
            </a:r>
            <a:r>
              <a:rPr lang="lv-LV" dirty="0"/>
              <a:t>”, “</a:t>
            </a:r>
            <a:r>
              <a:rPr lang="lv-LV" i="1" dirty="0" err="1"/>
              <a:t>Ecolines</a:t>
            </a:r>
            <a:r>
              <a:rPr lang="lv-LV" dirty="0"/>
              <a:t>”  u.c.) </a:t>
            </a:r>
            <a:endParaRPr lang="lv-LV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881"/>
            <a:ext cx="1995006" cy="58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5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23" y="1750657"/>
            <a:ext cx="11083934" cy="485334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lv-LV" sz="2000" dirty="0"/>
              <a:t>113 tālruņa pārslodze informācijas nodrošināšanai – zvanu plūsmas novirzīšana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lv-LV" sz="2000" dirty="0"/>
              <a:t>Gatavība smagu COVID-19 pacientu NMP nodrošināšanai un transportēšanai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lv-LV" sz="2000" dirty="0"/>
              <a:t>Personālresursu plānošana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lv-LV" sz="2000" dirty="0"/>
              <a:t>Alternatīvu izstrāde, ja izsaukumu skaits diennaktī pārsniedz 15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lv-LV" sz="2000" dirty="0"/>
              <a:t>Personāla gatavības nodrošināšana mainīgā vidē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lv-LV" sz="2000" dirty="0"/>
              <a:t>Ja daļu laboratorisko paraugu paņemšanu uzticēs dienestam – personāla apmācība, izsaukumu loģistika, nepieciešamais aprīkojums, sadarbība ar RAKUS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lv-LV" sz="2000" dirty="0"/>
              <a:t>Materiāltehnisko resursu plānošana 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lv-LV" sz="2000" dirty="0"/>
          </a:p>
          <a:p>
            <a:pPr marL="457200" lvl="1" indent="0" algn="just">
              <a:buNone/>
            </a:pP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21574"/>
            <a:ext cx="12192000" cy="1029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b="1" dirty="0">
                <a:ea typeface="SimHei" panose="02010609060101010101" pitchFamily="49" charset="-122"/>
              </a:rPr>
              <a:t>NMP dienesta </a:t>
            </a:r>
            <a:r>
              <a:rPr lang="lv-LV" sz="3200" b="1">
                <a:ea typeface="SimHei" panose="02010609060101010101" pitchFamily="49" charset="-122"/>
              </a:rPr>
              <a:t>izaicinājumi tuvākajā nākotnē</a:t>
            </a:r>
            <a:endParaRPr lang="lv-LV" sz="3200" b="1" dirty="0">
              <a:ea typeface="SimHei" panose="02010609060101010101" pitchFamily="49" charset="-122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86" y="121691"/>
            <a:ext cx="1429084" cy="14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593</Words>
  <Application>Microsoft Office PowerPoint</Application>
  <PresentationFormat>Widescreen</PresentationFormat>
  <Paragraphs>85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Case: Experiances of Co-operation Between Education and Health Care in Dediwe project</dc:title>
  <dc:creator>Dita</dc:creator>
  <cp:lastModifiedBy>Liene Cipule</cp:lastModifiedBy>
  <cp:revision>207</cp:revision>
  <dcterms:created xsi:type="dcterms:W3CDTF">2017-11-12T16:07:05Z</dcterms:created>
  <dcterms:modified xsi:type="dcterms:W3CDTF">2020-02-25T14:07:39Z</dcterms:modified>
</cp:coreProperties>
</file>