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64" r:id="rId3"/>
    <p:sldId id="257" r:id="rId4"/>
    <p:sldId id="260" r:id="rId5"/>
    <p:sldId id="263" r:id="rId6"/>
    <p:sldId id="262" r:id="rId7"/>
  </p:sldIdLst>
  <p:sldSz cx="9144000" cy="6858000" type="screen4x3"/>
  <p:notesSz cx="6797675"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118" autoAdjust="0"/>
  </p:normalViewPr>
  <p:slideViewPr>
    <p:cSldViewPr snapToGrid="0">
      <p:cViewPr varScale="1">
        <p:scale>
          <a:sx n="72" d="100"/>
          <a:sy n="72" d="100"/>
        </p:scale>
        <p:origin x="27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1"/>
            <a:ext cx="2945659" cy="498056"/>
          </a:xfrm>
          <a:prstGeom prst="rect">
            <a:avLst/>
          </a:prstGeom>
        </p:spPr>
        <p:txBody>
          <a:bodyPr vert="horz" lIns="92034" tIns="46017" rIns="92034" bIns="46017" rtlCol="0"/>
          <a:lstStyle>
            <a:lvl1pPr algn="l">
              <a:defRPr sz="1200"/>
            </a:lvl1pPr>
          </a:lstStyle>
          <a:p>
            <a:endParaRPr lang="lv-LV"/>
          </a:p>
        </p:txBody>
      </p:sp>
      <p:sp>
        <p:nvSpPr>
          <p:cNvPr id="3" name="Datuma vietturis 2"/>
          <p:cNvSpPr>
            <a:spLocks noGrp="1"/>
          </p:cNvSpPr>
          <p:nvPr>
            <p:ph type="dt" sz="quarter" idx="1"/>
          </p:nvPr>
        </p:nvSpPr>
        <p:spPr>
          <a:xfrm>
            <a:off x="3850443" y="1"/>
            <a:ext cx="2945659" cy="498056"/>
          </a:xfrm>
          <a:prstGeom prst="rect">
            <a:avLst/>
          </a:prstGeom>
        </p:spPr>
        <p:txBody>
          <a:bodyPr vert="horz" lIns="92034" tIns="46017" rIns="92034" bIns="46017" rtlCol="0"/>
          <a:lstStyle>
            <a:lvl1pPr algn="r">
              <a:defRPr sz="1200"/>
            </a:lvl1pPr>
          </a:lstStyle>
          <a:p>
            <a:fld id="{A1478AC5-A418-476B-A341-D891CE5F9008}" type="datetimeFigureOut">
              <a:rPr lang="lv-LV" smtClean="0"/>
              <a:t>08.04.2019</a:t>
            </a:fld>
            <a:endParaRPr lang="lv-LV"/>
          </a:p>
        </p:txBody>
      </p:sp>
      <p:sp>
        <p:nvSpPr>
          <p:cNvPr id="4" name="Kājenes vietturis 3"/>
          <p:cNvSpPr>
            <a:spLocks noGrp="1"/>
          </p:cNvSpPr>
          <p:nvPr>
            <p:ph type="ftr" sz="quarter" idx="2"/>
          </p:nvPr>
        </p:nvSpPr>
        <p:spPr>
          <a:xfrm>
            <a:off x="0" y="9428585"/>
            <a:ext cx="2945659" cy="498055"/>
          </a:xfrm>
          <a:prstGeom prst="rect">
            <a:avLst/>
          </a:prstGeom>
        </p:spPr>
        <p:txBody>
          <a:bodyPr vert="horz" lIns="92034" tIns="46017" rIns="92034" bIns="46017" rtlCol="0" anchor="b"/>
          <a:lstStyle>
            <a:lvl1pPr algn="l">
              <a:defRPr sz="1200"/>
            </a:lvl1pPr>
          </a:lstStyle>
          <a:p>
            <a:endParaRPr lang="lv-LV"/>
          </a:p>
        </p:txBody>
      </p:sp>
      <p:sp>
        <p:nvSpPr>
          <p:cNvPr id="5" name="Slaida numura vietturis 4"/>
          <p:cNvSpPr>
            <a:spLocks noGrp="1"/>
          </p:cNvSpPr>
          <p:nvPr>
            <p:ph type="sldNum" sz="quarter" idx="3"/>
          </p:nvPr>
        </p:nvSpPr>
        <p:spPr>
          <a:xfrm>
            <a:off x="3850443" y="9428585"/>
            <a:ext cx="2945659" cy="498055"/>
          </a:xfrm>
          <a:prstGeom prst="rect">
            <a:avLst/>
          </a:prstGeom>
        </p:spPr>
        <p:txBody>
          <a:bodyPr vert="horz" lIns="92034" tIns="46017" rIns="92034" bIns="46017" rtlCol="0" anchor="b"/>
          <a:lstStyle>
            <a:lvl1pPr algn="r">
              <a:defRPr sz="1200"/>
            </a:lvl1pPr>
          </a:lstStyle>
          <a:p>
            <a:fld id="{A73FFA6F-CED9-4626-A2A3-93118959FE02}" type="slidenum">
              <a:rPr lang="lv-LV" smtClean="0"/>
              <a:t>‹#›</a:t>
            </a:fld>
            <a:endParaRPr lang="lv-LV"/>
          </a:p>
        </p:txBody>
      </p:sp>
    </p:spTree>
    <p:extLst>
      <p:ext uri="{BB962C8B-B14F-4D97-AF65-F5344CB8AC3E}">
        <p14:creationId xmlns:p14="http://schemas.microsoft.com/office/powerpoint/2010/main" val="35989649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1"/>
            <a:ext cx="2945659" cy="498056"/>
          </a:xfrm>
          <a:prstGeom prst="rect">
            <a:avLst/>
          </a:prstGeom>
        </p:spPr>
        <p:txBody>
          <a:bodyPr vert="horz" lIns="92034" tIns="46017" rIns="92034" bIns="46017" rtlCol="0"/>
          <a:lstStyle>
            <a:lvl1pPr algn="l">
              <a:defRPr sz="1200"/>
            </a:lvl1pPr>
          </a:lstStyle>
          <a:p>
            <a:endParaRPr lang="lv-LV"/>
          </a:p>
        </p:txBody>
      </p:sp>
      <p:sp>
        <p:nvSpPr>
          <p:cNvPr id="3" name="Datuma vietturis 2"/>
          <p:cNvSpPr>
            <a:spLocks noGrp="1"/>
          </p:cNvSpPr>
          <p:nvPr>
            <p:ph type="dt" idx="1"/>
          </p:nvPr>
        </p:nvSpPr>
        <p:spPr>
          <a:xfrm>
            <a:off x="3850443" y="1"/>
            <a:ext cx="2945659" cy="498056"/>
          </a:xfrm>
          <a:prstGeom prst="rect">
            <a:avLst/>
          </a:prstGeom>
        </p:spPr>
        <p:txBody>
          <a:bodyPr vert="horz" lIns="92034" tIns="46017" rIns="92034" bIns="46017" rtlCol="0"/>
          <a:lstStyle>
            <a:lvl1pPr algn="r">
              <a:defRPr sz="1200"/>
            </a:lvl1pPr>
          </a:lstStyle>
          <a:p>
            <a:fld id="{C8643BB5-F36A-4DA5-B83C-19D600E045F2}" type="datetimeFigureOut">
              <a:rPr lang="lv-LV" smtClean="0"/>
              <a:t>08.04.2019</a:t>
            </a:fld>
            <a:endParaRPr lang="lv-LV"/>
          </a:p>
        </p:txBody>
      </p:sp>
      <p:sp>
        <p:nvSpPr>
          <p:cNvPr id="4" name="Slaida attēla vietturis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2034" tIns="46017" rIns="92034" bIns="46017" rtlCol="0" anchor="ctr"/>
          <a:lstStyle/>
          <a:p>
            <a:endParaRPr lang="lv-LV"/>
          </a:p>
        </p:txBody>
      </p:sp>
      <p:sp>
        <p:nvSpPr>
          <p:cNvPr id="5" name="Piezīmju vietturis 4"/>
          <p:cNvSpPr>
            <a:spLocks noGrp="1"/>
          </p:cNvSpPr>
          <p:nvPr>
            <p:ph type="body" sz="quarter" idx="3"/>
          </p:nvPr>
        </p:nvSpPr>
        <p:spPr>
          <a:xfrm>
            <a:off x="679768" y="4777196"/>
            <a:ext cx="5438140" cy="3908614"/>
          </a:xfrm>
          <a:prstGeom prst="rect">
            <a:avLst/>
          </a:prstGeom>
        </p:spPr>
        <p:txBody>
          <a:bodyPr vert="horz" lIns="92034" tIns="46017" rIns="92034" bIns="46017" rtlCol="0"/>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6" name="Kājenes vietturis 5"/>
          <p:cNvSpPr>
            <a:spLocks noGrp="1"/>
          </p:cNvSpPr>
          <p:nvPr>
            <p:ph type="ftr" sz="quarter" idx="4"/>
          </p:nvPr>
        </p:nvSpPr>
        <p:spPr>
          <a:xfrm>
            <a:off x="0" y="9428585"/>
            <a:ext cx="2945659" cy="498055"/>
          </a:xfrm>
          <a:prstGeom prst="rect">
            <a:avLst/>
          </a:prstGeom>
        </p:spPr>
        <p:txBody>
          <a:bodyPr vert="horz" lIns="92034" tIns="46017" rIns="92034" bIns="46017" rtlCol="0" anchor="b"/>
          <a:lstStyle>
            <a:lvl1pPr algn="l">
              <a:defRPr sz="1200"/>
            </a:lvl1pPr>
          </a:lstStyle>
          <a:p>
            <a:endParaRPr lang="lv-LV"/>
          </a:p>
        </p:txBody>
      </p:sp>
      <p:sp>
        <p:nvSpPr>
          <p:cNvPr id="7" name="Slaida numura vietturis 6"/>
          <p:cNvSpPr>
            <a:spLocks noGrp="1"/>
          </p:cNvSpPr>
          <p:nvPr>
            <p:ph type="sldNum" sz="quarter" idx="5"/>
          </p:nvPr>
        </p:nvSpPr>
        <p:spPr>
          <a:xfrm>
            <a:off x="3850443" y="9428585"/>
            <a:ext cx="2945659" cy="498055"/>
          </a:xfrm>
          <a:prstGeom prst="rect">
            <a:avLst/>
          </a:prstGeom>
        </p:spPr>
        <p:txBody>
          <a:bodyPr vert="horz" lIns="92034" tIns="46017" rIns="92034" bIns="46017" rtlCol="0" anchor="b"/>
          <a:lstStyle>
            <a:lvl1pPr algn="r">
              <a:defRPr sz="1200"/>
            </a:lvl1pPr>
          </a:lstStyle>
          <a:p>
            <a:fld id="{6AC36D19-67A8-4819-98FC-49D38AEF10FD}" type="slidenum">
              <a:rPr lang="lv-LV" smtClean="0"/>
              <a:t>‹#›</a:t>
            </a:fld>
            <a:endParaRPr lang="lv-LV"/>
          </a:p>
        </p:txBody>
      </p:sp>
    </p:spTree>
    <p:extLst>
      <p:ext uri="{BB962C8B-B14F-4D97-AF65-F5344CB8AC3E}">
        <p14:creationId xmlns:p14="http://schemas.microsoft.com/office/powerpoint/2010/main" val="3890022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ikumi.lv/ta/id/68491-jurlietu-parvaldes-un-juras-drosibas-likum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smtClean="0"/>
              <a:t>Ievads un</a:t>
            </a:r>
            <a:r>
              <a:rPr lang="lv-LV" baseline="0" dirty="0" smtClean="0"/>
              <a:t> īsumā par situāciju Talsos un Ramatā. </a:t>
            </a:r>
            <a:endParaRPr lang="lv-LV" dirty="0"/>
          </a:p>
        </p:txBody>
      </p:sp>
      <p:sp>
        <p:nvSpPr>
          <p:cNvPr id="4" name="Slaida numura vietturis 3"/>
          <p:cNvSpPr>
            <a:spLocks noGrp="1"/>
          </p:cNvSpPr>
          <p:nvPr>
            <p:ph type="sldNum" sz="quarter" idx="10"/>
          </p:nvPr>
        </p:nvSpPr>
        <p:spPr/>
        <p:txBody>
          <a:bodyPr/>
          <a:lstStyle/>
          <a:p>
            <a:fld id="{6AC36D19-67A8-4819-98FC-49D38AEF10FD}" type="slidenum">
              <a:rPr lang="lv-LV" smtClean="0"/>
              <a:t>1</a:t>
            </a:fld>
            <a:endParaRPr lang="lv-LV"/>
          </a:p>
        </p:txBody>
      </p:sp>
    </p:spTree>
    <p:extLst>
      <p:ext uri="{BB962C8B-B14F-4D97-AF65-F5344CB8AC3E}">
        <p14:creationId xmlns:p14="http://schemas.microsoft.com/office/powerpoint/2010/main" val="1922295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smtClean="0"/>
              <a:t>Lai</a:t>
            </a:r>
            <a:r>
              <a:rPr lang="lv-LV" baseline="0" dirty="0" smtClean="0"/>
              <a:t> sagatavotos šāda mēroga katastrofām Latvijā ir izveidots normatīvais regulējums, kā arī ir noslēgti 9 starpvaldību līgumi </a:t>
            </a:r>
            <a:r>
              <a:rPr lang="lv-LV" sz="1200" dirty="0" smtClean="0">
                <a:latin typeface="Verdana" panose="020B0604030504040204" pitchFamily="34" charset="0"/>
                <a:ea typeface="Verdana" panose="020B0604030504040204" pitchFamily="34" charset="0"/>
              </a:rPr>
              <a:t>par starptautisko</a:t>
            </a:r>
            <a:r>
              <a:rPr lang="lv-LV" sz="1200" baseline="0" dirty="0" smtClean="0">
                <a:latin typeface="Verdana" panose="020B0604030504040204" pitchFamily="34" charset="0"/>
                <a:ea typeface="Verdana" panose="020B0604030504040204" pitchFamily="34" charset="0"/>
              </a:rPr>
              <a:t> </a:t>
            </a:r>
            <a:r>
              <a:rPr lang="lv-LV" sz="1200" dirty="0" smtClean="0">
                <a:latin typeface="Verdana" panose="020B0604030504040204" pitchFamily="34" charset="0"/>
                <a:ea typeface="Verdana" panose="020B0604030504040204" pitchFamily="34" charset="0"/>
              </a:rPr>
              <a:t>palīdzību</a:t>
            </a:r>
            <a:r>
              <a:rPr lang="lv-LV" sz="1200" baseline="0" dirty="0" smtClean="0">
                <a:latin typeface="Verdana" panose="020B0604030504040204" pitchFamily="34" charset="0"/>
                <a:ea typeface="Verdana" panose="020B0604030504040204" pitchFamily="34" charset="0"/>
              </a:rPr>
              <a:t> (var minēt dažus piemēru). </a:t>
            </a:r>
            <a:endParaRPr lang="lv-LV"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lv-LV"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baseline="0" dirty="0" smtClean="0">
                <a:solidFill>
                  <a:schemeClr val="tx1"/>
                </a:solidFill>
                <a:effectLst/>
                <a:latin typeface="+mn-lt"/>
                <a:ea typeface="+mn-ea"/>
                <a:cs typeface="+mn-cs"/>
              </a:rPr>
              <a:t>Viens risinājums ir izmantot CA likumu un </a:t>
            </a:r>
            <a:r>
              <a:rPr lang="lv-LV" sz="1200" kern="1200" dirty="0" smtClean="0">
                <a:solidFill>
                  <a:schemeClr val="tx1"/>
                </a:solidFill>
                <a:effectLst/>
                <a:latin typeface="+mn-lt"/>
                <a:ea typeface="+mn-ea"/>
                <a:cs typeface="+mn-cs"/>
              </a:rPr>
              <a:t>Ministru kabinets lēmumu pieprasīt starptautisko palīdzību pieņem, pamatojoties uz Krīzes vadības padomes priekšlikumu un atbildīgās valsts vai pašvaldības institūcijas Krīzes vadības padomei sniegto informāciju.</a:t>
            </a:r>
          </a:p>
          <a:p>
            <a:endParaRPr lang="lv-LV" dirty="0" smtClean="0"/>
          </a:p>
          <a:p>
            <a:r>
              <a:rPr lang="lv-LV" dirty="0" smtClean="0"/>
              <a:t>Savukārt</a:t>
            </a:r>
            <a:r>
              <a:rPr lang="lv-LV" baseline="0" dirty="0" smtClean="0"/>
              <a:t>, VUGD priekšnieks balstoties uz un Ugunsdrošības un ugunsdzēsības likumu var pieprasīt </a:t>
            </a:r>
            <a:r>
              <a:rPr lang="lv-LV" sz="1200" kern="1200" dirty="0" smtClean="0">
                <a:solidFill>
                  <a:schemeClr val="tx1"/>
                </a:solidFill>
                <a:effectLst/>
                <a:latin typeface="+mn-lt"/>
                <a:ea typeface="+mn-ea"/>
                <a:cs typeface="+mn-cs"/>
              </a:rPr>
              <a:t>starptautisko palīdzību no</a:t>
            </a:r>
            <a:r>
              <a:rPr lang="lv-LV" sz="1200" kern="1200" baseline="0" dirty="0" smtClean="0">
                <a:solidFill>
                  <a:schemeClr val="tx1"/>
                </a:solidFill>
                <a:effectLst/>
                <a:latin typeface="+mn-lt"/>
                <a:ea typeface="+mn-ea"/>
                <a:cs typeface="+mn-cs"/>
              </a:rPr>
              <a:t> valstīm</a:t>
            </a:r>
            <a:r>
              <a:rPr lang="lv-LV" sz="1200" kern="1200" dirty="0" smtClean="0">
                <a:solidFill>
                  <a:schemeClr val="tx1"/>
                </a:solidFill>
                <a:effectLst/>
                <a:latin typeface="+mn-lt"/>
                <a:ea typeface="+mn-ea"/>
                <a:cs typeface="+mn-cs"/>
              </a:rPr>
              <a:t> ar kurām Latvijas Republikai ir sauszemes robeža</a:t>
            </a:r>
            <a:r>
              <a:rPr lang="lv-LV" sz="1200" kern="1200" baseline="0" dirty="0" smtClean="0">
                <a:solidFill>
                  <a:schemeClr val="tx1"/>
                </a:solidFill>
                <a:effectLst/>
                <a:latin typeface="+mn-lt"/>
                <a:ea typeface="+mn-ea"/>
                <a:cs typeface="+mn-cs"/>
              </a:rPr>
              <a:t>.</a:t>
            </a:r>
          </a:p>
          <a:p>
            <a:endParaRPr lang="lv-LV" dirty="0"/>
          </a:p>
        </p:txBody>
      </p:sp>
      <p:sp>
        <p:nvSpPr>
          <p:cNvPr id="4" name="Slaida numura vietturis 3"/>
          <p:cNvSpPr>
            <a:spLocks noGrp="1"/>
          </p:cNvSpPr>
          <p:nvPr>
            <p:ph type="sldNum" sz="quarter" idx="10"/>
          </p:nvPr>
        </p:nvSpPr>
        <p:spPr/>
        <p:txBody>
          <a:bodyPr/>
          <a:lstStyle/>
          <a:p>
            <a:fld id="{6AC36D19-67A8-4819-98FC-49D38AEF10FD}" type="slidenum">
              <a:rPr lang="lv-LV" smtClean="0"/>
              <a:t>2</a:t>
            </a:fld>
            <a:endParaRPr lang="lv-LV"/>
          </a:p>
        </p:txBody>
      </p:sp>
    </p:spTree>
    <p:extLst>
      <p:ext uri="{BB962C8B-B14F-4D97-AF65-F5344CB8AC3E}">
        <p14:creationId xmlns:p14="http://schemas.microsoft.com/office/powerpoint/2010/main" val="3480988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sz="1200" dirty="0" smtClean="0">
                <a:latin typeface="Verdana" panose="020B0604030504040204" pitchFamily="34" charset="0"/>
                <a:ea typeface="Verdana" panose="020B0604030504040204" pitchFamily="34" charset="0"/>
              </a:rPr>
              <a:t>23.jūlijā un 24.jūlijā Ministru kabinets pieņēma lēmumu</a:t>
            </a:r>
            <a:r>
              <a:rPr lang="lv-LV" sz="1200" b="0" dirty="0" smtClean="0">
                <a:latin typeface="Verdana" panose="020B0604030504040204" pitchFamily="34" charset="0"/>
                <a:ea typeface="Verdana" panose="020B0604030504040204" pitchFamily="34" charset="0"/>
              </a:rPr>
              <a:t> pieprasīt starptautisko palīdzību </a:t>
            </a:r>
            <a:r>
              <a:rPr lang="lv-LV" sz="1200" dirty="0" smtClean="0">
                <a:latin typeface="Verdana" panose="020B0604030504040204" pitchFamily="34" charset="0"/>
                <a:ea typeface="Verdana" panose="020B0604030504040204" pitchFamily="34" charset="0"/>
              </a:rPr>
              <a:t>no Eiropas Savienības un NATO dalībvalstīm, kā arī Baltkrievijas. </a:t>
            </a:r>
          </a:p>
          <a:p>
            <a:endParaRPr lang="lv-LV"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Ņemot</a:t>
            </a:r>
            <a:r>
              <a:rPr lang="lv-LV" sz="1200" kern="1200" baseline="0" dirty="0" smtClean="0">
                <a:solidFill>
                  <a:schemeClr val="tx1"/>
                </a:solidFill>
                <a:effectLst/>
                <a:latin typeface="+mn-lt"/>
                <a:ea typeface="+mn-ea"/>
                <a:cs typeface="+mn-cs"/>
              </a:rPr>
              <a:t> vērā, ka t</a:t>
            </a:r>
            <a:r>
              <a:rPr lang="lv-LV" sz="1200" kern="1200" dirty="0" smtClean="0">
                <a:solidFill>
                  <a:schemeClr val="tx1"/>
                </a:solidFill>
                <a:effectLst/>
                <a:latin typeface="+mn-lt"/>
                <a:ea typeface="+mn-ea"/>
                <a:cs typeface="+mn-cs"/>
              </a:rPr>
              <a:t>ajā pašā laikā plaši meža ugunsgrēki bija arī citās ES dalībvalstīs, tostarp Zviedrijā un Grieķijā, līdz ar to Eiropas Savienībā pieejamie resursi jau bija iesaistīti šajās valstīs. Vienīgais piedāvājums no Mehānisma tika saņemts 24.jūlija, kas</a:t>
            </a:r>
            <a:r>
              <a:rPr lang="lv-LV" sz="1200" kern="1200" baseline="0" dirty="0" smtClean="0">
                <a:solidFill>
                  <a:schemeClr val="tx1"/>
                </a:solidFill>
                <a:effectLst/>
                <a:latin typeface="+mn-lt"/>
                <a:ea typeface="+mn-ea"/>
                <a:cs typeface="+mn-cs"/>
              </a:rPr>
              <a:t> netika apstiprināts</a:t>
            </a:r>
            <a:r>
              <a:rPr lang="lv-LV" sz="1200" kern="1200" dirty="0" smtClean="0">
                <a:solidFill>
                  <a:schemeClr val="tx1"/>
                </a:solidFill>
                <a:effectLst/>
                <a:latin typeface="+mn-lt"/>
                <a:ea typeface="+mn-ea"/>
                <a:cs typeface="+mn-cs"/>
              </a:rPr>
              <a:t> (īsumā par  tabulu,</a:t>
            </a:r>
            <a:r>
              <a:rPr lang="lv-LV" sz="1200" kern="1200" baseline="0" dirty="0" smtClean="0">
                <a:solidFill>
                  <a:schemeClr val="tx1"/>
                </a:solidFill>
                <a:effectLst/>
                <a:latin typeface="+mn-lt"/>
                <a:ea typeface="+mn-ea"/>
                <a:cs typeface="+mn-cs"/>
              </a:rPr>
              <a:t> galvenā doma, ka piedāvāties resursi bija no kompānijas, līdz ar to izmaksas būtu krietni lielāki, nekā piešķirtais finansējums). </a:t>
            </a:r>
          </a:p>
          <a:p>
            <a:endParaRPr lang="lv-LV" sz="1200" kern="1200" baseline="0" dirty="0" smtClean="0">
              <a:solidFill>
                <a:schemeClr val="tx1"/>
              </a:solidFill>
              <a:effectLst/>
              <a:latin typeface="+mn-lt"/>
              <a:ea typeface="+mn-ea"/>
              <a:cs typeface="+mn-cs"/>
            </a:endParaRPr>
          </a:p>
          <a:p>
            <a:endParaRPr lang="lv-LV" dirty="0"/>
          </a:p>
        </p:txBody>
      </p:sp>
      <p:sp>
        <p:nvSpPr>
          <p:cNvPr id="4" name="Slaida numura vietturis 3"/>
          <p:cNvSpPr>
            <a:spLocks noGrp="1"/>
          </p:cNvSpPr>
          <p:nvPr>
            <p:ph type="sldNum" sz="quarter" idx="10"/>
          </p:nvPr>
        </p:nvSpPr>
        <p:spPr/>
        <p:txBody>
          <a:bodyPr/>
          <a:lstStyle/>
          <a:p>
            <a:fld id="{6AC36D19-67A8-4819-98FC-49D38AEF10FD}" type="slidenum">
              <a:rPr lang="lv-LV" smtClean="0"/>
              <a:t>3</a:t>
            </a:fld>
            <a:endParaRPr lang="lv-LV"/>
          </a:p>
        </p:txBody>
      </p:sp>
    </p:spTree>
    <p:extLst>
      <p:ext uri="{BB962C8B-B14F-4D97-AF65-F5344CB8AC3E}">
        <p14:creationId xmlns:p14="http://schemas.microsoft.com/office/powerpoint/2010/main" val="670679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smtClean="0"/>
              <a:t>Uz pieprasījumu pēc palīdzības</a:t>
            </a:r>
            <a:r>
              <a:rPr lang="lv-LV" baseline="0" dirty="0" smtClean="0"/>
              <a:t> atsaucas Lietuva, Igaunija un Baltkrievija iesaistot gan gaisa resursus, gan sauszemes resursus. Starptautiskās palīdzības saņemšanas gaitā </a:t>
            </a:r>
            <a:r>
              <a:rPr lang="lv-LV" sz="1200" kern="1200" dirty="0" smtClean="0">
                <a:solidFill>
                  <a:schemeClr val="tx1"/>
                </a:solidFill>
                <a:effectLst/>
                <a:latin typeface="+mn-lt"/>
                <a:ea typeface="+mn-ea"/>
                <a:cs typeface="+mn-cs"/>
              </a:rPr>
              <a:t>pieprasītāja puse sniedz uzņemošās valsts atbalstu.</a:t>
            </a:r>
            <a:r>
              <a:rPr lang="lv-LV" sz="1200" kern="1200" baseline="0" dirty="0" smtClean="0">
                <a:solidFill>
                  <a:schemeClr val="tx1"/>
                </a:solidFill>
                <a:effectLst/>
                <a:latin typeface="+mn-lt"/>
                <a:ea typeface="+mn-ea"/>
                <a:cs typeface="+mn-cs"/>
              </a:rPr>
              <a:t> </a:t>
            </a:r>
            <a:r>
              <a:rPr lang="lv-LV" sz="1200" kern="1200" dirty="0" smtClean="0">
                <a:solidFill>
                  <a:schemeClr val="tx1"/>
                </a:solidFill>
                <a:effectLst/>
                <a:latin typeface="+mn-lt"/>
                <a:ea typeface="+mn-ea"/>
                <a:cs typeface="+mn-cs"/>
              </a:rPr>
              <a:t>Šo</a:t>
            </a:r>
            <a:r>
              <a:rPr lang="lv-LV" sz="1200" kern="1200" baseline="0" dirty="0" smtClean="0">
                <a:solidFill>
                  <a:schemeClr val="tx1"/>
                </a:solidFill>
                <a:effectLst/>
                <a:latin typeface="+mn-lt"/>
                <a:ea typeface="+mn-ea"/>
                <a:cs typeface="+mn-cs"/>
              </a:rPr>
              <a:t> funkciju nodrošināja VUGD sadarbībā ar VRS, VP, NBS, Aizsardzības ministriju, </a:t>
            </a:r>
            <a:r>
              <a:rPr lang="lv-LV" sz="1200" kern="1200" dirty="0" smtClean="0">
                <a:solidFill>
                  <a:schemeClr val="tx1"/>
                </a:solidFill>
                <a:effectLst/>
                <a:latin typeface="+mn-lt"/>
                <a:ea typeface="+mn-ea"/>
                <a:cs typeface="+mn-cs"/>
              </a:rPr>
              <a:t>Zemessardzi, Civilās aviācijas aģentūru,</a:t>
            </a:r>
            <a:r>
              <a:rPr lang="lv-LV" sz="1200" kern="1200" baseline="0" dirty="0" smtClean="0">
                <a:solidFill>
                  <a:schemeClr val="tx1"/>
                </a:solidFill>
                <a:effectLst/>
                <a:latin typeface="+mn-lt"/>
                <a:ea typeface="+mn-ea"/>
                <a:cs typeface="+mn-cs"/>
              </a:rPr>
              <a:t> pašvaldības policiju u.c.</a:t>
            </a:r>
          </a:p>
          <a:p>
            <a:endParaRPr lang="lv-LV" sz="1200" kern="1200" baseline="0" dirty="0" smtClean="0">
              <a:solidFill>
                <a:schemeClr val="tx1"/>
              </a:solidFill>
              <a:effectLst/>
              <a:latin typeface="+mn-lt"/>
              <a:ea typeface="+mn-ea"/>
              <a:cs typeface="+mn-cs"/>
            </a:endParaRPr>
          </a:p>
          <a:p>
            <a:r>
              <a:rPr lang="lv-LV" sz="1200" kern="1200" baseline="0" dirty="0" smtClean="0">
                <a:solidFill>
                  <a:schemeClr val="tx1"/>
                </a:solidFill>
                <a:effectLst/>
                <a:latin typeface="+mn-lt"/>
                <a:ea typeface="+mn-ea"/>
                <a:cs typeface="+mn-cs"/>
              </a:rPr>
              <a:t>Lietuvas, Igaunijas un Baltkrievijas palīdzība tika nodrošināta bezmaksas. Vienīgais, nodrošinot u</a:t>
            </a:r>
            <a:r>
              <a:rPr lang="lv-LV" sz="1200" kern="1200" dirty="0" smtClean="0">
                <a:solidFill>
                  <a:schemeClr val="tx1"/>
                </a:solidFill>
                <a:effectLst/>
                <a:latin typeface="+mn-lt"/>
                <a:ea typeface="+mn-ea"/>
                <a:cs typeface="+mn-cs"/>
              </a:rPr>
              <a:t>zņemošās valsts atbalstu</a:t>
            </a:r>
            <a:r>
              <a:rPr lang="lv-LV" sz="1200" kern="1200" baseline="0" dirty="0" smtClean="0">
                <a:solidFill>
                  <a:schemeClr val="tx1"/>
                </a:solidFill>
                <a:effectLst/>
                <a:latin typeface="+mn-lt"/>
                <a:ea typeface="+mn-ea"/>
                <a:cs typeface="+mn-cs"/>
              </a:rPr>
              <a:t> Baltkrievijas komandai (</a:t>
            </a:r>
            <a:r>
              <a:rPr lang="lv-LV" sz="1200" kern="1200" dirty="0" smtClean="0">
                <a:solidFill>
                  <a:schemeClr val="tx1"/>
                </a:solidFill>
                <a:effectLst/>
                <a:latin typeface="+mn-lt"/>
                <a:ea typeface="+mn-ea"/>
                <a:cs typeface="+mn-cs"/>
              </a:rPr>
              <a:t>helikoptera degvielas </a:t>
            </a:r>
            <a:r>
              <a:rPr lang="lv-LV" sz="1200" kern="1200" dirty="0" err="1" smtClean="0">
                <a:solidFill>
                  <a:schemeClr val="tx1"/>
                </a:solidFill>
                <a:effectLst/>
                <a:latin typeface="+mn-lt"/>
                <a:ea typeface="+mn-ea"/>
                <a:cs typeface="+mn-cs"/>
              </a:rPr>
              <a:t>uzpilde</a:t>
            </a:r>
            <a:r>
              <a:rPr lang="lv-LV" sz="1200" kern="1200" dirty="0" smtClean="0">
                <a:solidFill>
                  <a:schemeClr val="tx1"/>
                </a:solidFill>
                <a:effectLst/>
                <a:latin typeface="+mn-lt"/>
                <a:ea typeface="+mn-ea"/>
                <a:cs typeface="+mn-cs"/>
              </a:rPr>
              <a:t>, kā arī personāla izmitināšana un ēdināšana) Latvijai</a:t>
            </a:r>
            <a:r>
              <a:rPr lang="lv-LV" sz="1200" kern="1200" baseline="0" dirty="0" smtClean="0">
                <a:solidFill>
                  <a:schemeClr val="tx1"/>
                </a:solidFill>
                <a:effectLst/>
                <a:latin typeface="+mn-lt"/>
                <a:ea typeface="+mn-ea"/>
                <a:cs typeface="+mn-cs"/>
              </a:rPr>
              <a:t> </a:t>
            </a:r>
            <a:r>
              <a:rPr lang="lv-LV" sz="1200" kern="1200" dirty="0" smtClean="0">
                <a:solidFill>
                  <a:schemeClr val="tx1"/>
                </a:solidFill>
                <a:effectLst/>
                <a:latin typeface="+mn-lt"/>
                <a:ea typeface="+mn-ea"/>
                <a:cs typeface="+mn-cs"/>
              </a:rPr>
              <a:t>izmaksāja 13 000 EUR.</a:t>
            </a:r>
            <a:r>
              <a:rPr lang="lv-LV" sz="1200" kern="1200" baseline="0" dirty="0" smtClean="0">
                <a:solidFill>
                  <a:schemeClr val="tx1"/>
                </a:solidFill>
                <a:effectLst/>
                <a:latin typeface="+mn-lt"/>
                <a:ea typeface="+mn-ea"/>
                <a:cs typeface="+mn-cs"/>
              </a:rPr>
              <a:t> </a:t>
            </a:r>
          </a:p>
          <a:p>
            <a:endParaRPr lang="lv-LV" sz="1200" kern="1200" baseline="0" dirty="0" smtClean="0">
              <a:solidFill>
                <a:schemeClr val="tx1"/>
              </a:solidFill>
              <a:effectLst/>
              <a:latin typeface="+mn-lt"/>
              <a:ea typeface="+mn-ea"/>
              <a:cs typeface="+mn-cs"/>
            </a:endParaRPr>
          </a:p>
          <a:p>
            <a:r>
              <a:rPr lang="lv-LV" sz="1200" kern="1200" baseline="0" dirty="0" smtClean="0">
                <a:solidFill>
                  <a:schemeClr val="tx1"/>
                </a:solidFill>
                <a:effectLst/>
                <a:latin typeface="+mn-lt"/>
                <a:ea typeface="+mn-ea"/>
                <a:cs typeface="+mn-cs"/>
              </a:rPr>
              <a:t>Vērtīgu atbalstu sniedza </a:t>
            </a:r>
            <a:r>
              <a:rPr lang="lv-LV" sz="1200" dirty="0" smtClean="0">
                <a:latin typeface="Verdana" panose="020B0604030504040204" pitchFamily="34" charset="0"/>
                <a:ea typeface="Verdana" panose="020B0604030504040204" pitchFamily="34" charset="0"/>
              </a:rPr>
              <a:t>Eiropas Savienības COPERNICUS satelīts,</a:t>
            </a:r>
            <a:r>
              <a:rPr lang="lv-LV" sz="1200" baseline="0" dirty="0" smtClean="0">
                <a:latin typeface="Verdana" panose="020B0604030504040204" pitchFamily="34" charset="0"/>
                <a:ea typeface="Verdana" panose="020B0604030504040204" pitchFamily="34" charset="0"/>
              </a:rPr>
              <a:t> </a:t>
            </a:r>
            <a:r>
              <a:rPr lang="lv-LV" sz="1200" dirty="0" smtClean="0">
                <a:latin typeface="Verdana" panose="020B0604030504040204" pitchFamily="34" charset="0"/>
                <a:ea typeface="Verdana" panose="020B0604030504040204" pitchFamily="34" charset="0"/>
              </a:rPr>
              <a:t>kas vairākas dienas nodrošināja augstas izšķirtspējas satelīta fotouzņēmumus . </a:t>
            </a:r>
            <a:endParaRPr lang="lv-LV" dirty="0"/>
          </a:p>
        </p:txBody>
      </p:sp>
      <p:sp>
        <p:nvSpPr>
          <p:cNvPr id="4" name="Slaida numura vietturis 3"/>
          <p:cNvSpPr>
            <a:spLocks noGrp="1"/>
          </p:cNvSpPr>
          <p:nvPr>
            <p:ph type="sldNum" sz="quarter" idx="10"/>
          </p:nvPr>
        </p:nvSpPr>
        <p:spPr/>
        <p:txBody>
          <a:bodyPr/>
          <a:lstStyle/>
          <a:p>
            <a:fld id="{6AC36D19-67A8-4819-98FC-49D38AEF10FD}" type="slidenum">
              <a:rPr lang="lv-LV" smtClean="0"/>
              <a:t>4</a:t>
            </a:fld>
            <a:endParaRPr lang="lv-LV"/>
          </a:p>
        </p:txBody>
      </p:sp>
    </p:spTree>
    <p:extLst>
      <p:ext uri="{BB962C8B-B14F-4D97-AF65-F5344CB8AC3E}">
        <p14:creationId xmlns:p14="http://schemas.microsoft.com/office/powerpoint/2010/main" val="411874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smtClean="0"/>
              <a:t>Analizējot </a:t>
            </a:r>
            <a:r>
              <a:rPr lang="lv-LV" sz="1200" dirty="0" smtClean="0">
                <a:latin typeface="Verdana" panose="020B0604030504040204" pitchFamily="34" charset="0"/>
                <a:ea typeface="Verdana" panose="020B0604030504040204" pitchFamily="34" charset="0"/>
              </a:rPr>
              <a:t>starptautiskās palīdzības lūgšanas kārtību VUGD</a:t>
            </a:r>
            <a:r>
              <a:rPr lang="lv-LV" sz="1200" baseline="0" dirty="0" smtClean="0">
                <a:latin typeface="Verdana" panose="020B0604030504040204" pitchFamily="34" charset="0"/>
                <a:ea typeface="Verdana" panose="020B0604030504040204" pitchFamily="34" charset="0"/>
              </a:rPr>
              <a:t> secināja, ka vismaz </a:t>
            </a:r>
            <a:r>
              <a:rPr lang="lv-LV" sz="1200" kern="1200" dirty="0" smtClean="0">
                <a:solidFill>
                  <a:schemeClr val="tx1"/>
                </a:solidFill>
                <a:effectLst/>
                <a:latin typeface="+mn-lt"/>
                <a:ea typeface="+mn-ea"/>
                <a:cs typeface="+mn-cs"/>
              </a:rPr>
              <a:t>trīs starptautiskās palīdzības lūgšanas kārtības var tik piemērotas reaģējot uz konkrētu notikumu – ugunsgrēks</a:t>
            </a:r>
            <a:r>
              <a:rPr lang="lv-LV" sz="1200" kern="1200" baseline="0" dirty="0" smtClean="0">
                <a:solidFill>
                  <a:schemeClr val="tx1"/>
                </a:solidFill>
                <a:effectLst/>
                <a:latin typeface="+mn-lt"/>
                <a:ea typeface="+mn-ea"/>
                <a:cs typeface="+mn-cs"/>
              </a:rPr>
              <a:t> (LT pieprasīja NBS, BY un EE pieprasīja VUGD, bet izmantojot dažādas kartības).</a:t>
            </a:r>
            <a:r>
              <a:rPr lang="lv-LV" sz="1200" kern="1200" dirty="0" smtClean="0">
                <a:solidFill>
                  <a:schemeClr val="tx1"/>
                </a:solidFill>
                <a:effectLst/>
                <a:latin typeface="+mn-lt"/>
                <a:ea typeface="+mn-ea"/>
                <a:cs typeface="+mn-cs"/>
              </a:rPr>
              <a:t> Atbilstoši Civilās aizsardzības un katastrofas pārvaldīšanas likumam katastrofas pārvaldīšanu koordinē deviņi katastrofas pārvaldīšanas subjekti. Tāpat kā </a:t>
            </a:r>
            <a:r>
              <a:rPr lang="lv-LV" sz="1200" kern="1200" dirty="0" err="1" smtClean="0">
                <a:solidFill>
                  <a:schemeClr val="tx1"/>
                </a:solidFill>
                <a:effectLst/>
                <a:latin typeface="+mn-lt"/>
                <a:ea typeface="+mn-ea"/>
                <a:cs typeface="+mn-cs"/>
              </a:rPr>
              <a:t>Iekšlietu</a:t>
            </a:r>
            <a:r>
              <a:rPr lang="lv-LV" sz="1200" kern="1200" dirty="0" smtClean="0">
                <a:solidFill>
                  <a:schemeClr val="tx1"/>
                </a:solidFill>
                <a:effectLst/>
                <a:latin typeface="+mn-lt"/>
                <a:ea typeface="+mn-ea"/>
                <a:cs typeface="+mn-cs"/>
              </a:rPr>
              <a:t> ministrijai un VUGD, pārējiem katastrofu pārvaldīšanas subjektiem normatīvajos aktos var būt noteikta specifiska starptautiskās palīdzības lūgšanas kārtība, kā arī noslēgti starpvalstu līgumi. </a:t>
            </a:r>
            <a:r>
              <a:rPr lang="lv-LV" sz="1200" b="1" dirty="0" smtClean="0">
                <a:latin typeface="Verdana" panose="020B0604030504040204" pitchFamily="34" charset="0"/>
                <a:ea typeface="Verdana" panose="020B0604030504040204" pitchFamily="34" charset="0"/>
              </a:rPr>
              <a:t>Priekšlikums: </a:t>
            </a:r>
            <a:r>
              <a:rPr lang="lv-LV" sz="1200" dirty="0" smtClean="0">
                <a:latin typeface="Verdana" panose="020B0604030504040204" pitchFamily="34" charset="0"/>
                <a:ea typeface="Verdana" panose="020B0604030504040204" pitchFamily="34" charset="0"/>
              </a:rPr>
              <a:t>Uzdod visiem katastrofas pārvaldīšanas subjektiem apzināt un nosūtīt KVP Sekretariātam informāciju par noslēgtajiem starpvalstu un starpresoru līgumiem starptautiskās palīdzības jomā. </a:t>
            </a:r>
          </a:p>
          <a:p>
            <a:endParaRPr lang="lv-LV" dirty="0" smtClean="0"/>
          </a:p>
          <a:p>
            <a:r>
              <a:rPr lang="lv-LV" sz="1200" kern="1200" dirty="0" smtClean="0">
                <a:solidFill>
                  <a:schemeClr val="tx1"/>
                </a:solidFill>
                <a:effectLst/>
                <a:latin typeface="+mn-lt"/>
                <a:ea typeface="+mn-ea"/>
                <a:cs typeface="+mn-cs"/>
              </a:rPr>
              <a:t>Plaša mēroga katastrofu gadījumos un starptautiskās palīdzības pieprasīšanas un saņemšanas gaitā komunikācijai un koordinētai informācijas apmaiņas ir kritiska nozīme. Šeit</a:t>
            </a:r>
            <a:r>
              <a:rPr lang="lv-LV" sz="1200" kern="1200" baseline="0" dirty="0" smtClean="0">
                <a:solidFill>
                  <a:schemeClr val="tx1"/>
                </a:solidFill>
                <a:effectLst/>
                <a:latin typeface="+mn-lt"/>
                <a:ea typeface="+mn-ea"/>
                <a:cs typeface="+mn-cs"/>
              </a:rPr>
              <a:t> var izstāstīt par to, ka pašlaik kontaktpunkta funkciju pilda OVP un p</a:t>
            </a:r>
            <a:r>
              <a:rPr lang="lv-LV" sz="1200" kern="1200" dirty="0" smtClean="0">
                <a:solidFill>
                  <a:schemeClr val="tx1"/>
                </a:solidFill>
                <a:effectLst/>
                <a:latin typeface="+mn-lt"/>
                <a:ea typeface="+mn-ea"/>
                <a:cs typeface="+mn-cs"/>
              </a:rPr>
              <a:t>laša mēroga katastrofu gadījumos </a:t>
            </a:r>
            <a:r>
              <a:rPr lang="lv-LV" sz="1200" kern="1200" baseline="0" dirty="0" smtClean="0">
                <a:solidFill>
                  <a:schemeClr val="tx1"/>
                </a:solidFill>
                <a:effectLst/>
                <a:latin typeface="+mn-lt"/>
                <a:ea typeface="+mn-ea"/>
                <a:cs typeface="+mn-cs"/>
              </a:rPr>
              <a:t>OVP netiek galā ar starptautiskās palīdzības jautājumiem, bet l</a:t>
            </a:r>
            <a:r>
              <a:rPr lang="lv-LV" sz="1200" kern="1200" dirty="0" smtClean="0">
                <a:solidFill>
                  <a:schemeClr val="tx1"/>
                </a:solidFill>
                <a:effectLst/>
                <a:latin typeface="+mn-lt"/>
                <a:ea typeface="+mn-ea"/>
                <a:cs typeface="+mn-cs"/>
              </a:rPr>
              <a:t>ai nodrošinātu VCAK pilnvērtīgu funkcionalitāti, VUGD iekšējo resursu ietvaros 2018.gada novembrī ir uzsācis darbu, lai izveidotu atsevišķu struktūrvienību un celtu Valsts civilās aizsardzības kontaktpunkta (VCAK) kapacitāti. Šobrīd ir uzsākts darbs pie iekšējo normatīvo aktu izstrādes un personāla atlases. VUGD plāno, ka VCAK spēs funkcionēt no 2019.gada</a:t>
            </a:r>
            <a:r>
              <a:rPr lang="lv-LV" sz="1200" kern="1200" dirty="0" smtClean="0">
                <a:solidFill>
                  <a:schemeClr val="tx1"/>
                </a:solidFill>
                <a:effectLst/>
                <a:latin typeface="+mn-lt"/>
                <a:ea typeface="+mn-ea"/>
                <a:cs typeface="+mn-cs"/>
              </a:rPr>
              <a:t>.</a:t>
            </a:r>
          </a:p>
          <a:p>
            <a:endParaRPr lang="lv-LV" sz="1200" kern="1200" dirty="0" smtClean="0">
              <a:solidFill>
                <a:schemeClr val="tx1"/>
              </a:solidFill>
              <a:effectLst/>
              <a:latin typeface="+mn-lt"/>
              <a:ea typeface="+mn-ea"/>
              <a:cs typeface="+mn-cs"/>
            </a:endParaRPr>
          </a:p>
          <a:p>
            <a:r>
              <a:rPr lang="lv-LV" sz="1200" b="0" i="0" kern="1200" dirty="0" smtClean="0">
                <a:solidFill>
                  <a:schemeClr val="tx1"/>
                </a:solidFill>
                <a:effectLst/>
                <a:latin typeface="+mn-lt"/>
                <a:ea typeface="+mn-ea"/>
                <a:cs typeface="+mn-cs"/>
              </a:rPr>
              <a:t>1) Aizsardzības ministrija — katastrofas jūrā saskaņā ar </a:t>
            </a:r>
            <a:r>
              <a:rPr lang="lv-LV" sz="1200" b="0" i="0" u="none" strike="noStrike" kern="1200" dirty="0" smtClean="0">
                <a:solidFill>
                  <a:schemeClr val="tx1"/>
                </a:solidFill>
                <a:effectLst/>
                <a:latin typeface="+mn-lt"/>
                <a:ea typeface="+mn-ea"/>
                <a:cs typeface="+mn-cs"/>
                <a:hlinkClick r:id="rId3"/>
              </a:rPr>
              <a:t>Jūrlietu pārvaldes un jūras drošības likumā</a:t>
            </a:r>
            <a:r>
              <a:rPr lang="lv-LV" sz="1200" b="0" i="0" kern="1200" dirty="0" smtClean="0">
                <a:solidFill>
                  <a:schemeClr val="tx1"/>
                </a:solidFill>
                <a:effectLst/>
                <a:latin typeface="+mn-lt"/>
                <a:ea typeface="+mn-ea"/>
                <a:cs typeface="+mn-cs"/>
              </a:rPr>
              <a:t> noteikto, kā arī savā īpašumā vai valdījumā esošajās militārajās ēkās un inženierbūvēs uz sauszemes;</a:t>
            </a:r>
          </a:p>
          <a:p>
            <a:r>
              <a:rPr lang="lv-LV" sz="1200" b="0" i="0" kern="1200" dirty="0" smtClean="0">
                <a:solidFill>
                  <a:schemeClr val="tx1"/>
                </a:solidFill>
                <a:effectLst/>
                <a:latin typeface="+mn-lt"/>
                <a:ea typeface="+mn-ea"/>
                <a:cs typeface="+mn-cs"/>
              </a:rPr>
              <a:t>2) Ārlietu ministrija — katastrofas Latvijas Republikas pārstāvniecību un vēstniecību ēkās un inženierbūvēs ārvalstīs;</a:t>
            </a:r>
          </a:p>
          <a:p>
            <a:r>
              <a:rPr lang="lv-LV" sz="1200" b="0" i="0" kern="1200" dirty="0" smtClean="0">
                <a:solidFill>
                  <a:schemeClr val="tx1"/>
                </a:solidFill>
                <a:effectLst/>
                <a:latin typeface="+mn-lt"/>
                <a:ea typeface="+mn-ea"/>
                <a:cs typeface="+mn-cs"/>
              </a:rPr>
              <a:t>3) Ekonomikas ministrija — katastrofas, kuras saistītas ar enerģijas ražošanas vai enerģijas un energoresursu transportēšanas infrastruktūru (gāzes noplūde maģistrālajos gāzes vados, avārija gāzes un degvielas apgādes sistēmās, enerģijas ražošanas iekārtu, hidroelektrostaciju hidrotehnisko būvju infrastruktūras avārija, elektrotīklu bojājumi);</a:t>
            </a:r>
          </a:p>
          <a:p>
            <a:r>
              <a:rPr lang="lv-LV" sz="1200" b="0" i="0" kern="1200" dirty="0" smtClean="0">
                <a:solidFill>
                  <a:schemeClr val="tx1"/>
                </a:solidFill>
                <a:effectLst/>
                <a:latin typeface="+mn-lt"/>
                <a:ea typeface="+mn-ea"/>
                <a:cs typeface="+mn-cs"/>
              </a:rPr>
              <a:t>4) </a:t>
            </a:r>
            <a:r>
              <a:rPr lang="lv-LV" sz="1200" b="0" i="0" kern="1200" dirty="0" err="1" smtClean="0">
                <a:solidFill>
                  <a:schemeClr val="tx1"/>
                </a:solidFill>
                <a:effectLst/>
                <a:latin typeface="+mn-lt"/>
                <a:ea typeface="+mn-ea"/>
                <a:cs typeface="+mn-cs"/>
              </a:rPr>
              <a:t>Iekšlietu</a:t>
            </a:r>
            <a:r>
              <a:rPr lang="lv-LV" sz="1200" b="0" i="0" kern="1200" dirty="0" smtClean="0">
                <a:solidFill>
                  <a:schemeClr val="tx1"/>
                </a:solidFill>
                <a:effectLst/>
                <a:latin typeface="+mn-lt"/>
                <a:ea typeface="+mn-ea"/>
                <a:cs typeface="+mn-cs"/>
              </a:rPr>
              <a:t> ministrija — katastrofas, kuras saistītas ar ugunsgrēku, zemestrīci, zemes nogruvumu, terora aktu, sabiedriskajām nekārtībām, iekšējiem nemieriem vai transporta avāriju iekšējos ūdeņos līdz jūras krasta līnijai;</a:t>
            </a:r>
          </a:p>
          <a:p>
            <a:r>
              <a:rPr lang="lv-LV" sz="1200" b="0" i="0" kern="1200" dirty="0" smtClean="0">
                <a:solidFill>
                  <a:schemeClr val="tx1"/>
                </a:solidFill>
                <a:effectLst/>
                <a:latin typeface="+mn-lt"/>
                <a:ea typeface="+mn-ea"/>
                <a:cs typeface="+mn-cs"/>
              </a:rPr>
              <a:t>5) Vides aizsardzības un reģionālās attīstības ministrija — katastrofas, kuras saistītas ar bīstamu ķīmisko vielu un maisījumu noplūdi, izņemot noplūdi jūrā un iekšējos ūdeņos no bāzes līnijas līdz jūras krasta līnijai, tostarp gadījumos, kad piesārņots jūras krasts, ar radiācijas avāriju, kā arī ar vētrām, viesuļiem, lietusgāzēm, paliem, plūdiem, krusu, stipru salu, apledojumu, sniega sanesumiem, ledus sastrēgumiem vai lielu karstumu;</a:t>
            </a:r>
          </a:p>
          <a:p>
            <a:r>
              <a:rPr lang="lv-LV" sz="1200" b="0" i="0" kern="1200" dirty="0" smtClean="0">
                <a:solidFill>
                  <a:schemeClr val="tx1"/>
                </a:solidFill>
                <a:effectLst/>
                <a:latin typeface="+mn-lt"/>
                <a:ea typeface="+mn-ea"/>
                <a:cs typeface="+mn-cs"/>
              </a:rPr>
              <a:t>6) Satiksmes ministrija — katastrofas, kuras saistītas ar dzelzceļa, autotransporta vai aviācijas transporta un attiecīgo inženierbūvju avāriju vai negadījumu, naftas un naftas produktu tranzīta cauruļvadu avāriju vai negadījumu, kā arī ar avārijām vai negadījumiem ostu un jūras hidrotehniskajās inženierbūvēs;</a:t>
            </a:r>
          </a:p>
          <a:p>
            <a:r>
              <a:rPr lang="lv-LV" sz="1200" b="0" i="0" kern="1200" dirty="0" smtClean="0">
                <a:solidFill>
                  <a:schemeClr val="tx1"/>
                </a:solidFill>
                <a:effectLst/>
                <a:latin typeface="+mn-lt"/>
                <a:ea typeface="+mn-ea"/>
                <a:cs typeface="+mn-cs"/>
              </a:rPr>
              <a:t>7) Veselības ministrija — katastrofas, kuras saistītas ar cilvēku infekcijas slimību epidēmijām;</a:t>
            </a:r>
          </a:p>
          <a:p>
            <a:r>
              <a:rPr lang="lv-LV" sz="1200" b="0" i="0" kern="1200" dirty="0" smtClean="0">
                <a:solidFill>
                  <a:schemeClr val="tx1"/>
                </a:solidFill>
                <a:effectLst/>
                <a:latin typeface="+mn-lt"/>
                <a:ea typeface="+mn-ea"/>
                <a:cs typeface="+mn-cs"/>
              </a:rPr>
              <a:t>8) Zemkopības ministrija — katastrofas, kuras saistītas ar mežu un kūdras purvu ugunsgrēkiem, sausumu, polderu, hidrotehnisko inženierbūvju, izņemot hidroelektrostacijas, ostu un jūras hidrotehnisko inženierbūvju avāriju; epizootijas un </a:t>
            </a:r>
            <a:r>
              <a:rPr lang="lv-LV" sz="1200" b="0" i="0" kern="1200" dirty="0" err="1" smtClean="0">
                <a:solidFill>
                  <a:schemeClr val="tx1"/>
                </a:solidFill>
                <a:effectLst/>
                <a:latin typeface="+mn-lt"/>
                <a:ea typeface="+mn-ea"/>
                <a:cs typeface="+mn-cs"/>
              </a:rPr>
              <a:t>epifitotijas</a:t>
            </a:r>
            <a:r>
              <a:rPr lang="lv-LV" sz="1200" b="0" i="0" kern="1200" dirty="0" smtClean="0">
                <a:solidFill>
                  <a:schemeClr val="tx1"/>
                </a:solidFill>
                <a:effectLst/>
                <a:latin typeface="+mn-lt"/>
                <a:ea typeface="+mn-ea"/>
                <a:cs typeface="+mn-cs"/>
              </a:rPr>
              <a:t>, kuras saistītas ar dzīvnieku masveida saslimšanu vai dzīvniekiem bīstamu infekcijas slimību uzliesmojumiem un augiem kaitīgu organismu savairošanos;</a:t>
            </a:r>
          </a:p>
          <a:p>
            <a:r>
              <a:rPr lang="lv-LV" sz="1200" b="0" i="0" kern="1200" dirty="0" smtClean="0">
                <a:solidFill>
                  <a:schemeClr val="tx1"/>
                </a:solidFill>
                <a:effectLst/>
                <a:latin typeface="+mn-lt"/>
                <a:ea typeface="+mn-ea"/>
                <a:cs typeface="+mn-cs"/>
              </a:rPr>
              <a:t>9) Pašvaldības — katastrofas pašvaldības administratīvajā teritorijā, kuras saistītas ar ēku un būvju sabrukšanu, avāriju siltumapgādes, ūdensapgādes, notekūdeņu vai kanalizācijas sistēmā.</a:t>
            </a:r>
          </a:p>
          <a:p>
            <a:endParaRPr lang="lv-LV" dirty="0"/>
          </a:p>
        </p:txBody>
      </p:sp>
      <p:sp>
        <p:nvSpPr>
          <p:cNvPr id="4" name="Slaida numura vietturis 3"/>
          <p:cNvSpPr>
            <a:spLocks noGrp="1"/>
          </p:cNvSpPr>
          <p:nvPr>
            <p:ph type="sldNum" sz="quarter" idx="10"/>
          </p:nvPr>
        </p:nvSpPr>
        <p:spPr/>
        <p:txBody>
          <a:bodyPr/>
          <a:lstStyle/>
          <a:p>
            <a:fld id="{6AC36D19-67A8-4819-98FC-49D38AEF10FD}" type="slidenum">
              <a:rPr lang="lv-LV" smtClean="0"/>
              <a:t>5</a:t>
            </a:fld>
            <a:endParaRPr lang="lv-LV"/>
          </a:p>
        </p:txBody>
      </p:sp>
    </p:spTree>
    <p:extLst>
      <p:ext uri="{BB962C8B-B14F-4D97-AF65-F5344CB8AC3E}">
        <p14:creationId xmlns:p14="http://schemas.microsoft.com/office/powerpoint/2010/main" val="2287542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10"/>
          </p:nvPr>
        </p:nvSpPr>
        <p:spPr/>
        <p:txBody>
          <a:bodyPr/>
          <a:lstStyle/>
          <a:p>
            <a:fld id="{6AC36D19-67A8-4819-98FC-49D38AEF10FD}" type="slidenum">
              <a:rPr lang="lv-LV" smtClean="0"/>
              <a:t>6</a:t>
            </a:fld>
            <a:endParaRPr lang="lv-LV"/>
          </a:p>
        </p:txBody>
      </p:sp>
    </p:spTree>
    <p:extLst>
      <p:ext uri="{BB962C8B-B14F-4D97-AF65-F5344CB8AC3E}">
        <p14:creationId xmlns:p14="http://schemas.microsoft.com/office/powerpoint/2010/main" val="12458945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143000" y="2658268"/>
            <a:ext cx="6858000" cy="1196975"/>
          </a:xfrm>
        </p:spPr>
        <p:txBody>
          <a:bodyPr anchor="b"/>
          <a:lstStyle>
            <a:lvl1pPr algn="ctr">
              <a:defRPr sz="4500"/>
            </a:lvl1pPr>
          </a:lstStyle>
          <a:p>
            <a:r>
              <a:rPr lang="lv-LV" dirty="0" smtClean="0"/>
              <a:t>Rediģēt šablona virsraksta stilu</a:t>
            </a:r>
            <a:endParaRPr lang="lv-LV" dirty="0"/>
          </a:p>
        </p:txBody>
      </p:sp>
      <p:sp>
        <p:nvSpPr>
          <p:cNvPr id="3" name="Apakšvirsraksts 2"/>
          <p:cNvSpPr>
            <a:spLocks noGrp="1"/>
          </p:cNvSpPr>
          <p:nvPr>
            <p:ph type="subTitle" idx="1"/>
          </p:nvPr>
        </p:nvSpPr>
        <p:spPr>
          <a:xfrm>
            <a:off x="1143000" y="4546600"/>
            <a:ext cx="6858000" cy="71120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lv-LV" dirty="0" smtClean="0"/>
              <a:t>Rediģēt šablona apakšvirsraksta stilu</a:t>
            </a:r>
            <a:endParaRPr lang="lv-LV" dirty="0"/>
          </a:p>
        </p:txBody>
      </p:sp>
      <p:sp>
        <p:nvSpPr>
          <p:cNvPr id="4" name="Datuma vietturis 3"/>
          <p:cNvSpPr>
            <a:spLocks noGrp="1"/>
          </p:cNvSpPr>
          <p:nvPr>
            <p:ph type="dt" sz="half" idx="10"/>
          </p:nvPr>
        </p:nvSpPr>
        <p:spPr/>
        <p:txBody>
          <a:bodyPr/>
          <a:lstStyle/>
          <a:p>
            <a:fld id="{54E7C392-C8D0-4FA5-AD26-D1C2D1FCAA17}" type="datetime1">
              <a:rPr lang="lv-LV" smtClean="0"/>
              <a:t>08.04.2019</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BCC48DF7-357A-40ED-9F9B-54EBD4C47DB1}" type="slidenum">
              <a:rPr lang="lv-LV" smtClean="0"/>
              <a:t>‹#›</a:t>
            </a:fld>
            <a:endParaRPr lang="lv-LV"/>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40513"/>
            <a:ext cx="914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userDrawn="1"/>
        </p:nvSpPr>
        <p:spPr>
          <a:xfrm>
            <a:off x="3917950" y="0"/>
            <a:ext cx="1368425" cy="576263"/>
          </a:xfrm>
          <a:prstGeom prst="rect">
            <a:avLst/>
          </a:prstGeom>
          <a:solidFill>
            <a:srgbClr val="1F2A44"/>
          </a:solidFill>
        </p:spPr>
        <p:txBody>
          <a:bodyPr anchor="b">
            <a:normAutofit/>
          </a:bodyPr>
          <a:lstStyle/>
          <a:p>
            <a:pPr eaLnBrk="1" fontAlgn="auto" hangingPunct="1">
              <a:spcAft>
                <a:spcPts val="0"/>
              </a:spcAft>
              <a:defRPr/>
            </a:pPr>
            <a:endParaRPr lang="en-US" sz="2000" b="1" dirty="0">
              <a:solidFill>
                <a:srgbClr val="1F2A44"/>
              </a:solidFill>
              <a:latin typeface="+mj-lt"/>
              <a:ea typeface="+mj-ea"/>
              <a:cs typeface="+mj-cs"/>
            </a:endParaRPr>
          </a:p>
        </p:txBody>
      </p:sp>
      <p:pic>
        <p:nvPicPr>
          <p:cNvPr id="9" name="Attēls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571750" y="836613"/>
            <a:ext cx="402590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98565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30929887-FB34-4325-A576-7D06E815DADD}" type="datetime1">
              <a:rPr lang="lv-LV" smtClean="0"/>
              <a:t>08.04.2019</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1078915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543675" y="365125"/>
            <a:ext cx="1971675" cy="5811838"/>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628650" y="365125"/>
            <a:ext cx="5800725" cy="5811838"/>
          </a:xfrm>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8A77B944-93C5-4CAC-AEF3-9B107583413C}" type="datetime1">
              <a:rPr lang="lv-LV" smtClean="0"/>
              <a:t>08.04.2019</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17217987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a:xfrm>
            <a:off x="628650" y="1076326"/>
            <a:ext cx="7886700" cy="614363"/>
          </a:xfrm>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E865C6B1-244C-497B-92E9-FE6AB58FAE83}" type="datetime1">
              <a:rPr lang="lv-LV" smtClean="0"/>
              <a:t>08.04.2019</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BCC48DF7-357A-40ED-9F9B-54EBD4C47DB1}" type="slidenum">
              <a:rPr lang="lv-LV" smtClean="0"/>
              <a:t>‹#›</a:t>
            </a:fld>
            <a:endParaRPr lang="lv-LV"/>
          </a:p>
        </p:txBody>
      </p:sp>
      <p:pic>
        <p:nvPicPr>
          <p:cNvPr id="7" name="Satura vietturis 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a:xfrm>
            <a:off x="7927975" y="428625"/>
            <a:ext cx="715963" cy="468313"/>
          </a:xfrm>
          <a:prstGeom prst="rect">
            <a:avLst/>
          </a:prstGeom>
        </p:spPr>
      </p:pic>
      <p:pic>
        <p:nvPicPr>
          <p:cNvPr id="8" name="Attēls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725" y="1588"/>
            <a:ext cx="1893888"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807952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623888" y="1709739"/>
            <a:ext cx="7886700" cy="2852737"/>
          </a:xfrm>
        </p:spPr>
        <p:txBody>
          <a:bodyPr anchor="b"/>
          <a:lstStyle>
            <a:lvl1pPr>
              <a:defRPr sz="4500"/>
            </a:lvl1pPr>
          </a:lstStyle>
          <a:p>
            <a:r>
              <a:rPr lang="lv-LV" smtClean="0"/>
              <a:t>Rediģēt šablona virsraksta stilu</a:t>
            </a:r>
            <a:endParaRPr lang="lv-LV"/>
          </a:p>
        </p:txBody>
      </p:sp>
      <p:sp>
        <p:nvSpPr>
          <p:cNvPr id="3" name="Teksta vietturis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lv-LV" smtClean="0"/>
              <a:t>Rediģēt šablona teksta stilus</a:t>
            </a:r>
          </a:p>
        </p:txBody>
      </p:sp>
      <p:sp>
        <p:nvSpPr>
          <p:cNvPr id="4" name="Datuma vietturis 3"/>
          <p:cNvSpPr>
            <a:spLocks noGrp="1"/>
          </p:cNvSpPr>
          <p:nvPr>
            <p:ph type="dt" sz="half" idx="10"/>
          </p:nvPr>
        </p:nvSpPr>
        <p:spPr/>
        <p:txBody>
          <a:bodyPr/>
          <a:lstStyle/>
          <a:p>
            <a:fld id="{6A1F73DA-2876-4308-8E17-A16A8467FF3C}" type="datetime1">
              <a:rPr lang="lv-LV" smtClean="0"/>
              <a:t>08.04.2019</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20676638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628650" y="1825625"/>
            <a:ext cx="38862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629150" y="1825625"/>
            <a:ext cx="38862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Datuma vietturis 4"/>
          <p:cNvSpPr>
            <a:spLocks noGrp="1"/>
          </p:cNvSpPr>
          <p:nvPr>
            <p:ph type="dt" sz="half" idx="10"/>
          </p:nvPr>
        </p:nvSpPr>
        <p:spPr/>
        <p:txBody>
          <a:bodyPr/>
          <a:lstStyle/>
          <a:p>
            <a:fld id="{E74913EB-3F38-45A2-9C5E-BE3615A9A7B0}" type="datetime1">
              <a:rPr lang="lv-LV" smtClean="0"/>
              <a:t>08.04.2019</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2154336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629841" y="365126"/>
            <a:ext cx="7886700" cy="1325563"/>
          </a:xfrm>
        </p:spPr>
        <p:txBody>
          <a:bodyPr/>
          <a:lstStyle/>
          <a:p>
            <a:r>
              <a:rPr lang="lv-LV" smtClean="0"/>
              <a:t>Rediģēt šablona virsraksta stilu</a:t>
            </a:r>
            <a:endParaRPr lang="lv-LV"/>
          </a:p>
        </p:txBody>
      </p:sp>
      <p:sp>
        <p:nvSpPr>
          <p:cNvPr id="3" name="Teksta vietturis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v-LV" smtClean="0"/>
              <a:t>Rediģēt šablona teksta stilus</a:t>
            </a:r>
          </a:p>
        </p:txBody>
      </p:sp>
      <p:sp>
        <p:nvSpPr>
          <p:cNvPr id="4" name="Satura vietturis 3"/>
          <p:cNvSpPr>
            <a:spLocks noGrp="1"/>
          </p:cNvSpPr>
          <p:nvPr>
            <p:ph sz="half" idx="2"/>
          </p:nvPr>
        </p:nvSpPr>
        <p:spPr>
          <a:xfrm>
            <a:off x="629842" y="2505075"/>
            <a:ext cx="3868340"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v-LV" smtClean="0"/>
              <a:t>Rediģēt šablona teksta stilus</a:t>
            </a:r>
          </a:p>
        </p:txBody>
      </p:sp>
      <p:sp>
        <p:nvSpPr>
          <p:cNvPr id="6" name="Satura vietturis 5"/>
          <p:cNvSpPr>
            <a:spLocks noGrp="1"/>
          </p:cNvSpPr>
          <p:nvPr>
            <p:ph sz="quarter" idx="4"/>
          </p:nvPr>
        </p:nvSpPr>
        <p:spPr>
          <a:xfrm>
            <a:off x="4629150" y="2505075"/>
            <a:ext cx="3887391"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Datuma vietturis 6"/>
          <p:cNvSpPr>
            <a:spLocks noGrp="1"/>
          </p:cNvSpPr>
          <p:nvPr>
            <p:ph type="dt" sz="half" idx="10"/>
          </p:nvPr>
        </p:nvSpPr>
        <p:spPr/>
        <p:txBody>
          <a:bodyPr/>
          <a:lstStyle/>
          <a:p>
            <a:fld id="{13245D80-2C30-4E10-B0D8-EF2581A9D66E}" type="datetime1">
              <a:rPr lang="lv-LV" smtClean="0"/>
              <a:t>08.04.2019</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742339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Datuma vietturis 2"/>
          <p:cNvSpPr>
            <a:spLocks noGrp="1"/>
          </p:cNvSpPr>
          <p:nvPr>
            <p:ph type="dt" sz="half" idx="10"/>
          </p:nvPr>
        </p:nvSpPr>
        <p:spPr/>
        <p:txBody>
          <a:bodyPr/>
          <a:lstStyle/>
          <a:p>
            <a:fld id="{126627E3-A577-44DF-BA83-B13DD159FE62}" type="datetime1">
              <a:rPr lang="lv-LV" smtClean="0"/>
              <a:t>08.04.2019</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188825940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44B692D5-E07C-437F-81B0-41E0E89F5117}" type="datetime1">
              <a:rPr lang="lv-LV" smtClean="0"/>
              <a:t>08.04.2019</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25955727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629841" y="457200"/>
            <a:ext cx="2949178" cy="1600200"/>
          </a:xfrm>
        </p:spPr>
        <p:txBody>
          <a:bodyPr anchor="b"/>
          <a:lstStyle>
            <a:lvl1pPr>
              <a:defRPr sz="2400"/>
            </a:lvl1pPr>
          </a:lstStyle>
          <a:p>
            <a:r>
              <a:rPr lang="lv-LV" smtClean="0"/>
              <a:t>Rediģēt šablona virsraksta stilu</a:t>
            </a:r>
            <a:endParaRPr lang="lv-LV"/>
          </a:p>
        </p:txBody>
      </p:sp>
      <p:sp>
        <p:nvSpPr>
          <p:cNvPr id="3" name="Satura vietturis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6026FD42-2FF6-4096-898F-D06827E7E95A}" type="datetime1">
              <a:rPr lang="lv-LV" smtClean="0"/>
              <a:t>08.04.2019</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2452695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629841" y="457200"/>
            <a:ext cx="2949178" cy="1600200"/>
          </a:xfrm>
        </p:spPr>
        <p:txBody>
          <a:bodyPr anchor="b"/>
          <a:lstStyle>
            <a:lvl1pPr>
              <a:defRPr sz="2400"/>
            </a:lvl1pPr>
          </a:lstStyle>
          <a:p>
            <a:r>
              <a:rPr lang="lv-LV" smtClean="0"/>
              <a:t>Rediģēt šablona virsraksta stilu</a:t>
            </a:r>
            <a:endParaRPr lang="lv-LV"/>
          </a:p>
        </p:txBody>
      </p:sp>
      <p:sp>
        <p:nvSpPr>
          <p:cNvPr id="3" name="Attēla vietturis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lv-LV"/>
          </a:p>
        </p:txBody>
      </p:sp>
      <p:sp>
        <p:nvSpPr>
          <p:cNvPr id="4" name="Teksta vietturis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F019F1A3-A950-4BD7-B36E-BE0CC199DB75}" type="datetime1">
              <a:rPr lang="lv-LV" smtClean="0"/>
              <a:t>08.04.2019</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BCC48DF7-357A-40ED-9F9B-54EBD4C47DB1}" type="slidenum">
              <a:rPr lang="lv-LV" smtClean="0"/>
              <a:t>‹#›</a:t>
            </a:fld>
            <a:endParaRPr lang="lv-LV"/>
          </a:p>
        </p:txBody>
      </p:sp>
    </p:spTree>
    <p:extLst>
      <p:ext uri="{BB962C8B-B14F-4D97-AF65-F5344CB8AC3E}">
        <p14:creationId xmlns:p14="http://schemas.microsoft.com/office/powerpoint/2010/main" val="3569754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lv-LV" smtClean="0"/>
              <a:t>Rediģēt šablona virsraksta stilu</a:t>
            </a:r>
            <a:endParaRPr lang="lv-LV"/>
          </a:p>
        </p:txBody>
      </p:sp>
      <p:sp>
        <p:nvSpPr>
          <p:cNvPr id="3" name="Teksta vietturis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E6CF7E7-58D0-41E5-9EA9-3F0E658D29E1}" type="datetime1">
              <a:rPr lang="lv-LV" smtClean="0"/>
              <a:t>08.04.2019</a:t>
            </a:fld>
            <a:endParaRPr lang="lv-LV"/>
          </a:p>
        </p:txBody>
      </p:sp>
      <p:sp>
        <p:nvSpPr>
          <p:cNvPr id="5" name="Kājenes vietturis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CC48DF7-357A-40ED-9F9B-54EBD4C47DB1}" type="slidenum">
              <a:rPr lang="lv-LV" smtClean="0"/>
              <a:t>‹#›</a:t>
            </a:fld>
            <a:endParaRPr lang="lv-LV"/>
          </a:p>
        </p:txBody>
      </p:sp>
    </p:spTree>
    <p:extLst>
      <p:ext uri="{BB962C8B-B14F-4D97-AF65-F5344CB8AC3E}">
        <p14:creationId xmlns:p14="http://schemas.microsoft.com/office/powerpoint/2010/main" val="593952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lv-LV"/>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52400" y="3018897"/>
            <a:ext cx="8858250" cy="601663"/>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lv-LV" sz="3200" b="1" dirty="0" smtClean="0">
                <a:latin typeface="Verdana" panose="020B0604030504040204" pitchFamily="34" charset="0"/>
                <a:ea typeface="Verdana" panose="020B0604030504040204" pitchFamily="34" charset="0"/>
                <a:cs typeface="Verdana" panose="020B0604030504040204" pitchFamily="34" charset="0"/>
              </a:rPr>
              <a:t> </a:t>
            </a:r>
            <a:endParaRPr lang="lv-LV" sz="32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Subtitle 2"/>
          <p:cNvSpPr txBox="1">
            <a:spLocks/>
          </p:cNvSpPr>
          <p:nvPr/>
        </p:nvSpPr>
        <p:spPr>
          <a:xfrm>
            <a:off x="-6030" y="4831028"/>
            <a:ext cx="9144000" cy="660175"/>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lv-LV" sz="1400" dirty="0" smtClean="0">
                <a:latin typeface="Verdana" panose="020B0604030504040204" pitchFamily="34" charset="0"/>
                <a:ea typeface="Verdana" panose="020B0604030504040204" pitchFamily="34" charset="0"/>
                <a:cs typeface="Verdana" panose="020B0604030504040204" pitchFamily="34" charset="0"/>
              </a:rPr>
              <a:t>ģenerālis Intars </a:t>
            </a:r>
            <a:r>
              <a:rPr lang="lv-LV" sz="1400" dirty="0" err="1" smtClean="0">
                <a:latin typeface="Verdana" panose="020B0604030504040204" pitchFamily="34" charset="0"/>
                <a:ea typeface="Verdana" panose="020B0604030504040204" pitchFamily="34" charset="0"/>
                <a:cs typeface="Verdana" panose="020B0604030504040204" pitchFamily="34" charset="0"/>
              </a:rPr>
              <a:t>Zitāns</a:t>
            </a:r>
            <a:r>
              <a:rPr lang="lv-LV" sz="1400" dirty="0" smtClean="0">
                <a:latin typeface="Verdana" panose="020B0604030504040204" pitchFamily="34" charset="0"/>
                <a:ea typeface="Verdana" panose="020B0604030504040204" pitchFamily="34" charset="0"/>
                <a:cs typeface="Verdana" panose="020B0604030504040204" pitchFamily="34" charset="0"/>
              </a:rPr>
              <a:t>,</a:t>
            </a:r>
          </a:p>
          <a:p>
            <a:r>
              <a:rPr lang="lv-LV" sz="1400" dirty="0" smtClean="0">
                <a:latin typeface="Verdana" panose="020B0604030504040204" pitchFamily="34" charset="0"/>
                <a:ea typeface="Verdana" panose="020B0604030504040204" pitchFamily="34" charset="0"/>
                <a:cs typeface="Verdana" panose="020B0604030504040204" pitchFamily="34" charset="0"/>
              </a:rPr>
              <a:t> Valsts ugunsdzēsības un glābšanas dienesta priekšnieka vietnieks</a:t>
            </a: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7" name="Subtitle 2"/>
          <p:cNvSpPr txBox="1">
            <a:spLocks/>
          </p:cNvSpPr>
          <p:nvPr/>
        </p:nvSpPr>
        <p:spPr>
          <a:xfrm>
            <a:off x="57149" y="5952869"/>
            <a:ext cx="9078847" cy="35056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v-LV" sz="1400" dirty="0" smtClean="0">
                <a:latin typeface="Verdana" panose="020B0604030504040204" pitchFamily="34" charset="0"/>
                <a:ea typeface="Verdana" panose="020B0604030504040204" pitchFamily="34" charset="0"/>
                <a:cs typeface="Verdana" panose="020B0604030504040204" pitchFamily="34" charset="0"/>
              </a:rPr>
              <a:t>09.04.2019, Rīga</a:t>
            </a: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2" name="Taisnstūris 1"/>
          <p:cNvSpPr/>
          <p:nvPr/>
        </p:nvSpPr>
        <p:spPr>
          <a:xfrm>
            <a:off x="1271451" y="3158895"/>
            <a:ext cx="6853646" cy="923330"/>
          </a:xfrm>
          <a:prstGeom prst="rect">
            <a:avLst/>
          </a:prstGeom>
        </p:spPr>
        <p:txBody>
          <a:bodyPr wrap="square">
            <a:spAutoFit/>
          </a:bodyPr>
          <a:lstStyle/>
          <a:p>
            <a:pPr algn="ctr"/>
            <a:r>
              <a:rPr lang="lv-LV" altLang="lv-LV"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Starptautiskās </a:t>
            </a:r>
            <a:r>
              <a:rPr lang="lv-LV" altLang="lv-LV" b="1" dirty="0">
                <a:solidFill>
                  <a:srgbClr val="000000"/>
                </a:solidFill>
                <a:latin typeface="Verdana" panose="020B0604030504040204" pitchFamily="34" charset="0"/>
                <a:ea typeface="Verdana" panose="020B0604030504040204" pitchFamily="34" charset="0"/>
                <a:cs typeface="Verdana" panose="020B0604030504040204" pitchFamily="34" charset="0"/>
              </a:rPr>
              <a:t>palīdzības pieprasīšanas un saņemšanas </a:t>
            </a:r>
            <a:r>
              <a:rPr lang="lv-LV" altLang="lv-LV"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gaita </a:t>
            </a:r>
            <a:r>
              <a:rPr lang="lv-LV" altLang="lv-LV" b="1" dirty="0">
                <a:solidFill>
                  <a:srgbClr val="000000"/>
                </a:solidFill>
                <a:latin typeface="Verdana" panose="020B0604030504040204" pitchFamily="34" charset="0"/>
                <a:ea typeface="Verdana" panose="020B0604030504040204" pitchFamily="34" charset="0"/>
                <a:cs typeface="Verdana" panose="020B0604030504040204" pitchFamily="34" charset="0"/>
              </a:rPr>
              <a:t>kūdras un meža ugunsgrēku </a:t>
            </a:r>
            <a:r>
              <a:rPr lang="lv-LV" altLang="lv-LV"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likvidēšanai 2018.gadā</a:t>
            </a:r>
            <a:endParaRPr lang="lv-LV" altLang="lv-LV"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83935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3"/>
          <p:cNvSpPr>
            <a:spLocks noGrp="1"/>
          </p:cNvSpPr>
          <p:nvPr>
            <p:ph type="sldNum" sz="quarter" idx="12"/>
          </p:nvPr>
        </p:nvSpPr>
        <p:spPr>
          <a:xfrm>
            <a:off x="6486525" y="6461113"/>
            <a:ext cx="2575511" cy="243832"/>
          </a:xfrm>
        </p:spPr>
        <p:txBody>
          <a:bodyPr/>
          <a:lstStyle/>
          <a:p>
            <a:fld id="{CCF57E1C-7242-49FD-A752-C3D46E43A932}" type="slidenum">
              <a:rPr lang="lv-LV" sz="1000" smtClean="0">
                <a:latin typeface="Verdana" panose="020B0604030504040204" pitchFamily="34" charset="0"/>
                <a:ea typeface="Verdana" panose="020B0604030504040204" pitchFamily="34" charset="0"/>
                <a:cs typeface="Verdana" panose="020B0604030504040204" pitchFamily="34" charset="0"/>
              </a:rPr>
              <a:pPr/>
              <a:t>2</a:t>
            </a:fld>
            <a:endParaRPr lang="lv-LV" sz="1000" dirty="0">
              <a:latin typeface="Verdana" panose="020B0604030504040204" pitchFamily="34" charset="0"/>
              <a:ea typeface="Verdana" panose="020B0604030504040204" pitchFamily="34" charset="0"/>
              <a:cs typeface="Verdana" panose="020B0604030504040204" pitchFamily="34" charset="0"/>
            </a:endParaRPr>
          </a:p>
        </p:txBody>
      </p:sp>
      <p:sp>
        <p:nvSpPr>
          <p:cNvPr id="8" name="Satura vietturis 2"/>
          <p:cNvSpPr txBox="1">
            <a:spLocks/>
          </p:cNvSpPr>
          <p:nvPr/>
        </p:nvSpPr>
        <p:spPr>
          <a:xfrm>
            <a:off x="81481" y="6417813"/>
            <a:ext cx="8767244" cy="26892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lv-LV" sz="1000" dirty="0" smtClean="0">
                <a:latin typeface="Verdana" panose="020B0604030504040204" pitchFamily="34" charset="0"/>
                <a:ea typeface="Verdana" panose="020B0604030504040204" pitchFamily="34" charset="0"/>
                <a:cs typeface="Verdana" panose="020B0604030504040204" pitchFamily="34" charset="0"/>
              </a:rPr>
              <a:t>	09.04.2019, Rīga						</a:t>
            </a:r>
            <a:r>
              <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rPr>
              <a:t>Starptautiskās palīdzības pieprasīšanas un saņemšanas gaita kūdras un meža ugunsgrēku Talsu novadā likvidēšanai</a:t>
            </a:r>
          </a:p>
          <a:p>
            <a:pPr marL="0" indent="0" algn="r">
              <a:buNone/>
            </a:pPr>
            <a:endPar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altLang="lv-LV" sz="9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Virsraksts 1"/>
          <p:cNvSpPr>
            <a:spLocks noGrp="1"/>
          </p:cNvSpPr>
          <p:nvPr>
            <p:ph type="title"/>
          </p:nvPr>
        </p:nvSpPr>
        <p:spPr>
          <a:xfrm>
            <a:off x="1984913" y="1076326"/>
            <a:ext cx="6863811" cy="614363"/>
          </a:xfrm>
        </p:spPr>
        <p:txBody>
          <a:bodyPr>
            <a:normAutofit/>
          </a:bodyPr>
          <a:lstStyle/>
          <a:p>
            <a:r>
              <a:rPr lang="lv-LV" altLang="lv-LV" sz="2400"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Starptautiskās palīdzības ietvars</a:t>
            </a:r>
            <a:endParaRPr lang="lv-LV" sz="28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2272420" y="1931586"/>
            <a:ext cx="6111089" cy="5755422"/>
          </a:xfrm>
          <a:prstGeom prst="rect">
            <a:avLst/>
          </a:prstGeom>
          <a:noFill/>
        </p:spPr>
        <p:txBody>
          <a:bodyPr wrap="square" rtlCol="0">
            <a:spAutoFit/>
          </a:bodyPr>
          <a:lstStyle/>
          <a:p>
            <a:pPr marL="285750" indent="-285750" algn="just">
              <a:spcAft>
                <a:spcPts val="1200"/>
              </a:spcAft>
              <a:buFont typeface="Wingdings" panose="05000000000000000000" pitchFamily="2" charset="2"/>
              <a:buChar char="Ø"/>
            </a:pPr>
            <a:endParaRPr lang="lv-LV" sz="1600" dirty="0" smtClean="0">
              <a:latin typeface="Verdana" panose="020B0604030504040204" pitchFamily="34" charset="0"/>
              <a:ea typeface="Verdana" panose="020B0604030504040204" pitchFamily="34" charset="0"/>
            </a:endParaRPr>
          </a:p>
          <a:p>
            <a:pPr marL="285750" indent="-285750" algn="just">
              <a:spcAft>
                <a:spcPts val="1200"/>
              </a:spcAft>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rPr>
              <a:t>Valsts </a:t>
            </a:r>
            <a:r>
              <a:rPr lang="lv-LV" sz="1600" dirty="0">
                <a:latin typeface="Verdana" panose="020B0604030504040204" pitchFamily="34" charset="0"/>
                <a:ea typeface="Verdana" panose="020B0604030504040204" pitchFamily="34" charset="0"/>
              </a:rPr>
              <a:t>ugunsdzēsības un glābšanas </a:t>
            </a:r>
            <a:r>
              <a:rPr lang="lv-LV" sz="1600" dirty="0" smtClean="0">
                <a:latin typeface="Verdana" panose="020B0604030504040204" pitchFamily="34" charset="0"/>
                <a:ea typeface="Verdana" panose="020B0604030504040204" pitchFamily="34" charset="0"/>
              </a:rPr>
              <a:t>dienests </a:t>
            </a:r>
            <a:r>
              <a:rPr lang="lv-LV" sz="1600" dirty="0">
                <a:latin typeface="Verdana" panose="020B0604030504040204" pitchFamily="34" charset="0"/>
                <a:ea typeface="Verdana" panose="020B0604030504040204" pitchFamily="34" charset="0"/>
              </a:rPr>
              <a:t>ierosinot pieprasīt </a:t>
            </a:r>
            <a:r>
              <a:rPr lang="lv-LV" sz="1600" dirty="0" smtClean="0">
                <a:latin typeface="Verdana" panose="020B0604030504040204" pitchFamily="34" charset="0"/>
                <a:ea typeface="Verdana" panose="020B0604030504040204" pitchFamily="34" charset="0"/>
              </a:rPr>
              <a:t>starptautisko </a:t>
            </a:r>
            <a:r>
              <a:rPr lang="lv-LV" sz="1600" dirty="0">
                <a:latin typeface="Verdana" panose="020B0604030504040204" pitchFamily="34" charset="0"/>
                <a:ea typeface="Verdana" panose="020B0604030504040204" pitchFamily="34" charset="0"/>
              </a:rPr>
              <a:t>palīdzību var piemērot </a:t>
            </a:r>
            <a:r>
              <a:rPr lang="lv-LV" sz="1600" b="1" dirty="0">
                <a:latin typeface="Verdana" panose="020B0604030504040204" pitchFamily="34" charset="0"/>
                <a:ea typeface="Verdana" panose="020B0604030504040204" pitchFamily="34" charset="0"/>
              </a:rPr>
              <a:t>Civilās aizsardzības un katastrofas pārvaldīšanas likumu un Ugunsdrošības un ugunsdzēsības likumu</a:t>
            </a:r>
            <a:r>
              <a:rPr lang="lv-LV" sz="1600" dirty="0" smtClean="0">
                <a:latin typeface="Verdana" panose="020B0604030504040204" pitchFamily="34" charset="0"/>
                <a:ea typeface="Verdana" panose="020B0604030504040204" pitchFamily="34" charset="0"/>
              </a:rPr>
              <a:t>.</a:t>
            </a:r>
          </a:p>
          <a:p>
            <a:pPr marL="285750" indent="-285750" algn="just">
              <a:spcAft>
                <a:spcPts val="1200"/>
              </a:spcAft>
              <a:buFont typeface="Wingdings" panose="05000000000000000000" pitchFamily="2" charset="2"/>
              <a:buChar char="Ø"/>
            </a:pPr>
            <a:r>
              <a:rPr lang="lv-LV" sz="1600" dirty="0">
                <a:latin typeface="Verdana" panose="020B0604030504040204" pitchFamily="34" charset="0"/>
                <a:ea typeface="Verdana" panose="020B0604030504040204" pitchFamily="34" charset="0"/>
              </a:rPr>
              <a:t>Latvijas Republikai ir </a:t>
            </a:r>
            <a:r>
              <a:rPr lang="lv-LV" sz="1600" b="1" dirty="0">
                <a:latin typeface="Verdana" panose="020B0604030504040204" pitchFamily="34" charset="0"/>
                <a:ea typeface="Verdana" panose="020B0604030504040204" pitchFamily="34" charset="0"/>
              </a:rPr>
              <a:t>noslēgti </a:t>
            </a:r>
            <a:r>
              <a:rPr lang="lv-LV" sz="1600" b="1" dirty="0" smtClean="0">
                <a:latin typeface="Verdana" panose="020B0604030504040204" pitchFamily="34" charset="0"/>
                <a:ea typeface="Verdana" panose="020B0604030504040204" pitchFamily="34" charset="0"/>
              </a:rPr>
              <a:t>9 </a:t>
            </a:r>
            <a:r>
              <a:rPr lang="lv-LV" sz="1600" b="1" dirty="0">
                <a:latin typeface="Verdana" panose="020B0604030504040204" pitchFamily="34" charset="0"/>
                <a:ea typeface="Verdana" panose="020B0604030504040204" pitchFamily="34" charset="0"/>
              </a:rPr>
              <a:t>starpvaldību līgumi </a:t>
            </a:r>
            <a:r>
              <a:rPr lang="lv-LV" sz="1600" dirty="0">
                <a:latin typeface="Verdana" panose="020B0604030504040204" pitchFamily="34" charset="0"/>
                <a:ea typeface="Verdana" panose="020B0604030504040204" pitchFamily="34" charset="0"/>
              </a:rPr>
              <a:t>par savstarpēju palīdzību dabas katastrofu un citos plaša mēroga nelaimes </a:t>
            </a:r>
            <a:r>
              <a:rPr lang="lv-LV" sz="1600" dirty="0" smtClean="0">
                <a:latin typeface="Verdana" panose="020B0604030504040204" pitchFamily="34" charset="0"/>
                <a:ea typeface="Verdana" panose="020B0604030504040204" pitchFamily="34" charset="0"/>
              </a:rPr>
              <a:t>gadījumos.</a:t>
            </a:r>
          </a:p>
          <a:p>
            <a:pPr marL="285750" indent="-285750" algn="just">
              <a:spcAft>
                <a:spcPts val="1200"/>
              </a:spcAft>
              <a:buFont typeface="Wingdings" panose="05000000000000000000" pitchFamily="2" charset="2"/>
              <a:buChar char="Ø"/>
            </a:pPr>
            <a:r>
              <a:rPr lang="lv-LV" sz="1600" b="1" dirty="0">
                <a:latin typeface="Verdana" panose="020B0604030504040204" pitchFamily="34" charset="0"/>
                <a:ea typeface="Verdana" panose="020B0604030504040204" pitchFamily="34" charset="0"/>
              </a:rPr>
              <a:t>Eiropas Savienības un Ziemeļatlantija līguma organizācijas</a:t>
            </a:r>
            <a:r>
              <a:rPr lang="lv-LV" sz="1600" dirty="0">
                <a:latin typeface="Verdana" panose="020B0604030504040204" pitchFamily="34" charset="0"/>
                <a:ea typeface="Verdana" panose="020B0604030504040204" pitchFamily="34" charset="0"/>
              </a:rPr>
              <a:t> </a:t>
            </a:r>
            <a:r>
              <a:rPr lang="lv-LV" sz="1600" dirty="0" smtClean="0">
                <a:latin typeface="Verdana" panose="020B0604030504040204" pitchFamily="34" charset="0"/>
                <a:ea typeface="Verdana" panose="020B0604030504040204" pitchFamily="34" charset="0"/>
              </a:rPr>
              <a:t>ietvaros ir izveidoti mehānismi starptautiskās palīdzības sniegšanai.</a:t>
            </a:r>
          </a:p>
          <a:p>
            <a:pPr lvl="2" algn="just">
              <a:spcAft>
                <a:spcPts val="1200"/>
              </a:spcAft>
            </a:pPr>
            <a:endParaRPr lang="lv-LV" sz="1600" dirty="0" smtClean="0">
              <a:latin typeface="Verdana" panose="020B0604030504040204" pitchFamily="34" charset="0"/>
              <a:ea typeface="Verdana" panose="020B0604030504040204" pitchFamily="34" charset="0"/>
            </a:endParaRPr>
          </a:p>
          <a:p>
            <a:pPr algn="just">
              <a:spcAft>
                <a:spcPts val="1200"/>
              </a:spcAft>
            </a:pPr>
            <a:endParaRPr lang="lv-LV" sz="1600" dirty="0" smtClean="0">
              <a:latin typeface="Verdana" panose="020B0604030504040204" pitchFamily="34" charset="0"/>
              <a:ea typeface="Verdana" panose="020B0604030504040204" pitchFamily="34" charset="0"/>
            </a:endParaRPr>
          </a:p>
          <a:p>
            <a:pPr marL="285750" indent="-285750" algn="just">
              <a:spcAft>
                <a:spcPts val="1200"/>
              </a:spcAft>
              <a:buFontTx/>
              <a:buChar char="-"/>
            </a:pPr>
            <a:endParaRPr lang="lv-LV" sz="1600" dirty="0">
              <a:latin typeface="Verdana" panose="020B0604030504040204" pitchFamily="34" charset="0"/>
              <a:ea typeface="Verdana" panose="020B0604030504040204" pitchFamily="34" charset="0"/>
            </a:endParaRPr>
          </a:p>
          <a:p>
            <a:pPr algn="just">
              <a:spcAft>
                <a:spcPts val="1200"/>
              </a:spcAft>
            </a:pPr>
            <a:endParaRPr lang="lv-LV" sz="1600" dirty="0">
              <a:latin typeface="Verdana" panose="020B0604030504040204" pitchFamily="34" charset="0"/>
              <a:ea typeface="Verdana" panose="020B0604030504040204" pitchFamily="34" charset="0"/>
            </a:endParaRPr>
          </a:p>
          <a:p>
            <a:pPr algn="just"/>
            <a:endParaRPr lang="lv-LV" sz="1600" dirty="0" smtClean="0">
              <a:latin typeface="Verdana" panose="020B0604030504040204" pitchFamily="34" charset="0"/>
              <a:ea typeface="Verdana" panose="020B0604030504040204" pitchFamily="34" charset="0"/>
            </a:endParaRPr>
          </a:p>
          <a:p>
            <a:pPr marL="285750" indent="-285750">
              <a:buFontTx/>
              <a:buChar char="-"/>
            </a:pPr>
            <a:endParaRPr lang="lv-LV" sz="1600" dirty="0" smtClean="0">
              <a:latin typeface="Verdana" panose="020B0604030504040204" pitchFamily="34" charset="0"/>
              <a:ea typeface="Verdana" panose="020B0604030504040204" pitchFamily="34" charset="0"/>
            </a:endParaRPr>
          </a:p>
        </p:txBody>
      </p:sp>
      <p:pic>
        <p:nvPicPr>
          <p:cNvPr id="10" name="Attēls 1"/>
          <p:cNvPicPr>
            <a:picLocks noChangeAspect="1"/>
          </p:cNvPicPr>
          <p:nvPr/>
        </p:nvPicPr>
        <p:blipFill>
          <a:blip r:embed="rId3"/>
          <a:stretch>
            <a:fillRect/>
          </a:stretch>
        </p:blipFill>
        <p:spPr>
          <a:xfrm>
            <a:off x="393976" y="2284732"/>
            <a:ext cx="1590937" cy="1573022"/>
          </a:xfrm>
          <a:prstGeom prst="rect">
            <a:avLst/>
          </a:prstGeom>
        </p:spPr>
      </p:pic>
      <p:pic>
        <p:nvPicPr>
          <p:cNvPr id="11" name="Attēls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3976" y="4071517"/>
            <a:ext cx="1599130" cy="1475560"/>
          </a:xfrm>
          <a:prstGeom prst="rect">
            <a:avLst/>
          </a:prstGeom>
        </p:spPr>
      </p:pic>
    </p:spTree>
    <p:extLst>
      <p:ext uri="{BB962C8B-B14F-4D97-AF65-F5344CB8AC3E}">
        <p14:creationId xmlns:p14="http://schemas.microsoft.com/office/powerpoint/2010/main" val="4168753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3"/>
          <p:cNvSpPr>
            <a:spLocks noGrp="1"/>
          </p:cNvSpPr>
          <p:nvPr>
            <p:ph type="sldNum" sz="quarter" idx="12"/>
          </p:nvPr>
        </p:nvSpPr>
        <p:spPr>
          <a:xfrm>
            <a:off x="6486525" y="6461113"/>
            <a:ext cx="2575511" cy="243832"/>
          </a:xfrm>
        </p:spPr>
        <p:txBody>
          <a:bodyPr/>
          <a:lstStyle/>
          <a:p>
            <a:fld id="{CCF57E1C-7242-49FD-A752-C3D46E43A932}" type="slidenum">
              <a:rPr lang="lv-LV" sz="1000" smtClean="0">
                <a:latin typeface="Verdana" panose="020B0604030504040204" pitchFamily="34" charset="0"/>
                <a:ea typeface="Verdana" panose="020B0604030504040204" pitchFamily="34" charset="0"/>
                <a:cs typeface="Verdana" panose="020B0604030504040204" pitchFamily="34" charset="0"/>
              </a:rPr>
              <a:pPr/>
              <a:t>3</a:t>
            </a:fld>
            <a:endParaRPr lang="lv-LV"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Virsraksts 1"/>
          <p:cNvSpPr>
            <a:spLocks noGrp="1"/>
          </p:cNvSpPr>
          <p:nvPr>
            <p:ph type="title"/>
          </p:nvPr>
        </p:nvSpPr>
        <p:spPr>
          <a:xfrm>
            <a:off x="2004785" y="1076326"/>
            <a:ext cx="6843939" cy="614363"/>
          </a:xfrm>
        </p:spPr>
        <p:txBody>
          <a:bodyPr>
            <a:normAutofit/>
          </a:bodyPr>
          <a:lstStyle/>
          <a:p>
            <a:r>
              <a:rPr lang="lv-LV" altLang="lv-LV" sz="2400"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Pieprasīta un saņemta palīdzība</a:t>
            </a:r>
            <a:endParaRPr lang="lv-LV" sz="2800" b="1" dirty="0">
              <a:latin typeface="Verdana" panose="020B0604030504040204" pitchFamily="34" charset="0"/>
              <a:ea typeface="Verdana" panose="020B0604030504040204" pitchFamily="34" charset="0"/>
              <a:cs typeface="Verdana" panose="020B0604030504040204" pitchFamily="34" charset="0"/>
            </a:endParaRPr>
          </a:p>
        </p:txBody>
      </p:sp>
      <p:sp>
        <p:nvSpPr>
          <p:cNvPr id="14" name="TextBox 13"/>
          <p:cNvSpPr txBox="1"/>
          <p:nvPr/>
        </p:nvSpPr>
        <p:spPr>
          <a:xfrm>
            <a:off x="2004786" y="2038314"/>
            <a:ext cx="6440714" cy="5047536"/>
          </a:xfrm>
          <a:prstGeom prst="rect">
            <a:avLst/>
          </a:prstGeom>
          <a:noFill/>
        </p:spPr>
        <p:txBody>
          <a:bodyPr wrap="square" rtlCol="0">
            <a:spAutoFit/>
          </a:bodyPr>
          <a:lstStyle/>
          <a:p>
            <a:pPr marL="285750" indent="-285750" algn="just">
              <a:spcAft>
                <a:spcPts val="1200"/>
              </a:spcAft>
              <a:buFont typeface="Wingdings" panose="05000000000000000000" pitchFamily="2" charset="2"/>
              <a:buChar char="Ø"/>
            </a:pPr>
            <a:r>
              <a:rPr lang="lv-LV" sz="1400" dirty="0" smtClean="0">
                <a:latin typeface="Verdana" panose="020B0604030504040204" pitchFamily="34" charset="0"/>
                <a:ea typeface="Verdana" panose="020B0604030504040204" pitchFamily="34" charset="0"/>
              </a:rPr>
              <a:t>23.jūlijā </a:t>
            </a:r>
            <a:r>
              <a:rPr lang="lv-LV" sz="1400" dirty="0">
                <a:latin typeface="Verdana" panose="020B0604030504040204" pitchFamily="34" charset="0"/>
                <a:ea typeface="Verdana" panose="020B0604030504040204" pitchFamily="34" charset="0"/>
              </a:rPr>
              <a:t>un 24.jūlijā Ministru kabinets pieņēma lēmumu </a:t>
            </a:r>
            <a:r>
              <a:rPr lang="lv-LV" sz="1400" b="1" dirty="0">
                <a:latin typeface="Verdana" panose="020B0604030504040204" pitchFamily="34" charset="0"/>
                <a:ea typeface="Verdana" panose="020B0604030504040204" pitchFamily="34" charset="0"/>
              </a:rPr>
              <a:t>pieprasīt starptautisko palīdzību </a:t>
            </a:r>
            <a:r>
              <a:rPr lang="lv-LV" sz="1400" dirty="0">
                <a:latin typeface="Verdana" panose="020B0604030504040204" pitchFamily="34" charset="0"/>
                <a:ea typeface="Verdana" panose="020B0604030504040204" pitchFamily="34" charset="0"/>
              </a:rPr>
              <a:t>no Eiropas Savienības un NATO dalībvalstīm, kā arī Baltkrievijas</a:t>
            </a:r>
            <a:r>
              <a:rPr lang="lv-LV" sz="1400" dirty="0" smtClean="0">
                <a:latin typeface="Verdana" panose="020B0604030504040204" pitchFamily="34" charset="0"/>
                <a:ea typeface="Verdana" panose="020B0604030504040204" pitchFamily="34" charset="0"/>
              </a:rPr>
              <a:t>. Piešķirti </a:t>
            </a:r>
            <a:r>
              <a:rPr lang="lv-LV" sz="1400" dirty="0">
                <a:latin typeface="Verdana" panose="020B0604030504040204" pitchFamily="34" charset="0"/>
                <a:ea typeface="Verdana" panose="020B0604030504040204" pitchFamily="34" charset="0"/>
              </a:rPr>
              <a:t>finanšu </a:t>
            </a:r>
            <a:r>
              <a:rPr lang="lv-LV" sz="1400" dirty="0" smtClean="0">
                <a:latin typeface="Verdana" panose="020B0604030504040204" pitchFamily="34" charset="0"/>
                <a:ea typeface="Verdana" panose="020B0604030504040204" pitchFamily="34" charset="0"/>
              </a:rPr>
              <a:t>līdzekļi </a:t>
            </a:r>
            <a:r>
              <a:rPr lang="lv-LV" sz="1400" dirty="0">
                <a:latin typeface="Verdana" panose="020B0604030504040204" pitchFamily="34" charset="0"/>
                <a:ea typeface="Verdana" panose="020B0604030504040204" pitchFamily="34" charset="0"/>
              </a:rPr>
              <a:t>no valsts budžeta programmas “Līdzekļi neparedzētiem gadījumiem</a:t>
            </a:r>
            <a:r>
              <a:rPr lang="lv-LV" sz="1400" dirty="0" smtClean="0">
                <a:latin typeface="Verdana" panose="020B0604030504040204" pitchFamily="34" charset="0"/>
                <a:ea typeface="Verdana" panose="020B0604030504040204" pitchFamily="34" charset="0"/>
              </a:rPr>
              <a:t>” līdz 150 000 EUR.</a:t>
            </a:r>
          </a:p>
          <a:p>
            <a:pPr algn="just">
              <a:spcAft>
                <a:spcPts val="1200"/>
              </a:spcAft>
            </a:pPr>
            <a:endParaRPr lang="lv-LV" sz="1400" dirty="0" smtClean="0">
              <a:latin typeface="Verdana" panose="020B0604030504040204" pitchFamily="34" charset="0"/>
              <a:ea typeface="Verdana" panose="020B0604030504040204" pitchFamily="34" charset="0"/>
            </a:endParaRPr>
          </a:p>
          <a:p>
            <a:pPr algn="just">
              <a:spcAft>
                <a:spcPts val="1200"/>
              </a:spcAft>
            </a:pPr>
            <a:endParaRPr lang="lv-LV" sz="1400" dirty="0" smtClean="0">
              <a:latin typeface="Verdana" panose="020B0604030504040204" pitchFamily="34" charset="0"/>
              <a:ea typeface="Verdana" panose="020B0604030504040204" pitchFamily="34" charset="0"/>
            </a:endParaRPr>
          </a:p>
          <a:p>
            <a:pPr algn="just">
              <a:spcAft>
                <a:spcPts val="1200"/>
              </a:spcAft>
            </a:pPr>
            <a:endParaRPr lang="lv-LV" sz="1400" dirty="0" smtClean="0">
              <a:latin typeface="Verdana" panose="020B0604030504040204" pitchFamily="34" charset="0"/>
              <a:ea typeface="Verdana" panose="020B0604030504040204" pitchFamily="34" charset="0"/>
            </a:endParaRPr>
          </a:p>
          <a:p>
            <a:pPr algn="just">
              <a:spcAft>
                <a:spcPts val="1200"/>
              </a:spcAft>
            </a:pPr>
            <a:endParaRPr lang="lv-LV" sz="1400" dirty="0" smtClean="0">
              <a:latin typeface="Verdana" panose="020B0604030504040204" pitchFamily="34" charset="0"/>
              <a:ea typeface="Verdana" panose="020B0604030504040204" pitchFamily="34" charset="0"/>
            </a:endParaRPr>
          </a:p>
          <a:p>
            <a:pPr algn="just">
              <a:spcAft>
                <a:spcPts val="1200"/>
              </a:spcAft>
            </a:pPr>
            <a:endParaRPr lang="lv-LV" sz="1400" dirty="0">
              <a:latin typeface="Verdana" panose="020B0604030504040204" pitchFamily="34" charset="0"/>
              <a:ea typeface="Verdana" panose="020B0604030504040204" pitchFamily="34" charset="0"/>
            </a:endParaRPr>
          </a:p>
          <a:p>
            <a:pPr algn="just">
              <a:spcAft>
                <a:spcPts val="1200"/>
              </a:spcAft>
            </a:pPr>
            <a:endParaRPr lang="lv-LV" sz="1400" dirty="0" smtClean="0">
              <a:latin typeface="Verdana" panose="020B0604030504040204" pitchFamily="34" charset="0"/>
              <a:ea typeface="Verdana" panose="020B0604030504040204" pitchFamily="34" charset="0"/>
            </a:endParaRPr>
          </a:p>
          <a:p>
            <a:pPr marL="285750" indent="-285750" algn="just">
              <a:spcAft>
                <a:spcPts val="1200"/>
              </a:spcAft>
              <a:buFont typeface="Wingdings" panose="05000000000000000000" pitchFamily="2" charset="2"/>
              <a:buChar char="Ø"/>
            </a:pPr>
            <a:r>
              <a:rPr lang="lv-LV" sz="1400" dirty="0">
                <a:latin typeface="Verdana" panose="020B0604030504040204" pitchFamily="34" charset="0"/>
                <a:ea typeface="Verdana" panose="020B0604030504040204" pitchFamily="34" charset="0"/>
              </a:rPr>
              <a:t>NATO EADRCC 25.jūlijā telefoniski informēja par Kanādas, Bulgārijas un Ukrainas resursiem, kuri potenciāli varētu būt iesaistīti ugunsgrēka dzēšanas darbos. </a:t>
            </a:r>
          </a:p>
          <a:p>
            <a:pPr algn="just"/>
            <a:r>
              <a:rPr lang="lv-LV" sz="1400" dirty="0" smtClean="0">
                <a:latin typeface="Verdana" panose="020B0604030504040204" pitchFamily="34" charset="0"/>
                <a:ea typeface="Verdana" panose="020B0604030504040204" pitchFamily="34" charset="0"/>
              </a:rPr>
              <a:t> </a:t>
            </a:r>
            <a:endParaRPr lang="lv-LV" sz="1400" dirty="0">
              <a:latin typeface="Verdana" panose="020B0604030504040204" pitchFamily="34" charset="0"/>
              <a:ea typeface="Verdana" panose="020B0604030504040204" pitchFamily="34" charset="0"/>
            </a:endParaRPr>
          </a:p>
          <a:p>
            <a:pPr algn="just"/>
            <a:endParaRPr lang="lv-LV" sz="1600" dirty="0" smtClean="0">
              <a:latin typeface="Verdana" panose="020B0604030504040204" pitchFamily="34" charset="0"/>
              <a:ea typeface="Verdana" panose="020B0604030504040204" pitchFamily="34" charset="0"/>
            </a:endParaRPr>
          </a:p>
          <a:p>
            <a:pPr marL="180975" algn="just">
              <a:tabLst>
                <a:tab pos="625475" algn="l"/>
              </a:tabLst>
            </a:pPr>
            <a:endParaRPr lang="lv-LV" sz="1600" dirty="0" smtClean="0">
              <a:latin typeface="Verdana" panose="020B0604030504040204" pitchFamily="34" charset="0"/>
              <a:ea typeface="Verdana" panose="020B0604030504040204" pitchFamily="34" charset="0"/>
            </a:endParaRPr>
          </a:p>
        </p:txBody>
      </p:sp>
      <p:pic>
        <p:nvPicPr>
          <p:cNvPr id="3" name="Picture 2"/>
          <p:cNvPicPr>
            <a:picLocks noChangeAspect="1"/>
          </p:cNvPicPr>
          <p:nvPr/>
        </p:nvPicPr>
        <p:blipFill>
          <a:blip r:embed="rId3"/>
          <a:stretch>
            <a:fillRect/>
          </a:stretch>
        </p:blipFill>
        <p:spPr>
          <a:xfrm>
            <a:off x="2004785" y="3281926"/>
            <a:ext cx="6456133" cy="2105025"/>
          </a:xfrm>
          <a:prstGeom prst="rect">
            <a:avLst/>
          </a:prstGeom>
        </p:spPr>
      </p:pic>
      <p:sp>
        <p:nvSpPr>
          <p:cNvPr id="13" name="Satura vietturis 2"/>
          <p:cNvSpPr txBox="1">
            <a:spLocks/>
          </p:cNvSpPr>
          <p:nvPr/>
        </p:nvSpPr>
        <p:spPr>
          <a:xfrm>
            <a:off x="81481" y="6417813"/>
            <a:ext cx="8767244" cy="26892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lv-LV" sz="1000" dirty="0" smtClean="0">
                <a:latin typeface="Verdana" panose="020B0604030504040204" pitchFamily="34" charset="0"/>
                <a:ea typeface="Verdana" panose="020B0604030504040204" pitchFamily="34" charset="0"/>
                <a:cs typeface="Verdana" panose="020B0604030504040204" pitchFamily="34" charset="0"/>
              </a:rPr>
              <a:t>	09.04.2019, Rīga						</a:t>
            </a:r>
            <a:r>
              <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rPr>
              <a:t>Starptautiskās palīdzības pieprasīšanas un saņemšanas gaita kūdras un meža ugunsgrēku Talsu novadā likvidēšanai</a:t>
            </a:r>
          </a:p>
          <a:p>
            <a:pPr marL="0" indent="0" algn="r">
              <a:buNone/>
            </a:pPr>
            <a:endPar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altLang="lv-LV" sz="9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723929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3"/>
          <p:cNvSpPr>
            <a:spLocks noGrp="1"/>
          </p:cNvSpPr>
          <p:nvPr>
            <p:ph type="sldNum" sz="quarter" idx="12"/>
          </p:nvPr>
        </p:nvSpPr>
        <p:spPr>
          <a:xfrm>
            <a:off x="6486525" y="6461113"/>
            <a:ext cx="2575511" cy="243832"/>
          </a:xfrm>
        </p:spPr>
        <p:txBody>
          <a:bodyPr/>
          <a:lstStyle/>
          <a:p>
            <a:fld id="{CCF57E1C-7242-49FD-A752-C3D46E43A932}" type="slidenum">
              <a:rPr lang="lv-LV" sz="1000" smtClean="0">
                <a:latin typeface="Verdana" panose="020B0604030504040204" pitchFamily="34" charset="0"/>
                <a:ea typeface="Verdana" panose="020B0604030504040204" pitchFamily="34" charset="0"/>
                <a:cs typeface="Verdana" panose="020B0604030504040204" pitchFamily="34" charset="0"/>
              </a:rPr>
              <a:pPr/>
              <a:t>4</a:t>
            </a:fld>
            <a:endParaRPr lang="lv-LV"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Virsraksts 1"/>
          <p:cNvSpPr>
            <a:spLocks noGrp="1"/>
          </p:cNvSpPr>
          <p:nvPr>
            <p:ph type="title"/>
          </p:nvPr>
        </p:nvSpPr>
        <p:spPr>
          <a:xfrm>
            <a:off x="2035779" y="1076326"/>
            <a:ext cx="6812946" cy="614363"/>
          </a:xfrm>
        </p:spPr>
        <p:txBody>
          <a:bodyPr>
            <a:normAutofit/>
          </a:bodyPr>
          <a:lstStyle/>
          <a:p>
            <a:r>
              <a:rPr lang="lv-LV" altLang="lv-LV" sz="2400" b="1" dirty="0">
                <a:solidFill>
                  <a:srgbClr val="000000"/>
                </a:solidFill>
                <a:latin typeface="Verdana" panose="020B0604030504040204" pitchFamily="34" charset="0"/>
                <a:ea typeface="Verdana" panose="020B0604030504040204" pitchFamily="34" charset="0"/>
                <a:cs typeface="Verdana" panose="020B0604030504040204" pitchFamily="34" charset="0"/>
              </a:rPr>
              <a:t>Pieprasīta un saņemta </a:t>
            </a:r>
            <a:r>
              <a:rPr lang="lv-LV" altLang="lv-LV" sz="2400"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palīdzība II</a:t>
            </a:r>
            <a:endParaRPr lang="lv-LV" sz="28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2272420" y="1931586"/>
            <a:ext cx="6111089" cy="4108817"/>
          </a:xfrm>
          <a:prstGeom prst="rect">
            <a:avLst/>
          </a:prstGeom>
          <a:noFill/>
        </p:spPr>
        <p:txBody>
          <a:bodyPr wrap="square" rtlCol="0">
            <a:spAutoFit/>
          </a:bodyPr>
          <a:lstStyle/>
          <a:p>
            <a:pPr marL="271463" indent="-271463" algn="just">
              <a:buFont typeface="Wingdings" panose="05000000000000000000" pitchFamily="2" charset="2"/>
              <a:buChar char="Ø"/>
            </a:pPr>
            <a:endParaRPr lang="lv-LV" sz="1600" dirty="0" smtClean="0">
              <a:latin typeface="Verdana" panose="020B0604030504040204" pitchFamily="34" charset="0"/>
              <a:ea typeface="Verdana" panose="020B0604030504040204" pitchFamily="34" charset="0"/>
            </a:endParaRPr>
          </a:p>
          <a:p>
            <a:pPr marL="285750" indent="-285750" algn="just">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rPr>
              <a:t>Tika </a:t>
            </a:r>
            <a:r>
              <a:rPr lang="lv-LV" sz="1600" dirty="0">
                <a:latin typeface="Verdana" panose="020B0604030504040204" pitchFamily="34" charset="0"/>
                <a:ea typeface="Verdana" panose="020B0604030504040204" pitchFamily="34" charset="0"/>
              </a:rPr>
              <a:t>iesaistīts </a:t>
            </a:r>
            <a:r>
              <a:rPr lang="lv-LV" sz="1600" b="1" dirty="0" smtClean="0">
                <a:latin typeface="Verdana" panose="020B0604030504040204" pitchFamily="34" charset="0"/>
                <a:ea typeface="Verdana" panose="020B0604030504040204" pitchFamily="34" charset="0"/>
              </a:rPr>
              <a:t>Lietuvas </a:t>
            </a:r>
            <a:r>
              <a:rPr lang="lv-LV" sz="1600" b="1" dirty="0">
                <a:latin typeface="Verdana" panose="020B0604030504040204" pitchFamily="34" charset="0"/>
                <a:ea typeface="Verdana" panose="020B0604030504040204" pitchFamily="34" charset="0"/>
              </a:rPr>
              <a:t>Republikas</a:t>
            </a:r>
            <a:r>
              <a:rPr lang="lv-LV" sz="1600" dirty="0">
                <a:latin typeface="Verdana" panose="020B0604030504040204" pitchFamily="34" charset="0"/>
                <a:ea typeface="Verdana" panose="020B0604030504040204" pitchFamily="34" charset="0"/>
              </a:rPr>
              <a:t> Bruņoto spēku </a:t>
            </a:r>
            <a:r>
              <a:rPr lang="lv-LV" sz="1600" dirty="0" smtClean="0">
                <a:latin typeface="Verdana" panose="020B0604030504040204" pitchFamily="34" charset="0"/>
                <a:ea typeface="Verdana" panose="020B0604030504040204" pitchFamily="34" charset="0"/>
              </a:rPr>
              <a:t>helikopters Mi-17 un </a:t>
            </a:r>
            <a:r>
              <a:rPr lang="lv-LV" sz="1600" b="1" dirty="0" smtClean="0">
                <a:latin typeface="Verdana" panose="020B0604030504040204" pitchFamily="34" charset="0"/>
                <a:ea typeface="Verdana" panose="020B0604030504040204" pitchFamily="34" charset="0"/>
              </a:rPr>
              <a:t>Baltkrievijas</a:t>
            </a:r>
            <a:r>
              <a:rPr lang="lv-LV" sz="1600" dirty="0" smtClean="0">
                <a:latin typeface="Verdana" panose="020B0604030504040204" pitchFamily="34" charset="0"/>
                <a:ea typeface="Verdana" panose="020B0604030504040204" pitchFamily="34" charset="0"/>
              </a:rPr>
              <a:t> </a:t>
            </a:r>
            <a:r>
              <a:rPr lang="lv-LV" sz="1600" b="1" dirty="0" smtClean="0">
                <a:latin typeface="Verdana" panose="020B0604030504040204" pitchFamily="34" charset="0"/>
                <a:ea typeface="Verdana" panose="020B0604030504040204" pitchFamily="34" charset="0"/>
              </a:rPr>
              <a:t>Republikas</a:t>
            </a:r>
            <a:r>
              <a:rPr lang="lv-LV" sz="1600" dirty="0" smtClean="0">
                <a:latin typeface="Verdana" panose="020B0604030504040204" pitchFamily="34" charset="0"/>
                <a:ea typeface="Verdana" panose="020B0604030504040204" pitchFamily="34" charset="0"/>
              </a:rPr>
              <a:t> ārkārtējo situāciju ministrijas helikopters Mi-8. </a:t>
            </a:r>
          </a:p>
          <a:p>
            <a:pPr marL="285750" indent="-285750" algn="just">
              <a:spcBef>
                <a:spcPts val="600"/>
              </a:spcBef>
              <a:buFont typeface="Wingdings" panose="05000000000000000000" pitchFamily="2" charset="2"/>
              <a:buChar char="Ø"/>
            </a:pPr>
            <a:endParaRPr lang="lv-LV" sz="1600" dirty="0" smtClean="0">
              <a:latin typeface="Verdana" panose="020B0604030504040204" pitchFamily="34" charset="0"/>
              <a:ea typeface="Verdana" panose="020B0604030504040204" pitchFamily="34" charset="0"/>
            </a:endParaRPr>
          </a:p>
          <a:p>
            <a:pPr marL="285750" indent="-285750" algn="just">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rPr>
              <a:t>Ugunsgrēka </a:t>
            </a:r>
            <a:r>
              <a:rPr lang="lv-LV" sz="1600" dirty="0">
                <a:latin typeface="Verdana" panose="020B0604030504040204" pitchFamily="34" charset="0"/>
                <a:ea typeface="Verdana" panose="020B0604030504040204" pitchFamily="34" charset="0"/>
              </a:rPr>
              <a:t>likvidēšanai </a:t>
            </a:r>
            <a:r>
              <a:rPr lang="lv-LV" altLang="lv-LV" sz="1600" dirty="0">
                <a:solidFill>
                  <a:srgbClr val="000000"/>
                </a:solidFill>
                <a:latin typeface="Verdana" panose="020B0604030504040204" pitchFamily="34" charset="0"/>
                <a:ea typeface="Verdana" panose="020B0604030504040204" pitchFamily="34" charset="0"/>
                <a:cs typeface="Verdana" panose="020B0604030504040204" pitchFamily="34" charset="0"/>
              </a:rPr>
              <a:t>Mazsalacas </a:t>
            </a:r>
            <a:r>
              <a:rPr lang="lv-LV" altLang="lv-LV" sz="160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novada Ramatas pagastā </a:t>
            </a:r>
            <a:r>
              <a:rPr lang="lv-LV" sz="1600" dirty="0" smtClean="0">
                <a:latin typeface="Verdana" panose="020B0604030504040204" pitchFamily="34" charset="0"/>
                <a:ea typeface="Verdana" panose="020B0604030504040204" pitchFamily="34" charset="0"/>
              </a:rPr>
              <a:t>tika iesaistīti </a:t>
            </a:r>
            <a:r>
              <a:rPr lang="lv-LV" sz="1600" dirty="0">
                <a:latin typeface="Verdana" panose="020B0604030504040204" pitchFamily="34" charset="0"/>
                <a:ea typeface="Verdana" panose="020B0604030504040204" pitchFamily="34" charset="0"/>
              </a:rPr>
              <a:t>trīs </a:t>
            </a:r>
            <a:r>
              <a:rPr lang="lv-LV" sz="1600" b="1" dirty="0" smtClean="0">
                <a:latin typeface="Verdana" panose="020B0604030504040204" pitchFamily="34" charset="0"/>
                <a:ea typeface="Verdana" panose="020B0604030504040204" pitchFamily="34" charset="0"/>
              </a:rPr>
              <a:t>Igaunijas glābšanas pārvaldes</a:t>
            </a:r>
            <a:r>
              <a:rPr lang="lv-LV" sz="1600" dirty="0" smtClean="0">
                <a:latin typeface="Verdana" panose="020B0604030504040204" pitchFamily="34" charset="0"/>
                <a:ea typeface="Verdana" panose="020B0604030504040204" pitchFamily="34" charset="0"/>
              </a:rPr>
              <a:t> kvadricikli, viens visurgājējs un 33 ugunsdzēsēji.</a:t>
            </a:r>
          </a:p>
          <a:p>
            <a:pPr marL="285750" indent="-285750" algn="just">
              <a:buFont typeface="Wingdings" panose="05000000000000000000" pitchFamily="2" charset="2"/>
              <a:buChar char="Ø"/>
            </a:pPr>
            <a:endParaRPr lang="lv-LV" sz="1600" dirty="0" smtClean="0">
              <a:latin typeface="Verdana" panose="020B0604030504040204" pitchFamily="34" charset="0"/>
              <a:ea typeface="Verdana" panose="020B0604030504040204" pitchFamily="34" charset="0"/>
            </a:endParaRPr>
          </a:p>
          <a:p>
            <a:pPr marL="285750" indent="-285750" algn="just">
              <a:buFont typeface="Wingdings" panose="05000000000000000000" pitchFamily="2" charset="2"/>
              <a:buChar char="Ø"/>
            </a:pPr>
            <a:r>
              <a:rPr lang="lv-LV" sz="1600" dirty="0" smtClean="0">
                <a:latin typeface="Verdana" panose="020B0604030504040204" pitchFamily="34" charset="0"/>
                <a:ea typeface="Verdana" panose="020B0604030504040204" pitchFamily="34" charset="0"/>
              </a:rPr>
              <a:t>Abos ugunsgrēkos VUGD aktivizēja </a:t>
            </a:r>
            <a:r>
              <a:rPr lang="lv-LV" sz="1600" dirty="0">
                <a:latin typeface="Verdana" panose="020B0604030504040204" pitchFamily="34" charset="0"/>
                <a:ea typeface="Verdana" panose="020B0604030504040204" pitchFamily="34" charset="0"/>
              </a:rPr>
              <a:t>Eiropas Savienības COPERNICUS </a:t>
            </a:r>
            <a:r>
              <a:rPr lang="lv-LV" sz="1600" dirty="0" smtClean="0">
                <a:latin typeface="Verdana" panose="020B0604030504040204" pitchFamily="34" charset="0"/>
                <a:ea typeface="Verdana" panose="020B0604030504040204" pitchFamily="34" charset="0"/>
              </a:rPr>
              <a:t>satelītu, </a:t>
            </a:r>
            <a:r>
              <a:rPr lang="lv-LV" sz="1600" dirty="0">
                <a:latin typeface="Verdana" panose="020B0604030504040204" pitchFamily="34" charset="0"/>
                <a:ea typeface="Verdana" panose="020B0604030504040204" pitchFamily="34" charset="0"/>
              </a:rPr>
              <a:t>kas vairākas dienas nodrošināja augstas izšķirtspējas satelīta fotouzņēmumus ar degšanas platības </a:t>
            </a:r>
            <a:r>
              <a:rPr lang="lv-LV" sz="1600" dirty="0" smtClean="0">
                <a:latin typeface="Verdana" panose="020B0604030504040204" pitchFamily="34" charset="0"/>
                <a:ea typeface="Verdana" panose="020B0604030504040204" pitchFamily="34" charset="0"/>
              </a:rPr>
              <a:t>aprēķiniem.</a:t>
            </a:r>
          </a:p>
          <a:p>
            <a:pPr algn="just"/>
            <a:endParaRPr lang="lv-LV" sz="1600" dirty="0" smtClean="0">
              <a:latin typeface="Verdana" panose="020B0604030504040204" pitchFamily="34" charset="0"/>
              <a:ea typeface="Verdana" panose="020B0604030504040204" pitchFamily="34" charset="0"/>
            </a:endParaRPr>
          </a:p>
          <a:p>
            <a:pPr marL="285750" indent="-285750">
              <a:buFontTx/>
              <a:buChar char="-"/>
            </a:pPr>
            <a:endParaRPr lang="lv-LV" sz="1600" dirty="0" smtClean="0">
              <a:latin typeface="Verdana" panose="020B0604030504040204" pitchFamily="34" charset="0"/>
              <a:ea typeface="Verdana" panose="020B0604030504040204" pitchFamily="34" charset="0"/>
            </a:endParaRPr>
          </a:p>
        </p:txBody>
      </p:sp>
      <p:pic>
        <p:nvPicPr>
          <p:cNvPr id="10" name="image6.png"/>
          <p:cNvPicPr/>
          <p:nvPr/>
        </p:nvPicPr>
        <p:blipFill>
          <a:blip r:embed="rId3"/>
          <a:srcRect/>
          <a:stretch>
            <a:fillRect/>
          </a:stretch>
        </p:blipFill>
        <p:spPr>
          <a:xfrm>
            <a:off x="226333" y="4702349"/>
            <a:ext cx="1809444" cy="1403288"/>
          </a:xfrm>
          <a:prstGeom prst="rect">
            <a:avLst/>
          </a:prstGeom>
          <a:ln/>
        </p:spPr>
      </p:pic>
      <p:pic>
        <p:nvPicPr>
          <p:cNvPr id="11" name="Attēls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6331" y="3611570"/>
            <a:ext cx="1809446" cy="1186489"/>
          </a:xfrm>
          <a:prstGeom prst="rect">
            <a:avLst/>
          </a:prstGeom>
        </p:spPr>
      </p:pic>
      <p:pic>
        <p:nvPicPr>
          <p:cNvPr id="12" name="Attēls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6333" y="2022356"/>
            <a:ext cx="1809446" cy="1747115"/>
          </a:xfrm>
          <a:prstGeom prst="rect">
            <a:avLst/>
          </a:prstGeom>
        </p:spPr>
      </p:pic>
      <p:sp>
        <p:nvSpPr>
          <p:cNvPr id="13" name="Satura vietturis 2"/>
          <p:cNvSpPr txBox="1">
            <a:spLocks/>
          </p:cNvSpPr>
          <p:nvPr/>
        </p:nvSpPr>
        <p:spPr>
          <a:xfrm>
            <a:off x="81481" y="6417813"/>
            <a:ext cx="8767244" cy="26892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lv-LV" sz="1000" dirty="0" smtClean="0">
                <a:latin typeface="Verdana" panose="020B0604030504040204" pitchFamily="34" charset="0"/>
                <a:ea typeface="Verdana" panose="020B0604030504040204" pitchFamily="34" charset="0"/>
                <a:cs typeface="Verdana" panose="020B0604030504040204" pitchFamily="34" charset="0"/>
              </a:rPr>
              <a:t>	09.04.2019, Rīga						</a:t>
            </a:r>
            <a:r>
              <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rPr>
              <a:t>Starptautiskās palīdzības pieprasīšanas un saņemšanas gaita kūdras un meža ugunsgrēku Talsu novadā likvidēšanai</a:t>
            </a:r>
          </a:p>
          <a:p>
            <a:pPr marL="0" indent="0" algn="r">
              <a:buNone/>
            </a:pPr>
            <a:endPar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altLang="lv-LV" sz="9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84531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3"/>
          <p:cNvSpPr>
            <a:spLocks noGrp="1"/>
          </p:cNvSpPr>
          <p:nvPr>
            <p:ph type="sldNum" sz="quarter" idx="12"/>
          </p:nvPr>
        </p:nvSpPr>
        <p:spPr>
          <a:xfrm>
            <a:off x="6486525" y="6461113"/>
            <a:ext cx="2575511" cy="243832"/>
          </a:xfrm>
        </p:spPr>
        <p:txBody>
          <a:bodyPr/>
          <a:lstStyle/>
          <a:p>
            <a:fld id="{CCF57E1C-7242-49FD-A752-C3D46E43A932}" type="slidenum">
              <a:rPr lang="lv-LV" sz="1000" smtClean="0">
                <a:latin typeface="Verdana" panose="020B0604030504040204" pitchFamily="34" charset="0"/>
                <a:ea typeface="Verdana" panose="020B0604030504040204" pitchFamily="34" charset="0"/>
                <a:cs typeface="Verdana" panose="020B0604030504040204" pitchFamily="34" charset="0"/>
              </a:rPr>
              <a:pPr/>
              <a:t>5</a:t>
            </a:fld>
            <a:endParaRPr lang="lv-LV" sz="1000" dirty="0">
              <a:latin typeface="Verdana" panose="020B0604030504040204" pitchFamily="34" charset="0"/>
              <a:ea typeface="Verdana" panose="020B0604030504040204" pitchFamily="34" charset="0"/>
              <a:cs typeface="Verdana" panose="020B0604030504040204" pitchFamily="34" charset="0"/>
            </a:endParaRPr>
          </a:p>
        </p:txBody>
      </p:sp>
      <p:sp>
        <p:nvSpPr>
          <p:cNvPr id="9" name="Virsraksts 1"/>
          <p:cNvSpPr>
            <a:spLocks noGrp="1"/>
          </p:cNvSpPr>
          <p:nvPr>
            <p:ph type="title"/>
          </p:nvPr>
        </p:nvSpPr>
        <p:spPr>
          <a:xfrm>
            <a:off x="1984913" y="1076326"/>
            <a:ext cx="6863811" cy="614363"/>
          </a:xfrm>
        </p:spPr>
        <p:txBody>
          <a:bodyPr>
            <a:normAutofit/>
          </a:bodyPr>
          <a:lstStyle/>
          <a:p>
            <a:r>
              <a:rPr lang="lv-LV" altLang="lv-LV" sz="2400"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Secinājumi un priekšlikumi</a:t>
            </a:r>
            <a:endParaRPr lang="lv-LV" sz="28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extBox 6"/>
          <p:cNvSpPr txBox="1"/>
          <p:nvPr/>
        </p:nvSpPr>
        <p:spPr>
          <a:xfrm>
            <a:off x="1984913" y="1956986"/>
            <a:ext cx="6111089" cy="6740307"/>
          </a:xfrm>
          <a:prstGeom prst="rect">
            <a:avLst/>
          </a:prstGeom>
          <a:noFill/>
        </p:spPr>
        <p:txBody>
          <a:bodyPr wrap="square" rtlCol="0">
            <a:spAutoFit/>
          </a:bodyPr>
          <a:lstStyle/>
          <a:p>
            <a:pPr algn="just">
              <a:spcAft>
                <a:spcPts val="1200"/>
              </a:spcAft>
            </a:pPr>
            <a:r>
              <a:rPr lang="lv-LV" sz="1600" dirty="0" smtClean="0">
                <a:latin typeface="Verdana" panose="020B0604030504040204" pitchFamily="34" charset="0"/>
                <a:ea typeface="Verdana" panose="020B0604030504040204" pitchFamily="34" charset="0"/>
              </a:rPr>
              <a:t>1. Normatīvais </a:t>
            </a:r>
            <a:r>
              <a:rPr lang="lv-LV" sz="1600" dirty="0">
                <a:latin typeface="Verdana" panose="020B0604030504040204" pitchFamily="34" charset="0"/>
                <a:ea typeface="Verdana" panose="020B0604030504040204" pitchFamily="34" charset="0"/>
              </a:rPr>
              <a:t>regulējums paredz vairākas starptautiskās palīdzības lūgšanas </a:t>
            </a:r>
            <a:r>
              <a:rPr lang="lv-LV" sz="1600" dirty="0" smtClean="0">
                <a:latin typeface="Verdana" panose="020B0604030504040204" pitchFamily="34" charset="0"/>
                <a:ea typeface="Verdana" panose="020B0604030504040204" pitchFamily="34" charset="0"/>
              </a:rPr>
              <a:t>kārtības, kas ir pieņemams ar </a:t>
            </a:r>
            <a:r>
              <a:rPr lang="lv-LV" sz="1600" dirty="0">
                <a:latin typeface="Verdana" panose="020B0604030504040204" pitchFamily="34" charset="0"/>
                <a:ea typeface="Verdana" panose="020B0604030504040204" pitchFamily="34" charset="0"/>
              </a:rPr>
              <a:t>nosacījumu, ka KVP Sekretariātam ir informācija par katru spēkā esošu starptautiskās palīdzības lūgšanas kārtību</a:t>
            </a:r>
            <a:r>
              <a:rPr lang="lv-LV" sz="1600" dirty="0" smtClean="0">
                <a:latin typeface="Verdana" panose="020B0604030504040204" pitchFamily="34" charset="0"/>
                <a:ea typeface="Verdana" panose="020B0604030504040204" pitchFamily="34" charset="0"/>
              </a:rPr>
              <a:t>.</a:t>
            </a:r>
          </a:p>
          <a:p>
            <a:pPr marL="266700" algn="just">
              <a:spcAft>
                <a:spcPts val="1200"/>
              </a:spcAft>
            </a:pPr>
            <a:r>
              <a:rPr lang="lv-LV" sz="1600" b="1" dirty="0" smtClean="0">
                <a:latin typeface="Verdana" panose="020B0604030504040204" pitchFamily="34" charset="0"/>
                <a:ea typeface="Verdana" panose="020B0604030504040204" pitchFamily="34" charset="0"/>
              </a:rPr>
              <a:t>Priekšlikums</a:t>
            </a:r>
            <a:r>
              <a:rPr lang="lv-LV" sz="1600" b="1" dirty="0">
                <a:latin typeface="Verdana" panose="020B0604030504040204" pitchFamily="34" charset="0"/>
                <a:ea typeface="Verdana" panose="020B0604030504040204" pitchFamily="34" charset="0"/>
              </a:rPr>
              <a:t>: </a:t>
            </a:r>
            <a:r>
              <a:rPr lang="lv-LV" sz="1600" dirty="0">
                <a:latin typeface="Verdana" panose="020B0604030504040204" pitchFamily="34" charset="0"/>
                <a:ea typeface="Verdana" panose="020B0604030504040204" pitchFamily="34" charset="0"/>
              </a:rPr>
              <a:t>Uzdod visiem katastrofas pārvaldīšanas subjektiem apzināt un nosūtīt KVP Sekretariātam informāciju par noslēgtajiem starpvalstu un starpresoru līgumiem starptautiskās palīdzības jomā. </a:t>
            </a:r>
          </a:p>
          <a:p>
            <a:pPr algn="just">
              <a:spcAft>
                <a:spcPts val="1200"/>
              </a:spcAft>
            </a:pPr>
            <a:r>
              <a:rPr lang="lv-LV" sz="1600" dirty="0" smtClean="0">
                <a:latin typeface="Verdana" panose="020B0604030504040204" pitchFamily="34" charset="0"/>
                <a:ea typeface="Verdana" panose="020B0604030504040204" pitchFamily="34" charset="0"/>
              </a:rPr>
              <a:t>2. Katastrofu gadījumos un starptautiskās </a:t>
            </a:r>
            <a:r>
              <a:rPr lang="lv-LV" sz="1600" dirty="0">
                <a:latin typeface="Verdana" panose="020B0604030504040204" pitchFamily="34" charset="0"/>
                <a:ea typeface="Verdana" panose="020B0604030504040204" pitchFamily="34" charset="0"/>
              </a:rPr>
              <a:t>palīdzības pieprasīšanas un saņemšanas gaitā Valsts civilās aizsardzības </a:t>
            </a:r>
            <a:r>
              <a:rPr lang="lv-LV" sz="1600" dirty="0" smtClean="0">
                <a:latin typeface="Verdana" panose="020B0604030504040204" pitchFamily="34" charset="0"/>
                <a:ea typeface="Verdana" panose="020B0604030504040204" pitchFamily="34" charset="0"/>
              </a:rPr>
              <a:t>kontaktpunktam ir kritiska nozīme.</a:t>
            </a:r>
          </a:p>
          <a:p>
            <a:pPr marL="266700" algn="just">
              <a:spcAft>
                <a:spcPts val="1200"/>
              </a:spcAft>
            </a:pPr>
            <a:r>
              <a:rPr lang="lv-LV" sz="1600" b="1" dirty="0" smtClean="0">
                <a:latin typeface="Verdana" panose="020B0604030504040204" pitchFamily="34" charset="0"/>
                <a:ea typeface="Verdana" panose="020B0604030504040204" pitchFamily="34" charset="0"/>
              </a:rPr>
              <a:t>Rīcība</a:t>
            </a:r>
            <a:r>
              <a:rPr lang="lv-LV" sz="1600" b="1" dirty="0">
                <a:latin typeface="Verdana" panose="020B0604030504040204" pitchFamily="34" charset="0"/>
                <a:ea typeface="Verdana" panose="020B0604030504040204" pitchFamily="34" charset="0"/>
              </a:rPr>
              <a:t>: </a:t>
            </a:r>
            <a:r>
              <a:rPr lang="lv-LV" sz="1600" dirty="0" smtClean="0">
                <a:latin typeface="Verdana" panose="020B0604030504040204" pitchFamily="34" charset="0"/>
                <a:ea typeface="Verdana" panose="020B0604030504040204" pitchFamily="34" charset="0"/>
              </a:rPr>
              <a:t>VUGD 2018.gada </a:t>
            </a:r>
            <a:r>
              <a:rPr lang="lv-LV" sz="1600" dirty="0">
                <a:latin typeface="Verdana" panose="020B0604030504040204" pitchFamily="34" charset="0"/>
                <a:ea typeface="Verdana" panose="020B0604030504040204" pitchFamily="34" charset="0"/>
              </a:rPr>
              <a:t>novembrī ir uzsācis darbu, lai izveidotu atsevišķu struktūrvienību un celtu Valsts civilās aizsardzības </a:t>
            </a:r>
            <a:r>
              <a:rPr lang="lv-LV" sz="1600" dirty="0" smtClean="0">
                <a:latin typeface="Verdana" panose="020B0604030504040204" pitchFamily="34" charset="0"/>
                <a:ea typeface="Verdana" panose="020B0604030504040204" pitchFamily="34" charset="0"/>
              </a:rPr>
              <a:t>kontaktpunkta kapacitāti. </a:t>
            </a:r>
          </a:p>
          <a:p>
            <a:pPr marL="285750" indent="-285750" algn="just">
              <a:spcAft>
                <a:spcPts val="1200"/>
              </a:spcAft>
              <a:buFont typeface="Wingdings" panose="05000000000000000000" pitchFamily="2" charset="2"/>
              <a:buChar char="Ø"/>
            </a:pPr>
            <a:endParaRPr lang="lv-LV" sz="1600" dirty="0" smtClean="0">
              <a:latin typeface="Verdana" panose="020B0604030504040204" pitchFamily="34" charset="0"/>
              <a:ea typeface="Verdana" panose="020B0604030504040204" pitchFamily="34" charset="0"/>
            </a:endParaRPr>
          </a:p>
          <a:p>
            <a:pPr algn="just">
              <a:spcAft>
                <a:spcPts val="1200"/>
              </a:spcAft>
            </a:pPr>
            <a:endParaRPr lang="lv-LV" sz="1600" dirty="0" smtClean="0">
              <a:latin typeface="Verdana" panose="020B0604030504040204" pitchFamily="34" charset="0"/>
              <a:ea typeface="Verdana" panose="020B0604030504040204" pitchFamily="34" charset="0"/>
            </a:endParaRPr>
          </a:p>
          <a:p>
            <a:pPr marL="285750" indent="-285750" algn="just">
              <a:spcAft>
                <a:spcPts val="1200"/>
              </a:spcAft>
              <a:buFontTx/>
              <a:buChar char="-"/>
            </a:pPr>
            <a:endParaRPr lang="lv-LV" sz="1600" dirty="0">
              <a:latin typeface="Verdana" panose="020B0604030504040204" pitchFamily="34" charset="0"/>
              <a:ea typeface="Verdana" panose="020B0604030504040204" pitchFamily="34" charset="0"/>
            </a:endParaRPr>
          </a:p>
          <a:p>
            <a:pPr algn="just">
              <a:spcAft>
                <a:spcPts val="1200"/>
              </a:spcAft>
            </a:pPr>
            <a:endParaRPr lang="lv-LV" sz="1600" dirty="0">
              <a:latin typeface="Verdana" panose="020B0604030504040204" pitchFamily="34" charset="0"/>
              <a:ea typeface="Verdana" panose="020B0604030504040204" pitchFamily="34" charset="0"/>
            </a:endParaRPr>
          </a:p>
          <a:p>
            <a:pPr algn="just"/>
            <a:endParaRPr lang="lv-LV" sz="1600" dirty="0" smtClean="0">
              <a:latin typeface="Verdana" panose="020B0604030504040204" pitchFamily="34" charset="0"/>
              <a:ea typeface="Verdana" panose="020B0604030504040204" pitchFamily="34" charset="0"/>
            </a:endParaRPr>
          </a:p>
          <a:p>
            <a:pPr marL="285750" indent="-285750">
              <a:buFontTx/>
              <a:buChar char="-"/>
            </a:pPr>
            <a:endParaRPr lang="lv-LV" sz="1600" dirty="0" smtClean="0">
              <a:latin typeface="Verdana" panose="020B0604030504040204" pitchFamily="34" charset="0"/>
              <a:ea typeface="Verdana" panose="020B0604030504040204" pitchFamily="34" charset="0"/>
            </a:endParaRPr>
          </a:p>
        </p:txBody>
      </p:sp>
      <p:sp>
        <p:nvSpPr>
          <p:cNvPr id="10" name="Satura vietturis 2"/>
          <p:cNvSpPr txBox="1">
            <a:spLocks/>
          </p:cNvSpPr>
          <p:nvPr/>
        </p:nvSpPr>
        <p:spPr>
          <a:xfrm>
            <a:off x="81481" y="6417813"/>
            <a:ext cx="8767244" cy="268921"/>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lv-LV" sz="1000" dirty="0" smtClean="0">
                <a:latin typeface="Verdana" panose="020B0604030504040204" pitchFamily="34" charset="0"/>
                <a:ea typeface="Verdana" panose="020B0604030504040204" pitchFamily="34" charset="0"/>
                <a:cs typeface="Verdana" panose="020B0604030504040204" pitchFamily="34" charset="0"/>
              </a:rPr>
              <a:t>	09.04.2019, Rīga						</a:t>
            </a:r>
            <a:r>
              <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rPr>
              <a:t>Starptautiskās palīdzības pieprasīšanas un saņemšanas gaita kūdras un meža ugunsgrēku Talsu novadā likvidēšanai</a:t>
            </a:r>
          </a:p>
          <a:p>
            <a:pPr marL="0" indent="0" algn="r">
              <a:buNone/>
            </a:pPr>
            <a:endParaRPr lang="lv-LV" altLang="lv-LV" sz="9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altLang="lv-LV" sz="9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0" indent="0" algn="r">
              <a:buNone/>
            </a:pPr>
            <a:endParaRPr lang="lv-LV" sz="1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333616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52400" y="3018897"/>
            <a:ext cx="8858250" cy="601663"/>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lv-LV" sz="3200" b="1" dirty="0" smtClean="0">
                <a:latin typeface="Verdana" panose="020B0604030504040204" pitchFamily="34" charset="0"/>
                <a:ea typeface="Verdana" panose="020B0604030504040204" pitchFamily="34" charset="0"/>
                <a:cs typeface="Verdana" panose="020B0604030504040204" pitchFamily="34" charset="0"/>
              </a:rPr>
              <a:t> </a:t>
            </a:r>
            <a:endParaRPr lang="lv-LV" sz="32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Subtitle 2"/>
          <p:cNvSpPr txBox="1">
            <a:spLocks/>
          </p:cNvSpPr>
          <p:nvPr/>
        </p:nvSpPr>
        <p:spPr>
          <a:xfrm>
            <a:off x="-6030" y="4831028"/>
            <a:ext cx="9144000" cy="566471"/>
          </a:xfrm>
          <a:prstGeom prst="rect">
            <a:avLst/>
          </a:prstGeom>
        </p:spPr>
        <p:txBody>
          <a:bodyPr vert="horz" lIns="91440" tIns="45720" rIns="91440" bIns="45720" rtlCol="0">
            <a:normAutofit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lv-LV" sz="1400" dirty="0">
                <a:latin typeface="Verdana" panose="020B0604030504040204" pitchFamily="34" charset="0"/>
                <a:ea typeface="Verdana" panose="020B0604030504040204" pitchFamily="34" charset="0"/>
                <a:cs typeface="Verdana" panose="020B0604030504040204" pitchFamily="34" charset="0"/>
              </a:rPr>
              <a:t>ģenerālis Intars </a:t>
            </a:r>
            <a:r>
              <a:rPr lang="lv-LV" sz="1400" dirty="0" err="1">
                <a:latin typeface="Verdana" panose="020B0604030504040204" pitchFamily="34" charset="0"/>
                <a:ea typeface="Verdana" panose="020B0604030504040204" pitchFamily="34" charset="0"/>
                <a:cs typeface="Verdana" panose="020B0604030504040204" pitchFamily="34" charset="0"/>
              </a:rPr>
              <a:t>Zitāns</a:t>
            </a:r>
            <a:r>
              <a:rPr lang="lv-LV" sz="1400" dirty="0">
                <a:latin typeface="Verdana" panose="020B0604030504040204" pitchFamily="34" charset="0"/>
                <a:ea typeface="Verdana" panose="020B0604030504040204" pitchFamily="34" charset="0"/>
                <a:cs typeface="Verdana" panose="020B0604030504040204" pitchFamily="34" charset="0"/>
              </a:rPr>
              <a:t>,</a:t>
            </a:r>
          </a:p>
          <a:p>
            <a:r>
              <a:rPr lang="lv-LV" sz="1400" dirty="0">
                <a:latin typeface="Verdana" panose="020B0604030504040204" pitchFamily="34" charset="0"/>
                <a:ea typeface="Verdana" panose="020B0604030504040204" pitchFamily="34" charset="0"/>
                <a:cs typeface="Verdana" panose="020B0604030504040204" pitchFamily="34" charset="0"/>
              </a:rPr>
              <a:t> Valsts ugunsdzēsības un glābšanas dienesta priekšnieka vietnieks</a:t>
            </a:r>
          </a:p>
        </p:txBody>
      </p:sp>
      <p:sp>
        <p:nvSpPr>
          <p:cNvPr id="7" name="Subtitle 2"/>
          <p:cNvSpPr txBox="1">
            <a:spLocks/>
          </p:cNvSpPr>
          <p:nvPr/>
        </p:nvSpPr>
        <p:spPr>
          <a:xfrm>
            <a:off x="57149" y="5952869"/>
            <a:ext cx="9078847" cy="35056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lv-LV" sz="1400" dirty="0" smtClean="0">
                <a:latin typeface="Verdana" panose="020B0604030504040204" pitchFamily="34" charset="0"/>
                <a:ea typeface="Verdana" panose="020B0604030504040204" pitchFamily="34" charset="0"/>
                <a:cs typeface="Verdana" panose="020B0604030504040204" pitchFamily="34" charset="0"/>
              </a:rPr>
              <a:t>09.04.2019, Rīga</a:t>
            </a: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2" name="Taisnstūris 1"/>
          <p:cNvSpPr/>
          <p:nvPr/>
        </p:nvSpPr>
        <p:spPr>
          <a:xfrm>
            <a:off x="1271451" y="2734491"/>
            <a:ext cx="6853646" cy="923330"/>
          </a:xfrm>
          <a:prstGeom prst="rect">
            <a:avLst/>
          </a:prstGeom>
        </p:spPr>
        <p:txBody>
          <a:bodyPr wrap="square">
            <a:spAutoFit/>
          </a:bodyPr>
          <a:lstStyle/>
          <a:p>
            <a:pPr algn="ctr"/>
            <a:endParaRPr lang="lv-LV" altLang="lv-LV" b="1"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algn="ctr"/>
            <a:endParaRPr lang="lv-LV" altLang="lv-LV" b="1"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algn="ctr"/>
            <a:r>
              <a:rPr lang="lv-LV" altLang="lv-LV"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Paldies par uzmanību!</a:t>
            </a:r>
            <a:endParaRPr lang="lv-LV" altLang="lv-LV" b="1" dirty="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30826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2987</TotalTime>
  <Words>853</Words>
  <Application>Microsoft Office PowerPoint</Application>
  <PresentationFormat>Slaidrāde ekrānā (4:3)</PresentationFormat>
  <Paragraphs>92</Paragraphs>
  <Slides>6</Slides>
  <Notes>6</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6</vt:i4>
      </vt:variant>
    </vt:vector>
  </HeadingPairs>
  <TitlesOfParts>
    <vt:vector size="12" baseType="lpstr">
      <vt:lpstr>Arial</vt:lpstr>
      <vt:lpstr>Calibri</vt:lpstr>
      <vt:lpstr>Calibri Light</vt:lpstr>
      <vt:lpstr>Verdana</vt:lpstr>
      <vt:lpstr>Wingdings</vt:lpstr>
      <vt:lpstr>Office dizains</vt:lpstr>
      <vt:lpstr>PowerPoint prezentācija</vt:lpstr>
      <vt:lpstr>Starptautiskās palīdzības ietvars</vt:lpstr>
      <vt:lpstr>Pieprasīta un saņemta palīdzība</vt:lpstr>
      <vt:lpstr>Pieprasīta un saņemta palīdzība II</vt:lpstr>
      <vt:lpstr>Secinājumi un priekšlikumi</vt:lpstr>
      <vt:lpstr>PowerPoint prezentācija</vt:lpstr>
    </vt:vector>
  </TitlesOfParts>
  <Company>VUGD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dc:title>
  <dc:subject>Gada pārskata sanāksme</dc:subject>
  <dc:creator>Jurijs Režģis</dc:creator>
  <cp:lastModifiedBy>Intars Zitāns</cp:lastModifiedBy>
  <cp:revision>65</cp:revision>
  <cp:lastPrinted>2019-02-07T13:26:50Z</cp:lastPrinted>
  <dcterms:created xsi:type="dcterms:W3CDTF">2015-07-07T07:11:48Z</dcterms:created>
  <dcterms:modified xsi:type="dcterms:W3CDTF">2019-04-09T07:42:57Z</dcterms:modified>
</cp:coreProperties>
</file>