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3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400" y="1871135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400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Rediģēt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3" y="5037663"/>
            <a:ext cx="897467" cy="279400"/>
          </a:xfrm>
        </p:spPr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3" y="5037663"/>
            <a:ext cx="551167" cy="279400"/>
          </a:xfrm>
        </p:spPr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189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āmas 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7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403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lv-LV" smtClean="0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7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5286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70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70" y="4343403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414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5" y="982132"/>
            <a:ext cx="9296399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3" y="3352800"/>
            <a:ext cx="8839203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403"/>
            <a:ext cx="9609667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022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3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3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64837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5" y="982132"/>
            <a:ext cx="9296399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3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3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3116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7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3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470403"/>
            <a:ext cx="9609671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127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908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9" y="982135"/>
            <a:ext cx="1890895" cy="489373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1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1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491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655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8" y="3846055"/>
            <a:ext cx="8158691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3271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7252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6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6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9910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404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8387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4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9" y="982135"/>
            <a:ext cx="5469467" cy="4893735"/>
          </a:xfrm>
        </p:spPr>
        <p:txBody>
          <a:bodyPr anchor="ctr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4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350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3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lv-LV" smtClean="0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2493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3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3" y="982136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3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4C2288B-FB78-4E95-9F01-762BEE2EA94A}" type="datetimeFigureOut">
              <a:rPr lang="lv-LV" smtClean="0"/>
              <a:t>02.04.2019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3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4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10B09D4-408E-410F-8BFF-5F0A8AE0EE4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8051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44" indent="-28574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21" indent="-28574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12" indent="-171446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01" indent="-171446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cmc@vugd.gov.lv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2333899" y="1402080"/>
            <a:ext cx="7506788" cy="1489166"/>
          </a:xfrm>
        </p:spPr>
        <p:txBody>
          <a:bodyPr/>
          <a:lstStyle/>
          <a:p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Krīzes vadības padomes un tās sekretariāta kompetence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2333899" y="3535683"/>
            <a:ext cx="7506788" cy="1837509"/>
          </a:xfrm>
        </p:spPr>
        <p:txBody>
          <a:bodyPr>
            <a:normAutofit/>
          </a:bodyPr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Pamatinformācija Krīzes vadības padomes (KVP) locekļiem uzsākot pildīt amata pienākumus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lv-LV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lv-LV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09.04.2019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lv-LV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K.Druvaskalns</a:t>
            </a:r>
            <a:endParaRPr lang="lv-LV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KVP sekretariāts</a:t>
            </a:r>
          </a:p>
        </p:txBody>
      </p:sp>
    </p:spTree>
    <p:extLst>
      <p:ext uri="{BB962C8B-B14F-4D97-AF65-F5344CB8AC3E}">
        <p14:creationId xmlns:p14="http://schemas.microsoft.com/office/powerpoint/2010/main" val="284687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 noChangeAspect="1"/>
          </p:cNvSpPr>
          <p:nvPr>
            <p:ph type="ctrTitle"/>
          </p:nvPr>
        </p:nvSpPr>
        <p:spPr>
          <a:xfrm>
            <a:off x="2333899" y="1402084"/>
            <a:ext cx="7506788" cy="592180"/>
          </a:xfrm>
          <a:noFill/>
        </p:spPr>
        <p:txBody>
          <a:bodyPr/>
          <a:lstStyle/>
          <a:p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Krīzes vadības padome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2333899" y="2081349"/>
            <a:ext cx="7506788" cy="3405051"/>
          </a:xfrm>
        </p:spPr>
        <p:txBody>
          <a:bodyPr>
            <a:normAutofit fontScale="70000" lnSpcReduction="20000"/>
          </a:bodyPr>
          <a:lstStyle/>
          <a:p>
            <a:pPr marL="171450" indent="-171450" algn="l">
              <a:lnSpc>
                <a:spcPct val="120000"/>
              </a:lnSpc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Valsts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apdraudējuma gadījumā Krīzes vadības padome koordinē </a:t>
            </a:r>
            <a:r>
              <a:rPr lang="lv-LV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civilmilitāro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sadarbību un valsts pārvaldes institūciju operatīvos pasākumus valsts apdraudējuma pārvarēšanai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71450" indent="-171450" algn="l">
              <a:lnSpc>
                <a:spcPct val="120000"/>
              </a:lnSpc>
              <a:buFontTx/>
              <a:buChar char="-"/>
            </a:pP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Krīzes vadības padome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(turpmāk – padome) ir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koordinējoša institūcija, kuras darbības mērķis ir nodrošināt valsts un pašvaldību institūciju saskaņotu rīcību, veicot valsts apdraudējuma preventīvos un pārvarēšanas pasākumus, kā arī tā radīto seku likvidēšanas pasākumus.</a:t>
            </a:r>
            <a:endParaRPr lang="lv-LV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l">
              <a:lnSpc>
                <a:spcPct val="120000"/>
              </a:lnSpc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Krīzes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vadības padomi vada Ministru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prezidents.</a:t>
            </a:r>
          </a:p>
          <a:p>
            <a:pPr marL="171450" indent="-171450" algn="l">
              <a:lnSpc>
                <a:spcPct val="120000"/>
              </a:lnSpc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Krīzes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vadības padomes locekļi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ir: </a:t>
            </a:r>
          </a:p>
          <a:p>
            <a:pPr marL="628639" lvl="1" indent="-171450" algn="l">
              <a:lnSpc>
                <a:spcPct val="120000"/>
              </a:lnSpc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aizsardzības ministrs; </a:t>
            </a:r>
          </a:p>
          <a:p>
            <a:pPr marL="628639" lvl="1" indent="-171450" algn="l">
              <a:lnSpc>
                <a:spcPct val="120000"/>
              </a:lnSpc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ārlietu ministrs; </a:t>
            </a:r>
          </a:p>
          <a:p>
            <a:pPr marL="628639" lvl="1" indent="-171450" algn="l">
              <a:lnSpc>
                <a:spcPct val="120000"/>
              </a:lnSpc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ekonomikas ministrs; </a:t>
            </a:r>
          </a:p>
          <a:p>
            <a:pPr marL="628639" lvl="1" indent="-171450" algn="l">
              <a:lnSpc>
                <a:spcPct val="120000"/>
              </a:lnSpc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finanšu ministrs; </a:t>
            </a:r>
          </a:p>
          <a:p>
            <a:pPr marL="628639" lvl="1" indent="-171450" algn="l">
              <a:lnSpc>
                <a:spcPct val="120000"/>
              </a:lnSpc>
              <a:buFontTx/>
              <a:buChar char="-"/>
            </a:pPr>
            <a:r>
              <a:rPr lang="lv-LV" sz="11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iekšlietu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ministrs; </a:t>
            </a:r>
          </a:p>
          <a:p>
            <a:pPr marL="628639" lvl="1" indent="-171450" algn="l">
              <a:lnSpc>
                <a:spcPct val="120000"/>
              </a:lnSpc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tieslietu ministrs; </a:t>
            </a:r>
          </a:p>
          <a:p>
            <a:pPr marL="628639" lvl="1" indent="-171450" algn="l">
              <a:lnSpc>
                <a:spcPct val="120000"/>
              </a:lnSpc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veselības ministrs; </a:t>
            </a:r>
          </a:p>
          <a:p>
            <a:pPr marL="628639" lvl="1" indent="-171450" algn="l">
              <a:lnSpc>
                <a:spcPct val="120000"/>
              </a:lnSpc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satiksmes ministrs; </a:t>
            </a:r>
          </a:p>
          <a:p>
            <a:pPr marL="628639" lvl="1" indent="-171450" algn="l">
              <a:lnSpc>
                <a:spcPct val="120000"/>
              </a:lnSpc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vides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aizsardzības un reģionālās attīstības ministrs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l">
              <a:lnSpc>
                <a:spcPct val="120000"/>
              </a:lnSpc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Krīzes vadības padomes sēdi ar padomdevēja tiesībām var uzaicināt valsts drošības iestāžu vadītājus un citas valsts amatpersonas.</a:t>
            </a:r>
            <a:endParaRPr lang="lv-LV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59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 noChangeAspect="1"/>
          </p:cNvSpPr>
          <p:nvPr>
            <p:ph type="ctrTitle"/>
          </p:nvPr>
        </p:nvSpPr>
        <p:spPr>
          <a:xfrm>
            <a:off x="2333899" y="1402083"/>
            <a:ext cx="7506788" cy="609597"/>
          </a:xfrm>
          <a:noFill/>
        </p:spPr>
        <p:txBody>
          <a:bodyPr/>
          <a:lstStyle/>
          <a:p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Krīzes vadības padome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2333899" y="2368731"/>
            <a:ext cx="7506788" cy="3091542"/>
          </a:xfrm>
        </p:spPr>
        <p:txBody>
          <a:bodyPr>
            <a:normAutofit/>
          </a:bodyPr>
          <a:lstStyle/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koordinē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valsts apdraudējuma pārvarēšanas operatīvo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vadību;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koordinē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valsts pārvaldes institūciju valsts apdraudējuma novēršanas plānu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izstrādi;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valsts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apdraudējuma gadījumā koordinē politisko lēmumu vienotu un savlaicīgu izpildi valsts pārvaldes institūcijās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71450" indent="-171450" algn="l">
              <a:buFontTx/>
              <a:buChar char="-"/>
            </a:pPr>
            <a:endParaRPr lang="lv-LV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l">
              <a:buFontTx/>
              <a:buChar char="-"/>
            </a:pP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koordinēt valsts un pašvaldību institūciju sadarbību jautājumos, kas saistīti ar valsts apdraudējuma preventīvajiem un pārvarēšanas pasākumiem, kā arī tā radīto seku likvidēšanas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pasākumiem;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koordinēt </a:t>
            </a:r>
            <a:r>
              <a:rPr lang="lv-LV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civilmilitāro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sadarbību valsts apdraudējuma novēršanai un pārvarēšanai.</a:t>
            </a:r>
            <a:endParaRPr lang="lv-LV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99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 noChangeAspect="1"/>
          </p:cNvSpPr>
          <p:nvPr>
            <p:ph type="ctrTitle"/>
          </p:nvPr>
        </p:nvSpPr>
        <p:spPr>
          <a:xfrm>
            <a:off x="2333899" y="1402084"/>
            <a:ext cx="7506788" cy="592180"/>
          </a:xfrm>
          <a:noFill/>
        </p:spPr>
        <p:txBody>
          <a:bodyPr/>
          <a:lstStyle/>
          <a:p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Krīzes vadības padome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2333899" y="1994263"/>
            <a:ext cx="7506788" cy="3561805"/>
          </a:xfrm>
        </p:spPr>
        <p:txBody>
          <a:bodyPr>
            <a:normAutofit fontScale="77500" lnSpcReduction="20000"/>
          </a:bodyPr>
          <a:lstStyle/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izskata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valsts un pašvaldību institūciju sagatavoto informāciju par valsts apdraudējumu un sagatavo priekšlikumus Ministru kabinetam par nepieciešamajiem valsts apdraudējuma preventīvajiem un pārvarēšanas pasākumiem, kā arī tā radīto seku likvidēšanas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pasākumiem;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izskata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ministriju kompetencē esošo nozaru apdraudējumus un izvērtē nozaru apdraudējumu novēršanas, pārvarēšanas un iespējamo seku likvidēšanas plānu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projektus;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sagatavo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priekšlikumus Ministru kabinetam par ārkārtējās situācijas un mobilizācijas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izsludināšanu;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izskata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priekšlikumus par normatīvo aktu un attīstības plānošanas dokumentu projektu izstrādi valsts apdraudējuma novēršanai un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pārvarēšanai;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izskata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normatīvo aktu un attīstības plānošanas dokumentu projektus, kas saistīti ar valsts apdraudējuma novēršanas un pārvarēšanas pasākumiem, ja to saskaņošanas laikā nav panākta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vienošanās;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sagatavo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priekšlikumus Ministru kabinetam par iespējām sniegt palīdzību krīzes situācijā nonākušai ārvalstij, kā arī par Latvijai krīzes situācijā nepieciešamo palīdzību no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ārvalstīm;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sagatavo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priekšlikumus par nepieciešamo valsts un pašvaldību institūciju rīcībā esošo resursu piesaistīšanu un koordināciju valsts apdraudējuma novēršanai un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pārvarēšanai;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sagatavo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priekšlikumus Ministru kabinetam par nepieciešamo papildu finansējumu valsts apdraudējuma novēršanai un pārvarēšanai, kā arī tā radīto seku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likvidēšanai;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koordinē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valsts krīzes vadības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pilnveidošanu;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izskata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ministriju sagatavotos krīzes vadības mācību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secinājumus;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pēc </a:t>
            </a:r>
            <a:r>
              <a:rPr lang="lv-LV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iekšlietu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ministra priekšlikuma apstiprina padomes sekretariāta (turpmāk – sekretariāts) vadītāju un sekretariāta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struktūru;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veic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citus normatīvajos aktos noteiktos uzdevumus.</a:t>
            </a:r>
            <a:endParaRPr lang="lv-LV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75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 noChangeAspect="1"/>
          </p:cNvSpPr>
          <p:nvPr>
            <p:ph type="ctrTitle"/>
          </p:nvPr>
        </p:nvSpPr>
        <p:spPr>
          <a:xfrm>
            <a:off x="2333899" y="1402083"/>
            <a:ext cx="7506788" cy="609597"/>
          </a:xfrm>
          <a:noFill/>
        </p:spPr>
        <p:txBody>
          <a:bodyPr/>
          <a:lstStyle/>
          <a:p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Krīzes vadības </a:t>
            </a:r>
            <a:r>
              <a:rPr lang="lv-LV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padomes darba organizācija</a:t>
            </a: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2333899" y="1933303"/>
            <a:ext cx="7506788" cy="3596640"/>
          </a:xfrm>
        </p:spPr>
        <p:txBody>
          <a:bodyPr>
            <a:normAutofit fontScale="77500" lnSpcReduction="20000"/>
          </a:bodyPr>
          <a:lstStyle/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Padomes priekšsēdētājs: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sasauc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vada padomes 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sēdes;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apstiprina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padomes sēžu darba 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kārtību;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paraksta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padomes sēžu 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protokolus;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uzdevumus padomes locekļiem un 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sekretariātam;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pēc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padomes locekļu priekšlikuma apstiprina ekspertu grupas un to 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uzdevumus;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apstiprina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padomes un sekretariāta 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veidlapu;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īpaša pilnvarojuma pārstāv padomi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Padomes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sēdes notiek ne retāk kā reizi sešos mēnešos. Padomes priekšsēdētājs ir tiesīgs sasaukt padomes ārkārtas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sēdi.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Padomes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loceklis ir tiesīgs ierosināt sasaukt padomes ārkārtas sēdi, kā arī jebkura padomes kompetencē esoša jautājuma iekļaušanu padomes sēdes darba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kārtībā.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Padomes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sēdēs ar padomdevēja tiesībām piedalās sekretariāta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vadītājs.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padomes locekļi uzaicina uz padomes sēdi valsts vai pašvaldības institūciju amatpersonas vai ekspertus, viņi ne vēlāk kā vienu darbdienu pirms attiecīgās sēdes par to informē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sekretariātu.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padomes loceklis norīko savā vietā citu amatpersonu piedalīties padomes sēdē, viņš ne vēlāk kā vienu darbdienu pirms attiecīgās sēdes par to informē sekretariātu. Norīkotajai amatpersonai padomes sēdē nav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balsstiesību.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Padome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lemttiesīga, ja tās sēdē piedalās vismaz puse no padomes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locekļiem.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Padome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lēmumus pieņem ar vienkāršu balsu vairākumu. Ja balsu skaits sadalās vienādi, izšķirošā ir padomes priekšsēdētāja balss.</a:t>
            </a:r>
            <a:endParaRPr lang="lv-LV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72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 noChangeAspect="1"/>
          </p:cNvSpPr>
          <p:nvPr>
            <p:ph type="ctrTitle"/>
          </p:nvPr>
        </p:nvSpPr>
        <p:spPr>
          <a:xfrm>
            <a:off x="2333899" y="1402083"/>
            <a:ext cx="7506788" cy="609597"/>
          </a:xfrm>
          <a:noFill/>
        </p:spPr>
        <p:txBody>
          <a:bodyPr/>
          <a:lstStyle/>
          <a:p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Krīzes vadības </a:t>
            </a:r>
            <a:r>
              <a:rPr lang="lv-LV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padomes sekretariāts</a:t>
            </a: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2333899" y="2011681"/>
            <a:ext cx="7506788" cy="3518262"/>
          </a:xfrm>
        </p:spPr>
        <p:txBody>
          <a:bodyPr>
            <a:normAutofit/>
          </a:bodyPr>
          <a:lstStyle/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Krīzes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vadības padomes darbu nodrošina Krīzes vadības padomes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sekretariāts.</a:t>
            </a:r>
          </a:p>
          <a:p>
            <a:pPr marL="171450" indent="-171450" algn="l">
              <a:buFontTx/>
              <a:buChar char="-"/>
            </a:pP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Krīzes vadības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padomes sekretariāta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darbību nodrošina </a:t>
            </a:r>
            <a:r>
              <a:rPr lang="lv-LV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Iekšlietu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ministrija.</a:t>
            </a:r>
            <a:endParaRPr lang="lv-LV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Krīzes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vadības padomes sekretariāts nodrošina atbildīgo institūciju mērķ­tiecīgu un pastāvīgu sadarbību un atbalsta sniegšanu Krīzes vadības padomei savas kompetences ietvaros šādos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jautājumos: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priekšlikumu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sagatavošana Krīzes vadības padomei par krīzes vadības 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attīstību;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ministriju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sagatavoto nozaru apdraudējumu prognožu, to novēršanas, pārvarēšanas un iespējamo seku likvidēšanas plānu izstrādes koordinēšana un 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izskatīšana;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valsts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apdraudējumu novēršanas koordinēšana un operatīvā plānošana, tās izpildes 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analīze;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valsts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starptautiska līmeņa krīzes vadības mācību vadīšana vai piedalīšanās mācībās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71450" lvl="0" indent="-171450" algn="l">
              <a:buClr>
                <a:srgbClr val="83992A"/>
              </a:buClr>
              <a:buFontTx/>
              <a:buChar char="-"/>
            </a:pP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Krīzes vadības padomes sekretariāts pilda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normatīvajos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aktos minētos uzdevumus, kā </a:t>
            </a:r>
            <a:r>
              <a:rPr lang="lv-LV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arī padomes lēmumus un padomes priekšsēdētāja </a:t>
            </a:r>
            <a:r>
              <a:rPr lang="lv-LV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uzdevumus.</a:t>
            </a:r>
            <a:endParaRPr lang="lv-LV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/>
            <a:endParaRPr lang="lv-LV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43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 noChangeAspect="1"/>
          </p:cNvSpPr>
          <p:nvPr>
            <p:ph type="ctrTitle"/>
          </p:nvPr>
        </p:nvSpPr>
        <p:spPr>
          <a:xfrm>
            <a:off x="2333899" y="1402083"/>
            <a:ext cx="7506788" cy="609597"/>
          </a:xfrm>
          <a:noFill/>
        </p:spPr>
        <p:txBody>
          <a:bodyPr/>
          <a:lstStyle/>
          <a:p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Krīzes vadības </a:t>
            </a:r>
            <a:r>
              <a:rPr lang="lv-LV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padomes sekretariāts</a:t>
            </a: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2333899" y="2011681"/>
            <a:ext cx="7506788" cy="3518262"/>
          </a:xfrm>
        </p:spPr>
        <p:txBody>
          <a:bodyPr>
            <a:normAutofit/>
          </a:bodyPr>
          <a:lstStyle/>
          <a:p>
            <a:pPr marL="171450" indent="-171450" algn="l">
              <a:buFontTx/>
              <a:buChar char="-"/>
            </a:pP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Sekretariātam </a:t>
            </a:r>
            <a:r>
              <a:rPr lang="lv-LV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šādas </a:t>
            </a:r>
            <a:r>
              <a:rPr lang="lv-LV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tiesības: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iesniegt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padomes priekšsēdētājam priekšlikumus par padomes sēdes darba 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kārtību;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pieprasīt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saņemt sekretariāta un padomes darbam nepieciešamo informāciju un 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dokumentus;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iesaistīt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padomes sēžu materiālu sagatavošanā citu institūciju 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amatpersonas;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sniegt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padomes priekšsēdētājam priekšlikumus par ekspertu grupu izveidi, ņemot vērā valsts apdraudējuma veidu un 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nozīmīgumu;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sniegt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padomes priekšsēdētājam viedokli par citu institūciju sagatavotajiem 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dokumentiem;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kontrolēt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padomes lēmumos noteikto uzdevumu izpildi un ziņot par to padomes priekšsēdētājam un 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padomei;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piedalīties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ekspertu grupu sanāksmēs un krīzes vadības </a:t>
            </a: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mācībās;</a:t>
            </a:r>
          </a:p>
          <a:p>
            <a:pPr marL="628639" lvl="1" indent="-171450" algn="l">
              <a:buFontTx/>
              <a:buChar char="-"/>
            </a:pPr>
            <a:r>
              <a:rPr lang="lv-LV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sniegt </a:t>
            </a:r>
            <a:r>
              <a:rPr lang="lv-LV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plašsaziņas līdzekļiem informāciju par padomes un sekretariāta darbību un pieņemtajiem lēmumiem, ja tas neapdraud ierobežotas pieejamības informācijas vai valsts noslēpuma aizsardzību.</a:t>
            </a:r>
            <a:endParaRPr lang="lv-LV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07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2333899" y="1402080"/>
            <a:ext cx="7506788" cy="1489166"/>
          </a:xfrm>
        </p:spPr>
        <p:txBody>
          <a:bodyPr/>
          <a:lstStyle/>
          <a:p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Krīzes vadības padomes un tās sekretariāta </a:t>
            </a:r>
            <a:r>
              <a:rPr lang="lv-LV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kontaktinformācija</a:t>
            </a: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2333899" y="3535683"/>
            <a:ext cx="7506788" cy="1837509"/>
          </a:xfrm>
        </p:spPr>
        <p:txBody>
          <a:bodyPr>
            <a:normAutofit/>
          </a:bodyPr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Adrese: Hanzas iela 5, Rīga</a:t>
            </a:r>
          </a:p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Tālrunis: 67075835; 28333112</a:t>
            </a:r>
          </a:p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E-pasts: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cmc@vugd.gov.lv</a:t>
            </a:r>
            <a:endParaRPr 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44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biskums">
  <a:themeElements>
    <a:clrScheme name="Dabiskums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Dabiskums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abiskum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55</TotalTime>
  <Words>888</Words>
  <Application>Microsoft Office PowerPoint</Application>
  <PresentationFormat>Platekrāna</PresentationFormat>
  <Paragraphs>81</Paragraphs>
  <Slides>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2" baseType="lpstr">
      <vt:lpstr>Arial</vt:lpstr>
      <vt:lpstr>Garamond</vt:lpstr>
      <vt:lpstr>Times New Roman</vt:lpstr>
      <vt:lpstr>Dabiskums</vt:lpstr>
      <vt:lpstr>Krīzes vadības padomes un tās sekretariāta kompetence</vt:lpstr>
      <vt:lpstr>Krīzes vadības padome</vt:lpstr>
      <vt:lpstr>Krīzes vadības padome</vt:lpstr>
      <vt:lpstr>Krīzes vadības padome</vt:lpstr>
      <vt:lpstr>Krīzes vadības padomes darba organizācija</vt:lpstr>
      <vt:lpstr>Krīzes vadības padomes sekretariāts</vt:lpstr>
      <vt:lpstr>Krīzes vadības padomes sekretariāts</vt:lpstr>
      <vt:lpstr>Krīzes vadības padomes un tās sekretariāta kontaktinformācija</vt:lpstr>
    </vt:vector>
  </TitlesOfParts>
  <Company>VUGD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Krīzes vadības padomes un tās sekretariāta kompetence</dc:title>
  <dc:creator>Kaspars Druvaskalns</dc:creator>
  <cp:lastModifiedBy>Kaspars Druvaskalns</cp:lastModifiedBy>
  <cp:revision>12</cp:revision>
  <dcterms:created xsi:type="dcterms:W3CDTF">2019-03-19T10:35:08Z</dcterms:created>
  <dcterms:modified xsi:type="dcterms:W3CDTF">2019-04-02T08:30:22Z</dcterms:modified>
</cp:coreProperties>
</file>