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2400" dirty="0">
                <a:solidFill>
                  <a:schemeClr val="tx1"/>
                </a:solidFill>
              </a:rPr>
              <a:t>LATVIJAS NVO FINANŠU AVOTU SADALĪJUMS, MILJ., EUR,  2017</a:t>
            </a:r>
            <a:endParaRPr lang="en-GB" sz="240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312685914260717"/>
          <c:y val="0.2249562554680665"/>
          <c:w val="0.35485739282589679"/>
          <c:h val="0.59142898804316124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13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25-49BF-B82F-2F7F52A32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25-49BF-B82F-2F7F52A32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25-49BF-B82F-2F7F52A326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25-49BF-B82F-2F7F52A326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E25-49BF-B82F-2F7F52A326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E25-49BF-B82F-2F7F52A3265D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E25-49BF-B82F-2F7F52A3265D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E25-49BF-B82F-2F7F52A3265D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E25-49BF-B82F-2F7F52A3265D}"/>
                </c:ext>
              </c:extLst>
            </c:dLbl>
            <c:dLbl>
              <c:idx val="3"/>
              <c:layout>
                <c:manualLayout>
                  <c:x val="6.9097331583552052E-2"/>
                  <c:y val="-2.2841207349081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E25-49BF-B82F-2F7F52A3265D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E25-49BF-B82F-2F7F52A3265D}"/>
                </c:ext>
              </c:extLst>
            </c:dLbl>
            <c:dLbl>
              <c:idx val="5"/>
              <c:layout>
                <c:manualLayout>
                  <c:x val="1.2090113735783028E-2"/>
                  <c:y val="3.095618256051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E25-49BF-B82F-2F7F52A326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EELV!$A$48:$A$53</c:f>
              <c:strCache>
                <c:ptCount val="6"/>
                <c:pt idx="0">
                  <c:v>ziedojumi</c:v>
                </c:pt>
                <c:pt idx="1">
                  <c:v>saimnieciskā darbība</c:v>
                </c:pt>
                <c:pt idx="2">
                  <c:v>biedru nauda</c:v>
                </c:pt>
                <c:pt idx="3">
                  <c:v>ārvalstu finansējums</c:v>
                </c:pt>
                <c:pt idx="4">
                  <c:v>dotācijas</c:v>
                </c:pt>
                <c:pt idx="5">
                  <c:v>mantojumi</c:v>
                </c:pt>
              </c:strCache>
            </c:strRef>
          </c:cat>
          <c:val>
            <c:numRef>
              <c:f>EELV!$B$48:$B$53</c:f>
              <c:numCache>
                <c:formatCode>General</c:formatCode>
                <c:ptCount val="6"/>
                <c:pt idx="0">
                  <c:v>86.1</c:v>
                </c:pt>
                <c:pt idx="1">
                  <c:v>108.3</c:v>
                </c:pt>
                <c:pt idx="2">
                  <c:v>45.4</c:v>
                </c:pt>
                <c:pt idx="3">
                  <c:v>20.399999999999999</c:v>
                </c:pt>
                <c:pt idx="4">
                  <c:v>88</c:v>
                </c:pt>
                <c:pt idx="5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E25-49BF-B82F-2F7F52A32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3200">
                <a:solidFill>
                  <a:schemeClr val="tx1"/>
                </a:solidFill>
              </a:rPr>
              <a:t>JURIDISKO PERSONU ZIEDOJUMI SLO, MILJ., EURO</a:t>
            </a:r>
            <a:endParaRPr lang="en-GB" sz="320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EELV!$B$2</c:f>
              <c:strCache>
                <c:ptCount val="1"/>
                <c:pt idx="0">
                  <c:v>Latvija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EELV!$A$3:$A$7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EELV!$B$3:$B$7</c:f>
              <c:numCache>
                <c:formatCode>0.0</c:formatCode>
                <c:ptCount val="5"/>
                <c:pt idx="0">
                  <c:v>45.6</c:v>
                </c:pt>
                <c:pt idx="1">
                  <c:v>54.1</c:v>
                </c:pt>
                <c:pt idx="2">
                  <c:v>53.6</c:v>
                </c:pt>
                <c:pt idx="3">
                  <c:v>55.4</c:v>
                </c:pt>
                <c:pt idx="4">
                  <c:v>57.5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EB-46DC-991F-C91435D0E6C7}"/>
            </c:ext>
          </c:extLst>
        </c:ser>
        <c:ser>
          <c:idx val="1"/>
          <c:order val="1"/>
          <c:tx>
            <c:strRef>
              <c:f>EELV!$C$2</c:f>
              <c:strCache>
                <c:ptCount val="1"/>
                <c:pt idx="0">
                  <c:v>Igaunija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0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2EB-46DC-991F-C91435D0E6C7}"/>
                </c:ext>
              </c:extLst>
            </c:dLbl>
            <c:dLbl>
              <c:idx val="1"/>
              <c:layout>
                <c:manualLayout>
                  <c:x val="1.9444444444444393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2EB-46DC-991F-C91435D0E6C7}"/>
                </c:ext>
              </c:extLst>
            </c:dLbl>
            <c:dLbl>
              <c:idx val="2"/>
              <c:layout>
                <c:manualLayout>
                  <c:x val="1.3888888888888788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2EB-46DC-991F-C91435D0E6C7}"/>
                </c:ext>
              </c:extLst>
            </c:dLbl>
            <c:dLbl>
              <c:idx val="3"/>
              <c:layout>
                <c:manualLayout>
                  <c:x val="1.66666666666665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2EB-46DC-991F-C91435D0E6C7}"/>
                </c:ext>
              </c:extLst>
            </c:dLbl>
            <c:dLbl>
              <c:idx val="4"/>
              <c:layout>
                <c:manualLayout>
                  <c:x val="1.6666666666666666E-2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2EB-46DC-991F-C91435D0E6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EELV!$A$3:$A$7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EELV!$C$3:$C$7</c:f>
              <c:numCache>
                <c:formatCode>0.0</c:formatCode>
                <c:ptCount val="5"/>
                <c:pt idx="0">
                  <c:v>8.8000000000000007</c:v>
                </c:pt>
                <c:pt idx="1">
                  <c:v>10</c:v>
                </c:pt>
                <c:pt idx="2">
                  <c:v>7.2</c:v>
                </c:pt>
                <c:pt idx="3">
                  <c:v>7.6</c:v>
                </c:pt>
                <c:pt idx="4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EB-46DC-991F-C91435D0E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06992800"/>
        <c:axId val="2006990304"/>
        <c:axId val="0"/>
      </c:bar3DChart>
      <c:catAx>
        <c:axId val="200699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6990304"/>
        <c:crosses val="autoZero"/>
        <c:auto val="1"/>
        <c:lblAlgn val="ctr"/>
        <c:lblOffset val="100"/>
        <c:noMultiLvlLbl val="0"/>
      </c:catAx>
      <c:valAx>
        <c:axId val="20069903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699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2800" b="1">
                <a:solidFill>
                  <a:schemeClr val="tx1"/>
                </a:solidFill>
              </a:rPr>
              <a:t>FIZISKO</a:t>
            </a:r>
            <a:r>
              <a:rPr lang="lv-LV" sz="2800" b="1" baseline="0">
                <a:solidFill>
                  <a:schemeClr val="tx1"/>
                </a:solidFill>
              </a:rPr>
              <a:t> PERSONU ZIEDOJUMI SLO, MILJ., EURO</a:t>
            </a:r>
            <a:endParaRPr lang="en-GB" sz="2800" b="1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EELV!$B$10</c:f>
              <c:strCache>
                <c:ptCount val="1"/>
                <c:pt idx="0">
                  <c:v>Latvija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EELV!$A$11:$A$15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EELV!$B$11:$B$15</c:f>
              <c:numCache>
                <c:formatCode>#,##0.0</c:formatCode>
                <c:ptCount val="5"/>
                <c:pt idx="0">
                  <c:v>1</c:v>
                </c:pt>
                <c:pt idx="1">
                  <c:v>1.2</c:v>
                </c:pt>
                <c:pt idx="2">
                  <c:v>1.4</c:v>
                </c:pt>
                <c:pt idx="3">
                  <c:v>1.7</c:v>
                </c:pt>
                <c:pt idx="4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29-455B-849E-68C535789BAF}"/>
            </c:ext>
          </c:extLst>
        </c:ser>
        <c:ser>
          <c:idx val="1"/>
          <c:order val="1"/>
          <c:tx>
            <c:strRef>
              <c:f>EELV!$C$10</c:f>
              <c:strCache>
                <c:ptCount val="1"/>
                <c:pt idx="0">
                  <c:v>Igaunija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EELV!$A$11:$A$15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EELV!$C$11:$C$15</c:f>
              <c:numCache>
                <c:formatCode>#,##0.0</c:formatCode>
                <c:ptCount val="5"/>
                <c:pt idx="0">
                  <c:v>6.6</c:v>
                </c:pt>
                <c:pt idx="1">
                  <c:v>7.1</c:v>
                </c:pt>
                <c:pt idx="2">
                  <c:v>8.1</c:v>
                </c:pt>
                <c:pt idx="3">
                  <c:v>9.1999999999999993</c:v>
                </c:pt>
                <c:pt idx="4">
                  <c:v>10.53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29-455B-849E-68C535789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0266176"/>
        <c:axId val="2010258688"/>
        <c:axId val="0"/>
      </c:bar3DChart>
      <c:catAx>
        <c:axId val="201026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0258688"/>
        <c:crosses val="autoZero"/>
        <c:auto val="1"/>
        <c:lblAlgn val="ctr"/>
        <c:lblOffset val="100"/>
        <c:noMultiLvlLbl val="0"/>
      </c:catAx>
      <c:valAx>
        <c:axId val="201025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026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2800" b="1">
                <a:solidFill>
                  <a:schemeClr val="tx1"/>
                </a:solidFill>
              </a:rPr>
              <a:t>VALSTS</a:t>
            </a:r>
            <a:r>
              <a:rPr lang="lv-LV" sz="2800" b="1" baseline="0">
                <a:solidFill>
                  <a:schemeClr val="tx1"/>
                </a:solidFill>
              </a:rPr>
              <a:t> FINANSĒJUMS NVO, MILJ., EURO, 2016</a:t>
            </a:r>
            <a:endParaRPr lang="en-GB" sz="28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688888888888889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037B-4F08-8013-4DF79F69FEB7}"/>
              </c:ext>
            </c:extLst>
          </c:dPt>
          <c:dLbls>
            <c:dLbl>
              <c:idx val="0"/>
              <c:layout>
                <c:manualLayout>
                  <c:x val="1.6666666666666666E-2"/>
                  <c:y val="-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37B-4F08-8013-4DF79F69FEB7}"/>
                </c:ext>
              </c:extLst>
            </c:dLbl>
            <c:dLbl>
              <c:idx val="1"/>
              <c:layout>
                <c:manualLayout>
                  <c:x val="2.2222222222222223E-2"/>
                  <c:y val="-4.166666666666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37B-4F08-8013-4DF79F69FE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EELV!$A$19:$A$20</c:f>
              <c:strCache>
                <c:ptCount val="2"/>
                <c:pt idx="0">
                  <c:v>Latvija</c:v>
                </c:pt>
                <c:pt idx="1">
                  <c:v>Igaunija</c:v>
                </c:pt>
              </c:strCache>
            </c:strRef>
          </c:cat>
          <c:val>
            <c:numRef>
              <c:f>EELV!$B$19:$B$20</c:f>
              <c:numCache>
                <c:formatCode>General</c:formatCode>
                <c:ptCount val="2"/>
                <c:pt idx="0" formatCode="0.00">
                  <c:v>67.7</c:v>
                </c:pt>
                <c:pt idx="1">
                  <c:v>153.19999999999999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7B-4F08-8013-4DF79F69F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0794608"/>
        <c:axId val="2010788784"/>
        <c:axId val="0"/>
      </c:bar3DChart>
      <c:catAx>
        <c:axId val="201079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0788784"/>
        <c:crosses val="autoZero"/>
        <c:auto val="1"/>
        <c:lblAlgn val="ctr"/>
        <c:lblOffset val="100"/>
        <c:noMultiLvlLbl val="0"/>
      </c:catAx>
      <c:valAx>
        <c:axId val="2010788784"/>
        <c:scaling>
          <c:orientation val="minMax"/>
          <c:max val="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079460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49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10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273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1491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091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52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750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602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9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4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8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88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3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50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0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56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7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FA81937-F740-4BAA-9647-4F14E3D1AF4B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951C5-1B54-4F7A-835F-51AD462FB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17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4800" dirty="0"/>
              <a:t>Sabiedriskā labuma organizāciju </a:t>
            </a:r>
            <a:br>
              <a:rPr lang="lv-LV" sz="4800" dirty="0"/>
            </a:br>
            <a:r>
              <a:rPr lang="lv-LV" sz="4800" dirty="0"/>
              <a:t>priekšlikumi finansēšanas modeļa uzlabošanai</a:t>
            </a:r>
            <a:r>
              <a:rPr lang="lv-LV" dirty="0"/>
              <a:t/>
            </a:r>
            <a:br>
              <a:rPr lang="lv-LV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26/09/2018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59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dirty="0" smtClean="0"/>
              <a:t>Iemesls: signāli, ka pēc </a:t>
            </a:r>
            <a:r>
              <a:rPr lang="lv-LV" sz="2000" dirty="0"/>
              <a:t>nodokļu politikas </a:t>
            </a:r>
            <a:r>
              <a:rPr lang="lv-LV" sz="2000" dirty="0" smtClean="0"/>
              <a:t>reformas samazinās uzņēmēju ziedojumi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01" y="1367118"/>
            <a:ext cx="8946541" cy="4195481"/>
          </a:xfrm>
        </p:spPr>
        <p:txBody>
          <a:bodyPr>
            <a:normAutofit/>
          </a:bodyPr>
          <a:lstStyle/>
          <a:p>
            <a:r>
              <a:rPr lang="lv-LV" b="1" dirty="0" smtClean="0"/>
              <a:t>Kvalitatīvais pētījums</a:t>
            </a:r>
          </a:p>
          <a:p>
            <a:pPr marL="0" indent="0">
              <a:buNone/>
            </a:pPr>
            <a:r>
              <a:rPr lang="lv-LV" dirty="0" smtClean="0"/>
              <a:t>saņemtie ziedojumi: </a:t>
            </a:r>
            <a:r>
              <a:rPr lang="lv-LV" dirty="0"/>
              <a:t>01.01.2017 - 30.06.2017 un 01.01.2018 - 30.06.2018. 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1.Ziedojumu </a:t>
            </a:r>
            <a:r>
              <a:rPr lang="lv-LV" dirty="0"/>
              <a:t>apmērs sektorā kopumā ir krities par </a:t>
            </a:r>
            <a:r>
              <a:rPr lang="lv-LV" b="1" dirty="0"/>
              <a:t>38 % </a:t>
            </a:r>
            <a:r>
              <a:rPr lang="lv-LV" dirty="0"/>
              <a:t>(EUR 914 621)</a:t>
            </a:r>
          </a:p>
          <a:p>
            <a:pPr marL="0" indent="0">
              <a:buNone/>
            </a:pPr>
            <a:r>
              <a:rPr lang="lv-LV" dirty="0" smtClean="0"/>
              <a:t>2.Vislielāko </a:t>
            </a:r>
            <a:r>
              <a:rPr lang="lv-LV" dirty="0"/>
              <a:t>ziedojumu kritumu izjūt šādas jomas:</a:t>
            </a:r>
          </a:p>
          <a:p>
            <a:pPr marL="400050" lvl="1" indent="0">
              <a:buNone/>
            </a:pPr>
            <a:r>
              <a:rPr lang="lv-LV" dirty="0" smtClean="0"/>
              <a:t>1.Ziedojumu </a:t>
            </a:r>
            <a:r>
              <a:rPr lang="lv-LV" dirty="0"/>
              <a:t>apmērs kultūras jomā ir krities par </a:t>
            </a:r>
            <a:r>
              <a:rPr lang="lv-LV" b="1" dirty="0"/>
              <a:t>62 %</a:t>
            </a:r>
          </a:p>
          <a:p>
            <a:pPr marL="400050" lvl="1" indent="0">
              <a:buNone/>
            </a:pPr>
            <a:r>
              <a:rPr lang="lv-LV" dirty="0" smtClean="0"/>
              <a:t>2.Ziedojumu </a:t>
            </a:r>
            <a:r>
              <a:rPr lang="lv-LV" dirty="0"/>
              <a:t>apmērs sporta jomā ir krities par </a:t>
            </a:r>
            <a:r>
              <a:rPr lang="lv-LV" b="1" dirty="0"/>
              <a:t>51 %</a:t>
            </a:r>
          </a:p>
          <a:p>
            <a:pPr marL="400050" lvl="1" indent="0">
              <a:buNone/>
            </a:pPr>
            <a:r>
              <a:rPr lang="lv-LV" dirty="0" smtClean="0"/>
              <a:t>3.Ziedojumu </a:t>
            </a:r>
            <a:r>
              <a:rPr lang="lv-LV" dirty="0"/>
              <a:t>apmērs pilsoniskās sabiedrības attīstības jomā ir krities par </a:t>
            </a:r>
            <a:r>
              <a:rPr lang="lv-LV" b="1" dirty="0"/>
              <a:t>42 </a:t>
            </a:r>
            <a:r>
              <a:rPr lang="lv-LV" b="1" dirty="0" smtClean="0"/>
              <a:t>%</a:t>
            </a:r>
          </a:p>
          <a:p>
            <a:pPr marL="400050" lvl="1" indent="0">
              <a:buNone/>
            </a:pPr>
            <a:endParaRPr lang="lv-LV" b="1" dirty="0"/>
          </a:p>
          <a:p>
            <a:r>
              <a:rPr lang="lv-LV" b="1" dirty="0" smtClean="0"/>
              <a:t>Sekundāro datu analīze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3443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439970"/>
              </p:ext>
            </p:extLst>
          </p:nvPr>
        </p:nvGraphicFramePr>
        <p:xfrm>
          <a:off x="214313" y="128589"/>
          <a:ext cx="9836521" cy="611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256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157738"/>
              </p:ext>
            </p:extLst>
          </p:nvPr>
        </p:nvGraphicFramePr>
        <p:xfrm>
          <a:off x="357188" y="928688"/>
          <a:ext cx="10529887" cy="5643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702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469688"/>
              </p:ext>
            </p:extLst>
          </p:nvPr>
        </p:nvGraphicFramePr>
        <p:xfrm>
          <a:off x="285750" y="357188"/>
          <a:ext cx="9764713" cy="5891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822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014708"/>
              </p:ext>
            </p:extLst>
          </p:nvPr>
        </p:nvGraphicFramePr>
        <p:xfrm>
          <a:off x="214313" y="614363"/>
          <a:ext cx="9836150" cy="5634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81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Priekšlikumi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71614"/>
            <a:ext cx="11069638" cy="4776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 smtClean="0"/>
              <a:t>1</a:t>
            </a:r>
            <a:r>
              <a:rPr lang="lv-LV" b="1" dirty="0"/>
              <a:t>) publiskajai pārvaldei rast īstermiņa un nekavējošos risinājumus jau 2018.gadā finanšu krīzes novēršanai pilsoniskajā sabiedrībā, un</a:t>
            </a:r>
          </a:p>
          <a:p>
            <a:r>
              <a:rPr lang="lv-LV" dirty="0"/>
              <a:t>aicinām nākamajā valsts budžetā meklēt papildus līdzekļus SLO finansējuma palielināšanai, ņemot vērā ziedojuma apjoma samazināšanos, nosakot atbildīgo institūciju un kritērijus, pēc kuriem līdzekļus sadala.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4440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Priekšlikumi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371600"/>
            <a:ext cx="11544300" cy="4876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b="1" dirty="0"/>
              <a:t>2) publiskajai pārvaldei rast ilgtermiņa risinājumus, un </a:t>
            </a:r>
          </a:p>
          <a:p>
            <a:r>
              <a:rPr lang="lv-LV" dirty="0"/>
              <a:t>- aicinām likumdevēju Uzņēmumu ienākuma </a:t>
            </a:r>
            <a:r>
              <a:rPr lang="lv-LV" dirty="0" smtClean="0"/>
              <a:t>likumā</a:t>
            </a:r>
          </a:p>
          <a:p>
            <a:r>
              <a:rPr lang="lv-LV" dirty="0"/>
              <a:t>- aicinām ieviest nemonetārus motivējošus mehānismus uzņēmējiem </a:t>
            </a:r>
            <a:r>
              <a:rPr lang="lv-LV" dirty="0" smtClean="0"/>
              <a:t>ziedot</a:t>
            </a:r>
          </a:p>
          <a:p>
            <a:r>
              <a:rPr lang="en-GB" dirty="0"/>
              <a:t>- </a:t>
            </a:r>
            <a:r>
              <a:rPr lang="en-GB" dirty="0" err="1"/>
              <a:t>aicinām</a:t>
            </a:r>
            <a:r>
              <a:rPr lang="en-GB" dirty="0"/>
              <a:t> </a:t>
            </a:r>
            <a:r>
              <a:rPr lang="en-GB" dirty="0" err="1"/>
              <a:t>neierobežot</a:t>
            </a:r>
            <a:r>
              <a:rPr lang="en-GB" dirty="0"/>
              <a:t> </a:t>
            </a:r>
            <a:r>
              <a:rPr lang="en-GB" dirty="0" err="1"/>
              <a:t>sabiedriskām</a:t>
            </a:r>
            <a:r>
              <a:rPr lang="en-GB" dirty="0"/>
              <a:t> </a:t>
            </a:r>
            <a:r>
              <a:rPr lang="en-GB" dirty="0" err="1"/>
              <a:t>organizācijām</a:t>
            </a:r>
            <a:r>
              <a:rPr lang="en-GB" dirty="0"/>
              <a:t> </a:t>
            </a:r>
            <a:r>
              <a:rPr lang="en-GB" dirty="0" err="1"/>
              <a:t>iespējas</a:t>
            </a:r>
            <a:r>
              <a:rPr lang="en-GB" dirty="0"/>
              <a:t> </a:t>
            </a:r>
            <a:r>
              <a:rPr lang="en-GB" dirty="0" err="1"/>
              <a:t>gūt</a:t>
            </a:r>
            <a:r>
              <a:rPr lang="en-GB" dirty="0"/>
              <a:t> </a:t>
            </a:r>
            <a:r>
              <a:rPr lang="en-GB" dirty="0" err="1"/>
              <a:t>ienākumus</a:t>
            </a:r>
            <a:r>
              <a:rPr lang="en-GB" dirty="0"/>
              <a:t> no </a:t>
            </a:r>
            <a:r>
              <a:rPr lang="en-GB" dirty="0" err="1"/>
              <a:t>dažādiem</a:t>
            </a:r>
            <a:r>
              <a:rPr lang="en-GB" dirty="0"/>
              <a:t> </a:t>
            </a:r>
            <a:r>
              <a:rPr lang="en-GB" dirty="0" err="1"/>
              <a:t>finanšu</a:t>
            </a:r>
            <a:r>
              <a:rPr lang="en-GB" dirty="0"/>
              <a:t> </a:t>
            </a:r>
            <a:r>
              <a:rPr lang="en-GB" dirty="0" err="1"/>
              <a:t>avotiem</a:t>
            </a:r>
            <a:r>
              <a:rPr lang="en-GB" dirty="0"/>
              <a:t>, </a:t>
            </a:r>
            <a:r>
              <a:rPr lang="en-GB" dirty="0" err="1"/>
              <a:t>piemēram</a:t>
            </a:r>
            <a:r>
              <a:rPr lang="en-GB" dirty="0"/>
              <a:t>, </a:t>
            </a:r>
            <a:r>
              <a:rPr lang="en-GB" dirty="0" err="1"/>
              <a:t>veikt</a:t>
            </a:r>
            <a:r>
              <a:rPr lang="en-GB" dirty="0"/>
              <a:t> </a:t>
            </a:r>
            <a:r>
              <a:rPr lang="en-GB" dirty="0" err="1"/>
              <a:t>saimniecisko</a:t>
            </a:r>
            <a:r>
              <a:rPr lang="en-GB" dirty="0"/>
              <a:t> </a:t>
            </a:r>
            <a:r>
              <a:rPr lang="en-GB" dirty="0" err="1" smtClean="0"/>
              <a:t>darbību</a:t>
            </a:r>
            <a:endParaRPr lang="lv-LV" dirty="0" smtClean="0"/>
          </a:p>
          <a:p>
            <a:r>
              <a:rPr lang="lv-LV" dirty="0"/>
              <a:t>- aicinām valsti kā valsts kapitālsabiedrību īpašnieku sakārtot ziedojumu piešķiršanas sistēmu valsts </a:t>
            </a:r>
            <a:r>
              <a:rPr lang="lv-LV" dirty="0" smtClean="0"/>
              <a:t>uzņēmumos</a:t>
            </a:r>
          </a:p>
          <a:p>
            <a:r>
              <a:rPr lang="en-GB" dirty="0"/>
              <a:t>- </a:t>
            </a:r>
            <a:r>
              <a:rPr lang="en-GB" dirty="0" err="1"/>
              <a:t>aicinām</a:t>
            </a:r>
            <a:r>
              <a:rPr lang="en-GB" dirty="0"/>
              <a:t> </a:t>
            </a:r>
            <a:r>
              <a:rPr lang="en-GB" dirty="0" err="1"/>
              <a:t>valstiskā</a:t>
            </a:r>
            <a:r>
              <a:rPr lang="en-GB" dirty="0"/>
              <a:t> </a:t>
            </a:r>
            <a:r>
              <a:rPr lang="en-GB" dirty="0" err="1"/>
              <a:t>līmenī</a:t>
            </a:r>
            <a:r>
              <a:rPr lang="en-GB" dirty="0"/>
              <a:t> </a:t>
            </a:r>
            <a:r>
              <a:rPr lang="en-GB" dirty="0" err="1"/>
              <a:t>veicināt</a:t>
            </a:r>
            <a:r>
              <a:rPr lang="en-GB" dirty="0"/>
              <a:t> </a:t>
            </a:r>
            <a:r>
              <a:rPr lang="en-GB" dirty="0" err="1"/>
              <a:t>ziedošanas</a:t>
            </a:r>
            <a:r>
              <a:rPr lang="en-GB" dirty="0"/>
              <a:t> </a:t>
            </a:r>
            <a:r>
              <a:rPr lang="en-GB" dirty="0" err="1"/>
              <a:t>tradīcijas</a:t>
            </a:r>
            <a:r>
              <a:rPr lang="en-GB" dirty="0"/>
              <a:t> </a:t>
            </a:r>
            <a:r>
              <a:rPr lang="en-GB" dirty="0" err="1"/>
              <a:t>attīstību</a:t>
            </a:r>
            <a:r>
              <a:rPr lang="en-GB" dirty="0"/>
              <a:t> </a:t>
            </a:r>
            <a:r>
              <a:rPr lang="en-GB" dirty="0" err="1"/>
              <a:t>Latvijā</a:t>
            </a:r>
            <a:r>
              <a:rPr lang="en-GB" dirty="0"/>
              <a:t>, </a:t>
            </a:r>
            <a:r>
              <a:rPr lang="en-GB" dirty="0" err="1"/>
              <a:t>kā</a:t>
            </a:r>
            <a:r>
              <a:rPr lang="en-GB" dirty="0"/>
              <a:t> </a:t>
            </a:r>
            <a:r>
              <a:rPr lang="en-GB" dirty="0" err="1"/>
              <a:t>arī</a:t>
            </a:r>
            <a:r>
              <a:rPr lang="en-GB" dirty="0"/>
              <a:t> </a:t>
            </a:r>
            <a:r>
              <a:rPr lang="en-GB" dirty="0" err="1"/>
              <a:t>tādu</a:t>
            </a:r>
            <a:r>
              <a:rPr lang="en-GB" dirty="0"/>
              <a:t> </a:t>
            </a:r>
            <a:r>
              <a:rPr lang="en-GB" dirty="0" err="1"/>
              <a:t>sistēmu</a:t>
            </a:r>
            <a:r>
              <a:rPr lang="en-GB" dirty="0"/>
              <a:t>, </a:t>
            </a:r>
            <a:r>
              <a:rPr lang="en-GB" dirty="0" err="1"/>
              <a:t>kas</a:t>
            </a:r>
            <a:r>
              <a:rPr lang="en-GB" dirty="0"/>
              <a:t> </a:t>
            </a:r>
            <a:r>
              <a:rPr lang="en-GB" dirty="0" err="1"/>
              <a:t>sekmē</a:t>
            </a:r>
            <a:r>
              <a:rPr lang="en-GB" dirty="0"/>
              <a:t> </a:t>
            </a:r>
            <a:r>
              <a:rPr lang="en-GB" dirty="0" err="1"/>
              <a:t>biznesa</a:t>
            </a:r>
            <a:r>
              <a:rPr lang="en-GB" dirty="0"/>
              <a:t> </a:t>
            </a:r>
            <a:r>
              <a:rPr lang="en-GB" dirty="0" err="1"/>
              <a:t>sektora</a:t>
            </a:r>
            <a:r>
              <a:rPr lang="en-GB" dirty="0"/>
              <a:t> </a:t>
            </a:r>
            <a:r>
              <a:rPr lang="en-GB" dirty="0" err="1"/>
              <a:t>interesi</a:t>
            </a:r>
            <a:r>
              <a:rPr lang="en-GB" dirty="0"/>
              <a:t> par atbalsta </a:t>
            </a:r>
            <a:r>
              <a:rPr lang="en-GB" dirty="0" err="1"/>
              <a:t>sniegšanu</a:t>
            </a:r>
            <a:r>
              <a:rPr lang="en-GB" dirty="0"/>
              <a:t> </a:t>
            </a:r>
            <a:r>
              <a:rPr lang="en-GB" dirty="0" err="1"/>
              <a:t>nevalstiskajam</a:t>
            </a:r>
            <a:r>
              <a:rPr lang="en-GB" dirty="0"/>
              <a:t> </a:t>
            </a:r>
            <a:r>
              <a:rPr lang="en-GB" dirty="0" err="1" smtClean="0"/>
              <a:t>sektoram</a:t>
            </a:r>
            <a:endParaRPr lang="lv-LV" dirty="0" smtClean="0"/>
          </a:p>
          <a:p>
            <a:r>
              <a:rPr lang="lv-LV" dirty="0"/>
              <a:t>- aicinām pārskatīt valsts pārvaldes uzdevumu deleģēšanas procesu un nodrošināt tā caurspīdīgumu.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209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 smtClean="0"/>
              <a:t>Paldies par uzmanību!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350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277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Sabiedriskā labuma organizāciju  priekšlikumi finansēšanas modeļa uzlabošanai </vt:lpstr>
      <vt:lpstr>Iemesls: signāli, ka pēc nodokļu politikas reformas samazinās uzņēmēju ziedojumi</vt:lpstr>
      <vt:lpstr>PowerPoint Presentation</vt:lpstr>
      <vt:lpstr>PowerPoint Presentation</vt:lpstr>
      <vt:lpstr>PowerPoint Presentation</vt:lpstr>
      <vt:lpstr>PowerPoint Presentation</vt:lpstr>
      <vt:lpstr>Priekšlikumi I</vt:lpstr>
      <vt:lpstr>Priekšlikumi II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Sabiedriskā labuma organizāciju  priekšlikumi finansēšanas modeļa uzlabošanai</dc:title>
  <dc:creator>Windows User</dc:creator>
  <cp:lastModifiedBy>Windows User</cp:lastModifiedBy>
  <cp:revision>3</cp:revision>
  <dcterms:created xsi:type="dcterms:W3CDTF">2018-09-25T16:42:10Z</dcterms:created>
  <dcterms:modified xsi:type="dcterms:W3CDTF">2018-09-25T17:06:33Z</dcterms:modified>
</cp:coreProperties>
</file>