
<file path=[Content_Types].xml><?xml version="1.0" encoding="utf-8"?>
<Types xmlns="http://schemas.openxmlformats.org/package/2006/content-types">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23" r:id="rId1"/>
  </p:sldMasterIdLst>
  <p:notesMasterIdLst>
    <p:notesMasterId r:id="rId8"/>
  </p:notesMasterIdLst>
  <p:sldIdLst>
    <p:sldId id="256" r:id="rId2"/>
    <p:sldId id="269" r:id="rId3"/>
    <p:sldId id="276" r:id="rId4"/>
    <p:sldId id="277" r:id="rId5"/>
    <p:sldId id="271" r:id="rId6"/>
    <p:sldId id="27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4660"/>
  </p:normalViewPr>
  <p:slideViewPr>
    <p:cSldViewPr snapToGrid="0">
      <p:cViewPr varScale="1">
        <p:scale>
          <a:sx n="106" d="100"/>
          <a:sy n="106" d="100"/>
        </p:scale>
        <p:origin x="11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hyperlink" Target="https://failiem.lv/u/bnxszvct"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sz="1400" dirty="0">
                <a:solidFill>
                  <a:schemeClr val="tx1"/>
                </a:solidFill>
                <a:latin typeface="Times New Roman" panose="02020603050405020304" pitchFamily="18" charset="0"/>
                <a:cs typeface="Times New Roman" panose="02020603050405020304" pitchFamily="18" charset="0"/>
              </a:rPr>
              <a:t>Memoranda padomes locekļus turpmāk jāievēl uz 2 gadiem (pašlaik 1,5 gadi), to sasinhronizētu ar citiem valsts institūciju un funkciju termiņiem</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manualLayout>
          <c:layoutTarget val="inner"/>
          <c:xMode val="edge"/>
          <c:yMode val="edge"/>
          <c:x val="0.17273277399268377"/>
          <c:y val="0.39378936009555093"/>
          <c:w val="0.59492985459939518"/>
          <c:h val="0.426712719718565"/>
        </c:manualLayout>
      </c:layout>
      <c:pieChart>
        <c:varyColors val="1"/>
        <c:ser>
          <c:idx val="0"/>
          <c:order val="0"/>
          <c:tx>
            <c:strRef>
              <c:f>Sheet1!$B$1</c:f>
              <c:strCache>
                <c:ptCount val="1"/>
                <c:pt idx="0">
                  <c:v>Memoranda padomes locekļus turpmāk jāievēl uz 2 gadiem (pašlaik 1,5 gadi), to sasinhronizētu ar citiem valsts institūciju un funkciju termiņiem</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9121-4C60-9127-758A6B76783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4-9121-4C60-9127-758A6B76783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1-9121-4C60-9127-758A6B76783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9121-4C60-9127-758A6B767830}"/>
              </c:ext>
            </c:extLst>
          </c:dPt>
          <c:dLbls>
            <c:dLbl>
              <c:idx val="0"/>
              <c:layout>
                <c:manualLayout>
                  <c:x val="-2.0087068036367495E-2"/>
                  <c:y val="-8.198492384604558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121-4C60-9127-758A6B767830}"/>
                </c:ext>
              </c:extLst>
            </c:dLbl>
            <c:dLbl>
              <c:idx val="1"/>
              <c:layout>
                <c:manualLayout>
                  <c:x val="6.6443579643270002E-3"/>
                  <c:y val="-1.428634846243553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121-4C60-9127-758A6B767830}"/>
                </c:ext>
              </c:extLst>
            </c:dLbl>
            <c:dLbl>
              <c:idx val="2"/>
              <c:layout>
                <c:manualLayout>
                  <c:x val="9.5590351095994393E-3"/>
                  <c:y val="-2.89484541461526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121-4C60-9127-758A6B767830}"/>
                </c:ext>
              </c:extLst>
            </c:dLbl>
            <c:dLbl>
              <c:idx val="3"/>
              <c:layout>
                <c:manualLayout>
                  <c:x val="-4.7014881338956489E-2"/>
                  <c:y val="-4.2955193791632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121-4C60-9127-758A6B76783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Nepiekrītu</c:v>
                </c:pt>
                <c:pt idx="1">
                  <c:v>Drīzāk nepiekrītu</c:v>
                </c:pt>
                <c:pt idx="2">
                  <c:v>Drīzāk piekrītu</c:v>
                </c:pt>
                <c:pt idx="3">
                  <c:v>Piekrītu</c:v>
                </c:pt>
              </c:strCache>
            </c:strRef>
          </c:cat>
          <c:val>
            <c:numRef>
              <c:f>Sheet1!$B$2:$B$5</c:f>
              <c:numCache>
                <c:formatCode>General</c:formatCode>
                <c:ptCount val="4"/>
                <c:pt idx="0">
                  <c:v>2</c:v>
                </c:pt>
                <c:pt idx="1">
                  <c:v>0</c:v>
                </c:pt>
                <c:pt idx="2">
                  <c:v>6</c:v>
                </c:pt>
                <c:pt idx="3">
                  <c:v>18</c:v>
                </c:pt>
              </c:numCache>
            </c:numRef>
          </c:val>
          <c:extLst>
            <c:ext xmlns:c16="http://schemas.microsoft.com/office/drawing/2014/chart" uri="{C3380CC4-5D6E-409C-BE32-E72D297353CC}">
              <c16:uniqueId val="{00000000-9121-4C60-9127-758A6B76783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sz="1400" dirty="0"/>
              <a:t>Viena gada darba plāna vietā jāizveido 3 gadu stratēģisko plānu</a:t>
            </a:r>
          </a:p>
        </c:rich>
      </c:tx>
      <c:layout>
        <c:manualLayout>
          <c:xMode val="edge"/>
          <c:yMode val="edge"/>
          <c:x val="0.14478431906294065"/>
          <c:y val="8.2830693179501494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manualLayout>
          <c:layoutTarget val="inner"/>
          <c:xMode val="edge"/>
          <c:yMode val="edge"/>
          <c:x val="0.19825099226108225"/>
          <c:y val="0.35704993973367521"/>
          <c:w val="0.63702560152390664"/>
          <c:h val="0.45690584336141565"/>
        </c:manualLayout>
      </c:layout>
      <c:pieChart>
        <c:varyColors val="1"/>
        <c:ser>
          <c:idx val="0"/>
          <c:order val="0"/>
          <c:tx>
            <c:strRef>
              <c:f>Sheet1!$B$1</c:f>
              <c:strCache>
                <c:ptCount val="1"/>
                <c:pt idx="0">
                  <c:v>Viena gada darba plāna vietā jāizveido 3 gadu stratēģisko plānu</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80-45D8-8DAC-DDE15089759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280-45D8-8DAC-DDE15089759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280-45D8-8DAC-DDE15089759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280-45D8-8DAC-DDE150897597}"/>
              </c:ext>
            </c:extLst>
          </c:dPt>
          <c:dLbls>
            <c:dLbl>
              <c:idx val="0"/>
              <c:layout>
                <c:manualLayout>
                  <c:x val="-2.0087068036367495E-2"/>
                  <c:y val="-8.198492384604558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280-45D8-8DAC-DDE150897597}"/>
                </c:ext>
              </c:extLst>
            </c:dLbl>
            <c:dLbl>
              <c:idx val="1"/>
              <c:layout>
                <c:manualLayout>
                  <c:x val="3.641292375510137E-2"/>
                  <c:y val="2.05904858524039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280-45D8-8DAC-DDE150897597}"/>
                </c:ext>
              </c:extLst>
            </c:dLbl>
            <c:dLbl>
              <c:idx val="2"/>
              <c:layout>
                <c:manualLayout>
                  <c:x val="9.5590351095994393E-3"/>
                  <c:y val="-2.89484541461526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280-45D8-8DAC-DDE150897597}"/>
                </c:ext>
              </c:extLst>
            </c:dLbl>
            <c:dLbl>
              <c:idx val="3"/>
              <c:layout>
                <c:manualLayout>
                  <c:x val="-4.7014881338956489E-2"/>
                  <c:y val="-4.2955193791632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280-45D8-8DAC-DDE150897597}"/>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Nepiekrītu</c:v>
                </c:pt>
                <c:pt idx="1">
                  <c:v>Drīzāk nepiekrītu</c:v>
                </c:pt>
                <c:pt idx="2">
                  <c:v>Drīzāk piekrītu</c:v>
                </c:pt>
                <c:pt idx="3">
                  <c:v>Piekrītu</c:v>
                </c:pt>
              </c:strCache>
            </c:strRef>
          </c:cat>
          <c:val>
            <c:numRef>
              <c:f>Sheet1!$B$2:$B$5</c:f>
              <c:numCache>
                <c:formatCode>General</c:formatCode>
                <c:ptCount val="4"/>
                <c:pt idx="0">
                  <c:v>0</c:v>
                </c:pt>
                <c:pt idx="1">
                  <c:v>4</c:v>
                </c:pt>
                <c:pt idx="2">
                  <c:v>10</c:v>
                </c:pt>
                <c:pt idx="3">
                  <c:v>12</c:v>
                </c:pt>
              </c:numCache>
            </c:numRef>
          </c:val>
          <c:extLst>
            <c:ext xmlns:c16="http://schemas.microsoft.com/office/drawing/2014/chart" uri="{C3380CC4-5D6E-409C-BE32-E72D297353CC}">
              <c16:uniqueId val="{00000008-8280-45D8-8DAC-DDE15089759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sz="1400" b="0" i="0" u="none" strike="noStrike" baseline="0" dirty="0">
                <a:effectLst/>
              </a:rPr>
              <a:t>Nepieciešams reizi gadā Memoranda padomes rīkots Forums, kura ietvaros tiek apzinātas NVO jomas aktualitātes un iezīmēti stratēģiskie virzieni Memoranda padomes tālākajam darbam</a:t>
            </a:r>
            <a:endParaRPr lang="lv-LV" sz="1400" dirty="0"/>
          </a:p>
        </c:rich>
      </c:tx>
      <c:layout>
        <c:manualLayout>
          <c:xMode val="edge"/>
          <c:yMode val="edge"/>
          <c:x val="0.114982020355322"/>
          <c:y val="1.8703704911500339E-2"/>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manualLayout>
          <c:layoutTarget val="inner"/>
          <c:xMode val="edge"/>
          <c:yMode val="edge"/>
          <c:x val="0.19825099226108225"/>
          <c:y val="0.35704993973367521"/>
          <c:w val="0.63702560152390664"/>
          <c:h val="0.45690584336141565"/>
        </c:manualLayout>
      </c:layout>
      <c:pieChart>
        <c:varyColors val="1"/>
        <c:ser>
          <c:idx val="0"/>
          <c:order val="0"/>
          <c:tx>
            <c:strRef>
              <c:f>Sheet1!$B$1</c:f>
              <c:strCache>
                <c:ptCount val="1"/>
                <c:pt idx="0">
                  <c:v>Viena gada darba plāna vietā jāizveido 3 gadu stratēģisko plānu</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272-47CA-B239-16194BBE18E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272-47CA-B239-16194BBE18E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272-47CA-B239-16194BBE18E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272-47CA-B239-16194BBE18EE}"/>
              </c:ext>
            </c:extLst>
          </c:dPt>
          <c:dLbls>
            <c:dLbl>
              <c:idx val="0"/>
              <c:layout>
                <c:manualLayout>
                  <c:x val="-2.0087068036367495E-2"/>
                  <c:y val="-8.198492384604558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272-47CA-B239-16194BBE18EE}"/>
                </c:ext>
              </c:extLst>
            </c:dLbl>
            <c:dLbl>
              <c:idx val="1"/>
              <c:layout>
                <c:manualLayout>
                  <c:x val="7.4633345193631344E-3"/>
                  <c:y val="-7.862078164655299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272-47CA-B239-16194BBE18EE}"/>
                </c:ext>
              </c:extLst>
            </c:dLbl>
            <c:dLbl>
              <c:idx val="2"/>
              <c:layout>
                <c:manualLayout>
                  <c:x val="9.5590351095994393E-3"/>
                  <c:y val="-2.89484541461526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272-47CA-B239-16194BBE18EE}"/>
                </c:ext>
              </c:extLst>
            </c:dLbl>
            <c:dLbl>
              <c:idx val="3"/>
              <c:layout>
                <c:manualLayout>
                  <c:x val="-4.7014881338956489E-2"/>
                  <c:y val="-4.2955193791632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272-47CA-B239-16194BBE18E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Nepiekrītu</c:v>
                </c:pt>
                <c:pt idx="1">
                  <c:v>Drīzāk nepiekrītu</c:v>
                </c:pt>
                <c:pt idx="2">
                  <c:v>Drīzāk piekrītu</c:v>
                </c:pt>
                <c:pt idx="3">
                  <c:v>Piekrītu</c:v>
                </c:pt>
              </c:strCache>
            </c:strRef>
          </c:cat>
          <c:val>
            <c:numRef>
              <c:f>Sheet1!$B$2:$B$5</c:f>
              <c:numCache>
                <c:formatCode>General</c:formatCode>
                <c:ptCount val="4"/>
                <c:pt idx="0">
                  <c:v>0</c:v>
                </c:pt>
                <c:pt idx="1">
                  <c:v>2</c:v>
                </c:pt>
                <c:pt idx="2">
                  <c:v>7</c:v>
                </c:pt>
                <c:pt idx="3">
                  <c:v>17</c:v>
                </c:pt>
              </c:numCache>
            </c:numRef>
          </c:val>
          <c:extLst>
            <c:ext xmlns:c16="http://schemas.microsoft.com/office/drawing/2014/chart" uri="{C3380CC4-5D6E-409C-BE32-E72D297353CC}">
              <c16:uniqueId val="{00000008-4272-47CA-B239-16194BBE18EE}"/>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r>
              <a:rPr lang="lv-LV" sz="1600" b="0" i="0" u="none" strike="noStrike" baseline="0" dirty="0">
                <a:effectLst/>
              </a:rPr>
              <a:t>Memoranda padomes sekretariāta funkciju nodrošināšanā jāiesaista arī atbilstošā kārtībā atlasītu NVO</a:t>
            </a:r>
            <a:endParaRPr lang="lv-LV" sz="1600"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pieChart>
        <c:varyColors val="1"/>
        <c:ser>
          <c:idx val="0"/>
          <c:order val="0"/>
          <c:tx>
            <c:strRef>
              <c:f>Sheet1!$B$1</c:f>
              <c:strCache>
                <c:ptCount val="1"/>
                <c:pt idx="0">
                  <c:v>Memoranda padomes locekļus turpmāk jāievēl uz 2 gadiem (pašlaik 1,5 gadi), to sasinhronizētu ar citiem valsts institūciju un funkciju termiņiem</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9121-4C60-9127-758A6B76783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0-EBFA-456A-8110-94D050B6B22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1-9121-4C60-9127-758A6B76783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9121-4C60-9127-758A6B767830}"/>
              </c:ext>
            </c:extLst>
          </c:dPt>
          <c:dLbls>
            <c:dLbl>
              <c:idx val="0"/>
              <c:layout>
                <c:manualLayout>
                  <c:x val="-2.0087068036367495E-2"/>
                  <c:y val="-8.198492384604558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121-4C60-9127-758A6B767830}"/>
                </c:ext>
              </c:extLst>
            </c:dLbl>
            <c:dLbl>
              <c:idx val="1"/>
              <c:layout>
                <c:manualLayout>
                  <c:x val="3.9616370829479067E-2"/>
                  <c:y val="1.43090706236328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FA-456A-8110-94D050B6B227}"/>
                </c:ext>
              </c:extLst>
            </c:dLbl>
            <c:dLbl>
              <c:idx val="2"/>
              <c:layout>
                <c:manualLayout>
                  <c:x val="9.7866277712789884E-2"/>
                  <c:y val="-6.1011948280153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121-4C60-9127-758A6B767830}"/>
                </c:ext>
              </c:extLst>
            </c:dLbl>
            <c:dLbl>
              <c:idx val="3"/>
              <c:layout>
                <c:manualLayout>
                  <c:x val="-4.7014881338956489E-2"/>
                  <c:y val="-4.2955193791632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121-4C60-9127-758A6B767830}"/>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Nepiekrītu</c:v>
                </c:pt>
                <c:pt idx="1">
                  <c:v>Drīzāk nepiekrītu</c:v>
                </c:pt>
                <c:pt idx="2">
                  <c:v>Drīzāk piekrītu</c:v>
                </c:pt>
                <c:pt idx="3">
                  <c:v>Piekrītu</c:v>
                </c:pt>
              </c:strCache>
            </c:strRef>
          </c:cat>
          <c:val>
            <c:numRef>
              <c:f>Sheet1!$B$2:$B$5</c:f>
              <c:numCache>
                <c:formatCode>General</c:formatCode>
                <c:ptCount val="4"/>
                <c:pt idx="0">
                  <c:v>2</c:v>
                </c:pt>
                <c:pt idx="1">
                  <c:v>3</c:v>
                </c:pt>
                <c:pt idx="2">
                  <c:v>12</c:v>
                </c:pt>
                <c:pt idx="3">
                  <c:v>9</c:v>
                </c:pt>
              </c:numCache>
            </c:numRef>
          </c:val>
          <c:extLst>
            <c:ext xmlns:c16="http://schemas.microsoft.com/office/drawing/2014/chart" uri="{C3380CC4-5D6E-409C-BE32-E72D297353CC}">
              <c16:uniqueId val="{00000000-9121-4C60-9127-758A6B767830}"/>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0" i="0" u="none" strike="noStrike" kern="1200" spc="0" baseline="0">
              <a:solidFill>
                <a:schemeClr val="tx1"/>
              </a:solidFill>
              <a:latin typeface="Times New Roman" panose="02020603050405020304" pitchFamily="18" charset="0"/>
              <a:ea typeface="+mn-ea"/>
              <a:cs typeface="Times New Roman" panose="02020603050405020304" pitchFamily="18" charset="0"/>
            </a:defRPr>
          </a:pPr>
          <a:endParaRPr lang="lv-LV"/>
        </a:p>
      </c:txPr>
    </c:title>
    <c:autoTitleDeleted val="0"/>
    <c:plotArea>
      <c:layout/>
      <c:pieChart>
        <c:varyColors val="1"/>
        <c:ser>
          <c:idx val="0"/>
          <c:order val="0"/>
          <c:tx>
            <c:strRef>
              <c:f>Sheet1!$B$1</c:f>
              <c:strCache>
                <c:ptCount val="1"/>
                <c:pt idx="0">
                  <c:v>Nepieciešamas patstāvīgas Memoranda padomes darba grupas, kuru apskatāmās tēmas izriet no padomes gada darba plāna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280-45D8-8DAC-DDE15089759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280-45D8-8DAC-DDE15089759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280-45D8-8DAC-DDE15089759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280-45D8-8DAC-DDE150897597}"/>
              </c:ext>
            </c:extLst>
          </c:dPt>
          <c:dLbls>
            <c:dLbl>
              <c:idx val="0"/>
              <c:layout>
                <c:manualLayout>
                  <c:x val="-2.0087068036367495E-2"/>
                  <c:y val="-8.198492384604558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280-45D8-8DAC-DDE150897597}"/>
                </c:ext>
              </c:extLst>
            </c:dLbl>
            <c:dLbl>
              <c:idx val="1"/>
              <c:layout>
                <c:manualLayout>
                  <c:x val="2.0556595593581518E-2"/>
                  <c:y val="3.060128098287653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280-45D8-8DAC-DDE150897597}"/>
                </c:ext>
              </c:extLst>
            </c:dLbl>
            <c:dLbl>
              <c:idx val="2"/>
              <c:layout>
                <c:manualLayout>
                  <c:x val="9.5590351095994393E-3"/>
                  <c:y val="-2.894845414615267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280-45D8-8DAC-DDE150897597}"/>
                </c:ext>
              </c:extLst>
            </c:dLbl>
            <c:dLbl>
              <c:idx val="3"/>
              <c:layout>
                <c:manualLayout>
                  <c:x val="-4.7014881338956489E-2"/>
                  <c:y val="-4.29551937916323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280-45D8-8DAC-DDE150897597}"/>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v-LV"/>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Nepiekrītu</c:v>
                </c:pt>
                <c:pt idx="1">
                  <c:v>Drīzāk nepiekrītu</c:v>
                </c:pt>
                <c:pt idx="2">
                  <c:v>Drīzāk piekrītu</c:v>
                </c:pt>
                <c:pt idx="3">
                  <c:v>Piekrītu</c:v>
                </c:pt>
              </c:strCache>
            </c:strRef>
          </c:cat>
          <c:val>
            <c:numRef>
              <c:f>Sheet1!$B$2:$B$5</c:f>
              <c:numCache>
                <c:formatCode>General</c:formatCode>
                <c:ptCount val="4"/>
                <c:pt idx="0">
                  <c:v>2</c:v>
                </c:pt>
                <c:pt idx="1">
                  <c:v>1</c:v>
                </c:pt>
                <c:pt idx="2">
                  <c:v>9</c:v>
                </c:pt>
                <c:pt idx="3">
                  <c:v>14</c:v>
                </c:pt>
              </c:numCache>
            </c:numRef>
          </c:val>
          <c:extLst>
            <c:ext xmlns:c16="http://schemas.microsoft.com/office/drawing/2014/chart" uri="{C3380CC4-5D6E-409C-BE32-E72D297353CC}">
              <c16:uniqueId val="{00000008-8280-45D8-8DAC-DDE150897597}"/>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v-LV" sz="1600" b="0" i="0" u="none" strike="noStrike" baseline="0" dirty="0">
                <a:solidFill>
                  <a:schemeClr val="tx1"/>
                </a:solidFill>
                <a:effectLst/>
                <a:latin typeface="Times New Roman" panose="02020603050405020304" pitchFamily="18" charset="0"/>
                <a:cs typeface="Times New Roman" panose="02020603050405020304" pitchFamily="18" charset="0"/>
              </a:rPr>
              <a:t>Darba grupas izstrādātais piedāvājums Memoranda padomes darbības pilnveidei: </a:t>
            </a:r>
            <a:br>
              <a:rPr lang="lv-LV" sz="1600" b="0" i="0" u="none" strike="noStrike" baseline="0" dirty="0">
                <a:solidFill>
                  <a:schemeClr val="tx1"/>
                </a:solidFill>
                <a:latin typeface="Times New Roman" panose="02020603050405020304" pitchFamily="18" charset="0"/>
                <a:cs typeface="Times New Roman" panose="02020603050405020304" pitchFamily="18" charset="0"/>
              </a:rPr>
            </a:br>
            <a:r>
              <a:rPr lang="lv-LV" sz="1600" b="0" i="0" u="none" strike="noStrike" baseline="0" dirty="0">
                <a:solidFill>
                  <a:schemeClr val="tx1"/>
                </a:solidFill>
                <a:effectLst/>
                <a:latin typeface="Times New Roman" panose="02020603050405020304" pitchFamily="18" charset="0"/>
                <a:cs typeface="Times New Roman" panose="02020603050405020304" pitchFamily="18" charset="0"/>
                <a:hlinkClick xmlns:r="http://schemas.openxmlformats.org/officeDocument/2006/relationships" r:id="rId3">
                  <a:extLst>
                    <a:ext uri="{A12FA001-AC4F-418D-AE19-62706E023703}">
                      <ahyp:hlinkClr xmlns:ahyp="http://schemas.microsoft.com/office/drawing/2018/hyperlinkcolor" val="tx"/>
                    </a:ext>
                  </a:extLst>
                </a:hlinkClick>
              </a:rPr>
              <a:t>https://failiem.lv/u/bnxszvct</a:t>
            </a:r>
            <a:endParaRPr lang="lv-LV" sz="1600" b="0" i="0" u="none" strike="noStrike" baseline="0" dirty="0">
              <a:solidFill>
                <a:schemeClr val="tx1"/>
              </a:solidFill>
              <a:effectLst/>
              <a:latin typeface="Times New Roman" panose="02020603050405020304" pitchFamily="18" charset="0"/>
              <a:cs typeface="Times New Roman" panose="02020603050405020304" pitchFamily="18" charset="0"/>
            </a:endParaRPr>
          </a:p>
          <a:p>
            <a:pPr>
              <a:defRPr/>
            </a:pPr>
            <a:r>
              <a:rPr lang="lv-LV" sz="1600" b="0" i="0" u="none" strike="noStrike" baseline="0" dirty="0">
                <a:solidFill>
                  <a:schemeClr val="tx1"/>
                </a:solidFill>
                <a:effectLst/>
                <a:latin typeface="Times New Roman" panose="02020603050405020304" pitchFamily="18" charset="0"/>
                <a:cs typeface="Times New Roman" panose="02020603050405020304" pitchFamily="18" charset="0"/>
              </a:rPr>
              <a:t>Vai Jūs konceptuāli atbalstāt šādu piedāvājumu?</a:t>
            </a:r>
            <a:endParaRPr lang="lv-LV" sz="1600"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0"/>
          <c:order val="0"/>
          <c:tx>
            <c:strRef>
              <c:f>Sheet1!$B$1</c:f>
              <c:strCache>
                <c:ptCount val="1"/>
                <c:pt idx="0">
                  <c:v>Atbilžu skaits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Jā</c:v>
                </c:pt>
                <c:pt idx="1">
                  <c:v>Daļēji</c:v>
                </c:pt>
                <c:pt idx="2">
                  <c:v>Nē</c:v>
                </c:pt>
                <c:pt idx="3">
                  <c:v>Nezinu / nav viedokļa</c:v>
                </c:pt>
                <c:pt idx="4">
                  <c:v>Cita atbilde</c:v>
                </c:pt>
              </c:strCache>
            </c:strRef>
          </c:cat>
          <c:val>
            <c:numRef>
              <c:f>Sheet1!$B$2:$B$6</c:f>
              <c:numCache>
                <c:formatCode>General</c:formatCode>
                <c:ptCount val="5"/>
                <c:pt idx="0">
                  <c:v>13</c:v>
                </c:pt>
                <c:pt idx="1">
                  <c:v>10</c:v>
                </c:pt>
                <c:pt idx="2">
                  <c:v>1</c:v>
                </c:pt>
                <c:pt idx="3">
                  <c:v>1</c:v>
                </c:pt>
                <c:pt idx="4">
                  <c:v>1</c:v>
                </c:pt>
              </c:numCache>
            </c:numRef>
          </c:val>
          <c:extLst>
            <c:ext xmlns:c16="http://schemas.microsoft.com/office/drawing/2014/chart" uri="{C3380CC4-5D6E-409C-BE32-E72D297353CC}">
              <c16:uniqueId val="{00000000-B99D-446C-8592-866753EED2CF}"/>
            </c:ext>
          </c:extLst>
        </c:ser>
        <c:ser>
          <c:idx val="1"/>
          <c:order val="1"/>
          <c:tx>
            <c:strRef>
              <c:f>Sheet1!$C$1</c:f>
              <c:strCache>
                <c:ptCount val="1"/>
                <c:pt idx="0">
                  <c:v>Column1</c:v>
                </c:pt>
              </c:strCache>
            </c:strRef>
          </c:tx>
          <c:spPr>
            <a:solidFill>
              <a:schemeClr val="accent2"/>
            </a:solidFill>
            <a:ln>
              <a:noFill/>
            </a:ln>
            <a:effectLst/>
          </c:spPr>
          <c:invertIfNegative val="0"/>
          <c:cat>
            <c:strRef>
              <c:f>Sheet1!$A$2:$A$6</c:f>
              <c:strCache>
                <c:ptCount val="5"/>
                <c:pt idx="0">
                  <c:v>Jā</c:v>
                </c:pt>
                <c:pt idx="1">
                  <c:v>Daļēji</c:v>
                </c:pt>
                <c:pt idx="2">
                  <c:v>Nē</c:v>
                </c:pt>
                <c:pt idx="3">
                  <c:v>Nezinu / nav viedokļa</c:v>
                </c:pt>
                <c:pt idx="4">
                  <c:v>Cita atbilde</c:v>
                </c:pt>
              </c:strCache>
            </c:strRef>
          </c:cat>
          <c:val>
            <c:numRef>
              <c:f>Sheet1!$C$2:$C$6</c:f>
              <c:numCache>
                <c:formatCode>General</c:formatCode>
                <c:ptCount val="5"/>
              </c:numCache>
            </c:numRef>
          </c:val>
          <c:extLst>
            <c:ext xmlns:c16="http://schemas.microsoft.com/office/drawing/2014/chart" uri="{C3380CC4-5D6E-409C-BE32-E72D297353CC}">
              <c16:uniqueId val="{00000001-B99D-446C-8592-866753EED2CF}"/>
            </c:ext>
          </c:extLst>
        </c:ser>
        <c:ser>
          <c:idx val="2"/>
          <c:order val="2"/>
          <c:tx>
            <c:strRef>
              <c:f>Sheet1!$D$1</c:f>
              <c:strCache>
                <c:ptCount val="1"/>
                <c:pt idx="0">
                  <c:v>Column2</c:v>
                </c:pt>
              </c:strCache>
            </c:strRef>
          </c:tx>
          <c:spPr>
            <a:solidFill>
              <a:schemeClr val="accent3"/>
            </a:solidFill>
            <a:ln>
              <a:noFill/>
            </a:ln>
            <a:effectLst/>
          </c:spPr>
          <c:invertIfNegative val="0"/>
          <c:cat>
            <c:strRef>
              <c:f>Sheet1!$A$2:$A$6</c:f>
              <c:strCache>
                <c:ptCount val="5"/>
                <c:pt idx="0">
                  <c:v>Jā</c:v>
                </c:pt>
                <c:pt idx="1">
                  <c:v>Daļēji</c:v>
                </c:pt>
                <c:pt idx="2">
                  <c:v>Nē</c:v>
                </c:pt>
                <c:pt idx="3">
                  <c:v>Nezinu / nav viedokļa</c:v>
                </c:pt>
                <c:pt idx="4">
                  <c:v>Cita atbilde</c:v>
                </c:pt>
              </c:strCache>
            </c:strRef>
          </c:cat>
          <c:val>
            <c:numRef>
              <c:f>Sheet1!$D$2:$D$6</c:f>
              <c:numCache>
                <c:formatCode>General</c:formatCode>
                <c:ptCount val="5"/>
              </c:numCache>
            </c:numRef>
          </c:val>
          <c:extLst>
            <c:ext xmlns:c16="http://schemas.microsoft.com/office/drawing/2014/chart" uri="{C3380CC4-5D6E-409C-BE32-E72D297353CC}">
              <c16:uniqueId val="{00000002-B99D-446C-8592-866753EED2CF}"/>
            </c:ext>
          </c:extLst>
        </c:ser>
        <c:dLbls>
          <c:showLegendKey val="0"/>
          <c:showVal val="0"/>
          <c:showCatName val="0"/>
          <c:showSerName val="0"/>
          <c:showPercent val="0"/>
          <c:showBubbleSize val="0"/>
        </c:dLbls>
        <c:gapWidth val="182"/>
        <c:axId val="449498656"/>
        <c:axId val="449500952"/>
      </c:barChart>
      <c:catAx>
        <c:axId val="44949865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crossAx val="449500952"/>
        <c:crosses val="autoZero"/>
        <c:auto val="1"/>
        <c:lblAlgn val="ctr"/>
        <c:lblOffset val="100"/>
        <c:noMultiLvlLbl val="0"/>
      </c:catAx>
      <c:valAx>
        <c:axId val="4495009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449498656"/>
        <c:crosses val="autoZero"/>
        <c:crossBetween val="between"/>
      </c:valAx>
      <c:spPr>
        <a:noFill/>
        <a:ln>
          <a:noFill/>
        </a:ln>
        <a:effectLst/>
      </c:spPr>
    </c:plotArea>
    <c:legend>
      <c:legendPos val="b"/>
      <c:legendEntry>
        <c:idx val="0"/>
        <c:delete val="1"/>
      </c:legendEntry>
      <c:legendEntry>
        <c:idx val="1"/>
        <c:delete val="1"/>
      </c:legendEntry>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v-LV"/>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DADA15-020C-42BE-AA42-D10A6AA663AE}"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lv-LV"/>
        </a:p>
      </dgm:t>
    </dgm:pt>
    <dgm:pt modelId="{98CFC463-F9BC-4526-BB86-821CEADFD93D}">
      <dgm:prSet phldrT="[Text]" phldr="1"/>
      <dgm:spPr/>
      <dgm:t>
        <a:bodyPr/>
        <a:lstStyle/>
        <a:p>
          <a:endParaRPr lang="lv-LV" dirty="0"/>
        </a:p>
      </dgm:t>
    </dgm:pt>
    <dgm:pt modelId="{6278F4CA-F8FF-4113-8111-9B3B8AF4C5EE}" type="parTrans" cxnId="{CA95D133-5662-44C5-A819-A891635F31CE}">
      <dgm:prSet/>
      <dgm:spPr/>
      <dgm:t>
        <a:bodyPr/>
        <a:lstStyle/>
        <a:p>
          <a:endParaRPr lang="lv-LV"/>
        </a:p>
      </dgm:t>
    </dgm:pt>
    <dgm:pt modelId="{8294B53B-399D-43A0-B015-4CA67580238B}" type="sibTrans" cxnId="{CA95D133-5662-44C5-A819-A891635F31CE}">
      <dgm:prSet/>
      <dgm:spPr/>
      <dgm:t>
        <a:bodyPr/>
        <a:lstStyle/>
        <a:p>
          <a:endParaRPr lang="lv-LV"/>
        </a:p>
      </dgm:t>
    </dgm:pt>
    <dgm:pt modelId="{A88CDAB8-A6AF-4279-9800-F2155C5295D4}">
      <dgm:prSet phldrT="[Text]" custT="1"/>
      <dgm:spPr/>
      <dgm:t>
        <a:bodyPr/>
        <a:lstStyle/>
        <a:p>
          <a:pPr>
            <a:buNone/>
          </a:pPr>
          <a:r>
            <a:rPr lang="lv-LV" sz="2400" b="0" i="0" dirty="0">
              <a:latin typeface="Times New Roman" panose="02020603050405020304" pitchFamily="18" charset="0"/>
              <a:cs typeface="Times New Roman" panose="02020603050405020304" pitchFamily="18" charset="0"/>
            </a:rPr>
            <a:t>Lūdzu, novērtējiet zemāk minētos apgalvojumus!</a:t>
          </a:r>
          <a:endParaRPr lang="lv-LV" sz="2400" dirty="0">
            <a:latin typeface="Times New Roman" panose="02020603050405020304" pitchFamily="18" charset="0"/>
            <a:cs typeface="Times New Roman" panose="02020603050405020304" pitchFamily="18" charset="0"/>
          </a:endParaRPr>
        </a:p>
      </dgm:t>
    </dgm:pt>
    <dgm:pt modelId="{1A687104-64E0-43A0-B375-B3EE32956CB1}" type="parTrans" cxnId="{8FACE80F-9E54-4350-80B2-AE7F1DA0642F}">
      <dgm:prSet/>
      <dgm:spPr/>
      <dgm:t>
        <a:bodyPr/>
        <a:lstStyle/>
        <a:p>
          <a:endParaRPr lang="lv-LV"/>
        </a:p>
      </dgm:t>
    </dgm:pt>
    <dgm:pt modelId="{62D1D3D7-8F71-4229-9137-C16FC68662DC}" type="sibTrans" cxnId="{8FACE80F-9E54-4350-80B2-AE7F1DA0642F}">
      <dgm:prSet/>
      <dgm:spPr/>
      <dgm:t>
        <a:bodyPr/>
        <a:lstStyle/>
        <a:p>
          <a:endParaRPr lang="lv-LV"/>
        </a:p>
      </dgm:t>
    </dgm:pt>
    <dgm:pt modelId="{31574421-1CFC-4DD5-9680-0A3B673342AC}" type="pres">
      <dgm:prSet presAssocID="{21DADA15-020C-42BE-AA42-D10A6AA663AE}" presName="linearFlow" presStyleCnt="0">
        <dgm:presLayoutVars>
          <dgm:dir/>
          <dgm:animLvl val="lvl"/>
          <dgm:resizeHandles val="exact"/>
        </dgm:presLayoutVars>
      </dgm:prSet>
      <dgm:spPr/>
    </dgm:pt>
    <dgm:pt modelId="{05746C7B-AA69-40D4-98AE-0543996F2F6D}" type="pres">
      <dgm:prSet presAssocID="{98CFC463-F9BC-4526-BB86-821CEADFD93D}" presName="composite" presStyleCnt="0"/>
      <dgm:spPr/>
    </dgm:pt>
    <dgm:pt modelId="{0FB61BF9-D1A4-4998-B1B8-A283F6086FDB}" type="pres">
      <dgm:prSet presAssocID="{98CFC463-F9BC-4526-BB86-821CEADFD93D}" presName="parentText" presStyleLbl="alignNode1" presStyleIdx="0" presStyleCnt="1">
        <dgm:presLayoutVars>
          <dgm:chMax val="1"/>
          <dgm:bulletEnabled val="1"/>
        </dgm:presLayoutVars>
      </dgm:prSet>
      <dgm:spPr/>
    </dgm:pt>
    <dgm:pt modelId="{EF4ED702-1794-4D27-A376-1C1779F044E7}" type="pres">
      <dgm:prSet presAssocID="{98CFC463-F9BC-4526-BB86-821CEADFD93D}" presName="descendantText" presStyleLbl="alignAcc1" presStyleIdx="0" presStyleCnt="1">
        <dgm:presLayoutVars>
          <dgm:bulletEnabled val="1"/>
        </dgm:presLayoutVars>
      </dgm:prSet>
      <dgm:spPr/>
    </dgm:pt>
  </dgm:ptLst>
  <dgm:cxnLst>
    <dgm:cxn modelId="{8FACE80F-9E54-4350-80B2-AE7F1DA0642F}" srcId="{98CFC463-F9BC-4526-BB86-821CEADFD93D}" destId="{A88CDAB8-A6AF-4279-9800-F2155C5295D4}" srcOrd="0" destOrd="0" parTransId="{1A687104-64E0-43A0-B375-B3EE32956CB1}" sibTransId="{62D1D3D7-8F71-4229-9137-C16FC68662DC}"/>
    <dgm:cxn modelId="{77DAE229-7D7A-41CC-90F1-C6773C5F7F26}" type="presOf" srcId="{21DADA15-020C-42BE-AA42-D10A6AA663AE}" destId="{31574421-1CFC-4DD5-9680-0A3B673342AC}" srcOrd="0" destOrd="0" presId="urn:microsoft.com/office/officeart/2005/8/layout/chevron2"/>
    <dgm:cxn modelId="{CA95D133-5662-44C5-A819-A891635F31CE}" srcId="{21DADA15-020C-42BE-AA42-D10A6AA663AE}" destId="{98CFC463-F9BC-4526-BB86-821CEADFD93D}" srcOrd="0" destOrd="0" parTransId="{6278F4CA-F8FF-4113-8111-9B3B8AF4C5EE}" sibTransId="{8294B53B-399D-43A0-B015-4CA67580238B}"/>
    <dgm:cxn modelId="{DF371879-9E17-4A26-BCDF-A558042E770A}" type="presOf" srcId="{A88CDAB8-A6AF-4279-9800-F2155C5295D4}" destId="{EF4ED702-1794-4D27-A376-1C1779F044E7}" srcOrd="0" destOrd="0" presId="urn:microsoft.com/office/officeart/2005/8/layout/chevron2"/>
    <dgm:cxn modelId="{D7CDCCAE-FE81-4E1B-A654-B821FB210A76}" type="presOf" srcId="{98CFC463-F9BC-4526-BB86-821CEADFD93D}" destId="{0FB61BF9-D1A4-4998-B1B8-A283F6086FDB}" srcOrd="0" destOrd="0" presId="urn:microsoft.com/office/officeart/2005/8/layout/chevron2"/>
    <dgm:cxn modelId="{71ECB8A6-E88A-4048-B56D-C0F522FE0D3E}" type="presParOf" srcId="{31574421-1CFC-4DD5-9680-0A3B673342AC}" destId="{05746C7B-AA69-40D4-98AE-0543996F2F6D}" srcOrd="0" destOrd="0" presId="urn:microsoft.com/office/officeart/2005/8/layout/chevron2"/>
    <dgm:cxn modelId="{2DEFA3E9-851C-40E3-BA82-DFB8AF2BD081}" type="presParOf" srcId="{05746C7B-AA69-40D4-98AE-0543996F2F6D}" destId="{0FB61BF9-D1A4-4998-B1B8-A283F6086FDB}" srcOrd="0" destOrd="0" presId="urn:microsoft.com/office/officeart/2005/8/layout/chevron2"/>
    <dgm:cxn modelId="{CD67B3BE-392B-4DDD-B53D-F608279E1661}" type="presParOf" srcId="{05746C7B-AA69-40D4-98AE-0543996F2F6D}" destId="{EF4ED702-1794-4D27-A376-1C1779F044E7}"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DADA15-020C-42BE-AA42-D10A6AA663AE}" type="doc">
      <dgm:prSet loTypeId="urn:microsoft.com/office/officeart/2005/8/layout/chevron2" loCatId="process" qsTypeId="urn:microsoft.com/office/officeart/2005/8/quickstyle/simple1" qsCatId="simple" csTypeId="urn:microsoft.com/office/officeart/2005/8/colors/colorful2" csCatId="colorful" phldr="1"/>
      <dgm:spPr/>
      <dgm:t>
        <a:bodyPr/>
        <a:lstStyle/>
        <a:p>
          <a:endParaRPr lang="lv-LV"/>
        </a:p>
      </dgm:t>
    </dgm:pt>
    <dgm:pt modelId="{98CFC463-F9BC-4526-BB86-821CEADFD93D}">
      <dgm:prSet phldrT="[Text]" phldr="1"/>
      <dgm:spPr/>
      <dgm:t>
        <a:bodyPr/>
        <a:lstStyle/>
        <a:p>
          <a:endParaRPr lang="lv-LV" dirty="0"/>
        </a:p>
      </dgm:t>
    </dgm:pt>
    <dgm:pt modelId="{6278F4CA-F8FF-4113-8111-9B3B8AF4C5EE}" type="parTrans" cxnId="{CA95D133-5662-44C5-A819-A891635F31CE}">
      <dgm:prSet/>
      <dgm:spPr/>
      <dgm:t>
        <a:bodyPr/>
        <a:lstStyle/>
        <a:p>
          <a:endParaRPr lang="lv-LV"/>
        </a:p>
      </dgm:t>
    </dgm:pt>
    <dgm:pt modelId="{8294B53B-399D-43A0-B015-4CA67580238B}" type="sibTrans" cxnId="{CA95D133-5662-44C5-A819-A891635F31CE}">
      <dgm:prSet/>
      <dgm:spPr/>
      <dgm:t>
        <a:bodyPr/>
        <a:lstStyle/>
        <a:p>
          <a:endParaRPr lang="lv-LV"/>
        </a:p>
      </dgm:t>
    </dgm:pt>
    <dgm:pt modelId="{A88CDAB8-A6AF-4279-9800-F2155C5295D4}">
      <dgm:prSet phldrT="[Text]" custT="1"/>
      <dgm:spPr/>
      <dgm:t>
        <a:bodyPr/>
        <a:lstStyle/>
        <a:p>
          <a:pPr>
            <a:buNone/>
          </a:pPr>
          <a:r>
            <a:rPr lang="lv-LV" sz="2400" b="0" i="0" dirty="0">
              <a:latin typeface="Times New Roman" panose="02020603050405020304" pitchFamily="18" charset="0"/>
              <a:cs typeface="Times New Roman" panose="02020603050405020304" pitchFamily="18" charset="0"/>
            </a:rPr>
            <a:t>Lūdzu, novērtējiet zemāk minētos apgalvojumus!</a:t>
          </a:r>
          <a:endParaRPr lang="lv-LV" sz="2400" dirty="0">
            <a:latin typeface="Times New Roman" panose="02020603050405020304" pitchFamily="18" charset="0"/>
            <a:cs typeface="Times New Roman" panose="02020603050405020304" pitchFamily="18" charset="0"/>
          </a:endParaRPr>
        </a:p>
      </dgm:t>
    </dgm:pt>
    <dgm:pt modelId="{1A687104-64E0-43A0-B375-B3EE32956CB1}" type="parTrans" cxnId="{8FACE80F-9E54-4350-80B2-AE7F1DA0642F}">
      <dgm:prSet/>
      <dgm:spPr/>
      <dgm:t>
        <a:bodyPr/>
        <a:lstStyle/>
        <a:p>
          <a:endParaRPr lang="lv-LV"/>
        </a:p>
      </dgm:t>
    </dgm:pt>
    <dgm:pt modelId="{62D1D3D7-8F71-4229-9137-C16FC68662DC}" type="sibTrans" cxnId="{8FACE80F-9E54-4350-80B2-AE7F1DA0642F}">
      <dgm:prSet/>
      <dgm:spPr/>
      <dgm:t>
        <a:bodyPr/>
        <a:lstStyle/>
        <a:p>
          <a:endParaRPr lang="lv-LV"/>
        </a:p>
      </dgm:t>
    </dgm:pt>
    <dgm:pt modelId="{31574421-1CFC-4DD5-9680-0A3B673342AC}" type="pres">
      <dgm:prSet presAssocID="{21DADA15-020C-42BE-AA42-D10A6AA663AE}" presName="linearFlow" presStyleCnt="0">
        <dgm:presLayoutVars>
          <dgm:dir/>
          <dgm:animLvl val="lvl"/>
          <dgm:resizeHandles val="exact"/>
        </dgm:presLayoutVars>
      </dgm:prSet>
      <dgm:spPr/>
    </dgm:pt>
    <dgm:pt modelId="{05746C7B-AA69-40D4-98AE-0543996F2F6D}" type="pres">
      <dgm:prSet presAssocID="{98CFC463-F9BC-4526-BB86-821CEADFD93D}" presName="composite" presStyleCnt="0"/>
      <dgm:spPr/>
    </dgm:pt>
    <dgm:pt modelId="{0FB61BF9-D1A4-4998-B1B8-A283F6086FDB}" type="pres">
      <dgm:prSet presAssocID="{98CFC463-F9BC-4526-BB86-821CEADFD93D}" presName="parentText" presStyleLbl="alignNode1" presStyleIdx="0" presStyleCnt="1">
        <dgm:presLayoutVars>
          <dgm:chMax val="1"/>
          <dgm:bulletEnabled val="1"/>
        </dgm:presLayoutVars>
      </dgm:prSet>
      <dgm:spPr/>
    </dgm:pt>
    <dgm:pt modelId="{EF4ED702-1794-4D27-A376-1C1779F044E7}" type="pres">
      <dgm:prSet presAssocID="{98CFC463-F9BC-4526-BB86-821CEADFD93D}" presName="descendantText" presStyleLbl="alignAcc1" presStyleIdx="0" presStyleCnt="1">
        <dgm:presLayoutVars>
          <dgm:bulletEnabled val="1"/>
        </dgm:presLayoutVars>
      </dgm:prSet>
      <dgm:spPr/>
    </dgm:pt>
  </dgm:ptLst>
  <dgm:cxnLst>
    <dgm:cxn modelId="{8FACE80F-9E54-4350-80B2-AE7F1DA0642F}" srcId="{98CFC463-F9BC-4526-BB86-821CEADFD93D}" destId="{A88CDAB8-A6AF-4279-9800-F2155C5295D4}" srcOrd="0" destOrd="0" parTransId="{1A687104-64E0-43A0-B375-B3EE32956CB1}" sibTransId="{62D1D3D7-8F71-4229-9137-C16FC68662DC}"/>
    <dgm:cxn modelId="{77DAE229-7D7A-41CC-90F1-C6773C5F7F26}" type="presOf" srcId="{21DADA15-020C-42BE-AA42-D10A6AA663AE}" destId="{31574421-1CFC-4DD5-9680-0A3B673342AC}" srcOrd="0" destOrd="0" presId="urn:microsoft.com/office/officeart/2005/8/layout/chevron2"/>
    <dgm:cxn modelId="{CA95D133-5662-44C5-A819-A891635F31CE}" srcId="{21DADA15-020C-42BE-AA42-D10A6AA663AE}" destId="{98CFC463-F9BC-4526-BB86-821CEADFD93D}" srcOrd="0" destOrd="0" parTransId="{6278F4CA-F8FF-4113-8111-9B3B8AF4C5EE}" sibTransId="{8294B53B-399D-43A0-B015-4CA67580238B}"/>
    <dgm:cxn modelId="{DF371879-9E17-4A26-BCDF-A558042E770A}" type="presOf" srcId="{A88CDAB8-A6AF-4279-9800-F2155C5295D4}" destId="{EF4ED702-1794-4D27-A376-1C1779F044E7}" srcOrd="0" destOrd="0" presId="urn:microsoft.com/office/officeart/2005/8/layout/chevron2"/>
    <dgm:cxn modelId="{D7CDCCAE-FE81-4E1B-A654-B821FB210A76}" type="presOf" srcId="{98CFC463-F9BC-4526-BB86-821CEADFD93D}" destId="{0FB61BF9-D1A4-4998-B1B8-A283F6086FDB}" srcOrd="0" destOrd="0" presId="urn:microsoft.com/office/officeart/2005/8/layout/chevron2"/>
    <dgm:cxn modelId="{71ECB8A6-E88A-4048-B56D-C0F522FE0D3E}" type="presParOf" srcId="{31574421-1CFC-4DD5-9680-0A3B673342AC}" destId="{05746C7B-AA69-40D4-98AE-0543996F2F6D}" srcOrd="0" destOrd="0" presId="urn:microsoft.com/office/officeart/2005/8/layout/chevron2"/>
    <dgm:cxn modelId="{2DEFA3E9-851C-40E3-BA82-DFB8AF2BD081}" type="presParOf" srcId="{05746C7B-AA69-40D4-98AE-0543996F2F6D}" destId="{0FB61BF9-D1A4-4998-B1B8-A283F6086FDB}" srcOrd="0" destOrd="0" presId="urn:microsoft.com/office/officeart/2005/8/layout/chevron2"/>
    <dgm:cxn modelId="{CD67B3BE-392B-4DDD-B53D-F608279E1661}" type="presParOf" srcId="{05746C7B-AA69-40D4-98AE-0543996F2F6D}" destId="{EF4ED702-1794-4D27-A376-1C1779F044E7}"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DDA211B-5D54-4A96-AA55-0DC54C4EF26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lv-LV"/>
        </a:p>
      </dgm:t>
    </dgm:pt>
    <dgm:pt modelId="{601F2C0B-8BAA-4EC6-A7C5-40BA7DC7AEB6}">
      <dgm:prSet phldrT="[Text]"/>
      <dgm:spPr/>
      <dgm:t>
        <a:bodyPr/>
        <a:lstStyle/>
        <a:p>
          <a:r>
            <a:rPr lang="lv-LV" dirty="0">
              <a:latin typeface="Times New Roman" panose="02020603050405020304" pitchFamily="18" charset="0"/>
              <a:cs typeface="Times New Roman" panose="02020603050405020304" pitchFamily="18" charset="0"/>
            </a:rPr>
            <a:t>Bažas</a:t>
          </a:r>
        </a:p>
      </dgm:t>
    </dgm:pt>
    <dgm:pt modelId="{A4382AB4-01C5-4337-A139-6081CD575FF4}" type="parTrans" cxnId="{C2A2648A-8065-4532-BC6C-59E637B576D1}">
      <dgm:prSet/>
      <dgm:spPr/>
      <dgm:t>
        <a:bodyPr/>
        <a:lstStyle/>
        <a:p>
          <a:endParaRPr lang="lv-LV"/>
        </a:p>
      </dgm:t>
    </dgm:pt>
    <dgm:pt modelId="{564CF760-5D73-46B2-849A-B02F3C8E0F24}" type="sibTrans" cxnId="{C2A2648A-8065-4532-BC6C-59E637B576D1}">
      <dgm:prSet/>
      <dgm:spPr/>
      <dgm:t>
        <a:bodyPr/>
        <a:lstStyle/>
        <a:p>
          <a:endParaRPr lang="lv-LV"/>
        </a:p>
      </dgm:t>
    </dgm:pt>
    <dgm:pt modelId="{237ADE61-82E3-42BD-87B1-6D137BD719A8}">
      <dgm:prSet phldrT="[Text]"/>
      <dgm:spPr/>
      <dgm:t>
        <a:bodyPr/>
        <a:lstStyle/>
        <a:p>
          <a:endParaRPr lang="lv-LV" dirty="0"/>
        </a:p>
      </dgm:t>
    </dgm:pt>
    <dgm:pt modelId="{E442C097-D52F-4DDF-950F-A0E87D2DE435}" type="parTrans" cxnId="{4BF2D3BD-02B1-42EA-9321-A65C39402FAC}">
      <dgm:prSet/>
      <dgm:spPr/>
      <dgm:t>
        <a:bodyPr/>
        <a:lstStyle/>
        <a:p>
          <a:endParaRPr lang="lv-LV"/>
        </a:p>
      </dgm:t>
    </dgm:pt>
    <dgm:pt modelId="{9D7BA1E5-EEA3-47CB-B18A-1A9DF5852B4D}" type="sibTrans" cxnId="{4BF2D3BD-02B1-42EA-9321-A65C39402FAC}">
      <dgm:prSet/>
      <dgm:spPr/>
      <dgm:t>
        <a:bodyPr/>
        <a:lstStyle/>
        <a:p>
          <a:endParaRPr lang="lv-LV"/>
        </a:p>
      </dgm:t>
    </dgm:pt>
    <dgm:pt modelId="{D263B768-54E4-42C4-AEA5-764566C02A92}">
      <dgm:prSet phldrT="[Text]"/>
      <dgm:spPr/>
      <dgm:t>
        <a:bodyPr/>
        <a:lstStyle/>
        <a:p>
          <a:r>
            <a:rPr lang="lv-LV" dirty="0">
              <a:latin typeface="Times New Roman" panose="02020603050405020304" pitchFamily="18" charset="0"/>
              <a:cs typeface="Times New Roman" panose="02020603050405020304" pitchFamily="18" charset="0"/>
            </a:rPr>
            <a:t>Ierosinājumi</a:t>
          </a:r>
        </a:p>
      </dgm:t>
    </dgm:pt>
    <dgm:pt modelId="{48733A2D-D348-4591-AA8A-A8D432DFD338}" type="parTrans" cxnId="{256C2E6C-DA01-4964-A3CE-7253214D961B}">
      <dgm:prSet/>
      <dgm:spPr/>
      <dgm:t>
        <a:bodyPr/>
        <a:lstStyle/>
        <a:p>
          <a:endParaRPr lang="lv-LV"/>
        </a:p>
      </dgm:t>
    </dgm:pt>
    <dgm:pt modelId="{3B0278B1-CFD6-4429-B80F-78435F90DB56}" type="sibTrans" cxnId="{256C2E6C-DA01-4964-A3CE-7253214D961B}">
      <dgm:prSet/>
      <dgm:spPr/>
      <dgm:t>
        <a:bodyPr/>
        <a:lstStyle/>
        <a:p>
          <a:endParaRPr lang="lv-LV"/>
        </a:p>
      </dgm:t>
    </dgm:pt>
    <dgm:pt modelId="{8D1318D0-5A83-468B-9ACE-3AD504AACD3C}">
      <dgm:prSet phldrT="[Text]"/>
      <dgm:spPr/>
      <dgm:t>
        <a:bodyPr/>
        <a:lstStyle/>
        <a:p>
          <a:endParaRPr lang="lv-LV" dirty="0"/>
        </a:p>
      </dgm:t>
    </dgm:pt>
    <dgm:pt modelId="{51ADD4AD-0FC9-4FD5-965F-AA7CE2580F7B}" type="parTrans" cxnId="{E39C05DE-49F5-48BD-917A-80B4DAE743DD}">
      <dgm:prSet/>
      <dgm:spPr/>
      <dgm:t>
        <a:bodyPr/>
        <a:lstStyle/>
        <a:p>
          <a:endParaRPr lang="lv-LV"/>
        </a:p>
      </dgm:t>
    </dgm:pt>
    <dgm:pt modelId="{1E3E49AC-76D0-40BD-BE13-81B0C9648283}" type="sibTrans" cxnId="{E39C05DE-49F5-48BD-917A-80B4DAE743DD}">
      <dgm:prSet/>
      <dgm:spPr/>
      <dgm:t>
        <a:bodyPr/>
        <a:lstStyle/>
        <a:p>
          <a:endParaRPr lang="lv-LV"/>
        </a:p>
      </dgm:t>
    </dgm:pt>
    <dgm:pt modelId="{9C280165-90C8-4C36-AECA-F1FC6AAF9F45}" type="pres">
      <dgm:prSet presAssocID="{FDDA211B-5D54-4A96-AA55-0DC54C4EF268}" presName="linear" presStyleCnt="0">
        <dgm:presLayoutVars>
          <dgm:animLvl val="lvl"/>
          <dgm:resizeHandles val="exact"/>
        </dgm:presLayoutVars>
      </dgm:prSet>
      <dgm:spPr/>
    </dgm:pt>
    <dgm:pt modelId="{2B57003E-8A1E-4B7F-9C55-C5060F0AE2A6}" type="pres">
      <dgm:prSet presAssocID="{601F2C0B-8BAA-4EC6-A7C5-40BA7DC7AEB6}" presName="parentText" presStyleLbl="node1" presStyleIdx="0" presStyleCnt="2" custScaleY="49461" custLinFactNeighborX="0" custLinFactNeighborY="-20732">
        <dgm:presLayoutVars>
          <dgm:chMax val="0"/>
          <dgm:bulletEnabled val="1"/>
        </dgm:presLayoutVars>
      </dgm:prSet>
      <dgm:spPr/>
    </dgm:pt>
    <dgm:pt modelId="{9D655F42-D844-4AB4-B5C9-3DFD25BEC30F}" type="pres">
      <dgm:prSet presAssocID="{601F2C0B-8BAA-4EC6-A7C5-40BA7DC7AEB6}" presName="childText" presStyleLbl="revTx" presStyleIdx="0" presStyleCnt="2">
        <dgm:presLayoutVars>
          <dgm:bulletEnabled val="1"/>
        </dgm:presLayoutVars>
      </dgm:prSet>
      <dgm:spPr/>
    </dgm:pt>
    <dgm:pt modelId="{F7AB0E21-3F77-4C83-BA02-E8E8B634C53F}" type="pres">
      <dgm:prSet presAssocID="{D263B768-54E4-42C4-AEA5-764566C02A92}" presName="parentText" presStyleLbl="node1" presStyleIdx="1" presStyleCnt="2" custScaleY="46502" custLinFactY="5244" custLinFactNeighborY="100000">
        <dgm:presLayoutVars>
          <dgm:chMax val="0"/>
          <dgm:bulletEnabled val="1"/>
        </dgm:presLayoutVars>
      </dgm:prSet>
      <dgm:spPr/>
    </dgm:pt>
    <dgm:pt modelId="{C0FA001D-E2EB-4766-B3C9-C4DFBB353666}" type="pres">
      <dgm:prSet presAssocID="{D263B768-54E4-42C4-AEA5-764566C02A92}" presName="childText" presStyleLbl="revTx" presStyleIdx="1" presStyleCnt="2">
        <dgm:presLayoutVars>
          <dgm:bulletEnabled val="1"/>
        </dgm:presLayoutVars>
      </dgm:prSet>
      <dgm:spPr/>
    </dgm:pt>
  </dgm:ptLst>
  <dgm:cxnLst>
    <dgm:cxn modelId="{9975115D-197E-409D-BF4A-012FF20F3432}" type="presOf" srcId="{D263B768-54E4-42C4-AEA5-764566C02A92}" destId="{F7AB0E21-3F77-4C83-BA02-E8E8B634C53F}" srcOrd="0" destOrd="0" presId="urn:microsoft.com/office/officeart/2005/8/layout/vList2"/>
    <dgm:cxn modelId="{5238E05E-50EF-4DD8-BB84-1AAFBAEAF63A}" type="presOf" srcId="{FDDA211B-5D54-4A96-AA55-0DC54C4EF268}" destId="{9C280165-90C8-4C36-AECA-F1FC6AAF9F45}" srcOrd="0" destOrd="0" presId="urn:microsoft.com/office/officeart/2005/8/layout/vList2"/>
    <dgm:cxn modelId="{256C2E6C-DA01-4964-A3CE-7253214D961B}" srcId="{FDDA211B-5D54-4A96-AA55-0DC54C4EF268}" destId="{D263B768-54E4-42C4-AEA5-764566C02A92}" srcOrd="1" destOrd="0" parTransId="{48733A2D-D348-4591-AA8A-A8D432DFD338}" sibTransId="{3B0278B1-CFD6-4429-B80F-78435F90DB56}"/>
    <dgm:cxn modelId="{6430BC6F-2FF2-4D36-AD1A-8D00FFF617E7}" type="presOf" srcId="{237ADE61-82E3-42BD-87B1-6D137BD719A8}" destId="{9D655F42-D844-4AB4-B5C9-3DFD25BEC30F}" srcOrd="0" destOrd="0" presId="urn:microsoft.com/office/officeart/2005/8/layout/vList2"/>
    <dgm:cxn modelId="{64359789-CFAF-4A37-AACB-A6F85C2D5D62}" type="presOf" srcId="{8D1318D0-5A83-468B-9ACE-3AD504AACD3C}" destId="{C0FA001D-E2EB-4766-B3C9-C4DFBB353666}" srcOrd="0" destOrd="0" presId="urn:microsoft.com/office/officeart/2005/8/layout/vList2"/>
    <dgm:cxn modelId="{C2A2648A-8065-4532-BC6C-59E637B576D1}" srcId="{FDDA211B-5D54-4A96-AA55-0DC54C4EF268}" destId="{601F2C0B-8BAA-4EC6-A7C5-40BA7DC7AEB6}" srcOrd="0" destOrd="0" parTransId="{A4382AB4-01C5-4337-A139-6081CD575FF4}" sibTransId="{564CF760-5D73-46B2-849A-B02F3C8E0F24}"/>
    <dgm:cxn modelId="{0FE85BAC-F89C-44EF-A18F-0AF1B92200BB}" type="presOf" srcId="{601F2C0B-8BAA-4EC6-A7C5-40BA7DC7AEB6}" destId="{2B57003E-8A1E-4B7F-9C55-C5060F0AE2A6}" srcOrd="0" destOrd="0" presId="urn:microsoft.com/office/officeart/2005/8/layout/vList2"/>
    <dgm:cxn modelId="{4BF2D3BD-02B1-42EA-9321-A65C39402FAC}" srcId="{601F2C0B-8BAA-4EC6-A7C5-40BA7DC7AEB6}" destId="{237ADE61-82E3-42BD-87B1-6D137BD719A8}" srcOrd="0" destOrd="0" parTransId="{E442C097-D52F-4DDF-950F-A0E87D2DE435}" sibTransId="{9D7BA1E5-EEA3-47CB-B18A-1A9DF5852B4D}"/>
    <dgm:cxn modelId="{E39C05DE-49F5-48BD-917A-80B4DAE743DD}" srcId="{D263B768-54E4-42C4-AEA5-764566C02A92}" destId="{8D1318D0-5A83-468B-9ACE-3AD504AACD3C}" srcOrd="0" destOrd="0" parTransId="{51ADD4AD-0FC9-4FD5-965F-AA7CE2580F7B}" sibTransId="{1E3E49AC-76D0-40BD-BE13-81B0C9648283}"/>
    <dgm:cxn modelId="{DAEC6E1D-98DA-48E8-8F47-8452C1EE01E5}" type="presParOf" srcId="{9C280165-90C8-4C36-AECA-F1FC6AAF9F45}" destId="{2B57003E-8A1E-4B7F-9C55-C5060F0AE2A6}" srcOrd="0" destOrd="0" presId="urn:microsoft.com/office/officeart/2005/8/layout/vList2"/>
    <dgm:cxn modelId="{45CDCEC9-5937-4767-B1FD-6C243E1AD927}" type="presParOf" srcId="{9C280165-90C8-4C36-AECA-F1FC6AAF9F45}" destId="{9D655F42-D844-4AB4-B5C9-3DFD25BEC30F}" srcOrd="1" destOrd="0" presId="urn:microsoft.com/office/officeart/2005/8/layout/vList2"/>
    <dgm:cxn modelId="{5A251D54-88A0-4027-8483-5091733935BE}" type="presParOf" srcId="{9C280165-90C8-4C36-AECA-F1FC6AAF9F45}" destId="{F7AB0E21-3F77-4C83-BA02-E8E8B634C53F}" srcOrd="2" destOrd="0" presId="urn:microsoft.com/office/officeart/2005/8/layout/vList2"/>
    <dgm:cxn modelId="{51D9BD8A-003D-441D-86CB-529E9B039699}" type="presParOf" srcId="{9C280165-90C8-4C36-AECA-F1FC6AAF9F45}" destId="{C0FA001D-E2EB-4766-B3C9-C4DFBB353666}"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61BF9-D1A4-4998-B1B8-A283F6086FDB}">
      <dsp:nvSpPr>
        <dsp:cNvPr id="0" name=""/>
        <dsp:cNvSpPr/>
      </dsp:nvSpPr>
      <dsp:spPr>
        <a:xfrm rot="5400000">
          <a:off x="-112036" y="112036"/>
          <a:ext cx="746910" cy="522837"/>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lv-LV" sz="1400" kern="1200" dirty="0"/>
        </a:p>
      </dsp:txBody>
      <dsp:txXfrm rot="-5400000">
        <a:off x="1" y="261419"/>
        <a:ext cx="522837" cy="224073"/>
      </dsp:txXfrm>
    </dsp:sp>
    <dsp:sp modelId="{EF4ED702-1794-4D27-A376-1C1779F044E7}">
      <dsp:nvSpPr>
        <dsp:cNvPr id="0" name=""/>
        <dsp:cNvSpPr/>
      </dsp:nvSpPr>
      <dsp:spPr>
        <a:xfrm rot="5400000">
          <a:off x="4959098" y="-4436261"/>
          <a:ext cx="485491" cy="9358015"/>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None/>
          </a:pPr>
          <a:r>
            <a:rPr lang="lv-LV" sz="2400" b="0" i="0" kern="1200" dirty="0">
              <a:latin typeface="Times New Roman" panose="02020603050405020304" pitchFamily="18" charset="0"/>
              <a:cs typeface="Times New Roman" panose="02020603050405020304" pitchFamily="18" charset="0"/>
            </a:rPr>
            <a:t>Lūdzu, novērtējiet zemāk minētos apgalvojumus!</a:t>
          </a:r>
          <a:endParaRPr lang="lv-LV" sz="2400" kern="1200" dirty="0">
            <a:latin typeface="Times New Roman" panose="02020603050405020304" pitchFamily="18" charset="0"/>
            <a:cs typeface="Times New Roman" panose="02020603050405020304" pitchFamily="18" charset="0"/>
          </a:endParaRPr>
        </a:p>
      </dsp:txBody>
      <dsp:txXfrm rot="-5400000">
        <a:off x="522836" y="23701"/>
        <a:ext cx="9334315" cy="4380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61BF9-D1A4-4998-B1B8-A283F6086FDB}">
      <dsp:nvSpPr>
        <dsp:cNvPr id="0" name=""/>
        <dsp:cNvSpPr/>
      </dsp:nvSpPr>
      <dsp:spPr>
        <a:xfrm rot="5400000">
          <a:off x="-112036" y="112036"/>
          <a:ext cx="746910" cy="522837"/>
        </a:xfrm>
        <a:prstGeom prst="chevron">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endParaRPr lang="lv-LV" sz="1400" kern="1200" dirty="0"/>
        </a:p>
      </dsp:txBody>
      <dsp:txXfrm rot="-5400000">
        <a:off x="1" y="261419"/>
        <a:ext cx="522837" cy="224073"/>
      </dsp:txXfrm>
    </dsp:sp>
    <dsp:sp modelId="{EF4ED702-1794-4D27-A376-1C1779F044E7}">
      <dsp:nvSpPr>
        <dsp:cNvPr id="0" name=""/>
        <dsp:cNvSpPr/>
      </dsp:nvSpPr>
      <dsp:spPr>
        <a:xfrm rot="5400000">
          <a:off x="4959098" y="-4436261"/>
          <a:ext cx="485491" cy="9358015"/>
        </a:xfrm>
        <a:prstGeom prst="round2Same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None/>
          </a:pPr>
          <a:r>
            <a:rPr lang="lv-LV" sz="2400" b="0" i="0" kern="1200" dirty="0">
              <a:latin typeface="Times New Roman" panose="02020603050405020304" pitchFamily="18" charset="0"/>
              <a:cs typeface="Times New Roman" panose="02020603050405020304" pitchFamily="18" charset="0"/>
            </a:rPr>
            <a:t>Lūdzu, novērtējiet zemāk minētos apgalvojumus!</a:t>
          </a:r>
          <a:endParaRPr lang="lv-LV" sz="2400" kern="1200" dirty="0">
            <a:latin typeface="Times New Roman" panose="02020603050405020304" pitchFamily="18" charset="0"/>
            <a:cs typeface="Times New Roman" panose="02020603050405020304" pitchFamily="18" charset="0"/>
          </a:endParaRPr>
        </a:p>
      </dsp:txBody>
      <dsp:txXfrm rot="-5400000">
        <a:off x="522836" y="23701"/>
        <a:ext cx="9334315" cy="4380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7003E-8A1E-4B7F-9C55-C5060F0AE2A6}">
      <dsp:nvSpPr>
        <dsp:cNvPr id="0" name=""/>
        <dsp:cNvSpPr/>
      </dsp:nvSpPr>
      <dsp:spPr>
        <a:xfrm>
          <a:off x="0" y="711196"/>
          <a:ext cx="6665362" cy="74072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lv-LV" sz="3000" kern="1200" dirty="0">
              <a:latin typeface="Times New Roman" panose="02020603050405020304" pitchFamily="18" charset="0"/>
              <a:cs typeface="Times New Roman" panose="02020603050405020304" pitchFamily="18" charset="0"/>
            </a:rPr>
            <a:t>Bažas</a:t>
          </a:r>
        </a:p>
      </dsp:txBody>
      <dsp:txXfrm>
        <a:off x="36159" y="747355"/>
        <a:ext cx="6593044" cy="668409"/>
      </dsp:txXfrm>
    </dsp:sp>
    <dsp:sp modelId="{9D655F42-D844-4AB4-B5C9-3DFD25BEC30F}">
      <dsp:nvSpPr>
        <dsp:cNvPr id="0" name=""/>
        <dsp:cNvSpPr/>
      </dsp:nvSpPr>
      <dsp:spPr>
        <a:xfrm>
          <a:off x="0" y="1671650"/>
          <a:ext cx="6665362"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25" tIns="38100" rIns="213360" bIns="38100" numCol="1" spcCol="1270" anchor="t" anchorCtr="0">
          <a:noAutofit/>
        </a:bodyPr>
        <a:lstStyle/>
        <a:p>
          <a:pPr marL="228600" lvl="1" indent="-228600" algn="l" defTabSz="1022350">
            <a:lnSpc>
              <a:spcPct val="90000"/>
            </a:lnSpc>
            <a:spcBef>
              <a:spcPct val="0"/>
            </a:spcBef>
            <a:spcAft>
              <a:spcPct val="20000"/>
            </a:spcAft>
            <a:buChar char="•"/>
          </a:pPr>
          <a:endParaRPr lang="lv-LV" sz="2300" kern="1200" dirty="0"/>
        </a:p>
      </dsp:txBody>
      <dsp:txXfrm>
        <a:off x="0" y="1671650"/>
        <a:ext cx="6665362" cy="1059840"/>
      </dsp:txXfrm>
    </dsp:sp>
    <dsp:sp modelId="{F7AB0E21-3F77-4C83-BA02-E8E8B634C53F}">
      <dsp:nvSpPr>
        <dsp:cNvPr id="0" name=""/>
        <dsp:cNvSpPr/>
      </dsp:nvSpPr>
      <dsp:spPr>
        <a:xfrm>
          <a:off x="0" y="3869864"/>
          <a:ext cx="6665362" cy="696413"/>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lv-LV" sz="3000" kern="1200" dirty="0">
              <a:latin typeface="Times New Roman" panose="02020603050405020304" pitchFamily="18" charset="0"/>
              <a:cs typeface="Times New Roman" panose="02020603050405020304" pitchFamily="18" charset="0"/>
            </a:rPr>
            <a:t>Ierosinājumi</a:t>
          </a:r>
        </a:p>
      </dsp:txBody>
      <dsp:txXfrm>
        <a:off x="33996" y="3903860"/>
        <a:ext cx="6597370" cy="628421"/>
      </dsp:txXfrm>
    </dsp:sp>
    <dsp:sp modelId="{C0FA001D-E2EB-4766-B3C9-C4DFBB353666}">
      <dsp:nvSpPr>
        <dsp:cNvPr id="0" name=""/>
        <dsp:cNvSpPr/>
      </dsp:nvSpPr>
      <dsp:spPr>
        <a:xfrm>
          <a:off x="0" y="3427904"/>
          <a:ext cx="6665362"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625" tIns="38100" rIns="213360" bIns="38100" numCol="1" spcCol="1270" anchor="t" anchorCtr="0">
          <a:noAutofit/>
        </a:bodyPr>
        <a:lstStyle/>
        <a:p>
          <a:pPr marL="228600" lvl="1" indent="-228600" algn="l" defTabSz="1022350">
            <a:lnSpc>
              <a:spcPct val="90000"/>
            </a:lnSpc>
            <a:spcBef>
              <a:spcPct val="0"/>
            </a:spcBef>
            <a:spcAft>
              <a:spcPct val="20000"/>
            </a:spcAft>
            <a:buChar char="•"/>
          </a:pPr>
          <a:endParaRPr lang="lv-LV" sz="2300" kern="1200" dirty="0"/>
        </a:p>
      </dsp:txBody>
      <dsp:txXfrm>
        <a:off x="0" y="3427904"/>
        <a:ext cx="6665362" cy="10598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DF2EE5E-D9B8-4FE2-BFB4-0041231DDE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245F7137-6988-47C0-8585-A66AEC20D13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89E174-9300-4BD3-B0E4-6925BFA1C548}" type="datetimeFigureOut">
              <a:rPr lang="en-GB" smtClean="0"/>
              <a:t>30/10/2018</a:t>
            </a:fld>
            <a:endParaRPr lang="en-GB"/>
          </a:p>
        </p:txBody>
      </p:sp>
      <p:sp>
        <p:nvSpPr>
          <p:cNvPr id="4" name="Slide Image Placeholder 3">
            <a:extLst>
              <a:ext uri="{FF2B5EF4-FFF2-40B4-BE49-F238E27FC236}">
                <a16:creationId xmlns:a16="http://schemas.microsoft.com/office/drawing/2014/main" id="{9A8955B6-2C46-48D0-9662-893D1EEA487D}"/>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a:extLst>
              <a:ext uri="{FF2B5EF4-FFF2-40B4-BE49-F238E27FC236}">
                <a16:creationId xmlns:a16="http://schemas.microsoft.com/office/drawing/2014/main" id="{23CE8A51-4F7D-4828-8818-89BCED390D8C}"/>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a:extLst>
              <a:ext uri="{FF2B5EF4-FFF2-40B4-BE49-F238E27FC236}">
                <a16:creationId xmlns:a16="http://schemas.microsoft.com/office/drawing/2014/main" id="{F42BD735-3BDD-4DC7-9591-A5A82012D5E9}"/>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a:extLst>
              <a:ext uri="{FF2B5EF4-FFF2-40B4-BE49-F238E27FC236}">
                <a16:creationId xmlns:a16="http://schemas.microsoft.com/office/drawing/2014/main" id="{90D707ED-AC13-4B9F-9CFD-4912CD85DA4A}"/>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611358-AAF9-4DC4-9A22-829454D54B17}"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5806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43949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21414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332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28950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74454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84381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31177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1275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1962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pPr/>
              <a:t>10/30/2018</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31619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10/30/2018</a:t>
            </a:fld>
            <a:endParaRPr lang="en-US" dirty="0"/>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07396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10/30/2018</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3639059"/>
      </p:ext>
    </p:extLst>
  </p:cSld>
  <p:clrMap bg1="lt1" tx1="dk1" bg2="lt2" tx2="dk2" accent1="accent1" accent2="accent2" accent3="accent3" accent4="accent4" accent5="accent5" accent6="accent6" hlink="hlink" folHlink="folHlink"/>
  <p:sldLayoutIdLst>
    <p:sldLayoutId id="2147483924" r:id="rId1"/>
    <p:sldLayoutId id="2147483925" r:id="rId2"/>
    <p:sldLayoutId id="2147483926" r:id="rId3"/>
    <p:sldLayoutId id="2147483927" r:id="rId4"/>
    <p:sldLayoutId id="2147483928" r:id="rId5"/>
    <p:sldLayoutId id="2147483929" r:id="rId6"/>
    <p:sldLayoutId id="2147483930" r:id="rId7"/>
    <p:sldLayoutId id="2147483931" r:id="rId8"/>
    <p:sldLayoutId id="2147483932" r:id="rId9"/>
    <p:sldLayoutId id="2147483933" r:id="rId10"/>
    <p:sldLayoutId id="2147483934" r:id="rId11"/>
    <p:sldLayoutId id="2147483935"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mk.gov.lv/lv/aktualitates/sabiedribas-iesaiste-butiska-ir-atgriezeniskas-saites-nodrosinasan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chart" Target="../charts/chart2.xml"/><Relationship Id="rId7" Type="http://schemas.openxmlformats.org/officeDocument/2006/relationships/diagramColors" Target="../diagrams/colors1.xml"/><Relationship Id="rId2" Type="http://schemas.openxmlformats.org/officeDocument/2006/relationships/chart" Target="../charts/chart1.xml"/><Relationship Id="rId1" Type="http://schemas.openxmlformats.org/officeDocument/2006/relationships/slideLayout" Target="../slideLayouts/slideLayout1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chart" Target="../charts/chart3.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chart" Target="../charts/chart5.xml"/><Relationship Id="rId7" Type="http://schemas.openxmlformats.org/officeDocument/2006/relationships/diagramColors" Target="../diagrams/colors2.xml"/><Relationship Id="rId2" Type="http://schemas.openxmlformats.org/officeDocument/2006/relationships/chart" Target="../charts/chart4.xml"/><Relationship Id="rId1" Type="http://schemas.openxmlformats.org/officeDocument/2006/relationships/slideLayout" Target="../slideLayouts/slideLayout1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chart" Target="../charts/chart6.xml"/><Relationship Id="rId1" Type="http://schemas.openxmlformats.org/officeDocument/2006/relationships/slideLayout" Target="../slideLayouts/slideLayout1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28EA7-570F-44E0-A1A7-D786C38458BC}"/>
              </a:ext>
            </a:extLst>
          </p:cNvPr>
          <p:cNvSpPr>
            <a:spLocks noGrp="1"/>
          </p:cNvSpPr>
          <p:nvPr>
            <p:ph type="ctrTitle"/>
          </p:nvPr>
        </p:nvSpPr>
        <p:spPr>
          <a:solidFill>
            <a:schemeClr val="bg1"/>
          </a:solidFill>
        </p:spPr>
        <p:txBody>
          <a:bodyPr>
            <a:normAutofit/>
          </a:bodyPr>
          <a:lstStyle/>
          <a:p>
            <a:r>
              <a:rPr lang="lv-LV" sz="2800" b="1" cap="none" dirty="0">
                <a:latin typeface="Times New Roman" panose="02020603050405020304" pitchFamily="18" charset="0"/>
                <a:cs typeface="Times New Roman" panose="02020603050405020304" pitchFamily="18" charset="0"/>
              </a:rPr>
              <a:t>Aptaujas rezultāti</a:t>
            </a:r>
            <a:r>
              <a:rPr lang="lv-LV" sz="2800" cap="none" dirty="0">
                <a:latin typeface="Times New Roman" panose="02020603050405020304" pitchFamily="18" charset="0"/>
                <a:cs typeface="Times New Roman" panose="02020603050405020304" pitchFamily="18" charset="0"/>
              </a:rPr>
              <a:t> par Memoranda padomes darba grupas izstrādāto piedāvājumu nevalstisko organizāciju un ministru kabineta sadarbības memoranda īstenošanas padomes darbības pilnveidei</a:t>
            </a:r>
            <a:br>
              <a:rPr lang="lv-LV" sz="2800" cap="none" dirty="0">
                <a:latin typeface="Times New Roman" panose="02020603050405020304" pitchFamily="18" charset="0"/>
                <a:cs typeface="Times New Roman" panose="02020603050405020304" pitchFamily="18" charset="0"/>
              </a:rPr>
            </a:br>
            <a:endParaRPr lang="lv-LV" sz="2800" b="1" cap="none"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BDE80D3C-2F6D-42CE-9BCA-DB8A507FBEEE}"/>
              </a:ext>
            </a:extLst>
          </p:cNvPr>
          <p:cNvSpPr>
            <a:spLocks noGrp="1"/>
          </p:cNvSpPr>
          <p:nvPr>
            <p:ph type="subTitle" idx="1"/>
          </p:nvPr>
        </p:nvSpPr>
        <p:spPr>
          <a:xfrm>
            <a:off x="1562100" y="4129239"/>
            <a:ext cx="9070848" cy="714366"/>
          </a:xfrm>
          <a:solidFill>
            <a:schemeClr val="bg1"/>
          </a:solidFill>
        </p:spPr>
        <p:txBody>
          <a:bodyPr>
            <a:normAutofit fontScale="92500" lnSpcReduction="20000"/>
          </a:bodyPr>
          <a:lstStyle/>
          <a:p>
            <a:r>
              <a:rPr lang="lv-LV" sz="2000" dirty="0">
                <a:latin typeface="Times New Roman" panose="02020603050405020304" pitchFamily="18" charset="0"/>
                <a:cs typeface="Times New Roman" panose="02020603050405020304" pitchFamily="18" charset="0"/>
              </a:rPr>
              <a:t>Memoranda padomes sēde</a:t>
            </a:r>
          </a:p>
          <a:p>
            <a:r>
              <a:rPr lang="lv-LV" sz="2000" dirty="0">
                <a:latin typeface="Times New Roman" panose="02020603050405020304" pitchFamily="18" charset="0"/>
                <a:cs typeface="Times New Roman" panose="02020603050405020304" pitchFamily="18" charset="0"/>
              </a:rPr>
              <a:t>31.10.2018.</a:t>
            </a:r>
            <a:endParaRPr lang="en-GB"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8922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78B54-B8A2-43AA-AACC-B94346E7BFE3}"/>
              </a:ext>
            </a:extLst>
          </p:cNvPr>
          <p:cNvSpPr>
            <a:spLocks noGrp="1"/>
          </p:cNvSpPr>
          <p:nvPr>
            <p:ph type="title"/>
          </p:nvPr>
        </p:nvSpPr>
        <p:spPr>
          <a:xfrm>
            <a:off x="1371600" y="685800"/>
            <a:ext cx="9601200" cy="545471"/>
          </a:xfrm>
        </p:spPr>
        <p:txBody>
          <a:bodyPr>
            <a:normAutofit fontScale="90000"/>
          </a:bodyPr>
          <a:lstStyle/>
          <a:p>
            <a:r>
              <a:rPr lang="lv-LV" dirty="0">
                <a:latin typeface="Times New Roman" panose="02020603050405020304" pitchFamily="18" charset="0"/>
                <a:cs typeface="Times New Roman" panose="02020603050405020304" pitchFamily="18" charset="0"/>
              </a:rPr>
              <a:t>Aptauja</a:t>
            </a:r>
          </a:p>
        </p:txBody>
      </p:sp>
      <p:sp>
        <p:nvSpPr>
          <p:cNvPr id="3" name="Content Placeholder 2">
            <a:extLst>
              <a:ext uri="{FF2B5EF4-FFF2-40B4-BE49-F238E27FC236}">
                <a16:creationId xmlns:a16="http://schemas.microsoft.com/office/drawing/2014/main" id="{ECD11385-0BC4-4BB2-A759-62640F186873}"/>
              </a:ext>
            </a:extLst>
          </p:cNvPr>
          <p:cNvSpPr>
            <a:spLocks noGrp="1"/>
          </p:cNvSpPr>
          <p:nvPr>
            <p:ph idx="1"/>
          </p:nvPr>
        </p:nvSpPr>
        <p:spPr>
          <a:xfrm>
            <a:off x="1371600" y="1303699"/>
            <a:ext cx="9601200" cy="4563701"/>
          </a:xfrm>
        </p:spPr>
        <p:txBody>
          <a:bodyPr>
            <a:normAutofit/>
          </a:bodyPr>
          <a:lstStyle/>
          <a:p>
            <a:pPr algn="just"/>
            <a:endParaRPr lang="lv-LV" dirty="0">
              <a:latin typeface="Times New Roman" panose="02020603050405020304" pitchFamily="18" charset="0"/>
              <a:cs typeface="Times New Roman" panose="02020603050405020304" pitchFamily="18" charset="0"/>
            </a:endParaRPr>
          </a:p>
          <a:p>
            <a:pPr algn="just"/>
            <a:r>
              <a:rPr lang="lv-LV" dirty="0">
                <a:latin typeface="Times New Roman" panose="02020603050405020304" pitchFamily="18" charset="0"/>
                <a:cs typeface="Times New Roman" panose="02020603050405020304" pitchFamily="18" charset="0"/>
              </a:rPr>
              <a:t>Pamatojoties uz 2018. gada 29. augusta Memoranda padomes konferences «INFORMĒŠANA-&gt;LĪDZDARBĪBA» darbnīcu rezultātiem*, Valsts kanceleja </a:t>
            </a:r>
            <a:r>
              <a:rPr lang="lv-LV" b="1" dirty="0">
                <a:latin typeface="Times New Roman" panose="02020603050405020304" pitchFamily="18" charset="0"/>
                <a:cs typeface="Times New Roman" panose="02020603050405020304" pitchFamily="18" charset="0"/>
              </a:rPr>
              <a:t>no 2018.gada 18. oktobra līdz 28. oktobrim </a:t>
            </a:r>
            <a:r>
              <a:rPr lang="lv-LV" dirty="0">
                <a:latin typeface="Times New Roman" panose="02020603050405020304" pitchFamily="18" charset="0"/>
                <a:cs typeface="Times New Roman" panose="02020603050405020304" pitchFamily="18" charset="0"/>
              </a:rPr>
              <a:t>rīkoja aptauju </a:t>
            </a:r>
          </a:p>
          <a:p>
            <a:pPr lvl="1" algn="just"/>
            <a:r>
              <a:rPr lang="lv-LV" dirty="0">
                <a:latin typeface="Times New Roman" panose="02020603050405020304" pitchFamily="18" charset="0"/>
                <a:cs typeface="Times New Roman" panose="02020603050405020304" pitchFamily="18" charset="0"/>
              </a:rPr>
              <a:t>par Memoranda padomes darba grupas izstrādāto piedāvājumu nevalstisko organizāciju un ministru kabineta sadarbības memoranda īstenošanas padomes darbības pilnveidei</a:t>
            </a:r>
          </a:p>
          <a:p>
            <a:pPr algn="just"/>
            <a:r>
              <a:rPr lang="lv-LV" dirty="0">
                <a:latin typeface="Times New Roman" panose="02020603050405020304" pitchFamily="18" charset="0"/>
                <a:cs typeface="Times New Roman" panose="02020603050405020304" pitchFamily="18" charset="0"/>
              </a:rPr>
              <a:t>Aptauja tika </a:t>
            </a:r>
            <a:r>
              <a:rPr lang="lv-LV" b="1" dirty="0">
                <a:latin typeface="Times New Roman" panose="02020603050405020304" pitchFamily="18" charset="0"/>
                <a:cs typeface="Times New Roman" panose="02020603050405020304" pitchFamily="18" charset="0"/>
              </a:rPr>
              <a:t>izsūtīta nevalstiskajām organizācijām, kas parakstījušas</a:t>
            </a:r>
            <a:r>
              <a:rPr lang="lv-LV" dirty="0">
                <a:latin typeface="Times New Roman" panose="02020603050405020304" pitchFamily="18" charset="0"/>
                <a:cs typeface="Times New Roman" panose="02020603050405020304" pitchFamily="18" charset="0"/>
              </a:rPr>
              <a:t> NVO un Ministru kabineta sadarbības </a:t>
            </a:r>
            <a:r>
              <a:rPr lang="lv-LV" b="1" dirty="0">
                <a:latin typeface="Times New Roman" panose="02020603050405020304" pitchFamily="18" charset="0"/>
                <a:cs typeface="Times New Roman" panose="02020603050405020304" pitchFamily="18" charset="0"/>
              </a:rPr>
              <a:t>memorandu</a:t>
            </a:r>
          </a:p>
          <a:p>
            <a:pPr algn="just"/>
            <a:r>
              <a:rPr lang="lv-LV" dirty="0">
                <a:latin typeface="Times New Roman" panose="02020603050405020304" pitchFamily="18" charset="0"/>
                <a:cs typeface="Times New Roman" panose="02020603050405020304" pitchFamily="18" charset="0"/>
              </a:rPr>
              <a:t>Aptaujā piedalījās </a:t>
            </a:r>
            <a:r>
              <a:rPr lang="lv-LV" b="1" u="sng" dirty="0">
                <a:latin typeface="Times New Roman" panose="02020603050405020304" pitchFamily="18" charset="0"/>
                <a:cs typeface="Times New Roman" panose="02020603050405020304" pitchFamily="18" charset="0"/>
              </a:rPr>
              <a:t>26 respondenti </a:t>
            </a:r>
            <a:r>
              <a:rPr lang="lv-LV" dirty="0">
                <a:latin typeface="Times New Roman" panose="02020603050405020304" pitchFamily="18" charset="0"/>
                <a:cs typeface="Times New Roman" panose="02020603050405020304" pitchFamily="18" charset="0"/>
              </a:rPr>
              <a:t>– nevalstiskās organizāciju pārstāvji, tostarp no 23 biedrībām, 2 nodibinājumiem un 1 arodbiedrības</a:t>
            </a:r>
          </a:p>
        </p:txBody>
      </p:sp>
      <p:sp>
        <p:nvSpPr>
          <p:cNvPr id="4" name="TextBox 3">
            <a:extLst>
              <a:ext uri="{FF2B5EF4-FFF2-40B4-BE49-F238E27FC236}">
                <a16:creationId xmlns:a16="http://schemas.microsoft.com/office/drawing/2014/main" id="{A9339D17-5505-4F02-AA13-479F31EDE4E1}"/>
              </a:ext>
            </a:extLst>
          </p:cNvPr>
          <p:cNvSpPr txBox="1"/>
          <p:nvPr/>
        </p:nvSpPr>
        <p:spPr>
          <a:xfrm>
            <a:off x="1371600" y="5810816"/>
            <a:ext cx="7971991" cy="523220"/>
          </a:xfrm>
          <a:prstGeom prst="rect">
            <a:avLst/>
          </a:prstGeom>
          <a:noFill/>
        </p:spPr>
        <p:txBody>
          <a:bodyPr wrap="none" rtlCol="0">
            <a:spAutoFit/>
          </a:bodyPr>
          <a:lstStyle/>
          <a:p>
            <a:r>
              <a:rPr lang="lv-LV" sz="1400" dirty="0">
                <a:latin typeface="Times New Roman" panose="02020603050405020304" pitchFamily="18" charset="0"/>
                <a:cs typeface="Times New Roman" panose="02020603050405020304" pitchFamily="18" charset="0"/>
              </a:rPr>
              <a:t>* </a:t>
            </a:r>
            <a:r>
              <a:rPr lang="lv-LV" sz="1400" i="1" dirty="0">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http://www.mk.gov.lv/lv/aktualitates/sabiedribas-iesaiste-butiska-ir-atgriezeniskas-saites-nodrosinasana</a:t>
            </a:r>
            <a:endParaRPr lang="lv-LV" sz="1400" i="1" dirty="0">
              <a:latin typeface="Times New Roman" panose="02020603050405020304" pitchFamily="18" charset="0"/>
              <a:cs typeface="Times New Roman" panose="02020603050405020304" pitchFamily="18" charset="0"/>
            </a:endParaRPr>
          </a:p>
          <a:p>
            <a:endParaRPr lang="lv-LV" sz="1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0919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38EB5C9B-7805-46CB-B27D-96171C081A0C}"/>
              </a:ext>
            </a:extLst>
          </p:cNvPr>
          <p:cNvGraphicFramePr/>
          <p:nvPr>
            <p:extLst>
              <p:ext uri="{D42A27DB-BD31-4B8C-83A1-F6EECF244321}">
                <p14:modId xmlns:p14="http://schemas.microsoft.com/office/powerpoint/2010/main" val="1755645542"/>
              </p:ext>
            </p:extLst>
          </p:nvPr>
        </p:nvGraphicFramePr>
        <p:xfrm>
          <a:off x="538178" y="1557194"/>
          <a:ext cx="3409133" cy="47530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F10BA725-A058-4762-8CDC-30B3FBB7840D}"/>
              </a:ext>
            </a:extLst>
          </p:cNvPr>
          <p:cNvGraphicFramePr/>
          <p:nvPr>
            <p:extLst>
              <p:ext uri="{D42A27DB-BD31-4B8C-83A1-F6EECF244321}">
                <p14:modId xmlns:p14="http://schemas.microsoft.com/office/powerpoint/2010/main" val="1849490216"/>
              </p:ext>
            </p:extLst>
          </p:nvPr>
        </p:nvGraphicFramePr>
        <p:xfrm>
          <a:off x="4353459" y="1557192"/>
          <a:ext cx="3409133" cy="47530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Diagram 12">
            <a:extLst>
              <a:ext uri="{FF2B5EF4-FFF2-40B4-BE49-F238E27FC236}">
                <a16:creationId xmlns:a16="http://schemas.microsoft.com/office/drawing/2014/main" id="{B2793097-C5E8-41ED-A991-BAE7215E532F}"/>
              </a:ext>
            </a:extLst>
          </p:cNvPr>
          <p:cNvGraphicFramePr/>
          <p:nvPr>
            <p:extLst>
              <p:ext uri="{D42A27DB-BD31-4B8C-83A1-F6EECF244321}">
                <p14:modId xmlns:p14="http://schemas.microsoft.com/office/powerpoint/2010/main" val="2156155153"/>
              </p:ext>
            </p:extLst>
          </p:nvPr>
        </p:nvGraphicFramePr>
        <p:xfrm>
          <a:off x="1117600" y="547736"/>
          <a:ext cx="9880852" cy="7469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4" name="Chart 13">
            <a:extLst>
              <a:ext uri="{FF2B5EF4-FFF2-40B4-BE49-F238E27FC236}">
                <a16:creationId xmlns:a16="http://schemas.microsoft.com/office/drawing/2014/main" id="{BA91842B-B9CB-4928-83CA-A1A954AE41DB}"/>
              </a:ext>
            </a:extLst>
          </p:cNvPr>
          <p:cNvGraphicFramePr/>
          <p:nvPr>
            <p:extLst>
              <p:ext uri="{D42A27DB-BD31-4B8C-83A1-F6EECF244321}">
                <p14:modId xmlns:p14="http://schemas.microsoft.com/office/powerpoint/2010/main" val="1084345434"/>
              </p:ext>
            </p:extLst>
          </p:nvPr>
        </p:nvGraphicFramePr>
        <p:xfrm>
          <a:off x="8244691" y="1557192"/>
          <a:ext cx="3409133" cy="4753069"/>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917358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38EB5C9B-7805-46CB-B27D-96171C081A0C}"/>
              </a:ext>
            </a:extLst>
          </p:cNvPr>
          <p:cNvGraphicFramePr/>
          <p:nvPr>
            <p:extLst>
              <p:ext uri="{D42A27DB-BD31-4B8C-83A1-F6EECF244321}">
                <p14:modId xmlns:p14="http://schemas.microsoft.com/office/powerpoint/2010/main" val="4017833360"/>
              </p:ext>
            </p:extLst>
          </p:nvPr>
        </p:nvGraphicFramePr>
        <p:xfrm>
          <a:off x="1117600" y="1557195"/>
          <a:ext cx="4314479" cy="475306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F10BA725-A058-4762-8CDC-30B3FBB7840D}"/>
              </a:ext>
            </a:extLst>
          </p:cNvPr>
          <p:cNvGraphicFramePr/>
          <p:nvPr>
            <p:extLst>
              <p:ext uri="{D42A27DB-BD31-4B8C-83A1-F6EECF244321}">
                <p14:modId xmlns:p14="http://schemas.microsoft.com/office/powerpoint/2010/main" val="4225292293"/>
              </p:ext>
            </p:extLst>
          </p:nvPr>
        </p:nvGraphicFramePr>
        <p:xfrm>
          <a:off x="6683973" y="1557195"/>
          <a:ext cx="4314479" cy="475306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Diagram 12">
            <a:extLst>
              <a:ext uri="{FF2B5EF4-FFF2-40B4-BE49-F238E27FC236}">
                <a16:creationId xmlns:a16="http://schemas.microsoft.com/office/drawing/2014/main" id="{B2793097-C5E8-41ED-A991-BAE7215E532F}"/>
              </a:ext>
            </a:extLst>
          </p:cNvPr>
          <p:cNvGraphicFramePr/>
          <p:nvPr/>
        </p:nvGraphicFramePr>
        <p:xfrm>
          <a:off x="1117600" y="547736"/>
          <a:ext cx="9880852" cy="7469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37786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a:extLst>
              <a:ext uri="{FF2B5EF4-FFF2-40B4-BE49-F238E27FC236}">
                <a16:creationId xmlns:a16="http://schemas.microsoft.com/office/drawing/2014/main" id="{3CD981A2-B6FF-4573-8BC8-857F5A92038C}"/>
              </a:ext>
            </a:extLst>
          </p:cNvPr>
          <p:cNvGraphicFramePr/>
          <p:nvPr>
            <p:extLst>
              <p:ext uri="{D42A27DB-BD31-4B8C-83A1-F6EECF244321}">
                <p14:modId xmlns:p14="http://schemas.microsoft.com/office/powerpoint/2010/main" val="36459474"/>
              </p:ext>
            </p:extLst>
          </p:nvPr>
        </p:nvGraphicFramePr>
        <p:xfrm>
          <a:off x="447643" y="742385"/>
          <a:ext cx="4287319" cy="487990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7" name="Diagram 16">
            <a:extLst>
              <a:ext uri="{FF2B5EF4-FFF2-40B4-BE49-F238E27FC236}">
                <a16:creationId xmlns:a16="http://schemas.microsoft.com/office/drawing/2014/main" id="{CE9D765C-E8FB-49DB-835F-9E85CC0D5173}"/>
              </a:ext>
            </a:extLst>
          </p:cNvPr>
          <p:cNvGraphicFramePr/>
          <p:nvPr>
            <p:extLst>
              <p:ext uri="{D42A27DB-BD31-4B8C-83A1-F6EECF244321}">
                <p14:modId xmlns:p14="http://schemas.microsoft.com/office/powerpoint/2010/main" val="196843028"/>
              </p:ext>
            </p:extLst>
          </p:nvPr>
        </p:nvGraphicFramePr>
        <p:xfrm>
          <a:off x="5078994" y="-289711"/>
          <a:ext cx="6665362"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TextBox 17">
            <a:extLst>
              <a:ext uri="{FF2B5EF4-FFF2-40B4-BE49-F238E27FC236}">
                <a16:creationId xmlns:a16="http://schemas.microsoft.com/office/drawing/2014/main" id="{74AF4E3A-103C-410B-9C48-ED9FAA61E58A}"/>
              </a:ext>
            </a:extLst>
          </p:cNvPr>
          <p:cNvSpPr txBox="1"/>
          <p:nvPr/>
        </p:nvSpPr>
        <p:spPr>
          <a:xfrm>
            <a:off x="5078992" y="4410157"/>
            <a:ext cx="6665364" cy="2031325"/>
          </a:xfrm>
          <a:prstGeom prst="rect">
            <a:avLst/>
          </a:prstGeom>
          <a:noFill/>
        </p:spPr>
        <p:txBody>
          <a:bodyPr wrap="square" rtlCol="0">
            <a:spAutoFit/>
          </a:bodyPr>
          <a:lstStyle/>
          <a:p>
            <a:pPr marL="285750" indent="-285750">
              <a:buFont typeface="Wingdings" panose="05000000000000000000" pitchFamily="2" charset="2"/>
              <a:buChar char="Ø"/>
            </a:pPr>
            <a:r>
              <a:rPr lang="lv-LV" sz="1400" dirty="0">
                <a:latin typeface="Times New Roman" panose="02020603050405020304" pitchFamily="18" charset="0"/>
                <a:cs typeface="Times New Roman" panose="02020603050405020304" pitchFamily="18" charset="0"/>
              </a:rPr>
              <a:t>Nepieciešams</a:t>
            </a:r>
            <a:r>
              <a:rPr lang="lv-LV" sz="1400" b="1" dirty="0">
                <a:latin typeface="Times New Roman" panose="02020603050405020304" pitchFamily="18" charset="0"/>
                <a:cs typeface="Times New Roman" panose="02020603050405020304" pitchFamily="18" charset="0"/>
              </a:rPr>
              <a:t> izstrādāt </a:t>
            </a:r>
            <a:r>
              <a:rPr lang="lv-LV" sz="1400" dirty="0">
                <a:latin typeface="Times New Roman" panose="02020603050405020304" pitchFamily="18" charset="0"/>
                <a:cs typeface="Times New Roman" panose="02020603050405020304" pitchFamily="18" charset="0"/>
              </a:rPr>
              <a:t>pilnvērtīgāku jauno Memoranda parakstījušo organizāciju "</a:t>
            </a:r>
            <a:r>
              <a:rPr lang="lv-LV" sz="1400" dirty="0" err="1">
                <a:latin typeface="Times New Roman" panose="02020603050405020304" pitchFamily="18" charset="0"/>
                <a:cs typeface="Times New Roman" panose="02020603050405020304" pitchFamily="18" charset="0"/>
              </a:rPr>
              <a:t>onboarding</a:t>
            </a:r>
            <a:r>
              <a:rPr lang="lv-LV" sz="1400" dirty="0">
                <a:latin typeface="Times New Roman" panose="02020603050405020304" pitchFamily="18" charset="0"/>
                <a:cs typeface="Times New Roman" panose="02020603050405020304" pitchFamily="18" charset="0"/>
              </a:rPr>
              <a:t>" procesu jeb </a:t>
            </a:r>
            <a:r>
              <a:rPr lang="lv-LV" sz="1400" b="1" dirty="0">
                <a:latin typeface="Times New Roman" panose="02020603050405020304" pitchFamily="18" charset="0"/>
                <a:cs typeface="Times New Roman" panose="02020603050405020304" pitchFamily="18" charset="0"/>
              </a:rPr>
              <a:t>sākotnējo iesaistīšanu</a:t>
            </a:r>
          </a:p>
          <a:p>
            <a:pPr marL="285750" indent="-285750">
              <a:buFont typeface="Wingdings" panose="05000000000000000000" pitchFamily="2" charset="2"/>
              <a:buChar char="Ø"/>
            </a:pPr>
            <a:r>
              <a:rPr lang="lv-LV" sz="1400" b="1" dirty="0">
                <a:latin typeface="Times New Roman" panose="02020603050405020304" pitchFamily="18" charset="0"/>
                <a:cs typeface="Times New Roman" panose="02020603050405020304" pitchFamily="18" charset="0"/>
              </a:rPr>
              <a:t>Jāizveido efektīvāks un ikdienas atgriezeniskās saistes mehānisms </a:t>
            </a:r>
            <a:r>
              <a:rPr lang="lv-LV" sz="1400" dirty="0">
                <a:latin typeface="Times New Roman" panose="02020603050405020304" pitchFamily="18" charset="0"/>
                <a:cs typeface="Times New Roman" panose="02020603050405020304" pitchFamily="18" charset="0"/>
              </a:rPr>
              <a:t>ar NVO, kas parakstījušas memorandu</a:t>
            </a:r>
          </a:p>
          <a:p>
            <a:pPr marL="285750" indent="-285750">
              <a:buFont typeface="Wingdings" panose="05000000000000000000" pitchFamily="2" charset="2"/>
              <a:buChar char="Ø"/>
            </a:pPr>
            <a:r>
              <a:rPr lang="lv-LV" sz="1400" b="1" dirty="0">
                <a:latin typeface="Times New Roman" panose="02020603050405020304" pitchFamily="18" charset="0"/>
                <a:cs typeface="Times New Roman" panose="02020603050405020304" pitchFamily="18" charset="0"/>
              </a:rPr>
              <a:t>Vēlēšanas būtu apvienojamas ar ikgadējo forumu </a:t>
            </a:r>
            <a:r>
              <a:rPr lang="lv-LV" sz="1400" dirty="0">
                <a:latin typeface="Times New Roman" panose="02020603050405020304" pitchFamily="18" charset="0"/>
                <a:cs typeface="Times New Roman" panose="02020603050405020304" pitchFamily="18" charset="0"/>
              </a:rPr>
              <a:t>(katru otro gadu)</a:t>
            </a:r>
          </a:p>
          <a:p>
            <a:pPr marL="285750" indent="-285750">
              <a:buFont typeface="Wingdings" panose="05000000000000000000" pitchFamily="2" charset="2"/>
              <a:buChar char="Ø"/>
            </a:pPr>
            <a:r>
              <a:rPr lang="lv-LV" sz="1400" dirty="0">
                <a:latin typeface="Times New Roman" panose="02020603050405020304" pitchFamily="18" charset="0"/>
                <a:cs typeface="Times New Roman" panose="02020603050405020304" pitchFamily="18" charset="0"/>
              </a:rPr>
              <a:t>Nepieciešams pārskatīt </a:t>
            </a:r>
            <a:r>
              <a:rPr lang="lv-LV" sz="1400" b="1" dirty="0">
                <a:latin typeface="Times New Roman" panose="02020603050405020304" pitchFamily="18" charset="0"/>
                <a:cs typeface="Times New Roman" panose="02020603050405020304" pitchFamily="18" charset="0"/>
              </a:rPr>
              <a:t>lēmumu politisko nozīmību</a:t>
            </a:r>
          </a:p>
          <a:p>
            <a:pPr marL="285750" indent="-285750">
              <a:buFont typeface="Wingdings" panose="05000000000000000000" pitchFamily="2" charset="2"/>
              <a:buChar char="Ø"/>
            </a:pPr>
            <a:r>
              <a:rPr lang="lv-LV" sz="1400" b="1" dirty="0">
                <a:latin typeface="Times New Roman" panose="02020603050405020304" pitchFamily="18" charset="0"/>
                <a:cs typeface="Times New Roman" panose="02020603050405020304" pitchFamily="18" charset="0"/>
              </a:rPr>
              <a:t>Paredzēt finansiālu atbalsta mehānismu </a:t>
            </a:r>
            <a:r>
              <a:rPr lang="lv-LV" sz="1400" dirty="0">
                <a:latin typeface="Times New Roman" panose="02020603050405020304" pitchFamily="18" charset="0"/>
                <a:cs typeface="Times New Roman" panose="02020603050405020304" pitchFamily="18" charset="0"/>
              </a:rPr>
              <a:t>NVO iesaistei darba grupās</a:t>
            </a:r>
          </a:p>
          <a:p>
            <a:endParaRPr lang="lv-LV" sz="1400" dirty="0">
              <a:latin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Ø"/>
            </a:pPr>
            <a:endParaRPr lang="lv-LV" sz="1400"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5A69A2B2-426F-4C27-8ECC-7BD7A330407C}"/>
              </a:ext>
            </a:extLst>
          </p:cNvPr>
          <p:cNvSpPr txBox="1"/>
          <p:nvPr/>
        </p:nvSpPr>
        <p:spPr>
          <a:xfrm>
            <a:off x="5006566" y="1296237"/>
            <a:ext cx="6665363" cy="2246769"/>
          </a:xfrm>
          <a:prstGeom prst="rect">
            <a:avLst/>
          </a:prstGeom>
          <a:noFill/>
        </p:spPr>
        <p:txBody>
          <a:bodyPr wrap="square" rtlCol="0">
            <a:spAutoFit/>
          </a:bodyPr>
          <a:lstStyle/>
          <a:p>
            <a:pPr marL="285750" indent="-285750">
              <a:buFont typeface="Wingdings" panose="05000000000000000000" pitchFamily="2" charset="2"/>
              <a:buChar char="Ø"/>
            </a:pPr>
            <a:r>
              <a:rPr lang="lv-LV" sz="1400" dirty="0">
                <a:latin typeface="Times New Roman" panose="02020603050405020304" pitchFamily="18" charset="0"/>
                <a:cs typeface="Times New Roman" panose="02020603050405020304" pitchFamily="18" charset="0"/>
              </a:rPr>
              <a:t>Par Memoranda padomes sekretariāta funkciju dalīšanu ar noteiktā kārtībā atlasītu NVO, norādot, ka «tādā gadījumā atbildība par darāmo tiek velta no viena uz otru» Situācijā, ja šādas izmaiņas tiek akceptētas, tad </a:t>
            </a:r>
            <a:r>
              <a:rPr lang="lv-LV" sz="1400" b="1" dirty="0">
                <a:latin typeface="Times New Roman" panose="02020603050405020304" pitchFamily="18" charset="0"/>
                <a:cs typeface="Times New Roman" panose="02020603050405020304" pitchFamily="18" charset="0"/>
              </a:rPr>
              <a:t>nepieciešams precīzs sekretariāta funkciju sadalījums</a:t>
            </a:r>
            <a:r>
              <a:rPr lang="lv-LV" sz="1400" dirty="0">
                <a:latin typeface="Times New Roman" panose="02020603050405020304" pitchFamily="18" charset="0"/>
                <a:cs typeface="Times New Roman" panose="02020603050405020304" pitchFamily="18" charset="0"/>
              </a:rPr>
              <a:t> </a:t>
            </a:r>
          </a:p>
          <a:p>
            <a:pPr marL="285750" indent="-285750">
              <a:buFont typeface="Wingdings" panose="05000000000000000000" pitchFamily="2" charset="2"/>
              <a:buChar char="Ø"/>
            </a:pPr>
            <a:r>
              <a:rPr lang="lv-LV" sz="1400" dirty="0">
                <a:latin typeface="Times New Roman" panose="02020603050405020304" pitchFamily="18" charset="0"/>
                <a:cs typeface="Times New Roman" panose="02020603050405020304" pitchFamily="18" charset="0"/>
              </a:rPr>
              <a:t>Svarīgi ir izstrādāt </a:t>
            </a:r>
            <a:r>
              <a:rPr lang="lv-LV" sz="1400" b="1" dirty="0">
                <a:latin typeface="Times New Roman" panose="02020603050405020304" pitchFamily="18" charset="0"/>
                <a:cs typeface="Times New Roman" panose="02020603050405020304" pitchFamily="18" charset="0"/>
              </a:rPr>
              <a:t>mehānismu NVO darbības, tostarp Memoranda padomes darba novērtējumam</a:t>
            </a:r>
            <a:r>
              <a:rPr lang="lv-LV" sz="1400" dirty="0">
                <a:latin typeface="Times New Roman" panose="02020603050405020304" pitchFamily="18" charset="0"/>
                <a:cs typeface="Times New Roman" panose="02020603050405020304" pitchFamily="18" charset="0"/>
              </a:rPr>
              <a:t>, ja, gadījumā tiek plānotas kādas darbības izmaiņas, īpaši, ja paredzētas kādas valsts dotācijas</a:t>
            </a:r>
          </a:p>
          <a:p>
            <a:pPr marL="285750" indent="-285750">
              <a:buFont typeface="Wingdings" panose="05000000000000000000" pitchFamily="2" charset="2"/>
              <a:buChar char="Ø"/>
            </a:pPr>
            <a:r>
              <a:rPr lang="lv-LV" sz="1400" dirty="0">
                <a:latin typeface="Times New Roman" panose="02020603050405020304" pitchFamily="18" charset="0"/>
                <a:cs typeface="Times New Roman" panose="02020603050405020304" pitchFamily="18" charset="0"/>
              </a:rPr>
              <a:t>Pirms izmaiņu apstiprināšanas (lēmuma pieņemšanas), nepieciešams </a:t>
            </a:r>
            <a:r>
              <a:rPr lang="lv-LV" sz="1400" b="1" dirty="0">
                <a:latin typeface="Times New Roman" panose="02020603050405020304" pitchFamily="18" charset="0"/>
                <a:cs typeface="Times New Roman" panose="02020603050405020304" pitchFamily="18" charset="0"/>
              </a:rPr>
              <a:t>izvērtēt izmaiņu lietderīgumu un visus nepieciešamos resursus </a:t>
            </a:r>
            <a:r>
              <a:rPr lang="lv-LV" sz="1400" dirty="0">
                <a:latin typeface="Times New Roman" panose="02020603050405020304" pitchFamily="18" charset="0"/>
                <a:cs typeface="Times New Roman" panose="02020603050405020304" pitchFamily="18" charset="0"/>
              </a:rPr>
              <a:t>(gan finansiālos, gan cilvēkresursus)</a:t>
            </a:r>
          </a:p>
          <a:p>
            <a:pPr marL="285750" indent="-285750">
              <a:buFont typeface="Wingdings" panose="05000000000000000000" pitchFamily="2" charset="2"/>
              <a:buChar char="Ø"/>
            </a:pPr>
            <a:endParaRPr lang="lv-LV" sz="1400" dirty="0">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8719848B-0189-457C-A9D9-88E31F72C4F3}"/>
              </a:ext>
            </a:extLst>
          </p:cNvPr>
          <p:cNvSpPr txBox="1"/>
          <p:nvPr/>
        </p:nvSpPr>
        <p:spPr>
          <a:xfrm>
            <a:off x="373933" y="6287594"/>
            <a:ext cx="6078395" cy="307777"/>
          </a:xfrm>
          <a:prstGeom prst="rect">
            <a:avLst/>
          </a:prstGeom>
          <a:noFill/>
        </p:spPr>
        <p:txBody>
          <a:bodyPr wrap="none" rtlCol="0">
            <a:spAutoFit/>
          </a:bodyPr>
          <a:lstStyle/>
          <a:p>
            <a:r>
              <a:rPr lang="lv-LV" sz="1400" i="1" dirty="0">
                <a:latin typeface="Times New Roman" panose="02020603050405020304" pitchFamily="18" charset="0"/>
                <a:cs typeface="Times New Roman" panose="02020603050405020304" pitchFamily="18" charset="0"/>
              </a:rPr>
              <a:t>* Minēti biežāk sastopamie ierosinājumi un bažas, ko pauda aptaujas respondenti</a:t>
            </a:r>
          </a:p>
        </p:txBody>
      </p:sp>
    </p:spTree>
    <p:extLst>
      <p:ext uri="{BB962C8B-B14F-4D97-AF65-F5344CB8AC3E}">
        <p14:creationId xmlns:p14="http://schemas.microsoft.com/office/powerpoint/2010/main" val="1686619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EA075-9178-447A-A6BE-AA1C26376053}"/>
              </a:ext>
            </a:extLst>
          </p:cNvPr>
          <p:cNvSpPr>
            <a:spLocks noGrp="1"/>
          </p:cNvSpPr>
          <p:nvPr>
            <p:ph type="title"/>
          </p:nvPr>
        </p:nvSpPr>
        <p:spPr>
          <a:xfrm>
            <a:off x="1434975" y="2514601"/>
            <a:ext cx="9601200" cy="1485900"/>
          </a:xfrm>
        </p:spPr>
        <p:txBody>
          <a:bodyPr>
            <a:normAutofit/>
          </a:bodyPr>
          <a:lstStyle/>
          <a:p>
            <a:r>
              <a:rPr lang="lv-LV" dirty="0"/>
              <a:t>Paldies par uzmanību! </a:t>
            </a:r>
            <a:br>
              <a:rPr lang="lv-LV" dirty="0"/>
            </a:br>
            <a:endParaRPr lang="lv-LV" dirty="0"/>
          </a:p>
        </p:txBody>
      </p:sp>
    </p:spTree>
    <p:extLst>
      <p:ext uri="{BB962C8B-B14F-4D97-AF65-F5344CB8AC3E}">
        <p14:creationId xmlns:p14="http://schemas.microsoft.com/office/powerpoint/2010/main" val="1655175237"/>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TM02900769[[fn=Retrospect]]</Template>
  <TotalTime>27672</TotalTime>
  <Words>414</Words>
  <Application>Microsoft Office PowerPoint</Application>
  <PresentationFormat>Widescreen</PresentationFormat>
  <Paragraphs>51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Calibri</vt:lpstr>
      <vt:lpstr>Calibri Light</vt:lpstr>
      <vt:lpstr>Times New Roman</vt:lpstr>
      <vt:lpstr>Wingdings</vt:lpstr>
      <vt:lpstr>Retrospect</vt:lpstr>
      <vt:lpstr>Aptaujas rezultāti par Memoranda padomes darba grupas izstrādāto piedāvājumu nevalstisko organizāciju un ministru kabineta sadarbības memoranda īstenošanas padomes darbības pilnveidei </vt:lpstr>
      <vt:lpstr>Aptauja</vt:lpstr>
      <vt:lpstr>PowerPoint Presentation</vt:lpstr>
      <vt:lpstr>PowerPoint Presentation</vt:lpstr>
      <vt:lpstr>PowerPoint Presentation</vt:lpstr>
      <vt:lpstr>Paldies par uzmanību!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MK un NVO Memoranda padomes Papildinātais modelis</dc:title>
  <dc:creator>Zaiga</dc:creator>
  <cp:lastModifiedBy>Maira Belova</cp:lastModifiedBy>
  <cp:revision>98</cp:revision>
  <dcterms:created xsi:type="dcterms:W3CDTF">2018-08-07T11:29:15Z</dcterms:created>
  <dcterms:modified xsi:type="dcterms:W3CDTF">2018-10-30T08:01:50Z</dcterms:modified>
</cp:coreProperties>
</file>