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5" r:id="rId2"/>
  </p:sldMasterIdLst>
  <p:notesMasterIdLst>
    <p:notesMasterId r:id="rId12"/>
  </p:notesMasterIdLst>
  <p:handoutMasterIdLst>
    <p:handoutMasterId r:id="rId13"/>
  </p:handoutMasterIdLst>
  <p:sldIdLst>
    <p:sldId id="259" r:id="rId3"/>
    <p:sldId id="270" r:id="rId4"/>
    <p:sldId id="276" r:id="rId5"/>
    <p:sldId id="271" r:id="rId6"/>
    <p:sldId id="286" r:id="rId7"/>
    <p:sldId id="282" r:id="rId8"/>
    <p:sldId id="285" r:id="rId9"/>
    <p:sldId id="275" r:id="rId10"/>
    <p:sldId id="267" r:id="rId11"/>
  </p:sldIdLst>
  <p:sldSz cx="9144000" cy="6858000" type="screen4x3"/>
  <p:notesSz cx="6669088" cy="98726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Krūze" initials="LK" lastIdx="1" clrIdx="0">
    <p:extLst>
      <p:ext uri="{19B8F6BF-5375-455C-9EA6-DF929625EA0E}">
        <p15:presenceInfo xmlns:p15="http://schemas.microsoft.com/office/powerpoint/2012/main" userId="Linda Krūz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73" d="100"/>
          <a:sy n="73" d="100"/>
        </p:scale>
        <p:origin x="150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vd-pukse\AppData\Local\Microsoft\Windows\INetCache\Content.Outlook\42NKI6OF\2018-10-25%202021-2027%20koncentracija%20(0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vd-pukse\AppData\Local\Microsoft\Windows\INetCache\Content.Outlook\42NKI6OF\2018-10-25%202021-2027%20koncentracija%20(00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lv-LV" dirty="0" smtClean="0"/>
              <a:t>2014-2020 </a:t>
            </a:r>
            <a:r>
              <a:rPr lang="lv-LV" dirty="0"/>
              <a:t>KP fondi ar JNI</a:t>
            </a: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lv-LV"/>
        </a:p>
      </c:txPr>
    </c:title>
    <c:autoTitleDeleted val="0"/>
    <c:plotArea>
      <c:layout/>
      <c:pieChart>
        <c:varyColors val="1"/>
        <c:ser>
          <c:idx val="0"/>
          <c:order val="0"/>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E3B-498C-9688-D2F681FF2D58}"/>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E3B-498C-9688-D2F681FF2D58}"/>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E3B-498C-9688-D2F681FF2D58}"/>
              </c:ext>
            </c:extLst>
          </c:dPt>
          <c:dPt>
            <c:idx val="3"/>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E3B-498C-9688-D2F681FF2D5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'14-20 vs 21-27'!$A$3:$A$9</c:f>
              <c:strCache>
                <c:ptCount val="4"/>
                <c:pt idx="0">
                  <c:v>KF</c:v>
                </c:pt>
                <c:pt idx="1">
                  <c:v>ERAF</c:v>
                </c:pt>
                <c:pt idx="2">
                  <c:v>ESF</c:v>
                </c:pt>
                <c:pt idx="3">
                  <c:v>JNI</c:v>
                </c:pt>
              </c:strCache>
              <c:extLst/>
            </c:strRef>
          </c:cat>
          <c:val>
            <c:numRef>
              <c:f>'14-20 vs 21-27'!$B$3:$B$9</c:f>
              <c:numCache>
                <c:formatCode>#,##0</c:formatCode>
                <c:ptCount val="4"/>
                <c:pt idx="0">
                  <c:v>1349414695</c:v>
                </c:pt>
                <c:pt idx="1">
                  <c:v>2401252452</c:v>
                </c:pt>
                <c:pt idx="2">
                  <c:v>638555428</c:v>
                </c:pt>
                <c:pt idx="3">
                  <c:v>29010639</c:v>
                </c:pt>
              </c:numCache>
              <c:extLst/>
            </c:numRef>
          </c:val>
          <c:extLst>
            <c:ext xmlns:c16="http://schemas.microsoft.com/office/drawing/2014/chart" uri="{C3380CC4-5D6E-409C-BE32-E72D297353CC}">
              <c16:uniqueId val="{00000008-8E3B-498C-9688-D2F681FF2D58}"/>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lv-LV" dirty="0" smtClean="0"/>
              <a:t>2021-2027 </a:t>
            </a:r>
            <a:r>
              <a:rPr lang="lv-LV" dirty="0"/>
              <a:t>KP fondi</a:t>
            </a:r>
            <a:r>
              <a:rPr lang="lv-LV" baseline="0" dirty="0"/>
              <a:t> ar JNI</a:t>
            </a:r>
            <a:endParaRPr lang="lv-LV" dirty="0"/>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lv-LV"/>
        </a:p>
      </c:txPr>
    </c:title>
    <c:autoTitleDeleted val="0"/>
    <c:plotArea>
      <c:layout/>
      <c:pieChart>
        <c:varyColors val="1"/>
        <c:ser>
          <c:idx val="0"/>
          <c:order val="0"/>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9B44-49C1-A590-48FE0E482C69}"/>
              </c:ext>
            </c:extLst>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B44-49C1-A590-48FE0E482C69}"/>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9B44-49C1-A590-48FE0E482C69}"/>
              </c:ext>
            </c:extLst>
          </c:dPt>
          <c:dPt>
            <c:idx val="3"/>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9B44-49C1-A590-48FE0E482C6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lv-LV"/>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'14-20 vs 21-27'!$A$3:$A$9</c:f>
              <c:strCache>
                <c:ptCount val="4"/>
                <c:pt idx="0">
                  <c:v>KF</c:v>
                </c:pt>
                <c:pt idx="1">
                  <c:v>ERAF</c:v>
                </c:pt>
                <c:pt idx="2">
                  <c:v>ESF</c:v>
                </c:pt>
                <c:pt idx="3">
                  <c:v>JNI</c:v>
                </c:pt>
              </c:strCache>
              <c:extLst/>
            </c:strRef>
          </c:cat>
          <c:val>
            <c:numRef>
              <c:f>'14-20 vs 21-27'!$C$3:$C$9</c:f>
              <c:numCache>
                <c:formatCode>#,##0</c:formatCode>
                <c:ptCount val="4"/>
                <c:pt idx="0">
                  <c:v>955000000</c:v>
                </c:pt>
                <c:pt idx="1">
                  <c:v>2279000000</c:v>
                </c:pt>
                <c:pt idx="2">
                  <c:v>638960000</c:v>
                </c:pt>
                <c:pt idx="3">
                  <c:v>0</c:v>
                </c:pt>
              </c:numCache>
              <c:extLst/>
            </c:numRef>
          </c:val>
          <c:extLst>
            <c:ext xmlns:c16="http://schemas.microsoft.com/office/drawing/2014/chart" uri="{C3380CC4-5D6E-409C-BE32-E72D297353CC}">
              <c16:uniqueId val="{00000008-9B44-49C1-A590-48FE0E482C6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26CF1-0FB0-4D81-BBA9-C95409507B32}" type="doc">
      <dgm:prSet loTypeId="urn:microsoft.com/office/officeart/2005/8/layout/process4" loCatId="list" qsTypeId="urn:microsoft.com/office/officeart/2005/8/quickstyle/3d3" qsCatId="3D" csTypeId="urn:microsoft.com/office/officeart/2005/8/colors/accent1_2" csCatId="accent1" phldr="1"/>
      <dgm:spPr/>
      <dgm:t>
        <a:bodyPr/>
        <a:lstStyle/>
        <a:p>
          <a:endParaRPr lang="en-US"/>
        </a:p>
      </dgm:t>
    </dgm:pt>
    <dgm:pt modelId="{935BBE5C-1A5A-4202-B75B-3B520DBA1F06}">
      <dgm:prSet phldrT="[Text]"/>
      <dgm:spPr/>
      <dgm:t>
        <a:bodyPr/>
        <a:lstStyle/>
        <a:p>
          <a:r>
            <a:rPr lang="lv-LV" dirty="0" smtClean="0"/>
            <a:t>Nacionālais Kohēzijas piešķīrums</a:t>
          </a:r>
          <a:endParaRPr lang="en-US" dirty="0"/>
        </a:p>
      </dgm:t>
    </dgm:pt>
    <dgm:pt modelId="{43E9F5AF-DD4D-4430-8890-35691766BC24}" type="parTrans" cxnId="{9E728BAB-56CC-402D-8E24-CBFF7A89343B}">
      <dgm:prSet/>
      <dgm:spPr/>
      <dgm:t>
        <a:bodyPr/>
        <a:lstStyle/>
        <a:p>
          <a:endParaRPr lang="en-US"/>
        </a:p>
      </dgm:t>
    </dgm:pt>
    <dgm:pt modelId="{581DAEBA-F4F6-4518-8FA4-6BEBD79F629D}" type="sibTrans" cxnId="{9E728BAB-56CC-402D-8E24-CBFF7A89343B}">
      <dgm:prSet/>
      <dgm:spPr/>
      <dgm:t>
        <a:bodyPr/>
        <a:lstStyle/>
        <a:p>
          <a:endParaRPr lang="en-US"/>
        </a:p>
      </dgm:t>
    </dgm:pt>
    <dgm:pt modelId="{9AC49C7F-1BF1-454E-9E12-89664EF94B67}">
      <dgm:prSet phldrT="[Text]"/>
      <dgm:spPr/>
      <dgm:t>
        <a:bodyPr/>
        <a:lstStyle/>
        <a:p>
          <a:r>
            <a:rPr lang="lv-LV" dirty="0" smtClean="0"/>
            <a:t>Latvijas nacionālās aploksnes samazinājums</a:t>
          </a:r>
          <a:endParaRPr lang="en-US" dirty="0"/>
        </a:p>
      </dgm:t>
    </dgm:pt>
    <dgm:pt modelId="{F03C61B0-8DB0-4AE1-801A-82129565C3C8}" type="parTrans" cxnId="{F1814430-FE56-4E63-B843-710B9B316C15}">
      <dgm:prSet/>
      <dgm:spPr/>
      <dgm:t>
        <a:bodyPr/>
        <a:lstStyle/>
        <a:p>
          <a:endParaRPr lang="en-US"/>
        </a:p>
      </dgm:t>
    </dgm:pt>
    <dgm:pt modelId="{2ED0A290-AFA3-4FA5-B009-DE897900FA77}" type="sibTrans" cxnId="{F1814430-FE56-4E63-B843-710B9B316C15}">
      <dgm:prSet/>
      <dgm:spPr/>
      <dgm:t>
        <a:bodyPr/>
        <a:lstStyle/>
        <a:p>
          <a:endParaRPr lang="en-US"/>
        </a:p>
      </dgm:t>
    </dgm:pt>
    <dgm:pt modelId="{2A594BB9-ED2A-4A5D-BAAF-3E220DD657CA}">
      <dgm:prSet phldrT="[Text]"/>
      <dgm:spPr/>
      <dgm:t>
        <a:bodyPr/>
        <a:lstStyle/>
        <a:p>
          <a:r>
            <a:rPr lang="lv-LV" dirty="0" smtClean="0"/>
            <a:t>-13% (no 4,846</a:t>
          </a:r>
          <a:r>
            <a:rPr lang="lv-LV" i="1" dirty="0" smtClean="0"/>
            <a:t> </a:t>
          </a:r>
          <a:r>
            <a:rPr lang="lv-LV" dirty="0" smtClean="0"/>
            <a:t> uz </a:t>
          </a:r>
          <a:r>
            <a:rPr lang="lv-LV" i="1" dirty="0" smtClean="0"/>
            <a:t>4,262</a:t>
          </a:r>
          <a:r>
            <a:rPr lang="lv-LV" dirty="0" smtClean="0"/>
            <a:t> mljrd. EUR)*</a:t>
          </a:r>
        </a:p>
        <a:p>
          <a:r>
            <a:rPr lang="lv-LV" dirty="0" smtClean="0">
              <a:latin typeface="Calibri" panose="020F0502020204030204" pitchFamily="34" charset="0"/>
              <a:cs typeface="Calibri" panose="020F0502020204030204" pitchFamily="34" charset="0"/>
            </a:rPr>
            <a:t>≈ </a:t>
          </a:r>
          <a:r>
            <a:rPr lang="lv-LV" u="sng" dirty="0" smtClean="0"/>
            <a:t>- 584 milj. EUR</a:t>
          </a:r>
          <a:endParaRPr lang="en-US" u="sng" dirty="0"/>
        </a:p>
      </dgm:t>
    </dgm:pt>
    <dgm:pt modelId="{04C080F2-3291-43C2-A859-FA7FE931C57F}" type="parTrans" cxnId="{A79F647F-6B06-43E8-8281-DFF9EF09A7AA}">
      <dgm:prSet/>
      <dgm:spPr/>
      <dgm:t>
        <a:bodyPr/>
        <a:lstStyle/>
        <a:p>
          <a:endParaRPr lang="en-US"/>
        </a:p>
      </dgm:t>
    </dgm:pt>
    <dgm:pt modelId="{195CD1C7-69CF-40A2-B183-2B6B18DBA308}" type="sibTrans" cxnId="{A79F647F-6B06-43E8-8281-DFF9EF09A7AA}">
      <dgm:prSet/>
      <dgm:spPr/>
      <dgm:t>
        <a:bodyPr/>
        <a:lstStyle/>
        <a:p>
          <a:endParaRPr lang="en-US"/>
        </a:p>
      </dgm:t>
    </dgm:pt>
    <dgm:pt modelId="{6520BDD2-F692-459D-885E-6242F89B4520}">
      <dgm:prSet phldrT="[Text]"/>
      <dgm:spPr/>
      <dgm:t>
        <a:bodyPr/>
        <a:lstStyle/>
        <a:p>
          <a:r>
            <a:rPr lang="lv-LV" dirty="0" smtClean="0"/>
            <a:t>Līdzfinansējuma likmes</a:t>
          </a:r>
          <a:endParaRPr lang="en-US" dirty="0"/>
        </a:p>
      </dgm:t>
    </dgm:pt>
    <dgm:pt modelId="{5142A204-7B3A-4D67-ABEB-2B80E83087E8}" type="parTrans" cxnId="{D8B2AA7A-148C-426C-AF33-5687E3EBDFB7}">
      <dgm:prSet/>
      <dgm:spPr/>
      <dgm:t>
        <a:bodyPr/>
        <a:lstStyle/>
        <a:p>
          <a:endParaRPr lang="en-US"/>
        </a:p>
      </dgm:t>
    </dgm:pt>
    <dgm:pt modelId="{70C3AD07-BC8A-4136-A7FA-B08AB9BA1960}" type="sibTrans" cxnId="{D8B2AA7A-148C-426C-AF33-5687E3EBDFB7}">
      <dgm:prSet/>
      <dgm:spPr/>
      <dgm:t>
        <a:bodyPr/>
        <a:lstStyle/>
        <a:p>
          <a:endParaRPr lang="en-US"/>
        </a:p>
      </dgm:t>
    </dgm:pt>
    <dgm:pt modelId="{70867FEC-91C1-4FE3-8784-9D05AF1E19A2}">
      <dgm:prSet phldrT="[Text]"/>
      <dgm:spPr/>
      <dgm:t>
        <a:bodyPr/>
        <a:lstStyle/>
        <a:p>
          <a:r>
            <a:rPr lang="lv-LV" dirty="0" smtClean="0"/>
            <a:t>ES līdzfinansējuma samazinājums no 85% uz 70%</a:t>
          </a:r>
          <a:endParaRPr lang="en-US" dirty="0"/>
        </a:p>
      </dgm:t>
    </dgm:pt>
    <dgm:pt modelId="{8601FDF5-C35C-49FF-B520-3D311274B64B}" type="parTrans" cxnId="{03795859-4C82-4D52-A76B-D91941D3365D}">
      <dgm:prSet/>
      <dgm:spPr/>
      <dgm:t>
        <a:bodyPr/>
        <a:lstStyle/>
        <a:p>
          <a:endParaRPr lang="en-US"/>
        </a:p>
      </dgm:t>
    </dgm:pt>
    <dgm:pt modelId="{F8CA6503-B2A5-40D5-ABAD-8862BCB812FE}" type="sibTrans" cxnId="{03795859-4C82-4D52-A76B-D91941D3365D}">
      <dgm:prSet/>
      <dgm:spPr/>
      <dgm:t>
        <a:bodyPr/>
        <a:lstStyle/>
        <a:p>
          <a:endParaRPr lang="en-US"/>
        </a:p>
      </dgm:t>
    </dgm:pt>
    <dgm:pt modelId="{9ADA2706-0CC9-461E-9B79-B159BE3DC8ED}">
      <dgm:prSet phldrT="[Text]"/>
      <dgm:spPr/>
      <dgm:t>
        <a:bodyPr/>
        <a:lstStyle/>
        <a:p>
          <a:r>
            <a:rPr lang="lv-LV" dirty="0" smtClean="0"/>
            <a:t>LV līdzfinansējuma pieaugums </a:t>
          </a:r>
        </a:p>
        <a:p>
          <a:r>
            <a:rPr lang="lv-LV" dirty="0" smtClean="0">
              <a:latin typeface="Calibri" panose="020F0502020204030204" pitchFamily="34" charset="0"/>
              <a:cs typeface="Calibri" panose="020F0502020204030204" pitchFamily="34" charset="0"/>
            </a:rPr>
            <a:t>≈ </a:t>
          </a:r>
          <a:r>
            <a:rPr lang="lv-LV" u="sng" dirty="0" smtClean="0"/>
            <a:t>401 milj. EUR</a:t>
          </a:r>
          <a:endParaRPr lang="en-US" u="sng" dirty="0"/>
        </a:p>
      </dgm:t>
    </dgm:pt>
    <dgm:pt modelId="{BC6FB1F4-E1B1-425C-8F03-61F2644F3745}" type="parTrans" cxnId="{BF136E20-A87B-4CFE-8625-BE686CD29083}">
      <dgm:prSet/>
      <dgm:spPr/>
      <dgm:t>
        <a:bodyPr/>
        <a:lstStyle/>
        <a:p>
          <a:endParaRPr lang="en-US"/>
        </a:p>
      </dgm:t>
    </dgm:pt>
    <dgm:pt modelId="{B01D8215-5950-4B61-9C0C-DEF342A8EB38}" type="sibTrans" cxnId="{BF136E20-A87B-4CFE-8625-BE686CD29083}">
      <dgm:prSet/>
      <dgm:spPr/>
      <dgm:t>
        <a:bodyPr/>
        <a:lstStyle/>
        <a:p>
          <a:endParaRPr lang="en-US"/>
        </a:p>
      </dgm:t>
    </dgm:pt>
    <dgm:pt modelId="{E95BAA57-8BA0-4466-B216-0DA4CD72D908}">
      <dgm:prSet phldrT="[Text]"/>
      <dgm:spPr/>
      <dgm:t>
        <a:bodyPr/>
        <a:lstStyle/>
        <a:p>
          <a:r>
            <a:rPr lang="lv-LV" dirty="0" smtClean="0"/>
            <a:t>PVN </a:t>
          </a:r>
          <a:r>
            <a:rPr lang="lv-LV" dirty="0" err="1" smtClean="0"/>
            <a:t>attiecināmība</a:t>
          </a:r>
          <a:endParaRPr lang="en-US" dirty="0"/>
        </a:p>
      </dgm:t>
    </dgm:pt>
    <dgm:pt modelId="{F13CA829-E164-4F7F-8A51-1420C2B632DD}" type="parTrans" cxnId="{4AB8EEAC-EC20-4D46-8395-3607913CCD64}">
      <dgm:prSet/>
      <dgm:spPr/>
      <dgm:t>
        <a:bodyPr/>
        <a:lstStyle/>
        <a:p>
          <a:endParaRPr lang="en-US"/>
        </a:p>
      </dgm:t>
    </dgm:pt>
    <dgm:pt modelId="{4FBBE12D-6E01-4C82-8C0A-0E4ABC3A3D1F}" type="sibTrans" cxnId="{4AB8EEAC-EC20-4D46-8395-3607913CCD64}">
      <dgm:prSet/>
      <dgm:spPr/>
      <dgm:t>
        <a:bodyPr/>
        <a:lstStyle/>
        <a:p>
          <a:endParaRPr lang="en-US"/>
        </a:p>
      </dgm:t>
    </dgm:pt>
    <dgm:pt modelId="{AA34D031-DC07-4E7C-B862-A1FD1ED0238D}">
      <dgm:prSet phldrT="[Text]"/>
      <dgm:spPr/>
      <dgm:t>
        <a:bodyPr/>
        <a:lstStyle/>
        <a:p>
          <a:r>
            <a:rPr lang="lv-LV" dirty="0" smtClean="0"/>
            <a:t>PVN attiecināms tikai projektiem līdz 5 miljoni EUR</a:t>
          </a:r>
          <a:endParaRPr lang="en-US" dirty="0"/>
        </a:p>
      </dgm:t>
    </dgm:pt>
    <dgm:pt modelId="{166624A3-79B3-405A-8E5B-4A025CBAD3AF}" type="parTrans" cxnId="{7FFEA5E1-96BF-474E-BF41-A066E47D2AD3}">
      <dgm:prSet/>
      <dgm:spPr/>
      <dgm:t>
        <a:bodyPr/>
        <a:lstStyle/>
        <a:p>
          <a:endParaRPr lang="en-US"/>
        </a:p>
      </dgm:t>
    </dgm:pt>
    <dgm:pt modelId="{D3FC14EB-7501-4E93-87AE-31F60933494C}" type="sibTrans" cxnId="{7FFEA5E1-96BF-474E-BF41-A066E47D2AD3}">
      <dgm:prSet/>
      <dgm:spPr/>
      <dgm:t>
        <a:bodyPr/>
        <a:lstStyle/>
        <a:p>
          <a:endParaRPr lang="en-US"/>
        </a:p>
      </dgm:t>
    </dgm:pt>
    <dgm:pt modelId="{83B704FD-5FDF-410C-99A4-F15113BC39A2}">
      <dgm:prSet phldrT="[Text]"/>
      <dgm:spPr/>
      <dgm:t>
        <a:bodyPr/>
        <a:lstStyle/>
        <a:p>
          <a:r>
            <a:rPr lang="lv-LV" dirty="0" smtClean="0"/>
            <a:t>Izdevumi PVN segšanai </a:t>
          </a:r>
        </a:p>
        <a:p>
          <a:r>
            <a:rPr lang="lv-LV" dirty="0" smtClean="0">
              <a:latin typeface="Calibri" panose="020F0502020204030204" pitchFamily="34" charset="0"/>
              <a:cs typeface="Calibri" panose="020F0502020204030204" pitchFamily="34" charset="0"/>
            </a:rPr>
            <a:t>≈</a:t>
          </a:r>
          <a:r>
            <a:rPr lang="lv-LV" u="sng" dirty="0" smtClean="0"/>
            <a:t>311 milj. EUR</a:t>
          </a:r>
          <a:endParaRPr lang="en-US" u="sng" dirty="0"/>
        </a:p>
      </dgm:t>
    </dgm:pt>
    <dgm:pt modelId="{CD1C59F4-C9BD-46A4-B706-222BA87D69CD}" type="parTrans" cxnId="{3A7ADAD6-CFF3-439B-88BA-B6DC051F9621}">
      <dgm:prSet/>
      <dgm:spPr/>
      <dgm:t>
        <a:bodyPr/>
        <a:lstStyle/>
        <a:p>
          <a:endParaRPr lang="en-US"/>
        </a:p>
      </dgm:t>
    </dgm:pt>
    <dgm:pt modelId="{4D34543D-0124-47DB-9F16-0A096AEEB8F4}" type="sibTrans" cxnId="{3A7ADAD6-CFF3-439B-88BA-B6DC051F9621}">
      <dgm:prSet/>
      <dgm:spPr/>
      <dgm:t>
        <a:bodyPr/>
        <a:lstStyle/>
        <a:p>
          <a:endParaRPr lang="en-US"/>
        </a:p>
      </dgm:t>
    </dgm:pt>
    <dgm:pt modelId="{88BBAD03-F7D6-48FA-BFF7-17615A4D23C5}" type="pres">
      <dgm:prSet presAssocID="{58F26CF1-0FB0-4D81-BBA9-C95409507B32}" presName="Name0" presStyleCnt="0">
        <dgm:presLayoutVars>
          <dgm:dir/>
          <dgm:animLvl val="lvl"/>
          <dgm:resizeHandles val="exact"/>
        </dgm:presLayoutVars>
      </dgm:prSet>
      <dgm:spPr/>
      <dgm:t>
        <a:bodyPr/>
        <a:lstStyle/>
        <a:p>
          <a:endParaRPr lang="en-US"/>
        </a:p>
      </dgm:t>
    </dgm:pt>
    <dgm:pt modelId="{49DDD9F9-6A24-4AA3-B171-AE5F29270922}" type="pres">
      <dgm:prSet presAssocID="{E95BAA57-8BA0-4466-B216-0DA4CD72D908}" presName="boxAndChildren" presStyleCnt="0"/>
      <dgm:spPr/>
      <dgm:t>
        <a:bodyPr/>
        <a:lstStyle/>
        <a:p>
          <a:endParaRPr lang="en-US"/>
        </a:p>
      </dgm:t>
    </dgm:pt>
    <dgm:pt modelId="{E058640C-82D6-4FD8-9198-E04F1F2E8A8B}" type="pres">
      <dgm:prSet presAssocID="{E95BAA57-8BA0-4466-B216-0DA4CD72D908}" presName="parentTextBox" presStyleLbl="node1" presStyleIdx="0" presStyleCnt="3"/>
      <dgm:spPr/>
      <dgm:t>
        <a:bodyPr/>
        <a:lstStyle/>
        <a:p>
          <a:endParaRPr lang="en-US"/>
        </a:p>
      </dgm:t>
    </dgm:pt>
    <dgm:pt modelId="{B9EA9D3A-C4CB-4208-A4D0-75D2F8BC5E9A}" type="pres">
      <dgm:prSet presAssocID="{E95BAA57-8BA0-4466-B216-0DA4CD72D908}" presName="entireBox" presStyleLbl="node1" presStyleIdx="0" presStyleCnt="3"/>
      <dgm:spPr/>
      <dgm:t>
        <a:bodyPr/>
        <a:lstStyle/>
        <a:p>
          <a:endParaRPr lang="en-US"/>
        </a:p>
      </dgm:t>
    </dgm:pt>
    <dgm:pt modelId="{DBB83BD8-AA38-4313-A09A-F1218806DDF8}" type="pres">
      <dgm:prSet presAssocID="{E95BAA57-8BA0-4466-B216-0DA4CD72D908}" presName="descendantBox" presStyleCnt="0"/>
      <dgm:spPr/>
      <dgm:t>
        <a:bodyPr/>
        <a:lstStyle/>
        <a:p>
          <a:endParaRPr lang="en-US"/>
        </a:p>
      </dgm:t>
    </dgm:pt>
    <dgm:pt modelId="{DB0BB17C-B563-458D-801E-0AD022B09703}" type="pres">
      <dgm:prSet presAssocID="{AA34D031-DC07-4E7C-B862-A1FD1ED0238D}" presName="childTextBox" presStyleLbl="fgAccFollowNode1" presStyleIdx="0" presStyleCnt="6">
        <dgm:presLayoutVars>
          <dgm:bulletEnabled val="1"/>
        </dgm:presLayoutVars>
      </dgm:prSet>
      <dgm:spPr/>
      <dgm:t>
        <a:bodyPr/>
        <a:lstStyle/>
        <a:p>
          <a:endParaRPr lang="en-US"/>
        </a:p>
      </dgm:t>
    </dgm:pt>
    <dgm:pt modelId="{E04DD7A0-BCF9-4CDD-A1E7-33807C559DDC}" type="pres">
      <dgm:prSet presAssocID="{83B704FD-5FDF-410C-99A4-F15113BC39A2}" presName="childTextBox" presStyleLbl="fgAccFollowNode1" presStyleIdx="1" presStyleCnt="6">
        <dgm:presLayoutVars>
          <dgm:bulletEnabled val="1"/>
        </dgm:presLayoutVars>
      </dgm:prSet>
      <dgm:spPr/>
      <dgm:t>
        <a:bodyPr/>
        <a:lstStyle/>
        <a:p>
          <a:endParaRPr lang="en-US"/>
        </a:p>
      </dgm:t>
    </dgm:pt>
    <dgm:pt modelId="{6D2056A6-64D0-44CA-95C0-37BF158CB6CE}" type="pres">
      <dgm:prSet presAssocID="{70C3AD07-BC8A-4136-A7FA-B08AB9BA1960}" presName="sp" presStyleCnt="0"/>
      <dgm:spPr/>
      <dgm:t>
        <a:bodyPr/>
        <a:lstStyle/>
        <a:p>
          <a:endParaRPr lang="en-US"/>
        </a:p>
      </dgm:t>
    </dgm:pt>
    <dgm:pt modelId="{21B9DEC0-E0CA-4C26-9ECE-BC7D052CF7A6}" type="pres">
      <dgm:prSet presAssocID="{6520BDD2-F692-459D-885E-6242F89B4520}" presName="arrowAndChildren" presStyleCnt="0"/>
      <dgm:spPr/>
      <dgm:t>
        <a:bodyPr/>
        <a:lstStyle/>
        <a:p>
          <a:endParaRPr lang="en-US"/>
        </a:p>
      </dgm:t>
    </dgm:pt>
    <dgm:pt modelId="{DA144D90-2444-4B6B-B71A-97FDD0CCF700}" type="pres">
      <dgm:prSet presAssocID="{6520BDD2-F692-459D-885E-6242F89B4520}" presName="parentTextArrow" presStyleLbl="node1" presStyleIdx="0" presStyleCnt="3"/>
      <dgm:spPr/>
      <dgm:t>
        <a:bodyPr/>
        <a:lstStyle/>
        <a:p>
          <a:endParaRPr lang="en-US"/>
        </a:p>
      </dgm:t>
    </dgm:pt>
    <dgm:pt modelId="{CCEA51D7-7A5D-401C-A099-06CB65C6F036}" type="pres">
      <dgm:prSet presAssocID="{6520BDD2-F692-459D-885E-6242F89B4520}" presName="arrow" presStyleLbl="node1" presStyleIdx="1" presStyleCnt="3"/>
      <dgm:spPr/>
      <dgm:t>
        <a:bodyPr/>
        <a:lstStyle/>
        <a:p>
          <a:endParaRPr lang="en-US"/>
        </a:p>
      </dgm:t>
    </dgm:pt>
    <dgm:pt modelId="{1EEB2DC7-E0DE-4EB3-BD5A-6020DAABFCC2}" type="pres">
      <dgm:prSet presAssocID="{6520BDD2-F692-459D-885E-6242F89B4520}" presName="descendantArrow" presStyleCnt="0"/>
      <dgm:spPr/>
      <dgm:t>
        <a:bodyPr/>
        <a:lstStyle/>
        <a:p>
          <a:endParaRPr lang="en-US"/>
        </a:p>
      </dgm:t>
    </dgm:pt>
    <dgm:pt modelId="{EB47CB3B-E8E7-4A89-A98D-AB868AB4B86D}" type="pres">
      <dgm:prSet presAssocID="{70867FEC-91C1-4FE3-8784-9D05AF1E19A2}" presName="childTextArrow" presStyleLbl="fgAccFollowNode1" presStyleIdx="2" presStyleCnt="6">
        <dgm:presLayoutVars>
          <dgm:bulletEnabled val="1"/>
        </dgm:presLayoutVars>
      </dgm:prSet>
      <dgm:spPr/>
      <dgm:t>
        <a:bodyPr/>
        <a:lstStyle/>
        <a:p>
          <a:endParaRPr lang="en-US"/>
        </a:p>
      </dgm:t>
    </dgm:pt>
    <dgm:pt modelId="{944BD899-3EC0-4C14-81EC-721FC2B842F0}" type="pres">
      <dgm:prSet presAssocID="{9ADA2706-0CC9-461E-9B79-B159BE3DC8ED}" presName="childTextArrow" presStyleLbl="fgAccFollowNode1" presStyleIdx="3" presStyleCnt="6">
        <dgm:presLayoutVars>
          <dgm:bulletEnabled val="1"/>
        </dgm:presLayoutVars>
      </dgm:prSet>
      <dgm:spPr/>
      <dgm:t>
        <a:bodyPr/>
        <a:lstStyle/>
        <a:p>
          <a:endParaRPr lang="en-US"/>
        </a:p>
      </dgm:t>
    </dgm:pt>
    <dgm:pt modelId="{5F766D15-D50F-47A4-8EC4-5E3DB8BECBEA}" type="pres">
      <dgm:prSet presAssocID="{581DAEBA-F4F6-4518-8FA4-6BEBD79F629D}" presName="sp" presStyleCnt="0"/>
      <dgm:spPr/>
      <dgm:t>
        <a:bodyPr/>
        <a:lstStyle/>
        <a:p>
          <a:endParaRPr lang="en-US"/>
        </a:p>
      </dgm:t>
    </dgm:pt>
    <dgm:pt modelId="{43B8AA9B-EB41-418D-B283-63312BA039EC}" type="pres">
      <dgm:prSet presAssocID="{935BBE5C-1A5A-4202-B75B-3B520DBA1F06}" presName="arrowAndChildren" presStyleCnt="0"/>
      <dgm:spPr/>
      <dgm:t>
        <a:bodyPr/>
        <a:lstStyle/>
        <a:p>
          <a:endParaRPr lang="en-US"/>
        </a:p>
      </dgm:t>
    </dgm:pt>
    <dgm:pt modelId="{1ED99FF2-7012-4D46-A131-98A9B48E91FA}" type="pres">
      <dgm:prSet presAssocID="{935BBE5C-1A5A-4202-B75B-3B520DBA1F06}" presName="parentTextArrow" presStyleLbl="node1" presStyleIdx="1" presStyleCnt="3"/>
      <dgm:spPr/>
      <dgm:t>
        <a:bodyPr/>
        <a:lstStyle/>
        <a:p>
          <a:endParaRPr lang="en-US"/>
        </a:p>
      </dgm:t>
    </dgm:pt>
    <dgm:pt modelId="{310BA672-BE98-4F39-A4E0-A57267CFDBD1}" type="pres">
      <dgm:prSet presAssocID="{935BBE5C-1A5A-4202-B75B-3B520DBA1F06}" presName="arrow" presStyleLbl="node1" presStyleIdx="2" presStyleCnt="3"/>
      <dgm:spPr/>
      <dgm:t>
        <a:bodyPr/>
        <a:lstStyle/>
        <a:p>
          <a:endParaRPr lang="en-US"/>
        </a:p>
      </dgm:t>
    </dgm:pt>
    <dgm:pt modelId="{8253A199-8E57-4613-841E-060E4A1B09E8}" type="pres">
      <dgm:prSet presAssocID="{935BBE5C-1A5A-4202-B75B-3B520DBA1F06}" presName="descendantArrow" presStyleCnt="0"/>
      <dgm:spPr/>
      <dgm:t>
        <a:bodyPr/>
        <a:lstStyle/>
        <a:p>
          <a:endParaRPr lang="en-US"/>
        </a:p>
      </dgm:t>
    </dgm:pt>
    <dgm:pt modelId="{E9ED9B2C-5083-4C18-A266-D975B8DD3CA2}" type="pres">
      <dgm:prSet presAssocID="{9AC49C7F-1BF1-454E-9E12-89664EF94B67}" presName="childTextArrow" presStyleLbl="fgAccFollowNode1" presStyleIdx="4" presStyleCnt="6">
        <dgm:presLayoutVars>
          <dgm:bulletEnabled val="1"/>
        </dgm:presLayoutVars>
      </dgm:prSet>
      <dgm:spPr/>
      <dgm:t>
        <a:bodyPr/>
        <a:lstStyle/>
        <a:p>
          <a:endParaRPr lang="en-US"/>
        </a:p>
      </dgm:t>
    </dgm:pt>
    <dgm:pt modelId="{25F04A50-6612-44AE-904F-DBA3EFDBDECA}" type="pres">
      <dgm:prSet presAssocID="{2A594BB9-ED2A-4A5D-BAAF-3E220DD657CA}" presName="childTextArrow" presStyleLbl="fgAccFollowNode1" presStyleIdx="5" presStyleCnt="6">
        <dgm:presLayoutVars>
          <dgm:bulletEnabled val="1"/>
        </dgm:presLayoutVars>
      </dgm:prSet>
      <dgm:spPr/>
      <dgm:t>
        <a:bodyPr/>
        <a:lstStyle/>
        <a:p>
          <a:endParaRPr lang="en-US"/>
        </a:p>
      </dgm:t>
    </dgm:pt>
  </dgm:ptLst>
  <dgm:cxnLst>
    <dgm:cxn modelId="{A79F647F-6B06-43E8-8281-DFF9EF09A7AA}" srcId="{935BBE5C-1A5A-4202-B75B-3B520DBA1F06}" destId="{2A594BB9-ED2A-4A5D-BAAF-3E220DD657CA}" srcOrd="1" destOrd="0" parTransId="{04C080F2-3291-43C2-A859-FA7FE931C57F}" sibTransId="{195CD1C7-69CF-40A2-B183-2B6B18DBA308}"/>
    <dgm:cxn modelId="{6676CE70-17B0-4318-90CF-D65043620896}" type="presOf" srcId="{AA34D031-DC07-4E7C-B862-A1FD1ED0238D}" destId="{DB0BB17C-B563-458D-801E-0AD022B09703}" srcOrd="0" destOrd="0" presId="urn:microsoft.com/office/officeart/2005/8/layout/process4"/>
    <dgm:cxn modelId="{F1814430-FE56-4E63-B843-710B9B316C15}" srcId="{935BBE5C-1A5A-4202-B75B-3B520DBA1F06}" destId="{9AC49C7F-1BF1-454E-9E12-89664EF94B67}" srcOrd="0" destOrd="0" parTransId="{F03C61B0-8DB0-4AE1-801A-82129565C3C8}" sibTransId="{2ED0A290-AFA3-4FA5-B009-DE897900FA77}"/>
    <dgm:cxn modelId="{884E60F2-3DC7-4DAA-BB14-5DFBBE416A8C}" type="presOf" srcId="{E95BAA57-8BA0-4466-B216-0DA4CD72D908}" destId="{E058640C-82D6-4FD8-9198-E04F1F2E8A8B}" srcOrd="0" destOrd="0" presId="urn:microsoft.com/office/officeart/2005/8/layout/process4"/>
    <dgm:cxn modelId="{4AB8EEAC-EC20-4D46-8395-3607913CCD64}" srcId="{58F26CF1-0FB0-4D81-BBA9-C95409507B32}" destId="{E95BAA57-8BA0-4466-B216-0DA4CD72D908}" srcOrd="2" destOrd="0" parTransId="{F13CA829-E164-4F7F-8A51-1420C2B632DD}" sibTransId="{4FBBE12D-6E01-4C82-8C0A-0E4ABC3A3D1F}"/>
    <dgm:cxn modelId="{D8B2AA7A-148C-426C-AF33-5687E3EBDFB7}" srcId="{58F26CF1-0FB0-4D81-BBA9-C95409507B32}" destId="{6520BDD2-F692-459D-885E-6242F89B4520}" srcOrd="1" destOrd="0" parTransId="{5142A204-7B3A-4D67-ABEB-2B80E83087E8}" sibTransId="{70C3AD07-BC8A-4136-A7FA-B08AB9BA1960}"/>
    <dgm:cxn modelId="{DE08B40B-03D9-4362-AE29-C9BC3E00D638}" type="presOf" srcId="{58F26CF1-0FB0-4D81-BBA9-C95409507B32}" destId="{88BBAD03-F7D6-48FA-BFF7-17615A4D23C5}" srcOrd="0" destOrd="0" presId="urn:microsoft.com/office/officeart/2005/8/layout/process4"/>
    <dgm:cxn modelId="{C40C7DC2-0375-472E-86DD-2A182E0CB329}" type="presOf" srcId="{935BBE5C-1A5A-4202-B75B-3B520DBA1F06}" destId="{310BA672-BE98-4F39-A4E0-A57267CFDBD1}" srcOrd="1" destOrd="0" presId="urn:microsoft.com/office/officeart/2005/8/layout/process4"/>
    <dgm:cxn modelId="{3A7ADAD6-CFF3-439B-88BA-B6DC051F9621}" srcId="{E95BAA57-8BA0-4466-B216-0DA4CD72D908}" destId="{83B704FD-5FDF-410C-99A4-F15113BC39A2}" srcOrd="1" destOrd="0" parTransId="{CD1C59F4-C9BD-46A4-B706-222BA87D69CD}" sibTransId="{4D34543D-0124-47DB-9F16-0A096AEEB8F4}"/>
    <dgm:cxn modelId="{11E2F2D0-BFA1-4DD3-BB8A-DCF1A36BEE3E}" type="presOf" srcId="{6520BDD2-F692-459D-885E-6242F89B4520}" destId="{DA144D90-2444-4B6B-B71A-97FDD0CCF700}" srcOrd="0" destOrd="0" presId="urn:microsoft.com/office/officeart/2005/8/layout/process4"/>
    <dgm:cxn modelId="{46495822-26B0-4C92-A9E1-4AC98B6EB310}" type="presOf" srcId="{935BBE5C-1A5A-4202-B75B-3B520DBA1F06}" destId="{1ED99FF2-7012-4D46-A131-98A9B48E91FA}" srcOrd="0" destOrd="0" presId="urn:microsoft.com/office/officeart/2005/8/layout/process4"/>
    <dgm:cxn modelId="{F19AFDCD-9577-4429-9F3A-F124321FA5F9}" type="presOf" srcId="{2A594BB9-ED2A-4A5D-BAAF-3E220DD657CA}" destId="{25F04A50-6612-44AE-904F-DBA3EFDBDECA}" srcOrd="0" destOrd="0" presId="urn:microsoft.com/office/officeart/2005/8/layout/process4"/>
    <dgm:cxn modelId="{83BE0AC9-8A9F-44EA-8519-0ACBAB6EBB14}" type="presOf" srcId="{6520BDD2-F692-459D-885E-6242F89B4520}" destId="{CCEA51D7-7A5D-401C-A099-06CB65C6F036}" srcOrd="1" destOrd="0" presId="urn:microsoft.com/office/officeart/2005/8/layout/process4"/>
    <dgm:cxn modelId="{7FFEA5E1-96BF-474E-BF41-A066E47D2AD3}" srcId="{E95BAA57-8BA0-4466-B216-0DA4CD72D908}" destId="{AA34D031-DC07-4E7C-B862-A1FD1ED0238D}" srcOrd="0" destOrd="0" parTransId="{166624A3-79B3-405A-8E5B-4A025CBAD3AF}" sibTransId="{D3FC14EB-7501-4E93-87AE-31F60933494C}"/>
    <dgm:cxn modelId="{DD88B4E9-6E27-4357-925F-E0C04EF313F1}" type="presOf" srcId="{9AC49C7F-1BF1-454E-9E12-89664EF94B67}" destId="{E9ED9B2C-5083-4C18-A266-D975B8DD3CA2}" srcOrd="0" destOrd="0" presId="urn:microsoft.com/office/officeart/2005/8/layout/process4"/>
    <dgm:cxn modelId="{03795859-4C82-4D52-A76B-D91941D3365D}" srcId="{6520BDD2-F692-459D-885E-6242F89B4520}" destId="{70867FEC-91C1-4FE3-8784-9D05AF1E19A2}" srcOrd="0" destOrd="0" parTransId="{8601FDF5-C35C-49FF-B520-3D311274B64B}" sibTransId="{F8CA6503-B2A5-40D5-ABAD-8862BCB812FE}"/>
    <dgm:cxn modelId="{9E728BAB-56CC-402D-8E24-CBFF7A89343B}" srcId="{58F26CF1-0FB0-4D81-BBA9-C95409507B32}" destId="{935BBE5C-1A5A-4202-B75B-3B520DBA1F06}" srcOrd="0" destOrd="0" parTransId="{43E9F5AF-DD4D-4430-8890-35691766BC24}" sibTransId="{581DAEBA-F4F6-4518-8FA4-6BEBD79F629D}"/>
    <dgm:cxn modelId="{804775BD-1C49-4E60-BBF6-7A63E0BA4FFA}" type="presOf" srcId="{70867FEC-91C1-4FE3-8784-9D05AF1E19A2}" destId="{EB47CB3B-E8E7-4A89-A98D-AB868AB4B86D}" srcOrd="0" destOrd="0" presId="urn:microsoft.com/office/officeart/2005/8/layout/process4"/>
    <dgm:cxn modelId="{BF136E20-A87B-4CFE-8625-BE686CD29083}" srcId="{6520BDD2-F692-459D-885E-6242F89B4520}" destId="{9ADA2706-0CC9-461E-9B79-B159BE3DC8ED}" srcOrd="1" destOrd="0" parTransId="{BC6FB1F4-E1B1-425C-8F03-61F2644F3745}" sibTransId="{B01D8215-5950-4B61-9C0C-DEF342A8EB38}"/>
    <dgm:cxn modelId="{F6C10076-0DAF-4AE6-BF65-7DBBDEDAE1CB}" type="presOf" srcId="{E95BAA57-8BA0-4466-B216-0DA4CD72D908}" destId="{B9EA9D3A-C4CB-4208-A4D0-75D2F8BC5E9A}" srcOrd="1" destOrd="0" presId="urn:microsoft.com/office/officeart/2005/8/layout/process4"/>
    <dgm:cxn modelId="{C9E234F8-8E13-4522-87A3-5E9DF387F617}" type="presOf" srcId="{9ADA2706-0CC9-461E-9B79-B159BE3DC8ED}" destId="{944BD899-3EC0-4C14-81EC-721FC2B842F0}" srcOrd="0" destOrd="0" presId="urn:microsoft.com/office/officeart/2005/8/layout/process4"/>
    <dgm:cxn modelId="{C60C00CA-8768-441F-9E5A-33334D80483D}" type="presOf" srcId="{83B704FD-5FDF-410C-99A4-F15113BC39A2}" destId="{E04DD7A0-BCF9-4CDD-A1E7-33807C559DDC}" srcOrd="0" destOrd="0" presId="urn:microsoft.com/office/officeart/2005/8/layout/process4"/>
    <dgm:cxn modelId="{822F5C63-6187-4247-8AD4-58D3B13C70A9}" type="presParOf" srcId="{88BBAD03-F7D6-48FA-BFF7-17615A4D23C5}" destId="{49DDD9F9-6A24-4AA3-B171-AE5F29270922}" srcOrd="0" destOrd="0" presId="urn:microsoft.com/office/officeart/2005/8/layout/process4"/>
    <dgm:cxn modelId="{93320046-4587-418E-A100-2EF5F99800F9}" type="presParOf" srcId="{49DDD9F9-6A24-4AA3-B171-AE5F29270922}" destId="{E058640C-82D6-4FD8-9198-E04F1F2E8A8B}" srcOrd="0" destOrd="0" presId="urn:microsoft.com/office/officeart/2005/8/layout/process4"/>
    <dgm:cxn modelId="{F0B258DB-79F4-4FA5-A58C-92FAE68429D1}" type="presParOf" srcId="{49DDD9F9-6A24-4AA3-B171-AE5F29270922}" destId="{B9EA9D3A-C4CB-4208-A4D0-75D2F8BC5E9A}" srcOrd="1" destOrd="0" presId="urn:microsoft.com/office/officeart/2005/8/layout/process4"/>
    <dgm:cxn modelId="{FE2A0A58-697B-4AE7-962A-1EC2D34F8F31}" type="presParOf" srcId="{49DDD9F9-6A24-4AA3-B171-AE5F29270922}" destId="{DBB83BD8-AA38-4313-A09A-F1218806DDF8}" srcOrd="2" destOrd="0" presId="urn:microsoft.com/office/officeart/2005/8/layout/process4"/>
    <dgm:cxn modelId="{60F0D683-FACB-4D9C-90A2-31A37D8DEA30}" type="presParOf" srcId="{DBB83BD8-AA38-4313-A09A-F1218806DDF8}" destId="{DB0BB17C-B563-458D-801E-0AD022B09703}" srcOrd="0" destOrd="0" presId="urn:microsoft.com/office/officeart/2005/8/layout/process4"/>
    <dgm:cxn modelId="{87193DEE-19B2-47BB-8E04-D56BB6018226}" type="presParOf" srcId="{DBB83BD8-AA38-4313-A09A-F1218806DDF8}" destId="{E04DD7A0-BCF9-4CDD-A1E7-33807C559DDC}" srcOrd="1" destOrd="0" presId="urn:microsoft.com/office/officeart/2005/8/layout/process4"/>
    <dgm:cxn modelId="{0AE039E4-81CB-483D-BE4A-C485649BC44D}" type="presParOf" srcId="{88BBAD03-F7D6-48FA-BFF7-17615A4D23C5}" destId="{6D2056A6-64D0-44CA-95C0-37BF158CB6CE}" srcOrd="1" destOrd="0" presId="urn:microsoft.com/office/officeart/2005/8/layout/process4"/>
    <dgm:cxn modelId="{76BA02FB-A94B-4626-8E0D-81504AB2B0C6}" type="presParOf" srcId="{88BBAD03-F7D6-48FA-BFF7-17615A4D23C5}" destId="{21B9DEC0-E0CA-4C26-9ECE-BC7D052CF7A6}" srcOrd="2" destOrd="0" presId="urn:microsoft.com/office/officeart/2005/8/layout/process4"/>
    <dgm:cxn modelId="{C1D0B4FB-5E92-4619-A7C2-46E4895B04E5}" type="presParOf" srcId="{21B9DEC0-E0CA-4C26-9ECE-BC7D052CF7A6}" destId="{DA144D90-2444-4B6B-B71A-97FDD0CCF700}" srcOrd="0" destOrd="0" presId="urn:microsoft.com/office/officeart/2005/8/layout/process4"/>
    <dgm:cxn modelId="{A78E5422-2C33-4CF6-BD10-80AFBA08DCAF}" type="presParOf" srcId="{21B9DEC0-E0CA-4C26-9ECE-BC7D052CF7A6}" destId="{CCEA51D7-7A5D-401C-A099-06CB65C6F036}" srcOrd="1" destOrd="0" presId="urn:microsoft.com/office/officeart/2005/8/layout/process4"/>
    <dgm:cxn modelId="{890993D9-756A-4903-B09E-311410815781}" type="presParOf" srcId="{21B9DEC0-E0CA-4C26-9ECE-BC7D052CF7A6}" destId="{1EEB2DC7-E0DE-4EB3-BD5A-6020DAABFCC2}" srcOrd="2" destOrd="0" presId="urn:microsoft.com/office/officeart/2005/8/layout/process4"/>
    <dgm:cxn modelId="{09B38B0F-DD19-4E72-A817-6B15E7F50C2C}" type="presParOf" srcId="{1EEB2DC7-E0DE-4EB3-BD5A-6020DAABFCC2}" destId="{EB47CB3B-E8E7-4A89-A98D-AB868AB4B86D}" srcOrd="0" destOrd="0" presId="urn:microsoft.com/office/officeart/2005/8/layout/process4"/>
    <dgm:cxn modelId="{55BDC789-2925-4979-9EF6-5D7C005D2D2D}" type="presParOf" srcId="{1EEB2DC7-E0DE-4EB3-BD5A-6020DAABFCC2}" destId="{944BD899-3EC0-4C14-81EC-721FC2B842F0}" srcOrd="1" destOrd="0" presId="urn:microsoft.com/office/officeart/2005/8/layout/process4"/>
    <dgm:cxn modelId="{399ED241-42BD-4EEE-8098-446DE59E8F71}" type="presParOf" srcId="{88BBAD03-F7D6-48FA-BFF7-17615A4D23C5}" destId="{5F766D15-D50F-47A4-8EC4-5E3DB8BECBEA}" srcOrd="3" destOrd="0" presId="urn:microsoft.com/office/officeart/2005/8/layout/process4"/>
    <dgm:cxn modelId="{AD1882B8-B628-4535-8A36-82F05BD74AA5}" type="presParOf" srcId="{88BBAD03-F7D6-48FA-BFF7-17615A4D23C5}" destId="{43B8AA9B-EB41-418D-B283-63312BA039EC}" srcOrd="4" destOrd="0" presId="urn:microsoft.com/office/officeart/2005/8/layout/process4"/>
    <dgm:cxn modelId="{B9DFF198-8007-466B-B520-E34A08A3BEB1}" type="presParOf" srcId="{43B8AA9B-EB41-418D-B283-63312BA039EC}" destId="{1ED99FF2-7012-4D46-A131-98A9B48E91FA}" srcOrd="0" destOrd="0" presId="urn:microsoft.com/office/officeart/2005/8/layout/process4"/>
    <dgm:cxn modelId="{4FB9C992-FB4F-4B42-A3C3-0BFEF98CB501}" type="presParOf" srcId="{43B8AA9B-EB41-418D-B283-63312BA039EC}" destId="{310BA672-BE98-4F39-A4E0-A57267CFDBD1}" srcOrd="1" destOrd="0" presId="urn:microsoft.com/office/officeart/2005/8/layout/process4"/>
    <dgm:cxn modelId="{2384CB13-1A05-4F33-AD6A-D27E6CF1CA86}" type="presParOf" srcId="{43B8AA9B-EB41-418D-B283-63312BA039EC}" destId="{8253A199-8E57-4613-841E-060E4A1B09E8}" srcOrd="2" destOrd="0" presId="urn:microsoft.com/office/officeart/2005/8/layout/process4"/>
    <dgm:cxn modelId="{659D1EC1-B940-4C04-9173-B3B78D788F81}" type="presParOf" srcId="{8253A199-8E57-4613-841E-060E4A1B09E8}" destId="{E9ED9B2C-5083-4C18-A266-D975B8DD3CA2}" srcOrd="0" destOrd="0" presId="urn:microsoft.com/office/officeart/2005/8/layout/process4"/>
    <dgm:cxn modelId="{FF955525-1987-4AB9-A65D-7EA957D462BA}" type="presParOf" srcId="{8253A199-8E57-4613-841E-060E4A1B09E8}" destId="{25F04A50-6612-44AE-904F-DBA3EFDBDECA}"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CD51AC-E533-46B1-9F01-DD0E322DCA15}"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38AAD17E-690C-484D-950A-DA1330E38BE0}">
      <dgm:prSet phldrT="[Text]"/>
      <dgm:spPr/>
      <dgm:t>
        <a:bodyPr/>
        <a:lstStyle/>
        <a:p>
          <a:pPr algn="just"/>
          <a:r>
            <a:rPr lang="lv-LV" dirty="0" smtClean="0"/>
            <a:t>Iesaiste DP izstrādē un Uzraudzības komitejā līdzīga kā 2014.-2020. gada plānošanas periodā</a:t>
          </a:r>
          <a:endParaRPr lang="en-US" dirty="0"/>
        </a:p>
      </dgm:t>
    </dgm:pt>
    <dgm:pt modelId="{4A1CC481-A21E-4DAF-A8AA-9475FFB4FE31}" type="parTrans" cxnId="{F659C6AB-76E1-4DAB-8EB8-64BDF6B86AA4}">
      <dgm:prSet/>
      <dgm:spPr/>
      <dgm:t>
        <a:bodyPr/>
        <a:lstStyle/>
        <a:p>
          <a:endParaRPr lang="en-US"/>
        </a:p>
      </dgm:t>
    </dgm:pt>
    <dgm:pt modelId="{8A8BD311-03CE-4CB4-970C-CE10F288F7C7}" type="sibTrans" cxnId="{F659C6AB-76E1-4DAB-8EB8-64BDF6B86AA4}">
      <dgm:prSet/>
      <dgm:spPr/>
      <dgm:t>
        <a:bodyPr/>
        <a:lstStyle/>
        <a:p>
          <a:endParaRPr lang="en-US"/>
        </a:p>
      </dgm:t>
    </dgm:pt>
    <dgm:pt modelId="{8B3C30B3-CC6E-44BE-80D0-1F35FAF968EB}">
      <dgm:prSet phldrT="[Text]"/>
      <dgm:spPr/>
      <dgm:t>
        <a:bodyPr/>
        <a:lstStyle/>
        <a:p>
          <a:pPr algn="just"/>
          <a:r>
            <a:rPr lang="lv-LV" dirty="0" smtClean="0"/>
            <a:t>ESF regulas priekšlikums – dalībvalstīm jānovirza pietiekams finansējums sociālo partneru kapacitātes stiprināšanai</a:t>
          </a:r>
          <a:endParaRPr lang="en-US" dirty="0"/>
        </a:p>
      </dgm:t>
    </dgm:pt>
    <dgm:pt modelId="{DF632867-26D6-454B-8D83-277613B7608E}" type="parTrans" cxnId="{2B510676-FBB1-4332-816A-4B5FB46432E0}">
      <dgm:prSet/>
      <dgm:spPr/>
      <dgm:t>
        <a:bodyPr/>
        <a:lstStyle/>
        <a:p>
          <a:endParaRPr lang="en-US"/>
        </a:p>
      </dgm:t>
    </dgm:pt>
    <dgm:pt modelId="{8A3BF794-E225-428D-BC7D-209534D8085C}" type="sibTrans" cxnId="{2B510676-FBB1-4332-816A-4B5FB46432E0}">
      <dgm:prSet/>
      <dgm:spPr/>
      <dgm:t>
        <a:bodyPr/>
        <a:lstStyle/>
        <a:p>
          <a:endParaRPr lang="en-US"/>
        </a:p>
      </dgm:t>
    </dgm:pt>
    <dgm:pt modelId="{DF294A70-F176-4828-B893-E39DC2F97A5E}">
      <dgm:prSet phldrT="[Text]"/>
      <dgm:spPr/>
      <dgm:t>
        <a:bodyPr/>
        <a:lstStyle/>
        <a:p>
          <a:pPr algn="just"/>
          <a:r>
            <a:rPr lang="lv-LV" dirty="0" smtClean="0"/>
            <a:t>Atbalsts sociālajām inovācijām – dalībvalstīm jāievieš vismaz viena prioritāte. Līdzfinansējuma likme šāda veida darbībām 95 %</a:t>
          </a:r>
          <a:endParaRPr lang="en-US" dirty="0"/>
        </a:p>
      </dgm:t>
    </dgm:pt>
    <dgm:pt modelId="{90ED0B02-D275-4528-9F72-BB3ADB74CFF2}" type="parTrans" cxnId="{097C2F9B-3F89-4321-B1D0-DA398197CEFE}">
      <dgm:prSet/>
      <dgm:spPr/>
      <dgm:t>
        <a:bodyPr/>
        <a:lstStyle/>
        <a:p>
          <a:endParaRPr lang="en-US"/>
        </a:p>
      </dgm:t>
    </dgm:pt>
    <dgm:pt modelId="{7A915C9C-9A48-4291-B71A-6380D18679AD}" type="sibTrans" cxnId="{097C2F9B-3F89-4321-B1D0-DA398197CEFE}">
      <dgm:prSet/>
      <dgm:spPr/>
      <dgm:t>
        <a:bodyPr/>
        <a:lstStyle/>
        <a:p>
          <a:endParaRPr lang="en-US"/>
        </a:p>
      </dgm:t>
    </dgm:pt>
    <dgm:pt modelId="{C75ECAFF-59A9-47F8-A169-3B25694E14C8}" type="pres">
      <dgm:prSet presAssocID="{CFCD51AC-E533-46B1-9F01-DD0E322DCA15}" presName="Name0" presStyleCnt="0">
        <dgm:presLayoutVars>
          <dgm:chMax val="7"/>
          <dgm:chPref val="7"/>
          <dgm:dir/>
        </dgm:presLayoutVars>
      </dgm:prSet>
      <dgm:spPr/>
      <dgm:t>
        <a:bodyPr/>
        <a:lstStyle/>
        <a:p>
          <a:endParaRPr lang="en-US"/>
        </a:p>
      </dgm:t>
    </dgm:pt>
    <dgm:pt modelId="{6523E226-55FB-4833-B0BA-7C9EDE0C7D64}" type="pres">
      <dgm:prSet presAssocID="{CFCD51AC-E533-46B1-9F01-DD0E322DCA15}" presName="Name1" presStyleCnt="0"/>
      <dgm:spPr/>
    </dgm:pt>
    <dgm:pt modelId="{85400F7F-D823-4BA4-84AA-0B33D4272131}" type="pres">
      <dgm:prSet presAssocID="{CFCD51AC-E533-46B1-9F01-DD0E322DCA15}" presName="cycle" presStyleCnt="0"/>
      <dgm:spPr/>
    </dgm:pt>
    <dgm:pt modelId="{01439714-51E0-4B55-9C60-4B1FA54C26FE}" type="pres">
      <dgm:prSet presAssocID="{CFCD51AC-E533-46B1-9F01-DD0E322DCA15}" presName="srcNode" presStyleLbl="node1" presStyleIdx="0" presStyleCnt="3"/>
      <dgm:spPr/>
    </dgm:pt>
    <dgm:pt modelId="{E3719CB1-D293-44CB-AFAA-5430514A0E24}" type="pres">
      <dgm:prSet presAssocID="{CFCD51AC-E533-46B1-9F01-DD0E322DCA15}" presName="conn" presStyleLbl="parChTrans1D2" presStyleIdx="0" presStyleCnt="1"/>
      <dgm:spPr/>
      <dgm:t>
        <a:bodyPr/>
        <a:lstStyle/>
        <a:p>
          <a:endParaRPr lang="en-US"/>
        </a:p>
      </dgm:t>
    </dgm:pt>
    <dgm:pt modelId="{CF40C31E-8CE7-4E9C-BC02-74BFF407CC18}" type="pres">
      <dgm:prSet presAssocID="{CFCD51AC-E533-46B1-9F01-DD0E322DCA15}" presName="extraNode" presStyleLbl="node1" presStyleIdx="0" presStyleCnt="3"/>
      <dgm:spPr/>
    </dgm:pt>
    <dgm:pt modelId="{2FE6B282-9CDE-4744-A626-5DD9CCBC344C}" type="pres">
      <dgm:prSet presAssocID="{CFCD51AC-E533-46B1-9F01-DD0E322DCA15}" presName="dstNode" presStyleLbl="node1" presStyleIdx="0" presStyleCnt="3"/>
      <dgm:spPr/>
    </dgm:pt>
    <dgm:pt modelId="{058212A9-0871-4C02-936E-243BB2C8A4B7}" type="pres">
      <dgm:prSet presAssocID="{38AAD17E-690C-484D-950A-DA1330E38BE0}" presName="text_1" presStyleLbl="node1" presStyleIdx="0" presStyleCnt="3">
        <dgm:presLayoutVars>
          <dgm:bulletEnabled val="1"/>
        </dgm:presLayoutVars>
      </dgm:prSet>
      <dgm:spPr/>
      <dgm:t>
        <a:bodyPr/>
        <a:lstStyle/>
        <a:p>
          <a:endParaRPr lang="en-US"/>
        </a:p>
      </dgm:t>
    </dgm:pt>
    <dgm:pt modelId="{5A194DDF-1F65-42BB-B745-0ABBBA1FE08E}" type="pres">
      <dgm:prSet presAssocID="{38AAD17E-690C-484D-950A-DA1330E38BE0}" presName="accent_1" presStyleCnt="0"/>
      <dgm:spPr/>
    </dgm:pt>
    <dgm:pt modelId="{FE5168AC-673A-4DA7-A13D-09DA6B8570FF}" type="pres">
      <dgm:prSet presAssocID="{38AAD17E-690C-484D-950A-DA1330E38BE0}" presName="accentRepeatNode" presStyleLbl="solidFgAcc1" presStyleIdx="0" presStyleCnt="3"/>
      <dgm:spPr/>
    </dgm:pt>
    <dgm:pt modelId="{D046E0A5-E904-43D1-BF69-9B4213AD605C}" type="pres">
      <dgm:prSet presAssocID="{8B3C30B3-CC6E-44BE-80D0-1F35FAF968EB}" presName="text_2" presStyleLbl="node1" presStyleIdx="1" presStyleCnt="3">
        <dgm:presLayoutVars>
          <dgm:bulletEnabled val="1"/>
        </dgm:presLayoutVars>
      </dgm:prSet>
      <dgm:spPr/>
      <dgm:t>
        <a:bodyPr/>
        <a:lstStyle/>
        <a:p>
          <a:endParaRPr lang="en-US"/>
        </a:p>
      </dgm:t>
    </dgm:pt>
    <dgm:pt modelId="{68185B88-2E1B-4909-8CBA-A55E42F4849C}" type="pres">
      <dgm:prSet presAssocID="{8B3C30B3-CC6E-44BE-80D0-1F35FAF968EB}" presName="accent_2" presStyleCnt="0"/>
      <dgm:spPr/>
    </dgm:pt>
    <dgm:pt modelId="{DD009EB0-35C3-4A59-8C5C-2C0D0BF9D69F}" type="pres">
      <dgm:prSet presAssocID="{8B3C30B3-CC6E-44BE-80D0-1F35FAF968EB}" presName="accentRepeatNode" presStyleLbl="solidFgAcc1" presStyleIdx="1" presStyleCnt="3"/>
      <dgm:spPr/>
    </dgm:pt>
    <dgm:pt modelId="{A37E415F-9120-44A2-BBC3-588D3F1A22B7}" type="pres">
      <dgm:prSet presAssocID="{DF294A70-F176-4828-B893-E39DC2F97A5E}" presName="text_3" presStyleLbl="node1" presStyleIdx="2" presStyleCnt="3">
        <dgm:presLayoutVars>
          <dgm:bulletEnabled val="1"/>
        </dgm:presLayoutVars>
      </dgm:prSet>
      <dgm:spPr/>
      <dgm:t>
        <a:bodyPr/>
        <a:lstStyle/>
        <a:p>
          <a:endParaRPr lang="en-US"/>
        </a:p>
      </dgm:t>
    </dgm:pt>
    <dgm:pt modelId="{24C8EDE6-034F-45BF-8122-DB7192BC213B}" type="pres">
      <dgm:prSet presAssocID="{DF294A70-F176-4828-B893-E39DC2F97A5E}" presName="accent_3" presStyleCnt="0"/>
      <dgm:spPr/>
    </dgm:pt>
    <dgm:pt modelId="{57208A71-92B7-4882-BA66-36A94E30FC35}" type="pres">
      <dgm:prSet presAssocID="{DF294A70-F176-4828-B893-E39DC2F97A5E}" presName="accentRepeatNode" presStyleLbl="solidFgAcc1" presStyleIdx="2" presStyleCnt="3"/>
      <dgm:spPr/>
    </dgm:pt>
  </dgm:ptLst>
  <dgm:cxnLst>
    <dgm:cxn modelId="{2B510676-FBB1-4332-816A-4B5FB46432E0}" srcId="{CFCD51AC-E533-46B1-9F01-DD0E322DCA15}" destId="{8B3C30B3-CC6E-44BE-80D0-1F35FAF968EB}" srcOrd="1" destOrd="0" parTransId="{DF632867-26D6-454B-8D83-277613B7608E}" sibTransId="{8A3BF794-E225-428D-BC7D-209534D8085C}"/>
    <dgm:cxn modelId="{5B759636-D97F-4C4D-946B-AD10F63D1F2E}" type="presOf" srcId="{DF294A70-F176-4828-B893-E39DC2F97A5E}" destId="{A37E415F-9120-44A2-BBC3-588D3F1A22B7}" srcOrd="0" destOrd="0" presId="urn:microsoft.com/office/officeart/2008/layout/VerticalCurvedList"/>
    <dgm:cxn modelId="{F659C6AB-76E1-4DAB-8EB8-64BDF6B86AA4}" srcId="{CFCD51AC-E533-46B1-9F01-DD0E322DCA15}" destId="{38AAD17E-690C-484D-950A-DA1330E38BE0}" srcOrd="0" destOrd="0" parTransId="{4A1CC481-A21E-4DAF-A8AA-9475FFB4FE31}" sibTransId="{8A8BD311-03CE-4CB4-970C-CE10F288F7C7}"/>
    <dgm:cxn modelId="{097C2F9B-3F89-4321-B1D0-DA398197CEFE}" srcId="{CFCD51AC-E533-46B1-9F01-DD0E322DCA15}" destId="{DF294A70-F176-4828-B893-E39DC2F97A5E}" srcOrd="2" destOrd="0" parTransId="{90ED0B02-D275-4528-9F72-BB3ADB74CFF2}" sibTransId="{7A915C9C-9A48-4291-B71A-6380D18679AD}"/>
    <dgm:cxn modelId="{6AF82E0F-2256-4D8F-A86C-B67F75E47166}" type="presOf" srcId="{38AAD17E-690C-484D-950A-DA1330E38BE0}" destId="{058212A9-0871-4C02-936E-243BB2C8A4B7}" srcOrd="0" destOrd="0" presId="urn:microsoft.com/office/officeart/2008/layout/VerticalCurvedList"/>
    <dgm:cxn modelId="{98EDCEC0-BC78-4A1C-8B27-42672BF916D1}" type="presOf" srcId="{8B3C30B3-CC6E-44BE-80D0-1F35FAF968EB}" destId="{D046E0A5-E904-43D1-BF69-9B4213AD605C}" srcOrd="0" destOrd="0" presId="urn:microsoft.com/office/officeart/2008/layout/VerticalCurvedList"/>
    <dgm:cxn modelId="{743C4075-8D88-46FF-9742-5C06322CB0BF}" type="presOf" srcId="{8A8BD311-03CE-4CB4-970C-CE10F288F7C7}" destId="{E3719CB1-D293-44CB-AFAA-5430514A0E24}" srcOrd="0" destOrd="0" presId="urn:microsoft.com/office/officeart/2008/layout/VerticalCurvedList"/>
    <dgm:cxn modelId="{26ED98FC-E1DF-44FB-AB2E-3922D266EBFD}" type="presOf" srcId="{CFCD51AC-E533-46B1-9F01-DD0E322DCA15}" destId="{C75ECAFF-59A9-47F8-A169-3B25694E14C8}" srcOrd="0" destOrd="0" presId="urn:microsoft.com/office/officeart/2008/layout/VerticalCurvedList"/>
    <dgm:cxn modelId="{91B6B052-94D9-47B7-AC8C-4F26B2D02CF5}" type="presParOf" srcId="{C75ECAFF-59A9-47F8-A169-3B25694E14C8}" destId="{6523E226-55FB-4833-B0BA-7C9EDE0C7D64}" srcOrd="0" destOrd="0" presId="urn:microsoft.com/office/officeart/2008/layout/VerticalCurvedList"/>
    <dgm:cxn modelId="{71DBE839-A68F-466A-A4B2-AD2F43BF5FA8}" type="presParOf" srcId="{6523E226-55FB-4833-B0BA-7C9EDE0C7D64}" destId="{85400F7F-D823-4BA4-84AA-0B33D4272131}" srcOrd="0" destOrd="0" presId="urn:microsoft.com/office/officeart/2008/layout/VerticalCurvedList"/>
    <dgm:cxn modelId="{ADF4379E-EEC9-44DD-91A1-F58A6275B0CC}" type="presParOf" srcId="{85400F7F-D823-4BA4-84AA-0B33D4272131}" destId="{01439714-51E0-4B55-9C60-4B1FA54C26FE}" srcOrd="0" destOrd="0" presId="urn:microsoft.com/office/officeart/2008/layout/VerticalCurvedList"/>
    <dgm:cxn modelId="{8AE6CA88-A963-4719-9DA3-61175C687543}" type="presParOf" srcId="{85400F7F-D823-4BA4-84AA-0B33D4272131}" destId="{E3719CB1-D293-44CB-AFAA-5430514A0E24}" srcOrd="1" destOrd="0" presId="urn:microsoft.com/office/officeart/2008/layout/VerticalCurvedList"/>
    <dgm:cxn modelId="{6A59E070-C54C-49B4-85DC-8224446C710D}" type="presParOf" srcId="{85400F7F-D823-4BA4-84AA-0B33D4272131}" destId="{CF40C31E-8CE7-4E9C-BC02-74BFF407CC18}" srcOrd="2" destOrd="0" presId="urn:microsoft.com/office/officeart/2008/layout/VerticalCurvedList"/>
    <dgm:cxn modelId="{AA62418A-207D-4E02-8768-8BAC62D48703}" type="presParOf" srcId="{85400F7F-D823-4BA4-84AA-0B33D4272131}" destId="{2FE6B282-9CDE-4744-A626-5DD9CCBC344C}" srcOrd="3" destOrd="0" presId="urn:microsoft.com/office/officeart/2008/layout/VerticalCurvedList"/>
    <dgm:cxn modelId="{0FE2F610-0DAF-48C4-ACCA-9C647E7D2332}" type="presParOf" srcId="{6523E226-55FB-4833-B0BA-7C9EDE0C7D64}" destId="{058212A9-0871-4C02-936E-243BB2C8A4B7}" srcOrd="1" destOrd="0" presId="urn:microsoft.com/office/officeart/2008/layout/VerticalCurvedList"/>
    <dgm:cxn modelId="{DD461365-C655-439D-943D-E03343D5CF40}" type="presParOf" srcId="{6523E226-55FB-4833-B0BA-7C9EDE0C7D64}" destId="{5A194DDF-1F65-42BB-B745-0ABBBA1FE08E}" srcOrd="2" destOrd="0" presId="urn:microsoft.com/office/officeart/2008/layout/VerticalCurvedList"/>
    <dgm:cxn modelId="{F0370BC4-6B0A-4D6E-A17E-96E7D056DC8D}" type="presParOf" srcId="{5A194DDF-1F65-42BB-B745-0ABBBA1FE08E}" destId="{FE5168AC-673A-4DA7-A13D-09DA6B8570FF}" srcOrd="0" destOrd="0" presId="urn:microsoft.com/office/officeart/2008/layout/VerticalCurvedList"/>
    <dgm:cxn modelId="{D2DD1100-40F9-464A-A405-B6244E145FA5}" type="presParOf" srcId="{6523E226-55FB-4833-B0BA-7C9EDE0C7D64}" destId="{D046E0A5-E904-43D1-BF69-9B4213AD605C}" srcOrd="3" destOrd="0" presId="urn:microsoft.com/office/officeart/2008/layout/VerticalCurvedList"/>
    <dgm:cxn modelId="{D81180D4-F2B1-47F7-9A62-17627C949C4E}" type="presParOf" srcId="{6523E226-55FB-4833-B0BA-7C9EDE0C7D64}" destId="{68185B88-2E1B-4909-8CBA-A55E42F4849C}" srcOrd="4" destOrd="0" presId="urn:microsoft.com/office/officeart/2008/layout/VerticalCurvedList"/>
    <dgm:cxn modelId="{A21E009F-4765-4D0B-8AF9-AB91D3BE3F65}" type="presParOf" srcId="{68185B88-2E1B-4909-8CBA-A55E42F4849C}" destId="{DD009EB0-35C3-4A59-8C5C-2C0D0BF9D69F}" srcOrd="0" destOrd="0" presId="urn:microsoft.com/office/officeart/2008/layout/VerticalCurvedList"/>
    <dgm:cxn modelId="{6B1A970C-594A-4A4F-A171-818EC717342A}" type="presParOf" srcId="{6523E226-55FB-4833-B0BA-7C9EDE0C7D64}" destId="{A37E415F-9120-44A2-BBC3-588D3F1A22B7}" srcOrd="5" destOrd="0" presId="urn:microsoft.com/office/officeart/2008/layout/VerticalCurvedList"/>
    <dgm:cxn modelId="{DFB4617F-97DD-48C5-9884-0D5DE96CA3C5}" type="presParOf" srcId="{6523E226-55FB-4833-B0BA-7C9EDE0C7D64}" destId="{24C8EDE6-034F-45BF-8122-DB7192BC213B}" srcOrd="6" destOrd="0" presId="urn:microsoft.com/office/officeart/2008/layout/VerticalCurvedList"/>
    <dgm:cxn modelId="{E1F692B5-9190-4F38-B747-A00734E1FD95}" type="presParOf" srcId="{24C8EDE6-034F-45BF-8122-DB7192BC213B}" destId="{57208A71-92B7-4882-BA66-36A94E30FC3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A9D3A-C4CB-4208-A4D0-75D2F8BC5E9A}">
      <dsp:nvSpPr>
        <dsp:cNvPr id="0" name=""/>
        <dsp:cNvSpPr/>
      </dsp:nvSpPr>
      <dsp:spPr>
        <a:xfrm>
          <a:off x="0" y="3252253"/>
          <a:ext cx="8363272" cy="1067462"/>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lv-LV" sz="2100" kern="1200" dirty="0" smtClean="0"/>
            <a:t>PVN </a:t>
          </a:r>
          <a:r>
            <a:rPr lang="lv-LV" sz="2100" kern="1200" dirty="0" err="1" smtClean="0"/>
            <a:t>attiecināmība</a:t>
          </a:r>
          <a:endParaRPr lang="en-US" sz="2100" kern="1200" dirty="0"/>
        </a:p>
      </dsp:txBody>
      <dsp:txXfrm>
        <a:off x="0" y="3252253"/>
        <a:ext cx="8363272" cy="576429"/>
      </dsp:txXfrm>
    </dsp:sp>
    <dsp:sp modelId="{DB0BB17C-B563-458D-801E-0AD022B09703}">
      <dsp:nvSpPr>
        <dsp:cNvPr id="0" name=""/>
        <dsp:cNvSpPr/>
      </dsp:nvSpPr>
      <dsp:spPr>
        <a:xfrm>
          <a:off x="0" y="3807334"/>
          <a:ext cx="4181636" cy="491032"/>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lv-LV" sz="1400" kern="1200" dirty="0" smtClean="0"/>
            <a:t>PVN attiecināms tikai projektiem līdz 5 miljoni EUR</a:t>
          </a:r>
          <a:endParaRPr lang="en-US" sz="1400" kern="1200" dirty="0"/>
        </a:p>
      </dsp:txBody>
      <dsp:txXfrm>
        <a:off x="0" y="3807334"/>
        <a:ext cx="4181636" cy="491032"/>
      </dsp:txXfrm>
    </dsp:sp>
    <dsp:sp modelId="{E04DD7A0-BCF9-4CDD-A1E7-33807C559DDC}">
      <dsp:nvSpPr>
        <dsp:cNvPr id="0" name=""/>
        <dsp:cNvSpPr/>
      </dsp:nvSpPr>
      <dsp:spPr>
        <a:xfrm>
          <a:off x="4181636" y="3807334"/>
          <a:ext cx="4181636" cy="491032"/>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lv-LV" sz="1400" kern="1200" dirty="0" smtClean="0"/>
            <a:t>Izdevumi PVN segšanai </a:t>
          </a:r>
        </a:p>
        <a:p>
          <a:pPr lvl="0" algn="ctr" defTabSz="622300">
            <a:lnSpc>
              <a:spcPct val="90000"/>
            </a:lnSpc>
            <a:spcBef>
              <a:spcPct val="0"/>
            </a:spcBef>
            <a:spcAft>
              <a:spcPct val="35000"/>
            </a:spcAft>
          </a:pPr>
          <a:r>
            <a:rPr lang="lv-LV" sz="1400" kern="1200" dirty="0" smtClean="0">
              <a:latin typeface="Calibri" panose="020F0502020204030204" pitchFamily="34" charset="0"/>
              <a:cs typeface="Calibri" panose="020F0502020204030204" pitchFamily="34" charset="0"/>
            </a:rPr>
            <a:t>≈</a:t>
          </a:r>
          <a:r>
            <a:rPr lang="lv-LV" sz="1400" u="sng" kern="1200" dirty="0" smtClean="0"/>
            <a:t>311 milj. EUR</a:t>
          </a:r>
          <a:endParaRPr lang="en-US" sz="1400" u="sng" kern="1200" dirty="0"/>
        </a:p>
      </dsp:txBody>
      <dsp:txXfrm>
        <a:off x="4181636" y="3807334"/>
        <a:ext cx="4181636" cy="491032"/>
      </dsp:txXfrm>
    </dsp:sp>
    <dsp:sp modelId="{CCEA51D7-7A5D-401C-A099-06CB65C6F036}">
      <dsp:nvSpPr>
        <dsp:cNvPr id="0" name=""/>
        <dsp:cNvSpPr/>
      </dsp:nvSpPr>
      <dsp:spPr>
        <a:xfrm rot="10800000">
          <a:off x="0" y="1626508"/>
          <a:ext cx="8363272" cy="1641757"/>
        </a:xfrm>
        <a:prstGeom prst="upArrowCallou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lv-LV" sz="2100" kern="1200" dirty="0" smtClean="0"/>
            <a:t>Līdzfinansējuma likmes</a:t>
          </a:r>
          <a:endParaRPr lang="en-US" sz="2100" kern="1200" dirty="0"/>
        </a:p>
      </dsp:txBody>
      <dsp:txXfrm rot="-10800000">
        <a:off x="0" y="1626508"/>
        <a:ext cx="8363272" cy="576256"/>
      </dsp:txXfrm>
    </dsp:sp>
    <dsp:sp modelId="{EB47CB3B-E8E7-4A89-A98D-AB868AB4B86D}">
      <dsp:nvSpPr>
        <dsp:cNvPr id="0" name=""/>
        <dsp:cNvSpPr/>
      </dsp:nvSpPr>
      <dsp:spPr>
        <a:xfrm>
          <a:off x="0" y="2202765"/>
          <a:ext cx="4181636" cy="490885"/>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lv-LV" sz="1400" kern="1200" dirty="0" smtClean="0"/>
            <a:t>ES līdzfinansējuma samazinājums no 85% uz 70%</a:t>
          </a:r>
          <a:endParaRPr lang="en-US" sz="1400" kern="1200" dirty="0"/>
        </a:p>
      </dsp:txBody>
      <dsp:txXfrm>
        <a:off x="0" y="2202765"/>
        <a:ext cx="4181636" cy="490885"/>
      </dsp:txXfrm>
    </dsp:sp>
    <dsp:sp modelId="{944BD899-3EC0-4C14-81EC-721FC2B842F0}">
      <dsp:nvSpPr>
        <dsp:cNvPr id="0" name=""/>
        <dsp:cNvSpPr/>
      </dsp:nvSpPr>
      <dsp:spPr>
        <a:xfrm>
          <a:off x="4181636" y="2202765"/>
          <a:ext cx="4181636" cy="490885"/>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lv-LV" sz="1400" kern="1200" dirty="0" smtClean="0"/>
            <a:t>LV līdzfinansējuma pieaugums </a:t>
          </a:r>
        </a:p>
        <a:p>
          <a:pPr lvl="0" algn="ctr" defTabSz="622300">
            <a:lnSpc>
              <a:spcPct val="90000"/>
            </a:lnSpc>
            <a:spcBef>
              <a:spcPct val="0"/>
            </a:spcBef>
            <a:spcAft>
              <a:spcPct val="35000"/>
            </a:spcAft>
          </a:pPr>
          <a:r>
            <a:rPr lang="lv-LV" sz="1400" kern="1200" dirty="0" smtClean="0">
              <a:latin typeface="Calibri" panose="020F0502020204030204" pitchFamily="34" charset="0"/>
              <a:cs typeface="Calibri" panose="020F0502020204030204" pitchFamily="34" charset="0"/>
            </a:rPr>
            <a:t>≈ </a:t>
          </a:r>
          <a:r>
            <a:rPr lang="lv-LV" sz="1400" u="sng" kern="1200" dirty="0" smtClean="0"/>
            <a:t>401 milj. EUR</a:t>
          </a:r>
          <a:endParaRPr lang="en-US" sz="1400" u="sng" kern="1200" dirty="0"/>
        </a:p>
      </dsp:txBody>
      <dsp:txXfrm>
        <a:off x="4181636" y="2202765"/>
        <a:ext cx="4181636" cy="490885"/>
      </dsp:txXfrm>
    </dsp:sp>
    <dsp:sp modelId="{310BA672-BE98-4F39-A4E0-A57267CFDBD1}">
      <dsp:nvSpPr>
        <dsp:cNvPr id="0" name=""/>
        <dsp:cNvSpPr/>
      </dsp:nvSpPr>
      <dsp:spPr>
        <a:xfrm rot="10800000">
          <a:off x="0" y="763"/>
          <a:ext cx="8363272" cy="1641757"/>
        </a:xfrm>
        <a:prstGeom prst="upArrowCallou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lv-LV" sz="2100" kern="1200" dirty="0" smtClean="0"/>
            <a:t>Nacionālais Kohēzijas piešķīrums</a:t>
          </a:r>
          <a:endParaRPr lang="en-US" sz="2100" kern="1200" dirty="0"/>
        </a:p>
      </dsp:txBody>
      <dsp:txXfrm rot="-10800000">
        <a:off x="0" y="763"/>
        <a:ext cx="8363272" cy="576256"/>
      </dsp:txXfrm>
    </dsp:sp>
    <dsp:sp modelId="{E9ED9B2C-5083-4C18-A266-D975B8DD3CA2}">
      <dsp:nvSpPr>
        <dsp:cNvPr id="0" name=""/>
        <dsp:cNvSpPr/>
      </dsp:nvSpPr>
      <dsp:spPr>
        <a:xfrm>
          <a:off x="0" y="577020"/>
          <a:ext cx="4181636" cy="490885"/>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lv-LV" sz="1400" kern="1200" dirty="0" smtClean="0"/>
            <a:t>Latvijas nacionālās aploksnes samazinājums</a:t>
          </a:r>
          <a:endParaRPr lang="en-US" sz="1400" kern="1200" dirty="0"/>
        </a:p>
      </dsp:txBody>
      <dsp:txXfrm>
        <a:off x="0" y="577020"/>
        <a:ext cx="4181636" cy="490885"/>
      </dsp:txXfrm>
    </dsp:sp>
    <dsp:sp modelId="{25F04A50-6612-44AE-904F-DBA3EFDBDECA}">
      <dsp:nvSpPr>
        <dsp:cNvPr id="0" name=""/>
        <dsp:cNvSpPr/>
      </dsp:nvSpPr>
      <dsp:spPr>
        <a:xfrm>
          <a:off x="4181636" y="577020"/>
          <a:ext cx="4181636" cy="490885"/>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lv-LV" sz="1400" kern="1200" dirty="0" smtClean="0"/>
            <a:t>-13% (no 4,846</a:t>
          </a:r>
          <a:r>
            <a:rPr lang="lv-LV" sz="1400" i="1" kern="1200" dirty="0" smtClean="0"/>
            <a:t> </a:t>
          </a:r>
          <a:r>
            <a:rPr lang="lv-LV" sz="1400" kern="1200" dirty="0" smtClean="0"/>
            <a:t> uz </a:t>
          </a:r>
          <a:r>
            <a:rPr lang="lv-LV" sz="1400" i="1" kern="1200" dirty="0" smtClean="0"/>
            <a:t>4,262</a:t>
          </a:r>
          <a:r>
            <a:rPr lang="lv-LV" sz="1400" kern="1200" dirty="0" smtClean="0"/>
            <a:t> mljrd. EUR)*</a:t>
          </a:r>
        </a:p>
        <a:p>
          <a:pPr lvl="0" algn="ctr" defTabSz="622300">
            <a:lnSpc>
              <a:spcPct val="90000"/>
            </a:lnSpc>
            <a:spcBef>
              <a:spcPct val="0"/>
            </a:spcBef>
            <a:spcAft>
              <a:spcPct val="35000"/>
            </a:spcAft>
          </a:pPr>
          <a:r>
            <a:rPr lang="lv-LV" sz="1400" kern="1200" dirty="0" smtClean="0">
              <a:latin typeface="Calibri" panose="020F0502020204030204" pitchFamily="34" charset="0"/>
              <a:cs typeface="Calibri" panose="020F0502020204030204" pitchFamily="34" charset="0"/>
            </a:rPr>
            <a:t>≈ </a:t>
          </a:r>
          <a:r>
            <a:rPr lang="lv-LV" sz="1400" u="sng" kern="1200" dirty="0" smtClean="0"/>
            <a:t>- 584 milj. EUR</a:t>
          </a:r>
          <a:endParaRPr lang="en-US" sz="1400" u="sng" kern="1200" dirty="0"/>
        </a:p>
      </dsp:txBody>
      <dsp:txXfrm>
        <a:off x="4181636" y="577020"/>
        <a:ext cx="4181636" cy="490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19CB1-D293-44CB-AFAA-5430514A0E24}">
      <dsp:nvSpPr>
        <dsp:cNvPr id="0" name=""/>
        <dsp:cNvSpPr/>
      </dsp:nvSpPr>
      <dsp:spPr>
        <a:xfrm>
          <a:off x="-5491683" y="-840933"/>
          <a:ext cx="6539616" cy="6539616"/>
        </a:xfrm>
        <a:prstGeom prst="blockArc">
          <a:avLst>
            <a:gd name="adj1" fmla="val 18900000"/>
            <a:gd name="adj2" fmla="val 2700000"/>
            <a:gd name="adj3" fmla="val 330"/>
          </a:avLst>
        </a:pr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58212A9-0871-4C02-936E-243BB2C8A4B7}">
      <dsp:nvSpPr>
        <dsp:cNvPr id="0" name=""/>
        <dsp:cNvSpPr/>
      </dsp:nvSpPr>
      <dsp:spPr>
        <a:xfrm>
          <a:off x="674255" y="485775"/>
          <a:ext cx="7945507" cy="971550"/>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71168" tIns="53340" rIns="53340" bIns="53340" numCol="1" spcCol="1270" anchor="ctr" anchorCtr="0">
          <a:noAutofit/>
        </a:bodyPr>
        <a:lstStyle/>
        <a:p>
          <a:pPr lvl="0" algn="just" defTabSz="933450">
            <a:lnSpc>
              <a:spcPct val="90000"/>
            </a:lnSpc>
            <a:spcBef>
              <a:spcPct val="0"/>
            </a:spcBef>
            <a:spcAft>
              <a:spcPct val="35000"/>
            </a:spcAft>
          </a:pPr>
          <a:r>
            <a:rPr lang="lv-LV" sz="2100" kern="1200" dirty="0" smtClean="0"/>
            <a:t>Iesaiste DP izstrādē un Uzraudzības komitejā līdzīga kā 2014.-2020. gada plānošanas periodā</a:t>
          </a:r>
          <a:endParaRPr lang="en-US" sz="2100" kern="1200" dirty="0"/>
        </a:p>
      </dsp:txBody>
      <dsp:txXfrm>
        <a:off x="674255" y="485775"/>
        <a:ext cx="7945507" cy="971550"/>
      </dsp:txXfrm>
    </dsp:sp>
    <dsp:sp modelId="{FE5168AC-673A-4DA7-A13D-09DA6B8570FF}">
      <dsp:nvSpPr>
        <dsp:cNvPr id="0" name=""/>
        <dsp:cNvSpPr/>
      </dsp:nvSpPr>
      <dsp:spPr>
        <a:xfrm>
          <a:off x="67036" y="364331"/>
          <a:ext cx="1214437" cy="12144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46E0A5-E904-43D1-BF69-9B4213AD605C}">
      <dsp:nvSpPr>
        <dsp:cNvPr id="0" name=""/>
        <dsp:cNvSpPr/>
      </dsp:nvSpPr>
      <dsp:spPr>
        <a:xfrm>
          <a:off x="1027414" y="1943100"/>
          <a:ext cx="7592348" cy="971550"/>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71168" tIns="53340" rIns="53340" bIns="53340" numCol="1" spcCol="1270" anchor="ctr" anchorCtr="0">
          <a:noAutofit/>
        </a:bodyPr>
        <a:lstStyle/>
        <a:p>
          <a:pPr lvl="0" algn="just" defTabSz="933450">
            <a:lnSpc>
              <a:spcPct val="90000"/>
            </a:lnSpc>
            <a:spcBef>
              <a:spcPct val="0"/>
            </a:spcBef>
            <a:spcAft>
              <a:spcPct val="35000"/>
            </a:spcAft>
          </a:pPr>
          <a:r>
            <a:rPr lang="lv-LV" sz="2100" kern="1200" dirty="0" smtClean="0"/>
            <a:t>ESF regulas priekšlikums – dalībvalstīm jānovirza pietiekams finansējums sociālo partneru kapacitātes stiprināšanai</a:t>
          </a:r>
          <a:endParaRPr lang="en-US" sz="2100" kern="1200" dirty="0"/>
        </a:p>
      </dsp:txBody>
      <dsp:txXfrm>
        <a:off x="1027414" y="1943100"/>
        <a:ext cx="7592348" cy="971550"/>
      </dsp:txXfrm>
    </dsp:sp>
    <dsp:sp modelId="{DD009EB0-35C3-4A59-8C5C-2C0D0BF9D69F}">
      <dsp:nvSpPr>
        <dsp:cNvPr id="0" name=""/>
        <dsp:cNvSpPr/>
      </dsp:nvSpPr>
      <dsp:spPr>
        <a:xfrm>
          <a:off x="420195" y="1821656"/>
          <a:ext cx="1214437" cy="12144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37E415F-9120-44A2-BBC3-588D3F1A22B7}">
      <dsp:nvSpPr>
        <dsp:cNvPr id="0" name=""/>
        <dsp:cNvSpPr/>
      </dsp:nvSpPr>
      <dsp:spPr>
        <a:xfrm>
          <a:off x="674255" y="3400425"/>
          <a:ext cx="7945507" cy="971550"/>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71168" tIns="53340" rIns="53340" bIns="53340" numCol="1" spcCol="1270" anchor="ctr" anchorCtr="0">
          <a:noAutofit/>
        </a:bodyPr>
        <a:lstStyle/>
        <a:p>
          <a:pPr lvl="0" algn="just" defTabSz="933450">
            <a:lnSpc>
              <a:spcPct val="90000"/>
            </a:lnSpc>
            <a:spcBef>
              <a:spcPct val="0"/>
            </a:spcBef>
            <a:spcAft>
              <a:spcPct val="35000"/>
            </a:spcAft>
          </a:pPr>
          <a:r>
            <a:rPr lang="lv-LV" sz="2100" kern="1200" dirty="0" smtClean="0"/>
            <a:t>Atbalsts sociālajām inovācijām – dalībvalstīm jāievieš vismaz viena prioritāte. Līdzfinansējuma likme šāda veida darbībām 95 %</a:t>
          </a:r>
          <a:endParaRPr lang="en-US" sz="2100" kern="1200" dirty="0"/>
        </a:p>
      </dsp:txBody>
      <dsp:txXfrm>
        <a:off x="674255" y="3400425"/>
        <a:ext cx="7945507" cy="971550"/>
      </dsp:txXfrm>
    </dsp:sp>
    <dsp:sp modelId="{57208A71-92B7-4882-BA66-36A94E30FC35}">
      <dsp:nvSpPr>
        <dsp:cNvPr id="0" name=""/>
        <dsp:cNvSpPr/>
      </dsp:nvSpPr>
      <dsp:spPr>
        <a:xfrm>
          <a:off x="67036" y="3278981"/>
          <a:ext cx="1214437" cy="121443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362"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778155" y="0"/>
            <a:ext cx="2889362" cy="495300"/>
          </a:xfrm>
          <a:prstGeom prst="rect">
            <a:avLst/>
          </a:prstGeom>
        </p:spPr>
        <p:txBody>
          <a:bodyPr vert="horz" lIns="91440" tIns="45720" rIns="91440" bIns="45720" rtlCol="0"/>
          <a:lstStyle>
            <a:lvl1pPr algn="r">
              <a:defRPr sz="1200"/>
            </a:lvl1pPr>
          </a:lstStyle>
          <a:p>
            <a:fld id="{4198CAD9-0AEB-4D97-B593-BA1568BD5A30}" type="datetimeFigureOut">
              <a:rPr lang="lv-LV" smtClean="0"/>
              <a:t>27.11.2018</a:t>
            </a:fld>
            <a:endParaRPr lang="lv-LV"/>
          </a:p>
        </p:txBody>
      </p:sp>
      <p:sp>
        <p:nvSpPr>
          <p:cNvPr id="4" name="Footer Placeholder 3"/>
          <p:cNvSpPr>
            <a:spLocks noGrp="1"/>
          </p:cNvSpPr>
          <p:nvPr>
            <p:ph type="ftr" sz="quarter" idx="2"/>
          </p:nvPr>
        </p:nvSpPr>
        <p:spPr>
          <a:xfrm>
            <a:off x="0" y="9377363"/>
            <a:ext cx="2889362"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778155" y="9377363"/>
            <a:ext cx="2889362" cy="495300"/>
          </a:xfrm>
          <a:prstGeom prst="rect">
            <a:avLst/>
          </a:prstGeom>
        </p:spPr>
        <p:txBody>
          <a:bodyPr vert="horz" lIns="91440" tIns="45720" rIns="91440" bIns="45720" rtlCol="0" anchor="b"/>
          <a:lstStyle>
            <a:lvl1pPr algn="r">
              <a:defRPr sz="1200"/>
            </a:lvl1pPr>
          </a:lstStyle>
          <a:p>
            <a:fld id="{7FB9020B-834B-44B2-B943-6711D4444F5F}" type="slidenum">
              <a:rPr lang="lv-LV" smtClean="0"/>
              <a:t>‹#›</a:t>
            </a:fld>
            <a:endParaRPr lang="lv-LV"/>
          </a:p>
        </p:txBody>
      </p:sp>
    </p:spTree>
    <p:extLst>
      <p:ext uri="{BB962C8B-B14F-4D97-AF65-F5344CB8AC3E}">
        <p14:creationId xmlns:p14="http://schemas.microsoft.com/office/powerpoint/2010/main" val="1828446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3"/>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777607" y="1"/>
            <a:ext cx="2889938" cy="493633"/>
          </a:xfrm>
          <a:prstGeom prst="rect">
            <a:avLst/>
          </a:prstGeom>
        </p:spPr>
        <p:txBody>
          <a:bodyPr vert="horz" lIns="91440" tIns="45720" rIns="91440" bIns="45720" rtlCol="0"/>
          <a:lstStyle>
            <a:lvl1pPr algn="r">
              <a:defRPr sz="1200"/>
            </a:lvl1pPr>
          </a:lstStyle>
          <a:p>
            <a:fld id="{30D7EF8A-8F42-45CC-9010-7ECE206F8CD5}" type="datetimeFigureOut">
              <a:rPr lang="lv-LV" smtClean="0"/>
              <a:t>27.11.2018</a:t>
            </a:fld>
            <a:endParaRPr lang="lv-LV"/>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7317"/>
            <a:ext cx="2889938" cy="493633"/>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Nav atbalstāmas investīcijas:	</a:t>
            </a:r>
          </a:p>
          <a:p>
            <a:pPr lvl="0"/>
            <a:r>
              <a:rPr lang="lv-LV" sz="1200" kern="1200" dirty="0" err="1" smtClean="0">
                <a:solidFill>
                  <a:schemeClr val="tx1"/>
                </a:solidFill>
                <a:effectLst/>
                <a:latin typeface="+mn-lt"/>
                <a:ea typeface="+mn-ea"/>
                <a:cs typeface="+mn-cs"/>
              </a:rPr>
              <a:t>kodolelektrostaciju</a:t>
            </a:r>
            <a:r>
              <a:rPr lang="lv-LV" sz="1200" kern="1200" dirty="0" smtClean="0">
                <a:solidFill>
                  <a:schemeClr val="tx1"/>
                </a:solidFill>
                <a:effectLst/>
                <a:latin typeface="+mn-lt"/>
                <a:ea typeface="+mn-ea"/>
                <a:cs typeface="+mn-cs"/>
              </a:rPr>
              <a:t> </a:t>
            </a:r>
            <a:r>
              <a:rPr lang="lv-LV" sz="1200" kern="1200" dirty="0" err="1" smtClean="0">
                <a:solidFill>
                  <a:schemeClr val="tx1"/>
                </a:solidFill>
                <a:effectLst/>
                <a:latin typeface="+mn-lt"/>
                <a:ea typeface="+mn-ea"/>
                <a:cs typeface="+mn-cs"/>
              </a:rPr>
              <a:t>dezekspluatāciju</a:t>
            </a:r>
            <a:r>
              <a:rPr lang="lv-LV" sz="1200" kern="1200" dirty="0" smtClean="0">
                <a:solidFill>
                  <a:schemeClr val="tx1"/>
                </a:solidFill>
                <a:effectLst/>
                <a:latin typeface="+mn-lt"/>
                <a:ea typeface="+mn-ea"/>
                <a:cs typeface="+mn-cs"/>
              </a:rPr>
              <a:t> vai būvniecību,</a:t>
            </a:r>
          </a:p>
          <a:p>
            <a:pPr lvl="0"/>
            <a:r>
              <a:rPr lang="lv-LV" sz="1200" i="1" kern="1200" dirty="0" smtClean="0">
                <a:solidFill>
                  <a:schemeClr val="tx1"/>
                </a:solidFill>
                <a:effectLst/>
                <a:latin typeface="+mn-lt"/>
                <a:ea typeface="+mn-ea"/>
                <a:cs typeface="+mn-cs"/>
              </a:rPr>
              <a:t>investīcijas ar mērķi panākt to siltumnīcefekta gāzu emisiju samazināšanu, kuras rodas no Eiropas Parlamenta un Padomes Direktīvas 2003/87/EK I pielikumā uzskaitītajām darbībām</a:t>
            </a:r>
            <a:r>
              <a:rPr lang="lv-LV" sz="1200" kern="1200" dirty="0" smtClean="0">
                <a:solidFill>
                  <a:schemeClr val="tx1"/>
                </a:solidFill>
                <a:effectLst/>
                <a:latin typeface="+mn-lt"/>
                <a:ea typeface="+mn-ea"/>
                <a:cs typeface="+mn-cs"/>
              </a:rPr>
              <a:t> (</a:t>
            </a:r>
            <a:r>
              <a:rPr lang="lv-LV" sz="1200" b="1" kern="1200" dirty="0" smtClean="0">
                <a:solidFill>
                  <a:schemeClr val="tx1"/>
                </a:solidFill>
                <a:effectLst/>
                <a:latin typeface="+mn-lt"/>
                <a:ea typeface="+mn-ea"/>
                <a:cs typeface="+mn-cs"/>
              </a:rPr>
              <a:t>darbības, kas rezultējas siltumnīcas efektu izraisošas gāzēs, darbības, kā rezultātā rodas oglekļa dioksīds</a:t>
            </a:r>
            <a:r>
              <a:rPr lang="lv-LV" sz="1200" kern="1200" dirty="0" smtClean="0">
                <a:solidFill>
                  <a:schemeClr val="tx1"/>
                </a:solidFill>
                <a:effectLst/>
                <a:latin typeface="+mn-lt"/>
                <a:ea typeface="+mn-ea"/>
                <a:cs typeface="+mn-cs"/>
              </a:rPr>
              <a:t>)</a:t>
            </a:r>
          </a:p>
          <a:p>
            <a:pPr lvl="0"/>
            <a:r>
              <a:rPr lang="lv-LV" sz="1200" kern="1200" dirty="0" smtClean="0">
                <a:solidFill>
                  <a:schemeClr val="tx1"/>
                </a:solidFill>
                <a:effectLst/>
                <a:latin typeface="+mn-lt"/>
                <a:ea typeface="+mn-ea"/>
                <a:cs typeface="+mn-cs"/>
              </a:rPr>
              <a:t>tabakas un tabakas izstrādājumu ražošanu, apstrādi un reklāmu,</a:t>
            </a:r>
          </a:p>
          <a:p>
            <a:pPr lvl="0"/>
            <a:r>
              <a:rPr lang="lv-LV" sz="1200" b="1" kern="1200" dirty="0" smtClean="0">
                <a:solidFill>
                  <a:schemeClr val="tx1"/>
                </a:solidFill>
                <a:effectLst/>
                <a:latin typeface="+mn-lt"/>
                <a:ea typeface="+mn-ea"/>
                <a:cs typeface="+mn-cs"/>
              </a:rPr>
              <a:t>grūtībās nonākušus uzņēmumus</a:t>
            </a:r>
            <a:r>
              <a:rPr lang="lv-LV" sz="1200" kern="1200" dirty="0" smtClean="0">
                <a:solidFill>
                  <a:schemeClr val="tx1"/>
                </a:solidFill>
                <a:effectLst/>
                <a:latin typeface="+mn-lt"/>
                <a:ea typeface="+mn-ea"/>
                <a:cs typeface="+mn-cs"/>
              </a:rPr>
              <a:t>, </a:t>
            </a:r>
            <a:r>
              <a:rPr lang="lv-LV" sz="1200" i="1" kern="1200" dirty="0" smtClean="0">
                <a:solidFill>
                  <a:schemeClr val="tx1"/>
                </a:solidFill>
                <a:effectLst/>
                <a:latin typeface="+mn-lt"/>
                <a:ea typeface="+mn-ea"/>
                <a:cs typeface="+mn-cs"/>
              </a:rPr>
              <a:t>kas definēti Komisijas Regulas (ES) Nr. 651/2014 2. panta 18. punktā</a:t>
            </a:r>
            <a:r>
              <a:rPr lang="lv-LV" sz="1200" kern="1200" dirty="0" smtClean="0">
                <a:solidFill>
                  <a:schemeClr val="tx1"/>
                </a:solidFill>
                <a:effectLst/>
                <a:latin typeface="+mn-lt"/>
                <a:ea typeface="+mn-ea"/>
                <a:cs typeface="+mn-cs"/>
              </a:rPr>
              <a:t>,</a:t>
            </a:r>
          </a:p>
          <a:p>
            <a:pPr lvl="0"/>
            <a:r>
              <a:rPr lang="lv-LV" sz="1200" kern="1200" dirty="0" smtClean="0">
                <a:solidFill>
                  <a:schemeClr val="tx1"/>
                </a:solidFill>
                <a:effectLst/>
                <a:latin typeface="+mn-lt"/>
                <a:ea typeface="+mn-ea"/>
                <a:cs typeface="+mn-cs"/>
              </a:rPr>
              <a:t>investīcijas </a:t>
            </a:r>
            <a:r>
              <a:rPr lang="lv-LV" sz="1200" b="1" kern="1200" dirty="0" smtClean="0">
                <a:solidFill>
                  <a:schemeClr val="tx1"/>
                </a:solidFill>
                <a:effectLst/>
                <a:latin typeface="+mn-lt"/>
                <a:ea typeface="+mn-ea"/>
                <a:cs typeface="+mn-cs"/>
              </a:rPr>
              <a:t>lidostu infrastruktūrā</a:t>
            </a:r>
            <a:r>
              <a:rPr lang="lv-LV" sz="1200" kern="1200" dirty="0" smtClean="0">
                <a:solidFill>
                  <a:schemeClr val="tx1"/>
                </a:solidFill>
                <a:effectLst/>
                <a:latin typeface="+mn-lt"/>
                <a:ea typeface="+mn-ea"/>
                <a:cs typeface="+mn-cs"/>
              </a:rPr>
              <a:t>, izņemot tālākajos reģionos,</a:t>
            </a:r>
          </a:p>
          <a:p>
            <a:pPr lvl="0"/>
            <a:r>
              <a:rPr lang="lv-LV" sz="1200" kern="1200" dirty="0" smtClean="0">
                <a:solidFill>
                  <a:schemeClr val="tx1"/>
                </a:solidFill>
                <a:effectLst/>
                <a:latin typeface="+mn-lt"/>
                <a:ea typeface="+mn-ea"/>
                <a:cs typeface="+mn-cs"/>
              </a:rPr>
              <a:t>investīcijas </a:t>
            </a:r>
            <a:r>
              <a:rPr lang="lv-LV" sz="1200" b="1" kern="1200" dirty="0" smtClean="0">
                <a:solidFill>
                  <a:schemeClr val="tx1"/>
                </a:solidFill>
                <a:effectLst/>
                <a:latin typeface="+mn-lt"/>
                <a:ea typeface="+mn-ea"/>
                <a:cs typeface="+mn-cs"/>
              </a:rPr>
              <a:t>atkritumu apglabāšanai poligonos</a:t>
            </a:r>
            <a:r>
              <a:rPr lang="lv-LV" sz="1200" kern="1200" dirty="0" smtClean="0">
                <a:solidFill>
                  <a:schemeClr val="tx1"/>
                </a:solidFill>
                <a:effectLst/>
                <a:latin typeface="+mn-lt"/>
                <a:ea typeface="+mn-ea"/>
                <a:cs typeface="+mn-cs"/>
              </a:rPr>
              <a:t>,</a:t>
            </a:r>
          </a:p>
          <a:p>
            <a:pPr lvl="0"/>
            <a:r>
              <a:rPr lang="lv-LV" sz="1200" kern="1200" dirty="0" smtClean="0">
                <a:solidFill>
                  <a:schemeClr val="tx1"/>
                </a:solidFill>
                <a:effectLst/>
                <a:latin typeface="+mn-lt"/>
                <a:ea typeface="+mn-ea"/>
                <a:cs typeface="+mn-cs"/>
              </a:rPr>
              <a:t>investīcijas </a:t>
            </a:r>
            <a:r>
              <a:rPr lang="lv-LV" sz="1200" b="1" kern="1200" dirty="0" smtClean="0">
                <a:solidFill>
                  <a:schemeClr val="tx1"/>
                </a:solidFill>
                <a:effectLst/>
                <a:latin typeface="+mn-lt"/>
                <a:ea typeface="+mn-ea"/>
                <a:cs typeface="+mn-cs"/>
              </a:rPr>
              <a:t>atkritumu atliku apstrādes iekārtās</a:t>
            </a:r>
            <a:r>
              <a:rPr lang="lv-LV" sz="1200" kern="1200" dirty="0" smtClean="0">
                <a:solidFill>
                  <a:schemeClr val="tx1"/>
                </a:solidFill>
                <a:effectLst/>
                <a:latin typeface="+mn-lt"/>
                <a:ea typeface="+mn-ea"/>
                <a:cs typeface="+mn-cs"/>
              </a:rPr>
              <a:t>,</a:t>
            </a:r>
          </a:p>
          <a:p>
            <a:pPr lvl="0"/>
            <a:r>
              <a:rPr lang="lv-LV" sz="1200" kern="1200" dirty="0" smtClean="0">
                <a:solidFill>
                  <a:schemeClr val="tx1"/>
                </a:solidFill>
                <a:effectLst/>
                <a:latin typeface="+mn-lt"/>
                <a:ea typeface="+mn-ea"/>
                <a:cs typeface="+mn-cs"/>
              </a:rPr>
              <a:t>investīcijas, kas saistītas ar </a:t>
            </a:r>
            <a:r>
              <a:rPr lang="lv-LV" sz="1200" b="1" kern="1200" dirty="0" smtClean="0">
                <a:solidFill>
                  <a:schemeClr val="tx1"/>
                </a:solidFill>
                <a:effectLst/>
                <a:latin typeface="+mn-lt"/>
                <a:ea typeface="+mn-ea"/>
                <a:cs typeface="+mn-cs"/>
              </a:rPr>
              <a:t>fosilo kurināmo ražošanu, apstrādi, izplatīšanu, glabāšanu vai sadedzināšanu</a:t>
            </a:r>
            <a:r>
              <a:rPr lang="lv-LV" sz="1200" kern="1200" dirty="0" smtClean="0">
                <a:solidFill>
                  <a:schemeClr val="tx1"/>
                </a:solidFill>
                <a:effectLst/>
                <a:latin typeface="+mn-lt"/>
                <a:ea typeface="+mn-ea"/>
                <a:cs typeface="+mn-cs"/>
              </a:rPr>
              <a:t>, izņemot investīcijas, kas saistītas ar tīrajiem transportlīdzekļiem, kas definēti Eiropas Parlamenta un Padomes Direktīvas 2009/33/EK 4. pantā,</a:t>
            </a:r>
          </a:p>
          <a:p>
            <a:pPr lvl="0"/>
            <a:r>
              <a:rPr lang="lv-LV" sz="1200" kern="1200" dirty="0" smtClean="0">
                <a:solidFill>
                  <a:schemeClr val="tx1"/>
                </a:solidFill>
                <a:effectLst/>
                <a:latin typeface="+mn-lt"/>
                <a:ea typeface="+mn-ea"/>
                <a:cs typeface="+mn-cs"/>
              </a:rPr>
              <a:t>investīcijas </a:t>
            </a:r>
            <a:r>
              <a:rPr lang="lv-LV" sz="1200" b="1" kern="1200" dirty="0" smtClean="0">
                <a:solidFill>
                  <a:schemeClr val="tx1"/>
                </a:solidFill>
                <a:effectLst/>
                <a:latin typeface="+mn-lt"/>
                <a:ea typeface="+mn-ea"/>
                <a:cs typeface="+mn-cs"/>
              </a:rPr>
              <a:t>platjoslas infrastruktūrā teritorijās, kurās ir vismaz divi līdzvērtīgas kategorijas platjoslas tīkli</a:t>
            </a:r>
            <a:r>
              <a:rPr lang="lv-LV" sz="1200" kern="1200" dirty="0" smtClean="0">
                <a:solidFill>
                  <a:schemeClr val="tx1"/>
                </a:solidFill>
                <a:effectLst/>
                <a:latin typeface="+mn-lt"/>
                <a:ea typeface="+mn-ea"/>
                <a:cs typeface="+mn-cs"/>
              </a:rPr>
              <a:t>,</a:t>
            </a:r>
          </a:p>
          <a:p>
            <a:pPr lvl="0"/>
            <a:r>
              <a:rPr lang="lv-LV" sz="1200" kern="1200" dirty="0" smtClean="0">
                <a:solidFill>
                  <a:schemeClr val="tx1"/>
                </a:solidFill>
                <a:effectLst/>
                <a:latin typeface="+mn-lt"/>
                <a:ea typeface="+mn-ea"/>
                <a:cs typeface="+mn-cs"/>
              </a:rPr>
              <a:t>finansējumu tāda </a:t>
            </a:r>
            <a:r>
              <a:rPr lang="lv-LV" sz="1200" b="1" kern="1200" dirty="0" smtClean="0">
                <a:solidFill>
                  <a:schemeClr val="tx1"/>
                </a:solidFill>
                <a:effectLst/>
                <a:latin typeface="+mn-lt"/>
                <a:ea typeface="+mn-ea"/>
                <a:cs typeface="+mn-cs"/>
              </a:rPr>
              <a:t>ritošā sastāva iegādei</a:t>
            </a:r>
            <a:r>
              <a:rPr lang="lv-LV" sz="1200" kern="1200" dirty="0" smtClean="0">
                <a:solidFill>
                  <a:schemeClr val="tx1"/>
                </a:solidFill>
                <a:effectLst/>
                <a:latin typeface="+mn-lt"/>
                <a:ea typeface="+mn-ea"/>
                <a:cs typeface="+mn-cs"/>
              </a:rPr>
              <a:t>, ko izmantos dzelzceļa pārvadājumos, izņemot, ja šī iegāde ir saistīta ar: i) sabiedrisko pakalpojumu saistību izpildi saskaņā ar grozīto Regulu Nr. 1370/2007, par ko izsludināts publiskā iepirkuma konkurss, ii) dzelzceļa pārvadājumu pakalpojumu sniegšanu līnijās, kas pilnībā atvērtas konkurencei, un atbalsta saņēmējs ir jauns tirgus dalībnieks, kas tiesīgs saņemt finansējumu saskaņā ar Regulu (ES) 2018/</a:t>
            </a:r>
            <a:r>
              <a:rPr lang="lv-LV" sz="1200" kern="1200" dirty="0" err="1" smtClean="0">
                <a:solidFill>
                  <a:schemeClr val="tx1"/>
                </a:solidFill>
                <a:effectLst/>
                <a:latin typeface="+mn-lt"/>
                <a:ea typeface="+mn-ea"/>
                <a:cs typeface="+mn-cs"/>
              </a:rPr>
              <a:t>xxxx</a:t>
            </a:r>
            <a:r>
              <a:rPr lang="lv-LV" sz="1200" kern="1200" dirty="0" smtClean="0">
                <a:solidFill>
                  <a:schemeClr val="tx1"/>
                </a:solidFill>
                <a:effectLst/>
                <a:latin typeface="+mn-lt"/>
                <a:ea typeface="+mn-ea"/>
                <a:cs typeface="+mn-cs"/>
              </a:rPr>
              <a:t> [</a:t>
            </a:r>
            <a:r>
              <a:rPr lang="lv-LV" sz="1200" kern="1200" dirty="0" err="1" smtClean="0">
                <a:solidFill>
                  <a:schemeClr val="tx1"/>
                </a:solidFill>
                <a:effectLst/>
                <a:latin typeface="+mn-lt"/>
                <a:ea typeface="+mn-ea"/>
                <a:cs typeface="+mn-cs"/>
              </a:rPr>
              <a:t>Invest</a:t>
            </a:r>
            <a:r>
              <a:rPr lang="lv-LV" sz="1200" kern="1200" dirty="0" smtClean="0">
                <a:solidFill>
                  <a:schemeClr val="tx1"/>
                </a:solidFill>
                <a:effectLst/>
                <a:latin typeface="+mn-lt"/>
                <a:ea typeface="+mn-ea"/>
                <a:cs typeface="+mn-cs"/>
              </a:rPr>
              <a:t> EU regula].</a:t>
            </a:r>
          </a:p>
          <a:p>
            <a:r>
              <a:rPr lang="lv-LV" sz="1200" kern="1200" dirty="0" smtClean="0">
                <a:solidFill>
                  <a:schemeClr val="tx1"/>
                </a:solidFill>
                <a:effectLst/>
                <a:latin typeface="+mn-lt"/>
                <a:ea typeface="+mn-ea"/>
                <a:cs typeface="+mn-cs"/>
              </a:rPr>
              <a:t>Papildus no Kohēzijas fonda </a:t>
            </a:r>
            <a:r>
              <a:rPr lang="lv-LV" sz="1200" b="1" kern="1200" dirty="0" smtClean="0">
                <a:solidFill>
                  <a:schemeClr val="tx1"/>
                </a:solidFill>
                <a:effectLst/>
                <a:latin typeface="+mn-lt"/>
                <a:ea typeface="+mn-ea"/>
                <a:cs typeface="+mn-cs"/>
              </a:rPr>
              <a:t>neatbalsta investīcijas mājokļos, ja vien tās nav saistītas ar energoefektivitātes vai atjaunojamo energoresursu</a:t>
            </a:r>
            <a:r>
              <a:rPr lang="lv-LV" sz="1200" kern="1200" dirty="0" smtClean="0">
                <a:solidFill>
                  <a:schemeClr val="tx1"/>
                </a:solidFill>
                <a:effectLst/>
                <a:latin typeface="+mn-lt"/>
                <a:ea typeface="+mn-ea"/>
                <a:cs typeface="+mn-cs"/>
              </a:rPr>
              <a:t> izmantošanas veicināšanu.</a:t>
            </a:r>
          </a:p>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3</a:t>
            </a:fld>
            <a:endParaRPr lang="lv-LV"/>
          </a:p>
        </p:txBody>
      </p:sp>
    </p:spTree>
    <p:extLst>
      <p:ext uri="{BB962C8B-B14F-4D97-AF65-F5344CB8AC3E}">
        <p14:creationId xmlns:p14="http://schemas.microsoft.com/office/powerpoint/2010/main" val="1438047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DCEEEF31-A9D2-4578-85B6-18105B9F9046}" type="slidenum">
              <a:rPr lang="lv-LV" smtClean="0"/>
              <a:t>6</a:t>
            </a:fld>
            <a:endParaRPr lang="lv-LV"/>
          </a:p>
        </p:txBody>
      </p:sp>
    </p:spTree>
    <p:extLst>
      <p:ext uri="{BB962C8B-B14F-4D97-AF65-F5344CB8AC3E}">
        <p14:creationId xmlns:p14="http://schemas.microsoft.com/office/powerpoint/2010/main" val="3687287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5"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27.11.2018</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302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27.11.2018</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4160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27.11.2018</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27.11.2018</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4059078536"/>
      </p:ext>
    </p:extLst>
  </p:cSld>
  <p:clrMap bg1="lt1" tx1="dk1" bg2="lt2" tx2="dk2" accent1="accent1" accent2="accent2" accent3="accent3" accent4="accent4" accent5="accent5" accent6="accent6" hlink="hlink" folHlink="folHlink"/>
  <p:sldLayoutIdLst>
    <p:sldLayoutId id="2147483676" r:id="rId1"/>
    <p:sldLayoutId id="2147483677"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83768" y="3140968"/>
            <a:ext cx="5760640" cy="2520280"/>
          </a:xfrm>
        </p:spPr>
        <p:txBody>
          <a:bodyPr>
            <a:normAutofit/>
          </a:bodyPr>
          <a:lstStyle/>
          <a:p>
            <a:r>
              <a:rPr lang="lv-LV" dirty="0" smtClean="0"/>
              <a:t>Gatavošanās 2021-2027 periodam</a:t>
            </a:r>
            <a:endParaRPr lang="lv-LV" dirty="0"/>
          </a:p>
        </p:txBody>
      </p:sp>
      <p:sp>
        <p:nvSpPr>
          <p:cNvPr id="5" name="Content Placeholder 4"/>
          <p:cNvSpPr>
            <a:spLocks noGrp="1"/>
          </p:cNvSpPr>
          <p:nvPr>
            <p:ph sz="quarter" idx="10"/>
          </p:nvPr>
        </p:nvSpPr>
        <p:spPr/>
        <p:txBody>
          <a:bodyPr/>
          <a:lstStyle/>
          <a:p>
            <a:r>
              <a:rPr lang="lv-LV" dirty="0" smtClean="0"/>
              <a:t>28.11.2018.</a:t>
            </a:r>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27.11.2018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a:t>
            </a:fld>
            <a:endParaRPr lang="lv-LV"/>
          </a:p>
        </p:txBody>
      </p:sp>
      <p:sp>
        <p:nvSpPr>
          <p:cNvPr id="5" name="Title 4"/>
          <p:cNvSpPr>
            <a:spLocks noGrp="1"/>
          </p:cNvSpPr>
          <p:nvPr>
            <p:ph type="title"/>
          </p:nvPr>
        </p:nvSpPr>
        <p:spPr>
          <a:xfrm>
            <a:off x="176445" y="476672"/>
            <a:ext cx="6264696" cy="432000"/>
          </a:xfrm>
        </p:spPr>
        <p:txBody>
          <a:bodyPr>
            <a:normAutofit fontScale="90000"/>
          </a:bodyPr>
          <a:lstStyle/>
          <a:p>
            <a:r>
              <a:rPr lang="lv-LV" dirty="0" smtClean="0"/>
              <a:t>Kāds ir sākotnēji </a:t>
            </a:r>
            <a:r>
              <a:rPr lang="lv-LV" smtClean="0"/>
              <a:t>Latvijai piedāvātais </a:t>
            </a:r>
            <a:r>
              <a:rPr lang="lv-LV" dirty="0" smtClean="0"/>
              <a:t>finansējuma apjoms 2021.-2027. gada periodam?</a:t>
            </a:r>
            <a:endParaRPr lang="lv-LV" dirty="0"/>
          </a:p>
        </p:txBody>
      </p:sp>
      <p:graphicFrame>
        <p:nvGraphicFramePr>
          <p:cNvPr id="6" name="Content Placeholder 7"/>
          <p:cNvGraphicFramePr>
            <a:graphicFrameLocks noGrp="1"/>
          </p:cNvGraphicFramePr>
          <p:nvPr>
            <p:ph idx="1"/>
            <p:extLst/>
          </p:nvPr>
        </p:nvGraphicFramePr>
        <p:xfrm>
          <a:off x="218009" y="1047330"/>
          <a:ext cx="8712967" cy="5623560"/>
        </p:xfrm>
        <a:graphic>
          <a:graphicData uri="http://schemas.openxmlformats.org/drawingml/2006/table">
            <a:tbl>
              <a:tblPr firstRow="1" firstCol="1" bandRow="1">
                <a:tableStyleId>{5C22544A-7EE6-4342-B048-85BDC9FD1C3A}</a:tableStyleId>
              </a:tblPr>
              <a:tblGrid>
                <a:gridCol w="1208809">
                  <a:extLst>
                    <a:ext uri="{9D8B030D-6E8A-4147-A177-3AD203B41FA5}">
                      <a16:colId xmlns:a16="http://schemas.microsoft.com/office/drawing/2014/main" val="2196905894"/>
                    </a:ext>
                  </a:extLst>
                </a:gridCol>
                <a:gridCol w="3899178">
                  <a:extLst>
                    <a:ext uri="{9D8B030D-6E8A-4147-A177-3AD203B41FA5}">
                      <a16:colId xmlns:a16="http://schemas.microsoft.com/office/drawing/2014/main" val="3169368"/>
                    </a:ext>
                  </a:extLst>
                </a:gridCol>
                <a:gridCol w="3604980">
                  <a:extLst>
                    <a:ext uri="{9D8B030D-6E8A-4147-A177-3AD203B41FA5}">
                      <a16:colId xmlns:a16="http://schemas.microsoft.com/office/drawing/2014/main" val="253382993"/>
                    </a:ext>
                  </a:extLst>
                </a:gridCol>
              </a:tblGrid>
              <a:tr h="489938">
                <a:tc>
                  <a:txBody>
                    <a:bodyPr/>
                    <a:lstStyle/>
                    <a:p>
                      <a:pPr algn="ctr">
                        <a:spcBef>
                          <a:spcPts val="300"/>
                        </a:spcBef>
                        <a:spcAft>
                          <a:spcPts val="300"/>
                        </a:spcAft>
                      </a:pPr>
                      <a:r>
                        <a:rPr lang="lv-LV" sz="1400" dirty="0">
                          <a:effectLst/>
                        </a:rPr>
                        <a:t>Dalībvalsts</a:t>
                      </a:r>
                      <a:endParaRPr lang="lv-LV"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140970" algn="ctr">
                        <a:spcBef>
                          <a:spcPts val="300"/>
                        </a:spcBef>
                        <a:spcAft>
                          <a:spcPts val="300"/>
                        </a:spcAft>
                      </a:pPr>
                      <a:r>
                        <a:rPr lang="lv-LV" sz="1400" dirty="0">
                          <a:effectLst/>
                        </a:rPr>
                        <a:t>2021.-27 piešķīrums</a:t>
                      </a:r>
                    </a:p>
                    <a:p>
                      <a:pPr marL="17145" algn="ctr">
                        <a:spcBef>
                          <a:spcPts val="300"/>
                        </a:spcBef>
                        <a:spcAft>
                          <a:spcPts val="300"/>
                        </a:spcAft>
                      </a:pPr>
                      <a:r>
                        <a:rPr lang="lv-LV" sz="1400" dirty="0">
                          <a:effectLst/>
                        </a:rPr>
                        <a:t>(miljardi EUR, 2018. gada cenās)</a:t>
                      </a:r>
                      <a:endParaRPr lang="lv-LV"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algn="ctr">
                        <a:spcBef>
                          <a:spcPts val="300"/>
                        </a:spcBef>
                        <a:spcAft>
                          <a:spcPts val="300"/>
                        </a:spcAft>
                      </a:pPr>
                      <a:r>
                        <a:rPr lang="lv-LV" sz="1400" dirty="0">
                          <a:effectLst/>
                        </a:rPr>
                        <a:t>Izmaiņas salīdzinājumā ar 2014.-2020. gada plānošanas periodu (%)</a:t>
                      </a:r>
                      <a:endParaRPr lang="lv-LV"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575999499"/>
                  </a:ext>
                </a:extLst>
              </a:tr>
              <a:tr h="178159">
                <a:tc>
                  <a:txBody>
                    <a:bodyPr/>
                    <a:lstStyle/>
                    <a:p>
                      <a:pPr algn="ctr">
                        <a:spcBef>
                          <a:spcPts val="300"/>
                        </a:spcBef>
                        <a:spcAft>
                          <a:spcPts val="300"/>
                        </a:spcAft>
                      </a:pPr>
                      <a:r>
                        <a:rPr lang="en-GB" sz="1200" i="0">
                          <a:effectLst/>
                        </a:rPr>
                        <a:t>BG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8.9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8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285517091"/>
                  </a:ext>
                </a:extLst>
              </a:tr>
              <a:tr h="178159">
                <a:tc>
                  <a:txBody>
                    <a:bodyPr/>
                    <a:lstStyle/>
                    <a:p>
                      <a:pPr algn="ctr">
                        <a:spcBef>
                          <a:spcPts val="300"/>
                        </a:spcBef>
                        <a:spcAft>
                          <a:spcPts val="300"/>
                        </a:spcAft>
                      </a:pPr>
                      <a:r>
                        <a:rPr lang="en-GB" sz="1200" i="0">
                          <a:effectLst/>
                        </a:rPr>
                        <a:t>RO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27.2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8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050372855"/>
                  </a:ext>
                </a:extLst>
              </a:tr>
              <a:tr h="178159">
                <a:tc>
                  <a:txBody>
                    <a:bodyPr/>
                    <a:lstStyle/>
                    <a:p>
                      <a:pPr algn="ctr">
                        <a:spcBef>
                          <a:spcPts val="300"/>
                        </a:spcBef>
                        <a:spcAft>
                          <a:spcPts val="300"/>
                        </a:spcAft>
                      </a:pPr>
                      <a:r>
                        <a:rPr lang="en-GB" sz="1200" i="0">
                          <a:effectLst/>
                        </a:rPr>
                        <a:t>HR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8.8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-6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2759965403"/>
                  </a:ext>
                </a:extLst>
              </a:tr>
              <a:tr h="178159">
                <a:tc>
                  <a:txBody>
                    <a:bodyPr/>
                    <a:lstStyle/>
                    <a:p>
                      <a:pPr marR="635" algn="ctr">
                        <a:spcBef>
                          <a:spcPts val="300"/>
                        </a:spcBef>
                        <a:spcAft>
                          <a:spcPts val="300"/>
                        </a:spcAft>
                      </a:pPr>
                      <a:r>
                        <a:rPr lang="en-GB" sz="1200" i="0">
                          <a:effectLst/>
                        </a:rPr>
                        <a:t>LV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dirty="0">
                          <a:effectLst/>
                        </a:rPr>
                        <a:t>4.3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-13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779481689"/>
                  </a:ext>
                </a:extLst>
              </a:tr>
              <a:tr h="178159">
                <a:tc>
                  <a:txBody>
                    <a:bodyPr/>
                    <a:lstStyle/>
                    <a:p>
                      <a:pPr algn="ctr">
                        <a:spcBef>
                          <a:spcPts val="300"/>
                        </a:spcBef>
                        <a:spcAft>
                          <a:spcPts val="300"/>
                        </a:spcAft>
                      </a:pPr>
                      <a:r>
                        <a:rPr lang="en-GB" sz="1200" i="0">
                          <a:effectLst/>
                        </a:rPr>
                        <a:t>HU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17.9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-24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332518112"/>
                  </a:ext>
                </a:extLst>
              </a:tr>
              <a:tr h="178159">
                <a:tc>
                  <a:txBody>
                    <a:bodyPr/>
                    <a:lstStyle/>
                    <a:p>
                      <a:pPr marR="1905" algn="ctr">
                        <a:spcBef>
                          <a:spcPts val="300"/>
                        </a:spcBef>
                        <a:spcAft>
                          <a:spcPts val="300"/>
                        </a:spcAft>
                      </a:pPr>
                      <a:r>
                        <a:rPr lang="en-GB" sz="1200" i="0">
                          <a:effectLst/>
                        </a:rPr>
                        <a:t>EL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19.2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8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3516246550"/>
                  </a:ext>
                </a:extLst>
              </a:tr>
              <a:tr h="178159">
                <a:tc>
                  <a:txBody>
                    <a:bodyPr/>
                    <a:lstStyle/>
                    <a:p>
                      <a:pPr marR="1905" algn="ctr">
                        <a:spcBef>
                          <a:spcPts val="300"/>
                        </a:spcBef>
                        <a:spcAft>
                          <a:spcPts val="300"/>
                        </a:spcAft>
                      </a:pPr>
                      <a:r>
                        <a:rPr lang="en-GB" sz="1200" i="0">
                          <a:effectLst/>
                        </a:rPr>
                        <a:t>PL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dirty="0">
                          <a:effectLst/>
                        </a:rPr>
                        <a:t>64.4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-23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2711769395"/>
                  </a:ext>
                </a:extLst>
              </a:tr>
              <a:tr h="178159">
                <a:tc>
                  <a:txBody>
                    <a:bodyPr/>
                    <a:lstStyle/>
                    <a:p>
                      <a:pPr algn="ctr">
                        <a:spcBef>
                          <a:spcPts val="300"/>
                        </a:spcBef>
                        <a:spcAft>
                          <a:spcPts val="300"/>
                        </a:spcAft>
                      </a:pPr>
                      <a:r>
                        <a:rPr lang="en-GB" sz="1200" i="0">
                          <a:effectLst/>
                        </a:rPr>
                        <a:t>LT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5.6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-24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2221932404"/>
                  </a:ext>
                </a:extLst>
              </a:tr>
              <a:tr h="178159">
                <a:tc>
                  <a:txBody>
                    <a:bodyPr/>
                    <a:lstStyle/>
                    <a:p>
                      <a:pPr marL="635" algn="ctr">
                        <a:spcBef>
                          <a:spcPts val="300"/>
                        </a:spcBef>
                        <a:spcAft>
                          <a:spcPts val="300"/>
                        </a:spcAft>
                      </a:pPr>
                      <a:r>
                        <a:rPr lang="en-GB" sz="1200" i="0" dirty="0">
                          <a:effectLst/>
                        </a:rPr>
                        <a:t>EE </a:t>
                      </a:r>
                      <a:endParaRPr lang="lv-LV" sz="12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2.9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-24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4164140595"/>
                  </a:ext>
                </a:extLst>
              </a:tr>
              <a:tr h="178159">
                <a:tc>
                  <a:txBody>
                    <a:bodyPr/>
                    <a:lstStyle/>
                    <a:p>
                      <a:pPr marL="1270" algn="ctr">
                        <a:spcBef>
                          <a:spcPts val="300"/>
                        </a:spcBef>
                        <a:spcAft>
                          <a:spcPts val="300"/>
                        </a:spcAft>
                      </a:pPr>
                      <a:r>
                        <a:rPr lang="en-GB" sz="1200" i="0">
                          <a:effectLst/>
                        </a:rPr>
                        <a:t>PT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21.2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-7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2962922493"/>
                  </a:ext>
                </a:extLst>
              </a:tr>
              <a:tr h="178159">
                <a:tc>
                  <a:txBody>
                    <a:bodyPr/>
                    <a:lstStyle/>
                    <a:p>
                      <a:pPr algn="ctr">
                        <a:spcBef>
                          <a:spcPts val="300"/>
                        </a:spcBef>
                        <a:spcAft>
                          <a:spcPts val="300"/>
                        </a:spcAft>
                      </a:pPr>
                      <a:r>
                        <a:rPr lang="en-GB" sz="1200" i="0">
                          <a:effectLst/>
                        </a:rPr>
                        <a:t>SK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11.8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-22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2081514814"/>
                  </a:ext>
                </a:extLst>
              </a:tr>
              <a:tr h="178159">
                <a:tc>
                  <a:txBody>
                    <a:bodyPr/>
                    <a:lstStyle/>
                    <a:p>
                      <a:pPr marL="635" algn="ctr">
                        <a:spcBef>
                          <a:spcPts val="300"/>
                        </a:spcBef>
                        <a:spcAft>
                          <a:spcPts val="300"/>
                        </a:spcAft>
                      </a:pPr>
                      <a:r>
                        <a:rPr lang="en-GB" sz="1200" i="0">
                          <a:effectLst/>
                        </a:rPr>
                        <a:t>CY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0.9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dirty="0">
                          <a:effectLst/>
                        </a:rPr>
                        <a:t>2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4170228531"/>
                  </a:ext>
                </a:extLst>
              </a:tr>
              <a:tr h="178159">
                <a:tc>
                  <a:txBody>
                    <a:bodyPr/>
                    <a:lstStyle/>
                    <a:p>
                      <a:pPr algn="ctr">
                        <a:spcBef>
                          <a:spcPts val="300"/>
                        </a:spcBef>
                        <a:spcAft>
                          <a:spcPts val="300"/>
                        </a:spcAft>
                      </a:pPr>
                      <a:r>
                        <a:rPr lang="en-GB" sz="1200" i="0">
                          <a:effectLst/>
                        </a:rPr>
                        <a:t>SI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3.1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-9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381215926"/>
                  </a:ext>
                </a:extLst>
              </a:tr>
              <a:tr h="178159">
                <a:tc>
                  <a:txBody>
                    <a:bodyPr/>
                    <a:lstStyle/>
                    <a:p>
                      <a:pPr marR="1905" algn="ctr">
                        <a:spcBef>
                          <a:spcPts val="300"/>
                        </a:spcBef>
                        <a:spcAft>
                          <a:spcPts val="300"/>
                        </a:spcAft>
                      </a:pPr>
                      <a:r>
                        <a:rPr lang="en-GB" sz="1200" i="0">
                          <a:effectLst/>
                        </a:rPr>
                        <a:t>CZ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17.8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-24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3809455597"/>
                  </a:ext>
                </a:extLst>
              </a:tr>
              <a:tr h="178159">
                <a:tc>
                  <a:txBody>
                    <a:bodyPr/>
                    <a:lstStyle/>
                    <a:p>
                      <a:pPr marL="635" algn="ctr">
                        <a:spcBef>
                          <a:spcPts val="300"/>
                        </a:spcBef>
                        <a:spcAft>
                          <a:spcPts val="300"/>
                        </a:spcAft>
                      </a:pPr>
                      <a:r>
                        <a:rPr lang="en-GB" sz="1200" i="0">
                          <a:effectLst/>
                        </a:rPr>
                        <a:t>ES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34.0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5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3451467851"/>
                  </a:ext>
                </a:extLst>
              </a:tr>
              <a:tr h="178159">
                <a:tc>
                  <a:txBody>
                    <a:bodyPr/>
                    <a:lstStyle/>
                    <a:p>
                      <a:pPr marL="1270" algn="ctr">
                        <a:spcBef>
                          <a:spcPts val="300"/>
                        </a:spcBef>
                        <a:spcAft>
                          <a:spcPts val="300"/>
                        </a:spcAft>
                      </a:pPr>
                      <a:r>
                        <a:rPr lang="en-GB" sz="1200" i="0">
                          <a:effectLst/>
                        </a:rPr>
                        <a:t>MT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dirty="0">
                          <a:effectLst/>
                        </a:rPr>
                        <a:t>0.6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-24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25621888"/>
                  </a:ext>
                </a:extLst>
              </a:tr>
              <a:tr h="178159">
                <a:tc>
                  <a:txBody>
                    <a:bodyPr/>
                    <a:lstStyle/>
                    <a:p>
                      <a:pPr marL="1270" algn="ctr">
                        <a:spcBef>
                          <a:spcPts val="300"/>
                        </a:spcBef>
                        <a:spcAft>
                          <a:spcPts val="300"/>
                        </a:spcAft>
                      </a:pPr>
                      <a:r>
                        <a:rPr lang="en-GB" sz="1200" i="0">
                          <a:effectLst/>
                        </a:rPr>
                        <a:t>IT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38.6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6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449867537"/>
                  </a:ext>
                </a:extLst>
              </a:tr>
              <a:tr h="178159">
                <a:tc>
                  <a:txBody>
                    <a:bodyPr/>
                    <a:lstStyle/>
                    <a:p>
                      <a:pPr marR="1270" algn="ctr">
                        <a:spcBef>
                          <a:spcPts val="300"/>
                        </a:spcBef>
                        <a:spcAft>
                          <a:spcPts val="300"/>
                        </a:spcAft>
                      </a:pPr>
                      <a:r>
                        <a:rPr lang="en-GB" sz="1200" i="0">
                          <a:effectLst/>
                        </a:rPr>
                        <a:t>FR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16.0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-5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4214135005"/>
                  </a:ext>
                </a:extLst>
              </a:tr>
              <a:tr h="178159">
                <a:tc>
                  <a:txBody>
                    <a:bodyPr/>
                    <a:lstStyle/>
                    <a:p>
                      <a:pPr marR="1270" algn="ctr">
                        <a:spcBef>
                          <a:spcPts val="300"/>
                        </a:spcBef>
                        <a:spcAft>
                          <a:spcPts val="300"/>
                        </a:spcAft>
                      </a:pPr>
                      <a:r>
                        <a:rPr lang="en-GB" sz="1200" i="0">
                          <a:effectLst/>
                        </a:rPr>
                        <a:t>FI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1.6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5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4224304611"/>
                  </a:ext>
                </a:extLst>
              </a:tr>
              <a:tr h="178159">
                <a:tc>
                  <a:txBody>
                    <a:bodyPr/>
                    <a:lstStyle/>
                    <a:p>
                      <a:pPr marL="635" algn="ctr">
                        <a:spcBef>
                          <a:spcPts val="300"/>
                        </a:spcBef>
                        <a:spcAft>
                          <a:spcPts val="300"/>
                        </a:spcAft>
                      </a:pPr>
                      <a:r>
                        <a:rPr lang="en-GB" sz="1200" i="0">
                          <a:effectLst/>
                        </a:rPr>
                        <a:t>BE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2.4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0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252659230"/>
                  </a:ext>
                </a:extLst>
              </a:tr>
              <a:tr h="178159">
                <a:tc>
                  <a:txBody>
                    <a:bodyPr/>
                    <a:lstStyle/>
                    <a:p>
                      <a:pPr marL="635" algn="ctr">
                        <a:spcBef>
                          <a:spcPts val="300"/>
                        </a:spcBef>
                        <a:spcAft>
                          <a:spcPts val="300"/>
                        </a:spcAft>
                      </a:pPr>
                      <a:r>
                        <a:rPr lang="en-GB" sz="1200" i="0">
                          <a:effectLst/>
                        </a:rPr>
                        <a:t>SE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2.1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0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158157144"/>
                  </a:ext>
                </a:extLst>
              </a:tr>
              <a:tr h="178159">
                <a:tc>
                  <a:txBody>
                    <a:bodyPr/>
                    <a:lstStyle/>
                    <a:p>
                      <a:pPr marL="635" algn="ctr">
                        <a:spcBef>
                          <a:spcPts val="300"/>
                        </a:spcBef>
                        <a:spcAft>
                          <a:spcPts val="300"/>
                        </a:spcAft>
                      </a:pPr>
                      <a:r>
                        <a:rPr lang="en-GB" sz="1200" i="0">
                          <a:effectLst/>
                        </a:rPr>
                        <a:t>DE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15.7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-21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2460650539"/>
                  </a:ext>
                </a:extLst>
              </a:tr>
              <a:tr h="178159">
                <a:tc>
                  <a:txBody>
                    <a:bodyPr/>
                    <a:lstStyle/>
                    <a:p>
                      <a:pPr marL="635" algn="ctr">
                        <a:spcBef>
                          <a:spcPts val="300"/>
                        </a:spcBef>
                        <a:spcAft>
                          <a:spcPts val="300"/>
                        </a:spcAft>
                      </a:pPr>
                      <a:r>
                        <a:rPr lang="en-GB" sz="1200" i="0">
                          <a:effectLst/>
                        </a:rPr>
                        <a:t>DK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270" algn="ctr">
                        <a:spcBef>
                          <a:spcPts val="300"/>
                        </a:spcBef>
                        <a:spcAft>
                          <a:spcPts val="300"/>
                        </a:spcAft>
                      </a:pPr>
                      <a:r>
                        <a:rPr lang="en-GB" sz="1200">
                          <a:effectLst/>
                        </a:rPr>
                        <a:t>0.6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0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3850640858"/>
                  </a:ext>
                </a:extLst>
              </a:tr>
              <a:tr h="178159">
                <a:tc>
                  <a:txBody>
                    <a:bodyPr/>
                    <a:lstStyle/>
                    <a:p>
                      <a:pPr marL="1270" algn="ctr">
                        <a:spcBef>
                          <a:spcPts val="300"/>
                        </a:spcBef>
                        <a:spcAft>
                          <a:spcPts val="300"/>
                        </a:spcAft>
                      </a:pPr>
                      <a:r>
                        <a:rPr lang="en-GB" sz="1200" i="0">
                          <a:effectLst/>
                        </a:rPr>
                        <a:t>AT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1.3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0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3358051976"/>
                  </a:ext>
                </a:extLst>
              </a:tr>
              <a:tr h="178159">
                <a:tc>
                  <a:txBody>
                    <a:bodyPr/>
                    <a:lstStyle/>
                    <a:p>
                      <a:pPr marR="1905" algn="ctr">
                        <a:spcBef>
                          <a:spcPts val="300"/>
                        </a:spcBef>
                        <a:spcAft>
                          <a:spcPts val="300"/>
                        </a:spcAft>
                      </a:pPr>
                      <a:r>
                        <a:rPr lang="en-GB" sz="1200" i="0">
                          <a:effectLst/>
                        </a:rPr>
                        <a:t>NL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1.4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a:effectLst/>
                        </a:rPr>
                        <a:t>0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3830261583"/>
                  </a:ext>
                </a:extLst>
              </a:tr>
              <a:tr h="178159">
                <a:tc>
                  <a:txBody>
                    <a:bodyPr/>
                    <a:lstStyle/>
                    <a:p>
                      <a:pPr marL="635" algn="ctr">
                        <a:spcBef>
                          <a:spcPts val="300"/>
                        </a:spcBef>
                        <a:spcAft>
                          <a:spcPts val="300"/>
                        </a:spcAft>
                      </a:pPr>
                      <a:r>
                        <a:rPr lang="en-GB" sz="1200" i="0">
                          <a:effectLst/>
                        </a:rPr>
                        <a:t>IE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905" algn="ctr">
                        <a:spcBef>
                          <a:spcPts val="300"/>
                        </a:spcBef>
                        <a:spcAft>
                          <a:spcPts val="300"/>
                        </a:spcAft>
                      </a:pPr>
                      <a:r>
                        <a:rPr lang="en-GB" sz="1200">
                          <a:effectLst/>
                        </a:rPr>
                        <a:t>1.1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L="635" algn="ctr">
                        <a:spcBef>
                          <a:spcPts val="300"/>
                        </a:spcBef>
                        <a:spcAft>
                          <a:spcPts val="300"/>
                        </a:spcAft>
                      </a:pPr>
                      <a:r>
                        <a:rPr lang="en-GB" sz="1200">
                          <a:effectLst/>
                        </a:rPr>
                        <a:t>-13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922742626"/>
                  </a:ext>
                </a:extLst>
              </a:tr>
              <a:tr h="178159">
                <a:tc>
                  <a:txBody>
                    <a:bodyPr/>
                    <a:lstStyle/>
                    <a:p>
                      <a:pPr marR="1270" algn="ctr">
                        <a:spcBef>
                          <a:spcPts val="300"/>
                        </a:spcBef>
                        <a:spcAft>
                          <a:spcPts val="300"/>
                        </a:spcAft>
                      </a:pPr>
                      <a:r>
                        <a:rPr lang="en-GB" sz="1200" i="0">
                          <a:effectLst/>
                        </a:rPr>
                        <a:t>LU </a:t>
                      </a:r>
                      <a:endParaRPr lang="lv-LV" sz="12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270" algn="ctr">
                        <a:spcBef>
                          <a:spcPts val="300"/>
                        </a:spcBef>
                        <a:spcAft>
                          <a:spcPts val="300"/>
                        </a:spcAft>
                      </a:pPr>
                      <a:r>
                        <a:rPr lang="en-GB" sz="1200">
                          <a:effectLst/>
                        </a:rPr>
                        <a:t>0.1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635" algn="ctr">
                        <a:spcBef>
                          <a:spcPts val="300"/>
                        </a:spcBef>
                        <a:spcAft>
                          <a:spcPts val="300"/>
                        </a:spcAft>
                      </a:pPr>
                      <a:r>
                        <a:rPr lang="en-GB" sz="1200" dirty="0">
                          <a:effectLst/>
                        </a:rPr>
                        <a:t>0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1673449707"/>
                  </a:ext>
                </a:extLst>
              </a:tr>
              <a:tr h="178159">
                <a:tc>
                  <a:txBody>
                    <a:bodyPr/>
                    <a:lstStyle/>
                    <a:p>
                      <a:pPr algn="ctr">
                        <a:spcBef>
                          <a:spcPts val="300"/>
                        </a:spcBef>
                        <a:spcAft>
                          <a:spcPts val="300"/>
                        </a:spcAft>
                      </a:pPr>
                      <a:r>
                        <a:rPr lang="en-GB" sz="1200" i="0" dirty="0">
                          <a:effectLst/>
                        </a:rPr>
                        <a:t>EU27 </a:t>
                      </a:r>
                      <a:endParaRPr lang="lv-LV" sz="12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algn="ctr">
                        <a:spcBef>
                          <a:spcPts val="300"/>
                        </a:spcBef>
                        <a:spcAft>
                          <a:spcPts val="300"/>
                        </a:spcAft>
                      </a:pPr>
                      <a:r>
                        <a:rPr lang="en-GB" sz="1200" dirty="0">
                          <a:effectLst/>
                        </a:rPr>
                        <a:t>331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tc>
                  <a:txBody>
                    <a:bodyPr/>
                    <a:lstStyle/>
                    <a:p>
                      <a:pPr marR="1270" algn="ctr">
                        <a:spcBef>
                          <a:spcPts val="300"/>
                        </a:spcBef>
                        <a:spcAft>
                          <a:spcPts val="300"/>
                        </a:spcAft>
                      </a:pPr>
                      <a:r>
                        <a:rPr lang="en-GB" sz="1200" dirty="0">
                          <a:effectLst/>
                        </a:rPr>
                        <a:t>-9.9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906" marR="62906" marT="0" marB="0"/>
                </a:tc>
                <a:extLst>
                  <a:ext uri="{0D108BD9-81ED-4DB2-BD59-A6C34878D82A}">
                    <a16:rowId xmlns:a16="http://schemas.microsoft.com/office/drawing/2014/main" val="4049685301"/>
                  </a:ext>
                </a:extLst>
              </a:tr>
            </a:tbl>
          </a:graphicData>
        </a:graphic>
      </p:graphicFrame>
      <p:sp>
        <p:nvSpPr>
          <p:cNvPr id="7" name="Rectangle 6"/>
          <p:cNvSpPr/>
          <p:nvPr/>
        </p:nvSpPr>
        <p:spPr>
          <a:xfrm>
            <a:off x="153030" y="2060848"/>
            <a:ext cx="879532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604608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B2C3C-8A85-427A-9697-F614754E2576}" type="datetime1">
              <a:rPr lang="lv-LV" smtClean="0"/>
              <a:t>27.11.2018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4" name="Content Placeholder 3"/>
          <p:cNvSpPr>
            <a:spLocks noGrp="1"/>
          </p:cNvSpPr>
          <p:nvPr>
            <p:ph idx="1"/>
          </p:nvPr>
        </p:nvSpPr>
        <p:spPr>
          <a:xfrm>
            <a:off x="179512" y="1268760"/>
            <a:ext cx="8507288" cy="4857403"/>
          </a:xfrm>
        </p:spPr>
        <p:txBody>
          <a:bodyPr>
            <a:normAutofit/>
          </a:bodyPr>
          <a:lstStyle/>
          <a:p>
            <a:pPr algn="just"/>
            <a:endParaRPr lang="lv-LV" b="1" dirty="0"/>
          </a:p>
          <a:p>
            <a:pPr algn="just">
              <a:spcBef>
                <a:spcPts val="1200"/>
              </a:spcBef>
            </a:pPr>
            <a:endParaRPr lang="lv-LV" dirty="0"/>
          </a:p>
        </p:txBody>
      </p:sp>
      <p:sp>
        <p:nvSpPr>
          <p:cNvPr id="5" name="Title 4"/>
          <p:cNvSpPr>
            <a:spLocks noGrp="1"/>
          </p:cNvSpPr>
          <p:nvPr>
            <p:ph type="title"/>
          </p:nvPr>
        </p:nvSpPr>
        <p:spPr>
          <a:xfrm>
            <a:off x="176064" y="528478"/>
            <a:ext cx="5969768" cy="432000"/>
          </a:xfrm>
        </p:spPr>
        <p:txBody>
          <a:bodyPr>
            <a:normAutofit fontScale="90000"/>
          </a:bodyPr>
          <a:lstStyle/>
          <a:p>
            <a:r>
              <a:rPr lang="lv-LV" dirty="0" smtClean="0"/>
              <a:t>EK piedāvātais finansējuma sadalījums 2021-2027.gadam salīdzinot ar esošo periodu, % </a:t>
            </a:r>
            <a:endParaRPr lang="lv-LV" dirty="0"/>
          </a:p>
        </p:txBody>
      </p:sp>
      <p:graphicFrame>
        <p:nvGraphicFramePr>
          <p:cNvPr id="7" name="Chart 6"/>
          <p:cNvGraphicFramePr>
            <a:graphicFrameLocks/>
          </p:cNvGraphicFramePr>
          <p:nvPr>
            <p:extLst/>
          </p:nvPr>
        </p:nvGraphicFramePr>
        <p:xfrm>
          <a:off x="176064" y="1296369"/>
          <a:ext cx="4611960" cy="41488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nvPr>
        </p:nvGraphicFramePr>
        <p:xfrm>
          <a:off x="4572000" y="1268760"/>
          <a:ext cx="4114800" cy="41764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Table 5"/>
          <p:cNvGraphicFramePr>
            <a:graphicFrameLocks noGrp="1"/>
          </p:cNvGraphicFramePr>
          <p:nvPr>
            <p:extLst/>
          </p:nvPr>
        </p:nvGraphicFramePr>
        <p:xfrm>
          <a:off x="3182206" y="5445224"/>
          <a:ext cx="2501900" cy="760095"/>
        </p:xfrm>
        <a:graphic>
          <a:graphicData uri="http://schemas.openxmlformats.org/drawingml/2006/table">
            <a:tbl>
              <a:tblPr>
                <a:tableStyleId>{00A15C55-8517-42AA-B614-E9B94910E393}</a:tableStyleId>
              </a:tblPr>
              <a:tblGrid>
                <a:gridCol w="1270000">
                  <a:extLst>
                    <a:ext uri="{9D8B030D-6E8A-4147-A177-3AD203B41FA5}">
                      <a16:colId xmlns:a16="http://schemas.microsoft.com/office/drawing/2014/main" val="2689868479"/>
                    </a:ext>
                  </a:extLst>
                </a:gridCol>
                <a:gridCol w="1231900">
                  <a:extLst>
                    <a:ext uri="{9D8B030D-6E8A-4147-A177-3AD203B41FA5}">
                      <a16:colId xmlns:a16="http://schemas.microsoft.com/office/drawing/2014/main" val="3751331694"/>
                    </a:ext>
                  </a:extLst>
                </a:gridCol>
              </a:tblGrid>
              <a:tr h="200025">
                <a:tc>
                  <a:txBody>
                    <a:bodyPr/>
                    <a:lstStyle/>
                    <a:p>
                      <a:pPr algn="l" fontAlgn="b"/>
                      <a:r>
                        <a:rPr lang="lv-LV" sz="1600" u="none" strike="noStrike" dirty="0">
                          <a:effectLst>
                            <a:innerShdw blurRad="63500" dist="50800">
                              <a:prstClr val="black">
                                <a:alpha val="50000"/>
                              </a:prstClr>
                            </a:innerShdw>
                          </a:effectLst>
                        </a:rPr>
                        <a:t>KF</a:t>
                      </a:r>
                      <a:endParaRPr lang="lv-LV" sz="1600" b="0" i="0" u="none" strike="noStrike" dirty="0">
                        <a:solidFill>
                          <a:srgbClr val="000000"/>
                        </a:solidFill>
                        <a:effectLst>
                          <a:innerShdw blurRad="63500" dist="50800">
                            <a:prstClr val="black">
                              <a:alpha val="50000"/>
                            </a:prstClr>
                          </a:innerShdw>
                        </a:effectLst>
                        <a:latin typeface="Calibri" panose="020F0502020204030204" pitchFamily="34" charset="0"/>
                      </a:endParaRPr>
                    </a:p>
                  </a:txBody>
                  <a:tcPr marL="9525" marR="9525" marT="9525" marB="0" anchor="b">
                    <a:solidFill>
                      <a:schemeClr val="accent4">
                        <a:lumMod val="60000"/>
                        <a:lumOff val="40000"/>
                      </a:schemeClr>
                    </a:solidFill>
                  </a:tcPr>
                </a:tc>
                <a:tc>
                  <a:txBody>
                    <a:bodyPr/>
                    <a:lstStyle/>
                    <a:p>
                      <a:pPr algn="r" fontAlgn="b"/>
                      <a:r>
                        <a:rPr lang="lv-LV" sz="1600" u="none" strike="noStrike" dirty="0">
                          <a:effectLst>
                            <a:innerShdw blurRad="63500" dist="50800">
                              <a:prstClr val="black">
                                <a:alpha val="50000"/>
                              </a:prstClr>
                            </a:innerShdw>
                          </a:effectLst>
                        </a:rPr>
                        <a:t>-29%</a:t>
                      </a:r>
                      <a:endParaRPr lang="lv-LV" sz="1600" b="0" i="0" u="none" strike="noStrike" dirty="0">
                        <a:solidFill>
                          <a:srgbClr val="000000"/>
                        </a:solidFill>
                        <a:effectLst>
                          <a:innerShdw blurRad="63500" dist="50800">
                            <a:prstClr val="black">
                              <a:alpha val="50000"/>
                            </a:prstClr>
                          </a:innerShdw>
                        </a:effectLst>
                        <a:latin typeface="Calibri" panose="020F0502020204030204" pitchFamily="34" charset="0"/>
                      </a:endParaRPr>
                    </a:p>
                  </a:txBody>
                  <a:tcPr marL="9525" marR="9525" marT="9525" marB="0" anchor="b">
                    <a:solidFill>
                      <a:schemeClr val="accent4">
                        <a:lumMod val="60000"/>
                        <a:lumOff val="40000"/>
                      </a:schemeClr>
                    </a:solidFill>
                  </a:tcPr>
                </a:tc>
                <a:extLst>
                  <a:ext uri="{0D108BD9-81ED-4DB2-BD59-A6C34878D82A}">
                    <a16:rowId xmlns:a16="http://schemas.microsoft.com/office/drawing/2014/main" val="2305955108"/>
                  </a:ext>
                </a:extLst>
              </a:tr>
              <a:tr h="200025">
                <a:tc>
                  <a:txBody>
                    <a:bodyPr/>
                    <a:lstStyle/>
                    <a:p>
                      <a:pPr algn="l" fontAlgn="b"/>
                      <a:r>
                        <a:rPr lang="lv-LV" sz="1600" u="none" strike="noStrike" dirty="0">
                          <a:effectLst>
                            <a:innerShdw blurRad="63500" dist="50800">
                              <a:prstClr val="black">
                                <a:alpha val="50000"/>
                              </a:prstClr>
                            </a:innerShdw>
                          </a:effectLst>
                        </a:rPr>
                        <a:t>ERAF</a:t>
                      </a:r>
                      <a:endParaRPr lang="lv-LV" sz="1600" b="0" i="0" u="none" strike="noStrike" dirty="0">
                        <a:solidFill>
                          <a:srgbClr val="000000"/>
                        </a:solidFill>
                        <a:effectLst>
                          <a:innerShdw blurRad="63500" dist="50800">
                            <a:prstClr val="black">
                              <a:alpha val="50000"/>
                            </a:prstClr>
                          </a:innerShdw>
                        </a:effectLst>
                        <a:latin typeface="Calibri" panose="020F0502020204030204" pitchFamily="34" charset="0"/>
                      </a:endParaRPr>
                    </a:p>
                  </a:txBody>
                  <a:tcPr marL="9525" marR="9525" marT="9525" marB="0" anchor="b">
                    <a:solidFill>
                      <a:schemeClr val="accent4">
                        <a:lumMod val="60000"/>
                        <a:lumOff val="40000"/>
                      </a:schemeClr>
                    </a:solidFill>
                  </a:tcPr>
                </a:tc>
                <a:tc>
                  <a:txBody>
                    <a:bodyPr/>
                    <a:lstStyle/>
                    <a:p>
                      <a:pPr algn="r" fontAlgn="b"/>
                      <a:r>
                        <a:rPr lang="lv-LV" sz="1600" u="none" strike="noStrike" dirty="0">
                          <a:effectLst>
                            <a:innerShdw blurRad="63500" dist="50800">
                              <a:prstClr val="black">
                                <a:alpha val="50000"/>
                              </a:prstClr>
                            </a:innerShdw>
                          </a:effectLst>
                        </a:rPr>
                        <a:t>-5%</a:t>
                      </a:r>
                      <a:endParaRPr lang="lv-LV" sz="1600" b="0" i="0" u="none" strike="noStrike" dirty="0">
                        <a:solidFill>
                          <a:srgbClr val="000000"/>
                        </a:solidFill>
                        <a:effectLst>
                          <a:innerShdw blurRad="63500" dist="50800">
                            <a:prstClr val="black">
                              <a:alpha val="50000"/>
                            </a:prstClr>
                          </a:innerShdw>
                        </a:effectLst>
                        <a:latin typeface="Calibri" panose="020F0502020204030204" pitchFamily="34" charset="0"/>
                      </a:endParaRPr>
                    </a:p>
                  </a:txBody>
                  <a:tcPr marL="9525" marR="9525" marT="9525" marB="0" anchor="b">
                    <a:solidFill>
                      <a:schemeClr val="accent4">
                        <a:lumMod val="60000"/>
                        <a:lumOff val="40000"/>
                      </a:schemeClr>
                    </a:solidFill>
                  </a:tcPr>
                </a:tc>
                <a:extLst>
                  <a:ext uri="{0D108BD9-81ED-4DB2-BD59-A6C34878D82A}">
                    <a16:rowId xmlns:a16="http://schemas.microsoft.com/office/drawing/2014/main" val="3619887541"/>
                  </a:ext>
                </a:extLst>
              </a:tr>
              <a:tr h="209550">
                <a:tc>
                  <a:txBody>
                    <a:bodyPr/>
                    <a:lstStyle/>
                    <a:p>
                      <a:pPr algn="l" fontAlgn="b"/>
                      <a:r>
                        <a:rPr lang="lv-LV" sz="1600" u="none" strike="noStrike" dirty="0">
                          <a:effectLst>
                            <a:innerShdw blurRad="63500" dist="50800">
                              <a:prstClr val="black">
                                <a:alpha val="50000"/>
                              </a:prstClr>
                            </a:innerShdw>
                          </a:effectLst>
                        </a:rPr>
                        <a:t>ESF+JNI</a:t>
                      </a:r>
                      <a:endParaRPr lang="lv-LV" sz="1600" b="0" i="0" u="none" strike="noStrike" dirty="0">
                        <a:solidFill>
                          <a:srgbClr val="000000"/>
                        </a:solidFill>
                        <a:effectLst>
                          <a:innerShdw blurRad="63500" dist="50800">
                            <a:prstClr val="black">
                              <a:alpha val="50000"/>
                            </a:prstClr>
                          </a:innerShdw>
                        </a:effectLst>
                        <a:latin typeface="Calibri" panose="020F0502020204030204" pitchFamily="34" charset="0"/>
                      </a:endParaRPr>
                    </a:p>
                  </a:txBody>
                  <a:tcPr marL="9525" marR="9525" marT="9525" marB="0" anchor="b">
                    <a:solidFill>
                      <a:schemeClr val="accent4">
                        <a:lumMod val="60000"/>
                        <a:lumOff val="40000"/>
                      </a:schemeClr>
                    </a:solidFill>
                  </a:tcPr>
                </a:tc>
                <a:tc>
                  <a:txBody>
                    <a:bodyPr/>
                    <a:lstStyle/>
                    <a:p>
                      <a:pPr algn="r" fontAlgn="b"/>
                      <a:r>
                        <a:rPr lang="lv-LV" sz="1600" u="none" strike="noStrike" dirty="0">
                          <a:effectLst>
                            <a:innerShdw blurRad="63500" dist="50800">
                              <a:prstClr val="black">
                                <a:alpha val="50000"/>
                              </a:prstClr>
                            </a:innerShdw>
                          </a:effectLst>
                        </a:rPr>
                        <a:t>-4%</a:t>
                      </a:r>
                      <a:endParaRPr lang="lv-LV" sz="1600" b="0" i="0" u="none" strike="noStrike" dirty="0">
                        <a:solidFill>
                          <a:srgbClr val="000000"/>
                        </a:solidFill>
                        <a:effectLst>
                          <a:innerShdw blurRad="63500" dist="50800">
                            <a:prstClr val="black">
                              <a:alpha val="50000"/>
                            </a:prstClr>
                          </a:innerShdw>
                        </a:effectLst>
                        <a:latin typeface="Calibri" panose="020F0502020204030204" pitchFamily="34" charset="0"/>
                      </a:endParaRPr>
                    </a:p>
                  </a:txBody>
                  <a:tcPr marL="9525" marR="9525" marT="9525" marB="0" anchor="b">
                    <a:solidFill>
                      <a:schemeClr val="accent4">
                        <a:lumMod val="60000"/>
                        <a:lumOff val="40000"/>
                      </a:schemeClr>
                    </a:solidFill>
                  </a:tcPr>
                </a:tc>
                <a:extLst>
                  <a:ext uri="{0D108BD9-81ED-4DB2-BD59-A6C34878D82A}">
                    <a16:rowId xmlns:a16="http://schemas.microsoft.com/office/drawing/2014/main" val="220460412"/>
                  </a:ext>
                </a:extLst>
              </a:tr>
            </a:tbl>
          </a:graphicData>
        </a:graphic>
      </p:graphicFrame>
    </p:spTree>
    <p:extLst>
      <p:ext uri="{BB962C8B-B14F-4D97-AF65-F5344CB8AC3E}">
        <p14:creationId xmlns:p14="http://schemas.microsoft.com/office/powerpoint/2010/main" val="786708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27.11.2018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215140"/>
              </p:ext>
            </p:extLst>
          </p:nvPr>
        </p:nvGraphicFramePr>
        <p:xfrm>
          <a:off x="323528" y="1052736"/>
          <a:ext cx="8363272"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179512" y="505320"/>
            <a:ext cx="6553200" cy="432000"/>
          </a:xfrm>
        </p:spPr>
        <p:txBody>
          <a:bodyPr>
            <a:normAutofit fontScale="90000"/>
          </a:bodyPr>
          <a:lstStyle/>
          <a:p>
            <a:r>
              <a:rPr lang="lv-LV" dirty="0" smtClean="0"/>
              <a:t>Ko EK piedāvājums Kohēzijai nozīmē Latvijai finansiāli?</a:t>
            </a:r>
            <a:endParaRPr lang="lv-LV" dirty="0"/>
          </a:p>
        </p:txBody>
      </p:sp>
      <p:sp>
        <p:nvSpPr>
          <p:cNvPr id="4" name="TextBox 3"/>
          <p:cNvSpPr txBox="1"/>
          <p:nvPr/>
        </p:nvSpPr>
        <p:spPr>
          <a:xfrm>
            <a:off x="179512" y="5387423"/>
            <a:ext cx="8751083" cy="1200329"/>
          </a:xfrm>
          <a:prstGeom prst="rect">
            <a:avLst/>
          </a:prstGeom>
          <a:noFill/>
        </p:spPr>
        <p:txBody>
          <a:bodyPr wrap="square" rtlCol="0">
            <a:spAutoFit/>
          </a:bodyPr>
          <a:lstStyle/>
          <a:p>
            <a:r>
              <a:rPr lang="lv-LV" sz="1200" i="1" dirty="0" smtClean="0"/>
              <a:t>*Piešķīrumi norādīti 2018. gada salīdzināmajās cenās, kā arī ietver Kohēzijas fonda pārvedumus uz </a:t>
            </a:r>
            <a:r>
              <a:rPr lang="lv-LV" sz="1200" i="1" dirty="0"/>
              <a:t>Eiropas infrastruktūras savienošanas </a:t>
            </a:r>
            <a:r>
              <a:rPr lang="lv-LV" sz="1200" i="1" dirty="0" smtClean="0"/>
              <a:t>instrumentu (EISI) un ERAF piešķīrumu Eiropas Teritoriālās sadarbības(ETS) mērķim. 2013. gada cenās 2014.-2020. perioda piešķīrums </a:t>
            </a:r>
            <a:r>
              <a:rPr lang="lv-LV" sz="1200" i="1" dirty="0"/>
              <a:t>ir 4.793 </a:t>
            </a:r>
            <a:r>
              <a:rPr lang="lv-LV" sz="1200" i="1" dirty="0" smtClean="0"/>
              <a:t>mljrd. no kura 334 milj. EUR ir pārvedums uz EISI un ETS piešķīrums. Pieņemot līdzīgu pārskaitījumu EISI un ETS mērķim 2021.-2027. periodā, tad piešķīrums izaugsmes un </a:t>
            </a:r>
            <a:r>
              <a:rPr lang="lv-LV" sz="1200" i="1" dirty="0"/>
              <a:t>nodarbinātības programmai veidotu - </a:t>
            </a:r>
            <a:r>
              <a:rPr lang="lv-LV" sz="1200" i="1" dirty="0" smtClean="0"/>
              <a:t>3.884 mljrd.</a:t>
            </a:r>
            <a:endParaRPr lang="lv-LV" sz="1200" i="1" dirty="0"/>
          </a:p>
          <a:p>
            <a:endParaRPr lang="lv-LV" sz="1200" dirty="0">
              <a:solidFill>
                <a:srgbClr val="FF0000"/>
              </a:solidFill>
            </a:endParaRPr>
          </a:p>
        </p:txBody>
      </p:sp>
    </p:spTree>
    <p:extLst>
      <p:ext uri="{BB962C8B-B14F-4D97-AF65-F5344CB8AC3E}">
        <p14:creationId xmlns:p14="http://schemas.microsoft.com/office/powerpoint/2010/main" val="2923450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C77EA77-F9EB-4D3B-9C53-DA17819BC1D1}" type="datetime1">
              <a:rPr kumimoji="0" lang="lv-LV" sz="1200" b="0" i="0" u="none" strike="noStrike" kern="1200" cap="none" spc="0" normalizeH="0" baseline="0" noProof="0" smtClean="0">
                <a:ln>
                  <a:noFill/>
                </a:ln>
                <a:solidFill>
                  <a:prstClr val="black">
                    <a:tint val="75000"/>
                  </a:prst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27.11.2018</a:t>
            </a:fld>
            <a:endParaRPr kumimoji="0" lang="lv-LV" sz="1200" b="0" i="0" u="none" strike="noStrike" kern="1200" cap="none" spc="0" normalizeH="0" baseline="0" noProof="0" dirty="0">
              <a:ln>
                <a:noFill/>
              </a:ln>
              <a:solidFill>
                <a:prstClr val="black">
                  <a:tint val="75000"/>
                </a:prstClr>
              </a:solidFill>
              <a:effectLst/>
              <a:uLnTx/>
              <a:uFillTx/>
              <a:latin typeface="Franklin Gothic Book"/>
              <a:ea typeface="+mn-ea"/>
              <a:cs typeface="+mn-cs"/>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464FB-6FA6-4E80-ACB1-F4B9846AA373}" type="slidenum">
              <a:rPr kumimoji="0" lang="lv-LV" sz="1200" b="0" i="0" u="none" strike="noStrike" kern="1200" cap="none" spc="0" normalizeH="0" baseline="0" noProof="0" smtClean="0">
                <a:ln>
                  <a:noFill/>
                </a:ln>
                <a:solidFill>
                  <a:prstClr val="black">
                    <a:tint val="75000"/>
                  </a:prstClr>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lv-LV" sz="1200" b="0" i="0" u="none" strike="noStrike" kern="1200" cap="none" spc="0" normalizeH="0" baseline="0" noProof="0">
              <a:ln>
                <a:noFill/>
              </a:ln>
              <a:solidFill>
                <a:prstClr val="black">
                  <a:tint val="75000"/>
                </a:prstClr>
              </a:solidFill>
              <a:effectLst/>
              <a:uLnTx/>
              <a:uFillTx/>
              <a:latin typeface="Franklin Gothic Book"/>
              <a:ea typeface="+mn-ea"/>
              <a:cs typeface="+mn-cs"/>
            </a:endParaRPr>
          </a:p>
        </p:txBody>
      </p:sp>
      <p:sp>
        <p:nvSpPr>
          <p:cNvPr id="5" name="Title 4"/>
          <p:cNvSpPr>
            <a:spLocks noGrp="1"/>
          </p:cNvSpPr>
          <p:nvPr>
            <p:ph type="title"/>
          </p:nvPr>
        </p:nvSpPr>
        <p:spPr>
          <a:xfrm>
            <a:off x="107504" y="476672"/>
            <a:ext cx="6552728" cy="432000"/>
          </a:xfrm>
        </p:spPr>
        <p:txBody>
          <a:bodyPr>
            <a:normAutofit fontScale="90000"/>
          </a:bodyPr>
          <a:lstStyle/>
          <a:p>
            <a:r>
              <a:rPr lang="lv-LV" dirty="0" smtClean="0"/>
              <a:t>Kohēzijas politikas regulējuma elementu </a:t>
            </a:r>
            <a:br>
              <a:rPr lang="lv-LV" dirty="0" smtClean="0"/>
            </a:br>
            <a:r>
              <a:rPr lang="lv-LV" dirty="0" smtClean="0"/>
              <a:t>sadalījums starp Padomes darba grupām</a:t>
            </a:r>
            <a:endParaRPr lang="lv-LV" dirty="0"/>
          </a:p>
        </p:txBody>
      </p:sp>
      <p:graphicFrame>
        <p:nvGraphicFramePr>
          <p:cNvPr id="11" name="Content Placeholder 10"/>
          <p:cNvGraphicFramePr>
            <a:graphicFrameLocks noGrp="1"/>
          </p:cNvGraphicFramePr>
          <p:nvPr>
            <p:ph idx="1"/>
            <p:extLst/>
          </p:nvPr>
        </p:nvGraphicFramePr>
        <p:xfrm>
          <a:off x="323528" y="1268406"/>
          <a:ext cx="8568952" cy="5217914"/>
        </p:xfrm>
        <a:graphic>
          <a:graphicData uri="http://schemas.openxmlformats.org/drawingml/2006/table">
            <a:tbl>
              <a:tblPr firstRow="1" bandRow="1">
                <a:tableStyleId>{6E25E649-3F16-4E02-A733-19D2CDBF48F0}</a:tableStyleId>
              </a:tblPr>
              <a:tblGrid>
                <a:gridCol w="4284476">
                  <a:extLst>
                    <a:ext uri="{9D8B030D-6E8A-4147-A177-3AD203B41FA5}">
                      <a16:colId xmlns:a16="http://schemas.microsoft.com/office/drawing/2014/main" val="3648712623"/>
                    </a:ext>
                  </a:extLst>
                </a:gridCol>
                <a:gridCol w="4284476">
                  <a:extLst>
                    <a:ext uri="{9D8B030D-6E8A-4147-A177-3AD203B41FA5}">
                      <a16:colId xmlns:a16="http://schemas.microsoft.com/office/drawing/2014/main" val="1175689926"/>
                    </a:ext>
                  </a:extLst>
                </a:gridCol>
              </a:tblGrid>
              <a:tr h="842210">
                <a:tc>
                  <a:txBody>
                    <a:bodyPr/>
                    <a:lstStyle/>
                    <a:p>
                      <a:r>
                        <a:rPr lang="lv-LV" dirty="0" smtClean="0"/>
                        <a:t>Strukturālo pasākumu darba grupa</a:t>
                      </a:r>
                    </a:p>
                    <a:p>
                      <a:r>
                        <a:rPr lang="lv-LV" dirty="0" smtClean="0"/>
                        <a:t>Atbildīgie</a:t>
                      </a:r>
                      <a:r>
                        <a:rPr lang="lv-LV" baseline="0" dirty="0" smtClean="0"/>
                        <a:t> - FM</a:t>
                      </a:r>
                      <a:endParaRPr lang="lv-LV"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lv-LV" sz="1400" dirty="0" smtClean="0"/>
                        <a:t>Lēmuma procedūra – kvalificētais</a:t>
                      </a:r>
                      <a:r>
                        <a:rPr lang="lv-LV" sz="1400" baseline="0" dirty="0" smtClean="0"/>
                        <a:t> vairākums</a:t>
                      </a:r>
                      <a:endParaRPr lang="lv-LV" sz="1400" dirty="0" smtClean="0"/>
                    </a:p>
                  </a:txBody>
                  <a:tcPr/>
                </a:tc>
                <a:tc>
                  <a:txBody>
                    <a:bodyPr/>
                    <a:lstStyle/>
                    <a:p>
                      <a:r>
                        <a:rPr lang="lv-LV" dirty="0" smtClean="0"/>
                        <a:t>ES</a:t>
                      </a:r>
                      <a:r>
                        <a:rPr lang="lv-LV" baseline="0" dirty="0" smtClean="0"/>
                        <a:t> daudzgadu budžeta darba grupa</a:t>
                      </a:r>
                    </a:p>
                    <a:p>
                      <a:pPr marL="0" marR="0" lvl="0" indent="0" algn="l" defTabSz="914400" rtl="0" eaLnBrk="1" fontAlgn="auto" latinLnBrk="0" hangingPunct="1">
                        <a:lnSpc>
                          <a:spcPct val="100000"/>
                        </a:lnSpc>
                        <a:spcBef>
                          <a:spcPts val="0"/>
                        </a:spcBef>
                        <a:spcAft>
                          <a:spcPts val="0"/>
                        </a:spcAft>
                        <a:buClrTx/>
                        <a:buSzTx/>
                        <a:buFontTx/>
                        <a:buNone/>
                        <a:tabLst/>
                        <a:defRPr/>
                      </a:pPr>
                      <a:r>
                        <a:rPr lang="lv-LV" dirty="0" smtClean="0"/>
                        <a:t>Atbildīgie</a:t>
                      </a:r>
                      <a:r>
                        <a:rPr lang="lv-LV" baseline="0" dirty="0" smtClean="0"/>
                        <a:t> - ĀM</a:t>
                      </a:r>
                      <a:endParaRPr lang="lv-LV"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lv-LV" sz="1400" dirty="0" smtClean="0"/>
                        <a:t>Lēmuma procedūra - vienbalsība</a:t>
                      </a:r>
                    </a:p>
                  </a:txBody>
                  <a:tcPr/>
                </a:tc>
                <a:extLst>
                  <a:ext uri="{0D108BD9-81ED-4DB2-BD59-A6C34878D82A}">
                    <a16:rowId xmlns:a16="http://schemas.microsoft.com/office/drawing/2014/main" val="2624611884"/>
                  </a:ext>
                </a:extLst>
              </a:tr>
              <a:tr h="521339">
                <a:tc>
                  <a:txBody>
                    <a:bodyPr/>
                    <a:lstStyle/>
                    <a:p>
                      <a:pPr marL="285750" indent="-285750">
                        <a:buFont typeface="Arial" panose="020B0604020202020204" pitchFamily="34" charset="0"/>
                        <a:buChar char="•"/>
                      </a:pPr>
                      <a:r>
                        <a:rPr lang="lv-LV" dirty="0" smtClean="0"/>
                        <a:t>Specifiskie</a:t>
                      </a:r>
                      <a:r>
                        <a:rPr lang="lv-LV" baseline="0" dirty="0" smtClean="0"/>
                        <a:t> atbalsta mērķi</a:t>
                      </a:r>
                      <a:endParaRPr lang="lv-LV" dirty="0"/>
                    </a:p>
                  </a:txBody>
                  <a:tcPr/>
                </a:tc>
                <a:tc>
                  <a:txBody>
                    <a:bodyPr/>
                    <a:lstStyle/>
                    <a:p>
                      <a:pPr marL="285750" indent="-285750">
                        <a:buFont typeface="Arial" panose="020B0604020202020204" pitchFamily="34" charset="0"/>
                        <a:buChar char="•"/>
                      </a:pPr>
                      <a:r>
                        <a:rPr lang="lv-LV" dirty="0" smtClean="0"/>
                        <a:t>Nacionālo</a:t>
                      </a:r>
                      <a:r>
                        <a:rPr lang="lv-LV" baseline="0" dirty="0" smtClean="0"/>
                        <a:t> a</a:t>
                      </a:r>
                      <a:r>
                        <a:rPr lang="lv-LV" dirty="0" smtClean="0"/>
                        <a:t>plokšņu aprēķina</a:t>
                      </a:r>
                      <a:r>
                        <a:rPr lang="lv-LV" baseline="0" dirty="0" smtClean="0"/>
                        <a:t> formulas</a:t>
                      </a:r>
                      <a:endParaRPr lang="lv-LV" dirty="0"/>
                    </a:p>
                  </a:txBody>
                  <a:tcPr/>
                </a:tc>
                <a:extLst>
                  <a:ext uri="{0D108BD9-81ED-4DB2-BD59-A6C34878D82A}">
                    <a16:rowId xmlns:a16="http://schemas.microsoft.com/office/drawing/2014/main" val="103617477"/>
                  </a:ext>
                </a:extLst>
              </a:tr>
              <a:tr h="656983">
                <a:tc>
                  <a:txBody>
                    <a:bodyPr/>
                    <a:lstStyle/>
                    <a:p>
                      <a:pPr marL="285750" indent="-285750">
                        <a:buFont typeface="Arial" panose="020B0604020202020204" pitchFamily="34" charset="0"/>
                        <a:buChar char="•"/>
                      </a:pPr>
                      <a:r>
                        <a:rPr lang="lv-LV" dirty="0" err="1" smtClean="0"/>
                        <a:t>Attiecināmības</a:t>
                      </a:r>
                      <a:r>
                        <a:rPr lang="lv-LV" dirty="0" smtClean="0"/>
                        <a:t> noteikumi</a:t>
                      </a:r>
                      <a:endParaRPr lang="lv-LV" dirty="0"/>
                    </a:p>
                  </a:txBody>
                  <a:tcPr/>
                </a:tc>
                <a:tc>
                  <a:txBody>
                    <a:bodyPr/>
                    <a:lstStyle/>
                    <a:p>
                      <a:pPr marL="285750" indent="-285750">
                        <a:buFont typeface="Arial" panose="020B0604020202020204" pitchFamily="34" charset="0"/>
                        <a:buChar char="•"/>
                      </a:pPr>
                      <a:r>
                        <a:rPr lang="lv-LV" dirty="0" smtClean="0"/>
                        <a:t>Finansējuma sadalījums starp fondiem</a:t>
                      </a:r>
                      <a:endParaRPr lang="lv-LV" dirty="0"/>
                    </a:p>
                  </a:txBody>
                  <a:tcPr/>
                </a:tc>
                <a:extLst>
                  <a:ext uri="{0D108BD9-81ED-4DB2-BD59-A6C34878D82A}">
                    <a16:rowId xmlns:a16="http://schemas.microsoft.com/office/drawing/2014/main" val="3181957441"/>
                  </a:ext>
                </a:extLst>
              </a:tr>
              <a:tr h="742604">
                <a:tc>
                  <a:txBody>
                    <a:bodyPr/>
                    <a:lstStyle/>
                    <a:p>
                      <a:pPr marL="285750" indent="-285750">
                        <a:buFont typeface="Arial" panose="020B0604020202020204" pitchFamily="34" charset="0"/>
                        <a:buChar char="•"/>
                      </a:pPr>
                      <a:r>
                        <a:rPr lang="lv-LV" dirty="0" smtClean="0"/>
                        <a:t>Vadības un kontroles sistēma</a:t>
                      </a:r>
                      <a:endParaRPr lang="lv-LV" dirty="0"/>
                    </a:p>
                  </a:txBody>
                  <a:tcPr/>
                </a:tc>
                <a:tc>
                  <a:txBody>
                    <a:bodyPr/>
                    <a:lstStyle/>
                    <a:p>
                      <a:pPr marL="285750" indent="-285750">
                        <a:buFont typeface="Arial" panose="020B0604020202020204" pitchFamily="34" charset="0"/>
                        <a:buChar char="•"/>
                      </a:pPr>
                      <a:r>
                        <a:rPr lang="lv-LV" dirty="0" smtClean="0"/>
                        <a:t>Finansējuma sadalījums pa reģionu kategorijām</a:t>
                      </a:r>
                      <a:endParaRPr lang="lv-LV" dirty="0"/>
                    </a:p>
                  </a:txBody>
                  <a:tcPr/>
                </a:tc>
                <a:extLst>
                  <a:ext uri="{0D108BD9-81ED-4DB2-BD59-A6C34878D82A}">
                    <a16:rowId xmlns:a16="http://schemas.microsoft.com/office/drawing/2014/main" val="1820357327"/>
                  </a:ext>
                </a:extLst>
              </a:tr>
              <a:tr h="521339">
                <a:tc>
                  <a:txBody>
                    <a:bodyPr/>
                    <a:lstStyle/>
                    <a:p>
                      <a:pPr marL="285750" indent="-285750">
                        <a:buFont typeface="Arial" panose="020B0604020202020204" pitchFamily="34" charset="0"/>
                        <a:buChar char="•"/>
                      </a:pPr>
                      <a:r>
                        <a:rPr lang="lv-LV" dirty="0" smtClean="0"/>
                        <a:t>Partnerības principi</a:t>
                      </a:r>
                      <a:endParaRPr lang="lv-LV" dirty="0"/>
                    </a:p>
                  </a:txBody>
                  <a:tcPr/>
                </a:tc>
                <a:tc>
                  <a:txBody>
                    <a:bodyPr/>
                    <a:lstStyle/>
                    <a:p>
                      <a:pPr marL="285750" indent="-285750">
                        <a:buFont typeface="Arial" panose="020B0604020202020204" pitchFamily="34" charset="0"/>
                        <a:buChar char="•"/>
                      </a:pPr>
                      <a:r>
                        <a:rPr lang="lv-LV" dirty="0" smtClean="0"/>
                        <a:t>Līdzfinansējuma likmes</a:t>
                      </a:r>
                      <a:endParaRPr lang="lv-LV" dirty="0"/>
                    </a:p>
                  </a:txBody>
                  <a:tcPr/>
                </a:tc>
                <a:extLst>
                  <a:ext uri="{0D108BD9-81ED-4DB2-BD59-A6C34878D82A}">
                    <a16:rowId xmlns:a16="http://schemas.microsoft.com/office/drawing/2014/main" val="1469962534"/>
                  </a:ext>
                </a:extLst>
              </a:tr>
              <a:tr h="742604">
                <a:tc>
                  <a:txBody>
                    <a:bodyPr/>
                    <a:lstStyle/>
                    <a:p>
                      <a:pPr marL="285750" indent="-285750">
                        <a:buFont typeface="Arial" panose="020B0604020202020204" pitchFamily="34" charset="0"/>
                        <a:buChar char="•"/>
                      </a:pPr>
                      <a:r>
                        <a:rPr lang="lv-LV" dirty="0" smtClean="0"/>
                        <a:t>Uzraudzības un izvērtēšanas prasības</a:t>
                      </a:r>
                      <a:endParaRPr lang="lv-LV" dirty="0"/>
                    </a:p>
                  </a:txBody>
                  <a:tcPr/>
                </a:tc>
                <a:tc>
                  <a:txBody>
                    <a:bodyPr/>
                    <a:lstStyle/>
                    <a:p>
                      <a:pPr marL="285750" indent="-285750">
                        <a:buFont typeface="Arial" panose="020B0604020202020204" pitchFamily="34" charset="0"/>
                        <a:buChar char="•"/>
                      </a:pPr>
                      <a:r>
                        <a:rPr lang="lv-LV" dirty="0" smtClean="0"/>
                        <a:t>Sasaiste</a:t>
                      </a:r>
                      <a:r>
                        <a:rPr lang="lv-LV" baseline="0" dirty="0" smtClean="0"/>
                        <a:t> ar makroekonomiskajiem nosacījumiem</a:t>
                      </a:r>
                      <a:endParaRPr lang="lv-LV" dirty="0"/>
                    </a:p>
                  </a:txBody>
                  <a:tcPr/>
                </a:tc>
                <a:extLst>
                  <a:ext uri="{0D108BD9-81ED-4DB2-BD59-A6C34878D82A}">
                    <a16:rowId xmlns:a16="http://schemas.microsoft.com/office/drawing/2014/main" val="1317237867"/>
                  </a:ext>
                </a:extLst>
              </a:tr>
              <a:tr h="1060864">
                <a:tc>
                  <a:txBody>
                    <a:bodyPr/>
                    <a:lstStyle/>
                    <a:p>
                      <a:pPr marL="285750" indent="-285750">
                        <a:buFont typeface="Arial" panose="020B0604020202020204" pitchFamily="34" charset="0"/>
                        <a:buChar char="•"/>
                      </a:pPr>
                      <a:r>
                        <a:rPr lang="lv-LV" dirty="0" smtClean="0"/>
                        <a:t>Ieviešanas priekšnosacījumi (</a:t>
                      </a:r>
                      <a:r>
                        <a:rPr lang="lv-LV" dirty="0" err="1" smtClean="0"/>
                        <a:t>enabling</a:t>
                      </a:r>
                      <a:r>
                        <a:rPr lang="lv-LV" dirty="0" smtClean="0"/>
                        <a:t> </a:t>
                      </a:r>
                      <a:r>
                        <a:rPr lang="lv-LV" dirty="0" err="1" smtClean="0"/>
                        <a:t>conditions</a:t>
                      </a:r>
                      <a:r>
                        <a:rPr lang="lv-LV" dirty="0" smtClean="0"/>
                        <a:t>)</a:t>
                      </a:r>
                      <a:endParaRPr lang="lv-LV" dirty="0"/>
                    </a:p>
                  </a:txBody>
                  <a:tcPr/>
                </a:tc>
                <a:tc>
                  <a:txBody>
                    <a:bodyPr/>
                    <a:lstStyle/>
                    <a:p>
                      <a:pPr marL="285750" indent="-285750">
                        <a:buFont typeface="Arial" panose="020B0604020202020204" pitchFamily="34" charset="0"/>
                        <a:buChar char="•"/>
                      </a:pPr>
                      <a:r>
                        <a:rPr lang="lv-LV" dirty="0" smtClean="0"/>
                        <a:t>Tematiskā koncentrācija (minimālie ieguldījumu sliekšņi konkrētiem</a:t>
                      </a:r>
                      <a:r>
                        <a:rPr lang="lv-LV" baseline="0" dirty="0" smtClean="0"/>
                        <a:t> politikas mērķiem</a:t>
                      </a:r>
                      <a:r>
                        <a:rPr lang="lv-LV" dirty="0" smtClean="0"/>
                        <a:t>)</a:t>
                      </a:r>
                      <a:endParaRPr lang="lv-LV" dirty="0"/>
                    </a:p>
                  </a:txBody>
                  <a:tcPr/>
                </a:tc>
                <a:extLst>
                  <a:ext uri="{0D108BD9-81ED-4DB2-BD59-A6C34878D82A}">
                    <a16:rowId xmlns:a16="http://schemas.microsoft.com/office/drawing/2014/main" val="384870060"/>
                  </a:ext>
                </a:extLst>
              </a:tr>
            </a:tbl>
          </a:graphicData>
        </a:graphic>
      </p:graphicFrame>
    </p:spTree>
    <p:extLst>
      <p:ext uri="{BB962C8B-B14F-4D97-AF65-F5344CB8AC3E}">
        <p14:creationId xmlns:p14="http://schemas.microsoft.com/office/powerpoint/2010/main" val="3980641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6904" y="476672"/>
            <a:ext cx="6048672" cy="411972"/>
          </a:xfrm>
        </p:spPr>
        <p:txBody>
          <a:bodyPr>
            <a:noAutofit/>
          </a:bodyPr>
          <a:lstStyle/>
          <a:p>
            <a:r>
              <a:rPr lang="lv-LV" sz="1600" dirty="0" smtClean="0"/>
              <a:t>EK piedāvātais investīciju tvērums kopumā nosedz sākotnēji identificētās Latvijas prioritātes</a:t>
            </a:r>
            <a:endParaRPr lang="lv-LV" sz="1600" dirty="0"/>
          </a:p>
        </p:txBody>
      </p:sp>
      <p:sp>
        <p:nvSpPr>
          <p:cNvPr id="2" name="Slide Number Placeholder 1"/>
          <p:cNvSpPr>
            <a:spLocks noGrp="1"/>
          </p:cNvSpPr>
          <p:nvPr>
            <p:ph type="sldNum" sz="quarter" idx="12"/>
          </p:nvPr>
        </p:nvSpPr>
        <p:spPr/>
        <p:txBody>
          <a:bodyPr/>
          <a:lstStyle/>
          <a:p>
            <a:fld id="{952464FB-6FA6-4E80-ACB1-F4B9846AA373}" type="slidenum">
              <a:rPr lang="lv-LV" smtClean="0"/>
              <a:pPr/>
              <a:t>6</a:t>
            </a:fld>
            <a:endParaRPr lang="lv-LV"/>
          </a:p>
        </p:txBody>
      </p:sp>
      <p:graphicFrame>
        <p:nvGraphicFramePr>
          <p:cNvPr id="3" name="Table 2"/>
          <p:cNvGraphicFramePr>
            <a:graphicFrameLocks noGrp="1"/>
          </p:cNvGraphicFramePr>
          <p:nvPr>
            <p:extLst/>
          </p:nvPr>
        </p:nvGraphicFramePr>
        <p:xfrm>
          <a:off x="251520" y="1052736"/>
          <a:ext cx="8673567" cy="4630774"/>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4253141">
                  <a:extLst>
                    <a:ext uri="{9D8B030D-6E8A-4147-A177-3AD203B41FA5}">
                      <a16:colId xmlns:a16="http://schemas.microsoft.com/office/drawing/2014/main" val="40270024"/>
                    </a:ext>
                  </a:extLst>
                </a:gridCol>
                <a:gridCol w="4420426">
                  <a:extLst>
                    <a:ext uri="{9D8B030D-6E8A-4147-A177-3AD203B41FA5}">
                      <a16:colId xmlns:a16="http://schemas.microsoft.com/office/drawing/2014/main" val="4080496742"/>
                    </a:ext>
                  </a:extLst>
                </a:gridCol>
              </a:tblGrid>
              <a:tr h="7713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baseline="0" dirty="0" smtClean="0"/>
                        <a:t>Latvijas nacionālajā pozīcijā</a:t>
                      </a:r>
                      <a:endParaRPr lang="lv-LV" dirty="0" smtClean="0"/>
                    </a:p>
                    <a:p>
                      <a:pPr algn="ctr"/>
                      <a:r>
                        <a:rPr lang="lv-LV" baseline="0" dirty="0" smtClean="0"/>
                        <a:t> noteiktās sākotnējās prioritātes</a:t>
                      </a:r>
                      <a:endParaRPr lang="lv-LV" dirty="0"/>
                    </a:p>
                  </a:txBody>
                  <a:tcPr anchor="ctr">
                    <a:cell3D prstMaterial="dkEdge">
                      <a:bevel w="77470" h="12700" prst="softRound"/>
                      <a:lightRig rig="flood" dir="t"/>
                    </a:cell3D>
                    <a:solidFill>
                      <a:schemeClr val="tx2">
                        <a:lumMod val="60000"/>
                        <a:lumOff val="40000"/>
                      </a:schemeClr>
                    </a:solidFill>
                  </a:tcPr>
                </a:tc>
                <a:tc>
                  <a:txBody>
                    <a:bodyPr/>
                    <a:lstStyle/>
                    <a:p>
                      <a:pPr algn="ctr"/>
                      <a:r>
                        <a:rPr lang="lv-LV" dirty="0" smtClean="0"/>
                        <a:t>EK</a:t>
                      </a:r>
                      <a:r>
                        <a:rPr lang="lv-LV" baseline="0" dirty="0" smtClean="0"/>
                        <a:t> piedāvātās Kohēzijas politikas prioritātes</a:t>
                      </a:r>
                      <a:endParaRPr lang="lv-LV" dirty="0"/>
                    </a:p>
                  </a:txBody>
                  <a:tcPr anchor="ctr">
                    <a:cell3D prstMaterial="dkEdge">
                      <a:bevel w="77470" h="12700" prst="softRound"/>
                      <a:lightRig rig="flood" dir="t"/>
                    </a:cell3D>
                    <a:solidFill>
                      <a:schemeClr val="tx2">
                        <a:lumMod val="60000"/>
                        <a:lumOff val="40000"/>
                      </a:schemeClr>
                    </a:solidFill>
                  </a:tcPr>
                </a:tc>
                <a:extLst>
                  <a:ext uri="{0D108BD9-81ED-4DB2-BD59-A6C34878D82A}">
                    <a16:rowId xmlns:a16="http://schemas.microsoft.com/office/drawing/2014/main" val="3451744532"/>
                  </a:ext>
                </a:extLst>
              </a:tr>
              <a:tr h="682621">
                <a:tc>
                  <a:txBody>
                    <a:bodyPr/>
                    <a:lstStyle/>
                    <a:p>
                      <a:pPr lvl="0" algn="ctr"/>
                      <a:endParaRPr lang="lv-LV" sz="1400" dirty="0" smtClean="0">
                        <a:latin typeface="+mn-lt"/>
                      </a:endParaRPr>
                    </a:p>
                    <a:p>
                      <a:pPr lvl="0" algn="ctr"/>
                      <a:r>
                        <a:rPr lang="lv-LV" sz="1400" dirty="0" smtClean="0">
                          <a:latin typeface="+mn-lt"/>
                        </a:rPr>
                        <a:t>Tautsaimniecības produktivitātes paaugstināšana</a:t>
                      </a:r>
                      <a:r>
                        <a:rPr lang="en-US" sz="1400" dirty="0" smtClean="0">
                          <a:latin typeface="+mn-lt"/>
                        </a:rPr>
                        <a:t>, </a:t>
                      </a:r>
                      <a:r>
                        <a:rPr lang="lv-LV" sz="1400" dirty="0" smtClean="0">
                          <a:latin typeface="+mn-lt"/>
                        </a:rPr>
                        <a:t>inovāciju kvalitāte</a:t>
                      </a:r>
                      <a:r>
                        <a:rPr lang="en-US" sz="1400" dirty="0" smtClean="0">
                          <a:latin typeface="+mn-lt"/>
                        </a:rPr>
                        <a:t>, </a:t>
                      </a:r>
                      <a:r>
                        <a:rPr lang="lv-LV" sz="1400" dirty="0" smtClean="0">
                          <a:latin typeface="+mn-lt"/>
                        </a:rPr>
                        <a:t>pētniecība un zinātne</a:t>
                      </a:r>
                      <a:endParaRPr lang="en-US" sz="1400" dirty="0" smtClean="0">
                        <a:latin typeface="+mn-lt"/>
                      </a:endParaRPr>
                    </a:p>
                  </a:txBody>
                  <a:tcPr>
                    <a:solidFill>
                      <a:schemeClr val="accent1">
                        <a:lumMod val="40000"/>
                        <a:lumOff val="60000"/>
                      </a:schemeClr>
                    </a:solidFill>
                  </a:tcPr>
                </a:tc>
                <a:tc>
                  <a:txBody>
                    <a:bodyPr/>
                    <a:lstStyle/>
                    <a:p>
                      <a:pPr algn="ctr" fontAlgn="ctr"/>
                      <a:r>
                        <a:rPr lang="lv-LV" sz="1400" kern="1200" dirty="0">
                          <a:solidFill>
                            <a:schemeClr val="dk1"/>
                          </a:solidFill>
                          <a:latin typeface="+mn-lt"/>
                          <a:ea typeface="+mn-ea"/>
                          <a:cs typeface="+mn-cs"/>
                        </a:rPr>
                        <a:t>Inovācijas un gudra </a:t>
                      </a:r>
                      <a:r>
                        <a:rPr lang="lv-LV" sz="1400" kern="1200" dirty="0" smtClean="0">
                          <a:solidFill>
                            <a:schemeClr val="dk1"/>
                          </a:solidFill>
                          <a:latin typeface="+mn-lt"/>
                          <a:ea typeface="+mn-ea"/>
                          <a:cs typeface="+mn-cs"/>
                        </a:rPr>
                        <a:t>izaugsme</a:t>
                      </a:r>
                      <a:endParaRPr lang="lv-LV" sz="1400" kern="1200" dirty="0">
                        <a:solidFill>
                          <a:schemeClr val="dk1"/>
                        </a:solidFill>
                        <a:latin typeface="+mn-lt"/>
                        <a:ea typeface="+mn-ea"/>
                        <a:cs typeface="+mn-cs"/>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3318995375"/>
                  </a:ext>
                </a:extLst>
              </a:tr>
              <a:tr h="434957">
                <a:tc>
                  <a:txBody>
                    <a:bodyPr/>
                    <a:lstStyle/>
                    <a:p>
                      <a:pPr lvl="0" algn="ctr"/>
                      <a:r>
                        <a:rPr lang="lv-LV" sz="1400" kern="1200" dirty="0" smtClean="0">
                          <a:solidFill>
                            <a:schemeClr val="dk1"/>
                          </a:solidFill>
                          <a:latin typeface="+mn-lt"/>
                          <a:ea typeface="+mn-ea"/>
                          <a:cs typeface="+mn-cs"/>
                        </a:rPr>
                        <a:t>Ilgtspējīga un konkurētspējīga transporta sistēma</a:t>
                      </a:r>
                    </a:p>
                  </a:txBody>
                  <a:tcPr>
                    <a:solidFill>
                      <a:schemeClr val="accent1">
                        <a:lumMod val="20000"/>
                        <a:lumOff val="80000"/>
                      </a:schemeClr>
                    </a:solidFill>
                  </a:tcPr>
                </a:tc>
                <a:tc>
                  <a:txBody>
                    <a:bodyPr/>
                    <a:lstStyle/>
                    <a:p>
                      <a:pPr algn="ctr" fontAlgn="ctr"/>
                      <a:r>
                        <a:rPr lang="lv-LV" sz="1400" b="0" i="0" u="none" strike="noStrike" dirty="0">
                          <a:solidFill>
                            <a:srgbClr val="000000"/>
                          </a:solidFill>
                          <a:effectLst/>
                          <a:latin typeface="+mn-lt"/>
                        </a:rPr>
                        <a:t> </a:t>
                      </a:r>
                      <a:r>
                        <a:rPr lang="lv-LV" sz="1400" kern="1200" dirty="0">
                          <a:solidFill>
                            <a:schemeClr val="dk1"/>
                          </a:solidFill>
                          <a:latin typeface="+mn-lt"/>
                          <a:ea typeface="+mn-ea"/>
                          <a:cs typeface="+mn-cs"/>
                        </a:rPr>
                        <a:t>Savienojamība </a:t>
                      </a:r>
                      <a:r>
                        <a:rPr lang="lv-LV" sz="1400" kern="1200" dirty="0" smtClean="0">
                          <a:solidFill>
                            <a:schemeClr val="dk1"/>
                          </a:solidFill>
                          <a:latin typeface="+mn-lt"/>
                          <a:ea typeface="+mn-ea"/>
                          <a:cs typeface="+mn-cs"/>
                        </a:rPr>
                        <a:t>(transports</a:t>
                      </a:r>
                      <a:r>
                        <a:rPr lang="lv-LV" sz="1400" kern="1200" dirty="0">
                          <a:solidFill>
                            <a:schemeClr val="dk1"/>
                          </a:solidFill>
                          <a:latin typeface="+mn-lt"/>
                          <a:ea typeface="+mn-ea"/>
                          <a:cs typeface="+mn-cs"/>
                        </a:rPr>
                        <a:t>, </a:t>
                      </a:r>
                      <a:r>
                        <a:rPr lang="lv-LV" sz="1400" kern="1200" dirty="0" smtClean="0">
                          <a:solidFill>
                            <a:schemeClr val="dk1"/>
                          </a:solidFill>
                          <a:latin typeface="+mn-lt"/>
                          <a:ea typeface="+mn-ea"/>
                          <a:cs typeface="+mn-cs"/>
                        </a:rPr>
                        <a:t>IKT, enerģētika)</a:t>
                      </a:r>
                      <a:endParaRPr lang="lv-LV" sz="1400" kern="1200" dirty="0">
                        <a:solidFill>
                          <a:schemeClr val="dk1"/>
                        </a:solidFill>
                        <a:latin typeface="+mn-lt"/>
                        <a:ea typeface="+mn-ea"/>
                        <a:cs typeface="+mn-cs"/>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843413202"/>
                  </a:ext>
                </a:extLst>
              </a:tr>
              <a:tr h="682621">
                <a:tc>
                  <a:txBody>
                    <a:bodyPr/>
                    <a:lstStyle/>
                    <a:p>
                      <a:pPr lvl="0" algn="ctr"/>
                      <a:endParaRPr lang="lv-LV" sz="1400" dirty="0" smtClean="0">
                        <a:latin typeface="+mn-lt"/>
                      </a:endParaRPr>
                    </a:p>
                    <a:p>
                      <a:pPr lvl="0" algn="ctr"/>
                      <a:r>
                        <a:rPr lang="lv-LV" sz="1400" dirty="0" smtClean="0">
                          <a:latin typeface="+mn-lt"/>
                        </a:rPr>
                        <a:t>Ilgtspējīga resursu izmantošana</a:t>
                      </a:r>
                    </a:p>
                    <a:p>
                      <a:pPr algn="ctr"/>
                      <a:endParaRPr lang="lv-LV" sz="1400" dirty="0">
                        <a:latin typeface="+mn-lt"/>
                      </a:endParaRPr>
                    </a:p>
                  </a:txBody>
                  <a:tcPr>
                    <a:solidFill>
                      <a:schemeClr val="accent1">
                        <a:lumMod val="40000"/>
                        <a:lumOff val="60000"/>
                      </a:schemeClr>
                    </a:solidFill>
                  </a:tcPr>
                </a:tc>
                <a:tc>
                  <a:txBody>
                    <a:bodyPr/>
                    <a:lstStyle/>
                    <a:p>
                      <a:pPr algn="ctr" fontAlgn="ctr"/>
                      <a:r>
                        <a:rPr lang="lv-LV" sz="1400" b="0" i="0" u="none" strike="noStrike" dirty="0">
                          <a:solidFill>
                            <a:srgbClr val="000000"/>
                          </a:solidFill>
                          <a:effectLst/>
                          <a:latin typeface="+mn-lt"/>
                        </a:rPr>
                        <a:t> </a:t>
                      </a:r>
                      <a:r>
                        <a:rPr lang="lv-LV" sz="1400" kern="1200" dirty="0" smtClean="0">
                          <a:solidFill>
                            <a:schemeClr val="dk1"/>
                          </a:solidFill>
                          <a:latin typeface="+mn-lt"/>
                          <a:ea typeface="+mn-ea"/>
                          <a:cs typeface="+mn-cs"/>
                        </a:rPr>
                        <a:t>Ilgtspējība </a:t>
                      </a:r>
                      <a:r>
                        <a:rPr lang="lv-LV" sz="1400" kern="1200" dirty="0">
                          <a:solidFill>
                            <a:schemeClr val="dk1"/>
                          </a:solidFill>
                          <a:latin typeface="+mn-lt"/>
                          <a:ea typeface="+mn-ea"/>
                          <a:cs typeface="+mn-cs"/>
                        </a:rPr>
                        <a:t>(klimats, aprites ekonomika, energoefektivitāte, </a:t>
                      </a:r>
                      <a:r>
                        <a:rPr lang="lv-LV" sz="1400" kern="1200" dirty="0" smtClean="0">
                          <a:solidFill>
                            <a:schemeClr val="dk1"/>
                          </a:solidFill>
                          <a:latin typeface="+mn-lt"/>
                          <a:ea typeface="+mn-ea"/>
                          <a:cs typeface="+mn-cs"/>
                        </a:rPr>
                        <a:t>atjaunojamie </a:t>
                      </a:r>
                      <a:r>
                        <a:rPr lang="lv-LV" sz="1400" kern="1200" dirty="0">
                          <a:solidFill>
                            <a:schemeClr val="dk1"/>
                          </a:solidFill>
                          <a:latin typeface="+mn-lt"/>
                          <a:ea typeface="+mn-ea"/>
                          <a:cs typeface="+mn-cs"/>
                        </a:rPr>
                        <a:t>resursi</a:t>
                      </a:r>
                      <a:r>
                        <a:rPr lang="lv-LV" sz="1400" kern="1200" dirty="0" smtClean="0">
                          <a:solidFill>
                            <a:schemeClr val="dk1"/>
                          </a:solidFill>
                          <a:latin typeface="+mn-lt"/>
                          <a:ea typeface="+mn-ea"/>
                          <a:cs typeface="+mn-cs"/>
                        </a:rPr>
                        <a:t>)</a:t>
                      </a:r>
                      <a:endParaRPr lang="lv-LV" sz="1400" kern="1200" dirty="0">
                        <a:solidFill>
                          <a:schemeClr val="dk1"/>
                        </a:solidFill>
                        <a:latin typeface="+mn-lt"/>
                        <a:ea typeface="+mn-ea"/>
                        <a:cs typeface="+mn-cs"/>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634302996"/>
                  </a:ext>
                </a:extLst>
              </a:tr>
              <a:tr h="498357">
                <a:tc>
                  <a:txBody>
                    <a:bodyPr/>
                    <a:lstStyle/>
                    <a:p>
                      <a:pPr lvl="0" algn="ctr"/>
                      <a:r>
                        <a:rPr lang="lv-LV" sz="1400" dirty="0" smtClean="0">
                          <a:latin typeface="+mn-lt"/>
                        </a:rPr>
                        <a:t>Vesels un konkurētspējīgs darba spēks </a:t>
                      </a:r>
                    </a:p>
                  </a:txBody>
                  <a:tcPr>
                    <a:solidFill>
                      <a:schemeClr val="accent1">
                        <a:lumMod val="20000"/>
                        <a:lumOff val="80000"/>
                      </a:schemeClr>
                    </a:solidFill>
                  </a:tcPr>
                </a:tc>
                <a:tc rowSpan="2">
                  <a:txBody>
                    <a:bodyPr/>
                    <a:lstStyle/>
                    <a:p>
                      <a:pPr algn="ctr"/>
                      <a:endParaRPr lang="lv-LV" sz="1400" kern="1200" dirty="0" smtClean="0">
                        <a:solidFill>
                          <a:schemeClr val="dk1"/>
                        </a:solidFill>
                        <a:latin typeface="+mn-lt"/>
                        <a:ea typeface="+mn-ea"/>
                        <a:cs typeface="+mn-cs"/>
                      </a:endParaRPr>
                    </a:p>
                    <a:p>
                      <a:pPr algn="ctr"/>
                      <a:endParaRPr lang="lv-LV" sz="1400" kern="1200" dirty="0" smtClean="0">
                        <a:solidFill>
                          <a:schemeClr val="dk1"/>
                        </a:solidFill>
                        <a:latin typeface="+mn-lt"/>
                        <a:ea typeface="+mn-ea"/>
                        <a:cs typeface="+mn-cs"/>
                      </a:endParaRPr>
                    </a:p>
                    <a:p>
                      <a:pPr algn="ctr"/>
                      <a:endParaRPr lang="lv-LV" sz="1400" kern="1200" dirty="0" smtClean="0">
                        <a:solidFill>
                          <a:schemeClr val="dk1"/>
                        </a:solidFill>
                        <a:latin typeface="+mn-lt"/>
                        <a:ea typeface="+mn-ea"/>
                        <a:cs typeface="+mn-cs"/>
                      </a:endParaRPr>
                    </a:p>
                    <a:p>
                      <a:pPr algn="ctr"/>
                      <a:r>
                        <a:rPr lang="lv-LV" sz="1400" kern="1200" dirty="0" err="1" smtClean="0">
                          <a:solidFill>
                            <a:schemeClr val="dk1"/>
                          </a:solidFill>
                          <a:latin typeface="+mn-lt"/>
                          <a:ea typeface="+mn-ea"/>
                          <a:cs typeface="+mn-cs"/>
                        </a:rPr>
                        <a:t>Cilvēkkapitāls</a:t>
                      </a:r>
                      <a:r>
                        <a:rPr lang="lv-LV" sz="1400" kern="1200" dirty="0" smtClean="0">
                          <a:solidFill>
                            <a:schemeClr val="dk1"/>
                          </a:solidFill>
                          <a:latin typeface="+mn-lt"/>
                          <a:ea typeface="+mn-ea"/>
                          <a:cs typeface="+mn-cs"/>
                        </a:rPr>
                        <a:t> (sociālā iekļaušana un prasmes)</a:t>
                      </a:r>
                    </a:p>
                    <a:p>
                      <a:pPr algn="ctr"/>
                      <a:endParaRPr lang="lv-LV" sz="1400" kern="120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689721012"/>
                  </a:ext>
                </a:extLst>
              </a:tr>
              <a:tr h="682621">
                <a:tc>
                  <a:txBody>
                    <a:bodyPr/>
                    <a:lstStyle/>
                    <a:p>
                      <a:pPr lvl="0" algn="ctr"/>
                      <a:endParaRPr lang="lv-LV" sz="1400" dirty="0" smtClean="0">
                        <a:latin typeface="+mn-lt"/>
                      </a:endParaRPr>
                    </a:p>
                    <a:p>
                      <a:pPr lvl="0" algn="ctr"/>
                      <a:r>
                        <a:rPr lang="lv-LV" sz="1400" dirty="0" smtClean="0">
                          <a:latin typeface="+mn-lt"/>
                        </a:rPr>
                        <a:t>Kvalitatīva un efektīva izglītības sistēma</a:t>
                      </a:r>
                    </a:p>
                    <a:p>
                      <a:pPr algn="ctr"/>
                      <a:endParaRPr lang="lv-LV" sz="1400" dirty="0">
                        <a:latin typeface="+mn-lt"/>
                      </a:endParaRPr>
                    </a:p>
                  </a:txBody>
                  <a:tcPr>
                    <a:solidFill>
                      <a:schemeClr val="accent1">
                        <a:lumMod val="20000"/>
                        <a:lumOff val="80000"/>
                      </a:schemeClr>
                    </a:solidFill>
                  </a:tcPr>
                </a:tc>
                <a:tc vMerge="1">
                  <a:txBody>
                    <a:bodyPr/>
                    <a:lstStyle/>
                    <a:p>
                      <a:endParaRPr lang="lv-LV" dirty="0"/>
                    </a:p>
                  </a:txBody>
                  <a:tcPr/>
                </a:tc>
                <a:extLst>
                  <a:ext uri="{0D108BD9-81ED-4DB2-BD59-A6C34878D82A}">
                    <a16:rowId xmlns:a16="http://schemas.microsoft.com/office/drawing/2014/main" val="4211266387"/>
                  </a:ext>
                </a:extLst>
              </a:tr>
              <a:tr h="711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lv-LV" sz="1400" b="0" dirty="0" smtClean="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b="0" dirty="0" smtClean="0">
                          <a:latin typeface="+mn-lt"/>
                        </a:rPr>
                        <a:t>Sabalansēta un ilgtspējīga teritoriālā attīstība</a:t>
                      </a:r>
                    </a:p>
                    <a:p>
                      <a:pPr algn="ctr"/>
                      <a:endParaRPr lang="lv-LV" sz="1400" b="0" dirty="0">
                        <a:latin typeface="+mn-lt"/>
                      </a:endParaRPr>
                    </a:p>
                  </a:txBody>
                  <a:tcPr>
                    <a:solidFill>
                      <a:schemeClr val="accent1">
                        <a:lumMod val="40000"/>
                        <a:lumOff val="60000"/>
                      </a:schemeClr>
                    </a:solidFill>
                  </a:tcPr>
                </a:tc>
                <a:tc>
                  <a:txBody>
                    <a:bodyPr/>
                    <a:lstStyle/>
                    <a:p>
                      <a:pPr algn="ctr" fontAlgn="ctr"/>
                      <a:r>
                        <a:rPr lang="lv-LV" sz="1400" b="0" i="0" u="none" strike="noStrike" dirty="0">
                          <a:solidFill>
                            <a:srgbClr val="000000"/>
                          </a:solidFill>
                          <a:effectLst/>
                          <a:latin typeface="+mn-lt"/>
                        </a:rPr>
                        <a:t> </a:t>
                      </a:r>
                      <a:r>
                        <a:rPr lang="lv-LV" sz="1400" b="0" i="0" u="none" strike="noStrike" dirty="0" smtClean="0">
                          <a:solidFill>
                            <a:srgbClr val="000000"/>
                          </a:solidFill>
                          <a:effectLst/>
                          <a:latin typeface="+mn-lt"/>
                        </a:rPr>
                        <a:t>Integrēta </a:t>
                      </a:r>
                      <a:r>
                        <a:rPr lang="lv-LV" sz="1400" b="0" i="0" u="none" strike="noStrike" kern="1200" dirty="0" smtClean="0">
                          <a:solidFill>
                            <a:schemeClr val="dk1"/>
                          </a:solidFill>
                          <a:effectLst/>
                          <a:latin typeface="+mn-lt"/>
                          <a:ea typeface="+mn-ea"/>
                          <a:cs typeface="+mn-cs"/>
                        </a:rPr>
                        <a:t>t</a:t>
                      </a:r>
                      <a:r>
                        <a:rPr lang="lv-LV" sz="1400" b="0" kern="1200" dirty="0" smtClean="0">
                          <a:solidFill>
                            <a:schemeClr val="dk1"/>
                          </a:solidFill>
                          <a:latin typeface="+mn-lt"/>
                          <a:ea typeface="+mn-ea"/>
                          <a:cs typeface="+mn-cs"/>
                        </a:rPr>
                        <a:t>eritoriālā</a:t>
                      </a:r>
                      <a:r>
                        <a:rPr lang="lv-LV" sz="1400" b="0" kern="1200" baseline="0" dirty="0" smtClean="0">
                          <a:solidFill>
                            <a:schemeClr val="dk1"/>
                          </a:solidFill>
                          <a:latin typeface="+mn-lt"/>
                          <a:ea typeface="+mn-ea"/>
                          <a:cs typeface="+mn-cs"/>
                        </a:rPr>
                        <a:t> attīstība (vietējās teritoriālās attīstības stratēģijas, </a:t>
                      </a:r>
                      <a:r>
                        <a:rPr lang="lv-LV" sz="1400" b="0" kern="1200" dirty="0" smtClean="0">
                          <a:solidFill>
                            <a:schemeClr val="dk1"/>
                          </a:solidFill>
                          <a:latin typeface="+mn-lt"/>
                          <a:ea typeface="+mn-ea"/>
                          <a:cs typeface="+mn-cs"/>
                        </a:rPr>
                        <a:t>pilsētvide</a:t>
                      </a:r>
                      <a:r>
                        <a:rPr lang="lv-LV" sz="1400" b="0" kern="1200" baseline="0" dirty="0" smtClean="0">
                          <a:solidFill>
                            <a:schemeClr val="dk1"/>
                          </a:solidFill>
                          <a:latin typeface="+mn-lt"/>
                          <a:ea typeface="+mn-ea"/>
                          <a:cs typeface="+mn-cs"/>
                        </a:rPr>
                        <a:t>)</a:t>
                      </a:r>
                      <a:endParaRPr lang="lv-LV" sz="1400" b="0" kern="1200" dirty="0">
                        <a:solidFill>
                          <a:schemeClr val="dk1"/>
                        </a:solidFill>
                        <a:latin typeface="+mn-lt"/>
                        <a:ea typeface="+mn-ea"/>
                        <a:cs typeface="+mn-cs"/>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1440430577"/>
                  </a:ext>
                </a:extLst>
              </a:tr>
            </a:tbl>
          </a:graphicData>
        </a:graphic>
      </p:graphicFrame>
      <p:sp>
        <p:nvSpPr>
          <p:cNvPr id="5" name="TextBox 4"/>
          <p:cNvSpPr txBox="1"/>
          <p:nvPr/>
        </p:nvSpPr>
        <p:spPr>
          <a:xfrm>
            <a:off x="323528" y="5836915"/>
            <a:ext cx="8075240" cy="369332"/>
          </a:xfrm>
          <a:prstGeom prst="rect">
            <a:avLst/>
          </a:prstGeom>
          <a:noFill/>
        </p:spPr>
        <p:txBody>
          <a:bodyPr wrap="square" rtlCol="0">
            <a:spAutoFit/>
          </a:bodyPr>
          <a:lstStyle/>
          <a:p>
            <a:r>
              <a:rPr lang="lv-LV" b="1" dirty="0" smtClean="0"/>
              <a:t>NAP vidusposma pārskats			NAP definētie mērķi</a:t>
            </a:r>
            <a:endParaRPr lang="lv-LV" b="1" dirty="0"/>
          </a:p>
        </p:txBody>
      </p:sp>
      <p:sp>
        <p:nvSpPr>
          <p:cNvPr id="6" name="Right Arrow 5"/>
          <p:cNvSpPr/>
          <p:nvPr/>
        </p:nvSpPr>
        <p:spPr>
          <a:xfrm>
            <a:off x="3491880" y="5833160"/>
            <a:ext cx="2304256" cy="409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extBox 6"/>
          <p:cNvSpPr txBox="1"/>
          <p:nvPr/>
        </p:nvSpPr>
        <p:spPr>
          <a:xfrm>
            <a:off x="2051720" y="6242661"/>
            <a:ext cx="5472608" cy="369332"/>
          </a:xfrm>
          <a:prstGeom prst="rect">
            <a:avLst/>
          </a:prstGeom>
          <a:noFill/>
        </p:spPr>
        <p:txBody>
          <a:bodyPr wrap="square" rtlCol="0">
            <a:spAutoFit/>
          </a:bodyPr>
          <a:lstStyle/>
          <a:p>
            <a:r>
              <a:rPr lang="lv-LV" b="1" dirty="0" smtClean="0"/>
              <a:t>LV prioritāšu definēšana Kohēzijas politikai</a:t>
            </a:r>
            <a:endParaRPr lang="lv-LV" b="1" dirty="0"/>
          </a:p>
        </p:txBody>
      </p:sp>
    </p:spTree>
    <p:extLst>
      <p:ext uri="{BB962C8B-B14F-4D97-AF65-F5344CB8AC3E}">
        <p14:creationId xmlns:p14="http://schemas.microsoft.com/office/powerpoint/2010/main" val="1780300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27.11.2018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2973339"/>
              </p:ext>
            </p:extLst>
          </p:nvPr>
        </p:nvGraphicFramePr>
        <p:xfrm>
          <a:off x="457200" y="1222562"/>
          <a:ext cx="8686800"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107504" y="514525"/>
            <a:ext cx="6336704" cy="432000"/>
          </a:xfrm>
        </p:spPr>
        <p:txBody>
          <a:bodyPr>
            <a:noAutofit/>
          </a:bodyPr>
          <a:lstStyle/>
          <a:p>
            <a:r>
              <a:rPr lang="lv-LV" sz="2100" dirty="0" smtClean="0"/>
              <a:t>Pilsoniskās sabiedrības iesaiste pēc 2020.gada</a:t>
            </a:r>
            <a:endParaRPr lang="lv-LV" sz="2100" dirty="0"/>
          </a:p>
        </p:txBody>
      </p:sp>
    </p:spTree>
    <p:extLst>
      <p:ext uri="{BB962C8B-B14F-4D97-AF65-F5344CB8AC3E}">
        <p14:creationId xmlns:p14="http://schemas.microsoft.com/office/powerpoint/2010/main" val="487806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576" y="6325030"/>
            <a:ext cx="2133600" cy="365125"/>
          </a:xfrm>
        </p:spPr>
        <p:txBody>
          <a:bodyPr/>
          <a:lstStyle/>
          <a:p>
            <a:fld id="{5C77EA77-F9EB-4D3B-9C53-DA17819BC1D1}" type="datetime1">
              <a:rPr lang="lv-LV" smtClean="0"/>
              <a:t>27.11.2018</a:t>
            </a:fld>
            <a:endParaRPr lang="lv-LV" dirty="0"/>
          </a:p>
        </p:txBody>
      </p:sp>
      <p:sp>
        <p:nvSpPr>
          <p:cNvPr id="3" name="Slide Number Placeholder 2"/>
          <p:cNvSpPr>
            <a:spLocks noGrp="1"/>
          </p:cNvSpPr>
          <p:nvPr>
            <p:ph type="sldNum" sz="quarter" idx="12"/>
          </p:nvPr>
        </p:nvSpPr>
        <p:spPr>
          <a:xfrm>
            <a:off x="7022305" y="6555404"/>
            <a:ext cx="2133600" cy="365125"/>
          </a:xfrm>
        </p:spPr>
        <p:txBody>
          <a:bodyPr/>
          <a:lstStyle/>
          <a:p>
            <a:fld id="{952464FB-6FA6-4E80-ACB1-F4B9846AA373}" type="slidenum">
              <a:rPr lang="lv-LV" smtClean="0"/>
              <a:t>8</a:t>
            </a:fld>
            <a:endParaRPr lang="lv-LV"/>
          </a:p>
        </p:txBody>
      </p:sp>
      <p:sp>
        <p:nvSpPr>
          <p:cNvPr id="5" name="Title 4"/>
          <p:cNvSpPr>
            <a:spLocks noGrp="1"/>
          </p:cNvSpPr>
          <p:nvPr>
            <p:ph type="title"/>
          </p:nvPr>
        </p:nvSpPr>
        <p:spPr>
          <a:xfrm>
            <a:off x="323528" y="522336"/>
            <a:ext cx="6080058" cy="432000"/>
          </a:xfrm>
        </p:spPr>
        <p:txBody>
          <a:bodyPr>
            <a:normAutofit fontScale="90000"/>
          </a:bodyPr>
          <a:lstStyle/>
          <a:p>
            <a:r>
              <a:rPr lang="lv-LV" dirty="0" smtClean="0"/>
              <a:t>Indikatīvais laika grafiks Kohēzijas politikas regulējuma un programmu satura izstrādei</a:t>
            </a:r>
            <a:endParaRPr lang="lv-LV" dirty="0"/>
          </a:p>
        </p:txBody>
      </p:sp>
      <p:cxnSp>
        <p:nvCxnSpPr>
          <p:cNvPr id="7" name="Straight Arrow Connector 6"/>
          <p:cNvCxnSpPr/>
          <p:nvPr/>
        </p:nvCxnSpPr>
        <p:spPr>
          <a:xfrm>
            <a:off x="1296689" y="1539822"/>
            <a:ext cx="0" cy="5015582"/>
          </a:xfrm>
          <a:prstGeom prst="straightConnector1">
            <a:avLst/>
          </a:prstGeom>
          <a:ln>
            <a:solidFill>
              <a:schemeClr val="accent5"/>
            </a:solidFill>
            <a:tailEnd type="triangle"/>
          </a:ln>
        </p:spPr>
        <p:style>
          <a:lnRef idx="3">
            <a:schemeClr val="accent2"/>
          </a:lnRef>
          <a:fillRef idx="0">
            <a:schemeClr val="accent2"/>
          </a:fillRef>
          <a:effectRef idx="2">
            <a:schemeClr val="accent2"/>
          </a:effectRef>
          <a:fontRef idx="minor">
            <a:schemeClr val="tx1"/>
          </a:fontRef>
        </p:style>
      </p:cxnSp>
      <p:sp>
        <p:nvSpPr>
          <p:cNvPr id="12" name="Oval 11">
            <a:extLst>
              <a:ext uri="{FF2B5EF4-FFF2-40B4-BE49-F238E27FC236}">
                <a16:creationId xmlns:a16="http://schemas.microsoft.com/office/drawing/2014/main" id="{BADB8234-7655-4312-99D5-ACC91B4B894B}"/>
              </a:ext>
            </a:extLst>
          </p:cNvPr>
          <p:cNvSpPr/>
          <p:nvPr/>
        </p:nvSpPr>
        <p:spPr>
          <a:xfrm>
            <a:off x="1201439" y="1655300"/>
            <a:ext cx="190500" cy="190500"/>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Oval 23">
            <a:extLst>
              <a:ext uri="{FF2B5EF4-FFF2-40B4-BE49-F238E27FC236}">
                <a16:creationId xmlns:a16="http://schemas.microsoft.com/office/drawing/2014/main" id="{BADB8234-7655-4312-99D5-ACC91B4B894B}"/>
              </a:ext>
            </a:extLst>
          </p:cNvPr>
          <p:cNvSpPr/>
          <p:nvPr/>
        </p:nvSpPr>
        <p:spPr>
          <a:xfrm>
            <a:off x="1201439" y="5775982"/>
            <a:ext cx="190500" cy="190500"/>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TextBox 15">
            <a:extLst>
              <a:ext uri="{FF2B5EF4-FFF2-40B4-BE49-F238E27FC236}">
                <a16:creationId xmlns:a16="http://schemas.microsoft.com/office/drawing/2014/main" id="{E959B938-7387-4E6C-B81C-CA1B61488588}"/>
              </a:ext>
            </a:extLst>
          </p:cNvPr>
          <p:cNvSpPr txBox="1"/>
          <p:nvPr/>
        </p:nvSpPr>
        <p:spPr>
          <a:xfrm>
            <a:off x="71096" y="5622536"/>
            <a:ext cx="110752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solidFill>
                  <a:srgbClr val="03A1A4"/>
                </a:solidFill>
                <a:latin typeface="Century Gothic" panose="020B0502020202020204" pitchFamily="34" charset="0"/>
              </a:rPr>
              <a:t>20</a:t>
            </a:r>
            <a:r>
              <a:rPr lang="lv-LV" sz="2800" dirty="0" smtClean="0">
                <a:solidFill>
                  <a:srgbClr val="03A1A4"/>
                </a:solidFill>
                <a:latin typeface="Century Gothic" panose="020B0502020202020204" pitchFamily="34" charset="0"/>
              </a:rPr>
              <a:t>21</a:t>
            </a:r>
            <a:endParaRPr lang="en-US" sz="2800" dirty="0">
              <a:solidFill>
                <a:srgbClr val="03A1A4"/>
              </a:solidFill>
              <a:latin typeface="Century Gothic" panose="020B0502020202020204" pitchFamily="34" charset="0"/>
            </a:endParaRPr>
          </a:p>
        </p:txBody>
      </p:sp>
      <p:sp>
        <p:nvSpPr>
          <p:cNvPr id="28" name="TextBox 15">
            <a:extLst>
              <a:ext uri="{FF2B5EF4-FFF2-40B4-BE49-F238E27FC236}">
                <a16:creationId xmlns:a16="http://schemas.microsoft.com/office/drawing/2014/main" id="{E959B938-7387-4E6C-B81C-CA1B61488588}"/>
              </a:ext>
            </a:extLst>
          </p:cNvPr>
          <p:cNvSpPr txBox="1"/>
          <p:nvPr/>
        </p:nvSpPr>
        <p:spPr>
          <a:xfrm>
            <a:off x="51277" y="4257472"/>
            <a:ext cx="1125174"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solidFill>
                  <a:srgbClr val="03A1A4"/>
                </a:solidFill>
                <a:latin typeface="Century Gothic" panose="020B0502020202020204" pitchFamily="34" charset="0"/>
              </a:rPr>
              <a:t>20</a:t>
            </a:r>
            <a:r>
              <a:rPr lang="lv-LV" sz="2800" dirty="0" smtClean="0">
                <a:solidFill>
                  <a:srgbClr val="03A1A4"/>
                </a:solidFill>
                <a:latin typeface="Century Gothic" panose="020B0502020202020204" pitchFamily="34" charset="0"/>
              </a:rPr>
              <a:t>20</a:t>
            </a:r>
            <a:endParaRPr lang="en-US" sz="2800" dirty="0">
              <a:solidFill>
                <a:srgbClr val="03A1A4"/>
              </a:solidFill>
              <a:latin typeface="Century Gothic" panose="020B0502020202020204" pitchFamily="34" charset="0"/>
            </a:endParaRPr>
          </a:p>
        </p:txBody>
      </p:sp>
      <p:sp>
        <p:nvSpPr>
          <p:cNvPr id="29" name="TextBox 15">
            <a:extLst>
              <a:ext uri="{FF2B5EF4-FFF2-40B4-BE49-F238E27FC236}">
                <a16:creationId xmlns:a16="http://schemas.microsoft.com/office/drawing/2014/main" id="{E959B938-7387-4E6C-B81C-CA1B61488588}"/>
              </a:ext>
            </a:extLst>
          </p:cNvPr>
          <p:cNvSpPr txBox="1"/>
          <p:nvPr/>
        </p:nvSpPr>
        <p:spPr>
          <a:xfrm>
            <a:off x="36096" y="1492440"/>
            <a:ext cx="1136407"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solidFill>
                  <a:srgbClr val="03A1A4"/>
                </a:solidFill>
                <a:latin typeface="Century Gothic" panose="020B0502020202020204" pitchFamily="34" charset="0"/>
              </a:rPr>
              <a:t>20</a:t>
            </a:r>
            <a:r>
              <a:rPr lang="lv-LV" sz="2800" dirty="0" smtClean="0">
                <a:solidFill>
                  <a:srgbClr val="03A1A4"/>
                </a:solidFill>
                <a:latin typeface="Century Gothic" panose="020B0502020202020204" pitchFamily="34" charset="0"/>
              </a:rPr>
              <a:t>18</a:t>
            </a:r>
            <a:endParaRPr lang="en-US" sz="2800" dirty="0">
              <a:solidFill>
                <a:srgbClr val="03A1A4"/>
              </a:solidFill>
              <a:latin typeface="Century Gothic" panose="020B0502020202020204" pitchFamily="34" charset="0"/>
            </a:endParaRPr>
          </a:p>
        </p:txBody>
      </p:sp>
      <p:sp>
        <p:nvSpPr>
          <p:cNvPr id="30" name="TextBox 29"/>
          <p:cNvSpPr txBox="1"/>
          <p:nvPr/>
        </p:nvSpPr>
        <p:spPr>
          <a:xfrm>
            <a:off x="1561968" y="1059362"/>
            <a:ext cx="2303327" cy="830997"/>
          </a:xfrm>
          <a:prstGeom prst="rect">
            <a:avLst/>
          </a:prstGeom>
          <a:noFill/>
        </p:spPr>
        <p:txBody>
          <a:bodyPr wrap="square" rtlCol="0">
            <a:spAutoFit/>
          </a:bodyPr>
          <a:lstStyle/>
          <a:p>
            <a:pPr algn="ctr"/>
            <a:r>
              <a:rPr lang="lv-LV" sz="1600" dirty="0"/>
              <a:t>B</a:t>
            </a:r>
            <a:r>
              <a:rPr lang="lv-LV" sz="1600" dirty="0" smtClean="0"/>
              <a:t>udžeta un regulējuma izstrāde ES līmenī (MFF)</a:t>
            </a:r>
            <a:endParaRPr lang="lv-LV" sz="1600" dirty="0"/>
          </a:p>
        </p:txBody>
      </p:sp>
      <p:sp>
        <p:nvSpPr>
          <p:cNvPr id="31" name="TextBox 30"/>
          <p:cNvSpPr txBox="1"/>
          <p:nvPr/>
        </p:nvSpPr>
        <p:spPr>
          <a:xfrm>
            <a:off x="4035324" y="1070691"/>
            <a:ext cx="2372942" cy="830997"/>
          </a:xfrm>
          <a:prstGeom prst="rect">
            <a:avLst/>
          </a:prstGeom>
          <a:noFill/>
        </p:spPr>
        <p:txBody>
          <a:bodyPr wrap="square" rtlCol="0">
            <a:spAutoFit/>
          </a:bodyPr>
          <a:lstStyle/>
          <a:p>
            <a:pPr algn="ctr"/>
            <a:r>
              <a:rPr lang="lv-LV" sz="1600" dirty="0" smtClean="0"/>
              <a:t>Sarunu process starp dalībvalstīm un EK (CSR)</a:t>
            </a:r>
            <a:endParaRPr lang="lv-LV" sz="1600" dirty="0"/>
          </a:p>
        </p:txBody>
      </p:sp>
      <p:sp>
        <p:nvSpPr>
          <p:cNvPr id="32" name="TextBox 31"/>
          <p:cNvSpPr txBox="1"/>
          <p:nvPr/>
        </p:nvSpPr>
        <p:spPr>
          <a:xfrm>
            <a:off x="6561931" y="1070691"/>
            <a:ext cx="2372942" cy="830997"/>
          </a:xfrm>
          <a:prstGeom prst="rect">
            <a:avLst/>
          </a:prstGeom>
          <a:noFill/>
        </p:spPr>
        <p:txBody>
          <a:bodyPr wrap="square" rtlCol="0">
            <a:spAutoFit/>
          </a:bodyPr>
          <a:lstStyle/>
          <a:p>
            <a:pPr algn="ctr"/>
            <a:r>
              <a:rPr lang="lv-LV" sz="1600" dirty="0" smtClean="0"/>
              <a:t>Nacionālo plānošanas dokumentu izstrāde</a:t>
            </a:r>
          </a:p>
          <a:p>
            <a:pPr algn="ctr"/>
            <a:r>
              <a:rPr lang="lv-LV" sz="1600" dirty="0" smtClean="0"/>
              <a:t>(NAP)</a:t>
            </a:r>
            <a:endParaRPr lang="lv-LV" sz="1600" dirty="0"/>
          </a:p>
        </p:txBody>
      </p:sp>
      <p:cxnSp>
        <p:nvCxnSpPr>
          <p:cNvPr id="33" name="Straight Connector 32">
            <a:extLst>
              <a:ext uri="{FF2B5EF4-FFF2-40B4-BE49-F238E27FC236}">
                <a16:creationId xmlns:a16="http://schemas.microsoft.com/office/drawing/2014/main" id="{5CE23E97-80CA-4DCE-905B-0371552128FB}"/>
              </a:ext>
            </a:extLst>
          </p:cNvPr>
          <p:cNvCxnSpPr>
            <a:cxnSpLocks/>
          </p:cNvCxnSpPr>
          <p:nvPr/>
        </p:nvCxnSpPr>
        <p:spPr>
          <a:xfrm>
            <a:off x="1690268" y="1854374"/>
            <a:ext cx="2048865" cy="0"/>
          </a:xfrm>
          <a:prstGeom prst="line">
            <a:avLst/>
          </a:prstGeom>
          <a:ln w="19050">
            <a:solidFill>
              <a:srgbClr val="03A1A4"/>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E23E97-80CA-4DCE-905B-0371552128FB}"/>
              </a:ext>
            </a:extLst>
          </p:cNvPr>
          <p:cNvCxnSpPr>
            <a:cxnSpLocks/>
          </p:cNvCxnSpPr>
          <p:nvPr/>
        </p:nvCxnSpPr>
        <p:spPr>
          <a:xfrm>
            <a:off x="4139952" y="1875744"/>
            <a:ext cx="2048865" cy="0"/>
          </a:xfrm>
          <a:prstGeom prst="line">
            <a:avLst/>
          </a:prstGeom>
          <a:ln w="19050">
            <a:solidFill>
              <a:srgbClr val="03A1A4"/>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CE23E97-80CA-4DCE-905B-0371552128FB}"/>
              </a:ext>
            </a:extLst>
          </p:cNvPr>
          <p:cNvCxnSpPr>
            <a:cxnSpLocks/>
          </p:cNvCxnSpPr>
          <p:nvPr/>
        </p:nvCxnSpPr>
        <p:spPr>
          <a:xfrm>
            <a:off x="6561931" y="1877782"/>
            <a:ext cx="2048865" cy="0"/>
          </a:xfrm>
          <a:prstGeom prst="line">
            <a:avLst/>
          </a:prstGeom>
          <a:ln w="19050">
            <a:solidFill>
              <a:srgbClr val="03A1A4"/>
            </a:solidFill>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BADB8234-7655-4312-99D5-ACC91B4B894B}"/>
              </a:ext>
            </a:extLst>
          </p:cNvPr>
          <p:cNvSpPr/>
          <p:nvPr/>
        </p:nvSpPr>
        <p:spPr>
          <a:xfrm>
            <a:off x="1201439" y="4423832"/>
            <a:ext cx="190500" cy="190500"/>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2" name="Oval 51">
            <a:extLst>
              <a:ext uri="{FF2B5EF4-FFF2-40B4-BE49-F238E27FC236}">
                <a16:creationId xmlns:a16="http://schemas.microsoft.com/office/drawing/2014/main" id="{BADB8234-7655-4312-99D5-ACC91B4B894B}"/>
              </a:ext>
            </a:extLst>
          </p:cNvPr>
          <p:cNvSpPr/>
          <p:nvPr/>
        </p:nvSpPr>
        <p:spPr>
          <a:xfrm>
            <a:off x="1189962" y="3028260"/>
            <a:ext cx="190500" cy="190500"/>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5" name="TextBox 15">
            <a:extLst>
              <a:ext uri="{FF2B5EF4-FFF2-40B4-BE49-F238E27FC236}">
                <a16:creationId xmlns:a16="http://schemas.microsoft.com/office/drawing/2014/main" id="{E959B938-7387-4E6C-B81C-CA1B61488588}"/>
              </a:ext>
            </a:extLst>
          </p:cNvPr>
          <p:cNvSpPr txBox="1"/>
          <p:nvPr/>
        </p:nvSpPr>
        <p:spPr>
          <a:xfrm>
            <a:off x="90191" y="2854853"/>
            <a:ext cx="106405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dirty="0" smtClean="0">
                <a:solidFill>
                  <a:srgbClr val="03A1A4"/>
                </a:solidFill>
                <a:latin typeface="Century Gothic" panose="020B0502020202020204" pitchFamily="34" charset="0"/>
              </a:rPr>
              <a:t>20</a:t>
            </a:r>
            <a:r>
              <a:rPr lang="lv-LV" sz="2800" dirty="0" smtClean="0">
                <a:solidFill>
                  <a:srgbClr val="03A1A4"/>
                </a:solidFill>
                <a:latin typeface="Century Gothic" panose="020B0502020202020204" pitchFamily="34" charset="0"/>
              </a:rPr>
              <a:t>19</a:t>
            </a:r>
            <a:endParaRPr lang="en-US" sz="2800" dirty="0">
              <a:solidFill>
                <a:srgbClr val="03A1A4"/>
              </a:solidFill>
              <a:latin typeface="Century Gothic" panose="020B0502020202020204" pitchFamily="34" charset="0"/>
            </a:endParaRPr>
          </a:p>
        </p:txBody>
      </p:sp>
      <p:sp>
        <p:nvSpPr>
          <p:cNvPr id="59" name="TextBox 58">
            <a:extLst>
              <a:ext uri="{FF2B5EF4-FFF2-40B4-BE49-F238E27FC236}">
                <a16:creationId xmlns:a16="http://schemas.microsoft.com/office/drawing/2014/main" id="{E623F98E-5FFF-4701-A99F-87B202C66033}"/>
              </a:ext>
            </a:extLst>
          </p:cNvPr>
          <p:cNvSpPr txBox="1"/>
          <p:nvPr/>
        </p:nvSpPr>
        <p:spPr>
          <a:xfrm>
            <a:off x="1765517" y="2993351"/>
            <a:ext cx="2113307"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lv-LV" sz="1200" dirty="0" err="1" smtClean="0">
                <a:solidFill>
                  <a:schemeClr val="bg2">
                    <a:lumMod val="50000"/>
                  </a:schemeClr>
                </a:solidFill>
                <a:latin typeface="Century Gothic" panose="020B0502020202020204" pitchFamily="34" charset="0"/>
              </a:rPr>
              <a:t>Trialoga</a:t>
            </a:r>
            <a:r>
              <a:rPr lang="lv-LV" sz="1200" dirty="0" smtClean="0">
                <a:solidFill>
                  <a:schemeClr val="bg2">
                    <a:lumMod val="50000"/>
                  </a:schemeClr>
                </a:solidFill>
                <a:latin typeface="Century Gothic" panose="020B0502020202020204" pitchFamily="34" charset="0"/>
              </a:rPr>
              <a:t> process starp EK, Eiropas Parlamentu un ES Padomi </a:t>
            </a:r>
            <a:endParaRPr lang="en-US" sz="1200" dirty="0">
              <a:solidFill>
                <a:schemeClr val="bg2">
                  <a:lumMod val="50000"/>
                </a:schemeClr>
              </a:solidFill>
              <a:latin typeface="Century Gothic" panose="020B0502020202020204" pitchFamily="34" charset="0"/>
            </a:endParaRPr>
          </a:p>
        </p:txBody>
      </p:sp>
      <p:sp>
        <p:nvSpPr>
          <p:cNvPr id="66" name="TextBox 65">
            <a:extLst>
              <a:ext uri="{FF2B5EF4-FFF2-40B4-BE49-F238E27FC236}">
                <a16:creationId xmlns:a16="http://schemas.microsoft.com/office/drawing/2014/main" id="{E623F98E-5FFF-4701-A99F-87B202C66033}"/>
              </a:ext>
            </a:extLst>
          </p:cNvPr>
          <p:cNvSpPr txBox="1"/>
          <p:nvPr/>
        </p:nvSpPr>
        <p:spPr>
          <a:xfrm>
            <a:off x="6875720" y="2117297"/>
            <a:ext cx="2051812"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lv-LV" sz="1200" dirty="0" smtClean="0">
                <a:solidFill>
                  <a:schemeClr val="bg2">
                    <a:lumMod val="50000"/>
                  </a:schemeClr>
                </a:solidFill>
                <a:latin typeface="Century Gothic" panose="020B0502020202020204" pitchFamily="34" charset="0"/>
              </a:rPr>
              <a:t>PKC novembrī ir uzsācis darbu pie detalizētas LV vajadzību apkopošanas</a:t>
            </a:r>
          </a:p>
          <a:p>
            <a:endParaRPr lang="en-US" sz="1200" dirty="0">
              <a:solidFill>
                <a:schemeClr val="bg2">
                  <a:lumMod val="50000"/>
                </a:schemeClr>
              </a:solidFill>
              <a:latin typeface="Century Gothic" panose="020B0502020202020204" pitchFamily="34" charset="0"/>
            </a:endParaRPr>
          </a:p>
        </p:txBody>
      </p:sp>
      <p:sp>
        <p:nvSpPr>
          <p:cNvPr id="74" name="TextBox 73">
            <a:extLst>
              <a:ext uri="{FF2B5EF4-FFF2-40B4-BE49-F238E27FC236}">
                <a16:creationId xmlns:a16="http://schemas.microsoft.com/office/drawing/2014/main" id="{E623F98E-5FFF-4701-A99F-87B202C66033}"/>
              </a:ext>
            </a:extLst>
          </p:cNvPr>
          <p:cNvSpPr txBox="1"/>
          <p:nvPr/>
        </p:nvSpPr>
        <p:spPr>
          <a:xfrm>
            <a:off x="6875720" y="3203688"/>
            <a:ext cx="2051811" cy="1015663"/>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lv-LV" sz="1200" dirty="0" smtClean="0">
                <a:solidFill>
                  <a:schemeClr val="bg2">
                    <a:lumMod val="50000"/>
                  </a:schemeClr>
                </a:solidFill>
                <a:latin typeface="Century Gothic" panose="020B0502020202020204" pitchFamily="34" charset="0"/>
              </a:rPr>
              <a:t>PKC 2019. gada ietvaros plāno izstrādāt un apstiprināt Nacionālo attīstības plānu</a:t>
            </a:r>
            <a:r>
              <a:rPr lang="lv-LV" sz="1200" dirty="0">
                <a:solidFill>
                  <a:schemeClr val="bg2">
                    <a:lumMod val="50000"/>
                  </a:schemeClr>
                </a:solidFill>
                <a:latin typeface="Century Gothic" panose="020B0502020202020204" pitchFamily="34" charset="0"/>
              </a:rPr>
              <a:t> </a:t>
            </a:r>
            <a:r>
              <a:rPr lang="lv-LV" sz="1200" dirty="0" smtClean="0">
                <a:solidFill>
                  <a:schemeClr val="bg2">
                    <a:lumMod val="50000"/>
                  </a:schemeClr>
                </a:solidFill>
                <a:latin typeface="Century Gothic" panose="020B0502020202020204" pitchFamily="34" charset="0"/>
              </a:rPr>
              <a:t>(pamats sarunām ar EK)</a:t>
            </a:r>
            <a:endParaRPr lang="en-US" sz="1200" dirty="0">
              <a:solidFill>
                <a:schemeClr val="bg2">
                  <a:lumMod val="50000"/>
                </a:schemeClr>
              </a:solidFill>
              <a:latin typeface="Century Gothic" panose="020B0502020202020204" pitchFamily="34" charset="0"/>
            </a:endParaRPr>
          </a:p>
        </p:txBody>
      </p:sp>
      <p:sp>
        <p:nvSpPr>
          <p:cNvPr id="71" name="TextBox 70">
            <a:extLst>
              <a:ext uri="{FF2B5EF4-FFF2-40B4-BE49-F238E27FC236}">
                <a16:creationId xmlns:a16="http://schemas.microsoft.com/office/drawing/2014/main" id="{E623F98E-5FFF-4701-A99F-87B202C66033}"/>
              </a:ext>
            </a:extLst>
          </p:cNvPr>
          <p:cNvSpPr txBox="1"/>
          <p:nvPr/>
        </p:nvSpPr>
        <p:spPr>
          <a:xfrm>
            <a:off x="4159778" y="3116463"/>
            <a:ext cx="2364144"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lv-LV" sz="1200" dirty="0" smtClean="0">
                <a:solidFill>
                  <a:schemeClr val="bg2">
                    <a:lumMod val="50000"/>
                  </a:schemeClr>
                </a:solidFill>
                <a:latin typeface="Century Gothic" panose="020B0502020202020204" pitchFamily="34" charset="0"/>
              </a:rPr>
              <a:t>2019. </a:t>
            </a:r>
            <a:r>
              <a:rPr lang="lv-LV" sz="1200" dirty="0">
                <a:solidFill>
                  <a:schemeClr val="bg2">
                    <a:lumMod val="50000"/>
                  </a:schemeClr>
                </a:solidFill>
                <a:latin typeface="Century Gothic" panose="020B0502020202020204" pitchFamily="34" charset="0"/>
              </a:rPr>
              <a:t>g</a:t>
            </a:r>
            <a:r>
              <a:rPr lang="lv-LV" sz="1200" dirty="0" smtClean="0">
                <a:solidFill>
                  <a:schemeClr val="bg2">
                    <a:lumMod val="50000"/>
                  </a:schemeClr>
                </a:solidFill>
                <a:latin typeface="Century Gothic" panose="020B0502020202020204" pitchFamily="34" charset="0"/>
              </a:rPr>
              <a:t>ada maijā EK publicēs ‘’investīciju ieteikumus</a:t>
            </a:r>
            <a:r>
              <a:rPr lang="lv-LV" sz="1200" dirty="0">
                <a:solidFill>
                  <a:schemeClr val="bg2">
                    <a:lumMod val="50000"/>
                  </a:schemeClr>
                </a:solidFill>
                <a:latin typeface="Century Gothic" panose="020B0502020202020204" pitchFamily="34" charset="0"/>
              </a:rPr>
              <a:t>’’ kopā ar dalībvalstu specifiskajām rekomendācijām </a:t>
            </a:r>
            <a:r>
              <a:rPr lang="lv-LV" sz="1200" dirty="0" smtClean="0">
                <a:solidFill>
                  <a:schemeClr val="bg2">
                    <a:lumMod val="50000"/>
                  </a:schemeClr>
                </a:solidFill>
                <a:latin typeface="Century Gothic" panose="020B0502020202020204" pitchFamily="34" charset="0"/>
              </a:rPr>
              <a:t>un uzsāks sarunas ar dalībvalstīm par programmu saturu</a:t>
            </a:r>
            <a:endParaRPr lang="en-US" sz="1200" dirty="0">
              <a:solidFill>
                <a:schemeClr val="bg2">
                  <a:lumMod val="50000"/>
                </a:schemeClr>
              </a:solidFill>
              <a:latin typeface="Century Gothic" panose="020B0502020202020204" pitchFamily="34" charset="0"/>
            </a:endParaRPr>
          </a:p>
        </p:txBody>
      </p:sp>
      <p:sp>
        <p:nvSpPr>
          <p:cNvPr id="90" name="TextBox 89">
            <a:extLst>
              <a:ext uri="{FF2B5EF4-FFF2-40B4-BE49-F238E27FC236}">
                <a16:creationId xmlns:a16="http://schemas.microsoft.com/office/drawing/2014/main" id="{E623F98E-5FFF-4701-A99F-87B202C66033}"/>
              </a:ext>
            </a:extLst>
          </p:cNvPr>
          <p:cNvSpPr txBox="1"/>
          <p:nvPr/>
        </p:nvSpPr>
        <p:spPr>
          <a:xfrm>
            <a:off x="1775533" y="4020967"/>
            <a:ext cx="2103570" cy="1015663"/>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lv-LV" sz="1200" dirty="0" smtClean="0">
                <a:solidFill>
                  <a:schemeClr val="bg2">
                    <a:lumMod val="50000"/>
                  </a:schemeClr>
                </a:solidFill>
                <a:latin typeface="Century Gothic" panose="020B0502020202020204" pitchFamily="34" charset="0"/>
              </a:rPr>
              <a:t>EK </a:t>
            </a:r>
            <a:r>
              <a:rPr lang="lv-LV" sz="1200" dirty="0">
                <a:solidFill>
                  <a:schemeClr val="bg2">
                    <a:lumMod val="50000"/>
                  </a:schemeClr>
                </a:solidFill>
                <a:latin typeface="Century Gothic" panose="020B0502020202020204" pitchFamily="34" charset="0"/>
              </a:rPr>
              <a:t>cer </a:t>
            </a:r>
            <a:r>
              <a:rPr lang="lv-LV" sz="1200" dirty="0" smtClean="0">
                <a:solidFill>
                  <a:schemeClr val="bg2">
                    <a:lumMod val="50000"/>
                  </a:schemeClr>
                </a:solidFill>
                <a:latin typeface="Century Gothic" panose="020B0502020202020204" pitchFamily="34" charset="0"/>
              </a:rPr>
              <a:t>vienoties par budžetu līdz 2019.gada maijam un līdz 2020. gadam vienoties par </a:t>
            </a:r>
            <a:r>
              <a:rPr lang="lv-LV" sz="1200" dirty="0" err="1" smtClean="0">
                <a:solidFill>
                  <a:schemeClr val="bg2">
                    <a:lumMod val="50000"/>
                  </a:schemeClr>
                </a:solidFill>
                <a:latin typeface="Century Gothic" panose="020B0502020202020204" pitchFamily="34" charset="0"/>
              </a:rPr>
              <a:t>sektorālo</a:t>
            </a:r>
            <a:r>
              <a:rPr lang="lv-LV" sz="1200" dirty="0" smtClean="0">
                <a:solidFill>
                  <a:schemeClr val="bg2">
                    <a:lumMod val="50000"/>
                  </a:schemeClr>
                </a:solidFill>
                <a:latin typeface="Century Gothic" panose="020B0502020202020204" pitchFamily="34" charset="0"/>
              </a:rPr>
              <a:t> regulējumu</a:t>
            </a:r>
            <a:endParaRPr lang="en-US" sz="1200" dirty="0">
              <a:solidFill>
                <a:schemeClr val="bg2">
                  <a:lumMod val="50000"/>
                </a:schemeClr>
              </a:solidFill>
              <a:latin typeface="Century Gothic" panose="020B0502020202020204" pitchFamily="34" charset="0"/>
            </a:endParaRPr>
          </a:p>
        </p:txBody>
      </p:sp>
      <p:sp>
        <p:nvSpPr>
          <p:cNvPr id="88" name="TextBox 87">
            <a:extLst>
              <a:ext uri="{FF2B5EF4-FFF2-40B4-BE49-F238E27FC236}">
                <a16:creationId xmlns:a16="http://schemas.microsoft.com/office/drawing/2014/main" id="{E623F98E-5FFF-4701-A99F-87B202C66033}"/>
              </a:ext>
            </a:extLst>
          </p:cNvPr>
          <p:cNvSpPr txBox="1"/>
          <p:nvPr/>
        </p:nvSpPr>
        <p:spPr>
          <a:xfrm>
            <a:off x="4162981" y="5591690"/>
            <a:ext cx="2372836"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lvl="0">
              <a:defRPr/>
            </a:pPr>
            <a:r>
              <a:rPr lang="lv-LV" sz="1200" dirty="0">
                <a:solidFill>
                  <a:schemeClr val="bg2">
                    <a:lumMod val="50000"/>
                  </a:schemeClr>
                </a:solidFill>
                <a:latin typeface="Century Gothic" panose="020B0502020202020204" pitchFamily="34" charset="0"/>
              </a:rPr>
              <a:t>M</a:t>
            </a:r>
            <a:r>
              <a:rPr lang="lv-LV" sz="1200" dirty="0" smtClean="0">
                <a:solidFill>
                  <a:schemeClr val="bg2">
                    <a:lumMod val="50000"/>
                  </a:schemeClr>
                </a:solidFill>
                <a:latin typeface="Century Gothic" panose="020B0502020202020204" pitchFamily="34" charset="0"/>
              </a:rPr>
              <a:t>ērķis </a:t>
            </a:r>
            <a:r>
              <a:rPr lang="lv-LV" sz="1200" dirty="0">
                <a:solidFill>
                  <a:schemeClr val="bg2">
                    <a:lumMod val="50000"/>
                  </a:schemeClr>
                </a:solidFill>
                <a:latin typeface="Century Gothic" panose="020B0502020202020204" pitchFamily="34" charset="0"/>
              </a:rPr>
              <a:t>nodrošināt, ka dalībvalstis spēj uzsākt ES fondu ieviešanu līdz ar 2021.gada sākumu</a:t>
            </a:r>
            <a:endParaRPr lang="en-US" sz="1200" dirty="0">
              <a:solidFill>
                <a:schemeClr val="bg2">
                  <a:lumMod val="50000"/>
                </a:schemeClr>
              </a:solidFill>
              <a:latin typeface="Century Gothic" panose="020B0502020202020204" pitchFamily="34" charset="0"/>
            </a:endParaRPr>
          </a:p>
        </p:txBody>
      </p:sp>
      <p:sp>
        <p:nvSpPr>
          <p:cNvPr id="94" name="TextBox 93">
            <a:extLst>
              <a:ext uri="{FF2B5EF4-FFF2-40B4-BE49-F238E27FC236}">
                <a16:creationId xmlns:a16="http://schemas.microsoft.com/office/drawing/2014/main" id="{E623F98E-5FFF-4701-A99F-87B202C66033}"/>
              </a:ext>
            </a:extLst>
          </p:cNvPr>
          <p:cNvSpPr txBox="1"/>
          <p:nvPr/>
        </p:nvSpPr>
        <p:spPr>
          <a:xfrm>
            <a:off x="6887309" y="4806860"/>
            <a:ext cx="2076212" cy="1015663"/>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lv-LV" sz="1200" dirty="0" smtClean="0">
                <a:solidFill>
                  <a:schemeClr val="bg2">
                    <a:lumMod val="50000"/>
                  </a:schemeClr>
                </a:solidFill>
                <a:latin typeface="Century Gothic" panose="020B0502020202020204" pitchFamily="34" charset="0"/>
              </a:rPr>
              <a:t>Finanšu ministrija sadarbībā ar nozaru ministrijām izstrādā fondu plānošanas dokumentus un normatīvo regulējumu</a:t>
            </a:r>
          </a:p>
        </p:txBody>
      </p:sp>
      <p:sp>
        <p:nvSpPr>
          <p:cNvPr id="67" name="TextBox 66">
            <a:extLst>
              <a:ext uri="{FF2B5EF4-FFF2-40B4-BE49-F238E27FC236}">
                <a16:creationId xmlns:a16="http://schemas.microsoft.com/office/drawing/2014/main" id="{E623F98E-5FFF-4701-A99F-87B202C66033}"/>
              </a:ext>
            </a:extLst>
          </p:cNvPr>
          <p:cNvSpPr txBox="1"/>
          <p:nvPr/>
        </p:nvSpPr>
        <p:spPr>
          <a:xfrm>
            <a:off x="4162981" y="4562070"/>
            <a:ext cx="2360941"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lv-LV" sz="1200" dirty="0" smtClean="0">
                <a:solidFill>
                  <a:schemeClr val="bg2">
                    <a:lumMod val="50000"/>
                  </a:schemeClr>
                </a:solidFill>
                <a:latin typeface="Century Gothic" panose="020B0502020202020204" pitchFamily="34" charset="0"/>
              </a:rPr>
              <a:t>Latvija ved sarunas  ar EK par darbības programmas saturu</a:t>
            </a:r>
            <a:endParaRPr lang="en-US" sz="1200" dirty="0">
              <a:solidFill>
                <a:schemeClr val="bg2">
                  <a:lumMod val="50000"/>
                </a:schemeClr>
              </a:solidFill>
              <a:latin typeface="Century Gothic" panose="020B0502020202020204" pitchFamily="34" charset="0"/>
            </a:endParaRPr>
          </a:p>
        </p:txBody>
      </p:sp>
      <p:sp>
        <p:nvSpPr>
          <p:cNvPr id="56" name="TextBox 55">
            <a:extLst>
              <a:ext uri="{FF2B5EF4-FFF2-40B4-BE49-F238E27FC236}">
                <a16:creationId xmlns:a16="http://schemas.microsoft.com/office/drawing/2014/main" id="{E623F98E-5FFF-4701-A99F-87B202C66033}"/>
              </a:ext>
            </a:extLst>
          </p:cNvPr>
          <p:cNvSpPr txBox="1"/>
          <p:nvPr/>
        </p:nvSpPr>
        <p:spPr>
          <a:xfrm>
            <a:off x="1765517" y="2112951"/>
            <a:ext cx="2113586" cy="461665"/>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lv-LV" sz="1200" dirty="0" smtClean="0">
                <a:solidFill>
                  <a:schemeClr val="bg2">
                    <a:lumMod val="50000"/>
                  </a:schemeClr>
                </a:solidFill>
                <a:latin typeface="Century Gothic" panose="020B0502020202020204" pitchFamily="34" charset="0"/>
              </a:rPr>
              <a:t>Turpinās diskusijas Padomes darba grupās</a:t>
            </a:r>
            <a:endParaRPr lang="en-US" sz="1200" dirty="0">
              <a:solidFill>
                <a:schemeClr val="bg2">
                  <a:lumMod val="50000"/>
                </a:schemeClr>
              </a:solidFill>
              <a:latin typeface="Century Gothic" panose="020B0502020202020204" pitchFamily="34" charset="0"/>
            </a:endParaRPr>
          </a:p>
        </p:txBody>
      </p:sp>
      <p:sp>
        <p:nvSpPr>
          <p:cNvPr id="62" name="TextBox 61">
            <a:extLst>
              <a:ext uri="{FF2B5EF4-FFF2-40B4-BE49-F238E27FC236}">
                <a16:creationId xmlns:a16="http://schemas.microsoft.com/office/drawing/2014/main" id="{E623F98E-5FFF-4701-A99F-87B202C66033}"/>
              </a:ext>
            </a:extLst>
          </p:cNvPr>
          <p:cNvSpPr txBox="1"/>
          <p:nvPr/>
        </p:nvSpPr>
        <p:spPr>
          <a:xfrm>
            <a:off x="4155515" y="2224854"/>
            <a:ext cx="2368407" cy="646331"/>
          </a:xfrm>
          <a:prstGeom prst="rect">
            <a:avLst/>
          </a:prstGeom>
          <a:solidFill>
            <a:schemeClr val="bg1"/>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lv-LV" sz="1200" dirty="0" smtClean="0">
                <a:solidFill>
                  <a:schemeClr val="bg2">
                    <a:lumMod val="50000"/>
                  </a:schemeClr>
                </a:solidFill>
                <a:latin typeface="Century Gothic" panose="020B0502020202020204" pitchFamily="34" charset="0"/>
              </a:rPr>
              <a:t>EK decembrī uzsāk konsultācijas ar dalībvalstīm par investīciju vajadzībām</a:t>
            </a:r>
            <a:endParaRPr lang="en-US" sz="1200" dirty="0">
              <a:solidFill>
                <a:schemeClr val="bg2">
                  <a:lumMod val="50000"/>
                </a:schemeClr>
              </a:solidFill>
              <a:latin typeface="Century Gothic" panose="020B0502020202020204" pitchFamily="34" charset="0"/>
            </a:endParaRPr>
          </a:p>
        </p:txBody>
      </p:sp>
      <p:cxnSp>
        <p:nvCxnSpPr>
          <p:cNvPr id="70" name="Straight Arrow Connector 69"/>
          <p:cNvCxnSpPr>
            <a:stCxn id="71" idx="3"/>
            <a:endCxn id="74" idx="1"/>
          </p:cNvCxnSpPr>
          <p:nvPr/>
        </p:nvCxnSpPr>
        <p:spPr>
          <a:xfrm flipV="1">
            <a:off x="6523922" y="3711520"/>
            <a:ext cx="351798" cy="51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7" idx="3"/>
            <a:endCxn id="94" idx="1"/>
          </p:cNvCxnSpPr>
          <p:nvPr/>
        </p:nvCxnSpPr>
        <p:spPr>
          <a:xfrm>
            <a:off x="6523922" y="4792903"/>
            <a:ext cx="363387" cy="52178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74" idx="2"/>
            <a:endCxn id="94" idx="0"/>
          </p:cNvCxnSpPr>
          <p:nvPr/>
        </p:nvCxnSpPr>
        <p:spPr>
          <a:xfrm>
            <a:off x="7901626" y="4219351"/>
            <a:ext cx="23789" cy="5875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94" idx="1"/>
            <a:endCxn id="88" idx="3"/>
          </p:cNvCxnSpPr>
          <p:nvPr/>
        </p:nvCxnSpPr>
        <p:spPr>
          <a:xfrm flipH="1">
            <a:off x="6535817" y="5314692"/>
            <a:ext cx="351492" cy="69249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56" idx="2"/>
            <a:endCxn id="59" idx="0"/>
          </p:cNvCxnSpPr>
          <p:nvPr/>
        </p:nvCxnSpPr>
        <p:spPr>
          <a:xfrm flipH="1">
            <a:off x="2822171" y="2574616"/>
            <a:ext cx="139" cy="418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59" idx="2"/>
            <a:endCxn id="90" idx="0"/>
          </p:cNvCxnSpPr>
          <p:nvPr/>
        </p:nvCxnSpPr>
        <p:spPr>
          <a:xfrm>
            <a:off x="2822171" y="3639682"/>
            <a:ext cx="5147" cy="381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62" idx="3"/>
            <a:endCxn id="66" idx="1"/>
          </p:cNvCxnSpPr>
          <p:nvPr/>
        </p:nvCxnSpPr>
        <p:spPr>
          <a:xfrm flipV="1">
            <a:off x="6523922" y="2532796"/>
            <a:ext cx="351798" cy="152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90" idx="2"/>
            <a:endCxn id="88" idx="1"/>
          </p:cNvCxnSpPr>
          <p:nvPr/>
        </p:nvCxnSpPr>
        <p:spPr>
          <a:xfrm>
            <a:off x="2827318" y="5036630"/>
            <a:ext cx="1335663" cy="970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62" idx="2"/>
            <a:endCxn id="71" idx="0"/>
          </p:cNvCxnSpPr>
          <p:nvPr/>
        </p:nvCxnSpPr>
        <p:spPr>
          <a:xfrm>
            <a:off x="5339719" y="2871185"/>
            <a:ext cx="2131" cy="245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71" idx="2"/>
            <a:endCxn id="67" idx="0"/>
          </p:cNvCxnSpPr>
          <p:nvPr/>
        </p:nvCxnSpPr>
        <p:spPr>
          <a:xfrm>
            <a:off x="5341850" y="4316792"/>
            <a:ext cx="1602" cy="245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67" idx="2"/>
            <a:endCxn id="88" idx="0"/>
          </p:cNvCxnSpPr>
          <p:nvPr/>
        </p:nvCxnSpPr>
        <p:spPr>
          <a:xfrm>
            <a:off x="5343452" y="5023735"/>
            <a:ext cx="5947" cy="567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66" idx="2"/>
            <a:endCxn id="74" idx="0"/>
          </p:cNvCxnSpPr>
          <p:nvPr/>
        </p:nvCxnSpPr>
        <p:spPr>
          <a:xfrm>
            <a:off x="7901626" y="2948294"/>
            <a:ext cx="0" cy="255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69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left)">
                                      <p:cBhvr>
                                        <p:cTn id="11" dur="500"/>
                                        <p:tgtEl>
                                          <p:spTgt spid="3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500"/>
                                        <p:tgtEl>
                                          <p:spTgt spid="56"/>
                                        </p:tgtEl>
                                      </p:cBhvr>
                                    </p:animEffect>
                                    <p:anim calcmode="lin" valueType="num">
                                      <p:cBhvr>
                                        <p:cTn id="19" dur="500" fill="hold"/>
                                        <p:tgtEl>
                                          <p:spTgt spid="56"/>
                                        </p:tgtEl>
                                        <p:attrNameLst>
                                          <p:attrName>ppt_x</p:attrName>
                                        </p:attrNameLst>
                                      </p:cBhvr>
                                      <p:tavLst>
                                        <p:tav tm="0">
                                          <p:val>
                                            <p:strVal val="#ppt_x"/>
                                          </p:val>
                                        </p:tav>
                                        <p:tav tm="100000">
                                          <p:val>
                                            <p:strVal val="#ppt_x"/>
                                          </p:val>
                                        </p:tav>
                                      </p:tavLst>
                                    </p:anim>
                                    <p:anim calcmode="lin" valueType="num">
                                      <p:cBhvr>
                                        <p:cTn id="20" dur="500" fill="hold"/>
                                        <p:tgtEl>
                                          <p:spTgt spid="5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anim calcmode="lin" valueType="num">
                                      <p:cBhvr>
                                        <p:cTn id="24" dur="500" fill="hold"/>
                                        <p:tgtEl>
                                          <p:spTgt spid="59"/>
                                        </p:tgtEl>
                                        <p:attrNameLst>
                                          <p:attrName>ppt_x</p:attrName>
                                        </p:attrNameLst>
                                      </p:cBhvr>
                                      <p:tavLst>
                                        <p:tav tm="0">
                                          <p:val>
                                            <p:strVal val="#ppt_x"/>
                                          </p:val>
                                        </p:tav>
                                        <p:tav tm="100000">
                                          <p:val>
                                            <p:strVal val="#ppt_x"/>
                                          </p:val>
                                        </p:tav>
                                      </p:tavLst>
                                    </p:anim>
                                    <p:anim calcmode="lin" valueType="num">
                                      <p:cBhvr>
                                        <p:cTn id="25" dur="500" fill="hold"/>
                                        <p:tgtEl>
                                          <p:spTgt spid="5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fade">
                                      <p:cBhvr>
                                        <p:cTn id="28" dur="500"/>
                                        <p:tgtEl>
                                          <p:spTgt spid="62"/>
                                        </p:tgtEl>
                                      </p:cBhvr>
                                    </p:animEffect>
                                    <p:anim calcmode="lin" valueType="num">
                                      <p:cBhvr>
                                        <p:cTn id="29" dur="500" fill="hold"/>
                                        <p:tgtEl>
                                          <p:spTgt spid="62"/>
                                        </p:tgtEl>
                                        <p:attrNameLst>
                                          <p:attrName>ppt_x</p:attrName>
                                        </p:attrNameLst>
                                      </p:cBhvr>
                                      <p:tavLst>
                                        <p:tav tm="0">
                                          <p:val>
                                            <p:strVal val="#ppt_x"/>
                                          </p:val>
                                        </p:tav>
                                        <p:tav tm="100000">
                                          <p:val>
                                            <p:strVal val="#ppt_x"/>
                                          </p:val>
                                        </p:tav>
                                      </p:tavLst>
                                    </p:anim>
                                    <p:anim calcmode="lin" valueType="num">
                                      <p:cBhvr>
                                        <p:cTn id="30" dur="500" fill="hold"/>
                                        <p:tgtEl>
                                          <p:spTgt spid="62"/>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fade">
                                      <p:cBhvr>
                                        <p:cTn id="33" dur="500"/>
                                        <p:tgtEl>
                                          <p:spTgt spid="66"/>
                                        </p:tgtEl>
                                      </p:cBhvr>
                                    </p:animEffect>
                                    <p:anim calcmode="lin" valueType="num">
                                      <p:cBhvr>
                                        <p:cTn id="34" dur="500" fill="hold"/>
                                        <p:tgtEl>
                                          <p:spTgt spid="66"/>
                                        </p:tgtEl>
                                        <p:attrNameLst>
                                          <p:attrName>ppt_x</p:attrName>
                                        </p:attrNameLst>
                                      </p:cBhvr>
                                      <p:tavLst>
                                        <p:tav tm="0">
                                          <p:val>
                                            <p:strVal val="#ppt_x"/>
                                          </p:val>
                                        </p:tav>
                                        <p:tav tm="100000">
                                          <p:val>
                                            <p:strVal val="#ppt_x"/>
                                          </p:val>
                                        </p:tav>
                                      </p:tavLst>
                                    </p:anim>
                                    <p:anim calcmode="lin" valueType="num">
                                      <p:cBhvr>
                                        <p:cTn id="35" dur="500" fill="hold"/>
                                        <p:tgtEl>
                                          <p:spTgt spid="6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1"/>
                                        </p:tgtEl>
                                        <p:attrNameLst>
                                          <p:attrName>style.visibility</p:attrName>
                                        </p:attrNameLst>
                                      </p:cBhvr>
                                      <p:to>
                                        <p:strVal val="visible"/>
                                      </p:to>
                                    </p:set>
                                    <p:animEffect transition="in" filter="fade">
                                      <p:cBhvr>
                                        <p:cTn id="38" dur="500"/>
                                        <p:tgtEl>
                                          <p:spTgt spid="71"/>
                                        </p:tgtEl>
                                      </p:cBhvr>
                                    </p:animEffect>
                                    <p:anim calcmode="lin" valueType="num">
                                      <p:cBhvr>
                                        <p:cTn id="39" dur="500" fill="hold"/>
                                        <p:tgtEl>
                                          <p:spTgt spid="71"/>
                                        </p:tgtEl>
                                        <p:attrNameLst>
                                          <p:attrName>ppt_x</p:attrName>
                                        </p:attrNameLst>
                                      </p:cBhvr>
                                      <p:tavLst>
                                        <p:tav tm="0">
                                          <p:val>
                                            <p:strVal val="#ppt_x"/>
                                          </p:val>
                                        </p:tav>
                                        <p:tav tm="100000">
                                          <p:val>
                                            <p:strVal val="#ppt_x"/>
                                          </p:val>
                                        </p:tav>
                                      </p:tavLst>
                                    </p:anim>
                                    <p:anim calcmode="lin" valueType="num">
                                      <p:cBhvr>
                                        <p:cTn id="40" dur="500" fill="hold"/>
                                        <p:tgtEl>
                                          <p:spTgt spid="71"/>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fade">
                                      <p:cBhvr>
                                        <p:cTn id="43" dur="500"/>
                                        <p:tgtEl>
                                          <p:spTgt spid="74"/>
                                        </p:tgtEl>
                                      </p:cBhvr>
                                    </p:animEffect>
                                    <p:anim calcmode="lin" valueType="num">
                                      <p:cBhvr>
                                        <p:cTn id="44" dur="500" fill="hold"/>
                                        <p:tgtEl>
                                          <p:spTgt spid="74"/>
                                        </p:tgtEl>
                                        <p:attrNameLst>
                                          <p:attrName>ppt_x</p:attrName>
                                        </p:attrNameLst>
                                      </p:cBhvr>
                                      <p:tavLst>
                                        <p:tav tm="0">
                                          <p:val>
                                            <p:strVal val="#ppt_x"/>
                                          </p:val>
                                        </p:tav>
                                        <p:tav tm="100000">
                                          <p:val>
                                            <p:strVal val="#ppt_x"/>
                                          </p:val>
                                        </p:tav>
                                      </p:tavLst>
                                    </p:anim>
                                    <p:anim calcmode="lin" valueType="num">
                                      <p:cBhvr>
                                        <p:cTn id="45" dur="500" fill="hold"/>
                                        <p:tgtEl>
                                          <p:spTgt spid="7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88"/>
                                        </p:tgtEl>
                                        <p:attrNameLst>
                                          <p:attrName>style.visibility</p:attrName>
                                        </p:attrNameLst>
                                      </p:cBhvr>
                                      <p:to>
                                        <p:strVal val="visible"/>
                                      </p:to>
                                    </p:set>
                                    <p:animEffect transition="in" filter="fade">
                                      <p:cBhvr>
                                        <p:cTn id="48" dur="500"/>
                                        <p:tgtEl>
                                          <p:spTgt spid="88"/>
                                        </p:tgtEl>
                                      </p:cBhvr>
                                    </p:animEffect>
                                    <p:anim calcmode="lin" valueType="num">
                                      <p:cBhvr>
                                        <p:cTn id="49" dur="500" fill="hold"/>
                                        <p:tgtEl>
                                          <p:spTgt spid="88"/>
                                        </p:tgtEl>
                                        <p:attrNameLst>
                                          <p:attrName>ppt_x</p:attrName>
                                        </p:attrNameLst>
                                      </p:cBhvr>
                                      <p:tavLst>
                                        <p:tav tm="0">
                                          <p:val>
                                            <p:strVal val="#ppt_x"/>
                                          </p:val>
                                        </p:tav>
                                        <p:tav tm="100000">
                                          <p:val>
                                            <p:strVal val="#ppt_x"/>
                                          </p:val>
                                        </p:tav>
                                      </p:tavLst>
                                    </p:anim>
                                    <p:anim calcmode="lin" valueType="num">
                                      <p:cBhvr>
                                        <p:cTn id="50" dur="500" fill="hold"/>
                                        <p:tgtEl>
                                          <p:spTgt spid="8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500"/>
                                        <p:tgtEl>
                                          <p:spTgt spid="90"/>
                                        </p:tgtEl>
                                      </p:cBhvr>
                                    </p:animEffect>
                                    <p:anim calcmode="lin" valueType="num">
                                      <p:cBhvr>
                                        <p:cTn id="54" dur="500" fill="hold"/>
                                        <p:tgtEl>
                                          <p:spTgt spid="90"/>
                                        </p:tgtEl>
                                        <p:attrNameLst>
                                          <p:attrName>ppt_x</p:attrName>
                                        </p:attrNameLst>
                                      </p:cBhvr>
                                      <p:tavLst>
                                        <p:tav tm="0">
                                          <p:val>
                                            <p:strVal val="#ppt_x"/>
                                          </p:val>
                                        </p:tav>
                                        <p:tav tm="100000">
                                          <p:val>
                                            <p:strVal val="#ppt_x"/>
                                          </p:val>
                                        </p:tav>
                                      </p:tavLst>
                                    </p:anim>
                                    <p:anim calcmode="lin" valueType="num">
                                      <p:cBhvr>
                                        <p:cTn id="55" dur="500" fill="hold"/>
                                        <p:tgtEl>
                                          <p:spTgt spid="90"/>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94"/>
                                        </p:tgtEl>
                                        <p:attrNameLst>
                                          <p:attrName>style.visibility</p:attrName>
                                        </p:attrNameLst>
                                      </p:cBhvr>
                                      <p:to>
                                        <p:strVal val="visible"/>
                                      </p:to>
                                    </p:set>
                                    <p:animEffect transition="in" filter="fade">
                                      <p:cBhvr>
                                        <p:cTn id="58" dur="500"/>
                                        <p:tgtEl>
                                          <p:spTgt spid="94"/>
                                        </p:tgtEl>
                                      </p:cBhvr>
                                    </p:animEffect>
                                    <p:anim calcmode="lin" valueType="num">
                                      <p:cBhvr>
                                        <p:cTn id="59" dur="500" fill="hold"/>
                                        <p:tgtEl>
                                          <p:spTgt spid="94"/>
                                        </p:tgtEl>
                                        <p:attrNameLst>
                                          <p:attrName>ppt_x</p:attrName>
                                        </p:attrNameLst>
                                      </p:cBhvr>
                                      <p:tavLst>
                                        <p:tav tm="0">
                                          <p:val>
                                            <p:strVal val="#ppt_x"/>
                                          </p:val>
                                        </p:tav>
                                        <p:tav tm="100000">
                                          <p:val>
                                            <p:strVal val="#ppt_x"/>
                                          </p:val>
                                        </p:tav>
                                      </p:tavLst>
                                    </p:anim>
                                    <p:anim calcmode="lin" valueType="num">
                                      <p:cBhvr>
                                        <p:cTn id="60" dur="500" fill="hold"/>
                                        <p:tgtEl>
                                          <p:spTgt spid="94"/>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fade">
                                      <p:cBhvr>
                                        <p:cTn id="63" dur="500"/>
                                        <p:tgtEl>
                                          <p:spTgt spid="67"/>
                                        </p:tgtEl>
                                      </p:cBhvr>
                                    </p:animEffect>
                                    <p:anim calcmode="lin" valueType="num">
                                      <p:cBhvr>
                                        <p:cTn id="64" dur="500" fill="hold"/>
                                        <p:tgtEl>
                                          <p:spTgt spid="67"/>
                                        </p:tgtEl>
                                        <p:attrNameLst>
                                          <p:attrName>ppt_x</p:attrName>
                                        </p:attrNameLst>
                                      </p:cBhvr>
                                      <p:tavLst>
                                        <p:tav tm="0">
                                          <p:val>
                                            <p:strVal val="#ppt_x"/>
                                          </p:val>
                                        </p:tav>
                                        <p:tav tm="100000">
                                          <p:val>
                                            <p:strVal val="#ppt_x"/>
                                          </p:val>
                                        </p:tav>
                                      </p:tavLst>
                                    </p:anim>
                                    <p:anim calcmode="lin" valueType="num">
                                      <p:cBhvr>
                                        <p:cTn id="65" dur="5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6" grpId="0" animBg="1"/>
      <p:bldP spid="74" grpId="0" animBg="1"/>
      <p:bldP spid="71" grpId="0" animBg="1"/>
      <p:bldP spid="90" grpId="0" animBg="1"/>
      <p:bldP spid="88" grpId="0" animBg="1"/>
      <p:bldP spid="94" grpId="0" animBg="1"/>
      <p:bldP spid="67" grpId="0" animBg="1"/>
      <p:bldP spid="56" grpId="0" animBg="1"/>
      <p:bldP spid="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27.11.2018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p:txBody>
          <a:bodyPr/>
          <a:lstStyle/>
          <a:p>
            <a:pPr marL="0" lvl="0" indent="0">
              <a:buNone/>
            </a:pPr>
            <a:endParaRPr lang="lv-LV" sz="2800" b="1" dirty="0" smtClean="0">
              <a:solidFill>
                <a:prstClr val="black"/>
              </a:solidFill>
              <a:effectLst>
                <a:outerShdw blurRad="38100" dist="38100" dir="2700000" algn="tl">
                  <a:srgbClr val="000000">
                    <a:alpha val="43137"/>
                  </a:srgbClr>
                </a:outerShdw>
              </a:effectLst>
            </a:endParaRPr>
          </a:p>
          <a:p>
            <a:pPr marL="0" lvl="0" indent="0">
              <a:buNone/>
            </a:pPr>
            <a:endParaRPr lang="lv-LV" sz="2800" b="1" dirty="0">
              <a:solidFill>
                <a:prstClr val="black"/>
              </a:solidFill>
              <a:effectLst>
                <a:outerShdw blurRad="38100" dist="38100" dir="2700000" algn="tl">
                  <a:srgbClr val="000000">
                    <a:alpha val="43137"/>
                  </a:srgbClr>
                </a:outerShdw>
              </a:effectLst>
            </a:endParaRPr>
          </a:p>
          <a:p>
            <a:pPr marL="0" lvl="0" indent="0">
              <a:buNone/>
            </a:pPr>
            <a:endParaRPr lang="lv-LV" sz="2800" b="1" dirty="0" smtClean="0">
              <a:solidFill>
                <a:prstClr val="black"/>
              </a:solidFill>
              <a:effectLst>
                <a:outerShdw blurRad="38100" dist="38100" dir="2700000" algn="tl">
                  <a:srgbClr val="000000">
                    <a:alpha val="43137"/>
                  </a:srgbClr>
                </a:outerShdw>
              </a:effectLst>
            </a:endParaRPr>
          </a:p>
          <a:p>
            <a:pPr marL="0" lvl="0" indent="0">
              <a:buNone/>
            </a:pPr>
            <a:endParaRPr lang="lv-LV" sz="2800" b="1" dirty="0">
              <a:solidFill>
                <a:prstClr val="black"/>
              </a:solidFill>
              <a:effectLst>
                <a:outerShdw blurRad="38100" dist="38100" dir="2700000" algn="tl">
                  <a:srgbClr val="000000">
                    <a:alpha val="43137"/>
                  </a:srgbClr>
                </a:outerShdw>
              </a:effectLst>
            </a:endParaRPr>
          </a:p>
          <a:p>
            <a:pPr marL="0" lvl="0" indent="0" algn="ctr">
              <a:buNone/>
            </a:pPr>
            <a:r>
              <a:rPr lang="lv-LV" sz="2800" b="1" dirty="0">
                <a:solidFill>
                  <a:srgbClr val="D39001"/>
                </a:solidFill>
                <a:effectLst>
                  <a:innerShdw blurRad="63500" dist="50800" dir="13500000">
                    <a:prstClr val="black">
                      <a:alpha val="50000"/>
                    </a:prstClr>
                  </a:innerShdw>
                </a:effectLst>
                <a:ea typeface="+mj-ea"/>
                <a:cs typeface="+mj-cs"/>
              </a:rPr>
              <a:t>PALDIES PAR UZMANĪBU!</a:t>
            </a:r>
          </a:p>
          <a:p>
            <a:pPr marL="0" indent="0">
              <a:buNone/>
            </a:pPr>
            <a:endParaRPr lang="lv-LV" dirty="0"/>
          </a:p>
        </p:txBody>
      </p:sp>
      <p:sp>
        <p:nvSpPr>
          <p:cNvPr id="5" name="Title 4"/>
          <p:cNvSpPr>
            <a:spLocks noGrp="1"/>
          </p:cNvSpPr>
          <p:nvPr>
            <p:ph type="title"/>
          </p:nvPr>
        </p:nvSpPr>
        <p:spPr/>
        <p:txBody>
          <a:bodyPr/>
          <a:lstStyle/>
          <a:p>
            <a:endParaRPr lang="lv-LV" dirty="0"/>
          </a:p>
        </p:txBody>
      </p:sp>
    </p:spTree>
    <p:extLst>
      <p:ext uri="{BB962C8B-B14F-4D97-AF65-F5344CB8AC3E}">
        <p14:creationId xmlns:p14="http://schemas.microsoft.com/office/powerpoint/2010/main" val="4243279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LV) Pilnkrāsu" id="{8166D8D0-79EE-4552-B5B1-D80C0B313494}" vid="{06F2145E-CC91-4DA0-A1D2-3AC52F2EA580}"/>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LV)" id="{348D13DF-00DA-4B6F-9E95-1B645005F5DA}" vid="{DBFF84FB-C635-4EAB-91D6-C078679E63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Finanšu Ministrijas prezentācija (LV) Pilnkrāsu</Template>
  <TotalTime>880</TotalTime>
  <Words>761</Words>
  <Application>Microsoft Office PowerPoint</Application>
  <PresentationFormat>On-screen Show (4:3)</PresentationFormat>
  <Paragraphs>214</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Century Gothic</vt:lpstr>
      <vt:lpstr>Franklin Gothic Book</vt:lpstr>
      <vt:lpstr>Times New Roman</vt:lpstr>
      <vt:lpstr>1_Custom Design</vt:lpstr>
      <vt:lpstr>2_Custom Design</vt:lpstr>
      <vt:lpstr>Gatavošanās 2021-2027 periodam</vt:lpstr>
      <vt:lpstr>Kāds ir sākotnēji Latvijai piedāvātais finansējuma apjoms 2021.-2027. gada periodam?</vt:lpstr>
      <vt:lpstr>EK piedāvātais finansējuma sadalījums 2021-2027.gadam salīdzinot ar esošo periodu, % </vt:lpstr>
      <vt:lpstr>Ko EK piedāvājums Kohēzijai nozīmē Latvijai finansiāli?</vt:lpstr>
      <vt:lpstr>Kohēzijas politikas regulējuma elementu  sadalījums starp Padomes darba grupām</vt:lpstr>
      <vt:lpstr>EK piedāvātais investīciju tvērums kopumā nosedz sākotnēji identificētās Latvijas prioritātes</vt:lpstr>
      <vt:lpstr>Pilsoniskās sabiedrības iesaiste pēc 2020.gada</vt:lpstr>
      <vt:lpstr>Indikatīvais laika grafiks Kohēzijas politikas regulējuma un programmu satura izstrādei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Edijs Kirsanovs</dc:creator>
  <cp:lastModifiedBy>Linda Krūze</cp:lastModifiedBy>
  <cp:revision>85</cp:revision>
  <cp:lastPrinted>2018-11-26T12:55:49Z</cp:lastPrinted>
  <dcterms:created xsi:type="dcterms:W3CDTF">2017-01-26T09:32:05Z</dcterms:created>
  <dcterms:modified xsi:type="dcterms:W3CDTF">2018-11-27T08:44:46Z</dcterms:modified>
</cp:coreProperties>
</file>