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5" r:id="rId2"/>
  </p:sldMasterIdLst>
  <p:notesMasterIdLst>
    <p:notesMasterId r:id="rId12"/>
  </p:notesMasterIdLst>
  <p:handoutMasterIdLst>
    <p:handoutMasterId r:id="rId13"/>
  </p:handoutMasterIdLst>
  <p:sldIdLst>
    <p:sldId id="259" r:id="rId3"/>
    <p:sldId id="270" r:id="rId4"/>
    <p:sldId id="276" r:id="rId5"/>
    <p:sldId id="271" r:id="rId6"/>
    <p:sldId id="286" r:id="rId7"/>
    <p:sldId id="282" r:id="rId8"/>
    <p:sldId id="285" r:id="rId9"/>
    <p:sldId id="275" r:id="rId10"/>
    <p:sldId id="267" r:id="rId11"/>
  </p:sldIdLst>
  <p:sldSz cx="9144000" cy="6858000" type="screen4x3"/>
  <p:notesSz cx="6669088" cy="987266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da Krūze" initials="LK" lastIdx="1" clrIdx="0">
    <p:extLst>
      <p:ext uri="{19B8F6BF-5375-455C-9EA6-DF929625EA0E}">
        <p15:presenceInfo xmlns:p15="http://schemas.microsoft.com/office/powerpoint/2012/main" userId="Linda Krūz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660"/>
  </p:normalViewPr>
  <p:slideViewPr>
    <p:cSldViewPr>
      <p:cViewPr varScale="1">
        <p:scale>
          <a:sx n="73" d="100"/>
          <a:sy n="73" d="100"/>
        </p:scale>
        <p:origin x="1500"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fvd-pukse\AppData\Local\Microsoft\Windows\INetCache\Content.Outlook\42NKI6OF\2018-10-25%202021-2027%20koncentracija%20(00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fvd-pukse\AppData\Local\Microsoft\Windows\INetCache\Content.Outlook\42NKI6OF\2018-10-25%202021-2027%20koncentracija%20(002).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r>
              <a:rPr lang="lv-LV" dirty="0" smtClean="0"/>
              <a:t>2014-2020 </a:t>
            </a:r>
            <a:r>
              <a:rPr lang="lv-LV" dirty="0"/>
              <a:t>KP fondi ar JNI</a:t>
            </a:r>
          </a:p>
        </c:rich>
      </c:tx>
      <c:layout/>
      <c:overlay val="0"/>
      <c:spPr>
        <a:noFill/>
        <a:ln>
          <a:noFill/>
        </a:ln>
        <a:effectLst/>
      </c:spPr>
      <c:txPr>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8E3B-498C-9688-D2F681FF2D58}"/>
              </c:ext>
            </c:extLst>
          </c:dPt>
          <c:dPt>
            <c:idx val="1"/>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8E3B-498C-9688-D2F681FF2D58}"/>
              </c:ext>
            </c:extLst>
          </c:dPt>
          <c:dPt>
            <c:idx val="2"/>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8E3B-498C-9688-D2F681FF2D58}"/>
              </c:ext>
            </c:extLst>
          </c:dPt>
          <c:dPt>
            <c:idx val="3"/>
            <c:bubble3D val="0"/>
            <c:spPr>
              <a:solidFill>
                <a:schemeClr val="accent6">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8E3B-498C-9688-D2F681FF2D58}"/>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lv-LV"/>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'14-20 vs 21-27'!$A$3:$A$9</c:f>
              <c:strCache>
                <c:ptCount val="4"/>
                <c:pt idx="0">
                  <c:v>KF</c:v>
                </c:pt>
                <c:pt idx="1">
                  <c:v>ERAF</c:v>
                </c:pt>
                <c:pt idx="2">
                  <c:v>ESF</c:v>
                </c:pt>
                <c:pt idx="3">
                  <c:v>JNI</c:v>
                </c:pt>
              </c:strCache>
              <c:extLst/>
            </c:strRef>
          </c:cat>
          <c:val>
            <c:numRef>
              <c:f>'14-20 vs 21-27'!$B$3:$B$9</c:f>
              <c:numCache>
                <c:formatCode>#,##0</c:formatCode>
                <c:ptCount val="4"/>
                <c:pt idx="0">
                  <c:v>1349414695</c:v>
                </c:pt>
                <c:pt idx="1">
                  <c:v>2401252452</c:v>
                </c:pt>
                <c:pt idx="2">
                  <c:v>638555428</c:v>
                </c:pt>
                <c:pt idx="3">
                  <c:v>29010639</c:v>
                </c:pt>
              </c:numCache>
              <c:extLst/>
            </c:numRef>
          </c:val>
          <c:extLst>
            <c:ext xmlns:c16="http://schemas.microsoft.com/office/drawing/2014/chart" uri="{C3380CC4-5D6E-409C-BE32-E72D297353CC}">
              <c16:uniqueId val="{00000008-8E3B-498C-9688-D2F681FF2D58}"/>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r>
              <a:rPr lang="lv-LV" dirty="0" smtClean="0"/>
              <a:t>2021-2027 </a:t>
            </a:r>
            <a:r>
              <a:rPr lang="lv-LV" dirty="0"/>
              <a:t>KP fondi</a:t>
            </a:r>
            <a:r>
              <a:rPr lang="lv-LV" baseline="0" dirty="0"/>
              <a:t> ar JNI</a:t>
            </a:r>
            <a:endParaRPr lang="lv-LV" dirty="0"/>
          </a:p>
        </c:rich>
      </c:tx>
      <c:layout/>
      <c:overlay val="0"/>
      <c:spPr>
        <a:noFill/>
        <a:ln>
          <a:noFill/>
        </a:ln>
        <a:effectLst/>
      </c:spPr>
      <c:txPr>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9B44-49C1-A590-48FE0E482C69}"/>
              </c:ext>
            </c:extLst>
          </c:dPt>
          <c:dPt>
            <c:idx val="1"/>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9B44-49C1-A590-48FE0E482C69}"/>
              </c:ext>
            </c:extLst>
          </c:dPt>
          <c:dPt>
            <c:idx val="2"/>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9B44-49C1-A590-48FE0E482C69}"/>
              </c:ext>
            </c:extLst>
          </c:dPt>
          <c:dPt>
            <c:idx val="3"/>
            <c:bubble3D val="0"/>
            <c:spPr>
              <a:solidFill>
                <a:schemeClr val="accent6">
                  <a:lumMod val="6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9B44-49C1-A590-48FE0E482C69}"/>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lv-LV"/>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'14-20 vs 21-27'!$A$3:$A$9</c:f>
              <c:strCache>
                <c:ptCount val="4"/>
                <c:pt idx="0">
                  <c:v>KF</c:v>
                </c:pt>
                <c:pt idx="1">
                  <c:v>ERAF</c:v>
                </c:pt>
                <c:pt idx="2">
                  <c:v>ESF</c:v>
                </c:pt>
                <c:pt idx="3">
                  <c:v>JNI</c:v>
                </c:pt>
              </c:strCache>
              <c:extLst/>
            </c:strRef>
          </c:cat>
          <c:val>
            <c:numRef>
              <c:f>'14-20 vs 21-27'!$C$3:$C$9</c:f>
              <c:numCache>
                <c:formatCode>#,##0</c:formatCode>
                <c:ptCount val="4"/>
                <c:pt idx="0">
                  <c:v>955000000</c:v>
                </c:pt>
                <c:pt idx="1">
                  <c:v>2279000000</c:v>
                </c:pt>
                <c:pt idx="2">
                  <c:v>638960000</c:v>
                </c:pt>
                <c:pt idx="3">
                  <c:v>0</c:v>
                </c:pt>
              </c:numCache>
              <c:extLst/>
            </c:numRef>
          </c:val>
          <c:extLst>
            <c:ext xmlns:c16="http://schemas.microsoft.com/office/drawing/2014/chart" uri="{C3380CC4-5D6E-409C-BE32-E72D297353CC}">
              <c16:uniqueId val="{00000008-9B44-49C1-A590-48FE0E482C69}"/>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layout/>
      <c:overlay val="0"/>
      <c:spPr>
        <a:noFill/>
        <a:ln>
          <a:noFill/>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F26CF1-0FB0-4D81-BBA9-C95409507B32}" type="doc">
      <dgm:prSet loTypeId="urn:microsoft.com/office/officeart/2005/8/layout/process4" loCatId="list" qsTypeId="urn:microsoft.com/office/officeart/2005/8/quickstyle/3d3" qsCatId="3D" csTypeId="urn:microsoft.com/office/officeart/2005/8/colors/accent1_2" csCatId="accent1" phldr="1"/>
      <dgm:spPr/>
      <dgm:t>
        <a:bodyPr/>
        <a:lstStyle/>
        <a:p>
          <a:endParaRPr lang="en-US"/>
        </a:p>
      </dgm:t>
    </dgm:pt>
    <dgm:pt modelId="{935BBE5C-1A5A-4202-B75B-3B520DBA1F06}">
      <dgm:prSet phldrT="[Text]"/>
      <dgm:spPr/>
      <dgm:t>
        <a:bodyPr/>
        <a:lstStyle/>
        <a:p>
          <a:r>
            <a:rPr lang="lv-LV" dirty="0" smtClean="0"/>
            <a:t>Nacionālais Kohēzijas piešķīrums</a:t>
          </a:r>
          <a:endParaRPr lang="en-US" dirty="0"/>
        </a:p>
      </dgm:t>
    </dgm:pt>
    <dgm:pt modelId="{43E9F5AF-DD4D-4430-8890-35691766BC24}" type="parTrans" cxnId="{9E728BAB-56CC-402D-8E24-CBFF7A89343B}">
      <dgm:prSet/>
      <dgm:spPr/>
      <dgm:t>
        <a:bodyPr/>
        <a:lstStyle/>
        <a:p>
          <a:endParaRPr lang="en-US"/>
        </a:p>
      </dgm:t>
    </dgm:pt>
    <dgm:pt modelId="{581DAEBA-F4F6-4518-8FA4-6BEBD79F629D}" type="sibTrans" cxnId="{9E728BAB-56CC-402D-8E24-CBFF7A89343B}">
      <dgm:prSet/>
      <dgm:spPr/>
      <dgm:t>
        <a:bodyPr/>
        <a:lstStyle/>
        <a:p>
          <a:endParaRPr lang="en-US"/>
        </a:p>
      </dgm:t>
    </dgm:pt>
    <dgm:pt modelId="{9AC49C7F-1BF1-454E-9E12-89664EF94B67}">
      <dgm:prSet phldrT="[Text]"/>
      <dgm:spPr/>
      <dgm:t>
        <a:bodyPr/>
        <a:lstStyle/>
        <a:p>
          <a:r>
            <a:rPr lang="lv-LV" dirty="0" smtClean="0"/>
            <a:t>Latvijas nacionālās aploksnes samazinājums</a:t>
          </a:r>
          <a:endParaRPr lang="en-US" dirty="0"/>
        </a:p>
      </dgm:t>
    </dgm:pt>
    <dgm:pt modelId="{F03C61B0-8DB0-4AE1-801A-82129565C3C8}" type="parTrans" cxnId="{F1814430-FE56-4E63-B843-710B9B316C15}">
      <dgm:prSet/>
      <dgm:spPr/>
      <dgm:t>
        <a:bodyPr/>
        <a:lstStyle/>
        <a:p>
          <a:endParaRPr lang="en-US"/>
        </a:p>
      </dgm:t>
    </dgm:pt>
    <dgm:pt modelId="{2ED0A290-AFA3-4FA5-B009-DE897900FA77}" type="sibTrans" cxnId="{F1814430-FE56-4E63-B843-710B9B316C15}">
      <dgm:prSet/>
      <dgm:spPr/>
      <dgm:t>
        <a:bodyPr/>
        <a:lstStyle/>
        <a:p>
          <a:endParaRPr lang="en-US"/>
        </a:p>
      </dgm:t>
    </dgm:pt>
    <dgm:pt modelId="{2A594BB9-ED2A-4A5D-BAAF-3E220DD657CA}">
      <dgm:prSet phldrT="[Text]"/>
      <dgm:spPr/>
      <dgm:t>
        <a:bodyPr/>
        <a:lstStyle/>
        <a:p>
          <a:r>
            <a:rPr lang="lv-LV" dirty="0" smtClean="0"/>
            <a:t>-13% (no 4,846</a:t>
          </a:r>
          <a:r>
            <a:rPr lang="lv-LV" i="1" dirty="0" smtClean="0"/>
            <a:t> </a:t>
          </a:r>
          <a:r>
            <a:rPr lang="lv-LV" dirty="0" smtClean="0"/>
            <a:t> uz </a:t>
          </a:r>
          <a:r>
            <a:rPr lang="lv-LV" i="1" dirty="0" smtClean="0"/>
            <a:t>4,262</a:t>
          </a:r>
          <a:r>
            <a:rPr lang="lv-LV" dirty="0" smtClean="0"/>
            <a:t> mljrd. EUR)*</a:t>
          </a:r>
        </a:p>
        <a:p>
          <a:r>
            <a:rPr lang="lv-LV" dirty="0" smtClean="0">
              <a:latin typeface="Calibri" panose="020F0502020204030204" pitchFamily="34" charset="0"/>
              <a:cs typeface="Calibri" panose="020F0502020204030204" pitchFamily="34" charset="0"/>
            </a:rPr>
            <a:t>≈ </a:t>
          </a:r>
          <a:r>
            <a:rPr lang="lv-LV" u="sng" dirty="0" smtClean="0"/>
            <a:t>- 584 milj. EUR</a:t>
          </a:r>
          <a:endParaRPr lang="en-US" u="sng" dirty="0"/>
        </a:p>
      </dgm:t>
    </dgm:pt>
    <dgm:pt modelId="{04C080F2-3291-43C2-A859-FA7FE931C57F}" type="parTrans" cxnId="{A79F647F-6B06-43E8-8281-DFF9EF09A7AA}">
      <dgm:prSet/>
      <dgm:spPr/>
      <dgm:t>
        <a:bodyPr/>
        <a:lstStyle/>
        <a:p>
          <a:endParaRPr lang="en-US"/>
        </a:p>
      </dgm:t>
    </dgm:pt>
    <dgm:pt modelId="{195CD1C7-69CF-40A2-B183-2B6B18DBA308}" type="sibTrans" cxnId="{A79F647F-6B06-43E8-8281-DFF9EF09A7AA}">
      <dgm:prSet/>
      <dgm:spPr/>
      <dgm:t>
        <a:bodyPr/>
        <a:lstStyle/>
        <a:p>
          <a:endParaRPr lang="en-US"/>
        </a:p>
      </dgm:t>
    </dgm:pt>
    <dgm:pt modelId="{6520BDD2-F692-459D-885E-6242F89B4520}">
      <dgm:prSet phldrT="[Text]"/>
      <dgm:spPr/>
      <dgm:t>
        <a:bodyPr/>
        <a:lstStyle/>
        <a:p>
          <a:r>
            <a:rPr lang="lv-LV" dirty="0" smtClean="0"/>
            <a:t>Līdzfinansējuma likmes</a:t>
          </a:r>
          <a:endParaRPr lang="en-US" dirty="0"/>
        </a:p>
      </dgm:t>
    </dgm:pt>
    <dgm:pt modelId="{5142A204-7B3A-4D67-ABEB-2B80E83087E8}" type="parTrans" cxnId="{D8B2AA7A-148C-426C-AF33-5687E3EBDFB7}">
      <dgm:prSet/>
      <dgm:spPr/>
      <dgm:t>
        <a:bodyPr/>
        <a:lstStyle/>
        <a:p>
          <a:endParaRPr lang="en-US"/>
        </a:p>
      </dgm:t>
    </dgm:pt>
    <dgm:pt modelId="{70C3AD07-BC8A-4136-A7FA-B08AB9BA1960}" type="sibTrans" cxnId="{D8B2AA7A-148C-426C-AF33-5687E3EBDFB7}">
      <dgm:prSet/>
      <dgm:spPr/>
      <dgm:t>
        <a:bodyPr/>
        <a:lstStyle/>
        <a:p>
          <a:endParaRPr lang="en-US"/>
        </a:p>
      </dgm:t>
    </dgm:pt>
    <dgm:pt modelId="{70867FEC-91C1-4FE3-8784-9D05AF1E19A2}">
      <dgm:prSet phldrT="[Text]"/>
      <dgm:spPr/>
      <dgm:t>
        <a:bodyPr/>
        <a:lstStyle/>
        <a:p>
          <a:r>
            <a:rPr lang="lv-LV" dirty="0" smtClean="0"/>
            <a:t>ES līdzfinansējuma samazinājums no 85% uz 70%</a:t>
          </a:r>
          <a:endParaRPr lang="en-US" dirty="0"/>
        </a:p>
      </dgm:t>
    </dgm:pt>
    <dgm:pt modelId="{8601FDF5-C35C-49FF-B520-3D311274B64B}" type="parTrans" cxnId="{03795859-4C82-4D52-A76B-D91941D3365D}">
      <dgm:prSet/>
      <dgm:spPr/>
      <dgm:t>
        <a:bodyPr/>
        <a:lstStyle/>
        <a:p>
          <a:endParaRPr lang="en-US"/>
        </a:p>
      </dgm:t>
    </dgm:pt>
    <dgm:pt modelId="{F8CA6503-B2A5-40D5-ABAD-8862BCB812FE}" type="sibTrans" cxnId="{03795859-4C82-4D52-A76B-D91941D3365D}">
      <dgm:prSet/>
      <dgm:spPr/>
      <dgm:t>
        <a:bodyPr/>
        <a:lstStyle/>
        <a:p>
          <a:endParaRPr lang="en-US"/>
        </a:p>
      </dgm:t>
    </dgm:pt>
    <dgm:pt modelId="{9ADA2706-0CC9-461E-9B79-B159BE3DC8ED}">
      <dgm:prSet phldrT="[Text]"/>
      <dgm:spPr/>
      <dgm:t>
        <a:bodyPr/>
        <a:lstStyle/>
        <a:p>
          <a:r>
            <a:rPr lang="lv-LV" dirty="0" smtClean="0"/>
            <a:t>LV līdzfinansējuma pieaugums </a:t>
          </a:r>
        </a:p>
        <a:p>
          <a:r>
            <a:rPr lang="lv-LV" dirty="0" smtClean="0">
              <a:latin typeface="Calibri" panose="020F0502020204030204" pitchFamily="34" charset="0"/>
              <a:cs typeface="Calibri" panose="020F0502020204030204" pitchFamily="34" charset="0"/>
            </a:rPr>
            <a:t>≈ </a:t>
          </a:r>
          <a:r>
            <a:rPr lang="lv-LV" u="sng" dirty="0" smtClean="0"/>
            <a:t>401 milj. EUR</a:t>
          </a:r>
          <a:endParaRPr lang="en-US" u="sng" dirty="0"/>
        </a:p>
      </dgm:t>
    </dgm:pt>
    <dgm:pt modelId="{BC6FB1F4-E1B1-425C-8F03-61F2644F3745}" type="parTrans" cxnId="{BF136E20-A87B-4CFE-8625-BE686CD29083}">
      <dgm:prSet/>
      <dgm:spPr/>
      <dgm:t>
        <a:bodyPr/>
        <a:lstStyle/>
        <a:p>
          <a:endParaRPr lang="en-US"/>
        </a:p>
      </dgm:t>
    </dgm:pt>
    <dgm:pt modelId="{B01D8215-5950-4B61-9C0C-DEF342A8EB38}" type="sibTrans" cxnId="{BF136E20-A87B-4CFE-8625-BE686CD29083}">
      <dgm:prSet/>
      <dgm:spPr/>
      <dgm:t>
        <a:bodyPr/>
        <a:lstStyle/>
        <a:p>
          <a:endParaRPr lang="en-US"/>
        </a:p>
      </dgm:t>
    </dgm:pt>
    <dgm:pt modelId="{E95BAA57-8BA0-4466-B216-0DA4CD72D908}">
      <dgm:prSet phldrT="[Text]"/>
      <dgm:spPr/>
      <dgm:t>
        <a:bodyPr/>
        <a:lstStyle/>
        <a:p>
          <a:r>
            <a:rPr lang="lv-LV" dirty="0" smtClean="0"/>
            <a:t>PVN </a:t>
          </a:r>
          <a:r>
            <a:rPr lang="lv-LV" dirty="0" err="1" smtClean="0"/>
            <a:t>attiecināmība</a:t>
          </a:r>
          <a:endParaRPr lang="en-US" dirty="0"/>
        </a:p>
      </dgm:t>
    </dgm:pt>
    <dgm:pt modelId="{F13CA829-E164-4F7F-8A51-1420C2B632DD}" type="parTrans" cxnId="{4AB8EEAC-EC20-4D46-8395-3607913CCD64}">
      <dgm:prSet/>
      <dgm:spPr/>
      <dgm:t>
        <a:bodyPr/>
        <a:lstStyle/>
        <a:p>
          <a:endParaRPr lang="en-US"/>
        </a:p>
      </dgm:t>
    </dgm:pt>
    <dgm:pt modelId="{4FBBE12D-6E01-4C82-8C0A-0E4ABC3A3D1F}" type="sibTrans" cxnId="{4AB8EEAC-EC20-4D46-8395-3607913CCD64}">
      <dgm:prSet/>
      <dgm:spPr/>
      <dgm:t>
        <a:bodyPr/>
        <a:lstStyle/>
        <a:p>
          <a:endParaRPr lang="en-US"/>
        </a:p>
      </dgm:t>
    </dgm:pt>
    <dgm:pt modelId="{AA34D031-DC07-4E7C-B862-A1FD1ED0238D}">
      <dgm:prSet phldrT="[Text]"/>
      <dgm:spPr/>
      <dgm:t>
        <a:bodyPr/>
        <a:lstStyle/>
        <a:p>
          <a:r>
            <a:rPr lang="lv-LV" dirty="0" smtClean="0"/>
            <a:t>PVN attiecināms tikai projektiem līdz 5 miljoni EUR</a:t>
          </a:r>
          <a:endParaRPr lang="en-US" dirty="0"/>
        </a:p>
      </dgm:t>
    </dgm:pt>
    <dgm:pt modelId="{166624A3-79B3-405A-8E5B-4A025CBAD3AF}" type="parTrans" cxnId="{7FFEA5E1-96BF-474E-BF41-A066E47D2AD3}">
      <dgm:prSet/>
      <dgm:spPr/>
      <dgm:t>
        <a:bodyPr/>
        <a:lstStyle/>
        <a:p>
          <a:endParaRPr lang="en-US"/>
        </a:p>
      </dgm:t>
    </dgm:pt>
    <dgm:pt modelId="{D3FC14EB-7501-4E93-87AE-31F60933494C}" type="sibTrans" cxnId="{7FFEA5E1-96BF-474E-BF41-A066E47D2AD3}">
      <dgm:prSet/>
      <dgm:spPr/>
      <dgm:t>
        <a:bodyPr/>
        <a:lstStyle/>
        <a:p>
          <a:endParaRPr lang="en-US"/>
        </a:p>
      </dgm:t>
    </dgm:pt>
    <dgm:pt modelId="{83B704FD-5FDF-410C-99A4-F15113BC39A2}">
      <dgm:prSet phldrT="[Text]"/>
      <dgm:spPr/>
      <dgm:t>
        <a:bodyPr/>
        <a:lstStyle/>
        <a:p>
          <a:r>
            <a:rPr lang="lv-LV" dirty="0" smtClean="0"/>
            <a:t>Izdevumi PVN segšanai </a:t>
          </a:r>
        </a:p>
        <a:p>
          <a:r>
            <a:rPr lang="lv-LV" dirty="0" smtClean="0">
              <a:latin typeface="Calibri" panose="020F0502020204030204" pitchFamily="34" charset="0"/>
              <a:cs typeface="Calibri" panose="020F0502020204030204" pitchFamily="34" charset="0"/>
            </a:rPr>
            <a:t>≈</a:t>
          </a:r>
          <a:r>
            <a:rPr lang="lv-LV" u="sng" dirty="0" smtClean="0"/>
            <a:t>311 milj. EUR</a:t>
          </a:r>
          <a:endParaRPr lang="en-US" u="sng" dirty="0"/>
        </a:p>
      </dgm:t>
    </dgm:pt>
    <dgm:pt modelId="{CD1C59F4-C9BD-46A4-B706-222BA87D69CD}" type="parTrans" cxnId="{3A7ADAD6-CFF3-439B-88BA-B6DC051F9621}">
      <dgm:prSet/>
      <dgm:spPr/>
      <dgm:t>
        <a:bodyPr/>
        <a:lstStyle/>
        <a:p>
          <a:endParaRPr lang="en-US"/>
        </a:p>
      </dgm:t>
    </dgm:pt>
    <dgm:pt modelId="{4D34543D-0124-47DB-9F16-0A096AEEB8F4}" type="sibTrans" cxnId="{3A7ADAD6-CFF3-439B-88BA-B6DC051F9621}">
      <dgm:prSet/>
      <dgm:spPr/>
      <dgm:t>
        <a:bodyPr/>
        <a:lstStyle/>
        <a:p>
          <a:endParaRPr lang="en-US"/>
        </a:p>
      </dgm:t>
    </dgm:pt>
    <dgm:pt modelId="{88BBAD03-F7D6-48FA-BFF7-17615A4D23C5}" type="pres">
      <dgm:prSet presAssocID="{58F26CF1-0FB0-4D81-BBA9-C95409507B32}" presName="Name0" presStyleCnt="0">
        <dgm:presLayoutVars>
          <dgm:dir/>
          <dgm:animLvl val="lvl"/>
          <dgm:resizeHandles val="exact"/>
        </dgm:presLayoutVars>
      </dgm:prSet>
      <dgm:spPr/>
      <dgm:t>
        <a:bodyPr/>
        <a:lstStyle/>
        <a:p>
          <a:endParaRPr lang="en-US"/>
        </a:p>
      </dgm:t>
    </dgm:pt>
    <dgm:pt modelId="{49DDD9F9-6A24-4AA3-B171-AE5F29270922}" type="pres">
      <dgm:prSet presAssocID="{E95BAA57-8BA0-4466-B216-0DA4CD72D908}" presName="boxAndChildren" presStyleCnt="0"/>
      <dgm:spPr/>
      <dgm:t>
        <a:bodyPr/>
        <a:lstStyle/>
        <a:p>
          <a:endParaRPr lang="en-US"/>
        </a:p>
      </dgm:t>
    </dgm:pt>
    <dgm:pt modelId="{E058640C-82D6-4FD8-9198-E04F1F2E8A8B}" type="pres">
      <dgm:prSet presAssocID="{E95BAA57-8BA0-4466-B216-0DA4CD72D908}" presName="parentTextBox" presStyleLbl="node1" presStyleIdx="0" presStyleCnt="3"/>
      <dgm:spPr/>
      <dgm:t>
        <a:bodyPr/>
        <a:lstStyle/>
        <a:p>
          <a:endParaRPr lang="en-US"/>
        </a:p>
      </dgm:t>
    </dgm:pt>
    <dgm:pt modelId="{B9EA9D3A-C4CB-4208-A4D0-75D2F8BC5E9A}" type="pres">
      <dgm:prSet presAssocID="{E95BAA57-8BA0-4466-B216-0DA4CD72D908}" presName="entireBox" presStyleLbl="node1" presStyleIdx="0" presStyleCnt="3"/>
      <dgm:spPr/>
      <dgm:t>
        <a:bodyPr/>
        <a:lstStyle/>
        <a:p>
          <a:endParaRPr lang="en-US"/>
        </a:p>
      </dgm:t>
    </dgm:pt>
    <dgm:pt modelId="{DBB83BD8-AA38-4313-A09A-F1218806DDF8}" type="pres">
      <dgm:prSet presAssocID="{E95BAA57-8BA0-4466-B216-0DA4CD72D908}" presName="descendantBox" presStyleCnt="0"/>
      <dgm:spPr/>
      <dgm:t>
        <a:bodyPr/>
        <a:lstStyle/>
        <a:p>
          <a:endParaRPr lang="en-US"/>
        </a:p>
      </dgm:t>
    </dgm:pt>
    <dgm:pt modelId="{DB0BB17C-B563-458D-801E-0AD022B09703}" type="pres">
      <dgm:prSet presAssocID="{AA34D031-DC07-4E7C-B862-A1FD1ED0238D}" presName="childTextBox" presStyleLbl="fgAccFollowNode1" presStyleIdx="0" presStyleCnt="6">
        <dgm:presLayoutVars>
          <dgm:bulletEnabled val="1"/>
        </dgm:presLayoutVars>
      </dgm:prSet>
      <dgm:spPr/>
      <dgm:t>
        <a:bodyPr/>
        <a:lstStyle/>
        <a:p>
          <a:endParaRPr lang="en-US"/>
        </a:p>
      </dgm:t>
    </dgm:pt>
    <dgm:pt modelId="{E04DD7A0-BCF9-4CDD-A1E7-33807C559DDC}" type="pres">
      <dgm:prSet presAssocID="{83B704FD-5FDF-410C-99A4-F15113BC39A2}" presName="childTextBox" presStyleLbl="fgAccFollowNode1" presStyleIdx="1" presStyleCnt="6">
        <dgm:presLayoutVars>
          <dgm:bulletEnabled val="1"/>
        </dgm:presLayoutVars>
      </dgm:prSet>
      <dgm:spPr/>
      <dgm:t>
        <a:bodyPr/>
        <a:lstStyle/>
        <a:p>
          <a:endParaRPr lang="en-US"/>
        </a:p>
      </dgm:t>
    </dgm:pt>
    <dgm:pt modelId="{6D2056A6-64D0-44CA-95C0-37BF158CB6CE}" type="pres">
      <dgm:prSet presAssocID="{70C3AD07-BC8A-4136-A7FA-B08AB9BA1960}" presName="sp" presStyleCnt="0"/>
      <dgm:spPr/>
      <dgm:t>
        <a:bodyPr/>
        <a:lstStyle/>
        <a:p>
          <a:endParaRPr lang="en-US"/>
        </a:p>
      </dgm:t>
    </dgm:pt>
    <dgm:pt modelId="{21B9DEC0-E0CA-4C26-9ECE-BC7D052CF7A6}" type="pres">
      <dgm:prSet presAssocID="{6520BDD2-F692-459D-885E-6242F89B4520}" presName="arrowAndChildren" presStyleCnt="0"/>
      <dgm:spPr/>
      <dgm:t>
        <a:bodyPr/>
        <a:lstStyle/>
        <a:p>
          <a:endParaRPr lang="en-US"/>
        </a:p>
      </dgm:t>
    </dgm:pt>
    <dgm:pt modelId="{DA144D90-2444-4B6B-B71A-97FDD0CCF700}" type="pres">
      <dgm:prSet presAssocID="{6520BDD2-F692-459D-885E-6242F89B4520}" presName="parentTextArrow" presStyleLbl="node1" presStyleIdx="0" presStyleCnt="3"/>
      <dgm:spPr/>
      <dgm:t>
        <a:bodyPr/>
        <a:lstStyle/>
        <a:p>
          <a:endParaRPr lang="en-US"/>
        </a:p>
      </dgm:t>
    </dgm:pt>
    <dgm:pt modelId="{CCEA51D7-7A5D-401C-A099-06CB65C6F036}" type="pres">
      <dgm:prSet presAssocID="{6520BDD2-F692-459D-885E-6242F89B4520}" presName="arrow" presStyleLbl="node1" presStyleIdx="1" presStyleCnt="3"/>
      <dgm:spPr/>
      <dgm:t>
        <a:bodyPr/>
        <a:lstStyle/>
        <a:p>
          <a:endParaRPr lang="en-US"/>
        </a:p>
      </dgm:t>
    </dgm:pt>
    <dgm:pt modelId="{1EEB2DC7-E0DE-4EB3-BD5A-6020DAABFCC2}" type="pres">
      <dgm:prSet presAssocID="{6520BDD2-F692-459D-885E-6242F89B4520}" presName="descendantArrow" presStyleCnt="0"/>
      <dgm:spPr/>
      <dgm:t>
        <a:bodyPr/>
        <a:lstStyle/>
        <a:p>
          <a:endParaRPr lang="en-US"/>
        </a:p>
      </dgm:t>
    </dgm:pt>
    <dgm:pt modelId="{EB47CB3B-E8E7-4A89-A98D-AB868AB4B86D}" type="pres">
      <dgm:prSet presAssocID="{70867FEC-91C1-4FE3-8784-9D05AF1E19A2}" presName="childTextArrow" presStyleLbl="fgAccFollowNode1" presStyleIdx="2" presStyleCnt="6">
        <dgm:presLayoutVars>
          <dgm:bulletEnabled val="1"/>
        </dgm:presLayoutVars>
      </dgm:prSet>
      <dgm:spPr/>
      <dgm:t>
        <a:bodyPr/>
        <a:lstStyle/>
        <a:p>
          <a:endParaRPr lang="en-US"/>
        </a:p>
      </dgm:t>
    </dgm:pt>
    <dgm:pt modelId="{944BD899-3EC0-4C14-81EC-721FC2B842F0}" type="pres">
      <dgm:prSet presAssocID="{9ADA2706-0CC9-461E-9B79-B159BE3DC8ED}" presName="childTextArrow" presStyleLbl="fgAccFollowNode1" presStyleIdx="3" presStyleCnt="6">
        <dgm:presLayoutVars>
          <dgm:bulletEnabled val="1"/>
        </dgm:presLayoutVars>
      </dgm:prSet>
      <dgm:spPr/>
      <dgm:t>
        <a:bodyPr/>
        <a:lstStyle/>
        <a:p>
          <a:endParaRPr lang="en-US"/>
        </a:p>
      </dgm:t>
    </dgm:pt>
    <dgm:pt modelId="{5F766D15-D50F-47A4-8EC4-5E3DB8BECBEA}" type="pres">
      <dgm:prSet presAssocID="{581DAEBA-F4F6-4518-8FA4-6BEBD79F629D}" presName="sp" presStyleCnt="0"/>
      <dgm:spPr/>
      <dgm:t>
        <a:bodyPr/>
        <a:lstStyle/>
        <a:p>
          <a:endParaRPr lang="en-US"/>
        </a:p>
      </dgm:t>
    </dgm:pt>
    <dgm:pt modelId="{43B8AA9B-EB41-418D-B283-63312BA039EC}" type="pres">
      <dgm:prSet presAssocID="{935BBE5C-1A5A-4202-B75B-3B520DBA1F06}" presName="arrowAndChildren" presStyleCnt="0"/>
      <dgm:spPr/>
      <dgm:t>
        <a:bodyPr/>
        <a:lstStyle/>
        <a:p>
          <a:endParaRPr lang="en-US"/>
        </a:p>
      </dgm:t>
    </dgm:pt>
    <dgm:pt modelId="{1ED99FF2-7012-4D46-A131-98A9B48E91FA}" type="pres">
      <dgm:prSet presAssocID="{935BBE5C-1A5A-4202-B75B-3B520DBA1F06}" presName="parentTextArrow" presStyleLbl="node1" presStyleIdx="1" presStyleCnt="3"/>
      <dgm:spPr/>
      <dgm:t>
        <a:bodyPr/>
        <a:lstStyle/>
        <a:p>
          <a:endParaRPr lang="en-US"/>
        </a:p>
      </dgm:t>
    </dgm:pt>
    <dgm:pt modelId="{310BA672-BE98-4F39-A4E0-A57267CFDBD1}" type="pres">
      <dgm:prSet presAssocID="{935BBE5C-1A5A-4202-B75B-3B520DBA1F06}" presName="arrow" presStyleLbl="node1" presStyleIdx="2" presStyleCnt="3"/>
      <dgm:spPr/>
      <dgm:t>
        <a:bodyPr/>
        <a:lstStyle/>
        <a:p>
          <a:endParaRPr lang="en-US"/>
        </a:p>
      </dgm:t>
    </dgm:pt>
    <dgm:pt modelId="{8253A199-8E57-4613-841E-060E4A1B09E8}" type="pres">
      <dgm:prSet presAssocID="{935BBE5C-1A5A-4202-B75B-3B520DBA1F06}" presName="descendantArrow" presStyleCnt="0"/>
      <dgm:spPr/>
      <dgm:t>
        <a:bodyPr/>
        <a:lstStyle/>
        <a:p>
          <a:endParaRPr lang="en-US"/>
        </a:p>
      </dgm:t>
    </dgm:pt>
    <dgm:pt modelId="{E9ED9B2C-5083-4C18-A266-D975B8DD3CA2}" type="pres">
      <dgm:prSet presAssocID="{9AC49C7F-1BF1-454E-9E12-89664EF94B67}" presName="childTextArrow" presStyleLbl="fgAccFollowNode1" presStyleIdx="4" presStyleCnt="6">
        <dgm:presLayoutVars>
          <dgm:bulletEnabled val="1"/>
        </dgm:presLayoutVars>
      </dgm:prSet>
      <dgm:spPr/>
      <dgm:t>
        <a:bodyPr/>
        <a:lstStyle/>
        <a:p>
          <a:endParaRPr lang="en-US"/>
        </a:p>
      </dgm:t>
    </dgm:pt>
    <dgm:pt modelId="{25F04A50-6612-44AE-904F-DBA3EFDBDECA}" type="pres">
      <dgm:prSet presAssocID="{2A594BB9-ED2A-4A5D-BAAF-3E220DD657CA}" presName="childTextArrow" presStyleLbl="fgAccFollowNode1" presStyleIdx="5" presStyleCnt="6">
        <dgm:presLayoutVars>
          <dgm:bulletEnabled val="1"/>
        </dgm:presLayoutVars>
      </dgm:prSet>
      <dgm:spPr/>
      <dgm:t>
        <a:bodyPr/>
        <a:lstStyle/>
        <a:p>
          <a:endParaRPr lang="en-US"/>
        </a:p>
      </dgm:t>
    </dgm:pt>
  </dgm:ptLst>
  <dgm:cxnLst>
    <dgm:cxn modelId="{A79F647F-6B06-43E8-8281-DFF9EF09A7AA}" srcId="{935BBE5C-1A5A-4202-B75B-3B520DBA1F06}" destId="{2A594BB9-ED2A-4A5D-BAAF-3E220DD657CA}" srcOrd="1" destOrd="0" parTransId="{04C080F2-3291-43C2-A859-FA7FE931C57F}" sibTransId="{195CD1C7-69CF-40A2-B183-2B6B18DBA308}"/>
    <dgm:cxn modelId="{6676CE70-17B0-4318-90CF-D65043620896}" type="presOf" srcId="{AA34D031-DC07-4E7C-B862-A1FD1ED0238D}" destId="{DB0BB17C-B563-458D-801E-0AD022B09703}" srcOrd="0" destOrd="0" presId="urn:microsoft.com/office/officeart/2005/8/layout/process4"/>
    <dgm:cxn modelId="{F1814430-FE56-4E63-B843-710B9B316C15}" srcId="{935BBE5C-1A5A-4202-B75B-3B520DBA1F06}" destId="{9AC49C7F-1BF1-454E-9E12-89664EF94B67}" srcOrd="0" destOrd="0" parTransId="{F03C61B0-8DB0-4AE1-801A-82129565C3C8}" sibTransId="{2ED0A290-AFA3-4FA5-B009-DE897900FA77}"/>
    <dgm:cxn modelId="{884E60F2-3DC7-4DAA-BB14-5DFBBE416A8C}" type="presOf" srcId="{E95BAA57-8BA0-4466-B216-0DA4CD72D908}" destId="{E058640C-82D6-4FD8-9198-E04F1F2E8A8B}" srcOrd="0" destOrd="0" presId="urn:microsoft.com/office/officeart/2005/8/layout/process4"/>
    <dgm:cxn modelId="{4AB8EEAC-EC20-4D46-8395-3607913CCD64}" srcId="{58F26CF1-0FB0-4D81-BBA9-C95409507B32}" destId="{E95BAA57-8BA0-4466-B216-0DA4CD72D908}" srcOrd="2" destOrd="0" parTransId="{F13CA829-E164-4F7F-8A51-1420C2B632DD}" sibTransId="{4FBBE12D-6E01-4C82-8C0A-0E4ABC3A3D1F}"/>
    <dgm:cxn modelId="{D8B2AA7A-148C-426C-AF33-5687E3EBDFB7}" srcId="{58F26CF1-0FB0-4D81-BBA9-C95409507B32}" destId="{6520BDD2-F692-459D-885E-6242F89B4520}" srcOrd="1" destOrd="0" parTransId="{5142A204-7B3A-4D67-ABEB-2B80E83087E8}" sibTransId="{70C3AD07-BC8A-4136-A7FA-B08AB9BA1960}"/>
    <dgm:cxn modelId="{DE08B40B-03D9-4362-AE29-C9BC3E00D638}" type="presOf" srcId="{58F26CF1-0FB0-4D81-BBA9-C95409507B32}" destId="{88BBAD03-F7D6-48FA-BFF7-17615A4D23C5}" srcOrd="0" destOrd="0" presId="urn:microsoft.com/office/officeart/2005/8/layout/process4"/>
    <dgm:cxn modelId="{C40C7DC2-0375-472E-86DD-2A182E0CB329}" type="presOf" srcId="{935BBE5C-1A5A-4202-B75B-3B520DBA1F06}" destId="{310BA672-BE98-4F39-A4E0-A57267CFDBD1}" srcOrd="1" destOrd="0" presId="urn:microsoft.com/office/officeart/2005/8/layout/process4"/>
    <dgm:cxn modelId="{3A7ADAD6-CFF3-439B-88BA-B6DC051F9621}" srcId="{E95BAA57-8BA0-4466-B216-0DA4CD72D908}" destId="{83B704FD-5FDF-410C-99A4-F15113BC39A2}" srcOrd="1" destOrd="0" parTransId="{CD1C59F4-C9BD-46A4-B706-222BA87D69CD}" sibTransId="{4D34543D-0124-47DB-9F16-0A096AEEB8F4}"/>
    <dgm:cxn modelId="{11E2F2D0-BFA1-4DD3-BB8A-DCF1A36BEE3E}" type="presOf" srcId="{6520BDD2-F692-459D-885E-6242F89B4520}" destId="{DA144D90-2444-4B6B-B71A-97FDD0CCF700}" srcOrd="0" destOrd="0" presId="urn:microsoft.com/office/officeart/2005/8/layout/process4"/>
    <dgm:cxn modelId="{46495822-26B0-4C92-A9E1-4AC98B6EB310}" type="presOf" srcId="{935BBE5C-1A5A-4202-B75B-3B520DBA1F06}" destId="{1ED99FF2-7012-4D46-A131-98A9B48E91FA}" srcOrd="0" destOrd="0" presId="urn:microsoft.com/office/officeart/2005/8/layout/process4"/>
    <dgm:cxn modelId="{F19AFDCD-9577-4429-9F3A-F124321FA5F9}" type="presOf" srcId="{2A594BB9-ED2A-4A5D-BAAF-3E220DD657CA}" destId="{25F04A50-6612-44AE-904F-DBA3EFDBDECA}" srcOrd="0" destOrd="0" presId="urn:microsoft.com/office/officeart/2005/8/layout/process4"/>
    <dgm:cxn modelId="{83BE0AC9-8A9F-44EA-8519-0ACBAB6EBB14}" type="presOf" srcId="{6520BDD2-F692-459D-885E-6242F89B4520}" destId="{CCEA51D7-7A5D-401C-A099-06CB65C6F036}" srcOrd="1" destOrd="0" presId="urn:microsoft.com/office/officeart/2005/8/layout/process4"/>
    <dgm:cxn modelId="{7FFEA5E1-96BF-474E-BF41-A066E47D2AD3}" srcId="{E95BAA57-8BA0-4466-B216-0DA4CD72D908}" destId="{AA34D031-DC07-4E7C-B862-A1FD1ED0238D}" srcOrd="0" destOrd="0" parTransId="{166624A3-79B3-405A-8E5B-4A025CBAD3AF}" sibTransId="{D3FC14EB-7501-4E93-87AE-31F60933494C}"/>
    <dgm:cxn modelId="{DD88B4E9-6E27-4357-925F-E0C04EF313F1}" type="presOf" srcId="{9AC49C7F-1BF1-454E-9E12-89664EF94B67}" destId="{E9ED9B2C-5083-4C18-A266-D975B8DD3CA2}" srcOrd="0" destOrd="0" presId="urn:microsoft.com/office/officeart/2005/8/layout/process4"/>
    <dgm:cxn modelId="{03795859-4C82-4D52-A76B-D91941D3365D}" srcId="{6520BDD2-F692-459D-885E-6242F89B4520}" destId="{70867FEC-91C1-4FE3-8784-9D05AF1E19A2}" srcOrd="0" destOrd="0" parTransId="{8601FDF5-C35C-49FF-B520-3D311274B64B}" sibTransId="{F8CA6503-B2A5-40D5-ABAD-8862BCB812FE}"/>
    <dgm:cxn modelId="{9E728BAB-56CC-402D-8E24-CBFF7A89343B}" srcId="{58F26CF1-0FB0-4D81-BBA9-C95409507B32}" destId="{935BBE5C-1A5A-4202-B75B-3B520DBA1F06}" srcOrd="0" destOrd="0" parTransId="{43E9F5AF-DD4D-4430-8890-35691766BC24}" sibTransId="{581DAEBA-F4F6-4518-8FA4-6BEBD79F629D}"/>
    <dgm:cxn modelId="{804775BD-1C49-4E60-BBF6-7A63E0BA4FFA}" type="presOf" srcId="{70867FEC-91C1-4FE3-8784-9D05AF1E19A2}" destId="{EB47CB3B-E8E7-4A89-A98D-AB868AB4B86D}" srcOrd="0" destOrd="0" presId="urn:microsoft.com/office/officeart/2005/8/layout/process4"/>
    <dgm:cxn modelId="{BF136E20-A87B-4CFE-8625-BE686CD29083}" srcId="{6520BDD2-F692-459D-885E-6242F89B4520}" destId="{9ADA2706-0CC9-461E-9B79-B159BE3DC8ED}" srcOrd="1" destOrd="0" parTransId="{BC6FB1F4-E1B1-425C-8F03-61F2644F3745}" sibTransId="{B01D8215-5950-4B61-9C0C-DEF342A8EB38}"/>
    <dgm:cxn modelId="{F6C10076-0DAF-4AE6-BF65-7DBBDEDAE1CB}" type="presOf" srcId="{E95BAA57-8BA0-4466-B216-0DA4CD72D908}" destId="{B9EA9D3A-C4CB-4208-A4D0-75D2F8BC5E9A}" srcOrd="1" destOrd="0" presId="urn:microsoft.com/office/officeart/2005/8/layout/process4"/>
    <dgm:cxn modelId="{C9E234F8-8E13-4522-87A3-5E9DF387F617}" type="presOf" srcId="{9ADA2706-0CC9-461E-9B79-B159BE3DC8ED}" destId="{944BD899-3EC0-4C14-81EC-721FC2B842F0}" srcOrd="0" destOrd="0" presId="urn:microsoft.com/office/officeart/2005/8/layout/process4"/>
    <dgm:cxn modelId="{C60C00CA-8768-441F-9E5A-33334D80483D}" type="presOf" srcId="{83B704FD-5FDF-410C-99A4-F15113BC39A2}" destId="{E04DD7A0-BCF9-4CDD-A1E7-33807C559DDC}" srcOrd="0" destOrd="0" presId="urn:microsoft.com/office/officeart/2005/8/layout/process4"/>
    <dgm:cxn modelId="{822F5C63-6187-4247-8AD4-58D3B13C70A9}" type="presParOf" srcId="{88BBAD03-F7D6-48FA-BFF7-17615A4D23C5}" destId="{49DDD9F9-6A24-4AA3-B171-AE5F29270922}" srcOrd="0" destOrd="0" presId="urn:microsoft.com/office/officeart/2005/8/layout/process4"/>
    <dgm:cxn modelId="{93320046-4587-418E-A100-2EF5F99800F9}" type="presParOf" srcId="{49DDD9F9-6A24-4AA3-B171-AE5F29270922}" destId="{E058640C-82D6-4FD8-9198-E04F1F2E8A8B}" srcOrd="0" destOrd="0" presId="urn:microsoft.com/office/officeart/2005/8/layout/process4"/>
    <dgm:cxn modelId="{F0B258DB-79F4-4FA5-A58C-92FAE68429D1}" type="presParOf" srcId="{49DDD9F9-6A24-4AA3-B171-AE5F29270922}" destId="{B9EA9D3A-C4CB-4208-A4D0-75D2F8BC5E9A}" srcOrd="1" destOrd="0" presId="urn:microsoft.com/office/officeart/2005/8/layout/process4"/>
    <dgm:cxn modelId="{FE2A0A58-697B-4AE7-962A-1EC2D34F8F31}" type="presParOf" srcId="{49DDD9F9-6A24-4AA3-B171-AE5F29270922}" destId="{DBB83BD8-AA38-4313-A09A-F1218806DDF8}" srcOrd="2" destOrd="0" presId="urn:microsoft.com/office/officeart/2005/8/layout/process4"/>
    <dgm:cxn modelId="{60F0D683-FACB-4D9C-90A2-31A37D8DEA30}" type="presParOf" srcId="{DBB83BD8-AA38-4313-A09A-F1218806DDF8}" destId="{DB0BB17C-B563-458D-801E-0AD022B09703}" srcOrd="0" destOrd="0" presId="urn:microsoft.com/office/officeart/2005/8/layout/process4"/>
    <dgm:cxn modelId="{87193DEE-19B2-47BB-8E04-D56BB6018226}" type="presParOf" srcId="{DBB83BD8-AA38-4313-A09A-F1218806DDF8}" destId="{E04DD7A0-BCF9-4CDD-A1E7-33807C559DDC}" srcOrd="1" destOrd="0" presId="urn:microsoft.com/office/officeart/2005/8/layout/process4"/>
    <dgm:cxn modelId="{0AE039E4-81CB-483D-BE4A-C485649BC44D}" type="presParOf" srcId="{88BBAD03-F7D6-48FA-BFF7-17615A4D23C5}" destId="{6D2056A6-64D0-44CA-95C0-37BF158CB6CE}" srcOrd="1" destOrd="0" presId="urn:microsoft.com/office/officeart/2005/8/layout/process4"/>
    <dgm:cxn modelId="{76BA02FB-A94B-4626-8E0D-81504AB2B0C6}" type="presParOf" srcId="{88BBAD03-F7D6-48FA-BFF7-17615A4D23C5}" destId="{21B9DEC0-E0CA-4C26-9ECE-BC7D052CF7A6}" srcOrd="2" destOrd="0" presId="urn:microsoft.com/office/officeart/2005/8/layout/process4"/>
    <dgm:cxn modelId="{C1D0B4FB-5E92-4619-A7C2-46E4895B04E5}" type="presParOf" srcId="{21B9DEC0-E0CA-4C26-9ECE-BC7D052CF7A6}" destId="{DA144D90-2444-4B6B-B71A-97FDD0CCF700}" srcOrd="0" destOrd="0" presId="urn:microsoft.com/office/officeart/2005/8/layout/process4"/>
    <dgm:cxn modelId="{A78E5422-2C33-4CF6-BD10-80AFBA08DCAF}" type="presParOf" srcId="{21B9DEC0-E0CA-4C26-9ECE-BC7D052CF7A6}" destId="{CCEA51D7-7A5D-401C-A099-06CB65C6F036}" srcOrd="1" destOrd="0" presId="urn:microsoft.com/office/officeart/2005/8/layout/process4"/>
    <dgm:cxn modelId="{890993D9-756A-4903-B09E-311410815781}" type="presParOf" srcId="{21B9DEC0-E0CA-4C26-9ECE-BC7D052CF7A6}" destId="{1EEB2DC7-E0DE-4EB3-BD5A-6020DAABFCC2}" srcOrd="2" destOrd="0" presId="urn:microsoft.com/office/officeart/2005/8/layout/process4"/>
    <dgm:cxn modelId="{09B38B0F-DD19-4E72-A817-6B15E7F50C2C}" type="presParOf" srcId="{1EEB2DC7-E0DE-4EB3-BD5A-6020DAABFCC2}" destId="{EB47CB3B-E8E7-4A89-A98D-AB868AB4B86D}" srcOrd="0" destOrd="0" presId="urn:microsoft.com/office/officeart/2005/8/layout/process4"/>
    <dgm:cxn modelId="{55BDC789-2925-4979-9EF6-5D7C005D2D2D}" type="presParOf" srcId="{1EEB2DC7-E0DE-4EB3-BD5A-6020DAABFCC2}" destId="{944BD899-3EC0-4C14-81EC-721FC2B842F0}" srcOrd="1" destOrd="0" presId="urn:microsoft.com/office/officeart/2005/8/layout/process4"/>
    <dgm:cxn modelId="{399ED241-42BD-4EEE-8098-446DE59E8F71}" type="presParOf" srcId="{88BBAD03-F7D6-48FA-BFF7-17615A4D23C5}" destId="{5F766D15-D50F-47A4-8EC4-5E3DB8BECBEA}" srcOrd="3" destOrd="0" presId="urn:microsoft.com/office/officeart/2005/8/layout/process4"/>
    <dgm:cxn modelId="{AD1882B8-B628-4535-8A36-82F05BD74AA5}" type="presParOf" srcId="{88BBAD03-F7D6-48FA-BFF7-17615A4D23C5}" destId="{43B8AA9B-EB41-418D-B283-63312BA039EC}" srcOrd="4" destOrd="0" presId="urn:microsoft.com/office/officeart/2005/8/layout/process4"/>
    <dgm:cxn modelId="{B9DFF198-8007-466B-B520-E34A08A3BEB1}" type="presParOf" srcId="{43B8AA9B-EB41-418D-B283-63312BA039EC}" destId="{1ED99FF2-7012-4D46-A131-98A9B48E91FA}" srcOrd="0" destOrd="0" presId="urn:microsoft.com/office/officeart/2005/8/layout/process4"/>
    <dgm:cxn modelId="{4FB9C992-FB4F-4B42-A3C3-0BFEF98CB501}" type="presParOf" srcId="{43B8AA9B-EB41-418D-B283-63312BA039EC}" destId="{310BA672-BE98-4F39-A4E0-A57267CFDBD1}" srcOrd="1" destOrd="0" presId="urn:microsoft.com/office/officeart/2005/8/layout/process4"/>
    <dgm:cxn modelId="{2384CB13-1A05-4F33-AD6A-D27E6CF1CA86}" type="presParOf" srcId="{43B8AA9B-EB41-418D-B283-63312BA039EC}" destId="{8253A199-8E57-4613-841E-060E4A1B09E8}" srcOrd="2" destOrd="0" presId="urn:microsoft.com/office/officeart/2005/8/layout/process4"/>
    <dgm:cxn modelId="{659D1EC1-B940-4C04-9173-B3B78D788F81}" type="presParOf" srcId="{8253A199-8E57-4613-841E-060E4A1B09E8}" destId="{E9ED9B2C-5083-4C18-A266-D975B8DD3CA2}" srcOrd="0" destOrd="0" presId="urn:microsoft.com/office/officeart/2005/8/layout/process4"/>
    <dgm:cxn modelId="{FF955525-1987-4AB9-A65D-7EA957D462BA}" type="presParOf" srcId="{8253A199-8E57-4613-841E-060E4A1B09E8}" destId="{25F04A50-6612-44AE-904F-DBA3EFDBDECA}"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CD51AC-E533-46B1-9F01-DD0E322DCA15}"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en-US"/>
        </a:p>
      </dgm:t>
    </dgm:pt>
    <dgm:pt modelId="{38AAD17E-690C-484D-950A-DA1330E38BE0}">
      <dgm:prSet phldrT="[Text]"/>
      <dgm:spPr/>
      <dgm:t>
        <a:bodyPr/>
        <a:lstStyle/>
        <a:p>
          <a:pPr algn="just"/>
          <a:r>
            <a:rPr lang="lv-LV" dirty="0" smtClean="0"/>
            <a:t>Iesaiste DP izstrādē un Uzraudzības komitejā līdzīga kā 2014.-2020. gada plānošanas periodā</a:t>
          </a:r>
          <a:endParaRPr lang="en-US" dirty="0"/>
        </a:p>
      </dgm:t>
    </dgm:pt>
    <dgm:pt modelId="{4A1CC481-A21E-4DAF-A8AA-9475FFB4FE31}" type="parTrans" cxnId="{F659C6AB-76E1-4DAB-8EB8-64BDF6B86AA4}">
      <dgm:prSet/>
      <dgm:spPr/>
      <dgm:t>
        <a:bodyPr/>
        <a:lstStyle/>
        <a:p>
          <a:endParaRPr lang="en-US"/>
        </a:p>
      </dgm:t>
    </dgm:pt>
    <dgm:pt modelId="{8A8BD311-03CE-4CB4-970C-CE10F288F7C7}" type="sibTrans" cxnId="{F659C6AB-76E1-4DAB-8EB8-64BDF6B86AA4}">
      <dgm:prSet/>
      <dgm:spPr/>
      <dgm:t>
        <a:bodyPr/>
        <a:lstStyle/>
        <a:p>
          <a:endParaRPr lang="en-US"/>
        </a:p>
      </dgm:t>
    </dgm:pt>
    <dgm:pt modelId="{8B3C30B3-CC6E-44BE-80D0-1F35FAF968EB}">
      <dgm:prSet phldrT="[Text]"/>
      <dgm:spPr/>
      <dgm:t>
        <a:bodyPr/>
        <a:lstStyle/>
        <a:p>
          <a:pPr algn="just"/>
          <a:r>
            <a:rPr lang="lv-LV" dirty="0" smtClean="0"/>
            <a:t>ESF regulas priekšlikums – dalībvalstīm jānovirza pietiekams finansējums sociālo partneru kapacitātes stiprināšanai</a:t>
          </a:r>
          <a:endParaRPr lang="en-US" dirty="0"/>
        </a:p>
      </dgm:t>
    </dgm:pt>
    <dgm:pt modelId="{DF632867-26D6-454B-8D83-277613B7608E}" type="parTrans" cxnId="{2B510676-FBB1-4332-816A-4B5FB46432E0}">
      <dgm:prSet/>
      <dgm:spPr/>
      <dgm:t>
        <a:bodyPr/>
        <a:lstStyle/>
        <a:p>
          <a:endParaRPr lang="en-US"/>
        </a:p>
      </dgm:t>
    </dgm:pt>
    <dgm:pt modelId="{8A3BF794-E225-428D-BC7D-209534D8085C}" type="sibTrans" cxnId="{2B510676-FBB1-4332-816A-4B5FB46432E0}">
      <dgm:prSet/>
      <dgm:spPr/>
      <dgm:t>
        <a:bodyPr/>
        <a:lstStyle/>
        <a:p>
          <a:endParaRPr lang="en-US"/>
        </a:p>
      </dgm:t>
    </dgm:pt>
    <dgm:pt modelId="{DF294A70-F176-4828-B893-E39DC2F97A5E}">
      <dgm:prSet phldrT="[Text]"/>
      <dgm:spPr/>
      <dgm:t>
        <a:bodyPr/>
        <a:lstStyle/>
        <a:p>
          <a:pPr algn="just"/>
          <a:r>
            <a:rPr lang="lv-LV" dirty="0" smtClean="0"/>
            <a:t>Atbalsts sociālajām inovācijām – dalībvalstīm jāievieš vismaz viena prioritāte. Līdzfinansējuma likme šāda veida darbībām 95 %</a:t>
          </a:r>
          <a:endParaRPr lang="en-US" dirty="0"/>
        </a:p>
      </dgm:t>
    </dgm:pt>
    <dgm:pt modelId="{90ED0B02-D275-4528-9F72-BB3ADB74CFF2}" type="parTrans" cxnId="{097C2F9B-3F89-4321-B1D0-DA398197CEFE}">
      <dgm:prSet/>
      <dgm:spPr/>
      <dgm:t>
        <a:bodyPr/>
        <a:lstStyle/>
        <a:p>
          <a:endParaRPr lang="en-US"/>
        </a:p>
      </dgm:t>
    </dgm:pt>
    <dgm:pt modelId="{7A915C9C-9A48-4291-B71A-6380D18679AD}" type="sibTrans" cxnId="{097C2F9B-3F89-4321-B1D0-DA398197CEFE}">
      <dgm:prSet/>
      <dgm:spPr/>
      <dgm:t>
        <a:bodyPr/>
        <a:lstStyle/>
        <a:p>
          <a:endParaRPr lang="en-US"/>
        </a:p>
      </dgm:t>
    </dgm:pt>
    <dgm:pt modelId="{C75ECAFF-59A9-47F8-A169-3B25694E14C8}" type="pres">
      <dgm:prSet presAssocID="{CFCD51AC-E533-46B1-9F01-DD0E322DCA15}" presName="Name0" presStyleCnt="0">
        <dgm:presLayoutVars>
          <dgm:chMax val="7"/>
          <dgm:chPref val="7"/>
          <dgm:dir/>
        </dgm:presLayoutVars>
      </dgm:prSet>
      <dgm:spPr/>
      <dgm:t>
        <a:bodyPr/>
        <a:lstStyle/>
        <a:p>
          <a:endParaRPr lang="en-US"/>
        </a:p>
      </dgm:t>
    </dgm:pt>
    <dgm:pt modelId="{6523E226-55FB-4833-B0BA-7C9EDE0C7D64}" type="pres">
      <dgm:prSet presAssocID="{CFCD51AC-E533-46B1-9F01-DD0E322DCA15}" presName="Name1" presStyleCnt="0"/>
      <dgm:spPr/>
    </dgm:pt>
    <dgm:pt modelId="{85400F7F-D823-4BA4-84AA-0B33D4272131}" type="pres">
      <dgm:prSet presAssocID="{CFCD51AC-E533-46B1-9F01-DD0E322DCA15}" presName="cycle" presStyleCnt="0"/>
      <dgm:spPr/>
    </dgm:pt>
    <dgm:pt modelId="{01439714-51E0-4B55-9C60-4B1FA54C26FE}" type="pres">
      <dgm:prSet presAssocID="{CFCD51AC-E533-46B1-9F01-DD0E322DCA15}" presName="srcNode" presStyleLbl="node1" presStyleIdx="0" presStyleCnt="3"/>
      <dgm:spPr/>
    </dgm:pt>
    <dgm:pt modelId="{E3719CB1-D293-44CB-AFAA-5430514A0E24}" type="pres">
      <dgm:prSet presAssocID="{CFCD51AC-E533-46B1-9F01-DD0E322DCA15}" presName="conn" presStyleLbl="parChTrans1D2" presStyleIdx="0" presStyleCnt="1"/>
      <dgm:spPr/>
      <dgm:t>
        <a:bodyPr/>
        <a:lstStyle/>
        <a:p>
          <a:endParaRPr lang="en-US"/>
        </a:p>
      </dgm:t>
    </dgm:pt>
    <dgm:pt modelId="{CF40C31E-8CE7-4E9C-BC02-74BFF407CC18}" type="pres">
      <dgm:prSet presAssocID="{CFCD51AC-E533-46B1-9F01-DD0E322DCA15}" presName="extraNode" presStyleLbl="node1" presStyleIdx="0" presStyleCnt="3"/>
      <dgm:spPr/>
    </dgm:pt>
    <dgm:pt modelId="{2FE6B282-9CDE-4744-A626-5DD9CCBC344C}" type="pres">
      <dgm:prSet presAssocID="{CFCD51AC-E533-46B1-9F01-DD0E322DCA15}" presName="dstNode" presStyleLbl="node1" presStyleIdx="0" presStyleCnt="3"/>
      <dgm:spPr/>
    </dgm:pt>
    <dgm:pt modelId="{058212A9-0871-4C02-936E-243BB2C8A4B7}" type="pres">
      <dgm:prSet presAssocID="{38AAD17E-690C-484D-950A-DA1330E38BE0}" presName="text_1" presStyleLbl="node1" presStyleIdx="0" presStyleCnt="3">
        <dgm:presLayoutVars>
          <dgm:bulletEnabled val="1"/>
        </dgm:presLayoutVars>
      </dgm:prSet>
      <dgm:spPr/>
      <dgm:t>
        <a:bodyPr/>
        <a:lstStyle/>
        <a:p>
          <a:endParaRPr lang="en-US"/>
        </a:p>
      </dgm:t>
    </dgm:pt>
    <dgm:pt modelId="{5A194DDF-1F65-42BB-B745-0ABBBA1FE08E}" type="pres">
      <dgm:prSet presAssocID="{38AAD17E-690C-484D-950A-DA1330E38BE0}" presName="accent_1" presStyleCnt="0"/>
      <dgm:spPr/>
    </dgm:pt>
    <dgm:pt modelId="{FE5168AC-673A-4DA7-A13D-09DA6B8570FF}" type="pres">
      <dgm:prSet presAssocID="{38AAD17E-690C-484D-950A-DA1330E38BE0}" presName="accentRepeatNode" presStyleLbl="solidFgAcc1" presStyleIdx="0" presStyleCnt="3"/>
      <dgm:spPr/>
    </dgm:pt>
    <dgm:pt modelId="{D046E0A5-E904-43D1-BF69-9B4213AD605C}" type="pres">
      <dgm:prSet presAssocID="{8B3C30B3-CC6E-44BE-80D0-1F35FAF968EB}" presName="text_2" presStyleLbl="node1" presStyleIdx="1" presStyleCnt="3">
        <dgm:presLayoutVars>
          <dgm:bulletEnabled val="1"/>
        </dgm:presLayoutVars>
      </dgm:prSet>
      <dgm:spPr/>
      <dgm:t>
        <a:bodyPr/>
        <a:lstStyle/>
        <a:p>
          <a:endParaRPr lang="en-US"/>
        </a:p>
      </dgm:t>
    </dgm:pt>
    <dgm:pt modelId="{68185B88-2E1B-4909-8CBA-A55E42F4849C}" type="pres">
      <dgm:prSet presAssocID="{8B3C30B3-CC6E-44BE-80D0-1F35FAF968EB}" presName="accent_2" presStyleCnt="0"/>
      <dgm:spPr/>
    </dgm:pt>
    <dgm:pt modelId="{DD009EB0-35C3-4A59-8C5C-2C0D0BF9D69F}" type="pres">
      <dgm:prSet presAssocID="{8B3C30B3-CC6E-44BE-80D0-1F35FAF968EB}" presName="accentRepeatNode" presStyleLbl="solidFgAcc1" presStyleIdx="1" presStyleCnt="3"/>
      <dgm:spPr/>
    </dgm:pt>
    <dgm:pt modelId="{A37E415F-9120-44A2-BBC3-588D3F1A22B7}" type="pres">
      <dgm:prSet presAssocID="{DF294A70-F176-4828-B893-E39DC2F97A5E}" presName="text_3" presStyleLbl="node1" presStyleIdx="2" presStyleCnt="3">
        <dgm:presLayoutVars>
          <dgm:bulletEnabled val="1"/>
        </dgm:presLayoutVars>
      </dgm:prSet>
      <dgm:spPr/>
      <dgm:t>
        <a:bodyPr/>
        <a:lstStyle/>
        <a:p>
          <a:endParaRPr lang="en-US"/>
        </a:p>
      </dgm:t>
    </dgm:pt>
    <dgm:pt modelId="{24C8EDE6-034F-45BF-8122-DB7192BC213B}" type="pres">
      <dgm:prSet presAssocID="{DF294A70-F176-4828-B893-E39DC2F97A5E}" presName="accent_3" presStyleCnt="0"/>
      <dgm:spPr/>
    </dgm:pt>
    <dgm:pt modelId="{57208A71-92B7-4882-BA66-36A94E30FC35}" type="pres">
      <dgm:prSet presAssocID="{DF294A70-F176-4828-B893-E39DC2F97A5E}" presName="accentRepeatNode" presStyleLbl="solidFgAcc1" presStyleIdx="2" presStyleCnt="3"/>
      <dgm:spPr/>
    </dgm:pt>
  </dgm:ptLst>
  <dgm:cxnLst>
    <dgm:cxn modelId="{2B510676-FBB1-4332-816A-4B5FB46432E0}" srcId="{CFCD51AC-E533-46B1-9F01-DD0E322DCA15}" destId="{8B3C30B3-CC6E-44BE-80D0-1F35FAF968EB}" srcOrd="1" destOrd="0" parTransId="{DF632867-26D6-454B-8D83-277613B7608E}" sibTransId="{8A3BF794-E225-428D-BC7D-209534D8085C}"/>
    <dgm:cxn modelId="{5B759636-D97F-4C4D-946B-AD10F63D1F2E}" type="presOf" srcId="{DF294A70-F176-4828-B893-E39DC2F97A5E}" destId="{A37E415F-9120-44A2-BBC3-588D3F1A22B7}" srcOrd="0" destOrd="0" presId="urn:microsoft.com/office/officeart/2008/layout/VerticalCurvedList"/>
    <dgm:cxn modelId="{F659C6AB-76E1-4DAB-8EB8-64BDF6B86AA4}" srcId="{CFCD51AC-E533-46B1-9F01-DD0E322DCA15}" destId="{38AAD17E-690C-484D-950A-DA1330E38BE0}" srcOrd="0" destOrd="0" parTransId="{4A1CC481-A21E-4DAF-A8AA-9475FFB4FE31}" sibTransId="{8A8BD311-03CE-4CB4-970C-CE10F288F7C7}"/>
    <dgm:cxn modelId="{097C2F9B-3F89-4321-B1D0-DA398197CEFE}" srcId="{CFCD51AC-E533-46B1-9F01-DD0E322DCA15}" destId="{DF294A70-F176-4828-B893-E39DC2F97A5E}" srcOrd="2" destOrd="0" parTransId="{90ED0B02-D275-4528-9F72-BB3ADB74CFF2}" sibTransId="{7A915C9C-9A48-4291-B71A-6380D18679AD}"/>
    <dgm:cxn modelId="{6AF82E0F-2256-4D8F-A86C-B67F75E47166}" type="presOf" srcId="{38AAD17E-690C-484D-950A-DA1330E38BE0}" destId="{058212A9-0871-4C02-936E-243BB2C8A4B7}" srcOrd="0" destOrd="0" presId="urn:microsoft.com/office/officeart/2008/layout/VerticalCurvedList"/>
    <dgm:cxn modelId="{98EDCEC0-BC78-4A1C-8B27-42672BF916D1}" type="presOf" srcId="{8B3C30B3-CC6E-44BE-80D0-1F35FAF968EB}" destId="{D046E0A5-E904-43D1-BF69-9B4213AD605C}" srcOrd="0" destOrd="0" presId="urn:microsoft.com/office/officeart/2008/layout/VerticalCurvedList"/>
    <dgm:cxn modelId="{743C4075-8D88-46FF-9742-5C06322CB0BF}" type="presOf" srcId="{8A8BD311-03CE-4CB4-970C-CE10F288F7C7}" destId="{E3719CB1-D293-44CB-AFAA-5430514A0E24}" srcOrd="0" destOrd="0" presId="urn:microsoft.com/office/officeart/2008/layout/VerticalCurvedList"/>
    <dgm:cxn modelId="{26ED98FC-E1DF-44FB-AB2E-3922D266EBFD}" type="presOf" srcId="{CFCD51AC-E533-46B1-9F01-DD0E322DCA15}" destId="{C75ECAFF-59A9-47F8-A169-3B25694E14C8}" srcOrd="0" destOrd="0" presId="urn:microsoft.com/office/officeart/2008/layout/VerticalCurvedList"/>
    <dgm:cxn modelId="{91B6B052-94D9-47B7-AC8C-4F26B2D02CF5}" type="presParOf" srcId="{C75ECAFF-59A9-47F8-A169-3B25694E14C8}" destId="{6523E226-55FB-4833-B0BA-7C9EDE0C7D64}" srcOrd="0" destOrd="0" presId="urn:microsoft.com/office/officeart/2008/layout/VerticalCurvedList"/>
    <dgm:cxn modelId="{71DBE839-A68F-466A-A4B2-AD2F43BF5FA8}" type="presParOf" srcId="{6523E226-55FB-4833-B0BA-7C9EDE0C7D64}" destId="{85400F7F-D823-4BA4-84AA-0B33D4272131}" srcOrd="0" destOrd="0" presId="urn:microsoft.com/office/officeart/2008/layout/VerticalCurvedList"/>
    <dgm:cxn modelId="{ADF4379E-EEC9-44DD-91A1-F58A6275B0CC}" type="presParOf" srcId="{85400F7F-D823-4BA4-84AA-0B33D4272131}" destId="{01439714-51E0-4B55-9C60-4B1FA54C26FE}" srcOrd="0" destOrd="0" presId="urn:microsoft.com/office/officeart/2008/layout/VerticalCurvedList"/>
    <dgm:cxn modelId="{8AE6CA88-A963-4719-9DA3-61175C687543}" type="presParOf" srcId="{85400F7F-D823-4BA4-84AA-0B33D4272131}" destId="{E3719CB1-D293-44CB-AFAA-5430514A0E24}" srcOrd="1" destOrd="0" presId="urn:microsoft.com/office/officeart/2008/layout/VerticalCurvedList"/>
    <dgm:cxn modelId="{6A59E070-C54C-49B4-85DC-8224446C710D}" type="presParOf" srcId="{85400F7F-D823-4BA4-84AA-0B33D4272131}" destId="{CF40C31E-8CE7-4E9C-BC02-74BFF407CC18}" srcOrd="2" destOrd="0" presId="urn:microsoft.com/office/officeart/2008/layout/VerticalCurvedList"/>
    <dgm:cxn modelId="{AA62418A-207D-4E02-8768-8BAC62D48703}" type="presParOf" srcId="{85400F7F-D823-4BA4-84AA-0B33D4272131}" destId="{2FE6B282-9CDE-4744-A626-5DD9CCBC344C}" srcOrd="3" destOrd="0" presId="urn:microsoft.com/office/officeart/2008/layout/VerticalCurvedList"/>
    <dgm:cxn modelId="{0FE2F610-0DAF-48C4-ACCA-9C647E7D2332}" type="presParOf" srcId="{6523E226-55FB-4833-B0BA-7C9EDE0C7D64}" destId="{058212A9-0871-4C02-936E-243BB2C8A4B7}" srcOrd="1" destOrd="0" presId="urn:microsoft.com/office/officeart/2008/layout/VerticalCurvedList"/>
    <dgm:cxn modelId="{DD461365-C655-439D-943D-E03343D5CF40}" type="presParOf" srcId="{6523E226-55FB-4833-B0BA-7C9EDE0C7D64}" destId="{5A194DDF-1F65-42BB-B745-0ABBBA1FE08E}" srcOrd="2" destOrd="0" presId="urn:microsoft.com/office/officeart/2008/layout/VerticalCurvedList"/>
    <dgm:cxn modelId="{F0370BC4-6B0A-4D6E-A17E-96E7D056DC8D}" type="presParOf" srcId="{5A194DDF-1F65-42BB-B745-0ABBBA1FE08E}" destId="{FE5168AC-673A-4DA7-A13D-09DA6B8570FF}" srcOrd="0" destOrd="0" presId="urn:microsoft.com/office/officeart/2008/layout/VerticalCurvedList"/>
    <dgm:cxn modelId="{D2DD1100-40F9-464A-A405-B6244E145FA5}" type="presParOf" srcId="{6523E226-55FB-4833-B0BA-7C9EDE0C7D64}" destId="{D046E0A5-E904-43D1-BF69-9B4213AD605C}" srcOrd="3" destOrd="0" presId="urn:microsoft.com/office/officeart/2008/layout/VerticalCurvedList"/>
    <dgm:cxn modelId="{D81180D4-F2B1-47F7-9A62-17627C949C4E}" type="presParOf" srcId="{6523E226-55FB-4833-B0BA-7C9EDE0C7D64}" destId="{68185B88-2E1B-4909-8CBA-A55E42F4849C}" srcOrd="4" destOrd="0" presId="urn:microsoft.com/office/officeart/2008/layout/VerticalCurvedList"/>
    <dgm:cxn modelId="{A21E009F-4765-4D0B-8AF9-AB91D3BE3F65}" type="presParOf" srcId="{68185B88-2E1B-4909-8CBA-A55E42F4849C}" destId="{DD009EB0-35C3-4A59-8C5C-2C0D0BF9D69F}" srcOrd="0" destOrd="0" presId="urn:microsoft.com/office/officeart/2008/layout/VerticalCurvedList"/>
    <dgm:cxn modelId="{6B1A970C-594A-4A4F-A171-818EC717342A}" type="presParOf" srcId="{6523E226-55FB-4833-B0BA-7C9EDE0C7D64}" destId="{A37E415F-9120-44A2-BBC3-588D3F1A22B7}" srcOrd="5" destOrd="0" presId="urn:microsoft.com/office/officeart/2008/layout/VerticalCurvedList"/>
    <dgm:cxn modelId="{DFB4617F-97DD-48C5-9884-0D5DE96CA3C5}" type="presParOf" srcId="{6523E226-55FB-4833-B0BA-7C9EDE0C7D64}" destId="{24C8EDE6-034F-45BF-8122-DB7192BC213B}" srcOrd="6" destOrd="0" presId="urn:microsoft.com/office/officeart/2008/layout/VerticalCurvedList"/>
    <dgm:cxn modelId="{E1F692B5-9190-4F38-B747-A00734E1FD95}" type="presParOf" srcId="{24C8EDE6-034F-45BF-8122-DB7192BC213B}" destId="{57208A71-92B7-4882-BA66-36A94E30FC35}"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EA9D3A-C4CB-4208-A4D0-75D2F8BC5E9A}">
      <dsp:nvSpPr>
        <dsp:cNvPr id="0" name=""/>
        <dsp:cNvSpPr/>
      </dsp:nvSpPr>
      <dsp:spPr>
        <a:xfrm>
          <a:off x="0" y="3252253"/>
          <a:ext cx="8363272" cy="1067462"/>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lv-LV" sz="2100" kern="1200" dirty="0" smtClean="0"/>
            <a:t>PVN </a:t>
          </a:r>
          <a:r>
            <a:rPr lang="lv-LV" sz="2100" kern="1200" dirty="0" err="1" smtClean="0"/>
            <a:t>attiecināmība</a:t>
          </a:r>
          <a:endParaRPr lang="en-US" sz="2100" kern="1200" dirty="0"/>
        </a:p>
      </dsp:txBody>
      <dsp:txXfrm>
        <a:off x="0" y="3252253"/>
        <a:ext cx="8363272" cy="576429"/>
      </dsp:txXfrm>
    </dsp:sp>
    <dsp:sp modelId="{DB0BB17C-B563-458D-801E-0AD022B09703}">
      <dsp:nvSpPr>
        <dsp:cNvPr id="0" name=""/>
        <dsp:cNvSpPr/>
      </dsp:nvSpPr>
      <dsp:spPr>
        <a:xfrm>
          <a:off x="0" y="3807334"/>
          <a:ext cx="4181636" cy="491032"/>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lv-LV" sz="1400" kern="1200" dirty="0" smtClean="0"/>
            <a:t>PVN attiecināms tikai projektiem līdz 5 miljoni EUR</a:t>
          </a:r>
          <a:endParaRPr lang="en-US" sz="1400" kern="1200" dirty="0"/>
        </a:p>
      </dsp:txBody>
      <dsp:txXfrm>
        <a:off x="0" y="3807334"/>
        <a:ext cx="4181636" cy="491032"/>
      </dsp:txXfrm>
    </dsp:sp>
    <dsp:sp modelId="{E04DD7A0-BCF9-4CDD-A1E7-33807C559DDC}">
      <dsp:nvSpPr>
        <dsp:cNvPr id="0" name=""/>
        <dsp:cNvSpPr/>
      </dsp:nvSpPr>
      <dsp:spPr>
        <a:xfrm>
          <a:off x="4181636" y="3807334"/>
          <a:ext cx="4181636" cy="491032"/>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lv-LV" sz="1400" kern="1200" dirty="0" smtClean="0"/>
            <a:t>Izdevumi PVN segšanai </a:t>
          </a:r>
        </a:p>
        <a:p>
          <a:pPr lvl="0" algn="ctr" defTabSz="622300">
            <a:lnSpc>
              <a:spcPct val="90000"/>
            </a:lnSpc>
            <a:spcBef>
              <a:spcPct val="0"/>
            </a:spcBef>
            <a:spcAft>
              <a:spcPct val="35000"/>
            </a:spcAft>
          </a:pPr>
          <a:r>
            <a:rPr lang="lv-LV" sz="1400" kern="1200" dirty="0" smtClean="0">
              <a:latin typeface="Calibri" panose="020F0502020204030204" pitchFamily="34" charset="0"/>
              <a:cs typeface="Calibri" panose="020F0502020204030204" pitchFamily="34" charset="0"/>
            </a:rPr>
            <a:t>≈</a:t>
          </a:r>
          <a:r>
            <a:rPr lang="lv-LV" sz="1400" u="sng" kern="1200" dirty="0" smtClean="0"/>
            <a:t>311 milj. EUR</a:t>
          </a:r>
          <a:endParaRPr lang="en-US" sz="1400" u="sng" kern="1200" dirty="0"/>
        </a:p>
      </dsp:txBody>
      <dsp:txXfrm>
        <a:off x="4181636" y="3807334"/>
        <a:ext cx="4181636" cy="491032"/>
      </dsp:txXfrm>
    </dsp:sp>
    <dsp:sp modelId="{CCEA51D7-7A5D-401C-A099-06CB65C6F036}">
      <dsp:nvSpPr>
        <dsp:cNvPr id="0" name=""/>
        <dsp:cNvSpPr/>
      </dsp:nvSpPr>
      <dsp:spPr>
        <a:xfrm rot="10800000">
          <a:off x="0" y="1626508"/>
          <a:ext cx="8363272" cy="1641757"/>
        </a:xfrm>
        <a:prstGeom prst="upArrowCallou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lv-LV" sz="2100" kern="1200" dirty="0" smtClean="0"/>
            <a:t>Līdzfinansējuma likmes</a:t>
          </a:r>
          <a:endParaRPr lang="en-US" sz="2100" kern="1200" dirty="0"/>
        </a:p>
      </dsp:txBody>
      <dsp:txXfrm rot="-10800000">
        <a:off x="0" y="1626508"/>
        <a:ext cx="8363272" cy="576256"/>
      </dsp:txXfrm>
    </dsp:sp>
    <dsp:sp modelId="{EB47CB3B-E8E7-4A89-A98D-AB868AB4B86D}">
      <dsp:nvSpPr>
        <dsp:cNvPr id="0" name=""/>
        <dsp:cNvSpPr/>
      </dsp:nvSpPr>
      <dsp:spPr>
        <a:xfrm>
          <a:off x="0" y="2202765"/>
          <a:ext cx="4181636" cy="490885"/>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lv-LV" sz="1400" kern="1200" dirty="0" smtClean="0"/>
            <a:t>ES līdzfinansējuma samazinājums no 85% uz 70%</a:t>
          </a:r>
          <a:endParaRPr lang="en-US" sz="1400" kern="1200" dirty="0"/>
        </a:p>
      </dsp:txBody>
      <dsp:txXfrm>
        <a:off x="0" y="2202765"/>
        <a:ext cx="4181636" cy="490885"/>
      </dsp:txXfrm>
    </dsp:sp>
    <dsp:sp modelId="{944BD899-3EC0-4C14-81EC-721FC2B842F0}">
      <dsp:nvSpPr>
        <dsp:cNvPr id="0" name=""/>
        <dsp:cNvSpPr/>
      </dsp:nvSpPr>
      <dsp:spPr>
        <a:xfrm>
          <a:off x="4181636" y="2202765"/>
          <a:ext cx="4181636" cy="490885"/>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lv-LV" sz="1400" kern="1200" dirty="0" smtClean="0"/>
            <a:t>LV līdzfinansējuma pieaugums </a:t>
          </a:r>
        </a:p>
        <a:p>
          <a:pPr lvl="0" algn="ctr" defTabSz="622300">
            <a:lnSpc>
              <a:spcPct val="90000"/>
            </a:lnSpc>
            <a:spcBef>
              <a:spcPct val="0"/>
            </a:spcBef>
            <a:spcAft>
              <a:spcPct val="35000"/>
            </a:spcAft>
          </a:pPr>
          <a:r>
            <a:rPr lang="lv-LV" sz="1400" kern="1200" dirty="0" smtClean="0">
              <a:latin typeface="Calibri" panose="020F0502020204030204" pitchFamily="34" charset="0"/>
              <a:cs typeface="Calibri" panose="020F0502020204030204" pitchFamily="34" charset="0"/>
            </a:rPr>
            <a:t>≈ </a:t>
          </a:r>
          <a:r>
            <a:rPr lang="lv-LV" sz="1400" u="sng" kern="1200" dirty="0" smtClean="0"/>
            <a:t>401 milj. EUR</a:t>
          </a:r>
          <a:endParaRPr lang="en-US" sz="1400" u="sng" kern="1200" dirty="0"/>
        </a:p>
      </dsp:txBody>
      <dsp:txXfrm>
        <a:off x="4181636" y="2202765"/>
        <a:ext cx="4181636" cy="490885"/>
      </dsp:txXfrm>
    </dsp:sp>
    <dsp:sp modelId="{310BA672-BE98-4F39-A4E0-A57267CFDBD1}">
      <dsp:nvSpPr>
        <dsp:cNvPr id="0" name=""/>
        <dsp:cNvSpPr/>
      </dsp:nvSpPr>
      <dsp:spPr>
        <a:xfrm rot="10800000">
          <a:off x="0" y="763"/>
          <a:ext cx="8363272" cy="1641757"/>
        </a:xfrm>
        <a:prstGeom prst="upArrowCallou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lv-LV" sz="2100" kern="1200" dirty="0" smtClean="0"/>
            <a:t>Nacionālais Kohēzijas piešķīrums</a:t>
          </a:r>
          <a:endParaRPr lang="en-US" sz="2100" kern="1200" dirty="0"/>
        </a:p>
      </dsp:txBody>
      <dsp:txXfrm rot="-10800000">
        <a:off x="0" y="763"/>
        <a:ext cx="8363272" cy="576256"/>
      </dsp:txXfrm>
    </dsp:sp>
    <dsp:sp modelId="{E9ED9B2C-5083-4C18-A266-D975B8DD3CA2}">
      <dsp:nvSpPr>
        <dsp:cNvPr id="0" name=""/>
        <dsp:cNvSpPr/>
      </dsp:nvSpPr>
      <dsp:spPr>
        <a:xfrm>
          <a:off x="0" y="577020"/>
          <a:ext cx="4181636" cy="490885"/>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lv-LV" sz="1400" kern="1200" dirty="0" smtClean="0"/>
            <a:t>Latvijas nacionālās aploksnes samazinājums</a:t>
          </a:r>
          <a:endParaRPr lang="en-US" sz="1400" kern="1200" dirty="0"/>
        </a:p>
      </dsp:txBody>
      <dsp:txXfrm>
        <a:off x="0" y="577020"/>
        <a:ext cx="4181636" cy="490885"/>
      </dsp:txXfrm>
    </dsp:sp>
    <dsp:sp modelId="{25F04A50-6612-44AE-904F-DBA3EFDBDECA}">
      <dsp:nvSpPr>
        <dsp:cNvPr id="0" name=""/>
        <dsp:cNvSpPr/>
      </dsp:nvSpPr>
      <dsp:spPr>
        <a:xfrm>
          <a:off x="4181636" y="577020"/>
          <a:ext cx="4181636" cy="490885"/>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lvl="0" algn="ctr" defTabSz="622300">
            <a:lnSpc>
              <a:spcPct val="90000"/>
            </a:lnSpc>
            <a:spcBef>
              <a:spcPct val="0"/>
            </a:spcBef>
            <a:spcAft>
              <a:spcPct val="35000"/>
            </a:spcAft>
          </a:pPr>
          <a:r>
            <a:rPr lang="lv-LV" sz="1400" kern="1200" dirty="0" smtClean="0"/>
            <a:t>-13% (no 4,846</a:t>
          </a:r>
          <a:r>
            <a:rPr lang="lv-LV" sz="1400" i="1" kern="1200" dirty="0" smtClean="0"/>
            <a:t> </a:t>
          </a:r>
          <a:r>
            <a:rPr lang="lv-LV" sz="1400" kern="1200" dirty="0" smtClean="0"/>
            <a:t> uz </a:t>
          </a:r>
          <a:r>
            <a:rPr lang="lv-LV" sz="1400" i="1" kern="1200" dirty="0" smtClean="0"/>
            <a:t>4,262</a:t>
          </a:r>
          <a:r>
            <a:rPr lang="lv-LV" sz="1400" kern="1200" dirty="0" smtClean="0"/>
            <a:t> mljrd. EUR)*</a:t>
          </a:r>
        </a:p>
        <a:p>
          <a:pPr lvl="0" algn="ctr" defTabSz="622300">
            <a:lnSpc>
              <a:spcPct val="90000"/>
            </a:lnSpc>
            <a:spcBef>
              <a:spcPct val="0"/>
            </a:spcBef>
            <a:spcAft>
              <a:spcPct val="35000"/>
            </a:spcAft>
          </a:pPr>
          <a:r>
            <a:rPr lang="lv-LV" sz="1400" kern="1200" dirty="0" smtClean="0">
              <a:latin typeface="Calibri" panose="020F0502020204030204" pitchFamily="34" charset="0"/>
              <a:cs typeface="Calibri" panose="020F0502020204030204" pitchFamily="34" charset="0"/>
            </a:rPr>
            <a:t>≈ </a:t>
          </a:r>
          <a:r>
            <a:rPr lang="lv-LV" sz="1400" u="sng" kern="1200" dirty="0" smtClean="0"/>
            <a:t>- 584 milj. EUR</a:t>
          </a:r>
          <a:endParaRPr lang="en-US" sz="1400" u="sng" kern="1200" dirty="0"/>
        </a:p>
      </dsp:txBody>
      <dsp:txXfrm>
        <a:off x="4181636" y="577020"/>
        <a:ext cx="4181636" cy="4908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19CB1-D293-44CB-AFAA-5430514A0E24}">
      <dsp:nvSpPr>
        <dsp:cNvPr id="0" name=""/>
        <dsp:cNvSpPr/>
      </dsp:nvSpPr>
      <dsp:spPr>
        <a:xfrm>
          <a:off x="-5491683" y="-840933"/>
          <a:ext cx="6539616" cy="6539616"/>
        </a:xfrm>
        <a:prstGeom prst="blockArc">
          <a:avLst>
            <a:gd name="adj1" fmla="val 18900000"/>
            <a:gd name="adj2" fmla="val 2700000"/>
            <a:gd name="adj3" fmla="val 330"/>
          </a:avLst>
        </a:pr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058212A9-0871-4C02-936E-243BB2C8A4B7}">
      <dsp:nvSpPr>
        <dsp:cNvPr id="0" name=""/>
        <dsp:cNvSpPr/>
      </dsp:nvSpPr>
      <dsp:spPr>
        <a:xfrm>
          <a:off x="674255" y="485775"/>
          <a:ext cx="7945507" cy="971550"/>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71168" tIns="53340" rIns="53340" bIns="53340" numCol="1" spcCol="1270" anchor="ctr" anchorCtr="0">
          <a:noAutofit/>
        </a:bodyPr>
        <a:lstStyle/>
        <a:p>
          <a:pPr lvl="0" algn="just" defTabSz="933450">
            <a:lnSpc>
              <a:spcPct val="90000"/>
            </a:lnSpc>
            <a:spcBef>
              <a:spcPct val="0"/>
            </a:spcBef>
            <a:spcAft>
              <a:spcPct val="35000"/>
            </a:spcAft>
          </a:pPr>
          <a:r>
            <a:rPr lang="lv-LV" sz="2100" kern="1200" dirty="0" smtClean="0"/>
            <a:t>Iesaiste DP izstrādē un Uzraudzības komitejā līdzīga kā 2014.-2020. gada plānošanas periodā</a:t>
          </a:r>
          <a:endParaRPr lang="en-US" sz="2100" kern="1200" dirty="0"/>
        </a:p>
      </dsp:txBody>
      <dsp:txXfrm>
        <a:off x="674255" y="485775"/>
        <a:ext cx="7945507" cy="971550"/>
      </dsp:txXfrm>
    </dsp:sp>
    <dsp:sp modelId="{FE5168AC-673A-4DA7-A13D-09DA6B8570FF}">
      <dsp:nvSpPr>
        <dsp:cNvPr id="0" name=""/>
        <dsp:cNvSpPr/>
      </dsp:nvSpPr>
      <dsp:spPr>
        <a:xfrm>
          <a:off x="67036" y="364331"/>
          <a:ext cx="1214437" cy="1214437"/>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D046E0A5-E904-43D1-BF69-9B4213AD605C}">
      <dsp:nvSpPr>
        <dsp:cNvPr id="0" name=""/>
        <dsp:cNvSpPr/>
      </dsp:nvSpPr>
      <dsp:spPr>
        <a:xfrm>
          <a:off x="1027414" y="1943100"/>
          <a:ext cx="7592348" cy="971550"/>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71168" tIns="53340" rIns="53340" bIns="53340" numCol="1" spcCol="1270" anchor="ctr" anchorCtr="0">
          <a:noAutofit/>
        </a:bodyPr>
        <a:lstStyle/>
        <a:p>
          <a:pPr lvl="0" algn="just" defTabSz="933450">
            <a:lnSpc>
              <a:spcPct val="90000"/>
            </a:lnSpc>
            <a:spcBef>
              <a:spcPct val="0"/>
            </a:spcBef>
            <a:spcAft>
              <a:spcPct val="35000"/>
            </a:spcAft>
          </a:pPr>
          <a:r>
            <a:rPr lang="lv-LV" sz="2100" kern="1200" dirty="0" smtClean="0"/>
            <a:t>ESF regulas priekšlikums – dalībvalstīm jānovirza pietiekams finansējums sociālo partneru kapacitātes stiprināšanai</a:t>
          </a:r>
          <a:endParaRPr lang="en-US" sz="2100" kern="1200" dirty="0"/>
        </a:p>
      </dsp:txBody>
      <dsp:txXfrm>
        <a:off x="1027414" y="1943100"/>
        <a:ext cx="7592348" cy="971550"/>
      </dsp:txXfrm>
    </dsp:sp>
    <dsp:sp modelId="{DD009EB0-35C3-4A59-8C5C-2C0D0BF9D69F}">
      <dsp:nvSpPr>
        <dsp:cNvPr id="0" name=""/>
        <dsp:cNvSpPr/>
      </dsp:nvSpPr>
      <dsp:spPr>
        <a:xfrm>
          <a:off x="420195" y="1821656"/>
          <a:ext cx="1214437" cy="1214437"/>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A37E415F-9120-44A2-BBC3-588D3F1A22B7}">
      <dsp:nvSpPr>
        <dsp:cNvPr id="0" name=""/>
        <dsp:cNvSpPr/>
      </dsp:nvSpPr>
      <dsp:spPr>
        <a:xfrm>
          <a:off x="674255" y="3400425"/>
          <a:ext cx="7945507" cy="971550"/>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71168" tIns="53340" rIns="53340" bIns="53340" numCol="1" spcCol="1270" anchor="ctr" anchorCtr="0">
          <a:noAutofit/>
        </a:bodyPr>
        <a:lstStyle/>
        <a:p>
          <a:pPr lvl="0" algn="just" defTabSz="933450">
            <a:lnSpc>
              <a:spcPct val="90000"/>
            </a:lnSpc>
            <a:spcBef>
              <a:spcPct val="0"/>
            </a:spcBef>
            <a:spcAft>
              <a:spcPct val="35000"/>
            </a:spcAft>
          </a:pPr>
          <a:r>
            <a:rPr lang="lv-LV" sz="2100" kern="1200" dirty="0" smtClean="0"/>
            <a:t>Atbalsts sociālajām inovācijām – dalībvalstīm jāievieš vismaz viena prioritāte. Līdzfinansējuma likme šāda veida darbībām 95 %</a:t>
          </a:r>
          <a:endParaRPr lang="en-US" sz="2100" kern="1200" dirty="0"/>
        </a:p>
      </dsp:txBody>
      <dsp:txXfrm>
        <a:off x="674255" y="3400425"/>
        <a:ext cx="7945507" cy="971550"/>
      </dsp:txXfrm>
    </dsp:sp>
    <dsp:sp modelId="{57208A71-92B7-4882-BA66-36A94E30FC35}">
      <dsp:nvSpPr>
        <dsp:cNvPr id="0" name=""/>
        <dsp:cNvSpPr/>
      </dsp:nvSpPr>
      <dsp:spPr>
        <a:xfrm>
          <a:off x="67036" y="3278981"/>
          <a:ext cx="1214437" cy="1214437"/>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362" cy="4953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778155" y="0"/>
            <a:ext cx="2889362" cy="495300"/>
          </a:xfrm>
          <a:prstGeom prst="rect">
            <a:avLst/>
          </a:prstGeom>
        </p:spPr>
        <p:txBody>
          <a:bodyPr vert="horz" lIns="91440" tIns="45720" rIns="91440" bIns="45720" rtlCol="0"/>
          <a:lstStyle>
            <a:lvl1pPr algn="r">
              <a:defRPr sz="1200"/>
            </a:lvl1pPr>
          </a:lstStyle>
          <a:p>
            <a:fld id="{4198CAD9-0AEB-4D97-B593-BA1568BD5A30}" type="datetimeFigureOut">
              <a:rPr lang="lv-LV" smtClean="0"/>
              <a:t>27.11.2018</a:t>
            </a:fld>
            <a:endParaRPr lang="lv-LV"/>
          </a:p>
        </p:txBody>
      </p:sp>
      <p:sp>
        <p:nvSpPr>
          <p:cNvPr id="4" name="Footer Placeholder 3"/>
          <p:cNvSpPr>
            <a:spLocks noGrp="1"/>
          </p:cNvSpPr>
          <p:nvPr>
            <p:ph type="ftr" sz="quarter" idx="2"/>
          </p:nvPr>
        </p:nvSpPr>
        <p:spPr>
          <a:xfrm>
            <a:off x="0" y="9377363"/>
            <a:ext cx="2889362" cy="495300"/>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778155" y="9377363"/>
            <a:ext cx="2889362" cy="495300"/>
          </a:xfrm>
          <a:prstGeom prst="rect">
            <a:avLst/>
          </a:prstGeom>
        </p:spPr>
        <p:txBody>
          <a:bodyPr vert="horz" lIns="91440" tIns="45720" rIns="91440" bIns="45720" rtlCol="0" anchor="b"/>
          <a:lstStyle>
            <a:lvl1pPr algn="r">
              <a:defRPr sz="1200"/>
            </a:lvl1pPr>
          </a:lstStyle>
          <a:p>
            <a:fld id="{7FB9020B-834B-44B2-B943-6711D4444F5F}" type="slidenum">
              <a:rPr lang="lv-LV" smtClean="0"/>
              <a:t>‹#›</a:t>
            </a:fld>
            <a:endParaRPr lang="lv-LV"/>
          </a:p>
        </p:txBody>
      </p:sp>
    </p:spTree>
    <p:extLst>
      <p:ext uri="{BB962C8B-B14F-4D97-AF65-F5344CB8AC3E}">
        <p14:creationId xmlns:p14="http://schemas.microsoft.com/office/powerpoint/2010/main" val="18284465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3633"/>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777607" y="1"/>
            <a:ext cx="2889938" cy="493633"/>
          </a:xfrm>
          <a:prstGeom prst="rect">
            <a:avLst/>
          </a:prstGeom>
        </p:spPr>
        <p:txBody>
          <a:bodyPr vert="horz" lIns="91440" tIns="45720" rIns="91440" bIns="45720" rtlCol="0"/>
          <a:lstStyle>
            <a:lvl1pPr algn="r">
              <a:defRPr sz="1200"/>
            </a:lvl1pPr>
          </a:lstStyle>
          <a:p>
            <a:fld id="{30D7EF8A-8F42-45CC-9010-7ECE206F8CD5}" type="datetimeFigureOut">
              <a:rPr lang="lv-LV" smtClean="0"/>
              <a:t>27.11.2018</a:t>
            </a:fld>
            <a:endParaRPr lang="lv-LV"/>
          </a:p>
        </p:txBody>
      </p:sp>
      <p:sp>
        <p:nvSpPr>
          <p:cNvPr id="4" name="Slide Image Placeholder 3"/>
          <p:cNvSpPr>
            <a:spLocks noGrp="1" noRot="1" noChangeAspect="1"/>
          </p:cNvSpPr>
          <p:nvPr>
            <p:ph type="sldImg" idx="2"/>
          </p:nvPr>
        </p:nvSpPr>
        <p:spPr>
          <a:xfrm>
            <a:off x="866775" y="739775"/>
            <a:ext cx="4935538" cy="3703638"/>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66909" y="4689515"/>
            <a:ext cx="5335270" cy="444269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377317"/>
            <a:ext cx="2889938" cy="493633"/>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777607" y="9377317"/>
            <a:ext cx="2889938" cy="493633"/>
          </a:xfrm>
          <a:prstGeom prst="rect">
            <a:avLst/>
          </a:prstGeom>
        </p:spPr>
        <p:txBody>
          <a:bodyPr vert="horz" lIns="91440" tIns="45720" rIns="91440" bIns="45720" rtlCol="0" anchor="b"/>
          <a:lstStyle>
            <a:lvl1pPr algn="r">
              <a:defRPr sz="1200"/>
            </a:lvl1pPr>
          </a:lstStyle>
          <a:p>
            <a:fld id="{56151646-2DFC-4BCA-ABE7-8C058D6330D0}" type="slidenum">
              <a:rPr lang="lv-LV" smtClean="0"/>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kern="1200" dirty="0" smtClean="0">
                <a:solidFill>
                  <a:schemeClr val="tx1"/>
                </a:solidFill>
                <a:effectLst/>
                <a:latin typeface="+mn-lt"/>
                <a:ea typeface="+mn-ea"/>
                <a:cs typeface="+mn-cs"/>
              </a:rPr>
              <a:t>Nav atbalstāmas investīcijas:	</a:t>
            </a:r>
          </a:p>
          <a:p>
            <a:pPr lvl="0"/>
            <a:r>
              <a:rPr lang="lv-LV" sz="1200" kern="1200" dirty="0" err="1" smtClean="0">
                <a:solidFill>
                  <a:schemeClr val="tx1"/>
                </a:solidFill>
                <a:effectLst/>
                <a:latin typeface="+mn-lt"/>
                <a:ea typeface="+mn-ea"/>
                <a:cs typeface="+mn-cs"/>
              </a:rPr>
              <a:t>kodolelektrostaciju</a:t>
            </a:r>
            <a:r>
              <a:rPr lang="lv-LV" sz="1200" kern="1200" dirty="0" smtClean="0">
                <a:solidFill>
                  <a:schemeClr val="tx1"/>
                </a:solidFill>
                <a:effectLst/>
                <a:latin typeface="+mn-lt"/>
                <a:ea typeface="+mn-ea"/>
                <a:cs typeface="+mn-cs"/>
              </a:rPr>
              <a:t> </a:t>
            </a:r>
            <a:r>
              <a:rPr lang="lv-LV" sz="1200" kern="1200" dirty="0" err="1" smtClean="0">
                <a:solidFill>
                  <a:schemeClr val="tx1"/>
                </a:solidFill>
                <a:effectLst/>
                <a:latin typeface="+mn-lt"/>
                <a:ea typeface="+mn-ea"/>
                <a:cs typeface="+mn-cs"/>
              </a:rPr>
              <a:t>dezekspluatāciju</a:t>
            </a:r>
            <a:r>
              <a:rPr lang="lv-LV" sz="1200" kern="1200" dirty="0" smtClean="0">
                <a:solidFill>
                  <a:schemeClr val="tx1"/>
                </a:solidFill>
                <a:effectLst/>
                <a:latin typeface="+mn-lt"/>
                <a:ea typeface="+mn-ea"/>
                <a:cs typeface="+mn-cs"/>
              </a:rPr>
              <a:t> vai būvniecību,</a:t>
            </a:r>
          </a:p>
          <a:p>
            <a:pPr lvl="0"/>
            <a:r>
              <a:rPr lang="lv-LV" sz="1200" i="1" kern="1200" dirty="0" smtClean="0">
                <a:solidFill>
                  <a:schemeClr val="tx1"/>
                </a:solidFill>
                <a:effectLst/>
                <a:latin typeface="+mn-lt"/>
                <a:ea typeface="+mn-ea"/>
                <a:cs typeface="+mn-cs"/>
              </a:rPr>
              <a:t>investīcijas ar mērķi panākt to siltumnīcefekta gāzu emisiju samazināšanu, kuras rodas no Eiropas Parlamenta un Padomes Direktīvas 2003/87/EK I pielikumā uzskaitītajām darbībām</a:t>
            </a:r>
            <a:r>
              <a:rPr lang="lv-LV" sz="1200" kern="1200" dirty="0" smtClean="0">
                <a:solidFill>
                  <a:schemeClr val="tx1"/>
                </a:solidFill>
                <a:effectLst/>
                <a:latin typeface="+mn-lt"/>
                <a:ea typeface="+mn-ea"/>
                <a:cs typeface="+mn-cs"/>
              </a:rPr>
              <a:t> (</a:t>
            </a:r>
            <a:r>
              <a:rPr lang="lv-LV" sz="1200" b="1" kern="1200" dirty="0" smtClean="0">
                <a:solidFill>
                  <a:schemeClr val="tx1"/>
                </a:solidFill>
                <a:effectLst/>
                <a:latin typeface="+mn-lt"/>
                <a:ea typeface="+mn-ea"/>
                <a:cs typeface="+mn-cs"/>
              </a:rPr>
              <a:t>darbības, kas rezultējas siltumnīcas efektu izraisošas gāzēs, darbības, kā rezultātā rodas oglekļa dioksīds</a:t>
            </a:r>
            <a:r>
              <a:rPr lang="lv-LV" sz="1200" kern="1200" dirty="0" smtClean="0">
                <a:solidFill>
                  <a:schemeClr val="tx1"/>
                </a:solidFill>
                <a:effectLst/>
                <a:latin typeface="+mn-lt"/>
                <a:ea typeface="+mn-ea"/>
                <a:cs typeface="+mn-cs"/>
              </a:rPr>
              <a:t>)</a:t>
            </a:r>
          </a:p>
          <a:p>
            <a:pPr lvl="0"/>
            <a:r>
              <a:rPr lang="lv-LV" sz="1200" kern="1200" dirty="0" smtClean="0">
                <a:solidFill>
                  <a:schemeClr val="tx1"/>
                </a:solidFill>
                <a:effectLst/>
                <a:latin typeface="+mn-lt"/>
                <a:ea typeface="+mn-ea"/>
                <a:cs typeface="+mn-cs"/>
              </a:rPr>
              <a:t>tabakas un tabakas izstrādājumu ražošanu, apstrādi un reklāmu,</a:t>
            </a:r>
          </a:p>
          <a:p>
            <a:pPr lvl="0"/>
            <a:r>
              <a:rPr lang="lv-LV" sz="1200" b="1" kern="1200" dirty="0" smtClean="0">
                <a:solidFill>
                  <a:schemeClr val="tx1"/>
                </a:solidFill>
                <a:effectLst/>
                <a:latin typeface="+mn-lt"/>
                <a:ea typeface="+mn-ea"/>
                <a:cs typeface="+mn-cs"/>
              </a:rPr>
              <a:t>grūtībās nonākušus uzņēmumus</a:t>
            </a:r>
            <a:r>
              <a:rPr lang="lv-LV" sz="1200" kern="1200" dirty="0" smtClean="0">
                <a:solidFill>
                  <a:schemeClr val="tx1"/>
                </a:solidFill>
                <a:effectLst/>
                <a:latin typeface="+mn-lt"/>
                <a:ea typeface="+mn-ea"/>
                <a:cs typeface="+mn-cs"/>
              </a:rPr>
              <a:t>, </a:t>
            </a:r>
            <a:r>
              <a:rPr lang="lv-LV" sz="1200" i="1" kern="1200" dirty="0" smtClean="0">
                <a:solidFill>
                  <a:schemeClr val="tx1"/>
                </a:solidFill>
                <a:effectLst/>
                <a:latin typeface="+mn-lt"/>
                <a:ea typeface="+mn-ea"/>
                <a:cs typeface="+mn-cs"/>
              </a:rPr>
              <a:t>kas definēti Komisijas Regulas (ES) Nr. 651/2014 2. panta 18. punktā</a:t>
            </a:r>
            <a:r>
              <a:rPr lang="lv-LV" sz="1200" kern="1200" dirty="0" smtClean="0">
                <a:solidFill>
                  <a:schemeClr val="tx1"/>
                </a:solidFill>
                <a:effectLst/>
                <a:latin typeface="+mn-lt"/>
                <a:ea typeface="+mn-ea"/>
                <a:cs typeface="+mn-cs"/>
              </a:rPr>
              <a:t>,</a:t>
            </a:r>
          </a:p>
          <a:p>
            <a:pPr lvl="0"/>
            <a:r>
              <a:rPr lang="lv-LV" sz="1200" kern="1200" dirty="0" smtClean="0">
                <a:solidFill>
                  <a:schemeClr val="tx1"/>
                </a:solidFill>
                <a:effectLst/>
                <a:latin typeface="+mn-lt"/>
                <a:ea typeface="+mn-ea"/>
                <a:cs typeface="+mn-cs"/>
              </a:rPr>
              <a:t>investīcijas </a:t>
            </a:r>
            <a:r>
              <a:rPr lang="lv-LV" sz="1200" b="1" kern="1200" dirty="0" smtClean="0">
                <a:solidFill>
                  <a:schemeClr val="tx1"/>
                </a:solidFill>
                <a:effectLst/>
                <a:latin typeface="+mn-lt"/>
                <a:ea typeface="+mn-ea"/>
                <a:cs typeface="+mn-cs"/>
              </a:rPr>
              <a:t>lidostu infrastruktūrā</a:t>
            </a:r>
            <a:r>
              <a:rPr lang="lv-LV" sz="1200" kern="1200" dirty="0" smtClean="0">
                <a:solidFill>
                  <a:schemeClr val="tx1"/>
                </a:solidFill>
                <a:effectLst/>
                <a:latin typeface="+mn-lt"/>
                <a:ea typeface="+mn-ea"/>
                <a:cs typeface="+mn-cs"/>
              </a:rPr>
              <a:t>, izņemot tālākajos reģionos,</a:t>
            </a:r>
          </a:p>
          <a:p>
            <a:pPr lvl="0"/>
            <a:r>
              <a:rPr lang="lv-LV" sz="1200" kern="1200" dirty="0" smtClean="0">
                <a:solidFill>
                  <a:schemeClr val="tx1"/>
                </a:solidFill>
                <a:effectLst/>
                <a:latin typeface="+mn-lt"/>
                <a:ea typeface="+mn-ea"/>
                <a:cs typeface="+mn-cs"/>
              </a:rPr>
              <a:t>investīcijas </a:t>
            </a:r>
            <a:r>
              <a:rPr lang="lv-LV" sz="1200" b="1" kern="1200" dirty="0" smtClean="0">
                <a:solidFill>
                  <a:schemeClr val="tx1"/>
                </a:solidFill>
                <a:effectLst/>
                <a:latin typeface="+mn-lt"/>
                <a:ea typeface="+mn-ea"/>
                <a:cs typeface="+mn-cs"/>
              </a:rPr>
              <a:t>atkritumu apglabāšanai poligonos</a:t>
            </a:r>
            <a:r>
              <a:rPr lang="lv-LV" sz="1200" kern="1200" dirty="0" smtClean="0">
                <a:solidFill>
                  <a:schemeClr val="tx1"/>
                </a:solidFill>
                <a:effectLst/>
                <a:latin typeface="+mn-lt"/>
                <a:ea typeface="+mn-ea"/>
                <a:cs typeface="+mn-cs"/>
              </a:rPr>
              <a:t>,</a:t>
            </a:r>
          </a:p>
          <a:p>
            <a:pPr lvl="0"/>
            <a:r>
              <a:rPr lang="lv-LV" sz="1200" kern="1200" dirty="0" smtClean="0">
                <a:solidFill>
                  <a:schemeClr val="tx1"/>
                </a:solidFill>
                <a:effectLst/>
                <a:latin typeface="+mn-lt"/>
                <a:ea typeface="+mn-ea"/>
                <a:cs typeface="+mn-cs"/>
              </a:rPr>
              <a:t>investīcijas </a:t>
            </a:r>
            <a:r>
              <a:rPr lang="lv-LV" sz="1200" b="1" kern="1200" dirty="0" smtClean="0">
                <a:solidFill>
                  <a:schemeClr val="tx1"/>
                </a:solidFill>
                <a:effectLst/>
                <a:latin typeface="+mn-lt"/>
                <a:ea typeface="+mn-ea"/>
                <a:cs typeface="+mn-cs"/>
              </a:rPr>
              <a:t>atkritumu atliku apstrādes iekārtās</a:t>
            </a:r>
            <a:r>
              <a:rPr lang="lv-LV" sz="1200" kern="1200" dirty="0" smtClean="0">
                <a:solidFill>
                  <a:schemeClr val="tx1"/>
                </a:solidFill>
                <a:effectLst/>
                <a:latin typeface="+mn-lt"/>
                <a:ea typeface="+mn-ea"/>
                <a:cs typeface="+mn-cs"/>
              </a:rPr>
              <a:t>,</a:t>
            </a:r>
          </a:p>
          <a:p>
            <a:pPr lvl="0"/>
            <a:r>
              <a:rPr lang="lv-LV" sz="1200" kern="1200" dirty="0" smtClean="0">
                <a:solidFill>
                  <a:schemeClr val="tx1"/>
                </a:solidFill>
                <a:effectLst/>
                <a:latin typeface="+mn-lt"/>
                <a:ea typeface="+mn-ea"/>
                <a:cs typeface="+mn-cs"/>
              </a:rPr>
              <a:t>investīcijas, kas saistītas ar </a:t>
            </a:r>
            <a:r>
              <a:rPr lang="lv-LV" sz="1200" b="1" kern="1200" dirty="0" smtClean="0">
                <a:solidFill>
                  <a:schemeClr val="tx1"/>
                </a:solidFill>
                <a:effectLst/>
                <a:latin typeface="+mn-lt"/>
                <a:ea typeface="+mn-ea"/>
                <a:cs typeface="+mn-cs"/>
              </a:rPr>
              <a:t>fosilo kurināmo ražošanu, apstrādi, izplatīšanu, glabāšanu vai sadedzināšanu</a:t>
            </a:r>
            <a:r>
              <a:rPr lang="lv-LV" sz="1200" kern="1200" dirty="0" smtClean="0">
                <a:solidFill>
                  <a:schemeClr val="tx1"/>
                </a:solidFill>
                <a:effectLst/>
                <a:latin typeface="+mn-lt"/>
                <a:ea typeface="+mn-ea"/>
                <a:cs typeface="+mn-cs"/>
              </a:rPr>
              <a:t>, izņemot investīcijas, kas saistītas ar tīrajiem transportlīdzekļiem, kas definēti Eiropas Parlamenta un Padomes Direktīvas 2009/33/EK 4. pantā,</a:t>
            </a:r>
          </a:p>
          <a:p>
            <a:pPr lvl="0"/>
            <a:r>
              <a:rPr lang="lv-LV" sz="1200" kern="1200" dirty="0" smtClean="0">
                <a:solidFill>
                  <a:schemeClr val="tx1"/>
                </a:solidFill>
                <a:effectLst/>
                <a:latin typeface="+mn-lt"/>
                <a:ea typeface="+mn-ea"/>
                <a:cs typeface="+mn-cs"/>
              </a:rPr>
              <a:t>investīcijas </a:t>
            </a:r>
            <a:r>
              <a:rPr lang="lv-LV" sz="1200" b="1" kern="1200" dirty="0" smtClean="0">
                <a:solidFill>
                  <a:schemeClr val="tx1"/>
                </a:solidFill>
                <a:effectLst/>
                <a:latin typeface="+mn-lt"/>
                <a:ea typeface="+mn-ea"/>
                <a:cs typeface="+mn-cs"/>
              </a:rPr>
              <a:t>platjoslas infrastruktūrā teritorijās, kurās ir vismaz divi līdzvērtīgas kategorijas platjoslas tīkli</a:t>
            </a:r>
            <a:r>
              <a:rPr lang="lv-LV" sz="1200" kern="1200" dirty="0" smtClean="0">
                <a:solidFill>
                  <a:schemeClr val="tx1"/>
                </a:solidFill>
                <a:effectLst/>
                <a:latin typeface="+mn-lt"/>
                <a:ea typeface="+mn-ea"/>
                <a:cs typeface="+mn-cs"/>
              </a:rPr>
              <a:t>,</a:t>
            </a:r>
          </a:p>
          <a:p>
            <a:pPr lvl="0"/>
            <a:r>
              <a:rPr lang="lv-LV" sz="1200" kern="1200" dirty="0" smtClean="0">
                <a:solidFill>
                  <a:schemeClr val="tx1"/>
                </a:solidFill>
                <a:effectLst/>
                <a:latin typeface="+mn-lt"/>
                <a:ea typeface="+mn-ea"/>
                <a:cs typeface="+mn-cs"/>
              </a:rPr>
              <a:t>finansējumu tāda </a:t>
            </a:r>
            <a:r>
              <a:rPr lang="lv-LV" sz="1200" b="1" kern="1200" dirty="0" smtClean="0">
                <a:solidFill>
                  <a:schemeClr val="tx1"/>
                </a:solidFill>
                <a:effectLst/>
                <a:latin typeface="+mn-lt"/>
                <a:ea typeface="+mn-ea"/>
                <a:cs typeface="+mn-cs"/>
              </a:rPr>
              <a:t>ritošā sastāva iegādei</a:t>
            </a:r>
            <a:r>
              <a:rPr lang="lv-LV" sz="1200" kern="1200" dirty="0" smtClean="0">
                <a:solidFill>
                  <a:schemeClr val="tx1"/>
                </a:solidFill>
                <a:effectLst/>
                <a:latin typeface="+mn-lt"/>
                <a:ea typeface="+mn-ea"/>
                <a:cs typeface="+mn-cs"/>
              </a:rPr>
              <a:t>, ko izmantos dzelzceļa pārvadājumos, izņemot, ja šī iegāde ir saistīta ar: i) sabiedrisko pakalpojumu saistību izpildi saskaņā ar grozīto Regulu Nr. 1370/2007, par ko izsludināts publiskā iepirkuma konkurss, ii) dzelzceļa pārvadājumu pakalpojumu sniegšanu līnijās, kas pilnībā atvērtas konkurencei, un atbalsta saņēmējs ir jauns tirgus dalībnieks, kas tiesīgs saņemt finansējumu saskaņā ar Regulu (ES) 2018/</a:t>
            </a:r>
            <a:r>
              <a:rPr lang="lv-LV" sz="1200" kern="1200" dirty="0" err="1" smtClean="0">
                <a:solidFill>
                  <a:schemeClr val="tx1"/>
                </a:solidFill>
                <a:effectLst/>
                <a:latin typeface="+mn-lt"/>
                <a:ea typeface="+mn-ea"/>
                <a:cs typeface="+mn-cs"/>
              </a:rPr>
              <a:t>xxxx</a:t>
            </a:r>
            <a:r>
              <a:rPr lang="lv-LV" sz="1200" kern="1200" dirty="0" smtClean="0">
                <a:solidFill>
                  <a:schemeClr val="tx1"/>
                </a:solidFill>
                <a:effectLst/>
                <a:latin typeface="+mn-lt"/>
                <a:ea typeface="+mn-ea"/>
                <a:cs typeface="+mn-cs"/>
              </a:rPr>
              <a:t> [</a:t>
            </a:r>
            <a:r>
              <a:rPr lang="lv-LV" sz="1200" kern="1200" dirty="0" err="1" smtClean="0">
                <a:solidFill>
                  <a:schemeClr val="tx1"/>
                </a:solidFill>
                <a:effectLst/>
                <a:latin typeface="+mn-lt"/>
                <a:ea typeface="+mn-ea"/>
                <a:cs typeface="+mn-cs"/>
              </a:rPr>
              <a:t>Invest</a:t>
            </a:r>
            <a:r>
              <a:rPr lang="lv-LV" sz="1200" kern="1200" dirty="0" smtClean="0">
                <a:solidFill>
                  <a:schemeClr val="tx1"/>
                </a:solidFill>
                <a:effectLst/>
                <a:latin typeface="+mn-lt"/>
                <a:ea typeface="+mn-ea"/>
                <a:cs typeface="+mn-cs"/>
              </a:rPr>
              <a:t> EU regula].</a:t>
            </a:r>
          </a:p>
          <a:p>
            <a:r>
              <a:rPr lang="lv-LV" sz="1200" kern="1200" dirty="0" smtClean="0">
                <a:solidFill>
                  <a:schemeClr val="tx1"/>
                </a:solidFill>
                <a:effectLst/>
                <a:latin typeface="+mn-lt"/>
                <a:ea typeface="+mn-ea"/>
                <a:cs typeface="+mn-cs"/>
              </a:rPr>
              <a:t>Papildus no Kohēzijas fonda </a:t>
            </a:r>
            <a:r>
              <a:rPr lang="lv-LV" sz="1200" b="1" kern="1200" dirty="0" smtClean="0">
                <a:solidFill>
                  <a:schemeClr val="tx1"/>
                </a:solidFill>
                <a:effectLst/>
                <a:latin typeface="+mn-lt"/>
                <a:ea typeface="+mn-ea"/>
                <a:cs typeface="+mn-cs"/>
              </a:rPr>
              <a:t>neatbalsta investīcijas mājokļos, ja vien tās nav saistītas ar energoefektivitātes vai atjaunojamo energoresursu</a:t>
            </a:r>
            <a:r>
              <a:rPr lang="lv-LV" sz="1200" kern="1200" dirty="0" smtClean="0">
                <a:solidFill>
                  <a:schemeClr val="tx1"/>
                </a:solidFill>
                <a:effectLst/>
                <a:latin typeface="+mn-lt"/>
                <a:ea typeface="+mn-ea"/>
                <a:cs typeface="+mn-cs"/>
              </a:rPr>
              <a:t> izmantošanas veicināšanu.</a:t>
            </a:r>
          </a:p>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t>3</a:t>
            </a:fld>
            <a:endParaRPr lang="lv-LV"/>
          </a:p>
        </p:txBody>
      </p:sp>
    </p:spTree>
    <p:extLst>
      <p:ext uri="{BB962C8B-B14F-4D97-AF65-F5344CB8AC3E}">
        <p14:creationId xmlns:p14="http://schemas.microsoft.com/office/powerpoint/2010/main" val="1438047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DCEEEF31-A9D2-4578-85B6-18105B9F9046}" type="slidenum">
              <a:rPr lang="lv-LV" smtClean="0"/>
              <a:t>6</a:t>
            </a:fld>
            <a:endParaRPr lang="lv-LV"/>
          </a:p>
        </p:txBody>
      </p:sp>
    </p:spTree>
    <p:extLst>
      <p:ext uri="{BB962C8B-B14F-4D97-AF65-F5344CB8AC3E}">
        <p14:creationId xmlns:p14="http://schemas.microsoft.com/office/powerpoint/2010/main" val="36872876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1026"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5"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t>27.11.2018</a:t>
            </a:fld>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69" y="72480"/>
            <a:ext cx="2424467"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5"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7"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93026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t>27.11.2018</a:t>
            </a:fld>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pic>
        <p:nvPicPr>
          <p:cNvPr id="8"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70" y="72480"/>
            <a:ext cx="2424467" cy="8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04160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t>27.11.2018</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t>27.11.2018</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a:p>
        </p:txBody>
      </p:sp>
    </p:spTree>
    <p:extLst>
      <p:ext uri="{BB962C8B-B14F-4D97-AF65-F5344CB8AC3E}">
        <p14:creationId xmlns:p14="http://schemas.microsoft.com/office/powerpoint/2010/main" val="4059078536"/>
      </p:ext>
    </p:extLst>
  </p:cSld>
  <p:clrMap bg1="lt1" tx1="dk1" bg2="lt2" tx2="dk2" accent1="accent1" accent2="accent2" accent3="accent3" accent4="accent4" accent5="accent5" accent6="accent6" hlink="hlink" folHlink="folHlink"/>
  <p:sldLayoutIdLst>
    <p:sldLayoutId id="2147483676" r:id="rId1"/>
    <p:sldLayoutId id="2147483677" r:id="rId2"/>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83768" y="3140968"/>
            <a:ext cx="5760640" cy="2520280"/>
          </a:xfrm>
        </p:spPr>
        <p:txBody>
          <a:bodyPr>
            <a:normAutofit/>
          </a:bodyPr>
          <a:lstStyle/>
          <a:p>
            <a:r>
              <a:rPr lang="lv-LV" dirty="0" smtClean="0"/>
              <a:t>Gatavošanās 2021-2027 periodam</a:t>
            </a:r>
            <a:endParaRPr lang="lv-LV" dirty="0"/>
          </a:p>
        </p:txBody>
      </p:sp>
      <p:sp>
        <p:nvSpPr>
          <p:cNvPr id="5" name="Content Placeholder 4"/>
          <p:cNvSpPr>
            <a:spLocks noGrp="1"/>
          </p:cNvSpPr>
          <p:nvPr>
            <p:ph sz="quarter" idx="10"/>
          </p:nvPr>
        </p:nvSpPr>
        <p:spPr/>
        <p:txBody>
          <a:bodyPr/>
          <a:lstStyle/>
          <a:p>
            <a:r>
              <a:rPr lang="lv-LV" dirty="0" smtClean="0"/>
              <a:t>28.11.2018.</a:t>
            </a:r>
            <a:endParaRPr lang="lv-LV" dirty="0"/>
          </a:p>
        </p:txBody>
      </p:sp>
    </p:spTree>
    <p:extLst>
      <p:ext uri="{BB962C8B-B14F-4D97-AF65-F5344CB8AC3E}">
        <p14:creationId xmlns:p14="http://schemas.microsoft.com/office/powerpoint/2010/main" val="1571868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27.11.2018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a:t>
            </a:fld>
            <a:endParaRPr lang="lv-LV"/>
          </a:p>
        </p:txBody>
      </p:sp>
      <p:sp>
        <p:nvSpPr>
          <p:cNvPr id="5" name="Title 4"/>
          <p:cNvSpPr>
            <a:spLocks noGrp="1"/>
          </p:cNvSpPr>
          <p:nvPr>
            <p:ph type="title"/>
          </p:nvPr>
        </p:nvSpPr>
        <p:spPr>
          <a:xfrm>
            <a:off x="176445" y="476672"/>
            <a:ext cx="6264696" cy="432000"/>
          </a:xfrm>
        </p:spPr>
        <p:txBody>
          <a:bodyPr>
            <a:normAutofit fontScale="90000"/>
          </a:bodyPr>
          <a:lstStyle/>
          <a:p>
            <a:r>
              <a:rPr lang="lv-LV" dirty="0" smtClean="0"/>
              <a:t>Kāds ir sākotnēji </a:t>
            </a:r>
            <a:r>
              <a:rPr lang="lv-LV" smtClean="0"/>
              <a:t>Latvijai piedāvātais </a:t>
            </a:r>
            <a:r>
              <a:rPr lang="lv-LV" dirty="0" smtClean="0"/>
              <a:t>finansējuma apjoms 2021.-2027. gada periodam?</a:t>
            </a:r>
            <a:endParaRPr lang="lv-LV" dirty="0"/>
          </a:p>
        </p:txBody>
      </p:sp>
      <p:graphicFrame>
        <p:nvGraphicFramePr>
          <p:cNvPr id="6" name="Content Placeholder 7"/>
          <p:cNvGraphicFramePr>
            <a:graphicFrameLocks noGrp="1"/>
          </p:cNvGraphicFramePr>
          <p:nvPr>
            <p:ph idx="1"/>
            <p:extLst/>
          </p:nvPr>
        </p:nvGraphicFramePr>
        <p:xfrm>
          <a:off x="218009" y="1047330"/>
          <a:ext cx="8712967" cy="5623560"/>
        </p:xfrm>
        <a:graphic>
          <a:graphicData uri="http://schemas.openxmlformats.org/drawingml/2006/table">
            <a:tbl>
              <a:tblPr firstRow="1" firstCol="1" bandRow="1">
                <a:tableStyleId>{5C22544A-7EE6-4342-B048-85BDC9FD1C3A}</a:tableStyleId>
              </a:tblPr>
              <a:tblGrid>
                <a:gridCol w="1208809">
                  <a:extLst>
                    <a:ext uri="{9D8B030D-6E8A-4147-A177-3AD203B41FA5}">
                      <a16:colId xmlns:a16="http://schemas.microsoft.com/office/drawing/2014/main" val="2196905894"/>
                    </a:ext>
                  </a:extLst>
                </a:gridCol>
                <a:gridCol w="3899178">
                  <a:extLst>
                    <a:ext uri="{9D8B030D-6E8A-4147-A177-3AD203B41FA5}">
                      <a16:colId xmlns:a16="http://schemas.microsoft.com/office/drawing/2014/main" val="3169368"/>
                    </a:ext>
                  </a:extLst>
                </a:gridCol>
                <a:gridCol w="3604980">
                  <a:extLst>
                    <a:ext uri="{9D8B030D-6E8A-4147-A177-3AD203B41FA5}">
                      <a16:colId xmlns:a16="http://schemas.microsoft.com/office/drawing/2014/main" val="253382993"/>
                    </a:ext>
                  </a:extLst>
                </a:gridCol>
              </a:tblGrid>
              <a:tr h="489938">
                <a:tc>
                  <a:txBody>
                    <a:bodyPr/>
                    <a:lstStyle/>
                    <a:p>
                      <a:pPr algn="ctr">
                        <a:spcBef>
                          <a:spcPts val="300"/>
                        </a:spcBef>
                        <a:spcAft>
                          <a:spcPts val="300"/>
                        </a:spcAft>
                      </a:pPr>
                      <a:r>
                        <a:rPr lang="lv-LV" sz="1400" dirty="0">
                          <a:effectLst/>
                        </a:rPr>
                        <a:t>Dalībvalsts</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140970" algn="ctr">
                        <a:spcBef>
                          <a:spcPts val="300"/>
                        </a:spcBef>
                        <a:spcAft>
                          <a:spcPts val="300"/>
                        </a:spcAft>
                      </a:pPr>
                      <a:r>
                        <a:rPr lang="lv-LV" sz="1400" dirty="0">
                          <a:effectLst/>
                        </a:rPr>
                        <a:t>2021.-27 piešķīrums</a:t>
                      </a:r>
                    </a:p>
                    <a:p>
                      <a:pPr marL="17145" algn="ctr">
                        <a:spcBef>
                          <a:spcPts val="300"/>
                        </a:spcBef>
                        <a:spcAft>
                          <a:spcPts val="300"/>
                        </a:spcAft>
                      </a:pPr>
                      <a:r>
                        <a:rPr lang="lv-LV" sz="1400" dirty="0">
                          <a:effectLst/>
                        </a:rPr>
                        <a:t>(miljardi EUR, 2018. gada cenās)</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algn="ctr">
                        <a:spcBef>
                          <a:spcPts val="300"/>
                        </a:spcBef>
                        <a:spcAft>
                          <a:spcPts val="300"/>
                        </a:spcAft>
                      </a:pPr>
                      <a:r>
                        <a:rPr lang="lv-LV" sz="1400" dirty="0">
                          <a:effectLst/>
                        </a:rPr>
                        <a:t>Izmaiņas salīdzinājumā ar 2014.-2020. gada plānošanas periodu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1575999499"/>
                  </a:ext>
                </a:extLst>
              </a:tr>
              <a:tr h="178159">
                <a:tc>
                  <a:txBody>
                    <a:bodyPr/>
                    <a:lstStyle/>
                    <a:p>
                      <a:pPr algn="ctr">
                        <a:spcBef>
                          <a:spcPts val="300"/>
                        </a:spcBef>
                        <a:spcAft>
                          <a:spcPts val="300"/>
                        </a:spcAft>
                      </a:pPr>
                      <a:r>
                        <a:rPr lang="en-GB" sz="1200" i="0">
                          <a:effectLst/>
                        </a:rPr>
                        <a:t>BG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8.9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8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1285517091"/>
                  </a:ext>
                </a:extLst>
              </a:tr>
              <a:tr h="178159">
                <a:tc>
                  <a:txBody>
                    <a:bodyPr/>
                    <a:lstStyle/>
                    <a:p>
                      <a:pPr algn="ctr">
                        <a:spcBef>
                          <a:spcPts val="300"/>
                        </a:spcBef>
                        <a:spcAft>
                          <a:spcPts val="300"/>
                        </a:spcAft>
                      </a:pPr>
                      <a:r>
                        <a:rPr lang="en-GB" sz="1200" i="0">
                          <a:effectLst/>
                        </a:rPr>
                        <a:t>RO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27.2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8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1050372855"/>
                  </a:ext>
                </a:extLst>
              </a:tr>
              <a:tr h="178159">
                <a:tc>
                  <a:txBody>
                    <a:bodyPr/>
                    <a:lstStyle/>
                    <a:p>
                      <a:pPr algn="ctr">
                        <a:spcBef>
                          <a:spcPts val="300"/>
                        </a:spcBef>
                        <a:spcAft>
                          <a:spcPts val="300"/>
                        </a:spcAft>
                      </a:pPr>
                      <a:r>
                        <a:rPr lang="en-GB" sz="1200" i="0">
                          <a:effectLst/>
                        </a:rPr>
                        <a:t>HR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8.8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-6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2759965403"/>
                  </a:ext>
                </a:extLst>
              </a:tr>
              <a:tr h="178159">
                <a:tc>
                  <a:txBody>
                    <a:bodyPr/>
                    <a:lstStyle/>
                    <a:p>
                      <a:pPr marR="635" algn="ctr">
                        <a:spcBef>
                          <a:spcPts val="300"/>
                        </a:spcBef>
                        <a:spcAft>
                          <a:spcPts val="300"/>
                        </a:spcAft>
                      </a:pPr>
                      <a:r>
                        <a:rPr lang="en-GB" sz="1200" i="0">
                          <a:effectLst/>
                        </a:rPr>
                        <a:t>LV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dirty="0">
                          <a:effectLst/>
                        </a:rPr>
                        <a:t>4.3 </a:t>
                      </a:r>
                      <a:endParaRPr lang="lv-LV"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-13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779481689"/>
                  </a:ext>
                </a:extLst>
              </a:tr>
              <a:tr h="178159">
                <a:tc>
                  <a:txBody>
                    <a:bodyPr/>
                    <a:lstStyle/>
                    <a:p>
                      <a:pPr algn="ctr">
                        <a:spcBef>
                          <a:spcPts val="300"/>
                        </a:spcBef>
                        <a:spcAft>
                          <a:spcPts val="300"/>
                        </a:spcAft>
                      </a:pPr>
                      <a:r>
                        <a:rPr lang="en-GB" sz="1200" i="0">
                          <a:effectLst/>
                        </a:rPr>
                        <a:t>HU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17.9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-24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1332518112"/>
                  </a:ext>
                </a:extLst>
              </a:tr>
              <a:tr h="178159">
                <a:tc>
                  <a:txBody>
                    <a:bodyPr/>
                    <a:lstStyle/>
                    <a:p>
                      <a:pPr marR="1905" algn="ctr">
                        <a:spcBef>
                          <a:spcPts val="300"/>
                        </a:spcBef>
                        <a:spcAft>
                          <a:spcPts val="300"/>
                        </a:spcAft>
                      </a:pPr>
                      <a:r>
                        <a:rPr lang="en-GB" sz="1200" i="0">
                          <a:effectLst/>
                        </a:rPr>
                        <a:t>EL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19.2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8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3516246550"/>
                  </a:ext>
                </a:extLst>
              </a:tr>
              <a:tr h="178159">
                <a:tc>
                  <a:txBody>
                    <a:bodyPr/>
                    <a:lstStyle/>
                    <a:p>
                      <a:pPr marR="1905" algn="ctr">
                        <a:spcBef>
                          <a:spcPts val="300"/>
                        </a:spcBef>
                        <a:spcAft>
                          <a:spcPts val="300"/>
                        </a:spcAft>
                      </a:pPr>
                      <a:r>
                        <a:rPr lang="en-GB" sz="1200" i="0">
                          <a:effectLst/>
                        </a:rPr>
                        <a:t>PL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dirty="0">
                          <a:effectLst/>
                        </a:rPr>
                        <a:t>64.4 </a:t>
                      </a:r>
                      <a:endParaRPr lang="lv-LV"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-23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2711769395"/>
                  </a:ext>
                </a:extLst>
              </a:tr>
              <a:tr h="178159">
                <a:tc>
                  <a:txBody>
                    <a:bodyPr/>
                    <a:lstStyle/>
                    <a:p>
                      <a:pPr algn="ctr">
                        <a:spcBef>
                          <a:spcPts val="300"/>
                        </a:spcBef>
                        <a:spcAft>
                          <a:spcPts val="300"/>
                        </a:spcAft>
                      </a:pPr>
                      <a:r>
                        <a:rPr lang="en-GB" sz="1200" i="0">
                          <a:effectLst/>
                        </a:rPr>
                        <a:t>LT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5.6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-24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2221932404"/>
                  </a:ext>
                </a:extLst>
              </a:tr>
              <a:tr h="178159">
                <a:tc>
                  <a:txBody>
                    <a:bodyPr/>
                    <a:lstStyle/>
                    <a:p>
                      <a:pPr marL="635" algn="ctr">
                        <a:spcBef>
                          <a:spcPts val="300"/>
                        </a:spcBef>
                        <a:spcAft>
                          <a:spcPts val="300"/>
                        </a:spcAft>
                      </a:pPr>
                      <a:r>
                        <a:rPr lang="en-GB" sz="1200" i="0" dirty="0">
                          <a:effectLst/>
                        </a:rPr>
                        <a:t>EE </a:t>
                      </a:r>
                      <a:endParaRPr lang="lv-LV" sz="1200"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2.9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-24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4164140595"/>
                  </a:ext>
                </a:extLst>
              </a:tr>
              <a:tr h="178159">
                <a:tc>
                  <a:txBody>
                    <a:bodyPr/>
                    <a:lstStyle/>
                    <a:p>
                      <a:pPr marL="1270" algn="ctr">
                        <a:spcBef>
                          <a:spcPts val="300"/>
                        </a:spcBef>
                        <a:spcAft>
                          <a:spcPts val="300"/>
                        </a:spcAft>
                      </a:pPr>
                      <a:r>
                        <a:rPr lang="en-GB" sz="1200" i="0">
                          <a:effectLst/>
                        </a:rPr>
                        <a:t>PT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21.2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-7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2962922493"/>
                  </a:ext>
                </a:extLst>
              </a:tr>
              <a:tr h="178159">
                <a:tc>
                  <a:txBody>
                    <a:bodyPr/>
                    <a:lstStyle/>
                    <a:p>
                      <a:pPr algn="ctr">
                        <a:spcBef>
                          <a:spcPts val="300"/>
                        </a:spcBef>
                        <a:spcAft>
                          <a:spcPts val="300"/>
                        </a:spcAft>
                      </a:pPr>
                      <a:r>
                        <a:rPr lang="en-GB" sz="1200" i="0">
                          <a:effectLst/>
                        </a:rPr>
                        <a:t>SK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11.8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-22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2081514814"/>
                  </a:ext>
                </a:extLst>
              </a:tr>
              <a:tr h="178159">
                <a:tc>
                  <a:txBody>
                    <a:bodyPr/>
                    <a:lstStyle/>
                    <a:p>
                      <a:pPr marL="635" algn="ctr">
                        <a:spcBef>
                          <a:spcPts val="300"/>
                        </a:spcBef>
                        <a:spcAft>
                          <a:spcPts val="300"/>
                        </a:spcAft>
                      </a:pPr>
                      <a:r>
                        <a:rPr lang="en-GB" sz="1200" i="0">
                          <a:effectLst/>
                        </a:rPr>
                        <a:t>CY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0.9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dirty="0">
                          <a:effectLst/>
                        </a:rPr>
                        <a:t>2 </a:t>
                      </a:r>
                      <a:endParaRPr lang="lv-LV"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4170228531"/>
                  </a:ext>
                </a:extLst>
              </a:tr>
              <a:tr h="178159">
                <a:tc>
                  <a:txBody>
                    <a:bodyPr/>
                    <a:lstStyle/>
                    <a:p>
                      <a:pPr algn="ctr">
                        <a:spcBef>
                          <a:spcPts val="300"/>
                        </a:spcBef>
                        <a:spcAft>
                          <a:spcPts val="300"/>
                        </a:spcAft>
                      </a:pPr>
                      <a:r>
                        <a:rPr lang="en-GB" sz="1200" i="0">
                          <a:effectLst/>
                        </a:rPr>
                        <a:t>SI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3.1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-9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381215926"/>
                  </a:ext>
                </a:extLst>
              </a:tr>
              <a:tr h="178159">
                <a:tc>
                  <a:txBody>
                    <a:bodyPr/>
                    <a:lstStyle/>
                    <a:p>
                      <a:pPr marR="1905" algn="ctr">
                        <a:spcBef>
                          <a:spcPts val="300"/>
                        </a:spcBef>
                        <a:spcAft>
                          <a:spcPts val="300"/>
                        </a:spcAft>
                      </a:pPr>
                      <a:r>
                        <a:rPr lang="en-GB" sz="1200" i="0">
                          <a:effectLst/>
                        </a:rPr>
                        <a:t>CZ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17.8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-24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3809455597"/>
                  </a:ext>
                </a:extLst>
              </a:tr>
              <a:tr h="178159">
                <a:tc>
                  <a:txBody>
                    <a:bodyPr/>
                    <a:lstStyle/>
                    <a:p>
                      <a:pPr marL="635" algn="ctr">
                        <a:spcBef>
                          <a:spcPts val="300"/>
                        </a:spcBef>
                        <a:spcAft>
                          <a:spcPts val="300"/>
                        </a:spcAft>
                      </a:pPr>
                      <a:r>
                        <a:rPr lang="en-GB" sz="1200" i="0">
                          <a:effectLst/>
                        </a:rPr>
                        <a:t>ES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34.0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5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3451467851"/>
                  </a:ext>
                </a:extLst>
              </a:tr>
              <a:tr h="178159">
                <a:tc>
                  <a:txBody>
                    <a:bodyPr/>
                    <a:lstStyle/>
                    <a:p>
                      <a:pPr marL="1270" algn="ctr">
                        <a:spcBef>
                          <a:spcPts val="300"/>
                        </a:spcBef>
                        <a:spcAft>
                          <a:spcPts val="300"/>
                        </a:spcAft>
                      </a:pPr>
                      <a:r>
                        <a:rPr lang="en-GB" sz="1200" i="0">
                          <a:effectLst/>
                        </a:rPr>
                        <a:t>MT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dirty="0">
                          <a:effectLst/>
                        </a:rPr>
                        <a:t>0.6 </a:t>
                      </a:r>
                      <a:endParaRPr lang="lv-LV"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-24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125621888"/>
                  </a:ext>
                </a:extLst>
              </a:tr>
              <a:tr h="178159">
                <a:tc>
                  <a:txBody>
                    <a:bodyPr/>
                    <a:lstStyle/>
                    <a:p>
                      <a:pPr marL="1270" algn="ctr">
                        <a:spcBef>
                          <a:spcPts val="300"/>
                        </a:spcBef>
                        <a:spcAft>
                          <a:spcPts val="300"/>
                        </a:spcAft>
                      </a:pPr>
                      <a:r>
                        <a:rPr lang="en-GB" sz="1200" i="0">
                          <a:effectLst/>
                        </a:rPr>
                        <a:t>IT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38.6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6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1449867537"/>
                  </a:ext>
                </a:extLst>
              </a:tr>
              <a:tr h="178159">
                <a:tc>
                  <a:txBody>
                    <a:bodyPr/>
                    <a:lstStyle/>
                    <a:p>
                      <a:pPr marR="1270" algn="ctr">
                        <a:spcBef>
                          <a:spcPts val="300"/>
                        </a:spcBef>
                        <a:spcAft>
                          <a:spcPts val="300"/>
                        </a:spcAft>
                      </a:pPr>
                      <a:r>
                        <a:rPr lang="en-GB" sz="1200" i="0">
                          <a:effectLst/>
                        </a:rPr>
                        <a:t>FR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16.0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-5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4214135005"/>
                  </a:ext>
                </a:extLst>
              </a:tr>
              <a:tr h="178159">
                <a:tc>
                  <a:txBody>
                    <a:bodyPr/>
                    <a:lstStyle/>
                    <a:p>
                      <a:pPr marR="1270" algn="ctr">
                        <a:spcBef>
                          <a:spcPts val="300"/>
                        </a:spcBef>
                        <a:spcAft>
                          <a:spcPts val="300"/>
                        </a:spcAft>
                      </a:pPr>
                      <a:r>
                        <a:rPr lang="en-GB" sz="1200" i="0">
                          <a:effectLst/>
                        </a:rPr>
                        <a:t>FI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1.6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5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4224304611"/>
                  </a:ext>
                </a:extLst>
              </a:tr>
              <a:tr h="178159">
                <a:tc>
                  <a:txBody>
                    <a:bodyPr/>
                    <a:lstStyle/>
                    <a:p>
                      <a:pPr marL="635" algn="ctr">
                        <a:spcBef>
                          <a:spcPts val="300"/>
                        </a:spcBef>
                        <a:spcAft>
                          <a:spcPts val="300"/>
                        </a:spcAft>
                      </a:pPr>
                      <a:r>
                        <a:rPr lang="en-GB" sz="1200" i="0">
                          <a:effectLst/>
                        </a:rPr>
                        <a:t>BE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2.4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0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1252659230"/>
                  </a:ext>
                </a:extLst>
              </a:tr>
              <a:tr h="178159">
                <a:tc>
                  <a:txBody>
                    <a:bodyPr/>
                    <a:lstStyle/>
                    <a:p>
                      <a:pPr marL="635" algn="ctr">
                        <a:spcBef>
                          <a:spcPts val="300"/>
                        </a:spcBef>
                        <a:spcAft>
                          <a:spcPts val="300"/>
                        </a:spcAft>
                      </a:pPr>
                      <a:r>
                        <a:rPr lang="en-GB" sz="1200" i="0">
                          <a:effectLst/>
                        </a:rPr>
                        <a:t>SE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2.1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0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1158157144"/>
                  </a:ext>
                </a:extLst>
              </a:tr>
              <a:tr h="178159">
                <a:tc>
                  <a:txBody>
                    <a:bodyPr/>
                    <a:lstStyle/>
                    <a:p>
                      <a:pPr marL="635" algn="ctr">
                        <a:spcBef>
                          <a:spcPts val="300"/>
                        </a:spcBef>
                        <a:spcAft>
                          <a:spcPts val="300"/>
                        </a:spcAft>
                      </a:pPr>
                      <a:r>
                        <a:rPr lang="en-GB" sz="1200" i="0">
                          <a:effectLst/>
                        </a:rPr>
                        <a:t>DE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15.7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-21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2460650539"/>
                  </a:ext>
                </a:extLst>
              </a:tr>
              <a:tr h="178159">
                <a:tc>
                  <a:txBody>
                    <a:bodyPr/>
                    <a:lstStyle/>
                    <a:p>
                      <a:pPr marL="635" algn="ctr">
                        <a:spcBef>
                          <a:spcPts val="300"/>
                        </a:spcBef>
                        <a:spcAft>
                          <a:spcPts val="300"/>
                        </a:spcAft>
                      </a:pPr>
                      <a:r>
                        <a:rPr lang="en-GB" sz="1200" i="0">
                          <a:effectLst/>
                        </a:rPr>
                        <a:t>DK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270" algn="ctr">
                        <a:spcBef>
                          <a:spcPts val="300"/>
                        </a:spcBef>
                        <a:spcAft>
                          <a:spcPts val="300"/>
                        </a:spcAft>
                      </a:pPr>
                      <a:r>
                        <a:rPr lang="en-GB" sz="1200">
                          <a:effectLst/>
                        </a:rPr>
                        <a:t>0.6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0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3850640858"/>
                  </a:ext>
                </a:extLst>
              </a:tr>
              <a:tr h="178159">
                <a:tc>
                  <a:txBody>
                    <a:bodyPr/>
                    <a:lstStyle/>
                    <a:p>
                      <a:pPr marL="1270" algn="ctr">
                        <a:spcBef>
                          <a:spcPts val="300"/>
                        </a:spcBef>
                        <a:spcAft>
                          <a:spcPts val="300"/>
                        </a:spcAft>
                      </a:pPr>
                      <a:r>
                        <a:rPr lang="en-GB" sz="1200" i="0">
                          <a:effectLst/>
                        </a:rPr>
                        <a:t>AT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1.3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0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3358051976"/>
                  </a:ext>
                </a:extLst>
              </a:tr>
              <a:tr h="178159">
                <a:tc>
                  <a:txBody>
                    <a:bodyPr/>
                    <a:lstStyle/>
                    <a:p>
                      <a:pPr marR="1905" algn="ctr">
                        <a:spcBef>
                          <a:spcPts val="300"/>
                        </a:spcBef>
                        <a:spcAft>
                          <a:spcPts val="300"/>
                        </a:spcAft>
                      </a:pPr>
                      <a:r>
                        <a:rPr lang="en-GB" sz="1200" i="0">
                          <a:effectLst/>
                        </a:rPr>
                        <a:t>NL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1.4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a:effectLst/>
                        </a:rPr>
                        <a:t>0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3830261583"/>
                  </a:ext>
                </a:extLst>
              </a:tr>
              <a:tr h="178159">
                <a:tc>
                  <a:txBody>
                    <a:bodyPr/>
                    <a:lstStyle/>
                    <a:p>
                      <a:pPr marL="635" algn="ctr">
                        <a:spcBef>
                          <a:spcPts val="300"/>
                        </a:spcBef>
                        <a:spcAft>
                          <a:spcPts val="300"/>
                        </a:spcAft>
                      </a:pPr>
                      <a:r>
                        <a:rPr lang="en-GB" sz="1200" i="0">
                          <a:effectLst/>
                        </a:rPr>
                        <a:t>IE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905" algn="ctr">
                        <a:spcBef>
                          <a:spcPts val="300"/>
                        </a:spcBef>
                        <a:spcAft>
                          <a:spcPts val="300"/>
                        </a:spcAft>
                      </a:pPr>
                      <a:r>
                        <a:rPr lang="en-GB" sz="1200">
                          <a:effectLst/>
                        </a:rPr>
                        <a:t>1.1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L="635" algn="ctr">
                        <a:spcBef>
                          <a:spcPts val="300"/>
                        </a:spcBef>
                        <a:spcAft>
                          <a:spcPts val="300"/>
                        </a:spcAft>
                      </a:pPr>
                      <a:r>
                        <a:rPr lang="en-GB" sz="1200">
                          <a:effectLst/>
                        </a:rPr>
                        <a:t>-13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922742626"/>
                  </a:ext>
                </a:extLst>
              </a:tr>
              <a:tr h="178159">
                <a:tc>
                  <a:txBody>
                    <a:bodyPr/>
                    <a:lstStyle/>
                    <a:p>
                      <a:pPr marR="1270" algn="ctr">
                        <a:spcBef>
                          <a:spcPts val="300"/>
                        </a:spcBef>
                        <a:spcAft>
                          <a:spcPts val="300"/>
                        </a:spcAft>
                      </a:pPr>
                      <a:r>
                        <a:rPr lang="en-GB" sz="1200" i="0">
                          <a:effectLst/>
                        </a:rPr>
                        <a:t>LU </a:t>
                      </a:r>
                      <a:endParaRPr lang="lv-LV" sz="1200" i="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270" algn="ctr">
                        <a:spcBef>
                          <a:spcPts val="300"/>
                        </a:spcBef>
                        <a:spcAft>
                          <a:spcPts val="300"/>
                        </a:spcAft>
                      </a:pPr>
                      <a:r>
                        <a:rPr lang="en-GB" sz="1200">
                          <a:effectLst/>
                        </a:rPr>
                        <a:t>0.1 </a:t>
                      </a:r>
                      <a:endParaRPr lang="lv-LV"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635" algn="ctr">
                        <a:spcBef>
                          <a:spcPts val="300"/>
                        </a:spcBef>
                        <a:spcAft>
                          <a:spcPts val="300"/>
                        </a:spcAft>
                      </a:pPr>
                      <a:r>
                        <a:rPr lang="en-GB" sz="1200" dirty="0">
                          <a:effectLst/>
                        </a:rPr>
                        <a:t>0 </a:t>
                      </a:r>
                      <a:endParaRPr lang="lv-LV"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1673449707"/>
                  </a:ext>
                </a:extLst>
              </a:tr>
              <a:tr h="178159">
                <a:tc>
                  <a:txBody>
                    <a:bodyPr/>
                    <a:lstStyle/>
                    <a:p>
                      <a:pPr algn="ctr">
                        <a:spcBef>
                          <a:spcPts val="300"/>
                        </a:spcBef>
                        <a:spcAft>
                          <a:spcPts val="300"/>
                        </a:spcAft>
                      </a:pPr>
                      <a:r>
                        <a:rPr lang="en-GB" sz="1200" i="0" dirty="0">
                          <a:effectLst/>
                        </a:rPr>
                        <a:t>EU27 </a:t>
                      </a:r>
                      <a:endParaRPr lang="lv-LV" sz="1200"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algn="ctr">
                        <a:spcBef>
                          <a:spcPts val="300"/>
                        </a:spcBef>
                        <a:spcAft>
                          <a:spcPts val="300"/>
                        </a:spcAft>
                      </a:pPr>
                      <a:r>
                        <a:rPr lang="en-GB" sz="1200" dirty="0">
                          <a:effectLst/>
                        </a:rPr>
                        <a:t>331 </a:t>
                      </a:r>
                      <a:endParaRPr lang="lv-LV"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tc>
                  <a:txBody>
                    <a:bodyPr/>
                    <a:lstStyle/>
                    <a:p>
                      <a:pPr marR="1270" algn="ctr">
                        <a:spcBef>
                          <a:spcPts val="300"/>
                        </a:spcBef>
                        <a:spcAft>
                          <a:spcPts val="300"/>
                        </a:spcAft>
                      </a:pPr>
                      <a:r>
                        <a:rPr lang="en-GB" sz="1200" dirty="0">
                          <a:effectLst/>
                        </a:rPr>
                        <a:t>-9.9 </a:t>
                      </a:r>
                      <a:endParaRPr lang="lv-LV"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2906" marR="62906" marT="0" marB="0"/>
                </a:tc>
                <a:extLst>
                  <a:ext uri="{0D108BD9-81ED-4DB2-BD59-A6C34878D82A}">
                    <a16:rowId xmlns:a16="http://schemas.microsoft.com/office/drawing/2014/main" val="4049685301"/>
                  </a:ext>
                </a:extLst>
              </a:tr>
            </a:tbl>
          </a:graphicData>
        </a:graphic>
      </p:graphicFrame>
      <p:sp>
        <p:nvSpPr>
          <p:cNvPr id="7" name="Rectangle 6"/>
          <p:cNvSpPr/>
          <p:nvPr/>
        </p:nvSpPr>
        <p:spPr>
          <a:xfrm>
            <a:off x="153030" y="2060848"/>
            <a:ext cx="8795320" cy="21602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26046084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3B2C3C-8A85-427A-9697-F614754E2576}" type="datetime1">
              <a:rPr lang="lv-LV" smtClean="0"/>
              <a:t>27.11.2018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a:t>
            </a:fld>
            <a:endParaRPr lang="lv-LV"/>
          </a:p>
        </p:txBody>
      </p:sp>
      <p:sp>
        <p:nvSpPr>
          <p:cNvPr id="4" name="Content Placeholder 3"/>
          <p:cNvSpPr>
            <a:spLocks noGrp="1"/>
          </p:cNvSpPr>
          <p:nvPr>
            <p:ph idx="1"/>
          </p:nvPr>
        </p:nvSpPr>
        <p:spPr>
          <a:xfrm>
            <a:off x="179512" y="1268760"/>
            <a:ext cx="8507288" cy="4857403"/>
          </a:xfrm>
        </p:spPr>
        <p:txBody>
          <a:bodyPr>
            <a:normAutofit/>
          </a:bodyPr>
          <a:lstStyle/>
          <a:p>
            <a:pPr algn="just"/>
            <a:endParaRPr lang="lv-LV" b="1" dirty="0"/>
          </a:p>
          <a:p>
            <a:pPr algn="just">
              <a:spcBef>
                <a:spcPts val="1200"/>
              </a:spcBef>
            </a:pPr>
            <a:endParaRPr lang="lv-LV" dirty="0"/>
          </a:p>
        </p:txBody>
      </p:sp>
      <p:sp>
        <p:nvSpPr>
          <p:cNvPr id="5" name="Title 4"/>
          <p:cNvSpPr>
            <a:spLocks noGrp="1"/>
          </p:cNvSpPr>
          <p:nvPr>
            <p:ph type="title"/>
          </p:nvPr>
        </p:nvSpPr>
        <p:spPr>
          <a:xfrm>
            <a:off x="176064" y="528478"/>
            <a:ext cx="5969768" cy="432000"/>
          </a:xfrm>
        </p:spPr>
        <p:txBody>
          <a:bodyPr>
            <a:normAutofit fontScale="90000"/>
          </a:bodyPr>
          <a:lstStyle/>
          <a:p>
            <a:r>
              <a:rPr lang="lv-LV" dirty="0" smtClean="0"/>
              <a:t>EK piedāvātais finansējuma sadalījums 2021-2027.gadam salīdzinot ar esošo periodu, % </a:t>
            </a:r>
            <a:endParaRPr lang="lv-LV" dirty="0"/>
          </a:p>
        </p:txBody>
      </p:sp>
      <p:graphicFrame>
        <p:nvGraphicFramePr>
          <p:cNvPr id="7" name="Chart 6"/>
          <p:cNvGraphicFramePr>
            <a:graphicFrameLocks/>
          </p:cNvGraphicFramePr>
          <p:nvPr>
            <p:extLst/>
          </p:nvPr>
        </p:nvGraphicFramePr>
        <p:xfrm>
          <a:off x="176064" y="1296369"/>
          <a:ext cx="4611960" cy="414885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p:cNvGraphicFramePr>
          <p:nvPr>
            <p:extLst/>
          </p:nvPr>
        </p:nvGraphicFramePr>
        <p:xfrm>
          <a:off x="4572000" y="1268760"/>
          <a:ext cx="4114800" cy="417646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Table 5"/>
          <p:cNvGraphicFramePr>
            <a:graphicFrameLocks noGrp="1"/>
          </p:cNvGraphicFramePr>
          <p:nvPr>
            <p:extLst/>
          </p:nvPr>
        </p:nvGraphicFramePr>
        <p:xfrm>
          <a:off x="3182206" y="5445224"/>
          <a:ext cx="2501900" cy="760095"/>
        </p:xfrm>
        <a:graphic>
          <a:graphicData uri="http://schemas.openxmlformats.org/drawingml/2006/table">
            <a:tbl>
              <a:tblPr>
                <a:tableStyleId>{00A15C55-8517-42AA-B614-E9B94910E393}</a:tableStyleId>
              </a:tblPr>
              <a:tblGrid>
                <a:gridCol w="1270000">
                  <a:extLst>
                    <a:ext uri="{9D8B030D-6E8A-4147-A177-3AD203B41FA5}">
                      <a16:colId xmlns:a16="http://schemas.microsoft.com/office/drawing/2014/main" val="2689868479"/>
                    </a:ext>
                  </a:extLst>
                </a:gridCol>
                <a:gridCol w="1231900">
                  <a:extLst>
                    <a:ext uri="{9D8B030D-6E8A-4147-A177-3AD203B41FA5}">
                      <a16:colId xmlns:a16="http://schemas.microsoft.com/office/drawing/2014/main" val="3751331694"/>
                    </a:ext>
                  </a:extLst>
                </a:gridCol>
              </a:tblGrid>
              <a:tr h="200025">
                <a:tc>
                  <a:txBody>
                    <a:bodyPr/>
                    <a:lstStyle/>
                    <a:p>
                      <a:pPr algn="l" fontAlgn="b"/>
                      <a:r>
                        <a:rPr lang="lv-LV" sz="1600" u="none" strike="noStrike" dirty="0">
                          <a:effectLst>
                            <a:innerShdw blurRad="63500" dist="50800">
                              <a:prstClr val="black">
                                <a:alpha val="50000"/>
                              </a:prstClr>
                            </a:innerShdw>
                          </a:effectLst>
                        </a:rPr>
                        <a:t>KF</a:t>
                      </a:r>
                      <a:endParaRPr lang="lv-LV" sz="1600" b="0" i="0" u="none" strike="noStrike" dirty="0">
                        <a:solidFill>
                          <a:srgbClr val="000000"/>
                        </a:solidFill>
                        <a:effectLst>
                          <a:innerShdw blurRad="63500" dist="50800">
                            <a:prstClr val="black">
                              <a:alpha val="50000"/>
                            </a:prstClr>
                          </a:innerShdw>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r" fontAlgn="b"/>
                      <a:r>
                        <a:rPr lang="lv-LV" sz="1600" u="none" strike="noStrike" dirty="0">
                          <a:effectLst>
                            <a:innerShdw blurRad="63500" dist="50800">
                              <a:prstClr val="black">
                                <a:alpha val="50000"/>
                              </a:prstClr>
                            </a:innerShdw>
                          </a:effectLst>
                        </a:rPr>
                        <a:t>-29%</a:t>
                      </a:r>
                      <a:endParaRPr lang="lv-LV" sz="1600" b="0" i="0" u="none" strike="noStrike" dirty="0">
                        <a:solidFill>
                          <a:srgbClr val="000000"/>
                        </a:solidFill>
                        <a:effectLst>
                          <a:innerShdw blurRad="63500" dist="50800">
                            <a:prstClr val="black">
                              <a:alpha val="50000"/>
                            </a:prstClr>
                          </a:innerShdw>
                        </a:effectLst>
                        <a:latin typeface="Calibri" panose="020F0502020204030204" pitchFamily="34" charset="0"/>
                      </a:endParaRPr>
                    </a:p>
                  </a:txBody>
                  <a:tcPr marL="9525" marR="9525" marT="9525" marB="0" anchor="b">
                    <a:solidFill>
                      <a:schemeClr val="accent4">
                        <a:lumMod val="60000"/>
                        <a:lumOff val="40000"/>
                      </a:schemeClr>
                    </a:solidFill>
                  </a:tcPr>
                </a:tc>
                <a:extLst>
                  <a:ext uri="{0D108BD9-81ED-4DB2-BD59-A6C34878D82A}">
                    <a16:rowId xmlns:a16="http://schemas.microsoft.com/office/drawing/2014/main" val="2305955108"/>
                  </a:ext>
                </a:extLst>
              </a:tr>
              <a:tr h="200025">
                <a:tc>
                  <a:txBody>
                    <a:bodyPr/>
                    <a:lstStyle/>
                    <a:p>
                      <a:pPr algn="l" fontAlgn="b"/>
                      <a:r>
                        <a:rPr lang="lv-LV" sz="1600" u="none" strike="noStrike" dirty="0">
                          <a:effectLst>
                            <a:innerShdw blurRad="63500" dist="50800">
                              <a:prstClr val="black">
                                <a:alpha val="50000"/>
                              </a:prstClr>
                            </a:innerShdw>
                          </a:effectLst>
                        </a:rPr>
                        <a:t>ERAF</a:t>
                      </a:r>
                      <a:endParaRPr lang="lv-LV" sz="1600" b="0" i="0" u="none" strike="noStrike" dirty="0">
                        <a:solidFill>
                          <a:srgbClr val="000000"/>
                        </a:solidFill>
                        <a:effectLst>
                          <a:innerShdw blurRad="63500" dist="50800">
                            <a:prstClr val="black">
                              <a:alpha val="50000"/>
                            </a:prstClr>
                          </a:innerShdw>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r" fontAlgn="b"/>
                      <a:r>
                        <a:rPr lang="lv-LV" sz="1600" u="none" strike="noStrike" dirty="0">
                          <a:effectLst>
                            <a:innerShdw blurRad="63500" dist="50800">
                              <a:prstClr val="black">
                                <a:alpha val="50000"/>
                              </a:prstClr>
                            </a:innerShdw>
                          </a:effectLst>
                        </a:rPr>
                        <a:t>-5%</a:t>
                      </a:r>
                      <a:endParaRPr lang="lv-LV" sz="1600" b="0" i="0" u="none" strike="noStrike" dirty="0">
                        <a:solidFill>
                          <a:srgbClr val="000000"/>
                        </a:solidFill>
                        <a:effectLst>
                          <a:innerShdw blurRad="63500" dist="50800">
                            <a:prstClr val="black">
                              <a:alpha val="50000"/>
                            </a:prstClr>
                          </a:innerShdw>
                        </a:effectLst>
                        <a:latin typeface="Calibri" panose="020F0502020204030204" pitchFamily="34" charset="0"/>
                      </a:endParaRPr>
                    </a:p>
                  </a:txBody>
                  <a:tcPr marL="9525" marR="9525" marT="9525" marB="0" anchor="b">
                    <a:solidFill>
                      <a:schemeClr val="accent4">
                        <a:lumMod val="60000"/>
                        <a:lumOff val="40000"/>
                      </a:schemeClr>
                    </a:solidFill>
                  </a:tcPr>
                </a:tc>
                <a:extLst>
                  <a:ext uri="{0D108BD9-81ED-4DB2-BD59-A6C34878D82A}">
                    <a16:rowId xmlns:a16="http://schemas.microsoft.com/office/drawing/2014/main" val="3619887541"/>
                  </a:ext>
                </a:extLst>
              </a:tr>
              <a:tr h="209550">
                <a:tc>
                  <a:txBody>
                    <a:bodyPr/>
                    <a:lstStyle/>
                    <a:p>
                      <a:pPr algn="l" fontAlgn="b"/>
                      <a:r>
                        <a:rPr lang="lv-LV" sz="1600" u="none" strike="noStrike" dirty="0">
                          <a:effectLst>
                            <a:innerShdw blurRad="63500" dist="50800">
                              <a:prstClr val="black">
                                <a:alpha val="50000"/>
                              </a:prstClr>
                            </a:innerShdw>
                          </a:effectLst>
                        </a:rPr>
                        <a:t>ESF+JNI</a:t>
                      </a:r>
                      <a:endParaRPr lang="lv-LV" sz="1600" b="0" i="0" u="none" strike="noStrike" dirty="0">
                        <a:solidFill>
                          <a:srgbClr val="000000"/>
                        </a:solidFill>
                        <a:effectLst>
                          <a:innerShdw blurRad="63500" dist="50800">
                            <a:prstClr val="black">
                              <a:alpha val="50000"/>
                            </a:prstClr>
                          </a:innerShdw>
                        </a:effectLst>
                        <a:latin typeface="Calibri" panose="020F0502020204030204" pitchFamily="34" charset="0"/>
                      </a:endParaRPr>
                    </a:p>
                  </a:txBody>
                  <a:tcPr marL="9525" marR="9525" marT="9525" marB="0" anchor="b">
                    <a:solidFill>
                      <a:schemeClr val="accent4">
                        <a:lumMod val="60000"/>
                        <a:lumOff val="40000"/>
                      </a:schemeClr>
                    </a:solidFill>
                  </a:tcPr>
                </a:tc>
                <a:tc>
                  <a:txBody>
                    <a:bodyPr/>
                    <a:lstStyle/>
                    <a:p>
                      <a:pPr algn="r" fontAlgn="b"/>
                      <a:r>
                        <a:rPr lang="lv-LV" sz="1600" u="none" strike="noStrike" dirty="0">
                          <a:effectLst>
                            <a:innerShdw blurRad="63500" dist="50800">
                              <a:prstClr val="black">
                                <a:alpha val="50000"/>
                              </a:prstClr>
                            </a:innerShdw>
                          </a:effectLst>
                        </a:rPr>
                        <a:t>-4%</a:t>
                      </a:r>
                      <a:endParaRPr lang="lv-LV" sz="1600" b="0" i="0" u="none" strike="noStrike" dirty="0">
                        <a:solidFill>
                          <a:srgbClr val="000000"/>
                        </a:solidFill>
                        <a:effectLst>
                          <a:innerShdw blurRad="63500" dist="50800">
                            <a:prstClr val="black">
                              <a:alpha val="50000"/>
                            </a:prstClr>
                          </a:innerShdw>
                        </a:effectLst>
                        <a:latin typeface="Calibri" panose="020F0502020204030204" pitchFamily="34" charset="0"/>
                      </a:endParaRPr>
                    </a:p>
                  </a:txBody>
                  <a:tcPr marL="9525" marR="9525" marT="9525" marB="0" anchor="b">
                    <a:solidFill>
                      <a:schemeClr val="accent4">
                        <a:lumMod val="60000"/>
                        <a:lumOff val="40000"/>
                      </a:schemeClr>
                    </a:solidFill>
                  </a:tcPr>
                </a:tc>
                <a:extLst>
                  <a:ext uri="{0D108BD9-81ED-4DB2-BD59-A6C34878D82A}">
                    <a16:rowId xmlns:a16="http://schemas.microsoft.com/office/drawing/2014/main" val="220460412"/>
                  </a:ext>
                </a:extLst>
              </a:tr>
            </a:tbl>
          </a:graphicData>
        </a:graphic>
      </p:graphicFrame>
    </p:spTree>
    <p:extLst>
      <p:ext uri="{BB962C8B-B14F-4D97-AF65-F5344CB8AC3E}">
        <p14:creationId xmlns:p14="http://schemas.microsoft.com/office/powerpoint/2010/main" val="786708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27.11.2018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4</a:t>
            </a:fld>
            <a:endParaRPr lang="lv-LV"/>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68215140"/>
              </p:ext>
            </p:extLst>
          </p:nvPr>
        </p:nvGraphicFramePr>
        <p:xfrm>
          <a:off x="323528" y="1052736"/>
          <a:ext cx="8363272"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4"/>
          <p:cNvSpPr>
            <a:spLocks noGrp="1"/>
          </p:cNvSpPr>
          <p:nvPr>
            <p:ph type="title"/>
          </p:nvPr>
        </p:nvSpPr>
        <p:spPr>
          <a:xfrm>
            <a:off x="179512" y="505320"/>
            <a:ext cx="6553200" cy="432000"/>
          </a:xfrm>
        </p:spPr>
        <p:txBody>
          <a:bodyPr>
            <a:normAutofit fontScale="90000"/>
          </a:bodyPr>
          <a:lstStyle/>
          <a:p>
            <a:r>
              <a:rPr lang="lv-LV" dirty="0" smtClean="0"/>
              <a:t>Ko EK piedāvājums Kohēzijai nozīmē Latvijai finansiāli?</a:t>
            </a:r>
            <a:endParaRPr lang="lv-LV" dirty="0"/>
          </a:p>
        </p:txBody>
      </p:sp>
      <p:sp>
        <p:nvSpPr>
          <p:cNvPr id="4" name="TextBox 3"/>
          <p:cNvSpPr txBox="1"/>
          <p:nvPr/>
        </p:nvSpPr>
        <p:spPr>
          <a:xfrm>
            <a:off x="179512" y="5387423"/>
            <a:ext cx="8751083" cy="1200329"/>
          </a:xfrm>
          <a:prstGeom prst="rect">
            <a:avLst/>
          </a:prstGeom>
          <a:noFill/>
        </p:spPr>
        <p:txBody>
          <a:bodyPr wrap="square" rtlCol="0">
            <a:spAutoFit/>
          </a:bodyPr>
          <a:lstStyle/>
          <a:p>
            <a:r>
              <a:rPr lang="lv-LV" sz="1200" i="1" dirty="0" smtClean="0"/>
              <a:t>*Piešķīrumi norādīti 2018. gada salīdzināmajās cenās, kā arī ietver Kohēzijas fonda pārvedumus uz </a:t>
            </a:r>
            <a:r>
              <a:rPr lang="lv-LV" sz="1200" i="1" dirty="0"/>
              <a:t>Eiropas infrastruktūras savienošanas </a:t>
            </a:r>
            <a:r>
              <a:rPr lang="lv-LV" sz="1200" i="1" dirty="0" smtClean="0"/>
              <a:t>instrumentu (EISI) un ERAF piešķīrumu Eiropas Teritoriālās sadarbības(ETS) mērķim. 2013. gada cenās 2014.-2020. perioda piešķīrums </a:t>
            </a:r>
            <a:r>
              <a:rPr lang="lv-LV" sz="1200" i="1" dirty="0"/>
              <a:t>ir 4.793 </a:t>
            </a:r>
            <a:r>
              <a:rPr lang="lv-LV" sz="1200" i="1" dirty="0" smtClean="0"/>
              <a:t>mljrd. no kura 334 milj. EUR ir pārvedums uz EISI un ETS piešķīrums. Pieņemot līdzīgu pārskaitījumu EISI un ETS mērķim 2021.-2027. periodā, tad piešķīrums izaugsmes un </a:t>
            </a:r>
            <a:r>
              <a:rPr lang="lv-LV" sz="1200" i="1" dirty="0"/>
              <a:t>nodarbinātības programmai veidotu - </a:t>
            </a:r>
            <a:r>
              <a:rPr lang="lv-LV" sz="1200" i="1" dirty="0" smtClean="0"/>
              <a:t>3.884 mljrd.</a:t>
            </a:r>
            <a:endParaRPr lang="lv-LV" sz="1200" i="1" dirty="0"/>
          </a:p>
          <a:p>
            <a:endParaRPr lang="lv-LV" sz="1200" dirty="0">
              <a:solidFill>
                <a:srgbClr val="FF0000"/>
              </a:solidFill>
            </a:endParaRPr>
          </a:p>
        </p:txBody>
      </p:sp>
    </p:spTree>
    <p:extLst>
      <p:ext uri="{BB962C8B-B14F-4D97-AF65-F5344CB8AC3E}">
        <p14:creationId xmlns:p14="http://schemas.microsoft.com/office/powerpoint/2010/main" val="2923450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C77EA77-F9EB-4D3B-9C53-DA17819BC1D1}" type="datetime1">
              <a:rPr kumimoji="0" lang="lv-LV" sz="1200" b="0" i="0" u="none" strike="noStrike" kern="1200" cap="none" spc="0" normalizeH="0" baseline="0" noProof="0" smtClean="0">
                <a:ln>
                  <a:noFill/>
                </a:ln>
                <a:solidFill>
                  <a:prstClr val="black">
                    <a:tint val="75000"/>
                  </a:prst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27.11.2018</a:t>
            </a:fld>
            <a:endParaRPr kumimoji="0" lang="lv-LV" sz="1200" b="0" i="0" u="none" strike="noStrike" kern="1200" cap="none" spc="0" normalizeH="0" baseline="0" noProof="0" dirty="0">
              <a:ln>
                <a:noFill/>
              </a:ln>
              <a:solidFill>
                <a:prstClr val="black">
                  <a:tint val="75000"/>
                </a:prstClr>
              </a:solidFill>
              <a:effectLst/>
              <a:uLnTx/>
              <a:uFillTx/>
              <a:latin typeface="Franklin Gothic Book"/>
              <a:ea typeface="+mn-ea"/>
              <a:cs typeface="+mn-cs"/>
            </a:endParaRP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2464FB-6FA6-4E80-ACB1-F4B9846AA373}" type="slidenum">
              <a:rPr kumimoji="0" lang="lv-LV" sz="1200" b="0" i="0" u="none" strike="noStrike" kern="1200" cap="none" spc="0" normalizeH="0" baseline="0" noProof="0" smtClean="0">
                <a:ln>
                  <a:noFill/>
                </a:ln>
                <a:solidFill>
                  <a:prstClr val="black">
                    <a:tint val="75000"/>
                  </a:prst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lv-LV" sz="1200" b="0" i="0" u="none" strike="noStrike" kern="1200" cap="none" spc="0" normalizeH="0" baseline="0" noProof="0">
              <a:ln>
                <a:noFill/>
              </a:ln>
              <a:solidFill>
                <a:prstClr val="black">
                  <a:tint val="75000"/>
                </a:prstClr>
              </a:solidFill>
              <a:effectLst/>
              <a:uLnTx/>
              <a:uFillTx/>
              <a:latin typeface="Franklin Gothic Book"/>
              <a:ea typeface="+mn-ea"/>
              <a:cs typeface="+mn-cs"/>
            </a:endParaRPr>
          </a:p>
        </p:txBody>
      </p:sp>
      <p:sp>
        <p:nvSpPr>
          <p:cNvPr id="5" name="Title 4"/>
          <p:cNvSpPr>
            <a:spLocks noGrp="1"/>
          </p:cNvSpPr>
          <p:nvPr>
            <p:ph type="title"/>
          </p:nvPr>
        </p:nvSpPr>
        <p:spPr>
          <a:xfrm>
            <a:off x="107504" y="476672"/>
            <a:ext cx="6552728" cy="432000"/>
          </a:xfrm>
        </p:spPr>
        <p:txBody>
          <a:bodyPr>
            <a:normAutofit fontScale="90000"/>
          </a:bodyPr>
          <a:lstStyle/>
          <a:p>
            <a:r>
              <a:rPr lang="lv-LV" dirty="0" smtClean="0"/>
              <a:t>Kohēzijas politikas regulējuma elementu </a:t>
            </a:r>
            <a:br>
              <a:rPr lang="lv-LV" dirty="0" smtClean="0"/>
            </a:br>
            <a:r>
              <a:rPr lang="lv-LV" dirty="0" smtClean="0"/>
              <a:t>sadalījums starp Padomes darba grupām</a:t>
            </a:r>
            <a:endParaRPr lang="lv-LV" dirty="0"/>
          </a:p>
        </p:txBody>
      </p:sp>
      <p:graphicFrame>
        <p:nvGraphicFramePr>
          <p:cNvPr id="11" name="Content Placeholder 10"/>
          <p:cNvGraphicFramePr>
            <a:graphicFrameLocks noGrp="1"/>
          </p:cNvGraphicFramePr>
          <p:nvPr>
            <p:ph idx="1"/>
            <p:extLst/>
          </p:nvPr>
        </p:nvGraphicFramePr>
        <p:xfrm>
          <a:off x="323528" y="1268406"/>
          <a:ext cx="8568952" cy="5217914"/>
        </p:xfrm>
        <a:graphic>
          <a:graphicData uri="http://schemas.openxmlformats.org/drawingml/2006/table">
            <a:tbl>
              <a:tblPr firstRow="1" bandRow="1">
                <a:tableStyleId>{6E25E649-3F16-4E02-A733-19D2CDBF48F0}</a:tableStyleId>
              </a:tblPr>
              <a:tblGrid>
                <a:gridCol w="4284476">
                  <a:extLst>
                    <a:ext uri="{9D8B030D-6E8A-4147-A177-3AD203B41FA5}">
                      <a16:colId xmlns:a16="http://schemas.microsoft.com/office/drawing/2014/main" val="3648712623"/>
                    </a:ext>
                  </a:extLst>
                </a:gridCol>
                <a:gridCol w="4284476">
                  <a:extLst>
                    <a:ext uri="{9D8B030D-6E8A-4147-A177-3AD203B41FA5}">
                      <a16:colId xmlns:a16="http://schemas.microsoft.com/office/drawing/2014/main" val="1175689926"/>
                    </a:ext>
                  </a:extLst>
                </a:gridCol>
              </a:tblGrid>
              <a:tr h="842210">
                <a:tc>
                  <a:txBody>
                    <a:bodyPr/>
                    <a:lstStyle/>
                    <a:p>
                      <a:r>
                        <a:rPr lang="lv-LV" dirty="0" smtClean="0"/>
                        <a:t>Strukturālo pasākumu darba grupa</a:t>
                      </a:r>
                    </a:p>
                    <a:p>
                      <a:r>
                        <a:rPr lang="lv-LV" dirty="0" smtClean="0"/>
                        <a:t>Atbildīgie</a:t>
                      </a:r>
                      <a:r>
                        <a:rPr lang="lv-LV" baseline="0" dirty="0" smtClean="0"/>
                        <a:t> - FM</a:t>
                      </a:r>
                      <a:endParaRPr lang="lv-LV"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lv-LV" sz="1400" dirty="0" smtClean="0"/>
                        <a:t>Lēmuma procedūra – kvalificētais</a:t>
                      </a:r>
                      <a:r>
                        <a:rPr lang="lv-LV" sz="1400" baseline="0" dirty="0" smtClean="0"/>
                        <a:t> vairākums</a:t>
                      </a:r>
                      <a:endParaRPr lang="lv-LV" sz="1400" dirty="0" smtClean="0"/>
                    </a:p>
                  </a:txBody>
                  <a:tcPr/>
                </a:tc>
                <a:tc>
                  <a:txBody>
                    <a:bodyPr/>
                    <a:lstStyle/>
                    <a:p>
                      <a:r>
                        <a:rPr lang="lv-LV" dirty="0" smtClean="0"/>
                        <a:t>ES</a:t>
                      </a:r>
                      <a:r>
                        <a:rPr lang="lv-LV" baseline="0" dirty="0" smtClean="0"/>
                        <a:t> daudzgadu budžeta darba grupa</a:t>
                      </a:r>
                    </a:p>
                    <a:p>
                      <a:pPr marL="0" marR="0" lvl="0" indent="0" algn="l" defTabSz="914400" rtl="0" eaLnBrk="1" fontAlgn="auto" latinLnBrk="0" hangingPunct="1">
                        <a:lnSpc>
                          <a:spcPct val="100000"/>
                        </a:lnSpc>
                        <a:spcBef>
                          <a:spcPts val="0"/>
                        </a:spcBef>
                        <a:spcAft>
                          <a:spcPts val="0"/>
                        </a:spcAft>
                        <a:buClrTx/>
                        <a:buSzTx/>
                        <a:buFontTx/>
                        <a:buNone/>
                        <a:tabLst/>
                        <a:defRPr/>
                      </a:pPr>
                      <a:r>
                        <a:rPr lang="lv-LV" dirty="0" smtClean="0"/>
                        <a:t>Atbildīgie</a:t>
                      </a:r>
                      <a:r>
                        <a:rPr lang="lv-LV" baseline="0" dirty="0" smtClean="0"/>
                        <a:t> - ĀM</a:t>
                      </a:r>
                      <a:endParaRPr lang="lv-LV"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lv-LV" sz="1400" dirty="0" smtClean="0"/>
                        <a:t>Lēmuma procedūra - vienbalsība</a:t>
                      </a:r>
                    </a:p>
                  </a:txBody>
                  <a:tcPr/>
                </a:tc>
                <a:extLst>
                  <a:ext uri="{0D108BD9-81ED-4DB2-BD59-A6C34878D82A}">
                    <a16:rowId xmlns:a16="http://schemas.microsoft.com/office/drawing/2014/main" val="2624611884"/>
                  </a:ext>
                </a:extLst>
              </a:tr>
              <a:tr h="521339">
                <a:tc>
                  <a:txBody>
                    <a:bodyPr/>
                    <a:lstStyle/>
                    <a:p>
                      <a:pPr marL="285750" indent="-285750">
                        <a:buFont typeface="Arial" panose="020B0604020202020204" pitchFamily="34" charset="0"/>
                        <a:buChar char="•"/>
                      </a:pPr>
                      <a:r>
                        <a:rPr lang="lv-LV" dirty="0" smtClean="0"/>
                        <a:t>Specifiskie</a:t>
                      </a:r>
                      <a:r>
                        <a:rPr lang="lv-LV" baseline="0" dirty="0" smtClean="0"/>
                        <a:t> atbalsta mērķi</a:t>
                      </a:r>
                      <a:endParaRPr lang="lv-LV" dirty="0"/>
                    </a:p>
                  </a:txBody>
                  <a:tcPr/>
                </a:tc>
                <a:tc>
                  <a:txBody>
                    <a:bodyPr/>
                    <a:lstStyle/>
                    <a:p>
                      <a:pPr marL="285750" indent="-285750">
                        <a:buFont typeface="Arial" panose="020B0604020202020204" pitchFamily="34" charset="0"/>
                        <a:buChar char="•"/>
                      </a:pPr>
                      <a:r>
                        <a:rPr lang="lv-LV" dirty="0" smtClean="0"/>
                        <a:t>Nacionālo</a:t>
                      </a:r>
                      <a:r>
                        <a:rPr lang="lv-LV" baseline="0" dirty="0" smtClean="0"/>
                        <a:t> a</a:t>
                      </a:r>
                      <a:r>
                        <a:rPr lang="lv-LV" dirty="0" smtClean="0"/>
                        <a:t>plokšņu aprēķina</a:t>
                      </a:r>
                      <a:r>
                        <a:rPr lang="lv-LV" baseline="0" dirty="0" smtClean="0"/>
                        <a:t> formulas</a:t>
                      </a:r>
                      <a:endParaRPr lang="lv-LV" dirty="0"/>
                    </a:p>
                  </a:txBody>
                  <a:tcPr/>
                </a:tc>
                <a:extLst>
                  <a:ext uri="{0D108BD9-81ED-4DB2-BD59-A6C34878D82A}">
                    <a16:rowId xmlns:a16="http://schemas.microsoft.com/office/drawing/2014/main" val="103617477"/>
                  </a:ext>
                </a:extLst>
              </a:tr>
              <a:tr h="656983">
                <a:tc>
                  <a:txBody>
                    <a:bodyPr/>
                    <a:lstStyle/>
                    <a:p>
                      <a:pPr marL="285750" indent="-285750">
                        <a:buFont typeface="Arial" panose="020B0604020202020204" pitchFamily="34" charset="0"/>
                        <a:buChar char="•"/>
                      </a:pPr>
                      <a:r>
                        <a:rPr lang="lv-LV" dirty="0" err="1" smtClean="0"/>
                        <a:t>Attiecināmības</a:t>
                      </a:r>
                      <a:r>
                        <a:rPr lang="lv-LV" dirty="0" smtClean="0"/>
                        <a:t> noteikumi</a:t>
                      </a:r>
                      <a:endParaRPr lang="lv-LV" dirty="0"/>
                    </a:p>
                  </a:txBody>
                  <a:tcPr/>
                </a:tc>
                <a:tc>
                  <a:txBody>
                    <a:bodyPr/>
                    <a:lstStyle/>
                    <a:p>
                      <a:pPr marL="285750" indent="-285750">
                        <a:buFont typeface="Arial" panose="020B0604020202020204" pitchFamily="34" charset="0"/>
                        <a:buChar char="•"/>
                      </a:pPr>
                      <a:r>
                        <a:rPr lang="lv-LV" dirty="0" smtClean="0"/>
                        <a:t>Finansējuma sadalījums starp fondiem</a:t>
                      </a:r>
                      <a:endParaRPr lang="lv-LV" dirty="0"/>
                    </a:p>
                  </a:txBody>
                  <a:tcPr/>
                </a:tc>
                <a:extLst>
                  <a:ext uri="{0D108BD9-81ED-4DB2-BD59-A6C34878D82A}">
                    <a16:rowId xmlns:a16="http://schemas.microsoft.com/office/drawing/2014/main" val="3181957441"/>
                  </a:ext>
                </a:extLst>
              </a:tr>
              <a:tr h="742604">
                <a:tc>
                  <a:txBody>
                    <a:bodyPr/>
                    <a:lstStyle/>
                    <a:p>
                      <a:pPr marL="285750" indent="-285750">
                        <a:buFont typeface="Arial" panose="020B0604020202020204" pitchFamily="34" charset="0"/>
                        <a:buChar char="•"/>
                      </a:pPr>
                      <a:r>
                        <a:rPr lang="lv-LV" dirty="0" smtClean="0"/>
                        <a:t>Vadības un kontroles sistēma</a:t>
                      </a:r>
                      <a:endParaRPr lang="lv-LV" dirty="0"/>
                    </a:p>
                  </a:txBody>
                  <a:tcPr/>
                </a:tc>
                <a:tc>
                  <a:txBody>
                    <a:bodyPr/>
                    <a:lstStyle/>
                    <a:p>
                      <a:pPr marL="285750" indent="-285750">
                        <a:buFont typeface="Arial" panose="020B0604020202020204" pitchFamily="34" charset="0"/>
                        <a:buChar char="•"/>
                      </a:pPr>
                      <a:r>
                        <a:rPr lang="lv-LV" dirty="0" smtClean="0"/>
                        <a:t>Finansējuma sadalījums pa reģionu kategorijām</a:t>
                      </a:r>
                      <a:endParaRPr lang="lv-LV" dirty="0"/>
                    </a:p>
                  </a:txBody>
                  <a:tcPr/>
                </a:tc>
                <a:extLst>
                  <a:ext uri="{0D108BD9-81ED-4DB2-BD59-A6C34878D82A}">
                    <a16:rowId xmlns:a16="http://schemas.microsoft.com/office/drawing/2014/main" val="1820357327"/>
                  </a:ext>
                </a:extLst>
              </a:tr>
              <a:tr h="521339">
                <a:tc>
                  <a:txBody>
                    <a:bodyPr/>
                    <a:lstStyle/>
                    <a:p>
                      <a:pPr marL="285750" indent="-285750">
                        <a:buFont typeface="Arial" panose="020B0604020202020204" pitchFamily="34" charset="0"/>
                        <a:buChar char="•"/>
                      </a:pPr>
                      <a:r>
                        <a:rPr lang="lv-LV" dirty="0" smtClean="0"/>
                        <a:t>Partnerības principi</a:t>
                      </a:r>
                      <a:endParaRPr lang="lv-LV" dirty="0"/>
                    </a:p>
                  </a:txBody>
                  <a:tcPr/>
                </a:tc>
                <a:tc>
                  <a:txBody>
                    <a:bodyPr/>
                    <a:lstStyle/>
                    <a:p>
                      <a:pPr marL="285750" indent="-285750">
                        <a:buFont typeface="Arial" panose="020B0604020202020204" pitchFamily="34" charset="0"/>
                        <a:buChar char="•"/>
                      </a:pPr>
                      <a:r>
                        <a:rPr lang="lv-LV" dirty="0" smtClean="0"/>
                        <a:t>Līdzfinansējuma likmes</a:t>
                      </a:r>
                      <a:endParaRPr lang="lv-LV" dirty="0"/>
                    </a:p>
                  </a:txBody>
                  <a:tcPr/>
                </a:tc>
                <a:extLst>
                  <a:ext uri="{0D108BD9-81ED-4DB2-BD59-A6C34878D82A}">
                    <a16:rowId xmlns:a16="http://schemas.microsoft.com/office/drawing/2014/main" val="1469962534"/>
                  </a:ext>
                </a:extLst>
              </a:tr>
              <a:tr h="742604">
                <a:tc>
                  <a:txBody>
                    <a:bodyPr/>
                    <a:lstStyle/>
                    <a:p>
                      <a:pPr marL="285750" indent="-285750">
                        <a:buFont typeface="Arial" panose="020B0604020202020204" pitchFamily="34" charset="0"/>
                        <a:buChar char="•"/>
                      </a:pPr>
                      <a:r>
                        <a:rPr lang="lv-LV" dirty="0" smtClean="0"/>
                        <a:t>Uzraudzības un izvērtēšanas prasības</a:t>
                      </a:r>
                      <a:endParaRPr lang="lv-LV" dirty="0"/>
                    </a:p>
                  </a:txBody>
                  <a:tcPr/>
                </a:tc>
                <a:tc>
                  <a:txBody>
                    <a:bodyPr/>
                    <a:lstStyle/>
                    <a:p>
                      <a:pPr marL="285750" indent="-285750">
                        <a:buFont typeface="Arial" panose="020B0604020202020204" pitchFamily="34" charset="0"/>
                        <a:buChar char="•"/>
                      </a:pPr>
                      <a:r>
                        <a:rPr lang="lv-LV" dirty="0" smtClean="0"/>
                        <a:t>Sasaiste</a:t>
                      </a:r>
                      <a:r>
                        <a:rPr lang="lv-LV" baseline="0" dirty="0" smtClean="0"/>
                        <a:t> ar makroekonomiskajiem nosacījumiem</a:t>
                      </a:r>
                      <a:endParaRPr lang="lv-LV" dirty="0"/>
                    </a:p>
                  </a:txBody>
                  <a:tcPr/>
                </a:tc>
                <a:extLst>
                  <a:ext uri="{0D108BD9-81ED-4DB2-BD59-A6C34878D82A}">
                    <a16:rowId xmlns:a16="http://schemas.microsoft.com/office/drawing/2014/main" val="1317237867"/>
                  </a:ext>
                </a:extLst>
              </a:tr>
              <a:tr h="1060864">
                <a:tc>
                  <a:txBody>
                    <a:bodyPr/>
                    <a:lstStyle/>
                    <a:p>
                      <a:pPr marL="285750" indent="-285750">
                        <a:buFont typeface="Arial" panose="020B0604020202020204" pitchFamily="34" charset="0"/>
                        <a:buChar char="•"/>
                      </a:pPr>
                      <a:r>
                        <a:rPr lang="lv-LV" dirty="0" smtClean="0"/>
                        <a:t>Ieviešanas priekšnosacījumi (</a:t>
                      </a:r>
                      <a:r>
                        <a:rPr lang="lv-LV" dirty="0" err="1" smtClean="0"/>
                        <a:t>enabling</a:t>
                      </a:r>
                      <a:r>
                        <a:rPr lang="lv-LV" dirty="0" smtClean="0"/>
                        <a:t> </a:t>
                      </a:r>
                      <a:r>
                        <a:rPr lang="lv-LV" dirty="0" err="1" smtClean="0"/>
                        <a:t>conditions</a:t>
                      </a:r>
                      <a:r>
                        <a:rPr lang="lv-LV" dirty="0" smtClean="0"/>
                        <a:t>)</a:t>
                      </a:r>
                      <a:endParaRPr lang="lv-LV" dirty="0"/>
                    </a:p>
                  </a:txBody>
                  <a:tcPr/>
                </a:tc>
                <a:tc>
                  <a:txBody>
                    <a:bodyPr/>
                    <a:lstStyle/>
                    <a:p>
                      <a:pPr marL="285750" indent="-285750">
                        <a:buFont typeface="Arial" panose="020B0604020202020204" pitchFamily="34" charset="0"/>
                        <a:buChar char="•"/>
                      </a:pPr>
                      <a:r>
                        <a:rPr lang="lv-LV" dirty="0" smtClean="0"/>
                        <a:t>Tematiskā koncentrācija (minimālie ieguldījumu sliekšņi konkrētiem</a:t>
                      </a:r>
                      <a:r>
                        <a:rPr lang="lv-LV" baseline="0" dirty="0" smtClean="0"/>
                        <a:t> politikas mērķiem</a:t>
                      </a:r>
                      <a:r>
                        <a:rPr lang="lv-LV" dirty="0" smtClean="0"/>
                        <a:t>)</a:t>
                      </a:r>
                      <a:endParaRPr lang="lv-LV" dirty="0"/>
                    </a:p>
                  </a:txBody>
                  <a:tcPr/>
                </a:tc>
                <a:extLst>
                  <a:ext uri="{0D108BD9-81ED-4DB2-BD59-A6C34878D82A}">
                    <a16:rowId xmlns:a16="http://schemas.microsoft.com/office/drawing/2014/main" val="384870060"/>
                  </a:ext>
                </a:extLst>
              </a:tr>
            </a:tbl>
          </a:graphicData>
        </a:graphic>
      </p:graphicFrame>
    </p:spTree>
    <p:extLst>
      <p:ext uri="{BB962C8B-B14F-4D97-AF65-F5344CB8AC3E}">
        <p14:creationId xmlns:p14="http://schemas.microsoft.com/office/powerpoint/2010/main" val="3980641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6904" y="476672"/>
            <a:ext cx="6048672" cy="411972"/>
          </a:xfrm>
        </p:spPr>
        <p:txBody>
          <a:bodyPr>
            <a:noAutofit/>
          </a:bodyPr>
          <a:lstStyle/>
          <a:p>
            <a:r>
              <a:rPr lang="lv-LV" sz="1600" dirty="0" smtClean="0"/>
              <a:t>EK piedāvātais investīciju tvērums kopumā nosedz sākotnēji identificētās Latvijas prioritātes</a:t>
            </a:r>
            <a:endParaRPr lang="lv-LV" sz="1600" dirty="0"/>
          </a:p>
        </p:txBody>
      </p:sp>
      <p:sp>
        <p:nvSpPr>
          <p:cNvPr id="2" name="Slide Number Placeholder 1"/>
          <p:cNvSpPr>
            <a:spLocks noGrp="1"/>
          </p:cNvSpPr>
          <p:nvPr>
            <p:ph type="sldNum" sz="quarter" idx="12"/>
          </p:nvPr>
        </p:nvSpPr>
        <p:spPr/>
        <p:txBody>
          <a:bodyPr/>
          <a:lstStyle/>
          <a:p>
            <a:fld id="{952464FB-6FA6-4E80-ACB1-F4B9846AA373}" type="slidenum">
              <a:rPr lang="lv-LV" smtClean="0"/>
              <a:pPr/>
              <a:t>6</a:t>
            </a:fld>
            <a:endParaRPr lang="lv-LV"/>
          </a:p>
        </p:txBody>
      </p:sp>
      <p:graphicFrame>
        <p:nvGraphicFramePr>
          <p:cNvPr id="3" name="Table 2"/>
          <p:cNvGraphicFramePr>
            <a:graphicFrameLocks noGrp="1"/>
          </p:cNvGraphicFramePr>
          <p:nvPr>
            <p:extLst/>
          </p:nvPr>
        </p:nvGraphicFramePr>
        <p:xfrm>
          <a:off x="251520" y="1052736"/>
          <a:ext cx="8673567" cy="4630774"/>
        </p:xfrm>
        <a:graphic>
          <a:graphicData uri="http://schemas.openxmlformats.org/drawingml/2006/table">
            <a:tbl>
              <a:tblPr firstRow="1" bandRow="1">
                <a:effectLst>
                  <a:innerShdw blurRad="63500" dist="50800" dir="16200000">
                    <a:prstClr val="black">
                      <a:alpha val="50000"/>
                    </a:prstClr>
                  </a:innerShdw>
                </a:effectLst>
                <a:tableStyleId>{5C22544A-7EE6-4342-B048-85BDC9FD1C3A}</a:tableStyleId>
              </a:tblPr>
              <a:tblGrid>
                <a:gridCol w="4253141">
                  <a:extLst>
                    <a:ext uri="{9D8B030D-6E8A-4147-A177-3AD203B41FA5}">
                      <a16:colId xmlns:a16="http://schemas.microsoft.com/office/drawing/2014/main" val="40270024"/>
                    </a:ext>
                  </a:extLst>
                </a:gridCol>
                <a:gridCol w="4420426">
                  <a:extLst>
                    <a:ext uri="{9D8B030D-6E8A-4147-A177-3AD203B41FA5}">
                      <a16:colId xmlns:a16="http://schemas.microsoft.com/office/drawing/2014/main" val="4080496742"/>
                    </a:ext>
                  </a:extLst>
                </a:gridCol>
              </a:tblGrid>
              <a:tr h="7713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baseline="0" dirty="0" smtClean="0"/>
                        <a:t>Latvijas nacionālajā pozīcijā</a:t>
                      </a:r>
                      <a:endParaRPr lang="lv-LV" dirty="0" smtClean="0"/>
                    </a:p>
                    <a:p>
                      <a:pPr algn="ctr"/>
                      <a:r>
                        <a:rPr lang="lv-LV" baseline="0" dirty="0" smtClean="0"/>
                        <a:t> noteiktās sākotnējās prioritātes</a:t>
                      </a:r>
                      <a:endParaRPr lang="lv-LV" dirty="0"/>
                    </a:p>
                  </a:txBody>
                  <a:tcPr anchor="ctr">
                    <a:cell3D prstMaterial="dkEdge">
                      <a:bevel w="77470" h="12700" prst="softRound"/>
                      <a:lightRig rig="flood" dir="t"/>
                    </a:cell3D>
                    <a:solidFill>
                      <a:schemeClr val="tx2">
                        <a:lumMod val="60000"/>
                        <a:lumOff val="40000"/>
                      </a:schemeClr>
                    </a:solidFill>
                  </a:tcPr>
                </a:tc>
                <a:tc>
                  <a:txBody>
                    <a:bodyPr/>
                    <a:lstStyle/>
                    <a:p>
                      <a:pPr algn="ctr"/>
                      <a:r>
                        <a:rPr lang="lv-LV" dirty="0" smtClean="0"/>
                        <a:t>EK</a:t>
                      </a:r>
                      <a:r>
                        <a:rPr lang="lv-LV" baseline="0" dirty="0" smtClean="0"/>
                        <a:t> piedāvātās Kohēzijas politikas prioritātes</a:t>
                      </a:r>
                      <a:endParaRPr lang="lv-LV" dirty="0"/>
                    </a:p>
                  </a:txBody>
                  <a:tcPr anchor="ctr">
                    <a:cell3D prstMaterial="dkEdge">
                      <a:bevel w="77470" h="12700" prst="softRound"/>
                      <a:lightRig rig="flood" dir="t"/>
                    </a:cell3D>
                    <a:solidFill>
                      <a:schemeClr val="tx2">
                        <a:lumMod val="60000"/>
                        <a:lumOff val="40000"/>
                      </a:schemeClr>
                    </a:solidFill>
                  </a:tcPr>
                </a:tc>
                <a:extLst>
                  <a:ext uri="{0D108BD9-81ED-4DB2-BD59-A6C34878D82A}">
                    <a16:rowId xmlns:a16="http://schemas.microsoft.com/office/drawing/2014/main" val="3451744532"/>
                  </a:ext>
                </a:extLst>
              </a:tr>
              <a:tr h="682621">
                <a:tc>
                  <a:txBody>
                    <a:bodyPr/>
                    <a:lstStyle/>
                    <a:p>
                      <a:pPr lvl="0" algn="ctr"/>
                      <a:endParaRPr lang="lv-LV" sz="1400" dirty="0" smtClean="0">
                        <a:latin typeface="+mn-lt"/>
                      </a:endParaRPr>
                    </a:p>
                    <a:p>
                      <a:pPr lvl="0" algn="ctr"/>
                      <a:r>
                        <a:rPr lang="lv-LV" sz="1400" dirty="0" smtClean="0">
                          <a:latin typeface="+mn-lt"/>
                        </a:rPr>
                        <a:t>Tautsaimniecības produktivitātes paaugstināšana</a:t>
                      </a:r>
                      <a:r>
                        <a:rPr lang="en-US" sz="1400" dirty="0" smtClean="0">
                          <a:latin typeface="+mn-lt"/>
                        </a:rPr>
                        <a:t>, </a:t>
                      </a:r>
                      <a:r>
                        <a:rPr lang="lv-LV" sz="1400" dirty="0" smtClean="0">
                          <a:latin typeface="+mn-lt"/>
                        </a:rPr>
                        <a:t>inovāciju kvalitāte</a:t>
                      </a:r>
                      <a:r>
                        <a:rPr lang="en-US" sz="1400" dirty="0" smtClean="0">
                          <a:latin typeface="+mn-lt"/>
                        </a:rPr>
                        <a:t>, </a:t>
                      </a:r>
                      <a:r>
                        <a:rPr lang="lv-LV" sz="1400" dirty="0" smtClean="0">
                          <a:latin typeface="+mn-lt"/>
                        </a:rPr>
                        <a:t>pētniecība un zinātne</a:t>
                      </a:r>
                      <a:endParaRPr lang="en-US" sz="1400" dirty="0" smtClean="0">
                        <a:latin typeface="+mn-lt"/>
                      </a:endParaRPr>
                    </a:p>
                  </a:txBody>
                  <a:tcPr>
                    <a:solidFill>
                      <a:schemeClr val="accent1">
                        <a:lumMod val="40000"/>
                        <a:lumOff val="60000"/>
                      </a:schemeClr>
                    </a:solidFill>
                  </a:tcPr>
                </a:tc>
                <a:tc>
                  <a:txBody>
                    <a:bodyPr/>
                    <a:lstStyle/>
                    <a:p>
                      <a:pPr algn="ctr" fontAlgn="ctr"/>
                      <a:r>
                        <a:rPr lang="lv-LV" sz="1400" kern="1200" dirty="0">
                          <a:solidFill>
                            <a:schemeClr val="dk1"/>
                          </a:solidFill>
                          <a:latin typeface="+mn-lt"/>
                          <a:ea typeface="+mn-ea"/>
                          <a:cs typeface="+mn-cs"/>
                        </a:rPr>
                        <a:t>Inovācijas un gudra </a:t>
                      </a:r>
                      <a:r>
                        <a:rPr lang="lv-LV" sz="1400" kern="1200" dirty="0" smtClean="0">
                          <a:solidFill>
                            <a:schemeClr val="dk1"/>
                          </a:solidFill>
                          <a:latin typeface="+mn-lt"/>
                          <a:ea typeface="+mn-ea"/>
                          <a:cs typeface="+mn-cs"/>
                        </a:rPr>
                        <a:t>izaugsme</a:t>
                      </a:r>
                      <a:endParaRPr lang="lv-LV" sz="1400" kern="1200" dirty="0">
                        <a:solidFill>
                          <a:schemeClr val="dk1"/>
                        </a:solidFill>
                        <a:latin typeface="+mn-lt"/>
                        <a:ea typeface="+mn-ea"/>
                        <a:cs typeface="+mn-cs"/>
                      </a:endParaRPr>
                    </a:p>
                  </a:txBody>
                  <a:tcPr marL="9525" marR="9525" marT="9525" marB="0" anchor="ctr">
                    <a:solidFill>
                      <a:schemeClr val="accent1">
                        <a:lumMod val="40000"/>
                        <a:lumOff val="60000"/>
                      </a:schemeClr>
                    </a:solidFill>
                  </a:tcPr>
                </a:tc>
                <a:extLst>
                  <a:ext uri="{0D108BD9-81ED-4DB2-BD59-A6C34878D82A}">
                    <a16:rowId xmlns:a16="http://schemas.microsoft.com/office/drawing/2014/main" val="3318995375"/>
                  </a:ext>
                </a:extLst>
              </a:tr>
              <a:tr h="434957">
                <a:tc>
                  <a:txBody>
                    <a:bodyPr/>
                    <a:lstStyle/>
                    <a:p>
                      <a:pPr lvl="0" algn="ctr"/>
                      <a:r>
                        <a:rPr lang="lv-LV" sz="1400" kern="1200" dirty="0" smtClean="0">
                          <a:solidFill>
                            <a:schemeClr val="dk1"/>
                          </a:solidFill>
                          <a:latin typeface="+mn-lt"/>
                          <a:ea typeface="+mn-ea"/>
                          <a:cs typeface="+mn-cs"/>
                        </a:rPr>
                        <a:t>Ilgtspējīga un konkurētspējīga transporta sistēma</a:t>
                      </a:r>
                    </a:p>
                  </a:txBody>
                  <a:tcPr>
                    <a:solidFill>
                      <a:schemeClr val="accent1">
                        <a:lumMod val="20000"/>
                        <a:lumOff val="80000"/>
                      </a:schemeClr>
                    </a:solidFill>
                  </a:tcPr>
                </a:tc>
                <a:tc>
                  <a:txBody>
                    <a:bodyPr/>
                    <a:lstStyle/>
                    <a:p>
                      <a:pPr algn="ctr" fontAlgn="ctr"/>
                      <a:r>
                        <a:rPr lang="lv-LV" sz="1400" b="0" i="0" u="none" strike="noStrike" dirty="0">
                          <a:solidFill>
                            <a:srgbClr val="000000"/>
                          </a:solidFill>
                          <a:effectLst/>
                          <a:latin typeface="+mn-lt"/>
                        </a:rPr>
                        <a:t> </a:t>
                      </a:r>
                      <a:r>
                        <a:rPr lang="lv-LV" sz="1400" kern="1200" dirty="0">
                          <a:solidFill>
                            <a:schemeClr val="dk1"/>
                          </a:solidFill>
                          <a:latin typeface="+mn-lt"/>
                          <a:ea typeface="+mn-ea"/>
                          <a:cs typeface="+mn-cs"/>
                        </a:rPr>
                        <a:t>Savienojamība </a:t>
                      </a:r>
                      <a:r>
                        <a:rPr lang="lv-LV" sz="1400" kern="1200" dirty="0" smtClean="0">
                          <a:solidFill>
                            <a:schemeClr val="dk1"/>
                          </a:solidFill>
                          <a:latin typeface="+mn-lt"/>
                          <a:ea typeface="+mn-ea"/>
                          <a:cs typeface="+mn-cs"/>
                        </a:rPr>
                        <a:t>(transports</a:t>
                      </a:r>
                      <a:r>
                        <a:rPr lang="lv-LV" sz="1400" kern="1200" dirty="0">
                          <a:solidFill>
                            <a:schemeClr val="dk1"/>
                          </a:solidFill>
                          <a:latin typeface="+mn-lt"/>
                          <a:ea typeface="+mn-ea"/>
                          <a:cs typeface="+mn-cs"/>
                        </a:rPr>
                        <a:t>, </a:t>
                      </a:r>
                      <a:r>
                        <a:rPr lang="lv-LV" sz="1400" kern="1200" dirty="0" smtClean="0">
                          <a:solidFill>
                            <a:schemeClr val="dk1"/>
                          </a:solidFill>
                          <a:latin typeface="+mn-lt"/>
                          <a:ea typeface="+mn-ea"/>
                          <a:cs typeface="+mn-cs"/>
                        </a:rPr>
                        <a:t>IKT, enerģētika)</a:t>
                      </a:r>
                      <a:endParaRPr lang="lv-LV" sz="1400" kern="1200" dirty="0">
                        <a:solidFill>
                          <a:schemeClr val="dk1"/>
                        </a:solidFill>
                        <a:latin typeface="+mn-lt"/>
                        <a:ea typeface="+mn-ea"/>
                        <a:cs typeface="+mn-cs"/>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2843413202"/>
                  </a:ext>
                </a:extLst>
              </a:tr>
              <a:tr h="682621">
                <a:tc>
                  <a:txBody>
                    <a:bodyPr/>
                    <a:lstStyle/>
                    <a:p>
                      <a:pPr lvl="0" algn="ctr"/>
                      <a:endParaRPr lang="lv-LV" sz="1400" dirty="0" smtClean="0">
                        <a:latin typeface="+mn-lt"/>
                      </a:endParaRPr>
                    </a:p>
                    <a:p>
                      <a:pPr lvl="0" algn="ctr"/>
                      <a:r>
                        <a:rPr lang="lv-LV" sz="1400" dirty="0" smtClean="0">
                          <a:latin typeface="+mn-lt"/>
                        </a:rPr>
                        <a:t>Ilgtspējīga resursu izmantošana</a:t>
                      </a:r>
                    </a:p>
                    <a:p>
                      <a:pPr algn="ctr"/>
                      <a:endParaRPr lang="lv-LV" sz="1400" dirty="0">
                        <a:latin typeface="+mn-lt"/>
                      </a:endParaRPr>
                    </a:p>
                  </a:txBody>
                  <a:tcPr>
                    <a:solidFill>
                      <a:schemeClr val="accent1">
                        <a:lumMod val="40000"/>
                        <a:lumOff val="60000"/>
                      </a:schemeClr>
                    </a:solidFill>
                  </a:tcPr>
                </a:tc>
                <a:tc>
                  <a:txBody>
                    <a:bodyPr/>
                    <a:lstStyle/>
                    <a:p>
                      <a:pPr algn="ctr" fontAlgn="ctr"/>
                      <a:r>
                        <a:rPr lang="lv-LV" sz="1400" b="0" i="0" u="none" strike="noStrike" dirty="0">
                          <a:solidFill>
                            <a:srgbClr val="000000"/>
                          </a:solidFill>
                          <a:effectLst/>
                          <a:latin typeface="+mn-lt"/>
                        </a:rPr>
                        <a:t> </a:t>
                      </a:r>
                      <a:r>
                        <a:rPr lang="lv-LV" sz="1400" kern="1200" dirty="0" smtClean="0">
                          <a:solidFill>
                            <a:schemeClr val="dk1"/>
                          </a:solidFill>
                          <a:latin typeface="+mn-lt"/>
                          <a:ea typeface="+mn-ea"/>
                          <a:cs typeface="+mn-cs"/>
                        </a:rPr>
                        <a:t>Ilgtspējība </a:t>
                      </a:r>
                      <a:r>
                        <a:rPr lang="lv-LV" sz="1400" kern="1200" dirty="0">
                          <a:solidFill>
                            <a:schemeClr val="dk1"/>
                          </a:solidFill>
                          <a:latin typeface="+mn-lt"/>
                          <a:ea typeface="+mn-ea"/>
                          <a:cs typeface="+mn-cs"/>
                        </a:rPr>
                        <a:t>(klimats, aprites ekonomika, energoefektivitāte, </a:t>
                      </a:r>
                      <a:r>
                        <a:rPr lang="lv-LV" sz="1400" kern="1200" dirty="0" smtClean="0">
                          <a:solidFill>
                            <a:schemeClr val="dk1"/>
                          </a:solidFill>
                          <a:latin typeface="+mn-lt"/>
                          <a:ea typeface="+mn-ea"/>
                          <a:cs typeface="+mn-cs"/>
                        </a:rPr>
                        <a:t>atjaunojamie </a:t>
                      </a:r>
                      <a:r>
                        <a:rPr lang="lv-LV" sz="1400" kern="1200" dirty="0">
                          <a:solidFill>
                            <a:schemeClr val="dk1"/>
                          </a:solidFill>
                          <a:latin typeface="+mn-lt"/>
                          <a:ea typeface="+mn-ea"/>
                          <a:cs typeface="+mn-cs"/>
                        </a:rPr>
                        <a:t>resursi</a:t>
                      </a:r>
                      <a:r>
                        <a:rPr lang="lv-LV" sz="1400" kern="1200" dirty="0" smtClean="0">
                          <a:solidFill>
                            <a:schemeClr val="dk1"/>
                          </a:solidFill>
                          <a:latin typeface="+mn-lt"/>
                          <a:ea typeface="+mn-ea"/>
                          <a:cs typeface="+mn-cs"/>
                        </a:rPr>
                        <a:t>)</a:t>
                      </a:r>
                      <a:endParaRPr lang="lv-LV" sz="1400" kern="1200" dirty="0">
                        <a:solidFill>
                          <a:schemeClr val="dk1"/>
                        </a:solidFill>
                        <a:latin typeface="+mn-lt"/>
                        <a:ea typeface="+mn-ea"/>
                        <a:cs typeface="+mn-cs"/>
                      </a:endParaRPr>
                    </a:p>
                  </a:txBody>
                  <a:tcPr marL="9525" marR="9525" marT="9525" marB="0" anchor="ctr">
                    <a:solidFill>
                      <a:schemeClr val="accent1">
                        <a:lumMod val="40000"/>
                        <a:lumOff val="60000"/>
                      </a:schemeClr>
                    </a:solidFill>
                  </a:tcPr>
                </a:tc>
                <a:extLst>
                  <a:ext uri="{0D108BD9-81ED-4DB2-BD59-A6C34878D82A}">
                    <a16:rowId xmlns:a16="http://schemas.microsoft.com/office/drawing/2014/main" val="634302996"/>
                  </a:ext>
                </a:extLst>
              </a:tr>
              <a:tr h="498357">
                <a:tc>
                  <a:txBody>
                    <a:bodyPr/>
                    <a:lstStyle/>
                    <a:p>
                      <a:pPr lvl="0" algn="ctr"/>
                      <a:r>
                        <a:rPr lang="lv-LV" sz="1400" dirty="0" smtClean="0">
                          <a:latin typeface="+mn-lt"/>
                        </a:rPr>
                        <a:t>Vesels un konkurētspējīgs darba spēks </a:t>
                      </a:r>
                    </a:p>
                  </a:txBody>
                  <a:tcPr>
                    <a:solidFill>
                      <a:schemeClr val="accent1">
                        <a:lumMod val="20000"/>
                        <a:lumOff val="80000"/>
                      </a:schemeClr>
                    </a:solidFill>
                  </a:tcPr>
                </a:tc>
                <a:tc rowSpan="2">
                  <a:txBody>
                    <a:bodyPr/>
                    <a:lstStyle/>
                    <a:p>
                      <a:pPr algn="ctr"/>
                      <a:endParaRPr lang="lv-LV" sz="1400" kern="1200" dirty="0" smtClean="0">
                        <a:solidFill>
                          <a:schemeClr val="dk1"/>
                        </a:solidFill>
                        <a:latin typeface="+mn-lt"/>
                        <a:ea typeface="+mn-ea"/>
                        <a:cs typeface="+mn-cs"/>
                      </a:endParaRPr>
                    </a:p>
                    <a:p>
                      <a:pPr algn="ctr"/>
                      <a:endParaRPr lang="lv-LV" sz="1400" kern="1200" dirty="0" smtClean="0">
                        <a:solidFill>
                          <a:schemeClr val="dk1"/>
                        </a:solidFill>
                        <a:latin typeface="+mn-lt"/>
                        <a:ea typeface="+mn-ea"/>
                        <a:cs typeface="+mn-cs"/>
                      </a:endParaRPr>
                    </a:p>
                    <a:p>
                      <a:pPr algn="ctr"/>
                      <a:endParaRPr lang="lv-LV" sz="1400" kern="1200" dirty="0" smtClean="0">
                        <a:solidFill>
                          <a:schemeClr val="dk1"/>
                        </a:solidFill>
                        <a:latin typeface="+mn-lt"/>
                        <a:ea typeface="+mn-ea"/>
                        <a:cs typeface="+mn-cs"/>
                      </a:endParaRPr>
                    </a:p>
                    <a:p>
                      <a:pPr algn="ctr"/>
                      <a:r>
                        <a:rPr lang="lv-LV" sz="1400" kern="1200" dirty="0" err="1" smtClean="0">
                          <a:solidFill>
                            <a:schemeClr val="dk1"/>
                          </a:solidFill>
                          <a:latin typeface="+mn-lt"/>
                          <a:ea typeface="+mn-ea"/>
                          <a:cs typeface="+mn-cs"/>
                        </a:rPr>
                        <a:t>Cilvēkkapitāls</a:t>
                      </a:r>
                      <a:r>
                        <a:rPr lang="lv-LV" sz="1400" kern="1200" dirty="0" smtClean="0">
                          <a:solidFill>
                            <a:schemeClr val="dk1"/>
                          </a:solidFill>
                          <a:latin typeface="+mn-lt"/>
                          <a:ea typeface="+mn-ea"/>
                          <a:cs typeface="+mn-cs"/>
                        </a:rPr>
                        <a:t> (sociālā iekļaušana un prasmes)</a:t>
                      </a:r>
                    </a:p>
                    <a:p>
                      <a:pPr algn="ctr"/>
                      <a:endParaRPr lang="lv-LV" sz="1400" kern="1200" dirty="0">
                        <a:solidFill>
                          <a:schemeClr val="dk1"/>
                        </a:solidFill>
                        <a:latin typeface="+mn-lt"/>
                        <a:ea typeface="+mn-ea"/>
                        <a:cs typeface="+mn-cs"/>
                      </a:endParaRPr>
                    </a:p>
                  </a:txBody>
                  <a:tcPr>
                    <a:solidFill>
                      <a:schemeClr val="accent1">
                        <a:lumMod val="20000"/>
                        <a:lumOff val="80000"/>
                      </a:schemeClr>
                    </a:solidFill>
                  </a:tcPr>
                </a:tc>
                <a:extLst>
                  <a:ext uri="{0D108BD9-81ED-4DB2-BD59-A6C34878D82A}">
                    <a16:rowId xmlns:a16="http://schemas.microsoft.com/office/drawing/2014/main" val="1689721012"/>
                  </a:ext>
                </a:extLst>
              </a:tr>
              <a:tr h="682621">
                <a:tc>
                  <a:txBody>
                    <a:bodyPr/>
                    <a:lstStyle/>
                    <a:p>
                      <a:pPr lvl="0" algn="ctr"/>
                      <a:endParaRPr lang="lv-LV" sz="1400" dirty="0" smtClean="0">
                        <a:latin typeface="+mn-lt"/>
                      </a:endParaRPr>
                    </a:p>
                    <a:p>
                      <a:pPr lvl="0" algn="ctr"/>
                      <a:r>
                        <a:rPr lang="lv-LV" sz="1400" dirty="0" smtClean="0">
                          <a:latin typeface="+mn-lt"/>
                        </a:rPr>
                        <a:t>Kvalitatīva un efektīva izglītības sistēma</a:t>
                      </a:r>
                    </a:p>
                    <a:p>
                      <a:pPr algn="ctr"/>
                      <a:endParaRPr lang="lv-LV" sz="1400" dirty="0">
                        <a:latin typeface="+mn-lt"/>
                      </a:endParaRPr>
                    </a:p>
                  </a:txBody>
                  <a:tcPr>
                    <a:solidFill>
                      <a:schemeClr val="accent1">
                        <a:lumMod val="20000"/>
                        <a:lumOff val="80000"/>
                      </a:schemeClr>
                    </a:solidFill>
                  </a:tcPr>
                </a:tc>
                <a:tc vMerge="1">
                  <a:txBody>
                    <a:bodyPr/>
                    <a:lstStyle/>
                    <a:p>
                      <a:endParaRPr lang="lv-LV" dirty="0"/>
                    </a:p>
                  </a:txBody>
                  <a:tcPr/>
                </a:tc>
                <a:extLst>
                  <a:ext uri="{0D108BD9-81ED-4DB2-BD59-A6C34878D82A}">
                    <a16:rowId xmlns:a16="http://schemas.microsoft.com/office/drawing/2014/main" val="4211266387"/>
                  </a:ext>
                </a:extLst>
              </a:tr>
              <a:tr h="71193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400" b="0" dirty="0" smtClean="0">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400" b="0" dirty="0" smtClean="0">
                          <a:latin typeface="+mn-lt"/>
                        </a:rPr>
                        <a:t>Sabalansēta un ilgtspējīga teritoriālā attīstība</a:t>
                      </a:r>
                    </a:p>
                    <a:p>
                      <a:pPr algn="ctr"/>
                      <a:endParaRPr lang="lv-LV" sz="1400" b="0" dirty="0">
                        <a:latin typeface="+mn-lt"/>
                      </a:endParaRPr>
                    </a:p>
                  </a:txBody>
                  <a:tcPr>
                    <a:solidFill>
                      <a:schemeClr val="accent1">
                        <a:lumMod val="40000"/>
                        <a:lumOff val="60000"/>
                      </a:schemeClr>
                    </a:solidFill>
                  </a:tcPr>
                </a:tc>
                <a:tc>
                  <a:txBody>
                    <a:bodyPr/>
                    <a:lstStyle/>
                    <a:p>
                      <a:pPr algn="ctr" fontAlgn="ctr"/>
                      <a:r>
                        <a:rPr lang="lv-LV" sz="1400" b="0" i="0" u="none" strike="noStrike" dirty="0">
                          <a:solidFill>
                            <a:srgbClr val="000000"/>
                          </a:solidFill>
                          <a:effectLst/>
                          <a:latin typeface="+mn-lt"/>
                        </a:rPr>
                        <a:t> </a:t>
                      </a:r>
                      <a:r>
                        <a:rPr lang="lv-LV" sz="1400" b="0" i="0" u="none" strike="noStrike" dirty="0" smtClean="0">
                          <a:solidFill>
                            <a:srgbClr val="000000"/>
                          </a:solidFill>
                          <a:effectLst/>
                          <a:latin typeface="+mn-lt"/>
                        </a:rPr>
                        <a:t>Integrēta </a:t>
                      </a:r>
                      <a:r>
                        <a:rPr lang="lv-LV" sz="1400" b="0" i="0" u="none" strike="noStrike" kern="1200" dirty="0" smtClean="0">
                          <a:solidFill>
                            <a:schemeClr val="dk1"/>
                          </a:solidFill>
                          <a:effectLst/>
                          <a:latin typeface="+mn-lt"/>
                          <a:ea typeface="+mn-ea"/>
                          <a:cs typeface="+mn-cs"/>
                        </a:rPr>
                        <a:t>t</a:t>
                      </a:r>
                      <a:r>
                        <a:rPr lang="lv-LV" sz="1400" b="0" kern="1200" dirty="0" smtClean="0">
                          <a:solidFill>
                            <a:schemeClr val="dk1"/>
                          </a:solidFill>
                          <a:latin typeface="+mn-lt"/>
                          <a:ea typeface="+mn-ea"/>
                          <a:cs typeface="+mn-cs"/>
                        </a:rPr>
                        <a:t>eritoriālā</a:t>
                      </a:r>
                      <a:r>
                        <a:rPr lang="lv-LV" sz="1400" b="0" kern="1200" baseline="0" dirty="0" smtClean="0">
                          <a:solidFill>
                            <a:schemeClr val="dk1"/>
                          </a:solidFill>
                          <a:latin typeface="+mn-lt"/>
                          <a:ea typeface="+mn-ea"/>
                          <a:cs typeface="+mn-cs"/>
                        </a:rPr>
                        <a:t> attīstība (vietējās teritoriālās attīstības stratēģijas, </a:t>
                      </a:r>
                      <a:r>
                        <a:rPr lang="lv-LV" sz="1400" b="0" kern="1200" dirty="0" smtClean="0">
                          <a:solidFill>
                            <a:schemeClr val="dk1"/>
                          </a:solidFill>
                          <a:latin typeface="+mn-lt"/>
                          <a:ea typeface="+mn-ea"/>
                          <a:cs typeface="+mn-cs"/>
                        </a:rPr>
                        <a:t>pilsētvide</a:t>
                      </a:r>
                      <a:r>
                        <a:rPr lang="lv-LV" sz="1400" b="0" kern="1200" baseline="0" dirty="0" smtClean="0">
                          <a:solidFill>
                            <a:schemeClr val="dk1"/>
                          </a:solidFill>
                          <a:latin typeface="+mn-lt"/>
                          <a:ea typeface="+mn-ea"/>
                          <a:cs typeface="+mn-cs"/>
                        </a:rPr>
                        <a:t>)</a:t>
                      </a:r>
                      <a:endParaRPr lang="lv-LV" sz="1400" b="0" kern="1200" dirty="0">
                        <a:solidFill>
                          <a:schemeClr val="dk1"/>
                        </a:solidFill>
                        <a:latin typeface="+mn-lt"/>
                        <a:ea typeface="+mn-ea"/>
                        <a:cs typeface="+mn-cs"/>
                      </a:endParaRPr>
                    </a:p>
                  </a:txBody>
                  <a:tcPr marL="9525" marR="9525" marT="9525" marB="0" anchor="ctr">
                    <a:solidFill>
                      <a:schemeClr val="accent1">
                        <a:lumMod val="40000"/>
                        <a:lumOff val="60000"/>
                      </a:schemeClr>
                    </a:solidFill>
                  </a:tcPr>
                </a:tc>
                <a:extLst>
                  <a:ext uri="{0D108BD9-81ED-4DB2-BD59-A6C34878D82A}">
                    <a16:rowId xmlns:a16="http://schemas.microsoft.com/office/drawing/2014/main" val="1440430577"/>
                  </a:ext>
                </a:extLst>
              </a:tr>
            </a:tbl>
          </a:graphicData>
        </a:graphic>
      </p:graphicFrame>
      <p:sp>
        <p:nvSpPr>
          <p:cNvPr id="5" name="TextBox 4"/>
          <p:cNvSpPr txBox="1"/>
          <p:nvPr/>
        </p:nvSpPr>
        <p:spPr>
          <a:xfrm>
            <a:off x="323528" y="5836915"/>
            <a:ext cx="8075240" cy="369332"/>
          </a:xfrm>
          <a:prstGeom prst="rect">
            <a:avLst/>
          </a:prstGeom>
          <a:noFill/>
        </p:spPr>
        <p:txBody>
          <a:bodyPr wrap="square" rtlCol="0">
            <a:spAutoFit/>
          </a:bodyPr>
          <a:lstStyle/>
          <a:p>
            <a:r>
              <a:rPr lang="lv-LV" b="1" dirty="0" smtClean="0"/>
              <a:t>NAP vidusposma pārskats			NAP definētie mērķi</a:t>
            </a:r>
            <a:endParaRPr lang="lv-LV" b="1" dirty="0"/>
          </a:p>
        </p:txBody>
      </p:sp>
      <p:sp>
        <p:nvSpPr>
          <p:cNvPr id="6" name="Right Arrow 5"/>
          <p:cNvSpPr/>
          <p:nvPr/>
        </p:nvSpPr>
        <p:spPr>
          <a:xfrm>
            <a:off x="3491880" y="5833160"/>
            <a:ext cx="2304256" cy="4095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7" name="TextBox 6"/>
          <p:cNvSpPr txBox="1"/>
          <p:nvPr/>
        </p:nvSpPr>
        <p:spPr>
          <a:xfrm>
            <a:off x="2051720" y="6242661"/>
            <a:ext cx="5472608" cy="369332"/>
          </a:xfrm>
          <a:prstGeom prst="rect">
            <a:avLst/>
          </a:prstGeom>
          <a:noFill/>
        </p:spPr>
        <p:txBody>
          <a:bodyPr wrap="square" rtlCol="0">
            <a:spAutoFit/>
          </a:bodyPr>
          <a:lstStyle/>
          <a:p>
            <a:r>
              <a:rPr lang="lv-LV" b="1" dirty="0" smtClean="0"/>
              <a:t>LV prioritāšu definēšana Kohēzijas politikai</a:t>
            </a:r>
            <a:endParaRPr lang="lv-LV" b="1" dirty="0"/>
          </a:p>
        </p:txBody>
      </p:sp>
    </p:spTree>
    <p:extLst>
      <p:ext uri="{BB962C8B-B14F-4D97-AF65-F5344CB8AC3E}">
        <p14:creationId xmlns:p14="http://schemas.microsoft.com/office/powerpoint/2010/main" val="1780300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27.11.2018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7</a:t>
            </a:fld>
            <a:endParaRPr lang="lv-LV"/>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92973339"/>
              </p:ext>
            </p:extLst>
          </p:nvPr>
        </p:nvGraphicFramePr>
        <p:xfrm>
          <a:off x="457200" y="1222562"/>
          <a:ext cx="8686800" cy="4857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4"/>
          <p:cNvSpPr>
            <a:spLocks noGrp="1"/>
          </p:cNvSpPr>
          <p:nvPr>
            <p:ph type="title"/>
          </p:nvPr>
        </p:nvSpPr>
        <p:spPr>
          <a:xfrm>
            <a:off x="107504" y="514525"/>
            <a:ext cx="6336704" cy="432000"/>
          </a:xfrm>
        </p:spPr>
        <p:txBody>
          <a:bodyPr>
            <a:noAutofit/>
          </a:bodyPr>
          <a:lstStyle/>
          <a:p>
            <a:r>
              <a:rPr lang="lv-LV" sz="2100" dirty="0" smtClean="0"/>
              <a:t>Pilsoniskās sabiedrības iesaiste pēc 2020.gada</a:t>
            </a:r>
            <a:endParaRPr lang="lv-LV" sz="2100" dirty="0"/>
          </a:p>
        </p:txBody>
      </p:sp>
    </p:spTree>
    <p:extLst>
      <p:ext uri="{BB962C8B-B14F-4D97-AF65-F5344CB8AC3E}">
        <p14:creationId xmlns:p14="http://schemas.microsoft.com/office/powerpoint/2010/main" val="4878061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5576" y="6325030"/>
            <a:ext cx="2133600" cy="365125"/>
          </a:xfrm>
        </p:spPr>
        <p:txBody>
          <a:bodyPr/>
          <a:lstStyle/>
          <a:p>
            <a:fld id="{5C77EA77-F9EB-4D3B-9C53-DA17819BC1D1}" type="datetime1">
              <a:rPr lang="lv-LV" smtClean="0"/>
              <a:t>27.11.2018</a:t>
            </a:fld>
            <a:endParaRPr lang="lv-LV" dirty="0"/>
          </a:p>
        </p:txBody>
      </p:sp>
      <p:sp>
        <p:nvSpPr>
          <p:cNvPr id="3" name="Slide Number Placeholder 2"/>
          <p:cNvSpPr>
            <a:spLocks noGrp="1"/>
          </p:cNvSpPr>
          <p:nvPr>
            <p:ph type="sldNum" sz="quarter" idx="12"/>
          </p:nvPr>
        </p:nvSpPr>
        <p:spPr>
          <a:xfrm>
            <a:off x="7022305" y="6555404"/>
            <a:ext cx="2133600" cy="365125"/>
          </a:xfrm>
        </p:spPr>
        <p:txBody>
          <a:bodyPr/>
          <a:lstStyle/>
          <a:p>
            <a:fld id="{952464FB-6FA6-4E80-ACB1-F4B9846AA373}" type="slidenum">
              <a:rPr lang="lv-LV" smtClean="0"/>
              <a:t>8</a:t>
            </a:fld>
            <a:endParaRPr lang="lv-LV"/>
          </a:p>
        </p:txBody>
      </p:sp>
      <p:sp>
        <p:nvSpPr>
          <p:cNvPr id="5" name="Title 4"/>
          <p:cNvSpPr>
            <a:spLocks noGrp="1"/>
          </p:cNvSpPr>
          <p:nvPr>
            <p:ph type="title"/>
          </p:nvPr>
        </p:nvSpPr>
        <p:spPr>
          <a:xfrm>
            <a:off x="323528" y="522336"/>
            <a:ext cx="6080058" cy="432000"/>
          </a:xfrm>
        </p:spPr>
        <p:txBody>
          <a:bodyPr>
            <a:normAutofit fontScale="90000"/>
          </a:bodyPr>
          <a:lstStyle/>
          <a:p>
            <a:r>
              <a:rPr lang="lv-LV" dirty="0" smtClean="0"/>
              <a:t>Indikatīvais laika grafiks Kohēzijas politikas regulējuma un programmu satura izstrādei</a:t>
            </a:r>
            <a:endParaRPr lang="lv-LV" dirty="0"/>
          </a:p>
        </p:txBody>
      </p:sp>
      <p:cxnSp>
        <p:nvCxnSpPr>
          <p:cNvPr id="7" name="Straight Arrow Connector 6"/>
          <p:cNvCxnSpPr/>
          <p:nvPr/>
        </p:nvCxnSpPr>
        <p:spPr>
          <a:xfrm>
            <a:off x="1296689" y="1539822"/>
            <a:ext cx="0" cy="5015582"/>
          </a:xfrm>
          <a:prstGeom prst="straightConnector1">
            <a:avLst/>
          </a:prstGeom>
          <a:ln>
            <a:solidFill>
              <a:schemeClr val="accent5"/>
            </a:solidFill>
            <a:tailEnd type="triangle"/>
          </a:ln>
        </p:spPr>
        <p:style>
          <a:lnRef idx="3">
            <a:schemeClr val="accent2"/>
          </a:lnRef>
          <a:fillRef idx="0">
            <a:schemeClr val="accent2"/>
          </a:fillRef>
          <a:effectRef idx="2">
            <a:schemeClr val="accent2"/>
          </a:effectRef>
          <a:fontRef idx="minor">
            <a:schemeClr val="tx1"/>
          </a:fontRef>
        </p:style>
      </p:cxnSp>
      <p:sp>
        <p:nvSpPr>
          <p:cNvPr id="12" name="Oval 11">
            <a:extLst>
              <a:ext uri="{FF2B5EF4-FFF2-40B4-BE49-F238E27FC236}">
                <a16:creationId xmlns:a16="http://schemas.microsoft.com/office/drawing/2014/main" id="{BADB8234-7655-4312-99D5-ACC91B4B894B}"/>
              </a:ext>
            </a:extLst>
          </p:cNvPr>
          <p:cNvSpPr/>
          <p:nvPr/>
        </p:nvSpPr>
        <p:spPr>
          <a:xfrm>
            <a:off x="1201439" y="1655300"/>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Oval 23">
            <a:extLst>
              <a:ext uri="{FF2B5EF4-FFF2-40B4-BE49-F238E27FC236}">
                <a16:creationId xmlns:a16="http://schemas.microsoft.com/office/drawing/2014/main" id="{BADB8234-7655-4312-99D5-ACC91B4B894B}"/>
              </a:ext>
            </a:extLst>
          </p:cNvPr>
          <p:cNvSpPr/>
          <p:nvPr/>
        </p:nvSpPr>
        <p:spPr>
          <a:xfrm>
            <a:off x="1201439" y="5775982"/>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7" name="TextBox 15">
            <a:extLst>
              <a:ext uri="{FF2B5EF4-FFF2-40B4-BE49-F238E27FC236}">
                <a16:creationId xmlns:a16="http://schemas.microsoft.com/office/drawing/2014/main" id="{E959B938-7387-4E6C-B81C-CA1B61488588}"/>
              </a:ext>
            </a:extLst>
          </p:cNvPr>
          <p:cNvSpPr txBox="1"/>
          <p:nvPr/>
        </p:nvSpPr>
        <p:spPr>
          <a:xfrm>
            <a:off x="71096" y="5622536"/>
            <a:ext cx="1107520"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dirty="0" smtClean="0">
                <a:solidFill>
                  <a:srgbClr val="03A1A4"/>
                </a:solidFill>
                <a:latin typeface="Century Gothic" panose="020B0502020202020204" pitchFamily="34" charset="0"/>
              </a:rPr>
              <a:t>20</a:t>
            </a:r>
            <a:r>
              <a:rPr lang="lv-LV" sz="2800" dirty="0" smtClean="0">
                <a:solidFill>
                  <a:srgbClr val="03A1A4"/>
                </a:solidFill>
                <a:latin typeface="Century Gothic" panose="020B0502020202020204" pitchFamily="34" charset="0"/>
              </a:rPr>
              <a:t>21</a:t>
            </a:r>
            <a:endParaRPr lang="en-US" sz="2800" dirty="0">
              <a:solidFill>
                <a:srgbClr val="03A1A4"/>
              </a:solidFill>
              <a:latin typeface="Century Gothic" panose="020B0502020202020204" pitchFamily="34" charset="0"/>
            </a:endParaRPr>
          </a:p>
        </p:txBody>
      </p:sp>
      <p:sp>
        <p:nvSpPr>
          <p:cNvPr id="28" name="TextBox 15">
            <a:extLst>
              <a:ext uri="{FF2B5EF4-FFF2-40B4-BE49-F238E27FC236}">
                <a16:creationId xmlns:a16="http://schemas.microsoft.com/office/drawing/2014/main" id="{E959B938-7387-4E6C-B81C-CA1B61488588}"/>
              </a:ext>
            </a:extLst>
          </p:cNvPr>
          <p:cNvSpPr txBox="1"/>
          <p:nvPr/>
        </p:nvSpPr>
        <p:spPr>
          <a:xfrm>
            <a:off x="51277" y="4257472"/>
            <a:ext cx="1125174"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dirty="0" smtClean="0">
                <a:solidFill>
                  <a:srgbClr val="03A1A4"/>
                </a:solidFill>
                <a:latin typeface="Century Gothic" panose="020B0502020202020204" pitchFamily="34" charset="0"/>
              </a:rPr>
              <a:t>20</a:t>
            </a:r>
            <a:r>
              <a:rPr lang="lv-LV" sz="2800" dirty="0" smtClean="0">
                <a:solidFill>
                  <a:srgbClr val="03A1A4"/>
                </a:solidFill>
                <a:latin typeface="Century Gothic" panose="020B0502020202020204" pitchFamily="34" charset="0"/>
              </a:rPr>
              <a:t>20</a:t>
            </a:r>
            <a:endParaRPr lang="en-US" sz="2800" dirty="0">
              <a:solidFill>
                <a:srgbClr val="03A1A4"/>
              </a:solidFill>
              <a:latin typeface="Century Gothic" panose="020B0502020202020204" pitchFamily="34" charset="0"/>
            </a:endParaRPr>
          </a:p>
        </p:txBody>
      </p:sp>
      <p:sp>
        <p:nvSpPr>
          <p:cNvPr id="29" name="TextBox 15">
            <a:extLst>
              <a:ext uri="{FF2B5EF4-FFF2-40B4-BE49-F238E27FC236}">
                <a16:creationId xmlns:a16="http://schemas.microsoft.com/office/drawing/2014/main" id="{E959B938-7387-4E6C-B81C-CA1B61488588}"/>
              </a:ext>
            </a:extLst>
          </p:cNvPr>
          <p:cNvSpPr txBox="1"/>
          <p:nvPr/>
        </p:nvSpPr>
        <p:spPr>
          <a:xfrm>
            <a:off x="36096" y="1492440"/>
            <a:ext cx="1136407"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dirty="0" smtClean="0">
                <a:solidFill>
                  <a:srgbClr val="03A1A4"/>
                </a:solidFill>
                <a:latin typeface="Century Gothic" panose="020B0502020202020204" pitchFamily="34" charset="0"/>
              </a:rPr>
              <a:t>20</a:t>
            </a:r>
            <a:r>
              <a:rPr lang="lv-LV" sz="2800" dirty="0" smtClean="0">
                <a:solidFill>
                  <a:srgbClr val="03A1A4"/>
                </a:solidFill>
                <a:latin typeface="Century Gothic" panose="020B0502020202020204" pitchFamily="34" charset="0"/>
              </a:rPr>
              <a:t>18</a:t>
            </a:r>
            <a:endParaRPr lang="en-US" sz="2800" dirty="0">
              <a:solidFill>
                <a:srgbClr val="03A1A4"/>
              </a:solidFill>
              <a:latin typeface="Century Gothic" panose="020B0502020202020204" pitchFamily="34" charset="0"/>
            </a:endParaRPr>
          </a:p>
        </p:txBody>
      </p:sp>
      <p:sp>
        <p:nvSpPr>
          <p:cNvPr id="30" name="TextBox 29"/>
          <p:cNvSpPr txBox="1"/>
          <p:nvPr/>
        </p:nvSpPr>
        <p:spPr>
          <a:xfrm>
            <a:off x="1561968" y="1059362"/>
            <a:ext cx="2303327" cy="830997"/>
          </a:xfrm>
          <a:prstGeom prst="rect">
            <a:avLst/>
          </a:prstGeom>
          <a:noFill/>
        </p:spPr>
        <p:txBody>
          <a:bodyPr wrap="square" rtlCol="0">
            <a:spAutoFit/>
          </a:bodyPr>
          <a:lstStyle/>
          <a:p>
            <a:pPr algn="ctr"/>
            <a:r>
              <a:rPr lang="lv-LV" sz="1600" dirty="0"/>
              <a:t>B</a:t>
            </a:r>
            <a:r>
              <a:rPr lang="lv-LV" sz="1600" dirty="0" smtClean="0"/>
              <a:t>udžeta un regulējuma izstrāde ES līmenī (MFF)</a:t>
            </a:r>
            <a:endParaRPr lang="lv-LV" sz="1600" dirty="0"/>
          </a:p>
        </p:txBody>
      </p:sp>
      <p:sp>
        <p:nvSpPr>
          <p:cNvPr id="31" name="TextBox 30"/>
          <p:cNvSpPr txBox="1"/>
          <p:nvPr/>
        </p:nvSpPr>
        <p:spPr>
          <a:xfrm>
            <a:off x="4035324" y="1070691"/>
            <a:ext cx="2372942" cy="830997"/>
          </a:xfrm>
          <a:prstGeom prst="rect">
            <a:avLst/>
          </a:prstGeom>
          <a:noFill/>
        </p:spPr>
        <p:txBody>
          <a:bodyPr wrap="square" rtlCol="0">
            <a:spAutoFit/>
          </a:bodyPr>
          <a:lstStyle/>
          <a:p>
            <a:pPr algn="ctr"/>
            <a:r>
              <a:rPr lang="lv-LV" sz="1600" dirty="0" smtClean="0"/>
              <a:t>Sarunu process starp dalībvalstīm un EK (CSR)</a:t>
            </a:r>
            <a:endParaRPr lang="lv-LV" sz="1600" dirty="0"/>
          </a:p>
        </p:txBody>
      </p:sp>
      <p:sp>
        <p:nvSpPr>
          <p:cNvPr id="32" name="TextBox 31"/>
          <p:cNvSpPr txBox="1"/>
          <p:nvPr/>
        </p:nvSpPr>
        <p:spPr>
          <a:xfrm>
            <a:off x="6561931" y="1070691"/>
            <a:ext cx="2372942" cy="830997"/>
          </a:xfrm>
          <a:prstGeom prst="rect">
            <a:avLst/>
          </a:prstGeom>
          <a:noFill/>
        </p:spPr>
        <p:txBody>
          <a:bodyPr wrap="square" rtlCol="0">
            <a:spAutoFit/>
          </a:bodyPr>
          <a:lstStyle/>
          <a:p>
            <a:pPr algn="ctr"/>
            <a:r>
              <a:rPr lang="lv-LV" sz="1600" dirty="0" smtClean="0"/>
              <a:t>Nacionālo plānošanas dokumentu izstrāde</a:t>
            </a:r>
          </a:p>
          <a:p>
            <a:pPr algn="ctr"/>
            <a:r>
              <a:rPr lang="lv-LV" sz="1600" dirty="0" smtClean="0"/>
              <a:t>(NAP)</a:t>
            </a:r>
            <a:endParaRPr lang="lv-LV" sz="1600" dirty="0"/>
          </a:p>
        </p:txBody>
      </p:sp>
      <p:cxnSp>
        <p:nvCxnSpPr>
          <p:cNvPr id="33" name="Straight Connector 32">
            <a:extLst>
              <a:ext uri="{FF2B5EF4-FFF2-40B4-BE49-F238E27FC236}">
                <a16:creationId xmlns:a16="http://schemas.microsoft.com/office/drawing/2014/main" id="{5CE23E97-80CA-4DCE-905B-0371552128FB}"/>
              </a:ext>
            </a:extLst>
          </p:cNvPr>
          <p:cNvCxnSpPr>
            <a:cxnSpLocks/>
          </p:cNvCxnSpPr>
          <p:nvPr/>
        </p:nvCxnSpPr>
        <p:spPr>
          <a:xfrm>
            <a:off x="1690268" y="1854374"/>
            <a:ext cx="2048865" cy="0"/>
          </a:xfrm>
          <a:prstGeom prst="line">
            <a:avLst/>
          </a:prstGeom>
          <a:ln w="19050">
            <a:solidFill>
              <a:srgbClr val="03A1A4"/>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CE23E97-80CA-4DCE-905B-0371552128FB}"/>
              </a:ext>
            </a:extLst>
          </p:cNvPr>
          <p:cNvCxnSpPr>
            <a:cxnSpLocks/>
          </p:cNvCxnSpPr>
          <p:nvPr/>
        </p:nvCxnSpPr>
        <p:spPr>
          <a:xfrm>
            <a:off x="4139952" y="1875744"/>
            <a:ext cx="2048865" cy="0"/>
          </a:xfrm>
          <a:prstGeom prst="line">
            <a:avLst/>
          </a:prstGeom>
          <a:ln w="19050">
            <a:solidFill>
              <a:srgbClr val="03A1A4"/>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CE23E97-80CA-4DCE-905B-0371552128FB}"/>
              </a:ext>
            </a:extLst>
          </p:cNvPr>
          <p:cNvCxnSpPr>
            <a:cxnSpLocks/>
          </p:cNvCxnSpPr>
          <p:nvPr/>
        </p:nvCxnSpPr>
        <p:spPr>
          <a:xfrm>
            <a:off x="6561931" y="1877782"/>
            <a:ext cx="2048865" cy="0"/>
          </a:xfrm>
          <a:prstGeom prst="line">
            <a:avLst/>
          </a:prstGeom>
          <a:ln w="19050">
            <a:solidFill>
              <a:srgbClr val="03A1A4"/>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BADB8234-7655-4312-99D5-ACC91B4B894B}"/>
              </a:ext>
            </a:extLst>
          </p:cNvPr>
          <p:cNvSpPr/>
          <p:nvPr/>
        </p:nvSpPr>
        <p:spPr>
          <a:xfrm>
            <a:off x="1201439" y="4423832"/>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2" name="Oval 51">
            <a:extLst>
              <a:ext uri="{FF2B5EF4-FFF2-40B4-BE49-F238E27FC236}">
                <a16:creationId xmlns:a16="http://schemas.microsoft.com/office/drawing/2014/main" id="{BADB8234-7655-4312-99D5-ACC91B4B894B}"/>
              </a:ext>
            </a:extLst>
          </p:cNvPr>
          <p:cNvSpPr/>
          <p:nvPr/>
        </p:nvSpPr>
        <p:spPr>
          <a:xfrm>
            <a:off x="1189962" y="3028260"/>
            <a:ext cx="190500" cy="190500"/>
          </a:xfrm>
          <a:prstGeom prst="ellipse">
            <a:avLst/>
          </a:prstGeom>
          <a:solidFill>
            <a:srgbClr val="03A1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5" name="TextBox 15">
            <a:extLst>
              <a:ext uri="{FF2B5EF4-FFF2-40B4-BE49-F238E27FC236}">
                <a16:creationId xmlns:a16="http://schemas.microsoft.com/office/drawing/2014/main" id="{E959B938-7387-4E6C-B81C-CA1B61488588}"/>
              </a:ext>
            </a:extLst>
          </p:cNvPr>
          <p:cNvSpPr txBox="1"/>
          <p:nvPr/>
        </p:nvSpPr>
        <p:spPr>
          <a:xfrm>
            <a:off x="90191" y="2854853"/>
            <a:ext cx="1064058"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dirty="0" smtClean="0">
                <a:solidFill>
                  <a:srgbClr val="03A1A4"/>
                </a:solidFill>
                <a:latin typeface="Century Gothic" panose="020B0502020202020204" pitchFamily="34" charset="0"/>
              </a:rPr>
              <a:t>20</a:t>
            </a:r>
            <a:r>
              <a:rPr lang="lv-LV" sz="2800" dirty="0" smtClean="0">
                <a:solidFill>
                  <a:srgbClr val="03A1A4"/>
                </a:solidFill>
                <a:latin typeface="Century Gothic" panose="020B0502020202020204" pitchFamily="34" charset="0"/>
              </a:rPr>
              <a:t>19</a:t>
            </a:r>
            <a:endParaRPr lang="en-US" sz="2800" dirty="0">
              <a:solidFill>
                <a:srgbClr val="03A1A4"/>
              </a:solidFill>
              <a:latin typeface="Century Gothic" panose="020B0502020202020204" pitchFamily="34" charset="0"/>
            </a:endParaRPr>
          </a:p>
        </p:txBody>
      </p:sp>
      <p:sp>
        <p:nvSpPr>
          <p:cNvPr id="59" name="TextBox 58">
            <a:extLst>
              <a:ext uri="{FF2B5EF4-FFF2-40B4-BE49-F238E27FC236}">
                <a16:creationId xmlns:a16="http://schemas.microsoft.com/office/drawing/2014/main" id="{E623F98E-5FFF-4701-A99F-87B202C66033}"/>
              </a:ext>
            </a:extLst>
          </p:cNvPr>
          <p:cNvSpPr txBox="1"/>
          <p:nvPr/>
        </p:nvSpPr>
        <p:spPr>
          <a:xfrm>
            <a:off x="1765517" y="2993351"/>
            <a:ext cx="2113307" cy="646331"/>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lv-LV" sz="1200" dirty="0" err="1" smtClean="0">
                <a:solidFill>
                  <a:schemeClr val="bg2">
                    <a:lumMod val="50000"/>
                  </a:schemeClr>
                </a:solidFill>
                <a:latin typeface="Century Gothic" panose="020B0502020202020204" pitchFamily="34" charset="0"/>
              </a:rPr>
              <a:t>Trialoga</a:t>
            </a:r>
            <a:r>
              <a:rPr lang="lv-LV" sz="1200" dirty="0" smtClean="0">
                <a:solidFill>
                  <a:schemeClr val="bg2">
                    <a:lumMod val="50000"/>
                  </a:schemeClr>
                </a:solidFill>
                <a:latin typeface="Century Gothic" panose="020B0502020202020204" pitchFamily="34" charset="0"/>
              </a:rPr>
              <a:t> process starp EK, Eiropas Parlamentu un ES Padomi </a:t>
            </a:r>
            <a:endParaRPr lang="en-US" sz="1200" dirty="0">
              <a:solidFill>
                <a:schemeClr val="bg2">
                  <a:lumMod val="50000"/>
                </a:schemeClr>
              </a:solidFill>
              <a:latin typeface="Century Gothic" panose="020B0502020202020204" pitchFamily="34" charset="0"/>
            </a:endParaRPr>
          </a:p>
        </p:txBody>
      </p:sp>
      <p:sp>
        <p:nvSpPr>
          <p:cNvPr id="66" name="TextBox 65">
            <a:extLst>
              <a:ext uri="{FF2B5EF4-FFF2-40B4-BE49-F238E27FC236}">
                <a16:creationId xmlns:a16="http://schemas.microsoft.com/office/drawing/2014/main" id="{E623F98E-5FFF-4701-A99F-87B202C66033}"/>
              </a:ext>
            </a:extLst>
          </p:cNvPr>
          <p:cNvSpPr txBox="1"/>
          <p:nvPr/>
        </p:nvSpPr>
        <p:spPr>
          <a:xfrm>
            <a:off x="6875720" y="2117297"/>
            <a:ext cx="2051812" cy="83099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lv-LV" sz="1200" dirty="0" smtClean="0">
                <a:solidFill>
                  <a:schemeClr val="bg2">
                    <a:lumMod val="50000"/>
                  </a:schemeClr>
                </a:solidFill>
                <a:latin typeface="Century Gothic" panose="020B0502020202020204" pitchFamily="34" charset="0"/>
              </a:rPr>
              <a:t>PKC novembrī ir uzsācis darbu pie detalizētas LV vajadzību apkopošanas</a:t>
            </a:r>
          </a:p>
          <a:p>
            <a:endParaRPr lang="en-US" sz="1200" dirty="0">
              <a:solidFill>
                <a:schemeClr val="bg2">
                  <a:lumMod val="50000"/>
                </a:schemeClr>
              </a:solidFill>
              <a:latin typeface="Century Gothic" panose="020B0502020202020204" pitchFamily="34" charset="0"/>
            </a:endParaRPr>
          </a:p>
        </p:txBody>
      </p:sp>
      <p:sp>
        <p:nvSpPr>
          <p:cNvPr id="74" name="TextBox 73">
            <a:extLst>
              <a:ext uri="{FF2B5EF4-FFF2-40B4-BE49-F238E27FC236}">
                <a16:creationId xmlns:a16="http://schemas.microsoft.com/office/drawing/2014/main" id="{E623F98E-5FFF-4701-A99F-87B202C66033}"/>
              </a:ext>
            </a:extLst>
          </p:cNvPr>
          <p:cNvSpPr txBox="1"/>
          <p:nvPr/>
        </p:nvSpPr>
        <p:spPr>
          <a:xfrm>
            <a:off x="6875720" y="3203688"/>
            <a:ext cx="2051811" cy="1015663"/>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lv-LV" sz="1200" dirty="0" smtClean="0">
                <a:solidFill>
                  <a:schemeClr val="bg2">
                    <a:lumMod val="50000"/>
                  </a:schemeClr>
                </a:solidFill>
                <a:latin typeface="Century Gothic" panose="020B0502020202020204" pitchFamily="34" charset="0"/>
              </a:rPr>
              <a:t>PKC 2019. gada ietvaros plāno izstrādāt un apstiprināt Nacionālo attīstības plānu</a:t>
            </a:r>
            <a:r>
              <a:rPr lang="lv-LV" sz="1200" dirty="0">
                <a:solidFill>
                  <a:schemeClr val="bg2">
                    <a:lumMod val="50000"/>
                  </a:schemeClr>
                </a:solidFill>
                <a:latin typeface="Century Gothic" panose="020B0502020202020204" pitchFamily="34" charset="0"/>
              </a:rPr>
              <a:t> </a:t>
            </a:r>
            <a:r>
              <a:rPr lang="lv-LV" sz="1200" dirty="0" smtClean="0">
                <a:solidFill>
                  <a:schemeClr val="bg2">
                    <a:lumMod val="50000"/>
                  </a:schemeClr>
                </a:solidFill>
                <a:latin typeface="Century Gothic" panose="020B0502020202020204" pitchFamily="34" charset="0"/>
              </a:rPr>
              <a:t>(pamats sarunām ar EK)</a:t>
            </a:r>
            <a:endParaRPr lang="en-US" sz="1200" dirty="0">
              <a:solidFill>
                <a:schemeClr val="bg2">
                  <a:lumMod val="50000"/>
                </a:schemeClr>
              </a:solidFill>
              <a:latin typeface="Century Gothic" panose="020B0502020202020204" pitchFamily="34" charset="0"/>
            </a:endParaRPr>
          </a:p>
        </p:txBody>
      </p:sp>
      <p:sp>
        <p:nvSpPr>
          <p:cNvPr id="71" name="TextBox 70">
            <a:extLst>
              <a:ext uri="{FF2B5EF4-FFF2-40B4-BE49-F238E27FC236}">
                <a16:creationId xmlns:a16="http://schemas.microsoft.com/office/drawing/2014/main" id="{E623F98E-5FFF-4701-A99F-87B202C66033}"/>
              </a:ext>
            </a:extLst>
          </p:cNvPr>
          <p:cNvSpPr txBox="1"/>
          <p:nvPr/>
        </p:nvSpPr>
        <p:spPr>
          <a:xfrm>
            <a:off x="4159778" y="3116463"/>
            <a:ext cx="2364144" cy="120032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lv-LV" sz="1200" dirty="0" smtClean="0">
                <a:solidFill>
                  <a:schemeClr val="bg2">
                    <a:lumMod val="50000"/>
                  </a:schemeClr>
                </a:solidFill>
                <a:latin typeface="Century Gothic" panose="020B0502020202020204" pitchFamily="34" charset="0"/>
              </a:rPr>
              <a:t>2019. </a:t>
            </a:r>
            <a:r>
              <a:rPr lang="lv-LV" sz="1200" dirty="0">
                <a:solidFill>
                  <a:schemeClr val="bg2">
                    <a:lumMod val="50000"/>
                  </a:schemeClr>
                </a:solidFill>
                <a:latin typeface="Century Gothic" panose="020B0502020202020204" pitchFamily="34" charset="0"/>
              </a:rPr>
              <a:t>g</a:t>
            </a:r>
            <a:r>
              <a:rPr lang="lv-LV" sz="1200" dirty="0" smtClean="0">
                <a:solidFill>
                  <a:schemeClr val="bg2">
                    <a:lumMod val="50000"/>
                  </a:schemeClr>
                </a:solidFill>
                <a:latin typeface="Century Gothic" panose="020B0502020202020204" pitchFamily="34" charset="0"/>
              </a:rPr>
              <a:t>ada maijā EK publicēs ‘’investīciju ieteikumus</a:t>
            </a:r>
            <a:r>
              <a:rPr lang="lv-LV" sz="1200" dirty="0">
                <a:solidFill>
                  <a:schemeClr val="bg2">
                    <a:lumMod val="50000"/>
                  </a:schemeClr>
                </a:solidFill>
                <a:latin typeface="Century Gothic" panose="020B0502020202020204" pitchFamily="34" charset="0"/>
              </a:rPr>
              <a:t>’’ kopā ar dalībvalstu specifiskajām rekomendācijām </a:t>
            </a:r>
            <a:r>
              <a:rPr lang="lv-LV" sz="1200" dirty="0" smtClean="0">
                <a:solidFill>
                  <a:schemeClr val="bg2">
                    <a:lumMod val="50000"/>
                  </a:schemeClr>
                </a:solidFill>
                <a:latin typeface="Century Gothic" panose="020B0502020202020204" pitchFamily="34" charset="0"/>
              </a:rPr>
              <a:t>un uzsāks sarunas ar dalībvalstīm par programmu saturu</a:t>
            </a:r>
            <a:endParaRPr lang="en-US" sz="1200" dirty="0">
              <a:solidFill>
                <a:schemeClr val="bg2">
                  <a:lumMod val="50000"/>
                </a:schemeClr>
              </a:solidFill>
              <a:latin typeface="Century Gothic" panose="020B0502020202020204" pitchFamily="34" charset="0"/>
            </a:endParaRPr>
          </a:p>
        </p:txBody>
      </p:sp>
      <p:sp>
        <p:nvSpPr>
          <p:cNvPr id="90" name="TextBox 89">
            <a:extLst>
              <a:ext uri="{FF2B5EF4-FFF2-40B4-BE49-F238E27FC236}">
                <a16:creationId xmlns:a16="http://schemas.microsoft.com/office/drawing/2014/main" id="{E623F98E-5FFF-4701-A99F-87B202C66033}"/>
              </a:ext>
            </a:extLst>
          </p:cNvPr>
          <p:cNvSpPr txBox="1"/>
          <p:nvPr/>
        </p:nvSpPr>
        <p:spPr>
          <a:xfrm>
            <a:off x="1775533" y="4020967"/>
            <a:ext cx="2103570" cy="1015663"/>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lv-LV" sz="1200" dirty="0" smtClean="0">
                <a:solidFill>
                  <a:schemeClr val="bg2">
                    <a:lumMod val="50000"/>
                  </a:schemeClr>
                </a:solidFill>
                <a:latin typeface="Century Gothic" panose="020B0502020202020204" pitchFamily="34" charset="0"/>
              </a:rPr>
              <a:t>EK </a:t>
            </a:r>
            <a:r>
              <a:rPr lang="lv-LV" sz="1200" dirty="0">
                <a:solidFill>
                  <a:schemeClr val="bg2">
                    <a:lumMod val="50000"/>
                  </a:schemeClr>
                </a:solidFill>
                <a:latin typeface="Century Gothic" panose="020B0502020202020204" pitchFamily="34" charset="0"/>
              </a:rPr>
              <a:t>cer </a:t>
            </a:r>
            <a:r>
              <a:rPr lang="lv-LV" sz="1200" dirty="0" smtClean="0">
                <a:solidFill>
                  <a:schemeClr val="bg2">
                    <a:lumMod val="50000"/>
                  </a:schemeClr>
                </a:solidFill>
                <a:latin typeface="Century Gothic" panose="020B0502020202020204" pitchFamily="34" charset="0"/>
              </a:rPr>
              <a:t>vienoties par budžetu līdz 2019.gada maijam un līdz 2020. gadam vienoties par </a:t>
            </a:r>
            <a:r>
              <a:rPr lang="lv-LV" sz="1200" dirty="0" err="1" smtClean="0">
                <a:solidFill>
                  <a:schemeClr val="bg2">
                    <a:lumMod val="50000"/>
                  </a:schemeClr>
                </a:solidFill>
                <a:latin typeface="Century Gothic" panose="020B0502020202020204" pitchFamily="34" charset="0"/>
              </a:rPr>
              <a:t>sektorālo</a:t>
            </a:r>
            <a:r>
              <a:rPr lang="lv-LV" sz="1200" dirty="0" smtClean="0">
                <a:solidFill>
                  <a:schemeClr val="bg2">
                    <a:lumMod val="50000"/>
                  </a:schemeClr>
                </a:solidFill>
                <a:latin typeface="Century Gothic" panose="020B0502020202020204" pitchFamily="34" charset="0"/>
              </a:rPr>
              <a:t> regulējumu</a:t>
            </a:r>
            <a:endParaRPr lang="en-US" sz="1200" dirty="0">
              <a:solidFill>
                <a:schemeClr val="bg2">
                  <a:lumMod val="50000"/>
                </a:schemeClr>
              </a:solidFill>
              <a:latin typeface="Century Gothic" panose="020B0502020202020204" pitchFamily="34" charset="0"/>
            </a:endParaRPr>
          </a:p>
        </p:txBody>
      </p:sp>
      <p:sp>
        <p:nvSpPr>
          <p:cNvPr id="88" name="TextBox 87">
            <a:extLst>
              <a:ext uri="{FF2B5EF4-FFF2-40B4-BE49-F238E27FC236}">
                <a16:creationId xmlns:a16="http://schemas.microsoft.com/office/drawing/2014/main" id="{E623F98E-5FFF-4701-A99F-87B202C66033}"/>
              </a:ext>
            </a:extLst>
          </p:cNvPr>
          <p:cNvSpPr txBox="1"/>
          <p:nvPr/>
        </p:nvSpPr>
        <p:spPr>
          <a:xfrm>
            <a:off x="4162981" y="5591690"/>
            <a:ext cx="2372836" cy="83099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defRPr/>
            </a:pPr>
            <a:r>
              <a:rPr lang="lv-LV" sz="1200" dirty="0">
                <a:solidFill>
                  <a:schemeClr val="bg2">
                    <a:lumMod val="50000"/>
                  </a:schemeClr>
                </a:solidFill>
                <a:latin typeface="Century Gothic" panose="020B0502020202020204" pitchFamily="34" charset="0"/>
              </a:rPr>
              <a:t>M</a:t>
            </a:r>
            <a:r>
              <a:rPr lang="lv-LV" sz="1200" dirty="0" smtClean="0">
                <a:solidFill>
                  <a:schemeClr val="bg2">
                    <a:lumMod val="50000"/>
                  </a:schemeClr>
                </a:solidFill>
                <a:latin typeface="Century Gothic" panose="020B0502020202020204" pitchFamily="34" charset="0"/>
              </a:rPr>
              <a:t>ērķis </a:t>
            </a:r>
            <a:r>
              <a:rPr lang="lv-LV" sz="1200" dirty="0">
                <a:solidFill>
                  <a:schemeClr val="bg2">
                    <a:lumMod val="50000"/>
                  </a:schemeClr>
                </a:solidFill>
                <a:latin typeface="Century Gothic" panose="020B0502020202020204" pitchFamily="34" charset="0"/>
              </a:rPr>
              <a:t>nodrošināt, ka dalībvalstis spēj uzsākt ES fondu ieviešanu līdz ar 2021.gada sākumu</a:t>
            </a:r>
            <a:endParaRPr lang="en-US" sz="1200" dirty="0">
              <a:solidFill>
                <a:schemeClr val="bg2">
                  <a:lumMod val="50000"/>
                </a:schemeClr>
              </a:solidFill>
              <a:latin typeface="Century Gothic" panose="020B0502020202020204" pitchFamily="34" charset="0"/>
            </a:endParaRPr>
          </a:p>
        </p:txBody>
      </p:sp>
      <p:sp>
        <p:nvSpPr>
          <p:cNvPr id="94" name="TextBox 93">
            <a:extLst>
              <a:ext uri="{FF2B5EF4-FFF2-40B4-BE49-F238E27FC236}">
                <a16:creationId xmlns:a16="http://schemas.microsoft.com/office/drawing/2014/main" id="{E623F98E-5FFF-4701-A99F-87B202C66033}"/>
              </a:ext>
            </a:extLst>
          </p:cNvPr>
          <p:cNvSpPr txBox="1"/>
          <p:nvPr/>
        </p:nvSpPr>
        <p:spPr>
          <a:xfrm>
            <a:off x="6887309" y="4806860"/>
            <a:ext cx="2076212" cy="1015663"/>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lv-LV" sz="1200" dirty="0" smtClean="0">
                <a:solidFill>
                  <a:schemeClr val="bg2">
                    <a:lumMod val="50000"/>
                  </a:schemeClr>
                </a:solidFill>
                <a:latin typeface="Century Gothic" panose="020B0502020202020204" pitchFamily="34" charset="0"/>
              </a:rPr>
              <a:t>Finanšu ministrija sadarbībā ar nozaru ministrijām izstrādā fondu plānošanas dokumentus un normatīvo regulējumu</a:t>
            </a:r>
          </a:p>
        </p:txBody>
      </p:sp>
      <p:sp>
        <p:nvSpPr>
          <p:cNvPr id="67" name="TextBox 66">
            <a:extLst>
              <a:ext uri="{FF2B5EF4-FFF2-40B4-BE49-F238E27FC236}">
                <a16:creationId xmlns:a16="http://schemas.microsoft.com/office/drawing/2014/main" id="{E623F98E-5FFF-4701-A99F-87B202C66033}"/>
              </a:ext>
            </a:extLst>
          </p:cNvPr>
          <p:cNvSpPr txBox="1"/>
          <p:nvPr/>
        </p:nvSpPr>
        <p:spPr>
          <a:xfrm>
            <a:off x="4162981" y="4562070"/>
            <a:ext cx="2360941"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lv-LV" sz="1200" dirty="0" smtClean="0">
                <a:solidFill>
                  <a:schemeClr val="bg2">
                    <a:lumMod val="50000"/>
                  </a:schemeClr>
                </a:solidFill>
                <a:latin typeface="Century Gothic" panose="020B0502020202020204" pitchFamily="34" charset="0"/>
              </a:rPr>
              <a:t>Latvija ved sarunas  ar EK par darbības programmas saturu</a:t>
            </a:r>
            <a:endParaRPr lang="en-US" sz="1200" dirty="0">
              <a:solidFill>
                <a:schemeClr val="bg2">
                  <a:lumMod val="50000"/>
                </a:schemeClr>
              </a:solidFill>
              <a:latin typeface="Century Gothic" panose="020B0502020202020204" pitchFamily="34" charset="0"/>
            </a:endParaRPr>
          </a:p>
        </p:txBody>
      </p:sp>
      <p:sp>
        <p:nvSpPr>
          <p:cNvPr id="56" name="TextBox 55">
            <a:extLst>
              <a:ext uri="{FF2B5EF4-FFF2-40B4-BE49-F238E27FC236}">
                <a16:creationId xmlns:a16="http://schemas.microsoft.com/office/drawing/2014/main" id="{E623F98E-5FFF-4701-A99F-87B202C66033}"/>
              </a:ext>
            </a:extLst>
          </p:cNvPr>
          <p:cNvSpPr txBox="1"/>
          <p:nvPr/>
        </p:nvSpPr>
        <p:spPr>
          <a:xfrm>
            <a:off x="1765517" y="2112951"/>
            <a:ext cx="2113586" cy="461665"/>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lv-LV" sz="1200" dirty="0" smtClean="0">
                <a:solidFill>
                  <a:schemeClr val="bg2">
                    <a:lumMod val="50000"/>
                  </a:schemeClr>
                </a:solidFill>
                <a:latin typeface="Century Gothic" panose="020B0502020202020204" pitchFamily="34" charset="0"/>
              </a:rPr>
              <a:t>Turpinās diskusijas Padomes darba grupās</a:t>
            </a:r>
            <a:endParaRPr lang="en-US" sz="1200" dirty="0">
              <a:solidFill>
                <a:schemeClr val="bg2">
                  <a:lumMod val="50000"/>
                </a:schemeClr>
              </a:solidFill>
              <a:latin typeface="Century Gothic" panose="020B0502020202020204" pitchFamily="34" charset="0"/>
            </a:endParaRPr>
          </a:p>
        </p:txBody>
      </p:sp>
      <p:sp>
        <p:nvSpPr>
          <p:cNvPr id="62" name="TextBox 61">
            <a:extLst>
              <a:ext uri="{FF2B5EF4-FFF2-40B4-BE49-F238E27FC236}">
                <a16:creationId xmlns:a16="http://schemas.microsoft.com/office/drawing/2014/main" id="{E623F98E-5FFF-4701-A99F-87B202C66033}"/>
              </a:ext>
            </a:extLst>
          </p:cNvPr>
          <p:cNvSpPr txBox="1"/>
          <p:nvPr/>
        </p:nvSpPr>
        <p:spPr>
          <a:xfrm>
            <a:off x="4155515" y="2224854"/>
            <a:ext cx="2368407" cy="646331"/>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wrap="square" rtlCol="0">
            <a:spAutoFit/>
          </a:bodyPr>
          <a:lstStyle/>
          <a:p>
            <a:r>
              <a:rPr lang="lv-LV" sz="1200" dirty="0" smtClean="0">
                <a:solidFill>
                  <a:schemeClr val="bg2">
                    <a:lumMod val="50000"/>
                  </a:schemeClr>
                </a:solidFill>
                <a:latin typeface="Century Gothic" panose="020B0502020202020204" pitchFamily="34" charset="0"/>
              </a:rPr>
              <a:t>EK decembrī uzsāk konsultācijas ar dalībvalstīm par investīciju vajadzībām</a:t>
            </a:r>
            <a:endParaRPr lang="en-US" sz="1200" dirty="0">
              <a:solidFill>
                <a:schemeClr val="bg2">
                  <a:lumMod val="50000"/>
                </a:schemeClr>
              </a:solidFill>
              <a:latin typeface="Century Gothic" panose="020B0502020202020204" pitchFamily="34" charset="0"/>
            </a:endParaRPr>
          </a:p>
        </p:txBody>
      </p:sp>
      <p:cxnSp>
        <p:nvCxnSpPr>
          <p:cNvPr id="70" name="Straight Arrow Connector 69"/>
          <p:cNvCxnSpPr>
            <a:stCxn id="71" idx="3"/>
            <a:endCxn id="74" idx="1"/>
          </p:cNvCxnSpPr>
          <p:nvPr/>
        </p:nvCxnSpPr>
        <p:spPr>
          <a:xfrm flipV="1">
            <a:off x="6523922" y="3711520"/>
            <a:ext cx="351798" cy="51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stCxn id="67" idx="3"/>
            <a:endCxn id="94" idx="1"/>
          </p:cNvCxnSpPr>
          <p:nvPr/>
        </p:nvCxnSpPr>
        <p:spPr>
          <a:xfrm>
            <a:off x="6523922" y="4792903"/>
            <a:ext cx="363387" cy="52178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74" idx="2"/>
            <a:endCxn id="94" idx="0"/>
          </p:cNvCxnSpPr>
          <p:nvPr/>
        </p:nvCxnSpPr>
        <p:spPr>
          <a:xfrm>
            <a:off x="7901626" y="4219351"/>
            <a:ext cx="23789" cy="58750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94" idx="1"/>
            <a:endCxn id="88" idx="3"/>
          </p:cNvCxnSpPr>
          <p:nvPr/>
        </p:nvCxnSpPr>
        <p:spPr>
          <a:xfrm flipH="1">
            <a:off x="6535817" y="5314692"/>
            <a:ext cx="351492" cy="69249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56" idx="2"/>
            <a:endCxn id="59" idx="0"/>
          </p:cNvCxnSpPr>
          <p:nvPr/>
        </p:nvCxnSpPr>
        <p:spPr>
          <a:xfrm flipH="1">
            <a:off x="2822171" y="2574616"/>
            <a:ext cx="139" cy="4187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59" idx="2"/>
            <a:endCxn id="90" idx="0"/>
          </p:cNvCxnSpPr>
          <p:nvPr/>
        </p:nvCxnSpPr>
        <p:spPr>
          <a:xfrm>
            <a:off x="2822171" y="3639682"/>
            <a:ext cx="5147" cy="3812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a:stCxn id="62" idx="3"/>
            <a:endCxn id="66" idx="1"/>
          </p:cNvCxnSpPr>
          <p:nvPr/>
        </p:nvCxnSpPr>
        <p:spPr>
          <a:xfrm flipV="1">
            <a:off x="6523922" y="2532796"/>
            <a:ext cx="351798" cy="1522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a:stCxn id="90" idx="2"/>
            <a:endCxn id="88" idx="1"/>
          </p:cNvCxnSpPr>
          <p:nvPr/>
        </p:nvCxnSpPr>
        <p:spPr>
          <a:xfrm>
            <a:off x="2827318" y="5036630"/>
            <a:ext cx="1335663" cy="9705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a:stCxn id="62" idx="2"/>
            <a:endCxn id="71" idx="0"/>
          </p:cNvCxnSpPr>
          <p:nvPr/>
        </p:nvCxnSpPr>
        <p:spPr>
          <a:xfrm>
            <a:off x="5339719" y="2871185"/>
            <a:ext cx="2131" cy="2452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a:stCxn id="71" idx="2"/>
            <a:endCxn id="67" idx="0"/>
          </p:cNvCxnSpPr>
          <p:nvPr/>
        </p:nvCxnSpPr>
        <p:spPr>
          <a:xfrm>
            <a:off x="5341850" y="4316792"/>
            <a:ext cx="1602" cy="2452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a:stCxn id="67" idx="2"/>
            <a:endCxn id="88" idx="0"/>
          </p:cNvCxnSpPr>
          <p:nvPr/>
        </p:nvCxnSpPr>
        <p:spPr>
          <a:xfrm>
            <a:off x="5343452" y="5023735"/>
            <a:ext cx="5947" cy="5679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9" name="Straight Arrow Connector 148"/>
          <p:cNvCxnSpPr>
            <a:stCxn id="66" idx="2"/>
            <a:endCxn id="74" idx="0"/>
          </p:cNvCxnSpPr>
          <p:nvPr/>
        </p:nvCxnSpPr>
        <p:spPr>
          <a:xfrm>
            <a:off x="7901626" y="2948294"/>
            <a:ext cx="0" cy="2553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8698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left)">
                                      <p:cBhvr>
                                        <p:cTn id="7" dur="500"/>
                                        <p:tgtEl>
                                          <p:spTgt spid="33"/>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4"/>
                                        </p:tgtEl>
                                        <p:attrNameLst>
                                          <p:attrName>style.visibility</p:attrName>
                                        </p:attrNameLst>
                                      </p:cBhvr>
                                      <p:to>
                                        <p:strVal val="visible"/>
                                      </p:to>
                                    </p:set>
                                    <p:animEffect transition="in" filter="wipe(left)">
                                      <p:cBhvr>
                                        <p:cTn id="11" dur="500"/>
                                        <p:tgtEl>
                                          <p:spTgt spid="34"/>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wipe(left)">
                                      <p:cBhvr>
                                        <p:cTn id="15" dur="500"/>
                                        <p:tgtEl>
                                          <p:spTgt spid="35"/>
                                        </p:tgtEl>
                                      </p:cBhvr>
                                    </p:animEffect>
                                  </p:childTnLst>
                                </p:cTn>
                              </p:par>
                              <p:par>
                                <p:cTn id="16" presetID="42" presetClass="entr" presetSubtype="0" fill="hold" grpId="0" nodeType="withEffect">
                                  <p:stCondLst>
                                    <p:cond delay="0"/>
                                  </p:stCondLst>
                                  <p:childTnLst>
                                    <p:set>
                                      <p:cBhvr>
                                        <p:cTn id="17" dur="1" fill="hold">
                                          <p:stCondLst>
                                            <p:cond delay="0"/>
                                          </p:stCondLst>
                                        </p:cTn>
                                        <p:tgtEl>
                                          <p:spTgt spid="56"/>
                                        </p:tgtEl>
                                        <p:attrNameLst>
                                          <p:attrName>style.visibility</p:attrName>
                                        </p:attrNameLst>
                                      </p:cBhvr>
                                      <p:to>
                                        <p:strVal val="visible"/>
                                      </p:to>
                                    </p:set>
                                    <p:animEffect transition="in" filter="fade">
                                      <p:cBhvr>
                                        <p:cTn id="18" dur="500"/>
                                        <p:tgtEl>
                                          <p:spTgt spid="56"/>
                                        </p:tgtEl>
                                      </p:cBhvr>
                                    </p:animEffect>
                                    <p:anim calcmode="lin" valueType="num">
                                      <p:cBhvr>
                                        <p:cTn id="19" dur="500" fill="hold"/>
                                        <p:tgtEl>
                                          <p:spTgt spid="56"/>
                                        </p:tgtEl>
                                        <p:attrNameLst>
                                          <p:attrName>ppt_x</p:attrName>
                                        </p:attrNameLst>
                                      </p:cBhvr>
                                      <p:tavLst>
                                        <p:tav tm="0">
                                          <p:val>
                                            <p:strVal val="#ppt_x"/>
                                          </p:val>
                                        </p:tav>
                                        <p:tav tm="100000">
                                          <p:val>
                                            <p:strVal val="#ppt_x"/>
                                          </p:val>
                                        </p:tav>
                                      </p:tavLst>
                                    </p:anim>
                                    <p:anim calcmode="lin" valueType="num">
                                      <p:cBhvr>
                                        <p:cTn id="20" dur="500" fill="hold"/>
                                        <p:tgtEl>
                                          <p:spTgt spid="56"/>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500"/>
                                        <p:tgtEl>
                                          <p:spTgt spid="59"/>
                                        </p:tgtEl>
                                      </p:cBhvr>
                                    </p:animEffect>
                                    <p:anim calcmode="lin" valueType="num">
                                      <p:cBhvr>
                                        <p:cTn id="24" dur="500" fill="hold"/>
                                        <p:tgtEl>
                                          <p:spTgt spid="59"/>
                                        </p:tgtEl>
                                        <p:attrNameLst>
                                          <p:attrName>ppt_x</p:attrName>
                                        </p:attrNameLst>
                                      </p:cBhvr>
                                      <p:tavLst>
                                        <p:tav tm="0">
                                          <p:val>
                                            <p:strVal val="#ppt_x"/>
                                          </p:val>
                                        </p:tav>
                                        <p:tav tm="100000">
                                          <p:val>
                                            <p:strVal val="#ppt_x"/>
                                          </p:val>
                                        </p:tav>
                                      </p:tavLst>
                                    </p:anim>
                                    <p:anim calcmode="lin" valueType="num">
                                      <p:cBhvr>
                                        <p:cTn id="25" dur="500" fill="hold"/>
                                        <p:tgtEl>
                                          <p:spTgt spid="59"/>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62"/>
                                        </p:tgtEl>
                                        <p:attrNameLst>
                                          <p:attrName>style.visibility</p:attrName>
                                        </p:attrNameLst>
                                      </p:cBhvr>
                                      <p:to>
                                        <p:strVal val="visible"/>
                                      </p:to>
                                    </p:set>
                                    <p:animEffect transition="in" filter="fade">
                                      <p:cBhvr>
                                        <p:cTn id="28" dur="500"/>
                                        <p:tgtEl>
                                          <p:spTgt spid="62"/>
                                        </p:tgtEl>
                                      </p:cBhvr>
                                    </p:animEffect>
                                    <p:anim calcmode="lin" valueType="num">
                                      <p:cBhvr>
                                        <p:cTn id="29" dur="500" fill="hold"/>
                                        <p:tgtEl>
                                          <p:spTgt spid="62"/>
                                        </p:tgtEl>
                                        <p:attrNameLst>
                                          <p:attrName>ppt_x</p:attrName>
                                        </p:attrNameLst>
                                      </p:cBhvr>
                                      <p:tavLst>
                                        <p:tav tm="0">
                                          <p:val>
                                            <p:strVal val="#ppt_x"/>
                                          </p:val>
                                        </p:tav>
                                        <p:tav tm="100000">
                                          <p:val>
                                            <p:strVal val="#ppt_x"/>
                                          </p:val>
                                        </p:tav>
                                      </p:tavLst>
                                    </p:anim>
                                    <p:anim calcmode="lin" valueType="num">
                                      <p:cBhvr>
                                        <p:cTn id="30" dur="500" fill="hold"/>
                                        <p:tgtEl>
                                          <p:spTgt spid="62"/>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66"/>
                                        </p:tgtEl>
                                        <p:attrNameLst>
                                          <p:attrName>style.visibility</p:attrName>
                                        </p:attrNameLst>
                                      </p:cBhvr>
                                      <p:to>
                                        <p:strVal val="visible"/>
                                      </p:to>
                                    </p:set>
                                    <p:animEffect transition="in" filter="fade">
                                      <p:cBhvr>
                                        <p:cTn id="33" dur="500"/>
                                        <p:tgtEl>
                                          <p:spTgt spid="66"/>
                                        </p:tgtEl>
                                      </p:cBhvr>
                                    </p:animEffect>
                                    <p:anim calcmode="lin" valueType="num">
                                      <p:cBhvr>
                                        <p:cTn id="34" dur="500" fill="hold"/>
                                        <p:tgtEl>
                                          <p:spTgt spid="66"/>
                                        </p:tgtEl>
                                        <p:attrNameLst>
                                          <p:attrName>ppt_x</p:attrName>
                                        </p:attrNameLst>
                                      </p:cBhvr>
                                      <p:tavLst>
                                        <p:tav tm="0">
                                          <p:val>
                                            <p:strVal val="#ppt_x"/>
                                          </p:val>
                                        </p:tav>
                                        <p:tav tm="100000">
                                          <p:val>
                                            <p:strVal val="#ppt_x"/>
                                          </p:val>
                                        </p:tav>
                                      </p:tavLst>
                                    </p:anim>
                                    <p:anim calcmode="lin" valueType="num">
                                      <p:cBhvr>
                                        <p:cTn id="35" dur="500" fill="hold"/>
                                        <p:tgtEl>
                                          <p:spTgt spid="66"/>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71"/>
                                        </p:tgtEl>
                                        <p:attrNameLst>
                                          <p:attrName>style.visibility</p:attrName>
                                        </p:attrNameLst>
                                      </p:cBhvr>
                                      <p:to>
                                        <p:strVal val="visible"/>
                                      </p:to>
                                    </p:set>
                                    <p:animEffect transition="in" filter="fade">
                                      <p:cBhvr>
                                        <p:cTn id="38" dur="500"/>
                                        <p:tgtEl>
                                          <p:spTgt spid="71"/>
                                        </p:tgtEl>
                                      </p:cBhvr>
                                    </p:animEffect>
                                    <p:anim calcmode="lin" valueType="num">
                                      <p:cBhvr>
                                        <p:cTn id="39" dur="500" fill="hold"/>
                                        <p:tgtEl>
                                          <p:spTgt spid="71"/>
                                        </p:tgtEl>
                                        <p:attrNameLst>
                                          <p:attrName>ppt_x</p:attrName>
                                        </p:attrNameLst>
                                      </p:cBhvr>
                                      <p:tavLst>
                                        <p:tav tm="0">
                                          <p:val>
                                            <p:strVal val="#ppt_x"/>
                                          </p:val>
                                        </p:tav>
                                        <p:tav tm="100000">
                                          <p:val>
                                            <p:strVal val="#ppt_x"/>
                                          </p:val>
                                        </p:tav>
                                      </p:tavLst>
                                    </p:anim>
                                    <p:anim calcmode="lin" valueType="num">
                                      <p:cBhvr>
                                        <p:cTn id="40" dur="500" fill="hold"/>
                                        <p:tgtEl>
                                          <p:spTgt spid="71"/>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74"/>
                                        </p:tgtEl>
                                        <p:attrNameLst>
                                          <p:attrName>style.visibility</p:attrName>
                                        </p:attrNameLst>
                                      </p:cBhvr>
                                      <p:to>
                                        <p:strVal val="visible"/>
                                      </p:to>
                                    </p:set>
                                    <p:animEffect transition="in" filter="fade">
                                      <p:cBhvr>
                                        <p:cTn id="43" dur="500"/>
                                        <p:tgtEl>
                                          <p:spTgt spid="74"/>
                                        </p:tgtEl>
                                      </p:cBhvr>
                                    </p:animEffect>
                                    <p:anim calcmode="lin" valueType="num">
                                      <p:cBhvr>
                                        <p:cTn id="44" dur="500" fill="hold"/>
                                        <p:tgtEl>
                                          <p:spTgt spid="74"/>
                                        </p:tgtEl>
                                        <p:attrNameLst>
                                          <p:attrName>ppt_x</p:attrName>
                                        </p:attrNameLst>
                                      </p:cBhvr>
                                      <p:tavLst>
                                        <p:tav tm="0">
                                          <p:val>
                                            <p:strVal val="#ppt_x"/>
                                          </p:val>
                                        </p:tav>
                                        <p:tav tm="100000">
                                          <p:val>
                                            <p:strVal val="#ppt_x"/>
                                          </p:val>
                                        </p:tav>
                                      </p:tavLst>
                                    </p:anim>
                                    <p:anim calcmode="lin" valueType="num">
                                      <p:cBhvr>
                                        <p:cTn id="45" dur="500" fill="hold"/>
                                        <p:tgtEl>
                                          <p:spTgt spid="74"/>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88"/>
                                        </p:tgtEl>
                                        <p:attrNameLst>
                                          <p:attrName>style.visibility</p:attrName>
                                        </p:attrNameLst>
                                      </p:cBhvr>
                                      <p:to>
                                        <p:strVal val="visible"/>
                                      </p:to>
                                    </p:set>
                                    <p:animEffect transition="in" filter="fade">
                                      <p:cBhvr>
                                        <p:cTn id="48" dur="500"/>
                                        <p:tgtEl>
                                          <p:spTgt spid="88"/>
                                        </p:tgtEl>
                                      </p:cBhvr>
                                    </p:animEffect>
                                    <p:anim calcmode="lin" valueType="num">
                                      <p:cBhvr>
                                        <p:cTn id="49" dur="500" fill="hold"/>
                                        <p:tgtEl>
                                          <p:spTgt spid="88"/>
                                        </p:tgtEl>
                                        <p:attrNameLst>
                                          <p:attrName>ppt_x</p:attrName>
                                        </p:attrNameLst>
                                      </p:cBhvr>
                                      <p:tavLst>
                                        <p:tav tm="0">
                                          <p:val>
                                            <p:strVal val="#ppt_x"/>
                                          </p:val>
                                        </p:tav>
                                        <p:tav tm="100000">
                                          <p:val>
                                            <p:strVal val="#ppt_x"/>
                                          </p:val>
                                        </p:tav>
                                      </p:tavLst>
                                    </p:anim>
                                    <p:anim calcmode="lin" valueType="num">
                                      <p:cBhvr>
                                        <p:cTn id="50" dur="500" fill="hold"/>
                                        <p:tgtEl>
                                          <p:spTgt spid="88"/>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90"/>
                                        </p:tgtEl>
                                        <p:attrNameLst>
                                          <p:attrName>style.visibility</p:attrName>
                                        </p:attrNameLst>
                                      </p:cBhvr>
                                      <p:to>
                                        <p:strVal val="visible"/>
                                      </p:to>
                                    </p:set>
                                    <p:animEffect transition="in" filter="fade">
                                      <p:cBhvr>
                                        <p:cTn id="53" dur="500"/>
                                        <p:tgtEl>
                                          <p:spTgt spid="90"/>
                                        </p:tgtEl>
                                      </p:cBhvr>
                                    </p:animEffect>
                                    <p:anim calcmode="lin" valueType="num">
                                      <p:cBhvr>
                                        <p:cTn id="54" dur="500" fill="hold"/>
                                        <p:tgtEl>
                                          <p:spTgt spid="90"/>
                                        </p:tgtEl>
                                        <p:attrNameLst>
                                          <p:attrName>ppt_x</p:attrName>
                                        </p:attrNameLst>
                                      </p:cBhvr>
                                      <p:tavLst>
                                        <p:tav tm="0">
                                          <p:val>
                                            <p:strVal val="#ppt_x"/>
                                          </p:val>
                                        </p:tav>
                                        <p:tav tm="100000">
                                          <p:val>
                                            <p:strVal val="#ppt_x"/>
                                          </p:val>
                                        </p:tav>
                                      </p:tavLst>
                                    </p:anim>
                                    <p:anim calcmode="lin" valueType="num">
                                      <p:cBhvr>
                                        <p:cTn id="55" dur="500" fill="hold"/>
                                        <p:tgtEl>
                                          <p:spTgt spid="90"/>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94"/>
                                        </p:tgtEl>
                                        <p:attrNameLst>
                                          <p:attrName>style.visibility</p:attrName>
                                        </p:attrNameLst>
                                      </p:cBhvr>
                                      <p:to>
                                        <p:strVal val="visible"/>
                                      </p:to>
                                    </p:set>
                                    <p:animEffect transition="in" filter="fade">
                                      <p:cBhvr>
                                        <p:cTn id="58" dur="500"/>
                                        <p:tgtEl>
                                          <p:spTgt spid="94"/>
                                        </p:tgtEl>
                                      </p:cBhvr>
                                    </p:animEffect>
                                    <p:anim calcmode="lin" valueType="num">
                                      <p:cBhvr>
                                        <p:cTn id="59" dur="500" fill="hold"/>
                                        <p:tgtEl>
                                          <p:spTgt spid="94"/>
                                        </p:tgtEl>
                                        <p:attrNameLst>
                                          <p:attrName>ppt_x</p:attrName>
                                        </p:attrNameLst>
                                      </p:cBhvr>
                                      <p:tavLst>
                                        <p:tav tm="0">
                                          <p:val>
                                            <p:strVal val="#ppt_x"/>
                                          </p:val>
                                        </p:tav>
                                        <p:tav tm="100000">
                                          <p:val>
                                            <p:strVal val="#ppt_x"/>
                                          </p:val>
                                        </p:tav>
                                      </p:tavLst>
                                    </p:anim>
                                    <p:anim calcmode="lin" valueType="num">
                                      <p:cBhvr>
                                        <p:cTn id="60" dur="500" fill="hold"/>
                                        <p:tgtEl>
                                          <p:spTgt spid="94"/>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67"/>
                                        </p:tgtEl>
                                        <p:attrNameLst>
                                          <p:attrName>style.visibility</p:attrName>
                                        </p:attrNameLst>
                                      </p:cBhvr>
                                      <p:to>
                                        <p:strVal val="visible"/>
                                      </p:to>
                                    </p:set>
                                    <p:animEffect transition="in" filter="fade">
                                      <p:cBhvr>
                                        <p:cTn id="63" dur="500"/>
                                        <p:tgtEl>
                                          <p:spTgt spid="67"/>
                                        </p:tgtEl>
                                      </p:cBhvr>
                                    </p:animEffect>
                                    <p:anim calcmode="lin" valueType="num">
                                      <p:cBhvr>
                                        <p:cTn id="64" dur="500" fill="hold"/>
                                        <p:tgtEl>
                                          <p:spTgt spid="67"/>
                                        </p:tgtEl>
                                        <p:attrNameLst>
                                          <p:attrName>ppt_x</p:attrName>
                                        </p:attrNameLst>
                                      </p:cBhvr>
                                      <p:tavLst>
                                        <p:tav tm="0">
                                          <p:val>
                                            <p:strVal val="#ppt_x"/>
                                          </p:val>
                                        </p:tav>
                                        <p:tav tm="100000">
                                          <p:val>
                                            <p:strVal val="#ppt_x"/>
                                          </p:val>
                                        </p:tav>
                                      </p:tavLst>
                                    </p:anim>
                                    <p:anim calcmode="lin" valueType="num">
                                      <p:cBhvr>
                                        <p:cTn id="65" dur="500" fill="hold"/>
                                        <p:tgtEl>
                                          <p:spTgt spid="6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6" grpId="0" animBg="1"/>
      <p:bldP spid="74" grpId="0" animBg="1"/>
      <p:bldP spid="71" grpId="0" animBg="1"/>
      <p:bldP spid="90" grpId="0" animBg="1"/>
      <p:bldP spid="88" grpId="0" animBg="1"/>
      <p:bldP spid="94" grpId="0" animBg="1"/>
      <p:bldP spid="67" grpId="0" animBg="1"/>
      <p:bldP spid="56" grpId="0" animBg="1"/>
      <p:bldP spid="6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27.11.2018</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9</a:t>
            </a:fld>
            <a:endParaRPr lang="lv-LV"/>
          </a:p>
        </p:txBody>
      </p:sp>
      <p:sp>
        <p:nvSpPr>
          <p:cNvPr id="4" name="Content Placeholder 3"/>
          <p:cNvSpPr>
            <a:spLocks noGrp="1"/>
          </p:cNvSpPr>
          <p:nvPr>
            <p:ph idx="1"/>
          </p:nvPr>
        </p:nvSpPr>
        <p:spPr/>
        <p:txBody>
          <a:bodyPr/>
          <a:lstStyle/>
          <a:p>
            <a:pPr marL="0" lvl="0" indent="0">
              <a:buNone/>
            </a:pPr>
            <a:endParaRPr lang="lv-LV" sz="2800" b="1" dirty="0" smtClean="0">
              <a:solidFill>
                <a:prstClr val="black"/>
              </a:solidFill>
              <a:effectLst>
                <a:outerShdw blurRad="38100" dist="38100" dir="2700000" algn="tl">
                  <a:srgbClr val="000000">
                    <a:alpha val="43137"/>
                  </a:srgbClr>
                </a:outerShdw>
              </a:effectLst>
            </a:endParaRPr>
          </a:p>
          <a:p>
            <a:pPr marL="0" lvl="0" indent="0">
              <a:buNone/>
            </a:pPr>
            <a:endParaRPr lang="lv-LV" sz="2800" b="1" dirty="0">
              <a:solidFill>
                <a:prstClr val="black"/>
              </a:solidFill>
              <a:effectLst>
                <a:outerShdw blurRad="38100" dist="38100" dir="2700000" algn="tl">
                  <a:srgbClr val="000000">
                    <a:alpha val="43137"/>
                  </a:srgbClr>
                </a:outerShdw>
              </a:effectLst>
            </a:endParaRPr>
          </a:p>
          <a:p>
            <a:pPr marL="0" lvl="0" indent="0">
              <a:buNone/>
            </a:pPr>
            <a:endParaRPr lang="lv-LV" sz="2800" b="1" dirty="0" smtClean="0">
              <a:solidFill>
                <a:prstClr val="black"/>
              </a:solidFill>
              <a:effectLst>
                <a:outerShdw blurRad="38100" dist="38100" dir="2700000" algn="tl">
                  <a:srgbClr val="000000">
                    <a:alpha val="43137"/>
                  </a:srgbClr>
                </a:outerShdw>
              </a:effectLst>
            </a:endParaRPr>
          </a:p>
          <a:p>
            <a:pPr marL="0" lvl="0" indent="0">
              <a:buNone/>
            </a:pPr>
            <a:endParaRPr lang="lv-LV" sz="2800" b="1" dirty="0">
              <a:solidFill>
                <a:prstClr val="black"/>
              </a:solidFill>
              <a:effectLst>
                <a:outerShdw blurRad="38100" dist="38100" dir="2700000" algn="tl">
                  <a:srgbClr val="000000">
                    <a:alpha val="43137"/>
                  </a:srgbClr>
                </a:outerShdw>
              </a:effectLst>
            </a:endParaRPr>
          </a:p>
          <a:p>
            <a:pPr marL="0" lvl="0" indent="0" algn="ctr">
              <a:buNone/>
            </a:pPr>
            <a:r>
              <a:rPr lang="lv-LV" sz="2800" b="1" dirty="0">
                <a:solidFill>
                  <a:srgbClr val="D39001"/>
                </a:solidFill>
                <a:effectLst>
                  <a:innerShdw blurRad="63500" dist="50800" dir="13500000">
                    <a:prstClr val="black">
                      <a:alpha val="50000"/>
                    </a:prstClr>
                  </a:innerShdw>
                </a:effectLst>
                <a:ea typeface="+mj-ea"/>
                <a:cs typeface="+mj-cs"/>
              </a:rPr>
              <a:t>PALDIES PAR UZMANĪBU!</a:t>
            </a:r>
          </a:p>
          <a:p>
            <a:pPr marL="0" indent="0">
              <a:buNone/>
            </a:pPr>
            <a:endParaRPr lang="lv-LV" dirty="0"/>
          </a:p>
        </p:txBody>
      </p:sp>
      <p:sp>
        <p:nvSpPr>
          <p:cNvPr id="5" name="Title 4"/>
          <p:cNvSpPr>
            <a:spLocks noGrp="1"/>
          </p:cNvSpPr>
          <p:nvPr>
            <p:ph type="title"/>
          </p:nvPr>
        </p:nvSpPr>
        <p:spPr/>
        <p:txBody>
          <a:bodyPr/>
          <a:lstStyle/>
          <a:p>
            <a:endParaRPr lang="lv-LV" dirty="0"/>
          </a:p>
        </p:txBody>
      </p:sp>
    </p:spTree>
    <p:extLst>
      <p:ext uri="{BB962C8B-B14F-4D97-AF65-F5344CB8AC3E}">
        <p14:creationId xmlns:p14="http://schemas.microsoft.com/office/powerpoint/2010/main" val="424327981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inanšu Ministrijas prezentācija (LV) Pilnkrāsu" id="{8166D8D0-79EE-4552-B5B1-D80C0B313494}" vid="{06F2145E-CC91-4DA0-A1D2-3AC52F2EA580}"/>
    </a:ext>
  </a:ext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inanšu Ministrijas prezentācija (LV)" id="{348D13DF-00DA-4B6F-9E95-1B645005F5DA}" vid="{DBFF84FB-C635-4EAB-91D6-C078679E63C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Finanšu Ministrijas prezentācija (LV) Pilnkrāsu</Template>
  <TotalTime>880</TotalTime>
  <Words>761</Words>
  <Application>Microsoft Office PowerPoint</Application>
  <PresentationFormat>On-screen Show (4:3)</PresentationFormat>
  <Paragraphs>214</Paragraphs>
  <Slides>9</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Century Gothic</vt:lpstr>
      <vt:lpstr>Franklin Gothic Book</vt:lpstr>
      <vt:lpstr>Times New Roman</vt:lpstr>
      <vt:lpstr>1_Custom Design</vt:lpstr>
      <vt:lpstr>2_Custom Design</vt:lpstr>
      <vt:lpstr>Gatavošanās 2021-2027 periodam</vt:lpstr>
      <vt:lpstr>Kāds ir sākotnēji Latvijai piedāvātais finansējuma apjoms 2021.-2027. gada periodam?</vt:lpstr>
      <vt:lpstr>EK piedāvātais finansējuma sadalījums 2021-2027.gadam salīdzinot ar esošo periodu, % </vt:lpstr>
      <vt:lpstr>Ko EK piedāvājums Kohēzijai nozīmē Latvijai finansiāli?</vt:lpstr>
      <vt:lpstr>Kohēzijas politikas regulējuma elementu  sadalījums starp Padomes darba grupām</vt:lpstr>
      <vt:lpstr>EK piedāvātais investīciju tvērums kopumā nosedz sākotnēji identificētās Latvijas prioritātes</vt:lpstr>
      <vt:lpstr>Pilsoniskās sabiedrības iesaiste pēc 2020.gada</vt:lpstr>
      <vt:lpstr>Indikatīvais laika grafiks Kohēzijas politikas regulējuma un programmu satura izstrādei</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Edijs Kirsanovs</dc:creator>
  <cp:lastModifiedBy>Linda Krūze</cp:lastModifiedBy>
  <cp:revision>85</cp:revision>
  <cp:lastPrinted>2018-11-26T12:55:49Z</cp:lastPrinted>
  <dcterms:created xsi:type="dcterms:W3CDTF">2017-01-26T09:32:05Z</dcterms:created>
  <dcterms:modified xsi:type="dcterms:W3CDTF">2018-11-27T08:44:46Z</dcterms:modified>
</cp:coreProperties>
</file>