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68" r:id="rId2"/>
    <p:sldId id="463" r:id="rId3"/>
    <p:sldId id="461" r:id="rId4"/>
    <p:sldId id="458" r:id="rId5"/>
    <p:sldId id="289" r:id="rId6"/>
    <p:sldId id="297" r:id="rId7"/>
    <p:sldId id="299" r:id="rId8"/>
    <p:sldId id="293" r:id="rId9"/>
    <p:sldId id="300" r:id="rId10"/>
    <p:sldId id="455" r:id="rId11"/>
    <p:sldId id="456" r:id="rId12"/>
    <p:sldId id="452" r:id="rId13"/>
    <p:sldId id="453" r:id="rId14"/>
    <p:sldId id="454" r:id="rId15"/>
    <p:sldId id="449" r:id="rId16"/>
    <p:sldId id="450" r:id="rId17"/>
    <p:sldId id="451" r:id="rId18"/>
    <p:sldId id="448" r:id="rId19"/>
    <p:sldId id="447" r:id="rId20"/>
    <p:sldId id="437" r:id="rId21"/>
    <p:sldId id="457" r:id="rId22"/>
    <p:sldId id="306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660"/>
  </p:normalViewPr>
  <p:slideViewPr>
    <p:cSldViewPr>
      <p:cViewPr varScale="1">
        <p:scale>
          <a:sx n="114" d="100"/>
          <a:sy n="114" d="100"/>
        </p:scale>
        <p:origin x="17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1A888-97A4-4E78-A2DD-FAB939D087A6}" type="doc">
      <dgm:prSet loTypeId="urn:microsoft.com/office/officeart/2005/8/layout/process4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507D372D-5F0C-4FB1-8088-BBC94E4D694F}">
      <dgm:prSet phldrT="[Text]"/>
      <dgm:spPr/>
      <dgm:t>
        <a:bodyPr/>
        <a:lstStyle/>
        <a:p>
          <a:r>
            <a:rPr lang="lv-LV" dirty="0" err="1"/>
            <a:t>Summatīvais</a:t>
          </a:r>
          <a:r>
            <a:rPr lang="lv-LV" dirty="0"/>
            <a:t> </a:t>
          </a:r>
          <a:r>
            <a:rPr lang="lv-LV" dirty="0" err="1"/>
            <a:t>izvērtējums</a:t>
          </a:r>
          <a:r>
            <a:rPr lang="lv-LV" dirty="0"/>
            <a:t> (sadalījumā pa rīcības virzieniem) </a:t>
          </a:r>
          <a:endParaRPr lang="en-GB" dirty="0"/>
        </a:p>
      </dgm:t>
    </dgm:pt>
    <dgm:pt modelId="{B99A24C7-E99E-460A-9449-D70FDC235778}" type="parTrans" cxnId="{6174E9F9-70FD-45B3-BDC9-B5547761B35F}">
      <dgm:prSet/>
      <dgm:spPr/>
      <dgm:t>
        <a:bodyPr/>
        <a:lstStyle/>
        <a:p>
          <a:endParaRPr lang="en-GB"/>
        </a:p>
      </dgm:t>
    </dgm:pt>
    <dgm:pt modelId="{ED18B9C8-0C80-41EA-A965-A681AB4095A0}" type="sibTrans" cxnId="{6174E9F9-70FD-45B3-BDC9-B5547761B35F}">
      <dgm:prSet/>
      <dgm:spPr/>
      <dgm:t>
        <a:bodyPr/>
        <a:lstStyle/>
        <a:p>
          <a:endParaRPr lang="en-GB"/>
        </a:p>
      </dgm:t>
    </dgm:pt>
    <dgm:pt modelId="{484E6FDD-322A-4374-A394-711B627E5A2C}">
      <dgm:prSet phldrT="[Text]"/>
      <dgm:spPr/>
      <dgm:t>
        <a:bodyPr/>
        <a:lstStyle/>
        <a:p>
          <a:r>
            <a:rPr lang="lv-LV"/>
            <a:t>Padziļinātās daļēji struktruētas intervijas </a:t>
          </a:r>
          <a:endParaRPr lang="en-GB"/>
        </a:p>
      </dgm:t>
    </dgm:pt>
    <dgm:pt modelId="{F0670C71-4711-443F-B1E4-EC069A5A414B}" type="parTrans" cxnId="{D2908452-3DAA-476F-AC22-8221897D9B05}">
      <dgm:prSet/>
      <dgm:spPr/>
      <dgm:t>
        <a:bodyPr/>
        <a:lstStyle/>
        <a:p>
          <a:endParaRPr lang="en-GB"/>
        </a:p>
      </dgm:t>
    </dgm:pt>
    <dgm:pt modelId="{B1FB7075-8CD8-4510-835C-38134C71CA93}" type="sibTrans" cxnId="{D2908452-3DAA-476F-AC22-8221897D9B05}">
      <dgm:prSet/>
      <dgm:spPr/>
      <dgm:t>
        <a:bodyPr/>
        <a:lstStyle/>
        <a:p>
          <a:endParaRPr lang="en-GB"/>
        </a:p>
      </dgm:t>
    </dgm:pt>
    <dgm:pt modelId="{863D8417-E81F-49EC-A308-16B825EA72D1}">
      <dgm:prSet phldrT="[Text]"/>
      <dgm:spPr/>
      <dgm:t>
        <a:bodyPr/>
        <a:lstStyle/>
        <a:p>
          <a:r>
            <a:rPr lang="lv-LV"/>
            <a:t>Statistikas analīze </a:t>
          </a:r>
          <a:endParaRPr lang="en-GB"/>
        </a:p>
      </dgm:t>
    </dgm:pt>
    <dgm:pt modelId="{DADD2B20-065E-4427-9D3A-4DA543D0F464}" type="parTrans" cxnId="{67CC3D51-DEC3-4658-9828-F66DF91B7B7E}">
      <dgm:prSet/>
      <dgm:spPr/>
      <dgm:t>
        <a:bodyPr/>
        <a:lstStyle/>
        <a:p>
          <a:endParaRPr lang="en-GB"/>
        </a:p>
      </dgm:t>
    </dgm:pt>
    <dgm:pt modelId="{439332E9-8F74-4AA4-8485-B71024B257C1}" type="sibTrans" cxnId="{67CC3D51-DEC3-4658-9828-F66DF91B7B7E}">
      <dgm:prSet/>
      <dgm:spPr/>
      <dgm:t>
        <a:bodyPr/>
        <a:lstStyle/>
        <a:p>
          <a:endParaRPr lang="en-GB"/>
        </a:p>
      </dgm:t>
    </dgm:pt>
    <dgm:pt modelId="{0C0DCB3E-C46B-44A8-8F7B-7C03D752A728}">
      <dgm:prSet phldrT="[Text]"/>
      <dgm:spPr/>
      <dgm:t>
        <a:bodyPr/>
        <a:lstStyle/>
        <a:p>
          <a:r>
            <a:rPr lang="lv-LV" dirty="0"/>
            <a:t>Iedzīvotāju nacionāli reprezentatīva aptauja (n=1616)</a:t>
          </a:r>
          <a:endParaRPr lang="en-GB" dirty="0"/>
        </a:p>
      </dgm:t>
    </dgm:pt>
    <dgm:pt modelId="{F6E6FAB5-AD3C-4A07-9231-68BCB287C1F6}" type="parTrans" cxnId="{DF1D7CF2-E366-4C2E-B5CF-6940F758BD59}">
      <dgm:prSet/>
      <dgm:spPr/>
      <dgm:t>
        <a:bodyPr/>
        <a:lstStyle/>
        <a:p>
          <a:endParaRPr lang="en-GB"/>
        </a:p>
      </dgm:t>
    </dgm:pt>
    <dgm:pt modelId="{40B4D63A-9FE4-4D1A-9FC5-AA9155AF8ECC}" type="sibTrans" cxnId="{DF1D7CF2-E366-4C2E-B5CF-6940F758BD59}">
      <dgm:prSet/>
      <dgm:spPr/>
      <dgm:t>
        <a:bodyPr/>
        <a:lstStyle/>
        <a:p>
          <a:endParaRPr lang="en-GB"/>
        </a:p>
      </dgm:t>
    </dgm:pt>
    <dgm:pt modelId="{8A2D6767-0E70-42A4-B408-F1333819942D}">
      <dgm:prSet phldrT="[Text]"/>
      <dgm:spPr/>
      <dgm:t>
        <a:bodyPr/>
        <a:lstStyle/>
        <a:p>
          <a:r>
            <a:rPr lang="lv-LV" dirty="0"/>
            <a:t> Mērķa grupas skatījums par būtiskākajiem politikas attīstības rīcības virzieniem un atbalsta jomām sadalījumā pēc ģimeņu veidiem, ģimenes un bērna attīstības posmiem, sociālā riska situācijām </a:t>
          </a:r>
          <a:endParaRPr lang="en-GB" dirty="0"/>
        </a:p>
      </dgm:t>
    </dgm:pt>
    <dgm:pt modelId="{2EF8E69A-AFDF-4302-AC4A-F21E8D5C34CD}" type="parTrans" cxnId="{F50AF022-D252-4AD0-80A5-8FFFA0BDB841}">
      <dgm:prSet/>
      <dgm:spPr/>
      <dgm:t>
        <a:bodyPr/>
        <a:lstStyle/>
        <a:p>
          <a:endParaRPr lang="en-GB"/>
        </a:p>
      </dgm:t>
    </dgm:pt>
    <dgm:pt modelId="{C85B2B60-6065-43F9-80EC-68768FA763F6}" type="sibTrans" cxnId="{F50AF022-D252-4AD0-80A5-8FFFA0BDB841}">
      <dgm:prSet/>
      <dgm:spPr/>
      <dgm:t>
        <a:bodyPr/>
        <a:lstStyle/>
        <a:p>
          <a:endParaRPr lang="en-GB"/>
        </a:p>
      </dgm:t>
    </dgm:pt>
    <dgm:pt modelId="{9ECC86ED-C427-4B0B-AB79-EAAE89E42406}">
      <dgm:prSet phldrT="[Text]"/>
      <dgm:spPr/>
      <dgm:t>
        <a:bodyPr/>
        <a:lstStyle/>
        <a:p>
          <a:r>
            <a:rPr lang="lv-LV"/>
            <a:t>Secinājumi un rekomendācijas </a:t>
          </a:r>
          <a:endParaRPr lang="en-GB"/>
        </a:p>
      </dgm:t>
    </dgm:pt>
    <dgm:pt modelId="{54052131-97E5-4403-B6AF-2A0FBA10D2C4}" type="parTrans" cxnId="{B57EE2E0-A364-4579-96E1-6FF1887023D5}">
      <dgm:prSet/>
      <dgm:spPr/>
      <dgm:t>
        <a:bodyPr/>
        <a:lstStyle/>
        <a:p>
          <a:endParaRPr lang="en-GB"/>
        </a:p>
      </dgm:t>
    </dgm:pt>
    <dgm:pt modelId="{DFBC23DC-8E21-4D56-AE66-2084EA9D72F9}" type="sibTrans" cxnId="{B57EE2E0-A364-4579-96E1-6FF1887023D5}">
      <dgm:prSet/>
      <dgm:spPr/>
      <dgm:t>
        <a:bodyPr/>
        <a:lstStyle/>
        <a:p>
          <a:endParaRPr lang="en-GB"/>
        </a:p>
      </dgm:t>
    </dgm:pt>
    <dgm:pt modelId="{8942F8A8-F667-45D6-8DBB-1A35D4681B5E}">
      <dgm:prSet phldrT="[Text]"/>
      <dgm:spPr/>
      <dgm:t>
        <a:bodyPr/>
        <a:lstStyle/>
        <a:p>
          <a:r>
            <a:rPr lang="lv-LV"/>
            <a:t>Horizontāla līmeņa secinājumi un metodoloģiski ieteikumi</a:t>
          </a:r>
          <a:endParaRPr lang="en-GB"/>
        </a:p>
      </dgm:t>
    </dgm:pt>
    <dgm:pt modelId="{7CAFC2F3-5527-47E8-AA01-A23A6B5AFF0D}" type="parTrans" cxnId="{1EB44503-5F96-461C-9B1D-AA1EB8299BC2}">
      <dgm:prSet/>
      <dgm:spPr/>
      <dgm:t>
        <a:bodyPr/>
        <a:lstStyle/>
        <a:p>
          <a:endParaRPr lang="en-GB"/>
        </a:p>
      </dgm:t>
    </dgm:pt>
    <dgm:pt modelId="{2876C04C-E119-4136-BBF6-6B186B73E58B}" type="sibTrans" cxnId="{1EB44503-5F96-461C-9B1D-AA1EB8299BC2}">
      <dgm:prSet/>
      <dgm:spPr/>
      <dgm:t>
        <a:bodyPr/>
        <a:lstStyle/>
        <a:p>
          <a:endParaRPr lang="en-GB"/>
        </a:p>
      </dgm:t>
    </dgm:pt>
    <dgm:pt modelId="{269A3225-A1A7-4C03-AB98-5B3701CDB095}">
      <dgm:prSet phldrT="[Text]"/>
      <dgm:spPr/>
      <dgm:t>
        <a:bodyPr/>
        <a:lstStyle/>
        <a:p>
          <a:r>
            <a:rPr lang="lv-LV"/>
            <a:t>Specifiski (rīcības virziena) secinājumi un ieteikumi</a:t>
          </a:r>
          <a:endParaRPr lang="en-GB"/>
        </a:p>
      </dgm:t>
    </dgm:pt>
    <dgm:pt modelId="{F15D6A43-8A54-4434-B859-2F1931C875D7}" type="parTrans" cxnId="{B3542912-7CD2-4F9A-B7A5-7E27F40B35FE}">
      <dgm:prSet/>
      <dgm:spPr/>
      <dgm:t>
        <a:bodyPr/>
        <a:lstStyle/>
        <a:p>
          <a:endParaRPr lang="en-GB"/>
        </a:p>
      </dgm:t>
    </dgm:pt>
    <dgm:pt modelId="{763A6E29-D9C5-440C-A1FC-7469881E5113}" type="sibTrans" cxnId="{B3542912-7CD2-4F9A-B7A5-7E27F40B35FE}">
      <dgm:prSet/>
      <dgm:spPr/>
      <dgm:t>
        <a:bodyPr/>
        <a:lstStyle/>
        <a:p>
          <a:endParaRPr lang="en-GB"/>
        </a:p>
      </dgm:t>
    </dgm:pt>
    <dgm:pt modelId="{8D9F8453-C361-43B1-81D9-8D22FFADD95D}">
      <dgm:prSet/>
      <dgm:spPr/>
      <dgm:t>
        <a:bodyPr/>
        <a:lstStyle/>
        <a:p>
          <a:r>
            <a:rPr lang="lv-LV"/>
            <a:t>Sekundāro datu analīze </a:t>
          </a:r>
          <a:endParaRPr lang="en-GB"/>
        </a:p>
      </dgm:t>
    </dgm:pt>
    <dgm:pt modelId="{7F29835A-8551-4B72-95F7-125B6F402DFC}" type="parTrans" cxnId="{22AE22A7-5BD7-4C46-AB3A-8D97B5795E7B}">
      <dgm:prSet/>
      <dgm:spPr/>
      <dgm:t>
        <a:bodyPr/>
        <a:lstStyle/>
        <a:p>
          <a:endParaRPr lang="en-GB"/>
        </a:p>
      </dgm:t>
    </dgm:pt>
    <dgm:pt modelId="{080A280C-BB5B-4A93-A967-4C3A1FC94050}" type="sibTrans" cxnId="{22AE22A7-5BD7-4C46-AB3A-8D97B5795E7B}">
      <dgm:prSet/>
      <dgm:spPr/>
      <dgm:t>
        <a:bodyPr/>
        <a:lstStyle/>
        <a:p>
          <a:endParaRPr lang="en-GB"/>
        </a:p>
      </dgm:t>
    </dgm:pt>
    <dgm:pt modelId="{DBA7A597-033D-42F4-8BA6-8AFF2ED4EA44}">
      <dgm:prSet/>
      <dgm:spPr/>
      <dgm:t>
        <a:bodyPr/>
        <a:lstStyle/>
        <a:p>
          <a:r>
            <a:rPr lang="lv-LV" dirty="0"/>
            <a:t>Normatīvo un plānošanas dokumentu analīze </a:t>
          </a:r>
          <a:endParaRPr lang="en-GB" dirty="0"/>
        </a:p>
      </dgm:t>
    </dgm:pt>
    <dgm:pt modelId="{7A65C564-4E35-4A32-BCA2-13AD7E072602}" type="parTrans" cxnId="{77B50F01-2817-47B7-BA81-14C210B25CFC}">
      <dgm:prSet/>
      <dgm:spPr/>
      <dgm:t>
        <a:bodyPr/>
        <a:lstStyle/>
        <a:p>
          <a:endParaRPr lang="en-GB"/>
        </a:p>
      </dgm:t>
    </dgm:pt>
    <dgm:pt modelId="{96B077C8-BB5A-4893-8A6C-8B271C8C599C}" type="sibTrans" cxnId="{77B50F01-2817-47B7-BA81-14C210B25CFC}">
      <dgm:prSet/>
      <dgm:spPr/>
      <dgm:t>
        <a:bodyPr/>
        <a:lstStyle/>
        <a:p>
          <a:endParaRPr lang="en-GB"/>
        </a:p>
      </dgm:t>
    </dgm:pt>
    <dgm:pt modelId="{C075A80A-1888-4973-9D5A-42B42DD32C7E}" type="pres">
      <dgm:prSet presAssocID="{8701A888-97A4-4E78-A2DD-FAB939D087A6}" presName="Name0" presStyleCnt="0">
        <dgm:presLayoutVars>
          <dgm:dir/>
          <dgm:animLvl val="lvl"/>
          <dgm:resizeHandles val="exact"/>
        </dgm:presLayoutVars>
      </dgm:prSet>
      <dgm:spPr/>
    </dgm:pt>
    <dgm:pt modelId="{F145B02F-9781-49F2-BBA6-21199C18D7FE}" type="pres">
      <dgm:prSet presAssocID="{9ECC86ED-C427-4B0B-AB79-EAAE89E42406}" presName="boxAndChildren" presStyleCnt="0"/>
      <dgm:spPr/>
    </dgm:pt>
    <dgm:pt modelId="{81EB3A86-CC15-43FB-98D3-6B82748FED36}" type="pres">
      <dgm:prSet presAssocID="{9ECC86ED-C427-4B0B-AB79-EAAE89E42406}" presName="parentTextBox" presStyleLbl="node1" presStyleIdx="0" presStyleCnt="3"/>
      <dgm:spPr/>
    </dgm:pt>
    <dgm:pt modelId="{55920F9E-7471-40AE-81D4-E829BEBB3121}" type="pres">
      <dgm:prSet presAssocID="{9ECC86ED-C427-4B0B-AB79-EAAE89E42406}" presName="entireBox" presStyleLbl="node1" presStyleIdx="0" presStyleCnt="3"/>
      <dgm:spPr/>
    </dgm:pt>
    <dgm:pt modelId="{CE85C739-9D38-4F94-AA5F-50A40D5F285F}" type="pres">
      <dgm:prSet presAssocID="{9ECC86ED-C427-4B0B-AB79-EAAE89E42406}" presName="descendantBox" presStyleCnt="0"/>
      <dgm:spPr/>
    </dgm:pt>
    <dgm:pt modelId="{E6F6F816-B4C5-495D-8123-AF71588DB18A}" type="pres">
      <dgm:prSet presAssocID="{8942F8A8-F667-45D6-8DBB-1A35D4681B5E}" presName="childTextBox" presStyleLbl="fgAccFollowNode1" presStyleIdx="0" presStyleCnt="7">
        <dgm:presLayoutVars>
          <dgm:bulletEnabled val="1"/>
        </dgm:presLayoutVars>
      </dgm:prSet>
      <dgm:spPr/>
    </dgm:pt>
    <dgm:pt modelId="{2CFF25BC-3C74-467D-9489-A7CFEE88344B}" type="pres">
      <dgm:prSet presAssocID="{269A3225-A1A7-4C03-AB98-5B3701CDB095}" presName="childTextBox" presStyleLbl="fgAccFollowNode1" presStyleIdx="1" presStyleCnt="7">
        <dgm:presLayoutVars>
          <dgm:bulletEnabled val="1"/>
        </dgm:presLayoutVars>
      </dgm:prSet>
      <dgm:spPr/>
    </dgm:pt>
    <dgm:pt modelId="{C85060D7-4378-4DBF-A82B-CCB9F8F19D7E}" type="pres">
      <dgm:prSet presAssocID="{40B4D63A-9FE4-4D1A-9FC5-AA9155AF8ECC}" presName="sp" presStyleCnt="0"/>
      <dgm:spPr/>
    </dgm:pt>
    <dgm:pt modelId="{72CE3446-B270-46E2-8200-AAB08070E4D2}" type="pres">
      <dgm:prSet presAssocID="{0C0DCB3E-C46B-44A8-8F7B-7C03D752A728}" presName="arrowAndChildren" presStyleCnt="0"/>
      <dgm:spPr/>
    </dgm:pt>
    <dgm:pt modelId="{51A27F0A-CB78-49CE-A444-B7083D6B120F}" type="pres">
      <dgm:prSet presAssocID="{0C0DCB3E-C46B-44A8-8F7B-7C03D752A728}" presName="parentTextArrow" presStyleLbl="node1" presStyleIdx="0" presStyleCnt="3"/>
      <dgm:spPr/>
    </dgm:pt>
    <dgm:pt modelId="{C044041A-191E-4670-8A3D-4C5BCC0D3428}" type="pres">
      <dgm:prSet presAssocID="{0C0DCB3E-C46B-44A8-8F7B-7C03D752A728}" presName="arrow" presStyleLbl="node1" presStyleIdx="1" presStyleCnt="3"/>
      <dgm:spPr/>
    </dgm:pt>
    <dgm:pt modelId="{56BE88F0-EF62-4EA6-9D23-8015E6D7E59C}" type="pres">
      <dgm:prSet presAssocID="{0C0DCB3E-C46B-44A8-8F7B-7C03D752A728}" presName="descendantArrow" presStyleCnt="0"/>
      <dgm:spPr/>
    </dgm:pt>
    <dgm:pt modelId="{EA803EBF-1481-4017-BEEA-14586EDF86D5}" type="pres">
      <dgm:prSet presAssocID="{8A2D6767-0E70-42A4-B408-F1333819942D}" presName="childTextArrow" presStyleLbl="fgAccFollowNode1" presStyleIdx="2" presStyleCnt="7">
        <dgm:presLayoutVars>
          <dgm:bulletEnabled val="1"/>
        </dgm:presLayoutVars>
      </dgm:prSet>
      <dgm:spPr/>
    </dgm:pt>
    <dgm:pt modelId="{4538F4FD-90DA-4BF6-9A13-807DF28B9833}" type="pres">
      <dgm:prSet presAssocID="{ED18B9C8-0C80-41EA-A965-A681AB4095A0}" presName="sp" presStyleCnt="0"/>
      <dgm:spPr/>
    </dgm:pt>
    <dgm:pt modelId="{C4DC560E-E8DF-4059-B4AF-EBE106A9A546}" type="pres">
      <dgm:prSet presAssocID="{507D372D-5F0C-4FB1-8088-BBC94E4D694F}" presName="arrowAndChildren" presStyleCnt="0"/>
      <dgm:spPr/>
    </dgm:pt>
    <dgm:pt modelId="{0EED9331-BD1B-4825-BF16-D98A30733805}" type="pres">
      <dgm:prSet presAssocID="{507D372D-5F0C-4FB1-8088-BBC94E4D694F}" presName="parentTextArrow" presStyleLbl="node1" presStyleIdx="1" presStyleCnt="3"/>
      <dgm:spPr/>
    </dgm:pt>
    <dgm:pt modelId="{D6204ADC-5705-424F-8EB7-02DAEFD05BC9}" type="pres">
      <dgm:prSet presAssocID="{507D372D-5F0C-4FB1-8088-BBC94E4D694F}" presName="arrow" presStyleLbl="node1" presStyleIdx="2" presStyleCnt="3"/>
      <dgm:spPr/>
    </dgm:pt>
    <dgm:pt modelId="{9B1798FF-BAD0-4133-9F3B-D095C656C27E}" type="pres">
      <dgm:prSet presAssocID="{507D372D-5F0C-4FB1-8088-BBC94E4D694F}" presName="descendantArrow" presStyleCnt="0"/>
      <dgm:spPr/>
    </dgm:pt>
    <dgm:pt modelId="{6E1101BF-12E7-4D5D-8F29-FF9C51173DE9}" type="pres">
      <dgm:prSet presAssocID="{484E6FDD-322A-4374-A394-711B627E5A2C}" presName="childTextArrow" presStyleLbl="fgAccFollowNode1" presStyleIdx="3" presStyleCnt="7">
        <dgm:presLayoutVars>
          <dgm:bulletEnabled val="1"/>
        </dgm:presLayoutVars>
      </dgm:prSet>
      <dgm:spPr/>
    </dgm:pt>
    <dgm:pt modelId="{214F3D80-BB17-49B3-BB31-AFFF46CB4A4B}" type="pres">
      <dgm:prSet presAssocID="{DBA7A597-033D-42F4-8BA6-8AFF2ED4EA44}" presName="childTextArrow" presStyleLbl="fgAccFollowNode1" presStyleIdx="4" presStyleCnt="7">
        <dgm:presLayoutVars>
          <dgm:bulletEnabled val="1"/>
        </dgm:presLayoutVars>
      </dgm:prSet>
      <dgm:spPr/>
    </dgm:pt>
    <dgm:pt modelId="{38CD7A6A-0ED0-401E-B7D7-B8D01CC2AC21}" type="pres">
      <dgm:prSet presAssocID="{8D9F8453-C361-43B1-81D9-8D22FFADD95D}" presName="childTextArrow" presStyleLbl="fgAccFollowNode1" presStyleIdx="5" presStyleCnt="7">
        <dgm:presLayoutVars>
          <dgm:bulletEnabled val="1"/>
        </dgm:presLayoutVars>
      </dgm:prSet>
      <dgm:spPr/>
    </dgm:pt>
    <dgm:pt modelId="{951DA37F-D4C9-4191-BBAB-65D0E21D5CB1}" type="pres">
      <dgm:prSet presAssocID="{863D8417-E81F-49EC-A308-16B825EA72D1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77B50F01-2817-47B7-BA81-14C210B25CFC}" srcId="{507D372D-5F0C-4FB1-8088-BBC94E4D694F}" destId="{DBA7A597-033D-42F4-8BA6-8AFF2ED4EA44}" srcOrd="1" destOrd="0" parTransId="{7A65C564-4E35-4A32-BCA2-13AD7E072602}" sibTransId="{96B077C8-BB5A-4893-8A6C-8B271C8C599C}"/>
    <dgm:cxn modelId="{1EB44503-5F96-461C-9B1D-AA1EB8299BC2}" srcId="{9ECC86ED-C427-4B0B-AB79-EAAE89E42406}" destId="{8942F8A8-F667-45D6-8DBB-1A35D4681B5E}" srcOrd="0" destOrd="0" parTransId="{7CAFC2F3-5527-47E8-AA01-A23A6B5AFF0D}" sibTransId="{2876C04C-E119-4136-BBF6-6B186B73E58B}"/>
    <dgm:cxn modelId="{9902F506-4ECD-4747-BB7D-048B18FABC2C}" type="presOf" srcId="{8942F8A8-F667-45D6-8DBB-1A35D4681B5E}" destId="{E6F6F816-B4C5-495D-8123-AF71588DB18A}" srcOrd="0" destOrd="0" presId="urn:microsoft.com/office/officeart/2005/8/layout/process4"/>
    <dgm:cxn modelId="{B3542912-7CD2-4F9A-B7A5-7E27F40B35FE}" srcId="{9ECC86ED-C427-4B0B-AB79-EAAE89E42406}" destId="{269A3225-A1A7-4C03-AB98-5B3701CDB095}" srcOrd="1" destOrd="0" parTransId="{F15D6A43-8A54-4434-B859-2F1931C875D7}" sibTransId="{763A6E29-D9C5-440C-A1FC-7469881E5113}"/>
    <dgm:cxn modelId="{7D3A7315-710B-4DE9-B558-2ADCC7743116}" type="presOf" srcId="{507D372D-5F0C-4FB1-8088-BBC94E4D694F}" destId="{D6204ADC-5705-424F-8EB7-02DAEFD05BC9}" srcOrd="1" destOrd="0" presId="urn:microsoft.com/office/officeart/2005/8/layout/process4"/>
    <dgm:cxn modelId="{F50AF022-D252-4AD0-80A5-8FFFA0BDB841}" srcId="{0C0DCB3E-C46B-44A8-8F7B-7C03D752A728}" destId="{8A2D6767-0E70-42A4-B408-F1333819942D}" srcOrd="0" destOrd="0" parTransId="{2EF8E69A-AFDF-4302-AC4A-F21E8D5C34CD}" sibTransId="{C85B2B60-6065-43F9-80EC-68768FA763F6}"/>
    <dgm:cxn modelId="{C88D362E-0FE7-46F0-8069-C48A5C4E613F}" type="presOf" srcId="{863D8417-E81F-49EC-A308-16B825EA72D1}" destId="{951DA37F-D4C9-4191-BBAB-65D0E21D5CB1}" srcOrd="0" destOrd="0" presId="urn:microsoft.com/office/officeart/2005/8/layout/process4"/>
    <dgm:cxn modelId="{C9700B64-737F-4458-9CD8-EA491C249297}" type="presOf" srcId="{9ECC86ED-C427-4B0B-AB79-EAAE89E42406}" destId="{55920F9E-7471-40AE-81D4-E829BEBB3121}" srcOrd="1" destOrd="0" presId="urn:microsoft.com/office/officeart/2005/8/layout/process4"/>
    <dgm:cxn modelId="{63CF2D48-586C-4679-867F-1F6410A8F320}" type="presOf" srcId="{8D9F8453-C361-43B1-81D9-8D22FFADD95D}" destId="{38CD7A6A-0ED0-401E-B7D7-B8D01CC2AC21}" srcOrd="0" destOrd="0" presId="urn:microsoft.com/office/officeart/2005/8/layout/process4"/>
    <dgm:cxn modelId="{67CC3D51-DEC3-4658-9828-F66DF91B7B7E}" srcId="{507D372D-5F0C-4FB1-8088-BBC94E4D694F}" destId="{863D8417-E81F-49EC-A308-16B825EA72D1}" srcOrd="3" destOrd="0" parTransId="{DADD2B20-065E-4427-9D3A-4DA543D0F464}" sibTransId="{439332E9-8F74-4AA4-8485-B71024B257C1}"/>
    <dgm:cxn modelId="{D2908452-3DAA-476F-AC22-8221897D9B05}" srcId="{507D372D-5F0C-4FB1-8088-BBC94E4D694F}" destId="{484E6FDD-322A-4374-A394-711B627E5A2C}" srcOrd="0" destOrd="0" parTransId="{F0670C71-4711-443F-B1E4-EC069A5A414B}" sibTransId="{B1FB7075-8CD8-4510-835C-38134C71CA93}"/>
    <dgm:cxn modelId="{8F9F237B-6448-432D-9A4E-AD710A9BEC20}" type="presOf" srcId="{9ECC86ED-C427-4B0B-AB79-EAAE89E42406}" destId="{81EB3A86-CC15-43FB-98D3-6B82748FED36}" srcOrd="0" destOrd="0" presId="urn:microsoft.com/office/officeart/2005/8/layout/process4"/>
    <dgm:cxn modelId="{1DE24889-4606-4886-A891-0014D05302E9}" type="presOf" srcId="{0C0DCB3E-C46B-44A8-8F7B-7C03D752A728}" destId="{C044041A-191E-4670-8A3D-4C5BCC0D3428}" srcOrd="1" destOrd="0" presId="urn:microsoft.com/office/officeart/2005/8/layout/process4"/>
    <dgm:cxn modelId="{0466EA8E-EAB9-4B69-8947-5896E10EFCD2}" type="presOf" srcId="{507D372D-5F0C-4FB1-8088-BBC94E4D694F}" destId="{0EED9331-BD1B-4825-BF16-D98A30733805}" srcOrd="0" destOrd="0" presId="urn:microsoft.com/office/officeart/2005/8/layout/process4"/>
    <dgm:cxn modelId="{22AE22A7-5BD7-4C46-AB3A-8D97B5795E7B}" srcId="{507D372D-5F0C-4FB1-8088-BBC94E4D694F}" destId="{8D9F8453-C361-43B1-81D9-8D22FFADD95D}" srcOrd="2" destOrd="0" parTransId="{7F29835A-8551-4B72-95F7-125B6F402DFC}" sibTransId="{080A280C-BB5B-4A93-A967-4C3A1FC94050}"/>
    <dgm:cxn modelId="{07AD41C6-E085-45C3-96E1-C7C51DC2AF02}" type="presOf" srcId="{DBA7A597-033D-42F4-8BA6-8AFF2ED4EA44}" destId="{214F3D80-BB17-49B3-BB31-AFFF46CB4A4B}" srcOrd="0" destOrd="0" presId="urn:microsoft.com/office/officeart/2005/8/layout/process4"/>
    <dgm:cxn modelId="{622E13C8-A284-4F6F-B0B2-DF5387C2E090}" type="presOf" srcId="{8701A888-97A4-4E78-A2DD-FAB939D087A6}" destId="{C075A80A-1888-4973-9D5A-42B42DD32C7E}" srcOrd="0" destOrd="0" presId="urn:microsoft.com/office/officeart/2005/8/layout/process4"/>
    <dgm:cxn modelId="{960472CF-045C-4E3B-AF1E-804A49D61D3C}" type="presOf" srcId="{0C0DCB3E-C46B-44A8-8F7B-7C03D752A728}" destId="{51A27F0A-CB78-49CE-A444-B7083D6B120F}" srcOrd="0" destOrd="0" presId="urn:microsoft.com/office/officeart/2005/8/layout/process4"/>
    <dgm:cxn modelId="{5742E6D6-57CE-4F90-95EF-359F9A5ED302}" type="presOf" srcId="{8A2D6767-0E70-42A4-B408-F1333819942D}" destId="{EA803EBF-1481-4017-BEEA-14586EDF86D5}" srcOrd="0" destOrd="0" presId="urn:microsoft.com/office/officeart/2005/8/layout/process4"/>
    <dgm:cxn modelId="{84A451D8-AF35-4E44-B53C-1F343C350EA4}" type="presOf" srcId="{269A3225-A1A7-4C03-AB98-5B3701CDB095}" destId="{2CFF25BC-3C74-467D-9489-A7CFEE88344B}" srcOrd="0" destOrd="0" presId="urn:microsoft.com/office/officeart/2005/8/layout/process4"/>
    <dgm:cxn modelId="{B57EE2E0-A364-4579-96E1-6FF1887023D5}" srcId="{8701A888-97A4-4E78-A2DD-FAB939D087A6}" destId="{9ECC86ED-C427-4B0B-AB79-EAAE89E42406}" srcOrd="2" destOrd="0" parTransId="{54052131-97E5-4403-B6AF-2A0FBA10D2C4}" sibTransId="{DFBC23DC-8E21-4D56-AE66-2084EA9D72F9}"/>
    <dgm:cxn modelId="{EDF25DE4-1408-44D8-ACF4-CF3ADD69ADE2}" type="presOf" srcId="{484E6FDD-322A-4374-A394-711B627E5A2C}" destId="{6E1101BF-12E7-4D5D-8F29-FF9C51173DE9}" srcOrd="0" destOrd="0" presId="urn:microsoft.com/office/officeart/2005/8/layout/process4"/>
    <dgm:cxn modelId="{DF1D7CF2-E366-4C2E-B5CF-6940F758BD59}" srcId="{8701A888-97A4-4E78-A2DD-FAB939D087A6}" destId="{0C0DCB3E-C46B-44A8-8F7B-7C03D752A728}" srcOrd="1" destOrd="0" parTransId="{F6E6FAB5-AD3C-4A07-9231-68BCB287C1F6}" sibTransId="{40B4D63A-9FE4-4D1A-9FC5-AA9155AF8ECC}"/>
    <dgm:cxn modelId="{6174E9F9-70FD-45B3-BDC9-B5547761B35F}" srcId="{8701A888-97A4-4E78-A2DD-FAB939D087A6}" destId="{507D372D-5F0C-4FB1-8088-BBC94E4D694F}" srcOrd="0" destOrd="0" parTransId="{B99A24C7-E99E-460A-9449-D70FDC235778}" sibTransId="{ED18B9C8-0C80-41EA-A965-A681AB4095A0}"/>
    <dgm:cxn modelId="{7FA633D3-65C4-4A75-AB00-D5A14C22FBA5}" type="presParOf" srcId="{C075A80A-1888-4973-9D5A-42B42DD32C7E}" destId="{F145B02F-9781-49F2-BBA6-21199C18D7FE}" srcOrd="0" destOrd="0" presId="urn:microsoft.com/office/officeart/2005/8/layout/process4"/>
    <dgm:cxn modelId="{FFA929BF-6833-4B42-8BC6-7D19B07F7D6E}" type="presParOf" srcId="{F145B02F-9781-49F2-BBA6-21199C18D7FE}" destId="{81EB3A86-CC15-43FB-98D3-6B82748FED36}" srcOrd="0" destOrd="0" presId="urn:microsoft.com/office/officeart/2005/8/layout/process4"/>
    <dgm:cxn modelId="{3D056B76-2367-4AA1-8F60-EB0B64D6A9FD}" type="presParOf" srcId="{F145B02F-9781-49F2-BBA6-21199C18D7FE}" destId="{55920F9E-7471-40AE-81D4-E829BEBB3121}" srcOrd="1" destOrd="0" presId="urn:microsoft.com/office/officeart/2005/8/layout/process4"/>
    <dgm:cxn modelId="{CAC32E8B-8FDE-4DDA-8A1C-46F27354AA78}" type="presParOf" srcId="{F145B02F-9781-49F2-BBA6-21199C18D7FE}" destId="{CE85C739-9D38-4F94-AA5F-50A40D5F285F}" srcOrd="2" destOrd="0" presId="urn:microsoft.com/office/officeart/2005/8/layout/process4"/>
    <dgm:cxn modelId="{E37EC2A8-8DB3-4E40-9E3C-C63FB8E899E7}" type="presParOf" srcId="{CE85C739-9D38-4F94-AA5F-50A40D5F285F}" destId="{E6F6F816-B4C5-495D-8123-AF71588DB18A}" srcOrd="0" destOrd="0" presId="urn:microsoft.com/office/officeart/2005/8/layout/process4"/>
    <dgm:cxn modelId="{1DEBB79C-A6A2-4D56-AEF7-1F2CA7780B4C}" type="presParOf" srcId="{CE85C739-9D38-4F94-AA5F-50A40D5F285F}" destId="{2CFF25BC-3C74-467D-9489-A7CFEE88344B}" srcOrd="1" destOrd="0" presId="urn:microsoft.com/office/officeart/2005/8/layout/process4"/>
    <dgm:cxn modelId="{6B8969C8-38BE-4EFA-A952-28BEF1105B2B}" type="presParOf" srcId="{C075A80A-1888-4973-9D5A-42B42DD32C7E}" destId="{C85060D7-4378-4DBF-A82B-CCB9F8F19D7E}" srcOrd="1" destOrd="0" presId="urn:microsoft.com/office/officeart/2005/8/layout/process4"/>
    <dgm:cxn modelId="{D55680CD-D549-4329-A364-2E8437FD6B09}" type="presParOf" srcId="{C075A80A-1888-4973-9D5A-42B42DD32C7E}" destId="{72CE3446-B270-46E2-8200-AAB08070E4D2}" srcOrd="2" destOrd="0" presId="urn:microsoft.com/office/officeart/2005/8/layout/process4"/>
    <dgm:cxn modelId="{EF25AAF4-15BF-482A-8D5A-E572C7F35CD0}" type="presParOf" srcId="{72CE3446-B270-46E2-8200-AAB08070E4D2}" destId="{51A27F0A-CB78-49CE-A444-B7083D6B120F}" srcOrd="0" destOrd="0" presId="urn:microsoft.com/office/officeart/2005/8/layout/process4"/>
    <dgm:cxn modelId="{47AEAC29-D0F4-4437-9605-4AD2A857BA08}" type="presParOf" srcId="{72CE3446-B270-46E2-8200-AAB08070E4D2}" destId="{C044041A-191E-4670-8A3D-4C5BCC0D3428}" srcOrd="1" destOrd="0" presId="urn:microsoft.com/office/officeart/2005/8/layout/process4"/>
    <dgm:cxn modelId="{6525F498-FA60-4C3F-A671-A0C39C2A7A0D}" type="presParOf" srcId="{72CE3446-B270-46E2-8200-AAB08070E4D2}" destId="{56BE88F0-EF62-4EA6-9D23-8015E6D7E59C}" srcOrd="2" destOrd="0" presId="urn:microsoft.com/office/officeart/2005/8/layout/process4"/>
    <dgm:cxn modelId="{6BDFBF58-9928-4CB0-946A-692FDAB3B6F4}" type="presParOf" srcId="{56BE88F0-EF62-4EA6-9D23-8015E6D7E59C}" destId="{EA803EBF-1481-4017-BEEA-14586EDF86D5}" srcOrd="0" destOrd="0" presId="urn:microsoft.com/office/officeart/2005/8/layout/process4"/>
    <dgm:cxn modelId="{59BD3815-0FFC-4DF7-A496-10C6DD8ED81A}" type="presParOf" srcId="{C075A80A-1888-4973-9D5A-42B42DD32C7E}" destId="{4538F4FD-90DA-4BF6-9A13-807DF28B9833}" srcOrd="3" destOrd="0" presId="urn:microsoft.com/office/officeart/2005/8/layout/process4"/>
    <dgm:cxn modelId="{AF3E5B04-FF21-4DEA-8660-4930951A7E00}" type="presParOf" srcId="{C075A80A-1888-4973-9D5A-42B42DD32C7E}" destId="{C4DC560E-E8DF-4059-B4AF-EBE106A9A546}" srcOrd="4" destOrd="0" presId="urn:microsoft.com/office/officeart/2005/8/layout/process4"/>
    <dgm:cxn modelId="{E2E0358D-6417-4939-9FDF-0D515F235730}" type="presParOf" srcId="{C4DC560E-E8DF-4059-B4AF-EBE106A9A546}" destId="{0EED9331-BD1B-4825-BF16-D98A30733805}" srcOrd="0" destOrd="0" presId="urn:microsoft.com/office/officeart/2005/8/layout/process4"/>
    <dgm:cxn modelId="{792CE150-C25E-4A6D-907B-F0F609905872}" type="presParOf" srcId="{C4DC560E-E8DF-4059-B4AF-EBE106A9A546}" destId="{D6204ADC-5705-424F-8EB7-02DAEFD05BC9}" srcOrd="1" destOrd="0" presId="urn:microsoft.com/office/officeart/2005/8/layout/process4"/>
    <dgm:cxn modelId="{E65DF8C2-DE8B-43F4-AAB5-DCACB8996CEA}" type="presParOf" srcId="{C4DC560E-E8DF-4059-B4AF-EBE106A9A546}" destId="{9B1798FF-BAD0-4133-9F3B-D095C656C27E}" srcOrd="2" destOrd="0" presId="urn:microsoft.com/office/officeart/2005/8/layout/process4"/>
    <dgm:cxn modelId="{CD4BBE0A-F075-49A3-9564-5DAC7C734C3C}" type="presParOf" srcId="{9B1798FF-BAD0-4133-9F3B-D095C656C27E}" destId="{6E1101BF-12E7-4D5D-8F29-FF9C51173DE9}" srcOrd="0" destOrd="0" presId="urn:microsoft.com/office/officeart/2005/8/layout/process4"/>
    <dgm:cxn modelId="{91427AC6-B885-40B6-BA8C-B5CA83145B3C}" type="presParOf" srcId="{9B1798FF-BAD0-4133-9F3B-D095C656C27E}" destId="{214F3D80-BB17-49B3-BB31-AFFF46CB4A4B}" srcOrd="1" destOrd="0" presId="urn:microsoft.com/office/officeart/2005/8/layout/process4"/>
    <dgm:cxn modelId="{BF69F1CC-4EF9-4E27-A6CE-3E12B7FD93F4}" type="presParOf" srcId="{9B1798FF-BAD0-4133-9F3B-D095C656C27E}" destId="{38CD7A6A-0ED0-401E-B7D7-B8D01CC2AC21}" srcOrd="2" destOrd="0" presId="urn:microsoft.com/office/officeart/2005/8/layout/process4"/>
    <dgm:cxn modelId="{67D550B1-C3A7-4C84-9FCD-A49D43D39326}" type="presParOf" srcId="{9B1798FF-BAD0-4133-9F3B-D095C656C27E}" destId="{951DA37F-D4C9-4191-BBAB-65D0E21D5CB1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DB71D7-9923-471B-B418-5122F9382747}" type="doc">
      <dgm:prSet loTypeId="urn:microsoft.com/office/officeart/2005/8/layout/defaul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F5C382DA-BE49-4A91-ACF3-54B91495C5B0}">
      <dgm:prSet phldrT="[Text]"/>
      <dgm:spPr/>
      <dgm:t>
        <a:bodyPr/>
        <a:lstStyle/>
        <a:p>
          <a:r>
            <a:rPr lang="lv-LV" dirty="0"/>
            <a:t>LPS</a:t>
          </a:r>
        </a:p>
      </dgm:t>
    </dgm:pt>
    <dgm:pt modelId="{60BF340B-C468-41BA-A65C-25C211D5F1EF}" type="parTrans" cxnId="{B9955E5E-29D1-4D5C-8FAF-0CCA44C27E93}">
      <dgm:prSet/>
      <dgm:spPr/>
      <dgm:t>
        <a:bodyPr/>
        <a:lstStyle/>
        <a:p>
          <a:endParaRPr lang="lv-LV"/>
        </a:p>
      </dgm:t>
    </dgm:pt>
    <dgm:pt modelId="{03293FE4-801A-4BBD-8154-781ECD625F8C}" type="sibTrans" cxnId="{B9955E5E-29D1-4D5C-8FAF-0CCA44C27E93}">
      <dgm:prSet/>
      <dgm:spPr/>
      <dgm:t>
        <a:bodyPr/>
        <a:lstStyle/>
        <a:p>
          <a:endParaRPr lang="lv-LV"/>
        </a:p>
      </dgm:t>
    </dgm:pt>
    <dgm:pt modelId="{C57C09B9-ED93-4EC7-A5CC-C63613EF0AAB}">
      <dgm:prSet phldrT="[Text]"/>
      <dgm:spPr/>
      <dgm:t>
        <a:bodyPr/>
        <a:lstStyle/>
        <a:p>
          <a:r>
            <a:rPr lang="lv-LV" dirty="0"/>
            <a:t>LDDK</a:t>
          </a:r>
        </a:p>
      </dgm:t>
    </dgm:pt>
    <dgm:pt modelId="{E2F55C1B-1F50-4F7F-93E8-E868D270EFC6}" type="parTrans" cxnId="{A39E0FC0-611C-46D5-B4F9-672C5CB26A31}">
      <dgm:prSet/>
      <dgm:spPr/>
      <dgm:t>
        <a:bodyPr/>
        <a:lstStyle/>
        <a:p>
          <a:endParaRPr lang="lv-LV"/>
        </a:p>
      </dgm:t>
    </dgm:pt>
    <dgm:pt modelId="{C43261A0-9922-4B51-AF1B-26571094CAD7}" type="sibTrans" cxnId="{A39E0FC0-611C-46D5-B4F9-672C5CB26A31}">
      <dgm:prSet/>
      <dgm:spPr/>
      <dgm:t>
        <a:bodyPr/>
        <a:lstStyle/>
        <a:p>
          <a:endParaRPr lang="lv-LV"/>
        </a:p>
      </dgm:t>
    </dgm:pt>
    <dgm:pt modelId="{4C60FE6D-8561-4606-86CB-D1016392B229}">
      <dgm:prSet phldrT="[Text]"/>
      <dgm:spPr/>
      <dgm:t>
        <a:bodyPr/>
        <a:lstStyle/>
        <a:p>
          <a:r>
            <a:rPr lang="lv-LV" dirty="0"/>
            <a:t>LIZDA</a:t>
          </a:r>
        </a:p>
      </dgm:t>
    </dgm:pt>
    <dgm:pt modelId="{7C6D66CA-18A4-46CB-B9E1-F5619B01B147}" type="parTrans" cxnId="{B6BA501F-B1B2-40C7-A652-E7A1D11C21FE}">
      <dgm:prSet/>
      <dgm:spPr/>
      <dgm:t>
        <a:bodyPr/>
        <a:lstStyle/>
        <a:p>
          <a:endParaRPr lang="lv-LV"/>
        </a:p>
      </dgm:t>
    </dgm:pt>
    <dgm:pt modelId="{594F8ED1-D967-4D7F-8C5C-F8D6C0CDF095}" type="sibTrans" cxnId="{B6BA501F-B1B2-40C7-A652-E7A1D11C21FE}">
      <dgm:prSet/>
      <dgm:spPr/>
      <dgm:t>
        <a:bodyPr/>
        <a:lstStyle/>
        <a:p>
          <a:endParaRPr lang="lv-LV"/>
        </a:p>
      </dgm:t>
    </dgm:pt>
    <dgm:pt modelId="{3EED5E89-7F79-40C1-B576-45AA93EEF39A}">
      <dgm:prSet/>
      <dgm:spPr/>
      <dgm:t>
        <a:bodyPr/>
        <a:lstStyle/>
        <a:p>
          <a:r>
            <a:rPr lang="lv-LV" dirty="0"/>
            <a:t>Centrs «Marta»</a:t>
          </a:r>
        </a:p>
      </dgm:t>
    </dgm:pt>
    <dgm:pt modelId="{26532AC6-541D-4F42-A1D9-02356DC7A8E2}" type="parTrans" cxnId="{496AEC90-EDAA-4BDA-AA4A-BB458DEEA552}">
      <dgm:prSet/>
      <dgm:spPr/>
      <dgm:t>
        <a:bodyPr/>
        <a:lstStyle/>
        <a:p>
          <a:endParaRPr lang="lv-LV"/>
        </a:p>
      </dgm:t>
    </dgm:pt>
    <dgm:pt modelId="{FBA0FEAA-6087-4124-B9CD-9766B5602847}" type="sibTrans" cxnId="{496AEC90-EDAA-4BDA-AA4A-BB458DEEA552}">
      <dgm:prSet/>
      <dgm:spPr/>
      <dgm:t>
        <a:bodyPr/>
        <a:lstStyle/>
        <a:p>
          <a:endParaRPr lang="lv-LV"/>
        </a:p>
      </dgm:t>
    </dgm:pt>
    <dgm:pt modelId="{7BCEE9FC-E2EB-4E1D-8066-C44375FC3250}">
      <dgm:prSet/>
      <dgm:spPr/>
      <dgm:t>
        <a:bodyPr/>
        <a:lstStyle/>
        <a:p>
          <a:r>
            <a:rPr lang="lv-LV" dirty="0"/>
            <a:t>Kustība «Plecs»</a:t>
          </a:r>
        </a:p>
      </dgm:t>
    </dgm:pt>
    <dgm:pt modelId="{1D1B9E21-3151-44EA-9A71-B27FE9277B56}" type="parTrans" cxnId="{84E779B8-8ECB-4BC1-9364-95C98EB22251}">
      <dgm:prSet/>
      <dgm:spPr/>
      <dgm:t>
        <a:bodyPr/>
        <a:lstStyle/>
        <a:p>
          <a:endParaRPr lang="lv-LV"/>
        </a:p>
      </dgm:t>
    </dgm:pt>
    <dgm:pt modelId="{D28D32DE-2AEF-46D9-A6A9-C37FFC8E23F6}" type="sibTrans" cxnId="{84E779B8-8ECB-4BC1-9364-95C98EB22251}">
      <dgm:prSet/>
      <dgm:spPr/>
      <dgm:t>
        <a:bodyPr/>
        <a:lstStyle/>
        <a:p>
          <a:endParaRPr lang="lv-LV"/>
        </a:p>
      </dgm:t>
    </dgm:pt>
    <dgm:pt modelId="{47D4B91C-1CD0-445B-8D07-8E5642A8453D}">
      <dgm:prSet/>
      <dgm:spPr/>
      <dgm:t>
        <a:bodyPr/>
        <a:lstStyle/>
        <a:p>
          <a:r>
            <a:rPr lang="lv-LV"/>
            <a:t>Latvijas dzemdību speciālistu un ginekologu asociācijas </a:t>
          </a:r>
        </a:p>
      </dgm:t>
    </dgm:pt>
    <dgm:pt modelId="{AC77E21E-1CAB-468F-B4C3-BD09D8A78283}" type="parTrans" cxnId="{C84100FE-1266-4E83-8965-728A6099AC44}">
      <dgm:prSet/>
      <dgm:spPr/>
      <dgm:t>
        <a:bodyPr/>
        <a:lstStyle/>
        <a:p>
          <a:endParaRPr lang="lv-LV"/>
        </a:p>
      </dgm:t>
    </dgm:pt>
    <dgm:pt modelId="{FE487663-4E5D-4FD2-BD31-CEE86902AB13}" type="sibTrans" cxnId="{C84100FE-1266-4E83-8965-728A6099AC44}">
      <dgm:prSet/>
      <dgm:spPr/>
      <dgm:t>
        <a:bodyPr/>
        <a:lstStyle/>
        <a:p>
          <a:endParaRPr lang="lv-LV"/>
        </a:p>
      </dgm:t>
    </dgm:pt>
    <dgm:pt modelId="{B3874527-CE28-4DD6-8A4C-2056B5DFAE7F}">
      <dgm:prSet/>
      <dgm:spPr/>
      <dgm:t>
        <a:bodyPr/>
        <a:lstStyle/>
        <a:p>
          <a:r>
            <a:rPr lang="lv-LV"/>
            <a:t>Biedrība “Papardes zieds” </a:t>
          </a:r>
        </a:p>
      </dgm:t>
    </dgm:pt>
    <dgm:pt modelId="{2369B974-701E-44EF-BE21-0A7E789C1CF8}" type="parTrans" cxnId="{C3FE8FD2-BA9C-4D9D-A34B-8F0D4F402E3B}">
      <dgm:prSet/>
      <dgm:spPr/>
      <dgm:t>
        <a:bodyPr/>
        <a:lstStyle/>
        <a:p>
          <a:endParaRPr lang="lv-LV"/>
        </a:p>
      </dgm:t>
    </dgm:pt>
    <dgm:pt modelId="{F5F02F5E-AA77-4EF2-B690-0A2BD1D0B2BD}" type="sibTrans" cxnId="{C3FE8FD2-BA9C-4D9D-A34B-8F0D4F402E3B}">
      <dgm:prSet/>
      <dgm:spPr/>
      <dgm:t>
        <a:bodyPr/>
        <a:lstStyle/>
        <a:p>
          <a:endParaRPr lang="lv-LV"/>
        </a:p>
      </dgm:t>
    </dgm:pt>
    <dgm:pt modelId="{F529B6E4-0FDE-49B8-B8DE-5356AFD476B3}">
      <dgm:prSet/>
      <dgm:spPr/>
      <dgm:t>
        <a:bodyPr/>
        <a:lstStyle/>
        <a:p>
          <a:r>
            <a:rPr lang="lv-LV"/>
            <a:t>Biedrība “Asociācija Ģimene”</a:t>
          </a:r>
        </a:p>
      </dgm:t>
    </dgm:pt>
    <dgm:pt modelId="{A16A3C85-2937-48A6-84D6-6F87F071B566}" type="parTrans" cxnId="{7E2EA9D7-4BFC-4772-95E2-08918E50BF1D}">
      <dgm:prSet/>
      <dgm:spPr/>
      <dgm:t>
        <a:bodyPr/>
        <a:lstStyle/>
        <a:p>
          <a:endParaRPr lang="lv-LV"/>
        </a:p>
      </dgm:t>
    </dgm:pt>
    <dgm:pt modelId="{37F7C373-9FB5-48F1-B8AF-0640B10F52A7}" type="sibTrans" cxnId="{7E2EA9D7-4BFC-4772-95E2-08918E50BF1D}">
      <dgm:prSet/>
      <dgm:spPr/>
      <dgm:t>
        <a:bodyPr/>
        <a:lstStyle/>
        <a:p>
          <a:endParaRPr lang="lv-LV"/>
        </a:p>
      </dgm:t>
    </dgm:pt>
    <dgm:pt modelId="{705B1108-E44F-4C08-ACC8-80187D43B3C9}">
      <dgm:prSet/>
      <dgm:spPr/>
      <dgm:t>
        <a:bodyPr/>
        <a:lstStyle/>
        <a:p>
          <a:r>
            <a:rPr lang="lv-LV"/>
            <a:t>Biedrība „Klīnisko sociālo darbinieku Asociācija”</a:t>
          </a:r>
        </a:p>
      </dgm:t>
    </dgm:pt>
    <dgm:pt modelId="{4D09BF36-84EC-4CA5-B579-716AD79F0B08}" type="parTrans" cxnId="{E6178F3B-610D-4B41-827B-8C10D345EC84}">
      <dgm:prSet/>
      <dgm:spPr/>
      <dgm:t>
        <a:bodyPr/>
        <a:lstStyle/>
        <a:p>
          <a:endParaRPr lang="lv-LV"/>
        </a:p>
      </dgm:t>
    </dgm:pt>
    <dgm:pt modelId="{DDC5EA41-2562-4495-80D0-EF03F7BEA24E}" type="sibTrans" cxnId="{E6178F3B-610D-4B41-827B-8C10D345EC84}">
      <dgm:prSet/>
      <dgm:spPr/>
      <dgm:t>
        <a:bodyPr/>
        <a:lstStyle/>
        <a:p>
          <a:endParaRPr lang="lv-LV"/>
        </a:p>
      </dgm:t>
    </dgm:pt>
    <dgm:pt modelId="{227B8E14-8C2F-444D-B3C7-99C7245ABE95}">
      <dgm:prSet/>
      <dgm:spPr/>
      <dgm:t>
        <a:bodyPr/>
        <a:lstStyle/>
        <a:p>
          <a:r>
            <a:rPr lang="lv-LV" dirty="0"/>
            <a:t>Bāriņtiesu asociācija </a:t>
          </a:r>
        </a:p>
      </dgm:t>
    </dgm:pt>
    <dgm:pt modelId="{FC8C80DB-AC44-4879-A1D5-B2ACB50C322E}" type="parTrans" cxnId="{45D4698E-5909-4E56-A662-51B9EFF4D0CA}">
      <dgm:prSet/>
      <dgm:spPr/>
      <dgm:t>
        <a:bodyPr/>
        <a:lstStyle/>
        <a:p>
          <a:endParaRPr lang="lv-LV"/>
        </a:p>
      </dgm:t>
    </dgm:pt>
    <dgm:pt modelId="{7E8D28A8-DF84-4505-AE59-D47B2D57BAA4}" type="sibTrans" cxnId="{45D4698E-5909-4E56-A662-51B9EFF4D0CA}">
      <dgm:prSet/>
      <dgm:spPr/>
      <dgm:t>
        <a:bodyPr/>
        <a:lstStyle/>
        <a:p>
          <a:endParaRPr lang="lv-LV"/>
        </a:p>
      </dgm:t>
    </dgm:pt>
    <dgm:pt modelId="{15A5168C-93A3-4A4E-98F3-77D077E80B48}">
      <dgm:prSet/>
      <dgm:spPr/>
      <dgm:t>
        <a:bodyPr/>
        <a:lstStyle/>
        <a:p>
          <a:r>
            <a:rPr lang="lv-LV"/>
            <a:t>Latvijas SOS Bērnu ciematu asociācija</a:t>
          </a:r>
        </a:p>
      </dgm:t>
    </dgm:pt>
    <dgm:pt modelId="{ABF74EC8-C2FD-483B-9E76-585065258FA5}" type="parTrans" cxnId="{5C4B9C8F-BA66-4D35-8EA1-80A4CFE7534A}">
      <dgm:prSet/>
      <dgm:spPr/>
      <dgm:t>
        <a:bodyPr/>
        <a:lstStyle/>
        <a:p>
          <a:endParaRPr lang="lv-LV"/>
        </a:p>
      </dgm:t>
    </dgm:pt>
    <dgm:pt modelId="{C9FC0E9A-6C24-4A1D-BFBB-8D225FE43376}" type="sibTrans" cxnId="{5C4B9C8F-BA66-4D35-8EA1-80A4CFE7534A}">
      <dgm:prSet/>
      <dgm:spPr/>
      <dgm:t>
        <a:bodyPr/>
        <a:lstStyle/>
        <a:p>
          <a:endParaRPr lang="lv-LV"/>
        </a:p>
      </dgm:t>
    </dgm:pt>
    <dgm:pt modelId="{859452EC-A5DE-4E80-847C-8F3597C786D3}">
      <dgm:prSet/>
      <dgm:spPr/>
      <dgm:t>
        <a:bodyPr/>
        <a:lstStyle/>
        <a:p>
          <a:r>
            <a:rPr lang="lv-LV" dirty="0"/>
            <a:t>Sabiedriskā iniciatīva “Zvaigžņu bērni”, dveseludarzs.lv </a:t>
          </a:r>
        </a:p>
      </dgm:t>
    </dgm:pt>
    <dgm:pt modelId="{13DC6973-BCF8-4DE1-BE31-817735D9FBDD}" type="parTrans" cxnId="{87A2035D-160D-4021-B2CA-BA0C009CB73D}">
      <dgm:prSet/>
      <dgm:spPr/>
      <dgm:t>
        <a:bodyPr/>
        <a:lstStyle/>
        <a:p>
          <a:endParaRPr lang="lv-LV"/>
        </a:p>
      </dgm:t>
    </dgm:pt>
    <dgm:pt modelId="{4F9F9D3B-25C9-485C-A792-994AC6EF1802}" type="sibTrans" cxnId="{87A2035D-160D-4021-B2CA-BA0C009CB73D}">
      <dgm:prSet/>
      <dgm:spPr/>
      <dgm:t>
        <a:bodyPr/>
        <a:lstStyle/>
        <a:p>
          <a:endParaRPr lang="lv-LV"/>
        </a:p>
      </dgm:t>
    </dgm:pt>
    <dgm:pt modelId="{D60520B8-5877-407A-BD02-9CC3EAA92517}">
      <dgm:prSet/>
      <dgm:spPr/>
      <dgm:t>
        <a:bodyPr/>
        <a:lstStyle/>
        <a:p>
          <a:r>
            <a:rPr lang="lv-LV"/>
            <a:t>Centrs “Dardedze”</a:t>
          </a:r>
        </a:p>
      </dgm:t>
    </dgm:pt>
    <dgm:pt modelId="{8D97B8A9-BBBF-4200-8FA4-356870E8DFE0}" type="parTrans" cxnId="{0B8D2F25-F713-4769-A077-B8E79FCA0E8E}">
      <dgm:prSet/>
      <dgm:spPr/>
      <dgm:t>
        <a:bodyPr/>
        <a:lstStyle/>
        <a:p>
          <a:endParaRPr lang="lv-LV"/>
        </a:p>
      </dgm:t>
    </dgm:pt>
    <dgm:pt modelId="{1B5507E0-652D-44D4-B16E-4B4CEAA15BE0}" type="sibTrans" cxnId="{0B8D2F25-F713-4769-A077-B8E79FCA0E8E}">
      <dgm:prSet/>
      <dgm:spPr/>
      <dgm:t>
        <a:bodyPr/>
        <a:lstStyle/>
        <a:p>
          <a:endParaRPr lang="lv-LV"/>
        </a:p>
      </dgm:t>
    </dgm:pt>
    <dgm:pt modelId="{FA1C5688-2255-419C-A706-616E80A41420}">
      <dgm:prSet/>
      <dgm:spPr/>
      <dgm:t>
        <a:bodyPr/>
        <a:lstStyle/>
        <a:p>
          <a:r>
            <a:rPr lang="lv-LV"/>
            <a:t>Biedrība “Skalbes”</a:t>
          </a:r>
        </a:p>
      </dgm:t>
    </dgm:pt>
    <dgm:pt modelId="{6A0048E0-6BC4-4A4F-A8FC-CB342448357F}" type="parTrans" cxnId="{2B742127-FA09-4EED-9445-9AEE2F13D81E}">
      <dgm:prSet/>
      <dgm:spPr/>
      <dgm:t>
        <a:bodyPr/>
        <a:lstStyle/>
        <a:p>
          <a:endParaRPr lang="lv-LV"/>
        </a:p>
      </dgm:t>
    </dgm:pt>
    <dgm:pt modelId="{1582DB03-A668-49D7-B717-F5D1D9432929}" type="sibTrans" cxnId="{2B742127-FA09-4EED-9445-9AEE2F13D81E}">
      <dgm:prSet/>
      <dgm:spPr/>
      <dgm:t>
        <a:bodyPr/>
        <a:lstStyle/>
        <a:p>
          <a:endParaRPr lang="lv-LV"/>
        </a:p>
      </dgm:t>
    </dgm:pt>
    <dgm:pt modelId="{FECF7185-744B-414F-BD4A-50512485FC77}">
      <dgm:prSet/>
      <dgm:spPr/>
      <dgm:t>
        <a:bodyPr/>
        <a:lstStyle/>
        <a:p>
          <a:r>
            <a:rPr lang="lv-LV" dirty="0"/>
            <a:t>Biedrība “Azote"</a:t>
          </a:r>
        </a:p>
      </dgm:t>
    </dgm:pt>
    <dgm:pt modelId="{7AA09250-8DE0-499E-AB32-89E560C5AAC9}" type="parTrans" cxnId="{E5EA6BEF-D2AE-4FB2-9955-A7DE740BE2A3}">
      <dgm:prSet/>
      <dgm:spPr/>
      <dgm:t>
        <a:bodyPr/>
        <a:lstStyle/>
        <a:p>
          <a:endParaRPr lang="lv-LV"/>
        </a:p>
      </dgm:t>
    </dgm:pt>
    <dgm:pt modelId="{DFBF6F91-A6AA-47D1-81E2-A60C2F4CBF0F}" type="sibTrans" cxnId="{E5EA6BEF-D2AE-4FB2-9955-A7DE740BE2A3}">
      <dgm:prSet/>
      <dgm:spPr/>
      <dgm:t>
        <a:bodyPr/>
        <a:lstStyle/>
        <a:p>
          <a:endParaRPr lang="lv-LV"/>
        </a:p>
      </dgm:t>
    </dgm:pt>
    <dgm:pt modelId="{860B9D50-37D9-4B87-BE50-20B21543F082}" type="pres">
      <dgm:prSet presAssocID="{F5DB71D7-9923-471B-B418-5122F9382747}" presName="diagram" presStyleCnt="0">
        <dgm:presLayoutVars>
          <dgm:dir/>
          <dgm:resizeHandles val="exact"/>
        </dgm:presLayoutVars>
      </dgm:prSet>
      <dgm:spPr/>
    </dgm:pt>
    <dgm:pt modelId="{08ADEDDE-8833-4EDE-8A35-376795317D12}" type="pres">
      <dgm:prSet presAssocID="{F5C382DA-BE49-4A91-ACF3-54B91495C5B0}" presName="node" presStyleLbl="node1" presStyleIdx="0" presStyleCnt="15">
        <dgm:presLayoutVars>
          <dgm:bulletEnabled val="1"/>
        </dgm:presLayoutVars>
      </dgm:prSet>
      <dgm:spPr/>
    </dgm:pt>
    <dgm:pt modelId="{EA1DD7EB-C5B8-442B-9C11-6CBDA3744614}" type="pres">
      <dgm:prSet presAssocID="{03293FE4-801A-4BBD-8154-781ECD625F8C}" presName="sibTrans" presStyleCnt="0"/>
      <dgm:spPr/>
    </dgm:pt>
    <dgm:pt modelId="{110454FC-DD61-4AE1-ACC9-5777304FA725}" type="pres">
      <dgm:prSet presAssocID="{C57C09B9-ED93-4EC7-A5CC-C63613EF0AAB}" presName="node" presStyleLbl="node1" presStyleIdx="1" presStyleCnt="15">
        <dgm:presLayoutVars>
          <dgm:bulletEnabled val="1"/>
        </dgm:presLayoutVars>
      </dgm:prSet>
      <dgm:spPr/>
    </dgm:pt>
    <dgm:pt modelId="{1949A4EF-9874-411A-9A1E-36FF35DE2362}" type="pres">
      <dgm:prSet presAssocID="{C43261A0-9922-4B51-AF1B-26571094CAD7}" presName="sibTrans" presStyleCnt="0"/>
      <dgm:spPr/>
    </dgm:pt>
    <dgm:pt modelId="{36B6620F-9F93-40C7-AF05-33D40230A250}" type="pres">
      <dgm:prSet presAssocID="{4C60FE6D-8561-4606-86CB-D1016392B229}" presName="node" presStyleLbl="node1" presStyleIdx="2" presStyleCnt="15">
        <dgm:presLayoutVars>
          <dgm:bulletEnabled val="1"/>
        </dgm:presLayoutVars>
      </dgm:prSet>
      <dgm:spPr/>
    </dgm:pt>
    <dgm:pt modelId="{EA55E5DB-DE5B-4FAC-A75E-091EE1529D0A}" type="pres">
      <dgm:prSet presAssocID="{594F8ED1-D967-4D7F-8C5C-F8D6C0CDF095}" presName="sibTrans" presStyleCnt="0"/>
      <dgm:spPr/>
    </dgm:pt>
    <dgm:pt modelId="{CC99CE8A-2B1A-4157-952B-EED32E1A3AB6}" type="pres">
      <dgm:prSet presAssocID="{F529B6E4-0FDE-49B8-B8DE-5356AFD476B3}" presName="node" presStyleLbl="node1" presStyleIdx="3" presStyleCnt="15">
        <dgm:presLayoutVars>
          <dgm:bulletEnabled val="1"/>
        </dgm:presLayoutVars>
      </dgm:prSet>
      <dgm:spPr/>
    </dgm:pt>
    <dgm:pt modelId="{24F29942-1CD7-403A-B185-5D68B8140753}" type="pres">
      <dgm:prSet presAssocID="{37F7C373-9FB5-48F1-B8AF-0640B10F52A7}" presName="sibTrans" presStyleCnt="0"/>
      <dgm:spPr/>
    </dgm:pt>
    <dgm:pt modelId="{6912C2F9-8B9F-4D8A-9B79-3BECE3BFF90D}" type="pres">
      <dgm:prSet presAssocID="{B3874527-CE28-4DD6-8A4C-2056B5DFAE7F}" presName="node" presStyleLbl="node1" presStyleIdx="4" presStyleCnt="15">
        <dgm:presLayoutVars>
          <dgm:bulletEnabled val="1"/>
        </dgm:presLayoutVars>
      </dgm:prSet>
      <dgm:spPr/>
    </dgm:pt>
    <dgm:pt modelId="{EFD0EC8D-B7CE-4319-818C-AEBB21BDBFAE}" type="pres">
      <dgm:prSet presAssocID="{F5F02F5E-AA77-4EF2-B690-0A2BD1D0B2BD}" presName="sibTrans" presStyleCnt="0"/>
      <dgm:spPr/>
    </dgm:pt>
    <dgm:pt modelId="{E283BF24-DCB9-4829-83D9-56DEEA3AD018}" type="pres">
      <dgm:prSet presAssocID="{47D4B91C-1CD0-445B-8D07-8E5642A8453D}" presName="node" presStyleLbl="node1" presStyleIdx="5" presStyleCnt="15">
        <dgm:presLayoutVars>
          <dgm:bulletEnabled val="1"/>
        </dgm:presLayoutVars>
      </dgm:prSet>
      <dgm:spPr/>
    </dgm:pt>
    <dgm:pt modelId="{5EEECE2F-1A14-4108-A8A1-F8BC073DBA1B}" type="pres">
      <dgm:prSet presAssocID="{FE487663-4E5D-4FD2-BD31-CEE86902AB13}" presName="sibTrans" presStyleCnt="0"/>
      <dgm:spPr/>
    </dgm:pt>
    <dgm:pt modelId="{44E0A2CF-9DEA-4FD9-AE67-2ECF61EE9E39}" type="pres">
      <dgm:prSet presAssocID="{7BCEE9FC-E2EB-4E1D-8066-C44375FC3250}" presName="node" presStyleLbl="node1" presStyleIdx="6" presStyleCnt="15" custLinFactNeighborX="-1598" custLinFactNeighborY="2001">
        <dgm:presLayoutVars>
          <dgm:bulletEnabled val="1"/>
        </dgm:presLayoutVars>
      </dgm:prSet>
      <dgm:spPr/>
    </dgm:pt>
    <dgm:pt modelId="{C2F54185-1290-4444-BECC-EB593C4E35F2}" type="pres">
      <dgm:prSet presAssocID="{D28D32DE-2AEF-46D9-A6A9-C37FFC8E23F6}" presName="sibTrans" presStyleCnt="0"/>
      <dgm:spPr/>
    </dgm:pt>
    <dgm:pt modelId="{2C759076-1D15-42FD-AFE5-DA3CD257116A}" type="pres">
      <dgm:prSet presAssocID="{FECF7185-744B-414F-BD4A-50512485FC77}" presName="node" presStyleLbl="node1" presStyleIdx="7" presStyleCnt="15">
        <dgm:presLayoutVars>
          <dgm:bulletEnabled val="1"/>
        </dgm:presLayoutVars>
      </dgm:prSet>
      <dgm:spPr/>
    </dgm:pt>
    <dgm:pt modelId="{9D2336DA-E67C-4F43-9584-F73BE034FD03}" type="pres">
      <dgm:prSet presAssocID="{DFBF6F91-A6AA-47D1-81E2-A60C2F4CBF0F}" presName="sibTrans" presStyleCnt="0"/>
      <dgm:spPr/>
    </dgm:pt>
    <dgm:pt modelId="{3F87E7E4-B350-4BD5-A747-B8932AF9E8A3}" type="pres">
      <dgm:prSet presAssocID="{15A5168C-93A3-4A4E-98F3-77D077E80B48}" presName="node" presStyleLbl="node1" presStyleIdx="8" presStyleCnt="15">
        <dgm:presLayoutVars>
          <dgm:bulletEnabled val="1"/>
        </dgm:presLayoutVars>
      </dgm:prSet>
      <dgm:spPr/>
    </dgm:pt>
    <dgm:pt modelId="{00E6D392-D683-43DF-A454-300E1B87A56B}" type="pres">
      <dgm:prSet presAssocID="{C9FC0E9A-6C24-4A1D-BFBB-8D225FE43376}" presName="sibTrans" presStyleCnt="0"/>
      <dgm:spPr/>
    </dgm:pt>
    <dgm:pt modelId="{5559F75F-49E4-48B6-A55D-7B02ACD5A02A}" type="pres">
      <dgm:prSet presAssocID="{227B8E14-8C2F-444D-B3C7-99C7245ABE95}" presName="node" presStyleLbl="node1" presStyleIdx="9" presStyleCnt="15">
        <dgm:presLayoutVars>
          <dgm:bulletEnabled val="1"/>
        </dgm:presLayoutVars>
      </dgm:prSet>
      <dgm:spPr/>
    </dgm:pt>
    <dgm:pt modelId="{DAD68209-AC8A-4D6D-BA87-BF3C3FF39206}" type="pres">
      <dgm:prSet presAssocID="{7E8D28A8-DF84-4505-AE59-D47B2D57BAA4}" presName="sibTrans" presStyleCnt="0"/>
      <dgm:spPr/>
    </dgm:pt>
    <dgm:pt modelId="{F617EE81-AFAC-43BD-86FF-4093A019DCEE}" type="pres">
      <dgm:prSet presAssocID="{705B1108-E44F-4C08-ACC8-80187D43B3C9}" presName="node" presStyleLbl="node1" presStyleIdx="10" presStyleCnt="15">
        <dgm:presLayoutVars>
          <dgm:bulletEnabled val="1"/>
        </dgm:presLayoutVars>
      </dgm:prSet>
      <dgm:spPr/>
    </dgm:pt>
    <dgm:pt modelId="{F0205691-CBAC-4E6F-B2E6-60B97AFD3F72}" type="pres">
      <dgm:prSet presAssocID="{DDC5EA41-2562-4495-80D0-EF03F7BEA24E}" presName="sibTrans" presStyleCnt="0"/>
      <dgm:spPr/>
    </dgm:pt>
    <dgm:pt modelId="{2FC5A1DD-E6A5-41C7-A9F4-30E8514699E2}" type="pres">
      <dgm:prSet presAssocID="{3EED5E89-7F79-40C1-B576-45AA93EEF39A}" presName="node" presStyleLbl="node1" presStyleIdx="11" presStyleCnt="15">
        <dgm:presLayoutVars>
          <dgm:bulletEnabled val="1"/>
        </dgm:presLayoutVars>
      </dgm:prSet>
      <dgm:spPr/>
    </dgm:pt>
    <dgm:pt modelId="{D09C399C-D7E7-486F-A2AD-F89B00243D08}" type="pres">
      <dgm:prSet presAssocID="{FBA0FEAA-6087-4124-B9CD-9766B5602847}" presName="sibTrans" presStyleCnt="0"/>
      <dgm:spPr/>
    </dgm:pt>
    <dgm:pt modelId="{F25E3C6A-BC74-4E94-B5CA-948E608FD984}" type="pres">
      <dgm:prSet presAssocID="{FA1C5688-2255-419C-A706-616E80A41420}" presName="node" presStyleLbl="node1" presStyleIdx="12" presStyleCnt="15">
        <dgm:presLayoutVars>
          <dgm:bulletEnabled val="1"/>
        </dgm:presLayoutVars>
      </dgm:prSet>
      <dgm:spPr/>
    </dgm:pt>
    <dgm:pt modelId="{583E9E27-244A-4D1D-A2D7-5DCE6D663BE4}" type="pres">
      <dgm:prSet presAssocID="{1582DB03-A668-49D7-B717-F5D1D9432929}" presName="sibTrans" presStyleCnt="0"/>
      <dgm:spPr/>
    </dgm:pt>
    <dgm:pt modelId="{B4D3BE09-FEF4-468F-96CD-767951A3BE12}" type="pres">
      <dgm:prSet presAssocID="{D60520B8-5877-407A-BD02-9CC3EAA92517}" presName="node" presStyleLbl="node1" presStyleIdx="13" presStyleCnt="15">
        <dgm:presLayoutVars>
          <dgm:bulletEnabled val="1"/>
        </dgm:presLayoutVars>
      </dgm:prSet>
      <dgm:spPr/>
    </dgm:pt>
    <dgm:pt modelId="{FAB7DB75-0F46-450F-AF38-3EF772A4B8BE}" type="pres">
      <dgm:prSet presAssocID="{1B5507E0-652D-44D4-B16E-4B4CEAA15BE0}" presName="sibTrans" presStyleCnt="0"/>
      <dgm:spPr/>
    </dgm:pt>
    <dgm:pt modelId="{8D96487C-0296-4357-9701-9FBED3CF7FBB}" type="pres">
      <dgm:prSet presAssocID="{859452EC-A5DE-4E80-847C-8F3597C786D3}" presName="node" presStyleLbl="node1" presStyleIdx="14" presStyleCnt="15">
        <dgm:presLayoutVars>
          <dgm:bulletEnabled val="1"/>
        </dgm:presLayoutVars>
      </dgm:prSet>
      <dgm:spPr/>
    </dgm:pt>
  </dgm:ptLst>
  <dgm:cxnLst>
    <dgm:cxn modelId="{A4B1E907-E37D-4808-8D71-737112192497}" type="presOf" srcId="{B3874527-CE28-4DD6-8A4C-2056B5DFAE7F}" destId="{6912C2F9-8B9F-4D8A-9B79-3BECE3BFF90D}" srcOrd="0" destOrd="0" presId="urn:microsoft.com/office/officeart/2005/8/layout/default"/>
    <dgm:cxn modelId="{30ED960A-D0C3-4620-B3D7-3F3CF7CA9351}" type="presOf" srcId="{859452EC-A5DE-4E80-847C-8F3597C786D3}" destId="{8D96487C-0296-4357-9701-9FBED3CF7FBB}" srcOrd="0" destOrd="0" presId="urn:microsoft.com/office/officeart/2005/8/layout/default"/>
    <dgm:cxn modelId="{B6BA501F-B1B2-40C7-A652-E7A1D11C21FE}" srcId="{F5DB71D7-9923-471B-B418-5122F9382747}" destId="{4C60FE6D-8561-4606-86CB-D1016392B229}" srcOrd="2" destOrd="0" parTransId="{7C6D66CA-18A4-46CB-B9E1-F5619B01B147}" sibTransId="{594F8ED1-D967-4D7F-8C5C-F8D6C0CDF095}"/>
    <dgm:cxn modelId="{68B9E521-E954-4E52-9A5C-A8752CD61B38}" type="presOf" srcId="{705B1108-E44F-4C08-ACC8-80187D43B3C9}" destId="{F617EE81-AFAC-43BD-86FF-4093A019DCEE}" srcOrd="0" destOrd="0" presId="urn:microsoft.com/office/officeart/2005/8/layout/default"/>
    <dgm:cxn modelId="{0B8D2F25-F713-4769-A077-B8E79FCA0E8E}" srcId="{F5DB71D7-9923-471B-B418-5122F9382747}" destId="{D60520B8-5877-407A-BD02-9CC3EAA92517}" srcOrd="13" destOrd="0" parTransId="{8D97B8A9-BBBF-4200-8FA4-356870E8DFE0}" sibTransId="{1B5507E0-652D-44D4-B16E-4B4CEAA15BE0}"/>
    <dgm:cxn modelId="{2B742127-FA09-4EED-9445-9AEE2F13D81E}" srcId="{F5DB71D7-9923-471B-B418-5122F9382747}" destId="{FA1C5688-2255-419C-A706-616E80A41420}" srcOrd="12" destOrd="0" parTransId="{6A0048E0-6BC4-4A4F-A8FC-CB342448357F}" sibTransId="{1582DB03-A668-49D7-B717-F5D1D9432929}"/>
    <dgm:cxn modelId="{E6178F3B-610D-4B41-827B-8C10D345EC84}" srcId="{F5DB71D7-9923-471B-B418-5122F9382747}" destId="{705B1108-E44F-4C08-ACC8-80187D43B3C9}" srcOrd="10" destOrd="0" parTransId="{4D09BF36-84EC-4CA5-B579-716AD79F0B08}" sibTransId="{DDC5EA41-2562-4495-80D0-EF03F7BEA24E}"/>
    <dgm:cxn modelId="{7439445C-B5B1-4550-A998-FDB666E53D65}" type="presOf" srcId="{227B8E14-8C2F-444D-B3C7-99C7245ABE95}" destId="{5559F75F-49E4-48B6-A55D-7B02ACD5A02A}" srcOrd="0" destOrd="0" presId="urn:microsoft.com/office/officeart/2005/8/layout/default"/>
    <dgm:cxn modelId="{87A2035D-160D-4021-B2CA-BA0C009CB73D}" srcId="{F5DB71D7-9923-471B-B418-5122F9382747}" destId="{859452EC-A5DE-4E80-847C-8F3597C786D3}" srcOrd="14" destOrd="0" parTransId="{13DC6973-BCF8-4DE1-BE31-817735D9FBDD}" sibTransId="{4F9F9D3B-25C9-485C-A792-994AC6EF1802}"/>
    <dgm:cxn modelId="{B9955E5E-29D1-4D5C-8FAF-0CCA44C27E93}" srcId="{F5DB71D7-9923-471B-B418-5122F9382747}" destId="{F5C382DA-BE49-4A91-ACF3-54B91495C5B0}" srcOrd="0" destOrd="0" parTransId="{60BF340B-C468-41BA-A65C-25C211D5F1EF}" sibTransId="{03293FE4-801A-4BBD-8154-781ECD625F8C}"/>
    <dgm:cxn modelId="{2C6F584A-CB96-45B0-A27F-3082AC22FFBB}" type="presOf" srcId="{F5DB71D7-9923-471B-B418-5122F9382747}" destId="{860B9D50-37D9-4B87-BE50-20B21543F082}" srcOrd="0" destOrd="0" presId="urn:microsoft.com/office/officeart/2005/8/layout/default"/>
    <dgm:cxn modelId="{904DDC72-D7EE-4211-B254-54D5C63A1B38}" type="presOf" srcId="{FECF7185-744B-414F-BD4A-50512485FC77}" destId="{2C759076-1D15-42FD-AFE5-DA3CD257116A}" srcOrd="0" destOrd="0" presId="urn:microsoft.com/office/officeart/2005/8/layout/default"/>
    <dgm:cxn modelId="{A0F7C77C-A548-488A-A315-A0492431F419}" type="presOf" srcId="{4C60FE6D-8561-4606-86CB-D1016392B229}" destId="{36B6620F-9F93-40C7-AF05-33D40230A250}" srcOrd="0" destOrd="0" presId="urn:microsoft.com/office/officeart/2005/8/layout/default"/>
    <dgm:cxn modelId="{45D4698E-5909-4E56-A662-51B9EFF4D0CA}" srcId="{F5DB71D7-9923-471B-B418-5122F9382747}" destId="{227B8E14-8C2F-444D-B3C7-99C7245ABE95}" srcOrd="9" destOrd="0" parTransId="{FC8C80DB-AC44-4879-A1D5-B2ACB50C322E}" sibTransId="{7E8D28A8-DF84-4505-AE59-D47B2D57BAA4}"/>
    <dgm:cxn modelId="{5C4B9C8F-BA66-4D35-8EA1-80A4CFE7534A}" srcId="{F5DB71D7-9923-471B-B418-5122F9382747}" destId="{15A5168C-93A3-4A4E-98F3-77D077E80B48}" srcOrd="8" destOrd="0" parTransId="{ABF74EC8-C2FD-483B-9E76-585065258FA5}" sibTransId="{C9FC0E9A-6C24-4A1D-BFBB-8D225FE43376}"/>
    <dgm:cxn modelId="{496AEC90-EDAA-4BDA-AA4A-BB458DEEA552}" srcId="{F5DB71D7-9923-471B-B418-5122F9382747}" destId="{3EED5E89-7F79-40C1-B576-45AA93EEF39A}" srcOrd="11" destOrd="0" parTransId="{26532AC6-541D-4F42-A1D9-02356DC7A8E2}" sibTransId="{FBA0FEAA-6087-4124-B9CD-9766B5602847}"/>
    <dgm:cxn modelId="{CDE53492-43F8-4E95-9D32-A14698424869}" type="presOf" srcId="{15A5168C-93A3-4A4E-98F3-77D077E80B48}" destId="{3F87E7E4-B350-4BD5-A747-B8932AF9E8A3}" srcOrd="0" destOrd="0" presId="urn:microsoft.com/office/officeart/2005/8/layout/default"/>
    <dgm:cxn modelId="{1DF7D795-6C2E-4BB8-8F3A-9E5AC84AD0A1}" type="presOf" srcId="{FA1C5688-2255-419C-A706-616E80A41420}" destId="{F25E3C6A-BC74-4E94-B5CA-948E608FD984}" srcOrd="0" destOrd="0" presId="urn:microsoft.com/office/officeart/2005/8/layout/default"/>
    <dgm:cxn modelId="{187573AF-C681-4FEF-A9D4-BFF875BED9FB}" type="presOf" srcId="{C57C09B9-ED93-4EC7-A5CC-C63613EF0AAB}" destId="{110454FC-DD61-4AE1-ACC9-5777304FA725}" srcOrd="0" destOrd="0" presId="urn:microsoft.com/office/officeart/2005/8/layout/default"/>
    <dgm:cxn modelId="{84E779B8-8ECB-4BC1-9364-95C98EB22251}" srcId="{F5DB71D7-9923-471B-B418-5122F9382747}" destId="{7BCEE9FC-E2EB-4E1D-8066-C44375FC3250}" srcOrd="6" destOrd="0" parTransId="{1D1B9E21-3151-44EA-9A71-B27FE9277B56}" sibTransId="{D28D32DE-2AEF-46D9-A6A9-C37FFC8E23F6}"/>
    <dgm:cxn modelId="{440808BD-D5FC-47D4-9A48-FE88FBE73D47}" type="presOf" srcId="{3EED5E89-7F79-40C1-B576-45AA93EEF39A}" destId="{2FC5A1DD-E6A5-41C7-A9F4-30E8514699E2}" srcOrd="0" destOrd="0" presId="urn:microsoft.com/office/officeart/2005/8/layout/default"/>
    <dgm:cxn modelId="{A39E0FC0-611C-46D5-B4F9-672C5CB26A31}" srcId="{F5DB71D7-9923-471B-B418-5122F9382747}" destId="{C57C09B9-ED93-4EC7-A5CC-C63613EF0AAB}" srcOrd="1" destOrd="0" parTransId="{E2F55C1B-1F50-4F7F-93E8-E868D270EFC6}" sibTransId="{C43261A0-9922-4B51-AF1B-26571094CAD7}"/>
    <dgm:cxn modelId="{E922FBC8-B0F9-43FC-BD90-685B1FA6EC46}" type="presOf" srcId="{F5C382DA-BE49-4A91-ACF3-54B91495C5B0}" destId="{08ADEDDE-8833-4EDE-8A35-376795317D12}" srcOrd="0" destOrd="0" presId="urn:microsoft.com/office/officeart/2005/8/layout/default"/>
    <dgm:cxn modelId="{6B149BD1-9BA7-477F-89FD-676BF483C9FF}" type="presOf" srcId="{47D4B91C-1CD0-445B-8D07-8E5642A8453D}" destId="{E283BF24-DCB9-4829-83D9-56DEEA3AD018}" srcOrd="0" destOrd="0" presId="urn:microsoft.com/office/officeart/2005/8/layout/default"/>
    <dgm:cxn modelId="{C3FE8FD2-BA9C-4D9D-A34B-8F0D4F402E3B}" srcId="{F5DB71D7-9923-471B-B418-5122F9382747}" destId="{B3874527-CE28-4DD6-8A4C-2056B5DFAE7F}" srcOrd="4" destOrd="0" parTransId="{2369B974-701E-44EF-BE21-0A7E789C1CF8}" sibTransId="{F5F02F5E-AA77-4EF2-B690-0A2BD1D0B2BD}"/>
    <dgm:cxn modelId="{7E2EA9D7-4BFC-4772-95E2-08918E50BF1D}" srcId="{F5DB71D7-9923-471B-B418-5122F9382747}" destId="{F529B6E4-0FDE-49B8-B8DE-5356AFD476B3}" srcOrd="3" destOrd="0" parTransId="{A16A3C85-2937-48A6-84D6-6F87F071B566}" sibTransId="{37F7C373-9FB5-48F1-B8AF-0640B10F52A7}"/>
    <dgm:cxn modelId="{A84B61EA-95B7-4A31-AE8F-E5030779EC93}" type="presOf" srcId="{D60520B8-5877-407A-BD02-9CC3EAA92517}" destId="{B4D3BE09-FEF4-468F-96CD-767951A3BE12}" srcOrd="0" destOrd="0" presId="urn:microsoft.com/office/officeart/2005/8/layout/default"/>
    <dgm:cxn modelId="{E5EA6BEF-D2AE-4FB2-9955-A7DE740BE2A3}" srcId="{F5DB71D7-9923-471B-B418-5122F9382747}" destId="{FECF7185-744B-414F-BD4A-50512485FC77}" srcOrd="7" destOrd="0" parTransId="{7AA09250-8DE0-499E-AB32-89E560C5AAC9}" sibTransId="{DFBF6F91-A6AA-47D1-81E2-A60C2F4CBF0F}"/>
    <dgm:cxn modelId="{FEF725F0-ADAD-405E-B685-94FA87B5DC6D}" type="presOf" srcId="{7BCEE9FC-E2EB-4E1D-8066-C44375FC3250}" destId="{44E0A2CF-9DEA-4FD9-AE67-2ECF61EE9E39}" srcOrd="0" destOrd="0" presId="urn:microsoft.com/office/officeart/2005/8/layout/default"/>
    <dgm:cxn modelId="{5DD748F1-FBC7-4936-A45C-CF4CFB546EE5}" type="presOf" srcId="{F529B6E4-0FDE-49B8-B8DE-5356AFD476B3}" destId="{CC99CE8A-2B1A-4157-952B-EED32E1A3AB6}" srcOrd="0" destOrd="0" presId="urn:microsoft.com/office/officeart/2005/8/layout/default"/>
    <dgm:cxn modelId="{C84100FE-1266-4E83-8965-728A6099AC44}" srcId="{F5DB71D7-9923-471B-B418-5122F9382747}" destId="{47D4B91C-1CD0-445B-8D07-8E5642A8453D}" srcOrd="5" destOrd="0" parTransId="{AC77E21E-1CAB-468F-B4C3-BD09D8A78283}" sibTransId="{FE487663-4E5D-4FD2-BD31-CEE86902AB13}"/>
    <dgm:cxn modelId="{F7BFEB94-F7EC-4E4F-95B0-15BAE0E00CF4}" type="presParOf" srcId="{860B9D50-37D9-4B87-BE50-20B21543F082}" destId="{08ADEDDE-8833-4EDE-8A35-376795317D12}" srcOrd="0" destOrd="0" presId="urn:microsoft.com/office/officeart/2005/8/layout/default"/>
    <dgm:cxn modelId="{6515DDDB-CFB9-42E7-8551-23FC88299A7F}" type="presParOf" srcId="{860B9D50-37D9-4B87-BE50-20B21543F082}" destId="{EA1DD7EB-C5B8-442B-9C11-6CBDA3744614}" srcOrd="1" destOrd="0" presId="urn:microsoft.com/office/officeart/2005/8/layout/default"/>
    <dgm:cxn modelId="{1F050356-4355-47DF-9E0D-450E726D5F15}" type="presParOf" srcId="{860B9D50-37D9-4B87-BE50-20B21543F082}" destId="{110454FC-DD61-4AE1-ACC9-5777304FA725}" srcOrd="2" destOrd="0" presId="urn:microsoft.com/office/officeart/2005/8/layout/default"/>
    <dgm:cxn modelId="{C0B94FF9-D553-4868-9E30-3296DB0E9D51}" type="presParOf" srcId="{860B9D50-37D9-4B87-BE50-20B21543F082}" destId="{1949A4EF-9874-411A-9A1E-36FF35DE2362}" srcOrd="3" destOrd="0" presId="urn:microsoft.com/office/officeart/2005/8/layout/default"/>
    <dgm:cxn modelId="{F11950D4-E22D-4342-BD2A-A8EFF9D1E344}" type="presParOf" srcId="{860B9D50-37D9-4B87-BE50-20B21543F082}" destId="{36B6620F-9F93-40C7-AF05-33D40230A250}" srcOrd="4" destOrd="0" presId="urn:microsoft.com/office/officeart/2005/8/layout/default"/>
    <dgm:cxn modelId="{0DBE4A51-C2A8-4F40-9745-4D5EAF535CEC}" type="presParOf" srcId="{860B9D50-37D9-4B87-BE50-20B21543F082}" destId="{EA55E5DB-DE5B-4FAC-A75E-091EE1529D0A}" srcOrd="5" destOrd="0" presId="urn:microsoft.com/office/officeart/2005/8/layout/default"/>
    <dgm:cxn modelId="{0739AF82-DB0B-43C3-859E-5A24A3D03D95}" type="presParOf" srcId="{860B9D50-37D9-4B87-BE50-20B21543F082}" destId="{CC99CE8A-2B1A-4157-952B-EED32E1A3AB6}" srcOrd="6" destOrd="0" presId="urn:microsoft.com/office/officeart/2005/8/layout/default"/>
    <dgm:cxn modelId="{66615B82-9C3A-41A9-A083-B372A9450C3C}" type="presParOf" srcId="{860B9D50-37D9-4B87-BE50-20B21543F082}" destId="{24F29942-1CD7-403A-B185-5D68B8140753}" srcOrd="7" destOrd="0" presId="urn:microsoft.com/office/officeart/2005/8/layout/default"/>
    <dgm:cxn modelId="{9869C5C8-4FCD-4D26-AEC5-4C55E808ADB4}" type="presParOf" srcId="{860B9D50-37D9-4B87-BE50-20B21543F082}" destId="{6912C2F9-8B9F-4D8A-9B79-3BECE3BFF90D}" srcOrd="8" destOrd="0" presId="urn:microsoft.com/office/officeart/2005/8/layout/default"/>
    <dgm:cxn modelId="{74785142-7D4E-4F14-8A89-F6877CBEF4C8}" type="presParOf" srcId="{860B9D50-37D9-4B87-BE50-20B21543F082}" destId="{EFD0EC8D-B7CE-4319-818C-AEBB21BDBFAE}" srcOrd="9" destOrd="0" presId="urn:microsoft.com/office/officeart/2005/8/layout/default"/>
    <dgm:cxn modelId="{879FAA75-6FF5-4A4A-870F-0D50398FAD3A}" type="presParOf" srcId="{860B9D50-37D9-4B87-BE50-20B21543F082}" destId="{E283BF24-DCB9-4829-83D9-56DEEA3AD018}" srcOrd="10" destOrd="0" presId="urn:microsoft.com/office/officeart/2005/8/layout/default"/>
    <dgm:cxn modelId="{F8542BE6-C03A-48E5-86D2-55ABB3949545}" type="presParOf" srcId="{860B9D50-37D9-4B87-BE50-20B21543F082}" destId="{5EEECE2F-1A14-4108-A8A1-F8BC073DBA1B}" srcOrd="11" destOrd="0" presId="urn:microsoft.com/office/officeart/2005/8/layout/default"/>
    <dgm:cxn modelId="{DCC71444-21A8-4CE2-9ADE-ADE4D9A2D0AC}" type="presParOf" srcId="{860B9D50-37D9-4B87-BE50-20B21543F082}" destId="{44E0A2CF-9DEA-4FD9-AE67-2ECF61EE9E39}" srcOrd="12" destOrd="0" presId="urn:microsoft.com/office/officeart/2005/8/layout/default"/>
    <dgm:cxn modelId="{0C76D9A6-80D5-4ABF-813E-92F672856740}" type="presParOf" srcId="{860B9D50-37D9-4B87-BE50-20B21543F082}" destId="{C2F54185-1290-4444-BECC-EB593C4E35F2}" srcOrd="13" destOrd="0" presId="urn:microsoft.com/office/officeart/2005/8/layout/default"/>
    <dgm:cxn modelId="{D5B6BBAA-8A92-4F58-8D4C-67C123BFC62D}" type="presParOf" srcId="{860B9D50-37D9-4B87-BE50-20B21543F082}" destId="{2C759076-1D15-42FD-AFE5-DA3CD257116A}" srcOrd="14" destOrd="0" presId="urn:microsoft.com/office/officeart/2005/8/layout/default"/>
    <dgm:cxn modelId="{1AE72942-7AA1-4B99-B903-2D7A05EE04B5}" type="presParOf" srcId="{860B9D50-37D9-4B87-BE50-20B21543F082}" destId="{9D2336DA-E67C-4F43-9584-F73BE034FD03}" srcOrd="15" destOrd="0" presId="urn:microsoft.com/office/officeart/2005/8/layout/default"/>
    <dgm:cxn modelId="{01EB0883-7FE5-4FEE-97EC-62621EC7B0F9}" type="presParOf" srcId="{860B9D50-37D9-4B87-BE50-20B21543F082}" destId="{3F87E7E4-B350-4BD5-A747-B8932AF9E8A3}" srcOrd="16" destOrd="0" presId="urn:microsoft.com/office/officeart/2005/8/layout/default"/>
    <dgm:cxn modelId="{EF7CC64A-59CB-411A-8199-F8EA2901C6F0}" type="presParOf" srcId="{860B9D50-37D9-4B87-BE50-20B21543F082}" destId="{00E6D392-D683-43DF-A454-300E1B87A56B}" srcOrd="17" destOrd="0" presId="urn:microsoft.com/office/officeart/2005/8/layout/default"/>
    <dgm:cxn modelId="{A7EE76FF-149B-4E3D-9D54-D34D81223AAE}" type="presParOf" srcId="{860B9D50-37D9-4B87-BE50-20B21543F082}" destId="{5559F75F-49E4-48B6-A55D-7B02ACD5A02A}" srcOrd="18" destOrd="0" presId="urn:microsoft.com/office/officeart/2005/8/layout/default"/>
    <dgm:cxn modelId="{5DBA06E4-5098-457D-AB68-40301DF85DA2}" type="presParOf" srcId="{860B9D50-37D9-4B87-BE50-20B21543F082}" destId="{DAD68209-AC8A-4D6D-BA87-BF3C3FF39206}" srcOrd="19" destOrd="0" presId="urn:microsoft.com/office/officeart/2005/8/layout/default"/>
    <dgm:cxn modelId="{259D5A16-EC7C-47EF-B1CE-FAEDCDCC8506}" type="presParOf" srcId="{860B9D50-37D9-4B87-BE50-20B21543F082}" destId="{F617EE81-AFAC-43BD-86FF-4093A019DCEE}" srcOrd="20" destOrd="0" presId="urn:microsoft.com/office/officeart/2005/8/layout/default"/>
    <dgm:cxn modelId="{123979C0-F33D-4FD4-91AD-8D5AC59B902E}" type="presParOf" srcId="{860B9D50-37D9-4B87-BE50-20B21543F082}" destId="{F0205691-CBAC-4E6F-B2E6-60B97AFD3F72}" srcOrd="21" destOrd="0" presId="urn:microsoft.com/office/officeart/2005/8/layout/default"/>
    <dgm:cxn modelId="{BF28045C-73C7-4C6B-9F7C-960F1F555356}" type="presParOf" srcId="{860B9D50-37D9-4B87-BE50-20B21543F082}" destId="{2FC5A1DD-E6A5-41C7-A9F4-30E8514699E2}" srcOrd="22" destOrd="0" presId="urn:microsoft.com/office/officeart/2005/8/layout/default"/>
    <dgm:cxn modelId="{C3616E79-C09E-44FD-B358-36EC35211CA7}" type="presParOf" srcId="{860B9D50-37D9-4B87-BE50-20B21543F082}" destId="{D09C399C-D7E7-486F-A2AD-F89B00243D08}" srcOrd="23" destOrd="0" presId="urn:microsoft.com/office/officeart/2005/8/layout/default"/>
    <dgm:cxn modelId="{A7263041-E3DE-4545-8175-17D791C81376}" type="presParOf" srcId="{860B9D50-37D9-4B87-BE50-20B21543F082}" destId="{F25E3C6A-BC74-4E94-B5CA-948E608FD984}" srcOrd="24" destOrd="0" presId="urn:microsoft.com/office/officeart/2005/8/layout/default"/>
    <dgm:cxn modelId="{B81508DA-68BC-4A30-8CB4-571CCF285577}" type="presParOf" srcId="{860B9D50-37D9-4B87-BE50-20B21543F082}" destId="{583E9E27-244A-4D1D-A2D7-5DCE6D663BE4}" srcOrd="25" destOrd="0" presId="urn:microsoft.com/office/officeart/2005/8/layout/default"/>
    <dgm:cxn modelId="{DB635D4F-76AB-412B-B590-C5538AD270FB}" type="presParOf" srcId="{860B9D50-37D9-4B87-BE50-20B21543F082}" destId="{B4D3BE09-FEF4-468F-96CD-767951A3BE12}" srcOrd="26" destOrd="0" presId="urn:microsoft.com/office/officeart/2005/8/layout/default"/>
    <dgm:cxn modelId="{1DE841B6-747D-4DC0-8005-B561F5198F6D}" type="presParOf" srcId="{860B9D50-37D9-4B87-BE50-20B21543F082}" destId="{FAB7DB75-0F46-450F-AF38-3EF772A4B8BE}" srcOrd="27" destOrd="0" presId="urn:microsoft.com/office/officeart/2005/8/layout/default"/>
    <dgm:cxn modelId="{A751C607-06F6-4265-A452-D77547961555}" type="presParOf" srcId="{860B9D50-37D9-4B87-BE50-20B21543F082}" destId="{8D96487C-0296-4357-9701-9FBED3CF7FBB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D9E33-8036-4988-8DFD-0D85BF00F8FB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/>
      <dgm:spPr/>
      <dgm:t>
        <a:bodyPr/>
        <a:lstStyle/>
        <a:p>
          <a:endParaRPr lang="lv-LV"/>
        </a:p>
      </dgm:t>
    </dgm:pt>
    <dgm:pt modelId="{ECF87697-4957-4750-A2D5-A3C8BC4ED26E}">
      <dgm:prSet/>
      <dgm:spPr/>
      <dgm:t>
        <a:bodyPr/>
        <a:lstStyle/>
        <a:p>
          <a:pPr rtl="0"/>
          <a:r>
            <a:rPr lang="lv-LV" b="1" dirty="0"/>
            <a:t>jānodrošina</a:t>
          </a:r>
          <a:r>
            <a:rPr lang="lv-LV" dirty="0"/>
            <a:t> ilgākas darbnespējas lapas vecākiem, kuru bērniem diagnosticētas un tiek ārstētas smagas slimības (62,1%), </a:t>
          </a:r>
        </a:p>
      </dgm:t>
    </dgm:pt>
    <dgm:pt modelId="{A3DACC61-DB54-41B0-836D-3E3A883F0564}" type="parTrans" cxnId="{2C449CEF-9F16-49C2-ABA5-46F29FE77591}">
      <dgm:prSet/>
      <dgm:spPr/>
      <dgm:t>
        <a:bodyPr/>
        <a:lstStyle/>
        <a:p>
          <a:endParaRPr lang="lv-LV"/>
        </a:p>
      </dgm:t>
    </dgm:pt>
    <dgm:pt modelId="{6293FD0F-66D5-4481-9F24-B8503D2960F6}" type="sibTrans" cxnId="{2C449CEF-9F16-49C2-ABA5-46F29FE77591}">
      <dgm:prSet/>
      <dgm:spPr/>
      <dgm:t>
        <a:bodyPr/>
        <a:lstStyle/>
        <a:p>
          <a:endParaRPr lang="lv-LV"/>
        </a:p>
      </dgm:t>
    </dgm:pt>
    <dgm:pt modelId="{86006083-BD5F-437C-B614-325B378C3852}">
      <dgm:prSet/>
      <dgm:spPr/>
      <dgm:t>
        <a:bodyPr/>
        <a:lstStyle/>
        <a:p>
          <a:pPr rtl="0"/>
          <a:r>
            <a:rPr lang="lv-LV" b="1" dirty="0"/>
            <a:t>jānodrošina </a:t>
          </a:r>
          <a:r>
            <a:rPr lang="lv-LV" dirty="0"/>
            <a:t>bezmaksas ēdināšanu bērnudārzos (59,8%) </a:t>
          </a:r>
        </a:p>
      </dgm:t>
    </dgm:pt>
    <dgm:pt modelId="{3257614C-8F15-4379-8EC2-DECF37441E67}" type="parTrans" cxnId="{44AF1C85-4934-46F8-A865-6BCB7612325F}">
      <dgm:prSet/>
      <dgm:spPr/>
      <dgm:t>
        <a:bodyPr/>
        <a:lstStyle/>
        <a:p>
          <a:endParaRPr lang="lv-LV"/>
        </a:p>
      </dgm:t>
    </dgm:pt>
    <dgm:pt modelId="{99553285-BBE0-44FF-82F8-2E7F305532B2}" type="sibTrans" cxnId="{44AF1C85-4934-46F8-A865-6BCB7612325F}">
      <dgm:prSet/>
      <dgm:spPr/>
      <dgm:t>
        <a:bodyPr/>
        <a:lstStyle/>
        <a:p>
          <a:endParaRPr lang="lv-LV"/>
        </a:p>
      </dgm:t>
    </dgm:pt>
    <dgm:pt modelId="{EC1FF533-F331-4675-AB0F-3637270F8AD7}">
      <dgm:prSet/>
      <dgm:spPr/>
      <dgm:t>
        <a:bodyPr/>
        <a:lstStyle/>
        <a:p>
          <a:pPr rtl="0"/>
          <a:r>
            <a:rPr lang="lv-LV" b="1" dirty="0"/>
            <a:t>jānodrošina  </a:t>
          </a:r>
          <a:r>
            <a:rPr lang="lv-LV" dirty="0"/>
            <a:t>apmaksāta atvaļinājuma iespējas ārkārtas gadījumos, kad nepieciešams rūpēties par smagi slimiem vai aprūpējamiem tuviniekiem laika periodā līdz 2 vai 3 nedēļām (55,3%)</a:t>
          </a:r>
        </a:p>
      </dgm:t>
    </dgm:pt>
    <dgm:pt modelId="{6347C5C5-6C60-407E-B934-FA12F7407845}" type="parTrans" cxnId="{4738B38A-2968-4AC2-9192-BF95F00B057C}">
      <dgm:prSet/>
      <dgm:spPr/>
      <dgm:t>
        <a:bodyPr/>
        <a:lstStyle/>
        <a:p>
          <a:endParaRPr lang="lv-LV"/>
        </a:p>
      </dgm:t>
    </dgm:pt>
    <dgm:pt modelId="{DCEBDBCB-E85B-4F10-AC6C-2AE18F25880C}" type="sibTrans" cxnId="{4738B38A-2968-4AC2-9192-BF95F00B057C}">
      <dgm:prSet/>
      <dgm:spPr/>
      <dgm:t>
        <a:bodyPr/>
        <a:lstStyle/>
        <a:p>
          <a:endParaRPr lang="lv-LV"/>
        </a:p>
      </dgm:t>
    </dgm:pt>
    <dgm:pt modelId="{3E3DB9A3-11F0-47DF-8E8B-7E363BC47D7E}" type="pres">
      <dgm:prSet presAssocID="{0BAD9E33-8036-4988-8DFD-0D85BF00F8FB}" presName="linear" presStyleCnt="0">
        <dgm:presLayoutVars>
          <dgm:animLvl val="lvl"/>
          <dgm:resizeHandles val="exact"/>
        </dgm:presLayoutVars>
      </dgm:prSet>
      <dgm:spPr/>
    </dgm:pt>
    <dgm:pt modelId="{555797CC-3E08-4185-A5C6-FF7AE27E9B88}" type="pres">
      <dgm:prSet presAssocID="{ECF87697-4957-4750-A2D5-A3C8BC4ED2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401E99-AFC5-4345-B9CE-00E99F0FF4CD}" type="pres">
      <dgm:prSet presAssocID="{6293FD0F-66D5-4481-9F24-B8503D2960F6}" presName="spacer" presStyleCnt="0"/>
      <dgm:spPr/>
    </dgm:pt>
    <dgm:pt modelId="{55873441-C976-428C-8273-8ED675780EE9}" type="pres">
      <dgm:prSet presAssocID="{86006083-BD5F-437C-B614-325B378C38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3F8A1D-A779-4FC8-8890-A07E9A66DE92}" type="pres">
      <dgm:prSet presAssocID="{99553285-BBE0-44FF-82F8-2E7F305532B2}" presName="spacer" presStyleCnt="0"/>
      <dgm:spPr/>
    </dgm:pt>
    <dgm:pt modelId="{23883894-F603-42B0-9EA2-ABC7209C33A5}" type="pres">
      <dgm:prSet presAssocID="{EC1FF533-F331-4675-AB0F-3637270F8AD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48A817-6635-4D2C-968C-12D71CA0B1F2}" type="presOf" srcId="{0BAD9E33-8036-4988-8DFD-0D85BF00F8FB}" destId="{3E3DB9A3-11F0-47DF-8E8B-7E363BC47D7E}" srcOrd="0" destOrd="0" presId="urn:microsoft.com/office/officeart/2005/8/layout/vList2"/>
    <dgm:cxn modelId="{27ACE247-F4E8-41E6-A6BE-0F94A4C5504A}" type="presOf" srcId="{ECF87697-4957-4750-A2D5-A3C8BC4ED26E}" destId="{555797CC-3E08-4185-A5C6-FF7AE27E9B88}" srcOrd="0" destOrd="0" presId="urn:microsoft.com/office/officeart/2005/8/layout/vList2"/>
    <dgm:cxn modelId="{E4F0CC81-BFCA-49B5-B5CB-29082439FF77}" type="presOf" srcId="{86006083-BD5F-437C-B614-325B378C3852}" destId="{55873441-C976-428C-8273-8ED675780EE9}" srcOrd="0" destOrd="0" presId="urn:microsoft.com/office/officeart/2005/8/layout/vList2"/>
    <dgm:cxn modelId="{44AF1C85-4934-46F8-A865-6BCB7612325F}" srcId="{0BAD9E33-8036-4988-8DFD-0D85BF00F8FB}" destId="{86006083-BD5F-437C-B614-325B378C3852}" srcOrd="1" destOrd="0" parTransId="{3257614C-8F15-4379-8EC2-DECF37441E67}" sibTransId="{99553285-BBE0-44FF-82F8-2E7F305532B2}"/>
    <dgm:cxn modelId="{4738B38A-2968-4AC2-9192-BF95F00B057C}" srcId="{0BAD9E33-8036-4988-8DFD-0D85BF00F8FB}" destId="{EC1FF533-F331-4675-AB0F-3637270F8AD7}" srcOrd="2" destOrd="0" parTransId="{6347C5C5-6C60-407E-B934-FA12F7407845}" sibTransId="{DCEBDBCB-E85B-4F10-AC6C-2AE18F25880C}"/>
    <dgm:cxn modelId="{CA75D5D3-C815-4DDE-8E3D-BF2F91D71B23}" type="presOf" srcId="{EC1FF533-F331-4675-AB0F-3637270F8AD7}" destId="{23883894-F603-42B0-9EA2-ABC7209C33A5}" srcOrd="0" destOrd="0" presId="urn:microsoft.com/office/officeart/2005/8/layout/vList2"/>
    <dgm:cxn modelId="{2C449CEF-9F16-49C2-ABA5-46F29FE77591}" srcId="{0BAD9E33-8036-4988-8DFD-0D85BF00F8FB}" destId="{ECF87697-4957-4750-A2D5-A3C8BC4ED26E}" srcOrd="0" destOrd="0" parTransId="{A3DACC61-DB54-41B0-836D-3E3A883F0564}" sibTransId="{6293FD0F-66D5-4481-9F24-B8503D2960F6}"/>
    <dgm:cxn modelId="{072B8B45-508C-436E-8CEA-68C76D32B9E8}" type="presParOf" srcId="{3E3DB9A3-11F0-47DF-8E8B-7E363BC47D7E}" destId="{555797CC-3E08-4185-A5C6-FF7AE27E9B88}" srcOrd="0" destOrd="0" presId="urn:microsoft.com/office/officeart/2005/8/layout/vList2"/>
    <dgm:cxn modelId="{2F2183B9-6C76-4775-8055-2FF8960ACA38}" type="presParOf" srcId="{3E3DB9A3-11F0-47DF-8E8B-7E363BC47D7E}" destId="{64401E99-AFC5-4345-B9CE-00E99F0FF4CD}" srcOrd="1" destOrd="0" presId="urn:microsoft.com/office/officeart/2005/8/layout/vList2"/>
    <dgm:cxn modelId="{6AE81106-29DA-4210-95E4-DA32C5A39D31}" type="presParOf" srcId="{3E3DB9A3-11F0-47DF-8E8B-7E363BC47D7E}" destId="{55873441-C976-428C-8273-8ED675780EE9}" srcOrd="2" destOrd="0" presId="urn:microsoft.com/office/officeart/2005/8/layout/vList2"/>
    <dgm:cxn modelId="{BBDE37EC-2426-4FD4-9B7C-325151F123F3}" type="presParOf" srcId="{3E3DB9A3-11F0-47DF-8E8B-7E363BC47D7E}" destId="{EA3F8A1D-A779-4FC8-8890-A07E9A66DE92}" srcOrd="3" destOrd="0" presId="urn:microsoft.com/office/officeart/2005/8/layout/vList2"/>
    <dgm:cxn modelId="{EE6D49E4-5A1D-459C-BE21-4E89FE965D72}" type="presParOf" srcId="{3E3DB9A3-11F0-47DF-8E8B-7E363BC47D7E}" destId="{23883894-F603-42B0-9EA2-ABC7209C33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067347-838E-41D1-99D8-2F8E20C019DF}" type="doc">
      <dgm:prSet loTypeId="urn:microsoft.com/office/officeart/2005/8/layout/list1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lv-LV"/>
        </a:p>
      </dgm:t>
    </dgm:pt>
    <dgm:pt modelId="{107CDF3E-FDBC-4D65-A222-350C993A7858}">
      <dgm:prSet phldrT="[Text]"/>
      <dgm:spPr/>
      <dgm:t>
        <a:bodyPr/>
        <a:lstStyle/>
        <a:p>
          <a:r>
            <a:rPr lang="lv-LV" b="1" dirty="0"/>
            <a:t>2018.gada 1.ceturksnis</a:t>
          </a:r>
        </a:p>
      </dgm:t>
    </dgm:pt>
    <dgm:pt modelId="{9DBA7B95-5CE6-44A3-83D9-54335A4D5079}" type="parTrans" cxnId="{36CFFDEA-DC1A-442D-85C8-6521EA9A7D1E}">
      <dgm:prSet/>
      <dgm:spPr/>
      <dgm:t>
        <a:bodyPr/>
        <a:lstStyle/>
        <a:p>
          <a:endParaRPr lang="lv-LV"/>
        </a:p>
      </dgm:t>
    </dgm:pt>
    <dgm:pt modelId="{BF17152D-BB47-4A18-90D7-C3B7E0075E7F}" type="sibTrans" cxnId="{36CFFDEA-DC1A-442D-85C8-6521EA9A7D1E}">
      <dgm:prSet/>
      <dgm:spPr/>
      <dgm:t>
        <a:bodyPr/>
        <a:lstStyle/>
        <a:p>
          <a:endParaRPr lang="lv-LV"/>
        </a:p>
      </dgm:t>
    </dgm:pt>
    <dgm:pt modelId="{1A8F6D14-7DDE-46EA-A44B-E5EEAB48E9A6}">
      <dgm:prSet phldrT="[Text]"/>
      <dgm:spPr/>
      <dgm:t>
        <a:bodyPr/>
        <a:lstStyle/>
        <a:p>
          <a:r>
            <a:rPr lang="lv-LV" b="1" dirty="0"/>
            <a:t>2019.gada 2.pusgads- 2020.gada 1.pusgads</a:t>
          </a:r>
        </a:p>
      </dgm:t>
    </dgm:pt>
    <dgm:pt modelId="{903680BD-B2AB-4DAC-A4A7-FFB8D0C2C45E}" type="parTrans" cxnId="{FAE9EBDF-59DF-4B90-AD04-EAFDF240138F}">
      <dgm:prSet/>
      <dgm:spPr/>
      <dgm:t>
        <a:bodyPr/>
        <a:lstStyle/>
        <a:p>
          <a:endParaRPr lang="lv-LV"/>
        </a:p>
      </dgm:t>
    </dgm:pt>
    <dgm:pt modelId="{24BA2919-BB3E-437C-BD11-FC971DAF0C98}" type="sibTrans" cxnId="{FAE9EBDF-59DF-4B90-AD04-EAFDF240138F}">
      <dgm:prSet/>
      <dgm:spPr/>
      <dgm:t>
        <a:bodyPr/>
        <a:lstStyle/>
        <a:p>
          <a:endParaRPr lang="lv-LV"/>
        </a:p>
      </dgm:t>
    </dgm:pt>
    <dgm:pt modelId="{71D347DD-52D2-469A-A125-588B64C2A019}">
      <dgm:prSet phldrT="[Text]"/>
      <dgm:spPr/>
      <dgm:t>
        <a:bodyPr/>
        <a:lstStyle/>
        <a:p>
          <a:r>
            <a:rPr lang="lv-LV" b="1" dirty="0"/>
            <a:t>Ar 2021.gadu</a:t>
          </a:r>
        </a:p>
      </dgm:t>
    </dgm:pt>
    <dgm:pt modelId="{7F308B1E-810F-4944-B8C0-743F7777A41C}" type="parTrans" cxnId="{CD30B70D-5449-4E71-B8C0-82C672FD5E03}">
      <dgm:prSet/>
      <dgm:spPr/>
      <dgm:t>
        <a:bodyPr/>
        <a:lstStyle/>
        <a:p>
          <a:endParaRPr lang="lv-LV"/>
        </a:p>
      </dgm:t>
    </dgm:pt>
    <dgm:pt modelId="{7E7D2B8D-40BC-4A27-BCE0-87BA391A8C6C}" type="sibTrans" cxnId="{CD30B70D-5449-4E71-B8C0-82C672FD5E03}">
      <dgm:prSet/>
      <dgm:spPr/>
      <dgm:t>
        <a:bodyPr/>
        <a:lstStyle/>
        <a:p>
          <a:endParaRPr lang="lv-LV"/>
        </a:p>
      </dgm:t>
    </dgm:pt>
    <dgm:pt modelId="{831F1394-D5E8-4663-8D17-257F794CC8FC}">
      <dgm:prSet/>
      <dgm:spPr/>
      <dgm:t>
        <a:bodyPr/>
        <a:lstStyle/>
        <a:p>
          <a:r>
            <a:rPr lang="lv-LV" dirty="0"/>
            <a:t>Jauna politikas plānošanas dokumenta bērnu un ģimeņu politikas jomā darbība</a:t>
          </a:r>
        </a:p>
      </dgm:t>
    </dgm:pt>
    <dgm:pt modelId="{30791FE0-B366-4EC9-9A87-2156969835D4}" type="parTrans" cxnId="{3DF0ED62-E1B2-420C-9B51-B97E97734648}">
      <dgm:prSet/>
      <dgm:spPr/>
      <dgm:t>
        <a:bodyPr/>
        <a:lstStyle/>
        <a:p>
          <a:endParaRPr lang="lv-LV"/>
        </a:p>
      </dgm:t>
    </dgm:pt>
    <dgm:pt modelId="{5368B0B5-606B-4533-AC9A-0F2849C5FF1D}" type="sibTrans" cxnId="{3DF0ED62-E1B2-420C-9B51-B97E97734648}">
      <dgm:prSet/>
      <dgm:spPr/>
      <dgm:t>
        <a:bodyPr/>
        <a:lstStyle/>
        <a:p>
          <a:endParaRPr lang="lv-LV"/>
        </a:p>
      </dgm:t>
    </dgm:pt>
    <dgm:pt modelId="{408E9A47-7A2C-4A25-BDD7-2309A0FDF5B9}">
      <dgm:prSet/>
      <dgm:spPr/>
      <dgm:t>
        <a:bodyPr/>
        <a:lstStyle/>
        <a:p>
          <a:r>
            <a:rPr lang="lv-LV" dirty="0"/>
            <a:t>Darbs pie jauna politikas plānošanas dokumenta bērnu un ģimeņu politikas jomā izstrādes (domnīcas, darba grupas, diskusijas ar NVO, valsts un pašvaldību iestādēm)</a:t>
          </a:r>
        </a:p>
      </dgm:t>
    </dgm:pt>
    <dgm:pt modelId="{C622AFDA-AB70-4B8E-93DF-FFB2828DCD15}" type="parTrans" cxnId="{8AB3C558-9C23-4AF6-B8EE-2B13E0BD5714}">
      <dgm:prSet/>
      <dgm:spPr/>
      <dgm:t>
        <a:bodyPr/>
        <a:lstStyle/>
        <a:p>
          <a:endParaRPr lang="lv-LV"/>
        </a:p>
      </dgm:t>
    </dgm:pt>
    <dgm:pt modelId="{FAC6A708-D630-4283-9752-B3F41058B776}" type="sibTrans" cxnId="{8AB3C558-9C23-4AF6-B8EE-2B13E0BD5714}">
      <dgm:prSet/>
      <dgm:spPr/>
      <dgm:t>
        <a:bodyPr/>
        <a:lstStyle/>
        <a:p>
          <a:endParaRPr lang="lv-LV"/>
        </a:p>
      </dgm:t>
    </dgm:pt>
    <dgm:pt modelId="{6B290C0C-ACBD-4424-88C6-435E7FC52B0C}">
      <dgm:prSet/>
      <dgm:spPr/>
      <dgm:t>
        <a:bodyPr/>
        <a:lstStyle/>
        <a:p>
          <a:r>
            <a:rPr lang="lv-LV" dirty="0"/>
            <a:t>Informatīvā ziņojuma par pamatnostādņu īstenošanu sagatavošana un iesniegšana valdībā</a:t>
          </a:r>
        </a:p>
      </dgm:t>
    </dgm:pt>
    <dgm:pt modelId="{36CEC46E-5259-4354-B554-A036437E4E71}" type="parTrans" cxnId="{F43CEC95-1D4B-4377-AA18-02D6AFBA0568}">
      <dgm:prSet/>
      <dgm:spPr/>
      <dgm:t>
        <a:bodyPr/>
        <a:lstStyle/>
        <a:p>
          <a:endParaRPr lang="lv-LV"/>
        </a:p>
      </dgm:t>
    </dgm:pt>
    <dgm:pt modelId="{AECF7B8A-4F8C-4A4F-B2D6-BBE3FAA3A075}" type="sibTrans" cxnId="{F43CEC95-1D4B-4377-AA18-02D6AFBA0568}">
      <dgm:prSet/>
      <dgm:spPr/>
      <dgm:t>
        <a:bodyPr/>
        <a:lstStyle/>
        <a:p>
          <a:endParaRPr lang="lv-LV"/>
        </a:p>
      </dgm:t>
    </dgm:pt>
    <dgm:pt modelId="{470B29F0-2DA1-418C-AF97-0F857D80E83B}" type="pres">
      <dgm:prSet presAssocID="{49067347-838E-41D1-99D8-2F8E20C019DF}" presName="linear" presStyleCnt="0">
        <dgm:presLayoutVars>
          <dgm:dir/>
          <dgm:animLvl val="lvl"/>
          <dgm:resizeHandles val="exact"/>
        </dgm:presLayoutVars>
      </dgm:prSet>
      <dgm:spPr/>
    </dgm:pt>
    <dgm:pt modelId="{2BC29ABE-4CEF-4F3B-B5A4-42152C046B18}" type="pres">
      <dgm:prSet presAssocID="{107CDF3E-FDBC-4D65-A222-350C993A7858}" presName="parentLin" presStyleCnt="0"/>
      <dgm:spPr/>
    </dgm:pt>
    <dgm:pt modelId="{6096E116-AF6E-4F5D-B2D5-D755869C8502}" type="pres">
      <dgm:prSet presAssocID="{107CDF3E-FDBC-4D65-A222-350C993A7858}" presName="parentLeftMargin" presStyleLbl="node1" presStyleIdx="0" presStyleCnt="3"/>
      <dgm:spPr/>
    </dgm:pt>
    <dgm:pt modelId="{AC5AD134-90B3-4BC4-810E-F164CD84486A}" type="pres">
      <dgm:prSet presAssocID="{107CDF3E-FDBC-4D65-A222-350C993A78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5C9BC7-45C5-49DA-9ED2-0D959B17DB82}" type="pres">
      <dgm:prSet presAssocID="{107CDF3E-FDBC-4D65-A222-350C993A7858}" presName="negativeSpace" presStyleCnt="0"/>
      <dgm:spPr/>
    </dgm:pt>
    <dgm:pt modelId="{68D6BBA7-19C0-4319-AAF0-40AC495BB25C}" type="pres">
      <dgm:prSet presAssocID="{107CDF3E-FDBC-4D65-A222-350C993A7858}" presName="childText" presStyleLbl="conFgAcc1" presStyleIdx="0" presStyleCnt="3">
        <dgm:presLayoutVars>
          <dgm:bulletEnabled val="1"/>
        </dgm:presLayoutVars>
      </dgm:prSet>
      <dgm:spPr/>
    </dgm:pt>
    <dgm:pt modelId="{4C9EE443-5CED-4A14-8692-39771F16DA22}" type="pres">
      <dgm:prSet presAssocID="{BF17152D-BB47-4A18-90D7-C3B7E0075E7F}" presName="spaceBetweenRectangles" presStyleCnt="0"/>
      <dgm:spPr/>
    </dgm:pt>
    <dgm:pt modelId="{389E7D50-3E33-414B-AD61-15CE2BC82B11}" type="pres">
      <dgm:prSet presAssocID="{1A8F6D14-7DDE-46EA-A44B-E5EEAB48E9A6}" presName="parentLin" presStyleCnt="0"/>
      <dgm:spPr/>
    </dgm:pt>
    <dgm:pt modelId="{372C06E8-B599-46B2-B63F-E962FB09AE51}" type="pres">
      <dgm:prSet presAssocID="{1A8F6D14-7DDE-46EA-A44B-E5EEAB48E9A6}" presName="parentLeftMargin" presStyleLbl="node1" presStyleIdx="0" presStyleCnt="3"/>
      <dgm:spPr/>
    </dgm:pt>
    <dgm:pt modelId="{ECA81EF2-F14F-43CE-A80B-025477B6130C}" type="pres">
      <dgm:prSet presAssocID="{1A8F6D14-7DDE-46EA-A44B-E5EEAB48E9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818AFC-284A-48A9-884F-FA73405F9800}" type="pres">
      <dgm:prSet presAssocID="{1A8F6D14-7DDE-46EA-A44B-E5EEAB48E9A6}" presName="negativeSpace" presStyleCnt="0"/>
      <dgm:spPr/>
    </dgm:pt>
    <dgm:pt modelId="{088CE24E-3670-4B6D-88BB-9CE8B5851C10}" type="pres">
      <dgm:prSet presAssocID="{1A8F6D14-7DDE-46EA-A44B-E5EEAB48E9A6}" presName="childText" presStyleLbl="conFgAcc1" presStyleIdx="1" presStyleCnt="3">
        <dgm:presLayoutVars>
          <dgm:bulletEnabled val="1"/>
        </dgm:presLayoutVars>
      </dgm:prSet>
      <dgm:spPr/>
    </dgm:pt>
    <dgm:pt modelId="{44C9378F-C651-4C1F-B768-ECF07542F9E1}" type="pres">
      <dgm:prSet presAssocID="{24BA2919-BB3E-437C-BD11-FC971DAF0C98}" presName="spaceBetweenRectangles" presStyleCnt="0"/>
      <dgm:spPr/>
    </dgm:pt>
    <dgm:pt modelId="{61EE07E6-8B6C-4873-8D8B-EAC41AC5D570}" type="pres">
      <dgm:prSet presAssocID="{71D347DD-52D2-469A-A125-588B64C2A019}" presName="parentLin" presStyleCnt="0"/>
      <dgm:spPr/>
    </dgm:pt>
    <dgm:pt modelId="{7297E2DF-DA90-49B8-AD6A-5E8316E5B323}" type="pres">
      <dgm:prSet presAssocID="{71D347DD-52D2-469A-A125-588B64C2A019}" presName="parentLeftMargin" presStyleLbl="node1" presStyleIdx="1" presStyleCnt="3"/>
      <dgm:spPr/>
    </dgm:pt>
    <dgm:pt modelId="{93E67354-90C8-45A0-8AA1-DC6ABEC04C29}" type="pres">
      <dgm:prSet presAssocID="{71D347DD-52D2-469A-A125-588B64C2A0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30D939A-26AD-4F29-B4D5-D0EFE362706B}" type="pres">
      <dgm:prSet presAssocID="{71D347DD-52D2-469A-A125-588B64C2A019}" presName="negativeSpace" presStyleCnt="0"/>
      <dgm:spPr/>
    </dgm:pt>
    <dgm:pt modelId="{F5193A6D-F730-4D17-A082-1373089A2005}" type="pres">
      <dgm:prSet presAssocID="{71D347DD-52D2-469A-A125-588B64C2A0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67F80B-9355-419A-93C0-48400D36BAA2}" type="presOf" srcId="{6B290C0C-ACBD-4424-88C6-435E7FC52B0C}" destId="{68D6BBA7-19C0-4319-AAF0-40AC495BB25C}" srcOrd="0" destOrd="0" presId="urn:microsoft.com/office/officeart/2005/8/layout/list1"/>
    <dgm:cxn modelId="{CD30B70D-5449-4E71-B8C0-82C672FD5E03}" srcId="{49067347-838E-41D1-99D8-2F8E20C019DF}" destId="{71D347DD-52D2-469A-A125-588B64C2A019}" srcOrd="2" destOrd="0" parTransId="{7F308B1E-810F-4944-B8C0-743F7777A41C}" sibTransId="{7E7D2B8D-40BC-4A27-BCE0-87BA391A8C6C}"/>
    <dgm:cxn modelId="{67A8E315-1710-4AE3-AB04-E0AF66D12145}" type="presOf" srcId="{408E9A47-7A2C-4A25-BDD7-2309A0FDF5B9}" destId="{088CE24E-3670-4B6D-88BB-9CE8B5851C10}" srcOrd="0" destOrd="0" presId="urn:microsoft.com/office/officeart/2005/8/layout/list1"/>
    <dgm:cxn modelId="{B545B525-05EB-42EE-93B8-48AA332B21AC}" type="presOf" srcId="{49067347-838E-41D1-99D8-2F8E20C019DF}" destId="{470B29F0-2DA1-418C-AF97-0F857D80E83B}" srcOrd="0" destOrd="0" presId="urn:microsoft.com/office/officeart/2005/8/layout/list1"/>
    <dgm:cxn modelId="{A48F9128-E722-49AE-89F6-9A9999C85F89}" type="presOf" srcId="{831F1394-D5E8-4663-8D17-257F794CC8FC}" destId="{F5193A6D-F730-4D17-A082-1373089A2005}" srcOrd="0" destOrd="0" presId="urn:microsoft.com/office/officeart/2005/8/layout/list1"/>
    <dgm:cxn modelId="{18572D38-A095-4443-90DE-6EF12EBDD44A}" type="presOf" srcId="{107CDF3E-FDBC-4D65-A222-350C993A7858}" destId="{AC5AD134-90B3-4BC4-810E-F164CD84486A}" srcOrd="1" destOrd="0" presId="urn:microsoft.com/office/officeart/2005/8/layout/list1"/>
    <dgm:cxn modelId="{693B965F-AAB6-4694-8A30-3549C2C7A896}" type="presOf" srcId="{71D347DD-52D2-469A-A125-588B64C2A019}" destId="{7297E2DF-DA90-49B8-AD6A-5E8316E5B323}" srcOrd="0" destOrd="0" presId="urn:microsoft.com/office/officeart/2005/8/layout/list1"/>
    <dgm:cxn modelId="{92D2DE5F-153A-4F1A-ACBC-E2A0A61872D7}" type="presOf" srcId="{1A8F6D14-7DDE-46EA-A44B-E5EEAB48E9A6}" destId="{372C06E8-B599-46B2-B63F-E962FB09AE51}" srcOrd="0" destOrd="0" presId="urn:microsoft.com/office/officeart/2005/8/layout/list1"/>
    <dgm:cxn modelId="{3DF0ED62-E1B2-420C-9B51-B97E97734648}" srcId="{71D347DD-52D2-469A-A125-588B64C2A019}" destId="{831F1394-D5E8-4663-8D17-257F794CC8FC}" srcOrd="0" destOrd="0" parTransId="{30791FE0-B366-4EC9-9A87-2156969835D4}" sibTransId="{5368B0B5-606B-4533-AC9A-0F2849C5FF1D}"/>
    <dgm:cxn modelId="{3908A378-C146-4AD0-B1CC-579BEC6671A6}" type="presOf" srcId="{71D347DD-52D2-469A-A125-588B64C2A019}" destId="{93E67354-90C8-45A0-8AA1-DC6ABEC04C29}" srcOrd="1" destOrd="0" presId="urn:microsoft.com/office/officeart/2005/8/layout/list1"/>
    <dgm:cxn modelId="{8AB3C558-9C23-4AF6-B8EE-2B13E0BD5714}" srcId="{1A8F6D14-7DDE-46EA-A44B-E5EEAB48E9A6}" destId="{408E9A47-7A2C-4A25-BDD7-2309A0FDF5B9}" srcOrd="0" destOrd="0" parTransId="{C622AFDA-AB70-4B8E-93DF-FFB2828DCD15}" sibTransId="{FAC6A708-D630-4283-9752-B3F41058B776}"/>
    <dgm:cxn modelId="{176CB689-1C01-43B7-8C7C-B883A5A745F8}" type="presOf" srcId="{107CDF3E-FDBC-4D65-A222-350C993A7858}" destId="{6096E116-AF6E-4F5D-B2D5-D755869C8502}" srcOrd="0" destOrd="0" presId="urn:microsoft.com/office/officeart/2005/8/layout/list1"/>
    <dgm:cxn modelId="{F43CEC95-1D4B-4377-AA18-02D6AFBA0568}" srcId="{107CDF3E-FDBC-4D65-A222-350C993A7858}" destId="{6B290C0C-ACBD-4424-88C6-435E7FC52B0C}" srcOrd="0" destOrd="0" parTransId="{36CEC46E-5259-4354-B554-A036437E4E71}" sibTransId="{AECF7B8A-4F8C-4A4F-B2D6-BBE3FAA3A075}"/>
    <dgm:cxn modelId="{FAE9EBDF-59DF-4B90-AD04-EAFDF240138F}" srcId="{49067347-838E-41D1-99D8-2F8E20C019DF}" destId="{1A8F6D14-7DDE-46EA-A44B-E5EEAB48E9A6}" srcOrd="1" destOrd="0" parTransId="{903680BD-B2AB-4DAC-A4A7-FFB8D0C2C45E}" sibTransId="{24BA2919-BB3E-437C-BD11-FC971DAF0C98}"/>
    <dgm:cxn modelId="{36CFFDEA-DC1A-442D-85C8-6521EA9A7D1E}" srcId="{49067347-838E-41D1-99D8-2F8E20C019DF}" destId="{107CDF3E-FDBC-4D65-A222-350C993A7858}" srcOrd="0" destOrd="0" parTransId="{9DBA7B95-5CE6-44A3-83D9-54335A4D5079}" sibTransId="{BF17152D-BB47-4A18-90D7-C3B7E0075E7F}"/>
    <dgm:cxn modelId="{47A23BF9-2F14-428D-9C77-B9FA32F16950}" type="presOf" srcId="{1A8F6D14-7DDE-46EA-A44B-E5EEAB48E9A6}" destId="{ECA81EF2-F14F-43CE-A80B-025477B6130C}" srcOrd="1" destOrd="0" presId="urn:microsoft.com/office/officeart/2005/8/layout/list1"/>
    <dgm:cxn modelId="{B64FC229-69B2-4CC1-B4F7-77FEA61FF942}" type="presParOf" srcId="{470B29F0-2DA1-418C-AF97-0F857D80E83B}" destId="{2BC29ABE-4CEF-4F3B-B5A4-42152C046B18}" srcOrd="0" destOrd="0" presId="urn:microsoft.com/office/officeart/2005/8/layout/list1"/>
    <dgm:cxn modelId="{663D35A9-E2B0-4EE1-80F9-FD4FE673B956}" type="presParOf" srcId="{2BC29ABE-4CEF-4F3B-B5A4-42152C046B18}" destId="{6096E116-AF6E-4F5D-B2D5-D755869C8502}" srcOrd="0" destOrd="0" presId="urn:microsoft.com/office/officeart/2005/8/layout/list1"/>
    <dgm:cxn modelId="{3663A778-1E95-4CF0-A195-9EC1D2B01307}" type="presParOf" srcId="{2BC29ABE-4CEF-4F3B-B5A4-42152C046B18}" destId="{AC5AD134-90B3-4BC4-810E-F164CD84486A}" srcOrd="1" destOrd="0" presId="urn:microsoft.com/office/officeart/2005/8/layout/list1"/>
    <dgm:cxn modelId="{C32411AE-2810-4F19-B975-7EA6403876D2}" type="presParOf" srcId="{470B29F0-2DA1-418C-AF97-0F857D80E83B}" destId="{145C9BC7-45C5-49DA-9ED2-0D959B17DB82}" srcOrd="1" destOrd="0" presId="urn:microsoft.com/office/officeart/2005/8/layout/list1"/>
    <dgm:cxn modelId="{D08D68D5-C2C2-434B-9F6B-BA6FF93D7B10}" type="presParOf" srcId="{470B29F0-2DA1-418C-AF97-0F857D80E83B}" destId="{68D6BBA7-19C0-4319-AAF0-40AC495BB25C}" srcOrd="2" destOrd="0" presId="urn:microsoft.com/office/officeart/2005/8/layout/list1"/>
    <dgm:cxn modelId="{A1B4A9D3-9C5F-4511-8820-4100713AD489}" type="presParOf" srcId="{470B29F0-2DA1-418C-AF97-0F857D80E83B}" destId="{4C9EE443-5CED-4A14-8692-39771F16DA22}" srcOrd="3" destOrd="0" presId="urn:microsoft.com/office/officeart/2005/8/layout/list1"/>
    <dgm:cxn modelId="{9C8BE79F-1EDC-42D7-B5C0-4CDD858DD47D}" type="presParOf" srcId="{470B29F0-2DA1-418C-AF97-0F857D80E83B}" destId="{389E7D50-3E33-414B-AD61-15CE2BC82B11}" srcOrd="4" destOrd="0" presId="urn:microsoft.com/office/officeart/2005/8/layout/list1"/>
    <dgm:cxn modelId="{3BB1DF1F-798A-406C-B5CB-D62CD2C616D1}" type="presParOf" srcId="{389E7D50-3E33-414B-AD61-15CE2BC82B11}" destId="{372C06E8-B599-46B2-B63F-E962FB09AE51}" srcOrd="0" destOrd="0" presId="urn:microsoft.com/office/officeart/2005/8/layout/list1"/>
    <dgm:cxn modelId="{FA6485C1-720E-44AA-A3BE-AC0DB613C594}" type="presParOf" srcId="{389E7D50-3E33-414B-AD61-15CE2BC82B11}" destId="{ECA81EF2-F14F-43CE-A80B-025477B6130C}" srcOrd="1" destOrd="0" presId="urn:microsoft.com/office/officeart/2005/8/layout/list1"/>
    <dgm:cxn modelId="{BB76AA6F-B42C-42DC-9EDE-C873804EF6C7}" type="presParOf" srcId="{470B29F0-2DA1-418C-AF97-0F857D80E83B}" destId="{0C818AFC-284A-48A9-884F-FA73405F9800}" srcOrd="5" destOrd="0" presId="urn:microsoft.com/office/officeart/2005/8/layout/list1"/>
    <dgm:cxn modelId="{10CE6023-2B30-4F21-BF49-7AE127BADF4A}" type="presParOf" srcId="{470B29F0-2DA1-418C-AF97-0F857D80E83B}" destId="{088CE24E-3670-4B6D-88BB-9CE8B5851C10}" srcOrd="6" destOrd="0" presId="urn:microsoft.com/office/officeart/2005/8/layout/list1"/>
    <dgm:cxn modelId="{04FE5FE9-BF9B-497A-B813-091DD89358F8}" type="presParOf" srcId="{470B29F0-2DA1-418C-AF97-0F857D80E83B}" destId="{44C9378F-C651-4C1F-B768-ECF07542F9E1}" srcOrd="7" destOrd="0" presId="urn:microsoft.com/office/officeart/2005/8/layout/list1"/>
    <dgm:cxn modelId="{BCD71C3B-00CD-43A4-9B92-72BB8CCEC381}" type="presParOf" srcId="{470B29F0-2DA1-418C-AF97-0F857D80E83B}" destId="{61EE07E6-8B6C-4873-8D8B-EAC41AC5D570}" srcOrd="8" destOrd="0" presId="urn:microsoft.com/office/officeart/2005/8/layout/list1"/>
    <dgm:cxn modelId="{5F23B2B6-64CD-4193-B741-E5A8FA35E28E}" type="presParOf" srcId="{61EE07E6-8B6C-4873-8D8B-EAC41AC5D570}" destId="{7297E2DF-DA90-49B8-AD6A-5E8316E5B323}" srcOrd="0" destOrd="0" presId="urn:microsoft.com/office/officeart/2005/8/layout/list1"/>
    <dgm:cxn modelId="{44DE730F-B274-44ED-82DB-9B838799FF76}" type="presParOf" srcId="{61EE07E6-8B6C-4873-8D8B-EAC41AC5D570}" destId="{93E67354-90C8-45A0-8AA1-DC6ABEC04C29}" srcOrd="1" destOrd="0" presId="urn:microsoft.com/office/officeart/2005/8/layout/list1"/>
    <dgm:cxn modelId="{18768C27-061E-43D1-BD46-61CCE0F658D0}" type="presParOf" srcId="{470B29F0-2DA1-418C-AF97-0F857D80E83B}" destId="{930D939A-26AD-4F29-B4D5-D0EFE362706B}" srcOrd="9" destOrd="0" presId="urn:microsoft.com/office/officeart/2005/8/layout/list1"/>
    <dgm:cxn modelId="{DC0B9524-33B2-4FC7-B8B3-22CC3210B526}" type="presParOf" srcId="{470B29F0-2DA1-418C-AF97-0F857D80E83B}" destId="{F5193A6D-F730-4D17-A082-1373089A20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20F9E-7471-40AE-81D4-E829BEBB3121}">
      <dsp:nvSpPr>
        <dsp:cNvPr id="0" name=""/>
        <dsp:cNvSpPr/>
      </dsp:nvSpPr>
      <dsp:spPr>
        <a:xfrm>
          <a:off x="0" y="4003234"/>
          <a:ext cx="8839200" cy="1313950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/>
            <a:t>Secinājumi un rekomendācijas </a:t>
          </a:r>
          <a:endParaRPr lang="en-GB" sz="2500" kern="1200"/>
        </a:p>
      </dsp:txBody>
      <dsp:txXfrm>
        <a:off x="0" y="4003234"/>
        <a:ext cx="8839200" cy="709533"/>
      </dsp:txXfrm>
    </dsp:sp>
    <dsp:sp modelId="{E6F6F816-B4C5-495D-8123-AF71588DB18A}">
      <dsp:nvSpPr>
        <dsp:cNvPr id="0" name=""/>
        <dsp:cNvSpPr/>
      </dsp:nvSpPr>
      <dsp:spPr>
        <a:xfrm>
          <a:off x="0" y="4686488"/>
          <a:ext cx="4419600" cy="60441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Horizontāla līmeņa secinājumi un metodoloģiski ieteikumi</a:t>
          </a:r>
          <a:endParaRPr lang="en-GB" sz="1500" kern="1200"/>
        </a:p>
      </dsp:txBody>
      <dsp:txXfrm>
        <a:off x="0" y="4686488"/>
        <a:ext cx="4419600" cy="604417"/>
      </dsp:txXfrm>
    </dsp:sp>
    <dsp:sp modelId="{2CFF25BC-3C74-467D-9489-A7CFEE88344B}">
      <dsp:nvSpPr>
        <dsp:cNvPr id="0" name=""/>
        <dsp:cNvSpPr/>
      </dsp:nvSpPr>
      <dsp:spPr>
        <a:xfrm>
          <a:off x="4419600" y="4686488"/>
          <a:ext cx="4419600" cy="604417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Specifiski (rīcības virziena) secinājumi un ieteikumi</a:t>
          </a:r>
          <a:endParaRPr lang="en-GB" sz="1500" kern="1200"/>
        </a:p>
      </dsp:txBody>
      <dsp:txXfrm>
        <a:off x="4419600" y="4686488"/>
        <a:ext cx="4419600" cy="604417"/>
      </dsp:txXfrm>
    </dsp:sp>
    <dsp:sp modelId="{C044041A-191E-4670-8A3D-4C5BCC0D3428}">
      <dsp:nvSpPr>
        <dsp:cNvPr id="0" name=""/>
        <dsp:cNvSpPr/>
      </dsp:nvSpPr>
      <dsp:spPr>
        <a:xfrm rot="10800000">
          <a:off x="0" y="2002087"/>
          <a:ext cx="8839200" cy="2020856"/>
        </a:xfrm>
        <a:prstGeom prst="upArrowCallout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Iedzīvotāju nacionāli reprezentatīva aptauja (n=1616)</a:t>
          </a:r>
          <a:endParaRPr lang="en-GB" sz="2500" kern="1200" dirty="0"/>
        </a:p>
      </dsp:txBody>
      <dsp:txXfrm rot="-10800000">
        <a:off x="0" y="2002087"/>
        <a:ext cx="8839200" cy="709320"/>
      </dsp:txXfrm>
    </dsp:sp>
    <dsp:sp modelId="{EA803EBF-1481-4017-BEEA-14586EDF86D5}">
      <dsp:nvSpPr>
        <dsp:cNvPr id="0" name=""/>
        <dsp:cNvSpPr/>
      </dsp:nvSpPr>
      <dsp:spPr>
        <a:xfrm>
          <a:off x="0" y="2711407"/>
          <a:ext cx="8839200" cy="60423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 Mērķa grupas skatījums par būtiskākajiem politikas attīstības rīcības virzieniem un atbalsta jomām sadalījumā pēc ģimeņu veidiem, ģimenes un bērna attīstības posmiem, sociālā riska situācijām </a:t>
          </a:r>
          <a:endParaRPr lang="en-GB" sz="1500" kern="1200" dirty="0"/>
        </a:p>
      </dsp:txBody>
      <dsp:txXfrm>
        <a:off x="0" y="2711407"/>
        <a:ext cx="8839200" cy="604236"/>
      </dsp:txXfrm>
    </dsp:sp>
    <dsp:sp modelId="{D6204ADC-5705-424F-8EB7-02DAEFD05BC9}">
      <dsp:nvSpPr>
        <dsp:cNvPr id="0" name=""/>
        <dsp:cNvSpPr/>
      </dsp:nvSpPr>
      <dsp:spPr>
        <a:xfrm rot="10800000">
          <a:off x="0" y="940"/>
          <a:ext cx="8839200" cy="2020856"/>
        </a:xfrm>
        <a:prstGeom prst="upArrowCallout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 err="1"/>
            <a:t>Summatīvais</a:t>
          </a:r>
          <a:r>
            <a:rPr lang="lv-LV" sz="2500" kern="1200" dirty="0"/>
            <a:t> </a:t>
          </a:r>
          <a:r>
            <a:rPr lang="lv-LV" sz="2500" kern="1200" dirty="0" err="1"/>
            <a:t>izvērtējums</a:t>
          </a:r>
          <a:r>
            <a:rPr lang="lv-LV" sz="2500" kern="1200" dirty="0"/>
            <a:t> (sadalījumā pa rīcības virzieniem) </a:t>
          </a:r>
          <a:endParaRPr lang="en-GB" sz="2500" kern="1200" dirty="0"/>
        </a:p>
      </dsp:txBody>
      <dsp:txXfrm rot="-10800000">
        <a:off x="0" y="940"/>
        <a:ext cx="8839200" cy="709320"/>
      </dsp:txXfrm>
    </dsp:sp>
    <dsp:sp modelId="{6E1101BF-12E7-4D5D-8F29-FF9C51173DE9}">
      <dsp:nvSpPr>
        <dsp:cNvPr id="0" name=""/>
        <dsp:cNvSpPr/>
      </dsp:nvSpPr>
      <dsp:spPr>
        <a:xfrm>
          <a:off x="0" y="710260"/>
          <a:ext cx="2209800" cy="60423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Padziļinātās daļēji struktruētas intervijas </a:t>
          </a:r>
          <a:endParaRPr lang="en-GB" sz="1500" kern="1200"/>
        </a:p>
      </dsp:txBody>
      <dsp:txXfrm>
        <a:off x="0" y="710260"/>
        <a:ext cx="2209800" cy="604236"/>
      </dsp:txXfrm>
    </dsp:sp>
    <dsp:sp modelId="{214F3D80-BB17-49B3-BB31-AFFF46CB4A4B}">
      <dsp:nvSpPr>
        <dsp:cNvPr id="0" name=""/>
        <dsp:cNvSpPr/>
      </dsp:nvSpPr>
      <dsp:spPr>
        <a:xfrm>
          <a:off x="2209799" y="710260"/>
          <a:ext cx="2209800" cy="60423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 dirty="0"/>
            <a:t>Normatīvo un plānošanas dokumentu analīze </a:t>
          </a:r>
          <a:endParaRPr lang="en-GB" sz="1500" kern="1200" dirty="0"/>
        </a:p>
      </dsp:txBody>
      <dsp:txXfrm>
        <a:off x="2209799" y="710260"/>
        <a:ext cx="2209800" cy="604236"/>
      </dsp:txXfrm>
    </dsp:sp>
    <dsp:sp modelId="{38CD7A6A-0ED0-401E-B7D7-B8D01CC2AC21}">
      <dsp:nvSpPr>
        <dsp:cNvPr id="0" name=""/>
        <dsp:cNvSpPr/>
      </dsp:nvSpPr>
      <dsp:spPr>
        <a:xfrm>
          <a:off x="4419600" y="710260"/>
          <a:ext cx="2209800" cy="60423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Sekundāro datu analīze </a:t>
          </a:r>
          <a:endParaRPr lang="en-GB" sz="1500" kern="1200"/>
        </a:p>
      </dsp:txBody>
      <dsp:txXfrm>
        <a:off x="4419600" y="710260"/>
        <a:ext cx="2209800" cy="604236"/>
      </dsp:txXfrm>
    </dsp:sp>
    <dsp:sp modelId="{951DA37F-D4C9-4191-BBAB-65D0E21D5CB1}">
      <dsp:nvSpPr>
        <dsp:cNvPr id="0" name=""/>
        <dsp:cNvSpPr/>
      </dsp:nvSpPr>
      <dsp:spPr>
        <a:xfrm>
          <a:off x="6629400" y="710260"/>
          <a:ext cx="2209800" cy="60423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Statistikas analīze </a:t>
          </a:r>
          <a:endParaRPr lang="en-GB" sz="1500" kern="1200"/>
        </a:p>
      </dsp:txBody>
      <dsp:txXfrm>
        <a:off x="6629400" y="710260"/>
        <a:ext cx="2209800" cy="604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DEDDE-8833-4EDE-8A35-376795317D12}">
      <dsp:nvSpPr>
        <dsp:cNvPr id="0" name=""/>
        <dsp:cNvSpPr/>
      </dsp:nvSpPr>
      <dsp:spPr>
        <a:xfrm>
          <a:off x="591633" y="157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LPS</a:t>
          </a:r>
        </a:p>
      </dsp:txBody>
      <dsp:txXfrm>
        <a:off x="591633" y="157"/>
        <a:ext cx="1479083" cy="887450"/>
      </dsp:txXfrm>
    </dsp:sp>
    <dsp:sp modelId="{110454FC-DD61-4AE1-ACC9-5777304FA725}">
      <dsp:nvSpPr>
        <dsp:cNvPr id="0" name=""/>
        <dsp:cNvSpPr/>
      </dsp:nvSpPr>
      <dsp:spPr>
        <a:xfrm>
          <a:off x="2218626" y="157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LDDK</a:t>
          </a:r>
        </a:p>
      </dsp:txBody>
      <dsp:txXfrm>
        <a:off x="2218626" y="157"/>
        <a:ext cx="1479083" cy="887450"/>
      </dsp:txXfrm>
    </dsp:sp>
    <dsp:sp modelId="{36B6620F-9F93-40C7-AF05-33D40230A250}">
      <dsp:nvSpPr>
        <dsp:cNvPr id="0" name=""/>
        <dsp:cNvSpPr/>
      </dsp:nvSpPr>
      <dsp:spPr>
        <a:xfrm>
          <a:off x="3845618" y="157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LIZDA</a:t>
          </a:r>
        </a:p>
      </dsp:txBody>
      <dsp:txXfrm>
        <a:off x="3845618" y="157"/>
        <a:ext cx="1479083" cy="887450"/>
      </dsp:txXfrm>
    </dsp:sp>
    <dsp:sp modelId="{CC99CE8A-2B1A-4157-952B-EED32E1A3AB6}">
      <dsp:nvSpPr>
        <dsp:cNvPr id="0" name=""/>
        <dsp:cNvSpPr/>
      </dsp:nvSpPr>
      <dsp:spPr>
        <a:xfrm>
          <a:off x="591633" y="1035516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Biedrība “Asociācija Ģimene”</a:t>
          </a:r>
        </a:p>
      </dsp:txBody>
      <dsp:txXfrm>
        <a:off x="591633" y="1035516"/>
        <a:ext cx="1479083" cy="887450"/>
      </dsp:txXfrm>
    </dsp:sp>
    <dsp:sp modelId="{6912C2F9-8B9F-4D8A-9B79-3BECE3BFF90D}">
      <dsp:nvSpPr>
        <dsp:cNvPr id="0" name=""/>
        <dsp:cNvSpPr/>
      </dsp:nvSpPr>
      <dsp:spPr>
        <a:xfrm>
          <a:off x="2218626" y="1035516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Biedrība “Papardes zieds” </a:t>
          </a:r>
        </a:p>
      </dsp:txBody>
      <dsp:txXfrm>
        <a:off x="2218626" y="1035516"/>
        <a:ext cx="1479083" cy="887450"/>
      </dsp:txXfrm>
    </dsp:sp>
    <dsp:sp modelId="{E283BF24-DCB9-4829-83D9-56DEEA3AD018}">
      <dsp:nvSpPr>
        <dsp:cNvPr id="0" name=""/>
        <dsp:cNvSpPr/>
      </dsp:nvSpPr>
      <dsp:spPr>
        <a:xfrm>
          <a:off x="3845618" y="1035516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Latvijas dzemdību speciālistu un ginekologu asociācijas </a:t>
          </a:r>
        </a:p>
      </dsp:txBody>
      <dsp:txXfrm>
        <a:off x="3845618" y="1035516"/>
        <a:ext cx="1479083" cy="887450"/>
      </dsp:txXfrm>
    </dsp:sp>
    <dsp:sp modelId="{44E0A2CF-9DEA-4FD9-AE67-2ECF61EE9E39}">
      <dsp:nvSpPr>
        <dsp:cNvPr id="0" name=""/>
        <dsp:cNvSpPr/>
      </dsp:nvSpPr>
      <dsp:spPr>
        <a:xfrm>
          <a:off x="567997" y="2088632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Kustība «Plecs»</a:t>
          </a:r>
        </a:p>
      </dsp:txBody>
      <dsp:txXfrm>
        <a:off x="567997" y="2088632"/>
        <a:ext cx="1479083" cy="887450"/>
      </dsp:txXfrm>
    </dsp:sp>
    <dsp:sp modelId="{2C759076-1D15-42FD-AFE5-DA3CD257116A}">
      <dsp:nvSpPr>
        <dsp:cNvPr id="0" name=""/>
        <dsp:cNvSpPr/>
      </dsp:nvSpPr>
      <dsp:spPr>
        <a:xfrm>
          <a:off x="2218626" y="2070874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Biedrība “Azote"</a:t>
          </a:r>
        </a:p>
      </dsp:txBody>
      <dsp:txXfrm>
        <a:off x="2218626" y="2070874"/>
        <a:ext cx="1479083" cy="887450"/>
      </dsp:txXfrm>
    </dsp:sp>
    <dsp:sp modelId="{3F87E7E4-B350-4BD5-A747-B8932AF9E8A3}">
      <dsp:nvSpPr>
        <dsp:cNvPr id="0" name=""/>
        <dsp:cNvSpPr/>
      </dsp:nvSpPr>
      <dsp:spPr>
        <a:xfrm>
          <a:off x="3845618" y="2070874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Latvijas SOS Bērnu ciematu asociācija</a:t>
          </a:r>
        </a:p>
      </dsp:txBody>
      <dsp:txXfrm>
        <a:off x="3845618" y="2070874"/>
        <a:ext cx="1479083" cy="887450"/>
      </dsp:txXfrm>
    </dsp:sp>
    <dsp:sp modelId="{5559F75F-49E4-48B6-A55D-7B02ACD5A02A}">
      <dsp:nvSpPr>
        <dsp:cNvPr id="0" name=""/>
        <dsp:cNvSpPr/>
      </dsp:nvSpPr>
      <dsp:spPr>
        <a:xfrm>
          <a:off x="591633" y="3106233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Bāriņtiesu asociācija </a:t>
          </a:r>
        </a:p>
      </dsp:txBody>
      <dsp:txXfrm>
        <a:off x="591633" y="3106233"/>
        <a:ext cx="1479083" cy="887450"/>
      </dsp:txXfrm>
    </dsp:sp>
    <dsp:sp modelId="{F617EE81-AFAC-43BD-86FF-4093A019DCEE}">
      <dsp:nvSpPr>
        <dsp:cNvPr id="0" name=""/>
        <dsp:cNvSpPr/>
      </dsp:nvSpPr>
      <dsp:spPr>
        <a:xfrm>
          <a:off x="2218626" y="3106233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Biedrība „Klīnisko sociālo darbinieku Asociācija”</a:t>
          </a:r>
        </a:p>
      </dsp:txBody>
      <dsp:txXfrm>
        <a:off x="2218626" y="3106233"/>
        <a:ext cx="1479083" cy="887450"/>
      </dsp:txXfrm>
    </dsp:sp>
    <dsp:sp modelId="{2FC5A1DD-E6A5-41C7-A9F4-30E8514699E2}">
      <dsp:nvSpPr>
        <dsp:cNvPr id="0" name=""/>
        <dsp:cNvSpPr/>
      </dsp:nvSpPr>
      <dsp:spPr>
        <a:xfrm>
          <a:off x="3845618" y="3106233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Centrs «Marta»</a:t>
          </a:r>
        </a:p>
      </dsp:txBody>
      <dsp:txXfrm>
        <a:off x="3845618" y="3106233"/>
        <a:ext cx="1479083" cy="887450"/>
      </dsp:txXfrm>
    </dsp:sp>
    <dsp:sp modelId="{F25E3C6A-BC74-4E94-B5CA-948E608FD984}">
      <dsp:nvSpPr>
        <dsp:cNvPr id="0" name=""/>
        <dsp:cNvSpPr/>
      </dsp:nvSpPr>
      <dsp:spPr>
        <a:xfrm>
          <a:off x="591633" y="4141592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Biedrība “Skalbes”</a:t>
          </a:r>
        </a:p>
      </dsp:txBody>
      <dsp:txXfrm>
        <a:off x="591633" y="4141592"/>
        <a:ext cx="1479083" cy="887450"/>
      </dsp:txXfrm>
    </dsp:sp>
    <dsp:sp modelId="{B4D3BE09-FEF4-468F-96CD-767951A3BE12}">
      <dsp:nvSpPr>
        <dsp:cNvPr id="0" name=""/>
        <dsp:cNvSpPr/>
      </dsp:nvSpPr>
      <dsp:spPr>
        <a:xfrm>
          <a:off x="2218626" y="4141592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Centrs “Dardedze”</a:t>
          </a:r>
        </a:p>
      </dsp:txBody>
      <dsp:txXfrm>
        <a:off x="2218626" y="4141592"/>
        <a:ext cx="1479083" cy="887450"/>
      </dsp:txXfrm>
    </dsp:sp>
    <dsp:sp modelId="{8D96487C-0296-4357-9701-9FBED3CF7FBB}">
      <dsp:nvSpPr>
        <dsp:cNvPr id="0" name=""/>
        <dsp:cNvSpPr/>
      </dsp:nvSpPr>
      <dsp:spPr>
        <a:xfrm>
          <a:off x="3845618" y="4141592"/>
          <a:ext cx="1479083" cy="8874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 dirty="0"/>
            <a:t>Sabiedriskā iniciatīva “Zvaigžņu bērni”, dveseludarzs.lv </a:t>
          </a:r>
        </a:p>
      </dsp:txBody>
      <dsp:txXfrm>
        <a:off x="3845618" y="4141592"/>
        <a:ext cx="1479083" cy="887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797CC-3E08-4185-A5C6-FF7AE27E9B88}">
      <dsp:nvSpPr>
        <dsp:cNvPr id="0" name=""/>
        <dsp:cNvSpPr/>
      </dsp:nvSpPr>
      <dsp:spPr>
        <a:xfrm>
          <a:off x="0" y="431617"/>
          <a:ext cx="8610600" cy="13425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jānodrošina</a:t>
          </a:r>
          <a:r>
            <a:rPr lang="lv-LV" sz="2400" kern="1200" dirty="0"/>
            <a:t> ilgākas darbnespējas lapas vecākiem, kuru bērniem diagnosticētas un tiek ārstētas smagas slimības (62,1%), </a:t>
          </a:r>
        </a:p>
      </dsp:txBody>
      <dsp:txXfrm>
        <a:off x="65539" y="497156"/>
        <a:ext cx="8479522" cy="1211496"/>
      </dsp:txXfrm>
    </dsp:sp>
    <dsp:sp modelId="{55873441-C976-428C-8273-8ED675780EE9}">
      <dsp:nvSpPr>
        <dsp:cNvPr id="0" name=""/>
        <dsp:cNvSpPr/>
      </dsp:nvSpPr>
      <dsp:spPr>
        <a:xfrm>
          <a:off x="0" y="1843312"/>
          <a:ext cx="8610600" cy="13425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jānodrošina </a:t>
          </a:r>
          <a:r>
            <a:rPr lang="lv-LV" sz="2400" kern="1200" dirty="0"/>
            <a:t>bezmaksas ēdināšanu bērnudārzos (59,8%) </a:t>
          </a:r>
        </a:p>
      </dsp:txBody>
      <dsp:txXfrm>
        <a:off x="65539" y="1908851"/>
        <a:ext cx="8479522" cy="1211496"/>
      </dsp:txXfrm>
    </dsp:sp>
    <dsp:sp modelId="{23883894-F603-42B0-9EA2-ABC7209C33A5}">
      <dsp:nvSpPr>
        <dsp:cNvPr id="0" name=""/>
        <dsp:cNvSpPr/>
      </dsp:nvSpPr>
      <dsp:spPr>
        <a:xfrm>
          <a:off x="0" y="3255007"/>
          <a:ext cx="8610600" cy="13425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jānodrošina  </a:t>
          </a:r>
          <a:r>
            <a:rPr lang="lv-LV" sz="2400" kern="1200" dirty="0"/>
            <a:t>apmaksāta atvaļinājuma iespējas ārkārtas gadījumos, kad nepieciešams rūpēties par smagi slimiem vai aprūpējamiem tuviniekiem laika periodā līdz 2 vai 3 nedēļām (55,3%)</a:t>
          </a:r>
        </a:p>
      </dsp:txBody>
      <dsp:txXfrm>
        <a:off x="65539" y="3320546"/>
        <a:ext cx="8479522" cy="1211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6BBA7-19C0-4319-AAF0-40AC495BB25C}">
      <dsp:nvSpPr>
        <dsp:cNvPr id="0" name=""/>
        <dsp:cNvSpPr/>
      </dsp:nvSpPr>
      <dsp:spPr>
        <a:xfrm>
          <a:off x="0" y="298266"/>
          <a:ext cx="7467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374904" rIns="5795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Informatīvā ziņojuma par pamatnostādņu īstenošanu sagatavošana un iesniegšana valdībā</a:t>
          </a:r>
        </a:p>
      </dsp:txBody>
      <dsp:txXfrm>
        <a:off x="0" y="298266"/>
        <a:ext cx="7467600" cy="1020600"/>
      </dsp:txXfrm>
    </dsp:sp>
    <dsp:sp modelId="{AC5AD134-90B3-4BC4-810E-F164CD84486A}">
      <dsp:nvSpPr>
        <dsp:cNvPr id="0" name=""/>
        <dsp:cNvSpPr/>
      </dsp:nvSpPr>
      <dsp:spPr>
        <a:xfrm>
          <a:off x="373380" y="32586"/>
          <a:ext cx="5227320" cy="5313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2018.gada 1.ceturksnis</a:t>
          </a:r>
        </a:p>
      </dsp:txBody>
      <dsp:txXfrm>
        <a:off x="399319" y="58525"/>
        <a:ext cx="5175442" cy="479482"/>
      </dsp:txXfrm>
    </dsp:sp>
    <dsp:sp modelId="{088CE24E-3670-4B6D-88BB-9CE8B5851C10}">
      <dsp:nvSpPr>
        <dsp:cNvPr id="0" name=""/>
        <dsp:cNvSpPr/>
      </dsp:nvSpPr>
      <dsp:spPr>
        <a:xfrm>
          <a:off x="0" y="1681746"/>
          <a:ext cx="74676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374904" rIns="5795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Darbs pie jauna politikas plānošanas dokumenta bērnu un ģimeņu politikas jomā izstrādes (domnīcas, darba grupas, diskusijas ar NVO, valsts un pašvaldību iestādēm)</a:t>
          </a:r>
        </a:p>
      </dsp:txBody>
      <dsp:txXfrm>
        <a:off x="0" y="1681746"/>
        <a:ext cx="7467600" cy="1275750"/>
      </dsp:txXfrm>
    </dsp:sp>
    <dsp:sp modelId="{ECA81EF2-F14F-43CE-A80B-025477B6130C}">
      <dsp:nvSpPr>
        <dsp:cNvPr id="0" name=""/>
        <dsp:cNvSpPr/>
      </dsp:nvSpPr>
      <dsp:spPr>
        <a:xfrm>
          <a:off x="373380" y="1416066"/>
          <a:ext cx="5227320" cy="5313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9454"/>
                <a:satOff val="-716"/>
                <a:lumOff val="1227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2019.gada 2.pusgads- 2020.gada 1.pusgads</a:t>
          </a:r>
        </a:p>
      </dsp:txBody>
      <dsp:txXfrm>
        <a:off x="399319" y="1442005"/>
        <a:ext cx="5175442" cy="479482"/>
      </dsp:txXfrm>
    </dsp:sp>
    <dsp:sp modelId="{F5193A6D-F730-4D17-A082-1373089A2005}">
      <dsp:nvSpPr>
        <dsp:cNvPr id="0" name=""/>
        <dsp:cNvSpPr/>
      </dsp:nvSpPr>
      <dsp:spPr>
        <a:xfrm>
          <a:off x="0" y="3320376"/>
          <a:ext cx="7467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374904" rIns="5795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Jauna politikas plānošanas dokumenta bērnu un ģimeņu politikas jomā darbība</a:t>
          </a:r>
        </a:p>
      </dsp:txBody>
      <dsp:txXfrm>
        <a:off x="0" y="3320376"/>
        <a:ext cx="7467600" cy="1020600"/>
      </dsp:txXfrm>
    </dsp:sp>
    <dsp:sp modelId="{93E67354-90C8-45A0-8AA1-DC6ABEC04C29}">
      <dsp:nvSpPr>
        <dsp:cNvPr id="0" name=""/>
        <dsp:cNvSpPr/>
      </dsp:nvSpPr>
      <dsp:spPr>
        <a:xfrm>
          <a:off x="373380" y="3054696"/>
          <a:ext cx="5227320" cy="5313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Ar 2021.gadu</a:t>
          </a:r>
        </a:p>
      </dsp:txBody>
      <dsp:txXfrm>
        <a:off x="399319" y="3080635"/>
        <a:ext cx="517544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5C3884C-4335-4B27-8AFD-7C023850BF9A}" type="datetimeFigureOut">
              <a:rPr lang="lv-LV" smtClean="0"/>
              <a:t>18.12.2018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87CD2AB-3851-4C02-87DC-0ECB8EE5DE43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727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329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075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DAC3-0362-44E1-8451-91AAF674F966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035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053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6C04082-70D1-4D29-8323-48C92517F1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5921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7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17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.gov.l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labels.com/clip-art/Male_Symbol_Silhouette-122505.htm" TargetMode="External"/><Relationship Id="rId7" Type="http://schemas.openxmlformats.org/officeDocument/2006/relationships/hyperlink" Target="http://www.publicdomainfiles.com/show_file.php?id=1352862601549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de.dreamstime.com/lizenzfreie-stockfotos-kinderwagensymbol-image40025168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6E411-983F-4FA4-9C6E-53AB8388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297709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chemeClr val="accent3">
                    <a:lumMod val="50000"/>
                  </a:schemeClr>
                </a:solidFill>
              </a:rPr>
              <a:t>Ģimenes valsts politikas pamatnostādņu 2011.-2017.gadam </a:t>
            </a:r>
            <a:r>
              <a:rPr lang="lv-LV" i="1" dirty="0" err="1">
                <a:solidFill>
                  <a:schemeClr val="accent3">
                    <a:lumMod val="50000"/>
                  </a:schemeClr>
                </a:solidFill>
              </a:rPr>
              <a:t>ex-post</a:t>
            </a:r>
            <a:r>
              <a:rPr lang="lv-LV" dirty="0">
                <a:solidFill>
                  <a:schemeClr val="accent3">
                    <a:lumMod val="50000"/>
                  </a:schemeClr>
                </a:solidFill>
              </a:rPr>
              <a:t> izvērtējums</a:t>
            </a:r>
            <a:endParaRPr lang="lv-LV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9F16FB-B4BC-42D5-8DBC-67F234D66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2800" y="5802783"/>
            <a:ext cx="2286000" cy="639762"/>
          </a:xfrm>
        </p:spPr>
        <p:txBody>
          <a:bodyPr>
            <a:normAutofit/>
          </a:bodyPr>
          <a:lstStyle/>
          <a:p>
            <a:pPr algn="r"/>
            <a:r>
              <a:rPr lang="lv-LV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19.12.2018.</a:t>
            </a:r>
          </a:p>
        </p:txBody>
      </p:sp>
    </p:spTree>
    <p:extLst>
      <p:ext uri="{BB962C8B-B14F-4D97-AF65-F5344CB8AC3E}">
        <p14:creationId xmlns:p14="http://schemas.microsoft.com/office/powerpoint/2010/main" val="189952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2" descr="C:\Users\Lietotajs\Downloads\apmierinatiba.jpg">
            <a:extLst>
              <a:ext uri="{FF2B5EF4-FFF2-40B4-BE49-F238E27FC236}">
                <a16:creationId xmlns:a16="http://schemas.microsoft.com/office/drawing/2014/main" id="{AA107E02-D364-4492-AC3E-1B7E9982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447800"/>
            <a:ext cx="90678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02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0447"/>
            <a:ext cx="69342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Iedzīvotāju vērtējums par finansiālu atbalstu ģimenēm sociālo pabalstu un/vai nodokļu atvieglojumu  veidā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2" descr="C:\Users\Lietotajs\Downloads\finanses1.JPG">
            <a:extLst>
              <a:ext uri="{FF2B5EF4-FFF2-40B4-BE49-F238E27FC236}">
                <a16:creationId xmlns:a16="http://schemas.microsoft.com/office/drawing/2014/main" id="{0F6768B6-092A-4575-A5CC-204D2F3C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5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93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4176"/>
            <a:ext cx="67056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Iedzīvotāju vērtējums par finansiālu atbalstu ģimenēm sociālo pabalstu un/vai nodokļu atvieglojumu  veidā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2" descr="C:\Users\Lietotajs\Downloads\finanses2.JPG">
            <a:extLst>
              <a:ext uri="{FF2B5EF4-FFF2-40B4-BE49-F238E27FC236}">
                <a16:creationId xmlns:a16="http://schemas.microsoft.com/office/drawing/2014/main" id="{5BE76D3B-A076-4021-9715-D26DE99705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10" y="1341519"/>
            <a:ext cx="8736390" cy="4803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70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838200"/>
          </a:xfrm>
        </p:spPr>
        <p:txBody>
          <a:bodyPr/>
          <a:lstStyle/>
          <a:p>
            <a:r>
              <a:rPr lang="lv-LV" dirty="0"/>
              <a:t>Iedzīvotāju vērtējums par valsts atbalstu pakalpojumu veidā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2" descr="C:\Users\Lietotajs\Downloads\pakalpojumi.JPG">
            <a:extLst>
              <a:ext uri="{FF2B5EF4-FFF2-40B4-BE49-F238E27FC236}">
                <a16:creationId xmlns:a16="http://schemas.microsoft.com/office/drawing/2014/main" id="{D2AF3F67-A593-4249-8949-CFBD1E39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8904"/>
            <a:ext cx="9144000" cy="5559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70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Iedzīvotāju vērtējums par valsts atbalstu ģimenēm atvaļinājumu veidā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2" descr="C:\Users\Lietotajs\Downloads\atvalinajumi.JPG">
            <a:extLst>
              <a:ext uri="{FF2B5EF4-FFF2-40B4-BE49-F238E27FC236}">
                <a16:creationId xmlns:a16="http://schemas.microsoft.com/office/drawing/2014/main" id="{052A182E-4148-4B11-8FFB-A35DC17292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03" y="1828801"/>
            <a:ext cx="8926803" cy="3249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05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Iedzīvotāju vērtējums par valsts atbalstu ģimenēm atvaļinājumu veidā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" name="Picture 2" descr="C:\Users\Lietotajs\Downloads\atvalinajumi.JPG">
            <a:extLst>
              <a:ext uri="{FF2B5EF4-FFF2-40B4-BE49-F238E27FC236}">
                <a16:creationId xmlns:a16="http://schemas.microsoft.com/office/drawing/2014/main" id="{02E99CCE-A68E-4A7C-9000-EA06FDCC1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03" y="1743410"/>
            <a:ext cx="8926803" cy="333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75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7162800" cy="880747"/>
          </a:xfrm>
        </p:spPr>
        <p:txBody>
          <a:bodyPr>
            <a:normAutofit fontScale="90000"/>
          </a:bodyPr>
          <a:lstStyle/>
          <a:p>
            <a:r>
              <a:rPr lang="lv-LV" dirty="0"/>
              <a:t>Ģimeņu ar bērniem informētība par pasākumiem, kas valstiskā līmenī īstenoti laika periodā no 2011. gada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B71910-4FBC-480A-BE58-40DE7D61E4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55626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41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C849-956B-415C-8DB5-98297650B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8" name="Picture 2" descr="C:\Users\Lietotajs\Downloads\valstij jadoma.png">
            <a:extLst>
              <a:ext uri="{FF2B5EF4-FFF2-40B4-BE49-F238E27FC236}">
                <a16:creationId xmlns:a16="http://schemas.microsoft.com/office/drawing/2014/main" id="{F6B1A273-32B8-40F2-8B4A-AA9395FC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60510"/>
            <a:ext cx="8686800" cy="5040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10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C2FB85-E7B1-49F6-8BC2-CB1BBCA05D42}"/>
              </a:ext>
            </a:extLst>
          </p:cNvPr>
          <p:cNvSpPr/>
          <p:nvPr/>
        </p:nvSpPr>
        <p:spPr>
          <a:xfrm>
            <a:off x="2514600" y="159603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/>
              <a:t>Iedzīvotāju viedoklis par īpaši atbalstāmajām grupām </a:t>
            </a:r>
            <a:endParaRPr lang="lv-LV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5BAD6-E01A-418A-8F57-859D877B2B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38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5E0B-34B7-4A7B-AB47-3BC4BD5F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09" y="381000"/>
            <a:ext cx="6881091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Vislielākais respondentu atbilžu īpatsvars tika saņemts attiecībā  uz šādiem politikas iniciatīvu priekšlikumiem</a:t>
            </a:r>
            <a:endParaRPr lang="lv-LV" sz="18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18F18-6E17-43ED-92E1-BD61B7AA4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3997F-9AF8-49C4-83D1-A8CD0190E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FA2C025-08F4-4CE1-9E80-6ED860BEF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653311"/>
              </p:ext>
            </p:extLst>
          </p:nvPr>
        </p:nvGraphicFramePr>
        <p:xfrm>
          <a:off x="304800" y="16002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22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304800"/>
            <a:ext cx="72390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Ģimenes valsts politikas pamatnostādnēs un rīcības plānos definēto mērķu, uzdevumu, pasākumu un rezultatīvo rādītāju skaits sadalījumā pa rīcības virzieniem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A2BE30-50B5-4A3B-874F-6BDF8EE33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77880"/>
              </p:ext>
            </p:extLst>
          </p:nvPr>
        </p:nvGraphicFramePr>
        <p:xfrm>
          <a:off x="152400" y="1905001"/>
          <a:ext cx="8915401" cy="48767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41254">
                  <a:extLst>
                    <a:ext uri="{9D8B030D-6E8A-4147-A177-3AD203B41FA5}">
                      <a16:colId xmlns:a16="http://schemas.microsoft.com/office/drawing/2014/main" val="791881387"/>
                    </a:ext>
                  </a:extLst>
                </a:gridCol>
                <a:gridCol w="289762">
                  <a:extLst>
                    <a:ext uri="{9D8B030D-6E8A-4147-A177-3AD203B41FA5}">
                      <a16:colId xmlns:a16="http://schemas.microsoft.com/office/drawing/2014/main" val="1162579464"/>
                    </a:ext>
                  </a:extLst>
                </a:gridCol>
                <a:gridCol w="1456877">
                  <a:extLst>
                    <a:ext uri="{9D8B030D-6E8A-4147-A177-3AD203B41FA5}">
                      <a16:colId xmlns:a16="http://schemas.microsoft.com/office/drawing/2014/main" val="2715322339"/>
                    </a:ext>
                  </a:extLst>
                </a:gridCol>
                <a:gridCol w="1456877">
                  <a:extLst>
                    <a:ext uri="{9D8B030D-6E8A-4147-A177-3AD203B41FA5}">
                      <a16:colId xmlns:a16="http://schemas.microsoft.com/office/drawing/2014/main" val="3648973746"/>
                    </a:ext>
                  </a:extLst>
                </a:gridCol>
                <a:gridCol w="1456877">
                  <a:extLst>
                    <a:ext uri="{9D8B030D-6E8A-4147-A177-3AD203B41FA5}">
                      <a16:colId xmlns:a16="http://schemas.microsoft.com/office/drawing/2014/main" val="3164491889"/>
                    </a:ext>
                  </a:extLst>
                </a:gridCol>
                <a:gridCol w="1456877">
                  <a:extLst>
                    <a:ext uri="{9D8B030D-6E8A-4147-A177-3AD203B41FA5}">
                      <a16:colId xmlns:a16="http://schemas.microsoft.com/office/drawing/2014/main" val="803880603"/>
                    </a:ext>
                  </a:extLst>
                </a:gridCol>
                <a:gridCol w="1456877">
                  <a:extLst>
                    <a:ext uri="{9D8B030D-6E8A-4147-A177-3AD203B41FA5}">
                      <a16:colId xmlns:a16="http://schemas.microsoft.com/office/drawing/2014/main" val="1462009269"/>
                    </a:ext>
                  </a:extLst>
                </a:gridCol>
              </a:tblGrid>
              <a:tr h="204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Intervence 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RV1 </a:t>
                      </a:r>
                      <a:endParaRPr lang="lv-LV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Ģimenes dibināšana un laulība</a:t>
                      </a:r>
                      <a:endParaRPr lang="lv-LV" sz="2400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RV1 </a:t>
                      </a:r>
                      <a:endParaRPr lang="lv-LV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Ģimenes dibināšana un laulība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RV2 </a:t>
                      </a:r>
                      <a:endParaRPr lang="lv-LV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Ģimenes dzīves plānošana un bērna ienākšana ģimenē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RV3</a:t>
                      </a:r>
                      <a:endParaRPr lang="lv-LV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Atbalsts vecāku pienākumu īstenošanai</a:t>
                      </a:r>
                      <a:endParaRPr lang="lv-LV" sz="2400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RV4 </a:t>
                      </a:r>
                      <a:endParaRPr lang="lv-LV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Ģimenes stabilitāte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RV5 Ārpusģimenes aprūpe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3432533"/>
                  </a:ext>
                </a:extLst>
              </a:tr>
              <a:tr h="28209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Pamatnostādnes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332262"/>
                  </a:ext>
                </a:extLst>
              </a:tr>
              <a:tr h="2820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Mērķi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1</a:t>
                      </a:r>
                      <a:endParaRPr lang="lv-LV" sz="2400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806705"/>
                  </a:ext>
                </a:extLst>
              </a:tr>
              <a:tr h="2820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Uzdevumi 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5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9+1+1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21+1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8+1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4+1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790461"/>
                  </a:ext>
                </a:extLst>
              </a:tr>
              <a:tr h="2820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Rezultāti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5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5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175787"/>
                  </a:ext>
                </a:extLst>
              </a:tr>
              <a:tr h="578857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Rezultatīvie rādītāji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4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9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6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12+5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5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238415"/>
                  </a:ext>
                </a:extLst>
              </a:tr>
              <a:tr h="28209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Rīcības plāns 2012-2014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309655"/>
                  </a:ext>
                </a:extLst>
              </a:tr>
              <a:tr h="2820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Pasākumi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11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19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47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15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22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664688"/>
                  </a:ext>
                </a:extLst>
              </a:tr>
              <a:tr h="282091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Rīcības plāns 2016-2017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710509"/>
                  </a:ext>
                </a:extLst>
              </a:tr>
              <a:tr h="28209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Pasākumi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4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15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22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9</a:t>
                      </a:r>
                      <a:endParaRPr lang="lv-LV" sz="240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20</a:t>
                      </a:r>
                      <a:endParaRPr lang="lv-LV" sz="2400" dirty="0">
                        <a:solidFill>
                          <a:srgbClr val="44546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20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83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70391-CECD-4B60-870B-EECE0EF737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912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C2FB85-E7B1-49F6-8BC2-CB1BBCA05D42}"/>
              </a:ext>
            </a:extLst>
          </p:cNvPr>
          <p:cNvSpPr/>
          <p:nvPr/>
        </p:nvSpPr>
        <p:spPr>
          <a:xfrm>
            <a:off x="2514600" y="159603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/>
              <a:t>Iedzīvotāju viedoklis par ģimenes atbalsta jomām perspektīvā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27457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Turpmākās aktivitātes/izaicinājumi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85D2C3-CE5F-459A-AF18-37AE925AD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972494"/>
              </p:ext>
            </p:extLst>
          </p:nvPr>
        </p:nvGraphicFramePr>
        <p:xfrm>
          <a:off x="1219200" y="1752600"/>
          <a:ext cx="7467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79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27585" y="2830116"/>
            <a:ext cx="5829300" cy="6810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703660" eaLnBrk="1" fontAlgn="auto" hangingPunct="1">
              <a:spcAft>
                <a:spcPts val="0"/>
              </a:spcAft>
              <a:defRPr/>
            </a:pPr>
            <a:r>
              <a:rPr lang="lv-LV" sz="33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</a:rPr>
              <a:t>Paldies par uzmanību!</a:t>
            </a:r>
          </a:p>
        </p:txBody>
      </p:sp>
      <p:sp>
        <p:nvSpPr>
          <p:cNvPr id="32771" name="Virsraksts 4"/>
          <p:cNvSpPr txBox="1">
            <a:spLocks/>
          </p:cNvSpPr>
          <p:nvPr/>
        </p:nvSpPr>
        <p:spPr bwMode="auto">
          <a:xfrm>
            <a:off x="3468291" y="3511155"/>
            <a:ext cx="2322909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defTabSz="685800"/>
            <a:endParaRPr lang="lv-LV" altLang="lv-LV" sz="975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2901554" y="3848101"/>
            <a:ext cx="34563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85800"/>
            <a:r>
              <a:rPr lang="lv-LV" altLang="lv-LV" sz="12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  <a:hlinkClick r:id="rId3"/>
              </a:rPr>
              <a:t>www.lm.gov.lv</a:t>
            </a:r>
            <a:endParaRPr lang="lv-LV" altLang="lv-LV" sz="12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endParaRPr lang="lv-LV" altLang="lv-LV" sz="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r>
              <a:rPr lang="lv-LV" altLang="lv-LV" sz="12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Twitter:@Lab_min</a:t>
            </a:r>
            <a:endParaRPr lang="lv-LV" altLang="lv-LV" sz="12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r>
              <a:rPr lang="lv-LV" altLang="lv-LV" sz="12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https://www.facebook.com/labklajibasministrija</a:t>
            </a:r>
          </a:p>
          <a:p>
            <a:pPr algn="ctr" defTabSz="685800"/>
            <a:endParaRPr lang="lv-LV" altLang="lv-LV" sz="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r>
              <a:rPr lang="lv-LV" altLang="lv-LV" sz="12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Flickr.com:Labklajibas_ministrija</a:t>
            </a:r>
            <a:endParaRPr lang="lv-LV" altLang="lv-LV" sz="12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endParaRPr lang="lv-LV" altLang="lv-LV" sz="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r>
              <a:rPr lang="lv-LV" altLang="lv-LV" sz="12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Youtube.com</a:t>
            </a:r>
            <a:r>
              <a:rPr lang="lv-LV" altLang="lv-LV" sz="12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lv-LV" altLang="lv-LV" sz="12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labklajibasministrija</a:t>
            </a:r>
            <a:endParaRPr lang="lv-LV" altLang="lv-LV" sz="12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endParaRPr lang="lv-LV" altLang="lv-LV" sz="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r>
              <a:rPr lang="lv-LV" altLang="lv-LV" sz="12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Draugiem.lv</a:t>
            </a:r>
            <a:r>
              <a:rPr lang="lv-LV" altLang="lv-LV" sz="12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lv-LV" altLang="lv-LV" sz="12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labklajiba</a:t>
            </a:r>
            <a:endParaRPr lang="lv-LV" altLang="lv-LV" sz="12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r>
              <a:rPr lang="lv-LV" altLang="lv-LV" sz="12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Izmantotie attēli no: </a:t>
            </a:r>
            <a:r>
              <a:rPr lang="lv-LV" altLang="lv-LV" sz="1200" i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www.godagimene.lv</a:t>
            </a:r>
            <a:endParaRPr lang="lv-LV" altLang="lv-LV" sz="1200" i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Attēlu rezultāti vaicājumam “mana ģimene zīmējumi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79" y="3511154"/>
            <a:ext cx="2665654" cy="20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0.gstatic.com/images?q=tbn:ANd9GcS7EP23XH0_oiY0t_GccZYZyBRi0R0AZIVpqkY1Y5d86B3zA2P2owRVTPc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" y="3511154"/>
            <a:ext cx="2465834" cy="20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3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04800"/>
            <a:ext cx="6096000" cy="1036642"/>
          </a:xfrm>
        </p:spPr>
        <p:txBody>
          <a:bodyPr>
            <a:normAutofit/>
          </a:bodyPr>
          <a:lstStyle/>
          <a:p>
            <a:r>
              <a:rPr lang="lv-LV" dirty="0"/>
              <a:t>Izvērtējuma metodoloģija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1EF6A39-5735-41A2-8823-2B4C50842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002599"/>
              </p:ext>
            </p:extLst>
          </p:nvPr>
        </p:nvGraphicFramePr>
        <p:xfrm>
          <a:off x="152400" y="1371600"/>
          <a:ext cx="8839200" cy="531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7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5404-109A-4FAE-BDFA-125BC8482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Ekspertintervijas</a:t>
            </a:r>
            <a:r>
              <a:rPr lang="lv-LV" dirty="0"/>
              <a:t> un sociālo partneru iesaiste izvērtējumā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D84C-E503-471C-8AF2-FB478F36D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ED4AC-7286-45DF-8122-56D4D63FE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0F0418C-6EFF-4F80-A461-1E32F4AD1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297247"/>
              </p:ext>
            </p:extLst>
          </p:nvPr>
        </p:nvGraphicFramePr>
        <p:xfrm>
          <a:off x="27264" y="1568843"/>
          <a:ext cx="591633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88A589-E6DD-4BE5-8D8A-FBBC16303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0" y="1676400"/>
            <a:ext cx="3505200" cy="50728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v-LV" b="1" dirty="0"/>
              <a:t>Ekspertu atlasē izmantoti šādi kritēriji: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i="1" dirty="0">
                <a:latin typeface="+mn-lt"/>
              </a:rPr>
              <a:t>Saturiskais</a:t>
            </a:r>
            <a:r>
              <a:rPr lang="lv-LV" dirty="0">
                <a:latin typeface="+mn-lt"/>
              </a:rPr>
              <a:t> – eksperti izvēlēti atbilstoši katram Pamatnostādņu rīcības virzienam un konkrētai </a:t>
            </a:r>
            <a:r>
              <a:rPr lang="lv-LV" dirty="0" err="1">
                <a:latin typeface="+mn-lt"/>
              </a:rPr>
              <a:t>mērķgrupai</a:t>
            </a:r>
            <a:r>
              <a:rPr lang="lv-LV" dirty="0">
                <a:latin typeface="+mn-lt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i="1" dirty="0">
                <a:latin typeface="+mn-lt"/>
              </a:rPr>
              <a:t>Institucionālais</a:t>
            </a:r>
            <a:r>
              <a:rPr lang="lv-LV" dirty="0">
                <a:latin typeface="+mn-lt"/>
              </a:rPr>
              <a:t> – eksperti pārstāv visai daudzveidīgu institucionālo spektru pēc iespējas visaptveroša viedokļa iegūšanai: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dirty="0">
                <a:latin typeface="+mn-lt"/>
              </a:rPr>
              <a:t>Valsts pārvaldes un to pakļautībā esošas institūcijas,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dirty="0">
                <a:latin typeface="+mn-lt"/>
              </a:rPr>
              <a:t>Pašvaldību institūcijas,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v-LV" dirty="0">
                <a:latin typeface="+mn-lt"/>
              </a:rPr>
              <a:t>Sadarbības un sociālie partneri no nevalstiskā sektora, kas tieši pārstāv Pamatnostādņu mērķgrupu intereses.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9110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">
            <a:extLst>
              <a:ext uri="{FF2B5EF4-FFF2-40B4-BE49-F238E27FC236}">
                <a16:creationId xmlns:a16="http://schemas.microsoft.com/office/drawing/2014/main" id="{9208F382-8FB8-47B9-9E19-412029D521D5}"/>
              </a:ext>
            </a:extLst>
          </p:cNvPr>
          <p:cNvGrpSpPr/>
          <p:nvPr/>
        </p:nvGrpSpPr>
        <p:grpSpPr>
          <a:xfrm>
            <a:off x="948675" y="1159455"/>
            <a:ext cx="7619257" cy="3104856"/>
            <a:chOff x="894962" y="907173"/>
            <a:chExt cx="10663534" cy="4659350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D00D3EF-4E84-4B3C-AEB0-2E0D205C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4" y="1679549"/>
              <a:ext cx="196932" cy="349696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642" y="0"/>
                </a:cxn>
                <a:cxn ang="0">
                  <a:pos x="642" y="1140"/>
                </a:cxn>
                <a:cxn ang="0">
                  <a:pos x="0" y="1140"/>
                </a:cxn>
                <a:cxn ang="0">
                  <a:pos x="0" y="614"/>
                </a:cxn>
              </a:cxnLst>
              <a:rect l="0" t="0" r="r" b="b"/>
              <a:pathLst>
                <a:path w="642" h="1140">
                  <a:moveTo>
                    <a:pt x="0" y="614"/>
                  </a:moveTo>
                  <a:lnTo>
                    <a:pt x="642" y="0"/>
                  </a:lnTo>
                  <a:lnTo>
                    <a:pt x="642" y="1140"/>
                  </a:lnTo>
                  <a:lnTo>
                    <a:pt x="0" y="1140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3A3659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777134E6-928A-4C5A-B4C8-FEA4CABB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243" y="1422106"/>
              <a:ext cx="196932" cy="617489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641" y="0"/>
                </a:cxn>
                <a:cxn ang="0">
                  <a:pos x="641" y="2013"/>
                </a:cxn>
                <a:cxn ang="0">
                  <a:pos x="0" y="2013"/>
                </a:cxn>
                <a:cxn ang="0">
                  <a:pos x="0" y="680"/>
                </a:cxn>
              </a:cxnLst>
              <a:rect l="0" t="0" r="r" b="b"/>
              <a:pathLst>
                <a:path w="641" h="2013">
                  <a:moveTo>
                    <a:pt x="0" y="680"/>
                  </a:moveTo>
                  <a:lnTo>
                    <a:pt x="641" y="0"/>
                  </a:lnTo>
                  <a:lnTo>
                    <a:pt x="641" y="2013"/>
                  </a:lnTo>
                  <a:lnTo>
                    <a:pt x="0" y="2013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3A3659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D063E50-662F-44F5-B26A-A66DD767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75" y="1411756"/>
              <a:ext cx="196932" cy="6174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2" y="455"/>
                </a:cxn>
                <a:cxn ang="0">
                  <a:pos x="642" y="2013"/>
                </a:cxn>
                <a:cxn ang="0">
                  <a:pos x="0" y="2013"/>
                </a:cxn>
                <a:cxn ang="0">
                  <a:pos x="0" y="0"/>
                </a:cxn>
              </a:cxnLst>
              <a:rect l="0" t="0" r="r" b="b"/>
              <a:pathLst>
                <a:path w="642" h="2013">
                  <a:moveTo>
                    <a:pt x="0" y="0"/>
                  </a:moveTo>
                  <a:lnTo>
                    <a:pt x="642" y="455"/>
                  </a:lnTo>
                  <a:lnTo>
                    <a:pt x="642" y="2013"/>
                  </a:lnTo>
                  <a:lnTo>
                    <a:pt x="0" y="2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659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E44F1D7A-3651-47BC-BA9A-BECFECF0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572" y="1283506"/>
              <a:ext cx="196932" cy="718717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641" y="0"/>
                </a:cxn>
                <a:cxn ang="0">
                  <a:pos x="641" y="2343"/>
                </a:cxn>
                <a:cxn ang="0">
                  <a:pos x="0" y="2343"/>
                </a:cxn>
                <a:cxn ang="0">
                  <a:pos x="0" y="709"/>
                </a:cxn>
              </a:cxnLst>
              <a:rect l="0" t="0" r="r" b="b"/>
              <a:pathLst>
                <a:path w="641" h="2343">
                  <a:moveTo>
                    <a:pt x="0" y="709"/>
                  </a:moveTo>
                  <a:lnTo>
                    <a:pt x="641" y="0"/>
                  </a:lnTo>
                  <a:lnTo>
                    <a:pt x="641" y="2343"/>
                  </a:lnTo>
                  <a:lnTo>
                    <a:pt x="0" y="2343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39355B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219F8CB-521C-4FF8-96C1-61142E6D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804" y="1065399"/>
              <a:ext cx="196932" cy="942339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642" y="0"/>
                </a:cxn>
                <a:cxn ang="0">
                  <a:pos x="642" y="3071"/>
                </a:cxn>
                <a:cxn ang="0">
                  <a:pos x="0" y="3071"/>
                </a:cxn>
                <a:cxn ang="0">
                  <a:pos x="0" y="610"/>
                </a:cxn>
              </a:cxnLst>
              <a:rect l="0" t="0" r="r" b="b"/>
              <a:pathLst>
                <a:path w="642" h="3071">
                  <a:moveTo>
                    <a:pt x="0" y="610"/>
                  </a:moveTo>
                  <a:lnTo>
                    <a:pt x="642" y="0"/>
                  </a:lnTo>
                  <a:lnTo>
                    <a:pt x="642" y="3071"/>
                  </a:lnTo>
                  <a:lnTo>
                    <a:pt x="0" y="3071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3A3659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4873BFA9-0E70-4486-A4B8-A998006A6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181" y="907173"/>
              <a:ext cx="1422400" cy="966505"/>
            </a:xfrm>
            <a:custGeom>
              <a:avLst/>
              <a:gdLst>
                <a:gd name="connsiteX0" fmla="*/ 0 w 4199"/>
                <a:gd name="connsiteY0" fmla="*/ 2727 h 2727"/>
                <a:gd name="connsiteX1" fmla="*/ 1717 w 4199"/>
                <a:gd name="connsiteY1" fmla="*/ 1073 h 2727"/>
                <a:gd name="connsiteX2" fmla="*/ 2549 w 4199"/>
                <a:gd name="connsiteY2" fmla="*/ 1628 h 2727"/>
                <a:gd name="connsiteX3" fmla="*/ 4199 w 4199"/>
                <a:gd name="connsiteY3" fmla="*/ 0 h 2727"/>
                <a:gd name="connsiteX0" fmla="*/ 0 w 4418"/>
                <a:gd name="connsiteY0" fmla="*/ 2946 h 2946"/>
                <a:gd name="connsiteX1" fmla="*/ 1717 w 4418"/>
                <a:gd name="connsiteY1" fmla="*/ 1292 h 2946"/>
                <a:gd name="connsiteX2" fmla="*/ 2549 w 4418"/>
                <a:gd name="connsiteY2" fmla="*/ 1847 h 2946"/>
                <a:gd name="connsiteX3" fmla="*/ 4418 w 4418"/>
                <a:gd name="connsiteY3" fmla="*/ 0 h 2946"/>
                <a:gd name="connsiteX0" fmla="*/ 0 w 4637"/>
                <a:gd name="connsiteY0" fmla="*/ 3152 h 3152"/>
                <a:gd name="connsiteX1" fmla="*/ 1936 w 4637"/>
                <a:gd name="connsiteY1" fmla="*/ 1292 h 3152"/>
                <a:gd name="connsiteX2" fmla="*/ 2768 w 4637"/>
                <a:gd name="connsiteY2" fmla="*/ 1847 h 3152"/>
                <a:gd name="connsiteX3" fmla="*/ 4637 w 4637"/>
                <a:gd name="connsiteY3" fmla="*/ 0 h 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" h="3152">
                  <a:moveTo>
                    <a:pt x="0" y="3152"/>
                  </a:moveTo>
                  <a:lnTo>
                    <a:pt x="1936" y="1292"/>
                  </a:lnTo>
                  <a:lnTo>
                    <a:pt x="2768" y="1847"/>
                  </a:lnTo>
                  <a:lnTo>
                    <a:pt x="46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 type="none"/>
              <a:tailEnd type="triangle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29060AA-A022-45DB-8334-9514809CA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160" y="2828029"/>
              <a:ext cx="3099621" cy="353803"/>
            </a:xfrm>
            <a:custGeom>
              <a:avLst/>
              <a:gdLst/>
              <a:ahLst/>
              <a:cxnLst>
                <a:cxn ang="0">
                  <a:pos x="0" y="663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1" y="343"/>
                </a:cxn>
                <a:cxn ang="0">
                  <a:pos x="3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2" y="272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5" y="190"/>
                </a:cxn>
                <a:cxn ang="0">
                  <a:pos x="62" y="160"/>
                </a:cxn>
                <a:cxn ang="0">
                  <a:pos x="83" y="132"/>
                </a:cxn>
                <a:cxn ang="0">
                  <a:pos x="107" y="107"/>
                </a:cxn>
                <a:cxn ang="0">
                  <a:pos x="132" y="83"/>
                </a:cxn>
                <a:cxn ang="0">
                  <a:pos x="161" y="62"/>
                </a:cxn>
                <a:cxn ang="0">
                  <a:pos x="190" y="44"/>
                </a:cxn>
                <a:cxn ang="0">
                  <a:pos x="222" y="28"/>
                </a:cxn>
                <a:cxn ang="0">
                  <a:pos x="254" y="16"/>
                </a:cxn>
                <a:cxn ang="0">
                  <a:pos x="272" y="12"/>
                </a:cxn>
                <a:cxn ang="0">
                  <a:pos x="289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4" y="0"/>
                </a:cxn>
                <a:cxn ang="0">
                  <a:pos x="361" y="0"/>
                </a:cxn>
                <a:cxn ang="0">
                  <a:pos x="5702" y="0"/>
                </a:cxn>
              </a:cxnLst>
              <a:rect l="0" t="0" r="r" b="b"/>
              <a:pathLst>
                <a:path w="5702" h="663">
                  <a:moveTo>
                    <a:pt x="0" y="663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1" y="343"/>
                  </a:lnTo>
                  <a:lnTo>
                    <a:pt x="3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2" y="272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5" y="190"/>
                  </a:lnTo>
                  <a:lnTo>
                    <a:pt x="62" y="160"/>
                  </a:lnTo>
                  <a:lnTo>
                    <a:pt x="83" y="132"/>
                  </a:lnTo>
                  <a:lnTo>
                    <a:pt x="107" y="107"/>
                  </a:lnTo>
                  <a:lnTo>
                    <a:pt x="132" y="83"/>
                  </a:lnTo>
                  <a:lnTo>
                    <a:pt x="161" y="62"/>
                  </a:lnTo>
                  <a:lnTo>
                    <a:pt x="190" y="44"/>
                  </a:lnTo>
                  <a:lnTo>
                    <a:pt x="222" y="28"/>
                  </a:lnTo>
                  <a:lnTo>
                    <a:pt x="254" y="16"/>
                  </a:lnTo>
                  <a:lnTo>
                    <a:pt x="272" y="12"/>
                  </a:lnTo>
                  <a:lnTo>
                    <a:pt x="289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570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65CC302-8D16-495F-924E-DC6D4875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81" y="2436445"/>
              <a:ext cx="268817" cy="391584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1" y="555"/>
                </a:cxn>
                <a:cxn ang="0">
                  <a:pos x="21" y="555"/>
                </a:cxn>
                <a:cxn ang="0">
                  <a:pos x="40" y="555"/>
                </a:cxn>
                <a:cxn ang="0">
                  <a:pos x="58" y="553"/>
                </a:cxn>
                <a:cxn ang="0">
                  <a:pos x="76" y="550"/>
                </a:cxn>
                <a:cxn ang="0">
                  <a:pos x="94" y="547"/>
                </a:cxn>
                <a:cxn ang="0">
                  <a:pos x="112" y="543"/>
                </a:cxn>
                <a:cxn ang="0">
                  <a:pos x="128" y="538"/>
                </a:cxn>
                <a:cxn ang="0">
                  <a:pos x="162" y="526"/>
                </a:cxn>
                <a:cxn ang="0">
                  <a:pos x="193" y="512"/>
                </a:cxn>
                <a:cxn ang="0">
                  <a:pos x="223" y="494"/>
                </a:cxn>
                <a:cxn ang="0">
                  <a:pos x="251" y="473"/>
                </a:cxn>
                <a:cxn ang="0">
                  <a:pos x="277" y="449"/>
                </a:cxn>
                <a:cxn ang="0">
                  <a:pos x="301" y="424"/>
                </a:cxn>
                <a:cxn ang="0">
                  <a:pos x="321" y="396"/>
                </a:cxn>
                <a:cxn ang="0">
                  <a:pos x="339" y="366"/>
                </a:cxn>
                <a:cxn ang="0">
                  <a:pos x="354" y="335"/>
                </a:cxn>
                <a:cxn ang="0">
                  <a:pos x="366" y="300"/>
                </a:cxn>
                <a:cxn ang="0">
                  <a:pos x="372" y="284"/>
                </a:cxn>
                <a:cxn ang="0">
                  <a:pos x="375" y="266"/>
                </a:cxn>
                <a:cxn ang="0">
                  <a:pos x="378" y="248"/>
                </a:cxn>
                <a:cxn ang="0">
                  <a:pos x="381" y="231"/>
                </a:cxn>
                <a:cxn ang="0">
                  <a:pos x="382" y="213"/>
                </a:cxn>
                <a:cxn ang="0">
                  <a:pos x="382" y="193"/>
                </a:cxn>
                <a:cxn ang="0">
                  <a:pos x="382" y="0"/>
                </a:cxn>
              </a:cxnLst>
              <a:rect l="0" t="0" r="r" b="b"/>
              <a:pathLst>
                <a:path w="382" h="555">
                  <a:moveTo>
                    <a:pt x="0" y="555"/>
                  </a:moveTo>
                  <a:lnTo>
                    <a:pt x="21" y="555"/>
                  </a:lnTo>
                  <a:lnTo>
                    <a:pt x="21" y="555"/>
                  </a:lnTo>
                  <a:lnTo>
                    <a:pt x="40" y="555"/>
                  </a:lnTo>
                  <a:lnTo>
                    <a:pt x="58" y="553"/>
                  </a:lnTo>
                  <a:lnTo>
                    <a:pt x="76" y="550"/>
                  </a:lnTo>
                  <a:lnTo>
                    <a:pt x="94" y="547"/>
                  </a:lnTo>
                  <a:lnTo>
                    <a:pt x="112" y="543"/>
                  </a:lnTo>
                  <a:lnTo>
                    <a:pt x="128" y="538"/>
                  </a:lnTo>
                  <a:lnTo>
                    <a:pt x="162" y="526"/>
                  </a:lnTo>
                  <a:lnTo>
                    <a:pt x="193" y="512"/>
                  </a:lnTo>
                  <a:lnTo>
                    <a:pt x="223" y="494"/>
                  </a:lnTo>
                  <a:lnTo>
                    <a:pt x="251" y="473"/>
                  </a:lnTo>
                  <a:lnTo>
                    <a:pt x="277" y="449"/>
                  </a:lnTo>
                  <a:lnTo>
                    <a:pt x="301" y="424"/>
                  </a:lnTo>
                  <a:lnTo>
                    <a:pt x="321" y="396"/>
                  </a:lnTo>
                  <a:lnTo>
                    <a:pt x="339" y="366"/>
                  </a:lnTo>
                  <a:lnTo>
                    <a:pt x="354" y="335"/>
                  </a:lnTo>
                  <a:lnTo>
                    <a:pt x="366" y="300"/>
                  </a:lnTo>
                  <a:lnTo>
                    <a:pt x="372" y="284"/>
                  </a:lnTo>
                  <a:lnTo>
                    <a:pt x="375" y="266"/>
                  </a:lnTo>
                  <a:lnTo>
                    <a:pt x="378" y="248"/>
                  </a:lnTo>
                  <a:lnTo>
                    <a:pt x="381" y="231"/>
                  </a:lnTo>
                  <a:lnTo>
                    <a:pt x="382" y="213"/>
                  </a:lnTo>
                  <a:lnTo>
                    <a:pt x="382" y="193"/>
                  </a:lnTo>
                  <a:lnTo>
                    <a:pt x="38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2107A3E-5F29-4B8C-A709-5E1E3E28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77" y="2828028"/>
              <a:ext cx="3374015" cy="515230"/>
            </a:xfrm>
            <a:custGeom>
              <a:avLst/>
              <a:gdLst/>
              <a:ahLst/>
              <a:cxnLst>
                <a:cxn ang="0">
                  <a:pos x="5702" y="663"/>
                </a:cxn>
                <a:cxn ang="0">
                  <a:pos x="5702" y="361"/>
                </a:cxn>
                <a:cxn ang="0">
                  <a:pos x="5702" y="361"/>
                </a:cxn>
                <a:cxn ang="0">
                  <a:pos x="5701" y="343"/>
                </a:cxn>
                <a:cxn ang="0">
                  <a:pos x="5699" y="324"/>
                </a:cxn>
                <a:cxn ang="0">
                  <a:pos x="5698" y="306"/>
                </a:cxn>
                <a:cxn ang="0">
                  <a:pos x="5695" y="288"/>
                </a:cxn>
                <a:cxn ang="0">
                  <a:pos x="5690" y="272"/>
                </a:cxn>
                <a:cxn ang="0">
                  <a:pos x="5686" y="254"/>
                </a:cxn>
                <a:cxn ang="0">
                  <a:pos x="5674" y="221"/>
                </a:cxn>
                <a:cxn ang="0">
                  <a:pos x="5657" y="190"/>
                </a:cxn>
                <a:cxn ang="0">
                  <a:pos x="5640" y="160"/>
                </a:cxn>
                <a:cxn ang="0">
                  <a:pos x="5619" y="132"/>
                </a:cxn>
                <a:cxn ang="0">
                  <a:pos x="5595" y="107"/>
                </a:cxn>
                <a:cxn ang="0">
                  <a:pos x="5570" y="83"/>
                </a:cxn>
                <a:cxn ang="0">
                  <a:pos x="5541" y="62"/>
                </a:cxn>
                <a:cxn ang="0">
                  <a:pos x="5512" y="44"/>
                </a:cxn>
                <a:cxn ang="0">
                  <a:pos x="5480" y="28"/>
                </a:cxn>
                <a:cxn ang="0">
                  <a:pos x="5448" y="16"/>
                </a:cxn>
                <a:cxn ang="0">
                  <a:pos x="5430" y="12"/>
                </a:cxn>
                <a:cxn ang="0">
                  <a:pos x="5413" y="7"/>
                </a:cxn>
                <a:cxn ang="0">
                  <a:pos x="5396" y="4"/>
                </a:cxn>
                <a:cxn ang="0">
                  <a:pos x="5378" y="1"/>
                </a:cxn>
                <a:cxn ang="0">
                  <a:pos x="5358" y="0"/>
                </a:cxn>
                <a:cxn ang="0">
                  <a:pos x="5341" y="0"/>
                </a:cxn>
                <a:cxn ang="0">
                  <a:pos x="0" y="0"/>
                </a:cxn>
              </a:cxnLst>
              <a:rect l="0" t="0" r="r" b="b"/>
              <a:pathLst>
                <a:path w="5702" h="663">
                  <a:moveTo>
                    <a:pt x="5702" y="663"/>
                  </a:moveTo>
                  <a:lnTo>
                    <a:pt x="5702" y="361"/>
                  </a:lnTo>
                  <a:lnTo>
                    <a:pt x="5702" y="361"/>
                  </a:lnTo>
                  <a:lnTo>
                    <a:pt x="5701" y="343"/>
                  </a:lnTo>
                  <a:lnTo>
                    <a:pt x="5699" y="324"/>
                  </a:lnTo>
                  <a:lnTo>
                    <a:pt x="5698" y="306"/>
                  </a:lnTo>
                  <a:lnTo>
                    <a:pt x="5695" y="288"/>
                  </a:lnTo>
                  <a:lnTo>
                    <a:pt x="5690" y="272"/>
                  </a:lnTo>
                  <a:lnTo>
                    <a:pt x="5686" y="254"/>
                  </a:lnTo>
                  <a:lnTo>
                    <a:pt x="5674" y="221"/>
                  </a:lnTo>
                  <a:lnTo>
                    <a:pt x="5657" y="190"/>
                  </a:lnTo>
                  <a:lnTo>
                    <a:pt x="5640" y="160"/>
                  </a:lnTo>
                  <a:lnTo>
                    <a:pt x="5619" y="132"/>
                  </a:lnTo>
                  <a:lnTo>
                    <a:pt x="5595" y="107"/>
                  </a:lnTo>
                  <a:lnTo>
                    <a:pt x="5570" y="83"/>
                  </a:lnTo>
                  <a:lnTo>
                    <a:pt x="5541" y="62"/>
                  </a:lnTo>
                  <a:lnTo>
                    <a:pt x="5512" y="44"/>
                  </a:lnTo>
                  <a:lnTo>
                    <a:pt x="5480" y="28"/>
                  </a:lnTo>
                  <a:lnTo>
                    <a:pt x="5448" y="16"/>
                  </a:lnTo>
                  <a:lnTo>
                    <a:pt x="5430" y="12"/>
                  </a:lnTo>
                  <a:lnTo>
                    <a:pt x="5413" y="7"/>
                  </a:lnTo>
                  <a:lnTo>
                    <a:pt x="5396" y="4"/>
                  </a:lnTo>
                  <a:lnTo>
                    <a:pt x="5378" y="1"/>
                  </a:lnTo>
                  <a:lnTo>
                    <a:pt x="5358" y="0"/>
                  </a:lnTo>
                  <a:lnTo>
                    <a:pt x="53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8F178953-51FC-4249-829D-CE5BF926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572" y="2436445"/>
              <a:ext cx="335401" cy="391584"/>
            </a:xfrm>
            <a:custGeom>
              <a:avLst/>
              <a:gdLst/>
              <a:ahLst/>
              <a:cxnLst>
                <a:cxn ang="0">
                  <a:pos x="382" y="555"/>
                </a:cxn>
                <a:cxn ang="0">
                  <a:pos x="360" y="555"/>
                </a:cxn>
                <a:cxn ang="0">
                  <a:pos x="360" y="555"/>
                </a:cxn>
                <a:cxn ang="0">
                  <a:pos x="342" y="555"/>
                </a:cxn>
                <a:cxn ang="0">
                  <a:pos x="324" y="553"/>
                </a:cxn>
                <a:cxn ang="0">
                  <a:pos x="305" y="550"/>
                </a:cxn>
                <a:cxn ang="0">
                  <a:pos x="288" y="547"/>
                </a:cxn>
                <a:cxn ang="0">
                  <a:pos x="270" y="543"/>
                </a:cxn>
                <a:cxn ang="0">
                  <a:pos x="252" y="538"/>
                </a:cxn>
                <a:cxn ang="0">
                  <a:pos x="220" y="526"/>
                </a:cxn>
                <a:cxn ang="0">
                  <a:pos x="189" y="512"/>
                </a:cxn>
                <a:cxn ang="0">
                  <a:pos x="159" y="494"/>
                </a:cxn>
                <a:cxn ang="0">
                  <a:pos x="131" y="473"/>
                </a:cxn>
                <a:cxn ang="0">
                  <a:pos x="105" y="449"/>
                </a:cxn>
                <a:cxn ang="0">
                  <a:pos x="81" y="424"/>
                </a:cxn>
                <a:cxn ang="0">
                  <a:pos x="61" y="396"/>
                </a:cxn>
                <a:cxn ang="0">
                  <a:pos x="43" y="366"/>
                </a:cxn>
                <a:cxn ang="0">
                  <a:pos x="28" y="335"/>
                </a:cxn>
                <a:cxn ang="0">
                  <a:pos x="16" y="300"/>
                </a:cxn>
                <a:cxn ang="0">
                  <a:pos x="10" y="284"/>
                </a:cxn>
                <a:cxn ang="0">
                  <a:pos x="7" y="266"/>
                </a:cxn>
                <a:cxn ang="0">
                  <a:pos x="4" y="248"/>
                </a:cxn>
                <a:cxn ang="0">
                  <a:pos x="1" y="231"/>
                </a:cxn>
                <a:cxn ang="0">
                  <a:pos x="0" y="213"/>
                </a:cxn>
                <a:cxn ang="0">
                  <a:pos x="0" y="193"/>
                </a:cxn>
                <a:cxn ang="0">
                  <a:pos x="0" y="0"/>
                </a:cxn>
              </a:cxnLst>
              <a:rect l="0" t="0" r="r" b="b"/>
              <a:pathLst>
                <a:path w="382" h="555">
                  <a:moveTo>
                    <a:pt x="382" y="555"/>
                  </a:moveTo>
                  <a:lnTo>
                    <a:pt x="360" y="555"/>
                  </a:lnTo>
                  <a:lnTo>
                    <a:pt x="360" y="555"/>
                  </a:lnTo>
                  <a:lnTo>
                    <a:pt x="342" y="555"/>
                  </a:lnTo>
                  <a:lnTo>
                    <a:pt x="324" y="553"/>
                  </a:lnTo>
                  <a:lnTo>
                    <a:pt x="305" y="550"/>
                  </a:lnTo>
                  <a:lnTo>
                    <a:pt x="288" y="547"/>
                  </a:lnTo>
                  <a:lnTo>
                    <a:pt x="270" y="543"/>
                  </a:lnTo>
                  <a:lnTo>
                    <a:pt x="252" y="538"/>
                  </a:lnTo>
                  <a:lnTo>
                    <a:pt x="220" y="526"/>
                  </a:lnTo>
                  <a:lnTo>
                    <a:pt x="189" y="512"/>
                  </a:lnTo>
                  <a:lnTo>
                    <a:pt x="159" y="494"/>
                  </a:lnTo>
                  <a:lnTo>
                    <a:pt x="131" y="473"/>
                  </a:lnTo>
                  <a:lnTo>
                    <a:pt x="105" y="449"/>
                  </a:lnTo>
                  <a:lnTo>
                    <a:pt x="81" y="424"/>
                  </a:lnTo>
                  <a:lnTo>
                    <a:pt x="61" y="396"/>
                  </a:lnTo>
                  <a:lnTo>
                    <a:pt x="43" y="366"/>
                  </a:lnTo>
                  <a:lnTo>
                    <a:pt x="28" y="335"/>
                  </a:lnTo>
                  <a:lnTo>
                    <a:pt x="16" y="300"/>
                  </a:lnTo>
                  <a:lnTo>
                    <a:pt x="10" y="284"/>
                  </a:lnTo>
                  <a:lnTo>
                    <a:pt x="7" y="266"/>
                  </a:lnTo>
                  <a:lnTo>
                    <a:pt x="4" y="248"/>
                  </a:lnTo>
                  <a:lnTo>
                    <a:pt x="1" y="231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C9A6E9EC-7666-4DC1-9D36-50C410B3E4EA}"/>
                </a:ext>
              </a:extLst>
            </p:cNvPr>
            <p:cNvSpPr/>
            <p:nvPr/>
          </p:nvSpPr>
          <p:spPr>
            <a:xfrm>
              <a:off x="2300706" y="3274702"/>
              <a:ext cx="487680" cy="487680"/>
            </a:xfrm>
            <a:prstGeom prst="ellipse">
              <a:avLst/>
            </a:prstGeom>
            <a:solidFill>
              <a:srgbClr val="3A365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216C07-AB40-4BAE-97C9-1ACB24DBCDFA}"/>
                </a:ext>
              </a:extLst>
            </p:cNvPr>
            <p:cNvSpPr txBox="1"/>
            <p:nvPr/>
          </p:nvSpPr>
          <p:spPr>
            <a:xfrm>
              <a:off x="1432497" y="3392191"/>
              <a:ext cx="385232" cy="371525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820A15-83A6-439B-BC60-E57DBA584D07}"/>
                </a:ext>
              </a:extLst>
            </p:cNvPr>
            <p:cNvSpPr txBox="1"/>
            <p:nvPr/>
          </p:nvSpPr>
          <p:spPr>
            <a:xfrm>
              <a:off x="894962" y="3964611"/>
              <a:ext cx="3374015" cy="190521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lv-LV" sz="825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Palielinājies noslēgto laulību skaits</a:t>
              </a:r>
              <a:endParaRPr lang="en-GB" sz="8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F0F13F-3D27-4FF3-A7C5-29E505D0A610}"/>
                </a:ext>
              </a:extLst>
            </p:cNvPr>
            <p:cNvSpPr txBox="1"/>
            <p:nvPr/>
          </p:nvSpPr>
          <p:spPr>
            <a:xfrm>
              <a:off x="1752128" y="4371379"/>
              <a:ext cx="1590066" cy="38104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lv-LV" sz="82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Noslēgto laulību skaits uz 1000 iedzīvotājiem</a:t>
              </a:r>
              <a:endParaRPr lang="lv-LV" sz="825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BFB2B-913A-4750-A2EB-EB32958076BA}"/>
                </a:ext>
              </a:extLst>
            </p:cNvPr>
            <p:cNvSpPr txBox="1"/>
            <p:nvPr/>
          </p:nvSpPr>
          <p:spPr>
            <a:xfrm flipH="1">
              <a:off x="2423485" y="3319636"/>
              <a:ext cx="262820" cy="276667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1</a:t>
              </a:r>
            </a:p>
          </p:txBody>
        </p:sp>
        <p:sp>
          <p:nvSpPr>
            <p:cNvPr id="52" name="Oval 13">
              <a:extLst>
                <a:ext uri="{FF2B5EF4-FFF2-40B4-BE49-F238E27FC236}">
                  <a16:creationId xmlns:a16="http://schemas.microsoft.com/office/drawing/2014/main" id="{C25BE4AB-E19E-4676-93D2-041A0750EFB7}"/>
                </a:ext>
              </a:extLst>
            </p:cNvPr>
            <p:cNvSpPr/>
            <p:nvPr/>
          </p:nvSpPr>
          <p:spPr>
            <a:xfrm>
              <a:off x="5889415" y="3284227"/>
              <a:ext cx="487680" cy="487680"/>
            </a:xfrm>
            <a:prstGeom prst="ellipse">
              <a:avLst/>
            </a:prstGeom>
            <a:solidFill>
              <a:srgbClr val="3A365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4859E9-98E7-4DDA-AC04-0517EB6F0390}"/>
                </a:ext>
              </a:extLst>
            </p:cNvPr>
            <p:cNvSpPr txBox="1"/>
            <p:nvPr/>
          </p:nvSpPr>
          <p:spPr>
            <a:xfrm>
              <a:off x="5961239" y="3381760"/>
              <a:ext cx="359083" cy="405069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2</a:t>
              </a:r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C2B9EF8C-7C48-401F-89A6-05BEFEBC6CC2}"/>
                </a:ext>
              </a:extLst>
            </p:cNvPr>
            <p:cNvSpPr/>
            <p:nvPr/>
          </p:nvSpPr>
          <p:spPr>
            <a:xfrm>
              <a:off x="9636104" y="3307132"/>
              <a:ext cx="487680" cy="487680"/>
            </a:xfrm>
            <a:prstGeom prst="ellipse">
              <a:avLst/>
            </a:prstGeom>
            <a:solidFill>
              <a:srgbClr val="3A365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2C9CD77-DC46-4116-98BE-40759307C850}"/>
                </a:ext>
              </a:extLst>
            </p:cNvPr>
            <p:cNvSpPr txBox="1"/>
            <p:nvPr/>
          </p:nvSpPr>
          <p:spPr>
            <a:xfrm>
              <a:off x="9705061" y="3372736"/>
              <a:ext cx="385232" cy="371525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8FE955-59EC-4014-9F17-56EF9CF2E9A2}"/>
                </a:ext>
              </a:extLst>
            </p:cNvPr>
            <p:cNvSpPr txBox="1"/>
            <p:nvPr/>
          </p:nvSpPr>
          <p:spPr>
            <a:xfrm>
              <a:off x="9157959" y="5347615"/>
              <a:ext cx="2400537" cy="21890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defTabSz="685783">
                <a:lnSpc>
                  <a:spcPts val="1200"/>
                </a:lnSpc>
                <a:spcAft>
                  <a:spcPts val="1200"/>
                </a:spcAft>
              </a:pPr>
              <a:endParaRPr lang="lv-LV" sz="900" b="1" dirty="0">
                <a:solidFill>
                  <a:srgbClr val="000000"/>
                </a:solidFill>
                <a:latin typeface="Klavika Lt" panose="02000000000000000000" pitchFamily="50" charset="0"/>
                <a:ea typeface="Times New Roman" charset="0"/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6BFBF7-5DEE-47B6-942E-82C972D021F6}"/>
                </a:ext>
              </a:extLst>
            </p:cNvPr>
            <p:cNvSpPr txBox="1"/>
            <p:nvPr/>
          </p:nvSpPr>
          <p:spPr>
            <a:xfrm>
              <a:off x="11137692" y="1199213"/>
              <a:ext cx="258540" cy="554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latin typeface="Klavika Lt" panose="02000000000000000000" pitchFamily="50" charset="0"/>
                <a:cs typeface="Calibri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7AA1021-F266-4C0C-A23A-A551CC111C8C}"/>
              </a:ext>
            </a:extLst>
          </p:cNvPr>
          <p:cNvSpPr txBox="1"/>
          <p:nvPr/>
        </p:nvSpPr>
        <p:spPr>
          <a:xfrm>
            <a:off x="585389" y="5477575"/>
            <a:ext cx="6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675" baseline="30000" dirty="0">
                <a:solidFill>
                  <a:srgbClr val="3A3659"/>
                </a:solidFill>
              </a:rPr>
              <a:t>* </a:t>
            </a:r>
            <a:r>
              <a:rPr lang="lv-LV" sz="675" dirty="0">
                <a:solidFill>
                  <a:srgbClr val="3A3659"/>
                </a:solidFill>
              </a:rPr>
              <a:t> </a:t>
            </a:r>
            <a:r>
              <a:rPr lang="lv-LV" sz="750" dirty="0">
                <a:solidFill>
                  <a:srgbClr val="3A36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Rezultāti atbilstoši Vidussposma izvērtējumā norādītājam, LM</a:t>
            </a:r>
            <a:endParaRPr lang="en-GB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750" baseline="30000" dirty="0"/>
              <a:t>1 </a:t>
            </a:r>
            <a:r>
              <a:rPr lang="lv-LV" sz="750" dirty="0"/>
              <a:t> </a:t>
            </a:r>
            <a:r>
              <a:rPr lang="lv-LV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Rādītājs atbilstoši CSP datiem</a:t>
            </a:r>
          </a:p>
          <a:p>
            <a:pPr marL="171450" indent="-171450">
              <a:buAutoNum type="arabicPlain" startAt="2"/>
            </a:pP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CSP dati </a:t>
            </a:r>
          </a:p>
          <a:p>
            <a:pPr marL="171450" indent="-171450">
              <a:buAutoNum type="arabicPlain" startAt="2"/>
            </a:pP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  dati</a:t>
            </a:r>
            <a:endParaRPr lang="en-GB"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750" dirty="0">
              <a:solidFill>
                <a:srgbClr val="3A3659"/>
              </a:solidFill>
              <a:latin typeface="Klavika Lt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94A45-A6F2-4DD1-AD2B-C78BEFAE60C0}"/>
              </a:ext>
            </a:extLst>
          </p:cNvPr>
          <p:cNvSpPr/>
          <p:nvPr/>
        </p:nvSpPr>
        <p:spPr>
          <a:xfrm>
            <a:off x="3358791" y="1877747"/>
            <a:ext cx="246894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3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Ģimenes dibināšana un laulība</a:t>
            </a:r>
            <a:endParaRPr lang="en-GB" sz="135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62D45D-42C1-4AA1-956F-D57D6C4D2B78}"/>
              </a:ext>
            </a:extLst>
          </p:cNvPr>
          <p:cNvCxnSpPr>
            <a:cxnSpLocks/>
          </p:cNvCxnSpPr>
          <p:nvPr/>
        </p:nvCxnSpPr>
        <p:spPr>
          <a:xfrm>
            <a:off x="634457" y="4509960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46C6126-06E1-497F-BE4B-E5DC400F824A}"/>
              </a:ext>
            </a:extLst>
          </p:cNvPr>
          <p:cNvSpPr/>
          <p:nvPr/>
        </p:nvSpPr>
        <p:spPr>
          <a:xfrm>
            <a:off x="1762993" y="4182086"/>
            <a:ext cx="607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4,4 (4,6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GB" sz="900" b="1" baseline="30000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52B225-842C-47E9-9F4F-51ACD1ADB4AC}"/>
              </a:ext>
            </a:extLst>
          </p:cNvPr>
          <p:cNvSpPr/>
          <p:nvPr/>
        </p:nvSpPr>
        <p:spPr>
          <a:xfrm>
            <a:off x="585391" y="4201130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2009.g.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9B78D5-362D-4F82-9414-DF183EB8CDA0}"/>
              </a:ext>
            </a:extLst>
          </p:cNvPr>
          <p:cNvSpPr/>
          <p:nvPr/>
        </p:nvSpPr>
        <p:spPr>
          <a:xfrm>
            <a:off x="569383" y="4591603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2014.g.*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B40C7A1-2FD4-45EC-AC18-AC57F252829D}"/>
              </a:ext>
            </a:extLst>
          </p:cNvPr>
          <p:cNvSpPr/>
          <p:nvPr/>
        </p:nvSpPr>
        <p:spPr>
          <a:xfrm>
            <a:off x="1844594" y="4587555"/>
            <a:ext cx="1009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5,7 </a:t>
            </a:r>
            <a:endParaRPr lang="en-GB" sz="9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8AD8430-1365-4849-8B0D-32FBF834C733}"/>
              </a:ext>
            </a:extLst>
          </p:cNvPr>
          <p:cNvCxnSpPr>
            <a:cxnSpLocks/>
          </p:cNvCxnSpPr>
          <p:nvPr/>
        </p:nvCxnSpPr>
        <p:spPr>
          <a:xfrm>
            <a:off x="665078" y="4882319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FD885EF-8143-4F41-BC72-C62DACF9880B}"/>
              </a:ext>
            </a:extLst>
          </p:cNvPr>
          <p:cNvCxnSpPr>
            <a:cxnSpLocks/>
          </p:cNvCxnSpPr>
          <p:nvPr/>
        </p:nvCxnSpPr>
        <p:spPr>
          <a:xfrm>
            <a:off x="665078" y="5275888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077BFE0E-BD24-4BEE-99F5-D6C876D5BBFF}"/>
              </a:ext>
            </a:extLst>
          </p:cNvPr>
          <p:cNvSpPr/>
          <p:nvPr/>
        </p:nvSpPr>
        <p:spPr>
          <a:xfrm>
            <a:off x="585390" y="4961746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2017.g.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C7217C-9E42-435F-A70A-579322B3A2E7}"/>
              </a:ext>
            </a:extLst>
          </p:cNvPr>
          <p:cNvSpPr/>
          <p:nvPr/>
        </p:nvSpPr>
        <p:spPr>
          <a:xfrm>
            <a:off x="1839635" y="4981124"/>
            <a:ext cx="3981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900" b="1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1AB7969-5477-4D39-862B-6AB15EA0F9FE}"/>
              </a:ext>
            </a:extLst>
          </p:cNvPr>
          <p:cNvSpPr txBox="1"/>
          <p:nvPr/>
        </p:nvSpPr>
        <p:spPr>
          <a:xfrm>
            <a:off x="3591573" y="3168041"/>
            <a:ext cx="2410785" cy="25391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Palielinājies reģistrētā laulībā </a:t>
            </a:r>
          </a:p>
          <a:p>
            <a:pPr algn="ctr"/>
            <a:r>
              <a:rPr lang="lv-LV" sz="8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dzimušo bērnu skaits</a:t>
            </a:r>
            <a:endParaRPr lang="en-GB" sz="8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8EAEAC-F574-4C2C-91D7-72166D771DC7}"/>
              </a:ext>
            </a:extLst>
          </p:cNvPr>
          <p:cNvSpPr txBox="1"/>
          <p:nvPr/>
        </p:nvSpPr>
        <p:spPr>
          <a:xfrm>
            <a:off x="4242236" y="3534755"/>
            <a:ext cx="1136126" cy="25391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Reģistrētā laulībā dzimušo bērnu īpatsvars, %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7CC1A07-D000-4F83-B0E7-1F83DD5F668B}"/>
              </a:ext>
            </a:extLst>
          </p:cNvPr>
          <p:cNvSpPr/>
          <p:nvPr/>
        </p:nvSpPr>
        <p:spPr>
          <a:xfrm>
            <a:off x="4633584" y="4186928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56,5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6C17DA0-8271-485B-84CB-8E5B99A596F8}"/>
              </a:ext>
            </a:extLst>
          </p:cNvPr>
          <p:cNvSpPr/>
          <p:nvPr/>
        </p:nvSpPr>
        <p:spPr>
          <a:xfrm>
            <a:off x="4623496" y="4600274"/>
            <a:ext cx="11028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55,4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8BDC726-85A2-448D-8FD7-D5994D9D6193}"/>
              </a:ext>
            </a:extLst>
          </p:cNvPr>
          <p:cNvSpPr/>
          <p:nvPr/>
        </p:nvSpPr>
        <p:spPr>
          <a:xfrm>
            <a:off x="4629281" y="4969334"/>
            <a:ext cx="4762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59,6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E715B12-EFC1-4F92-8724-E1051C5A83B5}"/>
              </a:ext>
            </a:extLst>
          </p:cNvPr>
          <p:cNvSpPr txBox="1"/>
          <p:nvPr/>
        </p:nvSpPr>
        <p:spPr>
          <a:xfrm>
            <a:off x="6188366" y="3164348"/>
            <a:ext cx="2410785" cy="25391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Samazinājies bērnu skaits, </a:t>
            </a:r>
          </a:p>
          <a:p>
            <a:pPr algn="ctr"/>
            <a:r>
              <a:rPr lang="lv-LV" sz="8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kuriem nav noteikta paternitāte</a:t>
            </a:r>
            <a:endParaRPr lang="en-GB" sz="8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3444F3A-D8E7-46CE-9423-C4C9BE4EE144}"/>
              </a:ext>
            </a:extLst>
          </p:cNvPr>
          <p:cNvSpPr txBox="1"/>
          <p:nvPr/>
        </p:nvSpPr>
        <p:spPr>
          <a:xfrm>
            <a:off x="6334538" y="3520830"/>
            <a:ext cx="1020510" cy="50783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Jaundzimušo, kuri dzimšanas reģistrā ierakstīti bez tēva, īpatsvars, %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E18414F-4624-4E8E-A6DE-D041918587D2}"/>
              </a:ext>
            </a:extLst>
          </p:cNvPr>
          <p:cNvSpPr txBox="1"/>
          <p:nvPr/>
        </p:nvSpPr>
        <p:spPr>
          <a:xfrm>
            <a:off x="7472112" y="3532187"/>
            <a:ext cx="1039877" cy="50783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Jaundzimušo, kuri dzimšanas reģistrā ierakstīti ar paternitātes atzīšanu, īpatsvars, %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63D339-348C-4F0E-B089-EA6ABA579D76}"/>
              </a:ext>
            </a:extLst>
          </p:cNvPr>
          <p:cNvSpPr/>
          <p:nvPr/>
        </p:nvSpPr>
        <p:spPr>
          <a:xfrm>
            <a:off x="6555133" y="4208309"/>
            <a:ext cx="6655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7,0 ( 6,9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9AC4D-685C-43AA-8B9E-EA0B2DAEAB4E}"/>
              </a:ext>
            </a:extLst>
          </p:cNvPr>
          <p:cNvCxnSpPr>
            <a:cxnSpLocks/>
          </p:cNvCxnSpPr>
          <p:nvPr/>
        </p:nvCxnSpPr>
        <p:spPr>
          <a:xfrm>
            <a:off x="4689425" y="2153361"/>
            <a:ext cx="0" cy="498442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F1D126C-7378-44EF-8973-42796F2F980E}"/>
              </a:ext>
            </a:extLst>
          </p:cNvPr>
          <p:cNvSpPr/>
          <p:nvPr/>
        </p:nvSpPr>
        <p:spPr>
          <a:xfrm>
            <a:off x="1692412" y="5326325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C0D44B3-60AC-43D1-96BD-14B0871D6A01}"/>
              </a:ext>
            </a:extLst>
          </p:cNvPr>
          <p:cNvSpPr/>
          <p:nvPr/>
        </p:nvSpPr>
        <p:spPr>
          <a:xfrm>
            <a:off x="4552436" y="5356310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198702A-C21D-4527-9D5A-209F9ABF5D3D}"/>
              </a:ext>
            </a:extLst>
          </p:cNvPr>
          <p:cNvSpPr/>
          <p:nvPr/>
        </p:nvSpPr>
        <p:spPr>
          <a:xfrm>
            <a:off x="6568357" y="5346626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598B006-18FC-492C-AA34-76F88D982D29}"/>
              </a:ext>
            </a:extLst>
          </p:cNvPr>
          <p:cNvSpPr/>
          <p:nvPr/>
        </p:nvSpPr>
        <p:spPr>
          <a:xfrm>
            <a:off x="7740451" y="5346626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0C5127-8323-4B38-8BFB-923B1A82DB6A}"/>
              </a:ext>
            </a:extLst>
          </p:cNvPr>
          <p:cNvSpPr/>
          <p:nvPr/>
        </p:nvSpPr>
        <p:spPr>
          <a:xfrm>
            <a:off x="2220043" y="4182279"/>
            <a:ext cx="2231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9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8F56438-3B8E-4C77-8670-F88386537A93}"/>
              </a:ext>
            </a:extLst>
          </p:cNvPr>
          <p:cNvSpPr/>
          <p:nvPr/>
        </p:nvSpPr>
        <p:spPr>
          <a:xfrm>
            <a:off x="7033050" y="4206406"/>
            <a:ext cx="127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9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6A5C15C-CBC6-4474-9150-87E25A18DC84}"/>
              </a:ext>
            </a:extLst>
          </p:cNvPr>
          <p:cNvSpPr/>
          <p:nvPr/>
        </p:nvSpPr>
        <p:spPr>
          <a:xfrm>
            <a:off x="6701305" y="4610408"/>
            <a:ext cx="10090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4,6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CCB4208-3E0C-4A51-8A74-A8282CA76387}"/>
              </a:ext>
            </a:extLst>
          </p:cNvPr>
          <p:cNvSpPr/>
          <p:nvPr/>
        </p:nvSpPr>
        <p:spPr>
          <a:xfrm>
            <a:off x="6718064" y="4961745"/>
            <a:ext cx="4762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C3E4814-8D25-4617-9D46-20FD78FBA92E}"/>
              </a:ext>
            </a:extLst>
          </p:cNvPr>
          <p:cNvSpPr/>
          <p:nvPr/>
        </p:nvSpPr>
        <p:spPr>
          <a:xfrm>
            <a:off x="7664921" y="4206405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36,5 ( 38,3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296CA41-759C-47A3-AD74-E33CB62BE25A}"/>
              </a:ext>
            </a:extLst>
          </p:cNvPr>
          <p:cNvSpPr/>
          <p:nvPr/>
        </p:nvSpPr>
        <p:spPr>
          <a:xfrm>
            <a:off x="8254970" y="4208834"/>
            <a:ext cx="1271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9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2D0F179-B882-459B-8F63-45C6E45995C7}"/>
              </a:ext>
            </a:extLst>
          </p:cNvPr>
          <p:cNvSpPr/>
          <p:nvPr/>
        </p:nvSpPr>
        <p:spPr>
          <a:xfrm>
            <a:off x="7814145" y="4594148"/>
            <a:ext cx="1038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40,0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F4A5FAD-C9CA-4F67-9149-8DBC5A6A80F3}"/>
              </a:ext>
            </a:extLst>
          </p:cNvPr>
          <p:cNvSpPr/>
          <p:nvPr/>
        </p:nvSpPr>
        <p:spPr>
          <a:xfrm>
            <a:off x="7778681" y="4950056"/>
            <a:ext cx="4762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37,1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endParaRPr lang="en-GB" sz="900" b="1" baseline="30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F2E5F352-0E35-4DEA-9B07-213C48DE7BB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05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/>
              <a:t>Rezultatīvie rādītāji un to sasniegšanas pakāpe</a:t>
            </a:r>
          </a:p>
        </p:txBody>
      </p:sp>
    </p:spTree>
    <p:extLst>
      <p:ext uri="{BB962C8B-B14F-4D97-AF65-F5344CB8AC3E}">
        <p14:creationId xmlns:p14="http://schemas.microsoft.com/office/powerpoint/2010/main" val="5159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3F742-B43C-4075-BD2C-CC25E65BD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991600" cy="5943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2F9ADE-F7C8-433A-B36B-02E6C0D79CC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05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/>
              <a:t>Rezultatīvie rādītāji un to sasniegšanas pakāpe</a:t>
            </a:r>
          </a:p>
        </p:txBody>
      </p:sp>
    </p:spTree>
    <p:extLst>
      <p:ext uri="{BB962C8B-B14F-4D97-AF65-F5344CB8AC3E}">
        <p14:creationId xmlns:p14="http://schemas.microsoft.com/office/powerpoint/2010/main" val="185864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">
            <a:extLst>
              <a:ext uri="{FF2B5EF4-FFF2-40B4-BE49-F238E27FC236}">
                <a16:creationId xmlns:a16="http://schemas.microsoft.com/office/drawing/2014/main" id="{9208F382-8FB8-47B9-9E19-412029D521D5}"/>
              </a:ext>
            </a:extLst>
          </p:cNvPr>
          <p:cNvGrpSpPr/>
          <p:nvPr/>
        </p:nvGrpSpPr>
        <p:grpSpPr>
          <a:xfrm>
            <a:off x="218945" y="924340"/>
            <a:ext cx="8361019" cy="3276530"/>
            <a:chOff x="-143171" y="907173"/>
            <a:chExt cx="11701667" cy="4647344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D00D3EF-4E84-4B3C-AEB0-2E0D205C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4" y="1679549"/>
              <a:ext cx="196932" cy="349696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642" y="0"/>
                </a:cxn>
                <a:cxn ang="0">
                  <a:pos x="642" y="1140"/>
                </a:cxn>
                <a:cxn ang="0">
                  <a:pos x="0" y="1140"/>
                </a:cxn>
                <a:cxn ang="0">
                  <a:pos x="0" y="614"/>
                </a:cxn>
              </a:cxnLst>
              <a:rect l="0" t="0" r="r" b="b"/>
              <a:pathLst>
                <a:path w="642" h="1140">
                  <a:moveTo>
                    <a:pt x="0" y="614"/>
                  </a:moveTo>
                  <a:lnTo>
                    <a:pt x="642" y="0"/>
                  </a:lnTo>
                  <a:lnTo>
                    <a:pt x="642" y="1140"/>
                  </a:lnTo>
                  <a:lnTo>
                    <a:pt x="0" y="1140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777134E6-928A-4C5A-B4C8-FEA4CABB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243" y="1422106"/>
              <a:ext cx="196932" cy="617489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641" y="0"/>
                </a:cxn>
                <a:cxn ang="0">
                  <a:pos x="641" y="2013"/>
                </a:cxn>
                <a:cxn ang="0">
                  <a:pos x="0" y="2013"/>
                </a:cxn>
                <a:cxn ang="0">
                  <a:pos x="0" y="680"/>
                </a:cxn>
              </a:cxnLst>
              <a:rect l="0" t="0" r="r" b="b"/>
              <a:pathLst>
                <a:path w="641" h="2013">
                  <a:moveTo>
                    <a:pt x="0" y="680"/>
                  </a:moveTo>
                  <a:lnTo>
                    <a:pt x="641" y="0"/>
                  </a:lnTo>
                  <a:lnTo>
                    <a:pt x="641" y="2013"/>
                  </a:lnTo>
                  <a:lnTo>
                    <a:pt x="0" y="2013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D063E50-662F-44F5-B26A-A66DD767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75" y="1411756"/>
              <a:ext cx="196932" cy="6174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2" y="455"/>
                </a:cxn>
                <a:cxn ang="0">
                  <a:pos x="642" y="2013"/>
                </a:cxn>
                <a:cxn ang="0">
                  <a:pos x="0" y="2013"/>
                </a:cxn>
                <a:cxn ang="0">
                  <a:pos x="0" y="0"/>
                </a:cxn>
              </a:cxnLst>
              <a:rect l="0" t="0" r="r" b="b"/>
              <a:pathLst>
                <a:path w="642" h="2013">
                  <a:moveTo>
                    <a:pt x="0" y="0"/>
                  </a:moveTo>
                  <a:lnTo>
                    <a:pt x="642" y="455"/>
                  </a:lnTo>
                  <a:lnTo>
                    <a:pt x="642" y="2013"/>
                  </a:lnTo>
                  <a:lnTo>
                    <a:pt x="0" y="2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E44F1D7A-3651-47BC-BA9A-BECFECF0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572" y="1283506"/>
              <a:ext cx="196932" cy="718717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641" y="0"/>
                </a:cxn>
                <a:cxn ang="0">
                  <a:pos x="641" y="2343"/>
                </a:cxn>
                <a:cxn ang="0">
                  <a:pos x="0" y="2343"/>
                </a:cxn>
                <a:cxn ang="0">
                  <a:pos x="0" y="709"/>
                </a:cxn>
              </a:cxnLst>
              <a:rect l="0" t="0" r="r" b="b"/>
              <a:pathLst>
                <a:path w="641" h="2343">
                  <a:moveTo>
                    <a:pt x="0" y="709"/>
                  </a:moveTo>
                  <a:lnTo>
                    <a:pt x="641" y="0"/>
                  </a:lnTo>
                  <a:lnTo>
                    <a:pt x="641" y="2343"/>
                  </a:lnTo>
                  <a:lnTo>
                    <a:pt x="0" y="2343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219F8CB-521C-4FF8-96C1-61142E6D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804" y="1065399"/>
              <a:ext cx="196932" cy="942339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642" y="0"/>
                </a:cxn>
                <a:cxn ang="0">
                  <a:pos x="642" y="3071"/>
                </a:cxn>
                <a:cxn ang="0">
                  <a:pos x="0" y="3071"/>
                </a:cxn>
                <a:cxn ang="0">
                  <a:pos x="0" y="610"/>
                </a:cxn>
              </a:cxnLst>
              <a:rect l="0" t="0" r="r" b="b"/>
              <a:pathLst>
                <a:path w="642" h="3071">
                  <a:moveTo>
                    <a:pt x="0" y="610"/>
                  </a:moveTo>
                  <a:lnTo>
                    <a:pt x="642" y="0"/>
                  </a:lnTo>
                  <a:lnTo>
                    <a:pt x="642" y="3071"/>
                  </a:lnTo>
                  <a:lnTo>
                    <a:pt x="0" y="3071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4873BFA9-0E70-4486-A4B8-A998006A6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181" y="907173"/>
              <a:ext cx="1422400" cy="966505"/>
            </a:xfrm>
            <a:custGeom>
              <a:avLst/>
              <a:gdLst>
                <a:gd name="connsiteX0" fmla="*/ 0 w 4199"/>
                <a:gd name="connsiteY0" fmla="*/ 2727 h 2727"/>
                <a:gd name="connsiteX1" fmla="*/ 1717 w 4199"/>
                <a:gd name="connsiteY1" fmla="*/ 1073 h 2727"/>
                <a:gd name="connsiteX2" fmla="*/ 2549 w 4199"/>
                <a:gd name="connsiteY2" fmla="*/ 1628 h 2727"/>
                <a:gd name="connsiteX3" fmla="*/ 4199 w 4199"/>
                <a:gd name="connsiteY3" fmla="*/ 0 h 2727"/>
                <a:gd name="connsiteX0" fmla="*/ 0 w 4418"/>
                <a:gd name="connsiteY0" fmla="*/ 2946 h 2946"/>
                <a:gd name="connsiteX1" fmla="*/ 1717 w 4418"/>
                <a:gd name="connsiteY1" fmla="*/ 1292 h 2946"/>
                <a:gd name="connsiteX2" fmla="*/ 2549 w 4418"/>
                <a:gd name="connsiteY2" fmla="*/ 1847 h 2946"/>
                <a:gd name="connsiteX3" fmla="*/ 4418 w 4418"/>
                <a:gd name="connsiteY3" fmla="*/ 0 h 2946"/>
                <a:gd name="connsiteX0" fmla="*/ 0 w 4637"/>
                <a:gd name="connsiteY0" fmla="*/ 3152 h 3152"/>
                <a:gd name="connsiteX1" fmla="*/ 1936 w 4637"/>
                <a:gd name="connsiteY1" fmla="*/ 1292 h 3152"/>
                <a:gd name="connsiteX2" fmla="*/ 2768 w 4637"/>
                <a:gd name="connsiteY2" fmla="*/ 1847 h 3152"/>
                <a:gd name="connsiteX3" fmla="*/ 4637 w 4637"/>
                <a:gd name="connsiteY3" fmla="*/ 0 h 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" h="3152">
                  <a:moveTo>
                    <a:pt x="0" y="3152"/>
                  </a:moveTo>
                  <a:lnTo>
                    <a:pt x="1936" y="1292"/>
                  </a:lnTo>
                  <a:lnTo>
                    <a:pt x="2768" y="1847"/>
                  </a:lnTo>
                  <a:lnTo>
                    <a:pt x="46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 type="none"/>
              <a:tailEnd type="triangle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29060AA-A022-45DB-8334-9514809CA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161" y="2509207"/>
              <a:ext cx="4102646" cy="208151"/>
            </a:xfrm>
            <a:custGeom>
              <a:avLst/>
              <a:gdLst/>
              <a:ahLst/>
              <a:cxnLst>
                <a:cxn ang="0">
                  <a:pos x="0" y="663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1" y="343"/>
                </a:cxn>
                <a:cxn ang="0">
                  <a:pos x="3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2" y="272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5" y="190"/>
                </a:cxn>
                <a:cxn ang="0">
                  <a:pos x="62" y="160"/>
                </a:cxn>
                <a:cxn ang="0">
                  <a:pos x="83" y="132"/>
                </a:cxn>
                <a:cxn ang="0">
                  <a:pos x="107" y="107"/>
                </a:cxn>
                <a:cxn ang="0">
                  <a:pos x="132" y="83"/>
                </a:cxn>
                <a:cxn ang="0">
                  <a:pos x="161" y="62"/>
                </a:cxn>
                <a:cxn ang="0">
                  <a:pos x="190" y="44"/>
                </a:cxn>
                <a:cxn ang="0">
                  <a:pos x="222" y="28"/>
                </a:cxn>
                <a:cxn ang="0">
                  <a:pos x="254" y="16"/>
                </a:cxn>
                <a:cxn ang="0">
                  <a:pos x="272" y="12"/>
                </a:cxn>
                <a:cxn ang="0">
                  <a:pos x="289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4" y="0"/>
                </a:cxn>
                <a:cxn ang="0">
                  <a:pos x="361" y="0"/>
                </a:cxn>
                <a:cxn ang="0">
                  <a:pos x="5702" y="0"/>
                </a:cxn>
              </a:cxnLst>
              <a:rect l="0" t="0" r="r" b="b"/>
              <a:pathLst>
                <a:path w="5702" h="663">
                  <a:moveTo>
                    <a:pt x="0" y="663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1" y="343"/>
                  </a:lnTo>
                  <a:lnTo>
                    <a:pt x="3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2" y="272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5" y="190"/>
                  </a:lnTo>
                  <a:lnTo>
                    <a:pt x="62" y="160"/>
                  </a:lnTo>
                  <a:lnTo>
                    <a:pt x="83" y="132"/>
                  </a:lnTo>
                  <a:lnTo>
                    <a:pt x="107" y="107"/>
                  </a:lnTo>
                  <a:lnTo>
                    <a:pt x="132" y="83"/>
                  </a:lnTo>
                  <a:lnTo>
                    <a:pt x="161" y="62"/>
                  </a:lnTo>
                  <a:lnTo>
                    <a:pt x="190" y="44"/>
                  </a:lnTo>
                  <a:lnTo>
                    <a:pt x="222" y="28"/>
                  </a:lnTo>
                  <a:lnTo>
                    <a:pt x="254" y="16"/>
                  </a:lnTo>
                  <a:lnTo>
                    <a:pt x="272" y="12"/>
                  </a:lnTo>
                  <a:lnTo>
                    <a:pt x="289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570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65CC302-8D16-495F-924E-DC6D4875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807" y="2061512"/>
              <a:ext cx="268817" cy="449116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1" y="555"/>
                </a:cxn>
                <a:cxn ang="0">
                  <a:pos x="21" y="555"/>
                </a:cxn>
                <a:cxn ang="0">
                  <a:pos x="40" y="555"/>
                </a:cxn>
                <a:cxn ang="0">
                  <a:pos x="58" y="553"/>
                </a:cxn>
                <a:cxn ang="0">
                  <a:pos x="76" y="550"/>
                </a:cxn>
                <a:cxn ang="0">
                  <a:pos x="94" y="547"/>
                </a:cxn>
                <a:cxn ang="0">
                  <a:pos x="112" y="543"/>
                </a:cxn>
                <a:cxn ang="0">
                  <a:pos x="128" y="538"/>
                </a:cxn>
                <a:cxn ang="0">
                  <a:pos x="162" y="526"/>
                </a:cxn>
                <a:cxn ang="0">
                  <a:pos x="193" y="512"/>
                </a:cxn>
                <a:cxn ang="0">
                  <a:pos x="223" y="494"/>
                </a:cxn>
                <a:cxn ang="0">
                  <a:pos x="251" y="473"/>
                </a:cxn>
                <a:cxn ang="0">
                  <a:pos x="277" y="449"/>
                </a:cxn>
                <a:cxn ang="0">
                  <a:pos x="301" y="424"/>
                </a:cxn>
                <a:cxn ang="0">
                  <a:pos x="321" y="396"/>
                </a:cxn>
                <a:cxn ang="0">
                  <a:pos x="339" y="366"/>
                </a:cxn>
                <a:cxn ang="0">
                  <a:pos x="354" y="335"/>
                </a:cxn>
                <a:cxn ang="0">
                  <a:pos x="366" y="300"/>
                </a:cxn>
                <a:cxn ang="0">
                  <a:pos x="372" y="284"/>
                </a:cxn>
                <a:cxn ang="0">
                  <a:pos x="375" y="266"/>
                </a:cxn>
                <a:cxn ang="0">
                  <a:pos x="378" y="248"/>
                </a:cxn>
                <a:cxn ang="0">
                  <a:pos x="381" y="231"/>
                </a:cxn>
                <a:cxn ang="0">
                  <a:pos x="382" y="213"/>
                </a:cxn>
                <a:cxn ang="0">
                  <a:pos x="382" y="193"/>
                </a:cxn>
                <a:cxn ang="0">
                  <a:pos x="382" y="0"/>
                </a:cxn>
              </a:cxnLst>
              <a:rect l="0" t="0" r="r" b="b"/>
              <a:pathLst>
                <a:path w="382" h="555">
                  <a:moveTo>
                    <a:pt x="0" y="555"/>
                  </a:moveTo>
                  <a:lnTo>
                    <a:pt x="21" y="555"/>
                  </a:lnTo>
                  <a:lnTo>
                    <a:pt x="21" y="555"/>
                  </a:lnTo>
                  <a:lnTo>
                    <a:pt x="40" y="555"/>
                  </a:lnTo>
                  <a:lnTo>
                    <a:pt x="58" y="553"/>
                  </a:lnTo>
                  <a:lnTo>
                    <a:pt x="76" y="550"/>
                  </a:lnTo>
                  <a:lnTo>
                    <a:pt x="94" y="547"/>
                  </a:lnTo>
                  <a:lnTo>
                    <a:pt x="112" y="543"/>
                  </a:lnTo>
                  <a:lnTo>
                    <a:pt x="128" y="538"/>
                  </a:lnTo>
                  <a:lnTo>
                    <a:pt x="162" y="526"/>
                  </a:lnTo>
                  <a:lnTo>
                    <a:pt x="193" y="512"/>
                  </a:lnTo>
                  <a:lnTo>
                    <a:pt x="223" y="494"/>
                  </a:lnTo>
                  <a:lnTo>
                    <a:pt x="251" y="473"/>
                  </a:lnTo>
                  <a:lnTo>
                    <a:pt x="277" y="449"/>
                  </a:lnTo>
                  <a:lnTo>
                    <a:pt x="301" y="424"/>
                  </a:lnTo>
                  <a:lnTo>
                    <a:pt x="321" y="396"/>
                  </a:lnTo>
                  <a:lnTo>
                    <a:pt x="339" y="366"/>
                  </a:lnTo>
                  <a:lnTo>
                    <a:pt x="354" y="335"/>
                  </a:lnTo>
                  <a:lnTo>
                    <a:pt x="366" y="300"/>
                  </a:lnTo>
                  <a:lnTo>
                    <a:pt x="372" y="284"/>
                  </a:lnTo>
                  <a:lnTo>
                    <a:pt x="375" y="266"/>
                  </a:lnTo>
                  <a:lnTo>
                    <a:pt x="378" y="248"/>
                  </a:lnTo>
                  <a:lnTo>
                    <a:pt x="381" y="231"/>
                  </a:lnTo>
                  <a:lnTo>
                    <a:pt x="382" y="213"/>
                  </a:lnTo>
                  <a:lnTo>
                    <a:pt x="382" y="193"/>
                  </a:lnTo>
                  <a:lnTo>
                    <a:pt x="38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2107A3E-5F29-4B8C-A709-5E1E3E28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15" y="2522548"/>
              <a:ext cx="3459788" cy="510987"/>
            </a:xfrm>
            <a:custGeom>
              <a:avLst/>
              <a:gdLst/>
              <a:ahLst/>
              <a:cxnLst>
                <a:cxn ang="0">
                  <a:pos x="5702" y="663"/>
                </a:cxn>
                <a:cxn ang="0">
                  <a:pos x="5702" y="361"/>
                </a:cxn>
                <a:cxn ang="0">
                  <a:pos x="5702" y="361"/>
                </a:cxn>
                <a:cxn ang="0">
                  <a:pos x="5701" y="343"/>
                </a:cxn>
                <a:cxn ang="0">
                  <a:pos x="5699" y="324"/>
                </a:cxn>
                <a:cxn ang="0">
                  <a:pos x="5698" y="306"/>
                </a:cxn>
                <a:cxn ang="0">
                  <a:pos x="5695" y="288"/>
                </a:cxn>
                <a:cxn ang="0">
                  <a:pos x="5690" y="272"/>
                </a:cxn>
                <a:cxn ang="0">
                  <a:pos x="5686" y="254"/>
                </a:cxn>
                <a:cxn ang="0">
                  <a:pos x="5674" y="221"/>
                </a:cxn>
                <a:cxn ang="0">
                  <a:pos x="5657" y="190"/>
                </a:cxn>
                <a:cxn ang="0">
                  <a:pos x="5640" y="160"/>
                </a:cxn>
                <a:cxn ang="0">
                  <a:pos x="5619" y="132"/>
                </a:cxn>
                <a:cxn ang="0">
                  <a:pos x="5595" y="107"/>
                </a:cxn>
                <a:cxn ang="0">
                  <a:pos x="5570" y="83"/>
                </a:cxn>
                <a:cxn ang="0">
                  <a:pos x="5541" y="62"/>
                </a:cxn>
                <a:cxn ang="0">
                  <a:pos x="5512" y="44"/>
                </a:cxn>
                <a:cxn ang="0">
                  <a:pos x="5480" y="28"/>
                </a:cxn>
                <a:cxn ang="0">
                  <a:pos x="5448" y="16"/>
                </a:cxn>
                <a:cxn ang="0">
                  <a:pos x="5430" y="12"/>
                </a:cxn>
                <a:cxn ang="0">
                  <a:pos x="5413" y="7"/>
                </a:cxn>
                <a:cxn ang="0">
                  <a:pos x="5396" y="4"/>
                </a:cxn>
                <a:cxn ang="0">
                  <a:pos x="5378" y="1"/>
                </a:cxn>
                <a:cxn ang="0">
                  <a:pos x="5358" y="0"/>
                </a:cxn>
                <a:cxn ang="0">
                  <a:pos x="5341" y="0"/>
                </a:cxn>
                <a:cxn ang="0">
                  <a:pos x="0" y="0"/>
                </a:cxn>
              </a:cxnLst>
              <a:rect l="0" t="0" r="r" b="b"/>
              <a:pathLst>
                <a:path w="5702" h="663">
                  <a:moveTo>
                    <a:pt x="5702" y="663"/>
                  </a:moveTo>
                  <a:lnTo>
                    <a:pt x="5702" y="361"/>
                  </a:lnTo>
                  <a:lnTo>
                    <a:pt x="5702" y="361"/>
                  </a:lnTo>
                  <a:lnTo>
                    <a:pt x="5701" y="343"/>
                  </a:lnTo>
                  <a:lnTo>
                    <a:pt x="5699" y="324"/>
                  </a:lnTo>
                  <a:lnTo>
                    <a:pt x="5698" y="306"/>
                  </a:lnTo>
                  <a:lnTo>
                    <a:pt x="5695" y="288"/>
                  </a:lnTo>
                  <a:lnTo>
                    <a:pt x="5690" y="272"/>
                  </a:lnTo>
                  <a:lnTo>
                    <a:pt x="5686" y="254"/>
                  </a:lnTo>
                  <a:lnTo>
                    <a:pt x="5674" y="221"/>
                  </a:lnTo>
                  <a:lnTo>
                    <a:pt x="5657" y="190"/>
                  </a:lnTo>
                  <a:lnTo>
                    <a:pt x="5640" y="160"/>
                  </a:lnTo>
                  <a:lnTo>
                    <a:pt x="5619" y="132"/>
                  </a:lnTo>
                  <a:lnTo>
                    <a:pt x="5595" y="107"/>
                  </a:lnTo>
                  <a:lnTo>
                    <a:pt x="5570" y="83"/>
                  </a:lnTo>
                  <a:lnTo>
                    <a:pt x="5541" y="62"/>
                  </a:lnTo>
                  <a:lnTo>
                    <a:pt x="5512" y="44"/>
                  </a:lnTo>
                  <a:lnTo>
                    <a:pt x="5480" y="28"/>
                  </a:lnTo>
                  <a:lnTo>
                    <a:pt x="5448" y="16"/>
                  </a:lnTo>
                  <a:lnTo>
                    <a:pt x="5430" y="12"/>
                  </a:lnTo>
                  <a:lnTo>
                    <a:pt x="5413" y="7"/>
                  </a:lnTo>
                  <a:lnTo>
                    <a:pt x="5396" y="4"/>
                  </a:lnTo>
                  <a:lnTo>
                    <a:pt x="5378" y="1"/>
                  </a:lnTo>
                  <a:lnTo>
                    <a:pt x="5358" y="0"/>
                  </a:lnTo>
                  <a:lnTo>
                    <a:pt x="53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8F178953-51FC-4249-829D-CE5BF926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628" y="2061512"/>
              <a:ext cx="487680" cy="463735"/>
            </a:xfrm>
            <a:custGeom>
              <a:avLst/>
              <a:gdLst/>
              <a:ahLst/>
              <a:cxnLst>
                <a:cxn ang="0">
                  <a:pos x="382" y="555"/>
                </a:cxn>
                <a:cxn ang="0">
                  <a:pos x="360" y="555"/>
                </a:cxn>
                <a:cxn ang="0">
                  <a:pos x="360" y="555"/>
                </a:cxn>
                <a:cxn ang="0">
                  <a:pos x="342" y="555"/>
                </a:cxn>
                <a:cxn ang="0">
                  <a:pos x="324" y="553"/>
                </a:cxn>
                <a:cxn ang="0">
                  <a:pos x="305" y="550"/>
                </a:cxn>
                <a:cxn ang="0">
                  <a:pos x="288" y="547"/>
                </a:cxn>
                <a:cxn ang="0">
                  <a:pos x="270" y="543"/>
                </a:cxn>
                <a:cxn ang="0">
                  <a:pos x="252" y="538"/>
                </a:cxn>
                <a:cxn ang="0">
                  <a:pos x="220" y="526"/>
                </a:cxn>
                <a:cxn ang="0">
                  <a:pos x="189" y="512"/>
                </a:cxn>
                <a:cxn ang="0">
                  <a:pos x="159" y="494"/>
                </a:cxn>
                <a:cxn ang="0">
                  <a:pos x="131" y="473"/>
                </a:cxn>
                <a:cxn ang="0">
                  <a:pos x="105" y="449"/>
                </a:cxn>
                <a:cxn ang="0">
                  <a:pos x="81" y="424"/>
                </a:cxn>
                <a:cxn ang="0">
                  <a:pos x="61" y="396"/>
                </a:cxn>
                <a:cxn ang="0">
                  <a:pos x="43" y="366"/>
                </a:cxn>
                <a:cxn ang="0">
                  <a:pos x="28" y="335"/>
                </a:cxn>
                <a:cxn ang="0">
                  <a:pos x="16" y="300"/>
                </a:cxn>
                <a:cxn ang="0">
                  <a:pos x="10" y="284"/>
                </a:cxn>
                <a:cxn ang="0">
                  <a:pos x="7" y="266"/>
                </a:cxn>
                <a:cxn ang="0">
                  <a:pos x="4" y="248"/>
                </a:cxn>
                <a:cxn ang="0">
                  <a:pos x="1" y="231"/>
                </a:cxn>
                <a:cxn ang="0">
                  <a:pos x="0" y="213"/>
                </a:cxn>
                <a:cxn ang="0">
                  <a:pos x="0" y="193"/>
                </a:cxn>
                <a:cxn ang="0">
                  <a:pos x="0" y="0"/>
                </a:cxn>
              </a:cxnLst>
              <a:rect l="0" t="0" r="r" b="b"/>
              <a:pathLst>
                <a:path w="382" h="555">
                  <a:moveTo>
                    <a:pt x="382" y="555"/>
                  </a:moveTo>
                  <a:lnTo>
                    <a:pt x="360" y="555"/>
                  </a:lnTo>
                  <a:lnTo>
                    <a:pt x="360" y="555"/>
                  </a:lnTo>
                  <a:lnTo>
                    <a:pt x="342" y="555"/>
                  </a:lnTo>
                  <a:lnTo>
                    <a:pt x="324" y="553"/>
                  </a:lnTo>
                  <a:lnTo>
                    <a:pt x="305" y="550"/>
                  </a:lnTo>
                  <a:lnTo>
                    <a:pt x="288" y="547"/>
                  </a:lnTo>
                  <a:lnTo>
                    <a:pt x="270" y="543"/>
                  </a:lnTo>
                  <a:lnTo>
                    <a:pt x="252" y="538"/>
                  </a:lnTo>
                  <a:lnTo>
                    <a:pt x="220" y="526"/>
                  </a:lnTo>
                  <a:lnTo>
                    <a:pt x="189" y="512"/>
                  </a:lnTo>
                  <a:lnTo>
                    <a:pt x="159" y="494"/>
                  </a:lnTo>
                  <a:lnTo>
                    <a:pt x="131" y="473"/>
                  </a:lnTo>
                  <a:lnTo>
                    <a:pt x="105" y="449"/>
                  </a:lnTo>
                  <a:lnTo>
                    <a:pt x="81" y="424"/>
                  </a:lnTo>
                  <a:lnTo>
                    <a:pt x="61" y="396"/>
                  </a:lnTo>
                  <a:lnTo>
                    <a:pt x="43" y="366"/>
                  </a:lnTo>
                  <a:lnTo>
                    <a:pt x="28" y="335"/>
                  </a:lnTo>
                  <a:lnTo>
                    <a:pt x="16" y="300"/>
                  </a:lnTo>
                  <a:lnTo>
                    <a:pt x="10" y="284"/>
                  </a:lnTo>
                  <a:lnTo>
                    <a:pt x="7" y="266"/>
                  </a:lnTo>
                  <a:lnTo>
                    <a:pt x="4" y="248"/>
                  </a:lnTo>
                  <a:lnTo>
                    <a:pt x="1" y="231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C9A6E9EC-7666-4DC1-9D36-50C410B3E4EA}"/>
                </a:ext>
              </a:extLst>
            </p:cNvPr>
            <p:cNvSpPr/>
            <p:nvPr/>
          </p:nvSpPr>
          <p:spPr>
            <a:xfrm>
              <a:off x="1381273" y="2668685"/>
              <a:ext cx="487680" cy="462079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216C07-AB40-4BAE-97C9-1ACB24DBCDFA}"/>
                </a:ext>
              </a:extLst>
            </p:cNvPr>
            <p:cNvSpPr txBox="1"/>
            <p:nvPr/>
          </p:nvSpPr>
          <p:spPr>
            <a:xfrm>
              <a:off x="1432497" y="3392191"/>
              <a:ext cx="385232" cy="371525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820A15-83A6-439B-BC60-E57DBA584D07}"/>
                </a:ext>
              </a:extLst>
            </p:cNvPr>
            <p:cNvSpPr txBox="1"/>
            <p:nvPr/>
          </p:nvSpPr>
          <p:spPr>
            <a:xfrm>
              <a:off x="-143171" y="3147041"/>
              <a:ext cx="3374015" cy="34395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lv-LV" sz="788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Uzlabojas bērnu attīstībai un </a:t>
              </a:r>
            </a:p>
            <a:p>
              <a:pPr algn="ctr"/>
              <a:r>
                <a:rPr lang="lv-LV" sz="788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audzināšanai labvēlīgi apstākļi</a:t>
              </a:r>
              <a:endParaRPr lang="en-GB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BFB2B-913A-4750-A2EB-EB32958076BA}"/>
                </a:ext>
              </a:extLst>
            </p:cNvPr>
            <p:cNvSpPr txBox="1"/>
            <p:nvPr/>
          </p:nvSpPr>
          <p:spPr>
            <a:xfrm flipH="1">
              <a:off x="1490899" y="2733510"/>
              <a:ext cx="262820" cy="276667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1</a:t>
              </a:r>
            </a:p>
          </p:txBody>
        </p:sp>
        <p:sp>
          <p:nvSpPr>
            <p:cNvPr id="52" name="Oval 13">
              <a:extLst>
                <a:ext uri="{FF2B5EF4-FFF2-40B4-BE49-F238E27FC236}">
                  <a16:creationId xmlns:a16="http://schemas.microsoft.com/office/drawing/2014/main" id="{C25BE4AB-E19E-4676-93D2-041A0750EFB7}"/>
                </a:ext>
              </a:extLst>
            </p:cNvPr>
            <p:cNvSpPr/>
            <p:nvPr/>
          </p:nvSpPr>
          <p:spPr>
            <a:xfrm>
              <a:off x="5951216" y="2636760"/>
              <a:ext cx="487680" cy="47596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4859E9-98E7-4DDA-AC04-0517EB6F0390}"/>
                </a:ext>
              </a:extLst>
            </p:cNvPr>
            <p:cNvSpPr txBox="1"/>
            <p:nvPr/>
          </p:nvSpPr>
          <p:spPr>
            <a:xfrm>
              <a:off x="5953713" y="3447843"/>
              <a:ext cx="359083" cy="405069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2</a:t>
              </a:r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C2B9EF8C-7C48-401F-89A6-05BEFEBC6CC2}"/>
                </a:ext>
              </a:extLst>
            </p:cNvPr>
            <p:cNvSpPr/>
            <p:nvPr/>
          </p:nvSpPr>
          <p:spPr>
            <a:xfrm>
              <a:off x="10074495" y="2667650"/>
              <a:ext cx="487680" cy="487680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2C9CD77-DC46-4116-98BE-40759307C850}"/>
                </a:ext>
              </a:extLst>
            </p:cNvPr>
            <p:cNvSpPr txBox="1"/>
            <p:nvPr/>
          </p:nvSpPr>
          <p:spPr>
            <a:xfrm>
              <a:off x="10394601" y="3428878"/>
              <a:ext cx="385231" cy="371525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8FE955-59EC-4014-9F17-56EF9CF2E9A2}"/>
                </a:ext>
              </a:extLst>
            </p:cNvPr>
            <p:cNvSpPr txBox="1"/>
            <p:nvPr/>
          </p:nvSpPr>
          <p:spPr>
            <a:xfrm>
              <a:off x="9157959" y="5347613"/>
              <a:ext cx="2400537" cy="206904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defTabSz="685783">
                <a:lnSpc>
                  <a:spcPts val="1200"/>
                </a:lnSpc>
                <a:spcAft>
                  <a:spcPts val="1200"/>
                </a:spcAft>
              </a:pPr>
              <a:endParaRPr lang="lv-LV" sz="900" b="1" dirty="0">
                <a:solidFill>
                  <a:srgbClr val="000000"/>
                </a:solidFill>
                <a:latin typeface="Klavika Lt" panose="02000000000000000000" pitchFamily="50" charset="0"/>
                <a:ea typeface="Times New Roman" charset="0"/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6BFBF7-5DEE-47B6-942E-82C972D021F6}"/>
                </a:ext>
              </a:extLst>
            </p:cNvPr>
            <p:cNvSpPr txBox="1"/>
            <p:nvPr/>
          </p:nvSpPr>
          <p:spPr>
            <a:xfrm>
              <a:off x="11137692" y="1199213"/>
              <a:ext cx="258540" cy="523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latin typeface="Klavika Lt" panose="02000000000000000000" pitchFamily="50" charset="0"/>
                <a:cs typeface="Calibri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7AA1021-F266-4C0C-A23A-A551CC111C8C}"/>
              </a:ext>
            </a:extLst>
          </p:cNvPr>
          <p:cNvSpPr txBox="1"/>
          <p:nvPr/>
        </p:nvSpPr>
        <p:spPr>
          <a:xfrm>
            <a:off x="75870" y="5460885"/>
            <a:ext cx="835917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675" baseline="30000" dirty="0">
                <a:solidFill>
                  <a:srgbClr val="3A3659"/>
                </a:solidFill>
              </a:rPr>
              <a:t>*     </a:t>
            </a:r>
            <a:r>
              <a:rPr lang="lv-LV" sz="675" dirty="0">
                <a:solidFill>
                  <a:srgbClr val="3A36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Rezultāti atbilstoši Vidussposma izvērtējumā norādītājam, LM</a:t>
            </a:r>
            <a:endParaRPr lang="en-GB" sz="675" dirty="0"/>
          </a:p>
          <a:p>
            <a:pPr marL="171450" indent="-171450">
              <a:buAutoNum type="arabicPlain"/>
            </a:pP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SKDS. Latvijas iedzīvotāju aptauja „Demogrāfija un ģimenes stāvoklis Latvijā”. Rīga, 2008.gada jūlijs</a:t>
            </a:r>
            <a:r>
              <a:rPr lang="lv-LV" sz="675" dirty="0"/>
              <a:t>.</a:t>
            </a:r>
          </a:p>
          <a:p>
            <a:pPr marL="171450" indent="-171450">
              <a:buFontTx/>
              <a:buAutoNum type="arabicPlain"/>
            </a:pP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Izvērtējuma ietvaros veiktā iedzīvotāju aptauja.</a:t>
            </a:r>
            <a:r>
              <a:rPr lang="lv-LV" sz="675" dirty="0"/>
              <a:t>. </a:t>
            </a:r>
            <a:endParaRPr lang="en-GB" sz="675" dirty="0"/>
          </a:p>
          <a:p>
            <a:r>
              <a:rPr lang="lv-LV" sz="675" dirty="0"/>
              <a:t> </a:t>
            </a:r>
            <a:endParaRPr lang="en-GB" sz="675" dirty="0"/>
          </a:p>
          <a:p>
            <a:endParaRPr lang="lv-LV" sz="750" dirty="0">
              <a:solidFill>
                <a:srgbClr val="3A3659"/>
              </a:solidFill>
              <a:latin typeface="Klavika Lt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94A45-A6F2-4DD1-AD2B-C78BEFAE60C0}"/>
              </a:ext>
            </a:extLst>
          </p:cNvPr>
          <p:cNvSpPr/>
          <p:nvPr/>
        </p:nvSpPr>
        <p:spPr>
          <a:xfrm>
            <a:off x="3242118" y="1722963"/>
            <a:ext cx="30941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3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Atbalsts vecāku pienākumu īstenošanai</a:t>
            </a:r>
            <a:endParaRPr lang="en-GB" sz="135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62D45D-42C1-4AA1-956F-D57D6C4D2B78}"/>
              </a:ext>
            </a:extLst>
          </p:cNvPr>
          <p:cNvCxnSpPr>
            <a:cxnSpLocks/>
          </p:cNvCxnSpPr>
          <p:nvPr/>
        </p:nvCxnSpPr>
        <p:spPr>
          <a:xfrm>
            <a:off x="640170" y="3789854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47FDEA2-CB7F-4A09-990E-E0796C60B349}"/>
              </a:ext>
            </a:extLst>
          </p:cNvPr>
          <p:cNvSpPr/>
          <p:nvPr/>
        </p:nvSpPr>
        <p:spPr>
          <a:xfrm>
            <a:off x="1361524" y="3478169"/>
            <a:ext cx="2423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52B225-842C-47E9-9F4F-51ACD1ADB4AC}"/>
              </a:ext>
            </a:extLst>
          </p:cNvPr>
          <p:cNvSpPr/>
          <p:nvPr/>
        </p:nvSpPr>
        <p:spPr>
          <a:xfrm>
            <a:off x="149709" y="3464717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2009.g.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9B78D5-362D-4F82-9414-DF183EB8CDA0}"/>
              </a:ext>
            </a:extLst>
          </p:cNvPr>
          <p:cNvSpPr/>
          <p:nvPr/>
        </p:nvSpPr>
        <p:spPr>
          <a:xfrm>
            <a:off x="131381" y="3856819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2014.g.*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37DAC7-2B57-4B3F-959A-7748A8F1D3E3}"/>
              </a:ext>
            </a:extLst>
          </p:cNvPr>
          <p:cNvSpPr/>
          <p:nvPr/>
        </p:nvSpPr>
        <p:spPr>
          <a:xfrm>
            <a:off x="1361524" y="3891971"/>
            <a:ext cx="3589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GB" sz="9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8AD8430-1365-4849-8B0D-32FBF834C733}"/>
              </a:ext>
            </a:extLst>
          </p:cNvPr>
          <p:cNvCxnSpPr>
            <a:cxnSpLocks/>
          </p:cNvCxnSpPr>
          <p:nvPr/>
        </p:nvCxnSpPr>
        <p:spPr>
          <a:xfrm>
            <a:off x="633234" y="4165169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FD885EF-8143-4F41-BC72-C62DACF9880B}"/>
              </a:ext>
            </a:extLst>
          </p:cNvPr>
          <p:cNvCxnSpPr>
            <a:cxnSpLocks/>
          </p:cNvCxnSpPr>
          <p:nvPr/>
        </p:nvCxnSpPr>
        <p:spPr>
          <a:xfrm>
            <a:off x="579797" y="5082634"/>
            <a:ext cx="78775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077BFE0E-BD24-4BEE-99F5-D6C876D5BBFF}"/>
              </a:ext>
            </a:extLst>
          </p:cNvPr>
          <p:cNvSpPr/>
          <p:nvPr/>
        </p:nvSpPr>
        <p:spPr>
          <a:xfrm>
            <a:off x="131381" y="4196765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2017.g</a:t>
            </a:r>
            <a:r>
              <a:rPr lang="lv-LV" sz="900" b="1" dirty="0">
                <a:latin typeface="Times New Roman" panose="02020603050405020304" pitchFamily="18" charset="0"/>
              </a:rPr>
              <a:t>.</a:t>
            </a:r>
            <a:endParaRPr lang="en-GB" sz="900" b="1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E9C7E6-B1FF-4769-B027-A2C5022ACB06}"/>
              </a:ext>
            </a:extLst>
          </p:cNvPr>
          <p:cNvSpPr/>
          <p:nvPr/>
        </p:nvSpPr>
        <p:spPr>
          <a:xfrm>
            <a:off x="1336177" y="4258600"/>
            <a:ext cx="3589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20</a:t>
            </a:r>
            <a:endParaRPr lang="en-GB" sz="900" b="1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9AC4D-685C-43AA-8B9E-EA0B2DAEAB4E}"/>
              </a:ext>
            </a:extLst>
          </p:cNvPr>
          <p:cNvCxnSpPr>
            <a:cxnSpLocks/>
          </p:cNvCxnSpPr>
          <p:nvPr/>
        </p:nvCxnSpPr>
        <p:spPr>
          <a:xfrm flipH="1">
            <a:off x="4741704" y="1720478"/>
            <a:ext cx="4101" cy="439915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25">
            <a:extLst>
              <a:ext uri="{FF2B5EF4-FFF2-40B4-BE49-F238E27FC236}">
                <a16:creationId xmlns:a16="http://schemas.microsoft.com/office/drawing/2014/main" id="{5B9957D3-53E9-4475-A1A2-04C649D0A937}"/>
              </a:ext>
            </a:extLst>
          </p:cNvPr>
          <p:cNvSpPr/>
          <p:nvPr/>
        </p:nvSpPr>
        <p:spPr>
          <a:xfrm>
            <a:off x="2985403" y="2145059"/>
            <a:ext cx="348455" cy="331799"/>
          </a:xfrm>
          <a:prstGeom prst="ellipse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783"/>
            <a:endParaRPr lang="lv-LV" dirty="0">
              <a:solidFill>
                <a:srgbClr val="FFFFFF"/>
              </a:solidFill>
              <a:latin typeface="Klavika Lt" panose="02000000000000000000" pitchFamily="50" charset="0"/>
              <a:cs typeface="Calibri"/>
            </a:endParaRPr>
          </a:p>
        </p:txBody>
      </p:sp>
      <p:sp>
        <p:nvSpPr>
          <p:cNvPr id="106" name="Oval 13">
            <a:extLst>
              <a:ext uri="{FF2B5EF4-FFF2-40B4-BE49-F238E27FC236}">
                <a16:creationId xmlns:a16="http://schemas.microsoft.com/office/drawing/2014/main" id="{1A54D815-674F-416C-B011-88E10C7FB6A4}"/>
              </a:ext>
            </a:extLst>
          </p:cNvPr>
          <p:cNvSpPr/>
          <p:nvPr/>
        </p:nvSpPr>
        <p:spPr>
          <a:xfrm>
            <a:off x="6073394" y="2168470"/>
            <a:ext cx="348455" cy="335569"/>
          </a:xfrm>
          <a:prstGeom prst="ellipse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783"/>
            <a:endParaRPr lang="lv-LV" dirty="0">
              <a:solidFill>
                <a:srgbClr val="FFFFFF"/>
              </a:solidFill>
              <a:latin typeface="Klavika Lt" panose="02000000000000000000" pitchFamily="50" charset="0"/>
              <a:cs typeface="Calibri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7EF4CB0-6EF6-4E97-B07D-AA9028CAC1E5}"/>
              </a:ext>
            </a:extLst>
          </p:cNvPr>
          <p:cNvSpPr txBox="1"/>
          <p:nvPr/>
        </p:nvSpPr>
        <p:spPr>
          <a:xfrm>
            <a:off x="6096434" y="2210692"/>
            <a:ext cx="275254" cy="261938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685783"/>
            <a:r>
              <a:rPr lang="lv-LV" sz="1350" dirty="0">
                <a:solidFill>
                  <a:srgbClr val="FFFFFF"/>
                </a:solidFill>
                <a:latin typeface="Klavika Lt" panose="02000000000000000000" pitchFamily="50" charset="0"/>
                <a:ea typeface="Open Sans" pitchFamily="34" charset="0"/>
                <a:cs typeface="Calibri"/>
              </a:rPr>
              <a:t>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0A5B642-9F2C-4178-ADAF-5D63A35AC137}"/>
              </a:ext>
            </a:extLst>
          </p:cNvPr>
          <p:cNvSpPr txBox="1"/>
          <p:nvPr/>
        </p:nvSpPr>
        <p:spPr>
          <a:xfrm>
            <a:off x="4608811" y="2192979"/>
            <a:ext cx="275254" cy="261938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685783"/>
            <a:r>
              <a:rPr lang="lv-LV" sz="1350" dirty="0">
                <a:solidFill>
                  <a:srgbClr val="FFFFFF"/>
                </a:solidFill>
                <a:latin typeface="Klavika Lt" panose="02000000000000000000" pitchFamily="50" charset="0"/>
                <a:ea typeface="Open Sans" pitchFamily="34" charset="0"/>
                <a:cs typeface="Calibri"/>
              </a:rPr>
              <a:t>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90CD46-29DD-4F68-9300-FC6CE9835ABE}"/>
              </a:ext>
            </a:extLst>
          </p:cNvPr>
          <p:cNvSpPr txBox="1"/>
          <p:nvPr/>
        </p:nvSpPr>
        <p:spPr>
          <a:xfrm>
            <a:off x="3022004" y="2203996"/>
            <a:ext cx="275254" cy="261938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685783"/>
            <a:r>
              <a:rPr lang="lv-LV" sz="1350" dirty="0">
                <a:solidFill>
                  <a:srgbClr val="FFFFFF"/>
                </a:solidFill>
                <a:latin typeface="Klavika Lt" panose="02000000000000000000" pitchFamily="50" charset="0"/>
                <a:ea typeface="Open Sans" pitchFamily="34" charset="0"/>
                <a:cs typeface="Calibri"/>
              </a:rPr>
              <a:t>2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491B486-3990-4DC7-B8D1-47D24BC4D17F}"/>
              </a:ext>
            </a:extLst>
          </p:cNvPr>
          <p:cNvCxnSpPr>
            <a:cxnSpLocks/>
          </p:cNvCxnSpPr>
          <p:nvPr/>
        </p:nvCxnSpPr>
        <p:spPr>
          <a:xfrm>
            <a:off x="3159631" y="2057309"/>
            <a:ext cx="1" cy="196091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7B4758F1-FB34-40C8-A7F6-88589F0B5525}"/>
              </a:ext>
            </a:extLst>
          </p:cNvPr>
          <p:cNvSpPr txBox="1"/>
          <p:nvPr/>
        </p:nvSpPr>
        <p:spPr>
          <a:xfrm>
            <a:off x="1021047" y="2784004"/>
            <a:ext cx="770844" cy="4616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Aukļu dienestu pašvaldībās skaits, kurās piesaistīts valsts finansējums 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97A85BD-BB32-48F2-B525-8A109D22F6CD}"/>
              </a:ext>
            </a:extLst>
          </p:cNvPr>
          <p:cNvSpPr/>
          <p:nvPr/>
        </p:nvSpPr>
        <p:spPr>
          <a:xfrm>
            <a:off x="1175457" y="5162816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F80CB4B-A5DC-4228-98E0-2AED1472D2A0}"/>
              </a:ext>
            </a:extLst>
          </p:cNvPr>
          <p:cNvSpPr txBox="1"/>
          <p:nvPr/>
        </p:nvSpPr>
        <p:spPr>
          <a:xfrm>
            <a:off x="1971734" y="2493403"/>
            <a:ext cx="2410785" cy="24250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Uzlabojas ģimeņu vērtējums par valsts </a:t>
            </a:r>
          </a:p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atbalstu ģimenēm ar bērniem</a:t>
            </a:r>
            <a:endParaRPr lang="en-GB" sz="78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D9E522-C769-41A7-8FBB-750CF505670D}"/>
              </a:ext>
            </a:extLst>
          </p:cNvPr>
          <p:cNvSpPr txBox="1"/>
          <p:nvPr/>
        </p:nvSpPr>
        <p:spPr>
          <a:xfrm>
            <a:off x="2743504" y="2780627"/>
            <a:ext cx="902609" cy="4616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īpatsvars %, kuri ir apmierināti ar valsts atbalstu ģimenēm ar bērniem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9F99A57-A1B2-4CC2-B3B8-DC8D74D9B89A}"/>
              </a:ext>
            </a:extLst>
          </p:cNvPr>
          <p:cNvSpPr/>
          <p:nvPr/>
        </p:nvSpPr>
        <p:spPr>
          <a:xfrm>
            <a:off x="3138707" y="3486543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38,7</a:t>
            </a:r>
            <a:r>
              <a:rPr lang="lv-LV" sz="900" baseline="30000" dirty="0">
                <a:solidFill>
                  <a:srgbClr val="0070C0"/>
                </a:solidFill>
              </a:rPr>
              <a:t> 1</a:t>
            </a:r>
            <a:r>
              <a:rPr lang="lv-LV" sz="900" b="1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214F87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1CE68BA-6E23-42DC-999F-6F07F453FCC9}"/>
              </a:ext>
            </a:extLst>
          </p:cNvPr>
          <p:cNvSpPr/>
          <p:nvPr/>
        </p:nvSpPr>
        <p:spPr>
          <a:xfrm>
            <a:off x="3154376" y="3873190"/>
            <a:ext cx="3589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n/a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84FE613-7DF5-4AC3-986F-B1E2E577A149}"/>
              </a:ext>
            </a:extLst>
          </p:cNvPr>
          <p:cNvSpPr txBox="1"/>
          <p:nvPr/>
        </p:nvSpPr>
        <p:spPr>
          <a:xfrm>
            <a:off x="3582136" y="2496649"/>
            <a:ext cx="2410785" cy="24250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Pieaug ģimeņu ar bērniem </a:t>
            </a:r>
          </a:p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apmierinātība ar dzīves kvalitāti</a:t>
            </a:r>
            <a:endParaRPr lang="en-GB" sz="78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696EB9E-CB59-4774-B9C3-A6E3E7F4D3CF}"/>
              </a:ext>
            </a:extLst>
          </p:cNvPr>
          <p:cNvSpPr txBox="1"/>
          <p:nvPr/>
        </p:nvSpPr>
        <p:spPr>
          <a:xfrm>
            <a:off x="4336224" y="2775419"/>
            <a:ext cx="902609" cy="57708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Aptaujāto iedzīvotāju, kuru aprūpē ir bērni, īpatsvars %, kuri ir apmierināti ar sadzīves apstākļiem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FAF1186-2789-4B24-AB5B-6478F7E53031}"/>
              </a:ext>
            </a:extLst>
          </p:cNvPr>
          <p:cNvSpPr/>
          <p:nvPr/>
        </p:nvSpPr>
        <p:spPr>
          <a:xfrm>
            <a:off x="4608811" y="3487199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56</a:t>
            </a:r>
            <a:r>
              <a:rPr lang="lv-LV" sz="900" baseline="30000" dirty="0">
                <a:solidFill>
                  <a:srgbClr val="0070C0"/>
                </a:solidFill>
              </a:rPr>
              <a:t> 1</a:t>
            </a:r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BDFA69D-B922-4951-97A6-C9E606B9D7F7}"/>
              </a:ext>
            </a:extLst>
          </p:cNvPr>
          <p:cNvSpPr/>
          <p:nvPr/>
        </p:nvSpPr>
        <p:spPr>
          <a:xfrm>
            <a:off x="4608811" y="3858925"/>
            <a:ext cx="3589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n/a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2F1999A-B1C1-4984-AD4E-BB61A6535A82}"/>
              </a:ext>
            </a:extLst>
          </p:cNvPr>
          <p:cNvSpPr/>
          <p:nvPr/>
        </p:nvSpPr>
        <p:spPr>
          <a:xfrm>
            <a:off x="4588691" y="4261262"/>
            <a:ext cx="5592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57,3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en-GB" sz="900" b="1" baseline="30000" dirty="0">
              <a:solidFill>
                <a:srgbClr val="0070C0"/>
              </a:solidFill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51B2553-6B28-4CE7-9D82-226128F1BAB0}"/>
              </a:ext>
            </a:extLst>
          </p:cNvPr>
          <p:cNvCxnSpPr>
            <a:cxnSpLocks/>
          </p:cNvCxnSpPr>
          <p:nvPr/>
        </p:nvCxnSpPr>
        <p:spPr>
          <a:xfrm>
            <a:off x="6269197" y="2105171"/>
            <a:ext cx="0" cy="167114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D6A78C7-7D18-47BF-B622-044C036C9E4D}"/>
              </a:ext>
            </a:extLst>
          </p:cNvPr>
          <p:cNvSpPr/>
          <p:nvPr/>
        </p:nvSpPr>
        <p:spPr>
          <a:xfrm>
            <a:off x="4489334" y="5138836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4CB7E14-125C-4C28-915F-E001843B0472}"/>
              </a:ext>
            </a:extLst>
          </p:cNvPr>
          <p:cNvSpPr txBox="1"/>
          <p:nvPr/>
        </p:nvSpPr>
        <p:spPr>
          <a:xfrm>
            <a:off x="5097042" y="2495549"/>
            <a:ext cx="2410785" cy="24250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Komersanti ir </a:t>
            </a:r>
          </a:p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«ģimenei draudzīgāki»</a:t>
            </a:r>
            <a:endParaRPr lang="en-GB" sz="78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15E49B-8542-4DBD-BCED-7EC07744109A}"/>
              </a:ext>
            </a:extLst>
          </p:cNvPr>
          <p:cNvSpPr txBox="1"/>
          <p:nvPr/>
        </p:nvSpPr>
        <p:spPr>
          <a:xfrm>
            <a:off x="5838763" y="2795193"/>
            <a:ext cx="902609" cy="4616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Komersantu skaits, kuriem piešķirts „Ģimenei draudzīga komersanta” statuss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189BBA8-29BF-4534-A2C1-6FB06DD69056}"/>
              </a:ext>
            </a:extLst>
          </p:cNvPr>
          <p:cNvSpPr/>
          <p:nvPr/>
        </p:nvSpPr>
        <p:spPr>
          <a:xfrm>
            <a:off x="6191964" y="3482097"/>
            <a:ext cx="2423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A88BB01-B8B3-411C-8D68-2BF168B466DD}"/>
              </a:ext>
            </a:extLst>
          </p:cNvPr>
          <p:cNvSpPr/>
          <p:nvPr/>
        </p:nvSpPr>
        <p:spPr>
          <a:xfrm>
            <a:off x="6161908" y="3842296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FC615E-50BA-4EFB-AA82-55430B788943}"/>
              </a:ext>
            </a:extLst>
          </p:cNvPr>
          <p:cNvSpPr/>
          <p:nvPr/>
        </p:nvSpPr>
        <p:spPr>
          <a:xfrm>
            <a:off x="6165529" y="4231136"/>
            <a:ext cx="300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D0184AA-40B6-4289-BDD5-F13B54529270}"/>
              </a:ext>
            </a:extLst>
          </p:cNvPr>
          <p:cNvSpPr/>
          <p:nvPr/>
        </p:nvSpPr>
        <p:spPr>
          <a:xfrm>
            <a:off x="5979459" y="5142737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8D4AE49-4606-45C0-9C01-561C10A083A2}"/>
              </a:ext>
            </a:extLst>
          </p:cNvPr>
          <p:cNvSpPr txBox="1"/>
          <p:nvPr/>
        </p:nvSpPr>
        <p:spPr>
          <a:xfrm>
            <a:off x="7558393" y="2192979"/>
            <a:ext cx="275254" cy="261938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685783"/>
            <a:r>
              <a:rPr lang="lv-LV" sz="1350" dirty="0">
                <a:solidFill>
                  <a:srgbClr val="FFFFFF"/>
                </a:solidFill>
                <a:latin typeface="Klavika Lt" panose="02000000000000000000" pitchFamily="50" charset="0"/>
                <a:ea typeface="Open Sans" pitchFamily="34" charset="0"/>
                <a:cs typeface="Calibri"/>
              </a:rPr>
              <a:t>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BF8FAFB-FB9C-4E99-8634-914BA42A7C4C}"/>
              </a:ext>
            </a:extLst>
          </p:cNvPr>
          <p:cNvSpPr txBox="1"/>
          <p:nvPr/>
        </p:nvSpPr>
        <p:spPr>
          <a:xfrm>
            <a:off x="6502322" y="2505513"/>
            <a:ext cx="2410785" cy="24250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Samazinās nabadzības riskam </a:t>
            </a:r>
          </a:p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pakļauto ģimeņu īpatsvars</a:t>
            </a:r>
            <a:endParaRPr lang="en-GB" sz="78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45196BA-A518-4075-9715-39EFDCCEDBB3}"/>
              </a:ext>
            </a:extLst>
          </p:cNvPr>
          <p:cNvSpPr txBox="1"/>
          <p:nvPr/>
        </p:nvSpPr>
        <p:spPr>
          <a:xfrm>
            <a:off x="7220402" y="2801151"/>
            <a:ext cx="1008244" cy="4616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Nabadzības riska indekss mājsaimniecībām ar apgādībā esošiem bērniem, %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65A2411-D1F5-4626-A05D-26B3304DB25E}"/>
              </a:ext>
            </a:extLst>
          </p:cNvPr>
          <p:cNvSpPr/>
          <p:nvPr/>
        </p:nvSpPr>
        <p:spPr>
          <a:xfrm>
            <a:off x="7567994" y="3471552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21,4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62A7D6C-5A00-41FF-8315-F38E1FB867EB}"/>
              </a:ext>
            </a:extLst>
          </p:cNvPr>
          <p:cNvSpPr/>
          <p:nvPr/>
        </p:nvSpPr>
        <p:spPr>
          <a:xfrm>
            <a:off x="7567994" y="3846867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20,8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1F9AD8C-0699-4BA4-874B-825AD0B1C8B3}"/>
              </a:ext>
            </a:extLst>
          </p:cNvPr>
          <p:cNvSpPr/>
          <p:nvPr/>
        </p:nvSpPr>
        <p:spPr>
          <a:xfrm>
            <a:off x="6918825" y="4260054"/>
            <a:ext cx="15162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34,3 ģimenēs ar         un  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F40214DB-CB6F-4F3E-B466-D63A24F00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841170" y="4256173"/>
            <a:ext cx="93938" cy="177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7C6D30-2367-489E-9BFD-F583EEF02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70687" y="4241855"/>
            <a:ext cx="232124" cy="248194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81908FBE-34C6-435F-A7AC-0B1213F3EF58}"/>
              </a:ext>
            </a:extLst>
          </p:cNvPr>
          <p:cNvSpPr/>
          <p:nvPr/>
        </p:nvSpPr>
        <p:spPr>
          <a:xfrm>
            <a:off x="6941112" y="4455569"/>
            <a:ext cx="13373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 ģimenēs ar         un  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89C8C1EF-7546-460F-A981-15E9E40441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786678" y="4462751"/>
            <a:ext cx="93938" cy="177913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5830C82D-AB46-438E-835B-C0B2E4BEB3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894968" y="4469297"/>
            <a:ext cx="80281" cy="17480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E45FA09-002A-4C52-A265-5D912E45E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36403" y="4452984"/>
            <a:ext cx="232124" cy="248194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341C37C-9AE7-4A6A-A1E5-9E2C9C13E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57320" y="4454785"/>
            <a:ext cx="232124" cy="248194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A7BCC1F6-FE92-492C-8BA2-99C222AE6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43953" y="4443177"/>
            <a:ext cx="232124" cy="248194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F59B4BBB-974B-4D49-AC31-4E5A5B53CCB9}"/>
              </a:ext>
            </a:extLst>
          </p:cNvPr>
          <p:cNvSpPr/>
          <p:nvPr/>
        </p:nvSpPr>
        <p:spPr>
          <a:xfrm>
            <a:off x="6938038" y="4656172"/>
            <a:ext cx="13373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 ģimenēs ar         un  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FFA3CDB3-8B03-4CBA-95FF-756348626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801030" y="4669492"/>
            <a:ext cx="93938" cy="177913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C2A009F0-805E-41F5-9C6B-327A90FFD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908471" y="4663933"/>
            <a:ext cx="80281" cy="17480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035A65F7-1BC0-44F2-B145-B67903279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47941" y="4663524"/>
            <a:ext cx="232124" cy="24819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81795CA-F25E-42C6-B1F8-85AEF6F51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73373" y="4667954"/>
            <a:ext cx="232124" cy="248194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005DB314-A27E-4628-89F0-E78BFEF0B1F0}"/>
              </a:ext>
            </a:extLst>
          </p:cNvPr>
          <p:cNvSpPr/>
          <p:nvPr/>
        </p:nvSpPr>
        <p:spPr>
          <a:xfrm>
            <a:off x="6772365" y="5102336"/>
            <a:ext cx="1890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Daļēji sasniegts – </a:t>
            </a:r>
          </a:p>
          <a:p>
            <a:pPr algn="ctr"/>
            <a:r>
              <a:rPr lang="lv-LV" sz="9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saglabājas augsts dažās soc.grupās</a:t>
            </a:r>
            <a:endParaRPr lang="en-GB" sz="900" b="1" dirty="0">
              <a:solidFill>
                <a:srgbClr val="FF00FF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F305C439-8714-40CD-9848-8FA6DD2CF48A}"/>
              </a:ext>
            </a:extLst>
          </p:cNvPr>
          <p:cNvSpPr/>
          <p:nvPr/>
        </p:nvSpPr>
        <p:spPr>
          <a:xfrm>
            <a:off x="7357098" y="4842298"/>
            <a:ext cx="13373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vidēji:   18,4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2F1999A-B1C1-4984-AD4E-BB61A6535A82}"/>
              </a:ext>
            </a:extLst>
          </p:cNvPr>
          <p:cNvSpPr/>
          <p:nvPr/>
        </p:nvSpPr>
        <p:spPr>
          <a:xfrm>
            <a:off x="3094627" y="4244933"/>
            <a:ext cx="5592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55,5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en-GB" sz="900" b="1" baseline="30000" dirty="0">
              <a:solidFill>
                <a:srgbClr val="0070C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42F28FC-D889-4B3B-9340-AA2D33FF8049}"/>
              </a:ext>
            </a:extLst>
          </p:cNvPr>
          <p:cNvSpPr/>
          <p:nvPr/>
        </p:nvSpPr>
        <p:spPr>
          <a:xfrm>
            <a:off x="2922159" y="5142737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A2C54B57-BF6A-45B6-9E75-706D5913676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05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/>
              <a:t>Rezultatīvie rādītāji un to sasniegšanas pakāpe</a:t>
            </a:r>
          </a:p>
        </p:txBody>
      </p:sp>
    </p:spTree>
    <p:extLst>
      <p:ext uri="{BB962C8B-B14F-4D97-AF65-F5344CB8AC3E}">
        <p14:creationId xmlns:p14="http://schemas.microsoft.com/office/powerpoint/2010/main" val="424419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">
            <a:extLst>
              <a:ext uri="{FF2B5EF4-FFF2-40B4-BE49-F238E27FC236}">
                <a16:creationId xmlns:a16="http://schemas.microsoft.com/office/drawing/2014/main" id="{9208F382-8FB8-47B9-9E19-412029D521D5}"/>
              </a:ext>
            </a:extLst>
          </p:cNvPr>
          <p:cNvGrpSpPr/>
          <p:nvPr/>
        </p:nvGrpSpPr>
        <p:grpSpPr>
          <a:xfrm>
            <a:off x="217033" y="920732"/>
            <a:ext cx="8362931" cy="3276530"/>
            <a:chOff x="-145847" y="907173"/>
            <a:chExt cx="11704343" cy="4647344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D00D3EF-4E84-4B3C-AEB0-2E0D205C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4" y="1679549"/>
              <a:ext cx="196932" cy="349696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642" y="0"/>
                </a:cxn>
                <a:cxn ang="0">
                  <a:pos x="642" y="1140"/>
                </a:cxn>
                <a:cxn ang="0">
                  <a:pos x="0" y="1140"/>
                </a:cxn>
                <a:cxn ang="0">
                  <a:pos x="0" y="614"/>
                </a:cxn>
              </a:cxnLst>
              <a:rect l="0" t="0" r="r" b="b"/>
              <a:pathLst>
                <a:path w="642" h="1140">
                  <a:moveTo>
                    <a:pt x="0" y="614"/>
                  </a:moveTo>
                  <a:lnTo>
                    <a:pt x="642" y="0"/>
                  </a:lnTo>
                  <a:lnTo>
                    <a:pt x="642" y="1140"/>
                  </a:lnTo>
                  <a:lnTo>
                    <a:pt x="0" y="1140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777134E6-928A-4C5A-B4C8-FEA4CABB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243" y="1422106"/>
              <a:ext cx="196932" cy="617489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641" y="0"/>
                </a:cxn>
                <a:cxn ang="0">
                  <a:pos x="641" y="2013"/>
                </a:cxn>
                <a:cxn ang="0">
                  <a:pos x="0" y="2013"/>
                </a:cxn>
                <a:cxn ang="0">
                  <a:pos x="0" y="680"/>
                </a:cxn>
              </a:cxnLst>
              <a:rect l="0" t="0" r="r" b="b"/>
              <a:pathLst>
                <a:path w="641" h="2013">
                  <a:moveTo>
                    <a:pt x="0" y="680"/>
                  </a:moveTo>
                  <a:lnTo>
                    <a:pt x="641" y="0"/>
                  </a:lnTo>
                  <a:lnTo>
                    <a:pt x="641" y="2013"/>
                  </a:lnTo>
                  <a:lnTo>
                    <a:pt x="0" y="2013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D063E50-662F-44F5-B26A-A66DD767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75" y="1411756"/>
              <a:ext cx="196932" cy="6174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2" y="455"/>
                </a:cxn>
                <a:cxn ang="0">
                  <a:pos x="642" y="2013"/>
                </a:cxn>
                <a:cxn ang="0">
                  <a:pos x="0" y="2013"/>
                </a:cxn>
                <a:cxn ang="0">
                  <a:pos x="0" y="0"/>
                </a:cxn>
              </a:cxnLst>
              <a:rect l="0" t="0" r="r" b="b"/>
              <a:pathLst>
                <a:path w="642" h="2013">
                  <a:moveTo>
                    <a:pt x="0" y="0"/>
                  </a:moveTo>
                  <a:lnTo>
                    <a:pt x="642" y="455"/>
                  </a:lnTo>
                  <a:lnTo>
                    <a:pt x="642" y="2013"/>
                  </a:lnTo>
                  <a:lnTo>
                    <a:pt x="0" y="2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E44F1D7A-3651-47BC-BA9A-BECFECF0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572" y="1283506"/>
              <a:ext cx="196932" cy="718717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641" y="0"/>
                </a:cxn>
                <a:cxn ang="0">
                  <a:pos x="641" y="2343"/>
                </a:cxn>
                <a:cxn ang="0">
                  <a:pos x="0" y="2343"/>
                </a:cxn>
                <a:cxn ang="0">
                  <a:pos x="0" y="709"/>
                </a:cxn>
              </a:cxnLst>
              <a:rect l="0" t="0" r="r" b="b"/>
              <a:pathLst>
                <a:path w="641" h="2343">
                  <a:moveTo>
                    <a:pt x="0" y="709"/>
                  </a:moveTo>
                  <a:lnTo>
                    <a:pt x="641" y="0"/>
                  </a:lnTo>
                  <a:lnTo>
                    <a:pt x="641" y="2343"/>
                  </a:lnTo>
                  <a:lnTo>
                    <a:pt x="0" y="2343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219F8CB-521C-4FF8-96C1-61142E6D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804" y="1065399"/>
              <a:ext cx="196932" cy="942339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642" y="0"/>
                </a:cxn>
                <a:cxn ang="0">
                  <a:pos x="642" y="3071"/>
                </a:cxn>
                <a:cxn ang="0">
                  <a:pos x="0" y="3071"/>
                </a:cxn>
                <a:cxn ang="0">
                  <a:pos x="0" y="610"/>
                </a:cxn>
              </a:cxnLst>
              <a:rect l="0" t="0" r="r" b="b"/>
              <a:pathLst>
                <a:path w="642" h="3071">
                  <a:moveTo>
                    <a:pt x="0" y="610"/>
                  </a:moveTo>
                  <a:lnTo>
                    <a:pt x="642" y="0"/>
                  </a:lnTo>
                  <a:lnTo>
                    <a:pt x="642" y="3071"/>
                  </a:lnTo>
                  <a:lnTo>
                    <a:pt x="0" y="3071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002060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4873BFA9-0E70-4486-A4B8-A998006A6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181" y="907173"/>
              <a:ext cx="1422400" cy="966505"/>
            </a:xfrm>
            <a:custGeom>
              <a:avLst/>
              <a:gdLst>
                <a:gd name="connsiteX0" fmla="*/ 0 w 4199"/>
                <a:gd name="connsiteY0" fmla="*/ 2727 h 2727"/>
                <a:gd name="connsiteX1" fmla="*/ 1717 w 4199"/>
                <a:gd name="connsiteY1" fmla="*/ 1073 h 2727"/>
                <a:gd name="connsiteX2" fmla="*/ 2549 w 4199"/>
                <a:gd name="connsiteY2" fmla="*/ 1628 h 2727"/>
                <a:gd name="connsiteX3" fmla="*/ 4199 w 4199"/>
                <a:gd name="connsiteY3" fmla="*/ 0 h 2727"/>
                <a:gd name="connsiteX0" fmla="*/ 0 w 4418"/>
                <a:gd name="connsiteY0" fmla="*/ 2946 h 2946"/>
                <a:gd name="connsiteX1" fmla="*/ 1717 w 4418"/>
                <a:gd name="connsiteY1" fmla="*/ 1292 h 2946"/>
                <a:gd name="connsiteX2" fmla="*/ 2549 w 4418"/>
                <a:gd name="connsiteY2" fmla="*/ 1847 h 2946"/>
                <a:gd name="connsiteX3" fmla="*/ 4418 w 4418"/>
                <a:gd name="connsiteY3" fmla="*/ 0 h 2946"/>
                <a:gd name="connsiteX0" fmla="*/ 0 w 4637"/>
                <a:gd name="connsiteY0" fmla="*/ 3152 h 3152"/>
                <a:gd name="connsiteX1" fmla="*/ 1936 w 4637"/>
                <a:gd name="connsiteY1" fmla="*/ 1292 h 3152"/>
                <a:gd name="connsiteX2" fmla="*/ 2768 w 4637"/>
                <a:gd name="connsiteY2" fmla="*/ 1847 h 3152"/>
                <a:gd name="connsiteX3" fmla="*/ 4637 w 4637"/>
                <a:gd name="connsiteY3" fmla="*/ 0 h 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" h="3152">
                  <a:moveTo>
                    <a:pt x="0" y="3152"/>
                  </a:moveTo>
                  <a:lnTo>
                    <a:pt x="1936" y="1292"/>
                  </a:lnTo>
                  <a:lnTo>
                    <a:pt x="2768" y="1847"/>
                  </a:lnTo>
                  <a:lnTo>
                    <a:pt x="46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 type="none"/>
              <a:tailEnd type="triangle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29060AA-A022-45DB-8334-9514809CA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161" y="2509207"/>
              <a:ext cx="4102646" cy="208151"/>
            </a:xfrm>
            <a:custGeom>
              <a:avLst/>
              <a:gdLst/>
              <a:ahLst/>
              <a:cxnLst>
                <a:cxn ang="0">
                  <a:pos x="0" y="663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1" y="343"/>
                </a:cxn>
                <a:cxn ang="0">
                  <a:pos x="3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2" y="272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5" y="190"/>
                </a:cxn>
                <a:cxn ang="0">
                  <a:pos x="62" y="160"/>
                </a:cxn>
                <a:cxn ang="0">
                  <a:pos x="83" y="132"/>
                </a:cxn>
                <a:cxn ang="0">
                  <a:pos x="107" y="107"/>
                </a:cxn>
                <a:cxn ang="0">
                  <a:pos x="132" y="83"/>
                </a:cxn>
                <a:cxn ang="0">
                  <a:pos x="161" y="62"/>
                </a:cxn>
                <a:cxn ang="0">
                  <a:pos x="190" y="44"/>
                </a:cxn>
                <a:cxn ang="0">
                  <a:pos x="222" y="28"/>
                </a:cxn>
                <a:cxn ang="0">
                  <a:pos x="254" y="16"/>
                </a:cxn>
                <a:cxn ang="0">
                  <a:pos x="272" y="12"/>
                </a:cxn>
                <a:cxn ang="0">
                  <a:pos x="289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4" y="0"/>
                </a:cxn>
                <a:cxn ang="0">
                  <a:pos x="361" y="0"/>
                </a:cxn>
                <a:cxn ang="0">
                  <a:pos x="5702" y="0"/>
                </a:cxn>
              </a:cxnLst>
              <a:rect l="0" t="0" r="r" b="b"/>
              <a:pathLst>
                <a:path w="5702" h="663">
                  <a:moveTo>
                    <a:pt x="0" y="663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1" y="343"/>
                  </a:lnTo>
                  <a:lnTo>
                    <a:pt x="3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2" y="272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5" y="190"/>
                  </a:lnTo>
                  <a:lnTo>
                    <a:pt x="62" y="160"/>
                  </a:lnTo>
                  <a:lnTo>
                    <a:pt x="83" y="132"/>
                  </a:lnTo>
                  <a:lnTo>
                    <a:pt x="107" y="107"/>
                  </a:lnTo>
                  <a:lnTo>
                    <a:pt x="132" y="83"/>
                  </a:lnTo>
                  <a:lnTo>
                    <a:pt x="161" y="62"/>
                  </a:lnTo>
                  <a:lnTo>
                    <a:pt x="190" y="44"/>
                  </a:lnTo>
                  <a:lnTo>
                    <a:pt x="222" y="28"/>
                  </a:lnTo>
                  <a:lnTo>
                    <a:pt x="254" y="16"/>
                  </a:lnTo>
                  <a:lnTo>
                    <a:pt x="272" y="12"/>
                  </a:lnTo>
                  <a:lnTo>
                    <a:pt x="289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570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65CC302-8D16-495F-924E-DC6D4875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807" y="2061512"/>
              <a:ext cx="268817" cy="449116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1" y="555"/>
                </a:cxn>
                <a:cxn ang="0">
                  <a:pos x="21" y="555"/>
                </a:cxn>
                <a:cxn ang="0">
                  <a:pos x="40" y="555"/>
                </a:cxn>
                <a:cxn ang="0">
                  <a:pos x="58" y="553"/>
                </a:cxn>
                <a:cxn ang="0">
                  <a:pos x="76" y="550"/>
                </a:cxn>
                <a:cxn ang="0">
                  <a:pos x="94" y="547"/>
                </a:cxn>
                <a:cxn ang="0">
                  <a:pos x="112" y="543"/>
                </a:cxn>
                <a:cxn ang="0">
                  <a:pos x="128" y="538"/>
                </a:cxn>
                <a:cxn ang="0">
                  <a:pos x="162" y="526"/>
                </a:cxn>
                <a:cxn ang="0">
                  <a:pos x="193" y="512"/>
                </a:cxn>
                <a:cxn ang="0">
                  <a:pos x="223" y="494"/>
                </a:cxn>
                <a:cxn ang="0">
                  <a:pos x="251" y="473"/>
                </a:cxn>
                <a:cxn ang="0">
                  <a:pos x="277" y="449"/>
                </a:cxn>
                <a:cxn ang="0">
                  <a:pos x="301" y="424"/>
                </a:cxn>
                <a:cxn ang="0">
                  <a:pos x="321" y="396"/>
                </a:cxn>
                <a:cxn ang="0">
                  <a:pos x="339" y="366"/>
                </a:cxn>
                <a:cxn ang="0">
                  <a:pos x="354" y="335"/>
                </a:cxn>
                <a:cxn ang="0">
                  <a:pos x="366" y="300"/>
                </a:cxn>
                <a:cxn ang="0">
                  <a:pos x="372" y="284"/>
                </a:cxn>
                <a:cxn ang="0">
                  <a:pos x="375" y="266"/>
                </a:cxn>
                <a:cxn ang="0">
                  <a:pos x="378" y="248"/>
                </a:cxn>
                <a:cxn ang="0">
                  <a:pos x="381" y="231"/>
                </a:cxn>
                <a:cxn ang="0">
                  <a:pos x="382" y="213"/>
                </a:cxn>
                <a:cxn ang="0">
                  <a:pos x="382" y="193"/>
                </a:cxn>
                <a:cxn ang="0">
                  <a:pos x="382" y="0"/>
                </a:cxn>
              </a:cxnLst>
              <a:rect l="0" t="0" r="r" b="b"/>
              <a:pathLst>
                <a:path w="382" h="555">
                  <a:moveTo>
                    <a:pt x="0" y="555"/>
                  </a:moveTo>
                  <a:lnTo>
                    <a:pt x="21" y="555"/>
                  </a:lnTo>
                  <a:lnTo>
                    <a:pt x="21" y="555"/>
                  </a:lnTo>
                  <a:lnTo>
                    <a:pt x="40" y="555"/>
                  </a:lnTo>
                  <a:lnTo>
                    <a:pt x="58" y="553"/>
                  </a:lnTo>
                  <a:lnTo>
                    <a:pt x="76" y="550"/>
                  </a:lnTo>
                  <a:lnTo>
                    <a:pt x="94" y="547"/>
                  </a:lnTo>
                  <a:lnTo>
                    <a:pt x="112" y="543"/>
                  </a:lnTo>
                  <a:lnTo>
                    <a:pt x="128" y="538"/>
                  </a:lnTo>
                  <a:lnTo>
                    <a:pt x="162" y="526"/>
                  </a:lnTo>
                  <a:lnTo>
                    <a:pt x="193" y="512"/>
                  </a:lnTo>
                  <a:lnTo>
                    <a:pt x="223" y="494"/>
                  </a:lnTo>
                  <a:lnTo>
                    <a:pt x="251" y="473"/>
                  </a:lnTo>
                  <a:lnTo>
                    <a:pt x="277" y="449"/>
                  </a:lnTo>
                  <a:lnTo>
                    <a:pt x="301" y="424"/>
                  </a:lnTo>
                  <a:lnTo>
                    <a:pt x="321" y="396"/>
                  </a:lnTo>
                  <a:lnTo>
                    <a:pt x="339" y="366"/>
                  </a:lnTo>
                  <a:lnTo>
                    <a:pt x="354" y="335"/>
                  </a:lnTo>
                  <a:lnTo>
                    <a:pt x="366" y="300"/>
                  </a:lnTo>
                  <a:lnTo>
                    <a:pt x="372" y="284"/>
                  </a:lnTo>
                  <a:lnTo>
                    <a:pt x="375" y="266"/>
                  </a:lnTo>
                  <a:lnTo>
                    <a:pt x="378" y="248"/>
                  </a:lnTo>
                  <a:lnTo>
                    <a:pt x="381" y="231"/>
                  </a:lnTo>
                  <a:lnTo>
                    <a:pt x="382" y="213"/>
                  </a:lnTo>
                  <a:lnTo>
                    <a:pt x="382" y="193"/>
                  </a:lnTo>
                  <a:lnTo>
                    <a:pt x="38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2107A3E-5F29-4B8C-A709-5E1E3E28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15" y="2522548"/>
              <a:ext cx="3459788" cy="510987"/>
            </a:xfrm>
            <a:custGeom>
              <a:avLst/>
              <a:gdLst/>
              <a:ahLst/>
              <a:cxnLst>
                <a:cxn ang="0">
                  <a:pos x="5702" y="663"/>
                </a:cxn>
                <a:cxn ang="0">
                  <a:pos x="5702" y="361"/>
                </a:cxn>
                <a:cxn ang="0">
                  <a:pos x="5702" y="361"/>
                </a:cxn>
                <a:cxn ang="0">
                  <a:pos x="5701" y="343"/>
                </a:cxn>
                <a:cxn ang="0">
                  <a:pos x="5699" y="324"/>
                </a:cxn>
                <a:cxn ang="0">
                  <a:pos x="5698" y="306"/>
                </a:cxn>
                <a:cxn ang="0">
                  <a:pos x="5695" y="288"/>
                </a:cxn>
                <a:cxn ang="0">
                  <a:pos x="5690" y="272"/>
                </a:cxn>
                <a:cxn ang="0">
                  <a:pos x="5686" y="254"/>
                </a:cxn>
                <a:cxn ang="0">
                  <a:pos x="5674" y="221"/>
                </a:cxn>
                <a:cxn ang="0">
                  <a:pos x="5657" y="190"/>
                </a:cxn>
                <a:cxn ang="0">
                  <a:pos x="5640" y="160"/>
                </a:cxn>
                <a:cxn ang="0">
                  <a:pos x="5619" y="132"/>
                </a:cxn>
                <a:cxn ang="0">
                  <a:pos x="5595" y="107"/>
                </a:cxn>
                <a:cxn ang="0">
                  <a:pos x="5570" y="83"/>
                </a:cxn>
                <a:cxn ang="0">
                  <a:pos x="5541" y="62"/>
                </a:cxn>
                <a:cxn ang="0">
                  <a:pos x="5512" y="44"/>
                </a:cxn>
                <a:cxn ang="0">
                  <a:pos x="5480" y="28"/>
                </a:cxn>
                <a:cxn ang="0">
                  <a:pos x="5448" y="16"/>
                </a:cxn>
                <a:cxn ang="0">
                  <a:pos x="5430" y="12"/>
                </a:cxn>
                <a:cxn ang="0">
                  <a:pos x="5413" y="7"/>
                </a:cxn>
                <a:cxn ang="0">
                  <a:pos x="5396" y="4"/>
                </a:cxn>
                <a:cxn ang="0">
                  <a:pos x="5378" y="1"/>
                </a:cxn>
                <a:cxn ang="0">
                  <a:pos x="5358" y="0"/>
                </a:cxn>
                <a:cxn ang="0">
                  <a:pos x="5341" y="0"/>
                </a:cxn>
                <a:cxn ang="0">
                  <a:pos x="0" y="0"/>
                </a:cxn>
              </a:cxnLst>
              <a:rect l="0" t="0" r="r" b="b"/>
              <a:pathLst>
                <a:path w="5702" h="663">
                  <a:moveTo>
                    <a:pt x="5702" y="663"/>
                  </a:moveTo>
                  <a:lnTo>
                    <a:pt x="5702" y="361"/>
                  </a:lnTo>
                  <a:lnTo>
                    <a:pt x="5702" y="361"/>
                  </a:lnTo>
                  <a:lnTo>
                    <a:pt x="5701" y="343"/>
                  </a:lnTo>
                  <a:lnTo>
                    <a:pt x="5699" y="324"/>
                  </a:lnTo>
                  <a:lnTo>
                    <a:pt x="5698" y="306"/>
                  </a:lnTo>
                  <a:lnTo>
                    <a:pt x="5695" y="288"/>
                  </a:lnTo>
                  <a:lnTo>
                    <a:pt x="5690" y="272"/>
                  </a:lnTo>
                  <a:lnTo>
                    <a:pt x="5686" y="254"/>
                  </a:lnTo>
                  <a:lnTo>
                    <a:pt x="5674" y="221"/>
                  </a:lnTo>
                  <a:lnTo>
                    <a:pt x="5657" y="190"/>
                  </a:lnTo>
                  <a:lnTo>
                    <a:pt x="5640" y="160"/>
                  </a:lnTo>
                  <a:lnTo>
                    <a:pt x="5619" y="132"/>
                  </a:lnTo>
                  <a:lnTo>
                    <a:pt x="5595" y="107"/>
                  </a:lnTo>
                  <a:lnTo>
                    <a:pt x="5570" y="83"/>
                  </a:lnTo>
                  <a:lnTo>
                    <a:pt x="5541" y="62"/>
                  </a:lnTo>
                  <a:lnTo>
                    <a:pt x="5512" y="44"/>
                  </a:lnTo>
                  <a:lnTo>
                    <a:pt x="5480" y="28"/>
                  </a:lnTo>
                  <a:lnTo>
                    <a:pt x="5448" y="16"/>
                  </a:lnTo>
                  <a:lnTo>
                    <a:pt x="5430" y="12"/>
                  </a:lnTo>
                  <a:lnTo>
                    <a:pt x="5413" y="7"/>
                  </a:lnTo>
                  <a:lnTo>
                    <a:pt x="5396" y="4"/>
                  </a:lnTo>
                  <a:lnTo>
                    <a:pt x="5378" y="1"/>
                  </a:lnTo>
                  <a:lnTo>
                    <a:pt x="5358" y="0"/>
                  </a:lnTo>
                  <a:lnTo>
                    <a:pt x="53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8F178953-51FC-4249-829D-CE5BF926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628" y="2061512"/>
              <a:ext cx="487680" cy="463735"/>
            </a:xfrm>
            <a:custGeom>
              <a:avLst/>
              <a:gdLst/>
              <a:ahLst/>
              <a:cxnLst>
                <a:cxn ang="0">
                  <a:pos x="382" y="555"/>
                </a:cxn>
                <a:cxn ang="0">
                  <a:pos x="360" y="555"/>
                </a:cxn>
                <a:cxn ang="0">
                  <a:pos x="360" y="555"/>
                </a:cxn>
                <a:cxn ang="0">
                  <a:pos x="342" y="555"/>
                </a:cxn>
                <a:cxn ang="0">
                  <a:pos x="324" y="553"/>
                </a:cxn>
                <a:cxn ang="0">
                  <a:pos x="305" y="550"/>
                </a:cxn>
                <a:cxn ang="0">
                  <a:pos x="288" y="547"/>
                </a:cxn>
                <a:cxn ang="0">
                  <a:pos x="270" y="543"/>
                </a:cxn>
                <a:cxn ang="0">
                  <a:pos x="252" y="538"/>
                </a:cxn>
                <a:cxn ang="0">
                  <a:pos x="220" y="526"/>
                </a:cxn>
                <a:cxn ang="0">
                  <a:pos x="189" y="512"/>
                </a:cxn>
                <a:cxn ang="0">
                  <a:pos x="159" y="494"/>
                </a:cxn>
                <a:cxn ang="0">
                  <a:pos x="131" y="473"/>
                </a:cxn>
                <a:cxn ang="0">
                  <a:pos x="105" y="449"/>
                </a:cxn>
                <a:cxn ang="0">
                  <a:pos x="81" y="424"/>
                </a:cxn>
                <a:cxn ang="0">
                  <a:pos x="61" y="396"/>
                </a:cxn>
                <a:cxn ang="0">
                  <a:pos x="43" y="366"/>
                </a:cxn>
                <a:cxn ang="0">
                  <a:pos x="28" y="335"/>
                </a:cxn>
                <a:cxn ang="0">
                  <a:pos x="16" y="300"/>
                </a:cxn>
                <a:cxn ang="0">
                  <a:pos x="10" y="284"/>
                </a:cxn>
                <a:cxn ang="0">
                  <a:pos x="7" y="266"/>
                </a:cxn>
                <a:cxn ang="0">
                  <a:pos x="4" y="248"/>
                </a:cxn>
                <a:cxn ang="0">
                  <a:pos x="1" y="231"/>
                </a:cxn>
                <a:cxn ang="0">
                  <a:pos x="0" y="213"/>
                </a:cxn>
                <a:cxn ang="0">
                  <a:pos x="0" y="193"/>
                </a:cxn>
                <a:cxn ang="0">
                  <a:pos x="0" y="0"/>
                </a:cxn>
              </a:cxnLst>
              <a:rect l="0" t="0" r="r" b="b"/>
              <a:pathLst>
                <a:path w="382" h="555">
                  <a:moveTo>
                    <a:pt x="382" y="555"/>
                  </a:moveTo>
                  <a:lnTo>
                    <a:pt x="360" y="555"/>
                  </a:lnTo>
                  <a:lnTo>
                    <a:pt x="360" y="555"/>
                  </a:lnTo>
                  <a:lnTo>
                    <a:pt x="342" y="555"/>
                  </a:lnTo>
                  <a:lnTo>
                    <a:pt x="324" y="553"/>
                  </a:lnTo>
                  <a:lnTo>
                    <a:pt x="305" y="550"/>
                  </a:lnTo>
                  <a:lnTo>
                    <a:pt x="288" y="547"/>
                  </a:lnTo>
                  <a:lnTo>
                    <a:pt x="270" y="543"/>
                  </a:lnTo>
                  <a:lnTo>
                    <a:pt x="252" y="538"/>
                  </a:lnTo>
                  <a:lnTo>
                    <a:pt x="220" y="526"/>
                  </a:lnTo>
                  <a:lnTo>
                    <a:pt x="189" y="512"/>
                  </a:lnTo>
                  <a:lnTo>
                    <a:pt x="159" y="494"/>
                  </a:lnTo>
                  <a:lnTo>
                    <a:pt x="131" y="473"/>
                  </a:lnTo>
                  <a:lnTo>
                    <a:pt x="105" y="449"/>
                  </a:lnTo>
                  <a:lnTo>
                    <a:pt x="81" y="424"/>
                  </a:lnTo>
                  <a:lnTo>
                    <a:pt x="61" y="396"/>
                  </a:lnTo>
                  <a:lnTo>
                    <a:pt x="43" y="366"/>
                  </a:lnTo>
                  <a:lnTo>
                    <a:pt x="28" y="335"/>
                  </a:lnTo>
                  <a:lnTo>
                    <a:pt x="16" y="300"/>
                  </a:lnTo>
                  <a:lnTo>
                    <a:pt x="10" y="284"/>
                  </a:lnTo>
                  <a:lnTo>
                    <a:pt x="7" y="266"/>
                  </a:lnTo>
                  <a:lnTo>
                    <a:pt x="4" y="248"/>
                  </a:lnTo>
                  <a:lnTo>
                    <a:pt x="1" y="231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C9A6E9EC-7666-4DC1-9D36-50C410B3E4EA}"/>
                </a:ext>
              </a:extLst>
            </p:cNvPr>
            <p:cNvSpPr/>
            <p:nvPr/>
          </p:nvSpPr>
          <p:spPr>
            <a:xfrm>
              <a:off x="1309776" y="2542155"/>
              <a:ext cx="487680" cy="462079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216C07-AB40-4BAE-97C9-1ACB24DBCDFA}"/>
                </a:ext>
              </a:extLst>
            </p:cNvPr>
            <p:cNvSpPr txBox="1"/>
            <p:nvPr/>
          </p:nvSpPr>
          <p:spPr>
            <a:xfrm>
              <a:off x="1432497" y="3392191"/>
              <a:ext cx="385232" cy="371525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820A15-83A6-439B-BC60-E57DBA584D07}"/>
                </a:ext>
              </a:extLst>
            </p:cNvPr>
            <p:cNvSpPr txBox="1"/>
            <p:nvPr/>
          </p:nvSpPr>
          <p:spPr>
            <a:xfrm>
              <a:off x="-145847" y="2989316"/>
              <a:ext cx="3374015" cy="171981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lv-LV" sz="788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Samazinās šķirto laulību skaits </a:t>
              </a:r>
              <a:endParaRPr lang="en-GB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BFB2B-913A-4750-A2EB-EB32958076BA}"/>
                </a:ext>
              </a:extLst>
            </p:cNvPr>
            <p:cNvSpPr txBox="1"/>
            <p:nvPr/>
          </p:nvSpPr>
          <p:spPr>
            <a:xfrm flipH="1">
              <a:off x="1414932" y="2627955"/>
              <a:ext cx="262820" cy="276667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1</a:t>
              </a:r>
            </a:p>
          </p:txBody>
        </p:sp>
        <p:sp>
          <p:nvSpPr>
            <p:cNvPr id="52" name="Oval 13">
              <a:extLst>
                <a:ext uri="{FF2B5EF4-FFF2-40B4-BE49-F238E27FC236}">
                  <a16:creationId xmlns:a16="http://schemas.microsoft.com/office/drawing/2014/main" id="{C25BE4AB-E19E-4676-93D2-041A0750EFB7}"/>
                </a:ext>
              </a:extLst>
            </p:cNvPr>
            <p:cNvSpPr/>
            <p:nvPr/>
          </p:nvSpPr>
          <p:spPr>
            <a:xfrm>
              <a:off x="5897025" y="2515880"/>
              <a:ext cx="487680" cy="47596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4859E9-98E7-4DDA-AC04-0517EB6F0390}"/>
                </a:ext>
              </a:extLst>
            </p:cNvPr>
            <p:cNvSpPr txBox="1"/>
            <p:nvPr/>
          </p:nvSpPr>
          <p:spPr>
            <a:xfrm>
              <a:off x="5953713" y="3447843"/>
              <a:ext cx="359083" cy="405069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2</a:t>
              </a:r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C2B9EF8C-7C48-401F-89A6-05BEFEBC6CC2}"/>
                </a:ext>
              </a:extLst>
            </p:cNvPr>
            <p:cNvSpPr/>
            <p:nvPr/>
          </p:nvSpPr>
          <p:spPr>
            <a:xfrm>
              <a:off x="10055272" y="2542155"/>
              <a:ext cx="487680" cy="463660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2C9CD77-DC46-4116-98BE-40759307C850}"/>
                </a:ext>
              </a:extLst>
            </p:cNvPr>
            <p:cNvSpPr txBox="1"/>
            <p:nvPr/>
          </p:nvSpPr>
          <p:spPr>
            <a:xfrm>
              <a:off x="10394601" y="3428878"/>
              <a:ext cx="385231" cy="371525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8FE955-59EC-4014-9F17-56EF9CF2E9A2}"/>
                </a:ext>
              </a:extLst>
            </p:cNvPr>
            <p:cNvSpPr txBox="1"/>
            <p:nvPr/>
          </p:nvSpPr>
          <p:spPr>
            <a:xfrm>
              <a:off x="9157959" y="5347613"/>
              <a:ext cx="2400537" cy="206904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defTabSz="685783">
                <a:lnSpc>
                  <a:spcPts val="1200"/>
                </a:lnSpc>
                <a:spcAft>
                  <a:spcPts val="1200"/>
                </a:spcAft>
              </a:pPr>
              <a:endParaRPr lang="lv-LV" sz="900" b="1" dirty="0">
                <a:solidFill>
                  <a:srgbClr val="000000"/>
                </a:solidFill>
                <a:latin typeface="Klavika Lt" panose="02000000000000000000" pitchFamily="50" charset="0"/>
                <a:ea typeface="Times New Roman" charset="0"/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6BFBF7-5DEE-47B6-942E-82C972D021F6}"/>
                </a:ext>
              </a:extLst>
            </p:cNvPr>
            <p:cNvSpPr txBox="1"/>
            <p:nvPr/>
          </p:nvSpPr>
          <p:spPr>
            <a:xfrm>
              <a:off x="11137692" y="1199213"/>
              <a:ext cx="258540" cy="523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latin typeface="Klavika Lt" panose="02000000000000000000" pitchFamily="50" charset="0"/>
                <a:cs typeface="Calibri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7AA1021-F266-4C0C-A23A-A551CC111C8C}"/>
              </a:ext>
            </a:extLst>
          </p:cNvPr>
          <p:cNvSpPr txBox="1"/>
          <p:nvPr/>
        </p:nvSpPr>
        <p:spPr>
          <a:xfrm>
            <a:off x="217033" y="5342757"/>
            <a:ext cx="835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675" baseline="30000" dirty="0">
                <a:solidFill>
                  <a:srgbClr val="3A3659"/>
                </a:solidFill>
              </a:rPr>
              <a:t>*     </a:t>
            </a:r>
            <a:r>
              <a:rPr lang="lv-LV" sz="675" dirty="0">
                <a:solidFill>
                  <a:srgbClr val="3A36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Rezultāti atbilstoši Vidussposma izvērtējumā norādītājam, LM</a:t>
            </a:r>
            <a:endParaRPr lang="en-GB" sz="675" dirty="0"/>
          </a:p>
          <a:p>
            <a:pPr marL="171450" indent="-171450">
              <a:buAutoNum type="arabicPlain"/>
            </a:pP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Atbilstoši CSB datiem precizēts 2015. gada martā</a:t>
            </a:r>
            <a:endParaRPr lang="lv-LV" sz="675" dirty="0"/>
          </a:p>
          <a:p>
            <a:pPr marL="171450" indent="-171450">
              <a:buFontTx/>
              <a:buAutoNum type="arabicPlain"/>
            </a:pP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Informatīvais ziņojums, 2018.gads</a:t>
            </a:r>
            <a:r>
              <a:rPr lang="lv-LV" sz="675" dirty="0"/>
              <a:t> </a:t>
            </a:r>
          </a:p>
          <a:p>
            <a:pPr marL="171450" indent="-171450">
              <a:buFontTx/>
              <a:buAutoNum type="arabicPlain"/>
            </a:pP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Pieaugušie, kas ir cietušā bērna pavadoņi, 46 personas bija cietušas no tās pašas personas prettiesiskas darbības</a:t>
            </a:r>
          </a:p>
          <a:p>
            <a:pPr marL="171450" indent="-171450">
              <a:buFontTx/>
              <a:buAutoNum type="arabicPlain"/>
            </a:pP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Gadījumi, kur rehabilitācija tika nodrošināta no valsts un pašvaldības budžeta u.c. organizāciju līdzekļiem</a:t>
            </a:r>
            <a:endParaRPr lang="en-GB"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675" dirty="0"/>
              <a:t> </a:t>
            </a:r>
            <a:endParaRPr lang="en-GB" sz="675" dirty="0"/>
          </a:p>
          <a:p>
            <a:endParaRPr lang="lv-LV" sz="750" dirty="0">
              <a:solidFill>
                <a:srgbClr val="3A3659"/>
              </a:solidFill>
              <a:latin typeface="Klavika Lt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94A45-A6F2-4DD1-AD2B-C78BEFAE60C0}"/>
              </a:ext>
            </a:extLst>
          </p:cNvPr>
          <p:cNvSpPr/>
          <p:nvPr/>
        </p:nvSpPr>
        <p:spPr>
          <a:xfrm>
            <a:off x="3963125" y="1726527"/>
            <a:ext cx="16033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3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Ģimenes stabilitāte</a:t>
            </a:r>
            <a:endParaRPr lang="en-GB" sz="135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62D45D-42C1-4AA1-956F-D57D6C4D2B78}"/>
              </a:ext>
            </a:extLst>
          </p:cNvPr>
          <p:cNvCxnSpPr>
            <a:cxnSpLocks/>
          </p:cNvCxnSpPr>
          <p:nvPr/>
        </p:nvCxnSpPr>
        <p:spPr>
          <a:xfrm>
            <a:off x="616129" y="4335011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47FDEA2-CB7F-4A09-990E-E0796C60B349}"/>
              </a:ext>
            </a:extLst>
          </p:cNvPr>
          <p:cNvSpPr/>
          <p:nvPr/>
        </p:nvSpPr>
        <p:spPr>
          <a:xfrm>
            <a:off x="688734" y="4046228"/>
            <a:ext cx="5982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 (2,4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52B225-842C-47E9-9F4F-51ACD1ADB4AC}"/>
              </a:ext>
            </a:extLst>
          </p:cNvPr>
          <p:cNvSpPr/>
          <p:nvPr/>
        </p:nvSpPr>
        <p:spPr>
          <a:xfrm>
            <a:off x="115012" y="4047662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2009.g.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9B78D5-362D-4F82-9414-DF183EB8CDA0}"/>
              </a:ext>
            </a:extLst>
          </p:cNvPr>
          <p:cNvSpPr/>
          <p:nvPr/>
        </p:nvSpPr>
        <p:spPr>
          <a:xfrm>
            <a:off x="107338" y="4434824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2014.g.*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37DAC7-2B57-4B3F-959A-7748A8F1D3E3}"/>
              </a:ext>
            </a:extLst>
          </p:cNvPr>
          <p:cNvSpPr/>
          <p:nvPr/>
        </p:nvSpPr>
        <p:spPr>
          <a:xfrm>
            <a:off x="810529" y="4397862"/>
            <a:ext cx="3589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endParaRPr lang="en-GB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8AD8430-1365-4849-8B0D-32FBF834C733}"/>
              </a:ext>
            </a:extLst>
          </p:cNvPr>
          <p:cNvCxnSpPr>
            <a:cxnSpLocks/>
          </p:cNvCxnSpPr>
          <p:nvPr/>
        </p:nvCxnSpPr>
        <p:spPr>
          <a:xfrm>
            <a:off x="633234" y="4729630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FD885EF-8143-4F41-BC72-C62DACF9880B}"/>
              </a:ext>
            </a:extLst>
          </p:cNvPr>
          <p:cNvCxnSpPr>
            <a:cxnSpLocks/>
          </p:cNvCxnSpPr>
          <p:nvPr/>
        </p:nvCxnSpPr>
        <p:spPr>
          <a:xfrm>
            <a:off x="607136" y="5134052"/>
            <a:ext cx="78775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077BFE0E-BD24-4BEE-99F5-D6C876D5BBFF}"/>
              </a:ext>
            </a:extLst>
          </p:cNvPr>
          <p:cNvSpPr/>
          <p:nvPr/>
        </p:nvSpPr>
        <p:spPr>
          <a:xfrm>
            <a:off x="115432" y="4781486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2017.g</a:t>
            </a:r>
            <a:r>
              <a:rPr lang="lv-LV" sz="900" b="1" dirty="0">
                <a:latin typeface="Times New Roman" panose="02020603050405020304" pitchFamily="18" charset="0"/>
              </a:rPr>
              <a:t>.</a:t>
            </a:r>
            <a:endParaRPr lang="en-GB" sz="900" b="1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E9C7E6-B1FF-4769-B027-A2C5022ACB06}"/>
              </a:ext>
            </a:extLst>
          </p:cNvPr>
          <p:cNvSpPr/>
          <p:nvPr/>
        </p:nvSpPr>
        <p:spPr>
          <a:xfrm>
            <a:off x="810529" y="4708316"/>
            <a:ext cx="3589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3,1</a:t>
            </a:r>
            <a:endParaRPr lang="en-GB" sz="900" b="1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9AC4D-685C-43AA-8B9E-EA0B2DAEAB4E}"/>
              </a:ext>
            </a:extLst>
          </p:cNvPr>
          <p:cNvCxnSpPr>
            <a:cxnSpLocks/>
          </p:cNvCxnSpPr>
          <p:nvPr/>
        </p:nvCxnSpPr>
        <p:spPr>
          <a:xfrm>
            <a:off x="4707031" y="1725070"/>
            <a:ext cx="4523" cy="328976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B0A5B642-9F2C-4178-ADAF-5D63A35AC137}"/>
              </a:ext>
            </a:extLst>
          </p:cNvPr>
          <p:cNvSpPr txBox="1"/>
          <p:nvPr/>
        </p:nvSpPr>
        <p:spPr>
          <a:xfrm>
            <a:off x="4565919" y="2099638"/>
            <a:ext cx="275254" cy="261938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685783"/>
            <a:r>
              <a:rPr lang="lv-LV" sz="1350" dirty="0">
                <a:solidFill>
                  <a:srgbClr val="FFFFFF"/>
                </a:solidFill>
                <a:latin typeface="Klavika Lt" panose="02000000000000000000" pitchFamily="50" charset="0"/>
                <a:ea typeface="Open Sans" pitchFamily="34" charset="0"/>
                <a:cs typeface="Calibri"/>
              </a:rPr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90CD46-29DD-4F68-9300-FC6CE9835ABE}"/>
              </a:ext>
            </a:extLst>
          </p:cNvPr>
          <p:cNvSpPr txBox="1"/>
          <p:nvPr/>
        </p:nvSpPr>
        <p:spPr>
          <a:xfrm>
            <a:off x="3022004" y="2203996"/>
            <a:ext cx="275254" cy="261938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685783"/>
            <a:r>
              <a:rPr lang="lv-LV" sz="1350" dirty="0">
                <a:solidFill>
                  <a:srgbClr val="FFFFFF"/>
                </a:solidFill>
                <a:latin typeface="Klavika Lt" panose="02000000000000000000" pitchFamily="50" charset="0"/>
                <a:ea typeface="Open Sans" pitchFamily="34" charset="0"/>
                <a:cs typeface="Calibri"/>
              </a:rPr>
              <a:t>2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B4758F1-FB34-40C8-A7F6-88589F0B5525}"/>
              </a:ext>
            </a:extLst>
          </p:cNvPr>
          <p:cNvSpPr txBox="1"/>
          <p:nvPr/>
        </p:nvSpPr>
        <p:spPr>
          <a:xfrm>
            <a:off x="529933" y="2780276"/>
            <a:ext cx="770844" cy="34624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Šķirto laulību skaits uz 1000 iedzīvotājiem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97A85BD-BB32-48F2-B525-8A109D22F6CD}"/>
              </a:ext>
            </a:extLst>
          </p:cNvPr>
          <p:cNvSpPr/>
          <p:nvPr/>
        </p:nvSpPr>
        <p:spPr>
          <a:xfrm>
            <a:off x="592780" y="5069806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F80CB4B-A5DC-4228-98E0-2AED1472D2A0}"/>
              </a:ext>
            </a:extLst>
          </p:cNvPr>
          <p:cNvSpPr txBox="1"/>
          <p:nvPr/>
        </p:nvSpPr>
        <p:spPr>
          <a:xfrm>
            <a:off x="3518579" y="2393436"/>
            <a:ext cx="2410785" cy="24250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Uzlabojas vardarbības ģimenē atpazīstamība, pieaug gadījumu atklāšanas, ziņošans skaits</a:t>
            </a:r>
            <a:endParaRPr lang="en-GB" sz="78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D9E522-C769-41A7-8FBB-750CF505670D}"/>
              </a:ext>
            </a:extLst>
          </p:cNvPr>
          <p:cNvSpPr txBox="1"/>
          <p:nvPr/>
        </p:nvSpPr>
        <p:spPr>
          <a:xfrm>
            <a:off x="2208063" y="2779778"/>
            <a:ext cx="902609" cy="34624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Ierosināto </a:t>
            </a:r>
          </a:p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krimināllietu </a:t>
            </a:r>
          </a:p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skaits 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68AAFBA-A9F6-4943-85FA-452C447A734B}"/>
              </a:ext>
            </a:extLst>
          </p:cNvPr>
          <p:cNvSpPr/>
          <p:nvPr/>
        </p:nvSpPr>
        <p:spPr>
          <a:xfrm>
            <a:off x="3036904" y="5092661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696EB9E-CB59-4774-B9C3-A6E3E7F4D3CF}"/>
              </a:ext>
            </a:extLst>
          </p:cNvPr>
          <p:cNvSpPr txBox="1"/>
          <p:nvPr/>
        </p:nvSpPr>
        <p:spPr>
          <a:xfrm>
            <a:off x="3548880" y="2744616"/>
            <a:ext cx="902609" cy="80791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Bērnu skaits, kuru vecākiem ar bāriņtiesas lēmumu pārtrauktas aizgādnības tiesības, ja konstatēta/ ir aizdomas par vardarbību </a:t>
            </a:r>
          </a:p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 bērnu 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15E49B-8542-4DBD-BCED-7EC07744109A}"/>
              </a:ext>
            </a:extLst>
          </p:cNvPr>
          <p:cNvSpPr txBox="1"/>
          <p:nvPr/>
        </p:nvSpPr>
        <p:spPr>
          <a:xfrm>
            <a:off x="4252242" y="3410355"/>
            <a:ext cx="902609" cy="230832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Apmācīto speciālistu skaits gadā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8D4AE49-4606-45C0-9C01-561C10A083A2}"/>
              </a:ext>
            </a:extLst>
          </p:cNvPr>
          <p:cNvSpPr txBox="1"/>
          <p:nvPr/>
        </p:nvSpPr>
        <p:spPr>
          <a:xfrm>
            <a:off x="7542487" y="2129374"/>
            <a:ext cx="275254" cy="261938"/>
          </a:xfrm>
          <a:prstGeom prst="rect">
            <a:avLst/>
          </a:prstGeom>
          <a:noFill/>
        </p:spPr>
        <p:txBody>
          <a:bodyPr wrap="square" lIns="0" tIns="0" rIns="0" bIns="0" rtlCol="1" anchor="t" anchorCtr="0">
            <a:noAutofit/>
          </a:bodyPr>
          <a:lstStyle/>
          <a:p>
            <a:pPr algn="ctr" defTabSz="685783"/>
            <a:r>
              <a:rPr lang="lv-LV" sz="1350" dirty="0">
                <a:solidFill>
                  <a:srgbClr val="FFFFFF"/>
                </a:solidFill>
                <a:latin typeface="Klavika Lt" panose="02000000000000000000" pitchFamily="50" charset="0"/>
                <a:ea typeface="Open Sans" pitchFamily="34" charset="0"/>
                <a:cs typeface="Calibri"/>
              </a:rPr>
              <a:t>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BF8FAFB-FB9C-4E99-8634-914BA42A7C4C}"/>
              </a:ext>
            </a:extLst>
          </p:cNvPr>
          <p:cNvSpPr txBox="1"/>
          <p:nvPr/>
        </p:nvSpPr>
        <p:spPr>
          <a:xfrm>
            <a:off x="6279334" y="2379403"/>
            <a:ext cx="2633774" cy="36375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8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Uzlabojas no vardarbības ģimenē cietušajiem sniegtie pakalpojumi, starpinstitucionālā sadarbība, standartizēta speciālistu rīcība </a:t>
            </a:r>
            <a:endParaRPr lang="en-GB" sz="78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45196BA-A518-4075-9715-39EFDCCEDBB3}"/>
              </a:ext>
            </a:extLst>
          </p:cNvPr>
          <p:cNvSpPr txBox="1"/>
          <p:nvPr/>
        </p:nvSpPr>
        <p:spPr>
          <a:xfrm>
            <a:off x="7629696" y="2759910"/>
            <a:ext cx="1008244" cy="69249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Krīzes centru skaits, kuri sniedz rehabilitācijas pakalpojumus pilngadīgām personām, kuras cietušas no vardarbības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9A817E1-6412-4E4D-B4CC-C1AAF91BB17F}"/>
              </a:ext>
            </a:extLst>
          </p:cNvPr>
          <p:cNvSpPr txBox="1"/>
          <p:nvPr/>
        </p:nvSpPr>
        <p:spPr>
          <a:xfrm>
            <a:off x="1360103" y="2790425"/>
            <a:ext cx="770844" cy="34624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Pie zvērinātiem notāriem šķirto laulību skaits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705E9C-ADAD-4200-BF0A-89580E42CD28}"/>
              </a:ext>
            </a:extLst>
          </p:cNvPr>
          <p:cNvSpPr/>
          <p:nvPr/>
        </p:nvSpPr>
        <p:spPr>
          <a:xfrm>
            <a:off x="1558865" y="4023599"/>
            <a:ext cx="3834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21E5F9-6F69-42CB-8270-DEE218BE795A}"/>
              </a:ext>
            </a:extLst>
          </p:cNvPr>
          <p:cNvSpPr/>
          <p:nvPr/>
        </p:nvSpPr>
        <p:spPr>
          <a:xfrm>
            <a:off x="1537776" y="4411333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4993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73E41D7-1597-418A-A8D1-B07E16DC0CAB}"/>
              </a:ext>
            </a:extLst>
          </p:cNvPr>
          <p:cNvSpPr/>
          <p:nvPr/>
        </p:nvSpPr>
        <p:spPr>
          <a:xfrm>
            <a:off x="2437921" y="4075932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370</a:t>
            </a:r>
            <a:r>
              <a:rPr lang="lv-LV" sz="900" b="1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214F87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208402D-2B1E-4A15-A112-8DD0F442D18D}"/>
              </a:ext>
            </a:extLst>
          </p:cNvPr>
          <p:cNvSpPr/>
          <p:nvPr/>
        </p:nvSpPr>
        <p:spPr>
          <a:xfrm>
            <a:off x="2457810" y="4410743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242</a:t>
            </a:r>
            <a:r>
              <a:rPr lang="lv-LV" sz="900" b="1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214F87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14DEAA7-275D-441C-A12C-38AA902B0A19}"/>
              </a:ext>
            </a:extLst>
          </p:cNvPr>
          <p:cNvSpPr/>
          <p:nvPr/>
        </p:nvSpPr>
        <p:spPr>
          <a:xfrm>
            <a:off x="2406535" y="4755545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152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900" b="1" baseline="30000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baseline="30000" dirty="0">
              <a:solidFill>
                <a:srgbClr val="214F87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B61E671-5923-476F-A1AB-558F142AEE50}"/>
              </a:ext>
            </a:extLst>
          </p:cNvPr>
          <p:cNvSpPr/>
          <p:nvPr/>
        </p:nvSpPr>
        <p:spPr>
          <a:xfrm>
            <a:off x="2224863" y="5092661"/>
            <a:ext cx="848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Nav sasniegts</a:t>
            </a:r>
            <a:endParaRPr lang="en-GB" sz="900" b="1" dirty="0">
              <a:solidFill>
                <a:srgbClr val="FF00FF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2033A91-7DFF-469E-85CD-0A6ECDAE9499}"/>
              </a:ext>
            </a:extLst>
          </p:cNvPr>
          <p:cNvSpPr txBox="1"/>
          <p:nvPr/>
        </p:nvSpPr>
        <p:spPr>
          <a:xfrm>
            <a:off x="2854745" y="3410355"/>
            <a:ext cx="902609" cy="57708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vardarbības ģimenē cietušas personas, kas guvušas traumas, vērsušās veselības aprūpes iestādēs 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B2F146A-6914-49AC-9454-9C18E89FC6D6}"/>
              </a:ext>
            </a:extLst>
          </p:cNvPr>
          <p:cNvSpPr/>
          <p:nvPr/>
        </p:nvSpPr>
        <p:spPr>
          <a:xfrm>
            <a:off x="3155714" y="4064568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282</a:t>
            </a:r>
            <a:r>
              <a:rPr lang="lv-LV" sz="900" b="1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214F87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52D77D8-8955-4463-8274-45163FD320B4}"/>
              </a:ext>
            </a:extLst>
          </p:cNvPr>
          <p:cNvSpPr/>
          <p:nvPr/>
        </p:nvSpPr>
        <p:spPr>
          <a:xfrm>
            <a:off x="3155714" y="4404515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147</a:t>
            </a:r>
            <a:r>
              <a:rPr lang="lv-LV" sz="900" b="1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214F87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410A716-A66A-499B-B98F-348EAC734F93}"/>
              </a:ext>
            </a:extLst>
          </p:cNvPr>
          <p:cNvSpPr/>
          <p:nvPr/>
        </p:nvSpPr>
        <p:spPr>
          <a:xfrm>
            <a:off x="3145934" y="4757099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900" b="1" baseline="30000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baseline="30000" dirty="0">
              <a:solidFill>
                <a:srgbClr val="214F87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8CFB90B-B9CC-4317-BB21-3D010FD51852}"/>
              </a:ext>
            </a:extLst>
          </p:cNvPr>
          <p:cNvSpPr/>
          <p:nvPr/>
        </p:nvSpPr>
        <p:spPr>
          <a:xfrm>
            <a:off x="3973499" y="4056174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141</a:t>
            </a:r>
            <a:r>
              <a:rPr lang="lv-LV" sz="900" b="1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214F87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CA1E4A-23FE-4704-8D79-BDC965DF85C7}"/>
              </a:ext>
            </a:extLst>
          </p:cNvPr>
          <p:cNvSpPr/>
          <p:nvPr/>
        </p:nvSpPr>
        <p:spPr>
          <a:xfrm>
            <a:off x="3973499" y="4416044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216</a:t>
            </a:r>
            <a:r>
              <a:rPr lang="lv-LV" sz="900" b="1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214F87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376640D-2CFF-42C4-9527-F54E1FC53A08}"/>
              </a:ext>
            </a:extLst>
          </p:cNvPr>
          <p:cNvSpPr/>
          <p:nvPr/>
        </p:nvSpPr>
        <p:spPr>
          <a:xfrm>
            <a:off x="3963125" y="4747729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187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900" b="1" baseline="30000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baseline="30000" dirty="0">
              <a:solidFill>
                <a:srgbClr val="214F87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7011F97-EBAF-4671-A8C9-A9136B6FC576}"/>
              </a:ext>
            </a:extLst>
          </p:cNvPr>
          <p:cNvSpPr/>
          <p:nvPr/>
        </p:nvSpPr>
        <p:spPr>
          <a:xfrm>
            <a:off x="3664199" y="5101310"/>
            <a:ext cx="848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Nav sasniegts</a:t>
            </a:r>
            <a:endParaRPr lang="en-GB" sz="900" b="1" dirty="0">
              <a:solidFill>
                <a:srgbClr val="FF00FF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FD98940-462B-4C88-A879-976678C3B4EC}"/>
              </a:ext>
            </a:extLst>
          </p:cNvPr>
          <p:cNvSpPr/>
          <p:nvPr/>
        </p:nvSpPr>
        <p:spPr>
          <a:xfrm>
            <a:off x="4601336" y="4056174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700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7CF2853-E3B6-4469-B1B8-B5CD4FB7F2F9}"/>
              </a:ext>
            </a:extLst>
          </p:cNvPr>
          <p:cNvSpPr/>
          <p:nvPr/>
        </p:nvSpPr>
        <p:spPr>
          <a:xfrm>
            <a:off x="4608761" y="4424535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762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5B542B6-89B6-42A0-A094-DDC0FA9CAE84}"/>
              </a:ext>
            </a:extLst>
          </p:cNvPr>
          <p:cNvSpPr txBox="1"/>
          <p:nvPr/>
        </p:nvSpPr>
        <p:spPr>
          <a:xfrm>
            <a:off x="4752870" y="2761158"/>
            <a:ext cx="902609" cy="57708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Augstskolu skaits, kuru piedāvātajos kursos tiek iekļauti jautājumi par vardarbību pret bērniem/ ģimenē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6FFD1D4-2B53-472D-B216-831AFC050708}"/>
              </a:ext>
            </a:extLst>
          </p:cNvPr>
          <p:cNvSpPr txBox="1"/>
          <p:nvPr/>
        </p:nvSpPr>
        <p:spPr>
          <a:xfrm>
            <a:off x="5489485" y="3384331"/>
            <a:ext cx="902609" cy="4616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vardarbības cietušo bērnu skaits, kam nodrošināta rehabilitācija 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AEA2A1E-8953-43B0-9995-76B4DF23ADC6}"/>
              </a:ext>
            </a:extLst>
          </p:cNvPr>
          <p:cNvSpPr txBox="1"/>
          <p:nvPr/>
        </p:nvSpPr>
        <p:spPr>
          <a:xfrm>
            <a:off x="6039379" y="2771457"/>
            <a:ext cx="902609" cy="46166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vardarbības cietušo pieaugušo skaits, kam nodrošināta rehabilitācija 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5BEC9AB-EA99-4F7E-A82C-F8FDF8883E4E}"/>
              </a:ext>
            </a:extLst>
          </p:cNvPr>
          <p:cNvSpPr txBox="1"/>
          <p:nvPr/>
        </p:nvSpPr>
        <p:spPr>
          <a:xfrm>
            <a:off x="6777505" y="3389593"/>
            <a:ext cx="902609" cy="34624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Vardarbības veicēju  skaits, kam nodrošināta rehabilitācija </a:t>
            </a:r>
            <a:endParaRPr lang="lv-LV" sz="750" b="1" baseline="30000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E79A603-80C7-4908-8140-CD543A035FA2}"/>
              </a:ext>
            </a:extLst>
          </p:cNvPr>
          <p:cNvSpPr/>
          <p:nvPr/>
        </p:nvSpPr>
        <p:spPr>
          <a:xfrm>
            <a:off x="5048141" y="4042754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Nav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E551906-EFE2-4BEC-8F84-D6DF33BF2E10}"/>
              </a:ext>
            </a:extLst>
          </p:cNvPr>
          <p:cNvSpPr/>
          <p:nvPr/>
        </p:nvSpPr>
        <p:spPr>
          <a:xfrm>
            <a:off x="5128301" y="4417906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3B36CD8-3856-4CC8-91E9-CBFBE937A5F2}"/>
              </a:ext>
            </a:extLst>
          </p:cNvPr>
          <p:cNvSpPr/>
          <p:nvPr/>
        </p:nvSpPr>
        <p:spPr>
          <a:xfrm>
            <a:off x="5425642" y="3887342"/>
            <a:ext cx="11054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734         30 dienas 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3D64A90-1582-461F-B532-A807980F0915}"/>
              </a:ext>
            </a:extLst>
          </p:cNvPr>
          <p:cNvSpPr/>
          <p:nvPr/>
        </p:nvSpPr>
        <p:spPr>
          <a:xfrm>
            <a:off x="5425642" y="4006616"/>
            <a:ext cx="11054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82           60 dienas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BCF99AD-86BE-4218-B4C8-83A33EE846A2}"/>
              </a:ext>
            </a:extLst>
          </p:cNvPr>
          <p:cNvSpPr/>
          <p:nvPr/>
        </p:nvSpPr>
        <p:spPr>
          <a:xfrm>
            <a:off x="5407313" y="4129724"/>
            <a:ext cx="11054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1209        konsult. 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06EA325-5334-41D0-9240-DD0A5D9833EE}"/>
              </a:ext>
            </a:extLst>
          </p:cNvPr>
          <p:cNvSpPr/>
          <p:nvPr/>
        </p:nvSpPr>
        <p:spPr>
          <a:xfrm>
            <a:off x="5426872" y="4319047"/>
            <a:ext cx="12542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1271        30 dienas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1CB893C-E96E-442B-89B5-9596C6A835F8}"/>
              </a:ext>
            </a:extLst>
          </p:cNvPr>
          <p:cNvSpPr/>
          <p:nvPr/>
        </p:nvSpPr>
        <p:spPr>
          <a:xfrm>
            <a:off x="5426872" y="4431371"/>
            <a:ext cx="12542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208          60 dienas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5476091-48FB-463E-8BC8-ECC5B5C4B946}"/>
              </a:ext>
            </a:extLst>
          </p:cNvPr>
          <p:cNvSpPr/>
          <p:nvPr/>
        </p:nvSpPr>
        <p:spPr>
          <a:xfrm>
            <a:off x="5426872" y="4531935"/>
            <a:ext cx="12542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1167        konsult.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D1DA513-34C5-47ED-ACAF-A4812E26229C}"/>
              </a:ext>
            </a:extLst>
          </p:cNvPr>
          <p:cNvSpPr/>
          <p:nvPr/>
        </p:nvSpPr>
        <p:spPr>
          <a:xfrm>
            <a:off x="6597935" y="3986755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Nav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E7E4BA2-D6FD-4470-BF02-7F1F5F8ACF1D}"/>
              </a:ext>
            </a:extLst>
          </p:cNvPr>
          <p:cNvSpPr/>
          <p:nvPr/>
        </p:nvSpPr>
        <p:spPr>
          <a:xfrm>
            <a:off x="6169924" y="4344188"/>
            <a:ext cx="125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127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</a:p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61B3FA-6514-4DF9-808C-BBC87BD67983}"/>
              </a:ext>
            </a:extLst>
          </p:cNvPr>
          <p:cNvSpPr/>
          <p:nvPr/>
        </p:nvSpPr>
        <p:spPr>
          <a:xfrm>
            <a:off x="1111111" y="4011488"/>
            <a:ext cx="2231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F281FE-C9E5-454D-8CC2-4E7F25593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33" y="3923175"/>
            <a:ext cx="139187" cy="11258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A67F5D9-E720-422D-B7B2-643CA400E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04" y="4067010"/>
            <a:ext cx="139188" cy="112588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9A86F722-DD44-4364-B3DF-0B8B36F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57" y="4200682"/>
            <a:ext cx="139188" cy="112588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6E549169-9CEA-46D8-953D-EA15366CF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43" y="4364148"/>
            <a:ext cx="139188" cy="112588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3B1A6190-4038-4F22-AFEF-7A208D837C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43" y="4471126"/>
            <a:ext cx="139188" cy="112588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3048F813-9AC8-45C2-8B74-CF5BB1EA7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89" y="4591042"/>
            <a:ext cx="139188" cy="112588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38A52679-0F32-4C4F-9E65-6A95ADB675BE}"/>
              </a:ext>
            </a:extLst>
          </p:cNvPr>
          <p:cNvSpPr/>
          <p:nvPr/>
        </p:nvSpPr>
        <p:spPr>
          <a:xfrm>
            <a:off x="7098339" y="3975341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Nav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2F5846F-BFA7-44F7-8DA0-E89ACC95395F}"/>
              </a:ext>
            </a:extLst>
          </p:cNvPr>
          <p:cNvSpPr/>
          <p:nvPr/>
        </p:nvSpPr>
        <p:spPr>
          <a:xfrm>
            <a:off x="7114682" y="4349282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60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GB" sz="900" b="1" baseline="30000" dirty="0">
              <a:solidFill>
                <a:srgbClr val="0070C0"/>
              </a:solidFill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B779E3A-1D20-42BE-9204-2C02E4111D90}"/>
              </a:ext>
            </a:extLst>
          </p:cNvPr>
          <p:cNvSpPr/>
          <p:nvPr/>
        </p:nvSpPr>
        <p:spPr>
          <a:xfrm>
            <a:off x="7151019" y="4776950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304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900" b="1" baseline="30000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baseline="30000" dirty="0">
              <a:solidFill>
                <a:srgbClr val="214F87"/>
              </a:solidFill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CB7B5D8-FABD-4E06-8781-8155C10D839A}"/>
              </a:ext>
            </a:extLst>
          </p:cNvPr>
          <p:cNvSpPr/>
          <p:nvPr/>
        </p:nvSpPr>
        <p:spPr>
          <a:xfrm>
            <a:off x="7984653" y="3972814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2471F83-DDDF-43E1-8096-388FB304DEC0}"/>
              </a:ext>
            </a:extLst>
          </p:cNvPr>
          <p:cNvSpPr/>
          <p:nvPr/>
        </p:nvSpPr>
        <p:spPr>
          <a:xfrm>
            <a:off x="7977263" y="4392665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99ADEEA-F27C-403A-B1E0-5D45F9514CC6}"/>
              </a:ext>
            </a:extLst>
          </p:cNvPr>
          <p:cNvSpPr/>
          <p:nvPr/>
        </p:nvSpPr>
        <p:spPr>
          <a:xfrm>
            <a:off x="7072245" y="5146853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A83A9B0-7D68-4AFA-8365-DF55226E2E37}"/>
              </a:ext>
            </a:extLst>
          </p:cNvPr>
          <p:cNvSpPr/>
          <p:nvPr/>
        </p:nvSpPr>
        <p:spPr>
          <a:xfrm>
            <a:off x="5045810" y="4840826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&gt;2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49619AB-6BCB-497A-BAD6-1AE8F53BCD08}"/>
              </a:ext>
            </a:extLst>
          </p:cNvPr>
          <p:cNvSpPr/>
          <p:nvPr/>
        </p:nvSpPr>
        <p:spPr>
          <a:xfrm>
            <a:off x="7984653" y="4790801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66CFA4B-6CAE-4AE8-AAD3-2D25CC00A524}"/>
              </a:ext>
            </a:extLst>
          </p:cNvPr>
          <p:cNvSpPr/>
          <p:nvPr/>
        </p:nvSpPr>
        <p:spPr>
          <a:xfrm>
            <a:off x="6607277" y="4789250"/>
            <a:ext cx="5074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294 </a:t>
            </a:r>
            <a:r>
              <a:rPr lang="lv-LV" sz="900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v-LV" sz="900" b="1" baseline="30000" dirty="0">
                <a:solidFill>
                  <a:srgbClr val="214F8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900" b="1" baseline="30000" dirty="0">
              <a:solidFill>
                <a:srgbClr val="214F87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F199E31-5957-49DE-BF09-4EA251BA598B}"/>
              </a:ext>
            </a:extLst>
          </p:cNvPr>
          <p:cNvSpPr/>
          <p:nvPr/>
        </p:nvSpPr>
        <p:spPr>
          <a:xfrm>
            <a:off x="7794852" y="5152370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3FAE8EC-C601-41AA-ABB3-36CDD0409B7F}"/>
              </a:ext>
            </a:extLst>
          </p:cNvPr>
          <p:cNvSpPr/>
          <p:nvPr/>
        </p:nvSpPr>
        <p:spPr>
          <a:xfrm>
            <a:off x="6242671" y="5140898"/>
            <a:ext cx="11257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7837D78-CBFF-4269-88D7-ABB94AC0A3F5}"/>
              </a:ext>
            </a:extLst>
          </p:cNvPr>
          <p:cNvSpPr/>
          <p:nvPr/>
        </p:nvSpPr>
        <p:spPr>
          <a:xfrm>
            <a:off x="4903233" y="5133000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614D4F2-02D5-4883-A940-B450B75FFCE8}"/>
              </a:ext>
            </a:extLst>
          </p:cNvPr>
          <p:cNvSpPr/>
          <p:nvPr/>
        </p:nvSpPr>
        <p:spPr>
          <a:xfrm>
            <a:off x="5432237" y="4726303"/>
            <a:ext cx="11054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1043       30 dienas 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FFCF97F-3C94-4A3F-8C37-295D14912A37}"/>
              </a:ext>
            </a:extLst>
          </p:cNvPr>
          <p:cNvSpPr/>
          <p:nvPr/>
        </p:nvSpPr>
        <p:spPr>
          <a:xfrm>
            <a:off x="5413286" y="4827878"/>
            <a:ext cx="12542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60 dienas 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EAF9659-C990-4322-AE36-04F995AB963E}"/>
              </a:ext>
            </a:extLst>
          </p:cNvPr>
          <p:cNvSpPr/>
          <p:nvPr/>
        </p:nvSpPr>
        <p:spPr>
          <a:xfrm>
            <a:off x="5421270" y="4941777"/>
            <a:ext cx="12542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1123        konsult. </a:t>
            </a:r>
            <a:endParaRPr lang="en-GB" sz="900" b="1" dirty="0">
              <a:solidFill>
                <a:srgbClr val="0070C0"/>
              </a:solidFill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D93B4BAF-36F0-4470-91FF-6C0CF3CCD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43" y="5000481"/>
            <a:ext cx="139188" cy="11258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97B490D7-2ACE-430E-A534-E7FFB1035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58" y="4786247"/>
            <a:ext cx="139188" cy="11258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F40149C8-7B43-4BC5-8E26-6E6BEAAC8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51" y="4913625"/>
            <a:ext cx="139188" cy="112588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E9FF2D78-3CEB-45E5-AD3C-BEAAE5BDCA2C}"/>
              </a:ext>
            </a:extLst>
          </p:cNvPr>
          <p:cNvSpPr/>
          <p:nvPr/>
        </p:nvSpPr>
        <p:spPr>
          <a:xfrm>
            <a:off x="5515260" y="5133439"/>
            <a:ext cx="848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Nav sasniegts</a:t>
            </a:r>
            <a:endParaRPr lang="en-GB" sz="900" b="1" dirty="0">
              <a:solidFill>
                <a:srgbClr val="FF00FF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F5859D3-970C-4D77-B9DC-34F170AB218E}"/>
              </a:ext>
            </a:extLst>
          </p:cNvPr>
          <p:cNvSpPr/>
          <p:nvPr/>
        </p:nvSpPr>
        <p:spPr>
          <a:xfrm>
            <a:off x="1532957" y="4815754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4656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D28FC05-6234-40B8-B4B4-1C2A9E376622}"/>
              </a:ext>
            </a:extLst>
          </p:cNvPr>
          <p:cNvSpPr/>
          <p:nvPr/>
        </p:nvSpPr>
        <p:spPr>
          <a:xfrm>
            <a:off x="1303621" y="5101310"/>
            <a:ext cx="848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Nav sasniegts</a:t>
            </a:r>
            <a:endParaRPr lang="en-GB" sz="900" b="1" dirty="0">
              <a:solidFill>
                <a:srgbClr val="FF00FF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3E8B869-8C51-4DB6-A6BF-409D71C9B197}"/>
              </a:ext>
            </a:extLst>
          </p:cNvPr>
          <p:cNvSpPr/>
          <p:nvPr/>
        </p:nvSpPr>
        <p:spPr>
          <a:xfrm>
            <a:off x="4569807" y="4783543"/>
            <a:ext cx="48122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&gt;1932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DA87308-61D1-4372-BF48-DF0DFE371832}"/>
              </a:ext>
            </a:extLst>
          </p:cNvPr>
          <p:cNvSpPr/>
          <p:nvPr/>
        </p:nvSpPr>
        <p:spPr>
          <a:xfrm>
            <a:off x="4405891" y="5152146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96EA21CD-FFDB-43C7-97AB-F2B56C9C134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05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/>
              <a:t>Rezultatīvie rādītāji un to sasniegšanas pakāpe</a:t>
            </a:r>
          </a:p>
        </p:txBody>
      </p:sp>
    </p:spTree>
    <p:extLst>
      <p:ext uri="{BB962C8B-B14F-4D97-AF65-F5344CB8AC3E}">
        <p14:creationId xmlns:p14="http://schemas.microsoft.com/office/powerpoint/2010/main" val="196744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">
            <a:extLst>
              <a:ext uri="{FF2B5EF4-FFF2-40B4-BE49-F238E27FC236}">
                <a16:creationId xmlns:a16="http://schemas.microsoft.com/office/drawing/2014/main" id="{9208F382-8FB8-47B9-9E19-412029D521D5}"/>
              </a:ext>
            </a:extLst>
          </p:cNvPr>
          <p:cNvGrpSpPr/>
          <p:nvPr/>
        </p:nvGrpSpPr>
        <p:grpSpPr>
          <a:xfrm>
            <a:off x="572025" y="1134299"/>
            <a:ext cx="8004679" cy="3104856"/>
            <a:chOff x="355545" y="907173"/>
            <a:chExt cx="11202951" cy="4659350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D00D3EF-4E84-4B3C-AEB0-2E0D205C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4" y="1679549"/>
              <a:ext cx="196932" cy="349696"/>
            </a:xfrm>
            <a:custGeom>
              <a:avLst/>
              <a:gdLst/>
              <a:ahLst/>
              <a:cxnLst>
                <a:cxn ang="0">
                  <a:pos x="0" y="614"/>
                </a:cxn>
                <a:cxn ang="0">
                  <a:pos x="642" y="0"/>
                </a:cxn>
                <a:cxn ang="0">
                  <a:pos x="642" y="1140"/>
                </a:cxn>
                <a:cxn ang="0">
                  <a:pos x="0" y="1140"/>
                </a:cxn>
                <a:cxn ang="0">
                  <a:pos x="0" y="614"/>
                </a:cxn>
              </a:cxnLst>
              <a:rect l="0" t="0" r="r" b="b"/>
              <a:pathLst>
                <a:path w="642" h="1140">
                  <a:moveTo>
                    <a:pt x="0" y="614"/>
                  </a:moveTo>
                  <a:lnTo>
                    <a:pt x="642" y="0"/>
                  </a:lnTo>
                  <a:lnTo>
                    <a:pt x="642" y="1140"/>
                  </a:lnTo>
                  <a:lnTo>
                    <a:pt x="0" y="1140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3A3659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777134E6-928A-4C5A-B4C8-FEA4CABB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243" y="1422106"/>
              <a:ext cx="196932" cy="617489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641" y="0"/>
                </a:cxn>
                <a:cxn ang="0">
                  <a:pos x="641" y="2013"/>
                </a:cxn>
                <a:cxn ang="0">
                  <a:pos x="0" y="2013"/>
                </a:cxn>
                <a:cxn ang="0">
                  <a:pos x="0" y="680"/>
                </a:cxn>
              </a:cxnLst>
              <a:rect l="0" t="0" r="r" b="b"/>
              <a:pathLst>
                <a:path w="641" h="2013">
                  <a:moveTo>
                    <a:pt x="0" y="680"/>
                  </a:moveTo>
                  <a:lnTo>
                    <a:pt x="641" y="0"/>
                  </a:lnTo>
                  <a:lnTo>
                    <a:pt x="641" y="2013"/>
                  </a:lnTo>
                  <a:lnTo>
                    <a:pt x="0" y="2013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3A3659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D063E50-662F-44F5-B26A-A66DD767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475" y="1411756"/>
              <a:ext cx="196932" cy="6174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2" y="455"/>
                </a:cxn>
                <a:cxn ang="0">
                  <a:pos x="642" y="2013"/>
                </a:cxn>
                <a:cxn ang="0">
                  <a:pos x="0" y="2013"/>
                </a:cxn>
                <a:cxn ang="0">
                  <a:pos x="0" y="0"/>
                </a:cxn>
              </a:cxnLst>
              <a:rect l="0" t="0" r="r" b="b"/>
              <a:pathLst>
                <a:path w="642" h="2013">
                  <a:moveTo>
                    <a:pt x="0" y="0"/>
                  </a:moveTo>
                  <a:lnTo>
                    <a:pt x="642" y="455"/>
                  </a:lnTo>
                  <a:lnTo>
                    <a:pt x="642" y="2013"/>
                  </a:lnTo>
                  <a:lnTo>
                    <a:pt x="0" y="2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659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E44F1D7A-3651-47BC-BA9A-BECFECF0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572" y="1283506"/>
              <a:ext cx="196932" cy="718717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641" y="0"/>
                </a:cxn>
                <a:cxn ang="0">
                  <a:pos x="641" y="2343"/>
                </a:cxn>
                <a:cxn ang="0">
                  <a:pos x="0" y="2343"/>
                </a:cxn>
                <a:cxn ang="0">
                  <a:pos x="0" y="709"/>
                </a:cxn>
              </a:cxnLst>
              <a:rect l="0" t="0" r="r" b="b"/>
              <a:pathLst>
                <a:path w="641" h="2343">
                  <a:moveTo>
                    <a:pt x="0" y="709"/>
                  </a:moveTo>
                  <a:lnTo>
                    <a:pt x="641" y="0"/>
                  </a:lnTo>
                  <a:lnTo>
                    <a:pt x="641" y="2343"/>
                  </a:lnTo>
                  <a:lnTo>
                    <a:pt x="0" y="2343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39355B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219F8CB-521C-4FF8-96C1-61142E6D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804" y="1065399"/>
              <a:ext cx="196932" cy="942339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642" y="0"/>
                </a:cxn>
                <a:cxn ang="0">
                  <a:pos x="642" y="3071"/>
                </a:cxn>
                <a:cxn ang="0">
                  <a:pos x="0" y="3071"/>
                </a:cxn>
                <a:cxn ang="0">
                  <a:pos x="0" y="610"/>
                </a:cxn>
              </a:cxnLst>
              <a:rect l="0" t="0" r="r" b="b"/>
              <a:pathLst>
                <a:path w="642" h="3071">
                  <a:moveTo>
                    <a:pt x="0" y="610"/>
                  </a:moveTo>
                  <a:lnTo>
                    <a:pt x="642" y="0"/>
                  </a:lnTo>
                  <a:lnTo>
                    <a:pt x="642" y="3071"/>
                  </a:lnTo>
                  <a:lnTo>
                    <a:pt x="0" y="3071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3A3659"/>
            </a:solidFill>
            <a:ln w="12700" cap="sq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4873BFA9-0E70-4486-A4B8-A998006A6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181" y="907173"/>
              <a:ext cx="1422400" cy="966505"/>
            </a:xfrm>
            <a:custGeom>
              <a:avLst/>
              <a:gdLst>
                <a:gd name="connsiteX0" fmla="*/ 0 w 4199"/>
                <a:gd name="connsiteY0" fmla="*/ 2727 h 2727"/>
                <a:gd name="connsiteX1" fmla="*/ 1717 w 4199"/>
                <a:gd name="connsiteY1" fmla="*/ 1073 h 2727"/>
                <a:gd name="connsiteX2" fmla="*/ 2549 w 4199"/>
                <a:gd name="connsiteY2" fmla="*/ 1628 h 2727"/>
                <a:gd name="connsiteX3" fmla="*/ 4199 w 4199"/>
                <a:gd name="connsiteY3" fmla="*/ 0 h 2727"/>
                <a:gd name="connsiteX0" fmla="*/ 0 w 4418"/>
                <a:gd name="connsiteY0" fmla="*/ 2946 h 2946"/>
                <a:gd name="connsiteX1" fmla="*/ 1717 w 4418"/>
                <a:gd name="connsiteY1" fmla="*/ 1292 h 2946"/>
                <a:gd name="connsiteX2" fmla="*/ 2549 w 4418"/>
                <a:gd name="connsiteY2" fmla="*/ 1847 h 2946"/>
                <a:gd name="connsiteX3" fmla="*/ 4418 w 4418"/>
                <a:gd name="connsiteY3" fmla="*/ 0 h 2946"/>
                <a:gd name="connsiteX0" fmla="*/ 0 w 4637"/>
                <a:gd name="connsiteY0" fmla="*/ 3152 h 3152"/>
                <a:gd name="connsiteX1" fmla="*/ 1936 w 4637"/>
                <a:gd name="connsiteY1" fmla="*/ 1292 h 3152"/>
                <a:gd name="connsiteX2" fmla="*/ 2768 w 4637"/>
                <a:gd name="connsiteY2" fmla="*/ 1847 h 3152"/>
                <a:gd name="connsiteX3" fmla="*/ 4637 w 4637"/>
                <a:gd name="connsiteY3" fmla="*/ 0 h 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7" h="3152">
                  <a:moveTo>
                    <a:pt x="0" y="3152"/>
                  </a:moveTo>
                  <a:lnTo>
                    <a:pt x="1936" y="1292"/>
                  </a:lnTo>
                  <a:lnTo>
                    <a:pt x="2768" y="1847"/>
                  </a:lnTo>
                  <a:lnTo>
                    <a:pt x="463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 type="none"/>
              <a:tailEnd type="triangle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129060AA-A022-45DB-8334-9514809CA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160" y="2828029"/>
              <a:ext cx="3099621" cy="353803"/>
            </a:xfrm>
            <a:custGeom>
              <a:avLst/>
              <a:gdLst/>
              <a:ahLst/>
              <a:cxnLst>
                <a:cxn ang="0">
                  <a:pos x="0" y="663"/>
                </a:cxn>
                <a:cxn ang="0">
                  <a:pos x="0" y="361"/>
                </a:cxn>
                <a:cxn ang="0">
                  <a:pos x="0" y="361"/>
                </a:cxn>
                <a:cxn ang="0">
                  <a:pos x="1" y="343"/>
                </a:cxn>
                <a:cxn ang="0">
                  <a:pos x="3" y="324"/>
                </a:cxn>
                <a:cxn ang="0">
                  <a:pos x="4" y="306"/>
                </a:cxn>
                <a:cxn ang="0">
                  <a:pos x="7" y="288"/>
                </a:cxn>
                <a:cxn ang="0">
                  <a:pos x="12" y="272"/>
                </a:cxn>
                <a:cxn ang="0">
                  <a:pos x="16" y="254"/>
                </a:cxn>
                <a:cxn ang="0">
                  <a:pos x="28" y="221"/>
                </a:cxn>
                <a:cxn ang="0">
                  <a:pos x="45" y="190"/>
                </a:cxn>
                <a:cxn ang="0">
                  <a:pos x="62" y="160"/>
                </a:cxn>
                <a:cxn ang="0">
                  <a:pos x="83" y="132"/>
                </a:cxn>
                <a:cxn ang="0">
                  <a:pos x="107" y="107"/>
                </a:cxn>
                <a:cxn ang="0">
                  <a:pos x="132" y="83"/>
                </a:cxn>
                <a:cxn ang="0">
                  <a:pos x="161" y="62"/>
                </a:cxn>
                <a:cxn ang="0">
                  <a:pos x="190" y="44"/>
                </a:cxn>
                <a:cxn ang="0">
                  <a:pos x="222" y="28"/>
                </a:cxn>
                <a:cxn ang="0">
                  <a:pos x="254" y="16"/>
                </a:cxn>
                <a:cxn ang="0">
                  <a:pos x="272" y="12"/>
                </a:cxn>
                <a:cxn ang="0">
                  <a:pos x="289" y="7"/>
                </a:cxn>
                <a:cxn ang="0">
                  <a:pos x="306" y="4"/>
                </a:cxn>
                <a:cxn ang="0">
                  <a:pos x="324" y="1"/>
                </a:cxn>
                <a:cxn ang="0">
                  <a:pos x="344" y="0"/>
                </a:cxn>
                <a:cxn ang="0">
                  <a:pos x="361" y="0"/>
                </a:cxn>
                <a:cxn ang="0">
                  <a:pos x="5702" y="0"/>
                </a:cxn>
              </a:cxnLst>
              <a:rect l="0" t="0" r="r" b="b"/>
              <a:pathLst>
                <a:path w="5702" h="663">
                  <a:moveTo>
                    <a:pt x="0" y="663"/>
                  </a:moveTo>
                  <a:lnTo>
                    <a:pt x="0" y="361"/>
                  </a:lnTo>
                  <a:lnTo>
                    <a:pt x="0" y="361"/>
                  </a:lnTo>
                  <a:lnTo>
                    <a:pt x="1" y="343"/>
                  </a:lnTo>
                  <a:lnTo>
                    <a:pt x="3" y="324"/>
                  </a:lnTo>
                  <a:lnTo>
                    <a:pt x="4" y="306"/>
                  </a:lnTo>
                  <a:lnTo>
                    <a:pt x="7" y="288"/>
                  </a:lnTo>
                  <a:lnTo>
                    <a:pt x="12" y="272"/>
                  </a:lnTo>
                  <a:lnTo>
                    <a:pt x="16" y="254"/>
                  </a:lnTo>
                  <a:lnTo>
                    <a:pt x="28" y="221"/>
                  </a:lnTo>
                  <a:lnTo>
                    <a:pt x="45" y="190"/>
                  </a:lnTo>
                  <a:lnTo>
                    <a:pt x="62" y="160"/>
                  </a:lnTo>
                  <a:lnTo>
                    <a:pt x="83" y="132"/>
                  </a:lnTo>
                  <a:lnTo>
                    <a:pt x="107" y="107"/>
                  </a:lnTo>
                  <a:lnTo>
                    <a:pt x="132" y="83"/>
                  </a:lnTo>
                  <a:lnTo>
                    <a:pt x="161" y="62"/>
                  </a:lnTo>
                  <a:lnTo>
                    <a:pt x="190" y="44"/>
                  </a:lnTo>
                  <a:lnTo>
                    <a:pt x="222" y="28"/>
                  </a:lnTo>
                  <a:lnTo>
                    <a:pt x="254" y="16"/>
                  </a:lnTo>
                  <a:lnTo>
                    <a:pt x="272" y="12"/>
                  </a:lnTo>
                  <a:lnTo>
                    <a:pt x="289" y="7"/>
                  </a:lnTo>
                  <a:lnTo>
                    <a:pt x="306" y="4"/>
                  </a:lnTo>
                  <a:lnTo>
                    <a:pt x="324" y="1"/>
                  </a:lnTo>
                  <a:lnTo>
                    <a:pt x="344" y="0"/>
                  </a:lnTo>
                  <a:lnTo>
                    <a:pt x="361" y="0"/>
                  </a:lnTo>
                  <a:lnTo>
                    <a:pt x="570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65CC302-8D16-495F-924E-DC6D4875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81" y="2436445"/>
              <a:ext cx="268817" cy="391584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21" y="555"/>
                </a:cxn>
                <a:cxn ang="0">
                  <a:pos x="21" y="555"/>
                </a:cxn>
                <a:cxn ang="0">
                  <a:pos x="40" y="555"/>
                </a:cxn>
                <a:cxn ang="0">
                  <a:pos x="58" y="553"/>
                </a:cxn>
                <a:cxn ang="0">
                  <a:pos x="76" y="550"/>
                </a:cxn>
                <a:cxn ang="0">
                  <a:pos x="94" y="547"/>
                </a:cxn>
                <a:cxn ang="0">
                  <a:pos x="112" y="543"/>
                </a:cxn>
                <a:cxn ang="0">
                  <a:pos x="128" y="538"/>
                </a:cxn>
                <a:cxn ang="0">
                  <a:pos x="162" y="526"/>
                </a:cxn>
                <a:cxn ang="0">
                  <a:pos x="193" y="512"/>
                </a:cxn>
                <a:cxn ang="0">
                  <a:pos x="223" y="494"/>
                </a:cxn>
                <a:cxn ang="0">
                  <a:pos x="251" y="473"/>
                </a:cxn>
                <a:cxn ang="0">
                  <a:pos x="277" y="449"/>
                </a:cxn>
                <a:cxn ang="0">
                  <a:pos x="301" y="424"/>
                </a:cxn>
                <a:cxn ang="0">
                  <a:pos x="321" y="396"/>
                </a:cxn>
                <a:cxn ang="0">
                  <a:pos x="339" y="366"/>
                </a:cxn>
                <a:cxn ang="0">
                  <a:pos x="354" y="335"/>
                </a:cxn>
                <a:cxn ang="0">
                  <a:pos x="366" y="300"/>
                </a:cxn>
                <a:cxn ang="0">
                  <a:pos x="372" y="284"/>
                </a:cxn>
                <a:cxn ang="0">
                  <a:pos x="375" y="266"/>
                </a:cxn>
                <a:cxn ang="0">
                  <a:pos x="378" y="248"/>
                </a:cxn>
                <a:cxn ang="0">
                  <a:pos x="381" y="231"/>
                </a:cxn>
                <a:cxn ang="0">
                  <a:pos x="382" y="213"/>
                </a:cxn>
                <a:cxn ang="0">
                  <a:pos x="382" y="193"/>
                </a:cxn>
                <a:cxn ang="0">
                  <a:pos x="382" y="0"/>
                </a:cxn>
              </a:cxnLst>
              <a:rect l="0" t="0" r="r" b="b"/>
              <a:pathLst>
                <a:path w="382" h="555">
                  <a:moveTo>
                    <a:pt x="0" y="555"/>
                  </a:moveTo>
                  <a:lnTo>
                    <a:pt x="21" y="555"/>
                  </a:lnTo>
                  <a:lnTo>
                    <a:pt x="21" y="555"/>
                  </a:lnTo>
                  <a:lnTo>
                    <a:pt x="40" y="555"/>
                  </a:lnTo>
                  <a:lnTo>
                    <a:pt x="58" y="553"/>
                  </a:lnTo>
                  <a:lnTo>
                    <a:pt x="76" y="550"/>
                  </a:lnTo>
                  <a:lnTo>
                    <a:pt x="94" y="547"/>
                  </a:lnTo>
                  <a:lnTo>
                    <a:pt x="112" y="543"/>
                  </a:lnTo>
                  <a:lnTo>
                    <a:pt x="128" y="538"/>
                  </a:lnTo>
                  <a:lnTo>
                    <a:pt x="162" y="526"/>
                  </a:lnTo>
                  <a:lnTo>
                    <a:pt x="193" y="512"/>
                  </a:lnTo>
                  <a:lnTo>
                    <a:pt x="223" y="494"/>
                  </a:lnTo>
                  <a:lnTo>
                    <a:pt x="251" y="473"/>
                  </a:lnTo>
                  <a:lnTo>
                    <a:pt x="277" y="449"/>
                  </a:lnTo>
                  <a:lnTo>
                    <a:pt x="301" y="424"/>
                  </a:lnTo>
                  <a:lnTo>
                    <a:pt x="321" y="396"/>
                  </a:lnTo>
                  <a:lnTo>
                    <a:pt x="339" y="366"/>
                  </a:lnTo>
                  <a:lnTo>
                    <a:pt x="354" y="335"/>
                  </a:lnTo>
                  <a:lnTo>
                    <a:pt x="366" y="300"/>
                  </a:lnTo>
                  <a:lnTo>
                    <a:pt x="372" y="284"/>
                  </a:lnTo>
                  <a:lnTo>
                    <a:pt x="375" y="266"/>
                  </a:lnTo>
                  <a:lnTo>
                    <a:pt x="378" y="248"/>
                  </a:lnTo>
                  <a:lnTo>
                    <a:pt x="381" y="231"/>
                  </a:lnTo>
                  <a:lnTo>
                    <a:pt x="382" y="213"/>
                  </a:lnTo>
                  <a:lnTo>
                    <a:pt x="382" y="193"/>
                  </a:lnTo>
                  <a:lnTo>
                    <a:pt x="382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E2107A3E-5F29-4B8C-A709-5E1E3E28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77" y="2828028"/>
              <a:ext cx="3374015" cy="515230"/>
            </a:xfrm>
            <a:custGeom>
              <a:avLst/>
              <a:gdLst/>
              <a:ahLst/>
              <a:cxnLst>
                <a:cxn ang="0">
                  <a:pos x="5702" y="663"/>
                </a:cxn>
                <a:cxn ang="0">
                  <a:pos x="5702" y="361"/>
                </a:cxn>
                <a:cxn ang="0">
                  <a:pos x="5702" y="361"/>
                </a:cxn>
                <a:cxn ang="0">
                  <a:pos x="5701" y="343"/>
                </a:cxn>
                <a:cxn ang="0">
                  <a:pos x="5699" y="324"/>
                </a:cxn>
                <a:cxn ang="0">
                  <a:pos x="5698" y="306"/>
                </a:cxn>
                <a:cxn ang="0">
                  <a:pos x="5695" y="288"/>
                </a:cxn>
                <a:cxn ang="0">
                  <a:pos x="5690" y="272"/>
                </a:cxn>
                <a:cxn ang="0">
                  <a:pos x="5686" y="254"/>
                </a:cxn>
                <a:cxn ang="0">
                  <a:pos x="5674" y="221"/>
                </a:cxn>
                <a:cxn ang="0">
                  <a:pos x="5657" y="190"/>
                </a:cxn>
                <a:cxn ang="0">
                  <a:pos x="5640" y="160"/>
                </a:cxn>
                <a:cxn ang="0">
                  <a:pos x="5619" y="132"/>
                </a:cxn>
                <a:cxn ang="0">
                  <a:pos x="5595" y="107"/>
                </a:cxn>
                <a:cxn ang="0">
                  <a:pos x="5570" y="83"/>
                </a:cxn>
                <a:cxn ang="0">
                  <a:pos x="5541" y="62"/>
                </a:cxn>
                <a:cxn ang="0">
                  <a:pos x="5512" y="44"/>
                </a:cxn>
                <a:cxn ang="0">
                  <a:pos x="5480" y="28"/>
                </a:cxn>
                <a:cxn ang="0">
                  <a:pos x="5448" y="16"/>
                </a:cxn>
                <a:cxn ang="0">
                  <a:pos x="5430" y="12"/>
                </a:cxn>
                <a:cxn ang="0">
                  <a:pos x="5413" y="7"/>
                </a:cxn>
                <a:cxn ang="0">
                  <a:pos x="5396" y="4"/>
                </a:cxn>
                <a:cxn ang="0">
                  <a:pos x="5378" y="1"/>
                </a:cxn>
                <a:cxn ang="0">
                  <a:pos x="5358" y="0"/>
                </a:cxn>
                <a:cxn ang="0">
                  <a:pos x="5341" y="0"/>
                </a:cxn>
                <a:cxn ang="0">
                  <a:pos x="0" y="0"/>
                </a:cxn>
              </a:cxnLst>
              <a:rect l="0" t="0" r="r" b="b"/>
              <a:pathLst>
                <a:path w="5702" h="663">
                  <a:moveTo>
                    <a:pt x="5702" y="663"/>
                  </a:moveTo>
                  <a:lnTo>
                    <a:pt x="5702" y="361"/>
                  </a:lnTo>
                  <a:lnTo>
                    <a:pt x="5702" y="361"/>
                  </a:lnTo>
                  <a:lnTo>
                    <a:pt x="5701" y="343"/>
                  </a:lnTo>
                  <a:lnTo>
                    <a:pt x="5699" y="324"/>
                  </a:lnTo>
                  <a:lnTo>
                    <a:pt x="5698" y="306"/>
                  </a:lnTo>
                  <a:lnTo>
                    <a:pt x="5695" y="288"/>
                  </a:lnTo>
                  <a:lnTo>
                    <a:pt x="5690" y="272"/>
                  </a:lnTo>
                  <a:lnTo>
                    <a:pt x="5686" y="254"/>
                  </a:lnTo>
                  <a:lnTo>
                    <a:pt x="5674" y="221"/>
                  </a:lnTo>
                  <a:lnTo>
                    <a:pt x="5657" y="190"/>
                  </a:lnTo>
                  <a:lnTo>
                    <a:pt x="5640" y="160"/>
                  </a:lnTo>
                  <a:lnTo>
                    <a:pt x="5619" y="132"/>
                  </a:lnTo>
                  <a:lnTo>
                    <a:pt x="5595" y="107"/>
                  </a:lnTo>
                  <a:lnTo>
                    <a:pt x="5570" y="83"/>
                  </a:lnTo>
                  <a:lnTo>
                    <a:pt x="5541" y="62"/>
                  </a:lnTo>
                  <a:lnTo>
                    <a:pt x="5512" y="44"/>
                  </a:lnTo>
                  <a:lnTo>
                    <a:pt x="5480" y="28"/>
                  </a:lnTo>
                  <a:lnTo>
                    <a:pt x="5448" y="16"/>
                  </a:lnTo>
                  <a:lnTo>
                    <a:pt x="5430" y="12"/>
                  </a:lnTo>
                  <a:lnTo>
                    <a:pt x="5413" y="7"/>
                  </a:lnTo>
                  <a:lnTo>
                    <a:pt x="5396" y="4"/>
                  </a:lnTo>
                  <a:lnTo>
                    <a:pt x="5378" y="1"/>
                  </a:lnTo>
                  <a:lnTo>
                    <a:pt x="5358" y="0"/>
                  </a:lnTo>
                  <a:lnTo>
                    <a:pt x="53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8F178953-51FC-4249-829D-CE5BF926C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572" y="2436445"/>
              <a:ext cx="335401" cy="391584"/>
            </a:xfrm>
            <a:custGeom>
              <a:avLst/>
              <a:gdLst/>
              <a:ahLst/>
              <a:cxnLst>
                <a:cxn ang="0">
                  <a:pos x="382" y="555"/>
                </a:cxn>
                <a:cxn ang="0">
                  <a:pos x="360" y="555"/>
                </a:cxn>
                <a:cxn ang="0">
                  <a:pos x="360" y="555"/>
                </a:cxn>
                <a:cxn ang="0">
                  <a:pos x="342" y="555"/>
                </a:cxn>
                <a:cxn ang="0">
                  <a:pos x="324" y="553"/>
                </a:cxn>
                <a:cxn ang="0">
                  <a:pos x="305" y="550"/>
                </a:cxn>
                <a:cxn ang="0">
                  <a:pos x="288" y="547"/>
                </a:cxn>
                <a:cxn ang="0">
                  <a:pos x="270" y="543"/>
                </a:cxn>
                <a:cxn ang="0">
                  <a:pos x="252" y="538"/>
                </a:cxn>
                <a:cxn ang="0">
                  <a:pos x="220" y="526"/>
                </a:cxn>
                <a:cxn ang="0">
                  <a:pos x="189" y="512"/>
                </a:cxn>
                <a:cxn ang="0">
                  <a:pos x="159" y="494"/>
                </a:cxn>
                <a:cxn ang="0">
                  <a:pos x="131" y="473"/>
                </a:cxn>
                <a:cxn ang="0">
                  <a:pos x="105" y="449"/>
                </a:cxn>
                <a:cxn ang="0">
                  <a:pos x="81" y="424"/>
                </a:cxn>
                <a:cxn ang="0">
                  <a:pos x="61" y="396"/>
                </a:cxn>
                <a:cxn ang="0">
                  <a:pos x="43" y="366"/>
                </a:cxn>
                <a:cxn ang="0">
                  <a:pos x="28" y="335"/>
                </a:cxn>
                <a:cxn ang="0">
                  <a:pos x="16" y="300"/>
                </a:cxn>
                <a:cxn ang="0">
                  <a:pos x="10" y="284"/>
                </a:cxn>
                <a:cxn ang="0">
                  <a:pos x="7" y="266"/>
                </a:cxn>
                <a:cxn ang="0">
                  <a:pos x="4" y="248"/>
                </a:cxn>
                <a:cxn ang="0">
                  <a:pos x="1" y="231"/>
                </a:cxn>
                <a:cxn ang="0">
                  <a:pos x="0" y="213"/>
                </a:cxn>
                <a:cxn ang="0">
                  <a:pos x="0" y="193"/>
                </a:cxn>
                <a:cxn ang="0">
                  <a:pos x="0" y="0"/>
                </a:cxn>
              </a:cxnLst>
              <a:rect l="0" t="0" r="r" b="b"/>
              <a:pathLst>
                <a:path w="382" h="555">
                  <a:moveTo>
                    <a:pt x="382" y="555"/>
                  </a:moveTo>
                  <a:lnTo>
                    <a:pt x="360" y="555"/>
                  </a:lnTo>
                  <a:lnTo>
                    <a:pt x="360" y="555"/>
                  </a:lnTo>
                  <a:lnTo>
                    <a:pt x="342" y="555"/>
                  </a:lnTo>
                  <a:lnTo>
                    <a:pt x="324" y="553"/>
                  </a:lnTo>
                  <a:lnTo>
                    <a:pt x="305" y="550"/>
                  </a:lnTo>
                  <a:lnTo>
                    <a:pt x="288" y="547"/>
                  </a:lnTo>
                  <a:lnTo>
                    <a:pt x="270" y="543"/>
                  </a:lnTo>
                  <a:lnTo>
                    <a:pt x="252" y="538"/>
                  </a:lnTo>
                  <a:lnTo>
                    <a:pt x="220" y="526"/>
                  </a:lnTo>
                  <a:lnTo>
                    <a:pt x="189" y="512"/>
                  </a:lnTo>
                  <a:lnTo>
                    <a:pt x="159" y="494"/>
                  </a:lnTo>
                  <a:lnTo>
                    <a:pt x="131" y="473"/>
                  </a:lnTo>
                  <a:lnTo>
                    <a:pt x="105" y="449"/>
                  </a:lnTo>
                  <a:lnTo>
                    <a:pt x="81" y="424"/>
                  </a:lnTo>
                  <a:lnTo>
                    <a:pt x="61" y="396"/>
                  </a:lnTo>
                  <a:lnTo>
                    <a:pt x="43" y="366"/>
                  </a:lnTo>
                  <a:lnTo>
                    <a:pt x="28" y="335"/>
                  </a:lnTo>
                  <a:lnTo>
                    <a:pt x="16" y="300"/>
                  </a:lnTo>
                  <a:lnTo>
                    <a:pt x="10" y="284"/>
                  </a:lnTo>
                  <a:lnTo>
                    <a:pt x="7" y="266"/>
                  </a:lnTo>
                  <a:lnTo>
                    <a:pt x="4" y="248"/>
                  </a:lnTo>
                  <a:lnTo>
                    <a:pt x="1" y="231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lv-LV" dirty="0">
                <a:solidFill>
                  <a:srgbClr val="000000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C9A6E9EC-7666-4DC1-9D36-50C410B3E4EA}"/>
                </a:ext>
              </a:extLst>
            </p:cNvPr>
            <p:cNvSpPr/>
            <p:nvPr/>
          </p:nvSpPr>
          <p:spPr>
            <a:xfrm>
              <a:off x="2303320" y="3284767"/>
              <a:ext cx="487680" cy="487680"/>
            </a:xfrm>
            <a:prstGeom prst="ellipse">
              <a:avLst/>
            </a:prstGeom>
            <a:solidFill>
              <a:srgbClr val="3A365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216C07-AB40-4BAE-97C9-1ACB24DBCDFA}"/>
                </a:ext>
              </a:extLst>
            </p:cNvPr>
            <p:cNvSpPr txBox="1"/>
            <p:nvPr/>
          </p:nvSpPr>
          <p:spPr>
            <a:xfrm>
              <a:off x="1432497" y="3392191"/>
              <a:ext cx="385232" cy="371525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820A15-83A6-439B-BC60-E57DBA584D07}"/>
                </a:ext>
              </a:extLst>
            </p:cNvPr>
            <p:cNvSpPr txBox="1"/>
            <p:nvPr/>
          </p:nvSpPr>
          <p:spPr>
            <a:xfrm>
              <a:off x="894962" y="3964611"/>
              <a:ext cx="3374015" cy="381043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lv-LV" sz="825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Bāreņu un bez vecāku gādības palikušiem bērniem vairāk iespēju augt ģimeniskā vidē</a:t>
              </a:r>
              <a:endParaRPr lang="en-GB" sz="8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F0F13F-3D27-4FF3-A7C5-29E505D0A610}"/>
                </a:ext>
              </a:extLst>
            </p:cNvPr>
            <p:cNvSpPr txBox="1"/>
            <p:nvPr/>
          </p:nvSpPr>
          <p:spPr>
            <a:xfrm>
              <a:off x="355545" y="4480418"/>
              <a:ext cx="1078835" cy="952606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lv-LV" sz="82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Ārpusģimenes aprūpē esošo bērnu īpatsvars vecuma grupā 0 - 17, %</a:t>
              </a:r>
              <a:r>
                <a:rPr lang="lv-LV" sz="825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lv-LV" sz="825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1EBFB2B-913A-4750-A2EB-EB32958076BA}"/>
                </a:ext>
              </a:extLst>
            </p:cNvPr>
            <p:cNvSpPr txBox="1"/>
            <p:nvPr/>
          </p:nvSpPr>
          <p:spPr>
            <a:xfrm flipH="1">
              <a:off x="2403926" y="3355401"/>
              <a:ext cx="262820" cy="276667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1</a:t>
              </a:r>
            </a:p>
          </p:txBody>
        </p:sp>
        <p:sp>
          <p:nvSpPr>
            <p:cNvPr id="52" name="Oval 13">
              <a:extLst>
                <a:ext uri="{FF2B5EF4-FFF2-40B4-BE49-F238E27FC236}">
                  <a16:creationId xmlns:a16="http://schemas.microsoft.com/office/drawing/2014/main" id="{C25BE4AB-E19E-4676-93D2-041A0750EFB7}"/>
                </a:ext>
              </a:extLst>
            </p:cNvPr>
            <p:cNvSpPr/>
            <p:nvPr/>
          </p:nvSpPr>
          <p:spPr>
            <a:xfrm>
              <a:off x="5906102" y="3282244"/>
              <a:ext cx="487680" cy="487680"/>
            </a:xfrm>
            <a:prstGeom prst="ellipse">
              <a:avLst/>
            </a:prstGeom>
            <a:solidFill>
              <a:srgbClr val="3A365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4859E9-98E7-4DDA-AC04-0517EB6F0390}"/>
                </a:ext>
              </a:extLst>
            </p:cNvPr>
            <p:cNvSpPr txBox="1"/>
            <p:nvPr/>
          </p:nvSpPr>
          <p:spPr>
            <a:xfrm>
              <a:off x="5978462" y="3367952"/>
              <a:ext cx="359083" cy="405069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2</a:t>
              </a:r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C2B9EF8C-7C48-401F-89A6-05BEFEBC6CC2}"/>
                </a:ext>
              </a:extLst>
            </p:cNvPr>
            <p:cNvSpPr/>
            <p:nvPr/>
          </p:nvSpPr>
          <p:spPr>
            <a:xfrm>
              <a:off x="9662034" y="3351167"/>
              <a:ext cx="487680" cy="487680"/>
            </a:xfrm>
            <a:prstGeom prst="ellipse">
              <a:avLst/>
            </a:prstGeom>
            <a:solidFill>
              <a:srgbClr val="3A365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783"/>
              <a:endParaRPr lang="lv-LV" dirty="0">
                <a:solidFill>
                  <a:srgbClr val="FFFFFF"/>
                </a:solidFill>
                <a:latin typeface="Klavika Lt" panose="02000000000000000000" pitchFamily="50" charset="0"/>
                <a:cs typeface="Calibr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2C9CD77-DC46-4116-98BE-40759307C850}"/>
                </a:ext>
              </a:extLst>
            </p:cNvPr>
            <p:cNvSpPr txBox="1"/>
            <p:nvPr/>
          </p:nvSpPr>
          <p:spPr>
            <a:xfrm>
              <a:off x="9730001" y="3431220"/>
              <a:ext cx="385231" cy="371525"/>
            </a:xfrm>
            <a:prstGeom prst="rect">
              <a:avLst/>
            </a:prstGeom>
            <a:noFill/>
          </p:spPr>
          <p:txBody>
            <a:bodyPr wrap="square" lIns="0" tIns="0" rIns="0" bIns="0" rtlCol="1" anchor="t" anchorCtr="0">
              <a:noAutofit/>
            </a:bodyPr>
            <a:lstStyle/>
            <a:p>
              <a:pPr algn="ctr" defTabSz="685783"/>
              <a:r>
                <a:rPr lang="lv-LV" sz="1350" dirty="0">
                  <a:solidFill>
                    <a:srgbClr val="FFFFFF"/>
                  </a:solidFill>
                  <a:latin typeface="Klavika Lt" panose="02000000000000000000" pitchFamily="50" charset="0"/>
                  <a:ea typeface="Open Sans" pitchFamily="34" charset="0"/>
                  <a:cs typeface="Calibri"/>
                </a:rPr>
                <a:t>3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8FE955-59EC-4014-9F17-56EF9CF2E9A2}"/>
                </a:ext>
              </a:extLst>
            </p:cNvPr>
            <p:cNvSpPr txBox="1"/>
            <p:nvPr/>
          </p:nvSpPr>
          <p:spPr>
            <a:xfrm>
              <a:off x="9157959" y="5347615"/>
              <a:ext cx="2400537" cy="218908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 defTabSz="685783">
                <a:lnSpc>
                  <a:spcPts val="1200"/>
                </a:lnSpc>
                <a:spcAft>
                  <a:spcPts val="1200"/>
                </a:spcAft>
              </a:pPr>
              <a:endParaRPr lang="lv-LV" sz="900" b="1" dirty="0">
                <a:solidFill>
                  <a:srgbClr val="000000"/>
                </a:solidFill>
                <a:latin typeface="Klavika Lt" panose="02000000000000000000" pitchFamily="50" charset="0"/>
                <a:ea typeface="Times New Roman" charset="0"/>
                <a:cs typeface="Calibri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6BFBF7-5DEE-47B6-942E-82C972D021F6}"/>
                </a:ext>
              </a:extLst>
            </p:cNvPr>
            <p:cNvSpPr txBox="1"/>
            <p:nvPr/>
          </p:nvSpPr>
          <p:spPr>
            <a:xfrm>
              <a:off x="11137692" y="1199213"/>
              <a:ext cx="258540" cy="554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latin typeface="Klavika Lt" panose="02000000000000000000" pitchFamily="50" charset="0"/>
                <a:cs typeface="Calibri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7AA1021-F266-4C0C-A23A-A551CC111C8C}"/>
              </a:ext>
            </a:extLst>
          </p:cNvPr>
          <p:cNvSpPr txBox="1"/>
          <p:nvPr/>
        </p:nvSpPr>
        <p:spPr>
          <a:xfrm>
            <a:off x="499343" y="5731213"/>
            <a:ext cx="6318000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675" baseline="30000" dirty="0">
                <a:solidFill>
                  <a:srgbClr val="3A3659"/>
                </a:solidFill>
              </a:rPr>
              <a:t>*     </a:t>
            </a:r>
            <a:r>
              <a:rPr lang="lv-LV" sz="675" dirty="0">
                <a:solidFill>
                  <a:srgbClr val="3A36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Rezultāti atbilstoši Vidussposma izvērtējumā norādītājam, LM</a:t>
            </a:r>
            <a:endParaRPr lang="en-GB" sz="675" dirty="0"/>
          </a:p>
          <a:p>
            <a:pPr algn="just"/>
            <a:r>
              <a:rPr lang="lv-LV" sz="675" baseline="30000" dirty="0">
                <a:solidFill>
                  <a:srgbClr val="3A3659"/>
                </a:solidFill>
              </a:rPr>
              <a:t>1</a:t>
            </a:r>
            <a:r>
              <a:rPr lang="lv-LV" sz="675" dirty="0">
                <a:solidFill>
                  <a:srgbClr val="3A3659"/>
                </a:solidFill>
              </a:rPr>
              <a:t>  </a:t>
            </a:r>
            <a:r>
              <a:rPr lang="lv-LV" sz="6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Ārpusģimenes aprūpē esošo bērnu skaits attiecībā pret visu nepilngadīgo skaitu valstī (%</a:t>
            </a:r>
            <a:r>
              <a:rPr lang="lv-LV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750" dirty="0"/>
              <a:t> </a:t>
            </a:r>
            <a:endParaRPr lang="en-GB" sz="750" dirty="0"/>
          </a:p>
          <a:p>
            <a:endParaRPr lang="lv-LV" sz="750" dirty="0">
              <a:solidFill>
                <a:srgbClr val="3A3659"/>
              </a:solidFill>
              <a:latin typeface="Klavika Lt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94A45-A6F2-4DD1-AD2B-C78BEFAE60C0}"/>
              </a:ext>
            </a:extLst>
          </p:cNvPr>
          <p:cNvSpPr/>
          <p:nvPr/>
        </p:nvSpPr>
        <p:spPr>
          <a:xfrm>
            <a:off x="3358791" y="1877747"/>
            <a:ext cx="25362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35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Ārpusģimenes aprūpe, adopcija</a:t>
            </a:r>
            <a:endParaRPr lang="en-GB" sz="1350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22B93F-A873-4862-861D-5FE9ED5CC33E}"/>
              </a:ext>
            </a:extLst>
          </p:cNvPr>
          <p:cNvSpPr txBox="1"/>
          <p:nvPr/>
        </p:nvSpPr>
        <p:spPr>
          <a:xfrm>
            <a:off x="1400941" y="3508689"/>
            <a:ext cx="788420" cy="63478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Ārpusģimenes aprūpes institūcijās ievietoto bērnu īpatsvars, %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E47756-29C8-438C-A9EB-3386CCB864F0}"/>
              </a:ext>
            </a:extLst>
          </p:cNvPr>
          <p:cNvSpPr txBox="1"/>
          <p:nvPr/>
        </p:nvSpPr>
        <p:spPr>
          <a:xfrm>
            <a:off x="2285866" y="3532437"/>
            <a:ext cx="614081" cy="63478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Aizbildņu ģimenē ievietoto bērnu īpatsvars, %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DBE3BD-54B6-4C9E-9B0C-3DF2404E8BF0}"/>
              </a:ext>
            </a:extLst>
          </p:cNvPr>
          <p:cNvSpPr txBox="1"/>
          <p:nvPr/>
        </p:nvSpPr>
        <p:spPr>
          <a:xfrm>
            <a:off x="3044262" y="3529815"/>
            <a:ext cx="694646" cy="38087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Audžuģimenēs ievietoto bērnu īpatsvars, %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D099F2-2781-4283-BDC2-E53763D63F4F}"/>
              </a:ext>
            </a:extLst>
          </p:cNvPr>
          <p:cNvSpPr/>
          <p:nvPr/>
        </p:nvSpPr>
        <p:spPr>
          <a:xfrm>
            <a:off x="789161" y="4212969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2,3</a:t>
            </a:r>
            <a:endParaRPr lang="en-GB" sz="900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62D45D-42C1-4AA1-956F-D57D6C4D2B78}"/>
              </a:ext>
            </a:extLst>
          </p:cNvPr>
          <p:cNvCxnSpPr>
            <a:cxnSpLocks/>
          </p:cNvCxnSpPr>
          <p:nvPr/>
        </p:nvCxnSpPr>
        <p:spPr>
          <a:xfrm>
            <a:off x="634457" y="4509960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46C6126-06E1-497F-BE4B-E5DC400F824A}"/>
              </a:ext>
            </a:extLst>
          </p:cNvPr>
          <p:cNvSpPr/>
          <p:nvPr/>
        </p:nvSpPr>
        <p:spPr>
          <a:xfrm>
            <a:off x="1598882" y="4200732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21,9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FDEA2-CB7F-4A09-990E-E0796C60B349}"/>
              </a:ext>
            </a:extLst>
          </p:cNvPr>
          <p:cNvSpPr/>
          <p:nvPr/>
        </p:nvSpPr>
        <p:spPr>
          <a:xfrm>
            <a:off x="2372171" y="4206197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69,4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B5BA1D-6D69-4F49-8C31-1045803E6C1D}"/>
              </a:ext>
            </a:extLst>
          </p:cNvPr>
          <p:cNvSpPr/>
          <p:nvPr/>
        </p:nvSpPr>
        <p:spPr>
          <a:xfrm>
            <a:off x="3179738" y="4217965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8,7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52B225-842C-47E9-9F4F-51ACD1ADB4AC}"/>
              </a:ext>
            </a:extLst>
          </p:cNvPr>
          <p:cNvSpPr/>
          <p:nvPr/>
        </p:nvSpPr>
        <p:spPr>
          <a:xfrm>
            <a:off x="216574" y="4212968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2009.g.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9B78D5-362D-4F82-9414-DF183EB8CDA0}"/>
              </a:ext>
            </a:extLst>
          </p:cNvPr>
          <p:cNvSpPr/>
          <p:nvPr/>
        </p:nvSpPr>
        <p:spPr>
          <a:xfrm>
            <a:off x="216574" y="4580498"/>
            <a:ext cx="5886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2014.g.*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7F3F0D2-34AB-4571-970F-E84D86FDBC6E}"/>
              </a:ext>
            </a:extLst>
          </p:cNvPr>
          <p:cNvSpPr/>
          <p:nvPr/>
        </p:nvSpPr>
        <p:spPr>
          <a:xfrm>
            <a:off x="789161" y="4587868"/>
            <a:ext cx="3589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2,2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B40C7A1-2FD4-45EC-AC18-AC57F252829D}"/>
              </a:ext>
            </a:extLst>
          </p:cNvPr>
          <p:cNvSpPr/>
          <p:nvPr/>
        </p:nvSpPr>
        <p:spPr>
          <a:xfrm>
            <a:off x="1598881" y="4592053"/>
            <a:ext cx="4462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20,0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37DAC7-2B57-4B3F-959A-7748A8F1D3E3}"/>
              </a:ext>
            </a:extLst>
          </p:cNvPr>
          <p:cNvSpPr/>
          <p:nvPr/>
        </p:nvSpPr>
        <p:spPr>
          <a:xfrm>
            <a:off x="2362927" y="4591604"/>
            <a:ext cx="4240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70,0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E9A0E61-8710-4AF4-AFF2-89C3D8D4FD4A}"/>
              </a:ext>
            </a:extLst>
          </p:cNvPr>
          <p:cNvSpPr/>
          <p:nvPr/>
        </p:nvSpPr>
        <p:spPr>
          <a:xfrm>
            <a:off x="3196918" y="4611440"/>
            <a:ext cx="3577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9,0</a:t>
            </a:r>
            <a:endParaRPr lang="en-GB" sz="9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8AD8430-1365-4849-8B0D-32FBF834C733}"/>
              </a:ext>
            </a:extLst>
          </p:cNvPr>
          <p:cNvCxnSpPr>
            <a:cxnSpLocks/>
          </p:cNvCxnSpPr>
          <p:nvPr/>
        </p:nvCxnSpPr>
        <p:spPr>
          <a:xfrm>
            <a:off x="665078" y="4882319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FD885EF-8143-4F41-BC72-C62DACF9880B}"/>
              </a:ext>
            </a:extLst>
          </p:cNvPr>
          <p:cNvCxnSpPr>
            <a:cxnSpLocks/>
          </p:cNvCxnSpPr>
          <p:nvPr/>
        </p:nvCxnSpPr>
        <p:spPr>
          <a:xfrm>
            <a:off x="665078" y="5275888"/>
            <a:ext cx="78775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077BFE0E-BD24-4BEE-99F5-D6C876D5BBFF}"/>
              </a:ext>
            </a:extLst>
          </p:cNvPr>
          <p:cNvSpPr/>
          <p:nvPr/>
        </p:nvSpPr>
        <p:spPr>
          <a:xfrm>
            <a:off x="216574" y="4965285"/>
            <a:ext cx="5309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2017.g.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6D413E-C535-404F-95C2-F23DF29BBE8A}"/>
              </a:ext>
            </a:extLst>
          </p:cNvPr>
          <p:cNvSpPr/>
          <p:nvPr/>
        </p:nvSpPr>
        <p:spPr>
          <a:xfrm>
            <a:off x="789161" y="4975229"/>
            <a:ext cx="4226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1,87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C7217C-9E42-435F-A70A-579322B3A2E7}"/>
              </a:ext>
            </a:extLst>
          </p:cNvPr>
          <p:cNvSpPr/>
          <p:nvPr/>
        </p:nvSpPr>
        <p:spPr>
          <a:xfrm>
            <a:off x="1598881" y="4981124"/>
            <a:ext cx="4226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15,0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E9C7E6-B1FF-4769-B027-A2C5022ACB06}"/>
              </a:ext>
            </a:extLst>
          </p:cNvPr>
          <p:cNvSpPr/>
          <p:nvPr/>
        </p:nvSpPr>
        <p:spPr>
          <a:xfrm>
            <a:off x="2372625" y="4983484"/>
            <a:ext cx="4225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67,0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1AB7969-5477-4D39-862B-6AB15EA0F9FE}"/>
              </a:ext>
            </a:extLst>
          </p:cNvPr>
          <p:cNvSpPr txBox="1"/>
          <p:nvPr/>
        </p:nvSpPr>
        <p:spPr>
          <a:xfrm>
            <a:off x="3663180" y="3168608"/>
            <a:ext cx="2410785" cy="25391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Ārpusģimenes aprūpes iestādē esošajiem jauniešiem palielinājusies iespēja praktizēties pastāvīgai dzīvei</a:t>
            </a:r>
            <a:endParaRPr lang="en-GB" sz="8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8D2CE52-BE66-4EB3-B3CA-FF0714F3F9A4}"/>
              </a:ext>
            </a:extLst>
          </p:cNvPr>
          <p:cNvSpPr/>
          <p:nvPr/>
        </p:nvSpPr>
        <p:spPr>
          <a:xfrm>
            <a:off x="3171820" y="4965285"/>
            <a:ext cx="4225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18,0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8EAEAC-F574-4C2C-91D7-72166D771DC7}"/>
              </a:ext>
            </a:extLst>
          </p:cNvPr>
          <p:cNvSpPr txBox="1"/>
          <p:nvPr/>
        </p:nvSpPr>
        <p:spPr>
          <a:xfrm>
            <a:off x="4286674" y="3525934"/>
            <a:ext cx="1064214" cy="634789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valsts finansiālo atbalstu izveidoto „jauniešu māju” skaits ārpusģimenes aprūpes institūcijās 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7CC1A07-D000-4F83-B0E7-1F83DD5F668B}"/>
              </a:ext>
            </a:extLst>
          </p:cNvPr>
          <p:cNvSpPr/>
          <p:nvPr/>
        </p:nvSpPr>
        <p:spPr>
          <a:xfrm>
            <a:off x="4689424" y="4186550"/>
            <a:ext cx="2423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6C17DA0-8271-485B-84CB-8E5B99A596F8}"/>
              </a:ext>
            </a:extLst>
          </p:cNvPr>
          <p:cNvSpPr/>
          <p:nvPr/>
        </p:nvSpPr>
        <p:spPr>
          <a:xfrm>
            <a:off x="4689425" y="4625243"/>
            <a:ext cx="3868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8BDC726-85A2-448D-8FD7-D5994D9D6193}"/>
              </a:ext>
            </a:extLst>
          </p:cNvPr>
          <p:cNvSpPr/>
          <p:nvPr/>
        </p:nvSpPr>
        <p:spPr>
          <a:xfrm>
            <a:off x="4669098" y="4969334"/>
            <a:ext cx="3868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E715B12-EFC1-4F92-8724-E1051C5A83B5}"/>
              </a:ext>
            </a:extLst>
          </p:cNvPr>
          <p:cNvSpPr txBox="1"/>
          <p:nvPr/>
        </p:nvSpPr>
        <p:spPr>
          <a:xfrm>
            <a:off x="6228128" y="3196809"/>
            <a:ext cx="2410785" cy="12695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Palielinājusies adopcija</a:t>
            </a:r>
            <a:endParaRPr lang="en-GB" sz="82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3444F3A-D8E7-46CE-9423-C4C9BE4EE144}"/>
              </a:ext>
            </a:extLst>
          </p:cNvPr>
          <p:cNvSpPr txBox="1"/>
          <p:nvPr/>
        </p:nvSpPr>
        <p:spPr>
          <a:xfrm>
            <a:off x="6340559" y="3545776"/>
            <a:ext cx="614081" cy="25391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Adoptētāju skaits 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E18414F-4624-4E8E-A6DE-D041918587D2}"/>
              </a:ext>
            </a:extLst>
          </p:cNvPr>
          <p:cNvSpPr txBox="1"/>
          <p:nvPr/>
        </p:nvSpPr>
        <p:spPr>
          <a:xfrm>
            <a:off x="7084851" y="3524965"/>
            <a:ext cx="614081" cy="38087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Adoptēto bērnu Latvijā īpatsvars, %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55E71F-88C7-4906-B56B-87CF520E5FA4}"/>
              </a:ext>
            </a:extLst>
          </p:cNvPr>
          <p:cNvSpPr txBox="1"/>
          <p:nvPr/>
        </p:nvSpPr>
        <p:spPr>
          <a:xfrm>
            <a:off x="7843248" y="3512505"/>
            <a:ext cx="614081" cy="50783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lv-LV" sz="8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Adoptēto bērnu uz ārvalstīm īpatsvars, %</a:t>
            </a:r>
            <a:endParaRPr lang="lv-LV" sz="825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1171A1-D28A-4C2A-BBCC-BC02381AF837}"/>
              </a:ext>
            </a:extLst>
          </p:cNvPr>
          <p:cNvSpPr/>
          <p:nvPr/>
        </p:nvSpPr>
        <p:spPr>
          <a:xfrm>
            <a:off x="6491788" y="4174378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106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F684D41-86C6-4662-BEF4-6AFCBAA28F9F}"/>
              </a:ext>
            </a:extLst>
          </p:cNvPr>
          <p:cNvSpPr/>
          <p:nvPr/>
        </p:nvSpPr>
        <p:spPr>
          <a:xfrm>
            <a:off x="6491996" y="4599203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146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D5C57F-5A51-481E-8008-6D6D7388C13C}"/>
              </a:ext>
            </a:extLst>
          </p:cNvPr>
          <p:cNvSpPr/>
          <p:nvPr/>
        </p:nvSpPr>
        <p:spPr>
          <a:xfrm>
            <a:off x="6491788" y="4960675"/>
            <a:ext cx="3868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197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63D339-348C-4F0E-B089-EA6ABA579D76}"/>
              </a:ext>
            </a:extLst>
          </p:cNvPr>
          <p:cNvSpPr/>
          <p:nvPr/>
        </p:nvSpPr>
        <p:spPr>
          <a:xfrm>
            <a:off x="7237605" y="4182086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7,8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6FCBAD4-27FE-485C-A579-A3AA1A4715F1}"/>
              </a:ext>
            </a:extLst>
          </p:cNvPr>
          <p:cNvSpPr/>
          <p:nvPr/>
        </p:nvSpPr>
        <p:spPr>
          <a:xfrm>
            <a:off x="7204992" y="4610885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10,0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96600A3-0AD0-4648-A99A-2FD8247FC7BC}"/>
              </a:ext>
            </a:extLst>
          </p:cNvPr>
          <p:cNvSpPr/>
          <p:nvPr/>
        </p:nvSpPr>
        <p:spPr>
          <a:xfrm>
            <a:off x="7221652" y="4964836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10,1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CF916F1-4FFE-4D4F-8FF8-DEC59A5810A6}"/>
              </a:ext>
            </a:extLst>
          </p:cNvPr>
          <p:cNvSpPr/>
          <p:nvPr/>
        </p:nvSpPr>
        <p:spPr>
          <a:xfrm>
            <a:off x="7983312" y="4172903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10,6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BC05BCE-0D86-4B02-87A3-07FEF6CB836D}"/>
              </a:ext>
            </a:extLst>
          </p:cNvPr>
          <p:cNvSpPr/>
          <p:nvPr/>
        </p:nvSpPr>
        <p:spPr>
          <a:xfrm>
            <a:off x="8001551" y="4615263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9,5</a:t>
            </a:r>
            <a:endParaRPr lang="en-GB" sz="900" b="1" dirty="0">
              <a:solidFill>
                <a:srgbClr val="0070C0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CEC41E2-317C-4608-B67E-D0493AE863C2}"/>
              </a:ext>
            </a:extLst>
          </p:cNvPr>
          <p:cNvSpPr/>
          <p:nvPr/>
        </p:nvSpPr>
        <p:spPr>
          <a:xfrm>
            <a:off x="8025338" y="4951917"/>
            <a:ext cx="3289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5,5</a:t>
            </a:r>
            <a:endParaRPr lang="en-GB" sz="900" b="1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A9AC4D-685C-43AA-8B9E-EA0B2DAEAB4E}"/>
              </a:ext>
            </a:extLst>
          </p:cNvPr>
          <p:cNvCxnSpPr>
            <a:cxnSpLocks/>
          </p:cNvCxnSpPr>
          <p:nvPr/>
        </p:nvCxnSpPr>
        <p:spPr>
          <a:xfrm>
            <a:off x="4689425" y="2153361"/>
            <a:ext cx="0" cy="498442"/>
          </a:xfrm>
          <a:prstGeom prst="line">
            <a:avLst/>
          </a:prstGeom>
          <a:ln w="952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F1D126C-7378-44EF-8973-42796F2F980E}"/>
              </a:ext>
            </a:extLst>
          </p:cNvPr>
          <p:cNvSpPr/>
          <p:nvPr/>
        </p:nvSpPr>
        <p:spPr>
          <a:xfrm>
            <a:off x="1466518" y="5347319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B2AADA9-4FA9-4D34-812D-2DBE9AFD08DA}"/>
              </a:ext>
            </a:extLst>
          </p:cNvPr>
          <p:cNvSpPr/>
          <p:nvPr/>
        </p:nvSpPr>
        <p:spPr>
          <a:xfrm>
            <a:off x="3065393" y="5336935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C0D44B3-60AC-43D1-96BD-14B0871D6A01}"/>
              </a:ext>
            </a:extLst>
          </p:cNvPr>
          <p:cNvSpPr/>
          <p:nvPr/>
        </p:nvSpPr>
        <p:spPr>
          <a:xfrm>
            <a:off x="4500491" y="5351073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198702A-C21D-4527-9D5A-209F9ABF5D3D}"/>
              </a:ext>
            </a:extLst>
          </p:cNvPr>
          <p:cNvSpPr/>
          <p:nvPr/>
        </p:nvSpPr>
        <p:spPr>
          <a:xfrm>
            <a:off x="6334537" y="5360543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598B006-18FC-492C-AA34-76F88D982D29}"/>
              </a:ext>
            </a:extLst>
          </p:cNvPr>
          <p:cNvSpPr/>
          <p:nvPr/>
        </p:nvSpPr>
        <p:spPr>
          <a:xfrm>
            <a:off x="7886507" y="5351072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B61CA5A-89F6-4E91-BF50-6C4E2C0442B5}"/>
              </a:ext>
            </a:extLst>
          </p:cNvPr>
          <p:cNvSpPr/>
          <p:nvPr/>
        </p:nvSpPr>
        <p:spPr>
          <a:xfrm>
            <a:off x="2137967" y="5344403"/>
            <a:ext cx="848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Nav sasniegts</a:t>
            </a:r>
            <a:endParaRPr lang="en-GB" sz="900" b="1" dirty="0">
              <a:solidFill>
                <a:srgbClr val="FF00FF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EBF8C3A-3894-454A-B098-862954911BDB}"/>
              </a:ext>
            </a:extLst>
          </p:cNvPr>
          <p:cNvSpPr/>
          <p:nvPr/>
        </p:nvSpPr>
        <p:spPr>
          <a:xfrm>
            <a:off x="7033050" y="5354461"/>
            <a:ext cx="848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9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Nav sasniegts</a:t>
            </a:r>
            <a:endParaRPr lang="en-GB" sz="900" b="1" dirty="0">
              <a:solidFill>
                <a:srgbClr val="FF00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5CA6D5-1D46-4E30-8970-C9711DD25FCC}"/>
              </a:ext>
            </a:extLst>
          </p:cNvPr>
          <p:cNvSpPr/>
          <p:nvPr/>
        </p:nvSpPr>
        <p:spPr>
          <a:xfrm>
            <a:off x="641059" y="5349179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900" b="1" dirty="0">
                <a:solidFill>
                  <a:srgbClr val="00FFCC"/>
                </a:solidFill>
                <a:latin typeface="Times New Roman" panose="02020603050405020304" pitchFamily="18" charset="0"/>
              </a:rPr>
              <a:t>Sasniegts</a:t>
            </a:r>
            <a:endParaRPr lang="en-GB" sz="900" b="1" dirty="0">
              <a:solidFill>
                <a:srgbClr val="00FFCC"/>
              </a:solidFill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31B422B6-7D7C-474F-8D41-55119ABA4CB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050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/>
              <a:t>Rezultatīvie rādītāji un to sasniegšanas pakāpe</a:t>
            </a:r>
          </a:p>
        </p:txBody>
      </p:sp>
    </p:spTree>
    <p:extLst>
      <p:ext uri="{BB962C8B-B14F-4D97-AF65-F5344CB8AC3E}">
        <p14:creationId xmlns:p14="http://schemas.microsoft.com/office/powerpoint/2010/main" val="176728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1388</Words>
  <Application>Microsoft Office PowerPoint</Application>
  <PresentationFormat>On-screen Show (4:3)</PresentationFormat>
  <Paragraphs>360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Klavika Lt</vt:lpstr>
      <vt:lpstr>Tahoma</vt:lpstr>
      <vt:lpstr>Times New Roman</vt:lpstr>
      <vt:lpstr>Verdana</vt:lpstr>
      <vt:lpstr>Office Theme</vt:lpstr>
      <vt:lpstr>Ģimenes valsts politikas pamatnostādņu 2011.-2017.gadam ex-post izvērtējums</vt:lpstr>
      <vt:lpstr>Ģimenes valsts politikas pamatnostādnēs un rīcības plānos definēto mērķu, uzdevumu, pasākumu un rezultatīvo rādītāju skaits sadalījumā pa rīcības virzieniem</vt:lpstr>
      <vt:lpstr>Izvērtējuma metodoloģija</vt:lpstr>
      <vt:lpstr>Ekspertintervijas un sociālo partneru iesaiste izvērtējumā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Iedzīvotāju vērtējums par finansiālu atbalstu ģimenēm sociālo pabalstu un/vai nodokļu atvieglojumu  veidā</vt:lpstr>
      <vt:lpstr>Iedzīvotāju vērtējums par finansiālu atbalstu ģimenēm sociālo pabalstu un/vai nodokļu atvieglojumu  veidā</vt:lpstr>
      <vt:lpstr>Iedzīvotāju vērtējums par valsts atbalstu pakalpojumu veidā</vt:lpstr>
      <vt:lpstr>Iedzīvotāju vērtējums par valsts atbalstu ģimenēm atvaļinājumu veidā</vt:lpstr>
      <vt:lpstr>Iedzīvotāju vērtējums par valsts atbalstu ģimenēm atvaļinājumu veidā</vt:lpstr>
      <vt:lpstr>Ģimeņu ar bērniem informētība par pasākumiem, kas valstiskā līmenī īstenoti laika periodā no 2011. gada</vt:lpstr>
      <vt:lpstr>PowerPoint Presentation</vt:lpstr>
      <vt:lpstr>PowerPoint Presentation</vt:lpstr>
      <vt:lpstr>Vislielākais respondentu atbilžu īpatsvars tika saņemts attiecībā  uz šādiem politikas iniciatīvu priekšlikumiem</vt:lpstr>
      <vt:lpstr>PowerPoint Presentation</vt:lpstr>
      <vt:lpstr>Turpmākās aktivitātes/izaicinājumi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Ģimenes valsts politikas pamatnostādņu (2011.-2017.) ex-post izvērtējuma dati</dc:title>
  <dc:creator>Lietotajs</dc:creator>
  <cp:lastModifiedBy>Linda Liepa</cp:lastModifiedBy>
  <cp:revision>142</cp:revision>
  <cp:lastPrinted>2018-12-18T08:51:59Z</cp:lastPrinted>
  <dcterms:created xsi:type="dcterms:W3CDTF">2006-08-16T00:00:00Z</dcterms:created>
  <dcterms:modified xsi:type="dcterms:W3CDTF">2018-12-18T14:45:59Z</dcterms:modified>
</cp:coreProperties>
</file>