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5" r:id="rId1"/>
  </p:sldMasterIdLst>
  <p:notesMasterIdLst>
    <p:notesMasterId r:id="rId10"/>
  </p:notesMasterIdLst>
  <p:sldIdLst>
    <p:sldId id="256" r:id="rId2"/>
    <p:sldId id="264" r:id="rId3"/>
    <p:sldId id="270" r:id="rId4"/>
    <p:sldId id="271" r:id="rId5"/>
    <p:sldId id="263" r:id="rId6"/>
    <p:sldId id="269" r:id="rId7"/>
    <p:sldId id="272" r:id="rId8"/>
    <p:sldId id="261"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61" autoAdjust="0"/>
    <p:restoredTop sz="94660"/>
  </p:normalViewPr>
  <p:slideViewPr>
    <p:cSldViewPr snapToGrid="0">
      <p:cViewPr varScale="1">
        <p:scale>
          <a:sx n="73" d="100"/>
          <a:sy n="73" d="100"/>
        </p:scale>
        <p:origin x="62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02B2E1-DB00-462E-9E8D-95E9B1A473F1}" type="datetimeFigureOut">
              <a:rPr lang="en-GB" smtClean="0"/>
              <a:t>16/12/2018</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8DECAA-27A6-48C2-B17A-781B6D738F6B}" type="slidenum">
              <a:rPr lang="en-GB" smtClean="0"/>
              <a:t>‹#›</a:t>
            </a:fld>
            <a:endParaRPr lang="en-GB"/>
          </a:p>
        </p:txBody>
      </p:sp>
    </p:spTree>
    <p:extLst>
      <p:ext uri="{BB962C8B-B14F-4D97-AF65-F5344CB8AC3E}">
        <p14:creationId xmlns:p14="http://schemas.microsoft.com/office/powerpoint/2010/main" val="22425801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Shape 12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1" name="Shape 12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7489675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8F70795D-A4ED-4185-834B-AEAEB94AC8C1}" type="datetimeFigureOut">
              <a:rPr lang="en-GB" smtClean="0"/>
              <a:t>16/12/2018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64FB593-F1E9-469D-9E9B-BCBEA97C05F5}" type="slidenum">
              <a:rPr lang="en-GB" smtClean="0"/>
              <a:t>‹#›</a:t>
            </a:fld>
            <a:endParaRPr lang="en-GB"/>
          </a:p>
        </p:txBody>
      </p:sp>
    </p:spTree>
    <p:extLst>
      <p:ext uri="{BB962C8B-B14F-4D97-AF65-F5344CB8AC3E}">
        <p14:creationId xmlns:p14="http://schemas.microsoft.com/office/powerpoint/2010/main" val="89430768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F70795D-A4ED-4185-834B-AEAEB94AC8C1}" type="datetimeFigureOut">
              <a:rPr lang="en-GB" smtClean="0"/>
              <a:t>16/12/2018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4FB593-F1E9-469D-9E9B-BCBEA97C05F5}" type="slidenum">
              <a:rPr lang="en-GB" smtClean="0"/>
              <a:t>‹#›</a:t>
            </a:fld>
            <a:endParaRPr lang="en-GB"/>
          </a:p>
        </p:txBody>
      </p:sp>
    </p:spTree>
    <p:extLst>
      <p:ext uri="{BB962C8B-B14F-4D97-AF65-F5344CB8AC3E}">
        <p14:creationId xmlns:p14="http://schemas.microsoft.com/office/powerpoint/2010/main" val="723114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F70795D-A4ED-4185-834B-AEAEB94AC8C1}" type="datetimeFigureOut">
              <a:rPr lang="en-GB" smtClean="0"/>
              <a:t>16/12/2018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4FB593-F1E9-469D-9E9B-BCBEA97C05F5}" type="slidenum">
              <a:rPr lang="en-GB" smtClean="0"/>
              <a:t>‹#›</a:t>
            </a:fld>
            <a:endParaRPr lang="en-GB"/>
          </a:p>
        </p:txBody>
      </p:sp>
    </p:spTree>
    <p:extLst>
      <p:ext uri="{BB962C8B-B14F-4D97-AF65-F5344CB8AC3E}">
        <p14:creationId xmlns:p14="http://schemas.microsoft.com/office/powerpoint/2010/main" val="1317362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F70795D-A4ED-4185-834B-AEAEB94AC8C1}" type="datetimeFigureOut">
              <a:rPr lang="en-GB" smtClean="0"/>
              <a:t>16/12/2018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64FB593-F1E9-469D-9E9B-BCBEA97C05F5}" type="slidenum">
              <a:rPr lang="en-GB" smtClean="0"/>
              <a:t>‹#›</a:t>
            </a:fld>
            <a:endParaRPr lang="en-GB"/>
          </a:p>
        </p:txBody>
      </p:sp>
    </p:spTree>
    <p:extLst>
      <p:ext uri="{BB962C8B-B14F-4D97-AF65-F5344CB8AC3E}">
        <p14:creationId xmlns:p14="http://schemas.microsoft.com/office/powerpoint/2010/main" val="3940506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7" name="Date Placeholder 6"/>
          <p:cNvSpPr>
            <a:spLocks noGrp="1"/>
          </p:cNvSpPr>
          <p:nvPr>
            <p:ph type="dt" sz="half" idx="10"/>
          </p:nvPr>
        </p:nvSpPr>
        <p:spPr/>
        <p:txBody>
          <a:bodyPr/>
          <a:lstStyle/>
          <a:p>
            <a:fld id="{8F70795D-A4ED-4185-834B-AEAEB94AC8C1}" type="datetimeFigureOut">
              <a:rPr lang="en-GB" smtClean="0"/>
              <a:t>16/12/2018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64FB593-F1E9-469D-9E9B-BCBEA97C05F5}" type="slidenum">
              <a:rPr lang="en-GB" smtClean="0"/>
              <a:t>‹#›</a:t>
            </a:fld>
            <a:endParaRPr lang="en-GB"/>
          </a:p>
        </p:txBody>
      </p:sp>
    </p:spTree>
    <p:extLst>
      <p:ext uri="{BB962C8B-B14F-4D97-AF65-F5344CB8AC3E}">
        <p14:creationId xmlns:p14="http://schemas.microsoft.com/office/powerpoint/2010/main" val="38786070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8F70795D-A4ED-4185-834B-AEAEB94AC8C1}" type="datetimeFigureOut">
              <a:rPr lang="en-GB" smtClean="0"/>
              <a:t>16/12/2018</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D64FB593-F1E9-469D-9E9B-BCBEA97C05F5}" type="slidenum">
              <a:rPr lang="en-GB" smtClean="0"/>
              <a:t>‹#›</a:t>
            </a:fld>
            <a:endParaRPr lang="en-GB"/>
          </a:p>
        </p:txBody>
      </p:sp>
    </p:spTree>
    <p:extLst>
      <p:ext uri="{BB962C8B-B14F-4D97-AF65-F5344CB8AC3E}">
        <p14:creationId xmlns:p14="http://schemas.microsoft.com/office/powerpoint/2010/main" val="3597456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7" name="Date Placeholder 6"/>
          <p:cNvSpPr>
            <a:spLocks noGrp="1"/>
          </p:cNvSpPr>
          <p:nvPr>
            <p:ph type="dt" sz="half" idx="10"/>
          </p:nvPr>
        </p:nvSpPr>
        <p:spPr/>
        <p:txBody>
          <a:bodyPr/>
          <a:lstStyle/>
          <a:p>
            <a:fld id="{8F70795D-A4ED-4185-834B-AEAEB94AC8C1}" type="datetimeFigureOut">
              <a:rPr lang="en-GB" smtClean="0"/>
              <a:t>16/12/2018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64FB593-F1E9-469D-9E9B-BCBEA97C05F5}" type="slidenum">
              <a:rPr lang="en-GB" smtClean="0"/>
              <a:t>‹#›</a:t>
            </a:fld>
            <a:endParaRPr lang="en-GB"/>
          </a:p>
        </p:txBody>
      </p:sp>
      <p:sp>
        <p:nvSpPr>
          <p:cNvPr id="10" name="Title 9"/>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1369578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F70795D-A4ED-4185-834B-AEAEB94AC8C1}" type="datetimeFigureOut">
              <a:rPr lang="en-GB" smtClean="0"/>
              <a:t>16/12/2018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64FB593-F1E9-469D-9E9B-BCBEA97C05F5}" type="slidenum">
              <a:rPr lang="en-GB" smtClean="0"/>
              <a:t>‹#›</a:t>
            </a:fld>
            <a:endParaRPr lang="en-GB"/>
          </a:p>
        </p:txBody>
      </p:sp>
    </p:spTree>
    <p:extLst>
      <p:ext uri="{BB962C8B-B14F-4D97-AF65-F5344CB8AC3E}">
        <p14:creationId xmlns:p14="http://schemas.microsoft.com/office/powerpoint/2010/main" val="1790046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70795D-A4ED-4185-834B-AEAEB94AC8C1}" type="datetimeFigureOut">
              <a:rPr lang="en-GB" smtClean="0"/>
              <a:t>16/12/2018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64FB593-F1E9-469D-9E9B-BCBEA97C05F5}" type="slidenum">
              <a:rPr lang="en-GB" smtClean="0"/>
              <a:t>‹#›</a:t>
            </a:fld>
            <a:endParaRPr lang="en-GB"/>
          </a:p>
        </p:txBody>
      </p:sp>
    </p:spTree>
    <p:extLst>
      <p:ext uri="{BB962C8B-B14F-4D97-AF65-F5344CB8AC3E}">
        <p14:creationId xmlns:p14="http://schemas.microsoft.com/office/powerpoint/2010/main" val="466685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9" name="Date Placeholder 8"/>
          <p:cNvSpPr>
            <a:spLocks noGrp="1"/>
          </p:cNvSpPr>
          <p:nvPr>
            <p:ph type="dt" sz="half" idx="10"/>
          </p:nvPr>
        </p:nvSpPr>
        <p:spPr/>
        <p:txBody>
          <a:bodyPr/>
          <a:lstStyle/>
          <a:p>
            <a:fld id="{8F70795D-A4ED-4185-834B-AEAEB94AC8C1}" type="datetimeFigureOut">
              <a:rPr lang="en-GB" smtClean="0"/>
              <a:t>16/12/2018</a:t>
            </a:fld>
            <a:endParaRPr lang="en-GB"/>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GB"/>
          </a:p>
        </p:txBody>
      </p:sp>
      <p:sp>
        <p:nvSpPr>
          <p:cNvPr id="11" name="Slide Number Placeholder 10"/>
          <p:cNvSpPr>
            <a:spLocks noGrp="1"/>
          </p:cNvSpPr>
          <p:nvPr>
            <p:ph type="sldNum" sz="quarter" idx="12"/>
          </p:nvPr>
        </p:nvSpPr>
        <p:spPr/>
        <p:txBody>
          <a:bodyPr/>
          <a:lstStyle/>
          <a:p>
            <a:fld id="{D64FB593-F1E9-469D-9E9B-BCBEA97C05F5}" type="slidenum">
              <a:rPr lang="en-GB" smtClean="0"/>
              <a:t>‹#›</a:t>
            </a:fld>
            <a:endParaRPr lang="en-GB"/>
          </a:p>
        </p:txBody>
      </p:sp>
    </p:spTree>
    <p:extLst>
      <p:ext uri="{BB962C8B-B14F-4D97-AF65-F5344CB8AC3E}">
        <p14:creationId xmlns:p14="http://schemas.microsoft.com/office/powerpoint/2010/main" val="3996057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8F70795D-A4ED-4185-834B-AEAEB94AC8C1}" type="datetimeFigureOut">
              <a:rPr lang="en-GB" smtClean="0"/>
              <a:t>16/12/2018</a:t>
            </a:fld>
            <a:endParaRPr lang="en-GB"/>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D64FB593-F1E9-469D-9E9B-BCBEA97C05F5}" type="slidenum">
              <a:rPr lang="en-GB" smtClean="0"/>
              <a:t>‹#›</a:t>
            </a:fld>
            <a:endParaRPr lang="en-GB"/>
          </a:p>
        </p:txBody>
      </p:sp>
    </p:spTree>
    <p:extLst>
      <p:ext uri="{BB962C8B-B14F-4D97-AF65-F5344CB8AC3E}">
        <p14:creationId xmlns:p14="http://schemas.microsoft.com/office/powerpoint/2010/main" val="314782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8F70795D-A4ED-4185-834B-AEAEB94AC8C1}" type="datetimeFigureOut">
              <a:rPr lang="en-GB" smtClean="0"/>
              <a:t>16/12/2018</a:t>
            </a:fld>
            <a:endParaRPr lang="en-GB"/>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GB"/>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D64FB593-F1E9-469D-9E9B-BCBEA97C05F5}" type="slidenum">
              <a:rPr lang="en-GB" smtClean="0"/>
              <a:t>‹#›</a:t>
            </a:fld>
            <a:endParaRPr lang="en-GB"/>
          </a:p>
        </p:txBody>
      </p:sp>
    </p:spTree>
    <p:extLst>
      <p:ext uri="{BB962C8B-B14F-4D97-AF65-F5344CB8AC3E}">
        <p14:creationId xmlns:p14="http://schemas.microsoft.com/office/powerpoint/2010/main" val="3696030444"/>
      </p:ext>
    </p:extLst>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mailto:kristine@nvo.lv" TargetMode="External"/><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jpeg"/><Relationship Id="rId5" Type="http://schemas.openxmlformats.org/officeDocument/2006/relationships/image" Target="../media/image2.png"/><Relationship Id="rId4" Type="http://schemas.openxmlformats.org/officeDocument/2006/relationships/image" Target="../media/image1.jpeg"/><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lv-LV" dirty="0" smtClean="0">
                <a:solidFill>
                  <a:schemeClr val="accent3">
                    <a:lumMod val="40000"/>
                    <a:lumOff val="60000"/>
                  </a:schemeClr>
                </a:solidFill>
                <a:latin typeface="Cambria" panose="02040503050406030204" pitchFamily="18" charset="0"/>
                <a:ea typeface="Cambria" panose="02040503050406030204" pitchFamily="18" charset="0"/>
              </a:rPr>
              <a:t>VALSTS SEKRETĀRU SANĀKSMES</a:t>
            </a:r>
            <a:br>
              <a:rPr lang="lv-LV" dirty="0" smtClean="0">
                <a:solidFill>
                  <a:schemeClr val="accent3">
                    <a:lumMod val="40000"/>
                    <a:lumOff val="60000"/>
                  </a:schemeClr>
                </a:solidFill>
                <a:latin typeface="Cambria" panose="02040503050406030204" pitchFamily="18" charset="0"/>
                <a:ea typeface="Cambria" panose="02040503050406030204" pitchFamily="18" charset="0"/>
              </a:rPr>
            </a:br>
            <a:r>
              <a:rPr lang="lv-LV" dirty="0" smtClean="0">
                <a:solidFill>
                  <a:schemeClr val="accent3">
                    <a:lumMod val="40000"/>
                    <a:lumOff val="60000"/>
                  </a:schemeClr>
                </a:solidFill>
                <a:latin typeface="Cambria" panose="02040503050406030204" pitchFamily="18" charset="0"/>
                <a:ea typeface="Cambria" panose="02040503050406030204" pitchFamily="18" charset="0"/>
              </a:rPr>
              <a:t>31.08.2017-13.12.2018.</a:t>
            </a:r>
            <a:endParaRPr lang="en-GB" dirty="0">
              <a:solidFill>
                <a:schemeClr val="accent3">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4129883" y="4609422"/>
            <a:ext cx="6831673" cy="1086237"/>
          </a:xfrm>
        </p:spPr>
        <p:txBody>
          <a:bodyPr>
            <a:noAutofit/>
          </a:bodyPr>
          <a:lstStyle/>
          <a:p>
            <a:pPr algn="r">
              <a:spcBef>
                <a:spcPts val="0"/>
              </a:spcBef>
            </a:pPr>
            <a:r>
              <a:rPr lang="lv-LV" sz="1600" b="1" dirty="0" smtClean="0">
                <a:latin typeface="Cambria" panose="02040503050406030204" pitchFamily="18" charset="0"/>
                <a:ea typeface="Cambria" panose="02040503050406030204" pitchFamily="18" charset="0"/>
              </a:rPr>
              <a:t>Latvijas Pilsoniskās alianses</a:t>
            </a:r>
          </a:p>
          <a:p>
            <a:pPr algn="r">
              <a:spcBef>
                <a:spcPts val="0"/>
              </a:spcBef>
            </a:pPr>
            <a:r>
              <a:rPr lang="lv-LV" sz="1600" b="1" dirty="0">
                <a:latin typeface="Cambria" panose="02040503050406030204" pitchFamily="18" charset="0"/>
                <a:ea typeface="Cambria" panose="02040503050406030204" pitchFamily="18" charset="0"/>
              </a:rPr>
              <a:t>d</a:t>
            </a:r>
            <a:r>
              <a:rPr lang="lv-LV" sz="1600" b="1" dirty="0" smtClean="0">
                <a:latin typeface="Cambria" panose="02040503050406030204" pitchFamily="18" charset="0"/>
                <a:ea typeface="Cambria" panose="02040503050406030204" pitchFamily="18" charset="0"/>
              </a:rPr>
              <a:t>irektore</a:t>
            </a:r>
          </a:p>
          <a:p>
            <a:pPr algn="r">
              <a:spcBef>
                <a:spcPts val="0"/>
              </a:spcBef>
            </a:pPr>
            <a:r>
              <a:rPr lang="lv-LV" sz="1600" b="1" dirty="0" smtClean="0">
                <a:latin typeface="Cambria" panose="02040503050406030204" pitchFamily="18" charset="0"/>
                <a:ea typeface="Cambria" panose="02040503050406030204" pitchFamily="18" charset="0"/>
              </a:rPr>
              <a:t>Kristīne Zonberga</a:t>
            </a:r>
          </a:p>
          <a:p>
            <a:pPr algn="r">
              <a:spcBef>
                <a:spcPts val="0"/>
              </a:spcBef>
            </a:pPr>
            <a:r>
              <a:rPr lang="lv-LV" sz="1600" b="1" dirty="0" smtClean="0">
                <a:latin typeface="Cambria" panose="02040503050406030204" pitchFamily="18" charset="0"/>
                <a:ea typeface="Cambria" panose="02040503050406030204" pitchFamily="18" charset="0"/>
              </a:rPr>
              <a:t>19</a:t>
            </a:r>
            <a:r>
              <a:rPr lang="lv-LV" sz="1600" b="1" dirty="0" smtClean="0">
                <a:latin typeface="Cambria" panose="02040503050406030204" pitchFamily="18" charset="0"/>
                <a:ea typeface="Cambria" panose="02040503050406030204" pitchFamily="18" charset="0"/>
              </a:rPr>
              <a:t>.12.2018</a:t>
            </a:r>
            <a:r>
              <a:rPr lang="lv-LV" sz="1600" b="1" dirty="0" smtClean="0">
                <a:latin typeface="Cambria" panose="02040503050406030204" pitchFamily="18" charset="0"/>
                <a:ea typeface="Cambria" panose="02040503050406030204" pitchFamily="18" charset="0"/>
              </a:rPr>
              <a:t>.</a:t>
            </a:r>
            <a:endParaRPr lang="en-GB" sz="16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808903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extBox 1"/>
          <p:cNvSpPr txBox="1"/>
          <p:nvPr/>
        </p:nvSpPr>
        <p:spPr>
          <a:xfrm>
            <a:off x="495299" y="1358549"/>
            <a:ext cx="11696701" cy="5262979"/>
          </a:xfrm>
          <a:prstGeom prst="rect">
            <a:avLst/>
          </a:prstGeom>
          <a:noFill/>
        </p:spPr>
        <p:txBody>
          <a:bodyPr wrap="square" rtlCol="0">
            <a:spAutoFit/>
          </a:bodyPr>
          <a:lstStyle/>
          <a:p>
            <a:pPr marL="190500" fontAlgn="base"/>
            <a:r>
              <a:rPr lang="lv-LV" sz="2400" dirty="0" smtClean="0">
                <a:solidFill>
                  <a:schemeClr val="tx2"/>
                </a:solidFill>
                <a:latin typeface="Cambria" panose="02040503050406030204" pitchFamily="18" charset="0"/>
                <a:ea typeface="Cambria" panose="02040503050406030204" pitchFamily="18" charset="0"/>
              </a:rPr>
              <a:t>Memoranda </a:t>
            </a:r>
            <a:r>
              <a:rPr lang="lv-LV" sz="2400" dirty="0">
                <a:solidFill>
                  <a:schemeClr val="tx2"/>
                </a:solidFill>
                <a:latin typeface="Cambria" panose="02040503050406030204" pitchFamily="18" charset="0"/>
                <a:ea typeface="Cambria" panose="02040503050406030204" pitchFamily="18" charset="0"/>
              </a:rPr>
              <a:t>padomei atbilstoši normatīvajiem aktiem (</a:t>
            </a:r>
            <a:r>
              <a:rPr lang="lv-LV" sz="2400" b="1" dirty="0">
                <a:solidFill>
                  <a:schemeClr val="tx2"/>
                </a:solidFill>
                <a:latin typeface="Cambria" panose="02040503050406030204" pitchFamily="18" charset="0"/>
                <a:ea typeface="Cambria" panose="02040503050406030204" pitchFamily="18" charset="0"/>
              </a:rPr>
              <a:t>Ministru kabineta 2009. gada 7. aprīļa noteikumi Nr. 300 "Ministru kabineta kārtības rullis</a:t>
            </a:r>
            <a:r>
              <a:rPr lang="lv-LV" sz="2400" dirty="0">
                <a:solidFill>
                  <a:schemeClr val="tx2"/>
                </a:solidFill>
                <a:latin typeface="Cambria" panose="02040503050406030204" pitchFamily="18" charset="0"/>
                <a:ea typeface="Cambria" panose="02040503050406030204" pitchFamily="18" charset="0"/>
              </a:rPr>
              <a:t>" un citi) un citu institūciju rakstiski izteiktam aicinājumam ir tiesības deleģēt pārstāvjus dalībai:</a:t>
            </a:r>
          </a:p>
          <a:p>
            <a:pPr marL="647700" indent="-457200" fontAlgn="base">
              <a:buFont typeface="Wingdings" panose="05000000000000000000" pitchFamily="2" charset="2"/>
              <a:buChar char="ü"/>
            </a:pPr>
            <a:r>
              <a:rPr lang="lv-LV" sz="2400" dirty="0">
                <a:solidFill>
                  <a:schemeClr val="tx2"/>
                </a:solidFill>
                <a:latin typeface="Cambria" panose="02040503050406030204" pitchFamily="18" charset="0"/>
                <a:ea typeface="Cambria" panose="02040503050406030204" pitchFamily="18" charset="0"/>
              </a:rPr>
              <a:t>a) nacionālas nozīmes lēmumu pieņemšanas un sadarbības mehānismos kā </a:t>
            </a:r>
            <a:r>
              <a:rPr lang="lv-LV" sz="2400" b="1" dirty="0">
                <a:solidFill>
                  <a:schemeClr val="tx2"/>
                </a:solidFill>
                <a:latin typeface="Cambria" panose="02040503050406030204" pitchFamily="18" charset="0"/>
                <a:ea typeface="Cambria" panose="02040503050406030204" pitchFamily="18" charset="0"/>
              </a:rPr>
              <a:t>Valsts sekretāru sanāksmes</a:t>
            </a:r>
            <a:r>
              <a:rPr lang="lv-LV" sz="2400" dirty="0">
                <a:solidFill>
                  <a:schemeClr val="tx2"/>
                </a:solidFill>
                <a:latin typeface="Cambria" panose="02040503050406030204" pitchFamily="18" charset="0"/>
                <a:ea typeface="Cambria" panose="02040503050406030204" pitchFamily="18" charset="0"/>
              </a:rPr>
              <a:t>, Ministru kabineta komitejas sēdes un Nacionālās trīspusējas sadarbības padomes sēdes</a:t>
            </a:r>
            <a:r>
              <a:rPr lang="lv-LV" sz="2400" dirty="0" smtClean="0">
                <a:solidFill>
                  <a:schemeClr val="tx2"/>
                </a:solidFill>
                <a:latin typeface="Cambria" panose="02040503050406030204" pitchFamily="18" charset="0"/>
                <a:ea typeface="Cambria" panose="02040503050406030204" pitchFamily="18" charset="0"/>
              </a:rPr>
              <a:t>;</a:t>
            </a:r>
          </a:p>
          <a:p>
            <a:pPr marL="647700" indent="-457200" fontAlgn="base">
              <a:buFont typeface="Wingdings" panose="05000000000000000000" pitchFamily="2" charset="2"/>
              <a:buChar char="ü"/>
            </a:pPr>
            <a:r>
              <a:rPr lang="lv-LV" sz="2400" dirty="0">
                <a:solidFill>
                  <a:schemeClr val="tx2"/>
                </a:solidFill>
                <a:latin typeface="Cambria" panose="02040503050406030204" pitchFamily="18" charset="0"/>
                <a:ea typeface="Cambria" panose="02040503050406030204" pitchFamily="18" charset="0"/>
              </a:rPr>
              <a:t>b) nozaru ministriju un citu valsts pārvaldes institucionālajā sistēmā ietilpstošo iestāžu izveidotās uzraudzības komitejās un konsultatīvajās padomēs, darba grupās, vērtēšanas komisijās, kas izveidotas darbam konkrētā nozarē projektu vērtēšanas procedūras īstenošanai, konkrēta jautājuma risināšanā vai ar </a:t>
            </a:r>
            <a:r>
              <a:rPr lang="lv-LV" sz="2400" dirty="0" err="1">
                <a:solidFill>
                  <a:schemeClr val="tx2"/>
                </a:solidFill>
                <a:latin typeface="Cambria" panose="02040503050406030204" pitchFamily="18" charset="0"/>
                <a:ea typeface="Cambria" panose="02040503050406030204" pitchFamily="18" charset="0"/>
              </a:rPr>
              <a:t>pārresorisku</a:t>
            </a:r>
            <a:r>
              <a:rPr lang="lv-LV" sz="2400" dirty="0">
                <a:solidFill>
                  <a:schemeClr val="tx2"/>
                </a:solidFill>
                <a:latin typeface="Cambria" panose="02040503050406030204" pitchFamily="18" charset="0"/>
                <a:ea typeface="Cambria" panose="02040503050406030204" pitchFamily="18" charset="0"/>
              </a:rPr>
              <a:t> funkciju;</a:t>
            </a:r>
          </a:p>
          <a:p>
            <a:pPr marL="647700" indent="-457200" fontAlgn="base">
              <a:buFont typeface="Wingdings" panose="05000000000000000000" pitchFamily="2" charset="2"/>
              <a:buChar char="ü"/>
            </a:pPr>
            <a:r>
              <a:rPr lang="lv-LV" sz="2400" dirty="0">
                <a:solidFill>
                  <a:schemeClr val="tx2"/>
                </a:solidFill>
                <a:latin typeface="Cambria" panose="02040503050406030204" pitchFamily="18" charset="0"/>
                <a:ea typeface="Cambria" panose="02040503050406030204" pitchFamily="18" charset="0"/>
              </a:rPr>
              <a:t>c) jebkādos citos sadarbības, līdzdalības un uzraudzības mehānismos, dalība kuros veicina memoranda mērķa sasniegšanu un atbilst Memoranda padomes kompetencēm.</a:t>
            </a:r>
            <a:endParaRPr lang="lv-LV" sz="2400" i="0" u="none" strike="noStrike" dirty="0">
              <a:solidFill>
                <a:schemeClr val="tx2"/>
              </a:solidFill>
              <a:effectLst/>
              <a:latin typeface="Cambria" panose="02040503050406030204" pitchFamily="18" charset="0"/>
              <a:ea typeface="Cambria" panose="02040503050406030204" pitchFamily="18" charset="0"/>
            </a:endParaRPr>
          </a:p>
        </p:txBody>
      </p:sp>
      <p:sp>
        <p:nvSpPr>
          <p:cNvPr id="3" name="Rectangle 2"/>
          <p:cNvSpPr/>
          <p:nvPr/>
        </p:nvSpPr>
        <p:spPr>
          <a:xfrm>
            <a:off x="5995851" y="989217"/>
            <a:ext cx="184731" cy="369332"/>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7" name="Title 6"/>
          <p:cNvSpPr txBox="1">
            <a:spLocks/>
          </p:cNvSpPr>
          <p:nvPr/>
        </p:nvSpPr>
        <p:spPr>
          <a:xfrm>
            <a:off x="1379982" y="148017"/>
            <a:ext cx="9601200" cy="711007"/>
          </a:xfrm>
          <a:prstGeom prst="rect">
            <a:avLst/>
          </a:prstGeom>
          <a:solidFill>
            <a:srgbClr val="FFFFFF"/>
          </a:solidFill>
          <a:ln w="28575">
            <a:solidFill>
              <a:schemeClr val="tx1"/>
            </a:solidFill>
          </a:ln>
        </p:spPr>
        <p:txBody>
          <a:bodyPr>
            <a:normAutofit/>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lv-LV" sz="1800" b="1" i="0" u="none" strike="noStrike" kern="1200" cap="all" spc="200" normalizeH="0" baseline="0" noProof="0" dirty="0" smtClean="0">
                <a:ln>
                  <a:noFill/>
                </a:ln>
                <a:solidFill>
                  <a:srgbClr val="C96731">
                    <a:lumMod val="40000"/>
                    <a:lumOff val="60000"/>
                  </a:srgbClr>
                </a:solidFill>
                <a:effectLst/>
                <a:uLnTx/>
                <a:uFillTx/>
                <a:latin typeface="Cambria" panose="02040503050406030204" pitchFamily="18" charset="0"/>
                <a:ea typeface="Cambria" panose="02040503050406030204" pitchFamily="18" charset="0"/>
                <a:cs typeface="+mj-cs"/>
              </a:rPr>
              <a:t>PAMATOJUMS</a:t>
            </a:r>
            <a:endParaRPr kumimoji="0" lang="en-GB" sz="1800" b="1" i="0" u="none" strike="noStrike" kern="1200" cap="all" spc="200" normalizeH="0" baseline="0" noProof="0" dirty="0">
              <a:ln>
                <a:noFill/>
              </a:ln>
              <a:solidFill>
                <a:srgbClr val="C96731">
                  <a:lumMod val="40000"/>
                  <a:lumOff val="60000"/>
                </a:srgbClr>
              </a:solidFill>
              <a:effectLst/>
              <a:uLnTx/>
              <a:uFillTx/>
              <a:latin typeface="Cambria" panose="02040503050406030204" pitchFamily="18" charset="0"/>
              <a:ea typeface="Cambria" panose="02040503050406030204" pitchFamily="18" charset="0"/>
              <a:cs typeface="+mj-cs"/>
            </a:endParaRPr>
          </a:p>
        </p:txBody>
      </p:sp>
    </p:spTree>
    <p:extLst>
      <p:ext uri="{BB962C8B-B14F-4D97-AF65-F5344CB8AC3E}">
        <p14:creationId xmlns:p14="http://schemas.microsoft.com/office/powerpoint/2010/main" val="20417842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extBox 1"/>
          <p:cNvSpPr txBox="1"/>
          <p:nvPr/>
        </p:nvSpPr>
        <p:spPr>
          <a:xfrm>
            <a:off x="495299" y="1358549"/>
            <a:ext cx="11696701" cy="4893647"/>
          </a:xfrm>
          <a:prstGeom prst="rect">
            <a:avLst/>
          </a:prstGeom>
          <a:noFill/>
        </p:spPr>
        <p:txBody>
          <a:bodyPr wrap="square" rtlCol="0">
            <a:spAutoFit/>
          </a:bodyPr>
          <a:lstStyle/>
          <a:p>
            <a:pPr marL="190500" lvl="0" algn="just" fontAlgn="base"/>
            <a:r>
              <a:rPr kumimoji="0" lang="lv-LV" sz="2400" b="1" i="0" u="none" strike="noStrike" kern="1200" cap="none" spc="0" normalizeH="0" baseline="0" noProof="0" dirty="0" smtClean="0">
                <a:ln>
                  <a:noFill/>
                </a:ln>
                <a:solidFill>
                  <a:srgbClr val="4A5356"/>
                </a:solidFill>
                <a:effectLst/>
                <a:uLnTx/>
                <a:uFillTx/>
                <a:latin typeface="Cambria" panose="02040503050406030204" pitchFamily="18" charset="0"/>
                <a:ea typeface="Cambria" panose="02040503050406030204" pitchFamily="18" charset="0"/>
                <a:cs typeface="+mn-cs"/>
              </a:rPr>
              <a:t>Ministru </a:t>
            </a:r>
            <a:r>
              <a:rPr kumimoji="0" lang="lv-LV" sz="2400" b="1" i="0" u="none" strike="noStrike" kern="1200" cap="none" spc="0" normalizeH="0" baseline="0" noProof="0" dirty="0">
                <a:ln>
                  <a:noFill/>
                </a:ln>
                <a:solidFill>
                  <a:srgbClr val="4A5356"/>
                </a:solidFill>
                <a:effectLst/>
                <a:uLnTx/>
                <a:uFillTx/>
                <a:latin typeface="Cambria" panose="02040503050406030204" pitchFamily="18" charset="0"/>
                <a:ea typeface="Cambria" panose="02040503050406030204" pitchFamily="18" charset="0"/>
                <a:cs typeface="+mn-cs"/>
              </a:rPr>
              <a:t>kabineta 2009. gada 7. aprīļa </a:t>
            </a:r>
            <a:r>
              <a:rPr kumimoji="0" lang="lv-LV" sz="2400" b="1" i="0" u="none" strike="noStrike" kern="1200" cap="none" spc="0" normalizeH="0" baseline="0" noProof="0" dirty="0" smtClean="0">
                <a:ln>
                  <a:noFill/>
                </a:ln>
                <a:solidFill>
                  <a:srgbClr val="4A5356"/>
                </a:solidFill>
                <a:effectLst/>
                <a:uLnTx/>
                <a:uFillTx/>
                <a:latin typeface="Cambria" panose="02040503050406030204" pitchFamily="18" charset="0"/>
                <a:ea typeface="Cambria" panose="02040503050406030204" pitchFamily="18" charset="0"/>
                <a:cs typeface="+mn-cs"/>
              </a:rPr>
              <a:t>noteikumu </a:t>
            </a:r>
            <a:r>
              <a:rPr kumimoji="0" lang="lv-LV" sz="2400" b="1" i="0" u="none" strike="noStrike" kern="1200" cap="none" spc="0" normalizeH="0" baseline="0" noProof="0" dirty="0">
                <a:ln>
                  <a:noFill/>
                </a:ln>
                <a:solidFill>
                  <a:srgbClr val="4A5356"/>
                </a:solidFill>
                <a:effectLst/>
                <a:uLnTx/>
                <a:uFillTx/>
                <a:latin typeface="Cambria" panose="02040503050406030204" pitchFamily="18" charset="0"/>
                <a:ea typeface="Cambria" panose="02040503050406030204" pitchFamily="18" charset="0"/>
                <a:cs typeface="+mn-cs"/>
              </a:rPr>
              <a:t>Nr. 300 "Ministru kabineta kārtības rullis</a:t>
            </a:r>
            <a:r>
              <a:rPr kumimoji="0" lang="lv-LV" sz="2400" b="0" i="0" u="none" strike="noStrike" kern="1200" cap="none" spc="0" normalizeH="0" baseline="0" noProof="0" dirty="0">
                <a:ln>
                  <a:noFill/>
                </a:ln>
                <a:solidFill>
                  <a:srgbClr val="4A5356"/>
                </a:solidFill>
                <a:effectLst/>
                <a:uLnTx/>
                <a:uFillTx/>
                <a:latin typeface="Cambria" panose="02040503050406030204" pitchFamily="18" charset="0"/>
                <a:ea typeface="Cambria" panose="02040503050406030204" pitchFamily="18" charset="0"/>
                <a:cs typeface="+mn-cs"/>
              </a:rPr>
              <a:t>" </a:t>
            </a:r>
            <a:r>
              <a:rPr lang="lv-LV" sz="2400" dirty="0" smtClean="0">
                <a:solidFill>
                  <a:srgbClr val="4A5356"/>
                </a:solidFill>
                <a:latin typeface="Cambria" panose="02040503050406030204" pitchFamily="18" charset="0"/>
                <a:ea typeface="Cambria" panose="02040503050406030204" pitchFamily="18" charset="0"/>
              </a:rPr>
              <a:t>63</a:t>
            </a:r>
            <a:r>
              <a:rPr lang="lv-LV" sz="2400" dirty="0">
                <a:solidFill>
                  <a:srgbClr val="4A5356"/>
                </a:solidFill>
                <a:latin typeface="Cambria" panose="02040503050406030204" pitchFamily="18" charset="0"/>
                <a:ea typeface="Cambria" panose="02040503050406030204" pitchFamily="18" charset="0"/>
              </a:rPr>
              <a:t>. </a:t>
            </a:r>
            <a:r>
              <a:rPr lang="lv-LV" sz="2400" dirty="0" smtClean="0">
                <a:solidFill>
                  <a:srgbClr val="4A5356"/>
                </a:solidFill>
                <a:latin typeface="Cambria" panose="02040503050406030204" pitchFamily="18" charset="0"/>
                <a:ea typeface="Cambria" panose="02040503050406030204" pitchFamily="18" charset="0"/>
              </a:rPr>
              <a:t>punkts:</a:t>
            </a:r>
          </a:p>
          <a:p>
            <a:pPr marL="190500" lvl="0" algn="just" fontAlgn="base"/>
            <a:r>
              <a:rPr lang="lv-LV" sz="2400" dirty="0" smtClean="0">
                <a:solidFill>
                  <a:srgbClr val="4A5356"/>
                </a:solidFill>
                <a:latin typeface="Cambria" panose="02040503050406030204" pitchFamily="18" charset="0"/>
                <a:ea typeface="Cambria" panose="02040503050406030204" pitchFamily="18" charset="0"/>
              </a:rPr>
              <a:t>Valsts </a:t>
            </a:r>
            <a:r>
              <a:rPr lang="lv-LV" sz="2400" dirty="0">
                <a:solidFill>
                  <a:srgbClr val="4A5356"/>
                </a:solidFill>
                <a:latin typeface="Cambria" panose="02040503050406030204" pitchFamily="18" charset="0"/>
                <a:ea typeface="Cambria" panose="02040503050406030204" pitchFamily="18" charset="0"/>
              </a:rPr>
              <a:t>sekretāru sanāksmē </a:t>
            </a:r>
            <a:r>
              <a:rPr lang="lv-LV" sz="2400" dirty="0" smtClean="0">
                <a:solidFill>
                  <a:srgbClr val="4A5356"/>
                </a:solidFill>
                <a:latin typeface="Cambria" panose="02040503050406030204" pitchFamily="18" charset="0"/>
                <a:ea typeface="Cambria" panose="02040503050406030204" pitchFamily="18" charset="0"/>
              </a:rPr>
              <a:t>ar </a:t>
            </a:r>
            <a:r>
              <a:rPr lang="lv-LV" sz="2400" dirty="0">
                <a:solidFill>
                  <a:srgbClr val="4A5356"/>
                </a:solidFill>
                <a:latin typeface="Cambria" panose="02040503050406030204" pitchFamily="18" charset="0"/>
                <a:ea typeface="Cambria" panose="02040503050406030204" pitchFamily="18" charset="0"/>
              </a:rPr>
              <a:t>padomdevēja </a:t>
            </a:r>
            <a:r>
              <a:rPr lang="lv-LV" sz="2400" dirty="0" smtClean="0">
                <a:solidFill>
                  <a:srgbClr val="4A5356"/>
                </a:solidFill>
                <a:latin typeface="Cambria" panose="02040503050406030204" pitchFamily="18" charset="0"/>
                <a:ea typeface="Cambria" panose="02040503050406030204" pitchFamily="18" charset="0"/>
              </a:rPr>
              <a:t>tiesībām piedalās </a:t>
            </a:r>
            <a:r>
              <a:rPr lang="lv-LV" sz="2400" dirty="0">
                <a:solidFill>
                  <a:srgbClr val="4A5356"/>
                </a:solidFill>
                <a:latin typeface="Cambria" panose="02040503050406030204" pitchFamily="18" charset="0"/>
                <a:ea typeface="Cambria" panose="02040503050406030204" pitchFamily="18" charset="0"/>
              </a:rPr>
              <a:t>– parlamentārie sekretāri, Ministru prezidenta biroja vadītājs, Ministru prezidenta biedra biroja vadītājs, Valsts kancelejas amatpersonas, </a:t>
            </a:r>
            <a:r>
              <a:rPr lang="lv-LV" sz="2400" dirty="0" err="1">
                <a:solidFill>
                  <a:srgbClr val="4A5356"/>
                </a:solidFill>
                <a:latin typeface="Cambria" panose="02040503050406030204" pitchFamily="18" charset="0"/>
                <a:ea typeface="Cambria" panose="02040503050406030204" pitchFamily="18" charset="0"/>
              </a:rPr>
              <a:t>Pārresoru</a:t>
            </a:r>
            <a:r>
              <a:rPr lang="lv-LV" sz="2400" dirty="0">
                <a:solidFill>
                  <a:srgbClr val="4A5356"/>
                </a:solidFill>
                <a:latin typeface="Cambria" panose="02040503050406030204" pitchFamily="18" charset="0"/>
                <a:ea typeface="Cambria" panose="02040503050406030204" pitchFamily="18" charset="0"/>
              </a:rPr>
              <a:t> koordinācijas centra vadītājs vai viņa pilnvarots pārstāvis, Korupcijas novēršanas un apkarošanas biroja pārstāvis, Valsts kontroles pārstāvis, Ģenerālprokuratūras pārstāvis, </a:t>
            </a:r>
            <a:r>
              <a:rPr lang="lv-LV" sz="2400" b="1" dirty="0">
                <a:solidFill>
                  <a:srgbClr val="4A5356"/>
                </a:solidFill>
                <a:latin typeface="Cambria" panose="02040503050406030204" pitchFamily="18" charset="0"/>
                <a:ea typeface="Cambria" panose="02040503050406030204" pitchFamily="18" charset="0"/>
              </a:rPr>
              <a:t>Latvijas Pašvaldību savienības pārstāvis</a:t>
            </a:r>
            <a:r>
              <a:rPr lang="lv-LV" sz="2400" dirty="0">
                <a:solidFill>
                  <a:srgbClr val="4A5356"/>
                </a:solidFill>
                <a:latin typeface="Cambria" panose="02040503050406030204" pitchFamily="18" charset="0"/>
                <a:ea typeface="Cambria" panose="02040503050406030204" pitchFamily="18" charset="0"/>
              </a:rPr>
              <a:t>, Sabiedrisko pakalpojumu regulēšanas komisijas pārstāvis, </a:t>
            </a:r>
            <a:r>
              <a:rPr lang="lv-LV" sz="2400" b="1" dirty="0">
                <a:solidFill>
                  <a:srgbClr val="4A5356"/>
                </a:solidFill>
                <a:latin typeface="Cambria" panose="02040503050406030204" pitchFamily="18" charset="0"/>
                <a:ea typeface="Cambria" panose="02040503050406030204" pitchFamily="18" charset="0"/>
              </a:rPr>
              <a:t>Nacionālās trīspusējās sadarbības padomes pārstāvis</a:t>
            </a:r>
            <a:r>
              <a:rPr lang="lv-LV" sz="2400" dirty="0">
                <a:solidFill>
                  <a:srgbClr val="4A5356"/>
                </a:solidFill>
                <a:latin typeface="Cambria" panose="02040503050406030204" pitchFamily="18" charset="0"/>
                <a:ea typeface="Cambria" panose="02040503050406030204" pitchFamily="18" charset="0"/>
              </a:rPr>
              <a:t>, Konkurences padomes pārstāvis, </a:t>
            </a:r>
            <a:r>
              <a:rPr lang="lv-LV" sz="2400" dirty="0" err="1">
                <a:solidFill>
                  <a:srgbClr val="4A5356"/>
                </a:solidFill>
                <a:latin typeface="Cambria" panose="02040503050406030204" pitchFamily="18" charset="0"/>
                <a:ea typeface="Cambria" panose="02040503050406030204" pitchFamily="18" charset="0"/>
              </a:rPr>
              <a:t>tiesībsargs</a:t>
            </a:r>
            <a:r>
              <a:rPr lang="lv-LV" sz="2400" dirty="0">
                <a:solidFill>
                  <a:srgbClr val="4A5356"/>
                </a:solidFill>
                <a:latin typeface="Cambria" panose="02040503050406030204" pitchFamily="18" charset="0"/>
                <a:ea typeface="Cambria" panose="02040503050406030204" pitchFamily="18" charset="0"/>
              </a:rPr>
              <a:t> vai viņa pilnvarota persona, plānošanas reģiona attīstības padomes pārstāvis, </a:t>
            </a:r>
            <a:r>
              <a:rPr lang="lv-LV" sz="2400" b="1" dirty="0">
                <a:solidFill>
                  <a:srgbClr val="4A5356"/>
                </a:solidFill>
                <a:latin typeface="Cambria" panose="02040503050406030204" pitchFamily="18" charset="0"/>
                <a:ea typeface="Cambria" panose="02040503050406030204" pitchFamily="18" charset="0"/>
              </a:rPr>
              <a:t>Nevalstisko organizāciju un Ministru kabineta sadarbības memoranda īstenošanas padomes pilnvarots pārstāvis</a:t>
            </a:r>
            <a:r>
              <a:rPr lang="lv-LV" sz="2400" dirty="0">
                <a:solidFill>
                  <a:srgbClr val="4A5356"/>
                </a:solidFill>
                <a:latin typeface="Cambria" panose="02040503050406030204" pitchFamily="18" charset="0"/>
                <a:ea typeface="Cambria" panose="02040503050406030204" pitchFamily="18" charset="0"/>
              </a:rPr>
              <a:t> un </a:t>
            </a:r>
            <a:r>
              <a:rPr lang="lv-LV" sz="2400" b="1" dirty="0">
                <a:solidFill>
                  <a:srgbClr val="4A5356"/>
                </a:solidFill>
                <a:latin typeface="Cambria" panose="02040503050406030204" pitchFamily="18" charset="0"/>
                <a:ea typeface="Cambria" panose="02040503050406030204" pitchFamily="18" charset="0"/>
              </a:rPr>
              <a:t>nevalstisko organizāciju pārstāvis</a:t>
            </a:r>
            <a:r>
              <a:rPr lang="lv-LV" sz="2400" dirty="0">
                <a:solidFill>
                  <a:srgbClr val="4A5356"/>
                </a:solidFill>
                <a:latin typeface="Cambria" panose="02040503050406030204" pitchFamily="18" charset="0"/>
                <a:ea typeface="Cambria" panose="02040503050406030204" pitchFamily="18" charset="0"/>
              </a:rPr>
              <a:t>.</a:t>
            </a:r>
            <a:endParaRPr kumimoji="0" lang="lv-LV" sz="2400" b="0" i="0" u="none" strike="noStrike" kern="1200" cap="none" spc="0" normalizeH="0" baseline="0" noProof="0" dirty="0">
              <a:ln>
                <a:noFill/>
              </a:ln>
              <a:solidFill>
                <a:srgbClr val="4A5356"/>
              </a:solidFill>
              <a:effectLst/>
              <a:uLnTx/>
              <a:uFillTx/>
              <a:latin typeface="Cambria" panose="02040503050406030204" pitchFamily="18" charset="0"/>
              <a:ea typeface="Cambria" panose="02040503050406030204" pitchFamily="18" charset="0"/>
              <a:cs typeface="+mn-cs"/>
            </a:endParaRPr>
          </a:p>
        </p:txBody>
      </p:sp>
      <p:sp>
        <p:nvSpPr>
          <p:cNvPr id="3" name="Rectangle 2"/>
          <p:cNvSpPr/>
          <p:nvPr/>
        </p:nvSpPr>
        <p:spPr>
          <a:xfrm>
            <a:off x="5995851" y="989217"/>
            <a:ext cx="184731" cy="369332"/>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7" name="Title 6"/>
          <p:cNvSpPr txBox="1">
            <a:spLocks/>
          </p:cNvSpPr>
          <p:nvPr/>
        </p:nvSpPr>
        <p:spPr>
          <a:xfrm>
            <a:off x="1379982" y="148017"/>
            <a:ext cx="9601200" cy="711007"/>
          </a:xfrm>
          <a:prstGeom prst="rect">
            <a:avLst/>
          </a:prstGeom>
          <a:solidFill>
            <a:srgbClr val="FFFFFF"/>
          </a:solidFill>
          <a:ln w="28575">
            <a:solidFill>
              <a:schemeClr val="tx1"/>
            </a:solidFill>
          </a:ln>
        </p:spPr>
        <p:txBody>
          <a:bodyPr>
            <a:normAutofit/>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lv-LV" sz="1800" b="1" i="0" u="none" strike="noStrike" kern="1200" cap="all" spc="200" normalizeH="0" baseline="0" noProof="0" dirty="0" smtClean="0">
                <a:ln>
                  <a:noFill/>
                </a:ln>
                <a:solidFill>
                  <a:srgbClr val="C96731">
                    <a:lumMod val="40000"/>
                    <a:lumOff val="60000"/>
                  </a:srgbClr>
                </a:solidFill>
                <a:effectLst/>
                <a:uLnTx/>
                <a:uFillTx/>
                <a:latin typeface="Cambria" panose="02040503050406030204" pitchFamily="18" charset="0"/>
                <a:ea typeface="Cambria" panose="02040503050406030204" pitchFamily="18" charset="0"/>
                <a:cs typeface="+mj-cs"/>
              </a:rPr>
              <a:t>PAMATOJUMS</a:t>
            </a:r>
            <a:endParaRPr kumimoji="0" lang="en-GB" sz="1800" b="1" i="0" u="none" strike="noStrike" kern="1200" cap="all" spc="200" normalizeH="0" baseline="0" noProof="0" dirty="0">
              <a:ln>
                <a:noFill/>
              </a:ln>
              <a:solidFill>
                <a:srgbClr val="C96731">
                  <a:lumMod val="40000"/>
                  <a:lumOff val="60000"/>
                </a:srgbClr>
              </a:solidFill>
              <a:effectLst/>
              <a:uLnTx/>
              <a:uFillTx/>
              <a:latin typeface="Cambria" panose="02040503050406030204" pitchFamily="18" charset="0"/>
              <a:ea typeface="Cambria" panose="02040503050406030204" pitchFamily="18" charset="0"/>
              <a:cs typeface="+mj-cs"/>
            </a:endParaRPr>
          </a:p>
        </p:txBody>
      </p:sp>
    </p:spTree>
    <p:extLst>
      <p:ext uri="{BB962C8B-B14F-4D97-AF65-F5344CB8AC3E}">
        <p14:creationId xmlns:p14="http://schemas.microsoft.com/office/powerpoint/2010/main" val="18735342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extBox 1"/>
          <p:cNvSpPr txBox="1"/>
          <p:nvPr/>
        </p:nvSpPr>
        <p:spPr>
          <a:xfrm>
            <a:off x="303710" y="1358549"/>
            <a:ext cx="12054841" cy="378565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lv-LV" sz="2400" b="0" i="0" u="none" strike="noStrike" kern="1200" cap="none" spc="0" normalizeH="0" baseline="0" noProof="0" dirty="0" smtClean="0">
              <a:ln>
                <a:noFill/>
              </a:ln>
              <a:solidFill>
                <a:srgbClr val="4A5356"/>
              </a:solidFill>
              <a:effectLst/>
              <a:uLnTx/>
              <a:uFillTx/>
              <a:latin typeface="Cambria" panose="02040503050406030204" pitchFamily="18" charset="0"/>
              <a:ea typeface="Cambria"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lv-LV" sz="2400" b="1" i="0" u="none" strike="noStrike" kern="1200" cap="none" spc="0" normalizeH="0" baseline="0" noProof="0" dirty="0">
                <a:ln>
                  <a:noFill/>
                </a:ln>
                <a:solidFill>
                  <a:srgbClr val="4A5356"/>
                </a:solidFill>
                <a:effectLst/>
                <a:uLnTx/>
                <a:uFillTx/>
                <a:latin typeface="Cambria" panose="02040503050406030204" pitchFamily="18" charset="0"/>
                <a:ea typeface="Cambria" panose="02040503050406030204" pitchFamily="18" charset="0"/>
                <a:cs typeface="+mn-cs"/>
              </a:rPr>
              <a:t>Laika </a:t>
            </a:r>
            <a:r>
              <a:rPr kumimoji="0" lang="lv-LV" sz="2400" b="1" i="0" u="none" strike="noStrike" kern="1200" cap="none" spc="0" normalizeH="0" baseline="0" noProof="0" dirty="0" smtClean="0">
                <a:ln>
                  <a:noFill/>
                </a:ln>
                <a:solidFill>
                  <a:srgbClr val="4A5356"/>
                </a:solidFill>
                <a:effectLst/>
                <a:uLnTx/>
                <a:uFillTx/>
                <a:latin typeface="Cambria" panose="02040503050406030204" pitchFamily="18" charset="0"/>
                <a:ea typeface="Cambria" panose="02040503050406030204" pitchFamily="18" charset="0"/>
                <a:cs typeface="+mn-cs"/>
              </a:rPr>
              <a:t>periods</a:t>
            </a:r>
            <a:r>
              <a:rPr kumimoji="0" lang="lv-LV" sz="2400" b="0" i="0" u="none" strike="noStrike" kern="1200" cap="none" spc="0" normalizeH="0" baseline="0" noProof="0" dirty="0" smtClean="0">
                <a:ln>
                  <a:noFill/>
                </a:ln>
                <a:solidFill>
                  <a:srgbClr val="4A5356"/>
                </a:solidFill>
                <a:effectLst/>
                <a:uLnTx/>
                <a:uFillTx/>
                <a:latin typeface="Cambria" panose="02040503050406030204" pitchFamily="18" charset="0"/>
                <a:ea typeface="Cambria" panose="02040503050406030204" pitchFamily="18" charset="0"/>
                <a:cs typeface="+mn-cs"/>
              </a:rPr>
              <a:t>: 31.08.2017</a:t>
            </a:r>
            <a:r>
              <a:rPr kumimoji="0" lang="lv-LV" sz="2400" b="0" i="0" u="none" strike="noStrike" kern="1200" cap="none" spc="0" normalizeH="0" baseline="0" noProof="0" dirty="0">
                <a:ln>
                  <a:noFill/>
                </a:ln>
                <a:solidFill>
                  <a:srgbClr val="4A5356"/>
                </a:solidFill>
                <a:effectLst/>
                <a:uLnTx/>
                <a:uFillTx/>
                <a:latin typeface="Cambria" panose="02040503050406030204" pitchFamily="18" charset="0"/>
                <a:ea typeface="Cambria" panose="02040503050406030204" pitchFamily="18" charset="0"/>
                <a:cs typeface="+mn-cs"/>
              </a:rPr>
              <a:t>. – 13.12.2018</a:t>
            </a:r>
            <a:r>
              <a:rPr kumimoji="0" lang="lv-LV" sz="2400" b="0" i="0" u="none" strike="noStrike" kern="1200" cap="none" spc="0" normalizeH="0" baseline="0" noProof="0" dirty="0" smtClean="0">
                <a:ln>
                  <a:noFill/>
                </a:ln>
                <a:solidFill>
                  <a:srgbClr val="4A5356"/>
                </a:solidFill>
                <a:effectLst/>
                <a:uLnTx/>
                <a:uFillTx/>
                <a:latin typeface="Cambria" panose="02040503050406030204" pitchFamily="18" charset="0"/>
                <a:ea typeface="Cambria" panose="02040503050406030204" pitchFamily="18" charset="0"/>
                <a:cs typeface="+mn-cs"/>
              </a:rPr>
              <a:t>.</a:t>
            </a:r>
            <a:endParaRPr kumimoji="0" lang="lv-LV" sz="2400" b="0" i="0" u="none" strike="noStrike" kern="1200" cap="none" spc="0" normalizeH="0" baseline="0" noProof="0" dirty="0">
              <a:ln>
                <a:noFill/>
              </a:ln>
              <a:solidFill>
                <a:srgbClr val="4A5356"/>
              </a:solidFill>
              <a:effectLst/>
              <a:uLnTx/>
              <a:uFillTx/>
              <a:latin typeface="Cambria" panose="02040503050406030204" pitchFamily="18" charset="0"/>
              <a:ea typeface="Cambria"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lv-LV" sz="2400" b="1" i="0" u="none" strike="noStrike" kern="1200" cap="none" spc="0" normalizeH="0" baseline="0" noProof="0" dirty="0">
                <a:ln>
                  <a:noFill/>
                </a:ln>
                <a:solidFill>
                  <a:srgbClr val="4A5356"/>
                </a:solidFill>
                <a:effectLst/>
                <a:uLnTx/>
                <a:uFillTx/>
                <a:latin typeface="Cambria" panose="02040503050406030204" pitchFamily="18" charset="0"/>
                <a:ea typeface="Cambria" panose="02040503050406030204" pitchFamily="18" charset="0"/>
                <a:cs typeface="+mn-cs"/>
              </a:rPr>
              <a:t>Sēžu skaits kopumā</a:t>
            </a:r>
            <a:r>
              <a:rPr kumimoji="0" lang="lv-LV" sz="2400" b="0" i="0" u="none" strike="noStrike" kern="1200" cap="none" spc="0" normalizeH="0" baseline="0" noProof="0" dirty="0">
                <a:ln>
                  <a:noFill/>
                </a:ln>
                <a:solidFill>
                  <a:srgbClr val="4A5356"/>
                </a:solidFill>
                <a:effectLst/>
                <a:uLnTx/>
                <a:uFillTx/>
                <a:latin typeface="Cambria" panose="02040503050406030204" pitchFamily="18" charset="0"/>
                <a:ea typeface="Cambria" panose="02040503050406030204" pitchFamily="18" charset="0"/>
                <a:cs typeface="+mn-cs"/>
              </a:rPr>
              <a:t>: 66</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lv-LV" sz="2400" b="1" i="0" u="none" strike="noStrike" kern="1200" cap="none" spc="0" normalizeH="0" baseline="0" noProof="0" dirty="0">
                <a:ln>
                  <a:noFill/>
                </a:ln>
                <a:solidFill>
                  <a:srgbClr val="4A5356"/>
                </a:solidFill>
                <a:effectLst/>
                <a:uLnTx/>
                <a:uFillTx/>
                <a:latin typeface="Cambria" panose="02040503050406030204" pitchFamily="18" charset="0"/>
                <a:ea typeface="Cambria" panose="02040503050406030204" pitchFamily="18" charset="0"/>
                <a:cs typeface="+mn-cs"/>
              </a:rPr>
              <a:t>Notikušas klātienē: </a:t>
            </a:r>
            <a:r>
              <a:rPr kumimoji="0" lang="lv-LV" sz="2400" b="0" i="0" u="none" strike="noStrike" kern="1200" cap="none" spc="0" normalizeH="0" baseline="0" noProof="0" dirty="0">
                <a:ln>
                  <a:noFill/>
                </a:ln>
                <a:solidFill>
                  <a:srgbClr val="4A5356"/>
                </a:solidFill>
                <a:effectLst/>
                <a:uLnTx/>
                <a:uFillTx/>
                <a:latin typeface="Cambria" panose="02040503050406030204" pitchFamily="18" charset="0"/>
                <a:ea typeface="Cambria" panose="02040503050406030204" pitchFamily="18" charset="0"/>
                <a:cs typeface="+mn-cs"/>
              </a:rPr>
              <a:t>37</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lv-LV" sz="2400" b="1" i="0" u="none" strike="noStrike" kern="1200" cap="none" spc="0" normalizeH="0" baseline="0" noProof="0" dirty="0">
                <a:ln>
                  <a:noFill/>
                </a:ln>
                <a:solidFill>
                  <a:srgbClr val="4A5356"/>
                </a:solidFill>
                <a:effectLst/>
                <a:uLnTx/>
                <a:uFillTx/>
                <a:latin typeface="Cambria" panose="02040503050406030204" pitchFamily="18" charset="0"/>
                <a:ea typeface="Cambria" panose="02040503050406030204" pitchFamily="18" charset="0"/>
                <a:cs typeface="+mn-cs"/>
              </a:rPr>
              <a:t>Notikušas neklātienē: </a:t>
            </a:r>
            <a:r>
              <a:rPr kumimoji="0" lang="lv-LV" sz="2400" b="0" i="0" u="none" strike="noStrike" kern="1200" cap="none" spc="0" normalizeH="0" baseline="0" noProof="0" dirty="0">
                <a:ln>
                  <a:noFill/>
                </a:ln>
                <a:solidFill>
                  <a:srgbClr val="4A5356"/>
                </a:solidFill>
                <a:effectLst/>
                <a:uLnTx/>
                <a:uFillTx/>
                <a:latin typeface="Cambria" panose="02040503050406030204" pitchFamily="18" charset="0"/>
                <a:ea typeface="Cambria" panose="02040503050406030204" pitchFamily="18" charset="0"/>
                <a:cs typeface="+mn-cs"/>
              </a:rPr>
              <a:t>29</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lv-LV" sz="2400" b="1" i="0" u="none" strike="noStrike" kern="1200" cap="none" spc="0" normalizeH="0" baseline="0" noProof="0" dirty="0">
                <a:ln>
                  <a:noFill/>
                </a:ln>
                <a:solidFill>
                  <a:srgbClr val="4A5356"/>
                </a:solidFill>
                <a:effectLst/>
                <a:uLnTx/>
                <a:uFillTx/>
                <a:latin typeface="Cambria" panose="02040503050406030204" pitchFamily="18" charset="0"/>
                <a:ea typeface="Cambria" panose="02040503050406030204" pitchFamily="18" charset="0"/>
                <a:cs typeface="+mn-cs"/>
              </a:rPr>
              <a:t>Memoranda padomes deleģētais pārstāvis piedalījies: </a:t>
            </a:r>
            <a:r>
              <a:rPr kumimoji="0" lang="lv-LV" sz="2400" b="0" i="0" u="none" strike="noStrike" kern="1200" cap="none" spc="0" normalizeH="0" baseline="0" noProof="0" dirty="0">
                <a:ln>
                  <a:noFill/>
                </a:ln>
                <a:solidFill>
                  <a:srgbClr val="4A5356"/>
                </a:solidFill>
                <a:effectLst/>
                <a:uLnTx/>
                <a:uFillTx/>
                <a:latin typeface="Cambria" panose="02040503050406030204" pitchFamily="18" charset="0"/>
                <a:ea typeface="Cambria" panose="02040503050406030204" pitchFamily="18" charset="0"/>
                <a:cs typeface="+mn-cs"/>
              </a:rPr>
              <a:t>27</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lv-LV" sz="2400" b="1" i="0" u="none" strike="noStrike" kern="1200" cap="none" spc="0" normalizeH="0" baseline="0" noProof="0" dirty="0">
                <a:ln>
                  <a:noFill/>
                </a:ln>
                <a:solidFill>
                  <a:srgbClr val="4A5356"/>
                </a:solidFill>
                <a:effectLst/>
                <a:uLnTx/>
                <a:uFillTx/>
                <a:latin typeface="Cambria" panose="02040503050406030204" pitchFamily="18" charset="0"/>
                <a:ea typeface="Cambria" panose="02040503050406030204" pitchFamily="18" charset="0"/>
                <a:cs typeface="+mn-cs"/>
              </a:rPr>
              <a:t>Cits NVO pārstāvis: </a:t>
            </a:r>
            <a:r>
              <a:rPr kumimoji="0" lang="lv-LV" sz="2400" b="0" i="0" u="none" strike="noStrike" kern="1200" cap="none" spc="0" normalizeH="0" baseline="0" noProof="0" dirty="0">
                <a:ln>
                  <a:noFill/>
                </a:ln>
                <a:solidFill>
                  <a:srgbClr val="4A5356"/>
                </a:solidFill>
                <a:effectLst/>
                <a:uLnTx/>
                <a:uFillTx/>
                <a:latin typeface="Cambria" panose="02040503050406030204" pitchFamily="18" charset="0"/>
                <a:ea typeface="Cambria" panose="02040503050406030204" pitchFamily="18" charset="0"/>
                <a:cs typeface="+mn-cs"/>
              </a:rPr>
              <a:t>11</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lv-LV" sz="24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lv-LV" sz="24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endParaRPr>
          </a:p>
        </p:txBody>
      </p:sp>
      <p:sp>
        <p:nvSpPr>
          <p:cNvPr id="3" name="Rectangle 2"/>
          <p:cNvSpPr/>
          <p:nvPr/>
        </p:nvSpPr>
        <p:spPr>
          <a:xfrm>
            <a:off x="5995851" y="989217"/>
            <a:ext cx="184731" cy="369332"/>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7" name="Title 6"/>
          <p:cNvSpPr txBox="1">
            <a:spLocks/>
          </p:cNvSpPr>
          <p:nvPr/>
        </p:nvSpPr>
        <p:spPr>
          <a:xfrm>
            <a:off x="1379982" y="148017"/>
            <a:ext cx="9601200" cy="711007"/>
          </a:xfrm>
          <a:prstGeom prst="rect">
            <a:avLst/>
          </a:prstGeom>
          <a:solidFill>
            <a:srgbClr val="FFFFFF"/>
          </a:solidFill>
          <a:ln w="28575">
            <a:solidFill>
              <a:schemeClr val="tx1"/>
            </a:solidFill>
          </a:ln>
        </p:spPr>
        <p:txBody>
          <a:bodyPr>
            <a:normAutofit/>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lv-LV" sz="1800" b="1" i="0" u="none" strike="noStrike" kern="1200" cap="all" spc="200" normalizeH="0" baseline="0" noProof="0" dirty="0" smtClean="0">
                <a:ln>
                  <a:noFill/>
                </a:ln>
                <a:solidFill>
                  <a:srgbClr val="C96731">
                    <a:lumMod val="40000"/>
                    <a:lumOff val="60000"/>
                  </a:srgbClr>
                </a:solidFill>
                <a:effectLst/>
                <a:uLnTx/>
                <a:uFillTx/>
                <a:latin typeface="Cambria" panose="02040503050406030204" pitchFamily="18" charset="0"/>
                <a:ea typeface="Cambria" panose="02040503050406030204" pitchFamily="18" charset="0"/>
                <a:cs typeface="+mj-cs"/>
              </a:rPr>
              <a:t>STATISTIKA</a:t>
            </a:r>
            <a:endParaRPr kumimoji="0" lang="en-GB" sz="1800" b="1" i="0" u="none" strike="noStrike" kern="1200" cap="all" spc="200" normalizeH="0" baseline="0" noProof="0" dirty="0">
              <a:ln>
                <a:noFill/>
              </a:ln>
              <a:solidFill>
                <a:srgbClr val="C96731">
                  <a:lumMod val="40000"/>
                  <a:lumOff val="60000"/>
                </a:srgbClr>
              </a:solidFill>
              <a:effectLst/>
              <a:uLnTx/>
              <a:uFillTx/>
              <a:latin typeface="Cambria" panose="02040503050406030204" pitchFamily="18" charset="0"/>
              <a:ea typeface="Cambria" panose="02040503050406030204" pitchFamily="18" charset="0"/>
              <a:cs typeface="+mj-cs"/>
            </a:endParaRPr>
          </a:p>
        </p:txBody>
      </p:sp>
    </p:spTree>
    <p:extLst>
      <p:ext uri="{BB962C8B-B14F-4D97-AF65-F5344CB8AC3E}">
        <p14:creationId xmlns:p14="http://schemas.microsoft.com/office/powerpoint/2010/main" val="1233027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extBox 1"/>
          <p:cNvSpPr txBox="1"/>
          <p:nvPr/>
        </p:nvSpPr>
        <p:spPr>
          <a:xfrm>
            <a:off x="303710" y="1358549"/>
            <a:ext cx="11596553" cy="4154984"/>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lv-LV" sz="2400" i="0" u="none" strike="noStrike" kern="1200" cap="none" spc="0" normalizeH="0" baseline="0" noProof="0" dirty="0" smtClean="0">
              <a:ln>
                <a:noFill/>
              </a:ln>
              <a:solidFill>
                <a:srgbClr val="4A5356"/>
              </a:solidFill>
              <a:effectLst/>
              <a:uLnTx/>
              <a:uFillTx/>
              <a:latin typeface="Cambria" panose="02040503050406030204" pitchFamily="18" charset="0"/>
              <a:ea typeface="Cambria" panose="02040503050406030204" pitchFamily="18" charset="0"/>
            </a:endParaRPr>
          </a:p>
          <a:p>
            <a:pPr lvl="0" algn="just">
              <a:defRPr/>
            </a:pPr>
            <a:r>
              <a:rPr lang="lv-LV" sz="2400" dirty="0">
                <a:solidFill>
                  <a:srgbClr val="4A5356"/>
                </a:solidFill>
                <a:latin typeface="Cambria" panose="02040503050406030204" pitchFamily="18" charset="0"/>
                <a:ea typeface="Cambria" panose="02040503050406030204" pitchFamily="18" charset="0"/>
              </a:rPr>
              <a:t>Valsts sekretāru sanāksmēs izskata </a:t>
            </a:r>
            <a:r>
              <a:rPr lang="lv-LV" sz="2400" dirty="0" smtClean="0">
                <a:solidFill>
                  <a:srgbClr val="4A5356"/>
                </a:solidFill>
                <a:latin typeface="Cambria" panose="02040503050406030204" pitchFamily="18" charset="0"/>
                <a:ea typeface="Cambria" panose="02040503050406030204" pitchFamily="18" charset="0"/>
              </a:rPr>
              <a:t>tiesību </a:t>
            </a:r>
            <a:r>
              <a:rPr lang="lv-LV" sz="2400" dirty="0">
                <a:solidFill>
                  <a:srgbClr val="4A5356"/>
                </a:solidFill>
                <a:latin typeface="Cambria" panose="02040503050406030204" pitchFamily="18" charset="0"/>
                <a:ea typeface="Cambria" panose="02040503050406030204" pitchFamily="18" charset="0"/>
              </a:rPr>
              <a:t>aktu projektus, </a:t>
            </a:r>
            <a:r>
              <a:rPr lang="lv-LV" sz="2400" b="1" dirty="0">
                <a:solidFill>
                  <a:srgbClr val="4A5356"/>
                </a:solidFill>
                <a:latin typeface="Cambria" panose="02040503050406030204" pitchFamily="18" charset="0"/>
                <a:ea typeface="Cambria" panose="02040503050406030204" pitchFamily="18" charset="0"/>
              </a:rPr>
              <a:t>par kuriem nav panākta vienošanās saskaņošanas procesā</a:t>
            </a:r>
            <a:r>
              <a:rPr lang="lv-LV" sz="2400" dirty="0">
                <a:solidFill>
                  <a:srgbClr val="4A5356"/>
                </a:solidFill>
                <a:latin typeface="Cambria" panose="02040503050406030204" pitchFamily="18" charset="0"/>
                <a:ea typeface="Cambria" panose="02040503050406030204" pitchFamily="18" charset="0"/>
              </a:rPr>
              <a:t>, apstiprina projektu sarakstu, kuri tiek atsaukti un netiek virzīti izskatīšanai Ministru kabinetā, izskata jautājumus par likumos, Saeimas lēmumos, tiesību aktos un Ministru prezidenta rīkojumos doto uzdevumu izpildi, kā arī citus valsts pārvaldes iestādēm aktuālus jautājumus </a:t>
            </a:r>
            <a:r>
              <a:rPr lang="lv-LV" sz="2400" dirty="0" smtClean="0">
                <a:solidFill>
                  <a:srgbClr val="4A5356"/>
                </a:solidFill>
                <a:latin typeface="Cambria" panose="02040503050406030204" pitchFamily="18" charset="0"/>
                <a:ea typeface="Cambria" panose="02040503050406030204" pitchFamily="18" charset="0"/>
              </a:rPr>
              <a:t>.</a:t>
            </a:r>
          </a:p>
          <a:p>
            <a:pPr lvl="0" algn="just">
              <a:defRPr/>
            </a:pPr>
            <a:endParaRPr kumimoji="0" lang="lv-LV" sz="2400" i="0" u="none" strike="noStrike" kern="1200" cap="none" spc="0" normalizeH="0" baseline="0" noProof="0" dirty="0">
              <a:ln>
                <a:noFill/>
              </a:ln>
              <a:solidFill>
                <a:srgbClr val="4A5356"/>
              </a:solidFill>
              <a:effectLst/>
              <a:uLnTx/>
              <a:uFillTx/>
              <a:latin typeface="Cambria" panose="02040503050406030204" pitchFamily="18" charset="0"/>
              <a:ea typeface="Cambria" panose="02040503050406030204" pitchFamily="18" charset="0"/>
            </a:endParaRPr>
          </a:p>
          <a:p>
            <a:pPr lvl="0" algn="just">
              <a:defRPr/>
            </a:pPr>
            <a:r>
              <a:rPr lang="lv-LV" sz="2400" dirty="0" smtClean="0">
                <a:solidFill>
                  <a:srgbClr val="4A5356"/>
                </a:solidFill>
                <a:latin typeface="Cambria" panose="02040503050406030204" pitchFamily="18" charset="0"/>
                <a:ea typeface="Cambria" panose="02040503050406030204" pitchFamily="18" charset="0"/>
              </a:rPr>
              <a:t>Pārskata periodā galvenokārt tika skatīti tehniski jautājumu, valsts pārvaldei saistoši (cilvēkresursu, vienotas grāmatvedības </a:t>
            </a:r>
            <a:r>
              <a:rPr lang="lv-LV" sz="2400" dirty="0" err="1" smtClean="0">
                <a:solidFill>
                  <a:srgbClr val="4A5356"/>
                </a:solidFill>
                <a:latin typeface="Cambria" panose="02040503050406030204" pitchFamily="18" charset="0"/>
                <a:ea typeface="Cambria" panose="02040503050406030204" pitchFamily="18" charset="0"/>
              </a:rPr>
              <a:t>utml</a:t>
            </a:r>
            <a:r>
              <a:rPr lang="lv-LV" sz="2400" dirty="0" smtClean="0">
                <a:solidFill>
                  <a:srgbClr val="4A5356"/>
                </a:solidFill>
                <a:latin typeface="Cambria" panose="02040503050406030204" pitchFamily="18" charset="0"/>
                <a:ea typeface="Cambria" panose="02040503050406030204" pitchFamily="18" charset="0"/>
              </a:rPr>
              <a:t>).</a:t>
            </a:r>
            <a:endParaRPr kumimoji="0" lang="lv-LV" sz="240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lv-LV" sz="24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endParaRPr>
          </a:p>
        </p:txBody>
      </p:sp>
      <p:sp>
        <p:nvSpPr>
          <p:cNvPr id="3" name="Rectangle 2"/>
          <p:cNvSpPr/>
          <p:nvPr/>
        </p:nvSpPr>
        <p:spPr>
          <a:xfrm>
            <a:off x="5995851" y="989217"/>
            <a:ext cx="184731" cy="369332"/>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7" name="Title 6"/>
          <p:cNvSpPr txBox="1">
            <a:spLocks/>
          </p:cNvSpPr>
          <p:nvPr/>
        </p:nvSpPr>
        <p:spPr>
          <a:xfrm>
            <a:off x="1379982" y="148017"/>
            <a:ext cx="9601200" cy="711007"/>
          </a:xfrm>
          <a:prstGeom prst="rect">
            <a:avLst/>
          </a:prstGeom>
          <a:solidFill>
            <a:srgbClr val="FFFFFF"/>
          </a:solidFill>
          <a:ln w="28575">
            <a:solidFill>
              <a:schemeClr val="tx1"/>
            </a:solidFill>
          </a:ln>
        </p:spPr>
        <p:txBody>
          <a:bodyPr>
            <a:normAutofit/>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lv-LV" sz="1800" b="1" i="0" u="none" strike="noStrike" kern="1200" cap="all" spc="200" normalizeH="0" baseline="0" noProof="0" dirty="0" smtClean="0">
                <a:ln>
                  <a:noFill/>
                </a:ln>
                <a:solidFill>
                  <a:srgbClr val="C96731">
                    <a:lumMod val="40000"/>
                    <a:lumOff val="60000"/>
                  </a:srgbClr>
                </a:solidFill>
                <a:effectLst/>
                <a:uLnTx/>
                <a:uFillTx/>
                <a:latin typeface="Cambria" panose="02040503050406030204" pitchFamily="18" charset="0"/>
                <a:ea typeface="Cambria" panose="02040503050406030204" pitchFamily="18" charset="0"/>
                <a:cs typeface="+mj-cs"/>
              </a:rPr>
              <a:t>VALSTS SEKRETĀRU SAN</a:t>
            </a:r>
            <a:r>
              <a:rPr lang="lv-LV" sz="1800" b="1" dirty="0" smtClean="0">
                <a:solidFill>
                  <a:srgbClr val="C96731">
                    <a:lumMod val="40000"/>
                    <a:lumOff val="60000"/>
                  </a:srgbClr>
                </a:solidFill>
                <a:latin typeface="Cambria" panose="02040503050406030204" pitchFamily="18" charset="0"/>
                <a:ea typeface="Cambria" panose="02040503050406030204" pitchFamily="18" charset="0"/>
              </a:rPr>
              <a:t>ĀKSMJU DARBA KĀRTĪBA</a:t>
            </a:r>
            <a:endParaRPr kumimoji="0" lang="lv-LV" sz="1800" b="1" i="0" u="none" strike="noStrike" kern="1200" cap="all" spc="200" normalizeH="0" baseline="0" noProof="0" dirty="0" smtClean="0">
              <a:ln>
                <a:noFill/>
              </a:ln>
              <a:solidFill>
                <a:srgbClr val="C96731">
                  <a:lumMod val="40000"/>
                  <a:lumOff val="60000"/>
                </a:srgbClr>
              </a:solidFill>
              <a:effectLst/>
              <a:uLnTx/>
              <a:uFillTx/>
              <a:latin typeface="Cambria" panose="02040503050406030204" pitchFamily="18" charset="0"/>
              <a:ea typeface="Cambria" panose="02040503050406030204" pitchFamily="18" charset="0"/>
              <a:cs typeface="+mj-cs"/>
            </a:endParaRPr>
          </a:p>
        </p:txBody>
      </p:sp>
    </p:spTree>
    <p:extLst>
      <p:ext uri="{BB962C8B-B14F-4D97-AF65-F5344CB8AC3E}">
        <p14:creationId xmlns:p14="http://schemas.microsoft.com/office/powerpoint/2010/main" val="16686740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extBox 1"/>
          <p:cNvSpPr txBox="1"/>
          <p:nvPr/>
        </p:nvSpPr>
        <p:spPr>
          <a:xfrm>
            <a:off x="303710" y="1358549"/>
            <a:ext cx="12054841" cy="286232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lv-LV" sz="1800" b="0" i="0" u="none" strike="noStrike" kern="1200" cap="none" spc="0" normalizeH="0" baseline="0" noProof="0" dirty="0" smtClean="0">
              <a:ln>
                <a:noFill/>
              </a:ln>
              <a:solidFill>
                <a:srgbClr val="4A5356"/>
              </a:solidFill>
              <a:effectLst/>
              <a:uLnTx/>
              <a:uFillTx/>
              <a:latin typeface="Cambria" panose="02040503050406030204" pitchFamily="18" charset="0"/>
              <a:ea typeface="Cambria"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lv-LV" sz="1800" i="0" u="none" strike="noStrike" kern="1200" cap="none" spc="0" normalizeH="0" baseline="0" noProof="0" dirty="0" smtClean="0">
                <a:ln>
                  <a:noFill/>
                </a:ln>
                <a:solidFill>
                  <a:srgbClr val="4A5356"/>
                </a:solidFill>
                <a:effectLst/>
                <a:uLnTx/>
                <a:uFillTx/>
                <a:latin typeface="Cambria" panose="02040503050406030204" pitchFamily="18" charset="0"/>
                <a:ea typeface="Cambria" panose="02040503050406030204" pitchFamily="18" charset="0"/>
              </a:rPr>
              <a:t>18.01.2018. </a:t>
            </a:r>
            <a:r>
              <a:rPr kumimoji="0" lang="lv-LV" sz="1800" b="1" i="0" u="none" strike="noStrike" kern="1200" cap="none" spc="0" normalizeH="0" baseline="0" noProof="0" dirty="0" smtClean="0">
                <a:ln>
                  <a:noFill/>
                </a:ln>
                <a:solidFill>
                  <a:srgbClr val="4A5356"/>
                </a:solidFill>
                <a:effectLst/>
                <a:uLnTx/>
                <a:uFillTx/>
                <a:latin typeface="Cambria" panose="02040503050406030204" pitchFamily="18" charset="0"/>
                <a:ea typeface="Cambria" panose="02040503050406030204" pitchFamily="18" charset="0"/>
              </a:rPr>
              <a:t>KM</a:t>
            </a:r>
            <a:r>
              <a:rPr kumimoji="0" lang="lv-LV" sz="1800" b="1" i="0" u="none" strike="noStrike" kern="1200" cap="none" spc="0" normalizeH="0" noProof="0" dirty="0" smtClean="0">
                <a:ln>
                  <a:noFill/>
                </a:ln>
                <a:solidFill>
                  <a:srgbClr val="4A5356"/>
                </a:solidFill>
                <a:effectLst/>
                <a:uLnTx/>
                <a:uFillTx/>
                <a:latin typeface="Cambria" panose="02040503050406030204" pitchFamily="18" charset="0"/>
                <a:ea typeface="Cambria" panose="02040503050406030204" pitchFamily="18" charset="0"/>
              </a:rPr>
              <a:t> un ZM</a:t>
            </a:r>
          </a:p>
          <a:p>
            <a:pPr marL="0" marR="0" lvl="0" indent="0" algn="l" defTabSz="457200" rtl="0" eaLnBrk="1" fontAlgn="auto" latinLnBrk="0" hangingPunct="1">
              <a:lnSpc>
                <a:spcPct val="100000"/>
              </a:lnSpc>
              <a:spcBef>
                <a:spcPts val="0"/>
              </a:spcBef>
              <a:spcAft>
                <a:spcPts val="0"/>
              </a:spcAft>
              <a:buClrTx/>
              <a:buSzTx/>
              <a:buFontTx/>
              <a:buNone/>
              <a:tabLst/>
              <a:defRPr/>
            </a:pPr>
            <a:r>
              <a:rPr lang="lv-LV" baseline="0" dirty="0" smtClean="0">
                <a:solidFill>
                  <a:srgbClr val="4A5356"/>
                </a:solidFill>
                <a:latin typeface="Cambria" panose="02040503050406030204" pitchFamily="18" charset="0"/>
                <a:ea typeface="Cambria" panose="02040503050406030204" pitchFamily="18" charset="0"/>
              </a:rPr>
              <a:t>11.10.2018.</a:t>
            </a:r>
            <a:r>
              <a:rPr lang="lv-LV" dirty="0" smtClean="0">
                <a:solidFill>
                  <a:srgbClr val="4A5356"/>
                </a:solidFill>
                <a:latin typeface="Cambria" panose="02040503050406030204" pitchFamily="18" charset="0"/>
                <a:ea typeface="Cambria" panose="02040503050406030204" pitchFamily="18" charset="0"/>
              </a:rPr>
              <a:t> </a:t>
            </a:r>
            <a:r>
              <a:rPr lang="lv-LV" b="1" dirty="0" smtClean="0">
                <a:solidFill>
                  <a:srgbClr val="4A5356"/>
                </a:solidFill>
                <a:latin typeface="Cambria" panose="02040503050406030204" pitchFamily="18" charset="0"/>
                <a:ea typeface="Cambria" panose="02040503050406030204" pitchFamily="18" charset="0"/>
              </a:rPr>
              <a:t>VM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lv-LV" sz="1800" i="0" u="none" strike="noStrike" kern="1200" cap="none" spc="0" normalizeH="0" baseline="0" noProof="0" dirty="0" smtClean="0">
                <a:ln>
                  <a:noFill/>
                </a:ln>
                <a:solidFill>
                  <a:srgbClr val="4A5356"/>
                </a:solidFill>
                <a:effectLst/>
                <a:uLnTx/>
                <a:uFillTx/>
                <a:latin typeface="Cambria" panose="02040503050406030204" pitchFamily="18" charset="0"/>
                <a:ea typeface="Cambria" panose="02040503050406030204" pitchFamily="18" charset="0"/>
              </a:rPr>
              <a:t>18.10.2018.</a:t>
            </a:r>
            <a:r>
              <a:rPr kumimoji="0" lang="lv-LV" sz="1800" i="0" u="none" strike="noStrike" kern="1200" cap="none" spc="0" normalizeH="0" noProof="0" dirty="0" smtClean="0">
                <a:ln>
                  <a:noFill/>
                </a:ln>
                <a:solidFill>
                  <a:srgbClr val="4A5356"/>
                </a:solidFill>
                <a:effectLst/>
                <a:uLnTx/>
                <a:uFillTx/>
                <a:latin typeface="Cambria" panose="02040503050406030204" pitchFamily="18" charset="0"/>
                <a:ea typeface="Cambria" panose="02040503050406030204" pitchFamily="18" charset="0"/>
              </a:rPr>
              <a:t> </a:t>
            </a:r>
            <a:r>
              <a:rPr kumimoji="0" lang="lv-LV" sz="1800" b="1" i="0" u="none" strike="noStrike" kern="1200" cap="none" spc="0" normalizeH="0" noProof="0" dirty="0" err="1" smtClean="0">
                <a:ln>
                  <a:noFill/>
                </a:ln>
                <a:solidFill>
                  <a:srgbClr val="4A5356"/>
                </a:solidFill>
                <a:effectLst/>
                <a:uLnTx/>
                <a:uFillTx/>
                <a:latin typeface="Cambria" panose="02040503050406030204" pitchFamily="18" charset="0"/>
                <a:ea typeface="Cambria" panose="02040503050406030204" pitchFamily="18" charset="0"/>
              </a:rPr>
              <a:t>AiM</a:t>
            </a:r>
            <a:r>
              <a:rPr kumimoji="0" lang="lv-LV" sz="1800" b="1" i="0" u="none" strike="noStrike" kern="1200" cap="none" spc="0" normalizeH="0" noProof="0" dirty="0" smtClean="0">
                <a:ln>
                  <a:noFill/>
                </a:ln>
                <a:solidFill>
                  <a:srgbClr val="4A5356"/>
                </a:solidFill>
                <a:effectLst/>
                <a:uLnTx/>
                <a:uFillTx/>
                <a:latin typeface="Cambria" panose="02040503050406030204" pitchFamily="18" charset="0"/>
                <a:ea typeface="Cambria" panose="02040503050406030204" pitchFamily="18" charset="0"/>
              </a:rPr>
              <a:t> un SM</a:t>
            </a:r>
          </a:p>
          <a:p>
            <a:pPr marL="0" marR="0" lvl="0" indent="0" algn="l" defTabSz="457200" rtl="0" eaLnBrk="1" fontAlgn="auto" latinLnBrk="0" hangingPunct="1">
              <a:lnSpc>
                <a:spcPct val="100000"/>
              </a:lnSpc>
              <a:spcBef>
                <a:spcPts val="0"/>
              </a:spcBef>
              <a:spcAft>
                <a:spcPts val="0"/>
              </a:spcAft>
              <a:buClrTx/>
              <a:buSzTx/>
              <a:buFontTx/>
              <a:buNone/>
              <a:tabLst/>
              <a:defRPr/>
            </a:pPr>
            <a:r>
              <a:rPr lang="lv-LV" baseline="0" dirty="0" smtClean="0">
                <a:solidFill>
                  <a:srgbClr val="4A5356"/>
                </a:solidFill>
                <a:latin typeface="Cambria" panose="02040503050406030204" pitchFamily="18" charset="0"/>
                <a:ea typeface="Cambria" panose="02040503050406030204" pitchFamily="18" charset="0"/>
              </a:rPr>
              <a:t>29.11.2018.</a:t>
            </a:r>
            <a:r>
              <a:rPr lang="lv-LV" dirty="0" smtClean="0">
                <a:solidFill>
                  <a:srgbClr val="4A5356"/>
                </a:solidFill>
                <a:latin typeface="Cambria" panose="02040503050406030204" pitchFamily="18" charset="0"/>
                <a:ea typeface="Cambria" panose="02040503050406030204" pitchFamily="18" charset="0"/>
              </a:rPr>
              <a:t> </a:t>
            </a:r>
            <a:r>
              <a:rPr lang="lv-LV" b="1" dirty="0" smtClean="0">
                <a:solidFill>
                  <a:srgbClr val="4A5356"/>
                </a:solidFill>
                <a:latin typeface="Cambria" panose="02040503050406030204" pitchFamily="18" charset="0"/>
                <a:ea typeface="Cambria" panose="02040503050406030204" pitchFamily="18" charset="0"/>
              </a:rPr>
              <a:t>EM</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lv-LV" sz="1800" b="1" i="0" u="none" strike="noStrike" kern="1200" cap="none" spc="0" normalizeH="0" baseline="0" noProof="0" dirty="0" smtClean="0">
              <a:ln>
                <a:noFill/>
              </a:ln>
              <a:solidFill>
                <a:srgbClr val="4A5356"/>
              </a:solidFill>
              <a:effectLst/>
              <a:uLnTx/>
              <a:uFillTx/>
              <a:latin typeface="Cambria" panose="02040503050406030204" pitchFamily="18" charset="0"/>
              <a:ea typeface="Cambria" panose="02040503050406030204" pitchFamily="18" charset="0"/>
            </a:endParaRPr>
          </a:p>
          <a:p>
            <a:pPr lvl="0">
              <a:defRPr/>
            </a:pPr>
            <a:r>
              <a:rPr lang="lv-LV" b="1" dirty="0" smtClean="0">
                <a:solidFill>
                  <a:srgbClr val="4A5356"/>
                </a:solidFill>
                <a:latin typeface="Cambria" panose="02040503050406030204" pitchFamily="18" charset="0"/>
                <a:ea typeface="Cambria" panose="02040503050406030204" pitchFamily="18" charset="0"/>
              </a:rPr>
              <a:t>*</a:t>
            </a:r>
            <a:r>
              <a:rPr lang="lv-LV" dirty="0" smtClean="0">
                <a:solidFill>
                  <a:srgbClr val="4A5356"/>
                </a:solidFill>
                <a:latin typeface="Cambria" panose="02040503050406030204" pitchFamily="18" charset="0"/>
                <a:ea typeface="Cambria" panose="02040503050406030204" pitchFamily="18" charset="0"/>
              </a:rPr>
              <a:t>gadā aptuveni tiek p</a:t>
            </a:r>
            <a:r>
              <a:rPr lang="pl-PL" dirty="0" smtClean="0">
                <a:solidFill>
                  <a:srgbClr val="4A5356"/>
                </a:solidFill>
                <a:latin typeface="Cambria" panose="02040503050406030204" pitchFamily="18" charset="0"/>
                <a:ea typeface="Cambria" panose="02040503050406030204" pitchFamily="18" charset="0"/>
              </a:rPr>
              <a:t>ieņemt</a:t>
            </a:r>
            <a:r>
              <a:rPr lang="lv-LV" dirty="0" smtClean="0">
                <a:solidFill>
                  <a:srgbClr val="4A5356"/>
                </a:solidFill>
                <a:latin typeface="Cambria" panose="02040503050406030204" pitchFamily="18" charset="0"/>
                <a:ea typeface="Cambria" panose="02040503050406030204" pitchFamily="18" charset="0"/>
              </a:rPr>
              <a:t>i 300</a:t>
            </a:r>
            <a:r>
              <a:rPr lang="pl-PL" dirty="0" smtClean="0">
                <a:solidFill>
                  <a:srgbClr val="4A5356"/>
                </a:solidFill>
                <a:latin typeface="Cambria" panose="02040503050406030204" pitchFamily="18" charset="0"/>
                <a:ea typeface="Cambria" panose="02040503050406030204" pitchFamily="18" charset="0"/>
              </a:rPr>
              <a:t> likum</a:t>
            </a:r>
            <a:r>
              <a:rPr lang="lv-LV" dirty="0" smtClean="0">
                <a:solidFill>
                  <a:srgbClr val="4A5356"/>
                </a:solidFill>
                <a:latin typeface="Cambria" panose="02040503050406030204" pitchFamily="18" charset="0"/>
                <a:ea typeface="Cambria" panose="02040503050406030204" pitchFamily="18" charset="0"/>
              </a:rPr>
              <a:t>i</a:t>
            </a:r>
            <a:r>
              <a:rPr lang="pl-PL" dirty="0" smtClean="0">
                <a:solidFill>
                  <a:srgbClr val="4A5356"/>
                </a:solidFill>
                <a:latin typeface="Cambria" panose="02040503050406030204" pitchFamily="18" charset="0"/>
                <a:ea typeface="Cambria" panose="02040503050406030204" pitchFamily="18" charset="0"/>
              </a:rPr>
              <a:t> un to grozījum</a:t>
            </a:r>
            <a:r>
              <a:rPr lang="lv-LV" dirty="0" smtClean="0">
                <a:solidFill>
                  <a:srgbClr val="4A5356"/>
                </a:solidFill>
                <a:latin typeface="Cambria" panose="02040503050406030204" pitchFamily="18" charset="0"/>
                <a:ea typeface="Cambria" panose="02040503050406030204" pitchFamily="18" charset="0"/>
              </a:rPr>
              <a:t>i, un aptuveni 800 </a:t>
            </a:r>
            <a:r>
              <a:rPr lang="it-IT" dirty="0" smtClean="0">
                <a:solidFill>
                  <a:srgbClr val="4A5356"/>
                </a:solidFill>
                <a:latin typeface="Cambria" panose="02040503050406030204" pitchFamily="18" charset="0"/>
                <a:ea typeface="Cambria" panose="02040503050406030204" pitchFamily="18" charset="0"/>
              </a:rPr>
              <a:t>Ministru </a:t>
            </a:r>
            <a:r>
              <a:rPr lang="it-IT" dirty="0">
                <a:solidFill>
                  <a:srgbClr val="4A5356"/>
                </a:solidFill>
                <a:latin typeface="Cambria" panose="02040503050406030204" pitchFamily="18" charset="0"/>
                <a:ea typeface="Cambria" panose="02040503050406030204" pitchFamily="18" charset="0"/>
              </a:rPr>
              <a:t>kabineta </a:t>
            </a:r>
            <a:r>
              <a:rPr lang="it-IT" dirty="0" smtClean="0">
                <a:solidFill>
                  <a:srgbClr val="4A5356"/>
                </a:solidFill>
                <a:latin typeface="Cambria" panose="02040503050406030204" pitchFamily="18" charset="0"/>
                <a:ea typeface="Cambria" panose="02040503050406030204" pitchFamily="18" charset="0"/>
              </a:rPr>
              <a:t>noteikum</a:t>
            </a:r>
            <a:r>
              <a:rPr lang="lv-LV" dirty="0" smtClean="0">
                <a:solidFill>
                  <a:srgbClr val="4A5356"/>
                </a:solidFill>
                <a:latin typeface="Cambria" panose="02040503050406030204" pitchFamily="18" charset="0"/>
                <a:ea typeface="Cambria" panose="02040503050406030204" pitchFamily="18" charset="0"/>
              </a:rPr>
              <a:t>i</a:t>
            </a:r>
            <a:r>
              <a:rPr lang="it-IT" dirty="0" smtClean="0">
                <a:solidFill>
                  <a:srgbClr val="4A5356"/>
                </a:solidFill>
                <a:latin typeface="Cambria" panose="02040503050406030204" pitchFamily="18" charset="0"/>
                <a:ea typeface="Cambria" panose="02040503050406030204" pitchFamily="18" charset="0"/>
              </a:rPr>
              <a:t> </a:t>
            </a:r>
            <a:r>
              <a:rPr lang="it-IT" dirty="0">
                <a:solidFill>
                  <a:srgbClr val="4A5356"/>
                </a:solidFill>
                <a:latin typeface="Cambria" panose="02040503050406030204" pitchFamily="18" charset="0"/>
                <a:ea typeface="Cambria" panose="02040503050406030204" pitchFamily="18" charset="0"/>
              </a:rPr>
              <a:t>un to </a:t>
            </a:r>
            <a:r>
              <a:rPr lang="it-IT" dirty="0" smtClean="0">
                <a:solidFill>
                  <a:srgbClr val="4A5356"/>
                </a:solidFill>
                <a:latin typeface="Cambria" panose="02040503050406030204" pitchFamily="18" charset="0"/>
                <a:ea typeface="Cambria" panose="02040503050406030204" pitchFamily="18" charset="0"/>
              </a:rPr>
              <a:t>grozījum</a:t>
            </a:r>
            <a:r>
              <a:rPr lang="lv-LV" dirty="0" smtClean="0">
                <a:solidFill>
                  <a:srgbClr val="4A5356"/>
                </a:solidFill>
                <a:latin typeface="Cambria" panose="02040503050406030204" pitchFamily="18" charset="0"/>
                <a:ea typeface="Cambria" panose="02040503050406030204" pitchFamily="18" charset="0"/>
              </a:rPr>
              <a:t>i </a:t>
            </a:r>
            <a:endParaRPr kumimoji="0" lang="lv-LV" sz="1800" i="0" u="none" strike="noStrike" kern="1200" cap="none" spc="0" normalizeH="0" baseline="0" noProof="0" dirty="0" smtClean="0">
              <a:ln>
                <a:noFill/>
              </a:ln>
              <a:solidFill>
                <a:srgbClr val="4A5356"/>
              </a:solidFill>
              <a:effectLst/>
              <a:uLnTx/>
              <a:uFillTx/>
              <a:latin typeface="Cambria" panose="02040503050406030204" pitchFamily="18" charset="0"/>
              <a:ea typeface="Cambria" panose="020405030504060302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lv-LV" sz="1800" b="0" i="0" u="none" strike="noStrike" kern="1200" cap="none" spc="0" normalizeH="0" baseline="0" noProof="0" dirty="0" smtClean="0">
              <a:ln>
                <a:noFill/>
              </a:ln>
              <a:solidFill>
                <a:srgbClr val="000000"/>
              </a:solidFill>
              <a:effectLst/>
              <a:uLnTx/>
              <a:uFillTx/>
              <a:latin typeface="Cambria" panose="02040503050406030204" pitchFamily="18" charset="0"/>
              <a:ea typeface="Cambria"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lv-LV" sz="1800" b="0" i="0" u="none" strike="noStrike" kern="1200" cap="none" spc="0" normalizeH="0" baseline="0" noProof="0" dirty="0" smtClean="0">
              <a:ln>
                <a:noFill/>
              </a:ln>
              <a:solidFill>
                <a:srgbClr val="000000"/>
              </a:solidFill>
              <a:effectLst/>
              <a:uLnTx/>
              <a:uFillTx/>
              <a:latin typeface="Cambria" panose="02040503050406030204" pitchFamily="18" charset="0"/>
              <a:ea typeface="Cambria"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endParaRPr>
          </a:p>
        </p:txBody>
      </p:sp>
      <p:sp>
        <p:nvSpPr>
          <p:cNvPr id="3" name="Rectangle 2"/>
          <p:cNvSpPr/>
          <p:nvPr/>
        </p:nvSpPr>
        <p:spPr>
          <a:xfrm>
            <a:off x="5995851" y="989217"/>
            <a:ext cx="184731" cy="369332"/>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7" name="Title 6"/>
          <p:cNvSpPr txBox="1">
            <a:spLocks/>
          </p:cNvSpPr>
          <p:nvPr/>
        </p:nvSpPr>
        <p:spPr>
          <a:xfrm>
            <a:off x="1379982" y="174143"/>
            <a:ext cx="9601200" cy="711007"/>
          </a:xfrm>
          <a:prstGeom prst="rect">
            <a:avLst/>
          </a:prstGeom>
          <a:solidFill>
            <a:srgbClr val="FFFFFF"/>
          </a:solidFill>
          <a:ln w="28575">
            <a:solidFill>
              <a:schemeClr val="tx1"/>
            </a:solidFill>
          </a:ln>
        </p:spPr>
        <p:txBody>
          <a:bodyPr>
            <a:normAutofit/>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lv-LV" sz="1800" b="1" i="0" u="none" strike="noStrike" kern="1200" cap="all" spc="200" normalizeH="0" baseline="0" noProof="0" dirty="0" smtClean="0">
                <a:ln>
                  <a:noFill/>
                </a:ln>
                <a:solidFill>
                  <a:srgbClr val="C96731">
                    <a:lumMod val="40000"/>
                    <a:lumOff val="60000"/>
                  </a:srgbClr>
                </a:solidFill>
                <a:effectLst/>
                <a:uLnTx/>
                <a:uFillTx/>
                <a:latin typeface="Cambria" panose="02040503050406030204" pitchFamily="18" charset="0"/>
                <a:ea typeface="Cambria" panose="02040503050406030204" pitchFamily="18" charset="0"/>
                <a:cs typeface="+mj-cs"/>
              </a:rPr>
              <a:t>SABIEDRĪBAS</a:t>
            </a:r>
            <a:r>
              <a:rPr kumimoji="0" lang="lv-LV" sz="1800" b="1" i="0" u="none" strike="noStrike" kern="1200" cap="all" spc="200" normalizeH="0" noProof="0" dirty="0" smtClean="0">
                <a:ln>
                  <a:noFill/>
                </a:ln>
                <a:solidFill>
                  <a:srgbClr val="C96731">
                    <a:lumMod val="40000"/>
                    <a:lumOff val="60000"/>
                  </a:srgbClr>
                </a:solidFill>
                <a:effectLst/>
                <a:uLnTx/>
                <a:uFillTx/>
                <a:latin typeface="Cambria" panose="02040503050406030204" pitchFamily="18" charset="0"/>
                <a:ea typeface="Cambria" panose="02040503050406030204" pitchFamily="18" charset="0"/>
                <a:cs typeface="+mj-cs"/>
              </a:rPr>
              <a:t> LĪDZDALĪBAS IEVĒROŠANA</a:t>
            </a:r>
            <a:endParaRPr kumimoji="0" lang="en-GB" sz="1800" b="1" i="0" u="none" strike="noStrike" kern="1200" cap="all" spc="200" normalizeH="0" baseline="0" noProof="0" dirty="0">
              <a:ln>
                <a:noFill/>
              </a:ln>
              <a:solidFill>
                <a:srgbClr val="C96731">
                  <a:lumMod val="40000"/>
                  <a:lumOff val="60000"/>
                </a:srgbClr>
              </a:solidFill>
              <a:effectLst/>
              <a:uLnTx/>
              <a:uFillTx/>
              <a:latin typeface="Cambria" panose="02040503050406030204" pitchFamily="18" charset="0"/>
              <a:ea typeface="Cambria" panose="02040503050406030204" pitchFamily="18" charset="0"/>
              <a:cs typeface="+mj-cs"/>
            </a:endParaRPr>
          </a:p>
        </p:txBody>
      </p:sp>
    </p:spTree>
    <p:extLst>
      <p:ext uri="{BB962C8B-B14F-4D97-AF65-F5344CB8AC3E}">
        <p14:creationId xmlns:p14="http://schemas.microsoft.com/office/powerpoint/2010/main" val="1309067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extBox 1"/>
          <p:cNvSpPr txBox="1"/>
          <p:nvPr/>
        </p:nvSpPr>
        <p:spPr>
          <a:xfrm>
            <a:off x="303710" y="1358549"/>
            <a:ext cx="11531239" cy="378565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v-LV" sz="2000" b="0" i="0" u="none" strike="noStrike" kern="1200" cap="none" spc="0" normalizeH="0" baseline="0" noProof="0" dirty="0" smtClean="0">
                <a:ln>
                  <a:noFill/>
                </a:ln>
                <a:solidFill>
                  <a:srgbClr val="4A5356"/>
                </a:solidFill>
                <a:effectLst/>
                <a:uLnTx/>
                <a:uFillTx/>
                <a:latin typeface="Cambria" panose="02040503050406030204" pitchFamily="18" charset="0"/>
                <a:ea typeface="Cambria" panose="02040503050406030204" pitchFamily="18" charset="0"/>
                <a:cs typeface="+mn-cs"/>
              </a:rPr>
              <a:t>Pēdējos gados</a:t>
            </a:r>
            <a:r>
              <a:rPr kumimoji="0" lang="lv-LV" sz="2000" b="0" i="0" u="none" strike="noStrike" kern="1200" cap="none" spc="0" normalizeH="0" noProof="0" dirty="0" smtClean="0">
                <a:ln>
                  <a:noFill/>
                </a:ln>
                <a:solidFill>
                  <a:srgbClr val="4A5356"/>
                </a:solidFill>
                <a:effectLst/>
                <a:uLnTx/>
                <a:uFillTx/>
                <a:latin typeface="Cambria" panose="02040503050406030204" pitchFamily="18" charset="0"/>
                <a:ea typeface="Cambria" panose="02040503050406030204" pitchFamily="18" charset="0"/>
                <a:cs typeface="+mn-cs"/>
              </a:rPr>
              <a:t> VSS skatāmo </a:t>
            </a:r>
            <a:r>
              <a:rPr kumimoji="0" lang="lv-LV" sz="2000" b="1" i="0" u="none" strike="noStrike" kern="1200" cap="none" spc="0" normalizeH="0" noProof="0" dirty="0" smtClean="0">
                <a:ln>
                  <a:noFill/>
                </a:ln>
                <a:solidFill>
                  <a:srgbClr val="4A5356"/>
                </a:solidFill>
                <a:effectLst/>
                <a:uLnTx/>
                <a:uFillTx/>
                <a:latin typeface="Cambria" panose="02040503050406030204" pitchFamily="18" charset="0"/>
                <a:ea typeface="Cambria" panose="02040503050406030204" pitchFamily="18" charset="0"/>
                <a:cs typeface="+mn-cs"/>
              </a:rPr>
              <a:t>jautājumu saturs ir mainījies </a:t>
            </a:r>
            <a:r>
              <a:rPr kumimoji="0" lang="lv-LV" sz="2000" b="0" i="0" u="none" strike="noStrike" kern="1200" cap="none" spc="0" normalizeH="0" noProof="0" dirty="0" smtClean="0">
                <a:ln>
                  <a:noFill/>
                </a:ln>
                <a:solidFill>
                  <a:srgbClr val="4A5356"/>
                </a:solidFill>
                <a:effectLst/>
                <a:uLnTx/>
                <a:uFillTx/>
                <a:latin typeface="Cambria" panose="02040503050406030204" pitchFamily="18" charset="0"/>
                <a:ea typeface="Cambria" panose="02040503050406030204" pitchFamily="18" charset="0"/>
                <a:cs typeface="+mn-cs"/>
              </a:rPr>
              <a:t>– iepriekš tika skatīti jautājumi, kuros priekšlikumu un iebildumu izteicēji bija arī dažādu nozaru NVO.</a:t>
            </a:r>
            <a:endParaRPr kumimoji="0" lang="lv-LV" sz="2000" b="0" i="0" u="none" strike="noStrike" kern="1200" cap="none" spc="0" normalizeH="0" baseline="0" noProof="0" dirty="0" smtClean="0">
              <a:ln>
                <a:noFill/>
              </a:ln>
              <a:solidFill>
                <a:srgbClr val="4A5356"/>
              </a:solidFill>
              <a:effectLst/>
              <a:uLnTx/>
              <a:uFillTx/>
              <a:latin typeface="Cambria" panose="02040503050406030204" pitchFamily="18" charset="0"/>
              <a:ea typeface="Cambria"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lv-LV" sz="2000" b="0" i="0" u="none" strike="noStrike" kern="1200" cap="none" spc="0" normalizeH="0" baseline="0" noProof="0" dirty="0" smtClean="0">
              <a:ln>
                <a:noFill/>
              </a:ln>
              <a:solidFill>
                <a:srgbClr val="4A5356"/>
              </a:solidFill>
              <a:effectLst/>
              <a:uLnTx/>
              <a:uFillTx/>
              <a:latin typeface="Cambria" panose="02040503050406030204" pitchFamily="18" charset="0"/>
              <a:ea typeface="Cambria"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lv-LV" sz="2000" b="1" i="0" u="none" strike="noStrike" kern="1200" cap="none" spc="0" normalizeH="0" baseline="0" noProof="0" dirty="0" smtClean="0">
                <a:ln>
                  <a:noFill/>
                </a:ln>
                <a:solidFill>
                  <a:srgbClr val="4A5356"/>
                </a:solidFill>
                <a:effectLst/>
                <a:uLnTx/>
                <a:uFillTx/>
                <a:latin typeface="Cambria" panose="02040503050406030204" pitchFamily="18" charset="0"/>
                <a:ea typeface="Cambria" panose="02040503050406030204" pitchFamily="18" charset="0"/>
                <a:cs typeface="+mn-cs"/>
              </a:rPr>
              <a:t>Būtu nepieciešams</a:t>
            </a:r>
            <a:r>
              <a:rPr kumimoji="0" lang="lv-LV" sz="2000" b="0" i="0" u="none" strike="noStrike" kern="1200" cap="none" spc="0" normalizeH="0" baseline="0" noProof="0" dirty="0" smtClean="0">
                <a:ln>
                  <a:noFill/>
                </a:ln>
                <a:solidFill>
                  <a:srgbClr val="4A5356"/>
                </a:solidFill>
                <a:effectLst/>
                <a:uLnTx/>
                <a:uFillTx/>
                <a:latin typeface="Cambria" panose="02040503050406030204" pitchFamily="18" charset="0"/>
                <a:ea typeface="Cambria" panose="02040503050406030204" pitchFamily="18" charset="0"/>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lv-LV" sz="2000" b="0" i="0" u="none" strike="noStrike" kern="1200" cap="none" spc="0" normalizeH="0" noProof="0" dirty="0" smtClean="0">
                <a:ln>
                  <a:noFill/>
                </a:ln>
                <a:solidFill>
                  <a:srgbClr val="4A5356"/>
                </a:solidFill>
                <a:effectLst/>
                <a:uLnTx/>
                <a:uFillTx/>
                <a:latin typeface="Cambria" panose="02040503050406030204" pitchFamily="18" charset="0"/>
                <a:ea typeface="Cambria" panose="02040503050406030204" pitchFamily="18" charset="0"/>
                <a:cs typeface="+mn-cs"/>
              </a:rPr>
              <a:t>vienoties par aizvietošanas procedūru;</a:t>
            </a:r>
          </a:p>
          <a:p>
            <a:pPr marL="0" marR="0" lvl="0" indent="0" algn="l" defTabSz="457200" rtl="0" eaLnBrk="1" fontAlgn="auto" latinLnBrk="0" hangingPunct="1">
              <a:lnSpc>
                <a:spcPct val="100000"/>
              </a:lnSpc>
              <a:spcBef>
                <a:spcPts val="0"/>
              </a:spcBef>
              <a:spcAft>
                <a:spcPts val="0"/>
              </a:spcAft>
              <a:buClrTx/>
              <a:buSzTx/>
              <a:buFontTx/>
              <a:buNone/>
              <a:tabLst/>
              <a:defRPr/>
            </a:pPr>
            <a:r>
              <a:rPr lang="lv-LV" sz="2000" dirty="0">
                <a:solidFill>
                  <a:srgbClr val="4A5356"/>
                </a:solidFill>
                <a:latin typeface="Cambria" panose="02040503050406030204" pitchFamily="18" charset="0"/>
                <a:ea typeface="Cambria" panose="02040503050406030204" pitchFamily="18" charset="0"/>
              </a:rPr>
              <a:t>i</a:t>
            </a:r>
            <a:r>
              <a:rPr lang="lv-LV" sz="2000" dirty="0" smtClean="0">
                <a:solidFill>
                  <a:srgbClr val="4A5356"/>
                </a:solidFill>
                <a:latin typeface="Cambria" panose="02040503050406030204" pitchFamily="18" charset="0"/>
                <a:ea typeface="Cambria" panose="02040503050406030204" pitchFamily="18" charset="0"/>
              </a:rPr>
              <a:t>zdiskutēt par MK kārtības rullī noteikto otro NVO pārstāvi.</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lv-LV" sz="2000" b="0" i="0" u="none" strike="noStrike" kern="1200" cap="none" spc="0" normalizeH="0" noProof="0" dirty="0">
              <a:ln>
                <a:noFill/>
              </a:ln>
              <a:solidFill>
                <a:srgbClr val="4A5356"/>
              </a:solidFill>
              <a:effectLst/>
              <a:uLnTx/>
              <a:uFillTx/>
              <a:latin typeface="Cambria" panose="02040503050406030204" pitchFamily="18" charset="0"/>
              <a:ea typeface="Cambria"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lv-LV" sz="2000" dirty="0" smtClean="0">
                <a:solidFill>
                  <a:srgbClr val="4A5356"/>
                </a:solidFill>
                <a:latin typeface="Cambria" panose="02040503050406030204" pitchFamily="18" charset="0"/>
                <a:ea typeface="Cambria" panose="02040503050406030204" pitchFamily="18" charset="0"/>
              </a:rPr>
              <a:t>Jautājums </a:t>
            </a:r>
            <a:r>
              <a:rPr lang="lv-LV" sz="2000" b="1" dirty="0" smtClean="0">
                <a:solidFill>
                  <a:srgbClr val="4A5356"/>
                </a:solidFill>
                <a:latin typeface="Cambria" panose="02040503050406030204" pitchFamily="18" charset="0"/>
                <a:ea typeface="Cambria" panose="02040503050406030204" pitchFamily="18" charset="0"/>
              </a:rPr>
              <a:t>par informācijas apriti</a:t>
            </a:r>
            <a:r>
              <a:rPr lang="lv-LV" sz="2000" dirty="0" smtClean="0">
                <a:solidFill>
                  <a:srgbClr val="4A5356"/>
                </a:solidFill>
                <a:latin typeface="Cambria" panose="02040503050406030204" pitchFamily="18" charset="0"/>
                <a:ea typeface="Cambria" panose="02040503050406030204" pitchFamily="18"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lv-LV" sz="2000" b="0" i="0" u="none" strike="noStrike" kern="1200" cap="none" spc="0" normalizeH="0" noProof="0" dirty="0" smtClean="0">
                <a:ln>
                  <a:noFill/>
                </a:ln>
                <a:solidFill>
                  <a:srgbClr val="4A5356"/>
                </a:solidFill>
                <a:effectLst/>
                <a:uLnTx/>
                <a:uFillTx/>
                <a:latin typeface="Cambria" panose="02040503050406030204" pitchFamily="18" charset="0"/>
                <a:ea typeface="Cambria" panose="02040503050406030204" pitchFamily="18" charset="0"/>
                <a:cs typeface="+mn-cs"/>
              </a:rPr>
              <a:t>Vai ziņot atsevišķi nozaru NVO?</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lv-LV" sz="2000" b="0" i="0" u="none" strike="noStrike" kern="1200" cap="none" spc="0" normalizeH="0" baseline="0" noProof="0" dirty="0" smtClean="0">
              <a:ln>
                <a:noFill/>
              </a:ln>
              <a:solidFill>
                <a:srgbClr val="000000"/>
              </a:solidFill>
              <a:effectLst/>
              <a:uLnTx/>
              <a:uFillTx/>
              <a:latin typeface="Cambria" panose="02040503050406030204" pitchFamily="18" charset="0"/>
              <a:ea typeface="Cambria"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lv-LV" sz="2000" b="0" i="0" u="none" strike="noStrike" kern="1200" cap="none" spc="0" normalizeH="0" baseline="0" noProof="0" dirty="0" smtClean="0">
              <a:ln>
                <a:noFill/>
              </a:ln>
              <a:solidFill>
                <a:srgbClr val="000000"/>
              </a:solidFill>
              <a:effectLst/>
              <a:uLnTx/>
              <a:uFillTx/>
              <a:latin typeface="Cambria" panose="02040503050406030204" pitchFamily="18" charset="0"/>
              <a:ea typeface="Cambria"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20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endParaRPr>
          </a:p>
        </p:txBody>
      </p:sp>
      <p:sp>
        <p:nvSpPr>
          <p:cNvPr id="3" name="Rectangle 2"/>
          <p:cNvSpPr/>
          <p:nvPr/>
        </p:nvSpPr>
        <p:spPr>
          <a:xfrm>
            <a:off x="5995851" y="989217"/>
            <a:ext cx="184731" cy="369332"/>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7" name="Title 6"/>
          <p:cNvSpPr txBox="1">
            <a:spLocks/>
          </p:cNvSpPr>
          <p:nvPr/>
        </p:nvSpPr>
        <p:spPr>
          <a:xfrm>
            <a:off x="1379982" y="174143"/>
            <a:ext cx="9601200" cy="711007"/>
          </a:xfrm>
          <a:prstGeom prst="rect">
            <a:avLst/>
          </a:prstGeom>
          <a:solidFill>
            <a:srgbClr val="FFFFFF"/>
          </a:solidFill>
          <a:ln w="28575">
            <a:solidFill>
              <a:schemeClr val="tx1"/>
            </a:solidFill>
          </a:ln>
        </p:spPr>
        <p:txBody>
          <a:bodyPr>
            <a:normAutofit/>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lv-LV" sz="1800" b="1" i="0" u="none" strike="noStrike" kern="1200" cap="all" spc="200" normalizeH="0" baseline="0" noProof="0" dirty="0" smtClean="0">
                <a:ln>
                  <a:noFill/>
                </a:ln>
                <a:solidFill>
                  <a:srgbClr val="C96731">
                    <a:lumMod val="40000"/>
                    <a:lumOff val="60000"/>
                  </a:srgbClr>
                </a:solidFill>
                <a:effectLst/>
                <a:uLnTx/>
                <a:uFillTx/>
                <a:latin typeface="Cambria" panose="02040503050406030204" pitchFamily="18" charset="0"/>
                <a:ea typeface="Cambria" panose="02040503050406030204" pitchFamily="18" charset="0"/>
                <a:cs typeface="+mj-cs"/>
              </a:rPr>
              <a:t>SECINĀJUMI UN REKOMENDĀCIJAS</a:t>
            </a:r>
            <a:endParaRPr kumimoji="0" lang="en-GB" sz="1800" b="1" i="0" u="none" strike="noStrike" kern="1200" cap="all" spc="200" normalizeH="0" baseline="0" noProof="0" dirty="0">
              <a:ln>
                <a:noFill/>
              </a:ln>
              <a:solidFill>
                <a:srgbClr val="C96731">
                  <a:lumMod val="40000"/>
                  <a:lumOff val="60000"/>
                </a:srgbClr>
              </a:solidFill>
              <a:effectLst/>
              <a:uLnTx/>
              <a:uFillTx/>
              <a:latin typeface="Cambria" panose="02040503050406030204" pitchFamily="18" charset="0"/>
              <a:ea typeface="Cambria" panose="02040503050406030204" pitchFamily="18" charset="0"/>
              <a:cs typeface="+mj-cs"/>
            </a:endParaRPr>
          </a:p>
        </p:txBody>
      </p:sp>
    </p:spTree>
    <p:extLst>
      <p:ext uri="{BB962C8B-B14F-4D97-AF65-F5344CB8AC3E}">
        <p14:creationId xmlns:p14="http://schemas.microsoft.com/office/powerpoint/2010/main" val="4445423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Shape 122"/>
        <p:cNvGrpSpPr/>
        <p:nvPr/>
      </p:nvGrpSpPr>
      <p:grpSpPr>
        <a:xfrm>
          <a:off x="0" y="0"/>
          <a:ext cx="0" cy="0"/>
          <a:chOff x="0" y="0"/>
          <a:chExt cx="0" cy="0"/>
        </a:xfrm>
      </p:grpSpPr>
      <p:sp>
        <p:nvSpPr>
          <p:cNvPr id="5" name="Rectangle 4"/>
          <p:cNvSpPr/>
          <p:nvPr/>
        </p:nvSpPr>
        <p:spPr>
          <a:xfrm>
            <a:off x="431371" y="1028734"/>
            <a:ext cx="10945216" cy="666977"/>
          </a:xfrm>
          <a:prstGeom prst="rect">
            <a:avLst/>
          </a:prstGeom>
        </p:spPr>
        <p:txBody>
          <a:bodyPr wrap="square">
            <a:spAutoFit/>
          </a:bodyPr>
          <a:lstStyle/>
          <a:p>
            <a:pPr defTabSz="1219170">
              <a:defRPr/>
            </a:pPr>
            <a:endParaRPr lang="lv-LV" sz="1867" kern="0" dirty="0">
              <a:solidFill>
                <a:srgbClr val="000000"/>
              </a:solidFill>
              <a:latin typeface="Times New Roman" panose="02020603050405020304" pitchFamily="18" charset="0"/>
              <a:cs typeface="Times New Roman" panose="02020603050405020304" pitchFamily="18" charset="0"/>
              <a:sym typeface="Arial"/>
            </a:endParaRPr>
          </a:p>
          <a:p>
            <a:pPr defTabSz="1219170">
              <a:defRPr/>
            </a:pPr>
            <a:r>
              <a:rPr lang="en-US" sz="1867" kern="0" dirty="0">
                <a:solidFill>
                  <a:srgbClr val="000000"/>
                </a:solidFill>
                <a:latin typeface="Times New Roman" panose="02020603050405020304" pitchFamily="18" charset="0"/>
                <a:cs typeface="Times New Roman" panose="02020603050405020304" pitchFamily="18" charset="0"/>
                <a:sym typeface="Arial"/>
              </a:rPr>
              <a:t> </a:t>
            </a:r>
            <a:endParaRPr lang="lv-LV" sz="1867" kern="0" dirty="0">
              <a:solidFill>
                <a:srgbClr val="000000"/>
              </a:solidFill>
              <a:latin typeface="Arial"/>
              <a:cs typeface="Arial"/>
              <a:sym typeface="Arial"/>
            </a:endParaRPr>
          </a:p>
        </p:txBody>
      </p:sp>
      <p:sp>
        <p:nvSpPr>
          <p:cNvPr id="7" name="Rectangle 3"/>
          <p:cNvSpPr txBox="1">
            <a:spLocks noChangeArrowheads="1"/>
          </p:cNvSpPr>
          <p:nvPr/>
        </p:nvSpPr>
        <p:spPr bwMode="auto">
          <a:xfrm>
            <a:off x="8842736" y="4665791"/>
            <a:ext cx="3208140" cy="27848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920" tIns="60960" rIns="121920" bIns="60960" numCol="1" rtlCol="0" anchor="t" anchorCtr="0" compatLnSpc="1">
            <a:prstTxWarp prst="textNoShape">
              <a:avLst/>
            </a:prstTxWarp>
            <a:no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defTabSz="1219170" eaLnBrk="1" hangingPunct="1">
              <a:spcBef>
                <a:spcPct val="0"/>
              </a:spcBef>
              <a:buNone/>
              <a:defRPr/>
            </a:pPr>
            <a:r>
              <a:rPr lang="lv-LV" sz="1800" b="1" dirty="0">
                <a:solidFill>
                  <a:schemeClr val="tx2"/>
                </a:solidFill>
                <a:latin typeface="Cambria" panose="02040503050406030204" pitchFamily="18" charset="0"/>
                <a:ea typeface="Cambria" panose="02040503050406030204" pitchFamily="18" charset="0"/>
                <a:cs typeface="Times New Roman" panose="02020603050405020304" pitchFamily="18" charset="0"/>
                <a:sym typeface="Arial"/>
              </a:rPr>
              <a:t>Kristīne Zonberga</a:t>
            </a:r>
          </a:p>
          <a:p>
            <a:pPr marL="0" indent="0" algn="r" defTabSz="1219170" eaLnBrk="1" hangingPunct="1">
              <a:spcBef>
                <a:spcPct val="0"/>
              </a:spcBef>
              <a:buNone/>
              <a:defRPr/>
            </a:pPr>
            <a:r>
              <a:rPr lang="lv-LV" sz="1800" dirty="0" smtClean="0">
                <a:solidFill>
                  <a:schemeClr val="tx2"/>
                </a:solidFill>
                <a:latin typeface="Cambria" panose="02040503050406030204" pitchFamily="18" charset="0"/>
                <a:ea typeface="Cambria" panose="02040503050406030204" pitchFamily="18" charset="0"/>
                <a:cs typeface="Times New Roman" panose="02020603050405020304" pitchFamily="18" charset="0"/>
                <a:sym typeface="Arial"/>
              </a:rPr>
              <a:t>Direktore</a:t>
            </a:r>
            <a:endParaRPr lang="lv-LV" sz="1800" dirty="0">
              <a:solidFill>
                <a:schemeClr val="tx2"/>
              </a:solidFill>
              <a:latin typeface="Cambria" panose="02040503050406030204" pitchFamily="18" charset="0"/>
              <a:ea typeface="Cambria" panose="02040503050406030204" pitchFamily="18" charset="0"/>
              <a:cs typeface="Times New Roman" panose="02020603050405020304" pitchFamily="18" charset="0"/>
              <a:sym typeface="Arial"/>
            </a:endParaRPr>
          </a:p>
          <a:p>
            <a:pPr marL="0" indent="0" algn="r" defTabSz="1219170" eaLnBrk="1" hangingPunct="1">
              <a:spcBef>
                <a:spcPct val="0"/>
              </a:spcBef>
              <a:buNone/>
              <a:defRPr/>
            </a:pPr>
            <a:r>
              <a:rPr lang="lv-LV" sz="1800" dirty="0">
                <a:solidFill>
                  <a:schemeClr val="tx2"/>
                </a:solidFill>
                <a:latin typeface="Cambria" panose="02040503050406030204" pitchFamily="18" charset="0"/>
                <a:ea typeface="Cambria" panose="02040503050406030204" pitchFamily="18" charset="0"/>
                <a:cs typeface="Times New Roman" panose="02020603050405020304" pitchFamily="18" charset="0"/>
                <a:sym typeface="Arial"/>
              </a:rPr>
              <a:t>Latvijas Pilsoniskā alianse</a:t>
            </a:r>
          </a:p>
          <a:p>
            <a:pPr marL="0" indent="0" algn="r" defTabSz="1219170" eaLnBrk="1" hangingPunct="1">
              <a:spcBef>
                <a:spcPct val="0"/>
              </a:spcBef>
              <a:buNone/>
              <a:defRPr/>
            </a:pPr>
            <a:r>
              <a:rPr lang="lv-LV" sz="1800" dirty="0">
                <a:solidFill>
                  <a:schemeClr val="tx2"/>
                </a:solidFill>
                <a:latin typeface="Cambria" panose="02040503050406030204" pitchFamily="18" charset="0"/>
                <a:ea typeface="Cambria" panose="02040503050406030204" pitchFamily="18" charset="0"/>
                <a:cs typeface="Times New Roman" panose="02020603050405020304" pitchFamily="18" charset="0"/>
                <a:sym typeface="Arial"/>
              </a:rPr>
              <a:t>Tel. </a:t>
            </a:r>
            <a:r>
              <a:rPr lang="lv-LV" sz="1800" dirty="0" smtClean="0">
                <a:solidFill>
                  <a:schemeClr val="tx2"/>
                </a:solidFill>
                <a:latin typeface="Cambria" panose="02040503050406030204" pitchFamily="18" charset="0"/>
                <a:ea typeface="Cambria" panose="02040503050406030204" pitchFamily="18" charset="0"/>
                <a:cs typeface="Times New Roman" panose="02020603050405020304" pitchFamily="18" charset="0"/>
                <a:sym typeface="Arial"/>
              </a:rPr>
              <a:t>24245580</a:t>
            </a:r>
            <a:endParaRPr lang="lv-LV" sz="1800" dirty="0">
              <a:solidFill>
                <a:schemeClr val="tx2"/>
              </a:solidFill>
              <a:latin typeface="Cambria" panose="02040503050406030204" pitchFamily="18" charset="0"/>
              <a:ea typeface="Cambria" panose="02040503050406030204" pitchFamily="18" charset="0"/>
              <a:cs typeface="Times New Roman" panose="02020603050405020304" pitchFamily="18" charset="0"/>
              <a:sym typeface="Arial"/>
            </a:endParaRPr>
          </a:p>
          <a:p>
            <a:pPr marL="0" indent="0" algn="r" defTabSz="1219170" eaLnBrk="1" hangingPunct="1">
              <a:spcBef>
                <a:spcPct val="0"/>
              </a:spcBef>
              <a:buNone/>
              <a:defRPr/>
            </a:pPr>
            <a:r>
              <a:rPr lang="lv-LV" sz="1800" dirty="0">
                <a:solidFill>
                  <a:schemeClr val="tx2"/>
                </a:solidFill>
                <a:latin typeface="Cambria" panose="02040503050406030204" pitchFamily="18" charset="0"/>
                <a:ea typeface="Cambria" panose="02040503050406030204" pitchFamily="18" charset="0"/>
                <a:cs typeface="Times New Roman" panose="02020603050405020304" pitchFamily="18" charset="0"/>
                <a:sym typeface="Arial"/>
              </a:rPr>
              <a:t>E-pasts: </a:t>
            </a:r>
            <a:r>
              <a:rPr lang="lv-LV" sz="1800" dirty="0">
                <a:solidFill>
                  <a:schemeClr val="tx2"/>
                </a:solidFill>
                <a:latin typeface="Cambria" panose="02040503050406030204" pitchFamily="18" charset="0"/>
                <a:ea typeface="Cambria" panose="02040503050406030204" pitchFamily="18" charset="0"/>
                <a:cs typeface="Times New Roman" panose="02020603050405020304" pitchFamily="18" charset="0"/>
                <a:sym typeface="Arial"/>
                <a:hlinkClick r:id="rId3"/>
              </a:rPr>
              <a:t>kristine@nvo.lv</a:t>
            </a:r>
            <a:r>
              <a:rPr lang="lv-LV" sz="1800" dirty="0">
                <a:solidFill>
                  <a:schemeClr val="tx2"/>
                </a:solidFill>
                <a:latin typeface="Cambria" panose="02040503050406030204" pitchFamily="18" charset="0"/>
                <a:ea typeface="Cambria" panose="02040503050406030204" pitchFamily="18" charset="0"/>
                <a:cs typeface="Times New Roman" panose="02020603050405020304" pitchFamily="18" charset="0"/>
                <a:sym typeface="Arial"/>
              </a:rPr>
              <a:t> </a:t>
            </a:r>
          </a:p>
          <a:p>
            <a:pPr marL="0" indent="0" algn="r" defTabSz="1219170" eaLnBrk="1" hangingPunct="1">
              <a:spcBef>
                <a:spcPct val="0"/>
              </a:spcBef>
              <a:buNone/>
              <a:defRPr/>
            </a:pPr>
            <a:r>
              <a:rPr lang="lv-LV" altLang="lv-LV" sz="1800" dirty="0">
                <a:solidFill>
                  <a:schemeClr val="tx2"/>
                </a:solidFill>
                <a:latin typeface="Cambria" panose="02040503050406030204" pitchFamily="18" charset="0"/>
                <a:ea typeface="Cambria" panose="02040503050406030204" pitchFamily="18" charset="0"/>
                <a:cs typeface="Times New Roman" panose="02020603050405020304" pitchFamily="18" charset="0"/>
                <a:sym typeface="Arial"/>
              </a:rPr>
              <a:t>Rīgā, </a:t>
            </a:r>
          </a:p>
          <a:p>
            <a:pPr marL="0" indent="0" algn="r" defTabSz="1219170" eaLnBrk="1" hangingPunct="1">
              <a:spcBef>
                <a:spcPct val="0"/>
              </a:spcBef>
              <a:buNone/>
              <a:defRPr/>
            </a:pPr>
            <a:r>
              <a:rPr lang="lv-LV" altLang="lv-LV" sz="1800" dirty="0" smtClean="0">
                <a:solidFill>
                  <a:schemeClr val="tx2"/>
                </a:solidFill>
                <a:latin typeface="Cambria" panose="02040503050406030204" pitchFamily="18" charset="0"/>
                <a:ea typeface="Cambria" panose="02040503050406030204" pitchFamily="18" charset="0"/>
                <a:cs typeface="Times New Roman" panose="02020603050405020304" pitchFamily="18" charset="0"/>
                <a:sym typeface="Arial"/>
              </a:rPr>
              <a:t>Alberta ielā 13</a:t>
            </a:r>
            <a:endParaRPr lang="lv-LV" altLang="lv-LV" sz="1800" dirty="0">
              <a:solidFill>
                <a:schemeClr val="tx2"/>
              </a:solidFill>
              <a:latin typeface="Cambria" panose="02040503050406030204" pitchFamily="18" charset="0"/>
              <a:ea typeface="Cambria" panose="02040503050406030204" pitchFamily="18" charset="0"/>
              <a:cs typeface="Times New Roman" panose="02020603050405020304" pitchFamily="18" charset="0"/>
              <a:sym typeface="Arial"/>
            </a:endParaRPr>
          </a:p>
          <a:p>
            <a:pPr marL="457189" indent="-457189" algn="ctr" defTabSz="1219170" eaLnBrk="1" fontAlgn="auto" hangingPunct="1">
              <a:spcAft>
                <a:spcPts val="0"/>
              </a:spcAft>
              <a:buNone/>
              <a:defRPr/>
            </a:pPr>
            <a:endParaRPr lang="lv-LV" altLang="lv-LV" sz="1800" dirty="0">
              <a:solidFill>
                <a:schemeClr val="tx2"/>
              </a:solidFill>
              <a:latin typeface="Cambria" panose="02040503050406030204" pitchFamily="18" charset="0"/>
              <a:ea typeface="Cambria" panose="02040503050406030204" pitchFamily="18" charset="0"/>
              <a:sym typeface="Arial"/>
            </a:endParaRPr>
          </a:p>
          <a:p>
            <a:pPr marL="457189" indent="-457189" defTabSz="1219170" eaLnBrk="1" fontAlgn="auto" hangingPunct="1">
              <a:spcAft>
                <a:spcPts val="0"/>
              </a:spcAft>
              <a:buNone/>
              <a:defRPr/>
            </a:pPr>
            <a:endParaRPr lang="en-US" altLang="lv-LV" sz="1800" dirty="0">
              <a:solidFill>
                <a:schemeClr val="tx2"/>
              </a:solidFill>
              <a:latin typeface="Cambria" panose="02040503050406030204" pitchFamily="18" charset="0"/>
              <a:ea typeface="Cambria" panose="02040503050406030204" pitchFamily="18" charset="0"/>
              <a:sym typeface="Arial"/>
            </a:endParaRPr>
          </a:p>
        </p:txBody>
      </p:sp>
      <p:sp>
        <p:nvSpPr>
          <p:cNvPr id="16" name="TextBox 17"/>
          <p:cNvSpPr txBox="1">
            <a:spLocks noChangeArrowheads="1"/>
          </p:cNvSpPr>
          <p:nvPr/>
        </p:nvSpPr>
        <p:spPr bwMode="auto">
          <a:xfrm>
            <a:off x="1105660" y="997348"/>
            <a:ext cx="7062787"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342900">
              <a:spcBef>
                <a:spcPts val="750"/>
              </a:spcBef>
              <a:buClr>
                <a:srgbClr val="8AD0D6"/>
              </a:buClr>
              <a:buSzPct val="80000"/>
              <a:buFont typeface="Wingdings 3" panose="05040102010807070707" pitchFamily="18" charset="2"/>
              <a:buChar char=""/>
              <a:defRPr sz="1500">
                <a:solidFill>
                  <a:schemeClr val="tx1"/>
                </a:solidFill>
                <a:latin typeface="Century Gothic" panose="020B0502020202020204" pitchFamily="34" charset="0"/>
              </a:defRPr>
            </a:lvl1pPr>
            <a:lvl2pPr marL="742950" indent="-285750" defTabSz="342900">
              <a:spcBef>
                <a:spcPts val="750"/>
              </a:spcBef>
              <a:buClr>
                <a:srgbClr val="8AD0D6"/>
              </a:buClr>
              <a:buSzPct val="80000"/>
              <a:buFont typeface="Wingdings 3" panose="05040102010807070707" pitchFamily="18" charset="2"/>
              <a:buChar char=""/>
              <a:defRPr sz="1300">
                <a:solidFill>
                  <a:schemeClr val="tx1"/>
                </a:solidFill>
                <a:latin typeface="Century Gothic" panose="020B0502020202020204" pitchFamily="34" charset="0"/>
              </a:defRPr>
            </a:lvl2pPr>
            <a:lvl3pPr marL="1143000" indent="-228600" defTabSz="342900">
              <a:spcBef>
                <a:spcPts val="750"/>
              </a:spcBef>
              <a:buClr>
                <a:srgbClr val="8AD0D6"/>
              </a:buClr>
              <a:buSzPct val="80000"/>
              <a:buFont typeface="Wingdings 3" panose="05040102010807070707" pitchFamily="18" charset="2"/>
              <a:buChar char=""/>
              <a:defRPr sz="1200">
                <a:solidFill>
                  <a:schemeClr val="tx1"/>
                </a:solidFill>
                <a:latin typeface="Century Gothic" panose="020B0502020202020204" pitchFamily="34" charset="0"/>
              </a:defRPr>
            </a:lvl3pPr>
            <a:lvl4pPr marL="1600200" indent="-228600" defTabSz="342900">
              <a:spcBef>
                <a:spcPts val="750"/>
              </a:spcBef>
              <a:buClr>
                <a:srgbClr val="8AD0D6"/>
              </a:buClr>
              <a:buSzPct val="80000"/>
              <a:buFont typeface="Wingdings 3" panose="05040102010807070707" pitchFamily="18" charset="2"/>
              <a:buChar char=""/>
              <a:defRPr sz="1000">
                <a:solidFill>
                  <a:schemeClr val="tx1"/>
                </a:solidFill>
                <a:latin typeface="Century Gothic" panose="020B0502020202020204" pitchFamily="34" charset="0"/>
              </a:defRPr>
            </a:lvl4pPr>
            <a:lvl5pPr marL="2057400" indent="-228600" defTabSz="342900">
              <a:spcBef>
                <a:spcPts val="750"/>
              </a:spcBef>
              <a:buClr>
                <a:srgbClr val="8AD0D6"/>
              </a:buClr>
              <a:buSzPct val="80000"/>
              <a:buFont typeface="Wingdings 3" panose="05040102010807070707" pitchFamily="18" charset="2"/>
              <a:buChar char=""/>
              <a:defRPr sz="1000">
                <a:solidFill>
                  <a:schemeClr val="tx1"/>
                </a:solidFill>
                <a:latin typeface="Century Gothic" panose="020B0502020202020204" pitchFamily="34" charset="0"/>
              </a:defRPr>
            </a:lvl5pPr>
            <a:lvl6pPr marL="2514600" indent="-228600" defTabSz="342900" eaLnBrk="0" fontAlgn="base" hangingPunct="0">
              <a:spcBef>
                <a:spcPts val="750"/>
              </a:spcBef>
              <a:spcAft>
                <a:spcPct val="0"/>
              </a:spcAft>
              <a:buClr>
                <a:srgbClr val="8AD0D6"/>
              </a:buClr>
              <a:buSzPct val="80000"/>
              <a:buFont typeface="Wingdings 3" panose="05040102010807070707" pitchFamily="18" charset="2"/>
              <a:buChar char=""/>
              <a:defRPr sz="1000">
                <a:solidFill>
                  <a:schemeClr val="tx1"/>
                </a:solidFill>
                <a:latin typeface="Century Gothic" panose="020B0502020202020204" pitchFamily="34" charset="0"/>
              </a:defRPr>
            </a:lvl6pPr>
            <a:lvl7pPr marL="2971800" indent="-228600" defTabSz="342900" eaLnBrk="0" fontAlgn="base" hangingPunct="0">
              <a:spcBef>
                <a:spcPts val="750"/>
              </a:spcBef>
              <a:spcAft>
                <a:spcPct val="0"/>
              </a:spcAft>
              <a:buClr>
                <a:srgbClr val="8AD0D6"/>
              </a:buClr>
              <a:buSzPct val="80000"/>
              <a:buFont typeface="Wingdings 3" panose="05040102010807070707" pitchFamily="18" charset="2"/>
              <a:buChar char=""/>
              <a:defRPr sz="1000">
                <a:solidFill>
                  <a:schemeClr val="tx1"/>
                </a:solidFill>
                <a:latin typeface="Century Gothic" panose="020B0502020202020204" pitchFamily="34" charset="0"/>
              </a:defRPr>
            </a:lvl7pPr>
            <a:lvl8pPr marL="3429000" indent="-228600" defTabSz="342900" eaLnBrk="0" fontAlgn="base" hangingPunct="0">
              <a:spcBef>
                <a:spcPts val="750"/>
              </a:spcBef>
              <a:spcAft>
                <a:spcPct val="0"/>
              </a:spcAft>
              <a:buClr>
                <a:srgbClr val="8AD0D6"/>
              </a:buClr>
              <a:buSzPct val="80000"/>
              <a:buFont typeface="Wingdings 3" panose="05040102010807070707" pitchFamily="18" charset="2"/>
              <a:buChar char=""/>
              <a:defRPr sz="1000">
                <a:solidFill>
                  <a:schemeClr val="tx1"/>
                </a:solidFill>
                <a:latin typeface="Century Gothic" panose="020B0502020202020204" pitchFamily="34" charset="0"/>
              </a:defRPr>
            </a:lvl8pPr>
            <a:lvl9pPr marL="3886200" indent="-228600" defTabSz="342900" eaLnBrk="0" fontAlgn="base" hangingPunct="0">
              <a:spcBef>
                <a:spcPts val="750"/>
              </a:spcBef>
              <a:spcAft>
                <a:spcPct val="0"/>
              </a:spcAft>
              <a:buClr>
                <a:srgbClr val="8AD0D6"/>
              </a:buClr>
              <a:buSzPct val="80000"/>
              <a:buFont typeface="Wingdings 3" panose="05040102010807070707" pitchFamily="18" charset="2"/>
              <a:buChar char=""/>
              <a:defRPr sz="1000">
                <a:solidFill>
                  <a:schemeClr val="tx1"/>
                </a:solidFill>
                <a:latin typeface="Century Gothic" panose="020B0502020202020204" pitchFamily="34" charset="0"/>
              </a:defRPr>
            </a:lvl9pPr>
          </a:lstStyle>
          <a:p>
            <a:pPr algn="ctr" fontAlgn="base">
              <a:spcBef>
                <a:spcPct val="0"/>
              </a:spcBef>
              <a:spcAft>
                <a:spcPct val="0"/>
              </a:spcAft>
              <a:buClrTx/>
              <a:buSzTx/>
              <a:buFont typeface="Wingdings 3" panose="05040102010807070707" pitchFamily="18" charset="2"/>
              <a:buNone/>
            </a:pPr>
            <a:endParaRPr lang="lv-LV" altLang="lv-LV" sz="2400" b="1" dirty="0">
              <a:solidFill>
                <a:schemeClr val="tx2"/>
              </a:solidFill>
              <a:latin typeface="Cambria" panose="02040503050406030204" pitchFamily="18" charset="0"/>
            </a:endParaRPr>
          </a:p>
          <a:p>
            <a:pPr fontAlgn="base">
              <a:spcBef>
                <a:spcPct val="0"/>
              </a:spcBef>
              <a:spcAft>
                <a:spcPct val="0"/>
              </a:spcAft>
              <a:buClrTx/>
              <a:buSzTx/>
              <a:buFont typeface="Wingdings 3" panose="05040102010807070707" pitchFamily="18" charset="2"/>
              <a:buNone/>
            </a:pPr>
            <a:r>
              <a:rPr lang="en-US" altLang="lv-LV" sz="2400" b="1" dirty="0">
                <a:solidFill>
                  <a:schemeClr val="tx2"/>
                </a:solidFill>
                <a:latin typeface="Cambria" panose="02040503050406030204" pitchFamily="18" charset="0"/>
              </a:rPr>
              <a:t> @</a:t>
            </a:r>
            <a:r>
              <a:rPr lang="en-US" altLang="lv-LV" sz="2400" b="1" dirty="0" err="1">
                <a:solidFill>
                  <a:schemeClr val="tx2"/>
                </a:solidFill>
                <a:latin typeface="Cambria" panose="02040503050406030204" pitchFamily="18" charset="0"/>
              </a:rPr>
              <a:t>civicalliance_latvia</a:t>
            </a:r>
            <a:endParaRPr lang="en-US" altLang="lv-LV" sz="2400" b="1" dirty="0">
              <a:solidFill>
                <a:schemeClr val="tx2"/>
              </a:solidFill>
              <a:latin typeface="Cambria" panose="02040503050406030204" pitchFamily="18" charset="0"/>
            </a:endParaRPr>
          </a:p>
          <a:p>
            <a:pPr algn="ctr" fontAlgn="base">
              <a:spcBef>
                <a:spcPct val="0"/>
              </a:spcBef>
              <a:spcAft>
                <a:spcPct val="0"/>
              </a:spcAft>
              <a:buClrTx/>
              <a:buSzTx/>
              <a:buFont typeface="Wingdings 3" panose="05040102010807070707" pitchFamily="18" charset="2"/>
              <a:buNone/>
            </a:pPr>
            <a:endParaRPr lang="lv-LV" altLang="lv-LV" sz="2400" dirty="0">
              <a:solidFill>
                <a:schemeClr val="tx2"/>
              </a:solidFill>
              <a:latin typeface="Cambria" panose="02040503050406030204" pitchFamily="18" charset="0"/>
            </a:endParaRPr>
          </a:p>
          <a:p>
            <a:pPr fontAlgn="base">
              <a:spcBef>
                <a:spcPct val="0"/>
              </a:spcBef>
              <a:spcAft>
                <a:spcPct val="0"/>
              </a:spcAft>
              <a:buClrTx/>
              <a:buSzTx/>
              <a:buFont typeface="Wingdings 3" panose="05040102010807070707" pitchFamily="18" charset="2"/>
              <a:buNone/>
            </a:pPr>
            <a:r>
              <a:rPr lang="lv-LV" altLang="lv-LV" sz="2400" b="1" dirty="0">
                <a:solidFill>
                  <a:schemeClr val="tx2"/>
                </a:solidFill>
                <a:latin typeface="Cambria" panose="02040503050406030204" pitchFamily="18" charset="0"/>
              </a:rPr>
              <a:t>@alianse</a:t>
            </a:r>
          </a:p>
          <a:p>
            <a:pPr algn="ctr" fontAlgn="base">
              <a:spcBef>
                <a:spcPct val="0"/>
              </a:spcBef>
              <a:spcAft>
                <a:spcPct val="0"/>
              </a:spcAft>
              <a:buClrTx/>
              <a:buSzTx/>
              <a:buFont typeface="Wingdings 3" panose="05040102010807070707" pitchFamily="18" charset="2"/>
              <a:buNone/>
            </a:pPr>
            <a:endParaRPr lang="lv-LV" altLang="lv-LV" sz="2400" b="1" dirty="0">
              <a:solidFill>
                <a:schemeClr val="tx2"/>
              </a:solidFill>
              <a:latin typeface="Cambria" panose="02040503050406030204" pitchFamily="18" charset="0"/>
            </a:endParaRPr>
          </a:p>
          <a:p>
            <a:pPr fontAlgn="base">
              <a:spcBef>
                <a:spcPct val="0"/>
              </a:spcBef>
              <a:spcAft>
                <a:spcPct val="0"/>
              </a:spcAft>
              <a:buClrTx/>
              <a:buSzTx/>
              <a:buFont typeface="Wingdings 3" panose="05040102010807070707" pitchFamily="18" charset="2"/>
              <a:buNone/>
            </a:pPr>
            <a:r>
              <a:rPr lang="lv-LV" altLang="lv-LV" sz="2400" b="1" dirty="0">
                <a:solidFill>
                  <a:schemeClr val="tx2"/>
                </a:solidFill>
                <a:latin typeface="Cambria" panose="02040503050406030204" pitchFamily="18" charset="0"/>
              </a:rPr>
              <a:t>Latvijas Pilsoniskā alianse/Civic Alliance - Latvia</a:t>
            </a:r>
          </a:p>
          <a:p>
            <a:pPr fontAlgn="base">
              <a:spcBef>
                <a:spcPct val="0"/>
              </a:spcBef>
              <a:spcAft>
                <a:spcPct val="0"/>
              </a:spcAft>
              <a:buClrTx/>
              <a:buSzTx/>
              <a:buFont typeface="Wingdings 3" panose="05040102010807070707" pitchFamily="18" charset="2"/>
              <a:buNone/>
            </a:pPr>
            <a:endParaRPr lang="lv-LV" altLang="lv-LV" sz="2400" b="1" dirty="0">
              <a:solidFill>
                <a:schemeClr val="tx2"/>
              </a:solidFill>
              <a:latin typeface="Cambria" panose="02040503050406030204" pitchFamily="18" charset="0"/>
            </a:endParaRPr>
          </a:p>
          <a:p>
            <a:pPr fontAlgn="base">
              <a:spcBef>
                <a:spcPct val="0"/>
              </a:spcBef>
              <a:spcAft>
                <a:spcPct val="0"/>
              </a:spcAft>
              <a:buClrTx/>
              <a:buSzTx/>
              <a:buFont typeface="Wingdings 3" panose="05040102010807070707" pitchFamily="18" charset="2"/>
              <a:buNone/>
            </a:pPr>
            <a:r>
              <a:rPr lang="lv-LV" altLang="lv-LV" sz="2400" b="1" dirty="0">
                <a:solidFill>
                  <a:schemeClr val="tx2"/>
                </a:solidFill>
                <a:latin typeface="Cambria" panose="02040503050406030204" pitchFamily="18" charset="0"/>
              </a:rPr>
              <a:t>Latvijas Pilsoniskā alianse</a:t>
            </a:r>
          </a:p>
          <a:p>
            <a:pPr fontAlgn="base">
              <a:spcBef>
                <a:spcPct val="0"/>
              </a:spcBef>
              <a:spcAft>
                <a:spcPct val="0"/>
              </a:spcAft>
              <a:buClrTx/>
              <a:buSzTx/>
              <a:buFont typeface="Wingdings 3" panose="05040102010807070707" pitchFamily="18" charset="2"/>
              <a:buNone/>
            </a:pPr>
            <a:endParaRPr lang="lv-LV" altLang="lv-LV" sz="2400" b="1" dirty="0">
              <a:solidFill>
                <a:schemeClr val="tx2"/>
              </a:solidFill>
              <a:latin typeface="Cambria" panose="02040503050406030204" pitchFamily="18" charset="0"/>
            </a:endParaRPr>
          </a:p>
          <a:p>
            <a:pPr fontAlgn="base">
              <a:spcBef>
                <a:spcPct val="0"/>
              </a:spcBef>
              <a:spcAft>
                <a:spcPct val="0"/>
              </a:spcAft>
              <a:buClrTx/>
              <a:buSzTx/>
              <a:buFont typeface="Wingdings 3" panose="05040102010807070707" pitchFamily="18" charset="2"/>
              <a:buNone/>
            </a:pPr>
            <a:r>
              <a:rPr lang="lv-LV" altLang="lv-LV" sz="2400" b="1" dirty="0">
                <a:solidFill>
                  <a:schemeClr val="tx2"/>
                </a:solidFill>
                <a:latin typeface="Cambria" panose="02040503050406030204" pitchFamily="18" charset="0"/>
              </a:rPr>
              <a:t>alianse@nvo.lv</a:t>
            </a:r>
          </a:p>
          <a:p>
            <a:pPr fontAlgn="base">
              <a:spcBef>
                <a:spcPct val="0"/>
              </a:spcBef>
              <a:spcAft>
                <a:spcPct val="0"/>
              </a:spcAft>
              <a:buClrTx/>
              <a:buSzTx/>
              <a:buFont typeface="Wingdings 3" panose="05040102010807070707" pitchFamily="18" charset="2"/>
              <a:buNone/>
            </a:pPr>
            <a:endParaRPr lang="lv-LV" altLang="lv-LV" sz="2400" b="1" dirty="0">
              <a:solidFill>
                <a:schemeClr val="tx2"/>
              </a:solidFill>
              <a:latin typeface="Cambria" panose="02040503050406030204" pitchFamily="18" charset="0"/>
            </a:endParaRPr>
          </a:p>
          <a:p>
            <a:pPr fontAlgn="base">
              <a:spcBef>
                <a:spcPct val="0"/>
              </a:spcBef>
              <a:spcAft>
                <a:spcPct val="0"/>
              </a:spcAft>
              <a:buClrTx/>
              <a:buSzTx/>
              <a:buFont typeface="Wingdings 3" panose="05040102010807070707" pitchFamily="18" charset="2"/>
              <a:buNone/>
            </a:pPr>
            <a:r>
              <a:rPr lang="lv-LV" altLang="lv-LV" sz="2400" b="1" dirty="0">
                <a:solidFill>
                  <a:schemeClr val="tx2"/>
                </a:solidFill>
                <a:latin typeface="Cambria" panose="02040503050406030204" pitchFamily="18" charset="0"/>
              </a:rPr>
              <a:t>www.nvo.lv</a:t>
            </a:r>
          </a:p>
          <a:p>
            <a:pPr algn="ctr" fontAlgn="base">
              <a:spcBef>
                <a:spcPct val="0"/>
              </a:spcBef>
              <a:spcAft>
                <a:spcPct val="0"/>
              </a:spcAft>
              <a:buClrTx/>
              <a:buSzTx/>
              <a:buFont typeface="Wingdings 3" panose="05040102010807070707" pitchFamily="18" charset="2"/>
              <a:buNone/>
            </a:pPr>
            <a:endParaRPr lang="lv-LV" altLang="lv-LV" sz="2400" dirty="0">
              <a:solidFill>
                <a:srgbClr val="FFFFFF"/>
              </a:solidFill>
              <a:latin typeface="Cambria" panose="02040503050406030204" pitchFamily="18" charset="0"/>
            </a:endParaRPr>
          </a:p>
          <a:p>
            <a:pPr algn="ctr" fontAlgn="base">
              <a:spcBef>
                <a:spcPct val="0"/>
              </a:spcBef>
              <a:spcAft>
                <a:spcPct val="0"/>
              </a:spcAft>
              <a:buClrTx/>
              <a:buSzTx/>
              <a:buFont typeface="Wingdings 3" panose="05040102010807070707" pitchFamily="18" charset="2"/>
              <a:buNone/>
            </a:pPr>
            <a:endParaRPr lang="lv-LV" altLang="lv-LV" sz="2400" dirty="0">
              <a:solidFill>
                <a:srgbClr val="FFFFFF"/>
              </a:solidFill>
              <a:latin typeface="Cambria" panose="02040503050406030204" pitchFamily="18" charset="0"/>
            </a:endParaRPr>
          </a:p>
          <a:p>
            <a:pPr algn="ctr" fontAlgn="base">
              <a:spcBef>
                <a:spcPct val="0"/>
              </a:spcBef>
              <a:spcAft>
                <a:spcPct val="0"/>
              </a:spcAft>
              <a:buClrTx/>
              <a:buSzTx/>
              <a:buFont typeface="Wingdings 3" panose="05040102010807070707" pitchFamily="18" charset="2"/>
              <a:buNone/>
            </a:pPr>
            <a:endParaRPr lang="lv-LV" altLang="lv-LV" sz="2400" dirty="0">
              <a:solidFill>
                <a:srgbClr val="FFFFFF"/>
              </a:solidFill>
              <a:latin typeface="Cambria" panose="02040503050406030204" pitchFamily="18" charset="0"/>
            </a:endParaRPr>
          </a:p>
        </p:txBody>
      </p:sp>
      <p:pic>
        <p:nvPicPr>
          <p:cNvPr id="17" name="Picture 16"/>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31371" y="1273582"/>
            <a:ext cx="690467" cy="69046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Picture 1"/>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82519" y="1964049"/>
            <a:ext cx="588169" cy="588169"/>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2" descr="http://a3.mzstatic.com/us/r30/Purple5/v4/c2/72/48/c2724809-59ec-1e95-a6f5-ff966783e22c/icon320x320.jpe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2519" y="2713975"/>
            <a:ext cx="664649" cy="664649"/>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6" descr="https://www.draugiem.lv/applications/img/logos/draugiem_logo_ios.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7516" y="3507582"/>
            <a:ext cx="613172" cy="611981"/>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20"/>
          <p:cNvPicPr>
            <a:picLocks noChangeAspect="1"/>
          </p:cNvPicPr>
          <p:nvPr/>
        </p:nvPicPr>
        <p:blipFill>
          <a:blip r:embed="rId8" cstate="print">
            <a:duotone>
              <a:srgbClr val="EA6312">
                <a:shade val="45000"/>
                <a:satMod val="135000"/>
              </a:srgbClr>
              <a:prstClr val="white"/>
            </a:duotone>
            <a:extLst>
              <a:ext uri="{28A0092B-C50C-407E-A947-70E740481C1C}">
                <a14:useLocalDpi xmlns:a14="http://schemas.microsoft.com/office/drawing/2010/main" val="0"/>
              </a:ext>
            </a:extLst>
          </a:blip>
          <a:stretch>
            <a:fillRect/>
          </a:stretch>
        </p:blipFill>
        <p:spPr>
          <a:xfrm>
            <a:off x="482519" y="4333988"/>
            <a:ext cx="549962" cy="549962"/>
          </a:xfrm>
          <a:prstGeom prst="rect">
            <a:avLst/>
          </a:prstGeom>
        </p:spPr>
      </p:pic>
      <p:pic>
        <p:nvPicPr>
          <p:cNvPr id="22" name="Picture 6"/>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75164" y="4922157"/>
            <a:ext cx="777875" cy="7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05296983"/>
      </p:ext>
    </p:extLst>
  </p:cSld>
  <p:clrMapOvr>
    <a:masterClrMapping/>
  </p:clrMapOvr>
  <p:timing>
    <p:tnLst>
      <p:par>
        <p:cTn id="1" dur="indefinite" restart="never" nodeType="tmRoot"/>
      </p:par>
    </p:tnLst>
  </p:timing>
</p:sld>
</file>

<file path=ppt/theme/theme1.xml><?xml version="1.0" encoding="utf-8"?>
<a:theme xmlns:a="http://schemas.openxmlformats.org/drawingml/2006/main" name="Parcel">
  <a:themeElements>
    <a:clrScheme name="Custom 1">
      <a:dk1>
        <a:srgbClr val="000000"/>
      </a:dk1>
      <a:lt1>
        <a:srgbClr val="FFFFFF"/>
      </a:lt1>
      <a:dk2>
        <a:srgbClr val="4A5356"/>
      </a:dk2>
      <a:lt2>
        <a:srgbClr val="E8E3CE"/>
      </a:lt2>
      <a:accent1>
        <a:srgbClr val="6B8890"/>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TM10001115[[fn=Parcel]]</Template>
  <TotalTime>587</TotalTime>
  <Words>513</Words>
  <Application>Microsoft Office PowerPoint</Application>
  <PresentationFormat>Widescreen</PresentationFormat>
  <Paragraphs>68</Paragraphs>
  <Slides>8</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Calibri</vt:lpstr>
      <vt:lpstr>Cambria</vt:lpstr>
      <vt:lpstr>Gill Sans MT</vt:lpstr>
      <vt:lpstr>Times New Roman</vt:lpstr>
      <vt:lpstr>Wingdings</vt:lpstr>
      <vt:lpstr>Wingdings 3</vt:lpstr>
      <vt:lpstr>Parcel</vt:lpstr>
      <vt:lpstr>VALSTS SEKRETĀRU SANĀKSMES 31.08.2017-13.12.2018.</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Jaunatnes konference</dc:title>
  <dc:creator>Windows User</dc:creator>
  <cp:lastModifiedBy>Windows User</cp:lastModifiedBy>
  <cp:revision>44</cp:revision>
  <dcterms:created xsi:type="dcterms:W3CDTF">2018-12-02T19:16:42Z</dcterms:created>
  <dcterms:modified xsi:type="dcterms:W3CDTF">2018-12-16T15:40:14Z</dcterms:modified>
</cp:coreProperties>
</file>