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43" r:id="rId2"/>
  </p:sldMasterIdLst>
  <p:notesMasterIdLst>
    <p:notesMasterId r:id="rId20"/>
  </p:notesMasterIdLst>
  <p:handoutMasterIdLst>
    <p:handoutMasterId r:id="rId21"/>
  </p:handoutMasterIdLst>
  <p:sldIdLst>
    <p:sldId id="276" r:id="rId3"/>
    <p:sldId id="347" r:id="rId4"/>
    <p:sldId id="337" r:id="rId5"/>
    <p:sldId id="340" r:id="rId6"/>
    <p:sldId id="341" r:id="rId7"/>
    <p:sldId id="335" r:id="rId8"/>
    <p:sldId id="306" r:id="rId9"/>
    <p:sldId id="346" r:id="rId10"/>
    <p:sldId id="308" r:id="rId11"/>
    <p:sldId id="313" r:id="rId12"/>
    <p:sldId id="314" r:id="rId13"/>
    <p:sldId id="315" r:id="rId14"/>
    <p:sldId id="316" r:id="rId15"/>
    <p:sldId id="317" r:id="rId16"/>
    <p:sldId id="304" r:id="rId17"/>
    <p:sldId id="333" r:id="rId18"/>
    <p:sldId id="299" r:id="rId19"/>
  </p:sldIdLst>
  <p:sldSz cx="9144000" cy="6858000" type="screen4x3"/>
  <p:notesSz cx="6735763" cy="98663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B21"/>
    <a:srgbClr val="6CB32B"/>
    <a:srgbClr val="49791D"/>
    <a:srgbClr val="FFFFAF"/>
    <a:srgbClr val="FFFF2F"/>
    <a:srgbClr val="FFD961"/>
    <a:srgbClr val="ACDF7D"/>
    <a:srgbClr val="FF5050"/>
    <a:srgbClr val="FF7B6D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413" autoAdjust="0"/>
  </p:normalViewPr>
  <p:slideViewPr>
    <p:cSldViewPr snapToGrid="0" snapToObject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AE9C278-3431-446D-88EA-80E01366B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614E12-DFEE-470B-97B4-B0F8E27F2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1D182-0AD5-49D4-A2C6-81A2805BE6CE}" type="datetimeFigureOut">
              <a:rPr lang="lv-LV" smtClean="0"/>
              <a:t>18.12.2018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18EFDE-2AF6-48BA-BD80-D7B1FBB27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38D56F-0194-42B4-A633-9D8FBDDD44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D26C-442C-4E83-8805-612E3AC70C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154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C56AE9-1A3C-454E-BE36-581015BF0A84}" type="datetimeFigureOut">
              <a:rPr lang="lv-LV"/>
              <a:pPr>
                <a:defRPr/>
              </a:pPr>
              <a:t>18.12.2018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7C2EE5B-0DAA-4A3B-8DAE-F557326DC6F4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1652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EEB293-7890-42C5-B75A-49156BFC8B4A}" type="slidenum">
              <a:rPr lang="lv-LV" altLang="lv-LV"/>
              <a:pPr/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3729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>
                <a:solidFill>
                  <a:prstClr val="black"/>
                </a:solidFill>
              </a:rPr>
              <a:pPr/>
              <a:t>2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6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>
                <a:solidFill>
                  <a:prstClr val="black"/>
                </a:solidFill>
              </a:rPr>
              <a:pPr/>
              <a:t>5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6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/>
              <a:pPr/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21816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 2027 jaunā pieeja: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F509E-941A-4E02-B6CF-AD6A1A8458CC}" type="slidenum">
              <a:rPr kumimoji="0" lang="lv-LV" altLang="lv-LV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4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F86751-33FE-40C1-BB9E-39101843B52A}" type="slidenum">
              <a:rPr lang="lv-LV" altLang="lv-LV"/>
              <a:pPr/>
              <a:t>15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97775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Pēterim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83BA7-A799-403C-813A-A4CD304CAE21}" type="slidenum">
              <a:rPr lang="lv-LV" altLang="lv-LV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53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0CAB82-010C-413A-8236-C4734BC4A69D}" type="slidenum">
              <a:rPr lang="lv-LV" altLang="lv-LV">
                <a:solidFill>
                  <a:prstClr val="black"/>
                </a:solidFill>
              </a:rPr>
              <a:pPr/>
              <a:t>17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77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82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EA01-2F1F-46F0-8BA6-E19C424FA178}" type="datetime1">
              <a:rPr lang="lv-LV"/>
              <a:pPr>
                <a:defRPr/>
              </a:pPr>
              <a:t>18.12.2018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EF3C-04A9-429E-8102-1497F23B3955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8832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08B1-8F9B-4AD4-844C-A99946ACD678}" type="datetime1">
              <a:rPr lang="lv-LV"/>
              <a:pPr>
                <a:defRPr/>
              </a:pPr>
              <a:t>18.12.2018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0A24B-2832-4AAD-909C-7B8330C2E4F9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21504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rmskats-02.png" descr="Pirmskats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366117" y="2268141"/>
            <a:ext cx="5518547" cy="2321719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5354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6FA93EF-6BB8-40AD-8DC9-00A225D58E96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16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DBDBE66D-197B-48FD-B79F-D8AA63CA2B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28FAB73-82D7-4CCC-AC85-E678E35E4A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959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FFA7F5E2-31FC-4442-AC91-B0CB47D127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BADB4E1-9616-42B4-AC83-4DADE709F56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9187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5F67D912-0AC4-430A-ADA9-5B57A48A0F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6DB2677-10EC-4D8B-8EF6-BFBFE384FFA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78947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xmlns="" id="{C78BB8B8-B463-44E5-BFCE-DB539E55AD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681B27E-29E1-4AD9-B4B8-C23F92DD740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1055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2A33802A-12D3-4EC0-B369-972C42C230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169FAC-0001-4C91-881E-9C271F5760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146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1870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45435528-AEBA-4A7C-8A9D-291C9A03B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143DAB8-E858-4B7C-8654-914CE558637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00223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154EE993-7D0B-4655-A976-014FAEB3B8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44886B-C382-4950-9152-7E416129C62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48678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333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39F1-A5D1-46E5-BE88-7B2907C6189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C285-2556-4487-B8BC-6B7339E0A4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974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1F979BD-871F-4E5D-8910-64BAE55F833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1111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3F3A649-4C50-467C-8A09-027DB6CA7A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7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DF22980-6DBC-49AA-82E8-56B8B5AC314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1968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1AE2F83-C068-4D33-AA35-49D78F87F9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8920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B097239-5A92-469C-B1DA-EB76B7C9BC7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6490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A35C35D-A4B6-436D-BA65-7C9CBFC3CD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3730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1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E50C6-0C30-4E1F-B9F0-F8FEBDC3E286}" type="datetime1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BB1EFF-5D96-49FF-8E10-89A5AFE56FD6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54" r:id="rId13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402573-FFDC-4B60-9C76-6C03671E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47458-29F8-433C-86AE-6B7BCC84AC8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0552E3-45B1-49F2-8C24-7E4201A4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041C85-2080-4FA3-9DE9-89B78A3FE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0A6E4E-ABC0-4C26-9CD0-B98DFDB8888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7975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1011238" y="3505200"/>
            <a:ext cx="7772400" cy="960438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lv-LV" altLang="lv-LV" sz="2800" cap="all" dirty="0">
                <a:solidFill>
                  <a:srgbClr val="6CB32B"/>
                </a:solidFill>
              </a:rPr>
              <a:t>NAP2027 kodols </a:t>
            </a:r>
            <a: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Piedāvājums diskusijai</a:t>
            </a:r>
            <a:r>
              <a:rPr lang="lv-LV" altLang="lv-LV" dirty="0"/>
              <a:t/>
            </a:r>
            <a:br>
              <a:rPr lang="lv-LV" altLang="lv-LV" dirty="0"/>
            </a:br>
            <a:r>
              <a:rPr lang="lv-LV" altLang="lv-LV" dirty="0">
                <a:ea typeface="MS PGothic" panose="020B0600070205080204" pitchFamily="34" charset="-128"/>
              </a:rPr>
              <a:t/>
            </a:r>
            <a:br>
              <a:rPr lang="lv-LV" altLang="lv-LV" dirty="0">
                <a:ea typeface="MS PGothic" panose="020B0600070205080204" pitchFamily="34" charset="-128"/>
              </a:rPr>
            </a:b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9EEA7B-CA14-44C0-ABA4-BA5C64B8B7AC}"/>
              </a:ext>
            </a:extLst>
          </p:cNvPr>
          <p:cNvSpPr txBox="1"/>
          <p:nvPr/>
        </p:nvSpPr>
        <p:spPr>
          <a:xfrm>
            <a:off x="3690235" y="5911094"/>
            <a:ext cx="1983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2018</a:t>
            </a: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gada 19. </a:t>
            </a:r>
            <a:r>
              <a:rPr lang="lv-LV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decembrī</a:t>
            </a:r>
            <a:endParaRPr lang="lv-LV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94814A-0FBB-48E0-A9FE-73AA43181C00}"/>
              </a:ext>
            </a:extLst>
          </p:cNvPr>
          <p:cNvSpPr txBox="1"/>
          <p:nvPr/>
        </p:nvSpPr>
        <p:spPr>
          <a:xfrm>
            <a:off x="7466202" y="5561901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Zināšanas un prasmes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744" y="1750557"/>
            <a:ext cx="4373416" cy="206209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Izglītība un mācības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Zināšanu radīšana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035" y="2564324"/>
            <a:ext cx="1542415" cy="14097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ZInāšanas</a:t>
            </a: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prasmes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atbild par radošu cilvēku izaugsmi, zināšanu un prasmju ieguvi, to pielietošanu un radīšanu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7" y="1515609"/>
            <a:ext cx="935990" cy="935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3256" y="3996709"/>
            <a:ext cx="6568758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Dalība pieaugušo izglītībā pēdējās 4 nedēļās (25-74 gadi, 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Izglītojamie</a:t>
            </a:r>
            <a:r>
              <a:rPr lang="en-GB" sz="1400" dirty="0">
                <a:latin typeface="Calibri" panose="020F0502020204030204" pitchFamily="34" charset="0"/>
              </a:rPr>
              <a:t> %, no 5-29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veciem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iedzīvotājiem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Izglītības indekss (</a:t>
            </a:r>
            <a:r>
              <a:rPr lang="lv-LV" sz="1400" i="1" dirty="0" err="1">
                <a:latin typeface="Calibri" panose="020F0502020204030204" pitchFamily="34" charset="0"/>
              </a:rPr>
              <a:t>Education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Pamata vai augstākās digitālās prasmes, personu % 16-74 gadi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Ieguldījumi pētniecībā un attīstībā (% no IKP)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Summārais inovācijas indekss (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īpatsvars (25-64 gadi) ar izglītības līmeni zemāku par pamatizglītību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Jauniešu (15 gadi) lasītprasmes, matemātikas un dabaszinātņu kompetenču līmenis OECD PISA standartā - augstākie kompetenču līmeņi (5.un 6.līmenis)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lv-LV" sz="14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8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Materiālā labklājība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54" y="1278795"/>
            <a:ext cx="4373416" cy="258659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 un konkurētspēja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Ienākumi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Uzkrājumi stabilitātei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117" y="2354362"/>
            <a:ext cx="1757045" cy="14865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materiālā labklājība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iespēja strādāt cienīgu darbu, gūt ienākumus un radīt pievienoto vērtību, veidot uzkrājumus un saņemt kvalitatīvus pakalpojumus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25" y="1417638"/>
            <a:ext cx="932180" cy="932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729" y="3736258"/>
            <a:ext cx="7209064" cy="280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Darba ražīgums stundā 2010 = 100% (</a:t>
            </a:r>
            <a:r>
              <a:rPr lang="lv-LV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Eurostat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Nodarbinātība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zināšanu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ietilpīgās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darbībās</a:t>
            </a:r>
            <a:r>
              <a:rPr lang="en-GB" sz="1400" dirty="0">
                <a:latin typeface="Calibri" panose="020F0502020204030204" pitchFamily="34" charset="0"/>
              </a:rPr>
              <a:t>, % no </a:t>
            </a:r>
            <a:r>
              <a:rPr lang="en-GB" sz="1400" dirty="0" err="1">
                <a:latin typeface="Calibri" panose="020F0502020204030204" pitchFamily="34" charset="0"/>
              </a:rPr>
              <a:t>kopējās</a:t>
            </a:r>
            <a:endParaRPr lang="lv-LV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Nodarbinātības līmenis %, personas 15-74 gadi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Nefinanšu investīcijas (% no IKP)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Mājsaimniecību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rīcībā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esošie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tiešie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neto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ienākumi</a:t>
            </a:r>
            <a:r>
              <a:rPr lang="en-GB" sz="1400" dirty="0">
                <a:latin typeface="Calibri" panose="020F0502020204030204" pitchFamily="34" charset="0"/>
              </a:rPr>
              <a:t>, EUR/</a:t>
            </a:r>
            <a:r>
              <a:rPr lang="en-GB" sz="1400" dirty="0" err="1">
                <a:latin typeface="Calibri" panose="020F0502020204030204" pitchFamily="34" charset="0"/>
              </a:rPr>
              <a:t>mēnesī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vidēji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mājsaimniecības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locekli</a:t>
            </a:r>
            <a:r>
              <a:rPr lang="lv-LV" sz="1400" dirty="0">
                <a:latin typeface="Calibri" panose="020F0502020204030204" pitchFamily="34" charset="0"/>
              </a:rPr>
              <a:t>, un variācijas koeficients reģionu līmenī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S80/S20 ienākumu nevienlīdzības (</a:t>
            </a:r>
            <a:r>
              <a:rPr lang="lv-LV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kvintiļu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attiecības) indekss 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Summārie izdevumi no kopbudžeta izglītībai, veselības aprūpei, kultūrai, atpūtai, reliģijai, EUR/ gadā, vidēji uz vienu mājsaimniecības locekli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Kopējie mājsaimniecību finanšu aktīvi, EUR uz vienu iedzīvotāju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8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Dzīves 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384" y="1520042"/>
            <a:ext cx="4373416" cy="261108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Daba un vide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Tehnoloģiskā vide </a:t>
            </a:r>
          </a:p>
          <a:p>
            <a:pPr marL="411162" lvl="1" indent="0">
              <a:spcAft>
                <a:spcPts val="600"/>
              </a:spcAft>
              <a:buNone/>
            </a:pP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Mobilitāte </a:t>
            </a:r>
          </a:p>
          <a:p>
            <a:pPr marL="411162" lvl="1" indent="0">
              <a:spcAft>
                <a:spcPts val="600"/>
              </a:spcAft>
              <a:buNone/>
            </a:pPr>
            <a:r>
              <a:rPr lang="en-GB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Enerģijas</a:t>
            </a:r>
            <a:r>
              <a:rPr lang="en-GB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pieejamība</a:t>
            </a:r>
            <a:r>
              <a:rPr lang="en-GB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1000" b="1" cap="al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162" lvl="1" indent="0">
              <a:spcAft>
                <a:spcPts val="600"/>
              </a:spcAft>
              <a:buNone/>
            </a:pP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Digitālā transformācija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Mājoklis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41" y="1236531"/>
            <a:ext cx="1000760" cy="1000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3324" y="2516056"/>
            <a:ext cx="1732915" cy="14630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DZīves</a:t>
            </a: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raksturo svarīgāko pakalpojumu (transports, mājoklis, elektroenerģija, elektroniskie sakari)</a:t>
            </a:r>
            <a:r>
              <a:rPr lang="lv-LV" sz="10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kvalitāti un pieejamību un apkārtējās vides kvalitāti un tīrību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7360" y="4126194"/>
            <a:ext cx="6680161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Siltumnīcefekta gāzu emisijas, tonnas uz 1 </a:t>
            </a:r>
            <a:r>
              <a:rPr lang="lv-LV" sz="1400" dirty="0" err="1">
                <a:latin typeface="Calibri" panose="020F0502020204030204" pitchFamily="34" charset="0"/>
              </a:rPr>
              <a:t>milj.EUR</a:t>
            </a:r>
            <a:r>
              <a:rPr lang="lv-LV" sz="1400" dirty="0">
                <a:latin typeface="Calibri" panose="020F0502020204030204" pitchFamily="34" charset="0"/>
              </a:rPr>
              <a:t> no IKP (1990=100%)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Pārstrādātie sadzīves atkritumi, % no radītajiem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Lauku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putnu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indekss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 err="1">
                <a:latin typeface="Calibri" panose="020F0502020204030204" pitchFamily="34" charset="0"/>
              </a:rPr>
              <a:t>Energy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  <a:r>
              <a:rPr lang="lv-LV" sz="1400" dirty="0" err="1">
                <a:latin typeface="Calibri" panose="020F0502020204030204" pitchFamily="34" charset="0"/>
              </a:rPr>
              <a:t>Trilemma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  <a:r>
              <a:rPr lang="lv-LV" sz="1400" dirty="0" err="1">
                <a:latin typeface="Calibri" panose="020F050202020403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 Transporta infrastruktūras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i="1" dirty="0" err="1">
                <a:latin typeface="Calibri" panose="020F0502020204030204" pitchFamily="34" charset="0"/>
              </a:rPr>
              <a:t>Digital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Economy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and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Society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index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dirty="0">
                <a:latin typeface="Calibri" panose="020F0502020204030204" pitchFamily="34" charset="0"/>
              </a:rPr>
              <a:t>(DESI)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Mājokļa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platība</a:t>
            </a:r>
            <a:r>
              <a:rPr lang="en-GB" sz="1400" dirty="0">
                <a:latin typeface="Calibri" panose="020F0502020204030204" pitchFamily="34" charset="0"/>
              </a:rPr>
              <a:t>, m2 </a:t>
            </a:r>
            <a:r>
              <a:rPr lang="en-GB" sz="1400" dirty="0" err="1">
                <a:latin typeface="Calibri" panose="020F0502020204030204" pitchFamily="34" charset="0"/>
              </a:rPr>
              <a:t>vidēji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mājsaimniecības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locekli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Mājsaimniecības, kas dzīvo slikta stāvokļa un pārapdzīvotos mājokļos (%)</a:t>
            </a:r>
          </a:p>
        </p:txBody>
      </p:sp>
    </p:spTree>
    <p:extLst>
      <p:ext uri="{BB962C8B-B14F-4D97-AF65-F5344CB8AC3E}">
        <p14:creationId xmlns:p14="http://schemas.microsoft.com/office/powerpoint/2010/main" val="207616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2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</a:t>
            </a:r>
            <a:r>
              <a:rPr lang="en-GB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sports un </a:t>
            </a:r>
            <a:r>
              <a:rPr lang="en-GB" sz="22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atpūta</a:t>
            </a:r>
            <a:r>
              <a:rPr lang="en-GB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2200" b="1" cap="al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382" y="1717425"/>
            <a:ext cx="4373416" cy="228451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Aktīva atpūta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Pasākumu apmeklēšana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3741" y="2723004"/>
            <a:ext cx="1685290" cy="15900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kultūra, sports, atpūta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aktivitāšu kopums, kas vērsts uz labsajūtu, spēku atjaunošanu un intelektuālā potenciāla atraisīšanu, kultūras vērtību saglabāšanu un jaunradi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95384" y="1426579"/>
            <a:ext cx="1079501" cy="1108711"/>
            <a:chOff x="0" y="0"/>
            <a:chExt cx="928978" cy="942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83" y="496111"/>
              <a:ext cx="442595" cy="4425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5294"/>
              <a:ext cx="417195" cy="4171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6800">
              <a:off x="525294" y="38911"/>
              <a:ext cx="402590" cy="4025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3" y="0"/>
              <a:ext cx="457200" cy="4572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597363" y="4612831"/>
            <a:ext cx="6373113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Dalībnieku skaits mākslinieciskās pašdarbības kolektīvos (uz 100 000 iedzīvotājiem)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Iedzīvotāji (15-74 gadi), kuri regulāri īsteno aktīvas brīvā laika nodarbes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Kultūras iestāžu apmeklējumi gadā (vidēji uz 1 iedzīvotāju)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Iedzīvotāji 10+ gadu vecumā, kuri pēdējos 12 mēnešos ir apmeklējuši sporta pasākumus, % no respondentiem 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5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168503"/>
            <a:ext cx="8229600" cy="851299"/>
          </a:xfrm>
        </p:spPr>
        <p:txBody>
          <a:bodyPr/>
          <a:lstStyle/>
          <a:p>
            <a:pPr lvl="1"/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Valstiskums un pilsoniskā apziņa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33" y="1652806"/>
            <a:ext cx="5458690" cy="181701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Drošība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Tiesiskums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Piederība, saliedētība, līdzdalība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9229" y="2049634"/>
            <a:ext cx="1732915" cy="15741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valstiskums un pilsoniskā apziņa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ietver piederības sajūtu valstij, līdzdalību sabiedriskos procesos, iedzīvotāju savstarpēju uzticēšanos un pārliecību par savu drošību un tiesību aizsardzību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42" y="1019802"/>
            <a:ext cx="910590" cy="910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514" y="3623799"/>
            <a:ext cx="7927522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  <a:r>
              <a:rPr lang="lv-LV" sz="1400" dirty="0"/>
              <a:t>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</a:rPr>
              <a:t>Smagu un </a:t>
            </a:r>
            <a:r>
              <a:rPr lang="en-GB" sz="1400" dirty="0" err="1">
                <a:latin typeface="Calibri" panose="020F0502020204030204" pitchFamily="34" charset="0"/>
              </a:rPr>
              <a:t>sevišķi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smagu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noziedzīgo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nodarījumu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 no </a:t>
            </a:r>
            <a:r>
              <a:rPr lang="en-GB" sz="1400" dirty="0" err="1">
                <a:latin typeface="Calibri" panose="020F0502020204030204" pitchFamily="34" charset="0"/>
              </a:rPr>
              <a:t>kopējā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reģistrēto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noziedzīgo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nodarījumu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skaita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Mirušo skaits no ārējiem nāves cēloņiem uz 100 000 iedzīvotāju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Latvija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ir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droša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vieta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dzīvošanai</a:t>
            </a:r>
            <a:r>
              <a:rPr lang="en-GB" sz="1400" dirty="0">
                <a:latin typeface="Calibri" panose="020F0502020204030204" pitchFamily="34" charset="0"/>
              </a:rPr>
              <a:t>; </a:t>
            </a:r>
            <a:r>
              <a:rPr lang="en-GB" sz="1400" dirty="0" err="1">
                <a:latin typeface="Calibri" panose="020F0502020204030204" pitchFamily="34" charset="0"/>
              </a:rPr>
              <a:t>respondentu</a:t>
            </a:r>
            <a:r>
              <a:rPr lang="en-GB" sz="1400" dirty="0">
                <a:latin typeface="Calibri" panose="020F0502020204030204" pitchFamily="34" charset="0"/>
              </a:rPr>
              <a:t> % 18+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gandrīz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gatavība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aizsargāt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valsti</a:t>
            </a:r>
            <a:r>
              <a:rPr lang="en-GB" sz="1400" dirty="0">
                <a:latin typeface="Calibri" panose="020F0502020204030204" pitchFamily="34" charset="0"/>
              </a:rPr>
              <a:t>; </a:t>
            </a:r>
            <a:r>
              <a:rPr lang="en-GB" sz="1400" dirty="0" err="1">
                <a:latin typeface="Calibri" panose="020F0502020204030204" pitchFamily="34" charset="0"/>
              </a:rPr>
              <a:t>respondentu</a:t>
            </a:r>
            <a:r>
              <a:rPr lang="en-GB" sz="1400" dirty="0">
                <a:latin typeface="Calibri" panose="020F0502020204030204" pitchFamily="34" charset="0"/>
              </a:rPr>
              <a:t> % 18+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gandrīz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Integrēts tiesiskuma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pilsoniskās līdzdalības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savstarpējās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uzticēšanās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 (%)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politiskās uzticēšanās </a:t>
            </a:r>
            <a:r>
              <a:rPr lang="en-GB" sz="1400" dirty="0" err="1">
                <a:latin typeface="Calibri" panose="020F0502020204030204" pitchFamily="34" charset="0"/>
              </a:rPr>
              <a:t>indekss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Iedzīvotāju, kuri prot latviešu valodu un to dzimtā valoda nav latviešu valoda, īpatsvars no visiem valsts iedzīvotājiem, %</a:t>
            </a:r>
          </a:p>
        </p:txBody>
      </p:sp>
    </p:spTree>
    <p:extLst>
      <p:ext uri="{BB962C8B-B14F-4D97-AF65-F5344CB8AC3E}">
        <p14:creationId xmlns:p14="http://schemas.microsoft.com/office/powerpoint/2010/main" val="231457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75605" y="3881424"/>
            <a:ext cx="80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</a:t>
            </a:r>
          </a:p>
          <a:p>
            <a:pPr algn="ctr"/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rādītājs</a:t>
            </a:r>
          </a:p>
        </p:txBody>
      </p:sp>
      <p:sp>
        <p:nvSpPr>
          <p:cNvPr id="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9144000" cy="765175"/>
          </a:xfrm>
        </p:spPr>
        <p:txBody>
          <a:bodyPr>
            <a:normAutofit/>
          </a:bodyPr>
          <a:lstStyle/>
          <a:p>
            <a:r>
              <a:rPr lang="lv-LV" altLang="lv-LV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STRUKTŪRA</a:t>
            </a:r>
            <a:endParaRPr lang="lv-LV" altLang="lv-LV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7" y="3572584"/>
            <a:ext cx="1011686" cy="1070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2954" y="1346344"/>
            <a:ext cx="2004290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cap="all" dirty="0">
                <a:solidFill>
                  <a:srgbClr val="30A8C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Integrēts valsts attīstības rādītājs (dzīves kvalitātes indekss)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7426" y="618836"/>
            <a:ext cx="914400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 dirty="0">
                <a:solidFill>
                  <a:srgbClr val="30A8C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2915" y="635461"/>
            <a:ext cx="1731817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 dirty="0">
                <a:solidFill>
                  <a:srgbClr val="6CB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prioritātes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6332" y="700318"/>
            <a:ext cx="1339274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 dirty="0">
                <a:solidFill>
                  <a:srgbClr val="FD98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rīcības virzieni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5653" y="633350"/>
            <a:ext cx="1339274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 dirty="0">
                <a:solidFill>
                  <a:srgbClr val="FF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 rādītāji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9405" y="1466331"/>
            <a:ext cx="1371601" cy="61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cap="all" dirty="0">
                <a:solidFill>
                  <a:srgbClr val="6CB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integrēti rādītāji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3167" y="1466331"/>
            <a:ext cx="1371601" cy="61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cap="all" dirty="0">
                <a:solidFill>
                  <a:srgbClr val="FD98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integrēti rādītāji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96929" y="1508353"/>
            <a:ext cx="1224253" cy="535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00" cap="all" dirty="0">
              <a:solidFill>
                <a:srgbClr val="FF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sz="1100" cap="all" dirty="0">
                <a:solidFill>
                  <a:srgbClr val="FF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rādītāji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1183" y="1525693"/>
            <a:ext cx="1415218" cy="49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cap="all" dirty="0">
                <a:solidFill>
                  <a:srgbClr val="FF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Projekti,</a:t>
            </a:r>
          </a:p>
          <a:p>
            <a:pPr algn="ctr"/>
            <a:r>
              <a:rPr lang="lv-LV" sz="1100" cap="all" dirty="0">
                <a:solidFill>
                  <a:srgbClr val="FF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rīcībpolitikas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5224" y="2395427"/>
            <a:ext cx="1386333" cy="4431186"/>
          </a:xfrm>
          <a:prstGeom prst="rect">
            <a:avLst/>
          </a:prstGeom>
          <a:solidFill>
            <a:srgbClr val="30A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Stabila izaugsme un dzīves kvalitātes pieaugums ikvienam iedzīvotājam</a:t>
            </a:r>
          </a:p>
          <a:p>
            <a:pPr algn="ctr"/>
            <a:endParaRPr lang="lv-LV" sz="1200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lv-LV" sz="1200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9031" y="2654253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Tautas ataudze un dzīvildze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4927" y="3344351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Zināšanas, prasmes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59711" y="4727954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Dzīves vide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4927" y="4030356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Materiālā labklājība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59711" y="5413959"/>
            <a:ext cx="1042142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Kultūra, sports, Atpūta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49725" y="6099964"/>
            <a:ext cx="1057753" cy="537551"/>
          </a:xfrm>
          <a:prstGeom prst="rect">
            <a:avLst/>
          </a:prstGeom>
          <a:solidFill>
            <a:srgbClr val="6CB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Valstiskums, pilsoniskā apziņa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67667" y="2923028"/>
            <a:ext cx="1047940" cy="537551"/>
          </a:xfrm>
          <a:prstGeom prst="rect">
            <a:avLst/>
          </a:prstGeom>
          <a:solidFill>
            <a:srgbClr val="FD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Veselīgs dzīvesveids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67666" y="2298709"/>
            <a:ext cx="1042142" cy="537551"/>
          </a:xfrm>
          <a:prstGeom prst="rect">
            <a:avLst/>
          </a:prstGeom>
          <a:solidFill>
            <a:srgbClr val="FD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Dzimstība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87217" y="3414671"/>
            <a:ext cx="1199050" cy="79996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Paredzamais mūža ilgums </a:t>
            </a:r>
            <a:r>
              <a:rPr lang="lv-LV" sz="1000" cap="al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jaunpiedzi-mušajiem</a:t>
            </a:r>
            <a:endParaRPr lang="lv-LV" sz="1000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07225" y="2421932"/>
            <a:ext cx="1199050" cy="67878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Summārais dzimstības koeficients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67667" y="3562267"/>
            <a:ext cx="1042142" cy="537551"/>
          </a:xfrm>
          <a:prstGeom prst="rect">
            <a:avLst/>
          </a:prstGeom>
          <a:solidFill>
            <a:srgbClr val="FD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Veselības aprūpe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73464" y="4214638"/>
            <a:ext cx="1042142" cy="537551"/>
          </a:xfrm>
          <a:prstGeom prst="rect">
            <a:avLst/>
          </a:prstGeom>
          <a:solidFill>
            <a:srgbClr val="FD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iekļaušana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1154043" y="4134737"/>
            <a:ext cx="733597" cy="159802"/>
          </a:xfrm>
          <a:prstGeom prst="leftRightArrow">
            <a:avLst/>
          </a:prstGeom>
          <a:solidFill>
            <a:srgbClr val="73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Left-Right Arrow 33"/>
          <p:cNvSpPr/>
          <p:nvPr/>
        </p:nvSpPr>
        <p:spPr>
          <a:xfrm rot="21237042">
            <a:off x="3372184" y="3609439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Left-Right Arrow 34"/>
          <p:cNvSpPr/>
          <p:nvPr/>
        </p:nvSpPr>
        <p:spPr>
          <a:xfrm rot="21237042">
            <a:off x="3367796" y="4331394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Left-Right Arrow 35"/>
          <p:cNvSpPr/>
          <p:nvPr/>
        </p:nvSpPr>
        <p:spPr>
          <a:xfrm rot="21237042">
            <a:off x="3408753" y="4985319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Left-Right Arrow 36"/>
          <p:cNvSpPr/>
          <p:nvPr/>
        </p:nvSpPr>
        <p:spPr>
          <a:xfrm rot="21237042">
            <a:off x="3401291" y="5718206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8" name="Left-Right Arrow 37"/>
          <p:cNvSpPr/>
          <p:nvPr/>
        </p:nvSpPr>
        <p:spPr>
          <a:xfrm rot="21237042">
            <a:off x="3433335" y="6359150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9" name="Left-Right Arrow 38"/>
          <p:cNvSpPr/>
          <p:nvPr/>
        </p:nvSpPr>
        <p:spPr>
          <a:xfrm rot="21237042">
            <a:off x="3374164" y="2698913"/>
            <a:ext cx="704994" cy="105201"/>
          </a:xfrm>
          <a:prstGeom prst="leftRightArrow">
            <a:avLst/>
          </a:prstGeom>
          <a:solidFill>
            <a:srgbClr val="ACD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2" name="Left-Right Arrow 41"/>
          <p:cNvSpPr/>
          <p:nvPr/>
        </p:nvSpPr>
        <p:spPr>
          <a:xfrm rot="20508818">
            <a:off x="5218531" y="2647236"/>
            <a:ext cx="546549" cy="94310"/>
          </a:xfrm>
          <a:prstGeom prst="left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3" name="Left-Right Arrow 42"/>
          <p:cNvSpPr/>
          <p:nvPr/>
        </p:nvSpPr>
        <p:spPr>
          <a:xfrm rot="1550048">
            <a:off x="5189933" y="3079799"/>
            <a:ext cx="606017" cy="84278"/>
          </a:xfrm>
          <a:prstGeom prst="left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4" name="Left-Right Arrow 43"/>
          <p:cNvSpPr/>
          <p:nvPr/>
        </p:nvSpPr>
        <p:spPr>
          <a:xfrm rot="3329773">
            <a:off x="5019864" y="3412174"/>
            <a:ext cx="898174" cy="97786"/>
          </a:xfrm>
          <a:prstGeom prst="left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5" name="Left-Right Arrow 44"/>
          <p:cNvSpPr/>
          <p:nvPr/>
        </p:nvSpPr>
        <p:spPr>
          <a:xfrm rot="4112178">
            <a:off x="4713584" y="3875687"/>
            <a:ext cx="1526422" cy="83260"/>
          </a:xfrm>
          <a:prstGeom prst="leftRightArrow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" name="Left-Right Arrow 45"/>
          <p:cNvSpPr/>
          <p:nvPr/>
        </p:nvSpPr>
        <p:spPr>
          <a:xfrm>
            <a:off x="8690761" y="2824482"/>
            <a:ext cx="387003" cy="76653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7" name="Left-Right Arrow 46"/>
          <p:cNvSpPr/>
          <p:nvPr/>
        </p:nvSpPr>
        <p:spPr>
          <a:xfrm rot="1630532">
            <a:off x="6857536" y="3362600"/>
            <a:ext cx="481956" cy="68137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8" name="Left-Right Arrow 47"/>
          <p:cNvSpPr/>
          <p:nvPr/>
        </p:nvSpPr>
        <p:spPr>
          <a:xfrm rot="19189929">
            <a:off x="6805709" y="3683370"/>
            <a:ext cx="481956" cy="68137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9" name="Left-Right Arrow 48"/>
          <p:cNvSpPr/>
          <p:nvPr/>
        </p:nvSpPr>
        <p:spPr>
          <a:xfrm rot="831689">
            <a:off x="6809037" y="2593125"/>
            <a:ext cx="570129" cy="8004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0" name="Left-Right Arrow 49"/>
          <p:cNvSpPr/>
          <p:nvPr/>
        </p:nvSpPr>
        <p:spPr>
          <a:xfrm>
            <a:off x="6857043" y="4533590"/>
            <a:ext cx="434152" cy="7743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1" name="Left-Right Arrow 50"/>
          <p:cNvSpPr/>
          <p:nvPr/>
        </p:nvSpPr>
        <p:spPr>
          <a:xfrm rot="1155800">
            <a:off x="6822184" y="4634590"/>
            <a:ext cx="421481" cy="81975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2" name="Left-Right Arrow 51"/>
          <p:cNvSpPr/>
          <p:nvPr/>
        </p:nvSpPr>
        <p:spPr>
          <a:xfrm rot="1677630">
            <a:off x="6829290" y="3948106"/>
            <a:ext cx="421481" cy="81975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Left-Right Arrow 52"/>
          <p:cNvSpPr/>
          <p:nvPr/>
        </p:nvSpPr>
        <p:spPr>
          <a:xfrm>
            <a:off x="6871708" y="3835327"/>
            <a:ext cx="434152" cy="7743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4" name="Left-Right Arrow 53"/>
          <p:cNvSpPr/>
          <p:nvPr/>
        </p:nvSpPr>
        <p:spPr>
          <a:xfrm rot="19189929">
            <a:off x="6764796" y="4322671"/>
            <a:ext cx="670967" cy="87432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5" name="Left-Right Arrow 54"/>
          <p:cNvSpPr/>
          <p:nvPr/>
        </p:nvSpPr>
        <p:spPr>
          <a:xfrm>
            <a:off x="6868577" y="3214030"/>
            <a:ext cx="434152" cy="7743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6" name="Left-Right Arrow 55"/>
          <p:cNvSpPr/>
          <p:nvPr/>
        </p:nvSpPr>
        <p:spPr>
          <a:xfrm rot="19189929">
            <a:off x="6820222" y="3059261"/>
            <a:ext cx="481956" cy="68137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7" name="Left-Right Arrow 56"/>
          <p:cNvSpPr/>
          <p:nvPr/>
        </p:nvSpPr>
        <p:spPr>
          <a:xfrm>
            <a:off x="8690761" y="2623731"/>
            <a:ext cx="387003" cy="76653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8" name="Left-Right Arrow 57"/>
          <p:cNvSpPr/>
          <p:nvPr/>
        </p:nvSpPr>
        <p:spPr>
          <a:xfrm rot="2676689">
            <a:off x="8656355" y="3145896"/>
            <a:ext cx="458220" cy="8315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0" name="Left-Right Arrow 59"/>
          <p:cNvSpPr/>
          <p:nvPr/>
        </p:nvSpPr>
        <p:spPr>
          <a:xfrm rot="18654285">
            <a:off x="8655150" y="3509535"/>
            <a:ext cx="458220" cy="83150"/>
          </a:xfrm>
          <a:prstGeom prst="leftRightArrow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30" name="Group 29"/>
          <p:cNvGrpSpPr/>
          <p:nvPr/>
        </p:nvGrpSpPr>
        <p:grpSpPr>
          <a:xfrm>
            <a:off x="5167565" y="3571164"/>
            <a:ext cx="249465" cy="180053"/>
            <a:chOff x="5167565" y="3571164"/>
            <a:chExt cx="249465" cy="180053"/>
          </a:xfrm>
        </p:grpSpPr>
        <p:sp>
          <p:nvSpPr>
            <p:cNvPr id="59" name="Left-Right Arrow 58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1" name="Left-Right Arrow 60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74234" y="4214638"/>
            <a:ext cx="249465" cy="180053"/>
            <a:chOff x="5167565" y="3571164"/>
            <a:chExt cx="249465" cy="180053"/>
          </a:xfrm>
        </p:grpSpPr>
        <p:sp>
          <p:nvSpPr>
            <p:cNvPr id="64" name="Left-Right Arrow 63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5" name="Left-Right Arrow 64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01853" y="4924975"/>
            <a:ext cx="249465" cy="180053"/>
            <a:chOff x="5167565" y="3571164"/>
            <a:chExt cx="249465" cy="180053"/>
          </a:xfrm>
        </p:grpSpPr>
        <p:sp>
          <p:nvSpPr>
            <p:cNvPr id="67" name="Left-Right Arrow 66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8" name="Left-Right Arrow 67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07700" y="5591324"/>
            <a:ext cx="249465" cy="180053"/>
            <a:chOff x="5167565" y="3571164"/>
            <a:chExt cx="249465" cy="180053"/>
          </a:xfrm>
        </p:grpSpPr>
        <p:sp>
          <p:nvSpPr>
            <p:cNvPr id="70" name="Left-Right Arrow 69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1" name="Left-Right Arrow 70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10512" y="6278712"/>
            <a:ext cx="249465" cy="180053"/>
            <a:chOff x="5167565" y="3571164"/>
            <a:chExt cx="249465" cy="180053"/>
          </a:xfrm>
        </p:grpSpPr>
        <p:sp>
          <p:nvSpPr>
            <p:cNvPr id="73" name="Left-Right Arrow 72"/>
            <p:cNvSpPr/>
            <p:nvPr/>
          </p:nvSpPr>
          <p:spPr>
            <a:xfrm rot="20001825">
              <a:off x="5167565" y="35711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4" name="Left-Right Arrow 73"/>
            <p:cNvSpPr/>
            <p:nvPr/>
          </p:nvSpPr>
          <p:spPr>
            <a:xfrm rot="966272">
              <a:off x="5173190" y="3674564"/>
              <a:ext cx="243840" cy="76653"/>
            </a:xfrm>
            <a:prstGeom prst="leftRightArrow">
              <a:avLst/>
            </a:prstGeom>
            <a:solidFill>
              <a:srgbClr val="ACD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99004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818" y="381000"/>
            <a:ext cx="6700982" cy="1036642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NAP2027 izstrādes laika grafiks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828" y="3185033"/>
            <a:ext cx="24663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2.I-30.I </a:t>
            </a:r>
          </a:p>
          <a:p>
            <a:pPr algn="r"/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kodola sabiedriskā apspriešana</a:t>
            </a:r>
            <a:endParaRPr lang="en-US" altLang="lv-LV" sz="14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28873" y="4523476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3425" y="1186888"/>
            <a:ext cx="7134387" cy="3336755"/>
            <a:chOff x="-527368" y="1195759"/>
            <a:chExt cx="7339580" cy="3336755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-527368" y="3463112"/>
              <a:ext cx="7339580" cy="1069402"/>
              <a:chOff x="1462136" y="3041974"/>
              <a:chExt cx="6120081" cy="827538"/>
            </a:xfrm>
          </p:grpSpPr>
          <p:cxnSp>
            <p:nvCxnSpPr>
              <p:cNvPr id="19" name="Straight Arrow Connector 9"/>
              <p:cNvCxnSpPr>
                <a:cxnSpLocks noChangeShapeType="1"/>
              </p:cNvCxnSpPr>
              <p:nvPr/>
            </p:nvCxnSpPr>
            <p:spPr bwMode="auto">
              <a:xfrm>
                <a:off x="1462136" y="3414847"/>
                <a:ext cx="6120081" cy="19233"/>
              </a:xfrm>
              <a:prstGeom prst="straightConnector1">
                <a:avLst/>
              </a:prstGeom>
              <a:noFill/>
              <a:ln w="7620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3228352" y="3041974"/>
                <a:ext cx="0" cy="372873"/>
              </a:xfrm>
              <a:prstGeom prst="line">
                <a:avLst/>
              </a:prstGeom>
              <a:noFill/>
              <a:ln w="127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310913" y="3426403"/>
                <a:ext cx="0" cy="443109"/>
              </a:xfrm>
              <a:prstGeom prst="line">
                <a:avLst/>
              </a:prstGeom>
              <a:noFill/>
              <a:ln w="127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" name="Oval 16"/>
            <p:cNvSpPr/>
            <p:nvPr/>
          </p:nvSpPr>
          <p:spPr bwMode="auto">
            <a:xfrm>
              <a:off x="1506045" y="3286423"/>
              <a:ext cx="182880" cy="18288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lv-LV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-480551" y="1195759"/>
              <a:ext cx="874195" cy="30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lv-LV" altLang="lv-LV" sz="1400" b="1" dirty="0">
                  <a:solidFill>
                    <a:srgbClr val="CD996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2019</a:t>
              </a:r>
            </a:p>
          </p:txBody>
        </p:sp>
      </p:grpSp>
      <p:cxnSp>
        <p:nvCxnSpPr>
          <p:cNvPr id="27" name="Straight Connector 11"/>
          <p:cNvCxnSpPr>
            <a:cxnSpLocks noChangeShapeType="1"/>
          </p:cNvCxnSpPr>
          <p:nvPr/>
        </p:nvCxnSpPr>
        <p:spPr bwMode="auto">
          <a:xfrm>
            <a:off x="5758777" y="3372074"/>
            <a:ext cx="0" cy="570872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Oval 27"/>
          <p:cNvSpPr/>
          <p:nvPr/>
        </p:nvSpPr>
        <p:spPr bwMode="auto">
          <a:xfrm>
            <a:off x="5667337" y="3179290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24509" y="5615392"/>
            <a:ext cx="526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Paralēli darbs ar ES nākotni (budžets, politikas)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91971" y="3688466"/>
            <a:ext cx="154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apstiprināšana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58688" y="1811600"/>
            <a:ext cx="6299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Plaša ekspertīze, metodikas izstrāde, attīstības rādītāju īpatsvaru un robežvērtību definēšana, finansējuma limitu sadalījums, projektu/iniciatīvu atlase</a:t>
            </a:r>
          </a:p>
        </p:txBody>
      </p:sp>
      <p:cxnSp>
        <p:nvCxnSpPr>
          <p:cNvPr id="23" name="Straight Connector 11"/>
          <p:cNvCxnSpPr>
            <a:cxnSpLocks noChangeShapeType="1"/>
          </p:cNvCxnSpPr>
          <p:nvPr/>
        </p:nvCxnSpPr>
        <p:spPr bwMode="auto">
          <a:xfrm>
            <a:off x="5282319" y="3352825"/>
            <a:ext cx="0" cy="570872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5187275" y="3187368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742" y="4069093"/>
            <a:ext cx="2620648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31.I-29.III</a:t>
            </a: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1.redakcija MK</a:t>
            </a:r>
          </a:p>
          <a:p>
            <a:pPr algn="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Eiropas Semestra ietvara sarunas</a:t>
            </a:r>
          </a:p>
        </p:txBody>
      </p:sp>
      <p:cxnSp>
        <p:nvCxnSpPr>
          <p:cNvPr id="25" name="Straight Connector 11"/>
          <p:cNvCxnSpPr>
            <a:cxnSpLocks noChangeShapeType="1"/>
          </p:cNvCxnSpPr>
          <p:nvPr/>
        </p:nvCxnSpPr>
        <p:spPr bwMode="auto">
          <a:xfrm>
            <a:off x="5427750" y="3985739"/>
            <a:ext cx="0" cy="570872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5336311" y="4538533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3090" y="3146989"/>
            <a:ext cx="263400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 19.IV</a:t>
            </a:r>
          </a:p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Stratēģiskais ietekmes uz vidi novērtējums (SIVN)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349" y="4068690"/>
            <a:ext cx="30206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1.IV-3.V</a:t>
            </a:r>
          </a:p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1.redakcijas sabiedriskā apspriešana</a:t>
            </a:r>
          </a:p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Indikatīvi ES </a:t>
            </a:r>
          </a:p>
          <a:p>
            <a:pPr algn="r"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vienošanās MFF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8251" y="3185033"/>
            <a:ext cx="2008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3.V-1.VI</a:t>
            </a:r>
          </a:p>
          <a:p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(+SIVN) gala redakcija MK </a:t>
            </a:r>
          </a:p>
        </p:txBody>
      </p:sp>
      <p:cxnSp>
        <p:nvCxnSpPr>
          <p:cNvPr id="29" name="Straight Connector 11"/>
          <p:cNvCxnSpPr>
            <a:cxnSpLocks noChangeShapeType="1"/>
          </p:cNvCxnSpPr>
          <p:nvPr/>
        </p:nvCxnSpPr>
        <p:spPr bwMode="auto">
          <a:xfrm>
            <a:off x="6221945" y="3957626"/>
            <a:ext cx="0" cy="570872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31"/>
          <p:cNvSpPr/>
          <p:nvPr/>
        </p:nvSpPr>
        <p:spPr bwMode="auto">
          <a:xfrm>
            <a:off x="6130506" y="4534870"/>
            <a:ext cx="182880" cy="18288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lv-LV" kern="0">
              <a:solidFill>
                <a:sysClr val="window" lastClr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3386" y="4054452"/>
            <a:ext cx="261770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lv-LV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 21.VI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gala redakcija(+SIVN) Saeimā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lv-LV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fondu Darbības programmas veidošana</a:t>
            </a:r>
            <a:endParaRPr lang="lv-LV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499843" y="2658410"/>
            <a:ext cx="1067933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janvāris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2822157" y="2673601"/>
            <a:ext cx="1067933" cy="30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marts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5024423" y="2667126"/>
            <a:ext cx="1067933" cy="30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maijs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6548077" y="2668519"/>
            <a:ext cx="1067933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CD9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jūlijs…</a:t>
            </a:r>
          </a:p>
        </p:txBody>
      </p:sp>
    </p:spTree>
    <p:extLst>
      <p:ext uri="{BB962C8B-B14F-4D97-AF65-F5344CB8AC3E}">
        <p14:creationId xmlns:p14="http://schemas.microsoft.com/office/powerpoint/2010/main" val="311497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2054" y="3677805"/>
            <a:ext cx="7772400" cy="914400"/>
          </a:xfrm>
        </p:spPr>
        <p:txBody>
          <a:bodyPr/>
          <a:lstStyle/>
          <a:p>
            <a:r>
              <a:rPr lang="lv-LV" altLang="lv-LV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Ar atbildību par Latvijas nākotni!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00463" y="5053013"/>
            <a:ext cx="4757737" cy="639762"/>
          </a:xfrm>
        </p:spPr>
        <p:txBody>
          <a:bodyPr/>
          <a:lstStyle/>
          <a:p>
            <a:pPr algn="l">
              <a:defRPr/>
            </a:pPr>
            <a:r>
              <a:rPr lang="lv-LV" dirty="0">
                <a:solidFill>
                  <a:srgbClr val="30A8CE"/>
                </a:solidFill>
              </a:rPr>
              <a:t>www.pkc.gov.lv/nap2027</a:t>
            </a:r>
          </a:p>
          <a:p>
            <a:pPr algn="l"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@NAP2020 </a:t>
            </a:r>
          </a:p>
        </p:txBody>
      </p:sp>
    </p:spTree>
    <p:extLst>
      <p:ext uri="{BB962C8B-B14F-4D97-AF65-F5344CB8AC3E}">
        <p14:creationId xmlns:p14="http://schemas.microsoft.com/office/powerpoint/2010/main" val="340561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1889" y="881447"/>
            <a:ext cx="8420696" cy="5371072"/>
            <a:chOff x="502507" y="881447"/>
            <a:chExt cx="8037181" cy="5371072"/>
          </a:xfrm>
        </p:grpSpPr>
        <p:sp>
          <p:nvSpPr>
            <p:cNvPr id="4" name="Rectangle 3"/>
            <p:cNvSpPr/>
            <p:nvPr/>
          </p:nvSpPr>
          <p:spPr>
            <a:xfrm>
              <a:off x="4017114" y="881447"/>
              <a:ext cx="4522574" cy="5371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Politiska un operacionāla stratēģija – galvenās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izvēles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Valsts attīstības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vīzija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un </a:t>
              </a:r>
              <a:r>
                <a:rPr lang="lv-LV" cap="all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virsmērķis</a:t>
              </a:r>
              <a:endParaRPr lang="lv-LV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endParaRPr>
            </a:p>
            <a:p>
              <a:pPr marL="108000">
                <a:spcAft>
                  <a:spcPts val="1500"/>
                </a:spcAft>
              </a:pP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Prioritātes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– stratēģiskie mērķi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Rīcības virzieni/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uzdevumi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katrā prioritātē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Indikatīvie finanšu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ieguldījumi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/ lielie projekti ar KPI/ </a:t>
              </a:r>
              <a:r>
                <a:rPr lang="lv-LV" b="1" cap="all" dirty="0" err="1">
                  <a:solidFill>
                    <a:srgbClr val="6CB32B"/>
                  </a:solidFill>
                  <a:latin typeface="Calibri" panose="020F0502020204030204" pitchFamily="34" charset="0"/>
                </a:rPr>
                <a:t>atdeve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/ tīrā ietekme uz politiku rezultātiem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Sasniedzamie rīcības virzienu/ politiku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rezultāti </a:t>
              </a:r>
            </a:p>
            <a:p>
              <a:pPr marL="108000">
                <a:spcAft>
                  <a:spcPts val="1500"/>
                </a:spcAft>
              </a:pP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Atbildīgās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institūcijas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Īstenošanas,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uzraudzības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un novērtēšanas process 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2507" y="881447"/>
              <a:ext cx="3514607" cy="5371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>
                <a:spcAft>
                  <a:spcPts val="1500"/>
                </a:spcAft>
              </a:pP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KAS ir NAP(2027)? 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KUR vēlamies </a:t>
              </a:r>
              <a:r>
                <a:rPr lang="lv-LV" sz="18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nokļūt</a:t>
              </a: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KĀ to </a:t>
              </a:r>
              <a:r>
                <a:rPr lang="lv-LV" sz="18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sasniegt</a:t>
              </a: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endParaRPr lang="lv-LV" sz="160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5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07EE696-51A7-467F-81C5-30CBAF21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906" y="391405"/>
            <a:ext cx="3609318" cy="571314"/>
          </a:xfrm>
        </p:spPr>
        <p:txBody>
          <a:bodyPr>
            <a:normAutofit/>
          </a:bodyPr>
          <a:lstStyle/>
          <a:p>
            <a:r>
              <a:rPr lang="lv-LV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īstenošana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101" y="935109"/>
            <a:ext cx="491120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IKP UZ 1 IEDZĪVOTĀJU     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2017.gadā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(PPP) 		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5892" y="1598884"/>
            <a:ext cx="50387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IENĀKUMU NEVIENLĪDZĪBA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6,3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2017.gadā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(S80/20 indekss)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	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4,8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5" name="Up Arrow 4"/>
          <p:cNvSpPr/>
          <p:nvPr/>
        </p:nvSpPr>
        <p:spPr>
          <a:xfrm>
            <a:off x="163249" y="1164373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60"/>
          <a:stretch/>
        </p:blipFill>
        <p:spPr>
          <a:xfrm>
            <a:off x="4700757" y="3124571"/>
            <a:ext cx="4266922" cy="3672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55892" y="2279878"/>
            <a:ext cx="51128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DABISKAIS PIEAUGUMS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-7929 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2017.gadā </a:t>
            </a:r>
          </a:p>
          <a:p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      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28" name="Up Arrow 27"/>
          <p:cNvSpPr/>
          <p:nvPr/>
        </p:nvSpPr>
        <p:spPr>
          <a:xfrm>
            <a:off x="159658" y="2513284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58" y="477196"/>
            <a:ext cx="1082040" cy="323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906" y="3856887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300"/>
              </a:spcAft>
            </a:pPr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vidus posma novērtējums</a:t>
            </a: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61%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rādītāju izpilde pozitīva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19%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neapmierinoši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</a:t>
            </a:r>
            <a:r>
              <a:rPr 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stagnē</a:t>
            </a: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209350" y="4225846"/>
            <a:ext cx="199165" cy="35575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Up Arrow 33"/>
          <p:cNvSpPr/>
          <p:nvPr/>
        </p:nvSpPr>
        <p:spPr>
          <a:xfrm rot="10800000">
            <a:off x="209350" y="4741745"/>
            <a:ext cx="199165" cy="355758"/>
          </a:xfrm>
          <a:prstGeom prst="up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20005" y="5347682"/>
            <a:ext cx="371649" cy="146880"/>
          </a:xfrm>
          <a:prstGeom prst="leftRightArrow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455892" y="706601"/>
            <a:ext cx="2988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Stratēģisko mērķu izpilde</a:t>
            </a:r>
          </a:p>
        </p:txBody>
      </p:sp>
      <p:sp>
        <p:nvSpPr>
          <p:cNvPr id="16" name="Up Arrow 15"/>
          <p:cNvSpPr/>
          <p:nvPr/>
        </p:nvSpPr>
        <p:spPr>
          <a:xfrm rot="5400000">
            <a:off x="154679" y="1878205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8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402DDD-E32F-488C-88E1-8B9B6F6F9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57" t="11881" r="33589" b="4359"/>
          <a:stretch/>
        </p:blipFill>
        <p:spPr>
          <a:xfrm>
            <a:off x="4764622" y="950780"/>
            <a:ext cx="2769590" cy="39722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F19D92-04BD-4BF4-83A8-AD48B26C3023}"/>
              </a:ext>
            </a:extLst>
          </p:cNvPr>
          <p:cNvSpPr/>
          <p:nvPr/>
        </p:nvSpPr>
        <p:spPr>
          <a:xfrm>
            <a:off x="4764622" y="5071498"/>
            <a:ext cx="345728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IAM tiek integrēti Latvijas plānošanas sistēmā </a:t>
            </a:r>
          </a:p>
          <a:p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Latvijā nav tādu jomu, kurās nozares politika netiek īstenota, bet daudzās to varētu darīt efektīvāk un ieguldīt vairāk</a:t>
            </a:r>
            <a:endParaRPr lang="lv-LV" sz="1400" i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187E6F-4A19-4A97-9FC7-5C5CEFB21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7" t="12624" r="33905" b="4921"/>
          <a:stretch/>
        </p:blipFill>
        <p:spPr>
          <a:xfrm>
            <a:off x="101808" y="460249"/>
            <a:ext cx="4357070" cy="59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12750" y="3116262"/>
            <a:ext cx="80137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lv-LV" altLang="lv-LV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556" y="404813"/>
            <a:ext cx="6837405" cy="576262"/>
          </a:xfrm>
        </p:spPr>
        <p:txBody>
          <a:bodyPr>
            <a:normAutofit fontScale="90000"/>
          </a:bodyPr>
          <a:lstStyle/>
          <a:p>
            <a:pPr algn="l"/>
            <a: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27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ietvars/ avots </a:t>
            </a:r>
            <a: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 altLang="lv-LV" sz="25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87394" y="3233677"/>
            <a:ext cx="7109471" cy="3386123"/>
          </a:xfrm>
        </p:spPr>
        <p:txBody>
          <a:bodyPr>
            <a:normAutofit/>
          </a:bodyPr>
          <a:lstStyle/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nozaru politiku </a:t>
            </a:r>
            <a:r>
              <a:rPr lang="lv-LV" alt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vidusposma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izvērtējumi</a:t>
            </a:r>
            <a:endParaRPr lang="lv-LV" alt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 2030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mērķu aktualitāte</a:t>
            </a:r>
          </a:p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Dienaskārtība 2030 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17 IAM un 169</a:t>
            </a:r>
          </a:p>
          <a:p>
            <a:pPr marL="463550" lvl="3" indent="0">
              <a:spcAft>
                <a:spcPts val="6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Globālās attīstības tendences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uzticēšanās krīze/ polarizācija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sabiedrības novecošanās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migrācija un urbanizācija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ceturtā industriālā revolūcija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klimata pārmaiņas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tautsaimniecības integrācija globālajās vērtību ķēdēs u.c.</a:t>
            </a: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endParaRPr lang="lv-LV" altLang="lv-LV" sz="2400" dirty="0">
              <a:solidFill>
                <a:srgbClr val="262626"/>
              </a:solidFill>
            </a:endParaRPr>
          </a:p>
          <a:p>
            <a:pPr marL="0" indent="0">
              <a:spcBef>
                <a:spcPct val="30000"/>
              </a:spcBef>
              <a:buFont typeface="Arial" panose="020B0604020202020204" pitchFamily="34" charset="0"/>
              <a:buNone/>
            </a:pPr>
            <a:endParaRPr lang="lv-LV" altLang="lv-LV" sz="2000" b="1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8829" y="2570102"/>
            <a:ext cx="33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6450" lvl="3" indent="-342900" algn="ctr">
              <a:buFont typeface="Arial" panose="020B0604020202020204" pitchFamily="34" charset="0"/>
              <a:buNone/>
            </a:pPr>
            <a:r>
              <a:rPr lang="lv-LV" altLang="lv-LV" sz="2000" dirty="0">
                <a:solidFill>
                  <a:srgbClr val="6CB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jādefinē, ņemot vērā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3965575" y="1644650"/>
            <a:ext cx="1216025" cy="484188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8379" y="1567656"/>
            <a:ext cx="2035968" cy="73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publiskie ieguldījumi (VB)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1110" y="1567656"/>
            <a:ext cx="2035968" cy="73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daudzgadu budžets </a:t>
            </a:r>
          </a:p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2021.-2027. (MFF)</a:t>
            </a:r>
          </a:p>
        </p:txBody>
      </p:sp>
    </p:spTree>
    <p:extLst>
      <p:ext uri="{BB962C8B-B14F-4D97-AF65-F5344CB8AC3E}">
        <p14:creationId xmlns:p14="http://schemas.microsoft.com/office/powerpoint/2010/main" val="5006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2680" y="1639330"/>
            <a:ext cx="6936259" cy="388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atbildīga finanšu politika/ cikliskums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 - konkurētspējas atslēga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Inovācija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digitālā ekonomika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līdzsvarota attīstība (9+21 modelis)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nevienlīdzības mazināšana/ vienlīdzīgas iespējas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lv-LV" altLang="lv-LV" sz="1600" cap="all" dirty="0">
                <a:solidFill>
                  <a:srgbClr val="538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sabiedrības uzticēšanās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336" y="404813"/>
            <a:ext cx="7364626" cy="576262"/>
          </a:xfrm>
        </p:spPr>
        <p:txBody>
          <a:bodyPr>
            <a:normAutofit fontScale="90000"/>
          </a:bodyPr>
          <a:lstStyle/>
          <a:p>
            <a:pPr algn="l"/>
            <a: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27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</a:t>
            </a:r>
            <a:r>
              <a:rPr lang="lv-LV" altLang="lv-LV" sz="27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pamatpieņēmumi</a:t>
            </a:r>
            <a:r>
              <a:rPr lang="lv-LV" altLang="lv-LV" sz="27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aksiomas</a:t>
            </a:r>
            <a: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 altLang="lv-LV" sz="25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3" y="930877"/>
            <a:ext cx="8229600" cy="494269"/>
          </a:xfrm>
        </p:spPr>
        <p:txBody>
          <a:bodyPr/>
          <a:lstStyle/>
          <a:p>
            <a:pPr marL="0" indent="0" algn="ctr">
              <a:buNone/>
            </a:pPr>
            <a:r>
              <a:rPr lang="lv-LV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Uzticības krīze un sekojošā nenoteiktība</a:t>
            </a: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53978" y="1977811"/>
            <a:ext cx="6400800" cy="3171825"/>
            <a:chOff x="1371600" y="811126"/>
            <a:chExt cx="6400800" cy="31718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811126"/>
              <a:ext cx="6400800" cy="31718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5096" t="14647" r="21042"/>
            <a:stretch/>
          </p:blipFill>
          <p:spPr>
            <a:xfrm>
              <a:off x="6178378" y="1275705"/>
              <a:ext cx="247135" cy="270724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76809" y="5149636"/>
            <a:ext cx="1512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Eurobarometer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222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79897" y="1880423"/>
            <a:ext cx="2035968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DZīves</a:t>
            </a: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79897" y="3776663"/>
            <a:ext cx="2035968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Valstiskums un pilsoniskā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apziņa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6505" y="2821038"/>
            <a:ext cx="2223492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ZInāšanas</a:t>
            </a: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prasmes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8015" y="3776663"/>
            <a:ext cx="2211982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materiālā labklājība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79897" y="2823166"/>
            <a:ext cx="2035968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kultūra, sports, Atpūta 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5444" y="815947"/>
            <a:ext cx="6233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800" b="1" i="0" u="none" strike="noStrike" kern="1200" cap="all" spc="0" normalizeH="0" baseline="0" noProof="0" dirty="0">
                <a:ln>
                  <a:noFill/>
                </a:ln>
                <a:solidFill>
                  <a:srgbClr val="7F764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stabila izaugsme un dzīves kvalitātes pieaugums ikvienam iedzīvotājam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6505" y="1892097"/>
            <a:ext cx="2211982" cy="738981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Tautas ataudze un 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all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dzīvildze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869" y="1988462"/>
            <a:ext cx="546249" cy="546249"/>
          </a:xfrm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9" y="2930410"/>
            <a:ext cx="533243" cy="53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3" y="3859352"/>
            <a:ext cx="481219" cy="48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92" y="1989444"/>
            <a:ext cx="546249" cy="5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12"/>
          <p:cNvGrpSpPr>
            <a:grpSpLocks noChangeAspect="1"/>
          </p:cNvGrpSpPr>
          <p:nvPr/>
        </p:nvGrpSpPr>
        <p:grpSpPr bwMode="auto">
          <a:xfrm>
            <a:off x="6076766" y="2858105"/>
            <a:ext cx="647699" cy="664845"/>
            <a:chOff x="0" y="0"/>
            <a:chExt cx="928977" cy="942489"/>
          </a:xfrm>
        </p:grpSpPr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82" y="496111"/>
              <a:ext cx="442595" cy="44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294"/>
              <a:ext cx="417195" cy="417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5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00">
              <a:off x="525294" y="38911"/>
              <a:ext cx="402590" cy="40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3" y="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33" y="3899825"/>
            <a:ext cx="481219" cy="48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698652" y="6596390"/>
            <a:ext cx="2032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Foto: </a:t>
            </a:r>
            <a:r>
              <a:rPr kumimoji="0" lang="lv-LV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Porapak</a:t>
            </a: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v-LV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Apichodilok</a:t>
            </a:r>
            <a:endParaRPr kumimoji="0" lang="lv-LV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8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TAUTAS ATAUDZE UN DZĪVILDZE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155" y="2132784"/>
            <a:ext cx="4373416" cy="207828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Dzimstība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Veselīgs dzīvesveids</a:t>
            </a:r>
            <a:r>
              <a:rPr lang="lv-LV" sz="1800" b="1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Veselības aprūpe</a:t>
            </a:r>
            <a:r>
              <a:rPr lang="lv-LV" sz="1800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iekļaušana</a:t>
            </a:r>
            <a:r>
              <a:rPr lang="lv-LV" sz="1800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4" y="1647009"/>
            <a:ext cx="971550" cy="971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7033" y="2883898"/>
            <a:ext cx="1574165" cy="15106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tautas ataudze un dzīvildze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raksturo cilvēka fizisko un emocionālo veselības stāvokli, dzīves apstākļus, vēlmi radīt atvases un dzīvot ilgu un aktīvu mūžu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7033" y="4559760"/>
            <a:ext cx="6234546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Summārais dzimstības koeficients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Jaundzimušo sagaidāmais veselīga mūža ilgums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Paredzamais vidējais mūža ilgums jaunpiedzimušajiem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Nabadzīgie iedzīvotāji, kas izkļuvuši no nabadzības riska zonas (%)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Medicīniski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novēršamā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mirstība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100 000 </a:t>
            </a:r>
            <a:r>
              <a:rPr lang="en-GB" sz="1400" dirty="0" err="1">
                <a:latin typeface="Calibri" panose="020F0502020204030204" pitchFamily="34" charset="0"/>
              </a:rPr>
              <a:t>iedzīvotājiem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</a:rPr>
              <a:t>Latvijas </a:t>
            </a:r>
            <a:r>
              <a:rPr lang="en-GB" sz="1400" dirty="0" err="1">
                <a:latin typeface="Calibri" panose="020F0502020204030204" pitchFamily="34" charset="0"/>
              </a:rPr>
              <a:t>pieaugušo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(15-74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)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regulāri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īsteno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aktīvas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brīvā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laika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nodarbes</a:t>
            </a:r>
            <a:endParaRPr lang="lv-LV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27095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0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7801</TotalTime>
  <Words>1024</Words>
  <Application>Microsoft Office PowerPoint</Application>
  <PresentationFormat>On-screen Show (4:3)</PresentationFormat>
  <Paragraphs>234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89_Prezentacija_templateLV</vt:lpstr>
      <vt:lpstr>90_Prezentacija_templateLV</vt:lpstr>
      <vt:lpstr>NAP2027 kodols  Piedāvājums diskusijai  </vt:lpstr>
      <vt:lpstr>PowerPoint Presentation</vt:lpstr>
      <vt:lpstr>NAP2020 īstenošana</vt:lpstr>
      <vt:lpstr>PowerPoint Presentation</vt:lpstr>
      <vt:lpstr> NAP2027 ietvars/ avots  </vt:lpstr>
      <vt:lpstr> NAP2027 pamatpieņēmumi - aksiomas </vt:lpstr>
      <vt:lpstr>PowerPoint Presentation</vt:lpstr>
      <vt:lpstr>PowerPoint Presentation</vt:lpstr>
      <vt:lpstr>TAUTAS ATAUDZE UN DZĪVILDZE</vt:lpstr>
      <vt:lpstr>Zināšanas un prasmes</vt:lpstr>
      <vt:lpstr>Materiālā labklājība</vt:lpstr>
      <vt:lpstr>Dzīves vide</vt:lpstr>
      <vt:lpstr>Kultūra, sports un atpūta </vt:lpstr>
      <vt:lpstr>Valstiskums un pilsoniskā apziņa </vt:lpstr>
      <vt:lpstr>NAP2027 STRUKTŪRA</vt:lpstr>
      <vt:lpstr>NAP2027 izstrādes laika grafiks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Elina Kruzkopa</cp:lastModifiedBy>
  <cp:revision>198</cp:revision>
  <cp:lastPrinted>2018-12-10T11:52:34Z</cp:lastPrinted>
  <dcterms:created xsi:type="dcterms:W3CDTF">2014-11-20T14:46:47Z</dcterms:created>
  <dcterms:modified xsi:type="dcterms:W3CDTF">2018-12-18T13:19:29Z</dcterms:modified>
</cp:coreProperties>
</file>