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78" r:id="rId2"/>
  </p:sldMasterIdLst>
  <p:notesMasterIdLst>
    <p:notesMasterId r:id="rId18"/>
  </p:notesMasterIdLst>
  <p:handoutMasterIdLst>
    <p:handoutMasterId r:id="rId19"/>
  </p:handoutMasterIdLst>
  <p:sldIdLst>
    <p:sldId id="256" r:id="rId3"/>
    <p:sldId id="264" r:id="rId4"/>
    <p:sldId id="270" r:id="rId5"/>
    <p:sldId id="265" r:id="rId6"/>
    <p:sldId id="260" r:id="rId7"/>
    <p:sldId id="258" r:id="rId8"/>
    <p:sldId id="259" r:id="rId9"/>
    <p:sldId id="274" r:id="rId10"/>
    <p:sldId id="276" r:id="rId11"/>
    <p:sldId id="277" r:id="rId12"/>
    <p:sldId id="271" r:id="rId13"/>
    <p:sldId id="269" r:id="rId14"/>
    <p:sldId id="268" r:id="rId15"/>
    <p:sldId id="267" r:id="rId16"/>
    <p:sldId id="275" r:id="rId17"/>
  </p:sldIdLst>
  <p:sldSz cx="12192000" cy="6858000"/>
  <p:notesSz cx="6735763" cy="9869488"/>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563246764984454"/>
          <c:y val="0.29499228045642684"/>
          <c:w val="0.62669168560461286"/>
          <c:h val="0.61128708594969927"/>
        </c:manualLayout>
      </c:layout>
      <c:pie3DChart>
        <c:varyColors val="1"/>
        <c:ser>
          <c:idx val="0"/>
          <c:order val="0"/>
          <c:dPt>
            <c:idx val="0"/>
            <c:bubble3D val="0"/>
            <c:explosion val="13"/>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a:noFill/>
              </a:ln>
              <a:effectLst/>
              <a:sp3d/>
            </c:spPr>
            <c:extLst>
              <c:ext xmlns:c16="http://schemas.microsoft.com/office/drawing/2014/chart" uri="{C3380CC4-5D6E-409C-BE32-E72D297353CC}">
                <c16:uniqueId val="{00000001-6C51-45B7-A903-9035EF0FCDFD}"/>
              </c:ext>
            </c:extLst>
          </c:dPt>
          <c:dPt>
            <c:idx val="1"/>
            <c:bubble3D val="0"/>
            <c:explosion val="6"/>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a:noFill/>
              </a:ln>
              <a:effectLst/>
              <a:sp3d/>
            </c:spPr>
            <c:extLst>
              <c:ext xmlns:c16="http://schemas.microsoft.com/office/drawing/2014/chart" uri="{C3380CC4-5D6E-409C-BE32-E72D297353CC}">
                <c16:uniqueId val="{00000003-6C51-45B7-A903-9035EF0FCDFD}"/>
              </c:ext>
            </c:extLst>
          </c:dPt>
          <c:dPt>
            <c:idx val="2"/>
            <c:bubble3D val="0"/>
            <c:explosion val="4"/>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sp3d/>
            </c:spPr>
            <c:extLst>
              <c:ext xmlns:c16="http://schemas.microsoft.com/office/drawing/2014/chart" uri="{C3380CC4-5D6E-409C-BE32-E72D297353CC}">
                <c16:uniqueId val="{00000005-6C51-45B7-A903-9035EF0FCDFD}"/>
              </c:ext>
            </c:extLst>
          </c:dPt>
          <c:dPt>
            <c:idx val="3"/>
            <c:bubble3D val="0"/>
            <c:explosion val="4"/>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a:noFill/>
              </a:ln>
              <a:effectLst/>
              <a:sp3d/>
            </c:spPr>
            <c:extLst>
              <c:ext xmlns:c16="http://schemas.microsoft.com/office/drawing/2014/chart" uri="{C3380CC4-5D6E-409C-BE32-E72D297353CC}">
                <c16:uniqueId val="{00000007-6C51-45B7-A903-9035EF0FCDFD}"/>
              </c:ext>
            </c:extLst>
          </c:dPt>
          <c:dPt>
            <c:idx val="4"/>
            <c:bubble3D val="0"/>
            <c:explosion val="4"/>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a:noFill/>
              </a:ln>
              <a:effectLst/>
              <a:sp3d/>
            </c:spPr>
            <c:extLst>
              <c:ext xmlns:c16="http://schemas.microsoft.com/office/drawing/2014/chart" uri="{C3380CC4-5D6E-409C-BE32-E72D297353CC}">
                <c16:uniqueId val="{00000009-6C51-45B7-A903-9035EF0FCDFD}"/>
              </c:ext>
            </c:extLst>
          </c:dPt>
          <c:dPt>
            <c:idx val="5"/>
            <c:bubble3D val="0"/>
            <c:explosion val="12"/>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a:noFill/>
              </a:ln>
              <a:effectLst/>
              <a:sp3d/>
            </c:spPr>
            <c:extLst>
              <c:ext xmlns:c16="http://schemas.microsoft.com/office/drawing/2014/chart" uri="{C3380CC4-5D6E-409C-BE32-E72D297353CC}">
                <c16:uniqueId val="{0000000B-6C51-45B7-A903-9035EF0FCDFD}"/>
              </c:ext>
            </c:extLst>
          </c:dPt>
          <c:dPt>
            <c:idx val="6"/>
            <c:bubble3D val="0"/>
            <c:explosion val="2"/>
            <c:spPr>
              <a:gradFill rotWithShape="1">
                <a:gsLst>
                  <a:gs pos="0">
                    <a:schemeClr val="accent1">
                      <a:lumMod val="60000"/>
                      <a:lumMod val="110000"/>
                      <a:satMod val="105000"/>
                      <a:tint val="67000"/>
                    </a:schemeClr>
                  </a:gs>
                  <a:gs pos="50000">
                    <a:schemeClr val="accent1">
                      <a:lumMod val="60000"/>
                      <a:lumMod val="105000"/>
                      <a:satMod val="103000"/>
                      <a:tint val="73000"/>
                    </a:schemeClr>
                  </a:gs>
                  <a:gs pos="100000">
                    <a:schemeClr val="accent1">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0D-6C51-45B7-A903-9035EF0FCDFD}"/>
              </c:ext>
            </c:extLst>
          </c:dPt>
          <c:dPt>
            <c:idx val="7"/>
            <c:bubble3D val="0"/>
            <c:explosion val="3"/>
            <c:spPr>
              <a:gradFill rotWithShape="1">
                <a:gsLst>
                  <a:gs pos="0">
                    <a:schemeClr val="accent2">
                      <a:lumMod val="60000"/>
                      <a:lumMod val="110000"/>
                      <a:satMod val="105000"/>
                      <a:tint val="67000"/>
                    </a:schemeClr>
                  </a:gs>
                  <a:gs pos="50000">
                    <a:schemeClr val="accent2">
                      <a:lumMod val="60000"/>
                      <a:lumMod val="105000"/>
                      <a:satMod val="103000"/>
                      <a:tint val="73000"/>
                    </a:schemeClr>
                  </a:gs>
                  <a:gs pos="100000">
                    <a:schemeClr val="accent2">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0F-6C51-45B7-A903-9035EF0FCDFD}"/>
              </c:ext>
            </c:extLst>
          </c:dPt>
          <c:dPt>
            <c:idx val="8"/>
            <c:bubble3D val="0"/>
            <c:explosion val="4"/>
            <c:spPr>
              <a:gradFill rotWithShape="1">
                <a:gsLst>
                  <a:gs pos="0">
                    <a:schemeClr val="accent3">
                      <a:lumMod val="60000"/>
                      <a:lumMod val="110000"/>
                      <a:satMod val="105000"/>
                      <a:tint val="67000"/>
                    </a:schemeClr>
                  </a:gs>
                  <a:gs pos="50000">
                    <a:schemeClr val="accent3">
                      <a:lumMod val="60000"/>
                      <a:lumMod val="105000"/>
                      <a:satMod val="103000"/>
                      <a:tint val="73000"/>
                    </a:schemeClr>
                  </a:gs>
                  <a:gs pos="100000">
                    <a:schemeClr val="accent3">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11-6C51-45B7-A903-9035EF0FCDFD}"/>
              </c:ext>
            </c:extLst>
          </c:dPt>
          <c:dPt>
            <c:idx val="9"/>
            <c:bubble3D val="0"/>
            <c:explosion val="2"/>
            <c:spPr>
              <a:gradFill rotWithShape="1">
                <a:gsLst>
                  <a:gs pos="0">
                    <a:schemeClr val="accent4">
                      <a:lumMod val="60000"/>
                      <a:lumMod val="110000"/>
                      <a:satMod val="105000"/>
                      <a:tint val="67000"/>
                    </a:schemeClr>
                  </a:gs>
                  <a:gs pos="50000">
                    <a:schemeClr val="accent4">
                      <a:lumMod val="60000"/>
                      <a:lumMod val="105000"/>
                      <a:satMod val="103000"/>
                      <a:tint val="73000"/>
                    </a:schemeClr>
                  </a:gs>
                  <a:gs pos="100000">
                    <a:schemeClr val="accent4">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13-6C51-45B7-A903-9035EF0FCDFD}"/>
              </c:ext>
            </c:extLst>
          </c:dPt>
          <c:dPt>
            <c:idx val="10"/>
            <c:bubble3D val="0"/>
            <c:explosion val="1"/>
            <c:spPr>
              <a:gradFill rotWithShape="1">
                <a:gsLst>
                  <a:gs pos="0">
                    <a:schemeClr val="accent5">
                      <a:lumMod val="60000"/>
                      <a:lumMod val="110000"/>
                      <a:satMod val="105000"/>
                      <a:tint val="67000"/>
                    </a:schemeClr>
                  </a:gs>
                  <a:gs pos="50000">
                    <a:schemeClr val="accent5">
                      <a:lumMod val="60000"/>
                      <a:lumMod val="105000"/>
                      <a:satMod val="103000"/>
                      <a:tint val="73000"/>
                    </a:schemeClr>
                  </a:gs>
                  <a:gs pos="100000">
                    <a:schemeClr val="accent5">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15-6C51-45B7-A903-9035EF0FCDFD}"/>
              </c:ext>
            </c:extLst>
          </c:dPt>
          <c:dPt>
            <c:idx val="11"/>
            <c:bubble3D val="0"/>
            <c:explosion val="4"/>
            <c:spPr>
              <a:gradFill rotWithShape="1">
                <a:gsLst>
                  <a:gs pos="0">
                    <a:schemeClr val="accent6">
                      <a:lumMod val="60000"/>
                      <a:lumMod val="110000"/>
                      <a:satMod val="105000"/>
                      <a:tint val="67000"/>
                    </a:schemeClr>
                  </a:gs>
                  <a:gs pos="50000">
                    <a:schemeClr val="accent6">
                      <a:lumMod val="60000"/>
                      <a:lumMod val="105000"/>
                      <a:satMod val="103000"/>
                      <a:tint val="73000"/>
                    </a:schemeClr>
                  </a:gs>
                  <a:gs pos="100000">
                    <a:schemeClr val="accent6">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17-6C51-45B7-A903-9035EF0FCDFD}"/>
              </c:ext>
            </c:extLst>
          </c:dPt>
          <c:dLbls>
            <c:dLbl>
              <c:idx val="0"/>
              <c:layout>
                <c:manualLayout>
                  <c:x val="-0.26901822026771244"/>
                  <c:y val="-0.10670742227020373"/>
                </c:manualLayout>
              </c:layout>
              <c:tx>
                <c:rich>
                  <a:bodyPr rot="0" spcFirstLastPara="1" vertOverflow="ellipsis" vert="horz" wrap="square" anchor="ctr" anchorCtr="1"/>
                  <a:lstStyle/>
                  <a:p>
                    <a:pPr>
                      <a:defRPr sz="1200" b="1" i="0" u="none" strike="noStrike" kern="1200" baseline="0">
                        <a:solidFill>
                          <a:srgbClr val="0070C0"/>
                        </a:solidFill>
                        <a:latin typeface="Verdana" panose="020B0604030504040204" pitchFamily="34" charset="0"/>
                        <a:ea typeface="Verdana" panose="020B0604030504040204" pitchFamily="34" charset="0"/>
                        <a:cs typeface="+mn-cs"/>
                      </a:defRPr>
                    </a:pPr>
                    <a:fld id="{F1B11423-0ED7-4FD9-82FF-A5BAA7B690A5}" type="CATEGORYNAME">
                      <a:rPr lang="en-US" sz="1200" b="1">
                        <a:solidFill>
                          <a:srgbClr val="0070C0"/>
                        </a:solidFill>
                      </a:rPr>
                      <a:pPr>
                        <a:defRPr sz="1200" b="1">
                          <a:solidFill>
                            <a:srgbClr val="0070C0"/>
                          </a:solidFill>
                        </a:defRPr>
                      </a:pPr>
                      <a:t>[CATEGORY NAME]</a:t>
                    </a:fld>
                    <a:endParaRPr lang="en-US" sz="1200" b="1">
                      <a:solidFill>
                        <a:srgbClr val="0070C0"/>
                      </a:solidFill>
                    </a:endParaRPr>
                  </a:p>
                  <a:p>
                    <a:pPr>
                      <a:defRPr sz="1200" b="1">
                        <a:solidFill>
                          <a:srgbClr val="0070C0"/>
                        </a:solidFill>
                      </a:defRPr>
                    </a:pPr>
                    <a:r>
                      <a:rPr lang="en-US" sz="1200" b="1">
                        <a:solidFill>
                          <a:srgbClr val="0070C0"/>
                        </a:solidFill>
                      </a:rPr>
                      <a:t> </a:t>
                    </a:r>
                    <a:fld id="{53ECC6AD-79F3-4047-B216-2A07A1C273C3}" type="VALUE">
                      <a:rPr lang="en-US" sz="1200" b="1">
                        <a:solidFill>
                          <a:srgbClr val="0070C0"/>
                        </a:solidFill>
                      </a:rPr>
                      <a:pPr>
                        <a:defRPr sz="1200" b="1">
                          <a:solidFill>
                            <a:srgbClr val="0070C0"/>
                          </a:solidFill>
                        </a:defRPr>
                      </a:pPr>
                      <a:t>[VALUE]</a:t>
                    </a:fld>
                    <a:r>
                      <a:rPr lang="en-US" sz="1200" b="1">
                        <a:solidFill>
                          <a:srgbClr val="0070C0"/>
                        </a:solidFill>
                      </a:rPr>
                      <a:t> milj. EUR</a:t>
                    </a:r>
                  </a:p>
                </c:rich>
              </c:tx>
              <c:spPr>
                <a:solidFill>
                  <a:srgbClr val="FFFFFF"/>
                </a:solidFill>
                <a:ln>
                  <a:noFill/>
                </a:ln>
                <a:effectLst/>
              </c:spPr>
              <c:txPr>
                <a:bodyPr rot="0" spcFirstLastPara="1" vertOverflow="ellipsis" vert="horz" wrap="square" anchor="ctr" anchorCtr="1"/>
                <a:lstStyle/>
                <a:p>
                  <a:pPr>
                    <a:defRPr sz="1200" b="1" i="0" u="none" strike="noStrike" kern="1200" baseline="0">
                      <a:solidFill>
                        <a:srgbClr val="0070C0"/>
                      </a:solidFill>
                      <a:latin typeface="Verdana" panose="020B0604030504040204" pitchFamily="34" charset="0"/>
                      <a:ea typeface="Verdana" panose="020B0604030504040204" pitchFamily="34" charset="0"/>
                      <a:cs typeface="+mn-cs"/>
                    </a:defRPr>
                  </a:pPr>
                  <a:endParaRPr lang="lv-LV"/>
                </a:p>
              </c:txPr>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6C51-45B7-A903-9035EF0FCDFD}"/>
                </c:ext>
              </c:extLst>
            </c:dLbl>
            <c:dLbl>
              <c:idx val="1"/>
              <c:layout>
                <c:manualLayout>
                  <c:x val="-0.12118858282853082"/>
                  <c:y val="-0.15608363883309367"/>
                </c:manualLayout>
              </c:layout>
              <c:tx>
                <c:rich>
                  <a:bodyPr/>
                  <a:lstStyle/>
                  <a:p>
                    <a:fld id="{52F08998-32AF-4AF3-A1DC-743B64FCC3DE}" type="CATEGORYNAME">
                      <a:rPr lang="lv-LV"/>
                      <a:pPr/>
                      <a:t>[CATEGORY NAME]</a:t>
                    </a:fld>
                    <a:endParaRPr lang="lv-LV"/>
                  </a:p>
                  <a:p>
                    <a:r>
                      <a:rPr lang="lv-LV"/>
                      <a:t> </a:t>
                    </a:r>
                    <a:fld id="{0F6002C9-83EC-465C-872B-E22EE7947BA9}" type="VALUE">
                      <a:rPr lang="lv-LV"/>
                      <a:pPr/>
                      <a:t>[VALUE]</a:t>
                    </a:fld>
                    <a:r>
                      <a:rPr lang="lv-LV"/>
                      <a:t> milj. EUR</a:t>
                    </a:r>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6C51-45B7-A903-9035EF0FCDFD}"/>
                </c:ext>
              </c:extLst>
            </c:dLbl>
            <c:dLbl>
              <c:idx val="2"/>
              <c:layout>
                <c:manualLayout>
                  <c:x val="-5.2830242538128916E-2"/>
                  <c:y val="-6.1308891440893146E-2"/>
                </c:manualLayout>
              </c:layout>
              <c:tx>
                <c:rich>
                  <a:bodyPr/>
                  <a:lstStyle/>
                  <a:p>
                    <a:fld id="{D545782E-1377-4A0B-A5BE-57EDEABD1B73}" type="CATEGORYNAME">
                      <a:rPr lang="en-US" sz="1200"/>
                      <a:pPr/>
                      <a:t>[CATEGORY NAME]</a:t>
                    </a:fld>
                    <a:r>
                      <a:rPr lang="en-US" sz="1200"/>
                      <a:t>**</a:t>
                    </a:r>
                  </a:p>
                  <a:p>
                    <a:r>
                      <a:rPr lang="en-US" sz="1200"/>
                      <a:t>2,5 milj. EUR</a:t>
                    </a:r>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6C51-45B7-A903-9035EF0FCDFD}"/>
                </c:ext>
              </c:extLst>
            </c:dLbl>
            <c:dLbl>
              <c:idx val="3"/>
              <c:layout>
                <c:manualLayout>
                  <c:x val="6.4961361384418811E-2"/>
                  <c:y val="-0.14108387539528586"/>
                </c:manualLayout>
              </c:layout>
              <c:tx>
                <c:rich>
                  <a:bodyPr/>
                  <a:lstStyle/>
                  <a:p>
                    <a:fld id="{585C1A4B-41AA-4991-9524-A7E9035823CB}" type="CATEGORYNAME">
                      <a:rPr lang="en-US"/>
                      <a:pPr/>
                      <a:t>[CATEGORY NAME]</a:t>
                    </a:fld>
                    <a:endParaRPr lang="en-US"/>
                  </a:p>
                  <a:p>
                    <a:r>
                      <a:rPr lang="en-US"/>
                      <a:t> </a:t>
                    </a:r>
                    <a:fld id="{95355005-F101-40B4-8BA3-C844FE584649}" type="VALUE">
                      <a:rPr lang="en-US"/>
                      <a:pPr/>
                      <a:t>[VALUE]</a:t>
                    </a:fld>
                    <a:r>
                      <a:rPr lang="en-US"/>
                      <a:t> milj. EUR</a:t>
                    </a:r>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6C51-45B7-A903-9035EF0FCDFD}"/>
                </c:ext>
              </c:extLst>
            </c:dLbl>
            <c:dLbl>
              <c:idx val="4"/>
              <c:layout>
                <c:manualLayout>
                  <c:x val="4.4055683642964416E-2"/>
                  <c:y val="-7.2758586150049473E-2"/>
                </c:manualLayout>
              </c:layout>
              <c:tx>
                <c:rich>
                  <a:bodyPr/>
                  <a:lstStyle/>
                  <a:p>
                    <a:fld id="{5698D285-6403-4511-9203-D6A6B86E17CF}" type="CATEGORYNAME">
                      <a:rPr lang="en-US"/>
                      <a:pPr/>
                      <a:t>[CATEGORY NAME]</a:t>
                    </a:fld>
                    <a:r>
                      <a:rPr lang="en-US"/>
                      <a:t> </a:t>
                    </a:r>
                  </a:p>
                  <a:p>
                    <a:fld id="{4CC6354E-56BC-4912-BD47-27E1B476D645}" type="VALUE">
                      <a:rPr lang="en-US"/>
                      <a:pPr/>
                      <a:t>[VALUE]</a:t>
                    </a:fld>
                    <a:r>
                      <a:rPr lang="en-US"/>
                      <a:t> milj. EUR</a:t>
                    </a:r>
                  </a:p>
                </c:rich>
              </c:tx>
              <c:dLblPos val="bestFit"/>
              <c:showLegendKey val="0"/>
              <c:showVal val="1"/>
              <c:showCatName val="1"/>
              <c:showSerName val="0"/>
              <c:showPercent val="1"/>
              <c:showBubbleSize val="0"/>
              <c:extLst>
                <c:ext xmlns:c15="http://schemas.microsoft.com/office/drawing/2012/chart" uri="{CE6537A1-D6FC-4f65-9D91-7224C49458BB}">
                  <c15:layout>
                    <c:manualLayout>
                      <c:w val="0.23124667408753452"/>
                      <c:h val="0.10697907340836815"/>
                    </c:manualLayout>
                  </c15:layout>
                  <c15:dlblFieldTable/>
                  <c15:showDataLabelsRange val="0"/>
                </c:ext>
                <c:ext xmlns:c16="http://schemas.microsoft.com/office/drawing/2014/chart" uri="{C3380CC4-5D6E-409C-BE32-E72D297353CC}">
                  <c16:uniqueId val="{00000009-6C51-45B7-A903-9035EF0FCDFD}"/>
                </c:ext>
              </c:extLst>
            </c:dLbl>
            <c:dLbl>
              <c:idx val="5"/>
              <c:layout>
                <c:manualLayout>
                  <c:x val="5.6016135630631063E-2"/>
                  <c:y val="-5.3720257598846459E-2"/>
                </c:manualLayout>
              </c:layout>
              <c:tx>
                <c:rich>
                  <a:bodyPr rot="0" spcFirstLastPara="1" vertOverflow="ellipsis" vert="horz" wrap="square" anchor="ctr" anchorCtr="1"/>
                  <a:lstStyle/>
                  <a:p>
                    <a:pPr>
                      <a:defRPr sz="1200" b="1" i="0" u="none" strike="noStrike" kern="1200" baseline="0">
                        <a:solidFill>
                          <a:srgbClr val="0070C0"/>
                        </a:solidFill>
                        <a:latin typeface="Verdana" panose="020B0604030504040204" pitchFamily="34" charset="0"/>
                        <a:ea typeface="Verdana" panose="020B0604030504040204" pitchFamily="34" charset="0"/>
                        <a:cs typeface="+mn-cs"/>
                      </a:defRPr>
                    </a:pPr>
                    <a:fld id="{29B0E581-772C-47DA-9330-41BD543A6107}" type="CATEGORYNAME">
                      <a:rPr lang="sv-SE" sz="1200" b="1" smtClean="0">
                        <a:solidFill>
                          <a:srgbClr val="0070C0"/>
                        </a:solidFill>
                      </a:rPr>
                      <a:pPr>
                        <a:defRPr sz="1200" b="1">
                          <a:solidFill>
                            <a:srgbClr val="0070C0"/>
                          </a:solidFill>
                        </a:defRPr>
                      </a:pPr>
                      <a:t>[CATEGORY NAME]</a:t>
                    </a:fld>
                    <a:endParaRPr lang="sv-SE" sz="1200" b="1" dirty="0" smtClean="0">
                      <a:solidFill>
                        <a:srgbClr val="0070C0"/>
                      </a:solidFill>
                    </a:endParaRPr>
                  </a:p>
                  <a:p>
                    <a:pPr>
                      <a:defRPr sz="1200" b="1">
                        <a:solidFill>
                          <a:srgbClr val="0070C0"/>
                        </a:solidFill>
                      </a:defRPr>
                    </a:pPr>
                    <a:fld id="{0C55DD54-2B8F-409B-B6C9-09B85D54481B}" type="VALUE">
                      <a:rPr lang="sv-SE" sz="1200" b="1" smtClean="0">
                        <a:solidFill>
                          <a:srgbClr val="0070C0"/>
                        </a:solidFill>
                      </a:rPr>
                      <a:pPr>
                        <a:defRPr sz="1200" b="1">
                          <a:solidFill>
                            <a:srgbClr val="0070C0"/>
                          </a:solidFill>
                        </a:defRPr>
                      </a:pPr>
                      <a:t>[VALUE]</a:t>
                    </a:fld>
                    <a:r>
                      <a:rPr lang="sv-SE" sz="1200" b="1" dirty="0" smtClean="0">
                        <a:solidFill>
                          <a:srgbClr val="0070C0"/>
                        </a:solidFill>
                      </a:rPr>
                      <a:t> milj. EUR</a:t>
                    </a:r>
                  </a:p>
                </c:rich>
              </c:tx>
              <c:spPr>
                <a:noFill/>
                <a:ln>
                  <a:noFill/>
                </a:ln>
                <a:effectLst/>
              </c:spPr>
              <c:txPr>
                <a:bodyPr rot="0" spcFirstLastPara="1" vertOverflow="ellipsis" vert="horz" wrap="square" anchor="ctr" anchorCtr="1"/>
                <a:lstStyle/>
                <a:p>
                  <a:pPr>
                    <a:defRPr sz="1200" b="1" i="0" u="none" strike="noStrike" kern="1200" baseline="0">
                      <a:solidFill>
                        <a:srgbClr val="0070C0"/>
                      </a:solidFill>
                      <a:latin typeface="Verdana" panose="020B0604030504040204" pitchFamily="34" charset="0"/>
                      <a:ea typeface="Verdana" panose="020B0604030504040204" pitchFamily="34" charset="0"/>
                      <a:cs typeface="+mn-cs"/>
                    </a:defRPr>
                  </a:pPr>
                  <a:endParaRPr lang="lv-LV"/>
                </a:p>
              </c:txPr>
              <c:dLblPos val="bestFit"/>
              <c:showLegendKey val="0"/>
              <c:showVal val="1"/>
              <c:showCatName val="1"/>
              <c:showSerName val="0"/>
              <c:showPercent val="1"/>
              <c:showBubbleSize val="0"/>
              <c:extLst>
                <c:ext xmlns:c15="http://schemas.microsoft.com/office/drawing/2012/chart" uri="{CE6537A1-D6FC-4f65-9D91-7224C49458BB}">
                  <c15:layout>
                    <c:manualLayout>
                      <c:w val="0.17235568156231468"/>
                      <c:h val="0.12906220378773503"/>
                    </c:manualLayout>
                  </c15:layout>
                  <c15:dlblFieldTable/>
                  <c15:showDataLabelsRange val="0"/>
                </c:ext>
                <c:ext xmlns:c16="http://schemas.microsoft.com/office/drawing/2014/chart" uri="{C3380CC4-5D6E-409C-BE32-E72D297353CC}">
                  <c16:uniqueId val="{0000000B-6C51-45B7-A903-9035EF0FCDFD}"/>
                </c:ext>
              </c:extLst>
            </c:dLbl>
            <c:dLbl>
              <c:idx val="6"/>
              <c:layout>
                <c:manualLayout>
                  <c:x val="3.0490847522072803E-2"/>
                  <c:y val="-7.8874858352496774E-2"/>
                </c:manualLayout>
              </c:layout>
              <c:tx>
                <c:rich>
                  <a:bodyPr/>
                  <a:lstStyle/>
                  <a:p>
                    <a:fld id="{BA0BC944-4CFE-4CFC-B3A1-D2E0737F54A3}" type="CATEGORYNAME">
                      <a:rPr lang="en-US"/>
                      <a:pPr/>
                      <a:t>[CATEGORY NAME]</a:t>
                    </a:fld>
                    <a:r>
                      <a:rPr lang="en-US"/>
                      <a:t> </a:t>
                    </a:r>
                  </a:p>
                  <a:p>
                    <a:fld id="{C2FA8660-1B16-4441-BD2C-97AA1A2730A6}" type="VALUE">
                      <a:rPr lang="en-US"/>
                      <a:pPr/>
                      <a:t>[VALUE]</a:t>
                    </a:fld>
                    <a:r>
                      <a:rPr lang="en-US"/>
                      <a:t> milj. EUR</a:t>
                    </a:r>
                  </a:p>
                </c:rich>
              </c:tx>
              <c:dLblPos val="bestFit"/>
              <c:showLegendKey val="0"/>
              <c:showVal val="1"/>
              <c:showCatName val="1"/>
              <c:showSerName val="0"/>
              <c:showPercent val="1"/>
              <c:showBubbleSize val="0"/>
              <c:extLst>
                <c:ext xmlns:c15="http://schemas.microsoft.com/office/drawing/2012/chart" uri="{CE6537A1-D6FC-4f65-9D91-7224C49458BB}">
                  <c15:layout>
                    <c:manualLayout>
                      <c:w val="0.20035531369023268"/>
                      <c:h val="0.26088458151924543"/>
                    </c:manualLayout>
                  </c15:layout>
                  <c15:dlblFieldTable/>
                  <c15:showDataLabelsRange val="0"/>
                </c:ext>
                <c:ext xmlns:c16="http://schemas.microsoft.com/office/drawing/2014/chart" uri="{C3380CC4-5D6E-409C-BE32-E72D297353CC}">
                  <c16:uniqueId val="{0000000D-6C51-45B7-A903-9035EF0FCDFD}"/>
                </c:ext>
              </c:extLst>
            </c:dLbl>
            <c:dLbl>
              <c:idx val="7"/>
              <c:layout>
                <c:manualLayout>
                  <c:x val="2.7226875630806981E-2"/>
                  <c:y val="-1.1536397363311348E-2"/>
                </c:manualLayout>
              </c:layout>
              <c:tx>
                <c:rich>
                  <a:bodyPr/>
                  <a:lstStyle/>
                  <a:p>
                    <a:r>
                      <a:rPr lang="lv-LV"/>
                      <a:t>Uzņēmējdarbības attīstības, inovācijas un MVU</a:t>
                    </a:r>
                    <a:br>
                      <a:rPr lang="lv-LV"/>
                    </a:br>
                    <a:fld id="{F3C916D4-45ED-493B-9ED1-CF06AAD42248}" type="VALUE">
                      <a:rPr lang="en-US"/>
                      <a:pPr/>
                      <a:t>[VALUE]</a:t>
                    </a:fld>
                    <a:r>
                      <a:rPr lang="en-US"/>
                      <a:t> milj. EUR</a:t>
                    </a:r>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F-6C51-45B7-A903-9035EF0FCDFD}"/>
                </c:ext>
              </c:extLst>
            </c:dLbl>
            <c:dLbl>
              <c:idx val="8"/>
              <c:layout>
                <c:manualLayout>
                  <c:x val="5.2696684662372088E-2"/>
                  <c:y val="8.6700282393130049E-3"/>
                </c:manualLayout>
              </c:layout>
              <c:tx>
                <c:rich>
                  <a:bodyPr/>
                  <a:lstStyle/>
                  <a:p>
                    <a:fld id="{C99055AE-BFB8-492B-A55A-937AEEE6D3EF}" type="CATEGORYNAME">
                      <a:rPr lang="fi-FI"/>
                      <a:pPr/>
                      <a:t>[CATEGORY NAME]</a:t>
                    </a:fld>
                    <a:endParaRPr lang="fi-FI"/>
                  </a:p>
                  <a:p>
                    <a:r>
                      <a:rPr lang="fi-FI"/>
                      <a:t> </a:t>
                    </a:r>
                    <a:fld id="{4FE339EA-7432-4785-BEEA-322BF02E8E96}" type="VALUE">
                      <a:rPr lang="fi-FI"/>
                      <a:pPr/>
                      <a:t>[VALUE]</a:t>
                    </a:fld>
                    <a:r>
                      <a:rPr lang="fi-FI"/>
                      <a:t> milj. EUR</a:t>
                    </a:r>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11-6C51-45B7-A903-9035EF0FCDFD}"/>
                </c:ext>
              </c:extLst>
            </c:dLbl>
            <c:dLbl>
              <c:idx val="9"/>
              <c:layout>
                <c:manualLayout>
                  <c:x val="-3.128358814817634E-2"/>
                  <c:y val="3.6098745499964363E-2"/>
                </c:manualLayout>
              </c:layout>
              <c:tx>
                <c:rich>
                  <a:bodyPr/>
                  <a:lstStyle/>
                  <a:p>
                    <a:fld id="{A23A0A6E-BE14-421A-9EEF-0BB551A20059}" type="CATEGORYNAME">
                      <a:rPr lang="lv-LV"/>
                      <a:pPr/>
                      <a:t>[CATEGORY NAME]</a:t>
                    </a:fld>
                    <a:r>
                      <a:rPr lang="lv-LV"/>
                      <a:t> </a:t>
                    </a:r>
                  </a:p>
                  <a:p>
                    <a:fld id="{469E08B7-82BD-499B-ACC1-16915A8F600C}" type="VALUE">
                      <a:rPr lang="lv-LV"/>
                      <a:pPr/>
                      <a:t>[VALUE]</a:t>
                    </a:fld>
                    <a:r>
                      <a:rPr lang="lv-LV"/>
                      <a:t> milj. EUR</a:t>
                    </a:r>
                  </a:p>
                </c:rich>
              </c:tx>
              <c:dLblPos val="bestFit"/>
              <c:showLegendKey val="0"/>
              <c:showVal val="1"/>
              <c:showCatName val="1"/>
              <c:showSerName val="0"/>
              <c:showPercent val="1"/>
              <c:showBubbleSize val="0"/>
              <c:extLst>
                <c:ext xmlns:c15="http://schemas.microsoft.com/office/drawing/2012/chart" uri="{CE6537A1-D6FC-4f65-9D91-7224C49458BB}">
                  <c15:layout>
                    <c:manualLayout>
                      <c:w val="0.19508713177114551"/>
                      <c:h val="0.20958281793350153"/>
                    </c:manualLayout>
                  </c15:layout>
                  <c15:dlblFieldTable/>
                  <c15:showDataLabelsRange val="0"/>
                </c:ext>
                <c:ext xmlns:c16="http://schemas.microsoft.com/office/drawing/2014/chart" uri="{C3380CC4-5D6E-409C-BE32-E72D297353CC}">
                  <c16:uniqueId val="{00000013-6C51-45B7-A903-9035EF0FCDFD}"/>
                </c:ext>
              </c:extLst>
            </c:dLbl>
            <c:dLbl>
              <c:idx val="10"/>
              <c:layout>
                <c:manualLayout>
                  <c:x val="-3.0175159543431286E-2"/>
                  <c:y val="0.11440635076294892"/>
                </c:manualLayout>
              </c:layout>
              <c:tx>
                <c:rich>
                  <a:bodyPr/>
                  <a:lstStyle/>
                  <a:p>
                    <a:fld id="{7B6998ED-4B1B-46CE-B4B0-02B5B3A07F24}" type="CATEGORYNAME">
                      <a:rPr lang="en-US"/>
                      <a:pPr/>
                      <a:t>[CATEGORY NAME]</a:t>
                    </a:fld>
                    <a:endParaRPr lang="en-US"/>
                  </a:p>
                  <a:p>
                    <a:r>
                      <a:rPr lang="en-US"/>
                      <a:t> </a:t>
                    </a:r>
                    <a:fld id="{B5C0F4E7-E0E1-444C-8642-12CD908CA7AA}" type="VALUE">
                      <a:rPr lang="en-US"/>
                      <a:pPr/>
                      <a:t>[VALUE]</a:t>
                    </a:fld>
                    <a:r>
                      <a:rPr lang="en-US"/>
                      <a:t> milj. EUR</a:t>
                    </a:r>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15-6C51-45B7-A903-9035EF0FCDFD}"/>
                </c:ext>
              </c:extLst>
            </c:dLbl>
            <c:dLbl>
              <c:idx val="11"/>
              <c:layout>
                <c:manualLayout>
                  <c:x val="-0.14272733012404579"/>
                  <c:y val="0.11857347741165597"/>
                </c:manualLayout>
              </c:layout>
              <c:tx>
                <c:rich>
                  <a:bodyPr/>
                  <a:lstStyle/>
                  <a:p>
                    <a:fld id="{FFC77A21-922A-49DE-A109-E0B810A59BB8}" type="CATEGORYNAME">
                      <a:rPr lang="en-US"/>
                      <a:pPr/>
                      <a:t>[CATEGORY NAME]</a:t>
                    </a:fld>
                    <a:endParaRPr lang="en-US"/>
                  </a:p>
                  <a:p>
                    <a:fld id="{FAE86C00-09E5-4FA6-AB7B-DDB3B60DE4EB}" type="VALUE">
                      <a:rPr lang="en-US"/>
                      <a:pPr/>
                      <a:t>[VALUE]</a:t>
                    </a:fld>
                    <a:r>
                      <a:rPr lang="en-US"/>
                      <a:t> milj. EUR</a:t>
                    </a:r>
                  </a:p>
                </c:rich>
              </c:tx>
              <c:dLblPos val="bestFit"/>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17-6C51-45B7-A903-9035EF0FCDF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lv-LV"/>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Sheet1!$B$5:$B$16</c:f>
              <c:strCache>
                <c:ptCount val="12"/>
                <c:pt idx="0">
                  <c:v>Sociālais dialogs-pienācīgs darbs</c:v>
                </c:pt>
                <c:pt idx="1">
                  <c:v>Tehniskā palīdzība Saņēmjvalstij</c:v>
                </c:pt>
                <c:pt idx="2">
                  <c:v>Rezerve</c:v>
                </c:pt>
                <c:pt idx="3">
                  <c:v>Divpusējās sadarbības fonds</c:v>
                </c:pt>
                <c:pt idx="4">
                  <c:v>Donorvalstu izdevumi</c:v>
                </c:pt>
                <c:pt idx="5">
                  <c:v>Pilsoniska sabiedrība</c:v>
                </c:pt>
                <c:pt idx="6">
                  <c:v>Vietējā attīstība, nabadzības mazināšana un kultūras
sadarbība </c:v>
                </c:pt>
                <c:pt idx="7">
                  <c:v>Uzņēmējdarbības attīstība, inovācijas un mazie un
vidējie uzņēmumi</c:v>
                </c:pt>
                <c:pt idx="8">
                  <c:v>Korekcijas dienesti</c:v>
                </c:pt>
                <c:pt idx="9">
                  <c:v>Klimata pārmaiņu mazināšana, pielāgošanās tām un vide </c:v>
                </c:pt>
                <c:pt idx="10">
                  <c:v>Pētniecība un izglītība</c:v>
                </c:pt>
                <c:pt idx="11">
                  <c:v>Starptautiskā policijas sadarbība un noziedzības
apkarošana</c:v>
                </c:pt>
              </c:strCache>
            </c:strRef>
          </c:cat>
          <c:val>
            <c:numRef>
              <c:f>Sheet1!$D$5:$D$16</c:f>
              <c:numCache>
                <c:formatCode>0.0</c:formatCode>
                <c:ptCount val="12"/>
                <c:pt idx="0">
                  <c:v>0.5</c:v>
                </c:pt>
                <c:pt idx="1">
                  <c:v>1.5</c:v>
                </c:pt>
                <c:pt idx="2">
                  <c:v>2.4</c:v>
                </c:pt>
                <c:pt idx="3">
                  <c:v>2.4</c:v>
                </c:pt>
                <c:pt idx="4">
                  <c:v>7.7</c:v>
                </c:pt>
                <c:pt idx="5">
                  <c:v>8.5</c:v>
                </c:pt>
                <c:pt idx="6">
                  <c:v>10</c:v>
                </c:pt>
                <c:pt idx="7">
                  <c:v>12.5</c:v>
                </c:pt>
                <c:pt idx="8">
                  <c:v>13</c:v>
                </c:pt>
                <c:pt idx="9">
                  <c:v>14</c:v>
                </c:pt>
                <c:pt idx="10">
                  <c:v>14.5</c:v>
                </c:pt>
                <c:pt idx="11">
                  <c:v>15</c:v>
                </c:pt>
              </c:numCache>
            </c:numRef>
          </c:val>
          <c:extLst>
            <c:ext xmlns:c16="http://schemas.microsoft.com/office/drawing/2014/chart" uri="{C3380CC4-5D6E-409C-BE32-E72D297353CC}">
              <c16:uniqueId val="{00000018-6C51-45B7-A903-9035EF0FCDFD}"/>
            </c:ext>
          </c:extLst>
        </c:ser>
        <c:ser>
          <c:idx val="1"/>
          <c:order val="1"/>
          <c:dPt>
            <c:idx val="0"/>
            <c:bubble3D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a:noFill/>
              </a:ln>
              <a:effectLst/>
              <a:sp3d/>
            </c:spPr>
            <c:extLst>
              <c:ext xmlns:c16="http://schemas.microsoft.com/office/drawing/2014/chart" uri="{C3380CC4-5D6E-409C-BE32-E72D297353CC}">
                <c16:uniqueId val="{0000001A-6C51-45B7-A903-9035EF0FCDFD}"/>
              </c:ext>
            </c:extLst>
          </c:dPt>
          <c:dPt>
            <c:idx val="1"/>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a:noFill/>
              </a:ln>
              <a:effectLst/>
              <a:sp3d/>
            </c:spPr>
            <c:extLst>
              <c:ext xmlns:c16="http://schemas.microsoft.com/office/drawing/2014/chart" uri="{C3380CC4-5D6E-409C-BE32-E72D297353CC}">
                <c16:uniqueId val="{0000001C-6C51-45B7-A903-9035EF0FCDFD}"/>
              </c:ext>
            </c:extLst>
          </c:dPt>
          <c:dPt>
            <c:idx val="2"/>
            <c:bubble3D val="0"/>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sp3d/>
            </c:spPr>
            <c:extLst>
              <c:ext xmlns:c16="http://schemas.microsoft.com/office/drawing/2014/chart" uri="{C3380CC4-5D6E-409C-BE32-E72D297353CC}">
                <c16:uniqueId val="{0000001E-6C51-45B7-A903-9035EF0FCDFD}"/>
              </c:ext>
            </c:extLst>
          </c:dPt>
          <c:dPt>
            <c:idx val="3"/>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a:noFill/>
              </a:ln>
              <a:effectLst/>
              <a:sp3d/>
            </c:spPr>
            <c:extLst>
              <c:ext xmlns:c16="http://schemas.microsoft.com/office/drawing/2014/chart" uri="{C3380CC4-5D6E-409C-BE32-E72D297353CC}">
                <c16:uniqueId val="{00000020-6C51-45B7-A903-9035EF0FCDFD}"/>
              </c:ext>
            </c:extLst>
          </c:dPt>
          <c:dPt>
            <c:idx val="4"/>
            <c:bubble3D val="0"/>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a:noFill/>
              </a:ln>
              <a:effectLst/>
              <a:sp3d/>
            </c:spPr>
            <c:extLst>
              <c:ext xmlns:c16="http://schemas.microsoft.com/office/drawing/2014/chart" uri="{C3380CC4-5D6E-409C-BE32-E72D297353CC}">
                <c16:uniqueId val="{00000022-6C51-45B7-A903-9035EF0FCDFD}"/>
              </c:ext>
            </c:extLst>
          </c:dPt>
          <c:dPt>
            <c:idx val="5"/>
            <c:bubble3D val="0"/>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a:noFill/>
              </a:ln>
              <a:effectLst/>
              <a:sp3d/>
            </c:spPr>
            <c:extLst>
              <c:ext xmlns:c16="http://schemas.microsoft.com/office/drawing/2014/chart" uri="{C3380CC4-5D6E-409C-BE32-E72D297353CC}">
                <c16:uniqueId val="{00000024-6C51-45B7-A903-9035EF0FCDFD}"/>
              </c:ext>
            </c:extLst>
          </c:dPt>
          <c:dPt>
            <c:idx val="6"/>
            <c:bubble3D val="0"/>
            <c:spPr>
              <a:gradFill rotWithShape="1">
                <a:gsLst>
                  <a:gs pos="0">
                    <a:schemeClr val="accent1">
                      <a:lumMod val="60000"/>
                      <a:lumMod val="110000"/>
                      <a:satMod val="105000"/>
                      <a:tint val="67000"/>
                    </a:schemeClr>
                  </a:gs>
                  <a:gs pos="50000">
                    <a:schemeClr val="accent1">
                      <a:lumMod val="60000"/>
                      <a:lumMod val="105000"/>
                      <a:satMod val="103000"/>
                      <a:tint val="73000"/>
                    </a:schemeClr>
                  </a:gs>
                  <a:gs pos="100000">
                    <a:schemeClr val="accent1">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26-6C51-45B7-A903-9035EF0FCDFD}"/>
              </c:ext>
            </c:extLst>
          </c:dPt>
          <c:dPt>
            <c:idx val="7"/>
            <c:bubble3D val="0"/>
            <c:spPr>
              <a:gradFill rotWithShape="1">
                <a:gsLst>
                  <a:gs pos="0">
                    <a:schemeClr val="accent2">
                      <a:lumMod val="60000"/>
                      <a:lumMod val="110000"/>
                      <a:satMod val="105000"/>
                      <a:tint val="67000"/>
                    </a:schemeClr>
                  </a:gs>
                  <a:gs pos="50000">
                    <a:schemeClr val="accent2">
                      <a:lumMod val="60000"/>
                      <a:lumMod val="105000"/>
                      <a:satMod val="103000"/>
                      <a:tint val="73000"/>
                    </a:schemeClr>
                  </a:gs>
                  <a:gs pos="100000">
                    <a:schemeClr val="accent2">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28-6C51-45B7-A903-9035EF0FCDFD}"/>
              </c:ext>
            </c:extLst>
          </c:dPt>
          <c:dPt>
            <c:idx val="8"/>
            <c:bubble3D val="0"/>
            <c:spPr>
              <a:gradFill rotWithShape="1">
                <a:gsLst>
                  <a:gs pos="0">
                    <a:schemeClr val="accent3">
                      <a:lumMod val="60000"/>
                      <a:lumMod val="110000"/>
                      <a:satMod val="105000"/>
                      <a:tint val="67000"/>
                    </a:schemeClr>
                  </a:gs>
                  <a:gs pos="50000">
                    <a:schemeClr val="accent3">
                      <a:lumMod val="60000"/>
                      <a:lumMod val="105000"/>
                      <a:satMod val="103000"/>
                      <a:tint val="73000"/>
                    </a:schemeClr>
                  </a:gs>
                  <a:gs pos="100000">
                    <a:schemeClr val="accent3">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2A-6C51-45B7-A903-9035EF0FCDFD}"/>
              </c:ext>
            </c:extLst>
          </c:dPt>
          <c:dPt>
            <c:idx val="9"/>
            <c:bubble3D val="0"/>
            <c:spPr>
              <a:gradFill rotWithShape="1">
                <a:gsLst>
                  <a:gs pos="0">
                    <a:schemeClr val="accent4">
                      <a:lumMod val="60000"/>
                      <a:lumMod val="110000"/>
                      <a:satMod val="105000"/>
                      <a:tint val="67000"/>
                    </a:schemeClr>
                  </a:gs>
                  <a:gs pos="50000">
                    <a:schemeClr val="accent4">
                      <a:lumMod val="60000"/>
                      <a:lumMod val="105000"/>
                      <a:satMod val="103000"/>
                      <a:tint val="73000"/>
                    </a:schemeClr>
                  </a:gs>
                  <a:gs pos="100000">
                    <a:schemeClr val="accent4">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2C-6C51-45B7-A903-9035EF0FCDFD}"/>
              </c:ext>
            </c:extLst>
          </c:dPt>
          <c:dPt>
            <c:idx val="10"/>
            <c:bubble3D val="0"/>
            <c:spPr>
              <a:gradFill rotWithShape="1">
                <a:gsLst>
                  <a:gs pos="0">
                    <a:schemeClr val="accent5">
                      <a:lumMod val="60000"/>
                      <a:lumMod val="110000"/>
                      <a:satMod val="105000"/>
                      <a:tint val="67000"/>
                    </a:schemeClr>
                  </a:gs>
                  <a:gs pos="50000">
                    <a:schemeClr val="accent5">
                      <a:lumMod val="60000"/>
                      <a:lumMod val="105000"/>
                      <a:satMod val="103000"/>
                      <a:tint val="73000"/>
                    </a:schemeClr>
                  </a:gs>
                  <a:gs pos="100000">
                    <a:schemeClr val="accent5">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2E-6C51-45B7-A903-9035EF0FCDFD}"/>
              </c:ext>
            </c:extLst>
          </c:dPt>
          <c:dPt>
            <c:idx val="11"/>
            <c:bubble3D val="0"/>
            <c:spPr>
              <a:gradFill rotWithShape="1">
                <a:gsLst>
                  <a:gs pos="0">
                    <a:schemeClr val="accent6">
                      <a:lumMod val="60000"/>
                      <a:lumMod val="110000"/>
                      <a:satMod val="105000"/>
                      <a:tint val="67000"/>
                    </a:schemeClr>
                  </a:gs>
                  <a:gs pos="50000">
                    <a:schemeClr val="accent6">
                      <a:lumMod val="60000"/>
                      <a:lumMod val="105000"/>
                      <a:satMod val="103000"/>
                      <a:tint val="73000"/>
                    </a:schemeClr>
                  </a:gs>
                  <a:gs pos="100000">
                    <a:schemeClr val="accent6">
                      <a:lumMod val="60000"/>
                      <a:lumMod val="105000"/>
                      <a:satMod val="109000"/>
                      <a:tint val="81000"/>
                    </a:schemeClr>
                  </a:gs>
                </a:gsLst>
                <a:lin ang="5400000" scaled="0"/>
              </a:gradFill>
              <a:ln>
                <a:noFill/>
              </a:ln>
              <a:effectLst/>
              <a:sp3d/>
            </c:spPr>
            <c:extLst>
              <c:ext xmlns:c16="http://schemas.microsoft.com/office/drawing/2014/chart" uri="{C3380CC4-5D6E-409C-BE32-E72D297353CC}">
                <c16:uniqueId val="{00000030-6C51-45B7-A903-9035EF0FCDFD}"/>
              </c:ext>
            </c:extLst>
          </c:dPt>
          <c:dLbls>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mn-cs"/>
                  </a:defRPr>
                </a:pPr>
                <a:endParaRPr lang="lv-LV"/>
              </a:p>
            </c:txPr>
            <c:dLblPos val="bestFit"/>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Sheet1!$B$5:$B$16</c:f>
              <c:strCache>
                <c:ptCount val="12"/>
                <c:pt idx="0">
                  <c:v>Sociālais dialogs-pienācīgs darbs</c:v>
                </c:pt>
                <c:pt idx="1">
                  <c:v>Tehniskā palīdzība Saņēmjvalstij</c:v>
                </c:pt>
                <c:pt idx="2">
                  <c:v>Rezerve</c:v>
                </c:pt>
                <c:pt idx="3">
                  <c:v>Divpusējās sadarbības fonds</c:v>
                </c:pt>
                <c:pt idx="4">
                  <c:v>Donorvalstu izdevumi</c:v>
                </c:pt>
                <c:pt idx="5">
                  <c:v>Pilsoniska sabiedrība</c:v>
                </c:pt>
                <c:pt idx="6">
                  <c:v>Vietējā attīstība, nabadzības mazināšana un kultūras
sadarbība </c:v>
                </c:pt>
                <c:pt idx="7">
                  <c:v>Uzņēmējdarbības attīstība, inovācijas un mazie un
vidējie uzņēmumi</c:v>
                </c:pt>
                <c:pt idx="8">
                  <c:v>Korekcijas dienesti</c:v>
                </c:pt>
                <c:pt idx="9">
                  <c:v>Klimata pārmaiņu mazināšana, pielāgošanās tām un vide </c:v>
                </c:pt>
                <c:pt idx="10">
                  <c:v>Pētniecība un izglītība</c:v>
                </c:pt>
                <c:pt idx="11">
                  <c:v>Starptautiskā policijas sadarbība un noziedzības
apkarošana</c:v>
                </c:pt>
              </c:strCache>
            </c:strRef>
          </c:cat>
          <c:val>
            <c:numRef>
              <c:f>Sheet1!$E$5:$E$16</c:f>
              <c:numCache>
                <c:formatCode>0.0%</c:formatCode>
                <c:ptCount val="12"/>
                <c:pt idx="0">
                  <c:v>4.9019607843137254E-3</c:v>
                </c:pt>
                <c:pt idx="1">
                  <c:v>1.4705882352941176E-2</c:v>
                </c:pt>
                <c:pt idx="2">
                  <c:v>2.3529411764705882E-2</c:v>
                </c:pt>
                <c:pt idx="3">
                  <c:v>2.3529411764705882E-2</c:v>
                </c:pt>
                <c:pt idx="4">
                  <c:v>7.5490196078431368E-2</c:v>
                </c:pt>
                <c:pt idx="5">
                  <c:v>8.3333333333333329E-2</c:v>
                </c:pt>
                <c:pt idx="6">
                  <c:v>9.8039215686274508E-2</c:v>
                </c:pt>
                <c:pt idx="7">
                  <c:v>0.12254901960784313</c:v>
                </c:pt>
                <c:pt idx="8">
                  <c:v>0.12745098039215685</c:v>
                </c:pt>
                <c:pt idx="9">
                  <c:v>0.13725490196078433</c:v>
                </c:pt>
                <c:pt idx="10">
                  <c:v>0.14215686274509803</c:v>
                </c:pt>
                <c:pt idx="11">
                  <c:v>0.14705882352941177</c:v>
                </c:pt>
              </c:numCache>
            </c:numRef>
          </c:val>
          <c:extLst>
            <c:ext xmlns:c16="http://schemas.microsoft.com/office/drawing/2014/chart" uri="{C3380CC4-5D6E-409C-BE32-E72D297353CC}">
              <c16:uniqueId val="{00000031-6C51-45B7-A903-9035EF0FCDFD}"/>
            </c:ext>
          </c:extLst>
        </c:ser>
        <c:dLbls>
          <c:dLblPos val="bestFit"/>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sz="2800">
          <a:latin typeface="Verdana" panose="020B0604030504040204" pitchFamily="34" charset="0"/>
          <a:ea typeface="Verdana" panose="020B0604030504040204" pitchFamily="34" charset="0"/>
        </a:defRPr>
      </a:pPr>
      <a:endParaRPr lang="lv-LV"/>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5">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0CD798-DA59-4A4A-A791-3ED9CFDF928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D0378CA-B4B9-4DAC-8DC7-1940396AEFFD}">
      <dgm:prSet phldrT="[Text]" custT="1"/>
      <dgm:spPr/>
      <dgm:t>
        <a:bodyPr/>
        <a:lstStyle/>
        <a:p>
          <a:r>
            <a:rPr lang="lv-LV" sz="1200" dirty="0" smtClean="0">
              <a:latin typeface="Verdana" panose="020B0604030504040204" pitchFamily="34" charset="0"/>
              <a:ea typeface="Verdana" panose="020B0604030504040204" pitchFamily="34" charset="0"/>
              <a:cs typeface="Verdana" panose="020B0604030504040204" pitchFamily="34" charset="0"/>
            </a:rPr>
            <a:t>Augusts</a:t>
          </a:r>
          <a:endParaRPr lang="en-US" sz="1200" dirty="0">
            <a:latin typeface="Verdana" panose="020B0604030504040204" pitchFamily="34" charset="0"/>
            <a:ea typeface="Verdana" panose="020B0604030504040204" pitchFamily="34" charset="0"/>
            <a:cs typeface="Verdana" panose="020B0604030504040204" pitchFamily="34" charset="0"/>
          </a:endParaRPr>
        </a:p>
      </dgm:t>
    </dgm:pt>
    <dgm:pt modelId="{5A80AA36-65E4-4947-BE23-D506F2052056}" type="parTrans" cxnId="{C8A85AFF-0DAE-4281-97ED-9E6F21FB71D6}">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DC38D1F5-AA6D-4793-8B80-1707DE795880}" type="sibTrans" cxnId="{C8A85AFF-0DAE-4281-97ED-9E6F21FB71D6}">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CE25ACF1-2F57-4143-A89C-A6E9B89D960D}">
      <dgm:prSet phldrT="[Text]" custT="1"/>
      <dgm:spPr/>
      <dgm:t>
        <a:bodyPr/>
        <a:lstStyle/>
        <a:p>
          <a:pPr>
            <a:spcAft>
              <a:spcPct val="15000"/>
            </a:spcAft>
          </a:pPr>
          <a:r>
            <a:rPr lang="lv-LV" sz="1400" b="1" dirty="0" smtClean="0">
              <a:latin typeface="Verdana" panose="020B0604030504040204" pitchFamily="34" charset="0"/>
              <a:ea typeface="Verdana" panose="020B0604030504040204" pitchFamily="34" charset="0"/>
              <a:cs typeface="Verdana" panose="020B0604030504040204" pitchFamily="34" charset="0"/>
            </a:rPr>
            <a:t>20.augusts</a:t>
          </a:r>
          <a:r>
            <a:rPr lang="lv-LV" sz="1400" dirty="0" smtClean="0">
              <a:latin typeface="Verdana" panose="020B0604030504040204" pitchFamily="34" charset="0"/>
              <a:ea typeface="Verdana" panose="020B0604030504040204" pitchFamily="34" charset="0"/>
              <a:cs typeface="Verdana" panose="020B0604030504040204" pitchFamily="34" charset="0"/>
            </a:rPr>
            <a:t> – MK izskata informatīvo ziņojumu par:</a:t>
          </a:r>
          <a:endParaRPr lang="en-US" sz="1400" dirty="0">
            <a:latin typeface="Verdana" panose="020B0604030504040204" pitchFamily="34" charset="0"/>
            <a:ea typeface="Verdana" panose="020B0604030504040204" pitchFamily="34" charset="0"/>
            <a:cs typeface="Verdana" panose="020B0604030504040204" pitchFamily="34" charset="0"/>
          </a:endParaRPr>
        </a:p>
      </dgm:t>
    </dgm:pt>
    <dgm:pt modelId="{117ACD19-2E2C-41CD-93A3-757EC6C661E1}" type="parTrans" cxnId="{00ADDAA2-09AA-4050-9DF0-20BB923783CA}">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A2BFF14F-BFEA-4013-93C1-E8646DCEF71E}" type="sibTrans" cxnId="{00ADDAA2-09AA-4050-9DF0-20BB923783CA}">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B0ED591F-F03C-46A3-A398-7B705321122C}">
      <dgm:prSet phldrT="[Text]" custT="1"/>
      <dgm:spPr/>
      <dgm:t>
        <a:bodyPr/>
        <a:lstStyle/>
        <a:p>
          <a:r>
            <a:rPr lang="lv-LV" sz="1200" dirty="0" err="1" smtClean="0">
              <a:latin typeface="Verdana" panose="020B0604030504040204" pitchFamily="34" charset="0"/>
              <a:ea typeface="Verdana" panose="020B0604030504040204" pitchFamily="34" charset="0"/>
              <a:cs typeface="Verdana" panose="020B0604030504040204" pitchFamily="34" charset="0"/>
            </a:rPr>
            <a:t>Septem-bris</a:t>
          </a:r>
          <a:endParaRPr lang="en-US" sz="1200" dirty="0">
            <a:latin typeface="Verdana" panose="020B0604030504040204" pitchFamily="34" charset="0"/>
            <a:ea typeface="Verdana" panose="020B0604030504040204" pitchFamily="34" charset="0"/>
            <a:cs typeface="Verdana" panose="020B0604030504040204" pitchFamily="34" charset="0"/>
          </a:endParaRPr>
        </a:p>
      </dgm:t>
    </dgm:pt>
    <dgm:pt modelId="{EBB508A7-88E2-4D29-89B6-2144409C7361}" type="parTrans" cxnId="{26E5FE06-6F8C-45B5-A364-4C076C4382F8}">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10414A54-6CBF-411F-83F7-F7788ADCF9D2}" type="sibTrans" cxnId="{26E5FE06-6F8C-45B5-A364-4C076C4382F8}">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62BCE058-3D57-45E9-82C9-510EFE221DD5}">
      <dgm:prSet phldrT="[Text]" custT="1"/>
      <dgm:spPr/>
      <dgm:t>
        <a:bodyPr/>
        <a:lstStyle/>
        <a:p>
          <a:r>
            <a:rPr lang="lv-LV" sz="1400" b="1" noProof="0" dirty="0" smtClean="0">
              <a:latin typeface="Verdana" panose="020B0604030504040204" pitchFamily="34" charset="0"/>
              <a:ea typeface="Verdana" panose="020B0604030504040204" pitchFamily="34" charset="0"/>
              <a:cs typeface="Verdana" panose="020B0604030504040204" pitchFamily="34" charset="0"/>
            </a:rPr>
            <a:t>17., 24.septembris </a:t>
          </a:r>
          <a:r>
            <a:rPr lang="lv-LV" sz="1400" noProof="0" dirty="0" smtClean="0">
              <a:latin typeface="Verdana" panose="020B0604030504040204" pitchFamily="34" charset="0"/>
              <a:ea typeface="Verdana" panose="020B0604030504040204" pitchFamily="34" charset="0"/>
              <a:cs typeface="Verdana" panose="020B0604030504040204" pitchFamily="34" charset="0"/>
            </a:rPr>
            <a:t>- MK izskata budžeta likumprojektu paketi</a:t>
          </a:r>
          <a:r>
            <a:rPr lang="lv-LV" sz="1400" dirty="0" smtClean="0">
              <a:latin typeface="Verdana" panose="020B0604030504040204" pitchFamily="34" charset="0"/>
              <a:ea typeface="Verdana" panose="020B0604030504040204" pitchFamily="34" charset="0"/>
              <a:cs typeface="Verdana" panose="020B0604030504040204" pitchFamily="34" charset="0"/>
            </a:rPr>
            <a:t>.</a:t>
          </a:r>
          <a:r>
            <a:rPr lang="en-US" sz="1400" dirty="0" smtClean="0">
              <a:latin typeface="Verdana" panose="020B0604030504040204" pitchFamily="34" charset="0"/>
              <a:ea typeface="Verdana" panose="020B0604030504040204" pitchFamily="34" charset="0"/>
              <a:cs typeface="Verdana" panose="020B0604030504040204" pitchFamily="34" charset="0"/>
            </a:rPr>
            <a:t> </a:t>
          </a:r>
          <a:endParaRPr lang="en-US" sz="1400" dirty="0">
            <a:latin typeface="Verdana" panose="020B0604030504040204" pitchFamily="34" charset="0"/>
            <a:ea typeface="Verdana" panose="020B0604030504040204" pitchFamily="34" charset="0"/>
            <a:cs typeface="Verdana" panose="020B0604030504040204" pitchFamily="34" charset="0"/>
          </a:endParaRPr>
        </a:p>
      </dgm:t>
    </dgm:pt>
    <dgm:pt modelId="{8B52A48D-FA9F-4020-9DA9-347CB6E76130}" type="parTrans" cxnId="{9D22FDF5-7206-41A1-8158-19FEB080B508}">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735F8430-6218-4F02-B2FE-CA42D88D9EEA}" type="sibTrans" cxnId="{9D22FDF5-7206-41A1-8158-19FEB080B508}">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BA325623-B405-4DE1-81C6-F93311DF3DAD}">
      <dgm:prSet phldrT="[Text]" custT="1"/>
      <dgm:spPr/>
      <dgm:t>
        <a:bodyPr/>
        <a:lstStyle/>
        <a:p>
          <a:r>
            <a:rPr lang="lv-LV" sz="1200" dirty="0" smtClean="0">
              <a:latin typeface="Verdana" panose="020B0604030504040204" pitchFamily="34" charset="0"/>
              <a:ea typeface="Verdana" panose="020B0604030504040204" pitchFamily="34" charset="0"/>
              <a:cs typeface="Verdana" panose="020B0604030504040204" pitchFamily="34" charset="0"/>
            </a:rPr>
            <a:t>Oktobris</a:t>
          </a:r>
          <a:endParaRPr lang="en-US" sz="1200" dirty="0">
            <a:latin typeface="Verdana" panose="020B0604030504040204" pitchFamily="34" charset="0"/>
            <a:ea typeface="Verdana" panose="020B0604030504040204" pitchFamily="34" charset="0"/>
            <a:cs typeface="Verdana" panose="020B0604030504040204" pitchFamily="34" charset="0"/>
          </a:endParaRPr>
        </a:p>
      </dgm:t>
    </dgm:pt>
    <dgm:pt modelId="{18E70B5A-57BE-4625-B5B9-2CFE8791685C}" type="parTrans" cxnId="{FD7F9257-05D3-4202-B983-1AAB2BD01EEA}">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955E3F16-B047-4396-80FD-3924E30F0854}" type="sibTrans" cxnId="{FD7F9257-05D3-4202-B983-1AAB2BD01EEA}">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F63616F4-92C9-49CD-9322-56D2F57C8598}">
      <dgm:prSet phldrT="[Text]" custT="1"/>
      <dgm:spPr/>
      <dgm:t>
        <a:bodyPr/>
        <a:lstStyle/>
        <a:p>
          <a:pPr marL="114300" lvl="1" indent="0" defTabSz="533400">
            <a:lnSpc>
              <a:spcPct val="90000"/>
            </a:lnSpc>
            <a:spcBef>
              <a:spcPct val="0"/>
            </a:spcBef>
            <a:spcAft>
              <a:spcPct val="15000"/>
            </a:spcAft>
            <a:buNone/>
          </a:pPr>
          <a:r>
            <a:rPr lang="lv-LV" sz="1400" b="1" noProof="0" dirty="0" smtClean="0">
              <a:latin typeface="Verdana" panose="020B0604030504040204" pitchFamily="34" charset="0"/>
              <a:ea typeface="Verdana" panose="020B0604030504040204" pitchFamily="34" charset="0"/>
              <a:cs typeface="Verdana" panose="020B0604030504040204" pitchFamily="34" charset="0"/>
            </a:rPr>
            <a:t>8.oktobris - </a:t>
          </a:r>
          <a:r>
            <a:rPr lang="lv-LV" sz="1400" noProof="0" dirty="0" smtClean="0">
              <a:latin typeface="Verdana" panose="020B0604030504040204" pitchFamily="34" charset="0"/>
              <a:ea typeface="Verdana" panose="020B0604030504040204" pitchFamily="34" charset="0"/>
              <a:cs typeface="Verdana" panose="020B0604030504040204" pitchFamily="34" charset="0"/>
            </a:rPr>
            <a:t> MK apstiprina:</a:t>
          </a:r>
          <a:endParaRPr lang="lv-LV" sz="1400" noProof="0" dirty="0">
            <a:latin typeface="Verdana" panose="020B0604030504040204" pitchFamily="34" charset="0"/>
            <a:ea typeface="Verdana" panose="020B0604030504040204" pitchFamily="34" charset="0"/>
            <a:cs typeface="Verdana" panose="020B0604030504040204" pitchFamily="34" charset="0"/>
          </a:endParaRPr>
        </a:p>
      </dgm:t>
    </dgm:pt>
    <dgm:pt modelId="{67E5B100-2902-4B2A-AB17-394BDC8C8F12}" type="parTrans" cxnId="{C1473F49-F0A1-4407-A30D-40353A881006}">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566C8C97-7C8E-46A9-A67A-72B387144C03}" type="sibTrans" cxnId="{C1473F49-F0A1-4407-A30D-40353A881006}">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5E0EB34E-D3FB-49B0-9E67-BBB6CBF170CD}">
      <dgm:prSet custT="1"/>
      <dgm:spPr/>
      <dgm:t>
        <a:bodyPr/>
        <a:lstStyle/>
        <a:p>
          <a:r>
            <a:rPr lang="lv-LV" sz="1200" dirty="0" smtClean="0">
              <a:latin typeface="Verdana" panose="020B0604030504040204" pitchFamily="34" charset="0"/>
              <a:ea typeface="Verdana" panose="020B0604030504040204" pitchFamily="34" charset="0"/>
              <a:cs typeface="Verdana" panose="020B0604030504040204" pitchFamily="34" charset="0"/>
            </a:rPr>
            <a:t>Jūlijs</a:t>
          </a:r>
          <a:endParaRPr lang="en-US" sz="1200" dirty="0">
            <a:latin typeface="Verdana" panose="020B0604030504040204" pitchFamily="34" charset="0"/>
            <a:ea typeface="Verdana" panose="020B0604030504040204" pitchFamily="34" charset="0"/>
            <a:cs typeface="Verdana" panose="020B0604030504040204" pitchFamily="34" charset="0"/>
          </a:endParaRPr>
        </a:p>
      </dgm:t>
    </dgm:pt>
    <dgm:pt modelId="{D9814A9A-8566-4829-B0CF-AF580AE5A017}" type="parTrans" cxnId="{7DF1E1BF-794E-4C52-95D6-A42D31305467}">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815D230A-BD26-4E1B-8B08-3712E609CAB6}" type="sibTrans" cxnId="{7DF1E1BF-794E-4C52-95D6-A42D31305467}">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8C9D4FB2-065E-4587-A0DF-19F7E2E2C1ED}">
      <dgm:prSet custT="1"/>
      <dgm:spPr/>
      <dgm:t>
        <a:bodyPr anchor="ctr"/>
        <a:lstStyle/>
        <a:p>
          <a:r>
            <a:rPr lang="lv-LV" sz="1400" b="1" dirty="0" smtClean="0">
              <a:latin typeface="Verdana" panose="020B0604030504040204" pitchFamily="34" charset="0"/>
              <a:ea typeface="Verdana" panose="020B0604030504040204" pitchFamily="34" charset="0"/>
              <a:cs typeface="Verdana" panose="020B0604030504040204" pitchFamily="34" charset="0"/>
            </a:rPr>
            <a:t>15.jūlijs - </a:t>
          </a:r>
          <a:r>
            <a:rPr lang="lv-LV" sz="1400" dirty="0" smtClean="0">
              <a:latin typeface="Verdana" panose="020B0604030504040204" pitchFamily="34" charset="0"/>
              <a:ea typeface="Verdana" panose="020B0604030504040204" pitchFamily="34" charset="0"/>
              <a:cs typeface="Verdana" panose="020B0604030504040204" pitchFamily="34" charset="0"/>
            </a:rPr>
            <a:t>Ministrijas iesniedz FM un PKC priekšlikumus prioritārajiem pasākumiem</a:t>
          </a:r>
          <a:endParaRPr lang="en-US" sz="1400" dirty="0">
            <a:latin typeface="Verdana" panose="020B0604030504040204" pitchFamily="34" charset="0"/>
            <a:ea typeface="Verdana" panose="020B0604030504040204" pitchFamily="34" charset="0"/>
            <a:cs typeface="Verdana" panose="020B0604030504040204" pitchFamily="34" charset="0"/>
          </a:endParaRPr>
        </a:p>
      </dgm:t>
    </dgm:pt>
    <dgm:pt modelId="{393534F5-36F9-46B7-B69A-8ADB6644C47F}" type="parTrans" cxnId="{932DDA7D-E6A7-44EB-AC9F-51DA2F20F9AC}">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12487C41-1C86-4EA5-9D11-CA6CE0C84B0D}" type="sibTrans" cxnId="{932DDA7D-E6A7-44EB-AC9F-51DA2F20F9AC}">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141714A9-E4D9-4126-BA57-2BEF30C4E3FB}">
      <dgm:prSet phldrT="[Text]" custT="1"/>
      <dgm:spPr/>
      <dgm:t>
        <a:bodyPr/>
        <a:lstStyle/>
        <a:p>
          <a:pPr>
            <a:spcAft>
              <a:spcPct val="15000"/>
            </a:spcAft>
          </a:pPr>
          <a:r>
            <a:rPr lang="lv-LV" sz="1400" dirty="0" smtClean="0">
              <a:latin typeface="Verdana" panose="020B0604030504040204" pitchFamily="34" charset="0"/>
              <a:ea typeface="Verdana" panose="020B0604030504040204" pitchFamily="34" charset="0"/>
              <a:cs typeface="Verdana" panose="020B0604030504040204" pitchFamily="34" charset="0"/>
            </a:rPr>
            <a:t> valsts pamatbudžeta un valsts speciālā budžeta bāzi 2020.-2022.gadam;</a:t>
          </a:r>
          <a:endParaRPr lang="en-US" sz="1400" dirty="0">
            <a:latin typeface="Verdana" panose="020B0604030504040204" pitchFamily="34" charset="0"/>
            <a:ea typeface="Verdana" panose="020B0604030504040204" pitchFamily="34" charset="0"/>
            <a:cs typeface="Verdana" panose="020B0604030504040204" pitchFamily="34" charset="0"/>
          </a:endParaRPr>
        </a:p>
      </dgm:t>
    </dgm:pt>
    <dgm:pt modelId="{44C1F56B-D499-49EC-AD82-B66AB0C5097C}" type="parTrans" cxnId="{8FC8EF74-6F07-4928-BF8C-5E4823804194}">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13676430-F00A-4AF8-9769-F0846A758919}" type="sibTrans" cxnId="{8FC8EF74-6F07-4928-BF8C-5E4823804194}">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532713E3-BB57-4465-B382-A740C504ECD5}">
      <dgm:prSet phldrT="[Text]" custT="1"/>
      <dgm:spPr/>
      <dgm:t>
        <a:bodyPr/>
        <a:lstStyle/>
        <a:p>
          <a:pPr>
            <a:spcAft>
              <a:spcPct val="15000"/>
            </a:spcAft>
          </a:pPr>
          <a:r>
            <a:rPr lang="lv-LV" sz="1400" dirty="0" smtClean="0">
              <a:latin typeface="Verdana" panose="020B0604030504040204" pitchFamily="34" charset="0"/>
              <a:ea typeface="Verdana" panose="020B0604030504040204" pitchFamily="34" charset="0"/>
              <a:cs typeface="Verdana" panose="020B0604030504040204" pitchFamily="34" charset="0"/>
            </a:rPr>
            <a:t> makroekonomisko rādītāju, ieņēmumu un vispārējās valdības budžeta prognozēm 2020.-2022.gadā;</a:t>
          </a:r>
          <a:endParaRPr lang="en-US" sz="1400" dirty="0">
            <a:latin typeface="Verdana" panose="020B0604030504040204" pitchFamily="34" charset="0"/>
            <a:ea typeface="Verdana" panose="020B0604030504040204" pitchFamily="34" charset="0"/>
            <a:cs typeface="Verdana" panose="020B0604030504040204" pitchFamily="34" charset="0"/>
          </a:endParaRPr>
        </a:p>
      </dgm:t>
    </dgm:pt>
    <dgm:pt modelId="{ADD346CE-AA88-4531-9822-2699A6AF4B31}" type="parTrans" cxnId="{3E6957DA-1F8E-472E-9B7B-97085524DAC5}">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4AC07BCC-AB19-4DFE-B832-DED171C52312}" type="sibTrans" cxnId="{3E6957DA-1F8E-472E-9B7B-97085524DAC5}">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8FE5AB0E-30A4-4F22-93D0-C832EAA8EBF1}">
      <dgm:prSet phldrT="[Text]" custT="1"/>
      <dgm:spPr/>
      <dgm:t>
        <a:bodyPr/>
        <a:lstStyle/>
        <a:p>
          <a:pPr>
            <a:spcAft>
              <a:spcPts val="800"/>
            </a:spcAft>
          </a:pPr>
          <a:r>
            <a:rPr lang="lv-LV" sz="1400" dirty="0" smtClean="0">
              <a:latin typeface="Verdana" panose="020B0604030504040204" pitchFamily="34" charset="0"/>
              <a:ea typeface="Verdana" panose="020B0604030504040204" pitchFamily="34" charset="0"/>
              <a:cs typeface="Verdana" panose="020B0604030504040204" pitchFamily="34" charset="0"/>
            </a:rPr>
            <a:t> valsts budžeta izdevumu pārskatīšanas rezultātiem un priekšlikumi par šo rezultātu izmantošanu 2020.-2022.gadam.</a:t>
          </a:r>
          <a:r>
            <a:rPr lang="lv-LV" sz="1400" b="1" dirty="0" smtClean="0">
              <a:latin typeface="Verdana" panose="020B0604030504040204" pitchFamily="34" charset="0"/>
              <a:ea typeface="Verdana" panose="020B0604030504040204" pitchFamily="34" charset="0"/>
              <a:cs typeface="Verdana" panose="020B0604030504040204" pitchFamily="34" charset="0"/>
            </a:rPr>
            <a:t>23.augusts</a:t>
          </a:r>
          <a:r>
            <a:rPr lang="lv-LV" sz="1400" dirty="0" smtClean="0">
              <a:latin typeface="Verdana" panose="020B0604030504040204" pitchFamily="34" charset="0"/>
              <a:ea typeface="Verdana" panose="020B0604030504040204" pitchFamily="34" charset="0"/>
              <a:cs typeface="Verdana" panose="020B0604030504040204" pitchFamily="34" charset="0"/>
            </a:rPr>
            <a:t> – MK pieņem lēmumu par valsts budžeta prioritārajiem pasākumiem 2020.-2022.gadam.</a:t>
          </a:r>
          <a:endParaRPr lang="en-US" sz="1400" dirty="0">
            <a:latin typeface="Verdana" panose="020B0604030504040204" pitchFamily="34" charset="0"/>
            <a:ea typeface="Verdana" panose="020B0604030504040204" pitchFamily="34" charset="0"/>
            <a:cs typeface="Verdana" panose="020B0604030504040204" pitchFamily="34" charset="0"/>
          </a:endParaRPr>
        </a:p>
      </dgm:t>
    </dgm:pt>
    <dgm:pt modelId="{EA41EA4C-41C5-41EA-9736-D3E4B93932A2}" type="parTrans" cxnId="{868D6011-18DC-437A-8507-851418242935}">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29A05E5F-43B1-48BC-B917-3F9541B5E642}" type="sibTrans" cxnId="{868D6011-18DC-437A-8507-851418242935}">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03207023-7294-428F-A3A5-4867FAC1A8ED}">
      <dgm:prSet phldrT="[Text]" custT="1"/>
      <dgm:spPr/>
      <dgm:t>
        <a:bodyPr/>
        <a:lstStyle/>
        <a:p>
          <a:pPr marL="114300" lvl="1" indent="0" defTabSz="533400">
            <a:lnSpc>
              <a:spcPct val="90000"/>
            </a:lnSpc>
            <a:spcBef>
              <a:spcPct val="0"/>
            </a:spcBef>
            <a:spcAft>
              <a:spcPts val="800"/>
            </a:spcAft>
            <a:buNone/>
          </a:pPr>
          <a:r>
            <a:rPr lang="lv-LV" sz="1400" noProof="0" dirty="0" smtClean="0">
              <a:latin typeface="Verdana" panose="020B0604030504040204" pitchFamily="34" charset="0"/>
              <a:ea typeface="Verdana" panose="020B0604030504040204" pitchFamily="34" charset="0"/>
              <a:cs typeface="Verdana" panose="020B0604030504040204" pitchFamily="34" charset="0"/>
            </a:rPr>
            <a:t> Vispārējās valdības budžeta plānu (11.oktobrī iesniedz EK un </a:t>
          </a:r>
          <a:r>
            <a:rPr lang="lv-LV" sz="1400" noProof="0" dirty="0" err="1" smtClean="0">
              <a:latin typeface="Verdana" panose="020B0604030504040204" pitchFamily="34" charset="0"/>
              <a:ea typeface="Verdana" panose="020B0604030504040204" pitchFamily="34" charset="0"/>
              <a:cs typeface="Verdana" panose="020B0604030504040204" pitchFamily="34" charset="0"/>
            </a:rPr>
            <a:t>Eirogrupai</a:t>
          </a:r>
          <a:r>
            <a:rPr lang="lv-LV" sz="1400" noProof="0" dirty="0" smtClean="0">
              <a:latin typeface="Verdana" panose="020B0604030504040204" pitchFamily="34" charset="0"/>
              <a:ea typeface="Verdana" panose="020B0604030504040204" pitchFamily="34" charset="0"/>
              <a:cs typeface="Verdana" panose="020B0604030504040204" pitchFamily="34" charset="0"/>
            </a:rPr>
            <a:t>);</a:t>
          </a:r>
          <a:endParaRPr lang="lv-LV" sz="1400" noProof="0" dirty="0">
            <a:latin typeface="Verdana" panose="020B0604030504040204" pitchFamily="34" charset="0"/>
            <a:ea typeface="Verdana" panose="020B0604030504040204" pitchFamily="34" charset="0"/>
            <a:cs typeface="Verdana" panose="020B0604030504040204" pitchFamily="34" charset="0"/>
          </a:endParaRPr>
        </a:p>
      </dgm:t>
    </dgm:pt>
    <dgm:pt modelId="{90C23DAB-4E64-4E4D-838F-42C6D82A8FE3}" type="parTrans" cxnId="{7B3713C3-09CA-4DD7-9109-01C0E52F3CA2}">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4943410A-06CA-4FBD-BA53-F0DB46331AB6}" type="sibTrans" cxnId="{7B3713C3-09CA-4DD7-9109-01C0E52F3CA2}">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E4B891FF-1B84-45FC-9BD9-5AB5A93AD228}">
      <dgm:prSet phldrT="[Text]" custT="1"/>
      <dgm:spPr/>
      <dgm:t>
        <a:bodyPr/>
        <a:lstStyle/>
        <a:p>
          <a:pPr marL="114300" lvl="1" indent="0" defTabSz="533400">
            <a:lnSpc>
              <a:spcPct val="90000"/>
            </a:lnSpc>
            <a:spcBef>
              <a:spcPct val="0"/>
            </a:spcBef>
            <a:spcAft>
              <a:spcPct val="15000"/>
            </a:spcAft>
            <a:buNone/>
          </a:pPr>
          <a:r>
            <a:rPr lang="lv-LV" sz="1400" noProof="0" dirty="0" smtClean="0">
              <a:latin typeface="Verdana" panose="020B0604030504040204" pitchFamily="34" charset="0"/>
              <a:ea typeface="Verdana" panose="020B0604030504040204" pitchFamily="34" charset="0"/>
              <a:cs typeface="Verdana" panose="020B0604030504040204" pitchFamily="34" charset="0"/>
            </a:rPr>
            <a:t> likumprojektu «Par valsts budžetu 2020.gadam» un likumprojektu «Par vidēja termiņa budžeta ietvaru 2020., 2021. un 2022.gadam»;</a:t>
          </a:r>
          <a:endParaRPr lang="lv-LV" sz="1400" noProof="0" dirty="0">
            <a:latin typeface="Verdana" panose="020B0604030504040204" pitchFamily="34" charset="0"/>
            <a:ea typeface="Verdana" panose="020B0604030504040204" pitchFamily="34" charset="0"/>
            <a:cs typeface="Verdana" panose="020B0604030504040204" pitchFamily="34" charset="0"/>
          </a:endParaRPr>
        </a:p>
      </dgm:t>
    </dgm:pt>
    <dgm:pt modelId="{0CD3CE14-C1C2-4770-920C-37981904F64A}" type="parTrans" cxnId="{E967D4EA-1DF7-430B-951B-A9EC8AF3B224}">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6A16DC78-E8E5-46F6-B4C5-251B45ADC5D8}" type="sibTrans" cxnId="{E967D4EA-1DF7-430B-951B-A9EC8AF3B224}">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C1A2675A-13DF-4BDD-BAAA-B9A8FE0C72C9}">
      <dgm:prSet phldrT="[Text]" custT="1"/>
      <dgm:spPr/>
      <dgm:t>
        <a:bodyPr/>
        <a:lstStyle/>
        <a:p>
          <a:pPr marL="114300" lvl="1" indent="0" defTabSz="533400">
            <a:lnSpc>
              <a:spcPct val="90000"/>
            </a:lnSpc>
            <a:spcBef>
              <a:spcPct val="0"/>
            </a:spcBef>
            <a:spcAft>
              <a:spcPct val="15000"/>
            </a:spcAft>
            <a:buNone/>
          </a:pPr>
          <a:r>
            <a:rPr lang="lv-LV" sz="1400" b="1" noProof="0" dirty="0" smtClean="0">
              <a:latin typeface="Verdana" panose="020B0604030504040204" pitchFamily="34" charset="0"/>
              <a:ea typeface="Verdana" panose="020B0604030504040204" pitchFamily="34" charset="0"/>
              <a:cs typeface="Verdana" panose="020B0604030504040204" pitchFamily="34" charset="0"/>
            </a:rPr>
            <a:t>11.oktobris</a:t>
          </a:r>
          <a:r>
            <a:rPr lang="lv-LV" sz="1400" noProof="0" dirty="0" smtClean="0">
              <a:latin typeface="Verdana" panose="020B0604030504040204" pitchFamily="34" charset="0"/>
              <a:ea typeface="Verdana" panose="020B0604030504040204" pitchFamily="34" charset="0"/>
              <a:cs typeface="Verdana" panose="020B0604030504040204" pitchFamily="34" charset="0"/>
            </a:rPr>
            <a:t> - Finanšu ministrs iesniedz budžeta projektu ar pavadošajiem likumprojektiem Saeimā.</a:t>
          </a:r>
          <a:endParaRPr lang="lv-LV" sz="1400" noProof="0" dirty="0">
            <a:latin typeface="Verdana" panose="020B0604030504040204" pitchFamily="34" charset="0"/>
            <a:ea typeface="Verdana" panose="020B0604030504040204" pitchFamily="34" charset="0"/>
            <a:cs typeface="Verdana" panose="020B0604030504040204" pitchFamily="34" charset="0"/>
          </a:endParaRPr>
        </a:p>
      </dgm:t>
    </dgm:pt>
    <dgm:pt modelId="{56060EF1-E6D2-463B-90A2-2933DCAA7DD9}" type="parTrans" cxnId="{D0BA4088-C3D8-48A1-A3FD-8538CB0963DE}">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7B8A6FDF-3C39-47AF-B483-734B527EBF68}" type="sibTrans" cxnId="{D0BA4088-C3D8-48A1-A3FD-8538CB0963DE}">
      <dgm:prSet/>
      <dgm:spPr/>
      <dgm:t>
        <a:bodyPr/>
        <a:lstStyle/>
        <a:p>
          <a:endParaRPr lang="en-US" sz="1200">
            <a:latin typeface="Verdana" panose="020B0604030504040204" pitchFamily="34" charset="0"/>
            <a:ea typeface="Verdana" panose="020B0604030504040204" pitchFamily="34" charset="0"/>
            <a:cs typeface="Verdana" panose="020B0604030504040204" pitchFamily="34" charset="0"/>
          </a:endParaRPr>
        </a:p>
      </dgm:t>
    </dgm:pt>
    <dgm:pt modelId="{FF04A6D8-A645-49A0-801C-86D506B9E6B9}" type="pres">
      <dgm:prSet presAssocID="{770CD798-DA59-4A4A-A791-3ED9CFDF9288}" presName="linearFlow" presStyleCnt="0">
        <dgm:presLayoutVars>
          <dgm:dir/>
          <dgm:animLvl val="lvl"/>
          <dgm:resizeHandles val="exact"/>
        </dgm:presLayoutVars>
      </dgm:prSet>
      <dgm:spPr/>
      <dgm:t>
        <a:bodyPr/>
        <a:lstStyle/>
        <a:p>
          <a:endParaRPr lang="en-US"/>
        </a:p>
      </dgm:t>
    </dgm:pt>
    <dgm:pt modelId="{8E9FF721-571F-44F7-A6FE-D3E362FB532F}" type="pres">
      <dgm:prSet presAssocID="{5E0EB34E-D3FB-49B0-9E67-BBB6CBF170CD}" presName="composite" presStyleCnt="0"/>
      <dgm:spPr/>
    </dgm:pt>
    <dgm:pt modelId="{96C2C775-0A20-4740-B8FE-191280A84BE1}" type="pres">
      <dgm:prSet presAssocID="{5E0EB34E-D3FB-49B0-9E67-BBB6CBF170CD}" presName="parentText" presStyleLbl="alignNode1" presStyleIdx="0" presStyleCnt="4">
        <dgm:presLayoutVars>
          <dgm:chMax val="1"/>
          <dgm:bulletEnabled val="1"/>
        </dgm:presLayoutVars>
      </dgm:prSet>
      <dgm:spPr/>
      <dgm:t>
        <a:bodyPr/>
        <a:lstStyle/>
        <a:p>
          <a:endParaRPr lang="en-US"/>
        </a:p>
      </dgm:t>
    </dgm:pt>
    <dgm:pt modelId="{65BB451C-42EE-4117-96B9-2376E3DCB398}" type="pres">
      <dgm:prSet presAssocID="{5E0EB34E-D3FB-49B0-9E67-BBB6CBF170CD}" presName="descendantText" presStyleLbl="alignAcc1" presStyleIdx="0" presStyleCnt="4">
        <dgm:presLayoutVars>
          <dgm:bulletEnabled val="1"/>
        </dgm:presLayoutVars>
      </dgm:prSet>
      <dgm:spPr/>
      <dgm:t>
        <a:bodyPr/>
        <a:lstStyle/>
        <a:p>
          <a:endParaRPr lang="en-US"/>
        </a:p>
      </dgm:t>
    </dgm:pt>
    <dgm:pt modelId="{ACD79572-6A97-4BB7-9D98-82A6104E4497}" type="pres">
      <dgm:prSet presAssocID="{815D230A-BD26-4E1B-8B08-3712E609CAB6}" presName="sp" presStyleCnt="0"/>
      <dgm:spPr/>
    </dgm:pt>
    <dgm:pt modelId="{7013C301-9956-47B0-985F-04AC5A5B247A}" type="pres">
      <dgm:prSet presAssocID="{8D0378CA-B4B9-4DAC-8DC7-1940396AEFFD}" presName="composite" presStyleCnt="0"/>
      <dgm:spPr/>
    </dgm:pt>
    <dgm:pt modelId="{EA354FD9-6561-4186-BC82-271CEACE2D49}" type="pres">
      <dgm:prSet presAssocID="{8D0378CA-B4B9-4DAC-8DC7-1940396AEFFD}" presName="parentText" presStyleLbl="alignNode1" presStyleIdx="1" presStyleCnt="4" custLinFactNeighborY="-14364">
        <dgm:presLayoutVars>
          <dgm:chMax val="1"/>
          <dgm:bulletEnabled val="1"/>
        </dgm:presLayoutVars>
      </dgm:prSet>
      <dgm:spPr/>
      <dgm:t>
        <a:bodyPr/>
        <a:lstStyle/>
        <a:p>
          <a:endParaRPr lang="en-US"/>
        </a:p>
      </dgm:t>
    </dgm:pt>
    <dgm:pt modelId="{1A088AC1-B4F9-4B82-9135-B47315DA4073}" type="pres">
      <dgm:prSet presAssocID="{8D0378CA-B4B9-4DAC-8DC7-1940396AEFFD}" presName="descendantText" presStyleLbl="alignAcc1" presStyleIdx="1" presStyleCnt="4" custScaleY="258592" custLinFactNeighborX="0" custLinFactNeighborY="-10199">
        <dgm:presLayoutVars>
          <dgm:bulletEnabled val="1"/>
        </dgm:presLayoutVars>
      </dgm:prSet>
      <dgm:spPr/>
      <dgm:t>
        <a:bodyPr/>
        <a:lstStyle/>
        <a:p>
          <a:endParaRPr lang="en-US"/>
        </a:p>
      </dgm:t>
    </dgm:pt>
    <dgm:pt modelId="{D2C38758-2D96-401F-8DAB-CF4C0FFE6FEF}" type="pres">
      <dgm:prSet presAssocID="{DC38D1F5-AA6D-4793-8B80-1707DE795880}" presName="sp" presStyleCnt="0"/>
      <dgm:spPr/>
    </dgm:pt>
    <dgm:pt modelId="{2655379C-FD04-4564-8B6B-2D03707B804F}" type="pres">
      <dgm:prSet presAssocID="{B0ED591F-F03C-46A3-A398-7B705321122C}" presName="composite" presStyleCnt="0"/>
      <dgm:spPr/>
    </dgm:pt>
    <dgm:pt modelId="{73672DCF-BA7E-4071-A0A0-8CBA69D78D9A}" type="pres">
      <dgm:prSet presAssocID="{B0ED591F-F03C-46A3-A398-7B705321122C}" presName="parentText" presStyleLbl="alignNode1" presStyleIdx="2" presStyleCnt="4" custLinFactNeighborY="6630">
        <dgm:presLayoutVars>
          <dgm:chMax val="1"/>
          <dgm:bulletEnabled val="1"/>
        </dgm:presLayoutVars>
      </dgm:prSet>
      <dgm:spPr/>
      <dgm:t>
        <a:bodyPr/>
        <a:lstStyle/>
        <a:p>
          <a:endParaRPr lang="en-US"/>
        </a:p>
      </dgm:t>
    </dgm:pt>
    <dgm:pt modelId="{F9BCA051-F473-46A5-9148-CFA3A977C95C}" type="pres">
      <dgm:prSet presAssocID="{B0ED591F-F03C-46A3-A398-7B705321122C}" presName="descendantText" presStyleLbl="alignAcc1" presStyleIdx="2" presStyleCnt="4" custScaleY="63068" custLinFactNeighborY="10200">
        <dgm:presLayoutVars>
          <dgm:bulletEnabled val="1"/>
        </dgm:presLayoutVars>
      </dgm:prSet>
      <dgm:spPr/>
      <dgm:t>
        <a:bodyPr/>
        <a:lstStyle/>
        <a:p>
          <a:endParaRPr lang="en-US"/>
        </a:p>
      </dgm:t>
    </dgm:pt>
    <dgm:pt modelId="{542191A6-2050-4EF3-91FC-D2352B6ADB75}" type="pres">
      <dgm:prSet presAssocID="{10414A54-6CBF-411F-83F7-F7788ADCF9D2}" presName="sp" presStyleCnt="0"/>
      <dgm:spPr/>
    </dgm:pt>
    <dgm:pt modelId="{8F57FC6A-213D-4DF6-816C-3D162A63BA56}" type="pres">
      <dgm:prSet presAssocID="{BA325623-B405-4DE1-81C6-F93311DF3DAD}" presName="composite" presStyleCnt="0"/>
      <dgm:spPr/>
    </dgm:pt>
    <dgm:pt modelId="{2602411E-27E1-4D5E-B03D-B8A64F323FD1}" type="pres">
      <dgm:prSet presAssocID="{BA325623-B405-4DE1-81C6-F93311DF3DAD}" presName="parentText" presStyleLbl="alignNode1" presStyleIdx="3" presStyleCnt="4">
        <dgm:presLayoutVars>
          <dgm:chMax val="1"/>
          <dgm:bulletEnabled val="1"/>
        </dgm:presLayoutVars>
      </dgm:prSet>
      <dgm:spPr/>
      <dgm:t>
        <a:bodyPr/>
        <a:lstStyle/>
        <a:p>
          <a:endParaRPr lang="en-US"/>
        </a:p>
      </dgm:t>
    </dgm:pt>
    <dgm:pt modelId="{7A371160-5175-4887-9F90-808508BBBBD7}" type="pres">
      <dgm:prSet presAssocID="{BA325623-B405-4DE1-81C6-F93311DF3DAD}" presName="descendantText" presStyleLbl="alignAcc1" presStyleIdx="3" presStyleCnt="4" custScaleY="222742">
        <dgm:presLayoutVars>
          <dgm:bulletEnabled val="1"/>
        </dgm:presLayoutVars>
      </dgm:prSet>
      <dgm:spPr/>
      <dgm:t>
        <a:bodyPr/>
        <a:lstStyle/>
        <a:p>
          <a:endParaRPr lang="en-US"/>
        </a:p>
      </dgm:t>
    </dgm:pt>
  </dgm:ptLst>
  <dgm:cxnLst>
    <dgm:cxn modelId="{8EE94B61-C9E6-411E-B36C-1311B9291EDD}" type="presOf" srcId="{BA325623-B405-4DE1-81C6-F93311DF3DAD}" destId="{2602411E-27E1-4D5E-B03D-B8A64F323FD1}" srcOrd="0" destOrd="0" presId="urn:microsoft.com/office/officeart/2005/8/layout/chevron2"/>
    <dgm:cxn modelId="{4BA66B42-9D69-40F0-A190-1ED8755E0670}" type="presOf" srcId="{E4B891FF-1B84-45FC-9BD9-5AB5A93AD228}" destId="{7A371160-5175-4887-9F90-808508BBBBD7}" srcOrd="0" destOrd="1" presId="urn:microsoft.com/office/officeart/2005/8/layout/chevron2"/>
    <dgm:cxn modelId="{868D6011-18DC-437A-8507-851418242935}" srcId="{8D0378CA-B4B9-4DAC-8DC7-1940396AEFFD}" destId="{8FE5AB0E-30A4-4F22-93D0-C832EAA8EBF1}" srcOrd="3" destOrd="0" parTransId="{EA41EA4C-41C5-41EA-9736-D3E4B93932A2}" sibTransId="{29A05E5F-43B1-48BC-B917-3F9541B5E642}"/>
    <dgm:cxn modelId="{0F1A0C58-3500-4DF2-9228-AEB711C247F4}" type="presOf" srcId="{B0ED591F-F03C-46A3-A398-7B705321122C}" destId="{73672DCF-BA7E-4071-A0A0-8CBA69D78D9A}" srcOrd="0" destOrd="0" presId="urn:microsoft.com/office/officeart/2005/8/layout/chevron2"/>
    <dgm:cxn modelId="{7DF1E1BF-794E-4C52-95D6-A42D31305467}" srcId="{770CD798-DA59-4A4A-A791-3ED9CFDF9288}" destId="{5E0EB34E-D3FB-49B0-9E67-BBB6CBF170CD}" srcOrd="0" destOrd="0" parTransId="{D9814A9A-8566-4829-B0CF-AF580AE5A017}" sibTransId="{815D230A-BD26-4E1B-8B08-3712E609CAB6}"/>
    <dgm:cxn modelId="{C8A85AFF-0DAE-4281-97ED-9E6F21FB71D6}" srcId="{770CD798-DA59-4A4A-A791-3ED9CFDF9288}" destId="{8D0378CA-B4B9-4DAC-8DC7-1940396AEFFD}" srcOrd="1" destOrd="0" parTransId="{5A80AA36-65E4-4947-BE23-D506F2052056}" sibTransId="{DC38D1F5-AA6D-4793-8B80-1707DE795880}"/>
    <dgm:cxn modelId="{7A25F626-C094-4361-8E58-E8481F4876A5}" type="presOf" srcId="{CE25ACF1-2F57-4143-A89C-A6E9B89D960D}" destId="{1A088AC1-B4F9-4B82-9135-B47315DA4073}" srcOrd="0" destOrd="0" presId="urn:microsoft.com/office/officeart/2005/8/layout/chevron2"/>
    <dgm:cxn modelId="{B3B468C8-3ECD-4CEE-9CB5-60924E6A6E4E}" type="presOf" srcId="{8D0378CA-B4B9-4DAC-8DC7-1940396AEFFD}" destId="{EA354FD9-6561-4186-BC82-271CEACE2D49}" srcOrd="0" destOrd="0" presId="urn:microsoft.com/office/officeart/2005/8/layout/chevron2"/>
    <dgm:cxn modelId="{3E6957DA-1F8E-472E-9B7B-97085524DAC5}" srcId="{8D0378CA-B4B9-4DAC-8DC7-1940396AEFFD}" destId="{532713E3-BB57-4465-B382-A740C504ECD5}" srcOrd="2" destOrd="0" parTransId="{ADD346CE-AA88-4531-9822-2699A6AF4B31}" sibTransId="{4AC07BCC-AB19-4DFE-B832-DED171C52312}"/>
    <dgm:cxn modelId="{311DAC75-CCD4-4888-80D8-DF6D54CAD163}" type="presOf" srcId="{8C9D4FB2-065E-4587-A0DF-19F7E2E2C1ED}" destId="{65BB451C-42EE-4117-96B9-2376E3DCB398}" srcOrd="0" destOrd="0" presId="urn:microsoft.com/office/officeart/2005/8/layout/chevron2"/>
    <dgm:cxn modelId="{87AE7F88-843C-4683-8CD2-6FBBB6BC6ED5}" type="presOf" srcId="{5E0EB34E-D3FB-49B0-9E67-BBB6CBF170CD}" destId="{96C2C775-0A20-4740-B8FE-191280A84BE1}" srcOrd="0" destOrd="0" presId="urn:microsoft.com/office/officeart/2005/8/layout/chevron2"/>
    <dgm:cxn modelId="{90AAAF6D-1D95-4377-91FF-DD3E9CD6C101}" type="presOf" srcId="{8FE5AB0E-30A4-4F22-93D0-C832EAA8EBF1}" destId="{1A088AC1-B4F9-4B82-9135-B47315DA4073}" srcOrd="0" destOrd="3" presId="urn:microsoft.com/office/officeart/2005/8/layout/chevron2"/>
    <dgm:cxn modelId="{0805D4BB-9590-4CFD-98B6-8E125E6C4272}" type="presOf" srcId="{F63616F4-92C9-49CD-9322-56D2F57C8598}" destId="{7A371160-5175-4887-9F90-808508BBBBD7}" srcOrd="0" destOrd="0" presId="urn:microsoft.com/office/officeart/2005/8/layout/chevron2"/>
    <dgm:cxn modelId="{C1473F49-F0A1-4407-A30D-40353A881006}" srcId="{BA325623-B405-4DE1-81C6-F93311DF3DAD}" destId="{F63616F4-92C9-49CD-9322-56D2F57C8598}" srcOrd="0" destOrd="0" parTransId="{67E5B100-2902-4B2A-AB17-394BDC8C8F12}" sibTransId="{566C8C97-7C8E-46A9-A67A-72B387144C03}"/>
    <dgm:cxn modelId="{4A0654F2-7B04-4A72-8B24-D9C11653E5DB}" type="presOf" srcId="{62BCE058-3D57-45E9-82C9-510EFE221DD5}" destId="{F9BCA051-F473-46A5-9148-CFA3A977C95C}" srcOrd="0" destOrd="0" presId="urn:microsoft.com/office/officeart/2005/8/layout/chevron2"/>
    <dgm:cxn modelId="{26E5FE06-6F8C-45B5-A364-4C076C4382F8}" srcId="{770CD798-DA59-4A4A-A791-3ED9CFDF9288}" destId="{B0ED591F-F03C-46A3-A398-7B705321122C}" srcOrd="2" destOrd="0" parTransId="{EBB508A7-88E2-4D29-89B6-2144409C7361}" sibTransId="{10414A54-6CBF-411F-83F7-F7788ADCF9D2}"/>
    <dgm:cxn modelId="{791ECCCE-3650-4B81-BDBF-617281878114}" type="presOf" srcId="{532713E3-BB57-4465-B382-A740C504ECD5}" destId="{1A088AC1-B4F9-4B82-9135-B47315DA4073}" srcOrd="0" destOrd="2" presId="urn:microsoft.com/office/officeart/2005/8/layout/chevron2"/>
    <dgm:cxn modelId="{8FC8EF74-6F07-4928-BF8C-5E4823804194}" srcId="{8D0378CA-B4B9-4DAC-8DC7-1940396AEFFD}" destId="{141714A9-E4D9-4126-BA57-2BEF30C4E3FB}" srcOrd="1" destOrd="0" parTransId="{44C1F56B-D499-49EC-AD82-B66AB0C5097C}" sibTransId="{13676430-F00A-4AF8-9769-F0846A758919}"/>
    <dgm:cxn modelId="{932DDA7D-E6A7-44EB-AC9F-51DA2F20F9AC}" srcId="{5E0EB34E-D3FB-49B0-9E67-BBB6CBF170CD}" destId="{8C9D4FB2-065E-4587-A0DF-19F7E2E2C1ED}" srcOrd="0" destOrd="0" parTransId="{393534F5-36F9-46B7-B69A-8ADB6644C47F}" sibTransId="{12487C41-1C86-4EA5-9D11-CA6CE0C84B0D}"/>
    <dgm:cxn modelId="{00ADDAA2-09AA-4050-9DF0-20BB923783CA}" srcId="{8D0378CA-B4B9-4DAC-8DC7-1940396AEFFD}" destId="{CE25ACF1-2F57-4143-A89C-A6E9B89D960D}" srcOrd="0" destOrd="0" parTransId="{117ACD19-2E2C-41CD-93A3-757EC6C661E1}" sibTransId="{A2BFF14F-BFEA-4013-93C1-E8646DCEF71E}"/>
    <dgm:cxn modelId="{D0BA4088-C3D8-48A1-A3FD-8538CB0963DE}" srcId="{BA325623-B405-4DE1-81C6-F93311DF3DAD}" destId="{C1A2675A-13DF-4BDD-BAAA-B9A8FE0C72C9}" srcOrd="3" destOrd="0" parTransId="{56060EF1-E6D2-463B-90A2-2933DCAA7DD9}" sibTransId="{7B8A6FDF-3C39-47AF-B483-734B527EBF68}"/>
    <dgm:cxn modelId="{2E60F044-7972-405F-A7BE-F3D54502E415}" type="presOf" srcId="{C1A2675A-13DF-4BDD-BAAA-B9A8FE0C72C9}" destId="{7A371160-5175-4887-9F90-808508BBBBD7}" srcOrd="0" destOrd="3" presId="urn:microsoft.com/office/officeart/2005/8/layout/chevron2"/>
    <dgm:cxn modelId="{E967D4EA-1DF7-430B-951B-A9EC8AF3B224}" srcId="{BA325623-B405-4DE1-81C6-F93311DF3DAD}" destId="{E4B891FF-1B84-45FC-9BD9-5AB5A93AD228}" srcOrd="1" destOrd="0" parTransId="{0CD3CE14-C1C2-4770-920C-37981904F64A}" sibTransId="{6A16DC78-E8E5-46F6-B4C5-251B45ADC5D8}"/>
    <dgm:cxn modelId="{9D22FDF5-7206-41A1-8158-19FEB080B508}" srcId="{B0ED591F-F03C-46A3-A398-7B705321122C}" destId="{62BCE058-3D57-45E9-82C9-510EFE221DD5}" srcOrd="0" destOrd="0" parTransId="{8B52A48D-FA9F-4020-9DA9-347CB6E76130}" sibTransId="{735F8430-6218-4F02-B2FE-CA42D88D9EEA}"/>
    <dgm:cxn modelId="{9D96942C-0840-4B27-B553-E82EFCAED9D0}" type="presOf" srcId="{03207023-7294-428F-A3A5-4867FAC1A8ED}" destId="{7A371160-5175-4887-9F90-808508BBBBD7}" srcOrd="0" destOrd="2" presId="urn:microsoft.com/office/officeart/2005/8/layout/chevron2"/>
    <dgm:cxn modelId="{7B3713C3-09CA-4DD7-9109-01C0E52F3CA2}" srcId="{BA325623-B405-4DE1-81C6-F93311DF3DAD}" destId="{03207023-7294-428F-A3A5-4867FAC1A8ED}" srcOrd="2" destOrd="0" parTransId="{90C23DAB-4E64-4E4D-838F-42C6D82A8FE3}" sibTransId="{4943410A-06CA-4FBD-BA53-F0DB46331AB6}"/>
    <dgm:cxn modelId="{C9042DAE-DE3E-4853-B2D6-6CC2B7573169}" type="presOf" srcId="{770CD798-DA59-4A4A-A791-3ED9CFDF9288}" destId="{FF04A6D8-A645-49A0-801C-86D506B9E6B9}" srcOrd="0" destOrd="0" presId="urn:microsoft.com/office/officeart/2005/8/layout/chevron2"/>
    <dgm:cxn modelId="{1A6CE76B-E6BF-4724-B2FE-692775F92D9B}" type="presOf" srcId="{141714A9-E4D9-4126-BA57-2BEF30C4E3FB}" destId="{1A088AC1-B4F9-4B82-9135-B47315DA4073}" srcOrd="0" destOrd="1" presId="urn:microsoft.com/office/officeart/2005/8/layout/chevron2"/>
    <dgm:cxn modelId="{FD7F9257-05D3-4202-B983-1AAB2BD01EEA}" srcId="{770CD798-DA59-4A4A-A791-3ED9CFDF9288}" destId="{BA325623-B405-4DE1-81C6-F93311DF3DAD}" srcOrd="3" destOrd="0" parTransId="{18E70B5A-57BE-4625-B5B9-2CFE8791685C}" sibTransId="{955E3F16-B047-4396-80FD-3924E30F0854}"/>
    <dgm:cxn modelId="{F9760E25-65AA-408D-ACA6-267F2CAF9C6C}" type="presParOf" srcId="{FF04A6D8-A645-49A0-801C-86D506B9E6B9}" destId="{8E9FF721-571F-44F7-A6FE-D3E362FB532F}" srcOrd="0" destOrd="0" presId="urn:microsoft.com/office/officeart/2005/8/layout/chevron2"/>
    <dgm:cxn modelId="{D4DB1A0E-D371-4934-85A0-C724F60415D6}" type="presParOf" srcId="{8E9FF721-571F-44F7-A6FE-D3E362FB532F}" destId="{96C2C775-0A20-4740-B8FE-191280A84BE1}" srcOrd="0" destOrd="0" presId="urn:microsoft.com/office/officeart/2005/8/layout/chevron2"/>
    <dgm:cxn modelId="{9EA0434B-B30A-4EAD-96EC-0E501D3602E8}" type="presParOf" srcId="{8E9FF721-571F-44F7-A6FE-D3E362FB532F}" destId="{65BB451C-42EE-4117-96B9-2376E3DCB398}" srcOrd="1" destOrd="0" presId="urn:microsoft.com/office/officeart/2005/8/layout/chevron2"/>
    <dgm:cxn modelId="{C5E50D91-93CE-4DF6-A58A-1647240EEB92}" type="presParOf" srcId="{FF04A6D8-A645-49A0-801C-86D506B9E6B9}" destId="{ACD79572-6A97-4BB7-9D98-82A6104E4497}" srcOrd="1" destOrd="0" presId="urn:microsoft.com/office/officeart/2005/8/layout/chevron2"/>
    <dgm:cxn modelId="{8A5CFBD5-48A1-44F2-A71E-18B57A3891B9}" type="presParOf" srcId="{FF04A6D8-A645-49A0-801C-86D506B9E6B9}" destId="{7013C301-9956-47B0-985F-04AC5A5B247A}" srcOrd="2" destOrd="0" presId="urn:microsoft.com/office/officeart/2005/8/layout/chevron2"/>
    <dgm:cxn modelId="{FDFAA8A4-CCC6-4763-85E3-7A1C73CA5549}" type="presParOf" srcId="{7013C301-9956-47B0-985F-04AC5A5B247A}" destId="{EA354FD9-6561-4186-BC82-271CEACE2D49}" srcOrd="0" destOrd="0" presId="urn:microsoft.com/office/officeart/2005/8/layout/chevron2"/>
    <dgm:cxn modelId="{32139ECA-14ED-4A41-AFD8-06D20B8471E6}" type="presParOf" srcId="{7013C301-9956-47B0-985F-04AC5A5B247A}" destId="{1A088AC1-B4F9-4B82-9135-B47315DA4073}" srcOrd="1" destOrd="0" presId="urn:microsoft.com/office/officeart/2005/8/layout/chevron2"/>
    <dgm:cxn modelId="{5AE028C9-9383-450F-8D19-345EBA1B1932}" type="presParOf" srcId="{FF04A6D8-A645-49A0-801C-86D506B9E6B9}" destId="{D2C38758-2D96-401F-8DAB-CF4C0FFE6FEF}" srcOrd="3" destOrd="0" presId="urn:microsoft.com/office/officeart/2005/8/layout/chevron2"/>
    <dgm:cxn modelId="{7753D08C-19A0-44CA-A68A-FC56467A81B6}" type="presParOf" srcId="{FF04A6D8-A645-49A0-801C-86D506B9E6B9}" destId="{2655379C-FD04-4564-8B6B-2D03707B804F}" srcOrd="4" destOrd="0" presId="urn:microsoft.com/office/officeart/2005/8/layout/chevron2"/>
    <dgm:cxn modelId="{88869C8B-FFCB-4CD1-8332-CFC6960C0002}" type="presParOf" srcId="{2655379C-FD04-4564-8B6B-2D03707B804F}" destId="{73672DCF-BA7E-4071-A0A0-8CBA69D78D9A}" srcOrd="0" destOrd="0" presId="urn:microsoft.com/office/officeart/2005/8/layout/chevron2"/>
    <dgm:cxn modelId="{4CAC2243-9164-4D27-BD1B-C79329D3B7F6}" type="presParOf" srcId="{2655379C-FD04-4564-8B6B-2D03707B804F}" destId="{F9BCA051-F473-46A5-9148-CFA3A977C95C}" srcOrd="1" destOrd="0" presId="urn:microsoft.com/office/officeart/2005/8/layout/chevron2"/>
    <dgm:cxn modelId="{F63E2142-8E2C-4033-9E2A-F9B3A3DB14EF}" type="presParOf" srcId="{FF04A6D8-A645-49A0-801C-86D506B9E6B9}" destId="{542191A6-2050-4EF3-91FC-D2352B6ADB75}" srcOrd="5" destOrd="0" presId="urn:microsoft.com/office/officeart/2005/8/layout/chevron2"/>
    <dgm:cxn modelId="{9429C53B-D940-4E12-9B3D-D7E8BE7875FF}" type="presParOf" srcId="{FF04A6D8-A645-49A0-801C-86D506B9E6B9}" destId="{8F57FC6A-213D-4DF6-816C-3D162A63BA56}" srcOrd="6" destOrd="0" presId="urn:microsoft.com/office/officeart/2005/8/layout/chevron2"/>
    <dgm:cxn modelId="{E8872A4F-8A1A-43FD-AED4-61D913EB547E}" type="presParOf" srcId="{8F57FC6A-213D-4DF6-816C-3D162A63BA56}" destId="{2602411E-27E1-4D5E-B03D-B8A64F323FD1}" srcOrd="0" destOrd="0" presId="urn:microsoft.com/office/officeart/2005/8/layout/chevron2"/>
    <dgm:cxn modelId="{6E18AAD2-A96D-4AD3-833D-DD93694EE734}" type="presParOf" srcId="{8F57FC6A-213D-4DF6-816C-3D162A63BA56}" destId="{7A371160-5175-4887-9F90-808508BBBBD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E70F98-4B1D-4E05-9454-F3E5E11F7681}" type="doc">
      <dgm:prSet loTypeId="urn:microsoft.com/office/officeart/2005/8/layout/hChevron3" loCatId="process" qsTypeId="urn:microsoft.com/office/officeart/2005/8/quickstyle/simple3" qsCatId="simple" csTypeId="urn:microsoft.com/office/officeart/2005/8/colors/colorful1" csCatId="colorful" phldr="1"/>
      <dgm:spPr/>
    </dgm:pt>
    <dgm:pt modelId="{BC4BAF55-6B0F-4AA0-84FD-B007B8CF1091}">
      <dgm:prSet phldrT="[Text]" custT="1"/>
      <dgm:spPr>
        <a:solidFill>
          <a:srgbClr val="92D050"/>
        </a:solidFill>
      </dgm:spPr>
      <dgm:t>
        <a:bodyPr/>
        <a:lstStyle/>
        <a:p>
          <a:pPr algn="l"/>
          <a:r>
            <a:rPr lang="lv-LV" sz="1600" b="1" dirty="0" smtClean="0"/>
            <a:t> 15.jūlijs</a:t>
          </a:r>
          <a:r>
            <a:rPr lang="lv-LV" sz="1400" b="1" smtClean="0"/>
            <a:t>	</a:t>
          </a:r>
          <a:r>
            <a:rPr lang="lv-LV" sz="1400" b="1" dirty="0" smtClean="0"/>
            <a:t>			                                                                                                                           </a:t>
          </a:r>
          <a:r>
            <a:rPr lang="lv-LV" sz="1600" b="1" dirty="0" smtClean="0"/>
            <a:t>23.augusts</a:t>
          </a:r>
          <a:endParaRPr lang="lv-LV" sz="1600" b="1" dirty="0"/>
        </a:p>
      </dgm:t>
    </dgm:pt>
    <dgm:pt modelId="{C1863B0B-0F60-4127-A2B0-2E6660E099B1}" type="sibTrans" cxnId="{47374E31-022E-41E7-AABE-93318E9D74A6}">
      <dgm:prSet/>
      <dgm:spPr/>
      <dgm:t>
        <a:bodyPr/>
        <a:lstStyle/>
        <a:p>
          <a:endParaRPr lang="lv-LV" sz="1000" b="1"/>
        </a:p>
      </dgm:t>
    </dgm:pt>
    <dgm:pt modelId="{CA4A450E-AC5A-4D3A-A17F-5AC599DA4F29}" type="parTrans" cxnId="{47374E31-022E-41E7-AABE-93318E9D74A6}">
      <dgm:prSet/>
      <dgm:spPr/>
      <dgm:t>
        <a:bodyPr/>
        <a:lstStyle/>
        <a:p>
          <a:endParaRPr lang="lv-LV" sz="1000" b="1"/>
        </a:p>
      </dgm:t>
    </dgm:pt>
    <dgm:pt modelId="{5F48C1B4-D132-4724-8CB8-01883D3DF80C}" type="pres">
      <dgm:prSet presAssocID="{0CE70F98-4B1D-4E05-9454-F3E5E11F7681}" presName="Name0" presStyleCnt="0">
        <dgm:presLayoutVars>
          <dgm:dir/>
          <dgm:resizeHandles val="exact"/>
        </dgm:presLayoutVars>
      </dgm:prSet>
      <dgm:spPr/>
    </dgm:pt>
    <dgm:pt modelId="{3F60E1E1-F170-4211-A4A1-1899978E25B1}" type="pres">
      <dgm:prSet presAssocID="{BC4BAF55-6B0F-4AA0-84FD-B007B8CF1091}" presName="parTxOnly" presStyleLbl="node1" presStyleIdx="0" presStyleCnt="1" custScaleX="100098" custLinFactY="95264" custLinFactNeighborX="361" custLinFactNeighborY="100000">
        <dgm:presLayoutVars>
          <dgm:bulletEnabled val="1"/>
        </dgm:presLayoutVars>
      </dgm:prSet>
      <dgm:spPr/>
      <dgm:t>
        <a:bodyPr/>
        <a:lstStyle/>
        <a:p>
          <a:endParaRPr lang="lv-LV"/>
        </a:p>
      </dgm:t>
    </dgm:pt>
  </dgm:ptLst>
  <dgm:cxnLst>
    <dgm:cxn modelId="{47374E31-022E-41E7-AABE-93318E9D74A6}" srcId="{0CE70F98-4B1D-4E05-9454-F3E5E11F7681}" destId="{BC4BAF55-6B0F-4AA0-84FD-B007B8CF1091}" srcOrd="0" destOrd="0" parTransId="{CA4A450E-AC5A-4D3A-A17F-5AC599DA4F29}" sibTransId="{C1863B0B-0F60-4127-A2B0-2E6660E099B1}"/>
    <dgm:cxn modelId="{65B2C5C1-0545-4F12-928E-E67A47AECA89}" type="presOf" srcId="{BC4BAF55-6B0F-4AA0-84FD-B007B8CF1091}" destId="{3F60E1E1-F170-4211-A4A1-1899978E25B1}" srcOrd="0" destOrd="0" presId="urn:microsoft.com/office/officeart/2005/8/layout/hChevron3"/>
    <dgm:cxn modelId="{0218EF31-728E-475B-93EF-199412CAB79E}" type="presOf" srcId="{0CE70F98-4B1D-4E05-9454-F3E5E11F7681}" destId="{5F48C1B4-D132-4724-8CB8-01883D3DF80C}" srcOrd="0" destOrd="0" presId="urn:microsoft.com/office/officeart/2005/8/layout/hChevron3"/>
    <dgm:cxn modelId="{50E8A86F-4EF7-417D-ACDF-1165EEF1EABA}" type="presParOf" srcId="{5F48C1B4-D132-4724-8CB8-01883D3DF80C}" destId="{3F60E1E1-F170-4211-A4A1-1899978E25B1}" srcOrd="0"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2C775-0A20-4740-B8FE-191280A84BE1}">
      <dsp:nvSpPr>
        <dsp:cNvPr id="0" name=""/>
        <dsp:cNvSpPr/>
      </dsp:nvSpPr>
      <dsp:spPr>
        <a:xfrm rot="5400000">
          <a:off x="-153913" y="158530"/>
          <a:ext cx="1026089" cy="7182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lv-LV" sz="1200" kern="1200" dirty="0" smtClean="0">
              <a:latin typeface="Verdana" panose="020B0604030504040204" pitchFamily="34" charset="0"/>
              <a:ea typeface="Verdana" panose="020B0604030504040204" pitchFamily="34" charset="0"/>
              <a:cs typeface="Verdana" panose="020B0604030504040204" pitchFamily="34" charset="0"/>
            </a:rPr>
            <a:t>Jūlijs</a:t>
          </a:r>
          <a:endParaRPr lang="en-US" sz="1200" kern="1200" dirty="0">
            <a:latin typeface="Verdana" panose="020B0604030504040204" pitchFamily="34" charset="0"/>
            <a:ea typeface="Verdana" panose="020B0604030504040204" pitchFamily="34" charset="0"/>
            <a:cs typeface="Verdana" panose="020B0604030504040204" pitchFamily="34" charset="0"/>
          </a:endParaRPr>
        </a:p>
      </dsp:txBody>
      <dsp:txXfrm rot="-5400000">
        <a:off x="1" y="363747"/>
        <a:ext cx="718262" cy="307827"/>
      </dsp:txXfrm>
    </dsp:sp>
    <dsp:sp modelId="{65BB451C-42EE-4117-96B9-2376E3DCB398}">
      <dsp:nvSpPr>
        <dsp:cNvPr id="0" name=""/>
        <dsp:cNvSpPr/>
      </dsp:nvSpPr>
      <dsp:spPr>
        <a:xfrm rot="5400000">
          <a:off x="4839968" y="-4117088"/>
          <a:ext cx="666958" cy="891036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lv-LV" sz="1400" b="1" kern="1200" dirty="0" smtClean="0">
              <a:latin typeface="Verdana" panose="020B0604030504040204" pitchFamily="34" charset="0"/>
              <a:ea typeface="Verdana" panose="020B0604030504040204" pitchFamily="34" charset="0"/>
              <a:cs typeface="Verdana" panose="020B0604030504040204" pitchFamily="34" charset="0"/>
            </a:rPr>
            <a:t>15.jūlijs - </a:t>
          </a:r>
          <a:r>
            <a:rPr lang="lv-LV" sz="1400" kern="1200" dirty="0" smtClean="0">
              <a:latin typeface="Verdana" panose="020B0604030504040204" pitchFamily="34" charset="0"/>
              <a:ea typeface="Verdana" panose="020B0604030504040204" pitchFamily="34" charset="0"/>
              <a:cs typeface="Verdana" panose="020B0604030504040204" pitchFamily="34" charset="0"/>
            </a:rPr>
            <a:t>Ministrijas iesniedz FM un PKC priekšlikumus prioritārajiem pasākumiem</a:t>
          </a:r>
          <a:endParaRPr lang="en-US" sz="1400" kern="1200" dirty="0">
            <a:latin typeface="Verdana" panose="020B0604030504040204" pitchFamily="34" charset="0"/>
            <a:ea typeface="Verdana" panose="020B0604030504040204" pitchFamily="34" charset="0"/>
            <a:cs typeface="Verdana" panose="020B0604030504040204" pitchFamily="34" charset="0"/>
          </a:endParaRPr>
        </a:p>
      </dsp:txBody>
      <dsp:txXfrm rot="-5400000">
        <a:off x="718263" y="37175"/>
        <a:ext cx="8877811" cy="601842"/>
      </dsp:txXfrm>
    </dsp:sp>
    <dsp:sp modelId="{EA354FD9-6561-4186-BC82-271CEACE2D49}">
      <dsp:nvSpPr>
        <dsp:cNvPr id="0" name=""/>
        <dsp:cNvSpPr/>
      </dsp:nvSpPr>
      <dsp:spPr>
        <a:xfrm rot="5400000">
          <a:off x="-153913" y="1454787"/>
          <a:ext cx="1026089" cy="7182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lv-LV" sz="1200" kern="1200" dirty="0" smtClean="0">
              <a:latin typeface="Verdana" panose="020B0604030504040204" pitchFamily="34" charset="0"/>
              <a:ea typeface="Verdana" panose="020B0604030504040204" pitchFamily="34" charset="0"/>
              <a:cs typeface="Verdana" panose="020B0604030504040204" pitchFamily="34" charset="0"/>
            </a:rPr>
            <a:t>Augusts</a:t>
          </a:r>
          <a:endParaRPr lang="en-US" sz="1200" kern="1200" dirty="0">
            <a:latin typeface="Verdana" panose="020B0604030504040204" pitchFamily="34" charset="0"/>
            <a:ea typeface="Verdana" panose="020B0604030504040204" pitchFamily="34" charset="0"/>
            <a:cs typeface="Verdana" panose="020B0604030504040204" pitchFamily="34" charset="0"/>
          </a:endParaRPr>
        </a:p>
      </dsp:txBody>
      <dsp:txXfrm rot="-5400000">
        <a:off x="1" y="1660004"/>
        <a:ext cx="718262" cy="307827"/>
      </dsp:txXfrm>
    </dsp:sp>
    <dsp:sp modelId="{1A088AC1-B4F9-4B82-9135-B47315DA4073}">
      <dsp:nvSpPr>
        <dsp:cNvPr id="0" name=""/>
        <dsp:cNvSpPr/>
      </dsp:nvSpPr>
      <dsp:spPr>
        <a:xfrm rot="5400000">
          <a:off x="4311097" y="-2741467"/>
          <a:ext cx="1724700" cy="891036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lv-LV" sz="1400" b="1" kern="1200" dirty="0" smtClean="0">
              <a:latin typeface="Verdana" panose="020B0604030504040204" pitchFamily="34" charset="0"/>
              <a:ea typeface="Verdana" panose="020B0604030504040204" pitchFamily="34" charset="0"/>
              <a:cs typeface="Verdana" panose="020B0604030504040204" pitchFamily="34" charset="0"/>
            </a:rPr>
            <a:t>20.augusts</a:t>
          </a:r>
          <a:r>
            <a:rPr lang="lv-LV" sz="1400" kern="1200" dirty="0" smtClean="0">
              <a:latin typeface="Verdana" panose="020B0604030504040204" pitchFamily="34" charset="0"/>
              <a:ea typeface="Verdana" panose="020B0604030504040204" pitchFamily="34" charset="0"/>
              <a:cs typeface="Verdana" panose="020B0604030504040204" pitchFamily="34" charset="0"/>
            </a:rPr>
            <a:t> – MK izskata informatīvo ziņojumu par:</a:t>
          </a:r>
          <a:endParaRPr lang="en-US" sz="14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622300">
            <a:lnSpc>
              <a:spcPct val="90000"/>
            </a:lnSpc>
            <a:spcBef>
              <a:spcPct val="0"/>
            </a:spcBef>
            <a:spcAft>
              <a:spcPct val="15000"/>
            </a:spcAft>
            <a:buChar char="••"/>
          </a:pPr>
          <a:r>
            <a:rPr lang="lv-LV" sz="1400" kern="1200" dirty="0" smtClean="0">
              <a:latin typeface="Verdana" panose="020B0604030504040204" pitchFamily="34" charset="0"/>
              <a:ea typeface="Verdana" panose="020B0604030504040204" pitchFamily="34" charset="0"/>
              <a:cs typeface="Verdana" panose="020B0604030504040204" pitchFamily="34" charset="0"/>
            </a:rPr>
            <a:t> valsts pamatbudžeta un valsts speciālā budžeta bāzi 2020.-2022.gadam;</a:t>
          </a:r>
          <a:endParaRPr lang="en-US" sz="14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622300">
            <a:lnSpc>
              <a:spcPct val="90000"/>
            </a:lnSpc>
            <a:spcBef>
              <a:spcPct val="0"/>
            </a:spcBef>
            <a:spcAft>
              <a:spcPct val="15000"/>
            </a:spcAft>
            <a:buChar char="••"/>
          </a:pPr>
          <a:r>
            <a:rPr lang="lv-LV" sz="1400" kern="1200" dirty="0" smtClean="0">
              <a:latin typeface="Verdana" panose="020B0604030504040204" pitchFamily="34" charset="0"/>
              <a:ea typeface="Verdana" panose="020B0604030504040204" pitchFamily="34" charset="0"/>
              <a:cs typeface="Verdana" panose="020B0604030504040204" pitchFamily="34" charset="0"/>
            </a:rPr>
            <a:t> makroekonomisko rādītāju, ieņēmumu un vispārējās valdības budžeta prognozēm 2020.-2022.gadā;</a:t>
          </a:r>
          <a:endParaRPr lang="en-US" sz="1400" kern="1200" dirty="0">
            <a:latin typeface="Verdana" panose="020B0604030504040204" pitchFamily="34" charset="0"/>
            <a:ea typeface="Verdana" panose="020B0604030504040204" pitchFamily="34" charset="0"/>
            <a:cs typeface="Verdana" panose="020B0604030504040204" pitchFamily="34" charset="0"/>
          </a:endParaRPr>
        </a:p>
        <a:p>
          <a:pPr marL="114300" lvl="1" indent="-114300" algn="l" defTabSz="622300">
            <a:lnSpc>
              <a:spcPct val="90000"/>
            </a:lnSpc>
            <a:spcBef>
              <a:spcPct val="0"/>
            </a:spcBef>
            <a:spcAft>
              <a:spcPts val="800"/>
            </a:spcAft>
            <a:buChar char="••"/>
          </a:pPr>
          <a:r>
            <a:rPr lang="lv-LV" sz="1400" kern="1200" dirty="0" smtClean="0">
              <a:latin typeface="Verdana" panose="020B0604030504040204" pitchFamily="34" charset="0"/>
              <a:ea typeface="Verdana" panose="020B0604030504040204" pitchFamily="34" charset="0"/>
              <a:cs typeface="Verdana" panose="020B0604030504040204" pitchFamily="34" charset="0"/>
            </a:rPr>
            <a:t> valsts budžeta izdevumu pārskatīšanas rezultātiem un priekšlikumi par šo rezultātu izmantošanu 2020.-2022.gadam.</a:t>
          </a:r>
          <a:r>
            <a:rPr lang="lv-LV" sz="1400" b="1" kern="1200" dirty="0" smtClean="0">
              <a:latin typeface="Verdana" panose="020B0604030504040204" pitchFamily="34" charset="0"/>
              <a:ea typeface="Verdana" panose="020B0604030504040204" pitchFamily="34" charset="0"/>
              <a:cs typeface="Verdana" panose="020B0604030504040204" pitchFamily="34" charset="0"/>
            </a:rPr>
            <a:t>23.augusts</a:t>
          </a:r>
          <a:r>
            <a:rPr lang="lv-LV" sz="1400" kern="1200" dirty="0" smtClean="0">
              <a:latin typeface="Verdana" panose="020B0604030504040204" pitchFamily="34" charset="0"/>
              <a:ea typeface="Verdana" panose="020B0604030504040204" pitchFamily="34" charset="0"/>
              <a:cs typeface="Verdana" panose="020B0604030504040204" pitchFamily="34" charset="0"/>
            </a:rPr>
            <a:t> – MK pieņem lēmumu par valsts budžeta prioritārajiem pasākumiem 2020.-2022.gadam.</a:t>
          </a:r>
          <a:endParaRPr lang="en-US" sz="1400" kern="1200" dirty="0">
            <a:latin typeface="Verdana" panose="020B0604030504040204" pitchFamily="34" charset="0"/>
            <a:ea typeface="Verdana" panose="020B0604030504040204" pitchFamily="34" charset="0"/>
            <a:cs typeface="Verdana" panose="020B0604030504040204" pitchFamily="34" charset="0"/>
          </a:endParaRPr>
        </a:p>
      </dsp:txBody>
      <dsp:txXfrm rot="-5400000">
        <a:off x="718263" y="935560"/>
        <a:ext cx="8826176" cy="1556314"/>
      </dsp:txXfrm>
    </dsp:sp>
    <dsp:sp modelId="{73672DCF-BA7E-4071-A0A0-8CBA69D78D9A}">
      <dsp:nvSpPr>
        <dsp:cNvPr id="0" name=""/>
        <dsp:cNvSpPr/>
      </dsp:nvSpPr>
      <dsp:spPr>
        <a:xfrm rot="5400000">
          <a:off x="-153913" y="2754717"/>
          <a:ext cx="1026089" cy="7182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lv-LV" sz="1200" kern="1200" dirty="0" err="1" smtClean="0">
              <a:latin typeface="Verdana" panose="020B0604030504040204" pitchFamily="34" charset="0"/>
              <a:ea typeface="Verdana" panose="020B0604030504040204" pitchFamily="34" charset="0"/>
              <a:cs typeface="Verdana" panose="020B0604030504040204" pitchFamily="34" charset="0"/>
            </a:rPr>
            <a:t>Septem-bris</a:t>
          </a:r>
          <a:endParaRPr lang="en-US" sz="1200" kern="1200" dirty="0">
            <a:latin typeface="Verdana" panose="020B0604030504040204" pitchFamily="34" charset="0"/>
            <a:ea typeface="Verdana" panose="020B0604030504040204" pitchFamily="34" charset="0"/>
            <a:cs typeface="Verdana" panose="020B0604030504040204" pitchFamily="34" charset="0"/>
          </a:endParaRPr>
        </a:p>
      </dsp:txBody>
      <dsp:txXfrm rot="-5400000">
        <a:off x="1" y="2959934"/>
        <a:ext cx="718262" cy="307827"/>
      </dsp:txXfrm>
    </dsp:sp>
    <dsp:sp modelId="{F9BCA051-F473-46A5-9148-CFA3A977C95C}">
      <dsp:nvSpPr>
        <dsp:cNvPr id="0" name=""/>
        <dsp:cNvSpPr/>
      </dsp:nvSpPr>
      <dsp:spPr>
        <a:xfrm rot="5400000">
          <a:off x="4963018" y="-1520690"/>
          <a:ext cx="420858" cy="891036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lv-LV" sz="1400" b="1" kern="1200" noProof="0" dirty="0" smtClean="0">
              <a:latin typeface="Verdana" panose="020B0604030504040204" pitchFamily="34" charset="0"/>
              <a:ea typeface="Verdana" panose="020B0604030504040204" pitchFamily="34" charset="0"/>
              <a:cs typeface="Verdana" panose="020B0604030504040204" pitchFamily="34" charset="0"/>
            </a:rPr>
            <a:t>17., 24.septembris </a:t>
          </a:r>
          <a:r>
            <a:rPr lang="lv-LV" sz="1400" kern="1200" noProof="0" dirty="0" smtClean="0">
              <a:latin typeface="Verdana" panose="020B0604030504040204" pitchFamily="34" charset="0"/>
              <a:ea typeface="Verdana" panose="020B0604030504040204" pitchFamily="34" charset="0"/>
              <a:cs typeface="Verdana" panose="020B0604030504040204" pitchFamily="34" charset="0"/>
            </a:rPr>
            <a:t>- MK izskata budžeta likumprojektu paketi</a:t>
          </a:r>
          <a:r>
            <a:rPr lang="lv-LV" sz="1400" kern="1200" dirty="0" smtClean="0">
              <a:latin typeface="Verdana" panose="020B0604030504040204" pitchFamily="34" charset="0"/>
              <a:ea typeface="Verdana" panose="020B0604030504040204" pitchFamily="34" charset="0"/>
              <a:cs typeface="Verdana" panose="020B0604030504040204" pitchFamily="34" charset="0"/>
            </a:rPr>
            <a:t>.</a:t>
          </a:r>
          <a:r>
            <a:rPr lang="en-US" sz="1400" kern="1200" dirty="0" smtClean="0">
              <a:latin typeface="Verdana" panose="020B0604030504040204" pitchFamily="34" charset="0"/>
              <a:ea typeface="Verdana" panose="020B0604030504040204" pitchFamily="34" charset="0"/>
              <a:cs typeface="Verdana" panose="020B0604030504040204" pitchFamily="34" charset="0"/>
            </a:rPr>
            <a:t> </a:t>
          </a:r>
          <a:endParaRPr lang="en-US" sz="1400" kern="1200" dirty="0">
            <a:latin typeface="Verdana" panose="020B0604030504040204" pitchFamily="34" charset="0"/>
            <a:ea typeface="Verdana" panose="020B0604030504040204" pitchFamily="34" charset="0"/>
            <a:cs typeface="Verdana" panose="020B0604030504040204" pitchFamily="34" charset="0"/>
          </a:endParaRPr>
        </a:p>
      </dsp:txBody>
      <dsp:txXfrm rot="-5400000">
        <a:off x="718263" y="2744610"/>
        <a:ext cx="8889824" cy="379768"/>
      </dsp:txXfrm>
    </dsp:sp>
    <dsp:sp modelId="{2602411E-27E1-4D5E-B03D-B8A64F323FD1}">
      <dsp:nvSpPr>
        <dsp:cNvPr id="0" name=""/>
        <dsp:cNvSpPr/>
      </dsp:nvSpPr>
      <dsp:spPr>
        <a:xfrm rot="5400000">
          <a:off x="-153913" y="4010779"/>
          <a:ext cx="1026089" cy="7182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lv-LV" sz="1200" kern="1200" dirty="0" smtClean="0">
              <a:latin typeface="Verdana" panose="020B0604030504040204" pitchFamily="34" charset="0"/>
              <a:ea typeface="Verdana" panose="020B0604030504040204" pitchFamily="34" charset="0"/>
              <a:cs typeface="Verdana" panose="020B0604030504040204" pitchFamily="34" charset="0"/>
            </a:rPr>
            <a:t>Oktobris</a:t>
          </a:r>
          <a:endParaRPr lang="en-US" sz="1200" kern="1200" dirty="0">
            <a:latin typeface="Verdana" panose="020B0604030504040204" pitchFamily="34" charset="0"/>
            <a:ea typeface="Verdana" panose="020B0604030504040204" pitchFamily="34" charset="0"/>
            <a:cs typeface="Verdana" panose="020B0604030504040204" pitchFamily="34" charset="0"/>
          </a:endParaRPr>
        </a:p>
      </dsp:txBody>
      <dsp:txXfrm rot="-5400000">
        <a:off x="1" y="4215996"/>
        <a:ext cx="718262" cy="307827"/>
      </dsp:txXfrm>
    </dsp:sp>
    <dsp:sp modelId="{7A371160-5175-4887-9F90-808508BBBBD7}">
      <dsp:nvSpPr>
        <dsp:cNvPr id="0" name=""/>
        <dsp:cNvSpPr/>
      </dsp:nvSpPr>
      <dsp:spPr>
        <a:xfrm rot="5400000">
          <a:off x="4430649" y="-264839"/>
          <a:ext cx="1485596" cy="891036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0" algn="l" defTabSz="533400">
            <a:lnSpc>
              <a:spcPct val="90000"/>
            </a:lnSpc>
            <a:spcBef>
              <a:spcPct val="0"/>
            </a:spcBef>
            <a:spcAft>
              <a:spcPct val="15000"/>
            </a:spcAft>
            <a:buChar char="••"/>
          </a:pPr>
          <a:r>
            <a:rPr lang="lv-LV" sz="1400" b="1" kern="1200" noProof="0" dirty="0" smtClean="0">
              <a:latin typeface="Verdana" panose="020B0604030504040204" pitchFamily="34" charset="0"/>
              <a:ea typeface="Verdana" panose="020B0604030504040204" pitchFamily="34" charset="0"/>
              <a:cs typeface="Verdana" panose="020B0604030504040204" pitchFamily="34" charset="0"/>
            </a:rPr>
            <a:t>8.oktobris - </a:t>
          </a:r>
          <a:r>
            <a:rPr lang="lv-LV" sz="1400" kern="1200" noProof="0" dirty="0" smtClean="0">
              <a:latin typeface="Verdana" panose="020B0604030504040204" pitchFamily="34" charset="0"/>
              <a:ea typeface="Verdana" panose="020B0604030504040204" pitchFamily="34" charset="0"/>
              <a:cs typeface="Verdana" panose="020B0604030504040204" pitchFamily="34" charset="0"/>
            </a:rPr>
            <a:t> MK apstiprina:</a:t>
          </a:r>
          <a:endParaRPr lang="lv-LV" sz="1400" kern="1200" noProof="0" dirty="0">
            <a:latin typeface="Verdana" panose="020B0604030504040204" pitchFamily="34" charset="0"/>
            <a:ea typeface="Verdana" panose="020B0604030504040204" pitchFamily="34" charset="0"/>
            <a:cs typeface="Verdana" panose="020B0604030504040204" pitchFamily="34" charset="0"/>
          </a:endParaRPr>
        </a:p>
        <a:p>
          <a:pPr marL="114300" lvl="1" indent="0" algn="l" defTabSz="533400">
            <a:lnSpc>
              <a:spcPct val="90000"/>
            </a:lnSpc>
            <a:spcBef>
              <a:spcPct val="0"/>
            </a:spcBef>
            <a:spcAft>
              <a:spcPct val="15000"/>
            </a:spcAft>
            <a:buChar char="••"/>
          </a:pPr>
          <a:r>
            <a:rPr lang="lv-LV" sz="1400" kern="1200" noProof="0" dirty="0" smtClean="0">
              <a:latin typeface="Verdana" panose="020B0604030504040204" pitchFamily="34" charset="0"/>
              <a:ea typeface="Verdana" panose="020B0604030504040204" pitchFamily="34" charset="0"/>
              <a:cs typeface="Verdana" panose="020B0604030504040204" pitchFamily="34" charset="0"/>
            </a:rPr>
            <a:t> likumprojektu «Par valsts budžetu 2020.gadam» un likumprojektu «Par vidēja termiņa budžeta ietvaru 2020., 2021. un 2022.gadam»;</a:t>
          </a:r>
          <a:endParaRPr lang="lv-LV" sz="1400" kern="1200" noProof="0" dirty="0">
            <a:latin typeface="Verdana" panose="020B0604030504040204" pitchFamily="34" charset="0"/>
            <a:ea typeface="Verdana" panose="020B0604030504040204" pitchFamily="34" charset="0"/>
            <a:cs typeface="Verdana" panose="020B0604030504040204" pitchFamily="34" charset="0"/>
          </a:endParaRPr>
        </a:p>
        <a:p>
          <a:pPr marL="114300" lvl="1" indent="0" algn="l" defTabSz="533400">
            <a:lnSpc>
              <a:spcPct val="90000"/>
            </a:lnSpc>
            <a:spcBef>
              <a:spcPct val="0"/>
            </a:spcBef>
            <a:spcAft>
              <a:spcPts val="800"/>
            </a:spcAft>
            <a:buChar char="••"/>
          </a:pPr>
          <a:r>
            <a:rPr lang="lv-LV" sz="1400" kern="1200" noProof="0" dirty="0" smtClean="0">
              <a:latin typeface="Verdana" panose="020B0604030504040204" pitchFamily="34" charset="0"/>
              <a:ea typeface="Verdana" panose="020B0604030504040204" pitchFamily="34" charset="0"/>
              <a:cs typeface="Verdana" panose="020B0604030504040204" pitchFamily="34" charset="0"/>
            </a:rPr>
            <a:t> Vispārējās valdības budžeta plānu (11.oktobrī iesniedz EK un </a:t>
          </a:r>
          <a:r>
            <a:rPr lang="lv-LV" sz="1400" kern="1200" noProof="0" dirty="0" err="1" smtClean="0">
              <a:latin typeface="Verdana" panose="020B0604030504040204" pitchFamily="34" charset="0"/>
              <a:ea typeface="Verdana" panose="020B0604030504040204" pitchFamily="34" charset="0"/>
              <a:cs typeface="Verdana" panose="020B0604030504040204" pitchFamily="34" charset="0"/>
            </a:rPr>
            <a:t>Eirogrupai</a:t>
          </a:r>
          <a:r>
            <a:rPr lang="lv-LV" sz="1400" kern="1200" noProof="0" dirty="0" smtClean="0">
              <a:latin typeface="Verdana" panose="020B0604030504040204" pitchFamily="34" charset="0"/>
              <a:ea typeface="Verdana" panose="020B0604030504040204" pitchFamily="34" charset="0"/>
              <a:cs typeface="Verdana" panose="020B0604030504040204" pitchFamily="34" charset="0"/>
            </a:rPr>
            <a:t>);</a:t>
          </a:r>
          <a:endParaRPr lang="lv-LV" sz="1400" kern="1200" noProof="0" dirty="0">
            <a:latin typeface="Verdana" panose="020B0604030504040204" pitchFamily="34" charset="0"/>
            <a:ea typeface="Verdana" panose="020B0604030504040204" pitchFamily="34" charset="0"/>
            <a:cs typeface="Verdana" panose="020B0604030504040204" pitchFamily="34" charset="0"/>
          </a:endParaRPr>
        </a:p>
        <a:p>
          <a:pPr marL="114300" lvl="1" indent="0" algn="l" defTabSz="533400">
            <a:lnSpc>
              <a:spcPct val="90000"/>
            </a:lnSpc>
            <a:spcBef>
              <a:spcPct val="0"/>
            </a:spcBef>
            <a:spcAft>
              <a:spcPct val="15000"/>
            </a:spcAft>
            <a:buChar char="••"/>
          </a:pPr>
          <a:r>
            <a:rPr lang="lv-LV" sz="1400" b="1" kern="1200" noProof="0" dirty="0" smtClean="0">
              <a:latin typeface="Verdana" panose="020B0604030504040204" pitchFamily="34" charset="0"/>
              <a:ea typeface="Verdana" panose="020B0604030504040204" pitchFamily="34" charset="0"/>
              <a:cs typeface="Verdana" panose="020B0604030504040204" pitchFamily="34" charset="0"/>
            </a:rPr>
            <a:t>11.oktobris</a:t>
          </a:r>
          <a:r>
            <a:rPr lang="lv-LV" sz="1400" kern="1200" noProof="0" dirty="0" smtClean="0">
              <a:latin typeface="Verdana" panose="020B0604030504040204" pitchFamily="34" charset="0"/>
              <a:ea typeface="Verdana" panose="020B0604030504040204" pitchFamily="34" charset="0"/>
              <a:cs typeface="Verdana" panose="020B0604030504040204" pitchFamily="34" charset="0"/>
            </a:rPr>
            <a:t> - Finanšu ministrs iesniedz budžeta projektu ar pavadošajiem likumprojektiem Saeimā.</a:t>
          </a:r>
          <a:endParaRPr lang="lv-LV" sz="1400" kern="1200" noProof="0" dirty="0">
            <a:latin typeface="Verdana" panose="020B0604030504040204" pitchFamily="34" charset="0"/>
            <a:ea typeface="Verdana" panose="020B0604030504040204" pitchFamily="34" charset="0"/>
            <a:cs typeface="Verdana" panose="020B0604030504040204" pitchFamily="34" charset="0"/>
          </a:endParaRPr>
        </a:p>
      </dsp:txBody>
      <dsp:txXfrm rot="-5400000">
        <a:off x="718263" y="3520068"/>
        <a:ext cx="8837848" cy="13405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60E1E1-F170-4211-A4A1-1899978E25B1}">
      <dsp:nvSpPr>
        <dsp:cNvPr id="0" name=""/>
        <dsp:cNvSpPr/>
      </dsp:nvSpPr>
      <dsp:spPr>
        <a:xfrm>
          <a:off x="10425" y="0"/>
          <a:ext cx="10681845" cy="357438"/>
        </a:xfrm>
        <a:prstGeom prst="homePlate">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42672" rIns="21336" bIns="42672" numCol="1" spcCol="1270" anchor="ctr" anchorCtr="0">
          <a:noAutofit/>
        </a:bodyPr>
        <a:lstStyle/>
        <a:p>
          <a:pPr lvl="0" algn="l" defTabSz="711200">
            <a:lnSpc>
              <a:spcPct val="90000"/>
            </a:lnSpc>
            <a:spcBef>
              <a:spcPct val="0"/>
            </a:spcBef>
            <a:spcAft>
              <a:spcPct val="35000"/>
            </a:spcAft>
          </a:pPr>
          <a:r>
            <a:rPr lang="lv-LV" sz="1600" b="1" kern="1200" dirty="0" smtClean="0"/>
            <a:t> 15.jūlijs</a:t>
          </a:r>
          <a:r>
            <a:rPr lang="lv-LV" sz="1400" b="1" kern="1200" smtClean="0"/>
            <a:t>	</a:t>
          </a:r>
          <a:r>
            <a:rPr lang="lv-LV" sz="1400" b="1" kern="1200" dirty="0" smtClean="0"/>
            <a:t>			                                                                                                                           </a:t>
          </a:r>
          <a:r>
            <a:rPr lang="lv-LV" sz="1600" b="1" kern="1200" dirty="0" smtClean="0"/>
            <a:t>23.augusts</a:t>
          </a:r>
          <a:endParaRPr lang="lv-LV" sz="1600" b="1" kern="1200" dirty="0"/>
        </a:p>
      </dsp:txBody>
      <dsp:txXfrm>
        <a:off x="10425" y="0"/>
        <a:ext cx="10592486" cy="35743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728E4D55-B7FF-484F-A001-80F1FF327776}" type="datetimeFigureOut">
              <a:rPr lang="lv-LV" smtClean="0"/>
              <a:t>21.06.2019</a:t>
            </a:fld>
            <a:endParaRPr lang="lv-LV"/>
          </a:p>
        </p:txBody>
      </p:sp>
      <p:sp>
        <p:nvSpPr>
          <p:cNvPr id="4" name="Footer Placeholder 3"/>
          <p:cNvSpPr>
            <a:spLocks noGrp="1"/>
          </p:cNvSpPr>
          <p:nvPr>
            <p:ph type="ftr" sz="quarter" idx="2"/>
          </p:nvPr>
        </p:nvSpPr>
        <p:spPr>
          <a:xfrm>
            <a:off x="0" y="9374188"/>
            <a:ext cx="2919413" cy="495300"/>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14763" y="9374188"/>
            <a:ext cx="2919412" cy="495300"/>
          </a:xfrm>
          <a:prstGeom prst="rect">
            <a:avLst/>
          </a:prstGeom>
        </p:spPr>
        <p:txBody>
          <a:bodyPr vert="horz" lIns="91440" tIns="45720" rIns="91440" bIns="45720" rtlCol="0" anchor="b"/>
          <a:lstStyle>
            <a:lvl1pPr algn="r">
              <a:defRPr sz="1200"/>
            </a:lvl1pPr>
          </a:lstStyle>
          <a:p>
            <a:fld id="{4F1C0CC1-DAE9-4CB8-BB68-23584A184448}" type="slidenum">
              <a:rPr lang="lv-LV" smtClean="0"/>
              <a:t>‹#›</a:t>
            </a:fld>
            <a:endParaRPr lang="lv-LV"/>
          </a:p>
        </p:txBody>
      </p:sp>
    </p:spTree>
    <p:extLst>
      <p:ext uri="{BB962C8B-B14F-4D97-AF65-F5344CB8AC3E}">
        <p14:creationId xmlns:p14="http://schemas.microsoft.com/office/powerpoint/2010/main" val="775134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15373" y="0"/>
            <a:ext cx="2918831" cy="495188"/>
          </a:xfrm>
          <a:prstGeom prst="rect">
            <a:avLst/>
          </a:prstGeom>
        </p:spPr>
        <p:txBody>
          <a:bodyPr vert="horz" lIns="91440" tIns="45720" rIns="91440" bIns="45720" rtlCol="0"/>
          <a:lstStyle>
            <a:lvl1pPr algn="r">
              <a:defRPr sz="1200"/>
            </a:lvl1pPr>
          </a:lstStyle>
          <a:p>
            <a:fld id="{AEDE766C-1309-4FE4-B4A1-411C7B348FAF}" type="datetimeFigureOut">
              <a:rPr lang="lv-LV" smtClean="0"/>
              <a:t>21.06.2019</a:t>
            </a:fld>
            <a:endParaRPr lang="lv-LV"/>
          </a:p>
        </p:txBody>
      </p:sp>
      <p:sp>
        <p:nvSpPr>
          <p:cNvPr id="4" name="Slide Image Placeholder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3577" y="4749691"/>
            <a:ext cx="5388610" cy="388611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374301"/>
            <a:ext cx="2918831" cy="4951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15373" y="9374301"/>
            <a:ext cx="2918831" cy="495187"/>
          </a:xfrm>
          <a:prstGeom prst="rect">
            <a:avLst/>
          </a:prstGeom>
        </p:spPr>
        <p:txBody>
          <a:bodyPr vert="horz" lIns="91440" tIns="45720" rIns="91440" bIns="45720" rtlCol="0" anchor="b"/>
          <a:lstStyle>
            <a:lvl1pPr algn="r">
              <a:defRPr sz="1200"/>
            </a:lvl1pPr>
          </a:lstStyle>
          <a:p>
            <a:fld id="{6C74543A-F8BA-45E8-912A-F7E058E684B5}" type="slidenum">
              <a:rPr lang="lv-LV" smtClean="0"/>
              <a:t>‹#›</a:t>
            </a:fld>
            <a:endParaRPr lang="lv-LV"/>
          </a:p>
        </p:txBody>
      </p:sp>
    </p:spTree>
    <p:extLst>
      <p:ext uri="{BB962C8B-B14F-4D97-AF65-F5344CB8AC3E}">
        <p14:creationId xmlns:p14="http://schemas.microsoft.com/office/powerpoint/2010/main" val="740875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3</a:t>
            </a:fld>
            <a:endParaRPr lang="lv-LV"/>
          </a:p>
        </p:txBody>
      </p:sp>
    </p:spTree>
    <p:extLst>
      <p:ext uri="{BB962C8B-B14F-4D97-AF65-F5344CB8AC3E}">
        <p14:creationId xmlns:p14="http://schemas.microsoft.com/office/powerpoint/2010/main" val="2241804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pPr/>
              <a:t>5</a:t>
            </a:fld>
            <a:endParaRPr lang="lv-LV"/>
          </a:p>
        </p:txBody>
      </p:sp>
    </p:spTree>
    <p:extLst>
      <p:ext uri="{BB962C8B-B14F-4D97-AF65-F5344CB8AC3E}">
        <p14:creationId xmlns:p14="http://schemas.microsoft.com/office/powerpoint/2010/main" val="2854836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F9DA259D-87B2-48A8-8896-0559A1CBD787}" type="slidenum">
              <a:rPr lang="en-GB" smtClean="0"/>
              <a:t>12</a:t>
            </a:fld>
            <a:endParaRPr lang="en-GB"/>
          </a:p>
        </p:txBody>
      </p:sp>
    </p:spTree>
    <p:extLst>
      <p:ext uri="{BB962C8B-B14F-4D97-AF65-F5344CB8AC3E}">
        <p14:creationId xmlns:p14="http://schemas.microsoft.com/office/powerpoint/2010/main" val="239217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F9DA259D-87B2-48A8-8896-0559A1CBD787}" type="slidenum">
              <a:rPr lang="en-GB" smtClean="0"/>
              <a:t>13</a:t>
            </a:fld>
            <a:endParaRPr lang="en-GB"/>
          </a:p>
        </p:txBody>
      </p:sp>
    </p:spTree>
    <p:extLst>
      <p:ext uri="{BB962C8B-B14F-4D97-AF65-F5344CB8AC3E}">
        <p14:creationId xmlns:p14="http://schemas.microsoft.com/office/powerpoint/2010/main" val="422376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F9DA259D-87B2-48A8-8896-0559A1CBD787}" type="slidenum">
              <a:rPr lang="en-GB" smtClean="0"/>
              <a:t>14</a:t>
            </a:fld>
            <a:endParaRPr lang="en-GB"/>
          </a:p>
        </p:txBody>
      </p:sp>
    </p:spTree>
    <p:extLst>
      <p:ext uri="{BB962C8B-B14F-4D97-AF65-F5344CB8AC3E}">
        <p14:creationId xmlns:p14="http://schemas.microsoft.com/office/powerpoint/2010/main" val="8704664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Tree>
    <p:extLst>
      <p:ext uri="{BB962C8B-B14F-4D97-AF65-F5344CB8AC3E}">
        <p14:creationId xmlns:p14="http://schemas.microsoft.com/office/powerpoint/2010/main" val="1367959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609600" y="1268760"/>
            <a:ext cx="10972800" cy="4857403"/>
          </a:xfrm>
        </p:spPr>
        <p:txBody>
          <a:bodyPr/>
          <a:lstStyle>
            <a:lvl1pPr>
              <a:defRPr sz="1800"/>
            </a:lvl1pPr>
            <a:lvl2pPr>
              <a:defRPr sz="18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623392" y="620736"/>
            <a:ext cx="7584843"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pic>
        <p:nvPicPr>
          <p:cNvPr id="11"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772226" y="72481"/>
            <a:ext cx="3232623"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105567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C2B432FA-542C-4A66-9958-070BC2014684}" type="slidenum">
              <a:rPr lang="en-US" altLang="lv-LV"/>
              <a:pPr>
                <a:defRPr/>
              </a:pPr>
              <a:t>‹#›</a:t>
            </a:fld>
            <a:endParaRPr lang="en-US" altLang="lv-LV"/>
          </a:p>
        </p:txBody>
      </p:sp>
    </p:spTree>
    <p:extLst>
      <p:ext uri="{BB962C8B-B14F-4D97-AF65-F5344CB8AC3E}">
        <p14:creationId xmlns:p14="http://schemas.microsoft.com/office/powerpoint/2010/main" val="4221603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Tree>
    <p:extLst>
      <p:ext uri="{BB962C8B-B14F-4D97-AF65-F5344CB8AC3E}">
        <p14:creationId xmlns:p14="http://schemas.microsoft.com/office/powerpoint/2010/main" val="2934325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C2B432FA-542C-4A66-9958-070BC2014684}" type="slidenum">
              <a:rPr lang="en-US" altLang="lv-LV"/>
              <a:pPr>
                <a:defRPr/>
              </a:pPr>
              <a:t>‹#›</a:t>
            </a:fld>
            <a:endParaRPr lang="en-US" altLang="lv-LV"/>
          </a:p>
        </p:txBody>
      </p:sp>
    </p:spTree>
    <p:extLst>
      <p:ext uri="{BB962C8B-B14F-4D97-AF65-F5344CB8AC3E}">
        <p14:creationId xmlns:p14="http://schemas.microsoft.com/office/powerpoint/2010/main" val="4201161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Text Placeholder 19"/>
          <p:cNvSpPr>
            <a:spLocks noGrp="1"/>
          </p:cNvSpPr>
          <p:nvPr>
            <p:ph type="body" sz="quarter" idx="12"/>
          </p:nvPr>
        </p:nvSpPr>
        <p:spPr>
          <a:xfrm>
            <a:off x="6502401"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6" name="Slide Number Placeholder 22"/>
          <p:cNvSpPr>
            <a:spLocks noGrp="1"/>
          </p:cNvSpPr>
          <p:nvPr>
            <p:ph type="sldNum" sz="quarter" idx="13"/>
          </p:nvPr>
        </p:nvSpPr>
        <p:spPr>
          <a:xfrm>
            <a:off x="11223477" y="6324600"/>
            <a:ext cx="562124" cy="304800"/>
          </a:xfrm>
        </p:spPr>
        <p:txBody>
          <a:bodyPr/>
          <a:lstStyle>
            <a:lvl1pPr>
              <a:defRPr sz="1000">
                <a:latin typeface="Verdana" panose="020B0604030504040204" pitchFamily="34" charset="0"/>
              </a:defRPr>
            </a:lvl1pPr>
          </a:lstStyle>
          <a:p>
            <a:fld id="{3B50DFDF-96B8-465A-918F-3FF13AAF5E12}" type="slidenum">
              <a:rPr lang="en-US" altLang="lv-LV"/>
              <a:pPr/>
              <a:t>‹#›</a:t>
            </a:fld>
            <a:endParaRPr lang="en-US" altLang="lv-LV"/>
          </a:p>
        </p:txBody>
      </p:sp>
    </p:spTree>
    <p:extLst>
      <p:ext uri="{BB962C8B-B14F-4D97-AF65-F5344CB8AC3E}">
        <p14:creationId xmlns:p14="http://schemas.microsoft.com/office/powerpoint/2010/main" val="1368238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text and photo">
    <p:spTree>
      <p:nvGrpSpPr>
        <p:cNvPr id="1" name=""/>
        <p:cNvGrpSpPr/>
        <p:nvPr/>
      </p:nvGrpSpPr>
      <p:grpSpPr>
        <a:xfrm>
          <a:off x="0" y="0"/>
          <a:ext cx="0" cy="0"/>
          <a:chOff x="0" y="0"/>
          <a:chExt cx="0" cy="0"/>
        </a:xfrm>
      </p:grpSpPr>
      <p:sp>
        <p:nvSpPr>
          <p:cNvPr id="7" name="Rektangel 6"/>
          <p:cNvSpPr/>
          <p:nvPr userDrawn="1"/>
        </p:nvSpPr>
        <p:spPr>
          <a:xfrm>
            <a:off x="7345875" y="0"/>
            <a:ext cx="48461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50"/>
          </a:p>
        </p:txBody>
      </p:sp>
      <p:sp>
        <p:nvSpPr>
          <p:cNvPr id="5" name="Plassholder for bilde 4"/>
          <p:cNvSpPr>
            <a:spLocks noGrp="1"/>
          </p:cNvSpPr>
          <p:nvPr>
            <p:ph type="pic" sz="quarter" idx="10" hasCustomPrompt="1"/>
          </p:nvPr>
        </p:nvSpPr>
        <p:spPr>
          <a:xfrm>
            <a:off x="7345875" y="0"/>
            <a:ext cx="4846125" cy="6858000"/>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630276" y="548761"/>
            <a:ext cx="6139452" cy="538671"/>
          </a:xfrm>
        </p:spPr>
        <p:txBody>
          <a:bodyPr/>
          <a:lstStyle>
            <a:lvl1pPr>
              <a:defRPr>
                <a:solidFill>
                  <a:srgbClr val="002060"/>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630276" y="1545950"/>
            <a:ext cx="6139452" cy="4594525"/>
          </a:xfrm>
        </p:spPr>
        <p:txBody>
          <a:bodyPr/>
          <a:lstStyle>
            <a:lvl1pPr>
              <a:defRPr/>
            </a:lvl1pPr>
          </a:lstStyle>
          <a:p>
            <a:pPr lvl="0"/>
            <a:r>
              <a:rPr lang="nb-NO" dirty="0" smtClean="0"/>
              <a:t>Click to add text</a:t>
            </a:r>
          </a:p>
          <a:p>
            <a:pPr lvl="1"/>
            <a:r>
              <a:rPr lang="nb-NO" dirty="0" smtClean="0"/>
              <a:t>Second level</a:t>
            </a:r>
          </a:p>
          <a:p>
            <a:pPr lvl="2"/>
            <a:r>
              <a:rPr lang="nb-NO" dirty="0" smtClean="0"/>
              <a:t>Third level</a:t>
            </a:r>
          </a:p>
          <a:p>
            <a:pPr lvl="3"/>
            <a:r>
              <a:rPr lang="nb-NO" dirty="0" smtClean="0"/>
              <a:t>Fourth level</a:t>
            </a:r>
          </a:p>
          <a:p>
            <a:pPr lvl="4"/>
            <a:r>
              <a:rPr lang="nb-NO" dirty="0" smtClean="0"/>
              <a:t>Fifth level</a:t>
            </a:r>
            <a:endParaRPr lang="nb-NO" dirty="0"/>
          </a:p>
        </p:txBody>
      </p:sp>
      <p:sp>
        <p:nvSpPr>
          <p:cNvPr id="9" name="Plassholder for tekst 8"/>
          <p:cNvSpPr>
            <a:spLocks noGrp="1"/>
          </p:cNvSpPr>
          <p:nvPr>
            <p:ph type="body" sz="quarter" idx="11" hasCustomPrompt="1"/>
          </p:nvPr>
        </p:nvSpPr>
        <p:spPr>
          <a:xfrm>
            <a:off x="629862" y="1315554"/>
            <a:ext cx="6139452" cy="602707"/>
          </a:xfrm>
        </p:spPr>
        <p:txBody>
          <a:bodyPr wrap="square">
            <a:spAutoFit/>
          </a:bodyPr>
          <a:lstStyle>
            <a:lvl1pPr marL="0" indent="0">
              <a:buNone/>
              <a:defRPr b="1">
                <a:solidFill>
                  <a:srgbClr val="00206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60238615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text re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chemeClr val="accent2"/>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630275" y="1545950"/>
            <a:ext cx="10932276" cy="4594525"/>
          </a:xfrm>
        </p:spPr>
        <p:txBody>
          <a:bodyPr/>
          <a:lstStyle>
            <a:lvl1pPr>
              <a:defRPr/>
            </a:lvl1pPr>
          </a:lstStyle>
          <a:p>
            <a:pPr lvl="0"/>
            <a:r>
              <a:rPr lang="nb-NO" dirty="0" smtClean="0"/>
              <a:t>Click to add text</a:t>
            </a:r>
          </a:p>
          <a:p>
            <a:pPr lvl="1"/>
            <a:r>
              <a:rPr lang="nb-NO" dirty="0" smtClean="0"/>
              <a:t>Second level</a:t>
            </a:r>
          </a:p>
          <a:p>
            <a:pPr lvl="2"/>
            <a:r>
              <a:rPr lang="nb-NO" dirty="0" smtClean="0"/>
              <a:t>Third level</a:t>
            </a:r>
          </a:p>
          <a:p>
            <a:pPr lvl="3"/>
            <a:r>
              <a:rPr lang="nb-NO" dirty="0" smtClean="0"/>
              <a:t>Fourth level</a:t>
            </a:r>
          </a:p>
          <a:p>
            <a:pPr lvl="4"/>
            <a:r>
              <a:rPr lang="nb-NO" dirty="0" smtClean="0"/>
              <a:t>Fifth level</a:t>
            </a:r>
            <a:endParaRPr lang="nb-NO" dirty="0"/>
          </a:p>
        </p:txBody>
      </p:sp>
      <p:sp>
        <p:nvSpPr>
          <p:cNvPr id="9" name="Plassholder for tekst 8"/>
          <p:cNvSpPr>
            <a:spLocks noGrp="1"/>
          </p:cNvSpPr>
          <p:nvPr>
            <p:ph type="body" sz="quarter" idx="10" hasCustomPrompt="1"/>
          </p:nvPr>
        </p:nvSpPr>
        <p:spPr>
          <a:xfrm>
            <a:off x="629862" y="1315554"/>
            <a:ext cx="10932275" cy="602707"/>
          </a:xfrm>
        </p:spPr>
        <p:txBody>
          <a:bodyPr>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68835081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609600" y="1268760"/>
            <a:ext cx="10972800" cy="4857403"/>
          </a:xfrm>
        </p:spPr>
        <p:txBody>
          <a:bodyPr/>
          <a:lstStyle>
            <a:lvl1pPr>
              <a:defRPr sz="18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623392" y="620736"/>
            <a:ext cx="7584843"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pic>
        <p:nvPicPr>
          <p:cNvPr id="11"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772226" y="72481"/>
            <a:ext cx="3232623"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63173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2" descr="C:\Users\Nauris\Finanšu ministrija\FM (LV).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771467" y="73025"/>
            <a:ext cx="323426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a:spLocks noGrp="1"/>
          </p:cNvSpPr>
          <p:nvPr>
            <p:ph idx="1"/>
          </p:nvPr>
        </p:nvSpPr>
        <p:spPr>
          <a:xfrm>
            <a:off x="609600" y="1268760"/>
            <a:ext cx="10972800" cy="4857403"/>
          </a:xfrm>
        </p:spPr>
        <p:txBody>
          <a:bodyPr/>
          <a:lstStyle>
            <a:lvl1pPr>
              <a:defRPr sz="18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623392" y="620736"/>
            <a:ext cx="7584843"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sp>
        <p:nvSpPr>
          <p:cNvPr id="5" name="Date Placeholder 3"/>
          <p:cNvSpPr>
            <a:spLocks noGrp="1"/>
          </p:cNvSpPr>
          <p:nvPr>
            <p:ph type="dt" sz="half" idx="10"/>
          </p:nvPr>
        </p:nvSpPr>
        <p:spPr/>
        <p:txBody>
          <a:bodyPr/>
          <a:lstStyle>
            <a:lvl1pPr>
              <a:defRPr/>
            </a:lvl1pPr>
          </a:lstStyle>
          <a:p>
            <a:pPr>
              <a:defRPr/>
            </a:pPr>
            <a:endParaRPr lang="lv-LV" dirty="0"/>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70AE5352-B3B2-48B6-8069-E3CAF4084E68}" type="slidenum">
              <a:rPr lang="lv-LV"/>
              <a:pPr>
                <a:defRPr/>
              </a:pPr>
              <a:t>‹#›</a:t>
            </a:fld>
            <a:endParaRPr lang="lv-LV"/>
          </a:p>
        </p:txBody>
      </p:sp>
    </p:spTree>
    <p:extLst>
      <p:ext uri="{BB962C8B-B14F-4D97-AF65-F5344CB8AC3E}">
        <p14:creationId xmlns:p14="http://schemas.microsoft.com/office/powerpoint/2010/main" val="2003000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3215680" y="4086200"/>
            <a:ext cx="7680853"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3215679" y="5013177"/>
            <a:ext cx="7680855"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1026"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9403" y="404664"/>
            <a:ext cx="5387700"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9676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25" name="Text Placeholder 19"/>
          <p:cNvSpPr>
            <a:spLocks noGrp="1"/>
          </p:cNvSpPr>
          <p:nvPr>
            <p:ph type="body" sz="quarter" idx="12"/>
          </p:nvPr>
        </p:nvSpPr>
        <p:spPr>
          <a:xfrm>
            <a:off x="6502401"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7" name="Slide Number Placeholder 22"/>
          <p:cNvSpPr>
            <a:spLocks noGrp="1"/>
          </p:cNvSpPr>
          <p:nvPr>
            <p:ph type="sldNum" sz="quarter" idx="13"/>
          </p:nvPr>
        </p:nvSpPr>
        <p:spPr>
          <a:xfrm>
            <a:off x="11223477" y="6324600"/>
            <a:ext cx="562124" cy="304800"/>
          </a:xfrm>
        </p:spPr>
        <p:txBody>
          <a:bodyPr/>
          <a:lstStyle>
            <a:lvl1pPr>
              <a:defRPr sz="1000">
                <a:latin typeface="Verdana" panose="020B0604030504040204" pitchFamily="34" charset="0"/>
              </a:defRPr>
            </a:lvl1pPr>
          </a:lstStyle>
          <a:p>
            <a:fld id="{39A8C1A1-DD50-4C40-80A3-2E290323D770}" type="slidenum">
              <a:rPr lang="lv-LV" smtClean="0"/>
              <a:t>‹#›</a:t>
            </a:fld>
            <a:endParaRPr lang="lv-LV"/>
          </a:p>
        </p:txBody>
      </p:sp>
    </p:spTree>
    <p:extLst>
      <p:ext uri="{BB962C8B-B14F-4D97-AF65-F5344CB8AC3E}">
        <p14:creationId xmlns:p14="http://schemas.microsoft.com/office/powerpoint/2010/main" val="1473723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pPr/>
              <a:t>‹#›</a:t>
            </a:fld>
            <a:endParaRPr lang="lv-LV"/>
          </a:p>
        </p:txBody>
      </p:sp>
      <p:sp>
        <p:nvSpPr>
          <p:cNvPr id="9" name="Content Placeholder 2"/>
          <p:cNvSpPr>
            <a:spLocks noGrp="1"/>
          </p:cNvSpPr>
          <p:nvPr>
            <p:ph idx="1"/>
          </p:nvPr>
        </p:nvSpPr>
        <p:spPr>
          <a:xfrm>
            <a:off x="609600" y="1268760"/>
            <a:ext cx="10972800" cy="4857403"/>
          </a:xfrm>
        </p:spPr>
        <p:txBody>
          <a:bodyPr/>
          <a:lstStyle>
            <a:lvl1pPr>
              <a:defRPr sz="1800"/>
            </a:lvl1pPr>
            <a:lvl2pPr>
              <a:defRPr sz="18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623392" y="620736"/>
            <a:ext cx="7584843"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pic>
        <p:nvPicPr>
          <p:cNvPr id="11"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772226" y="72481"/>
            <a:ext cx="3232623"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73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1" name="Text Placeholder 19"/>
          <p:cNvSpPr>
            <a:spLocks noGrp="1"/>
          </p:cNvSpPr>
          <p:nvPr>
            <p:ph type="body" sz="quarter" idx="12"/>
          </p:nvPr>
        </p:nvSpPr>
        <p:spPr>
          <a:xfrm>
            <a:off x="6502400" y="6324600"/>
            <a:ext cx="4686893"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7" name="Slide Number Placeholder 22"/>
          <p:cNvSpPr>
            <a:spLocks noGrp="1"/>
          </p:cNvSpPr>
          <p:nvPr>
            <p:ph type="sldNum" sz="quarter" idx="13"/>
          </p:nvPr>
        </p:nvSpPr>
        <p:spPr>
          <a:xfrm>
            <a:off x="11189293" y="6324600"/>
            <a:ext cx="596307" cy="304800"/>
          </a:xfrm>
        </p:spPr>
        <p:txBody>
          <a:bodyPr/>
          <a:lstStyle>
            <a:lvl1pPr>
              <a:defRPr sz="1000">
                <a:latin typeface="Verdana" panose="020B0604030504040204" pitchFamily="34" charset="0"/>
              </a:defRPr>
            </a:lvl1pPr>
          </a:lstStyle>
          <a:p>
            <a:fld id="{39A8C1A1-DD50-4C40-80A3-2E290323D770}" type="slidenum">
              <a:rPr lang="lv-LV" smtClean="0"/>
              <a:t>‹#›</a:t>
            </a:fld>
            <a:endParaRPr lang="lv-LV"/>
          </a:p>
        </p:txBody>
      </p:sp>
    </p:spTree>
    <p:extLst>
      <p:ext uri="{BB962C8B-B14F-4D97-AF65-F5344CB8AC3E}">
        <p14:creationId xmlns:p14="http://schemas.microsoft.com/office/powerpoint/2010/main" val="560283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2" name="Text Placeholder 19"/>
          <p:cNvSpPr>
            <a:spLocks noGrp="1"/>
          </p:cNvSpPr>
          <p:nvPr>
            <p:ph type="body" sz="quarter" idx="12"/>
          </p:nvPr>
        </p:nvSpPr>
        <p:spPr>
          <a:xfrm>
            <a:off x="6502400" y="6324600"/>
            <a:ext cx="4709683"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8" name="Slide Number Placeholder 22"/>
          <p:cNvSpPr>
            <a:spLocks noGrp="1"/>
          </p:cNvSpPr>
          <p:nvPr>
            <p:ph type="sldNum" sz="quarter" idx="13"/>
          </p:nvPr>
        </p:nvSpPr>
        <p:spPr>
          <a:xfrm>
            <a:off x="11212083" y="6324600"/>
            <a:ext cx="573517" cy="304800"/>
          </a:xfrm>
        </p:spPr>
        <p:txBody>
          <a:bodyPr/>
          <a:lstStyle>
            <a:lvl1pPr>
              <a:defRPr sz="1000">
                <a:latin typeface="Verdana" panose="020B0604030504040204" pitchFamily="34" charset="0"/>
              </a:defRPr>
            </a:lvl1pPr>
          </a:lstStyle>
          <a:p>
            <a:fld id="{39A8C1A1-DD50-4C40-80A3-2E290323D770}" type="slidenum">
              <a:rPr lang="lv-LV" smtClean="0"/>
              <a:t>‹#›</a:t>
            </a:fld>
            <a:endParaRPr lang="lv-LV"/>
          </a:p>
        </p:txBody>
      </p:sp>
    </p:spTree>
    <p:extLst>
      <p:ext uri="{BB962C8B-B14F-4D97-AF65-F5344CB8AC3E}">
        <p14:creationId xmlns:p14="http://schemas.microsoft.com/office/powerpoint/2010/main" val="2430614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7" name="Text Placeholder 19"/>
          <p:cNvSpPr>
            <a:spLocks noGrp="1"/>
          </p:cNvSpPr>
          <p:nvPr>
            <p:ph type="body" sz="quarter" idx="12"/>
          </p:nvPr>
        </p:nvSpPr>
        <p:spPr>
          <a:xfrm>
            <a:off x="6502400" y="6324600"/>
            <a:ext cx="4709683"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Slide Number Placeholder 22"/>
          <p:cNvSpPr>
            <a:spLocks noGrp="1"/>
          </p:cNvSpPr>
          <p:nvPr>
            <p:ph type="sldNum" sz="quarter" idx="18"/>
          </p:nvPr>
        </p:nvSpPr>
        <p:spPr>
          <a:xfrm>
            <a:off x="11212083" y="6324600"/>
            <a:ext cx="573517" cy="304800"/>
          </a:xfrm>
        </p:spPr>
        <p:txBody>
          <a:bodyPr/>
          <a:lstStyle>
            <a:lvl1pPr>
              <a:defRPr sz="1000">
                <a:latin typeface="Verdana" panose="020B0604030504040204" pitchFamily="34" charset="0"/>
              </a:defRPr>
            </a:lvl1pPr>
          </a:lstStyle>
          <a:p>
            <a:fld id="{39A8C1A1-DD50-4C40-80A3-2E290323D770}" type="slidenum">
              <a:rPr lang="lv-LV" smtClean="0"/>
              <a:t>‹#›</a:t>
            </a:fld>
            <a:endParaRPr lang="lv-LV"/>
          </a:p>
        </p:txBody>
      </p:sp>
    </p:spTree>
    <p:extLst>
      <p:ext uri="{BB962C8B-B14F-4D97-AF65-F5344CB8AC3E}">
        <p14:creationId xmlns:p14="http://schemas.microsoft.com/office/powerpoint/2010/main" val="2197226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Text Placeholder 19"/>
          <p:cNvSpPr>
            <a:spLocks noGrp="1"/>
          </p:cNvSpPr>
          <p:nvPr>
            <p:ph type="body" sz="quarter" idx="12"/>
          </p:nvPr>
        </p:nvSpPr>
        <p:spPr>
          <a:xfrm>
            <a:off x="6502401"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6" name="Slide Number Placeholder 22"/>
          <p:cNvSpPr>
            <a:spLocks noGrp="1"/>
          </p:cNvSpPr>
          <p:nvPr>
            <p:ph type="sldNum" sz="quarter" idx="13"/>
          </p:nvPr>
        </p:nvSpPr>
        <p:spPr>
          <a:xfrm>
            <a:off x="11223477" y="6324600"/>
            <a:ext cx="562124" cy="304800"/>
          </a:xfrm>
        </p:spPr>
        <p:txBody>
          <a:bodyPr/>
          <a:lstStyle>
            <a:lvl1pPr>
              <a:defRPr sz="1000">
                <a:latin typeface="Verdana" panose="020B0604030504040204" pitchFamily="34" charset="0"/>
              </a:defRPr>
            </a:lvl1pPr>
          </a:lstStyle>
          <a:p>
            <a:fld id="{39A8C1A1-DD50-4C40-80A3-2E290323D770}" type="slidenum">
              <a:rPr lang="lv-LV" smtClean="0"/>
              <a:t>‹#›</a:t>
            </a:fld>
            <a:endParaRPr lang="lv-LV"/>
          </a:p>
        </p:txBody>
      </p:sp>
    </p:spTree>
    <p:extLst>
      <p:ext uri="{BB962C8B-B14F-4D97-AF65-F5344CB8AC3E}">
        <p14:creationId xmlns:p14="http://schemas.microsoft.com/office/powerpoint/2010/main" val="3184772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7" name="Text Placeholder 19"/>
          <p:cNvSpPr>
            <a:spLocks noGrp="1"/>
          </p:cNvSpPr>
          <p:nvPr>
            <p:ph type="body" sz="quarter" idx="12"/>
          </p:nvPr>
        </p:nvSpPr>
        <p:spPr>
          <a:xfrm>
            <a:off x="6502400" y="6324600"/>
            <a:ext cx="4698288"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5" name="Slide Number Placeholder 22"/>
          <p:cNvSpPr>
            <a:spLocks noGrp="1"/>
          </p:cNvSpPr>
          <p:nvPr>
            <p:ph type="sldNum" sz="quarter" idx="13"/>
          </p:nvPr>
        </p:nvSpPr>
        <p:spPr>
          <a:xfrm>
            <a:off x="11200689" y="6324600"/>
            <a:ext cx="584911" cy="304800"/>
          </a:xfrm>
        </p:spPr>
        <p:txBody>
          <a:bodyPr/>
          <a:lstStyle>
            <a:lvl1pPr>
              <a:defRPr sz="1000">
                <a:latin typeface="Verdana" panose="020B0604030504040204" pitchFamily="34" charset="0"/>
              </a:defRPr>
            </a:lvl1pPr>
          </a:lstStyle>
          <a:p>
            <a:fld id="{39A8C1A1-DD50-4C40-80A3-2E290323D770}" type="slidenum">
              <a:rPr lang="lv-LV" smtClean="0"/>
              <a:t>‹#›</a:t>
            </a:fld>
            <a:endParaRPr lang="lv-LV"/>
          </a:p>
        </p:txBody>
      </p:sp>
    </p:spTree>
    <p:extLst>
      <p:ext uri="{BB962C8B-B14F-4D97-AF65-F5344CB8AC3E}">
        <p14:creationId xmlns:p14="http://schemas.microsoft.com/office/powerpoint/2010/main" val="234696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Text Placeholder 19"/>
          <p:cNvSpPr>
            <a:spLocks noGrp="1"/>
          </p:cNvSpPr>
          <p:nvPr>
            <p:ph type="body" sz="quarter" idx="12"/>
          </p:nvPr>
        </p:nvSpPr>
        <p:spPr>
          <a:xfrm>
            <a:off x="6502400" y="6324600"/>
            <a:ext cx="4709683"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8" name="Slide Number Placeholder 22"/>
          <p:cNvSpPr>
            <a:spLocks noGrp="1"/>
          </p:cNvSpPr>
          <p:nvPr>
            <p:ph type="sldNum" sz="quarter" idx="13"/>
          </p:nvPr>
        </p:nvSpPr>
        <p:spPr>
          <a:xfrm>
            <a:off x="11212083" y="6324600"/>
            <a:ext cx="573517" cy="304800"/>
          </a:xfrm>
        </p:spPr>
        <p:txBody>
          <a:bodyPr/>
          <a:lstStyle>
            <a:lvl1pPr>
              <a:defRPr sz="1000">
                <a:latin typeface="Verdana" panose="020B0604030504040204" pitchFamily="34" charset="0"/>
              </a:defRPr>
            </a:lvl1pPr>
          </a:lstStyle>
          <a:p>
            <a:fld id="{39A8C1A1-DD50-4C40-80A3-2E290323D770}" type="slidenum">
              <a:rPr lang="lv-LV" smtClean="0"/>
              <a:t>‹#›</a:t>
            </a:fld>
            <a:endParaRPr lang="lv-LV"/>
          </a:p>
        </p:txBody>
      </p:sp>
    </p:spTree>
    <p:extLst>
      <p:ext uri="{BB962C8B-B14F-4D97-AF65-F5344CB8AC3E}">
        <p14:creationId xmlns:p14="http://schemas.microsoft.com/office/powerpoint/2010/main" val="1719215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Edit Master text styles</a:t>
            </a:r>
          </a:p>
        </p:txBody>
      </p:sp>
    </p:spTree>
    <p:extLst>
      <p:ext uri="{BB962C8B-B14F-4D97-AF65-F5344CB8AC3E}">
        <p14:creationId xmlns:p14="http://schemas.microsoft.com/office/powerpoint/2010/main" val="365688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smtClean="0"/>
              <a:t>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endParaRPr lang="lv-LV"/>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endParaRPr lang="lv-LV"/>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39A8C1A1-DD50-4C40-80A3-2E290323D770}" type="slidenum">
              <a:rPr lang="lv-LV" smtClean="0"/>
              <a:t>‹#›</a:t>
            </a:fld>
            <a:endParaRPr lang="lv-LV"/>
          </a:p>
        </p:txBody>
      </p:sp>
    </p:spTree>
    <p:extLst>
      <p:ext uri="{BB962C8B-B14F-4D97-AF65-F5344CB8AC3E}">
        <p14:creationId xmlns:p14="http://schemas.microsoft.com/office/powerpoint/2010/main" val="320171127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60" r:id="rId12"/>
    <p:sldLayoutId id="2147483663" r:id="rId13"/>
    <p:sldLayoutId id="2147483664" r:id="rId14"/>
    <p:sldLayoutId id="2147483681" r:id="rId15"/>
    <p:sldLayoutId id="2147483682" r:id="rId16"/>
    <p:sldLayoutId id="2147483683" r:id="rId17"/>
    <p:sldLayoutId id="2147483684" r:id="rId18"/>
  </p:sldLayoutIdLst>
  <p:timing>
    <p:tnLst>
      <p:par>
        <p:cTn id="1" dur="indefinite" restart="never" nodeType="tmRoot"/>
      </p:par>
    </p:tnLst>
  </p:timing>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lv-LV"/>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pPr/>
              <a:t>‹#›</a:t>
            </a:fld>
            <a:endParaRPr lang="lv-LV"/>
          </a:p>
        </p:txBody>
      </p:sp>
    </p:spTree>
    <p:extLst>
      <p:ext uri="{BB962C8B-B14F-4D97-AF65-F5344CB8AC3E}">
        <p14:creationId xmlns:p14="http://schemas.microsoft.com/office/powerpoint/2010/main" val="926128192"/>
      </p:ext>
    </p:extLst>
  </p:cSld>
  <p:clrMap bg1="lt1" tx1="dk1" bg2="lt2" tx2="dk2" accent1="accent1" accent2="accent2" accent3="accent3" accent4="accent4" accent5="accent5" accent6="accent6" hlink="hlink" folHlink="folHlink"/>
  <p:sldLayoutIdLst>
    <p:sldLayoutId id="2147483679" r:id="rId1"/>
    <p:sldLayoutId id="2147483680" r:id="rId2"/>
  </p:sldLayoutIdLst>
  <p:timing>
    <p:tnLst>
      <p:par>
        <p:cTn id="1" dur="indefinite" restart="never" nodeType="tmRoot"/>
      </p:par>
    </p:tnLst>
  </p:timing>
  <p:hf hdr="0" ftr="0" dt="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eeagrants.lv/"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activecitizensfund.lv/" TargetMode="External"/><Relationship Id="rId7" Type="http://schemas.openxmlformats.org/officeDocument/2006/relationships/hyperlink" Target="https://www.facebook.com/EEANorwayGrants/posts/10157284318102363?__xts__%5B0%5D=68.ARDlqIuVa7FvghkVECAlQ04fs07DLLd9b2WrVGcLEcfV69R2mgy-KhQYAbz9zEjPZOKGEZSnDr6SEIBG0QvuFFDDGK0wBhTr82VWcYh5HmN-qkTcTGAusP1cXDTYmeQp0eBT2A0p-xVr3P90EwCqDiQ8D_XOGJ08TxcFACNSzfx0UDxkzTHhXT5tlkvZPFOQUg15vRCcGHc-r_nGu7szXbaDdGXneGnv5r_vnugGVAxFV8D2Gj_GwF1oNlQ1Q3-i4VGzvHJI36mswS5FdJP3Q3PPsOYELisbs7mPdMTnatI2T4W5mBuCIP88G7oG9nK9DG0CszpRl5yQkJGEWA&amp;__tn__=-R"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twitter.com/EEANorwayGrants/status/1123945755402735616" TargetMode="External"/><Relationship Id="rId5" Type="http://schemas.openxmlformats.org/officeDocument/2006/relationships/hyperlink" Target="https://eeagrants.org/News/2019/Poland-Baltic-and-Balkan-countries-most-active-in-seeking-funding-for-social-dialogue-and-decent-work" TargetMode="External"/><Relationship Id="rId4" Type="http://schemas.openxmlformats.org/officeDocument/2006/relationships/hyperlink" Target="https://www.facebook.com/AktivoIedzivotajuFond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4498" y="2812212"/>
            <a:ext cx="7707702" cy="1789951"/>
          </a:xfrm>
        </p:spPr>
        <p:txBody>
          <a:bodyPr>
            <a:normAutofit/>
          </a:bodyPr>
          <a:lstStyle/>
          <a:p>
            <a:r>
              <a:rPr lang="lv-LV" dirty="0" smtClean="0"/>
              <a:t/>
            </a:r>
            <a:br>
              <a:rPr lang="lv-LV" dirty="0" smtClean="0"/>
            </a:br>
            <a:r>
              <a:rPr lang="lv-LV" dirty="0" smtClean="0"/>
              <a:t>Ar NVO saistītie finanšu jautājumi</a:t>
            </a:r>
            <a:endParaRPr lang="lv-LV" dirty="0"/>
          </a:p>
        </p:txBody>
      </p:sp>
    </p:spTree>
    <p:extLst>
      <p:ext uri="{BB962C8B-B14F-4D97-AF65-F5344CB8AC3E}">
        <p14:creationId xmlns:p14="http://schemas.microsoft.com/office/powerpoint/2010/main" val="1757229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313008" y="1757407"/>
            <a:ext cx="8415717" cy="482873"/>
          </a:xfrm>
        </p:spPr>
        <p:txBody>
          <a:bodyPr>
            <a:noAutofit/>
          </a:bodyPr>
          <a:lstStyle/>
          <a:p>
            <a:pPr>
              <a:spcBef>
                <a:spcPts val="528"/>
              </a:spcBef>
              <a:spcAft>
                <a:spcPts val="600"/>
              </a:spcAft>
              <a:defRPr/>
            </a:pPr>
            <a:r>
              <a:rPr lang="lv-LV" sz="2000" i="1" dirty="0" smtClean="0">
                <a:solidFill>
                  <a:schemeClr val="tx1">
                    <a:lumMod val="95000"/>
                    <a:lumOff val="5000"/>
                  </a:schemeClr>
                </a:solidFill>
              </a:rPr>
              <a:t>SLO </a:t>
            </a:r>
            <a:r>
              <a:rPr lang="lv-LV" sz="2000" i="1" dirty="0">
                <a:solidFill>
                  <a:schemeClr val="tx1">
                    <a:lumMod val="95000"/>
                    <a:lumOff val="5000"/>
                  </a:schemeClr>
                </a:solidFill>
              </a:rPr>
              <a:t>darbības vides un uzraudzības pilnveidošana</a:t>
            </a:r>
            <a:r>
              <a:rPr lang="lv-LV" sz="2000" i="1" dirty="0" smtClean="0">
                <a:solidFill>
                  <a:schemeClr val="tx1">
                    <a:lumMod val="95000"/>
                    <a:lumOff val="5000"/>
                  </a:schemeClr>
                </a:solidFill>
              </a:rPr>
              <a:t>:</a:t>
            </a:r>
            <a:r>
              <a:rPr lang="lv-LV" sz="2000" dirty="0">
                <a:solidFill>
                  <a:schemeClr val="tx1">
                    <a:lumMod val="95000"/>
                    <a:lumOff val="5000"/>
                  </a:schemeClr>
                </a:solidFill>
              </a:rPr>
              <a:t/>
            </a:r>
            <a:br>
              <a:rPr lang="lv-LV" sz="2000" dirty="0">
                <a:solidFill>
                  <a:schemeClr val="tx1">
                    <a:lumMod val="95000"/>
                    <a:lumOff val="5000"/>
                  </a:schemeClr>
                </a:solidFill>
              </a:rPr>
            </a:br>
            <a:r>
              <a:rPr lang="lv-LV" sz="2000" b="0" dirty="0"/>
              <a:t/>
            </a:r>
            <a:br>
              <a:rPr lang="lv-LV" sz="2000" b="0" dirty="0"/>
            </a:br>
            <a:endParaRPr lang="lv-LV" altLang="lv-LV" sz="2000" b="0" dirty="0"/>
          </a:p>
        </p:txBody>
      </p:sp>
      <p:sp>
        <p:nvSpPr>
          <p:cNvPr id="3" name="Text Placeholder 2"/>
          <p:cNvSpPr>
            <a:spLocks noGrp="1"/>
          </p:cNvSpPr>
          <p:nvPr>
            <p:ph type="body" idx="1"/>
          </p:nvPr>
        </p:nvSpPr>
        <p:spPr>
          <a:xfrm>
            <a:off x="2779776" y="693737"/>
            <a:ext cx="8211312" cy="690563"/>
          </a:xfrm>
        </p:spPr>
        <p:txBody>
          <a:bodyPr>
            <a:normAutofit fontScale="92500"/>
          </a:bodyPr>
          <a:lstStyle/>
          <a:p>
            <a:pPr>
              <a:defRPr/>
            </a:pPr>
            <a:r>
              <a:rPr lang="lv-LV" altLang="lv-LV" sz="2200" b="1" dirty="0">
                <a:solidFill>
                  <a:schemeClr val="tx1">
                    <a:lumMod val="95000"/>
                    <a:lumOff val="5000"/>
                  </a:schemeClr>
                </a:solidFill>
              </a:rPr>
              <a:t>Grozījumi Sabiedriskā labuma organizāciju </a:t>
            </a:r>
            <a:r>
              <a:rPr lang="lv-LV" altLang="lv-LV" sz="2200" b="1" dirty="0" smtClean="0">
                <a:solidFill>
                  <a:schemeClr val="tx1">
                    <a:lumMod val="95000"/>
                    <a:lumOff val="5000"/>
                  </a:schemeClr>
                </a:solidFill>
              </a:rPr>
              <a:t>likumā (II)</a:t>
            </a:r>
            <a:endParaRPr lang="lv-LV" sz="2200" b="1" dirty="0">
              <a:solidFill>
                <a:schemeClr val="tx1">
                  <a:lumMod val="95000"/>
                  <a:lumOff val="5000"/>
                </a:schemeClr>
              </a:solidFill>
            </a:endParaRPr>
          </a:p>
        </p:txBody>
      </p:sp>
      <p:sp>
        <p:nvSpPr>
          <p:cNvPr id="1434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77C6E34-CA4F-4740-8F7F-F4BC095F19DF}" type="slidenum">
              <a:rPr lang="en-US" altLang="lv-LV" smtClean="0"/>
              <a:pPr/>
              <a:t>10</a:t>
            </a:fld>
            <a:endParaRPr lang="en-US" altLang="lv-LV" smtClean="0"/>
          </a:p>
        </p:txBody>
      </p:sp>
      <p:sp>
        <p:nvSpPr>
          <p:cNvPr id="2" name="TextBox 1"/>
          <p:cNvSpPr txBox="1"/>
          <p:nvPr/>
        </p:nvSpPr>
        <p:spPr>
          <a:xfrm>
            <a:off x="2426677" y="2240280"/>
            <a:ext cx="8564411" cy="3139321"/>
          </a:xfrm>
          <a:prstGeom prst="rect">
            <a:avLst/>
          </a:prstGeom>
          <a:noFill/>
        </p:spPr>
        <p:txBody>
          <a:bodyPr wrap="square" rtlCol="0">
            <a:spAutoFit/>
          </a:bodyPr>
          <a:lstStyle/>
          <a:p>
            <a:pPr marL="342900" indent="-342900" algn="just">
              <a:buFont typeface="Arial" panose="020B0604020202020204" pitchFamily="34" charset="0"/>
              <a:buChar char="•"/>
            </a:pPr>
            <a:r>
              <a:rPr lang="lv-LV" sz="18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ziedojums </a:t>
            </a:r>
            <a:r>
              <a:rPr lang="lv-LV" sz="1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var būt arī pakalpojums, ne tikai manta un finanšu </a:t>
            </a:r>
            <a:r>
              <a:rPr lang="lv-LV" sz="18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līdzekļi;</a:t>
            </a:r>
            <a:endParaRPr lang="lv-LV" sz="1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sz="18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ziedojumu </a:t>
            </a:r>
            <a:r>
              <a:rPr lang="lv-LV" sz="1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saņēmēja pienākums ir sniegt VID informāciju par saņemto </a:t>
            </a:r>
            <a:r>
              <a:rPr lang="lv-LV" sz="18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 ziedojumu </a:t>
            </a:r>
            <a:r>
              <a:rPr lang="lv-LV" sz="1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izlietojumu, lai nodrošinātu ziedojumu izlietojuma izsekojamību līdz gala labuma guvējam </a:t>
            </a:r>
            <a:r>
              <a:rPr lang="lv-LV" sz="18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un caurskatāmību;</a:t>
            </a:r>
            <a:endParaRPr lang="lv-LV" sz="1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sz="1800" dirty="0" smtClean="0">
                <a:latin typeface="Verdana" panose="020B0604030504040204" pitchFamily="34" charset="0"/>
                <a:ea typeface="Verdana" panose="020B0604030504040204" pitchFamily="34" charset="0"/>
                <a:cs typeface="Verdana" panose="020B0604030504040204" pitchFamily="34" charset="0"/>
              </a:rPr>
              <a:t>SLO </a:t>
            </a:r>
            <a:r>
              <a:rPr lang="lv-LV" sz="1800" dirty="0">
                <a:latin typeface="Verdana" panose="020B0604030504040204" pitchFamily="34" charset="0"/>
                <a:ea typeface="Verdana" panose="020B0604030504040204" pitchFamily="34" charset="0"/>
                <a:cs typeface="Verdana" panose="020B0604030504040204" pitchFamily="34" charset="0"/>
              </a:rPr>
              <a:t>statusu var piešķirt ne ātrāk kā gadu pēc tās </a:t>
            </a:r>
            <a:r>
              <a:rPr lang="lv-LV" sz="1800" dirty="0" smtClean="0">
                <a:latin typeface="Verdana" panose="020B0604030504040204" pitchFamily="34" charset="0"/>
                <a:ea typeface="Verdana" panose="020B0604030504040204" pitchFamily="34" charset="0"/>
                <a:cs typeface="Verdana" panose="020B0604030504040204" pitchFamily="34" charset="0"/>
              </a:rPr>
              <a:t>dibināšanas;</a:t>
            </a:r>
            <a:endParaRPr lang="lv-LV" sz="1800" dirty="0">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sz="1800" dirty="0" smtClean="0">
                <a:latin typeface="Verdana" panose="020B0604030504040204" pitchFamily="34" charset="0"/>
                <a:ea typeface="Verdana" panose="020B0604030504040204" pitchFamily="34" charset="0"/>
                <a:cs typeface="Verdana" panose="020B0604030504040204" pitchFamily="34" charset="0"/>
              </a:rPr>
              <a:t>SLO </a:t>
            </a:r>
            <a:r>
              <a:rPr lang="lv-LV" sz="1800" dirty="0">
                <a:latin typeface="Verdana" panose="020B0604030504040204" pitchFamily="34" charset="0"/>
                <a:ea typeface="Verdana" panose="020B0604030504040204" pitchFamily="34" charset="0"/>
                <a:cs typeface="Verdana" panose="020B0604030504040204" pitchFamily="34" charset="0"/>
              </a:rPr>
              <a:t>jāiesniedz gada pārskati par visiem tās darbības gadiem, kā arī jāiesniedz iepriekšējā gada darbības pārskats un turpmākās darbības plāns, ja atbilstoši normatīvo aktu prasībām tos bija pienākums sagatavot</a:t>
            </a:r>
            <a:r>
              <a:rPr lang="lv-LV" sz="1800" dirty="0" smtClean="0">
                <a:latin typeface="Verdana" panose="020B0604030504040204" pitchFamily="34" charset="0"/>
                <a:ea typeface="Verdana" panose="020B0604030504040204" pitchFamily="34" charset="0"/>
                <a:cs typeface="Verdana" panose="020B0604030504040204" pitchFamily="34" charset="0"/>
              </a:rPr>
              <a:t>.</a:t>
            </a:r>
            <a:endParaRPr lang="lv-LV" sz="1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07984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015" y="1752601"/>
            <a:ext cx="10228385" cy="4373573"/>
          </a:xfrm>
        </p:spPr>
        <p:txBody>
          <a:bodyPr/>
          <a:lstStyle/>
          <a:p>
            <a:endParaRPr lang="lv-LV" dirty="0" smtClean="0"/>
          </a:p>
          <a:p>
            <a:endParaRPr lang="lv-LV" dirty="0"/>
          </a:p>
          <a:p>
            <a:endParaRPr lang="lv-LV" dirty="0" smtClean="0"/>
          </a:p>
          <a:p>
            <a:pPr algn="ctr"/>
            <a:r>
              <a:rPr lang="lv-LV" sz="2400" b="1" dirty="0" smtClean="0"/>
              <a:t>EEZ </a:t>
            </a:r>
            <a:r>
              <a:rPr lang="lv-LV" sz="2400" b="1" dirty="0"/>
              <a:t>un Norvēģijas finanšu instrumenti 2014-2021</a:t>
            </a:r>
          </a:p>
        </p:txBody>
      </p:sp>
      <p:sp>
        <p:nvSpPr>
          <p:cNvPr id="2" name="Slide Number Placeholder 1"/>
          <p:cNvSpPr>
            <a:spLocks noGrp="1"/>
          </p:cNvSpPr>
          <p:nvPr>
            <p:ph type="sldNum" sz="quarter" idx="13"/>
          </p:nvPr>
        </p:nvSpPr>
        <p:spPr/>
        <p:txBody>
          <a:bodyPr/>
          <a:lstStyle/>
          <a:p>
            <a:pPr>
              <a:defRPr/>
            </a:pPr>
            <a:fld id="{C2B432FA-542C-4A66-9958-070BC2014684}" type="slidenum">
              <a:rPr lang="en-US" altLang="lv-LV" smtClean="0"/>
              <a:pPr>
                <a:defRPr/>
              </a:pPr>
              <a:t>11</a:t>
            </a:fld>
            <a:endParaRPr lang="en-US" altLang="lv-LV"/>
          </a:p>
        </p:txBody>
      </p:sp>
    </p:spTree>
    <p:extLst>
      <p:ext uri="{BB962C8B-B14F-4D97-AF65-F5344CB8AC3E}">
        <p14:creationId xmlns:p14="http://schemas.microsoft.com/office/powerpoint/2010/main" val="2375748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endParaRPr lang="lv-LV"/>
          </a:p>
        </p:txBody>
      </p:sp>
      <p:sp>
        <p:nvSpPr>
          <p:cNvPr id="10" name="Text Placeholder 9"/>
          <p:cNvSpPr>
            <a:spLocks noGrp="1"/>
          </p:cNvSpPr>
          <p:nvPr>
            <p:ph type="body" sz="quarter" idx="12"/>
          </p:nvPr>
        </p:nvSpPr>
        <p:spPr/>
        <p:txBody>
          <a:bodyPr/>
          <a:lstStyle/>
          <a:p>
            <a:endParaRPr lang="lv-LV"/>
          </a:p>
        </p:txBody>
      </p:sp>
      <p:graphicFrame>
        <p:nvGraphicFramePr>
          <p:cNvPr id="7" name="Chart 6"/>
          <p:cNvGraphicFramePr>
            <a:graphicFrameLocks/>
          </p:cNvGraphicFramePr>
          <p:nvPr>
            <p:extLst/>
          </p:nvPr>
        </p:nvGraphicFramePr>
        <p:xfrm>
          <a:off x="219456" y="1367257"/>
          <a:ext cx="7883175" cy="4600797"/>
        </p:xfrm>
        <a:graphic>
          <a:graphicData uri="http://schemas.openxmlformats.org/drawingml/2006/chart">
            <c:chart xmlns:c="http://schemas.openxmlformats.org/drawingml/2006/chart" xmlns:r="http://schemas.openxmlformats.org/officeDocument/2006/relationships" r:id="rId3"/>
          </a:graphicData>
        </a:graphic>
      </p:graphicFrame>
      <p:sp>
        <p:nvSpPr>
          <p:cNvPr id="9" name="Tittel 2"/>
          <p:cNvSpPr txBox="1">
            <a:spLocks/>
          </p:cNvSpPr>
          <p:nvPr/>
        </p:nvSpPr>
        <p:spPr>
          <a:xfrm>
            <a:off x="85677" y="6086903"/>
            <a:ext cx="11884686" cy="612934"/>
          </a:xfrm>
          <a:prstGeom prst="roundRect">
            <a:avLst/>
          </a:prstGeom>
          <a:solidFill>
            <a:schemeClr val="tx2">
              <a:lumMod val="10000"/>
              <a:lumOff val="90000"/>
            </a:schemeClr>
          </a:solidFill>
          <a:ln>
            <a:solidFill>
              <a:schemeClr val="tx1"/>
            </a:solidFill>
          </a:ln>
        </p:spPr>
        <p:txBody>
          <a:bodyPr vert="horz" wrap="square" lIns="0" tIns="0" rIns="0" bIns="0" rtlCol="0" anchor="ctr">
            <a:spAutoFit/>
          </a:bodyPr>
          <a:lstStyle>
            <a:lvl1pPr algn="l" defTabSz="1828526" rtl="0" eaLnBrk="1" latinLnBrk="0" hangingPunct="1">
              <a:lnSpc>
                <a:spcPct val="100000"/>
              </a:lnSpc>
              <a:spcBef>
                <a:spcPct val="0"/>
              </a:spcBef>
              <a:buNone/>
              <a:defRPr sz="7000" b="1" kern="1200">
                <a:solidFill>
                  <a:srgbClr val="002060"/>
                </a:solidFill>
                <a:latin typeface="+mj-lt"/>
                <a:ea typeface="+mj-ea"/>
                <a:cs typeface="+mj-cs"/>
              </a:defRPr>
            </a:lvl1pPr>
          </a:lstStyle>
          <a:p>
            <a:pPr algn="just"/>
            <a:r>
              <a:rPr lang="lv-LV" sz="1200" b="0" dirty="0">
                <a:solidFill>
                  <a:schemeClr val="tx1"/>
                </a:solidFill>
                <a:latin typeface="Verdana" panose="020B0604030504040204" pitchFamily="34" charset="0"/>
                <a:ea typeface="Verdana" panose="020B0604030504040204" pitchFamily="34" charset="0"/>
              </a:rPr>
              <a:t>* Skatīt pielikumā detalizētu EEZ/NOR investīciju sadalījumu, t.sk. par nacionālo līdzfinansējumu. </a:t>
            </a:r>
          </a:p>
          <a:p>
            <a:pPr algn="just"/>
            <a:r>
              <a:rPr lang="lv-LV" sz="1200" b="0" dirty="0">
                <a:solidFill>
                  <a:schemeClr val="tx1"/>
                </a:solidFill>
                <a:latin typeface="Verdana" panose="020B0604030504040204" pitchFamily="34" charset="0"/>
                <a:ea typeface="Verdana" panose="020B0604030504040204" pitchFamily="34" charset="0"/>
              </a:rPr>
              <a:t>** Rezerves sadalē atbilstoši EEZ Saprašanās Memoranda B pielikumam tiks dota priekšroka stratēģiski pamatotiem priekšlikumiem IEM programmā “Starptautiskā policijas sadarbība un noziedzības apkarošana” (priekšlikums donoriem jāiesniedz 2020.g. beigās (MK sēdes protokola 23.un 24..§ 11.p.)</a:t>
            </a:r>
            <a:endParaRPr lang="en-GB" sz="1200" b="0" dirty="0">
              <a:solidFill>
                <a:schemeClr val="tx1"/>
              </a:solidFill>
              <a:latin typeface="Verdana" panose="020B0604030504040204" pitchFamily="34" charset="0"/>
              <a:ea typeface="Verdana" panose="020B0604030504040204" pitchFamily="34" charset="0"/>
            </a:endParaRPr>
          </a:p>
        </p:txBody>
      </p:sp>
      <p:sp>
        <p:nvSpPr>
          <p:cNvPr id="2" name="TextBox 1"/>
          <p:cNvSpPr txBox="1"/>
          <p:nvPr/>
        </p:nvSpPr>
        <p:spPr>
          <a:xfrm>
            <a:off x="8238744" y="3116761"/>
            <a:ext cx="3660526" cy="1055608"/>
          </a:xfrm>
          <a:prstGeom prst="roundRect">
            <a:avLst/>
          </a:prstGeom>
          <a:solidFill>
            <a:schemeClr val="tx2">
              <a:lumMod val="10000"/>
              <a:lumOff val="90000"/>
            </a:schemeClr>
          </a:solidFill>
          <a:ln>
            <a:solidFill>
              <a:schemeClr val="accent1"/>
            </a:solidFill>
          </a:ln>
        </p:spPr>
        <p:txBody>
          <a:bodyPr wrap="square" rtlCol="0">
            <a:spAutoFit/>
          </a:bodyPr>
          <a:lstStyle/>
          <a:p>
            <a:r>
              <a:rPr lang="lv-LV" sz="1400" b="1" dirty="0">
                <a:solidFill>
                  <a:srgbClr val="00B050"/>
                </a:solidFill>
                <a:latin typeface="Verdana" panose="020B0604030504040204" pitchFamily="34" charset="0"/>
                <a:ea typeface="Verdana" panose="020B0604030504040204" pitchFamily="34" charset="0"/>
                <a:cs typeface="+mj-cs"/>
              </a:rPr>
              <a:t>6 investīciju programmām </a:t>
            </a:r>
            <a:r>
              <a:rPr lang="lv-LV" sz="1400" b="1" dirty="0">
                <a:solidFill>
                  <a:srgbClr val="00B050"/>
                </a:solidFill>
                <a:latin typeface="Verdana" panose="020B0604030504040204" pitchFamily="34" charset="0"/>
                <a:ea typeface="Verdana" panose="020B0604030504040204" pitchFamily="34" charset="0"/>
              </a:rPr>
              <a:t>79 milj. EUR</a:t>
            </a:r>
          </a:p>
          <a:p>
            <a:r>
              <a:rPr lang="lv-LV" sz="1400" dirty="0">
                <a:solidFill>
                  <a:srgbClr val="00B050"/>
                </a:solidFill>
                <a:latin typeface="Verdana" panose="020B0604030504040204" pitchFamily="34" charset="0"/>
                <a:ea typeface="Verdana" panose="020B0604030504040204" pitchFamily="34" charset="0"/>
                <a:cs typeface="+mj-cs"/>
              </a:rPr>
              <a:t>(administrēs ministrijas un aģentūras)</a:t>
            </a:r>
            <a:endParaRPr lang="lv-LV" sz="1400" dirty="0">
              <a:solidFill>
                <a:srgbClr val="00B050"/>
              </a:solidFill>
              <a:latin typeface="Verdana" panose="020B0604030504040204" pitchFamily="34" charset="0"/>
              <a:ea typeface="Verdana" panose="020B0604030504040204" pitchFamily="34" charset="0"/>
            </a:endParaRPr>
          </a:p>
        </p:txBody>
      </p:sp>
      <p:sp>
        <p:nvSpPr>
          <p:cNvPr id="4" name="TextBox 3"/>
          <p:cNvSpPr txBox="1"/>
          <p:nvPr/>
        </p:nvSpPr>
        <p:spPr>
          <a:xfrm>
            <a:off x="8238744" y="1597029"/>
            <a:ext cx="3660526" cy="1293971"/>
          </a:xfrm>
          <a:prstGeom prst="roundRect">
            <a:avLst/>
          </a:prstGeom>
          <a:solidFill>
            <a:schemeClr val="tx2">
              <a:lumMod val="10000"/>
              <a:lumOff val="90000"/>
            </a:schemeClr>
          </a:solidFill>
          <a:ln>
            <a:solidFill>
              <a:schemeClr val="accent1">
                <a:lumMod val="50000"/>
              </a:schemeClr>
            </a:solidFill>
          </a:ln>
        </p:spPr>
        <p:txBody>
          <a:bodyPr wrap="square" rtlCol="0">
            <a:spAutoFit/>
          </a:bodyPr>
          <a:lstStyle/>
          <a:p>
            <a:r>
              <a:rPr lang="lv-LV" sz="1400" b="1" dirty="0">
                <a:solidFill>
                  <a:srgbClr val="0070C0"/>
                </a:solidFill>
                <a:latin typeface="Verdana" panose="020B0604030504040204" pitchFamily="34" charset="0"/>
                <a:ea typeface="Verdana" panose="020B0604030504040204" pitchFamily="34" charset="0"/>
              </a:rPr>
              <a:t>NVO tiešs atbalsts </a:t>
            </a:r>
            <a:r>
              <a:rPr lang="en-US" sz="1400" b="1" dirty="0">
                <a:solidFill>
                  <a:srgbClr val="0070C0"/>
                </a:solidFill>
                <a:latin typeface="Verdana" panose="020B0604030504040204" pitchFamily="34" charset="0"/>
                <a:ea typeface="Verdana" panose="020B0604030504040204" pitchFamily="34" charset="0"/>
              </a:rPr>
              <a:t>9 </a:t>
            </a:r>
            <a:r>
              <a:rPr lang="en-US" sz="1400" b="1" dirty="0" err="1">
                <a:solidFill>
                  <a:srgbClr val="0070C0"/>
                </a:solidFill>
                <a:latin typeface="Verdana" panose="020B0604030504040204" pitchFamily="34" charset="0"/>
                <a:ea typeface="Verdana" panose="020B0604030504040204" pitchFamily="34" charset="0"/>
              </a:rPr>
              <a:t>milj</a:t>
            </a:r>
            <a:r>
              <a:rPr lang="en-US" sz="1400" b="1" dirty="0">
                <a:solidFill>
                  <a:srgbClr val="0070C0"/>
                </a:solidFill>
                <a:latin typeface="Verdana" panose="020B0604030504040204" pitchFamily="34" charset="0"/>
                <a:ea typeface="Verdana" panose="020B0604030504040204" pitchFamily="34" charset="0"/>
              </a:rPr>
              <a:t>. EUR </a:t>
            </a:r>
            <a:r>
              <a:rPr lang="lv-LV" sz="1400" b="1" dirty="0">
                <a:solidFill>
                  <a:srgbClr val="0070C0"/>
                </a:solidFill>
                <a:latin typeface="Verdana" panose="020B0604030504040204" pitchFamily="34" charset="0"/>
                <a:ea typeface="Verdana" panose="020B0604030504040204" pitchFamily="34" charset="0"/>
              </a:rPr>
              <a:t>(100% EEZ/NOR grants)</a:t>
            </a:r>
          </a:p>
          <a:p>
            <a:r>
              <a:rPr lang="lv-LV" sz="1400" dirty="0">
                <a:solidFill>
                  <a:srgbClr val="0070C0"/>
                </a:solidFill>
                <a:latin typeface="Verdana" panose="020B0604030504040204" pitchFamily="34" charset="0"/>
                <a:ea typeface="Verdana" panose="020B0604030504040204" pitchFamily="34" charset="0"/>
              </a:rPr>
              <a:t>2 mērķētām </a:t>
            </a:r>
            <a:r>
              <a:rPr lang="lv-LV" sz="1400" dirty="0" smtClean="0">
                <a:solidFill>
                  <a:srgbClr val="0070C0"/>
                </a:solidFill>
                <a:latin typeface="Verdana" panose="020B0604030504040204" pitchFamily="34" charset="0"/>
                <a:ea typeface="Verdana" panose="020B0604030504040204" pitchFamily="34" charset="0"/>
              </a:rPr>
              <a:t>programmām</a:t>
            </a:r>
            <a:endParaRPr lang="lv-LV" sz="1400" dirty="0">
              <a:solidFill>
                <a:srgbClr val="0070C0"/>
              </a:solidFill>
              <a:latin typeface="Verdana" panose="020B0604030504040204" pitchFamily="34" charset="0"/>
              <a:ea typeface="Verdana" panose="020B0604030504040204" pitchFamily="34" charset="0"/>
            </a:endParaRPr>
          </a:p>
          <a:p>
            <a:r>
              <a:rPr lang="lv-LV" sz="1400" dirty="0">
                <a:solidFill>
                  <a:srgbClr val="0070C0"/>
                </a:solidFill>
                <a:latin typeface="Verdana" panose="020B0604030504040204" pitchFamily="34" charset="0"/>
                <a:ea typeface="Verdana" panose="020B0604030504040204" pitchFamily="34" charset="0"/>
              </a:rPr>
              <a:t>(administrē </a:t>
            </a:r>
            <a:r>
              <a:rPr lang="lv-LV" sz="1400" dirty="0" err="1">
                <a:solidFill>
                  <a:srgbClr val="0070C0"/>
                </a:solidFill>
                <a:latin typeface="Verdana" panose="020B0604030504040204" pitchFamily="34" charset="0"/>
                <a:ea typeface="Verdana" panose="020B0604030504040204" pitchFamily="34" charset="0"/>
              </a:rPr>
              <a:t>Donorvalstis</a:t>
            </a:r>
            <a:r>
              <a:rPr lang="lv-LV" sz="1400" dirty="0">
                <a:solidFill>
                  <a:srgbClr val="0070C0"/>
                </a:solidFill>
                <a:latin typeface="Verdana" panose="020B0604030504040204" pitchFamily="34" charset="0"/>
                <a:ea typeface="Verdana" panose="020B0604030504040204" pitchFamily="34" charset="0"/>
              </a:rPr>
              <a:t> &amp; Latvijas NVO Konsorcijs) </a:t>
            </a:r>
            <a:endParaRPr lang="lv-LV" sz="1400" dirty="0">
              <a:solidFill>
                <a:schemeClr val="bg2">
                  <a:lumMod val="75000"/>
                </a:schemeClr>
              </a:solidFill>
              <a:latin typeface="Verdana" panose="020B0604030504040204" pitchFamily="34" charset="0"/>
              <a:ea typeface="Verdana" panose="020B0604030504040204" pitchFamily="34" charset="0"/>
            </a:endParaRPr>
          </a:p>
        </p:txBody>
      </p:sp>
      <p:sp>
        <p:nvSpPr>
          <p:cNvPr id="6" name="TextBox 5"/>
          <p:cNvSpPr txBox="1"/>
          <p:nvPr/>
        </p:nvSpPr>
        <p:spPr>
          <a:xfrm>
            <a:off x="8238744" y="4412630"/>
            <a:ext cx="3660526" cy="1532334"/>
          </a:xfrm>
          <a:prstGeom prst="roundRect">
            <a:avLst/>
          </a:prstGeom>
          <a:solidFill>
            <a:schemeClr val="tx2">
              <a:lumMod val="10000"/>
              <a:lumOff val="90000"/>
            </a:schemeClr>
          </a:solidFill>
          <a:ln>
            <a:solidFill>
              <a:schemeClr val="tx1"/>
            </a:solidFill>
          </a:ln>
        </p:spPr>
        <p:txBody>
          <a:bodyPr wrap="square" rtlCol="0">
            <a:spAutoFit/>
          </a:bodyPr>
          <a:lstStyle/>
          <a:p>
            <a:r>
              <a:rPr lang="lv-LV" sz="1400" dirty="0">
                <a:latin typeface="Verdana" panose="020B0604030504040204" pitchFamily="34" charset="0"/>
                <a:ea typeface="Verdana" panose="020B0604030504040204" pitchFamily="34" charset="0"/>
              </a:rPr>
              <a:t>6,4 milj. EUR kopā investīciju administrēšanai Divpusējās sadarbības fondam,100% EEZ/NOR grants (administrē Finanšu ministrija),</a:t>
            </a:r>
          </a:p>
          <a:p>
            <a:r>
              <a:rPr lang="lv-LV" sz="1400" dirty="0">
                <a:latin typeface="Verdana" panose="020B0604030504040204" pitchFamily="34" charset="0"/>
                <a:ea typeface="Verdana" panose="020B0604030504040204" pitchFamily="34" charset="0"/>
              </a:rPr>
              <a:t>&amp; rezerve (nesadalītais finansējums)</a:t>
            </a:r>
          </a:p>
        </p:txBody>
      </p:sp>
      <p:sp>
        <p:nvSpPr>
          <p:cNvPr id="13" name="Title 4"/>
          <p:cNvSpPr txBox="1">
            <a:spLocks/>
          </p:cNvSpPr>
          <p:nvPr/>
        </p:nvSpPr>
        <p:spPr>
          <a:xfrm>
            <a:off x="2423161" y="381000"/>
            <a:ext cx="9198864" cy="609477"/>
          </a:xfrm>
          <a:prstGeom prst="rect">
            <a:avLst/>
          </a:prstGeom>
        </p:spPr>
        <p:txBody>
          <a:bodyPr>
            <a:noAutofit/>
          </a:bodyPr>
          <a:lst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1600" b="1" dirty="0">
                <a:latin typeface="Verdana" panose="020B0604030504040204" pitchFamily="34" charset="0"/>
                <a:ea typeface="Verdana" panose="020B0604030504040204" pitchFamily="34" charset="0"/>
              </a:rPr>
              <a:t>EEZ/NOR investīcijas Latvijai 94,4 milj. EUR* projektu īstenošanai līdz 30.04.2024. </a:t>
            </a:r>
            <a:r>
              <a:rPr lang="lv-LV" sz="1600" i="1" dirty="0">
                <a:latin typeface="Verdana" panose="020B0604030504040204" pitchFamily="34" charset="0"/>
                <a:ea typeface="Verdana" panose="020B0604030504040204" pitchFamily="34" charset="0"/>
              </a:rPr>
              <a:t>(neieskaitot 7,7 milj. EUR </a:t>
            </a:r>
            <a:r>
              <a:rPr lang="lv-LV" sz="1600" i="1" dirty="0" err="1">
                <a:latin typeface="Verdana" panose="020B0604030504040204" pitchFamily="34" charset="0"/>
                <a:ea typeface="Verdana" panose="020B0604030504040204" pitchFamily="34" charset="0"/>
              </a:rPr>
              <a:t>Donorvalstu</a:t>
            </a:r>
            <a:r>
              <a:rPr lang="lv-LV" sz="1600" i="1" dirty="0">
                <a:latin typeface="Verdana" panose="020B0604030504040204" pitchFamily="34" charset="0"/>
                <a:ea typeface="Verdana" panose="020B0604030504040204" pitchFamily="34" charset="0"/>
              </a:rPr>
              <a:t> izdevumiem);</a:t>
            </a:r>
            <a:r>
              <a:rPr lang="lv-LV" sz="1600" dirty="0">
                <a:latin typeface="Verdana" panose="020B0604030504040204" pitchFamily="34" charset="0"/>
                <a:ea typeface="Verdana" panose="020B0604030504040204" pitchFamily="34" charset="0"/>
              </a:rPr>
              <a:t> </a:t>
            </a:r>
            <a:r>
              <a:rPr lang="lv-LV" sz="1600" u="sng" dirty="0">
                <a:latin typeface="Verdana" panose="020B0604030504040204" pitchFamily="34" charset="0"/>
                <a:ea typeface="Verdana" panose="020B0604030504040204" pitchFamily="34" charset="0"/>
                <a:hlinkClick r:id="rId4"/>
              </a:rPr>
              <a:t>www.eeagrants.lv</a:t>
            </a:r>
            <a:endParaRPr lang="lv-LV" sz="1600" dirty="0"/>
          </a:p>
        </p:txBody>
      </p:sp>
      <p:sp>
        <p:nvSpPr>
          <p:cNvPr id="3" name="Slide Number Placeholder 2"/>
          <p:cNvSpPr>
            <a:spLocks noGrp="1"/>
          </p:cNvSpPr>
          <p:nvPr>
            <p:ph type="sldNum" sz="quarter" idx="13"/>
          </p:nvPr>
        </p:nvSpPr>
        <p:spPr>
          <a:xfrm>
            <a:off x="11606814" y="6513886"/>
            <a:ext cx="584911" cy="304800"/>
          </a:xfrm>
        </p:spPr>
        <p:txBody>
          <a:bodyPr/>
          <a:lstStyle/>
          <a:p>
            <a:fld id="{39A8C1A1-DD50-4C40-80A3-2E290323D770}" type="slidenum">
              <a:rPr lang="lv-LV" smtClean="0"/>
              <a:t>12</a:t>
            </a:fld>
            <a:endParaRPr lang="lv-LV" dirty="0"/>
          </a:p>
        </p:txBody>
      </p:sp>
    </p:spTree>
    <p:extLst>
      <p:ext uri="{BB962C8B-B14F-4D97-AF65-F5344CB8AC3E}">
        <p14:creationId xmlns:p14="http://schemas.microsoft.com/office/powerpoint/2010/main" val="2644728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idx="4294967295"/>
          </p:nvPr>
        </p:nvSpPr>
        <p:spPr>
          <a:xfrm>
            <a:off x="2357692" y="502141"/>
            <a:ext cx="9571916" cy="650003"/>
          </a:xfrm>
        </p:spPr>
        <p:txBody>
          <a:bodyPr/>
          <a:lstStyle/>
          <a:p>
            <a:pPr defTabSz="914491"/>
            <a:r>
              <a:rPr lang="lv-LV" sz="2000" b="1" dirty="0">
                <a:latin typeface="Verdana" panose="020B0604030504040204" pitchFamily="34" charset="0"/>
                <a:ea typeface="Verdana" panose="020B0604030504040204" pitchFamily="34" charset="0"/>
              </a:rPr>
              <a:t>NVO tiek iesaistīti, sākot ar visu 6 Programmu koncepciju (PK) izstrādi </a:t>
            </a:r>
            <a:endParaRPr lang="en-GB" sz="2000" b="1" dirty="0">
              <a:latin typeface="Verdana" panose="020B0604030504040204" pitchFamily="34" charset="0"/>
              <a:ea typeface="Verdana" panose="020B060403050404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173025587"/>
              </p:ext>
            </p:extLst>
          </p:nvPr>
        </p:nvGraphicFramePr>
        <p:xfrm>
          <a:off x="104031" y="1355845"/>
          <a:ext cx="11851548" cy="4065175"/>
        </p:xfrm>
        <a:graphic>
          <a:graphicData uri="http://schemas.openxmlformats.org/drawingml/2006/table">
            <a:tbl>
              <a:tblPr firstRow="1" bandRow="1">
                <a:tableStyleId>{74C1A8A3-306A-4EB7-A6B1-4F7E0EB9C5D6}</a:tableStyleId>
              </a:tblPr>
              <a:tblGrid>
                <a:gridCol w="5713716">
                  <a:extLst>
                    <a:ext uri="{9D8B030D-6E8A-4147-A177-3AD203B41FA5}">
                      <a16:colId xmlns:a16="http://schemas.microsoft.com/office/drawing/2014/main" val="1508892720"/>
                    </a:ext>
                  </a:extLst>
                </a:gridCol>
                <a:gridCol w="6137832">
                  <a:extLst>
                    <a:ext uri="{9D8B030D-6E8A-4147-A177-3AD203B41FA5}">
                      <a16:colId xmlns:a16="http://schemas.microsoft.com/office/drawing/2014/main" val="1769842094"/>
                    </a:ext>
                  </a:extLst>
                </a:gridCol>
              </a:tblGrid>
              <a:tr h="281835">
                <a:tc>
                  <a:txBody>
                    <a:bodyPr/>
                    <a:lstStyle/>
                    <a:p>
                      <a:pPr algn="ctr"/>
                      <a:r>
                        <a:rPr lang="lv-LV" sz="1600" kern="1200" noProof="0" dirty="0" smtClean="0">
                          <a:solidFill>
                            <a:schemeClr val="bg1"/>
                          </a:solidFill>
                          <a:latin typeface="Times New Roman" panose="02020603050405020304" pitchFamily="18" charset="0"/>
                          <a:ea typeface="Verdana" panose="020B0604030504040204" pitchFamily="34" charset="0"/>
                          <a:cs typeface="Times New Roman" panose="02020603050405020304" pitchFamily="18" charset="0"/>
                        </a:rPr>
                        <a:t>Programmas</a:t>
                      </a:r>
                      <a:r>
                        <a:rPr lang="lv-LV" sz="1600" kern="1200" baseline="0" noProof="0" dirty="0" smtClean="0">
                          <a:solidFill>
                            <a:schemeClr val="bg1"/>
                          </a:solidFill>
                          <a:latin typeface="Times New Roman" panose="02020603050405020304" pitchFamily="18" charset="0"/>
                          <a:ea typeface="Verdana" panose="020B0604030504040204" pitchFamily="34" charset="0"/>
                          <a:cs typeface="Times New Roman" panose="02020603050405020304" pitchFamily="18" charset="0"/>
                        </a:rPr>
                        <a:t> statuss/</a:t>
                      </a:r>
                      <a:r>
                        <a:rPr lang="lv-LV" sz="1600" kern="1200" noProof="0" dirty="0" smtClean="0">
                          <a:solidFill>
                            <a:schemeClr val="bg1"/>
                          </a:solidFill>
                          <a:latin typeface="Times New Roman" panose="02020603050405020304" pitchFamily="18" charset="0"/>
                          <a:ea typeface="Verdana" panose="020B0604030504040204" pitchFamily="34" charset="0"/>
                          <a:cs typeface="Times New Roman" panose="02020603050405020304" pitchFamily="18" charset="0"/>
                        </a:rPr>
                        <a:t>gatavības pakāpe </a:t>
                      </a:r>
                      <a:r>
                        <a:rPr lang="lv-LV" sz="1600" b="0" dirty="0" smtClean="0">
                          <a:solidFill>
                            <a:schemeClr val="bg1"/>
                          </a:solidFill>
                          <a:latin typeface="Times New Roman" panose="02020603050405020304" pitchFamily="18" charset="0"/>
                          <a:ea typeface="Verdana" panose="020B0604030504040204" pitchFamily="34" charset="0"/>
                          <a:cs typeface="Times New Roman" panose="02020603050405020304" pitchFamily="18" charset="0"/>
                        </a:rPr>
                        <a:t>līdz 20.06.2019.</a:t>
                      </a:r>
                      <a:r>
                        <a:rPr lang="lv-LV" sz="1600" b="0" i="1" dirty="0" smtClean="0">
                          <a:solidFill>
                            <a:schemeClr val="bg1"/>
                          </a:solidFill>
                          <a:latin typeface="Times New Roman" panose="02020603050405020304" pitchFamily="18" charset="0"/>
                          <a:ea typeface="Verdana" panose="020B0604030504040204" pitchFamily="34" charset="0"/>
                          <a:cs typeface="Times New Roman" panose="02020603050405020304" pitchFamily="18" charset="0"/>
                        </a:rPr>
                        <a:t>*</a:t>
                      </a:r>
                      <a:r>
                        <a:rPr lang="lv-LV" sz="1600" b="0" dirty="0" smtClean="0">
                          <a:solidFill>
                            <a:schemeClr val="bg1"/>
                          </a:solidFill>
                          <a:latin typeface="Times New Roman" panose="02020603050405020304" pitchFamily="18" charset="0"/>
                          <a:ea typeface="Verdana" panose="020B0604030504040204" pitchFamily="34" charset="0"/>
                          <a:cs typeface="Times New Roman" panose="02020603050405020304" pitchFamily="18" charset="0"/>
                        </a:rPr>
                        <a:t> </a:t>
                      </a:r>
                      <a:endParaRPr lang="lv-LV" sz="1600" kern="1200" noProof="0" dirty="0">
                        <a:solidFill>
                          <a:schemeClr val="bg1"/>
                        </a:solidFill>
                        <a:latin typeface="Times New Roman" panose="02020603050405020304" pitchFamily="18" charset="0"/>
                        <a:ea typeface="Verdana" panose="020B0604030504040204" pitchFamily="34" charset="0"/>
                        <a:cs typeface="Times New Roman" panose="02020603050405020304" pitchFamily="18" charset="0"/>
                      </a:endParaRPr>
                    </a:p>
                  </a:txBody>
                  <a:tcPr marL="45725" marR="45725" marT="22863" marB="22863">
                    <a:lnL>
                      <a:noFill/>
                    </a:lnL>
                    <a:lnR>
                      <a:noFill/>
                    </a:lnR>
                    <a:lnT w="25400" cmpd="sng">
                      <a:noFill/>
                    </a:lnT>
                    <a:lnB w="25400" cmpd="sng">
                      <a:noFill/>
                    </a:lnB>
                    <a:lnTlToBr w="12700" cmpd="sng">
                      <a:noFill/>
                      <a:prstDash val="solid"/>
                    </a:lnTlToBr>
                    <a:lnBlToTr w="12700" cmpd="sng">
                      <a:noFill/>
                      <a:prstDash val="solid"/>
                    </a:lnBlToTr>
                    <a:solidFill>
                      <a:schemeClr val="tx2"/>
                    </a:solidFill>
                  </a:tcPr>
                </a:tc>
                <a:tc>
                  <a:txBody>
                    <a:bodyPr/>
                    <a:lstStyle/>
                    <a:p>
                      <a:pPr marL="0" marR="0" lvl="0" indent="0" algn="ctr" defTabSz="1828526" rtl="0" eaLnBrk="1" fontAlgn="auto" latinLnBrk="0" hangingPunct="1">
                        <a:lnSpc>
                          <a:spcPct val="100000"/>
                        </a:lnSpc>
                        <a:spcBef>
                          <a:spcPts val="0"/>
                        </a:spcBef>
                        <a:spcAft>
                          <a:spcPts val="0"/>
                        </a:spcAft>
                        <a:buClrTx/>
                        <a:buSzTx/>
                        <a:buFontTx/>
                        <a:buNone/>
                        <a:tabLst/>
                        <a:defRPr/>
                      </a:pPr>
                      <a:r>
                        <a:rPr lang="lv-LV" sz="1600" kern="1200" noProof="0" dirty="0" smtClean="0">
                          <a:solidFill>
                            <a:schemeClr val="bg1"/>
                          </a:solidFill>
                          <a:latin typeface="Times New Roman" panose="02020603050405020304" pitchFamily="18" charset="0"/>
                          <a:ea typeface="Verdana" panose="020B0604030504040204" pitchFamily="34" charset="0"/>
                          <a:cs typeface="Times New Roman" panose="02020603050405020304" pitchFamily="18" charset="0"/>
                        </a:rPr>
                        <a:t>NVO sektora faktiskā un iespējamā iesaiste</a:t>
                      </a:r>
                      <a:endParaRPr lang="lv-LV" sz="1600" kern="1200" noProof="0" dirty="0">
                        <a:solidFill>
                          <a:schemeClr val="bg1"/>
                        </a:solidFill>
                        <a:latin typeface="Times New Roman" panose="02020603050405020304" pitchFamily="18" charset="0"/>
                        <a:ea typeface="Verdana" panose="020B0604030504040204" pitchFamily="34" charset="0"/>
                        <a:cs typeface="Times New Roman" panose="02020603050405020304" pitchFamily="18" charset="0"/>
                      </a:endParaRPr>
                    </a:p>
                  </a:txBody>
                  <a:tcPr marL="45725" marR="45725" marT="22863" marB="22863">
                    <a:lnL>
                      <a:noFill/>
                    </a:lnL>
                    <a:lnR>
                      <a:noFill/>
                    </a:lnR>
                    <a:lnT w="25400" cmpd="sng">
                      <a:noFill/>
                    </a:lnT>
                    <a:lnB w="254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956528794"/>
                  </a:ext>
                </a:extLst>
              </a:tr>
              <a:tr h="1082824">
                <a:tc>
                  <a:txBody>
                    <a:bodyPr/>
                    <a:lstStyle/>
                    <a:p>
                      <a:pPr marL="0" marR="0" lvl="0" indent="0" algn="ctr" defTabSz="1828526" rtl="0" eaLnBrk="1" fontAlgn="auto" latinLnBrk="0" hangingPunct="1">
                        <a:lnSpc>
                          <a:spcPct val="100000"/>
                        </a:lnSpc>
                        <a:spcBef>
                          <a:spcPts val="0"/>
                        </a:spcBef>
                        <a:spcAft>
                          <a:spcPts val="0"/>
                        </a:spcAft>
                        <a:buClrTx/>
                        <a:buSzTx/>
                        <a:buFontTx/>
                        <a:buNone/>
                        <a:tabLst/>
                        <a:defRPr/>
                      </a:pPr>
                      <a:r>
                        <a:rPr kumimoji="0" lang="lv-LV" sz="1400" b="1"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Korekcijas dienesti (TM)</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400" b="1"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rPr>
                        <a:t>17.05.2018. - PK saskaņota ar NVO Memoranda padomi</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400" b="1"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rPr>
                        <a:t>22.03.2019. - programmas līgums ar donoriem</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400" b="1"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rPr>
                        <a:t>04.04.2019. - programmas MK noteikumi</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4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3. cet. 2019. – 2024 - reālās investīcijas </a:t>
                      </a:r>
                      <a:endParaRPr kumimoji="0" lang="lv-LV" sz="1400" b="0" i="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a:txBody>
                  <a:tcPr marL="45725" marR="45725" marT="22863" marB="22863">
                    <a:lnL>
                      <a:noFill/>
                    </a:lnL>
                    <a:lnR>
                      <a:noFill/>
                    </a:lnR>
                    <a:lnT w="25400" cmpd="sng">
                      <a:noFill/>
                    </a:lnT>
                    <a:lnB>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lvl="0" indent="0" algn="just"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endParaRPr>
                    </a:p>
                    <a:p>
                      <a:pPr marL="457200" marR="0" lvl="0" indent="-457200" algn="just" defTabSz="1828526"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Plānota </a:t>
                      </a:r>
                      <a:r>
                        <a:rPr lang="lv-LV" sz="1400" kern="1200" noProof="0" dirty="0" err="1"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donorvalsts</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NVO</a:t>
                      </a:r>
                      <a:r>
                        <a:rPr lang="lv-LV" sz="14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iesaiste</a:t>
                      </a:r>
                      <a:r>
                        <a:rPr lang="lv-LV" sz="14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kā iepriekš noteiktā projekta partnerim</a:t>
                      </a:r>
                      <a:r>
                        <a:rPr lang="lv-LV" sz="14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sadarbībā ar </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kādu no Latvijas NVO</a:t>
                      </a:r>
                      <a:r>
                        <a:rPr lang="lv-LV" sz="14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(pieredzes apmaiņas vizītes ekspertiem par darbu ar ieslodzītajiem)</a:t>
                      </a:r>
                      <a:endPar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endParaRPr>
                    </a:p>
                  </a:txBody>
                  <a:tcPr marL="45725" marR="45725" marT="22863" marB="22863">
                    <a:lnL>
                      <a:noFill/>
                    </a:lnL>
                    <a:lnR>
                      <a:noFill/>
                    </a:lnR>
                    <a:lnT w="25400" cmpd="sng">
                      <a:noFill/>
                    </a:lnT>
                    <a:lnB>
                      <a:no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45378608"/>
                  </a:ext>
                </a:extLst>
              </a:tr>
              <a:tr h="1498151">
                <a:tc>
                  <a:txBody>
                    <a:bodyPr/>
                    <a:lstStyle/>
                    <a:p>
                      <a:pPr marL="0" marR="0" lvl="0" indent="0" algn="ctr" defTabSz="1828526" rtl="0" eaLnBrk="1" fontAlgn="auto" latinLnBrk="0" hangingPunct="1">
                        <a:lnSpc>
                          <a:spcPct val="100000"/>
                        </a:lnSpc>
                        <a:spcBef>
                          <a:spcPts val="0"/>
                        </a:spcBef>
                        <a:spcAft>
                          <a:spcPts val="0"/>
                        </a:spcAft>
                        <a:buClrTx/>
                        <a:buSzTx/>
                        <a:buFontTx/>
                        <a:buNone/>
                        <a:tabLst/>
                        <a:defRPr/>
                      </a:pPr>
                      <a:endParaRPr kumimoji="0" lang="lv-LV" sz="1400" b="1"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a:p>
                      <a:pPr marL="0" marR="0" lvl="0" indent="0" algn="ctr" defTabSz="1828526" rtl="0" eaLnBrk="1" fontAlgn="auto" latinLnBrk="0" hangingPunct="1">
                        <a:lnSpc>
                          <a:spcPct val="100000"/>
                        </a:lnSpc>
                        <a:spcBef>
                          <a:spcPts val="0"/>
                        </a:spcBef>
                        <a:spcAft>
                          <a:spcPts val="0"/>
                        </a:spcAft>
                        <a:buClrTx/>
                        <a:buSzTx/>
                        <a:buFontTx/>
                        <a:buNone/>
                        <a:tabLst/>
                        <a:defRPr/>
                      </a:pPr>
                      <a:r>
                        <a:rPr kumimoji="0" lang="lv-LV" sz="1400" b="1"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Klimata pārmaiņu mazināšana, pielāgošanās tām un vide (VARAM)</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400" b="1"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rPr>
                        <a:t>25.06.2018. - PK saskaņota ar NVO Memoranda padomi</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400" b="1"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rPr>
                        <a:t>23.04.2019. - programmas līgums ar donoriem</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4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3.cet. 2019. - programmas MK noteikumu izstrāde</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4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4.cet. 2019. -  2024 - reālās investīcijas</a:t>
                      </a:r>
                      <a:endParaRPr kumimoji="0" lang="lv-LV" sz="1400" b="0" i="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a:txBody>
                  <a:tcPr marL="45725" marR="45725" marT="22863" marB="22863">
                    <a:lnL>
                      <a:noFill/>
                    </a:lnL>
                    <a:lnR>
                      <a:noFill/>
                    </a:lnR>
                    <a:lnT>
                      <a:noFill/>
                    </a:lnT>
                    <a:lnB>
                      <a:noFill/>
                    </a:lnB>
                    <a:lnTlToBr w="12700" cmpd="sng">
                      <a:noFill/>
                      <a:prstDash val="solid"/>
                    </a:lnTlToBr>
                    <a:lnBlToTr w="12700" cmpd="sng">
                      <a:noFill/>
                      <a:prstDash val="solid"/>
                    </a:lnBlToTr>
                    <a:noFill/>
                  </a:tcPr>
                </a:tc>
                <a:tc>
                  <a:txBody>
                    <a:bodyPr/>
                    <a:lstStyle/>
                    <a:p>
                      <a:pPr marL="457200" marR="0" lvl="0" indent="-457200" algn="just" defTabSz="1828526"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lv-LV" sz="1400" u="none"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P</a:t>
                      </a:r>
                      <a:r>
                        <a:rPr lang="lv-LV" sz="1400" u="none"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lānotajā</a:t>
                      </a:r>
                      <a:r>
                        <a:rPr lang="lv-LV" sz="1400" u="none"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atklātajā konkursā sanācijas jomā</a:t>
                      </a:r>
                      <a:r>
                        <a:rPr lang="lv-LV" sz="1400" u="none"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NVO kā </a:t>
                      </a:r>
                      <a:r>
                        <a:rPr lang="lv-LV" sz="1400" u="none"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projektu pieteicēju potenciālie partneri </a:t>
                      </a:r>
                      <a:r>
                        <a:rPr lang="lv-LV" sz="1400" u="none"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(nodrošinās </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projektu publicitātes un sabiedrības informētības veicināšanas pasākumus) </a:t>
                      </a:r>
                    </a:p>
                    <a:p>
                      <a:pPr marL="457200" marR="0" lvl="0" indent="-457200" algn="just" defTabSz="1828526"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NVO</a:t>
                      </a:r>
                      <a:r>
                        <a:rPr lang="lv-LV" sz="14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kā mērķa grupa programmas 2 iepriekš noteikto projektu ietvaros (piemēram, semināros un konferencēs)</a:t>
                      </a:r>
                    </a:p>
                    <a:p>
                      <a:pPr marL="457200" marR="0" lvl="0" indent="-457200" algn="just" defTabSz="1828526"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Iespējama NVO iesaiste atsevišķu aktivitāšu īstenošanā programmas projektos kā ārpakalpojuma sniedzējiem</a:t>
                      </a:r>
                      <a:endParaRPr lang="lv-LV" sz="1400" kern="1200" noProof="0" dirty="0">
                        <a:solidFill>
                          <a:schemeClr val="tx1"/>
                        </a:solidFill>
                        <a:latin typeface="Times New Roman" panose="02020603050405020304" pitchFamily="18" charset="0"/>
                        <a:ea typeface="Verdana" panose="020B0604030504040204" pitchFamily="34" charset="0"/>
                        <a:cs typeface="Times New Roman" panose="02020603050405020304" pitchFamily="18" charset="0"/>
                      </a:endParaRPr>
                    </a:p>
                  </a:txBody>
                  <a:tcPr marL="45725" marR="45725" marT="22863" marB="22863">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839408864"/>
                  </a:ext>
                </a:extLst>
              </a:tr>
              <a:tr h="1123837">
                <a:tc>
                  <a:txBody>
                    <a:bodyPr/>
                    <a:lstStyle/>
                    <a:p>
                      <a:pPr marL="0" marR="0" lvl="0" indent="0" algn="ctr" defTabSz="1828526" rtl="0" eaLnBrk="1" fontAlgn="auto" latinLnBrk="0" hangingPunct="1">
                        <a:lnSpc>
                          <a:spcPct val="100000"/>
                        </a:lnSpc>
                        <a:spcBef>
                          <a:spcPts val="0"/>
                        </a:spcBef>
                        <a:spcAft>
                          <a:spcPts val="0"/>
                        </a:spcAft>
                        <a:buClrTx/>
                        <a:buSzTx/>
                        <a:buFontTx/>
                        <a:buNone/>
                        <a:tabLst/>
                        <a:defRPr/>
                      </a:pPr>
                      <a:r>
                        <a:rPr kumimoji="0" lang="lv-LV" sz="1400" b="1"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Pētniecība un izglītība (IZM/VIAA)</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400" b="1"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rPr>
                        <a:t>20.12.2018. - PK saskaņota ar NVO Memoranda padomi</a:t>
                      </a:r>
                      <a:endParaRPr kumimoji="0" lang="lv-LV" sz="1400"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4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2.-3.cet. 2019. - programmas līguma saskaņošana ar donoriem</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4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3.-4.cet. 2019. - programmas MK noteikumu izstrāde</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4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4.cet. 2019. -  2024 - reālās investīcijas</a:t>
                      </a:r>
                      <a:endParaRPr kumimoji="0" lang="lv-LV" sz="1400" b="0" i="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a:txBody>
                  <a:tcPr marL="45725" marR="45725" marT="22863" marB="22863">
                    <a:lnL>
                      <a:noFill/>
                    </a:lnL>
                    <a:lnR>
                      <a:noFill/>
                    </a:lnR>
                    <a:lnT>
                      <a:noFill/>
                    </a:lnT>
                    <a:lnB w="254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285750" marR="0" lvl="0" indent="-285750" algn="just" defTabSz="1828526"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NVO</a:t>
                      </a:r>
                      <a:r>
                        <a:rPr lang="lv-LV" sz="14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kā mērķa grupa programmas 4 iepriekš noteikto</a:t>
                      </a:r>
                      <a:r>
                        <a:rPr lang="lv-LV" sz="14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projektu </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pasākumos</a:t>
                      </a:r>
                      <a:r>
                        <a:rPr lang="lv-LV" sz="14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semināri, mācību programmas un konferences)</a:t>
                      </a:r>
                    </a:p>
                    <a:p>
                      <a:pPr marL="457200" marR="0" lvl="0" indent="-457200" algn="just" defTabSz="1828526"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Iespējama NVO iesaiste atsevišķu aktivitāšu īstenošanā programmas projektos kā ārpakalpojuma sniedzējiem</a:t>
                      </a:r>
                    </a:p>
                  </a:txBody>
                  <a:tcPr marL="45725" marR="45725" marT="22863" marB="22863">
                    <a:lnL>
                      <a:noFill/>
                    </a:lnL>
                    <a:lnR>
                      <a:noFill/>
                    </a:lnR>
                    <a:lnT>
                      <a:noFill/>
                    </a:lnT>
                    <a:lnB w="25400" cmpd="sng">
                      <a:no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644452382"/>
                  </a:ext>
                </a:extLst>
              </a:tr>
            </a:tbl>
          </a:graphicData>
        </a:graphic>
      </p:graphicFrame>
      <p:sp>
        <p:nvSpPr>
          <p:cNvPr id="7" name="TextBox 6"/>
          <p:cNvSpPr txBox="1"/>
          <p:nvPr/>
        </p:nvSpPr>
        <p:spPr>
          <a:xfrm>
            <a:off x="74525" y="6584442"/>
            <a:ext cx="10825197" cy="246221"/>
          </a:xfrm>
          <a:prstGeom prst="rect">
            <a:avLst/>
          </a:prstGeom>
          <a:noFill/>
        </p:spPr>
        <p:txBody>
          <a:bodyPr wrap="square" rtlCol="0">
            <a:spAutoFit/>
          </a:bodyPr>
          <a:lstStyle/>
          <a:p>
            <a:r>
              <a:rPr lang="lv-LV" sz="1000" i="1" dirty="0"/>
              <a:t>*Skatīt pielikumā detalizētu EEZ/NOR programmu aktuālā statusa informāciju.</a:t>
            </a:r>
          </a:p>
        </p:txBody>
      </p:sp>
      <p:graphicFrame>
        <p:nvGraphicFramePr>
          <p:cNvPr id="4" name="Table 3"/>
          <p:cNvGraphicFramePr>
            <a:graphicFrameLocks noGrp="1"/>
          </p:cNvGraphicFramePr>
          <p:nvPr>
            <p:extLst>
              <p:ext uri="{D42A27DB-BD31-4B8C-83A1-F6EECF244321}">
                <p14:modId xmlns:p14="http://schemas.microsoft.com/office/powerpoint/2010/main" val="3657625343"/>
              </p:ext>
            </p:extLst>
          </p:nvPr>
        </p:nvGraphicFramePr>
        <p:xfrm>
          <a:off x="104031" y="5421020"/>
          <a:ext cx="11825577" cy="1112526"/>
        </p:xfrm>
        <a:graphic>
          <a:graphicData uri="http://schemas.openxmlformats.org/drawingml/2006/table">
            <a:tbl>
              <a:tblPr firstRow="1" bandRow="1">
                <a:tableStyleId>{5940675A-B579-460E-94D1-54222C63F5DA}</a:tableStyleId>
              </a:tblPr>
              <a:tblGrid>
                <a:gridCol w="6347303">
                  <a:extLst>
                    <a:ext uri="{9D8B030D-6E8A-4147-A177-3AD203B41FA5}">
                      <a16:colId xmlns:a16="http://schemas.microsoft.com/office/drawing/2014/main" val="75243822"/>
                    </a:ext>
                  </a:extLst>
                </a:gridCol>
                <a:gridCol w="5478274">
                  <a:extLst>
                    <a:ext uri="{9D8B030D-6E8A-4147-A177-3AD203B41FA5}">
                      <a16:colId xmlns:a16="http://schemas.microsoft.com/office/drawing/2014/main" val="4215526927"/>
                    </a:ext>
                  </a:extLst>
                </a:gridCol>
              </a:tblGrid>
              <a:tr h="750239">
                <a:tc>
                  <a:txBody>
                    <a:bodyPr/>
                    <a:lstStyle/>
                    <a:p>
                      <a:pPr marL="0" marR="0" lvl="0" indent="0" algn="ctr" defTabSz="1828526" rtl="0" eaLnBrk="1" fontAlgn="auto" latinLnBrk="0" hangingPunct="1">
                        <a:lnSpc>
                          <a:spcPct val="100000"/>
                        </a:lnSpc>
                        <a:spcBef>
                          <a:spcPts val="0"/>
                        </a:spcBef>
                        <a:spcAft>
                          <a:spcPts val="0"/>
                        </a:spcAft>
                        <a:buClrTx/>
                        <a:buSzTx/>
                        <a:buFont typeface="+mj-lt"/>
                        <a:buNone/>
                        <a:tabLst/>
                        <a:defRPr/>
                      </a:pPr>
                      <a:r>
                        <a:rPr kumimoji="0" lang="lv-LV" sz="1400" b="1"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Starptautiskā policijas sadarbība un noziedzības apkarošana (IeM)</a:t>
                      </a:r>
                      <a:endParaRPr kumimoji="0" lang="lv-LV"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400" b="1" i="0"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rPr>
                        <a:t>05.07.2018.</a:t>
                      </a:r>
                      <a:r>
                        <a:rPr kumimoji="0" lang="lv-LV" sz="1400" b="0" i="0"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rPr>
                        <a:t> - </a:t>
                      </a:r>
                      <a:r>
                        <a:rPr kumimoji="0" lang="lv-LV" sz="1400" b="1"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rPr>
                        <a:t>PK saskaņota ar NVO Memoranda padomi</a:t>
                      </a:r>
                      <a:endParaRPr kumimoji="0" lang="lv-LV" sz="1400" b="0" i="0"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4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lv-LV"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3.cet. 2019. - </a:t>
                      </a:r>
                      <a:r>
                        <a:rPr kumimoji="0" lang="lv-LV" sz="14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programmas līguma saskaņošana ar donoriem</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4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lv-LV"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3.-4.cet. 2019. - </a:t>
                      </a:r>
                      <a:r>
                        <a:rPr kumimoji="0" lang="lv-LV" sz="14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programmas MK noteikumu izstrāde</a:t>
                      </a:r>
                      <a:endParaRPr kumimoji="0" lang="lv-LV"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4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lv-LV" sz="14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1.cet. 2020. -  2024 - reālās investīcijas</a:t>
                      </a:r>
                    </a:p>
                  </a:txBody>
                  <a:tcPr marL="45725" marR="45725" marT="22863" marB="22863">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just"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endParaRPr>
                    </a:p>
                    <a:p>
                      <a:pPr marL="457200" marR="0" lvl="0" indent="-457200" algn="just" defTabSz="1828526"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Iepriekš noteikto projektu </a:t>
                      </a:r>
                      <a:r>
                        <a:rPr lang="lv-LV" sz="1400" i="1"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„Atbalsts </a:t>
                      </a:r>
                      <a:r>
                        <a:rPr lang="lv-LV" sz="1400" i="1" kern="1200" noProof="0" dirty="0" err="1"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Barnahus</a:t>
                      </a:r>
                      <a:r>
                        <a:rPr lang="lv-LV" sz="1400" i="1"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(Bērnu māja) ieviešanai Latvijā“</a:t>
                      </a:r>
                      <a:r>
                        <a:rPr lang="lv-LV" sz="1400" i="1"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a:t>
                      </a:r>
                      <a:r>
                        <a:rPr lang="lv-LV" sz="1400" i="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plānots </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īstenot sadarbībā ar NVO Latvijas Bērnu Fonds un nodibinājumu “Centrs </a:t>
                      </a:r>
                      <a:r>
                        <a:rPr lang="lv-LV" sz="1400" kern="1200" noProof="0" dirty="0" err="1"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Dardedze</a:t>
                      </a:r>
                      <a:r>
                        <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a:t>
                      </a:r>
                    </a:p>
                    <a:p>
                      <a:pPr marL="0" marR="0" lvl="0" indent="0" algn="l" defTabSz="1828526" rtl="0" eaLnBrk="1" fontAlgn="auto" latinLnBrk="0" hangingPunct="1">
                        <a:lnSpc>
                          <a:spcPct val="100000"/>
                        </a:lnSpc>
                        <a:spcBef>
                          <a:spcPts val="0"/>
                        </a:spcBef>
                        <a:spcAft>
                          <a:spcPts val="0"/>
                        </a:spcAft>
                        <a:buClrTx/>
                        <a:buSzTx/>
                        <a:buFontTx/>
                        <a:buNone/>
                        <a:tabLst/>
                        <a:defRPr/>
                      </a:pPr>
                      <a:endParaRPr lang="lv-LV" sz="14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endParaRPr>
                    </a:p>
                  </a:txBody>
                  <a:tcPr marL="45725" marR="45725" marT="22863" marB="22863">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08633657"/>
                  </a:ext>
                </a:extLst>
              </a:tr>
            </a:tbl>
          </a:graphicData>
        </a:graphic>
      </p:graphicFrame>
      <p:sp>
        <p:nvSpPr>
          <p:cNvPr id="5" name="Slide Number Placeholder 4"/>
          <p:cNvSpPr>
            <a:spLocks noGrp="1"/>
          </p:cNvSpPr>
          <p:nvPr>
            <p:ph type="sldNum" sz="quarter" idx="13"/>
          </p:nvPr>
        </p:nvSpPr>
        <p:spPr/>
        <p:txBody>
          <a:bodyPr/>
          <a:lstStyle/>
          <a:p>
            <a:fld id="{39A8C1A1-DD50-4C40-80A3-2E290323D770}" type="slidenum">
              <a:rPr lang="lv-LV" smtClean="0"/>
              <a:t>13</a:t>
            </a:fld>
            <a:endParaRPr lang="lv-LV"/>
          </a:p>
        </p:txBody>
      </p:sp>
    </p:spTree>
    <p:extLst>
      <p:ext uri="{BB962C8B-B14F-4D97-AF65-F5344CB8AC3E}">
        <p14:creationId xmlns:p14="http://schemas.microsoft.com/office/powerpoint/2010/main" val="1088736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713464" y="6584442"/>
            <a:ext cx="414432" cy="246221"/>
          </a:xfrm>
          <a:prstGeom prst="rect">
            <a:avLst/>
          </a:prstGeom>
          <a:noFill/>
        </p:spPr>
        <p:txBody>
          <a:bodyPr wrap="square" rtlCol="0">
            <a:spAutoFit/>
          </a:bodyPr>
          <a:lstStyle/>
          <a:p>
            <a:r>
              <a:rPr lang="lv-LV" sz="1000" dirty="0" smtClean="0">
                <a:solidFill>
                  <a:schemeClr val="bg1">
                    <a:lumMod val="50000"/>
                  </a:schemeClr>
                </a:solidFill>
                <a:latin typeface="Verdana" panose="020B0604030504040204" pitchFamily="34" charset="0"/>
                <a:ea typeface="Verdana" panose="020B0604030504040204" pitchFamily="34" charset="0"/>
              </a:rPr>
              <a:t>10</a:t>
            </a:r>
            <a:endParaRPr lang="lv-LV" sz="1000" dirty="0">
              <a:solidFill>
                <a:schemeClr val="bg1">
                  <a:lumMod val="50000"/>
                </a:schemeClr>
              </a:solidFill>
              <a:latin typeface="Verdana" panose="020B0604030504040204" pitchFamily="34" charset="0"/>
              <a:ea typeface="Verdana" panose="020B060403050404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193730813"/>
              </p:ext>
            </p:extLst>
          </p:nvPr>
        </p:nvGraphicFramePr>
        <p:xfrm>
          <a:off x="178527" y="1613207"/>
          <a:ext cx="11949367" cy="2149969"/>
        </p:xfrm>
        <a:graphic>
          <a:graphicData uri="http://schemas.openxmlformats.org/drawingml/2006/table">
            <a:tbl>
              <a:tblPr firstRow="1" bandRow="1">
                <a:tableStyleId>{5940675A-B579-460E-94D1-54222C63F5DA}</a:tableStyleId>
              </a:tblPr>
              <a:tblGrid>
                <a:gridCol w="7092996">
                  <a:extLst>
                    <a:ext uri="{9D8B030D-6E8A-4147-A177-3AD203B41FA5}">
                      <a16:colId xmlns:a16="http://schemas.microsoft.com/office/drawing/2014/main" val="1508892720"/>
                    </a:ext>
                  </a:extLst>
                </a:gridCol>
                <a:gridCol w="4856371">
                  <a:extLst>
                    <a:ext uri="{9D8B030D-6E8A-4147-A177-3AD203B41FA5}">
                      <a16:colId xmlns:a16="http://schemas.microsoft.com/office/drawing/2014/main" val="1769842094"/>
                    </a:ext>
                  </a:extLst>
                </a:gridCol>
              </a:tblGrid>
              <a:tr h="999840">
                <a:tc>
                  <a:txBody>
                    <a:bodyPr/>
                    <a:lstStyle/>
                    <a:p>
                      <a:pPr marL="0" marR="0" lvl="0" indent="0" algn="ctr" defTabSz="1828526" rtl="0" eaLnBrk="1" fontAlgn="auto" latinLnBrk="0" hangingPunct="1">
                        <a:lnSpc>
                          <a:spcPct val="100000"/>
                        </a:lnSpc>
                        <a:spcBef>
                          <a:spcPts val="0"/>
                        </a:spcBef>
                        <a:spcAft>
                          <a:spcPts val="0"/>
                        </a:spcAft>
                        <a:buClrTx/>
                        <a:buSzTx/>
                        <a:buFontTx/>
                        <a:buNone/>
                        <a:tabLst/>
                        <a:defRPr/>
                      </a:pPr>
                      <a:r>
                        <a:rPr kumimoji="0" lang="lv-LV" sz="1300" b="1"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Vietējā attīstība, nabadzības mazināšana un kultūras sadarbība (VARAM)</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3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06.03.2018. - </a:t>
                      </a:r>
                      <a:r>
                        <a:rPr kumimoji="0" lang="lv-LV" sz="1300" b="1"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rPr>
                        <a:t>PK saskaņota ar NVO Memoranda padomi</a:t>
                      </a:r>
                      <a:endParaRPr kumimoji="0" lang="lv-LV" sz="1300" b="0" i="0"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3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lv-LV" sz="13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3.-4.cet. 2019. - programmas līguma saskaņošana ar donoriem</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3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lv-LV" sz="13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1.-2.cet. 2020. - programmas MK noteikumu izstrāde</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3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lv-LV" sz="13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2.-3.cet. 2020. – 2024 -  reālās investīcijas</a:t>
                      </a:r>
                    </a:p>
                  </a:txBody>
                  <a:tcPr marL="45725" marR="45725" marT="22863" marB="2286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457200" marR="0" lvl="0" indent="-457200" algn="l" defTabSz="1828526"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lang="lv-LV" sz="1300" u="none"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Kultūras jomas atklātais konkurss paredz NVO kā tiešos finansējuma saņēmējus (</a:t>
                      </a:r>
                      <a:r>
                        <a:rPr lang="lv-LV" sz="13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kultūras un mākslas produktu radīšana)</a:t>
                      </a:r>
                    </a:p>
                    <a:p>
                      <a:pPr marL="457200" marR="0" lvl="0" indent="-457200" algn="l" defTabSz="1828526" rtl="0" eaLnBrk="1" fontAlgn="auto" latinLnBrk="0" hangingPunct="1">
                        <a:lnSpc>
                          <a:spcPct val="100000"/>
                        </a:lnSpc>
                        <a:spcBef>
                          <a:spcPts val="600"/>
                        </a:spcBef>
                        <a:spcAft>
                          <a:spcPts val="0"/>
                        </a:spcAft>
                        <a:buClrTx/>
                        <a:buSzTx/>
                        <a:buFont typeface="Wingdings" panose="05000000000000000000" pitchFamily="2" charset="2"/>
                        <a:buChar char="Ø"/>
                        <a:tabLst/>
                        <a:defRPr/>
                      </a:pPr>
                      <a:r>
                        <a:rPr lang="lv-LV" sz="13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Uzņēmējus pārstāvošie NVO kā mērķa grupa pasākumos</a:t>
                      </a:r>
                      <a:r>
                        <a:rPr lang="lv-LV" sz="13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a:t>
                      </a:r>
                      <a:r>
                        <a:rPr lang="lv-LV" sz="13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semināros, konferencēs, atpazīstamības veicināšanai Latvijā un ārvalstīs)</a:t>
                      </a:r>
                      <a:endParaRPr lang="lv-LV" sz="1300" kern="1200" noProof="0" dirty="0">
                        <a:solidFill>
                          <a:schemeClr val="tx1"/>
                        </a:solidFill>
                        <a:latin typeface="Times New Roman" panose="02020603050405020304" pitchFamily="18" charset="0"/>
                        <a:ea typeface="Verdana" panose="020B0604030504040204" pitchFamily="34" charset="0"/>
                        <a:cs typeface="Times New Roman" panose="02020603050405020304" pitchFamily="18" charset="0"/>
                      </a:endParaRPr>
                    </a:p>
                  </a:txBody>
                  <a:tcPr marL="45725" marR="45725" marT="22863" marB="2286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839408864"/>
                  </a:ext>
                </a:extLst>
              </a:tr>
              <a:tr h="1037443">
                <a:tc>
                  <a:txBody>
                    <a:bodyPr/>
                    <a:lstStyle/>
                    <a:p>
                      <a:pPr marL="0" marR="0" lvl="0" indent="0" algn="ctr" defTabSz="1828526" rtl="0" eaLnBrk="1" fontAlgn="auto" latinLnBrk="0" hangingPunct="1">
                        <a:lnSpc>
                          <a:spcPct val="100000"/>
                        </a:lnSpc>
                        <a:spcBef>
                          <a:spcPts val="0"/>
                        </a:spcBef>
                        <a:spcAft>
                          <a:spcPts val="0"/>
                        </a:spcAft>
                        <a:buClrTx/>
                        <a:buSzTx/>
                        <a:buFontTx/>
                        <a:buNone/>
                        <a:tabLst/>
                        <a:defRPr/>
                      </a:pPr>
                      <a:r>
                        <a:rPr kumimoji="0" lang="lv-LV" sz="1300" b="1"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Uzņēmējdarbības attīstība, inovācijas un MVU (LIAA/EM)</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300" b="1" i="0" u="none" strike="noStrike" kern="1200" cap="none" spc="0" normalizeH="0" baseline="0" noProof="0" dirty="0" smtClean="0">
                          <a:ln>
                            <a:noFill/>
                          </a:ln>
                          <a:solidFill>
                            <a:srgbClr val="002060"/>
                          </a:solidFill>
                          <a:effectLst/>
                          <a:uLnTx/>
                          <a:uFillTx/>
                          <a:latin typeface="Times New Roman" panose="02020603050405020304" pitchFamily="18" charset="0"/>
                          <a:ea typeface="Verdana" panose="020B0604030504040204" pitchFamily="34" charset="0"/>
                          <a:cs typeface="Times New Roman" panose="02020603050405020304" pitchFamily="18" charset="0"/>
                        </a:rPr>
                        <a:t>17.06.2019. - PK iesniegta NVO Memoranda padomei</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3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lv-LV" sz="13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3.-4.cet. 2019. - programmas līguma saskaņošana ar donoriem </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3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lv-LV" sz="13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4.cet. 2019. - 1.cet. 2020. - programmas MK noteikumu izstrāde</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lv-LV" sz="1300" u="none" strike="noStrike" kern="1200" cap="none" spc="0" normalizeH="0" baseline="0" noProof="0" dirty="0" smtClean="0">
                          <a:ln>
                            <a:noFill/>
                          </a:ln>
                          <a:solidFill>
                            <a:schemeClr val="tx1"/>
                          </a:solidFill>
                          <a:effectLst/>
                          <a:uLnTx/>
                          <a:uFillTx/>
                          <a:latin typeface="Times New Roman" panose="02020603050405020304" pitchFamily="18" charset="0"/>
                          <a:ea typeface="Verdana" panose="020B0604030504040204" pitchFamily="34" charset="0"/>
                          <a:cs typeface="Times New Roman" panose="02020603050405020304" pitchFamily="18" charset="0"/>
                        </a:rPr>
                        <a:t>≈ </a:t>
                      </a:r>
                      <a:r>
                        <a:rPr kumimoji="0" lang="lv-LV" sz="1300" b="0" i="0" u="none" strike="noStrike" kern="1200" cap="none" spc="0" normalizeH="0" baseline="0" noProof="0" dirty="0" smtClean="0">
                          <a:ln>
                            <a:noFill/>
                          </a:ln>
                          <a:solidFill>
                            <a:srgbClr val="000000"/>
                          </a:solidFill>
                          <a:effectLst/>
                          <a:uLnTx/>
                          <a:uFillTx/>
                          <a:latin typeface="Times New Roman" panose="02020603050405020304" pitchFamily="18" charset="0"/>
                          <a:ea typeface="Verdana" panose="020B0604030504040204" pitchFamily="34" charset="0"/>
                          <a:cs typeface="Times New Roman" panose="02020603050405020304" pitchFamily="18" charset="0"/>
                        </a:rPr>
                        <a:t>3.-4.cet. 2020. -  2024 - reālās investīcijas</a:t>
                      </a:r>
                    </a:p>
                  </a:txBody>
                  <a:tcPr marL="45725" marR="45725" marT="22863" marB="22863">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457200" marR="0" lvl="0" indent="-457200" algn="just" defTabSz="1828526"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lv-LV" sz="13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endParaRPr>
                    </a:p>
                    <a:p>
                      <a:pPr marL="457200" marR="0" lvl="0" indent="-457200" algn="just" defTabSz="1828526"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lv-LV" sz="13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Plānotajā Tehnoloģiju</a:t>
                      </a:r>
                      <a:r>
                        <a:rPr lang="lv-LV" sz="13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biznesa centra iepriekš noteiktajā </a:t>
                      </a:r>
                      <a:r>
                        <a:rPr lang="lv-LV" sz="13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projektā</a:t>
                      </a:r>
                      <a:r>
                        <a:rPr lang="lv-LV" sz="13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NVO, </a:t>
                      </a:r>
                      <a:r>
                        <a:rPr lang="lv-LV" sz="1300" u="none"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kas veic saimniecisko darbību</a:t>
                      </a:r>
                      <a:r>
                        <a:rPr lang="lv-LV" sz="13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a:t>
                      </a:r>
                      <a:r>
                        <a:rPr lang="lv-LV" sz="13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paredzēta</a:t>
                      </a:r>
                      <a:r>
                        <a:rPr lang="lv-LV" sz="13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kā viena no mērķa grupām</a:t>
                      </a:r>
                      <a:r>
                        <a:rPr lang="lv-LV" sz="1300" kern="1200" baseline="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 (varēs saņemt </a:t>
                      </a:r>
                      <a:r>
                        <a:rPr lang="lv-LV" sz="1300" kern="1200" noProof="0" dirty="0" smtClean="0">
                          <a:solidFill>
                            <a:schemeClr val="tx1"/>
                          </a:solidFill>
                          <a:latin typeface="Times New Roman" panose="02020603050405020304" pitchFamily="18" charset="0"/>
                          <a:ea typeface="Verdana" panose="020B0604030504040204" pitchFamily="34" charset="0"/>
                          <a:cs typeface="Times New Roman" panose="02020603050405020304" pitchFamily="18" charset="0"/>
                        </a:rPr>
                        <a:t>piedāvātos pakalpojumus)</a:t>
                      </a:r>
                    </a:p>
                  </a:txBody>
                  <a:tcPr marL="45725" marR="45725" marT="22863" marB="22863">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44452382"/>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682356426"/>
              </p:ext>
            </p:extLst>
          </p:nvPr>
        </p:nvGraphicFramePr>
        <p:xfrm>
          <a:off x="178527" y="1320913"/>
          <a:ext cx="11949367" cy="289566"/>
        </p:xfrm>
        <a:graphic>
          <a:graphicData uri="http://schemas.openxmlformats.org/drawingml/2006/table">
            <a:tbl>
              <a:tblPr firstRow="1" bandRow="1">
                <a:tableStyleId>{5A111915-BE36-4E01-A7E5-04B1672EAD32}</a:tableStyleId>
              </a:tblPr>
              <a:tblGrid>
                <a:gridCol w="5991623">
                  <a:extLst>
                    <a:ext uri="{9D8B030D-6E8A-4147-A177-3AD203B41FA5}">
                      <a16:colId xmlns:a16="http://schemas.microsoft.com/office/drawing/2014/main" val="1033567979"/>
                    </a:ext>
                  </a:extLst>
                </a:gridCol>
                <a:gridCol w="5957744">
                  <a:extLst>
                    <a:ext uri="{9D8B030D-6E8A-4147-A177-3AD203B41FA5}">
                      <a16:colId xmlns:a16="http://schemas.microsoft.com/office/drawing/2014/main" val="604624628"/>
                    </a:ext>
                  </a:extLst>
                </a:gridCol>
              </a:tblGrid>
              <a:tr h="250369">
                <a:tc>
                  <a:txBody>
                    <a:bodyPr/>
                    <a:lstStyle/>
                    <a:p>
                      <a:pPr marL="0" marR="0" lvl="0" indent="0" algn="ctr" defTabSz="1828526" rtl="0" eaLnBrk="1" fontAlgn="auto" latinLnBrk="0" hangingPunct="1">
                        <a:lnSpc>
                          <a:spcPct val="100000"/>
                        </a:lnSpc>
                        <a:spcBef>
                          <a:spcPts val="0"/>
                        </a:spcBef>
                        <a:spcAft>
                          <a:spcPts val="0"/>
                        </a:spcAft>
                        <a:buClrTx/>
                        <a:buSzTx/>
                        <a:buFontTx/>
                        <a:buNone/>
                        <a:tabLst/>
                        <a:defRPr/>
                      </a:pPr>
                      <a:r>
                        <a:rPr lang="lv-LV" sz="1600" kern="1200" noProof="0" dirty="0" smtClean="0">
                          <a:solidFill>
                            <a:schemeClr val="bg1"/>
                          </a:solidFill>
                          <a:latin typeface="+mj-lt"/>
                          <a:ea typeface="Verdana" panose="020B0604030504040204" pitchFamily="34" charset="0"/>
                        </a:rPr>
                        <a:t>Programmas</a:t>
                      </a:r>
                      <a:r>
                        <a:rPr lang="lv-LV" sz="1600" kern="1200" baseline="0" noProof="0" dirty="0" smtClean="0">
                          <a:solidFill>
                            <a:schemeClr val="bg1"/>
                          </a:solidFill>
                          <a:latin typeface="+mj-lt"/>
                          <a:ea typeface="Verdana" panose="020B0604030504040204" pitchFamily="34" charset="0"/>
                        </a:rPr>
                        <a:t> statuss/</a:t>
                      </a:r>
                      <a:r>
                        <a:rPr lang="lv-LV" sz="1600" kern="1200" noProof="0" dirty="0" smtClean="0">
                          <a:solidFill>
                            <a:schemeClr val="bg1"/>
                          </a:solidFill>
                          <a:latin typeface="+mj-lt"/>
                          <a:ea typeface="Verdana" panose="020B0604030504040204" pitchFamily="34" charset="0"/>
                        </a:rPr>
                        <a:t>gatavības pakāpe </a:t>
                      </a:r>
                      <a:r>
                        <a:rPr lang="lv-LV" sz="1600" b="0" dirty="0" smtClean="0">
                          <a:solidFill>
                            <a:schemeClr val="bg1"/>
                          </a:solidFill>
                          <a:latin typeface="+mj-lt"/>
                          <a:ea typeface="Verdana" panose="020B0604030504040204" pitchFamily="34" charset="0"/>
                        </a:rPr>
                        <a:t>līdz 20.06.2019.</a:t>
                      </a:r>
                      <a:r>
                        <a:rPr lang="lv-LV" sz="1600" b="0" i="1" dirty="0" smtClean="0">
                          <a:solidFill>
                            <a:schemeClr val="bg1"/>
                          </a:solidFill>
                          <a:latin typeface="+mj-lt"/>
                          <a:ea typeface="Verdana" panose="020B0604030504040204" pitchFamily="34" charset="0"/>
                        </a:rPr>
                        <a:t>*</a:t>
                      </a:r>
                      <a:endParaRPr kumimoji="0" lang="lv-LV" sz="1600" b="1" i="0" u="none" strike="noStrike" kern="1200" cap="none" spc="0" normalizeH="0" baseline="0" noProof="0" dirty="0">
                        <a:ln>
                          <a:noFill/>
                        </a:ln>
                        <a:solidFill>
                          <a:srgbClr val="000000"/>
                        </a:solidFill>
                        <a:effectLst/>
                        <a:uLnTx/>
                        <a:uFillTx/>
                        <a:latin typeface="+mj-lt"/>
                        <a:ea typeface="Verdana" panose="020B0604030504040204" pitchFamily="34" charset="0"/>
                        <a:cs typeface="+mn-cs"/>
                      </a:endParaRPr>
                    </a:p>
                  </a:txBody>
                  <a:tcPr marL="45725" marR="45725" marT="22863" marB="22863">
                    <a:solidFill>
                      <a:schemeClr val="tx2"/>
                    </a:solidFill>
                  </a:tcPr>
                </a:tc>
                <a:tc>
                  <a:txBody>
                    <a:bodyPr/>
                    <a:lstStyle/>
                    <a:p>
                      <a:pPr marL="0" marR="0" lvl="0" indent="0" algn="ctr" defTabSz="1828526" rtl="0" eaLnBrk="1" fontAlgn="auto" latinLnBrk="0" hangingPunct="1">
                        <a:lnSpc>
                          <a:spcPct val="100000"/>
                        </a:lnSpc>
                        <a:spcBef>
                          <a:spcPts val="0"/>
                        </a:spcBef>
                        <a:spcAft>
                          <a:spcPts val="0"/>
                        </a:spcAft>
                        <a:buClrTx/>
                        <a:buSzTx/>
                        <a:buFontTx/>
                        <a:buNone/>
                        <a:tabLst/>
                        <a:defRPr/>
                      </a:pPr>
                      <a:r>
                        <a:rPr lang="lv-LV" sz="1600" kern="1200" noProof="0" dirty="0" smtClean="0">
                          <a:latin typeface="+mj-lt"/>
                          <a:ea typeface="Verdana" panose="020B0604030504040204" pitchFamily="34" charset="0"/>
                        </a:rPr>
                        <a:t>NVO sektora faktiskā </a:t>
                      </a:r>
                      <a:r>
                        <a:rPr lang="lv-LV" sz="1600" kern="1200" baseline="0" noProof="0" dirty="0" smtClean="0">
                          <a:latin typeface="+mj-lt"/>
                          <a:ea typeface="Verdana" panose="020B0604030504040204" pitchFamily="34" charset="0"/>
                        </a:rPr>
                        <a:t>un iespējamā iesaiste</a:t>
                      </a:r>
                      <a:endParaRPr lang="lv-LV" sz="1600" kern="1200" noProof="0" dirty="0">
                        <a:solidFill>
                          <a:schemeClr val="tx1"/>
                        </a:solidFill>
                        <a:latin typeface="+mj-lt"/>
                        <a:ea typeface="Verdana" panose="020B0604030504040204" pitchFamily="34" charset="0"/>
                        <a:cs typeface="+mj-cs"/>
                      </a:endParaRPr>
                    </a:p>
                  </a:txBody>
                  <a:tcPr marL="45725" marR="45725" marT="22863" marB="22863">
                    <a:solidFill>
                      <a:schemeClr val="tx2"/>
                    </a:solidFill>
                  </a:tcPr>
                </a:tc>
                <a:extLst>
                  <a:ext uri="{0D108BD9-81ED-4DB2-BD59-A6C34878D82A}">
                    <a16:rowId xmlns:a16="http://schemas.microsoft.com/office/drawing/2014/main" val="3338857048"/>
                  </a:ext>
                </a:extLst>
              </a:tr>
            </a:tbl>
          </a:graphicData>
        </a:graphic>
      </p:graphicFrame>
      <p:graphicFrame>
        <p:nvGraphicFramePr>
          <p:cNvPr id="6" name="Content Placeholder 4"/>
          <p:cNvGraphicFramePr>
            <a:graphicFrameLocks noGrp="1"/>
          </p:cNvGraphicFramePr>
          <p:nvPr>
            <p:ph idx="4294967295"/>
            <p:extLst>
              <p:ext uri="{D42A27DB-BD31-4B8C-83A1-F6EECF244321}">
                <p14:modId xmlns:p14="http://schemas.microsoft.com/office/powerpoint/2010/main" val="1487469341"/>
              </p:ext>
            </p:extLst>
          </p:nvPr>
        </p:nvGraphicFramePr>
        <p:xfrm>
          <a:off x="178526" y="3770647"/>
          <a:ext cx="11949368" cy="3087353"/>
        </p:xfrm>
        <a:graphic>
          <a:graphicData uri="http://schemas.openxmlformats.org/drawingml/2006/table">
            <a:tbl>
              <a:tblPr firstRow="1" bandRow="1">
                <a:tableStyleId>{5940675A-B579-460E-94D1-54222C63F5DA}</a:tableStyleId>
              </a:tblPr>
              <a:tblGrid>
                <a:gridCol w="11949368">
                  <a:extLst>
                    <a:ext uri="{9D8B030D-6E8A-4147-A177-3AD203B41FA5}">
                      <a16:colId xmlns:a16="http://schemas.microsoft.com/office/drawing/2014/main" val="3952574954"/>
                    </a:ext>
                  </a:extLst>
                </a:gridCol>
              </a:tblGrid>
              <a:tr h="845335">
                <a:tc>
                  <a:txBody>
                    <a:bodyPr/>
                    <a:lstStyle/>
                    <a:p>
                      <a:pPr marL="0" marR="0" lvl="0" indent="0" algn="ctr" defTabSz="1828526" rtl="0" eaLnBrk="1" fontAlgn="auto" latinLnBrk="0" hangingPunct="1">
                        <a:lnSpc>
                          <a:spcPct val="100000"/>
                        </a:lnSpc>
                        <a:spcBef>
                          <a:spcPts val="0"/>
                        </a:spcBef>
                        <a:spcAft>
                          <a:spcPts val="0"/>
                        </a:spcAft>
                        <a:buClrTx/>
                        <a:buSzTx/>
                        <a:buFontTx/>
                        <a:buNone/>
                        <a:tabLst/>
                        <a:defRPr/>
                      </a:pPr>
                      <a:r>
                        <a:rPr lang="lv-LV" sz="1300" b="1" dirty="0" smtClean="0">
                          <a:solidFill>
                            <a:srgbClr val="002060"/>
                          </a:solidFill>
                          <a:latin typeface="+mn-lt"/>
                          <a:ea typeface="Verdana" panose="020B0604030504040204" pitchFamily="34" charset="0"/>
                        </a:rPr>
                        <a:t>Pilsoniska sabiedrība – </a:t>
                      </a:r>
                      <a:r>
                        <a:rPr lang="lv-LV" sz="1300" b="0" dirty="0" smtClean="0">
                          <a:solidFill>
                            <a:srgbClr val="002060"/>
                          </a:solidFill>
                          <a:latin typeface="+mn-lt"/>
                          <a:ea typeface="Verdana" panose="020B0604030504040204" pitchFamily="34" charset="0"/>
                        </a:rPr>
                        <a:t>Aktīvo iedzīvotāju fondu </a:t>
                      </a:r>
                      <a:r>
                        <a:rPr lang="lv-LV" sz="1300" b="1" dirty="0" smtClean="0">
                          <a:solidFill>
                            <a:srgbClr val="002060"/>
                          </a:solidFill>
                          <a:latin typeface="+mn-lt"/>
                          <a:ea typeface="Verdana" panose="020B0604030504040204" pitchFamily="34" charset="0"/>
                        </a:rPr>
                        <a:t>ievieš donoru konkursā izvēlēts </a:t>
                      </a:r>
                      <a:r>
                        <a:rPr lang="lv-LV" sz="1300" b="1" u="sng" dirty="0" smtClean="0">
                          <a:solidFill>
                            <a:srgbClr val="002060"/>
                          </a:solidFill>
                          <a:latin typeface="+mn-lt"/>
                          <a:ea typeface="Verdana" panose="020B0604030504040204" pitchFamily="34" charset="0"/>
                        </a:rPr>
                        <a:t>neatkarīgs</a:t>
                      </a:r>
                      <a:r>
                        <a:rPr lang="lv-LV" sz="1300" b="1" baseline="0" dirty="0" smtClean="0">
                          <a:solidFill>
                            <a:srgbClr val="002060"/>
                          </a:solidFill>
                          <a:latin typeface="+mn-lt"/>
                          <a:ea typeface="Verdana" panose="020B0604030504040204" pitchFamily="34" charset="0"/>
                        </a:rPr>
                        <a:t> </a:t>
                      </a:r>
                      <a:r>
                        <a:rPr lang="lv-LV" sz="1300" b="1" dirty="0" smtClean="0">
                          <a:solidFill>
                            <a:srgbClr val="002060"/>
                          </a:solidFill>
                          <a:latin typeface="+mn-lt"/>
                          <a:ea typeface="Verdana" panose="020B0604030504040204" pitchFamily="34" charset="0"/>
                        </a:rPr>
                        <a:t>Latvijas NVO konsorcijs</a:t>
                      </a:r>
                      <a:r>
                        <a:rPr lang="lv-LV" sz="1300" b="0" dirty="0" smtClean="0">
                          <a:solidFill>
                            <a:srgbClr val="002060"/>
                          </a:solidFill>
                          <a:latin typeface="+mn-lt"/>
                          <a:ea typeface="Verdana" panose="020B0604030504040204" pitchFamily="34" charset="0"/>
                        </a:rPr>
                        <a:t>, </a:t>
                      </a:r>
                      <a:r>
                        <a:rPr lang="lv-LV" sz="1300" b="0" dirty="0" smtClean="0">
                          <a:solidFill>
                            <a:schemeClr val="tx1"/>
                          </a:solidFill>
                          <a:latin typeface="+mn-lt"/>
                          <a:ea typeface="Verdana" panose="020B0604030504040204" pitchFamily="34" charset="0"/>
                        </a:rPr>
                        <a:t>kuru veido sešas organizācijas – galvenā Latvijas Pilsoniskā alianse, Latvijas Lauku forums, </a:t>
                      </a:r>
                      <a:r>
                        <a:rPr lang="lv-LV" sz="1300" b="0" dirty="0" err="1" smtClean="0">
                          <a:solidFill>
                            <a:schemeClr val="tx1"/>
                          </a:solidFill>
                          <a:latin typeface="+mn-lt"/>
                          <a:ea typeface="Verdana" panose="020B0604030504040204" pitchFamily="34" charset="0"/>
                        </a:rPr>
                        <a:t>Dienvidlatgales</a:t>
                      </a:r>
                      <a:r>
                        <a:rPr lang="lv-LV" sz="1300" b="0" dirty="0" smtClean="0">
                          <a:solidFill>
                            <a:schemeClr val="tx1"/>
                          </a:solidFill>
                          <a:latin typeface="+mn-lt"/>
                          <a:ea typeface="Verdana" panose="020B0604030504040204" pitchFamily="34" charset="0"/>
                        </a:rPr>
                        <a:t> NVO atbalsta centrs, Kurzemes NVO centrs, Valmieras novada fonds un Zemgales NVO atbalsta centrs. </a:t>
                      </a:r>
                      <a:r>
                        <a:rPr lang="lv-LV" sz="1300" b="0" u="none" dirty="0" smtClean="0">
                          <a:solidFill>
                            <a:schemeClr val="tx1"/>
                          </a:solidFill>
                          <a:latin typeface="+mn-lt"/>
                          <a:ea typeface="Verdana" panose="020B0604030504040204" pitchFamily="34" charset="0"/>
                        </a:rPr>
                        <a:t>NVO konsorcijs</a:t>
                      </a:r>
                      <a:r>
                        <a:rPr lang="lv-LV" sz="1300" b="0" u="none" baseline="0" dirty="0" smtClean="0">
                          <a:solidFill>
                            <a:schemeClr val="tx1"/>
                          </a:solidFill>
                          <a:latin typeface="+mn-lt"/>
                          <a:ea typeface="Verdana" panose="020B0604030504040204" pitchFamily="34" charset="0"/>
                        </a:rPr>
                        <a:t> par ieviešanu </a:t>
                      </a:r>
                      <a:r>
                        <a:rPr lang="lv-LV" sz="1300" b="0" u="none" dirty="0" smtClean="0">
                          <a:solidFill>
                            <a:schemeClr val="tx1"/>
                          </a:solidFill>
                          <a:latin typeface="+mn-lt"/>
                          <a:ea typeface="Verdana" panose="020B0604030504040204" pitchFamily="34" charset="0"/>
                        </a:rPr>
                        <a:t>atskaitīsies tieši un tikai donoriem. NVO jābūt pilnīgi neatkarīgam šī fonda stratēģiskajās izvēlēs un ieviešanā. NVO </a:t>
                      </a:r>
                      <a:r>
                        <a:rPr lang="lv-LV" sz="1300" b="0" dirty="0" smtClean="0">
                          <a:solidFill>
                            <a:schemeClr val="tx1"/>
                          </a:solidFill>
                          <a:latin typeface="+mn-lt"/>
                          <a:ea typeface="Verdana" panose="020B0604030504040204" pitchFamily="34" charset="0"/>
                        </a:rPr>
                        <a:t>konsorcijs var sniegt aktuālāko</a:t>
                      </a:r>
                      <a:r>
                        <a:rPr lang="lv-LV" sz="1300" b="0" baseline="0" dirty="0" smtClean="0">
                          <a:solidFill>
                            <a:schemeClr val="tx1"/>
                          </a:solidFill>
                          <a:latin typeface="+mn-lt"/>
                          <a:ea typeface="Verdana" panose="020B0604030504040204" pitchFamily="34" charset="0"/>
                        </a:rPr>
                        <a:t> informāciju par ieviešanas statusu. Publiski i</a:t>
                      </a:r>
                      <a:r>
                        <a:rPr lang="lv-LV" sz="1300" b="0" dirty="0" smtClean="0">
                          <a:solidFill>
                            <a:schemeClr val="tx1"/>
                          </a:solidFill>
                          <a:latin typeface="+mn-lt"/>
                          <a:ea typeface="Verdana" panose="020B0604030504040204" pitchFamily="34" charset="0"/>
                        </a:rPr>
                        <a:t>nformācija: </a:t>
                      </a:r>
                      <a:r>
                        <a:rPr lang="lv-LV" sz="1300" b="0" dirty="0" smtClean="0">
                          <a:solidFill>
                            <a:schemeClr val="tx1"/>
                          </a:solidFill>
                          <a:latin typeface="+mn-lt"/>
                          <a:ea typeface="Verdana" panose="020B0604030504040204" pitchFamily="34" charset="0"/>
                          <a:hlinkClick r:id="rId3"/>
                        </a:rPr>
                        <a:t>http://www.activecitizensfund.lv/</a:t>
                      </a:r>
                      <a:r>
                        <a:rPr lang="lv-LV" sz="1300" b="0" dirty="0" smtClean="0">
                          <a:solidFill>
                            <a:schemeClr val="tx1"/>
                          </a:solidFill>
                          <a:latin typeface="+mn-lt"/>
                          <a:ea typeface="Verdana" panose="020B0604030504040204" pitchFamily="34" charset="0"/>
                        </a:rPr>
                        <a:t> </a:t>
                      </a:r>
                      <a:r>
                        <a:rPr lang="lv-LV" sz="1300" b="0" baseline="0" dirty="0" smtClean="0">
                          <a:solidFill>
                            <a:schemeClr val="tx1"/>
                          </a:solidFill>
                          <a:latin typeface="+mn-lt"/>
                          <a:ea typeface="Verdana" panose="020B0604030504040204" pitchFamily="34" charset="0"/>
                        </a:rPr>
                        <a:t> &amp; </a:t>
                      </a:r>
                      <a:r>
                        <a:rPr lang="lv-LV" sz="1300" b="0" dirty="0" smtClean="0">
                          <a:solidFill>
                            <a:schemeClr val="tx1"/>
                          </a:solidFill>
                          <a:latin typeface="+mn-lt"/>
                          <a:ea typeface="Verdana" panose="020B0604030504040204" pitchFamily="34" charset="0"/>
                          <a:hlinkClick r:id="rId4"/>
                        </a:rPr>
                        <a:t>https://www.facebook.com/AktivoIedzivotajuFonds</a:t>
                      </a:r>
                      <a:endParaRPr lang="lv-LV" sz="1300" b="0" dirty="0" smtClean="0">
                        <a:solidFill>
                          <a:schemeClr val="tx1"/>
                        </a:solidFill>
                        <a:latin typeface="+mn-lt"/>
                        <a:ea typeface="Verdana" panose="020B0604030504040204" pitchFamily="34" charset="0"/>
                      </a:endParaRPr>
                    </a:p>
                  </a:txBody>
                  <a:tcPr marL="45725" marR="45725" marT="22863" marB="2286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791194857"/>
                  </a:ext>
                </a:extLst>
              </a:tr>
              <a:tr h="1075879">
                <a:tc>
                  <a:txBody>
                    <a:bodyPr/>
                    <a:lstStyle/>
                    <a:p>
                      <a:pPr marL="0" marR="0" lvl="0" indent="0" algn="ctr" defTabSz="1828526" rtl="0" eaLnBrk="1" fontAlgn="auto" latinLnBrk="0" hangingPunct="1">
                        <a:lnSpc>
                          <a:spcPct val="100000"/>
                        </a:lnSpc>
                        <a:spcBef>
                          <a:spcPts val="0"/>
                        </a:spcBef>
                        <a:spcAft>
                          <a:spcPts val="0"/>
                        </a:spcAft>
                        <a:buClrTx/>
                        <a:buSzTx/>
                        <a:buFontTx/>
                        <a:buNone/>
                        <a:tabLst/>
                        <a:defRPr/>
                      </a:pPr>
                      <a:r>
                        <a:rPr lang="lv-LV" sz="1500" b="1" dirty="0" smtClean="0">
                          <a:solidFill>
                            <a:srgbClr val="002060"/>
                          </a:solidFill>
                          <a:latin typeface="+mn-lt"/>
                          <a:ea typeface="Verdana" panose="020B0604030504040204" pitchFamily="34" charset="0"/>
                        </a:rPr>
                        <a:t>Sociālais dialogs – pienācīgs darbs  (Administrē</a:t>
                      </a:r>
                      <a:r>
                        <a:rPr lang="lv-LV" sz="1500" b="1" baseline="0" dirty="0" smtClean="0">
                          <a:solidFill>
                            <a:srgbClr val="002060"/>
                          </a:solidFill>
                          <a:latin typeface="+mn-lt"/>
                          <a:ea typeface="Verdana" panose="020B0604030504040204" pitchFamily="34" charset="0"/>
                        </a:rPr>
                        <a:t> tieši </a:t>
                      </a:r>
                      <a:r>
                        <a:rPr lang="lv-LV" sz="1500" b="1" baseline="0" dirty="0" err="1" smtClean="0">
                          <a:solidFill>
                            <a:srgbClr val="002060"/>
                          </a:solidFill>
                          <a:latin typeface="+mn-lt"/>
                          <a:ea typeface="Verdana" panose="020B0604030504040204" pitchFamily="34" charset="0"/>
                        </a:rPr>
                        <a:t>donorvalstis</a:t>
                      </a:r>
                      <a:r>
                        <a:rPr lang="lv-LV" sz="1500" b="1" baseline="0" dirty="0" smtClean="0">
                          <a:solidFill>
                            <a:srgbClr val="002060"/>
                          </a:solidFill>
                          <a:latin typeface="+mn-lt"/>
                          <a:ea typeface="Verdana" panose="020B0604030504040204" pitchFamily="34" charset="0"/>
                        </a:rPr>
                        <a:t> ar izvēlētu organizāciju </a:t>
                      </a:r>
                      <a:r>
                        <a:rPr lang="en-GB" sz="1500" b="1" i="1" dirty="0" smtClean="0">
                          <a:solidFill>
                            <a:srgbClr val="002060"/>
                          </a:solidFill>
                          <a:latin typeface="+mn-lt"/>
                          <a:ea typeface="Verdana" panose="020B0604030504040204" pitchFamily="34" charset="0"/>
                        </a:rPr>
                        <a:t>Innovation Norway</a:t>
                      </a:r>
                      <a:r>
                        <a:rPr lang="lv-LV" sz="1500" b="1" dirty="0" smtClean="0">
                          <a:solidFill>
                            <a:srgbClr val="002060"/>
                          </a:solidFill>
                          <a:latin typeface="+mn-lt"/>
                          <a:ea typeface="Verdana" panose="020B0604030504040204" pitchFamily="34" charset="0"/>
                        </a:rPr>
                        <a:t>)</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300" b="0" i="0" u="none" strike="noStrike" kern="1200" cap="none" spc="0" normalizeH="0" baseline="0" noProof="0" dirty="0" smtClean="0">
                          <a:ln>
                            <a:noFill/>
                          </a:ln>
                          <a:solidFill>
                            <a:srgbClr val="000000"/>
                          </a:solidFill>
                          <a:effectLst/>
                          <a:uLnTx/>
                          <a:uFillTx/>
                          <a:latin typeface="+mn-lt"/>
                          <a:ea typeface="Verdana" panose="020B0604030504040204" pitchFamily="34" charset="0"/>
                          <a:cs typeface="+mn-cs"/>
                        </a:rPr>
                        <a:t>07.02.2019. - noslēdzās atklātais projektu konkurss (11 saņēmējvalstīm). </a:t>
                      </a:r>
                      <a:r>
                        <a:rPr kumimoji="0" lang="lv-LV" sz="1300" b="0" i="0" u="none" strike="noStrike" kern="1200" cap="none" spc="0" normalizeH="0" baseline="0" dirty="0" smtClean="0">
                          <a:ln>
                            <a:noFill/>
                          </a:ln>
                          <a:solidFill>
                            <a:srgbClr val="000000"/>
                          </a:solidFill>
                          <a:effectLst/>
                          <a:uLnTx/>
                          <a:uFillTx/>
                          <a:latin typeface="+mn-lt"/>
                          <a:ea typeface="Verdana" panose="020B0604030504040204" pitchFamily="34" charset="0"/>
                          <a:cs typeface="+mn-cs"/>
                        </a:rPr>
                        <a:t>1.-2.cet. 2019. - projektu vērtēšana</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300" b="0" i="0" u="none" strike="noStrike" kern="1200" cap="none" spc="0" normalizeH="0" baseline="0" dirty="0" smtClean="0">
                          <a:ln>
                            <a:noFill/>
                          </a:ln>
                          <a:solidFill>
                            <a:srgbClr val="000000"/>
                          </a:solidFill>
                          <a:effectLst/>
                          <a:uLnTx/>
                          <a:uFillTx/>
                          <a:latin typeface="+mn-lt"/>
                          <a:ea typeface="Verdana" panose="020B0604030504040204" pitchFamily="34" charset="0"/>
                          <a:cs typeface="+mn-cs"/>
                        </a:rPr>
                        <a:t>6 projektu pieteikumi iesniegti no Latvijas NVO darba devēju organizācijām un arodbiedrībām* ( 0,49 M EUR jeb 96% no pieejamā </a:t>
                      </a:r>
                      <a:r>
                        <a:rPr kumimoji="0" lang="lv-LV" sz="1300" b="0" i="0" u="none" strike="noStrike" kern="1200" cap="none" spc="0" normalizeH="0" baseline="0" dirty="0" err="1" smtClean="0">
                          <a:ln>
                            <a:noFill/>
                          </a:ln>
                          <a:solidFill>
                            <a:srgbClr val="000000"/>
                          </a:solidFill>
                          <a:effectLst/>
                          <a:uLnTx/>
                          <a:uFillTx/>
                          <a:latin typeface="+mn-lt"/>
                          <a:ea typeface="Verdana" panose="020B0604030504040204" pitchFamily="34" charset="0"/>
                          <a:cs typeface="+mn-cs"/>
                        </a:rPr>
                        <a:t>granta</a:t>
                      </a:r>
                      <a:r>
                        <a:rPr kumimoji="0" lang="lv-LV" sz="1300" b="0" i="0" u="none" strike="noStrike" kern="1200" cap="none" spc="0" normalizeH="0" baseline="0" dirty="0" smtClean="0">
                          <a:ln>
                            <a:noFill/>
                          </a:ln>
                          <a:solidFill>
                            <a:srgbClr val="000000"/>
                          </a:solidFill>
                          <a:effectLst/>
                          <a:uLnTx/>
                          <a:uFillTx/>
                          <a:latin typeface="+mn-lt"/>
                          <a:ea typeface="Verdana" panose="020B0604030504040204" pitchFamily="34" charset="0"/>
                          <a:cs typeface="+mn-cs"/>
                        </a:rPr>
                        <a:t>)</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lang="lv-LV" sz="1300" kern="1200" dirty="0" smtClean="0">
                          <a:solidFill>
                            <a:schemeClr val="tx1"/>
                          </a:solidFill>
                          <a:effectLst/>
                          <a:latin typeface="+mn-lt"/>
                          <a:ea typeface="Verdana" panose="020B0604030504040204" pitchFamily="34" charset="0"/>
                          <a:cs typeface="+mn-cs"/>
                        </a:rPr>
                        <a:t>*LPS, Latvijas Būvuzņēmēju partnerības, Rīgas Uzņēmēju biedrības, Latvijas Būvniecības nozares arodbiedrības, LBAS, LIZDA.</a:t>
                      </a:r>
                    </a:p>
                    <a:p>
                      <a:pPr marL="0" marR="0" lvl="0" indent="0" algn="l" defTabSz="1828526"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300" u="sng" kern="1200" dirty="0" smtClean="0">
                          <a:solidFill>
                            <a:schemeClr val="tx1"/>
                          </a:solidFill>
                          <a:effectLst/>
                          <a:latin typeface="+mn-lt"/>
                          <a:ea typeface="Verdana" panose="020B0604030504040204" pitchFamily="34" charset="0"/>
                          <a:cs typeface="+mn-cs"/>
                          <a:hlinkClick r:id="rId5"/>
                        </a:rPr>
                        <a:t>https://eeagrants.org/News/2019/Poland-Baltic-and-Balkan-countries-most-active-in-seeking-funding-for-social-dialogue-and-decent-work</a:t>
                      </a:r>
                      <a:r>
                        <a:rPr lang="lv-LV" sz="1300" kern="1200" dirty="0" smtClean="0">
                          <a:solidFill>
                            <a:schemeClr val="tx1"/>
                          </a:solidFill>
                          <a:effectLst/>
                          <a:latin typeface="+mn-lt"/>
                          <a:ea typeface="Verdana" panose="020B0604030504040204" pitchFamily="34" charset="0"/>
                          <a:cs typeface="+mn-cs"/>
                        </a:rPr>
                        <a:t>, </a:t>
                      </a:r>
                      <a:r>
                        <a:rPr lang="en-US" sz="1300" u="sng" kern="1200" dirty="0" err="1" smtClean="0">
                          <a:solidFill>
                            <a:schemeClr val="tx1"/>
                          </a:solidFill>
                          <a:effectLst/>
                          <a:latin typeface="+mn-lt"/>
                          <a:ea typeface="Verdana" panose="020B0604030504040204" pitchFamily="34" charset="0"/>
                          <a:cs typeface="+mn-cs"/>
                          <a:hlinkClick r:id="rId6"/>
                        </a:rPr>
                        <a:t>twitt</a:t>
                      </a:r>
                      <a:r>
                        <a:rPr lang="lv-LV" sz="1300" u="sng" kern="1200" dirty="0" err="1" smtClean="0">
                          <a:solidFill>
                            <a:schemeClr val="tx1"/>
                          </a:solidFill>
                          <a:effectLst/>
                          <a:latin typeface="+mn-lt"/>
                          <a:ea typeface="Verdana" panose="020B0604030504040204" pitchFamily="34" charset="0"/>
                          <a:cs typeface="+mn-cs"/>
                          <a:hlinkClick r:id="rId6"/>
                        </a:rPr>
                        <a:t>er</a:t>
                      </a:r>
                      <a:r>
                        <a:rPr lang="en-US" sz="1300" kern="1200" dirty="0" smtClean="0">
                          <a:solidFill>
                            <a:schemeClr val="tx1"/>
                          </a:solidFill>
                          <a:effectLst/>
                          <a:latin typeface="+mn-lt"/>
                          <a:ea typeface="Verdana" panose="020B0604030504040204" pitchFamily="34" charset="0"/>
                          <a:cs typeface="+mn-cs"/>
                        </a:rPr>
                        <a:t> </a:t>
                      </a:r>
                      <a:r>
                        <a:rPr lang="lv-LV" sz="1300" kern="1200" dirty="0" smtClean="0">
                          <a:solidFill>
                            <a:schemeClr val="tx1"/>
                          </a:solidFill>
                          <a:effectLst/>
                          <a:latin typeface="+mn-lt"/>
                          <a:ea typeface="Verdana" panose="020B0604030504040204" pitchFamily="34" charset="0"/>
                          <a:cs typeface="+mn-cs"/>
                        </a:rPr>
                        <a:t>,</a:t>
                      </a:r>
                      <a:r>
                        <a:rPr lang="en-US" sz="1300" kern="1200" dirty="0" smtClean="0">
                          <a:solidFill>
                            <a:schemeClr val="tx1"/>
                          </a:solidFill>
                          <a:effectLst/>
                          <a:latin typeface="+mn-lt"/>
                          <a:ea typeface="Verdana" panose="020B0604030504040204" pitchFamily="34" charset="0"/>
                          <a:cs typeface="+mn-cs"/>
                        </a:rPr>
                        <a:t> </a:t>
                      </a:r>
                      <a:r>
                        <a:rPr lang="en-US" sz="1300" u="sng" kern="1200" dirty="0" smtClean="0">
                          <a:solidFill>
                            <a:schemeClr val="tx1"/>
                          </a:solidFill>
                          <a:effectLst/>
                          <a:latin typeface="+mn-lt"/>
                          <a:ea typeface="Verdana" panose="020B0604030504040204" pitchFamily="34" charset="0"/>
                          <a:cs typeface="+mn-cs"/>
                          <a:hlinkClick r:id="rId7"/>
                        </a:rPr>
                        <a:t>Facebook</a:t>
                      </a:r>
                      <a:endParaRPr kumimoji="0" lang="lv-LV" sz="1300" b="0" i="0" u="none" strike="noStrike" kern="1200" cap="none" spc="0" normalizeH="0" baseline="0" dirty="0" smtClean="0">
                        <a:ln>
                          <a:noFill/>
                        </a:ln>
                        <a:solidFill>
                          <a:srgbClr val="000000"/>
                        </a:solidFill>
                        <a:effectLst/>
                        <a:uLnTx/>
                        <a:uFillTx/>
                        <a:latin typeface="+mn-lt"/>
                        <a:ea typeface="Verdana" panose="020B0604030504040204" pitchFamily="34" charset="0"/>
                        <a:cs typeface="+mn-cs"/>
                      </a:endParaRPr>
                    </a:p>
                  </a:txBody>
                  <a:tcPr marL="45725" marR="45725" marT="22863" marB="22863">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41957220"/>
                  </a:ext>
                </a:extLst>
              </a:tr>
              <a:tr h="1166139">
                <a:tc>
                  <a:txBody>
                    <a:bodyPr/>
                    <a:lstStyle/>
                    <a:p>
                      <a:pPr marL="0" marR="0" lvl="0" indent="0" algn="ctr" defTabSz="1828526" rtl="0" eaLnBrk="1" fontAlgn="auto" latinLnBrk="0" hangingPunct="1">
                        <a:lnSpc>
                          <a:spcPct val="100000"/>
                        </a:lnSpc>
                        <a:spcBef>
                          <a:spcPts val="0"/>
                        </a:spcBef>
                        <a:spcAft>
                          <a:spcPts val="0"/>
                        </a:spcAft>
                        <a:buClrTx/>
                        <a:buSzTx/>
                        <a:buFontTx/>
                        <a:buNone/>
                        <a:tabLst/>
                        <a:defRPr/>
                      </a:pPr>
                      <a:r>
                        <a:rPr lang="lv-LV" sz="1300" b="1" kern="1200" noProof="0" dirty="0" smtClean="0">
                          <a:solidFill>
                            <a:schemeClr val="tx1"/>
                          </a:solidFill>
                          <a:latin typeface="+mn-lt"/>
                          <a:ea typeface="Verdana" panose="020B0604030504040204" pitchFamily="34" charset="0"/>
                          <a:cs typeface="+mj-cs"/>
                        </a:rPr>
                        <a:t>Divpusējās sadarbības fonds (DSF) - administrē FM, lēmumus par atbalstu DSF iniciatīvām pieņem donori</a:t>
                      </a:r>
                    </a:p>
                    <a:p>
                      <a:pPr marL="0" marR="0" lvl="0" indent="0" algn="l" defTabSz="1828526" rtl="0" eaLnBrk="1" fontAlgn="auto" latinLnBrk="0" hangingPunct="1">
                        <a:lnSpc>
                          <a:spcPct val="100000"/>
                        </a:lnSpc>
                        <a:spcBef>
                          <a:spcPts val="0"/>
                        </a:spcBef>
                        <a:spcAft>
                          <a:spcPts val="0"/>
                        </a:spcAft>
                        <a:buClrTx/>
                        <a:buSzTx/>
                        <a:buFontTx/>
                        <a:buNone/>
                        <a:tabLst/>
                        <a:defRPr/>
                      </a:pPr>
                      <a:r>
                        <a:rPr kumimoji="0" lang="lv-LV" sz="1300" b="1" i="0" u="none" strike="noStrike" kern="1200" cap="none" spc="0" normalizeH="0" baseline="0" dirty="0" smtClean="0">
                          <a:ln>
                            <a:noFill/>
                          </a:ln>
                          <a:solidFill>
                            <a:srgbClr val="000000"/>
                          </a:solidFill>
                          <a:effectLst/>
                          <a:uLnTx/>
                          <a:uFillTx/>
                          <a:latin typeface="+mn-lt"/>
                          <a:ea typeface="Verdana" panose="020B0604030504040204" pitchFamily="34" charset="0"/>
                          <a:cs typeface="+mn-cs"/>
                        </a:rPr>
                        <a:t>Uz 19.06.2019.  1,1 M EUR = DSF pieejamais </a:t>
                      </a:r>
                      <a:r>
                        <a:rPr kumimoji="0" lang="lv-LV" sz="1300" b="0" i="0" u="none" strike="noStrike" kern="1200" cap="none" spc="0" normalizeH="0" baseline="0" dirty="0" smtClean="0">
                          <a:ln>
                            <a:noFill/>
                          </a:ln>
                          <a:solidFill>
                            <a:srgbClr val="000000"/>
                          </a:solidFill>
                          <a:effectLst/>
                          <a:uLnTx/>
                          <a:uFillTx/>
                          <a:latin typeface="+mn-lt"/>
                          <a:ea typeface="Verdana" panose="020B0604030504040204" pitchFamily="34" charset="0"/>
                          <a:cs typeface="+mn-cs"/>
                        </a:rPr>
                        <a:t>finansējums jaunām programmas un stratēģiskām iniciatīvām obligātā partnerībā ar </a:t>
                      </a:r>
                      <a:r>
                        <a:rPr kumimoji="0" lang="lv-LV" sz="1300" b="0" i="0" u="none" strike="noStrike" kern="1200" cap="none" spc="0" normalizeH="0" baseline="0" dirty="0" err="1" smtClean="0">
                          <a:ln>
                            <a:noFill/>
                          </a:ln>
                          <a:solidFill>
                            <a:srgbClr val="000000"/>
                          </a:solidFill>
                          <a:effectLst/>
                          <a:uLnTx/>
                          <a:uFillTx/>
                          <a:latin typeface="+mn-lt"/>
                          <a:ea typeface="Verdana" panose="020B0604030504040204" pitchFamily="34" charset="0"/>
                          <a:cs typeface="+mn-cs"/>
                        </a:rPr>
                        <a:t>donorvalstīm</a:t>
                      </a:r>
                      <a:r>
                        <a:rPr kumimoji="0" lang="lv-LV" sz="1300" b="0" i="0" u="none" strike="noStrike" kern="1200" cap="none" spc="0" normalizeH="0" baseline="0" dirty="0" smtClean="0">
                          <a:ln>
                            <a:noFill/>
                          </a:ln>
                          <a:solidFill>
                            <a:srgbClr val="000000"/>
                          </a:solidFill>
                          <a:effectLst/>
                          <a:uLnTx/>
                          <a:uFillTx/>
                          <a:latin typeface="+mn-lt"/>
                          <a:ea typeface="Verdana" panose="020B0604030504040204" pitchFamily="34" charset="0"/>
                          <a:cs typeface="+mn-cs"/>
                        </a:rPr>
                        <a:t>; izmantojams līdz 30.04.2025. </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lv-LV" sz="1300" b="0" kern="1200" noProof="0" dirty="0" smtClean="0">
                          <a:solidFill>
                            <a:schemeClr val="tx1"/>
                          </a:solidFill>
                          <a:latin typeface="+mn-lt"/>
                          <a:ea typeface="Verdana" panose="020B0604030504040204" pitchFamily="34" charset="0"/>
                          <a:cs typeface="+mj-cs"/>
                        </a:rPr>
                        <a:t>27.11.2018.</a:t>
                      </a:r>
                      <a:r>
                        <a:rPr lang="lv-LV" sz="1300" b="0" kern="1200" baseline="0" noProof="0" dirty="0" smtClean="0">
                          <a:solidFill>
                            <a:schemeClr val="tx1"/>
                          </a:solidFill>
                          <a:latin typeface="+mn-lt"/>
                          <a:ea typeface="Verdana" panose="020B0604030504040204" pitchFamily="34" charset="0"/>
                          <a:cs typeface="+mj-cs"/>
                        </a:rPr>
                        <a:t> – Finanšu ministrija izveido DSF konsultatīvo darba grupu saskaņā ar MK noteikumiem. </a:t>
                      </a:r>
                      <a:r>
                        <a:rPr lang="lv-LV" sz="1300" b="0" kern="1200" noProof="0" dirty="0" smtClean="0">
                          <a:solidFill>
                            <a:schemeClr val="tx1"/>
                          </a:solidFill>
                          <a:latin typeface="+mn-lt"/>
                          <a:ea typeface="Verdana" panose="020B0604030504040204" pitchFamily="34" charset="0"/>
                          <a:cs typeface="+mj-cs"/>
                        </a:rPr>
                        <a:t>12.12.2018. - līgums ar donoriem.</a:t>
                      </a:r>
                    </a:p>
                    <a:p>
                      <a:pPr marL="457200" marR="0" lvl="0" indent="-457200" algn="l" defTabSz="1828526"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lv-LV" sz="1300" b="0" i="0" u="none" strike="noStrike" kern="1200" cap="none" spc="0" normalizeH="0" baseline="0" dirty="0" smtClean="0">
                          <a:ln>
                            <a:noFill/>
                          </a:ln>
                          <a:solidFill>
                            <a:srgbClr val="000000"/>
                          </a:solidFill>
                          <a:effectLst/>
                          <a:uLnTx/>
                          <a:uFillTx/>
                          <a:latin typeface="+mn-lt"/>
                          <a:ea typeface="Verdana" panose="020B0604030504040204" pitchFamily="34" charset="0"/>
                          <a:cs typeface="+mn-cs"/>
                        </a:rPr>
                        <a:t>DSF konsultatīvajā darba grupā piedalās 6 NVO pārstāvji – iespēja iesniegt iniciatīvu pieteikumus (100% grants)</a:t>
                      </a:r>
                    </a:p>
                    <a:p>
                      <a:pPr marL="457200" indent="-457200" algn="just">
                        <a:spcAft>
                          <a:spcPts val="0"/>
                        </a:spcAft>
                        <a:buFont typeface="Wingdings" panose="05000000000000000000" pitchFamily="2" charset="2"/>
                        <a:buChar char="Ø"/>
                      </a:pPr>
                      <a:r>
                        <a:rPr kumimoji="0" lang="lv-LV" sz="1300" b="0" i="0" u="none" strike="noStrike" kern="1200" cap="none" spc="0" normalizeH="0" baseline="0" dirty="0" smtClean="0">
                          <a:ln>
                            <a:noFill/>
                          </a:ln>
                          <a:solidFill>
                            <a:srgbClr val="000000"/>
                          </a:solidFill>
                          <a:effectLst/>
                          <a:uLnTx/>
                          <a:uFillTx/>
                          <a:latin typeface="+mn-lt"/>
                          <a:ea typeface="Verdana" panose="020B0604030504040204" pitchFamily="34" charset="0"/>
                          <a:cs typeface="+mn-cs"/>
                        </a:rPr>
                        <a:t>DSF komitejā (donoru lēmējinstitūcija) apstiprinātas 3 stratēģiskās iniciatīvas, t.sk. 1 NVO iepriekš noteiktā stratēģiskā iniciatīva Saprašanās memorandā (0,4 M EUR)</a:t>
                      </a:r>
                      <a:endParaRPr lang="lv-LV" sz="1300" b="0" kern="1200" noProof="0" dirty="0" smtClean="0">
                        <a:solidFill>
                          <a:schemeClr val="tx1"/>
                        </a:solidFill>
                        <a:latin typeface="+mn-lt"/>
                        <a:ea typeface="Verdana" panose="020B0604030504040204" pitchFamily="34" charset="0"/>
                        <a:cs typeface="+mj-cs"/>
                      </a:endParaRPr>
                    </a:p>
                  </a:txBody>
                  <a:tcPr marL="45725" marR="45725" marT="22863" marB="22863">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268754199"/>
                  </a:ext>
                </a:extLst>
              </a:tr>
            </a:tbl>
          </a:graphicData>
        </a:graphic>
      </p:graphicFrame>
      <p:sp>
        <p:nvSpPr>
          <p:cNvPr id="8" name="Tittel 2"/>
          <p:cNvSpPr txBox="1">
            <a:spLocks/>
          </p:cNvSpPr>
          <p:nvPr/>
        </p:nvSpPr>
        <p:spPr bwMode="auto">
          <a:xfrm>
            <a:off x="2357692" y="338329"/>
            <a:ext cx="9571916" cy="768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defTabSz="914491"/>
            <a:r>
              <a:rPr lang="lv-LV" sz="2000" b="1" dirty="0" smtClean="0">
                <a:latin typeface="Verdana" panose="020B0604030504040204" pitchFamily="34" charset="0"/>
                <a:ea typeface="Verdana" panose="020B0604030504040204" pitchFamily="34" charset="0"/>
              </a:rPr>
              <a:t>NVO tiek iesaistīti, sākot ar visu 6 Programmu koncepciju (PK) izstrādi (II)</a:t>
            </a:r>
            <a:endParaRPr lang="en-GB" sz="2000" b="1" dirty="0">
              <a:latin typeface="Verdana" panose="020B0604030504040204" pitchFamily="34" charset="0"/>
              <a:ea typeface="Verdana" panose="020B0604030504040204" pitchFamily="34" charset="0"/>
            </a:endParaRPr>
          </a:p>
        </p:txBody>
      </p:sp>
      <p:sp>
        <p:nvSpPr>
          <p:cNvPr id="3" name="Slide Number Placeholder 2"/>
          <p:cNvSpPr>
            <a:spLocks noGrp="1"/>
          </p:cNvSpPr>
          <p:nvPr>
            <p:ph type="sldNum" sz="quarter" idx="13"/>
          </p:nvPr>
        </p:nvSpPr>
        <p:spPr>
          <a:xfrm>
            <a:off x="11607089" y="6404705"/>
            <a:ext cx="584911" cy="304800"/>
          </a:xfrm>
        </p:spPr>
        <p:txBody>
          <a:bodyPr/>
          <a:lstStyle/>
          <a:p>
            <a:fld id="{39A8C1A1-DD50-4C40-80A3-2E290323D770}" type="slidenum">
              <a:rPr lang="lv-LV" smtClean="0"/>
              <a:t>14</a:t>
            </a:fld>
            <a:endParaRPr lang="lv-LV" dirty="0"/>
          </a:p>
        </p:txBody>
      </p:sp>
    </p:spTree>
    <p:extLst>
      <p:ext uri="{BB962C8B-B14F-4D97-AF65-F5344CB8AC3E}">
        <p14:creationId xmlns:p14="http://schemas.microsoft.com/office/powerpoint/2010/main" val="3719776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2"/>
          <p:cNvSpPr>
            <a:spLocks noGrp="1"/>
          </p:cNvSpPr>
          <p:nvPr>
            <p:ph type="sldNum" sz="quarter" idx="4294967295"/>
          </p:nvPr>
        </p:nvSpPr>
        <p:spPr bwMode="auto">
          <a:xfrm>
            <a:off x="8825992" y="6301486"/>
            <a:ext cx="2844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F5F8284-11BD-4F18-BE15-21C10E0B70FB}" type="slidenum">
              <a:rPr lang="lv-LV" altLang="lv-LV" smtClean="0"/>
              <a:pPr/>
              <a:t>15</a:t>
            </a:fld>
            <a:endParaRPr lang="lv-LV" altLang="lv-LV" dirty="0" smtClean="0"/>
          </a:p>
        </p:txBody>
      </p:sp>
      <p:sp>
        <p:nvSpPr>
          <p:cNvPr id="4" name="Content Placeholder 3"/>
          <p:cNvSpPr>
            <a:spLocks noGrp="1"/>
          </p:cNvSpPr>
          <p:nvPr>
            <p:ph idx="4294967295"/>
          </p:nvPr>
        </p:nvSpPr>
        <p:spPr>
          <a:xfrm>
            <a:off x="1920240" y="2764663"/>
            <a:ext cx="8229600" cy="2383409"/>
          </a:xfrm>
        </p:spPr>
        <p:txBody>
          <a:bodyPr/>
          <a:lstStyle/>
          <a:p>
            <a:pPr>
              <a:defRPr/>
            </a:pPr>
            <a:endParaRPr lang="lv-LV" dirty="0" smtClean="0"/>
          </a:p>
          <a:p>
            <a:pPr marL="0" indent="0" algn="ctr">
              <a:buNone/>
              <a:defRPr/>
            </a:pPr>
            <a:r>
              <a:rPr lang="lv-LV" sz="3600" b="1" dirty="0" smtClean="0">
                <a:latin typeface="Verdana" panose="020B0604030504040204" pitchFamily="34" charset="0"/>
                <a:ea typeface="Verdana" panose="020B0604030504040204" pitchFamily="34" charset="0"/>
                <a:cs typeface="Verdana" panose="020B0604030504040204" pitchFamily="34" charset="0"/>
              </a:rPr>
              <a:t>Paldies </a:t>
            </a:r>
            <a:r>
              <a:rPr lang="lv-LV" sz="3600" b="1" dirty="0">
                <a:latin typeface="Verdana" panose="020B0604030504040204" pitchFamily="34" charset="0"/>
                <a:ea typeface="Verdana" panose="020B0604030504040204" pitchFamily="34" charset="0"/>
                <a:cs typeface="Verdana" panose="020B0604030504040204" pitchFamily="34" charset="0"/>
              </a:rPr>
              <a:t>par uzmanību</a:t>
            </a:r>
            <a:r>
              <a:rPr lang="lv-LV" sz="3600" b="1" dirty="0" smtClean="0">
                <a:latin typeface="Verdana" panose="020B0604030504040204" pitchFamily="34" charset="0"/>
                <a:ea typeface="Verdana" panose="020B0604030504040204" pitchFamily="34" charset="0"/>
                <a:cs typeface="Verdana" panose="020B0604030504040204" pitchFamily="34" charset="0"/>
              </a:rPr>
              <a:t>!</a:t>
            </a:r>
            <a:endParaRPr lang="lv-LV" dirty="0" smtClean="0">
              <a:latin typeface="Verdana" panose="020B0604030504040204" pitchFamily="34" charset="0"/>
              <a:ea typeface="Verdana" panose="020B0604030504040204" pitchFamily="34" charset="0"/>
              <a:cs typeface="Verdana" panose="020B0604030504040204" pitchFamily="34" charset="0"/>
            </a:endParaRPr>
          </a:p>
          <a:p>
            <a:pPr>
              <a:defRPr/>
            </a:pPr>
            <a:endParaRPr lang="lv-LV" dirty="0"/>
          </a:p>
          <a:p>
            <a:pPr>
              <a:defRPr/>
            </a:pPr>
            <a:endParaRPr lang="lv-LV" dirty="0" smtClean="0"/>
          </a:p>
          <a:p>
            <a:pPr marL="0" indent="0">
              <a:buNone/>
              <a:defRPr/>
            </a:pPr>
            <a:endParaRPr lang="lv-LV" dirty="0"/>
          </a:p>
          <a:p>
            <a:pPr>
              <a:defRPr/>
            </a:pPr>
            <a:endParaRPr lang="lv-LV" dirty="0" smtClean="0"/>
          </a:p>
        </p:txBody>
      </p:sp>
    </p:spTree>
    <p:extLst>
      <p:ext uri="{BB962C8B-B14F-4D97-AF65-F5344CB8AC3E}">
        <p14:creationId xmlns:p14="http://schemas.microsoft.com/office/powerpoint/2010/main" val="1371804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650" y="381001"/>
            <a:ext cx="6810376" cy="790575"/>
          </a:xfrm>
        </p:spPr>
        <p:txBody>
          <a:bodyPr>
            <a:noAutofit/>
          </a:bodyPr>
          <a:lstStyle/>
          <a:p>
            <a:r>
              <a:rPr lang="lv-LV" dirty="0"/>
              <a:t>B</a:t>
            </a:r>
            <a:r>
              <a:rPr lang="lv-LV" dirty="0" smtClean="0"/>
              <a:t>udžeta </a:t>
            </a:r>
            <a:r>
              <a:rPr lang="lv-LV" dirty="0"/>
              <a:t>sagatavošanas </a:t>
            </a:r>
            <a:r>
              <a:rPr lang="lv-LV" dirty="0" smtClean="0"/>
              <a:t>laika grafiks 2020.gadam</a:t>
            </a:r>
            <a:endParaRPr lang="lv-LV"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21111004"/>
              </p:ext>
            </p:extLst>
          </p:nvPr>
        </p:nvGraphicFramePr>
        <p:xfrm>
          <a:off x="1280160" y="1472184"/>
          <a:ext cx="9628632"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3"/>
          </p:nvPr>
        </p:nvSpPr>
        <p:spPr/>
        <p:txBody>
          <a:bodyPr/>
          <a:lstStyle/>
          <a:p>
            <a:fld id="{0B582915-0310-4CDD-9A79-BDC3E59340E8}" type="slidenum">
              <a:rPr lang="en-US" altLang="lv-LV" smtClean="0"/>
              <a:pPr/>
              <a:t>2</a:t>
            </a:fld>
            <a:endParaRPr lang="en-US" altLang="lv-LV"/>
          </a:p>
        </p:txBody>
      </p:sp>
    </p:spTree>
    <p:extLst>
      <p:ext uri="{BB962C8B-B14F-4D97-AF65-F5344CB8AC3E}">
        <p14:creationId xmlns:p14="http://schemas.microsoft.com/office/powerpoint/2010/main" val="1753204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734349" y="1027137"/>
            <a:ext cx="8035251" cy="1318425"/>
          </a:xfrm>
        </p:spPr>
        <p:txBody>
          <a:bodyPr>
            <a:normAutofit/>
          </a:bodyPr>
          <a:lstStyle/>
          <a:p>
            <a:r>
              <a:rPr lang="lv-LV" sz="1700" b="1" dirty="0"/>
              <a:t>Valsts budžeta finansējums paredzēts valsts pārvaldes funkciju izpildei</a:t>
            </a:r>
          </a:p>
          <a:p>
            <a:pPr lvl="1"/>
            <a:r>
              <a:rPr lang="lv-LV" sz="1700" dirty="0"/>
              <a:t>Funkciju izpilde un finansēšana notiek ar ministriju starpniecību</a:t>
            </a:r>
          </a:p>
          <a:p>
            <a:pPr lvl="1"/>
            <a:r>
              <a:rPr lang="lv-LV" sz="1700" dirty="0"/>
              <a:t>Ministrijas veido nozaru politiku un definē nozaru prioritātes</a:t>
            </a:r>
          </a:p>
          <a:p>
            <a:pPr lvl="1"/>
            <a:r>
              <a:rPr lang="lv-LV" sz="1700" dirty="0"/>
              <a:t>NVO vajadzības iekļaujas attiecīgās nozares kopējās vajadzībās / prioritātēs</a:t>
            </a:r>
          </a:p>
          <a:p>
            <a:endParaRPr lang="lv-LV" sz="1700" b="1" dirty="0"/>
          </a:p>
          <a:p>
            <a:pPr lvl="1"/>
            <a:endParaRPr lang="lv-LV" sz="1700" dirty="0"/>
          </a:p>
          <a:p>
            <a:endParaRPr lang="lv-LV" sz="1700" dirty="0"/>
          </a:p>
        </p:txBody>
      </p:sp>
      <p:sp>
        <p:nvSpPr>
          <p:cNvPr id="3" name="Title 2"/>
          <p:cNvSpPr>
            <a:spLocks noGrp="1"/>
          </p:cNvSpPr>
          <p:nvPr>
            <p:ph type="title" idx="4294967295"/>
          </p:nvPr>
        </p:nvSpPr>
        <p:spPr>
          <a:xfrm>
            <a:off x="2790216" y="395258"/>
            <a:ext cx="8118576" cy="431800"/>
          </a:xfrm>
        </p:spPr>
        <p:txBody>
          <a:bodyPr>
            <a:noAutofit/>
          </a:bodyPr>
          <a:lstStyle/>
          <a:p>
            <a:r>
              <a:rPr lang="lv-LV" sz="2000" b="1" dirty="0" smtClean="0">
                <a:latin typeface="Verdana" panose="020B0604030504040204" pitchFamily="34" charset="0"/>
                <a:ea typeface="Verdana" panose="020B0604030504040204" pitchFamily="34" charset="0"/>
                <a:cs typeface="Verdana" panose="020B0604030504040204" pitchFamily="34" charset="0"/>
              </a:rPr>
              <a:t>Valsts budžeta finansējuma piešķiršana NVO</a:t>
            </a:r>
            <a:endParaRPr lang="lv-LV" sz="20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4294967295"/>
          </p:nvPr>
        </p:nvSpPr>
        <p:spPr>
          <a:xfrm>
            <a:off x="9054592" y="6341976"/>
            <a:ext cx="2844800" cy="365125"/>
          </a:xfrm>
        </p:spPr>
        <p:txBody>
          <a:bodyPr/>
          <a:lstStyle/>
          <a:p>
            <a:fld id="{952464FB-6FA6-4E80-ACB1-F4B9846AA373}" type="slidenum">
              <a:rPr lang="lv-LV" smtClean="0"/>
              <a:t>3</a:t>
            </a:fld>
            <a:endParaRPr lang="lv-LV" dirty="0"/>
          </a:p>
        </p:txBody>
      </p:sp>
      <p:grpSp>
        <p:nvGrpSpPr>
          <p:cNvPr id="4" name="Group 3"/>
          <p:cNvGrpSpPr/>
          <p:nvPr/>
        </p:nvGrpSpPr>
        <p:grpSpPr>
          <a:xfrm>
            <a:off x="512064" y="2345562"/>
            <a:ext cx="10963656" cy="3945510"/>
            <a:chOff x="203094" y="2673513"/>
            <a:chExt cx="8746522" cy="3852887"/>
          </a:xfrm>
        </p:grpSpPr>
        <p:grpSp>
          <p:nvGrpSpPr>
            <p:cNvPr id="18" name="Group 17"/>
            <p:cNvGrpSpPr/>
            <p:nvPr/>
          </p:nvGrpSpPr>
          <p:grpSpPr>
            <a:xfrm>
              <a:off x="288446" y="2809338"/>
              <a:ext cx="8661170" cy="2926746"/>
              <a:chOff x="331982" y="2058986"/>
              <a:chExt cx="8661170" cy="3779461"/>
            </a:xfrm>
          </p:grpSpPr>
          <p:sp>
            <p:nvSpPr>
              <p:cNvPr id="19" name="Freeform 18"/>
              <p:cNvSpPr/>
              <p:nvPr/>
            </p:nvSpPr>
            <p:spPr>
              <a:xfrm>
                <a:off x="3918312" y="2074307"/>
                <a:ext cx="1691700" cy="3117481"/>
              </a:xfrm>
              <a:custGeom>
                <a:avLst/>
                <a:gdLst>
                  <a:gd name="connsiteX0" fmla="*/ 0 w 1494978"/>
                  <a:gd name="connsiteY0" fmla="*/ 149498 h 3117481"/>
                  <a:gd name="connsiteX1" fmla="*/ 149498 w 1494978"/>
                  <a:gd name="connsiteY1" fmla="*/ 0 h 3117481"/>
                  <a:gd name="connsiteX2" fmla="*/ 1345480 w 1494978"/>
                  <a:gd name="connsiteY2" fmla="*/ 0 h 3117481"/>
                  <a:gd name="connsiteX3" fmla="*/ 1494978 w 1494978"/>
                  <a:gd name="connsiteY3" fmla="*/ 149498 h 3117481"/>
                  <a:gd name="connsiteX4" fmla="*/ 1494978 w 1494978"/>
                  <a:gd name="connsiteY4" fmla="*/ 2967983 h 3117481"/>
                  <a:gd name="connsiteX5" fmla="*/ 1345480 w 1494978"/>
                  <a:gd name="connsiteY5" fmla="*/ 3117481 h 3117481"/>
                  <a:gd name="connsiteX6" fmla="*/ 149498 w 1494978"/>
                  <a:gd name="connsiteY6" fmla="*/ 3117481 h 3117481"/>
                  <a:gd name="connsiteX7" fmla="*/ 0 w 1494978"/>
                  <a:gd name="connsiteY7" fmla="*/ 2967983 h 3117481"/>
                  <a:gd name="connsiteX8" fmla="*/ 0 w 1494978"/>
                  <a:gd name="connsiteY8" fmla="*/ 149498 h 3117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4978" h="3117481">
                    <a:moveTo>
                      <a:pt x="0" y="149498"/>
                    </a:moveTo>
                    <a:cubicBezTo>
                      <a:pt x="0" y="66933"/>
                      <a:pt x="66933" y="0"/>
                      <a:pt x="149498" y="0"/>
                    </a:cubicBezTo>
                    <a:lnTo>
                      <a:pt x="1345480" y="0"/>
                    </a:lnTo>
                    <a:cubicBezTo>
                      <a:pt x="1428045" y="0"/>
                      <a:pt x="1494978" y="66933"/>
                      <a:pt x="1494978" y="149498"/>
                    </a:cubicBezTo>
                    <a:lnTo>
                      <a:pt x="1494978" y="2967983"/>
                    </a:lnTo>
                    <a:cubicBezTo>
                      <a:pt x="1494978" y="3050548"/>
                      <a:pt x="1428045" y="3117481"/>
                      <a:pt x="1345480" y="3117481"/>
                    </a:cubicBezTo>
                    <a:lnTo>
                      <a:pt x="149498" y="3117481"/>
                    </a:lnTo>
                    <a:cubicBezTo>
                      <a:pt x="66933" y="3117481"/>
                      <a:pt x="0" y="3050548"/>
                      <a:pt x="0" y="2967983"/>
                    </a:cubicBezTo>
                    <a:lnTo>
                      <a:pt x="0" y="14949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1170380"/>
                  <a:satOff val="-1460"/>
                  <a:lumOff val="343"/>
                  <a:alphaOff val="0"/>
                </a:schemeClr>
              </a:fillRef>
              <a:effectRef idx="1">
                <a:schemeClr val="accent2">
                  <a:hueOff val="1170380"/>
                  <a:satOff val="-1460"/>
                  <a:lumOff val="343"/>
                  <a:alphaOff val="0"/>
                </a:schemeClr>
              </a:effectRef>
              <a:fontRef idx="minor">
                <a:schemeClr val="dk1"/>
              </a:fontRef>
            </p:style>
            <p:txBody>
              <a:bodyPr spcFirstLastPara="0" vert="horz" wrap="square" lIns="93316" tIns="93316" rIns="93316" bIns="93316" numCol="1" spcCol="1270" anchor="ctr" anchorCtr="0">
                <a:noAutofit/>
              </a:bodyPr>
              <a:lstStyle/>
              <a:p>
                <a:pPr algn="ctr" defTabSz="577850">
                  <a:lnSpc>
                    <a:spcPct val="90000"/>
                  </a:lnSpc>
                  <a:spcAft>
                    <a:spcPct val="35000"/>
                  </a:spcAft>
                </a:pPr>
                <a:r>
                  <a:rPr lang="lv-LV" sz="1400" dirty="0"/>
                  <a:t>Izvērtējums par pasākumiem, kuri ietekmē</a:t>
                </a:r>
              </a:p>
              <a:p>
                <a:pPr algn="ctr" defTabSz="577850">
                  <a:lnSpc>
                    <a:spcPct val="90000"/>
                  </a:lnSpc>
                  <a:spcAft>
                    <a:spcPct val="35000"/>
                  </a:spcAft>
                </a:pPr>
                <a:r>
                  <a:rPr lang="lv-LV" sz="1400" dirty="0"/>
                  <a:t>- </a:t>
                </a:r>
                <a:r>
                  <a:rPr lang="lv-LV" sz="1400" b="1" dirty="0"/>
                  <a:t>ekonomisko izaugsmi, </a:t>
                </a:r>
              </a:p>
              <a:p>
                <a:pPr algn="ctr" defTabSz="577850">
                  <a:lnSpc>
                    <a:spcPct val="90000"/>
                  </a:lnSpc>
                  <a:spcAft>
                    <a:spcPct val="35000"/>
                  </a:spcAft>
                </a:pPr>
                <a:r>
                  <a:rPr lang="lv-LV" sz="1400" b="1" dirty="0" smtClean="0"/>
                  <a:t>- tautsaimniecības </a:t>
                </a:r>
                <a:r>
                  <a:rPr lang="lv-LV" sz="1400" b="1" dirty="0"/>
                  <a:t>attīstību </a:t>
                </a:r>
              </a:p>
              <a:p>
                <a:pPr algn="ctr" defTabSz="577850">
                  <a:lnSpc>
                    <a:spcPct val="90000"/>
                  </a:lnSpc>
                  <a:spcAft>
                    <a:spcPct val="35000"/>
                  </a:spcAft>
                </a:pPr>
                <a:r>
                  <a:rPr lang="lv-LV" sz="1400" b="1" dirty="0"/>
                  <a:t>- reformu īstenošanu</a:t>
                </a:r>
                <a:endParaRPr lang="lv-LV" sz="1400" i="1" dirty="0"/>
              </a:p>
            </p:txBody>
          </p:sp>
          <p:grpSp>
            <p:nvGrpSpPr>
              <p:cNvPr id="20" name="Group 19"/>
              <p:cNvGrpSpPr/>
              <p:nvPr/>
            </p:nvGrpSpPr>
            <p:grpSpPr>
              <a:xfrm>
                <a:off x="331982" y="2058986"/>
                <a:ext cx="8661170" cy="3779461"/>
                <a:chOff x="331982" y="2063337"/>
                <a:chExt cx="8661170" cy="3779461"/>
              </a:xfrm>
            </p:grpSpPr>
            <p:graphicFrame>
              <p:nvGraphicFramePr>
                <p:cNvPr id="21" name="Diagram 20"/>
                <p:cNvGraphicFramePr/>
                <p:nvPr>
                  <p:extLst>
                    <p:ext uri="{D42A27DB-BD31-4B8C-83A1-F6EECF244321}">
                      <p14:modId xmlns:p14="http://schemas.microsoft.com/office/powerpoint/2010/main" val="3700450177"/>
                    </p:ext>
                  </p:extLst>
                </p:nvPr>
              </p:nvGraphicFramePr>
              <p:xfrm>
                <a:off x="447431" y="5392056"/>
                <a:ext cx="8530018" cy="450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2" name="Group 21"/>
                <p:cNvGrpSpPr/>
                <p:nvPr/>
              </p:nvGrpSpPr>
              <p:grpSpPr>
                <a:xfrm>
                  <a:off x="331982" y="2063337"/>
                  <a:ext cx="8661170" cy="3136234"/>
                  <a:chOff x="281752" y="2060612"/>
                  <a:chExt cx="8661170" cy="3136234"/>
                </a:xfrm>
              </p:grpSpPr>
              <p:sp>
                <p:nvSpPr>
                  <p:cNvPr id="23" name="Freeform 22"/>
                  <p:cNvSpPr/>
                  <p:nvPr/>
                </p:nvSpPr>
                <p:spPr>
                  <a:xfrm>
                    <a:off x="281752" y="2060847"/>
                    <a:ext cx="1420298" cy="3124347"/>
                  </a:xfrm>
                  <a:custGeom>
                    <a:avLst/>
                    <a:gdLst>
                      <a:gd name="connsiteX0" fmla="*/ 0 w 1180578"/>
                      <a:gd name="connsiteY0" fmla="*/ 118058 h 3124347"/>
                      <a:gd name="connsiteX1" fmla="*/ 118058 w 1180578"/>
                      <a:gd name="connsiteY1" fmla="*/ 0 h 3124347"/>
                      <a:gd name="connsiteX2" fmla="*/ 1062520 w 1180578"/>
                      <a:gd name="connsiteY2" fmla="*/ 0 h 3124347"/>
                      <a:gd name="connsiteX3" fmla="*/ 1180578 w 1180578"/>
                      <a:gd name="connsiteY3" fmla="*/ 118058 h 3124347"/>
                      <a:gd name="connsiteX4" fmla="*/ 1180578 w 1180578"/>
                      <a:gd name="connsiteY4" fmla="*/ 3006289 h 3124347"/>
                      <a:gd name="connsiteX5" fmla="*/ 1062520 w 1180578"/>
                      <a:gd name="connsiteY5" fmla="*/ 3124347 h 3124347"/>
                      <a:gd name="connsiteX6" fmla="*/ 118058 w 1180578"/>
                      <a:gd name="connsiteY6" fmla="*/ 3124347 h 3124347"/>
                      <a:gd name="connsiteX7" fmla="*/ 0 w 1180578"/>
                      <a:gd name="connsiteY7" fmla="*/ 3006289 h 3124347"/>
                      <a:gd name="connsiteX8" fmla="*/ 0 w 1180578"/>
                      <a:gd name="connsiteY8" fmla="*/ 118058 h 3124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0578" h="3124347">
                        <a:moveTo>
                          <a:pt x="0" y="118058"/>
                        </a:moveTo>
                        <a:cubicBezTo>
                          <a:pt x="0" y="52856"/>
                          <a:pt x="52856" y="0"/>
                          <a:pt x="118058" y="0"/>
                        </a:cubicBezTo>
                        <a:lnTo>
                          <a:pt x="1062520" y="0"/>
                        </a:lnTo>
                        <a:cubicBezTo>
                          <a:pt x="1127722" y="0"/>
                          <a:pt x="1180578" y="52856"/>
                          <a:pt x="1180578" y="118058"/>
                        </a:cubicBezTo>
                        <a:lnTo>
                          <a:pt x="1180578" y="3006289"/>
                        </a:lnTo>
                        <a:cubicBezTo>
                          <a:pt x="1180578" y="3071491"/>
                          <a:pt x="1127722" y="3124347"/>
                          <a:pt x="1062520" y="3124347"/>
                        </a:cubicBezTo>
                        <a:lnTo>
                          <a:pt x="118058" y="3124347"/>
                        </a:lnTo>
                        <a:cubicBezTo>
                          <a:pt x="52856" y="3124347"/>
                          <a:pt x="0" y="3071491"/>
                          <a:pt x="0" y="3006289"/>
                        </a:cubicBezTo>
                        <a:lnTo>
                          <a:pt x="0" y="11805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txBody>
                  <a:bodyPr spcFirstLastPara="0" vert="horz" wrap="square" lIns="84108" tIns="84108" rIns="84108" bIns="84108" numCol="1" spcCol="1270" anchor="ctr" anchorCtr="0">
                    <a:noAutofit/>
                  </a:bodyPr>
                  <a:lstStyle/>
                  <a:p>
                    <a:pPr algn="ctr" defTabSz="577850">
                      <a:lnSpc>
                        <a:spcPct val="90000"/>
                      </a:lnSpc>
                      <a:spcAft>
                        <a:spcPct val="35000"/>
                      </a:spcAft>
                    </a:pPr>
                    <a:r>
                      <a:rPr lang="lv-LV" sz="1400" dirty="0"/>
                      <a:t>Ministrijas iesniedz FM prioritāro pasākumu pieteikumus</a:t>
                    </a:r>
                  </a:p>
                  <a:p>
                    <a:pPr algn="ctr" defTabSz="577850">
                      <a:lnSpc>
                        <a:spcPct val="90000"/>
                      </a:lnSpc>
                      <a:spcAft>
                        <a:spcPct val="35000"/>
                      </a:spcAft>
                    </a:pPr>
                    <a:r>
                      <a:rPr lang="lv-LV" sz="1400" dirty="0"/>
                      <a:t> </a:t>
                    </a:r>
                    <a:r>
                      <a:rPr lang="lv-LV" sz="1400" b="1" dirty="0"/>
                      <a:t>īsā un koncentrētā  formā </a:t>
                    </a:r>
                  </a:p>
                  <a:p>
                    <a:pPr algn="ctr" defTabSz="577850">
                      <a:lnSpc>
                        <a:spcPct val="90000"/>
                      </a:lnSpc>
                      <a:spcAft>
                        <a:spcPct val="35000"/>
                      </a:spcAft>
                    </a:pPr>
                    <a:r>
                      <a:rPr lang="lv-LV" sz="1400" i="1" dirty="0"/>
                      <a:t>t.sk. līdzfinansējuma iespējas</a:t>
                    </a:r>
                  </a:p>
                </p:txBody>
              </p:sp>
              <p:sp>
                <p:nvSpPr>
                  <p:cNvPr id="24" name="Freeform 23"/>
                  <p:cNvSpPr/>
                  <p:nvPr/>
                </p:nvSpPr>
                <p:spPr>
                  <a:xfrm rot="2184">
                    <a:off x="1711416" y="3592534"/>
                    <a:ext cx="359238" cy="282944"/>
                  </a:xfrm>
                  <a:custGeom>
                    <a:avLst/>
                    <a:gdLst>
                      <a:gd name="connsiteX0" fmla="*/ 0 w 259697"/>
                      <a:gd name="connsiteY0" fmla="*/ 56589 h 282944"/>
                      <a:gd name="connsiteX1" fmla="*/ 129849 w 259697"/>
                      <a:gd name="connsiteY1" fmla="*/ 56589 h 282944"/>
                      <a:gd name="connsiteX2" fmla="*/ 129849 w 259697"/>
                      <a:gd name="connsiteY2" fmla="*/ 0 h 282944"/>
                      <a:gd name="connsiteX3" fmla="*/ 259697 w 259697"/>
                      <a:gd name="connsiteY3" fmla="*/ 141472 h 282944"/>
                      <a:gd name="connsiteX4" fmla="*/ 129849 w 259697"/>
                      <a:gd name="connsiteY4" fmla="*/ 282944 h 282944"/>
                      <a:gd name="connsiteX5" fmla="*/ 129849 w 259697"/>
                      <a:gd name="connsiteY5" fmla="*/ 226355 h 282944"/>
                      <a:gd name="connsiteX6" fmla="*/ 0 w 259697"/>
                      <a:gd name="connsiteY6" fmla="*/ 226355 h 282944"/>
                      <a:gd name="connsiteX7" fmla="*/ 0 w 259697"/>
                      <a:gd name="connsiteY7" fmla="*/ 56589 h 282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697" h="282944">
                        <a:moveTo>
                          <a:pt x="0" y="56589"/>
                        </a:moveTo>
                        <a:lnTo>
                          <a:pt x="129849" y="56589"/>
                        </a:lnTo>
                        <a:lnTo>
                          <a:pt x="129849" y="0"/>
                        </a:lnTo>
                        <a:lnTo>
                          <a:pt x="259697" y="141472"/>
                        </a:lnTo>
                        <a:lnTo>
                          <a:pt x="129849" y="282944"/>
                        </a:lnTo>
                        <a:lnTo>
                          <a:pt x="129849" y="226355"/>
                        </a:lnTo>
                        <a:lnTo>
                          <a:pt x="0" y="226355"/>
                        </a:lnTo>
                        <a:lnTo>
                          <a:pt x="0" y="56589"/>
                        </a:lnTo>
                        <a:close/>
                      </a:path>
                    </a:pathLst>
                  </a:custGeom>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txBody>
                  <a:bodyPr spcFirstLastPara="0" vert="horz" wrap="square" lIns="-1" tIns="56588" rIns="77909" bIns="56589" numCol="1" spcCol="1270" anchor="ctr" anchorCtr="0">
                    <a:noAutofit/>
                  </a:bodyPr>
                  <a:lstStyle/>
                  <a:p>
                    <a:pPr algn="ctr" defTabSz="577850">
                      <a:lnSpc>
                        <a:spcPct val="90000"/>
                      </a:lnSpc>
                      <a:spcAft>
                        <a:spcPct val="35000"/>
                      </a:spcAft>
                    </a:pPr>
                    <a:endParaRPr lang="lv-LV" sz="1300" dirty="0"/>
                  </a:p>
                </p:txBody>
              </p:sp>
              <p:sp>
                <p:nvSpPr>
                  <p:cNvPr id="25" name="Freeform 24"/>
                  <p:cNvSpPr/>
                  <p:nvPr/>
                </p:nvSpPr>
                <p:spPr>
                  <a:xfrm>
                    <a:off x="2070508" y="2072499"/>
                    <a:ext cx="1451747" cy="3124347"/>
                  </a:xfrm>
                  <a:custGeom>
                    <a:avLst/>
                    <a:gdLst>
                      <a:gd name="connsiteX0" fmla="*/ 0 w 1451747"/>
                      <a:gd name="connsiteY0" fmla="*/ 145175 h 3124347"/>
                      <a:gd name="connsiteX1" fmla="*/ 145175 w 1451747"/>
                      <a:gd name="connsiteY1" fmla="*/ 0 h 3124347"/>
                      <a:gd name="connsiteX2" fmla="*/ 1306572 w 1451747"/>
                      <a:gd name="connsiteY2" fmla="*/ 0 h 3124347"/>
                      <a:gd name="connsiteX3" fmla="*/ 1451747 w 1451747"/>
                      <a:gd name="connsiteY3" fmla="*/ 145175 h 3124347"/>
                      <a:gd name="connsiteX4" fmla="*/ 1451747 w 1451747"/>
                      <a:gd name="connsiteY4" fmla="*/ 2979172 h 3124347"/>
                      <a:gd name="connsiteX5" fmla="*/ 1306572 w 1451747"/>
                      <a:gd name="connsiteY5" fmla="*/ 3124347 h 3124347"/>
                      <a:gd name="connsiteX6" fmla="*/ 145175 w 1451747"/>
                      <a:gd name="connsiteY6" fmla="*/ 3124347 h 3124347"/>
                      <a:gd name="connsiteX7" fmla="*/ 0 w 1451747"/>
                      <a:gd name="connsiteY7" fmla="*/ 2979172 h 3124347"/>
                      <a:gd name="connsiteX8" fmla="*/ 0 w 1451747"/>
                      <a:gd name="connsiteY8" fmla="*/ 145175 h 3124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1747" h="3124347">
                        <a:moveTo>
                          <a:pt x="0" y="145175"/>
                        </a:moveTo>
                        <a:cubicBezTo>
                          <a:pt x="0" y="64997"/>
                          <a:pt x="64997" y="0"/>
                          <a:pt x="145175" y="0"/>
                        </a:cubicBezTo>
                        <a:lnTo>
                          <a:pt x="1306572" y="0"/>
                        </a:lnTo>
                        <a:cubicBezTo>
                          <a:pt x="1386750" y="0"/>
                          <a:pt x="1451747" y="64997"/>
                          <a:pt x="1451747" y="145175"/>
                        </a:cubicBezTo>
                        <a:lnTo>
                          <a:pt x="1451747" y="2979172"/>
                        </a:lnTo>
                        <a:cubicBezTo>
                          <a:pt x="1451747" y="3059350"/>
                          <a:pt x="1386750" y="3124347"/>
                          <a:pt x="1306572" y="3124347"/>
                        </a:cubicBezTo>
                        <a:lnTo>
                          <a:pt x="145175" y="3124347"/>
                        </a:lnTo>
                        <a:cubicBezTo>
                          <a:pt x="64997" y="3124347"/>
                          <a:pt x="0" y="3059350"/>
                          <a:pt x="0" y="2979172"/>
                        </a:cubicBezTo>
                        <a:lnTo>
                          <a:pt x="0" y="145175"/>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2340759"/>
                      <a:satOff val="-2919"/>
                      <a:lumOff val="686"/>
                      <a:alphaOff val="0"/>
                    </a:schemeClr>
                  </a:fillRef>
                  <a:effectRef idx="1">
                    <a:schemeClr val="accent2">
                      <a:hueOff val="2340759"/>
                      <a:satOff val="-2919"/>
                      <a:lumOff val="686"/>
                      <a:alphaOff val="0"/>
                    </a:schemeClr>
                  </a:effectRef>
                  <a:fontRef idx="minor">
                    <a:schemeClr val="dk1"/>
                  </a:fontRef>
                </p:style>
                <p:txBody>
                  <a:bodyPr spcFirstLastPara="0" vert="horz" wrap="square" lIns="92050" tIns="92050" rIns="92050" bIns="92050" numCol="1" spcCol="1270" anchor="ctr" anchorCtr="0">
                    <a:noAutofit/>
                  </a:bodyPr>
                  <a:lstStyle/>
                  <a:p>
                    <a:pPr algn="ctr" defTabSz="577850">
                      <a:lnSpc>
                        <a:spcPct val="90000"/>
                      </a:lnSpc>
                      <a:spcAft>
                        <a:spcPct val="35000"/>
                      </a:spcAft>
                    </a:pPr>
                    <a:r>
                      <a:rPr lang="lv-LV" sz="1400" dirty="0"/>
                      <a:t>Finanšu ministrs </a:t>
                    </a:r>
                    <a:r>
                      <a:rPr lang="lv-LV" sz="1400" b="1" dirty="0"/>
                      <a:t>atbild par pasākumu izvērtēšanu un šī procesa organizēšanu </a:t>
                    </a:r>
                  </a:p>
                  <a:p>
                    <a:pPr algn="ctr" defTabSz="577850">
                      <a:lnSpc>
                        <a:spcPct val="90000"/>
                      </a:lnSpc>
                      <a:spcAft>
                        <a:spcPct val="35000"/>
                      </a:spcAft>
                    </a:pPr>
                    <a:r>
                      <a:rPr lang="lv-LV" sz="1400" dirty="0"/>
                      <a:t>(diskusija vai darba </a:t>
                    </a:r>
                    <a:r>
                      <a:rPr lang="lv-LV" sz="1400" dirty="0" smtClean="0"/>
                      <a:t>grupa) </a:t>
                    </a:r>
                    <a:endParaRPr lang="lv-LV" sz="1400" dirty="0"/>
                  </a:p>
                  <a:p>
                    <a:pPr algn="ctr" defTabSz="577850">
                      <a:lnSpc>
                        <a:spcPct val="90000"/>
                      </a:lnSpc>
                      <a:spcAft>
                        <a:spcPct val="35000"/>
                      </a:spcAft>
                    </a:pPr>
                    <a:r>
                      <a:rPr lang="lv-LV" sz="1400" dirty="0"/>
                      <a:t> </a:t>
                    </a:r>
                    <a:r>
                      <a:rPr lang="lv-LV" sz="1400" i="1" dirty="0"/>
                      <a:t>FM veic sekretariāta funkciju</a:t>
                    </a:r>
                  </a:p>
                </p:txBody>
              </p:sp>
              <p:sp>
                <p:nvSpPr>
                  <p:cNvPr id="26" name="Freeform 25"/>
                  <p:cNvSpPr/>
                  <p:nvPr/>
                </p:nvSpPr>
                <p:spPr>
                  <a:xfrm>
                    <a:off x="5944386" y="2072499"/>
                    <a:ext cx="1397132" cy="3124347"/>
                  </a:xfrm>
                  <a:custGeom>
                    <a:avLst/>
                    <a:gdLst>
                      <a:gd name="connsiteX0" fmla="*/ 0 w 1284055"/>
                      <a:gd name="connsiteY0" fmla="*/ 128406 h 3124347"/>
                      <a:gd name="connsiteX1" fmla="*/ 128406 w 1284055"/>
                      <a:gd name="connsiteY1" fmla="*/ 0 h 3124347"/>
                      <a:gd name="connsiteX2" fmla="*/ 1155650 w 1284055"/>
                      <a:gd name="connsiteY2" fmla="*/ 0 h 3124347"/>
                      <a:gd name="connsiteX3" fmla="*/ 1284056 w 1284055"/>
                      <a:gd name="connsiteY3" fmla="*/ 128406 h 3124347"/>
                      <a:gd name="connsiteX4" fmla="*/ 1284055 w 1284055"/>
                      <a:gd name="connsiteY4" fmla="*/ 2995942 h 3124347"/>
                      <a:gd name="connsiteX5" fmla="*/ 1155649 w 1284055"/>
                      <a:gd name="connsiteY5" fmla="*/ 3124348 h 3124347"/>
                      <a:gd name="connsiteX6" fmla="*/ 128406 w 1284055"/>
                      <a:gd name="connsiteY6" fmla="*/ 3124347 h 3124347"/>
                      <a:gd name="connsiteX7" fmla="*/ 0 w 1284055"/>
                      <a:gd name="connsiteY7" fmla="*/ 2995941 h 3124347"/>
                      <a:gd name="connsiteX8" fmla="*/ 0 w 1284055"/>
                      <a:gd name="connsiteY8" fmla="*/ 128406 h 3124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4055" h="3124347">
                        <a:moveTo>
                          <a:pt x="0" y="128406"/>
                        </a:moveTo>
                        <a:cubicBezTo>
                          <a:pt x="0" y="57489"/>
                          <a:pt x="57489" y="0"/>
                          <a:pt x="128406" y="0"/>
                        </a:cubicBezTo>
                        <a:lnTo>
                          <a:pt x="1155650" y="0"/>
                        </a:lnTo>
                        <a:cubicBezTo>
                          <a:pt x="1226567" y="0"/>
                          <a:pt x="1284056" y="57489"/>
                          <a:pt x="1284056" y="128406"/>
                        </a:cubicBezTo>
                        <a:cubicBezTo>
                          <a:pt x="1284056" y="1084251"/>
                          <a:pt x="1284055" y="2040097"/>
                          <a:pt x="1284055" y="2995942"/>
                        </a:cubicBezTo>
                        <a:cubicBezTo>
                          <a:pt x="1284055" y="3066859"/>
                          <a:pt x="1226566" y="3124348"/>
                          <a:pt x="1155649" y="3124348"/>
                        </a:cubicBezTo>
                        <a:lnTo>
                          <a:pt x="128406" y="3124347"/>
                        </a:lnTo>
                        <a:cubicBezTo>
                          <a:pt x="57489" y="3124347"/>
                          <a:pt x="0" y="3066858"/>
                          <a:pt x="0" y="2995941"/>
                        </a:cubicBezTo>
                        <a:lnTo>
                          <a:pt x="0" y="128406"/>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3511139"/>
                      <a:satOff val="-4379"/>
                      <a:lumOff val="1030"/>
                      <a:alphaOff val="0"/>
                    </a:schemeClr>
                  </a:fillRef>
                  <a:effectRef idx="1">
                    <a:schemeClr val="accent2">
                      <a:hueOff val="3511139"/>
                      <a:satOff val="-4379"/>
                      <a:lumOff val="1030"/>
                      <a:alphaOff val="0"/>
                    </a:schemeClr>
                  </a:effectRef>
                  <a:fontRef idx="minor">
                    <a:schemeClr val="dk1"/>
                  </a:fontRef>
                </p:style>
                <p:txBody>
                  <a:bodyPr spcFirstLastPara="0" vert="horz" wrap="square" lIns="87139" tIns="87139" rIns="87139" bIns="87139" numCol="1" spcCol="1270" anchor="ctr" anchorCtr="0">
                    <a:noAutofit/>
                  </a:bodyPr>
                  <a:lstStyle/>
                  <a:p>
                    <a:pPr algn="ctr" defTabSz="577850">
                      <a:lnSpc>
                        <a:spcPct val="90000"/>
                      </a:lnSpc>
                      <a:spcAft>
                        <a:spcPct val="35000"/>
                      </a:spcAft>
                    </a:pPr>
                    <a:r>
                      <a:rPr lang="lv-LV" sz="1400" dirty="0"/>
                      <a:t>Finanšu ministrs pēc izvērtēšanas izvirza </a:t>
                    </a:r>
                    <a:r>
                      <a:rPr lang="lv-LV" sz="1400" b="1" dirty="0"/>
                      <a:t>priekšlikumus par atbalstāmiem pasākumiem </a:t>
                    </a:r>
                  </a:p>
                </p:txBody>
              </p:sp>
              <p:sp>
                <p:nvSpPr>
                  <p:cNvPr id="27" name="Freeform 26"/>
                  <p:cNvSpPr/>
                  <p:nvPr/>
                </p:nvSpPr>
                <p:spPr>
                  <a:xfrm>
                    <a:off x="7666187" y="2060612"/>
                    <a:ext cx="1276735" cy="3124347"/>
                  </a:xfrm>
                  <a:custGeom>
                    <a:avLst/>
                    <a:gdLst>
                      <a:gd name="connsiteX0" fmla="*/ 0 w 1185778"/>
                      <a:gd name="connsiteY0" fmla="*/ 118578 h 3124347"/>
                      <a:gd name="connsiteX1" fmla="*/ 118578 w 1185778"/>
                      <a:gd name="connsiteY1" fmla="*/ 0 h 3124347"/>
                      <a:gd name="connsiteX2" fmla="*/ 1067200 w 1185778"/>
                      <a:gd name="connsiteY2" fmla="*/ 0 h 3124347"/>
                      <a:gd name="connsiteX3" fmla="*/ 1185778 w 1185778"/>
                      <a:gd name="connsiteY3" fmla="*/ 118578 h 3124347"/>
                      <a:gd name="connsiteX4" fmla="*/ 1185778 w 1185778"/>
                      <a:gd name="connsiteY4" fmla="*/ 3005769 h 3124347"/>
                      <a:gd name="connsiteX5" fmla="*/ 1067200 w 1185778"/>
                      <a:gd name="connsiteY5" fmla="*/ 3124347 h 3124347"/>
                      <a:gd name="connsiteX6" fmla="*/ 118578 w 1185778"/>
                      <a:gd name="connsiteY6" fmla="*/ 3124347 h 3124347"/>
                      <a:gd name="connsiteX7" fmla="*/ 0 w 1185778"/>
                      <a:gd name="connsiteY7" fmla="*/ 3005769 h 3124347"/>
                      <a:gd name="connsiteX8" fmla="*/ 0 w 1185778"/>
                      <a:gd name="connsiteY8" fmla="*/ 118578 h 3124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5778" h="3124347">
                        <a:moveTo>
                          <a:pt x="0" y="118578"/>
                        </a:moveTo>
                        <a:cubicBezTo>
                          <a:pt x="0" y="53089"/>
                          <a:pt x="53089" y="0"/>
                          <a:pt x="118578" y="0"/>
                        </a:cubicBezTo>
                        <a:lnTo>
                          <a:pt x="1067200" y="0"/>
                        </a:lnTo>
                        <a:cubicBezTo>
                          <a:pt x="1132689" y="0"/>
                          <a:pt x="1185778" y="53089"/>
                          <a:pt x="1185778" y="118578"/>
                        </a:cubicBezTo>
                        <a:lnTo>
                          <a:pt x="1185778" y="3005769"/>
                        </a:lnTo>
                        <a:cubicBezTo>
                          <a:pt x="1185778" y="3071258"/>
                          <a:pt x="1132689" y="3124347"/>
                          <a:pt x="1067200" y="3124347"/>
                        </a:cubicBezTo>
                        <a:lnTo>
                          <a:pt x="118578" y="3124347"/>
                        </a:lnTo>
                        <a:cubicBezTo>
                          <a:pt x="53089" y="3124347"/>
                          <a:pt x="0" y="3071258"/>
                          <a:pt x="0" y="3005769"/>
                        </a:cubicBezTo>
                        <a:lnTo>
                          <a:pt x="0" y="11857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4681519"/>
                      <a:satOff val="-5839"/>
                      <a:lumOff val="1373"/>
                      <a:alphaOff val="0"/>
                    </a:schemeClr>
                  </a:fillRef>
                  <a:effectRef idx="1">
                    <a:schemeClr val="accent2">
                      <a:hueOff val="4681519"/>
                      <a:satOff val="-5839"/>
                      <a:lumOff val="1373"/>
                      <a:alphaOff val="0"/>
                    </a:schemeClr>
                  </a:effectRef>
                  <a:fontRef idx="minor">
                    <a:schemeClr val="dk1"/>
                  </a:fontRef>
                </p:style>
                <p:txBody>
                  <a:bodyPr spcFirstLastPara="0" vert="horz" wrap="square" lIns="84260" tIns="84260" rIns="84260" bIns="84260" numCol="1" spcCol="1270" anchor="ctr" anchorCtr="0">
                    <a:noAutofit/>
                  </a:bodyPr>
                  <a:lstStyle/>
                  <a:p>
                    <a:pPr algn="ctr" defTabSz="577850">
                      <a:lnSpc>
                        <a:spcPct val="90000"/>
                      </a:lnSpc>
                      <a:spcAft>
                        <a:spcPct val="35000"/>
                      </a:spcAft>
                    </a:pPr>
                    <a:r>
                      <a:rPr lang="lv-LV" sz="1400" dirty="0"/>
                      <a:t>MK </a:t>
                    </a:r>
                    <a:r>
                      <a:rPr lang="lv-LV" sz="1400" b="1" dirty="0"/>
                      <a:t>apstiprina prioritāros pasākumus</a:t>
                    </a:r>
                    <a:endParaRPr lang="lv-LV" sz="1400" dirty="0"/>
                  </a:p>
                  <a:p>
                    <a:pPr algn="ctr" defTabSz="577850">
                      <a:lnSpc>
                        <a:spcPct val="90000"/>
                      </a:lnSpc>
                      <a:spcAft>
                        <a:spcPct val="35000"/>
                      </a:spcAft>
                    </a:pPr>
                    <a:r>
                      <a:rPr lang="lv-LV" sz="1400" dirty="0"/>
                      <a:t>Ministrijas iesniedz FM aktualizētos pieprasījumus   atbilstoši gala lēmumiem</a:t>
                    </a:r>
                  </a:p>
                </p:txBody>
              </p:sp>
              <p:sp>
                <p:nvSpPr>
                  <p:cNvPr id="28" name="Freeform 27"/>
                  <p:cNvSpPr/>
                  <p:nvPr/>
                </p:nvSpPr>
                <p:spPr>
                  <a:xfrm rot="2184">
                    <a:off x="3522327" y="3592519"/>
                    <a:ext cx="334120" cy="282944"/>
                  </a:xfrm>
                  <a:custGeom>
                    <a:avLst/>
                    <a:gdLst>
                      <a:gd name="connsiteX0" fmla="*/ 0 w 259697"/>
                      <a:gd name="connsiteY0" fmla="*/ 56589 h 282944"/>
                      <a:gd name="connsiteX1" fmla="*/ 129849 w 259697"/>
                      <a:gd name="connsiteY1" fmla="*/ 56589 h 282944"/>
                      <a:gd name="connsiteX2" fmla="*/ 129849 w 259697"/>
                      <a:gd name="connsiteY2" fmla="*/ 0 h 282944"/>
                      <a:gd name="connsiteX3" fmla="*/ 259697 w 259697"/>
                      <a:gd name="connsiteY3" fmla="*/ 141472 h 282944"/>
                      <a:gd name="connsiteX4" fmla="*/ 129849 w 259697"/>
                      <a:gd name="connsiteY4" fmla="*/ 282944 h 282944"/>
                      <a:gd name="connsiteX5" fmla="*/ 129849 w 259697"/>
                      <a:gd name="connsiteY5" fmla="*/ 226355 h 282944"/>
                      <a:gd name="connsiteX6" fmla="*/ 0 w 259697"/>
                      <a:gd name="connsiteY6" fmla="*/ 226355 h 282944"/>
                      <a:gd name="connsiteX7" fmla="*/ 0 w 259697"/>
                      <a:gd name="connsiteY7" fmla="*/ 56589 h 282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697" h="282944">
                        <a:moveTo>
                          <a:pt x="0" y="56589"/>
                        </a:moveTo>
                        <a:lnTo>
                          <a:pt x="129849" y="56589"/>
                        </a:lnTo>
                        <a:lnTo>
                          <a:pt x="129849" y="0"/>
                        </a:lnTo>
                        <a:lnTo>
                          <a:pt x="259697" y="141472"/>
                        </a:lnTo>
                        <a:lnTo>
                          <a:pt x="129849" y="282944"/>
                        </a:lnTo>
                        <a:lnTo>
                          <a:pt x="129849" y="226355"/>
                        </a:lnTo>
                        <a:lnTo>
                          <a:pt x="0" y="226355"/>
                        </a:lnTo>
                        <a:lnTo>
                          <a:pt x="0" y="56589"/>
                        </a:lnTo>
                        <a:close/>
                      </a:path>
                    </a:pathLst>
                  </a:custGeom>
                  <a:solidFill>
                    <a:schemeClr val="accent6">
                      <a:lumMod val="40000"/>
                      <a:lumOff val="60000"/>
                    </a:schemeClr>
                  </a:solidFill>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txBody>
                  <a:bodyPr spcFirstLastPara="0" vert="horz" wrap="square" lIns="-1" tIns="56588" rIns="77909" bIns="56589" numCol="1" spcCol="1270" anchor="ctr" anchorCtr="0">
                    <a:noAutofit/>
                  </a:bodyPr>
                  <a:lstStyle/>
                  <a:p>
                    <a:pPr algn="ctr" defTabSz="577850">
                      <a:lnSpc>
                        <a:spcPct val="90000"/>
                      </a:lnSpc>
                      <a:spcAft>
                        <a:spcPct val="35000"/>
                      </a:spcAft>
                    </a:pPr>
                    <a:endParaRPr lang="lv-LV" sz="1300" dirty="0"/>
                  </a:p>
                </p:txBody>
              </p:sp>
              <p:sp>
                <p:nvSpPr>
                  <p:cNvPr id="29" name="Freeform 28"/>
                  <p:cNvSpPr/>
                  <p:nvPr/>
                </p:nvSpPr>
                <p:spPr>
                  <a:xfrm rot="2184">
                    <a:off x="5611941" y="3561019"/>
                    <a:ext cx="322379" cy="282944"/>
                  </a:xfrm>
                  <a:custGeom>
                    <a:avLst/>
                    <a:gdLst>
                      <a:gd name="connsiteX0" fmla="*/ 0 w 259697"/>
                      <a:gd name="connsiteY0" fmla="*/ 56589 h 282944"/>
                      <a:gd name="connsiteX1" fmla="*/ 129849 w 259697"/>
                      <a:gd name="connsiteY1" fmla="*/ 56589 h 282944"/>
                      <a:gd name="connsiteX2" fmla="*/ 129849 w 259697"/>
                      <a:gd name="connsiteY2" fmla="*/ 0 h 282944"/>
                      <a:gd name="connsiteX3" fmla="*/ 259697 w 259697"/>
                      <a:gd name="connsiteY3" fmla="*/ 141472 h 282944"/>
                      <a:gd name="connsiteX4" fmla="*/ 129849 w 259697"/>
                      <a:gd name="connsiteY4" fmla="*/ 282944 h 282944"/>
                      <a:gd name="connsiteX5" fmla="*/ 129849 w 259697"/>
                      <a:gd name="connsiteY5" fmla="*/ 226355 h 282944"/>
                      <a:gd name="connsiteX6" fmla="*/ 0 w 259697"/>
                      <a:gd name="connsiteY6" fmla="*/ 226355 h 282944"/>
                      <a:gd name="connsiteX7" fmla="*/ 0 w 259697"/>
                      <a:gd name="connsiteY7" fmla="*/ 56589 h 282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697" h="282944">
                        <a:moveTo>
                          <a:pt x="0" y="56589"/>
                        </a:moveTo>
                        <a:lnTo>
                          <a:pt x="129849" y="56589"/>
                        </a:lnTo>
                        <a:lnTo>
                          <a:pt x="129849" y="0"/>
                        </a:lnTo>
                        <a:lnTo>
                          <a:pt x="259697" y="141472"/>
                        </a:lnTo>
                        <a:lnTo>
                          <a:pt x="129849" y="282944"/>
                        </a:lnTo>
                        <a:lnTo>
                          <a:pt x="129849" y="226355"/>
                        </a:lnTo>
                        <a:lnTo>
                          <a:pt x="0" y="226355"/>
                        </a:lnTo>
                        <a:lnTo>
                          <a:pt x="0" y="56589"/>
                        </a:lnTo>
                        <a:close/>
                      </a:path>
                    </a:pathLst>
                  </a:custGeom>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txBody>
                  <a:bodyPr spcFirstLastPara="0" vert="horz" wrap="square" lIns="-1" tIns="56588" rIns="77909" bIns="56589" numCol="1" spcCol="1270" anchor="ctr" anchorCtr="0">
                    <a:noAutofit/>
                  </a:bodyPr>
                  <a:lstStyle/>
                  <a:p>
                    <a:pPr algn="ctr" defTabSz="577850">
                      <a:lnSpc>
                        <a:spcPct val="90000"/>
                      </a:lnSpc>
                      <a:spcAft>
                        <a:spcPct val="35000"/>
                      </a:spcAft>
                    </a:pPr>
                    <a:endParaRPr lang="lv-LV" sz="1300" dirty="0"/>
                  </a:p>
                </p:txBody>
              </p:sp>
              <p:sp>
                <p:nvSpPr>
                  <p:cNvPr id="30" name="Freeform 29"/>
                  <p:cNvSpPr/>
                  <p:nvPr/>
                </p:nvSpPr>
                <p:spPr>
                  <a:xfrm rot="2184">
                    <a:off x="7358201" y="3561034"/>
                    <a:ext cx="287925" cy="282944"/>
                  </a:xfrm>
                  <a:custGeom>
                    <a:avLst/>
                    <a:gdLst>
                      <a:gd name="connsiteX0" fmla="*/ 0 w 259697"/>
                      <a:gd name="connsiteY0" fmla="*/ 56589 h 282944"/>
                      <a:gd name="connsiteX1" fmla="*/ 129849 w 259697"/>
                      <a:gd name="connsiteY1" fmla="*/ 56589 h 282944"/>
                      <a:gd name="connsiteX2" fmla="*/ 129849 w 259697"/>
                      <a:gd name="connsiteY2" fmla="*/ 0 h 282944"/>
                      <a:gd name="connsiteX3" fmla="*/ 259697 w 259697"/>
                      <a:gd name="connsiteY3" fmla="*/ 141472 h 282944"/>
                      <a:gd name="connsiteX4" fmla="*/ 129849 w 259697"/>
                      <a:gd name="connsiteY4" fmla="*/ 282944 h 282944"/>
                      <a:gd name="connsiteX5" fmla="*/ 129849 w 259697"/>
                      <a:gd name="connsiteY5" fmla="*/ 226355 h 282944"/>
                      <a:gd name="connsiteX6" fmla="*/ 0 w 259697"/>
                      <a:gd name="connsiteY6" fmla="*/ 226355 h 282944"/>
                      <a:gd name="connsiteX7" fmla="*/ 0 w 259697"/>
                      <a:gd name="connsiteY7" fmla="*/ 56589 h 282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697" h="282944">
                        <a:moveTo>
                          <a:pt x="0" y="56589"/>
                        </a:moveTo>
                        <a:lnTo>
                          <a:pt x="129849" y="56589"/>
                        </a:lnTo>
                        <a:lnTo>
                          <a:pt x="129849" y="0"/>
                        </a:lnTo>
                        <a:lnTo>
                          <a:pt x="259697" y="141472"/>
                        </a:lnTo>
                        <a:lnTo>
                          <a:pt x="129849" y="282944"/>
                        </a:lnTo>
                        <a:lnTo>
                          <a:pt x="129849" y="226355"/>
                        </a:lnTo>
                        <a:lnTo>
                          <a:pt x="0" y="226355"/>
                        </a:lnTo>
                        <a:lnTo>
                          <a:pt x="0" y="56589"/>
                        </a:lnTo>
                        <a:close/>
                      </a:path>
                    </a:pathLst>
                  </a:custGeom>
                  <a:gradFill>
                    <a:gsLst>
                      <a:gs pos="0">
                        <a:srgbClr val="FFFF00"/>
                      </a:gs>
                      <a:gs pos="100000">
                        <a:schemeClr val="accent2">
                          <a:hueOff val="0"/>
                          <a:satOff val="0"/>
                          <a:lumOff val="0"/>
                          <a:alphaOff val="0"/>
                          <a:tint val="37000"/>
                          <a:satMod val="300000"/>
                        </a:schemeClr>
                      </a:gs>
                      <a:gs pos="100000">
                        <a:schemeClr val="accent2">
                          <a:hueOff val="0"/>
                          <a:satOff val="0"/>
                          <a:lumOff val="0"/>
                          <a:alphaOff val="0"/>
                          <a:tint val="15000"/>
                          <a:satMod val="350000"/>
                        </a:schemeClr>
                      </a:gs>
                    </a:gsLst>
                  </a:gradFill>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txBody>
                  <a:bodyPr spcFirstLastPara="0" vert="horz" wrap="square" lIns="-1" tIns="56588" rIns="77909" bIns="56589" numCol="1" spcCol="1270" anchor="ctr" anchorCtr="0">
                    <a:noAutofit/>
                  </a:bodyPr>
                  <a:lstStyle/>
                  <a:p>
                    <a:pPr algn="ctr" defTabSz="577850">
                      <a:lnSpc>
                        <a:spcPct val="90000"/>
                      </a:lnSpc>
                      <a:spcAft>
                        <a:spcPct val="35000"/>
                      </a:spcAft>
                    </a:pPr>
                    <a:endParaRPr lang="lv-LV" sz="1300" dirty="0"/>
                  </a:p>
                </p:txBody>
              </p:sp>
            </p:grpSp>
          </p:grpSp>
        </p:grpSp>
        <p:grpSp>
          <p:nvGrpSpPr>
            <p:cNvPr id="31" name="Group 30"/>
            <p:cNvGrpSpPr/>
            <p:nvPr/>
          </p:nvGrpSpPr>
          <p:grpSpPr>
            <a:xfrm>
              <a:off x="288446" y="3817013"/>
              <a:ext cx="8645467" cy="2709387"/>
              <a:chOff x="2602701" y="1495032"/>
              <a:chExt cx="8021511" cy="3900149"/>
            </a:xfrm>
          </p:grpSpPr>
          <p:sp>
            <p:nvSpPr>
              <p:cNvPr id="32" name="TextBox 31"/>
              <p:cNvSpPr txBox="1"/>
              <p:nvPr/>
            </p:nvSpPr>
            <p:spPr>
              <a:xfrm>
                <a:off x="2602701" y="4464335"/>
                <a:ext cx="8021511" cy="930846"/>
              </a:xfrm>
              <a:prstGeom prst="rect">
                <a:avLst/>
              </a:prstGeom>
              <a:noFill/>
              <a:ln w="25400">
                <a:solidFill>
                  <a:srgbClr val="C00000"/>
                </a:solidFill>
              </a:ln>
            </p:spPr>
            <p:txBody>
              <a:bodyPr wrap="square" rtlCol="0">
                <a:spAutoFit/>
              </a:bodyPr>
              <a:lstStyle/>
              <a:p>
                <a:pPr marL="285750" indent="-285750" algn="just">
                  <a:buFont typeface="Arial" panose="020B0604020202020204" pitchFamily="34" charset="0"/>
                  <a:buChar char="•"/>
                </a:pPr>
                <a:r>
                  <a:rPr lang="lv-LV" b="1" dirty="0"/>
                  <a:t>Visām valsts budžeta finansētām prioritātēm ir </a:t>
                </a:r>
                <a:r>
                  <a:rPr lang="lv-LV" b="1" u="sng" dirty="0"/>
                  <a:t>vienota kārtība un nosacījumi</a:t>
                </a:r>
                <a:endParaRPr lang="en-GB" b="1" u="sng" dirty="0"/>
              </a:p>
              <a:p>
                <a:pPr marL="285750" indent="-285750" algn="just">
                  <a:buFont typeface="Arial" panose="020B0604020202020204" pitchFamily="34" charset="0"/>
                  <a:buChar char="•"/>
                </a:pPr>
                <a:r>
                  <a:rPr lang="lv-LV" b="1" dirty="0"/>
                  <a:t>NVO ir koordinēti un koleģiāli jādefinē / jāapstiprina </a:t>
                </a:r>
                <a:r>
                  <a:rPr lang="lv-LV" b="1" u="sng" dirty="0"/>
                  <a:t>priekšlikumi prioritārā </a:t>
                </a:r>
                <a:r>
                  <a:rPr lang="lv-LV" b="1" u="sng" dirty="0" smtClean="0"/>
                  <a:t>secībā</a:t>
                </a:r>
                <a:endParaRPr lang="lv-LV" b="1" u="sng" dirty="0"/>
              </a:p>
            </p:txBody>
          </p:sp>
          <p:cxnSp>
            <p:nvCxnSpPr>
              <p:cNvPr id="33" name="Straight Arrow Connector 32"/>
              <p:cNvCxnSpPr/>
              <p:nvPr/>
            </p:nvCxnSpPr>
            <p:spPr>
              <a:xfrm flipH="1" flipV="1">
                <a:off x="3782425" y="1495032"/>
                <a:ext cx="542719" cy="2969305"/>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36" name="Oval 35"/>
            <p:cNvSpPr/>
            <p:nvPr/>
          </p:nvSpPr>
          <p:spPr>
            <a:xfrm>
              <a:off x="203094" y="2673513"/>
              <a:ext cx="1617107" cy="1297587"/>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739214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t>15.aprīlī MK apstiprinātajā Stabilitātes programmā fiksētā fiskālā telpa, % no IKP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1165944"/>
              </p:ext>
            </p:extLst>
          </p:nvPr>
        </p:nvGraphicFramePr>
        <p:xfrm>
          <a:off x="1051561" y="1752600"/>
          <a:ext cx="10040112" cy="3450336"/>
        </p:xfrm>
        <a:graphic>
          <a:graphicData uri="http://schemas.openxmlformats.org/drawingml/2006/table">
            <a:tbl>
              <a:tblPr firstRow="1" bandRow="1">
                <a:tableStyleId>{5C22544A-7EE6-4342-B048-85BDC9FD1C3A}</a:tableStyleId>
              </a:tblPr>
              <a:tblGrid>
                <a:gridCol w="4563687">
                  <a:extLst>
                    <a:ext uri="{9D8B030D-6E8A-4147-A177-3AD203B41FA5}">
                      <a16:colId xmlns:a16="http://schemas.microsoft.com/office/drawing/2014/main" val="1826476597"/>
                    </a:ext>
                  </a:extLst>
                </a:gridCol>
                <a:gridCol w="1825475">
                  <a:extLst>
                    <a:ext uri="{9D8B030D-6E8A-4147-A177-3AD203B41FA5}">
                      <a16:colId xmlns:a16="http://schemas.microsoft.com/office/drawing/2014/main" val="2433597388"/>
                    </a:ext>
                  </a:extLst>
                </a:gridCol>
                <a:gridCol w="1825475">
                  <a:extLst>
                    <a:ext uri="{9D8B030D-6E8A-4147-A177-3AD203B41FA5}">
                      <a16:colId xmlns:a16="http://schemas.microsoft.com/office/drawing/2014/main" val="470155441"/>
                    </a:ext>
                  </a:extLst>
                </a:gridCol>
                <a:gridCol w="1825475">
                  <a:extLst>
                    <a:ext uri="{9D8B030D-6E8A-4147-A177-3AD203B41FA5}">
                      <a16:colId xmlns:a16="http://schemas.microsoft.com/office/drawing/2014/main" val="2096843584"/>
                    </a:ext>
                  </a:extLst>
                </a:gridCol>
              </a:tblGrid>
              <a:tr h="544299">
                <a:tc>
                  <a:txBody>
                    <a:bodyPr/>
                    <a:lstStyle/>
                    <a:p>
                      <a:pPr algn="ctr" rtl="0" fontAlgn="ctr"/>
                      <a:r>
                        <a:rPr lang="lv-LV" sz="20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p>
                  </a:txBody>
                  <a:tcPr marL="9525" marR="9525" marT="9525" marB="0" anchor="ctr"/>
                </a:tc>
                <a:tc>
                  <a:txBody>
                    <a:bodyPr/>
                    <a:lstStyle/>
                    <a:p>
                      <a:pPr algn="ctr" rtl="0" fontAlgn="ctr"/>
                      <a:r>
                        <a:rPr lang="lv-LV" sz="2000" b="1"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2020</a:t>
                      </a:r>
                      <a:endParaRPr lang="lv-LV"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rtl="0" fontAlgn="ctr"/>
                      <a:r>
                        <a:rPr lang="lv-LV" sz="2000" b="1"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2021</a:t>
                      </a:r>
                      <a:endParaRPr lang="lv-LV"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rtl="0" fontAlgn="ctr"/>
                      <a:r>
                        <a:rPr lang="lv-LV" sz="2000" b="1"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2022</a:t>
                      </a:r>
                      <a:endParaRPr lang="lv-LV"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extLst>
                  <a:ext uri="{0D108BD9-81ED-4DB2-BD59-A6C34878D82A}">
                    <a16:rowId xmlns:a16="http://schemas.microsoft.com/office/drawing/2014/main" val="3983601747"/>
                  </a:ext>
                </a:extLst>
              </a:tr>
              <a:tr h="729772">
                <a:tc>
                  <a:txBody>
                    <a:bodyPr/>
                    <a:lstStyle/>
                    <a:p>
                      <a:pPr algn="l" rtl="0" fontAlgn="ctr"/>
                      <a:r>
                        <a:rPr lang="lv-LV" sz="20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Pieļaujamā</a:t>
                      </a:r>
                      <a:r>
                        <a:rPr lang="lv-LV" sz="2000" b="0" i="0" u="none" strike="noStrike" baseline="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 v</a:t>
                      </a:r>
                      <a:r>
                        <a:rPr lang="lv-LV" sz="20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ispārējās </a:t>
                      </a:r>
                      <a:r>
                        <a:rPr lang="lv-LV" sz="20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valdības budžeta </a:t>
                      </a:r>
                      <a:r>
                        <a:rPr lang="lv-LV" sz="20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bilance, % no IKP</a:t>
                      </a:r>
                    </a:p>
                  </a:txBody>
                  <a:tcPr marL="9525" marR="9525" marT="9525" marB="0" anchor="ctr"/>
                </a:tc>
                <a:tc>
                  <a:txBody>
                    <a:bodyPr/>
                    <a:lstStyle/>
                    <a:p>
                      <a:pPr marL="0" algn="ctr" defTabSz="914400" rtl="0" eaLnBrk="1" fontAlgn="ctr" latinLnBrk="0" hangingPunct="1"/>
                      <a:r>
                        <a:rPr lang="lv-LV" sz="2000" b="0" i="0" u="none" strike="noStrike"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-0,30</a:t>
                      </a:r>
                      <a:endParaRPr lang="lv-LV" sz="20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marL="0" algn="ctr" defTabSz="914400" rtl="0" eaLnBrk="1" fontAlgn="ctr" latinLnBrk="0" hangingPunct="1"/>
                      <a:r>
                        <a:rPr lang="lv-LV" sz="2000" b="0" i="0" u="none" strike="noStrike"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-0,13</a:t>
                      </a:r>
                      <a:endParaRPr lang="lv-LV" sz="20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marL="0" algn="ctr" defTabSz="914400" rtl="0" eaLnBrk="1" fontAlgn="ctr" latinLnBrk="0" hangingPunct="1"/>
                      <a:r>
                        <a:rPr lang="lv-LV" sz="2000" b="0" i="0" u="none" strike="noStrike"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-0,23</a:t>
                      </a:r>
                      <a:endParaRPr lang="lv-LV" sz="20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3892459250"/>
                  </a:ext>
                </a:extLst>
              </a:tr>
              <a:tr h="108766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lv-LV" sz="20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Vispārējās valdības budžeta bilance pie nemainīgas </a:t>
                      </a:r>
                      <a:r>
                        <a:rPr lang="lv-LV" sz="2000" b="0"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politikas, % no IKP</a:t>
                      </a:r>
                    </a:p>
                  </a:txBody>
                  <a:tcPr marL="9525" marR="9525" marT="9525" marB="0" anchor="ctr"/>
                </a:tc>
                <a:tc>
                  <a:txBody>
                    <a:bodyPr/>
                    <a:lstStyle/>
                    <a:p>
                      <a:pPr algn="ctr" fontAlgn="b"/>
                      <a:r>
                        <a:rPr lang="lv-LV" sz="2000" b="0" i="0" u="none" strike="noStrike"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-0,34</a:t>
                      </a:r>
                      <a:endParaRPr lang="lv-LV" sz="20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2000" b="0" i="0" u="none" strike="noStrike"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-0,37</a:t>
                      </a:r>
                      <a:endParaRPr lang="lv-LV" sz="20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tc>
                  <a:txBody>
                    <a:bodyPr/>
                    <a:lstStyle/>
                    <a:p>
                      <a:pPr algn="ctr" fontAlgn="b"/>
                      <a:r>
                        <a:rPr lang="lv-LV" sz="2000" b="0" i="0" u="none" strike="noStrike"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0,25</a:t>
                      </a:r>
                      <a:endParaRPr lang="lv-LV" sz="20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tc>
                <a:extLst>
                  <a:ext uri="{0D108BD9-81ED-4DB2-BD59-A6C34878D82A}">
                    <a16:rowId xmlns:a16="http://schemas.microsoft.com/office/drawing/2014/main" val="1377941692"/>
                  </a:ext>
                </a:extLst>
              </a:tr>
              <a:tr h="544299">
                <a:tc>
                  <a:txBody>
                    <a:bodyPr/>
                    <a:lstStyle/>
                    <a:p>
                      <a:pPr algn="l" rtl="0" fontAlgn="ctr"/>
                      <a:r>
                        <a:rPr lang="lv-LV"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Fiskālā </a:t>
                      </a:r>
                      <a:r>
                        <a:rPr lang="lv-LV" sz="2000" b="1"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telpa, % no</a:t>
                      </a:r>
                      <a:r>
                        <a:rPr lang="lv-LV" sz="2000" b="1" i="0" u="none" strike="noStrike" baseline="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 IKP</a:t>
                      </a:r>
                      <a:endParaRPr lang="lv-LV"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marL="0" algn="ctr" defTabSz="914400" rtl="0" eaLnBrk="1" fontAlgn="ctr" latinLnBrk="0" hangingPunct="1"/>
                      <a:r>
                        <a:rPr lang="lv-LV" sz="2000" b="0" i="0" u="none" strike="noStrike"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-0,04</a:t>
                      </a:r>
                      <a:endParaRPr lang="lv-LV" sz="20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marL="0" algn="ctr" defTabSz="914400" rtl="0" eaLnBrk="1" fontAlgn="ctr" latinLnBrk="0" hangingPunct="1"/>
                      <a:r>
                        <a:rPr lang="lv-LV" sz="2000" b="0" i="0" u="none" strike="noStrike"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-0,23</a:t>
                      </a:r>
                      <a:endParaRPr lang="lv-LV" sz="20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marL="0" algn="ctr" defTabSz="914400" rtl="0" eaLnBrk="1" fontAlgn="ctr" latinLnBrk="0" hangingPunct="1"/>
                      <a:r>
                        <a:rPr lang="lv-LV" sz="2000" b="0" i="0" u="none" strike="noStrike"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0,48</a:t>
                      </a:r>
                      <a:endParaRPr lang="lv-LV" sz="20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extLst>
                  <a:ext uri="{0D108BD9-81ED-4DB2-BD59-A6C34878D82A}">
                    <a16:rowId xmlns:a16="http://schemas.microsoft.com/office/drawing/2014/main" val="2041146560"/>
                  </a:ext>
                </a:extLst>
              </a:tr>
              <a:tr h="544299">
                <a:tc>
                  <a:txBody>
                    <a:bodyPr/>
                    <a:lstStyle/>
                    <a:p>
                      <a:pPr algn="l" rtl="0" fontAlgn="ctr"/>
                      <a:r>
                        <a:rPr lang="lv-LV"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Fiskālā telpa, milj. </a:t>
                      </a:r>
                      <a:r>
                        <a:rPr lang="lv-LV" sz="2000" b="1"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eiro</a:t>
                      </a:r>
                      <a:endParaRPr lang="lv-LV" sz="2000" b="1" i="1"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rtl="0" fontAlgn="ctr"/>
                      <a:r>
                        <a:rPr lang="lv-LV" sz="2000" b="1"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-11,9</a:t>
                      </a:r>
                      <a:endParaRPr lang="lv-LV"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rtl="0" fontAlgn="ctr"/>
                      <a:r>
                        <a:rPr lang="lv-LV" sz="2000" b="1"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-81,1</a:t>
                      </a:r>
                      <a:endParaRPr lang="lv-LV"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tc>
                  <a:txBody>
                    <a:bodyPr/>
                    <a:lstStyle/>
                    <a:p>
                      <a:pPr algn="ctr" rtl="0" fontAlgn="ctr"/>
                      <a:r>
                        <a:rPr lang="lv-LV" sz="2000" b="1" i="0" u="none" strike="noStrike"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176,3</a:t>
                      </a:r>
                      <a:endParaRPr lang="lv-LV"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ctr"/>
                </a:tc>
                <a:extLst>
                  <a:ext uri="{0D108BD9-81ED-4DB2-BD59-A6C34878D82A}">
                    <a16:rowId xmlns:a16="http://schemas.microsoft.com/office/drawing/2014/main" val="2268592885"/>
                  </a:ext>
                </a:extLst>
              </a:tr>
            </a:tbl>
          </a:graphicData>
        </a:graphic>
      </p:graphicFrame>
      <p:sp>
        <p:nvSpPr>
          <p:cNvPr id="6" name="Slide Number Placeholder 5"/>
          <p:cNvSpPr>
            <a:spLocks noGrp="1"/>
          </p:cNvSpPr>
          <p:nvPr>
            <p:ph type="sldNum" sz="quarter" idx="13"/>
          </p:nvPr>
        </p:nvSpPr>
        <p:spPr/>
        <p:txBody>
          <a:bodyPr/>
          <a:lstStyle/>
          <a:p>
            <a:fld id="{0B582915-0310-4CDD-9A79-BDC3E59340E8}" type="slidenum">
              <a:rPr lang="en-US" altLang="lv-LV" smtClean="0"/>
              <a:pPr/>
              <a:t>4</a:t>
            </a:fld>
            <a:endParaRPr lang="en-US" altLang="lv-LV"/>
          </a:p>
        </p:txBody>
      </p:sp>
    </p:spTree>
    <p:extLst>
      <p:ext uri="{BB962C8B-B14F-4D97-AF65-F5344CB8AC3E}">
        <p14:creationId xmlns:p14="http://schemas.microsoft.com/office/powerpoint/2010/main" val="300138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a:xfrm>
            <a:off x="9494520" y="6173471"/>
            <a:ext cx="2133600" cy="365125"/>
          </a:xfrm>
        </p:spPr>
        <p:txBody>
          <a:bodyPr/>
          <a:lstStyle/>
          <a:p>
            <a:fld id="{952464FB-6FA6-4E80-ACB1-F4B9846AA373}" type="slidenum">
              <a:rPr lang="lv-LV" smtClean="0"/>
              <a:pPr/>
              <a:t>5</a:t>
            </a:fld>
            <a:endParaRPr lang="lv-LV"/>
          </a:p>
        </p:txBody>
      </p:sp>
      <p:sp>
        <p:nvSpPr>
          <p:cNvPr id="4" name="Title 1"/>
          <p:cNvSpPr txBox="1">
            <a:spLocks/>
          </p:cNvSpPr>
          <p:nvPr/>
        </p:nvSpPr>
        <p:spPr>
          <a:xfrm>
            <a:off x="2057400" y="3377184"/>
            <a:ext cx="8610600" cy="74676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defRPr/>
            </a:pPr>
            <a:r>
              <a:rPr lang="lv-LV" dirty="0" smtClean="0">
                <a:solidFill>
                  <a:schemeClr val="tx2">
                    <a:lumMod val="50000"/>
                  </a:schemeClr>
                </a:solidFill>
              </a:rPr>
              <a:t>Grozījumi Uzņēmumu ienākuma nodokļa likumā</a:t>
            </a:r>
            <a:endParaRPr lang="lv-LV" altLang="lv-LV" dirty="0" smtClean="0"/>
          </a:p>
        </p:txBody>
      </p:sp>
    </p:spTree>
    <p:extLst>
      <p:ext uri="{BB962C8B-B14F-4D97-AF65-F5344CB8AC3E}">
        <p14:creationId xmlns:p14="http://schemas.microsoft.com/office/powerpoint/2010/main" val="3845571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7792" y="381000"/>
            <a:ext cx="7303008" cy="1036638"/>
          </a:xfrm>
        </p:spPr>
        <p:txBody>
          <a:bodyPr>
            <a:noAutofit/>
          </a:bodyPr>
          <a:lstStyle/>
          <a:p>
            <a:pPr>
              <a:defRPr/>
            </a:pPr>
            <a:r>
              <a:rPr lang="lv-LV" sz="2000" dirty="0" smtClean="0"/>
              <a:t>Šobrīd </a:t>
            </a:r>
            <a:r>
              <a:rPr lang="lv-LV" sz="2000" dirty="0"/>
              <a:t>UIN likums paredz 3 dažādu veidu nodokļa stimulus </a:t>
            </a:r>
            <a:r>
              <a:rPr lang="lv-LV" sz="2000" dirty="0" smtClean="0"/>
              <a:t>ziedotājam, </a:t>
            </a:r>
            <a:r>
              <a:rPr lang="lv-LV" sz="2000" dirty="0"/>
              <a:t>ja tie ziedo sabiedriskā labuma </a:t>
            </a:r>
            <a:r>
              <a:rPr lang="lv-LV" sz="2000" dirty="0" smtClean="0"/>
              <a:t>organizācijai (SLO)</a:t>
            </a:r>
            <a:r>
              <a:rPr lang="lv-LV" sz="2000" dirty="0"/>
              <a:t/>
            </a:r>
            <a:br>
              <a:rPr lang="lv-LV" sz="2000" dirty="0"/>
            </a:br>
            <a:endParaRPr lang="lv-LV" sz="2000" dirty="0"/>
          </a:p>
        </p:txBody>
      </p:sp>
      <p:sp>
        <p:nvSpPr>
          <p:cNvPr id="7" name="Content Placeholder 3"/>
          <p:cNvSpPr txBox="1">
            <a:spLocks noGrp="1"/>
          </p:cNvSpPr>
          <p:nvPr>
            <p:ph idx="1"/>
          </p:nvPr>
        </p:nvSpPr>
        <p:spPr>
          <a:xfrm>
            <a:off x="2258568" y="1792224"/>
            <a:ext cx="8631936" cy="4176014"/>
          </a:xfrm>
          <a:ln w="25400">
            <a:solidFill>
              <a:schemeClr val="bg1"/>
            </a:solidFill>
            <a:round/>
          </a:ln>
        </p:spPr>
        <p:txBody>
          <a:bodyPr>
            <a:noAutofit/>
          </a:bodyPr>
          <a:lstStyle/>
          <a:p>
            <a:pPr algn="just">
              <a:spcBef>
                <a:spcPts val="300"/>
              </a:spcBef>
              <a:defRPr sz="1600">
                <a:solidFill>
                  <a:srgbClr val="000000"/>
                </a:solidFill>
              </a:defRPr>
            </a:pPr>
            <a:r>
              <a:rPr lang="lv-LV" sz="1800" dirty="0" smtClean="0">
                <a:solidFill>
                  <a:srgbClr val="000000"/>
                </a:solidFill>
              </a:rPr>
              <a:t>Uzņēmējs </a:t>
            </a:r>
            <a:r>
              <a:rPr lang="lv-LV" sz="1800" dirty="0" smtClean="0">
                <a:solidFill>
                  <a:srgbClr val="000000"/>
                </a:solidFill>
              </a:rPr>
              <a:t>taksācijas gada laikā var izvēlēties vienu no šādiem stimuliem:</a:t>
            </a:r>
          </a:p>
          <a:p>
            <a:pPr algn="just">
              <a:spcBef>
                <a:spcPts val="300"/>
              </a:spcBef>
              <a:defRPr sz="1600">
                <a:solidFill>
                  <a:srgbClr val="000000"/>
                </a:solidFill>
              </a:defRPr>
            </a:pPr>
            <a:endParaRPr lang="lv-LV" sz="1800" dirty="0" smtClean="0">
              <a:solidFill>
                <a:srgbClr val="000000"/>
              </a:solidFill>
            </a:endParaRPr>
          </a:p>
          <a:p>
            <a:pPr marL="342900" indent="-342900" algn="just">
              <a:spcBef>
                <a:spcPts val="300"/>
              </a:spcBef>
              <a:buFont typeface="Arial" panose="020B0604020202020204" pitchFamily="34" charset="0"/>
              <a:buAutoNum type="arabicParenR"/>
              <a:defRPr sz="1600">
                <a:solidFill>
                  <a:srgbClr val="000000"/>
                </a:solidFill>
              </a:defRPr>
            </a:pPr>
            <a:r>
              <a:rPr lang="lv-LV" sz="1800" dirty="0" smtClean="0">
                <a:solidFill>
                  <a:srgbClr val="000000"/>
                </a:solidFill>
              </a:rPr>
              <a:t>neiekļaut taksācijas perioda ar UIN apliekamajā bāzē ziedoto summu, līdz 5% no iepriekšējā pārskata gada peļņas pēc aprēķinātajiem nodokļiem; </a:t>
            </a:r>
            <a:r>
              <a:rPr lang="lv-LV" sz="1800" i="1" dirty="0" smtClean="0">
                <a:solidFill>
                  <a:srgbClr val="000000"/>
                </a:solidFill>
              </a:rPr>
              <a:t>vai</a:t>
            </a:r>
          </a:p>
          <a:p>
            <a:pPr marL="342900" indent="-342900" algn="just">
              <a:spcBef>
                <a:spcPts val="300"/>
              </a:spcBef>
              <a:buFont typeface="Arial" panose="020B0604020202020204" pitchFamily="34" charset="0"/>
              <a:buAutoNum type="arabicParenR"/>
              <a:defRPr sz="1600">
                <a:solidFill>
                  <a:srgbClr val="000000"/>
                </a:solidFill>
              </a:defRPr>
            </a:pPr>
            <a:endParaRPr lang="lv-LV" sz="1800" i="1" dirty="0" smtClean="0">
              <a:solidFill>
                <a:srgbClr val="000000"/>
              </a:solidFill>
            </a:endParaRPr>
          </a:p>
          <a:p>
            <a:pPr marL="342900" indent="-342900" algn="just">
              <a:spcBef>
                <a:spcPts val="300"/>
              </a:spcBef>
              <a:buFont typeface="Arial" panose="020B0604020202020204" pitchFamily="34" charset="0"/>
              <a:buAutoNum type="arabicParenR"/>
              <a:defRPr sz="1600">
                <a:solidFill>
                  <a:srgbClr val="000000"/>
                </a:solidFill>
              </a:defRPr>
            </a:pPr>
            <a:r>
              <a:rPr lang="lv-LV" sz="1800" dirty="0" smtClean="0">
                <a:solidFill>
                  <a:srgbClr val="000000"/>
                </a:solidFill>
              </a:rPr>
              <a:t>neiekļaut taksācijas perioda ar UIN apliekamajā bāzē ziedoto summu, līdz  2% no iepriekšējā pārskata gada kopējās darba ņēmējiem aprēķinātās bruto darba samaksas, no kuras samaksātas VSAOI; </a:t>
            </a:r>
            <a:r>
              <a:rPr lang="lv-LV" sz="1800" i="1" dirty="0" smtClean="0">
                <a:solidFill>
                  <a:srgbClr val="000000"/>
                </a:solidFill>
              </a:rPr>
              <a:t>vai</a:t>
            </a:r>
          </a:p>
          <a:p>
            <a:pPr marL="342900" indent="-342900" algn="just">
              <a:spcBef>
                <a:spcPts val="300"/>
              </a:spcBef>
              <a:buFont typeface="Arial" panose="020B0604020202020204" pitchFamily="34" charset="0"/>
              <a:buAutoNum type="arabicParenR"/>
              <a:defRPr sz="1600">
                <a:solidFill>
                  <a:srgbClr val="000000"/>
                </a:solidFill>
              </a:defRPr>
            </a:pPr>
            <a:endParaRPr lang="lv-LV" sz="1800" i="1" dirty="0" smtClean="0">
              <a:solidFill>
                <a:srgbClr val="000000"/>
              </a:solidFill>
            </a:endParaRPr>
          </a:p>
          <a:p>
            <a:pPr marL="342900" indent="-342900" algn="just">
              <a:spcBef>
                <a:spcPts val="300"/>
              </a:spcBef>
              <a:buFont typeface="Arial" panose="020B0604020202020204" pitchFamily="34" charset="0"/>
              <a:buAutoNum type="arabicParenR"/>
              <a:defRPr sz="1600">
                <a:solidFill>
                  <a:srgbClr val="000000"/>
                </a:solidFill>
              </a:defRPr>
            </a:pPr>
            <a:r>
              <a:rPr lang="lv-LV" sz="1800" dirty="0" smtClean="0">
                <a:solidFill>
                  <a:srgbClr val="000000"/>
                </a:solidFill>
              </a:rPr>
              <a:t>samazināt taksācijas periodā par aprēķinātajām dividendēm maksājamo UIN par 75 % no ziedotās summas, vienlaicīgi nepārsniedzot 20 % no aprēķinātās UIN summas par minētajām dividendēm.</a:t>
            </a:r>
            <a:endParaRPr lang="lv-LV" sz="1800" dirty="0">
              <a:solidFill>
                <a:srgbClr val="000000"/>
              </a:solidFill>
            </a:endParaRPr>
          </a:p>
        </p:txBody>
      </p:sp>
      <p:sp>
        <p:nvSpPr>
          <p:cNvPr id="13317"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1E267BD-3FD7-46DB-9E5F-98F4240BF21E}" type="slidenum">
              <a:rPr lang="en-US" altLang="lv-LV" smtClean="0"/>
              <a:pPr/>
              <a:t>6</a:t>
            </a:fld>
            <a:endParaRPr lang="en-US" altLang="lv-LV" smtClean="0"/>
          </a:p>
        </p:txBody>
      </p:sp>
    </p:spTree>
    <p:extLst>
      <p:ext uri="{BB962C8B-B14F-4D97-AF65-F5344CB8AC3E}">
        <p14:creationId xmlns:p14="http://schemas.microsoft.com/office/powerpoint/2010/main" val="2592887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898648" y="539750"/>
            <a:ext cx="7159752" cy="712978"/>
          </a:xfrm>
        </p:spPr>
        <p:txBody>
          <a:bodyPr>
            <a:normAutofit/>
          </a:bodyPr>
          <a:lstStyle/>
          <a:p>
            <a:r>
              <a:rPr lang="lv-LV" altLang="lv-LV" sz="2000" dirty="0" smtClean="0"/>
              <a:t>Saeima š.g. 23. maijā ir pieņēmusi un no š.g. 1.jūlija spēkā ir:</a:t>
            </a:r>
          </a:p>
        </p:txBody>
      </p:sp>
      <p:sp>
        <p:nvSpPr>
          <p:cNvPr id="7" name="Content Placeholder 3"/>
          <p:cNvSpPr txBox="1">
            <a:spLocks noGrp="1"/>
          </p:cNvSpPr>
          <p:nvPr>
            <p:ph idx="1"/>
          </p:nvPr>
        </p:nvSpPr>
        <p:spPr>
          <a:xfrm>
            <a:off x="2267712" y="1558100"/>
            <a:ext cx="8439912" cy="4525962"/>
          </a:xfrm>
          <a:ln w="25400">
            <a:round/>
          </a:ln>
        </p:spPr>
        <p:txBody>
          <a:bodyPr>
            <a:normAutofit fontScale="92500" lnSpcReduction="10000"/>
          </a:bodyPr>
          <a:lstStyle/>
          <a:p>
            <a:pPr algn="just">
              <a:spcBef>
                <a:spcPts val="300"/>
              </a:spcBef>
              <a:defRPr sz="1600">
                <a:solidFill>
                  <a:srgbClr val="000000"/>
                </a:solidFill>
              </a:defRPr>
            </a:pPr>
            <a:r>
              <a:rPr lang="lv-LV" sz="1900" dirty="0" smtClean="0">
                <a:solidFill>
                  <a:srgbClr val="000000"/>
                </a:solidFill>
              </a:rPr>
              <a:t>Grozījumi UIN likumā (pārejas noteikumi), kas paredz, ka:</a:t>
            </a:r>
          </a:p>
          <a:p>
            <a:pPr algn="just">
              <a:spcBef>
                <a:spcPts val="300"/>
              </a:spcBef>
              <a:defRPr sz="1600">
                <a:solidFill>
                  <a:srgbClr val="000000"/>
                </a:solidFill>
              </a:defRPr>
            </a:pPr>
            <a:endParaRPr lang="lv-LV" sz="1900" dirty="0" smtClean="0">
              <a:solidFill>
                <a:srgbClr val="000000"/>
              </a:solidFill>
            </a:endParaRPr>
          </a:p>
          <a:p>
            <a:pPr marL="285750" indent="-285750" algn="just">
              <a:spcBef>
                <a:spcPts val="300"/>
              </a:spcBef>
              <a:buFont typeface="Arial" panose="020B0604020202020204" pitchFamily="34" charset="0"/>
              <a:buChar char="•"/>
              <a:defRPr sz="1600">
                <a:solidFill>
                  <a:srgbClr val="000000"/>
                </a:solidFill>
              </a:defRPr>
            </a:pPr>
            <a:r>
              <a:rPr lang="lv-LV" sz="1900" dirty="0" smtClean="0">
                <a:solidFill>
                  <a:srgbClr val="000000"/>
                </a:solidFill>
              </a:rPr>
              <a:t>laikposmā no 2020. gada 1.janvāra līdz 2022. gada 31.decembrim varēs piemērot labvēlīgāku režīmu ziedotājiem.</a:t>
            </a:r>
          </a:p>
          <a:p>
            <a:pPr algn="just">
              <a:spcBef>
                <a:spcPts val="300"/>
              </a:spcBef>
              <a:defRPr sz="1600">
                <a:solidFill>
                  <a:srgbClr val="000000"/>
                </a:solidFill>
              </a:defRPr>
            </a:pPr>
            <a:endParaRPr lang="lv-LV" sz="1900" dirty="0" smtClean="0">
              <a:solidFill>
                <a:srgbClr val="000000"/>
              </a:solidFill>
            </a:endParaRPr>
          </a:p>
          <a:p>
            <a:pPr algn="just">
              <a:spcBef>
                <a:spcPts val="300"/>
              </a:spcBef>
              <a:defRPr sz="1600">
                <a:solidFill>
                  <a:srgbClr val="000000"/>
                </a:solidFill>
              </a:defRPr>
            </a:pPr>
            <a:r>
              <a:rPr lang="lv-LV" sz="1900" dirty="0" smtClean="0">
                <a:solidFill>
                  <a:srgbClr val="000000"/>
                </a:solidFill>
              </a:rPr>
              <a:t>Rezultātā minētajā laikā uzņēmējs varēs samazināt par aprēķinātajām dividendēm maksājamo UIN par </a:t>
            </a:r>
            <a:r>
              <a:rPr lang="lv-LV" sz="1900" b="1" dirty="0" smtClean="0">
                <a:solidFill>
                  <a:srgbClr val="000000"/>
                </a:solidFill>
              </a:rPr>
              <a:t>85 %</a:t>
            </a:r>
            <a:r>
              <a:rPr lang="lv-LV" sz="1900" dirty="0" smtClean="0">
                <a:solidFill>
                  <a:srgbClr val="000000"/>
                </a:solidFill>
              </a:rPr>
              <a:t> no SLO ziedotās summas, vienlaicīgi nepārsniedzot </a:t>
            </a:r>
            <a:r>
              <a:rPr lang="lv-LV" sz="1900" b="1" dirty="0" smtClean="0">
                <a:solidFill>
                  <a:srgbClr val="000000"/>
                </a:solidFill>
              </a:rPr>
              <a:t>30 % </a:t>
            </a:r>
            <a:r>
              <a:rPr lang="lv-LV" sz="1900" dirty="0" smtClean="0">
                <a:solidFill>
                  <a:srgbClr val="000000"/>
                </a:solidFill>
              </a:rPr>
              <a:t>no aprēķinātās UIN summas par minētajām dividendēm.</a:t>
            </a:r>
          </a:p>
          <a:p>
            <a:pPr algn="just">
              <a:spcBef>
                <a:spcPts val="300"/>
              </a:spcBef>
              <a:defRPr sz="1600">
                <a:solidFill>
                  <a:srgbClr val="000000"/>
                </a:solidFill>
              </a:defRPr>
            </a:pPr>
            <a:endParaRPr lang="lv-LV" sz="1900" dirty="0" smtClean="0">
              <a:solidFill>
                <a:srgbClr val="000000"/>
              </a:solidFill>
            </a:endParaRPr>
          </a:p>
          <a:p>
            <a:pPr algn="just">
              <a:spcBef>
                <a:spcPts val="300"/>
              </a:spcBef>
              <a:defRPr sz="1600">
                <a:solidFill>
                  <a:srgbClr val="000000"/>
                </a:solidFill>
              </a:defRPr>
            </a:pPr>
            <a:r>
              <a:rPr lang="lv-LV" sz="1900" dirty="0" smtClean="0">
                <a:solidFill>
                  <a:srgbClr val="000000"/>
                </a:solidFill>
              </a:rPr>
              <a:t>Ja uzņēmumam šis modelis kādu iemeslu dēļ nav piemērojams, saglabāsies arī iespēja, izvēlēties iepriekšminēto 1) vai 2)  nodokļa stimulu. </a:t>
            </a:r>
          </a:p>
          <a:p>
            <a:pPr algn="just">
              <a:spcBef>
                <a:spcPts val="300"/>
              </a:spcBef>
              <a:defRPr sz="1600">
                <a:solidFill>
                  <a:srgbClr val="000000"/>
                </a:solidFill>
              </a:defRPr>
            </a:pPr>
            <a:endParaRPr lang="lv-LV" sz="1900" dirty="0" smtClean="0">
              <a:solidFill>
                <a:srgbClr val="000000"/>
              </a:solidFill>
            </a:endParaRPr>
          </a:p>
          <a:p>
            <a:pPr algn="just">
              <a:spcBef>
                <a:spcPts val="300"/>
              </a:spcBef>
              <a:defRPr sz="1600">
                <a:solidFill>
                  <a:srgbClr val="000000"/>
                </a:solidFill>
              </a:defRPr>
            </a:pPr>
            <a:r>
              <a:rPr lang="lv-LV" sz="1900" dirty="0" smtClean="0">
                <a:solidFill>
                  <a:srgbClr val="000000"/>
                </a:solidFill>
              </a:rPr>
              <a:t>Saeima ir uzdevusi MK līdz 2021.gada 30.novembrim izvērtēt minēto izmaiņu ietekmi uz SLO saņemtajiem ziedojumiem. </a:t>
            </a:r>
          </a:p>
          <a:p>
            <a:pPr algn="just">
              <a:spcBef>
                <a:spcPts val="300"/>
              </a:spcBef>
              <a:defRPr sz="1600">
                <a:solidFill>
                  <a:srgbClr val="000000"/>
                </a:solidFill>
              </a:defRPr>
            </a:pPr>
            <a:endParaRPr lang="lv-LV" sz="2200" dirty="0">
              <a:solidFill>
                <a:srgbClr val="000000"/>
              </a:solidFill>
            </a:endParaRPr>
          </a:p>
        </p:txBody>
      </p:sp>
      <p:sp>
        <p:nvSpPr>
          <p:cNvPr id="14341"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B7C2A0B-4A40-43DD-A675-7F6456EFBF73}" type="slidenum">
              <a:rPr lang="en-US" altLang="lv-LV" smtClean="0"/>
              <a:pPr/>
              <a:t>7</a:t>
            </a:fld>
            <a:endParaRPr lang="en-US" altLang="lv-LV" dirty="0" smtClean="0"/>
          </a:p>
        </p:txBody>
      </p:sp>
    </p:spTree>
    <p:extLst>
      <p:ext uri="{BB962C8B-B14F-4D97-AF65-F5344CB8AC3E}">
        <p14:creationId xmlns:p14="http://schemas.microsoft.com/office/powerpoint/2010/main" val="2918645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4015" y="1752601"/>
            <a:ext cx="10228385" cy="4373573"/>
          </a:xfrm>
        </p:spPr>
        <p:txBody>
          <a:bodyPr/>
          <a:lstStyle/>
          <a:p>
            <a:endParaRPr lang="lv-LV" dirty="0" smtClean="0"/>
          </a:p>
          <a:p>
            <a:endParaRPr lang="lv-LV" dirty="0"/>
          </a:p>
          <a:p>
            <a:endParaRPr lang="lv-LV" dirty="0" smtClean="0"/>
          </a:p>
          <a:p>
            <a:pPr algn="ctr">
              <a:defRPr/>
            </a:pPr>
            <a:r>
              <a:rPr lang="lv-LV" altLang="lv-LV" sz="2400" b="1" dirty="0">
                <a:solidFill>
                  <a:schemeClr val="tx1">
                    <a:lumMod val="95000"/>
                    <a:lumOff val="5000"/>
                  </a:schemeClr>
                </a:solidFill>
              </a:rPr>
              <a:t>Grozījumi Sabiedriskā labuma organizāciju likumā</a:t>
            </a:r>
            <a:endParaRPr lang="lv-LV" sz="2400" b="1" dirty="0">
              <a:solidFill>
                <a:schemeClr val="tx1">
                  <a:lumMod val="95000"/>
                  <a:lumOff val="5000"/>
                </a:schemeClr>
              </a:solidFill>
            </a:endParaRPr>
          </a:p>
        </p:txBody>
      </p:sp>
      <p:sp>
        <p:nvSpPr>
          <p:cNvPr id="2" name="Slide Number Placeholder 1"/>
          <p:cNvSpPr>
            <a:spLocks noGrp="1"/>
          </p:cNvSpPr>
          <p:nvPr>
            <p:ph type="sldNum" sz="quarter" idx="13"/>
          </p:nvPr>
        </p:nvSpPr>
        <p:spPr/>
        <p:txBody>
          <a:bodyPr/>
          <a:lstStyle/>
          <a:p>
            <a:pPr>
              <a:defRPr/>
            </a:pPr>
            <a:fld id="{C2B432FA-542C-4A66-9958-070BC2014684}" type="slidenum">
              <a:rPr lang="en-US" altLang="lv-LV" smtClean="0"/>
              <a:pPr>
                <a:defRPr/>
              </a:pPr>
              <a:t>8</a:t>
            </a:fld>
            <a:endParaRPr lang="en-US" altLang="lv-LV"/>
          </a:p>
        </p:txBody>
      </p:sp>
    </p:spTree>
    <p:extLst>
      <p:ext uri="{BB962C8B-B14F-4D97-AF65-F5344CB8AC3E}">
        <p14:creationId xmlns:p14="http://schemas.microsoft.com/office/powerpoint/2010/main" val="390495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391508" y="1471613"/>
            <a:ext cx="8691020" cy="988123"/>
          </a:xfrm>
        </p:spPr>
        <p:txBody>
          <a:bodyPr>
            <a:noAutofit/>
          </a:bodyPr>
          <a:lstStyle/>
          <a:p>
            <a:pPr algn="just">
              <a:lnSpc>
                <a:spcPct val="90000"/>
              </a:lnSpc>
              <a:spcBef>
                <a:spcPts val="528"/>
              </a:spcBef>
              <a:spcAft>
                <a:spcPts val="600"/>
              </a:spcAft>
              <a:defRPr/>
            </a:pPr>
            <a:r>
              <a:rPr lang="lv-LV" sz="1800" b="0" dirty="0">
                <a:solidFill>
                  <a:schemeClr val="tx1">
                    <a:lumMod val="95000"/>
                    <a:lumOff val="5000"/>
                  </a:schemeClr>
                </a:solidFill>
              </a:rPr>
              <a:t>Grozījumi paredz pilnveidot sabiedriskā labuma organizāciju (SLO) darbības vidi, uzlabojot SLO un nodokļu administrācijas sadarbību, mazinot administratīvo slogu (grozījumi šobrīd tiek izskatīti Saeimā). </a:t>
            </a:r>
            <a:r>
              <a:rPr lang="lv-LV" sz="1800" dirty="0">
                <a:solidFill>
                  <a:schemeClr val="tx1">
                    <a:lumMod val="95000"/>
                    <a:lumOff val="5000"/>
                  </a:schemeClr>
                </a:solidFill>
              </a:rPr>
              <a:t/>
            </a:r>
            <a:br>
              <a:rPr lang="lv-LV" sz="1800" dirty="0">
                <a:solidFill>
                  <a:schemeClr val="tx1">
                    <a:lumMod val="95000"/>
                    <a:lumOff val="5000"/>
                  </a:schemeClr>
                </a:solidFill>
              </a:rPr>
            </a:br>
            <a:r>
              <a:rPr lang="lv-LV" sz="1800" dirty="0">
                <a:solidFill>
                  <a:schemeClr val="tx1">
                    <a:lumMod val="95000"/>
                    <a:lumOff val="5000"/>
                  </a:schemeClr>
                </a:solidFill>
              </a:rPr>
              <a:t/>
            </a:r>
            <a:br>
              <a:rPr lang="lv-LV" sz="1800" dirty="0">
                <a:solidFill>
                  <a:schemeClr val="tx1">
                    <a:lumMod val="95000"/>
                    <a:lumOff val="5000"/>
                  </a:schemeClr>
                </a:solidFill>
              </a:rPr>
            </a:br>
            <a:r>
              <a:rPr lang="lv-LV" sz="1800" b="0" dirty="0">
                <a:solidFill>
                  <a:schemeClr val="tx1">
                    <a:lumMod val="95000"/>
                    <a:lumOff val="5000"/>
                  </a:schemeClr>
                </a:solidFill>
              </a:rPr>
              <a:t/>
            </a:r>
            <a:br>
              <a:rPr lang="lv-LV" sz="1800" b="0" dirty="0">
                <a:solidFill>
                  <a:schemeClr val="tx1">
                    <a:lumMod val="95000"/>
                    <a:lumOff val="5000"/>
                  </a:schemeClr>
                </a:solidFill>
              </a:rPr>
            </a:br>
            <a:endParaRPr lang="lv-LV" altLang="lv-LV" sz="1800" b="0" dirty="0">
              <a:solidFill>
                <a:schemeClr val="tx1">
                  <a:lumMod val="95000"/>
                  <a:lumOff val="5000"/>
                </a:schemeClr>
              </a:solidFill>
            </a:endParaRPr>
          </a:p>
        </p:txBody>
      </p:sp>
      <p:sp>
        <p:nvSpPr>
          <p:cNvPr id="3" name="Text Placeholder 2"/>
          <p:cNvSpPr>
            <a:spLocks noGrp="1"/>
          </p:cNvSpPr>
          <p:nvPr>
            <p:ph type="body" idx="1"/>
          </p:nvPr>
        </p:nvSpPr>
        <p:spPr>
          <a:xfrm>
            <a:off x="3026664" y="554737"/>
            <a:ext cx="8055864" cy="690563"/>
          </a:xfrm>
        </p:spPr>
        <p:txBody>
          <a:bodyPr>
            <a:normAutofit fontScale="92500"/>
          </a:bodyPr>
          <a:lstStyle/>
          <a:p>
            <a:pPr>
              <a:defRPr/>
            </a:pPr>
            <a:r>
              <a:rPr lang="lv-LV" altLang="lv-LV" sz="2200" b="1" dirty="0">
                <a:solidFill>
                  <a:schemeClr val="tx1">
                    <a:lumMod val="95000"/>
                    <a:lumOff val="5000"/>
                  </a:schemeClr>
                </a:solidFill>
              </a:rPr>
              <a:t>Grozījumi Sabiedriskā labuma organizāciju likumā</a:t>
            </a:r>
            <a:endParaRPr lang="lv-LV" sz="2200" b="1" dirty="0">
              <a:solidFill>
                <a:schemeClr val="tx1">
                  <a:lumMod val="95000"/>
                  <a:lumOff val="5000"/>
                </a:schemeClr>
              </a:solidFill>
            </a:endParaRPr>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2BE8CE2-77A5-4684-8022-FBF935E48C9A}" type="slidenum">
              <a:rPr lang="en-US" altLang="lv-LV" smtClean="0"/>
              <a:pPr/>
              <a:t>9</a:t>
            </a:fld>
            <a:endParaRPr lang="en-US" altLang="lv-LV" smtClean="0"/>
          </a:p>
        </p:txBody>
      </p:sp>
      <p:sp>
        <p:nvSpPr>
          <p:cNvPr id="2" name="TextBox 1"/>
          <p:cNvSpPr txBox="1"/>
          <p:nvPr/>
        </p:nvSpPr>
        <p:spPr>
          <a:xfrm>
            <a:off x="2246314" y="2605337"/>
            <a:ext cx="8757139" cy="400110"/>
          </a:xfrm>
          <a:prstGeom prst="rect">
            <a:avLst/>
          </a:prstGeom>
          <a:noFill/>
        </p:spPr>
        <p:txBody>
          <a:bodyPr wrap="square" rtlCol="0">
            <a:spAutoFit/>
          </a:bodyPr>
          <a:lstStyle/>
          <a:p>
            <a:r>
              <a:rPr lang="lv-LV" sz="2000" b="1" i="1"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Administratīvā sloga mazināšana</a:t>
            </a:r>
            <a:r>
              <a:rPr lang="lv-LV" sz="2000" b="1" i="1"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t>
            </a:r>
            <a:endParaRPr lang="lv-LV" sz="20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2246314" y="3005447"/>
            <a:ext cx="8836214" cy="2585323"/>
          </a:xfrm>
          <a:prstGeom prst="rect">
            <a:avLst/>
          </a:prstGeom>
          <a:noFill/>
        </p:spPr>
        <p:txBody>
          <a:bodyPr wrap="square" rtlCol="0">
            <a:spAutoFit/>
          </a:bodyPr>
          <a:lstStyle/>
          <a:p>
            <a:pPr marL="342900" indent="-342900" algn="just">
              <a:buFont typeface="Arial" panose="020B0604020202020204" pitchFamily="34" charset="0"/>
              <a:buChar char="•"/>
            </a:pPr>
            <a:r>
              <a:rPr lang="lv-LV" sz="18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Elektroniska </a:t>
            </a:r>
            <a:r>
              <a:rPr lang="lv-LV" sz="1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un automatizēta dokumentu aprite starp VID un </a:t>
            </a:r>
            <a:r>
              <a:rPr lang="lv-LV" sz="18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SLO;</a:t>
            </a:r>
            <a:endParaRPr lang="lv-LV" sz="1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a:buFont typeface="Arial" panose="020B0604020202020204" pitchFamily="34" charset="0"/>
              <a:buChar char="•"/>
            </a:pPr>
            <a:r>
              <a:rPr lang="lv-LV" sz="18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Sabiedriskā </a:t>
            </a:r>
            <a:r>
              <a:rPr lang="lv-LV" sz="1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labuma komisijas (Komisija) sēžu protokolēšana tikai audioierakstā; Komisijas personālsastāvu apstiprina VID ģenerāldirektors (šobrīd – Ministru kabinets</a:t>
            </a:r>
            <a:r>
              <a:rPr lang="lv-LV" sz="18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t>
            </a:r>
          </a:p>
          <a:p>
            <a:pPr marL="342900" indent="-342900" algn="just">
              <a:buFont typeface="Arial" panose="020B0604020202020204" pitchFamily="34" charset="0"/>
              <a:buChar char="•"/>
            </a:pPr>
            <a:r>
              <a:rPr lang="lv-LV" sz="18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VID var pieņemt lēmumu par atteikumu piešķirt SLO statusu un par statusa atņemšanu bez Komisijas iesaistes, ja iemesli ir tehniski un neskar saturisku izvērtēšanu (gada pārskatu, darbības plānu, pieprasītas informācijas nesniegšana VID). VID informē Komisiju par šādu lēmumu</a:t>
            </a:r>
            <a:r>
              <a:rPr lang="lv-LV" sz="1800" dirty="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a:t>
            </a:r>
            <a:endParaRPr lang="lv-LV" sz="1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57562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2_prezentacija_LV.potx" id="{A644DF08-55B1-441C-9C90-68DAAFBF52DD}" vid="{0BD70AD8-9966-43E4-A8AF-9A8830185A54}"/>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ESbloks_8000_uz270519</Template>
  <TotalTime>324</TotalTime>
  <Words>1711</Words>
  <Application>Microsoft Office PowerPoint</Application>
  <PresentationFormat>Widescreen</PresentationFormat>
  <Paragraphs>217</Paragraphs>
  <Slides>15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Franklin Gothic Book</vt:lpstr>
      <vt:lpstr>Times New Roman</vt:lpstr>
      <vt:lpstr>Verdana</vt:lpstr>
      <vt:lpstr>Wingdings</vt:lpstr>
      <vt:lpstr>89_Prezentacija_templateLV</vt:lpstr>
      <vt:lpstr>1_Custom Design</vt:lpstr>
      <vt:lpstr> Ar NVO saistītie finanšu jautājumi</vt:lpstr>
      <vt:lpstr>Budžeta sagatavošanas laika grafiks 2020.gadam</vt:lpstr>
      <vt:lpstr>Valsts budžeta finansējuma piešķiršana NVO</vt:lpstr>
      <vt:lpstr>15.aprīlī MK apstiprinātajā Stabilitātes programmā fiksētā fiskālā telpa, % no IKP </vt:lpstr>
      <vt:lpstr>PowerPoint Presentation</vt:lpstr>
      <vt:lpstr>Šobrīd UIN likums paredz 3 dažādu veidu nodokļa stimulus ziedotājam, ja tie ziedo sabiedriskā labuma organizācijai (SLO) </vt:lpstr>
      <vt:lpstr>Saeima š.g. 23. maijā ir pieņēmusi un no š.g. 1.jūlija spēkā ir:</vt:lpstr>
      <vt:lpstr>PowerPoint Presentation</vt:lpstr>
      <vt:lpstr>Grozījumi paredz pilnveidot sabiedriskā labuma organizāciju (SLO) darbības vidi, uzlabojot SLO un nodokļu administrācijas sadarbību, mazinot administratīvo slogu (grozījumi šobrīd tiek izskatīti Saeimā).    </vt:lpstr>
      <vt:lpstr>SLO darbības vides un uzraudzības pilnveidošana:  </vt:lpstr>
      <vt:lpstr>PowerPoint Presentation</vt:lpstr>
      <vt:lpstr>PowerPoint Presentation</vt:lpstr>
      <vt:lpstr>NVO tiek iesaistīti, sākot ar visu 6 Programmu koncepciju (PK) izstrādi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Valts budžeta sagatavošanas process 2020.gadam</dc:title>
  <dc:creator>Dace Siņkovska</dc:creator>
  <cp:lastModifiedBy>Zane Adijāne</cp:lastModifiedBy>
  <cp:revision>51</cp:revision>
  <cp:lastPrinted>2019-06-21T04:25:42Z</cp:lastPrinted>
  <dcterms:created xsi:type="dcterms:W3CDTF">2019-06-18T05:52:07Z</dcterms:created>
  <dcterms:modified xsi:type="dcterms:W3CDTF">2019-06-21T11:41:03Z</dcterms:modified>
</cp:coreProperties>
</file>