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78" r:id="rId2"/>
  </p:sldMasterIdLst>
  <p:notesMasterIdLst>
    <p:notesMasterId r:id="rId18"/>
  </p:notesMasterIdLst>
  <p:handoutMasterIdLst>
    <p:handoutMasterId r:id="rId19"/>
  </p:handoutMasterIdLst>
  <p:sldIdLst>
    <p:sldId id="256" r:id="rId3"/>
    <p:sldId id="264" r:id="rId4"/>
    <p:sldId id="270" r:id="rId5"/>
    <p:sldId id="265" r:id="rId6"/>
    <p:sldId id="260" r:id="rId7"/>
    <p:sldId id="258" r:id="rId8"/>
    <p:sldId id="259" r:id="rId9"/>
    <p:sldId id="274" r:id="rId10"/>
    <p:sldId id="276" r:id="rId11"/>
    <p:sldId id="277" r:id="rId12"/>
    <p:sldId id="271" r:id="rId13"/>
    <p:sldId id="269" r:id="rId14"/>
    <p:sldId id="268" r:id="rId15"/>
    <p:sldId id="267" r:id="rId16"/>
    <p:sldId id="275" r:id="rId17"/>
  </p:sldIdLst>
  <p:sldSz cx="12192000" cy="6858000"/>
  <p:notesSz cx="6735763" cy="986948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5563246764984454"/>
          <c:y val="0.29499228045642684"/>
          <c:w val="0.62669168560461286"/>
          <c:h val="0.61128708594969927"/>
        </c:manualLayout>
      </c:layout>
      <c:pie3DChart>
        <c:varyColors val="1"/>
        <c:ser>
          <c:idx val="0"/>
          <c:order val="0"/>
          <c:dPt>
            <c:idx val="0"/>
            <c:bubble3D val="0"/>
            <c:explosion val="13"/>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a:noFill/>
              </a:ln>
              <a:effectLst/>
              <a:sp3d/>
            </c:spPr>
            <c:extLst>
              <c:ext xmlns:c16="http://schemas.microsoft.com/office/drawing/2014/chart" uri="{C3380CC4-5D6E-409C-BE32-E72D297353CC}">
                <c16:uniqueId val="{00000001-6C51-45B7-A903-9035EF0FCDFD}"/>
              </c:ext>
            </c:extLst>
          </c:dPt>
          <c:dPt>
            <c:idx val="1"/>
            <c:bubble3D val="0"/>
            <c:explosion val="6"/>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a:noFill/>
              </a:ln>
              <a:effectLst/>
              <a:sp3d/>
            </c:spPr>
            <c:extLst>
              <c:ext xmlns:c16="http://schemas.microsoft.com/office/drawing/2014/chart" uri="{C3380CC4-5D6E-409C-BE32-E72D297353CC}">
                <c16:uniqueId val="{00000003-6C51-45B7-A903-9035EF0FCDFD}"/>
              </c:ext>
            </c:extLst>
          </c:dPt>
          <c:dPt>
            <c:idx val="2"/>
            <c:bubble3D val="0"/>
            <c:explosion val="4"/>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sp3d/>
            </c:spPr>
            <c:extLst>
              <c:ext xmlns:c16="http://schemas.microsoft.com/office/drawing/2014/chart" uri="{C3380CC4-5D6E-409C-BE32-E72D297353CC}">
                <c16:uniqueId val="{00000005-6C51-45B7-A903-9035EF0FCDFD}"/>
              </c:ext>
            </c:extLst>
          </c:dPt>
          <c:dPt>
            <c:idx val="3"/>
            <c:bubble3D val="0"/>
            <c:explosion val="4"/>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a:noFill/>
              </a:ln>
              <a:effectLst/>
              <a:sp3d/>
            </c:spPr>
            <c:extLst>
              <c:ext xmlns:c16="http://schemas.microsoft.com/office/drawing/2014/chart" uri="{C3380CC4-5D6E-409C-BE32-E72D297353CC}">
                <c16:uniqueId val="{00000007-6C51-45B7-A903-9035EF0FCDFD}"/>
              </c:ext>
            </c:extLst>
          </c:dPt>
          <c:dPt>
            <c:idx val="4"/>
            <c:bubble3D val="0"/>
            <c:explosion val="4"/>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a:noFill/>
              </a:ln>
              <a:effectLst/>
              <a:sp3d/>
            </c:spPr>
            <c:extLst>
              <c:ext xmlns:c16="http://schemas.microsoft.com/office/drawing/2014/chart" uri="{C3380CC4-5D6E-409C-BE32-E72D297353CC}">
                <c16:uniqueId val="{00000009-6C51-45B7-A903-9035EF0FCDFD}"/>
              </c:ext>
            </c:extLst>
          </c:dPt>
          <c:dPt>
            <c:idx val="5"/>
            <c:bubble3D val="0"/>
            <c:explosion val="12"/>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a:noFill/>
              </a:ln>
              <a:effectLst/>
              <a:sp3d/>
            </c:spPr>
            <c:extLst>
              <c:ext xmlns:c16="http://schemas.microsoft.com/office/drawing/2014/chart" uri="{C3380CC4-5D6E-409C-BE32-E72D297353CC}">
                <c16:uniqueId val="{0000000B-6C51-45B7-A903-9035EF0FCDFD}"/>
              </c:ext>
            </c:extLst>
          </c:dPt>
          <c:dPt>
            <c:idx val="6"/>
            <c:bubble3D val="0"/>
            <c:explosion val="2"/>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0D-6C51-45B7-A903-9035EF0FCDFD}"/>
              </c:ext>
            </c:extLst>
          </c:dPt>
          <c:dPt>
            <c:idx val="7"/>
            <c:bubble3D val="0"/>
            <c:explosion val="3"/>
            <c:spPr>
              <a:gradFill rotWithShape="1">
                <a:gsLst>
                  <a:gs pos="0">
                    <a:schemeClr val="accent2">
                      <a:lumMod val="60000"/>
                      <a:lumMod val="110000"/>
                      <a:satMod val="105000"/>
                      <a:tint val="67000"/>
                    </a:schemeClr>
                  </a:gs>
                  <a:gs pos="50000">
                    <a:schemeClr val="accent2">
                      <a:lumMod val="60000"/>
                      <a:lumMod val="105000"/>
                      <a:satMod val="103000"/>
                      <a:tint val="73000"/>
                    </a:schemeClr>
                  </a:gs>
                  <a:gs pos="100000">
                    <a:schemeClr val="accent2">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0F-6C51-45B7-A903-9035EF0FCDFD}"/>
              </c:ext>
            </c:extLst>
          </c:dPt>
          <c:dPt>
            <c:idx val="8"/>
            <c:bubble3D val="0"/>
            <c:explosion val="4"/>
            <c:spPr>
              <a:gradFill rotWithShape="1">
                <a:gsLst>
                  <a:gs pos="0">
                    <a:schemeClr val="accent3">
                      <a:lumMod val="60000"/>
                      <a:lumMod val="110000"/>
                      <a:satMod val="105000"/>
                      <a:tint val="67000"/>
                    </a:schemeClr>
                  </a:gs>
                  <a:gs pos="50000">
                    <a:schemeClr val="accent3">
                      <a:lumMod val="60000"/>
                      <a:lumMod val="105000"/>
                      <a:satMod val="103000"/>
                      <a:tint val="73000"/>
                    </a:schemeClr>
                  </a:gs>
                  <a:gs pos="100000">
                    <a:schemeClr val="accent3">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11-6C51-45B7-A903-9035EF0FCDFD}"/>
              </c:ext>
            </c:extLst>
          </c:dPt>
          <c:dPt>
            <c:idx val="9"/>
            <c:bubble3D val="0"/>
            <c:explosion val="2"/>
            <c:spPr>
              <a:gradFill rotWithShape="1">
                <a:gsLst>
                  <a:gs pos="0">
                    <a:schemeClr val="accent4">
                      <a:lumMod val="60000"/>
                      <a:lumMod val="110000"/>
                      <a:satMod val="105000"/>
                      <a:tint val="67000"/>
                    </a:schemeClr>
                  </a:gs>
                  <a:gs pos="50000">
                    <a:schemeClr val="accent4">
                      <a:lumMod val="60000"/>
                      <a:lumMod val="105000"/>
                      <a:satMod val="103000"/>
                      <a:tint val="73000"/>
                    </a:schemeClr>
                  </a:gs>
                  <a:gs pos="100000">
                    <a:schemeClr val="accent4">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13-6C51-45B7-A903-9035EF0FCDFD}"/>
              </c:ext>
            </c:extLst>
          </c:dPt>
          <c:dPt>
            <c:idx val="10"/>
            <c:bubble3D val="0"/>
            <c:explosion val="1"/>
            <c:spPr>
              <a:gradFill rotWithShape="1">
                <a:gsLst>
                  <a:gs pos="0">
                    <a:schemeClr val="accent5">
                      <a:lumMod val="60000"/>
                      <a:lumMod val="110000"/>
                      <a:satMod val="105000"/>
                      <a:tint val="67000"/>
                    </a:schemeClr>
                  </a:gs>
                  <a:gs pos="50000">
                    <a:schemeClr val="accent5">
                      <a:lumMod val="60000"/>
                      <a:lumMod val="105000"/>
                      <a:satMod val="103000"/>
                      <a:tint val="73000"/>
                    </a:schemeClr>
                  </a:gs>
                  <a:gs pos="100000">
                    <a:schemeClr val="accent5">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15-6C51-45B7-A903-9035EF0FCDFD}"/>
              </c:ext>
            </c:extLst>
          </c:dPt>
          <c:dPt>
            <c:idx val="11"/>
            <c:bubble3D val="0"/>
            <c:explosion val="4"/>
            <c:spPr>
              <a:gradFill rotWithShape="1">
                <a:gsLst>
                  <a:gs pos="0">
                    <a:schemeClr val="accent6">
                      <a:lumMod val="60000"/>
                      <a:lumMod val="110000"/>
                      <a:satMod val="105000"/>
                      <a:tint val="67000"/>
                    </a:schemeClr>
                  </a:gs>
                  <a:gs pos="50000">
                    <a:schemeClr val="accent6">
                      <a:lumMod val="60000"/>
                      <a:lumMod val="105000"/>
                      <a:satMod val="103000"/>
                      <a:tint val="73000"/>
                    </a:schemeClr>
                  </a:gs>
                  <a:gs pos="100000">
                    <a:schemeClr val="accent6">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17-6C51-45B7-A903-9035EF0FCDFD}"/>
              </c:ext>
            </c:extLst>
          </c:dPt>
          <c:dLbls>
            <c:dLbl>
              <c:idx val="0"/>
              <c:layout>
                <c:manualLayout>
                  <c:x val="-0.26901822026771244"/>
                  <c:y val="-0.10670742227020373"/>
                </c:manualLayout>
              </c:layout>
              <c:tx>
                <c:rich>
                  <a:bodyPr rot="0" spcFirstLastPara="1" vertOverflow="ellipsis" vert="horz" wrap="square" anchor="ctr" anchorCtr="1"/>
                  <a:lstStyle/>
                  <a:p>
                    <a:pPr>
                      <a:defRPr sz="1200" b="1" i="0" u="none" strike="noStrike" kern="1200" baseline="0">
                        <a:solidFill>
                          <a:srgbClr val="0070C0"/>
                        </a:solidFill>
                        <a:latin typeface="Verdana" panose="020B0604030504040204" pitchFamily="34" charset="0"/>
                        <a:ea typeface="Verdana" panose="020B0604030504040204" pitchFamily="34" charset="0"/>
                        <a:cs typeface="+mn-cs"/>
                      </a:defRPr>
                    </a:pPr>
                    <a:fld id="{F1B11423-0ED7-4FD9-82FF-A5BAA7B690A5}" type="CATEGORYNAME">
                      <a:rPr lang="en-US" sz="1200" b="1">
                        <a:solidFill>
                          <a:srgbClr val="0070C0"/>
                        </a:solidFill>
                      </a:rPr>
                      <a:pPr>
                        <a:defRPr sz="1200" b="1">
                          <a:solidFill>
                            <a:srgbClr val="0070C0"/>
                          </a:solidFill>
                        </a:defRPr>
                      </a:pPr>
                      <a:t>[CATEGORY NAME]</a:t>
                    </a:fld>
                    <a:endParaRPr lang="en-US" sz="1200" b="1">
                      <a:solidFill>
                        <a:srgbClr val="0070C0"/>
                      </a:solidFill>
                    </a:endParaRPr>
                  </a:p>
                  <a:p>
                    <a:pPr>
                      <a:defRPr sz="1200" b="1">
                        <a:solidFill>
                          <a:srgbClr val="0070C0"/>
                        </a:solidFill>
                      </a:defRPr>
                    </a:pPr>
                    <a:r>
                      <a:rPr lang="en-US" sz="1200" b="1">
                        <a:solidFill>
                          <a:srgbClr val="0070C0"/>
                        </a:solidFill>
                      </a:rPr>
                      <a:t> </a:t>
                    </a:r>
                    <a:fld id="{53ECC6AD-79F3-4047-B216-2A07A1C273C3}" type="VALUE">
                      <a:rPr lang="en-US" sz="1200" b="1">
                        <a:solidFill>
                          <a:srgbClr val="0070C0"/>
                        </a:solidFill>
                      </a:rPr>
                      <a:pPr>
                        <a:defRPr sz="1200" b="1">
                          <a:solidFill>
                            <a:srgbClr val="0070C0"/>
                          </a:solidFill>
                        </a:defRPr>
                      </a:pPr>
                      <a:t>[VALUE]</a:t>
                    </a:fld>
                    <a:r>
                      <a:rPr lang="en-US" sz="1200" b="1">
                        <a:solidFill>
                          <a:srgbClr val="0070C0"/>
                        </a:solidFill>
                      </a:rPr>
                      <a:t> milj. EUR</a:t>
                    </a:r>
                  </a:p>
                </c:rich>
              </c:tx>
              <c:spPr>
                <a:solidFill>
                  <a:srgbClr val="FFFFFF"/>
                </a:solidFill>
                <a:ln>
                  <a:noFill/>
                </a:ln>
                <a:effectLst/>
              </c:spPr>
              <c:txPr>
                <a:bodyPr rot="0" spcFirstLastPara="1" vertOverflow="ellipsis" vert="horz" wrap="square" anchor="ctr" anchorCtr="1"/>
                <a:lstStyle/>
                <a:p>
                  <a:pPr>
                    <a:defRPr sz="1200" b="1" i="0" u="none" strike="noStrike" kern="1200" baseline="0">
                      <a:solidFill>
                        <a:srgbClr val="0070C0"/>
                      </a:solidFill>
                      <a:latin typeface="Verdana" panose="020B0604030504040204" pitchFamily="34" charset="0"/>
                      <a:ea typeface="Verdana" panose="020B0604030504040204" pitchFamily="34" charset="0"/>
                      <a:cs typeface="+mn-cs"/>
                    </a:defRPr>
                  </a:pPr>
                  <a:endParaRPr lang="lv-LV"/>
                </a:p>
              </c:txPr>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6C51-45B7-A903-9035EF0FCDFD}"/>
                </c:ext>
              </c:extLst>
            </c:dLbl>
            <c:dLbl>
              <c:idx val="1"/>
              <c:layout>
                <c:manualLayout>
                  <c:x val="-0.12118858282853082"/>
                  <c:y val="-0.15608363883309367"/>
                </c:manualLayout>
              </c:layout>
              <c:tx>
                <c:rich>
                  <a:bodyPr/>
                  <a:lstStyle/>
                  <a:p>
                    <a:fld id="{52F08998-32AF-4AF3-A1DC-743B64FCC3DE}" type="CATEGORYNAME">
                      <a:rPr lang="lv-LV"/>
                      <a:pPr/>
                      <a:t>[CATEGORY NAME]</a:t>
                    </a:fld>
                    <a:endParaRPr lang="lv-LV"/>
                  </a:p>
                  <a:p>
                    <a:r>
                      <a:rPr lang="lv-LV"/>
                      <a:t> </a:t>
                    </a:r>
                    <a:fld id="{0F6002C9-83EC-465C-872B-E22EE7947BA9}" type="VALUE">
                      <a:rPr lang="lv-LV"/>
                      <a:pPr/>
                      <a:t>[VALUE]</a:t>
                    </a:fld>
                    <a:r>
                      <a:rPr lang="lv-LV"/>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6C51-45B7-A903-9035EF0FCDFD}"/>
                </c:ext>
              </c:extLst>
            </c:dLbl>
            <c:dLbl>
              <c:idx val="2"/>
              <c:layout>
                <c:manualLayout>
                  <c:x val="-5.2830242538128916E-2"/>
                  <c:y val="-6.1308891440893146E-2"/>
                </c:manualLayout>
              </c:layout>
              <c:tx>
                <c:rich>
                  <a:bodyPr/>
                  <a:lstStyle/>
                  <a:p>
                    <a:fld id="{D545782E-1377-4A0B-A5BE-57EDEABD1B73}" type="CATEGORYNAME">
                      <a:rPr lang="en-US" sz="1200"/>
                      <a:pPr/>
                      <a:t>[CATEGORY NAME]</a:t>
                    </a:fld>
                    <a:r>
                      <a:rPr lang="en-US" sz="1200"/>
                      <a:t>**</a:t>
                    </a:r>
                  </a:p>
                  <a:p>
                    <a:r>
                      <a:rPr lang="en-US" sz="1200"/>
                      <a:t>2,5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5-6C51-45B7-A903-9035EF0FCDFD}"/>
                </c:ext>
              </c:extLst>
            </c:dLbl>
            <c:dLbl>
              <c:idx val="3"/>
              <c:layout>
                <c:manualLayout>
                  <c:x val="6.4961361384418811E-2"/>
                  <c:y val="-0.14108387539528586"/>
                </c:manualLayout>
              </c:layout>
              <c:tx>
                <c:rich>
                  <a:bodyPr/>
                  <a:lstStyle/>
                  <a:p>
                    <a:fld id="{585C1A4B-41AA-4991-9524-A7E9035823CB}" type="CATEGORYNAME">
                      <a:rPr lang="en-US"/>
                      <a:pPr/>
                      <a:t>[CATEGORY NAME]</a:t>
                    </a:fld>
                    <a:endParaRPr lang="en-US"/>
                  </a:p>
                  <a:p>
                    <a:r>
                      <a:rPr lang="en-US"/>
                      <a:t> </a:t>
                    </a:r>
                    <a:fld id="{95355005-F101-40B4-8BA3-C844FE584649}"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6C51-45B7-A903-9035EF0FCDFD}"/>
                </c:ext>
              </c:extLst>
            </c:dLbl>
            <c:dLbl>
              <c:idx val="4"/>
              <c:layout>
                <c:manualLayout>
                  <c:x val="4.4055683642964416E-2"/>
                  <c:y val="-7.2758586150049473E-2"/>
                </c:manualLayout>
              </c:layout>
              <c:tx>
                <c:rich>
                  <a:bodyPr/>
                  <a:lstStyle/>
                  <a:p>
                    <a:fld id="{5698D285-6403-4511-9203-D6A6B86E17CF}" type="CATEGORYNAME">
                      <a:rPr lang="en-US"/>
                      <a:pPr/>
                      <a:t>[CATEGORY NAME]</a:t>
                    </a:fld>
                    <a:r>
                      <a:rPr lang="en-US"/>
                      <a:t> </a:t>
                    </a:r>
                  </a:p>
                  <a:p>
                    <a:fld id="{4CC6354E-56BC-4912-BD47-27E1B476D645}"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manualLayout>
                      <c:w val="0.23124667408753452"/>
                      <c:h val="0.10697907340836815"/>
                    </c:manualLayout>
                  </c15:layout>
                  <c15:dlblFieldTable/>
                  <c15:showDataLabelsRange val="0"/>
                </c:ext>
                <c:ext xmlns:c16="http://schemas.microsoft.com/office/drawing/2014/chart" uri="{C3380CC4-5D6E-409C-BE32-E72D297353CC}">
                  <c16:uniqueId val="{00000009-6C51-45B7-A903-9035EF0FCDFD}"/>
                </c:ext>
              </c:extLst>
            </c:dLbl>
            <c:dLbl>
              <c:idx val="5"/>
              <c:layout>
                <c:manualLayout>
                  <c:x val="5.6016135630631063E-2"/>
                  <c:y val="-5.3720257598846459E-2"/>
                </c:manualLayout>
              </c:layout>
              <c:tx>
                <c:rich>
                  <a:bodyPr rot="0" spcFirstLastPara="1" vertOverflow="ellipsis" vert="horz" wrap="square" anchor="ctr" anchorCtr="1"/>
                  <a:lstStyle/>
                  <a:p>
                    <a:pPr>
                      <a:defRPr sz="1200" b="1" i="0" u="none" strike="noStrike" kern="1200" baseline="0">
                        <a:solidFill>
                          <a:srgbClr val="0070C0"/>
                        </a:solidFill>
                        <a:latin typeface="Verdana" panose="020B0604030504040204" pitchFamily="34" charset="0"/>
                        <a:ea typeface="Verdana" panose="020B0604030504040204" pitchFamily="34" charset="0"/>
                        <a:cs typeface="+mn-cs"/>
                      </a:defRPr>
                    </a:pPr>
                    <a:fld id="{29B0E581-772C-47DA-9330-41BD543A6107}" type="CATEGORYNAME">
                      <a:rPr lang="sv-SE" sz="1200" b="1" smtClean="0">
                        <a:solidFill>
                          <a:srgbClr val="0070C0"/>
                        </a:solidFill>
                      </a:rPr>
                      <a:pPr>
                        <a:defRPr sz="1200" b="1">
                          <a:solidFill>
                            <a:srgbClr val="0070C0"/>
                          </a:solidFill>
                        </a:defRPr>
                      </a:pPr>
                      <a:t>[CATEGORY NAME]</a:t>
                    </a:fld>
                    <a:endParaRPr lang="sv-SE" sz="1200" b="1" dirty="0" smtClean="0">
                      <a:solidFill>
                        <a:srgbClr val="0070C0"/>
                      </a:solidFill>
                    </a:endParaRPr>
                  </a:p>
                  <a:p>
                    <a:pPr>
                      <a:defRPr sz="1200" b="1">
                        <a:solidFill>
                          <a:srgbClr val="0070C0"/>
                        </a:solidFill>
                      </a:defRPr>
                    </a:pPr>
                    <a:fld id="{0C55DD54-2B8F-409B-B6C9-09B85D54481B}" type="VALUE">
                      <a:rPr lang="sv-SE" sz="1200" b="1" smtClean="0">
                        <a:solidFill>
                          <a:srgbClr val="0070C0"/>
                        </a:solidFill>
                      </a:rPr>
                      <a:pPr>
                        <a:defRPr sz="1200" b="1">
                          <a:solidFill>
                            <a:srgbClr val="0070C0"/>
                          </a:solidFill>
                        </a:defRPr>
                      </a:pPr>
                      <a:t>[VALUE]</a:t>
                    </a:fld>
                    <a:r>
                      <a:rPr lang="sv-SE" sz="1200" b="1" dirty="0" smtClean="0">
                        <a:solidFill>
                          <a:srgbClr val="0070C0"/>
                        </a:solidFill>
                      </a:rPr>
                      <a:t> milj. EUR</a:t>
                    </a:r>
                  </a:p>
                </c:rich>
              </c:tx>
              <c:spPr>
                <a:noFill/>
                <a:ln>
                  <a:noFill/>
                </a:ln>
                <a:effectLst/>
              </c:spPr>
              <c:txPr>
                <a:bodyPr rot="0" spcFirstLastPara="1" vertOverflow="ellipsis" vert="horz" wrap="square" anchor="ctr" anchorCtr="1"/>
                <a:lstStyle/>
                <a:p>
                  <a:pPr>
                    <a:defRPr sz="1200" b="1" i="0" u="none" strike="noStrike" kern="1200" baseline="0">
                      <a:solidFill>
                        <a:srgbClr val="0070C0"/>
                      </a:solidFill>
                      <a:latin typeface="Verdana" panose="020B0604030504040204" pitchFamily="34" charset="0"/>
                      <a:ea typeface="Verdana" panose="020B0604030504040204" pitchFamily="34" charset="0"/>
                      <a:cs typeface="+mn-cs"/>
                    </a:defRPr>
                  </a:pPr>
                  <a:endParaRPr lang="lv-LV"/>
                </a:p>
              </c:txPr>
              <c:dLblPos val="bestFit"/>
              <c:showLegendKey val="0"/>
              <c:showVal val="1"/>
              <c:showCatName val="1"/>
              <c:showSerName val="0"/>
              <c:showPercent val="1"/>
              <c:showBubbleSize val="0"/>
              <c:extLst>
                <c:ext xmlns:c15="http://schemas.microsoft.com/office/drawing/2012/chart" uri="{CE6537A1-D6FC-4f65-9D91-7224C49458BB}">
                  <c15:layout>
                    <c:manualLayout>
                      <c:w val="0.17235568156231468"/>
                      <c:h val="0.12906220378773503"/>
                    </c:manualLayout>
                  </c15:layout>
                  <c15:dlblFieldTable/>
                  <c15:showDataLabelsRange val="0"/>
                </c:ext>
                <c:ext xmlns:c16="http://schemas.microsoft.com/office/drawing/2014/chart" uri="{C3380CC4-5D6E-409C-BE32-E72D297353CC}">
                  <c16:uniqueId val="{0000000B-6C51-45B7-A903-9035EF0FCDFD}"/>
                </c:ext>
              </c:extLst>
            </c:dLbl>
            <c:dLbl>
              <c:idx val="6"/>
              <c:layout>
                <c:manualLayout>
                  <c:x val="3.0490847522072803E-2"/>
                  <c:y val="-7.8874858352496774E-2"/>
                </c:manualLayout>
              </c:layout>
              <c:tx>
                <c:rich>
                  <a:bodyPr/>
                  <a:lstStyle/>
                  <a:p>
                    <a:fld id="{BA0BC944-4CFE-4CFC-B3A1-D2E0737F54A3}" type="CATEGORYNAME">
                      <a:rPr lang="en-US"/>
                      <a:pPr/>
                      <a:t>[CATEGORY NAME]</a:t>
                    </a:fld>
                    <a:r>
                      <a:rPr lang="en-US"/>
                      <a:t> </a:t>
                    </a:r>
                  </a:p>
                  <a:p>
                    <a:fld id="{C2FA8660-1B16-4441-BD2C-97AA1A2730A6}"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manualLayout>
                      <c:w val="0.20035531369023268"/>
                      <c:h val="0.26088458151924543"/>
                    </c:manualLayout>
                  </c15:layout>
                  <c15:dlblFieldTable/>
                  <c15:showDataLabelsRange val="0"/>
                </c:ext>
                <c:ext xmlns:c16="http://schemas.microsoft.com/office/drawing/2014/chart" uri="{C3380CC4-5D6E-409C-BE32-E72D297353CC}">
                  <c16:uniqueId val="{0000000D-6C51-45B7-A903-9035EF0FCDFD}"/>
                </c:ext>
              </c:extLst>
            </c:dLbl>
            <c:dLbl>
              <c:idx val="7"/>
              <c:layout>
                <c:manualLayout>
                  <c:x val="2.7226875630806981E-2"/>
                  <c:y val="-1.1536397363311348E-2"/>
                </c:manualLayout>
              </c:layout>
              <c:tx>
                <c:rich>
                  <a:bodyPr/>
                  <a:lstStyle/>
                  <a:p>
                    <a:r>
                      <a:rPr lang="lv-LV"/>
                      <a:t>Uzņēmējdarbības attīstības, inovācijas un MVU</a:t>
                    </a:r>
                    <a:br>
                      <a:rPr lang="lv-LV"/>
                    </a:br>
                    <a:fld id="{F3C916D4-45ED-493B-9ED1-CF06AAD42248}"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F-6C51-45B7-A903-9035EF0FCDFD}"/>
                </c:ext>
              </c:extLst>
            </c:dLbl>
            <c:dLbl>
              <c:idx val="8"/>
              <c:layout>
                <c:manualLayout>
                  <c:x val="5.2696684662372088E-2"/>
                  <c:y val="8.6700282393130049E-3"/>
                </c:manualLayout>
              </c:layout>
              <c:tx>
                <c:rich>
                  <a:bodyPr/>
                  <a:lstStyle/>
                  <a:p>
                    <a:fld id="{C99055AE-BFB8-492B-A55A-937AEEE6D3EF}" type="CATEGORYNAME">
                      <a:rPr lang="fi-FI"/>
                      <a:pPr/>
                      <a:t>[CATEGORY NAME]</a:t>
                    </a:fld>
                    <a:endParaRPr lang="fi-FI"/>
                  </a:p>
                  <a:p>
                    <a:r>
                      <a:rPr lang="fi-FI"/>
                      <a:t> </a:t>
                    </a:r>
                    <a:fld id="{4FE339EA-7432-4785-BEEA-322BF02E8E96}" type="VALUE">
                      <a:rPr lang="fi-FI"/>
                      <a:pPr/>
                      <a:t>[VALUE]</a:t>
                    </a:fld>
                    <a:r>
                      <a:rPr lang="fi-FI"/>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11-6C51-45B7-A903-9035EF0FCDFD}"/>
                </c:ext>
              </c:extLst>
            </c:dLbl>
            <c:dLbl>
              <c:idx val="9"/>
              <c:layout>
                <c:manualLayout>
                  <c:x val="-3.128358814817634E-2"/>
                  <c:y val="3.6098745499964363E-2"/>
                </c:manualLayout>
              </c:layout>
              <c:tx>
                <c:rich>
                  <a:bodyPr/>
                  <a:lstStyle/>
                  <a:p>
                    <a:fld id="{A23A0A6E-BE14-421A-9EEF-0BB551A20059}" type="CATEGORYNAME">
                      <a:rPr lang="lv-LV"/>
                      <a:pPr/>
                      <a:t>[CATEGORY NAME]</a:t>
                    </a:fld>
                    <a:r>
                      <a:rPr lang="lv-LV"/>
                      <a:t> </a:t>
                    </a:r>
                  </a:p>
                  <a:p>
                    <a:fld id="{469E08B7-82BD-499B-ACC1-16915A8F600C}" type="VALUE">
                      <a:rPr lang="lv-LV"/>
                      <a:pPr/>
                      <a:t>[VALUE]</a:t>
                    </a:fld>
                    <a:r>
                      <a:rPr lang="lv-LV"/>
                      <a:t> milj. EUR</a:t>
                    </a:r>
                  </a:p>
                </c:rich>
              </c:tx>
              <c:dLblPos val="bestFit"/>
              <c:showLegendKey val="0"/>
              <c:showVal val="1"/>
              <c:showCatName val="1"/>
              <c:showSerName val="0"/>
              <c:showPercent val="1"/>
              <c:showBubbleSize val="0"/>
              <c:extLst>
                <c:ext xmlns:c15="http://schemas.microsoft.com/office/drawing/2012/chart" uri="{CE6537A1-D6FC-4f65-9D91-7224C49458BB}">
                  <c15:layout>
                    <c:manualLayout>
                      <c:w val="0.19508713177114551"/>
                      <c:h val="0.20958281793350153"/>
                    </c:manualLayout>
                  </c15:layout>
                  <c15:dlblFieldTable/>
                  <c15:showDataLabelsRange val="0"/>
                </c:ext>
                <c:ext xmlns:c16="http://schemas.microsoft.com/office/drawing/2014/chart" uri="{C3380CC4-5D6E-409C-BE32-E72D297353CC}">
                  <c16:uniqueId val="{00000013-6C51-45B7-A903-9035EF0FCDFD}"/>
                </c:ext>
              </c:extLst>
            </c:dLbl>
            <c:dLbl>
              <c:idx val="10"/>
              <c:layout>
                <c:manualLayout>
                  <c:x val="-3.0175159543431286E-2"/>
                  <c:y val="0.11440635076294892"/>
                </c:manualLayout>
              </c:layout>
              <c:tx>
                <c:rich>
                  <a:bodyPr/>
                  <a:lstStyle/>
                  <a:p>
                    <a:fld id="{7B6998ED-4B1B-46CE-B4B0-02B5B3A07F24}" type="CATEGORYNAME">
                      <a:rPr lang="en-US"/>
                      <a:pPr/>
                      <a:t>[CATEGORY NAME]</a:t>
                    </a:fld>
                    <a:endParaRPr lang="en-US"/>
                  </a:p>
                  <a:p>
                    <a:r>
                      <a:rPr lang="en-US"/>
                      <a:t> </a:t>
                    </a:r>
                    <a:fld id="{B5C0F4E7-E0E1-444C-8642-12CD908CA7AA}"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15-6C51-45B7-A903-9035EF0FCDFD}"/>
                </c:ext>
              </c:extLst>
            </c:dLbl>
            <c:dLbl>
              <c:idx val="11"/>
              <c:layout>
                <c:manualLayout>
                  <c:x val="-0.14272733012404579"/>
                  <c:y val="0.11857347741165597"/>
                </c:manualLayout>
              </c:layout>
              <c:tx>
                <c:rich>
                  <a:bodyPr/>
                  <a:lstStyle/>
                  <a:p>
                    <a:fld id="{FFC77A21-922A-49DE-A109-E0B810A59BB8}" type="CATEGORYNAME">
                      <a:rPr lang="en-US"/>
                      <a:pPr/>
                      <a:t>[CATEGORY NAME]</a:t>
                    </a:fld>
                    <a:endParaRPr lang="en-US"/>
                  </a:p>
                  <a:p>
                    <a:fld id="{FAE86C00-09E5-4FA6-AB7B-DDB3B60DE4EB}" type="VALUE">
                      <a:rPr lang="en-US"/>
                      <a:pPr/>
                      <a:t>[VALUE]</a:t>
                    </a:fld>
                    <a:r>
                      <a:rPr lang="en-US"/>
                      <a:t> milj. EUR</a:t>
                    </a:r>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17-6C51-45B7-A903-9035EF0FCDFD}"/>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Sheet1!$B$5:$B$16</c:f>
              <c:strCache>
                <c:ptCount val="12"/>
                <c:pt idx="0">
                  <c:v>Sociālais dialogs-pienācīgs darbs</c:v>
                </c:pt>
                <c:pt idx="1">
                  <c:v>Tehniskā palīdzība Saņēmjvalstij</c:v>
                </c:pt>
                <c:pt idx="2">
                  <c:v>Rezerve</c:v>
                </c:pt>
                <c:pt idx="3">
                  <c:v>Divpusējās sadarbības fonds</c:v>
                </c:pt>
                <c:pt idx="4">
                  <c:v>Donorvalstu izdevumi</c:v>
                </c:pt>
                <c:pt idx="5">
                  <c:v>Pilsoniska sabiedrība</c:v>
                </c:pt>
                <c:pt idx="6">
                  <c:v>Vietējā attīstība, nabadzības mazināšana un kultūras
sadarbība </c:v>
                </c:pt>
                <c:pt idx="7">
                  <c:v>Uzņēmējdarbības attīstība, inovācijas un mazie un
vidējie uzņēmumi</c:v>
                </c:pt>
                <c:pt idx="8">
                  <c:v>Korekcijas dienesti</c:v>
                </c:pt>
                <c:pt idx="9">
                  <c:v>Klimata pārmaiņu mazināšana, pielāgošanās tām un vide </c:v>
                </c:pt>
                <c:pt idx="10">
                  <c:v>Pētniecība un izglītība</c:v>
                </c:pt>
                <c:pt idx="11">
                  <c:v>Starptautiskā policijas sadarbība un noziedzības
apkarošana</c:v>
                </c:pt>
              </c:strCache>
            </c:strRef>
          </c:cat>
          <c:val>
            <c:numRef>
              <c:f>Sheet1!$D$5:$D$16</c:f>
              <c:numCache>
                <c:formatCode>0.0</c:formatCode>
                <c:ptCount val="12"/>
                <c:pt idx="0">
                  <c:v>0.5</c:v>
                </c:pt>
                <c:pt idx="1">
                  <c:v>1.5</c:v>
                </c:pt>
                <c:pt idx="2">
                  <c:v>2.4</c:v>
                </c:pt>
                <c:pt idx="3">
                  <c:v>2.4</c:v>
                </c:pt>
                <c:pt idx="4">
                  <c:v>7.7</c:v>
                </c:pt>
                <c:pt idx="5">
                  <c:v>8.5</c:v>
                </c:pt>
                <c:pt idx="6">
                  <c:v>10</c:v>
                </c:pt>
                <c:pt idx="7">
                  <c:v>12.5</c:v>
                </c:pt>
                <c:pt idx="8">
                  <c:v>13</c:v>
                </c:pt>
                <c:pt idx="9">
                  <c:v>14</c:v>
                </c:pt>
                <c:pt idx="10">
                  <c:v>14.5</c:v>
                </c:pt>
                <c:pt idx="11">
                  <c:v>15</c:v>
                </c:pt>
              </c:numCache>
            </c:numRef>
          </c:val>
          <c:extLst>
            <c:ext xmlns:c16="http://schemas.microsoft.com/office/drawing/2014/chart" uri="{C3380CC4-5D6E-409C-BE32-E72D297353CC}">
              <c16:uniqueId val="{00000018-6C51-45B7-A903-9035EF0FCDFD}"/>
            </c:ext>
          </c:extLst>
        </c:ser>
        <c:ser>
          <c:idx val="1"/>
          <c:order val="1"/>
          <c:dPt>
            <c:idx val="0"/>
            <c:bubble3D val="0"/>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a:noFill/>
              </a:ln>
              <a:effectLst/>
              <a:sp3d/>
            </c:spPr>
            <c:extLst>
              <c:ext xmlns:c16="http://schemas.microsoft.com/office/drawing/2014/chart" uri="{C3380CC4-5D6E-409C-BE32-E72D297353CC}">
                <c16:uniqueId val="{0000001A-6C51-45B7-A903-9035EF0FCDFD}"/>
              </c:ext>
            </c:extLst>
          </c:dPt>
          <c:dPt>
            <c:idx val="1"/>
            <c:bubble3D val="0"/>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a:noFill/>
              </a:ln>
              <a:effectLst/>
              <a:sp3d/>
            </c:spPr>
            <c:extLst>
              <c:ext xmlns:c16="http://schemas.microsoft.com/office/drawing/2014/chart" uri="{C3380CC4-5D6E-409C-BE32-E72D297353CC}">
                <c16:uniqueId val="{0000001C-6C51-45B7-A903-9035EF0FCDFD}"/>
              </c:ext>
            </c:extLst>
          </c:dPt>
          <c:dPt>
            <c:idx val="2"/>
            <c:bubble3D val="0"/>
            <c:spPr>
              <a:gradFill rotWithShape="1">
                <a:gsLst>
                  <a:gs pos="0">
                    <a:schemeClr val="accent3">
                      <a:lumMod val="110000"/>
                      <a:satMod val="105000"/>
                      <a:tint val="67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sp3d/>
            </c:spPr>
            <c:extLst>
              <c:ext xmlns:c16="http://schemas.microsoft.com/office/drawing/2014/chart" uri="{C3380CC4-5D6E-409C-BE32-E72D297353CC}">
                <c16:uniqueId val="{0000001E-6C51-45B7-A903-9035EF0FCDFD}"/>
              </c:ext>
            </c:extLst>
          </c:dPt>
          <c:dPt>
            <c:idx val="3"/>
            <c:bubble3D val="0"/>
            <c:spPr>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a:noFill/>
              </a:ln>
              <a:effectLst/>
              <a:sp3d/>
            </c:spPr>
            <c:extLst>
              <c:ext xmlns:c16="http://schemas.microsoft.com/office/drawing/2014/chart" uri="{C3380CC4-5D6E-409C-BE32-E72D297353CC}">
                <c16:uniqueId val="{00000020-6C51-45B7-A903-9035EF0FCDFD}"/>
              </c:ext>
            </c:extLst>
          </c:dPt>
          <c:dPt>
            <c:idx val="4"/>
            <c:bubble3D val="0"/>
            <c:spPr>
              <a:gradFill rotWithShape="1">
                <a:gsLst>
                  <a:gs pos="0">
                    <a:schemeClr val="accent5">
                      <a:lumMod val="110000"/>
                      <a:satMod val="105000"/>
                      <a:tint val="67000"/>
                    </a:schemeClr>
                  </a:gs>
                  <a:gs pos="50000">
                    <a:schemeClr val="accent5">
                      <a:lumMod val="105000"/>
                      <a:satMod val="103000"/>
                      <a:tint val="73000"/>
                    </a:schemeClr>
                  </a:gs>
                  <a:gs pos="100000">
                    <a:schemeClr val="accent5">
                      <a:lumMod val="105000"/>
                      <a:satMod val="109000"/>
                      <a:tint val="81000"/>
                    </a:schemeClr>
                  </a:gs>
                </a:gsLst>
                <a:lin ang="5400000" scaled="0"/>
              </a:gradFill>
              <a:ln>
                <a:noFill/>
              </a:ln>
              <a:effectLst/>
              <a:sp3d/>
            </c:spPr>
            <c:extLst>
              <c:ext xmlns:c16="http://schemas.microsoft.com/office/drawing/2014/chart" uri="{C3380CC4-5D6E-409C-BE32-E72D297353CC}">
                <c16:uniqueId val="{00000022-6C51-45B7-A903-9035EF0FCDFD}"/>
              </c:ext>
            </c:extLst>
          </c:dPt>
          <c:dPt>
            <c:idx val="5"/>
            <c:bubble3D val="0"/>
            <c:spPr>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a:noFill/>
              </a:ln>
              <a:effectLst/>
              <a:sp3d/>
            </c:spPr>
            <c:extLst>
              <c:ext xmlns:c16="http://schemas.microsoft.com/office/drawing/2014/chart" uri="{C3380CC4-5D6E-409C-BE32-E72D297353CC}">
                <c16:uniqueId val="{00000024-6C51-45B7-A903-9035EF0FCDFD}"/>
              </c:ext>
            </c:extLst>
          </c:dPt>
          <c:dPt>
            <c:idx val="6"/>
            <c:bubble3D val="0"/>
            <c:spPr>
              <a:gradFill rotWithShape="1">
                <a:gsLst>
                  <a:gs pos="0">
                    <a:schemeClr val="accent1">
                      <a:lumMod val="60000"/>
                      <a:lumMod val="110000"/>
                      <a:satMod val="105000"/>
                      <a:tint val="67000"/>
                    </a:schemeClr>
                  </a:gs>
                  <a:gs pos="50000">
                    <a:schemeClr val="accent1">
                      <a:lumMod val="60000"/>
                      <a:lumMod val="105000"/>
                      <a:satMod val="103000"/>
                      <a:tint val="73000"/>
                    </a:schemeClr>
                  </a:gs>
                  <a:gs pos="100000">
                    <a:schemeClr val="accent1">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26-6C51-45B7-A903-9035EF0FCDFD}"/>
              </c:ext>
            </c:extLst>
          </c:dPt>
          <c:dPt>
            <c:idx val="7"/>
            <c:bubble3D val="0"/>
            <c:spPr>
              <a:gradFill rotWithShape="1">
                <a:gsLst>
                  <a:gs pos="0">
                    <a:schemeClr val="accent2">
                      <a:lumMod val="60000"/>
                      <a:lumMod val="110000"/>
                      <a:satMod val="105000"/>
                      <a:tint val="67000"/>
                    </a:schemeClr>
                  </a:gs>
                  <a:gs pos="50000">
                    <a:schemeClr val="accent2">
                      <a:lumMod val="60000"/>
                      <a:lumMod val="105000"/>
                      <a:satMod val="103000"/>
                      <a:tint val="73000"/>
                    </a:schemeClr>
                  </a:gs>
                  <a:gs pos="100000">
                    <a:schemeClr val="accent2">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28-6C51-45B7-A903-9035EF0FCDFD}"/>
              </c:ext>
            </c:extLst>
          </c:dPt>
          <c:dPt>
            <c:idx val="8"/>
            <c:bubble3D val="0"/>
            <c:spPr>
              <a:gradFill rotWithShape="1">
                <a:gsLst>
                  <a:gs pos="0">
                    <a:schemeClr val="accent3">
                      <a:lumMod val="60000"/>
                      <a:lumMod val="110000"/>
                      <a:satMod val="105000"/>
                      <a:tint val="67000"/>
                    </a:schemeClr>
                  </a:gs>
                  <a:gs pos="50000">
                    <a:schemeClr val="accent3">
                      <a:lumMod val="60000"/>
                      <a:lumMod val="105000"/>
                      <a:satMod val="103000"/>
                      <a:tint val="73000"/>
                    </a:schemeClr>
                  </a:gs>
                  <a:gs pos="100000">
                    <a:schemeClr val="accent3">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2A-6C51-45B7-A903-9035EF0FCDFD}"/>
              </c:ext>
            </c:extLst>
          </c:dPt>
          <c:dPt>
            <c:idx val="9"/>
            <c:bubble3D val="0"/>
            <c:spPr>
              <a:gradFill rotWithShape="1">
                <a:gsLst>
                  <a:gs pos="0">
                    <a:schemeClr val="accent4">
                      <a:lumMod val="60000"/>
                      <a:lumMod val="110000"/>
                      <a:satMod val="105000"/>
                      <a:tint val="67000"/>
                    </a:schemeClr>
                  </a:gs>
                  <a:gs pos="50000">
                    <a:schemeClr val="accent4">
                      <a:lumMod val="60000"/>
                      <a:lumMod val="105000"/>
                      <a:satMod val="103000"/>
                      <a:tint val="73000"/>
                    </a:schemeClr>
                  </a:gs>
                  <a:gs pos="100000">
                    <a:schemeClr val="accent4">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2C-6C51-45B7-A903-9035EF0FCDFD}"/>
              </c:ext>
            </c:extLst>
          </c:dPt>
          <c:dPt>
            <c:idx val="10"/>
            <c:bubble3D val="0"/>
            <c:spPr>
              <a:gradFill rotWithShape="1">
                <a:gsLst>
                  <a:gs pos="0">
                    <a:schemeClr val="accent5">
                      <a:lumMod val="60000"/>
                      <a:lumMod val="110000"/>
                      <a:satMod val="105000"/>
                      <a:tint val="67000"/>
                    </a:schemeClr>
                  </a:gs>
                  <a:gs pos="50000">
                    <a:schemeClr val="accent5">
                      <a:lumMod val="60000"/>
                      <a:lumMod val="105000"/>
                      <a:satMod val="103000"/>
                      <a:tint val="73000"/>
                    </a:schemeClr>
                  </a:gs>
                  <a:gs pos="100000">
                    <a:schemeClr val="accent5">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2E-6C51-45B7-A903-9035EF0FCDFD}"/>
              </c:ext>
            </c:extLst>
          </c:dPt>
          <c:dPt>
            <c:idx val="11"/>
            <c:bubble3D val="0"/>
            <c:spPr>
              <a:gradFill rotWithShape="1">
                <a:gsLst>
                  <a:gs pos="0">
                    <a:schemeClr val="accent6">
                      <a:lumMod val="60000"/>
                      <a:lumMod val="110000"/>
                      <a:satMod val="105000"/>
                      <a:tint val="67000"/>
                    </a:schemeClr>
                  </a:gs>
                  <a:gs pos="50000">
                    <a:schemeClr val="accent6">
                      <a:lumMod val="60000"/>
                      <a:lumMod val="105000"/>
                      <a:satMod val="103000"/>
                      <a:tint val="73000"/>
                    </a:schemeClr>
                  </a:gs>
                  <a:gs pos="100000">
                    <a:schemeClr val="accent6">
                      <a:lumMod val="60000"/>
                      <a:lumMod val="105000"/>
                      <a:satMod val="109000"/>
                      <a:tint val="81000"/>
                    </a:schemeClr>
                  </a:gs>
                </a:gsLst>
                <a:lin ang="5400000" scaled="0"/>
              </a:gradFill>
              <a:ln>
                <a:noFill/>
              </a:ln>
              <a:effectLst/>
              <a:sp3d/>
            </c:spPr>
            <c:extLst>
              <c:ext xmlns:c16="http://schemas.microsoft.com/office/drawing/2014/chart" uri="{C3380CC4-5D6E-409C-BE32-E72D297353CC}">
                <c16:uniqueId val="{00000030-6C51-45B7-A903-9035EF0FCDFD}"/>
              </c:ext>
            </c:extLst>
          </c:dPt>
          <c:dLbls>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dLblPos val="bestFit"/>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Sheet1!$B$5:$B$16</c:f>
              <c:strCache>
                <c:ptCount val="12"/>
                <c:pt idx="0">
                  <c:v>Sociālais dialogs-pienācīgs darbs</c:v>
                </c:pt>
                <c:pt idx="1">
                  <c:v>Tehniskā palīdzība Saņēmjvalstij</c:v>
                </c:pt>
                <c:pt idx="2">
                  <c:v>Rezerve</c:v>
                </c:pt>
                <c:pt idx="3">
                  <c:v>Divpusējās sadarbības fonds</c:v>
                </c:pt>
                <c:pt idx="4">
                  <c:v>Donorvalstu izdevumi</c:v>
                </c:pt>
                <c:pt idx="5">
                  <c:v>Pilsoniska sabiedrība</c:v>
                </c:pt>
                <c:pt idx="6">
                  <c:v>Vietējā attīstība, nabadzības mazināšana un kultūras
sadarbība </c:v>
                </c:pt>
                <c:pt idx="7">
                  <c:v>Uzņēmējdarbības attīstība, inovācijas un mazie un
vidējie uzņēmumi</c:v>
                </c:pt>
                <c:pt idx="8">
                  <c:v>Korekcijas dienesti</c:v>
                </c:pt>
                <c:pt idx="9">
                  <c:v>Klimata pārmaiņu mazināšana, pielāgošanās tām un vide </c:v>
                </c:pt>
                <c:pt idx="10">
                  <c:v>Pētniecība un izglītība</c:v>
                </c:pt>
                <c:pt idx="11">
                  <c:v>Starptautiskā policijas sadarbība un noziedzības
apkarošana</c:v>
                </c:pt>
              </c:strCache>
            </c:strRef>
          </c:cat>
          <c:val>
            <c:numRef>
              <c:f>Sheet1!$E$5:$E$16</c:f>
              <c:numCache>
                <c:formatCode>0.0%</c:formatCode>
                <c:ptCount val="12"/>
                <c:pt idx="0">
                  <c:v>4.9019607843137254E-3</c:v>
                </c:pt>
                <c:pt idx="1">
                  <c:v>1.4705882352941176E-2</c:v>
                </c:pt>
                <c:pt idx="2">
                  <c:v>2.3529411764705882E-2</c:v>
                </c:pt>
                <c:pt idx="3">
                  <c:v>2.3529411764705882E-2</c:v>
                </c:pt>
                <c:pt idx="4">
                  <c:v>7.5490196078431368E-2</c:v>
                </c:pt>
                <c:pt idx="5">
                  <c:v>8.3333333333333329E-2</c:v>
                </c:pt>
                <c:pt idx="6">
                  <c:v>9.8039215686274508E-2</c:v>
                </c:pt>
                <c:pt idx="7">
                  <c:v>0.12254901960784313</c:v>
                </c:pt>
                <c:pt idx="8">
                  <c:v>0.12745098039215685</c:v>
                </c:pt>
                <c:pt idx="9">
                  <c:v>0.13725490196078433</c:v>
                </c:pt>
                <c:pt idx="10">
                  <c:v>0.14215686274509803</c:v>
                </c:pt>
                <c:pt idx="11">
                  <c:v>0.14705882352941177</c:v>
                </c:pt>
              </c:numCache>
            </c:numRef>
          </c:val>
          <c:extLst>
            <c:ext xmlns:c16="http://schemas.microsoft.com/office/drawing/2014/chart" uri="{C3380CC4-5D6E-409C-BE32-E72D297353CC}">
              <c16:uniqueId val="{00000031-6C51-45B7-A903-9035EF0FCDFD}"/>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sz="2800">
          <a:latin typeface="Verdana" panose="020B0604030504040204" pitchFamily="34" charset="0"/>
          <a:ea typeface="Verdana" panose="020B0604030504040204" pitchFamily="34" charset="0"/>
        </a:defRPr>
      </a:pPr>
      <a:endParaRPr lang="lv-LV"/>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5">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fillRef idx="2">
      <cs:styleClr val="auto"/>
    </cs:fillRef>
    <cs:effectRef idx="1"/>
    <cs:fontRef idx="minor">
      <a:schemeClr val="dk1"/>
    </cs:fontRef>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0CD798-DA59-4A4A-A791-3ED9CFDF928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8D0378CA-B4B9-4DAC-8DC7-1940396AEFFD}">
      <dgm:prSet phldrT="[Text]" custT="1"/>
      <dgm:spPr/>
      <dgm:t>
        <a:bodyPr/>
        <a:lstStyle/>
        <a:p>
          <a:r>
            <a:rPr lang="lv-LV" sz="1200" dirty="0" smtClean="0">
              <a:latin typeface="Verdana" panose="020B0604030504040204" pitchFamily="34" charset="0"/>
              <a:ea typeface="Verdana" panose="020B0604030504040204" pitchFamily="34" charset="0"/>
              <a:cs typeface="Verdana" panose="020B0604030504040204" pitchFamily="34" charset="0"/>
            </a:rPr>
            <a:t>Augusts</a:t>
          </a:r>
          <a:endParaRPr lang="en-US" sz="1200" dirty="0">
            <a:latin typeface="Verdana" panose="020B0604030504040204" pitchFamily="34" charset="0"/>
            <a:ea typeface="Verdana" panose="020B0604030504040204" pitchFamily="34" charset="0"/>
            <a:cs typeface="Verdana" panose="020B0604030504040204" pitchFamily="34" charset="0"/>
          </a:endParaRPr>
        </a:p>
      </dgm:t>
    </dgm:pt>
    <dgm:pt modelId="{5A80AA36-65E4-4947-BE23-D506F2052056}" type="parTrans" cxnId="{C8A85AFF-0DAE-4281-97ED-9E6F21FB71D6}">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DC38D1F5-AA6D-4793-8B80-1707DE795880}" type="sibTrans" cxnId="{C8A85AFF-0DAE-4281-97ED-9E6F21FB71D6}">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CE25ACF1-2F57-4143-A89C-A6E9B89D960D}">
      <dgm:prSet phldrT="[Text]" custT="1"/>
      <dgm:spPr/>
      <dgm:t>
        <a:bodyPr/>
        <a:lstStyle/>
        <a:p>
          <a:pPr>
            <a:spcAft>
              <a:spcPct val="15000"/>
            </a:spcAft>
          </a:pPr>
          <a:r>
            <a:rPr lang="lv-LV" sz="1400" b="1" dirty="0" smtClean="0">
              <a:latin typeface="Verdana" panose="020B0604030504040204" pitchFamily="34" charset="0"/>
              <a:ea typeface="Verdana" panose="020B0604030504040204" pitchFamily="34" charset="0"/>
              <a:cs typeface="Verdana" panose="020B0604030504040204" pitchFamily="34" charset="0"/>
            </a:rPr>
            <a:t>20.augusts</a:t>
          </a:r>
          <a:r>
            <a:rPr lang="lv-LV" sz="1400" dirty="0" smtClean="0">
              <a:latin typeface="Verdana" panose="020B0604030504040204" pitchFamily="34" charset="0"/>
              <a:ea typeface="Verdana" panose="020B0604030504040204" pitchFamily="34" charset="0"/>
              <a:cs typeface="Verdana" panose="020B0604030504040204" pitchFamily="34" charset="0"/>
            </a:rPr>
            <a:t> – MK izskata informatīvo ziņojumu par:</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117ACD19-2E2C-41CD-93A3-757EC6C661E1}" type="parTrans" cxnId="{00ADDAA2-09AA-4050-9DF0-20BB923783CA}">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A2BFF14F-BFEA-4013-93C1-E8646DCEF71E}" type="sibTrans" cxnId="{00ADDAA2-09AA-4050-9DF0-20BB923783CA}">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B0ED591F-F03C-46A3-A398-7B705321122C}">
      <dgm:prSet phldrT="[Text]" custT="1"/>
      <dgm:spPr/>
      <dgm:t>
        <a:bodyPr/>
        <a:lstStyle/>
        <a:p>
          <a:r>
            <a:rPr lang="lv-LV" sz="1200" dirty="0" err="1" smtClean="0">
              <a:latin typeface="Verdana" panose="020B0604030504040204" pitchFamily="34" charset="0"/>
              <a:ea typeface="Verdana" panose="020B0604030504040204" pitchFamily="34" charset="0"/>
              <a:cs typeface="Verdana" panose="020B0604030504040204" pitchFamily="34" charset="0"/>
            </a:rPr>
            <a:t>Septem-bris</a:t>
          </a:r>
          <a:endParaRPr lang="en-US" sz="1200" dirty="0">
            <a:latin typeface="Verdana" panose="020B0604030504040204" pitchFamily="34" charset="0"/>
            <a:ea typeface="Verdana" panose="020B0604030504040204" pitchFamily="34" charset="0"/>
            <a:cs typeface="Verdana" panose="020B0604030504040204" pitchFamily="34" charset="0"/>
          </a:endParaRPr>
        </a:p>
      </dgm:t>
    </dgm:pt>
    <dgm:pt modelId="{EBB508A7-88E2-4D29-89B6-2144409C7361}" type="parTrans" cxnId="{26E5FE06-6F8C-45B5-A364-4C076C4382F8}">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10414A54-6CBF-411F-83F7-F7788ADCF9D2}" type="sibTrans" cxnId="{26E5FE06-6F8C-45B5-A364-4C076C4382F8}">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62BCE058-3D57-45E9-82C9-510EFE221DD5}">
      <dgm:prSet phldrT="[Text]" custT="1"/>
      <dgm:spPr/>
      <dgm:t>
        <a:bodyPr/>
        <a:lstStyle/>
        <a:p>
          <a:r>
            <a:rPr lang="lv-LV" sz="1400" b="1" noProof="0" dirty="0" smtClean="0">
              <a:latin typeface="Verdana" panose="020B0604030504040204" pitchFamily="34" charset="0"/>
              <a:ea typeface="Verdana" panose="020B0604030504040204" pitchFamily="34" charset="0"/>
              <a:cs typeface="Verdana" panose="020B0604030504040204" pitchFamily="34" charset="0"/>
            </a:rPr>
            <a:t>17., 24.septembris </a:t>
          </a:r>
          <a:r>
            <a:rPr lang="lv-LV" sz="1400" noProof="0" dirty="0" smtClean="0">
              <a:latin typeface="Verdana" panose="020B0604030504040204" pitchFamily="34" charset="0"/>
              <a:ea typeface="Verdana" panose="020B0604030504040204" pitchFamily="34" charset="0"/>
              <a:cs typeface="Verdana" panose="020B0604030504040204" pitchFamily="34" charset="0"/>
            </a:rPr>
            <a:t>- MK izskata budžeta likumprojektu paketi</a:t>
          </a:r>
          <a:r>
            <a:rPr lang="lv-LV" sz="1400" dirty="0" smtClean="0">
              <a:latin typeface="Verdana" panose="020B0604030504040204" pitchFamily="34" charset="0"/>
              <a:ea typeface="Verdana" panose="020B0604030504040204" pitchFamily="34" charset="0"/>
              <a:cs typeface="Verdana" panose="020B0604030504040204" pitchFamily="34" charset="0"/>
            </a:rPr>
            <a:t>.</a:t>
          </a:r>
          <a:r>
            <a:rPr lang="en-US" sz="1400" dirty="0" smtClean="0">
              <a:latin typeface="Verdana" panose="020B0604030504040204" pitchFamily="34" charset="0"/>
              <a:ea typeface="Verdana" panose="020B0604030504040204" pitchFamily="34" charset="0"/>
              <a:cs typeface="Verdana" panose="020B0604030504040204" pitchFamily="34" charset="0"/>
            </a:rPr>
            <a:t> </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8B52A48D-FA9F-4020-9DA9-347CB6E76130}" type="parTrans" cxnId="{9D22FDF5-7206-41A1-8158-19FEB080B508}">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735F8430-6218-4F02-B2FE-CA42D88D9EEA}" type="sibTrans" cxnId="{9D22FDF5-7206-41A1-8158-19FEB080B508}">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BA325623-B405-4DE1-81C6-F93311DF3DAD}">
      <dgm:prSet phldrT="[Text]" custT="1"/>
      <dgm:spPr/>
      <dgm:t>
        <a:bodyPr/>
        <a:lstStyle/>
        <a:p>
          <a:r>
            <a:rPr lang="lv-LV" sz="1200" dirty="0" smtClean="0">
              <a:latin typeface="Verdana" panose="020B0604030504040204" pitchFamily="34" charset="0"/>
              <a:ea typeface="Verdana" panose="020B0604030504040204" pitchFamily="34" charset="0"/>
              <a:cs typeface="Verdana" panose="020B0604030504040204" pitchFamily="34" charset="0"/>
            </a:rPr>
            <a:t>Oktobris</a:t>
          </a:r>
          <a:endParaRPr lang="en-US" sz="1200" dirty="0">
            <a:latin typeface="Verdana" panose="020B0604030504040204" pitchFamily="34" charset="0"/>
            <a:ea typeface="Verdana" panose="020B0604030504040204" pitchFamily="34" charset="0"/>
            <a:cs typeface="Verdana" panose="020B0604030504040204" pitchFamily="34" charset="0"/>
          </a:endParaRPr>
        </a:p>
      </dgm:t>
    </dgm:pt>
    <dgm:pt modelId="{18E70B5A-57BE-4625-B5B9-2CFE8791685C}" type="parTrans" cxnId="{FD7F9257-05D3-4202-B983-1AAB2BD01EEA}">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955E3F16-B047-4396-80FD-3924E30F0854}" type="sibTrans" cxnId="{FD7F9257-05D3-4202-B983-1AAB2BD01EEA}">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F63616F4-92C9-49CD-9322-56D2F57C8598}">
      <dgm:prSet phldrT="[Text]" custT="1"/>
      <dgm:spPr/>
      <dgm:t>
        <a:bodyPr/>
        <a:lstStyle/>
        <a:p>
          <a:pPr marL="114300" lvl="1" indent="0" defTabSz="533400">
            <a:lnSpc>
              <a:spcPct val="90000"/>
            </a:lnSpc>
            <a:spcBef>
              <a:spcPct val="0"/>
            </a:spcBef>
            <a:spcAft>
              <a:spcPct val="15000"/>
            </a:spcAft>
            <a:buNone/>
          </a:pPr>
          <a:r>
            <a:rPr lang="lv-LV" sz="1400" b="1" noProof="0" dirty="0" smtClean="0">
              <a:latin typeface="Verdana" panose="020B0604030504040204" pitchFamily="34" charset="0"/>
              <a:ea typeface="Verdana" panose="020B0604030504040204" pitchFamily="34" charset="0"/>
              <a:cs typeface="Verdana" panose="020B0604030504040204" pitchFamily="34" charset="0"/>
            </a:rPr>
            <a:t>8.oktobris - </a:t>
          </a:r>
          <a:r>
            <a:rPr lang="lv-LV" sz="1400" noProof="0" dirty="0" smtClean="0">
              <a:latin typeface="Verdana" panose="020B0604030504040204" pitchFamily="34" charset="0"/>
              <a:ea typeface="Verdana" panose="020B0604030504040204" pitchFamily="34" charset="0"/>
              <a:cs typeface="Verdana" panose="020B0604030504040204" pitchFamily="34" charset="0"/>
            </a:rPr>
            <a:t> MK apstiprina:</a:t>
          </a:r>
          <a:endParaRPr lang="lv-LV" sz="1400" noProof="0" dirty="0">
            <a:latin typeface="Verdana" panose="020B0604030504040204" pitchFamily="34" charset="0"/>
            <a:ea typeface="Verdana" panose="020B0604030504040204" pitchFamily="34" charset="0"/>
            <a:cs typeface="Verdana" panose="020B0604030504040204" pitchFamily="34" charset="0"/>
          </a:endParaRPr>
        </a:p>
      </dgm:t>
    </dgm:pt>
    <dgm:pt modelId="{67E5B100-2902-4B2A-AB17-394BDC8C8F12}" type="parTrans" cxnId="{C1473F49-F0A1-4407-A30D-40353A881006}">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566C8C97-7C8E-46A9-A67A-72B387144C03}" type="sibTrans" cxnId="{C1473F49-F0A1-4407-A30D-40353A881006}">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5E0EB34E-D3FB-49B0-9E67-BBB6CBF170CD}">
      <dgm:prSet custT="1"/>
      <dgm:spPr/>
      <dgm:t>
        <a:bodyPr/>
        <a:lstStyle/>
        <a:p>
          <a:r>
            <a:rPr lang="lv-LV" sz="1200" dirty="0" smtClean="0">
              <a:latin typeface="Verdana" panose="020B0604030504040204" pitchFamily="34" charset="0"/>
              <a:ea typeface="Verdana" panose="020B0604030504040204" pitchFamily="34" charset="0"/>
              <a:cs typeface="Verdana" panose="020B0604030504040204" pitchFamily="34" charset="0"/>
            </a:rPr>
            <a:t>Jūlijs</a:t>
          </a:r>
          <a:endParaRPr lang="en-US" sz="1200" dirty="0">
            <a:latin typeface="Verdana" panose="020B0604030504040204" pitchFamily="34" charset="0"/>
            <a:ea typeface="Verdana" panose="020B0604030504040204" pitchFamily="34" charset="0"/>
            <a:cs typeface="Verdana" panose="020B0604030504040204" pitchFamily="34" charset="0"/>
          </a:endParaRPr>
        </a:p>
      </dgm:t>
    </dgm:pt>
    <dgm:pt modelId="{D9814A9A-8566-4829-B0CF-AF580AE5A017}" type="parTrans" cxnId="{7DF1E1BF-794E-4C52-95D6-A42D31305467}">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815D230A-BD26-4E1B-8B08-3712E609CAB6}" type="sibTrans" cxnId="{7DF1E1BF-794E-4C52-95D6-A42D31305467}">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8C9D4FB2-065E-4587-A0DF-19F7E2E2C1ED}">
      <dgm:prSet custT="1"/>
      <dgm:spPr/>
      <dgm:t>
        <a:bodyPr anchor="ctr"/>
        <a:lstStyle/>
        <a:p>
          <a:r>
            <a:rPr lang="lv-LV" sz="1400" b="1" dirty="0" smtClean="0">
              <a:latin typeface="Verdana" panose="020B0604030504040204" pitchFamily="34" charset="0"/>
              <a:ea typeface="Verdana" panose="020B0604030504040204" pitchFamily="34" charset="0"/>
              <a:cs typeface="Verdana" panose="020B0604030504040204" pitchFamily="34" charset="0"/>
            </a:rPr>
            <a:t>15.jūlijs - </a:t>
          </a:r>
          <a:r>
            <a:rPr lang="lv-LV" sz="1400" dirty="0" smtClean="0">
              <a:latin typeface="Verdana" panose="020B0604030504040204" pitchFamily="34" charset="0"/>
              <a:ea typeface="Verdana" panose="020B0604030504040204" pitchFamily="34" charset="0"/>
              <a:cs typeface="Verdana" panose="020B0604030504040204" pitchFamily="34" charset="0"/>
            </a:rPr>
            <a:t>Ministrijas iesniedz FM un PKC priekšlikumus prioritārajiem pasākumiem</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393534F5-36F9-46B7-B69A-8ADB6644C47F}" type="parTrans" cxnId="{932DDA7D-E6A7-44EB-AC9F-51DA2F20F9AC}">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12487C41-1C86-4EA5-9D11-CA6CE0C84B0D}" type="sibTrans" cxnId="{932DDA7D-E6A7-44EB-AC9F-51DA2F20F9AC}">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141714A9-E4D9-4126-BA57-2BEF30C4E3FB}">
      <dgm:prSet phldrT="[Text]" custT="1"/>
      <dgm:spPr/>
      <dgm:t>
        <a:bodyPr/>
        <a:lstStyle/>
        <a:p>
          <a:pPr>
            <a:spcAft>
              <a:spcPct val="15000"/>
            </a:spcAft>
          </a:pPr>
          <a:r>
            <a:rPr lang="lv-LV" sz="1400" dirty="0" smtClean="0">
              <a:latin typeface="Verdana" panose="020B0604030504040204" pitchFamily="34" charset="0"/>
              <a:ea typeface="Verdana" panose="020B0604030504040204" pitchFamily="34" charset="0"/>
              <a:cs typeface="Verdana" panose="020B0604030504040204" pitchFamily="34" charset="0"/>
            </a:rPr>
            <a:t> valsts pamatbudžeta un valsts speciālā budžeta bāzi 2020.-2022.gadam;</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44C1F56B-D499-49EC-AD82-B66AB0C5097C}" type="parTrans" cxnId="{8FC8EF74-6F07-4928-BF8C-5E4823804194}">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13676430-F00A-4AF8-9769-F0846A758919}" type="sibTrans" cxnId="{8FC8EF74-6F07-4928-BF8C-5E4823804194}">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532713E3-BB57-4465-B382-A740C504ECD5}">
      <dgm:prSet phldrT="[Text]" custT="1"/>
      <dgm:spPr/>
      <dgm:t>
        <a:bodyPr/>
        <a:lstStyle/>
        <a:p>
          <a:pPr>
            <a:spcAft>
              <a:spcPct val="15000"/>
            </a:spcAft>
          </a:pPr>
          <a:r>
            <a:rPr lang="lv-LV" sz="1400" dirty="0" smtClean="0">
              <a:latin typeface="Verdana" panose="020B0604030504040204" pitchFamily="34" charset="0"/>
              <a:ea typeface="Verdana" panose="020B0604030504040204" pitchFamily="34" charset="0"/>
              <a:cs typeface="Verdana" panose="020B0604030504040204" pitchFamily="34" charset="0"/>
            </a:rPr>
            <a:t> makroekonomisko rādītāju, ieņēmumu un vispārējās valdības budžeta prognozēm 2020.-2022.gadā;</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ADD346CE-AA88-4531-9822-2699A6AF4B31}" type="parTrans" cxnId="{3E6957DA-1F8E-472E-9B7B-97085524DAC5}">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4AC07BCC-AB19-4DFE-B832-DED171C52312}" type="sibTrans" cxnId="{3E6957DA-1F8E-472E-9B7B-97085524DAC5}">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8FE5AB0E-30A4-4F22-93D0-C832EAA8EBF1}">
      <dgm:prSet phldrT="[Text]" custT="1"/>
      <dgm:spPr/>
      <dgm:t>
        <a:bodyPr/>
        <a:lstStyle/>
        <a:p>
          <a:pPr>
            <a:spcAft>
              <a:spcPts val="800"/>
            </a:spcAft>
          </a:pPr>
          <a:r>
            <a:rPr lang="lv-LV" sz="1400" dirty="0" smtClean="0">
              <a:latin typeface="Verdana" panose="020B0604030504040204" pitchFamily="34" charset="0"/>
              <a:ea typeface="Verdana" panose="020B0604030504040204" pitchFamily="34" charset="0"/>
              <a:cs typeface="Verdana" panose="020B0604030504040204" pitchFamily="34" charset="0"/>
            </a:rPr>
            <a:t> valsts budžeta izdevumu pārskatīšanas rezultātiem un priekšlikumi par šo rezultātu izmantošanu 2020.-2022.gadam.</a:t>
          </a:r>
          <a:r>
            <a:rPr lang="lv-LV" sz="1400" b="1" dirty="0" smtClean="0">
              <a:latin typeface="Verdana" panose="020B0604030504040204" pitchFamily="34" charset="0"/>
              <a:ea typeface="Verdana" panose="020B0604030504040204" pitchFamily="34" charset="0"/>
              <a:cs typeface="Verdana" panose="020B0604030504040204" pitchFamily="34" charset="0"/>
            </a:rPr>
            <a:t>23.augusts</a:t>
          </a:r>
          <a:r>
            <a:rPr lang="lv-LV" sz="1400" dirty="0" smtClean="0">
              <a:latin typeface="Verdana" panose="020B0604030504040204" pitchFamily="34" charset="0"/>
              <a:ea typeface="Verdana" panose="020B0604030504040204" pitchFamily="34" charset="0"/>
              <a:cs typeface="Verdana" panose="020B0604030504040204" pitchFamily="34" charset="0"/>
            </a:rPr>
            <a:t> – MK pieņem lēmumu par valsts budžeta prioritārajiem pasākumiem 2020.-2022.gadam.</a:t>
          </a:r>
          <a:endParaRPr lang="en-US" sz="1400" dirty="0">
            <a:latin typeface="Verdana" panose="020B0604030504040204" pitchFamily="34" charset="0"/>
            <a:ea typeface="Verdana" panose="020B0604030504040204" pitchFamily="34" charset="0"/>
            <a:cs typeface="Verdana" panose="020B0604030504040204" pitchFamily="34" charset="0"/>
          </a:endParaRPr>
        </a:p>
      </dgm:t>
    </dgm:pt>
    <dgm:pt modelId="{EA41EA4C-41C5-41EA-9736-D3E4B93932A2}" type="parTrans" cxnId="{868D6011-18DC-437A-8507-851418242935}">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29A05E5F-43B1-48BC-B917-3F9541B5E642}" type="sibTrans" cxnId="{868D6011-18DC-437A-8507-851418242935}">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03207023-7294-428F-A3A5-4867FAC1A8ED}">
      <dgm:prSet phldrT="[Text]" custT="1"/>
      <dgm:spPr/>
      <dgm:t>
        <a:bodyPr/>
        <a:lstStyle/>
        <a:p>
          <a:pPr marL="114300" lvl="1" indent="0" defTabSz="533400">
            <a:lnSpc>
              <a:spcPct val="90000"/>
            </a:lnSpc>
            <a:spcBef>
              <a:spcPct val="0"/>
            </a:spcBef>
            <a:spcAft>
              <a:spcPts val="800"/>
            </a:spcAft>
            <a:buNone/>
          </a:pPr>
          <a:r>
            <a:rPr lang="lv-LV" sz="1400" noProof="0" dirty="0" smtClean="0">
              <a:latin typeface="Verdana" panose="020B0604030504040204" pitchFamily="34" charset="0"/>
              <a:ea typeface="Verdana" panose="020B0604030504040204" pitchFamily="34" charset="0"/>
              <a:cs typeface="Verdana" panose="020B0604030504040204" pitchFamily="34" charset="0"/>
            </a:rPr>
            <a:t> Vispārējās valdības budžeta plānu (11.oktobrī iesniedz EK un </a:t>
          </a:r>
          <a:r>
            <a:rPr lang="lv-LV" sz="1400" noProof="0" dirty="0" err="1" smtClean="0">
              <a:latin typeface="Verdana" panose="020B0604030504040204" pitchFamily="34" charset="0"/>
              <a:ea typeface="Verdana" panose="020B0604030504040204" pitchFamily="34" charset="0"/>
              <a:cs typeface="Verdana" panose="020B0604030504040204" pitchFamily="34" charset="0"/>
            </a:rPr>
            <a:t>Eirogrupai</a:t>
          </a:r>
          <a:r>
            <a:rPr lang="lv-LV" sz="1400" noProof="0" dirty="0" smtClean="0">
              <a:latin typeface="Verdana" panose="020B0604030504040204" pitchFamily="34" charset="0"/>
              <a:ea typeface="Verdana" panose="020B0604030504040204" pitchFamily="34" charset="0"/>
              <a:cs typeface="Verdana" panose="020B0604030504040204" pitchFamily="34" charset="0"/>
            </a:rPr>
            <a:t>);</a:t>
          </a:r>
          <a:endParaRPr lang="lv-LV" sz="1400" noProof="0" dirty="0">
            <a:latin typeface="Verdana" panose="020B0604030504040204" pitchFamily="34" charset="0"/>
            <a:ea typeface="Verdana" panose="020B0604030504040204" pitchFamily="34" charset="0"/>
            <a:cs typeface="Verdana" panose="020B0604030504040204" pitchFamily="34" charset="0"/>
          </a:endParaRPr>
        </a:p>
      </dgm:t>
    </dgm:pt>
    <dgm:pt modelId="{90C23DAB-4E64-4E4D-838F-42C6D82A8FE3}" type="parTrans" cxnId="{7B3713C3-09CA-4DD7-9109-01C0E52F3CA2}">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4943410A-06CA-4FBD-BA53-F0DB46331AB6}" type="sibTrans" cxnId="{7B3713C3-09CA-4DD7-9109-01C0E52F3CA2}">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E4B891FF-1B84-45FC-9BD9-5AB5A93AD228}">
      <dgm:prSet phldrT="[Text]" custT="1"/>
      <dgm:spPr/>
      <dgm:t>
        <a:bodyPr/>
        <a:lstStyle/>
        <a:p>
          <a:pPr marL="114300" lvl="1" indent="0" defTabSz="533400">
            <a:lnSpc>
              <a:spcPct val="90000"/>
            </a:lnSpc>
            <a:spcBef>
              <a:spcPct val="0"/>
            </a:spcBef>
            <a:spcAft>
              <a:spcPct val="15000"/>
            </a:spcAft>
            <a:buNone/>
          </a:pPr>
          <a:r>
            <a:rPr lang="lv-LV" sz="1400" noProof="0" dirty="0" smtClean="0">
              <a:latin typeface="Verdana" panose="020B0604030504040204" pitchFamily="34" charset="0"/>
              <a:ea typeface="Verdana" panose="020B0604030504040204" pitchFamily="34" charset="0"/>
              <a:cs typeface="Verdana" panose="020B0604030504040204" pitchFamily="34" charset="0"/>
            </a:rPr>
            <a:t> likumprojektu «Par valsts budžetu 2020.gadam» un likumprojektu «Par vidēja termiņa budžeta ietvaru 2020., 2021. un 2022.gadam»;</a:t>
          </a:r>
          <a:endParaRPr lang="lv-LV" sz="1400" noProof="0" dirty="0">
            <a:latin typeface="Verdana" panose="020B0604030504040204" pitchFamily="34" charset="0"/>
            <a:ea typeface="Verdana" panose="020B0604030504040204" pitchFamily="34" charset="0"/>
            <a:cs typeface="Verdana" panose="020B0604030504040204" pitchFamily="34" charset="0"/>
          </a:endParaRPr>
        </a:p>
      </dgm:t>
    </dgm:pt>
    <dgm:pt modelId="{0CD3CE14-C1C2-4770-920C-37981904F64A}" type="parTrans" cxnId="{E967D4EA-1DF7-430B-951B-A9EC8AF3B224}">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6A16DC78-E8E5-46F6-B4C5-251B45ADC5D8}" type="sibTrans" cxnId="{E967D4EA-1DF7-430B-951B-A9EC8AF3B224}">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C1A2675A-13DF-4BDD-BAAA-B9A8FE0C72C9}">
      <dgm:prSet phldrT="[Text]" custT="1"/>
      <dgm:spPr/>
      <dgm:t>
        <a:bodyPr/>
        <a:lstStyle/>
        <a:p>
          <a:pPr marL="114300" lvl="1" indent="0" defTabSz="533400">
            <a:lnSpc>
              <a:spcPct val="90000"/>
            </a:lnSpc>
            <a:spcBef>
              <a:spcPct val="0"/>
            </a:spcBef>
            <a:spcAft>
              <a:spcPct val="15000"/>
            </a:spcAft>
            <a:buNone/>
          </a:pPr>
          <a:r>
            <a:rPr lang="lv-LV" sz="1400" b="1" noProof="0" dirty="0" smtClean="0">
              <a:latin typeface="Verdana" panose="020B0604030504040204" pitchFamily="34" charset="0"/>
              <a:ea typeface="Verdana" panose="020B0604030504040204" pitchFamily="34" charset="0"/>
              <a:cs typeface="Verdana" panose="020B0604030504040204" pitchFamily="34" charset="0"/>
            </a:rPr>
            <a:t>11.oktobris</a:t>
          </a:r>
          <a:r>
            <a:rPr lang="lv-LV" sz="1400" noProof="0" dirty="0" smtClean="0">
              <a:latin typeface="Verdana" panose="020B0604030504040204" pitchFamily="34" charset="0"/>
              <a:ea typeface="Verdana" panose="020B0604030504040204" pitchFamily="34" charset="0"/>
              <a:cs typeface="Verdana" panose="020B0604030504040204" pitchFamily="34" charset="0"/>
            </a:rPr>
            <a:t> - Finanšu ministrs iesniedz budžeta projektu ar pavadošajiem likumprojektiem Saeimā.</a:t>
          </a:r>
          <a:endParaRPr lang="lv-LV" sz="1400" noProof="0" dirty="0">
            <a:latin typeface="Verdana" panose="020B0604030504040204" pitchFamily="34" charset="0"/>
            <a:ea typeface="Verdana" panose="020B0604030504040204" pitchFamily="34" charset="0"/>
            <a:cs typeface="Verdana" panose="020B0604030504040204" pitchFamily="34" charset="0"/>
          </a:endParaRPr>
        </a:p>
      </dgm:t>
    </dgm:pt>
    <dgm:pt modelId="{56060EF1-E6D2-463B-90A2-2933DCAA7DD9}" type="parTrans" cxnId="{D0BA4088-C3D8-48A1-A3FD-8538CB0963DE}">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7B8A6FDF-3C39-47AF-B483-734B527EBF68}" type="sibTrans" cxnId="{D0BA4088-C3D8-48A1-A3FD-8538CB0963DE}">
      <dgm:prSet/>
      <dgm:spPr/>
      <dgm:t>
        <a:bodyPr/>
        <a:lstStyle/>
        <a:p>
          <a:endParaRPr lang="en-US" sz="1200">
            <a:latin typeface="Verdana" panose="020B0604030504040204" pitchFamily="34" charset="0"/>
            <a:ea typeface="Verdana" panose="020B0604030504040204" pitchFamily="34" charset="0"/>
            <a:cs typeface="Verdana" panose="020B0604030504040204" pitchFamily="34" charset="0"/>
          </a:endParaRPr>
        </a:p>
      </dgm:t>
    </dgm:pt>
    <dgm:pt modelId="{FF04A6D8-A645-49A0-801C-86D506B9E6B9}" type="pres">
      <dgm:prSet presAssocID="{770CD798-DA59-4A4A-A791-3ED9CFDF9288}" presName="linearFlow" presStyleCnt="0">
        <dgm:presLayoutVars>
          <dgm:dir/>
          <dgm:animLvl val="lvl"/>
          <dgm:resizeHandles val="exact"/>
        </dgm:presLayoutVars>
      </dgm:prSet>
      <dgm:spPr/>
      <dgm:t>
        <a:bodyPr/>
        <a:lstStyle/>
        <a:p>
          <a:endParaRPr lang="en-US"/>
        </a:p>
      </dgm:t>
    </dgm:pt>
    <dgm:pt modelId="{8E9FF721-571F-44F7-A6FE-D3E362FB532F}" type="pres">
      <dgm:prSet presAssocID="{5E0EB34E-D3FB-49B0-9E67-BBB6CBF170CD}" presName="composite" presStyleCnt="0"/>
      <dgm:spPr/>
    </dgm:pt>
    <dgm:pt modelId="{96C2C775-0A20-4740-B8FE-191280A84BE1}" type="pres">
      <dgm:prSet presAssocID="{5E0EB34E-D3FB-49B0-9E67-BBB6CBF170CD}" presName="parentText" presStyleLbl="alignNode1" presStyleIdx="0" presStyleCnt="4">
        <dgm:presLayoutVars>
          <dgm:chMax val="1"/>
          <dgm:bulletEnabled val="1"/>
        </dgm:presLayoutVars>
      </dgm:prSet>
      <dgm:spPr/>
      <dgm:t>
        <a:bodyPr/>
        <a:lstStyle/>
        <a:p>
          <a:endParaRPr lang="en-US"/>
        </a:p>
      </dgm:t>
    </dgm:pt>
    <dgm:pt modelId="{65BB451C-42EE-4117-96B9-2376E3DCB398}" type="pres">
      <dgm:prSet presAssocID="{5E0EB34E-D3FB-49B0-9E67-BBB6CBF170CD}" presName="descendantText" presStyleLbl="alignAcc1" presStyleIdx="0" presStyleCnt="4">
        <dgm:presLayoutVars>
          <dgm:bulletEnabled val="1"/>
        </dgm:presLayoutVars>
      </dgm:prSet>
      <dgm:spPr/>
      <dgm:t>
        <a:bodyPr/>
        <a:lstStyle/>
        <a:p>
          <a:endParaRPr lang="en-US"/>
        </a:p>
      </dgm:t>
    </dgm:pt>
    <dgm:pt modelId="{ACD79572-6A97-4BB7-9D98-82A6104E4497}" type="pres">
      <dgm:prSet presAssocID="{815D230A-BD26-4E1B-8B08-3712E609CAB6}" presName="sp" presStyleCnt="0"/>
      <dgm:spPr/>
    </dgm:pt>
    <dgm:pt modelId="{7013C301-9956-47B0-985F-04AC5A5B247A}" type="pres">
      <dgm:prSet presAssocID="{8D0378CA-B4B9-4DAC-8DC7-1940396AEFFD}" presName="composite" presStyleCnt="0"/>
      <dgm:spPr/>
    </dgm:pt>
    <dgm:pt modelId="{EA354FD9-6561-4186-BC82-271CEACE2D49}" type="pres">
      <dgm:prSet presAssocID="{8D0378CA-B4B9-4DAC-8DC7-1940396AEFFD}" presName="parentText" presStyleLbl="alignNode1" presStyleIdx="1" presStyleCnt="4" custLinFactNeighborY="-14364">
        <dgm:presLayoutVars>
          <dgm:chMax val="1"/>
          <dgm:bulletEnabled val="1"/>
        </dgm:presLayoutVars>
      </dgm:prSet>
      <dgm:spPr/>
      <dgm:t>
        <a:bodyPr/>
        <a:lstStyle/>
        <a:p>
          <a:endParaRPr lang="en-US"/>
        </a:p>
      </dgm:t>
    </dgm:pt>
    <dgm:pt modelId="{1A088AC1-B4F9-4B82-9135-B47315DA4073}" type="pres">
      <dgm:prSet presAssocID="{8D0378CA-B4B9-4DAC-8DC7-1940396AEFFD}" presName="descendantText" presStyleLbl="alignAcc1" presStyleIdx="1" presStyleCnt="4" custScaleY="258592" custLinFactNeighborX="0" custLinFactNeighborY="-10199">
        <dgm:presLayoutVars>
          <dgm:bulletEnabled val="1"/>
        </dgm:presLayoutVars>
      </dgm:prSet>
      <dgm:spPr/>
      <dgm:t>
        <a:bodyPr/>
        <a:lstStyle/>
        <a:p>
          <a:endParaRPr lang="en-US"/>
        </a:p>
      </dgm:t>
    </dgm:pt>
    <dgm:pt modelId="{D2C38758-2D96-401F-8DAB-CF4C0FFE6FEF}" type="pres">
      <dgm:prSet presAssocID="{DC38D1F5-AA6D-4793-8B80-1707DE795880}" presName="sp" presStyleCnt="0"/>
      <dgm:spPr/>
    </dgm:pt>
    <dgm:pt modelId="{2655379C-FD04-4564-8B6B-2D03707B804F}" type="pres">
      <dgm:prSet presAssocID="{B0ED591F-F03C-46A3-A398-7B705321122C}" presName="composite" presStyleCnt="0"/>
      <dgm:spPr/>
    </dgm:pt>
    <dgm:pt modelId="{73672DCF-BA7E-4071-A0A0-8CBA69D78D9A}" type="pres">
      <dgm:prSet presAssocID="{B0ED591F-F03C-46A3-A398-7B705321122C}" presName="parentText" presStyleLbl="alignNode1" presStyleIdx="2" presStyleCnt="4" custLinFactNeighborY="6630">
        <dgm:presLayoutVars>
          <dgm:chMax val="1"/>
          <dgm:bulletEnabled val="1"/>
        </dgm:presLayoutVars>
      </dgm:prSet>
      <dgm:spPr/>
      <dgm:t>
        <a:bodyPr/>
        <a:lstStyle/>
        <a:p>
          <a:endParaRPr lang="en-US"/>
        </a:p>
      </dgm:t>
    </dgm:pt>
    <dgm:pt modelId="{F9BCA051-F473-46A5-9148-CFA3A977C95C}" type="pres">
      <dgm:prSet presAssocID="{B0ED591F-F03C-46A3-A398-7B705321122C}" presName="descendantText" presStyleLbl="alignAcc1" presStyleIdx="2" presStyleCnt="4" custScaleY="63068" custLinFactNeighborY="10200">
        <dgm:presLayoutVars>
          <dgm:bulletEnabled val="1"/>
        </dgm:presLayoutVars>
      </dgm:prSet>
      <dgm:spPr/>
      <dgm:t>
        <a:bodyPr/>
        <a:lstStyle/>
        <a:p>
          <a:endParaRPr lang="en-US"/>
        </a:p>
      </dgm:t>
    </dgm:pt>
    <dgm:pt modelId="{542191A6-2050-4EF3-91FC-D2352B6ADB75}" type="pres">
      <dgm:prSet presAssocID="{10414A54-6CBF-411F-83F7-F7788ADCF9D2}" presName="sp" presStyleCnt="0"/>
      <dgm:spPr/>
    </dgm:pt>
    <dgm:pt modelId="{8F57FC6A-213D-4DF6-816C-3D162A63BA56}" type="pres">
      <dgm:prSet presAssocID="{BA325623-B405-4DE1-81C6-F93311DF3DAD}" presName="composite" presStyleCnt="0"/>
      <dgm:spPr/>
    </dgm:pt>
    <dgm:pt modelId="{2602411E-27E1-4D5E-B03D-B8A64F323FD1}" type="pres">
      <dgm:prSet presAssocID="{BA325623-B405-4DE1-81C6-F93311DF3DAD}" presName="parentText" presStyleLbl="alignNode1" presStyleIdx="3" presStyleCnt="4">
        <dgm:presLayoutVars>
          <dgm:chMax val="1"/>
          <dgm:bulletEnabled val="1"/>
        </dgm:presLayoutVars>
      </dgm:prSet>
      <dgm:spPr/>
      <dgm:t>
        <a:bodyPr/>
        <a:lstStyle/>
        <a:p>
          <a:endParaRPr lang="en-US"/>
        </a:p>
      </dgm:t>
    </dgm:pt>
    <dgm:pt modelId="{7A371160-5175-4887-9F90-808508BBBBD7}" type="pres">
      <dgm:prSet presAssocID="{BA325623-B405-4DE1-81C6-F93311DF3DAD}" presName="descendantText" presStyleLbl="alignAcc1" presStyleIdx="3" presStyleCnt="4" custScaleY="222742">
        <dgm:presLayoutVars>
          <dgm:bulletEnabled val="1"/>
        </dgm:presLayoutVars>
      </dgm:prSet>
      <dgm:spPr/>
      <dgm:t>
        <a:bodyPr/>
        <a:lstStyle/>
        <a:p>
          <a:endParaRPr lang="en-US"/>
        </a:p>
      </dgm:t>
    </dgm:pt>
  </dgm:ptLst>
  <dgm:cxnLst>
    <dgm:cxn modelId="{8EE94B61-C9E6-411E-B36C-1311B9291EDD}" type="presOf" srcId="{BA325623-B405-4DE1-81C6-F93311DF3DAD}" destId="{2602411E-27E1-4D5E-B03D-B8A64F323FD1}" srcOrd="0" destOrd="0" presId="urn:microsoft.com/office/officeart/2005/8/layout/chevron2"/>
    <dgm:cxn modelId="{4BA66B42-9D69-40F0-A190-1ED8755E0670}" type="presOf" srcId="{E4B891FF-1B84-45FC-9BD9-5AB5A93AD228}" destId="{7A371160-5175-4887-9F90-808508BBBBD7}" srcOrd="0" destOrd="1" presId="urn:microsoft.com/office/officeart/2005/8/layout/chevron2"/>
    <dgm:cxn modelId="{868D6011-18DC-437A-8507-851418242935}" srcId="{8D0378CA-B4B9-4DAC-8DC7-1940396AEFFD}" destId="{8FE5AB0E-30A4-4F22-93D0-C832EAA8EBF1}" srcOrd="3" destOrd="0" parTransId="{EA41EA4C-41C5-41EA-9736-D3E4B93932A2}" sibTransId="{29A05E5F-43B1-48BC-B917-3F9541B5E642}"/>
    <dgm:cxn modelId="{0F1A0C58-3500-4DF2-9228-AEB711C247F4}" type="presOf" srcId="{B0ED591F-F03C-46A3-A398-7B705321122C}" destId="{73672DCF-BA7E-4071-A0A0-8CBA69D78D9A}" srcOrd="0" destOrd="0" presId="urn:microsoft.com/office/officeart/2005/8/layout/chevron2"/>
    <dgm:cxn modelId="{7DF1E1BF-794E-4C52-95D6-A42D31305467}" srcId="{770CD798-DA59-4A4A-A791-3ED9CFDF9288}" destId="{5E0EB34E-D3FB-49B0-9E67-BBB6CBF170CD}" srcOrd="0" destOrd="0" parTransId="{D9814A9A-8566-4829-B0CF-AF580AE5A017}" sibTransId="{815D230A-BD26-4E1B-8B08-3712E609CAB6}"/>
    <dgm:cxn modelId="{C8A85AFF-0DAE-4281-97ED-9E6F21FB71D6}" srcId="{770CD798-DA59-4A4A-A791-3ED9CFDF9288}" destId="{8D0378CA-B4B9-4DAC-8DC7-1940396AEFFD}" srcOrd="1" destOrd="0" parTransId="{5A80AA36-65E4-4947-BE23-D506F2052056}" sibTransId="{DC38D1F5-AA6D-4793-8B80-1707DE795880}"/>
    <dgm:cxn modelId="{7A25F626-C094-4361-8E58-E8481F4876A5}" type="presOf" srcId="{CE25ACF1-2F57-4143-A89C-A6E9B89D960D}" destId="{1A088AC1-B4F9-4B82-9135-B47315DA4073}" srcOrd="0" destOrd="0" presId="urn:microsoft.com/office/officeart/2005/8/layout/chevron2"/>
    <dgm:cxn modelId="{B3B468C8-3ECD-4CEE-9CB5-60924E6A6E4E}" type="presOf" srcId="{8D0378CA-B4B9-4DAC-8DC7-1940396AEFFD}" destId="{EA354FD9-6561-4186-BC82-271CEACE2D49}" srcOrd="0" destOrd="0" presId="urn:microsoft.com/office/officeart/2005/8/layout/chevron2"/>
    <dgm:cxn modelId="{3E6957DA-1F8E-472E-9B7B-97085524DAC5}" srcId="{8D0378CA-B4B9-4DAC-8DC7-1940396AEFFD}" destId="{532713E3-BB57-4465-B382-A740C504ECD5}" srcOrd="2" destOrd="0" parTransId="{ADD346CE-AA88-4531-9822-2699A6AF4B31}" sibTransId="{4AC07BCC-AB19-4DFE-B832-DED171C52312}"/>
    <dgm:cxn modelId="{311DAC75-CCD4-4888-80D8-DF6D54CAD163}" type="presOf" srcId="{8C9D4FB2-065E-4587-A0DF-19F7E2E2C1ED}" destId="{65BB451C-42EE-4117-96B9-2376E3DCB398}" srcOrd="0" destOrd="0" presId="urn:microsoft.com/office/officeart/2005/8/layout/chevron2"/>
    <dgm:cxn modelId="{87AE7F88-843C-4683-8CD2-6FBBB6BC6ED5}" type="presOf" srcId="{5E0EB34E-D3FB-49B0-9E67-BBB6CBF170CD}" destId="{96C2C775-0A20-4740-B8FE-191280A84BE1}" srcOrd="0" destOrd="0" presId="urn:microsoft.com/office/officeart/2005/8/layout/chevron2"/>
    <dgm:cxn modelId="{90AAAF6D-1D95-4377-91FF-DD3E9CD6C101}" type="presOf" srcId="{8FE5AB0E-30A4-4F22-93D0-C832EAA8EBF1}" destId="{1A088AC1-B4F9-4B82-9135-B47315DA4073}" srcOrd="0" destOrd="3" presId="urn:microsoft.com/office/officeart/2005/8/layout/chevron2"/>
    <dgm:cxn modelId="{0805D4BB-9590-4CFD-98B6-8E125E6C4272}" type="presOf" srcId="{F63616F4-92C9-49CD-9322-56D2F57C8598}" destId="{7A371160-5175-4887-9F90-808508BBBBD7}" srcOrd="0" destOrd="0" presId="urn:microsoft.com/office/officeart/2005/8/layout/chevron2"/>
    <dgm:cxn modelId="{C1473F49-F0A1-4407-A30D-40353A881006}" srcId="{BA325623-B405-4DE1-81C6-F93311DF3DAD}" destId="{F63616F4-92C9-49CD-9322-56D2F57C8598}" srcOrd="0" destOrd="0" parTransId="{67E5B100-2902-4B2A-AB17-394BDC8C8F12}" sibTransId="{566C8C97-7C8E-46A9-A67A-72B387144C03}"/>
    <dgm:cxn modelId="{4A0654F2-7B04-4A72-8B24-D9C11653E5DB}" type="presOf" srcId="{62BCE058-3D57-45E9-82C9-510EFE221DD5}" destId="{F9BCA051-F473-46A5-9148-CFA3A977C95C}" srcOrd="0" destOrd="0" presId="urn:microsoft.com/office/officeart/2005/8/layout/chevron2"/>
    <dgm:cxn modelId="{26E5FE06-6F8C-45B5-A364-4C076C4382F8}" srcId="{770CD798-DA59-4A4A-A791-3ED9CFDF9288}" destId="{B0ED591F-F03C-46A3-A398-7B705321122C}" srcOrd="2" destOrd="0" parTransId="{EBB508A7-88E2-4D29-89B6-2144409C7361}" sibTransId="{10414A54-6CBF-411F-83F7-F7788ADCF9D2}"/>
    <dgm:cxn modelId="{791ECCCE-3650-4B81-BDBF-617281878114}" type="presOf" srcId="{532713E3-BB57-4465-B382-A740C504ECD5}" destId="{1A088AC1-B4F9-4B82-9135-B47315DA4073}" srcOrd="0" destOrd="2" presId="urn:microsoft.com/office/officeart/2005/8/layout/chevron2"/>
    <dgm:cxn modelId="{8FC8EF74-6F07-4928-BF8C-5E4823804194}" srcId="{8D0378CA-B4B9-4DAC-8DC7-1940396AEFFD}" destId="{141714A9-E4D9-4126-BA57-2BEF30C4E3FB}" srcOrd="1" destOrd="0" parTransId="{44C1F56B-D499-49EC-AD82-B66AB0C5097C}" sibTransId="{13676430-F00A-4AF8-9769-F0846A758919}"/>
    <dgm:cxn modelId="{932DDA7D-E6A7-44EB-AC9F-51DA2F20F9AC}" srcId="{5E0EB34E-D3FB-49B0-9E67-BBB6CBF170CD}" destId="{8C9D4FB2-065E-4587-A0DF-19F7E2E2C1ED}" srcOrd="0" destOrd="0" parTransId="{393534F5-36F9-46B7-B69A-8ADB6644C47F}" sibTransId="{12487C41-1C86-4EA5-9D11-CA6CE0C84B0D}"/>
    <dgm:cxn modelId="{00ADDAA2-09AA-4050-9DF0-20BB923783CA}" srcId="{8D0378CA-B4B9-4DAC-8DC7-1940396AEFFD}" destId="{CE25ACF1-2F57-4143-A89C-A6E9B89D960D}" srcOrd="0" destOrd="0" parTransId="{117ACD19-2E2C-41CD-93A3-757EC6C661E1}" sibTransId="{A2BFF14F-BFEA-4013-93C1-E8646DCEF71E}"/>
    <dgm:cxn modelId="{D0BA4088-C3D8-48A1-A3FD-8538CB0963DE}" srcId="{BA325623-B405-4DE1-81C6-F93311DF3DAD}" destId="{C1A2675A-13DF-4BDD-BAAA-B9A8FE0C72C9}" srcOrd="3" destOrd="0" parTransId="{56060EF1-E6D2-463B-90A2-2933DCAA7DD9}" sibTransId="{7B8A6FDF-3C39-47AF-B483-734B527EBF68}"/>
    <dgm:cxn modelId="{2E60F044-7972-405F-A7BE-F3D54502E415}" type="presOf" srcId="{C1A2675A-13DF-4BDD-BAAA-B9A8FE0C72C9}" destId="{7A371160-5175-4887-9F90-808508BBBBD7}" srcOrd="0" destOrd="3" presId="urn:microsoft.com/office/officeart/2005/8/layout/chevron2"/>
    <dgm:cxn modelId="{E967D4EA-1DF7-430B-951B-A9EC8AF3B224}" srcId="{BA325623-B405-4DE1-81C6-F93311DF3DAD}" destId="{E4B891FF-1B84-45FC-9BD9-5AB5A93AD228}" srcOrd="1" destOrd="0" parTransId="{0CD3CE14-C1C2-4770-920C-37981904F64A}" sibTransId="{6A16DC78-E8E5-46F6-B4C5-251B45ADC5D8}"/>
    <dgm:cxn modelId="{9D22FDF5-7206-41A1-8158-19FEB080B508}" srcId="{B0ED591F-F03C-46A3-A398-7B705321122C}" destId="{62BCE058-3D57-45E9-82C9-510EFE221DD5}" srcOrd="0" destOrd="0" parTransId="{8B52A48D-FA9F-4020-9DA9-347CB6E76130}" sibTransId="{735F8430-6218-4F02-B2FE-CA42D88D9EEA}"/>
    <dgm:cxn modelId="{9D96942C-0840-4B27-B553-E82EFCAED9D0}" type="presOf" srcId="{03207023-7294-428F-A3A5-4867FAC1A8ED}" destId="{7A371160-5175-4887-9F90-808508BBBBD7}" srcOrd="0" destOrd="2" presId="urn:microsoft.com/office/officeart/2005/8/layout/chevron2"/>
    <dgm:cxn modelId="{7B3713C3-09CA-4DD7-9109-01C0E52F3CA2}" srcId="{BA325623-B405-4DE1-81C6-F93311DF3DAD}" destId="{03207023-7294-428F-A3A5-4867FAC1A8ED}" srcOrd="2" destOrd="0" parTransId="{90C23DAB-4E64-4E4D-838F-42C6D82A8FE3}" sibTransId="{4943410A-06CA-4FBD-BA53-F0DB46331AB6}"/>
    <dgm:cxn modelId="{C9042DAE-DE3E-4853-B2D6-6CC2B7573169}" type="presOf" srcId="{770CD798-DA59-4A4A-A791-3ED9CFDF9288}" destId="{FF04A6D8-A645-49A0-801C-86D506B9E6B9}" srcOrd="0" destOrd="0" presId="urn:microsoft.com/office/officeart/2005/8/layout/chevron2"/>
    <dgm:cxn modelId="{1A6CE76B-E6BF-4724-B2FE-692775F92D9B}" type="presOf" srcId="{141714A9-E4D9-4126-BA57-2BEF30C4E3FB}" destId="{1A088AC1-B4F9-4B82-9135-B47315DA4073}" srcOrd="0" destOrd="1" presId="urn:microsoft.com/office/officeart/2005/8/layout/chevron2"/>
    <dgm:cxn modelId="{FD7F9257-05D3-4202-B983-1AAB2BD01EEA}" srcId="{770CD798-DA59-4A4A-A791-3ED9CFDF9288}" destId="{BA325623-B405-4DE1-81C6-F93311DF3DAD}" srcOrd="3" destOrd="0" parTransId="{18E70B5A-57BE-4625-B5B9-2CFE8791685C}" sibTransId="{955E3F16-B047-4396-80FD-3924E30F0854}"/>
    <dgm:cxn modelId="{F9760E25-65AA-408D-ACA6-267F2CAF9C6C}" type="presParOf" srcId="{FF04A6D8-A645-49A0-801C-86D506B9E6B9}" destId="{8E9FF721-571F-44F7-A6FE-D3E362FB532F}" srcOrd="0" destOrd="0" presId="urn:microsoft.com/office/officeart/2005/8/layout/chevron2"/>
    <dgm:cxn modelId="{D4DB1A0E-D371-4934-85A0-C724F60415D6}" type="presParOf" srcId="{8E9FF721-571F-44F7-A6FE-D3E362FB532F}" destId="{96C2C775-0A20-4740-B8FE-191280A84BE1}" srcOrd="0" destOrd="0" presId="urn:microsoft.com/office/officeart/2005/8/layout/chevron2"/>
    <dgm:cxn modelId="{9EA0434B-B30A-4EAD-96EC-0E501D3602E8}" type="presParOf" srcId="{8E9FF721-571F-44F7-A6FE-D3E362FB532F}" destId="{65BB451C-42EE-4117-96B9-2376E3DCB398}" srcOrd="1" destOrd="0" presId="urn:microsoft.com/office/officeart/2005/8/layout/chevron2"/>
    <dgm:cxn modelId="{C5E50D91-93CE-4DF6-A58A-1647240EEB92}" type="presParOf" srcId="{FF04A6D8-A645-49A0-801C-86D506B9E6B9}" destId="{ACD79572-6A97-4BB7-9D98-82A6104E4497}" srcOrd="1" destOrd="0" presId="urn:microsoft.com/office/officeart/2005/8/layout/chevron2"/>
    <dgm:cxn modelId="{8A5CFBD5-48A1-44F2-A71E-18B57A3891B9}" type="presParOf" srcId="{FF04A6D8-A645-49A0-801C-86D506B9E6B9}" destId="{7013C301-9956-47B0-985F-04AC5A5B247A}" srcOrd="2" destOrd="0" presId="urn:microsoft.com/office/officeart/2005/8/layout/chevron2"/>
    <dgm:cxn modelId="{FDFAA8A4-CCC6-4763-85E3-7A1C73CA5549}" type="presParOf" srcId="{7013C301-9956-47B0-985F-04AC5A5B247A}" destId="{EA354FD9-6561-4186-BC82-271CEACE2D49}" srcOrd="0" destOrd="0" presId="urn:microsoft.com/office/officeart/2005/8/layout/chevron2"/>
    <dgm:cxn modelId="{32139ECA-14ED-4A41-AFD8-06D20B8471E6}" type="presParOf" srcId="{7013C301-9956-47B0-985F-04AC5A5B247A}" destId="{1A088AC1-B4F9-4B82-9135-B47315DA4073}" srcOrd="1" destOrd="0" presId="urn:microsoft.com/office/officeart/2005/8/layout/chevron2"/>
    <dgm:cxn modelId="{5AE028C9-9383-450F-8D19-345EBA1B1932}" type="presParOf" srcId="{FF04A6D8-A645-49A0-801C-86D506B9E6B9}" destId="{D2C38758-2D96-401F-8DAB-CF4C0FFE6FEF}" srcOrd="3" destOrd="0" presId="urn:microsoft.com/office/officeart/2005/8/layout/chevron2"/>
    <dgm:cxn modelId="{7753D08C-19A0-44CA-A68A-FC56467A81B6}" type="presParOf" srcId="{FF04A6D8-A645-49A0-801C-86D506B9E6B9}" destId="{2655379C-FD04-4564-8B6B-2D03707B804F}" srcOrd="4" destOrd="0" presId="urn:microsoft.com/office/officeart/2005/8/layout/chevron2"/>
    <dgm:cxn modelId="{88869C8B-FFCB-4CD1-8332-CFC6960C0002}" type="presParOf" srcId="{2655379C-FD04-4564-8B6B-2D03707B804F}" destId="{73672DCF-BA7E-4071-A0A0-8CBA69D78D9A}" srcOrd="0" destOrd="0" presId="urn:microsoft.com/office/officeart/2005/8/layout/chevron2"/>
    <dgm:cxn modelId="{4CAC2243-9164-4D27-BD1B-C79329D3B7F6}" type="presParOf" srcId="{2655379C-FD04-4564-8B6B-2D03707B804F}" destId="{F9BCA051-F473-46A5-9148-CFA3A977C95C}" srcOrd="1" destOrd="0" presId="urn:microsoft.com/office/officeart/2005/8/layout/chevron2"/>
    <dgm:cxn modelId="{F63E2142-8E2C-4033-9E2A-F9B3A3DB14EF}" type="presParOf" srcId="{FF04A6D8-A645-49A0-801C-86D506B9E6B9}" destId="{542191A6-2050-4EF3-91FC-D2352B6ADB75}" srcOrd="5" destOrd="0" presId="urn:microsoft.com/office/officeart/2005/8/layout/chevron2"/>
    <dgm:cxn modelId="{9429C53B-D940-4E12-9B3D-D7E8BE7875FF}" type="presParOf" srcId="{FF04A6D8-A645-49A0-801C-86D506B9E6B9}" destId="{8F57FC6A-213D-4DF6-816C-3D162A63BA56}" srcOrd="6" destOrd="0" presId="urn:microsoft.com/office/officeart/2005/8/layout/chevron2"/>
    <dgm:cxn modelId="{E8872A4F-8A1A-43FD-AED4-61D913EB547E}" type="presParOf" srcId="{8F57FC6A-213D-4DF6-816C-3D162A63BA56}" destId="{2602411E-27E1-4D5E-B03D-B8A64F323FD1}" srcOrd="0" destOrd="0" presId="urn:microsoft.com/office/officeart/2005/8/layout/chevron2"/>
    <dgm:cxn modelId="{6E18AAD2-A96D-4AD3-833D-DD93694EE734}" type="presParOf" srcId="{8F57FC6A-213D-4DF6-816C-3D162A63BA56}" destId="{7A371160-5175-4887-9F90-808508BBBBD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E70F98-4B1D-4E05-9454-F3E5E11F7681}" type="doc">
      <dgm:prSet loTypeId="urn:microsoft.com/office/officeart/2005/8/layout/hChevron3" loCatId="process" qsTypeId="urn:microsoft.com/office/officeart/2005/8/quickstyle/simple3" qsCatId="simple" csTypeId="urn:microsoft.com/office/officeart/2005/8/colors/colorful1" csCatId="colorful" phldr="1"/>
      <dgm:spPr/>
    </dgm:pt>
    <dgm:pt modelId="{BC4BAF55-6B0F-4AA0-84FD-B007B8CF1091}">
      <dgm:prSet phldrT="[Text]" custT="1"/>
      <dgm:spPr>
        <a:solidFill>
          <a:srgbClr val="92D050"/>
        </a:solidFill>
      </dgm:spPr>
      <dgm:t>
        <a:bodyPr/>
        <a:lstStyle/>
        <a:p>
          <a:pPr algn="l"/>
          <a:r>
            <a:rPr lang="lv-LV" sz="1600" b="1" dirty="0" smtClean="0"/>
            <a:t> 15.jūlijs</a:t>
          </a:r>
          <a:r>
            <a:rPr lang="lv-LV" sz="1400" b="1" smtClean="0"/>
            <a:t>	</a:t>
          </a:r>
          <a:r>
            <a:rPr lang="lv-LV" sz="1400" b="1" dirty="0" smtClean="0"/>
            <a:t>			                                                                                                                           </a:t>
          </a:r>
          <a:r>
            <a:rPr lang="lv-LV" sz="1600" b="1" dirty="0" smtClean="0"/>
            <a:t>23.augusts</a:t>
          </a:r>
          <a:endParaRPr lang="lv-LV" sz="1600" b="1" dirty="0"/>
        </a:p>
      </dgm:t>
    </dgm:pt>
    <dgm:pt modelId="{C1863B0B-0F60-4127-A2B0-2E6660E099B1}" type="sibTrans" cxnId="{47374E31-022E-41E7-AABE-93318E9D74A6}">
      <dgm:prSet/>
      <dgm:spPr/>
      <dgm:t>
        <a:bodyPr/>
        <a:lstStyle/>
        <a:p>
          <a:endParaRPr lang="lv-LV" sz="1000" b="1"/>
        </a:p>
      </dgm:t>
    </dgm:pt>
    <dgm:pt modelId="{CA4A450E-AC5A-4D3A-A17F-5AC599DA4F29}" type="parTrans" cxnId="{47374E31-022E-41E7-AABE-93318E9D74A6}">
      <dgm:prSet/>
      <dgm:spPr/>
      <dgm:t>
        <a:bodyPr/>
        <a:lstStyle/>
        <a:p>
          <a:endParaRPr lang="lv-LV" sz="1000" b="1"/>
        </a:p>
      </dgm:t>
    </dgm:pt>
    <dgm:pt modelId="{5F48C1B4-D132-4724-8CB8-01883D3DF80C}" type="pres">
      <dgm:prSet presAssocID="{0CE70F98-4B1D-4E05-9454-F3E5E11F7681}" presName="Name0" presStyleCnt="0">
        <dgm:presLayoutVars>
          <dgm:dir/>
          <dgm:resizeHandles val="exact"/>
        </dgm:presLayoutVars>
      </dgm:prSet>
      <dgm:spPr/>
    </dgm:pt>
    <dgm:pt modelId="{3F60E1E1-F170-4211-A4A1-1899978E25B1}" type="pres">
      <dgm:prSet presAssocID="{BC4BAF55-6B0F-4AA0-84FD-B007B8CF1091}" presName="parTxOnly" presStyleLbl="node1" presStyleIdx="0" presStyleCnt="1" custScaleX="100098" custLinFactY="95264" custLinFactNeighborX="361" custLinFactNeighborY="100000">
        <dgm:presLayoutVars>
          <dgm:bulletEnabled val="1"/>
        </dgm:presLayoutVars>
      </dgm:prSet>
      <dgm:spPr/>
      <dgm:t>
        <a:bodyPr/>
        <a:lstStyle/>
        <a:p>
          <a:endParaRPr lang="lv-LV"/>
        </a:p>
      </dgm:t>
    </dgm:pt>
  </dgm:ptLst>
  <dgm:cxnLst>
    <dgm:cxn modelId="{47374E31-022E-41E7-AABE-93318E9D74A6}" srcId="{0CE70F98-4B1D-4E05-9454-F3E5E11F7681}" destId="{BC4BAF55-6B0F-4AA0-84FD-B007B8CF1091}" srcOrd="0" destOrd="0" parTransId="{CA4A450E-AC5A-4D3A-A17F-5AC599DA4F29}" sibTransId="{C1863B0B-0F60-4127-A2B0-2E6660E099B1}"/>
    <dgm:cxn modelId="{65B2C5C1-0545-4F12-928E-E67A47AECA89}" type="presOf" srcId="{BC4BAF55-6B0F-4AA0-84FD-B007B8CF1091}" destId="{3F60E1E1-F170-4211-A4A1-1899978E25B1}" srcOrd="0" destOrd="0" presId="urn:microsoft.com/office/officeart/2005/8/layout/hChevron3"/>
    <dgm:cxn modelId="{0218EF31-728E-475B-93EF-199412CAB79E}" type="presOf" srcId="{0CE70F98-4B1D-4E05-9454-F3E5E11F7681}" destId="{5F48C1B4-D132-4724-8CB8-01883D3DF80C}" srcOrd="0" destOrd="0" presId="urn:microsoft.com/office/officeart/2005/8/layout/hChevron3"/>
    <dgm:cxn modelId="{50E8A86F-4EF7-417D-ACDF-1165EEF1EABA}" type="presParOf" srcId="{5F48C1B4-D132-4724-8CB8-01883D3DF80C}" destId="{3F60E1E1-F170-4211-A4A1-1899978E25B1}" srcOrd="0"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C2C775-0A20-4740-B8FE-191280A84BE1}">
      <dsp:nvSpPr>
        <dsp:cNvPr id="0" name=""/>
        <dsp:cNvSpPr/>
      </dsp:nvSpPr>
      <dsp:spPr>
        <a:xfrm rot="5400000">
          <a:off x="-153913" y="158530"/>
          <a:ext cx="1026089" cy="7182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lv-LV" sz="1200" kern="1200" dirty="0" smtClean="0">
              <a:latin typeface="Verdana" panose="020B0604030504040204" pitchFamily="34" charset="0"/>
              <a:ea typeface="Verdana" panose="020B0604030504040204" pitchFamily="34" charset="0"/>
              <a:cs typeface="Verdana" panose="020B0604030504040204" pitchFamily="34" charset="0"/>
            </a:rPr>
            <a:t>Jūlijs</a:t>
          </a:r>
          <a:endParaRPr lang="en-US" sz="12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1" y="363747"/>
        <a:ext cx="718262" cy="307827"/>
      </dsp:txXfrm>
    </dsp:sp>
    <dsp:sp modelId="{65BB451C-42EE-4117-96B9-2376E3DCB398}">
      <dsp:nvSpPr>
        <dsp:cNvPr id="0" name=""/>
        <dsp:cNvSpPr/>
      </dsp:nvSpPr>
      <dsp:spPr>
        <a:xfrm rot="5400000">
          <a:off x="4839968" y="-4117088"/>
          <a:ext cx="666958" cy="891036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b="1" kern="1200" dirty="0" smtClean="0">
              <a:latin typeface="Verdana" panose="020B0604030504040204" pitchFamily="34" charset="0"/>
              <a:ea typeface="Verdana" panose="020B0604030504040204" pitchFamily="34" charset="0"/>
              <a:cs typeface="Verdana" panose="020B0604030504040204" pitchFamily="34" charset="0"/>
            </a:rPr>
            <a:t>15.jūlijs - </a:t>
          </a:r>
          <a:r>
            <a:rPr lang="lv-LV" sz="1400" kern="1200" dirty="0" smtClean="0">
              <a:latin typeface="Verdana" panose="020B0604030504040204" pitchFamily="34" charset="0"/>
              <a:ea typeface="Verdana" panose="020B0604030504040204" pitchFamily="34" charset="0"/>
              <a:cs typeface="Verdana" panose="020B0604030504040204" pitchFamily="34" charset="0"/>
            </a:rPr>
            <a:t>Ministrijas iesniedz FM un PKC priekšlikumus prioritārajiem pasākumiem</a:t>
          </a:r>
          <a:endParaRPr lang="en-US" sz="14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718263" y="37175"/>
        <a:ext cx="8877811" cy="601842"/>
      </dsp:txXfrm>
    </dsp:sp>
    <dsp:sp modelId="{EA354FD9-6561-4186-BC82-271CEACE2D49}">
      <dsp:nvSpPr>
        <dsp:cNvPr id="0" name=""/>
        <dsp:cNvSpPr/>
      </dsp:nvSpPr>
      <dsp:spPr>
        <a:xfrm rot="5400000">
          <a:off x="-153913" y="1454787"/>
          <a:ext cx="1026089" cy="7182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lv-LV" sz="1200" kern="1200" dirty="0" smtClean="0">
              <a:latin typeface="Verdana" panose="020B0604030504040204" pitchFamily="34" charset="0"/>
              <a:ea typeface="Verdana" panose="020B0604030504040204" pitchFamily="34" charset="0"/>
              <a:cs typeface="Verdana" panose="020B0604030504040204" pitchFamily="34" charset="0"/>
            </a:rPr>
            <a:t>Augusts</a:t>
          </a:r>
          <a:endParaRPr lang="en-US" sz="12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1" y="1660004"/>
        <a:ext cx="718262" cy="307827"/>
      </dsp:txXfrm>
    </dsp:sp>
    <dsp:sp modelId="{1A088AC1-B4F9-4B82-9135-B47315DA4073}">
      <dsp:nvSpPr>
        <dsp:cNvPr id="0" name=""/>
        <dsp:cNvSpPr/>
      </dsp:nvSpPr>
      <dsp:spPr>
        <a:xfrm rot="5400000">
          <a:off x="4311097" y="-2741467"/>
          <a:ext cx="1724700" cy="891036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b="1" kern="1200" dirty="0" smtClean="0">
              <a:latin typeface="Verdana" panose="020B0604030504040204" pitchFamily="34" charset="0"/>
              <a:ea typeface="Verdana" panose="020B0604030504040204" pitchFamily="34" charset="0"/>
              <a:cs typeface="Verdana" panose="020B0604030504040204" pitchFamily="34" charset="0"/>
            </a:rPr>
            <a:t>20.augusts</a:t>
          </a:r>
          <a:r>
            <a:rPr lang="lv-LV" sz="1400" kern="1200" dirty="0" smtClean="0">
              <a:latin typeface="Verdana" panose="020B0604030504040204" pitchFamily="34" charset="0"/>
              <a:ea typeface="Verdana" panose="020B0604030504040204" pitchFamily="34" charset="0"/>
              <a:cs typeface="Verdana" panose="020B0604030504040204" pitchFamily="34" charset="0"/>
            </a:rPr>
            <a:t> – MK izskata informatīvo ziņojumu par:</a:t>
          </a:r>
          <a:endParaRPr lang="en-US" sz="1400" kern="1200" dirty="0">
            <a:latin typeface="Verdana" panose="020B0604030504040204" pitchFamily="34" charset="0"/>
            <a:ea typeface="Verdana" panose="020B0604030504040204" pitchFamily="34" charset="0"/>
            <a:cs typeface="Verdana" panose="020B0604030504040204" pitchFamily="34" charset="0"/>
          </a:endParaRPr>
        </a:p>
        <a:p>
          <a:pPr marL="114300" lvl="1" indent="-114300" algn="l" defTabSz="622300">
            <a:lnSpc>
              <a:spcPct val="90000"/>
            </a:lnSpc>
            <a:spcBef>
              <a:spcPct val="0"/>
            </a:spcBef>
            <a:spcAft>
              <a:spcPct val="15000"/>
            </a:spcAft>
            <a:buChar char="••"/>
          </a:pPr>
          <a:r>
            <a:rPr lang="lv-LV" sz="1400" kern="1200" dirty="0" smtClean="0">
              <a:latin typeface="Verdana" panose="020B0604030504040204" pitchFamily="34" charset="0"/>
              <a:ea typeface="Verdana" panose="020B0604030504040204" pitchFamily="34" charset="0"/>
              <a:cs typeface="Verdana" panose="020B0604030504040204" pitchFamily="34" charset="0"/>
            </a:rPr>
            <a:t> valsts pamatbudžeta un valsts speciālā budžeta bāzi 2020.-2022.gadam;</a:t>
          </a:r>
          <a:endParaRPr lang="en-US" sz="1400" kern="1200" dirty="0">
            <a:latin typeface="Verdana" panose="020B0604030504040204" pitchFamily="34" charset="0"/>
            <a:ea typeface="Verdana" panose="020B0604030504040204" pitchFamily="34" charset="0"/>
            <a:cs typeface="Verdana" panose="020B0604030504040204" pitchFamily="34" charset="0"/>
          </a:endParaRPr>
        </a:p>
        <a:p>
          <a:pPr marL="114300" lvl="1" indent="-114300" algn="l" defTabSz="622300">
            <a:lnSpc>
              <a:spcPct val="90000"/>
            </a:lnSpc>
            <a:spcBef>
              <a:spcPct val="0"/>
            </a:spcBef>
            <a:spcAft>
              <a:spcPct val="15000"/>
            </a:spcAft>
            <a:buChar char="••"/>
          </a:pPr>
          <a:r>
            <a:rPr lang="lv-LV" sz="1400" kern="1200" dirty="0" smtClean="0">
              <a:latin typeface="Verdana" panose="020B0604030504040204" pitchFamily="34" charset="0"/>
              <a:ea typeface="Verdana" panose="020B0604030504040204" pitchFamily="34" charset="0"/>
              <a:cs typeface="Verdana" panose="020B0604030504040204" pitchFamily="34" charset="0"/>
            </a:rPr>
            <a:t> makroekonomisko rādītāju, ieņēmumu un vispārējās valdības budžeta prognozēm 2020.-2022.gadā;</a:t>
          </a:r>
          <a:endParaRPr lang="en-US" sz="1400" kern="1200" dirty="0">
            <a:latin typeface="Verdana" panose="020B0604030504040204" pitchFamily="34" charset="0"/>
            <a:ea typeface="Verdana" panose="020B0604030504040204" pitchFamily="34" charset="0"/>
            <a:cs typeface="Verdana" panose="020B0604030504040204" pitchFamily="34" charset="0"/>
          </a:endParaRPr>
        </a:p>
        <a:p>
          <a:pPr marL="114300" lvl="1" indent="-114300" algn="l" defTabSz="622300">
            <a:lnSpc>
              <a:spcPct val="90000"/>
            </a:lnSpc>
            <a:spcBef>
              <a:spcPct val="0"/>
            </a:spcBef>
            <a:spcAft>
              <a:spcPts val="800"/>
            </a:spcAft>
            <a:buChar char="••"/>
          </a:pPr>
          <a:r>
            <a:rPr lang="lv-LV" sz="1400" kern="1200" dirty="0" smtClean="0">
              <a:latin typeface="Verdana" panose="020B0604030504040204" pitchFamily="34" charset="0"/>
              <a:ea typeface="Verdana" panose="020B0604030504040204" pitchFamily="34" charset="0"/>
              <a:cs typeface="Verdana" panose="020B0604030504040204" pitchFamily="34" charset="0"/>
            </a:rPr>
            <a:t> valsts budžeta izdevumu pārskatīšanas rezultātiem un priekšlikumi par šo rezultātu izmantošanu 2020.-2022.gadam.</a:t>
          </a:r>
          <a:r>
            <a:rPr lang="lv-LV" sz="1400" b="1" kern="1200" dirty="0" smtClean="0">
              <a:latin typeface="Verdana" panose="020B0604030504040204" pitchFamily="34" charset="0"/>
              <a:ea typeface="Verdana" panose="020B0604030504040204" pitchFamily="34" charset="0"/>
              <a:cs typeface="Verdana" panose="020B0604030504040204" pitchFamily="34" charset="0"/>
            </a:rPr>
            <a:t>23.augusts</a:t>
          </a:r>
          <a:r>
            <a:rPr lang="lv-LV" sz="1400" kern="1200" dirty="0" smtClean="0">
              <a:latin typeface="Verdana" panose="020B0604030504040204" pitchFamily="34" charset="0"/>
              <a:ea typeface="Verdana" panose="020B0604030504040204" pitchFamily="34" charset="0"/>
              <a:cs typeface="Verdana" panose="020B0604030504040204" pitchFamily="34" charset="0"/>
            </a:rPr>
            <a:t> – MK pieņem lēmumu par valsts budžeta prioritārajiem pasākumiem 2020.-2022.gadam.</a:t>
          </a:r>
          <a:endParaRPr lang="en-US" sz="14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718263" y="935560"/>
        <a:ext cx="8826176" cy="1556314"/>
      </dsp:txXfrm>
    </dsp:sp>
    <dsp:sp modelId="{73672DCF-BA7E-4071-A0A0-8CBA69D78D9A}">
      <dsp:nvSpPr>
        <dsp:cNvPr id="0" name=""/>
        <dsp:cNvSpPr/>
      </dsp:nvSpPr>
      <dsp:spPr>
        <a:xfrm rot="5400000">
          <a:off x="-153913" y="2754717"/>
          <a:ext cx="1026089" cy="7182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lv-LV" sz="1200" kern="1200" dirty="0" err="1" smtClean="0">
              <a:latin typeface="Verdana" panose="020B0604030504040204" pitchFamily="34" charset="0"/>
              <a:ea typeface="Verdana" panose="020B0604030504040204" pitchFamily="34" charset="0"/>
              <a:cs typeface="Verdana" panose="020B0604030504040204" pitchFamily="34" charset="0"/>
            </a:rPr>
            <a:t>Septem-bris</a:t>
          </a:r>
          <a:endParaRPr lang="en-US" sz="12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1" y="2959934"/>
        <a:ext cx="718262" cy="307827"/>
      </dsp:txXfrm>
    </dsp:sp>
    <dsp:sp modelId="{F9BCA051-F473-46A5-9148-CFA3A977C95C}">
      <dsp:nvSpPr>
        <dsp:cNvPr id="0" name=""/>
        <dsp:cNvSpPr/>
      </dsp:nvSpPr>
      <dsp:spPr>
        <a:xfrm rot="5400000">
          <a:off x="4963018" y="-1520690"/>
          <a:ext cx="420858" cy="891036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lv-LV" sz="1400" b="1" kern="1200" noProof="0" dirty="0" smtClean="0">
              <a:latin typeface="Verdana" panose="020B0604030504040204" pitchFamily="34" charset="0"/>
              <a:ea typeface="Verdana" panose="020B0604030504040204" pitchFamily="34" charset="0"/>
              <a:cs typeface="Verdana" panose="020B0604030504040204" pitchFamily="34" charset="0"/>
            </a:rPr>
            <a:t>17., 24.septembris </a:t>
          </a: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 MK izskata budžeta likumprojektu paketi</a:t>
          </a:r>
          <a:r>
            <a:rPr lang="lv-LV" sz="1400" kern="1200" dirty="0" smtClean="0">
              <a:latin typeface="Verdana" panose="020B0604030504040204" pitchFamily="34" charset="0"/>
              <a:ea typeface="Verdana" panose="020B0604030504040204" pitchFamily="34" charset="0"/>
              <a:cs typeface="Verdana" panose="020B0604030504040204" pitchFamily="34" charset="0"/>
            </a:rPr>
            <a:t>.</a:t>
          </a:r>
          <a:r>
            <a:rPr lang="en-US" sz="1400" kern="1200" dirty="0" smtClean="0">
              <a:latin typeface="Verdana" panose="020B0604030504040204" pitchFamily="34" charset="0"/>
              <a:ea typeface="Verdana" panose="020B0604030504040204" pitchFamily="34" charset="0"/>
              <a:cs typeface="Verdana" panose="020B0604030504040204" pitchFamily="34" charset="0"/>
            </a:rPr>
            <a:t> </a:t>
          </a:r>
          <a:endParaRPr lang="en-US" sz="14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718263" y="2744610"/>
        <a:ext cx="8889824" cy="379768"/>
      </dsp:txXfrm>
    </dsp:sp>
    <dsp:sp modelId="{2602411E-27E1-4D5E-B03D-B8A64F323FD1}">
      <dsp:nvSpPr>
        <dsp:cNvPr id="0" name=""/>
        <dsp:cNvSpPr/>
      </dsp:nvSpPr>
      <dsp:spPr>
        <a:xfrm rot="5400000">
          <a:off x="-153913" y="4010779"/>
          <a:ext cx="1026089" cy="71826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lv-LV" sz="1200" kern="1200" dirty="0" smtClean="0">
              <a:latin typeface="Verdana" panose="020B0604030504040204" pitchFamily="34" charset="0"/>
              <a:ea typeface="Verdana" panose="020B0604030504040204" pitchFamily="34" charset="0"/>
              <a:cs typeface="Verdana" panose="020B0604030504040204" pitchFamily="34" charset="0"/>
            </a:rPr>
            <a:t>Oktobris</a:t>
          </a:r>
          <a:endParaRPr lang="en-US" sz="1200" kern="1200" dirty="0">
            <a:latin typeface="Verdana" panose="020B0604030504040204" pitchFamily="34" charset="0"/>
            <a:ea typeface="Verdana" panose="020B0604030504040204" pitchFamily="34" charset="0"/>
            <a:cs typeface="Verdana" panose="020B0604030504040204" pitchFamily="34" charset="0"/>
          </a:endParaRPr>
        </a:p>
      </dsp:txBody>
      <dsp:txXfrm rot="-5400000">
        <a:off x="1" y="4215996"/>
        <a:ext cx="718262" cy="307827"/>
      </dsp:txXfrm>
    </dsp:sp>
    <dsp:sp modelId="{7A371160-5175-4887-9F90-808508BBBBD7}">
      <dsp:nvSpPr>
        <dsp:cNvPr id="0" name=""/>
        <dsp:cNvSpPr/>
      </dsp:nvSpPr>
      <dsp:spPr>
        <a:xfrm rot="5400000">
          <a:off x="4430649" y="-264839"/>
          <a:ext cx="1485596" cy="891036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0" algn="l" defTabSz="533400">
            <a:lnSpc>
              <a:spcPct val="90000"/>
            </a:lnSpc>
            <a:spcBef>
              <a:spcPct val="0"/>
            </a:spcBef>
            <a:spcAft>
              <a:spcPct val="15000"/>
            </a:spcAft>
            <a:buChar char="••"/>
          </a:pPr>
          <a:r>
            <a:rPr lang="lv-LV" sz="1400" b="1" kern="1200" noProof="0" dirty="0" smtClean="0">
              <a:latin typeface="Verdana" panose="020B0604030504040204" pitchFamily="34" charset="0"/>
              <a:ea typeface="Verdana" panose="020B0604030504040204" pitchFamily="34" charset="0"/>
              <a:cs typeface="Verdana" panose="020B0604030504040204" pitchFamily="34" charset="0"/>
            </a:rPr>
            <a:t>8.oktobris - </a:t>
          </a: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 MK apstiprina:</a:t>
          </a:r>
          <a:endParaRPr lang="lv-LV" sz="1400" kern="1200" noProof="0" dirty="0">
            <a:latin typeface="Verdana" panose="020B0604030504040204" pitchFamily="34" charset="0"/>
            <a:ea typeface="Verdana" panose="020B0604030504040204" pitchFamily="34" charset="0"/>
            <a:cs typeface="Verdana" panose="020B0604030504040204" pitchFamily="34" charset="0"/>
          </a:endParaRPr>
        </a:p>
        <a:p>
          <a:pPr marL="114300" lvl="1" indent="0" algn="l" defTabSz="533400">
            <a:lnSpc>
              <a:spcPct val="90000"/>
            </a:lnSpc>
            <a:spcBef>
              <a:spcPct val="0"/>
            </a:spcBef>
            <a:spcAft>
              <a:spcPct val="15000"/>
            </a:spcAft>
            <a:buChar char="••"/>
          </a:pP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 likumprojektu «Par valsts budžetu 2020.gadam» un likumprojektu «Par vidēja termiņa budžeta ietvaru 2020., 2021. un 2022.gadam»;</a:t>
          </a:r>
          <a:endParaRPr lang="lv-LV" sz="1400" kern="1200" noProof="0" dirty="0">
            <a:latin typeface="Verdana" panose="020B0604030504040204" pitchFamily="34" charset="0"/>
            <a:ea typeface="Verdana" panose="020B0604030504040204" pitchFamily="34" charset="0"/>
            <a:cs typeface="Verdana" panose="020B0604030504040204" pitchFamily="34" charset="0"/>
          </a:endParaRPr>
        </a:p>
        <a:p>
          <a:pPr marL="114300" lvl="1" indent="0" algn="l" defTabSz="533400">
            <a:lnSpc>
              <a:spcPct val="90000"/>
            </a:lnSpc>
            <a:spcBef>
              <a:spcPct val="0"/>
            </a:spcBef>
            <a:spcAft>
              <a:spcPts val="800"/>
            </a:spcAft>
            <a:buChar char="••"/>
          </a:pP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 Vispārējās valdības budžeta plānu (11.oktobrī iesniedz EK un </a:t>
          </a:r>
          <a:r>
            <a:rPr lang="lv-LV" sz="1400" kern="1200" noProof="0" dirty="0" err="1" smtClean="0">
              <a:latin typeface="Verdana" panose="020B0604030504040204" pitchFamily="34" charset="0"/>
              <a:ea typeface="Verdana" panose="020B0604030504040204" pitchFamily="34" charset="0"/>
              <a:cs typeface="Verdana" panose="020B0604030504040204" pitchFamily="34" charset="0"/>
            </a:rPr>
            <a:t>Eirogrupai</a:t>
          </a: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a:t>
          </a:r>
          <a:endParaRPr lang="lv-LV" sz="1400" kern="1200" noProof="0" dirty="0">
            <a:latin typeface="Verdana" panose="020B0604030504040204" pitchFamily="34" charset="0"/>
            <a:ea typeface="Verdana" panose="020B0604030504040204" pitchFamily="34" charset="0"/>
            <a:cs typeface="Verdana" panose="020B0604030504040204" pitchFamily="34" charset="0"/>
          </a:endParaRPr>
        </a:p>
        <a:p>
          <a:pPr marL="114300" lvl="1" indent="0" algn="l" defTabSz="533400">
            <a:lnSpc>
              <a:spcPct val="90000"/>
            </a:lnSpc>
            <a:spcBef>
              <a:spcPct val="0"/>
            </a:spcBef>
            <a:spcAft>
              <a:spcPct val="15000"/>
            </a:spcAft>
            <a:buChar char="••"/>
          </a:pPr>
          <a:r>
            <a:rPr lang="lv-LV" sz="1400" b="1" kern="1200" noProof="0" dirty="0" smtClean="0">
              <a:latin typeface="Verdana" panose="020B0604030504040204" pitchFamily="34" charset="0"/>
              <a:ea typeface="Verdana" panose="020B0604030504040204" pitchFamily="34" charset="0"/>
              <a:cs typeface="Verdana" panose="020B0604030504040204" pitchFamily="34" charset="0"/>
            </a:rPr>
            <a:t>11.oktobris</a:t>
          </a:r>
          <a:r>
            <a:rPr lang="lv-LV" sz="1400" kern="1200" noProof="0" dirty="0" smtClean="0">
              <a:latin typeface="Verdana" panose="020B0604030504040204" pitchFamily="34" charset="0"/>
              <a:ea typeface="Verdana" panose="020B0604030504040204" pitchFamily="34" charset="0"/>
              <a:cs typeface="Verdana" panose="020B0604030504040204" pitchFamily="34" charset="0"/>
            </a:rPr>
            <a:t> - Finanšu ministrs iesniedz budžeta projektu ar pavadošajiem likumprojektiem Saeimā.</a:t>
          </a:r>
          <a:endParaRPr lang="lv-LV" sz="1400" kern="1200" noProof="0" dirty="0">
            <a:latin typeface="Verdana" panose="020B0604030504040204" pitchFamily="34" charset="0"/>
            <a:ea typeface="Verdana" panose="020B0604030504040204" pitchFamily="34" charset="0"/>
            <a:cs typeface="Verdana" panose="020B0604030504040204" pitchFamily="34" charset="0"/>
          </a:endParaRPr>
        </a:p>
      </dsp:txBody>
      <dsp:txXfrm rot="-5400000">
        <a:off x="718263" y="3520068"/>
        <a:ext cx="8837848" cy="1340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0E1E1-F170-4211-A4A1-1899978E25B1}">
      <dsp:nvSpPr>
        <dsp:cNvPr id="0" name=""/>
        <dsp:cNvSpPr/>
      </dsp:nvSpPr>
      <dsp:spPr>
        <a:xfrm>
          <a:off x="10425" y="0"/>
          <a:ext cx="10681845" cy="357438"/>
        </a:xfrm>
        <a:prstGeom prst="homePlate">
          <a:avLst/>
        </a:prstGeom>
        <a:solidFill>
          <a:srgbClr val="92D050"/>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5344" tIns="42672" rIns="21336" bIns="42672" numCol="1" spcCol="1270" anchor="ctr" anchorCtr="0">
          <a:noAutofit/>
        </a:bodyPr>
        <a:lstStyle/>
        <a:p>
          <a:pPr lvl="0" algn="l" defTabSz="711200">
            <a:lnSpc>
              <a:spcPct val="90000"/>
            </a:lnSpc>
            <a:spcBef>
              <a:spcPct val="0"/>
            </a:spcBef>
            <a:spcAft>
              <a:spcPct val="35000"/>
            </a:spcAft>
          </a:pPr>
          <a:r>
            <a:rPr lang="lv-LV" sz="1600" b="1" kern="1200" dirty="0" smtClean="0"/>
            <a:t> 15.jūlijs</a:t>
          </a:r>
          <a:r>
            <a:rPr lang="lv-LV" sz="1400" b="1" kern="1200" smtClean="0"/>
            <a:t>	</a:t>
          </a:r>
          <a:r>
            <a:rPr lang="lv-LV" sz="1400" b="1" kern="1200" dirty="0" smtClean="0"/>
            <a:t>			                                                                                                                           </a:t>
          </a:r>
          <a:r>
            <a:rPr lang="lv-LV" sz="1600" b="1" kern="1200" dirty="0" smtClean="0"/>
            <a:t>23.augusts</a:t>
          </a:r>
          <a:endParaRPr lang="lv-LV" sz="1600" b="1" kern="1200" dirty="0"/>
        </a:p>
      </dsp:txBody>
      <dsp:txXfrm>
        <a:off x="10425" y="0"/>
        <a:ext cx="10592486" cy="35743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728E4D55-B7FF-484F-A001-80F1FF327776}" type="datetimeFigureOut">
              <a:rPr lang="lv-LV" smtClean="0"/>
              <a:t>21.06.2019</a:t>
            </a:fld>
            <a:endParaRPr lang="lv-LV"/>
          </a:p>
        </p:txBody>
      </p:sp>
      <p:sp>
        <p:nvSpPr>
          <p:cNvPr id="4" name="Footer Placeholder 3"/>
          <p:cNvSpPr>
            <a:spLocks noGrp="1"/>
          </p:cNvSpPr>
          <p:nvPr>
            <p:ph type="ftr" sz="quarter" idx="2"/>
          </p:nvPr>
        </p:nvSpPr>
        <p:spPr>
          <a:xfrm>
            <a:off x="0" y="9374188"/>
            <a:ext cx="2919413" cy="495300"/>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14763" y="9374188"/>
            <a:ext cx="2919412" cy="495300"/>
          </a:xfrm>
          <a:prstGeom prst="rect">
            <a:avLst/>
          </a:prstGeom>
        </p:spPr>
        <p:txBody>
          <a:bodyPr vert="horz" lIns="91440" tIns="45720" rIns="91440" bIns="45720" rtlCol="0" anchor="b"/>
          <a:lstStyle>
            <a:lvl1pPr algn="r">
              <a:defRPr sz="1200"/>
            </a:lvl1pPr>
          </a:lstStyle>
          <a:p>
            <a:fld id="{4F1C0CC1-DAE9-4CB8-BB68-23584A184448}" type="slidenum">
              <a:rPr lang="lv-LV" smtClean="0"/>
              <a:t>‹#›</a:t>
            </a:fld>
            <a:endParaRPr lang="lv-LV"/>
          </a:p>
        </p:txBody>
      </p:sp>
    </p:spTree>
    <p:extLst>
      <p:ext uri="{BB962C8B-B14F-4D97-AF65-F5344CB8AC3E}">
        <p14:creationId xmlns:p14="http://schemas.microsoft.com/office/powerpoint/2010/main" val="775134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AEDE766C-1309-4FE4-B4A1-411C7B348FAF}" type="datetimeFigureOut">
              <a:rPr lang="lv-LV" smtClean="0"/>
              <a:t>21.06.2019</a:t>
            </a:fld>
            <a:endParaRPr lang="lv-LV"/>
          </a:p>
        </p:txBody>
      </p:sp>
      <p:sp>
        <p:nvSpPr>
          <p:cNvPr id="4" name="Slide Image Placeholder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6C74543A-F8BA-45E8-912A-F7E058E684B5}" type="slidenum">
              <a:rPr lang="lv-LV" smtClean="0"/>
              <a:t>‹#›</a:t>
            </a:fld>
            <a:endParaRPr lang="lv-LV"/>
          </a:p>
        </p:txBody>
      </p:sp>
    </p:spTree>
    <p:extLst>
      <p:ext uri="{BB962C8B-B14F-4D97-AF65-F5344CB8AC3E}">
        <p14:creationId xmlns:p14="http://schemas.microsoft.com/office/powerpoint/2010/main" val="740875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3</a:t>
            </a:fld>
            <a:endParaRPr lang="lv-LV"/>
          </a:p>
        </p:txBody>
      </p:sp>
    </p:spTree>
    <p:extLst>
      <p:ext uri="{BB962C8B-B14F-4D97-AF65-F5344CB8AC3E}">
        <p14:creationId xmlns:p14="http://schemas.microsoft.com/office/powerpoint/2010/main" val="2241804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pPr/>
              <a:t>5</a:t>
            </a:fld>
            <a:endParaRPr lang="lv-LV"/>
          </a:p>
        </p:txBody>
      </p:sp>
    </p:spTree>
    <p:extLst>
      <p:ext uri="{BB962C8B-B14F-4D97-AF65-F5344CB8AC3E}">
        <p14:creationId xmlns:p14="http://schemas.microsoft.com/office/powerpoint/2010/main" val="2854836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F9DA259D-87B2-48A8-8896-0559A1CBD787}" type="slidenum">
              <a:rPr lang="en-GB" smtClean="0"/>
              <a:t>12</a:t>
            </a:fld>
            <a:endParaRPr lang="en-GB"/>
          </a:p>
        </p:txBody>
      </p:sp>
    </p:spTree>
    <p:extLst>
      <p:ext uri="{BB962C8B-B14F-4D97-AF65-F5344CB8AC3E}">
        <p14:creationId xmlns:p14="http://schemas.microsoft.com/office/powerpoint/2010/main" val="2392173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9DA259D-87B2-48A8-8896-0559A1CBD787}" type="slidenum">
              <a:rPr lang="en-GB" smtClean="0"/>
              <a:t>13</a:t>
            </a:fld>
            <a:endParaRPr lang="en-GB"/>
          </a:p>
        </p:txBody>
      </p:sp>
    </p:spTree>
    <p:extLst>
      <p:ext uri="{BB962C8B-B14F-4D97-AF65-F5344CB8AC3E}">
        <p14:creationId xmlns:p14="http://schemas.microsoft.com/office/powerpoint/2010/main" val="422376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F9DA259D-87B2-48A8-8896-0559A1CBD787}" type="slidenum">
              <a:rPr lang="en-GB" smtClean="0"/>
              <a:t>14</a:t>
            </a:fld>
            <a:endParaRPr lang="en-GB"/>
          </a:p>
        </p:txBody>
      </p:sp>
    </p:spTree>
    <p:extLst>
      <p:ext uri="{BB962C8B-B14F-4D97-AF65-F5344CB8AC3E}">
        <p14:creationId xmlns:p14="http://schemas.microsoft.com/office/powerpoint/2010/main" val="8704664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Tree>
    <p:extLst>
      <p:ext uri="{BB962C8B-B14F-4D97-AF65-F5344CB8AC3E}">
        <p14:creationId xmlns:p14="http://schemas.microsoft.com/office/powerpoint/2010/main" val="1367959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609600" y="1268760"/>
            <a:ext cx="10972800" cy="4857403"/>
          </a:xfrm>
        </p:spPr>
        <p:txBody>
          <a:bodyPr/>
          <a:lstStyle>
            <a:lvl1pPr>
              <a:defRPr sz="1800"/>
            </a:lvl1pPr>
            <a:lvl2pPr>
              <a:defRPr sz="1800"/>
            </a:lvl2pPr>
            <a:lvl3pPr>
              <a:defRPr sz="1600"/>
            </a:lvl3pPr>
            <a:lvl4pPr>
              <a:defRPr sz="1600"/>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623392" y="620736"/>
            <a:ext cx="7584843"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772226" y="72481"/>
            <a:ext cx="3232623"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105567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2B432FA-542C-4A66-9958-070BC2014684}" type="slidenum">
              <a:rPr lang="en-US" altLang="lv-LV"/>
              <a:pPr>
                <a:defRPr/>
              </a:pPr>
              <a:t>‹#›</a:t>
            </a:fld>
            <a:endParaRPr lang="en-US" altLang="lv-LV"/>
          </a:p>
        </p:txBody>
      </p:sp>
    </p:spTree>
    <p:extLst>
      <p:ext uri="{BB962C8B-B14F-4D97-AF65-F5344CB8AC3E}">
        <p14:creationId xmlns:p14="http://schemas.microsoft.com/office/powerpoint/2010/main" val="4221603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Tree>
    <p:extLst>
      <p:ext uri="{BB962C8B-B14F-4D97-AF65-F5344CB8AC3E}">
        <p14:creationId xmlns:p14="http://schemas.microsoft.com/office/powerpoint/2010/main" val="2934325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2B432FA-542C-4A66-9958-070BC2014684}" type="slidenum">
              <a:rPr lang="en-US" altLang="lv-LV"/>
              <a:pPr>
                <a:defRPr/>
              </a:pPr>
              <a:t>‹#›</a:t>
            </a:fld>
            <a:endParaRPr lang="en-US" altLang="lv-LV"/>
          </a:p>
        </p:txBody>
      </p:sp>
    </p:spTree>
    <p:extLst>
      <p:ext uri="{BB962C8B-B14F-4D97-AF65-F5344CB8AC3E}">
        <p14:creationId xmlns:p14="http://schemas.microsoft.com/office/powerpoint/2010/main" val="4201161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0"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6"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3B50DFDF-96B8-465A-918F-3FF13AAF5E12}" type="slidenum">
              <a:rPr lang="en-US" altLang="lv-LV"/>
              <a:pPr/>
              <a:t>‹#›</a:t>
            </a:fld>
            <a:endParaRPr lang="en-US" altLang="lv-LV"/>
          </a:p>
        </p:txBody>
      </p:sp>
    </p:spTree>
    <p:extLst>
      <p:ext uri="{BB962C8B-B14F-4D97-AF65-F5344CB8AC3E}">
        <p14:creationId xmlns:p14="http://schemas.microsoft.com/office/powerpoint/2010/main" val="13682386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text and photo">
    <p:spTree>
      <p:nvGrpSpPr>
        <p:cNvPr id="1" name=""/>
        <p:cNvGrpSpPr/>
        <p:nvPr/>
      </p:nvGrpSpPr>
      <p:grpSpPr>
        <a:xfrm>
          <a:off x="0" y="0"/>
          <a:ext cx="0" cy="0"/>
          <a:chOff x="0" y="0"/>
          <a:chExt cx="0" cy="0"/>
        </a:xfrm>
      </p:grpSpPr>
      <p:sp>
        <p:nvSpPr>
          <p:cNvPr id="7" name="Rektangel 6"/>
          <p:cNvSpPr/>
          <p:nvPr userDrawn="1"/>
        </p:nvSpPr>
        <p:spPr>
          <a:xfrm>
            <a:off x="7345875" y="0"/>
            <a:ext cx="48461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50"/>
          </a:p>
        </p:txBody>
      </p:sp>
      <p:sp>
        <p:nvSpPr>
          <p:cNvPr id="5" name="Plassholder for bilde 4"/>
          <p:cNvSpPr>
            <a:spLocks noGrp="1"/>
          </p:cNvSpPr>
          <p:nvPr>
            <p:ph type="pic" sz="quarter" idx="10" hasCustomPrompt="1"/>
          </p:nvPr>
        </p:nvSpPr>
        <p:spPr>
          <a:xfrm>
            <a:off x="7345875" y="0"/>
            <a:ext cx="4846125" cy="6858000"/>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630276" y="548761"/>
            <a:ext cx="6139452" cy="538671"/>
          </a:xfrm>
        </p:spPr>
        <p:txBody>
          <a:bodyPr/>
          <a:lstStyle>
            <a:lvl1pPr>
              <a:defRPr>
                <a:solidFill>
                  <a:srgbClr val="002060"/>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630276" y="1545950"/>
            <a:ext cx="6139452" cy="4594525"/>
          </a:xfrm>
        </p:spPr>
        <p:txBody>
          <a:bodyPr/>
          <a:lstStyle>
            <a:lvl1pPr>
              <a:defRPr/>
            </a:lvl1pPr>
          </a:lstStyle>
          <a:p>
            <a:pPr lvl="0"/>
            <a:r>
              <a:rPr lang="nb-NO" dirty="0" smtClean="0"/>
              <a:t>Click to add text</a:t>
            </a:r>
          </a:p>
          <a:p>
            <a:pPr lvl="1"/>
            <a:r>
              <a:rPr lang="nb-NO" dirty="0" smtClean="0"/>
              <a:t>Second level</a:t>
            </a:r>
          </a:p>
          <a:p>
            <a:pPr lvl="2"/>
            <a:r>
              <a:rPr lang="nb-NO" dirty="0" smtClean="0"/>
              <a:t>Third level</a:t>
            </a:r>
          </a:p>
          <a:p>
            <a:pPr lvl="3"/>
            <a:r>
              <a:rPr lang="nb-NO" dirty="0" smtClean="0"/>
              <a:t>Fourth level</a:t>
            </a:r>
          </a:p>
          <a:p>
            <a:pPr lvl="4"/>
            <a:r>
              <a:rPr lang="nb-NO" dirty="0" smtClean="0"/>
              <a:t>Fifth level</a:t>
            </a:r>
            <a:endParaRPr lang="nb-NO" dirty="0"/>
          </a:p>
        </p:txBody>
      </p:sp>
      <p:sp>
        <p:nvSpPr>
          <p:cNvPr id="9" name="Plassholder for tekst 8"/>
          <p:cNvSpPr>
            <a:spLocks noGrp="1"/>
          </p:cNvSpPr>
          <p:nvPr>
            <p:ph type="body" sz="quarter" idx="11" hasCustomPrompt="1"/>
          </p:nvPr>
        </p:nvSpPr>
        <p:spPr>
          <a:xfrm>
            <a:off x="629862" y="1315554"/>
            <a:ext cx="6139452" cy="602707"/>
          </a:xfrm>
        </p:spPr>
        <p:txBody>
          <a:bodyPr wrap="square">
            <a:spAutoFit/>
          </a:bodyPr>
          <a:lstStyle>
            <a:lvl1pPr marL="0" indent="0">
              <a:buNone/>
              <a:defRPr b="1">
                <a:solidFill>
                  <a:srgbClr val="00206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60238615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text re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chemeClr val="accent2"/>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630275" y="1545950"/>
            <a:ext cx="10932276" cy="4594525"/>
          </a:xfrm>
        </p:spPr>
        <p:txBody>
          <a:bodyPr/>
          <a:lstStyle>
            <a:lvl1pPr>
              <a:defRPr/>
            </a:lvl1pPr>
          </a:lstStyle>
          <a:p>
            <a:pPr lvl="0"/>
            <a:r>
              <a:rPr lang="nb-NO" dirty="0" smtClean="0"/>
              <a:t>Click to add text</a:t>
            </a:r>
          </a:p>
          <a:p>
            <a:pPr lvl="1"/>
            <a:r>
              <a:rPr lang="nb-NO" dirty="0" smtClean="0"/>
              <a:t>Second level</a:t>
            </a:r>
          </a:p>
          <a:p>
            <a:pPr lvl="2"/>
            <a:r>
              <a:rPr lang="nb-NO" dirty="0" smtClean="0"/>
              <a:t>Third level</a:t>
            </a:r>
          </a:p>
          <a:p>
            <a:pPr lvl="3"/>
            <a:r>
              <a:rPr lang="nb-NO" dirty="0" smtClean="0"/>
              <a:t>Fourth level</a:t>
            </a:r>
          </a:p>
          <a:p>
            <a:pPr lvl="4"/>
            <a:r>
              <a:rPr lang="nb-NO" dirty="0" smtClean="0"/>
              <a:t>Fifth level</a:t>
            </a:r>
            <a:endParaRPr lang="nb-NO" dirty="0"/>
          </a:p>
        </p:txBody>
      </p:sp>
      <p:sp>
        <p:nvSpPr>
          <p:cNvPr id="9" name="Plassholder for tekst 8"/>
          <p:cNvSpPr>
            <a:spLocks noGrp="1"/>
          </p:cNvSpPr>
          <p:nvPr>
            <p:ph type="body" sz="quarter" idx="10" hasCustomPrompt="1"/>
          </p:nvPr>
        </p:nvSpPr>
        <p:spPr>
          <a:xfrm>
            <a:off x="629862" y="1315554"/>
            <a:ext cx="10932275" cy="602707"/>
          </a:xfrm>
        </p:spPr>
        <p:txBody>
          <a:bodyPr>
            <a:spAutoFit/>
          </a:bodyPr>
          <a:lstStyle>
            <a:lvl1pPr marL="0" indent="0">
              <a:buNone/>
              <a:defRPr b="1">
                <a:solidFill>
                  <a:schemeClr val="accent2"/>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68835081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609600" y="1268760"/>
            <a:ext cx="10972800" cy="4857403"/>
          </a:xfrm>
        </p:spPr>
        <p:txBody>
          <a:bodyPr/>
          <a:lstStyle>
            <a:lvl1pPr>
              <a:defRPr sz="18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623392" y="620736"/>
            <a:ext cx="7584843"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772226" y="72481"/>
            <a:ext cx="3232623"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63173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Nauris\Finanšu ministrija\FM (LV).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771467" y="73025"/>
            <a:ext cx="323426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Content Placeholder 2"/>
          <p:cNvSpPr>
            <a:spLocks noGrp="1"/>
          </p:cNvSpPr>
          <p:nvPr>
            <p:ph idx="1"/>
          </p:nvPr>
        </p:nvSpPr>
        <p:spPr>
          <a:xfrm>
            <a:off x="609600" y="1268760"/>
            <a:ext cx="10972800" cy="4857403"/>
          </a:xfrm>
        </p:spPr>
        <p:txBody>
          <a:bodyPr/>
          <a:lstStyle>
            <a:lvl1pPr>
              <a:defRPr sz="18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623392" y="620736"/>
            <a:ext cx="7584843"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sp>
        <p:nvSpPr>
          <p:cNvPr id="5" name="Date Placeholder 3"/>
          <p:cNvSpPr>
            <a:spLocks noGrp="1"/>
          </p:cNvSpPr>
          <p:nvPr>
            <p:ph type="dt" sz="half" idx="10"/>
          </p:nvPr>
        </p:nvSpPr>
        <p:spPr/>
        <p:txBody>
          <a:bodyPr/>
          <a:lstStyle>
            <a:lvl1pPr>
              <a:defRPr/>
            </a:lvl1pPr>
          </a:lstStyle>
          <a:p>
            <a:pPr>
              <a:defRPr/>
            </a:pPr>
            <a:endParaRPr lang="lv-LV" dirty="0"/>
          </a:p>
        </p:txBody>
      </p:sp>
      <p:sp>
        <p:nvSpPr>
          <p:cNvPr id="6" name="Footer Placeholder 4"/>
          <p:cNvSpPr>
            <a:spLocks noGrp="1"/>
          </p:cNvSpPr>
          <p:nvPr>
            <p:ph type="ftr" sz="quarter" idx="11"/>
          </p:nvPr>
        </p:nvSpPr>
        <p:spPr/>
        <p:txBody>
          <a:bodyPr/>
          <a:lstStyle>
            <a:lvl1pPr>
              <a:defRPr/>
            </a:lvl1pPr>
          </a:lstStyle>
          <a:p>
            <a:pPr>
              <a:defRPr/>
            </a:pPr>
            <a:endParaRPr lang="lv-LV"/>
          </a:p>
        </p:txBody>
      </p:sp>
      <p:sp>
        <p:nvSpPr>
          <p:cNvPr id="7" name="Slide Number Placeholder 5"/>
          <p:cNvSpPr>
            <a:spLocks noGrp="1"/>
          </p:cNvSpPr>
          <p:nvPr>
            <p:ph type="sldNum" sz="quarter" idx="12"/>
          </p:nvPr>
        </p:nvSpPr>
        <p:spPr/>
        <p:txBody>
          <a:bodyPr/>
          <a:lstStyle>
            <a:lvl1pPr>
              <a:defRPr/>
            </a:lvl1pPr>
          </a:lstStyle>
          <a:p>
            <a:pPr>
              <a:defRPr/>
            </a:pPr>
            <a:fld id="{70AE5352-B3B2-48B6-8069-E3CAF4084E68}" type="slidenum">
              <a:rPr lang="lv-LV"/>
              <a:pPr>
                <a:defRPr/>
              </a:pPr>
              <a:t>‹#›</a:t>
            </a:fld>
            <a:endParaRPr lang="lv-LV"/>
          </a:p>
        </p:txBody>
      </p:sp>
    </p:spTree>
    <p:extLst>
      <p:ext uri="{BB962C8B-B14F-4D97-AF65-F5344CB8AC3E}">
        <p14:creationId xmlns:p14="http://schemas.microsoft.com/office/powerpoint/2010/main" val="2003000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3215680" y="4086200"/>
            <a:ext cx="7680853"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3215679" y="5013177"/>
            <a:ext cx="7680855"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9403" y="404664"/>
            <a:ext cx="5387700"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9676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25"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7"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1473723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pPr/>
              <a:t>‹#›</a:t>
            </a:fld>
            <a:endParaRPr lang="lv-LV"/>
          </a:p>
        </p:txBody>
      </p:sp>
      <p:sp>
        <p:nvSpPr>
          <p:cNvPr id="9" name="Content Placeholder 2"/>
          <p:cNvSpPr>
            <a:spLocks noGrp="1"/>
          </p:cNvSpPr>
          <p:nvPr>
            <p:ph idx="1"/>
          </p:nvPr>
        </p:nvSpPr>
        <p:spPr>
          <a:xfrm>
            <a:off x="609600" y="1268760"/>
            <a:ext cx="10972800" cy="4857403"/>
          </a:xfrm>
        </p:spPr>
        <p:txBody>
          <a:bodyPr/>
          <a:lstStyle>
            <a:lvl1pPr>
              <a:defRPr sz="1800"/>
            </a:lvl1pPr>
            <a:lvl2pPr>
              <a:defRPr sz="1800"/>
            </a:lvl2pPr>
            <a:lvl3pPr>
              <a:defRPr sz="1600"/>
            </a:lvl3pPr>
            <a:lvl4pPr>
              <a:defRPr sz="1600"/>
            </a:lvl4pPr>
            <a:lvl5pPr>
              <a:defRPr sz="16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10" name="Title 9"/>
          <p:cNvSpPr>
            <a:spLocks noGrp="1"/>
          </p:cNvSpPr>
          <p:nvPr>
            <p:ph type="title"/>
          </p:nvPr>
        </p:nvSpPr>
        <p:spPr>
          <a:xfrm>
            <a:off x="623392" y="620736"/>
            <a:ext cx="7584843" cy="432000"/>
          </a:xfrm>
        </p:spPr>
        <p:txBody>
          <a:bodyPr>
            <a:normAutofit/>
          </a:bodyPr>
          <a:lstStyle>
            <a:lvl1pPr algn="l">
              <a:defRPr sz="2200" b="1">
                <a:effectLst>
                  <a:innerShdw blurRad="63500" dist="50800" dir="13500000">
                    <a:prstClr val="black">
                      <a:alpha val="50000"/>
                    </a:prstClr>
                  </a:innerShdw>
                </a:effectLst>
              </a:defRPr>
            </a:lvl1pPr>
          </a:lstStyle>
          <a:p>
            <a:r>
              <a:rPr lang="en-US"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772226" y="72481"/>
            <a:ext cx="3232623"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573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1" name="Text Placeholder 19"/>
          <p:cNvSpPr>
            <a:spLocks noGrp="1"/>
          </p:cNvSpPr>
          <p:nvPr>
            <p:ph type="body" sz="quarter" idx="12"/>
          </p:nvPr>
        </p:nvSpPr>
        <p:spPr>
          <a:xfrm>
            <a:off x="6502400" y="6324600"/>
            <a:ext cx="468689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7" name="Slide Number Placeholder 22"/>
          <p:cNvSpPr>
            <a:spLocks noGrp="1"/>
          </p:cNvSpPr>
          <p:nvPr>
            <p:ph type="sldNum" sz="quarter" idx="13"/>
          </p:nvPr>
        </p:nvSpPr>
        <p:spPr>
          <a:xfrm>
            <a:off x="11189293" y="6324600"/>
            <a:ext cx="596307"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560283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2" name="Text Placeholder 19"/>
          <p:cNvSpPr>
            <a:spLocks noGrp="1"/>
          </p:cNvSpPr>
          <p:nvPr>
            <p:ph type="body" sz="quarter" idx="12"/>
          </p:nvPr>
        </p:nvSpPr>
        <p:spPr>
          <a:xfrm>
            <a:off x="6502400"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8" name="Slide Number Placeholder 22"/>
          <p:cNvSpPr>
            <a:spLocks noGrp="1"/>
          </p:cNvSpPr>
          <p:nvPr>
            <p:ph type="sldNum" sz="quarter" idx="13"/>
          </p:nvPr>
        </p:nvSpPr>
        <p:spPr>
          <a:xfrm>
            <a:off x="11212083" y="6324600"/>
            <a:ext cx="573517"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2430614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7" name="Text Placeholder 19"/>
          <p:cNvSpPr>
            <a:spLocks noGrp="1"/>
          </p:cNvSpPr>
          <p:nvPr>
            <p:ph type="body" sz="quarter" idx="12"/>
          </p:nvPr>
        </p:nvSpPr>
        <p:spPr>
          <a:xfrm>
            <a:off x="6502400"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0" name="Slide Number Placeholder 22"/>
          <p:cNvSpPr>
            <a:spLocks noGrp="1"/>
          </p:cNvSpPr>
          <p:nvPr>
            <p:ph type="sldNum" sz="quarter" idx="18"/>
          </p:nvPr>
        </p:nvSpPr>
        <p:spPr>
          <a:xfrm>
            <a:off x="11212083" y="6324600"/>
            <a:ext cx="573517"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2197226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5"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0" name="Text Placeholder 19"/>
          <p:cNvSpPr>
            <a:spLocks noGrp="1"/>
          </p:cNvSpPr>
          <p:nvPr>
            <p:ph type="body" sz="quarter" idx="12"/>
          </p:nvPr>
        </p:nvSpPr>
        <p:spPr>
          <a:xfrm>
            <a:off x="6502401" y="6324600"/>
            <a:ext cx="4721076"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6" name="Slide Number Placeholder 22"/>
          <p:cNvSpPr>
            <a:spLocks noGrp="1"/>
          </p:cNvSpPr>
          <p:nvPr>
            <p:ph type="sldNum" sz="quarter" idx="13"/>
          </p:nvPr>
        </p:nvSpPr>
        <p:spPr>
          <a:xfrm>
            <a:off x="11223477" y="6324600"/>
            <a:ext cx="562124"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3184772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7" name="Text Placeholder 19"/>
          <p:cNvSpPr>
            <a:spLocks noGrp="1"/>
          </p:cNvSpPr>
          <p:nvPr>
            <p:ph type="body" sz="quarter" idx="12"/>
          </p:nvPr>
        </p:nvSpPr>
        <p:spPr>
          <a:xfrm>
            <a:off x="6502400" y="6324600"/>
            <a:ext cx="4698288"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5" name="Slide Number Placeholder 22"/>
          <p:cNvSpPr>
            <a:spLocks noGrp="1"/>
          </p:cNvSpPr>
          <p:nvPr>
            <p:ph type="sldNum" sz="quarter" idx="13"/>
          </p:nvPr>
        </p:nvSpPr>
        <p:spPr>
          <a:xfrm>
            <a:off x="11200689" y="6324600"/>
            <a:ext cx="584911"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2346965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0" name="Text Placeholder 19"/>
          <p:cNvSpPr>
            <a:spLocks noGrp="1"/>
          </p:cNvSpPr>
          <p:nvPr>
            <p:ph type="body" sz="quarter" idx="12"/>
          </p:nvPr>
        </p:nvSpPr>
        <p:spPr>
          <a:xfrm>
            <a:off x="6502400" y="6324600"/>
            <a:ext cx="4709683"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8" name="Slide Number Placeholder 22"/>
          <p:cNvSpPr>
            <a:spLocks noGrp="1"/>
          </p:cNvSpPr>
          <p:nvPr>
            <p:ph type="sldNum" sz="quarter" idx="13"/>
          </p:nvPr>
        </p:nvSpPr>
        <p:spPr>
          <a:xfrm>
            <a:off x="11212083" y="6324600"/>
            <a:ext cx="573517" cy="304800"/>
          </a:xfrm>
        </p:spPr>
        <p:txBody>
          <a:bodyPr/>
          <a:lstStyle>
            <a:lvl1pPr>
              <a:defRPr sz="1000">
                <a:latin typeface="Verdana" panose="020B0604030504040204" pitchFamily="34" charset="0"/>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1719215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Edit Master text styles</a:t>
            </a:r>
          </a:p>
        </p:txBody>
      </p:sp>
    </p:spTree>
    <p:extLst>
      <p:ext uri="{BB962C8B-B14F-4D97-AF65-F5344CB8AC3E}">
        <p14:creationId xmlns:p14="http://schemas.microsoft.com/office/powerpoint/2010/main" val="3656889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0.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smtClean="0"/>
              <a:t>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endParaRPr 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endParaRPr lang="lv-LV"/>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39A8C1A1-DD50-4C40-80A3-2E290323D770}" type="slidenum">
              <a:rPr lang="lv-LV" smtClean="0"/>
              <a:t>‹#›</a:t>
            </a:fld>
            <a:endParaRPr lang="lv-LV"/>
          </a:p>
        </p:txBody>
      </p:sp>
    </p:spTree>
    <p:extLst>
      <p:ext uri="{BB962C8B-B14F-4D97-AF65-F5344CB8AC3E}">
        <p14:creationId xmlns:p14="http://schemas.microsoft.com/office/powerpoint/2010/main" val="320171127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60" r:id="rId12"/>
    <p:sldLayoutId id="2147483663" r:id="rId13"/>
    <p:sldLayoutId id="2147483664" r:id="rId14"/>
    <p:sldLayoutId id="2147483681" r:id="rId15"/>
    <p:sldLayoutId id="2147483682" r:id="rId16"/>
    <p:sldLayoutId id="2147483683" r:id="rId17"/>
    <p:sldLayoutId id="2147483684" r:id="rId18"/>
  </p:sldLayoutIdLst>
  <p:timing>
    <p:tnLst>
      <p:par>
        <p:cTn id="1" dur="indefinite" restart="never" nodeType="tmRoot"/>
      </p:par>
    </p:tnLst>
  </p:timing>
  <p:hf hdr="0" ftr="0" dt="0"/>
  <p:txStyles>
    <p:title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1" fontAlgn="base" hangingPunct="1">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1" fontAlgn="base" hangingPunct="1">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1" fontAlgn="base" hangingPunct="1">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1" fontAlgn="base" hangingPunct="1">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lv-LV"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pPr/>
              <a:t>‹#›</a:t>
            </a:fld>
            <a:endParaRPr lang="lv-LV"/>
          </a:p>
        </p:txBody>
      </p:sp>
    </p:spTree>
    <p:extLst>
      <p:ext uri="{BB962C8B-B14F-4D97-AF65-F5344CB8AC3E}">
        <p14:creationId xmlns:p14="http://schemas.microsoft.com/office/powerpoint/2010/main" val="926128192"/>
      </p:ext>
    </p:extLst>
  </p:cSld>
  <p:clrMap bg1="lt1" tx1="dk1" bg2="lt2" tx2="dk2" accent1="accent1" accent2="accent2" accent3="accent3" accent4="accent4" accent5="accent5" accent6="accent6" hlink="hlink" folHlink="folHlink"/>
  <p:sldLayoutIdLst>
    <p:sldLayoutId id="2147483679" r:id="rId1"/>
    <p:sldLayoutId id="2147483680" r:id="rId2"/>
  </p:sldLayoutIdLst>
  <p:timing>
    <p:tnLst>
      <p:par>
        <p:cTn id="1" dur="indefinite" restart="never" nodeType="tmRoot"/>
      </p:par>
    </p:tnLst>
  </p:timing>
  <p:hf hdr="0" ftr="0" dt="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www.eeagrants.lv/"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www.activecitizensfund.lv/" TargetMode="External"/><Relationship Id="rId7" Type="http://schemas.openxmlformats.org/officeDocument/2006/relationships/hyperlink" Target="https://www.facebook.com/EEANorwayGrants/posts/10157284318102363?__xts__%5B0%5D=68.ARDlqIuVa7FvghkVECAlQ04fs07DLLd9b2WrVGcLEcfV69R2mgy-KhQYAbz9zEjPZOKGEZSnDr6SEIBG0QvuFFDDGK0wBhTr82VWcYh5HmN-qkTcTGAusP1cXDTYmeQp0eBT2A0p-xVr3P90EwCqDiQ8D_XOGJ08TxcFACNSzfx0UDxkzTHhXT5tlkvZPFOQUg15vRCcGHc-r_nGu7szXbaDdGXneGnv5r_vnugGVAxFV8D2Gj_GwF1oNlQ1Q3-i4VGzvHJI36mswS5FdJP3Q3PPsOYELisbs7mPdMTnatI2T4W5mBuCIP88G7oG9nK9DG0CszpRl5yQkJGEWA&amp;__tn__=-R"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s://twitter.com/EEANorwayGrants/status/1123945755402735616" TargetMode="External"/><Relationship Id="rId5" Type="http://schemas.openxmlformats.org/officeDocument/2006/relationships/hyperlink" Target="https://eeagrants.org/News/2019/Poland-Baltic-and-Balkan-countries-most-active-in-seeking-funding-for-social-dialogue-and-decent-work" TargetMode="External"/><Relationship Id="rId4" Type="http://schemas.openxmlformats.org/officeDocument/2006/relationships/hyperlink" Target="https://www.facebook.com/AktivoIedzivotajuFond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4498" y="2812212"/>
            <a:ext cx="7707702" cy="1789951"/>
          </a:xfrm>
        </p:spPr>
        <p:txBody>
          <a:bodyPr>
            <a:normAutofit/>
          </a:bodyPr>
          <a:lstStyle/>
          <a:p>
            <a:r>
              <a:rPr lang="lv-LV" dirty="0" smtClean="0"/>
              <a:t/>
            </a:r>
            <a:br>
              <a:rPr lang="lv-LV" dirty="0" smtClean="0"/>
            </a:br>
            <a:r>
              <a:rPr lang="lv-LV" dirty="0" smtClean="0"/>
              <a:t>Ar NVO saistītie finanšu jautājumi</a:t>
            </a:r>
            <a:endParaRPr lang="lv-LV" dirty="0"/>
          </a:p>
        </p:txBody>
      </p:sp>
    </p:spTree>
    <p:extLst>
      <p:ext uri="{BB962C8B-B14F-4D97-AF65-F5344CB8AC3E}">
        <p14:creationId xmlns:p14="http://schemas.microsoft.com/office/powerpoint/2010/main" val="17572296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313008" y="1757407"/>
            <a:ext cx="8415717" cy="482873"/>
          </a:xfrm>
        </p:spPr>
        <p:txBody>
          <a:bodyPr>
            <a:noAutofit/>
          </a:bodyPr>
          <a:lstStyle/>
          <a:p>
            <a:pPr>
              <a:spcBef>
                <a:spcPts val="528"/>
              </a:spcBef>
              <a:spcAft>
                <a:spcPts val="600"/>
              </a:spcAft>
              <a:defRPr/>
            </a:pPr>
            <a:r>
              <a:rPr lang="lv-LV" sz="2000" i="1" dirty="0" smtClean="0">
                <a:solidFill>
                  <a:schemeClr val="tx1">
                    <a:lumMod val="95000"/>
                    <a:lumOff val="5000"/>
                  </a:schemeClr>
                </a:solidFill>
              </a:rPr>
              <a:t>SLO </a:t>
            </a:r>
            <a:r>
              <a:rPr lang="lv-LV" sz="2000" i="1" dirty="0">
                <a:solidFill>
                  <a:schemeClr val="tx1">
                    <a:lumMod val="95000"/>
                    <a:lumOff val="5000"/>
                  </a:schemeClr>
                </a:solidFill>
              </a:rPr>
              <a:t>darbības vides un uzraudzības pilnveidošana</a:t>
            </a:r>
            <a:r>
              <a:rPr lang="lv-LV" sz="2000" i="1" dirty="0" smtClean="0">
                <a:solidFill>
                  <a:schemeClr val="tx1">
                    <a:lumMod val="95000"/>
                    <a:lumOff val="5000"/>
                  </a:schemeClr>
                </a:solidFill>
              </a:rPr>
              <a:t>:</a:t>
            </a:r>
            <a:r>
              <a:rPr lang="lv-LV" sz="2000" dirty="0">
                <a:solidFill>
                  <a:schemeClr val="tx1">
                    <a:lumMod val="95000"/>
                    <a:lumOff val="5000"/>
                  </a:schemeClr>
                </a:solidFill>
              </a:rPr>
              <a:t/>
            </a:r>
            <a:br>
              <a:rPr lang="lv-LV" sz="2000" dirty="0">
                <a:solidFill>
                  <a:schemeClr val="tx1">
                    <a:lumMod val="95000"/>
                    <a:lumOff val="5000"/>
                  </a:schemeClr>
                </a:solidFill>
              </a:rPr>
            </a:br>
            <a:r>
              <a:rPr lang="lv-LV" sz="2000" b="0" dirty="0"/>
              <a:t/>
            </a:r>
            <a:br>
              <a:rPr lang="lv-LV" sz="2000" b="0" dirty="0"/>
            </a:br>
            <a:endParaRPr lang="lv-LV" altLang="lv-LV" sz="2000" b="0" dirty="0"/>
          </a:p>
        </p:txBody>
      </p:sp>
      <p:sp>
        <p:nvSpPr>
          <p:cNvPr id="3" name="Text Placeholder 2"/>
          <p:cNvSpPr>
            <a:spLocks noGrp="1"/>
          </p:cNvSpPr>
          <p:nvPr>
            <p:ph type="body" idx="1"/>
          </p:nvPr>
        </p:nvSpPr>
        <p:spPr>
          <a:xfrm>
            <a:off x="2779776" y="693737"/>
            <a:ext cx="8211312" cy="690563"/>
          </a:xfrm>
        </p:spPr>
        <p:txBody>
          <a:bodyPr>
            <a:normAutofit fontScale="92500"/>
          </a:bodyPr>
          <a:lstStyle/>
          <a:p>
            <a:pPr>
              <a:defRPr/>
            </a:pPr>
            <a:r>
              <a:rPr lang="lv-LV" altLang="lv-LV" sz="2200" b="1" dirty="0">
                <a:solidFill>
                  <a:schemeClr val="tx1">
                    <a:lumMod val="95000"/>
                    <a:lumOff val="5000"/>
                  </a:schemeClr>
                </a:solidFill>
              </a:rPr>
              <a:t>Grozījumi Sabiedriskā labuma organizāciju </a:t>
            </a:r>
            <a:r>
              <a:rPr lang="lv-LV" altLang="lv-LV" sz="2200" b="1" dirty="0" smtClean="0">
                <a:solidFill>
                  <a:schemeClr val="tx1">
                    <a:lumMod val="95000"/>
                    <a:lumOff val="5000"/>
                  </a:schemeClr>
                </a:solidFill>
              </a:rPr>
              <a:t>likumā (II)</a:t>
            </a:r>
            <a:endParaRPr lang="lv-LV" sz="2200" b="1" dirty="0">
              <a:solidFill>
                <a:schemeClr val="tx1">
                  <a:lumMod val="95000"/>
                  <a:lumOff val="5000"/>
                </a:schemeClr>
              </a:solidFill>
            </a:endParaRPr>
          </a:p>
        </p:txBody>
      </p:sp>
      <p:sp>
        <p:nvSpPr>
          <p:cNvPr id="1434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77C6E34-CA4F-4740-8F7F-F4BC095F19DF}" type="slidenum">
              <a:rPr lang="en-US" altLang="lv-LV" smtClean="0"/>
              <a:pPr/>
              <a:t>10</a:t>
            </a:fld>
            <a:endParaRPr lang="en-US" altLang="lv-LV" smtClean="0"/>
          </a:p>
        </p:txBody>
      </p:sp>
      <p:sp>
        <p:nvSpPr>
          <p:cNvPr id="2" name="TextBox 1"/>
          <p:cNvSpPr txBox="1"/>
          <p:nvPr/>
        </p:nvSpPr>
        <p:spPr>
          <a:xfrm>
            <a:off x="2426677" y="2240280"/>
            <a:ext cx="8564411" cy="3139321"/>
          </a:xfrm>
          <a:prstGeom prst="rect">
            <a:avLst/>
          </a:prstGeom>
          <a:noFill/>
        </p:spPr>
        <p:txBody>
          <a:bodyPr wrap="square" rtlCol="0">
            <a:spAutoFit/>
          </a:bodyPr>
          <a:lstStyle/>
          <a:p>
            <a:pPr marL="342900" indent="-342900" algn="just">
              <a:buFont typeface="Arial" panose="020B0604020202020204" pitchFamily="34" charset="0"/>
              <a:buChar char="•"/>
            </a:pP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ziedojums </a:t>
            </a: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var būt arī pakalpojums, ne tikai manta un finanšu </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līdzekļi;</a:t>
            </a:r>
            <a:endPar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ziedojumu </a:t>
            </a: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saņēmēja pienākums ir sniegt VID informāciju par saņemto </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 ziedojumu </a:t>
            </a: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izlietojumu, lai nodrošinātu ziedojumu izlietojuma izsekojamību līdz gala labuma guvējam </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un caurskatāmību;</a:t>
            </a:r>
            <a:endPar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sz="1800" dirty="0" smtClean="0">
                <a:latin typeface="Verdana" panose="020B0604030504040204" pitchFamily="34" charset="0"/>
                <a:ea typeface="Verdana" panose="020B0604030504040204" pitchFamily="34" charset="0"/>
                <a:cs typeface="Verdana" panose="020B0604030504040204" pitchFamily="34" charset="0"/>
              </a:rPr>
              <a:t>SLO </a:t>
            </a:r>
            <a:r>
              <a:rPr lang="lv-LV" sz="1800" dirty="0">
                <a:latin typeface="Verdana" panose="020B0604030504040204" pitchFamily="34" charset="0"/>
                <a:ea typeface="Verdana" panose="020B0604030504040204" pitchFamily="34" charset="0"/>
                <a:cs typeface="Verdana" panose="020B0604030504040204" pitchFamily="34" charset="0"/>
              </a:rPr>
              <a:t>statusu var piešķirt ne ātrāk kā gadu pēc tās </a:t>
            </a:r>
            <a:r>
              <a:rPr lang="lv-LV" sz="1800" dirty="0" smtClean="0">
                <a:latin typeface="Verdana" panose="020B0604030504040204" pitchFamily="34" charset="0"/>
                <a:ea typeface="Verdana" panose="020B0604030504040204" pitchFamily="34" charset="0"/>
                <a:cs typeface="Verdana" panose="020B0604030504040204" pitchFamily="34" charset="0"/>
              </a:rPr>
              <a:t>dibināšanas;</a:t>
            </a:r>
            <a:endParaRPr lang="lv-LV" sz="18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sz="1800" dirty="0" smtClean="0">
                <a:latin typeface="Verdana" panose="020B0604030504040204" pitchFamily="34" charset="0"/>
                <a:ea typeface="Verdana" panose="020B0604030504040204" pitchFamily="34" charset="0"/>
                <a:cs typeface="Verdana" panose="020B0604030504040204" pitchFamily="34" charset="0"/>
              </a:rPr>
              <a:t>SLO </a:t>
            </a:r>
            <a:r>
              <a:rPr lang="lv-LV" sz="1800" dirty="0">
                <a:latin typeface="Verdana" panose="020B0604030504040204" pitchFamily="34" charset="0"/>
                <a:ea typeface="Verdana" panose="020B0604030504040204" pitchFamily="34" charset="0"/>
                <a:cs typeface="Verdana" panose="020B0604030504040204" pitchFamily="34" charset="0"/>
              </a:rPr>
              <a:t>jāiesniedz gada pārskati par visiem tās darbības gadiem, kā arī jāiesniedz iepriekšējā gada darbības pārskats un turpmākās darbības plāns, ja atbilstoši normatīvo aktu prasībām tos bija pienākums sagatavot</a:t>
            </a:r>
            <a:r>
              <a:rPr lang="lv-LV" sz="1800" dirty="0" smtClean="0">
                <a:latin typeface="Verdana" panose="020B0604030504040204" pitchFamily="34" charset="0"/>
                <a:ea typeface="Verdana" panose="020B0604030504040204" pitchFamily="34" charset="0"/>
                <a:cs typeface="Verdana" panose="020B0604030504040204" pitchFamily="34" charset="0"/>
              </a:rPr>
              <a:t>.</a:t>
            </a:r>
            <a:endParaRPr lang="lv-LV" sz="18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07984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015" y="1752601"/>
            <a:ext cx="10228385" cy="4373573"/>
          </a:xfrm>
        </p:spPr>
        <p:txBody>
          <a:bodyPr/>
          <a:lstStyle/>
          <a:p>
            <a:endParaRPr lang="lv-LV" dirty="0" smtClean="0"/>
          </a:p>
          <a:p>
            <a:endParaRPr lang="lv-LV" dirty="0"/>
          </a:p>
          <a:p>
            <a:endParaRPr lang="lv-LV" dirty="0" smtClean="0"/>
          </a:p>
          <a:p>
            <a:pPr algn="ctr"/>
            <a:r>
              <a:rPr lang="lv-LV" sz="2400" b="1" dirty="0" smtClean="0"/>
              <a:t>EEZ </a:t>
            </a:r>
            <a:r>
              <a:rPr lang="lv-LV" sz="2400" b="1" dirty="0"/>
              <a:t>un Norvēģijas finanšu instrumenti 2014-2021</a:t>
            </a:r>
          </a:p>
        </p:txBody>
      </p:sp>
      <p:sp>
        <p:nvSpPr>
          <p:cNvPr id="2" name="Slide Number Placeholder 1"/>
          <p:cNvSpPr>
            <a:spLocks noGrp="1"/>
          </p:cNvSpPr>
          <p:nvPr>
            <p:ph type="sldNum" sz="quarter" idx="13"/>
          </p:nvPr>
        </p:nvSpPr>
        <p:spPr/>
        <p:txBody>
          <a:bodyPr/>
          <a:lstStyle/>
          <a:p>
            <a:pPr>
              <a:defRPr/>
            </a:pPr>
            <a:fld id="{C2B432FA-542C-4A66-9958-070BC2014684}" type="slidenum">
              <a:rPr lang="en-US" altLang="lv-LV" smtClean="0"/>
              <a:pPr>
                <a:defRPr/>
              </a:pPr>
              <a:t>11</a:t>
            </a:fld>
            <a:endParaRPr lang="en-US" altLang="lv-LV"/>
          </a:p>
        </p:txBody>
      </p:sp>
    </p:spTree>
    <p:extLst>
      <p:ext uri="{BB962C8B-B14F-4D97-AF65-F5344CB8AC3E}">
        <p14:creationId xmlns:p14="http://schemas.microsoft.com/office/powerpoint/2010/main" val="2375748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endParaRPr lang="lv-LV"/>
          </a:p>
        </p:txBody>
      </p:sp>
      <p:sp>
        <p:nvSpPr>
          <p:cNvPr id="10" name="Text Placeholder 9"/>
          <p:cNvSpPr>
            <a:spLocks noGrp="1"/>
          </p:cNvSpPr>
          <p:nvPr>
            <p:ph type="body" sz="quarter" idx="12"/>
          </p:nvPr>
        </p:nvSpPr>
        <p:spPr/>
        <p:txBody>
          <a:bodyPr/>
          <a:lstStyle/>
          <a:p>
            <a:endParaRPr lang="lv-LV"/>
          </a:p>
        </p:txBody>
      </p:sp>
      <p:graphicFrame>
        <p:nvGraphicFramePr>
          <p:cNvPr id="7" name="Chart 6"/>
          <p:cNvGraphicFramePr>
            <a:graphicFrameLocks/>
          </p:cNvGraphicFramePr>
          <p:nvPr>
            <p:extLst/>
          </p:nvPr>
        </p:nvGraphicFramePr>
        <p:xfrm>
          <a:off x="219456" y="1367257"/>
          <a:ext cx="7883175" cy="4600797"/>
        </p:xfrm>
        <a:graphic>
          <a:graphicData uri="http://schemas.openxmlformats.org/drawingml/2006/chart">
            <c:chart xmlns:c="http://schemas.openxmlformats.org/drawingml/2006/chart" xmlns:r="http://schemas.openxmlformats.org/officeDocument/2006/relationships" r:id="rId3"/>
          </a:graphicData>
        </a:graphic>
      </p:graphicFrame>
      <p:sp>
        <p:nvSpPr>
          <p:cNvPr id="9" name="Tittel 2"/>
          <p:cNvSpPr txBox="1">
            <a:spLocks/>
          </p:cNvSpPr>
          <p:nvPr/>
        </p:nvSpPr>
        <p:spPr>
          <a:xfrm>
            <a:off x="85677" y="6086903"/>
            <a:ext cx="11884686" cy="612934"/>
          </a:xfrm>
          <a:prstGeom prst="roundRect">
            <a:avLst/>
          </a:prstGeom>
          <a:solidFill>
            <a:schemeClr val="tx2">
              <a:lumMod val="10000"/>
              <a:lumOff val="90000"/>
            </a:schemeClr>
          </a:solidFill>
          <a:ln>
            <a:solidFill>
              <a:schemeClr val="tx1"/>
            </a:solidFill>
          </a:ln>
        </p:spPr>
        <p:txBody>
          <a:bodyPr vert="horz" wrap="square" lIns="0" tIns="0" rIns="0" bIns="0" rtlCol="0" anchor="ctr">
            <a:spAutoFit/>
          </a:bodyPr>
          <a:lstStyle>
            <a:lvl1pPr algn="l" defTabSz="1828526" rtl="0" eaLnBrk="1" latinLnBrk="0" hangingPunct="1">
              <a:lnSpc>
                <a:spcPct val="100000"/>
              </a:lnSpc>
              <a:spcBef>
                <a:spcPct val="0"/>
              </a:spcBef>
              <a:buNone/>
              <a:defRPr sz="7000" b="1" kern="1200">
                <a:solidFill>
                  <a:srgbClr val="002060"/>
                </a:solidFill>
                <a:latin typeface="+mj-lt"/>
                <a:ea typeface="+mj-ea"/>
                <a:cs typeface="+mj-cs"/>
              </a:defRPr>
            </a:lvl1pPr>
          </a:lstStyle>
          <a:p>
            <a:pPr algn="just"/>
            <a:r>
              <a:rPr lang="lv-LV" sz="1200" b="0" dirty="0">
                <a:solidFill>
                  <a:schemeClr val="tx1"/>
                </a:solidFill>
                <a:latin typeface="Verdana" panose="020B0604030504040204" pitchFamily="34" charset="0"/>
                <a:ea typeface="Verdana" panose="020B0604030504040204" pitchFamily="34" charset="0"/>
              </a:rPr>
              <a:t>* Skatīt pielikumā detalizētu EEZ/NOR investīciju sadalījumu, t.sk. par nacionālo līdzfinansējumu. </a:t>
            </a:r>
          </a:p>
          <a:p>
            <a:pPr algn="just"/>
            <a:r>
              <a:rPr lang="lv-LV" sz="1200" b="0" dirty="0">
                <a:solidFill>
                  <a:schemeClr val="tx1"/>
                </a:solidFill>
                <a:latin typeface="Verdana" panose="020B0604030504040204" pitchFamily="34" charset="0"/>
                <a:ea typeface="Verdana" panose="020B0604030504040204" pitchFamily="34" charset="0"/>
              </a:rPr>
              <a:t>** Rezerves sadalē atbilstoši EEZ Saprašanās Memoranda B pielikumam tiks dota priekšroka stratēģiski pamatotiem priekšlikumiem IEM programmā “Starptautiskā policijas sadarbība un noziedzības apkarošana” (priekšlikums donoriem jāiesniedz 2020.g. beigās (MK sēdes protokola 23.un 24..§ 11.p.)</a:t>
            </a:r>
            <a:endParaRPr lang="en-GB" sz="1200" b="0" dirty="0">
              <a:solidFill>
                <a:schemeClr val="tx1"/>
              </a:solidFill>
              <a:latin typeface="Verdana" panose="020B0604030504040204" pitchFamily="34" charset="0"/>
              <a:ea typeface="Verdana" panose="020B0604030504040204" pitchFamily="34" charset="0"/>
            </a:endParaRPr>
          </a:p>
        </p:txBody>
      </p:sp>
      <p:sp>
        <p:nvSpPr>
          <p:cNvPr id="2" name="TextBox 1"/>
          <p:cNvSpPr txBox="1"/>
          <p:nvPr/>
        </p:nvSpPr>
        <p:spPr>
          <a:xfrm>
            <a:off x="8238744" y="3116761"/>
            <a:ext cx="3660526" cy="1055608"/>
          </a:xfrm>
          <a:prstGeom prst="roundRect">
            <a:avLst/>
          </a:prstGeom>
          <a:solidFill>
            <a:schemeClr val="tx2">
              <a:lumMod val="10000"/>
              <a:lumOff val="90000"/>
            </a:schemeClr>
          </a:solidFill>
          <a:ln>
            <a:solidFill>
              <a:schemeClr val="accent1"/>
            </a:solidFill>
          </a:ln>
        </p:spPr>
        <p:txBody>
          <a:bodyPr wrap="square" rtlCol="0">
            <a:spAutoFit/>
          </a:bodyPr>
          <a:lstStyle/>
          <a:p>
            <a:r>
              <a:rPr lang="lv-LV" sz="1400" b="1" dirty="0">
                <a:solidFill>
                  <a:srgbClr val="00B050"/>
                </a:solidFill>
                <a:latin typeface="Verdana" panose="020B0604030504040204" pitchFamily="34" charset="0"/>
                <a:ea typeface="Verdana" panose="020B0604030504040204" pitchFamily="34" charset="0"/>
                <a:cs typeface="+mj-cs"/>
              </a:rPr>
              <a:t>6 investīciju programmām </a:t>
            </a:r>
            <a:r>
              <a:rPr lang="lv-LV" sz="1400" b="1" dirty="0">
                <a:solidFill>
                  <a:srgbClr val="00B050"/>
                </a:solidFill>
                <a:latin typeface="Verdana" panose="020B0604030504040204" pitchFamily="34" charset="0"/>
                <a:ea typeface="Verdana" panose="020B0604030504040204" pitchFamily="34" charset="0"/>
              </a:rPr>
              <a:t>79 milj. EUR</a:t>
            </a:r>
          </a:p>
          <a:p>
            <a:r>
              <a:rPr lang="lv-LV" sz="1400" dirty="0">
                <a:solidFill>
                  <a:srgbClr val="00B050"/>
                </a:solidFill>
                <a:latin typeface="Verdana" panose="020B0604030504040204" pitchFamily="34" charset="0"/>
                <a:ea typeface="Verdana" panose="020B0604030504040204" pitchFamily="34" charset="0"/>
                <a:cs typeface="+mj-cs"/>
              </a:rPr>
              <a:t>(administrēs ministrijas un aģentūras)</a:t>
            </a:r>
            <a:endParaRPr lang="lv-LV" sz="1400" dirty="0">
              <a:solidFill>
                <a:srgbClr val="00B050"/>
              </a:solidFill>
              <a:latin typeface="Verdana" panose="020B0604030504040204" pitchFamily="34" charset="0"/>
              <a:ea typeface="Verdana" panose="020B0604030504040204" pitchFamily="34" charset="0"/>
            </a:endParaRPr>
          </a:p>
        </p:txBody>
      </p:sp>
      <p:sp>
        <p:nvSpPr>
          <p:cNvPr id="4" name="TextBox 3"/>
          <p:cNvSpPr txBox="1"/>
          <p:nvPr/>
        </p:nvSpPr>
        <p:spPr>
          <a:xfrm>
            <a:off x="8238744" y="1597029"/>
            <a:ext cx="3660526" cy="1293971"/>
          </a:xfrm>
          <a:prstGeom prst="roundRect">
            <a:avLst/>
          </a:prstGeom>
          <a:solidFill>
            <a:schemeClr val="tx2">
              <a:lumMod val="10000"/>
              <a:lumOff val="90000"/>
            </a:schemeClr>
          </a:solidFill>
          <a:ln>
            <a:solidFill>
              <a:schemeClr val="accent1">
                <a:lumMod val="50000"/>
              </a:schemeClr>
            </a:solidFill>
          </a:ln>
        </p:spPr>
        <p:txBody>
          <a:bodyPr wrap="square" rtlCol="0">
            <a:spAutoFit/>
          </a:bodyPr>
          <a:lstStyle/>
          <a:p>
            <a:r>
              <a:rPr lang="lv-LV" sz="1400" b="1" dirty="0">
                <a:solidFill>
                  <a:srgbClr val="0070C0"/>
                </a:solidFill>
                <a:latin typeface="Verdana" panose="020B0604030504040204" pitchFamily="34" charset="0"/>
                <a:ea typeface="Verdana" panose="020B0604030504040204" pitchFamily="34" charset="0"/>
              </a:rPr>
              <a:t>NVO tiešs atbalsts </a:t>
            </a:r>
            <a:r>
              <a:rPr lang="en-US" sz="1400" b="1" dirty="0">
                <a:solidFill>
                  <a:srgbClr val="0070C0"/>
                </a:solidFill>
                <a:latin typeface="Verdana" panose="020B0604030504040204" pitchFamily="34" charset="0"/>
                <a:ea typeface="Verdana" panose="020B0604030504040204" pitchFamily="34" charset="0"/>
              </a:rPr>
              <a:t>9 </a:t>
            </a:r>
            <a:r>
              <a:rPr lang="en-US" sz="1400" b="1" dirty="0" err="1">
                <a:solidFill>
                  <a:srgbClr val="0070C0"/>
                </a:solidFill>
                <a:latin typeface="Verdana" panose="020B0604030504040204" pitchFamily="34" charset="0"/>
                <a:ea typeface="Verdana" panose="020B0604030504040204" pitchFamily="34" charset="0"/>
              </a:rPr>
              <a:t>milj</a:t>
            </a:r>
            <a:r>
              <a:rPr lang="en-US" sz="1400" b="1" dirty="0">
                <a:solidFill>
                  <a:srgbClr val="0070C0"/>
                </a:solidFill>
                <a:latin typeface="Verdana" panose="020B0604030504040204" pitchFamily="34" charset="0"/>
                <a:ea typeface="Verdana" panose="020B0604030504040204" pitchFamily="34" charset="0"/>
              </a:rPr>
              <a:t>. EUR </a:t>
            </a:r>
            <a:r>
              <a:rPr lang="lv-LV" sz="1400" b="1" dirty="0">
                <a:solidFill>
                  <a:srgbClr val="0070C0"/>
                </a:solidFill>
                <a:latin typeface="Verdana" panose="020B0604030504040204" pitchFamily="34" charset="0"/>
                <a:ea typeface="Verdana" panose="020B0604030504040204" pitchFamily="34" charset="0"/>
              </a:rPr>
              <a:t>(100% EEZ/NOR grants)</a:t>
            </a:r>
          </a:p>
          <a:p>
            <a:r>
              <a:rPr lang="lv-LV" sz="1400" dirty="0">
                <a:solidFill>
                  <a:srgbClr val="0070C0"/>
                </a:solidFill>
                <a:latin typeface="Verdana" panose="020B0604030504040204" pitchFamily="34" charset="0"/>
                <a:ea typeface="Verdana" panose="020B0604030504040204" pitchFamily="34" charset="0"/>
              </a:rPr>
              <a:t>2 mērķētām </a:t>
            </a:r>
            <a:r>
              <a:rPr lang="lv-LV" sz="1400" dirty="0" smtClean="0">
                <a:solidFill>
                  <a:srgbClr val="0070C0"/>
                </a:solidFill>
                <a:latin typeface="Verdana" panose="020B0604030504040204" pitchFamily="34" charset="0"/>
                <a:ea typeface="Verdana" panose="020B0604030504040204" pitchFamily="34" charset="0"/>
              </a:rPr>
              <a:t>programmām</a:t>
            </a:r>
            <a:endParaRPr lang="lv-LV" sz="1400" dirty="0">
              <a:solidFill>
                <a:srgbClr val="0070C0"/>
              </a:solidFill>
              <a:latin typeface="Verdana" panose="020B0604030504040204" pitchFamily="34" charset="0"/>
              <a:ea typeface="Verdana" panose="020B0604030504040204" pitchFamily="34" charset="0"/>
            </a:endParaRPr>
          </a:p>
          <a:p>
            <a:r>
              <a:rPr lang="lv-LV" sz="1400" dirty="0">
                <a:solidFill>
                  <a:srgbClr val="0070C0"/>
                </a:solidFill>
                <a:latin typeface="Verdana" panose="020B0604030504040204" pitchFamily="34" charset="0"/>
                <a:ea typeface="Verdana" panose="020B0604030504040204" pitchFamily="34" charset="0"/>
              </a:rPr>
              <a:t>(administrē </a:t>
            </a:r>
            <a:r>
              <a:rPr lang="lv-LV" sz="1400" dirty="0" err="1">
                <a:solidFill>
                  <a:srgbClr val="0070C0"/>
                </a:solidFill>
                <a:latin typeface="Verdana" panose="020B0604030504040204" pitchFamily="34" charset="0"/>
                <a:ea typeface="Verdana" panose="020B0604030504040204" pitchFamily="34" charset="0"/>
              </a:rPr>
              <a:t>Donorvalstis</a:t>
            </a:r>
            <a:r>
              <a:rPr lang="lv-LV" sz="1400" dirty="0">
                <a:solidFill>
                  <a:srgbClr val="0070C0"/>
                </a:solidFill>
                <a:latin typeface="Verdana" panose="020B0604030504040204" pitchFamily="34" charset="0"/>
                <a:ea typeface="Verdana" panose="020B0604030504040204" pitchFamily="34" charset="0"/>
              </a:rPr>
              <a:t> &amp; Latvijas NVO Konsorcijs) </a:t>
            </a:r>
            <a:endParaRPr lang="lv-LV" sz="1400" dirty="0">
              <a:solidFill>
                <a:schemeClr val="bg2">
                  <a:lumMod val="75000"/>
                </a:schemeClr>
              </a:solidFill>
              <a:latin typeface="Verdana" panose="020B0604030504040204" pitchFamily="34" charset="0"/>
              <a:ea typeface="Verdana" panose="020B0604030504040204" pitchFamily="34" charset="0"/>
            </a:endParaRPr>
          </a:p>
        </p:txBody>
      </p:sp>
      <p:sp>
        <p:nvSpPr>
          <p:cNvPr id="6" name="TextBox 5"/>
          <p:cNvSpPr txBox="1"/>
          <p:nvPr/>
        </p:nvSpPr>
        <p:spPr>
          <a:xfrm>
            <a:off x="8238744" y="4412630"/>
            <a:ext cx="3660526" cy="1532334"/>
          </a:xfrm>
          <a:prstGeom prst="roundRect">
            <a:avLst/>
          </a:prstGeom>
          <a:solidFill>
            <a:schemeClr val="tx2">
              <a:lumMod val="10000"/>
              <a:lumOff val="90000"/>
            </a:schemeClr>
          </a:solidFill>
          <a:ln>
            <a:solidFill>
              <a:schemeClr val="tx1"/>
            </a:solidFill>
          </a:ln>
        </p:spPr>
        <p:txBody>
          <a:bodyPr wrap="square" rtlCol="0">
            <a:spAutoFit/>
          </a:bodyPr>
          <a:lstStyle/>
          <a:p>
            <a:r>
              <a:rPr lang="lv-LV" sz="1400" dirty="0">
                <a:latin typeface="Verdana" panose="020B0604030504040204" pitchFamily="34" charset="0"/>
                <a:ea typeface="Verdana" panose="020B0604030504040204" pitchFamily="34" charset="0"/>
              </a:rPr>
              <a:t>6,4 milj. EUR kopā investīciju administrēšanai Divpusējās sadarbības fondam,100% EEZ/NOR grants (administrē Finanšu ministrija),</a:t>
            </a:r>
          </a:p>
          <a:p>
            <a:r>
              <a:rPr lang="lv-LV" sz="1400" dirty="0">
                <a:latin typeface="Verdana" panose="020B0604030504040204" pitchFamily="34" charset="0"/>
                <a:ea typeface="Verdana" panose="020B0604030504040204" pitchFamily="34" charset="0"/>
              </a:rPr>
              <a:t>&amp; rezerve (nesadalītais finansējums)</a:t>
            </a:r>
          </a:p>
        </p:txBody>
      </p:sp>
      <p:sp>
        <p:nvSpPr>
          <p:cNvPr id="13" name="Title 4"/>
          <p:cNvSpPr txBox="1">
            <a:spLocks/>
          </p:cNvSpPr>
          <p:nvPr/>
        </p:nvSpPr>
        <p:spPr>
          <a:xfrm>
            <a:off x="2423161" y="381000"/>
            <a:ext cx="9198864" cy="609477"/>
          </a:xfrm>
          <a:prstGeom prst="rect">
            <a:avLst/>
          </a:prstGeom>
        </p:spPr>
        <p:txBody>
          <a:bodyPr>
            <a:noAutofit/>
          </a:bodyPr>
          <a:lst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r>
              <a:rPr lang="lv-LV" sz="1600" b="1" dirty="0">
                <a:latin typeface="Verdana" panose="020B0604030504040204" pitchFamily="34" charset="0"/>
                <a:ea typeface="Verdana" panose="020B0604030504040204" pitchFamily="34" charset="0"/>
              </a:rPr>
              <a:t>EEZ/NOR investīcijas Latvijai 94,4 milj. EUR* projektu īstenošanai līdz 30.04.2024. </a:t>
            </a:r>
            <a:r>
              <a:rPr lang="lv-LV" sz="1600" i="1" dirty="0">
                <a:latin typeface="Verdana" panose="020B0604030504040204" pitchFamily="34" charset="0"/>
                <a:ea typeface="Verdana" panose="020B0604030504040204" pitchFamily="34" charset="0"/>
              </a:rPr>
              <a:t>(neieskaitot 7,7 milj. EUR </a:t>
            </a:r>
            <a:r>
              <a:rPr lang="lv-LV" sz="1600" i="1" dirty="0" err="1">
                <a:latin typeface="Verdana" panose="020B0604030504040204" pitchFamily="34" charset="0"/>
                <a:ea typeface="Verdana" panose="020B0604030504040204" pitchFamily="34" charset="0"/>
              </a:rPr>
              <a:t>Donorvalstu</a:t>
            </a:r>
            <a:r>
              <a:rPr lang="lv-LV" sz="1600" i="1" dirty="0">
                <a:latin typeface="Verdana" panose="020B0604030504040204" pitchFamily="34" charset="0"/>
                <a:ea typeface="Verdana" panose="020B0604030504040204" pitchFamily="34" charset="0"/>
              </a:rPr>
              <a:t> izdevumiem);</a:t>
            </a:r>
            <a:r>
              <a:rPr lang="lv-LV" sz="1600" dirty="0">
                <a:latin typeface="Verdana" panose="020B0604030504040204" pitchFamily="34" charset="0"/>
                <a:ea typeface="Verdana" panose="020B0604030504040204" pitchFamily="34" charset="0"/>
              </a:rPr>
              <a:t> </a:t>
            </a:r>
            <a:r>
              <a:rPr lang="lv-LV" sz="1600" u="sng" dirty="0">
                <a:latin typeface="Verdana" panose="020B0604030504040204" pitchFamily="34" charset="0"/>
                <a:ea typeface="Verdana" panose="020B0604030504040204" pitchFamily="34" charset="0"/>
                <a:hlinkClick r:id="rId4"/>
              </a:rPr>
              <a:t>www.eeagrants.lv</a:t>
            </a:r>
            <a:endParaRPr lang="lv-LV" sz="1600" dirty="0"/>
          </a:p>
        </p:txBody>
      </p:sp>
      <p:sp>
        <p:nvSpPr>
          <p:cNvPr id="3" name="Slide Number Placeholder 2"/>
          <p:cNvSpPr>
            <a:spLocks noGrp="1"/>
          </p:cNvSpPr>
          <p:nvPr>
            <p:ph type="sldNum" sz="quarter" idx="13"/>
          </p:nvPr>
        </p:nvSpPr>
        <p:spPr>
          <a:xfrm>
            <a:off x="11606814" y="6513886"/>
            <a:ext cx="584911" cy="304800"/>
          </a:xfrm>
        </p:spPr>
        <p:txBody>
          <a:bodyPr/>
          <a:lstStyle/>
          <a:p>
            <a:fld id="{39A8C1A1-DD50-4C40-80A3-2E290323D770}" type="slidenum">
              <a:rPr lang="lv-LV" smtClean="0"/>
              <a:t>12</a:t>
            </a:fld>
            <a:endParaRPr lang="lv-LV" dirty="0"/>
          </a:p>
        </p:txBody>
      </p:sp>
    </p:spTree>
    <p:extLst>
      <p:ext uri="{BB962C8B-B14F-4D97-AF65-F5344CB8AC3E}">
        <p14:creationId xmlns:p14="http://schemas.microsoft.com/office/powerpoint/2010/main" val="26447286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tel 2"/>
          <p:cNvSpPr>
            <a:spLocks noGrp="1"/>
          </p:cNvSpPr>
          <p:nvPr>
            <p:ph type="title" idx="4294967295"/>
          </p:nvPr>
        </p:nvSpPr>
        <p:spPr>
          <a:xfrm>
            <a:off x="2357692" y="502141"/>
            <a:ext cx="9571916" cy="650003"/>
          </a:xfrm>
        </p:spPr>
        <p:txBody>
          <a:bodyPr/>
          <a:lstStyle/>
          <a:p>
            <a:pPr defTabSz="914491"/>
            <a:r>
              <a:rPr lang="lv-LV" sz="2000" b="1" dirty="0">
                <a:latin typeface="Verdana" panose="020B0604030504040204" pitchFamily="34" charset="0"/>
                <a:ea typeface="Verdana" panose="020B0604030504040204" pitchFamily="34" charset="0"/>
              </a:rPr>
              <a:t>NVO tiek iesaistīti, sākot ar visu 6 Programmu koncepciju (PK) izstrādi </a:t>
            </a:r>
            <a:endParaRPr lang="en-GB" sz="2000" b="1" dirty="0">
              <a:latin typeface="Verdana" panose="020B0604030504040204" pitchFamily="34" charset="0"/>
              <a:ea typeface="Verdana" panose="020B060403050404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173025587"/>
              </p:ext>
            </p:extLst>
          </p:nvPr>
        </p:nvGraphicFramePr>
        <p:xfrm>
          <a:off x="104031" y="1355845"/>
          <a:ext cx="11851548" cy="4065175"/>
        </p:xfrm>
        <a:graphic>
          <a:graphicData uri="http://schemas.openxmlformats.org/drawingml/2006/table">
            <a:tbl>
              <a:tblPr firstRow="1" bandRow="1">
                <a:tableStyleId>{74C1A8A3-306A-4EB7-A6B1-4F7E0EB9C5D6}</a:tableStyleId>
              </a:tblPr>
              <a:tblGrid>
                <a:gridCol w="5713716">
                  <a:extLst>
                    <a:ext uri="{9D8B030D-6E8A-4147-A177-3AD203B41FA5}">
                      <a16:colId xmlns:a16="http://schemas.microsoft.com/office/drawing/2014/main" val="1508892720"/>
                    </a:ext>
                  </a:extLst>
                </a:gridCol>
                <a:gridCol w="6137832">
                  <a:extLst>
                    <a:ext uri="{9D8B030D-6E8A-4147-A177-3AD203B41FA5}">
                      <a16:colId xmlns:a16="http://schemas.microsoft.com/office/drawing/2014/main" val="1769842094"/>
                    </a:ext>
                  </a:extLst>
                </a:gridCol>
              </a:tblGrid>
              <a:tr h="281835">
                <a:tc>
                  <a:txBody>
                    <a:bodyPr/>
                    <a:lstStyle/>
                    <a:p>
                      <a:pPr algn="ctr"/>
                      <a:r>
                        <a:rPr lang="lv-LV" sz="1600" kern="1200" noProof="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Programmas</a:t>
                      </a:r>
                      <a:r>
                        <a:rPr lang="lv-LV" sz="1600" kern="1200" baseline="0" noProof="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 statuss/</a:t>
                      </a:r>
                      <a:r>
                        <a:rPr lang="lv-LV" sz="1600" kern="1200" noProof="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gatavības pakāpe </a:t>
                      </a:r>
                      <a:r>
                        <a:rPr lang="lv-LV" sz="1600" b="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līdz 20.06.2019.</a:t>
                      </a:r>
                      <a:r>
                        <a:rPr lang="lv-LV" sz="1600" b="0" i="1"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a:t>
                      </a:r>
                      <a:r>
                        <a:rPr lang="lv-LV" sz="1600" b="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 </a:t>
                      </a:r>
                      <a:endParaRPr lang="lv-LV" sz="1600" kern="1200" noProof="0" dirty="0">
                        <a:solidFill>
                          <a:schemeClr val="bg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w="25400" cmpd="sng">
                      <a:noFill/>
                    </a:lnT>
                    <a:lnB w="25400" cmpd="sng">
                      <a:noFill/>
                    </a:lnB>
                    <a:lnTlToBr w="12700" cmpd="sng">
                      <a:noFill/>
                      <a:prstDash val="solid"/>
                    </a:lnTlToBr>
                    <a:lnBlToTr w="12700" cmpd="sng">
                      <a:noFill/>
                      <a:prstDash val="solid"/>
                    </a:lnBlToTr>
                    <a:solidFill>
                      <a:schemeClr val="tx2"/>
                    </a:solidFill>
                  </a:tcPr>
                </a:tc>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600" kern="1200" noProof="0" dirty="0" smtClean="0">
                          <a:solidFill>
                            <a:schemeClr val="bg1"/>
                          </a:solidFill>
                          <a:latin typeface="Times New Roman" panose="02020603050405020304" pitchFamily="18" charset="0"/>
                          <a:ea typeface="Verdana" panose="020B0604030504040204" pitchFamily="34" charset="0"/>
                          <a:cs typeface="Times New Roman" panose="02020603050405020304" pitchFamily="18" charset="0"/>
                        </a:rPr>
                        <a:t>NVO sektora faktiskā un iespējamā iesaiste</a:t>
                      </a:r>
                      <a:endParaRPr lang="lv-LV" sz="1600" kern="1200" noProof="0" dirty="0">
                        <a:solidFill>
                          <a:schemeClr val="bg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w="25400" cmpd="sng">
                      <a:noFill/>
                    </a:lnT>
                    <a:lnB w="254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956528794"/>
                  </a:ext>
                </a:extLst>
              </a:tr>
              <a:tr h="1082824">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kumimoji="0" lang="lv-LV" sz="1400" b="1"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Korekcijas dienesti (TM)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17.05.2018. - PK saskaņota ar NVO Memoranda padomi</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22.03.2019. - programmas līgums ar donoriem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04.04.2019. - programmas MK noteikumi</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3. cet. 2019. – 2024 - reālās investīcijas </a:t>
                      </a:r>
                      <a:endParaRPr kumimoji="0" lang="lv-LV" sz="1400" b="0" i="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w="25400" cmpd="sng">
                      <a:noFill/>
                    </a:lnT>
                    <a:lnB>
                      <a:noFill/>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just"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Plānota </a:t>
                      </a:r>
                      <a:r>
                        <a:rPr lang="lv-LV" sz="1400" kern="1200" noProof="0" dirty="0" err="1"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donorvalsts</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NVO</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iesaiste</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kā iepriekš noteiktā projekta partnerim</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sadarbībā ar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kādu no Latvijas NVO</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(pieredzes apmaiņas vizītes ekspertiem par darbu ar ieslodzītajiem)</a:t>
                      </a:r>
                      <a:endPar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w="25400" cmpd="sng">
                      <a:noFill/>
                    </a:lnT>
                    <a:lnB>
                      <a:no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345378608"/>
                  </a:ext>
                </a:extLst>
              </a:tr>
              <a:tr h="1498151">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endParaRPr kumimoji="0" lang="lv-LV" sz="1400" b="1"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ctr" defTabSz="1828526" rtl="0" eaLnBrk="1" fontAlgn="auto" latinLnBrk="0" hangingPunct="1">
                        <a:lnSpc>
                          <a:spcPct val="100000"/>
                        </a:lnSpc>
                        <a:spcBef>
                          <a:spcPts val="0"/>
                        </a:spcBef>
                        <a:spcAft>
                          <a:spcPts val="0"/>
                        </a:spcAft>
                        <a:buClrTx/>
                        <a:buSzTx/>
                        <a:buFontTx/>
                        <a:buNone/>
                        <a:tabLst/>
                        <a:defRPr/>
                      </a:pPr>
                      <a:r>
                        <a:rPr kumimoji="0" lang="lv-LV" sz="1400" b="1"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Klimata pārmaiņu mazināšana, pielāgošanās tām un vide (VARAM)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25.06.2018. - PK saskaņota ar NVO Memoranda padomi</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23.04.2019. - programmas līgums ar donoriem</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3.cet. 2019. - programmas MK noteikumu izstrāde</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4.cet. 2019. -  2024 - reālās investīcijas</a:t>
                      </a:r>
                      <a:endParaRPr kumimoji="0" lang="lv-LV" sz="1400" b="0" i="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a:noFill/>
                    </a:lnT>
                    <a:lnB>
                      <a:noFill/>
                    </a:lnB>
                    <a:lnTlToBr w="12700" cmpd="sng">
                      <a:noFill/>
                      <a:prstDash val="solid"/>
                    </a:lnTlToBr>
                    <a:lnBlToTr w="12700" cmpd="sng">
                      <a:noFill/>
                      <a:prstDash val="solid"/>
                    </a:lnBlToTr>
                    <a:noFill/>
                  </a:tcPr>
                </a:tc>
                <a:tc>
                  <a:txBody>
                    <a:bodyPr/>
                    <a:lstStyle/>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400" u="none"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a:t>
                      </a:r>
                      <a:r>
                        <a:rPr lang="lv-LV" sz="1400" u="none"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lānotajā</a:t>
                      </a:r>
                      <a:r>
                        <a:rPr lang="lv-LV" sz="1400" u="none"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atklātajā konkursā sanācijas jomā</a:t>
                      </a:r>
                      <a:r>
                        <a:rPr lang="lv-LV" sz="1400" u="none"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NVO kā </a:t>
                      </a:r>
                      <a:r>
                        <a:rPr lang="lv-LV" sz="1400" u="none"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projektu pieteicēju potenciālie partneri </a:t>
                      </a:r>
                      <a:r>
                        <a:rPr lang="lv-LV" sz="1400" u="none"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(nodrošinās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projektu publicitātes un sabiedrības informētības veicināšanas pasākumus) </a:t>
                      </a:r>
                    </a:p>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NVO</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kā mērķa grupa programmas 2 iepriekš noteikto projektu ietvaros (piemēram, semināros un konferencēs)</a:t>
                      </a:r>
                    </a:p>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Iespējama NVO iesaiste atsevišķu aktivitāšu īstenošanā programmas projektos kā ārpakalpojuma sniedzējiem</a:t>
                      </a:r>
                      <a:endParaRPr lang="lv-LV" sz="1400" kern="1200" noProof="0" dirty="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839408864"/>
                  </a:ext>
                </a:extLst>
              </a:tr>
              <a:tr h="1123837">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kumimoji="0" lang="lv-LV" sz="1400" b="1"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Pētniecība un izglītība (IZM/VIAA)</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20.12.2018. - PK saskaņota ar NVO Memoranda padomi</a:t>
                      </a:r>
                      <a:endParaRPr kumimoji="0" lang="lv-LV" sz="140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2.-3.cet. 2019. - programmas līguma saskaņošana ar donoriem</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3.-4.cet. 2019. - programmas MK noteikumu izstrāde</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4.cet. 2019. -  2024 - reālās investīcijas</a:t>
                      </a:r>
                      <a:endParaRPr kumimoji="0" lang="lv-LV" sz="1400" b="0" i="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a:noFill/>
                    </a:lnL>
                    <a:lnR>
                      <a:noFill/>
                    </a:lnR>
                    <a:lnT>
                      <a:noFill/>
                    </a:lnT>
                    <a:lnB w="254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285750" marR="0" lvl="0" indent="-285750" algn="just" defTabSz="1828526"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NVO</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kā mērķa grupa programmas 4 iepriekš noteikto</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projektu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pasākumos</a:t>
                      </a:r>
                      <a:r>
                        <a:rPr lang="lv-LV" sz="14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semināri, mācību programmas un konferences)</a:t>
                      </a:r>
                    </a:p>
                    <a:p>
                      <a:pPr marL="457200" marR="0" lvl="0" indent="-457200" algn="just" defTabSz="1828526" rtl="0" eaLnBrk="1" fontAlgn="auto" latinLnBrk="0" hangingPunct="1">
                        <a:lnSpc>
                          <a:spcPct val="100000"/>
                        </a:lnSpc>
                        <a:spcBef>
                          <a:spcPts val="600"/>
                        </a:spcBef>
                        <a:spcAft>
                          <a:spcPts val="60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Iespējama NVO iesaiste atsevišķu aktivitāšu īstenošanā programmas projektos kā ārpakalpojuma sniedzējiem</a:t>
                      </a:r>
                    </a:p>
                  </a:txBody>
                  <a:tcPr marL="45725" marR="45725" marT="22863" marB="22863">
                    <a:lnL>
                      <a:noFill/>
                    </a:lnL>
                    <a:lnR>
                      <a:noFill/>
                    </a:lnR>
                    <a:lnT>
                      <a:noFill/>
                    </a:lnT>
                    <a:lnB w="25400" cmpd="sng">
                      <a:no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3644452382"/>
                  </a:ext>
                </a:extLst>
              </a:tr>
            </a:tbl>
          </a:graphicData>
        </a:graphic>
      </p:graphicFrame>
      <p:sp>
        <p:nvSpPr>
          <p:cNvPr id="7" name="TextBox 6"/>
          <p:cNvSpPr txBox="1"/>
          <p:nvPr/>
        </p:nvSpPr>
        <p:spPr>
          <a:xfrm>
            <a:off x="74525" y="6584442"/>
            <a:ext cx="10825197" cy="246221"/>
          </a:xfrm>
          <a:prstGeom prst="rect">
            <a:avLst/>
          </a:prstGeom>
          <a:noFill/>
        </p:spPr>
        <p:txBody>
          <a:bodyPr wrap="square" rtlCol="0">
            <a:spAutoFit/>
          </a:bodyPr>
          <a:lstStyle/>
          <a:p>
            <a:r>
              <a:rPr lang="lv-LV" sz="1000" i="1" dirty="0"/>
              <a:t>*Skatīt pielikumā detalizētu EEZ/NOR programmu aktuālā statusa informāciju.</a:t>
            </a:r>
          </a:p>
        </p:txBody>
      </p:sp>
      <p:graphicFrame>
        <p:nvGraphicFramePr>
          <p:cNvPr id="4" name="Table 3"/>
          <p:cNvGraphicFramePr>
            <a:graphicFrameLocks noGrp="1"/>
          </p:cNvGraphicFramePr>
          <p:nvPr>
            <p:extLst>
              <p:ext uri="{D42A27DB-BD31-4B8C-83A1-F6EECF244321}">
                <p14:modId xmlns:p14="http://schemas.microsoft.com/office/powerpoint/2010/main" val="3657625343"/>
              </p:ext>
            </p:extLst>
          </p:nvPr>
        </p:nvGraphicFramePr>
        <p:xfrm>
          <a:off x="104031" y="5421020"/>
          <a:ext cx="11825577" cy="1112526"/>
        </p:xfrm>
        <a:graphic>
          <a:graphicData uri="http://schemas.openxmlformats.org/drawingml/2006/table">
            <a:tbl>
              <a:tblPr firstRow="1" bandRow="1">
                <a:tableStyleId>{5940675A-B579-460E-94D1-54222C63F5DA}</a:tableStyleId>
              </a:tblPr>
              <a:tblGrid>
                <a:gridCol w="6347303">
                  <a:extLst>
                    <a:ext uri="{9D8B030D-6E8A-4147-A177-3AD203B41FA5}">
                      <a16:colId xmlns:a16="http://schemas.microsoft.com/office/drawing/2014/main" val="75243822"/>
                    </a:ext>
                  </a:extLst>
                </a:gridCol>
                <a:gridCol w="5478274">
                  <a:extLst>
                    <a:ext uri="{9D8B030D-6E8A-4147-A177-3AD203B41FA5}">
                      <a16:colId xmlns:a16="http://schemas.microsoft.com/office/drawing/2014/main" val="4215526927"/>
                    </a:ext>
                  </a:extLst>
                </a:gridCol>
              </a:tblGrid>
              <a:tr h="750239">
                <a:tc>
                  <a:txBody>
                    <a:bodyPr/>
                    <a:lstStyle/>
                    <a:p>
                      <a:pPr marL="0" marR="0" lvl="0" indent="0" algn="ctr" defTabSz="1828526" rtl="0" eaLnBrk="1" fontAlgn="auto" latinLnBrk="0" hangingPunct="1">
                        <a:lnSpc>
                          <a:spcPct val="100000"/>
                        </a:lnSpc>
                        <a:spcBef>
                          <a:spcPts val="0"/>
                        </a:spcBef>
                        <a:spcAft>
                          <a:spcPts val="0"/>
                        </a:spcAft>
                        <a:buClrTx/>
                        <a:buSzTx/>
                        <a:buFont typeface="+mj-lt"/>
                        <a:buNone/>
                        <a:tabLst/>
                        <a:defRPr/>
                      </a:pPr>
                      <a:r>
                        <a:rPr kumimoji="0" lang="lv-LV" sz="1400" b="1"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Starptautiskā policijas sadarbība un noziedzības apkarošana (IeM)</a:t>
                      </a:r>
                      <a:endParaRPr kumimoji="0" lang="lv-LV" sz="14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400" b="1" i="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05.07.2018.</a:t>
                      </a:r>
                      <a:r>
                        <a:rPr kumimoji="0" lang="lv-LV" sz="1400" b="0" i="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 - </a:t>
                      </a:r>
                      <a:r>
                        <a:rPr kumimoji="0" lang="lv-LV" sz="14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PK saskaņota ar NVO Memoranda padomi</a:t>
                      </a:r>
                      <a:endParaRPr kumimoji="0" lang="lv-LV" sz="1400" b="0" i="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4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3.cet. 2019. - </a:t>
                      </a: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programmas līguma saskaņošana ar donoriem</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4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3.-4.cet. 2019. - </a:t>
                      </a: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programmas MK noteikumu izstrāde</a:t>
                      </a:r>
                      <a:endParaRPr kumimoji="0" lang="lv-LV" sz="14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4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4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1.cet. 2020. -  2024 - reālās investīcijas</a:t>
                      </a: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Iepriekš noteikto projektu </a:t>
                      </a:r>
                      <a:r>
                        <a:rPr lang="lv-LV" sz="1400" i="1"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„Atbalsts </a:t>
                      </a:r>
                      <a:r>
                        <a:rPr lang="lv-LV" sz="1400" i="1" kern="1200" noProof="0" dirty="0" err="1"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Barnahus</a:t>
                      </a:r>
                      <a:r>
                        <a:rPr lang="lv-LV" sz="1400" i="1"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(Bērnu māja) ieviešanai Latvijā“</a:t>
                      </a:r>
                      <a:r>
                        <a:rPr lang="lv-LV" sz="1400" i="1"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400" i="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plānots </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īstenot sadarbībā ar NVO Latvijas Bērnu Fonds un nodibinājumu “Centrs </a:t>
                      </a:r>
                      <a:r>
                        <a:rPr lang="lv-LV" sz="1400" kern="1200" noProof="0" dirty="0" err="1"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Dardedze</a:t>
                      </a:r>
                      <a:r>
                        <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a:t>
                      </a:r>
                    </a:p>
                    <a:p>
                      <a:pPr marL="0" marR="0" lvl="0" indent="0" algn="l" defTabSz="1828526" rtl="0" eaLnBrk="1" fontAlgn="auto" latinLnBrk="0" hangingPunct="1">
                        <a:lnSpc>
                          <a:spcPct val="100000"/>
                        </a:lnSpc>
                        <a:spcBef>
                          <a:spcPts val="0"/>
                        </a:spcBef>
                        <a:spcAft>
                          <a:spcPts val="0"/>
                        </a:spcAft>
                        <a:buClrTx/>
                        <a:buSzTx/>
                        <a:buFontTx/>
                        <a:buNone/>
                        <a:tabLst/>
                        <a:defRPr/>
                      </a:pPr>
                      <a:endParaRPr lang="lv-LV" sz="14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108633657"/>
                  </a:ext>
                </a:extLst>
              </a:tr>
            </a:tbl>
          </a:graphicData>
        </a:graphic>
      </p:graphicFrame>
      <p:sp>
        <p:nvSpPr>
          <p:cNvPr id="5" name="Slide Number Placeholder 4"/>
          <p:cNvSpPr>
            <a:spLocks noGrp="1"/>
          </p:cNvSpPr>
          <p:nvPr>
            <p:ph type="sldNum" sz="quarter" idx="13"/>
          </p:nvPr>
        </p:nvSpPr>
        <p:spPr/>
        <p:txBody>
          <a:bodyPr/>
          <a:lstStyle/>
          <a:p>
            <a:fld id="{39A8C1A1-DD50-4C40-80A3-2E290323D770}" type="slidenum">
              <a:rPr lang="lv-LV" smtClean="0"/>
              <a:t>13</a:t>
            </a:fld>
            <a:endParaRPr lang="lv-LV"/>
          </a:p>
        </p:txBody>
      </p:sp>
    </p:spTree>
    <p:extLst>
      <p:ext uri="{BB962C8B-B14F-4D97-AF65-F5344CB8AC3E}">
        <p14:creationId xmlns:p14="http://schemas.microsoft.com/office/powerpoint/2010/main" val="1088736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713464" y="6584442"/>
            <a:ext cx="414432" cy="246221"/>
          </a:xfrm>
          <a:prstGeom prst="rect">
            <a:avLst/>
          </a:prstGeom>
          <a:noFill/>
        </p:spPr>
        <p:txBody>
          <a:bodyPr wrap="square" rtlCol="0">
            <a:spAutoFit/>
          </a:bodyPr>
          <a:lstStyle/>
          <a:p>
            <a:r>
              <a:rPr lang="lv-LV" sz="1000" dirty="0" smtClean="0">
                <a:solidFill>
                  <a:schemeClr val="bg1">
                    <a:lumMod val="50000"/>
                  </a:schemeClr>
                </a:solidFill>
                <a:latin typeface="Verdana" panose="020B0604030504040204" pitchFamily="34" charset="0"/>
                <a:ea typeface="Verdana" panose="020B0604030504040204" pitchFamily="34" charset="0"/>
              </a:rPr>
              <a:t>10</a:t>
            </a:r>
            <a:endParaRPr lang="lv-LV" sz="1000" dirty="0">
              <a:solidFill>
                <a:schemeClr val="bg1">
                  <a:lumMod val="50000"/>
                </a:schemeClr>
              </a:solidFill>
              <a:latin typeface="Verdana" panose="020B0604030504040204" pitchFamily="34" charset="0"/>
              <a:ea typeface="Verdana" panose="020B0604030504040204"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193730813"/>
              </p:ext>
            </p:extLst>
          </p:nvPr>
        </p:nvGraphicFramePr>
        <p:xfrm>
          <a:off x="178527" y="1613207"/>
          <a:ext cx="11949367" cy="2149969"/>
        </p:xfrm>
        <a:graphic>
          <a:graphicData uri="http://schemas.openxmlformats.org/drawingml/2006/table">
            <a:tbl>
              <a:tblPr firstRow="1" bandRow="1">
                <a:tableStyleId>{5940675A-B579-460E-94D1-54222C63F5DA}</a:tableStyleId>
              </a:tblPr>
              <a:tblGrid>
                <a:gridCol w="7092996">
                  <a:extLst>
                    <a:ext uri="{9D8B030D-6E8A-4147-A177-3AD203B41FA5}">
                      <a16:colId xmlns:a16="http://schemas.microsoft.com/office/drawing/2014/main" val="1508892720"/>
                    </a:ext>
                  </a:extLst>
                </a:gridCol>
                <a:gridCol w="4856371">
                  <a:extLst>
                    <a:ext uri="{9D8B030D-6E8A-4147-A177-3AD203B41FA5}">
                      <a16:colId xmlns:a16="http://schemas.microsoft.com/office/drawing/2014/main" val="1769842094"/>
                    </a:ext>
                  </a:extLst>
                </a:gridCol>
              </a:tblGrid>
              <a:tr h="999840">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kumimoji="0" lang="lv-LV" sz="1300" b="1"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Vietējā attīstība, nabadzības mazināšana un kultūras sadarbība (VARAM)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06.03.2018. - </a:t>
                      </a:r>
                      <a:r>
                        <a:rPr kumimoji="0" lang="lv-LV" sz="1300" b="1"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PK saskaņota ar NVO Memoranda padomi</a:t>
                      </a:r>
                      <a:endParaRPr kumimoji="0" lang="lv-LV" sz="1300" b="0" i="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endParaRP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3.-4.cet. 2019. - programmas līguma saskaņošana ar donoriem</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1.-2.cet. 2020. - programmas MK noteikumu izstrāde</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2.-3.cet. 2020. – 2024 -  reālās investīcijas</a:t>
                      </a: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tc>
                  <a:txBody>
                    <a:bodyPr/>
                    <a:lstStyle/>
                    <a:p>
                      <a:pPr marL="457200" marR="0" lvl="0" indent="-457200" algn="l" defTabSz="1828526" rtl="0" eaLnBrk="1" fontAlgn="auto" latinLnBrk="0" hangingPunct="1">
                        <a:lnSpc>
                          <a:spcPct val="100000"/>
                        </a:lnSpc>
                        <a:spcBef>
                          <a:spcPts val="1200"/>
                        </a:spcBef>
                        <a:spcAft>
                          <a:spcPts val="0"/>
                        </a:spcAft>
                        <a:buClrTx/>
                        <a:buSzTx/>
                        <a:buFont typeface="Wingdings" panose="05000000000000000000" pitchFamily="2" charset="2"/>
                        <a:buChar char="Ø"/>
                        <a:tabLst/>
                        <a:defRPr/>
                      </a:pPr>
                      <a:r>
                        <a:rPr lang="lv-LV" sz="1300" u="none"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Kultūras jomas atklātais konkurss paredz NVO kā tiešos finansējuma saņēmējus (</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kultūras un mākslas produktu radīšana)</a:t>
                      </a:r>
                    </a:p>
                    <a:p>
                      <a:pPr marL="457200" marR="0" lvl="0" indent="-457200" algn="l" defTabSz="1828526" rtl="0" eaLnBrk="1" fontAlgn="auto" latinLnBrk="0" hangingPunct="1">
                        <a:lnSpc>
                          <a:spcPct val="100000"/>
                        </a:lnSpc>
                        <a:spcBef>
                          <a:spcPts val="600"/>
                        </a:spcBef>
                        <a:spcAft>
                          <a:spcPts val="0"/>
                        </a:spcAft>
                        <a:buClrTx/>
                        <a:buSzTx/>
                        <a:buFont typeface="Wingdings" panose="05000000000000000000" pitchFamily="2" charset="2"/>
                        <a:buChar char="Ø"/>
                        <a:tabLst/>
                        <a:defRPr/>
                      </a:pP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Uzņēmējus pārstāvošie NVO kā mērķa grupa pasākumos</a:t>
                      </a:r>
                      <a:r>
                        <a:rPr lang="lv-LV" sz="13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semināros, konferencēs, atpazīstamības veicināšanai Latvijā un ārvalstīs)</a:t>
                      </a:r>
                      <a:endParaRPr lang="lv-LV" sz="1300" kern="1200" noProof="0" dirty="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839408864"/>
                  </a:ext>
                </a:extLst>
              </a:tr>
              <a:tr h="1037443">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kumimoji="0" lang="lv-LV" sz="1300" b="1"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Uzņēmējdarbības attīstība, inovācijas un MVU (LIAA/EM)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300" b="1" i="0" u="none" strike="noStrike" kern="1200" cap="none" spc="0" normalizeH="0" baseline="0" noProof="0" dirty="0" smtClean="0">
                          <a:ln>
                            <a:noFill/>
                          </a:ln>
                          <a:solidFill>
                            <a:srgbClr val="002060"/>
                          </a:solidFill>
                          <a:effectLst/>
                          <a:uLnTx/>
                          <a:uFillTx/>
                          <a:latin typeface="Times New Roman" panose="02020603050405020304" pitchFamily="18" charset="0"/>
                          <a:ea typeface="Verdana" panose="020B0604030504040204" pitchFamily="34" charset="0"/>
                          <a:cs typeface="Times New Roman" panose="02020603050405020304" pitchFamily="18" charset="0"/>
                        </a:rPr>
                        <a:t>17.06.2019. - PK iesniegta NVO Memoranda padomei</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3.-4.cet. 2019. - programmas līguma saskaņošana ar donoriem </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4.cet. 2019. - 1.cet. 2020. - programmas MK noteikumu izstrāde</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lv-LV" sz="1300" u="none" strike="noStrike" kern="1200" cap="none" spc="0" normalizeH="0" baseline="0" noProof="0" dirty="0" smtClean="0">
                          <a:ln>
                            <a:noFill/>
                          </a:ln>
                          <a:solidFill>
                            <a:schemeClr val="tx1"/>
                          </a:solidFill>
                          <a:effectLst/>
                          <a:uLnTx/>
                          <a:uFillTx/>
                          <a:latin typeface="Times New Roman" panose="02020603050405020304" pitchFamily="18" charset="0"/>
                          <a:ea typeface="Verdana" panose="020B0604030504040204" pitchFamily="34" charset="0"/>
                          <a:cs typeface="Times New Roman" panose="02020603050405020304" pitchFamily="18" charset="0"/>
                        </a:rPr>
                        <a:t>≈ </a:t>
                      </a:r>
                      <a:r>
                        <a:rPr kumimoji="0" lang="lv-LV" sz="1300" b="0" i="0" u="none" strike="noStrike" kern="1200" cap="none" spc="0" normalizeH="0" baseline="0" noProof="0" dirty="0" smtClean="0">
                          <a:ln>
                            <a:noFill/>
                          </a:ln>
                          <a:solidFill>
                            <a:srgbClr val="000000"/>
                          </a:solidFill>
                          <a:effectLst/>
                          <a:uLnTx/>
                          <a:uFillTx/>
                          <a:latin typeface="Times New Roman" panose="02020603050405020304" pitchFamily="18" charset="0"/>
                          <a:ea typeface="Verdana" panose="020B0604030504040204" pitchFamily="34" charset="0"/>
                          <a:cs typeface="Times New Roman" panose="02020603050405020304" pitchFamily="18" charset="0"/>
                        </a:rPr>
                        <a:t>3.-4.cet. 2020. -  2024 - reālās investīcijas</a:t>
                      </a: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endParaRPr>
                    </a:p>
                    <a:p>
                      <a:pPr marL="457200" marR="0" lvl="0" indent="-457200" algn="just"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Plānotajā Tehnoloģiju</a:t>
                      </a:r>
                      <a:r>
                        <a:rPr lang="lv-LV" sz="13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biznesa centra iepriekš noteiktajā </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projektā</a:t>
                      </a:r>
                      <a:r>
                        <a:rPr lang="lv-LV" sz="13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NVO, </a:t>
                      </a:r>
                      <a:r>
                        <a:rPr lang="lv-LV" sz="1300" u="none"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kas veic saimniecisko darbību</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a:t>
                      </a:r>
                      <a:r>
                        <a:rPr lang="lv-LV" sz="13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paredzēta</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kā viena no mērķa grupām</a:t>
                      </a:r>
                      <a:r>
                        <a:rPr lang="lv-LV" sz="1300" kern="1200" baseline="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 (varēs saņemt </a:t>
                      </a:r>
                      <a:r>
                        <a:rPr lang="lv-LV" sz="1300" kern="1200" noProof="0" dirty="0" smtClean="0">
                          <a:solidFill>
                            <a:schemeClr val="tx1"/>
                          </a:solidFill>
                          <a:latin typeface="Times New Roman" panose="02020603050405020304" pitchFamily="18" charset="0"/>
                          <a:ea typeface="Verdana" panose="020B0604030504040204" pitchFamily="34" charset="0"/>
                          <a:cs typeface="Times New Roman" panose="02020603050405020304" pitchFamily="18" charset="0"/>
                        </a:rPr>
                        <a:t>piedāvātos pakalpojumus)</a:t>
                      </a: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644452382"/>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682356426"/>
              </p:ext>
            </p:extLst>
          </p:nvPr>
        </p:nvGraphicFramePr>
        <p:xfrm>
          <a:off x="178527" y="1320913"/>
          <a:ext cx="11949367" cy="289566"/>
        </p:xfrm>
        <a:graphic>
          <a:graphicData uri="http://schemas.openxmlformats.org/drawingml/2006/table">
            <a:tbl>
              <a:tblPr firstRow="1" bandRow="1">
                <a:tableStyleId>{5A111915-BE36-4E01-A7E5-04B1672EAD32}</a:tableStyleId>
              </a:tblPr>
              <a:tblGrid>
                <a:gridCol w="5991623">
                  <a:extLst>
                    <a:ext uri="{9D8B030D-6E8A-4147-A177-3AD203B41FA5}">
                      <a16:colId xmlns:a16="http://schemas.microsoft.com/office/drawing/2014/main" val="1033567979"/>
                    </a:ext>
                  </a:extLst>
                </a:gridCol>
                <a:gridCol w="5957744">
                  <a:extLst>
                    <a:ext uri="{9D8B030D-6E8A-4147-A177-3AD203B41FA5}">
                      <a16:colId xmlns:a16="http://schemas.microsoft.com/office/drawing/2014/main" val="604624628"/>
                    </a:ext>
                  </a:extLst>
                </a:gridCol>
              </a:tblGrid>
              <a:tr h="250369">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600" kern="1200" noProof="0" dirty="0" smtClean="0">
                          <a:solidFill>
                            <a:schemeClr val="bg1"/>
                          </a:solidFill>
                          <a:latin typeface="+mj-lt"/>
                          <a:ea typeface="Verdana" panose="020B0604030504040204" pitchFamily="34" charset="0"/>
                        </a:rPr>
                        <a:t>Programmas</a:t>
                      </a:r>
                      <a:r>
                        <a:rPr lang="lv-LV" sz="1600" kern="1200" baseline="0" noProof="0" dirty="0" smtClean="0">
                          <a:solidFill>
                            <a:schemeClr val="bg1"/>
                          </a:solidFill>
                          <a:latin typeface="+mj-lt"/>
                          <a:ea typeface="Verdana" panose="020B0604030504040204" pitchFamily="34" charset="0"/>
                        </a:rPr>
                        <a:t> statuss/</a:t>
                      </a:r>
                      <a:r>
                        <a:rPr lang="lv-LV" sz="1600" kern="1200" noProof="0" dirty="0" smtClean="0">
                          <a:solidFill>
                            <a:schemeClr val="bg1"/>
                          </a:solidFill>
                          <a:latin typeface="+mj-lt"/>
                          <a:ea typeface="Verdana" panose="020B0604030504040204" pitchFamily="34" charset="0"/>
                        </a:rPr>
                        <a:t>gatavības pakāpe </a:t>
                      </a:r>
                      <a:r>
                        <a:rPr lang="lv-LV" sz="1600" b="0" dirty="0" smtClean="0">
                          <a:solidFill>
                            <a:schemeClr val="bg1"/>
                          </a:solidFill>
                          <a:latin typeface="+mj-lt"/>
                          <a:ea typeface="Verdana" panose="020B0604030504040204" pitchFamily="34" charset="0"/>
                        </a:rPr>
                        <a:t>līdz 20.06.2019.</a:t>
                      </a:r>
                      <a:r>
                        <a:rPr lang="lv-LV" sz="1600" b="0" i="1" dirty="0" smtClean="0">
                          <a:solidFill>
                            <a:schemeClr val="bg1"/>
                          </a:solidFill>
                          <a:latin typeface="+mj-lt"/>
                          <a:ea typeface="Verdana" panose="020B0604030504040204" pitchFamily="34" charset="0"/>
                        </a:rPr>
                        <a:t>*</a:t>
                      </a:r>
                      <a:endParaRPr kumimoji="0" lang="lv-LV" sz="1600" b="1" i="0" u="none" strike="noStrike" kern="1200" cap="none" spc="0" normalizeH="0" baseline="0" noProof="0" dirty="0">
                        <a:ln>
                          <a:noFill/>
                        </a:ln>
                        <a:solidFill>
                          <a:srgbClr val="000000"/>
                        </a:solidFill>
                        <a:effectLst/>
                        <a:uLnTx/>
                        <a:uFillTx/>
                        <a:latin typeface="+mj-lt"/>
                        <a:ea typeface="Verdana" panose="020B0604030504040204" pitchFamily="34" charset="0"/>
                        <a:cs typeface="+mn-cs"/>
                      </a:endParaRPr>
                    </a:p>
                  </a:txBody>
                  <a:tcPr marL="45725" marR="45725" marT="22863" marB="22863">
                    <a:solidFill>
                      <a:schemeClr val="tx2"/>
                    </a:solidFill>
                  </a:tcPr>
                </a:tc>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600" kern="1200" noProof="0" dirty="0" smtClean="0">
                          <a:latin typeface="+mj-lt"/>
                          <a:ea typeface="Verdana" panose="020B0604030504040204" pitchFamily="34" charset="0"/>
                        </a:rPr>
                        <a:t>NVO sektora faktiskā </a:t>
                      </a:r>
                      <a:r>
                        <a:rPr lang="lv-LV" sz="1600" kern="1200" baseline="0" noProof="0" dirty="0" smtClean="0">
                          <a:latin typeface="+mj-lt"/>
                          <a:ea typeface="Verdana" panose="020B0604030504040204" pitchFamily="34" charset="0"/>
                        </a:rPr>
                        <a:t>un iespējamā iesaiste</a:t>
                      </a:r>
                      <a:endParaRPr lang="lv-LV" sz="1600" kern="1200" noProof="0" dirty="0">
                        <a:solidFill>
                          <a:schemeClr val="tx1"/>
                        </a:solidFill>
                        <a:latin typeface="+mj-lt"/>
                        <a:ea typeface="Verdana" panose="020B0604030504040204" pitchFamily="34" charset="0"/>
                        <a:cs typeface="+mj-cs"/>
                      </a:endParaRPr>
                    </a:p>
                  </a:txBody>
                  <a:tcPr marL="45725" marR="45725" marT="22863" marB="22863">
                    <a:solidFill>
                      <a:schemeClr val="tx2"/>
                    </a:solidFill>
                  </a:tcPr>
                </a:tc>
                <a:extLst>
                  <a:ext uri="{0D108BD9-81ED-4DB2-BD59-A6C34878D82A}">
                    <a16:rowId xmlns:a16="http://schemas.microsoft.com/office/drawing/2014/main" val="3338857048"/>
                  </a:ext>
                </a:extLst>
              </a:tr>
            </a:tbl>
          </a:graphicData>
        </a:graphic>
      </p:graphicFrame>
      <p:graphicFrame>
        <p:nvGraphicFramePr>
          <p:cNvPr id="6" name="Content Placeholder 4"/>
          <p:cNvGraphicFramePr>
            <a:graphicFrameLocks noGrp="1"/>
          </p:cNvGraphicFramePr>
          <p:nvPr>
            <p:ph idx="4294967295"/>
            <p:extLst>
              <p:ext uri="{D42A27DB-BD31-4B8C-83A1-F6EECF244321}">
                <p14:modId xmlns:p14="http://schemas.microsoft.com/office/powerpoint/2010/main" val="1487469341"/>
              </p:ext>
            </p:extLst>
          </p:nvPr>
        </p:nvGraphicFramePr>
        <p:xfrm>
          <a:off x="178526" y="3770647"/>
          <a:ext cx="11949368" cy="3087353"/>
        </p:xfrm>
        <a:graphic>
          <a:graphicData uri="http://schemas.openxmlformats.org/drawingml/2006/table">
            <a:tbl>
              <a:tblPr firstRow="1" bandRow="1">
                <a:tableStyleId>{5940675A-B579-460E-94D1-54222C63F5DA}</a:tableStyleId>
              </a:tblPr>
              <a:tblGrid>
                <a:gridCol w="11949368">
                  <a:extLst>
                    <a:ext uri="{9D8B030D-6E8A-4147-A177-3AD203B41FA5}">
                      <a16:colId xmlns:a16="http://schemas.microsoft.com/office/drawing/2014/main" val="3952574954"/>
                    </a:ext>
                  </a:extLst>
                </a:gridCol>
              </a:tblGrid>
              <a:tr h="845335">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300" b="1" dirty="0" smtClean="0">
                          <a:solidFill>
                            <a:srgbClr val="002060"/>
                          </a:solidFill>
                          <a:latin typeface="+mn-lt"/>
                          <a:ea typeface="Verdana" panose="020B0604030504040204" pitchFamily="34" charset="0"/>
                        </a:rPr>
                        <a:t>Pilsoniska sabiedrība – </a:t>
                      </a:r>
                      <a:r>
                        <a:rPr lang="lv-LV" sz="1300" b="0" dirty="0" smtClean="0">
                          <a:solidFill>
                            <a:srgbClr val="002060"/>
                          </a:solidFill>
                          <a:latin typeface="+mn-lt"/>
                          <a:ea typeface="Verdana" panose="020B0604030504040204" pitchFamily="34" charset="0"/>
                        </a:rPr>
                        <a:t>Aktīvo iedzīvotāju fondu </a:t>
                      </a:r>
                      <a:r>
                        <a:rPr lang="lv-LV" sz="1300" b="1" dirty="0" smtClean="0">
                          <a:solidFill>
                            <a:srgbClr val="002060"/>
                          </a:solidFill>
                          <a:latin typeface="+mn-lt"/>
                          <a:ea typeface="Verdana" panose="020B0604030504040204" pitchFamily="34" charset="0"/>
                        </a:rPr>
                        <a:t>ievieš donoru konkursā izvēlēts </a:t>
                      </a:r>
                      <a:r>
                        <a:rPr lang="lv-LV" sz="1300" b="1" u="sng" dirty="0" smtClean="0">
                          <a:solidFill>
                            <a:srgbClr val="002060"/>
                          </a:solidFill>
                          <a:latin typeface="+mn-lt"/>
                          <a:ea typeface="Verdana" panose="020B0604030504040204" pitchFamily="34" charset="0"/>
                        </a:rPr>
                        <a:t>neatkarīgs</a:t>
                      </a:r>
                      <a:r>
                        <a:rPr lang="lv-LV" sz="1300" b="1" baseline="0" dirty="0" smtClean="0">
                          <a:solidFill>
                            <a:srgbClr val="002060"/>
                          </a:solidFill>
                          <a:latin typeface="+mn-lt"/>
                          <a:ea typeface="Verdana" panose="020B0604030504040204" pitchFamily="34" charset="0"/>
                        </a:rPr>
                        <a:t> </a:t>
                      </a:r>
                      <a:r>
                        <a:rPr lang="lv-LV" sz="1300" b="1" dirty="0" smtClean="0">
                          <a:solidFill>
                            <a:srgbClr val="002060"/>
                          </a:solidFill>
                          <a:latin typeface="+mn-lt"/>
                          <a:ea typeface="Verdana" panose="020B0604030504040204" pitchFamily="34" charset="0"/>
                        </a:rPr>
                        <a:t>Latvijas NVO konsorcijs</a:t>
                      </a:r>
                      <a:r>
                        <a:rPr lang="lv-LV" sz="1300" b="0" dirty="0" smtClean="0">
                          <a:solidFill>
                            <a:srgbClr val="002060"/>
                          </a:solidFill>
                          <a:latin typeface="+mn-lt"/>
                          <a:ea typeface="Verdana" panose="020B0604030504040204" pitchFamily="34" charset="0"/>
                        </a:rPr>
                        <a:t>, </a:t>
                      </a:r>
                      <a:r>
                        <a:rPr lang="lv-LV" sz="1300" b="0" dirty="0" smtClean="0">
                          <a:solidFill>
                            <a:schemeClr val="tx1"/>
                          </a:solidFill>
                          <a:latin typeface="+mn-lt"/>
                          <a:ea typeface="Verdana" panose="020B0604030504040204" pitchFamily="34" charset="0"/>
                        </a:rPr>
                        <a:t>kuru veido sešas organizācijas – galvenā Latvijas Pilsoniskā alianse, Latvijas Lauku forums, </a:t>
                      </a:r>
                      <a:r>
                        <a:rPr lang="lv-LV" sz="1300" b="0" dirty="0" err="1" smtClean="0">
                          <a:solidFill>
                            <a:schemeClr val="tx1"/>
                          </a:solidFill>
                          <a:latin typeface="+mn-lt"/>
                          <a:ea typeface="Verdana" panose="020B0604030504040204" pitchFamily="34" charset="0"/>
                        </a:rPr>
                        <a:t>Dienvidlatgales</a:t>
                      </a:r>
                      <a:r>
                        <a:rPr lang="lv-LV" sz="1300" b="0" dirty="0" smtClean="0">
                          <a:solidFill>
                            <a:schemeClr val="tx1"/>
                          </a:solidFill>
                          <a:latin typeface="+mn-lt"/>
                          <a:ea typeface="Verdana" panose="020B0604030504040204" pitchFamily="34" charset="0"/>
                        </a:rPr>
                        <a:t> NVO atbalsta centrs, Kurzemes NVO centrs, Valmieras novada fonds un Zemgales NVO atbalsta centrs. </a:t>
                      </a:r>
                      <a:r>
                        <a:rPr lang="lv-LV" sz="1300" b="0" u="none" dirty="0" smtClean="0">
                          <a:solidFill>
                            <a:schemeClr val="tx1"/>
                          </a:solidFill>
                          <a:latin typeface="+mn-lt"/>
                          <a:ea typeface="Verdana" panose="020B0604030504040204" pitchFamily="34" charset="0"/>
                        </a:rPr>
                        <a:t>NVO konsorcijs</a:t>
                      </a:r>
                      <a:r>
                        <a:rPr lang="lv-LV" sz="1300" b="0" u="none" baseline="0" dirty="0" smtClean="0">
                          <a:solidFill>
                            <a:schemeClr val="tx1"/>
                          </a:solidFill>
                          <a:latin typeface="+mn-lt"/>
                          <a:ea typeface="Verdana" panose="020B0604030504040204" pitchFamily="34" charset="0"/>
                        </a:rPr>
                        <a:t> par ieviešanu </a:t>
                      </a:r>
                      <a:r>
                        <a:rPr lang="lv-LV" sz="1300" b="0" u="none" dirty="0" smtClean="0">
                          <a:solidFill>
                            <a:schemeClr val="tx1"/>
                          </a:solidFill>
                          <a:latin typeface="+mn-lt"/>
                          <a:ea typeface="Verdana" panose="020B0604030504040204" pitchFamily="34" charset="0"/>
                        </a:rPr>
                        <a:t>atskaitīsies tieši un tikai donoriem. NVO jābūt pilnīgi neatkarīgam šī fonda stratēģiskajās izvēlēs un ieviešanā. NVO </a:t>
                      </a:r>
                      <a:r>
                        <a:rPr lang="lv-LV" sz="1300" b="0" dirty="0" smtClean="0">
                          <a:solidFill>
                            <a:schemeClr val="tx1"/>
                          </a:solidFill>
                          <a:latin typeface="+mn-lt"/>
                          <a:ea typeface="Verdana" panose="020B0604030504040204" pitchFamily="34" charset="0"/>
                        </a:rPr>
                        <a:t>konsorcijs var sniegt aktuālāko</a:t>
                      </a:r>
                      <a:r>
                        <a:rPr lang="lv-LV" sz="1300" b="0" baseline="0" dirty="0" smtClean="0">
                          <a:solidFill>
                            <a:schemeClr val="tx1"/>
                          </a:solidFill>
                          <a:latin typeface="+mn-lt"/>
                          <a:ea typeface="Verdana" panose="020B0604030504040204" pitchFamily="34" charset="0"/>
                        </a:rPr>
                        <a:t> informāciju par ieviešanas statusu. Publiski i</a:t>
                      </a:r>
                      <a:r>
                        <a:rPr lang="lv-LV" sz="1300" b="0" dirty="0" smtClean="0">
                          <a:solidFill>
                            <a:schemeClr val="tx1"/>
                          </a:solidFill>
                          <a:latin typeface="+mn-lt"/>
                          <a:ea typeface="Verdana" panose="020B0604030504040204" pitchFamily="34" charset="0"/>
                        </a:rPr>
                        <a:t>nformācija: </a:t>
                      </a:r>
                      <a:r>
                        <a:rPr lang="lv-LV" sz="1300" b="0" dirty="0" smtClean="0">
                          <a:solidFill>
                            <a:schemeClr val="tx1"/>
                          </a:solidFill>
                          <a:latin typeface="+mn-lt"/>
                          <a:ea typeface="Verdana" panose="020B0604030504040204" pitchFamily="34" charset="0"/>
                          <a:hlinkClick r:id="rId3"/>
                        </a:rPr>
                        <a:t>http://www.activecitizensfund.lv/</a:t>
                      </a:r>
                      <a:r>
                        <a:rPr lang="lv-LV" sz="1300" b="0" dirty="0" smtClean="0">
                          <a:solidFill>
                            <a:schemeClr val="tx1"/>
                          </a:solidFill>
                          <a:latin typeface="+mn-lt"/>
                          <a:ea typeface="Verdana" panose="020B0604030504040204" pitchFamily="34" charset="0"/>
                        </a:rPr>
                        <a:t> </a:t>
                      </a:r>
                      <a:r>
                        <a:rPr lang="lv-LV" sz="1300" b="0" baseline="0" dirty="0" smtClean="0">
                          <a:solidFill>
                            <a:schemeClr val="tx1"/>
                          </a:solidFill>
                          <a:latin typeface="+mn-lt"/>
                          <a:ea typeface="Verdana" panose="020B0604030504040204" pitchFamily="34" charset="0"/>
                        </a:rPr>
                        <a:t> &amp; </a:t>
                      </a:r>
                      <a:r>
                        <a:rPr lang="lv-LV" sz="1300" b="0" dirty="0" smtClean="0">
                          <a:solidFill>
                            <a:schemeClr val="tx1"/>
                          </a:solidFill>
                          <a:latin typeface="+mn-lt"/>
                          <a:ea typeface="Verdana" panose="020B0604030504040204" pitchFamily="34" charset="0"/>
                          <a:hlinkClick r:id="rId4"/>
                        </a:rPr>
                        <a:t>https://www.facebook.com/AktivoIedzivotajuFonds</a:t>
                      </a:r>
                      <a:endParaRPr lang="lv-LV" sz="1300" b="0" dirty="0" smtClean="0">
                        <a:solidFill>
                          <a:schemeClr val="tx1"/>
                        </a:solidFill>
                        <a:latin typeface="+mn-lt"/>
                        <a:ea typeface="Verdana" panose="020B0604030504040204" pitchFamily="34" charset="0"/>
                      </a:endParaRP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791194857"/>
                  </a:ext>
                </a:extLst>
              </a:tr>
              <a:tr h="1075879">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500" b="1" dirty="0" smtClean="0">
                          <a:solidFill>
                            <a:srgbClr val="002060"/>
                          </a:solidFill>
                          <a:latin typeface="+mn-lt"/>
                          <a:ea typeface="Verdana" panose="020B0604030504040204" pitchFamily="34" charset="0"/>
                        </a:rPr>
                        <a:t>Sociālais dialogs – pienācīgs darbs  (Administrē</a:t>
                      </a:r>
                      <a:r>
                        <a:rPr lang="lv-LV" sz="1500" b="1" baseline="0" dirty="0" smtClean="0">
                          <a:solidFill>
                            <a:srgbClr val="002060"/>
                          </a:solidFill>
                          <a:latin typeface="+mn-lt"/>
                          <a:ea typeface="Verdana" panose="020B0604030504040204" pitchFamily="34" charset="0"/>
                        </a:rPr>
                        <a:t> tieši </a:t>
                      </a:r>
                      <a:r>
                        <a:rPr lang="lv-LV" sz="1500" b="1" baseline="0" dirty="0" err="1" smtClean="0">
                          <a:solidFill>
                            <a:srgbClr val="002060"/>
                          </a:solidFill>
                          <a:latin typeface="+mn-lt"/>
                          <a:ea typeface="Verdana" panose="020B0604030504040204" pitchFamily="34" charset="0"/>
                        </a:rPr>
                        <a:t>donorvalstis</a:t>
                      </a:r>
                      <a:r>
                        <a:rPr lang="lv-LV" sz="1500" b="1" baseline="0" dirty="0" smtClean="0">
                          <a:solidFill>
                            <a:srgbClr val="002060"/>
                          </a:solidFill>
                          <a:latin typeface="+mn-lt"/>
                          <a:ea typeface="Verdana" panose="020B0604030504040204" pitchFamily="34" charset="0"/>
                        </a:rPr>
                        <a:t> ar izvēlētu organizāciju </a:t>
                      </a:r>
                      <a:r>
                        <a:rPr lang="en-GB" sz="1500" b="1" i="1" dirty="0" smtClean="0">
                          <a:solidFill>
                            <a:srgbClr val="002060"/>
                          </a:solidFill>
                          <a:latin typeface="+mn-lt"/>
                          <a:ea typeface="Verdana" panose="020B0604030504040204" pitchFamily="34" charset="0"/>
                        </a:rPr>
                        <a:t>Innovation Norway</a:t>
                      </a:r>
                      <a:r>
                        <a:rPr lang="lv-LV" sz="1500" b="1" dirty="0" smtClean="0">
                          <a:solidFill>
                            <a:srgbClr val="002060"/>
                          </a:solidFill>
                          <a:latin typeface="+mn-lt"/>
                          <a:ea typeface="Verdana" panose="020B0604030504040204" pitchFamily="34" charset="0"/>
                        </a:rPr>
                        <a:t>)</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300" b="0" i="0" u="none" strike="noStrike" kern="1200" cap="none" spc="0" normalizeH="0" baseline="0" noProof="0" dirty="0" smtClean="0">
                          <a:ln>
                            <a:noFill/>
                          </a:ln>
                          <a:solidFill>
                            <a:srgbClr val="000000"/>
                          </a:solidFill>
                          <a:effectLst/>
                          <a:uLnTx/>
                          <a:uFillTx/>
                          <a:latin typeface="+mn-lt"/>
                          <a:ea typeface="Verdana" panose="020B0604030504040204" pitchFamily="34" charset="0"/>
                          <a:cs typeface="+mn-cs"/>
                        </a:rPr>
                        <a:t>07.02.2019. - noslēdzās atklātais projektu konkurss (11 saņēmējvalstīm). </a:t>
                      </a: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1.-2.cet. 2019. - projektu vērtēšana</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6 projektu pieteikumi iesniegti no Latvijas NVO darba devēju organizācijām un arodbiedrībām* ( 0,49 M EUR jeb 96% no pieejamā </a:t>
                      </a:r>
                      <a:r>
                        <a:rPr kumimoji="0" lang="lv-LV" sz="1300" b="0" i="0" u="none" strike="noStrike" kern="1200" cap="none" spc="0" normalizeH="0" baseline="0" dirty="0" err="1" smtClean="0">
                          <a:ln>
                            <a:noFill/>
                          </a:ln>
                          <a:solidFill>
                            <a:srgbClr val="000000"/>
                          </a:solidFill>
                          <a:effectLst/>
                          <a:uLnTx/>
                          <a:uFillTx/>
                          <a:latin typeface="+mn-lt"/>
                          <a:ea typeface="Verdana" panose="020B0604030504040204" pitchFamily="34" charset="0"/>
                          <a:cs typeface="+mn-cs"/>
                        </a:rPr>
                        <a:t>granta</a:t>
                      </a: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lang="lv-LV" sz="1300" kern="1200" dirty="0" smtClean="0">
                          <a:solidFill>
                            <a:schemeClr val="tx1"/>
                          </a:solidFill>
                          <a:effectLst/>
                          <a:latin typeface="+mn-lt"/>
                          <a:ea typeface="Verdana" panose="020B0604030504040204" pitchFamily="34" charset="0"/>
                          <a:cs typeface="+mn-cs"/>
                        </a:rPr>
                        <a:t>*LPS, Latvijas Būvuzņēmēju partnerības, Rīgas Uzņēmēju biedrības, Latvijas Būvniecības nozares arodbiedrības, LBAS, LIZDA.</a:t>
                      </a:r>
                    </a:p>
                    <a:p>
                      <a:pPr marL="0" marR="0" lvl="0" indent="0" algn="l" defTabSz="1828526"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300" u="sng" kern="1200" dirty="0" smtClean="0">
                          <a:solidFill>
                            <a:schemeClr val="tx1"/>
                          </a:solidFill>
                          <a:effectLst/>
                          <a:latin typeface="+mn-lt"/>
                          <a:ea typeface="Verdana" panose="020B0604030504040204" pitchFamily="34" charset="0"/>
                          <a:cs typeface="+mn-cs"/>
                          <a:hlinkClick r:id="rId5"/>
                        </a:rPr>
                        <a:t>https://eeagrants.org/News/2019/Poland-Baltic-and-Balkan-countries-most-active-in-seeking-funding-for-social-dialogue-and-decent-work</a:t>
                      </a:r>
                      <a:r>
                        <a:rPr lang="lv-LV" sz="1300" kern="1200" dirty="0" smtClean="0">
                          <a:solidFill>
                            <a:schemeClr val="tx1"/>
                          </a:solidFill>
                          <a:effectLst/>
                          <a:latin typeface="+mn-lt"/>
                          <a:ea typeface="Verdana" panose="020B0604030504040204" pitchFamily="34" charset="0"/>
                          <a:cs typeface="+mn-cs"/>
                        </a:rPr>
                        <a:t>, </a:t>
                      </a:r>
                      <a:r>
                        <a:rPr lang="en-US" sz="1300" u="sng" kern="1200" dirty="0" err="1" smtClean="0">
                          <a:solidFill>
                            <a:schemeClr val="tx1"/>
                          </a:solidFill>
                          <a:effectLst/>
                          <a:latin typeface="+mn-lt"/>
                          <a:ea typeface="Verdana" panose="020B0604030504040204" pitchFamily="34" charset="0"/>
                          <a:cs typeface="+mn-cs"/>
                          <a:hlinkClick r:id="rId6"/>
                        </a:rPr>
                        <a:t>twitt</a:t>
                      </a:r>
                      <a:r>
                        <a:rPr lang="lv-LV" sz="1300" u="sng" kern="1200" dirty="0" err="1" smtClean="0">
                          <a:solidFill>
                            <a:schemeClr val="tx1"/>
                          </a:solidFill>
                          <a:effectLst/>
                          <a:latin typeface="+mn-lt"/>
                          <a:ea typeface="Verdana" panose="020B0604030504040204" pitchFamily="34" charset="0"/>
                          <a:cs typeface="+mn-cs"/>
                          <a:hlinkClick r:id="rId6"/>
                        </a:rPr>
                        <a:t>er</a:t>
                      </a:r>
                      <a:r>
                        <a:rPr lang="en-US" sz="1300" kern="1200" dirty="0" smtClean="0">
                          <a:solidFill>
                            <a:schemeClr val="tx1"/>
                          </a:solidFill>
                          <a:effectLst/>
                          <a:latin typeface="+mn-lt"/>
                          <a:ea typeface="Verdana" panose="020B0604030504040204" pitchFamily="34" charset="0"/>
                          <a:cs typeface="+mn-cs"/>
                        </a:rPr>
                        <a:t> </a:t>
                      </a:r>
                      <a:r>
                        <a:rPr lang="lv-LV" sz="1300" kern="1200" dirty="0" smtClean="0">
                          <a:solidFill>
                            <a:schemeClr val="tx1"/>
                          </a:solidFill>
                          <a:effectLst/>
                          <a:latin typeface="+mn-lt"/>
                          <a:ea typeface="Verdana" panose="020B0604030504040204" pitchFamily="34" charset="0"/>
                          <a:cs typeface="+mn-cs"/>
                        </a:rPr>
                        <a:t>,</a:t>
                      </a:r>
                      <a:r>
                        <a:rPr lang="en-US" sz="1300" kern="1200" dirty="0" smtClean="0">
                          <a:solidFill>
                            <a:schemeClr val="tx1"/>
                          </a:solidFill>
                          <a:effectLst/>
                          <a:latin typeface="+mn-lt"/>
                          <a:ea typeface="Verdana" panose="020B0604030504040204" pitchFamily="34" charset="0"/>
                          <a:cs typeface="+mn-cs"/>
                        </a:rPr>
                        <a:t> </a:t>
                      </a:r>
                      <a:r>
                        <a:rPr lang="en-US" sz="1300" u="sng" kern="1200" dirty="0" smtClean="0">
                          <a:solidFill>
                            <a:schemeClr val="tx1"/>
                          </a:solidFill>
                          <a:effectLst/>
                          <a:latin typeface="+mn-lt"/>
                          <a:ea typeface="Verdana" panose="020B0604030504040204" pitchFamily="34" charset="0"/>
                          <a:cs typeface="+mn-cs"/>
                          <a:hlinkClick r:id="rId7"/>
                        </a:rPr>
                        <a:t>Facebook</a:t>
                      </a:r>
                      <a:endPar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endParaRP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41957220"/>
                  </a:ext>
                </a:extLst>
              </a:tr>
              <a:tr h="1166139">
                <a:tc>
                  <a:txBody>
                    <a:bodyPr/>
                    <a:lstStyle/>
                    <a:p>
                      <a:pPr marL="0" marR="0" lvl="0" indent="0" algn="ctr" defTabSz="1828526" rtl="0" eaLnBrk="1" fontAlgn="auto" latinLnBrk="0" hangingPunct="1">
                        <a:lnSpc>
                          <a:spcPct val="100000"/>
                        </a:lnSpc>
                        <a:spcBef>
                          <a:spcPts val="0"/>
                        </a:spcBef>
                        <a:spcAft>
                          <a:spcPts val="0"/>
                        </a:spcAft>
                        <a:buClrTx/>
                        <a:buSzTx/>
                        <a:buFontTx/>
                        <a:buNone/>
                        <a:tabLst/>
                        <a:defRPr/>
                      </a:pPr>
                      <a:r>
                        <a:rPr lang="lv-LV" sz="1300" b="1" kern="1200" noProof="0" dirty="0" smtClean="0">
                          <a:solidFill>
                            <a:schemeClr val="tx1"/>
                          </a:solidFill>
                          <a:latin typeface="+mn-lt"/>
                          <a:ea typeface="Verdana" panose="020B0604030504040204" pitchFamily="34" charset="0"/>
                          <a:cs typeface="+mj-cs"/>
                        </a:rPr>
                        <a:t>Divpusējās sadarbības fonds (DSF) - administrē FM, lēmumus par atbalstu DSF iniciatīvām pieņem donori</a:t>
                      </a:r>
                    </a:p>
                    <a:p>
                      <a:pPr marL="0" marR="0" lvl="0" indent="0" algn="l" defTabSz="1828526" rtl="0" eaLnBrk="1" fontAlgn="auto" latinLnBrk="0" hangingPunct="1">
                        <a:lnSpc>
                          <a:spcPct val="100000"/>
                        </a:lnSpc>
                        <a:spcBef>
                          <a:spcPts val="0"/>
                        </a:spcBef>
                        <a:spcAft>
                          <a:spcPts val="0"/>
                        </a:spcAft>
                        <a:buClrTx/>
                        <a:buSzTx/>
                        <a:buFontTx/>
                        <a:buNone/>
                        <a:tabLst/>
                        <a:defRPr/>
                      </a:pPr>
                      <a:r>
                        <a:rPr kumimoji="0" lang="lv-LV" sz="1300" b="1"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Uz 19.06.2019.  1,1 M EUR = DSF pieejamais </a:t>
                      </a: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finansējums jaunām programmas un stratēģiskām iniciatīvām obligātā partnerībā ar </a:t>
                      </a:r>
                      <a:r>
                        <a:rPr kumimoji="0" lang="lv-LV" sz="1300" b="0" i="0" u="none" strike="noStrike" kern="1200" cap="none" spc="0" normalizeH="0" baseline="0" dirty="0" err="1" smtClean="0">
                          <a:ln>
                            <a:noFill/>
                          </a:ln>
                          <a:solidFill>
                            <a:srgbClr val="000000"/>
                          </a:solidFill>
                          <a:effectLst/>
                          <a:uLnTx/>
                          <a:uFillTx/>
                          <a:latin typeface="+mn-lt"/>
                          <a:ea typeface="Verdana" panose="020B0604030504040204" pitchFamily="34" charset="0"/>
                          <a:cs typeface="+mn-cs"/>
                        </a:rPr>
                        <a:t>donorvalstīm</a:t>
                      </a: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 izmantojams līdz 30.04.2025. </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lv-LV" sz="1300" b="0" kern="1200" noProof="0" dirty="0" smtClean="0">
                          <a:solidFill>
                            <a:schemeClr val="tx1"/>
                          </a:solidFill>
                          <a:latin typeface="+mn-lt"/>
                          <a:ea typeface="Verdana" panose="020B0604030504040204" pitchFamily="34" charset="0"/>
                          <a:cs typeface="+mj-cs"/>
                        </a:rPr>
                        <a:t>27.11.2018.</a:t>
                      </a:r>
                      <a:r>
                        <a:rPr lang="lv-LV" sz="1300" b="0" kern="1200" baseline="0" noProof="0" dirty="0" smtClean="0">
                          <a:solidFill>
                            <a:schemeClr val="tx1"/>
                          </a:solidFill>
                          <a:latin typeface="+mn-lt"/>
                          <a:ea typeface="Verdana" panose="020B0604030504040204" pitchFamily="34" charset="0"/>
                          <a:cs typeface="+mj-cs"/>
                        </a:rPr>
                        <a:t> – Finanšu ministrija izveido DSF konsultatīvo darba grupu saskaņā ar MK noteikumiem. </a:t>
                      </a:r>
                      <a:r>
                        <a:rPr lang="lv-LV" sz="1300" b="0" kern="1200" noProof="0" dirty="0" smtClean="0">
                          <a:solidFill>
                            <a:schemeClr val="tx1"/>
                          </a:solidFill>
                          <a:latin typeface="+mn-lt"/>
                          <a:ea typeface="Verdana" panose="020B0604030504040204" pitchFamily="34" charset="0"/>
                          <a:cs typeface="+mj-cs"/>
                        </a:rPr>
                        <a:t>12.12.2018. - līgums ar donoriem.</a:t>
                      </a:r>
                    </a:p>
                    <a:p>
                      <a:pPr marL="457200" marR="0" lvl="0" indent="-457200" algn="l" defTabSz="1828526"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DSF konsultatīvajā darba grupā piedalās 6 NVO pārstāvji – iespēja iesniegt iniciatīvu pieteikumus (100% grants)</a:t>
                      </a:r>
                    </a:p>
                    <a:p>
                      <a:pPr marL="457200" indent="-457200" algn="just">
                        <a:spcAft>
                          <a:spcPts val="0"/>
                        </a:spcAft>
                        <a:buFont typeface="Wingdings" panose="05000000000000000000" pitchFamily="2" charset="2"/>
                        <a:buChar char="Ø"/>
                      </a:pPr>
                      <a:r>
                        <a:rPr kumimoji="0" lang="lv-LV" sz="1300" b="0" i="0" u="none" strike="noStrike" kern="1200" cap="none" spc="0" normalizeH="0" baseline="0" dirty="0" smtClean="0">
                          <a:ln>
                            <a:noFill/>
                          </a:ln>
                          <a:solidFill>
                            <a:srgbClr val="000000"/>
                          </a:solidFill>
                          <a:effectLst/>
                          <a:uLnTx/>
                          <a:uFillTx/>
                          <a:latin typeface="+mn-lt"/>
                          <a:ea typeface="Verdana" panose="020B0604030504040204" pitchFamily="34" charset="0"/>
                          <a:cs typeface="+mn-cs"/>
                        </a:rPr>
                        <a:t>DSF komitejā (donoru lēmējinstitūcija) apstiprinātas 3 stratēģiskās iniciatīvas, t.sk. 1 NVO iepriekš noteiktā stratēģiskā iniciatīva Saprašanās memorandā (0,4 M EUR)</a:t>
                      </a:r>
                      <a:endParaRPr lang="lv-LV" sz="1300" b="0" kern="1200" noProof="0" dirty="0" smtClean="0">
                        <a:solidFill>
                          <a:schemeClr val="tx1"/>
                        </a:solidFill>
                        <a:latin typeface="+mn-lt"/>
                        <a:ea typeface="Verdana" panose="020B0604030504040204" pitchFamily="34" charset="0"/>
                        <a:cs typeface="+mj-cs"/>
                      </a:endParaRPr>
                    </a:p>
                  </a:txBody>
                  <a:tcPr marL="45725" marR="45725" marT="22863" marB="22863">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1268754199"/>
                  </a:ext>
                </a:extLst>
              </a:tr>
            </a:tbl>
          </a:graphicData>
        </a:graphic>
      </p:graphicFrame>
      <p:sp>
        <p:nvSpPr>
          <p:cNvPr id="8" name="Tittel 2"/>
          <p:cNvSpPr txBox="1">
            <a:spLocks/>
          </p:cNvSpPr>
          <p:nvPr/>
        </p:nvSpPr>
        <p:spPr bwMode="auto">
          <a:xfrm>
            <a:off x="2357692" y="338329"/>
            <a:ext cx="9571916" cy="768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lvl1pPr algn="ctr" defTabSz="938213" rtl="0" eaLnBrk="1" fontAlgn="base" hangingPunct="1">
              <a:spcBef>
                <a:spcPct val="0"/>
              </a:spcBef>
              <a:spcAft>
                <a:spcPct val="0"/>
              </a:spcAft>
              <a:defRPr sz="4500" kern="1200">
                <a:solidFill>
                  <a:schemeClr val="tx1"/>
                </a:solidFill>
                <a:latin typeface="+mj-lt"/>
                <a:ea typeface="+mj-ea"/>
                <a:cs typeface="+mj-cs"/>
              </a:defRPr>
            </a:lvl1pPr>
            <a:lvl2pPr algn="ctr" defTabSz="938213" rtl="0" eaLnBrk="1" fontAlgn="base" hangingPunct="1">
              <a:spcBef>
                <a:spcPct val="0"/>
              </a:spcBef>
              <a:spcAft>
                <a:spcPct val="0"/>
              </a:spcAft>
              <a:defRPr sz="4500">
                <a:solidFill>
                  <a:schemeClr val="tx1"/>
                </a:solidFill>
                <a:latin typeface="Times New Roman" pitchFamily="18" charset="0"/>
              </a:defRPr>
            </a:lvl2pPr>
            <a:lvl3pPr algn="ctr" defTabSz="938213" rtl="0" eaLnBrk="1" fontAlgn="base" hangingPunct="1">
              <a:spcBef>
                <a:spcPct val="0"/>
              </a:spcBef>
              <a:spcAft>
                <a:spcPct val="0"/>
              </a:spcAft>
              <a:defRPr sz="4500">
                <a:solidFill>
                  <a:schemeClr val="tx1"/>
                </a:solidFill>
                <a:latin typeface="Times New Roman" pitchFamily="18" charset="0"/>
              </a:defRPr>
            </a:lvl3pPr>
            <a:lvl4pPr algn="ctr" defTabSz="938213" rtl="0" eaLnBrk="1" fontAlgn="base" hangingPunct="1">
              <a:spcBef>
                <a:spcPct val="0"/>
              </a:spcBef>
              <a:spcAft>
                <a:spcPct val="0"/>
              </a:spcAft>
              <a:defRPr sz="4500">
                <a:solidFill>
                  <a:schemeClr val="tx1"/>
                </a:solidFill>
                <a:latin typeface="Times New Roman" pitchFamily="18" charset="0"/>
              </a:defRPr>
            </a:lvl4pPr>
            <a:lvl5pPr algn="ctr" defTabSz="938213" rtl="0" eaLnBrk="1" fontAlgn="base" hangingPunct="1">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a:lstStyle>
          <a:p>
            <a:pPr defTabSz="914491"/>
            <a:r>
              <a:rPr lang="lv-LV" sz="2000" b="1" dirty="0" smtClean="0">
                <a:latin typeface="Verdana" panose="020B0604030504040204" pitchFamily="34" charset="0"/>
                <a:ea typeface="Verdana" panose="020B0604030504040204" pitchFamily="34" charset="0"/>
              </a:rPr>
              <a:t>NVO tiek iesaistīti, sākot ar visu 6 Programmu koncepciju (PK) izstrādi (II)</a:t>
            </a:r>
            <a:endParaRPr lang="en-GB" sz="2000" b="1" dirty="0">
              <a:latin typeface="Verdana" panose="020B0604030504040204" pitchFamily="34" charset="0"/>
              <a:ea typeface="Verdana" panose="020B0604030504040204" pitchFamily="34" charset="0"/>
            </a:endParaRPr>
          </a:p>
        </p:txBody>
      </p:sp>
      <p:sp>
        <p:nvSpPr>
          <p:cNvPr id="3" name="Slide Number Placeholder 2"/>
          <p:cNvSpPr>
            <a:spLocks noGrp="1"/>
          </p:cNvSpPr>
          <p:nvPr>
            <p:ph type="sldNum" sz="quarter" idx="13"/>
          </p:nvPr>
        </p:nvSpPr>
        <p:spPr>
          <a:xfrm>
            <a:off x="11607089" y="6404705"/>
            <a:ext cx="584911" cy="304800"/>
          </a:xfrm>
        </p:spPr>
        <p:txBody>
          <a:bodyPr/>
          <a:lstStyle/>
          <a:p>
            <a:fld id="{39A8C1A1-DD50-4C40-80A3-2E290323D770}" type="slidenum">
              <a:rPr lang="lv-LV" smtClean="0"/>
              <a:t>14</a:t>
            </a:fld>
            <a:endParaRPr lang="lv-LV" dirty="0"/>
          </a:p>
        </p:txBody>
      </p:sp>
    </p:spTree>
    <p:extLst>
      <p:ext uri="{BB962C8B-B14F-4D97-AF65-F5344CB8AC3E}">
        <p14:creationId xmlns:p14="http://schemas.microsoft.com/office/powerpoint/2010/main" val="37197762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lide Number Placeholder 2"/>
          <p:cNvSpPr>
            <a:spLocks noGrp="1"/>
          </p:cNvSpPr>
          <p:nvPr>
            <p:ph type="sldNum" sz="quarter" idx="4294967295"/>
          </p:nvPr>
        </p:nvSpPr>
        <p:spPr bwMode="auto">
          <a:xfrm>
            <a:off x="8825992" y="6301486"/>
            <a:ext cx="2844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AF5F8284-11BD-4F18-BE15-21C10E0B70FB}" type="slidenum">
              <a:rPr lang="lv-LV" altLang="lv-LV" smtClean="0"/>
              <a:pPr/>
              <a:t>15</a:t>
            </a:fld>
            <a:endParaRPr lang="lv-LV" altLang="lv-LV" dirty="0" smtClean="0"/>
          </a:p>
        </p:txBody>
      </p:sp>
      <p:sp>
        <p:nvSpPr>
          <p:cNvPr id="4" name="Content Placeholder 3"/>
          <p:cNvSpPr>
            <a:spLocks noGrp="1"/>
          </p:cNvSpPr>
          <p:nvPr>
            <p:ph idx="4294967295"/>
          </p:nvPr>
        </p:nvSpPr>
        <p:spPr>
          <a:xfrm>
            <a:off x="1920240" y="2764663"/>
            <a:ext cx="8229600" cy="2383409"/>
          </a:xfrm>
        </p:spPr>
        <p:txBody>
          <a:bodyPr/>
          <a:lstStyle/>
          <a:p>
            <a:pPr>
              <a:defRPr/>
            </a:pPr>
            <a:endParaRPr lang="lv-LV" dirty="0" smtClean="0"/>
          </a:p>
          <a:p>
            <a:pPr marL="0" indent="0" algn="ctr">
              <a:buNone/>
              <a:defRPr/>
            </a:pPr>
            <a:r>
              <a:rPr lang="lv-LV" sz="3600" b="1" dirty="0" smtClean="0">
                <a:latin typeface="Verdana" panose="020B0604030504040204" pitchFamily="34" charset="0"/>
                <a:ea typeface="Verdana" panose="020B0604030504040204" pitchFamily="34" charset="0"/>
                <a:cs typeface="Verdana" panose="020B0604030504040204" pitchFamily="34" charset="0"/>
              </a:rPr>
              <a:t>Paldies </a:t>
            </a:r>
            <a:r>
              <a:rPr lang="lv-LV" sz="3600" b="1" dirty="0">
                <a:latin typeface="Verdana" panose="020B0604030504040204" pitchFamily="34" charset="0"/>
                <a:ea typeface="Verdana" panose="020B0604030504040204" pitchFamily="34" charset="0"/>
                <a:cs typeface="Verdana" panose="020B0604030504040204" pitchFamily="34" charset="0"/>
              </a:rPr>
              <a:t>par uzmanību</a:t>
            </a:r>
            <a:r>
              <a:rPr lang="lv-LV" sz="3600" b="1" dirty="0" smtClean="0">
                <a:latin typeface="Verdana" panose="020B0604030504040204" pitchFamily="34" charset="0"/>
                <a:ea typeface="Verdana" panose="020B0604030504040204" pitchFamily="34" charset="0"/>
                <a:cs typeface="Verdana" panose="020B0604030504040204" pitchFamily="34" charset="0"/>
              </a:rPr>
              <a:t>!</a:t>
            </a:r>
            <a:endParaRPr lang="lv-LV" dirty="0" smtClean="0">
              <a:latin typeface="Verdana" panose="020B0604030504040204" pitchFamily="34" charset="0"/>
              <a:ea typeface="Verdana" panose="020B0604030504040204" pitchFamily="34" charset="0"/>
              <a:cs typeface="Verdana" panose="020B0604030504040204" pitchFamily="34" charset="0"/>
            </a:endParaRPr>
          </a:p>
          <a:p>
            <a:pPr>
              <a:defRPr/>
            </a:pPr>
            <a:endParaRPr lang="lv-LV" dirty="0"/>
          </a:p>
          <a:p>
            <a:pPr>
              <a:defRPr/>
            </a:pPr>
            <a:endParaRPr lang="lv-LV" dirty="0" smtClean="0"/>
          </a:p>
          <a:p>
            <a:pPr marL="0" indent="0">
              <a:buNone/>
              <a:defRPr/>
            </a:pPr>
            <a:endParaRPr lang="lv-LV" dirty="0"/>
          </a:p>
          <a:p>
            <a:pPr>
              <a:defRPr/>
            </a:pPr>
            <a:endParaRPr lang="lv-LV" dirty="0" smtClean="0"/>
          </a:p>
        </p:txBody>
      </p:sp>
    </p:spTree>
    <p:extLst>
      <p:ext uri="{BB962C8B-B14F-4D97-AF65-F5344CB8AC3E}">
        <p14:creationId xmlns:p14="http://schemas.microsoft.com/office/powerpoint/2010/main" val="1371804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5650" y="381001"/>
            <a:ext cx="6810376" cy="790575"/>
          </a:xfrm>
        </p:spPr>
        <p:txBody>
          <a:bodyPr>
            <a:noAutofit/>
          </a:bodyPr>
          <a:lstStyle/>
          <a:p>
            <a:r>
              <a:rPr lang="lv-LV" dirty="0"/>
              <a:t>B</a:t>
            </a:r>
            <a:r>
              <a:rPr lang="lv-LV" dirty="0" smtClean="0"/>
              <a:t>udžeta </a:t>
            </a:r>
            <a:r>
              <a:rPr lang="lv-LV" dirty="0"/>
              <a:t>sagatavošanas </a:t>
            </a:r>
            <a:r>
              <a:rPr lang="lv-LV" dirty="0" smtClean="0"/>
              <a:t>laika grafiks 2020.gadam</a:t>
            </a:r>
            <a:endParaRPr lang="lv-LV"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21111004"/>
              </p:ext>
            </p:extLst>
          </p:nvPr>
        </p:nvGraphicFramePr>
        <p:xfrm>
          <a:off x="1280160" y="1472184"/>
          <a:ext cx="9628632" cy="493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2</a:t>
            </a:fld>
            <a:endParaRPr lang="en-US" altLang="lv-LV"/>
          </a:p>
        </p:txBody>
      </p:sp>
    </p:spTree>
    <p:extLst>
      <p:ext uri="{BB962C8B-B14F-4D97-AF65-F5344CB8AC3E}">
        <p14:creationId xmlns:p14="http://schemas.microsoft.com/office/powerpoint/2010/main" val="17532040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4294967295"/>
          </p:nvPr>
        </p:nvSpPr>
        <p:spPr>
          <a:xfrm>
            <a:off x="2734349" y="1027137"/>
            <a:ext cx="8035251" cy="1318425"/>
          </a:xfrm>
        </p:spPr>
        <p:txBody>
          <a:bodyPr>
            <a:normAutofit/>
          </a:bodyPr>
          <a:lstStyle/>
          <a:p>
            <a:r>
              <a:rPr lang="lv-LV" sz="1700" b="1" dirty="0"/>
              <a:t>Valsts budžeta finansējums paredzēts valsts pārvaldes funkciju izpildei</a:t>
            </a:r>
          </a:p>
          <a:p>
            <a:pPr lvl="1"/>
            <a:r>
              <a:rPr lang="lv-LV" sz="1700" dirty="0"/>
              <a:t>Funkciju izpilde un finansēšana notiek ar ministriju starpniecību</a:t>
            </a:r>
          </a:p>
          <a:p>
            <a:pPr lvl="1"/>
            <a:r>
              <a:rPr lang="lv-LV" sz="1700" dirty="0"/>
              <a:t>Ministrijas veido nozaru politiku un definē nozaru prioritātes</a:t>
            </a:r>
          </a:p>
          <a:p>
            <a:pPr lvl="1"/>
            <a:r>
              <a:rPr lang="lv-LV" sz="1700" dirty="0"/>
              <a:t>NVO vajadzības iekļaujas attiecīgās nozares kopējās vajadzībās / prioritātēs</a:t>
            </a:r>
          </a:p>
          <a:p>
            <a:endParaRPr lang="lv-LV" sz="1700" b="1" dirty="0"/>
          </a:p>
          <a:p>
            <a:pPr lvl="1"/>
            <a:endParaRPr lang="lv-LV" sz="1700" dirty="0"/>
          </a:p>
          <a:p>
            <a:endParaRPr lang="lv-LV" sz="1700" dirty="0"/>
          </a:p>
        </p:txBody>
      </p:sp>
      <p:sp>
        <p:nvSpPr>
          <p:cNvPr id="3" name="Title 2"/>
          <p:cNvSpPr>
            <a:spLocks noGrp="1"/>
          </p:cNvSpPr>
          <p:nvPr>
            <p:ph type="title" idx="4294967295"/>
          </p:nvPr>
        </p:nvSpPr>
        <p:spPr>
          <a:xfrm>
            <a:off x="2790216" y="395258"/>
            <a:ext cx="8118576" cy="431800"/>
          </a:xfrm>
        </p:spPr>
        <p:txBody>
          <a:bodyPr>
            <a:noAutofit/>
          </a:bodyPr>
          <a:lstStyle/>
          <a:p>
            <a:r>
              <a:rPr lang="lv-LV" sz="2000" b="1" dirty="0" smtClean="0">
                <a:latin typeface="Verdana" panose="020B0604030504040204" pitchFamily="34" charset="0"/>
                <a:ea typeface="Verdana" panose="020B0604030504040204" pitchFamily="34" charset="0"/>
                <a:cs typeface="Verdana" panose="020B0604030504040204" pitchFamily="34" charset="0"/>
              </a:rPr>
              <a:t>Valsts budžeta finansējuma piešķiršana NVO</a:t>
            </a:r>
            <a:endParaRPr lang="lv-LV" sz="2000" b="1" dirty="0">
              <a:latin typeface="Verdana" panose="020B0604030504040204" pitchFamily="34" charset="0"/>
              <a:ea typeface="Verdana" panose="020B0604030504040204" pitchFamily="34" charset="0"/>
              <a:cs typeface="Verdana" panose="020B0604030504040204" pitchFamily="34" charset="0"/>
            </a:endParaRPr>
          </a:p>
        </p:txBody>
      </p:sp>
      <p:sp>
        <p:nvSpPr>
          <p:cNvPr id="6" name="Slide Number Placeholder 5"/>
          <p:cNvSpPr>
            <a:spLocks noGrp="1"/>
          </p:cNvSpPr>
          <p:nvPr>
            <p:ph type="sldNum" sz="quarter" idx="4294967295"/>
          </p:nvPr>
        </p:nvSpPr>
        <p:spPr>
          <a:xfrm>
            <a:off x="9054592" y="6341976"/>
            <a:ext cx="2844800" cy="365125"/>
          </a:xfrm>
        </p:spPr>
        <p:txBody>
          <a:bodyPr/>
          <a:lstStyle/>
          <a:p>
            <a:fld id="{952464FB-6FA6-4E80-ACB1-F4B9846AA373}" type="slidenum">
              <a:rPr lang="lv-LV" smtClean="0"/>
              <a:t>3</a:t>
            </a:fld>
            <a:endParaRPr lang="lv-LV" dirty="0"/>
          </a:p>
        </p:txBody>
      </p:sp>
      <p:grpSp>
        <p:nvGrpSpPr>
          <p:cNvPr id="4" name="Group 3"/>
          <p:cNvGrpSpPr/>
          <p:nvPr/>
        </p:nvGrpSpPr>
        <p:grpSpPr>
          <a:xfrm>
            <a:off x="512064" y="2345562"/>
            <a:ext cx="10963656" cy="3945510"/>
            <a:chOff x="203094" y="2673513"/>
            <a:chExt cx="8746522" cy="3852887"/>
          </a:xfrm>
        </p:grpSpPr>
        <p:grpSp>
          <p:nvGrpSpPr>
            <p:cNvPr id="18" name="Group 17"/>
            <p:cNvGrpSpPr/>
            <p:nvPr/>
          </p:nvGrpSpPr>
          <p:grpSpPr>
            <a:xfrm>
              <a:off x="288446" y="2809338"/>
              <a:ext cx="8661170" cy="2926746"/>
              <a:chOff x="331982" y="2058986"/>
              <a:chExt cx="8661170" cy="3779461"/>
            </a:xfrm>
          </p:grpSpPr>
          <p:sp>
            <p:nvSpPr>
              <p:cNvPr id="19" name="Freeform 18"/>
              <p:cNvSpPr/>
              <p:nvPr/>
            </p:nvSpPr>
            <p:spPr>
              <a:xfrm>
                <a:off x="3918312" y="2074307"/>
                <a:ext cx="1691700" cy="3117481"/>
              </a:xfrm>
              <a:custGeom>
                <a:avLst/>
                <a:gdLst>
                  <a:gd name="connsiteX0" fmla="*/ 0 w 1494978"/>
                  <a:gd name="connsiteY0" fmla="*/ 149498 h 3117481"/>
                  <a:gd name="connsiteX1" fmla="*/ 149498 w 1494978"/>
                  <a:gd name="connsiteY1" fmla="*/ 0 h 3117481"/>
                  <a:gd name="connsiteX2" fmla="*/ 1345480 w 1494978"/>
                  <a:gd name="connsiteY2" fmla="*/ 0 h 3117481"/>
                  <a:gd name="connsiteX3" fmla="*/ 1494978 w 1494978"/>
                  <a:gd name="connsiteY3" fmla="*/ 149498 h 3117481"/>
                  <a:gd name="connsiteX4" fmla="*/ 1494978 w 1494978"/>
                  <a:gd name="connsiteY4" fmla="*/ 2967983 h 3117481"/>
                  <a:gd name="connsiteX5" fmla="*/ 1345480 w 1494978"/>
                  <a:gd name="connsiteY5" fmla="*/ 3117481 h 3117481"/>
                  <a:gd name="connsiteX6" fmla="*/ 149498 w 1494978"/>
                  <a:gd name="connsiteY6" fmla="*/ 3117481 h 3117481"/>
                  <a:gd name="connsiteX7" fmla="*/ 0 w 1494978"/>
                  <a:gd name="connsiteY7" fmla="*/ 2967983 h 3117481"/>
                  <a:gd name="connsiteX8" fmla="*/ 0 w 1494978"/>
                  <a:gd name="connsiteY8" fmla="*/ 149498 h 3117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94978" h="3117481">
                    <a:moveTo>
                      <a:pt x="0" y="149498"/>
                    </a:moveTo>
                    <a:cubicBezTo>
                      <a:pt x="0" y="66933"/>
                      <a:pt x="66933" y="0"/>
                      <a:pt x="149498" y="0"/>
                    </a:cubicBezTo>
                    <a:lnTo>
                      <a:pt x="1345480" y="0"/>
                    </a:lnTo>
                    <a:cubicBezTo>
                      <a:pt x="1428045" y="0"/>
                      <a:pt x="1494978" y="66933"/>
                      <a:pt x="1494978" y="149498"/>
                    </a:cubicBezTo>
                    <a:lnTo>
                      <a:pt x="1494978" y="2967983"/>
                    </a:lnTo>
                    <a:cubicBezTo>
                      <a:pt x="1494978" y="3050548"/>
                      <a:pt x="1428045" y="3117481"/>
                      <a:pt x="1345480" y="3117481"/>
                    </a:cubicBezTo>
                    <a:lnTo>
                      <a:pt x="149498" y="3117481"/>
                    </a:lnTo>
                    <a:cubicBezTo>
                      <a:pt x="66933" y="3117481"/>
                      <a:pt x="0" y="3050548"/>
                      <a:pt x="0" y="2967983"/>
                    </a:cubicBezTo>
                    <a:lnTo>
                      <a:pt x="0" y="14949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1170380"/>
                  <a:satOff val="-1460"/>
                  <a:lumOff val="343"/>
                  <a:alphaOff val="0"/>
                </a:schemeClr>
              </a:fillRef>
              <a:effectRef idx="1">
                <a:schemeClr val="accent2">
                  <a:hueOff val="1170380"/>
                  <a:satOff val="-1460"/>
                  <a:lumOff val="343"/>
                  <a:alphaOff val="0"/>
                </a:schemeClr>
              </a:effectRef>
              <a:fontRef idx="minor">
                <a:schemeClr val="dk1"/>
              </a:fontRef>
            </p:style>
            <p:txBody>
              <a:bodyPr spcFirstLastPara="0" vert="horz" wrap="square" lIns="93316" tIns="93316" rIns="93316" bIns="93316" numCol="1" spcCol="1270" anchor="ctr" anchorCtr="0">
                <a:noAutofit/>
              </a:bodyPr>
              <a:lstStyle/>
              <a:p>
                <a:pPr algn="ctr" defTabSz="577850">
                  <a:lnSpc>
                    <a:spcPct val="90000"/>
                  </a:lnSpc>
                  <a:spcAft>
                    <a:spcPct val="35000"/>
                  </a:spcAft>
                </a:pPr>
                <a:r>
                  <a:rPr lang="lv-LV" sz="1400" dirty="0"/>
                  <a:t>Izvērtējums par pasākumiem, kuri ietekmē</a:t>
                </a:r>
              </a:p>
              <a:p>
                <a:pPr algn="ctr" defTabSz="577850">
                  <a:lnSpc>
                    <a:spcPct val="90000"/>
                  </a:lnSpc>
                  <a:spcAft>
                    <a:spcPct val="35000"/>
                  </a:spcAft>
                </a:pPr>
                <a:r>
                  <a:rPr lang="lv-LV" sz="1400" dirty="0"/>
                  <a:t>- </a:t>
                </a:r>
                <a:r>
                  <a:rPr lang="lv-LV" sz="1400" b="1" dirty="0"/>
                  <a:t>ekonomisko izaugsmi, </a:t>
                </a:r>
              </a:p>
              <a:p>
                <a:pPr algn="ctr" defTabSz="577850">
                  <a:lnSpc>
                    <a:spcPct val="90000"/>
                  </a:lnSpc>
                  <a:spcAft>
                    <a:spcPct val="35000"/>
                  </a:spcAft>
                </a:pPr>
                <a:r>
                  <a:rPr lang="lv-LV" sz="1400" b="1" dirty="0" smtClean="0"/>
                  <a:t>- tautsaimniecības </a:t>
                </a:r>
                <a:r>
                  <a:rPr lang="lv-LV" sz="1400" b="1" dirty="0"/>
                  <a:t>attīstību </a:t>
                </a:r>
              </a:p>
              <a:p>
                <a:pPr algn="ctr" defTabSz="577850">
                  <a:lnSpc>
                    <a:spcPct val="90000"/>
                  </a:lnSpc>
                  <a:spcAft>
                    <a:spcPct val="35000"/>
                  </a:spcAft>
                </a:pPr>
                <a:r>
                  <a:rPr lang="lv-LV" sz="1400" b="1" dirty="0"/>
                  <a:t>- reformu īstenošanu</a:t>
                </a:r>
                <a:endParaRPr lang="lv-LV" sz="1400" i="1" dirty="0"/>
              </a:p>
            </p:txBody>
          </p:sp>
          <p:grpSp>
            <p:nvGrpSpPr>
              <p:cNvPr id="20" name="Group 19"/>
              <p:cNvGrpSpPr/>
              <p:nvPr/>
            </p:nvGrpSpPr>
            <p:grpSpPr>
              <a:xfrm>
                <a:off x="331982" y="2058986"/>
                <a:ext cx="8661170" cy="3779461"/>
                <a:chOff x="331982" y="2063337"/>
                <a:chExt cx="8661170" cy="3779461"/>
              </a:xfrm>
            </p:grpSpPr>
            <p:graphicFrame>
              <p:nvGraphicFramePr>
                <p:cNvPr id="21" name="Diagram 20"/>
                <p:cNvGraphicFramePr/>
                <p:nvPr>
                  <p:extLst>
                    <p:ext uri="{D42A27DB-BD31-4B8C-83A1-F6EECF244321}">
                      <p14:modId xmlns:p14="http://schemas.microsoft.com/office/powerpoint/2010/main" val="3700450177"/>
                    </p:ext>
                  </p:extLst>
                </p:nvPr>
              </p:nvGraphicFramePr>
              <p:xfrm>
                <a:off x="447431" y="5392056"/>
                <a:ext cx="8530018" cy="4507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2" name="Group 21"/>
                <p:cNvGrpSpPr/>
                <p:nvPr/>
              </p:nvGrpSpPr>
              <p:grpSpPr>
                <a:xfrm>
                  <a:off x="331982" y="2063337"/>
                  <a:ext cx="8661170" cy="3136234"/>
                  <a:chOff x="281752" y="2060612"/>
                  <a:chExt cx="8661170" cy="3136234"/>
                </a:xfrm>
              </p:grpSpPr>
              <p:sp>
                <p:nvSpPr>
                  <p:cNvPr id="23" name="Freeform 22"/>
                  <p:cNvSpPr/>
                  <p:nvPr/>
                </p:nvSpPr>
                <p:spPr>
                  <a:xfrm>
                    <a:off x="281752" y="2060847"/>
                    <a:ext cx="1420298" cy="3124347"/>
                  </a:xfrm>
                  <a:custGeom>
                    <a:avLst/>
                    <a:gdLst>
                      <a:gd name="connsiteX0" fmla="*/ 0 w 1180578"/>
                      <a:gd name="connsiteY0" fmla="*/ 118058 h 3124347"/>
                      <a:gd name="connsiteX1" fmla="*/ 118058 w 1180578"/>
                      <a:gd name="connsiteY1" fmla="*/ 0 h 3124347"/>
                      <a:gd name="connsiteX2" fmla="*/ 1062520 w 1180578"/>
                      <a:gd name="connsiteY2" fmla="*/ 0 h 3124347"/>
                      <a:gd name="connsiteX3" fmla="*/ 1180578 w 1180578"/>
                      <a:gd name="connsiteY3" fmla="*/ 118058 h 3124347"/>
                      <a:gd name="connsiteX4" fmla="*/ 1180578 w 1180578"/>
                      <a:gd name="connsiteY4" fmla="*/ 3006289 h 3124347"/>
                      <a:gd name="connsiteX5" fmla="*/ 1062520 w 1180578"/>
                      <a:gd name="connsiteY5" fmla="*/ 3124347 h 3124347"/>
                      <a:gd name="connsiteX6" fmla="*/ 118058 w 1180578"/>
                      <a:gd name="connsiteY6" fmla="*/ 3124347 h 3124347"/>
                      <a:gd name="connsiteX7" fmla="*/ 0 w 1180578"/>
                      <a:gd name="connsiteY7" fmla="*/ 3006289 h 3124347"/>
                      <a:gd name="connsiteX8" fmla="*/ 0 w 1180578"/>
                      <a:gd name="connsiteY8" fmla="*/ 118058 h 312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0578" h="3124347">
                        <a:moveTo>
                          <a:pt x="0" y="118058"/>
                        </a:moveTo>
                        <a:cubicBezTo>
                          <a:pt x="0" y="52856"/>
                          <a:pt x="52856" y="0"/>
                          <a:pt x="118058" y="0"/>
                        </a:cubicBezTo>
                        <a:lnTo>
                          <a:pt x="1062520" y="0"/>
                        </a:lnTo>
                        <a:cubicBezTo>
                          <a:pt x="1127722" y="0"/>
                          <a:pt x="1180578" y="52856"/>
                          <a:pt x="1180578" y="118058"/>
                        </a:cubicBezTo>
                        <a:lnTo>
                          <a:pt x="1180578" y="3006289"/>
                        </a:lnTo>
                        <a:cubicBezTo>
                          <a:pt x="1180578" y="3071491"/>
                          <a:pt x="1127722" y="3124347"/>
                          <a:pt x="1062520" y="3124347"/>
                        </a:cubicBezTo>
                        <a:lnTo>
                          <a:pt x="118058" y="3124347"/>
                        </a:lnTo>
                        <a:cubicBezTo>
                          <a:pt x="52856" y="3124347"/>
                          <a:pt x="0" y="3071491"/>
                          <a:pt x="0" y="3006289"/>
                        </a:cubicBezTo>
                        <a:lnTo>
                          <a:pt x="0" y="11805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84108" tIns="84108" rIns="84108" bIns="84108" numCol="1" spcCol="1270" anchor="ctr" anchorCtr="0">
                    <a:noAutofit/>
                  </a:bodyPr>
                  <a:lstStyle/>
                  <a:p>
                    <a:pPr algn="ctr" defTabSz="577850">
                      <a:lnSpc>
                        <a:spcPct val="90000"/>
                      </a:lnSpc>
                      <a:spcAft>
                        <a:spcPct val="35000"/>
                      </a:spcAft>
                    </a:pPr>
                    <a:r>
                      <a:rPr lang="lv-LV" sz="1400" dirty="0"/>
                      <a:t>Ministrijas iesniedz FM prioritāro pasākumu pieteikumus</a:t>
                    </a:r>
                  </a:p>
                  <a:p>
                    <a:pPr algn="ctr" defTabSz="577850">
                      <a:lnSpc>
                        <a:spcPct val="90000"/>
                      </a:lnSpc>
                      <a:spcAft>
                        <a:spcPct val="35000"/>
                      </a:spcAft>
                    </a:pPr>
                    <a:r>
                      <a:rPr lang="lv-LV" sz="1400" dirty="0"/>
                      <a:t> </a:t>
                    </a:r>
                    <a:r>
                      <a:rPr lang="lv-LV" sz="1400" b="1" dirty="0"/>
                      <a:t>īsā un koncentrētā  formā </a:t>
                    </a:r>
                  </a:p>
                  <a:p>
                    <a:pPr algn="ctr" defTabSz="577850">
                      <a:lnSpc>
                        <a:spcPct val="90000"/>
                      </a:lnSpc>
                      <a:spcAft>
                        <a:spcPct val="35000"/>
                      </a:spcAft>
                    </a:pPr>
                    <a:r>
                      <a:rPr lang="lv-LV" sz="1400" i="1" dirty="0"/>
                      <a:t>t.sk. līdzfinansējuma iespējas</a:t>
                    </a:r>
                  </a:p>
                </p:txBody>
              </p:sp>
              <p:sp>
                <p:nvSpPr>
                  <p:cNvPr id="24" name="Freeform 23"/>
                  <p:cNvSpPr/>
                  <p:nvPr/>
                </p:nvSpPr>
                <p:spPr>
                  <a:xfrm rot="2184">
                    <a:off x="1711416" y="3592534"/>
                    <a:ext cx="359238" cy="282944"/>
                  </a:xfrm>
                  <a:custGeom>
                    <a:avLst/>
                    <a:gdLst>
                      <a:gd name="connsiteX0" fmla="*/ 0 w 259697"/>
                      <a:gd name="connsiteY0" fmla="*/ 56589 h 282944"/>
                      <a:gd name="connsiteX1" fmla="*/ 129849 w 259697"/>
                      <a:gd name="connsiteY1" fmla="*/ 56589 h 282944"/>
                      <a:gd name="connsiteX2" fmla="*/ 129849 w 259697"/>
                      <a:gd name="connsiteY2" fmla="*/ 0 h 282944"/>
                      <a:gd name="connsiteX3" fmla="*/ 259697 w 259697"/>
                      <a:gd name="connsiteY3" fmla="*/ 141472 h 282944"/>
                      <a:gd name="connsiteX4" fmla="*/ 129849 w 259697"/>
                      <a:gd name="connsiteY4" fmla="*/ 282944 h 282944"/>
                      <a:gd name="connsiteX5" fmla="*/ 129849 w 259697"/>
                      <a:gd name="connsiteY5" fmla="*/ 226355 h 282944"/>
                      <a:gd name="connsiteX6" fmla="*/ 0 w 259697"/>
                      <a:gd name="connsiteY6" fmla="*/ 226355 h 282944"/>
                      <a:gd name="connsiteX7" fmla="*/ 0 w 259697"/>
                      <a:gd name="connsiteY7" fmla="*/ 56589 h 282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697" h="282944">
                        <a:moveTo>
                          <a:pt x="0" y="56589"/>
                        </a:moveTo>
                        <a:lnTo>
                          <a:pt x="129849" y="56589"/>
                        </a:lnTo>
                        <a:lnTo>
                          <a:pt x="129849" y="0"/>
                        </a:lnTo>
                        <a:lnTo>
                          <a:pt x="259697" y="141472"/>
                        </a:lnTo>
                        <a:lnTo>
                          <a:pt x="129849" y="282944"/>
                        </a:lnTo>
                        <a:lnTo>
                          <a:pt x="129849" y="226355"/>
                        </a:lnTo>
                        <a:lnTo>
                          <a:pt x="0" y="226355"/>
                        </a:lnTo>
                        <a:lnTo>
                          <a:pt x="0" y="56589"/>
                        </a:lnTo>
                        <a:close/>
                      </a:path>
                    </a:pathLst>
                  </a:custGeom>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1" tIns="56588" rIns="77909" bIns="56589" numCol="1" spcCol="1270" anchor="ctr" anchorCtr="0">
                    <a:noAutofit/>
                  </a:bodyPr>
                  <a:lstStyle/>
                  <a:p>
                    <a:pPr algn="ctr" defTabSz="577850">
                      <a:lnSpc>
                        <a:spcPct val="90000"/>
                      </a:lnSpc>
                      <a:spcAft>
                        <a:spcPct val="35000"/>
                      </a:spcAft>
                    </a:pPr>
                    <a:endParaRPr lang="lv-LV" sz="1300" dirty="0"/>
                  </a:p>
                </p:txBody>
              </p:sp>
              <p:sp>
                <p:nvSpPr>
                  <p:cNvPr id="25" name="Freeform 24"/>
                  <p:cNvSpPr/>
                  <p:nvPr/>
                </p:nvSpPr>
                <p:spPr>
                  <a:xfrm>
                    <a:off x="2070508" y="2072499"/>
                    <a:ext cx="1451747" cy="3124347"/>
                  </a:xfrm>
                  <a:custGeom>
                    <a:avLst/>
                    <a:gdLst>
                      <a:gd name="connsiteX0" fmla="*/ 0 w 1451747"/>
                      <a:gd name="connsiteY0" fmla="*/ 145175 h 3124347"/>
                      <a:gd name="connsiteX1" fmla="*/ 145175 w 1451747"/>
                      <a:gd name="connsiteY1" fmla="*/ 0 h 3124347"/>
                      <a:gd name="connsiteX2" fmla="*/ 1306572 w 1451747"/>
                      <a:gd name="connsiteY2" fmla="*/ 0 h 3124347"/>
                      <a:gd name="connsiteX3" fmla="*/ 1451747 w 1451747"/>
                      <a:gd name="connsiteY3" fmla="*/ 145175 h 3124347"/>
                      <a:gd name="connsiteX4" fmla="*/ 1451747 w 1451747"/>
                      <a:gd name="connsiteY4" fmla="*/ 2979172 h 3124347"/>
                      <a:gd name="connsiteX5" fmla="*/ 1306572 w 1451747"/>
                      <a:gd name="connsiteY5" fmla="*/ 3124347 h 3124347"/>
                      <a:gd name="connsiteX6" fmla="*/ 145175 w 1451747"/>
                      <a:gd name="connsiteY6" fmla="*/ 3124347 h 3124347"/>
                      <a:gd name="connsiteX7" fmla="*/ 0 w 1451747"/>
                      <a:gd name="connsiteY7" fmla="*/ 2979172 h 3124347"/>
                      <a:gd name="connsiteX8" fmla="*/ 0 w 1451747"/>
                      <a:gd name="connsiteY8" fmla="*/ 145175 h 312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51747" h="3124347">
                        <a:moveTo>
                          <a:pt x="0" y="145175"/>
                        </a:moveTo>
                        <a:cubicBezTo>
                          <a:pt x="0" y="64997"/>
                          <a:pt x="64997" y="0"/>
                          <a:pt x="145175" y="0"/>
                        </a:cubicBezTo>
                        <a:lnTo>
                          <a:pt x="1306572" y="0"/>
                        </a:lnTo>
                        <a:cubicBezTo>
                          <a:pt x="1386750" y="0"/>
                          <a:pt x="1451747" y="64997"/>
                          <a:pt x="1451747" y="145175"/>
                        </a:cubicBezTo>
                        <a:lnTo>
                          <a:pt x="1451747" y="2979172"/>
                        </a:lnTo>
                        <a:cubicBezTo>
                          <a:pt x="1451747" y="3059350"/>
                          <a:pt x="1386750" y="3124347"/>
                          <a:pt x="1306572" y="3124347"/>
                        </a:cubicBezTo>
                        <a:lnTo>
                          <a:pt x="145175" y="3124347"/>
                        </a:lnTo>
                        <a:cubicBezTo>
                          <a:pt x="64997" y="3124347"/>
                          <a:pt x="0" y="3059350"/>
                          <a:pt x="0" y="2979172"/>
                        </a:cubicBezTo>
                        <a:lnTo>
                          <a:pt x="0" y="145175"/>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2340759"/>
                      <a:satOff val="-2919"/>
                      <a:lumOff val="686"/>
                      <a:alphaOff val="0"/>
                    </a:schemeClr>
                  </a:fillRef>
                  <a:effectRef idx="1">
                    <a:schemeClr val="accent2">
                      <a:hueOff val="2340759"/>
                      <a:satOff val="-2919"/>
                      <a:lumOff val="686"/>
                      <a:alphaOff val="0"/>
                    </a:schemeClr>
                  </a:effectRef>
                  <a:fontRef idx="minor">
                    <a:schemeClr val="dk1"/>
                  </a:fontRef>
                </p:style>
                <p:txBody>
                  <a:bodyPr spcFirstLastPara="0" vert="horz" wrap="square" lIns="92050" tIns="92050" rIns="92050" bIns="92050" numCol="1" spcCol="1270" anchor="ctr" anchorCtr="0">
                    <a:noAutofit/>
                  </a:bodyPr>
                  <a:lstStyle/>
                  <a:p>
                    <a:pPr algn="ctr" defTabSz="577850">
                      <a:lnSpc>
                        <a:spcPct val="90000"/>
                      </a:lnSpc>
                      <a:spcAft>
                        <a:spcPct val="35000"/>
                      </a:spcAft>
                    </a:pPr>
                    <a:r>
                      <a:rPr lang="lv-LV" sz="1400" dirty="0"/>
                      <a:t>Finanšu ministrs </a:t>
                    </a:r>
                    <a:r>
                      <a:rPr lang="lv-LV" sz="1400" b="1" dirty="0"/>
                      <a:t>atbild par pasākumu izvērtēšanu un šī procesa organizēšanu </a:t>
                    </a:r>
                  </a:p>
                  <a:p>
                    <a:pPr algn="ctr" defTabSz="577850">
                      <a:lnSpc>
                        <a:spcPct val="90000"/>
                      </a:lnSpc>
                      <a:spcAft>
                        <a:spcPct val="35000"/>
                      </a:spcAft>
                    </a:pPr>
                    <a:r>
                      <a:rPr lang="lv-LV" sz="1400" dirty="0"/>
                      <a:t>(diskusija vai darba </a:t>
                    </a:r>
                    <a:r>
                      <a:rPr lang="lv-LV" sz="1400" dirty="0" smtClean="0"/>
                      <a:t>grupa) </a:t>
                    </a:r>
                    <a:endParaRPr lang="lv-LV" sz="1400" dirty="0"/>
                  </a:p>
                  <a:p>
                    <a:pPr algn="ctr" defTabSz="577850">
                      <a:lnSpc>
                        <a:spcPct val="90000"/>
                      </a:lnSpc>
                      <a:spcAft>
                        <a:spcPct val="35000"/>
                      </a:spcAft>
                    </a:pPr>
                    <a:r>
                      <a:rPr lang="lv-LV" sz="1400" dirty="0"/>
                      <a:t> </a:t>
                    </a:r>
                    <a:r>
                      <a:rPr lang="lv-LV" sz="1400" i="1" dirty="0"/>
                      <a:t>FM veic sekretariāta funkciju</a:t>
                    </a:r>
                  </a:p>
                </p:txBody>
              </p:sp>
              <p:sp>
                <p:nvSpPr>
                  <p:cNvPr id="26" name="Freeform 25"/>
                  <p:cNvSpPr/>
                  <p:nvPr/>
                </p:nvSpPr>
                <p:spPr>
                  <a:xfrm>
                    <a:off x="5944386" y="2072499"/>
                    <a:ext cx="1397132" cy="3124347"/>
                  </a:xfrm>
                  <a:custGeom>
                    <a:avLst/>
                    <a:gdLst>
                      <a:gd name="connsiteX0" fmla="*/ 0 w 1284055"/>
                      <a:gd name="connsiteY0" fmla="*/ 128406 h 3124347"/>
                      <a:gd name="connsiteX1" fmla="*/ 128406 w 1284055"/>
                      <a:gd name="connsiteY1" fmla="*/ 0 h 3124347"/>
                      <a:gd name="connsiteX2" fmla="*/ 1155650 w 1284055"/>
                      <a:gd name="connsiteY2" fmla="*/ 0 h 3124347"/>
                      <a:gd name="connsiteX3" fmla="*/ 1284056 w 1284055"/>
                      <a:gd name="connsiteY3" fmla="*/ 128406 h 3124347"/>
                      <a:gd name="connsiteX4" fmla="*/ 1284055 w 1284055"/>
                      <a:gd name="connsiteY4" fmla="*/ 2995942 h 3124347"/>
                      <a:gd name="connsiteX5" fmla="*/ 1155649 w 1284055"/>
                      <a:gd name="connsiteY5" fmla="*/ 3124348 h 3124347"/>
                      <a:gd name="connsiteX6" fmla="*/ 128406 w 1284055"/>
                      <a:gd name="connsiteY6" fmla="*/ 3124347 h 3124347"/>
                      <a:gd name="connsiteX7" fmla="*/ 0 w 1284055"/>
                      <a:gd name="connsiteY7" fmla="*/ 2995941 h 3124347"/>
                      <a:gd name="connsiteX8" fmla="*/ 0 w 1284055"/>
                      <a:gd name="connsiteY8" fmla="*/ 128406 h 312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4055" h="3124347">
                        <a:moveTo>
                          <a:pt x="0" y="128406"/>
                        </a:moveTo>
                        <a:cubicBezTo>
                          <a:pt x="0" y="57489"/>
                          <a:pt x="57489" y="0"/>
                          <a:pt x="128406" y="0"/>
                        </a:cubicBezTo>
                        <a:lnTo>
                          <a:pt x="1155650" y="0"/>
                        </a:lnTo>
                        <a:cubicBezTo>
                          <a:pt x="1226567" y="0"/>
                          <a:pt x="1284056" y="57489"/>
                          <a:pt x="1284056" y="128406"/>
                        </a:cubicBezTo>
                        <a:cubicBezTo>
                          <a:pt x="1284056" y="1084251"/>
                          <a:pt x="1284055" y="2040097"/>
                          <a:pt x="1284055" y="2995942"/>
                        </a:cubicBezTo>
                        <a:cubicBezTo>
                          <a:pt x="1284055" y="3066859"/>
                          <a:pt x="1226566" y="3124348"/>
                          <a:pt x="1155649" y="3124348"/>
                        </a:cubicBezTo>
                        <a:lnTo>
                          <a:pt x="128406" y="3124347"/>
                        </a:lnTo>
                        <a:cubicBezTo>
                          <a:pt x="57489" y="3124347"/>
                          <a:pt x="0" y="3066858"/>
                          <a:pt x="0" y="2995941"/>
                        </a:cubicBezTo>
                        <a:lnTo>
                          <a:pt x="0" y="128406"/>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3511139"/>
                      <a:satOff val="-4379"/>
                      <a:lumOff val="1030"/>
                      <a:alphaOff val="0"/>
                    </a:schemeClr>
                  </a:fillRef>
                  <a:effectRef idx="1">
                    <a:schemeClr val="accent2">
                      <a:hueOff val="3511139"/>
                      <a:satOff val="-4379"/>
                      <a:lumOff val="1030"/>
                      <a:alphaOff val="0"/>
                    </a:schemeClr>
                  </a:effectRef>
                  <a:fontRef idx="minor">
                    <a:schemeClr val="dk1"/>
                  </a:fontRef>
                </p:style>
                <p:txBody>
                  <a:bodyPr spcFirstLastPara="0" vert="horz" wrap="square" lIns="87139" tIns="87139" rIns="87139" bIns="87139" numCol="1" spcCol="1270" anchor="ctr" anchorCtr="0">
                    <a:noAutofit/>
                  </a:bodyPr>
                  <a:lstStyle/>
                  <a:p>
                    <a:pPr algn="ctr" defTabSz="577850">
                      <a:lnSpc>
                        <a:spcPct val="90000"/>
                      </a:lnSpc>
                      <a:spcAft>
                        <a:spcPct val="35000"/>
                      </a:spcAft>
                    </a:pPr>
                    <a:r>
                      <a:rPr lang="lv-LV" sz="1400" dirty="0"/>
                      <a:t>Finanšu ministrs pēc izvērtēšanas izvirza </a:t>
                    </a:r>
                    <a:r>
                      <a:rPr lang="lv-LV" sz="1400" b="1" dirty="0"/>
                      <a:t>priekšlikumus par atbalstāmiem pasākumiem </a:t>
                    </a:r>
                  </a:p>
                </p:txBody>
              </p:sp>
              <p:sp>
                <p:nvSpPr>
                  <p:cNvPr id="27" name="Freeform 26"/>
                  <p:cNvSpPr/>
                  <p:nvPr/>
                </p:nvSpPr>
                <p:spPr>
                  <a:xfrm>
                    <a:off x="7666187" y="2060612"/>
                    <a:ext cx="1276735" cy="3124347"/>
                  </a:xfrm>
                  <a:custGeom>
                    <a:avLst/>
                    <a:gdLst>
                      <a:gd name="connsiteX0" fmla="*/ 0 w 1185778"/>
                      <a:gd name="connsiteY0" fmla="*/ 118578 h 3124347"/>
                      <a:gd name="connsiteX1" fmla="*/ 118578 w 1185778"/>
                      <a:gd name="connsiteY1" fmla="*/ 0 h 3124347"/>
                      <a:gd name="connsiteX2" fmla="*/ 1067200 w 1185778"/>
                      <a:gd name="connsiteY2" fmla="*/ 0 h 3124347"/>
                      <a:gd name="connsiteX3" fmla="*/ 1185778 w 1185778"/>
                      <a:gd name="connsiteY3" fmla="*/ 118578 h 3124347"/>
                      <a:gd name="connsiteX4" fmla="*/ 1185778 w 1185778"/>
                      <a:gd name="connsiteY4" fmla="*/ 3005769 h 3124347"/>
                      <a:gd name="connsiteX5" fmla="*/ 1067200 w 1185778"/>
                      <a:gd name="connsiteY5" fmla="*/ 3124347 h 3124347"/>
                      <a:gd name="connsiteX6" fmla="*/ 118578 w 1185778"/>
                      <a:gd name="connsiteY6" fmla="*/ 3124347 h 3124347"/>
                      <a:gd name="connsiteX7" fmla="*/ 0 w 1185778"/>
                      <a:gd name="connsiteY7" fmla="*/ 3005769 h 3124347"/>
                      <a:gd name="connsiteX8" fmla="*/ 0 w 1185778"/>
                      <a:gd name="connsiteY8" fmla="*/ 118578 h 312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5778" h="3124347">
                        <a:moveTo>
                          <a:pt x="0" y="118578"/>
                        </a:moveTo>
                        <a:cubicBezTo>
                          <a:pt x="0" y="53089"/>
                          <a:pt x="53089" y="0"/>
                          <a:pt x="118578" y="0"/>
                        </a:cubicBezTo>
                        <a:lnTo>
                          <a:pt x="1067200" y="0"/>
                        </a:lnTo>
                        <a:cubicBezTo>
                          <a:pt x="1132689" y="0"/>
                          <a:pt x="1185778" y="53089"/>
                          <a:pt x="1185778" y="118578"/>
                        </a:cubicBezTo>
                        <a:lnTo>
                          <a:pt x="1185778" y="3005769"/>
                        </a:lnTo>
                        <a:cubicBezTo>
                          <a:pt x="1185778" y="3071258"/>
                          <a:pt x="1132689" y="3124347"/>
                          <a:pt x="1067200" y="3124347"/>
                        </a:cubicBezTo>
                        <a:lnTo>
                          <a:pt x="118578" y="3124347"/>
                        </a:lnTo>
                        <a:cubicBezTo>
                          <a:pt x="53089" y="3124347"/>
                          <a:pt x="0" y="3071258"/>
                          <a:pt x="0" y="3005769"/>
                        </a:cubicBezTo>
                        <a:lnTo>
                          <a:pt x="0" y="118578"/>
                        </a:lnTo>
                        <a:close/>
                      </a:path>
                    </a:pathLst>
                  </a:cu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4681519"/>
                      <a:satOff val="-5839"/>
                      <a:lumOff val="1373"/>
                      <a:alphaOff val="0"/>
                    </a:schemeClr>
                  </a:fillRef>
                  <a:effectRef idx="1">
                    <a:schemeClr val="accent2">
                      <a:hueOff val="4681519"/>
                      <a:satOff val="-5839"/>
                      <a:lumOff val="1373"/>
                      <a:alphaOff val="0"/>
                    </a:schemeClr>
                  </a:effectRef>
                  <a:fontRef idx="minor">
                    <a:schemeClr val="dk1"/>
                  </a:fontRef>
                </p:style>
                <p:txBody>
                  <a:bodyPr spcFirstLastPara="0" vert="horz" wrap="square" lIns="84260" tIns="84260" rIns="84260" bIns="84260" numCol="1" spcCol="1270" anchor="ctr" anchorCtr="0">
                    <a:noAutofit/>
                  </a:bodyPr>
                  <a:lstStyle/>
                  <a:p>
                    <a:pPr algn="ctr" defTabSz="577850">
                      <a:lnSpc>
                        <a:spcPct val="90000"/>
                      </a:lnSpc>
                      <a:spcAft>
                        <a:spcPct val="35000"/>
                      </a:spcAft>
                    </a:pPr>
                    <a:r>
                      <a:rPr lang="lv-LV" sz="1400" dirty="0"/>
                      <a:t>MK </a:t>
                    </a:r>
                    <a:r>
                      <a:rPr lang="lv-LV" sz="1400" b="1" dirty="0"/>
                      <a:t>apstiprina prioritāros pasākumus</a:t>
                    </a:r>
                    <a:endParaRPr lang="lv-LV" sz="1400" dirty="0"/>
                  </a:p>
                  <a:p>
                    <a:pPr algn="ctr" defTabSz="577850">
                      <a:lnSpc>
                        <a:spcPct val="90000"/>
                      </a:lnSpc>
                      <a:spcAft>
                        <a:spcPct val="35000"/>
                      </a:spcAft>
                    </a:pPr>
                    <a:r>
                      <a:rPr lang="lv-LV" sz="1400" dirty="0"/>
                      <a:t>Ministrijas iesniedz FM aktualizētos pieprasījumus   atbilstoši gala lēmumiem</a:t>
                    </a:r>
                  </a:p>
                </p:txBody>
              </p:sp>
              <p:sp>
                <p:nvSpPr>
                  <p:cNvPr id="28" name="Freeform 27"/>
                  <p:cNvSpPr/>
                  <p:nvPr/>
                </p:nvSpPr>
                <p:spPr>
                  <a:xfrm rot="2184">
                    <a:off x="3522327" y="3592519"/>
                    <a:ext cx="334120" cy="282944"/>
                  </a:xfrm>
                  <a:custGeom>
                    <a:avLst/>
                    <a:gdLst>
                      <a:gd name="connsiteX0" fmla="*/ 0 w 259697"/>
                      <a:gd name="connsiteY0" fmla="*/ 56589 h 282944"/>
                      <a:gd name="connsiteX1" fmla="*/ 129849 w 259697"/>
                      <a:gd name="connsiteY1" fmla="*/ 56589 h 282944"/>
                      <a:gd name="connsiteX2" fmla="*/ 129849 w 259697"/>
                      <a:gd name="connsiteY2" fmla="*/ 0 h 282944"/>
                      <a:gd name="connsiteX3" fmla="*/ 259697 w 259697"/>
                      <a:gd name="connsiteY3" fmla="*/ 141472 h 282944"/>
                      <a:gd name="connsiteX4" fmla="*/ 129849 w 259697"/>
                      <a:gd name="connsiteY4" fmla="*/ 282944 h 282944"/>
                      <a:gd name="connsiteX5" fmla="*/ 129849 w 259697"/>
                      <a:gd name="connsiteY5" fmla="*/ 226355 h 282944"/>
                      <a:gd name="connsiteX6" fmla="*/ 0 w 259697"/>
                      <a:gd name="connsiteY6" fmla="*/ 226355 h 282944"/>
                      <a:gd name="connsiteX7" fmla="*/ 0 w 259697"/>
                      <a:gd name="connsiteY7" fmla="*/ 56589 h 282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697" h="282944">
                        <a:moveTo>
                          <a:pt x="0" y="56589"/>
                        </a:moveTo>
                        <a:lnTo>
                          <a:pt x="129849" y="56589"/>
                        </a:lnTo>
                        <a:lnTo>
                          <a:pt x="129849" y="0"/>
                        </a:lnTo>
                        <a:lnTo>
                          <a:pt x="259697" y="141472"/>
                        </a:lnTo>
                        <a:lnTo>
                          <a:pt x="129849" y="282944"/>
                        </a:lnTo>
                        <a:lnTo>
                          <a:pt x="129849" y="226355"/>
                        </a:lnTo>
                        <a:lnTo>
                          <a:pt x="0" y="226355"/>
                        </a:lnTo>
                        <a:lnTo>
                          <a:pt x="0" y="56589"/>
                        </a:lnTo>
                        <a:close/>
                      </a:path>
                    </a:pathLst>
                  </a:custGeom>
                  <a:solidFill>
                    <a:schemeClr val="accent6">
                      <a:lumMod val="40000"/>
                      <a:lumOff val="60000"/>
                    </a:schemeClr>
                  </a:solidFill>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1" tIns="56588" rIns="77909" bIns="56589" numCol="1" spcCol="1270" anchor="ctr" anchorCtr="0">
                    <a:noAutofit/>
                  </a:bodyPr>
                  <a:lstStyle/>
                  <a:p>
                    <a:pPr algn="ctr" defTabSz="577850">
                      <a:lnSpc>
                        <a:spcPct val="90000"/>
                      </a:lnSpc>
                      <a:spcAft>
                        <a:spcPct val="35000"/>
                      </a:spcAft>
                    </a:pPr>
                    <a:endParaRPr lang="lv-LV" sz="1300" dirty="0"/>
                  </a:p>
                </p:txBody>
              </p:sp>
              <p:sp>
                <p:nvSpPr>
                  <p:cNvPr id="29" name="Freeform 28"/>
                  <p:cNvSpPr/>
                  <p:nvPr/>
                </p:nvSpPr>
                <p:spPr>
                  <a:xfrm rot="2184">
                    <a:off x="5611941" y="3561019"/>
                    <a:ext cx="322379" cy="282944"/>
                  </a:xfrm>
                  <a:custGeom>
                    <a:avLst/>
                    <a:gdLst>
                      <a:gd name="connsiteX0" fmla="*/ 0 w 259697"/>
                      <a:gd name="connsiteY0" fmla="*/ 56589 h 282944"/>
                      <a:gd name="connsiteX1" fmla="*/ 129849 w 259697"/>
                      <a:gd name="connsiteY1" fmla="*/ 56589 h 282944"/>
                      <a:gd name="connsiteX2" fmla="*/ 129849 w 259697"/>
                      <a:gd name="connsiteY2" fmla="*/ 0 h 282944"/>
                      <a:gd name="connsiteX3" fmla="*/ 259697 w 259697"/>
                      <a:gd name="connsiteY3" fmla="*/ 141472 h 282944"/>
                      <a:gd name="connsiteX4" fmla="*/ 129849 w 259697"/>
                      <a:gd name="connsiteY4" fmla="*/ 282944 h 282944"/>
                      <a:gd name="connsiteX5" fmla="*/ 129849 w 259697"/>
                      <a:gd name="connsiteY5" fmla="*/ 226355 h 282944"/>
                      <a:gd name="connsiteX6" fmla="*/ 0 w 259697"/>
                      <a:gd name="connsiteY6" fmla="*/ 226355 h 282944"/>
                      <a:gd name="connsiteX7" fmla="*/ 0 w 259697"/>
                      <a:gd name="connsiteY7" fmla="*/ 56589 h 282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697" h="282944">
                        <a:moveTo>
                          <a:pt x="0" y="56589"/>
                        </a:moveTo>
                        <a:lnTo>
                          <a:pt x="129849" y="56589"/>
                        </a:lnTo>
                        <a:lnTo>
                          <a:pt x="129849" y="0"/>
                        </a:lnTo>
                        <a:lnTo>
                          <a:pt x="259697" y="141472"/>
                        </a:lnTo>
                        <a:lnTo>
                          <a:pt x="129849" y="282944"/>
                        </a:lnTo>
                        <a:lnTo>
                          <a:pt x="129849" y="226355"/>
                        </a:lnTo>
                        <a:lnTo>
                          <a:pt x="0" y="226355"/>
                        </a:lnTo>
                        <a:lnTo>
                          <a:pt x="0" y="56589"/>
                        </a:lnTo>
                        <a:close/>
                      </a:path>
                    </a:pathLst>
                  </a:custGeom>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1" tIns="56588" rIns="77909" bIns="56589" numCol="1" spcCol="1270" anchor="ctr" anchorCtr="0">
                    <a:noAutofit/>
                  </a:bodyPr>
                  <a:lstStyle/>
                  <a:p>
                    <a:pPr algn="ctr" defTabSz="577850">
                      <a:lnSpc>
                        <a:spcPct val="90000"/>
                      </a:lnSpc>
                      <a:spcAft>
                        <a:spcPct val="35000"/>
                      </a:spcAft>
                    </a:pPr>
                    <a:endParaRPr lang="lv-LV" sz="1300" dirty="0"/>
                  </a:p>
                </p:txBody>
              </p:sp>
              <p:sp>
                <p:nvSpPr>
                  <p:cNvPr id="30" name="Freeform 29"/>
                  <p:cNvSpPr/>
                  <p:nvPr/>
                </p:nvSpPr>
                <p:spPr>
                  <a:xfrm rot="2184">
                    <a:off x="7358201" y="3561034"/>
                    <a:ext cx="287925" cy="282944"/>
                  </a:xfrm>
                  <a:custGeom>
                    <a:avLst/>
                    <a:gdLst>
                      <a:gd name="connsiteX0" fmla="*/ 0 w 259697"/>
                      <a:gd name="connsiteY0" fmla="*/ 56589 h 282944"/>
                      <a:gd name="connsiteX1" fmla="*/ 129849 w 259697"/>
                      <a:gd name="connsiteY1" fmla="*/ 56589 h 282944"/>
                      <a:gd name="connsiteX2" fmla="*/ 129849 w 259697"/>
                      <a:gd name="connsiteY2" fmla="*/ 0 h 282944"/>
                      <a:gd name="connsiteX3" fmla="*/ 259697 w 259697"/>
                      <a:gd name="connsiteY3" fmla="*/ 141472 h 282944"/>
                      <a:gd name="connsiteX4" fmla="*/ 129849 w 259697"/>
                      <a:gd name="connsiteY4" fmla="*/ 282944 h 282944"/>
                      <a:gd name="connsiteX5" fmla="*/ 129849 w 259697"/>
                      <a:gd name="connsiteY5" fmla="*/ 226355 h 282944"/>
                      <a:gd name="connsiteX6" fmla="*/ 0 w 259697"/>
                      <a:gd name="connsiteY6" fmla="*/ 226355 h 282944"/>
                      <a:gd name="connsiteX7" fmla="*/ 0 w 259697"/>
                      <a:gd name="connsiteY7" fmla="*/ 56589 h 282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697" h="282944">
                        <a:moveTo>
                          <a:pt x="0" y="56589"/>
                        </a:moveTo>
                        <a:lnTo>
                          <a:pt x="129849" y="56589"/>
                        </a:lnTo>
                        <a:lnTo>
                          <a:pt x="129849" y="0"/>
                        </a:lnTo>
                        <a:lnTo>
                          <a:pt x="259697" y="141472"/>
                        </a:lnTo>
                        <a:lnTo>
                          <a:pt x="129849" y="282944"/>
                        </a:lnTo>
                        <a:lnTo>
                          <a:pt x="129849" y="226355"/>
                        </a:lnTo>
                        <a:lnTo>
                          <a:pt x="0" y="226355"/>
                        </a:lnTo>
                        <a:lnTo>
                          <a:pt x="0" y="56589"/>
                        </a:lnTo>
                        <a:close/>
                      </a:path>
                    </a:pathLst>
                  </a:custGeom>
                  <a:gradFill>
                    <a:gsLst>
                      <a:gs pos="0">
                        <a:srgbClr val="FFFF00"/>
                      </a:gs>
                      <a:gs pos="100000">
                        <a:schemeClr val="accent2">
                          <a:hueOff val="0"/>
                          <a:satOff val="0"/>
                          <a:lumOff val="0"/>
                          <a:alphaOff val="0"/>
                          <a:tint val="37000"/>
                          <a:satMod val="300000"/>
                        </a:schemeClr>
                      </a:gs>
                      <a:gs pos="100000">
                        <a:schemeClr val="accent2">
                          <a:hueOff val="0"/>
                          <a:satOff val="0"/>
                          <a:lumOff val="0"/>
                          <a:alphaOff val="0"/>
                          <a:tint val="15000"/>
                          <a:satMod val="350000"/>
                        </a:schemeClr>
                      </a:gs>
                    </a:gsLst>
                  </a:gradFill>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txBody>
                  <a:bodyPr spcFirstLastPara="0" vert="horz" wrap="square" lIns="-1" tIns="56588" rIns="77909" bIns="56589" numCol="1" spcCol="1270" anchor="ctr" anchorCtr="0">
                    <a:noAutofit/>
                  </a:bodyPr>
                  <a:lstStyle/>
                  <a:p>
                    <a:pPr algn="ctr" defTabSz="577850">
                      <a:lnSpc>
                        <a:spcPct val="90000"/>
                      </a:lnSpc>
                      <a:spcAft>
                        <a:spcPct val="35000"/>
                      </a:spcAft>
                    </a:pPr>
                    <a:endParaRPr lang="lv-LV" sz="1300" dirty="0"/>
                  </a:p>
                </p:txBody>
              </p:sp>
            </p:grpSp>
          </p:grpSp>
        </p:grpSp>
        <p:grpSp>
          <p:nvGrpSpPr>
            <p:cNvPr id="31" name="Group 30"/>
            <p:cNvGrpSpPr/>
            <p:nvPr/>
          </p:nvGrpSpPr>
          <p:grpSpPr>
            <a:xfrm>
              <a:off x="288446" y="3817013"/>
              <a:ext cx="8645467" cy="2709387"/>
              <a:chOff x="2602701" y="1495032"/>
              <a:chExt cx="8021511" cy="3900149"/>
            </a:xfrm>
          </p:grpSpPr>
          <p:sp>
            <p:nvSpPr>
              <p:cNvPr id="32" name="TextBox 31"/>
              <p:cNvSpPr txBox="1"/>
              <p:nvPr/>
            </p:nvSpPr>
            <p:spPr>
              <a:xfrm>
                <a:off x="2602701" y="4464335"/>
                <a:ext cx="8021511" cy="930846"/>
              </a:xfrm>
              <a:prstGeom prst="rect">
                <a:avLst/>
              </a:prstGeom>
              <a:noFill/>
              <a:ln w="25400">
                <a:solidFill>
                  <a:srgbClr val="C00000"/>
                </a:solidFill>
              </a:ln>
            </p:spPr>
            <p:txBody>
              <a:bodyPr wrap="square" rtlCol="0">
                <a:spAutoFit/>
              </a:bodyPr>
              <a:lstStyle/>
              <a:p>
                <a:pPr marL="285750" indent="-285750" algn="just">
                  <a:buFont typeface="Arial" panose="020B0604020202020204" pitchFamily="34" charset="0"/>
                  <a:buChar char="•"/>
                </a:pPr>
                <a:r>
                  <a:rPr lang="lv-LV" b="1" dirty="0"/>
                  <a:t>Visām valsts budžeta finansētām prioritātēm ir </a:t>
                </a:r>
                <a:r>
                  <a:rPr lang="lv-LV" b="1" u="sng" dirty="0"/>
                  <a:t>vienota kārtība un nosacījumi</a:t>
                </a:r>
                <a:endParaRPr lang="en-GB" b="1" u="sng" dirty="0"/>
              </a:p>
              <a:p>
                <a:pPr marL="285750" indent="-285750" algn="just">
                  <a:buFont typeface="Arial" panose="020B0604020202020204" pitchFamily="34" charset="0"/>
                  <a:buChar char="•"/>
                </a:pPr>
                <a:r>
                  <a:rPr lang="lv-LV" b="1" dirty="0"/>
                  <a:t>NVO ir koordinēti un koleģiāli jādefinē / jāapstiprina </a:t>
                </a:r>
                <a:r>
                  <a:rPr lang="lv-LV" b="1" u="sng" dirty="0"/>
                  <a:t>priekšlikumi prioritārā </a:t>
                </a:r>
                <a:r>
                  <a:rPr lang="lv-LV" b="1" u="sng" dirty="0" smtClean="0"/>
                  <a:t>secībā</a:t>
                </a:r>
                <a:endParaRPr lang="lv-LV" b="1" u="sng" dirty="0"/>
              </a:p>
            </p:txBody>
          </p:sp>
          <p:cxnSp>
            <p:nvCxnSpPr>
              <p:cNvPr id="33" name="Straight Arrow Connector 32"/>
              <p:cNvCxnSpPr/>
              <p:nvPr/>
            </p:nvCxnSpPr>
            <p:spPr>
              <a:xfrm flipH="1" flipV="1">
                <a:off x="3782425" y="1495032"/>
                <a:ext cx="542719" cy="2969305"/>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sp>
          <p:nvSpPr>
            <p:cNvPr id="36" name="Oval 35"/>
            <p:cNvSpPr/>
            <p:nvPr/>
          </p:nvSpPr>
          <p:spPr>
            <a:xfrm>
              <a:off x="203094" y="2673513"/>
              <a:ext cx="1617107" cy="1297587"/>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7392145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a:t>15.aprīlī MK apstiprinātajā Stabilitātes programmā fiksētā fiskālā telpa, % no IKP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41165944"/>
              </p:ext>
            </p:extLst>
          </p:nvPr>
        </p:nvGraphicFramePr>
        <p:xfrm>
          <a:off x="1051561" y="1752600"/>
          <a:ext cx="10040112" cy="3450336"/>
        </p:xfrm>
        <a:graphic>
          <a:graphicData uri="http://schemas.openxmlformats.org/drawingml/2006/table">
            <a:tbl>
              <a:tblPr firstRow="1" bandRow="1">
                <a:tableStyleId>{5C22544A-7EE6-4342-B048-85BDC9FD1C3A}</a:tableStyleId>
              </a:tblPr>
              <a:tblGrid>
                <a:gridCol w="4563687">
                  <a:extLst>
                    <a:ext uri="{9D8B030D-6E8A-4147-A177-3AD203B41FA5}">
                      <a16:colId xmlns:a16="http://schemas.microsoft.com/office/drawing/2014/main" val="1826476597"/>
                    </a:ext>
                  </a:extLst>
                </a:gridCol>
                <a:gridCol w="1825475">
                  <a:extLst>
                    <a:ext uri="{9D8B030D-6E8A-4147-A177-3AD203B41FA5}">
                      <a16:colId xmlns:a16="http://schemas.microsoft.com/office/drawing/2014/main" val="2433597388"/>
                    </a:ext>
                  </a:extLst>
                </a:gridCol>
                <a:gridCol w="1825475">
                  <a:extLst>
                    <a:ext uri="{9D8B030D-6E8A-4147-A177-3AD203B41FA5}">
                      <a16:colId xmlns:a16="http://schemas.microsoft.com/office/drawing/2014/main" val="470155441"/>
                    </a:ext>
                  </a:extLst>
                </a:gridCol>
                <a:gridCol w="1825475">
                  <a:extLst>
                    <a:ext uri="{9D8B030D-6E8A-4147-A177-3AD203B41FA5}">
                      <a16:colId xmlns:a16="http://schemas.microsoft.com/office/drawing/2014/main" val="2096843584"/>
                    </a:ext>
                  </a:extLst>
                </a:gridCol>
              </a:tblGrid>
              <a:tr h="544299">
                <a:tc>
                  <a:txBody>
                    <a:bodyPr/>
                    <a:lstStyle/>
                    <a:p>
                      <a:pPr algn="ctr" rtl="0" fontAlgn="ctr"/>
                      <a:r>
                        <a:rPr lang="lv-LV" sz="20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 </a:t>
                      </a: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2020</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2021</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2022</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extLst>
                  <a:ext uri="{0D108BD9-81ED-4DB2-BD59-A6C34878D82A}">
                    <a16:rowId xmlns:a16="http://schemas.microsoft.com/office/drawing/2014/main" val="3983601747"/>
                  </a:ext>
                </a:extLst>
              </a:tr>
              <a:tr h="729772">
                <a:tc>
                  <a:txBody>
                    <a:bodyPr/>
                    <a:lstStyle/>
                    <a:p>
                      <a:pPr algn="l" rtl="0" fontAlgn="ctr"/>
                      <a:r>
                        <a:rPr lang="lv-LV" sz="2000" b="0"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Pieļaujamā</a:t>
                      </a:r>
                      <a:r>
                        <a:rPr lang="lv-LV" sz="2000" b="0" i="0" u="none" strike="noStrike" baseline="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 v</a:t>
                      </a:r>
                      <a:r>
                        <a:rPr lang="lv-LV" sz="2000" b="0"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ispārējās </a:t>
                      </a:r>
                      <a:r>
                        <a:rPr lang="lv-LV" sz="20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valdības budžeta </a:t>
                      </a:r>
                      <a:r>
                        <a:rPr lang="lv-LV" sz="2000" b="0"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bilance, % no IKP</a:t>
                      </a:r>
                    </a:p>
                  </a:txBody>
                  <a:tcPr marL="9525" marR="9525" marT="9525" marB="0" anchor="ctr"/>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-0,30</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-0,13</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-0,23</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extLst>
                  <a:ext uri="{0D108BD9-81ED-4DB2-BD59-A6C34878D82A}">
                    <a16:rowId xmlns:a16="http://schemas.microsoft.com/office/drawing/2014/main" val="3892459250"/>
                  </a:ext>
                </a:extLst>
              </a:tr>
              <a:tr h="1087667">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lv-LV" sz="2000" b="0"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Vispārējās valdības budžeta bilance pie nemainīgas </a:t>
                      </a:r>
                      <a:r>
                        <a:rPr lang="lv-LV" sz="2000" b="0"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politikas, % no IKP</a:t>
                      </a:r>
                    </a:p>
                  </a:txBody>
                  <a:tcPr marL="9525" marR="9525" marT="9525" marB="0" anchor="ctr"/>
                </a:tc>
                <a:tc>
                  <a:txBody>
                    <a:bodyPr/>
                    <a:lstStyle/>
                    <a:p>
                      <a:pPr algn="ctr" fontAlgn="b"/>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-0,34</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tc>
                  <a:txBody>
                    <a:bodyPr/>
                    <a:lstStyle/>
                    <a:p>
                      <a:pPr algn="ctr" fontAlgn="b"/>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-0,37</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tc>
                  <a:txBody>
                    <a:bodyPr/>
                    <a:lstStyle/>
                    <a:p>
                      <a:pPr algn="ctr" fontAlgn="b"/>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0,25</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b"/>
                </a:tc>
                <a:extLst>
                  <a:ext uri="{0D108BD9-81ED-4DB2-BD59-A6C34878D82A}">
                    <a16:rowId xmlns:a16="http://schemas.microsoft.com/office/drawing/2014/main" val="1377941692"/>
                  </a:ext>
                </a:extLst>
              </a:tr>
              <a:tr h="544299">
                <a:tc>
                  <a:txBody>
                    <a:bodyPr/>
                    <a:lstStyle/>
                    <a:p>
                      <a:pPr algn="l" rtl="0" fontAlgn="ctr"/>
                      <a:r>
                        <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Fiskālā </a:t>
                      </a: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telpa, % no</a:t>
                      </a:r>
                      <a:r>
                        <a:rPr lang="lv-LV" sz="2000" b="1" i="0" u="none" strike="noStrike" baseline="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 IKP</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-0,04</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-0,23</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marL="0" algn="ctr" defTabSz="914400" rtl="0" eaLnBrk="1" fontAlgn="ctr" latinLnBrk="0" hangingPunct="1"/>
                      <a:r>
                        <a:rPr lang="lv-LV" sz="2000" b="0" i="0" u="none" strike="noStrike" kern="1200"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0,48</a:t>
                      </a:r>
                      <a:endParaRPr lang="lv-LV" sz="2000" b="0" i="0" u="none" strike="noStrike" kern="12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extLst>
                  <a:ext uri="{0D108BD9-81ED-4DB2-BD59-A6C34878D82A}">
                    <a16:rowId xmlns:a16="http://schemas.microsoft.com/office/drawing/2014/main" val="2041146560"/>
                  </a:ext>
                </a:extLst>
              </a:tr>
              <a:tr h="544299">
                <a:tc>
                  <a:txBody>
                    <a:bodyPr/>
                    <a:lstStyle/>
                    <a:p>
                      <a:pPr algn="l" rtl="0" fontAlgn="ctr"/>
                      <a:r>
                        <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rPr>
                        <a:t>Fiskālā telpa, milj. </a:t>
                      </a: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eiro</a:t>
                      </a:r>
                      <a:endParaRPr lang="lv-LV" sz="2000" b="1" i="1"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-11,9</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-81,1</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tc>
                  <a:txBody>
                    <a:bodyPr/>
                    <a:lstStyle/>
                    <a:p>
                      <a:pPr algn="ctr" rtl="0" fontAlgn="ctr"/>
                      <a:r>
                        <a:rPr lang="lv-LV" sz="2000" b="1" i="0" u="none" strike="noStrike" dirty="0" smtClean="0">
                          <a:solidFill>
                            <a:srgbClr val="000000"/>
                          </a:solidFill>
                          <a:effectLst/>
                          <a:latin typeface="Verdana" panose="020B0604030504040204" pitchFamily="34" charset="0"/>
                          <a:ea typeface="Verdana" panose="020B0604030504040204" pitchFamily="34" charset="0"/>
                          <a:cs typeface="Verdana" panose="020B0604030504040204" pitchFamily="34" charset="0"/>
                        </a:rPr>
                        <a:t>176,3</a:t>
                      </a:r>
                      <a:endParaRPr lang="lv-LV" sz="2000" b="1" i="0" u="none" strike="noStrike"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9525" marR="9525" marT="9525" marB="0" anchor="ctr"/>
                </a:tc>
                <a:extLst>
                  <a:ext uri="{0D108BD9-81ED-4DB2-BD59-A6C34878D82A}">
                    <a16:rowId xmlns:a16="http://schemas.microsoft.com/office/drawing/2014/main" val="2268592885"/>
                  </a:ext>
                </a:extLst>
              </a:tr>
            </a:tbl>
          </a:graphicData>
        </a:graphic>
      </p:graphicFrame>
      <p:sp>
        <p:nvSpPr>
          <p:cNvPr id="6" name="Slide Number Placeholder 5"/>
          <p:cNvSpPr>
            <a:spLocks noGrp="1"/>
          </p:cNvSpPr>
          <p:nvPr>
            <p:ph type="sldNum" sz="quarter" idx="13"/>
          </p:nvPr>
        </p:nvSpPr>
        <p:spPr/>
        <p:txBody>
          <a:bodyPr/>
          <a:lstStyle/>
          <a:p>
            <a:fld id="{0B582915-0310-4CDD-9A79-BDC3E59340E8}" type="slidenum">
              <a:rPr lang="en-US" altLang="lv-LV" smtClean="0"/>
              <a:pPr/>
              <a:t>4</a:t>
            </a:fld>
            <a:endParaRPr lang="en-US" altLang="lv-LV"/>
          </a:p>
        </p:txBody>
      </p:sp>
    </p:spTree>
    <p:extLst>
      <p:ext uri="{BB962C8B-B14F-4D97-AF65-F5344CB8AC3E}">
        <p14:creationId xmlns:p14="http://schemas.microsoft.com/office/powerpoint/2010/main" val="3001380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3"/>
          </p:nvPr>
        </p:nvSpPr>
        <p:spPr>
          <a:xfrm>
            <a:off x="9494520" y="6173471"/>
            <a:ext cx="2133600" cy="365125"/>
          </a:xfrm>
        </p:spPr>
        <p:txBody>
          <a:bodyPr/>
          <a:lstStyle/>
          <a:p>
            <a:fld id="{952464FB-6FA6-4E80-ACB1-F4B9846AA373}" type="slidenum">
              <a:rPr lang="lv-LV" smtClean="0"/>
              <a:pPr/>
              <a:t>5</a:t>
            </a:fld>
            <a:endParaRPr lang="lv-LV"/>
          </a:p>
        </p:txBody>
      </p:sp>
      <p:sp>
        <p:nvSpPr>
          <p:cNvPr id="4" name="Title 1"/>
          <p:cNvSpPr txBox="1">
            <a:spLocks/>
          </p:cNvSpPr>
          <p:nvPr/>
        </p:nvSpPr>
        <p:spPr>
          <a:xfrm>
            <a:off x="2057400" y="3377184"/>
            <a:ext cx="8610600" cy="74676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defRPr/>
            </a:pPr>
            <a:r>
              <a:rPr lang="lv-LV" dirty="0" smtClean="0">
                <a:solidFill>
                  <a:schemeClr val="tx2">
                    <a:lumMod val="50000"/>
                  </a:schemeClr>
                </a:solidFill>
              </a:rPr>
              <a:t>Grozījumi Uzņēmumu ienākuma nodokļa likumā</a:t>
            </a:r>
            <a:endParaRPr lang="lv-LV" altLang="lv-LV" dirty="0" smtClean="0"/>
          </a:p>
        </p:txBody>
      </p:sp>
    </p:spTree>
    <p:extLst>
      <p:ext uri="{BB962C8B-B14F-4D97-AF65-F5344CB8AC3E}">
        <p14:creationId xmlns:p14="http://schemas.microsoft.com/office/powerpoint/2010/main" val="3845571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7792" y="381000"/>
            <a:ext cx="7303008" cy="1036638"/>
          </a:xfrm>
        </p:spPr>
        <p:txBody>
          <a:bodyPr>
            <a:noAutofit/>
          </a:bodyPr>
          <a:lstStyle/>
          <a:p>
            <a:pPr>
              <a:defRPr/>
            </a:pPr>
            <a:r>
              <a:rPr lang="lv-LV" sz="2000" dirty="0" smtClean="0"/>
              <a:t>Šobrīd </a:t>
            </a:r>
            <a:r>
              <a:rPr lang="lv-LV" sz="2000" dirty="0"/>
              <a:t>UIN likums paredz 3 dažādu veidu nodokļa stimulus </a:t>
            </a:r>
            <a:r>
              <a:rPr lang="lv-LV" sz="2000" dirty="0" smtClean="0"/>
              <a:t>ziedotājam, </a:t>
            </a:r>
            <a:r>
              <a:rPr lang="lv-LV" sz="2000" dirty="0"/>
              <a:t>ja tie ziedo sabiedriskā labuma </a:t>
            </a:r>
            <a:r>
              <a:rPr lang="lv-LV" sz="2000" dirty="0" smtClean="0"/>
              <a:t>organizācijai (SLO)</a:t>
            </a:r>
            <a:r>
              <a:rPr lang="lv-LV" sz="2000" dirty="0"/>
              <a:t/>
            </a:r>
            <a:br>
              <a:rPr lang="lv-LV" sz="2000" dirty="0"/>
            </a:br>
            <a:endParaRPr lang="lv-LV" sz="2000" dirty="0"/>
          </a:p>
        </p:txBody>
      </p:sp>
      <p:sp>
        <p:nvSpPr>
          <p:cNvPr id="7" name="Content Placeholder 3"/>
          <p:cNvSpPr txBox="1">
            <a:spLocks noGrp="1"/>
          </p:cNvSpPr>
          <p:nvPr>
            <p:ph idx="1"/>
          </p:nvPr>
        </p:nvSpPr>
        <p:spPr>
          <a:xfrm>
            <a:off x="2258568" y="1792224"/>
            <a:ext cx="8631936" cy="4176014"/>
          </a:xfrm>
          <a:ln w="25400">
            <a:solidFill>
              <a:schemeClr val="bg1"/>
            </a:solidFill>
            <a:round/>
          </a:ln>
        </p:spPr>
        <p:txBody>
          <a:bodyPr>
            <a:noAutofit/>
          </a:bodyPr>
          <a:lstStyle/>
          <a:p>
            <a:pPr algn="just">
              <a:spcBef>
                <a:spcPts val="300"/>
              </a:spcBef>
              <a:defRPr sz="1600">
                <a:solidFill>
                  <a:srgbClr val="000000"/>
                </a:solidFill>
              </a:defRPr>
            </a:pPr>
            <a:r>
              <a:rPr lang="lv-LV" sz="1800" dirty="0" smtClean="0">
                <a:solidFill>
                  <a:srgbClr val="000000"/>
                </a:solidFill>
              </a:rPr>
              <a:t>Uzņēmējs </a:t>
            </a:r>
            <a:r>
              <a:rPr lang="lv-LV" sz="1800" dirty="0" smtClean="0">
                <a:solidFill>
                  <a:srgbClr val="000000"/>
                </a:solidFill>
              </a:rPr>
              <a:t>taksācijas gada laikā var izvēlēties vienu no šādiem stimuliem:</a:t>
            </a:r>
          </a:p>
          <a:p>
            <a:pPr algn="just">
              <a:spcBef>
                <a:spcPts val="300"/>
              </a:spcBef>
              <a:defRPr sz="1600">
                <a:solidFill>
                  <a:srgbClr val="000000"/>
                </a:solidFill>
              </a:defRPr>
            </a:pPr>
            <a:endParaRPr lang="lv-LV" sz="1800" dirty="0" smtClean="0">
              <a:solidFill>
                <a:srgbClr val="000000"/>
              </a:solidFill>
            </a:endParaRPr>
          </a:p>
          <a:p>
            <a:pPr marL="342900" indent="-342900" algn="just">
              <a:spcBef>
                <a:spcPts val="300"/>
              </a:spcBef>
              <a:buFont typeface="Arial" panose="020B0604020202020204" pitchFamily="34" charset="0"/>
              <a:buAutoNum type="arabicParenR"/>
              <a:defRPr sz="1600">
                <a:solidFill>
                  <a:srgbClr val="000000"/>
                </a:solidFill>
              </a:defRPr>
            </a:pPr>
            <a:r>
              <a:rPr lang="lv-LV" sz="1800" dirty="0" smtClean="0">
                <a:solidFill>
                  <a:srgbClr val="000000"/>
                </a:solidFill>
              </a:rPr>
              <a:t>neiekļaut taksācijas perioda ar UIN apliekamajā bāzē ziedoto summu, līdz 5% no iepriekšējā pārskata gada peļņas pēc aprēķinātajiem nodokļiem; </a:t>
            </a:r>
            <a:r>
              <a:rPr lang="lv-LV" sz="1800" i="1" dirty="0" smtClean="0">
                <a:solidFill>
                  <a:srgbClr val="000000"/>
                </a:solidFill>
              </a:rPr>
              <a:t>vai</a:t>
            </a:r>
          </a:p>
          <a:p>
            <a:pPr marL="342900" indent="-342900" algn="just">
              <a:spcBef>
                <a:spcPts val="300"/>
              </a:spcBef>
              <a:buFont typeface="Arial" panose="020B0604020202020204" pitchFamily="34" charset="0"/>
              <a:buAutoNum type="arabicParenR"/>
              <a:defRPr sz="1600">
                <a:solidFill>
                  <a:srgbClr val="000000"/>
                </a:solidFill>
              </a:defRPr>
            </a:pPr>
            <a:endParaRPr lang="lv-LV" sz="1800" i="1" dirty="0" smtClean="0">
              <a:solidFill>
                <a:srgbClr val="000000"/>
              </a:solidFill>
            </a:endParaRPr>
          </a:p>
          <a:p>
            <a:pPr marL="342900" indent="-342900" algn="just">
              <a:spcBef>
                <a:spcPts val="300"/>
              </a:spcBef>
              <a:buFont typeface="Arial" panose="020B0604020202020204" pitchFamily="34" charset="0"/>
              <a:buAutoNum type="arabicParenR"/>
              <a:defRPr sz="1600">
                <a:solidFill>
                  <a:srgbClr val="000000"/>
                </a:solidFill>
              </a:defRPr>
            </a:pPr>
            <a:r>
              <a:rPr lang="lv-LV" sz="1800" dirty="0" smtClean="0">
                <a:solidFill>
                  <a:srgbClr val="000000"/>
                </a:solidFill>
              </a:rPr>
              <a:t>neiekļaut taksācijas perioda ar UIN apliekamajā bāzē ziedoto summu, līdz  2% no iepriekšējā pārskata gada kopējās darba ņēmējiem aprēķinātās bruto darba samaksas, no kuras samaksātas VSAOI; </a:t>
            </a:r>
            <a:r>
              <a:rPr lang="lv-LV" sz="1800" i="1" dirty="0" smtClean="0">
                <a:solidFill>
                  <a:srgbClr val="000000"/>
                </a:solidFill>
              </a:rPr>
              <a:t>vai</a:t>
            </a:r>
          </a:p>
          <a:p>
            <a:pPr marL="342900" indent="-342900" algn="just">
              <a:spcBef>
                <a:spcPts val="300"/>
              </a:spcBef>
              <a:buFont typeface="Arial" panose="020B0604020202020204" pitchFamily="34" charset="0"/>
              <a:buAutoNum type="arabicParenR"/>
              <a:defRPr sz="1600">
                <a:solidFill>
                  <a:srgbClr val="000000"/>
                </a:solidFill>
              </a:defRPr>
            </a:pPr>
            <a:endParaRPr lang="lv-LV" sz="1800" i="1" dirty="0" smtClean="0">
              <a:solidFill>
                <a:srgbClr val="000000"/>
              </a:solidFill>
            </a:endParaRPr>
          </a:p>
          <a:p>
            <a:pPr marL="342900" indent="-342900" algn="just">
              <a:spcBef>
                <a:spcPts val="300"/>
              </a:spcBef>
              <a:buFont typeface="Arial" panose="020B0604020202020204" pitchFamily="34" charset="0"/>
              <a:buAutoNum type="arabicParenR"/>
              <a:defRPr sz="1600">
                <a:solidFill>
                  <a:srgbClr val="000000"/>
                </a:solidFill>
              </a:defRPr>
            </a:pPr>
            <a:r>
              <a:rPr lang="lv-LV" sz="1800" dirty="0" smtClean="0">
                <a:solidFill>
                  <a:srgbClr val="000000"/>
                </a:solidFill>
              </a:rPr>
              <a:t>samazināt taksācijas periodā par aprēķinātajām dividendēm maksājamo UIN par 75 % no ziedotās summas, vienlaicīgi nepārsniedzot 20 % no aprēķinātās UIN summas par minētajām dividendēm.</a:t>
            </a:r>
            <a:endParaRPr lang="lv-LV" sz="1800" dirty="0">
              <a:solidFill>
                <a:srgbClr val="000000"/>
              </a:solidFill>
            </a:endParaRPr>
          </a:p>
        </p:txBody>
      </p:sp>
      <p:sp>
        <p:nvSpPr>
          <p:cNvPr id="13317"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1E267BD-3FD7-46DB-9E5F-98F4240BF21E}" type="slidenum">
              <a:rPr lang="en-US" altLang="lv-LV" smtClean="0"/>
              <a:pPr/>
              <a:t>6</a:t>
            </a:fld>
            <a:endParaRPr lang="en-US" altLang="lv-LV" smtClean="0"/>
          </a:p>
        </p:txBody>
      </p:sp>
    </p:spTree>
    <p:extLst>
      <p:ext uri="{BB962C8B-B14F-4D97-AF65-F5344CB8AC3E}">
        <p14:creationId xmlns:p14="http://schemas.microsoft.com/office/powerpoint/2010/main" val="2592887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898648" y="539750"/>
            <a:ext cx="7159752" cy="712978"/>
          </a:xfrm>
        </p:spPr>
        <p:txBody>
          <a:bodyPr>
            <a:normAutofit/>
          </a:bodyPr>
          <a:lstStyle/>
          <a:p>
            <a:r>
              <a:rPr lang="lv-LV" altLang="lv-LV" sz="2000" dirty="0" smtClean="0"/>
              <a:t>Saeima š.g. 23. maijā ir pieņēmusi un no š.g. 1.jūlija spēkā ir:</a:t>
            </a:r>
          </a:p>
        </p:txBody>
      </p:sp>
      <p:sp>
        <p:nvSpPr>
          <p:cNvPr id="7" name="Content Placeholder 3"/>
          <p:cNvSpPr txBox="1">
            <a:spLocks noGrp="1"/>
          </p:cNvSpPr>
          <p:nvPr>
            <p:ph idx="1"/>
          </p:nvPr>
        </p:nvSpPr>
        <p:spPr>
          <a:xfrm>
            <a:off x="2267712" y="1558100"/>
            <a:ext cx="8439912" cy="4525962"/>
          </a:xfrm>
          <a:ln w="25400">
            <a:round/>
          </a:ln>
        </p:spPr>
        <p:txBody>
          <a:bodyPr>
            <a:normAutofit fontScale="92500" lnSpcReduction="10000"/>
          </a:bodyPr>
          <a:lstStyle/>
          <a:p>
            <a:pPr algn="just">
              <a:spcBef>
                <a:spcPts val="300"/>
              </a:spcBef>
              <a:defRPr sz="1600">
                <a:solidFill>
                  <a:srgbClr val="000000"/>
                </a:solidFill>
              </a:defRPr>
            </a:pPr>
            <a:r>
              <a:rPr lang="lv-LV" sz="1900" dirty="0" smtClean="0">
                <a:solidFill>
                  <a:srgbClr val="000000"/>
                </a:solidFill>
              </a:rPr>
              <a:t>Grozījumi UIN likumā (pārejas noteikumi), kas paredz, ka:</a:t>
            </a:r>
          </a:p>
          <a:p>
            <a:pPr algn="just">
              <a:spcBef>
                <a:spcPts val="300"/>
              </a:spcBef>
              <a:defRPr sz="1600">
                <a:solidFill>
                  <a:srgbClr val="000000"/>
                </a:solidFill>
              </a:defRPr>
            </a:pPr>
            <a:endParaRPr lang="lv-LV" sz="1900" dirty="0" smtClean="0">
              <a:solidFill>
                <a:srgbClr val="000000"/>
              </a:solidFill>
            </a:endParaRPr>
          </a:p>
          <a:p>
            <a:pPr marL="285750" indent="-285750" algn="just">
              <a:spcBef>
                <a:spcPts val="300"/>
              </a:spcBef>
              <a:buFont typeface="Arial" panose="020B0604020202020204" pitchFamily="34" charset="0"/>
              <a:buChar char="•"/>
              <a:defRPr sz="1600">
                <a:solidFill>
                  <a:srgbClr val="000000"/>
                </a:solidFill>
              </a:defRPr>
            </a:pPr>
            <a:r>
              <a:rPr lang="lv-LV" sz="1900" dirty="0" smtClean="0">
                <a:solidFill>
                  <a:srgbClr val="000000"/>
                </a:solidFill>
              </a:rPr>
              <a:t>laikposmā no 2020. gada 1.janvāra līdz 2022. gada 31.decembrim varēs piemērot labvēlīgāku režīmu ziedotājiem.</a:t>
            </a:r>
          </a:p>
          <a:p>
            <a:pPr algn="just">
              <a:spcBef>
                <a:spcPts val="300"/>
              </a:spcBef>
              <a:defRPr sz="1600">
                <a:solidFill>
                  <a:srgbClr val="000000"/>
                </a:solidFill>
              </a:defRPr>
            </a:pPr>
            <a:endParaRPr lang="lv-LV" sz="1900" dirty="0" smtClean="0">
              <a:solidFill>
                <a:srgbClr val="000000"/>
              </a:solidFill>
            </a:endParaRPr>
          </a:p>
          <a:p>
            <a:pPr algn="just">
              <a:spcBef>
                <a:spcPts val="300"/>
              </a:spcBef>
              <a:defRPr sz="1600">
                <a:solidFill>
                  <a:srgbClr val="000000"/>
                </a:solidFill>
              </a:defRPr>
            </a:pPr>
            <a:r>
              <a:rPr lang="lv-LV" sz="1900" dirty="0" smtClean="0">
                <a:solidFill>
                  <a:srgbClr val="000000"/>
                </a:solidFill>
              </a:rPr>
              <a:t>Rezultātā minētajā laikā uzņēmējs varēs samazināt par aprēķinātajām dividendēm maksājamo UIN par </a:t>
            </a:r>
            <a:r>
              <a:rPr lang="lv-LV" sz="1900" b="1" dirty="0" smtClean="0">
                <a:solidFill>
                  <a:srgbClr val="000000"/>
                </a:solidFill>
              </a:rPr>
              <a:t>85 %</a:t>
            </a:r>
            <a:r>
              <a:rPr lang="lv-LV" sz="1900" dirty="0" smtClean="0">
                <a:solidFill>
                  <a:srgbClr val="000000"/>
                </a:solidFill>
              </a:rPr>
              <a:t> no SLO ziedotās summas, vienlaicīgi nepārsniedzot </a:t>
            </a:r>
            <a:r>
              <a:rPr lang="lv-LV" sz="1900" b="1" dirty="0" smtClean="0">
                <a:solidFill>
                  <a:srgbClr val="000000"/>
                </a:solidFill>
              </a:rPr>
              <a:t>30 % </a:t>
            </a:r>
            <a:r>
              <a:rPr lang="lv-LV" sz="1900" dirty="0" smtClean="0">
                <a:solidFill>
                  <a:srgbClr val="000000"/>
                </a:solidFill>
              </a:rPr>
              <a:t>no aprēķinātās UIN summas par minētajām dividendēm.</a:t>
            </a:r>
          </a:p>
          <a:p>
            <a:pPr algn="just">
              <a:spcBef>
                <a:spcPts val="300"/>
              </a:spcBef>
              <a:defRPr sz="1600">
                <a:solidFill>
                  <a:srgbClr val="000000"/>
                </a:solidFill>
              </a:defRPr>
            </a:pPr>
            <a:endParaRPr lang="lv-LV" sz="1900" dirty="0" smtClean="0">
              <a:solidFill>
                <a:srgbClr val="000000"/>
              </a:solidFill>
            </a:endParaRPr>
          </a:p>
          <a:p>
            <a:pPr algn="just">
              <a:spcBef>
                <a:spcPts val="300"/>
              </a:spcBef>
              <a:defRPr sz="1600">
                <a:solidFill>
                  <a:srgbClr val="000000"/>
                </a:solidFill>
              </a:defRPr>
            </a:pPr>
            <a:r>
              <a:rPr lang="lv-LV" sz="1900" dirty="0" smtClean="0">
                <a:solidFill>
                  <a:srgbClr val="000000"/>
                </a:solidFill>
              </a:rPr>
              <a:t>Ja uzņēmumam šis modelis kādu iemeslu dēļ nav piemērojams, saglabāsies arī iespēja, izvēlēties iepriekšminēto 1) vai 2)  nodokļa stimulu. </a:t>
            </a:r>
          </a:p>
          <a:p>
            <a:pPr algn="just">
              <a:spcBef>
                <a:spcPts val="300"/>
              </a:spcBef>
              <a:defRPr sz="1600">
                <a:solidFill>
                  <a:srgbClr val="000000"/>
                </a:solidFill>
              </a:defRPr>
            </a:pPr>
            <a:endParaRPr lang="lv-LV" sz="1900" dirty="0" smtClean="0">
              <a:solidFill>
                <a:srgbClr val="000000"/>
              </a:solidFill>
            </a:endParaRPr>
          </a:p>
          <a:p>
            <a:pPr algn="just">
              <a:spcBef>
                <a:spcPts val="300"/>
              </a:spcBef>
              <a:defRPr sz="1600">
                <a:solidFill>
                  <a:srgbClr val="000000"/>
                </a:solidFill>
              </a:defRPr>
            </a:pPr>
            <a:r>
              <a:rPr lang="lv-LV" sz="1900" dirty="0" smtClean="0">
                <a:solidFill>
                  <a:srgbClr val="000000"/>
                </a:solidFill>
              </a:rPr>
              <a:t>Saeima ir uzdevusi MK līdz 2021.gada 30.novembrim izvērtēt minēto izmaiņu ietekmi uz SLO saņemtajiem ziedojumiem. </a:t>
            </a:r>
          </a:p>
          <a:p>
            <a:pPr algn="just">
              <a:spcBef>
                <a:spcPts val="300"/>
              </a:spcBef>
              <a:defRPr sz="1600">
                <a:solidFill>
                  <a:srgbClr val="000000"/>
                </a:solidFill>
              </a:defRPr>
            </a:pPr>
            <a:endParaRPr lang="lv-LV" sz="2200" dirty="0">
              <a:solidFill>
                <a:srgbClr val="000000"/>
              </a:solidFill>
            </a:endParaRPr>
          </a:p>
        </p:txBody>
      </p:sp>
      <p:sp>
        <p:nvSpPr>
          <p:cNvPr id="14341"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B7C2A0B-4A40-43DD-A675-7F6456EFBF73}" type="slidenum">
              <a:rPr lang="en-US" altLang="lv-LV" smtClean="0"/>
              <a:pPr/>
              <a:t>7</a:t>
            </a:fld>
            <a:endParaRPr lang="en-US" altLang="lv-LV" dirty="0" smtClean="0"/>
          </a:p>
        </p:txBody>
      </p:sp>
    </p:spTree>
    <p:extLst>
      <p:ext uri="{BB962C8B-B14F-4D97-AF65-F5344CB8AC3E}">
        <p14:creationId xmlns:p14="http://schemas.microsoft.com/office/powerpoint/2010/main" val="2918645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015" y="1752601"/>
            <a:ext cx="10228385" cy="4373573"/>
          </a:xfrm>
        </p:spPr>
        <p:txBody>
          <a:bodyPr/>
          <a:lstStyle/>
          <a:p>
            <a:endParaRPr lang="lv-LV" dirty="0" smtClean="0"/>
          </a:p>
          <a:p>
            <a:endParaRPr lang="lv-LV" dirty="0"/>
          </a:p>
          <a:p>
            <a:endParaRPr lang="lv-LV" dirty="0" smtClean="0"/>
          </a:p>
          <a:p>
            <a:pPr algn="ctr">
              <a:defRPr/>
            </a:pPr>
            <a:r>
              <a:rPr lang="lv-LV" altLang="lv-LV" sz="2400" b="1" dirty="0">
                <a:solidFill>
                  <a:schemeClr val="tx1">
                    <a:lumMod val="95000"/>
                    <a:lumOff val="5000"/>
                  </a:schemeClr>
                </a:solidFill>
              </a:rPr>
              <a:t>Grozījumi Sabiedriskā labuma organizāciju likumā</a:t>
            </a:r>
            <a:endParaRPr lang="lv-LV" sz="2400" b="1" dirty="0">
              <a:solidFill>
                <a:schemeClr val="tx1">
                  <a:lumMod val="95000"/>
                  <a:lumOff val="5000"/>
                </a:schemeClr>
              </a:solidFill>
            </a:endParaRPr>
          </a:p>
        </p:txBody>
      </p:sp>
      <p:sp>
        <p:nvSpPr>
          <p:cNvPr id="2" name="Slide Number Placeholder 1"/>
          <p:cNvSpPr>
            <a:spLocks noGrp="1"/>
          </p:cNvSpPr>
          <p:nvPr>
            <p:ph type="sldNum" sz="quarter" idx="13"/>
          </p:nvPr>
        </p:nvSpPr>
        <p:spPr/>
        <p:txBody>
          <a:bodyPr/>
          <a:lstStyle/>
          <a:p>
            <a:pPr>
              <a:defRPr/>
            </a:pPr>
            <a:fld id="{C2B432FA-542C-4A66-9958-070BC2014684}" type="slidenum">
              <a:rPr lang="en-US" altLang="lv-LV" smtClean="0"/>
              <a:pPr>
                <a:defRPr/>
              </a:pPr>
              <a:t>8</a:t>
            </a:fld>
            <a:endParaRPr lang="en-US" altLang="lv-LV"/>
          </a:p>
        </p:txBody>
      </p:sp>
    </p:spTree>
    <p:extLst>
      <p:ext uri="{BB962C8B-B14F-4D97-AF65-F5344CB8AC3E}">
        <p14:creationId xmlns:p14="http://schemas.microsoft.com/office/powerpoint/2010/main" val="390495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391508" y="1471613"/>
            <a:ext cx="8691020" cy="988123"/>
          </a:xfrm>
        </p:spPr>
        <p:txBody>
          <a:bodyPr>
            <a:noAutofit/>
          </a:bodyPr>
          <a:lstStyle/>
          <a:p>
            <a:pPr algn="just">
              <a:lnSpc>
                <a:spcPct val="90000"/>
              </a:lnSpc>
              <a:spcBef>
                <a:spcPts val="528"/>
              </a:spcBef>
              <a:spcAft>
                <a:spcPts val="600"/>
              </a:spcAft>
              <a:defRPr/>
            </a:pPr>
            <a:r>
              <a:rPr lang="lv-LV" sz="1800" b="0" dirty="0">
                <a:solidFill>
                  <a:schemeClr val="tx1">
                    <a:lumMod val="95000"/>
                    <a:lumOff val="5000"/>
                  </a:schemeClr>
                </a:solidFill>
              </a:rPr>
              <a:t>Grozījumi paredz pilnveidot sabiedriskā labuma organizāciju (SLO) darbības vidi, uzlabojot SLO un nodokļu administrācijas sadarbību, mazinot administratīvo slogu (grozījumi šobrīd tiek izskatīti Saeimā). </a:t>
            </a:r>
            <a:r>
              <a:rPr lang="lv-LV" sz="1800" dirty="0">
                <a:solidFill>
                  <a:schemeClr val="tx1">
                    <a:lumMod val="95000"/>
                    <a:lumOff val="5000"/>
                  </a:schemeClr>
                </a:solidFill>
              </a:rPr>
              <a:t/>
            </a:r>
            <a:br>
              <a:rPr lang="lv-LV" sz="1800" dirty="0">
                <a:solidFill>
                  <a:schemeClr val="tx1">
                    <a:lumMod val="95000"/>
                    <a:lumOff val="5000"/>
                  </a:schemeClr>
                </a:solidFill>
              </a:rPr>
            </a:br>
            <a:r>
              <a:rPr lang="lv-LV" sz="1800" dirty="0">
                <a:solidFill>
                  <a:schemeClr val="tx1">
                    <a:lumMod val="95000"/>
                    <a:lumOff val="5000"/>
                  </a:schemeClr>
                </a:solidFill>
              </a:rPr>
              <a:t/>
            </a:r>
            <a:br>
              <a:rPr lang="lv-LV" sz="1800" dirty="0">
                <a:solidFill>
                  <a:schemeClr val="tx1">
                    <a:lumMod val="95000"/>
                    <a:lumOff val="5000"/>
                  </a:schemeClr>
                </a:solidFill>
              </a:rPr>
            </a:br>
            <a:r>
              <a:rPr lang="lv-LV" sz="1800" b="0" dirty="0">
                <a:solidFill>
                  <a:schemeClr val="tx1">
                    <a:lumMod val="95000"/>
                    <a:lumOff val="5000"/>
                  </a:schemeClr>
                </a:solidFill>
              </a:rPr>
              <a:t/>
            </a:r>
            <a:br>
              <a:rPr lang="lv-LV" sz="1800" b="0" dirty="0">
                <a:solidFill>
                  <a:schemeClr val="tx1">
                    <a:lumMod val="95000"/>
                    <a:lumOff val="5000"/>
                  </a:schemeClr>
                </a:solidFill>
              </a:rPr>
            </a:br>
            <a:endParaRPr lang="lv-LV" altLang="lv-LV" sz="1800" b="0" dirty="0">
              <a:solidFill>
                <a:schemeClr val="tx1">
                  <a:lumMod val="95000"/>
                  <a:lumOff val="5000"/>
                </a:schemeClr>
              </a:solidFill>
            </a:endParaRPr>
          </a:p>
        </p:txBody>
      </p:sp>
      <p:sp>
        <p:nvSpPr>
          <p:cNvPr id="3" name="Text Placeholder 2"/>
          <p:cNvSpPr>
            <a:spLocks noGrp="1"/>
          </p:cNvSpPr>
          <p:nvPr>
            <p:ph type="body" idx="1"/>
          </p:nvPr>
        </p:nvSpPr>
        <p:spPr>
          <a:xfrm>
            <a:off x="3026664" y="554737"/>
            <a:ext cx="8055864" cy="690563"/>
          </a:xfrm>
        </p:spPr>
        <p:txBody>
          <a:bodyPr>
            <a:normAutofit fontScale="92500"/>
          </a:bodyPr>
          <a:lstStyle/>
          <a:p>
            <a:pPr>
              <a:defRPr/>
            </a:pPr>
            <a:r>
              <a:rPr lang="lv-LV" altLang="lv-LV" sz="2200" b="1" dirty="0">
                <a:solidFill>
                  <a:schemeClr val="tx1">
                    <a:lumMod val="95000"/>
                    <a:lumOff val="5000"/>
                  </a:schemeClr>
                </a:solidFill>
              </a:rPr>
              <a:t>Grozījumi Sabiedriskā labuma organizāciju likumā</a:t>
            </a:r>
            <a:endParaRPr lang="lv-LV" sz="2200" b="1" dirty="0">
              <a:solidFill>
                <a:schemeClr val="tx1">
                  <a:lumMod val="95000"/>
                  <a:lumOff val="5000"/>
                </a:schemeClr>
              </a:solidFill>
            </a:endParaRPr>
          </a:p>
        </p:txBody>
      </p:sp>
      <p:sp>
        <p:nvSpPr>
          <p:cNvPr id="13318"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2BE8CE2-77A5-4684-8022-FBF935E48C9A}" type="slidenum">
              <a:rPr lang="en-US" altLang="lv-LV" smtClean="0"/>
              <a:pPr/>
              <a:t>9</a:t>
            </a:fld>
            <a:endParaRPr lang="en-US" altLang="lv-LV" smtClean="0"/>
          </a:p>
        </p:txBody>
      </p:sp>
      <p:sp>
        <p:nvSpPr>
          <p:cNvPr id="2" name="TextBox 1"/>
          <p:cNvSpPr txBox="1"/>
          <p:nvPr/>
        </p:nvSpPr>
        <p:spPr>
          <a:xfrm>
            <a:off x="2246314" y="2605337"/>
            <a:ext cx="8757139" cy="400110"/>
          </a:xfrm>
          <a:prstGeom prst="rect">
            <a:avLst/>
          </a:prstGeom>
          <a:noFill/>
        </p:spPr>
        <p:txBody>
          <a:bodyPr wrap="square" rtlCol="0">
            <a:spAutoFit/>
          </a:bodyPr>
          <a:lstStyle/>
          <a:p>
            <a:r>
              <a:rPr lang="lv-LV" sz="2000" b="1" i="1"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Administratīvā sloga mazināšana</a:t>
            </a:r>
            <a:r>
              <a:rPr lang="lv-LV" sz="2000" b="1" i="1"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a:t>
            </a:r>
            <a:endParaRPr lang="lv-LV" sz="2000" b="1" dirty="0">
              <a:latin typeface="Verdana" panose="020B0604030504040204" pitchFamily="34" charset="0"/>
              <a:ea typeface="Verdana" panose="020B0604030504040204" pitchFamily="34" charset="0"/>
              <a:cs typeface="Verdana" panose="020B0604030504040204" pitchFamily="34" charset="0"/>
            </a:endParaRPr>
          </a:p>
        </p:txBody>
      </p:sp>
      <p:sp>
        <p:nvSpPr>
          <p:cNvPr id="4" name="TextBox 3"/>
          <p:cNvSpPr txBox="1"/>
          <p:nvPr/>
        </p:nvSpPr>
        <p:spPr>
          <a:xfrm>
            <a:off x="2246314" y="3005447"/>
            <a:ext cx="8836214" cy="2585323"/>
          </a:xfrm>
          <a:prstGeom prst="rect">
            <a:avLst/>
          </a:prstGeom>
          <a:noFill/>
        </p:spPr>
        <p:txBody>
          <a:bodyPr wrap="square" rtlCol="0">
            <a:spAutoFit/>
          </a:bodyPr>
          <a:lstStyle/>
          <a:p>
            <a:pPr marL="342900" indent="-342900" algn="just">
              <a:buFont typeface="Arial" panose="020B0604020202020204" pitchFamily="34" charset="0"/>
              <a:buChar char="•"/>
            </a:pP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Elektroniska </a:t>
            </a: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un automatizēta dokumentu aprite starp VID un </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SLO;</a:t>
            </a:r>
            <a:endPar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buFont typeface="Arial" panose="020B0604020202020204" pitchFamily="34" charset="0"/>
              <a:buChar char="•"/>
            </a:pP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Sabiedriskā </a:t>
            </a: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labuma komisijas (Komisija) sēžu protokolēšana tikai audioierakstā; Komisijas personālsastāvu apstiprina VID ģenerāldirektors (šobrīd – Ministru kabinets</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a:t>
            </a:r>
          </a:p>
          <a:p>
            <a:pPr marL="342900" indent="-342900" algn="just">
              <a:buFont typeface="Arial" panose="020B0604020202020204" pitchFamily="34" charset="0"/>
              <a:buChar char="•"/>
            </a:pPr>
            <a:r>
              <a:rPr lang="lv-LV" sz="1800" dirty="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VID var pieņemt lēmumu par atteikumu piešķirt SLO statusu un par statusa atņemšanu bez Komisijas iesaistes, ja iemesli ir tehniski un neskar saturisku izvērtēšanu (gada pārskatu, darbības plānu, pieprasītas informācijas nesniegšana VID). VID informē Komisiju par šādu lēmumu</a:t>
            </a:r>
            <a:r>
              <a:rPr lang="lv-LV" sz="1800" dirty="0" smtClean="0">
                <a:solidFill>
                  <a:schemeClr val="tx1">
                    <a:lumMod val="95000"/>
                    <a:lumOff val="5000"/>
                  </a:schemeClr>
                </a:solidFill>
                <a:latin typeface="Verdana" panose="020B0604030504040204" pitchFamily="34" charset="0"/>
                <a:ea typeface="Verdana" panose="020B0604030504040204" pitchFamily="34" charset="0"/>
                <a:cs typeface="Verdana" panose="020B0604030504040204" pitchFamily="34" charset="0"/>
              </a:rPr>
              <a:t>.</a:t>
            </a:r>
            <a:endParaRPr lang="lv-LV" sz="18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57562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2_prezentacija_LV.potx" id="{A644DF08-55B1-441C-9C90-68DAAFBF52DD}" vid="{0BD70AD8-9966-43E4-A8AF-9A8830185A54}"/>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ESbloks_8000_uz270519</Template>
  <TotalTime>324</TotalTime>
  <Words>1711</Words>
  <Application>Microsoft Office PowerPoint</Application>
  <PresentationFormat>Widescreen</PresentationFormat>
  <Paragraphs>217</Paragraphs>
  <Slides>15</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Franklin Gothic Book</vt:lpstr>
      <vt:lpstr>Times New Roman</vt:lpstr>
      <vt:lpstr>Verdana</vt:lpstr>
      <vt:lpstr>Wingdings</vt:lpstr>
      <vt:lpstr>89_Prezentacija_templateLV</vt:lpstr>
      <vt:lpstr>1_Custom Design</vt:lpstr>
      <vt:lpstr> Ar NVO saistītie finanšu jautājumi</vt:lpstr>
      <vt:lpstr>Budžeta sagatavošanas laika grafiks 2020.gadam</vt:lpstr>
      <vt:lpstr>Valsts budžeta finansējuma piešķiršana NVO</vt:lpstr>
      <vt:lpstr>15.aprīlī MK apstiprinātajā Stabilitātes programmā fiksētā fiskālā telpa, % no IKP </vt:lpstr>
      <vt:lpstr>PowerPoint Presentation</vt:lpstr>
      <vt:lpstr>Šobrīd UIN likums paredz 3 dažādu veidu nodokļa stimulus ziedotājam, ja tie ziedo sabiedriskā labuma organizācijai (SLO) </vt:lpstr>
      <vt:lpstr>Saeima š.g. 23. maijā ir pieņēmusi un no š.g. 1.jūlija spēkā ir:</vt:lpstr>
      <vt:lpstr>PowerPoint Presentation</vt:lpstr>
      <vt:lpstr>Grozījumi paredz pilnveidot sabiedriskā labuma organizāciju (SLO) darbības vidi, uzlabojot SLO un nodokļu administrācijas sadarbību, mazinot administratīvo slogu (grozījumi šobrīd tiek izskatīti Saeimā).    </vt:lpstr>
      <vt:lpstr>SLO darbības vides un uzraudzības pilnveidošana:  </vt:lpstr>
      <vt:lpstr>PowerPoint Presentation</vt:lpstr>
      <vt:lpstr>PowerPoint Presentation</vt:lpstr>
      <vt:lpstr>NVO tiek iesaistīti, sākot ar visu 6 Programmu koncepciju (PK) izstrādi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Valts budžeta sagatavošanas process 2020.gadam</dc:title>
  <dc:creator>Dace Siņkovska</dc:creator>
  <cp:lastModifiedBy>Zane Adijāne</cp:lastModifiedBy>
  <cp:revision>51</cp:revision>
  <cp:lastPrinted>2019-06-21T04:25:42Z</cp:lastPrinted>
  <dcterms:created xsi:type="dcterms:W3CDTF">2019-06-18T05:52:07Z</dcterms:created>
  <dcterms:modified xsi:type="dcterms:W3CDTF">2019-06-21T11:41:03Z</dcterms:modified>
</cp:coreProperties>
</file>