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 id="262" r:id="rId5"/>
    <p:sldId id="261" r:id="rId6"/>
    <p:sldId id="266" r:id="rId7"/>
    <p:sldId id="264" r:id="rId8"/>
    <p:sldId id="263" r:id="rId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67" autoAdjust="0"/>
    <p:restoredTop sz="94660"/>
  </p:normalViewPr>
  <p:slideViewPr>
    <p:cSldViewPr snapToGrid="0">
      <p:cViewPr varScale="1">
        <p:scale>
          <a:sx n="58" d="100"/>
          <a:sy n="58" d="100"/>
        </p:scale>
        <p:origin x="82"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CE6F6034-2557-4EA0-A864-CA2234A5D167}" type="datetimeFigureOut">
              <a:rPr lang="lv-LV" smtClean="0"/>
              <a:t>24.06.2019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1310801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CE6F6034-2557-4EA0-A864-CA2234A5D167}" type="datetimeFigureOut">
              <a:rPr lang="lv-LV" smtClean="0"/>
              <a:t>24.06.2019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2962215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CE6F6034-2557-4EA0-A864-CA2234A5D167}" type="datetimeFigureOut">
              <a:rPr lang="lv-LV" smtClean="0"/>
              <a:t>24.06.2019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532510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a:extLst>
              <a:ext uri="{FF2B5EF4-FFF2-40B4-BE49-F238E27FC236}">
                <a16:creationId xmlns="" xmlns:a16="http://schemas.microsoft.com/office/drawing/2014/main" id="{7A547ED6-6E70-46F4-B529-275064310E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06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 xmlns:a16="http://schemas.microsoft.com/office/drawing/2014/main" id="{165EA77C-7042-4A35-B1CB-DFB8B4D7D7D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a:extLst>
              <a:ext uri="{FF2B5EF4-FFF2-40B4-BE49-F238E27FC236}">
                <a16:creationId xmlns="" xmlns:a16="http://schemas.microsoft.com/office/drawing/2014/main" id="{8B587BC9-1756-4D3E-A507-436A7E8995EA}"/>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175508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fld id="{2D62C8CF-D9A4-461D-814C-533FC413BC22}" type="slidenum">
              <a:rPr lang="en-US" altLang="lv-LV"/>
              <a:pPr/>
              <a:t>‹#›</a:t>
            </a:fld>
            <a:endParaRPr lang="en-US" altLang="lv-LV"/>
          </a:p>
        </p:txBody>
      </p:sp>
    </p:spTree>
    <p:extLst>
      <p:ext uri="{BB962C8B-B14F-4D97-AF65-F5344CB8AC3E}">
        <p14:creationId xmlns:p14="http://schemas.microsoft.com/office/powerpoint/2010/main" val="134092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CE6F6034-2557-4EA0-A864-CA2234A5D167}" type="datetimeFigureOut">
              <a:rPr lang="lv-LV" smtClean="0"/>
              <a:t>24.06.2019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2635711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6F6034-2557-4EA0-A864-CA2234A5D167}" type="datetimeFigureOut">
              <a:rPr lang="lv-LV" smtClean="0"/>
              <a:t>24.06.2019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2348408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CE6F6034-2557-4EA0-A864-CA2234A5D167}" type="datetimeFigureOut">
              <a:rPr lang="lv-LV" smtClean="0"/>
              <a:t>24.06.2019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2810808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CE6F6034-2557-4EA0-A864-CA2234A5D167}" type="datetimeFigureOut">
              <a:rPr lang="lv-LV" smtClean="0"/>
              <a:t>24.06.2019</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348888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CE6F6034-2557-4EA0-A864-CA2234A5D167}" type="datetimeFigureOut">
              <a:rPr lang="lv-LV" smtClean="0"/>
              <a:t>24.06.2019</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184311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6F6034-2557-4EA0-A864-CA2234A5D167}" type="datetimeFigureOut">
              <a:rPr lang="lv-LV" smtClean="0"/>
              <a:t>24.06.2019</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100709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6F6034-2557-4EA0-A864-CA2234A5D167}" type="datetimeFigureOut">
              <a:rPr lang="lv-LV" smtClean="0"/>
              <a:t>24.06.2019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2952996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6F6034-2557-4EA0-A864-CA2234A5D167}" type="datetimeFigureOut">
              <a:rPr lang="lv-LV" smtClean="0"/>
              <a:t>24.06.2019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D6803E7-E0E1-4746-A2DB-00781EB1C8F2}" type="slidenum">
              <a:rPr lang="lv-LV" smtClean="0"/>
              <a:t>‹#›</a:t>
            </a:fld>
            <a:endParaRPr lang="lv-LV"/>
          </a:p>
        </p:txBody>
      </p:sp>
    </p:spTree>
    <p:extLst>
      <p:ext uri="{BB962C8B-B14F-4D97-AF65-F5344CB8AC3E}">
        <p14:creationId xmlns:p14="http://schemas.microsoft.com/office/powerpoint/2010/main" val="357433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6F6034-2557-4EA0-A864-CA2234A5D167}" type="datetimeFigureOut">
              <a:rPr lang="lv-LV" smtClean="0"/>
              <a:t>24.06.2019</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803E7-E0E1-4746-A2DB-00781EB1C8F2}" type="slidenum">
              <a:rPr lang="lv-LV" smtClean="0"/>
              <a:t>‹#›</a:t>
            </a:fld>
            <a:endParaRPr lang="lv-LV"/>
          </a:p>
        </p:txBody>
      </p:sp>
    </p:spTree>
    <p:extLst>
      <p:ext uri="{BB962C8B-B14F-4D97-AF65-F5344CB8AC3E}">
        <p14:creationId xmlns:p14="http://schemas.microsoft.com/office/powerpoint/2010/main" val="2734215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 xmlns:a16="http://schemas.microsoft.com/office/drawing/2014/main" id="{96E6B2D5-7685-45C8-821D-CE5DB5ED1739}"/>
              </a:ext>
            </a:extLst>
          </p:cNvPr>
          <p:cNvSpPr>
            <a:spLocks noGrp="1"/>
          </p:cNvSpPr>
          <p:nvPr>
            <p:ph type="title"/>
          </p:nvPr>
        </p:nvSpPr>
        <p:spPr>
          <a:xfrm>
            <a:off x="1282391" y="2746917"/>
            <a:ext cx="9567746" cy="960438"/>
          </a:xfrm>
        </p:spPr>
        <p:txBody>
          <a:bodyPr>
            <a:noAutofit/>
          </a:bodyPr>
          <a:lstStyle/>
          <a:p>
            <a:r>
              <a:rPr lang="lv-LV" dirty="0"/>
              <a:t>Latvijas pārstāvju izvirzīšanas </a:t>
            </a:r>
            <a:r>
              <a:rPr lang="lv-LV" dirty="0" smtClean="0"/>
              <a:t>kārtība </a:t>
            </a:r>
            <a:r>
              <a:rPr lang="lv-LV" dirty="0"/>
              <a:t>dalībai Eiropas Ekonomikas un sociālo lietu </a:t>
            </a:r>
            <a:r>
              <a:rPr lang="lv-LV" dirty="0" smtClean="0"/>
              <a:t>komitejā</a:t>
            </a:r>
            <a:endParaRPr lang="lv-LV" altLang="lv-LV" dirty="0"/>
          </a:p>
        </p:txBody>
      </p:sp>
      <p:sp>
        <p:nvSpPr>
          <p:cNvPr id="12291" name="Text Placeholder 2">
            <a:extLst>
              <a:ext uri="{FF2B5EF4-FFF2-40B4-BE49-F238E27FC236}">
                <a16:creationId xmlns="" xmlns:a16="http://schemas.microsoft.com/office/drawing/2014/main" id="{298B4CB5-AE9B-4883-8BBD-FD4B8CFF3E84}"/>
              </a:ext>
            </a:extLst>
          </p:cNvPr>
          <p:cNvSpPr>
            <a:spLocks noGrp="1"/>
          </p:cNvSpPr>
          <p:nvPr>
            <p:ph type="body" sz="quarter" idx="10"/>
          </p:nvPr>
        </p:nvSpPr>
        <p:spPr>
          <a:xfrm>
            <a:off x="914400" y="4348976"/>
            <a:ext cx="10370634" cy="1289824"/>
          </a:xfrm>
        </p:spPr>
        <p:txBody>
          <a:bodyPr>
            <a:normAutofit/>
          </a:bodyPr>
          <a:lstStyle/>
          <a:p>
            <a:r>
              <a:rPr lang="lv-LV" altLang="lv-LV" sz="1800" dirty="0" smtClean="0"/>
              <a:t>VK piedāvājums </a:t>
            </a:r>
            <a:endParaRPr lang="lv-LV" altLang="lv-LV" sz="1800" dirty="0"/>
          </a:p>
        </p:txBody>
      </p:sp>
      <p:sp>
        <p:nvSpPr>
          <p:cNvPr id="12292" name="Text Placeholder 3">
            <a:extLst>
              <a:ext uri="{FF2B5EF4-FFF2-40B4-BE49-F238E27FC236}">
                <a16:creationId xmlns="" xmlns:a16="http://schemas.microsoft.com/office/drawing/2014/main" id="{EE518A1E-437A-44D8-94C9-AB2499B35071}"/>
              </a:ext>
            </a:extLst>
          </p:cNvPr>
          <p:cNvSpPr>
            <a:spLocks noGrp="1"/>
          </p:cNvSpPr>
          <p:nvPr>
            <p:ph type="body" sz="quarter" idx="11"/>
          </p:nvPr>
        </p:nvSpPr>
        <p:spPr>
          <a:xfrm>
            <a:off x="1037064" y="5742500"/>
            <a:ext cx="10363200" cy="639762"/>
          </a:xfrm>
        </p:spPr>
        <p:txBody>
          <a:bodyPr/>
          <a:lstStyle/>
          <a:p>
            <a:r>
              <a:rPr lang="lv-LV" altLang="lv-LV" dirty="0" smtClean="0"/>
              <a:t>Memoranda padomes sēde</a:t>
            </a:r>
          </a:p>
          <a:p>
            <a:r>
              <a:rPr lang="lv-LV" altLang="lv-LV" dirty="0" smtClean="0"/>
              <a:t> </a:t>
            </a:r>
            <a:r>
              <a:rPr lang="lv-LV" altLang="lv-LV" dirty="0"/>
              <a:t>2019. gada </a:t>
            </a:r>
            <a:r>
              <a:rPr lang="lv-LV" altLang="lv-LV" dirty="0" smtClean="0"/>
              <a:t>27. </a:t>
            </a:r>
            <a:r>
              <a:rPr lang="lv-LV" altLang="lv-LV" dirty="0"/>
              <a:t>jūnijā</a:t>
            </a:r>
          </a:p>
        </p:txBody>
      </p:sp>
    </p:spTree>
    <p:extLst>
      <p:ext uri="{BB962C8B-B14F-4D97-AF65-F5344CB8AC3E}">
        <p14:creationId xmlns:p14="http://schemas.microsoft.com/office/powerpoint/2010/main" val="572419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2EAD95-EDC8-4AC5-B09B-716AEDA963BC}"/>
              </a:ext>
            </a:extLst>
          </p:cNvPr>
          <p:cNvSpPr>
            <a:spLocks noGrp="1"/>
          </p:cNvSpPr>
          <p:nvPr>
            <p:ph type="title"/>
          </p:nvPr>
        </p:nvSpPr>
        <p:spPr>
          <a:xfrm>
            <a:off x="3211551" y="591014"/>
            <a:ext cx="8370849" cy="826627"/>
          </a:xfrm>
        </p:spPr>
        <p:txBody>
          <a:bodyPr>
            <a:normAutofit/>
          </a:bodyPr>
          <a:lstStyle/>
          <a:p>
            <a:r>
              <a:rPr lang="lv-LV" sz="3200" dirty="0" smtClean="0"/>
              <a:t>Piedāvājuma būtība</a:t>
            </a:r>
            <a:endParaRPr lang="lv-LV" sz="3200" dirty="0"/>
          </a:p>
        </p:txBody>
      </p:sp>
      <p:sp>
        <p:nvSpPr>
          <p:cNvPr id="3" name="Content Placeholder 2"/>
          <p:cNvSpPr>
            <a:spLocks noGrp="1"/>
          </p:cNvSpPr>
          <p:nvPr>
            <p:ph idx="1"/>
          </p:nvPr>
        </p:nvSpPr>
        <p:spPr>
          <a:xfrm>
            <a:off x="869795" y="1728439"/>
            <a:ext cx="10518387" cy="4397736"/>
          </a:xfrm>
        </p:spPr>
        <p:txBody>
          <a:bodyPr/>
          <a:lstStyle/>
          <a:p>
            <a:pPr marL="342900" indent="-342900" algn="just">
              <a:buFont typeface="Arial" panose="020B0604020202020204" pitchFamily="34" charset="0"/>
              <a:buChar char="•"/>
            </a:pPr>
            <a:r>
              <a:rPr lang="lv-LV" sz="2400" dirty="0" smtClean="0"/>
              <a:t>Risinājums neparedz </a:t>
            </a:r>
            <a:r>
              <a:rPr lang="lv-LV" sz="2400" dirty="0"/>
              <a:t>radīt jaunu administratīvo regulējumu vai institucionālos </a:t>
            </a:r>
            <a:r>
              <a:rPr lang="lv-LV" sz="2400" dirty="0" smtClean="0"/>
              <a:t>veidojumus</a:t>
            </a:r>
          </a:p>
          <a:p>
            <a:pPr marL="342900" indent="-342900" algn="just">
              <a:buFont typeface="Arial" panose="020B0604020202020204" pitchFamily="34" charset="0"/>
              <a:buChar char="•"/>
            </a:pPr>
            <a:r>
              <a:rPr lang="lv-LV" sz="2400" dirty="0" smtClean="0"/>
              <a:t>Pretendentu atlase dalībai </a:t>
            </a:r>
            <a:r>
              <a:rPr lang="lv-LV" sz="2400" dirty="0"/>
              <a:t>EESLK </a:t>
            </a:r>
            <a:r>
              <a:rPr lang="lv-LV" sz="2400" dirty="0" smtClean="0"/>
              <a:t>tiek organizēta, </a:t>
            </a:r>
            <a:r>
              <a:rPr lang="lv-LV" sz="2400" dirty="0"/>
              <a:t>izmantojot NTSP un Memoranda padomes </a:t>
            </a:r>
            <a:r>
              <a:rPr lang="lv-LV" sz="2400" dirty="0" smtClean="0"/>
              <a:t>platformas</a:t>
            </a:r>
            <a:endParaRPr lang="lv-LV" sz="2400" dirty="0"/>
          </a:p>
          <a:p>
            <a:pPr marL="342900" indent="-342900" algn="just">
              <a:buFont typeface="Arial" panose="020B0604020202020204" pitchFamily="34" charset="0"/>
              <a:buChar char="•"/>
            </a:pPr>
            <a:r>
              <a:rPr lang="lv-LV" sz="2400" dirty="0" smtClean="0"/>
              <a:t>Atlasi veic pašas nevalstiskās organizācijas saskaņā </a:t>
            </a:r>
            <a:r>
              <a:rPr lang="lv-LV" sz="2400" dirty="0"/>
              <a:t>ar izvirzītajiem </a:t>
            </a:r>
            <a:r>
              <a:rPr lang="lv-LV" sz="2400" dirty="0" smtClean="0"/>
              <a:t>kritērijiem</a:t>
            </a:r>
          </a:p>
          <a:p>
            <a:pPr marL="342900" indent="-342900" algn="just">
              <a:buFont typeface="Arial" panose="020B0604020202020204" pitchFamily="34" charset="0"/>
              <a:buChar char="•"/>
            </a:pPr>
            <a:r>
              <a:rPr lang="lv-LV" sz="2400" dirty="0" smtClean="0"/>
              <a:t>Kandidātus apstiprina NTSP </a:t>
            </a:r>
            <a:r>
              <a:rPr lang="lv-LV" sz="2400" dirty="0"/>
              <a:t>un </a:t>
            </a:r>
            <a:r>
              <a:rPr lang="lv-LV" sz="2400" dirty="0" smtClean="0"/>
              <a:t>Memoranda padome </a:t>
            </a:r>
          </a:p>
          <a:p>
            <a:pPr marL="342900" indent="-342900" algn="just">
              <a:buFont typeface="Arial" panose="020B0604020202020204" pitchFamily="34" charset="0"/>
              <a:buChar char="•"/>
            </a:pPr>
            <a:r>
              <a:rPr lang="lv-LV" sz="2400" dirty="0"/>
              <a:t>Latvijas kandidātu saraksts ar rīkojumu tiek apstiprināts </a:t>
            </a:r>
            <a:r>
              <a:rPr lang="lv-LV" sz="2400" dirty="0" smtClean="0"/>
              <a:t>MK</a:t>
            </a:r>
          </a:p>
          <a:p>
            <a:pPr marL="342900" indent="-342900" algn="just">
              <a:buFont typeface="Arial" panose="020B0604020202020204" pitchFamily="34" charset="0"/>
              <a:buChar char="•"/>
            </a:pPr>
            <a:r>
              <a:rPr lang="lv-LV" sz="2400" dirty="0" smtClean="0"/>
              <a:t>ĀM paziņo </a:t>
            </a:r>
            <a:r>
              <a:rPr lang="lv-LV" sz="2400" dirty="0"/>
              <a:t>Padomes ģenerālsekretāram par </a:t>
            </a:r>
            <a:r>
              <a:rPr lang="lv-LV" sz="2400" dirty="0" smtClean="0"/>
              <a:t>LV </a:t>
            </a:r>
            <a:r>
              <a:rPr lang="lv-LV" sz="2400" dirty="0"/>
              <a:t>izvirzītajām kandidatūrām dalībai </a:t>
            </a:r>
            <a:r>
              <a:rPr lang="lv-LV" sz="2400" dirty="0" smtClean="0"/>
              <a:t>EESLK</a:t>
            </a:r>
            <a:endParaRPr lang="lv-LV" sz="2400" dirty="0"/>
          </a:p>
          <a:p>
            <a:pPr marL="342900" indent="-342900" algn="just">
              <a:buFont typeface="Arial" panose="020B0604020202020204" pitchFamily="34" charset="0"/>
              <a:buChar char="•"/>
            </a:pPr>
            <a:endParaRPr lang="lv-LV" dirty="0" smtClean="0"/>
          </a:p>
          <a:p>
            <a:pPr marL="342900" indent="-342900" algn="just">
              <a:buFont typeface="Arial" panose="020B0604020202020204" pitchFamily="34" charset="0"/>
              <a:buChar char="•"/>
            </a:pPr>
            <a:endParaRPr lang="lv-LV" dirty="0"/>
          </a:p>
        </p:txBody>
      </p:sp>
    </p:spTree>
    <p:extLst>
      <p:ext uri="{BB962C8B-B14F-4D97-AF65-F5344CB8AC3E}">
        <p14:creationId xmlns:p14="http://schemas.microsoft.com/office/powerpoint/2010/main" val="2327737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3189" y="592874"/>
            <a:ext cx="9054791" cy="1036642"/>
          </a:xfrm>
        </p:spPr>
        <p:txBody>
          <a:bodyPr>
            <a:noAutofit/>
          </a:bodyPr>
          <a:lstStyle/>
          <a:p>
            <a:r>
              <a:rPr lang="lv-LV" sz="3200" dirty="0" smtClean="0"/>
              <a:t>Pārstāvju skaita sadalījums &amp; termiņš </a:t>
            </a:r>
            <a:endParaRPr lang="lv-LV" sz="3200" dirty="0"/>
          </a:p>
        </p:txBody>
      </p:sp>
      <p:graphicFrame>
        <p:nvGraphicFramePr>
          <p:cNvPr id="7" name="Table 6"/>
          <p:cNvGraphicFramePr>
            <a:graphicFrameLocks noGrp="1"/>
          </p:cNvGraphicFramePr>
          <p:nvPr>
            <p:extLst>
              <p:ext uri="{D42A27DB-BD31-4B8C-83A1-F6EECF244321}">
                <p14:modId xmlns:p14="http://schemas.microsoft.com/office/powerpoint/2010/main" val="742602923"/>
              </p:ext>
            </p:extLst>
          </p:nvPr>
        </p:nvGraphicFramePr>
        <p:xfrm>
          <a:off x="887896" y="1741518"/>
          <a:ext cx="10593765" cy="3195955"/>
        </p:xfrm>
        <a:graphic>
          <a:graphicData uri="http://schemas.openxmlformats.org/drawingml/2006/table">
            <a:tbl>
              <a:tblPr firstRow="1" firstCol="1" bandRow="1">
                <a:tableStyleId>{5C22544A-7EE6-4342-B048-85BDC9FD1C3A}</a:tableStyleId>
              </a:tblPr>
              <a:tblGrid>
                <a:gridCol w="4080174"/>
                <a:gridCol w="1693428"/>
                <a:gridCol w="4820163"/>
              </a:tblGrid>
              <a:tr h="168023">
                <a:tc>
                  <a:txBody>
                    <a:bodyPr/>
                    <a:lstStyle/>
                    <a:p>
                      <a:pPr algn="ctr">
                        <a:lnSpc>
                          <a:spcPct val="107000"/>
                        </a:lnSpc>
                        <a:spcAft>
                          <a:spcPts val="800"/>
                        </a:spcAft>
                      </a:pPr>
                      <a:r>
                        <a:rPr lang="lv-LV" sz="2800" dirty="0" smtClean="0">
                          <a:effectLst/>
                        </a:rPr>
                        <a:t>Grupa</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lv-LV" sz="2800" dirty="0">
                          <a:effectLst/>
                        </a:rPr>
                        <a:t>Pārstāvju skaits</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lv-LV" sz="2800" dirty="0">
                          <a:effectLst/>
                        </a:rPr>
                        <a:t>Pretendentu atlasi dalībai EESLK nodrošina</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3780">
                <a:tc>
                  <a:txBody>
                    <a:bodyPr/>
                    <a:lstStyle/>
                    <a:p>
                      <a:pPr algn="ctr">
                        <a:lnSpc>
                          <a:spcPct val="107000"/>
                        </a:lnSpc>
                        <a:spcAft>
                          <a:spcPts val="800"/>
                        </a:spcAft>
                      </a:pPr>
                      <a:r>
                        <a:rPr lang="lv-LV" sz="2800" dirty="0">
                          <a:effectLst/>
                        </a:rPr>
                        <a:t>Darba devēju pārstāvji</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lv-LV" sz="2800" dirty="0">
                          <a:effectLst/>
                        </a:rPr>
                        <a:t>2</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rowSpan="2">
                  <a:txBody>
                    <a:bodyPr/>
                    <a:lstStyle/>
                    <a:p>
                      <a:pPr algn="ctr">
                        <a:lnSpc>
                          <a:spcPct val="107000"/>
                        </a:lnSpc>
                        <a:spcAft>
                          <a:spcPts val="800"/>
                        </a:spcAft>
                      </a:pPr>
                      <a:r>
                        <a:rPr lang="lv-LV" sz="2800" dirty="0">
                          <a:effectLst/>
                        </a:rPr>
                        <a:t>NTSP</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223780">
                <a:tc>
                  <a:txBody>
                    <a:bodyPr/>
                    <a:lstStyle/>
                    <a:p>
                      <a:pPr algn="ctr">
                        <a:lnSpc>
                          <a:spcPct val="107000"/>
                        </a:lnSpc>
                        <a:spcAft>
                          <a:spcPts val="800"/>
                        </a:spcAft>
                      </a:pPr>
                      <a:r>
                        <a:rPr lang="lv-LV" sz="2800" dirty="0">
                          <a:effectLst/>
                        </a:rPr>
                        <a:t>Darbinieku pārstāvji</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lv-LV" sz="2800" dirty="0">
                          <a:effectLst/>
                        </a:rPr>
                        <a:t>2</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vMerge="1">
                  <a:txBody>
                    <a:bodyPr/>
                    <a:lstStyle/>
                    <a:p>
                      <a:endParaRPr lang="lv-LV"/>
                    </a:p>
                  </a:txBody>
                  <a:tcPr/>
                </a:tc>
              </a:tr>
              <a:tr h="298817">
                <a:tc>
                  <a:txBody>
                    <a:bodyPr/>
                    <a:lstStyle/>
                    <a:p>
                      <a:pPr algn="ctr">
                        <a:lnSpc>
                          <a:spcPct val="107000"/>
                        </a:lnSpc>
                        <a:spcAft>
                          <a:spcPts val="800"/>
                        </a:spcAft>
                      </a:pPr>
                      <a:r>
                        <a:rPr lang="lv-LV" sz="2800" dirty="0">
                          <a:effectLst/>
                        </a:rPr>
                        <a:t>Citu ekonomisko un sociālo interešu kategoriju pārstāvji</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lv-LV" sz="2800" dirty="0">
                          <a:effectLst/>
                        </a:rPr>
                        <a:t>3</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lnSpc>
                          <a:spcPct val="107000"/>
                        </a:lnSpc>
                        <a:spcAft>
                          <a:spcPts val="800"/>
                        </a:spcAft>
                      </a:pPr>
                      <a:r>
                        <a:rPr lang="lv-LV" sz="2800" dirty="0">
                          <a:effectLst/>
                        </a:rPr>
                        <a:t>Memoranda padome</a:t>
                      </a:r>
                      <a:endParaRPr lang="lv-LV"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bl>
          </a:graphicData>
        </a:graphic>
      </p:graphicFrame>
      <p:sp>
        <p:nvSpPr>
          <p:cNvPr id="8" name="Rounded Rectangle 7"/>
          <p:cNvSpPr/>
          <p:nvPr/>
        </p:nvSpPr>
        <p:spPr>
          <a:xfrm>
            <a:off x="887896" y="5168348"/>
            <a:ext cx="10593765" cy="11661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lv-LV" sz="3600" dirty="0"/>
              <a:t>Pārstāvjus izvēlas uz </a:t>
            </a:r>
            <a:r>
              <a:rPr lang="lv-LV" sz="3600" b="1" dirty="0" smtClean="0">
                <a:effectLst>
                  <a:outerShdw blurRad="38100" dist="38100" dir="2700000" algn="tl">
                    <a:srgbClr val="000000">
                      <a:alpha val="43137"/>
                    </a:srgbClr>
                  </a:outerShdw>
                </a:effectLst>
              </a:rPr>
              <a:t>pieciem</a:t>
            </a:r>
            <a:r>
              <a:rPr lang="lv-LV" sz="3600" dirty="0" smtClean="0"/>
              <a:t> gadiem</a:t>
            </a:r>
            <a:endParaRPr lang="lv-LV" sz="3600" dirty="0"/>
          </a:p>
        </p:txBody>
      </p:sp>
    </p:spTree>
    <p:extLst>
      <p:ext uri="{BB962C8B-B14F-4D97-AF65-F5344CB8AC3E}">
        <p14:creationId xmlns:p14="http://schemas.microsoft.com/office/powerpoint/2010/main" val="3885255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2" descr="izsaukuma zime">
            <a:extLst>
              <a:ext uri="{FF2B5EF4-FFF2-40B4-BE49-F238E27FC236}">
                <a16:creationId xmlns:a16="http://schemas.microsoft.com/office/drawing/2014/main" xmlns="" id="{D9AE1048-280B-457C-B01E-5F7D695B85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22594"/>
            <a:ext cx="1524000" cy="15240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izsaukuma zime">
            <a:extLst>
              <a:ext uri="{FF2B5EF4-FFF2-40B4-BE49-F238E27FC236}">
                <a16:creationId xmlns:a16="http://schemas.microsoft.com/office/drawing/2014/main" xmlns="" id="{D9AE1048-280B-457C-B01E-5F7D695B85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53318"/>
            <a:ext cx="1524000" cy="1524000"/>
          </a:xfrm>
          <a:prstGeom prst="rect">
            <a:avLst/>
          </a:prstGeom>
          <a:noFill/>
          <a:extLst>
            <a:ext uri="{909E8E84-426E-40DD-AFC4-6F175D3DCCD1}">
              <a14:hiddenFill xmlns:a14="http://schemas.microsoft.com/office/drawing/2010/main">
                <a:solidFill>
                  <a:srgbClr val="FFFFFF"/>
                </a:solidFill>
              </a14:hiddenFill>
            </a:ext>
          </a:extLst>
        </p:spPr>
      </p:pic>
      <p:sp>
        <p:nvSpPr>
          <p:cNvPr id="9" name="Rounded Rectangle 8"/>
          <p:cNvSpPr/>
          <p:nvPr/>
        </p:nvSpPr>
        <p:spPr>
          <a:xfrm>
            <a:off x="1248937" y="3847171"/>
            <a:ext cx="10333463" cy="2118731"/>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sz="2400" dirty="0"/>
              <a:t>Par </a:t>
            </a:r>
            <a:r>
              <a:rPr lang="lv-LV" sz="2400" b="1" dirty="0"/>
              <a:t>atlases procesa </a:t>
            </a:r>
            <a:r>
              <a:rPr lang="lv-LV" sz="2400" b="1" u="sng" dirty="0">
                <a:effectLst>
                  <a:outerShdw blurRad="38100" dist="38100" dir="2700000" algn="tl">
                    <a:srgbClr val="000000">
                      <a:alpha val="43137"/>
                    </a:srgbClr>
                  </a:outerShdw>
                </a:effectLst>
              </a:rPr>
              <a:t>praktisko organizāciju </a:t>
            </a:r>
            <a:r>
              <a:rPr lang="lv-LV" sz="2400" b="1" dirty="0"/>
              <a:t>un atklātību atbild pašas NTSP un Memoranda padomes organizācijas</a:t>
            </a:r>
            <a:r>
              <a:rPr lang="lv-LV" sz="2400" dirty="0"/>
              <a:t>. NTSP un Memoranda padomes </a:t>
            </a:r>
            <a:r>
              <a:rPr lang="lv-LV" sz="2400" b="1" u="sng" dirty="0">
                <a:effectLst>
                  <a:outerShdw blurRad="38100" dist="38100" dir="2700000" algn="tl">
                    <a:srgbClr val="000000">
                      <a:alpha val="43137"/>
                    </a:srgbClr>
                  </a:outerShdw>
                </a:effectLst>
              </a:rPr>
              <a:t>sekretariāti</a:t>
            </a:r>
            <a:r>
              <a:rPr lang="lv-LV" sz="2400" dirty="0"/>
              <a:t> nepieciešamības gadījumā </a:t>
            </a:r>
            <a:r>
              <a:rPr lang="lv-LV" sz="2400" b="1" u="sng" dirty="0">
                <a:effectLst>
                  <a:outerShdw blurRad="38100" dist="38100" dir="2700000" algn="tl">
                    <a:srgbClr val="000000">
                      <a:alpha val="43137"/>
                    </a:srgbClr>
                  </a:outerShdw>
                </a:effectLst>
              </a:rPr>
              <a:t>var iesaistīties </a:t>
            </a:r>
            <a:r>
              <a:rPr lang="lv-LV" sz="2400" b="1" dirty="0"/>
              <a:t>atlases procesa tehniskajā nodrošināšanā</a:t>
            </a:r>
            <a:r>
              <a:rPr lang="lv-LV" sz="2400" dirty="0"/>
              <a:t>, t.sk. izplatot informāciju par konkursu Ministru kabineta mājas lapā un sociālajos medijos. </a:t>
            </a:r>
          </a:p>
          <a:p>
            <a:pPr algn="just"/>
            <a:endParaRPr lang="lv-LV" dirty="0"/>
          </a:p>
        </p:txBody>
      </p:sp>
      <p:sp>
        <p:nvSpPr>
          <p:cNvPr id="6" name="Rounded Rectangle 5"/>
          <p:cNvSpPr/>
          <p:nvPr/>
        </p:nvSpPr>
        <p:spPr>
          <a:xfrm>
            <a:off x="1248937" y="1417643"/>
            <a:ext cx="10333463" cy="2094992"/>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sz="2400" dirty="0"/>
              <a:t>Atlase tiek veikta </a:t>
            </a:r>
            <a:r>
              <a:rPr lang="lv-LV" sz="2400" b="1" u="sng" dirty="0">
                <a:effectLst>
                  <a:outerShdw blurRad="38100" dist="38100" dir="2700000" algn="tl">
                    <a:srgbClr val="000000">
                      <a:alpha val="43137"/>
                    </a:srgbClr>
                  </a:outerShdw>
                </a:effectLst>
              </a:rPr>
              <a:t>atklātā konkursa</a:t>
            </a:r>
            <a:r>
              <a:rPr lang="lv-LV" sz="2400" u="sng" dirty="0">
                <a:effectLst>
                  <a:outerShdw blurRad="38100" dist="38100" dir="2700000" algn="tl">
                    <a:srgbClr val="000000">
                      <a:alpha val="43137"/>
                    </a:srgbClr>
                  </a:outerShdw>
                </a:effectLst>
              </a:rPr>
              <a:t> </a:t>
            </a:r>
            <a:r>
              <a:rPr lang="lv-LV" sz="2400" dirty="0"/>
              <a:t>veidā, kas nozīmē, ka atlasītajiem pārstāvjiem </a:t>
            </a:r>
            <a:r>
              <a:rPr lang="lv-LV" sz="2400" b="1" dirty="0"/>
              <a:t>nav obligāti jābūt šo organizāciju biedriem</a:t>
            </a:r>
            <a:r>
              <a:rPr lang="lv-LV" sz="2400" dirty="0"/>
              <a:t>, bet tiem </a:t>
            </a:r>
            <a:r>
              <a:rPr lang="lv-LV" sz="2400" b="1" u="sng" dirty="0">
                <a:effectLst>
                  <a:outerShdw blurRad="38100" dist="38100" dir="2700000" algn="tl">
                    <a:srgbClr val="000000">
                      <a:alpha val="43137"/>
                    </a:srgbClr>
                  </a:outerShdw>
                </a:effectLst>
              </a:rPr>
              <a:t>jāatbilst izvirzītajiem kritērijiem</a:t>
            </a:r>
            <a:r>
              <a:rPr lang="lv-LV" sz="2400" dirty="0"/>
              <a:t> un jābūt deleģētiem nodrošināt pārstāvēto organizāciju interešu aizstāvību attiecīgajās EESLK grupās (darba devēju, darba ņēmēju vai dažādu interešu grupā). </a:t>
            </a:r>
            <a:endParaRPr lang="lv-LV" sz="2400" dirty="0"/>
          </a:p>
        </p:txBody>
      </p:sp>
      <p:sp>
        <p:nvSpPr>
          <p:cNvPr id="2" name="Title 1"/>
          <p:cNvSpPr>
            <a:spLocks noGrp="1"/>
          </p:cNvSpPr>
          <p:nvPr>
            <p:ph type="title"/>
          </p:nvPr>
        </p:nvSpPr>
        <p:spPr/>
        <p:txBody>
          <a:bodyPr>
            <a:normAutofit/>
          </a:bodyPr>
          <a:lstStyle/>
          <a:p>
            <a:r>
              <a:rPr lang="lv-LV" sz="3200" dirty="0" smtClean="0"/>
              <a:t>Svarīgākie nosacījumi</a:t>
            </a:r>
            <a:endParaRPr lang="lv-LV" sz="3200" dirty="0"/>
          </a:p>
        </p:txBody>
      </p:sp>
    </p:spTree>
    <p:extLst>
      <p:ext uri="{BB962C8B-B14F-4D97-AF65-F5344CB8AC3E}">
        <p14:creationId xmlns:p14="http://schemas.microsoft.com/office/powerpoint/2010/main" val="4123513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E5860E7-403A-42D0-97A7-1CD8CD5ACC5D}"/>
              </a:ext>
            </a:extLst>
          </p:cNvPr>
          <p:cNvSpPr>
            <a:spLocks noGrp="1"/>
          </p:cNvSpPr>
          <p:nvPr>
            <p:ph type="title"/>
          </p:nvPr>
        </p:nvSpPr>
        <p:spPr>
          <a:xfrm>
            <a:off x="2932771" y="457200"/>
            <a:ext cx="8649629" cy="960442"/>
          </a:xfrm>
        </p:spPr>
        <p:txBody>
          <a:bodyPr>
            <a:normAutofit/>
          </a:bodyPr>
          <a:lstStyle/>
          <a:p>
            <a:r>
              <a:rPr lang="lv-LV" sz="3600" dirty="0" smtClean="0"/>
              <a:t>Kritēriji pretendentam</a:t>
            </a:r>
            <a:endParaRPr lang="lv-LV" sz="3600" dirty="0"/>
          </a:p>
        </p:txBody>
      </p:sp>
      <p:sp>
        <p:nvSpPr>
          <p:cNvPr id="3" name="Content Placeholder 2"/>
          <p:cNvSpPr>
            <a:spLocks noGrp="1"/>
          </p:cNvSpPr>
          <p:nvPr>
            <p:ph idx="1"/>
          </p:nvPr>
        </p:nvSpPr>
        <p:spPr>
          <a:xfrm>
            <a:off x="847492" y="1505415"/>
            <a:ext cx="10734907" cy="4984595"/>
          </a:xfrm>
        </p:spPr>
        <p:txBody>
          <a:bodyPr>
            <a:normAutofit/>
          </a:bodyPr>
          <a:lstStyle/>
          <a:p>
            <a:pPr marL="914400" lvl="1" indent="-457200" algn="just">
              <a:buFont typeface="+mj-lt"/>
              <a:buAutoNum type="arabicPeriod"/>
            </a:pPr>
            <a:r>
              <a:rPr lang="lv-LV" sz="2200" dirty="0" smtClean="0"/>
              <a:t>tam </a:t>
            </a:r>
            <a:r>
              <a:rPr lang="lv-LV" sz="2200" dirty="0"/>
              <a:t>ir vismaz 18 </a:t>
            </a:r>
            <a:r>
              <a:rPr lang="lv-LV" sz="2200" dirty="0" smtClean="0"/>
              <a:t>gadu</a:t>
            </a:r>
            <a:endParaRPr lang="lv-LV" sz="2200" dirty="0"/>
          </a:p>
          <a:p>
            <a:pPr marL="914400" lvl="1" indent="-457200" algn="just">
              <a:buFont typeface="+mj-lt"/>
              <a:buAutoNum type="arabicPeriod"/>
            </a:pPr>
            <a:r>
              <a:rPr lang="lv-LV" sz="2200" dirty="0"/>
              <a:t>tas atbilst EESLK Procesuālo noteikumu (ES Oficiālais Vēstnesis, 09.12.2010., L324) 70. panta 3. punktam </a:t>
            </a:r>
            <a:r>
              <a:rPr lang="lv-LV" sz="1600" dirty="0"/>
              <a:t>(</a:t>
            </a:r>
            <a:r>
              <a:rPr lang="lv-LV" sz="1600" i="1" dirty="0"/>
              <a:t>EESLK locekļa funkcijas nav savienojamas ar  valdības, valsts parlamenta, kādas ES iestādes, Reģionu komitejas vai Eiropas Investīciju bankas direktoru padomes locekļa funkcijām, kā arī ar aktīvā darbā iesaistīta ES ierēdņa vai darbinieka amatu</a:t>
            </a:r>
            <a:r>
              <a:rPr lang="lv-LV" sz="1600" dirty="0" smtClean="0"/>
              <a:t>)</a:t>
            </a:r>
            <a:endParaRPr lang="lv-LV" sz="1600" dirty="0"/>
          </a:p>
          <a:p>
            <a:pPr marL="914400" lvl="1" indent="-457200" algn="just">
              <a:buFont typeface="+mj-lt"/>
              <a:buAutoNum type="arabicPeriod"/>
            </a:pPr>
            <a:r>
              <a:rPr lang="lv-LV" sz="2200" dirty="0"/>
              <a:t>teicamas valsts valodas un labas angļu, franču vai vācu valodas </a:t>
            </a:r>
            <a:r>
              <a:rPr lang="lv-LV" sz="2200" dirty="0" smtClean="0"/>
              <a:t>zināšanas</a:t>
            </a:r>
            <a:endParaRPr lang="lv-LV" sz="2200" dirty="0"/>
          </a:p>
          <a:p>
            <a:pPr marL="914400" lvl="1" indent="-457200" algn="just">
              <a:buFont typeface="+mj-lt"/>
              <a:buAutoNum type="arabicPeriod"/>
            </a:pPr>
            <a:r>
              <a:rPr lang="lv-LV" sz="2200" dirty="0"/>
              <a:t>darba pieredze ar ES </a:t>
            </a:r>
            <a:r>
              <a:rPr lang="lv-LV" sz="2200" dirty="0" smtClean="0"/>
              <a:t>jautājumiem</a:t>
            </a:r>
            <a:endParaRPr lang="lv-LV" sz="2200" dirty="0"/>
          </a:p>
          <a:p>
            <a:pPr marL="914400" lvl="1" indent="-457200" algn="just">
              <a:buFont typeface="+mj-lt"/>
              <a:buAutoNum type="arabicPeriod"/>
            </a:pPr>
            <a:r>
              <a:rPr lang="lv-LV" sz="2200" dirty="0"/>
              <a:t>darba pieredze vienā vai vairākās EESLK kompetences jomās </a:t>
            </a:r>
            <a:r>
              <a:rPr lang="lv-LV" sz="1600" dirty="0"/>
              <a:t>(</a:t>
            </a:r>
            <a:r>
              <a:rPr lang="lv-LV" sz="1600" i="1" dirty="0"/>
              <a:t>atbilstoši EESLK sešu specializēto nodaļu tematikai</a:t>
            </a:r>
            <a:r>
              <a:rPr lang="lv-LV" sz="1600" dirty="0" smtClean="0"/>
              <a:t>)</a:t>
            </a:r>
            <a:endParaRPr lang="lv-LV" sz="1600" dirty="0"/>
          </a:p>
          <a:p>
            <a:pPr marL="914400" lvl="1" indent="-457200" algn="just">
              <a:buFont typeface="+mj-lt"/>
              <a:buAutoNum type="arabicPeriod"/>
            </a:pPr>
            <a:r>
              <a:rPr lang="lv-LV" sz="2200" dirty="0"/>
              <a:t>pieredze sabiedrības līdzdalības jautājumos, t.sk. zināšanas par nevalstiskā sektora darbību un galvenajiem attīstības plānošanas dokumentiem, kas skar pilsonisko sabiedrību un sabiedrības </a:t>
            </a:r>
            <a:r>
              <a:rPr lang="lv-LV" sz="2200" dirty="0" smtClean="0"/>
              <a:t>līdzdalību</a:t>
            </a:r>
            <a:endParaRPr lang="lv-LV" sz="2200" dirty="0"/>
          </a:p>
          <a:p>
            <a:pPr marL="914400" lvl="1" indent="-457200" algn="just">
              <a:buFont typeface="+mj-lt"/>
              <a:buAutoNum type="arabicPeriod"/>
            </a:pPr>
            <a:r>
              <a:rPr lang="lv-LV" sz="2200" dirty="0"/>
              <a:t>zināšanas par pilsoniskās sabiedrības attīstības, interešu aizstāvības un sabiedrības integrācijas </a:t>
            </a:r>
            <a:r>
              <a:rPr lang="lv-LV" sz="2200" dirty="0" smtClean="0"/>
              <a:t>jautājumiem</a:t>
            </a:r>
            <a:endParaRPr lang="lv-LV" sz="2200" dirty="0"/>
          </a:p>
          <a:p>
            <a:pPr marL="914400" lvl="1" indent="-457200" algn="just">
              <a:buFont typeface="+mj-lt"/>
              <a:buAutoNum type="arabicPeriod"/>
            </a:pPr>
            <a:r>
              <a:rPr lang="lv-LV" sz="2200" dirty="0"/>
              <a:t>skaidrs redzējums par sagaidāmo darbu </a:t>
            </a:r>
            <a:r>
              <a:rPr lang="lv-LV" sz="2200" dirty="0" smtClean="0"/>
              <a:t>EESLK</a:t>
            </a:r>
            <a:endParaRPr lang="lv-LV" sz="2200" dirty="0"/>
          </a:p>
          <a:p>
            <a:endParaRPr lang="lv-LV" dirty="0"/>
          </a:p>
        </p:txBody>
      </p:sp>
    </p:spTree>
    <p:extLst>
      <p:ext uri="{BB962C8B-B14F-4D97-AF65-F5344CB8AC3E}">
        <p14:creationId xmlns:p14="http://schemas.microsoft.com/office/powerpoint/2010/main" val="14187448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4400" y="490654"/>
            <a:ext cx="8128000" cy="926988"/>
          </a:xfrm>
        </p:spPr>
        <p:txBody>
          <a:bodyPr>
            <a:normAutofit/>
          </a:bodyPr>
          <a:lstStyle/>
          <a:p>
            <a:r>
              <a:rPr lang="lv-LV" sz="3200" dirty="0" smtClean="0"/>
              <a:t>Pārstāvja nomaiņa</a:t>
            </a:r>
            <a:endParaRPr lang="lv-LV" sz="3200" dirty="0"/>
          </a:p>
        </p:txBody>
      </p:sp>
      <p:sp>
        <p:nvSpPr>
          <p:cNvPr id="3" name="Content Placeholder 2"/>
          <p:cNvSpPr>
            <a:spLocks noGrp="1"/>
          </p:cNvSpPr>
          <p:nvPr>
            <p:ph idx="1"/>
          </p:nvPr>
        </p:nvSpPr>
        <p:spPr>
          <a:xfrm>
            <a:off x="2968083" y="1505415"/>
            <a:ext cx="8614317" cy="4620759"/>
          </a:xfrm>
        </p:spPr>
        <p:txBody>
          <a:bodyPr/>
          <a:lstStyle/>
          <a:p>
            <a:pPr marL="342900" indent="-342900" algn="just">
              <a:buFont typeface="Arial" panose="020B0604020202020204" pitchFamily="34" charset="0"/>
              <a:buChar char="•"/>
            </a:pPr>
            <a:r>
              <a:rPr lang="lv-LV" dirty="0"/>
              <a:t>Katra pārstāvja pilnvaras var tikt pārtrauktas, ja to rakstiski lūdz viņu izvirzījusī NVO, pats pārstāvis, NTSP vai Memoranda padome lemj par pārstāvja atsaukšanu. </a:t>
            </a:r>
            <a:endParaRPr lang="lv-LV" dirty="0" smtClean="0"/>
          </a:p>
          <a:p>
            <a:pPr marL="342900" indent="-342900" algn="just">
              <a:buFont typeface="Arial" panose="020B0604020202020204" pitchFamily="34" charset="0"/>
              <a:buChar char="•"/>
            </a:pPr>
            <a:r>
              <a:rPr lang="lv-LV" dirty="0" smtClean="0"/>
              <a:t>Ja </a:t>
            </a:r>
            <a:r>
              <a:rPr lang="lv-LV" dirty="0"/>
              <a:t>pārstāvim tiek pārtrauktas pilnvaras, vispirms tiek aicināts nākamais lielāko balsu skaitu saņēmušais kandidāts, kura piekrišanas gadījumā NTSP vai Memoranda padomē tiek pieņemts lēmums par turpmāko pārstāvi uz atlikušo sākotnējo pilnvaru termiņu. </a:t>
            </a:r>
            <a:endParaRPr lang="lv-LV" dirty="0" smtClean="0"/>
          </a:p>
          <a:p>
            <a:pPr marL="342900" indent="-342900" algn="just">
              <a:buFont typeface="Arial" panose="020B0604020202020204" pitchFamily="34" charset="0"/>
              <a:buChar char="•"/>
            </a:pPr>
            <a:r>
              <a:rPr lang="lv-LV" dirty="0" smtClean="0"/>
              <a:t>Gadījumā</a:t>
            </a:r>
            <a:r>
              <a:rPr lang="lv-LV" dirty="0"/>
              <a:t>, ja otrs lielāko balsu skaitu saņēmušais kandidāts atsakās ieņemt pārstāvja vietu, tiek rīkots jauns konkurss. </a:t>
            </a:r>
            <a:endParaRPr lang="lv-LV" dirty="0" smtClean="0"/>
          </a:p>
          <a:p>
            <a:pPr marL="342900" indent="-342900" algn="just">
              <a:buFont typeface="Arial" panose="020B0604020202020204" pitchFamily="34" charset="0"/>
              <a:buChar char="•"/>
            </a:pPr>
            <a:r>
              <a:rPr lang="lv-LV" dirty="0" smtClean="0"/>
              <a:t>Nepieciešamības </a:t>
            </a:r>
            <a:r>
              <a:rPr lang="lv-LV" dirty="0"/>
              <a:t>gadījumā līdz jauna kandidāta apstiprināšanai, NTSP vai Memoranda padome var lemt par vietas izpildītāju attiecīgo pienākumu veikšanai.</a:t>
            </a:r>
          </a:p>
          <a:p>
            <a:endParaRPr lang="lv-LV"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135" y="2386361"/>
            <a:ext cx="2242948" cy="2242948"/>
          </a:xfrm>
          <a:prstGeom prst="rect">
            <a:avLst/>
          </a:prstGeom>
        </p:spPr>
      </p:pic>
    </p:spTree>
    <p:extLst>
      <p:ext uri="{BB962C8B-B14F-4D97-AF65-F5344CB8AC3E}">
        <p14:creationId xmlns:p14="http://schemas.microsoft.com/office/powerpoint/2010/main" val="2740414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0435" y="424070"/>
            <a:ext cx="8931965" cy="993572"/>
          </a:xfrm>
        </p:spPr>
        <p:txBody>
          <a:bodyPr>
            <a:noAutofit/>
          </a:bodyPr>
          <a:lstStyle/>
          <a:p>
            <a:pPr algn="ctr"/>
            <a:r>
              <a:rPr lang="lv-LV" sz="4000" dirty="0" smtClean="0"/>
              <a:t>Memoranda padomei – kārtība ar papildus nosacījumiem</a:t>
            </a:r>
            <a:endParaRPr lang="lv-LV" sz="4000" dirty="0"/>
          </a:p>
        </p:txBody>
      </p:sp>
      <p:sp>
        <p:nvSpPr>
          <p:cNvPr id="3" name="Content Placeholder 2"/>
          <p:cNvSpPr>
            <a:spLocks noGrp="1"/>
          </p:cNvSpPr>
          <p:nvPr>
            <p:ph idx="1"/>
          </p:nvPr>
        </p:nvSpPr>
        <p:spPr>
          <a:xfrm>
            <a:off x="836341" y="2120348"/>
            <a:ext cx="10746059" cy="4005826"/>
          </a:xfrm>
        </p:spPr>
        <p:txBody>
          <a:bodyPr/>
          <a:lstStyle/>
          <a:p>
            <a:pPr marL="342900" indent="-342900" algn="just">
              <a:buFont typeface="Arial" panose="020B0604020202020204" pitchFamily="34" charset="0"/>
              <a:buChar char="•"/>
            </a:pPr>
            <a:r>
              <a:rPr lang="lv-LV" sz="2400" dirty="0" smtClean="0"/>
              <a:t>Atgriezeniskā saikne - vismaz </a:t>
            </a:r>
            <a:r>
              <a:rPr lang="lv-LV" sz="2400" dirty="0"/>
              <a:t>vienu reizi sešos mēnešos vai atbilstoši Memoranda padomes izteiktajam lūgumam nākamajā Memoranda padomes sēdē, kā arī noslēdzot darbību kā Memoranda padomes deleģētam </a:t>
            </a:r>
            <a:r>
              <a:rPr lang="lv-LV" sz="2400" dirty="0" smtClean="0"/>
              <a:t>pārstāvim</a:t>
            </a:r>
          </a:p>
          <a:p>
            <a:pPr marL="342900" indent="-342900" algn="just">
              <a:buFont typeface="Arial" panose="020B0604020202020204" pitchFamily="34" charset="0"/>
              <a:buChar char="•"/>
            </a:pPr>
            <a:r>
              <a:rPr lang="lv-LV" sz="2400" dirty="0" smtClean="0"/>
              <a:t>Kritēriji NVO, kas izvirza kandidātu</a:t>
            </a:r>
          </a:p>
          <a:p>
            <a:pPr marL="342900" indent="-342900" algn="just">
              <a:buFont typeface="Arial" panose="020B0604020202020204" pitchFamily="34" charset="0"/>
              <a:buChar char="•"/>
            </a:pPr>
            <a:r>
              <a:rPr lang="lv-LV" sz="2400" dirty="0" smtClean="0"/>
              <a:t>Pieteikuma saturs, iekļaujamā informācija </a:t>
            </a:r>
            <a:endParaRPr lang="lv-LV" sz="2400" dirty="0"/>
          </a:p>
          <a:p>
            <a:pPr marL="342900" indent="-342900" algn="just">
              <a:buFont typeface="Arial" panose="020B0604020202020204" pitchFamily="34" charset="0"/>
              <a:buChar char="•"/>
            </a:pPr>
            <a:endParaRPr lang="lv-LV" sz="2400" dirty="0"/>
          </a:p>
          <a:p>
            <a:pPr marL="342900" indent="-342900">
              <a:buFont typeface="Arial" panose="020B0604020202020204" pitchFamily="34" charset="0"/>
              <a:buChar char="•"/>
            </a:pPr>
            <a:endParaRPr lang="lv-LV" dirty="0"/>
          </a:p>
        </p:txBody>
      </p:sp>
    </p:spTree>
    <p:extLst>
      <p:ext uri="{BB962C8B-B14F-4D97-AF65-F5344CB8AC3E}">
        <p14:creationId xmlns:p14="http://schemas.microsoft.com/office/powerpoint/2010/main" val="1757653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 xmlns:a16="http://schemas.microsoft.com/office/drawing/2014/main" id="{96E6B2D5-7685-45C8-821D-CE5DB5ED1739}"/>
              </a:ext>
            </a:extLst>
          </p:cNvPr>
          <p:cNvSpPr>
            <a:spLocks noGrp="1"/>
          </p:cNvSpPr>
          <p:nvPr>
            <p:ph type="title"/>
          </p:nvPr>
        </p:nvSpPr>
        <p:spPr>
          <a:xfrm>
            <a:off x="1315844" y="3284838"/>
            <a:ext cx="9567746" cy="960438"/>
          </a:xfrm>
        </p:spPr>
        <p:txBody>
          <a:bodyPr>
            <a:noAutofit/>
          </a:bodyPr>
          <a:lstStyle/>
          <a:p>
            <a:r>
              <a:rPr lang="lv-LV" altLang="lv-LV" dirty="0" smtClean="0"/>
              <a:t>Paldies par uzmanību!</a:t>
            </a:r>
            <a:endParaRPr lang="lv-LV" altLang="lv-LV" dirty="0"/>
          </a:p>
        </p:txBody>
      </p:sp>
    </p:spTree>
    <p:extLst>
      <p:ext uri="{BB962C8B-B14F-4D97-AF65-F5344CB8AC3E}">
        <p14:creationId xmlns:p14="http://schemas.microsoft.com/office/powerpoint/2010/main" val="3453333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503</Words>
  <Application>Microsoft Office PowerPoint</Application>
  <PresentationFormat>Widescreen</PresentationFormat>
  <Paragraphs>46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Verdana</vt:lpstr>
      <vt:lpstr>Office Theme</vt:lpstr>
      <vt:lpstr>Latvijas pārstāvju izvirzīšanas kārtība dalībai Eiropas Ekonomikas un sociālo lietu komitejā</vt:lpstr>
      <vt:lpstr>Piedāvājuma būtība</vt:lpstr>
      <vt:lpstr>Pārstāvju skaita sadalījums &amp; termiņš </vt:lpstr>
      <vt:lpstr>Svarīgākie nosacījumi</vt:lpstr>
      <vt:lpstr>Kritēriji pretendentam</vt:lpstr>
      <vt:lpstr>Pārstāvja nomaiņa</vt:lpstr>
      <vt:lpstr>Memoranda padomei – kārtība ar papildus nosacījumiem</vt:lpstr>
      <vt:lpstr>Paldies par uzmanību!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Valsts pārvaldes aktuālie jautājumi </dc:title>
  <dc:creator>USER</dc:creator>
  <cp:lastModifiedBy>USER</cp:lastModifiedBy>
  <cp:revision>10</cp:revision>
  <dcterms:created xsi:type="dcterms:W3CDTF">2019-06-24T11:17:00Z</dcterms:created>
  <dcterms:modified xsi:type="dcterms:W3CDTF">2019-06-24T12:45:37Z</dcterms:modified>
</cp:coreProperties>
</file>