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1" r:id="rId2"/>
    <p:sldId id="366" r:id="rId3"/>
    <p:sldId id="257" r:id="rId4"/>
    <p:sldId id="361" r:id="rId5"/>
    <p:sldId id="362" r:id="rId6"/>
    <p:sldId id="363" r:id="rId7"/>
    <p:sldId id="364" r:id="rId8"/>
    <p:sldId id="365" r:id="rId9"/>
    <p:sldId id="375" r:id="rId10"/>
    <p:sldId id="374" r:id="rId11"/>
    <p:sldId id="370" r:id="rId12"/>
    <p:sldId id="372" r:id="rId13"/>
    <p:sldId id="378" r:id="rId14"/>
    <p:sldId id="389" r:id="rId15"/>
    <p:sldId id="384" r:id="rId16"/>
    <p:sldId id="390" r:id="rId17"/>
  </p:sldIdLst>
  <p:sldSz cx="9144000" cy="6858000" type="screen4x3"/>
  <p:notesSz cx="9144000" cy="6858000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ns" initials="MK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2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Vidējs stils 2 - izcēlum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Vidējs stils 4 - izcēlum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84713" autoAdjust="0"/>
  </p:normalViewPr>
  <p:slideViewPr>
    <p:cSldViewPr>
      <p:cViewPr>
        <p:scale>
          <a:sx n="91" d="100"/>
          <a:sy n="91" d="100"/>
        </p:scale>
        <p:origin x="-56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3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1CC7370-7156-4474-9D25-D29536B19DAD}" type="datetimeFigureOut">
              <a:rPr lang="lv-LV"/>
              <a:pPr>
                <a:defRPr/>
              </a:pPr>
              <a:t>23.02.2015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881DD9A-BF54-4E83-8DB3-52C90B9D183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73519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ED3281C-FDB0-4F86-BDC3-F1934B248EDA}" type="datetimeFigureOut">
              <a:rPr lang="lv-LV"/>
              <a:pPr>
                <a:defRPr/>
              </a:pPr>
              <a:t>23.02.2015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8762906-E54C-4D7B-A478-435E87F67CA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010260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aida attēla vietturi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Piezīmju vietturi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5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5B2FDDAF-A1F4-4493-AEB1-70366F18E49C}" type="slidenum">
              <a:rPr lang="lv-LV">
                <a:cs typeface="Arial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lv-LV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DBDB2-046F-459C-BBB2-1FDB00B04AF2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B3310-7040-4384-AF31-BEB13C515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54492-0695-4BDA-B412-92FF6ACA4BEA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3BF4A-F504-4C0B-A680-949573348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7"/>
            <a:ext cx="2057400" cy="58515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7"/>
            <a:ext cx="6019800" cy="58515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F2534-C9C5-40D7-9F40-B4ABCC7A9BAC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C112D-ACCE-4D4E-9C88-5B37B96D0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589EE-E967-4777-B891-09B37A29C139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A23BB-944F-47A9-BA99-120BC7C8F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0" y="4406905"/>
            <a:ext cx="77724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0" y="2906727"/>
            <a:ext cx="77724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B47DA-536B-4FCD-AD4D-693D405AD4F1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1170E-C6AA-41C9-A4BC-02D6991557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D4303-28F7-443D-9CF3-C0CF3A749D2C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1784F-2A24-4E73-A00A-692680FE4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1535116"/>
            <a:ext cx="404019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174880"/>
            <a:ext cx="404019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6"/>
            <a:ext cx="404178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80"/>
            <a:ext cx="404178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14008-AF41-414D-8DCC-2CAFDB52D133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3699E-2D0A-443A-AB88-E7A3B2D134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17505-256B-4915-AC9D-4BDCD06D83CB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D9342-E74B-4069-8E72-9A61485F3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0952F-4188-4E00-A58E-4EB0B1EB09A6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81DFE-44E3-4F96-9AF7-EDA54BDFB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5" y="273053"/>
            <a:ext cx="300831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68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5" y="1435110"/>
            <a:ext cx="30083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2B749-FA17-48A8-AE30-E912AAA9291D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B2965-2AFC-416C-B7D9-8FA673D14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5"/>
            <a:ext cx="54864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3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5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3450E-0A6E-4051-AA9B-DF2B3BB446C6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DB634-1CB9-40CF-BBCC-D378BBF73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96F1F3-615B-447B-A2BB-0E0B3D611265}" type="datetimeFigureOut">
              <a:rPr lang="en-US"/>
              <a:pPr>
                <a:defRPr/>
              </a:pPr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88A056-44D5-477F-94BB-A7D1712A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iming>
    <p:tnLst>
      <p:par>
        <p:cTn id="1" dur="indefinite" restart="never" nodeType="tmRoot"/>
      </p:par>
    </p:tnLst>
  </p:timing>
  <p:txStyles>
    <p:titleStyle>
      <a:lvl1pPr algn="ctr" defTabSz="938213" rtl="0" fontAlgn="base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2pPr>
      <a:lvl3pPr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3pPr>
      <a:lvl4pPr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4pPr>
      <a:lvl5pPr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5pPr>
      <a:lvl6pPr marL="4572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6pPr>
      <a:lvl7pPr marL="9144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7pPr>
      <a:lvl8pPr marL="13716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8pPr>
      <a:lvl9pPr marL="1828800" algn="ctr" defTabSz="9382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9pPr>
    </p:titleStyle>
    <p:bodyStyle>
      <a:lvl1pPr marL="350838" indent="-350838" algn="l" defTabSz="938213" rtl="0" fontAlgn="base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fontAlgn="base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fontAlgn="base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fontAlgn="base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fontAlgn="base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asts@km.gov.lv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0"/>
            <a:ext cx="3778250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838200"/>
          </a:xfrm>
        </p:spPr>
        <p:txBody>
          <a:bodyPr rtlCol="0">
            <a:noAutofit/>
          </a:bodyPr>
          <a:lstStyle/>
          <a:p>
            <a:pPr defTabSz="939575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lv-LV" sz="1400" dirty="0" smtClean="0">
              <a:solidFill>
                <a:schemeClr val="tx1"/>
              </a:solidFill>
              <a:latin typeface="+mj-lt"/>
              <a:cs typeface="Times New Roman" panose="02020603050405020304" pitchFamily="18" charset="0"/>
              <a:hlinkClick r:id="rId3"/>
            </a:endParaRPr>
          </a:p>
          <a:p>
            <a:pPr defTabSz="939575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lv-LV" sz="1400" b="1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Solvita Vēvere,</a:t>
            </a:r>
          </a:p>
          <a:p>
            <a:pPr defTabSz="939575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lv-LV" sz="1400" b="1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Sabiedrības integrācijas departamenta direktore </a:t>
            </a:r>
            <a:endParaRPr lang="lv-LV" sz="1400" b="1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6096000"/>
            <a:ext cx="6400800" cy="609600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lv-LV" sz="1400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Rīgā, 2015.gada 25. februāris</a:t>
            </a:r>
            <a:endParaRPr lang="lv-LV" sz="14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00400"/>
            <a:ext cx="7772400" cy="1211263"/>
          </a:xfrm>
        </p:spPr>
        <p:txBody>
          <a:bodyPr rtlCol="0">
            <a:normAutofit fontScale="90000"/>
          </a:bodyPr>
          <a:lstStyle/>
          <a:p>
            <a:pPr defTabSz="939575" fontAlgn="auto">
              <a:spcAft>
                <a:spcPts val="0"/>
              </a:spcAft>
              <a:defRPr/>
            </a:pPr>
            <a:r>
              <a:rPr lang="lv-LV" sz="4000" b="1" dirty="0" smtClean="0"/>
              <a:t>Nevalstisko organizāciju fonda </a:t>
            </a:r>
            <a:br>
              <a:rPr lang="lv-LV" sz="4000" b="1" dirty="0" smtClean="0"/>
            </a:br>
            <a:r>
              <a:rPr lang="lv-LV" sz="4000" b="1" dirty="0" smtClean="0"/>
              <a:t>koncepcijas izstrāde</a:t>
            </a:r>
            <a:r>
              <a:rPr lang="lv-LV" sz="2400" b="1" dirty="0" smtClean="0"/>
              <a:t/>
            </a:r>
            <a:br>
              <a:rPr lang="lv-LV" sz="2400" b="1" dirty="0" smtClean="0"/>
            </a:br>
            <a:endParaRPr lang="lv-LV" sz="2200" b="1" dirty="0"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934200" cy="40386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endParaRPr lang="lv-LV" sz="2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Daļēji veikta daļēja situācijas analīze NVO finansēšanas jomā, apkopojot un izvērtējot no ministrijām saņemto informāciju</a:t>
            </a:r>
          </a:p>
          <a:p>
            <a:pPr algn="l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Daļēji veikta esošā tiesiskā regulējuma analīze (EEZ finansētais pētījums turpinās)</a:t>
            </a:r>
          </a:p>
          <a:p>
            <a:pPr algn="l">
              <a:buFont typeface="Arial" pitchFamily="34" charset="0"/>
              <a:buChar char="•"/>
            </a:pPr>
            <a:endParaRPr lang="lv-LV" sz="2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lv-LV" sz="2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lv-LV" sz="2400" dirty="0">
              <a:solidFill>
                <a:schemeClr val="tx1"/>
              </a:solidFill>
            </a:endParaRP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33600" y="685800"/>
            <a:ext cx="6324600" cy="955675"/>
          </a:xfrm>
        </p:spPr>
        <p:txBody>
          <a:bodyPr anchor="b">
            <a:noAutofit/>
          </a:bodyPr>
          <a:lstStyle/>
          <a:p>
            <a:r>
              <a:rPr lang="lv-LV" sz="3600" b="1" dirty="0" smtClean="0"/>
              <a:t>Informatīvais ziņojums par koncepcijas izstrādes gaitu</a:t>
            </a:r>
            <a:endParaRPr lang="en-US" sz="36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295400" y="1905000"/>
            <a:ext cx="6934200" cy="4038600"/>
          </a:xfrm>
        </p:spPr>
        <p:txBody>
          <a:bodyPr>
            <a:normAutofit fontScale="92500"/>
          </a:bodyPr>
          <a:lstStyle/>
          <a:p>
            <a:pPr algn="l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Sadarbībā ar darba grupu precizēt un papildināt nepieciešamo informāciju Konceptuālā ziņojuma pilnveidošanai</a:t>
            </a:r>
          </a:p>
          <a:p>
            <a:pPr algn="l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Izstrādāt priekšlikumus nepieciešamajām tiesiskā regulējuma izmaiņām NVO fonda izveidei</a:t>
            </a:r>
          </a:p>
          <a:p>
            <a:pPr algn="l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Organizēt sabiedrisko apspriešanu par Konceptuālā ziņojuma projektu (arī NIPSIPP Padomē un Memoranda Padomē)</a:t>
            </a:r>
          </a:p>
          <a:p>
            <a:pPr algn="l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Iesniegt ziņojumu izskatīšanai Ministru Kabinetā</a:t>
            </a:r>
          </a:p>
          <a:p>
            <a:pPr algn="l">
              <a:buFont typeface="Arial" pitchFamily="34" charset="0"/>
              <a:buChar char="•"/>
            </a:pPr>
            <a:endParaRPr lang="lv-LV" sz="2400" dirty="0" smtClean="0">
              <a:solidFill>
                <a:schemeClr val="tx1"/>
              </a:solidFill>
            </a:endParaRP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33600" y="685800"/>
            <a:ext cx="6324600" cy="955675"/>
          </a:xfrm>
        </p:spPr>
        <p:txBody>
          <a:bodyPr anchor="b">
            <a:noAutofit/>
          </a:bodyPr>
          <a:lstStyle/>
          <a:p>
            <a:r>
              <a:rPr lang="lv-LV" sz="4000" b="1" dirty="0" smtClean="0"/>
              <a:t>Turpmākā darbība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934200" cy="4038600"/>
          </a:xfrm>
        </p:spPr>
        <p:txBody>
          <a:bodyPr>
            <a:normAutofit fontScale="92500"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lv-LV" sz="2600" dirty="0" smtClean="0">
                <a:solidFill>
                  <a:schemeClr val="tx1"/>
                </a:solidFill>
              </a:rPr>
              <a:t>NVO atbalsta programma (konkurss NVO, tai skaitā mazākumtautību un </a:t>
            </a:r>
            <a:r>
              <a:rPr lang="lv-LV" sz="2600" dirty="0" err="1" smtClean="0">
                <a:solidFill>
                  <a:schemeClr val="tx1"/>
                </a:solidFill>
              </a:rPr>
              <a:t>romu</a:t>
            </a:r>
            <a:r>
              <a:rPr lang="lv-LV" sz="2600" dirty="0" smtClean="0">
                <a:solidFill>
                  <a:schemeClr val="tx1"/>
                </a:solidFill>
              </a:rPr>
              <a:t> kapacitātes stiprināšanai)</a:t>
            </a:r>
          </a:p>
          <a:p>
            <a:pPr algn="just">
              <a:buFont typeface="Arial" pitchFamily="34" charset="0"/>
              <a:buChar char="•"/>
            </a:pPr>
            <a:r>
              <a:rPr lang="lv-LV" sz="2600" dirty="0" smtClean="0">
                <a:solidFill>
                  <a:schemeClr val="tx1"/>
                </a:solidFill>
              </a:rPr>
              <a:t>Sociālo un kultūras institūciju sadarbības veicināšanas pasākumi identitātes stiprināšanai un līdzdalības veicināšanai</a:t>
            </a:r>
          </a:p>
          <a:p>
            <a:pPr algn="just">
              <a:buFont typeface="Arial" pitchFamily="34" charset="0"/>
              <a:buChar char="•"/>
            </a:pPr>
            <a:r>
              <a:rPr lang="lv-LV" sz="2600" dirty="0" smtClean="0">
                <a:solidFill>
                  <a:schemeClr val="tx1"/>
                </a:solidFill>
              </a:rPr>
              <a:t>Pasākumi sociāli atstumto grupu iekļaušanas sabiedrībā veicināšanai un diskriminācijas novēršanai, t.sk. atbalsts </a:t>
            </a:r>
            <a:r>
              <a:rPr lang="lv-LV" sz="2600" dirty="0" err="1" smtClean="0">
                <a:solidFill>
                  <a:schemeClr val="tx1"/>
                </a:solidFill>
              </a:rPr>
              <a:t>romu</a:t>
            </a:r>
            <a:r>
              <a:rPr lang="lv-LV" sz="2600" dirty="0" smtClean="0">
                <a:solidFill>
                  <a:schemeClr val="tx1"/>
                </a:solidFill>
              </a:rPr>
              <a:t> integrācijai (t.sk. ESF SAM)</a:t>
            </a:r>
          </a:p>
          <a:p>
            <a:pPr algn="just">
              <a:buFont typeface="Arial" pitchFamily="34" charset="0"/>
              <a:buChar char="•"/>
            </a:pPr>
            <a:r>
              <a:rPr lang="lv-LV" sz="2600" dirty="0" smtClean="0">
                <a:solidFill>
                  <a:schemeClr val="tx1"/>
                </a:solidFill>
              </a:rPr>
              <a:t>Atbalsts mazākumtautību kultūras savpatnības saglabāšanai, Mazākumtautību foruma organizēšana</a:t>
            </a:r>
          </a:p>
          <a:p>
            <a:pPr algn="l"/>
            <a:endParaRPr lang="lv-LV" sz="2400" dirty="0" smtClean="0">
              <a:solidFill>
                <a:schemeClr val="tx1"/>
              </a:solidFill>
            </a:endParaRP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33600" y="685800"/>
            <a:ext cx="6324600" cy="955675"/>
          </a:xfrm>
        </p:spPr>
        <p:txBody>
          <a:bodyPr anchor="b">
            <a:noAutofit/>
          </a:bodyPr>
          <a:lstStyle/>
          <a:p>
            <a:r>
              <a:rPr lang="lv-LV" sz="4000" b="1" dirty="0" smtClean="0"/>
              <a:t>KM atbalsts pilsoniskas sabiedrības veidošanai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934200" cy="4038600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lv-LV" sz="2400" dirty="0" smtClean="0">
                <a:solidFill>
                  <a:schemeClr val="tx1"/>
                </a:solidFill>
              </a:rPr>
              <a:t>NIPSIPP padome</a:t>
            </a:r>
          </a:p>
          <a:p>
            <a:pPr algn="l">
              <a:buFont typeface="Arial" pitchFamily="34" charset="0"/>
              <a:buChar char="•"/>
            </a:pPr>
            <a:r>
              <a:rPr lang="lv-LV" sz="2400" dirty="0" smtClean="0">
                <a:solidFill>
                  <a:schemeClr val="tx1"/>
                </a:solidFill>
              </a:rPr>
              <a:t>Diasporas darba grupa (sadarbībā ar ĀM)</a:t>
            </a:r>
          </a:p>
          <a:p>
            <a:pPr algn="l">
              <a:buFont typeface="Arial" pitchFamily="34" charset="0"/>
              <a:buChar char="•"/>
            </a:pPr>
            <a:r>
              <a:rPr lang="lv-LV" sz="2400" dirty="0" smtClean="0">
                <a:solidFill>
                  <a:schemeClr val="tx1"/>
                </a:solidFill>
              </a:rPr>
              <a:t>Mazākumtautību nevalstisko organizāciju konsultatīvā komiteja</a:t>
            </a:r>
          </a:p>
          <a:p>
            <a:pPr algn="l">
              <a:buFont typeface="Arial" pitchFamily="34" charset="0"/>
              <a:buChar char="•"/>
            </a:pPr>
            <a:r>
              <a:rPr lang="lv-LV" sz="2400" dirty="0" smtClean="0">
                <a:solidFill>
                  <a:schemeClr val="tx1"/>
                </a:solidFill>
              </a:rPr>
              <a:t>Romu integrācijas politikas īstenošanas konsultatīvā padome </a:t>
            </a:r>
          </a:p>
          <a:p>
            <a:pPr algn="l">
              <a:buFont typeface="Arial" pitchFamily="34" charset="0"/>
              <a:buChar char="•"/>
            </a:pPr>
            <a:r>
              <a:rPr lang="lv-LV" sz="2400" dirty="0" smtClean="0">
                <a:solidFill>
                  <a:schemeClr val="tx1"/>
                </a:solidFill>
              </a:rPr>
              <a:t>Konsultatīvā padome trešo valstu pilsoņu integrācijai</a:t>
            </a:r>
          </a:p>
          <a:p>
            <a:pPr algn="l">
              <a:buFont typeface="Arial" pitchFamily="34" charset="0"/>
              <a:buChar char="•"/>
            </a:pPr>
            <a:r>
              <a:rPr lang="lv-LV" sz="2400" dirty="0" smtClean="0">
                <a:solidFill>
                  <a:schemeClr val="tx1"/>
                </a:solidFill>
              </a:rPr>
              <a:t>NVO un MK sadarbības memoranda padome</a:t>
            </a:r>
          </a:p>
          <a:p>
            <a:pPr algn="l">
              <a:buFont typeface="Arial" pitchFamily="34" charset="0"/>
              <a:buChar char="•"/>
            </a:pPr>
            <a:r>
              <a:rPr lang="lv-LV" sz="2400" dirty="0" smtClean="0">
                <a:solidFill>
                  <a:schemeClr val="tx1"/>
                </a:solidFill>
              </a:rPr>
              <a:t>SIF komisijas un padome</a:t>
            </a:r>
          </a:p>
          <a:p>
            <a:pPr algn="l">
              <a:buFont typeface="Arial" pitchFamily="34" charset="0"/>
              <a:buChar char="•"/>
            </a:pPr>
            <a:r>
              <a:rPr lang="lv-LV" sz="2400" dirty="0" smtClean="0">
                <a:solidFill>
                  <a:schemeClr val="tx1"/>
                </a:solidFill>
              </a:rPr>
              <a:t>FM Sabiedriskā labuma komisija</a:t>
            </a: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33600" y="685800"/>
            <a:ext cx="6324600" cy="955675"/>
          </a:xfrm>
        </p:spPr>
        <p:txBody>
          <a:bodyPr anchor="b">
            <a:noAutofit/>
          </a:bodyPr>
          <a:lstStyle/>
          <a:p>
            <a:r>
              <a:rPr lang="lv-LV" sz="4000" b="1" dirty="0" smtClean="0"/>
              <a:t>Konsultatīvo padomju darba koordinēšana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934200" cy="4038600"/>
          </a:xfrm>
        </p:spPr>
        <p:txBody>
          <a:bodyPr>
            <a:normAutofit/>
          </a:bodyPr>
          <a:lstStyle/>
          <a:p>
            <a:pPr algn="l"/>
            <a:endParaRPr lang="lv-LV" sz="2000" dirty="0" smtClean="0">
              <a:solidFill>
                <a:schemeClr val="tx1"/>
              </a:solidFill>
            </a:endParaRPr>
          </a:p>
          <a:p>
            <a:pPr algn="l"/>
            <a:endParaRPr lang="lv-LV" sz="2400" b="1" dirty="0" smtClean="0">
              <a:solidFill>
                <a:schemeClr val="tx1"/>
              </a:solidFill>
            </a:endParaRPr>
          </a:p>
          <a:p>
            <a:pPr algn="l"/>
            <a:endParaRPr lang="lv-LV" sz="2400" b="1" dirty="0" smtClean="0">
              <a:solidFill>
                <a:schemeClr val="tx1"/>
              </a:solidFill>
            </a:endParaRP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33600" y="685800"/>
            <a:ext cx="6324600" cy="955675"/>
          </a:xfrm>
        </p:spPr>
        <p:txBody>
          <a:bodyPr anchor="b">
            <a:noAutofit/>
          </a:bodyPr>
          <a:lstStyle/>
          <a:p>
            <a:r>
              <a:rPr lang="lv-LV" sz="4000" b="1" dirty="0" smtClean="0">
                <a:cs typeface="Times New Roman" pitchFamily="18" charset="0"/>
              </a:rPr>
              <a:t>Piešķirtais finansējums NIPSIPP īstenošanai</a:t>
            </a:r>
            <a:endParaRPr lang="en-US" sz="4000" b="1" dirty="0" smtClean="0">
              <a:cs typeface="Times New Roman" pitchFamily="18" charset="0"/>
            </a:endParaRPr>
          </a:p>
        </p:txBody>
      </p:sp>
      <p:graphicFrame>
        <p:nvGraphicFramePr>
          <p:cNvPr id="6" name="Tabula 5"/>
          <p:cNvGraphicFramePr>
            <a:graphicFrameLocks noGrp="1"/>
          </p:cNvGraphicFramePr>
          <p:nvPr/>
        </p:nvGraphicFramePr>
        <p:xfrm>
          <a:off x="1219200" y="1981199"/>
          <a:ext cx="6934200" cy="3810000"/>
        </p:xfrm>
        <a:graphic>
          <a:graphicData uri="http://schemas.openxmlformats.org/drawingml/2006/table">
            <a:tbl>
              <a:tblPr/>
              <a:tblGrid>
                <a:gridCol w="2315463"/>
                <a:gridCol w="1401464"/>
                <a:gridCol w="1572077"/>
                <a:gridCol w="1645196"/>
              </a:tblGrid>
              <a:tr h="254000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35" marR="8035" marT="80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2016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r" fontAlgn="t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KOPĀ (</a:t>
                      </a:r>
                      <a:r>
                        <a:rPr lang="lv-LV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euro</a:t>
                      </a:r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):</a:t>
                      </a:r>
                    </a:p>
                  </a:txBody>
                  <a:tcPr marL="8035" marR="72316" marT="80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2 574 994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3 815 761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2 374 165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Aizsardzības ministrija</a:t>
                      </a:r>
                    </a:p>
                  </a:txBody>
                  <a:tcPr marL="72316" marR="8035" marT="80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655 203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635 501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635 501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Ārlietu ministrija</a:t>
                      </a:r>
                    </a:p>
                  </a:txBody>
                  <a:tcPr marL="72316" marR="8035" marT="80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223 461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223 461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209 162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Izglītības un zinātnes ministrija</a:t>
                      </a:r>
                    </a:p>
                  </a:txBody>
                  <a:tcPr marL="72316" marR="8035" marT="80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330 106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330 106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330 106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Kultūras ministrija</a:t>
                      </a:r>
                    </a:p>
                  </a:txBody>
                  <a:tcPr marL="72316" marR="8035" marT="80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532 476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605 088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571 465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Nacionālā elektronisko plašsaziņas līdzekļu padome</a:t>
                      </a:r>
                    </a:p>
                  </a:txBody>
                  <a:tcPr marL="72316" marR="8035" marT="80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383 197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39575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1 407 495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383 197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Sabiedrības integrācijas fonds</a:t>
                      </a:r>
                    </a:p>
                  </a:txBody>
                  <a:tcPr marL="72316" marR="8035" marT="80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419 250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lv-LV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452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244 734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t.sk. budžeta programma „Līdzekļi neparedzētiem gadījumiem”</a:t>
                      </a:r>
                    </a:p>
                  </a:txBody>
                  <a:tcPr marL="216949" marR="8035" marT="80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156 </a:t>
                      </a:r>
                      <a:r>
                        <a:rPr lang="lv-LV" sz="1400" b="0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516</a:t>
                      </a:r>
                      <a:endParaRPr lang="lv-LV" sz="14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Vides aizsardzības un reģionālās attīstības ministrija</a:t>
                      </a:r>
                    </a:p>
                  </a:txBody>
                  <a:tcPr marL="72316" marR="8035" marT="80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27 034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13 658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algn="l" fontAlgn="t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Valsts kanceleja</a:t>
                      </a:r>
                    </a:p>
                  </a:txBody>
                  <a:tcPr marL="72316" marR="8035" marT="80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4 267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035" marR="8035" marT="80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33600" y="685800"/>
            <a:ext cx="6324600" cy="955675"/>
          </a:xfrm>
        </p:spPr>
        <p:txBody>
          <a:bodyPr anchor="b">
            <a:noAutofit/>
          </a:bodyPr>
          <a:lstStyle/>
          <a:p>
            <a:r>
              <a:rPr lang="lv-LV" sz="2800" b="1" dirty="0" smtClean="0"/>
              <a:t>NVO piešķirtais valsts budžeta finansējums (EUR) </a:t>
            </a:r>
            <a:endParaRPr lang="en-US" sz="2800" b="1" dirty="0" smtClean="0">
              <a:cs typeface="Times New Roman" pitchFamily="18" charset="0"/>
            </a:endParaRPr>
          </a:p>
        </p:txBody>
      </p:sp>
      <p:sp>
        <p:nvSpPr>
          <p:cNvPr id="7" name="Teksta vietturis 4"/>
          <p:cNvSpPr txBox="1">
            <a:spLocks/>
          </p:cNvSpPr>
          <p:nvPr/>
        </p:nvSpPr>
        <p:spPr bwMode="auto">
          <a:xfrm>
            <a:off x="609600" y="1752600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endParaRPr lang="lv-LV" sz="2200" b="1" dirty="0"/>
          </a:p>
        </p:txBody>
      </p:sp>
      <p:sp>
        <p:nvSpPr>
          <p:cNvPr id="11" name="Satura vietturis 7"/>
          <p:cNvSpPr txBox="1">
            <a:spLocks/>
          </p:cNvSpPr>
          <p:nvPr/>
        </p:nvSpPr>
        <p:spPr bwMode="auto">
          <a:xfrm>
            <a:off x="4572000" y="2667000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ctr" defTabSz="914400" eaLnBrk="0" hangingPunct="0">
              <a:spcBef>
                <a:spcPct val="20000"/>
              </a:spcBef>
            </a:pPr>
            <a:endParaRPr lang="lv-LV" sz="2200" kern="0" dirty="0">
              <a:solidFill>
                <a:srgbClr val="000000"/>
              </a:solidFill>
              <a:latin typeface="Arial"/>
              <a:cs typeface="+mn-cs"/>
            </a:endParaRPr>
          </a:p>
        </p:txBody>
      </p:sp>
      <p:graphicFrame>
        <p:nvGraphicFramePr>
          <p:cNvPr id="12" name="Satura vietturis 5"/>
          <p:cNvGraphicFramePr>
            <a:graphicFrameLocks/>
          </p:cNvGraphicFramePr>
          <p:nvPr/>
        </p:nvGraphicFramePr>
        <p:xfrm>
          <a:off x="2057400" y="1828800"/>
          <a:ext cx="5486400" cy="4751440"/>
        </p:xfrm>
        <a:graphic>
          <a:graphicData uri="http://schemas.openxmlformats.org/drawingml/2006/table">
            <a:tbl>
              <a:tblPr firstRow="1" bandRow="1"/>
              <a:tblGrid>
                <a:gridCol w="2286000"/>
                <a:gridCol w="1600200"/>
                <a:gridCol w="1600200"/>
              </a:tblGrid>
              <a:tr h="474388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lv-LV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lv-LV" dirty="0" smtClean="0">
                          <a:solidFill>
                            <a:schemeClr val="tx1"/>
                          </a:solidFill>
                          <a:latin typeface="+mn-lt"/>
                        </a:rPr>
                        <a:t>2013</a:t>
                      </a:r>
                      <a:endParaRPr lang="lv-LV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lv-LV" dirty="0" smtClean="0">
                          <a:solidFill>
                            <a:schemeClr val="tx1"/>
                          </a:solidFill>
                          <a:latin typeface="+mn-lt"/>
                        </a:rPr>
                        <a:t>2014</a:t>
                      </a:r>
                      <a:endParaRPr lang="lv-LV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</a:tr>
              <a:tr h="453762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lv-LV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KOPĀ: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lv-LV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22 388 689.11</a:t>
                      </a:r>
                      <a:endParaRPr lang="lv-LV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lv-LV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26 751 645.48</a:t>
                      </a:r>
                      <a:endParaRPr lang="lv-LV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53762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lv-LV" sz="16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53762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lv-LV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Izglītības un zinātnes ministrija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12 981 835.16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12 614 836.68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</a:tr>
              <a:tr h="453762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r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Labklājības</a:t>
                      </a:r>
                      <a:r>
                        <a:rPr lang="lv-LV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ministrija</a:t>
                      </a:r>
                      <a:endParaRPr lang="lv-LV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4 339 985.00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5 458 482.00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53762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lv-LV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Kultūras ministrija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4 133 323.94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69788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3957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40936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79152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348940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818729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8851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758305" algn="l" defTabSz="939575" rtl="0" eaLnBrk="1" latinLnBrk="0" hangingPunct="1">
                        <a:defRPr sz="17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6 130 746.85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53762">
                <a:tc>
                  <a:txBody>
                    <a:bodyPr/>
                    <a:lstStyle/>
                    <a:p>
                      <a:pPr algn="r"/>
                      <a:r>
                        <a:rPr lang="lv-LV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VARAM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329 557.03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1 109 722.90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53762">
                <a:tc>
                  <a:txBody>
                    <a:bodyPr/>
                    <a:lstStyle/>
                    <a:p>
                      <a:pPr algn="r"/>
                      <a:r>
                        <a:rPr lang="lv-LV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Aizsardzības</a:t>
                      </a:r>
                      <a:r>
                        <a:rPr lang="lv-LV" sz="1600" b="1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ministrija</a:t>
                      </a:r>
                      <a:endParaRPr lang="lv-LV" sz="1600" b="1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186 737.00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237 708.00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  <a:tr h="453762">
                <a:tc>
                  <a:txBody>
                    <a:bodyPr/>
                    <a:lstStyle/>
                    <a:p>
                      <a:pPr algn="r"/>
                      <a:r>
                        <a:rPr lang="lv-LV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Ārlietu, Ekonomikas, Iekšlietu, Tieslietu, Veselības, Zemkopības </a:t>
                      </a:r>
                      <a:r>
                        <a:rPr lang="lv-LV" sz="16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kopā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417 250.98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2 309 871.95</a:t>
                      </a:r>
                      <a:endParaRPr lang="lv-LV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295400" y="1905000"/>
            <a:ext cx="6934200" cy="4038600"/>
          </a:xfrm>
        </p:spPr>
        <p:txBody>
          <a:bodyPr>
            <a:normAutofit/>
          </a:bodyPr>
          <a:lstStyle/>
          <a:p>
            <a:pPr algn="l"/>
            <a:endParaRPr lang="lv-LV" sz="2400" dirty="0" smtClean="0">
              <a:solidFill>
                <a:schemeClr val="tx1"/>
              </a:solidFill>
            </a:endParaRPr>
          </a:p>
          <a:p>
            <a:pPr algn="l"/>
            <a:endParaRPr lang="lv-LV" sz="2400" dirty="0" smtClean="0">
              <a:solidFill>
                <a:schemeClr val="tx1"/>
              </a:solidFill>
            </a:endParaRPr>
          </a:p>
          <a:p>
            <a:pPr algn="l"/>
            <a:endParaRPr lang="lv-LV" sz="2400" dirty="0" smtClean="0">
              <a:solidFill>
                <a:schemeClr val="tx1"/>
              </a:solidFill>
            </a:endParaRPr>
          </a:p>
          <a:p>
            <a:r>
              <a:rPr lang="lv-LV" sz="4000" b="1" dirty="0" smtClean="0">
                <a:solidFill>
                  <a:schemeClr val="tx1"/>
                </a:solidFill>
              </a:rPr>
              <a:t>Paldies par uzmanību!</a:t>
            </a: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33600" y="685800"/>
            <a:ext cx="6324600" cy="955675"/>
          </a:xfrm>
        </p:spPr>
        <p:txBody>
          <a:bodyPr anchor="b">
            <a:noAutofit/>
          </a:bodyPr>
          <a:lstStyle/>
          <a:p>
            <a:endParaRPr lang="lv-LV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295400" y="1524000"/>
            <a:ext cx="6324600" cy="4435475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Calibri" pitchFamily="34" charset="0"/>
              <a:buAutoNum type="romanUcPeriod"/>
            </a:pPr>
            <a:endParaRPr lang="lv-LV" sz="2400" dirty="0" smtClean="0">
              <a:solidFill>
                <a:srgbClr val="262626"/>
              </a:solidFill>
            </a:endParaRPr>
          </a:p>
          <a:p>
            <a:pPr algn="just"/>
            <a:endParaRPr lang="lv-LV" sz="2400" dirty="0" smtClean="0">
              <a:solidFill>
                <a:schemeClr val="tx1"/>
              </a:solidFill>
            </a:endParaRPr>
          </a:p>
          <a:p>
            <a:pPr algn="just"/>
            <a:r>
              <a:rPr lang="lv-LV" sz="2400" b="1" dirty="0" smtClean="0">
                <a:solidFill>
                  <a:schemeClr val="tx1"/>
                </a:solidFill>
              </a:rPr>
              <a:t>Deklarācijas par Laimdotas </a:t>
            </a:r>
            <a:r>
              <a:rPr lang="lv-LV" sz="2400" b="1" dirty="0" err="1" smtClean="0">
                <a:solidFill>
                  <a:schemeClr val="tx1"/>
                </a:solidFill>
              </a:rPr>
              <a:t>Straujumas</a:t>
            </a:r>
            <a:r>
              <a:rPr lang="lv-LV" sz="2400" b="1" dirty="0" smtClean="0">
                <a:solidFill>
                  <a:schemeClr val="tx1"/>
                </a:solidFill>
              </a:rPr>
              <a:t>  vadītā Ministru kabineta iecerēto darbību 136. punkts :</a:t>
            </a:r>
          </a:p>
          <a:p>
            <a:pPr algn="just"/>
            <a:endParaRPr lang="lv-LV" sz="24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lv-LV" sz="2400" dirty="0" smtClean="0">
                <a:solidFill>
                  <a:schemeClr val="tx1"/>
                </a:solidFill>
              </a:rPr>
              <a:t>Sekmēsim pilsoniskas sabiedrības attīstību, pilnveidojot iedzīvotāju pilsoniskās līdzdalības prasmes un </a:t>
            </a:r>
            <a:r>
              <a:rPr lang="lv-LV" sz="2400" dirty="0" err="1" smtClean="0">
                <a:solidFill>
                  <a:schemeClr val="tx1"/>
                </a:solidFill>
              </a:rPr>
              <a:t>un</a:t>
            </a:r>
            <a:r>
              <a:rPr lang="lv-LV" sz="2400" dirty="0" smtClean="0">
                <a:solidFill>
                  <a:schemeClr val="tx1"/>
                </a:solidFill>
              </a:rPr>
              <a:t> iespējas iesaistīties sabiedrībai kopīgu jautājumu risināšanā.</a:t>
            </a:r>
          </a:p>
          <a:p>
            <a:pPr algn="just">
              <a:buFont typeface="Arial" pitchFamily="34" charset="0"/>
              <a:buChar char="•"/>
            </a:pPr>
            <a:r>
              <a:rPr lang="lv-LV" sz="2400" dirty="0" smtClean="0">
                <a:solidFill>
                  <a:schemeClr val="tx1"/>
                </a:solidFill>
              </a:rPr>
              <a:t>Sagatavosim Nevalstisko organizāciju fonda koncepciju</a:t>
            </a:r>
          </a:p>
        </p:txBody>
      </p:sp>
      <p:sp>
        <p:nvSpPr>
          <p:cNvPr id="16386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90E02D16-D879-4E57-86C8-81E0CE5F81EA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1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6387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5675"/>
          </a:xfrm>
        </p:spPr>
        <p:txBody>
          <a:bodyPr anchor="b">
            <a:noAutofit/>
          </a:bodyPr>
          <a:lstStyle/>
          <a:p>
            <a:pPr algn="l"/>
            <a:r>
              <a:rPr lang="lv-LV" sz="3600" b="1" dirty="0" smtClean="0">
                <a:cs typeface="Times New Roman" pitchFamily="18" charset="0"/>
              </a:rPr>
              <a:t>Politikas plānošanas dokumenti, kas atbalsta NVO fonda izveidi</a:t>
            </a:r>
            <a:endParaRPr lang="en-US" sz="36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295400" y="1524000"/>
            <a:ext cx="6324600" cy="4435475"/>
          </a:xfrm>
        </p:spPr>
        <p:txBody>
          <a:bodyPr>
            <a:normAutofit/>
          </a:bodyPr>
          <a:lstStyle/>
          <a:p>
            <a:pPr marL="514350" indent="-514350" algn="l">
              <a:buFont typeface="Calibri" pitchFamily="34" charset="0"/>
              <a:buAutoNum type="romanUcPeriod"/>
            </a:pPr>
            <a:endParaRPr lang="lv-LV" sz="2400" dirty="0" smtClean="0">
              <a:solidFill>
                <a:srgbClr val="262626"/>
              </a:solidFill>
            </a:endParaRPr>
          </a:p>
          <a:p>
            <a:pPr algn="just"/>
            <a:r>
              <a:rPr lang="lv-LV" sz="1800" dirty="0" smtClean="0">
                <a:solidFill>
                  <a:schemeClr val="tx1"/>
                </a:solidFill>
              </a:rPr>
              <a:t>Nacionālās identitātes, pilsoniskās sabiedrības un integrācijas politikas pamatnostādnes 2012. – 2018.gadam (turpmāk – Pamatnostādnes) apstiprinātas 2011.gada 20.oktobrī ar Ministru kabineta rīkojumu Nr.542 un grozītas ar Ministru kabineta 2012.gada 12.decembra rīkojumu Nr.596. </a:t>
            </a:r>
          </a:p>
          <a:p>
            <a:pPr algn="just"/>
            <a:endParaRPr lang="lv-LV" sz="1800" dirty="0" smtClean="0">
              <a:solidFill>
                <a:schemeClr val="tx1"/>
              </a:solidFill>
            </a:endParaRPr>
          </a:p>
          <a:p>
            <a:pPr algn="just"/>
            <a:r>
              <a:rPr lang="lv-LV" sz="1800" dirty="0" smtClean="0">
                <a:solidFill>
                  <a:schemeClr val="tx1"/>
                </a:solidFill>
              </a:rPr>
              <a:t>Pamatnostādņu </a:t>
            </a:r>
            <a:r>
              <a:rPr lang="lv-LV" sz="1800" dirty="0" err="1" smtClean="0">
                <a:solidFill>
                  <a:schemeClr val="tx1"/>
                </a:solidFill>
              </a:rPr>
              <a:t>virsmērķis</a:t>
            </a:r>
            <a:r>
              <a:rPr lang="lv-LV" sz="1800" dirty="0" smtClean="0">
                <a:solidFill>
                  <a:schemeClr val="tx1"/>
                </a:solidFill>
              </a:rPr>
              <a:t> ir stipra, saliedēta Latvijas tauta – nacionāla un demokrātiska kopiena, kura nodrošina tās vienojošā pamata – latviešu valodas, kultūras un nacionālās identitātes, eiropeisko demokrātisko vērtību, unikālās </a:t>
            </a:r>
            <a:r>
              <a:rPr lang="lv-LV" sz="1800" dirty="0" err="1" smtClean="0">
                <a:solidFill>
                  <a:schemeClr val="tx1"/>
                </a:solidFill>
              </a:rPr>
              <a:t>kultūrtelpas</a:t>
            </a:r>
            <a:r>
              <a:rPr lang="lv-LV" sz="1800" dirty="0" smtClean="0">
                <a:solidFill>
                  <a:schemeClr val="tx1"/>
                </a:solidFill>
              </a:rPr>
              <a:t> saglabāšanu un bagātināšanos Latvijas – nacionālas demokrātiskas valsts – līdzsvarotai attīstībai.</a:t>
            </a:r>
          </a:p>
          <a:p>
            <a:pPr algn="just"/>
            <a:endParaRPr lang="lv-LV" sz="1800" dirty="0" smtClean="0">
              <a:solidFill>
                <a:schemeClr val="tx1"/>
              </a:solidFill>
            </a:endParaRPr>
          </a:p>
        </p:txBody>
      </p:sp>
      <p:sp>
        <p:nvSpPr>
          <p:cNvPr id="16386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90E02D16-D879-4E57-86C8-81E0CE5F81EA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6387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5675"/>
          </a:xfrm>
        </p:spPr>
        <p:txBody>
          <a:bodyPr anchor="b">
            <a:noAutofit/>
          </a:bodyPr>
          <a:lstStyle/>
          <a:p>
            <a:pPr algn="l"/>
            <a:r>
              <a:rPr lang="lv-LV" sz="3600" b="1" dirty="0" smtClean="0">
                <a:cs typeface="Times New Roman" pitchFamily="18" charset="0"/>
              </a:rPr>
              <a:t>Politikas plānošanas dokumenti, kas atbalsta NVO fonda izveidi</a:t>
            </a:r>
            <a:endParaRPr lang="en-US" sz="36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934200" cy="4038600"/>
          </a:xfrm>
        </p:spPr>
        <p:txBody>
          <a:bodyPr>
            <a:normAutofit/>
          </a:bodyPr>
          <a:lstStyle/>
          <a:p>
            <a:pPr algn="l"/>
            <a:r>
              <a:rPr lang="lv-LV" sz="2400" dirty="0" smtClean="0">
                <a:solidFill>
                  <a:schemeClr val="tx1"/>
                </a:solidFill>
              </a:rPr>
              <a:t>Rīcība Pamatnostādņu īstenošanai plānota trijos virzienos:</a:t>
            </a:r>
          </a:p>
          <a:p>
            <a:pPr marL="457200" indent="-457200" algn="l">
              <a:buFont typeface="Arial" charset="0"/>
              <a:buAutoNum type="arabicParenR"/>
            </a:pPr>
            <a:r>
              <a:rPr lang="lv-LV" sz="2400" dirty="0" smtClean="0">
                <a:solidFill>
                  <a:schemeClr val="tx1"/>
                </a:solidFill>
              </a:rPr>
              <a:t>Nacionālā identitāte: valoda un </a:t>
            </a:r>
            <a:r>
              <a:rPr lang="lv-LV" sz="2400" dirty="0" err="1" smtClean="0">
                <a:solidFill>
                  <a:schemeClr val="tx1"/>
                </a:solidFill>
              </a:rPr>
              <a:t>kultūrtelpa</a:t>
            </a:r>
            <a:endParaRPr lang="lv-LV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arenR"/>
            </a:pPr>
            <a:r>
              <a:rPr lang="lv-LV" sz="2400" dirty="0" smtClean="0">
                <a:solidFill>
                  <a:schemeClr val="tx1"/>
                </a:solidFill>
              </a:rPr>
              <a:t>Pilsoniskā sabiedrība un integrācija</a:t>
            </a:r>
          </a:p>
          <a:p>
            <a:pPr marL="457200" indent="-457200" algn="l">
              <a:buAutoNum type="arabicParenR"/>
            </a:pPr>
            <a:r>
              <a:rPr lang="lv-LV" sz="2400" dirty="0" smtClean="0">
                <a:solidFill>
                  <a:schemeClr val="tx1"/>
                </a:solidFill>
              </a:rPr>
              <a:t>Saliedēta sociālā atmiņa</a:t>
            </a:r>
          </a:p>
          <a:p>
            <a:pPr marL="457200" indent="-457200" algn="l">
              <a:buAutoNum type="arabicParenR"/>
            </a:pPr>
            <a:endParaRPr lang="lv-LV" sz="2400" dirty="0" smtClean="0">
              <a:solidFill>
                <a:schemeClr val="tx1"/>
              </a:solidFill>
            </a:endParaRP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457200"/>
            <a:ext cx="6324600" cy="955675"/>
          </a:xfrm>
        </p:spPr>
        <p:txBody>
          <a:bodyPr anchor="b">
            <a:noAutofit/>
          </a:bodyPr>
          <a:lstStyle/>
          <a:p>
            <a:pPr algn="l"/>
            <a:r>
              <a:rPr lang="lv-LV" sz="4000" b="1" dirty="0" smtClean="0">
                <a:cs typeface="Times New Roman" pitchFamily="18" charset="0"/>
              </a:rPr>
              <a:t>NIPSIPP rīcības virzieni </a:t>
            </a:r>
            <a:endParaRPr lang="en-US" sz="40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934200" cy="4038600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endParaRPr lang="lv-LV" sz="28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Nacionālais attīstības plāns</a:t>
            </a:r>
          </a:p>
          <a:p>
            <a:pPr algn="just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Valdības rīcības plāns</a:t>
            </a:r>
          </a:p>
          <a:p>
            <a:pPr algn="just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Kultūras ministrijas darba plāns 2015.gadam nosaka uzdevumus un aktivitātes pilsoniskas sabiedrības un integrācijas jomā</a:t>
            </a:r>
          </a:p>
          <a:p>
            <a:pPr algn="l"/>
            <a:endParaRPr lang="lv-LV" sz="2800" dirty="0" smtClean="0">
              <a:solidFill>
                <a:schemeClr val="tx1"/>
              </a:solidFill>
            </a:endParaRP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457200"/>
            <a:ext cx="6324600" cy="955675"/>
          </a:xfrm>
        </p:spPr>
        <p:txBody>
          <a:bodyPr anchor="b">
            <a:noAutofit/>
          </a:bodyPr>
          <a:lstStyle/>
          <a:p>
            <a:pPr algn="l"/>
            <a:r>
              <a:rPr lang="lv-LV" sz="3600" b="1" dirty="0" smtClean="0">
                <a:cs typeface="Times New Roman" pitchFamily="18" charset="0"/>
              </a:rPr>
              <a:t>Politikas plānošanas dokumenti, kas atbalsta NVO fonda izveidi</a:t>
            </a:r>
            <a:endParaRPr lang="en-US" sz="36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934200" cy="4038600"/>
          </a:xfrm>
        </p:spPr>
        <p:txBody>
          <a:bodyPr>
            <a:normAutofit/>
          </a:bodyPr>
          <a:lstStyle/>
          <a:p>
            <a:endParaRPr lang="lv-LV" sz="2400" dirty="0" smtClean="0">
              <a:solidFill>
                <a:schemeClr val="tx1"/>
              </a:solidFill>
            </a:endParaRPr>
          </a:p>
          <a:p>
            <a:endParaRPr lang="lv-LV" sz="2400" dirty="0" smtClean="0">
              <a:solidFill>
                <a:schemeClr val="tx1"/>
              </a:solidFill>
            </a:endParaRPr>
          </a:p>
          <a:p>
            <a:endParaRPr lang="lv-LV" sz="2400" dirty="0" smtClean="0">
              <a:solidFill>
                <a:schemeClr val="tx1"/>
              </a:solidFill>
            </a:endParaRPr>
          </a:p>
          <a:p>
            <a:r>
              <a:rPr lang="lv-LV" sz="2800" dirty="0" smtClean="0">
                <a:solidFill>
                  <a:schemeClr val="tx1"/>
                </a:solidFill>
              </a:rPr>
              <a:t>Līdz 01.03.2016. izstrādāt un iesniegt Ministru Kabinetā Konceptuālo ziņojumu par Nevalstisko organizāciju fonda darbību un finansēšanu </a:t>
            </a: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457200"/>
            <a:ext cx="6324600" cy="955675"/>
          </a:xfrm>
        </p:spPr>
        <p:txBody>
          <a:bodyPr anchor="b">
            <a:noAutofit/>
          </a:bodyPr>
          <a:lstStyle/>
          <a:p>
            <a:pPr algn="l"/>
            <a:r>
              <a:rPr lang="lv-LV" sz="3600" b="1" dirty="0" smtClean="0">
                <a:cs typeface="Times New Roman" pitchFamily="18" charset="0"/>
              </a:rPr>
              <a:t>Uzdevums Kultūras ministrijai</a:t>
            </a:r>
            <a:endParaRPr lang="en-US" sz="36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934200" cy="4038600"/>
          </a:xfrm>
        </p:spPr>
        <p:txBody>
          <a:bodyPr>
            <a:normAutofit/>
          </a:bodyPr>
          <a:lstStyle/>
          <a:p>
            <a:pPr marL="457200" indent="-457200" algn="l">
              <a:buAutoNum type="arabicParenR"/>
            </a:pPr>
            <a:r>
              <a:rPr lang="lv-LV" sz="2400" dirty="0" smtClean="0">
                <a:solidFill>
                  <a:schemeClr val="tx1"/>
                </a:solidFill>
              </a:rPr>
              <a:t>Ar Kultūras ministres 2014.gada 16.maija rīkojumu Nr.5.1.-1-126 apstiprināta darba grupa</a:t>
            </a:r>
          </a:p>
          <a:p>
            <a:pPr algn="l"/>
            <a:endParaRPr lang="lv-LV" sz="2400" dirty="0" smtClean="0">
              <a:solidFill>
                <a:schemeClr val="tx1"/>
              </a:solidFill>
            </a:endParaRPr>
          </a:p>
          <a:p>
            <a:pPr algn="l"/>
            <a:r>
              <a:rPr lang="lv-LV" sz="2400" dirty="0" smtClean="0">
                <a:solidFill>
                  <a:schemeClr val="tx1"/>
                </a:solidFill>
              </a:rPr>
              <a:t>	</a:t>
            </a:r>
            <a:r>
              <a:rPr lang="lv-LV" sz="2400" b="1" dirty="0" smtClean="0">
                <a:solidFill>
                  <a:schemeClr val="tx1"/>
                </a:solidFill>
              </a:rPr>
              <a:t>Pārstāvētās institūcijas: </a:t>
            </a:r>
          </a:p>
          <a:p>
            <a:pPr algn="just"/>
            <a:r>
              <a:rPr lang="lv-LV" sz="2400" dirty="0" smtClean="0">
                <a:solidFill>
                  <a:schemeClr val="tx1"/>
                </a:solidFill>
              </a:rPr>
              <a:t> Kultūras ministrija, Valsts kanceleja, Finanšu ministrija, Tieslietu ministrija, Izglītības un zinātnes ministrija, Vides aizsardzības un reģionālās attīstības ministrija, Sabiedrības integrācijas fonds, </a:t>
            </a:r>
            <a:r>
              <a:rPr lang="lv-LV" sz="2400" dirty="0" err="1" smtClean="0">
                <a:solidFill>
                  <a:schemeClr val="tx1"/>
                </a:solidFill>
              </a:rPr>
              <a:t>Pārresoru</a:t>
            </a:r>
            <a:r>
              <a:rPr lang="lv-LV" sz="2400" dirty="0" smtClean="0">
                <a:solidFill>
                  <a:schemeClr val="tx1"/>
                </a:solidFill>
              </a:rPr>
              <a:t> koordinācijas centrs, LR Saeima, 6 nevalstiskās organizācijas</a:t>
            </a:r>
          </a:p>
          <a:p>
            <a:pPr algn="l"/>
            <a:endParaRPr lang="lv-LV" sz="2000" dirty="0" smtClean="0">
              <a:solidFill>
                <a:schemeClr val="tx1"/>
              </a:solidFill>
            </a:endParaRPr>
          </a:p>
          <a:p>
            <a:pPr algn="l"/>
            <a:endParaRPr lang="lv-LV" sz="2400" b="1" dirty="0" smtClean="0">
              <a:solidFill>
                <a:schemeClr val="tx1"/>
              </a:solidFill>
            </a:endParaRPr>
          </a:p>
          <a:p>
            <a:pPr algn="l"/>
            <a:endParaRPr lang="lv-LV" sz="2400" b="1" dirty="0" smtClean="0">
              <a:solidFill>
                <a:schemeClr val="tx1"/>
              </a:solidFill>
            </a:endParaRP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33600" y="685800"/>
            <a:ext cx="6324600" cy="955675"/>
          </a:xfrm>
        </p:spPr>
        <p:txBody>
          <a:bodyPr anchor="b">
            <a:noAutofit/>
          </a:bodyPr>
          <a:lstStyle/>
          <a:p>
            <a:r>
              <a:rPr lang="lv-LV" sz="3600" b="1" dirty="0" smtClean="0">
                <a:cs typeface="Times New Roman" pitchFamily="18" charset="0"/>
              </a:rPr>
              <a:t>NVO koncepcijas izstrādes gaita</a:t>
            </a:r>
            <a:endParaRPr lang="en-US" sz="36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934200" cy="4038600"/>
          </a:xfrm>
        </p:spPr>
        <p:txBody>
          <a:bodyPr>
            <a:normAutofit/>
          </a:bodyPr>
          <a:lstStyle/>
          <a:p>
            <a:pPr algn="l"/>
            <a:r>
              <a:rPr lang="lv-LV" sz="2800" dirty="0" smtClean="0">
                <a:solidFill>
                  <a:schemeClr val="tx1"/>
                </a:solidFill>
              </a:rPr>
              <a:t>2) Darba grupa izstrādājusi un 2014.gada 10.oktobrī Ministru kabinetā iesniegts informatīvais ziņojums par koncepcijas izstrādes gaitu;</a:t>
            </a:r>
          </a:p>
          <a:p>
            <a:pPr algn="l"/>
            <a:r>
              <a:rPr lang="lv-LV" sz="2800" dirty="0" smtClean="0">
                <a:solidFill>
                  <a:schemeClr val="tx1"/>
                </a:solidFill>
              </a:rPr>
              <a:t>3) Notikušas publiskas apspriedes par iespējamiem NVO finansēšanas modeļiem un nepieciešamajām atbalsta jomām.</a:t>
            </a:r>
          </a:p>
          <a:p>
            <a:pPr algn="l"/>
            <a:endParaRPr lang="lv-LV" sz="28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lv-LV" sz="2800" dirty="0" smtClean="0">
              <a:solidFill>
                <a:schemeClr val="tx1"/>
              </a:solidFill>
            </a:endParaRP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457200"/>
            <a:ext cx="6324600" cy="955675"/>
          </a:xfrm>
        </p:spPr>
        <p:txBody>
          <a:bodyPr anchor="b">
            <a:noAutofit/>
          </a:bodyPr>
          <a:lstStyle/>
          <a:p>
            <a:pPr algn="l"/>
            <a:r>
              <a:rPr lang="lv-LV" sz="3600" b="1" dirty="0" smtClean="0">
                <a:cs typeface="Times New Roman" pitchFamily="18" charset="0"/>
              </a:rPr>
              <a:t>NVO koncepcijas izstrādes gaita</a:t>
            </a:r>
            <a:endParaRPr lang="en-US" sz="36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934200" cy="4038600"/>
          </a:xfrm>
        </p:spPr>
        <p:txBody>
          <a:bodyPr>
            <a:normAutofit fontScale="92500"/>
          </a:bodyPr>
          <a:lstStyle/>
          <a:p>
            <a:pPr algn="just">
              <a:buFont typeface="Arial" pitchFamily="34" charset="0"/>
              <a:buChar char="•"/>
            </a:pPr>
            <a:endParaRPr lang="lv-LV" sz="24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NVO fonda nepieciešamības pamatojums</a:t>
            </a:r>
          </a:p>
          <a:p>
            <a:pPr algn="just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Pārskats par esošo finansējuma piešķiršanas kārtību NVO, t.sk. valsts piešķirtais finansējums NVO</a:t>
            </a:r>
          </a:p>
          <a:p>
            <a:pPr algn="just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Iespējamie NVO fonda izveides modeļi</a:t>
            </a:r>
          </a:p>
          <a:p>
            <a:pPr algn="just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Iespējamās NVO fonda atbalstāmās darbības jomas</a:t>
            </a:r>
          </a:p>
          <a:p>
            <a:pPr algn="just">
              <a:buFont typeface="Arial" pitchFamily="34" charset="0"/>
              <a:buChar char="•"/>
            </a:pPr>
            <a:r>
              <a:rPr lang="lv-LV" sz="2800" dirty="0" smtClean="0">
                <a:solidFill>
                  <a:schemeClr val="tx1"/>
                </a:solidFill>
              </a:rPr>
              <a:t>Pārskats ārvalstu pieredzi NVO finansēšanas jomā</a:t>
            </a:r>
          </a:p>
          <a:p>
            <a:pPr algn="just">
              <a:buFont typeface="Arial" pitchFamily="34" charset="0"/>
              <a:buChar char="•"/>
            </a:pPr>
            <a:endParaRPr lang="lv-LV" sz="2000" dirty="0">
              <a:solidFill>
                <a:schemeClr val="tx1"/>
              </a:solidFill>
            </a:endParaRPr>
          </a:p>
        </p:txBody>
      </p:sp>
      <p:sp>
        <p:nvSpPr>
          <p:cNvPr id="17410" name="Slide Number Placeholder 11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8213" fontAlgn="base">
              <a:spcBef>
                <a:spcPct val="0"/>
              </a:spcBef>
              <a:spcAft>
                <a:spcPct val="0"/>
              </a:spcAft>
            </a:pPr>
            <a:fld id="{10106947-79D1-4A59-A816-9C4F4DB639FE}" type="slidenum">
              <a:rPr lang="en-US" sz="1000">
                <a:solidFill>
                  <a:schemeClr val="tx1"/>
                </a:solidFill>
                <a:cs typeface="Times New Roman" pitchFamily="18" charset="0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sz="100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7411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33600" y="685800"/>
            <a:ext cx="6324600" cy="955675"/>
          </a:xfrm>
        </p:spPr>
        <p:txBody>
          <a:bodyPr anchor="b">
            <a:noAutofit/>
          </a:bodyPr>
          <a:lstStyle/>
          <a:p>
            <a:r>
              <a:rPr lang="lv-LV" sz="3600" b="1" dirty="0" smtClean="0"/>
              <a:t>Informatīvais ziņojums par koncepcijas izstrādes gaitu</a:t>
            </a:r>
            <a:endParaRPr lang="en-US" sz="3600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4531</TotalTime>
  <Words>693</Words>
  <Application>Microsoft Office PowerPoint</Application>
  <PresentationFormat>On-screen Show (4:3)</PresentationFormat>
  <Paragraphs>174</Paragraphs>
  <Slides>16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Nevalstisko organizāciju fonda  koncepcijas izstrāde </vt:lpstr>
      <vt:lpstr>Politikas plānošanas dokumenti, kas atbalsta NVO fonda izveidi</vt:lpstr>
      <vt:lpstr>Politikas plānošanas dokumenti, kas atbalsta NVO fonda izveidi</vt:lpstr>
      <vt:lpstr>NIPSIPP rīcības virzieni </vt:lpstr>
      <vt:lpstr>Politikas plānošanas dokumenti, kas atbalsta NVO fonda izveidi</vt:lpstr>
      <vt:lpstr>Uzdevums Kultūras ministrijai</vt:lpstr>
      <vt:lpstr>NVO koncepcijas izstrādes gaita</vt:lpstr>
      <vt:lpstr>NVO koncepcijas izstrādes gaita</vt:lpstr>
      <vt:lpstr>Informatīvais ziņojums par koncepcijas izstrādes gaitu</vt:lpstr>
      <vt:lpstr>Informatīvais ziņojums par koncepcijas izstrādes gaitu</vt:lpstr>
      <vt:lpstr>Turpmākā darbība</vt:lpstr>
      <vt:lpstr>KM atbalsts pilsoniskas sabiedrības veidošanai</vt:lpstr>
      <vt:lpstr>Konsultatīvo padomju darba koordinēšana</vt:lpstr>
      <vt:lpstr>Piešķirtais finansējums NIPSIPP īstenošanai</vt:lpstr>
      <vt:lpstr>NVO piešķirtais valsts budžeta finansējums (EUR)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Informatīvā telpa</dc:title>
  <dc:creator>Gunta Robežniece</dc:creator>
  <cp:lastModifiedBy>Laura Titane</cp:lastModifiedBy>
  <cp:revision>621</cp:revision>
  <dcterms:created xsi:type="dcterms:W3CDTF">2006-08-16T00:00:00Z</dcterms:created>
  <dcterms:modified xsi:type="dcterms:W3CDTF">2015-02-23T09:36:11Z</dcterms:modified>
</cp:coreProperties>
</file>