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329" r:id="rId3"/>
    <p:sldId id="334" r:id="rId4"/>
    <p:sldId id="335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ika Silina" initials="ES" lastIdx="11" clrIdx="0">
    <p:extLst>
      <p:ext uri="{19B8F6BF-5375-455C-9EA6-DF929625EA0E}">
        <p15:presenceInfo xmlns:p15="http://schemas.microsoft.com/office/powerpoint/2012/main" userId="S-1-5-21-1762135226-342840741-925700815-8013" providerId="AD"/>
      </p:ext>
    </p:extLst>
  </p:cmAuthor>
  <p:cmAuthor id="2" name="Laila Ruskule" initials="LR" lastIdx="1" clrIdx="1">
    <p:extLst>
      <p:ext uri="{19B8F6BF-5375-455C-9EA6-DF929625EA0E}">
        <p15:presenceInfo xmlns:p15="http://schemas.microsoft.com/office/powerpoint/2012/main" userId="S::lailar@vkanceleja.onmicrosoft.com::9ee27e3e-7d55-4d73-a7e9-b24b09164e3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CD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4" autoAdjust="0"/>
    <p:restoredTop sz="95256" autoAdjust="0"/>
  </p:normalViewPr>
  <p:slideViewPr>
    <p:cSldViewPr snapToGrid="0">
      <p:cViewPr varScale="1">
        <p:scale>
          <a:sx n="82" d="100"/>
          <a:sy n="82" d="100"/>
        </p:scale>
        <p:origin x="63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AB2-43E6-A419-F164194C974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AB2-43E6-A419-F164194C9748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AB2-43E6-A419-F164194C9748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B2-43E6-A419-F164194C974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B2-43E6-A419-F164194C974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AB2-43E6-A419-F164194C97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Sheet1!$M$45:$O$45</c:f>
              <c:strCache>
                <c:ptCount val="3"/>
                <c:pt idx="0">
                  <c:v>Saskaņots</c:v>
                </c:pt>
                <c:pt idx="1">
                  <c:v>Iesniegtas - izskatīšanā </c:v>
                </c:pt>
                <c:pt idx="2">
                  <c:v>Nav iesniegts </c:v>
                </c:pt>
              </c:strCache>
            </c:strRef>
          </c:cat>
          <c:val>
            <c:numRef>
              <c:f>Sheet1!$M$46:$O$46</c:f>
              <c:numCache>
                <c:formatCode>General</c:formatCode>
                <c:ptCount val="3"/>
                <c:pt idx="0">
                  <c:v>19</c:v>
                </c:pt>
                <c:pt idx="1">
                  <c:v>50</c:v>
                </c:pt>
                <c:pt idx="2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B2-43E6-A419-F164194C97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592-40F5-8774-93DE9E18FB03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592-40F5-8774-93DE9E18FB03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592-40F5-8774-93DE9E18FB03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92-40F5-8774-93DE9E18FB03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592-40F5-8774-93DE9E18FB0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92-40F5-8774-93DE9E18FB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Sheet1!$AA$45:$AC$45</c:f>
              <c:strCache>
                <c:ptCount val="3"/>
                <c:pt idx="0">
                  <c:v>Saskaņots</c:v>
                </c:pt>
                <c:pt idx="1">
                  <c:v>Iesniegtas - izskatīšanā </c:v>
                </c:pt>
                <c:pt idx="2">
                  <c:v>Nav iesniegts </c:v>
                </c:pt>
              </c:strCache>
            </c:strRef>
          </c:cat>
          <c:val>
            <c:numRef>
              <c:f>Sheet1!$AA$46:$AC$46</c:f>
              <c:numCache>
                <c:formatCode>General</c:formatCode>
                <c:ptCount val="3"/>
                <c:pt idx="0">
                  <c:v>51</c:v>
                </c:pt>
                <c:pt idx="1">
                  <c:v>49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592-40F5-8774-93DE9E18FB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4B6-4816-95AE-56808B0EA51D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4B6-4816-95AE-56808B0EA51D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4B6-4816-95AE-56808B0EA5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Sheet1!$BJ$45:$BL$45</c:f>
              <c:strCache>
                <c:ptCount val="3"/>
                <c:pt idx="0">
                  <c:v>Saskaņots</c:v>
                </c:pt>
                <c:pt idx="1">
                  <c:v>Iesniegtas - izskatīšanā </c:v>
                </c:pt>
                <c:pt idx="2">
                  <c:v>Nav iesniegts </c:v>
                </c:pt>
              </c:strCache>
            </c:strRef>
          </c:cat>
          <c:val>
            <c:numRef>
              <c:f>Sheet1!$BJ$46:$BL$46</c:f>
              <c:numCache>
                <c:formatCode>General</c:formatCode>
                <c:ptCount val="3"/>
                <c:pt idx="0">
                  <c:v>111</c:v>
                </c:pt>
                <c:pt idx="1">
                  <c:v>9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B6-4816-95AE-56808B0EA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71E-4DC6-8C29-4E02C51D9DC0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71E-4DC6-8C29-4E02C51D9DC0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71E-4DC6-8C29-4E02C51D9DC0}"/>
              </c:ext>
            </c:extLst>
          </c:dPt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1E-4DC6-8C29-4E02C51D9DC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1E-4DC6-8C29-4E02C51D9D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Sheet1!$CM$43:$CO$43</c:f>
              <c:strCache>
                <c:ptCount val="3"/>
                <c:pt idx="0">
                  <c:v>Saskaņots</c:v>
                </c:pt>
                <c:pt idx="1">
                  <c:v>Iesniegtas - izskatīšanā </c:v>
                </c:pt>
                <c:pt idx="2">
                  <c:v>Nav iesniegts </c:v>
                </c:pt>
              </c:strCache>
            </c:strRef>
          </c:cat>
          <c:val>
            <c:numRef>
              <c:f>Sheet1!$CM$44:$CO$44</c:f>
              <c:numCache>
                <c:formatCode>General</c:formatCode>
                <c:ptCount val="3"/>
                <c:pt idx="0">
                  <c:v>121</c:v>
                </c:pt>
                <c:pt idx="1">
                  <c:v>5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1E-4DC6-8C29-4E02C51D9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4722222222222227E-2"/>
          <c:y val="0.11143627879848353"/>
          <c:w val="0.81388888888888888"/>
          <c:h val="0.6804833770778652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4CC-4BEA-A955-3AFC3B98A10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4CC-4BEA-A955-3AFC3B98A108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4CC-4BEA-A955-3AFC3B98A108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CC-4BEA-A955-3AFC3B98A10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4CC-4BEA-A955-3AFC3B98A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Sheet1!$CU$43:$CW$43</c:f>
              <c:strCache>
                <c:ptCount val="3"/>
                <c:pt idx="0">
                  <c:v>Saskaņots</c:v>
                </c:pt>
                <c:pt idx="1">
                  <c:v>Iesniegtas - izskatīšanā </c:v>
                </c:pt>
                <c:pt idx="2">
                  <c:v>Nav iesniegts </c:v>
                </c:pt>
              </c:strCache>
            </c:strRef>
          </c:cat>
          <c:val>
            <c:numRef>
              <c:f>Sheet1!$CU$44:$CW$44</c:f>
              <c:numCache>
                <c:formatCode>General</c:formatCode>
                <c:ptCount val="3"/>
                <c:pt idx="0">
                  <c:v>130</c:v>
                </c:pt>
                <c:pt idx="1">
                  <c:v>1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CC-4BEA-A955-3AFC3B98A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Sheet1!$CM$51</c:f>
              <c:strCache>
                <c:ptCount val="1"/>
                <c:pt idx="0">
                  <c:v>Saskaņots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cat>
            <c:strRef>
              <c:f>Sheet1!$CL$52:$CL$64</c:f>
              <c:strCache>
                <c:ptCount val="13"/>
                <c:pt idx="0">
                  <c:v>Aizsardzības ministrija</c:v>
                </c:pt>
                <c:pt idx="1">
                  <c:v>Ārlietu ministrija</c:v>
                </c:pt>
                <c:pt idx="2">
                  <c:v>Ekonomikas ministrija</c:v>
                </c:pt>
                <c:pt idx="3">
                  <c:v>Finanšu ministrija</c:v>
                </c:pt>
                <c:pt idx="4">
                  <c:v>Iekšlietu ministrija</c:v>
                </c:pt>
                <c:pt idx="5">
                  <c:v>Izglītības un zinātnes ministrija</c:v>
                </c:pt>
                <c:pt idx="6">
                  <c:v>Kultūras ministrija</c:v>
                </c:pt>
                <c:pt idx="7">
                  <c:v>Labklājības ministrija</c:v>
                </c:pt>
                <c:pt idx="8">
                  <c:v>Satiksmes ministrija</c:v>
                </c:pt>
                <c:pt idx="9">
                  <c:v>Tieslietu ministrija</c:v>
                </c:pt>
                <c:pt idx="10">
                  <c:v>Vides aizsardzības un reģionālās attīstības ministrija</c:v>
                </c:pt>
                <c:pt idx="11">
                  <c:v>Veselības ministrija</c:v>
                </c:pt>
                <c:pt idx="12">
                  <c:v>Zemkopības ministrija</c:v>
                </c:pt>
              </c:strCache>
            </c:strRef>
          </c:cat>
          <c:val>
            <c:numRef>
              <c:f>Sheet1!$CM$52:$CM$64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B2-4D4D-9BC2-8149CB3A0CB2}"/>
            </c:ext>
          </c:extLst>
        </c:ser>
        <c:ser>
          <c:idx val="1"/>
          <c:order val="1"/>
          <c:tx>
            <c:strRef>
              <c:f>Sheet1!$CN$51</c:f>
              <c:strCache>
                <c:ptCount val="1"/>
                <c:pt idx="0">
                  <c:v>Iesniegtas - izskatīšanā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Sheet1!$CL$52:$CL$64</c:f>
              <c:strCache>
                <c:ptCount val="13"/>
                <c:pt idx="0">
                  <c:v>Aizsardzības ministrija</c:v>
                </c:pt>
                <c:pt idx="1">
                  <c:v>Ārlietu ministrija</c:v>
                </c:pt>
                <c:pt idx="2">
                  <c:v>Ekonomikas ministrija</c:v>
                </c:pt>
                <c:pt idx="3">
                  <c:v>Finanšu ministrija</c:v>
                </c:pt>
                <c:pt idx="4">
                  <c:v>Iekšlietu ministrija</c:v>
                </c:pt>
                <c:pt idx="5">
                  <c:v>Izglītības un zinātnes ministrija</c:v>
                </c:pt>
                <c:pt idx="6">
                  <c:v>Kultūras ministrija</c:v>
                </c:pt>
                <c:pt idx="7">
                  <c:v>Labklājības ministrija</c:v>
                </c:pt>
                <c:pt idx="8">
                  <c:v>Satiksmes ministrija</c:v>
                </c:pt>
                <c:pt idx="9">
                  <c:v>Tieslietu ministrija</c:v>
                </c:pt>
                <c:pt idx="10">
                  <c:v>Vides aizsardzības un reģionālās attīstības ministrija</c:v>
                </c:pt>
                <c:pt idx="11">
                  <c:v>Veselības ministrija</c:v>
                </c:pt>
                <c:pt idx="12">
                  <c:v>Zemkopības ministrija</c:v>
                </c:pt>
              </c:strCache>
            </c:strRef>
          </c:cat>
          <c:val>
            <c:numRef>
              <c:f>Sheet1!$CN$52:$CN$64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DDB2-4D4D-9BC2-8149CB3A0CB2}"/>
            </c:ext>
          </c:extLst>
        </c:ser>
        <c:ser>
          <c:idx val="2"/>
          <c:order val="2"/>
          <c:tx>
            <c:strRef>
              <c:f>Sheet1!$CO$51</c:f>
              <c:strCache>
                <c:ptCount val="1"/>
                <c:pt idx="0">
                  <c:v>Nav iesniegts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Sheet1!$CL$52:$CL$64</c:f>
              <c:strCache>
                <c:ptCount val="13"/>
                <c:pt idx="0">
                  <c:v>Aizsardzības ministrija</c:v>
                </c:pt>
                <c:pt idx="1">
                  <c:v>Ārlietu ministrija</c:v>
                </c:pt>
                <c:pt idx="2">
                  <c:v>Ekonomikas ministrija</c:v>
                </c:pt>
                <c:pt idx="3">
                  <c:v>Finanšu ministrija</c:v>
                </c:pt>
                <c:pt idx="4">
                  <c:v>Iekšlietu ministrija</c:v>
                </c:pt>
                <c:pt idx="5">
                  <c:v>Izglītības un zinātnes ministrija</c:v>
                </c:pt>
                <c:pt idx="6">
                  <c:v>Kultūras ministrija</c:v>
                </c:pt>
                <c:pt idx="7">
                  <c:v>Labklājības ministrija</c:v>
                </c:pt>
                <c:pt idx="8">
                  <c:v>Satiksmes ministrija</c:v>
                </c:pt>
                <c:pt idx="9">
                  <c:v>Tieslietu ministrija</c:v>
                </c:pt>
                <c:pt idx="10">
                  <c:v>Vides aizsardzības un reģionālās attīstības ministrija</c:v>
                </c:pt>
                <c:pt idx="11">
                  <c:v>Veselības ministrija</c:v>
                </c:pt>
                <c:pt idx="12">
                  <c:v>Zemkopības ministrija</c:v>
                </c:pt>
              </c:strCache>
            </c:strRef>
          </c:cat>
          <c:val>
            <c:numRef>
              <c:f>Sheet1!$CO$52:$CO$64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DDB2-4D4D-9BC2-8149CB3A0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0893247"/>
        <c:axId val="810891935"/>
        <c:axId val="0"/>
      </c:bar3DChart>
      <c:catAx>
        <c:axId val="8108932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10891935"/>
        <c:crosses val="autoZero"/>
        <c:auto val="1"/>
        <c:lblAlgn val="ctr"/>
        <c:lblOffset val="100"/>
        <c:noMultiLvlLbl val="0"/>
      </c:catAx>
      <c:valAx>
        <c:axId val="8108919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10893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877296123412797"/>
          <c:y val="3.2547665028318559E-2"/>
          <c:w val="0.72094063094535932"/>
          <c:h val="0.84241258196833824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Sheet1!$CU$5</c:f>
              <c:strCache>
                <c:ptCount val="1"/>
                <c:pt idx="0">
                  <c:v>Saskaņots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Sheet1!$CT$6:$CT$18</c:f>
              <c:strCache>
                <c:ptCount val="13"/>
                <c:pt idx="0">
                  <c:v>Aizsardzības ministrija</c:v>
                </c:pt>
                <c:pt idx="1">
                  <c:v>Ārlietu ministrija</c:v>
                </c:pt>
                <c:pt idx="2">
                  <c:v>Ekonomikas ministrija</c:v>
                </c:pt>
                <c:pt idx="3">
                  <c:v>Finanšu ministrija</c:v>
                </c:pt>
                <c:pt idx="4">
                  <c:v>Iekšlietu ministrija</c:v>
                </c:pt>
                <c:pt idx="5">
                  <c:v>Izglītības un zinātnes ministrija (ar skolām)</c:v>
                </c:pt>
                <c:pt idx="6">
                  <c:v>Kultūras ministrija (ar skolām)</c:v>
                </c:pt>
                <c:pt idx="7">
                  <c:v>Labklājības ministrija</c:v>
                </c:pt>
                <c:pt idx="8">
                  <c:v>Satiksmes ministrija</c:v>
                </c:pt>
                <c:pt idx="9">
                  <c:v>Tieslietu ministrija</c:v>
                </c:pt>
                <c:pt idx="10">
                  <c:v>Vides aizsardzības un reģionālās attīstības ministrija</c:v>
                </c:pt>
                <c:pt idx="11">
                  <c:v>Veselības ministrija</c:v>
                </c:pt>
                <c:pt idx="12">
                  <c:v>Zemkopības ministrija</c:v>
                </c:pt>
              </c:strCache>
            </c:strRef>
          </c:cat>
          <c:val>
            <c:numRef>
              <c:f>Sheet1!$CU$6:$CU$18</c:f>
              <c:numCache>
                <c:formatCode>General</c:formatCode>
                <c:ptCount val="13"/>
                <c:pt idx="0">
                  <c:v>8</c:v>
                </c:pt>
                <c:pt idx="1">
                  <c:v>1</c:v>
                </c:pt>
                <c:pt idx="2">
                  <c:v>6</c:v>
                </c:pt>
                <c:pt idx="3">
                  <c:v>7</c:v>
                </c:pt>
                <c:pt idx="4">
                  <c:v>9</c:v>
                </c:pt>
                <c:pt idx="5">
                  <c:v>26</c:v>
                </c:pt>
                <c:pt idx="6">
                  <c:v>23</c:v>
                </c:pt>
                <c:pt idx="7">
                  <c:v>11</c:v>
                </c:pt>
                <c:pt idx="8">
                  <c:v>4</c:v>
                </c:pt>
                <c:pt idx="9">
                  <c:v>12</c:v>
                </c:pt>
                <c:pt idx="10">
                  <c:v>6</c:v>
                </c:pt>
                <c:pt idx="11">
                  <c:v>10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58-436B-B09D-E1909D605DD3}"/>
            </c:ext>
          </c:extLst>
        </c:ser>
        <c:ser>
          <c:idx val="1"/>
          <c:order val="1"/>
          <c:tx>
            <c:strRef>
              <c:f>Sheet1!$CV$5</c:f>
              <c:strCache>
                <c:ptCount val="1"/>
                <c:pt idx="0">
                  <c:v>Iesniegtas - izskatīšanā 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Sheet1!$CT$6:$CT$18</c:f>
              <c:strCache>
                <c:ptCount val="13"/>
                <c:pt idx="0">
                  <c:v>Aizsardzības ministrija</c:v>
                </c:pt>
                <c:pt idx="1">
                  <c:v>Ārlietu ministrija</c:v>
                </c:pt>
                <c:pt idx="2">
                  <c:v>Ekonomikas ministrija</c:v>
                </c:pt>
                <c:pt idx="3">
                  <c:v>Finanšu ministrija</c:v>
                </c:pt>
                <c:pt idx="4">
                  <c:v>Iekšlietu ministrija</c:v>
                </c:pt>
                <c:pt idx="5">
                  <c:v>Izglītības un zinātnes ministrija (ar skolām)</c:v>
                </c:pt>
                <c:pt idx="6">
                  <c:v>Kultūras ministrija (ar skolām)</c:v>
                </c:pt>
                <c:pt idx="7">
                  <c:v>Labklājības ministrija</c:v>
                </c:pt>
                <c:pt idx="8">
                  <c:v>Satiksmes ministrija</c:v>
                </c:pt>
                <c:pt idx="9">
                  <c:v>Tieslietu ministrija</c:v>
                </c:pt>
                <c:pt idx="10">
                  <c:v>Vides aizsardzības un reģionālās attīstības ministrija</c:v>
                </c:pt>
                <c:pt idx="11">
                  <c:v>Veselības ministrija</c:v>
                </c:pt>
                <c:pt idx="12">
                  <c:v>Zemkopības ministrija</c:v>
                </c:pt>
              </c:strCache>
            </c:strRef>
          </c:cat>
          <c:val>
            <c:numRef>
              <c:f>Sheet1!$CV$6:$CV$18</c:f>
              <c:numCache>
                <c:formatCode>General</c:formatCode>
                <c:ptCount val="13"/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58-436B-B09D-E1909D605DD3}"/>
            </c:ext>
          </c:extLst>
        </c:ser>
        <c:ser>
          <c:idx val="2"/>
          <c:order val="2"/>
          <c:tx>
            <c:strRef>
              <c:f>Sheet1!$CW$5</c:f>
              <c:strCache>
                <c:ptCount val="1"/>
                <c:pt idx="0">
                  <c:v>Nav iesniegts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Sheet1!$CT$6:$CT$18</c:f>
              <c:strCache>
                <c:ptCount val="13"/>
                <c:pt idx="0">
                  <c:v>Aizsardzības ministrija</c:v>
                </c:pt>
                <c:pt idx="1">
                  <c:v>Ārlietu ministrija</c:v>
                </c:pt>
                <c:pt idx="2">
                  <c:v>Ekonomikas ministrija</c:v>
                </c:pt>
                <c:pt idx="3">
                  <c:v>Finanšu ministrija</c:v>
                </c:pt>
                <c:pt idx="4">
                  <c:v>Iekšlietu ministrija</c:v>
                </c:pt>
                <c:pt idx="5">
                  <c:v>Izglītības un zinātnes ministrija (ar skolām)</c:v>
                </c:pt>
                <c:pt idx="6">
                  <c:v>Kultūras ministrija (ar skolām)</c:v>
                </c:pt>
                <c:pt idx="7">
                  <c:v>Labklājības ministrija</c:v>
                </c:pt>
                <c:pt idx="8">
                  <c:v>Satiksmes ministrija</c:v>
                </c:pt>
                <c:pt idx="9">
                  <c:v>Tieslietu ministrija</c:v>
                </c:pt>
                <c:pt idx="10">
                  <c:v>Vides aizsardzības un reģionālās attīstības ministrija</c:v>
                </c:pt>
                <c:pt idx="11">
                  <c:v>Veselības ministrija</c:v>
                </c:pt>
                <c:pt idx="12">
                  <c:v>Zemkopības ministrija</c:v>
                </c:pt>
              </c:strCache>
            </c:strRef>
          </c:cat>
          <c:val>
            <c:numRef>
              <c:f>Sheet1!$CW$6:$CW$18</c:f>
              <c:numCache>
                <c:formatCode>General</c:formatCode>
                <c:ptCount val="13"/>
                <c:pt idx="5">
                  <c:v>5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58-436B-B09D-E1909D605D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41667112"/>
        <c:axId val="741672360"/>
        <c:axId val="0"/>
      </c:bar3DChart>
      <c:catAx>
        <c:axId val="741667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41672360"/>
        <c:crosses val="autoZero"/>
        <c:auto val="1"/>
        <c:lblAlgn val="ctr"/>
        <c:lblOffset val="100"/>
        <c:noMultiLvlLbl val="0"/>
      </c:catAx>
      <c:valAx>
        <c:axId val="741672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41667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0.11438</cdr:x>
      <cdr:y>0.02924</cdr:y>
    </cdr:from>
    <cdr:to>
      <cdr:x>0.50683</cdr:x>
      <cdr:y>0.15841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DC043D0-010C-439F-93A7-CF5176E35514}"/>
            </a:ext>
          </a:extLst>
        </cdr:cNvPr>
        <cdr:cNvSpPr txBox="1"/>
      </cdr:nvSpPr>
      <cdr:spPr>
        <a:xfrm xmlns:a="http://schemas.openxmlformats.org/drawingml/2006/main">
          <a:off x="432755" y="55710"/>
          <a:ext cx="1484760" cy="246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b="1" dirty="0"/>
            <a:t>Uz 02.06.2022</a:t>
          </a:r>
          <a:endParaRPr lang="lv-LV" sz="11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0.33759</cdr:x>
      <cdr:y>0</cdr:y>
    </cdr:from>
    <cdr:to>
      <cdr:x>0.85035</cdr:x>
      <cdr:y>0.12437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6E24767-EA11-493F-A2EF-830D2E7AA380}"/>
            </a:ext>
          </a:extLst>
        </cdr:cNvPr>
        <cdr:cNvSpPr txBox="1"/>
      </cdr:nvSpPr>
      <cdr:spPr>
        <a:xfrm xmlns:a="http://schemas.openxmlformats.org/drawingml/2006/main">
          <a:off x="1543452" y="-3429000"/>
          <a:ext cx="2344366" cy="341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200" b="1" dirty="0"/>
            <a:t>Uz 02.07.2022.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0.0398</cdr:x>
      <cdr:y>0.05787</cdr:y>
    </cdr:from>
    <cdr:to>
      <cdr:x>0.39694</cdr:x>
      <cdr:y>0.15017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231824-2C79-4CD7-A392-AF3E94792C3E}"/>
            </a:ext>
          </a:extLst>
        </cdr:cNvPr>
        <cdr:cNvSpPr txBox="1"/>
      </cdr:nvSpPr>
      <cdr:spPr>
        <a:xfrm xmlns:a="http://schemas.openxmlformats.org/drawingml/2006/main">
          <a:off x="181947" y="158742"/>
          <a:ext cx="1632858" cy="253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200" b="1" dirty="0"/>
            <a:t>Uz 07.08.2022. </a:t>
          </a:r>
        </a:p>
      </cdr:txBody>
    </cdr:sp>
  </cdr:relSizeAnchor>
  <cdr:relSizeAnchor xmlns:cdr="http://schemas.openxmlformats.org/drawingml/2006/chartDrawing">
    <cdr:from>
      <cdr:x>0.5398</cdr:x>
      <cdr:y>0.2637</cdr:y>
    </cdr:from>
    <cdr:to>
      <cdr:x>0.74184</cdr:x>
      <cdr:y>0.43622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F03FB7A-4708-445F-93A8-07D70DD1FDD4}"/>
            </a:ext>
          </a:extLst>
        </cdr:cNvPr>
        <cdr:cNvSpPr txBox="1"/>
      </cdr:nvSpPr>
      <cdr:spPr>
        <a:xfrm xmlns:a="http://schemas.openxmlformats.org/drawingml/2006/main">
          <a:off x="2467947" y="723384"/>
          <a:ext cx="923731" cy="473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800" b="1" dirty="0">
              <a:solidFill>
                <a:srgbClr val="FF0000"/>
              </a:solidFill>
            </a:rPr>
            <a:t>79%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1C9DC-882D-4CDC-8A23-70853239878F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0C0ED-73AD-4245-A2C1-05EB203404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931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83">
              <a:defRPr/>
            </a:pPr>
            <a:fld id="{E06A59AC-E7A2-4864-B1F5-DE05CC13C6BA}" type="slidenum">
              <a:rPr lang="lv-LV">
                <a:solidFill>
                  <a:prstClr val="black"/>
                </a:solidFill>
                <a:latin typeface="Calibri"/>
              </a:rPr>
              <a:pPr defTabSz="914383">
                <a:defRPr/>
              </a:pPr>
              <a:t>1</a:t>
            </a:fld>
            <a:endParaRPr lang="lv-LV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3222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40C0ED-73AD-4245-A2C1-05EB2034047E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8059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0F597-C780-42D4-98B4-CEBC3547A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4AA15C-E0DC-4367-A527-7EA5347F5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28CE8-A9BD-47D3-94A5-E6D0F91AB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B3EBC-E0FC-4282-AFA0-236DEF545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F7F57-C986-42FC-8F7A-52758346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106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43409-55BE-443B-AEAA-5A20E39E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45D84-C33A-43D0-BFBF-F1F35B276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FF69D-A403-4AA4-820C-7C7022E6C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BBDCA-84D2-4351-A8CD-2803E743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B7D2C-887E-46C6-8625-C95539B71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510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3BCEC-CAF6-4CE6-91BB-645A16738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F64690-258B-47BC-A0C3-5953E1019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1450E-8CAF-4F26-BBB8-20884782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4F093-4B4C-47BD-8388-720ADE4F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3B07B-56E2-4340-A3CF-FFB3282C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8193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1"/>
            <a:ext cx="10363200" cy="103663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867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505200"/>
            <a:ext cx="10363200" cy="960443"/>
          </a:xfrm>
        </p:spPr>
        <p:txBody>
          <a:bodyPr anchor="t">
            <a:normAutofit/>
          </a:bodyPr>
          <a:lstStyle>
            <a:lvl1pPr algn="ctr">
              <a:defRPr sz="4267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Prezentācijas nosaukums</a:t>
            </a:r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867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Vārds, uzvārds, ieņemamais amats, kontaktinformācija</a:t>
            </a:r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5761037"/>
            <a:ext cx="103632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867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Datums, vieta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064" y="0"/>
            <a:ext cx="3483872" cy="38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14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C0E0-0B4F-48DB-A052-C720FCCE1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3612D-2201-4C8B-AEE0-DE0CBAD24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20682-66A9-438D-B884-37474F84B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980C5-986D-4980-8047-CDDDC4EB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960B1-7203-4E0E-8A32-5EEDE18D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25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4F6C-D718-466D-ABE2-CDA3AB041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14A46-215F-46AC-9500-0EA79993E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4DF08-FD58-4599-A262-F059C0E6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6D4B7-B810-4EB6-B3F5-ECE6CF260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1AF5E-CEAF-428F-AABE-3025BC678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7535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AC825-5DF9-4FB9-8296-D7E4375C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ECC47-8162-445A-8E37-FFAACD4AA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B7F5FD-4EFB-437D-87CF-4F7F41264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CAEE5-114B-40A2-8B98-115CB86C3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39D93-4A59-4871-9AF6-4C5F41CFA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44AE57-1C82-4B12-9DBD-40C4728D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806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074F8-8FCE-4162-8458-9DE16D24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08ED3-6E95-41C3-B35E-B9DBB50B6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F1FD83-9EB1-4D80-A3C5-B67A6118C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44BA3A-1D80-4FCC-BAA0-23F0C6408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EDED4-6F06-4819-8EC8-914F7ECD57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AC243A-E4F5-4C1E-AA7C-C66DC6E69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AF0E5-27E4-427E-B676-53AADA341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B97411-57B3-4E29-837E-610BAF61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122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0392-F1BE-456A-9DC2-2CCED4C3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84E064-0CA9-4F8C-AC75-4C61F1A63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1250A-0C8B-4432-B6CA-C124A146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6A4B3-B84A-467D-AC6D-F7BE01B9A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646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AF6CAE-41A4-49B4-AB19-0B2EC4960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A35F02-3251-4ED6-81BD-0C3F72602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63865-4E0E-4A3A-A673-14616B7E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892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CEF3C-1E16-4815-9D20-726551029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96D30-F07D-4F4B-AC67-9F907D8AC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F84B9-882D-4BB1-8D1D-113EDC37E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84787-E7D3-4626-A7C1-2ADB7595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10202-76C8-490E-9F57-91BB09FE2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F7611-22F5-4B01-BF95-020D2AA2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116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EDB9A-D7E1-4ACC-85C9-722B2EDD2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8C1654-7657-4101-85E5-947A59962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912ABA-5410-4CCB-9895-AF6B0D26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26EAB-5A23-4125-A1F1-9A6109143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BF70E-E5DC-4A91-B99F-03FE026A1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A4C8E-CC15-4AF6-9BD1-E29FD4EA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8390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1B648C-2319-46A2-9CF0-BDA802A4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CA349-EDE6-4988-9514-308976777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87F98-7BEB-47E4-828E-1FE1882E1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A952-5DAD-447D-9FC6-60B7A0CF7C5A}" type="datetimeFigureOut">
              <a:rPr lang="lv-LV" smtClean="0"/>
              <a:t>11.10.2022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0B671-1608-4323-85B3-C02D8E124D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DC34D-D1C9-478D-B841-0ECC315A5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B4323-17DF-4368-8ECF-A328B4F6E84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884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26128-33A6-4269-8747-441E65F77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23" y="2847942"/>
            <a:ext cx="11521440" cy="1162116"/>
          </a:xfrm>
        </p:spPr>
        <p:txBody>
          <a:bodyPr>
            <a:noAutofit/>
          </a:bodyPr>
          <a:lstStyle/>
          <a:p>
            <a:r>
              <a:rPr lang="lv-LV" sz="3200" b="1" dirty="0">
                <a:solidFill>
                  <a:schemeClr val="accent1"/>
                </a:solidFill>
                <a:effectLst/>
              </a:rPr>
              <a:t>Statistikas informācija par amatu </a:t>
            </a:r>
            <a:r>
              <a:rPr lang="lv-LV" sz="3200" b="1" dirty="0" err="1">
                <a:solidFill>
                  <a:schemeClr val="accent1"/>
                </a:solidFill>
                <a:effectLst/>
              </a:rPr>
              <a:t>pārklasifikācijas</a:t>
            </a:r>
            <a:r>
              <a:rPr lang="lv-LV" sz="3200" b="1" dirty="0">
                <a:solidFill>
                  <a:schemeClr val="accent1"/>
                </a:solidFill>
                <a:effectLst/>
              </a:rPr>
              <a:t> gaitu – uz 06.10.2022. </a:t>
            </a:r>
            <a:br>
              <a:rPr lang="lv-LV" sz="32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sz="3200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</a:br>
            <a:br>
              <a:rPr lang="lv-LV" sz="3200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</a:br>
            <a:br>
              <a:rPr lang="lv-LV" sz="3200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</a:br>
            <a:endParaRPr lang="lv-LV" sz="2800" dirty="0">
              <a:latin typeface="Verdana"/>
              <a:ea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71917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4A65D-16DB-A81F-EEC6-0A0A9A64E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365125"/>
            <a:ext cx="1160940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latin typeface="Verdana" panose="020B0604030504040204" pitchFamily="34" charset="0"/>
                <a:ea typeface="Verdana" panose="020B0604030504040204" pitchFamily="34" charset="0"/>
              </a:rPr>
              <a:t>Kopējie dati par iestāžu skaitu, kurām ir saskaņotas vai izskatītas amatu klasifikācijas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03636-9BB1-88E4-696D-8C62B1924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lv-LV" dirty="0"/>
          </a:p>
          <a:p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42F63FA-4EEA-4B1F-9369-F2EAF7A14F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4301279"/>
              </p:ext>
            </p:extLst>
          </p:nvPr>
        </p:nvGraphicFramePr>
        <p:xfrm>
          <a:off x="-166536" y="1523833"/>
          <a:ext cx="3783378" cy="1905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1D21848-B2D2-4EEF-9162-1BD9E4E62F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528644"/>
              </p:ext>
            </p:extLst>
          </p:nvPr>
        </p:nvGraphicFramePr>
        <p:xfrm>
          <a:off x="292901" y="3950967"/>
          <a:ext cx="3520342" cy="211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9258283-AAA6-47D2-9204-EB3F12078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88559"/>
              </p:ext>
            </p:extLst>
          </p:nvPr>
        </p:nvGraphicFramePr>
        <p:xfrm>
          <a:off x="3556451" y="1557980"/>
          <a:ext cx="4110764" cy="220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73FAF59-AD2D-44AC-8166-405811C6A96D}"/>
              </a:ext>
            </a:extLst>
          </p:cNvPr>
          <p:cNvSpPr txBox="1"/>
          <p:nvPr/>
        </p:nvSpPr>
        <p:spPr>
          <a:xfrm>
            <a:off x="3875314" y="3812467"/>
            <a:ext cx="22206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dirty="0"/>
              <a:t>Uz 28.08.2022.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A628C99-0E23-486A-AAEB-E599E662CF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5306571"/>
              </p:ext>
            </p:extLst>
          </p:nvPr>
        </p:nvGraphicFramePr>
        <p:xfrm>
          <a:off x="3665738" y="3764605"/>
          <a:ext cx="4810368" cy="3186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A99C62A-02E5-4B25-B0B6-92FB14B6E179}"/>
              </a:ext>
            </a:extLst>
          </p:cNvPr>
          <p:cNvSpPr txBox="1"/>
          <p:nvPr/>
        </p:nvSpPr>
        <p:spPr>
          <a:xfrm>
            <a:off x="6552671" y="4678659"/>
            <a:ext cx="111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>
                <a:solidFill>
                  <a:srgbClr val="FFC000"/>
                </a:solidFill>
              </a:rPr>
              <a:t>86%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A0C8FF6-3F98-4438-8D88-5522C35B2E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0495629"/>
              </p:ext>
            </p:extLst>
          </p:nvPr>
        </p:nvGraphicFramePr>
        <p:xfrm>
          <a:off x="7303625" y="233756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532A7EB-8755-4BC0-8776-D12D2BF5F513}"/>
              </a:ext>
            </a:extLst>
          </p:cNvPr>
          <p:cNvSpPr txBox="1"/>
          <p:nvPr/>
        </p:nvSpPr>
        <p:spPr>
          <a:xfrm>
            <a:off x="8054502" y="2208179"/>
            <a:ext cx="21303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dirty="0"/>
              <a:t>Uz 06.10.2022.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93A65B-77F5-40B6-A5A3-B8C4E7E1D617}"/>
              </a:ext>
            </a:extLst>
          </p:cNvPr>
          <p:cNvSpPr txBox="1"/>
          <p:nvPr/>
        </p:nvSpPr>
        <p:spPr>
          <a:xfrm>
            <a:off x="9786026" y="3015574"/>
            <a:ext cx="98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srgbClr val="FFC000"/>
                </a:solidFill>
              </a:rPr>
              <a:t>93%</a:t>
            </a:r>
          </a:p>
        </p:txBody>
      </p:sp>
    </p:spTree>
    <p:extLst>
      <p:ext uri="{BB962C8B-B14F-4D97-AF65-F5344CB8AC3E}">
        <p14:creationId xmlns:p14="http://schemas.microsoft.com/office/powerpoint/2010/main" val="3285713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96FA6-9F7E-E1D0-021C-468AB30F0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92" y="160845"/>
            <a:ext cx="11858016" cy="640730"/>
          </a:xfrm>
        </p:spPr>
        <p:txBody>
          <a:bodyPr>
            <a:normAutofit/>
          </a:bodyPr>
          <a:lstStyle/>
          <a:p>
            <a:pPr algn="ctr"/>
            <a:r>
              <a:rPr lang="lv-LV" sz="2700" b="1" dirty="0">
                <a:latin typeface="Verdana" panose="020B0604030504040204" pitchFamily="34" charset="0"/>
                <a:ea typeface="Verdana" panose="020B0604030504040204" pitchFamily="34" charset="0"/>
              </a:rPr>
              <a:t>Ministriju centrālo aparātu amatu klasifikāciju saskaņošana</a:t>
            </a:r>
            <a:endParaRPr lang="en-US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C6BD4-19F0-4205-6345-A6F563CEA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247"/>
            <a:ext cx="10515600" cy="47527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7E0FFB9-2C0E-46BF-B579-67BEE3E4DB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08671"/>
              </p:ext>
            </p:extLst>
          </p:nvPr>
        </p:nvGraphicFramePr>
        <p:xfrm>
          <a:off x="838200" y="951723"/>
          <a:ext cx="10657114" cy="529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726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FF2B-0777-4260-9F9E-5CC37D3C9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766" y="209086"/>
            <a:ext cx="11770468" cy="666007"/>
          </a:xfrm>
        </p:spPr>
        <p:txBody>
          <a:bodyPr>
            <a:normAutofit/>
          </a:bodyPr>
          <a:lstStyle/>
          <a:p>
            <a:r>
              <a:rPr lang="lv-LV" sz="2700" b="1" dirty="0">
                <a:latin typeface="Verdana" panose="020B0604030504040204" pitchFamily="34" charset="0"/>
                <a:ea typeface="Verdana" panose="020B0604030504040204" pitchFamily="34" charset="0"/>
              </a:rPr>
              <a:t>Amatu klasifikācijas saskaņošana resoros (iestāžu skaits): </a:t>
            </a:r>
            <a:endParaRPr lang="lv-LV" sz="27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3A1997E-42A6-471A-8490-7C2781DBDA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990856"/>
              </p:ext>
            </p:extLst>
          </p:nvPr>
        </p:nvGraphicFramePr>
        <p:xfrm>
          <a:off x="379379" y="1186774"/>
          <a:ext cx="11478638" cy="546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8045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64816</TotalTime>
  <Words>74</Words>
  <Application>Microsoft Office PowerPoint</Application>
  <PresentationFormat>Widescreen</PresentationFormat>
  <Paragraphs>24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Office Theme</vt:lpstr>
      <vt:lpstr>Statistikas informācija par amatu pārklasifikācijas gaitu – uz 06.10.2022.      </vt:lpstr>
      <vt:lpstr>Kopējie dati par iestāžu skaitu, kurām ir saskaņotas vai izskatītas amatu klasifikācijas</vt:lpstr>
      <vt:lpstr>Ministriju centrālo aparātu amatu klasifikāciju saskaņošana</vt:lpstr>
      <vt:lpstr>Amatu klasifikācijas saskaņošana resoros (iestāžu skaits):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Laila Ruskule</dc:creator>
  <cp:lastModifiedBy>Laila Ruskule</cp:lastModifiedBy>
  <cp:revision>48</cp:revision>
  <dcterms:created xsi:type="dcterms:W3CDTF">2022-01-05T07:27:44Z</dcterms:created>
  <dcterms:modified xsi:type="dcterms:W3CDTF">2022-10-11T11:53:44Z</dcterms:modified>
</cp:coreProperties>
</file>