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4"/>
  </p:notesMasterIdLst>
  <p:sldIdLst>
    <p:sldId id="1572" r:id="rId6"/>
    <p:sldId id="1595" r:id="rId7"/>
    <p:sldId id="261" r:id="rId8"/>
    <p:sldId id="257" r:id="rId9"/>
    <p:sldId id="1568" r:id="rId10"/>
    <p:sldId id="1577" r:id="rId11"/>
    <p:sldId id="1578" r:id="rId12"/>
    <p:sldId id="1539" r:id="rId13"/>
    <p:sldId id="1581" r:id="rId14"/>
    <p:sldId id="1582" r:id="rId15"/>
    <p:sldId id="1569" r:id="rId16"/>
    <p:sldId id="1585" r:id="rId17"/>
    <p:sldId id="1586" r:id="rId18"/>
    <p:sldId id="1587" r:id="rId19"/>
    <p:sldId id="1500" r:id="rId20"/>
    <p:sldId id="1594" r:id="rId21"/>
    <p:sldId id="263" r:id="rId22"/>
    <p:sldId id="264" r:id="rId2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C3C1D1"/>
    <a:srgbClr val="43435B"/>
    <a:srgbClr val="76537D"/>
    <a:srgbClr val="C18C8B"/>
    <a:srgbClr val="5C6F96"/>
    <a:srgbClr val="E2E2EA"/>
    <a:srgbClr val="868686"/>
    <a:srgbClr val="41868F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5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>
        <p:guide orient="horz" pos="640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49CE-3B76-44B1-A06D-831500101007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D9CF3-EE17-4E5C-BEDA-BE7264E11E8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100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AA30A-EDE4-4EF6-88E7-FCA9101ABF9A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178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lv-LV"/>
              <a:t>Uzņēmējdarbības atklājuma principa darbināšana; </a:t>
            </a:r>
          </a:p>
          <a:p>
            <a:pPr marL="228600" indent="-228600">
              <a:buAutoNum type="arabicPeriod"/>
            </a:pPr>
            <a:endParaRPr lang="lv-LV"/>
          </a:p>
          <a:p>
            <a:pPr marL="228600" indent="-228600">
              <a:buAutoNum type="arabicPeriod"/>
            </a:pPr>
            <a:r>
              <a:rPr lang="lv-LV"/>
              <a:t>Kopā izstrādājam attīstības stratēģiju RIS3 jomām, kas nodrošinātu vienotu virzību visiem sektoriem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81EA9-D31F-4633-A0DA-3F09A319F09A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1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>
                <a:cs typeface="Calibri"/>
              </a:rPr>
              <a:t>RRF kopā (inovācijas, </a:t>
            </a:r>
            <a:r>
              <a:rPr lang="lv-LV" err="1">
                <a:cs typeface="Calibri"/>
              </a:rPr>
              <a:t>digitalizācija</a:t>
            </a:r>
            <a:r>
              <a:rPr lang="lv-LV">
                <a:cs typeface="Calibri"/>
              </a:rPr>
              <a:t>, MVU, industriālie parki) – 460 </a:t>
            </a:r>
            <a:r>
              <a:rPr lang="lv-LV" err="1">
                <a:cs typeface="Calibri"/>
              </a:rPr>
              <a:t>mil</a:t>
            </a:r>
            <a:r>
              <a:rPr lang="lv-LV">
                <a:cs typeface="Calibri"/>
              </a:rPr>
              <a:t>. EUR</a:t>
            </a:r>
          </a:p>
          <a:p>
            <a:r>
              <a:rPr lang="lv-LV">
                <a:cs typeface="Calibri"/>
              </a:rPr>
              <a:t>MMF kopā (Viedā Eiropa, t.i. viss bez klimata) – 400+ milj. EUR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4CD75-1D21-4354-A3FD-D63C01EF7AB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7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D9CF3-EE17-4E5C-BEDA-BE7264E11E86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718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F8456-DE81-4D37-8D0E-4AE76163E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4ADB03-682D-414C-9490-78D4E349A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B4C4B-8957-4AF9-B066-6B7F409A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D797C3-DED4-45FC-ADDB-5D66069B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FAEAC-969A-4E1E-BA9D-EDE16F20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273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09FCB-FE44-46B4-A5D7-D21238AE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C32723-3281-4223-9BB7-9773A6B37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A6020C-14AD-40C8-9FF3-77240D47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36781D-27E1-422B-8054-96A4F50C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9A1DC3-5E26-4680-B58C-F5966352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30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CC7961-E85F-48E2-9E76-B41F4C12E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47CBEF4-F114-449E-89FD-9EBED926C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96D4E-3B4E-4877-9C79-63E81C65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C3972-BFCA-4D8A-AAAE-52BC30C6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9D481D-06EE-40F0-8FAE-A9C4A7D3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265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1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1" y="1752602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548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3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6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62544-B85A-46F4-9AFC-201DEA7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4C4058-2594-4112-9A1D-A6172F675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B3785-D38C-4F2D-9D4D-2997C676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D3298C-6E6C-4F1A-AB5C-007D2D7A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CA7D46-D1A5-4956-8CC1-C52CD622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8432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87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4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23149-43DA-4D38-8EF7-DE63BD5F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F73C7A-CA21-44BB-9444-62A4C7E8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A4F20E-C65E-4208-8824-5BFA589C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281BA-596B-4450-B1F6-E6ABF2A2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57C10-BCA0-435D-BF62-713F4FD1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40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ABDA7-7D0E-402A-9FB0-87F439DF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0C07F8-1327-4FAE-AA39-B066058BF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8A03D3-6131-4785-B26C-E7163D1B7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D0520-1175-4154-8162-99A81AF2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8D4B3E-E80D-4D09-A8FB-576FE73D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D0CBA6-BC58-480C-91D5-E99CB8C1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685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B9812-5522-4879-9ABD-A084A3C6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9A409F-C484-47AE-8AA9-5C15B1087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E5E7E3-2FA1-4AEB-8024-5210B5CF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F94130-9D28-4CF1-B7CA-19375A4B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DF311C-CC05-44F0-BCD1-0B21F5F8D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C5F26E-1377-4DB8-93E2-82A3E9DD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BBB89C-0395-4CCC-B826-A73AAC72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0571FE-1CB0-4F62-AB22-0CEBE626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219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A81E4-B4BC-4DA7-AD53-62842DD4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651331-CDBE-435F-8DE2-576C6620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7FDAA7-70E8-494A-9A71-FE6A2546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2B6E3E-E6E5-4934-9267-66F48338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926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CB5BFF-52B3-4B1F-83AD-FB1F0F9D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E5405D-FDCF-47A0-9899-25857AA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41698D-BB81-4EBB-AFFD-AB45668B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629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1420B4-D3C8-4460-95AB-E8B17BE9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997E4-B46B-4263-BC01-2938C3097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B2DD2-7D42-4FBB-9083-2E142F5DA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687057-7735-4EEA-B480-79C12A09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F74770-FFD0-44CB-B35F-6E4A49A3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D2CF4D-5930-41B0-A190-02F8F48B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302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AD505-D510-4BAB-B02C-1B51FB12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EF093F-730F-461D-B889-234CE1CCF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E75DE9-57BF-40C1-8CE7-EC6E7AB95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D485E8-5339-4798-8727-69B724A1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A8A038-A0BA-412E-83A2-5A1A233E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107113-0D50-497E-AC50-92BBE1CE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602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0752E5-64EA-494F-BC83-135938C4A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BACACC-0038-4AB2-B579-3006017AC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4C9DD9-B0E9-49C6-8E8E-085AC4DD8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251F-E91F-42FF-97DB-89B2DB7C49DA}" type="datetimeFigureOut">
              <a:rPr lang="lv-LV" smtClean="0"/>
              <a:t>29.06.2021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5BA82D-3B87-4ED2-B9B2-5B3589D61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96849E-D9D8-4002-BCF6-FEFC149E7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3EC7-18DE-49D1-B59F-96114820E4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43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clinic.com/new-acne-treatment-research-found-in-dn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earclinic.com/new-acne-treatment-research-found-in-dn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1793D9-D7CC-4D73-A892-DE5510E18B2B}"/>
              </a:ext>
            </a:extLst>
          </p:cNvPr>
          <p:cNvGrpSpPr/>
          <p:nvPr/>
        </p:nvGrpSpPr>
        <p:grpSpPr>
          <a:xfrm>
            <a:off x="-10633" y="0"/>
            <a:ext cx="7334445" cy="6858000"/>
            <a:chOff x="-10633" y="0"/>
            <a:chExt cx="7334445" cy="6858000"/>
          </a:xfrm>
        </p:grpSpPr>
        <p:pic>
          <p:nvPicPr>
            <p:cNvPr id="18" name="Picture 17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xmlns="" id="{972E287E-1142-4E9C-886E-71361A780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 l="6337"/>
            <a:stretch/>
          </p:blipFill>
          <p:spPr>
            <a:xfrm>
              <a:off x="-1" y="0"/>
              <a:ext cx="7229239" cy="516742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F298FA0-B134-42A9-8E03-966DEC5F8569}"/>
                </a:ext>
              </a:extLst>
            </p:cNvPr>
            <p:cNvSpPr/>
            <p:nvPr/>
          </p:nvSpPr>
          <p:spPr>
            <a:xfrm>
              <a:off x="-10633" y="5373688"/>
              <a:ext cx="7326494" cy="1484311"/>
            </a:xfrm>
            <a:prstGeom prst="rect">
              <a:avLst/>
            </a:prstGeom>
            <a:solidFill>
              <a:srgbClr val="00859B"/>
            </a:solidFill>
            <a:ln>
              <a:solidFill>
                <a:srgbClr val="008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xmlns="" id="{0A9730E9-177B-412D-97FB-E3BD52EE2383}"/>
                </a:ext>
              </a:extLst>
            </p:cNvPr>
            <p:cNvSpPr/>
            <p:nvPr/>
          </p:nvSpPr>
          <p:spPr>
            <a:xfrm rot="10800000">
              <a:off x="4849455" y="0"/>
              <a:ext cx="2474357" cy="685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9FAE63F5-D864-4F0B-9F35-1520F215D245}"/>
              </a:ext>
            </a:extLst>
          </p:cNvPr>
          <p:cNvSpPr txBox="1">
            <a:spLocks/>
          </p:cNvSpPr>
          <p:nvPr/>
        </p:nvSpPr>
        <p:spPr>
          <a:xfrm>
            <a:off x="6256421" y="1360967"/>
            <a:ext cx="5200889" cy="25371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2800" b="1">
                <a:solidFill>
                  <a:srgbClr val="43435B"/>
                </a:solidFill>
                <a:latin typeface="Arial Black" panose="020B0A04020102020204" pitchFamily="34" charset="0"/>
              </a:rPr>
              <a:t>Sadarbība institucionālās pārvaldības uzlabošanai pētniecības, attīstības un inovāciju jomā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245CF46-551B-43EC-954E-6D89E16D684E}"/>
              </a:ext>
            </a:extLst>
          </p:cNvPr>
          <p:cNvSpPr/>
          <p:nvPr/>
        </p:nvSpPr>
        <p:spPr>
          <a:xfrm>
            <a:off x="7820974" y="4178433"/>
            <a:ext cx="363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>
                <a:solidFill>
                  <a:srgbClr val="43435B"/>
                </a:solidFill>
              </a:rPr>
              <a:t>Ekonomikas ministrija</a:t>
            </a:r>
          </a:p>
          <a:p>
            <a:pPr algn="r"/>
            <a:r>
              <a:rPr lang="lv-LV">
                <a:solidFill>
                  <a:srgbClr val="43435B"/>
                </a:solidFill>
              </a:rPr>
              <a:t>Izglītības un zinātnes ministrija</a:t>
            </a:r>
            <a:endParaRPr lang="lv-LV" sz="800">
              <a:solidFill>
                <a:srgbClr val="4343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48E880-E363-4D63-BA62-EED31D55B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969" y="5202461"/>
            <a:ext cx="1376312" cy="13728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F1FCD9-2534-4825-9135-408A7FF1E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933" y="5410408"/>
            <a:ext cx="1409701" cy="12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05448-9C77-4099-9DE3-6B032BE5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419375"/>
            <a:ext cx="10515600" cy="801523"/>
          </a:xfrm>
        </p:spPr>
        <p:txBody>
          <a:bodyPr>
            <a:normAutofit/>
          </a:bodyPr>
          <a:lstStyle/>
          <a:p>
            <a:r>
              <a:rPr lang="lv-LV" sz="2500" b="1">
                <a:solidFill>
                  <a:srgbClr val="43435B"/>
                </a:solidFill>
                <a:latin typeface="Arial Black" panose="020B0A04020102020204" pitchFamily="34" charset="0"/>
              </a:rPr>
              <a:t>ESOŠĀ SADARBĪBA EM UN IZM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D59B03-81C5-45DF-8E1A-6ACC49D85703}"/>
              </a:ext>
            </a:extLst>
          </p:cNvPr>
          <p:cNvSpPr/>
          <p:nvPr/>
        </p:nvSpPr>
        <p:spPr>
          <a:xfrm>
            <a:off x="1182544" y="1518783"/>
            <a:ext cx="9929518" cy="2217241"/>
          </a:xfrm>
          <a:prstGeom prst="rect">
            <a:avLst/>
          </a:prstGeom>
          <a:noFill/>
          <a:ln w="28575">
            <a:solidFill>
              <a:srgbClr val="E2E2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045F4A-227D-4071-9ABB-B812BC50259C}"/>
              </a:ext>
            </a:extLst>
          </p:cNvPr>
          <p:cNvSpPr txBox="1"/>
          <p:nvPr/>
        </p:nvSpPr>
        <p:spPr>
          <a:xfrm>
            <a:off x="2128619" y="1986831"/>
            <a:ext cx="8454167" cy="1477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b="1">
                <a:solidFill>
                  <a:srgbClr val="43435B"/>
                </a:solidFill>
              </a:rPr>
              <a:t>Viedās specializācijas stratēģija (RIS3) un RIS3 monitoringa process;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b="1">
                <a:solidFill>
                  <a:srgbClr val="43435B"/>
                </a:solidFill>
              </a:rPr>
              <a:t>Latvijas kosmosa stratēģija un Valsts kosmosa politikas darba grupa;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b="1">
                <a:solidFill>
                  <a:srgbClr val="43435B"/>
                </a:solidFill>
              </a:rPr>
              <a:t>Latvijas dalība CERN asociētās valsts statusā;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b="1">
                <a:solidFill>
                  <a:srgbClr val="43435B"/>
                </a:solidFill>
              </a:rPr>
              <a:t>OECD pilotprojekts par inovāciju izplatīšanas aktivitātēm;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b="1">
                <a:solidFill>
                  <a:srgbClr val="43435B"/>
                </a:solidFill>
              </a:rPr>
              <a:t>Valsts pētījumu programmas.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94CA12A-4A73-4CD0-ACF9-29446FCEC6FE}"/>
              </a:ext>
            </a:extLst>
          </p:cNvPr>
          <p:cNvSpPr/>
          <p:nvPr/>
        </p:nvSpPr>
        <p:spPr>
          <a:xfrm>
            <a:off x="3507353" y="1247248"/>
            <a:ext cx="2639949" cy="639507"/>
          </a:xfrm>
          <a:prstGeom prst="rect">
            <a:avLst/>
          </a:prstGeom>
          <a:solidFill>
            <a:srgbClr val="765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>
                <a:latin typeface="Arial Black" panose="020B0A04020102020204" pitchFamily="34" charset="0"/>
              </a:rPr>
              <a:t>IZM</a:t>
            </a:r>
            <a:endParaRPr lang="lv-LV">
              <a:latin typeface="Arial Black" panose="020B0A040201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3E678FC-0900-4AC2-9656-2A28A4CCE428}"/>
              </a:ext>
            </a:extLst>
          </p:cNvPr>
          <p:cNvSpPr/>
          <p:nvPr/>
        </p:nvSpPr>
        <p:spPr>
          <a:xfrm>
            <a:off x="6147302" y="1246025"/>
            <a:ext cx="2639948" cy="639507"/>
          </a:xfrm>
          <a:prstGeom prst="rect">
            <a:avLst/>
          </a:prstGeom>
          <a:solidFill>
            <a:srgbClr val="41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>
                <a:latin typeface="Arial Black" panose="020B0A04020102020204" pitchFamily="34" charset="0"/>
              </a:rPr>
              <a:t>EM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0A14450-FF83-4A34-917C-54B9A6145602}"/>
              </a:ext>
            </a:extLst>
          </p:cNvPr>
          <p:cNvSpPr/>
          <p:nvPr/>
        </p:nvSpPr>
        <p:spPr>
          <a:xfrm>
            <a:off x="1182544" y="4230093"/>
            <a:ext cx="9929518" cy="2217241"/>
          </a:xfrm>
          <a:prstGeom prst="rect">
            <a:avLst/>
          </a:prstGeom>
          <a:noFill/>
          <a:ln w="28575">
            <a:solidFill>
              <a:srgbClr val="E2E2E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D2EF45B-D7FA-407B-A74F-161781CA22CE}"/>
              </a:ext>
            </a:extLst>
          </p:cNvPr>
          <p:cNvSpPr/>
          <p:nvPr/>
        </p:nvSpPr>
        <p:spPr>
          <a:xfrm>
            <a:off x="3507353" y="3958558"/>
            <a:ext cx="2639949" cy="639507"/>
          </a:xfrm>
          <a:prstGeom prst="rect">
            <a:avLst/>
          </a:prstGeom>
          <a:solidFill>
            <a:srgbClr val="765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>
                <a:latin typeface="Arial Black" panose="020B0A04020102020204" pitchFamily="34" charset="0"/>
              </a:rPr>
              <a:t>LZP</a:t>
            </a:r>
            <a:endParaRPr lang="lv-LV">
              <a:latin typeface="Arial Black" panose="020B0A040201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FE0164D-6E30-40C2-900B-195C98219B73}"/>
              </a:ext>
            </a:extLst>
          </p:cNvPr>
          <p:cNvSpPr/>
          <p:nvPr/>
        </p:nvSpPr>
        <p:spPr>
          <a:xfrm>
            <a:off x="6147302" y="3957335"/>
            <a:ext cx="2639948" cy="639507"/>
          </a:xfrm>
          <a:prstGeom prst="rect">
            <a:avLst/>
          </a:prstGeom>
          <a:solidFill>
            <a:srgbClr val="41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>
                <a:latin typeface="Arial Black" panose="020B0A04020102020204" pitchFamily="34" charset="0"/>
              </a:rPr>
              <a:t>LIAA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8BB0C58-50C4-48A9-AFB9-AC026105D4F9}"/>
              </a:ext>
            </a:extLst>
          </p:cNvPr>
          <p:cNvSpPr txBox="1"/>
          <p:nvPr/>
        </p:nvSpPr>
        <p:spPr>
          <a:xfrm>
            <a:off x="2128619" y="4596842"/>
            <a:ext cx="8454167" cy="1754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b="1">
                <a:solidFill>
                  <a:srgbClr val="43435B"/>
                </a:solidFill>
              </a:rPr>
              <a:t>Sadarbības uzdevumi tiks nostiprināti LZP un LIAA darbības stratēģijā: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b="1">
                <a:solidFill>
                  <a:srgbClr val="43435B"/>
                </a:solidFill>
              </a:rPr>
              <a:t>Sadarbība pētniecības </a:t>
            </a:r>
            <a:r>
              <a:rPr lang="lv-LV" b="1" err="1">
                <a:solidFill>
                  <a:srgbClr val="43435B"/>
                </a:solidFill>
              </a:rPr>
              <a:t>komercializācijas</a:t>
            </a:r>
            <a:r>
              <a:rPr lang="lv-LV" b="1">
                <a:solidFill>
                  <a:srgbClr val="43435B"/>
                </a:solidFill>
              </a:rPr>
              <a:t> projektu līmeņa informācijas apmaiņā (tehnoloģiju </a:t>
            </a:r>
            <a:r>
              <a:rPr lang="lv-LV" b="1" err="1">
                <a:solidFill>
                  <a:srgbClr val="43435B"/>
                </a:solidFill>
              </a:rPr>
              <a:t>pārnese</a:t>
            </a:r>
            <a:r>
              <a:rPr lang="lv-LV" b="1">
                <a:solidFill>
                  <a:srgbClr val="43435B"/>
                </a:solidFill>
              </a:rPr>
              <a:t> TRL 2-4 uz TRL 4-8);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lv-LV" b="1">
                <a:solidFill>
                  <a:srgbClr val="43435B"/>
                </a:solidFill>
              </a:rPr>
              <a:t>Sadarbība ES līmeņa programmu informācijas apmaiņas jomā (piem., Apvārsnis Eiropa).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b="1">
                <a:solidFill>
                  <a:srgbClr val="43435B"/>
                </a:solidFill>
              </a:rPr>
              <a:t>LZP izveidota Konsultatīvā zinātnieku padome, kurā pārstāvība no IZM un EM.</a:t>
            </a:r>
          </a:p>
        </p:txBody>
      </p:sp>
      <p:pic>
        <p:nvPicPr>
          <p:cNvPr id="40" name="Graphic 39" descr="Handshake">
            <a:extLst>
              <a:ext uri="{FF2B5EF4-FFF2-40B4-BE49-F238E27FC236}">
                <a16:creationId xmlns:a16="http://schemas.microsoft.com/office/drawing/2014/main" xmlns="" id="{EC26D839-CABB-4EE2-94A0-415155C00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90102" y="1108578"/>
            <a:ext cx="914400" cy="914400"/>
          </a:xfrm>
          <a:prstGeom prst="rect">
            <a:avLst/>
          </a:prstGeom>
        </p:spPr>
      </p:pic>
      <p:pic>
        <p:nvPicPr>
          <p:cNvPr id="41" name="Graphic 40" descr="Handshake">
            <a:extLst>
              <a:ext uri="{FF2B5EF4-FFF2-40B4-BE49-F238E27FC236}">
                <a16:creationId xmlns:a16="http://schemas.microsoft.com/office/drawing/2014/main" xmlns="" id="{30BB7E41-CF70-4209-B994-DE5FAFB39A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90609" y="38198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0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AD095EB-F2B3-4CF9-B7B8-914F3180FE93}"/>
              </a:ext>
            </a:extLst>
          </p:cNvPr>
          <p:cNvCxnSpPr>
            <a:cxnSpLocks/>
          </p:cNvCxnSpPr>
          <p:nvPr/>
        </p:nvCxnSpPr>
        <p:spPr>
          <a:xfrm flipH="1">
            <a:off x="7150892" y="4185110"/>
            <a:ext cx="1447069" cy="0"/>
          </a:xfrm>
          <a:prstGeom prst="straightConnector1">
            <a:avLst/>
          </a:prstGeom>
          <a:ln w="92075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BDDD91B8-99F8-476C-AB50-3EE2C95F27B7}"/>
              </a:ext>
            </a:extLst>
          </p:cNvPr>
          <p:cNvCxnSpPr>
            <a:cxnSpLocks/>
          </p:cNvCxnSpPr>
          <p:nvPr/>
        </p:nvCxnSpPr>
        <p:spPr>
          <a:xfrm flipH="1">
            <a:off x="7154006" y="2452389"/>
            <a:ext cx="1447069" cy="0"/>
          </a:xfrm>
          <a:prstGeom prst="straightConnector1">
            <a:avLst/>
          </a:prstGeom>
          <a:ln w="92075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9D0D1D3B-99CA-402D-93F6-E8EA4140BE01}"/>
              </a:ext>
            </a:extLst>
          </p:cNvPr>
          <p:cNvCxnSpPr>
            <a:cxnSpLocks/>
          </p:cNvCxnSpPr>
          <p:nvPr/>
        </p:nvCxnSpPr>
        <p:spPr>
          <a:xfrm flipH="1">
            <a:off x="3742407" y="5976640"/>
            <a:ext cx="4855554" cy="0"/>
          </a:xfrm>
          <a:prstGeom prst="straightConnector1">
            <a:avLst/>
          </a:prstGeom>
          <a:ln w="92075" cmpd="sng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2F537617-C24A-4B4F-9D87-77DE0E1C8E3A}"/>
              </a:ext>
            </a:extLst>
          </p:cNvPr>
          <p:cNvCxnSpPr>
            <a:cxnSpLocks/>
          </p:cNvCxnSpPr>
          <p:nvPr/>
        </p:nvCxnSpPr>
        <p:spPr>
          <a:xfrm flipH="1">
            <a:off x="3742407" y="5053310"/>
            <a:ext cx="4855554" cy="0"/>
          </a:xfrm>
          <a:prstGeom prst="straightConnector1">
            <a:avLst/>
          </a:prstGeom>
          <a:ln w="92075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CA265AD-9DDD-4B91-A0F8-0EA81EE59B07}"/>
              </a:ext>
            </a:extLst>
          </p:cNvPr>
          <p:cNvCxnSpPr>
            <a:cxnSpLocks/>
          </p:cNvCxnSpPr>
          <p:nvPr/>
        </p:nvCxnSpPr>
        <p:spPr>
          <a:xfrm flipH="1">
            <a:off x="3745522" y="3286213"/>
            <a:ext cx="4855554" cy="0"/>
          </a:xfrm>
          <a:prstGeom prst="straightConnector1">
            <a:avLst/>
          </a:prstGeom>
          <a:ln w="92075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87E1CAC9-5C40-4D8C-8AE8-CB2462CA3C65}"/>
              </a:ext>
            </a:extLst>
          </p:cNvPr>
          <p:cNvCxnSpPr>
            <a:cxnSpLocks/>
          </p:cNvCxnSpPr>
          <p:nvPr/>
        </p:nvCxnSpPr>
        <p:spPr>
          <a:xfrm flipH="1" flipV="1">
            <a:off x="3745522" y="1529059"/>
            <a:ext cx="4855554" cy="7327"/>
          </a:xfrm>
          <a:prstGeom prst="straightConnector1">
            <a:avLst/>
          </a:prstGeom>
          <a:ln w="92075">
            <a:solidFill>
              <a:schemeClr val="bg1">
                <a:lumMod val="8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DA4E7-7694-4BD9-9910-E50EFB7E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498744"/>
            <a:ext cx="10515600" cy="645990"/>
          </a:xfrm>
        </p:spPr>
        <p:txBody>
          <a:bodyPr>
            <a:normAutofit/>
          </a:bodyPr>
          <a:lstStyle/>
          <a:p>
            <a:r>
              <a:rPr lang="lv-LV" sz="2500" b="1">
                <a:solidFill>
                  <a:srgbClr val="43435B"/>
                </a:solidFill>
                <a:latin typeface="Arial Black" panose="020B0A04020102020204" pitchFamily="34" charset="0"/>
              </a:rPr>
              <a:t>EM UN IZM POLITIKU SASAISTE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CC05B9-8289-4D48-94C9-9D6748E13204}"/>
              </a:ext>
            </a:extLst>
          </p:cNvPr>
          <p:cNvSpPr/>
          <p:nvPr/>
        </p:nvSpPr>
        <p:spPr>
          <a:xfrm>
            <a:off x="838201" y="1276351"/>
            <a:ext cx="2901092" cy="4981574"/>
          </a:xfrm>
          <a:prstGeom prst="rect">
            <a:avLst/>
          </a:prstGeom>
          <a:solidFill>
            <a:srgbClr val="41868F"/>
          </a:solidFill>
          <a:ln>
            <a:solidFill>
              <a:srgbClr val="0085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CFD88F-1F1A-4ECB-A82C-B6169E8DEE59}"/>
              </a:ext>
            </a:extLst>
          </p:cNvPr>
          <p:cNvSpPr txBox="1"/>
          <p:nvPr/>
        </p:nvSpPr>
        <p:spPr>
          <a:xfrm>
            <a:off x="1015511" y="1881463"/>
            <a:ext cx="2403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Nacionālās industriālās politikas pamatnostādnes 2021.-2027. gadam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64A7FA-9AA5-478A-A05C-486289D998B2}"/>
              </a:ext>
            </a:extLst>
          </p:cNvPr>
          <p:cNvSpPr/>
          <p:nvPr/>
        </p:nvSpPr>
        <p:spPr>
          <a:xfrm>
            <a:off x="1060479" y="3351875"/>
            <a:ext cx="2403231" cy="16881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7B90C7-DC60-433C-9F45-0CD0C2C3A8AB}"/>
              </a:ext>
            </a:extLst>
          </p:cNvPr>
          <p:cNvSpPr txBox="1"/>
          <p:nvPr/>
        </p:nvSpPr>
        <p:spPr>
          <a:xfrm>
            <a:off x="1144496" y="3997665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RIS3 2021.-2027.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399DE2-88D5-4A3C-BEE9-053CD642C672}"/>
              </a:ext>
            </a:extLst>
          </p:cNvPr>
          <p:cNvSpPr/>
          <p:nvPr/>
        </p:nvSpPr>
        <p:spPr>
          <a:xfrm>
            <a:off x="4246684" y="1266406"/>
            <a:ext cx="2907322" cy="4962944"/>
          </a:xfrm>
          <a:prstGeom prst="rect">
            <a:avLst/>
          </a:prstGeom>
          <a:solidFill>
            <a:srgbClr val="76537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057C11-5BAB-4AB3-98BA-4916A699C6B2}"/>
              </a:ext>
            </a:extLst>
          </p:cNvPr>
          <p:cNvSpPr txBox="1"/>
          <p:nvPr/>
        </p:nvSpPr>
        <p:spPr>
          <a:xfrm>
            <a:off x="4318487" y="1888792"/>
            <a:ext cx="276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Zinātnes, tehnoloģijas attīstības un inovācijas pamatnostādnes 2021.-2027. gadam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5D4985-C25D-4CED-A972-F5784041D6BF}"/>
              </a:ext>
            </a:extLst>
          </p:cNvPr>
          <p:cNvSpPr/>
          <p:nvPr/>
        </p:nvSpPr>
        <p:spPr>
          <a:xfrm>
            <a:off x="4542692" y="3525715"/>
            <a:ext cx="2362933" cy="1313233"/>
          </a:xfrm>
          <a:prstGeom prst="rect">
            <a:avLst/>
          </a:prstGeom>
          <a:noFill/>
          <a:ln w="92075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B85618-A6DE-470E-A7E9-474F9582A49A}"/>
              </a:ext>
            </a:extLst>
          </p:cNvPr>
          <p:cNvSpPr txBox="1"/>
          <p:nvPr/>
        </p:nvSpPr>
        <p:spPr>
          <a:xfrm>
            <a:off x="4493282" y="3734829"/>
            <a:ext cx="2461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RIS3 P&amp;A komponente –  zināšanu un kompetenču radīšana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B2BA80EC-6A1E-4E6E-8356-BEDDDA7849F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463710" y="4182332"/>
            <a:ext cx="1078982" cy="0"/>
          </a:xfrm>
          <a:prstGeom prst="straightConnector1">
            <a:avLst/>
          </a:prstGeom>
          <a:ln w="92075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23923B-7FC7-457E-B2CF-07BBFE80F779}"/>
              </a:ext>
            </a:extLst>
          </p:cNvPr>
          <p:cNvSpPr/>
          <p:nvPr/>
        </p:nvSpPr>
        <p:spPr>
          <a:xfrm>
            <a:off x="8601075" y="1276350"/>
            <a:ext cx="3107346" cy="1428749"/>
          </a:xfrm>
          <a:prstGeom prst="rect">
            <a:avLst/>
          </a:prstGeom>
          <a:noFill/>
          <a:ln w="25400">
            <a:solidFill>
              <a:srgbClr val="76537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1CBBEE-FCDE-4FE3-9A0F-61487EF8331B}"/>
              </a:ext>
            </a:extLst>
          </p:cNvPr>
          <p:cNvSpPr txBox="1"/>
          <p:nvPr/>
        </p:nvSpPr>
        <p:spPr>
          <a:xfrm>
            <a:off x="8846342" y="1529059"/>
            <a:ext cx="261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Izglītības attīstības pamatnostādnes 2021.-2027. gadam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B66B2CD-DB87-4088-8CCC-A5B5E46509CB}"/>
              </a:ext>
            </a:extLst>
          </p:cNvPr>
          <p:cNvSpPr/>
          <p:nvPr/>
        </p:nvSpPr>
        <p:spPr>
          <a:xfrm>
            <a:off x="8601075" y="3038475"/>
            <a:ext cx="3107346" cy="1428749"/>
          </a:xfrm>
          <a:prstGeom prst="rect">
            <a:avLst/>
          </a:prstGeom>
          <a:noFill/>
          <a:ln w="25400">
            <a:solidFill>
              <a:srgbClr val="41868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3341E2D-FC61-45E5-AC21-42F38B3D24A9}"/>
              </a:ext>
            </a:extLst>
          </p:cNvPr>
          <p:cNvSpPr/>
          <p:nvPr/>
        </p:nvSpPr>
        <p:spPr>
          <a:xfrm>
            <a:off x="8601075" y="4800601"/>
            <a:ext cx="3107346" cy="1428749"/>
          </a:xfrm>
          <a:prstGeom prst="rect">
            <a:avLst/>
          </a:prstGeom>
          <a:noFill/>
          <a:ln w="25400">
            <a:solidFill>
              <a:srgbClr val="41868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9FC89CA-85DA-4846-96B0-0C02883891BF}"/>
              </a:ext>
            </a:extLst>
          </p:cNvPr>
          <p:cNvSpPr txBox="1"/>
          <p:nvPr/>
        </p:nvSpPr>
        <p:spPr>
          <a:xfrm>
            <a:off x="7103174" y="1708875"/>
            <a:ext cx="162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>
                <a:solidFill>
                  <a:srgbClr val="43435B"/>
                </a:solidFill>
              </a:rPr>
              <a:t>Augstākā</a:t>
            </a:r>
          </a:p>
          <a:p>
            <a:pPr algn="ctr"/>
            <a:r>
              <a:rPr lang="lv-LV" sz="1400" b="1">
                <a:solidFill>
                  <a:srgbClr val="43435B"/>
                </a:solidFill>
              </a:rPr>
              <a:t>izglītība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0369B17-1EFF-42CD-B1BD-C3268F1CB4A5}"/>
              </a:ext>
            </a:extLst>
          </p:cNvPr>
          <p:cNvSpPr txBox="1"/>
          <p:nvPr/>
        </p:nvSpPr>
        <p:spPr>
          <a:xfrm>
            <a:off x="8846342" y="3286213"/>
            <a:ext cx="261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Digitālās transformācijas pamatnostādnes 2021.-2027. gadam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487E71-351B-48A7-96E8-6BF942BD8668}"/>
              </a:ext>
            </a:extLst>
          </p:cNvPr>
          <p:cNvSpPr txBox="1"/>
          <p:nvPr/>
        </p:nvSpPr>
        <p:spPr>
          <a:xfrm>
            <a:off x="8846342" y="5053310"/>
            <a:ext cx="2616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Reģionālās politikas pamatnostādnes 2021.-2027. gadam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C3EA6E8-3F85-4DF2-80A9-273F8DB991B6}"/>
              </a:ext>
            </a:extLst>
          </p:cNvPr>
          <p:cNvSpPr txBox="1"/>
          <p:nvPr/>
        </p:nvSpPr>
        <p:spPr>
          <a:xfrm>
            <a:off x="7103174" y="3444960"/>
            <a:ext cx="162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lv-LV" sz="1400" b="1">
                <a:solidFill>
                  <a:srgbClr val="43435B"/>
                </a:solidFill>
              </a:rPr>
              <a:t>P&amp;A&amp;I </a:t>
            </a:r>
            <a:r>
              <a:rPr lang="lv-LV" sz="1400" b="1" err="1">
                <a:solidFill>
                  <a:srgbClr val="43435B"/>
                </a:solidFill>
              </a:rPr>
              <a:t>digitalizācija</a:t>
            </a:r>
            <a:endParaRPr lang="lv-LV" sz="1400" b="1">
              <a:solidFill>
                <a:srgbClr val="43435B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636773F-26D0-46D5-BB9E-EE820DCD98E4}"/>
              </a:ext>
            </a:extLst>
          </p:cNvPr>
          <p:cNvSpPr txBox="1"/>
          <p:nvPr/>
        </p:nvSpPr>
        <p:spPr>
          <a:xfrm>
            <a:off x="7064159" y="5058313"/>
            <a:ext cx="1620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lv-LV" sz="1400" b="1">
                <a:solidFill>
                  <a:srgbClr val="43435B"/>
                </a:solidFill>
              </a:rPr>
              <a:t>P&amp;A&amp;I vides attīstīšana un koordinācija reģionos</a:t>
            </a:r>
          </a:p>
        </p:txBody>
      </p:sp>
    </p:spTree>
    <p:extLst>
      <p:ext uri="{BB962C8B-B14F-4D97-AF65-F5344CB8AC3E}">
        <p14:creationId xmlns:p14="http://schemas.microsoft.com/office/powerpoint/2010/main" val="325000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08E8F45A-A219-477E-AD29-63561535C37A}"/>
              </a:ext>
            </a:extLst>
          </p:cNvPr>
          <p:cNvSpPr/>
          <p:nvPr/>
        </p:nvSpPr>
        <p:spPr>
          <a:xfrm>
            <a:off x="3838936" y="1158949"/>
            <a:ext cx="6691801" cy="1138033"/>
          </a:xfrm>
          <a:prstGeom prst="triangle">
            <a:avLst/>
          </a:prstGeom>
          <a:solidFill>
            <a:srgbClr val="C3C1D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DE3E651-8D63-4811-B927-FBCFBC352FB0}"/>
              </a:ext>
            </a:extLst>
          </p:cNvPr>
          <p:cNvSpPr/>
          <p:nvPr/>
        </p:nvSpPr>
        <p:spPr>
          <a:xfrm>
            <a:off x="3838936" y="3110964"/>
            <a:ext cx="3218261" cy="2486785"/>
          </a:xfrm>
          <a:prstGeom prst="rect">
            <a:avLst/>
          </a:prstGeom>
          <a:noFill/>
          <a:ln w="57150"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E656DE-C7DD-4032-8567-49239A2F7A6A}"/>
              </a:ext>
            </a:extLst>
          </p:cNvPr>
          <p:cNvSpPr/>
          <p:nvPr/>
        </p:nvSpPr>
        <p:spPr>
          <a:xfrm>
            <a:off x="7312476" y="3110964"/>
            <a:ext cx="3218261" cy="2486785"/>
          </a:xfrm>
          <a:prstGeom prst="rect">
            <a:avLst/>
          </a:prstGeom>
          <a:noFill/>
          <a:ln w="57150">
            <a:solidFill>
              <a:srgbClr val="6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18F2371-CED0-4D15-A7FD-58442CFF9C5B}"/>
              </a:ext>
            </a:extLst>
          </p:cNvPr>
          <p:cNvSpPr txBox="1">
            <a:spLocks/>
          </p:cNvSpPr>
          <p:nvPr/>
        </p:nvSpPr>
        <p:spPr>
          <a:xfrm>
            <a:off x="5653766" y="1378704"/>
            <a:ext cx="3015264" cy="805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lv-LV" sz="1600" b="1">
                <a:solidFill>
                  <a:srgbClr val="43435B"/>
                </a:solidFill>
                <a:latin typeface="+mn-lt"/>
              </a:rPr>
              <a:t>RIS3 JOMAS </a:t>
            </a:r>
          </a:p>
          <a:p>
            <a:pPr algn="ctr">
              <a:lnSpc>
                <a:spcPct val="150000"/>
              </a:lnSpc>
            </a:pPr>
            <a:r>
              <a:rPr lang="lv-LV" sz="1600" b="1">
                <a:solidFill>
                  <a:srgbClr val="43435B"/>
                </a:solidFill>
                <a:latin typeface="+mn-lt"/>
              </a:rPr>
              <a:t>ILGTERMIŅA STRATĒĢIJA</a:t>
            </a:r>
            <a:endParaRPr lang="en-US" sz="1600" b="1">
              <a:solidFill>
                <a:srgbClr val="43435B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B2E29277-7064-48B5-AC68-2D5295133B24}"/>
              </a:ext>
            </a:extLst>
          </p:cNvPr>
          <p:cNvSpPr txBox="1">
            <a:spLocks/>
          </p:cNvSpPr>
          <p:nvPr/>
        </p:nvSpPr>
        <p:spPr>
          <a:xfrm>
            <a:off x="3677836" y="3728275"/>
            <a:ext cx="3292731" cy="1036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lv-LV" sz="2000" b="1">
                <a:solidFill>
                  <a:srgbClr val="43435B"/>
                </a:solidFill>
                <a:latin typeface="+mn-lt"/>
              </a:rPr>
              <a:t>PRIVĀTAIS</a:t>
            </a:r>
          </a:p>
          <a:p>
            <a:pPr algn="ctr">
              <a:lnSpc>
                <a:spcPct val="120000"/>
              </a:lnSpc>
            </a:pPr>
            <a:r>
              <a:rPr lang="lv-LV" sz="2000" b="1">
                <a:solidFill>
                  <a:srgbClr val="43435B"/>
                </a:solidFill>
                <a:latin typeface="+mn-lt"/>
              </a:rPr>
              <a:t>SEKTORS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0390E12-36FA-4603-BAC3-880248CA2D38}"/>
              </a:ext>
            </a:extLst>
          </p:cNvPr>
          <p:cNvSpPr txBox="1">
            <a:spLocks/>
          </p:cNvSpPr>
          <p:nvPr/>
        </p:nvSpPr>
        <p:spPr>
          <a:xfrm>
            <a:off x="7312476" y="3733097"/>
            <a:ext cx="3292731" cy="103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lv-LV" sz="2000" b="1">
                <a:solidFill>
                  <a:srgbClr val="43435B"/>
                </a:solidFill>
                <a:latin typeface="+mn-lt"/>
              </a:rPr>
              <a:t>PĒTNIECĪBAS UN ZINĀTNES SEKTORS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DB4086-57BB-4167-8B76-EACD914AB9A7}"/>
              </a:ext>
            </a:extLst>
          </p:cNvPr>
          <p:cNvSpPr/>
          <p:nvPr/>
        </p:nvSpPr>
        <p:spPr>
          <a:xfrm>
            <a:off x="2661894" y="3119832"/>
            <a:ext cx="1039826" cy="2486780"/>
          </a:xfrm>
          <a:prstGeom prst="rect">
            <a:avLst/>
          </a:prstGeom>
          <a:noFill/>
          <a:ln w="19050"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5EF1C4E-12F7-4DF4-97D7-BCC1A0EC9CAF}"/>
              </a:ext>
            </a:extLst>
          </p:cNvPr>
          <p:cNvSpPr txBox="1">
            <a:spLocks/>
          </p:cNvSpPr>
          <p:nvPr/>
        </p:nvSpPr>
        <p:spPr>
          <a:xfrm rot="16200000">
            <a:off x="1725205" y="4069354"/>
            <a:ext cx="2486784" cy="613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sz="1200" b="1">
                <a:solidFill>
                  <a:srgbClr val="43435B"/>
                </a:solidFill>
                <a:latin typeface="+mn-lt"/>
              </a:rPr>
              <a:t>PRIVĀTĀ SEKTORA REZULTĀTU ANALĪTIKA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D472161-7C76-4ECE-B6EF-566E725F86BD}"/>
              </a:ext>
            </a:extLst>
          </p:cNvPr>
          <p:cNvSpPr txBox="1">
            <a:spLocks/>
          </p:cNvSpPr>
          <p:nvPr/>
        </p:nvSpPr>
        <p:spPr>
          <a:xfrm rot="16200000">
            <a:off x="2173183" y="4072622"/>
            <a:ext cx="2457445" cy="551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lv-LV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EKONOMIKAS MINISTRIJA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79C811-39B9-48F9-8A91-09B34CF9CB53}"/>
              </a:ext>
            </a:extLst>
          </p:cNvPr>
          <p:cNvSpPr/>
          <p:nvPr/>
        </p:nvSpPr>
        <p:spPr>
          <a:xfrm rot="10800000">
            <a:off x="10654573" y="3110961"/>
            <a:ext cx="1039826" cy="2486785"/>
          </a:xfrm>
          <a:prstGeom prst="rect">
            <a:avLst/>
          </a:prstGeom>
          <a:noFill/>
          <a:ln w="19050">
            <a:solidFill>
              <a:srgbClr val="623F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4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21BADA8-F469-41CD-9A52-09EC7C78B05D}"/>
              </a:ext>
            </a:extLst>
          </p:cNvPr>
          <p:cNvSpPr txBox="1">
            <a:spLocks/>
          </p:cNvSpPr>
          <p:nvPr/>
        </p:nvSpPr>
        <p:spPr>
          <a:xfrm rot="5400000">
            <a:off x="10138255" y="4021513"/>
            <a:ext cx="2486784" cy="68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sz="1200" b="1">
                <a:solidFill>
                  <a:srgbClr val="43435B"/>
                </a:solidFill>
                <a:latin typeface="+mn-lt"/>
              </a:rPr>
              <a:t>PĒTNIECĪBAS UN ZINĀTNES SEKTORA REZULTĀTU ANALĪTIKA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271E9C2-3B81-4C3B-AACA-36B948F91E60}"/>
              </a:ext>
            </a:extLst>
          </p:cNvPr>
          <p:cNvSpPr txBox="1">
            <a:spLocks/>
          </p:cNvSpPr>
          <p:nvPr/>
        </p:nvSpPr>
        <p:spPr>
          <a:xfrm rot="5400000">
            <a:off x="9687255" y="4078282"/>
            <a:ext cx="2486780" cy="552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sz="1200">
                <a:solidFill>
                  <a:schemeClr val="bg1">
                    <a:lumMod val="50000"/>
                  </a:schemeClr>
                </a:solidFill>
                <a:latin typeface="+mn-lt"/>
              </a:rPr>
              <a:t>ĪZGLĪTĪBAS UN ZINĀTNES MINISTRIJA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DAB08CD-0C98-4B54-8B1A-F71BF4190EE3}"/>
              </a:ext>
            </a:extLst>
          </p:cNvPr>
          <p:cNvCxnSpPr>
            <a:cxnSpLocks/>
          </p:cNvCxnSpPr>
          <p:nvPr/>
        </p:nvCxnSpPr>
        <p:spPr>
          <a:xfrm>
            <a:off x="2496143" y="5862276"/>
            <a:ext cx="9198256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AB94401-66DE-47D0-9BAE-05A82364030B}"/>
              </a:ext>
            </a:extLst>
          </p:cNvPr>
          <p:cNvSpPr txBox="1">
            <a:spLocks/>
          </p:cNvSpPr>
          <p:nvPr/>
        </p:nvSpPr>
        <p:spPr>
          <a:xfrm>
            <a:off x="4353189" y="6143857"/>
            <a:ext cx="1577899" cy="490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lv-LV" sz="1200" b="1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3031507-A0A5-4467-B868-00CE5DF9B6B0}"/>
              </a:ext>
            </a:extLst>
          </p:cNvPr>
          <p:cNvSpPr txBox="1">
            <a:spLocks/>
          </p:cNvSpPr>
          <p:nvPr/>
        </p:nvSpPr>
        <p:spPr>
          <a:xfrm>
            <a:off x="5990512" y="6143857"/>
            <a:ext cx="1573390" cy="490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lv-LV" sz="1200" b="1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71A224B9-0D87-48E8-A4DD-FB6638F88883}"/>
              </a:ext>
            </a:extLst>
          </p:cNvPr>
          <p:cNvSpPr/>
          <p:nvPr/>
        </p:nvSpPr>
        <p:spPr>
          <a:xfrm>
            <a:off x="1833283" y="1883016"/>
            <a:ext cx="1444311" cy="896239"/>
          </a:xfrm>
          <a:prstGeom prst="right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cap="all">
                <a:solidFill>
                  <a:srgbClr val="43435B"/>
                </a:solidFill>
              </a:rPr>
              <a:t>Koordinācija</a:t>
            </a:r>
            <a:endParaRPr lang="en-GB" sz="1200" b="1" cap="all">
              <a:solidFill>
                <a:srgbClr val="43435B"/>
              </a:solidFill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0BCD11FB-4B62-41CC-8BDA-1FF908667F2A}"/>
              </a:ext>
            </a:extLst>
          </p:cNvPr>
          <p:cNvSpPr/>
          <p:nvPr/>
        </p:nvSpPr>
        <p:spPr>
          <a:xfrm>
            <a:off x="544448" y="3828279"/>
            <a:ext cx="1956348" cy="1165635"/>
          </a:xfrm>
          <a:prstGeom prst="right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cap="all">
                <a:solidFill>
                  <a:srgbClr val="43435B"/>
                </a:solidFill>
              </a:rPr>
              <a:t>Nepārtraukts analīzes process</a:t>
            </a:r>
          </a:p>
          <a:p>
            <a:pPr algn="ctr"/>
            <a:r>
              <a:rPr lang="lv-LV" sz="1200" b="1" cap="all">
                <a:solidFill>
                  <a:srgbClr val="43435B"/>
                </a:solidFill>
              </a:rPr>
              <a:t>(Monitorings)</a:t>
            </a:r>
            <a:endParaRPr lang="en-GB" sz="1200" b="1" cap="all">
              <a:solidFill>
                <a:srgbClr val="43435B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xmlns="" id="{DF616880-CD99-4C71-9F41-EF679001B4C3}"/>
              </a:ext>
            </a:extLst>
          </p:cNvPr>
          <p:cNvSpPr/>
          <p:nvPr/>
        </p:nvSpPr>
        <p:spPr>
          <a:xfrm>
            <a:off x="539289" y="5682864"/>
            <a:ext cx="1963001" cy="1165630"/>
          </a:xfrm>
          <a:prstGeom prst="right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cap="all">
                <a:solidFill>
                  <a:srgbClr val="43435B"/>
                </a:solidFill>
              </a:rPr>
              <a:t>Atbalsts uzņēmumiem</a:t>
            </a:r>
            <a:endParaRPr lang="en-GB" sz="1200" b="1" cap="all">
              <a:solidFill>
                <a:srgbClr val="43435B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1F66461B-014E-4291-B666-3D08012F5198}"/>
              </a:ext>
            </a:extLst>
          </p:cNvPr>
          <p:cNvCxnSpPr>
            <a:cxnSpLocks/>
          </p:cNvCxnSpPr>
          <p:nvPr/>
        </p:nvCxnSpPr>
        <p:spPr>
          <a:xfrm flipV="1">
            <a:off x="2591878" y="2871975"/>
            <a:ext cx="9120697" cy="1404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19AA8D28-DE15-4C56-8A78-AE13FD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93" y="369994"/>
            <a:ext cx="8907921" cy="89624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lv-LV" sz="2500" b="1" cap="all">
                <a:solidFill>
                  <a:srgbClr val="43435B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PĀRVALDĪBA OPERACIONĀLĀ LĪMENĪ: </a:t>
            </a:r>
            <a:r>
              <a:rPr lang="lv-LV" sz="2500" b="1" cap="all">
                <a:solidFill>
                  <a:srgbClr val="00859B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ris3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93807C-962A-4040-9DFA-E2947B81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48" y="1530990"/>
            <a:ext cx="1298357" cy="1771682"/>
          </a:xfrm>
          <a:prstGeom prst="rect">
            <a:avLst/>
          </a:prstGeom>
          <a:ln>
            <a:solidFill>
              <a:srgbClr val="E2E2EA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217658-CB71-468F-BACE-4ED90413A579}"/>
              </a:ext>
            </a:extLst>
          </p:cNvPr>
          <p:cNvSpPr txBox="1"/>
          <p:nvPr/>
        </p:nvSpPr>
        <p:spPr>
          <a:xfrm>
            <a:off x="468128" y="1194066"/>
            <a:ext cx="2028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>
                <a:solidFill>
                  <a:srgbClr val="C18C8B"/>
                </a:solidFill>
              </a:rPr>
              <a:t>Atbilst NIP 2021.-2027.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F4CA21B4-91AD-47CA-8886-B35936D46946}"/>
              </a:ext>
            </a:extLst>
          </p:cNvPr>
          <p:cNvSpPr/>
          <p:nvPr/>
        </p:nvSpPr>
        <p:spPr>
          <a:xfrm>
            <a:off x="2555439" y="6023363"/>
            <a:ext cx="1728000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>
                <a:solidFill>
                  <a:srgbClr val="43435B"/>
                </a:solidFill>
              </a:rPr>
              <a:t>TĪKLOŠANĀS</a:t>
            </a: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xmlns="" id="{42255F8A-B220-437A-894D-F066D97C19FD}"/>
              </a:ext>
            </a:extLst>
          </p:cNvPr>
          <p:cNvSpPr/>
          <p:nvPr/>
        </p:nvSpPr>
        <p:spPr>
          <a:xfrm>
            <a:off x="4136519" y="6023363"/>
            <a:ext cx="1728000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>
                <a:solidFill>
                  <a:srgbClr val="43435B"/>
                </a:solidFill>
              </a:rPr>
              <a:t>JAUNU IDEJU IDENTIFICĒŠANA</a:t>
            </a:r>
            <a:endParaRPr lang="en-US" sz="1200" b="1">
              <a:solidFill>
                <a:srgbClr val="43435B"/>
              </a:solidFill>
            </a:endParaRP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xmlns="" id="{83B875CC-844A-4756-8603-21099E08B84D}"/>
              </a:ext>
            </a:extLst>
          </p:cNvPr>
          <p:cNvSpPr/>
          <p:nvPr/>
        </p:nvSpPr>
        <p:spPr>
          <a:xfrm>
            <a:off x="5717599" y="6023363"/>
            <a:ext cx="1728000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>
                <a:solidFill>
                  <a:srgbClr val="43435B"/>
                </a:solidFill>
              </a:rPr>
              <a:t>PĒTNIECĪBA UN ATTĪSTĪBA</a:t>
            </a: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xmlns="" id="{A42C8395-88EE-4216-912A-C91145DDD683}"/>
              </a:ext>
            </a:extLst>
          </p:cNvPr>
          <p:cNvSpPr/>
          <p:nvPr/>
        </p:nvSpPr>
        <p:spPr>
          <a:xfrm>
            <a:off x="7323528" y="6023363"/>
            <a:ext cx="2100040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lv-LV" sz="1200" b="1">
                <a:solidFill>
                  <a:srgbClr val="43435B"/>
                </a:solidFill>
              </a:rPr>
              <a:t>JAUNU PRODUKTU TESTĒŠANA</a:t>
            </a: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xmlns="" id="{94A005F5-40D2-49E4-AAB1-9D564805CFF3}"/>
              </a:ext>
            </a:extLst>
          </p:cNvPr>
          <p:cNvSpPr/>
          <p:nvPr/>
        </p:nvSpPr>
        <p:spPr>
          <a:xfrm>
            <a:off x="9301496" y="6023363"/>
            <a:ext cx="2266617" cy="484632"/>
          </a:xfrm>
          <a:prstGeom prst="chevron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lv-LV" sz="1200" b="1">
                <a:solidFill>
                  <a:srgbClr val="43435B"/>
                </a:solidFill>
              </a:rPr>
              <a:t>INTERNACIONALIZĀCIJA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3BF6B6E-34B6-491C-8486-E27B5F39F066}"/>
              </a:ext>
            </a:extLst>
          </p:cNvPr>
          <p:cNvSpPr/>
          <p:nvPr/>
        </p:nvSpPr>
        <p:spPr>
          <a:xfrm>
            <a:off x="3821556" y="2392781"/>
            <a:ext cx="6709182" cy="356180"/>
          </a:xfrm>
          <a:prstGeom prst="rect">
            <a:avLst/>
          </a:prstGeom>
          <a:noFill/>
          <a:ln>
            <a:solidFill>
              <a:srgbClr val="C3C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IKGADĒJS PLĀNOŠANAS PROCESS UN KOORDINĀCIJA</a:t>
            </a:r>
            <a:endParaRPr lang="en-US" b="1">
              <a:solidFill>
                <a:srgbClr val="43435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D2291C0-BAC9-4202-A1DA-6F2EA20E7508}"/>
              </a:ext>
            </a:extLst>
          </p:cNvPr>
          <p:cNvSpPr/>
          <p:nvPr/>
        </p:nvSpPr>
        <p:spPr>
          <a:xfrm>
            <a:off x="3821556" y="1426467"/>
            <a:ext cx="1832210" cy="569230"/>
          </a:xfrm>
          <a:prstGeom prst="rect">
            <a:avLst/>
          </a:prstGeom>
          <a:solidFill>
            <a:schemeClr val="bg1"/>
          </a:solidFill>
          <a:ln w="19050">
            <a:solidFill>
              <a:srgbClr val="0085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cap="all">
                <a:solidFill>
                  <a:srgbClr val="43435B"/>
                </a:solidFill>
              </a:rPr>
              <a:t>RIS3 JOMAS </a:t>
            </a:r>
          </a:p>
          <a:p>
            <a:pPr algn="ctr"/>
            <a:r>
              <a:rPr lang="lv-LV" sz="1200" b="1" cap="all">
                <a:solidFill>
                  <a:srgbClr val="43435B"/>
                </a:solidFill>
              </a:rPr>
              <a:t>STRATĒĢISKĀ VADĪBAS padome</a:t>
            </a:r>
            <a:endParaRPr lang="lv-LV" sz="1000" b="1" cap="all">
              <a:solidFill>
                <a:srgbClr val="434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xmlns="" id="{70D3CEFB-6F3E-4A99-A382-7141CF99EC3C}"/>
              </a:ext>
            </a:extLst>
          </p:cNvPr>
          <p:cNvSpPr txBox="1">
            <a:spLocks/>
          </p:cNvSpPr>
          <p:nvPr/>
        </p:nvSpPr>
        <p:spPr>
          <a:xfrm>
            <a:off x="752926" y="605509"/>
            <a:ext cx="10710588" cy="5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alibri Light" panose="020F03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500" b="1" i="0" u="none" strike="noStrike" kern="1200" cap="all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</a:rPr>
              <a:t>PĀRVALDĪBA OPERACIONĀLĀ LĪMENĪ: </a:t>
            </a:r>
            <a:r>
              <a:rPr kumimoji="0" lang="lv-LV" sz="2500" b="1" i="0" u="none" strike="noStrike" kern="1200" cap="all" spc="0" normalizeH="0" baseline="0" noProof="0">
                <a:ln>
                  <a:noFill/>
                </a:ln>
                <a:solidFill>
                  <a:srgbClr val="00859B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</a:rPr>
              <a:t>ris3 TRIPLE HELIX</a:t>
            </a:r>
            <a:endParaRPr kumimoji="0" lang="lv-LV" sz="2500" b="1" i="0" u="none" strike="noStrike" kern="1200" cap="all" spc="0" normalizeH="0" baseline="0" noProof="0">
              <a:ln>
                <a:noFill/>
              </a:ln>
              <a:solidFill>
                <a:srgbClr val="00859B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FBB77456-3A56-42A1-8C32-29E0D5BBB7D1}"/>
              </a:ext>
            </a:extLst>
          </p:cNvPr>
          <p:cNvSpPr/>
          <p:nvPr/>
        </p:nvSpPr>
        <p:spPr>
          <a:xfrm rot="10800000">
            <a:off x="4706850" y="1192087"/>
            <a:ext cx="794195" cy="5352387"/>
          </a:xfrm>
          <a:prstGeom prst="downArrow">
            <a:avLst/>
          </a:prstGeom>
          <a:solidFill>
            <a:srgbClr val="00859B"/>
          </a:solidFill>
          <a:ln>
            <a:solidFill>
              <a:srgbClr val="418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F1FE18A4-0348-47F8-A34C-C3E0443EF663}"/>
              </a:ext>
            </a:extLst>
          </p:cNvPr>
          <p:cNvSpPr/>
          <p:nvPr/>
        </p:nvSpPr>
        <p:spPr>
          <a:xfrm>
            <a:off x="6039908" y="1452716"/>
            <a:ext cx="296551" cy="53523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54A05BA-D4C4-4CF1-82EC-57BC619ADA4E}"/>
              </a:ext>
            </a:extLst>
          </p:cNvPr>
          <p:cNvSpPr txBox="1"/>
          <p:nvPr/>
        </p:nvSpPr>
        <p:spPr>
          <a:xfrm rot="16200000">
            <a:off x="5676082" y="5510372"/>
            <a:ext cx="1257117" cy="39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Rīcības plāns </a:t>
            </a:r>
            <a:r>
              <a:rPr kumimoji="0" lang="en-US" sz="10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US" sz="1000" b="1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7B3DF9A-8E38-41B8-B113-F45F8117BE4B}"/>
              </a:ext>
            </a:extLst>
          </p:cNvPr>
          <p:cNvSpPr txBox="1"/>
          <p:nvPr/>
        </p:nvSpPr>
        <p:spPr>
          <a:xfrm rot="16200000">
            <a:off x="5666795" y="2264319"/>
            <a:ext cx="1257117" cy="39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Rīcības plāns</a:t>
            </a:r>
            <a:r>
              <a:rPr kumimoji="0" lang="en-US" sz="10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  <a:endParaRPr kumimoji="0" lang="en-US" sz="1000" b="1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CECD7EC-5BAD-42B0-87DD-02C7D6700675}"/>
              </a:ext>
            </a:extLst>
          </p:cNvPr>
          <p:cNvSpPr txBox="1"/>
          <p:nvPr/>
        </p:nvSpPr>
        <p:spPr>
          <a:xfrm rot="5400000" flipV="1">
            <a:off x="2460517" y="3811236"/>
            <a:ext cx="5312891" cy="380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b="1" i="0" u="sng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RIS3 JOMAS </a:t>
            </a:r>
            <a:r>
              <a:rPr kumimoji="0" lang="lv-LV" b="1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ILGTERMIŅA STRATĒĢIJA</a:t>
            </a:r>
            <a:endParaRPr kumimoji="0" lang="en-US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499C42-E514-48AA-87F3-43C77907ABA9}"/>
              </a:ext>
            </a:extLst>
          </p:cNvPr>
          <p:cNvSpPr txBox="1"/>
          <p:nvPr/>
        </p:nvSpPr>
        <p:spPr>
          <a:xfrm>
            <a:off x="3589626" y="2883042"/>
            <a:ext cx="119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>
                <a:solidFill>
                  <a:srgbClr val="43435B"/>
                </a:solidFill>
              </a:rPr>
              <a:t>SATURS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8D6A5B5-7B74-472B-84C1-3501454D0D5E}"/>
              </a:ext>
            </a:extLst>
          </p:cNvPr>
          <p:cNvSpPr txBox="1"/>
          <p:nvPr/>
        </p:nvSpPr>
        <p:spPr>
          <a:xfrm>
            <a:off x="3591037" y="3635326"/>
            <a:ext cx="119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>
                <a:solidFill>
                  <a:srgbClr val="43435B"/>
                </a:solidFill>
              </a:rPr>
              <a:t>SATURS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A819130-C34B-4036-9752-EFAF01EEEC25}"/>
              </a:ext>
            </a:extLst>
          </p:cNvPr>
          <p:cNvSpPr txBox="1"/>
          <p:nvPr/>
        </p:nvSpPr>
        <p:spPr>
          <a:xfrm>
            <a:off x="3596885" y="4344482"/>
            <a:ext cx="1197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>
                <a:solidFill>
                  <a:srgbClr val="43435B"/>
                </a:solidFill>
              </a:rPr>
              <a:t>SATURS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740B404A-B831-4053-ABB6-1B03B45760DB}"/>
              </a:ext>
            </a:extLst>
          </p:cNvPr>
          <p:cNvSpPr/>
          <p:nvPr/>
        </p:nvSpPr>
        <p:spPr>
          <a:xfrm>
            <a:off x="5576377" y="1393042"/>
            <a:ext cx="351548" cy="5120403"/>
          </a:xfrm>
          <a:prstGeom prst="leftBrace">
            <a:avLst/>
          </a:prstGeom>
          <a:ln w="53975">
            <a:solidFill>
              <a:srgbClr val="C3C1D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3700EB5-F98E-4896-910B-6E26EE2861D2}"/>
              </a:ext>
            </a:extLst>
          </p:cNvPr>
          <p:cNvGrpSpPr/>
          <p:nvPr/>
        </p:nvGrpSpPr>
        <p:grpSpPr>
          <a:xfrm>
            <a:off x="394057" y="2208563"/>
            <a:ext cx="3240000" cy="2776793"/>
            <a:chOff x="690282" y="1834140"/>
            <a:chExt cx="4763728" cy="4320000"/>
          </a:xfrm>
        </p:grpSpPr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xmlns="" id="{766798DD-7937-4097-A43D-82C6E1E4374C}"/>
                </a:ext>
              </a:extLst>
            </p:cNvPr>
            <p:cNvSpPr/>
            <p:nvPr/>
          </p:nvSpPr>
          <p:spPr>
            <a:xfrm>
              <a:off x="1884849" y="1834140"/>
              <a:ext cx="2376000" cy="2160000"/>
            </a:xfrm>
            <a:prstGeom prst="triangle">
              <a:avLst/>
            </a:prstGeom>
            <a:solidFill>
              <a:srgbClr val="E2E2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b="1">
                <a:solidFill>
                  <a:srgbClr val="43435B"/>
                </a:solidFill>
              </a:endParaRP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xmlns="" id="{B3C0C20C-C298-494A-ABC8-42860AD4A7AC}"/>
                </a:ext>
              </a:extLst>
            </p:cNvPr>
            <p:cNvSpPr/>
            <p:nvPr/>
          </p:nvSpPr>
          <p:spPr>
            <a:xfrm>
              <a:off x="3078010" y="3994140"/>
              <a:ext cx="2376000" cy="2160000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C777C6C3-9DE3-4C21-AE9C-6A66C106142E}"/>
                </a:ext>
              </a:extLst>
            </p:cNvPr>
            <p:cNvSpPr txBox="1"/>
            <p:nvPr/>
          </p:nvSpPr>
          <p:spPr>
            <a:xfrm>
              <a:off x="3517894" y="5202755"/>
              <a:ext cx="1513691" cy="72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200">
                  <a:solidFill>
                    <a:srgbClr val="43435B"/>
                  </a:solidFill>
                </a:rPr>
                <a:t>Akadēmiskais sektors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xmlns="" id="{18A3D638-3DBE-427F-A18F-48B8A4D5604F}"/>
                </a:ext>
              </a:extLst>
            </p:cNvPr>
            <p:cNvSpPr/>
            <p:nvPr/>
          </p:nvSpPr>
          <p:spPr>
            <a:xfrm>
              <a:off x="690282" y="3994140"/>
              <a:ext cx="2376000" cy="216000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rgbClr val="43435B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B8BAF5DC-9AC4-4CD8-A214-CEF69D8F655F}"/>
                </a:ext>
              </a:extLst>
            </p:cNvPr>
            <p:cNvSpPr txBox="1"/>
            <p:nvPr/>
          </p:nvSpPr>
          <p:spPr>
            <a:xfrm>
              <a:off x="954918" y="5202755"/>
              <a:ext cx="1828803" cy="72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200">
                  <a:solidFill>
                    <a:srgbClr val="43435B"/>
                  </a:solidFill>
                </a:rPr>
                <a:t>Uzņēmēj-</a:t>
              </a:r>
            </a:p>
            <a:p>
              <a:pPr algn="ctr"/>
              <a:r>
                <a:rPr lang="lv-LV" sz="1200">
                  <a:solidFill>
                    <a:srgbClr val="43435B"/>
                  </a:solidFill>
                </a:rPr>
                <a:t>darbības sektors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E8ACA235-9932-40D1-8369-D6B40A329C52}"/>
                </a:ext>
              </a:extLst>
            </p:cNvPr>
            <p:cNvSpPr txBox="1"/>
            <p:nvPr/>
          </p:nvSpPr>
          <p:spPr>
            <a:xfrm>
              <a:off x="2317119" y="3018067"/>
              <a:ext cx="1513691" cy="72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1200">
                  <a:solidFill>
                    <a:srgbClr val="43435B"/>
                  </a:solidFill>
                </a:rPr>
                <a:t>Publiskais sektors</a:t>
              </a:r>
            </a:p>
          </p:txBody>
        </p:sp>
        <p:grpSp>
          <p:nvGrpSpPr>
            <p:cNvPr id="3" name="Graphic 75" descr="Arrow circle">
              <a:extLst>
                <a:ext uri="{FF2B5EF4-FFF2-40B4-BE49-F238E27FC236}">
                  <a16:creationId xmlns:a16="http://schemas.microsoft.com/office/drawing/2014/main" xmlns="" id="{D5923F2C-91B7-4F73-AAA2-887E2A32691C}"/>
                </a:ext>
              </a:extLst>
            </p:cNvPr>
            <p:cNvGrpSpPr/>
            <p:nvPr/>
          </p:nvGrpSpPr>
          <p:grpSpPr>
            <a:xfrm>
              <a:off x="2068701" y="3778247"/>
              <a:ext cx="1920807" cy="1920807"/>
              <a:chOff x="2068701" y="3778247"/>
              <a:chExt cx="1920807" cy="1920807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CD8EE552-AF6A-4C28-9C2A-04F712C265C9}"/>
                  </a:ext>
                </a:extLst>
              </p:cNvPr>
              <p:cNvSpPr/>
              <p:nvPr/>
            </p:nvSpPr>
            <p:spPr>
              <a:xfrm>
                <a:off x="2347351" y="4484573"/>
                <a:ext cx="662274" cy="829448"/>
              </a:xfrm>
              <a:custGeom>
                <a:avLst/>
                <a:gdLst>
                  <a:gd name="connsiteX0" fmla="*/ 626130 w 662274"/>
                  <a:gd name="connsiteY0" fmla="*/ 750486 h 829448"/>
                  <a:gd name="connsiteX1" fmla="*/ 191947 w 662274"/>
                  <a:gd name="connsiteY1" fmla="*/ 237470 h 829448"/>
                  <a:gd name="connsiteX2" fmla="*/ 201551 w 662274"/>
                  <a:gd name="connsiteY2" fmla="*/ 143631 h 829448"/>
                  <a:gd name="connsiteX3" fmla="*/ 203152 w 662274"/>
                  <a:gd name="connsiteY3" fmla="*/ 143631 h 829448"/>
                  <a:gd name="connsiteX4" fmla="*/ 239768 w 662274"/>
                  <a:gd name="connsiteY4" fmla="*/ 207058 h 829448"/>
                  <a:gd name="connsiteX5" fmla="*/ 294491 w 662274"/>
                  <a:gd name="connsiteY5" fmla="*/ 221764 h 829448"/>
                  <a:gd name="connsiteX6" fmla="*/ 309197 w 662274"/>
                  <a:gd name="connsiteY6" fmla="*/ 167041 h 829448"/>
                  <a:gd name="connsiteX7" fmla="*/ 224161 w 662274"/>
                  <a:gd name="connsiteY7" fmla="*/ 19979 h 829448"/>
                  <a:gd name="connsiteX8" fmla="*/ 199951 w 662274"/>
                  <a:gd name="connsiteY8" fmla="*/ 1371 h 829448"/>
                  <a:gd name="connsiteX9" fmla="*/ 169538 w 662274"/>
                  <a:gd name="connsiteY9" fmla="*/ 5373 h 829448"/>
                  <a:gd name="connsiteX10" fmla="*/ 21476 w 662274"/>
                  <a:gd name="connsiteY10" fmla="*/ 90809 h 829448"/>
                  <a:gd name="connsiteX11" fmla="*/ 4567 w 662274"/>
                  <a:gd name="connsiteY11" fmla="*/ 144815 h 829448"/>
                  <a:gd name="connsiteX12" fmla="*/ 58573 w 662274"/>
                  <a:gd name="connsiteY12" fmla="*/ 161724 h 829448"/>
                  <a:gd name="connsiteX13" fmla="*/ 61493 w 662274"/>
                  <a:gd name="connsiteY13" fmla="*/ 160038 h 829448"/>
                  <a:gd name="connsiteX14" fmla="*/ 122718 w 662274"/>
                  <a:gd name="connsiteY14" fmla="*/ 124623 h 829448"/>
                  <a:gd name="connsiteX15" fmla="*/ 111914 w 662274"/>
                  <a:gd name="connsiteY15" fmla="*/ 237470 h 829448"/>
                  <a:gd name="connsiteX16" fmla="*/ 612124 w 662274"/>
                  <a:gd name="connsiteY16" fmla="*/ 829319 h 829448"/>
                  <a:gd name="connsiteX17" fmla="*/ 618927 w 662274"/>
                  <a:gd name="connsiteY17" fmla="*/ 829319 h 829448"/>
                  <a:gd name="connsiteX18" fmla="*/ 662145 w 662274"/>
                  <a:gd name="connsiteY18" fmla="*/ 792504 h 829448"/>
                  <a:gd name="connsiteX19" fmla="*/ 625330 w 662274"/>
                  <a:gd name="connsiteY19" fmla="*/ 749285 h 82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2274" h="829448">
                    <a:moveTo>
                      <a:pt x="626130" y="750486"/>
                    </a:moveTo>
                    <a:cubicBezTo>
                      <a:pt x="375144" y="709156"/>
                      <a:pt x="191217" y="491835"/>
                      <a:pt x="191947" y="237470"/>
                    </a:cubicBezTo>
                    <a:cubicBezTo>
                      <a:pt x="192326" y="205965"/>
                      <a:pt x="195539" y="174560"/>
                      <a:pt x="201551" y="143631"/>
                    </a:cubicBezTo>
                    <a:lnTo>
                      <a:pt x="203152" y="143631"/>
                    </a:lnTo>
                    <a:lnTo>
                      <a:pt x="239768" y="207058"/>
                    </a:lnTo>
                    <a:cubicBezTo>
                      <a:pt x="250818" y="226230"/>
                      <a:pt x="275318" y="232814"/>
                      <a:pt x="294491" y="221764"/>
                    </a:cubicBezTo>
                    <a:cubicBezTo>
                      <a:pt x="313663" y="210713"/>
                      <a:pt x="320247" y="186213"/>
                      <a:pt x="309197" y="167041"/>
                    </a:cubicBezTo>
                    <a:lnTo>
                      <a:pt x="224161" y="19979"/>
                    </a:lnTo>
                    <a:cubicBezTo>
                      <a:pt x="218867" y="10821"/>
                      <a:pt x="210163" y="4130"/>
                      <a:pt x="199951" y="1371"/>
                    </a:cubicBezTo>
                    <a:cubicBezTo>
                      <a:pt x="189684" y="-1388"/>
                      <a:pt x="178742" y="53"/>
                      <a:pt x="169538" y="5373"/>
                    </a:cubicBezTo>
                    <a:lnTo>
                      <a:pt x="21476" y="90809"/>
                    </a:lnTo>
                    <a:cubicBezTo>
                      <a:pt x="1894" y="101053"/>
                      <a:pt x="-5678" y="125233"/>
                      <a:pt x="4567" y="144815"/>
                    </a:cubicBezTo>
                    <a:cubicBezTo>
                      <a:pt x="14811" y="164400"/>
                      <a:pt x="38991" y="171969"/>
                      <a:pt x="58573" y="161724"/>
                    </a:cubicBezTo>
                    <a:cubicBezTo>
                      <a:pt x="59570" y="161204"/>
                      <a:pt x="60544" y="160642"/>
                      <a:pt x="61493" y="160038"/>
                    </a:cubicBezTo>
                    <a:lnTo>
                      <a:pt x="122718" y="124623"/>
                    </a:lnTo>
                    <a:cubicBezTo>
                      <a:pt x="115597" y="161819"/>
                      <a:pt x="111980" y="199600"/>
                      <a:pt x="111914" y="237470"/>
                    </a:cubicBezTo>
                    <a:cubicBezTo>
                      <a:pt x="111005" y="530706"/>
                      <a:pt x="322838" y="781347"/>
                      <a:pt x="612124" y="829319"/>
                    </a:cubicBezTo>
                    <a:lnTo>
                      <a:pt x="618927" y="829319"/>
                    </a:lnTo>
                    <a:cubicBezTo>
                      <a:pt x="641028" y="831088"/>
                      <a:pt x="660376" y="814605"/>
                      <a:pt x="662145" y="792504"/>
                    </a:cubicBezTo>
                    <a:cubicBezTo>
                      <a:pt x="663914" y="770402"/>
                      <a:pt x="647431" y="751054"/>
                      <a:pt x="625330" y="749285"/>
                    </a:cubicBezTo>
                    <a:close/>
                  </a:path>
                </a:pathLst>
              </a:custGeom>
              <a:solidFill>
                <a:srgbClr val="41868F"/>
              </a:solidFill>
              <a:ln w="19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B9D49115-A796-4CAD-A7DE-32701051437E}"/>
                  </a:ext>
                </a:extLst>
              </p:cNvPr>
              <p:cNvSpPr/>
              <p:nvPr/>
            </p:nvSpPr>
            <p:spPr>
              <a:xfrm>
                <a:off x="3112831" y="4486505"/>
                <a:ext cx="546943" cy="913167"/>
              </a:xfrm>
              <a:custGeom>
                <a:avLst/>
                <a:gdLst>
                  <a:gd name="connsiteX0" fmla="*/ 546938 w 546943"/>
                  <a:gd name="connsiteY0" fmla="*/ 235538 h 913167"/>
                  <a:gd name="connsiteX1" fmla="*/ 509522 w 546943"/>
                  <a:gd name="connsiteY1" fmla="*/ 26050 h 913167"/>
                  <a:gd name="connsiteX2" fmla="*/ 458001 w 546943"/>
                  <a:gd name="connsiteY2" fmla="*/ 2540 h 913167"/>
                  <a:gd name="connsiteX3" fmla="*/ 434491 w 546943"/>
                  <a:gd name="connsiteY3" fmla="*/ 54062 h 913167"/>
                  <a:gd name="connsiteX4" fmla="*/ 128334 w 546943"/>
                  <a:gd name="connsiteY4" fmla="*/ 723033 h 913167"/>
                  <a:gd name="connsiteX5" fmla="*/ 122560 w 546943"/>
                  <a:gd name="connsiteY5" fmla="*/ 725144 h 913167"/>
                  <a:gd name="connsiteX6" fmla="*/ 122560 w 546943"/>
                  <a:gd name="connsiteY6" fmla="*/ 725144 h 913167"/>
                  <a:gd name="connsiteX7" fmla="*/ 158975 w 546943"/>
                  <a:gd name="connsiteY7" fmla="*/ 661517 h 913167"/>
                  <a:gd name="connsiteX8" fmla="*/ 144169 w 546943"/>
                  <a:gd name="connsiteY8" fmla="*/ 606694 h 913167"/>
                  <a:gd name="connsiteX9" fmla="*/ 89346 w 546943"/>
                  <a:gd name="connsiteY9" fmla="*/ 621500 h 913167"/>
                  <a:gd name="connsiteX10" fmla="*/ 5310 w 546943"/>
                  <a:gd name="connsiteY10" fmla="*/ 768962 h 913167"/>
                  <a:gd name="connsiteX11" fmla="*/ 20115 w 546943"/>
                  <a:gd name="connsiteY11" fmla="*/ 823583 h 913167"/>
                  <a:gd name="connsiteX12" fmla="*/ 20117 w 546943"/>
                  <a:gd name="connsiteY12" fmla="*/ 823585 h 913167"/>
                  <a:gd name="connsiteX13" fmla="*/ 167579 w 546943"/>
                  <a:gd name="connsiteY13" fmla="*/ 907820 h 913167"/>
                  <a:gd name="connsiteX14" fmla="*/ 222402 w 546943"/>
                  <a:gd name="connsiteY14" fmla="*/ 893014 h 913167"/>
                  <a:gd name="connsiteX15" fmla="*/ 207596 w 546943"/>
                  <a:gd name="connsiteY15" fmla="*/ 838191 h 913167"/>
                  <a:gd name="connsiteX16" fmla="*/ 145169 w 546943"/>
                  <a:gd name="connsiteY16" fmla="*/ 802776 h 913167"/>
                  <a:gd name="connsiteX17" fmla="*/ 546938 w 546943"/>
                  <a:gd name="connsiteY17" fmla="*/ 235538 h 9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6943" h="913167">
                    <a:moveTo>
                      <a:pt x="546938" y="235538"/>
                    </a:moveTo>
                    <a:cubicBezTo>
                      <a:pt x="547020" y="164040"/>
                      <a:pt x="534351" y="93100"/>
                      <a:pt x="509522" y="26050"/>
                    </a:cubicBezTo>
                    <a:cubicBezTo>
                      <a:pt x="501787" y="5331"/>
                      <a:pt x="478719" y="-5195"/>
                      <a:pt x="458001" y="2540"/>
                    </a:cubicBezTo>
                    <a:cubicBezTo>
                      <a:pt x="437282" y="10275"/>
                      <a:pt x="426756" y="33343"/>
                      <a:pt x="434491" y="54062"/>
                    </a:cubicBezTo>
                    <a:cubicBezTo>
                      <a:pt x="534679" y="323335"/>
                      <a:pt x="397609" y="622845"/>
                      <a:pt x="128334" y="723033"/>
                    </a:cubicBezTo>
                    <a:cubicBezTo>
                      <a:pt x="126413" y="723749"/>
                      <a:pt x="124489" y="724451"/>
                      <a:pt x="122560" y="725144"/>
                    </a:cubicBezTo>
                    <a:lnTo>
                      <a:pt x="122560" y="725144"/>
                    </a:lnTo>
                    <a:lnTo>
                      <a:pt x="158975" y="661517"/>
                    </a:lnTo>
                    <a:cubicBezTo>
                      <a:pt x="170026" y="642289"/>
                      <a:pt x="163397" y="617744"/>
                      <a:pt x="144169" y="606694"/>
                    </a:cubicBezTo>
                    <a:cubicBezTo>
                      <a:pt x="124941" y="595643"/>
                      <a:pt x="100396" y="602272"/>
                      <a:pt x="89346" y="621500"/>
                    </a:cubicBezTo>
                    <a:lnTo>
                      <a:pt x="5310" y="768962"/>
                    </a:lnTo>
                    <a:cubicBezTo>
                      <a:pt x="-5684" y="788134"/>
                      <a:pt x="943" y="812588"/>
                      <a:pt x="20115" y="823583"/>
                    </a:cubicBezTo>
                    <a:cubicBezTo>
                      <a:pt x="20115" y="823585"/>
                      <a:pt x="20117" y="823585"/>
                      <a:pt x="20117" y="823585"/>
                    </a:cubicBezTo>
                    <a:lnTo>
                      <a:pt x="167579" y="907820"/>
                    </a:lnTo>
                    <a:cubicBezTo>
                      <a:pt x="186807" y="918871"/>
                      <a:pt x="211351" y="912242"/>
                      <a:pt x="222402" y="893014"/>
                    </a:cubicBezTo>
                    <a:cubicBezTo>
                      <a:pt x="233452" y="873786"/>
                      <a:pt x="226824" y="849242"/>
                      <a:pt x="207596" y="838191"/>
                    </a:cubicBezTo>
                    <a:lnTo>
                      <a:pt x="145169" y="802776"/>
                    </a:lnTo>
                    <a:cubicBezTo>
                      <a:pt x="386585" y="719029"/>
                      <a:pt x="548049" y="491063"/>
                      <a:pt x="546938" y="235538"/>
                    </a:cubicBezTo>
                    <a:close/>
                  </a:path>
                </a:pathLst>
              </a:custGeom>
              <a:solidFill>
                <a:srgbClr val="41868F"/>
              </a:solidFill>
              <a:ln w="19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33B3966B-1C08-4659-9DBF-4C7C6E12747A}"/>
                  </a:ext>
                </a:extLst>
              </p:cNvPr>
              <p:cNvSpPr/>
              <p:nvPr/>
            </p:nvSpPr>
            <p:spPr>
              <a:xfrm>
                <a:off x="2590894" y="4121264"/>
                <a:ext cx="938419" cy="280117"/>
              </a:xfrm>
              <a:custGeom>
                <a:avLst/>
                <a:gdLst>
                  <a:gd name="connsiteX0" fmla="*/ 728732 w 938419"/>
                  <a:gd name="connsiteY0" fmla="*/ 200010 h 280117"/>
                  <a:gd name="connsiteX1" fmla="*/ 688715 w 938419"/>
                  <a:gd name="connsiteY1" fmla="*/ 240027 h 280117"/>
                  <a:gd name="connsiteX2" fmla="*/ 728732 w 938419"/>
                  <a:gd name="connsiteY2" fmla="*/ 280044 h 280117"/>
                  <a:gd name="connsiteX3" fmla="*/ 893201 w 938419"/>
                  <a:gd name="connsiteY3" fmla="*/ 280044 h 280117"/>
                  <a:gd name="connsiteX4" fmla="*/ 897803 w 938419"/>
                  <a:gd name="connsiteY4" fmla="*/ 280044 h 280117"/>
                  <a:gd name="connsiteX5" fmla="*/ 919412 w 938419"/>
                  <a:gd name="connsiteY5" fmla="*/ 273441 h 280117"/>
                  <a:gd name="connsiteX6" fmla="*/ 922213 w 938419"/>
                  <a:gd name="connsiteY6" fmla="*/ 271640 h 280117"/>
                  <a:gd name="connsiteX7" fmla="*/ 923414 w 938419"/>
                  <a:gd name="connsiteY7" fmla="*/ 270640 h 280117"/>
                  <a:gd name="connsiteX8" fmla="*/ 923414 w 938419"/>
                  <a:gd name="connsiteY8" fmla="*/ 270640 h 280117"/>
                  <a:gd name="connsiteX9" fmla="*/ 926015 w 938419"/>
                  <a:gd name="connsiteY9" fmla="*/ 268639 h 280117"/>
                  <a:gd name="connsiteX10" fmla="*/ 938420 w 938419"/>
                  <a:gd name="connsiteY10" fmla="*/ 240027 h 280117"/>
                  <a:gd name="connsiteX11" fmla="*/ 938420 w 938419"/>
                  <a:gd name="connsiteY11" fmla="*/ 70356 h 280117"/>
                  <a:gd name="connsiteX12" fmla="*/ 898403 w 938419"/>
                  <a:gd name="connsiteY12" fmla="*/ 30339 h 280117"/>
                  <a:gd name="connsiteX13" fmla="*/ 858386 w 938419"/>
                  <a:gd name="connsiteY13" fmla="*/ 70356 h 280117"/>
                  <a:gd name="connsiteX14" fmla="*/ 858386 w 938419"/>
                  <a:gd name="connsiteY14" fmla="*/ 143387 h 280117"/>
                  <a:gd name="connsiteX15" fmla="*/ 858386 w 938419"/>
                  <a:gd name="connsiteY15" fmla="*/ 143387 h 280117"/>
                  <a:gd name="connsiteX16" fmla="*/ 12195 w 938419"/>
                  <a:gd name="connsiteY16" fmla="*/ 210949 h 280117"/>
                  <a:gd name="connsiteX17" fmla="*/ 9429 w 938419"/>
                  <a:gd name="connsiteY17" fmla="*/ 214216 h 280117"/>
                  <a:gd name="connsiteX18" fmla="*/ 14231 w 938419"/>
                  <a:gd name="connsiteY18" fmla="*/ 270640 h 280117"/>
                  <a:gd name="connsiteX19" fmla="*/ 70655 w 938419"/>
                  <a:gd name="connsiteY19" fmla="*/ 265838 h 280117"/>
                  <a:gd name="connsiteX20" fmla="*/ 800562 w 938419"/>
                  <a:gd name="connsiteY20" fmla="*/ 199410 h 280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38419" h="280117">
                    <a:moveTo>
                      <a:pt x="728732" y="200010"/>
                    </a:moveTo>
                    <a:cubicBezTo>
                      <a:pt x="706630" y="200010"/>
                      <a:pt x="688715" y="217926"/>
                      <a:pt x="688715" y="240027"/>
                    </a:cubicBezTo>
                    <a:cubicBezTo>
                      <a:pt x="688715" y="262128"/>
                      <a:pt x="706630" y="280044"/>
                      <a:pt x="728732" y="280044"/>
                    </a:cubicBezTo>
                    <a:lnTo>
                      <a:pt x="893201" y="280044"/>
                    </a:lnTo>
                    <a:cubicBezTo>
                      <a:pt x="894733" y="280142"/>
                      <a:pt x="896270" y="280142"/>
                      <a:pt x="897803" y="280044"/>
                    </a:cubicBezTo>
                    <a:cubicBezTo>
                      <a:pt x="905504" y="280046"/>
                      <a:pt x="913029" y="277747"/>
                      <a:pt x="919412" y="273441"/>
                    </a:cubicBezTo>
                    <a:lnTo>
                      <a:pt x="922213" y="271640"/>
                    </a:lnTo>
                    <a:lnTo>
                      <a:pt x="923414" y="270640"/>
                    </a:lnTo>
                    <a:lnTo>
                      <a:pt x="923414" y="270640"/>
                    </a:lnTo>
                    <a:lnTo>
                      <a:pt x="926015" y="268639"/>
                    </a:lnTo>
                    <a:cubicBezTo>
                      <a:pt x="933848" y="261172"/>
                      <a:pt x="938324" y="250850"/>
                      <a:pt x="938420" y="240027"/>
                    </a:cubicBezTo>
                    <a:lnTo>
                      <a:pt x="938420" y="70356"/>
                    </a:lnTo>
                    <a:cubicBezTo>
                      <a:pt x="938420" y="48255"/>
                      <a:pt x="920504" y="30339"/>
                      <a:pt x="898403" y="30339"/>
                    </a:cubicBezTo>
                    <a:cubicBezTo>
                      <a:pt x="876302" y="30339"/>
                      <a:pt x="858386" y="48255"/>
                      <a:pt x="858386" y="70356"/>
                    </a:cubicBezTo>
                    <a:lnTo>
                      <a:pt x="858386" y="143387"/>
                    </a:lnTo>
                    <a:lnTo>
                      <a:pt x="858386" y="143387"/>
                    </a:lnTo>
                    <a:cubicBezTo>
                      <a:pt x="606060" y="-71626"/>
                      <a:pt x="227207" y="-41377"/>
                      <a:pt x="12195" y="210949"/>
                    </a:cubicBezTo>
                    <a:cubicBezTo>
                      <a:pt x="11268" y="212033"/>
                      <a:pt x="10348" y="213124"/>
                      <a:pt x="9429" y="214216"/>
                    </a:cubicBezTo>
                    <a:cubicBezTo>
                      <a:pt x="-4825" y="231123"/>
                      <a:pt x="-2676" y="256386"/>
                      <a:pt x="14231" y="270640"/>
                    </a:cubicBezTo>
                    <a:cubicBezTo>
                      <a:pt x="31139" y="284894"/>
                      <a:pt x="56401" y="282745"/>
                      <a:pt x="70655" y="265838"/>
                    </a:cubicBezTo>
                    <a:cubicBezTo>
                      <a:pt x="254410" y="46968"/>
                      <a:pt x="580315" y="17310"/>
                      <a:pt x="800562" y="199410"/>
                    </a:cubicBezTo>
                    <a:close/>
                  </a:path>
                </a:pathLst>
              </a:custGeom>
              <a:solidFill>
                <a:srgbClr val="41868F"/>
              </a:solidFill>
              <a:ln w="199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B6353EA-E7B7-4285-B9B2-20FCA5E73B92}"/>
              </a:ext>
            </a:extLst>
          </p:cNvPr>
          <p:cNvCxnSpPr>
            <a:cxnSpLocks/>
          </p:cNvCxnSpPr>
          <p:nvPr/>
        </p:nvCxnSpPr>
        <p:spPr>
          <a:xfrm>
            <a:off x="2375385" y="3202841"/>
            <a:ext cx="2520000" cy="0"/>
          </a:xfrm>
          <a:prstGeom prst="straightConnector1">
            <a:avLst/>
          </a:prstGeom>
          <a:ln w="25400">
            <a:solidFill>
              <a:srgbClr val="C3C1D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1E774B62-DE5E-4107-A355-7F597AF7022A}"/>
              </a:ext>
            </a:extLst>
          </p:cNvPr>
          <p:cNvCxnSpPr>
            <a:cxnSpLocks/>
          </p:cNvCxnSpPr>
          <p:nvPr/>
        </p:nvCxnSpPr>
        <p:spPr>
          <a:xfrm>
            <a:off x="3251582" y="4682357"/>
            <a:ext cx="1656000" cy="0"/>
          </a:xfrm>
          <a:prstGeom prst="straightConnector1">
            <a:avLst/>
          </a:prstGeom>
          <a:ln w="25400">
            <a:solidFill>
              <a:srgbClr val="C3C1D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D5E76FFB-698A-4A6D-B930-7833AE40D70A}"/>
              </a:ext>
            </a:extLst>
          </p:cNvPr>
          <p:cNvCxnSpPr>
            <a:cxnSpLocks/>
          </p:cNvCxnSpPr>
          <p:nvPr/>
        </p:nvCxnSpPr>
        <p:spPr>
          <a:xfrm flipV="1">
            <a:off x="1187213" y="3955013"/>
            <a:ext cx="3708000" cy="32936"/>
          </a:xfrm>
          <a:prstGeom prst="straightConnector1">
            <a:avLst/>
          </a:prstGeom>
          <a:ln w="25400">
            <a:solidFill>
              <a:srgbClr val="C3C1D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96BD61EB-19CA-4FA7-83C2-84193827AD2E}"/>
              </a:ext>
            </a:extLst>
          </p:cNvPr>
          <p:cNvSpPr/>
          <p:nvPr/>
        </p:nvSpPr>
        <p:spPr>
          <a:xfrm rot="16200000">
            <a:off x="5400892" y="5319232"/>
            <a:ext cx="1740633" cy="466882"/>
          </a:xfrm>
          <a:prstGeom prst="chevron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>
                <a:solidFill>
                  <a:schemeClr val="bg1"/>
                </a:solidFill>
              </a:rPr>
              <a:t>Rīcības plāns 2021</a:t>
            </a: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xmlns="" id="{06352DBD-857B-4C31-9993-2E03D94B37A0}"/>
              </a:ext>
            </a:extLst>
          </p:cNvPr>
          <p:cNvSpPr/>
          <p:nvPr/>
        </p:nvSpPr>
        <p:spPr>
          <a:xfrm rot="16200000">
            <a:off x="5400893" y="3750800"/>
            <a:ext cx="1740633" cy="466882"/>
          </a:xfrm>
          <a:prstGeom prst="chevron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>
                <a:solidFill>
                  <a:schemeClr val="bg1"/>
                </a:solidFill>
              </a:rPr>
              <a:t>Rīcības plāns 2022</a:t>
            </a: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xmlns="" id="{588116DD-211A-499E-B63B-F1704B45B8D6}"/>
              </a:ext>
            </a:extLst>
          </p:cNvPr>
          <p:cNvSpPr/>
          <p:nvPr/>
        </p:nvSpPr>
        <p:spPr>
          <a:xfrm rot="16200000">
            <a:off x="5400893" y="2179394"/>
            <a:ext cx="1740633" cy="466882"/>
          </a:xfrm>
          <a:prstGeom prst="chevron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>
                <a:solidFill>
                  <a:schemeClr val="bg1"/>
                </a:solidFill>
              </a:rPr>
              <a:t>Rīcības plāns 2023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A24FE22-0F59-4F17-BC33-A56944AB6DAB}"/>
              </a:ext>
            </a:extLst>
          </p:cNvPr>
          <p:cNvSpPr/>
          <p:nvPr/>
        </p:nvSpPr>
        <p:spPr>
          <a:xfrm>
            <a:off x="7308555" y="1590102"/>
            <a:ext cx="3930916" cy="1326331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 anchor="ctr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ea typeface="+mn-ea"/>
                <a:cs typeface="+mn-cs"/>
              </a:rPr>
              <a:t>RIS3 jomas stratēģijas izstrādes koordinēšana;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ea typeface="+mn-ea"/>
                <a:cs typeface="+mn-cs"/>
              </a:rPr>
              <a:t>Stratēģijas īstenošanas procesa sekmēšana;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ea typeface="+mn-ea"/>
                <a:cs typeface="+mn-cs"/>
              </a:rPr>
              <a:t>Ikgadējo rīcības plānu izstrādes koordinācija un uzraudzība;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sz="1200" b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ea typeface="+mn-ea"/>
                <a:cs typeface="+mn-cs"/>
              </a:rPr>
              <a:t>Paredzēšana, prognozēšana (</a:t>
            </a:r>
            <a:r>
              <a:rPr kumimoji="0" lang="lv-LV" sz="1200" b="0" u="none" strike="noStrike" kern="1200" cap="none" spc="0" normalizeH="0" baseline="0" noProof="0" err="1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ea typeface="+mn-ea"/>
                <a:cs typeface="+mn-cs"/>
              </a:rPr>
              <a:t>foresight</a:t>
            </a:r>
            <a:r>
              <a:rPr lang="lv-LV" sz="1200">
                <a:solidFill>
                  <a:srgbClr val="43435B"/>
                </a:solidFill>
              </a:rPr>
              <a:t>) </a:t>
            </a:r>
            <a:r>
              <a:rPr kumimoji="0" lang="lv-LV" sz="1200" b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ea typeface="+mn-ea"/>
                <a:cs typeface="+mn-cs"/>
              </a:rPr>
              <a:t>u.c.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C8F18EAE-C118-4917-9AD6-043F20D71BE9}"/>
              </a:ext>
            </a:extLst>
          </p:cNvPr>
          <p:cNvSpPr txBox="1">
            <a:spLocks/>
          </p:cNvSpPr>
          <p:nvPr/>
        </p:nvSpPr>
        <p:spPr>
          <a:xfrm rot="16200000" flipH="1">
            <a:off x="6352099" y="2004652"/>
            <a:ext cx="1462922" cy="466887"/>
          </a:xfrm>
          <a:prstGeom prst="rect">
            <a:avLst/>
          </a:prstGeom>
          <a:solidFill>
            <a:srgbClr val="E2E2EA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all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+mn-lt"/>
              </a:rPr>
              <a:t>LIAA LOMA</a:t>
            </a:r>
            <a:endParaRPr kumimoji="0" lang="en-US" sz="1600" b="1" i="0" u="none" strike="noStrike" kern="1200" cap="all" spc="0" normalizeH="0" baseline="0" noProof="0">
              <a:ln>
                <a:noFill/>
              </a:ln>
              <a:solidFill>
                <a:srgbClr val="43435B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60A3FE25-E872-466F-B7A6-5510EDF0902E}"/>
              </a:ext>
            </a:extLst>
          </p:cNvPr>
          <p:cNvSpPr txBox="1">
            <a:spLocks/>
          </p:cNvSpPr>
          <p:nvPr/>
        </p:nvSpPr>
        <p:spPr>
          <a:xfrm rot="16200000" flipH="1">
            <a:off x="5927748" y="5122480"/>
            <a:ext cx="2303169" cy="458444"/>
          </a:xfrm>
          <a:prstGeom prst="rect">
            <a:avLst/>
          </a:prstGeom>
          <a:solidFill>
            <a:srgbClr val="E2E2EA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all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+mn-lt"/>
              </a:rPr>
              <a:t>INOVĀCIJU KLASTERI</a:t>
            </a:r>
            <a:endParaRPr kumimoji="0" lang="en-US" sz="1600" b="1" i="0" u="none" strike="noStrike" kern="1200" cap="all" spc="0" normalizeH="0" baseline="0" noProof="0">
              <a:ln>
                <a:noFill/>
              </a:ln>
              <a:solidFill>
                <a:srgbClr val="43435B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7BA86E3-4BA1-4725-848D-3DD289B43570}"/>
              </a:ext>
            </a:extLst>
          </p:cNvPr>
          <p:cNvSpPr/>
          <p:nvPr/>
        </p:nvSpPr>
        <p:spPr>
          <a:xfrm>
            <a:off x="7308554" y="4229460"/>
            <a:ext cx="4142740" cy="2283985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>
                <a:solidFill>
                  <a:srgbClr val="43435B"/>
                </a:solidFill>
              </a:rPr>
              <a:t>Projektu finansēšana pamatojoties uz RIS3 ilgtermiņa stratēģiju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>
                <a:solidFill>
                  <a:srgbClr val="43435B"/>
                </a:solidFill>
              </a:rPr>
              <a:t>Projektu novērtēšanas administrācija;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>
                <a:solidFill>
                  <a:srgbClr val="43435B"/>
                </a:solidFill>
              </a:rPr>
              <a:t>Projektu īstenošanas uzraudzība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>
                <a:solidFill>
                  <a:srgbClr val="43435B"/>
                </a:solidFill>
              </a:rPr>
              <a:t>Internacionalizācija;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>
                <a:solidFill>
                  <a:srgbClr val="43435B"/>
                </a:solidFill>
              </a:rPr>
              <a:t>Mārketings;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>
                <a:solidFill>
                  <a:srgbClr val="43435B"/>
                </a:solidFill>
              </a:rPr>
              <a:t>Pieredzes apmaiņa;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>
                <a:solidFill>
                  <a:srgbClr val="43435B"/>
                </a:solidFill>
              </a:rPr>
              <a:t>Stratēģijas īstenošanas procesa sekmēšana;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>
                <a:solidFill>
                  <a:srgbClr val="43435B"/>
                </a:solidFill>
              </a:rPr>
              <a:t>Cita veida sadarbības veicināšana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C206BF76-EF08-455A-A297-2B555EE24FD3}"/>
              </a:ext>
            </a:extLst>
          </p:cNvPr>
          <p:cNvSpPr/>
          <p:nvPr/>
        </p:nvSpPr>
        <p:spPr>
          <a:xfrm>
            <a:off x="7308554" y="2916433"/>
            <a:ext cx="4142740" cy="1316673"/>
          </a:xfrm>
          <a:prstGeom prst="rect">
            <a:avLst/>
          </a:prstGeom>
          <a:ln w="12700">
            <a:noFill/>
            <a:prstDash val="sysDash"/>
          </a:ln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0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RIS3 jomu monitorings un nepārtraukti datos un </a:t>
            </a:r>
            <a:r>
              <a:rPr lang="lv-LV" sz="1200">
                <a:solidFill>
                  <a:srgbClr val="43435B"/>
                </a:solidFill>
                <a:latin typeface="Roboto"/>
              </a:rPr>
              <a:t>faktos balstīti lēmumi par atbalstu komersantiem</a:t>
            </a: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srgbClr val="43435B"/>
              </a:solidFill>
              <a:effectLst/>
              <a:uLnTx/>
              <a:uFillTx/>
              <a:latin typeface="Roboto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C8B8C865-18C1-4AA9-BD1F-9E96517C8D4C}"/>
              </a:ext>
            </a:extLst>
          </p:cNvPr>
          <p:cNvSpPr txBox="1">
            <a:spLocks/>
          </p:cNvSpPr>
          <p:nvPr/>
        </p:nvSpPr>
        <p:spPr>
          <a:xfrm rot="16200000" flipH="1">
            <a:off x="6464054" y="3355616"/>
            <a:ext cx="1230560" cy="458441"/>
          </a:xfrm>
          <a:prstGeom prst="rect">
            <a:avLst/>
          </a:prstGeom>
          <a:solidFill>
            <a:srgbClr val="E2E2EA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all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+mn-lt"/>
              </a:rPr>
              <a:t>EM LOMA</a:t>
            </a:r>
            <a:endParaRPr kumimoji="0" lang="en-US" sz="1600" b="1" i="0" u="none" strike="noStrike" kern="1200" cap="all" spc="0" normalizeH="0" baseline="0" noProof="0">
              <a:ln>
                <a:noFill/>
              </a:ln>
              <a:solidFill>
                <a:srgbClr val="43435B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D405ACC-AB6C-450B-8F24-AA235FC9746B}"/>
              </a:ext>
            </a:extLst>
          </p:cNvPr>
          <p:cNvSpPr/>
          <p:nvPr/>
        </p:nvSpPr>
        <p:spPr>
          <a:xfrm>
            <a:off x="6850109" y="1506633"/>
            <a:ext cx="4408678" cy="5006812"/>
          </a:xfrm>
          <a:prstGeom prst="rect">
            <a:avLst/>
          </a:prstGeom>
          <a:noFill/>
          <a:ln w="19050">
            <a:solidFill>
              <a:srgbClr val="C3C1D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E08A3D3-7924-4CE0-8ADF-36533F6AB855}"/>
              </a:ext>
            </a:extLst>
          </p:cNvPr>
          <p:cNvCxnSpPr/>
          <p:nvPr/>
        </p:nvCxnSpPr>
        <p:spPr>
          <a:xfrm>
            <a:off x="6850109" y="2969557"/>
            <a:ext cx="4408678" cy="0"/>
          </a:xfrm>
          <a:prstGeom prst="line">
            <a:avLst/>
          </a:prstGeom>
          <a:ln w="19050">
            <a:solidFill>
              <a:srgbClr val="C3C1D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EFD4F790-A17A-426D-9971-18FBB560E728}"/>
              </a:ext>
            </a:extLst>
          </p:cNvPr>
          <p:cNvCxnSpPr/>
          <p:nvPr/>
        </p:nvCxnSpPr>
        <p:spPr>
          <a:xfrm>
            <a:off x="6850109" y="4198864"/>
            <a:ext cx="4408678" cy="0"/>
          </a:xfrm>
          <a:prstGeom prst="line">
            <a:avLst/>
          </a:prstGeom>
          <a:ln w="19050">
            <a:solidFill>
              <a:srgbClr val="C3C1D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2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0093176-D8F9-4772-BF3E-150FB9339945}"/>
              </a:ext>
            </a:extLst>
          </p:cNvPr>
          <p:cNvSpPr/>
          <p:nvPr/>
        </p:nvSpPr>
        <p:spPr>
          <a:xfrm>
            <a:off x="848778" y="1411009"/>
            <a:ext cx="5925080" cy="2869402"/>
          </a:xfrm>
          <a:prstGeom prst="rect">
            <a:avLst/>
          </a:prstGeom>
          <a:noFill/>
          <a:ln w="28575">
            <a:solidFill>
              <a:srgbClr val="00859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rtlCol="0" anchor="t"/>
          <a:lstStyle/>
          <a:p>
            <a:pPr algn="ctr">
              <a:spcBef>
                <a:spcPts val="600"/>
              </a:spcBef>
            </a:pPr>
            <a:r>
              <a:rPr lang="lv-LV" b="1" cap="all">
                <a:solidFill>
                  <a:srgbClr val="43435B"/>
                </a:solidFill>
                <a:latin typeface="Calibri" panose="020F0502020204030204"/>
              </a:rPr>
              <a:t>RRF ekonomikas transformācijas un </a:t>
            </a:r>
          </a:p>
          <a:p>
            <a:pPr algn="ctr">
              <a:spcBef>
                <a:spcPts val="600"/>
              </a:spcBef>
            </a:pPr>
            <a:r>
              <a:rPr lang="lv-LV" b="1" cap="all">
                <a:solidFill>
                  <a:srgbClr val="43435B"/>
                </a:solidFill>
                <a:latin typeface="Calibri" panose="020F0502020204030204"/>
              </a:rPr>
              <a:t>produktivitātes reforma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1A04F50D-F3A2-479F-BAAD-081E334DBBC6}"/>
              </a:ext>
            </a:extLst>
          </p:cNvPr>
          <p:cNvSpPr/>
          <p:nvPr/>
        </p:nvSpPr>
        <p:spPr>
          <a:xfrm>
            <a:off x="263525" y="5956976"/>
            <a:ext cx="11686448" cy="364572"/>
          </a:xfrm>
          <a:prstGeom prst="rightArrow">
            <a:avLst>
              <a:gd name="adj1" fmla="val 50000"/>
              <a:gd name="adj2" fmla="val 94444"/>
            </a:avLst>
          </a:prstGeom>
          <a:solidFill>
            <a:srgbClr val="00859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CAB806-FB09-4122-BC6C-56E48AE49906}"/>
              </a:ext>
            </a:extLst>
          </p:cNvPr>
          <p:cNvSpPr/>
          <p:nvPr/>
        </p:nvSpPr>
        <p:spPr>
          <a:xfrm>
            <a:off x="479667" y="6395104"/>
            <a:ext cx="851822" cy="34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6BFBF7-7606-4CAC-A2B2-C5DEEC5DF833}"/>
              </a:ext>
            </a:extLst>
          </p:cNvPr>
          <p:cNvSpPr/>
          <p:nvPr/>
        </p:nvSpPr>
        <p:spPr>
          <a:xfrm>
            <a:off x="1978873" y="6395104"/>
            <a:ext cx="851822" cy="34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9A32875-2132-4091-8F1E-ECD9124A05B2}"/>
              </a:ext>
            </a:extLst>
          </p:cNvPr>
          <p:cNvSpPr/>
          <p:nvPr/>
        </p:nvSpPr>
        <p:spPr>
          <a:xfrm>
            <a:off x="3478080" y="6395104"/>
            <a:ext cx="851822" cy="34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5D0F18-E188-4695-933E-0FD5A40A23B0}"/>
              </a:ext>
            </a:extLst>
          </p:cNvPr>
          <p:cNvSpPr/>
          <p:nvPr/>
        </p:nvSpPr>
        <p:spPr>
          <a:xfrm>
            <a:off x="6476494" y="6395104"/>
            <a:ext cx="851822" cy="34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2EEF6C-C551-4C10-9325-83E721BD1285}"/>
              </a:ext>
            </a:extLst>
          </p:cNvPr>
          <p:cNvSpPr/>
          <p:nvPr/>
        </p:nvSpPr>
        <p:spPr>
          <a:xfrm>
            <a:off x="4977287" y="6395104"/>
            <a:ext cx="851822" cy="34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AF4105B-82A8-4018-A0D7-769BEEF6E671}"/>
              </a:ext>
            </a:extLst>
          </p:cNvPr>
          <p:cNvCxnSpPr/>
          <p:nvPr/>
        </p:nvCxnSpPr>
        <p:spPr>
          <a:xfrm>
            <a:off x="905578" y="5961894"/>
            <a:ext cx="0" cy="340887"/>
          </a:xfrm>
          <a:prstGeom prst="line">
            <a:avLst/>
          </a:prstGeom>
          <a:ln w="19050"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78AE551-AA36-4903-9E05-51F82073514D}"/>
              </a:ext>
            </a:extLst>
          </p:cNvPr>
          <p:cNvCxnSpPr/>
          <p:nvPr/>
        </p:nvCxnSpPr>
        <p:spPr>
          <a:xfrm>
            <a:off x="2404785" y="5961894"/>
            <a:ext cx="0" cy="340887"/>
          </a:xfrm>
          <a:prstGeom prst="line">
            <a:avLst/>
          </a:prstGeom>
          <a:ln w="19050"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ED3D19D-4378-4ABB-98F0-558BC7C8301A}"/>
              </a:ext>
            </a:extLst>
          </p:cNvPr>
          <p:cNvCxnSpPr/>
          <p:nvPr/>
        </p:nvCxnSpPr>
        <p:spPr>
          <a:xfrm>
            <a:off x="3903991" y="5961894"/>
            <a:ext cx="0" cy="340887"/>
          </a:xfrm>
          <a:prstGeom prst="line">
            <a:avLst/>
          </a:prstGeom>
          <a:ln w="19050"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27E2246-35D9-4329-AA55-8AEF1F58CE31}"/>
              </a:ext>
            </a:extLst>
          </p:cNvPr>
          <p:cNvCxnSpPr/>
          <p:nvPr/>
        </p:nvCxnSpPr>
        <p:spPr>
          <a:xfrm>
            <a:off x="5403198" y="5960801"/>
            <a:ext cx="0" cy="340887"/>
          </a:xfrm>
          <a:prstGeom prst="line">
            <a:avLst/>
          </a:prstGeom>
          <a:ln w="19050"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8149A0DA-D231-4B58-959D-E12D4F97A071}"/>
              </a:ext>
            </a:extLst>
          </p:cNvPr>
          <p:cNvCxnSpPr/>
          <p:nvPr/>
        </p:nvCxnSpPr>
        <p:spPr>
          <a:xfrm>
            <a:off x="6902405" y="5960801"/>
            <a:ext cx="0" cy="340887"/>
          </a:xfrm>
          <a:prstGeom prst="line">
            <a:avLst/>
          </a:prstGeom>
          <a:ln w="19050"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1F8B166-3CB0-4990-A348-F96392191BD9}"/>
              </a:ext>
            </a:extLst>
          </p:cNvPr>
          <p:cNvSpPr/>
          <p:nvPr/>
        </p:nvSpPr>
        <p:spPr>
          <a:xfrm>
            <a:off x="7975701" y="6391037"/>
            <a:ext cx="851822" cy="34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CE43E4A-4EF0-46CC-94EC-8099CF870C41}"/>
              </a:ext>
            </a:extLst>
          </p:cNvPr>
          <p:cNvSpPr/>
          <p:nvPr/>
        </p:nvSpPr>
        <p:spPr>
          <a:xfrm>
            <a:off x="10974115" y="6391037"/>
            <a:ext cx="851822" cy="34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DCDD5B3-BFCF-495A-9536-A92CDA4EDCDE}"/>
              </a:ext>
            </a:extLst>
          </p:cNvPr>
          <p:cNvSpPr/>
          <p:nvPr/>
        </p:nvSpPr>
        <p:spPr>
          <a:xfrm>
            <a:off x="9474908" y="6391037"/>
            <a:ext cx="851822" cy="34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200" b="1" i="0" u="none" strike="noStrike" kern="1200" cap="none" spc="0" normalizeH="0" baseline="0" noProof="0">
                <a:ln>
                  <a:noFill/>
                </a:ln>
                <a:solidFill>
                  <a:srgbClr val="4343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85DD2E6A-C704-465C-961A-4B0805EE4FD1}"/>
              </a:ext>
            </a:extLst>
          </p:cNvPr>
          <p:cNvCxnSpPr/>
          <p:nvPr/>
        </p:nvCxnSpPr>
        <p:spPr>
          <a:xfrm>
            <a:off x="8401612" y="5957827"/>
            <a:ext cx="0" cy="340887"/>
          </a:xfrm>
          <a:prstGeom prst="line">
            <a:avLst/>
          </a:prstGeom>
          <a:ln w="19050"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059B6CE-052E-4161-80FA-397705457E12}"/>
              </a:ext>
            </a:extLst>
          </p:cNvPr>
          <p:cNvCxnSpPr/>
          <p:nvPr/>
        </p:nvCxnSpPr>
        <p:spPr>
          <a:xfrm>
            <a:off x="9900819" y="5956734"/>
            <a:ext cx="0" cy="340887"/>
          </a:xfrm>
          <a:prstGeom prst="line">
            <a:avLst/>
          </a:prstGeom>
          <a:ln w="19050"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71A41CC-EB3E-4C6A-A1ED-365C1935B1A2}"/>
              </a:ext>
            </a:extLst>
          </p:cNvPr>
          <p:cNvCxnSpPr/>
          <p:nvPr/>
        </p:nvCxnSpPr>
        <p:spPr>
          <a:xfrm>
            <a:off x="11400026" y="5956734"/>
            <a:ext cx="0" cy="340887"/>
          </a:xfrm>
          <a:prstGeom prst="line">
            <a:avLst/>
          </a:prstGeom>
          <a:ln w="19050">
            <a:solidFill>
              <a:srgbClr val="434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063D80B-B6DD-4AB4-AB72-65686E097B48}"/>
              </a:ext>
            </a:extLst>
          </p:cNvPr>
          <p:cNvGrpSpPr/>
          <p:nvPr/>
        </p:nvGrpSpPr>
        <p:grpSpPr>
          <a:xfrm>
            <a:off x="925696" y="3232351"/>
            <a:ext cx="5782516" cy="943667"/>
            <a:chOff x="964948" y="3879315"/>
            <a:chExt cx="5957915" cy="9123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5E9F629-3B60-4278-91B4-242EEBD94C02}"/>
                </a:ext>
              </a:extLst>
            </p:cNvPr>
            <p:cNvSpPr/>
            <p:nvPr/>
          </p:nvSpPr>
          <p:spPr>
            <a:xfrm>
              <a:off x="964948" y="3879315"/>
              <a:ext cx="2949828" cy="912310"/>
            </a:xfrm>
            <a:prstGeom prst="rect">
              <a:avLst/>
            </a:prstGeom>
            <a:solidFill>
              <a:srgbClr val="E2E2E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1200">
                  <a:solidFill>
                    <a:srgbClr val="43435B"/>
                  </a:solidFill>
                  <a:latin typeface="Calibri" panose="020F0502020204030204"/>
                </a:rPr>
                <a:t>Finansējums </a:t>
              </a:r>
              <a:r>
                <a:rPr kumimoji="0" lang="lv-LV" sz="1200" b="0" i="0" u="none" strike="noStrike" kern="1200" cap="none" spc="0" normalizeH="0" baseline="0" noProof="0">
                  <a:ln>
                    <a:noFill/>
                  </a:ln>
                  <a:solidFill>
                    <a:srgbClr val="43435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P&amp;A aktivitātēm, lai nodrošinātu finansējuma nepārtrauktību, mainoties plānošanas periodiem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8B6BB37-9553-4E5A-8B9F-BADCF4E6D546}"/>
                </a:ext>
              </a:extLst>
            </p:cNvPr>
            <p:cNvSpPr/>
            <p:nvPr/>
          </p:nvSpPr>
          <p:spPr>
            <a:xfrm>
              <a:off x="3973035" y="3879315"/>
              <a:ext cx="2949828" cy="912310"/>
            </a:xfrm>
            <a:prstGeom prst="rect">
              <a:avLst/>
            </a:prstGeom>
            <a:solidFill>
              <a:srgbClr val="E2E2E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lv-LV" sz="1200" b="0" i="0" u="none" strike="noStrike" kern="1200" cap="none" spc="0" normalizeH="0" baseline="0" noProof="0">
                  <a:ln>
                    <a:noFill/>
                  </a:ln>
                  <a:solidFill>
                    <a:srgbClr val="43435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Pilna cikla inovāciju atbalsts, līdzfinansējums dalībai IPCEI projektos </a:t>
              </a:r>
              <a:r>
                <a:rPr kumimoji="0" lang="en-GB" sz="1200" b="0" i="0" u="none" strike="noStrike" kern="1200" cap="none" spc="0" normalizeH="0" baseline="0">
                  <a:ln>
                    <a:noFill/>
                  </a:ln>
                  <a:solidFill>
                    <a:srgbClr val="43435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(Cross </a:t>
              </a:r>
              <a:r>
                <a:rPr lang="en-GB" sz="1200">
                  <a:solidFill>
                    <a:srgbClr val="43435B"/>
                  </a:solidFill>
                </a:rPr>
                <a:t>country competitiveness </a:t>
              </a:r>
              <a:r>
                <a:rPr kumimoji="0" lang="en-GB" sz="1200" b="0" i="0" u="none" strike="noStrike" kern="1200" cap="none" spc="0" normalizeH="0" baseline="0">
                  <a:ln>
                    <a:noFill/>
                  </a:ln>
                  <a:solidFill>
                    <a:srgbClr val="43435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projects)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69E83E1-62DC-4E73-BFAD-8BF318CE913E}"/>
              </a:ext>
            </a:extLst>
          </p:cNvPr>
          <p:cNvSpPr/>
          <p:nvPr/>
        </p:nvSpPr>
        <p:spPr>
          <a:xfrm>
            <a:off x="7112000" y="3429000"/>
            <a:ext cx="4297856" cy="837249"/>
          </a:xfrm>
          <a:prstGeom prst="rect">
            <a:avLst/>
          </a:prstGeom>
          <a:solidFill>
            <a:srgbClr val="86868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600">
                <a:solidFill>
                  <a:srgbClr val="43435B"/>
                </a:solidFill>
                <a:latin typeface="Calibri" panose="020F0502020204030204"/>
              </a:rPr>
              <a:t>Pilna cikla inovāciju atbalsts</a:t>
            </a:r>
            <a:endParaRPr kumimoji="0" lang="lv-LV" sz="1600" i="0" u="none" strike="noStrike" kern="1200" cap="none" spc="0" normalizeH="0" baseline="0" noProof="0">
              <a:ln>
                <a:noFill/>
              </a:ln>
              <a:solidFill>
                <a:srgbClr val="43435B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F583CA1-853D-4A2C-9031-7B5819DD4502}"/>
              </a:ext>
            </a:extLst>
          </p:cNvPr>
          <p:cNvSpPr/>
          <p:nvPr/>
        </p:nvSpPr>
        <p:spPr>
          <a:xfrm>
            <a:off x="848778" y="5427843"/>
            <a:ext cx="10494443" cy="366273"/>
          </a:xfrm>
          <a:prstGeom prst="rect">
            <a:avLst/>
          </a:prstGeom>
          <a:solidFill>
            <a:srgbClr val="868686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>
                <a:solidFill>
                  <a:srgbClr val="43435B"/>
                </a:solidFill>
              </a:rPr>
              <a:t>Sadarbības tīklu programma eksportējošiem uzņēmumiem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B158D60-4E51-4266-9970-A3AC2CAB048B}"/>
              </a:ext>
            </a:extLst>
          </p:cNvPr>
          <p:cNvSpPr txBox="1"/>
          <p:nvPr/>
        </p:nvSpPr>
        <p:spPr>
          <a:xfrm>
            <a:off x="3672581" y="910303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>
                <a:solidFill>
                  <a:schemeClr val="bg1"/>
                </a:solidFill>
              </a:rPr>
              <a:t>RRF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EC3C0C5-F4BA-4CF8-A01E-4B307C375007}"/>
              </a:ext>
            </a:extLst>
          </p:cNvPr>
          <p:cNvSpPr txBox="1"/>
          <p:nvPr/>
        </p:nvSpPr>
        <p:spPr>
          <a:xfrm>
            <a:off x="8827523" y="910303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>
                <a:solidFill>
                  <a:schemeClr val="bg1"/>
                </a:solidFill>
              </a:rPr>
              <a:t>MFF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6160735-E544-4B16-9D5E-B82397B9C91C}"/>
              </a:ext>
            </a:extLst>
          </p:cNvPr>
          <p:cNvSpPr/>
          <p:nvPr/>
        </p:nvSpPr>
        <p:spPr>
          <a:xfrm>
            <a:off x="848778" y="4694110"/>
            <a:ext cx="10494443" cy="375588"/>
          </a:xfrm>
          <a:prstGeom prst="rect">
            <a:avLst/>
          </a:prstGeom>
          <a:solidFill>
            <a:srgbClr val="86868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>
                <a:solidFill>
                  <a:srgbClr val="43435B"/>
                </a:solidFill>
              </a:rPr>
              <a:t>Atbalsta instrumenti augstas pievienotās vērtības uzņēmējdarbībā veicināšanai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7ED9AE-5DFF-4E32-904E-25283EB7ED45}"/>
              </a:ext>
            </a:extLst>
          </p:cNvPr>
          <p:cNvSpPr/>
          <p:nvPr/>
        </p:nvSpPr>
        <p:spPr>
          <a:xfrm>
            <a:off x="764573" y="595273"/>
            <a:ext cx="944079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lv-LV" sz="2500" b="1" cap="all">
                <a:solidFill>
                  <a:srgbClr val="43435B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Inovāciju pārvaldības </a:t>
            </a:r>
            <a:r>
              <a:rPr lang="lv-LV" sz="2500" b="1" cap="all" err="1">
                <a:solidFill>
                  <a:srgbClr val="43435B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sistēmaS</a:t>
            </a:r>
            <a:r>
              <a:rPr lang="lv-LV" sz="2500" b="1" cap="all">
                <a:solidFill>
                  <a:srgbClr val="43435B"/>
                </a:solidFill>
                <a:latin typeface="Arial Black" panose="020B0A04020102020204" pitchFamily="34" charset="0"/>
                <a:cs typeface="Segoe UI" panose="020B0502040204020203" pitchFamily="34" charset="0"/>
              </a:rPr>
              <a:t> FINANSĒŠANA</a:t>
            </a:r>
          </a:p>
        </p:txBody>
      </p:sp>
      <p:pic>
        <p:nvPicPr>
          <p:cNvPr id="52" name="Graphic 51" descr="Exclamation mark">
            <a:extLst>
              <a:ext uri="{FF2B5EF4-FFF2-40B4-BE49-F238E27FC236}">
                <a16:creationId xmlns:a16="http://schemas.microsoft.com/office/drawing/2014/main" xmlns="" id="{1A285F7A-8385-4E3E-8B87-D1CC498B9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2011" y="2278122"/>
            <a:ext cx="670634" cy="6706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985E090-3B5D-4876-AFF9-85DFD00780C3}"/>
              </a:ext>
            </a:extLst>
          </p:cNvPr>
          <p:cNvSpPr/>
          <p:nvPr/>
        </p:nvSpPr>
        <p:spPr>
          <a:xfrm>
            <a:off x="5572985" y="4394204"/>
            <a:ext cx="1067527" cy="366273"/>
          </a:xfrm>
          <a:prstGeom prst="rect">
            <a:avLst/>
          </a:prstGeom>
          <a:solidFill>
            <a:srgbClr val="43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bg1"/>
                </a:solidFill>
              </a:rPr>
              <a:t>MFF 2M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97881EC-3ACB-4AB7-A5B6-C41A0BC4973E}"/>
              </a:ext>
            </a:extLst>
          </p:cNvPr>
          <p:cNvSpPr/>
          <p:nvPr/>
        </p:nvSpPr>
        <p:spPr>
          <a:xfrm>
            <a:off x="5562235" y="5165965"/>
            <a:ext cx="1067527" cy="366273"/>
          </a:xfrm>
          <a:prstGeom prst="rect">
            <a:avLst/>
          </a:prstGeom>
          <a:solidFill>
            <a:srgbClr val="43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bg1"/>
                </a:solidFill>
              </a:rPr>
              <a:t>MFF 3M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2950EE15-1509-4B88-BC09-445FEC762992}"/>
              </a:ext>
            </a:extLst>
          </p:cNvPr>
          <p:cNvSpPr/>
          <p:nvPr/>
        </p:nvSpPr>
        <p:spPr>
          <a:xfrm>
            <a:off x="8538304" y="3166214"/>
            <a:ext cx="1370206" cy="383800"/>
          </a:xfrm>
          <a:prstGeom prst="rect">
            <a:avLst/>
          </a:prstGeom>
          <a:solidFill>
            <a:srgbClr val="43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bg1"/>
                </a:solidFill>
              </a:rPr>
              <a:t>MFF 44,4M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1A5FF50-D714-4E90-BDE5-BA5EE3B697B2}"/>
              </a:ext>
            </a:extLst>
          </p:cNvPr>
          <p:cNvSpPr/>
          <p:nvPr/>
        </p:nvSpPr>
        <p:spPr>
          <a:xfrm>
            <a:off x="3126215" y="1136768"/>
            <a:ext cx="1370206" cy="38380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bg1"/>
                </a:solidFill>
              </a:rPr>
              <a:t>RRF 113,5M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0E0EC9DF-4B14-4B09-8706-C2DB3FDC5301}"/>
              </a:ext>
            </a:extLst>
          </p:cNvPr>
          <p:cNvSpPr/>
          <p:nvPr/>
        </p:nvSpPr>
        <p:spPr>
          <a:xfrm>
            <a:off x="992228" y="2376126"/>
            <a:ext cx="5715983" cy="484632"/>
          </a:xfrm>
          <a:prstGeom prst="chevron">
            <a:avLst/>
          </a:prstGeom>
          <a:solidFill>
            <a:srgbClr val="00859B">
              <a:alpha val="50000"/>
            </a:srgb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cap="all">
                <a:solidFill>
                  <a:srgbClr val="43435B"/>
                </a:solidFill>
              </a:rPr>
              <a:t>inovāciju sistēmas pārvaldības reforma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96FAF6E-2034-485C-AEFA-AF5191E70B4D}"/>
              </a:ext>
            </a:extLst>
          </p:cNvPr>
          <p:cNvSpPr/>
          <p:nvPr/>
        </p:nvSpPr>
        <p:spPr>
          <a:xfrm>
            <a:off x="3463525" y="2163481"/>
            <a:ext cx="670634" cy="31073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chemeClr val="bg1"/>
                </a:solidFill>
              </a:rPr>
              <a:t>4,6M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1B75DCA-0281-49B0-A674-79237DD3246B}"/>
              </a:ext>
            </a:extLst>
          </p:cNvPr>
          <p:cNvSpPr/>
          <p:nvPr/>
        </p:nvSpPr>
        <p:spPr>
          <a:xfrm>
            <a:off x="2069467" y="3022910"/>
            <a:ext cx="670634" cy="31073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chemeClr val="bg1"/>
                </a:solidFill>
              </a:rPr>
              <a:t>25M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09CDA159-8387-490D-9B88-FCF390BA59A8}"/>
              </a:ext>
            </a:extLst>
          </p:cNvPr>
          <p:cNvSpPr/>
          <p:nvPr/>
        </p:nvSpPr>
        <p:spPr>
          <a:xfrm>
            <a:off x="4891601" y="3063538"/>
            <a:ext cx="670634" cy="310730"/>
          </a:xfrm>
          <a:prstGeom prst="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>
                <a:solidFill>
                  <a:schemeClr val="bg1"/>
                </a:solidFill>
              </a:rPr>
              <a:t>83,9M</a:t>
            </a: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xmlns="" id="{7FE62601-8F48-4F41-95F5-3DB62EEEE4CA}"/>
              </a:ext>
            </a:extLst>
          </p:cNvPr>
          <p:cNvSpPr/>
          <p:nvPr/>
        </p:nvSpPr>
        <p:spPr>
          <a:xfrm>
            <a:off x="6858606" y="2374262"/>
            <a:ext cx="4928704" cy="484632"/>
          </a:xfrm>
          <a:prstGeom prst="chevron">
            <a:avLst/>
          </a:prstGeom>
          <a:solidFill>
            <a:srgbClr val="00859B">
              <a:alpha val="50000"/>
            </a:srgbClr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cap="all">
                <a:solidFill>
                  <a:srgbClr val="43435B"/>
                </a:solidFill>
              </a:rPr>
              <a:t>Jaunā inovāciju pārvaldības modeļa darbināšana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7FBFDC8-AF29-455F-B100-2122A97F4F95}"/>
              </a:ext>
            </a:extLst>
          </p:cNvPr>
          <p:cNvSpPr/>
          <p:nvPr/>
        </p:nvSpPr>
        <p:spPr>
          <a:xfrm>
            <a:off x="8538304" y="2061395"/>
            <a:ext cx="1370206" cy="383800"/>
          </a:xfrm>
          <a:prstGeom prst="rect">
            <a:avLst/>
          </a:prstGeom>
          <a:solidFill>
            <a:srgbClr val="43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>
                <a:solidFill>
                  <a:schemeClr val="bg1"/>
                </a:solidFill>
              </a:rPr>
              <a:t>MFF 2,4M</a:t>
            </a:r>
          </a:p>
        </p:txBody>
      </p:sp>
    </p:spTree>
    <p:extLst>
      <p:ext uri="{BB962C8B-B14F-4D97-AF65-F5344CB8AC3E}">
        <p14:creationId xmlns:p14="http://schemas.microsoft.com/office/powerpoint/2010/main" val="256562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ECDB704-D907-4DE0-BFBE-E3751FBDD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31400"/>
              </p:ext>
            </p:extLst>
          </p:nvPr>
        </p:nvGraphicFramePr>
        <p:xfrm>
          <a:off x="1010920" y="1402080"/>
          <a:ext cx="10170160" cy="4439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9380">
                  <a:extLst>
                    <a:ext uri="{9D8B030D-6E8A-4147-A177-3AD203B41FA5}">
                      <a16:colId xmlns:a16="http://schemas.microsoft.com/office/drawing/2014/main" xmlns="" val="2173784276"/>
                    </a:ext>
                  </a:extLst>
                </a:gridCol>
                <a:gridCol w="3700780">
                  <a:extLst>
                    <a:ext uri="{9D8B030D-6E8A-4147-A177-3AD203B41FA5}">
                      <a16:colId xmlns:a16="http://schemas.microsoft.com/office/drawing/2014/main" xmlns="" val="677730215"/>
                    </a:ext>
                  </a:extLst>
                </a:gridCol>
              </a:tblGrid>
              <a:tr h="519630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>
                          <a:effectLst/>
                        </a:rPr>
                        <a:t>Finansējuma avots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C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>
                          <a:effectLst/>
                        </a:rPr>
                        <a:t>Finansējums*, eiro</a:t>
                      </a:r>
                      <a:endParaRPr lang="lv-L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C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948252"/>
                  </a:ext>
                </a:extLst>
              </a:tr>
              <a:tr h="65338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RRF finansējums pilna cikla inovāciju atbalsta aktivitātēm RIS3 specializācijas jomās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76 912 082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7777703"/>
                  </a:ext>
                </a:extLst>
              </a:tr>
              <a:tr h="65338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MFF finansējums  pilna cikla inovāciju atbalsta aktivitātēm RIS3 specializācijas jomās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44 352 988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8131062"/>
                  </a:ext>
                </a:extLst>
              </a:tr>
              <a:tr h="653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IPCEI (cross country competitiveness projects)  </a:t>
                      </a:r>
                      <a:r>
                        <a:rPr lang="lv-LV" sz="1400" u="none" strike="noStrike" noProof="0">
                          <a:effectLst/>
                        </a:rPr>
                        <a:t>projektu</a:t>
                      </a:r>
                      <a:r>
                        <a:rPr lang="en-US" sz="1400" u="none" strike="noStrike">
                          <a:effectLst/>
                        </a:rPr>
                        <a:t> </a:t>
                      </a:r>
                      <a:r>
                        <a:rPr lang="lv-LV" sz="1400" u="none" strike="noStrike" noProof="0">
                          <a:effectLst/>
                        </a:rPr>
                        <a:t>līdzfinansējums</a:t>
                      </a:r>
                      <a:endParaRPr lang="lv-LV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31 000 000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3751702"/>
                  </a:ext>
                </a:extLst>
              </a:tr>
              <a:tr h="65338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Līdzfinansējums produktu izstrādei, kas saistīti ar zemu oglekļa emisiju ekonomiku, noturību pret klimata pārmaiņām un pielāgošanos tām​ (“zaļie” produkti)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40 000 000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3018556"/>
                  </a:ext>
                </a:extLst>
              </a:tr>
              <a:tr h="653382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</a:rPr>
                        <a:t>Atbalsts jaunu digitālu produktu ieviešanai uzņēmējdarbībā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>
                          <a:effectLst/>
                        </a:rPr>
                        <a:t>24 300 000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9157178"/>
                  </a:ext>
                </a:extLst>
              </a:tr>
              <a:tr h="653382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u="none" strike="noStrike">
                          <a:effectLst/>
                        </a:rPr>
                        <a:t>Kopā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b="1" u="none" strike="noStrike">
                          <a:effectLst/>
                        </a:rPr>
                        <a:t>216 565 070</a:t>
                      </a:r>
                      <a:endParaRPr lang="lv-LV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940827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D7DA82-CCAB-4F3A-97F4-4EF5D0095C40}"/>
              </a:ext>
            </a:extLst>
          </p:cNvPr>
          <p:cNvSpPr/>
          <p:nvPr/>
        </p:nvSpPr>
        <p:spPr>
          <a:xfrm>
            <a:off x="1010920" y="5951696"/>
            <a:ext cx="7609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Finansējums paredzēts sekojošām aktivitātēm: </a:t>
            </a:r>
          </a:p>
          <a:p>
            <a:pPr marL="538163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Līdzfinansējums uzņēmumu P&amp;A projektu īstenošanai</a:t>
            </a:r>
          </a:p>
          <a:p>
            <a:pPr marL="538163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Internacionalizācijas, eksporta un sadarbības veicināšanas pasākumi</a:t>
            </a:r>
          </a:p>
          <a:p>
            <a:pPr marL="538163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Inovāciju klasteru darbības atbalsts (personāla, administratīvās izmaksas, netiešās izmaksas)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30F512-D183-4620-AD54-E9B56CDC5853}"/>
              </a:ext>
            </a:extLst>
          </p:cNvPr>
          <p:cNvSpPr/>
          <p:nvPr/>
        </p:nvSpPr>
        <p:spPr>
          <a:xfrm>
            <a:off x="634521" y="315467"/>
            <a:ext cx="113074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500" cap="all">
                <a:solidFill>
                  <a:srgbClr val="43435B"/>
                </a:solidFill>
                <a:latin typeface="Arial Black" panose="020B0A04020102020204" pitchFamily="34" charset="0"/>
              </a:rPr>
              <a:t>Atbalsts jaunu produktu un tehnoloģiju izstrādei un mērogošanai 2021.-2027. g. plānošanas periodā </a:t>
            </a:r>
          </a:p>
        </p:txBody>
      </p:sp>
    </p:spTree>
    <p:extLst>
      <p:ext uri="{BB962C8B-B14F-4D97-AF65-F5344CB8AC3E}">
        <p14:creationId xmlns:p14="http://schemas.microsoft.com/office/powerpoint/2010/main" val="280325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8753B7-13EB-4B5F-9103-993199F1C8F1}"/>
              </a:ext>
            </a:extLst>
          </p:cNvPr>
          <p:cNvSpPr/>
          <p:nvPr/>
        </p:nvSpPr>
        <p:spPr>
          <a:xfrm>
            <a:off x="634521" y="315467"/>
            <a:ext cx="111462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500" cap="all" dirty="0">
                <a:solidFill>
                  <a:srgbClr val="43435B"/>
                </a:solidFill>
                <a:latin typeface="Arial Black" panose="020B0A04020102020204" pitchFamily="34" charset="0"/>
              </a:rPr>
              <a:t>ES struktūrfondu 2021.-2027.gada finansējuma sadalījums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564531-CF42-4B8E-9C54-335FC86A1F64}"/>
              </a:ext>
            </a:extLst>
          </p:cNvPr>
          <p:cNvSpPr txBox="1"/>
          <p:nvPr/>
        </p:nvSpPr>
        <p:spPr>
          <a:xfrm>
            <a:off x="448576" y="2574420"/>
            <a:ext cx="1468800" cy="1139509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36000" rIns="180000" bIns="36000" rtlCol="0" anchor="ctr">
            <a:noAutofit/>
          </a:bodyPr>
          <a:lstStyle/>
          <a:p>
            <a:pPr algn="ctr"/>
            <a:r>
              <a:rPr lang="lv-LV" sz="1600" b="1">
                <a:solidFill>
                  <a:srgbClr val="43435B"/>
                </a:solidFill>
              </a:rPr>
              <a:t>Aizdevums </a:t>
            </a:r>
            <a:r>
              <a:rPr lang="lv-LV" sz="1600" b="1" err="1">
                <a:solidFill>
                  <a:srgbClr val="43435B"/>
                </a:solidFill>
              </a:rPr>
              <a:t>digitalizācijai</a:t>
            </a:r>
            <a:endParaRPr lang="lv-LV" sz="1600" b="1">
              <a:solidFill>
                <a:srgbClr val="43435B"/>
              </a:solidFill>
            </a:endParaRPr>
          </a:p>
          <a:p>
            <a:pPr algn="ctr"/>
            <a:endParaRPr lang="lv-LV" sz="1600" b="1">
              <a:solidFill>
                <a:srgbClr val="43435B"/>
              </a:solidFill>
            </a:endParaRP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45,1M EUR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AB8CA13-A21D-4556-BE1D-EAE2F74FE1E4}"/>
              </a:ext>
            </a:extLst>
          </p:cNvPr>
          <p:cNvSpPr/>
          <p:nvPr/>
        </p:nvSpPr>
        <p:spPr>
          <a:xfrm>
            <a:off x="448576" y="1746220"/>
            <a:ext cx="7565001" cy="786900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 panose="020B0A04020102020204" pitchFamily="34" charset="0"/>
              </a:rPr>
              <a:t>Digitalizācija </a:t>
            </a:r>
          </a:p>
          <a:p>
            <a:pPr algn="ctr">
              <a:spcAft>
                <a:spcPts val="12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 panose="020B0A04020102020204" pitchFamily="34" charset="0"/>
              </a:rPr>
              <a:t>139,4M EUR</a:t>
            </a:r>
            <a:endParaRPr lang="lv-LV" sz="1300" cap="all" dirty="0">
              <a:solidFill>
                <a:srgbClr val="43435B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403534A-AF47-42E3-B61A-592C22DFB726}"/>
              </a:ext>
            </a:extLst>
          </p:cNvPr>
          <p:cNvSpPr/>
          <p:nvPr/>
        </p:nvSpPr>
        <p:spPr>
          <a:xfrm>
            <a:off x="8069445" y="1746220"/>
            <a:ext cx="1746875" cy="786901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lv-LV" sz="1300" cap="all">
                <a:solidFill>
                  <a:srgbClr val="43435B"/>
                </a:solidFill>
                <a:latin typeface="Arial Black" panose="020B0A04020102020204" pitchFamily="34" charset="0"/>
              </a:rPr>
              <a:t>Nevienlīdzības mazināšana</a:t>
            </a:r>
          </a:p>
          <a:p>
            <a:pPr algn="ctr">
              <a:spcAft>
                <a:spcPts val="600"/>
              </a:spcAft>
            </a:pPr>
            <a:r>
              <a:rPr lang="lv-LV" sz="1300" cap="all">
                <a:solidFill>
                  <a:srgbClr val="43435B"/>
                </a:solidFill>
                <a:latin typeface="Arial Black" panose="020B0A04020102020204" pitchFamily="34" charset="0"/>
              </a:rPr>
              <a:t>80M EUR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D8412A7-33DB-4BA8-BD6E-B8F38A883247}"/>
              </a:ext>
            </a:extLst>
          </p:cNvPr>
          <p:cNvSpPr/>
          <p:nvPr/>
        </p:nvSpPr>
        <p:spPr>
          <a:xfrm>
            <a:off x="9872617" y="1746220"/>
            <a:ext cx="1911738" cy="786900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1800"/>
              </a:spcAft>
            </a:pPr>
            <a:r>
              <a:rPr lang="lv-LV" sz="1400" cap="all">
                <a:solidFill>
                  <a:srgbClr val="43435B"/>
                </a:solidFill>
                <a:latin typeface="Arial Black"/>
              </a:rPr>
              <a:t>Produktivitāte</a:t>
            </a:r>
          </a:p>
          <a:p>
            <a:pPr algn="ctr">
              <a:spcAft>
                <a:spcPts val="600"/>
              </a:spcAft>
            </a:pPr>
            <a:r>
              <a:rPr lang="lv-LV" sz="1400" cap="all">
                <a:solidFill>
                  <a:srgbClr val="43435B"/>
                </a:solidFill>
                <a:latin typeface="Arial Black"/>
              </a:rPr>
              <a:t>112,5M EUR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61A0D34-FAD2-4035-9C90-C5D2860EC29C}"/>
              </a:ext>
            </a:extLst>
          </p:cNvPr>
          <p:cNvSpPr txBox="1"/>
          <p:nvPr/>
        </p:nvSpPr>
        <p:spPr>
          <a:xfrm>
            <a:off x="1954466" y="2577483"/>
            <a:ext cx="1476000" cy="1143305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180000" rIns="180000" bIns="180000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Grants procesu </a:t>
            </a:r>
            <a:r>
              <a:rPr lang="lv-LV" sz="1600" b="1" err="1">
                <a:solidFill>
                  <a:srgbClr val="43435B"/>
                </a:solidFill>
              </a:rPr>
              <a:t>digitalizācijai</a:t>
            </a:r>
            <a:endParaRPr lang="lv-LV" sz="1600" b="1">
              <a:solidFill>
                <a:srgbClr val="43435B"/>
              </a:solidFill>
            </a:endParaRP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40M EUR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3C7CB2E-83C5-4786-B975-7AE19B2EDFBA}"/>
              </a:ext>
            </a:extLst>
          </p:cNvPr>
          <p:cNvSpPr txBox="1"/>
          <p:nvPr/>
        </p:nvSpPr>
        <p:spPr>
          <a:xfrm>
            <a:off x="6488935" y="2574419"/>
            <a:ext cx="1512000" cy="1146369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36000" rIns="108000" bIns="252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Digitālās prasmes komersantiem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20M EUR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03E83B0-2529-473E-9E06-C916374AB20A}"/>
              </a:ext>
            </a:extLst>
          </p:cNvPr>
          <p:cNvSpPr txBox="1"/>
          <p:nvPr/>
        </p:nvSpPr>
        <p:spPr>
          <a:xfrm>
            <a:off x="3469500" y="2574418"/>
            <a:ext cx="1479600" cy="1144800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0" tIns="36000" rIns="0" bIns="180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Grants jauniem produktiem un pakalpojumiem</a:t>
            </a:r>
          </a:p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24,3M EUR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9C036B9-68ED-4EA1-9DA8-93ECA53EA355}"/>
              </a:ext>
            </a:extLst>
          </p:cNvPr>
          <p:cNvSpPr txBox="1"/>
          <p:nvPr/>
        </p:nvSpPr>
        <p:spPr>
          <a:xfrm>
            <a:off x="4983045" y="2574419"/>
            <a:ext cx="1468800" cy="1144800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08000" tIns="36000" rIns="108000" bIns="180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EDIC un reģionālo centru izveide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10M EUR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F423FBE-48EB-4BFF-9C7E-DD6D78807BA5}"/>
              </a:ext>
            </a:extLst>
          </p:cNvPr>
          <p:cNvSpPr txBox="1"/>
          <p:nvPr/>
        </p:nvSpPr>
        <p:spPr>
          <a:xfrm>
            <a:off x="8071501" y="2574418"/>
            <a:ext cx="1742400" cy="1139511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288000" rIns="180000" bIns="180000" rtlCol="0">
            <a:noAutofit/>
          </a:bodyPr>
          <a:lstStyle/>
          <a:p>
            <a:pPr algn="ctr"/>
            <a:r>
              <a:rPr lang="lv-LV" sz="1600" b="1">
                <a:solidFill>
                  <a:srgbClr val="43435B"/>
                </a:solidFill>
              </a:rPr>
              <a:t>Industriālie parki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44652FA-7E89-4D39-822C-994835723364}"/>
              </a:ext>
            </a:extLst>
          </p:cNvPr>
          <p:cNvSpPr txBox="1"/>
          <p:nvPr/>
        </p:nvSpPr>
        <p:spPr>
          <a:xfrm>
            <a:off x="9884661" y="2575912"/>
            <a:ext cx="1897200" cy="1144876"/>
          </a:xfrm>
          <a:prstGeom prst="rect">
            <a:avLst/>
          </a:prstGeom>
          <a:solidFill>
            <a:srgbClr val="F1F1F5"/>
          </a:solidFill>
          <a:ln w="12700">
            <a:noFill/>
            <a:prstDash val="sysDash"/>
          </a:ln>
        </p:spPr>
        <p:txBody>
          <a:bodyPr wrap="square" lIns="180000" tIns="144000" rIns="180000" bIns="180000" rtlCol="0" anchor="ctr">
            <a:noAutofit/>
          </a:bodyPr>
          <a:lstStyle/>
          <a:p>
            <a:pPr algn="ctr"/>
            <a:r>
              <a:rPr lang="lv-LV" sz="1600" b="1">
                <a:solidFill>
                  <a:srgbClr val="43435B"/>
                </a:solidFill>
              </a:rPr>
              <a:t>Jaunu produktu attīstība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029480E-874D-44AD-9519-4CA6311A60F1}"/>
              </a:ext>
            </a:extLst>
          </p:cNvPr>
          <p:cNvSpPr/>
          <p:nvPr/>
        </p:nvSpPr>
        <p:spPr>
          <a:xfrm>
            <a:off x="448576" y="5001917"/>
            <a:ext cx="3720139" cy="699266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lv-LV" sz="1400" cap="all">
                <a:solidFill>
                  <a:srgbClr val="43435B"/>
                </a:solidFill>
                <a:latin typeface="Arial Black" panose="020B0A04020102020204" pitchFamily="34" charset="0"/>
              </a:rPr>
              <a:t>Pētniecība &amp; attīstība</a:t>
            </a:r>
          </a:p>
          <a:p>
            <a:pPr algn="ctr">
              <a:spcAft>
                <a:spcPts val="1200"/>
              </a:spcAft>
            </a:pPr>
            <a:r>
              <a:rPr lang="lv-LV" sz="1400" cap="all">
                <a:solidFill>
                  <a:srgbClr val="43435B"/>
                </a:solidFill>
                <a:latin typeface="Arial Black" panose="020B0A04020102020204" pitchFamily="34" charset="0"/>
              </a:rPr>
              <a:t>101,7M EUR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9139F0E-091C-4FF0-A9C8-6910C93AB488}"/>
              </a:ext>
            </a:extLst>
          </p:cNvPr>
          <p:cNvSpPr/>
          <p:nvPr/>
        </p:nvSpPr>
        <p:spPr>
          <a:xfrm>
            <a:off x="4228575" y="5001915"/>
            <a:ext cx="3735867" cy="699267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lv-LV" sz="1400" cap="all">
                <a:solidFill>
                  <a:srgbClr val="43435B"/>
                </a:solidFill>
                <a:latin typeface="Arial Black" panose="020B0A04020102020204" pitchFamily="34" charset="0"/>
              </a:rPr>
              <a:t>Atbalsts uzņēmējdarbībai</a:t>
            </a:r>
          </a:p>
          <a:p>
            <a:pPr algn="ctr">
              <a:spcAft>
                <a:spcPts val="600"/>
              </a:spcAft>
            </a:pPr>
            <a:r>
              <a:rPr lang="en-GB" sz="1400" cap="all">
                <a:solidFill>
                  <a:srgbClr val="43435B"/>
                </a:solidFill>
                <a:latin typeface="Arial Black"/>
              </a:rPr>
              <a:t>2</a:t>
            </a:r>
            <a:r>
              <a:rPr lang="lv-LV" sz="1400" cap="all">
                <a:solidFill>
                  <a:srgbClr val="43435B"/>
                </a:solidFill>
                <a:latin typeface="Arial Black"/>
              </a:rPr>
              <a:t>64,5M EUR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9916C53-8A84-41A5-9816-BCB05D4F2E8A}"/>
              </a:ext>
            </a:extLst>
          </p:cNvPr>
          <p:cNvSpPr/>
          <p:nvPr/>
        </p:nvSpPr>
        <p:spPr>
          <a:xfrm>
            <a:off x="8023286" y="5001916"/>
            <a:ext cx="3713606" cy="699267"/>
          </a:xfrm>
          <a:prstGeom prst="rect">
            <a:avLst/>
          </a:prstGeom>
          <a:solidFill>
            <a:srgbClr val="A4A0B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/>
              </a:rPr>
              <a:t>Digitalizācija</a:t>
            </a:r>
          </a:p>
          <a:p>
            <a:pPr algn="ctr">
              <a:spcAft>
                <a:spcPts val="600"/>
              </a:spcAft>
            </a:pPr>
            <a:r>
              <a:rPr lang="lv-LV" sz="1400" cap="all" dirty="0">
                <a:solidFill>
                  <a:srgbClr val="43435B"/>
                </a:solidFill>
                <a:latin typeface="Arial Black"/>
              </a:rPr>
              <a:t>44,65M EUR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F1A4B76-BB62-4764-80ED-9BD1374BE15C}"/>
              </a:ext>
            </a:extLst>
          </p:cNvPr>
          <p:cNvSpPr txBox="1"/>
          <p:nvPr/>
        </p:nvSpPr>
        <p:spPr>
          <a:xfrm>
            <a:off x="2328231" y="5744677"/>
            <a:ext cx="1836000" cy="924622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80000" tIns="36000" rIns="180000" bIns="36000" rtlCol="0" anchor="ctr">
            <a:noAutofit/>
          </a:bodyPr>
          <a:lstStyle/>
          <a:p>
            <a:pPr algn="ctr">
              <a:spcAft>
                <a:spcPts val="2000"/>
              </a:spcAft>
            </a:pPr>
            <a:r>
              <a:rPr lang="lv-LV" sz="1600" b="1">
                <a:solidFill>
                  <a:srgbClr val="43435B"/>
                </a:solidFill>
              </a:rPr>
              <a:t>Atbalsts P&amp;A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51,7M EUR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26FD295-BCAA-46B5-B6A7-29B9226A0171}"/>
              </a:ext>
            </a:extLst>
          </p:cNvPr>
          <p:cNvSpPr txBox="1"/>
          <p:nvPr/>
        </p:nvSpPr>
        <p:spPr>
          <a:xfrm>
            <a:off x="8023286" y="5744678"/>
            <a:ext cx="1836000" cy="924620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80000" tIns="36000" rIns="108000" bIns="252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Finanšu instrumenti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5,5M EUR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014362E-7E5B-44B7-A92C-26EF7B6F2638}"/>
              </a:ext>
            </a:extLst>
          </p:cNvPr>
          <p:cNvSpPr txBox="1"/>
          <p:nvPr/>
        </p:nvSpPr>
        <p:spPr>
          <a:xfrm>
            <a:off x="4228576" y="5744676"/>
            <a:ext cx="1836000" cy="924623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0" tIns="36000" rIns="0" bIns="36000" rtlCol="0" anchor="ctr">
            <a:noAutofit/>
          </a:bodyPr>
          <a:lstStyle/>
          <a:p>
            <a:pPr algn="ctr">
              <a:spcAft>
                <a:spcPts val="2000"/>
              </a:spcAft>
            </a:pPr>
            <a:r>
              <a:rPr lang="lv-LV" sz="1600" b="1">
                <a:solidFill>
                  <a:srgbClr val="43435B"/>
                </a:solidFill>
              </a:rPr>
              <a:t>Atbalsts MVK</a:t>
            </a:r>
          </a:p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100.5M EUR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AD840BF-A66B-414B-8C63-397CC4632773}"/>
              </a:ext>
            </a:extLst>
          </p:cNvPr>
          <p:cNvSpPr txBox="1"/>
          <p:nvPr/>
        </p:nvSpPr>
        <p:spPr>
          <a:xfrm>
            <a:off x="6112220" y="5744677"/>
            <a:ext cx="1836000" cy="924623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08000" tIns="36000" rIns="108000" bIns="180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Finanšu instrumenti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164M EUR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C3B7640-960B-4AFB-9568-3BE8D28050D8}"/>
              </a:ext>
            </a:extLst>
          </p:cNvPr>
          <p:cNvSpPr txBox="1"/>
          <p:nvPr/>
        </p:nvSpPr>
        <p:spPr>
          <a:xfrm>
            <a:off x="9904430" y="5744675"/>
            <a:ext cx="1836000" cy="924623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80000" tIns="36000" rIns="180000" bIns="36000" rtlCol="0">
            <a:noAutofit/>
          </a:bodyPr>
          <a:lstStyle/>
          <a:p>
            <a:pPr algn="ctr"/>
            <a:r>
              <a:rPr lang="lv-LV" sz="1600" b="1">
                <a:solidFill>
                  <a:srgbClr val="43435B"/>
                </a:solidFill>
              </a:rPr>
              <a:t>Atbalsts </a:t>
            </a:r>
            <a:r>
              <a:rPr lang="lv-LV" sz="1600" b="1" err="1">
                <a:solidFill>
                  <a:srgbClr val="43435B"/>
                </a:solidFill>
              </a:rPr>
              <a:t>digitalizācijai</a:t>
            </a:r>
            <a:endParaRPr lang="lv-LV" sz="1600" b="1">
              <a:solidFill>
                <a:srgbClr val="43435B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lv-LV" sz="1600" b="1">
                <a:solidFill>
                  <a:srgbClr val="43435B"/>
                </a:solidFill>
              </a:rPr>
              <a:t>39,15M EUR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D7AC57-C64E-47C4-9D60-BCB0EF700ECF}"/>
              </a:ext>
            </a:extLst>
          </p:cNvPr>
          <p:cNvSpPr/>
          <p:nvPr/>
        </p:nvSpPr>
        <p:spPr>
          <a:xfrm>
            <a:off x="448577" y="4540923"/>
            <a:ext cx="11302014" cy="428130"/>
          </a:xfrm>
          <a:prstGeom prst="rect">
            <a:avLst/>
          </a:prstGeom>
          <a:solidFill>
            <a:srgbClr val="43435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cap="all">
                <a:solidFill>
                  <a:schemeClr val="bg1"/>
                </a:solidFill>
                <a:latin typeface="Arial Black" panose="020B0A04020102020204" pitchFamily="34" charset="0"/>
              </a:rPr>
              <a:t>Viedā Eiropa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6D4941-AD96-431E-A968-F63CBE0A01E8}"/>
              </a:ext>
            </a:extLst>
          </p:cNvPr>
          <p:cNvSpPr/>
          <p:nvPr/>
        </p:nvSpPr>
        <p:spPr>
          <a:xfrm>
            <a:off x="448577" y="1270252"/>
            <a:ext cx="11335778" cy="437368"/>
          </a:xfrm>
          <a:prstGeom prst="rect">
            <a:avLst/>
          </a:prstGeom>
          <a:solidFill>
            <a:srgbClr val="22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>
                <a:latin typeface="Arial Black"/>
              </a:rPr>
              <a:t>RRF 331,9M EUR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33930C1-2FFF-4209-A85B-59A055D8FE35}"/>
              </a:ext>
            </a:extLst>
          </p:cNvPr>
          <p:cNvSpPr/>
          <p:nvPr/>
        </p:nvSpPr>
        <p:spPr>
          <a:xfrm>
            <a:off x="448576" y="4067122"/>
            <a:ext cx="11302014" cy="437368"/>
          </a:xfrm>
          <a:prstGeom prst="rect">
            <a:avLst/>
          </a:prstGeom>
          <a:solidFill>
            <a:srgbClr val="434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lv-LV">
                <a:latin typeface="Arial Black"/>
              </a:rPr>
              <a:t>MMF </a:t>
            </a:r>
            <a:r>
              <a:rPr lang="lv-LV" cap="all">
                <a:solidFill>
                  <a:schemeClr val="bg1"/>
                </a:solidFill>
                <a:latin typeface="Arial Black"/>
              </a:rPr>
              <a:t>410,85M EUR</a:t>
            </a:r>
            <a:endParaRPr lang="lv-LV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16EA25A-2DB7-4FAD-9630-2710D6B5D324}"/>
              </a:ext>
            </a:extLst>
          </p:cNvPr>
          <p:cNvSpPr txBox="1"/>
          <p:nvPr/>
        </p:nvSpPr>
        <p:spPr>
          <a:xfrm>
            <a:off x="457719" y="5744676"/>
            <a:ext cx="1820243" cy="924623"/>
          </a:xfrm>
          <a:prstGeom prst="rect">
            <a:avLst/>
          </a:prstGeom>
          <a:solidFill>
            <a:srgbClr val="F1F1F5"/>
          </a:solidFill>
          <a:ln>
            <a:noFill/>
            <a:prstDash val="sysDash"/>
          </a:ln>
        </p:spPr>
        <p:txBody>
          <a:bodyPr wrap="square" lIns="108000" tIns="36000" rIns="108000" bIns="180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lv-LV" sz="1600" b="1">
                <a:solidFill>
                  <a:srgbClr val="43435B"/>
                </a:solidFill>
              </a:rPr>
              <a:t>Finanšu instrumenti</a:t>
            </a: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50M EUR</a:t>
            </a:r>
          </a:p>
        </p:txBody>
      </p:sp>
    </p:spTree>
    <p:extLst>
      <p:ext uri="{BB962C8B-B14F-4D97-AF65-F5344CB8AC3E}">
        <p14:creationId xmlns:p14="http://schemas.microsoft.com/office/powerpoint/2010/main" val="272891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5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19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1E7592-29C8-4ACC-8890-1B25F43B7268}"/>
              </a:ext>
            </a:extLst>
          </p:cNvPr>
          <p:cNvSpPr/>
          <p:nvPr/>
        </p:nvSpPr>
        <p:spPr>
          <a:xfrm>
            <a:off x="189336" y="1823501"/>
            <a:ext cx="11582399" cy="45719"/>
          </a:xfrm>
          <a:prstGeom prst="rect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0366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1275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D6D945E-C22E-426E-992D-7ABCA4A91426}"/>
              </a:ext>
            </a:extLst>
          </p:cNvPr>
          <p:cNvSpPr/>
          <p:nvPr/>
        </p:nvSpPr>
        <p:spPr>
          <a:xfrm>
            <a:off x="2928427" y="1727028"/>
            <a:ext cx="272993" cy="274239"/>
          </a:xfrm>
          <a:prstGeom prst="ellipse">
            <a:avLst/>
          </a:prstGeom>
          <a:solidFill>
            <a:srgbClr val="76537D"/>
          </a:solidFill>
          <a:ln>
            <a:solidFill>
              <a:srgbClr val="F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0366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1275" b="1">
              <a:solidFill>
                <a:srgbClr val="76537D"/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10185D0-14A7-47FF-83A7-0AC74B186708}"/>
              </a:ext>
            </a:extLst>
          </p:cNvPr>
          <p:cNvSpPr/>
          <p:nvPr/>
        </p:nvSpPr>
        <p:spPr>
          <a:xfrm>
            <a:off x="6706603" y="1716892"/>
            <a:ext cx="272993" cy="27423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F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0366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1275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84E8BB6-C9CE-40C9-8E06-8D9D06BA3605}"/>
              </a:ext>
            </a:extLst>
          </p:cNvPr>
          <p:cNvSpPr/>
          <p:nvPr/>
        </p:nvSpPr>
        <p:spPr>
          <a:xfrm>
            <a:off x="10268941" y="1712460"/>
            <a:ext cx="274239" cy="274239"/>
          </a:xfrm>
          <a:prstGeom prst="ellipse">
            <a:avLst/>
          </a:prstGeom>
          <a:solidFill>
            <a:srgbClr val="76537D"/>
          </a:solidFill>
          <a:ln>
            <a:solidFill>
              <a:srgbClr val="F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0366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1275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415" y="262842"/>
            <a:ext cx="10959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500" b="1">
                <a:solidFill>
                  <a:srgbClr val="43435B"/>
                </a:solidFill>
                <a:latin typeface="Arial Black" panose="020B0A04020102020204" pitchFamily="34" charset="0"/>
              </a:rPr>
              <a:t>LZP UN VIAA ZINĀTNES DEPARTAMENTA REORGANIZĀCIJA 2021.G</a:t>
            </a:r>
            <a:endParaRPr lang="lv-LV" sz="4000" b="1">
              <a:solidFill>
                <a:srgbClr val="43435B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291" y="132056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>
                <a:solidFill>
                  <a:srgbClr val="43435B"/>
                </a:solidFill>
              </a:rPr>
              <a:t>1 JAN 2021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366530" y="1268551"/>
            <a:ext cx="27567" cy="5119416"/>
          </a:xfrm>
          <a:prstGeom prst="line">
            <a:avLst/>
          </a:prstGeom>
          <a:ln w="25400">
            <a:solidFill>
              <a:srgbClr val="E2E2E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11E7592-29C8-4ACC-8890-1B25F43B7268}"/>
              </a:ext>
            </a:extLst>
          </p:cNvPr>
          <p:cNvSpPr/>
          <p:nvPr/>
        </p:nvSpPr>
        <p:spPr>
          <a:xfrm>
            <a:off x="109583" y="4634710"/>
            <a:ext cx="11582399" cy="45719"/>
          </a:xfrm>
          <a:prstGeom prst="rect">
            <a:avLst/>
          </a:prstGeom>
          <a:solidFill>
            <a:srgbClr val="C3C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0366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lv-LV" sz="1275" b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560" y="3097876"/>
            <a:ext cx="94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cap="all">
                <a:solidFill>
                  <a:srgbClr val="43435B"/>
                </a:solidFill>
              </a:rPr>
              <a:t>Darbi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253" y="5360014"/>
            <a:ext cx="13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cap="all">
                <a:solidFill>
                  <a:srgbClr val="43435B"/>
                </a:solidFill>
              </a:rPr>
              <a:t>Rezultāts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4479" y="128399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>
                <a:solidFill>
                  <a:srgbClr val="43435B"/>
                </a:solidFill>
              </a:rPr>
              <a:t>1 JŪL 2021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6610" y="126855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>
                <a:solidFill>
                  <a:srgbClr val="43435B"/>
                </a:solidFill>
              </a:rPr>
              <a:t>31 DEC 2021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96734" y="1268551"/>
            <a:ext cx="13801" cy="5119416"/>
          </a:xfrm>
          <a:prstGeom prst="line">
            <a:avLst/>
          </a:prstGeom>
          <a:ln w="25400">
            <a:solidFill>
              <a:srgbClr val="E2E2E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76511" y="1268551"/>
            <a:ext cx="21772" cy="5119416"/>
          </a:xfrm>
          <a:prstGeom prst="line">
            <a:avLst/>
          </a:prstGeom>
          <a:ln w="25400">
            <a:solidFill>
              <a:srgbClr val="E2E2E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29039" y="4700346"/>
            <a:ext cx="3227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>
                <a:solidFill>
                  <a:srgbClr val="43435B"/>
                </a:solidFill>
              </a:rPr>
              <a:t>LZP strādā kā viena juridiska vienība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LV zinātnes politikas ieviešana konsolidēta vienā institūcijā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Rīcības plāna ieviešana vienotas informācijas sistēmas P&amp;A projektu administrēšanai (FM mandāts) ieviešana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4726" y="1890647"/>
            <a:ext cx="4003828" cy="24144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lv-LV" sz="1400" b="1">
                <a:solidFill>
                  <a:srgbClr val="43435B"/>
                </a:solidFill>
              </a:rPr>
              <a:t>LZP administratīvās struktūras adaptācija jauno funkciju veikšanai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LZP iekšējās kontroles sistēmas izstrāde, t.sk. iekšējo normatīvo aktu, risku vadības un iekšējās funkcionalitātes izveide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Iniciēti starptautisko līgumu grozījumi 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LZP/VIAA un CFLA sadarbība projektu atlasē un monitoringā ESF 21+ periodā 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endParaRPr lang="lv-LV" sz="1400" b="1">
              <a:solidFill>
                <a:srgbClr val="43435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05860" y="2001267"/>
            <a:ext cx="3223580" cy="23913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lv-LV" sz="1400" b="1">
                <a:solidFill>
                  <a:srgbClr val="43435B"/>
                </a:solidFill>
              </a:rPr>
              <a:t>Lietu nodošana (klātienē)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Pārcelšanās jaunajās telpās (klātienē)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Rīcības plāns KPVIS (un/vai citu sistēmu) pielāgošanai visās P&amp;A programmās (CFLA kompetencē)</a:t>
            </a:r>
          </a:p>
          <a:p>
            <a:endParaRPr lang="lv-LV" sz="1400" b="1">
              <a:solidFill>
                <a:srgbClr val="43435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1290" y="4701393"/>
            <a:ext cx="4102963" cy="1686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lv-LV" sz="1400" b="1">
                <a:solidFill>
                  <a:srgbClr val="43435B"/>
                </a:solidFill>
              </a:rPr>
              <a:t>Izveidota atbilstoša LZP administratīvā struktūra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Izstrādāta LZP Iekšējās kontroles sistēma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6355" y="1986698"/>
            <a:ext cx="3109990" cy="22484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lv-LV" sz="1400" b="1">
                <a:solidFill>
                  <a:srgbClr val="43435B"/>
                </a:solidFill>
              </a:rPr>
              <a:t>LZP un VIAA ZD darba koordinācija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LZP stratēģijas un rīcības plāna izstrāde</a:t>
            </a:r>
          </a:p>
          <a:p>
            <a:r>
              <a:rPr lang="lv-LV" sz="1400" b="1">
                <a:solidFill>
                  <a:srgbClr val="43435B"/>
                </a:solidFill>
              </a:rPr>
              <a:t>Direktora un pārmaiņu vadītāja atlase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NOR/EEZ Programmas līguma izmaiņu saskaņošana un MKN grozījumi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94098" y="4695111"/>
            <a:ext cx="3195060" cy="15951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lv-LV" sz="1400" b="1">
                <a:solidFill>
                  <a:srgbClr val="43435B"/>
                </a:solidFill>
              </a:rPr>
              <a:t>LZP stratēģijas apstiprināšana</a:t>
            </a:r>
          </a:p>
          <a:p>
            <a:endParaRPr lang="lv-LV" sz="1400" b="1">
              <a:solidFill>
                <a:srgbClr val="43435B"/>
              </a:solidFill>
            </a:endParaRPr>
          </a:p>
          <a:p>
            <a:r>
              <a:rPr lang="lv-LV" sz="1400" b="1">
                <a:solidFill>
                  <a:srgbClr val="43435B"/>
                </a:solidFill>
              </a:rPr>
              <a:t>Jauns direktors un jauns pārmaiņu vadītājs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0534" y="6427684"/>
            <a:ext cx="10218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>
                <a:solidFill>
                  <a:srgbClr val="76537D"/>
                </a:solidFill>
                <a:latin typeface="+mj-lt"/>
              </a:rPr>
              <a:t>LZP un VIAA ZD īsteno koordinētu un vienotu zinātnes politikas ieviešanu atbilstoši ZTAIP mērķiem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45753" y="4335593"/>
            <a:ext cx="89676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v-LV" sz="1600" b="1">
                <a:solidFill>
                  <a:srgbClr val="76537D"/>
                </a:solidFill>
                <a:latin typeface="+mj-lt"/>
              </a:rPr>
              <a:t>Cilvēkresursu saliedēšanas, pieredzes un zināšanu apmaiņas un motivācijas pasākumi LZP mērķu sasniegšanai</a:t>
            </a:r>
          </a:p>
        </p:txBody>
      </p:sp>
    </p:spTree>
    <p:extLst>
      <p:ext uri="{BB962C8B-B14F-4D97-AF65-F5344CB8AC3E}">
        <p14:creationId xmlns:p14="http://schemas.microsoft.com/office/powerpoint/2010/main" val="42064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39BDA-1172-40F0-9B24-EEA7D2E4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500" dirty="0">
                <a:solidFill>
                  <a:srgbClr val="43435B"/>
                </a:solidFill>
                <a:latin typeface="Arial Black"/>
              </a:rPr>
              <a:t>UZDEVUMA DELEĢĒJUMS: </a:t>
            </a:r>
            <a:r>
              <a:rPr lang="lv-LV" sz="2500" dirty="0">
                <a:solidFill>
                  <a:srgbClr val="41868F"/>
                </a:solidFill>
                <a:latin typeface="Arial Black"/>
              </a:rPr>
              <a:t>SAEIMA UN VALDĪBA</a:t>
            </a:r>
            <a:endParaRPr lang="en-US" sz="2500" dirty="0">
              <a:solidFill>
                <a:srgbClr val="000000"/>
              </a:solidFill>
              <a:latin typeface="Calibri Light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CFDE78-23D7-4855-8B05-8ADD645D5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454150"/>
            <a:ext cx="10829925" cy="4627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lv-LV" sz="2000" b="1" dirty="0">
                <a:solidFill>
                  <a:srgbClr val="00859B"/>
                </a:solidFill>
                <a:ea typeface="+mn-lt"/>
                <a:cs typeface="+mn-lt"/>
              </a:rPr>
              <a:t>SAEIMA</a:t>
            </a:r>
          </a:p>
          <a:p>
            <a:pPr marL="0" indent="0">
              <a:buNone/>
            </a:pPr>
            <a:r>
              <a:rPr lang="lv-LV" sz="2000" dirty="0">
                <a:ea typeface="+mn-lt"/>
                <a:cs typeface="+mn-lt"/>
              </a:rPr>
              <a:t>15.06.2018. Saeimas Ilgtspējīgas attīstības komisijas lēmums “Par Latvijas inovāciju un tehnoloģiju atbalsta fonda izveidi»</a:t>
            </a:r>
            <a:endParaRPr lang="lv-LV" sz="2000" dirty="0">
              <a:cs typeface="Calibri"/>
            </a:endParaRPr>
          </a:p>
          <a:p>
            <a:pPr marL="0" indent="0">
              <a:buNone/>
            </a:pPr>
            <a:r>
              <a:rPr lang="lv-LV" sz="2000" dirty="0">
                <a:ea typeface="+mn-lt"/>
                <a:cs typeface="+mn-lt"/>
              </a:rPr>
              <a:t>21.06.2018. Saeimas paziņojums “Par Latvijas inovāciju un tehnoloģiju atbalsta fonda izveidi” </a:t>
            </a:r>
            <a:endParaRPr lang="lv-LV" sz="2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lv-LV" sz="2000" dirty="0"/>
              <a:t/>
            </a:r>
            <a:br>
              <a:rPr lang="lv-LV" sz="2000" dirty="0"/>
            </a:br>
            <a:r>
              <a:rPr lang="lv-LV" sz="2000" b="1" dirty="0">
                <a:solidFill>
                  <a:srgbClr val="00859B"/>
                </a:solidFill>
                <a:cs typeface="Calibri"/>
              </a:rPr>
              <a:t>VALDĪBAS DEKLARĀCIJA</a:t>
            </a:r>
            <a:endParaRPr lang="lv-LV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lv-LV" sz="2000" dirty="0">
                <a:solidFill>
                  <a:srgbClr val="000000"/>
                </a:solidFill>
                <a:cs typeface="Calibri"/>
              </a:rPr>
              <a:t>40. Panāksim</a:t>
            </a:r>
            <a:r>
              <a:rPr lang="lv-LV" sz="2000" dirty="0">
                <a:ea typeface="+mn-lt"/>
                <a:cs typeface="+mn-lt"/>
              </a:rPr>
              <a:t>, ka ir izveidota efektīva un iesaistoša inovāciju sistēma. Konsolidēsim zinātnes un inovāciju finansēšanas sistēmas institucionālo modeli</a:t>
            </a:r>
            <a:endParaRPr lang="lv-LV" sz="2000" dirty="0">
              <a:cs typeface="Calibri"/>
            </a:endParaRPr>
          </a:p>
          <a:p>
            <a:pPr marL="0" indent="0">
              <a:buNone/>
            </a:pPr>
            <a:r>
              <a:rPr lang="lv-LV" sz="2000" b="1" dirty="0">
                <a:solidFill>
                  <a:srgbClr val="00859B"/>
                </a:solidFill>
                <a:cs typeface="Calibri"/>
              </a:rPr>
              <a:t>VALDĪBAS RĪCĪBAS PLĀNS</a:t>
            </a:r>
          </a:p>
          <a:p>
            <a:pPr marL="0" indent="0">
              <a:buNone/>
            </a:pPr>
            <a:r>
              <a:rPr lang="lv-LV" sz="2000" dirty="0">
                <a:cs typeface="Calibri"/>
              </a:rPr>
              <a:t>40.1. </a:t>
            </a:r>
            <a:r>
              <a:rPr lang="lv-LV" sz="2000" dirty="0">
                <a:ea typeface="+mn-lt"/>
                <a:cs typeface="+mn-lt"/>
              </a:rPr>
              <a:t>Izveidot vienu spēcīgu vienotu zinātnes administrējošo institūciju, apvienojot esošos institucionālos resursus (IZM+EM)</a:t>
            </a:r>
            <a:endParaRPr lang="lv-LV" sz="20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lv-LV" sz="2000" dirty="0">
                <a:cs typeface="Calibri"/>
              </a:rPr>
              <a:t>40.2. </a:t>
            </a:r>
            <a:r>
              <a:rPr lang="lv-LV" sz="2000" dirty="0">
                <a:ea typeface="+mn-lt"/>
                <a:cs typeface="+mn-lt"/>
              </a:rPr>
              <a:t>Saskaņā ar Saeimas 21.06.2018. paziņojumu izveidot </a:t>
            </a:r>
            <a:r>
              <a:rPr lang="lv-LV" sz="2000" b="1" dirty="0">
                <a:ea typeface="+mn-lt"/>
                <a:cs typeface="+mn-lt"/>
              </a:rPr>
              <a:t>no valsts budžeta līdzekļiem finansētu</a:t>
            </a:r>
            <a:r>
              <a:rPr lang="lv-LV" sz="2000" dirty="0">
                <a:ea typeface="+mn-lt"/>
                <a:cs typeface="+mn-lt"/>
              </a:rPr>
              <a:t> </a:t>
            </a:r>
            <a:r>
              <a:rPr lang="lv-LV" sz="2000" b="1" dirty="0">
                <a:ea typeface="+mn-lt"/>
                <a:cs typeface="+mn-lt"/>
              </a:rPr>
              <a:t>Latvijas inovāciju un tehnoloģiju atbalsta fondu</a:t>
            </a:r>
            <a:r>
              <a:rPr lang="lv-LV" sz="2000" dirty="0">
                <a:ea typeface="+mn-lt"/>
                <a:cs typeface="+mn-lt"/>
              </a:rPr>
              <a:t> inovatīvu un tehnoloģiski ietilpīgu biznesa projektu atbalstīšanai, tehnoloģiju pārneses procesu veicināšanai </a:t>
            </a:r>
            <a:r>
              <a:rPr lang="lv-LV" sz="2000" b="1" dirty="0">
                <a:ea typeface="+mn-lt"/>
                <a:cs typeface="+mn-lt"/>
              </a:rPr>
              <a:t>un inovācijas atbalsta institucionālā ietvara konsolidēšanai</a:t>
            </a:r>
            <a:r>
              <a:rPr lang="lv-LV" sz="2000" dirty="0">
                <a:ea typeface="+mn-lt"/>
                <a:cs typeface="+mn-lt"/>
              </a:rPr>
              <a:t> (EM+IZM/FM/VARAM)</a:t>
            </a:r>
            <a:endParaRPr lang="lv-LV" sz="2000" dirty="0">
              <a:cs typeface="Calibri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0958B8-FDEC-4936-A128-A3B933B03E6E}"/>
              </a:ext>
            </a:extLst>
          </p:cNvPr>
          <p:cNvSpPr txBox="1"/>
          <p:nvPr/>
        </p:nvSpPr>
        <p:spPr>
          <a:xfrm>
            <a:off x="895350" y="5372100"/>
            <a:ext cx="10553700" cy="1236107"/>
          </a:xfrm>
          <a:prstGeom prst="rect">
            <a:avLst/>
          </a:prstGeom>
          <a:noFill/>
          <a:ln w="28575">
            <a:solidFill>
              <a:srgbClr val="00859B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7" name="Graphic 6" descr="Exclamation mark">
            <a:extLst>
              <a:ext uri="{FF2B5EF4-FFF2-40B4-BE49-F238E27FC236}">
                <a16:creationId xmlns:a16="http://schemas.microsoft.com/office/drawing/2014/main" xmlns="" id="{4192E885-72CE-44A1-9CE2-55C600FBB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7622" y="5653989"/>
            <a:ext cx="670634" cy="6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F1705-CB33-486F-ABB3-B28503C8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80" y="365125"/>
            <a:ext cx="10515600" cy="1325563"/>
          </a:xfrm>
        </p:spPr>
        <p:txBody>
          <a:bodyPr>
            <a:normAutofit/>
          </a:bodyPr>
          <a:lstStyle/>
          <a:p>
            <a:r>
              <a:rPr lang="lv-LV" sz="2800" b="1" cap="all" dirty="0">
                <a:solidFill>
                  <a:srgbClr val="43435B"/>
                </a:solidFill>
                <a:latin typeface="Arial Black" panose="020B0A04020102020204" pitchFamily="34" charset="0"/>
              </a:rPr>
              <a:t>Iniciatīvas virzības </a:t>
            </a:r>
            <a:r>
              <a:rPr lang="lv-LV" sz="2800" b="1" cap="all" dirty="0">
                <a:solidFill>
                  <a:srgbClr val="00859B"/>
                </a:solidFill>
                <a:latin typeface="Arial Black" panose="020B0A04020102020204" pitchFamily="34" charset="0"/>
              </a:rPr>
              <a:t>hronoloģija</a:t>
            </a:r>
            <a:endParaRPr lang="lv-LV" sz="2800" cap="all" dirty="0">
              <a:solidFill>
                <a:srgbClr val="00859B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3A8BAF4-FBD6-472B-9A04-B90B633D09A1}"/>
              </a:ext>
            </a:extLst>
          </p:cNvPr>
          <p:cNvGrpSpPr/>
          <p:nvPr/>
        </p:nvGrpSpPr>
        <p:grpSpPr>
          <a:xfrm>
            <a:off x="252937" y="1911500"/>
            <a:ext cx="11609963" cy="4652724"/>
            <a:chOff x="252937" y="1911500"/>
            <a:chExt cx="11609963" cy="465272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B689AE19-8A43-471B-BFF1-1940EF38D6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900" y="3787765"/>
              <a:ext cx="11520000" cy="5676"/>
            </a:xfrm>
            <a:prstGeom prst="straightConnector1">
              <a:avLst/>
            </a:prstGeom>
            <a:ln w="7620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11AB2444-0E8D-4EF4-86D6-E7408DAE33F5}"/>
                </a:ext>
              </a:extLst>
            </p:cNvPr>
            <p:cNvSpPr/>
            <p:nvPr/>
          </p:nvSpPr>
          <p:spPr>
            <a:xfrm>
              <a:off x="252937" y="1911500"/>
              <a:ext cx="1470896" cy="1004518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0859B"/>
                  </a:solidFill>
                </a:rPr>
                <a:t>06.2018.</a:t>
              </a:r>
              <a:r>
                <a:rPr lang="lv-LV" sz="1600" kern="1200" dirty="0">
                  <a:solidFill>
                    <a:srgbClr val="00859B"/>
                  </a:solidFill>
                </a:rPr>
                <a:t>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Saeimas lēmums un paziņojums par LITAF izveidi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F7B9F0F7-FB83-4E8A-B1C3-91B97D610717}"/>
                </a:ext>
              </a:extLst>
            </p:cNvPr>
            <p:cNvSpPr/>
            <p:nvPr/>
          </p:nvSpPr>
          <p:spPr>
            <a:xfrm>
              <a:off x="917116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E751C2-22D3-4EAE-8EC5-279AD0B028C0}"/>
                </a:ext>
              </a:extLst>
            </p:cNvPr>
            <p:cNvSpPr/>
            <p:nvPr/>
          </p:nvSpPr>
          <p:spPr>
            <a:xfrm>
              <a:off x="1261513" y="4414160"/>
              <a:ext cx="1724239" cy="1794509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0859B"/>
                  </a:solidFill>
                </a:rPr>
                <a:t>10.2018.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informē Saeimas IAK par LITAF ieviešanas gaitu, t.sk. plānotajiem soļiem fonda izveidei sākot ar 2021.gadu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878D6439-9CD5-4EBE-9426-743BAC1AB030}"/>
                </a:ext>
              </a:extLst>
            </p:cNvPr>
            <p:cNvSpPr/>
            <p:nvPr/>
          </p:nvSpPr>
          <p:spPr>
            <a:xfrm>
              <a:off x="2038291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C0D56214-FEDF-4C1F-8460-C2A60FB41237}"/>
                </a:ext>
              </a:extLst>
            </p:cNvPr>
            <p:cNvSpPr/>
            <p:nvPr/>
          </p:nvSpPr>
          <p:spPr>
            <a:xfrm>
              <a:off x="2495286" y="1911500"/>
              <a:ext cx="1470896" cy="1141913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0859B"/>
                  </a:solidFill>
                </a:rPr>
                <a:t>01.2019.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MK izskatīts EM ziņojums par LITAF ieviešanas progresu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BA692F0-B2BA-468B-BE00-CB0D4FA03B2F}"/>
                </a:ext>
              </a:extLst>
            </p:cNvPr>
            <p:cNvSpPr/>
            <p:nvPr/>
          </p:nvSpPr>
          <p:spPr>
            <a:xfrm>
              <a:off x="3159465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5205CEB-49AA-4792-AF66-E0599B4EB729}"/>
                </a:ext>
              </a:extLst>
            </p:cNvPr>
            <p:cNvSpPr/>
            <p:nvPr/>
          </p:nvSpPr>
          <p:spPr>
            <a:xfrm>
              <a:off x="4189766" y="4431476"/>
              <a:ext cx="1545945" cy="1794509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0859B"/>
                  </a:solidFill>
                </a:rPr>
                <a:t>05.2019.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un IZM apmeklē </a:t>
              </a:r>
              <a:r>
                <a:rPr lang="lv-LV" sz="1400" kern="1200" dirty="0" err="1">
                  <a:latin typeface="+mj-lt"/>
                </a:rPr>
                <a:t>Business</a:t>
              </a:r>
              <a:r>
                <a:rPr lang="lv-LV" sz="1400" kern="1200" dirty="0">
                  <a:latin typeface="+mj-lt"/>
                </a:rPr>
                <a:t> </a:t>
              </a:r>
              <a:r>
                <a:rPr lang="lv-LV" sz="1400" kern="1200" dirty="0" err="1">
                  <a:latin typeface="+mj-lt"/>
                </a:rPr>
                <a:t>Finland</a:t>
              </a:r>
              <a:r>
                <a:rPr lang="lv-LV" sz="1400" kern="1200" dirty="0">
                  <a:latin typeface="+mj-lt"/>
                </a:rPr>
                <a:t>, lai iepazītos ar Somijas pieredzi inovāciju un pētniecības finansēšanā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3A0B1BA4-3180-4693-AE78-2B5F8B013EF0}"/>
                </a:ext>
              </a:extLst>
            </p:cNvPr>
            <p:cNvSpPr/>
            <p:nvPr/>
          </p:nvSpPr>
          <p:spPr>
            <a:xfrm>
              <a:off x="4901590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38A6E72-7E16-4E65-92BC-8F78ED91138C}"/>
                </a:ext>
              </a:extLst>
            </p:cNvPr>
            <p:cNvSpPr/>
            <p:nvPr/>
          </p:nvSpPr>
          <p:spPr>
            <a:xfrm>
              <a:off x="4227291" y="1911500"/>
              <a:ext cx="1470896" cy="1004518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0859B"/>
                  </a:solidFill>
                </a:rPr>
                <a:t>05.2019.</a:t>
              </a:r>
              <a:r>
                <a:rPr lang="lv-LV" sz="1600" kern="1200" dirty="0">
                  <a:solidFill>
                    <a:srgbClr val="00859B"/>
                  </a:solidFill>
                </a:rPr>
                <a:t>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sadarbībā ar IZM prezentē LITAF priekšlikumu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110426F-F47E-4FE8-B706-3220388FACA5}"/>
                </a:ext>
              </a:extLst>
            </p:cNvPr>
            <p:cNvSpPr/>
            <p:nvPr/>
          </p:nvSpPr>
          <p:spPr>
            <a:xfrm>
              <a:off x="6020951" y="4414160"/>
              <a:ext cx="2181225" cy="2150064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0859B"/>
                  </a:solidFill>
                </a:rPr>
                <a:t>06.2019.-12.2019.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sagatavo priekšlikumu pārvaldības modelim, pilotprojektam Valsts pārvaldes iekārtas likuma maiņai un P&amp;A&amp;I finansēšanai 2021.-2027.gadu periodā un uzsāk par to diskusiju ar nozaru ministrijām.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D451A3C8-D62D-46BA-B024-86E84FCDD9CF}"/>
                </a:ext>
              </a:extLst>
            </p:cNvPr>
            <p:cNvSpPr/>
            <p:nvPr/>
          </p:nvSpPr>
          <p:spPr>
            <a:xfrm>
              <a:off x="6363700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6221A30B-42F8-4F00-9BA2-EE6DA5D937DE}"/>
                </a:ext>
              </a:extLst>
            </p:cNvPr>
            <p:cNvSpPr/>
            <p:nvPr/>
          </p:nvSpPr>
          <p:spPr>
            <a:xfrm>
              <a:off x="8048378" y="1911500"/>
              <a:ext cx="1470896" cy="1004518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0859B"/>
                  </a:solidFill>
                </a:rPr>
                <a:t>03.2020. 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MK izskatīts EM ziņojums par LITAF ieviešanas gaitu.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2C00A2C7-64ED-4599-A141-7E20C3357377}"/>
                </a:ext>
              </a:extLst>
            </p:cNvPr>
            <p:cNvSpPr/>
            <p:nvPr/>
          </p:nvSpPr>
          <p:spPr>
            <a:xfrm>
              <a:off x="8737553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032948B-5812-49E5-8199-3BA02180EFAF}"/>
                </a:ext>
              </a:extLst>
            </p:cNvPr>
            <p:cNvSpPr/>
            <p:nvPr/>
          </p:nvSpPr>
          <p:spPr>
            <a:xfrm>
              <a:off x="8516164" y="4414160"/>
              <a:ext cx="1928147" cy="617985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noFill/>
              <a:prstDash val="sysDot"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b="1" kern="1200" dirty="0">
                  <a:solidFill>
                    <a:srgbClr val="00859B"/>
                  </a:solidFill>
                </a:rPr>
                <a:t>03.2020.-</a:t>
              </a:r>
              <a:r>
                <a:rPr lang="lv-LV" sz="1600" b="1" dirty="0">
                  <a:solidFill>
                    <a:srgbClr val="00859B"/>
                  </a:solidFill>
                </a:rPr>
                <a:t>11.2020.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400" dirty="0">
                  <a:latin typeface="+mj-lt"/>
                </a:rPr>
                <a:t>COVID-19 krīze</a:t>
              </a:r>
              <a:endParaRPr lang="lv-LV" sz="1400" kern="1200" dirty="0"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69B81080-940A-4DDE-ADC5-297C7691CA9B}"/>
                </a:ext>
              </a:extLst>
            </p:cNvPr>
            <p:cNvSpPr/>
            <p:nvPr/>
          </p:nvSpPr>
          <p:spPr>
            <a:xfrm>
              <a:off x="10089204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20009DC-4FD2-4551-8C96-16D87E2D10ED}"/>
                </a:ext>
              </a:extLst>
            </p:cNvPr>
            <p:cNvSpPr/>
            <p:nvPr/>
          </p:nvSpPr>
          <p:spPr>
            <a:xfrm>
              <a:off x="9955090" y="1916573"/>
              <a:ext cx="1742765" cy="1299229"/>
            </a:xfrm>
            <a:custGeom>
              <a:avLst/>
              <a:gdLst>
                <a:gd name="connsiteX0" fmla="*/ 0 w 904582"/>
                <a:gd name="connsiteY0" fmla="*/ 0 h 1794509"/>
                <a:gd name="connsiteX1" fmla="*/ 904582 w 904582"/>
                <a:gd name="connsiteY1" fmla="*/ 0 h 1794509"/>
                <a:gd name="connsiteX2" fmla="*/ 904582 w 904582"/>
                <a:gd name="connsiteY2" fmla="*/ 1794509 h 1794509"/>
                <a:gd name="connsiteX3" fmla="*/ 0 w 904582"/>
                <a:gd name="connsiteY3" fmla="*/ 1794509 h 1794509"/>
                <a:gd name="connsiteX4" fmla="*/ 0 w 904582"/>
                <a:gd name="connsiteY4" fmla="*/ 0 h 179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582" h="1794509">
                  <a:moveTo>
                    <a:pt x="0" y="0"/>
                  </a:moveTo>
                  <a:lnTo>
                    <a:pt x="904582" y="0"/>
                  </a:lnTo>
                  <a:lnTo>
                    <a:pt x="904582" y="1794509"/>
                  </a:lnTo>
                  <a:lnTo>
                    <a:pt x="0" y="179450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896" tIns="56896" rIns="56896" bIns="56896" numCol="1" spcCol="1270" anchor="t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600" b="1" kern="1200" dirty="0">
                  <a:solidFill>
                    <a:srgbClr val="00859B"/>
                  </a:solidFill>
                </a:rPr>
                <a:t>11.2020.-līdz šim</a:t>
              </a:r>
              <a:endParaRPr lang="lv-LV" sz="1600" b="1" dirty="0">
                <a:solidFill>
                  <a:srgbClr val="00859B"/>
                </a:solidFill>
              </a:endParaRP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1400" kern="1200" dirty="0">
                  <a:latin typeface="+mj-lt"/>
                </a:rPr>
                <a:t>EM sagatavo priekšlikumu, kuru saskaņo VARAM, FM, IZM, VK. Iebildumus izsaka PKC.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1405CD67-F823-40B3-8EB2-4F7016771C5A}"/>
                </a:ext>
              </a:extLst>
            </p:cNvPr>
            <p:cNvSpPr/>
            <p:nvPr/>
          </p:nvSpPr>
          <p:spPr>
            <a:xfrm>
              <a:off x="7706296" y="3722547"/>
              <a:ext cx="142538" cy="142875"/>
            </a:xfrm>
            <a:prstGeom prst="ellipse">
              <a:avLst/>
            </a:prstGeom>
            <a:solidFill>
              <a:srgbClr val="00859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88BA1975-F91F-47EA-84DC-67157BA7E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385" y="2960432"/>
              <a:ext cx="0" cy="684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1BC1044E-DC42-4485-85BA-4BF20EF68B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7045" y="3939860"/>
              <a:ext cx="0" cy="432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5C41C962-E005-494A-B9AA-FBA6A5D69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0734" y="3140432"/>
              <a:ext cx="0" cy="504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7A9DCDC-6AF6-4455-BB74-5CC6F53F8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3756" y="2960432"/>
              <a:ext cx="0" cy="684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0BFE2A5-A1F1-4944-A24A-05E452C90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6850" y="2960432"/>
              <a:ext cx="0" cy="684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B0DECF32-4093-4D6B-A57F-1DABFDDA3B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3756" y="3939860"/>
              <a:ext cx="0" cy="43200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xmlns="" id="{D4AB15A4-C644-4C28-BC59-736B24926166}"/>
                </a:ext>
              </a:extLst>
            </p:cNvPr>
            <p:cNvSpPr/>
            <p:nvPr/>
          </p:nvSpPr>
          <p:spPr>
            <a:xfrm rot="16200000">
              <a:off x="10701140" y="2849078"/>
              <a:ext cx="250667" cy="1332000"/>
            </a:xfrm>
            <a:prstGeom prst="rightBrac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xmlns="" id="{0190CF64-E33F-4EB5-A490-797A9967B727}"/>
                </a:ext>
              </a:extLst>
            </p:cNvPr>
            <p:cNvSpPr/>
            <p:nvPr/>
          </p:nvSpPr>
          <p:spPr>
            <a:xfrm rot="5400000">
              <a:off x="9295996" y="3459824"/>
              <a:ext cx="368485" cy="1346779"/>
            </a:xfrm>
            <a:prstGeom prst="rightBrac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xmlns="" id="{0A27F931-AC8F-473D-A0DB-AB7C6241F2AD}"/>
                </a:ext>
              </a:extLst>
            </p:cNvPr>
            <p:cNvSpPr/>
            <p:nvPr/>
          </p:nvSpPr>
          <p:spPr>
            <a:xfrm rot="5400000">
              <a:off x="6927320" y="3460238"/>
              <a:ext cx="368485" cy="1346779"/>
            </a:xfrm>
            <a:prstGeom prst="rightBrac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46124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B109EBF-72E1-4D8A-9241-E1215A2B0EA8}"/>
              </a:ext>
            </a:extLst>
          </p:cNvPr>
          <p:cNvSpPr txBox="1"/>
          <p:nvPr/>
        </p:nvSpPr>
        <p:spPr>
          <a:xfrm>
            <a:off x="5020310" y="2774962"/>
            <a:ext cx="6485803" cy="2291557"/>
          </a:xfrm>
          <a:prstGeom prst="rect">
            <a:avLst/>
          </a:prstGeom>
          <a:noFill/>
          <a:ln w="19050" cap="flat" cmpd="sng" algn="ctr">
            <a:solidFill>
              <a:srgbClr val="A4A0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noAutofit/>
          </a:bodyPr>
          <a:lstStyle/>
          <a:p>
            <a:endParaRPr lang="lv-LV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3DEE64-3302-4B8F-A9EB-10CC06090517}"/>
              </a:ext>
            </a:extLst>
          </p:cNvPr>
          <p:cNvSpPr txBox="1"/>
          <p:nvPr/>
        </p:nvSpPr>
        <p:spPr>
          <a:xfrm>
            <a:off x="630535" y="2774962"/>
            <a:ext cx="4282700" cy="2295457"/>
          </a:xfrm>
          <a:prstGeom prst="rect">
            <a:avLst/>
          </a:prstGeom>
          <a:noFill/>
          <a:ln w="19050" cap="flat" cmpd="sng" algn="ctr">
            <a:solidFill>
              <a:srgbClr val="A4A0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noAutofit/>
          </a:bodyPr>
          <a:lstStyle/>
          <a:p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533B8-EEBB-445D-A8D3-F3471DD4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51656"/>
            <a:ext cx="10515600" cy="805962"/>
          </a:xfrm>
        </p:spPr>
        <p:txBody>
          <a:bodyPr>
            <a:normAutofit/>
          </a:bodyPr>
          <a:lstStyle/>
          <a:p>
            <a:r>
              <a:rPr lang="lv-LV" sz="2500">
                <a:solidFill>
                  <a:srgbClr val="43435B"/>
                </a:solidFill>
                <a:latin typeface="Arial Black" panose="020B0A04020102020204" pitchFamily="34" charset="0"/>
              </a:rPr>
              <a:t>PĀRVALDĪBAS LĪMEŅI: </a:t>
            </a:r>
            <a:r>
              <a:rPr lang="lv-LV" sz="2500">
                <a:solidFill>
                  <a:srgbClr val="41868F"/>
                </a:solidFill>
                <a:latin typeface="Arial Black" panose="020B0A04020102020204" pitchFamily="34" charset="0"/>
              </a:rPr>
              <a:t>DAUDZ IEINTERESĒTO PUŠU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4EBBE1-D41A-48BB-873D-8C79B61D0521}"/>
              </a:ext>
            </a:extLst>
          </p:cNvPr>
          <p:cNvSpPr txBox="1"/>
          <p:nvPr/>
        </p:nvSpPr>
        <p:spPr>
          <a:xfrm>
            <a:off x="809228" y="2874634"/>
            <a:ext cx="1908000" cy="17877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Inovāciju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err="1">
                <a:solidFill>
                  <a:srgbClr val="43435B"/>
                </a:solidFill>
              </a:rPr>
              <a:t>Jaunuzņēmumu</a:t>
            </a:r>
            <a:r>
              <a:rPr lang="lv-LV" sz="1100">
                <a:solidFill>
                  <a:srgbClr val="43435B"/>
                </a:solidFill>
              </a:rPr>
              <a:t>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Rūpniecības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Uzņēmumu digitalizācija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Eksports, investīcijas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kosmosa politika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25A358-B326-4E4D-8D76-0C0BF0377E76}"/>
              </a:ext>
            </a:extLst>
          </p:cNvPr>
          <p:cNvSpPr txBox="1"/>
          <p:nvPr/>
        </p:nvSpPr>
        <p:spPr>
          <a:xfrm>
            <a:off x="2824303" y="2871375"/>
            <a:ext cx="1908000" cy="17877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IZM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Zinātnes un pētniecības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Augstākās izglītības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kosmosa politika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A7626F-BE87-4518-9323-DC71EF8BC872}"/>
              </a:ext>
            </a:extLst>
          </p:cNvPr>
          <p:cNvSpPr txBox="1"/>
          <p:nvPr/>
        </p:nvSpPr>
        <p:spPr>
          <a:xfrm>
            <a:off x="9386963" y="2389210"/>
            <a:ext cx="21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Stratēģiskais līmenis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73C18E-7F40-4793-A1C3-A960AA3804A0}"/>
              </a:ext>
            </a:extLst>
          </p:cNvPr>
          <p:cNvSpPr txBox="1"/>
          <p:nvPr/>
        </p:nvSpPr>
        <p:spPr>
          <a:xfrm>
            <a:off x="5201676" y="2876472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VARAM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Digitalizācijas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Reģionālā politika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2AECD-ABC7-414E-BEEC-C511936F0107}"/>
              </a:ext>
            </a:extLst>
          </p:cNvPr>
          <p:cNvSpPr txBox="1"/>
          <p:nvPr/>
        </p:nvSpPr>
        <p:spPr>
          <a:xfrm>
            <a:off x="7306092" y="2875617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TM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Intelektuālā īpašuma politika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B345F1-B8BC-426F-AFE8-A51F7C98BD2A}"/>
              </a:ext>
            </a:extLst>
          </p:cNvPr>
          <p:cNvSpPr txBox="1"/>
          <p:nvPr/>
        </p:nvSpPr>
        <p:spPr>
          <a:xfrm>
            <a:off x="9395458" y="2871375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ZM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Bioekonomikas politika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3677B8-4BB7-4E1B-9EB2-C39D39FF7300}"/>
              </a:ext>
            </a:extLst>
          </p:cNvPr>
          <p:cNvSpPr txBox="1"/>
          <p:nvPr/>
        </p:nvSpPr>
        <p:spPr>
          <a:xfrm>
            <a:off x="9403368" y="3831563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KM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Radošo industriju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Autortiesību un blakustiesību politika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69C35D-6A09-4E5D-A50C-FFEB53318545}"/>
              </a:ext>
            </a:extLst>
          </p:cNvPr>
          <p:cNvSpPr txBox="1"/>
          <p:nvPr/>
        </p:nvSpPr>
        <p:spPr>
          <a:xfrm>
            <a:off x="5201676" y="3834039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FM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budžeta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ESF Vadošā iestāde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CF8B06-B971-4F9B-AB9F-617182099EDD}"/>
              </a:ext>
            </a:extLst>
          </p:cNvPr>
          <p:cNvSpPr txBox="1"/>
          <p:nvPr/>
        </p:nvSpPr>
        <p:spPr>
          <a:xfrm>
            <a:off x="7306092" y="3833348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kapitālsabiedrību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Inovācijas valsts pārvaldē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613B250-B5CC-4399-8B29-4D92888A952F}"/>
              </a:ext>
            </a:extLst>
          </p:cNvPr>
          <p:cNvCxnSpPr>
            <a:cxnSpLocks/>
          </p:cNvCxnSpPr>
          <p:nvPr/>
        </p:nvCxnSpPr>
        <p:spPr>
          <a:xfrm>
            <a:off x="653525" y="2712293"/>
            <a:ext cx="10852588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BAF34A8-F91A-475A-ABB0-253204C7184E}"/>
              </a:ext>
            </a:extLst>
          </p:cNvPr>
          <p:cNvCxnSpPr>
            <a:cxnSpLocks/>
          </p:cNvCxnSpPr>
          <p:nvPr/>
        </p:nvCxnSpPr>
        <p:spPr>
          <a:xfrm>
            <a:off x="611483" y="5382184"/>
            <a:ext cx="10894630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701A106-008B-43D3-93AA-2F77FD4B7BAA}"/>
              </a:ext>
            </a:extLst>
          </p:cNvPr>
          <p:cNvSpPr txBox="1"/>
          <p:nvPr/>
        </p:nvSpPr>
        <p:spPr>
          <a:xfrm>
            <a:off x="4119311" y="1294263"/>
            <a:ext cx="3584028" cy="1323439"/>
          </a:xfrm>
          <a:prstGeom prst="rect">
            <a:avLst/>
          </a:prstGeom>
          <a:solidFill>
            <a:srgbClr val="0085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Latvijas Pētniecības un inovācijas stratēģiskā padome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chemeClr val="bg1"/>
                </a:solidFill>
              </a:rPr>
              <a:t>Vada premjers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chemeClr val="bg1"/>
                </a:solidFill>
              </a:rPr>
              <a:t>EM, IZM, VARAM, FM, TM, KM, VM, ZM, VK, LRPV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chemeClr val="bg1"/>
                </a:solidFill>
              </a:rPr>
              <a:t>Uzņēmumu organizācijas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chemeClr val="bg1"/>
                </a:solidFill>
              </a:rPr>
              <a:t>Zinātni un pētniecību pārstāvošās organizācijas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74E9F8-5666-4BA7-A572-5CD7B3B7D6CC}"/>
              </a:ext>
            </a:extLst>
          </p:cNvPr>
          <p:cNvSpPr txBox="1"/>
          <p:nvPr/>
        </p:nvSpPr>
        <p:spPr>
          <a:xfrm>
            <a:off x="8772764" y="5054827"/>
            <a:ext cx="29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Politikas plānošanas līmenis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BC78B4-7408-4CA1-9E64-514257D10B76}"/>
              </a:ext>
            </a:extLst>
          </p:cNvPr>
          <p:cNvSpPr txBox="1"/>
          <p:nvPr/>
        </p:nvSpPr>
        <p:spPr>
          <a:xfrm>
            <a:off x="721975" y="4701087"/>
            <a:ext cx="427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1">
                    <a:lumMod val="65000"/>
                  </a:schemeClr>
                </a:solidFill>
              </a:rPr>
              <a:t>Pētniecības, attīstības un inovāciju politika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720DAD-28AA-4BB0-ADDA-B0E8E8CDE1A3}"/>
              </a:ext>
            </a:extLst>
          </p:cNvPr>
          <p:cNvSpPr txBox="1"/>
          <p:nvPr/>
        </p:nvSpPr>
        <p:spPr>
          <a:xfrm>
            <a:off x="5111750" y="4709782"/>
            <a:ext cx="412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1">
                    <a:lumMod val="65000"/>
                  </a:schemeClr>
                </a:solidFill>
              </a:rPr>
              <a:t>Saistītās politikas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B7057E-50F1-4CF4-98AC-19107402D521}"/>
              </a:ext>
            </a:extLst>
          </p:cNvPr>
          <p:cNvSpPr txBox="1"/>
          <p:nvPr/>
        </p:nvSpPr>
        <p:spPr>
          <a:xfrm>
            <a:off x="8361586" y="562569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LAD</a:t>
            </a:r>
            <a:endParaRPr lang="lv-LV" sz="1100">
              <a:solidFill>
                <a:srgbClr val="43435B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93BAC2-AC84-4D4A-8ED6-783FE9A79C52}"/>
              </a:ext>
            </a:extLst>
          </p:cNvPr>
          <p:cNvSpPr txBox="1"/>
          <p:nvPr/>
        </p:nvSpPr>
        <p:spPr>
          <a:xfrm>
            <a:off x="9845096" y="562632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LRPV</a:t>
            </a:r>
            <a:endParaRPr lang="lv-LV" sz="1100">
              <a:solidFill>
                <a:srgbClr val="43435B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0BA6F0B-8EE2-4E32-AD9A-479C1221B26D}"/>
              </a:ext>
            </a:extLst>
          </p:cNvPr>
          <p:cNvCxnSpPr>
            <a:cxnSpLocks/>
          </p:cNvCxnSpPr>
          <p:nvPr/>
        </p:nvCxnSpPr>
        <p:spPr>
          <a:xfrm>
            <a:off x="611483" y="6373565"/>
            <a:ext cx="10894630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001BAC6-D4A9-490A-BDF2-E2D32BAE570A}"/>
              </a:ext>
            </a:extLst>
          </p:cNvPr>
          <p:cNvSpPr txBox="1"/>
          <p:nvPr/>
        </p:nvSpPr>
        <p:spPr>
          <a:xfrm>
            <a:off x="7809230" y="6059964"/>
            <a:ext cx="395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Politikas ieviešanas un atbalsta līmenis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8F7A0E2-3D7D-4B97-B28B-EC33306C495E}"/>
              </a:ext>
            </a:extLst>
          </p:cNvPr>
          <p:cNvSpPr txBox="1"/>
          <p:nvPr/>
        </p:nvSpPr>
        <p:spPr>
          <a:xfrm>
            <a:off x="623488" y="5631423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LIAA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A535BE4-871F-43B9-B36D-3CEE70F872BF}"/>
              </a:ext>
            </a:extLst>
          </p:cNvPr>
          <p:cNvSpPr txBox="1"/>
          <p:nvPr/>
        </p:nvSpPr>
        <p:spPr>
          <a:xfrm>
            <a:off x="5394566" y="562569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ALTUM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B7B662D-4193-4C99-A4F0-E965C6BAF572}"/>
              </a:ext>
            </a:extLst>
          </p:cNvPr>
          <p:cNvSpPr txBox="1"/>
          <p:nvPr/>
        </p:nvSpPr>
        <p:spPr>
          <a:xfrm>
            <a:off x="2110521" y="562569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LZP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37D241C-8A8D-4172-901F-CFE718AA40A3}"/>
              </a:ext>
            </a:extLst>
          </p:cNvPr>
          <p:cNvSpPr txBox="1"/>
          <p:nvPr/>
        </p:nvSpPr>
        <p:spPr>
          <a:xfrm>
            <a:off x="3590508" y="5625698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VIAA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149F370-D179-4A25-B49B-3E95374B860C}"/>
              </a:ext>
            </a:extLst>
          </p:cNvPr>
          <p:cNvSpPr txBox="1"/>
          <p:nvPr/>
        </p:nvSpPr>
        <p:spPr>
          <a:xfrm>
            <a:off x="6878076" y="5633162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CFLA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xmlns="" id="{44A84EE1-92FB-45AE-9CA7-9F0359CAAB7F}"/>
              </a:ext>
            </a:extLst>
          </p:cNvPr>
          <p:cNvSpPr/>
          <p:nvPr/>
        </p:nvSpPr>
        <p:spPr>
          <a:xfrm>
            <a:off x="11631840" y="2391370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8" name="Arrow: Up 57">
            <a:extLst>
              <a:ext uri="{FF2B5EF4-FFF2-40B4-BE49-F238E27FC236}">
                <a16:creationId xmlns:a16="http://schemas.microsoft.com/office/drawing/2014/main" xmlns="" id="{43313E5E-7171-44E3-B311-39FBDFA7F956}"/>
              </a:ext>
            </a:extLst>
          </p:cNvPr>
          <p:cNvSpPr/>
          <p:nvPr/>
        </p:nvSpPr>
        <p:spPr>
          <a:xfrm>
            <a:off x="11626237" y="5054826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9" name="Arrow: Up 58">
            <a:extLst>
              <a:ext uri="{FF2B5EF4-FFF2-40B4-BE49-F238E27FC236}">
                <a16:creationId xmlns:a16="http://schemas.microsoft.com/office/drawing/2014/main" xmlns="" id="{4E3883CE-6AA8-49C1-85CA-14362ADDF5D7}"/>
              </a:ext>
            </a:extLst>
          </p:cNvPr>
          <p:cNvSpPr/>
          <p:nvPr/>
        </p:nvSpPr>
        <p:spPr>
          <a:xfrm>
            <a:off x="11626237" y="6039527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682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E8E26BB6-1F0F-463D-8DDB-C71F8BCA2FBA}"/>
              </a:ext>
            </a:extLst>
          </p:cNvPr>
          <p:cNvSpPr/>
          <p:nvPr/>
        </p:nvSpPr>
        <p:spPr>
          <a:xfrm>
            <a:off x="1487663" y="2493985"/>
            <a:ext cx="344106" cy="2647723"/>
          </a:xfrm>
          <a:prstGeom prst="downArrow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DB957A4F-94DA-4DEC-80DD-FB1C235DB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98" y="1523670"/>
            <a:ext cx="1714491" cy="1174552"/>
          </a:xfrm>
          <a:prstGeom prst="rect">
            <a:avLst/>
          </a:prstGeom>
          <a:solidFill>
            <a:srgbClr val="00859B"/>
          </a:solidFill>
          <a:ln w="15875">
            <a:noFill/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4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38%             2027</a:t>
            </a:r>
            <a:endParaRPr lang="lv-LV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Uzņēmumu izdevumi P&amp;A (%) no kopējiem izdevumiem P&amp;A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b="1" i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NIP 2021.-2027.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301E0B4C-B70C-4C37-82CA-9E3FDF4F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74" y="5141708"/>
            <a:ext cx="1695450" cy="1195297"/>
          </a:xfrm>
          <a:prstGeom prst="rect">
            <a:avLst/>
          </a:prstGeom>
          <a:solidFill>
            <a:srgbClr val="43435B"/>
          </a:solidFill>
          <a:ln w="15875">
            <a:noFill/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1,5%*            2027</a:t>
            </a:r>
            <a:endParaRPr lang="lv-LV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Kopējie izdevumi P&amp;A (% no IKP)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b="1" i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*Nacionālais attīstības plāns 2021.-2027.</a:t>
            </a:r>
            <a:endParaRPr lang="lv-LV" sz="10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5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1E1996FC-80C1-4630-AAF4-F21B60C4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3289334"/>
            <a:ext cx="1695425" cy="1195297"/>
          </a:xfrm>
          <a:prstGeom prst="rect">
            <a:avLst/>
          </a:prstGeom>
          <a:solidFill>
            <a:srgbClr val="00859B"/>
          </a:solidFill>
          <a:ln w="15875">
            <a:noFill/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           2027</a:t>
            </a:r>
            <a:endParaRPr lang="lv-LV" sz="11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Inovatīvo uzņēmumi īpatsvars (%) no visiem uzņēmumiem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b="1" i="1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NIP 2021.-2027.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      </a:t>
            </a:r>
            <a:endParaRPr lang="lv-LV" sz="11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D25BAF73-6EC4-4D68-84C9-D186D7FCACAF}"/>
              </a:ext>
            </a:extLst>
          </p:cNvPr>
          <p:cNvSpPr/>
          <p:nvPr/>
        </p:nvSpPr>
        <p:spPr>
          <a:xfrm>
            <a:off x="1565079" y="1635123"/>
            <a:ext cx="238125" cy="11196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075AC938-FD84-4081-8BA0-77390595B91E}"/>
              </a:ext>
            </a:extLst>
          </p:cNvPr>
          <p:cNvSpPr/>
          <p:nvPr/>
        </p:nvSpPr>
        <p:spPr>
          <a:xfrm>
            <a:off x="1540654" y="3408611"/>
            <a:ext cx="238125" cy="11196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1C010351-3381-41AA-9DBE-788AFBED53AB}"/>
              </a:ext>
            </a:extLst>
          </p:cNvPr>
          <p:cNvSpPr/>
          <p:nvPr/>
        </p:nvSpPr>
        <p:spPr>
          <a:xfrm>
            <a:off x="1557934" y="5273370"/>
            <a:ext cx="252414" cy="1219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bg1"/>
              </a:solidFill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xmlns="" id="{10E187E9-EA9D-4467-8590-A9AF6AF17EC4}"/>
              </a:ext>
            </a:extLst>
          </p:cNvPr>
          <p:cNvSpPr txBox="1"/>
          <p:nvPr/>
        </p:nvSpPr>
        <p:spPr>
          <a:xfrm>
            <a:off x="2722407" y="1523670"/>
            <a:ext cx="8624879" cy="4813335"/>
          </a:xfrm>
          <a:prstGeom prst="rect">
            <a:avLst/>
          </a:prstGeom>
          <a:noFill/>
          <a:ln w="25400">
            <a:solidFill>
              <a:srgbClr val="43435B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600" b="1">
                <a:solidFill>
                  <a:srgbClr val="43435B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Inovāciju pārvaldība stratēģiskā līmenī</a:t>
            </a:r>
            <a:endParaRPr lang="lv-LV" sz="2000">
              <a:solidFill>
                <a:srgbClr val="43435B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xmlns="" id="{C4A438A9-F022-4D2C-B59A-E94B4CC2E920}"/>
              </a:ext>
            </a:extLst>
          </p:cNvPr>
          <p:cNvSpPr txBox="1"/>
          <p:nvPr/>
        </p:nvSpPr>
        <p:spPr>
          <a:xfrm>
            <a:off x="2891471" y="1920428"/>
            <a:ext cx="8286750" cy="4216847"/>
          </a:xfrm>
          <a:prstGeom prst="rect">
            <a:avLst/>
          </a:prstGeom>
          <a:noFill/>
          <a:ln w="25400">
            <a:solidFill>
              <a:srgbClr val="604EA4"/>
            </a:solidFill>
            <a:prstDash val="sys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400" b="1">
                <a:solidFill>
                  <a:srgbClr val="43435B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RIS3 pārvaldība operacionālā līmenī</a:t>
            </a:r>
            <a:endParaRPr lang="lv-LV">
              <a:solidFill>
                <a:srgbClr val="43435B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xmlns="" id="{0FD75BE0-A3C3-4FC8-8131-BE90371F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589" y="2313531"/>
            <a:ext cx="2543041" cy="2828177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lv-LV" sz="1200" b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Atbalsts</a:t>
            </a:r>
            <a:endParaRPr lang="lv-LV" sz="12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endParaRPr lang="lv-LV" sz="1200">
              <a:solidFill>
                <a:srgbClr val="43435B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Digitālās transformācijas un tehnoloģiski ietilpīgu risinājumu sekmēšana</a:t>
            </a:r>
            <a:endParaRPr lang="lv-LV" sz="1200">
              <a:solidFill>
                <a:srgbClr val="43435B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Privātā un publiskā sektora investīciju vecināšana P&amp;A&amp;I</a:t>
            </a: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Finanšu instrumentu attīstīšana inovatīvo aktivitāšu veicināšanai Atbalsts </a:t>
            </a:r>
            <a:r>
              <a:rPr lang="lv-LV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jaunuzņēmumu</a:t>
            </a: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ekosistēmas attīstībai Uzņēmumu vadītu lietišķo pētījumu atbalsts (KC)</a:t>
            </a: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2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xmlns="" id="{A4C15559-A9BC-4A6C-902D-50BB148E3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363" y="2301735"/>
            <a:ext cx="2438422" cy="2839974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 b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</a:t>
            </a:r>
            <a:endParaRPr lang="lv-LV" sz="12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Inovāciju aktivitātes veicināšana valsts kapitālsabiedrībās;</a:t>
            </a:r>
            <a:endParaRPr lang="lv-LV" sz="1200">
              <a:solidFill>
                <a:srgbClr val="43435B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Valsts lielo uzņēmumu inovāciju ekosistēmas attīstīšana;</a:t>
            </a:r>
            <a:endParaRPr lang="lv-LV" sz="1200">
              <a:solidFill>
                <a:srgbClr val="43435B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Publiskā sektora inovāciju pieprasījuma veidošana (inovāciju iepirkums);</a:t>
            </a:r>
            <a:endParaRPr lang="lv-LV" sz="1200">
              <a:solidFill>
                <a:srgbClr val="43435B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Inovāciju ekosistēmas attīstīšana augstskolās.</a:t>
            </a:r>
            <a:endParaRPr lang="lv-LV" sz="1200">
              <a:solidFill>
                <a:srgbClr val="43435B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xmlns="" id="{10DC7CBD-81A7-4F95-B40C-B465BF07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518" y="2287295"/>
            <a:ext cx="2543040" cy="2854413"/>
          </a:xfrm>
          <a:prstGeom prst="rect">
            <a:avLst/>
          </a:prstGeom>
          <a:solidFill>
            <a:schemeClr val="bg1"/>
          </a:solidFill>
          <a:ln w="12700">
            <a:solidFill>
              <a:srgbClr val="C18C8B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 b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Normatīvais ietvars</a:t>
            </a:r>
            <a:endParaRPr lang="lv-LV" sz="12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Kvalitatīvas tiesiskās un konsultatīvās bāzes izveide (IĪT regulējums, komercializāciju).</a:t>
            </a:r>
            <a:endParaRPr lang="lv-LV" sz="1200">
              <a:solidFill>
                <a:srgbClr val="43435B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  <a:tabLst>
                <a:tab pos="539750" algn="l"/>
                <a:tab pos="756285" algn="l"/>
                <a:tab pos="972185" algn="l"/>
                <a:tab pos="90170" algn="l"/>
                <a:tab pos="756285" algn="l"/>
                <a:tab pos="972185" algn="l"/>
              </a:tabLs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Regulējuma izveide </a:t>
            </a:r>
            <a:r>
              <a:rPr lang="lv-LV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pilotteritoriju</a:t>
            </a: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jeb inovāciju zonu ierīkošanai.</a:t>
            </a:r>
            <a:endParaRPr lang="lv-LV" sz="1200">
              <a:solidFill>
                <a:srgbClr val="43435B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9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1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xmlns="" id="{81D8CE55-374D-4DD6-BA79-0C72A2E33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861" y="5311232"/>
            <a:ext cx="7767969" cy="660658"/>
          </a:xfrm>
          <a:prstGeom prst="rect">
            <a:avLst/>
          </a:prstGeom>
          <a:solidFill>
            <a:schemeClr val="bg1"/>
          </a:solidFill>
          <a:ln w="9525">
            <a:solidFill>
              <a:srgbClr val="C18C8B"/>
            </a:solidFill>
            <a:prstDash val="sys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Citas saistītās/ papildinošās aktivitātes: sadarbība ar EKA, CERN, Norvēģijas finanšu instruments, iesaiste ES līmeņa un starptautiskajās programmās; darbs ar statistikas datu ievākšanu, Uzņēmējdarbības vides pilnveidošanas pasākumu plāns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pilnvērtīgas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publiskā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sektora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P&amp;A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kapacitātes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nodrošināšana</a:t>
            </a:r>
            <a:r>
              <a:rPr lang="en-US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200">
                <a:solidFill>
                  <a:srgbClr val="43435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u.c.</a:t>
            </a:r>
            <a:endParaRPr lang="lv-LV" sz="1200">
              <a:solidFill>
                <a:srgbClr val="4343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FA33383-AE60-4E76-BCB9-2E4191054F9D}"/>
              </a:ext>
            </a:extLst>
          </p:cNvPr>
          <p:cNvSpPr/>
          <p:nvPr/>
        </p:nvSpPr>
        <p:spPr>
          <a:xfrm>
            <a:off x="634521" y="315467"/>
            <a:ext cx="113074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500">
                <a:solidFill>
                  <a:srgbClr val="43435B"/>
                </a:solidFill>
                <a:latin typeface="Arial Black" panose="020B0A04020102020204" pitchFamily="34" charset="0"/>
              </a:rPr>
              <a:t>PĀRVALDĪBAS MODELIS UN NACIONĀLĀ INDUSTRIĀLĀ POLITIKA 2021.-2027.</a:t>
            </a:r>
          </a:p>
        </p:txBody>
      </p:sp>
    </p:spTree>
    <p:extLst>
      <p:ext uri="{BB962C8B-B14F-4D97-AF65-F5344CB8AC3E}">
        <p14:creationId xmlns:p14="http://schemas.microsoft.com/office/powerpoint/2010/main" val="17301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BF897-F0FE-4BEB-B188-66FD7692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67206"/>
            <a:ext cx="10941227" cy="1325563"/>
          </a:xfrm>
        </p:spPr>
        <p:txBody>
          <a:bodyPr>
            <a:normAutofit/>
          </a:bodyPr>
          <a:lstStyle/>
          <a:p>
            <a:r>
              <a:rPr lang="lv-LV" sz="2500">
                <a:solidFill>
                  <a:srgbClr val="43435B"/>
                </a:solidFill>
                <a:latin typeface="Arial Black" panose="020B0A04020102020204" pitchFamily="34" charset="0"/>
              </a:rPr>
              <a:t>INOVĀCIJU PĀRVALDĪBA STRATĒĢISKĀ LĪMENĪ:</a:t>
            </a:r>
            <a:br>
              <a:rPr lang="lv-LV" sz="2500">
                <a:solidFill>
                  <a:srgbClr val="43435B"/>
                </a:solidFill>
                <a:latin typeface="Arial Black" panose="020B0A04020102020204" pitchFamily="34" charset="0"/>
              </a:rPr>
            </a:br>
            <a:r>
              <a:rPr lang="lv-LV" sz="2500">
                <a:solidFill>
                  <a:srgbClr val="41868F"/>
                </a:solidFill>
                <a:latin typeface="Arial Black" panose="020B0A04020102020204" pitchFamily="34" charset="0"/>
              </a:rPr>
              <a:t>UZLABOTA SADARĪBA STARP P&amp;A&amp;I POLITIKAS VEIDOTĀJIEM / IEVIESĒJIEM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xmlns="" id="{BB6CBA77-A871-4C68-8A72-694E54589AD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53650" y="4100332"/>
            <a:ext cx="2438400" cy="2438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F94C34B-83D0-41BB-813C-FB09527287A4}"/>
              </a:ext>
            </a:extLst>
          </p:cNvPr>
          <p:cNvSpPr txBox="1"/>
          <p:nvPr/>
        </p:nvSpPr>
        <p:spPr>
          <a:xfrm>
            <a:off x="6538441" y="1834140"/>
            <a:ext cx="4963277" cy="43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lv-LV" sz="2800" b="1">
                <a:solidFill>
                  <a:srgbClr val="41868F"/>
                </a:solidFill>
              </a:rPr>
              <a:t>Labāka sadarbība un koordinācija starp publiskā sektora institūcijām</a:t>
            </a:r>
            <a:r>
              <a:rPr lang="lv-LV" sz="2800">
                <a:solidFill>
                  <a:srgbClr val="41868F"/>
                </a:solidFill>
              </a:rPr>
              <a:t>,</a:t>
            </a:r>
            <a:r>
              <a:rPr lang="lv-LV" sz="2800"/>
              <a:t> kas atbild par zinātnes, pētniecības un inovāciju politikas veidošanu un ieviešanu – </a:t>
            </a:r>
            <a:r>
              <a:rPr lang="lv-LV" sz="2800" b="1">
                <a:solidFill>
                  <a:srgbClr val="41868F"/>
                </a:solidFill>
              </a:rPr>
              <a:t>priekšnoteikums sekmīgai sadarbībai starp «</a:t>
            </a:r>
            <a:r>
              <a:rPr lang="lv-LV" sz="2800" b="1" err="1">
                <a:solidFill>
                  <a:srgbClr val="41868F"/>
                </a:solidFill>
              </a:rPr>
              <a:t>triple</a:t>
            </a:r>
            <a:r>
              <a:rPr lang="lv-LV" sz="2800" b="1">
                <a:solidFill>
                  <a:srgbClr val="41868F"/>
                </a:solidFill>
              </a:rPr>
              <a:t> </a:t>
            </a:r>
            <a:r>
              <a:rPr lang="lv-LV" sz="2800" b="1" err="1">
                <a:solidFill>
                  <a:srgbClr val="41868F"/>
                </a:solidFill>
              </a:rPr>
              <a:t>helix</a:t>
            </a:r>
            <a:r>
              <a:rPr lang="lv-LV" sz="2800" b="1">
                <a:solidFill>
                  <a:srgbClr val="41868F"/>
                </a:solidFill>
              </a:rPr>
              <a:t>» modelī iesaistītajām pusēm.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B1716CAB-9C51-4640-A7F0-B2BA4346080F}"/>
              </a:ext>
            </a:extLst>
          </p:cNvPr>
          <p:cNvSpPr/>
          <p:nvPr/>
        </p:nvSpPr>
        <p:spPr>
          <a:xfrm>
            <a:off x="1884849" y="1834140"/>
            <a:ext cx="2376000" cy="2160000"/>
          </a:xfrm>
          <a:prstGeom prst="triangle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b="1">
              <a:solidFill>
                <a:srgbClr val="43435B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CEDF3DE5-C560-4498-B94B-2FCB64515B16}"/>
              </a:ext>
            </a:extLst>
          </p:cNvPr>
          <p:cNvSpPr/>
          <p:nvPr/>
        </p:nvSpPr>
        <p:spPr>
          <a:xfrm>
            <a:off x="3078010" y="3994140"/>
            <a:ext cx="2376000" cy="21600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CD9808-2887-403C-BC8F-D5B6D61353D8}"/>
              </a:ext>
            </a:extLst>
          </p:cNvPr>
          <p:cNvSpPr txBox="1"/>
          <p:nvPr/>
        </p:nvSpPr>
        <p:spPr>
          <a:xfrm>
            <a:off x="3504400" y="5196498"/>
            <a:ext cx="151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Akadēmiskais sektors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AA55C037-79C8-414A-80E8-2C645C745C47}"/>
              </a:ext>
            </a:extLst>
          </p:cNvPr>
          <p:cNvSpPr/>
          <p:nvPr/>
        </p:nvSpPr>
        <p:spPr>
          <a:xfrm>
            <a:off x="690282" y="3994140"/>
            <a:ext cx="2376000" cy="21600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43435B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244D19-01F6-41DA-853D-EA1939180D81}"/>
              </a:ext>
            </a:extLst>
          </p:cNvPr>
          <p:cNvSpPr txBox="1"/>
          <p:nvPr/>
        </p:nvSpPr>
        <p:spPr>
          <a:xfrm>
            <a:off x="963880" y="5196498"/>
            <a:ext cx="182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Uzņēmēj-</a:t>
            </a:r>
          </a:p>
          <a:p>
            <a:pPr algn="ctr"/>
            <a:r>
              <a:rPr lang="lv-LV" b="1">
                <a:solidFill>
                  <a:srgbClr val="43435B"/>
                </a:solidFill>
              </a:rPr>
              <a:t>darbības sektors</a:t>
            </a:r>
          </a:p>
        </p:txBody>
      </p:sp>
      <p:pic>
        <p:nvPicPr>
          <p:cNvPr id="7" name="Graphic 6" descr="Arrow circle">
            <a:extLst>
              <a:ext uri="{FF2B5EF4-FFF2-40B4-BE49-F238E27FC236}">
                <a16:creationId xmlns:a16="http://schemas.microsoft.com/office/drawing/2014/main" xmlns="" id="{D470C42A-15EB-4095-AE8A-F398D335F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68701" y="3778247"/>
            <a:ext cx="1920807" cy="1920807"/>
          </a:xfrm>
          <a:prstGeom prst="rect">
            <a:avLst/>
          </a:prstGeom>
        </p:spPr>
      </p:pic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xmlns="" id="{787A5A6F-65C9-4471-BCA4-291FC78BB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320030">
            <a:off x="1395293" y="767111"/>
            <a:ext cx="4559782" cy="45597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0AD44A0-0C44-417C-BFEA-1DA1E0912155}"/>
              </a:ext>
            </a:extLst>
          </p:cNvPr>
          <p:cNvSpPr txBox="1"/>
          <p:nvPr/>
        </p:nvSpPr>
        <p:spPr>
          <a:xfrm>
            <a:off x="2317118" y="2951304"/>
            <a:ext cx="151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>
                <a:solidFill>
                  <a:srgbClr val="43435B"/>
                </a:solidFill>
              </a:rPr>
              <a:t>Publiskais sektors</a:t>
            </a:r>
          </a:p>
        </p:txBody>
      </p:sp>
    </p:spTree>
    <p:extLst>
      <p:ext uri="{BB962C8B-B14F-4D97-AF65-F5344CB8AC3E}">
        <p14:creationId xmlns:p14="http://schemas.microsoft.com/office/powerpoint/2010/main" val="177452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B109EBF-72E1-4D8A-9241-E1215A2B0EA8}"/>
              </a:ext>
            </a:extLst>
          </p:cNvPr>
          <p:cNvSpPr txBox="1"/>
          <p:nvPr/>
        </p:nvSpPr>
        <p:spPr>
          <a:xfrm>
            <a:off x="5020310" y="2732430"/>
            <a:ext cx="6485803" cy="2291557"/>
          </a:xfrm>
          <a:prstGeom prst="rect">
            <a:avLst/>
          </a:prstGeom>
          <a:noFill/>
          <a:ln w="19050" cap="flat" cmpd="sng" algn="ctr">
            <a:solidFill>
              <a:srgbClr val="A4A0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noAutofit/>
          </a:bodyPr>
          <a:lstStyle/>
          <a:p>
            <a:endParaRPr lang="lv-LV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3DEE64-3302-4B8F-A9EB-10CC06090517}"/>
              </a:ext>
            </a:extLst>
          </p:cNvPr>
          <p:cNvSpPr txBox="1"/>
          <p:nvPr/>
        </p:nvSpPr>
        <p:spPr>
          <a:xfrm>
            <a:off x="630535" y="2732430"/>
            <a:ext cx="4282700" cy="2295457"/>
          </a:xfrm>
          <a:prstGeom prst="rect">
            <a:avLst/>
          </a:prstGeom>
          <a:noFill/>
          <a:ln w="19050" cap="flat" cmpd="sng" algn="ctr">
            <a:solidFill>
              <a:srgbClr val="A4A0B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noAutofit/>
          </a:bodyPr>
          <a:lstStyle/>
          <a:p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533B8-EEBB-445D-A8D3-F3471DD4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7" y="341521"/>
            <a:ext cx="10852587" cy="805962"/>
          </a:xfrm>
        </p:spPr>
        <p:txBody>
          <a:bodyPr>
            <a:normAutofit/>
          </a:bodyPr>
          <a:lstStyle/>
          <a:p>
            <a:r>
              <a:rPr lang="lv-LV" sz="2500" b="1">
                <a:solidFill>
                  <a:srgbClr val="43435B"/>
                </a:solidFill>
                <a:latin typeface="Arial Black" panose="020B0A04020102020204" pitchFamily="34" charset="0"/>
              </a:rPr>
              <a:t>UZLABOTA SADARĪBA STARP P&amp;A&amp;I POLITIKAS VEIDOTĀJIEM / IEVIESĒJIEM</a:t>
            </a:r>
            <a:endParaRPr lang="lv-LV" sz="2500" b="1">
              <a:solidFill>
                <a:srgbClr val="41868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4EBBE1-D41A-48BB-873D-8C79B61D0521}"/>
              </a:ext>
            </a:extLst>
          </p:cNvPr>
          <p:cNvSpPr txBox="1"/>
          <p:nvPr/>
        </p:nvSpPr>
        <p:spPr>
          <a:xfrm>
            <a:off x="809228" y="2832102"/>
            <a:ext cx="1908000" cy="17877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Inovāciju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 err="1">
                <a:solidFill>
                  <a:srgbClr val="43435B"/>
                </a:solidFill>
              </a:rPr>
              <a:t>Jaunuzņēmumu</a:t>
            </a:r>
            <a:r>
              <a:rPr lang="lv-LV" sz="1100">
                <a:solidFill>
                  <a:srgbClr val="43435B"/>
                </a:solidFill>
              </a:rPr>
              <a:t>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Rūpniecības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Uzņēmumu digitalizācija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Eksports, investīcijas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kosmosa politika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25A358-B326-4E4D-8D76-0C0BF0377E76}"/>
              </a:ext>
            </a:extLst>
          </p:cNvPr>
          <p:cNvSpPr txBox="1"/>
          <p:nvPr/>
        </p:nvSpPr>
        <p:spPr>
          <a:xfrm>
            <a:off x="2824303" y="2828843"/>
            <a:ext cx="1908000" cy="178773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IZM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Zinātnes un pētniecības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Augstākās izglītības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kosmosa politika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A7626F-BE87-4518-9323-DC71EF8BC872}"/>
              </a:ext>
            </a:extLst>
          </p:cNvPr>
          <p:cNvSpPr txBox="1"/>
          <p:nvPr/>
        </p:nvSpPr>
        <p:spPr>
          <a:xfrm>
            <a:off x="9386963" y="2346678"/>
            <a:ext cx="21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Stratēģiskais līmenis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73C18E-7F40-4793-A1C3-A960AA3804A0}"/>
              </a:ext>
            </a:extLst>
          </p:cNvPr>
          <p:cNvSpPr txBox="1"/>
          <p:nvPr/>
        </p:nvSpPr>
        <p:spPr>
          <a:xfrm>
            <a:off x="5201676" y="2833940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VARAM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Digitalizācijas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Reģionālā politika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F2AECD-ABC7-414E-BEEC-C511936F0107}"/>
              </a:ext>
            </a:extLst>
          </p:cNvPr>
          <p:cNvSpPr txBox="1"/>
          <p:nvPr/>
        </p:nvSpPr>
        <p:spPr>
          <a:xfrm>
            <a:off x="7306092" y="2833085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TM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Intelektuālā īpašuma politika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B345F1-B8BC-426F-AFE8-A51F7C98BD2A}"/>
              </a:ext>
            </a:extLst>
          </p:cNvPr>
          <p:cNvSpPr txBox="1"/>
          <p:nvPr/>
        </p:nvSpPr>
        <p:spPr>
          <a:xfrm>
            <a:off x="9395458" y="2828843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ZM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Bioekonomikas politika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3677B8-4BB7-4E1B-9EB2-C39D39FF7300}"/>
              </a:ext>
            </a:extLst>
          </p:cNvPr>
          <p:cNvSpPr txBox="1"/>
          <p:nvPr/>
        </p:nvSpPr>
        <p:spPr>
          <a:xfrm>
            <a:off x="9403368" y="3789031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KM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Radošo industriju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Autortiesību un blakustiesību politika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69C35D-6A09-4E5D-A50C-FFEB53318545}"/>
              </a:ext>
            </a:extLst>
          </p:cNvPr>
          <p:cNvSpPr txBox="1"/>
          <p:nvPr/>
        </p:nvSpPr>
        <p:spPr>
          <a:xfrm>
            <a:off x="5201676" y="3791507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FM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budžeta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ESF Vadošā iestāde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CF8B06-B971-4F9B-AB9F-617182099EDD}"/>
              </a:ext>
            </a:extLst>
          </p:cNvPr>
          <p:cNvSpPr txBox="1"/>
          <p:nvPr/>
        </p:nvSpPr>
        <p:spPr>
          <a:xfrm>
            <a:off x="7306092" y="3790816"/>
            <a:ext cx="1908000" cy="828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Valsts kapitālsabiedrību politika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rgbClr val="43435B"/>
                </a:solidFill>
              </a:rPr>
              <a:t>Inovācijas valsts pārvaldē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613B250-B5CC-4399-8B29-4D92888A952F}"/>
              </a:ext>
            </a:extLst>
          </p:cNvPr>
          <p:cNvCxnSpPr>
            <a:cxnSpLocks/>
          </p:cNvCxnSpPr>
          <p:nvPr/>
        </p:nvCxnSpPr>
        <p:spPr>
          <a:xfrm>
            <a:off x="653525" y="2669761"/>
            <a:ext cx="10852588" cy="0"/>
          </a:xfrm>
          <a:prstGeom prst="line">
            <a:avLst/>
          </a:prstGeom>
          <a:ln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BAF34A8-F91A-475A-ABB0-253204C7184E}"/>
              </a:ext>
            </a:extLst>
          </p:cNvPr>
          <p:cNvCxnSpPr>
            <a:cxnSpLocks/>
          </p:cNvCxnSpPr>
          <p:nvPr/>
        </p:nvCxnSpPr>
        <p:spPr>
          <a:xfrm>
            <a:off x="611483" y="5339652"/>
            <a:ext cx="10894630" cy="0"/>
          </a:xfrm>
          <a:prstGeom prst="line">
            <a:avLst/>
          </a:prstGeom>
          <a:ln>
            <a:solidFill>
              <a:srgbClr val="A4A0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701A106-008B-43D3-93AA-2F77FD4B7BAA}"/>
              </a:ext>
            </a:extLst>
          </p:cNvPr>
          <p:cNvSpPr txBox="1"/>
          <p:nvPr/>
        </p:nvSpPr>
        <p:spPr>
          <a:xfrm>
            <a:off x="3590508" y="1294263"/>
            <a:ext cx="4112831" cy="1323439"/>
          </a:xfrm>
          <a:prstGeom prst="rect">
            <a:avLst/>
          </a:prstGeom>
          <a:solidFill>
            <a:srgbClr val="0085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Latvijas Pētniecības un inovācijas stratēģiskā padome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chemeClr val="bg1"/>
                </a:solidFill>
              </a:rPr>
              <a:t>Vada premjers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chemeClr val="bg1"/>
                </a:solidFill>
              </a:rPr>
              <a:t>EM, IZM, VARAM, FM, TM, KM, VM, ZM, VK, LRPV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chemeClr val="bg1"/>
                </a:solidFill>
              </a:rPr>
              <a:t>Uzņēmumu organizācijas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100">
                <a:solidFill>
                  <a:schemeClr val="bg1"/>
                </a:solidFill>
              </a:rPr>
              <a:t>Zinātni un pētniecību pārstāvošās organizācijas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B74E9F8-5666-4BA7-A572-5CD7B3B7D6CC}"/>
              </a:ext>
            </a:extLst>
          </p:cNvPr>
          <p:cNvSpPr txBox="1"/>
          <p:nvPr/>
        </p:nvSpPr>
        <p:spPr>
          <a:xfrm>
            <a:off x="8772764" y="5012295"/>
            <a:ext cx="29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Politikas plānošanas līmenis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6BC78B4-7408-4CA1-9E64-514257D10B76}"/>
              </a:ext>
            </a:extLst>
          </p:cNvPr>
          <p:cNvSpPr txBox="1"/>
          <p:nvPr/>
        </p:nvSpPr>
        <p:spPr>
          <a:xfrm>
            <a:off x="721975" y="4658555"/>
            <a:ext cx="427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1">
                    <a:lumMod val="65000"/>
                  </a:schemeClr>
                </a:solidFill>
              </a:rPr>
              <a:t>Pētniecības, attīstības un inovāciju politika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720DAD-28AA-4BB0-ADDA-B0E8E8CDE1A3}"/>
              </a:ext>
            </a:extLst>
          </p:cNvPr>
          <p:cNvSpPr txBox="1"/>
          <p:nvPr/>
        </p:nvSpPr>
        <p:spPr>
          <a:xfrm>
            <a:off x="5111750" y="4667250"/>
            <a:ext cx="412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chemeClr val="bg1">
                    <a:lumMod val="65000"/>
                  </a:schemeClr>
                </a:solidFill>
              </a:rPr>
              <a:t>Saistītās politikas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9B7057E-50F1-4CF4-98AC-19107402D521}"/>
              </a:ext>
            </a:extLst>
          </p:cNvPr>
          <p:cNvSpPr txBox="1"/>
          <p:nvPr/>
        </p:nvSpPr>
        <p:spPr>
          <a:xfrm>
            <a:off x="8328676" y="5439460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LAD</a:t>
            </a:r>
            <a:endParaRPr lang="lv-LV" sz="1100">
              <a:solidFill>
                <a:srgbClr val="43435B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93BAC2-AC84-4D4A-8ED6-783FE9A79C52}"/>
              </a:ext>
            </a:extLst>
          </p:cNvPr>
          <p:cNvSpPr txBox="1"/>
          <p:nvPr/>
        </p:nvSpPr>
        <p:spPr>
          <a:xfrm>
            <a:off x="9771397" y="5439106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LRPV</a:t>
            </a:r>
            <a:endParaRPr lang="lv-LV" sz="1100">
              <a:solidFill>
                <a:srgbClr val="43435B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0BA6F0B-8EE2-4E32-AD9A-479C1221B26D}"/>
              </a:ext>
            </a:extLst>
          </p:cNvPr>
          <p:cNvCxnSpPr>
            <a:cxnSpLocks/>
          </p:cNvCxnSpPr>
          <p:nvPr/>
        </p:nvCxnSpPr>
        <p:spPr>
          <a:xfrm>
            <a:off x="611483" y="6139639"/>
            <a:ext cx="10894630" cy="0"/>
          </a:xfrm>
          <a:prstGeom prst="line">
            <a:avLst/>
          </a:prstGeom>
          <a:ln>
            <a:solidFill>
              <a:srgbClr val="A4A0B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001BAC6-D4A9-490A-BDF2-E2D32BAE570A}"/>
              </a:ext>
            </a:extLst>
          </p:cNvPr>
          <p:cNvSpPr txBox="1"/>
          <p:nvPr/>
        </p:nvSpPr>
        <p:spPr>
          <a:xfrm>
            <a:off x="7809230" y="5826038"/>
            <a:ext cx="395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solidFill>
                  <a:srgbClr val="A4A0BA"/>
                </a:solidFill>
              </a:rPr>
              <a:t>Politikas ieviešanas un atbalsta līmenis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8F7A0E2-3D7D-4B97-B28B-EC33306C495E}"/>
              </a:ext>
            </a:extLst>
          </p:cNvPr>
          <p:cNvSpPr txBox="1"/>
          <p:nvPr/>
        </p:nvSpPr>
        <p:spPr>
          <a:xfrm>
            <a:off x="623488" y="5450662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LIAA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A535BE4-871F-43B9-B36D-3CEE70F872BF}"/>
              </a:ext>
            </a:extLst>
          </p:cNvPr>
          <p:cNvSpPr txBox="1"/>
          <p:nvPr/>
        </p:nvSpPr>
        <p:spPr>
          <a:xfrm>
            <a:off x="5443440" y="5439106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ALTUM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B7B662D-4193-4C99-A4F0-E965C6BAF572}"/>
              </a:ext>
            </a:extLst>
          </p:cNvPr>
          <p:cNvSpPr txBox="1"/>
          <p:nvPr/>
        </p:nvSpPr>
        <p:spPr>
          <a:xfrm>
            <a:off x="2110521" y="5455570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LZP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37D241C-8A8D-4172-901F-CFE718AA40A3}"/>
              </a:ext>
            </a:extLst>
          </p:cNvPr>
          <p:cNvSpPr txBox="1"/>
          <p:nvPr/>
        </p:nvSpPr>
        <p:spPr>
          <a:xfrm>
            <a:off x="3590508" y="5455570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VIAA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149F370-D179-4A25-B49B-3E95374B860C}"/>
              </a:ext>
            </a:extLst>
          </p:cNvPr>
          <p:cNvSpPr txBox="1"/>
          <p:nvPr/>
        </p:nvSpPr>
        <p:spPr>
          <a:xfrm>
            <a:off x="6885955" y="5439460"/>
            <a:ext cx="1322727" cy="369332"/>
          </a:xfrm>
          <a:prstGeom prst="rect">
            <a:avLst/>
          </a:prstGeom>
          <a:solidFill>
            <a:srgbClr val="E2E2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rgbClr val="43435B"/>
                </a:solidFill>
              </a:rPr>
              <a:t>CFLA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26220A3-0EA7-415E-8EDA-F290B84BCE35}"/>
              </a:ext>
            </a:extLst>
          </p:cNvPr>
          <p:cNvSpPr txBox="1"/>
          <p:nvPr/>
        </p:nvSpPr>
        <p:spPr>
          <a:xfrm>
            <a:off x="621969" y="6221542"/>
            <a:ext cx="1307094" cy="507831"/>
          </a:xfrm>
          <a:prstGeom prst="rect">
            <a:avLst/>
          </a:prstGeom>
          <a:solidFill>
            <a:srgbClr val="5C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900" b="1">
                <a:solidFill>
                  <a:schemeClr val="bg1"/>
                </a:solidFill>
              </a:rPr>
              <a:t>2020: </a:t>
            </a:r>
            <a:r>
              <a:rPr lang="lv-LV" sz="900">
                <a:solidFill>
                  <a:schemeClr val="bg1"/>
                </a:solidFill>
              </a:rPr>
              <a:t>LIAA paplašinātas funkcijas inovāciju ieviešanas jomā </a:t>
            </a:r>
            <a:endParaRPr lang="lv-LV" sz="50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D78D19-EAAF-46F6-AE3A-5A9E7E5D219A}"/>
              </a:ext>
            </a:extLst>
          </p:cNvPr>
          <p:cNvSpPr txBox="1"/>
          <p:nvPr/>
        </p:nvSpPr>
        <p:spPr>
          <a:xfrm>
            <a:off x="2098422" y="6226231"/>
            <a:ext cx="1322727" cy="507831"/>
          </a:xfrm>
          <a:prstGeom prst="rect">
            <a:avLst/>
          </a:prstGeom>
          <a:solidFill>
            <a:srgbClr val="5C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900" b="1">
                <a:solidFill>
                  <a:schemeClr val="bg1"/>
                </a:solidFill>
              </a:rPr>
              <a:t>2020: </a:t>
            </a:r>
            <a:r>
              <a:rPr lang="lv-LV" sz="900">
                <a:solidFill>
                  <a:schemeClr val="bg1"/>
                </a:solidFill>
              </a:rPr>
              <a:t>izveidota LZP, integrējot Studiju un zinātnes administrāciju</a:t>
            </a:r>
            <a:endParaRPr lang="lv-LV" sz="50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4826071-3B6E-4FE2-AF21-18201D57BB29}"/>
              </a:ext>
            </a:extLst>
          </p:cNvPr>
          <p:cNvSpPr txBox="1"/>
          <p:nvPr/>
        </p:nvSpPr>
        <p:spPr>
          <a:xfrm>
            <a:off x="3590508" y="6216571"/>
            <a:ext cx="1231685" cy="512802"/>
          </a:xfrm>
          <a:prstGeom prst="rect">
            <a:avLst/>
          </a:prstGeom>
          <a:solidFill>
            <a:srgbClr val="5C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noAutofit/>
          </a:bodyPr>
          <a:lstStyle/>
          <a:p>
            <a:pPr algn="ctr"/>
            <a:r>
              <a:rPr lang="lv-LV" sz="900" b="1">
                <a:solidFill>
                  <a:schemeClr val="bg1"/>
                </a:solidFill>
              </a:rPr>
              <a:t>2021:  </a:t>
            </a:r>
            <a:r>
              <a:rPr lang="lv-LV" sz="900">
                <a:solidFill>
                  <a:schemeClr val="bg1"/>
                </a:solidFill>
              </a:rPr>
              <a:t>LZP integrētas VIAA P&amp;A un starpt. programmu funkcijas</a:t>
            </a:r>
            <a:endParaRPr lang="lv-LV" sz="500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A0E7D6D-F64F-4B90-8E96-3BB1EAC0B4B6}"/>
              </a:ext>
            </a:extLst>
          </p:cNvPr>
          <p:cNvCxnSpPr>
            <a:cxnSpLocks/>
          </p:cNvCxnSpPr>
          <p:nvPr/>
        </p:nvCxnSpPr>
        <p:spPr>
          <a:xfrm>
            <a:off x="1284563" y="5830231"/>
            <a:ext cx="0" cy="396000"/>
          </a:xfrm>
          <a:prstGeom prst="line">
            <a:avLst/>
          </a:prstGeom>
          <a:ln w="6350">
            <a:solidFill>
              <a:srgbClr val="5C6F9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EE7F35A-8F7B-4D3B-B681-88F405A6E827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2759785" y="5819994"/>
            <a:ext cx="1" cy="406237"/>
          </a:xfrm>
          <a:prstGeom prst="line">
            <a:avLst/>
          </a:prstGeom>
          <a:ln w="6350">
            <a:solidFill>
              <a:srgbClr val="5C6F9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B6D8B29-9AC7-41C0-80A0-D3480B42E387}"/>
              </a:ext>
            </a:extLst>
          </p:cNvPr>
          <p:cNvCxnSpPr>
            <a:cxnSpLocks/>
          </p:cNvCxnSpPr>
          <p:nvPr/>
        </p:nvCxnSpPr>
        <p:spPr>
          <a:xfrm>
            <a:off x="5065607" y="5597491"/>
            <a:ext cx="0" cy="894697"/>
          </a:xfrm>
          <a:prstGeom prst="line">
            <a:avLst/>
          </a:prstGeom>
          <a:ln w="6350">
            <a:solidFill>
              <a:srgbClr val="5C6F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4144E5E7-88B8-4246-8831-C291A4106817}"/>
              </a:ext>
            </a:extLst>
          </p:cNvPr>
          <p:cNvCxnSpPr>
            <a:cxnSpLocks/>
          </p:cNvCxnSpPr>
          <p:nvPr/>
        </p:nvCxnSpPr>
        <p:spPr>
          <a:xfrm flipH="1" flipV="1">
            <a:off x="4834532" y="6480146"/>
            <a:ext cx="208961" cy="2382"/>
          </a:xfrm>
          <a:prstGeom prst="straightConnector1">
            <a:avLst/>
          </a:prstGeom>
          <a:ln>
            <a:solidFill>
              <a:srgbClr val="5C6F9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C37E386C-3E14-44C2-AF0F-C55907ADDE04}"/>
              </a:ext>
            </a:extLst>
          </p:cNvPr>
          <p:cNvCxnSpPr>
            <a:cxnSpLocks/>
          </p:cNvCxnSpPr>
          <p:nvPr/>
        </p:nvCxnSpPr>
        <p:spPr>
          <a:xfrm flipH="1">
            <a:off x="3444335" y="6473035"/>
            <a:ext cx="129186" cy="4841"/>
          </a:xfrm>
          <a:prstGeom prst="straightConnector1">
            <a:avLst/>
          </a:prstGeom>
          <a:ln>
            <a:solidFill>
              <a:srgbClr val="5C6F9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C0BBBE56-4D4C-4C36-9DFA-45F673FC5F0A}"/>
              </a:ext>
            </a:extLst>
          </p:cNvPr>
          <p:cNvCxnSpPr>
            <a:cxnSpLocks/>
          </p:cNvCxnSpPr>
          <p:nvPr/>
        </p:nvCxnSpPr>
        <p:spPr>
          <a:xfrm>
            <a:off x="4927937" y="5597491"/>
            <a:ext cx="122840" cy="0"/>
          </a:xfrm>
          <a:prstGeom prst="straightConnector1">
            <a:avLst/>
          </a:prstGeom>
          <a:ln>
            <a:solidFill>
              <a:srgbClr val="5C6F9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1A3B7B87-44C6-443D-B1BD-FD24E6CFA83B}"/>
              </a:ext>
            </a:extLst>
          </p:cNvPr>
          <p:cNvCxnSpPr/>
          <p:nvPr/>
        </p:nvCxnSpPr>
        <p:spPr>
          <a:xfrm>
            <a:off x="1951177" y="6469296"/>
            <a:ext cx="144000" cy="2381"/>
          </a:xfrm>
          <a:prstGeom prst="line">
            <a:avLst/>
          </a:prstGeom>
          <a:ln>
            <a:solidFill>
              <a:srgbClr val="5C6F96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C741D67A-1F54-4660-94C5-B5F179547AC6}"/>
              </a:ext>
            </a:extLst>
          </p:cNvPr>
          <p:cNvSpPr/>
          <p:nvPr/>
        </p:nvSpPr>
        <p:spPr>
          <a:xfrm>
            <a:off x="3327991" y="1147483"/>
            <a:ext cx="5124893" cy="14665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B8A5E8D-8BD3-445A-A87C-3C26A3BCF301}"/>
              </a:ext>
            </a:extLst>
          </p:cNvPr>
          <p:cNvSpPr/>
          <p:nvPr/>
        </p:nvSpPr>
        <p:spPr>
          <a:xfrm>
            <a:off x="5091928" y="2822161"/>
            <a:ext cx="6211530" cy="18870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576031C-EB34-4A4E-9051-23DA320E69BA}"/>
              </a:ext>
            </a:extLst>
          </p:cNvPr>
          <p:cNvSpPr/>
          <p:nvPr/>
        </p:nvSpPr>
        <p:spPr>
          <a:xfrm>
            <a:off x="8223585" y="5381627"/>
            <a:ext cx="3210163" cy="4683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3" name="Graphic 62" descr="Exclamation mark">
            <a:extLst>
              <a:ext uri="{FF2B5EF4-FFF2-40B4-BE49-F238E27FC236}">
                <a16:creationId xmlns:a16="http://schemas.microsoft.com/office/drawing/2014/main" xmlns="" id="{A70E2119-815E-4BFE-A02F-588F0D231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1453" y="3453714"/>
            <a:ext cx="670634" cy="670634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F4BA257-7355-4002-BC0B-400410132A66}"/>
              </a:ext>
            </a:extLst>
          </p:cNvPr>
          <p:cNvSpPr/>
          <p:nvPr/>
        </p:nvSpPr>
        <p:spPr>
          <a:xfrm>
            <a:off x="452241" y="5381628"/>
            <a:ext cx="3388324" cy="545250"/>
          </a:xfrm>
          <a:prstGeom prst="ellipse">
            <a:avLst/>
          </a:prstGeom>
          <a:noFill/>
          <a:ln w="19050">
            <a:solidFill>
              <a:srgbClr val="C18C8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7" name="Graphic 66" descr="Exclamation mark">
            <a:extLst>
              <a:ext uri="{FF2B5EF4-FFF2-40B4-BE49-F238E27FC236}">
                <a16:creationId xmlns:a16="http://schemas.microsoft.com/office/drawing/2014/main" xmlns="" id="{C4510EA7-6DC8-41CE-AE47-F81289D56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51453" y="5284858"/>
            <a:ext cx="670634" cy="670634"/>
          </a:xfrm>
          <a:prstGeom prst="rect">
            <a:avLst/>
          </a:prstGeom>
        </p:spPr>
      </p:pic>
      <p:sp>
        <p:nvSpPr>
          <p:cNvPr id="68" name="Arrow: Up 67">
            <a:extLst>
              <a:ext uri="{FF2B5EF4-FFF2-40B4-BE49-F238E27FC236}">
                <a16:creationId xmlns:a16="http://schemas.microsoft.com/office/drawing/2014/main" xmlns="" id="{1AA1AE2A-2A01-498E-B5C0-EF36204AAE3D}"/>
              </a:ext>
            </a:extLst>
          </p:cNvPr>
          <p:cNvSpPr/>
          <p:nvPr/>
        </p:nvSpPr>
        <p:spPr>
          <a:xfrm>
            <a:off x="11631840" y="2318218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9" name="Arrow: Up 68">
            <a:extLst>
              <a:ext uri="{FF2B5EF4-FFF2-40B4-BE49-F238E27FC236}">
                <a16:creationId xmlns:a16="http://schemas.microsoft.com/office/drawing/2014/main" xmlns="" id="{42CD67DF-7F13-47CD-82A3-577205DA29B3}"/>
              </a:ext>
            </a:extLst>
          </p:cNvPr>
          <p:cNvSpPr/>
          <p:nvPr/>
        </p:nvSpPr>
        <p:spPr>
          <a:xfrm>
            <a:off x="11626237" y="4981674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0" name="Arrow: Up 69">
            <a:extLst>
              <a:ext uri="{FF2B5EF4-FFF2-40B4-BE49-F238E27FC236}">
                <a16:creationId xmlns:a16="http://schemas.microsoft.com/office/drawing/2014/main" xmlns="" id="{B13E6BFB-D504-4C63-A4B7-75F7206E2809}"/>
              </a:ext>
            </a:extLst>
          </p:cNvPr>
          <p:cNvSpPr/>
          <p:nvPr/>
        </p:nvSpPr>
        <p:spPr>
          <a:xfrm>
            <a:off x="11618002" y="5790349"/>
            <a:ext cx="287284" cy="320923"/>
          </a:xfrm>
          <a:prstGeom prst="upArrow">
            <a:avLst/>
          </a:prstGeom>
          <a:solidFill>
            <a:srgbClr val="00859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055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A045E-7C88-4858-82E1-DB0E4664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14" y="295628"/>
            <a:ext cx="10515600" cy="1086664"/>
          </a:xfrm>
        </p:spPr>
        <p:txBody>
          <a:bodyPr>
            <a:normAutofit/>
          </a:bodyPr>
          <a:lstStyle/>
          <a:p>
            <a:r>
              <a:rPr lang="lv-LV" sz="2500" b="1">
                <a:solidFill>
                  <a:srgbClr val="43435B"/>
                </a:solidFill>
                <a:latin typeface="Arial Black" panose="020B0A04020102020204" pitchFamily="34" charset="0"/>
              </a:rPr>
              <a:t>P&amp;A&amp;I INSTITUCINĀLĀS SADARBĪBAS STIPRINĀŠANA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E34D1-1F10-4C79-AC39-F9D65F0A57A1}"/>
              </a:ext>
            </a:extLst>
          </p:cNvPr>
          <p:cNvSpPr txBox="1"/>
          <p:nvPr/>
        </p:nvSpPr>
        <p:spPr>
          <a:xfrm>
            <a:off x="776704" y="1388677"/>
            <a:ext cx="3558802" cy="639946"/>
          </a:xfrm>
          <a:prstGeom prst="rect">
            <a:avLst/>
          </a:prstGeom>
          <a:solidFill>
            <a:srgbClr val="41868F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Ekonomikas ministrija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002591-CA90-432D-AB80-A20DE6B4B6CC}"/>
              </a:ext>
            </a:extLst>
          </p:cNvPr>
          <p:cNvSpPr txBox="1"/>
          <p:nvPr/>
        </p:nvSpPr>
        <p:spPr>
          <a:xfrm>
            <a:off x="776703" y="2374112"/>
            <a:ext cx="3558803" cy="646331"/>
          </a:xfrm>
          <a:prstGeom prst="rect">
            <a:avLst/>
          </a:prstGeom>
          <a:solidFill>
            <a:srgbClr val="41868F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Latvijas Investīciju un attīstības aģentūra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5ACECF-0B5E-4104-91F8-21B024189298}"/>
              </a:ext>
            </a:extLst>
          </p:cNvPr>
          <p:cNvSpPr txBox="1"/>
          <p:nvPr/>
        </p:nvSpPr>
        <p:spPr>
          <a:xfrm>
            <a:off x="776703" y="3243981"/>
            <a:ext cx="617483" cy="400110"/>
          </a:xfrm>
          <a:prstGeom prst="rect">
            <a:avLst/>
          </a:prstGeom>
          <a:solidFill>
            <a:srgbClr val="E2E2E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000" b="1">
                <a:solidFill>
                  <a:srgbClr val="43435B"/>
                </a:solidFill>
              </a:rPr>
              <a:t>RIS3</a:t>
            </a:r>
          </a:p>
          <a:p>
            <a:pPr algn="ctr"/>
            <a:r>
              <a:rPr lang="lv-LV" sz="1000" b="1">
                <a:solidFill>
                  <a:srgbClr val="43435B"/>
                </a:solidFill>
              </a:rPr>
              <a:t>padome</a:t>
            </a:r>
            <a:endParaRPr lang="lv-LV" sz="1200" b="1">
              <a:solidFill>
                <a:srgbClr val="43435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3EE7AC-CFC0-4705-80F1-403518507608}"/>
              </a:ext>
            </a:extLst>
          </p:cNvPr>
          <p:cNvSpPr txBox="1"/>
          <p:nvPr/>
        </p:nvSpPr>
        <p:spPr>
          <a:xfrm>
            <a:off x="1512033" y="3246267"/>
            <a:ext cx="617483" cy="400110"/>
          </a:xfrm>
          <a:prstGeom prst="rect">
            <a:avLst/>
          </a:prstGeom>
          <a:solidFill>
            <a:srgbClr val="E2E2E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000" b="1">
                <a:solidFill>
                  <a:srgbClr val="43435B"/>
                </a:solidFill>
              </a:rPr>
              <a:t>RIS3</a:t>
            </a:r>
          </a:p>
          <a:p>
            <a:pPr algn="ctr"/>
            <a:r>
              <a:rPr lang="lv-LV" sz="1000" b="1">
                <a:solidFill>
                  <a:srgbClr val="43435B"/>
                </a:solidFill>
              </a:rPr>
              <a:t>padome</a:t>
            </a:r>
            <a:endParaRPr lang="lv-LV" sz="1200" b="1">
              <a:solidFill>
                <a:srgbClr val="43435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5093F7-1AFD-4D14-97AE-3652539B787A}"/>
              </a:ext>
            </a:extLst>
          </p:cNvPr>
          <p:cNvSpPr txBox="1"/>
          <p:nvPr/>
        </p:nvSpPr>
        <p:spPr>
          <a:xfrm>
            <a:off x="2247365" y="3243115"/>
            <a:ext cx="617483" cy="400110"/>
          </a:xfrm>
          <a:prstGeom prst="rect">
            <a:avLst/>
          </a:prstGeom>
          <a:solidFill>
            <a:srgbClr val="E2E2E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000" b="1">
                <a:solidFill>
                  <a:srgbClr val="43435B"/>
                </a:solidFill>
              </a:rPr>
              <a:t>RIS3</a:t>
            </a:r>
          </a:p>
          <a:p>
            <a:pPr algn="ctr"/>
            <a:r>
              <a:rPr lang="lv-LV" sz="1000" b="1">
                <a:solidFill>
                  <a:srgbClr val="43435B"/>
                </a:solidFill>
              </a:rPr>
              <a:t>padome</a:t>
            </a:r>
            <a:endParaRPr lang="lv-LV" sz="1200" b="1">
              <a:solidFill>
                <a:srgbClr val="43435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2085C4-3034-45FD-AB20-98C84CED6F64}"/>
              </a:ext>
            </a:extLst>
          </p:cNvPr>
          <p:cNvSpPr txBox="1"/>
          <p:nvPr/>
        </p:nvSpPr>
        <p:spPr>
          <a:xfrm>
            <a:off x="2982692" y="3247460"/>
            <a:ext cx="617483" cy="400110"/>
          </a:xfrm>
          <a:prstGeom prst="rect">
            <a:avLst/>
          </a:prstGeom>
          <a:solidFill>
            <a:srgbClr val="E2E2E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000" b="1">
                <a:solidFill>
                  <a:srgbClr val="43435B"/>
                </a:solidFill>
              </a:rPr>
              <a:t>RIS3</a:t>
            </a:r>
          </a:p>
          <a:p>
            <a:pPr algn="ctr"/>
            <a:r>
              <a:rPr lang="lv-LV" sz="1000" b="1">
                <a:solidFill>
                  <a:srgbClr val="43435B"/>
                </a:solidFill>
              </a:rPr>
              <a:t>padome</a:t>
            </a:r>
            <a:endParaRPr lang="lv-LV" sz="1200" b="1">
              <a:solidFill>
                <a:srgbClr val="43435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9E933B-2040-4EC8-BE63-A21FC46BA694}"/>
              </a:ext>
            </a:extLst>
          </p:cNvPr>
          <p:cNvSpPr txBox="1"/>
          <p:nvPr/>
        </p:nvSpPr>
        <p:spPr>
          <a:xfrm>
            <a:off x="3718023" y="3247460"/>
            <a:ext cx="617483" cy="400110"/>
          </a:xfrm>
          <a:prstGeom prst="rect">
            <a:avLst/>
          </a:prstGeom>
          <a:solidFill>
            <a:srgbClr val="E2E2E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000" b="1">
                <a:solidFill>
                  <a:srgbClr val="43435B"/>
                </a:solidFill>
              </a:rPr>
              <a:t>RIS3</a:t>
            </a:r>
          </a:p>
          <a:p>
            <a:pPr algn="ctr"/>
            <a:r>
              <a:rPr lang="lv-LV" sz="1000" b="1">
                <a:solidFill>
                  <a:srgbClr val="43435B"/>
                </a:solidFill>
              </a:rPr>
              <a:t>padome</a:t>
            </a:r>
            <a:endParaRPr lang="lv-LV" sz="1200" b="1">
              <a:solidFill>
                <a:srgbClr val="43435B"/>
              </a:solidFill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xmlns="" id="{A5C079F0-1A2E-4229-B281-05793C86337D}"/>
              </a:ext>
            </a:extLst>
          </p:cNvPr>
          <p:cNvSpPr/>
          <p:nvPr/>
        </p:nvSpPr>
        <p:spPr>
          <a:xfrm>
            <a:off x="994138" y="3020443"/>
            <a:ext cx="228600" cy="223538"/>
          </a:xfrm>
          <a:prstGeom prst="up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xmlns="" id="{6310DC3A-4805-4CCF-807E-AFC5D490709F}"/>
              </a:ext>
            </a:extLst>
          </p:cNvPr>
          <p:cNvSpPr/>
          <p:nvPr/>
        </p:nvSpPr>
        <p:spPr>
          <a:xfrm>
            <a:off x="1706475" y="3024976"/>
            <a:ext cx="228600" cy="223538"/>
          </a:xfrm>
          <a:prstGeom prst="up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xmlns="" id="{6036FAF4-C1D5-43A6-9CD5-2D175B8196B5}"/>
              </a:ext>
            </a:extLst>
          </p:cNvPr>
          <p:cNvSpPr/>
          <p:nvPr/>
        </p:nvSpPr>
        <p:spPr>
          <a:xfrm>
            <a:off x="2441804" y="3019419"/>
            <a:ext cx="228600" cy="223538"/>
          </a:xfrm>
          <a:prstGeom prst="up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xmlns="" id="{1CACB0AE-A9FF-4F51-884D-AF46E63131AC}"/>
              </a:ext>
            </a:extLst>
          </p:cNvPr>
          <p:cNvSpPr/>
          <p:nvPr/>
        </p:nvSpPr>
        <p:spPr>
          <a:xfrm>
            <a:off x="3896891" y="3019419"/>
            <a:ext cx="228600" cy="223538"/>
          </a:xfrm>
          <a:prstGeom prst="up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xmlns="" id="{467517EB-1791-4C13-A04D-3F808A2FD57F}"/>
              </a:ext>
            </a:extLst>
          </p:cNvPr>
          <p:cNvSpPr/>
          <p:nvPr/>
        </p:nvSpPr>
        <p:spPr>
          <a:xfrm>
            <a:off x="3177134" y="3019419"/>
            <a:ext cx="228600" cy="223538"/>
          </a:xfrm>
          <a:prstGeom prst="up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xmlns="" id="{9A718163-D36D-46C6-9F5F-4F6A18497380}"/>
              </a:ext>
            </a:extLst>
          </p:cNvPr>
          <p:cNvSpPr/>
          <p:nvPr/>
        </p:nvSpPr>
        <p:spPr>
          <a:xfrm>
            <a:off x="2464797" y="2035009"/>
            <a:ext cx="205607" cy="339104"/>
          </a:xfrm>
          <a:prstGeom prst="upDown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4088DB7-BF60-4056-ACD1-24943B23B37B}"/>
              </a:ext>
            </a:extLst>
          </p:cNvPr>
          <p:cNvSpPr txBox="1"/>
          <p:nvPr/>
        </p:nvSpPr>
        <p:spPr>
          <a:xfrm>
            <a:off x="776703" y="4089967"/>
            <a:ext cx="3558802" cy="646331"/>
          </a:xfrm>
          <a:prstGeom prst="rect">
            <a:avLst/>
          </a:prstGeom>
          <a:solidFill>
            <a:srgbClr val="76537D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Izglītības un zinātnes ministrija     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294AF6-33F7-4654-8D5B-EC9B39E478EC}"/>
              </a:ext>
            </a:extLst>
          </p:cNvPr>
          <p:cNvSpPr txBox="1"/>
          <p:nvPr/>
        </p:nvSpPr>
        <p:spPr>
          <a:xfrm>
            <a:off x="776703" y="5088669"/>
            <a:ext cx="3558802" cy="646331"/>
          </a:xfrm>
          <a:prstGeom prst="rect">
            <a:avLst/>
          </a:prstGeom>
          <a:solidFill>
            <a:srgbClr val="76537D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Latvijas Zinātnes padome</a:t>
            </a: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xmlns="" id="{96CF803A-3D49-4F24-964F-83786FBD6F21}"/>
              </a:ext>
            </a:extLst>
          </p:cNvPr>
          <p:cNvSpPr/>
          <p:nvPr/>
        </p:nvSpPr>
        <p:spPr>
          <a:xfrm>
            <a:off x="2478407" y="4742931"/>
            <a:ext cx="185192" cy="339104"/>
          </a:xfrm>
          <a:prstGeom prst="upDown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xmlns="" id="{E7576B8C-EC5E-4F6B-83B2-EA2F0083A50F}"/>
              </a:ext>
            </a:extLst>
          </p:cNvPr>
          <p:cNvSpPr/>
          <p:nvPr/>
        </p:nvSpPr>
        <p:spPr>
          <a:xfrm>
            <a:off x="2453007" y="5735000"/>
            <a:ext cx="233027" cy="352370"/>
          </a:xfrm>
          <a:prstGeom prst="upArrow">
            <a:avLst/>
          </a:prstGeom>
          <a:solidFill>
            <a:srgbClr val="E2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59E60E2-AE48-44E8-A29C-5D34291F24BE}"/>
              </a:ext>
            </a:extLst>
          </p:cNvPr>
          <p:cNvSpPr txBox="1"/>
          <p:nvPr/>
        </p:nvSpPr>
        <p:spPr>
          <a:xfrm>
            <a:off x="776704" y="6009830"/>
            <a:ext cx="3558802" cy="400110"/>
          </a:xfrm>
          <a:prstGeom prst="rect">
            <a:avLst/>
          </a:prstGeom>
          <a:solidFill>
            <a:srgbClr val="E2E2EA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000" b="1">
                <a:solidFill>
                  <a:srgbClr val="43435B"/>
                </a:solidFill>
              </a:rPr>
              <a:t>LZP Konsultatīvā</a:t>
            </a:r>
          </a:p>
          <a:p>
            <a:pPr algn="ctr"/>
            <a:r>
              <a:rPr lang="lv-LV" sz="1000" b="1">
                <a:solidFill>
                  <a:srgbClr val="43435B"/>
                </a:solidFill>
              </a:rPr>
              <a:t> zinātnieku padome</a:t>
            </a:r>
            <a:endParaRPr lang="lv-LV" sz="1200" b="1">
              <a:solidFill>
                <a:srgbClr val="43435B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5BB0176-DD2C-4F66-BCAA-CB0B684D7EA2}"/>
              </a:ext>
            </a:extLst>
          </p:cNvPr>
          <p:cNvSpPr txBox="1"/>
          <p:nvPr/>
        </p:nvSpPr>
        <p:spPr>
          <a:xfrm>
            <a:off x="5188681" y="2960393"/>
            <a:ext cx="2777757" cy="1138773"/>
          </a:xfrm>
          <a:prstGeom prst="rect">
            <a:avLst/>
          </a:prstGeom>
          <a:solidFill>
            <a:srgbClr val="A4A0BA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lv-LV">
              <a:solidFill>
                <a:srgbClr val="43435B"/>
              </a:solidFill>
            </a:endParaRPr>
          </a:p>
          <a:p>
            <a:pPr algn="ctr"/>
            <a:r>
              <a:rPr lang="lv-LV" sz="1600" b="1">
                <a:solidFill>
                  <a:srgbClr val="43435B"/>
                </a:solidFill>
              </a:rPr>
              <a:t>Inovāciju pārvaldības padome </a:t>
            </a:r>
            <a:r>
              <a:rPr lang="lv-LV" sz="1600">
                <a:solidFill>
                  <a:srgbClr val="43435B"/>
                </a:solidFill>
              </a:rPr>
              <a:t>(2x gadā; EM sekretariāts)</a:t>
            </a:r>
          </a:p>
          <a:p>
            <a:pPr algn="ctr"/>
            <a:endParaRPr lang="lv-LV">
              <a:solidFill>
                <a:srgbClr val="43435B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936BD13-0C95-4CA8-9F38-4B2667EA4A5D}"/>
              </a:ext>
            </a:extLst>
          </p:cNvPr>
          <p:cNvCxnSpPr>
            <a:cxnSpLocks/>
          </p:cNvCxnSpPr>
          <p:nvPr/>
        </p:nvCxnSpPr>
        <p:spPr>
          <a:xfrm>
            <a:off x="7189198" y="1699019"/>
            <a:ext cx="0" cy="1261374"/>
          </a:xfrm>
          <a:prstGeom prst="straightConnector1">
            <a:avLst/>
          </a:prstGeom>
          <a:ln w="25400">
            <a:solidFill>
              <a:srgbClr val="41868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7863BA5-9D87-4934-A476-6AB3328643EE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335506" y="1699020"/>
            <a:ext cx="2853692" cy="9630"/>
          </a:xfrm>
          <a:prstGeom prst="line">
            <a:avLst/>
          </a:prstGeom>
          <a:ln w="25400">
            <a:solidFill>
              <a:srgbClr val="4186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08C862D-CD1B-4DF0-B482-31568D10129F}"/>
              </a:ext>
            </a:extLst>
          </p:cNvPr>
          <p:cNvSpPr txBox="1"/>
          <p:nvPr/>
        </p:nvSpPr>
        <p:spPr>
          <a:xfrm>
            <a:off x="5396210" y="1388677"/>
            <a:ext cx="11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>
                <a:solidFill>
                  <a:srgbClr val="43435B"/>
                </a:solidFill>
              </a:rPr>
              <a:t>ministrs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1978D55-0062-47B9-9E1B-6099E53F1F1F}"/>
              </a:ext>
            </a:extLst>
          </p:cNvPr>
          <p:cNvCxnSpPr>
            <a:cxnSpLocks/>
          </p:cNvCxnSpPr>
          <p:nvPr/>
        </p:nvCxnSpPr>
        <p:spPr>
          <a:xfrm flipV="1">
            <a:off x="4369529" y="2697277"/>
            <a:ext cx="2373899" cy="2"/>
          </a:xfrm>
          <a:prstGeom prst="line">
            <a:avLst/>
          </a:prstGeom>
          <a:ln w="25400">
            <a:solidFill>
              <a:srgbClr val="4186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7B4D98DE-BBAE-4503-AF4E-618823AA6FB6}"/>
              </a:ext>
            </a:extLst>
          </p:cNvPr>
          <p:cNvCxnSpPr>
            <a:cxnSpLocks/>
          </p:cNvCxnSpPr>
          <p:nvPr/>
        </p:nvCxnSpPr>
        <p:spPr>
          <a:xfrm>
            <a:off x="6743428" y="2697277"/>
            <a:ext cx="0" cy="263116"/>
          </a:xfrm>
          <a:prstGeom prst="straightConnector1">
            <a:avLst/>
          </a:prstGeom>
          <a:ln w="25400">
            <a:solidFill>
              <a:srgbClr val="41868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CB09B40-1A1A-4E22-90EB-EC024A7AA9BF}"/>
              </a:ext>
            </a:extLst>
          </p:cNvPr>
          <p:cNvSpPr txBox="1"/>
          <p:nvPr/>
        </p:nvSpPr>
        <p:spPr>
          <a:xfrm>
            <a:off x="5385163" y="2317411"/>
            <a:ext cx="11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>
                <a:solidFill>
                  <a:srgbClr val="43435B"/>
                </a:solidFill>
              </a:rPr>
              <a:t>direktors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7D6B22B-D4A0-48D3-B746-B72FAFC948BC}"/>
              </a:ext>
            </a:extLst>
          </p:cNvPr>
          <p:cNvCxnSpPr>
            <a:cxnSpLocks/>
          </p:cNvCxnSpPr>
          <p:nvPr/>
        </p:nvCxnSpPr>
        <p:spPr>
          <a:xfrm>
            <a:off x="4369529" y="4436660"/>
            <a:ext cx="2373899" cy="0"/>
          </a:xfrm>
          <a:prstGeom prst="line">
            <a:avLst/>
          </a:prstGeom>
          <a:ln w="25400">
            <a:solidFill>
              <a:srgbClr val="7653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C5B57DBE-2747-48CA-A199-2D3933EEBA03}"/>
              </a:ext>
            </a:extLst>
          </p:cNvPr>
          <p:cNvCxnSpPr>
            <a:cxnSpLocks/>
          </p:cNvCxnSpPr>
          <p:nvPr/>
        </p:nvCxnSpPr>
        <p:spPr>
          <a:xfrm flipV="1">
            <a:off x="6743428" y="4160722"/>
            <a:ext cx="0" cy="275938"/>
          </a:xfrm>
          <a:prstGeom prst="straightConnector1">
            <a:avLst/>
          </a:prstGeom>
          <a:ln w="25400">
            <a:solidFill>
              <a:srgbClr val="76537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600FDC8-DEC5-4068-A430-0CED9537BE29}"/>
              </a:ext>
            </a:extLst>
          </p:cNvPr>
          <p:cNvSpPr txBox="1"/>
          <p:nvPr/>
        </p:nvSpPr>
        <p:spPr>
          <a:xfrm>
            <a:off x="5400856" y="5075402"/>
            <a:ext cx="11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>
                <a:solidFill>
                  <a:srgbClr val="43435B"/>
                </a:solidFill>
              </a:rPr>
              <a:t>direktors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FFB0E6E4-D332-42C9-8836-80A7A5AED880}"/>
              </a:ext>
            </a:extLst>
          </p:cNvPr>
          <p:cNvCxnSpPr>
            <a:cxnSpLocks/>
          </p:cNvCxnSpPr>
          <p:nvPr/>
        </p:nvCxnSpPr>
        <p:spPr>
          <a:xfrm flipV="1">
            <a:off x="4369529" y="5409272"/>
            <a:ext cx="2853692" cy="12824"/>
          </a:xfrm>
          <a:prstGeom prst="line">
            <a:avLst/>
          </a:prstGeom>
          <a:ln w="25400">
            <a:solidFill>
              <a:srgbClr val="7653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C1C19664-B5B4-40BB-8CD2-3B34D7BE3B5A}"/>
              </a:ext>
            </a:extLst>
          </p:cNvPr>
          <p:cNvCxnSpPr>
            <a:cxnSpLocks/>
          </p:cNvCxnSpPr>
          <p:nvPr/>
        </p:nvCxnSpPr>
        <p:spPr>
          <a:xfrm flipV="1">
            <a:off x="7223221" y="4160723"/>
            <a:ext cx="0" cy="1248549"/>
          </a:xfrm>
          <a:prstGeom prst="straightConnector1">
            <a:avLst/>
          </a:prstGeom>
          <a:ln w="25400">
            <a:solidFill>
              <a:srgbClr val="76537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118F6CC-665B-4B92-AFF9-8C5550377E0B}"/>
              </a:ext>
            </a:extLst>
          </p:cNvPr>
          <p:cNvSpPr txBox="1"/>
          <p:nvPr/>
        </p:nvSpPr>
        <p:spPr>
          <a:xfrm>
            <a:off x="5394810" y="4114025"/>
            <a:ext cx="11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>
                <a:solidFill>
                  <a:srgbClr val="43435B"/>
                </a:solidFill>
              </a:rPr>
              <a:t>ministrs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CB027A86-239F-43D7-B3F3-7633051F4052}"/>
              </a:ext>
            </a:extLst>
          </p:cNvPr>
          <p:cNvSpPr/>
          <p:nvPr/>
        </p:nvSpPr>
        <p:spPr>
          <a:xfrm>
            <a:off x="8104528" y="1382292"/>
            <a:ext cx="3558802" cy="5029141"/>
          </a:xfrm>
          <a:prstGeom prst="rect">
            <a:avLst/>
          </a:prstGeom>
          <a:ln w="19050">
            <a:solidFill>
              <a:srgbClr val="A4A0BA"/>
            </a:solidFill>
            <a:prstDash val="sysDash"/>
          </a:ln>
        </p:spPr>
        <p:txBody>
          <a:bodyPr wrap="square">
            <a:noAutofit/>
          </a:bodyPr>
          <a:lstStyle/>
          <a:p>
            <a:r>
              <a:rPr lang="lv-LV" sz="1200" b="1">
                <a:solidFill>
                  <a:srgbClr val="43435B"/>
                </a:solidFill>
              </a:rPr>
              <a:t>Galvenā funkcija: </a:t>
            </a:r>
            <a:r>
              <a:rPr lang="lv-LV" sz="1200">
                <a:solidFill>
                  <a:srgbClr val="43435B"/>
                </a:solidFill>
              </a:rPr>
              <a:t>stratēģiski vadīt, organizēt un uzraudzīt P&amp;A&amp;I politikas ieviešanu, galvenokārt LIAA un LZP jautājumu blokā.</a:t>
            </a:r>
          </a:p>
          <a:p>
            <a:endParaRPr lang="lv-LV" sz="1200">
              <a:solidFill>
                <a:srgbClr val="43435B"/>
              </a:solidFill>
            </a:endParaRPr>
          </a:p>
          <a:p>
            <a:r>
              <a:rPr lang="lv-LV" sz="1200" b="1">
                <a:solidFill>
                  <a:srgbClr val="43435B"/>
                </a:solidFill>
              </a:rPr>
              <a:t>Uzdevumi: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lv-LV" sz="1200">
                <a:solidFill>
                  <a:srgbClr val="43435B"/>
                </a:solidFill>
              </a:rPr>
              <a:t>P&amp;A&amp;I politikas saskaņošana, jauni politikas virzieni;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lv-LV" sz="1200">
                <a:solidFill>
                  <a:srgbClr val="43435B"/>
                </a:solidFill>
              </a:rPr>
              <a:t>LIAA un LZP stratēģiskais redzējums (stratēģija, virsuzdevumi, rīcības plāns, sasniedzamie rezultāti, programmu un darbības virzieni, rezultātu sniegums), t.sk. paredzēšana – gan plānošanas, gan operacionālas ieviešanas aspektos;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lv-LV" sz="1200">
                <a:solidFill>
                  <a:srgbClr val="43435B"/>
                </a:solidFill>
              </a:rPr>
              <a:t>Vērtību ķēžu ekosistēmu attīstība;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lv-LV" sz="1200">
                <a:solidFill>
                  <a:srgbClr val="43435B"/>
                </a:solidFill>
              </a:rPr>
              <a:t>LIAA un LZP atbalsta programmēšana – P&amp;A&amp;I un zinātnes atbalsta programmu vispārējais dizains un saturs, finansējuma apropriāciju sadalījums starp programmām un administrēšanas izdevumiem;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lv-LV" sz="1200">
                <a:solidFill>
                  <a:srgbClr val="43435B"/>
                </a:solidFill>
              </a:rPr>
              <a:t>Stratēģiskās investīcijas un lielie P&amp;A&amp;I projekti – lēmumi par liela mēroga projektu finansēšanu.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lv-LV" sz="1200">
                <a:solidFill>
                  <a:srgbClr val="43435B"/>
                </a:solidFill>
              </a:rPr>
              <a:t>LIAA un LZP sadarbība ES līmeņa un citu starptautisko programmu jomā;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lv-LV" sz="1200">
                <a:solidFill>
                  <a:srgbClr val="43435B"/>
                </a:solidFill>
              </a:rPr>
              <a:t>EM, IZM, LIAA, LZP darba koordinācija (saskaņotas rīcības, sinerģija starp atbalsta programmām un projektiem, citām aktivitātēm, pasākumu papildinātība)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lv-LV" sz="1200">
                <a:solidFill>
                  <a:srgbClr val="41868F"/>
                </a:solidFill>
              </a:rPr>
              <a:t>Ziņošana LPISP (ja attiecināms)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D95E987-35D2-4A58-B290-EDBCB8F5FE87}"/>
              </a:ext>
            </a:extLst>
          </p:cNvPr>
          <p:cNvCxnSpPr>
            <a:stCxn id="25" idx="3"/>
          </p:cNvCxnSpPr>
          <p:nvPr/>
        </p:nvCxnSpPr>
        <p:spPr>
          <a:xfrm>
            <a:off x="7966438" y="3529780"/>
            <a:ext cx="138090" cy="229"/>
          </a:xfrm>
          <a:prstGeom prst="line">
            <a:avLst/>
          </a:prstGeom>
          <a:ln w="19050">
            <a:solidFill>
              <a:srgbClr val="A4A0B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470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3C5AE-1F50-4436-BC1E-C81A3CBC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432322"/>
            <a:ext cx="10515600" cy="717441"/>
          </a:xfrm>
        </p:spPr>
        <p:txBody>
          <a:bodyPr>
            <a:normAutofit/>
          </a:bodyPr>
          <a:lstStyle/>
          <a:p>
            <a:r>
              <a:rPr lang="lv-LV" sz="2500" b="1">
                <a:solidFill>
                  <a:srgbClr val="43435B"/>
                </a:solidFill>
                <a:latin typeface="Arial Black" panose="020B0A04020102020204" pitchFamily="34" charset="0"/>
              </a:rPr>
              <a:t>LZP UN LIAA SASKARNES TRL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D738665-A45B-4DC5-AEBF-97396BDE1F3E}"/>
              </a:ext>
            </a:extLst>
          </p:cNvPr>
          <p:cNvSpPr txBox="1"/>
          <p:nvPr/>
        </p:nvSpPr>
        <p:spPr>
          <a:xfrm>
            <a:off x="2657585" y="6220235"/>
            <a:ext cx="190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Pamata koncepts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FBC055-F39B-4D52-AA24-82EFF96F6211}"/>
              </a:ext>
            </a:extLst>
          </p:cNvPr>
          <p:cNvSpPr txBox="1"/>
          <p:nvPr/>
        </p:nvSpPr>
        <p:spPr>
          <a:xfrm>
            <a:off x="2657585" y="5606871"/>
            <a:ext cx="200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Konceptuāls dizains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5053FE-5BCF-4CCB-AE2A-4BE1A4F600EA}"/>
              </a:ext>
            </a:extLst>
          </p:cNvPr>
          <p:cNvSpPr txBox="1"/>
          <p:nvPr/>
        </p:nvSpPr>
        <p:spPr>
          <a:xfrm>
            <a:off x="2657585" y="5035700"/>
            <a:ext cx="200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Provizorisks dizains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B1C4AA-0EF1-40E3-B166-9AE43C276B02}"/>
              </a:ext>
            </a:extLst>
          </p:cNvPr>
          <p:cNvSpPr txBox="1"/>
          <p:nvPr/>
        </p:nvSpPr>
        <p:spPr>
          <a:xfrm>
            <a:off x="2657585" y="4430697"/>
            <a:ext cx="200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Detalizēts dizains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9C3285-5F11-4075-B09F-FF082424CEFD}"/>
              </a:ext>
            </a:extLst>
          </p:cNvPr>
          <p:cNvSpPr txBox="1"/>
          <p:nvPr/>
        </p:nvSpPr>
        <p:spPr>
          <a:xfrm>
            <a:off x="2657585" y="3817333"/>
            <a:ext cx="200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Laboratorijas testi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EC945A-9A92-44BC-83A8-7B1730EC5A22}"/>
              </a:ext>
            </a:extLst>
          </p:cNvPr>
          <p:cNvSpPr txBox="1"/>
          <p:nvPr/>
        </p:nvSpPr>
        <p:spPr>
          <a:xfrm>
            <a:off x="2626759" y="3203969"/>
            <a:ext cx="200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Prototips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B318EF-BB54-4190-A3C9-776F5716EF54}"/>
              </a:ext>
            </a:extLst>
          </p:cNvPr>
          <p:cNvSpPr txBox="1"/>
          <p:nvPr/>
        </p:nvSpPr>
        <p:spPr>
          <a:xfrm>
            <a:off x="2642172" y="2587048"/>
            <a:ext cx="200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err="1"/>
              <a:t>Pilotizmēģinājumi</a:t>
            </a:r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937196-196D-4306-91BA-3B646419ABF1}"/>
              </a:ext>
            </a:extLst>
          </p:cNvPr>
          <p:cNvSpPr txBox="1"/>
          <p:nvPr/>
        </p:nvSpPr>
        <p:spPr>
          <a:xfrm>
            <a:off x="2674445" y="1975387"/>
            <a:ext cx="24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Pirms ražošanas stadija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96931B-DF8D-4BA3-85D5-F35D307613BD}"/>
              </a:ext>
            </a:extLst>
          </p:cNvPr>
          <p:cNvSpPr txBox="1"/>
          <p:nvPr/>
        </p:nvSpPr>
        <p:spPr>
          <a:xfrm>
            <a:off x="2674444" y="1356763"/>
            <a:ext cx="246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Komercializēts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C653706-5BDA-4F4E-9BC9-C75B2581EF39}"/>
              </a:ext>
            </a:extLst>
          </p:cNvPr>
          <p:cNvSpPr txBox="1"/>
          <p:nvPr/>
        </p:nvSpPr>
        <p:spPr>
          <a:xfrm>
            <a:off x="6246741" y="4312392"/>
            <a:ext cx="5395910" cy="2400657"/>
          </a:xfrm>
          <a:prstGeom prst="rect">
            <a:avLst/>
          </a:prstGeom>
          <a:noFill/>
          <a:ln w="6350">
            <a:solidFill>
              <a:srgbClr val="C3C1D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Valsts pētījumu programmas;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Fundamentālo un lietišķo pētījumu projekti;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Zinātniskā un pētnieciskā ekspertīze;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Informēšanas kampaņas;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Apvārsnis 2020, Apvārsnis Eiropa (atbalsts pētniecības organizāciju un uzņēmumu dalībai programmā);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Citas starptautiskās programmas (ERA-NET, </a:t>
            </a:r>
            <a:r>
              <a:rPr lang="lv-LV" sz="1500" err="1"/>
              <a:t>Bonus</a:t>
            </a:r>
            <a:r>
              <a:rPr lang="lv-LV" sz="1500"/>
              <a:t>, </a:t>
            </a:r>
            <a:r>
              <a:rPr lang="lv-LV" sz="1500" err="1"/>
              <a:t>Eureka</a:t>
            </a:r>
            <a:r>
              <a:rPr lang="lv-LV" sz="1500"/>
              <a:t> u.c.)</a:t>
            </a:r>
          </a:p>
          <a:p>
            <a:r>
              <a:rPr lang="lv-LV" sz="1500"/>
              <a:t>       </a:t>
            </a:r>
          </a:p>
          <a:p>
            <a:r>
              <a:rPr lang="lv-LV" sz="1500"/>
              <a:t>+  līdz 2021.g. decembrim LZP tiek integrēts VIAA Zinātnes departaments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20024F0-CB48-4018-9E76-93C95F899FA2}"/>
              </a:ext>
            </a:extLst>
          </p:cNvPr>
          <p:cNvCxnSpPr>
            <a:cxnSpLocks/>
          </p:cNvCxnSpPr>
          <p:nvPr/>
        </p:nvCxnSpPr>
        <p:spPr>
          <a:xfrm>
            <a:off x="760111" y="4251036"/>
            <a:ext cx="10882539" cy="0"/>
          </a:xfrm>
          <a:prstGeom prst="line">
            <a:avLst/>
          </a:prstGeom>
          <a:ln w="12700">
            <a:solidFill>
              <a:srgbClr val="C18C8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67F7DB-6486-4EC4-9A8F-AF52A7BC2114}"/>
              </a:ext>
            </a:extLst>
          </p:cNvPr>
          <p:cNvSpPr txBox="1"/>
          <p:nvPr/>
        </p:nvSpPr>
        <p:spPr>
          <a:xfrm>
            <a:off x="6246741" y="1594883"/>
            <a:ext cx="5395909" cy="2591779"/>
          </a:xfrm>
          <a:prstGeom prst="rect">
            <a:avLst/>
          </a:prstGeom>
          <a:noFill/>
          <a:ln w="6350">
            <a:solidFill>
              <a:srgbClr val="C3C1D1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lv-LV" sz="1500"/>
              <a:t>Inovāciju, tehnoloģiju pārneses un </a:t>
            </a:r>
            <a:r>
              <a:rPr lang="lv-LV" sz="1500" err="1"/>
              <a:t>komercializācijas</a:t>
            </a:r>
            <a:r>
              <a:rPr lang="lv-LV" sz="1500"/>
              <a:t> procesa vadība (+ tehnoloģiju skautu vienība);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Paredzēšanas mehānisma īstenošana (</a:t>
            </a:r>
            <a:r>
              <a:rPr lang="lv-LV" sz="1500" err="1"/>
              <a:t>foresight</a:t>
            </a:r>
            <a:r>
              <a:rPr lang="lv-LV" sz="1500"/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Inovāciju vērtības ķēžu procesa vadība un jaunu vērtības ķēžu identificēšana;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Biznesa inkubācijas pakalpojumi; </a:t>
            </a:r>
            <a:r>
              <a:rPr lang="lv-LV" sz="1500" err="1"/>
              <a:t>jaunuzņēmumu</a:t>
            </a:r>
            <a:r>
              <a:rPr lang="lv-LV" sz="1500"/>
              <a:t> atbalsts;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Informēšanas un iedrošināšanas kampaņas, konsultatīvs atbalsts uzņēmumiem, t.sk. EEN Latvija;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Norvēģijas finanšu instruments;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500"/>
              <a:t>Apvārsnis Eiropa (atbalsts uzņēmumu dalībai programmā; izveidota pārstāvniecība Briselē).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3393D51-682C-4174-ABC5-00E2B6EC1552}"/>
              </a:ext>
            </a:extLst>
          </p:cNvPr>
          <p:cNvGrpSpPr/>
          <p:nvPr/>
        </p:nvGrpSpPr>
        <p:grpSpPr>
          <a:xfrm>
            <a:off x="748845" y="1208056"/>
            <a:ext cx="1114491" cy="5488960"/>
            <a:chOff x="1178556" y="807023"/>
            <a:chExt cx="1114491" cy="54889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21C3316A-588D-44DE-BF4A-EF6B0D10436F}"/>
                </a:ext>
              </a:extLst>
            </p:cNvPr>
            <p:cNvSpPr/>
            <p:nvPr/>
          </p:nvSpPr>
          <p:spPr>
            <a:xfrm>
              <a:off x="1178560" y="2016673"/>
              <a:ext cx="1114487" cy="614293"/>
            </a:xfrm>
            <a:prstGeom prst="rect">
              <a:avLst/>
            </a:prstGeom>
            <a:solidFill>
              <a:srgbClr val="5366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/>
                <a:t>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DE2F07EE-C969-42B7-961D-D931CE6449CB}"/>
                </a:ext>
              </a:extLst>
            </p:cNvPr>
            <p:cNvSpPr/>
            <p:nvPr/>
          </p:nvSpPr>
          <p:spPr>
            <a:xfrm>
              <a:off x="1178560" y="2630966"/>
              <a:ext cx="1114487" cy="614293"/>
            </a:xfrm>
            <a:prstGeom prst="rect">
              <a:avLst/>
            </a:prstGeom>
            <a:solidFill>
              <a:srgbClr val="586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/>
                <a:t>6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1C962379-5136-4A25-9CD2-D3980EE00340}"/>
                </a:ext>
              </a:extLst>
            </p:cNvPr>
            <p:cNvSpPr/>
            <p:nvPr/>
          </p:nvSpPr>
          <p:spPr>
            <a:xfrm>
              <a:off x="1178559" y="3245259"/>
              <a:ext cx="1114487" cy="614293"/>
            </a:xfrm>
            <a:prstGeom prst="rect">
              <a:avLst/>
            </a:prstGeom>
            <a:solidFill>
              <a:srgbClr val="607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/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4422626-B4B2-47C8-AD87-0D1F0481A725}"/>
                </a:ext>
              </a:extLst>
            </p:cNvPr>
            <p:cNvSpPr/>
            <p:nvPr/>
          </p:nvSpPr>
          <p:spPr>
            <a:xfrm>
              <a:off x="1178557" y="3854203"/>
              <a:ext cx="1114487" cy="614293"/>
            </a:xfrm>
            <a:prstGeom prst="rect">
              <a:avLst/>
            </a:prstGeom>
            <a:solidFill>
              <a:srgbClr val="718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/>
                <a:t>4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CD712A03-3A9F-43AA-9249-7D3600632736}"/>
                </a:ext>
              </a:extLst>
            </p:cNvPr>
            <p:cNvSpPr/>
            <p:nvPr/>
          </p:nvSpPr>
          <p:spPr>
            <a:xfrm>
              <a:off x="1178557" y="4463147"/>
              <a:ext cx="1114487" cy="61429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/>
                <a:t>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CE18484E-43CF-495D-8564-569606E3BCFB}"/>
                </a:ext>
              </a:extLst>
            </p:cNvPr>
            <p:cNvSpPr/>
            <p:nvPr/>
          </p:nvSpPr>
          <p:spPr>
            <a:xfrm>
              <a:off x="1178557" y="807023"/>
              <a:ext cx="1114487" cy="614293"/>
            </a:xfrm>
            <a:prstGeom prst="rect">
              <a:avLst/>
            </a:prstGeom>
            <a:solidFill>
              <a:srgbClr val="3F4E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/>
                <a:t>9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1906AE50-811B-4C80-A1CA-FBB0B9154ED1}"/>
                </a:ext>
              </a:extLst>
            </p:cNvPr>
            <p:cNvSpPr/>
            <p:nvPr/>
          </p:nvSpPr>
          <p:spPr>
            <a:xfrm>
              <a:off x="1178556" y="1421316"/>
              <a:ext cx="1114487" cy="614293"/>
            </a:xfrm>
            <a:prstGeom prst="rect">
              <a:avLst/>
            </a:prstGeom>
            <a:solidFill>
              <a:srgbClr val="495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/>
                <a:t>8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AFE8DE5-6A3B-46FE-BEFC-A5CE1F3718DD}"/>
                </a:ext>
              </a:extLst>
            </p:cNvPr>
            <p:cNvSpPr/>
            <p:nvPr/>
          </p:nvSpPr>
          <p:spPr>
            <a:xfrm>
              <a:off x="1178556" y="5681690"/>
              <a:ext cx="1114487" cy="61429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4BEC30A9-AD63-452E-8F95-742254095D1A}"/>
                </a:ext>
              </a:extLst>
            </p:cNvPr>
            <p:cNvSpPr/>
            <p:nvPr/>
          </p:nvSpPr>
          <p:spPr>
            <a:xfrm>
              <a:off x="1178556" y="5067397"/>
              <a:ext cx="1114487" cy="614293"/>
            </a:xfrm>
            <a:prstGeom prst="rect">
              <a:avLst/>
            </a:prstGeom>
            <a:solidFill>
              <a:srgbClr val="96A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012D4B-DED0-4EDA-870D-FF467F4BE965}"/>
              </a:ext>
            </a:extLst>
          </p:cNvPr>
          <p:cNvSpPr/>
          <p:nvPr/>
        </p:nvSpPr>
        <p:spPr>
          <a:xfrm>
            <a:off x="760115" y="3640051"/>
            <a:ext cx="4723205" cy="305696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C321596-DD0D-4872-AA0E-C3E2E85E09B2}"/>
              </a:ext>
            </a:extLst>
          </p:cNvPr>
          <p:cNvSpPr/>
          <p:nvPr/>
        </p:nvSpPr>
        <p:spPr>
          <a:xfrm>
            <a:off x="760111" y="1809654"/>
            <a:ext cx="4723208" cy="3041087"/>
          </a:xfrm>
          <a:prstGeom prst="rect">
            <a:avLst/>
          </a:prstGeom>
          <a:noFill/>
          <a:ln w="25400">
            <a:solidFill>
              <a:srgbClr val="41868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BC4A005-78C9-4893-B3E5-0AA5865704F3}"/>
              </a:ext>
            </a:extLst>
          </p:cNvPr>
          <p:cNvSpPr/>
          <p:nvPr/>
        </p:nvSpPr>
        <p:spPr>
          <a:xfrm>
            <a:off x="4937345" y="5406460"/>
            <a:ext cx="1114488" cy="717437"/>
          </a:xfrm>
          <a:prstGeom prst="rect">
            <a:avLst/>
          </a:prstGeom>
          <a:solidFill>
            <a:srgbClr val="765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latin typeface="Arial Black" panose="020B0A04020102020204" pitchFamily="34" charset="0"/>
              </a:rPr>
              <a:t>LZP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B0334CCD-A9D2-44A1-959C-85112E49BA56}"/>
              </a:ext>
            </a:extLst>
          </p:cNvPr>
          <p:cNvSpPr/>
          <p:nvPr/>
        </p:nvSpPr>
        <p:spPr>
          <a:xfrm>
            <a:off x="4926076" y="2436642"/>
            <a:ext cx="1114488" cy="717437"/>
          </a:xfrm>
          <a:prstGeom prst="rect">
            <a:avLst/>
          </a:prstGeom>
          <a:solidFill>
            <a:srgbClr val="418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latin typeface="Arial Black" panose="020B0A04020102020204" pitchFamily="34" charset="0"/>
              </a:rPr>
              <a:t>LIAA</a:t>
            </a:r>
          </a:p>
        </p:txBody>
      </p:sp>
    </p:spTree>
    <p:extLst>
      <p:ext uri="{BB962C8B-B14F-4D97-AF65-F5344CB8AC3E}">
        <p14:creationId xmlns:p14="http://schemas.microsoft.com/office/powerpoint/2010/main" val="85564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7FEFC2E44C64A93ADC115DFB45B82" ma:contentTypeVersion="12" ma:contentTypeDescription="Create a new document." ma:contentTypeScope="" ma:versionID="98c957363e2320f6f1a6e8fe92732c2d">
  <xsd:schema xmlns:xsd="http://www.w3.org/2001/XMLSchema" xmlns:xs="http://www.w3.org/2001/XMLSchema" xmlns:p="http://schemas.microsoft.com/office/2006/metadata/properties" xmlns:ns3="31083651-f8cd-485e-b5a8-eb45ec419529" xmlns:ns4="35636072-b05b-4df6-97a9-87811b805fee" targetNamespace="http://schemas.microsoft.com/office/2006/metadata/properties" ma:root="true" ma:fieldsID="b3f1abce9298fbb80042f16cd3c8ced9" ns3:_="" ns4:_="">
    <xsd:import namespace="31083651-f8cd-485e-b5a8-eb45ec419529"/>
    <xsd:import namespace="35636072-b05b-4df6-97a9-87811b805fe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3651-f8cd-485e-b5a8-eb45ec4195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36072-b05b-4df6-97a9-87811b805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D0F574-BD77-46BE-AF89-4B92CA5FC0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E9115-BF62-43C4-B52D-75943060378D}">
  <ds:schemaRefs>
    <ds:schemaRef ds:uri="31083651-f8cd-485e-b5a8-eb45ec419529"/>
    <ds:schemaRef ds:uri="35636072-b05b-4df6-97a9-87811b805f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FCFCB6-E657-4452-9ABF-8443764637EB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5636072-b05b-4df6-97a9-87811b805fee"/>
    <ds:schemaRef ds:uri="31083651-f8cd-485e-b5a8-eb45ec41952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3217</TotalTime>
  <Words>1930</Words>
  <Application>Microsoft Office PowerPoint</Application>
  <PresentationFormat>Widescreen</PresentationFormat>
  <Paragraphs>451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Roboto</vt:lpstr>
      <vt:lpstr>Segoe UI</vt:lpstr>
      <vt:lpstr>Times New Roman</vt:lpstr>
      <vt:lpstr>Verdana</vt:lpstr>
      <vt:lpstr>Wingdings</vt:lpstr>
      <vt:lpstr>Office Theme</vt:lpstr>
      <vt:lpstr>1_office theme</vt:lpstr>
      <vt:lpstr>PowerPoint Presentation</vt:lpstr>
      <vt:lpstr>UZDEVUMA DELEĢĒJUMS: SAEIMA UN VALDĪBA</vt:lpstr>
      <vt:lpstr>Iniciatīvas virzības hronoloģija</vt:lpstr>
      <vt:lpstr>PĀRVALDĪBAS LĪMEŅI: DAUDZ IEINTERESĒTO PUŠU</vt:lpstr>
      <vt:lpstr>PowerPoint Presentation</vt:lpstr>
      <vt:lpstr>INOVĀCIJU PĀRVALDĪBA STRATĒĢISKĀ LĪMENĪ: UZLABOTA SADARĪBA STARP P&amp;A&amp;I POLITIKAS VEIDOTĀJIEM / IEVIESĒJIEM</vt:lpstr>
      <vt:lpstr>UZLABOTA SADARĪBA STARP P&amp;A&amp;I POLITIKAS VEIDOTĀJIEM / IEVIESĒJIEM</vt:lpstr>
      <vt:lpstr>P&amp;A&amp;I INSTITUCINĀLĀS SADARBĪBAS STIPRINĀŠANA</vt:lpstr>
      <vt:lpstr>LZP UN LIAA SASKARNES TRL</vt:lpstr>
      <vt:lpstr>ESOŠĀ SADARBĪBA EM UN IZM</vt:lpstr>
      <vt:lpstr>EM UN IZM POLITIKU SASAISTE</vt:lpstr>
      <vt:lpstr>PĀRVALDĪBA OPERACIONĀLĀ LĪMENĪ: ris3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Mārtiņš Jansons</dc:creator>
  <cp:lastModifiedBy>Elina</cp:lastModifiedBy>
  <cp:revision>313</cp:revision>
  <dcterms:created xsi:type="dcterms:W3CDTF">2021-03-31T11:24:53Z</dcterms:created>
  <dcterms:modified xsi:type="dcterms:W3CDTF">2021-06-29T08:13:12Z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0x010100F147FEFC2E44C64A93ADC115DFB45B82</vt:lpwstr>
  </property>
</Properties>
</file>