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</p:sldMasterIdLst>
  <p:notesMasterIdLst>
    <p:notesMasterId r:id="rId18"/>
  </p:notesMasterIdLst>
  <p:sldIdLst>
    <p:sldId id="1572" r:id="rId6"/>
    <p:sldId id="257" r:id="rId7"/>
    <p:sldId id="1597" r:id="rId8"/>
    <p:sldId id="1590" r:id="rId9"/>
    <p:sldId id="1589" r:id="rId10"/>
    <p:sldId id="1568" r:id="rId11"/>
    <p:sldId id="1585" r:id="rId12"/>
    <p:sldId id="1594" r:id="rId13"/>
    <p:sldId id="1595" r:id="rId14"/>
    <p:sldId id="1596" r:id="rId15"/>
    <p:sldId id="1592" r:id="rId16"/>
    <p:sldId id="263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B"/>
    <a:srgbClr val="43435B"/>
    <a:srgbClr val="E2E2EA"/>
    <a:srgbClr val="C3C1D1"/>
    <a:srgbClr val="76537D"/>
    <a:srgbClr val="C18C8B"/>
    <a:srgbClr val="5C6F96"/>
    <a:srgbClr val="868686"/>
    <a:srgbClr val="41868F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2B8A3-4D63-4F01-B2B9-B9414F9A54F8}" v="183" dt="2021-05-07T07:25:10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>
        <p:guide orient="horz" pos="640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2117569481219E-2"/>
          <c:y val="4.5970797556771761E-2"/>
          <c:w val="0.89390847899798576"/>
          <c:h val="0.83444527830266391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R&amp;D mērķa trajektorija, % no IKP</c:v>
                </c:pt>
              </c:strCache>
            </c:strRef>
          </c:tx>
          <c:dPt>
            <c:idx val="1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EEC-4A96-AF91-340742F58C6D}"/>
              </c:ext>
            </c:extLst>
          </c:dPt>
          <c:dPt>
            <c:idx val="2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EC-4A96-AF91-340742F58C6D}"/>
              </c:ext>
            </c:extLst>
          </c:dPt>
          <c:dPt>
            <c:idx val="3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72FE-44AA-BA80-B3C6961220C4}"/>
              </c:ext>
            </c:extLst>
          </c:dPt>
          <c:dPt>
            <c:idx val="4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EC-4A96-AF91-340742F58C6D}"/>
              </c:ext>
            </c:extLst>
          </c:dPt>
          <c:dPt>
            <c:idx val="5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D6-4124-B5EE-6FD3E0338667}"/>
              </c:ext>
            </c:extLst>
          </c:dPt>
          <c:dPt>
            <c:idx val="6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2FE-44AA-BA80-B3C6961220C4}"/>
              </c:ext>
            </c:extLst>
          </c:dPt>
          <c:dPt>
            <c:idx val="7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72FE-44AA-BA80-B3C6961220C4}"/>
              </c:ext>
            </c:extLst>
          </c:dPt>
          <c:dPt>
            <c:idx val="8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2FE-44AA-BA80-B3C6961220C4}"/>
              </c:ext>
            </c:extLst>
          </c:dPt>
          <c:dPt>
            <c:idx val="9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72FE-44AA-BA80-B3C6961220C4}"/>
              </c:ext>
            </c:extLst>
          </c:dPt>
          <c:dPt>
            <c:idx val="10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2FE-44AA-BA80-B3C6961220C4}"/>
              </c:ext>
            </c:extLst>
          </c:dPt>
          <c:dPt>
            <c:idx val="11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72FE-44AA-BA80-B3C6961220C4}"/>
              </c:ext>
            </c:extLst>
          </c:dPt>
          <c:dPt>
            <c:idx val="12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2FE-44AA-BA80-B3C6961220C4}"/>
              </c:ext>
            </c:extLst>
          </c:dPt>
          <c:dPt>
            <c:idx val="13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72FE-44AA-BA80-B3C6961220C4}"/>
              </c:ext>
            </c:extLst>
          </c:dPt>
          <c:dPt>
            <c:idx val="14"/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72FE-44AA-BA80-B3C6961220C4}"/>
              </c:ext>
            </c:extLst>
          </c:dPt>
          <c:dPt>
            <c:idx val="15"/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2FE-44AA-BA80-B3C6961220C4}"/>
              </c:ext>
            </c:extLst>
          </c:dPt>
          <c:dPt>
            <c:idx val="16"/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72FE-44AA-BA80-B3C6961220C4}"/>
              </c:ext>
            </c:extLst>
          </c:dPt>
          <c:dPt>
            <c:idx val="17"/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2FE-44AA-BA80-B3C6961220C4}"/>
              </c:ext>
            </c:extLst>
          </c:dPt>
          <c:dPt>
            <c:idx val="18"/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72FE-44AA-BA80-B3C6961220C4}"/>
              </c:ext>
            </c:extLst>
          </c:dPt>
          <c:dPt>
            <c:idx val="19"/>
            <c:marker>
              <c:symbol val="diamond"/>
              <c:size val="16"/>
              <c:spPr>
                <a:solidFill>
                  <a:srgbClr val="C00000"/>
                </a:solidFill>
              </c:spPr>
            </c:marker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72FE-44AA-BA80-B3C6961220C4}"/>
              </c:ext>
            </c:extLst>
          </c:dPt>
          <c:dPt>
            <c:idx val="20"/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2FE-44AA-BA80-B3C6961220C4}"/>
              </c:ext>
            </c:extLst>
          </c:dPt>
          <c:dPt>
            <c:idx val="21"/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72FE-44AA-BA80-B3C6961220C4}"/>
              </c:ext>
            </c:extLst>
          </c:dPt>
          <c:dPt>
            <c:idx val="22"/>
            <c:marker>
              <c:symbol val="diamond"/>
              <c:size val="16"/>
              <c:spPr>
                <a:solidFill>
                  <a:srgbClr val="C00000"/>
                </a:solidFill>
              </c:spPr>
            </c:marker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72FE-44AA-BA80-B3C6961220C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7CDFD2E-E6C0-44B2-A633-F432DC5AB36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EC-4A96-AF91-340742F58C6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8191583751592E-2"/>
                  <c:y val="7.7975615138508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2FE-44AA-BA80-B3C6961220C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2349615136543896E-2"/>
                  <c:y val="7.0286667576828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2FE-44AA-BA80-B3C6961220C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1559458211784581E-2"/>
                  <c:y val="5.4908772453467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2FE-44AA-BA80-B3C6961220C4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72FE-44AA-BA80-B3C6961220C4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2FE-44AA-BA80-B3C6961220C4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72FE-44AA-BA80-B3C6961220C4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2FE-44AA-BA80-B3C6961220C4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72FE-44AA-BA80-B3C6961220C4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2FE-44AA-BA80-B3C6961220C4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Sheet1!$B$2:$X$2</c:f>
              <c:strCache>
                <c:ptCount val="2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</c:strCache>
            </c:strRef>
          </c:cat>
          <c:val>
            <c:numRef>
              <c:f>Sheet1!$B$3:$X$3</c:f>
              <c:numCache>
                <c:formatCode>0.00</c:formatCode>
                <c:ptCount val="23"/>
                <c:pt idx="0">
                  <c:v>0.52837025369404178</c:v>
                </c:pt>
                <c:pt idx="1">
                  <c:v>0.6485018540613805</c:v>
                </c:pt>
                <c:pt idx="2">
                  <c:v>0.55175491546926758</c:v>
                </c:pt>
                <c:pt idx="3">
                  <c:v>0.57880278499066851</c:v>
                </c:pt>
                <c:pt idx="4">
                  <c:v>0.45017457931811472</c:v>
                </c:pt>
                <c:pt idx="5">
                  <c:v>0.60789878917946805</c:v>
                </c:pt>
                <c:pt idx="6">
                  <c:v>0.69289303295393989</c:v>
                </c:pt>
                <c:pt idx="7">
                  <c:v>0.65965059475607268</c:v>
                </c:pt>
                <c:pt idx="8">
                  <c:v>0.60854053266010866</c:v>
                </c:pt>
                <c:pt idx="9">
                  <c:v>0.68942427398499861</c:v>
                </c:pt>
                <c:pt idx="10">
                  <c:v>0.61968468716794234</c:v>
                </c:pt>
                <c:pt idx="11">
                  <c:v>0.43532637234371563</c:v>
                </c:pt>
                <c:pt idx="12">
                  <c:v>0.51145552825567397</c:v>
                </c:pt>
                <c:pt idx="13">
                  <c:v>0.63892856552164401</c:v>
                </c:pt>
                <c:pt idx="14">
                  <c:v>0.64133459658607495</c:v>
                </c:pt>
                <c:pt idx="15">
                  <c:v>0.68</c:v>
                </c:pt>
                <c:pt idx="16">
                  <c:v>0.7</c:v>
                </c:pt>
                <c:pt idx="17">
                  <c:v>0.75</c:v>
                </c:pt>
                <c:pt idx="18">
                  <c:v>0.85</c:v>
                </c:pt>
                <c:pt idx="19">
                  <c:v>1</c:v>
                </c:pt>
                <c:pt idx="20" formatCode="0.0">
                  <c:v>1.18</c:v>
                </c:pt>
                <c:pt idx="21" formatCode="0.0">
                  <c:v>1.35</c:v>
                </c:pt>
                <c:pt idx="22" formatCode="0.0">
                  <c:v>1.488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EEC-4A96-AF91-340742F58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7425224"/>
        <c:axId val="329584424"/>
      </c:lineChart>
      <c:catAx>
        <c:axId val="32742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329584424"/>
        <c:crosses val="autoZero"/>
        <c:auto val="1"/>
        <c:lblAlgn val="ctr"/>
        <c:lblOffset val="100"/>
        <c:noMultiLvlLbl val="0"/>
      </c:catAx>
      <c:valAx>
        <c:axId val="329584424"/>
        <c:scaling>
          <c:orientation val="minMax"/>
          <c:min val="0.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27425224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200" b="0">
          <a:solidFill>
            <a:srgbClr val="000000"/>
          </a:solidFill>
          <a:latin typeface="Gill Sans Nova Cond Lt" panose="020B0306020104020203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2117569481219E-2"/>
          <c:y val="4.5970797556771761E-2"/>
          <c:w val="0.89390847899798576"/>
          <c:h val="0.83444527830266391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kopējais valsts finansējums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Pt>
            <c:idx val="1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A0-4584-BC58-70EA81071EBD}"/>
              </c:ext>
            </c:extLst>
          </c:dPt>
          <c:dPt>
            <c:idx val="2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A0-4584-BC58-70EA81071EBD}"/>
              </c:ext>
            </c:extLst>
          </c:dPt>
          <c:dPt>
            <c:idx val="3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A0-4584-BC58-70EA81071EBD}"/>
              </c:ext>
            </c:extLst>
          </c:dPt>
          <c:dPt>
            <c:idx val="4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A0-4584-BC58-70EA81071EBD}"/>
              </c:ext>
            </c:extLst>
          </c:dPt>
          <c:dPt>
            <c:idx val="5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A0-4584-BC58-70EA81071EBD}"/>
              </c:ext>
            </c:extLst>
          </c:dPt>
          <c:dPt>
            <c:idx val="6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A0-4584-BC58-70EA81071EBD}"/>
              </c:ext>
            </c:extLst>
          </c:dPt>
          <c:dPt>
            <c:idx val="7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DA0-4584-BC58-70EA81071EBD}"/>
              </c:ext>
            </c:extLst>
          </c:dPt>
          <c:dPt>
            <c:idx val="8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DA0-4584-BC58-70EA81071EBD}"/>
              </c:ext>
            </c:extLst>
          </c:dPt>
          <c:dPt>
            <c:idx val="9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DA0-4584-BC58-70EA81071EBD}"/>
              </c:ext>
            </c:extLst>
          </c:dPt>
          <c:dPt>
            <c:idx val="10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DA0-4584-BC58-70EA81071EBD}"/>
              </c:ext>
            </c:extLst>
          </c:dPt>
          <c:dPt>
            <c:idx val="11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DA0-4584-BC58-70EA81071EBD}"/>
              </c:ext>
            </c:extLst>
          </c:dPt>
          <c:dPt>
            <c:idx val="12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DA0-4584-BC58-70EA81071EBD}"/>
              </c:ext>
            </c:extLst>
          </c:dPt>
          <c:dPt>
            <c:idx val="13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DA0-4584-BC58-70EA81071EBD}"/>
              </c:ext>
            </c:extLst>
          </c:dPt>
          <c:dPt>
            <c:idx val="14"/>
            <c:bubble3D val="0"/>
            <c:spPr>
              <a:ln w="50800"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DA0-4584-BC58-70EA81071EBD}"/>
              </c:ext>
            </c:extLst>
          </c:dPt>
          <c:dPt>
            <c:idx val="15"/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DA0-4584-BC58-70EA81071EBD}"/>
              </c:ext>
            </c:extLst>
          </c:dPt>
          <c:dPt>
            <c:idx val="16"/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DA0-4584-BC58-70EA81071EBD}"/>
              </c:ext>
            </c:extLst>
          </c:dPt>
          <c:dPt>
            <c:idx val="17"/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DA0-4584-BC58-70EA81071EBD}"/>
              </c:ext>
            </c:extLst>
          </c:dPt>
          <c:dPt>
            <c:idx val="18"/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DA0-4584-BC58-70EA81071EBD}"/>
              </c:ext>
            </c:extLst>
          </c:dPt>
          <c:dPt>
            <c:idx val="19"/>
            <c:marker>
              <c:symbol val="diamond"/>
              <c:size val="16"/>
              <c:spPr>
                <a:solidFill>
                  <a:srgbClr val="C00000"/>
                </a:solidFill>
              </c:spPr>
            </c:marker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3DA0-4584-BC58-70EA81071EBD}"/>
              </c:ext>
            </c:extLst>
          </c:dPt>
          <c:dPt>
            <c:idx val="20"/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3DA0-4584-BC58-70EA81071EBD}"/>
              </c:ext>
            </c:extLst>
          </c:dPt>
          <c:dPt>
            <c:idx val="21"/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3DA0-4584-BC58-70EA81071EBD}"/>
              </c:ext>
            </c:extLst>
          </c:dPt>
          <c:dPt>
            <c:idx val="22"/>
            <c:marker>
              <c:symbol val="diamond"/>
              <c:size val="16"/>
              <c:spPr>
                <a:solidFill>
                  <a:srgbClr val="C00000"/>
                </a:solidFill>
              </c:spPr>
            </c:marker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3DA0-4584-BC58-70EA81071EB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7CDFD2E-E6C0-44B2-A633-F432DC5AB36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3DA0-4584-BC58-70EA81071EB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5402565565816733E-2"/>
                  <c:y val="8.5022011295552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60291684893272E-2"/>
                  <c:y val="-0.116794725878841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343162747113934E-2"/>
                  <c:y val="8.65892155389009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1042635822439932E-2"/>
                  <c:y val="6.3203985655077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382179154389151E-2"/>
                  <c:y val="7.4112998475315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7421088977659555E-3"/>
                  <c:y val="9.5931024115790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2322776335686322E-2"/>
                  <c:y val="-0.116794725878841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4122425052570342E-2"/>
                  <c:y val="-8.406768741812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022249411012452E-2"/>
                  <c:y val="-0.133158245109197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3DA0-4584-BC58-70EA81071EBD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3DA0-4584-BC58-70EA81071EBD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Sheet1!$B$2:$X$2</c:f>
              <c:strCache>
                <c:ptCount val="2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</c:strCache>
            </c:strRef>
          </c:cat>
          <c:val>
            <c:numRef>
              <c:f>Sheet1!$B$3:$X$3</c:f>
              <c:numCache>
                <c:formatCode>0.00</c:formatCode>
                <c:ptCount val="23"/>
                <c:pt idx="0">
                  <c:v>0.24327047097163174</c:v>
                </c:pt>
                <c:pt idx="1">
                  <c:v>0.24793087868941427</c:v>
                </c:pt>
                <c:pt idx="2">
                  <c:v>0.27554659007124377</c:v>
                </c:pt>
                <c:pt idx="3">
                  <c:v>0.27398900021242123</c:v>
                </c:pt>
                <c:pt idx="4">
                  <c:v>0.20139806065234911</c:v>
                </c:pt>
                <c:pt idx="5">
                  <c:v>0.16024203205095872</c:v>
                </c:pt>
                <c:pt idx="6">
                  <c:v>0.1561373185338476</c:v>
                </c:pt>
                <c:pt idx="7">
                  <c:v>0.15749600226881338</c:v>
                </c:pt>
                <c:pt idx="8">
                  <c:v>0.14570074402041308</c:v>
                </c:pt>
                <c:pt idx="9">
                  <c:v>0.17659086133399532</c:v>
                </c:pt>
                <c:pt idx="10">
                  <c:v>0.20276148108386025</c:v>
                </c:pt>
                <c:pt idx="11">
                  <c:v>0.20780525201552366</c:v>
                </c:pt>
                <c:pt idx="12">
                  <c:v>0.22290411347473538</c:v>
                </c:pt>
                <c:pt idx="13">
                  <c:v>0.21926710707214311</c:v>
                </c:pt>
                <c:pt idx="14">
                  <c:v>0.22681746368241501</c:v>
                </c:pt>
                <c:pt idx="15">
                  <c:v>0.24</c:v>
                </c:pt>
                <c:pt idx="16">
                  <c:v>0.26</c:v>
                </c:pt>
                <c:pt idx="17">
                  <c:v>0.27500000000000002</c:v>
                </c:pt>
                <c:pt idx="18">
                  <c:v>0.28999999999999998</c:v>
                </c:pt>
                <c:pt idx="19">
                  <c:v>0.3</c:v>
                </c:pt>
                <c:pt idx="20">
                  <c:v>0.33</c:v>
                </c:pt>
                <c:pt idx="21">
                  <c:v>0.36</c:v>
                </c:pt>
                <c:pt idx="22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D-3DA0-4584-BC58-70EA81071E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584816"/>
        <c:axId val="329585992"/>
      </c:lineChart>
      <c:catAx>
        <c:axId val="3295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329585992"/>
        <c:crosses val="autoZero"/>
        <c:auto val="1"/>
        <c:lblAlgn val="ctr"/>
        <c:lblOffset val="100"/>
        <c:noMultiLvlLbl val="0"/>
      </c:catAx>
      <c:valAx>
        <c:axId val="329585992"/>
        <c:scaling>
          <c:orientation val="minMax"/>
          <c:min val="0.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9584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200" b="0">
          <a:solidFill>
            <a:srgbClr val="000000"/>
          </a:solidFill>
          <a:latin typeface="Gill Sans Nova Cond Lt" panose="020B0306020104020203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2117569481219E-2"/>
          <c:y val="4.5970797556771761E-2"/>
          <c:w val="0.89390847899798576"/>
          <c:h val="0.83444527830266391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kopējais uzņēmumu finansējums</c:v>
                </c:pt>
              </c:strCache>
            </c:strRef>
          </c:tx>
          <c:spPr>
            <a:ln>
              <a:solidFill>
                <a:srgbClr val="228B9D"/>
              </a:solidFill>
            </a:ln>
          </c:spPr>
          <c:dPt>
            <c:idx val="1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5F-4DD4-9EAE-2A1C90B65CFF}"/>
              </c:ext>
            </c:extLst>
          </c:dPt>
          <c:dPt>
            <c:idx val="2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5F-4DD4-9EAE-2A1C90B65CFF}"/>
              </c:ext>
            </c:extLst>
          </c:dPt>
          <c:dPt>
            <c:idx val="3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5F-4DD4-9EAE-2A1C90B65CFF}"/>
              </c:ext>
            </c:extLst>
          </c:dPt>
          <c:dPt>
            <c:idx val="4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5F-4DD4-9EAE-2A1C90B65CFF}"/>
              </c:ext>
            </c:extLst>
          </c:dPt>
          <c:dPt>
            <c:idx val="5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5F-4DD4-9EAE-2A1C90B65CFF}"/>
              </c:ext>
            </c:extLst>
          </c:dPt>
          <c:dPt>
            <c:idx val="6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5F-4DD4-9EAE-2A1C90B65CFF}"/>
              </c:ext>
            </c:extLst>
          </c:dPt>
          <c:dPt>
            <c:idx val="7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D5F-4DD4-9EAE-2A1C90B65CFF}"/>
              </c:ext>
            </c:extLst>
          </c:dPt>
          <c:dPt>
            <c:idx val="8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D5F-4DD4-9EAE-2A1C90B65CFF}"/>
              </c:ext>
            </c:extLst>
          </c:dPt>
          <c:dPt>
            <c:idx val="9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D5F-4DD4-9EAE-2A1C90B65CFF}"/>
              </c:ext>
            </c:extLst>
          </c:dPt>
          <c:dPt>
            <c:idx val="10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D5F-4DD4-9EAE-2A1C90B65CFF}"/>
              </c:ext>
            </c:extLst>
          </c:dPt>
          <c:dPt>
            <c:idx val="11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D5F-4DD4-9EAE-2A1C90B65CFF}"/>
              </c:ext>
            </c:extLst>
          </c:dPt>
          <c:dPt>
            <c:idx val="12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D5F-4DD4-9EAE-2A1C90B65CFF}"/>
              </c:ext>
            </c:extLst>
          </c:dPt>
          <c:dPt>
            <c:idx val="13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D5F-4DD4-9EAE-2A1C90B65CFF}"/>
              </c:ext>
            </c:extLst>
          </c:dPt>
          <c:dPt>
            <c:idx val="14"/>
            <c:bubble3D val="0"/>
            <c:spPr>
              <a:ln w="50800">
                <a:solidFill>
                  <a:srgbClr val="228B9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D5F-4DD4-9EAE-2A1C90B65CFF}"/>
              </c:ext>
            </c:extLst>
          </c:dPt>
          <c:dPt>
            <c:idx val="15"/>
            <c:bubble3D val="0"/>
            <c:spPr>
              <a:ln>
                <a:solidFill>
                  <a:srgbClr val="228B9D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D5F-4DD4-9EAE-2A1C90B65CFF}"/>
              </c:ext>
            </c:extLst>
          </c:dPt>
          <c:dPt>
            <c:idx val="16"/>
            <c:bubble3D val="0"/>
            <c:spPr>
              <a:ln>
                <a:solidFill>
                  <a:srgbClr val="228B9D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D5F-4DD4-9EAE-2A1C90B65CFF}"/>
              </c:ext>
            </c:extLst>
          </c:dPt>
          <c:dPt>
            <c:idx val="17"/>
            <c:bubble3D val="0"/>
            <c:spPr>
              <a:ln>
                <a:solidFill>
                  <a:srgbClr val="228B9D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D5F-4DD4-9EAE-2A1C90B65CFF}"/>
              </c:ext>
            </c:extLst>
          </c:dPt>
          <c:dPt>
            <c:idx val="18"/>
            <c:bubble3D val="0"/>
            <c:spPr>
              <a:ln>
                <a:solidFill>
                  <a:srgbClr val="228B9D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D5F-4DD4-9EAE-2A1C90B65CFF}"/>
              </c:ext>
            </c:extLst>
          </c:dPt>
          <c:dPt>
            <c:idx val="19"/>
            <c:marker>
              <c:symbol val="diamond"/>
              <c:size val="16"/>
              <c:spPr>
                <a:solidFill>
                  <a:srgbClr val="C00000"/>
                </a:solidFill>
              </c:spPr>
            </c:marker>
            <c:bubble3D val="0"/>
            <c:spPr>
              <a:ln>
                <a:solidFill>
                  <a:srgbClr val="228B9D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D5F-4DD4-9EAE-2A1C90B65CFF}"/>
              </c:ext>
            </c:extLst>
          </c:dPt>
          <c:dPt>
            <c:idx val="20"/>
            <c:bubble3D val="0"/>
            <c:spPr>
              <a:ln>
                <a:solidFill>
                  <a:srgbClr val="228B9D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D5F-4DD4-9EAE-2A1C90B65CFF}"/>
              </c:ext>
            </c:extLst>
          </c:dPt>
          <c:dPt>
            <c:idx val="21"/>
            <c:bubble3D val="0"/>
            <c:spPr>
              <a:ln>
                <a:solidFill>
                  <a:srgbClr val="228B9D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D5F-4DD4-9EAE-2A1C90B65CFF}"/>
              </c:ext>
            </c:extLst>
          </c:dPt>
          <c:dPt>
            <c:idx val="22"/>
            <c:marker>
              <c:symbol val="diamond"/>
              <c:size val="16"/>
              <c:spPr>
                <a:solidFill>
                  <a:srgbClr val="C00000"/>
                </a:solidFill>
              </c:spPr>
            </c:marker>
            <c:bubble3D val="0"/>
            <c:spPr>
              <a:ln>
                <a:solidFill>
                  <a:srgbClr val="228B9D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D5F-4DD4-9EAE-2A1C90B65CF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7CDFD2E-E6C0-44B2-A633-F432DC5AB36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8D5F-4DD4-9EAE-2A1C90B65CF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9543998099251937E-2"/>
                  <c:y val="5.3931324757875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5F-4DD4-9EAE-2A1C90B65CF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928424399743315E-2"/>
                  <c:y val="5.3931324757875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D5F-4DD4-9EAE-2A1C90B65CF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5184068355875108E-2"/>
                  <c:y val="4.8476818347756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D5F-4DD4-9EAE-2A1C90B65CF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1083892714317222E-2"/>
                  <c:y val="7.5749350398350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D5F-4DD4-9EAE-2A1C90B65CFF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D5F-4DD4-9EAE-2A1C90B65CFF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D5F-4DD4-9EAE-2A1C90B65CFF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D5F-4DD4-9EAE-2A1C90B65CFF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D5F-4DD4-9EAE-2A1C90B65CF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D5F-4DD4-9EAE-2A1C90B65CFF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8D5F-4DD4-9EAE-2A1C90B65CFF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Sheet1!$B$2:$X$2</c:f>
              <c:strCache>
                <c:ptCount val="2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</c:strCache>
            </c:strRef>
          </c:cat>
          <c:val>
            <c:numRef>
              <c:f>Sheet1!$B$3:$X$3</c:f>
              <c:numCache>
                <c:formatCode>0.00</c:formatCode>
                <c:ptCount val="23"/>
                <c:pt idx="0">
                  <c:v>0.18170065946478439</c:v>
                </c:pt>
                <c:pt idx="1">
                  <c:v>0.34164805145212657</c:v>
                </c:pt>
                <c:pt idx="2">
                  <c:v>0.20085872952199374</c:v>
                </c:pt>
                <c:pt idx="3">
                  <c:v>0.15649506010342412</c:v>
                </c:pt>
                <c:pt idx="4">
                  <c:v>0.16611510641270336</c:v>
                </c:pt>
                <c:pt idx="5">
                  <c:v>0.23603518155982631</c:v>
                </c:pt>
                <c:pt idx="6">
                  <c:v>0.17215768350421726</c:v>
                </c:pt>
                <c:pt idx="7">
                  <c:v>0.15686093774353591</c:v>
                </c:pt>
                <c:pt idx="8">
                  <c:v>0.13261385084492688</c:v>
                </c:pt>
                <c:pt idx="9">
                  <c:v>0.19183611554987981</c:v>
                </c:pt>
                <c:pt idx="10">
                  <c:v>0.12418122837465338</c:v>
                </c:pt>
                <c:pt idx="11">
                  <c:v>9.3847533168301009E-2</c:v>
                </c:pt>
                <c:pt idx="12">
                  <c:v>0.12350593974556884</c:v>
                </c:pt>
                <c:pt idx="13">
                  <c:v>0.14274666125510413</c:v>
                </c:pt>
                <c:pt idx="14">
                  <c:v>0.15581373592096337</c:v>
                </c:pt>
                <c:pt idx="15">
                  <c:v>0.18</c:v>
                </c:pt>
                <c:pt idx="16">
                  <c:v>0.2</c:v>
                </c:pt>
                <c:pt idx="17">
                  <c:v>0.23</c:v>
                </c:pt>
                <c:pt idx="18">
                  <c:v>0.27200000000000002</c:v>
                </c:pt>
                <c:pt idx="19">
                  <c:v>0.32</c:v>
                </c:pt>
                <c:pt idx="20">
                  <c:v>0.37</c:v>
                </c:pt>
                <c:pt idx="21">
                  <c:v>0.47</c:v>
                </c:pt>
                <c:pt idx="22">
                  <c:v>0.56543999999999994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D-8D5F-4DD4-9EAE-2A1C90B65C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581680"/>
        <c:axId val="329583248"/>
      </c:lineChart>
      <c:catAx>
        <c:axId val="32958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329583248"/>
        <c:crosses val="autoZero"/>
        <c:auto val="1"/>
        <c:lblAlgn val="ctr"/>
        <c:lblOffset val="100"/>
        <c:noMultiLvlLbl val="0"/>
      </c:catAx>
      <c:valAx>
        <c:axId val="329583248"/>
        <c:scaling>
          <c:orientation val="minMax"/>
          <c:max val="0.65000000000000013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95816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200" b="0">
          <a:solidFill>
            <a:srgbClr val="000000"/>
          </a:solidFill>
          <a:latin typeface="Gill Sans Nova Cond Lt" panose="020B0306020104020203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49CE-3B76-44B1-A06D-831500101007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D9CF3-EE17-4E5C-BEDA-BE7264E11E8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100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D9CF3-EE17-4E5C-BEDA-BE7264E11E86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718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5BF5-C8F8-4E56-BE04-9B7A0D9C5EB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35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F8456-DE81-4D37-8D0E-4AE76163E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4ADB03-682D-414C-9490-78D4E349A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B4C4B-8957-4AF9-B066-6B7F409A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D797C3-DED4-45FC-ADDB-5D66069B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FAEAC-969A-4E1E-BA9D-EDE16F20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273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09FCB-FE44-46B4-A5D7-D21238AE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C32723-3281-4223-9BB7-9773A6B37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A6020C-14AD-40C8-9FF3-77240D47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36781D-27E1-422B-8054-96A4F50C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9A1DC3-5E26-4680-B58C-F5966352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302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CC7961-E85F-48E2-9E76-B41F4C12E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7CBEF4-F114-449E-89FD-9EBED926C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96D4E-3B4E-4877-9C79-63E81C65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1C3972-BFCA-4D8A-AAAE-52BC30C6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9D481D-06EE-40F0-8FAE-A9C4A7D3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265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1" y="304803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EC6329-FF80-4EDE-8BEA-A482E5EA8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1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5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62544-B85A-46F4-9AFC-201DEA7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4C4058-2594-4112-9A1D-A6172F675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B3785-D38C-4F2D-9D4D-2997C676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3298C-6E6C-4F1A-AB5C-007D2D7A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CA7D46-D1A5-4956-8CC1-C52CD622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843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23149-43DA-4D38-8EF7-DE63BD5F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F73C7A-CA21-44BB-9444-62A4C7E8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A4F20E-C65E-4208-8824-5BFA589C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281BA-596B-4450-B1F6-E6ABF2A2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57C10-BCA0-435D-BF62-713F4FD1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40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ABDA7-7D0E-402A-9FB0-87F439DF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0C07F8-1327-4FAE-AA39-B066058BF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8A03D3-6131-4785-B26C-E7163D1B7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D0520-1175-4154-8162-99A81AF2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8D4B3E-E80D-4D09-A8FB-576FE73D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D0CBA6-BC58-480C-91D5-E99CB8C1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685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B9812-5522-4879-9ABD-A084A3C6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9A409F-C484-47AE-8AA9-5C15B1087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E5E7E3-2FA1-4AEB-8024-5210B5CF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F94130-9D28-4CF1-B7CA-19375A4BA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F311C-CC05-44F0-BCD1-0B21F5F8D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C5F26E-1377-4DB8-93E2-82A3E9DD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BBB89C-0395-4CCC-B826-A73AAC72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0571FE-1CB0-4F62-AB22-0CEBE626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219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A81E4-B4BC-4DA7-AD53-62842DD4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651331-CDBE-435F-8DE2-576C6620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7FDAA7-70E8-494A-9A71-FE6A2546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2B6E3E-E6E5-4934-9267-66F48338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926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CB5BFF-52B3-4B1F-83AD-FB1F0F9D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E5405D-FDCF-47A0-9899-25857AA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41698D-BB81-4EBB-AFFD-AB45668B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629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420B4-D3C8-4460-95AB-E8B17BE9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997E4-B46B-4263-BC01-2938C309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B2DD2-7D42-4FBB-9083-2E142F5DA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687057-7735-4EEA-B480-79C12A09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F74770-FFD0-44CB-B35F-6E4A49A3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D2CF4D-5930-41B0-A190-02F8F48B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302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AD505-D510-4BAB-B02C-1B51FB12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EF093F-730F-461D-B889-234CE1CCF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E75DE9-57BF-40C1-8CE7-EC6E7AB95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D485E8-5339-4798-8727-69B724A1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8A038-A0BA-412E-83A2-5A1A233E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107113-0D50-497E-AC50-92BBE1CE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602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0752E5-64EA-494F-BC83-135938C4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BACACC-0038-4AB2-B579-3006017AC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4C9DD9-B0E9-49C6-8E8E-085AC4DD8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5BA82D-3B87-4ED2-B9B2-5B3589D61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96849E-D9D8-4002-BCF6-FEFC149E7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43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610769-7BD7-4475-BC8E-23CDABAC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86067A-9754-4971-AB3C-463A2E54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48F686-332B-4268-8C65-8FEE3E8FC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A055-2962-48C9-B717-1217A5CC8B94}" type="datetime1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E5F46C-FB9F-4443-AB27-2AF104F3D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D97E3B-5747-48FF-B1CE-7B6CAF090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A4B6E-1884-4858-8FDF-919552DFD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254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clinic.com/new-acne-treatment-research-found-in-dn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clinic.com/new-acne-treatment-research-found-in-dna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1793D9-D7CC-4D73-A892-DE5510E18B2B}"/>
              </a:ext>
            </a:extLst>
          </p:cNvPr>
          <p:cNvGrpSpPr/>
          <p:nvPr/>
        </p:nvGrpSpPr>
        <p:grpSpPr>
          <a:xfrm>
            <a:off x="-10633" y="0"/>
            <a:ext cx="7334445" cy="6858000"/>
            <a:chOff x="-10633" y="0"/>
            <a:chExt cx="7334445" cy="6858000"/>
          </a:xfrm>
        </p:grpSpPr>
        <p:pic>
          <p:nvPicPr>
            <p:cNvPr id="18" name="Picture 17" descr="A picture containing text, indoor&#10;&#10;Description automatically generated">
              <a:extLst>
                <a:ext uri="{FF2B5EF4-FFF2-40B4-BE49-F238E27FC236}">
                  <a16:creationId xmlns:a16="http://schemas.microsoft.com/office/drawing/2014/main" xmlns="" id="{972E287E-1142-4E9C-886E-71361A780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 l="6337"/>
            <a:stretch/>
          </p:blipFill>
          <p:spPr>
            <a:xfrm>
              <a:off x="-1" y="0"/>
              <a:ext cx="7229239" cy="516742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F298FA0-B134-42A9-8E03-966DEC5F8569}"/>
                </a:ext>
              </a:extLst>
            </p:cNvPr>
            <p:cNvSpPr/>
            <p:nvPr/>
          </p:nvSpPr>
          <p:spPr>
            <a:xfrm>
              <a:off x="-10633" y="5373688"/>
              <a:ext cx="7326494" cy="1484311"/>
            </a:xfrm>
            <a:prstGeom prst="rect">
              <a:avLst/>
            </a:prstGeom>
            <a:solidFill>
              <a:srgbClr val="00859B"/>
            </a:solidFill>
            <a:ln>
              <a:solidFill>
                <a:srgbClr val="008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0A9730E9-177B-412D-97FB-E3BD52EE2383}"/>
                </a:ext>
              </a:extLst>
            </p:cNvPr>
            <p:cNvSpPr/>
            <p:nvPr/>
          </p:nvSpPr>
          <p:spPr>
            <a:xfrm rot="10800000">
              <a:off x="4849455" y="0"/>
              <a:ext cx="2474357" cy="685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FAE63F5-D864-4F0B-9F35-1520F215D245}"/>
              </a:ext>
            </a:extLst>
          </p:cNvPr>
          <p:cNvSpPr txBox="1">
            <a:spLocks/>
          </p:cNvSpPr>
          <p:nvPr/>
        </p:nvSpPr>
        <p:spPr>
          <a:xfrm>
            <a:off x="6256421" y="1360967"/>
            <a:ext cx="5380408" cy="2537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800" b="1" dirty="0">
                <a:solidFill>
                  <a:srgbClr val="43435B"/>
                </a:solidFill>
                <a:latin typeface="Arial Black" panose="020B0A04020102020204" pitchFamily="34" charset="0"/>
              </a:rPr>
              <a:t>Uzsāktie un plānotie uzlabojumi P&amp;A statistikas datu iegūšanā  un rezultātos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245CF46-551B-43EC-954E-6D89E16D684E}"/>
              </a:ext>
            </a:extLst>
          </p:cNvPr>
          <p:cNvSpPr/>
          <p:nvPr/>
        </p:nvSpPr>
        <p:spPr>
          <a:xfrm>
            <a:off x="7820974" y="4178433"/>
            <a:ext cx="363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dirty="0">
                <a:solidFill>
                  <a:srgbClr val="43435B"/>
                </a:solidFill>
              </a:rPr>
              <a:t>Ekonomikas ministrija</a:t>
            </a:r>
          </a:p>
          <a:p>
            <a:pPr algn="r"/>
            <a:r>
              <a:rPr lang="lv-LV" dirty="0">
                <a:solidFill>
                  <a:srgbClr val="43435B"/>
                </a:solidFill>
              </a:rPr>
              <a:t>Finanšu ministrija</a:t>
            </a:r>
            <a:endParaRPr lang="lv-LV" sz="800" dirty="0">
              <a:solidFill>
                <a:srgbClr val="4343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48E880-E363-4D63-BA62-EED31D55B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969" y="5202461"/>
            <a:ext cx="1376312" cy="137287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70DF988C-4B33-4DC2-8EFE-D62990B67D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563" y="5373688"/>
            <a:ext cx="940761" cy="10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5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34901E7-637C-4A2A-90B1-47D598C4B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4" y="1404783"/>
            <a:ext cx="10882846" cy="5441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D3ADC1-5D77-433D-A711-0B913D61C82C}"/>
              </a:ext>
            </a:extLst>
          </p:cNvPr>
          <p:cNvSpPr/>
          <p:nvPr/>
        </p:nvSpPr>
        <p:spPr>
          <a:xfrm>
            <a:off x="557770" y="0"/>
            <a:ext cx="1433708" cy="1453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74BF08E-F4A1-4E16-9B52-289F2990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238" y="-28463"/>
            <a:ext cx="9380450" cy="897771"/>
          </a:xfrm>
        </p:spPr>
        <p:txBody>
          <a:bodyPr anchor="b">
            <a:no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500" cap="all" dirty="0">
                <a:solidFill>
                  <a:srgbClr val="43435B"/>
                </a:solidFill>
                <a:latin typeface="Arial Black" panose="020B0A04020102020204" pitchFamily="34" charset="0"/>
                <a:ea typeface="+mn-ea"/>
                <a:cs typeface="+mn-cs"/>
              </a:rPr>
              <a:t>P&amp;A IZDEVUMU FINANSĒJUMA PLŪSMAS</a:t>
            </a:r>
            <a:endParaRPr lang="en-US" altLang="lv-LV" sz="2800" b="0" cap="all" dirty="0">
              <a:solidFill>
                <a:srgbClr val="228B9D"/>
              </a:solidFill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BC1FF08-7E09-4B75-86DC-F05392CD78DD}"/>
              </a:ext>
            </a:extLst>
          </p:cNvPr>
          <p:cNvSpPr txBox="1">
            <a:spLocks/>
          </p:cNvSpPr>
          <p:nvPr/>
        </p:nvSpPr>
        <p:spPr>
          <a:xfrm>
            <a:off x="-3176719" y="935149"/>
            <a:ext cx="9272719" cy="584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800" b="0" cap="all" dirty="0">
                <a:solidFill>
                  <a:srgbClr val="228B9D"/>
                </a:solidFill>
                <a:ea typeface="+mn-ea"/>
                <a:cs typeface="Segoe UI" panose="020B0502040204020203" pitchFamily="34" charset="0"/>
              </a:rPr>
              <a:t/>
            </a:r>
            <a:br>
              <a:rPr lang="lv-LV" sz="2800" b="0" cap="all" dirty="0">
                <a:solidFill>
                  <a:srgbClr val="228B9D"/>
                </a:solidFill>
                <a:ea typeface="+mn-ea"/>
                <a:cs typeface="Segoe UI" panose="020B0502040204020203" pitchFamily="34" charset="0"/>
              </a:rPr>
            </a:br>
            <a:r>
              <a:rPr lang="lv-LV" sz="1600" b="0" cap="all" dirty="0">
                <a:solidFill>
                  <a:srgbClr val="43435B"/>
                </a:solidFill>
                <a:latin typeface="+mn-lt"/>
                <a:ea typeface="+mn-ea"/>
                <a:cs typeface="Segoe UI" panose="020B0502040204020203" pitchFamily="34" charset="0"/>
              </a:rPr>
              <a:t>2018.gads</a:t>
            </a:r>
            <a:endParaRPr lang="en-US" altLang="lv-LV" sz="1600" b="0" cap="all" dirty="0">
              <a:solidFill>
                <a:srgbClr val="43435B"/>
              </a:solidFill>
              <a:latin typeface="+mn-l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2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533B8-EEBB-445D-A8D3-F3471DD4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51656"/>
            <a:ext cx="10515600" cy="805962"/>
          </a:xfrm>
        </p:spPr>
        <p:txBody>
          <a:bodyPr>
            <a:normAutofit/>
          </a:bodyPr>
          <a:lstStyle/>
          <a:p>
            <a:r>
              <a:rPr lang="lv-LV" sz="2500" dirty="0">
                <a:solidFill>
                  <a:srgbClr val="43435B"/>
                </a:solidFill>
                <a:latin typeface="Arial Black" panose="020B0A04020102020204" pitchFamily="34" charset="0"/>
              </a:rPr>
              <a:t>RIS3 JOMU ATTĪSTĪBA: </a:t>
            </a:r>
            <a:r>
              <a:rPr lang="lv-LV" sz="2500" dirty="0">
                <a:solidFill>
                  <a:srgbClr val="41868F"/>
                </a:solidFill>
                <a:latin typeface="Arial Black" panose="020B0A04020102020204" pitchFamily="34" charset="0"/>
              </a:rPr>
              <a:t>ILGTERMIŅA PĒTĪJUMI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4EBBE1-D41A-48BB-873D-8C79B61D0521}"/>
              </a:ext>
            </a:extLst>
          </p:cNvPr>
          <p:cNvSpPr txBox="1"/>
          <p:nvPr/>
        </p:nvSpPr>
        <p:spPr>
          <a:xfrm>
            <a:off x="809228" y="2635149"/>
            <a:ext cx="1908000" cy="1582940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b="1" dirty="0">
                <a:solidFill>
                  <a:srgbClr val="43435B"/>
                </a:solidFill>
              </a:rPr>
              <a:t>Biomedicīna, medicīnas tehnoloģijas, biofarmācija, biotehnoloģijas</a:t>
            </a:r>
            <a:endParaRPr lang="lv-LV" sz="1100" dirty="0">
              <a:solidFill>
                <a:srgbClr val="43435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25A358-B326-4E4D-8D76-0C0BF0377E76}"/>
              </a:ext>
            </a:extLst>
          </p:cNvPr>
          <p:cNvSpPr txBox="1"/>
          <p:nvPr/>
        </p:nvSpPr>
        <p:spPr>
          <a:xfrm>
            <a:off x="2959465" y="2631889"/>
            <a:ext cx="1908000" cy="1582940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b="1" dirty="0">
                <a:solidFill>
                  <a:srgbClr val="43435B"/>
                </a:solidFill>
              </a:rPr>
              <a:t>Viedie materiāli, tehnoloģijas un inženiersistēmas</a:t>
            </a:r>
            <a:endParaRPr lang="lv-LV" sz="1100" dirty="0">
              <a:solidFill>
                <a:srgbClr val="43435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73C18E-7F40-4793-A1C3-A960AA3804A0}"/>
              </a:ext>
            </a:extLst>
          </p:cNvPr>
          <p:cNvSpPr txBox="1"/>
          <p:nvPr/>
        </p:nvSpPr>
        <p:spPr>
          <a:xfrm>
            <a:off x="5155855" y="2636131"/>
            <a:ext cx="1908000" cy="1577843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b="1" dirty="0">
                <a:solidFill>
                  <a:srgbClr val="43435B"/>
                </a:solidFill>
              </a:rPr>
              <a:t>Viedā enerģētika</a:t>
            </a:r>
            <a:endParaRPr lang="lv-LV" sz="1100" dirty="0">
              <a:solidFill>
                <a:srgbClr val="43435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2AECD-ABC7-414E-BEEC-C511936F0107}"/>
              </a:ext>
            </a:extLst>
          </p:cNvPr>
          <p:cNvSpPr txBox="1"/>
          <p:nvPr/>
        </p:nvSpPr>
        <p:spPr>
          <a:xfrm>
            <a:off x="7306092" y="2636131"/>
            <a:ext cx="1908000" cy="1577843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b="1" dirty="0">
                <a:solidFill>
                  <a:srgbClr val="43435B"/>
                </a:solidFill>
              </a:rPr>
              <a:t>Informācijas un komunikācijas tehnoloģijas</a:t>
            </a:r>
            <a:endParaRPr lang="lv-LV" sz="1100" dirty="0">
              <a:solidFill>
                <a:srgbClr val="43435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B345F1-B8BC-426F-AFE8-A51F7C98BD2A}"/>
              </a:ext>
            </a:extLst>
          </p:cNvPr>
          <p:cNvSpPr txBox="1"/>
          <p:nvPr/>
        </p:nvSpPr>
        <p:spPr>
          <a:xfrm>
            <a:off x="9430585" y="2627775"/>
            <a:ext cx="1908000" cy="1586199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b="1" dirty="0">
                <a:solidFill>
                  <a:srgbClr val="43435B"/>
                </a:solidFill>
              </a:rPr>
              <a:t>Zināšanu ietilpīga bioekonomika</a:t>
            </a:r>
            <a:endParaRPr lang="lv-LV" sz="1100" dirty="0">
              <a:solidFill>
                <a:srgbClr val="43435B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613B250-B5CC-4399-8B29-4D92888A952F}"/>
              </a:ext>
            </a:extLst>
          </p:cNvPr>
          <p:cNvCxnSpPr>
            <a:cxnSpLocks/>
          </p:cNvCxnSpPr>
          <p:nvPr/>
        </p:nvCxnSpPr>
        <p:spPr>
          <a:xfrm>
            <a:off x="653525" y="2418378"/>
            <a:ext cx="10852588" cy="0"/>
          </a:xfrm>
          <a:prstGeom prst="line">
            <a:avLst/>
          </a:prstGeom>
          <a:ln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BAF34A8-F91A-475A-ABB0-253204C7184E}"/>
              </a:ext>
            </a:extLst>
          </p:cNvPr>
          <p:cNvCxnSpPr>
            <a:cxnSpLocks/>
          </p:cNvCxnSpPr>
          <p:nvPr/>
        </p:nvCxnSpPr>
        <p:spPr>
          <a:xfrm>
            <a:off x="611483" y="4435126"/>
            <a:ext cx="10894630" cy="0"/>
          </a:xfrm>
          <a:prstGeom prst="line">
            <a:avLst/>
          </a:prstGeom>
          <a:ln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701A106-008B-43D3-93AA-2F77FD4B7BAA}"/>
              </a:ext>
            </a:extLst>
          </p:cNvPr>
          <p:cNvSpPr txBox="1"/>
          <p:nvPr/>
        </p:nvSpPr>
        <p:spPr>
          <a:xfrm>
            <a:off x="2780482" y="1330091"/>
            <a:ext cx="6202411" cy="830997"/>
          </a:xfrm>
          <a:prstGeom prst="rect">
            <a:avLst/>
          </a:prstGeom>
          <a:solidFill>
            <a:srgbClr val="0085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sz="2400" b="1" dirty="0">
                <a:solidFill>
                  <a:schemeClr val="bg1"/>
                </a:solidFill>
              </a:rPr>
              <a:t>RIS3 jomu attīstībai ilgtermiņā nepieciešami nozaru pētījumi katrā no RIS3 jomām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8F7A0E2-3D7D-4B97-B28B-EC33306C495E}"/>
              </a:ext>
            </a:extLst>
          </p:cNvPr>
          <p:cNvSpPr txBox="1"/>
          <p:nvPr/>
        </p:nvSpPr>
        <p:spPr>
          <a:xfrm>
            <a:off x="611484" y="4687946"/>
            <a:ext cx="10894630" cy="1815882"/>
          </a:xfrm>
          <a:prstGeom prst="rect">
            <a:avLst/>
          </a:prstGeom>
          <a:solidFill>
            <a:srgbClr val="0085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lv-LV" b="1" dirty="0">
                <a:solidFill>
                  <a:schemeClr val="bg1"/>
                </a:solidFill>
              </a:rPr>
              <a:t>10 gadus ilgi pētījumi visās 5 RIS3 jomās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1600" b="1" dirty="0">
                <a:solidFill>
                  <a:schemeClr val="bg1"/>
                </a:solidFill>
              </a:rPr>
              <a:t>Sasniedz katras jomas attīstības virsmērķi un apjomīgu rezultātu klāstu </a:t>
            </a:r>
            <a:r>
              <a:rPr lang="lv-LV" sz="1600" dirty="0">
                <a:solidFill>
                  <a:schemeClr val="bg1"/>
                </a:solidFill>
              </a:rPr>
              <a:t>(jauni produkti, doktoranti, patenti, zinātnieku grupas, piesaistītas investīcijas u.c.) 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1600" b="1" dirty="0">
                <a:solidFill>
                  <a:schemeClr val="bg1"/>
                </a:solidFill>
              </a:rPr>
              <a:t>Nodrošina zinātnisko kapacitāti RIS3 jomās</a:t>
            </a:r>
            <a:r>
              <a:rPr lang="lv-LV" sz="1600" dirty="0">
                <a:solidFill>
                  <a:schemeClr val="bg1"/>
                </a:solidFill>
              </a:rPr>
              <a:t>, lai spētu apmierināt plānoto P&amp;A pakalpojumu pieprasījumu,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1600" dirty="0">
                <a:solidFill>
                  <a:schemeClr val="bg1"/>
                </a:solidFill>
              </a:rPr>
              <a:t>Nodrošina </a:t>
            </a:r>
            <a:r>
              <a:rPr lang="lv-LV" sz="1600" b="1" dirty="0">
                <a:solidFill>
                  <a:schemeClr val="bg1"/>
                </a:solidFill>
              </a:rPr>
              <a:t>pētnieciskās iestrādes ilgtermiņa (5+ gadu) projektiem un sadarbībām </a:t>
            </a:r>
            <a:r>
              <a:rPr lang="lv-LV" sz="1600" dirty="0">
                <a:solidFill>
                  <a:schemeClr val="bg1"/>
                </a:solidFill>
              </a:rPr>
              <a:t>ar industriju.</a:t>
            </a:r>
          </a:p>
        </p:txBody>
      </p:sp>
    </p:spTree>
    <p:extLst>
      <p:ext uri="{BB962C8B-B14F-4D97-AF65-F5344CB8AC3E}">
        <p14:creationId xmlns:p14="http://schemas.microsoft.com/office/powerpoint/2010/main" val="307490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1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533B8-EEBB-445D-A8D3-F3471DD4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51656"/>
            <a:ext cx="10515600" cy="805962"/>
          </a:xfrm>
        </p:spPr>
        <p:txBody>
          <a:bodyPr>
            <a:normAutofit/>
          </a:bodyPr>
          <a:lstStyle/>
          <a:p>
            <a:r>
              <a:rPr lang="lv-LV" sz="2500" dirty="0">
                <a:solidFill>
                  <a:srgbClr val="43435B"/>
                </a:solidFill>
                <a:latin typeface="Arial Black" panose="020B0A04020102020204" pitchFamily="34" charset="0"/>
              </a:rPr>
              <a:t>P&amp;A STATISTIKA: </a:t>
            </a:r>
            <a:r>
              <a:rPr lang="lv-LV" sz="2500" dirty="0">
                <a:solidFill>
                  <a:srgbClr val="41868F"/>
                </a:solidFill>
                <a:latin typeface="Arial Black" panose="020B0A04020102020204" pitchFamily="34" charset="0"/>
              </a:rPr>
              <a:t>SATURS UN MĒRĶI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93645A62-5E8E-4801-8152-793E90FF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485" y="2862944"/>
            <a:ext cx="7981323" cy="3625780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lv-LV" b="1" dirty="0">
              <a:solidFill>
                <a:srgbClr val="43435B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lv-LV" b="1" dirty="0">
              <a:solidFill>
                <a:srgbClr val="43435B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lv-LV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 un NIP mērķi/rezultāti</a:t>
            </a:r>
            <a:br>
              <a:rPr lang="lv-LV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b="1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lv-LV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7313" algn="l"/>
                <a:tab pos="755650" algn="l"/>
                <a:tab pos="971550" algn="l"/>
                <a:tab pos="755650" algn="l"/>
                <a:tab pos="971550" algn="l"/>
                <a:tab pos="990600" algn="l"/>
              </a:tabLst>
            </a:pPr>
            <a:r>
              <a:rPr lang="lv-LV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 2021 - 2027:</a:t>
            </a:r>
            <a:r>
              <a:rPr lang="lv-LV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palielināt Latvijas </a:t>
            </a:r>
            <a:r>
              <a:rPr lang="lv-LV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ieguldījumus P&amp;A līdz 1,5% no IKP 2027.gadā </a:t>
            </a:r>
            <a:r>
              <a:rPr lang="lv-LV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 0,64% 2019.gadā), t.sk. palielinot uzņēmumu finansējuma īpatsvaru.</a:t>
            </a:r>
          </a:p>
          <a:p>
            <a:pPr marL="892175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7313" algn="l"/>
                <a:tab pos="755650" algn="l"/>
                <a:tab pos="971550" algn="l"/>
                <a:tab pos="755650" algn="l"/>
                <a:tab pos="971550" algn="l"/>
                <a:tab pos="990600" algn="l"/>
              </a:tabLst>
            </a:pPr>
            <a:r>
              <a:rPr lang="lv-LV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NIP 2021 - 2027: </a:t>
            </a:r>
            <a:r>
              <a:rPr lang="lv-LV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privātā sektora </a:t>
            </a:r>
            <a:r>
              <a:rPr lang="lv-LV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ieguldījumu pieaugums līdz </a:t>
            </a:r>
            <a:r>
              <a:rPr lang="lv-LV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38% no kopējiem ieguldījumiem P&amp;A</a:t>
            </a:r>
            <a:r>
              <a:rPr lang="lv-LV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2027. gadā.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BE1952D1-2DB2-45E2-B34B-154B9057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00" y="1406469"/>
            <a:ext cx="4846431" cy="2686559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lv-LV" sz="16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Saturs</a:t>
            </a:r>
            <a:endParaRPr lang="lv-LV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endParaRPr lang="lv-LV" sz="16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Latvijas </a:t>
            </a:r>
            <a:r>
              <a:rPr lang="lv-LV" sz="16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kopējie ieguldījumi P&amp;A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6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Privātā sektora ieguldījumi P&amp;A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P&amp;A darbībās iesaistīto </a:t>
            </a:r>
            <a:r>
              <a:rPr lang="lv-LV" sz="16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darbinieku skaits, atlīdzības izmaksas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6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Ārpakalpojumā</a:t>
            </a:r>
            <a:r>
              <a:rPr lang="lv-LV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nodoto P&amp;A darbību apjoms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Darbinieki ar </a:t>
            </a:r>
            <a:r>
              <a:rPr lang="lv-LV" sz="16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zinātnisko (doktora) grādu </a:t>
            </a:r>
            <a:r>
              <a:rPr lang="lv-LV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u.c.</a:t>
            </a:r>
            <a:endParaRPr lang="lv-LV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2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533B8-EEBB-445D-A8D3-F3471DD4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58225"/>
            <a:ext cx="10515600" cy="805962"/>
          </a:xfrm>
        </p:spPr>
        <p:txBody>
          <a:bodyPr>
            <a:normAutofit/>
          </a:bodyPr>
          <a:lstStyle/>
          <a:p>
            <a:r>
              <a:rPr lang="lv-LV" sz="2500" dirty="0">
                <a:solidFill>
                  <a:srgbClr val="43435B"/>
                </a:solidFill>
                <a:latin typeface="Arial Black" panose="020B0A04020102020204" pitchFamily="34" charset="0"/>
              </a:rPr>
              <a:t>AKTIVITĀTES P&amp;A STATISTIKAS UZLABOŠANAI: </a:t>
            </a:r>
            <a:r>
              <a:rPr lang="lv-LV" sz="2500" dirty="0">
                <a:solidFill>
                  <a:srgbClr val="41868F"/>
                </a:solidFill>
                <a:latin typeface="Arial Black" panose="020B0A04020102020204" pitchFamily="34" charset="0"/>
              </a:rPr>
              <a:t>UZSĀKTĀS UN PLĀNOTĀS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xmlns="" id="{4CED5D53-9140-4065-A226-9DCF7341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59" y="1073832"/>
            <a:ext cx="5367829" cy="5643490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lv-LV" sz="1600" b="1" dirty="0">
                <a:solidFill>
                  <a:srgbClr val="00859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UZSĀKTĀS</a:t>
            </a:r>
            <a:r>
              <a:rPr lang="lv-LV" sz="1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AKTIVITĀTES</a:t>
            </a:r>
          </a:p>
          <a:p>
            <a:pPr algn="ctr">
              <a:lnSpc>
                <a:spcPct val="107000"/>
              </a:lnSpc>
            </a:pPr>
            <a:endParaRPr lang="lv-LV" sz="16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Individuālā komunikācija </a:t>
            </a:r>
            <a:r>
              <a:rPr lang="lv-LV" sz="13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 uzņēmumiem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pieaudzis P&amp;A izdevumu apjoms, kas norādīts CSP 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anketās (vidēji 2 milj. EUR papildu katru gadu)</a:t>
            </a:r>
            <a:endParaRPr lang="lv-LV" sz="1300" dirty="0">
              <a:solidFill>
                <a:srgbClr val="00859B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Sadarbībā ar valsts kapitālsabiedrībām izstrādātas </a:t>
            </a: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vadlīnijas</a:t>
            </a: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P&amp;A&amp;I statistikas veidlapu aizpildīšanai, </a:t>
            </a: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vienkāršota veidlapa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valsts kapitālsabiedrības – līderi P&amp;A izdevumu   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uzskaitē CSP anketās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Valsts kapitālsabiedrību P&amp;A kopienas darbs</a:t>
            </a: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lai veicinātu P&amp;A projektu ieviešanu un datu uzskaiti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valsts kapitālsabiedrības – līderi P&amp;A izdevumu 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uzskaitē CSP anketās</a:t>
            </a:r>
            <a:endParaRPr lang="lv-LV" sz="13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Komunikācijas aktivitātes </a:t>
            </a: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video, semināri, raksti </a:t>
            </a:r>
            <a:r>
              <a:rPr lang="lv-LV" sz="13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Labs </a:t>
            </a:r>
            <a:r>
              <a:rPr lang="lv-LV" sz="13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3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Latvia</a:t>
            </a: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sociālajos tīklos u.c.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augusi uzņēmumu izpratne par P&amp;A uzskaites 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nozīmi; palielinājies CSP anketās uzrādīto P&amp;A izdevumu apjoms</a:t>
            </a:r>
            <a:endParaRPr lang="lv-LV" sz="13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 PPP rīcības virziens </a:t>
            </a: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«Inovācijas veicināšana» – CSP, EM, PKC, IZM, Patentu valde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izstrādātas iniciatīvas P&amp;A veicināšanai un labākai 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uzskaitei CSP anketās</a:t>
            </a:r>
            <a:endParaRPr lang="lv-LV" sz="13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971EFBF1-2C29-4F69-890D-031710F3D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354" y="1064187"/>
            <a:ext cx="5758961" cy="5653135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lv-LV" sz="1600" b="1" dirty="0">
                <a:solidFill>
                  <a:srgbClr val="00859B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PLĀNOTĀS</a:t>
            </a:r>
            <a:r>
              <a:rPr lang="lv-LV" sz="16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AKTIVITĀTES</a:t>
            </a:r>
          </a:p>
          <a:p>
            <a:pPr algn="ctr">
              <a:lnSpc>
                <a:spcPct val="107000"/>
              </a:lnSpc>
            </a:pPr>
            <a:endParaRPr lang="lv-LV" sz="16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Finanšu pārskata veidlapas papildināšana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</a:t>
            </a: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P&amp;A izdevumu uzskaite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finanšu pārskatos un secīgi – 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datu vienkāršāka </a:t>
            </a:r>
            <a:r>
              <a:rPr lang="lv-LV" sz="1300" dirty="0" err="1">
                <a:solidFill>
                  <a:srgbClr val="00859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pārnese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uz CSP anketām</a:t>
            </a:r>
            <a:endParaRPr lang="lv-LV" sz="1300" dirty="0">
              <a:solidFill>
                <a:srgbClr val="00859B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Valsts atbalsta koncentrēšana</a:t>
            </a: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RIS3 jomās, it īpaši veicinot P&amp;A&amp;I darbības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 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P&amp;A&amp;I valsts atbalsta programmas paredz uzņēmumu 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 līdzfinansējumu kopā 300 milj. euro 2022.-2027. (2022. – 20 milj. 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 euro, 2023. – 20 milj. euro, 2024. – 70 milj. euro, 2025. – 70 milj. 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 euro, 2026. – 60 milj. euro, 2027. – 60 milj. euro)</a:t>
            </a:r>
            <a:endParaRPr lang="lv-LV" sz="13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Aktivitātes </a:t>
            </a: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LIAA komunikācijas kampaņas </a:t>
            </a: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ietvaros</a:t>
            </a: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inovatīvas uzņēmējdarbības veicināšanai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augusi uzņēmumu izpratne par P&amp;A uzskaites nozīmi; 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palielinājies CSP anketās uzrādīto P&amp;A izdevumu apjoms</a:t>
            </a:r>
            <a:endParaRPr lang="lv-LV" sz="13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Apbalvojuma ieviešana </a:t>
            </a: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vairākās kategorijā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augusi uzņēmumu izpratne par P&amp;A uzskaites nozīmi; 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palielinājies CSP anketās uzrādīto P&amp;A izdevumu apjoms</a:t>
            </a:r>
            <a:endParaRPr lang="lv-LV" sz="13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Datu iegūšanas </a:t>
            </a: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starpvalstu pieredzes apmaiņa</a:t>
            </a:r>
          </a:p>
          <a:p>
            <a:pPr lvl="0">
              <a:spcAft>
                <a:spcPts val="600"/>
              </a:spcAft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</a:t>
            </a: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augusi izpratne un pārņemta labā prakse P&amp;A datu uzskaitei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Uzņēmumu iesaiste ES līmeņa P&amp;A&amp;I programmās </a:t>
            </a:r>
            <a:r>
              <a:rPr lang="lv-LV" sz="1300" dirty="0">
                <a:latin typeface="Segoe UI" panose="020B0502040204020203" pitchFamily="34" charset="0"/>
                <a:cs typeface="Segoe UI" panose="020B0502040204020203" pitchFamily="34" charset="0"/>
              </a:rPr>
              <a:t>(Apvārsnis Eiropa)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b="1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Rezultāts: </a:t>
            </a: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piesaistītas ES līmeņa un uzņēmumu P&amp;A investīcijas P&amp;A&amp;I </a:t>
            </a:r>
          </a:p>
          <a:p>
            <a:pPr lvl="0"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300" dirty="0">
                <a:solidFill>
                  <a:srgbClr val="00859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projektu īstenošanai</a:t>
            </a:r>
          </a:p>
        </p:txBody>
      </p:sp>
    </p:spTree>
    <p:extLst>
      <p:ext uri="{BB962C8B-B14F-4D97-AF65-F5344CB8AC3E}">
        <p14:creationId xmlns:p14="http://schemas.microsoft.com/office/powerpoint/2010/main" val="206832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533B8-EEBB-445D-A8D3-F3471DD4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51656"/>
            <a:ext cx="10515600" cy="805962"/>
          </a:xfrm>
        </p:spPr>
        <p:txBody>
          <a:bodyPr>
            <a:normAutofit fontScale="90000"/>
          </a:bodyPr>
          <a:lstStyle/>
          <a:p>
            <a:r>
              <a:rPr lang="lv-LV" sz="2500" dirty="0">
                <a:solidFill>
                  <a:srgbClr val="43435B"/>
                </a:solidFill>
                <a:latin typeface="Arial Black" panose="020B0A04020102020204" pitchFamily="34" charset="0"/>
              </a:rPr>
              <a:t>FINANŠU MINISTRIJAS VIEDOKLIS: </a:t>
            </a:r>
            <a:r>
              <a:rPr lang="lv-LV" sz="2500" dirty="0">
                <a:solidFill>
                  <a:srgbClr val="41868F"/>
                </a:solidFill>
                <a:latin typeface="Arial Black" panose="020B0A04020102020204" pitchFamily="34" charset="0"/>
              </a:rPr>
              <a:t>IESPĒJAMIE GROZĪJUMI NORMATĪVAJOS AKTOS, VID EDS PAPILDINĀŠANA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xmlns="" id="{4CED5D53-9140-4065-A226-9DCF7341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409800"/>
            <a:ext cx="11224150" cy="5263142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Nepieciešams papildināt</a:t>
            </a:r>
            <a:r>
              <a:rPr lang="lv-LV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Gada pārskatu un konsolidēto gada pārskatu likuma </a:t>
            </a:r>
            <a:r>
              <a:rPr lang="lv-LV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GPKGPL) 53.panta “Papildu informācija vidējām un lielām sabiedrībām finanšu pārskata pielikumā” pirmo daļu ar jaunu 17.punktu šādā redakcijā: </a:t>
            </a:r>
            <a:b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“17) detalizētu informāciju par pētniecības un attīstības izmaksām.”</a:t>
            </a:r>
          </a:p>
          <a:p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22.12.2015. MK noteikumu Nr.775 “</a:t>
            </a:r>
            <a:r>
              <a:rPr lang="lv-LV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Gada pārskatu un konsolidēto gada pārskatu likuma piemērošanas noteikumi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” 9. nodaļu “Pētniecības un attīstības pasākumu un sabiedrībā radītu nemateriālo ieguldījumu klasifikācijas nosacījumiem neatbilstošu bezķermenisku lietu norādīšana finanšu pārskatā” jāpapildina ar 194.</a:t>
            </a:r>
            <a:r>
              <a:rPr lang="lv-LV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punktu šādā redakcijā: </a:t>
            </a:r>
          </a:p>
          <a:p>
            <a:pPr lvl="1"/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“194.</a:t>
            </a:r>
            <a:r>
              <a:rPr lang="lv-LV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 “Piemērojot likuma 53. panta pirmās daļas 17. punkta prasības, sabiedrība finanšu pārskata pielikumā sniedz informāciju par pārskata gadā: </a:t>
            </a:r>
          </a:p>
          <a:p>
            <a:pPr lvl="1"/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194.</a:t>
            </a:r>
            <a:r>
              <a:rPr lang="lv-LV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1. bilancē iekļautām (kapitalizētām attīstības izmaksām);</a:t>
            </a:r>
          </a:p>
          <a:p>
            <a:pPr lvl="1"/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194.</a:t>
            </a:r>
            <a:r>
              <a:rPr lang="lv-LV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2. izdevumos norakstītām pētniecības un attīstības izmaksām;</a:t>
            </a:r>
          </a:p>
          <a:p>
            <a:pPr lvl="1"/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194.</a:t>
            </a:r>
            <a:r>
              <a:rPr lang="lv-LV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3. pētniecībā un attīstībā nodarbināto darbinieku skaitu un viņiem aprēķinātās atlīdzības kopsummu;</a:t>
            </a:r>
          </a:p>
          <a:p>
            <a:pPr lvl="1"/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194.</a:t>
            </a:r>
            <a:r>
              <a:rPr lang="lv-LV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4. saņemto valsts finansējumu pētniecības un attīstības darbu veikšanai;</a:t>
            </a:r>
          </a:p>
          <a:p>
            <a:pPr lvl="1"/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194.</a:t>
            </a:r>
            <a:r>
              <a:rPr lang="lv-LV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5. noslēgtiem līgumiem par pētniecības darbu izpildi ar citiem uzņēmumiem.”</a:t>
            </a:r>
          </a:p>
          <a:p>
            <a:endParaRPr lang="lv-LV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Jāpapildina 21.06.2016. MK noteikumu Nr.399 “</a:t>
            </a:r>
            <a:r>
              <a:rPr lang="lv-LV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Noteikumi par sabiedrību sagatavoto finanšu pārskatu vai konsolidēto finanšu pārskatu elektroniskā noraksta formu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” pielikumu “Finanšu pārskata pielikums vai piezīmes”.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Pēc normatīvo aktu grozījumu spēkā stāšanās VID sagatavos attiecīgas izmaiņas EDS, tai skaitā iestrādājot risinājumu, ka sabiedrībai, iesniedzot gada pārskatu EDS, būs iespēja atzīmēt, ka attiecīgajā gadā ir veikti ieguldījumi P&amp;A. </a:t>
            </a:r>
            <a:b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Izmaiņas EDS iespējamas, sniedzot pārskatu par 2022. gadu.</a:t>
            </a:r>
          </a:p>
        </p:txBody>
      </p:sp>
    </p:spTree>
    <p:extLst>
      <p:ext uri="{BB962C8B-B14F-4D97-AF65-F5344CB8AC3E}">
        <p14:creationId xmlns:p14="http://schemas.microsoft.com/office/powerpoint/2010/main" val="309245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B109EBF-72E1-4D8A-9241-E1215A2B0EA8}"/>
              </a:ext>
            </a:extLst>
          </p:cNvPr>
          <p:cNvSpPr txBox="1"/>
          <p:nvPr/>
        </p:nvSpPr>
        <p:spPr>
          <a:xfrm>
            <a:off x="5020310" y="2774962"/>
            <a:ext cx="6485803" cy="2291557"/>
          </a:xfrm>
          <a:prstGeom prst="rect">
            <a:avLst/>
          </a:prstGeom>
          <a:noFill/>
          <a:ln w="19050" cap="flat" cmpd="sng" algn="ctr">
            <a:solidFill>
              <a:srgbClr val="A4A0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noAutofit/>
          </a:bodyPr>
          <a:lstStyle/>
          <a:p>
            <a:endParaRPr lang="lv-LV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3DEE64-3302-4B8F-A9EB-10CC06090517}"/>
              </a:ext>
            </a:extLst>
          </p:cNvPr>
          <p:cNvSpPr txBox="1"/>
          <p:nvPr/>
        </p:nvSpPr>
        <p:spPr>
          <a:xfrm>
            <a:off x="630535" y="2774962"/>
            <a:ext cx="4282700" cy="2295457"/>
          </a:xfrm>
          <a:prstGeom prst="rect">
            <a:avLst/>
          </a:prstGeom>
          <a:noFill/>
          <a:ln w="19050" cap="flat" cmpd="sng" algn="ctr">
            <a:solidFill>
              <a:srgbClr val="A4A0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noAutofit/>
          </a:bodyPr>
          <a:lstStyle/>
          <a:p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533B8-EEBB-445D-A8D3-F3471DD4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51656"/>
            <a:ext cx="10515600" cy="805962"/>
          </a:xfrm>
        </p:spPr>
        <p:txBody>
          <a:bodyPr>
            <a:normAutofit/>
          </a:bodyPr>
          <a:lstStyle/>
          <a:p>
            <a:r>
              <a:rPr lang="lv-LV" sz="2500" dirty="0">
                <a:solidFill>
                  <a:srgbClr val="43435B"/>
                </a:solidFill>
                <a:latin typeface="Arial Black" panose="020B0A04020102020204" pitchFamily="34" charset="0"/>
              </a:rPr>
              <a:t>P&amp;A&amp;I PĀRVALDĪBAS LĪMEŅI: </a:t>
            </a:r>
            <a:r>
              <a:rPr lang="lv-LV" sz="2500" dirty="0">
                <a:solidFill>
                  <a:srgbClr val="41868F"/>
                </a:solidFill>
                <a:latin typeface="Arial Black" panose="020B0A04020102020204" pitchFamily="34" charset="0"/>
              </a:rPr>
              <a:t>IESAISTĪTĀS PUSES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4EBBE1-D41A-48BB-873D-8C79B61D0521}"/>
              </a:ext>
            </a:extLst>
          </p:cNvPr>
          <p:cNvSpPr txBox="1"/>
          <p:nvPr/>
        </p:nvSpPr>
        <p:spPr>
          <a:xfrm>
            <a:off x="809228" y="2874634"/>
            <a:ext cx="1908000" cy="17877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 dirty="0">
                <a:solidFill>
                  <a:srgbClr val="43435B"/>
                </a:solidFill>
              </a:rPr>
              <a:t>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rgbClr val="43435B"/>
                </a:solidFill>
              </a:rPr>
              <a:t>Inovāciju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rgbClr val="43435B"/>
                </a:solidFill>
              </a:rPr>
              <a:t>Jaunuzņēmumu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rgbClr val="43435B"/>
                </a:solidFill>
              </a:rPr>
              <a:t>Rūpniecības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rgbClr val="43435B"/>
                </a:solidFill>
              </a:rPr>
              <a:t>Uzņēmumu digitalizācija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rgbClr val="43435B"/>
                </a:solidFill>
              </a:rPr>
              <a:t>Eksports, investīcijas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rgbClr val="43435B"/>
                </a:solidFill>
              </a:rPr>
              <a:t>Valsts kosmosa politika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25A358-B326-4E4D-8D76-0C0BF0377E76}"/>
              </a:ext>
            </a:extLst>
          </p:cNvPr>
          <p:cNvSpPr txBox="1"/>
          <p:nvPr/>
        </p:nvSpPr>
        <p:spPr>
          <a:xfrm>
            <a:off x="2824303" y="2871375"/>
            <a:ext cx="1908000" cy="17877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IZM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Zinātnes un pētniecības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Augstākās izglītības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kosmosa politika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A7626F-BE87-4518-9323-DC71EF8BC872}"/>
              </a:ext>
            </a:extLst>
          </p:cNvPr>
          <p:cNvSpPr txBox="1"/>
          <p:nvPr/>
        </p:nvSpPr>
        <p:spPr>
          <a:xfrm>
            <a:off x="9386963" y="2389210"/>
            <a:ext cx="21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rgbClr val="A4A0BA"/>
                </a:solidFill>
              </a:rPr>
              <a:t>Stratēģiskais līmenis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73C18E-7F40-4793-A1C3-A960AA3804A0}"/>
              </a:ext>
            </a:extLst>
          </p:cNvPr>
          <p:cNvSpPr txBox="1"/>
          <p:nvPr/>
        </p:nvSpPr>
        <p:spPr>
          <a:xfrm>
            <a:off x="5201676" y="2876472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VARAM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Digitalizācijas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Reģionālā politika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2AECD-ABC7-414E-BEEC-C511936F0107}"/>
              </a:ext>
            </a:extLst>
          </p:cNvPr>
          <p:cNvSpPr txBox="1"/>
          <p:nvPr/>
        </p:nvSpPr>
        <p:spPr>
          <a:xfrm>
            <a:off x="7306092" y="2875617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TM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Intelektuālā īpašuma politika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B345F1-B8BC-426F-AFE8-A51F7C98BD2A}"/>
              </a:ext>
            </a:extLst>
          </p:cNvPr>
          <p:cNvSpPr txBox="1"/>
          <p:nvPr/>
        </p:nvSpPr>
        <p:spPr>
          <a:xfrm>
            <a:off x="9395458" y="2871375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ZM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Bioekonomikas politika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3677B8-4BB7-4E1B-9EB2-C39D39FF7300}"/>
              </a:ext>
            </a:extLst>
          </p:cNvPr>
          <p:cNvSpPr txBox="1"/>
          <p:nvPr/>
        </p:nvSpPr>
        <p:spPr>
          <a:xfrm>
            <a:off x="9403368" y="3831563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KM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Radošo industriju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Autortiesību un blakustiesību politika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69C35D-6A09-4E5D-A50C-FFEB53318545}"/>
              </a:ext>
            </a:extLst>
          </p:cNvPr>
          <p:cNvSpPr txBox="1"/>
          <p:nvPr/>
        </p:nvSpPr>
        <p:spPr>
          <a:xfrm>
            <a:off x="5201676" y="3834039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FM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budžeta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ESF Vadošā iestāde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CF8B06-B971-4F9B-AB9F-617182099EDD}"/>
              </a:ext>
            </a:extLst>
          </p:cNvPr>
          <p:cNvSpPr txBox="1"/>
          <p:nvPr/>
        </p:nvSpPr>
        <p:spPr>
          <a:xfrm>
            <a:off x="7306092" y="3833348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VK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kapitālsabiedrību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Inovācijas valsts pārvaldē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613B250-B5CC-4399-8B29-4D92888A952F}"/>
              </a:ext>
            </a:extLst>
          </p:cNvPr>
          <p:cNvCxnSpPr>
            <a:cxnSpLocks/>
          </p:cNvCxnSpPr>
          <p:nvPr/>
        </p:nvCxnSpPr>
        <p:spPr>
          <a:xfrm>
            <a:off x="653525" y="2712293"/>
            <a:ext cx="10852588" cy="0"/>
          </a:xfrm>
          <a:prstGeom prst="line">
            <a:avLst/>
          </a:prstGeom>
          <a:ln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BAF34A8-F91A-475A-ABB0-253204C7184E}"/>
              </a:ext>
            </a:extLst>
          </p:cNvPr>
          <p:cNvCxnSpPr>
            <a:cxnSpLocks/>
          </p:cNvCxnSpPr>
          <p:nvPr/>
        </p:nvCxnSpPr>
        <p:spPr>
          <a:xfrm>
            <a:off x="611483" y="5382184"/>
            <a:ext cx="10894630" cy="0"/>
          </a:xfrm>
          <a:prstGeom prst="line">
            <a:avLst/>
          </a:prstGeom>
          <a:ln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701A106-008B-43D3-93AA-2F77FD4B7BAA}"/>
              </a:ext>
            </a:extLst>
          </p:cNvPr>
          <p:cNvSpPr txBox="1"/>
          <p:nvPr/>
        </p:nvSpPr>
        <p:spPr>
          <a:xfrm>
            <a:off x="4119311" y="1294263"/>
            <a:ext cx="3584028" cy="1323439"/>
          </a:xfrm>
          <a:prstGeom prst="rect">
            <a:avLst/>
          </a:prstGeom>
          <a:solidFill>
            <a:srgbClr val="0085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bg1"/>
                </a:solidFill>
              </a:rPr>
              <a:t>Latvijas Pētniecības un inovācijas stratēģiskā padome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chemeClr val="bg1"/>
                </a:solidFill>
              </a:rPr>
              <a:t>Vada premjers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chemeClr val="bg1"/>
                </a:solidFill>
              </a:rPr>
              <a:t>EM, IZM, VARAM, FM, TM, KM, VM, ZM, VK, LRPV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chemeClr val="bg1"/>
                </a:solidFill>
              </a:rPr>
              <a:t>Uzņēmumu organizācijas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dirty="0">
                <a:solidFill>
                  <a:schemeClr val="bg1"/>
                </a:solidFill>
              </a:rPr>
              <a:t>Zinātni un pētniecību pārstāvošās organizācijas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74E9F8-5666-4BA7-A572-5CD7B3B7D6CC}"/>
              </a:ext>
            </a:extLst>
          </p:cNvPr>
          <p:cNvSpPr txBox="1"/>
          <p:nvPr/>
        </p:nvSpPr>
        <p:spPr>
          <a:xfrm>
            <a:off x="8772764" y="5054827"/>
            <a:ext cx="29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rgbClr val="A4A0BA"/>
                </a:solidFill>
              </a:rPr>
              <a:t>Politikas plānošanas līmenis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6BC78B4-7408-4CA1-9E64-514257D10B76}"/>
              </a:ext>
            </a:extLst>
          </p:cNvPr>
          <p:cNvSpPr txBox="1"/>
          <p:nvPr/>
        </p:nvSpPr>
        <p:spPr>
          <a:xfrm>
            <a:off x="721975" y="4701087"/>
            <a:ext cx="427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1">
                    <a:lumMod val="65000"/>
                  </a:schemeClr>
                </a:solidFill>
              </a:rPr>
              <a:t>Pētniecības, attīstības un inovāciju politika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720DAD-28AA-4BB0-ADDA-B0E8E8CDE1A3}"/>
              </a:ext>
            </a:extLst>
          </p:cNvPr>
          <p:cNvSpPr txBox="1"/>
          <p:nvPr/>
        </p:nvSpPr>
        <p:spPr>
          <a:xfrm>
            <a:off x="5111750" y="4709782"/>
            <a:ext cx="412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1">
                    <a:lumMod val="65000"/>
                  </a:schemeClr>
                </a:solidFill>
              </a:rPr>
              <a:t>Saistītās politikas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B7057E-50F1-4CF4-98AC-19107402D521}"/>
              </a:ext>
            </a:extLst>
          </p:cNvPr>
          <p:cNvSpPr txBox="1"/>
          <p:nvPr/>
        </p:nvSpPr>
        <p:spPr>
          <a:xfrm>
            <a:off x="8361586" y="562569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LAD</a:t>
            </a:r>
            <a:endParaRPr lang="lv-LV" sz="1100">
              <a:solidFill>
                <a:srgbClr val="43435B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93BAC2-AC84-4D4A-8ED6-783FE9A79C52}"/>
              </a:ext>
            </a:extLst>
          </p:cNvPr>
          <p:cNvSpPr txBox="1"/>
          <p:nvPr/>
        </p:nvSpPr>
        <p:spPr>
          <a:xfrm>
            <a:off x="9845096" y="562632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LRPV</a:t>
            </a:r>
            <a:endParaRPr lang="lv-LV" sz="1100">
              <a:solidFill>
                <a:srgbClr val="43435B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0BA6F0B-8EE2-4E32-AD9A-479C1221B26D}"/>
              </a:ext>
            </a:extLst>
          </p:cNvPr>
          <p:cNvCxnSpPr>
            <a:cxnSpLocks/>
          </p:cNvCxnSpPr>
          <p:nvPr/>
        </p:nvCxnSpPr>
        <p:spPr>
          <a:xfrm>
            <a:off x="611483" y="6373565"/>
            <a:ext cx="10894630" cy="0"/>
          </a:xfrm>
          <a:prstGeom prst="line">
            <a:avLst/>
          </a:prstGeom>
          <a:ln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001BAC6-D4A9-490A-BDF2-E2D32BAE570A}"/>
              </a:ext>
            </a:extLst>
          </p:cNvPr>
          <p:cNvSpPr txBox="1"/>
          <p:nvPr/>
        </p:nvSpPr>
        <p:spPr>
          <a:xfrm>
            <a:off x="7809230" y="6059964"/>
            <a:ext cx="395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rgbClr val="A4A0BA"/>
                </a:solidFill>
              </a:rPr>
              <a:t>Politikas ieviešanas un atbalsta līmenis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8F7A0E2-3D7D-4B97-B28B-EC33306C495E}"/>
              </a:ext>
            </a:extLst>
          </p:cNvPr>
          <p:cNvSpPr txBox="1"/>
          <p:nvPr/>
        </p:nvSpPr>
        <p:spPr>
          <a:xfrm>
            <a:off x="623488" y="5631423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LIAA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A535BE4-871F-43B9-B36D-3CEE70F872BF}"/>
              </a:ext>
            </a:extLst>
          </p:cNvPr>
          <p:cNvSpPr txBox="1"/>
          <p:nvPr/>
        </p:nvSpPr>
        <p:spPr>
          <a:xfrm>
            <a:off x="5394566" y="562569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ALTUM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B7B662D-4193-4C99-A4F0-E965C6BAF572}"/>
              </a:ext>
            </a:extLst>
          </p:cNvPr>
          <p:cNvSpPr txBox="1"/>
          <p:nvPr/>
        </p:nvSpPr>
        <p:spPr>
          <a:xfrm>
            <a:off x="2110521" y="562569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LZP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37D241C-8A8D-4172-901F-CFE718AA40A3}"/>
              </a:ext>
            </a:extLst>
          </p:cNvPr>
          <p:cNvSpPr txBox="1"/>
          <p:nvPr/>
        </p:nvSpPr>
        <p:spPr>
          <a:xfrm>
            <a:off x="3590508" y="562569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VIAA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149F370-D179-4A25-B49B-3E95374B860C}"/>
              </a:ext>
            </a:extLst>
          </p:cNvPr>
          <p:cNvSpPr txBox="1"/>
          <p:nvPr/>
        </p:nvSpPr>
        <p:spPr>
          <a:xfrm>
            <a:off x="6878076" y="5633162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CFLA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xmlns="" id="{44A84EE1-92FB-45AE-9CA7-9F0359CAAB7F}"/>
              </a:ext>
            </a:extLst>
          </p:cNvPr>
          <p:cNvSpPr/>
          <p:nvPr/>
        </p:nvSpPr>
        <p:spPr>
          <a:xfrm>
            <a:off x="11631840" y="2391370"/>
            <a:ext cx="287284" cy="320923"/>
          </a:xfrm>
          <a:prstGeom prst="upArrow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8" name="Arrow: Up 57">
            <a:extLst>
              <a:ext uri="{FF2B5EF4-FFF2-40B4-BE49-F238E27FC236}">
                <a16:creationId xmlns:a16="http://schemas.microsoft.com/office/drawing/2014/main" xmlns="" id="{43313E5E-7171-44E3-B311-39FBDFA7F956}"/>
              </a:ext>
            </a:extLst>
          </p:cNvPr>
          <p:cNvSpPr/>
          <p:nvPr/>
        </p:nvSpPr>
        <p:spPr>
          <a:xfrm>
            <a:off x="11626237" y="5054826"/>
            <a:ext cx="287284" cy="320923"/>
          </a:xfrm>
          <a:prstGeom prst="upArrow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9" name="Arrow: Up 58">
            <a:extLst>
              <a:ext uri="{FF2B5EF4-FFF2-40B4-BE49-F238E27FC236}">
                <a16:creationId xmlns:a16="http://schemas.microsoft.com/office/drawing/2014/main" xmlns="" id="{4E3883CE-6AA8-49C1-85CA-14362ADDF5D7}"/>
              </a:ext>
            </a:extLst>
          </p:cNvPr>
          <p:cNvSpPr/>
          <p:nvPr/>
        </p:nvSpPr>
        <p:spPr>
          <a:xfrm>
            <a:off x="11626237" y="6039527"/>
            <a:ext cx="287284" cy="320923"/>
          </a:xfrm>
          <a:prstGeom prst="upArrow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17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E8E26BB6-1F0F-463D-8DDB-C71F8BCA2FBA}"/>
              </a:ext>
            </a:extLst>
          </p:cNvPr>
          <p:cNvSpPr/>
          <p:nvPr/>
        </p:nvSpPr>
        <p:spPr>
          <a:xfrm>
            <a:off x="1487663" y="2493985"/>
            <a:ext cx="344106" cy="2647723"/>
          </a:xfrm>
          <a:prstGeom prst="downArrow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DB957A4F-94DA-4DEC-80DD-FB1C235D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98" y="1523670"/>
            <a:ext cx="1714491" cy="1174552"/>
          </a:xfrm>
          <a:prstGeom prst="rect">
            <a:avLst/>
          </a:prstGeom>
          <a:solidFill>
            <a:srgbClr val="00859B"/>
          </a:solidFill>
          <a:ln w="15875">
            <a:noFill/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4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38%             2027</a:t>
            </a:r>
            <a:endParaRPr lang="lv-LV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Uzņēmumu izdevumi P&amp;A (%) no kopējiem izdevumiem P&amp;A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b="1" i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NIP 2021.-2027.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301E0B4C-B70C-4C37-82CA-9E3FDF4F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74" y="5141708"/>
            <a:ext cx="1695450" cy="1195297"/>
          </a:xfrm>
          <a:prstGeom prst="rect">
            <a:avLst/>
          </a:prstGeom>
          <a:solidFill>
            <a:srgbClr val="43435B"/>
          </a:solidFill>
          <a:ln w="15875">
            <a:noFill/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1,5%*            2027</a:t>
            </a:r>
            <a:endParaRPr lang="lv-LV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Kopējie izdevumi P&amp;A (% no IKP)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b="1" i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*Nacionālais attīstības plāns 2021.-2027.</a:t>
            </a:r>
            <a:endParaRPr lang="lv-LV" sz="10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5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1E1996FC-80C1-4630-AAF4-F21B60C4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3289334"/>
            <a:ext cx="1695425" cy="1195297"/>
          </a:xfrm>
          <a:prstGeom prst="rect">
            <a:avLst/>
          </a:prstGeom>
          <a:solidFill>
            <a:srgbClr val="00859B"/>
          </a:solidFill>
          <a:ln w="15875">
            <a:noFill/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50%            2027</a:t>
            </a:r>
            <a:endParaRPr lang="lv-LV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Inovatīvo uzņēmumi īpatsvars (%) no visiem uzņēmumiem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NIP 2021.-2027.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      </a:t>
            </a:r>
            <a:endParaRPr lang="lv-LV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D25BAF73-6EC4-4D68-84C9-D186D7FCACAF}"/>
              </a:ext>
            </a:extLst>
          </p:cNvPr>
          <p:cNvSpPr/>
          <p:nvPr/>
        </p:nvSpPr>
        <p:spPr>
          <a:xfrm>
            <a:off x="1565079" y="1635123"/>
            <a:ext cx="238125" cy="11196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075AC938-FD84-4081-8BA0-77390595B91E}"/>
              </a:ext>
            </a:extLst>
          </p:cNvPr>
          <p:cNvSpPr/>
          <p:nvPr/>
        </p:nvSpPr>
        <p:spPr>
          <a:xfrm>
            <a:off x="1540654" y="3408611"/>
            <a:ext cx="238125" cy="11196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1C010351-3381-41AA-9DBE-788AFBED53AB}"/>
              </a:ext>
            </a:extLst>
          </p:cNvPr>
          <p:cNvSpPr/>
          <p:nvPr/>
        </p:nvSpPr>
        <p:spPr>
          <a:xfrm>
            <a:off x="1557934" y="5273370"/>
            <a:ext cx="252414" cy="1219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xmlns="" id="{10E187E9-EA9D-4467-8590-A9AF6AF17EC4}"/>
              </a:ext>
            </a:extLst>
          </p:cNvPr>
          <p:cNvSpPr txBox="1"/>
          <p:nvPr/>
        </p:nvSpPr>
        <p:spPr>
          <a:xfrm>
            <a:off x="2722407" y="1523670"/>
            <a:ext cx="8624879" cy="4813335"/>
          </a:xfrm>
          <a:prstGeom prst="rect">
            <a:avLst/>
          </a:prstGeom>
          <a:noFill/>
          <a:ln w="25400">
            <a:solidFill>
              <a:srgbClr val="43435B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600" b="1">
                <a:solidFill>
                  <a:srgbClr val="43435B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Inovāciju pārvaldība stratēģiskā līmenī</a:t>
            </a:r>
            <a:endParaRPr lang="lv-LV" sz="2000">
              <a:solidFill>
                <a:srgbClr val="43435B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C4A438A9-F022-4D2C-B59A-E94B4CC2E920}"/>
              </a:ext>
            </a:extLst>
          </p:cNvPr>
          <p:cNvSpPr txBox="1"/>
          <p:nvPr/>
        </p:nvSpPr>
        <p:spPr>
          <a:xfrm>
            <a:off x="2891471" y="1920428"/>
            <a:ext cx="8286750" cy="4216847"/>
          </a:xfrm>
          <a:prstGeom prst="rect">
            <a:avLst/>
          </a:prstGeom>
          <a:noFill/>
          <a:ln w="25400">
            <a:solidFill>
              <a:srgbClr val="604EA4"/>
            </a:solidFill>
            <a:prstDash val="sys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>
                <a:solidFill>
                  <a:srgbClr val="43435B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RIS3 pārvaldība operacionālā līmenī</a:t>
            </a:r>
            <a:endParaRPr lang="lv-LV">
              <a:solidFill>
                <a:srgbClr val="43435B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xmlns="" id="{0FD75BE0-A3C3-4FC8-8131-BE90371F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589" y="2313531"/>
            <a:ext cx="2543041" cy="2828177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lv-LV" sz="1200" b="1" dirty="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Atbalsts</a:t>
            </a:r>
            <a:endParaRPr lang="lv-LV" sz="1200" dirty="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endParaRPr lang="lv-LV" sz="1200" dirty="0">
              <a:solidFill>
                <a:srgbClr val="43435B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 dirty="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Digitālās transformācijas un tehnoloģiski ietilpīgu risinājumu sekmēšana</a:t>
            </a:r>
            <a:endParaRPr lang="lv-LV" sz="1200" dirty="0">
              <a:solidFill>
                <a:srgbClr val="43435B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 dirty="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Privātā un publiskā sektora investīciju vecināšana P&amp;A&amp;I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 dirty="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Finanšu instrumentu attīstīšana inovatīvo aktivitāšu veicināšanai Atbalsts jaunuzņēmumu ekosistēmas attīstībai Uzņēmumu vadītu lietišķo pētījumu atbalsts (KC)</a:t>
            </a:r>
            <a:r>
              <a:rPr lang="lv-LV" sz="1200" dirty="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200" dirty="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A4C15559-A9BC-4A6C-902D-50BB148E3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363" y="2301735"/>
            <a:ext cx="2438422" cy="2839974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200" b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</a:t>
            </a:r>
            <a:endParaRPr lang="lv-LV" sz="12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Inovāciju aktivitātes veicināšana valsts kapitālsabiedrībās;</a:t>
            </a:r>
            <a:endParaRPr lang="lv-LV" sz="1200">
              <a:solidFill>
                <a:srgbClr val="43435B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Valsts lielo uzņēmumu inovāciju ekosistēmas attīstīšana;</a:t>
            </a:r>
            <a:endParaRPr lang="lv-LV" sz="1200">
              <a:solidFill>
                <a:srgbClr val="43435B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Publiskā sektora inovāciju pieprasījuma veidošana (inovāciju iepirkums);</a:t>
            </a:r>
            <a:endParaRPr lang="lv-LV" sz="1200">
              <a:solidFill>
                <a:srgbClr val="43435B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Inovāciju ekosistēmas attīstīšana augstskolās.</a:t>
            </a:r>
            <a:endParaRPr lang="lv-LV" sz="1200">
              <a:solidFill>
                <a:srgbClr val="43435B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xmlns="" id="{10DC7CBD-81A7-4F95-B40C-B465BF07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518" y="2287295"/>
            <a:ext cx="2543040" cy="2854413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200" b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Normatīvais ietvars</a:t>
            </a:r>
            <a:endParaRPr lang="lv-LV" sz="12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Kvalitatīvas tiesiskās un konsultatīvās bāzes izveide (IĪT regulējums, komercializāciju).</a:t>
            </a:r>
            <a:endParaRPr lang="lv-LV" sz="1200">
              <a:solidFill>
                <a:srgbClr val="43435B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Regulējuma izveide </a:t>
            </a:r>
            <a:r>
              <a:rPr lang="lv-LV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pilotteritoriju</a:t>
            </a: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jeb inovāciju zonu ierīkošanai.</a:t>
            </a:r>
            <a:endParaRPr lang="lv-LV" sz="1200">
              <a:solidFill>
                <a:srgbClr val="43435B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xmlns="" id="{81D8CE55-374D-4DD6-BA79-0C72A2E33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861" y="5311232"/>
            <a:ext cx="7767969" cy="660658"/>
          </a:xfrm>
          <a:prstGeom prst="rect">
            <a:avLst/>
          </a:prstGeom>
          <a:solidFill>
            <a:schemeClr val="bg1"/>
          </a:solidFill>
          <a:ln w="9525">
            <a:solidFill>
              <a:srgbClr val="C18C8B"/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Citas saistītās/ papildinošās aktivitātes: sadarbība ar EKA, CERN, Norvēģijas finanšu instruments, iesaiste ES līmeņa un starptautiskajās programmās; darbs ar statistikas datu ievākšanu, Uzņēmējdarbības vides pilnveidošanas pasākumu plāns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pilnvērtīgas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publiskā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sektora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P&amp;A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kapacitātes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nodrošināšana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u.c.</a:t>
            </a:r>
            <a:endParaRPr lang="lv-LV" sz="12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FA33383-AE60-4E76-BCB9-2E4191054F9D}"/>
              </a:ext>
            </a:extLst>
          </p:cNvPr>
          <p:cNvSpPr/>
          <p:nvPr/>
        </p:nvSpPr>
        <p:spPr>
          <a:xfrm>
            <a:off x="634521" y="315467"/>
            <a:ext cx="113074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500">
                <a:solidFill>
                  <a:srgbClr val="43435B"/>
                </a:solidFill>
                <a:latin typeface="Arial Black" panose="020B0A04020102020204" pitchFamily="34" charset="0"/>
              </a:rPr>
              <a:t>PĀRVALDĪBAS MODELIS UN NACIONĀLĀ INDUSTRIĀLĀ POLITIKA 2021.-2027.</a:t>
            </a:r>
          </a:p>
        </p:txBody>
      </p:sp>
    </p:spTree>
    <p:extLst>
      <p:ext uri="{BB962C8B-B14F-4D97-AF65-F5344CB8AC3E}">
        <p14:creationId xmlns:p14="http://schemas.microsoft.com/office/powerpoint/2010/main" val="17301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08E8F45A-A219-477E-AD29-63561535C37A}"/>
              </a:ext>
            </a:extLst>
          </p:cNvPr>
          <p:cNvSpPr/>
          <p:nvPr/>
        </p:nvSpPr>
        <p:spPr>
          <a:xfrm>
            <a:off x="3838936" y="1158949"/>
            <a:ext cx="6691801" cy="1138033"/>
          </a:xfrm>
          <a:prstGeom prst="triangle">
            <a:avLst/>
          </a:prstGeom>
          <a:solidFill>
            <a:srgbClr val="C3C1D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E3E651-8D63-4811-B927-FBCFBC352FB0}"/>
              </a:ext>
            </a:extLst>
          </p:cNvPr>
          <p:cNvSpPr/>
          <p:nvPr/>
        </p:nvSpPr>
        <p:spPr>
          <a:xfrm>
            <a:off x="3838936" y="3110964"/>
            <a:ext cx="3218261" cy="2486785"/>
          </a:xfrm>
          <a:prstGeom prst="rect">
            <a:avLst/>
          </a:prstGeom>
          <a:noFill/>
          <a:ln w="57150"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E656DE-C7DD-4032-8567-49239A2F7A6A}"/>
              </a:ext>
            </a:extLst>
          </p:cNvPr>
          <p:cNvSpPr/>
          <p:nvPr/>
        </p:nvSpPr>
        <p:spPr>
          <a:xfrm>
            <a:off x="7312476" y="3110964"/>
            <a:ext cx="3218261" cy="2486785"/>
          </a:xfrm>
          <a:prstGeom prst="rect">
            <a:avLst/>
          </a:prstGeom>
          <a:noFill/>
          <a:ln w="57150">
            <a:solidFill>
              <a:srgbClr val="6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18F2371-CED0-4D15-A7FD-58442CFF9C5B}"/>
              </a:ext>
            </a:extLst>
          </p:cNvPr>
          <p:cNvSpPr txBox="1">
            <a:spLocks/>
          </p:cNvSpPr>
          <p:nvPr/>
        </p:nvSpPr>
        <p:spPr>
          <a:xfrm>
            <a:off x="5653766" y="1378704"/>
            <a:ext cx="3015264" cy="805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lv-LV" sz="1600" b="1">
                <a:solidFill>
                  <a:srgbClr val="43435B"/>
                </a:solidFill>
                <a:latin typeface="+mn-lt"/>
              </a:rPr>
              <a:t>RIS3 JOMAS </a:t>
            </a:r>
          </a:p>
          <a:p>
            <a:pPr algn="ctr">
              <a:lnSpc>
                <a:spcPct val="150000"/>
              </a:lnSpc>
            </a:pPr>
            <a:r>
              <a:rPr lang="lv-LV" sz="1600" b="1">
                <a:solidFill>
                  <a:srgbClr val="43435B"/>
                </a:solidFill>
                <a:latin typeface="+mn-lt"/>
              </a:rPr>
              <a:t>ILGTERMIŅA STRATĒĢIJA</a:t>
            </a:r>
            <a:endParaRPr lang="en-US" sz="1600" b="1">
              <a:solidFill>
                <a:srgbClr val="43435B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2E29277-7064-48B5-AC68-2D5295133B24}"/>
              </a:ext>
            </a:extLst>
          </p:cNvPr>
          <p:cNvSpPr txBox="1">
            <a:spLocks/>
          </p:cNvSpPr>
          <p:nvPr/>
        </p:nvSpPr>
        <p:spPr>
          <a:xfrm>
            <a:off x="3677836" y="3728275"/>
            <a:ext cx="3292731" cy="1036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lv-LV" sz="2000" b="1">
                <a:solidFill>
                  <a:srgbClr val="43435B"/>
                </a:solidFill>
                <a:latin typeface="+mn-lt"/>
              </a:rPr>
              <a:t>PRIVĀTAIS</a:t>
            </a:r>
          </a:p>
          <a:p>
            <a:pPr algn="ctr">
              <a:lnSpc>
                <a:spcPct val="120000"/>
              </a:lnSpc>
            </a:pPr>
            <a:r>
              <a:rPr lang="lv-LV" sz="2000" b="1">
                <a:solidFill>
                  <a:srgbClr val="43435B"/>
                </a:solidFill>
                <a:latin typeface="+mn-lt"/>
              </a:rPr>
              <a:t>SEKTORS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0390E12-36FA-4603-BAC3-880248CA2D38}"/>
              </a:ext>
            </a:extLst>
          </p:cNvPr>
          <p:cNvSpPr txBox="1">
            <a:spLocks/>
          </p:cNvSpPr>
          <p:nvPr/>
        </p:nvSpPr>
        <p:spPr>
          <a:xfrm>
            <a:off x="7312476" y="3733097"/>
            <a:ext cx="3292731" cy="103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lv-LV" sz="2000" b="1">
                <a:solidFill>
                  <a:srgbClr val="43435B"/>
                </a:solidFill>
                <a:latin typeface="+mn-lt"/>
              </a:rPr>
              <a:t>PĒTNIECĪBAS UN ZINĀTNES SEKTORS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DB4086-57BB-4167-8B76-EACD914AB9A7}"/>
              </a:ext>
            </a:extLst>
          </p:cNvPr>
          <p:cNvSpPr/>
          <p:nvPr/>
        </p:nvSpPr>
        <p:spPr>
          <a:xfrm>
            <a:off x="2661894" y="3119832"/>
            <a:ext cx="1039826" cy="2486780"/>
          </a:xfrm>
          <a:prstGeom prst="rect">
            <a:avLst/>
          </a:prstGeom>
          <a:noFill/>
          <a:ln w="19050"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5EF1C4E-12F7-4DF4-97D7-BCC1A0EC9CAF}"/>
              </a:ext>
            </a:extLst>
          </p:cNvPr>
          <p:cNvSpPr txBox="1">
            <a:spLocks/>
          </p:cNvSpPr>
          <p:nvPr/>
        </p:nvSpPr>
        <p:spPr>
          <a:xfrm rot="16200000">
            <a:off x="1725205" y="4069354"/>
            <a:ext cx="2486784" cy="613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lv-LV" sz="1200" b="1">
                <a:solidFill>
                  <a:srgbClr val="43435B"/>
                </a:solidFill>
                <a:latin typeface="+mn-lt"/>
              </a:rPr>
              <a:t>PRIVĀTĀ SEKTORA REZULTĀTU ANALĪTIKA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D472161-7C76-4ECE-B6EF-566E725F86BD}"/>
              </a:ext>
            </a:extLst>
          </p:cNvPr>
          <p:cNvSpPr txBox="1">
            <a:spLocks/>
          </p:cNvSpPr>
          <p:nvPr/>
        </p:nvSpPr>
        <p:spPr>
          <a:xfrm rot="16200000">
            <a:off x="2173183" y="4072622"/>
            <a:ext cx="2457445" cy="551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lv-LV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EKONOMIKAS MINISTRIJA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79C811-39B9-48F9-8A91-09B34CF9CB53}"/>
              </a:ext>
            </a:extLst>
          </p:cNvPr>
          <p:cNvSpPr/>
          <p:nvPr/>
        </p:nvSpPr>
        <p:spPr>
          <a:xfrm rot="10800000">
            <a:off x="10654573" y="3110961"/>
            <a:ext cx="1039826" cy="2486785"/>
          </a:xfrm>
          <a:prstGeom prst="rect">
            <a:avLst/>
          </a:prstGeom>
          <a:noFill/>
          <a:ln w="19050">
            <a:solidFill>
              <a:srgbClr val="6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21BADA8-F469-41CD-9A52-09EC7C78B05D}"/>
              </a:ext>
            </a:extLst>
          </p:cNvPr>
          <p:cNvSpPr txBox="1">
            <a:spLocks/>
          </p:cNvSpPr>
          <p:nvPr/>
        </p:nvSpPr>
        <p:spPr>
          <a:xfrm rot="5400000">
            <a:off x="10138255" y="4021513"/>
            <a:ext cx="2486784" cy="68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lv-LV" sz="1200" b="1">
                <a:solidFill>
                  <a:srgbClr val="43435B"/>
                </a:solidFill>
                <a:latin typeface="+mn-lt"/>
              </a:rPr>
              <a:t>PĒTNIECĪBAS UN ZINĀTNES SEKTORA REZULTĀTU ANALĪTIKA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5271E9C2-3B81-4C3B-AACA-36B948F91E60}"/>
              </a:ext>
            </a:extLst>
          </p:cNvPr>
          <p:cNvSpPr txBox="1">
            <a:spLocks/>
          </p:cNvSpPr>
          <p:nvPr/>
        </p:nvSpPr>
        <p:spPr>
          <a:xfrm rot="5400000">
            <a:off x="9687255" y="4078282"/>
            <a:ext cx="2486780" cy="552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lv-LV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ĪZGLĪTĪBAS UN ZINĀTNES MINISTRIJA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DAB08CD-0C98-4B54-8B1A-F71BF4190EE3}"/>
              </a:ext>
            </a:extLst>
          </p:cNvPr>
          <p:cNvCxnSpPr>
            <a:cxnSpLocks/>
          </p:cNvCxnSpPr>
          <p:nvPr/>
        </p:nvCxnSpPr>
        <p:spPr>
          <a:xfrm>
            <a:off x="2496143" y="5862276"/>
            <a:ext cx="919825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AB94401-66DE-47D0-9BAE-05A82364030B}"/>
              </a:ext>
            </a:extLst>
          </p:cNvPr>
          <p:cNvSpPr txBox="1">
            <a:spLocks/>
          </p:cNvSpPr>
          <p:nvPr/>
        </p:nvSpPr>
        <p:spPr>
          <a:xfrm>
            <a:off x="4353189" y="6143857"/>
            <a:ext cx="1577899" cy="490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lv-LV" sz="1200" b="1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3031507-A0A5-4467-B868-00CE5DF9B6B0}"/>
              </a:ext>
            </a:extLst>
          </p:cNvPr>
          <p:cNvSpPr txBox="1">
            <a:spLocks/>
          </p:cNvSpPr>
          <p:nvPr/>
        </p:nvSpPr>
        <p:spPr>
          <a:xfrm>
            <a:off x="5990512" y="6143857"/>
            <a:ext cx="1573390" cy="490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lv-LV" sz="1200" b="1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71A224B9-0D87-48E8-A4DD-FB6638F88883}"/>
              </a:ext>
            </a:extLst>
          </p:cNvPr>
          <p:cNvSpPr/>
          <p:nvPr/>
        </p:nvSpPr>
        <p:spPr>
          <a:xfrm>
            <a:off x="1833283" y="1883016"/>
            <a:ext cx="1444311" cy="896239"/>
          </a:xfrm>
          <a:prstGeom prst="right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cap="all">
                <a:solidFill>
                  <a:srgbClr val="43435B"/>
                </a:solidFill>
              </a:rPr>
              <a:t>Koordinācija</a:t>
            </a:r>
            <a:endParaRPr lang="en-GB" sz="1200" b="1" cap="all">
              <a:solidFill>
                <a:srgbClr val="43435B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0BCD11FB-4B62-41CC-8BDA-1FF908667F2A}"/>
              </a:ext>
            </a:extLst>
          </p:cNvPr>
          <p:cNvSpPr/>
          <p:nvPr/>
        </p:nvSpPr>
        <p:spPr>
          <a:xfrm>
            <a:off x="544448" y="3828279"/>
            <a:ext cx="1956348" cy="1165635"/>
          </a:xfrm>
          <a:prstGeom prst="right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cap="all">
                <a:solidFill>
                  <a:srgbClr val="43435B"/>
                </a:solidFill>
              </a:rPr>
              <a:t>Nepārtraukts analīzes process</a:t>
            </a:r>
          </a:p>
          <a:p>
            <a:pPr algn="ctr"/>
            <a:r>
              <a:rPr lang="lv-LV" sz="1200" b="1" cap="all">
                <a:solidFill>
                  <a:srgbClr val="43435B"/>
                </a:solidFill>
              </a:rPr>
              <a:t>(Monitorings)</a:t>
            </a:r>
            <a:endParaRPr lang="en-GB" sz="1200" b="1" cap="all">
              <a:solidFill>
                <a:srgbClr val="43435B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xmlns="" id="{DF616880-CD99-4C71-9F41-EF679001B4C3}"/>
              </a:ext>
            </a:extLst>
          </p:cNvPr>
          <p:cNvSpPr/>
          <p:nvPr/>
        </p:nvSpPr>
        <p:spPr>
          <a:xfrm>
            <a:off x="539289" y="5682864"/>
            <a:ext cx="1963001" cy="1165630"/>
          </a:xfrm>
          <a:prstGeom prst="right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cap="all">
                <a:solidFill>
                  <a:srgbClr val="43435B"/>
                </a:solidFill>
              </a:rPr>
              <a:t>Atbalsts uzņēmumiem</a:t>
            </a:r>
            <a:endParaRPr lang="en-GB" sz="1200" b="1" cap="all">
              <a:solidFill>
                <a:srgbClr val="43435B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1F66461B-014E-4291-B666-3D08012F5198}"/>
              </a:ext>
            </a:extLst>
          </p:cNvPr>
          <p:cNvCxnSpPr>
            <a:cxnSpLocks/>
          </p:cNvCxnSpPr>
          <p:nvPr/>
        </p:nvCxnSpPr>
        <p:spPr>
          <a:xfrm flipV="1">
            <a:off x="2591878" y="2871975"/>
            <a:ext cx="9120697" cy="1404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19AA8D28-DE15-4C56-8A78-AE13FD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93" y="369994"/>
            <a:ext cx="8907921" cy="89624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lv-LV" sz="2500" b="1" cap="all">
                <a:solidFill>
                  <a:srgbClr val="43435B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PĀRVALDĪBA OPERACIONĀLĀ LĪMENĪ: </a:t>
            </a:r>
            <a:r>
              <a:rPr lang="lv-LV" sz="2500" b="1" cap="all">
                <a:solidFill>
                  <a:srgbClr val="00859B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ris3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93807C-962A-4040-9DFA-E2947B81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48" y="1530990"/>
            <a:ext cx="1298357" cy="1771682"/>
          </a:xfrm>
          <a:prstGeom prst="rect">
            <a:avLst/>
          </a:prstGeom>
          <a:ln>
            <a:solidFill>
              <a:srgbClr val="E2E2EA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217658-CB71-468F-BACE-4ED90413A579}"/>
              </a:ext>
            </a:extLst>
          </p:cNvPr>
          <p:cNvSpPr txBox="1"/>
          <p:nvPr/>
        </p:nvSpPr>
        <p:spPr>
          <a:xfrm>
            <a:off x="468128" y="1194066"/>
            <a:ext cx="202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>
                <a:solidFill>
                  <a:srgbClr val="C18C8B"/>
                </a:solidFill>
              </a:rPr>
              <a:t>Atbilst NIP 2021.-2027.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F4CA21B4-91AD-47CA-8886-B35936D46946}"/>
              </a:ext>
            </a:extLst>
          </p:cNvPr>
          <p:cNvSpPr/>
          <p:nvPr/>
        </p:nvSpPr>
        <p:spPr>
          <a:xfrm>
            <a:off x="2555439" y="6023363"/>
            <a:ext cx="1728000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>
                <a:solidFill>
                  <a:srgbClr val="43435B"/>
                </a:solidFill>
              </a:rPr>
              <a:t>TĪKLOŠANĀS</a:t>
            </a: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xmlns="" id="{42255F8A-B220-437A-894D-F066D97C19FD}"/>
              </a:ext>
            </a:extLst>
          </p:cNvPr>
          <p:cNvSpPr/>
          <p:nvPr/>
        </p:nvSpPr>
        <p:spPr>
          <a:xfrm>
            <a:off x="4136519" y="6023363"/>
            <a:ext cx="1728000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>
                <a:solidFill>
                  <a:srgbClr val="43435B"/>
                </a:solidFill>
              </a:rPr>
              <a:t>JAUNU IDEJU IDENTIFICĒŠANA</a:t>
            </a:r>
            <a:endParaRPr lang="en-US" sz="1200" b="1">
              <a:solidFill>
                <a:srgbClr val="43435B"/>
              </a:solidFill>
            </a:endParaRP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xmlns="" id="{83B875CC-844A-4756-8603-21099E08B84D}"/>
              </a:ext>
            </a:extLst>
          </p:cNvPr>
          <p:cNvSpPr/>
          <p:nvPr/>
        </p:nvSpPr>
        <p:spPr>
          <a:xfrm>
            <a:off x="5717599" y="6023363"/>
            <a:ext cx="1728000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>
                <a:solidFill>
                  <a:srgbClr val="43435B"/>
                </a:solidFill>
              </a:rPr>
              <a:t>PĒTNIECĪBA UN ATTĪSTĪBA</a:t>
            </a: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xmlns="" id="{A42C8395-88EE-4216-912A-C91145DDD683}"/>
              </a:ext>
            </a:extLst>
          </p:cNvPr>
          <p:cNvSpPr/>
          <p:nvPr/>
        </p:nvSpPr>
        <p:spPr>
          <a:xfrm>
            <a:off x="7323528" y="6023363"/>
            <a:ext cx="2100040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lv-LV" sz="1200" b="1">
                <a:solidFill>
                  <a:srgbClr val="43435B"/>
                </a:solidFill>
              </a:rPr>
              <a:t>JAUNU PRODUKTU TESTĒŠANA</a:t>
            </a: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xmlns="" id="{94A005F5-40D2-49E4-AAB1-9D564805CFF3}"/>
              </a:ext>
            </a:extLst>
          </p:cNvPr>
          <p:cNvSpPr/>
          <p:nvPr/>
        </p:nvSpPr>
        <p:spPr>
          <a:xfrm>
            <a:off x="9301496" y="6023363"/>
            <a:ext cx="2266617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lv-LV" sz="1200" b="1">
                <a:solidFill>
                  <a:srgbClr val="43435B"/>
                </a:solidFill>
              </a:rPr>
              <a:t>INTERNACIONALIZĀCIJA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3BF6B6E-34B6-491C-8486-E27B5F39F066}"/>
              </a:ext>
            </a:extLst>
          </p:cNvPr>
          <p:cNvSpPr/>
          <p:nvPr/>
        </p:nvSpPr>
        <p:spPr>
          <a:xfrm>
            <a:off x="3821556" y="2392781"/>
            <a:ext cx="6709182" cy="356180"/>
          </a:xfrm>
          <a:prstGeom prst="rect">
            <a:avLst/>
          </a:prstGeom>
          <a:noFill/>
          <a:ln>
            <a:solidFill>
              <a:srgbClr val="C3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IKGADĒJS PLĀNOŠANAS PROCESS UN KOORDINĀCIJA</a:t>
            </a:r>
            <a:endParaRPr lang="en-US" b="1">
              <a:solidFill>
                <a:srgbClr val="43435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D2291C0-BAC9-4202-A1DA-6F2EA20E7508}"/>
              </a:ext>
            </a:extLst>
          </p:cNvPr>
          <p:cNvSpPr/>
          <p:nvPr/>
        </p:nvSpPr>
        <p:spPr>
          <a:xfrm>
            <a:off x="3821556" y="1426467"/>
            <a:ext cx="1832210" cy="569230"/>
          </a:xfrm>
          <a:prstGeom prst="rect">
            <a:avLst/>
          </a:prstGeom>
          <a:solidFill>
            <a:schemeClr val="bg1"/>
          </a:solidFill>
          <a:ln w="19050"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cap="all">
                <a:solidFill>
                  <a:srgbClr val="43435B"/>
                </a:solidFill>
              </a:rPr>
              <a:t>RIS3 JOMAS </a:t>
            </a:r>
          </a:p>
          <a:p>
            <a:pPr algn="ctr"/>
            <a:r>
              <a:rPr lang="lv-LV" sz="1200" b="1" cap="all">
                <a:solidFill>
                  <a:srgbClr val="43435B"/>
                </a:solidFill>
              </a:rPr>
              <a:t>STRATĒĢISKĀ VADĪBAS padome</a:t>
            </a:r>
            <a:endParaRPr lang="lv-LV" sz="1000" b="1" cap="all">
              <a:solidFill>
                <a:srgbClr val="434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8753B7-13EB-4B5F-9103-993199F1C8F1}"/>
              </a:ext>
            </a:extLst>
          </p:cNvPr>
          <p:cNvSpPr/>
          <p:nvPr/>
        </p:nvSpPr>
        <p:spPr>
          <a:xfrm>
            <a:off x="634521" y="315467"/>
            <a:ext cx="111462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500" cap="all" dirty="0">
                <a:solidFill>
                  <a:srgbClr val="43435B"/>
                </a:solidFill>
                <a:latin typeface="Arial Black" panose="020B0A04020102020204" pitchFamily="34" charset="0"/>
              </a:rPr>
              <a:t>ES struktūrfondu 2021.-2027.gada finansējuma sadalījums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564531-CF42-4B8E-9C54-335FC86A1F64}"/>
              </a:ext>
            </a:extLst>
          </p:cNvPr>
          <p:cNvSpPr txBox="1"/>
          <p:nvPr/>
        </p:nvSpPr>
        <p:spPr>
          <a:xfrm>
            <a:off x="448576" y="2574420"/>
            <a:ext cx="1468800" cy="1139509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36000" rIns="180000" bIns="36000" rtlCol="0" anchor="ctr">
            <a:noAutofit/>
          </a:bodyPr>
          <a:lstStyle/>
          <a:p>
            <a:pPr algn="ctr"/>
            <a:r>
              <a:rPr lang="lv-LV" sz="1600" b="1">
                <a:solidFill>
                  <a:srgbClr val="43435B"/>
                </a:solidFill>
              </a:rPr>
              <a:t>Aizdevums </a:t>
            </a:r>
            <a:r>
              <a:rPr lang="lv-LV" sz="1600" b="1" err="1">
                <a:solidFill>
                  <a:srgbClr val="43435B"/>
                </a:solidFill>
              </a:rPr>
              <a:t>digitalizācijai</a:t>
            </a:r>
            <a:endParaRPr lang="lv-LV" sz="1600" b="1">
              <a:solidFill>
                <a:srgbClr val="43435B"/>
              </a:solidFill>
            </a:endParaRPr>
          </a:p>
          <a:p>
            <a:pPr algn="ctr"/>
            <a:endParaRPr lang="lv-LV" sz="1600" b="1">
              <a:solidFill>
                <a:srgbClr val="43435B"/>
              </a:solidFill>
            </a:endParaRP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45,1M EUR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AB8CA13-A21D-4556-BE1D-EAE2F74FE1E4}"/>
              </a:ext>
            </a:extLst>
          </p:cNvPr>
          <p:cNvSpPr/>
          <p:nvPr/>
        </p:nvSpPr>
        <p:spPr>
          <a:xfrm>
            <a:off x="448576" y="1746220"/>
            <a:ext cx="7565001" cy="786900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 panose="020B0A04020102020204" pitchFamily="34" charset="0"/>
              </a:rPr>
              <a:t>Digitalizācija </a:t>
            </a:r>
          </a:p>
          <a:p>
            <a:pPr algn="ctr">
              <a:spcAft>
                <a:spcPts val="12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 panose="020B0A04020102020204" pitchFamily="34" charset="0"/>
              </a:rPr>
              <a:t>139,4M EUR</a:t>
            </a:r>
            <a:endParaRPr lang="lv-LV" sz="1300" cap="all" dirty="0">
              <a:solidFill>
                <a:srgbClr val="43435B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403534A-AF47-42E3-B61A-592C22DFB726}"/>
              </a:ext>
            </a:extLst>
          </p:cNvPr>
          <p:cNvSpPr/>
          <p:nvPr/>
        </p:nvSpPr>
        <p:spPr>
          <a:xfrm>
            <a:off x="8069445" y="1746220"/>
            <a:ext cx="1746875" cy="786901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lv-LV" sz="1300" cap="all">
                <a:solidFill>
                  <a:srgbClr val="43435B"/>
                </a:solidFill>
                <a:latin typeface="Arial Black" panose="020B0A04020102020204" pitchFamily="34" charset="0"/>
              </a:rPr>
              <a:t>Nevienlīdzības mazināšana</a:t>
            </a:r>
          </a:p>
          <a:p>
            <a:pPr algn="ctr">
              <a:spcAft>
                <a:spcPts val="600"/>
              </a:spcAft>
            </a:pPr>
            <a:r>
              <a:rPr lang="lv-LV" sz="1300" cap="all">
                <a:solidFill>
                  <a:srgbClr val="43435B"/>
                </a:solidFill>
                <a:latin typeface="Arial Black" panose="020B0A04020102020204" pitchFamily="34" charset="0"/>
              </a:rPr>
              <a:t>80M EUR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D8412A7-33DB-4BA8-BD6E-B8F38A883247}"/>
              </a:ext>
            </a:extLst>
          </p:cNvPr>
          <p:cNvSpPr/>
          <p:nvPr/>
        </p:nvSpPr>
        <p:spPr>
          <a:xfrm>
            <a:off x="9872617" y="1746220"/>
            <a:ext cx="1911738" cy="786900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18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 panose="020B0A04020102020204" pitchFamily="34" charset="0"/>
              </a:rPr>
              <a:t>Produktivitāte</a:t>
            </a:r>
          </a:p>
          <a:p>
            <a:pPr algn="ctr">
              <a:spcAft>
                <a:spcPts val="6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 panose="020B0A04020102020204" pitchFamily="34" charset="0"/>
              </a:rPr>
              <a:t>112,5M EUR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61A0D34-FAD2-4035-9C90-C5D2860EC29C}"/>
              </a:ext>
            </a:extLst>
          </p:cNvPr>
          <p:cNvSpPr txBox="1"/>
          <p:nvPr/>
        </p:nvSpPr>
        <p:spPr>
          <a:xfrm>
            <a:off x="1954466" y="2577483"/>
            <a:ext cx="1476000" cy="1143305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180000" rIns="180000" bIns="180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Grants procesu </a:t>
            </a:r>
            <a:r>
              <a:rPr lang="lv-LV" sz="1600" b="1" err="1">
                <a:solidFill>
                  <a:srgbClr val="43435B"/>
                </a:solidFill>
              </a:rPr>
              <a:t>digitalizācijai</a:t>
            </a:r>
            <a:endParaRPr lang="lv-LV" sz="1600" b="1">
              <a:solidFill>
                <a:srgbClr val="43435B"/>
              </a:solidFill>
            </a:endParaRP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40M EUR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3C7CB2E-83C5-4786-B975-7AE19B2EDFBA}"/>
              </a:ext>
            </a:extLst>
          </p:cNvPr>
          <p:cNvSpPr txBox="1"/>
          <p:nvPr/>
        </p:nvSpPr>
        <p:spPr>
          <a:xfrm>
            <a:off x="6488935" y="2574419"/>
            <a:ext cx="1512000" cy="1146369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36000" rIns="108000" bIns="252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Digitālās prasmes komersantiem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20M EUR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03E83B0-2529-473E-9E06-C916374AB20A}"/>
              </a:ext>
            </a:extLst>
          </p:cNvPr>
          <p:cNvSpPr txBox="1"/>
          <p:nvPr/>
        </p:nvSpPr>
        <p:spPr>
          <a:xfrm>
            <a:off x="3469500" y="2574418"/>
            <a:ext cx="1479600" cy="1144800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0" tIns="36000" rIns="0" bIns="180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Grants jauniem produktiem un pakalpojumiem</a:t>
            </a:r>
          </a:p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24,3M EUR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9C036B9-68ED-4EA1-9DA8-93ECA53EA355}"/>
              </a:ext>
            </a:extLst>
          </p:cNvPr>
          <p:cNvSpPr txBox="1"/>
          <p:nvPr/>
        </p:nvSpPr>
        <p:spPr>
          <a:xfrm>
            <a:off x="4983045" y="2574419"/>
            <a:ext cx="1468800" cy="1144800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08000" tIns="36000" rIns="108000" bIns="180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EDIC un reģionālo centru izveide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10M EUR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F423FBE-48EB-4BFF-9C7E-DD6D78807BA5}"/>
              </a:ext>
            </a:extLst>
          </p:cNvPr>
          <p:cNvSpPr txBox="1"/>
          <p:nvPr/>
        </p:nvSpPr>
        <p:spPr>
          <a:xfrm>
            <a:off x="8071501" y="2574418"/>
            <a:ext cx="1742400" cy="1139511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288000" rIns="180000" bIns="180000" rtlCol="0">
            <a:noAutofit/>
          </a:bodyPr>
          <a:lstStyle/>
          <a:p>
            <a:pPr algn="ctr"/>
            <a:r>
              <a:rPr lang="lv-LV" sz="1600" b="1">
                <a:solidFill>
                  <a:srgbClr val="43435B"/>
                </a:solidFill>
              </a:rPr>
              <a:t>Industriālie parki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44652FA-7E89-4D39-822C-994835723364}"/>
              </a:ext>
            </a:extLst>
          </p:cNvPr>
          <p:cNvSpPr txBox="1"/>
          <p:nvPr/>
        </p:nvSpPr>
        <p:spPr>
          <a:xfrm>
            <a:off x="9884661" y="2575912"/>
            <a:ext cx="1897200" cy="1144876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144000" rIns="180000" bIns="180000" rtlCol="0" anchor="ctr">
            <a:noAutofit/>
          </a:bodyPr>
          <a:lstStyle/>
          <a:p>
            <a:pPr algn="ctr"/>
            <a:r>
              <a:rPr lang="lv-LV" sz="1600" b="1">
                <a:solidFill>
                  <a:srgbClr val="43435B"/>
                </a:solidFill>
              </a:rPr>
              <a:t>Jaunu produktu attīstība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029480E-874D-44AD-9519-4CA6311A60F1}"/>
              </a:ext>
            </a:extLst>
          </p:cNvPr>
          <p:cNvSpPr/>
          <p:nvPr/>
        </p:nvSpPr>
        <p:spPr>
          <a:xfrm>
            <a:off x="448576" y="5001917"/>
            <a:ext cx="3720139" cy="699266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lv-LV" sz="1400" cap="all">
                <a:solidFill>
                  <a:srgbClr val="43435B"/>
                </a:solidFill>
                <a:latin typeface="Arial Black" panose="020B0A04020102020204" pitchFamily="34" charset="0"/>
              </a:rPr>
              <a:t>Pētniecība &amp; attīstība</a:t>
            </a:r>
          </a:p>
          <a:p>
            <a:pPr algn="ctr">
              <a:spcAft>
                <a:spcPts val="1200"/>
              </a:spcAft>
            </a:pPr>
            <a:r>
              <a:rPr lang="lv-LV" sz="1400" cap="all">
                <a:solidFill>
                  <a:srgbClr val="43435B"/>
                </a:solidFill>
                <a:latin typeface="Arial Black" panose="020B0A04020102020204" pitchFamily="34" charset="0"/>
              </a:rPr>
              <a:t>101,7M EUR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9139F0E-091C-4FF0-A9C8-6910C93AB488}"/>
              </a:ext>
            </a:extLst>
          </p:cNvPr>
          <p:cNvSpPr/>
          <p:nvPr/>
        </p:nvSpPr>
        <p:spPr>
          <a:xfrm>
            <a:off x="4228575" y="5001915"/>
            <a:ext cx="3735867" cy="699267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lv-LV" sz="1400" cap="all">
                <a:solidFill>
                  <a:srgbClr val="43435B"/>
                </a:solidFill>
                <a:latin typeface="Arial Black" panose="020B0A04020102020204" pitchFamily="34" charset="0"/>
              </a:rPr>
              <a:t>Atbalsts uzņēmējdarbībai</a:t>
            </a:r>
          </a:p>
          <a:p>
            <a:pPr algn="ctr">
              <a:spcAft>
                <a:spcPts val="600"/>
              </a:spcAft>
            </a:pPr>
            <a:r>
              <a:rPr lang="en-GB" sz="1400" cap="all">
                <a:solidFill>
                  <a:srgbClr val="43435B"/>
                </a:solidFill>
                <a:latin typeface="Arial Black"/>
              </a:rPr>
              <a:t>2</a:t>
            </a:r>
            <a:r>
              <a:rPr lang="lv-LV" sz="1400" cap="all">
                <a:solidFill>
                  <a:srgbClr val="43435B"/>
                </a:solidFill>
                <a:latin typeface="Arial Black"/>
              </a:rPr>
              <a:t>64,5M EUR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9916C53-8A84-41A5-9816-BCB05D4F2E8A}"/>
              </a:ext>
            </a:extLst>
          </p:cNvPr>
          <p:cNvSpPr/>
          <p:nvPr/>
        </p:nvSpPr>
        <p:spPr>
          <a:xfrm>
            <a:off x="8023286" y="5001916"/>
            <a:ext cx="3713606" cy="699267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/>
              </a:rPr>
              <a:t>Digitalizācija</a:t>
            </a:r>
          </a:p>
          <a:p>
            <a:pPr algn="ctr">
              <a:spcAft>
                <a:spcPts val="6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/>
              </a:rPr>
              <a:t>44,65M EUR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F1A4B76-BB62-4764-80ED-9BD1374BE15C}"/>
              </a:ext>
            </a:extLst>
          </p:cNvPr>
          <p:cNvSpPr txBox="1"/>
          <p:nvPr/>
        </p:nvSpPr>
        <p:spPr>
          <a:xfrm>
            <a:off x="2328231" y="5744677"/>
            <a:ext cx="1836000" cy="924622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80000" tIns="36000" rIns="180000" bIns="36000" rtlCol="0" anchor="ctr">
            <a:noAutofit/>
          </a:bodyPr>
          <a:lstStyle/>
          <a:p>
            <a:pPr algn="ctr">
              <a:spcAft>
                <a:spcPts val="2000"/>
              </a:spcAft>
            </a:pPr>
            <a:r>
              <a:rPr lang="lv-LV" sz="1600" b="1">
                <a:solidFill>
                  <a:srgbClr val="43435B"/>
                </a:solidFill>
              </a:rPr>
              <a:t>Atbalsts P&amp;A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51,7M EUR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26FD295-BCAA-46B5-B6A7-29B9226A0171}"/>
              </a:ext>
            </a:extLst>
          </p:cNvPr>
          <p:cNvSpPr txBox="1"/>
          <p:nvPr/>
        </p:nvSpPr>
        <p:spPr>
          <a:xfrm>
            <a:off x="8023286" y="5744678"/>
            <a:ext cx="1836000" cy="924620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80000" tIns="36000" rIns="108000" bIns="252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Finanšu instrumenti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5,5M EUR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014362E-7E5B-44B7-A92C-26EF7B6F2638}"/>
              </a:ext>
            </a:extLst>
          </p:cNvPr>
          <p:cNvSpPr txBox="1"/>
          <p:nvPr/>
        </p:nvSpPr>
        <p:spPr>
          <a:xfrm>
            <a:off x="4228576" y="5744676"/>
            <a:ext cx="1836000" cy="924623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0" tIns="36000" rIns="0" bIns="36000" rtlCol="0" anchor="ctr">
            <a:noAutofit/>
          </a:bodyPr>
          <a:lstStyle/>
          <a:p>
            <a:pPr algn="ctr">
              <a:spcAft>
                <a:spcPts val="2000"/>
              </a:spcAft>
            </a:pPr>
            <a:r>
              <a:rPr lang="lv-LV" sz="1600" b="1">
                <a:solidFill>
                  <a:srgbClr val="43435B"/>
                </a:solidFill>
              </a:rPr>
              <a:t>Atbalsts MVK</a:t>
            </a:r>
          </a:p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100.5M EUR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D840BF-A66B-414B-8C63-397CC4632773}"/>
              </a:ext>
            </a:extLst>
          </p:cNvPr>
          <p:cNvSpPr txBox="1"/>
          <p:nvPr/>
        </p:nvSpPr>
        <p:spPr>
          <a:xfrm>
            <a:off x="6112220" y="5744677"/>
            <a:ext cx="1836000" cy="924623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08000" tIns="36000" rIns="108000" bIns="180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Finanšu instrumenti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164M EUR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C3B7640-960B-4AFB-9568-3BE8D28050D8}"/>
              </a:ext>
            </a:extLst>
          </p:cNvPr>
          <p:cNvSpPr txBox="1"/>
          <p:nvPr/>
        </p:nvSpPr>
        <p:spPr>
          <a:xfrm>
            <a:off x="9904430" y="5744675"/>
            <a:ext cx="1836000" cy="924623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80000" tIns="36000" rIns="180000" bIns="36000" rtlCol="0">
            <a:noAutofit/>
          </a:bodyPr>
          <a:lstStyle/>
          <a:p>
            <a:pPr algn="ctr"/>
            <a:r>
              <a:rPr lang="lv-LV" sz="1600" b="1">
                <a:solidFill>
                  <a:srgbClr val="43435B"/>
                </a:solidFill>
              </a:rPr>
              <a:t>Atbalsts </a:t>
            </a:r>
            <a:r>
              <a:rPr lang="lv-LV" sz="1600" b="1" err="1">
                <a:solidFill>
                  <a:srgbClr val="43435B"/>
                </a:solidFill>
              </a:rPr>
              <a:t>digitalizācijai</a:t>
            </a:r>
            <a:endParaRPr lang="lv-LV" sz="1600" b="1">
              <a:solidFill>
                <a:srgbClr val="43435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lv-LV" sz="1600" b="1">
                <a:solidFill>
                  <a:srgbClr val="43435B"/>
                </a:solidFill>
              </a:rPr>
              <a:t>39,15M EUR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D7AC57-C64E-47C4-9D60-BCB0EF700ECF}"/>
              </a:ext>
            </a:extLst>
          </p:cNvPr>
          <p:cNvSpPr/>
          <p:nvPr/>
        </p:nvSpPr>
        <p:spPr>
          <a:xfrm>
            <a:off x="448577" y="4540923"/>
            <a:ext cx="11302014" cy="428130"/>
          </a:xfrm>
          <a:prstGeom prst="rect">
            <a:avLst/>
          </a:prstGeom>
          <a:solidFill>
            <a:srgbClr val="43435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>
                <a:solidFill>
                  <a:schemeClr val="bg1"/>
                </a:solidFill>
                <a:latin typeface="Arial Black" panose="020B0A04020102020204" pitchFamily="34" charset="0"/>
              </a:rPr>
              <a:t>Viedā Eiropa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6D4941-AD96-431E-A968-F63CBE0A01E8}"/>
              </a:ext>
            </a:extLst>
          </p:cNvPr>
          <p:cNvSpPr/>
          <p:nvPr/>
        </p:nvSpPr>
        <p:spPr>
          <a:xfrm>
            <a:off x="448577" y="1270252"/>
            <a:ext cx="11335778" cy="437368"/>
          </a:xfrm>
          <a:prstGeom prst="rect">
            <a:avLst/>
          </a:prstGeom>
          <a:solidFill>
            <a:srgbClr val="22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latin typeface="Arial Black" panose="020B0A04020102020204" pitchFamily="34" charset="0"/>
              </a:rPr>
              <a:t>RRF 331,9M EUR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33930C1-2FFF-4209-A85B-59A055D8FE35}"/>
              </a:ext>
            </a:extLst>
          </p:cNvPr>
          <p:cNvSpPr/>
          <p:nvPr/>
        </p:nvSpPr>
        <p:spPr>
          <a:xfrm>
            <a:off x="448576" y="4067122"/>
            <a:ext cx="11302014" cy="437368"/>
          </a:xfrm>
          <a:prstGeom prst="rect">
            <a:avLst/>
          </a:prstGeom>
          <a:solidFill>
            <a:srgbClr val="43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>
                <a:latin typeface="Arial Black"/>
              </a:rPr>
              <a:t>MMF </a:t>
            </a:r>
            <a:r>
              <a:rPr lang="lv-LV" cap="all">
                <a:solidFill>
                  <a:schemeClr val="bg1"/>
                </a:solidFill>
                <a:latin typeface="Arial Black"/>
              </a:rPr>
              <a:t>410,85M EUR</a:t>
            </a:r>
            <a:endParaRPr lang="lv-LV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16EA25A-2DB7-4FAD-9630-2710D6B5D324}"/>
              </a:ext>
            </a:extLst>
          </p:cNvPr>
          <p:cNvSpPr txBox="1"/>
          <p:nvPr/>
        </p:nvSpPr>
        <p:spPr>
          <a:xfrm>
            <a:off x="457719" y="5744676"/>
            <a:ext cx="1820243" cy="924623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08000" tIns="36000" rIns="108000" bIns="180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Finanšu instrumenti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50M EUR</a:t>
            </a:r>
          </a:p>
        </p:txBody>
      </p:sp>
    </p:spTree>
    <p:extLst>
      <p:ext uri="{BB962C8B-B14F-4D97-AF65-F5344CB8AC3E}">
        <p14:creationId xmlns:p14="http://schemas.microsoft.com/office/powerpoint/2010/main" val="272891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563DDF-87FC-453B-9547-52EA203A44F9}"/>
              </a:ext>
            </a:extLst>
          </p:cNvPr>
          <p:cNvSpPr txBox="1"/>
          <p:nvPr/>
        </p:nvSpPr>
        <p:spPr>
          <a:xfrm>
            <a:off x="1089507" y="1624867"/>
            <a:ext cx="3087779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r>
              <a:rPr lang="lv-LV" sz="2250" dirty="0">
                <a:solidFill>
                  <a:srgbClr val="00859B"/>
                </a:solidFill>
                <a:latin typeface="+mn-lt"/>
                <a:ea typeface="Tahoma" panose="020B0604030504040204" pitchFamily="34" charset="0"/>
                <a:cs typeface="Segoe UI Light" panose="020B0502040204020203" pitchFamily="34" charset="0"/>
              </a:rPr>
              <a:t>IZDEVUMI P&amp;A,</a:t>
            </a:r>
          </a:p>
          <a:p>
            <a:pPr algn="ctr"/>
            <a:r>
              <a:rPr lang="lv-LV" sz="1406" dirty="0">
                <a:solidFill>
                  <a:srgbClr val="00859B"/>
                </a:solidFill>
                <a:latin typeface="+mn-lt"/>
                <a:ea typeface="Tahoma" panose="020B0604030504040204" pitchFamily="34" charset="0"/>
                <a:cs typeface="Segoe UI Light" panose="020B0502040204020203" pitchFamily="34" charset="0"/>
              </a:rPr>
              <a:t>% no IKP</a:t>
            </a:r>
            <a:endParaRPr lang="en-US" sz="1406" dirty="0">
              <a:solidFill>
                <a:srgbClr val="00859B"/>
              </a:solidFill>
              <a:latin typeface="+mn-lt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88655D-7A4B-422A-ACC2-B60DAB0A5BF4}"/>
              </a:ext>
            </a:extLst>
          </p:cNvPr>
          <p:cNvSpPr txBox="1"/>
          <p:nvPr/>
        </p:nvSpPr>
        <p:spPr>
          <a:xfrm>
            <a:off x="239066" y="5948861"/>
            <a:ext cx="3276180" cy="21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lv-LV" sz="773" b="0" dirty="0">
                <a:latin typeface="+mj-lt"/>
                <a:ea typeface="Verdana" panose="020B0604030504040204" pitchFamily="34" charset="0"/>
                <a:cs typeface="Segoe UI Light" panose="020B0502040204020203" pitchFamily="34" charset="0"/>
              </a:rPr>
              <a:t>Avots</a:t>
            </a:r>
            <a:r>
              <a:rPr lang="en-US" sz="773" b="0" dirty="0">
                <a:latin typeface="+mj-lt"/>
                <a:ea typeface="Verdana" panose="020B0604030504040204" pitchFamily="34" charset="0"/>
                <a:cs typeface="Segoe UI Light" panose="020B0502040204020203" pitchFamily="34" charset="0"/>
              </a:rPr>
              <a:t>: CS</a:t>
            </a:r>
            <a:r>
              <a:rPr lang="lv-LV" sz="773" b="0" dirty="0">
                <a:latin typeface="+mj-lt"/>
                <a:ea typeface="Verdana" panose="020B0604030504040204" pitchFamily="34" charset="0"/>
                <a:cs typeface="Segoe UI Light" panose="020B0502040204020203" pitchFamily="34" charset="0"/>
              </a:rPr>
              <a:t>P</a:t>
            </a:r>
            <a:endParaRPr lang="en-US" sz="773" b="0" dirty="0">
              <a:latin typeface="+mj-lt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ABCD5460-A796-46F7-9007-61481CC1F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922726"/>
              </p:ext>
            </p:extLst>
          </p:nvPr>
        </p:nvGraphicFramePr>
        <p:xfrm>
          <a:off x="249083" y="2645418"/>
          <a:ext cx="6108660" cy="330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2CCDBCA-513C-4165-8209-CD4A4C81340A}"/>
              </a:ext>
            </a:extLst>
          </p:cNvPr>
          <p:cNvCxnSpPr/>
          <p:nvPr/>
        </p:nvCxnSpPr>
        <p:spPr>
          <a:xfrm flipV="1">
            <a:off x="4082019" y="4510736"/>
            <a:ext cx="1820085" cy="1632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xmlns="" id="{BBF60D45-5FF4-4807-BA16-F30DA1F06015}"/>
              </a:ext>
            </a:extLst>
          </p:cNvPr>
          <p:cNvCxnSpPr>
            <a:cxnSpLocks/>
          </p:cNvCxnSpPr>
          <p:nvPr/>
        </p:nvCxnSpPr>
        <p:spPr>
          <a:xfrm>
            <a:off x="5041293" y="2383441"/>
            <a:ext cx="860811" cy="261977"/>
          </a:xfrm>
          <a:prstGeom prst="bentConnector3">
            <a:avLst>
              <a:gd name="adj1" fmla="val 9979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62155D-BA4E-4BF5-AC1C-B9F1438B2AAE}"/>
              </a:ext>
            </a:extLst>
          </p:cNvPr>
          <p:cNvSpPr txBox="1"/>
          <p:nvPr/>
        </p:nvSpPr>
        <p:spPr>
          <a:xfrm>
            <a:off x="4961446" y="1806909"/>
            <a:ext cx="988095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250" dirty="0"/>
              <a:t>614</a:t>
            </a:r>
          </a:p>
          <a:p>
            <a:r>
              <a:rPr lang="lv-LV" sz="1406" b="0" dirty="0">
                <a:latin typeface="Gill Sans Nova Cond" panose="020B0606020104020203" pitchFamily="34" charset="0"/>
              </a:rPr>
              <a:t>milj. EUR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B1428A94-5C0C-44B2-A196-ABF419CEC498}"/>
              </a:ext>
            </a:extLst>
          </p:cNvPr>
          <p:cNvCxnSpPr>
            <a:cxnSpLocks/>
          </p:cNvCxnSpPr>
          <p:nvPr/>
        </p:nvCxnSpPr>
        <p:spPr>
          <a:xfrm>
            <a:off x="3173770" y="4044866"/>
            <a:ext cx="860811" cy="261977"/>
          </a:xfrm>
          <a:prstGeom prst="bentConnector3">
            <a:avLst>
              <a:gd name="adj1" fmla="val 9979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DB23B0B-2416-4AC0-9444-35C2FAB12ADD}"/>
              </a:ext>
            </a:extLst>
          </p:cNvPr>
          <p:cNvSpPr txBox="1"/>
          <p:nvPr/>
        </p:nvSpPr>
        <p:spPr>
          <a:xfrm>
            <a:off x="3093923" y="3468334"/>
            <a:ext cx="988095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250" dirty="0"/>
              <a:t>195</a:t>
            </a:r>
          </a:p>
          <a:p>
            <a:r>
              <a:rPr lang="lv-LV" sz="1406" b="0" dirty="0">
                <a:latin typeface="Gill Sans Nova Cond" panose="020B0606020104020203" pitchFamily="34" charset="0"/>
              </a:rPr>
              <a:t>milj. EUR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xmlns="" id="{347C9C5E-1850-45C7-93EB-774B4530A599}"/>
              </a:ext>
            </a:extLst>
          </p:cNvPr>
          <p:cNvCxnSpPr>
            <a:cxnSpLocks/>
          </p:cNvCxnSpPr>
          <p:nvPr/>
        </p:nvCxnSpPr>
        <p:spPr>
          <a:xfrm>
            <a:off x="1297226" y="3968454"/>
            <a:ext cx="860811" cy="261977"/>
          </a:xfrm>
          <a:prstGeom prst="bentConnector3">
            <a:avLst>
              <a:gd name="adj1" fmla="val 9979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526A29-BA96-43C0-842C-DCBD7354EF8B}"/>
              </a:ext>
            </a:extLst>
          </p:cNvPr>
          <p:cNvSpPr txBox="1"/>
          <p:nvPr/>
        </p:nvSpPr>
        <p:spPr>
          <a:xfrm>
            <a:off x="1217379" y="3391921"/>
            <a:ext cx="988095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250" dirty="0"/>
              <a:t>141</a:t>
            </a:r>
          </a:p>
          <a:p>
            <a:r>
              <a:rPr lang="lv-LV" sz="1406" b="0" dirty="0">
                <a:latin typeface="Gill Sans Nova Cond" panose="020B0606020104020203" pitchFamily="34" charset="0"/>
              </a:rPr>
              <a:t>milj. EUR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3A0A8A5D-A50E-48BE-B65A-A3DECBA0BB9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434940" y="4630780"/>
            <a:ext cx="478763" cy="364427"/>
          </a:xfrm>
          <a:prstGeom prst="bentConnector3">
            <a:avLst>
              <a:gd name="adj1" fmla="val -115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6010FDC-BEE3-45AD-B254-D807636CC620}"/>
              </a:ext>
            </a:extLst>
          </p:cNvPr>
          <p:cNvSpPr txBox="1"/>
          <p:nvPr/>
        </p:nvSpPr>
        <p:spPr>
          <a:xfrm>
            <a:off x="4135733" y="5103399"/>
            <a:ext cx="1997500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1406" dirty="0"/>
              <a:t>Līdzšinējais trends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xmlns="" id="{8F475E1B-C108-4C84-AE77-DA1210434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543340"/>
              </p:ext>
            </p:extLst>
          </p:nvPr>
        </p:nvGraphicFramePr>
        <p:xfrm>
          <a:off x="6910328" y="1277142"/>
          <a:ext cx="4503490" cy="232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1987FEC4-0B29-4088-A3BC-5A5C35CB2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900370"/>
              </p:ext>
            </p:extLst>
          </p:nvPr>
        </p:nvGraphicFramePr>
        <p:xfrm>
          <a:off x="6910327" y="4007859"/>
          <a:ext cx="4503490" cy="232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4D0BA7B-6C26-4741-9572-FD43B7FB24FD}"/>
              </a:ext>
            </a:extLst>
          </p:cNvPr>
          <p:cNvSpPr/>
          <p:nvPr/>
        </p:nvSpPr>
        <p:spPr>
          <a:xfrm>
            <a:off x="6357743" y="909139"/>
            <a:ext cx="5707206" cy="287130"/>
          </a:xfrm>
          <a:prstGeom prst="rect">
            <a:avLst/>
          </a:prstGeom>
          <a:solidFill>
            <a:srgbClr val="00859B"/>
          </a:solidFill>
        </p:spPr>
        <p:txBody>
          <a:bodyPr wrap="square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1266" dirty="0">
                <a:solidFill>
                  <a:schemeClr val="bg1"/>
                </a:solidFill>
                <a:latin typeface="Calibri Light" panose="020F0302020204030204" pitchFamily="34" charset="0"/>
              </a:rPr>
              <a:t>ZINĀTNES, TEHNOLOĢIJAS ATTĪSTĪBAS UN INOVĀCIJAS PAMATNOSTĀDNES 2021–2027</a:t>
            </a:r>
            <a:r>
              <a:rPr lang="lv-LV" sz="1266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256F06-6135-42A2-8505-63DA26505D6F}"/>
              </a:ext>
            </a:extLst>
          </p:cNvPr>
          <p:cNvSpPr/>
          <p:nvPr/>
        </p:nvSpPr>
        <p:spPr>
          <a:xfrm>
            <a:off x="6363976" y="3708299"/>
            <a:ext cx="5700973" cy="287130"/>
          </a:xfrm>
          <a:prstGeom prst="rect">
            <a:avLst/>
          </a:prstGeom>
          <a:solidFill>
            <a:srgbClr val="228B9D"/>
          </a:solidFill>
        </p:spPr>
        <p:txBody>
          <a:bodyPr wrap="square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1266" dirty="0">
                <a:solidFill>
                  <a:srgbClr val="FFFFFF"/>
                </a:solidFill>
                <a:latin typeface="Calibri Light" panose="020F0302020204030204" pitchFamily="34" charset="0"/>
              </a:rPr>
              <a:t>NACIONĀLĀS INDUSTRIĀLĀS POLITIKAS PAMATNOSTĀDNES 2021-2027</a:t>
            </a:r>
            <a:endParaRPr lang="lv-LV" sz="1266" dirty="0"/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xmlns="" id="{0B569E9A-F147-4F38-A751-D6291981C731}"/>
              </a:ext>
            </a:extLst>
          </p:cNvPr>
          <p:cNvCxnSpPr>
            <a:cxnSpLocks/>
          </p:cNvCxnSpPr>
          <p:nvPr/>
        </p:nvCxnSpPr>
        <p:spPr>
          <a:xfrm rot="10800000">
            <a:off x="11257431" y="4380016"/>
            <a:ext cx="455639" cy="302258"/>
          </a:xfrm>
          <a:prstGeom prst="bentConnector3">
            <a:avLst>
              <a:gd name="adj1" fmla="val 72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xmlns="" id="{1BF57EBC-1FE1-44ED-8C24-9E348A377BC6}"/>
              </a:ext>
            </a:extLst>
          </p:cNvPr>
          <p:cNvCxnSpPr>
            <a:cxnSpLocks/>
          </p:cNvCxnSpPr>
          <p:nvPr/>
        </p:nvCxnSpPr>
        <p:spPr>
          <a:xfrm rot="10800000">
            <a:off x="11257431" y="1637861"/>
            <a:ext cx="455639" cy="302258"/>
          </a:xfrm>
          <a:prstGeom prst="bentConnector3">
            <a:avLst>
              <a:gd name="adj1" fmla="val 72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xmlns="" id="{1C80DDFA-AEDB-4A30-946A-D741C512660E}"/>
              </a:ext>
            </a:extLst>
          </p:cNvPr>
          <p:cNvCxnSpPr>
            <a:cxnSpLocks/>
          </p:cNvCxnSpPr>
          <p:nvPr/>
        </p:nvCxnSpPr>
        <p:spPr>
          <a:xfrm rot="10800000">
            <a:off x="9276775" y="4952270"/>
            <a:ext cx="455639" cy="302258"/>
          </a:xfrm>
          <a:prstGeom prst="bentConnector3">
            <a:avLst>
              <a:gd name="adj1" fmla="val 72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xmlns="" id="{4A997256-881A-4A85-B819-54E61B2574CD}"/>
              </a:ext>
            </a:extLst>
          </p:cNvPr>
          <p:cNvCxnSpPr>
            <a:cxnSpLocks/>
          </p:cNvCxnSpPr>
          <p:nvPr/>
        </p:nvCxnSpPr>
        <p:spPr>
          <a:xfrm rot="10800000">
            <a:off x="9251269" y="2039988"/>
            <a:ext cx="455639" cy="302258"/>
          </a:xfrm>
          <a:prstGeom prst="bentConnector3">
            <a:avLst>
              <a:gd name="adj1" fmla="val 72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5970550-0FA4-4AD8-8C64-B8390C034653}"/>
              </a:ext>
            </a:extLst>
          </p:cNvPr>
          <p:cNvSpPr txBox="1"/>
          <p:nvPr/>
        </p:nvSpPr>
        <p:spPr>
          <a:xfrm>
            <a:off x="9010547" y="1453957"/>
            <a:ext cx="988095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250" dirty="0"/>
              <a:t>69</a:t>
            </a:r>
          </a:p>
          <a:p>
            <a:r>
              <a:rPr lang="lv-LV" sz="1406" b="0" dirty="0">
                <a:latin typeface="Gill Sans Nova Cond" panose="020B0606020104020203" pitchFamily="34" charset="0"/>
              </a:rPr>
              <a:t>milj. EUR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764F5D8-60BB-4AF8-B5AF-2741B34CF374}"/>
              </a:ext>
            </a:extLst>
          </p:cNvPr>
          <p:cNvSpPr txBox="1"/>
          <p:nvPr/>
        </p:nvSpPr>
        <p:spPr>
          <a:xfrm>
            <a:off x="11203905" y="1925713"/>
            <a:ext cx="988095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250" dirty="0"/>
              <a:t>165</a:t>
            </a:r>
          </a:p>
          <a:p>
            <a:r>
              <a:rPr lang="lv-LV" sz="1406" b="0" dirty="0">
                <a:latin typeface="Gill Sans Nova Cond" panose="020B0606020104020203" pitchFamily="34" charset="0"/>
              </a:rPr>
              <a:t>milj. EUR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055F5BF-1EA1-46AA-BC7A-CBEC8E48CAC2}"/>
              </a:ext>
            </a:extLst>
          </p:cNvPr>
          <p:cNvSpPr txBox="1"/>
          <p:nvPr/>
        </p:nvSpPr>
        <p:spPr>
          <a:xfrm>
            <a:off x="11203720" y="4656397"/>
            <a:ext cx="988095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250" dirty="0"/>
              <a:t>233</a:t>
            </a:r>
          </a:p>
          <a:p>
            <a:r>
              <a:rPr lang="lv-LV" sz="1406" b="0" dirty="0">
                <a:latin typeface="Gill Sans Nova Cond" panose="020B0606020104020203" pitchFamily="34" charset="0"/>
              </a:rPr>
              <a:t>milj. EUR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287954B-3D8C-44F3-BB7A-1A534668FBDE}"/>
              </a:ext>
            </a:extLst>
          </p:cNvPr>
          <p:cNvSpPr txBox="1"/>
          <p:nvPr/>
        </p:nvSpPr>
        <p:spPr>
          <a:xfrm>
            <a:off x="8985041" y="4366239"/>
            <a:ext cx="988095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250" dirty="0"/>
              <a:t>47</a:t>
            </a:r>
          </a:p>
          <a:p>
            <a:r>
              <a:rPr lang="lv-LV" sz="1406" b="0" dirty="0">
                <a:latin typeface="Gill Sans Nova Cond" panose="020B0606020104020203" pitchFamily="34" charset="0"/>
              </a:rPr>
              <a:t>milj. EUR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E3EA188-030E-40E0-928C-C72A6839CAFA}"/>
              </a:ext>
            </a:extLst>
          </p:cNvPr>
          <p:cNvSpPr/>
          <p:nvPr/>
        </p:nvSpPr>
        <p:spPr>
          <a:xfrm>
            <a:off x="7246192" y="3968453"/>
            <a:ext cx="2765486" cy="447943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1186" b="0" dirty="0">
                <a:solidFill>
                  <a:srgbClr val="228B9D"/>
                </a:solidFill>
                <a:latin typeface="Arial Narrow" panose="020B0606020202030204" pitchFamily="34" charset="0"/>
              </a:rPr>
              <a:t>Kopējais uzņēmumu finansējums</a:t>
            </a:r>
          </a:p>
          <a:p>
            <a:pPr algn="l"/>
            <a:r>
              <a:rPr lang="lv-LV" sz="1125" b="0" dirty="0">
                <a:solidFill>
                  <a:srgbClr val="228B9D"/>
                </a:solidFill>
                <a:latin typeface="Arial Narrow" panose="020B0606020202030204" pitchFamily="34" charset="0"/>
              </a:rPr>
              <a:t>% no IKP</a:t>
            </a:r>
            <a:r>
              <a:rPr lang="lv-LV" sz="1125" dirty="0">
                <a:solidFill>
                  <a:srgbClr val="228B9D"/>
                </a:solidFill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6CDB1B1-BB63-44E3-AC25-380CB89E4227}"/>
              </a:ext>
            </a:extLst>
          </p:cNvPr>
          <p:cNvSpPr/>
          <p:nvPr/>
        </p:nvSpPr>
        <p:spPr>
          <a:xfrm>
            <a:off x="7419404" y="1184595"/>
            <a:ext cx="2317496" cy="447943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1186" b="0" dirty="0">
                <a:solidFill>
                  <a:srgbClr val="7030A0"/>
                </a:solidFill>
                <a:latin typeface="Arial Narrow" panose="020B0606020202030204" pitchFamily="34" charset="0"/>
              </a:rPr>
              <a:t>Kopējais valsts finansējums</a:t>
            </a:r>
          </a:p>
          <a:p>
            <a:pPr algn="l"/>
            <a:r>
              <a:rPr lang="lv-LV" sz="1125" b="0" dirty="0">
                <a:solidFill>
                  <a:srgbClr val="7030A0"/>
                </a:solidFill>
                <a:latin typeface="Arial Narrow" panose="020B0606020202030204" pitchFamily="34" charset="0"/>
              </a:rPr>
              <a:t>% no IKP</a:t>
            </a:r>
            <a:r>
              <a:rPr lang="lv-LV" sz="1125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FC8F41-3B29-4BC1-9566-BA99E8444880}"/>
              </a:ext>
            </a:extLst>
          </p:cNvPr>
          <p:cNvSpPr/>
          <p:nvPr/>
        </p:nvSpPr>
        <p:spPr>
          <a:xfrm>
            <a:off x="557770" y="0"/>
            <a:ext cx="1433708" cy="1453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69903" y="84256"/>
            <a:ext cx="9380450" cy="661445"/>
          </a:xfrm>
        </p:spPr>
        <p:txBody>
          <a:bodyPr anchor="b">
            <a:no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v-LV" sz="2500" cap="all" dirty="0">
                <a:solidFill>
                  <a:srgbClr val="43435B"/>
                </a:solidFill>
                <a:latin typeface="Arial Black" panose="020B0A04020102020204" pitchFamily="34" charset="0"/>
                <a:ea typeface="+mn-ea"/>
                <a:cs typeface="+mn-cs"/>
              </a:rPr>
              <a:t>P&amp;A IZDEVUMI – MĒRĶU TRAJEKTORIJAS</a:t>
            </a:r>
            <a:endParaRPr lang="en-US" altLang="lv-LV" sz="2500" cap="all" dirty="0">
              <a:solidFill>
                <a:srgbClr val="43435B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8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7FEFC2E44C64A93ADC115DFB45B82" ma:contentTypeVersion="12" ma:contentTypeDescription="Create a new document." ma:contentTypeScope="" ma:versionID="98c957363e2320f6f1a6e8fe92732c2d">
  <xsd:schema xmlns:xsd="http://www.w3.org/2001/XMLSchema" xmlns:xs="http://www.w3.org/2001/XMLSchema" xmlns:p="http://schemas.microsoft.com/office/2006/metadata/properties" xmlns:ns3="31083651-f8cd-485e-b5a8-eb45ec419529" xmlns:ns4="35636072-b05b-4df6-97a9-87811b805fee" targetNamespace="http://schemas.microsoft.com/office/2006/metadata/properties" ma:root="true" ma:fieldsID="b3f1abce9298fbb80042f16cd3c8ced9" ns3:_="" ns4:_="">
    <xsd:import namespace="31083651-f8cd-485e-b5a8-eb45ec419529"/>
    <xsd:import namespace="35636072-b05b-4df6-97a9-87811b805f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3651-f8cd-485e-b5a8-eb45ec4195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36072-b05b-4df6-97a9-87811b805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7E9115-BF62-43C4-B52D-75943060378D}">
  <ds:schemaRefs>
    <ds:schemaRef ds:uri="31083651-f8cd-485e-b5a8-eb45ec419529"/>
    <ds:schemaRef ds:uri="35636072-b05b-4df6-97a9-87811b805f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5D0F574-BD77-46BE-AF89-4B92CA5FC0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FCFCB6-E657-4452-9ABF-8443764637E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1083651-f8cd-485e-b5a8-eb45ec419529"/>
    <ds:schemaRef ds:uri="35636072-b05b-4df6-97a9-87811b805fe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4965</TotalTime>
  <Words>1115</Words>
  <Application>Microsoft Office PowerPoint</Application>
  <PresentationFormat>Widescreen</PresentationFormat>
  <Paragraphs>258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Gill Sans Nova Cond</vt:lpstr>
      <vt:lpstr>Gill Sans Nova Cond Lt</vt:lpstr>
      <vt:lpstr>Helvetica Neue</vt:lpstr>
      <vt:lpstr>Segoe UI</vt:lpstr>
      <vt:lpstr>Segoe UI Light</vt:lpstr>
      <vt:lpstr>Tahoma</vt:lpstr>
      <vt:lpstr>Times New Roman</vt:lpstr>
      <vt:lpstr>Verdana</vt:lpstr>
      <vt:lpstr>Wingdings</vt:lpstr>
      <vt:lpstr>Office Theme</vt:lpstr>
      <vt:lpstr>Office Theme</vt:lpstr>
      <vt:lpstr>PowerPoint Presentation</vt:lpstr>
      <vt:lpstr>P&amp;A STATISTIKA: SATURS UN MĒRĶI</vt:lpstr>
      <vt:lpstr>AKTIVITĀTES P&amp;A STATISTIKAS UZLABOŠANAI: UZSĀKTĀS UN PLĀNOTĀS</vt:lpstr>
      <vt:lpstr>FINANŠU MINISTRIJAS VIEDOKLIS: IESPĒJAMIE GROZĪJUMI NORMATĪVAJOS AKTOS, VID EDS PAPILDINĀŠANA</vt:lpstr>
      <vt:lpstr>P&amp;A&amp;I PĀRVALDĪBAS LĪMEŅI: IESAISTĪTĀS PUSES</vt:lpstr>
      <vt:lpstr>PowerPoint Presentation</vt:lpstr>
      <vt:lpstr>PĀRVALDĪBA OPERACIONĀLĀ LĪMENĪ: ris3</vt:lpstr>
      <vt:lpstr>PowerPoint Presentation</vt:lpstr>
      <vt:lpstr>P&amp;A IZDEVUMI – MĒRĶU TRAJEKTORIJAS</vt:lpstr>
      <vt:lpstr>P&amp;A IZDEVUMU FINANSĒJUMA PLŪSMAS</vt:lpstr>
      <vt:lpstr>RIS3 JOMU ATTĪSTĪBA: ILGTERMIŅA PĒTĪJUMI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Mārtiņš Jansons</dc:creator>
  <cp:lastModifiedBy>Elina</cp:lastModifiedBy>
  <cp:revision>49</cp:revision>
  <dcterms:created xsi:type="dcterms:W3CDTF">2021-03-31T11:24:53Z</dcterms:created>
  <dcterms:modified xsi:type="dcterms:W3CDTF">2021-06-29T08:12:40Z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0x010100F147FEFC2E44C64A93ADC115DFB45B82</vt:lpwstr>
  </property>
</Properties>
</file>