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1.xml" ContentType="application/vnd.openxmlformats-officedocument.themeOverrid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4" r:id="rId3"/>
    <p:sldId id="388" r:id="rId4"/>
    <p:sldId id="385" r:id="rId5"/>
    <p:sldId id="364" r:id="rId6"/>
    <p:sldId id="365" r:id="rId7"/>
    <p:sldId id="367" r:id="rId8"/>
    <p:sldId id="377" r:id="rId9"/>
    <p:sldId id="314" r:id="rId10"/>
    <p:sldId id="348" r:id="rId11"/>
    <p:sldId id="366" r:id="rId12"/>
    <p:sldId id="368" r:id="rId13"/>
    <p:sldId id="369" r:id="rId14"/>
    <p:sldId id="386" r:id="rId15"/>
    <p:sldId id="376" r:id="rId16"/>
    <p:sldId id="373" r:id="rId17"/>
    <p:sldId id="374" r:id="rId18"/>
    <p:sldId id="363" r:id="rId19"/>
    <p:sldId id="381" r:id="rId20"/>
    <p:sldId id="378" r:id="rId21"/>
    <p:sldId id="383" r:id="rId22"/>
    <p:sldId id="380" r:id="rId23"/>
    <p:sldId id="370" r:id="rId24"/>
    <p:sldId id="371" r:id="rId25"/>
    <p:sldId id="358" r:id="rId26"/>
    <p:sldId id="389" r:id="rId27"/>
    <p:sldId id="372" r:id="rId28"/>
  </p:sldIdLst>
  <p:sldSz cx="12192000" cy="6858000"/>
  <p:notesSz cx="6724650" cy="97742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3D3"/>
    <a:srgbClr val="1C20DF"/>
    <a:srgbClr val="ECECFF"/>
    <a:srgbClr val="FFFFFF"/>
    <a:srgbClr val="0001B4"/>
    <a:srgbClr val="0000B8"/>
    <a:srgbClr val="4E52E6"/>
    <a:srgbClr val="1AAD96"/>
    <a:srgbClr val="657B92"/>
    <a:srgbClr val="030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80103" autoAdjust="0"/>
  </p:normalViewPr>
  <p:slideViewPr>
    <p:cSldViewPr snapToGrid="0">
      <p:cViewPr varScale="1">
        <p:scale>
          <a:sx n="94" d="100"/>
          <a:sy n="94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2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4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s.paiders\Documents\DOKUMENTI%20RIS3\PhD%20modeli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s.paiders\Documents\DOKUMENTI%20RIS3\Copy%20of%20B&#257;ze_2021_jaun&#257;s%20sddsd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6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s.paiders\Documents\DOKUMENTI%20RIS3\Copy%20of%20Dati_grafiki_zinatn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s.paiders\Documents\DOKUMENTI%20RIS3\Zin.%20finans&#275;jum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s.paiders\Downloads\ZPR030_20210628-163506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anis.paiders\Downloads\rd_e_gerdtot%20(50).xls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s.paiders\Downloads\ZPR030_20210628-163506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s.paiders\Downloads\ZISI%20rekomend&#257;cij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s.paiders\Downloads\ZIG030%20(36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nis.paiders\Documents\DOKUMENTI%20RIS3\PhD_eurostat.xls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nis.paiders\Documents\DOKUMENTI%20RIS3\PhD_eurostat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 sz="1400" b="1" noProof="0" dirty="0" smtClean="0">
                <a:latin typeface="Verdana" panose="020B0604030504040204" pitchFamily="34" charset="0"/>
                <a:ea typeface="Verdana" panose="020B0604030504040204" pitchFamily="34" charset="0"/>
              </a:rPr>
              <a:t>Kopējās</a:t>
            </a:r>
            <a:r>
              <a:rPr lang="lv-LV" sz="1400" b="1" baseline="0" noProof="0" dirty="0" smtClean="0">
                <a:latin typeface="Verdana" panose="020B0604030504040204" pitchFamily="34" charset="0"/>
                <a:ea typeface="Verdana" panose="020B0604030504040204" pitchFamily="34" charset="0"/>
              </a:rPr>
              <a:t> valsts budžeta </a:t>
            </a:r>
            <a:r>
              <a:rPr lang="lv-LV" sz="1400" b="1" noProof="0" dirty="0" smtClean="0">
                <a:latin typeface="Verdana" panose="020B0604030504040204" pitchFamily="34" charset="0"/>
                <a:ea typeface="Verdana" panose="020B0604030504040204" pitchFamily="34" charset="0"/>
              </a:rPr>
              <a:t>P&amp;A</a:t>
            </a:r>
            <a:r>
              <a:rPr lang="lv-LV" sz="1400" b="1" baseline="0" noProof="0" dirty="0" smtClean="0">
                <a:latin typeface="Verdana" panose="020B0604030504040204" pitchFamily="34" charset="0"/>
                <a:ea typeface="Verdana" panose="020B0604030504040204" pitchFamily="34" charset="0"/>
              </a:rPr>
              <a:t> ieguldījumu izmaiņas pret iepriekšējo gadu (milj. </a:t>
            </a:r>
            <a:r>
              <a:rPr lang="lv-LV" sz="1400" b="1" i="1" baseline="0" noProof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euro</a:t>
            </a:r>
            <a:r>
              <a:rPr lang="en-US" sz="1400" b="1" baseline="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2707204348708959"/>
          <c:y val="3.6456141539390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1688278912688362"/>
          <c:y val="0.24014492895071185"/>
          <c:w val="0.8568934346493402"/>
          <c:h val="0.689812202071512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ZIG030!$K$3:$U$3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strCache>
            </c:strRef>
          </c:cat>
          <c:val>
            <c:numRef>
              <c:f>ZIG030!$K$25:$U$25</c:f>
              <c:numCache>
                <c:formatCode>0.0</c:formatCode>
                <c:ptCount val="11"/>
                <c:pt idx="0">
                  <c:v>-28.9</c:v>
                </c:pt>
                <c:pt idx="1">
                  <c:v>-9.2000000000000028</c:v>
                </c:pt>
                <c:pt idx="2">
                  <c:v>3</c:v>
                </c:pt>
                <c:pt idx="3">
                  <c:v>2.8000000000000043</c:v>
                </c:pt>
                <c:pt idx="4">
                  <c:v>-1.3000000000000043</c:v>
                </c:pt>
                <c:pt idx="5">
                  <c:v>8.3000000000000043</c:v>
                </c:pt>
                <c:pt idx="6">
                  <c:v>8.0999999999999943</c:v>
                </c:pt>
                <c:pt idx="7">
                  <c:v>2.9000000000000057</c:v>
                </c:pt>
                <c:pt idx="8">
                  <c:v>7.3999999999999986</c:v>
                </c:pt>
                <c:pt idx="9">
                  <c:v>3.7999999999999972</c:v>
                </c:pt>
                <c:pt idx="10">
                  <c:v>5.1999999999999957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805936"/>
        <c:axId val="266931160"/>
      </c:barChart>
      <c:catAx>
        <c:axId val="22780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6931160"/>
        <c:crosses val="autoZero"/>
        <c:auto val="1"/>
        <c:lblAlgn val="ctr"/>
        <c:lblOffset val="100"/>
        <c:noMultiLvlLbl val="0"/>
      </c:catAx>
      <c:valAx>
        <c:axId val="26693116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780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lv-LV" sz="1100" b="0" i="0" u="none" strike="noStrike" kern="1200" spc="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 sz="1100" noProof="0" dirty="0"/>
              <a:t>Latvijas </a:t>
            </a:r>
            <a:r>
              <a:rPr lang="lv-LV" sz="1100" b="1" noProof="0" dirty="0"/>
              <a:t>augstskolu</a:t>
            </a:r>
            <a:r>
              <a:rPr lang="lv-LV" sz="1100" noProof="0" dirty="0"/>
              <a:t> </a:t>
            </a:r>
            <a:r>
              <a:rPr lang="lv-LV" sz="1100" noProof="0" dirty="0">
                <a:solidFill>
                  <a:schemeClr val="tx1"/>
                </a:solidFill>
              </a:rPr>
              <a:t>P&amp;A ieguldījumi pēc </a:t>
            </a:r>
            <a:r>
              <a:rPr lang="lv-LV" sz="1100" noProof="0" dirty="0"/>
              <a:t>to avota (2018.gadā)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lv-LV" sz="1100" b="0" i="0" u="none" strike="noStrike" kern="1200" spc="0" baseline="0" noProof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32691064614712073"/>
          <c:y val="0.28158410001058048"/>
          <c:w val="0.33771586106524115"/>
          <c:h val="0.41405473505668738"/>
        </c:manualLayout>
      </c:layout>
      <c:pieChart>
        <c:varyColors val="1"/>
        <c:ser>
          <c:idx val="0"/>
          <c:order val="0"/>
          <c:spPr>
            <a:solidFill>
              <a:srgbClr val="0308DB">
                <a:lumMod val="20000"/>
                <a:lumOff val="80000"/>
              </a:srgbClr>
            </a:solidFill>
          </c:spPr>
          <c:dPt>
            <c:idx val="0"/>
            <c:bubble3D val="0"/>
            <c:spPr>
              <a:solidFill>
                <a:srgbClr val="0308DB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C5-48C1-AA7B-D84F44306AE4}"/>
              </c:ext>
            </c:extLst>
          </c:dPt>
          <c:dPt>
            <c:idx val="1"/>
            <c:bubble3D val="0"/>
            <c:spPr>
              <a:solidFill>
                <a:srgbClr val="0001B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C5-48C1-AA7B-D84F44306AE4}"/>
              </c:ext>
            </c:extLst>
          </c:dPt>
          <c:dLbls>
            <c:dLbl>
              <c:idx val="0"/>
              <c:layout>
                <c:manualLayout>
                  <c:x val="-2.3338777253155384E-3"/>
                  <c:y val="2.2669189757222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C5-48C1-AA7B-D84F44306A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8193214828188765E-2"/>
                  <c:y val="-2.666833936334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C5-48C1-AA7B-D84F44306A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'[rd_e_gerdfund (6).xls]Sheet1'!$M$39:$M$40</c:f>
              <c:strCache>
                <c:ptCount val="2"/>
                <c:pt idx="0">
                  <c:v>Uzņēmējdarbības sektora finansējums</c:v>
                </c:pt>
                <c:pt idx="1">
                  <c:v>Pārējie P&amp;A izdevumi</c:v>
                </c:pt>
              </c:strCache>
            </c:strRef>
          </c:cat>
          <c:val>
            <c:numRef>
              <c:f>'[rd_e_gerdfund (6).xls]Sheet1'!$N$39:$N$40</c:f>
              <c:numCache>
                <c:formatCode>0.0%</c:formatCode>
                <c:ptCount val="2"/>
                <c:pt idx="0">
                  <c:v>4.205128205128205E-2</c:v>
                </c:pt>
                <c:pt idx="1">
                  <c:v>0.95794871794871794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C5-48C1-AA7B-D84F44306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lv-LV" sz="1400" b="0" i="0" u="none" strike="noStrike" kern="1200" spc="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Uzņēmumu P&amp;A ieguldījums publiskajā sektorā % no kopējiem publiskā sektora P&amp;A ieguldījumiem 2017.gadā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lv-LV" sz="1400" b="0" i="0" u="none" strike="noStrike" kern="1200" spc="0" baseline="0" noProof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308DB">
                <a:lumMod val="20000"/>
                <a:lumOff val="80000"/>
              </a:srgbClr>
            </a:solidFill>
            <a:ln>
              <a:solidFill>
                <a:sysClr val="window" lastClr="FFFFFF">
                  <a:lumMod val="85000"/>
                </a:sysClr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0308DB">
                  <a:lumMod val="20000"/>
                  <a:lumOff val="80000"/>
                </a:srgbClr>
              </a:solidFill>
              <a:ln>
                <a:solidFill>
                  <a:sysClr val="window" lastClr="FFFFFF">
                    <a:lumMod val="85000"/>
                  </a:sys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54-4D64-9AF1-011DF7FB7B3A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" lastClr="FFFFFF">
                    <a:lumMod val="85000"/>
                  </a:sys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54-4D64-9AF1-011DF7FB7B3A}"/>
              </c:ext>
            </c:extLst>
          </c:dPt>
          <c:dPt>
            <c:idx val="21"/>
            <c:invertIfNegative val="0"/>
            <c:bubble3D val="0"/>
            <c:spPr>
              <a:solidFill>
                <a:srgbClr val="0308DB">
                  <a:lumMod val="20000"/>
                  <a:lumOff val="80000"/>
                </a:srgbClr>
              </a:solidFill>
              <a:ln>
                <a:solidFill>
                  <a:sysClr val="window" lastClr="FFFFFF">
                    <a:lumMod val="85000"/>
                  </a:sys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54-4D64-9AF1-011DF7FB7B3A}"/>
              </c:ext>
            </c:extLst>
          </c:dPt>
          <c:dPt>
            <c:idx val="22"/>
            <c:invertIfNegative val="0"/>
            <c:bubble3D val="0"/>
            <c:spPr>
              <a:solidFill>
                <a:srgbClr val="0001B4"/>
              </a:solidFill>
              <a:ln>
                <a:solidFill>
                  <a:sysClr val="window" lastClr="FFFFFF">
                    <a:lumMod val="85000"/>
                  </a:sys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54-4D64-9AF1-011DF7FB7B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lv-LV" sz="1050" b="1" i="0" u="none" strike="noStrike" kern="1200" baseline="0" noProof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ZIG030!$AP$43:$AP$70</c:f>
              <c:strCache>
                <c:ptCount val="28"/>
                <c:pt idx="0">
                  <c:v>Malta</c:v>
                </c:pt>
                <c:pt idx="1">
                  <c:v>Kipra</c:v>
                </c:pt>
                <c:pt idx="2">
                  <c:v>Luksemburga</c:v>
                </c:pt>
                <c:pt idx="3">
                  <c:v>Horvātija</c:v>
                </c:pt>
                <c:pt idx="4">
                  <c:v>Portugāle</c:v>
                </c:pt>
                <c:pt idx="5">
                  <c:v>Dānija</c:v>
                </c:pt>
                <c:pt idx="6">
                  <c:v>Īrija</c:v>
                </c:pt>
                <c:pt idx="7">
                  <c:v>Polija</c:v>
                </c:pt>
                <c:pt idx="8">
                  <c:v>Zviedrija</c:v>
                </c:pt>
                <c:pt idx="9">
                  <c:v>Somija</c:v>
                </c:pt>
                <c:pt idx="10">
                  <c:v>Čehija</c:v>
                </c:pt>
                <c:pt idx="11">
                  <c:v>Francija</c:v>
                </c:pt>
                <c:pt idx="12">
                  <c:v>Igaunija</c:v>
                </c:pt>
                <c:pt idx="13">
                  <c:v>Slovākija</c:v>
                </c:pt>
                <c:pt idx="14">
                  <c:v>Itālija</c:v>
                </c:pt>
                <c:pt idx="15">
                  <c:v>Spānija</c:v>
                </c:pt>
                <c:pt idx="16">
                  <c:v>Ungārija</c:v>
                </c:pt>
                <c:pt idx="17">
                  <c:v>Austrija</c:v>
                </c:pt>
                <c:pt idx="18">
                  <c:v>Bulgārija</c:v>
                </c:pt>
                <c:pt idx="19">
                  <c:v>Grieķija</c:v>
                </c:pt>
                <c:pt idx="20">
                  <c:v>Latvija</c:v>
                </c:pt>
                <c:pt idx="21">
                  <c:v>Slovēnija</c:v>
                </c:pt>
                <c:pt idx="22">
                  <c:v>ES-27</c:v>
                </c:pt>
                <c:pt idx="23">
                  <c:v>Lietuva</c:v>
                </c:pt>
                <c:pt idx="24">
                  <c:v>Beļģija</c:v>
                </c:pt>
                <c:pt idx="25">
                  <c:v>Nīderlande</c:v>
                </c:pt>
                <c:pt idx="26">
                  <c:v>Rumānija</c:v>
                </c:pt>
                <c:pt idx="27">
                  <c:v>Vācija</c:v>
                </c:pt>
              </c:strCache>
            </c:strRef>
          </c:cat>
          <c:val>
            <c:numRef>
              <c:f>ZIG030!$AS$43:$AS$70</c:f>
              <c:numCache>
                <c:formatCode>0.0%</c:formatCode>
                <c:ptCount val="28"/>
                <c:pt idx="0">
                  <c:v>7.1756727193174365E-3</c:v>
                </c:pt>
                <c:pt idx="1">
                  <c:v>9.5918584447360032E-3</c:v>
                </c:pt>
                <c:pt idx="2">
                  <c:v>1.7257609036711637E-2</c:v>
                </c:pt>
                <c:pt idx="3">
                  <c:v>1.7881573468650051E-2</c:v>
                </c:pt>
                <c:pt idx="4">
                  <c:v>2.2623796512302324E-2</c:v>
                </c:pt>
                <c:pt idx="5">
                  <c:v>2.7610668050393861E-2</c:v>
                </c:pt>
                <c:pt idx="6">
                  <c:v>3.5134239310573412E-2</c:v>
                </c:pt>
                <c:pt idx="7">
                  <c:v>3.596365448579264E-2</c:v>
                </c:pt>
                <c:pt idx="8">
                  <c:v>4.0257688079062756E-2</c:v>
                </c:pt>
                <c:pt idx="9">
                  <c:v>4.2353053526237874E-2</c:v>
                </c:pt>
                <c:pt idx="10">
                  <c:v>4.3661577937816595E-2</c:v>
                </c:pt>
                <c:pt idx="11">
                  <c:v>4.6543368787549673E-2</c:v>
                </c:pt>
                <c:pt idx="12">
                  <c:v>4.9040920716112539E-2</c:v>
                </c:pt>
                <c:pt idx="13">
                  <c:v>5.1305389502859768E-2</c:v>
                </c:pt>
                <c:pt idx="14">
                  <c:v>5.4457038334757971E-2</c:v>
                </c:pt>
                <c:pt idx="15">
                  <c:v>5.4885786802030455E-2</c:v>
                </c:pt>
                <c:pt idx="16">
                  <c:v>5.6281551130464146E-2</c:v>
                </c:pt>
                <c:pt idx="17">
                  <c:v>5.9778680430422788E-2</c:v>
                </c:pt>
                <c:pt idx="18">
                  <c:v>6.6212667467841727E-2</c:v>
                </c:pt>
                <c:pt idx="19">
                  <c:v>7.128474012393117E-2</c:v>
                </c:pt>
                <c:pt idx="20">
                  <c:v>7.2709163346613537E-2</c:v>
                </c:pt>
                <c:pt idx="21">
                  <c:v>7.5845357637884789E-2</c:v>
                </c:pt>
                <c:pt idx="22">
                  <c:v>7.6625021220659145E-2</c:v>
                </c:pt>
                <c:pt idx="23">
                  <c:v>9.0652433574727923E-2</c:v>
                </c:pt>
                <c:pt idx="24">
                  <c:v>9.6845062836055318E-2</c:v>
                </c:pt>
                <c:pt idx="25">
                  <c:v>0.10259337791551133</c:v>
                </c:pt>
                <c:pt idx="26">
                  <c:v>0.11680028750840002</c:v>
                </c:pt>
                <c:pt idx="27">
                  <c:v>0.11929731853498482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54-4D64-9AF1-011DF7FB7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79887376"/>
        <c:axId val="379888552"/>
      </c:barChart>
      <c:catAx>
        <c:axId val="37988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lv-LV" sz="900" b="0" i="0" u="none" strike="noStrike" kern="120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9888552"/>
        <c:crosses val="autoZero"/>
        <c:auto val="1"/>
        <c:lblAlgn val="ctr"/>
        <c:lblOffset val="100"/>
        <c:noMultiLvlLbl val="0"/>
      </c:catAx>
      <c:valAx>
        <c:axId val="379888552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lv-LV" sz="900" b="0" i="0" u="none" strike="noStrike" kern="120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988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lv-LV" noProof="0"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369869368883192"/>
          <c:y val="0.20588835431450445"/>
          <c:w val="0.38023812673864377"/>
          <c:h val="0.610532163558797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1728912579511945E-2"/>
                  <c:y val="-8.47202568752205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851857976958561E-2"/>
                  <c:y val="5.39427481316101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85081522590568E-2"/>
                  <c:y val="3.6499900422418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905761591248551E-2"/>
                  <c:y val="2.19196461327211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0001B4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Sheet3!$N$13:$N$16</c:f>
              <c:strCache>
                <c:ptCount val="4"/>
                <c:pt idx="0">
                  <c:v>Atlīdzība un uzturēšana</c:v>
                </c:pt>
                <c:pt idx="1">
                  <c:v>Rezultāti</c:v>
                </c:pt>
                <c:pt idx="2">
                  <c:v>Izcilība</c:v>
                </c:pt>
                <c:pt idx="3">
                  <c:v>Akadēmiskais personāls</c:v>
                </c:pt>
              </c:strCache>
            </c:strRef>
          </c:cat>
          <c:val>
            <c:numRef>
              <c:f>Sheet3!$O$13:$O$16</c:f>
              <c:numCache>
                <c:formatCode>General</c:formatCode>
                <c:ptCount val="4"/>
                <c:pt idx="0">
                  <c:v>69</c:v>
                </c:pt>
                <c:pt idx="1">
                  <c:v>13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1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KOPSAVILKUMS!$I$37:$U$37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KOPSAVILKUMS!$I$39:$U$39</c:f>
              <c:numCache>
                <c:formatCode>General</c:formatCode>
                <c:ptCount val="13"/>
                <c:pt idx="0">
                  <c:v>22.6</c:v>
                </c:pt>
                <c:pt idx="1">
                  <c:v>12</c:v>
                </c:pt>
                <c:pt idx="2">
                  <c:v>11.3</c:v>
                </c:pt>
                <c:pt idx="3">
                  <c:v>11.3</c:v>
                </c:pt>
                <c:pt idx="4">
                  <c:v>11.6</c:v>
                </c:pt>
                <c:pt idx="5">
                  <c:v>11.3</c:v>
                </c:pt>
                <c:pt idx="6">
                  <c:v>17.600000000000001</c:v>
                </c:pt>
                <c:pt idx="7">
                  <c:v>22.9</c:v>
                </c:pt>
                <c:pt idx="8">
                  <c:v>27.1</c:v>
                </c:pt>
                <c:pt idx="9">
                  <c:v>27.2</c:v>
                </c:pt>
                <c:pt idx="10">
                  <c:v>27.7</c:v>
                </c:pt>
                <c:pt idx="11">
                  <c:v>28.1</c:v>
                </c:pt>
                <c:pt idx="12">
                  <c:v>27.8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955064"/>
        <c:axId val="273751936"/>
      </c:barChart>
      <c:catAx>
        <c:axId val="27195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3751936"/>
        <c:crosses val="autoZero"/>
        <c:auto val="1"/>
        <c:lblAlgn val="ctr"/>
        <c:lblOffset val="100"/>
        <c:noMultiLvlLbl val="0"/>
      </c:catAx>
      <c:valAx>
        <c:axId val="27375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195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lv-L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rgbClr val="0001B4"/>
                </a:solidFill>
              </a:rPr>
              <a:t>Zinātnes</a:t>
            </a:r>
            <a:r>
              <a:rPr lang="en-US" dirty="0">
                <a:solidFill>
                  <a:srgbClr val="0001B4"/>
                </a:solidFill>
              </a:rPr>
              <a:t> </a:t>
            </a:r>
            <a:r>
              <a:rPr lang="en-US" dirty="0" err="1">
                <a:solidFill>
                  <a:srgbClr val="0001B4"/>
                </a:solidFill>
              </a:rPr>
              <a:t>bāzes</a:t>
            </a:r>
            <a:r>
              <a:rPr lang="en-US" dirty="0">
                <a:solidFill>
                  <a:srgbClr val="0001B4"/>
                </a:solidFill>
              </a:rPr>
              <a:t> </a:t>
            </a:r>
            <a:r>
              <a:rPr lang="en-US" dirty="0" err="1">
                <a:solidFill>
                  <a:srgbClr val="0001B4"/>
                </a:solidFill>
              </a:rPr>
              <a:t>finansējuma</a:t>
            </a:r>
            <a:r>
              <a:rPr lang="en-US" dirty="0">
                <a:solidFill>
                  <a:srgbClr val="0001B4"/>
                </a:solidFill>
              </a:rPr>
              <a:t> </a:t>
            </a:r>
            <a:r>
              <a:rPr lang="en-US" dirty="0" err="1">
                <a:solidFill>
                  <a:srgbClr val="0001B4"/>
                </a:solidFill>
              </a:rPr>
              <a:t>loma</a:t>
            </a:r>
            <a:r>
              <a:rPr lang="en-US" dirty="0">
                <a:solidFill>
                  <a:srgbClr val="0001B4"/>
                </a:solidFill>
              </a:rPr>
              <a:t> </a:t>
            </a:r>
            <a:r>
              <a:rPr lang="en-US" dirty="0" err="1">
                <a:solidFill>
                  <a:srgbClr val="0001B4"/>
                </a:solidFill>
              </a:rPr>
              <a:t>kopējā</a:t>
            </a:r>
            <a:r>
              <a:rPr lang="en-US" dirty="0">
                <a:solidFill>
                  <a:srgbClr val="0001B4"/>
                </a:solidFill>
              </a:rPr>
              <a:t> </a:t>
            </a:r>
            <a:r>
              <a:rPr lang="en-US" dirty="0" err="1">
                <a:solidFill>
                  <a:srgbClr val="0001B4"/>
                </a:solidFill>
              </a:rPr>
              <a:t>Latvijas</a:t>
            </a:r>
            <a:r>
              <a:rPr lang="en-US" dirty="0">
                <a:solidFill>
                  <a:srgbClr val="0001B4"/>
                </a:solidFill>
              </a:rPr>
              <a:t> P&amp;A </a:t>
            </a:r>
            <a:r>
              <a:rPr lang="en-US" dirty="0" err="1">
                <a:solidFill>
                  <a:srgbClr val="0001B4"/>
                </a:solidFill>
              </a:rPr>
              <a:t>finansējumā</a:t>
            </a:r>
            <a:r>
              <a:rPr lang="en-US" dirty="0">
                <a:solidFill>
                  <a:srgbClr val="0001B4"/>
                </a:solidFill>
              </a:rPr>
              <a:t> (2008. - 2019.)</a:t>
            </a:r>
          </a:p>
        </c:rich>
      </c:tx>
      <c:layout>
        <c:manualLayout>
          <c:xMode val="edge"/>
          <c:yMode val="edge"/>
          <c:x val="0.12418891677469757"/>
          <c:y val="2.4204702627939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% no kopējā Latvijas P&amp;A finansējuma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1B4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ZIG030!$J$3:$U$3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cat>
          <c:val>
            <c:numRef>
              <c:f>ZIG030!$J$24:$U$24</c:f>
              <c:numCache>
                <c:formatCode>0.0%</c:formatCode>
                <c:ptCount val="12"/>
                <c:pt idx="0">
                  <c:v>0.15962706596976975</c:v>
                </c:pt>
                <c:pt idx="1">
                  <c:v>0.14079549454417459</c:v>
                </c:pt>
                <c:pt idx="2">
                  <c:v>0.10313983205549471</c:v>
                </c:pt>
                <c:pt idx="3">
                  <c:v>7.9898182846637911E-2</c:v>
                </c:pt>
                <c:pt idx="4">
                  <c:v>7.9768945124467069E-2</c:v>
                </c:pt>
                <c:pt idx="5">
                  <c:v>8.100358422939069E-2</c:v>
                </c:pt>
                <c:pt idx="6">
                  <c:v>0.10810810810810811</c:v>
                </c:pt>
                <c:pt idx="7">
                  <c:v>0.15045992115637319</c:v>
                </c:pt>
                <c:pt idx="8">
                  <c:v>0.24547101449275363</c:v>
                </c:pt>
                <c:pt idx="9">
                  <c:v>0.19724437998549674</c:v>
                </c:pt>
                <c:pt idx="10">
                  <c:v>0.14876476906552094</c:v>
                </c:pt>
                <c:pt idx="11">
                  <c:v>0.14402870322911329</c:v>
                </c:pt>
              </c:numCache>
            </c:numRef>
          </c:val>
          <c:smooth val="0"/>
        </c:ser>
        <c:ser>
          <c:idx val="1"/>
          <c:order val="1"/>
          <c:tx>
            <c:v>% no valsts budžeta P&amp;A finansējuma</c:v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1B4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ZIG030!$J$3:$U$3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strCache>
            </c:strRef>
          </c:cat>
          <c:val>
            <c:numRef>
              <c:f>ZIG030!$J$25:$U$25</c:f>
              <c:numCache>
                <c:formatCode>0.0%</c:formatCode>
                <c:ptCount val="12"/>
                <c:pt idx="0">
                  <c:v>0.33721277230677416</c:v>
                </c:pt>
                <c:pt idx="1">
                  <c:v>0.3147128245476003</c:v>
                </c:pt>
                <c:pt idx="2">
                  <c:v>0.39127423822714685</c:v>
                </c:pt>
                <c:pt idx="3">
                  <c:v>0.35456542202698466</c:v>
                </c:pt>
                <c:pt idx="4">
                  <c:v>0.33410138248847926</c:v>
                </c:pt>
                <c:pt idx="5">
                  <c:v>0.33832335329341323</c:v>
                </c:pt>
                <c:pt idx="6">
                  <c:v>0.42206235011990406</c:v>
                </c:pt>
                <c:pt idx="7">
                  <c:v>0.45983935742971888</c:v>
                </c:pt>
                <c:pt idx="8">
                  <c:v>0.51423149905123344</c:v>
                </c:pt>
                <c:pt idx="9">
                  <c:v>0.45257903494176371</c:v>
                </c:pt>
                <c:pt idx="10">
                  <c:v>0.43348982785602502</c:v>
                </c:pt>
                <c:pt idx="11">
                  <c:v>0.4072463768115942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886200"/>
        <c:axId val="379885416"/>
      </c:lineChart>
      <c:catAx>
        <c:axId val="379886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9885416"/>
        <c:crosses val="autoZero"/>
        <c:auto val="1"/>
        <c:lblAlgn val="ctr"/>
        <c:lblOffset val="100"/>
        <c:noMultiLvlLbl val="0"/>
      </c:catAx>
      <c:valAx>
        <c:axId val="37988541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988620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Bāzes finansējums - esošais un plānošanas dokumentos paredzētais, kā arī optimāli nepieciešamais (milj. eiro)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Esošais finansējums</c:v>
          </c:tx>
          <c:spPr>
            <a:solidFill>
              <a:srgbClr val="0001B4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Sheet1!$B$6:$H$6</c:f>
              <c:numCache>
                <c:formatCode>0.0</c:formatCode>
                <c:ptCount val="7"/>
                <c:pt idx="0">
                  <c:v>27.8</c:v>
                </c:pt>
                <c:pt idx="1">
                  <c:v>27.8</c:v>
                </c:pt>
                <c:pt idx="2">
                  <c:v>27.8</c:v>
                </c:pt>
                <c:pt idx="3">
                  <c:v>27.8</c:v>
                </c:pt>
                <c:pt idx="4">
                  <c:v>27.8</c:v>
                </c:pt>
                <c:pt idx="5">
                  <c:v>27.8</c:v>
                </c:pt>
                <c:pt idx="6">
                  <c:v>27.8</c:v>
                </c:pt>
              </c:numCache>
            </c:numRef>
          </c:val>
        </c:ser>
        <c:ser>
          <c:idx val="1"/>
          <c:order val="1"/>
          <c:tx>
            <c:v>Plānotais papildu finansējums</c:v>
          </c:tx>
          <c:spPr>
            <a:solidFill>
              <a:srgbClr val="0308DB">
                <a:lumMod val="40000"/>
                <a:lumOff val="6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Sheet1!$B$7:$H$7</c:f>
              <c:numCache>
                <c:formatCode>0.0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</c:numCache>
            </c:numRef>
          </c:val>
        </c:ser>
        <c:ser>
          <c:idx val="2"/>
          <c:order val="2"/>
          <c:tx>
            <c:v>Optimāli nepieciešamais papildu finansējums</c:v>
          </c:tx>
          <c:spPr>
            <a:solidFill>
              <a:srgbClr val="0308DB">
                <a:lumMod val="20000"/>
                <a:lumOff val="80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Sheet1!$B$8:$H$8</c:f>
              <c:numCache>
                <c:formatCode>0.0</c:formatCode>
                <c:ptCount val="7"/>
                <c:pt idx="0">
                  <c:v>0</c:v>
                </c:pt>
                <c:pt idx="1">
                  <c:v>6.8833333333333329</c:v>
                </c:pt>
                <c:pt idx="2">
                  <c:v>13.766666666666666</c:v>
                </c:pt>
                <c:pt idx="3">
                  <c:v>20.65</c:v>
                </c:pt>
                <c:pt idx="4">
                  <c:v>27.533333333333331</c:v>
                </c:pt>
                <c:pt idx="5">
                  <c:v>34.416666666666664</c:v>
                </c:pt>
                <c:pt idx="6">
                  <c:v>41.3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79888160"/>
        <c:axId val="379888944"/>
      </c:barChart>
      <c:catAx>
        <c:axId val="3798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9888944"/>
        <c:crosses val="autoZero"/>
        <c:auto val="1"/>
        <c:lblAlgn val="ctr"/>
        <c:lblOffset val="100"/>
        <c:noMultiLvlLbl val="0"/>
      </c:catAx>
      <c:valAx>
        <c:axId val="37988894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988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61046623894582"/>
          <c:y val="0.13105178290157563"/>
          <c:w val="0.43859345758434992"/>
          <c:h val="0.62715862433495539"/>
        </c:manualLayout>
      </c:layout>
      <c:pieChart>
        <c:varyColors val="1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rgbClr val="0001B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5861691980016465E-2"/>
                  <c:y val="-0.2204390357630808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 smtClean="0"/>
                      <a:t>Pamats</a:t>
                    </a:r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(</a:t>
                    </a:r>
                    <a:r>
                      <a:rPr lang="en-US" dirty="0" err="1" smtClean="0"/>
                      <a:t>sniegumā</a:t>
                    </a:r>
                    <a:r>
                      <a:rPr lang="en-US" dirty="0" smtClean="0"/>
                      <a:t> balstīts,</a:t>
                    </a:r>
                    <a:r>
                      <a:rPr lang="en-US" baseline="0" dirty="0" smtClean="0"/>
                      <a:t> atsakoties no PLE </a:t>
                    </a:r>
                    <a:r>
                      <a:rPr lang="en-US" baseline="0" dirty="0" err="1" smtClean="0"/>
                      <a:t>skaitīšanas</a:t>
                    </a:r>
                    <a:r>
                      <a:rPr lang="en-US" baseline="0" dirty="0" smtClean="0"/>
                      <a:t>)</a:t>
                    </a:r>
                    <a:endParaRPr lang="en-US" dirty="0" smtClean="0"/>
                  </a:p>
                  <a:p>
                    <a:fld id="{D81C17C2-C270-419F-BC3D-CDC028133BBE}" type="PERCENTAGE">
                      <a:rPr lang="en-US" sz="2000" b="1" smtClean="0"/>
                      <a:pPr/>
                      <a:t>[PERCENTAGE]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3043897283116061"/>
                  <c:y val="-7.9098435615638073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Attīstības finansējums</a:t>
                    </a:r>
                  </a:p>
                  <a:p>
                    <a:r>
                      <a:rPr lang="en-US" dirty="0" smtClean="0"/>
                      <a:t>- </a:t>
                    </a:r>
                    <a:r>
                      <a:rPr lang="en-US" dirty="0" err="1" smtClean="0"/>
                      <a:t>Infrastruktūras</a:t>
                    </a:r>
                    <a:r>
                      <a:rPr lang="en-US" baseline="0" dirty="0" smtClean="0"/>
                      <a:t> uzturēšanai</a:t>
                    </a:r>
                  </a:p>
                  <a:p>
                    <a:r>
                      <a:rPr lang="en-US" baseline="0" dirty="0" smtClean="0"/>
                      <a:t>- </a:t>
                    </a:r>
                    <a:r>
                      <a:rPr lang="en-US" baseline="0" dirty="0" err="1" smtClean="0"/>
                      <a:t>Nacionālo</a:t>
                    </a:r>
                    <a:r>
                      <a:rPr lang="en-US" baseline="0" dirty="0" smtClean="0"/>
                      <a:t> prioritāšu īstenošanai</a:t>
                    </a:r>
                    <a:endParaRPr lang="en-US" dirty="0" smtClean="0"/>
                  </a:p>
                  <a:p>
                    <a:fld id="{ABAF5720-6C18-40B3-8BE3-5D4C3D8FE205}" type="PERCENTAGE">
                      <a:rPr lang="en-US" sz="2000" b="1" smtClean="0"/>
                      <a:pPr/>
                      <a:t>[PERCENTAGE]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15746834560888"/>
                      <c:h val="0.3668058120949189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1008330828857944"/>
                  <c:y val="-0.149771860490013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0" indent="0">
                      <a:buFontTx/>
                      <a:buNone/>
                      <a:defRPr sz="1400" b="0" i="0" u="none" strike="noStrike" kern="1200" baseline="0">
                        <a:solidFill>
                          <a:srgbClr val="0001B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 smtClean="0"/>
                      <a:t>Rezultāti</a:t>
                    </a:r>
                  </a:p>
                  <a:p>
                    <a:pPr marL="0" indent="0">
                      <a:buFontTx/>
                      <a:buNone/>
                      <a:defRPr sz="1400">
                        <a:solidFill>
                          <a:srgbClr val="0001B4"/>
                        </a:solidFill>
                      </a:defRPr>
                    </a:pPr>
                    <a:r>
                      <a:rPr lang="en-US" sz="1200" dirty="0" smtClean="0"/>
                      <a:t>- </a:t>
                    </a:r>
                    <a:r>
                      <a:rPr lang="en-US" sz="1200" dirty="0" err="1" smtClean="0"/>
                      <a:t>Sadarbība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ar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err="1" smtClean="0"/>
                      <a:t>industriju</a:t>
                    </a:r>
                    <a:endParaRPr lang="en-US" sz="1200" dirty="0" smtClean="0"/>
                  </a:p>
                  <a:p>
                    <a:pPr marL="0" indent="0">
                      <a:buFontTx/>
                      <a:buNone/>
                      <a:defRPr sz="1400">
                        <a:solidFill>
                          <a:srgbClr val="0001B4"/>
                        </a:solidFill>
                      </a:defRPr>
                    </a:pPr>
                    <a:r>
                      <a:rPr lang="en-US" sz="1200" dirty="0" smtClean="0"/>
                      <a:t>- </a:t>
                    </a:r>
                    <a:r>
                      <a:rPr lang="en-US" sz="1200" dirty="0" err="1" smtClean="0"/>
                      <a:t>Starptautiskā</a:t>
                    </a:r>
                    <a:r>
                      <a:rPr lang="en-US" sz="1200" dirty="0" smtClean="0"/>
                      <a:t> konkurētspēja</a:t>
                    </a:r>
                  </a:p>
                  <a:p>
                    <a:pPr marL="0" indent="0">
                      <a:buFontTx/>
                      <a:buNone/>
                      <a:defRPr sz="1400">
                        <a:solidFill>
                          <a:srgbClr val="0001B4"/>
                        </a:solidFill>
                      </a:defRPr>
                    </a:pPr>
                    <a:r>
                      <a:rPr lang="en-US" sz="1200" dirty="0" smtClean="0"/>
                      <a:t>- </a:t>
                    </a:r>
                    <a:r>
                      <a:rPr lang="en-US" sz="1200" dirty="0" err="1" smtClean="0"/>
                      <a:t>Pētnieku</a:t>
                    </a:r>
                    <a:r>
                      <a:rPr lang="en-US" sz="1200" dirty="0" smtClean="0"/>
                      <a:t> ataudze</a:t>
                    </a:r>
                  </a:p>
                  <a:p>
                    <a:pPr marL="0" indent="0">
                      <a:buFontTx/>
                      <a:buNone/>
                      <a:defRPr sz="1400">
                        <a:solidFill>
                          <a:srgbClr val="0001B4"/>
                        </a:solidFill>
                      </a:defRPr>
                    </a:pPr>
                    <a:r>
                      <a:rPr lang="en-US" sz="1200" dirty="0" smtClean="0"/>
                      <a:t> - </a:t>
                    </a:r>
                    <a:r>
                      <a:rPr lang="en-US" sz="1200" dirty="0" err="1" smtClean="0"/>
                      <a:t>Publikācijas</a:t>
                    </a:r>
                    <a:endParaRPr lang="en-US" sz="1200" dirty="0" smtClean="0"/>
                  </a:p>
                  <a:p>
                    <a:pPr marL="0" indent="0">
                      <a:buFontTx/>
                      <a:buNone/>
                      <a:defRPr sz="1400">
                        <a:solidFill>
                          <a:srgbClr val="0001B4"/>
                        </a:solidFill>
                      </a:defRPr>
                    </a:pPr>
                    <a:r>
                      <a:rPr lang="en-US" sz="1200" dirty="0" smtClean="0"/>
                      <a:t> - </a:t>
                    </a:r>
                    <a:r>
                      <a:rPr lang="en-US" sz="1200" dirty="0" err="1" smtClean="0"/>
                      <a:t>Izcilība</a:t>
                    </a:r>
                    <a:endParaRPr lang="en-US" sz="1200" dirty="0" smtClean="0"/>
                  </a:p>
                  <a:p>
                    <a:pPr marL="0" indent="0">
                      <a:buFontTx/>
                      <a:buNone/>
                      <a:defRPr sz="1400">
                        <a:solidFill>
                          <a:srgbClr val="0001B4"/>
                        </a:solidFill>
                      </a:defRPr>
                    </a:pPr>
                    <a:fld id="{EBE81402-6BC1-4BA3-9482-4925C0F35884}" type="PERCENTAGE">
                      <a:rPr lang="en-US" sz="1800" b="1" smtClean="0"/>
                      <a:pPr marL="0" indent="0">
                        <a:buFontTx/>
                        <a:buNone/>
                        <a:defRPr sz="1400">
                          <a:solidFill>
                            <a:srgbClr val="0001B4"/>
                          </a:solidFill>
                        </a:defRPr>
                      </a:pPr>
                      <a:t>[PERCENTAGE]</a:t>
                    </a:fld>
                    <a:endParaRPr lang="lv-LV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marL="0" indent="0">
                    <a:buFontTx/>
                    <a:buNone/>
                    <a:defRPr sz="1400" b="0" i="0" u="none" strike="noStrike" kern="1200" baseline="0">
                      <a:solidFill>
                        <a:srgbClr val="0001B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1B4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Sheet1!$Q$198:$Q$200</c:f>
              <c:strCache>
                <c:ptCount val="3"/>
                <c:pt idx="0">
                  <c:v>pamats</c:v>
                </c:pt>
                <c:pt idx="1">
                  <c:v>attītība</c:v>
                </c:pt>
                <c:pt idx="2">
                  <c:v>sniegums</c:v>
                </c:pt>
              </c:strCache>
            </c:strRef>
          </c:cat>
          <c:val>
            <c:numRef>
              <c:f>Sheet1!$R$198:$R$200</c:f>
              <c:numCache>
                <c:formatCode>General</c:formatCode>
                <c:ptCount val="3"/>
                <c:pt idx="0">
                  <c:v>45</c:v>
                </c:pt>
                <c:pt idx="1">
                  <c:v>10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rgbClr val="0001B4"/>
                </a:solidFill>
              </a:rPr>
              <a:t>Valsts</a:t>
            </a:r>
            <a:r>
              <a:rPr lang="en-US" b="1" dirty="0">
                <a:solidFill>
                  <a:srgbClr val="0001B4"/>
                </a:solidFill>
              </a:rPr>
              <a:t> </a:t>
            </a:r>
            <a:r>
              <a:rPr lang="en-US" b="1" dirty="0" err="1">
                <a:solidFill>
                  <a:srgbClr val="0001B4"/>
                </a:solidFill>
              </a:rPr>
              <a:t>budžeta</a:t>
            </a:r>
            <a:r>
              <a:rPr lang="en-US" b="1" dirty="0">
                <a:solidFill>
                  <a:srgbClr val="0001B4"/>
                </a:solidFill>
              </a:rPr>
              <a:t> </a:t>
            </a:r>
            <a:r>
              <a:rPr lang="en-US" b="1" dirty="0" err="1">
                <a:solidFill>
                  <a:srgbClr val="0001B4"/>
                </a:solidFill>
              </a:rPr>
              <a:t>finansējums</a:t>
            </a:r>
            <a:r>
              <a:rPr lang="en-US" b="1" dirty="0">
                <a:solidFill>
                  <a:srgbClr val="0001B4"/>
                </a:solidFill>
              </a:rPr>
              <a:t> P&amp;A (</a:t>
            </a:r>
            <a:r>
              <a:rPr lang="en-US" b="1" dirty="0" err="1">
                <a:solidFill>
                  <a:srgbClr val="0001B4"/>
                </a:solidFill>
              </a:rPr>
              <a:t>milj</a:t>
            </a:r>
            <a:r>
              <a:rPr lang="en-US" b="1" dirty="0">
                <a:solidFill>
                  <a:srgbClr val="0001B4"/>
                </a:solidFill>
              </a:rPr>
              <a:t>.</a:t>
            </a:r>
            <a:r>
              <a:rPr lang="en-US" b="1" baseline="0" dirty="0">
                <a:solidFill>
                  <a:srgbClr val="0001B4"/>
                </a:solidFill>
              </a:rPr>
              <a:t> </a:t>
            </a:r>
            <a:r>
              <a:rPr lang="en-US" b="1" baseline="0" dirty="0" err="1">
                <a:solidFill>
                  <a:srgbClr val="0001B4"/>
                </a:solidFill>
              </a:rPr>
              <a:t>eiro</a:t>
            </a:r>
            <a:r>
              <a:rPr lang="en-US" b="1" baseline="0" dirty="0">
                <a:solidFill>
                  <a:srgbClr val="0001B4"/>
                </a:solidFill>
              </a:rPr>
              <a:t>)</a:t>
            </a:r>
            <a:r>
              <a:rPr lang="en-US" b="1" dirty="0">
                <a:solidFill>
                  <a:srgbClr val="0001B4"/>
                </a:solidFill>
              </a:rPr>
              <a:t> - ZTAIP </a:t>
            </a:r>
            <a:r>
              <a:rPr lang="en-US" b="1" dirty="0" err="1">
                <a:solidFill>
                  <a:srgbClr val="0001B4"/>
                </a:solidFill>
              </a:rPr>
              <a:t>paredzētais</a:t>
            </a:r>
            <a:endParaRPr lang="en-US" b="1" dirty="0">
              <a:solidFill>
                <a:srgbClr val="0001B4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Esošais VB P&amp;A</c:v>
          </c:tx>
          <c:spPr>
            <a:solidFill>
              <a:srgbClr val="0001B4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Sheet1!$B$31:$L$31</c:f>
              <c:numCache>
                <c:formatCode>0.0</c:formatCode>
                <c:ptCount val="11"/>
                <c:pt idx="0">
                  <c:v>60.1</c:v>
                </c:pt>
                <c:pt idx="1">
                  <c:v>63.9</c:v>
                </c:pt>
                <c:pt idx="2">
                  <c:v>69</c:v>
                </c:pt>
                <c:pt idx="3">
                  <c:v>69</c:v>
                </c:pt>
                <c:pt idx="4">
                  <c:v>69</c:v>
                </c:pt>
                <c:pt idx="5">
                  <c:v>69</c:v>
                </c:pt>
                <c:pt idx="6">
                  <c:v>69</c:v>
                </c:pt>
                <c:pt idx="7">
                  <c:v>69</c:v>
                </c:pt>
                <c:pt idx="8">
                  <c:v>69</c:v>
                </c:pt>
                <c:pt idx="9">
                  <c:v>69</c:v>
                </c:pt>
                <c:pt idx="10">
                  <c:v>69</c:v>
                </c:pt>
              </c:numCache>
            </c:numRef>
          </c:val>
        </c:ser>
        <c:ser>
          <c:idx val="1"/>
          <c:order val="1"/>
          <c:tx>
            <c:v>ZTAIP paredzētais</c:v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</c:numCache>
            </c:numRef>
          </c:cat>
          <c:val>
            <c:numRef>
              <c:f>Sheet1!$B$32:$L$32</c:f>
              <c:numCache>
                <c:formatCode>General</c:formatCode>
                <c:ptCount val="11"/>
                <c:pt idx="5" formatCode="0.0">
                  <c:v>11</c:v>
                </c:pt>
                <c:pt idx="6" formatCode="0.0">
                  <c:v>17.400607000000008</c:v>
                </c:pt>
                <c:pt idx="7" formatCode="0.0">
                  <c:v>30.014775999999998</c:v>
                </c:pt>
                <c:pt idx="8" formatCode="0.0">
                  <c:v>39.192559000000003</c:v>
                </c:pt>
                <c:pt idx="9" formatCode="0.0">
                  <c:v>47.192559000000003</c:v>
                </c:pt>
                <c:pt idx="10" formatCode="0.0">
                  <c:v>51.692559000000003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73752720"/>
        <c:axId val="273755072"/>
      </c:barChart>
      <c:catAx>
        <c:axId val="27375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3755072"/>
        <c:crosses val="autoZero"/>
        <c:auto val="1"/>
        <c:lblAlgn val="ctr"/>
        <c:lblOffset val="100"/>
        <c:noMultiLvlLbl val="0"/>
      </c:catAx>
      <c:valAx>
        <c:axId val="2737550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375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lv-L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 b="1" dirty="0" smtClean="0">
                <a:solidFill>
                  <a:srgbClr val="0001B4"/>
                </a:solidFill>
              </a:rPr>
              <a:t>Paredzētais</a:t>
            </a:r>
            <a:r>
              <a:rPr lang="en-US" b="1" dirty="0" smtClean="0">
                <a:solidFill>
                  <a:srgbClr val="0001B4"/>
                </a:solidFill>
              </a:rPr>
              <a:t> </a:t>
            </a:r>
            <a:r>
              <a:rPr lang="en-US" b="1" dirty="0" err="1">
                <a:solidFill>
                  <a:srgbClr val="0001B4"/>
                </a:solidFill>
              </a:rPr>
              <a:t>papildus</a:t>
            </a:r>
            <a:r>
              <a:rPr lang="en-US" b="1" dirty="0">
                <a:solidFill>
                  <a:srgbClr val="0001B4"/>
                </a:solidFill>
              </a:rPr>
              <a:t> VB P&amp;A </a:t>
            </a:r>
            <a:r>
              <a:rPr lang="en-US" b="1" dirty="0" err="1">
                <a:solidFill>
                  <a:srgbClr val="0001B4"/>
                </a:solidFill>
              </a:rPr>
              <a:t>finansējuma</a:t>
            </a:r>
            <a:r>
              <a:rPr lang="en-US" b="1" dirty="0">
                <a:solidFill>
                  <a:srgbClr val="0001B4"/>
                </a:solidFill>
              </a:rPr>
              <a:t> </a:t>
            </a:r>
            <a:r>
              <a:rPr lang="en-US" b="1" dirty="0" err="1">
                <a:solidFill>
                  <a:srgbClr val="0001B4"/>
                </a:solidFill>
              </a:rPr>
              <a:t>sadalījums</a:t>
            </a:r>
            <a:r>
              <a:rPr lang="en-US" b="1" dirty="0">
                <a:solidFill>
                  <a:srgbClr val="0001B4"/>
                </a:solidFill>
              </a:rPr>
              <a:t> (</a:t>
            </a:r>
            <a:r>
              <a:rPr lang="en-US" b="1" dirty="0" err="1">
                <a:solidFill>
                  <a:srgbClr val="0001B4"/>
                </a:solidFill>
              </a:rPr>
              <a:t>milj</a:t>
            </a:r>
            <a:r>
              <a:rPr lang="en-US" b="1" dirty="0">
                <a:solidFill>
                  <a:srgbClr val="0001B4"/>
                </a:solidFill>
              </a:rPr>
              <a:t>. </a:t>
            </a:r>
            <a:r>
              <a:rPr lang="en-US" b="1" dirty="0" err="1">
                <a:solidFill>
                  <a:srgbClr val="0001B4"/>
                </a:solidFill>
              </a:rPr>
              <a:t>eiro</a:t>
            </a:r>
            <a:r>
              <a:rPr lang="en-US" b="1" dirty="0">
                <a:solidFill>
                  <a:srgbClr val="0001B4"/>
                </a:solidFill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308DB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308D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308DB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308DB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FF00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FFFF00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0539856457709224E-3"/>
                  <c:y val="1.578260378742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861192443138829E-4"/>
                  <c:y val="-7.2096162710843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768196461613166E-2"/>
                  <c:y val="-6.1917327538358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242244150950093E-3"/>
                  <c:y val="5.0550804805312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6378436715078719E-3"/>
                  <c:y val="1.0129681370473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5835983009806626E-3"/>
                  <c:y val="8.2197386616995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Sheet1!$C$20:$C$25</c:f>
              <c:strCache>
                <c:ptCount val="6"/>
                <c:pt idx="0">
                  <c:v>Fundamentālo un lietišķo pētījumu projekti</c:v>
                </c:pt>
                <c:pt idx="1">
                  <c:v>Tirgus Orientēto pētījumu programma</c:v>
                </c:pt>
                <c:pt idx="2">
                  <c:v>Zinātnes bāzes finansējums</c:v>
                </c:pt>
                <c:pt idx="3">
                  <c:v>Doktorantūras granti</c:v>
                </c:pt>
                <c:pt idx="4">
                  <c:v>Apvārsnis Eiropa partnerības</c:v>
                </c:pt>
                <c:pt idx="5">
                  <c:v>Valsts pētījumu programmas</c:v>
                </c:pt>
              </c:strCache>
            </c:strRef>
          </c:cat>
          <c:val>
            <c:numRef>
              <c:f>Sheet1!$D$20:$D$25</c:f>
              <c:numCache>
                <c:formatCode>General</c:formatCode>
                <c:ptCount val="6"/>
                <c:pt idx="0">
                  <c:v>45</c:v>
                </c:pt>
                <c:pt idx="1">
                  <c:v>45</c:v>
                </c:pt>
                <c:pt idx="2">
                  <c:v>40</c:v>
                </c:pt>
                <c:pt idx="3">
                  <c:v>30</c:v>
                </c:pt>
                <c:pt idx="4">
                  <c:v>19</c:v>
                </c:pt>
                <c:pt idx="5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1B4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343137254901961E-2"/>
          <c:y val="4.2857142857142858E-2"/>
          <c:w val="0.95232843137254897"/>
          <c:h val="0.667459297405212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ZIG030!$O$30</c:f>
              <c:strCache>
                <c:ptCount val="1"/>
                <c:pt idx="0">
                  <c:v>Valsts budžets</c:v>
                </c:pt>
              </c:strCache>
            </c:strRef>
          </c:tx>
          <c:spPr>
            <a:solidFill>
              <a:srgbClr val="0001B4"/>
            </a:solidFill>
            <a:ln>
              <a:noFill/>
            </a:ln>
            <a:effectLst/>
          </c:spPr>
          <c:invertIfNegative val="0"/>
          <c:cat>
            <c:strRef>
              <c:f>ZIG030!$O$30:$O$36</c:f>
              <c:strCache>
                <c:ptCount val="7"/>
                <c:pt idx="0">
                  <c:v>Valsts budžets</c:v>
                </c:pt>
                <c:pt idx="1">
                  <c:v>Papildu paredzētais valsts budžets</c:v>
                </c:pt>
                <c:pt idx="2">
                  <c:v>ES Fondi</c:v>
                </c:pt>
                <c:pt idx="3">
                  <c:v>ANM</c:v>
                </c:pt>
                <c:pt idx="4">
                  <c:v>Apvārsnis Eiropa</c:v>
                </c:pt>
                <c:pt idx="5">
                  <c:v>Uzņēmumu ieguldījumi</c:v>
                </c:pt>
                <c:pt idx="6">
                  <c:v>Cits avots</c:v>
                </c:pt>
              </c:strCache>
            </c:strRef>
          </c:cat>
          <c:val>
            <c:numRef>
              <c:f>ZIG030!$Q$30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ser>
          <c:idx val="1"/>
          <c:order val="1"/>
          <c:tx>
            <c:strRef>
              <c:f>ZIG030!$O$31</c:f>
              <c:strCache>
                <c:ptCount val="1"/>
                <c:pt idx="0">
                  <c:v>Papildu paredzētais valsts budžets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ZIG030!$O$30:$O$36</c:f>
              <c:strCache>
                <c:ptCount val="7"/>
                <c:pt idx="0">
                  <c:v>Valsts budžets</c:v>
                </c:pt>
                <c:pt idx="1">
                  <c:v>Papildu paredzētais valsts budžets</c:v>
                </c:pt>
                <c:pt idx="2">
                  <c:v>ES Fondi</c:v>
                </c:pt>
                <c:pt idx="3">
                  <c:v>ANM</c:v>
                </c:pt>
                <c:pt idx="4">
                  <c:v>Apvārsnis Eiropa</c:v>
                </c:pt>
                <c:pt idx="5">
                  <c:v>Uzņēmumu ieguldījumi</c:v>
                </c:pt>
                <c:pt idx="6">
                  <c:v>Cits avots</c:v>
                </c:pt>
              </c:strCache>
            </c:strRef>
          </c:cat>
          <c:val>
            <c:numRef>
              <c:f>ZIG030!$Q$31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2"/>
          <c:order val="2"/>
          <c:tx>
            <c:strRef>
              <c:f>ZIG030!$O$32</c:f>
              <c:strCache>
                <c:ptCount val="1"/>
                <c:pt idx="0">
                  <c:v>ES Fondi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ZIG030!$O$30:$O$36</c:f>
              <c:strCache>
                <c:ptCount val="7"/>
                <c:pt idx="0">
                  <c:v>Valsts budžets</c:v>
                </c:pt>
                <c:pt idx="1">
                  <c:v>Papildu paredzētais valsts budžets</c:v>
                </c:pt>
                <c:pt idx="2">
                  <c:v>ES Fondi</c:v>
                </c:pt>
                <c:pt idx="3">
                  <c:v>ANM</c:v>
                </c:pt>
                <c:pt idx="4">
                  <c:v>Apvārsnis Eiropa</c:v>
                </c:pt>
                <c:pt idx="5">
                  <c:v>Uzņēmumu ieguldījumi</c:v>
                </c:pt>
                <c:pt idx="6">
                  <c:v>Cits avots</c:v>
                </c:pt>
              </c:strCache>
            </c:strRef>
          </c:cat>
          <c:val>
            <c:numRef>
              <c:f>ZIG030!$Q$32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3"/>
          <c:order val="3"/>
          <c:tx>
            <c:strRef>
              <c:f>ZIG030!$O$33</c:f>
              <c:strCache>
                <c:ptCount val="1"/>
                <c:pt idx="0">
                  <c:v>ANM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ZIG030!$O$30:$O$36</c:f>
              <c:strCache>
                <c:ptCount val="7"/>
                <c:pt idx="0">
                  <c:v>Valsts budžets</c:v>
                </c:pt>
                <c:pt idx="1">
                  <c:v>Papildu paredzētais valsts budžets</c:v>
                </c:pt>
                <c:pt idx="2">
                  <c:v>ES Fondi</c:v>
                </c:pt>
                <c:pt idx="3">
                  <c:v>ANM</c:v>
                </c:pt>
                <c:pt idx="4">
                  <c:v>Apvārsnis Eiropa</c:v>
                </c:pt>
                <c:pt idx="5">
                  <c:v>Uzņēmumu ieguldījumi</c:v>
                </c:pt>
                <c:pt idx="6">
                  <c:v>Cits avots</c:v>
                </c:pt>
              </c:strCache>
            </c:strRef>
          </c:cat>
          <c:val>
            <c:numRef>
              <c:f>ZIG030!$Q$33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4"/>
          <c:order val="4"/>
          <c:tx>
            <c:strRef>
              <c:f>ZIG030!$O$34</c:f>
              <c:strCache>
                <c:ptCount val="1"/>
                <c:pt idx="0">
                  <c:v>Apvārsnis Eiropa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ZIG030!$O$30:$O$36</c:f>
              <c:strCache>
                <c:ptCount val="7"/>
                <c:pt idx="0">
                  <c:v>Valsts budžets</c:v>
                </c:pt>
                <c:pt idx="1">
                  <c:v>Papildu paredzētais valsts budžets</c:v>
                </c:pt>
                <c:pt idx="2">
                  <c:v>ES Fondi</c:v>
                </c:pt>
                <c:pt idx="3">
                  <c:v>ANM</c:v>
                </c:pt>
                <c:pt idx="4">
                  <c:v>Apvārsnis Eiropa</c:v>
                </c:pt>
                <c:pt idx="5">
                  <c:v>Uzņēmumu ieguldījumi</c:v>
                </c:pt>
                <c:pt idx="6">
                  <c:v>Cits avots</c:v>
                </c:pt>
              </c:strCache>
            </c:strRef>
          </c:cat>
          <c:val>
            <c:numRef>
              <c:f>ZIG030!$Q$34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5"/>
          <c:order val="5"/>
          <c:tx>
            <c:strRef>
              <c:f>ZIG030!$O$35</c:f>
              <c:strCache>
                <c:ptCount val="1"/>
                <c:pt idx="0">
                  <c:v>Uzņēmumu ieguldījumi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ZIG030!$O$30:$O$36</c:f>
              <c:strCache>
                <c:ptCount val="7"/>
                <c:pt idx="0">
                  <c:v>Valsts budžets</c:v>
                </c:pt>
                <c:pt idx="1">
                  <c:v>Papildu paredzētais valsts budžets</c:v>
                </c:pt>
                <c:pt idx="2">
                  <c:v>ES Fondi</c:v>
                </c:pt>
                <c:pt idx="3">
                  <c:v>ANM</c:v>
                </c:pt>
                <c:pt idx="4">
                  <c:v>Apvārsnis Eiropa</c:v>
                </c:pt>
                <c:pt idx="5">
                  <c:v>Uzņēmumu ieguldījumi</c:v>
                </c:pt>
                <c:pt idx="6">
                  <c:v>Cits avots</c:v>
                </c:pt>
              </c:strCache>
            </c:strRef>
          </c:cat>
          <c:val>
            <c:numRef>
              <c:f>ZIG030!$Q$35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6"/>
          <c:order val="6"/>
          <c:tx>
            <c:strRef>
              <c:f>ZIG030!$O$36</c:f>
              <c:strCache>
                <c:ptCount val="1"/>
                <c:pt idx="0">
                  <c:v>Cits avots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ZIG030!$O$30:$O$36</c:f>
              <c:strCache>
                <c:ptCount val="7"/>
                <c:pt idx="0">
                  <c:v>Valsts budžets</c:v>
                </c:pt>
                <c:pt idx="1">
                  <c:v>Papildu paredzētais valsts budžets</c:v>
                </c:pt>
                <c:pt idx="2">
                  <c:v>ES Fondi</c:v>
                </c:pt>
                <c:pt idx="3">
                  <c:v>ANM</c:v>
                </c:pt>
                <c:pt idx="4">
                  <c:v>Apvārsnis Eiropa</c:v>
                </c:pt>
                <c:pt idx="5">
                  <c:v>Uzņēmumu ieguldījumi</c:v>
                </c:pt>
                <c:pt idx="6">
                  <c:v>Cits avots</c:v>
                </c:pt>
              </c:strCache>
            </c:strRef>
          </c:cat>
          <c:val>
            <c:numRef>
              <c:f>ZIG030!$Q$36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1950360"/>
        <c:axId val="271951144"/>
      </c:barChart>
      <c:catAx>
        <c:axId val="271950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1951144"/>
        <c:crosses val="autoZero"/>
        <c:auto val="1"/>
        <c:lblAlgn val="ctr"/>
        <c:lblOffset val="100"/>
        <c:noMultiLvlLbl val="0"/>
      </c:catAx>
      <c:valAx>
        <c:axId val="271951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1950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lv-LV" sz="1400" b="1" noProof="0" dirty="0" smtClean="0">
                <a:latin typeface="Verdana" panose="020B0604030504040204" pitchFamily="34" charset="0"/>
                <a:ea typeface="Verdana" panose="020B0604030504040204" pitchFamily="34" charset="0"/>
              </a:rPr>
              <a:t>P&amp;A ieguldījumi (% no IKP) uz ES un Baltijas valstu fona</a:t>
            </a:r>
            <a:endParaRPr lang="lv-LV" sz="1400" b="1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'[rd_e_gerdtot (50).xls]Data'!$P$12</c:f>
              <c:strCache>
                <c:ptCount val="1"/>
                <c:pt idx="0">
                  <c:v>Vidēji ES-28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'[rd_e_gerdtot (50).xls]Data'!$Q$11:$V$11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'[rd_e_gerdtot (50).xls]Data'!$Q$12:$V$12</c:f>
              <c:numCache>
                <c:formatCode>#,##0.00</c:formatCode>
                <c:ptCount val="6"/>
                <c:pt idx="0">
                  <c:v>2.0299999999999998</c:v>
                </c:pt>
                <c:pt idx="1">
                  <c:v>2.04</c:v>
                </c:pt>
                <c:pt idx="2">
                  <c:v>2.04</c:v>
                </c:pt>
                <c:pt idx="3">
                  <c:v>2.08</c:v>
                </c:pt>
                <c:pt idx="4">
                  <c:v>2.11</c:v>
                </c:pt>
                <c:pt idx="5">
                  <c:v>2.14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'[rd_e_gerdtot (50).xls]Data'!$P$13</c:f>
              <c:strCache>
                <c:ptCount val="1"/>
                <c:pt idx="0">
                  <c:v>Igaunija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'[rd_e_gerdtot (50).xls]Data'!$Q$11:$V$11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'[rd_e_gerdtot (50).xls]Data'!$Q$13:$V$13</c:f>
              <c:numCache>
                <c:formatCode>#,##0.00</c:formatCode>
                <c:ptCount val="6"/>
                <c:pt idx="0">
                  <c:v>1.42</c:v>
                </c:pt>
                <c:pt idx="1">
                  <c:v>1.46</c:v>
                </c:pt>
                <c:pt idx="2">
                  <c:v>1.23</c:v>
                </c:pt>
                <c:pt idx="3">
                  <c:v>1.28</c:v>
                </c:pt>
                <c:pt idx="4">
                  <c:v>1.41</c:v>
                </c:pt>
                <c:pt idx="5">
                  <c:v>1.61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'[rd_e_gerdtot (50).xls]Data'!$P$14</c:f>
              <c:strCache>
                <c:ptCount val="1"/>
                <c:pt idx="0">
                  <c:v>Lietuva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'[rd_e_gerdtot (50).xls]Data'!$Q$11:$V$11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'[rd_e_gerdtot (50).xls]Data'!$Q$14:$V$14</c:f>
              <c:numCache>
                <c:formatCode>#,##0.00</c:formatCode>
                <c:ptCount val="6"/>
                <c:pt idx="0">
                  <c:v>1.03</c:v>
                </c:pt>
                <c:pt idx="1">
                  <c:v>1.04</c:v>
                </c:pt>
                <c:pt idx="2">
                  <c:v>0.84</c:v>
                </c:pt>
                <c:pt idx="3" formatCode="#,##0.0">
                  <c:v>0.9</c:v>
                </c:pt>
                <c:pt idx="4">
                  <c:v>0.94</c:v>
                </c:pt>
                <c:pt idx="5" formatCode="#,##0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'[rd_e_gerdtot (50).xls]Data'!$P$15</c:f>
              <c:strCache>
                <c:ptCount val="1"/>
                <c:pt idx="0">
                  <c:v>Latvija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'[rd_e_gerdtot (50).xls]Data'!$Q$11:$V$11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'[rd_e_gerdtot (50).xls]Data'!$Q$15:$V$15</c:f>
              <c:numCache>
                <c:formatCode>#,##0.00</c:formatCode>
                <c:ptCount val="6"/>
                <c:pt idx="0">
                  <c:v>0.69</c:v>
                </c:pt>
                <c:pt idx="1">
                  <c:v>0.62</c:v>
                </c:pt>
                <c:pt idx="2">
                  <c:v>0.44</c:v>
                </c:pt>
                <c:pt idx="3">
                  <c:v>0.51</c:v>
                </c:pt>
                <c:pt idx="4">
                  <c:v>0.64</c:v>
                </c:pt>
                <c:pt idx="5">
                  <c:v>0.64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424680"/>
        <c:axId val="272879888"/>
      </c:lineChart>
      <c:catAx>
        <c:axId val="26642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lv-LV"/>
          </a:p>
        </c:txPr>
        <c:crossAx val="272879888"/>
        <c:crosses val="autoZero"/>
        <c:auto val="1"/>
        <c:lblAlgn val="ctr"/>
        <c:lblOffset val="100"/>
        <c:noMultiLvlLbl val="0"/>
      </c:catAx>
      <c:valAx>
        <c:axId val="27287988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lv-LV"/>
          </a:p>
        </c:txPr>
        <c:crossAx val="266424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lv-LV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1B4"/>
              </a:solidFill>
              <a:ln>
                <a:noFill/>
              </a:ln>
              <a:effectLst/>
            </c:spPr>
          </c:dPt>
          <c:val>
            <c:numRef>
              <c:f>'[ZPR030_20210628-163506.xlsx]ZIG030'!$P$30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'[ZPR030_20210628-163506.xlsx]ZIG030'!$P$31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val>
            <c:numRef>
              <c:f>'[ZPR030_20210628-163506.xlsx]ZIG030'!$P$32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'[ZPR030_20210628-163506.xlsx]ZIG030'!$P$33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'[ZPR030_20210628-163506.xlsx]ZIG030'!$P$34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5"/>
          <c:order val="5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val>
            <c:numRef>
              <c:f>'[ZPR030_20210628-163506.xlsx]ZIG030'!$P$35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6"/>
          <c:order val="6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'[ZPR030_20210628-163506.xlsx]ZIG030'!$P$36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1951928"/>
        <c:axId val="271952320"/>
      </c:barChart>
      <c:catAx>
        <c:axId val="271951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1952320"/>
        <c:crosses val="autoZero"/>
        <c:auto val="1"/>
        <c:lblAlgn val="ctr"/>
        <c:lblOffset val="100"/>
        <c:noMultiLvlLbl val="0"/>
      </c:catAx>
      <c:valAx>
        <c:axId val="271952320"/>
        <c:scaling>
          <c:orientation val="minMax"/>
          <c:max val="2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195192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600" b="1" dirty="0" smtClean="0">
                <a:solidFill>
                  <a:srgbClr val="0001B4"/>
                </a:solidFill>
              </a:rPr>
              <a:t>2019</a:t>
            </a:r>
            <a:r>
              <a:rPr lang="en-US" sz="1600" b="1" dirty="0">
                <a:solidFill>
                  <a:srgbClr val="0001B4"/>
                </a:solidFill>
              </a:rPr>
              <a:t>. </a:t>
            </a:r>
            <a:r>
              <a:rPr lang="en-US" sz="1600" b="1" dirty="0" err="1">
                <a:solidFill>
                  <a:srgbClr val="0001B4"/>
                </a:solidFill>
              </a:rPr>
              <a:t>vērtējamo</a:t>
            </a:r>
            <a:r>
              <a:rPr lang="en-US" sz="1600" b="1" dirty="0">
                <a:solidFill>
                  <a:srgbClr val="0001B4"/>
                </a:solidFill>
              </a:rPr>
              <a:t> </a:t>
            </a:r>
            <a:r>
              <a:rPr lang="en-US" sz="1600" b="1" dirty="0" err="1">
                <a:solidFill>
                  <a:srgbClr val="0001B4"/>
                </a:solidFill>
              </a:rPr>
              <a:t>vienību</a:t>
            </a:r>
            <a:r>
              <a:rPr lang="en-US" sz="1600" b="1" dirty="0">
                <a:solidFill>
                  <a:srgbClr val="0001B4"/>
                </a:solidFill>
              </a:rPr>
              <a:t> </a:t>
            </a:r>
            <a:r>
              <a:rPr lang="en-US" sz="1600" b="1" dirty="0" err="1">
                <a:solidFill>
                  <a:srgbClr val="0001B4"/>
                </a:solidFill>
              </a:rPr>
              <a:t>skaits</a:t>
            </a:r>
            <a:r>
              <a:rPr lang="en-US" sz="1600" b="1" dirty="0">
                <a:solidFill>
                  <a:srgbClr val="0001B4"/>
                </a:solidFill>
              </a:rPr>
              <a:t> (n=63) </a:t>
            </a:r>
            <a:r>
              <a:rPr lang="en-US" sz="1600" b="1" dirty="0" err="1">
                <a:solidFill>
                  <a:srgbClr val="0001B4"/>
                </a:solidFill>
              </a:rPr>
              <a:t>pēc</a:t>
            </a:r>
            <a:r>
              <a:rPr lang="en-US" sz="1600" b="1" dirty="0">
                <a:solidFill>
                  <a:srgbClr val="0001B4"/>
                </a:solidFill>
              </a:rPr>
              <a:t> </a:t>
            </a:r>
            <a:r>
              <a:rPr lang="lv-LV" sz="1600" b="1" dirty="0" smtClean="0">
                <a:solidFill>
                  <a:srgbClr val="0001B4"/>
                </a:solidFill>
              </a:rPr>
              <a:t>noteikt</a:t>
            </a:r>
            <a:r>
              <a:rPr lang="en-US" sz="1600" b="1" dirty="0" smtClean="0">
                <a:solidFill>
                  <a:srgbClr val="0001B4"/>
                </a:solidFill>
              </a:rPr>
              <a:t>a </a:t>
            </a:r>
            <a:endParaRPr lang="lv-LV" sz="1600" b="1" dirty="0">
              <a:solidFill>
                <a:srgbClr val="0001B4"/>
              </a:solidFill>
            </a:endParaRPr>
          </a:p>
          <a:p>
            <a:pPr>
              <a:defRPr>
                <a:solidFill>
                  <a:srgbClr val="FF0000"/>
                </a:solidFill>
              </a:defRPr>
            </a:pPr>
            <a:r>
              <a:rPr lang="en-US" sz="1600" b="1" dirty="0" err="1">
                <a:solidFill>
                  <a:srgbClr val="0001B4"/>
                </a:solidFill>
              </a:rPr>
              <a:t>tipa</a:t>
            </a:r>
            <a:r>
              <a:rPr lang="en-US" sz="1600" b="1" dirty="0">
                <a:solidFill>
                  <a:srgbClr val="0001B4"/>
                </a:solidFill>
              </a:rPr>
              <a:t> </a:t>
            </a:r>
            <a:r>
              <a:rPr lang="en-US" sz="1600" b="1" dirty="0" err="1" smtClean="0">
                <a:solidFill>
                  <a:srgbClr val="0001B4"/>
                </a:solidFill>
              </a:rPr>
              <a:t>rekomendācijām</a:t>
            </a:r>
            <a:endParaRPr lang="en-US" sz="1600" b="1" dirty="0">
              <a:solidFill>
                <a:srgbClr val="0001B4"/>
              </a:solidFill>
            </a:endParaRPr>
          </a:p>
        </c:rich>
      </c:tx>
      <c:layout>
        <c:manualLayout>
          <c:xMode val="edge"/>
          <c:yMode val="edge"/>
          <c:x val="0.2119615161741146"/>
          <c:y val="1.2345679012345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01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1B4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Sheet4!$B$2:$B$14</c:f>
              <c:strCache>
                <c:ptCount val="13"/>
                <c:pt idx="0">
                  <c:v>Jaunu, t.sk. starptautiski relevantu, zinātnes virzienu attīstība</c:v>
                </c:pt>
                <c:pt idx="1">
                  <c:v>Pētniecības infrastruktūras attīstīšana un koplietošana</c:v>
                </c:pt>
                <c:pt idx="2">
                  <c:v>Tehnoloģiju un zināšanu pārneses uzlabošana</c:v>
                </c:pt>
                <c:pt idx="3">
                  <c:v>Ciešākas sadarbības ar industriju attīstīšana</c:v>
                </c:pt>
                <c:pt idx="4">
                  <c:v>Dalības uzlabošana starptautiskos konsorcijos</c:v>
                </c:pt>
                <c:pt idx="5">
                  <c:v>Skaidras attīstības stratēģijas nepieciešamība</c:v>
                </c:pt>
                <c:pt idx="6">
                  <c:v>Ciešākas sadarbības ar augstskolām attīstīšana</c:v>
                </c:pt>
                <c:pt idx="7">
                  <c:v>Doktorantūras uzlabošana un studējošo piesaiste</c:v>
                </c:pt>
                <c:pt idx="8">
                  <c:v>Ārzemju pētniecības pieredzes gūšana un piesaiste</c:v>
                </c:pt>
                <c:pt idx="9">
                  <c:v>Pētniecības rezultātu kvalitātes un ietekmes uzlabošana</c:v>
                </c:pt>
                <c:pt idx="10">
                  <c:v>Starptautiskās redzamības palielināšana</c:v>
                </c:pt>
                <c:pt idx="11">
                  <c:v>Pētniecības vides institucionālās vadības uzlabošana</c:v>
                </c:pt>
                <c:pt idx="12">
                  <c:v>Pētniecības personāla piesaiste un karjeras attīstības nodrošināšana</c:v>
                </c:pt>
              </c:strCache>
            </c:strRef>
          </c:cat>
          <c:val>
            <c:numRef>
              <c:f>Sheet4!$C$2:$C$14</c:f>
              <c:numCache>
                <c:formatCode>General</c:formatCode>
                <c:ptCount val="13"/>
                <c:pt idx="0">
                  <c:v>15</c:v>
                </c:pt>
                <c:pt idx="1">
                  <c:v>15</c:v>
                </c:pt>
                <c:pt idx="2">
                  <c:v>26</c:v>
                </c:pt>
                <c:pt idx="3">
                  <c:v>27</c:v>
                </c:pt>
                <c:pt idx="4">
                  <c:v>34</c:v>
                </c:pt>
                <c:pt idx="5">
                  <c:v>35</c:v>
                </c:pt>
                <c:pt idx="6">
                  <c:v>35</c:v>
                </c:pt>
                <c:pt idx="7">
                  <c:v>36</c:v>
                </c:pt>
                <c:pt idx="8">
                  <c:v>40</c:v>
                </c:pt>
                <c:pt idx="9">
                  <c:v>44</c:v>
                </c:pt>
                <c:pt idx="10">
                  <c:v>44</c:v>
                </c:pt>
                <c:pt idx="11">
                  <c:v>45</c:v>
                </c:pt>
                <c:pt idx="1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18-4A56-8C9B-C9CE5BCD5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2880272"/>
        <c:axId val="272150648"/>
      </c:barChart>
      <c:catAx>
        <c:axId val="27288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272150648"/>
        <c:crosses val="autoZero"/>
        <c:auto val="1"/>
        <c:lblAlgn val="ctr"/>
        <c:lblOffset val="100"/>
        <c:noMultiLvlLbl val="0"/>
      </c:catAx>
      <c:valAx>
        <c:axId val="272150648"/>
        <c:scaling>
          <c:orientation val="minMax"/>
          <c:max val="5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27288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600" b="1">
                <a:latin typeface="Verdana" panose="020B0604030504040204" pitchFamily="34" charset="0"/>
                <a:ea typeface="Verdana" panose="020B0604030504040204" pitchFamily="34" charset="0"/>
              </a:rPr>
              <a:t>P&amp;A ieguldījumi % no IKP un to sasniedzamie rezultāti 2027.gadā</a:t>
            </a:r>
          </a:p>
        </c:rich>
      </c:tx>
      <c:layout>
        <c:manualLayout>
          <c:xMode val="edge"/>
          <c:yMode val="edge"/>
          <c:x val="0.19551323980387098"/>
          <c:y val="2.29138199803698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P&amp;A % IKP faktiskais</c:v>
          </c:tx>
          <c:spPr>
            <a:ln w="38100" cap="rnd">
              <a:solidFill>
                <a:srgbClr val="0001B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1B4"/>
              </a:solidFill>
              <a:ln w="38100">
                <a:solidFill>
                  <a:srgbClr val="0001B4"/>
                </a:solidFill>
              </a:ln>
              <a:effectLst/>
            </c:spPr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ZIG030!$P$3:$AC$3</c:f>
              <c:strCache>
                <c:ptCount val="1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</c:strCache>
            </c:strRef>
          </c:cat>
          <c:val>
            <c:numRef>
              <c:f>ZIG030!$P$22:$AC$22</c:f>
              <c:numCache>
                <c:formatCode>0.00</c:formatCode>
                <c:ptCount val="14"/>
                <c:pt idx="0">
                  <c:v>0.69</c:v>
                </c:pt>
                <c:pt idx="1">
                  <c:v>0.62</c:v>
                </c:pt>
                <c:pt idx="2">
                  <c:v>0.44</c:v>
                </c:pt>
                <c:pt idx="3">
                  <c:v>0.51</c:v>
                </c:pt>
                <c:pt idx="4">
                  <c:v>0.63</c:v>
                </c:pt>
                <c:pt idx="5">
                  <c:v>0.64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DD6-4251-9A3D-DFB8EF54E158}"/>
            </c:ext>
          </c:extLst>
        </c:ser>
        <c:ser>
          <c:idx val="1"/>
          <c:order val="1"/>
          <c:tx>
            <c:v>P&amp;A % no IKP prognoze</c:v>
          </c:tx>
          <c:spPr>
            <a:ln w="38100" cap="rnd">
              <a:solidFill>
                <a:srgbClr val="0001B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01B4"/>
              </a:solidFill>
              <a:ln w="38100">
                <a:solidFill>
                  <a:srgbClr val="0001B4"/>
                </a:solidFill>
                <a:prstDash val="sysDot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ZIG030!$P$3:$AC$3</c:f>
              <c:strCache>
                <c:ptCount val="1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</c:strCache>
            </c:strRef>
          </c:cat>
          <c:val>
            <c:numRef>
              <c:f>ZIG030!$P$23:$AC$23</c:f>
              <c:numCache>
                <c:formatCode>General</c:formatCode>
                <c:ptCount val="14"/>
                <c:pt idx="5" formatCode="0.00">
                  <c:v>0.64</c:v>
                </c:pt>
                <c:pt idx="6" formatCode="0.00">
                  <c:v>0.7</c:v>
                </c:pt>
                <c:pt idx="7" formatCode="0.00">
                  <c:v>0.75</c:v>
                </c:pt>
                <c:pt idx="8" formatCode="0.00">
                  <c:v>0.8</c:v>
                </c:pt>
                <c:pt idx="9" formatCode="0.00">
                  <c:v>0.9</c:v>
                </c:pt>
                <c:pt idx="10" formatCode="0.00">
                  <c:v>1</c:v>
                </c:pt>
                <c:pt idx="11" formatCode="0.00">
                  <c:v>1.1499999999999999</c:v>
                </c:pt>
                <c:pt idx="12" formatCode="0.00">
                  <c:v>1.3</c:v>
                </c:pt>
                <c:pt idx="13" formatCode="0.00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DD6-4251-9A3D-DFB8EF54E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060960"/>
        <c:axId val="277062528"/>
      </c:lineChart>
      <c:catAx>
        <c:axId val="27706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7062528"/>
        <c:crosses val="autoZero"/>
        <c:auto val="1"/>
        <c:lblAlgn val="ctr"/>
        <c:lblOffset val="100"/>
        <c:noMultiLvlLbl val="0"/>
      </c:catAx>
      <c:valAx>
        <c:axId val="27706252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70609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rgbClr val="0001B4"/>
                </a:solidFill>
              </a:rPr>
              <a:t>Latvijas</a:t>
            </a:r>
            <a:r>
              <a:rPr lang="en-US" b="1" dirty="0">
                <a:solidFill>
                  <a:srgbClr val="0001B4"/>
                </a:solidFill>
              </a:rPr>
              <a:t> </a:t>
            </a:r>
            <a:r>
              <a:rPr lang="en-US" b="1" dirty="0" err="1">
                <a:solidFill>
                  <a:srgbClr val="0001B4"/>
                </a:solidFill>
              </a:rPr>
              <a:t>valsts</a:t>
            </a:r>
            <a:r>
              <a:rPr lang="en-US" b="1" dirty="0">
                <a:solidFill>
                  <a:srgbClr val="0001B4"/>
                </a:solidFill>
              </a:rPr>
              <a:t> </a:t>
            </a:r>
            <a:r>
              <a:rPr lang="en-US" b="1" dirty="0" err="1">
                <a:solidFill>
                  <a:srgbClr val="0001B4"/>
                </a:solidFill>
              </a:rPr>
              <a:t>budžeta</a:t>
            </a:r>
            <a:r>
              <a:rPr lang="en-US" b="1" dirty="0">
                <a:solidFill>
                  <a:srgbClr val="0001B4"/>
                </a:solidFill>
              </a:rPr>
              <a:t> P&amp;A % no IKP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VB P&amp;A % no IKP</c:v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ZIG030!$L$3:$V$3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2027</c:v>
                </c:pt>
              </c:strCache>
            </c:strRef>
          </c:cat>
          <c:val>
            <c:numRef>
              <c:f>ZIG030!$L$24:$V$24</c:f>
              <c:numCache>
                <c:formatCode>0.00</c:formatCode>
                <c:ptCount val="11"/>
                <c:pt idx="0">
                  <c:v>0.15821167883211679</c:v>
                </c:pt>
                <c:pt idx="1">
                  <c:v>0.15792079207920789</c:v>
                </c:pt>
                <c:pt idx="2">
                  <c:v>0.15751031636863824</c:v>
                </c:pt>
                <c:pt idx="3">
                  <c:v>0.14365591397849461</c:v>
                </c:pt>
                <c:pt idx="4">
                  <c:v>0.17673832923832924</c:v>
                </c:pt>
                <c:pt idx="5">
                  <c:v>0.20286465177398158</c:v>
                </c:pt>
                <c:pt idx="6">
                  <c:v>0.21003623188405798</c:v>
                </c:pt>
                <c:pt idx="7">
                  <c:v>0.22226976069615662</c:v>
                </c:pt>
                <c:pt idx="8">
                  <c:v>0.21620300751879701</c:v>
                </c:pt>
                <c:pt idx="9">
                  <c:v>0.22634546386468479</c:v>
                </c:pt>
              </c:numCache>
            </c:numRef>
          </c:val>
          <c:smooth val="0"/>
        </c:ser>
        <c:ser>
          <c:idx val="1"/>
          <c:order val="1"/>
          <c:tx>
            <c:v>Latvijas mērķis - 2027</c:v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x"/>
            <c:size val="10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dPt>
            <c:idx val="10"/>
            <c:marker>
              <c:symbol val="x"/>
              <c:size val="10"/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</c:dPt>
          <c:dLbls>
            <c:dLbl>
              <c:idx val="10"/>
              <c:layout>
                <c:manualLayout>
                  <c:x val="-8.7575259989053092E-2"/>
                  <c:y val="-6.22305551512178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ZIG030!$L$3:$V$3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2027</c:v>
                </c:pt>
              </c:strCache>
            </c:strRef>
          </c:cat>
          <c:val>
            <c:numRef>
              <c:f>ZIG030!$L$25:$V$25</c:f>
              <c:numCache>
                <c:formatCode>General</c:formatCode>
                <c:ptCount val="11"/>
                <c:pt idx="10" formatCode="0.00">
                  <c:v>0.4</c:v>
                </c:pt>
              </c:numCache>
            </c:numRef>
          </c:val>
          <c:smooth val="0"/>
        </c:ser>
        <c:ser>
          <c:idx val="2"/>
          <c:order val="2"/>
          <c:tx>
            <c:v>ES vidējais līmenis 2018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9.031198686371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ZIG030!$L$3:$V$3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2027</c:v>
                </c:pt>
              </c:strCache>
            </c:strRef>
          </c:cat>
          <c:val>
            <c:numRef>
              <c:f>ZIG030!$L$26:$V$26</c:f>
              <c:numCache>
                <c:formatCode>General</c:formatCode>
                <c:ptCount val="11"/>
                <c:pt idx="10" formatCode="0.00">
                  <c:v>0.65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956632"/>
        <c:axId val="271954280"/>
      </c:lineChart>
      <c:catAx>
        <c:axId val="27195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1954280"/>
        <c:crosses val="autoZero"/>
        <c:auto val="1"/>
        <c:lblAlgn val="ctr"/>
        <c:lblOffset val="100"/>
        <c:noMultiLvlLbl val="0"/>
      </c:catAx>
      <c:valAx>
        <c:axId val="27195428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195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80" b="1" i="0" u="none" strike="noStrike" baseline="0" dirty="0" err="1" smtClean="0">
                <a:solidFill>
                  <a:schemeClr val="tx1"/>
                </a:solidFill>
                <a:effectLst/>
              </a:rPr>
              <a:t>Nepieciešamās</a:t>
            </a:r>
            <a:r>
              <a:rPr lang="en-US" sz="1680" b="1" i="0" u="none" strike="noStrike" baseline="0" dirty="0" smtClean="0">
                <a:solidFill>
                  <a:schemeClr val="tx1"/>
                </a:solidFill>
                <a:effectLst/>
              </a:rPr>
              <a:t> P&amp;A </a:t>
            </a:r>
            <a:r>
              <a:rPr lang="en-US" sz="1680" b="1" i="0" u="none" strike="noStrike" baseline="0" dirty="0" err="1" smtClean="0">
                <a:solidFill>
                  <a:schemeClr val="tx1"/>
                </a:solidFill>
                <a:effectLst/>
              </a:rPr>
              <a:t>valsts</a:t>
            </a:r>
            <a:r>
              <a:rPr lang="en-US" sz="1680" b="1" i="0" u="none" strike="noStrike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680" b="1" i="0" u="none" strike="noStrike" baseline="0" dirty="0" err="1" smtClean="0">
                <a:solidFill>
                  <a:schemeClr val="tx1"/>
                </a:solidFill>
                <a:effectLst/>
              </a:rPr>
              <a:t>budžeta</a:t>
            </a:r>
            <a:r>
              <a:rPr lang="en-US" sz="1680" b="1" i="0" u="none" strike="noStrike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680" b="1" i="0" u="none" strike="noStrike" baseline="0" dirty="0" err="1" smtClean="0">
                <a:solidFill>
                  <a:schemeClr val="tx1"/>
                </a:solidFill>
                <a:effectLst/>
              </a:rPr>
              <a:t>investīcijas</a:t>
            </a:r>
            <a:r>
              <a:rPr lang="en-US" sz="1680" b="1" i="0" u="none" strike="noStrike" baseline="0" dirty="0" smtClean="0">
                <a:solidFill>
                  <a:schemeClr val="tx1"/>
                </a:solidFill>
                <a:effectLst/>
              </a:rPr>
              <a:t> (</a:t>
            </a:r>
            <a:r>
              <a:rPr lang="en-US" sz="1680" b="1" i="0" u="none" strike="noStrike" baseline="0" dirty="0" err="1" smtClean="0">
                <a:solidFill>
                  <a:schemeClr val="tx1"/>
                </a:solidFill>
                <a:effectLst/>
              </a:rPr>
              <a:t>papildu</a:t>
            </a:r>
            <a:r>
              <a:rPr lang="en-US" sz="1680" b="1" i="0" u="none" strike="noStrike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680" b="1" i="0" u="none" strike="noStrike" baseline="0" dirty="0" err="1" smtClean="0">
                <a:solidFill>
                  <a:schemeClr val="tx1"/>
                </a:solidFill>
                <a:effectLst/>
              </a:rPr>
              <a:t>milj</a:t>
            </a:r>
            <a:r>
              <a:rPr lang="en-US" sz="1680" b="1" i="0" u="none" strike="noStrike" baseline="0" dirty="0" smtClean="0">
                <a:solidFill>
                  <a:schemeClr val="tx1"/>
                </a:solidFill>
                <a:effectLst/>
              </a:rPr>
              <a:t>. </a:t>
            </a:r>
            <a:r>
              <a:rPr lang="en-US" sz="1680" b="1" i="0" u="none" strike="noStrike" baseline="0" dirty="0" err="1" smtClean="0">
                <a:solidFill>
                  <a:schemeClr val="tx1"/>
                </a:solidFill>
                <a:effectLst/>
              </a:rPr>
              <a:t>eiro</a:t>
            </a:r>
            <a:r>
              <a:rPr lang="en-US" sz="1680" b="1" i="0" u="none" strike="noStrike" baseline="0" dirty="0" smtClean="0">
                <a:solidFill>
                  <a:schemeClr val="tx1"/>
                </a:solidFill>
                <a:effectLst/>
              </a:rPr>
              <a:t>)</a:t>
            </a:r>
            <a:endParaRPr lang="en-GB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4742218911519242"/>
          <c:y val="7.11981083725481E-2"/>
          <c:w val="0.85257781088480755"/>
          <c:h val="0.65272367951047527"/>
        </c:manualLayout>
      </c:layout>
      <c:lineChart>
        <c:grouping val="standard"/>
        <c:varyColors val="0"/>
        <c:ser>
          <c:idx val="0"/>
          <c:order val="0"/>
          <c:tx>
            <c:v>Esošās VB P&amp;A intensitātes noturēšana (0.23 %)</c:v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38100"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821045096635698E-2"/>
                  <c:y val="-2.1419438779415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575866033274817E-2"/>
                  <c:y val="-2.7136991666779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Sheet1!$F$1:$L$1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Sheet1!$F$13:$L$13</c:f>
              <c:numCache>
                <c:formatCode>0.0</c:formatCode>
                <c:ptCount val="7"/>
                <c:pt idx="0">
                  <c:v>0.61198064200021918</c:v>
                </c:pt>
                <c:pt idx="1">
                  <c:v>4.9801952789260469</c:v>
                </c:pt>
                <c:pt idx="2">
                  <c:v>9.0303009990620353</c:v>
                </c:pt>
                <c:pt idx="3">
                  <c:v>13.148570350002828</c:v>
                </c:pt>
                <c:pt idx="4">
                  <c:v>17.047980099659824</c:v>
                </c:pt>
                <c:pt idx="5">
                  <c:v>20.834091224044869</c:v>
                </c:pt>
                <c:pt idx="6">
                  <c:v>24.60712305545475</c:v>
                </c:pt>
              </c:numCache>
            </c:numRef>
          </c:val>
          <c:smooth val="0"/>
        </c:ser>
        <c:ser>
          <c:idx val="1"/>
          <c:order val="1"/>
          <c:tx>
            <c:v>NAP/ZTAIP paredzētais papildu P&amp;A VB finansējums</c:v>
          </c:tx>
          <c:spPr>
            <a:ln w="38100" cap="rnd">
              <a:solidFill>
                <a:srgbClr val="0308DB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308DB">
                  <a:lumMod val="20000"/>
                  <a:lumOff val="80000"/>
                </a:srgbClr>
              </a:solidFill>
              <a:ln w="38100">
                <a:solidFill>
                  <a:srgbClr val="0308DB">
                    <a:lumMod val="20000"/>
                    <a:lumOff val="8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Sheet1!$F$1:$L$1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Sheet1!$F$14:$L$14</c:f>
              <c:numCache>
                <c:formatCode>0.0</c:formatCode>
                <c:ptCount val="7"/>
                <c:pt idx="0">
                  <c:v>0</c:v>
                </c:pt>
                <c:pt idx="1">
                  <c:v>11</c:v>
                </c:pt>
                <c:pt idx="2">
                  <c:v>17.400607000000008</c:v>
                </c:pt>
                <c:pt idx="3">
                  <c:v>30.014775999999998</c:v>
                </c:pt>
                <c:pt idx="4">
                  <c:v>39.192559000000003</c:v>
                </c:pt>
                <c:pt idx="5">
                  <c:v>47.192559000000003</c:v>
                </c:pt>
                <c:pt idx="6">
                  <c:v>51.692559000000003</c:v>
                </c:pt>
              </c:numCache>
            </c:numRef>
          </c:val>
          <c:smooth val="0"/>
        </c:ser>
        <c:ser>
          <c:idx val="2"/>
          <c:order val="2"/>
          <c:tx>
            <c:v>Faktiski vajadzīgais, lai sasniegtu 0,4 % VB mērķi no IKP</c:v>
          </c:tx>
          <c:spPr>
            <a:ln w="38100" cap="rnd">
              <a:solidFill>
                <a:srgbClr val="0001B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1B4"/>
              </a:solidFill>
              <a:ln w="38100">
                <a:solidFill>
                  <a:srgbClr val="0001B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Sheet1!$F$1:$L$1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Sheet1!$F$15:$L$15</c:f>
              <c:numCache>
                <c:formatCode>0.0</c:formatCode>
                <c:ptCount val="7"/>
                <c:pt idx="0">
                  <c:v>10.415883020169009</c:v>
                </c:pt>
                <c:pt idx="1">
                  <c:v>23.077165972006252</c:v>
                </c:pt>
                <c:pt idx="2">
                  <c:v>36.216200518113446</c:v>
                </c:pt>
                <c:pt idx="3">
                  <c:v>50.29488306756668</c:v>
                </c:pt>
                <c:pt idx="4">
                  <c:v>64.887837493578317</c:v>
                </c:pt>
                <c:pt idx="5">
                  <c:v>80.102127096662784</c:v>
                </c:pt>
                <c:pt idx="6">
                  <c:v>96.079216627731014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063312"/>
        <c:axId val="277059000"/>
      </c:lineChart>
      <c:catAx>
        <c:axId val="27706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7059000"/>
        <c:crosses val="autoZero"/>
        <c:auto val="1"/>
        <c:lblAlgn val="ctr"/>
        <c:lblOffset val="100"/>
        <c:noMultiLvlLbl val="0"/>
      </c:catAx>
      <c:valAx>
        <c:axId val="2770590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milj. eiro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706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89480343882634"/>
          <c:y val="0.81693728742487071"/>
          <c:w val="0.81343282502910275"/>
          <c:h val="0.1214256317072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100" b="0" i="0" u="none" strike="noStrike" kern="1200" spc="0" baseline="0">
                <a:solidFill>
                  <a:srgbClr val="0001B4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err="1">
                <a:solidFill>
                  <a:srgbClr val="0001B4"/>
                </a:solidFill>
              </a:rPr>
              <a:t>Doktora</a:t>
            </a:r>
            <a:r>
              <a:rPr lang="en-US" sz="1400" b="1" dirty="0">
                <a:solidFill>
                  <a:srgbClr val="0001B4"/>
                </a:solidFill>
              </a:rPr>
              <a:t> </a:t>
            </a:r>
            <a:r>
              <a:rPr lang="en-US" sz="1400" b="1" dirty="0" err="1">
                <a:solidFill>
                  <a:srgbClr val="0001B4"/>
                </a:solidFill>
              </a:rPr>
              <a:t>grāda</a:t>
            </a:r>
            <a:r>
              <a:rPr lang="en-US" sz="1400" b="1" baseline="0" dirty="0">
                <a:solidFill>
                  <a:srgbClr val="0001B4"/>
                </a:solidFill>
              </a:rPr>
              <a:t> </a:t>
            </a:r>
            <a:r>
              <a:rPr lang="en-US" sz="1400" b="1" baseline="0" dirty="0" err="1">
                <a:solidFill>
                  <a:srgbClr val="0001B4"/>
                </a:solidFill>
              </a:rPr>
              <a:t>ieguvēji</a:t>
            </a:r>
            <a:r>
              <a:rPr lang="en-US" sz="1400" b="1" baseline="0" dirty="0">
                <a:solidFill>
                  <a:srgbClr val="0001B4"/>
                </a:solidFill>
              </a:rPr>
              <a:t> </a:t>
            </a:r>
            <a:r>
              <a:rPr lang="en-US" sz="1400" b="1" dirty="0">
                <a:solidFill>
                  <a:srgbClr val="0001B4"/>
                </a:solidFill>
              </a:rPr>
              <a:t>2018.gadā </a:t>
            </a:r>
            <a:r>
              <a:rPr lang="en-US" sz="1400" b="1" dirty="0" err="1">
                <a:solidFill>
                  <a:srgbClr val="0001B4"/>
                </a:solidFill>
              </a:rPr>
              <a:t>uz</a:t>
            </a:r>
            <a:r>
              <a:rPr lang="en-US" sz="1400" b="1" dirty="0">
                <a:solidFill>
                  <a:srgbClr val="0001B4"/>
                </a:solidFill>
              </a:rPr>
              <a:t> 10 000 </a:t>
            </a:r>
            <a:r>
              <a:rPr lang="en-US" sz="1400" b="1" dirty="0" err="1">
                <a:solidFill>
                  <a:srgbClr val="0001B4"/>
                </a:solidFill>
              </a:rPr>
              <a:t>iedzīvotāju</a:t>
            </a:r>
            <a:endParaRPr lang="en-US" sz="1400" b="1" dirty="0">
              <a:solidFill>
                <a:srgbClr val="0001B4"/>
              </a:solidFill>
            </a:endParaRPr>
          </a:p>
        </c:rich>
      </c:tx>
      <c:layout>
        <c:manualLayout>
          <c:xMode val="edge"/>
          <c:yMode val="edge"/>
          <c:x val="0.19820518517885477"/>
          <c:y val="1.61616859104418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751491999464447"/>
          <c:y val="0.12478654076795864"/>
          <c:w val="0.68445315192898792"/>
          <c:h val="0.8068609604796178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308DB">
                <a:lumMod val="20000"/>
                <a:lumOff val="80000"/>
              </a:srgb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0001B4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Data!$AC$54:$AC$82</c:f>
              <c:strCache>
                <c:ptCount val="29"/>
                <c:pt idx="0">
                  <c:v>Latvija</c:v>
                </c:pt>
                <c:pt idx="1">
                  <c:v>Rumānija</c:v>
                </c:pt>
                <c:pt idx="2">
                  <c:v>Polija</c:v>
                </c:pt>
                <c:pt idx="3">
                  <c:v>Malta</c:v>
                </c:pt>
                <c:pt idx="4">
                  <c:v>Lietuva</c:v>
                </c:pt>
                <c:pt idx="5">
                  <c:v>Ungārija</c:v>
                </c:pt>
                <c:pt idx="6">
                  <c:v>Itālija</c:v>
                </c:pt>
                <c:pt idx="7">
                  <c:v>Kipra</c:v>
                </c:pt>
                <c:pt idx="8">
                  <c:v>Grieķija</c:v>
                </c:pt>
                <c:pt idx="9">
                  <c:v>Horvātija</c:v>
                </c:pt>
                <c:pt idx="10">
                  <c:v>Igaunija</c:v>
                </c:pt>
                <c:pt idx="11">
                  <c:v>Bulgārija</c:v>
                </c:pt>
                <c:pt idx="12">
                  <c:v>Francija</c:v>
                </c:pt>
                <c:pt idx="13">
                  <c:v>Portugāle</c:v>
                </c:pt>
                <c:pt idx="14">
                  <c:v>Slovēnija</c:v>
                </c:pt>
                <c:pt idx="15">
                  <c:v>Luksemburga</c:v>
                </c:pt>
                <c:pt idx="16">
                  <c:v>Čehija</c:v>
                </c:pt>
                <c:pt idx="17">
                  <c:v>Vidēji ES-28</c:v>
                </c:pt>
                <c:pt idx="18">
                  <c:v>Slovākija</c:v>
                </c:pt>
                <c:pt idx="19">
                  <c:v>Beļģija</c:v>
                </c:pt>
                <c:pt idx="20">
                  <c:v>Nīderlande</c:v>
                </c:pt>
                <c:pt idx="21">
                  <c:v>Īrija</c:v>
                </c:pt>
                <c:pt idx="22">
                  <c:v>Austrija</c:v>
                </c:pt>
                <c:pt idx="23">
                  <c:v>Zviedrija</c:v>
                </c:pt>
                <c:pt idx="24">
                  <c:v>Vācija</c:v>
                </c:pt>
                <c:pt idx="25">
                  <c:v>Somija</c:v>
                </c:pt>
                <c:pt idx="26">
                  <c:v>Dānija</c:v>
                </c:pt>
                <c:pt idx="27">
                  <c:v>Spānija</c:v>
                </c:pt>
                <c:pt idx="28">
                  <c:v>Lielbrtānija</c:v>
                </c:pt>
              </c:strCache>
            </c:strRef>
          </c:cat>
          <c:val>
            <c:numRef>
              <c:f>Data!$AD$54:$AD$82</c:f>
              <c:numCache>
                <c:formatCode>0.0</c:formatCode>
                <c:ptCount val="29"/>
                <c:pt idx="0">
                  <c:v>0.63586298238349381</c:v>
                </c:pt>
                <c:pt idx="1">
                  <c:v>0.94364590678099469</c:v>
                </c:pt>
                <c:pt idx="2">
                  <c:v>0.96295919651969675</c:v>
                </c:pt>
                <c:pt idx="3">
                  <c:v>1.114145229881796</c:v>
                </c:pt>
                <c:pt idx="4">
                  <c:v>1.2424788200082526</c:v>
                </c:pt>
                <c:pt idx="5">
                  <c:v>1.3161701473589005</c:v>
                </c:pt>
                <c:pt idx="6">
                  <c:v>1.3183657760048269</c:v>
                </c:pt>
                <c:pt idx="7">
                  <c:v>1.388509620057484</c:v>
                </c:pt>
                <c:pt idx="8">
                  <c:v>1.4504944296079616</c:v>
                </c:pt>
                <c:pt idx="9">
                  <c:v>1.5759374087350777</c:v>
                </c:pt>
                <c:pt idx="10">
                  <c:v>1.8496997649213538</c:v>
                </c:pt>
                <c:pt idx="11">
                  <c:v>1.9361608752525161</c:v>
                </c:pt>
                <c:pt idx="12">
                  <c:v>2.0513650819322291</c:v>
                </c:pt>
                <c:pt idx="13">
                  <c:v>2.2019182342053911</c:v>
                </c:pt>
                <c:pt idx="14">
                  <c:v>2.2304149249109773</c:v>
                </c:pt>
                <c:pt idx="15">
                  <c:v>2.2425062914759848</c:v>
                </c:pt>
                <c:pt idx="16">
                  <c:v>2.2704877590172723</c:v>
                </c:pt>
                <c:pt idx="17">
                  <c:v>2.3312863271991424</c:v>
                </c:pt>
                <c:pt idx="18">
                  <c:v>2.5867517159276305</c:v>
                </c:pt>
                <c:pt idx="19">
                  <c:v>2.6766470832486364</c:v>
                </c:pt>
                <c:pt idx="20">
                  <c:v>2.7827114982966155</c:v>
                </c:pt>
                <c:pt idx="21">
                  <c:v>3.0349503725577556</c:v>
                </c:pt>
                <c:pt idx="22">
                  <c:v>3.1499840120458842</c:v>
                </c:pt>
                <c:pt idx="23">
                  <c:v>3.1738371473725637</c:v>
                </c:pt>
                <c:pt idx="24">
                  <c:v>3.3623879094821207</c:v>
                </c:pt>
                <c:pt idx="25">
                  <c:v>3.3828333451233688</c:v>
                </c:pt>
                <c:pt idx="26">
                  <c:v>3.6220916454916732</c:v>
                </c:pt>
                <c:pt idx="27">
                  <c:v>3.7047954039276108</c:v>
                </c:pt>
                <c:pt idx="28">
                  <c:v>4.4465685690477894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71952712"/>
        <c:axId val="271955848"/>
      </c:barChart>
      <c:catAx>
        <c:axId val="271952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rgbClr val="0001B4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1955848"/>
        <c:crosses val="autoZero"/>
        <c:auto val="1"/>
        <c:lblAlgn val="ctr"/>
        <c:lblOffset val="100"/>
        <c:noMultiLvlLbl val="0"/>
      </c:catAx>
      <c:valAx>
        <c:axId val="271955848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1952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lv-LV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1" i="0" u="none" strike="noStrike" kern="1200" spc="0" baseline="0" noProof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200" b="1" noProof="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Saistība</a:t>
            </a:r>
            <a:r>
              <a:rPr lang="en-US" sz="1200" b="1" noProof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noProof="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starp</a:t>
            </a:r>
            <a:r>
              <a:rPr lang="en-US" sz="1200" b="1" noProof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noProof="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doktora</a:t>
            </a:r>
            <a:r>
              <a:rPr lang="en-US" sz="1200" b="1" baseline="0" noProof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baseline="0" noProof="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grāda</a:t>
            </a:r>
            <a:r>
              <a:rPr lang="en-US" sz="1200" b="1" baseline="0" noProof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baseline="0" noProof="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ieguvējiem</a:t>
            </a:r>
            <a:r>
              <a:rPr lang="en-US" sz="1200" b="1" baseline="0" noProof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en-US" sz="1200" b="1" baseline="0" noProof="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zinātnisko</a:t>
            </a:r>
            <a:r>
              <a:rPr lang="en-US" sz="1200" b="1" baseline="0" noProof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baseline="0" noProof="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darbinieku</a:t>
            </a:r>
            <a:r>
              <a:rPr lang="en-US" sz="1200" b="1" baseline="0" noProof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baseline="0" noProof="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skaitu</a:t>
            </a:r>
            <a:r>
              <a:rPr lang="en-US" sz="1200" b="1" baseline="0" noProof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baseline="0" noProof="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valstī</a:t>
            </a:r>
            <a:r>
              <a:rPr lang="en-US" sz="1200" b="1" baseline="0" noProof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2017.gadā</a:t>
            </a:r>
            <a:endParaRPr lang="en-US" sz="1200" b="1" noProof="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936510403910273"/>
          <c:y val="0.12358782469177154"/>
          <c:w val="0.83880451054729299"/>
          <c:h val="0.7576614870043899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rgbClr val="0001B4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1.7402529148473501E-2"/>
                  <c:y val="1.242366828233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Igaunija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98-4516-B43C-EC148E6ADF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6.5630628024871587E-2"/>
                  <c:y val="3.44147949657913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Latvija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98-4516-B43C-EC148E6ADF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2539529186802288E-2"/>
                  <c:y val="2.74304198688723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Lietuva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98-4516-B43C-EC148E6ADF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8575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6049385274209098"/>
                  <c:y val="-8.205863493163499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</c:trendlineLbl>
          </c:trendline>
          <c:xVal>
            <c:numRef>
              <c:f>Data!$AH$14:$AH$42</c:f>
              <c:numCache>
                <c:formatCode>General</c:formatCode>
                <c:ptCount val="29"/>
                <c:pt idx="0">
                  <c:v>69.643951090159746</c:v>
                </c:pt>
                <c:pt idx="1">
                  <c:v>72.54055743215234</c:v>
                </c:pt>
                <c:pt idx="2">
                  <c:v>33.035301673722422</c:v>
                </c:pt>
                <c:pt idx="3">
                  <c:v>65.726332238616934</c:v>
                </c:pt>
                <c:pt idx="4">
                  <c:v>109.39443263411169</c:v>
                </c:pt>
                <c:pt idx="5">
                  <c:v>82.900049546847654</c:v>
                </c:pt>
                <c:pt idx="6">
                  <c:v>45.848295812476842</c:v>
                </c:pt>
                <c:pt idx="7">
                  <c:v>74.054031225623078</c:v>
                </c:pt>
                <c:pt idx="8">
                  <c:v>44.301525951793813</c:v>
                </c:pt>
                <c:pt idx="9">
                  <c:v>46.239215805875411</c:v>
                </c:pt>
                <c:pt idx="10">
                  <c:v>65.969564131314499</c:v>
                </c:pt>
                <c:pt idx="11">
                  <c:v>28.688393817746121</c:v>
                </c:pt>
                <c:pt idx="12">
                  <c:v>52.514407411695537</c:v>
                </c:pt>
                <c:pt idx="13">
                  <c:v>17.76135222323532</c:v>
                </c:pt>
                <c:pt idx="14">
                  <c:v>27.802204221613241</c:v>
                </c:pt>
                <c:pt idx="15">
                  <c:v>41.215407734199253</c:v>
                </c:pt>
                <c:pt idx="16">
                  <c:v>92.108869527661625</c:v>
                </c:pt>
                <c:pt idx="17">
                  <c:v>41.348400464658113</c:v>
                </c:pt>
                <c:pt idx="18">
                  <c:v>32.415319707126962</c:v>
                </c:pt>
                <c:pt idx="19">
                  <c:v>78.939140277761283</c:v>
                </c:pt>
                <c:pt idx="20">
                  <c:v>86.156993434907406</c:v>
                </c:pt>
                <c:pt idx="21">
                  <c:v>37.945121437264888</c:v>
                </c:pt>
                <c:pt idx="22">
                  <c:v>53.43975873350638</c:v>
                </c:pt>
                <c:pt idx="23">
                  <c:v>16.684560780447899</c:v>
                </c:pt>
                <c:pt idx="24">
                  <c:v>71.184587397429752</c:v>
                </c:pt>
                <c:pt idx="25">
                  <c:v>34.926659709872283</c:v>
                </c:pt>
                <c:pt idx="26">
                  <c:v>88.876917467935641</c:v>
                </c:pt>
                <c:pt idx="27">
                  <c:v>87.871416513557534</c:v>
                </c:pt>
                <c:pt idx="28">
                  <c:v>64.054186543366853</c:v>
                </c:pt>
              </c:numCache>
            </c:numRef>
          </c:xVal>
          <c:yVal>
            <c:numRef>
              <c:f>Data!$AI$14:$AI$42</c:f>
              <c:numCache>
                <c:formatCode>General</c:formatCode>
                <c:ptCount val="29"/>
                <c:pt idx="0">
                  <c:v>3.0718956441638761</c:v>
                </c:pt>
                <c:pt idx="1">
                  <c:v>2.559965974735996</c:v>
                </c:pt>
                <c:pt idx="2">
                  <c:v>2.0184299820398031</c:v>
                </c:pt>
                <c:pt idx="3">
                  <c:v>2.29499281577711</c:v>
                </c:pt>
                <c:pt idx="4">
                  <c:v>3.8607968255670548</c:v>
                </c:pt>
                <c:pt idx="5">
                  <c:v>3.4307517128001348</c:v>
                </c:pt>
                <c:pt idx="6">
                  <c:v>1.9179263955946759</c:v>
                </c:pt>
                <c:pt idx="7">
                  <c:v>2.9914756400722751</c:v>
                </c:pt>
                <c:pt idx="8">
                  <c:v>1.7474826985713381</c:v>
                </c:pt>
                <c:pt idx="9">
                  <c:v>4.2969711357945561</c:v>
                </c:pt>
                <c:pt idx="10">
                  <c:v>2.02954999693244</c:v>
                </c:pt>
                <c:pt idx="11">
                  <c:v>1.7440049221859599</c:v>
                </c:pt>
                <c:pt idx="12">
                  <c:v>1.553965378564004</c:v>
                </c:pt>
                <c:pt idx="13">
                  <c:v>1.0645240420440709</c:v>
                </c:pt>
                <c:pt idx="14">
                  <c:v>0.78061227918623999</c:v>
                </c:pt>
                <c:pt idx="15">
                  <c:v>1.1712765953659461</c:v>
                </c:pt>
                <c:pt idx="16">
                  <c:v>2.5248959726248121</c:v>
                </c:pt>
                <c:pt idx="17">
                  <c:v>1.2036769723709599</c:v>
                </c:pt>
                <c:pt idx="18">
                  <c:v>1.1351668379927731</c:v>
                </c:pt>
                <c:pt idx="19">
                  <c:v>2.7629222929123678</c:v>
                </c:pt>
                <c:pt idx="20">
                  <c:v>2.9788261905925082</c:v>
                </c:pt>
                <c:pt idx="21">
                  <c:v>0.84156893412002998</c:v>
                </c:pt>
                <c:pt idx="22">
                  <c:v>2.0746228729163771</c:v>
                </c:pt>
                <c:pt idx="23">
                  <c:v>0.96668663700624902</c:v>
                </c:pt>
                <c:pt idx="24">
                  <c:v>2.486840068122</c:v>
                </c:pt>
                <c:pt idx="25">
                  <c:v>3.0497214832669499</c:v>
                </c:pt>
                <c:pt idx="26">
                  <c:v>3.3610671252083661</c:v>
                </c:pt>
                <c:pt idx="27">
                  <c:v>3.5433935275460802</c:v>
                </c:pt>
                <c:pt idx="28">
                  <c:v>4.2464888268591388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398-4516-B43C-EC148E6AD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954672"/>
        <c:axId val="271953888"/>
      </c:scatterChart>
      <c:valAx>
        <c:axId val="271954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Zinātniskie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darbinieki</a:t>
                </a:r>
                <a:r>
                  <a:rPr lang="en-US" dirty="0" smtClean="0"/>
                  <a:t> (PLE)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uz</a:t>
                </a:r>
                <a:r>
                  <a:rPr lang="en-US" baseline="0" dirty="0" smtClean="0"/>
                  <a:t> 10 000 </a:t>
                </a:r>
                <a:r>
                  <a:rPr lang="en-US" baseline="0" dirty="0" err="1" smtClean="0"/>
                  <a:t>iedzīvotājiem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71953888"/>
        <c:crosses val="autoZero"/>
        <c:crossBetween val="midCat"/>
      </c:valAx>
      <c:valAx>
        <c:axId val="271953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Doktora</a:t>
                </a:r>
                <a:r>
                  <a:rPr lang="en-US" baseline="0" dirty="0" smtClean="0"/>
                  <a:t> </a:t>
                </a:r>
                <a:r>
                  <a:rPr lang="en-US" dirty="0" err="1" smtClean="0"/>
                  <a:t>grāda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ieguvēji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uz</a:t>
                </a:r>
                <a:r>
                  <a:rPr lang="en-US" dirty="0" smtClean="0"/>
                  <a:t> 10 000 </a:t>
                </a:r>
                <a:r>
                  <a:rPr lang="en-US" dirty="0" err="1" smtClean="0"/>
                  <a:t>iedzīvotājiem</a:t>
                </a:r>
                <a:endParaRPr lang="en-US" dirty="0" smtClean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195467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lv-LV" sz="1100" b="0" i="0" u="none" strike="noStrike" kern="1200" spc="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 sz="1100" noProof="0" dirty="0"/>
              <a:t>Latvijas </a:t>
            </a:r>
            <a:r>
              <a:rPr lang="lv-LV" sz="1100" b="1" noProof="0" dirty="0"/>
              <a:t>valsts sektora</a:t>
            </a:r>
            <a:r>
              <a:rPr lang="lv-LV" sz="1100" b="1" baseline="0" noProof="0" dirty="0"/>
              <a:t> (zinātniskie institūti)</a:t>
            </a:r>
            <a:r>
              <a:rPr lang="lv-LV" sz="1100" b="1" noProof="0" dirty="0"/>
              <a:t> </a:t>
            </a:r>
            <a:r>
              <a:rPr lang="lv-LV" sz="1100" noProof="0" dirty="0">
                <a:solidFill>
                  <a:schemeClr val="tx1"/>
                </a:solidFill>
              </a:rPr>
              <a:t>P&amp;A ieguldījumi </a:t>
            </a:r>
            <a:r>
              <a:rPr lang="lv-LV" sz="1100" noProof="0" dirty="0"/>
              <a:t>pēc to avota (2018.gadā)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lv-LV" sz="1100" b="0" i="0" u="none" strike="noStrike" kern="1200" spc="0" baseline="0" noProof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01B4"/>
            </a:solidFill>
          </c:spPr>
          <c:dPt>
            <c:idx val="0"/>
            <c:bubble3D val="0"/>
            <c:spPr>
              <a:solidFill>
                <a:srgbClr val="0308DB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A0-4108-A4BE-A7797440545E}"/>
              </c:ext>
            </c:extLst>
          </c:dPt>
          <c:dPt>
            <c:idx val="1"/>
            <c:bubble3D val="0"/>
            <c:spPr>
              <a:solidFill>
                <a:srgbClr val="0001B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A0-4108-A4BE-A7797440545E}"/>
              </c:ext>
            </c:extLst>
          </c:dPt>
          <c:dLbls>
            <c:dLbl>
              <c:idx val="0"/>
              <c:layout>
                <c:manualLayout>
                  <c:x val="-2.3338777253155384E-3"/>
                  <c:y val="2.2669189757222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4A0-4108-A4BE-A779744054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407155287991497E-2"/>
                  <c:y val="-4.1542145329307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A0-4108-A4BE-A779744054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'[rd_e_gerdfund (6).xls]Sheet1'!$M$34:$M$35</c:f>
              <c:strCache>
                <c:ptCount val="2"/>
                <c:pt idx="0">
                  <c:v>Uzņēmējdarbības sektora finansējums</c:v>
                </c:pt>
                <c:pt idx="1">
                  <c:v>Pārējie P&amp;A izdevumi</c:v>
                </c:pt>
              </c:strCache>
            </c:strRef>
          </c:cat>
          <c:val>
            <c:numRef>
              <c:f>'[rd_e_gerdfund (6).xls]Sheet1'!$N$34:$N$35</c:f>
              <c:numCache>
                <c:formatCode>0.0%</c:formatCode>
                <c:ptCount val="2"/>
                <c:pt idx="0">
                  <c:v>0.10613207547169812</c:v>
                </c:pt>
                <c:pt idx="1">
                  <c:v>0.89386792452830188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A0-4108-A4BE-A77974405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A6433-5DF9-4AA4-BD36-281E196AE4D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605801A6-817E-4F06-B826-C9EBDDFE6234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lv-LV" altLang="lv-LV" sz="1800" b="1" dirty="0" smtClean="0">
              <a:solidFill>
                <a:srgbClr val="0000B8"/>
              </a:solidFill>
              <a:latin typeface="+mj-lt"/>
            </a:rPr>
            <a:t>Publiskā pārvalde</a:t>
          </a:r>
          <a:endParaRPr lang="lv-LV" sz="1800" dirty="0">
            <a:solidFill>
              <a:srgbClr val="0000B8"/>
            </a:solidFill>
          </a:endParaRPr>
        </a:p>
      </dgm:t>
    </dgm:pt>
    <dgm:pt modelId="{DF5AEB84-7AFF-497A-97EF-6AF34099E18F}" type="parTrans" cxnId="{0A7FF8A3-D5D8-42CC-8D9F-4223E0F6367D}">
      <dgm:prSet/>
      <dgm:spPr/>
      <dgm:t>
        <a:bodyPr/>
        <a:lstStyle/>
        <a:p>
          <a:endParaRPr lang="lv-LV" sz="1800"/>
        </a:p>
      </dgm:t>
    </dgm:pt>
    <dgm:pt modelId="{B41339A5-57BF-463F-A056-E954DFD12E61}" type="sibTrans" cxnId="{0A7FF8A3-D5D8-42CC-8D9F-4223E0F6367D}">
      <dgm:prSet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endParaRPr lang="lv-LV" sz="1800"/>
        </a:p>
      </dgm:t>
    </dgm:pt>
    <dgm:pt modelId="{FF22D1E8-A46A-48C9-9886-0302F6C90E0F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0000B8"/>
              </a:solidFill>
            </a:rPr>
            <a:t>I</a:t>
          </a:r>
          <a:r>
            <a:rPr lang="lv-LV" sz="1800" b="1" dirty="0" err="1" smtClean="0">
              <a:solidFill>
                <a:srgbClr val="0000B8"/>
              </a:solidFill>
            </a:rPr>
            <a:t>ndustrija</a:t>
          </a:r>
          <a:endParaRPr lang="lv-LV" sz="1800" b="1" dirty="0">
            <a:solidFill>
              <a:srgbClr val="0000B8"/>
            </a:solidFill>
          </a:endParaRPr>
        </a:p>
      </dgm:t>
    </dgm:pt>
    <dgm:pt modelId="{66C1A135-E525-4EE2-A579-DB47ED9A1904}" type="parTrans" cxnId="{4122685B-4CD1-4628-B3F3-5E83E6C79755}">
      <dgm:prSet/>
      <dgm:spPr/>
      <dgm:t>
        <a:bodyPr/>
        <a:lstStyle/>
        <a:p>
          <a:endParaRPr lang="lv-LV" sz="1800"/>
        </a:p>
      </dgm:t>
    </dgm:pt>
    <dgm:pt modelId="{2156B7DC-7B52-42AC-A6F5-E7BC906D6C40}" type="sibTrans" cxnId="{4122685B-4CD1-4628-B3F3-5E83E6C79755}">
      <dgm:prSet/>
      <dgm:spPr/>
      <dgm:t>
        <a:bodyPr/>
        <a:lstStyle/>
        <a:p>
          <a:endParaRPr lang="lv-LV" sz="1800"/>
        </a:p>
      </dgm:t>
    </dgm:pt>
    <dgm:pt modelId="{507DB138-9600-4F05-BD52-E5E694521075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lv-LV" sz="1800" b="1" dirty="0" smtClean="0">
              <a:solidFill>
                <a:srgbClr val="0000B8"/>
              </a:solidFill>
              <a:latin typeface="+mj-lt"/>
            </a:rPr>
            <a:t>A-skolas un </a:t>
          </a:r>
          <a:r>
            <a:rPr lang="lv-LV" sz="1800" b="1" dirty="0" err="1" smtClean="0">
              <a:solidFill>
                <a:srgbClr val="0000B8"/>
              </a:solidFill>
              <a:latin typeface="+mj-lt"/>
            </a:rPr>
            <a:t>zin</a:t>
          </a:r>
          <a:r>
            <a:rPr lang="lv-LV" sz="1800" b="1" dirty="0" smtClean="0">
              <a:solidFill>
                <a:srgbClr val="0000B8"/>
              </a:solidFill>
              <a:latin typeface="+mj-lt"/>
            </a:rPr>
            <a:t>. </a:t>
          </a:r>
          <a:r>
            <a:rPr lang="lv-LV" sz="1800" b="1" dirty="0" err="1" smtClean="0">
              <a:solidFill>
                <a:srgbClr val="0000B8"/>
              </a:solidFill>
              <a:latin typeface="+mj-lt"/>
            </a:rPr>
            <a:t>inst</a:t>
          </a:r>
          <a:r>
            <a:rPr lang="lv-LV" sz="1800" b="1" dirty="0" smtClean="0">
              <a:solidFill>
                <a:srgbClr val="0000B8"/>
              </a:solidFill>
              <a:latin typeface="+mj-lt"/>
            </a:rPr>
            <a:t>.</a:t>
          </a:r>
          <a:endParaRPr lang="lv-LV" sz="1800" dirty="0">
            <a:solidFill>
              <a:srgbClr val="0000B8"/>
            </a:solidFill>
          </a:endParaRPr>
        </a:p>
      </dgm:t>
    </dgm:pt>
    <dgm:pt modelId="{881FA316-1306-445C-86C2-BEA776355431}" type="parTrans" cxnId="{AC177CCE-DC96-489A-B974-241988DAA5D5}">
      <dgm:prSet/>
      <dgm:spPr/>
      <dgm:t>
        <a:bodyPr/>
        <a:lstStyle/>
        <a:p>
          <a:endParaRPr lang="lv-LV" sz="1800"/>
        </a:p>
      </dgm:t>
    </dgm:pt>
    <dgm:pt modelId="{7D8AB4DB-D030-4C9D-8C5F-C335E4DB5D62}" type="sibTrans" cxnId="{AC177CCE-DC96-489A-B974-241988DAA5D5}">
      <dgm:prSet/>
      <dgm:spPr/>
      <dgm:t>
        <a:bodyPr/>
        <a:lstStyle/>
        <a:p>
          <a:endParaRPr lang="lv-LV" sz="1800"/>
        </a:p>
      </dgm:t>
    </dgm:pt>
    <dgm:pt modelId="{8E08E677-7371-4A88-A682-936693CC74DE}" type="pres">
      <dgm:prSet presAssocID="{3C7A6433-5DF9-4AA4-BD36-281E196AE4D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5A5912F2-A74B-461A-8161-44C34BBA36A0}" type="pres">
      <dgm:prSet presAssocID="{3C7A6433-5DF9-4AA4-BD36-281E196AE4D5}" presName="wedge1" presStyleLbl="node1" presStyleIdx="0" presStyleCnt="3"/>
      <dgm:spPr/>
      <dgm:t>
        <a:bodyPr/>
        <a:lstStyle/>
        <a:p>
          <a:endParaRPr lang="lv-LV"/>
        </a:p>
      </dgm:t>
    </dgm:pt>
    <dgm:pt modelId="{5B2D58D0-4CA1-43CC-BC18-2CF561C4383A}" type="pres">
      <dgm:prSet presAssocID="{3C7A6433-5DF9-4AA4-BD36-281E196AE4D5}" presName="dummy1a" presStyleCnt="0"/>
      <dgm:spPr/>
    </dgm:pt>
    <dgm:pt modelId="{C0D68008-C9B8-4CB2-8656-A5909F101295}" type="pres">
      <dgm:prSet presAssocID="{3C7A6433-5DF9-4AA4-BD36-281E196AE4D5}" presName="dummy1b" presStyleCnt="0"/>
      <dgm:spPr/>
    </dgm:pt>
    <dgm:pt modelId="{11D8DC43-862E-4991-AB93-FA4D7A13C07A}" type="pres">
      <dgm:prSet presAssocID="{3C7A6433-5DF9-4AA4-BD36-281E196AE4D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BC8586A-00C8-4A6B-9F69-76BE5C1517D8}" type="pres">
      <dgm:prSet presAssocID="{3C7A6433-5DF9-4AA4-BD36-281E196AE4D5}" presName="wedge2" presStyleLbl="node1" presStyleIdx="1" presStyleCnt="3"/>
      <dgm:spPr/>
      <dgm:t>
        <a:bodyPr/>
        <a:lstStyle/>
        <a:p>
          <a:endParaRPr lang="lv-LV"/>
        </a:p>
      </dgm:t>
    </dgm:pt>
    <dgm:pt modelId="{92EA5993-E219-4921-B44D-72047A3F3D67}" type="pres">
      <dgm:prSet presAssocID="{3C7A6433-5DF9-4AA4-BD36-281E196AE4D5}" presName="dummy2a" presStyleCnt="0"/>
      <dgm:spPr/>
    </dgm:pt>
    <dgm:pt modelId="{BD15A0B3-7103-4B43-AF26-9A50004651DD}" type="pres">
      <dgm:prSet presAssocID="{3C7A6433-5DF9-4AA4-BD36-281E196AE4D5}" presName="dummy2b" presStyleCnt="0"/>
      <dgm:spPr/>
    </dgm:pt>
    <dgm:pt modelId="{85C8F703-8C92-492F-82EB-A20FF67046F1}" type="pres">
      <dgm:prSet presAssocID="{3C7A6433-5DF9-4AA4-BD36-281E196AE4D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03ED2D1-E10E-4AEA-B14A-3AB08F81439E}" type="pres">
      <dgm:prSet presAssocID="{3C7A6433-5DF9-4AA4-BD36-281E196AE4D5}" presName="wedge3" presStyleLbl="node1" presStyleIdx="2" presStyleCnt="3"/>
      <dgm:spPr/>
      <dgm:t>
        <a:bodyPr/>
        <a:lstStyle/>
        <a:p>
          <a:endParaRPr lang="lv-LV"/>
        </a:p>
      </dgm:t>
    </dgm:pt>
    <dgm:pt modelId="{E410CD0B-5651-4C01-8645-610BA34A489E}" type="pres">
      <dgm:prSet presAssocID="{3C7A6433-5DF9-4AA4-BD36-281E196AE4D5}" presName="dummy3a" presStyleCnt="0"/>
      <dgm:spPr/>
    </dgm:pt>
    <dgm:pt modelId="{447AAFC1-E799-4D78-AD1A-C9118D516500}" type="pres">
      <dgm:prSet presAssocID="{3C7A6433-5DF9-4AA4-BD36-281E196AE4D5}" presName="dummy3b" presStyleCnt="0"/>
      <dgm:spPr/>
    </dgm:pt>
    <dgm:pt modelId="{869B335F-64E6-4A82-B108-D371C984B25A}" type="pres">
      <dgm:prSet presAssocID="{3C7A6433-5DF9-4AA4-BD36-281E196AE4D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71997F4-AE2F-4A6F-BFEB-C06ABA663C4E}" type="pres">
      <dgm:prSet presAssocID="{B41339A5-57BF-463F-A056-E954DFD12E61}" presName="arrowWedge1" presStyleLbl="fgSibTrans2D1" presStyleIdx="0" presStyleCnt="3"/>
      <dgm:spPr>
        <a:solidFill>
          <a:srgbClr val="0000B8"/>
        </a:solidFill>
      </dgm:spPr>
    </dgm:pt>
    <dgm:pt modelId="{3F1E0E24-BE1C-43CE-9649-6DB385438118}" type="pres">
      <dgm:prSet presAssocID="{2156B7DC-7B52-42AC-A6F5-E7BC906D6C40}" presName="arrowWedge2" presStyleLbl="fgSibTrans2D1" presStyleIdx="1" presStyleCnt="3"/>
      <dgm:spPr>
        <a:solidFill>
          <a:srgbClr val="0000B8"/>
        </a:solidFill>
      </dgm:spPr>
    </dgm:pt>
    <dgm:pt modelId="{BC7F9AAF-1EC6-4C6A-95A1-B765B8BECD35}" type="pres">
      <dgm:prSet presAssocID="{7D8AB4DB-D030-4C9D-8C5F-C335E4DB5D62}" presName="arrowWedge3" presStyleLbl="fgSibTrans2D1" presStyleIdx="2" presStyleCnt="3"/>
      <dgm:spPr>
        <a:solidFill>
          <a:srgbClr val="0000B8"/>
        </a:solidFill>
      </dgm:spPr>
    </dgm:pt>
  </dgm:ptLst>
  <dgm:cxnLst>
    <dgm:cxn modelId="{E33C829F-98EE-48A1-8B2B-22FAE609BD71}" type="presOf" srcId="{507DB138-9600-4F05-BD52-E5E694521075}" destId="{869B335F-64E6-4A82-B108-D371C984B25A}" srcOrd="1" destOrd="0" presId="urn:microsoft.com/office/officeart/2005/8/layout/cycle8"/>
    <dgm:cxn modelId="{DDB54BFA-AA3D-4871-BE7D-2D4171EE01CC}" type="presOf" srcId="{FF22D1E8-A46A-48C9-9886-0302F6C90E0F}" destId="{85C8F703-8C92-492F-82EB-A20FF67046F1}" srcOrd="1" destOrd="0" presId="urn:microsoft.com/office/officeart/2005/8/layout/cycle8"/>
    <dgm:cxn modelId="{AC177CCE-DC96-489A-B974-241988DAA5D5}" srcId="{3C7A6433-5DF9-4AA4-BD36-281E196AE4D5}" destId="{507DB138-9600-4F05-BD52-E5E694521075}" srcOrd="2" destOrd="0" parTransId="{881FA316-1306-445C-86C2-BEA776355431}" sibTransId="{7D8AB4DB-D030-4C9D-8C5F-C335E4DB5D62}"/>
    <dgm:cxn modelId="{6DA60285-4DCC-4726-96C3-745002D097C8}" type="presOf" srcId="{605801A6-817E-4F06-B826-C9EBDDFE6234}" destId="{5A5912F2-A74B-461A-8161-44C34BBA36A0}" srcOrd="0" destOrd="0" presId="urn:microsoft.com/office/officeart/2005/8/layout/cycle8"/>
    <dgm:cxn modelId="{0A7FF8A3-D5D8-42CC-8D9F-4223E0F6367D}" srcId="{3C7A6433-5DF9-4AA4-BD36-281E196AE4D5}" destId="{605801A6-817E-4F06-B826-C9EBDDFE6234}" srcOrd="0" destOrd="0" parTransId="{DF5AEB84-7AFF-497A-97EF-6AF34099E18F}" sibTransId="{B41339A5-57BF-463F-A056-E954DFD12E61}"/>
    <dgm:cxn modelId="{70CE1A07-CCFA-4196-84A9-02ADB957C05C}" type="presOf" srcId="{FF22D1E8-A46A-48C9-9886-0302F6C90E0F}" destId="{BBC8586A-00C8-4A6B-9F69-76BE5C1517D8}" srcOrd="0" destOrd="0" presId="urn:microsoft.com/office/officeart/2005/8/layout/cycle8"/>
    <dgm:cxn modelId="{4122685B-4CD1-4628-B3F3-5E83E6C79755}" srcId="{3C7A6433-5DF9-4AA4-BD36-281E196AE4D5}" destId="{FF22D1E8-A46A-48C9-9886-0302F6C90E0F}" srcOrd="1" destOrd="0" parTransId="{66C1A135-E525-4EE2-A579-DB47ED9A1904}" sibTransId="{2156B7DC-7B52-42AC-A6F5-E7BC906D6C40}"/>
    <dgm:cxn modelId="{11778B30-1E29-4798-9AB6-732296F68226}" type="presOf" srcId="{3C7A6433-5DF9-4AA4-BD36-281E196AE4D5}" destId="{8E08E677-7371-4A88-A682-936693CC74DE}" srcOrd="0" destOrd="0" presId="urn:microsoft.com/office/officeart/2005/8/layout/cycle8"/>
    <dgm:cxn modelId="{58D16764-761B-4383-950F-59634FA90EC1}" type="presOf" srcId="{507DB138-9600-4F05-BD52-E5E694521075}" destId="{A03ED2D1-E10E-4AEA-B14A-3AB08F81439E}" srcOrd="0" destOrd="0" presId="urn:microsoft.com/office/officeart/2005/8/layout/cycle8"/>
    <dgm:cxn modelId="{1AEDEBBB-0545-4DB9-981A-8C62109A1800}" type="presOf" srcId="{605801A6-817E-4F06-B826-C9EBDDFE6234}" destId="{11D8DC43-862E-4991-AB93-FA4D7A13C07A}" srcOrd="1" destOrd="0" presId="urn:microsoft.com/office/officeart/2005/8/layout/cycle8"/>
    <dgm:cxn modelId="{FEEF3AFB-DA7E-46FB-A3E2-FE6DFB2B47DB}" type="presParOf" srcId="{8E08E677-7371-4A88-A682-936693CC74DE}" destId="{5A5912F2-A74B-461A-8161-44C34BBA36A0}" srcOrd="0" destOrd="0" presId="urn:microsoft.com/office/officeart/2005/8/layout/cycle8"/>
    <dgm:cxn modelId="{172BB595-78FF-449B-BC5F-0D4B41B3C621}" type="presParOf" srcId="{8E08E677-7371-4A88-A682-936693CC74DE}" destId="{5B2D58D0-4CA1-43CC-BC18-2CF561C4383A}" srcOrd="1" destOrd="0" presId="urn:microsoft.com/office/officeart/2005/8/layout/cycle8"/>
    <dgm:cxn modelId="{46C35FDD-C13F-4706-831E-BE5933214895}" type="presParOf" srcId="{8E08E677-7371-4A88-A682-936693CC74DE}" destId="{C0D68008-C9B8-4CB2-8656-A5909F101295}" srcOrd="2" destOrd="0" presId="urn:microsoft.com/office/officeart/2005/8/layout/cycle8"/>
    <dgm:cxn modelId="{133B3210-8195-4F11-A28A-58BB0B9C0CE7}" type="presParOf" srcId="{8E08E677-7371-4A88-A682-936693CC74DE}" destId="{11D8DC43-862E-4991-AB93-FA4D7A13C07A}" srcOrd="3" destOrd="0" presId="urn:microsoft.com/office/officeart/2005/8/layout/cycle8"/>
    <dgm:cxn modelId="{D7EE339A-D7EB-4062-88DE-7E37FF8C7EDB}" type="presParOf" srcId="{8E08E677-7371-4A88-A682-936693CC74DE}" destId="{BBC8586A-00C8-4A6B-9F69-76BE5C1517D8}" srcOrd="4" destOrd="0" presId="urn:microsoft.com/office/officeart/2005/8/layout/cycle8"/>
    <dgm:cxn modelId="{EBC6C3A1-7ABF-46B4-8D48-1652BA49313E}" type="presParOf" srcId="{8E08E677-7371-4A88-A682-936693CC74DE}" destId="{92EA5993-E219-4921-B44D-72047A3F3D67}" srcOrd="5" destOrd="0" presId="urn:microsoft.com/office/officeart/2005/8/layout/cycle8"/>
    <dgm:cxn modelId="{F1ACFE8F-B07C-4EF4-ADCF-90EBC5C266A9}" type="presParOf" srcId="{8E08E677-7371-4A88-A682-936693CC74DE}" destId="{BD15A0B3-7103-4B43-AF26-9A50004651DD}" srcOrd="6" destOrd="0" presId="urn:microsoft.com/office/officeart/2005/8/layout/cycle8"/>
    <dgm:cxn modelId="{9F8630DD-0E50-4BA4-A7BB-E0CA6B9AE7F2}" type="presParOf" srcId="{8E08E677-7371-4A88-A682-936693CC74DE}" destId="{85C8F703-8C92-492F-82EB-A20FF67046F1}" srcOrd="7" destOrd="0" presId="urn:microsoft.com/office/officeart/2005/8/layout/cycle8"/>
    <dgm:cxn modelId="{1CAE584F-76DA-4594-8328-5029F9A56B8E}" type="presParOf" srcId="{8E08E677-7371-4A88-A682-936693CC74DE}" destId="{A03ED2D1-E10E-4AEA-B14A-3AB08F81439E}" srcOrd="8" destOrd="0" presId="urn:microsoft.com/office/officeart/2005/8/layout/cycle8"/>
    <dgm:cxn modelId="{6DFC9270-96E8-4F7A-BE15-61F70E3ADAE7}" type="presParOf" srcId="{8E08E677-7371-4A88-A682-936693CC74DE}" destId="{E410CD0B-5651-4C01-8645-610BA34A489E}" srcOrd="9" destOrd="0" presId="urn:microsoft.com/office/officeart/2005/8/layout/cycle8"/>
    <dgm:cxn modelId="{F4D7B6EE-1915-43B4-9480-7C42B3D528E7}" type="presParOf" srcId="{8E08E677-7371-4A88-A682-936693CC74DE}" destId="{447AAFC1-E799-4D78-AD1A-C9118D516500}" srcOrd="10" destOrd="0" presId="urn:microsoft.com/office/officeart/2005/8/layout/cycle8"/>
    <dgm:cxn modelId="{51C42AB2-580F-4647-8E4E-417771890D94}" type="presParOf" srcId="{8E08E677-7371-4A88-A682-936693CC74DE}" destId="{869B335F-64E6-4A82-B108-D371C984B25A}" srcOrd="11" destOrd="0" presId="urn:microsoft.com/office/officeart/2005/8/layout/cycle8"/>
    <dgm:cxn modelId="{64DF42A5-6FF0-4BC4-8FA3-EA370B478DC4}" type="presParOf" srcId="{8E08E677-7371-4A88-A682-936693CC74DE}" destId="{271997F4-AE2F-4A6F-BFEB-C06ABA663C4E}" srcOrd="12" destOrd="0" presId="urn:microsoft.com/office/officeart/2005/8/layout/cycle8"/>
    <dgm:cxn modelId="{3A51366A-0030-4975-BA70-2C3A08DFA217}" type="presParOf" srcId="{8E08E677-7371-4A88-A682-936693CC74DE}" destId="{3F1E0E24-BE1C-43CE-9649-6DB385438118}" srcOrd="13" destOrd="0" presId="urn:microsoft.com/office/officeart/2005/8/layout/cycle8"/>
    <dgm:cxn modelId="{E9B18936-38A5-4635-8B87-33A60FCE5F71}" type="presParOf" srcId="{8E08E677-7371-4A88-A682-936693CC74DE}" destId="{BC7F9AAF-1EC6-4C6A-95A1-B765B8BECD3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912F2-A74B-461A-8161-44C34BBA36A0}">
      <dsp:nvSpPr>
        <dsp:cNvPr id="0" name=""/>
        <dsp:cNvSpPr/>
      </dsp:nvSpPr>
      <dsp:spPr>
        <a:xfrm>
          <a:off x="436028" y="319068"/>
          <a:ext cx="3764271" cy="3764271"/>
        </a:xfrm>
        <a:prstGeom prst="pie">
          <a:avLst>
            <a:gd name="adj1" fmla="val 16200000"/>
            <a:gd name="adj2" fmla="val 180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altLang="lv-LV" sz="1800" b="1" kern="1200" dirty="0" smtClean="0">
              <a:solidFill>
                <a:srgbClr val="0000B8"/>
              </a:solidFill>
              <a:latin typeface="+mj-lt"/>
            </a:rPr>
            <a:t>Publiskā pārvalde</a:t>
          </a:r>
          <a:endParaRPr lang="lv-LV" sz="1800" kern="1200" dirty="0">
            <a:solidFill>
              <a:srgbClr val="0000B8"/>
            </a:solidFill>
          </a:endParaRPr>
        </a:p>
      </dsp:txBody>
      <dsp:txXfrm>
        <a:off x="2419888" y="1116735"/>
        <a:ext cx="1344382" cy="1120318"/>
      </dsp:txXfrm>
    </dsp:sp>
    <dsp:sp modelId="{BBC8586A-00C8-4A6B-9F69-76BE5C1517D8}">
      <dsp:nvSpPr>
        <dsp:cNvPr id="0" name=""/>
        <dsp:cNvSpPr/>
      </dsp:nvSpPr>
      <dsp:spPr>
        <a:xfrm>
          <a:off x="358502" y="453507"/>
          <a:ext cx="3764271" cy="3764271"/>
        </a:xfrm>
        <a:prstGeom prst="pie">
          <a:avLst>
            <a:gd name="adj1" fmla="val 1800000"/>
            <a:gd name="adj2" fmla="val 900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B8"/>
              </a:solidFill>
            </a:rPr>
            <a:t>I</a:t>
          </a:r>
          <a:r>
            <a:rPr lang="lv-LV" sz="1800" b="1" kern="1200" dirty="0" err="1" smtClean="0">
              <a:solidFill>
                <a:srgbClr val="0000B8"/>
              </a:solidFill>
            </a:rPr>
            <a:t>ndustrija</a:t>
          </a:r>
          <a:endParaRPr lang="lv-LV" sz="1800" b="1" kern="1200" dirty="0">
            <a:solidFill>
              <a:srgbClr val="0000B8"/>
            </a:solidFill>
          </a:endParaRPr>
        </a:p>
      </dsp:txBody>
      <dsp:txXfrm>
        <a:off x="1254757" y="2895802"/>
        <a:ext cx="2016573" cy="985880"/>
      </dsp:txXfrm>
    </dsp:sp>
    <dsp:sp modelId="{A03ED2D1-E10E-4AEA-B14A-3AB08F81439E}">
      <dsp:nvSpPr>
        <dsp:cNvPr id="0" name=""/>
        <dsp:cNvSpPr/>
      </dsp:nvSpPr>
      <dsp:spPr>
        <a:xfrm>
          <a:off x="280975" y="319068"/>
          <a:ext cx="3764271" cy="3764271"/>
        </a:xfrm>
        <a:prstGeom prst="pie">
          <a:avLst>
            <a:gd name="adj1" fmla="val 9000000"/>
            <a:gd name="adj2" fmla="val 1620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solidFill>
                <a:srgbClr val="0000B8"/>
              </a:solidFill>
              <a:latin typeface="+mj-lt"/>
            </a:rPr>
            <a:t>A-skolas un </a:t>
          </a:r>
          <a:r>
            <a:rPr lang="lv-LV" sz="1800" b="1" kern="1200" dirty="0" err="1" smtClean="0">
              <a:solidFill>
                <a:srgbClr val="0000B8"/>
              </a:solidFill>
              <a:latin typeface="+mj-lt"/>
            </a:rPr>
            <a:t>zin</a:t>
          </a:r>
          <a:r>
            <a:rPr lang="lv-LV" sz="1800" b="1" kern="1200" dirty="0" smtClean="0">
              <a:solidFill>
                <a:srgbClr val="0000B8"/>
              </a:solidFill>
              <a:latin typeface="+mj-lt"/>
            </a:rPr>
            <a:t>. </a:t>
          </a:r>
          <a:r>
            <a:rPr lang="lv-LV" sz="1800" b="1" kern="1200" dirty="0" err="1" smtClean="0">
              <a:solidFill>
                <a:srgbClr val="0000B8"/>
              </a:solidFill>
              <a:latin typeface="+mj-lt"/>
            </a:rPr>
            <a:t>inst</a:t>
          </a:r>
          <a:r>
            <a:rPr lang="lv-LV" sz="1800" b="1" kern="1200" dirty="0" smtClean="0">
              <a:solidFill>
                <a:srgbClr val="0000B8"/>
              </a:solidFill>
              <a:latin typeface="+mj-lt"/>
            </a:rPr>
            <a:t>.</a:t>
          </a:r>
          <a:endParaRPr lang="lv-LV" sz="1800" kern="1200" dirty="0">
            <a:solidFill>
              <a:srgbClr val="0000B8"/>
            </a:solidFill>
          </a:endParaRPr>
        </a:p>
      </dsp:txBody>
      <dsp:txXfrm>
        <a:off x="717003" y="1116735"/>
        <a:ext cx="1344382" cy="1120318"/>
      </dsp:txXfrm>
    </dsp:sp>
    <dsp:sp modelId="{271997F4-AE2F-4A6F-BFEB-C06ABA663C4E}">
      <dsp:nvSpPr>
        <dsp:cNvPr id="0" name=""/>
        <dsp:cNvSpPr/>
      </dsp:nvSpPr>
      <dsp:spPr>
        <a:xfrm>
          <a:off x="203312" y="86042"/>
          <a:ext cx="4230323" cy="423032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0000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E0E24-BE1C-43CE-9649-6DB385438118}">
      <dsp:nvSpPr>
        <dsp:cNvPr id="0" name=""/>
        <dsp:cNvSpPr/>
      </dsp:nvSpPr>
      <dsp:spPr>
        <a:xfrm>
          <a:off x="125475" y="220242"/>
          <a:ext cx="4230323" cy="423032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0000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F9AAF-1EC6-4C6A-95A1-B765B8BECD35}">
      <dsp:nvSpPr>
        <dsp:cNvPr id="0" name=""/>
        <dsp:cNvSpPr/>
      </dsp:nvSpPr>
      <dsp:spPr>
        <a:xfrm>
          <a:off x="47638" y="86042"/>
          <a:ext cx="4230323" cy="423032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0000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BB320A7-C15B-4E0D-B2D7-36FD135446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F99EBF-36E7-4988-89CF-B52686DDF8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r">
              <a:defRPr sz="1200"/>
            </a:lvl1pPr>
          </a:lstStyle>
          <a:p>
            <a:fld id="{F3537469-D574-46F2-A626-513BDF4CC2A3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0CA4C9-3805-4F6C-A6AB-FEB08B9366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1"/>
            <a:ext cx="2914015" cy="490408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8E04226-3551-4003-A229-4F74D1DD87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r">
              <a:defRPr sz="1200"/>
            </a:lvl1pPr>
          </a:lstStyle>
          <a:p>
            <a:fld id="{467DF677-53C7-4B51-BA27-AD932BC67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8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r">
              <a:defRPr sz="1200"/>
            </a:lvl1pPr>
          </a:lstStyle>
          <a:p>
            <a:fld id="{6C9B8283-C8F0-4D11-8EC9-2CE887944787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0" tIns="45924" rIns="91850" bIns="45924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850" tIns="45924" rIns="91850" bIns="459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2914015" cy="490408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r">
              <a:defRPr sz="1200"/>
            </a:lvl1pPr>
          </a:lstStyle>
          <a:p>
            <a:fld id="{1015FBC4-F36E-40D4-9FA1-7481E01525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614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072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5891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182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9545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879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8032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6185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altLang="lv-LV" dirty="0" smtClean="0">
                <a:solidFill>
                  <a:srgbClr val="7F7F7F"/>
                </a:solidFill>
                <a:latin typeface="Verdana" panose="020B0604030504040204" pitchFamily="34" charset="0"/>
              </a:rPr>
              <a:t>l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F204C3-B636-49A6-9EB7-6AA5F28F8BE3}" type="slidenum">
              <a:rPr lang="lv-LV" altLang="lv-LV" smtClean="0"/>
              <a:pPr/>
              <a:t>18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3571006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512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8581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096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1093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8690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4738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4106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3893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689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946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375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583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74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7327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 altLang="lv-LV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41977BA-247D-48EB-8000-E91FA7D93A8E}" type="slidenum">
              <a:rPr lang="lv-LV" altLang="lv-LV" smtClean="0"/>
              <a:pPr/>
              <a:t>10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val="2836194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445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NUL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NUL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NUL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1000" y="-1143000"/>
            <a:ext cx="6858000" cy="9144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-9427"/>
            <a:ext cx="6429401" cy="6876854"/>
          </a:xfrm>
          <a:custGeom>
            <a:avLst/>
            <a:gdLst>
              <a:gd name="connsiteX0" fmla="*/ 0 w 6099463"/>
              <a:gd name="connsiteY0" fmla="*/ 0 h 6858000"/>
              <a:gd name="connsiteX1" fmla="*/ 6099463 w 6099463"/>
              <a:gd name="connsiteY1" fmla="*/ 0 h 6858000"/>
              <a:gd name="connsiteX2" fmla="*/ 6099463 w 6099463"/>
              <a:gd name="connsiteY2" fmla="*/ 6858000 h 6858000"/>
              <a:gd name="connsiteX3" fmla="*/ 0 w 6099463"/>
              <a:gd name="connsiteY3" fmla="*/ 6858000 h 6858000"/>
              <a:gd name="connsiteX4" fmla="*/ 0 w 6099463"/>
              <a:gd name="connsiteY4" fmla="*/ 0 h 6858000"/>
              <a:gd name="connsiteX0" fmla="*/ 0 w 6099463"/>
              <a:gd name="connsiteY0" fmla="*/ 0 h 6867427"/>
              <a:gd name="connsiteX1" fmla="*/ 6099463 w 6099463"/>
              <a:gd name="connsiteY1" fmla="*/ 0 h 6867427"/>
              <a:gd name="connsiteX2" fmla="*/ 4892832 w 6099463"/>
              <a:gd name="connsiteY2" fmla="*/ 6867427 h 6867427"/>
              <a:gd name="connsiteX3" fmla="*/ 0 w 6099463"/>
              <a:gd name="connsiteY3" fmla="*/ 6858000 h 6867427"/>
              <a:gd name="connsiteX4" fmla="*/ 0 w 6099463"/>
              <a:gd name="connsiteY4" fmla="*/ 0 h 6867427"/>
              <a:gd name="connsiteX0" fmla="*/ 0 w 6429401"/>
              <a:gd name="connsiteY0" fmla="*/ 9427 h 6876854"/>
              <a:gd name="connsiteX1" fmla="*/ 6429401 w 6429401"/>
              <a:gd name="connsiteY1" fmla="*/ 0 h 6876854"/>
              <a:gd name="connsiteX2" fmla="*/ 4892832 w 6429401"/>
              <a:gd name="connsiteY2" fmla="*/ 6876854 h 6876854"/>
              <a:gd name="connsiteX3" fmla="*/ 0 w 6429401"/>
              <a:gd name="connsiteY3" fmla="*/ 6867427 h 6876854"/>
              <a:gd name="connsiteX4" fmla="*/ 0 w 6429401"/>
              <a:gd name="connsiteY4" fmla="*/ 9427 h 68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9401" h="6876854">
                <a:moveTo>
                  <a:pt x="0" y="9427"/>
                </a:moveTo>
                <a:lnTo>
                  <a:pt x="6429401" y="0"/>
                </a:lnTo>
                <a:lnTo>
                  <a:pt x="4892832" y="6876854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228521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748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46CD6F-9892-456A-AF62-A8DC38BCA7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8324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748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46CD6F-9892-456A-AF62-A8DC38BCA7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8450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748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46CD6F-9892-456A-AF62-A8DC38BCA7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71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D7EE3F86-74A9-4A03-80A2-9303F3E40F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1904214"/>
            <a:ext cx="12192000" cy="49537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258360" cy="1382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63607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D7EE3F86-74A9-4A03-80A2-9303F3E40F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1904214"/>
            <a:ext cx="12192000" cy="49537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258360" cy="1382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0092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D7EE3F86-74A9-4A03-80A2-9303F3E40F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1904214"/>
            <a:ext cx="12192000" cy="49537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258360" cy="1382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57382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8277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5D2993A-93F6-4AF1-85C4-0BF70D84356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61506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748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46CD6F-9892-456A-AF62-A8DC38BCA7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17642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616775" y="257547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45700" rIns="91425" b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79;p24"/>
          <p:cNvSpPr txBox="1">
            <a:spLocks noGrp="1"/>
          </p:cNvSpPr>
          <p:nvPr>
            <p:ph type="ftr" idx="10"/>
          </p:nvPr>
        </p:nvSpPr>
        <p:spPr>
          <a:xfrm>
            <a:off x="1008063" y="6565900"/>
            <a:ext cx="4114800" cy="292100"/>
          </a:xfrm>
          <a:prstGeom prst="rect">
            <a:avLst/>
          </a:prstGeom>
        </p:spPr>
        <p:txBody>
          <a:bodyPr spcFirstLastPara="1" lIns="108000" tIns="36000" rIns="36000" bIns="360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180;p24"/>
          <p:cNvSpPr txBox="1">
            <a:spLocks noGrp="1"/>
          </p:cNvSpPr>
          <p:nvPr>
            <p:ph type="sldNum" idx="11"/>
          </p:nvPr>
        </p:nvSpPr>
        <p:spPr>
          <a:xfrm>
            <a:off x="617538" y="6565900"/>
            <a:ext cx="390525" cy="292100"/>
          </a:xfrm>
        </p:spPr>
        <p:txBody>
          <a:bodyPr spcFirstLastPara="1" lIns="36000" tIns="36000" rIns="36000" bIns="3600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defRPr/>
            </a:pPr>
            <a:fld id="{58B107FD-7CDD-4DA3-B57F-579C804DA53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2032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748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46CD6F-9892-456A-AF62-A8DC38BCA7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4642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flipH="1" flipV="1">
            <a:off x="5762599" y="0"/>
            <a:ext cx="6429401" cy="6876854"/>
          </a:xfrm>
          <a:custGeom>
            <a:avLst/>
            <a:gdLst>
              <a:gd name="connsiteX0" fmla="*/ 0 w 6099463"/>
              <a:gd name="connsiteY0" fmla="*/ 0 h 6858000"/>
              <a:gd name="connsiteX1" fmla="*/ 6099463 w 6099463"/>
              <a:gd name="connsiteY1" fmla="*/ 0 h 6858000"/>
              <a:gd name="connsiteX2" fmla="*/ 6099463 w 6099463"/>
              <a:gd name="connsiteY2" fmla="*/ 6858000 h 6858000"/>
              <a:gd name="connsiteX3" fmla="*/ 0 w 6099463"/>
              <a:gd name="connsiteY3" fmla="*/ 6858000 h 6858000"/>
              <a:gd name="connsiteX4" fmla="*/ 0 w 6099463"/>
              <a:gd name="connsiteY4" fmla="*/ 0 h 6858000"/>
              <a:gd name="connsiteX0" fmla="*/ 0 w 6099463"/>
              <a:gd name="connsiteY0" fmla="*/ 0 h 6867427"/>
              <a:gd name="connsiteX1" fmla="*/ 6099463 w 6099463"/>
              <a:gd name="connsiteY1" fmla="*/ 0 h 6867427"/>
              <a:gd name="connsiteX2" fmla="*/ 4892832 w 6099463"/>
              <a:gd name="connsiteY2" fmla="*/ 6867427 h 6867427"/>
              <a:gd name="connsiteX3" fmla="*/ 0 w 6099463"/>
              <a:gd name="connsiteY3" fmla="*/ 6858000 h 6867427"/>
              <a:gd name="connsiteX4" fmla="*/ 0 w 6099463"/>
              <a:gd name="connsiteY4" fmla="*/ 0 h 6867427"/>
              <a:gd name="connsiteX0" fmla="*/ 0 w 6429401"/>
              <a:gd name="connsiteY0" fmla="*/ 9427 h 6876854"/>
              <a:gd name="connsiteX1" fmla="*/ 6429401 w 6429401"/>
              <a:gd name="connsiteY1" fmla="*/ 0 h 6876854"/>
              <a:gd name="connsiteX2" fmla="*/ 4892832 w 6429401"/>
              <a:gd name="connsiteY2" fmla="*/ 6876854 h 6876854"/>
              <a:gd name="connsiteX3" fmla="*/ 0 w 6429401"/>
              <a:gd name="connsiteY3" fmla="*/ 6867427 h 6876854"/>
              <a:gd name="connsiteX4" fmla="*/ 0 w 6429401"/>
              <a:gd name="connsiteY4" fmla="*/ 9427 h 68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9401" h="6876854">
                <a:moveTo>
                  <a:pt x="0" y="9427"/>
                </a:moveTo>
                <a:lnTo>
                  <a:pt x="6429401" y="0"/>
                </a:lnTo>
                <a:lnTo>
                  <a:pt x="4892832" y="6876854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2237500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748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46CD6F-9892-456A-AF62-A8DC38BCA7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25089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748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46CD6F-9892-456A-AF62-A8DC38BCA7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2112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4959" r="-135" b="-1"/>
          <a:stretch/>
        </p:blipFill>
        <p:spPr>
          <a:xfrm>
            <a:off x="-1663" y="0"/>
            <a:ext cx="12207907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4910-06CA-4855-906E-4E1A599A3904}" type="slidenum">
              <a:rPr lang="lv-LV" smtClean="0"/>
              <a:t>‹#›</a:t>
            </a:fld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65310" r="61207" b="10584"/>
          <a:stretch/>
        </p:blipFill>
        <p:spPr>
          <a:xfrm rot="10800000" flipH="1">
            <a:off x="1" y="0"/>
            <a:ext cx="1485900" cy="18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6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4959" r="-135" b="-1"/>
          <a:stretch/>
        </p:blipFill>
        <p:spPr>
          <a:xfrm>
            <a:off x="-1663" y="0"/>
            <a:ext cx="12207907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88700" y="248163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lv-LV" dirty="0"/>
              <a:t>Paldies!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48810" y="6024781"/>
            <a:ext cx="4011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Latvia</a:t>
            </a:r>
          </a:p>
        </p:txBody>
      </p:sp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371" y="5506044"/>
            <a:ext cx="1075755" cy="45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6" y="5624084"/>
            <a:ext cx="1480349" cy="40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363" y="5544537"/>
            <a:ext cx="415996" cy="41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37" y="5540423"/>
            <a:ext cx="420035" cy="41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3510754" y="6024781"/>
            <a:ext cx="275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Zinātne</a:t>
            </a:r>
            <a:r>
              <a:rPr lang="lv-LV" sz="240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Latvijai</a:t>
            </a:r>
            <a:endParaRPr lang="lv-LV" sz="2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469381" y="6032809"/>
            <a:ext cx="275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@zinatkongress</a:t>
            </a:r>
            <a:endParaRPr lang="lv-LV" sz="2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428006" y="6024781"/>
            <a:ext cx="275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Zinātne</a:t>
            </a:r>
            <a:r>
              <a:rPr lang="lv-LV" sz="240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Latvijai</a:t>
            </a:r>
            <a:endParaRPr lang="lv-LV" sz="2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65310" r="61207" b="10584"/>
          <a:stretch/>
        </p:blipFill>
        <p:spPr>
          <a:xfrm rot="10800000" flipH="1">
            <a:off x="1" y="0"/>
            <a:ext cx="1485900" cy="18501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438" y="-7546"/>
            <a:ext cx="3030375" cy="10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6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8694" y="-462506"/>
            <a:ext cx="13889388" cy="77830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B4910-06CA-4855-906E-4E1A599A3904}" type="slidenum">
              <a:rPr lang="lv-LV" smtClean="0"/>
              <a:t>‹#›</a:t>
            </a:fld>
            <a:endParaRPr lang="lv-LV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71827" y="29970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6000" b="1">
                <a:solidFill>
                  <a:srgbClr val="FFFF00"/>
                </a:solidFill>
              </a:defRPr>
            </a:lvl1pPr>
          </a:lstStyle>
          <a:p>
            <a:r>
              <a:rPr lang="lv-LV" dirty="0"/>
              <a:t>Starpslaids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22C813-F68F-4592-8F56-8AC360ABB6E6}"/>
              </a:ext>
            </a:extLst>
          </p:cNvPr>
          <p:cNvSpPr/>
          <p:nvPr userDrawn="1"/>
        </p:nvSpPr>
        <p:spPr>
          <a:xfrm>
            <a:off x="9111624" y="-389557"/>
            <a:ext cx="3629319" cy="989814"/>
          </a:xfrm>
          <a:prstGeom prst="rect">
            <a:avLst/>
          </a:prstGeom>
          <a:solidFill>
            <a:srgbClr val="000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42D5E6-E9A5-4C3A-BC8C-E4F72A2CB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5680"/>
          <a:stretch/>
        </p:blipFill>
        <p:spPr>
          <a:xfrm>
            <a:off x="7560297" y="-47000"/>
            <a:ext cx="4156419" cy="8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3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3">
  <p:cSld name="text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616774" y="681038"/>
            <a:ext cx="5938219" cy="7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616775" y="1845946"/>
            <a:ext cx="10929767" cy="419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197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1"/>
            <a:ext cx="12192000" cy="1658471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16775" y="257547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16775" y="2243979"/>
            <a:ext cx="10929767" cy="393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2972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79156" y="366299"/>
            <a:ext cx="2960508" cy="6120997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</a:t>
            </a:r>
            <a:r>
              <a:rPr lang="en-US"/>
              <a:t>Drop picture</a:t>
            </a:r>
          </a:p>
        </p:txBody>
      </p:sp>
    </p:spTree>
    <p:extLst>
      <p:ext uri="{BB962C8B-B14F-4D97-AF65-F5344CB8AC3E}">
        <p14:creationId xmlns:p14="http://schemas.microsoft.com/office/powerpoint/2010/main" val="111295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3838"/>
            <a:ext cx="960106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881923"/>
            <a:ext cx="960106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58360" cy="1382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2084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4948" y="6387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B4910-06CA-4855-906E-4E1A599A390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01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60" r:id="rId3"/>
    <p:sldLayoutId id="2147483659" r:id="rId4"/>
    <p:sldLayoutId id="2147483661" r:id="rId5"/>
    <p:sldLayoutId id="2147483663" r:id="rId6"/>
    <p:sldLayoutId id="2147483664" r:id="rId7"/>
    <p:sldLayoutId id="2147483665" r:id="rId8"/>
    <p:sldLayoutId id="2147483666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3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microsoft.com/office/2007/relationships/diagramDrawing" Target="../diagrams/drawing1.xml"/><Relationship Id="rId5" Type="http://schemas.openxmlformats.org/officeDocument/2006/relationships/image" Target="../media/image2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4.pn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28" y="5400684"/>
            <a:ext cx="20281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30</a:t>
            </a:r>
            <a:r>
              <a:rPr lang="lv-LV" sz="24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Arial"/>
              </a:rPr>
              <a:t>/0</a:t>
            </a:r>
            <a:r>
              <a:rPr lang="en-US" sz="24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6</a:t>
            </a:r>
            <a:r>
              <a:rPr lang="lv-LV" sz="24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Arial"/>
              </a:rPr>
              <a:t>/202</a:t>
            </a:r>
            <a:r>
              <a:rPr lang="en-US" sz="24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Arial"/>
              </a:rPr>
              <a:t>1</a:t>
            </a:r>
            <a:endParaRPr lang="en-GB" sz="2400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Arial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0" y="3033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92473" y="48371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9062" y="5368120"/>
            <a:ext cx="7132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2400" b="1" dirty="0" smtClean="0">
                <a:solidFill>
                  <a:schemeClr val="bg1"/>
                </a:solidFill>
                <a:latin typeface="+mj-lt"/>
              </a:rPr>
              <a:t>IZGLĪTĪBAS UN ZINĀTNES </a:t>
            </a:r>
          </a:p>
          <a:p>
            <a:pPr algn="ctr">
              <a:lnSpc>
                <a:spcPct val="150000"/>
              </a:lnSpc>
            </a:pPr>
            <a:r>
              <a:rPr lang="lv-LV" sz="2400" b="1" dirty="0" smtClean="0">
                <a:solidFill>
                  <a:schemeClr val="bg1"/>
                </a:solidFill>
                <a:latin typeface="+mj-lt"/>
              </a:rPr>
              <a:t>MINISTRIJA</a:t>
            </a:r>
            <a:endParaRPr lang="lv-LV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3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1"/>
          <a:stretch/>
        </p:blipFill>
        <p:spPr bwMode="auto">
          <a:xfrm>
            <a:off x="10051978" y="265735"/>
            <a:ext cx="1884972" cy="1650091"/>
          </a:xfrm>
          <a:prstGeom prst="rect">
            <a:avLst/>
          </a:prstGeom>
          <a:solidFill>
            <a:srgbClr val="030A24"/>
          </a:solidFill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436728" y="377355"/>
            <a:ext cx="48972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3600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lvl="0">
              <a:defRPr/>
            </a:pPr>
            <a:r>
              <a:rPr lang="lv-LV" sz="3600" b="1" dirty="0">
                <a:solidFill>
                  <a:schemeClr val="bg1"/>
                </a:solidFill>
                <a:ea typeface="Verdana" panose="020B0604030504040204" pitchFamily="34" charset="0"/>
              </a:rPr>
              <a:t>Par nepieciešamiem uzlabojumiem zinātnes </a:t>
            </a:r>
            <a:r>
              <a:rPr lang="lv-LV" sz="3600" b="1" dirty="0" smtClean="0">
                <a:solidFill>
                  <a:schemeClr val="bg1"/>
                </a:solidFill>
                <a:ea typeface="Verdana" panose="020B0604030504040204" pitchFamily="34" charset="0"/>
              </a:rPr>
              <a:t>finansēšanā</a:t>
            </a:r>
            <a:r>
              <a:rPr lang="en-US" sz="3600" b="1" dirty="0" smtClean="0">
                <a:solidFill>
                  <a:schemeClr val="bg1"/>
                </a:solidFill>
                <a:ea typeface="Verdana" panose="020B0604030504040204" pitchFamily="34" charset="0"/>
              </a:rPr>
              <a:t>:</a:t>
            </a:r>
            <a:r>
              <a:rPr lang="lv-LV" sz="2800" b="1" dirty="0" smtClean="0">
                <a:ea typeface="Verdana" panose="020B0604030504040204" pitchFamily="34" charset="0"/>
              </a:rPr>
              <a:t/>
            </a:r>
            <a:br>
              <a:rPr lang="lv-LV" sz="2800" b="1" dirty="0" smtClean="0">
                <a:ea typeface="Verdana" panose="020B0604030504040204" pitchFamily="34" charset="0"/>
              </a:rPr>
            </a:br>
            <a:r>
              <a:rPr lang="lv-LV" sz="28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Latvijas Pētniecības un inovācijas stratēģiskās padomes sēde </a:t>
            </a:r>
          </a:p>
        </p:txBody>
      </p:sp>
    </p:spTree>
    <p:extLst>
      <p:ext uri="{BB962C8B-B14F-4D97-AF65-F5344CB8AC3E}">
        <p14:creationId xmlns:p14="http://schemas.microsoft.com/office/powerpoint/2010/main" val="41897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5222875" y="1778000"/>
            <a:ext cx="30289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851" tIns="26426" rIns="52851" bIns="2642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lv-LV" altLang="lv-LV" sz="1238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25604" name="Title 1"/>
          <p:cNvSpPr txBox="1">
            <a:spLocks/>
          </p:cNvSpPr>
          <p:nvPr/>
        </p:nvSpPr>
        <p:spPr bwMode="auto">
          <a:xfrm>
            <a:off x="1220788" y="1630729"/>
            <a:ext cx="51720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638" tIns="19820" rIns="39638" bIns="19820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 defTabSz="6858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lv-LV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A</a:t>
            </a:r>
            <a:r>
              <a:rPr lang="lv-LV" altLang="lv-LV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ugstskolu</a:t>
            </a:r>
            <a:r>
              <a:rPr lang="en-US" altLang="lv-LV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lv-LV" altLang="lv-LV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uzdevumi</a:t>
            </a:r>
            <a:endParaRPr lang="en-US" altLang="lv-LV" sz="1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lv-LV" altLang="lv-LV" sz="1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grpSp>
        <p:nvGrpSpPr>
          <p:cNvPr id="25605" name="Group 8"/>
          <p:cNvGrpSpPr>
            <a:grpSpLocks noChangeAspect="1"/>
          </p:cNvGrpSpPr>
          <p:nvPr/>
        </p:nvGrpSpPr>
        <p:grpSpPr bwMode="auto">
          <a:xfrm>
            <a:off x="995363" y="2089517"/>
            <a:ext cx="5915025" cy="1525587"/>
            <a:chOff x="901298" y="1898245"/>
            <a:chExt cx="10600420" cy="2778780"/>
          </a:xfrm>
        </p:grpSpPr>
        <p:sp>
          <p:nvSpPr>
            <p:cNvPr id="7" name="Diamond 6">
              <a:extLst/>
            </p:cNvPr>
            <p:cNvSpPr/>
            <p:nvPr/>
          </p:nvSpPr>
          <p:spPr>
            <a:xfrm>
              <a:off x="901298" y="1898245"/>
              <a:ext cx="2449533" cy="2446252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2169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70" ker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Diamond 7">
              <a:extLst/>
            </p:cNvPr>
            <p:cNvSpPr/>
            <p:nvPr/>
          </p:nvSpPr>
          <p:spPr>
            <a:xfrm>
              <a:off x="901298" y="2230773"/>
              <a:ext cx="2449533" cy="2446252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2169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70" ker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Diamond 8">
              <a:extLst/>
            </p:cNvPr>
            <p:cNvSpPr/>
            <p:nvPr/>
          </p:nvSpPr>
          <p:spPr>
            <a:xfrm>
              <a:off x="3615415" y="2230773"/>
              <a:ext cx="2449533" cy="2446252"/>
            </a:xfrm>
            <a:prstGeom prst="diamond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2169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70" ker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Diamond 9">
              <a:extLst/>
            </p:cNvPr>
            <p:cNvSpPr/>
            <p:nvPr/>
          </p:nvSpPr>
          <p:spPr>
            <a:xfrm>
              <a:off x="3615415" y="1898245"/>
              <a:ext cx="2449533" cy="2446252"/>
            </a:xfrm>
            <a:prstGeom prst="diamond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2169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70" ker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Diamond 10">
              <a:extLst/>
            </p:cNvPr>
            <p:cNvSpPr/>
            <p:nvPr/>
          </p:nvSpPr>
          <p:spPr>
            <a:xfrm>
              <a:off x="6338066" y="1898245"/>
              <a:ext cx="2449534" cy="2446252"/>
            </a:xfrm>
            <a:prstGeom prst="diamond">
              <a:avLst/>
            </a:prstGeom>
            <a:solidFill>
              <a:srgbClr val="0001B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2169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70" ker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Diamond 11">
              <a:extLst/>
            </p:cNvPr>
            <p:cNvSpPr/>
            <p:nvPr/>
          </p:nvSpPr>
          <p:spPr>
            <a:xfrm>
              <a:off x="6338066" y="2230773"/>
              <a:ext cx="2449534" cy="2446252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2169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70" ker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Diamond 12">
              <a:extLst/>
            </p:cNvPr>
            <p:cNvSpPr/>
            <p:nvPr/>
          </p:nvSpPr>
          <p:spPr>
            <a:xfrm>
              <a:off x="9052184" y="2230773"/>
              <a:ext cx="2449534" cy="2446252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2169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70" ker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Diamond 13">
              <a:extLst/>
            </p:cNvPr>
            <p:cNvSpPr/>
            <p:nvPr/>
          </p:nvSpPr>
          <p:spPr>
            <a:xfrm>
              <a:off x="9052184" y="1898245"/>
              <a:ext cx="2449534" cy="2446252"/>
            </a:xfrm>
            <a:prstGeom prst="diamond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2169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70" ker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5" name="TextBox 14">
            <a:extLst/>
          </p:cNvPr>
          <p:cNvSpPr txBox="1"/>
          <p:nvPr/>
        </p:nvSpPr>
        <p:spPr>
          <a:xfrm>
            <a:off x="3360738" y="3903663"/>
            <a:ext cx="722312" cy="160337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ctr">
              <a:defRPr/>
            </a:pPr>
            <a:endParaRPr lang="en-GB" altLang="ko-KR" sz="443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607" name="TextBox 16"/>
          <p:cNvSpPr txBox="1">
            <a:spLocks noChangeArrowheads="1"/>
          </p:cNvSpPr>
          <p:nvPr/>
        </p:nvSpPr>
        <p:spPr bwMode="auto">
          <a:xfrm>
            <a:off x="5649913" y="3626217"/>
            <a:ext cx="115411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lv-LV" sz="15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B</a:t>
            </a:r>
            <a:r>
              <a:rPr lang="lv-LV" altLang="lv-LV" sz="15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ūt labāko resursu centram</a:t>
            </a:r>
          </a:p>
          <a:p>
            <a:pPr algn="ctr" eaLnBrk="1" hangingPunct="1">
              <a:lnSpc>
                <a:spcPct val="90000"/>
              </a:lnSpc>
            </a:pPr>
            <a:endParaRPr lang="lv-LV" altLang="lv-LV" sz="150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lv-LV" altLang="lv-LV" sz="15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Sadarboties </a:t>
            </a:r>
            <a:endParaRPr lang="en-US" altLang="lv-LV" sz="150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25608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2645191"/>
            <a:ext cx="6619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446753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626141"/>
            <a:ext cx="815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356266"/>
            <a:ext cx="75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itle 1"/>
          <p:cNvSpPr txBox="1">
            <a:spLocks/>
          </p:cNvSpPr>
          <p:nvPr/>
        </p:nvSpPr>
        <p:spPr bwMode="auto">
          <a:xfrm>
            <a:off x="2281238" y="3575417"/>
            <a:ext cx="187483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lv-LV" altLang="lv-LV" sz="15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Attīstīt cilvēkresursus</a:t>
            </a:r>
          </a:p>
          <a:p>
            <a:pPr algn="ctr" eaLnBrk="1" hangingPunct="1">
              <a:lnSpc>
                <a:spcPct val="90000"/>
              </a:lnSpc>
            </a:pPr>
            <a:endParaRPr lang="lv-LV" altLang="lv-LV" sz="150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lv-LV" altLang="lv-LV" sz="15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Veidot vietēji sakņotu un globāli saistītu cilvēkkapitālu</a:t>
            </a:r>
            <a:endParaRPr lang="en-US" altLang="lv-LV" sz="150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lv-LV" altLang="lv-LV" sz="150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lv-LV" altLang="lv-LV" sz="150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25613" name="Content Placeholder 34"/>
          <p:cNvSpPr txBox="1">
            <a:spLocks/>
          </p:cNvSpPr>
          <p:nvPr/>
        </p:nvSpPr>
        <p:spPr bwMode="auto">
          <a:xfrm>
            <a:off x="3987800" y="3827829"/>
            <a:ext cx="1725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638" tIns="19820" rIns="39638" bIns="19820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 defTabSz="6858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lv-LV" altLang="lv-LV" sz="15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Celt </a:t>
            </a:r>
            <a:r>
              <a:rPr lang="en-US" altLang="lv-LV" sz="15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tautsaimniecības</a:t>
            </a:r>
            <a:r>
              <a:rPr lang="lv-LV" altLang="lv-LV" sz="15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 inovētspēju</a:t>
            </a:r>
            <a:endParaRPr lang="en-US" altLang="lv-LV" sz="150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lv-LV" altLang="lv-LV" sz="150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25614" name="Rectangle 23"/>
          <p:cNvSpPr>
            <a:spLocks noChangeArrowheads="1"/>
          </p:cNvSpPr>
          <p:nvPr/>
        </p:nvSpPr>
        <p:spPr bwMode="auto">
          <a:xfrm>
            <a:off x="942975" y="3670667"/>
            <a:ext cx="13906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defTabSz="6858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defTabSz="6858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lv-LV" altLang="lv-LV" sz="15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Radīt jaunas </a:t>
            </a:r>
          </a:p>
          <a:p>
            <a:pPr algn="ctr" eaLnBrk="1" hangingPunct="1">
              <a:lnSpc>
                <a:spcPct val="90000"/>
              </a:lnSpc>
            </a:pPr>
            <a:r>
              <a:rPr lang="lv-LV" altLang="lv-LV" sz="15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zināšanas </a:t>
            </a:r>
          </a:p>
          <a:p>
            <a:pPr algn="ctr" eaLnBrk="1" hangingPunct="1">
              <a:lnSpc>
                <a:spcPct val="90000"/>
              </a:lnSpc>
            </a:pPr>
            <a:r>
              <a:rPr lang="lv-LV" altLang="lv-LV" sz="15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lv-LV" altLang="lv-LV" sz="15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Veikt </a:t>
            </a:r>
            <a:r>
              <a:rPr lang="en-US" altLang="lv-LV" sz="15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pētniecības un </a:t>
            </a:r>
            <a:r>
              <a:rPr lang="lv-LV" altLang="lv-LV" sz="15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studiju darbu</a:t>
            </a:r>
            <a:endParaRPr lang="en-US" altLang="lv-LV" sz="150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25615" name="Title 3"/>
          <p:cNvSpPr txBox="1">
            <a:spLocks/>
          </p:cNvSpPr>
          <p:nvPr/>
        </p:nvSpPr>
        <p:spPr bwMode="auto">
          <a:xfrm>
            <a:off x="758335" y="5691159"/>
            <a:ext cx="6096979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43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defTabSz="5143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defTabSz="5143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defTabSz="5143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defTabSz="5143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335213" indent="-49213" defTabSz="5143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792413" indent="-49213" defTabSz="5143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249613" indent="-49213" defTabSz="5143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06813" indent="-49213" defTabSz="5143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lv-LV" altLang="lv-LV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Virzot sabiedrības un ekonomikas izaugsmi, </a:t>
            </a:r>
          </a:p>
          <a:p>
            <a:pPr eaLnBrk="1" hangingPunct="1"/>
            <a:r>
              <a:rPr lang="lv-LV" altLang="lv-LV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ienest globālās zināšanas </a:t>
            </a:r>
            <a:r>
              <a:rPr lang="en-US" altLang="lv-LV" sz="1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sabiedrības</a:t>
            </a:r>
            <a:r>
              <a:rPr lang="en-US" altLang="lv-LV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lv-LV" sz="1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izglītošanā</a:t>
            </a:r>
            <a:endParaRPr lang="lv-LV" altLang="lv-LV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616" name="TextBox 9"/>
          <p:cNvSpPr txBox="1">
            <a:spLocks noChangeArrowheads="1"/>
          </p:cNvSpPr>
          <p:nvPr/>
        </p:nvSpPr>
        <p:spPr bwMode="auto">
          <a:xfrm>
            <a:off x="6604000" y="5345084"/>
            <a:ext cx="54721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lv-LV" altLang="lv-LV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Politikas mērķis ir kvalitāte </a:t>
            </a:r>
          </a:p>
          <a:p>
            <a:pPr algn="ctr"/>
            <a:r>
              <a:rPr lang="lv-LV" altLang="lv-LV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un tās salāgošana ar tautsaimniecības vajadzībām </a:t>
            </a:r>
          </a:p>
          <a:p>
            <a:pPr algn="ctr"/>
            <a:r>
              <a:rPr lang="lv-LV" altLang="lv-LV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(ko definē Latvijas Viedās specializācijas stratēģija)</a:t>
            </a:r>
          </a:p>
        </p:txBody>
      </p:sp>
      <p:sp>
        <p:nvSpPr>
          <p:cNvPr id="25617" name="Title 1"/>
          <p:cNvSpPr txBox="1">
            <a:spLocks/>
          </p:cNvSpPr>
          <p:nvPr/>
        </p:nvSpPr>
        <p:spPr bwMode="auto">
          <a:xfrm>
            <a:off x="1762353" y="435768"/>
            <a:ext cx="6796856" cy="12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638" tIns="19820" rIns="39638" bIns="198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Kvalitāte </a:t>
            </a:r>
            <a:r>
              <a:rPr lang="en-US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– </a:t>
            </a:r>
            <a:r>
              <a:rPr lang="en-US" altLang="lv-LV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pētniecībā</a:t>
            </a:r>
            <a:r>
              <a:rPr lang="en-US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endParaRPr lang="lv-LV" altLang="lv-LV" sz="28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lv-LV" sz="2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balstīta</a:t>
            </a:r>
            <a:r>
              <a:rPr lang="en-US" altLang="lv-LV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lv-LV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augstākā </a:t>
            </a:r>
            <a:r>
              <a:rPr lang="lv-LV" altLang="lv-LV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izglītīb</a:t>
            </a:r>
            <a:r>
              <a:rPr lang="en-US" altLang="lv-LV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</a:t>
            </a:r>
            <a:endParaRPr lang="lv-LV" altLang="lv-LV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Chevron 1"/>
          <p:cNvSpPr/>
          <p:nvPr/>
        </p:nvSpPr>
        <p:spPr>
          <a:xfrm>
            <a:off x="345802" y="5747301"/>
            <a:ext cx="412533" cy="464770"/>
          </a:xfrm>
          <a:prstGeom prst="chevron">
            <a:avLst/>
          </a:prstGeom>
          <a:solidFill>
            <a:srgbClr val="F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663138202"/>
              </p:ext>
            </p:extLst>
          </p:nvPr>
        </p:nvGraphicFramePr>
        <p:xfrm>
          <a:off x="7394222" y="778933"/>
          <a:ext cx="4481275" cy="453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347511" y="315698"/>
            <a:ext cx="106286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Galvenie </a:t>
            </a:r>
            <a:r>
              <a:rPr lang="lv-LV" altLang="lv-LV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ZTAIP 2021+ </a:t>
            </a:r>
            <a:r>
              <a:rPr lang="lv-LV" altLang="lv-LV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rādītāji – finansējuma kontekstā</a:t>
            </a:r>
            <a:endParaRPr lang="lv-LV" altLang="lv-LV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75848"/>
              </p:ext>
            </p:extLst>
          </p:nvPr>
        </p:nvGraphicFramePr>
        <p:xfrm>
          <a:off x="1434291" y="1793229"/>
          <a:ext cx="9536978" cy="3266990"/>
        </p:xfrm>
        <a:graphic>
          <a:graphicData uri="http://schemas.openxmlformats.org/drawingml/2006/table">
            <a:tbl>
              <a:tblPr/>
              <a:tblGrid>
                <a:gridCol w="4638734"/>
                <a:gridCol w="1164445"/>
                <a:gridCol w="1252239"/>
                <a:gridCol w="1184012"/>
                <a:gridCol w="1297548"/>
              </a:tblGrid>
              <a:tr h="30224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1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Rezultatīvais rādītājs (RR)</a:t>
                      </a:r>
                      <a:endParaRPr lang="lv-LV" sz="1100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32383" marR="32383" marT="21589" marB="21589" anchor="ctr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1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Datu avots</a:t>
                      </a:r>
                      <a:endParaRPr lang="lv-LV" sz="1100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32383" marR="32383" marT="21589" marB="21589" anchor="ctr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1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Aktuālā vērtība</a:t>
                      </a:r>
                      <a:r>
                        <a:rPr lang="lv-LV" sz="1100" b="1" i="0" u="none" strike="noStrike" baseline="0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 (2019)</a:t>
                      </a:r>
                      <a:endParaRPr lang="lv-LV" sz="1100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32383" marR="32383" marT="21589" marB="21589" anchor="ctr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100" b="1" i="0" u="none" strike="noStrike" noProof="0" dirty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Mērķa vērtība (2024)</a:t>
                      </a:r>
                      <a:endParaRPr lang="lv-LV" sz="1100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32383" marR="32383" marT="21589" marB="21589" anchor="ctr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100" b="1" i="0" u="none" strike="noStrike" noProof="0" dirty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Mērķa </a:t>
                      </a:r>
                      <a:endParaRPr lang="lv-LV" sz="1100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100" b="1" i="0" u="none" strike="noStrike" noProof="0" dirty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vērtība (2027)</a:t>
                      </a:r>
                      <a:endParaRPr lang="lv-LV" sz="1100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32383" marR="32383" marT="21589" marB="21589" anchor="ctr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88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P&amp;A intensitāte </a:t>
                      </a:r>
                      <a:r>
                        <a:rPr lang="lv-LV" sz="1600" b="0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- ieguldījumi P&amp;A, % no IKP</a:t>
                      </a:r>
                      <a:endParaRPr lang="lv-LV" sz="1600" b="0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32383" marR="32383" marT="21589" marB="21589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CSP</a:t>
                      </a:r>
                      <a:endParaRPr lang="lv-LV" sz="1600" b="0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32383" marR="32383" marT="21589" marB="21589" anchor="ctr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0.64</a:t>
                      </a:r>
                      <a:endParaRPr lang="lv-LV" sz="1600" b="1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32383" marR="32383" marT="21589" marB="21589" anchor="ctr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lv-LV" sz="1600" b="1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32383" marR="32383" marT="21589" marB="21589" anchor="ctr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1.5</a:t>
                      </a:r>
                      <a:endParaRPr lang="lv-LV" sz="1600" b="1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32383" marR="32383" marT="21589" marB="21589" anchor="ctr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79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Valsts budžeta finansējums P&amp;A</a:t>
                      </a:r>
                      <a:r>
                        <a:rPr lang="lv-LV" sz="1600" b="0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, % no IKP</a:t>
                      </a:r>
                      <a:endParaRPr lang="lv-LV" sz="1600" b="0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29984" marR="29984" marT="29984" marB="29984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CSP</a:t>
                      </a:r>
                      <a:endParaRPr lang="lv-LV" sz="1600" b="0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29984" marR="29984" marT="29984" marB="29984" anchor="ctr">
                    <a:lnL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0.22</a:t>
                      </a:r>
                      <a:endParaRPr lang="lv-LV" sz="1600" b="1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29984" marR="29984" marT="29984" marB="29984" anchor="ctr">
                    <a:lnL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0.3</a:t>
                      </a:r>
                      <a:endParaRPr lang="lv-LV" sz="1600" b="1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29984" marR="29984" marT="29984" marB="29984" anchor="ctr">
                    <a:lnL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0.4</a:t>
                      </a:r>
                      <a:endParaRPr lang="lv-LV" sz="1600" b="1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29984" marR="29984" marT="29984" marB="29984" anchor="ctr">
                    <a:lnL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98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1" i="0" u="none" strike="noStrike" noProof="0" dirty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Uzņēmumu finansējums P&amp;A aktivitātēm valsts sektorā un augstākās izglītības sektorā</a:t>
                      </a:r>
                      <a:r>
                        <a:rPr lang="lv-LV" sz="1600" b="0" i="0" u="none" strike="noStrike" noProof="0" dirty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, % no visa valsts un augstākās izglītības P&amp;A finansējuma</a:t>
                      </a:r>
                      <a:endParaRPr lang="lv-LV" sz="1600" b="0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32383" marR="32383" marT="21589" marB="21589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CSP</a:t>
                      </a:r>
                      <a:endParaRPr lang="lv-LV" sz="1600" b="0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32383" marR="32383" marT="21589" marB="21589" anchor="ctr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6.4</a:t>
                      </a:r>
                      <a:endParaRPr lang="lv-LV" sz="1600" b="1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32383" marR="32383" marT="21589" marB="21589" anchor="ctr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8.0</a:t>
                      </a:r>
                      <a:endParaRPr lang="lv-LV" sz="1600" b="1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32383" marR="32383" marT="21589" marB="21589" anchor="ctr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10.0</a:t>
                      </a:r>
                      <a:endParaRPr lang="lv-LV" sz="1600" b="1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32383" marR="32383" marT="21589" marB="21589" anchor="ctr">
                    <a:lnL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Ieguldījumi P&amp;A uz 1 zinātnisko darbinieku</a:t>
                      </a:r>
                      <a:r>
                        <a:rPr lang="lv-LV" sz="1600" b="0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, % no vidējā ES-27 rādītāja</a:t>
                      </a:r>
                      <a:endParaRPr lang="lv-LV" sz="1600" b="0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29984" marR="29984" marT="29984" marB="29984">
                    <a:lnL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600" b="0" i="0" u="none" strike="noStrike" noProof="0" dirty="0" err="1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Eurostat</a:t>
                      </a:r>
                      <a:endParaRPr lang="lv-LV" sz="1600" b="0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29984" marR="29984" marT="29984" marB="29984" anchor="ctr">
                    <a:lnL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6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31</a:t>
                      </a:r>
                      <a:endParaRPr lang="lv-LV" sz="1600" b="1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29984" marR="29984" marT="29984" marB="29984" anchor="ctr">
                    <a:lnL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6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lv-LV" sz="1600" b="1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29984" marR="29984" marT="29984" marB="29984" anchor="ctr">
                    <a:lnL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lv-LV" sz="1600" b="1" i="0" u="none" strike="noStrike" noProof="0" dirty="0" smtClean="0">
                          <a:solidFill>
                            <a:srgbClr val="0001B4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lv-LV" sz="1600" b="1" noProof="0" dirty="0">
                        <a:solidFill>
                          <a:srgbClr val="0001B4"/>
                        </a:solidFill>
                        <a:effectLst/>
                        <a:latin typeface="+mj-lt"/>
                      </a:endParaRPr>
                    </a:p>
                  </a:txBody>
                  <a:tcPr marL="29984" marR="29984" marT="29984" marB="29984" anchor="ctr">
                    <a:lnL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3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BE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86896" y="5506226"/>
            <a:ext cx="9117633" cy="51488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lv-LV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PĒTNIECĪBAS FINANSĒJUMS IR STARP ZINĀTNES RĀDITĀJIEM 2027.GADAM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  <a:p>
            <a:pPr algn="ctr"/>
            <a:r>
              <a:rPr lang="lv-LV" altLang="lv-LV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4 no 13 ZTAIP rādītājiem ir saistībā ar P&amp;A finansējumu</a:t>
            </a:r>
            <a:endParaRPr lang="lv-LV" altLang="lv-LV" sz="1400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335868" y="420239"/>
            <a:ext cx="10141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P&amp;A </a:t>
            </a:r>
            <a:r>
              <a:rPr lang="en-US" altLang="lv-LV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intensitātes</a:t>
            </a:r>
            <a:r>
              <a:rPr lang="en-US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lv-LV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paaugstināšana</a:t>
            </a:r>
            <a:r>
              <a:rPr lang="en-US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– </a:t>
            </a:r>
            <a:r>
              <a:rPr lang="en-US" altLang="lv-LV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nepieciešami</a:t>
            </a:r>
            <a:r>
              <a:rPr lang="en-US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br>
              <a:rPr lang="en-US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US" altLang="lv-LV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papildu</a:t>
            </a:r>
            <a:r>
              <a:rPr lang="en-US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lv-LV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ieguldījumi</a:t>
            </a:r>
            <a:r>
              <a:rPr lang="en-US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P&amp;A</a:t>
            </a:r>
            <a:endParaRPr lang="lv-LV" altLang="lv-LV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6712" y="2132427"/>
            <a:ext cx="537366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1.5 % pārcelti no iepriekšējā perioda</a:t>
            </a: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endParaRPr lang="lv-LV" sz="5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NAP paredzētās investīcijas ir pamatā progresam (</a:t>
            </a:r>
            <a:r>
              <a:rPr lang="lv-LV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valsts, SF, ārvalstu un uzņēmumu finansējums šobrīd iezīmē skaidru virzību uz 1 % 2027.gadā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endParaRPr lang="lv-LV" sz="5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Valsts finansējuma daļa P&amp;A pēdējos gados ir bijusi stabila. Tai ir NAP paredzēts nozīmīgs pieaugums</a:t>
            </a: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endParaRPr lang="lv-LV" sz="5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Vairums šo P&amp;A ieguldījumu ir tieši sasaistīti ar RIS3 jomu attīstību</a:t>
            </a:r>
            <a:endParaRPr lang="lv-LV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12252"/>
              </p:ext>
            </p:extLst>
          </p:nvPr>
        </p:nvGraphicFramePr>
        <p:xfrm>
          <a:off x="247427" y="1540233"/>
          <a:ext cx="6159286" cy="498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55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14283" y="331835"/>
            <a:ext cx="98736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lv-LV" sz="2800" b="1" dirty="0" err="1">
                <a:solidFill>
                  <a:srgbClr val="0001B4"/>
                </a:solidFill>
                <a:latin typeface="+mj-lt"/>
              </a:rPr>
              <a:t>Valsts</a:t>
            </a:r>
            <a:r>
              <a:rPr lang="en-US" altLang="lv-LV" sz="28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2800" b="1" dirty="0" err="1">
                <a:solidFill>
                  <a:srgbClr val="0001B4"/>
                </a:solidFill>
                <a:latin typeface="+mj-lt"/>
              </a:rPr>
              <a:t>budžeta</a:t>
            </a:r>
            <a:r>
              <a:rPr lang="en-US" altLang="lv-LV" sz="28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2800" b="1" dirty="0" err="1">
                <a:solidFill>
                  <a:srgbClr val="0001B4"/>
                </a:solidFill>
                <a:latin typeface="+mj-lt"/>
              </a:rPr>
              <a:t>ieguldījumi</a:t>
            </a:r>
            <a:r>
              <a:rPr lang="en-US" altLang="lv-LV" sz="2800" b="1" dirty="0">
                <a:solidFill>
                  <a:srgbClr val="0001B4"/>
                </a:solidFill>
                <a:latin typeface="+mj-lt"/>
              </a:rPr>
              <a:t> P&amp;A – </a:t>
            </a:r>
            <a:r>
              <a:rPr lang="en-US" altLang="lv-LV" sz="2800" b="1" dirty="0" err="1">
                <a:solidFill>
                  <a:srgbClr val="0001B4"/>
                </a:solidFill>
                <a:latin typeface="+mj-lt"/>
              </a:rPr>
              <a:t>pamats</a:t>
            </a:r>
            <a:r>
              <a:rPr lang="en-US" altLang="lv-LV" sz="28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2800" b="1" dirty="0" err="1">
                <a:solidFill>
                  <a:srgbClr val="0001B4"/>
                </a:solidFill>
                <a:latin typeface="+mj-lt"/>
              </a:rPr>
              <a:t>turpmākai</a:t>
            </a:r>
            <a:r>
              <a:rPr lang="en-US" altLang="lv-LV" sz="28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2800" b="1" dirty="0" err="1">
                <a:solidFill>
                  <a:srgbClr val="0001B4"/>
                </a:solidFill>
                <a:latin typeface="+mj-lt"/>
              </a:rPr>
              <a:t>izaugsmei</a:t>
            </a:r>
            <a:endParaRPr lang="lv-LV" altLang="lv-LV" sz="2800" b="1" dirty="0">
              <a:solidFill>
                <a:srgbClr val="0001B4"/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13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1091" y="2239728"/>
            <a:ext cx="50596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Pilnvērtīgs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alsts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budžets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P&amp;A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pamats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pētniecības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kapacitātei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ietekmei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eliels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progress 2014-2020.ga</a:t>
            </a:r>
            <a:r>
              <a:rPr lang="lv-LV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dā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bet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pārāk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lēn</a:t>
            </a:r>
            <a:r>
              <a:rPr lang="lv-LV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tuvotos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vidējam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līmenim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endParaRPr lang="en-US" sz="1800" b="1" dirty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2027.gada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mērķis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– 0.4 %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nozīmīgs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pieaugums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esošā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līmeņa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fona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bet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tikai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2/3 no ES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valstu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vidējā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līmeņa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18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endParaRPr lang="lv-LV" b="1" dirty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endParaRPr lang="lv-LV" sz="1800" b="1" dirty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745841"/>
              </p:ext>
            </p:extLst>
          </p:nvPr>
        </p:nvGraphicFramePr>
        <p:xfrm>
          <a:off x="518897" y="1566836"/>
          <a:ext cx="5753715" cy="490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99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38686" y="573882"/>
            <a:ext cx="9753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Nepieciešamais papildu finansējums zinātnei</a:t>
            </a:r>
            <a:endParaRPr lang="lv-LV" altLang="lv-LV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15383394"/>
              </p:ext>
            </p:extLst>
          </p:nvPr>
        </p:nvGraphicFramePr>
        <p:xfrm>
          <a:off x="435935" y="1529599"/>
          <a:ext cx="5902741" cy="51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780496" y="2231621"/>
            <a:ext cx="490486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NAP iezīmētais finansējuma apjoms,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ja to nodrošina pilnā 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apmērā, ļaus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nodrošināt progresu virzībai uz </a:t>
            </a:r>
            <a:r>
              <a:rPr lang="lv-LV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0.4 % </a:t>
            </a:r>
            <a:r>
              <a:rPr lang="lv-LV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valsts </a:t>
            </a:r>
            <a:r>
              <a:rPr lang="lv-LV" b="1" u="sng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budžeta investīcijām zinātnē </a:t>
            </a:r>
            <a:endParaRPr lang="lv-LV" b="1" u="sng" dirty="0" smtClean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endParaRPr lang="lv-LV" dirty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Tomēr, ar to ir par maz, lai pilnībā izpildītu P&amp;A </a:t>
            </a:r>
            <a:r>
              <a:rPr lang="lv-LV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mērķus</a:t>
            </a:r>
            <a:endParaRPr lang="lv-LV" b="1" dirty="0" smtClean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endParaRPr lang="lv-LV" b="1" dirty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Būtisks (~ 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milj. eiro gadā) papildu finansējums P&amp;A ir nepieciešams, lai tikai noturētu esošo ieguldījumu </a:t>
            </a:r>
            <a:r>
              <a:rPr lang="lv-LV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intenstitāti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38686" y="467116"/>
            <a:ext cx="95024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lv-LV" sz="2800" b="1" dirty="0" err="1">
                <a:solidFill>
                  <a:srgbClr val="0001B4"/>
                </a:solidFill>
                <a:latin typeface="+mj-lt"/>
              </a:rPr>
              <a:t>Apvārsnis</a:t>
            </a:r>
            <a:r>
              <a:rPr lang="en-US" altLang="lv-LV" sz="2800" b="1" dirty="0">
                <a:solidFill>
                  <a:srgbClr val="0001B4"/>
                </a:solidFill>
                <a:latin typeface="+mj-lt"/>
              </a:rPr>
              <a:t> 2020 </a:t>
            </a:r>
            <a:r>
              <a:rPr lang="en-US" altLang="lv-LV" sz="2800" b="1" dirty="0" err="1">
                <a:solidFill>
                  <a:srgbClr val="0001B4"/>
                </a:solidFill>
                <a:latin typeface="+mj-lt"/>
              </a:rPr>
              <a:t>rezultāti</a:t>
            </a:r>
            <a:r>
              <a:rPr lang="en-US" altLang="lv-LV" sz="2800" b="1" dirty="0">
                <a:solidFill>
                  <a:srgbClr val="0001B4"/>
                </a:solidFill>
                <a:latin typeface="+mj-lt"/>
              </a:rPr>
              <a:t> – </a:t>
            </a:r>
            <a:r>
              <a:rPr lang="en-US" altLang="lv-LV" sz="2800" b="1" dirty="0" err="1">
                <a:solidFill>
                  <a:srgbClr val="0001B4"/>
                </a:solidFill>
                <a:latin typeface="+mj-lt"/>
              </a:rPr>
              <a:t>līdz</a:t>
            </a:r>
            <a:r>
              <a:rPr lang="en-US" altLang="lv-LV" sz="28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2800" b="1" dirty="0" err="1">
                <a:solidFill>
                  <a:srgbClr val="0001B4"/>
                </a:solidFill>
                <a:latin typeface="+mj-lt"/>
              </a:rPr>
              <a:t>šim</a:t>
            </a:r>
            <a:r>
              <a:rPr lang="en-US" altLang="lv-LV" sz="28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2800" b="1" dirty="0" err="1">
                <a:solidFill>
                  <a:srgbClr val="0001B4"/>
                </a:solidFill>
                <a:latin typeface="+mj-lt"/>
              </a:rPr>
              <a:t>labākie</a:t>
            </a:r>
            <a:r>
              <a:rPr lang="en-US" altLang="lv-LV" sz="2800" b="1" dirty="0">
                <a:solidFill>
                  <a:srgbClr val="0001B4"/>
                </a:solidFill>
                <a:latin typeface="+mj-lt"/>
              </a:rPr>
              <a:t> ES </a:t>
            </a:r>
            <a:r>
              <a:rPr lang="en-US" altLang="lv-LV" sz="2800" b="1" dirty="0" err="1">
                <a:solidFill>
                  <a:srgbClr val="0001B4"/>
                </a:solidFill>
                <a:latin typeface="+mj-lt"/>
              </a:rPr>
              <a:t>ietvarprogrammu</a:t>
            </a:r>
            <a:r>
              <a:rPr lang="en-US" altLang="lv-LV" sz="28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2800" b="1" dirty="0" err="1">
                <a:solidFill>
                  <a:srgbClr val="0001B4"/>
                </a:solidFill>
                <a:latin typeface="+mj-lt"/>
              </a:rPr>
              <a:t>rezultāti</a:t>
            </a:r>
            <a:endParaRPr lang="en-US" altLang="lv-LV" sz="2800" b="1" dirty="0">
              <a:solidFill>
                <a:srgbClr val="0001B4"/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23"/>
          <p:cNvSpPr/>
          <p:nvPr/>
        </p:nvSpPr>
        <p:spPr>
          <a:xfrm>
            <a:off x="2452688" y="5981700"/>
            <a:ext cx="341312" cy="20002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latinLnBrk="1">
              <a:defRPr/>
            </a:pPr>
            <a:endParaRPr lang="lv-LV" altLang="ko-KR" kern="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06337"/>
              </p:ext>
            </p:extLst>
          </p:nvPr>
        </p:nvGraphicFramePr>
        <p:xfrm>
          <a:off x="1264865" y="2511311"/>
          <a:ext cx="4628599" cy="3860877"/>
        </p:xfrm>
        <a:graphic>
          <a:graphicData uri="http://schemas.openxmlformats.org/drawingml/2006/table">
            <a:tbl>
              <a:tblPr/>
              <a:tblGrid>
                <a:gridCol w="1396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6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0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41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7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56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5.IP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(1999-2002)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6.IP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(2002-2006)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7.IP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(2007-2013)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Apvārsnis 2020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(2014-20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20</a:t>
                      </a:r>
                      <a:r>
                        <a:rPr kumimoji="0" lang="lv-LV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)*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9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Projektu pieteikumu skaits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667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1027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1127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2809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Dalību skaits projektu pieteikumos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776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1206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1424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3427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Atbalstītie projekti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178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217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240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402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79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Dalību skaits atbalstītajos projektos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204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258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337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499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Projektu koordinatori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49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5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Sekmības līmenis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26.7 %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21.1 %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21.3 %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14.3 </a:t>
                      </a:r>
                      <a:r>
                        <a:rPr kumimoji="0" lang="lv-LV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%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EK finansējums (EUR, miljoni)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14.6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21.6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49.04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112.9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292775" y="6455294"/>
            <a:ext cx="335700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defTabSz="914400"/>
            <a:r>
              <a:rPr lang="lv-LV" sz="1100" i="1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 eCORDA dati uz 202</a:t>
            </a:r>
            <a:r>
              <a:rPr lang="en-US" sz="1100" i="1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lv-LV" sz="1100" i="1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.gada </a:t>
            </a:r>
            <a:r>
              <a:rPr lang="en-US" sz="1100" i="1" dirty="0" err="1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janvāri</a:t>
            </a:r>
            <a:r>
              <a:rPr lang="en-US" sz="1100" i="1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en-US" sz="1100" i="1" dirty="0" err="1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maiju</a:t>
            </a:r>
            <a:endParaRPr lang="lv-LV" sz="1100" i="1" dirty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90" y="1870677"/>
            <a:ext cx="2765032" cy="43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1240246" y="2133334"/>
            <a:ext cx="1285875" cy="930275"/>
            <a:chOff x="286544" y="1667703"/>
            <a:chExt cx="1284287" cy="929128"/>
          </a:xfrm>
        </p:grpSpPr>
        <p:pic>
          <p:nvPicPr>
            <p:cNvPr id="22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4" y="1871343"/>
              <a:ext cx="1284287" cy="72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258" y="1667703"/>
              <a:ext cx="590550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7324718" y="1885703"/>
            <a:ext cx="3816421" cy="3268777"/>
          </a:xfrm>
          <a:prstGeom prst="rect">
            <a:avLst/>
          </a:prstGeom>
          <a:noFill/>
          <a:ln w="38100">
            <a:solidFill>
              <a:srgbClr val="000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lv-LV" sz="2000" dirty="0">
              <a:solidFill>
                <a:prstClr val="white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7505961" y="1956955"/>
            <a:ext cx="34718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lv-LV" altLang="lv-LV" sz="2000" dirty="0" smtClean="0">
                <a:latin typeface="Verdana" panose="020B0604030504040204" pitchFamily="34" charset="0"/>
              </a:rPr>
              <a:t>Latvijā ir salīdzinoši augsts Apvārsnis 2020 </a:t>
            </a:r>
            <a:r>
              <a:rPr lang="lv-LV" altLang="lv-LV" sz="2000" dirty="0" err="1" smtClean="0">
                <a:latin typeface="Verdana" panose="020B0604030504040204" pitchFamily="34" charset="0"/>
              </a:rPr>
              <a:t>atdeves</a:t>
            </a:r>
            <a:r>
              <a:rPr lang="lv-LV" altLang="lv-LV" sz="2000" dirty="0" smtClean="0">
                <a:latin typeface="Verdana" panose="020B0604030504040204" pitchFamily="34" charset="0"/>
              </a:rPr>
              <a:t> rādītājs </a:t>
            </a:r>
            <a:r>
              <a:rPr lang="lv-LV" altLang="lv-LV" sz="2000" dirty="0" smtClean="0">
                <a:latin typeface="Verdana" panose="020B0604030504040204" pitchFamily="34" charset="0"/>
              </a:rPr>
              <a:t>attiecībā, salīdzinot ar </a:t>
            </a:r>
            <a:r>
              <a:rPr lang="lv-LV" altLang="lv-LV" sz="2000" dirty="0" smtClean="0">
                <a:latin typeface="Verdana" panose="020B0604030504040204" pitchFamily="34" charset="0"/>
              </a:rPr>
              <a:t>P&amp;A sistēmā ieguldīto finansējumu, sekmības paaugstināšanai būtiski stiprināt kompetences un veidot starptautiskos kontaktus</a:t>
            </a:r>
          </a:p>
          <a:p>
            <a:pPr defTabSz="914400"/>
            <a:endParaRPr lang="lv-LV" altLang="lv-LV" sz="2000" dirty="0">
              <a:latin typeface="Verdana" panose="020B060403050404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74284" y="1651257"/>
            <a:ext cx="500867" cy="50086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lv-LV" sz="240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2103" y="1592285"/>
            <a:ext cx="4541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lv-LV" sz="3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6535415" y="5520035"/>
            <a:ext cx="5050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b="1" dirty="0" smtClean="0">
                <a:solidFill>
                  <a:srgbClr val="0001B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Apvāršņa programmas veido ~ 10 % no Latvijas P&amp;A finansējuma (2.augstakais līmenis ES)</a:t>
            </a:r>
            <a:endParaRPr lang="lv-LV" b="1" dirty="0">
              <a:solidFill>
                <a:srgbClr val="0001B4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38686" y="573882"/>
            <a:ext cx="96783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3200" b="1" dirty="0" smtClean="0">
                <a:solidFill>
                  <a:srgbClr val="0001B4"/>
                </a:solidFill>
                <a:latin typeface="+mj-lt"/>
              </a:rPr>
              <a:t>Ieguldījumu fokuss – P&amp;A </a:t>
            </a:r>
            <a:r>
              <a:rPr lang="lv-LV" altLang="lv-LV" sz="3200" b="1" dirty="0" err="1" smtClean="0">
                <a:solidFill>
                  <a:srgbClr val="0001B4"/>
                </a:solidFill>
                <a:latin typeface="+mj-lt"/>
              </a:rPr>
              <a:t>cilvēkkapitālā</a:t>
            </a:r>
            <a:endParaRPr lang="lv-LV" altLang="lv-LV" sz="3200" b="1" dirty="0">
              <a:solidFill>
                <a:srgbClr val="0001B4"/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283181"/>
              </p:ext>
            </p:extLst>
          </p:nvPr>
        </p:nvGraphicFramePr>
        <p:xfrm>
          <a:off x="226031" y="1516828"/>
          <a:ext cx="5249612" cy="492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hape 4553"/>
          <p:cNvSpPr/>
          <p:nvPr/>
        </p:nvSpPr>
        <p:spPr>
          <a:xfrm>
            <a:off x="6096000" y="5682973"/>
            <a:ext cx="5328564" cy="7570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Latvijā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šobrīd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gan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izteikti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liels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atbirums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doktorantūrā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gan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nepietiekams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doktora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grāda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ieguvēju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skaits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lai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nodrošinātu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zinātnieku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ataudzi</a:t>
            </a:r>
            <a:r>
              <a:rPr lang="en-US" sz="12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200" i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mazākais</a:t>
            </a:r>
            <a:r>
              <a:rPr lang="en-US" sz="1200" i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doktora</a:t>
            </a:r>
            <a:r>
              <a:rPr lang="en-US" sz="1200" i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grāda</a:t>
            </a:r>
            <a:r>
              <a:rPr lang="en-US" sz="1200" i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ieguvēju</a:t>
            </a:r>
            <a:r>
              <a:rPr lang="en-US" sz="1200" i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skaits</a:t>
            </a:r>
            <a:r>
              <a:rPr lang="en-US" sz="1200" i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pret</a:t>
            </a:r>
            <a:r>
              <a:rPr lang="en-US" sz="1200" i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iedzīvotāju</a:t>
            </a:r>
            <a:r>
              <a:rPr lang="en-US" sz="1200" i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skaitu</a:t>
            </a:r>
            <a:r>
              <a:rPr lang="en-US" sz="1200" i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</a:t>
            </a:r>
            <a:r>
              <a:rPr lang="en-US" sz="1200" i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Savienībā</a:t>
            </a:r>
            <a:r>
              <a:rPr lang="en-US" sz="1200" i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1200" i="1" dirty="0">
              <a:solidFill>
                <a:srgbClr val="0001B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629574"/>
              </p:ext>
            </p:extLst>
          </p:nvPr>
        </p:nvGraphicFramePr>
        <p:xfrm>
          <a:off x="5723069" y="1710077"/>
          <a:ext cx="5275132" cy="386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31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38686" y="573882"/>
            <a:ext cx="8893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3200" b="1" dirty="0" smtClean="0">
                <a:solidFill>
                  <a:srgbClr val="0001B4"/>
                </a:solidFill>
                <a:latin typeface="+mj-lt"/>
              </a:rPr>
              <a:t>Vidēja publiskā sektora tehnoloģiju </a:t>
            </a:r>
            <a:r>
              <a:rPr lang="lv-LV" altLang="lv-LV" sz="3200" b="1" dirty="0" err="1" smtClean="0">
                <a:solidFill>
                  <a:srgbClr val="0001B4"/>
                </a:solidFill>
                <a:latin typeface="+mj-lt"/>
              </a:rPr>
              <a:t>pārnese</a:t>
            </a:r>
            <a:endParaRPr lang="lv-LV" altLang="lv-LV" sz="3200" b="1" dirty="0">
              <a:solidFill>
                <a:srgbClr val="0001B4"/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51"/>
          <p:cNvSpPr txBox="1">
            <a:spLocks noChangeArrowheads="1"/>
          </p:cNvSpPr>
          <p:nvPr/>
        </p:nvSpPr>
        <p:spPr bwMode="auto">
          <a:xfrm>
            <a:off x="6436750" y="1786633"/>
            <a:ext cx="5054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ko-KR" sz="1400" dirty="0" smtClean="0">
                <a:solidFill>
                  <a:srgbClr val="404040"/>
                </a:solidFill>
                <a:latin typeface="Verdana" panose="020B0604030504040204" pitchFamily="34" charset="0"/>
              </a:rPr>
              <a:t>Sekmīga zinātnes </a:t>
            </a:r>
            <a:r>
              <a:rPr lang="lv-LV" altLang="ko-KR" sz="1400" dirty="0" err="1" smtClean="0">
                <a:solidFill>
                  <a:srgbClr val="404040"/>
                </a:solidFill>
                <a:latin typeface="Verdana" panose="020B0604030504040204" pitchFamily="34" charset="0"/>
              </a:rPr>
              <a:t>komercializācija</a:t>
            </a:r>
            <a:r>
              <a:rPr lang="lv-LV" altLang="ko-KR" sz="1400" dirty="0" smtClean="0">
                <a:solidFill>
                  <a:srgbClr val="404040"/>
                </a:solidFill>
                <a:latin typeface="Verdana" panose="020B0604030504040204" pitchFamily="34" charset="0"/>
              </a:rPr>
              <a:t> ir Eiropas mēroga izaicinājums. </a:t>
            </a:r>
            <a:r>
              <a:rPr lang="lv-LV" altLang="ko-KR" sz="1400" b="1" dirty="0" smtClean="0">
                <a:solidFill>
                  <a:srgbClr val="0001B4"/>
                </a:solidFill>
                <a:latin typeface="Verdana" panose="020B0604030504040204" pitchFamily="34" charset="0"/>
              </a:rPr>
              <a:t>Latvijas publiskā sektora zinātnisko institūciju sadarbības apmērs pētniecībā ir apmierinošs</a:t>
            </a:r>
            <a:endParaRPr lang="lv-LV" altLang="ko-KR" sz="1400" b="1" dirty="0">
              <a:solidFill>
                <a:srgbClr val="0001B4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338373"/>
              </p:ext>
            </p:extLst>
          </p:nvPr>
        </p:nvGraphicFramePr>
        <p:xfrm>
          <a:off x="5988467" y="2737914"/>
          <a:ext cx="3278135" cy="235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82562"/>
              </p:ext>
            </p:extLst>
          </p:nvPr>
        </p:nvGraphicFramePr>
        <p:xfrm>
          <a:off x="8834062" y="2690636"/>
          <a:ext cx="3001236" cy="244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51"/>
          <p:cNvSpPr txBox="1">
            <a:spLocks noChangeArrowheads="1"/>
          </p:cNvSpPr>
          <p:nvPr/>
        </p:nvSpPr>
        <p:spPr bwMode="auto">
          <a:xfrm>
            <a:off x="6633128" y="5510638"/>
            <a:ext cx="46615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ko-KR" sz="1400" b="1" dirty="0" smtClean="0">
                <a:solidFill>
                  <a:srgbClr val="0001B4"/>
                </a:solidFill>
                <a:latin typeface="Verdana" panose="020B0604030504040204" pitchFamily="34" charset="0"/>
              </a:rPr>
              <a:t>Zinātniskajiem institūtiem – cieša sadarbība ar uzņēmumiem</a:t>
            </a:r>
          </a:p>
          <a:p>
            <a:pPr algn="just"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ko-KR" sz="1400" b="1" dirty="0" smtClean="0">
                <a:solidFill>
                  <a:srgbClr val="0001B4"/>
                </a:solidFill>
                <a:latin typeface="Verdana" panose="020B0604030504040204" pitchFamily="34" charset="0"/>
              </a:rPr>
              <a:t>Augstskolām – joprojām uzlabojama</a:t>
            </a:r>
            <a:endParaRPr lang="lv-LV" altLang="ko-KR" sz="1400" b="1" dirty="0">
              <a:solidFill>
                <a:srgbClr val="0001B4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928232"/>
              </p:ext>
            </p:extLst>
          </p:nvPr>
        </p:nvGraphicFramePr>
        <p:xfrm>
          <a:off x="150676" y="1674008"/>
          <a:ext cx="6118748" cy="490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779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itle 2"/>
          <p:cNvSpPr txBox="1">
            <a:spLocks/>
          </p:cNvSpPr>
          <p:nvPr/>
        </p:nvSpPr>
        <p:spPr bwMode="auto">
          <a:xfrm>
            <a:off x="1459732" y="474706"/>
            <a:ext cx="8727759" cy="9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lv-LV" sz="3200" b="1" dirty="0" smtClean="0">
                <a:solidFill>
                  <a:srgbClr val="0000B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Zinātnes bāzes finansējuma izmaiņu mērķis</a:t>
            </a:r>
            <a:endParaRPr lang="lv-LV" altLang="lv-LV" sz="3200" b="1" dirty="0">
              <a:solidFill>
                <a:srgbClr val="0000B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511" name="Pentagon 10"/>
          <p:cNvSpPr>
            <a:spLocks noChangeArrowheads="1"/>
          </p:cNvSpPr>
          <p:nvPr/>
        </p:nvSpPr>
        <p:spPr bwMode="auto">
          <a:xfrm>
            <a:off x="426665" y="1804987"/>
            <a:ext cx="6673382" cy="949438"/>
          </a:xfrm>
          <a:prstGeom prst="homePlate">
            <a:avLst>
              <a:gd name="adj" fmla="val 50075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lv-LV" altLang="lv-LV" sz="1800" b="1" dirty="0" err="1" smtClean="0">
                <a:solidFill>
                  <a:srgbClr val="0001B4"/>
                </a:solidFill>
                <a:latin typeface="+mn-lt"/>
              </a:rPr>
              <a:t>Adminitratīvā</a:t>
            </a:r>
            <a:r>
              <a:rPr lang="lv-LV" altLang="lv-LV" sz="1800" b="1" dirty="0" smtClean="0">
                <a:solidFill>
                  <a:srgbClr val="0001B4"/>
                </a:solidFill>
                <a:latin typeface="+mn-lt"/>
              </a:rPr>
              <a:t> </a:t>
            </a:r>
            <a:r>
              <a:rPr lang="lv-LV" altLang="lv-LV" sz="1800" b="1" dirty="0">
                <a:solidFill>
                  <a:srgbClr val="0001B4"/>
                </a:solidFill>
                <a:latin typeface="+mn-lt"/>
              </a:rPr>
              <a:t>sloga </a:t>
            </a:r>
            <a:r>
              <a:rPr lang="lv-LV" altLang="lv-LV" sz="1800" b="1" dirty="0" smtClean="0">
                <a:solidFill>
                  <a:srgbClr val="0001B4"/>
                </a:solidFill>
                <a:latin typeface="+mn-lt"/>
              </a:rPr>
              <a:t>mazināšana </a:t>
            </a:r>
            <a:r>
              <a:rPr lang="lv-LV" altLang="lv-LV" sz="1800" dirty="0">
                <a:latin typeface="+mn-lt"/>
              </a:rPr>
              <a:t>(no smagnēja audita uz viegli pārbaudāmu informāciju)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entagon 10"/>
          <p:cNvSpPr>
            <a:spLocks noChangeArrowheads="1"/>
          </p:cNvSpPr>
          <p:nvPr/>
        </p:nvSpPr>
        <p:spPr bwMode="auto">
          <a:xfrm>
            <a:off x="426665" y="3054667"/>
            <a:ext cx="6673382" cy="949438"/>
          </a:xfrm>
          <a:prstGeom prst="homePlate">
            <a:avLst>
              <a:gd name="adj" fmla="val 50075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lv-LV" altLang="lv-LV" sz="1800" b="1" dirty="0" smtClean="0">
                <a:solidFill>
                  <a:srgbClr val="0001B4"/>
                </a:solidFill>
                <a:latin typeface="+mn-lt"/>
              </a:rPr>
              <a:t>Caurspīdīgums</a:t>
            </a:r>
            <a:r>
              <a:rPr lang="lv-LV" altLang="lv-LV" sz="1800" dirty="0" smtClean="0">
                <a:latin typeface="+mn-lt"/>
              </a:rPr>
              <a:t> </a:t>
            </a:r>
            <a:r>
              <a:rPr lang="lv-LV" altLang="lv-LV" sz="1800" dirty="0">
                <a:latin typeface="+mn-lt"/>
              </a:rPr>
              <a:t>(vairums informācijas no publiski pieejamām datubāzēm, vieglāka metodoloģija finansējuma sadalei)</a:t>
            </a:r>
          </a:p>
        </p:txBody>
      </p:sp>
      <p:sp>
        <p:nvSpPr>
          <p:cNvPr id="12" name="Pentagon 11"/>
          <p:cNvSpPr>
            <a:spLocks noChangeArrowheads="1"/>
          </p:cNvSpPr>
          <p:nvPr/>
        </p:nvSpPr>
        <p:spPr bwMode="auto">
          <a:xfrm>
            <a:off x="426665" y="4304348"/>
            <a:ext cx="6673382" cy="848566"/>
          </a:xfrm>
          <a:prstGeom prst="homePlate">
            <a:avLst>
              <a:gd name="adj" fmla="val 50075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lv-LV" altLang="lv-LV" sz="1800" b="1" dirty="0" err="1">
                <a:solidFill>
                  <a:srgbClr val="0001B4"/>
                </a:solidFill>
                <a:latin typeface="+mn-lt"/>
              </a:rPr>
              <a:t>P</a:t>
            </a:r>
            <a:r>
              <a:rPr lang="lv-LV" altLang="lv-LV" sz="1800" b="1" dirty="0" err="1" smtClean="0">
                <a:solidFill>
                  <a:srgbClr val="0001B4"/>
                </a:solidFill>
                <a:latin typeface="+mn-lt"/>
              </a:rPr>
              <a:t>aredzamība</a:t>
            </a:r>
            <a:r>
              <a:rPr lang="lv-LV" altLang="lv-LV" sz="1800" b="1" dirty="0" smtClean="0">
                <a:solidFill>
                  <a:srgbClr val="0001B4"/>
                </a:solidFill>
                <a:latin typeface="+mn-lt"/>
              </a:rPr>
              <a:t> </a:t>
            </a:r>
            <a:r>
              <a:rPr lang="lv-LV" altLang="lv-LV" sz="1800" dirty="0">
                <a:latin typeface="+mn-lt"/>
              </a:rPr>
              <a:t>(pāreja vairumā rādītāju uz 3 gadu periodu, nevis 1 gadu kā šobrīd)</a:t>
            </a:r>
          </a:p>
        </p:txBody>
      </p:sp>
      <p:sp>
        <p:nvSpPr>
          <p:cNvPr id="13" name="Pentagon 12"/>
          <p:cNvSpPr>
            <a:spLocks noChangeArrowheads="1"/>
          </p:cNvSpPr>
          <p:nvPr/>
        </p:nvSpPr>
        <p:spPr bwMode="auto">
          <a:xfrm>
            <a:off x="426665" y="5484064"/>
            <a:ext cx="6673382" cy="879475"/>
          </a:xfrm>
          <a:prstGeom prst="homePlate">
            <a:avLst>
              <a:gd name="adj" fmla="val 50075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lv-LV" altLang="lv-LV" sz="1800" b="1" dirty="0" smtClean="0">
                <a:solidFill>
                  <a:srgbClr val="0001B4"/>
                </a:solidFill>
                <a:latin typeface="+mn-lt"/>
              </a:rPr>
              <a:t>Snieguma </a:t>
            </a:r>
            <a:r>
              <a:rPr lang="lv-LV" altLang="lv-LV" sz="1800" b="1" dirty="0">
                <a:solidFill>
                  <a:srgbClr val="0001B4"/>
                </a:solidFill>
                <a:latin typeface="+mn-lt"/>
              </a:rPr>
              <a:t>veicināšana </a:t>
            </a:r>
            <a:r>
              <a:rPr lang="lv-LV" altLang="lv-LV" sz="1800" dirty="0">
                <a:latin typeface="+mn-lt"/>
              </a:rPr>
              <a:t>(lielāks īpatsvars rezultatīvajiem rādītājiem, nevis 10 % kā šobrīd)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292250"/>
              </p:ext>
            </p:extLst>
          </p:nvPr>
        </p:nvGraphicFramePr>
        <p:xfrm>
          <a:off x="7243112" y="1581374"/>
          <a:ext cx="4595536" cy="286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7618083" y="1581374"/>
            <a:ext cx="4177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lv-LV" sz="1400" b="1" dirty="0" err="1">
                <a:solidFill>
                  <a:srgbClr val="0001B4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Bāzes</a:t>
            </a:r>
            <a:r>
              <a:rPr lang="en-US" altLang="lv-LV" sz="1400" b="1" dirty="0">
                <a:solidFill>
                  <a:srgbClr val="0001B4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lv-LV" sz="1400" b="1" dirty="0" err="1">
                <a:solidFill>
                  <a:srgbClr val="0001B4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finansējuma</a:t>
            </a:r>
            <a:r>
              <a:rPr lang="en-US" altLang="lv-LV" sz="1400" b="1" dirty="0">
                <a:solidFill>
                  <a:srgbClr val="0001B4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lv-LV" sz="1400" b="1" dirty="0" err="1">
                <a:solidFill>
                  <a:srgbClr val="0001B4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aprēķina</a:t>
            </a:r>
            <a:r>
              <a:rPr lang="en-US" altLang="lv-LV" sz="1400" b="1" dirty="0">
                <a:solidFill>
                  <a:srgbClr val="0001B4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en-US" altLang="lv-LV" sz="1400" b="1" dirty="0" err="1">
                <a:solidFill>
                  <a:srgbClr val="0001B4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sadalījums</a:t>
            </a:r>
            <a:endParaRPr lang="en-US" sz="1400" dirty="0">
              <a:solidFill>
                <a:srgbClr val="0001B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8083" y="5287025"/>
            <a:ext cx="3889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Rezultāti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tieši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ietekmē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tikai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13 %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no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šī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lv-LV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finansējuma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sadales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(8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rādītājos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21" name="Chevron 20"/>
          <p:cNvSpPr/>
          <p:nvPr/>
        </p:nvSpPr>
        <p:spPr>
          <a:xfrm rot="16200000">
            <a:off x="9356798" y="4627251"/>
            <a:ext cx="412533" cy="464770"/>
          </a:xfrm>
          <a:prstGeom prst="chevron">
            <a:avLst/>
          </a:prstGeom>
          <a:solidFill>
            <a:srgbClr val="00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54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38686" y="573882"/>
            <a:ext cx="734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altLang="lv-LV" sz="3200" b="1" dirty="0" smtClean="0">
                <a:solidFill>
                  <a:srgbClr val="0001B4"/>
                </a:solidFill>
                <a:latin typeface="+mj-lt"/>
              </a:rPr>
              <a:t>Bāzes finansējuma dinamika</a:t>
            </a:r>
            <a:endParaRPr lang="lv-LV" altLang="lv-LV" sz="3200" b="1" dirty="0">
              <a:solidFill>
                <a:srgbClr val="0001B4"/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4123" y="5968096"/>
            <a:ext cx="7783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800" b="1" dirty="0">
                <a:solidFill>
                  <a:srgbClr val="0001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 budžeta apakšproprogrammas </a:t>
            </a:r>
            <a:r>
              <a:rPr lang="en-US" sz="1800" b="1" dirty="0" smtClean="0">
                <a:solidFill>
                  <a:srgbClr val="0001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“Z</a:t>
            </a:r>
            <a:r>
              <a:rPr lang="lv-LV" sz="1800" b="1" dirty="0" smtClean="0">
                <a:solidFill>
                  <a:srgbClr val="0001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inātnes </a:t>
            </a:r>
            <a:r>
              <a:rPr lang="lv-LV" sz="1800" b="1" dirty="0">
                <a:solidFill>
                  <a:srgbClr val="0001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bāzes finansējums sadalījums” finansējums kopš </a:t>
            </a:r>
            <a:r>
              <a:rPr lang="lv-LV" sz="1800" b="1" dirty="0" smtClean="0">
                <a:solidFill>
                  <a:srgbClr val="0001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1800" b="1" dirty="0" smtClean="0">
                <a:solidFill>
                  <a:srgbClr val="0001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</a:t>
            </a:r>
            <a:r>
              <a:rPr lang="lv-LV" sz="1800" b="1" dirty="0" smtClean="0">
                <a:solidFill>
                  <a:srgbClr val="0001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.gada </a:t>
            </a:r>
            <a:r>
              <a:rPr lang="lv-LV" sz="1800" b="1" dirty="0">
                <a:solidFill>
                  <a:srgbClr val="0001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(milj. eiro</a:t>
            </a:r>
            <a:r>
              <a:rPr lang="lv-LV" sz="1800" b="1" dirty="0" smtClean="0">
                <a:solidFill>
                  <a:srgbClr val="0001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1B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7909" y="2688514"/>
            <a:ext cx="3765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Bāzes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finansējums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būtiski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pieauga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2014.-2016.gadā, bet,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pēdējos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gados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tas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nav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mainījies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2400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stagnācija</a:t>
            </a:r>
            <a:r>
              <a:rPr lang="en-US" sz="2400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2400" dirty="0">
              <a:solidFill>
                <a:srgbClr val="0001B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30651210"/>
              </p:ext>
            </p:extLst>
          </p:nvPr>
        </p:nvGraphicFramePr>
        <p:xfrm>
          <a:off x="650775" y="1871189"/>
          <a:ext cx="6591611" cy="398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42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705791" y="487380"/>
            <a:ext cx="93507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lv-LV" sz="32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Zinātnes</a:t>
            </a:r>
            <a:r>
              <a:rPr lang="en-US" altLang="lv-LV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lv-LV" altLang="lv-LV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ieguldījumu nepieciešamība</a:t>
            </a:r>
            <a:endParaRPr lang="lv-LV" altLang="lv-LV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43687" y="6249302"/>
            <a:ext cx="2743200" cy="365125"/>
          </a:xfrm>
        </p:spPr>
        <p:txBody>
          <a:bodyPr/>
          <a:lstStyle/>
          <a:p>
            <a:r>
              <a:rPr lang="lv-LV" sz="16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5146794" y="1463252"/>
            <a:ext cx="64297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defTabSz="914286"/>
            <a:r>
              <a:rPr lang="lv-LV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Zinātne kā ekonomiskās transformācijas katalizators: 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nepieciešams pilnvērtīgi nodrošināts publiskais sektors</a:t>
            </a:r>
            <a:endParaRPr lang="lv-LV" sz="20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grpSp>
        <p:nvGrpSpPr>
          <p:cNvPr id="101" name="Group 8"/>
          <p:cNvGrpSpPr>
            <a:grpSpLocks/>
          </p:cNvGrpSpPr>
          <p:nvPr/>
        </p:nvGrpSpPr>
        <p:grpSpPr bwMode="auto">
          <a:xfrm>
            <a:off x="2695168" y="2908385"/>
            <a:ext cx="8824912" cy="2974975"/>
            <a:chOff x="-61264" y="2841273"/>
            <a:chExt cx="8930891" cy="2975225"/>
          </a:xfrm>
        </p:grpSpPr>
        <p:sp>
          <p:nvSpPr>
            <p:cNvPr id="102" name="TextBox 101"/>
            <p:cNvSpPr txBox="1"/>
            <p:nvPr/>
          </p:nvSpPr>
          <p:spPr bwMode="auto">
            <a:xfrm>
              <a:off x="228842" y="2841273"/>
              <a:ext cx="1728494" cy="52320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MS PGothic" panose="020B0600070205080204" pitchFamily="34" charset="-128"/>
                </a:rPr>
                <a:t>Zināšanas un tehnoloģijas</a:t>
              </a:r>
            </a:p>
          </p:txBody>
        </p:sp>
        <p:sp>
          <p:nvSpPr>
            <p:cNvPr id="103" name="TextBox 10"/>
            <p:cNvSpPr txBox="1">
              <a:spLocks noChangeArrowheads="1"/>
            </p:cNvSpPr>
            <p:nvPr/>
          </p:nvSpPr>
          <p:spPr bwMode="auto">
            <a:xfrm>
              <a:off x="113115" y="4251178"/>
              <a:ext cx="1883456" cy="307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MS PGothic" panose="020B0600070205080204" pitchFamily="34" charset="-128"/>
                </a:rPr>
                <a:t>Izglītība</a:t>
              </a:r>
              <a:endParaRPr kumimoji="0" lang="lv-LV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" name="TextBox 103"/>
            <p:cNvSpPr txBox="1"/>
            <p:nvPr/>
          </p:nvSpPr>
          <p:spPr bwMode="auto">
            <a:xfrm flipH="1">
              <a:off x="-61264" y="5508745"/>
              <a:ext cx="2227081" cy="307753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</p:spPr>
          <p:txBody>
            <a:bodyPr anchor="ctr">
              <a:spAutoFit/>
            </a:bodyPr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rPr>
                <a:t>Biznesa modelis</a:t>
              </a:r>
              <a:endParaRPr kumimoji="0" lang="lv-LV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5" name="TextBox 12"/>
            <p:cNvSpPr txBox="1">
              <a:spLocks noChangeArrowheads="1"/>
            </p:cNvSpPr>
            <p:nvPr/>
          </p:nvSpPr>
          <p:spPr bwMode="auto">
            <a:xfrm>
              <a:off x="3505879" y="3668845"/>
              <a:ext cx="2357085" cy="123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MS PGothic" panose="020B0600070205080204" pitchFamily="34" charset="-128"/>
                </a:rPr>
                <a:t>Inovācija</a:t>
              </a:r>
            </a:p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endParaRPr>
            </a:p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MS PGothic" panose="020B0600070205080204" pitchFamily="34" charset="-128"/>
                </a:rPr>
                <a:t>Palielinās produktu un procesu tehnoloģiju ietilpība uzņēmumos</a:t>
              </a:r>
            </a:p>
          </p:txBody>
        </p:sp>
        <p:sp>
          <p:nvSpPr>
            <p:cNvPr id="106" name="TextBox 13"/>
            <p:cNvSpPr txBox="1">
              <a:spLocks noChangeArrowheads="1"/>
            </p:cNvSpPr>
            <p:nvPr/>
          </p:nvSpPr>
          <p:spPr bwMode="auto">
            <a:xfrm>
              <a:off x="6811619" y="4243255"/>
              <a:ext cx="2058008" cy="52318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defTabSz="9382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MS PGothic" panose="020B0600070205080204" pitchFamily="34" charset="-128"/>
                </a:rPr>
                <a:t>Produktivitāte, iekļaujoša izaugsme</a:t>
              </a:r>
            </a:p>
          </p:txBody>
        </p:sp>
      </p:grpSp>
      <p:pic>
        <p:nvPicPr>
          <p:cNvPr id="10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555" y="3036973"/>
            <a:ext cx="106997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43" y="3546560"/>
            <a:ext cx="911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05" y="199081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55" y="4648285"/>
            <a:ext cx="7858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angle 111"/>
          <p:cNvSpPr/>
          <p:nvPr/>
        </p:nvSpPr>
        <p:spPr>
          <a:xfrm flipH="1">
            <a:off x="5100230" y="2587710"/>
            <a:ext cx="46038" cy="2781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5016093" y="3094123"/>
            <a:ext cx="214312" cy="212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025618" y="3816435"/>
            <a:ext cx="214312" cy="212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014505" y="4564148"/>
            <a:ext cx="212725" cy="2143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178018" y="3887873"/>
            <a:ext cx="1330325" cy="44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7" name="Rectangle 116"/>
          <p:cNvSpPr/>
          <p:nvPr/>
        </p:nvSpPr>
        <p:spPr>
          <a:xfrm rot="1617583">
            <a:off x="5097055" y="3527510"/>
            <a:ext cx="1490663" cy="47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8" name="Rectangle 117"/>
          <p:cNvSpPr/>
          <p:nvPr/>
        </p:nvSpPr>
        <p:spPr>
          <a:xfrm rot="9091908">
            <a:off x="5000218" y="4284748"/>
            <a:ext cx="1490662" cy="49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273393" y="3724360"/>
            <a:ext cx="328612" cy="328613"/>
          </a:xfrm>
          <a:prstGeom prst="ellipse">
            <a:avLst/>
          </a:prstGeom>
          <a:solidFill>
            <a:srgbClr val="0001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pic>
        <p:nvPicPr>
          <p:cNvPr id="120" name="Picture 2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18" y="2655973"/>
            <a:ext cx="7969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Oval 120"/>
          <p:cNvSpPr/>
          <p:nvPr/>
        </p:nvSpPr>
        <p:spPr>
          <a:xfrm>
            <a:off x="9380130" y="3767223"/>
            <a:ext cx="214313" cy="212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8216493" y="3849773"/>
            <a:ext cx="1330325" cy="46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8162518" y="3722773"/>
            <a:ext cx="328612" cy="328612"/>
          </a:xfrm>
          <a:prstGeom prst="ellipse">
            <a:avLst/>
          </a:prstGeom>
          <a:solidFill>
            <a:srgbClr val="0001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4" name="TextBox 16"/>
          <p:cNvSpPr txBox="1">
            <a:spLocks noChangeArrowheads="1"/>
          </p:cNvSpPr>
          <p:nvPr/>
        </p:nvSpPr>
        <p:spPr bwMode="auto">
          <a:xfrm>
            <a:off x="5886148" y="5430489"/>
            <a:ext cx="495108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defTabSz="914286">
              <a:defRPr/>
            </a:pPr>
            <a:r>
              <a:rPr lang="lv-LV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Priekšnoteikums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: 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viedās </a:t>
            </a:r>
            <a:r>
              <a:rPr lang="lv-LV" sz="200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reindustralizācijas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 koncepta īstenošanai</a:t>
            </a:r>
            <a:endParaRPr lang="lv-LV" sz="20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 rot="10800000">
            <a:off x="2318357" y="2541991"/>
            <a:ext cx="883182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0" y="2053417"/>
            <a:ext cx="2286605" cy="95410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0" algn="ctr" defTabSz="914286">
              <a:defRPr/>
            </a:pPr>
            <a:r>
              <a:rPr kumimoji="0" lang="lv-LV" sz="1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rPr>
              <a:t>Zinātnes, tehnoloģiju attīstības un inovācijas pamatnostādnes </a:t>
            </a:r>
            <a:r>
              <a:rPr lang="lv-LV" sz="1400" kern="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2021</a:t>
            </a:r>
            <a:r>
              <a:rPr lang="lv-LV" sz="1400" kern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.–</a:t>
            </a:r>
            <a:r>
              <a:rPr lang="lv-LV" sz="1400" kern="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2027</a:t>
            </a:r>
            <a:endParaRPr kumimoji="0" lang="lv-LV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 rot="10800000">
            <a:off x="2278951" y="3886377"/>
            <a:ext cx="883182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9" name="TextBox 128"/>
          <p:cNvSpPr txBox="1"/>
          <p:nvPr/>
        </p:nvSpPr>
        <p:spPr bwMode="auto">
          <a:xfrm>
            <a:off x="83439" y="3505524"/>
            <a:ext cx="2111022" cy="7386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rPr>
              <a:t>Izglītības attīstības pamatnostādnes 2021</a:t>
            </a:r>
            <a:r>
              <a:rPr kumimoji="0" lang="lv-LV" sz="1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rPr>
              <a:t>.–2027</a:t>
            </a:r>
            <a:endParaRPr kumimoji="0" lang="lv-LV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30" name="Rectangle 129"/>
          <p:cNvSpPr/>
          <p:nvPr/>
        </p:nvSpPr>
        <p:spPr>
          <a:xfrm rot="10800000">
            <a:off x="2278951" y="5086597"/>
            <a:ext cx="883182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1" name="TextBox 130"/>
          <p:cNvSpPr txBox="1"/>
          <p:nvPr/>
        </p:nvSpPr>
        <p:spPr bwMode="auto">
          <a:xfrm>
            <a:off x="83439" y="4594926"/>
            <a:ext cx="2099653" cy="95410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0" algn="ctr" defTabSz="914286">
              <a:defRPr/>
            </a:pPr>
            <a:r>
              <a:rPr kumimoji="0" lang="lv-LV" sz="1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rPr>
              <a:t>Nacionālās industriālās politikas pamatnostādnes </a:t>
            </a:r>
            <a:r>
              <a:rPr lang="lv-LV" sz="1400" kern="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2021</a:t>
            </a:r>
            <a:r>
              <a:rPr lang="lv-LV" sz="1400" kern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.–</a:t>
            </a:r>
            <a:r>
              <a:rPr lang="lv-LV" sz="1400" kern="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2027</a:t>
            </a:r>
            <a:endParaRPr kumimoji="0" lang="lv-LV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455807" y="434033"/>
            <a:ext cx="73437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altLang="lv-LV" sz="3200" b="1" dirty="0" smtClean="0">
                <a:solidFill>
                  <a:srgbClr val="0001B4"/>
                </a:solidFill>
                <a:latin typeface="+mj-lt"/>
              </a:rPr>
              <a:t>Samazināta bāzes finansējuma loma kopējā P&amp;A struktūrā</a:t>
            </a:r>
            <a:endParaRPr lang="lv-LV" altLang="lv-LV" sz="3200" b="1" dirty="0">
              <a:solidFill>
                <a:srgbClr val="0001B4"/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2441" y="2849687"/>
            <a:ext cx="4019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Bāzes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finansējuma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nozīme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grantu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konkursu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fona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pēdējos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gados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samazinās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risks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pārlieku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lielai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atkarībai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sekmēm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projektu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konkursos</a:t>
            </a:r>
            <a:endParaRPr lang="en-US" sz="2400" b="1" dirty="0">
              <a:solidFill>
                <a:srgbClr val="0001B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29806979"/>
              </p:ext>
            </p:extLst>
          </p:nvPr>
        </p:nvGraphicFramePr>
        <p:xfrm>
          <a:off x="556065" y="1695217"/>
          <a:ext cx="6311266" cy="492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70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17171" y="427573"/>
            <a:ext cx="97913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3200" b="1" dirty="0" smtClean="0">
                <a:solidFill>
                  <a:srgbClr val="0001B4"/>
                </a:solidFill>
                <a:latin typeface="+mj-lt"/>
              </a:rPr>
              <a:t>Izmaiņas cieši saistītas ar papildu finansējumu </a:t>
            </a:r>
            <a:endParaRPr lang="lv-LV" altLang="lv-LV" sz="3200" b="1" dirty="0">
              <a:solidFill>
                <a:srgbClr val="0001B4"/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3507" y="2183483"/>
            <a:ext cx="4019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NAP un ZTAIP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iezīmēti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40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milj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papildu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finansējuma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2021</a:t>
            </a:r>
            <a:r>
              <a:rPr lang="en-US" sz="24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.–2027.gada </a:t>
            </a:r>
            <a:r>
              <a:rPr lang="en-US" sz="24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periodam</a:t>
            </a:r>
            <a:endParaRPr lang="lv-LV" sz="2400" b="1" dirty="0" smtClean="0">
              <a:solidFill>
                <a:srgbClr val="0001B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lv-LV" sz="2400" b="1" dirty="0">
              <a:solidFill>
                <a:srgbClr val="0001B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lv-LV" sz="2400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Reālās vajadzības zinātniskajām institūcijām ir būtiski </a:t>
            </a:r>
            <a:r>
              <a:rPr lang="lv-LV" sz="2400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lielākas</a:t>
            </a:r>
            <a:endParaRPr lang="en-US" sz="2400" dirty="0" smtClean="0">
              <a:solidFill>
                <a:srgbClr val="0001B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22743221"/>
              </p:ext>
            </p:extLst>
          </p:nvPr>
        </p:nvGraphicFramePr>
        <p:xfrm>
          <a:off x="432000" y="1638300"/>
          <a:ext cx="7191110" cy="506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12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27928" y="315698"/>
            <a:ext cx="102592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lv-LV" sz="3200" b="1" dirty="0" err="1">
                <a:solidFill>
                  <a:srgbClr val="0001B4"/>
                </a:solidFill>
                <a:latin typeface="+mj-lt"/>
              </a:rPr>
              <a:t>Zinātnes</a:t>
            </a:r>
            <a:r>
              <a:rPr lang="en-US" altLang="lv-LV" sz="32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3200" b="1" dirty="0" err="1">
                <a:solidFill>
                  <a:srgbClr val="0001B4"/>
                </a:solidFill>
                <a:latin typeface="+mj-lt"/>
              </a:rPr>
              <a:t>bāzes</a:t>
            </a:r>
            <a:r>
              <a:rPr lang="en-US" altLang="lv-LV" sz="32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3200" b="1" dirty="0" err="1">
                <a:solidFill>
                  <a:srgbClr val="0001B4"/>
                </a:solidFill>
                <a:latin typeface="+mj-lt"/>
              </a:rPr>
              <a:t>finansējums</a:t>
            </a:r>
            <a:r>
              <a:rPr lang="en-US" altLang="lv-LV" sz="3200" b="1" dirty="0">
                <a:solidFill>
                  <a:srgbClr val="0001B4"/>
                </a:solidFill>
                <a:latin typeface="+mj-lt"/>
              </a:rPr>
              <a:t> –</a:t>
            </a:r>
          </a:p>
          <a:p>
            <a:r>
              <a:rPr lang="en-US" altLang="lv-LV" sz="3200" b="1" dirty="0" err="1">
                <a:solidFill>
                  <a:srgbClr val="0001B4"/>
                </a:solidFill>
                <a:latin typeface="+mj-lt"/>
              </a:rPr>
              <a:t>sasaiste</a:t>
            </a:r>
            <a:r>
              <a:rPr lang="en-US" altLang="lv-LV" sz="32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3200" b="1" dirty="0" err="1">
                <a:solidFill>
                  <a:srgbClr val="0001B4"/>
                </a:solidFill>
                <a:latin typeface="+mj-lt"/>
              </a:rPr>
              <a:t>ar</a:t>
            </a:r>
            <a:r>
              <a:rPr lang="en-US" altLang="lv-LV" sz="32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lv-LV" altLang="lv-LV" sz="3200" b="1" dirty="0" smtClean="0">
                <a:solidFill>
                  <a:srgbClr val="0001B4"/>
                </a:solidFill>
                <a:latin typeface="+mj-lt"/>
              </a:rPr>
              <a:t>iepriekšējām</a:t>
            </a:r>
            <a:r>
              <a:rPr lang="en-US" altLang="lv-LV" sz="3200" b="1" dirty="0" smtClean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3200" b="1" dirty="0" err="1" smtClean="0">
                <a:solidFill>
                  <a:srgbClr val="0001B4"/>
                </a:solidFill>
                <a:latin typeface="+mj-lt"/>
              </a:rPr>
              <a:t>diskusijām</a:t>
            </a:r>
            <a:r>
              <a:rPr lang="lv-LV" altLang="lv-LV" sz="3200" b="1" dirty="0" smtClean="0">
                <a:solidFill>
                  <a:srgbClr val="0001B4"/>
                </a:solidFill>
                <a:latin typeface="+mj-lt"/>
              </a:rPr>
              <a:t> ar nozari</a:t>
            </a:r>
            <a:endParaRPr lang="en-US" altLang="lv-LV" sz="3200" b="1" dirty="0">
              <a:solidFill>
                <a:srgbClr val="0001B4"/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76908" y="2715871"/>
            <a:ext cx="40588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Pamatprincipi </a:t>
            </a:r>
            <a:r>
              <a:rPr lang="en-US" sz="18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galvenaj</a:t>
            </a:r>
            <a:r>
              <a:rPr lang="lv-LV" sz="18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ām</a:t>
            </a:r>
            <a:r>
              <a:rPr lang="lv-LV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izmaiņām</a:t>
            </a:r>
            <a:r>
              <a:rPr lang="en-US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saskan </a:t>
            </a:r>
            <a:r>
              <a:rPr lang="en-US" sz="18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</a:t>
            </a:r>
            <a:r>
              <a:rPr lang="en-US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iepriekš notikušajām </a:t>
            </a:r>
            <a:r>
              <a:rPr lang="en-US" sz="18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diskusijām</a:t>
            </a:r>
            <a:r>
              <a:rPr lang="en-US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IKZK, LJZA un </a:t>
            </a:r>
            <a:r>
              <a:rPr lang="en-US" sz="18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</a:t>
            </a:r>
            <a:r>
              <a:rPr lang="lv-LV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zinātnes</a:t>
            </a:r>
            <a:r>
              <a:rPr lang="en-US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nozar</a:t>
            </a:r>
            <a:r>
              <a:rPr lang="lv-LV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</a:t>
            </a:r>
            <a:r>
              <a:rPr lang="lv-LV" sz="18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organizācijam</a:t>
            </a:r>
            <a:endParaRPr lang="en-US" sz="1800" b="1" dirty="0" smtClean="0">
              <a:solidFill>
                <a:srgbClr val="0001B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1800" b="1" dirty="0">
              <a:solidFill>
                <a:srgbClr val="0001B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lv-LV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Cieša </a:t>
            </a:r>
            <a:r>
              <a:rPr lang="lv-LV" sz="18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salāgotība</a:t>
            </a:r>
            <a:r>
              <a:rPr lang="lv-LV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</a:t>
            </a:r>
            <a:r>
              <a:rPr lang="en-US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ZTAIP</a:t>
            </a:r>
            <a:r>
              <a:rPr lang="lv-LV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mērķi, uzdevumu, rīcības virzieniem.</a:t>
            </a:r>
            <a:endParaRPr lang="en-US" sz="1800" dirty="0">
              <a:solidFill>
                <a:srgbClr val="0001B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1800" b="1" dirty="0">
              <a:solidFill>
                <a:srgbClr val="0001B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412995"/>
              </p:ext>
            </p:extLst>
          </p:nvPr>
        </p:nvGraphicFramePr>
        <p:xfrm>
          <a:off x="319572" y="2041217"/>
          <a:ext cx="6887670" cy="481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-78751" y="5501749"/>
            <a:ext cx="405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b="1" i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Piedāvājums</a:t>
            </a:r>
            <a:endParaRPr lang="en-US" sz="1800" i="1" dirty="0">
              <a:solidFill>
                <a:srgbClr val="0001B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1800" b="1" dirty="0">
              <a:solidFill>
                <a:srgbClr val="0001B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520352" y="455547"/>
            <a:ext cx="9527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lv-LV" sz="2400" b="1" dirty="0">
                <a:solidFill>
                  <a:srgbClr val="0001B4"/>
                </a:solidFill>
                <a:latin typeface="+mj-lt"/>
              </a:rPr>
              <a:t>NAP un ZTAIP </a:t>
            </a:r>
            <a:r>
              <a:rPr lang="en-US" altLang="lv-LV" sz="2400" b="1" dirty="0" err="1">
                <a:solidFill>
                  <a:srgbClr val="0001B4"/>
                </a:solidFill>
                <a:latin typeface="+mj-lt"/>
              </a:rPr>
              <a:t>paredzētais</a:t>
            </a:r>
            <a:r>
              <a:rPr lang="en-US" altLang="lv-LV" sz="24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2400" b="1" dirty="0" err="1">
                <a:solidFill>
                  <a:srgbClr val="0001B4"/>
                </a:solidFill>
                <a:latin typeface="+mj-lt"/>
              </a:rPr>
              <a:t>valsts</a:t>
            </a:r>
            <a:r>
              <a:rPr lang="en-US" altLang="lv-LV" sz="24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2400" b="1" dirty="0" err="1">
                <a:solidFill>
                  <a:srgbClr val="0001B4"/>
                </a:solidFill>
                <a:latin typeface="+mj-lt"/>
              </a:rPr>
              <a:t>budžeta</a:t>
            </a:r>
            <a:r>
              <a:rPr lang="en-US" altLang="lv-LV" sz="24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2400" b="1" dirty="0" err="1">
                <a:solidFill>
                  <a:srgbClr val="0001B4"/>
                </a:solidFill>
                <a:latin typeface="+mj-lt"/>
              </a:rPr>
              <a:t>finansējums</a:t>
            </a:r>
            <a:r>
              <a:rPr lang="en-US" altLang="lv-LV" sz="24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2400" b="1" dirty="0" err="1" smtClean="0">
                <a:solidFill>
                  <a:srgbClr val="0001B4"/>
                </a:solidFill>
                <a:latin typeface="+mj-lt"/>
              </a:rPr>
              <a:t>zinātnei</a:t>
            </a:r>
            <a:r>
              <a:rPr lang="lv-LV" altLang="lv-LV" sz="2400" b="1" dirty="0" smtClean="0">
                <a:solidFill>
                  <a:srgbClr val="0001B4"/>
                </a:solidFill>
                <a:latin typeface="+mj-lt"/>
              </a:rPr>
              <a:t> – </a:t>
            </a:r>
            <a:r>
              <a:rPr lang="lv-LV" altLang="lv-LV" sz="2400" b="1" dirty="0" smtClean="0">
                <a:solidFill>
                  <a:srgbClr val="0001B4"/>
                </a:solidFill>
                <a:latin typeface="+mj-lt"/>
              </a:rPr>
              <a:t>t.sk. </a:t>
            </a:r>
            <a:r>
              <a:rPr lang="lv-LV" altLang="lv-LV" sz="2400" b="1" dirty="0" smtClean="0">
                <a:solidFill>
                  <a:srgbClr val="0001B4"/>
                </a:solidFill>
                <a:latin typeface="+mj-lt"/>
              </a:rPr>
              <a:t>programmas</a:t>
            </a:r>
            <a:endParaRPr lang="lv-LV" altLang="lv-LV" sz="2400" b="1" dirty="0">
              <a:solidFill>
                <a:srgbClr val="0001B4"/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23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5210" y="1747527"/>
            <a:ext cx="5059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ZTAIP </a:t>
            </a:r>
            <a:r>
              <a:rPr lang="en-US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paredzēts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balstoties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NAP 2027) </a:t>
            </a:r>
            <a:r>
              <a:rPr lang="en-US" b="1" u="sng" dirty="0" smtClean="0">
                <a:solidFill>
                  <a:srgbClr val="0001B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196 </a:t>
            </a:r>
            <a:r>
              <a:rPr lang="en-US" b="1" u="sng" dirty="0" err="1" smtClean="0">
                <a:solidFill>
                  <a:srgbClr val="0001B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milj</a:t>
            </a:r>
            <a:r>
              <a:rPr lang="en-US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eiro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papildu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finansējums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zinātnei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valsts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budžeta</a:t>
            </a:r>
            <a:endParaRPr lang="en-US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520001"/>
              </p:ext>
            </p:extLst>
          </p:nvPr>
        </p:nvGraphicFramePr>
        <p:xfrm>
          <a:off x="518898" y="1598064"/>
          <a:ext cx="5199479" cy="482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01830"/>
              </p:ext>
            </p:extLst>
          </p:nvPr>
        </p:nvGraphicFramePr>
        <p:xfrm>
          <a:off x="5718377" y="2743306"/>
          <a:ext cx="5961063" cy="378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1061708" y="2493638"/>
            <a:ext cx="26929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Progress, bet nepietiekami, lai pilnībā sasniegtu 0.4 % no IKP</a:t>
            </a:r>
            <a:endParaRPr lang="en-US" sz="1400" dirty="0">
              <a:solidFill>
                <a:srgbClr val="0001B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3694003" y="2862970"/>
            <a:ext cx="883182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Rectangle 8"/>
          <p:cNvSpPr/>
          <p:nvPr/>
        </p:nvSpPr>
        <p:spPr>
          <a:xfrm rot="12577261" flipV="1">
            <a:off x="3346832" y="3396894"/>
            <a:ext cx="493094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007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917671"/>
              </p:ext>
            </p:extLst>
          </p:nvPr>
        </p:nvGraphicFramePr>
        <p:xfrm>
          <a:off x="1983087" y="3147802"/>
          <a:ext cx="8261430" cy="230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9006435" y="3706152"/>
            <a:ext cx="485523" cy="60690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rgbClr val="0001B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38686" y="573882"/>
            <a:ext cx="97536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2800" b="1" dirty="0" smtClean="0">
                <a:solidFill>
                  <a:srgbClr val="0001B4"/>
                </a:solidFill>
                <a:latin typeface="+mj-lt"/>
              </a:rPr>
              <a:t>Indikatīvs 2021.-2027.gada salīdzinājums ar iepriekšējo periodu</a:t>
            </a:r>
            <a:endParaRPr lang="lv-LV" altLang="lv-LV" sz="2800" b="1" dirty="0">
              <a:solidFill>
                <a:srgbClr val="0001B4"/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24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868977"/>
              </p:ext>
            </p:extLst>
          </p:nvPr>
        </p:nvGraphicFramePr>
        <p:xfrm>
          <a:off x="2013567" y="1714104"/>
          <a:ext cx="6563991" cy="170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90208" y="2105517"/>
            <a:ext cx="18813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Vidējie P&amp;A ieguldījumi milj. eiro 2014-2020.gadā*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207" y="3425172"/>
            <a:ext cx="18813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Indikatīvi prognozējamie P&amp;A ieguldījumi (milj. eiro) vidēji 2021-2027.gadā*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775" y="5178331"/>
            <a:ext cx="1438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1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*aptuveni rādītāji</a:t>
            </a:r>
            <a:endParaRPr lang="en-GB" sz="1100" i="1" dirty="0"/>
          </a:p>
        </p:txBody>
      </p:sp>
      <p:sp>
        <p:nvSpPr>
          <p:cNvPr id="16" name="Rectangle 15"/>
          <p:cNvSpPr/>
          <p:nvPr/>
        </p:nvSpPr>
        <p:spPr>
          <a:xfrm>
            <a:off x="1486896" y="5907862"/>
            <a:ext cx="9117633" cy="682879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lv-LV" sz="1400" b="1" cap="all" dirty="0" smtClean="0">
                <a:solidFill>
                  <a:srgbClr val="0001B4"/>
                </a:solidFill>
                <a:latin typeface="+mj-lt"/>
                <a:ea typeface="Verdana" panose="020B0604030504040204" pitchFamily="34" charset="0"/>
              </a:rPr>
              <a:t>PĒTNIECĪBAS FINANSĒJUMA STRUKTŪRA 2021. – 2027.gadā caurmērā būs daudz diversificētāka nekā iepriekšējā periodā</a:t>
            </a:r>
          </a:p>
          <a:p>
            <a:pPr algn="ctr">
              <a:lnSpc>
                <a:spcPct val="89000"/>
              </a:lnSpc>
            </a:pPr>
            <a:r>
              <a:rPr lang="lv-LV" altLang="lv-LV" sz="1400" dirty="0" smtClean="0">
                <a:solidFill>
                  <a:srgbClr val="0001B4"/>
                </a:solidFill>
                <a:latin typeface="+mj-lt"/>
                <a:ea typeface="Verdana" panose="020B0604030504040204" pitchFamily="34" charset="0"/>
              </a:rPr>
              <a:t>t.sk. būtiski būs pieaugusi valsts budžeta loma</a:t>
            </a:r>
            <a:endParaRPr lang="lv-LV" altLang="lv-LV" sz="1400" dirty="0">
              <a:solidFill>
                <a:srgbClr val="0001B4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97434" y="2715768"/>
            <a:ext cx="2907095" cy="49116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lv-LV" altLang="lv-LV" sz="1400" dirty="0" smtClean="0">
                <a:solidFill>
                  <a:srgbClr val="0001B4"/>
                </a:solidFill>
                <a:latin typeface="+mj-lt"/>
                <a:ea typeface="Verdana" panose="020B0604030504040204" pitchFamily="34" charset="0"/>
              </a:rPr>
              <a:t>+ EM programmu P&amp;A daļa (ES fondi, ANM)</a:t>
            </a:r>
            <a:endParaRPr lang="lv-LV" altLang="lv-LV" sz="1400" dirty="0">
              <a:solidFill>
                <a:srgbClr val="0001B4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9060333" y="3395791"/>
            <a:ext cx="423446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993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505379" y="2986448"/>
            <a:ext cx="857207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Rectangle 34"/>
          <p:cNvSpPr/>
          <p:nvPr/>
        </p:nvSpPr>
        <p:spPr>
          <a:xfrm>
            <a:off x="1723420" y="4175121"/>
            <a:ext cx="9492336" cy="812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ectangle 21"/>
          <p:cNvSpPr/>
          <p:nvPr/>
        </p:nvSpPr>
        <p:spPr>
          <a:xfrm>
            <a:off x="3304579" y="1823673"/>
            <a:ext cx="8105192" cy="8424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extBox 2"/>
          <p:cNvSpPr txBox="1"/>
          <p:nvPr/>
        </p:nvSpPr>
        <p:spPr>
          <a:xfrm>
            <a:off x="3516741" y="1880639"/>
            <a:ext cx="8045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 smtClean="0">
                <a:solidFill>
                  <a:srgbClr val="0001B4"/>
                </a:solidFill>
              </a:rPr>
              <a:t>Lai sasniegtu zinātnei noteiktos mērķus – to izpildei ir nepieciešams būtisks papildu finansējums. Vismaz līmenī, kas paredzēts NAP/ZTAIP (papildu 196 milj. eiro)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1842" y="692245"/>
            <a:ext cx="10072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</a:rPr>
              <a:t>Turpmākā rīcība</a:t>
            </a:r>
            <a:endParaRPr lang="lv-LV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9041" y="3052234"/>
            <a:ext cx="82848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dirty="0" smtClean="0">
                <a:solidFill>
                  <a:srgbClr val="0001B4"/>
                </a:solidFill>
              </a:rPr>
              <a:t>Pilnvērtīgs zinātnes bāzes finansējums ir būtisks priekšnoteikums tālākajai institūciju attīstībai. Izmaiņas tajā ir jāskata kontekstā ar papildu finansējumu</a:t>
            </a:r>
            <a:endParaRPr lang="lv-LV" sz="1400" b="1" dirty="0">
              <a:solidFill>
                <a:srgbClr val="0001B4"/>
              </a:solidFill>
            </a:endParaRPr>
          </a:p>
          <a:p>
            <a:endParaRPr lang="lv-LV" sz="2200" dirty="0"/>
          </a:p>
        </p:txBody>
      </p:sp>
      <p:sp>
        <p:nvSpPr>
          <p:cNvPr id="7" name="Rectangle 6"/>
          <p:cNvSpPr/>
          <p:nvPr/>
        </p:nvSpPr>
        <p:spPr>
          <a:xfrm>
            <a:off x="1838402" y="4249227"/>
            <a:ext cx="91478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dirty="0" smtClean="0">
                <a:solidFill>
                  <a:srgbClr val="0001B4"/>
                </a:solidFill>
              </a:rPr>
              <a:t>Zinātnes bāzes finansējuma izmaiņas ir galvenokārt jāveic: palielinot snieguma nozīmi, ieviešot izcilību veicinošus kritērijus, kā arī papildinot sasaisti ar zinātnisko institūciju starptautiskā </a:t>
            </a:r>
            <a:r>
              <a:rPr lang="lv-LV" sz="1400" b="1" dirty="0" err="1" smtClean="0">
                <a:solidFill>
                  <a:srgbClr val="0001B4"/>
                </a:solidFill>
              </a:rPr>
              <a:t>izvērtējuma</a:t>
            </a:r>
            <a:r>
              <a:rPr lang="lv-LV" sz="1400" b="1" dirty="0" smtClean="0">
                <a:solidFill>
                  <a:srgbClr val="0001B4"/>
                </a:solidFill>
              </a:rPr>
              <a:t> rezultātiem</a:t>
            </a:r>
            <a:endParaRPr lang="lv-LV" sz="1400" b="1" dirty="0">
              <a:solidFill>
                <a:srgbClr val="0001B4"/>
              </a:solidFill>
            </a:endParaRPr>
          </a:p>
        </p:txBody>
      </p:sp>
      <p:sp>
        <p:nvSpPr>
          <p:cNvPr id="10" name="L-Shape 9"/>
          <p:cNvSpPr/>
          <p:nvPr/>
        </p:nvSpPr>
        <p:spPr>
          <a:xfrm rot="5400000">
            <a:off x="1877271" y="3632304"/>
            <a:ext cx="1071561" cy="1783054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99972" y="5135386"/>
            <a:ext cx="1609751" cy="1411041"/>
          </a:xfrm>
          <a:custGeom>
            <a:avLst/>
            <a:gdLst>
              <a:gd name="connsiteX0" fmla="*/ 0 w 1609751"/>
              <a:gd name="connsiteY0" fmla="*/ 0 h 1411041"/>
              <a:gd name="connsiteX1" fmla="*/ 1609751 w 1609751"/>
              <a:gd name="connsiteY1" fmla="*/ 0 h 1411041"/>
              <a:gd name="connsiteX2" fmla="*/ 1609751 w 1609751"/>
              <a:gd name="connsiteY2" fmla="*/ 1411041 h 1411041"/>
              <a:gd name="connsiteX3" fmla="*/ 0 w 1609751"/>
              <a:gd name="connsiteY3" fmla="*/ 1411041 h 1411041"/>
              <a:gd name="connsiteX4" fmla="*/ 0 w 1609751"/>
              <a:gd name="connsiteY4" fmla="*/ 0 h 14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9751" h="1411041">
                <a:moveTo>
                  <a:pt x="0" y="0"/>
                </a:moveTo>
                <a:lnTo>
                  <a:pt x="1609751" y="0"/>
                </a:lnTo>
                <a:lnTo>
                  <a:pt x="1609751" y="1411041"/>
                </a:lnTo>
                <a:lnTo>
                  <a:pt x="0" y="14110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lv-LV" sz="3500" kern="1200"/>
          </a:p>
        </p:txBody>
      </p:sp>
      <p:sp>
        <p:nvSpPr>
          <p:cNvPr id="13" name="L-Shape 12"/>
          <p:cNvSpPr/>
          <p:nvPr/>
        </p:nvSpPr>
        <p:spPr>
          <a:xfrm rot="5400000">
            <a:off x="2665469" y="2423972"/>
            <a:ext cx="1071561" cy="1783054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2670622" y="4647747"/>
            <a:ext cx="1609751" cy="1411041"/>
          </a:xfrm>
          <a:custGeom>
            <a:avLst/>
            <a:gdLst>
              <a:gd name="connsiteX0" fmla="*/ 0 w 1609751"/>
              <a:gd name="connsiteY0" fmla="*/ 0 h 1411041"/>
              <a:gd name="connsiteX1" fmla="*/ 1609751 w 1609751"/>
              <a:gd name="connsiteY1" fmla="*/ 0 h 1411041"/>
              <a:gd name="connsiteX2" fmla="*/ 1609751 w 1609751"/>
              <a:gd name="connsiteY2" fmla="*/ 1411041 h 1411041"/>
              <a:gd name="connsiteX3" fmla="*/ 0 w 1609751"/>
              <a:gd name="connsiteY3" fmla="*/ 1411041 h 1411041"/>
              <a:gd name="connsiteX4" fmla="*/ 0 w 1609751"/>
              <a:gd name="connsiteY4" fmla="*/ 0 h 14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9751" h="1411041">
                <a:moveTo>
                  <a:pt x="0" y="0"/>
                </a:moveTo>
                <a:lnTo>
                  <a:pt x="1609751" y="0"/>
                </a:lnTo>
                <a:lnTo>
                  <a:pt x="1609751" y="1411041"/>
                </a:lnTo>
                <a:lnTo>
                  <a:pt x="0" y="14110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lv-LV" sz="3500" kern="1200"/>
          </a:p>
        </p:txBody>
      </p:sp>
      <p:sp>
        <p:nvSpPr>
          <p:cNvPr id="19" name="L-Shape 18"/>
          <p:cNvSpPr/>
          <p:nvPr/>
        </p:nvSpPr>
        <p:spPr>
          <a:xfrm rot="5400000">
            <a:off x="3516284" y="1289951"/>
            <a:ext cx="1071561" cy="1783054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/>
          <p:cNvSpPr/>
          <p:nvPr/>
        </p:nvSpPr>
        <p:spPr>
          <a:xfrm>
            <a:off x="4641273" y="4160108"/>
            <a:ext cx="1609751" cy="1411041"/>
          </a:xfrm>
          <a:custGeom>
            <a:avLst/>
            <a:gdLst>
              <a:gd name="connsiteX0" fmla="*/ 0 w 1609751"/>
              <a:gd name="connsiteY0" fmla="*/ 0 h 1411041"/>
              <a:gd name="connsiteX1" fmla="*/ 1609751 w 1609751"/>
              <a:gd name="connsiteY1" fmla="*/ 0 h 1411041"/>
              <a:gd name="connsiteX2" fmla="*/ 1609751 w 1609751"/>
              <a:gd name="connsiteY2" fmla="*/ 1411041 h 1411041"/>
              <a:gd name="connsiteX3" fmla="*/ 0 w 1609751"/>
              <a:gd name="connsiteY3" fmla="*/ 1411041 h 1411041"/>
              <a:gd name="connsiteX4" fmla="*/ 0 w 1609751"/>
              <a:gd name="connsiteY4" fmla="*/ 0 h 14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9751" h="1411041">
                <a:moveTo>
                  <a:pt x="0" y="0"/>
                </a:moveTo>
                <a:lnTo>
                  <a:pt x="1609751" y="0"/>
                </a:lnTo>
                <a:lnTo>
                  <a:pt x="1609751" y="1411041"/>
                </a:lnTo>
                <a:lnTo>
                  <a:pt x="0" y="14110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lv-LV" sz="3500" kern="1200"/>
          </a:p>
        </p:txBody>
      </p:sp>
      <p:sp>
        <p:nvSpPr>
          <p:cNvPr id="21" name="TextBox 20"/>
          <p:cNvSpPr txBox="1"/>
          <p:nvPr/>
        </p:nvSpPr>
        <p:spPr>
          <a:xfrm>
            <a:off x="2500039" y="1796757"/>
            <a:ext cx="60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 smtClean="0">
                <a:solidFill>
                  <a:srgbClr val="0000B8"/>
                </a:solidFill>
              </a:rPr>
              <a:t>1</a:t>
            </a:r>
            <a:endParaRPr lang="lv-LV" sz="4400" b="1" dirty="0">
              <a:solidFill>
                <a:srgbClr val="0000B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82140" y="2986448"/>
            <a:ext cx="60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 smtClean="0">
                <a:solidFill>
                  <a:srgbClr val="0000B8"/>
                </a:solidFill>
              </a:rPr>
              <a:t>2</a:t>
            </a:r>
            <a:endParaRPr lang="lv-LV" sz="4400" b="1" dirty="0">
              <a:solidFill>
                <a:srgbClr val="0000B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1553" y="4139110"/>
            <a:ext cx="60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 smtClean="0">
                <a:solidFill>
                  <a:srgbClr val="0000B8"/>
                </a:solidFill>
              </a:rPr>
              <a:t>3</a:t>
            </a:r>
            <a:endParaRPr lang="lv-LV" sz="4400" b="1" dirty="0">
              <a:solidFill>
                <a:srgbClr val="0000B8"/>
              </a:solidFill>
            </a:endParaRP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9463" y="5378816"/>
            <a:ext cx="9492336" cy="812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Rectangle 23"/>
          <p:cNvSpPr/>
          <p:nvPr/>
        </p:nvSpPr>
        <p:spPr>
          <a:xfrm>
            <a:off x="1197388" y="5548316"/>
            <a:ext cx="9147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dirty="0" smtClean="0">
                <a:solidFill>
                  <a:srgbClr val="0001B4"/>
                </a:solidFill>
              </a:rPr>
              <a:t>Turpināt nodrošināt P&amp;A projektu konkursu ciešo sasaisti ar Eiropas pieredzi projektu </a:t>
            </a:r>
            <a:r>
              <a:rPr lang="lv-LV" sz="1400" b="1" dirty="0" smtClean="0">
                <a:solidFill>
                  <a:srgbClr val="0001B4"/>
                </a:solidFill>
              </a:rPr>
              <a:t>vērtēšanā sasaistē </a:t>
            </a:r>
            <a:r>
              <a:rPr lang="lv-LV" sz="1400" b="1" dirty="0" smtClean="0">
                <a:solidFill>
                  <a:srgbClr val="0001B4"/>
                </a:solidFill>
              </a:rPr>
              <a:t>ar ES P&amp;A </a:t>
            </a:r>
            <a:r>
              <a:rPr lang="lv-LV" sz="1400" b="1" dirty="0" err="1" smtClean="0">
                <a:solidFill>
                  <a:srgbClr val="0001B4"/>
                </a:solidFill>
              </a:rPr>
              <a:t>ietvarprogrammu</a:t>
            </a:r>
            <a:r>
              <a:rPr lang="lv-LV" sz="1400" b="1" dirty="0" smtClean="0">
                <a:solidFill>
                  <a:srgbClr val="0001B4"/>
                </a:solidFill>
              </a:rPr>
              <a:t> pieeju</a:t>
            </a:r>
            <a:endParaRPr lang="lv-LV" sz="1400" b="1" dirty="0">
              <a:solidFill>
                <a:srgbClr val="0001B4"/>
              </a:solidFill>
            </a:endParaRPr>
          </a:p>
        </p:txBody>
      </p:sp>
      <p:sp>
        <p:nvSpPr>
          <p:cNvPr id="25" name="L-Shape 24"/>
          <p:cNvSpPr/>
          <p:nvPr/>
        </p:nvSpPr>
        <p:spPr>
          <a:xfrm rot="5400000">
            <a:off x="1243314" y="4835999"/>
            <a:ext cx="1071561" cy="1783054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TextBox 25"/>
          <p:cNvSpPr txBox="1"/>
          <p:nvPr/>
        </p:nvSpPr>
        <p:spPr>
          <a:xfrm>
            <a:off x="187596" y="5342805"/>
            <a:ext cx="60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>
                <a:solidFill>
                  <a:srgbClr val="0000B8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88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28" y="5400684"/>
            <a:ext cx="20281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30</a:t>
            </a:r>
            <a:r>
              <a:rPr lang="lv-LV" sz="24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Arial"/>
              </a:rPr>
              <a:t>/0</a:t>
            </a:r>
            <a:r>
              <a:rPr lang="en-US" sz="24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6</a:t>
            </a:r>
            <a:r>
              <a:rPr lang="lv-LV" sz="24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Arial"/>
              </a:rPr>
              <a:t>/202</a:t>
            </a:r>
            <a:r>
              <a:rPr lang="en-US" sz="24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Arial"/>
              </a:rPr>
              <a:t>1</a:t>
            </a:r>
            <a:endParaRPr lang="en-GB" sz="2400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Arial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0" y="3033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92473" y="48371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9062" y="5368120"/>
            <a:ext cx="7132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2400" b="1" dirty="0" smtClean="0">
                <a:solidFill>
                  <a:schemeClr val="bg1"/>
                </a:solidFill>
                <a:latin typeface="+mj-lt"/>
              </a:rPr>
              <a:t>IZGLĪTĪBAS UN ZINĀTNES </a:t>
            </a:r>
          </a:p>
          <a:p>
            <a:pPr algn="ctr">
              <a:lnSpc>
                <a:spcPct val="150000"/>
              </a:lnSpc>
            </a:pPr>
            <a:r>
              <a:rPr lang="lv-LV" sz="2400" b="1" dirty="0" smtClean="0">
                <a:solidFill>
                  <a:schemeClr val="bg1"/>
                </a:solidFill>
                <a:latin typeface="+mj-lt"/>
              </a:rPr>
              <a:t>MINISTRIJA</a:t>
            </a:r>
            <a:endParaRPr lang="lv-LV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3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1"/>
          <a:stretch/>
        </p:blipFill>
        <p:spPr bwMode="auto">
          <a:xfrm>
            <a:off x="10051978" y="265735"/>
            <a:ext cx="1884972" cy="1650091"/>
          </a:xfrm>
          <a:prstGeom prst="rect">
            <a:avLst/>
          </a:prstGeom>
          <a:solidFill>
            <a:srgbClr val="030A24"/>
          </a:solidFill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436728" y="377355"/>
            <a:ext cx="48972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3600" b="1" dirty="0">
              <a:solidFill>
                <a:schemeClr val="bg1"/>
              </a:solidFill>
              <a:ea typeface="Verdana" panose="020B0604030504040204" pitchFamily="34" charset="0"/>
            </a:endParaRPr>
          </a:p>
          <a:p>
            <a:pPr lvl="0">
              <a:defRPr/>
            </a:pPr>
            <a:r>
              <a:rPr lang="lv-LV" sz="3600" b="1" dirty="0">
                <a:solidFill>
                  <a:schemeClr val="bg1"/>
                </a:solidFill>
                <a:ea typeface="Verdana" panose="020B0604030504040204" pitchFamily="34" charset="0"/>
              </a:rPr>
              <a:t>Par nepieciešamiem uzlabojumiem zinātnes </a:t>
            </a:r>
            <a:r>
              <a:rPr lang="lv-LV" sz="3600" b="1" dirty="0" smtClean="0">
                <a:solidFill>
                  <a:schemeClr val="bg1"/>
                </a:solidFill>
                <a:ea typeface="Verdana" panose="020B0604030504040204" pitchFamily="34" charset="0"/>
              </a:rPr>
              <a:t>finansēšanā</a:t>
            </a:r>
            <a:r>
              <a:rPr lang="en-US" sz="3600" b="1" dirty="0" smtClean="0">
                <a:solidFill>
                  <a:schemeClr val="bg1"/>
                </a:solidFill>
                <a:ea typeface="Verdana" panose="020B0604030504040204" pitchFamily="34" charset="0"/>
              </a:rPr>
              <a:t>:</a:t>
            </a:r>
            <a:r>
              <a:rPr lang="lv-LV" sz="2800" b="1" dirty="0" smtClean="0">
                <a:ea typeface="Verdana" panose="020B0604030504040204" pitchFamily="34" charset="0"/>
              </a:rPr>
              <a:t/>
            </a:r>
            <a:br>
              <a:rPr lang="lv-LV" sz="2800" b="1" dirty="0" smtClean="0">
                <a:ea typeface="Verdana" panose="020B0604030504040204" pitchFamily="34" charset="0"/>
              </a:rPr>
            </a:br>
            <a:r>
              <a:rPr lang="lv-LV" sz="28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Latvijas Pētniecības un inovācijas stratēģiskās padomes sēde </a:t>
            </a:r>
          </a:p>
        </p:txBody>
      </p:sp>
    </p:spTree>
    <p:extLst>
      <p:ext uri="{BB962C8B-B14F-4D97-AF65-F5344CB8AC3E}">
        <p14:creationId xmlns:p14="http://schemas.microsoft.com/office/powerpoint/2010/main" val="6881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38686" y="573882"/>
            <a:ext cx="94928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lv-LV" sz="2400" b="1" dirty="0">
                <a:solidFill>
                  <a:srgbClr val="0001B4"/>
                </a:solidFill>
                <a:latin typeface="+mj-lt"/>
              </a:rPr>
              <a:t>ES </a:t>
            </a:r>
            <a:r>
              <a:rPr lang="en-US" altLang="lv-LV" sz="2400" b="1" dirty="0" err="1">
                <a:solidFill>
                  <a:srgbClr val="0001B4"/>
                </a:solidFill>
                <a:latin typeface="+mj-lt"/>
              </a:rPr>
              <a:t>fondu</a:t>
            </a:r>
            <a:r>
              <a:rPr lang="en-US" altLang="lv-LV" sz="24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2400" b="1" dirty="0" err="1">
                <a:solidFill>
                  <a:srgbClr val="0001B4"/>
                </a:solidFill>
                <a:latin typeface="+mj-lt"/>
              </a:rPr>
              <a:t>ieguldījumi</a:t>
            </a:r>
            <a:r>
              <a:rPr lang="en-US" altLang="lv-LV" sz="2400" b="1" dirty="0">
                <a:solidFill>
                  <a:srgbClr val="0001B4"/>
                </a:solidFill>
                <a:latin typeface="+mj-lt"/>
              </a:rPr>
              <a:t> – </a:t>
            </a:r>
            <a:r>
              <a:rPr lang="en-US" altLang="lv-LV" sz="2400" b="1" dirty="0" err="1">
                <a:solidFill>
                  <a:srgbClr val="0001B4"/>
                </a:solidFill>
                <a:latin typeface="+mj-lt"/>
              </a:rPr>
              <a:t>papildu</a:t>
            </a:r>
            <a:r>
              <a:rPr lang="en-US" altLang="lv-LV" sz="24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2400" b="1" dirty="0" err="1">
                <a:solidFill>
                  <a:srgbClr val="0001B4"/>
                </a:solidFill>
                <a:latin typeface="+mj-lt"/>
              </a:rPr>
              <a:t>atbalsts</a:t>
            </a:r>
            <a:r>
              <a:rPr lang="en-US" altLang="lv-LV" sz="24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2400" b="1" dirty="0" err="1">
                <a:solidFill>
                  <a:srgbClr val="0001B4"/>
                </a:solidFill>
                <a:latin typeface="+mj-lt"/>
              </a:rPr>
              <a:t>pētniecībai</a:t>
            </a:r>
            <a:r>
              <a:rPr lang="en-US" altLang="lv-LV" sz="2400" b="1" dirty="0">
                <a:solidFill>
                  <a:srgbClr val="0001B4"/>
                </a:solidFill>
                <a:latin typeface="+mj-lt"/>
              </a:rPr>
              <a:t> un </a:t>
            </a:r>
            <a:r>
              <a:rPr lang="en-US" altLang="lv-LV" sz="2400" b="1" dirty="0" err="1">
                <a:solidFill>
                  <a:srgbClr val="0001B4"/>
                </a:solidFill>
                <a:latin typeface="+mj-lt"/>
              </a:rPr>
              <a:t>inovācijām</a:t>
            </a:r>
            <a:endParaRPr lang="lv-LV" altLang="lv-LV" sz="2400" b="1" dirty="0">
              <a:solidFill>
                <a:srgbClr val="0001B4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BE4F615-6BE9-46EB-8C8A-697F05E8D5EB}"/>
              </a:ext>
            </a:extLst>
          </p:cNvPr>
          <p:cNvGrpSpPr/>
          <p:nvPr/>
        </p:nvGrpSpPr>
        <p:grpSpPr>
          <a:xfrm>
            <a:off x="777834" y="1365701"/>
            <a:ext cx="10464772" cy="5559989"/>
            <a:chOff x="2392005" y="790590"/>
            <a:chExt cx="9180000" cy="5760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506087" y="790590"/>
              <a:ext cx="0" cy="5494962"/>
            </a:xfrm>
            <a:prstGeom prst="line">
              <a:avLst/>
            </a:prstGeom>
            <a:ln w="28575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109909" y="790590"/>
              <a:ext cx="0" cy="5494962"/>
            </a:xfrm>
            <a:prstGeom prst="line">
              <a:avLst/>
            </a:prstGeom>
            <a:ln w="28575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 bwMode="auto">
            <a:xfrm>
              <a:off x="4512453" y="1543638"/>
              <a:ext cx="3690017" cy="1426739"/>
            </a:xfrm>
            <a:prstGeom prst="rect">
              <a:avLst/>
            </a:prstGeom>
            <a:solidFill>
              <a:srgbClr val="F1AD9D">
                <a:alpha val="50196"/>
              </a:srgbClr>
            </a:solidFill>
            <a:ln w="12700">
              <a:solidFill>
                <a:srgbClr val="264653"/>
              </a:solidFill>
              <a:prstDash val="sysDash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r>
                <a:rPr lang="lv-LV" sz="11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RRF “AII pārvaldība”</a:t>
              </a:r>
              <a:r>
                <a:rPr lang="en-US" sz="11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82.5M</a:t>
              </a:r>
            </a:p>
            <a:p>
              <a:endParaRPr lang="en-US" sz="1200" dirty="0">
                <a:solidFill>
                  <a:prstClr val="black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endParaRPr lang="en-US" sz="1200" dirty="0">
                <a:solidFill>
                  <a:prstClr val="black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endParaRPr lang="en-US" sz="1200" dirty="0">
                <a:solidFill>
                  <a:prstClr val="black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endParaRPr lang="en-US" sz="1200" dirty="0">
                <a:solidFill>
                  <a:prstClr val="black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endParaRPr lang="en-US" sz="1200" dirty="0">
                <a:solidFill>
                  <a:prstClr val="black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endParaRPr lang="lv-LV" sz="1200" dirty="0">
                <a:solidFill>
                  <a:prstClr val="black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926447" y="1847894"/>
              <a:ext cx="3970498" cy="217022"/>
            </a:xfrm>
            <a:prstGeom prst="rect">
              <a:avLst/>
            </a:prstGeom>
            <a:solidFill>
              <a:srgbClr val="CC9A1E"/>
            </a:solidFill>
            <a:ln w="28575"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Praktiskas ievirzes pētījumi, 30M (ZI, K)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72246" y="867555"/>
              <a:ext cx="448860" cy="286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2021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67074" y="867555"/>
              <a:ext cx="448860" cy="286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2022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61902" y="867555"/>
              <a:ext cx="448860" cy="286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2023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56730" y="867555"/>
              <a:ext cx="448860" cy="286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2024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51558" y="867555"/>
              <a:ext cx="448860" cy="286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2025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46386" y="867555"/>
              <a:ext cx="448860" cy="286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2026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41214" y="867555"/>
              <a:ext cx="448860" cy="286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2027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36042" y="867555"/>
              <a:ext cx="448860" cy="286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2028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230870" y="867555"/>
              <a:ext cx="448860" cy="286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2029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025702" y="867555"/>
              <a:ext cx="448860" cy="286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2030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939626" y="1274372"/>
              <a:ext cx="3542597" cy="2526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Zinātnes politikas vadība</a:t>
              </a:r>
              <a:r>
                <a:rPr lang="en-US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8.5M  (IZM, LZP)</a:t>
              </a:r>
              <a:endParaRPr lang="lv-LV" sz="1200" dirty="0">
                <a:solidFill>
                  <a:prstClr val="white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713731" y="790590"/>
              <a:ext cx="0" cy="5482371"/>
            </a:xfrm>
            <a:prstGeom prst="line">
              <a:avLst/>
            </a:prstGeom>
            <a:ln w="28575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12457" y="790590"/>
              <a:ext cx="0" cy="5519666"/>
            </a:xfrm>
            <a:prstGeom prst="line">
              <a:avLst/>
            </a:prstGeom>
            <a:ln w="28575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08635" y="790590"/>
              <a:ext cx="0" cy="576000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719890" y="807600"/>
              <a:ext cx="0" cy="5482371"/>
            </a:xfrm>
            <a:prstGeom prst="line">
              <a:avLst/>
            </a:prstGeom>
            <a:ln w="28575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04813" y="790590"/>
              <a:ext cx="0" cy="5519665"/>
            </a:xfrm>
            <a:prstGeom prst="line">
              <a:avLst/>
            </a:prstGeom>
            <a:ln w="28575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103539" y="790590"/>
              <a:ext cx="0" cy="5519665"/>
            </a:xfrm>
            <a:prstGeom prst="line">
              <a:avLst/>
            </a:prstGeom>
            <a:ln w="28575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902264" y="790590"/>
              <a:ext cx="0" cy="5519665"/>
            </a:xfrm>
            <a:prstGeom prst="line">
              <a:avLst/>
            </a:prstGeom>
            <a:ln w="28575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 bwMode="auto">
            <a:xfrm>
              <a:off x="7308562" y="2363820"/>
              <a:ext cx="3226905" cy="228305"/>
            </a:xfrm>
            <a:prstGeom prst="rect">
              <a:avLst/>
            </a:prstGeom>
            <a:solidFill>
              <a:srgbClr val="B07BD7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RIS3 izcilības centri</a:t>
              </a:r>
              <a:r>
                <a:rPr lang="en-US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(</a:t>
              </a:r>
              <a:r>
                <a:rPr lang="en-US" sz="1200" i="1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Teaming oriented</a:t>
              </a:r>
              <a:r>
                <a:rPr lang="en-US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), 43.7M (ZI)</a:t>
              </a:r>
              <a:endParaRPr lang="lv-LV" sz="1200" dirty="0">
                <a:solidFill>
                  <a:prstClr val="white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110400" y="2105865"/>
              <a:ext cx="3989070" cy="226776"/>
            </a:xfrm>
            <a:prstGeom prst="rect">
              <a:avLst/>
            </a:prstGeom>
            <a:solidFill>
              <a:srgbClr val="21796F">
                <a:alpha val="89804"/>
              </a:srgbClr>
            </a:solidFill>
            <a:ln w="28575"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Pēcdoktorantūras pētījumi, 25M (ZI, K)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104024" y="1611175"/>
              <a:ext cx="2409831" cy="199661"/>
            </a:xfrm>
            <a:prstGeom prst="rect">
              <a:avLst/>
            </a:prstGeom>
            <a:solidFill>
              <a:srgbClr val="21796F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Mobilitāte zinātnē,</a:t>
              </a:r>
              <a:r>
                <a:rPr lang="en-US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4.4M (ZI, AII)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25500" y="2705864"/>
              <a:ext cx="127567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urce Sans Pro" charset="0"/>
                </a:rPr>
                <a:t>ZINĀTNE</a:t>
              </a:r>
            </a:p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urce Sans Pro" charset="0"/>
                </a:rPr>
                <a:t>185M</a:t>
              </a:r>
            </a:p>
            <a:p>
              <a:pPr algn="ctr"/>
              <a:r>
                <a:rPr lang="lv-LV" sz="1200" dirty="0">
                  <a:latin typeface="Verdana" panose="020B0604030504040204" pitchFamily="34" charset="0"/>
                  <a:ea typeface="Verdana" panose="020B0604030504040204" pitchFamily="34" charset="0"/>
                  <a:cs typeface="Source Sans Pro" charset="0"/>
                </a:rPr>
                <a:t>7 programmas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698011" y="1850992"/>
              <a:ext cx="2386042" cy="228890"/>
            </a:xfrm>
            <a:prstGeom prst="rect">
              <a:avLst/>
            </a:prstGeom>
            <a:noFill/>
            <a:ln w="12700">
              <a:solidFill>
                <a:srgbClr val="C2931C"/>
              </a:solidFill>
              <a:prstDash val="sysDash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1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ES fondi 2014-2020</a:t>
              </a:r>
              <a:r>
                <a:rPr lang="en-US" sz="11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React-EU 97.2M</a:t>
              </a:r>
              <a:r>
                <a:rPr lang="lv-LV" sz="11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endParaRPr lang="en-US" sz="1100" dirty="0">
                <a:solidFill>
                  <a:prstClr val="black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697212" y="2122876"/>
              <a:ext cx="2060847" cy="187366"/>
            </a:xfrm>
            <a:prstGeom prst="rect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ES fondi 2014-2020</a:t>
              </a:r>
              <a:r>
                <a:rPr lang="en-US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40.3M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422853" y="2693249"/>
              <a:ext cx="4746516" cy="227072"/>
            </a:xfrm>
            <a:prstGeom prst="rect">
              <a:avLst/>
            </a:prstGeom>
            <a:solidFill>
              <a:srgbClr val="CC9A1E"/>
            </a:solidFill>
            <a:ln w="19050"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       Dalība Apvārsnis Eiropa, t.sk. partnerību iemaksas 58M  (ZI, K, LZP)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919896" y="3025609"/>
              <a:ext cx="2802326" cy="2517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Atvērtā zinātne, 15.6M (ZI)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506571" y="3028987"/>
              <a:ext cx="2413325" cy="242242"/>
            </a:xfrm>
            <a:prstGeom prst="rect">
              <a:avLst/>
            </a:prstGeom>
            <a:solidFill>
              <a:srgbClr val="F8D8D0"/>
            </a:solidFill>
            <a:ln w="12700">
              <a:solidFill>
                <a:schemeClr val="accent1">
                  <a:lumMod val="75000"/>
                </a:schemeClr>
              </a:solidFill>
              <a:prstDash val="sysDash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RRF “Atvērtā zinātne” </a:t>
              </a:r>
              <a:r>
                <a:rPr lang="en-US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6</a:t>
              </a:r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M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09908" y="4048444"/>
              <a:ext cx="3204000" cy="243521"/>
            </a:xfrm>
            <a:prstGeom prst="rect">
              <a:avLst/>
            </a:prstGeom>
            <a:solidFill>
              <a:srgbClr val="21796F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Studentu inovāciju granti, 14M (AII)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722826" y="3749630"/>
              <a:ext cx="2048485" cy="528329"/>
            </a:xfrm>
            <a:prstGeom prst="rect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ES fondi </a:t>
              </a:r>
              <a:endParaRPr lang="en-US" sz="1200" dirty="0">
                <a:solidFill>
                  <a:prstClr val="black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2014-2020</a:t>
              </a:r>
              <a:r>
                <a:rPr lang="en-US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24.3M</a:t>
              </a:r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endParaRPr lang="en-US" sz="1200" dirty="0">
                <a:solidFill>
                  <a:prstClr val="black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92005" y="3449732"/>
              <a:ext cx="1329491" cy="86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urce Sans Pro" charset="0"/>
                </a:rPr>
                <a:t>AUGSTĀKĀ IZGLĪTĪBA</a:t>
              </a:r>
            </a:p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ource Sans Pro" charset="0"/>
                </a:rPr>
                <a:t>101M </a:t>
              </a:r>
            </a:p>
            <a:p>
              <a:pPr algn="ctr"/>
              <a:r>
                <a:rPr lang="lv-LV" sz="1200" dirty="0">
                  <a:latin typeface="Verdana" panose="020B0604030504040204" pitchFamily="34" charset="0"/>
                  <a:ea typeface="Verdana" panose="020B0604030504040204" pitchFamily="34" charset="0"/>
                  <a:cs typeface="Source Sans Pro" charset="0"/>
                </a:rPr>
                <a:t>8 programmas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926447" y="4311765"/>
              <a:ext cx="3068778" cy="259608"/>
            </a:xfrm>
            <a:prstGeom prst="rect">
              <a:avLst/>
            </a:prstGeom>
            <a:solidFill>
              <a:srgbClr val="B07BD7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Studiju modernizācija, digitalizācija, 40.3M</a:t>
              </a:r>
              <a:r>
                <a:rPr lang="en-US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(AII)</a:t>
              </a:r>
              <a:endParaRPr lang="lv-LV" sz="1200" dirty="0">
                <a:solidFill>
                  <a:prstClr val="white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729424" y="4322814"/>
              <a:ext cx="2336311" cy="206785"/>
            </a:xfrm>
            <a:prstGeom prst="rect">
              <a:avLst/>
            </a:prstGeom>
            <a:noFill/>
            <a:ln w="12700">
              <a:solidFill>
                <a:srgbClr val="512373"/>
              </a:solidFill>
              <a:prstDash val="sysDash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1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ES fondi 2014-2020</a:t>
              </a:r>
              <a:r>
                <a:rPr lang="en-US" sz="11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React-EU 44.7M</a:t>
              </a:r>
              <a:endParaRPr lang="lv-LV" sz="1100" dirty="0">
                <a:solidFill>
                  <a:prstClr val="black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692500" y="3536100"/>
              <a:ext cx="2821353" cy="213530"/>
            </a:xfrm>
            <a:prstGeom prst="rect">
              <a:avLst/>
            </a:prstGeom>
            <a:solidFill>
              <a:srgbClr val="21796F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Akadēmiskās karjeras reforma, 10M</a:t>
              </a:r>
              <a:r>
                <a:rPr lang="en-US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(AII)</a:t>
              </a:r>
              <a:endParaRPr lang="lv-LV" sz="1200" dirty="0">
                <a:solidFill>
                  <a:prstClr val="white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713731" y="3536099"/>
              <a:ext cx="1929990" cy="2135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prstDash val="lgDash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EK/ PB</a:t>
              </a:r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izvērtējums</a:t>
              </a:r>
              <a:endParaRPr lang="lv-LV" sz="1200" kern="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531641" y="3779077"/>
              <a:ext cx="3670829" cy="234012"/>
            </a:xfrm>
            <a:prstGeom prst="rect">
              <a:avLst/>
            </a:prstGeom>
            <a:solidFill>
              <a:srgbClr val="F8D8D0"/>
            </a:solidFill>
            <a:ln w="12700">
              <a:solidFill>
                <a:srgbClr val="264653"/>
              </a:solidFill>
              <a:prstDash val="sysDash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r>
                <a:rPr lang="en-US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         </a:t>
              </a:r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RRF “AII pārvaldība”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919896" y="3839953"/>
              <a:ext cx="2396177" cy="164017"/>
            </a:xfrm>
            <a:prstGeom prst="rect">
              <a:avLst/>
            </a:prstGeom>
            <a:solidFill>
              <a:srgbClr val="21796F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Doktorantūras granti, 13.7M</a:t>
              </a:r>
              <a:r>
                <a:rPr lang="en-US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(AII)</a:t>
              </a:r>
              <a:endParaRPr lang="lv-LV" sz="1200" dirty="0">
                <a:solidFill>
                  <a:prstClr val="white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719890" y="4577468"/>
              <a:ext cx="3485992" cy="400931"/>
            </a:xfrm>
            <a:prstGeom prst="rect">
              <a:avLst/>
            </a:prstGeom>
            <a:solidFill>
              <a:srgbClr val="21796F">
                <a:alpha val="89804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RIS3 industriālās prasmes, 18.7M</a:t>
              </a:r>
              <a:r>
                <a:rPr lang="en-US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(AII, K)</a:t>
              </a:r>
              <a:endParaRPr lang="lv-LV" sz="1200" dirty="0">
                <a:solidFill>
                  <a:prstClr val="white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724929" y="4587663"/>
              <a:ext cx="1988411" cy="201420"/>
            </a:xfrm>
            <a:prstGeom prst="rect">
              <a:avLst/>
            </a:prstGeom>
            <a:solidFill>
              <a:srgbClr val="F8D8D0"/>
            </a:solidFill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RRF “Komersantu mācības” 10M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718013" y="4584831"/>
              <a:ext cx="2007588" cy="204252"/>
            </a:xfrm>
            <a:prstGeom prst="rect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ES fondi 2014-2020, 20M (EM)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713730" y="1283481"/>
              <a:ext cx="2225895" cy="214492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sysDash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ES fondi 2014-2020</a:t>
              </a:r>
              <a:r>
                <a:rPr lang="en-US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11.44M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306903" y="5025786"/>
              <a:ext cx="4007005" cy="2066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i="1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Pedagoga profesijas attīstība </a:t>
              </a:r>
              <a:r>
                <a:rPr lang="lv-LV" sz="1200" i="1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  <a:sym typeface="Wingdings" panose="05000000000000000000" pitchFamily="2" charset="2"/>
                </a:rPr>
                <a:t> </a:t>
              </a:r>
              <a:r>
                <a:rPr lang="lv-LV" sz="1200" i="1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sk. pie visp. izglītības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332417" y="6022884"/>
              <a:ext cx="2368966" cy="2341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Cikliskā akreditācija,</a:t>
              </a:r>
              <a:r>
                <a:rPr lang="en-US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0.6M (AIC) 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978644" y="5285271"/>
              <a:ext cx="3997647" cy="2173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Pedagogu pr-mas indukcijas gads, </a:t>
              </a:r>
              <a:r>
                <a:rPr lang="en-US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2.9</a:t>
              </a:r>
              <a:r>
                <a:rPr lang="lv-LV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M</a:t>
              </a:r>
              <a:r>
                <a:rPr lang="en-US" sz="12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(AII)</a:t>
              </a:r>
              <a:endParaRPr lang="lv-LV" sz="1200" dirty="0">
                <a:solidFill>
                  <a:prstClr val="white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703394" y="5285271"/>
              <a:ext cx="1263991" cy="217363"/>
            </a:xfrm>
            <a:prstGeom prst="rect">
              <a:avLst/>
            </a:prstGeom>
            <a:noFill/>
            <a:ln w="12700">
              <a:solidFill>
                <a:schemeClr val="accent5">
                  <a:lumMod val="75000"/>
                </a:schemeClr>
              </a:solidFill>
              <a:prstDash val="sysDash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8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ES fondi 2014-2020</a:t>
              </a:r>
              <a:r>
                <a:rPr lang="en-US" sz="8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4.5M</a:t>
              </a:r>
              <a:r>
                <a:rPr lang="lv-LV" sz="8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endParaRPr lang="en-US" sz="800" dirty="0">
                <a:solidFill>
                  <a:prstClr val="black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2392005" y="3406737"/>
              <a:ext cx="9180000" cy="0"/>
            </a:xfrm>
            <a:prstGeom prst="line">
              <a:avLst/>
            </a:prstGeom>
            <a:ln w="28575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 bwMode="auto">
            <a:xfrm>
              <a:off x="6252774" y="5602487"/>
              <a:ext cx="2723517" cy="3215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1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Latviešu valodas apguves nostiprināšana (skolotāji, multiplikatori), </a:t>
              </a:r>
              <a:r>
                <a:rPr lang="en-US" sz="11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lv-LV" sz="11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0.5M</a:t>
              </a:r>
              <a:r>
                <a:rPr lang="en-US" sz="1100" dirty="0">
                  <a:solidFill>
                    <a:prstClr val="whit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(AII)</a:t>
              </a:r>
              <a:endParaRPr lang="lv-LV" sz="1100" dirty="0">
                <a:solidFill>
                  <a:prstClr val="white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512587" y="4798048"/>
              <a:ext cx="3198338" cy="194719"/>
            </a:xfrm>
            <a:prstGeom prst="rect">
              <a:avLst/>
            </a:prstGeom>
            <a:solidFill>
              <a:srgbClr val="F8D8D0"/>
            </a:solidFill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RRF </a:t>
              </a:r>
              <a:r>
                <a:rPr lang="en-US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“</a:t>
              </a:r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Digitālās hi-</a:t>
              </a:r>
              <a:r>
                <a:rPr lang="lv-LV" sz="1200" dirty="0" err="1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tech</a:t>
              </a:r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prasmes</a:t>
              </a:r>
              <a:r>
                <a:rPr lang="en-US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”</a:t>
              </a:r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1</a:t>
              </a:r>
              <a:r>
                <a:rPr lang="en-US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5</a:t>
              </a:r>
              <a:r>
                <a:rPr lang="lv-LV" sz="12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M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703394" y="2464483"/>
              <a:ext cx="1610658" cy="219846"/>
            </a:xfrm>
            <a:prstGeom prst="rect">
              <a:avLst/>
            </a:prstGeom>
            <a:noFill/>
            <a:ln w="12700">
              <a:solidFill>
                <a:srgbClr val="C2931C"/>
              </a:solidFill>
              <a:prstDash val="sysDash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r>
                <a:rPr lang="lv-LV" sz="11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ES fondi 2014-2020</a:t>
              </a:r>
              <a:r>
                <a:rPr lang="en-US" sz="11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18M</a:t>
              </a:r>
              <a:r>
                <a:rPr lang="lv-LV" sz="1100" dirty="0">
                  <a:solidFill>
                    <a:prstClr val="black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endParaRPr lang="en-US" sz="1100" dirty="0">
                <a:solidFill>
                  <a:prstClr val="black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6919896" y="790590"/>
              <a:ext cx="0" cy="5482371"/>
            </a:xfrm>
            <a:prstGeom prst="line">
              <a:avLst/>
            </a:prstGeom>
            <a:ln w="28575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42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14094" y="190220"/>
            <a:ext cx="10072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Sadarb</a:t>
            </a:r>
            <a:r>
              <a:rPr lang="lv-LV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ība</a:t>
            </a:r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ar Ekonomikas ministriju (plašāka info – EM prezentācijā)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9045F4A-227D-4071-9ABB-B812BC50259C}"/>
              </a:ext>
            </a:extLst>
          </p:cNvPr>
          <p:cNvSpPr txBox="1"/>
          <p:nvPr/>
        </p:nvSpPr>
        <p:spPr>
          <a:xfrm>
            <a:off x="365966" y="2064401"/>
            <a:ext cx="8454167" cy="18892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sz="1600" b="1" dirty="0">
                <a:solidFill>
                  <a:schemeClr val="accent1">
                    <a:lumMod val="75000"/>
                  </a:schemeClr>
                </a:solidFill>
              </a:rPr>
              <a:t>Viedās specializācijas stratēģija (RIS3) un RIS3 monitoringa </a:t>
            </a:r>
            <a:r>
              <a:rPr lang="lv-LV" sz="1600" b="1" dirty="0" smtClean="0">
                <a:solidFill>
                  <a:schemeClr val="accent1">
                    <a:lumMod val="75000"/>
                  </a:schemeClr>
                </a:solidFill>
              </a:rPr>
              <a:t>process</a:t>
            </a:r>
            <a:endParaRPr lang="lv-LV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sz="1600" b="1" dirty="0">
                <a:solidFill>
                  <a:schemeClr val="accent1">
                    <a:lumMod val="75000"/>
                  </a:schemeClr>
                </a:solidFill>
              </a:rPr>
              <a:t>Latvijas kosmosa stratēģija un Valsts kosmosa politikas darba </a:t>
            </a:r>
            <a:r>
              <a:rPr lang="lv-LV" sz="1600" b="1" dirty="0" smtClean="0">
                <a:solidFill>
                  <a:schemeClr val="accent1">
                    <a:lumMod val="75000"/>
                  </a:schemeClr>
                </a:solidFill>
              </a:rPr>
              <a:t>grupa</a:t>
            </a:r>
            <a:endParaRPr lang="lv-LV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sz="1600" b="1" dirty="0">
                <a:solidFill>
                  <a:schemeClr val="accent1">
                    <a:lumMod val="75000"/>
                  </a:schemeClr>
                </a:solidFill>
              </a:rPr>
              <a:t>Latvijas dalība CERN asociētās valsts </a:t>
            </a:r>
            <a:r>
              <a:rPr lang="lv-LV" sz="1600" b="1" dirty="0" smtClean="0">
                <a:solidFill>
                  <a:schemeClr val="accent1">
                    <a:lumMod val="75000"/>
                  </a:schemeClr>
                </a:solidFill>
              </a:rPr>
              <a:t>statusā</a:t>
            </a:r>
            <a:endParaRPr lang="lv-LV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sz="1600" b="1" dirty="0">
                <a:solidFill>
                  <a:schemeClr val="accent1">
                    <a:lumMod val="75000"/>
                  </a:schemeClr>
                </a:solidFill>
              </a:rPr>
              <a:t>OECD pilotprojekts par inovāciju izplatīšanas </a:t>
            </a:r>
            <a:r>
              <a:rPr lang="lv-LV" sz="1600" b="1" dirty="0" smtClean="0">
                <a:solidFill>
                  <a:schemeClr val="accent1">
                    <a:lumMod val="75000"/>
                  </a:schemeClr>
                </a:solidFill>
              </a:rPr>
              <a:t>aktivitātēm</a:t>
            </a:r>
            <a:endParaRPr lang="lv-LV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sz="1600" b="1" dirty="0">
                <a:solidFill>
                  <a:schemeClr val="accent1">
                    <a:lumMod val="75000"/>
                  </a:schemeClr>
                </a:solidFill>
              </a:rPr>
              <a:t>Valsts pētījumu </a:t>
            </a:r>
            <a:r>
              <a:rPr lang="lv-LV" sz="1600" b="1" dirty="0" smtClean="0">
                <a:solidFill>
                  <a:schemeClr val="accent1">
                    <a:lumMod val="75000"/>
                  </a:schemeClr>
                </a:solidFill>
              </a:rPr>
              <a:t>programmas</a:t>
            </a:r>
            <a:endParaRPr lang="lv-LV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594CA12A-4A73-4CD0-ACF9-29446FCEC6FE}"/>
              </a:ext>
            </a:extLst>
          </p:cNvPr>
          <p:cNvSpPr/>
          <p:nvPr/>
        </p:nvSpPr>
        <p:spPr>
          <a:xfrm>
            <a:off x="2157496" y="1333309"/>
            <a:ext cx="2639949" cy="639507"/>
          </a:xfrm>
          <a:prstGeom prst="rect">
            <a:avLst/>
          </a:prstGeom>
          <a:solidFill>
            <a:srgbClr val="765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>
                <a:latin typeface="Arial Black" panose="020B0A04020102020204" pitchFamily="34" charset="0"/>
              </a:rPr>
              <a:t>IZM</a:t>
            </a:r>
            <a:endParaRPr lang="lv-LV" sz="1600">
              <a:latin typeface="Arial Black" panose="020B0A04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B3E678FC-0900-4AC2-9656-2A28A4CCE428}"/>
              </a:ext>
            </a:extLst>
          </p:cNvPr>
          <p:cNvSpPr/>
          <p:nvPr/>
        </p:nvSpPr>
        <p:spPr>
          <a:xfrm>
            <a:off x="4797445" y="1332086"/>
            <a:ext cx="2639948" cy="639507"/>
          </a:xfrm>
          <a:prstGeom prst="rect">
            <a:avLst/>
          </a:prstGeom>
          <a:solidFill>
            <a:srgbClr val="41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>
                <a:latin typeface="Arial Black" panose="020B0A04020102020204" pitchFamily="34" charset="0"/>
              </a:rPr>
              <a:t>EM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D2EF45B-D7FA-407B-A74F-161781CA22CE}"/>
              </a:ext>
            </a:extLst>
          </p:cNvPr>
          <p:cNvSpPr/>
          <p:nvPr/>
        </p:nvSpPr>
        <p:spPr>
          <a:xfrm>
            <a:off x="2157496" y="4044619"/>
            <a:ext cx="2639949" cy="639507"/>
          </a:xfrm>
          <a:prstGeom prst="rect">
            <a:avLst/>
          </a:prstGeom>
          <a:solidFill>
            <a:srgbClr val="765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>
                <a:latin typeface="Arial Black" panose="020B0A04020102020204" pitchFamily="34" charset="0"/>
              </a:rPr>
              <a:t>LZP</a:t>
            </a:r>
            <a:endParaRPr lang="lv-LV" sz="1600">
              <a:latin typeface="Arial Black" panose="020B0A040201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FE0164D-6E30-40C2-900B-195C98219B73}"/>
              </a:ext>
            </a:extLst>
          </p:cNvPr>
          <p:cNvSpPr/>
          <p:nvPr/>
        </p:nvSpPr>
        <p:spPr>
          <a:xfrm>
            <a:off x="4797445" y="4043396"/>
            <a:ext cx="2639948" cy="639507"/>
          </a:xfrm>
          <a:prstGeom prst="rect">
            <a:avLst/>
          </a:prstGeom>
          <a:solidFill>
            <a:srgbClr val="41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>
                <a:latin typeface="Arial Black" panose="020B0A04020102020204" pitchFamily="34" charset="0"/>
              </a:rPr>
              <a:t>LIAA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8BB0C58-50C4-48A9-AFB9-AC026105D4F9}"/>
              </a:ext>
            </a:extLst>
          </p:cNvPr>
          <p:cNvSpPr txBox="1"/>
          <p:nvPr/>
        </p:nvSpPr>
        <p:spPr>
          <a:xfrm>
            <a:off x="365966" y="4827774"/>
            <a:ext cx="9477486" cy="19389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sz="1600" b="1" dirty="0">
                <a:solidFill>
                  <a:schemeClr val="accent1">
                    <a:lumMod val="75000"/>
                  </a:schemeClr>
                </a:solidFill>
              </a:rPr>
              <a:t>Sadarbības uzdevumi tiks nostiprināti LZP un LIAA darbības stratēģijā: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accent1">
                    <a:lumMod val="75000"/>
                  </a:schemeClr>
                </a:solidFill>
              </a:rPr>
              <a:t>sadarbība </a:t>
            </a:r>
            <a:r>
              <a:rPr lang="lv-LV" sz="1600" b="1" dirty="0">
                <a:solidFill>
                  <a:schemeClr val="accent1">
                    <a:lumMod val="75000"/>
                  </a:schemeClr>
                </a:solidFill>
              </a:rPr>
              <a:t>pētniecības komercializācijas projektu līmeņa informācijas apmaiņā (tehnoloģiju </a:t>
            </a:r>
            <a:r>
              <a:rPr lang="lv-LV" sz="1600" b="1" dirty="0" err="1">
                <a:solidFill>
                  <a:schemeClr val="accent1">
                    <a:lumMod val="75000"/>
                  </a:schemeClr>
                </a:solidFill>
              </a:rPr>
              <a:t>pārnese</a:t>
            </a:r>
            <a:r>
              <a:rPr lang="lv-LV" sz="1600" b="1" dirty="0">
                <a:solidFill>
                  <a:schemeClr val="accent1">
                    <a:lumMod val="75000"/>
                  </a:schemeClr>
                </a:solidFill>
              </a:rPr>
              <a:t> TRL 2-4 uz TRL 4-8);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1600" b="1" dirty="0" smtClean="0">
                <a:solidFill>
                  <a:schemeClr val="accent1">
                    <a:lumMod val="75000"/>
                  </a:schemeClr>
                </a:solidFill>
              </a:rPr>
              <a:t>sadarbība </a:t>
            </a:r>
            <a:r>
              <a:rPr lang="lv-LV" sz="1600" b="1" dirty="0">
                <a:solidFill>
                  <a:schemeClr val="accent1">
                    <a:lumMod val="75000"/>
                  </a:schemeClr>
                </a:solidFill>
              </a:rPr>
              <a:t>ES līmeņa programmu </a:t>
            </a:r>
            <a:r>
              <a:rPr lang="lv-LV" sz="1600" b="1" dirty="0" smtClean="0">
                <a:solidFill>
                  <a:schemeClr val="accent1">
                    <a:lumMod val="75000"/>
                  </a:schemeClr>
                </a:solidFill>
              </a:rPr>
              <a:t>īstenošanā (piem</a:t>
            </a:r>
            <a:r>
              <a:rPr lang="lv-LV" sz="1600" b="1" dirty="0">
                <a:solidFill>
                  <a:schemeClr val="accent1">
                    <a:lumMod val="75000"/>
                  </a:schemeClr>
                </a:solidFill>
              </a:rPr>
              <a:t>., Apvārsnis Eiropa).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v-LV" sz="1600" b="1" dirty="0">
                <a:solidFill>
                  <a:schemeClr val="accent1">
                    <a:lumMod val="75000"/>
                  </a:schemeClr>
                </a:solidFill>
              </a:rPr>
              <a:t>LZP izveidota Konsultatīvā zinātnieku padome, kurā pārstāvība no IZM un </a:t>
            </a:r>
            <a:r>
              <a:rPr lang="lv-LV" sz="1600" b="1" dirty="0" smtClean="0">
                <a:solidFill>
                  <a:schemeClr val="accent1">
                    <a:lumMod val="75000"/>
                  </a:schemeClr>
                </a:solidFill>
              </a:rPr>
              <a:t>EM</a:t>
            </a:r>
            <a:endParaRPr lang="lv-LV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" name="Graphic 39" descr="Handshake">
            <a:extLst>
              <a:ext uri="{FF2B5EF4-FFF2-40B4-BE49-F238E27FC236}">
                <a16:creationId xmlns="" xmlns:a16="http://schemas.microsoft.com/office/drawing/2014/main" id="{EC26D839-CABB-4EE2-94A0-415155C009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245" y="1194639"/>
            <a:ext cx="914400" cy="914400"/>
          </a:xfrm>
          <a:prstGeom prst="rect">
            <a:avLst/>
          </a:prstGeom>
        </p:spPr>
      </p:pic>
      <p:pic>
        <p:nvPicPr>
          <p:cNvPr id="35" name="Graphic 40" descr="Handshake">
            <a:extLst>
              <a:ext uri="{FF2B5EF4-FFF2-40B4-BE49-F238E27FC236}">
                <a16:creationId xmlns="" xmlns:a16="http://schemas.microsoft.com/office/drawing/2014/main" id="{30BB7E41-CF70-4209-B994-DE5FAFB39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752" y="3905949"/>
            <a:ext cx="914400" cy="9144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9232423" y="1548438"/>
            <a:ext cx="2183255" cy="3279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7" name="L-Shape 36"/>
          <p:cNvSpPr/>
          <p:nvPr/>
        </p:nvSpPr>
        <p:spPr>
          <a:xfrm rot="5400000">
            <a:off x="9454000" y="1005982"/>
            <a:ext cx="1071561" cy="1783054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TextBox 37"/>
          <p:cNvSpPr txBox="1"/>
          <p:nvPr/>
        </p:nvSpPr>
        <p:spPr>
          <a:xfrm>
            <a:off x="9367099" y="1622191"/>
            <a:ext cx="22195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 smtClean="0">
                <a:solidFill>
                  <a:schemeClr val="accent1">
                    <a:lumMod val="75000"/>
                  </a:schemeClr>
                </a:solidFill>
              </a:rPr>
              <a:t>Papildus:</a:t>
            </a:r>
          </a:p>
          <a:p>
            <a:endParaRPr lang="lv-LV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lv-LV" sz="1400" dirty="0" smtClean="0">
                <a:solidFill>
                  <a:schemeClr val="accent1">
                    <a:lumMod val="75000"/>
                  </a:schemeClr>
                </a:solidFill>
              </a:rPr>
              <a:t>Jāpabeidz zinātnes politikas ieviešanas konsolidācija vienā organizācijā </a:t>
            </a:r>
            <a:r>
              <a:rPr lang="lv-LV" sz="1400" b="1" dirty="0" smtClean="0">
                <a:solidFill>
                  <a:schemeClr val="accent1">
                    <a:lumMod val="75000"/>
                  </a:schemeClr>
                </a:solidFill>
              </a:rPr>
              <a:t>– LZP</a:t>
            </a:r>
          </a:p>
          <a:p>
            <a:endParaRPr lang="lv-LV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lv-LV" sz="1400" dirty="0" smtClean="0">
                <a:solidFill>
                  <a:schemeClr val="accent1">
                    <a:lumMod val="75000"/>
                  </a:schemeClr>
                </a:solidFill>
              </a:rPr>
              <a:t>Rezultāts: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lv-LV" sz="1400" dirty="0" smtClean="0">
                <a:solidFill>
                  <a:schemeClr val="accent1">
                    <a:lumMod val="75000"/>
                  </a:schemeClr>
                </a:solidFill>
              </a:rPr>
              <a:t>lgtspēja</a:t>
            </a:r>
            <a:endParaRPr lang="lv-LV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lv-LV" sz="1400" dirty="0" smtClean="0">
                <a:solidFill>
                  <a:schemeClr val="accent1">
                    <a:lumMod val="75000"/>
                  </a:schemeClr>
                </a:solidFill>
              </a:rPr>
              <a:t>fektivitāte</a:t>
            </a:r>
            <a:endParaRPr lang="lv-LV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lv-LV" sz="1400" dirty="0" smtClean="0">
                <a:solidFill>
                  <a:schemeClr val="accent1">
                    <a:lumMod val="75000"/>
                  </a:schemeClr>
                </a:solidFill>
              </a:rPr>
              <a:t>apacitāte</a:t>
            </a:r>
            <a:endParaRPr lang="lv-LV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lv-LV" sz="1400" dirty="0" smtClean="0">
                <a:solidFill>
                  <a:schemeClr val="accent1">
                    <a:lumMod val="75000"/>
                  </a:schemeClr>
                </a:solidFill>
              </a:rPr>
              <a:t>nalītika</a:t>
            </a:r>
            <a:endParaRPr lang="lv-LV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lv-LV" sz="1400" dirty="0" smtClean="0">
                <a:solidFill>
                  <a:schemeClr val="accent1">
                    <a:lumMod val="75000"/>
                  </a:schemeClr>
                </a:solidFill>
              </a:rPr>
              <a:t>amazināta </a:t>
            </a:r>
            <a:r>
              <a:rPr lang="lv-LV" sz="1400" dirty="0" smtClean="0">
                <a:solidFill>
                  <a:schemeClr val="accent1">
                    <a:lumMod val="75000"/>
                  </a:schemeClr>
                </a:solidFill>
              </a:rPr>
              <a:t>fragmentācija</a:t>
            </a:r>
          </a:p>
          <a:p>
            <a:endParaRPr lang="lv-LV" sz="1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lv-LV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578788" y="458016"/>
            <a:ext cx="93507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lv-LV" sz="3200" b="1" dirty="0">
                <a:solidFill>
                  <a:srgbClr val="0001B4"/>
                </a:solidFill>
                <a:latin typeface="+mj-lt"/>
              </a:rPr>
              <a:t>Zinātnes </a:t>
            </a:r>
            <a:r>
              <a:rPr lang="en-US" altLang="lv-LV" sz="3200" b="1" dirty="0" err="1">
                <a:solidFill>
                  <a:srgbClr val="0001B4"/>
                </a:solidFill>
                <a:latin typeface="+mj-lt"/>
              </a:rPr>
              <a:t>politikā</a:t>
            </a:r>
            <a:r>
              <a:rPr lang="en-US" altLang="lv-LV" sz="32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3200" b="1" dirty="0" err="1">
                <a:solidFill>
                  <a:srgbClr val="0001B4"/>
                </a:solidFill>
                <a:latin typeface="+mj-lt"/>
              </a:rPr>
              <a:t>galvenais</a:t>
            </a:r>
            <a:r>
              <a:rPr lang="en-US" altLang="lv-LV" sz="32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en-US" altLang="lv-LV" sz="3200" b="1" dirty="0" err="1">
                <a:solidFill>
                  <a:srgbClr val="0001B4"/>
                </a:solidFill>
                <a:latin typeface="+mj-lt"/>
              </a:rPr>
              <a:t>paveiktais</a:t>
            </a:r>
            <a:r>
              <a:rPr lang="en-US" altLang="lv-LV" sz="3200" b="1" dirty="0">
                <a:solidFill>
                  <a:srgbClr val="0001B4"/>
                </a:solidFill>
                <a:latin typeface="+mj-lt"/>
              </a:rPr>
              <a:t> </a:t>
            </a:r>
            <a:br>
              <a:rPr lang="en-US" altLang="lv-LV" sz="3200" b="1" dirty="0">
                <a:solidFill>
                  <a:srgbClr val="0001B4"/>
                </a:solidFill>
                <a:latin typeface="+mj-lt"/>
              </a:rPr>
            </a:br>
            <a:r>
              <a:rPr lang="en-US" altLang="lv-LV" sz="3200" b="1" dirty="0">
                <a:solidFill>
                  <a:srgbClr val="0001B4"/>
                </a:solidFill>
                <a:latin typeface="+mj-lt"/>
              </a:rPr>
              <a:t>2014</a:t>
            </a:r>
            <a:r>
              <a:rPr lang="en-US" altLang="lv-LV" sz="3200" b="1" dirty="0" smtClean="0">
                <a:solidFill>
                  <a:srgbClr val="0001B4"/>
                </a:solidFill>
                <a:latin typeface="+mj-lt"/>
              </a:rPr>
              <a:t>.–2020.gada </a:t>
            </a:r>
            <a:r>
              <a:rPr lang="en-US" altLang="lv-LV" sz="3200" b="1" dirty="0" err="1">
                <a:solidFill>
                  <a:srgbClr val="0001B4"/>
                </a:solidFill>
                <a:latin typeface="+mj-lt"/>
              </a:rPr>
              <a:t>periodā</a:t>
            </a:r>
            <a:endParaRPr lang="lv-LV" altLang="lv-LV" sz="3200" b="1" dirty="0">
              <a:solidFill>
                <a:srgbClr val="0001B4"/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43687" y="6249302"/>
            <a:ext cx="2743200" cy="365125"/>
          </a:xfrm>
        </p:spPr>
        <p:txBody>
          <a:bodyPr/>
          <a:lstStyle/>
          <a:p>
            <a:r>
              <a:rPr lang="lv-LV" sz="16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9278" y="2312596"/>
            <a:ext cx="505968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2013.gada zinātnisko institūciju starptautiskā </a:t>
            </a:r>
            <a:r>
              <a:rPr lang="lv-LV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izvērtējuma</a:t>
            </a:r>
            <a:r>
              <a:rPr lang="lv-LV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rezultātu un rekomendāciju ieviešana zinātnes politikas plānošanā</a:t>
            </a: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endParaRPr lang="lv-LV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Pētniecības ieguldījumu sasaiste ar RIS3 specializācijas stratēģijas īstenošanu (galvenie ieguldījumi koncentrēti 5 RIS3 specializācijas jomās)</a:t>
            </a: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endParaRPr lang="lv-LV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Nacionāla mēroga pētniecības </a:t>
            </a:r>
            <a:r>
              <a:rPr lang="lv-LV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grantu</a:t>
            </a:r>
            <a:r>
              <a:rPr lang="lv-LV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konkursu neatkarīgas ārvalstu ekspertīzes ieviešana</a:t>
            </a:r>
            <a:endParaRPr lang="lv-LV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79728" y="2312596"/>
            <a:ext cx="737859" cy="737859"/>
            <a:chOff x="3979751" y="2364112"/>
            <a:chExt cx="737859" cy="737859"/>
          </a:xfrm>
          <a:solidFill>
            <a:srgbClr val="0001B4"/>
          </a:solidFill>
        </p:grpSpPr>
        <p:sp>
          <p:nvSpPr>
            <p:cNvPr id="27" name="Google Shape;419;p38"/>
            <p:cNvSpPr/>
            <p:nvPr/>
          </p:nvSpPr>
          <p:spPr>
            <a:xfrm>
              <a:off x="3979751" y="2364112"/>
              <a:ext cx="737859" cy="737859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" name="Google Shape;420;p38"/>
            <p:cNvSpPr txBox="1"/>
            <p:nvPr/>
          </p:nvSpPr>
          <p:spPr>
            <a:xfrm>
              <a:off x="4047912" y="2544313"/>
              <a:ext cx="60153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lv-LV" sz="1800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01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7552" y="4105796"/>
            <a:ext cx="737859" cy="737859"/>
            <a:chOff x="3979751" y="2364112"/>
            <a:chExt cx="737859" cy="737859"/>
          </a:xfrm>
          <a:solidFill>
            <a:srgbClr val="0001B4"/>
          </a:solidFill>
        </p:grpSpPr>
        <p:sp>
          <p:nvSpPr>
            <p:cNvPr id="30" name="Google Shape;419;p38"/>
            <p:cNvSpPr/>
            <p:nvPr/>
          </p:nvSpPr>
          <p:spPr>
            <a:xfrm>
              <a:off x="3979751" y="2364112"/>
              <a:ext cx="737859" cy="737859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" name="Google Shape;420;p38"/>
            <p:cNvSpPr txBox="1"/>
            <p:nvPr/>
          </p:nvSpPr>
          <p:spPr>
            <a:xfrm>
              <a:off x="4047912" y="2544313"/>
              <a:ext cx="60153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lv-LV" sz="1800" b="1" dirty="0" smtClean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  <a:r>
                <a:rPr lang="en-US" sz="1800" b="1" dirty="0" smtClean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9726" y="5460864"/>
            <a:ext cx="737859" cy="737859"/>
            <a:chOff x="3979751" y="2364112"/>
            <a:chExt cx="737859" cy="737859"/>
          </a:xfrm>
          <a:solidFill>
            <a:srgbClr val="0001B4"/>
          </a:solidFill>
        </p:grpSpPr>
        <p:sp>
          <p:nvSpPr>
            <p:cNvPr id="33" name="Google Shape;419;p38"/>
            <p:cNvSpPr/>
            <p:nvPr/>
          </p:nvSpPr>
          <p:spPr>
            <a:xfrm>
              <a:off x="3979751" y="2364112"/>
              <a:ext cx="737859" cy="737859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" name="Google Shape;420;p38"/>
            <p:cNvSpPr txBox="1"/>
            <p:nvPr/>
          </p:nvSpPr>
          <p:spPr>
            <a:xfrm>
              <a:off x="4047912" y="2544313"/>
              <a:ext cx="60153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lv-LV" sz="1800" b="1" dirty="0" smtClean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  <a:r>
                <a:rPr lang="en-US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232181" y="1772667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Pasākums</a:t>
            </a:r>
            <a:endParaRPr lang="en-US" b="1" dirty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088082" y="1772667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Rezultāts</a:t>
            </a:r>
            <a:endParaRPr lang="en-US" b="1" dirty="0">
              <a:latin typeface="+mj-lt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761524" y="5909543"/>
            <a:ext cx="803256" cy="948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>
          <a:xfrm flipV="1">
            <a:off x="6774364" y="4357353"/>
            <a:ext cx="803256" cy="948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>
          <a:xfrm flipV="1">
            <a:off x="6761524" y="2676515"/>
            <a:ext cx="803256" cy="948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7684551" y="2312596"/>
            <a:ext cx="429157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Samazināta Latvijas zinātnes fragmentācija. Valsts finansēto institūciju skaits samazināts </a:t>
            </a:r>
            <a:r>
              <a:rPr lang="lv-LV" sz="1400" b="1" dirty="0" smtClean="0">
                <a:solidFill>
                  <a:srgbClr val="0001B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 40 uz 22</a:t>
            </a:r>
            <a:r>
              <a:rPr lang="lv-LV" sz="1400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Zinātniskās darbības kvalitātes uzlabojums (salīdzinot ar 2019.gada rezultātiem)</a:t>
            </a: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endParaRPr lang="lv-LV" sz="1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Tematiska zinātnes specializācija jomās ar </a:t>
            </a:r>
            <a:r>
              <a:rPr lang="lv-LV" sz="1400" b="1" dirty="0" smtClean="0">
                <a:solidFill>
                  <a:srgbClr val="0001B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augstāku pievienotās vērtības potenciālu</a:t>
            </a:r>
            <a:r>
              <a:rPr lang="lv-LV" sz="1400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Ciešāka zinātnes sasaiste ar uzņēmējdarbības P&amp;A vajadzībām</a:t>
            </a: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endParaRPr lang="lv-LV" sz="1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endParaRPr lang="lv-LV" sz="1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Labākās Eiropas prakses pārņemšana. </a:t>
            </a:r>
            <a:r>
              <a:rPr lang="lv-LV" sz="1400" b="1" dirty="0" smtClean="0">
                <a:solidFill>
                  <a:srgbClr val="0001B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Caurspīdīgi P&amp;A projektu konkursi</a:t>
            </a:r>
            <a:r>
              <a:rPr lang="lv-LV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kuru vērtēšanas principi neatšķiras no ES </a:t>
            </a:r>
            <a:r>
              <a:rPr lang="lv-LV" sz="1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ietvarprogramm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 p</a:t>
            </a:r>
            <a:r>
              <a:rPr lang="lv-LV" sz="1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rincipiem</a:t>
            </a:r>
            <a:endParaRPr lang="lv-LV" sz="1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endParaRPr lang="lv-LV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489057" y="341126"/>
            <a:ext cx="86524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lv-LV" sz="2800" b="1" dirty="0" err="1">
                <a:solidFill>
                  <a:srgbClr val="0001B4"/>
                </a:solidFill>
                <a:latin typeface="+mj-lt"/>
              </a:rPr>
              <a:t>Zinātnes</a:t>
            </a:r>
            <a:r>
              <a:rPr lang="en-US" altLang="lv-LV" sz="2800" b="1" dirty="0">
                <a:solidFill>
                  <a:srgbClr val="0001B4"/>
                </a:solidFill>
                <a:latin typeface="+mj-lt"/>
              </a:rPr>
              <a:t> </a:t>
            </a:r>
            <a:r>
              <a:rPr lang="lv-LV" altLang="lv-LV" sz="2800" b="1" dirty="0" smtClean="0">
                <a:solidFill>
                  <a:srgbClr val="0001B4"/>
                </a:solidFill>
                <a:latin typeface="+mj-lt"/>
              </a:rPr>
              <a:t>finansējuma galvenie rādītāji</a:t>
            </a:r>
            <a:endParaRPr lang="lv-LV" altLang="lv-LV" sz="2800" b="1" dirty="0">
              <a:solidFill>
                <a:srgbClr val="0001B4"/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4271" y="4877136"/>
            <a:ext cx="557185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38213" eaLnBrk="0" fontAlgn="base" hangingPunct="0">
              <a:spcBef>
                <a:spcPct val="0"/>
              </a:spcBef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sz="1400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Valsts budžeta finansējuma pieaugums P&amp;A pēdējo gadu laikā parāda, ka ir iespējams rast papildus budžeta finansējumu.</a:t>
            </a:r>
          </a:p>
          <a:p>
            <a:pPr algn="just" defTabSz="938213" eaLnBrk="0" fontAlgn="base" hangingPunct="0">
              <a:spcBef>
                <a:spcPct val="0"/>
              </a:spcBef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sz="14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Tomēr </a:t>
            </a:r>
            <a:r>
              <a:rPr lang="lv-LV" sz="14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papildu iegūtais finansējums P&amp;A ir </a:t>
            </a:r>
          </a:p>
          <a:p>
            <a:pPr algn="just" defTabSz="938213" eaLnBrk="0" fontAlgn="base" hangingPunct="0">
              <a:spcBef>
                <a:spcPct val="0"/>
              </a:spcBef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sz="14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spējis galvenokārt kompensēt IKP pieaugumu starp </a:t>
            </a:r>
          </a:p>
          <a:p>
            <a:pPr algn="just" defTabSz="938213" eaLnBrk="0" fontAlgn="base" hangingPunct="0">
              <a:spcBef>
                <a:spcPct val="0"/>
              </a:spcBef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sz="14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2014.–2019.gadu</a:t>
            </a:r>
            <a:endParaRPr lang="lv-LV" sz="1400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15203374"/>
              </p:ext>
            </p:extLst>
          </p:nvPr>
        </p:nvGraphicFramePr>
        <p:xfrm>
          <a:off x="6118103" y="1303673"/>
          <a:ext cx="5668257" cy="348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314742"/>
              </p:ext>
            </p:extLst>
          </p:nvPr>
        </p:nvGraphicFramePr>
        <p:xfrm>
          <a:off x="602428" y="1620012"/>
          <a:ext cx="5300883" cy="395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343878" y="5713198"/>
            <a:ext cx="55969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38213" eaLnBrk="0" fontAlgn="base" hangingPunct="0">
              <a:spcBef>
                <a:spcPct val="0"/>
              </a:spcBef>
              <a:spcAft>
                <a:spcPts val="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lv-LV" sz="1400" b="1" dirty="0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2014.-2020.gadā pētniecības ieguldījumi % no IKP Latvijā praktiski nemainījās. Nenotika pietuvināšanas ES vidējam līmenim, t.sk. arī pārējām Baltijas valstīm</a:t>
            </a:r>
            <a:endParaRPr lang="lv-LV" sz="1400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05435" y="457503"/>
            <a:ext cx="98827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lv-LV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Starptautiska</a:t>
            </a:r>
            <a:r>
              <a:rPr lang="en-US" altLang="lv-LV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lv-LV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mēroga</a:t>
            </a:r>
            <a:r>
              <a:rPr lang="en-US" altLang="lv-LV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lv-LV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izvērtējums</a:t>
            </a:r>
            <a:r>
              <a:rPr lang="en-US" altLang="lv-LV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par </a:t>
            </a:r>
            <a:r>
              <a:rPr lang="en-US" altLang="lv-LV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Latvijas</a:t>
            </a:r>
            <a:r>
              <a:rPr lang="en-US" altLang="lv-LV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lv-LV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zinātnes</a:t>
            </a:r>
            <a:r>
              <a:rPr lang="en-US" altLang="lv-LV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lv-LV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sistēmu</a:t>
            </a:r>
            <a:r>
              <a:rPr lang="en-US" altLang="lv-LV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– </a:t>
            </a:r>
            <a:r>
              <a:rPr lang="en-US" altLang="lv-LV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Eiropas</a:t>
            </a:r>
            <a:r>
              <a:rPr lang="en-US" altLang="lv-LV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lv-LV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Komisijas</a:t>
            </a:r>
            <a:r>
              <a:rPr lang="en-US" altLang="lv-LV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PSF </a:t>
            </a:r>
            <a:r>
              <a:rPr lang="en-US" altLang="lv-LV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rekomendācijas</a:t>
            </a:r>
            <a:endParaRPr lang="lv-LV" altLang="lv-LV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17587" y="1831503"/>
            <a:ext cx="737859" cy="737859"/>
            <a:chOff x="3979751" y="2364112"/>
            <a:chExt cx="737859" cy="737859"/>
          </a:xfrm>
          <a:solidFill>
            <a:srgbClr val="0001B4"/>
          </a:solidFill>
        </p:grpSpPr>
        <p:sp>
          <p:nvSpPr>
            <p:cNvPr id="5" name="Google Shape;419;p38"/>
            <p:cNvSpPr/>
            <p:nvPr/>
          </p:nvSpPr>
          <p:spPr>
            <a:xfrm>
              <a:off x="3979751" y="2364112"/>
              <a:ext cx="737859" cy="737859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6" name="Google Shape;420;p38"/>
            <p:cNvSpPr txBox="1"/>
            <p:nvPr/>
          </p:nvSpPr>
          <p:spPr>
            <a:xfrm>
              <a:off x="4047912" y="2544313"/>
              <a:ext cx="60153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lv-LV" sz="1800" b="1" dirty="0" smtClean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  <a:r>
                <a:rPr lang="en-US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37605" y="4374520"/>
            <a:ext cx="737859" cy="737859"/>
            <a:chOff x="3979751" y="2364112"/>
            <a:chExt cx="737859" cy="737859"/>
          </a:xfrm>
          <a:solidFill>
            <a:srgbClr val="0001B4"/>
          </a:solidFill>
        </p:grpSpPr>
        <p:sp>
          <p:nvSpPr>
            <p:cNvPr id="8" name="Google Shape;419;p38"/>
            <p:cNvSpPr/>
            <p:nvPr/>
          </p:nvSpPr>
          <p:spPr>
            <a:xfrm>
              <a:off x="3979751" y="2364112"/>
              <a:ext cx="737859" cy="737859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" name="Google Shape;420;p38"/>
            <p:cNvSpPr txBox="1"/>
            <p:nvPr/>
          </p:nvSpPr>
          <p:spPr>
            <a:xfrm>
              <a:off x="4047912" y="2544313"/>
              <a:ext cx="60153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lv-LV" sz="1800" b="1" dirty="0" smtClean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  <a:r>
                <a:rPr lang="en-US" b="1" dirty="0">
                  <a:solidFill>
                    <a:schemeClr val="bg1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470292" y="1558200"/>
            <a:ext cx="23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Rekomendācijas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681" y="5251683"/>
            <a:ext cx="2555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Pētniecības un inovācijas cilvēkkapitāla attīstība </a:t>
            </a:r>
            <a:r>
              <a:rPr lang="lv-LV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Latvijā</a:t>
            </a:r>
            <a:endParaRPr lang="en-US" sz="1600" b="1" dirty="0" smtClean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(2019)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681" y="2749563"/>
            <a:ext cx="2555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Latvijas zinātnes finansēšanas un pārvaldības </a:t>
            </a:r>
            <a:r>
              <a:rPr lang="lv-LV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sistēma</a:t>
            </a:r>
            <a:endParaRPr lang="en-US" sz="1600" b="1" dirty="0" smtClean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(2018)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081706"/>
              </p:ext>
            </p:extLst>
          </p:nvPr>
        </p:nvGraphicFramePr>
        <p:xfrm>
          <a:off x="3472708" y="2092224"/>
          <a:ext cx="8128000" cy="42201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28000"/>
              </a:tblGrid>
              <a:tr h="64381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Palielināt P&amp;I finansējumu, sabalansējot valsts un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citus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avotus</a:t>
                      </a:r>
                      <a:r>
                        <a:rPr lang="lv-LV" sz="18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un palielinot valsts budžeta finansējuma apjomu</a:t>
                      </a:r>
                      <a:endParaRPr lang="lv-LV" sz="18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Attīstīt snieguma finansējuma sistēmu</a:t>
                      </a:r>
                      <a:endParaRPr lang="lv-LV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Mazināt P&amp;A sistēmas institucionālo fragmentāciju, uzlabot augstskolu un zinātnisko institūciju pārvaldības efektivitāti un resursu koplietošanu</a:t>
                      </a:r>
                      <a:endParaRPr lang="lv-LV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Paaugstināt akadēmiskās karjeras </a:t>
                      </a:r>
                      <a:r>
                        <a:rPr lang="lv-LV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pievilcīb</a:t>
                      </a:r>
                      <a:r>
                        <a:rPr lang="en-GB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</a:t>
                      </a:r>
                      <a:r>
                        <a:rPr lang="en-GB" sz="1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un </a:t>
                      </a:r>
                      <a:r>
                        <a:rPr lang="en-GB" sz="18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veicin</a:t>
                      </a:r>
                      <a:r>
                        <a:rPr lang="lv-LV" sz="18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āt</a:t>
                      </a:r>
                      <a:r>
                        <a:rPr lang="lv-LV" sz="1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ataudzi</a:t>
                      </a:r>
                      <a:endParaRPr lang="lv-LV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Uzlabot Latvijas pētnieku sadarbību un integrāciju starptautiskā mērogā un atbalstīt akadēmiskā personāla mobilitāti</a:t>
                      </a:r>
                      <a:endParaRPr lang="lv-LV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Veicināt akadēmiskā personāla mobilitāti uzņēmējdarbības sektorā</a:t>
                      </a:r>
                      <a:endParaRPr lang="lv-LV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lvl="1" indent="0" algn="just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lv-LV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Attīstīt un stiprināt uzņēmējdarbības un inovācijas kultūru augstskolās un zinātniskajās institūcijās</a:t>
                      </a:r>
                      <a:endParaRPr lang="lv-LV" sz="18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379621" y="2081164"/>
            <a:ext cx="116613" cy="4255090"/>
          </a:xfrm>
          <a:prstGeom prst="rect">
            <a:avLst/>
          </a:prstGeom>
          <a:solidFill>
            <a:srgbClr val="00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88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08948" y="274623"/>
            <a:ext cx="96998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2019.gada </a:t>
            </a:r>
            <a:r>
              <a:rPr lang="en-US" altLang="lv-LV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zinātnisko</a:t>
            </a:r>
            <a:r>
              <a:rPr lang="en-US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lv-LV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institūciju</a:t>
            </a:r>
            <a:r>
              <a:rPr lang="en-US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lv-LV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starptautiskā</a:t>
            </a:r>
            <a:r>
              <a:rPr lang="en-US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lv-LV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izvērtējuma</a:t>
            </a:r>
            <a:r>
              <a:rPr lang="en-US" altLang="lv-LV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lv-LV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rekomendācijas</a:t>
            </a:r>
            <a:endParaRPr lang="lv-LV" altLang="lv-LV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86004" y="1525650"/>
            <a:ext cx="10545762" cy="5076825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Aktuāls izaicinājums par P&amp;A finansējuma palielinājumu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sz="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Tajā skaitā – nepieciešams lielāks ieguldījums tieši zinātnes bāzes finansējumā </a:t>
            </a:r>
            <a:r>
              <a:rPr lang="lv-LV" sz="1800" i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(paredzēts NAP2027 un ZTAIP 2027)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sz="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Ieguldījumu fokuss – </a:t>
            </a:r>
            <a:r>
              <a:rPr lang="lv-LV" sz="1800" b="1" dirty="0" err="1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cilvēkkapitālā</a:t>
            </a:r>
            <a:r>
              <a:rPr lang="lv-LV" sz="1800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800" i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(paredzēts NAP2027 un ZTAIP 2027)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sz="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Cilvkēkkapitāla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rekomendācijās īpašs uzsvars uz </a:t>
            </a:r>
            <a:r>
              <a:rPr lang="lv-LV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pēcdoktorantūru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un ilgtermiņa iekšējo un ārējo personāla mobilitāti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sz="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Zinātniskajām publikācijām – </a:t>
            </a:r>
            <a:r>
              <a:rPr lang="lv-LV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uzsvars uz to kvalitāti</a:t>
            </a: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, nevis kvantitāti</a:t>
            </a:r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v-LV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Jāuzlabo </a:t>
            </a:r>
            <a:r>
              <a:rPr lang="lv-LV" sz="1800" b="1" dirty="0" smtClean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zinātnes sadarbība ar uzņēmējdarbības sektoru</a:t>
            </a:r>
            <a:endParaRPr lang="lv-LV" sz="1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v-LV" sz="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Vērtējuma rezultāts ir jāskata kompleksi kopā ar sniegtajām rekomendācijām un nacionālajām prioritātēm</a:t>
            </a:r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4DC0300-AB62-46FA-AFB4-5399E75C72E1}"/>
              </a:ext>
            </a:extLst>
          </p:cNvPr>
          <p:cNvSpPr/>
          <p:nvPr/>
        </p:nvSpPr>
        <p:spPr>
          <a:xfrm>
            <a:off x="696037" y="1460263"/>
            <a:ext cx="98722" cy="5239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8894136B-73A3-4978-AFF1-CDC91BF9D754}"/>
              </a:ext>
            </a:extLst>
          </p:cNvPr>
          <p:cNvSpPr/>
          <p:nvPr/>
        </p:nvSpPr>
        <p:spPr>
          <a:xfrm>
            <a:off x="584118" y="1666639"/>
            <a:ext cx="317500" cy="317500"/>
          </a:xfrm>
          <a:prstGeom prst="ellipse">
            <a:avLst/>
          </a:prstGeom>
          <a:solidFill>
            <a:srgbClr val="0001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58A7123-13BC-4C6D-BD34-DC74CBED6171}"/>
              </a:ext>
            </a:extLst>
          </p:cNvPr>
          <p:cNvSpPr/>
          <p:nvPr/>
        </p:nvSpPr>
        <p:spPr>
          <a:xfrm>
            <a:off x="584118" y="2255982"/>
            <a:ext cx="317500" cy="317500"/>
          </a:xfrm>
          <a:prstGeom prst="ellipse">
            <a:avLst/>
          </a:prstGeom>
          <a:solidFill>
            <a:srgbClr val="0001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4B86FF7-B7CA-4F13-81A5-4A76EB9D6F4D}"/>
              </a:ext>
            </a:extLst>
          </p:cNvPr>
          <p:cNvSpPr/>
          <p:nvPr/>
        </p:nvSpPr>
        <p:spPr>
          <a:xfrm>
            <a:off x="584118" y="2934493"/>
            <a:ext cx="317500" cy="317500"/>
          </a:xfrm>
          <a:prstGeom prst="ellipse">
            <a:avLst/>
          </a:prstGeom>
          <a:solidFill>
            <a:srgbClr val="0001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A2C2AC7-67F0-4828-B2E1-667B62C287BA}"/>
              </a:ext>
            </a:extLst>
          </p:cNvPr>
          <p:cNvSpPr/>
          <p:nvPr/>
        </p:nvSpPr>
        <p:spPr>
          <a:xfrm>
            <a:off x="584118" y="3650919"/>
            <a:ext cx="317500" cy="317500"/>
          </a:xfrm>
          <a:prstGeom prst="ellipse">
            <a:avLst/>
          </a:prstGeom>
          <a:solidFill>
            <a:srgbClr val="0001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DAEDF08-14E4-4FB5-B496-340CBE8D87DE}"/>
              </a:ext>
            </a:extLst>
          </p:cNvPr>
          <p:cNvSpPr/>
          <p:nvPr/>
        </p:nvSpPr>
        <p:spPr>
          <a:xfrm>
            <a:off x="584118" y="4339052"/>
            <a:ext cx="317500" cy="317500"/>
          </a:xfrm>
          <a:prstGeom prst="ellipse">
            <a:avLst/>
          </a:prstGeom>
          <a:solidFill>
            <a:srgbClr val="0001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B1118E1-D286-439E-A7AB-33C6771B74E8}"/>
              </a:ext>
            </a:extLst>
          </p:cNvPr>
          <p:cNvSpPr/>
          <p:nvPr/>
        </p:nvSpPr>
        <p:spPr>
          <a:xfrm>
            <a:off x="584118" y="5118758"/>
            <a:ext cx="317500" cy="317500"/>
          </a:xfrm>
          <a:prstGeom prst="ellipse">
            <a:avLst/>
          </a:prstGeom>
          <a:solidFill>
            <a:srgbClr val="0001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26791051-6B51-4B32-80F9-232FE4D9CB05}"/>
              </a:ext>
            </a:extLst>
          </p:cNvPr>
          <p:cNvSpPr/>
          <p:nvPr/>
        </p:nvSpPr>
        <p:spPr>
          <a:xfrm>
            <a:off x="573951" y="5866851"/>
            <a:ext cx="317500" cy="317500"/>
          </a:xfrm>
          <a:prstGeom prst="ellipse">
            <a:avLst/>
          </a:prstGeom>
          <a:solidFill>
            <a:srgbClr val="0001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06413" y="347972"/>
            <a:ext cx="9560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2800" b="1" dirty="0" smtClean="0">
                <a:solidFill>
                  <a:srgbClr val="0001B4"/>
                </a:solidFill>
                <a:latin typeface="+mj-lt"/>
              </a:rPr>
              <a:t>Sasaiste ar </a:t>
            </a:r>
            <a:r>
              <a:rPr lang="lv-LV" altLang="lv-LV" sz="2800" b="1" dirty="0" err="1" smtClean="0">
                <a:solidFill>
                  <a:srgbClr val="0001B4"/>
                </a:solidFill>
                <a:latin typeface="+mj-lt"/>
              </a:rPr>
              <a:t>izvērtējumā</a:t>
            </a:r>
            <a:r>
              <a:rPr lang="lv-LV" altLang="lv-LV" sz="2800" b="1" dirty="0" smtClean="0">
                <a:solidFill>
                  <a:srgbClr val="0001B4"/>
                </a:solidFill>
                <a:latin typeface="+mj-lt"/>
              </a:rPr>
              <a:t> sniegtajām rekomendācijām</a:t>
            </a:r>
            <a:endParaRPr lang="lv-LV" altLang="lv-LV" sz="2800" b="1" dirty="0">
              <a:solidFill>
                <a:srgbClr val="0001B4"/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lv-LV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913803"/>
              </p:ext>
            </p:extLst>
          </p:nvPr>
        </p:nvGraphicFramePr>
        <p:xfrm>
          <a:off x="15809" y="1419831"/>
          <a:ext cx="11677753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06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418197" y="601132"/>
            <a:ext cx="8792959" cy="755650"/>
          </a:xfrm>
          <a:prstGeom prst="rect">
            <a:avLst/>
          </a:prstGeom>
        </p:spPr>
        <p:txBody>
          <a:bodyPr/>
          <a:lstStyle/>
          <a:p>
            <a:r>
              <a:rPr lang="lv-LV" dirty="0" smtClean="0">
                <a:solidFill>
                  <a:srgbClr val="0001B4"/>
                </a:solidFill>
                <a:ea typeface="Verdana" panose="020B0604030504040204" pitchFamily="34" charset="0"/>
              </a:rPr>
              <a:t>Augstskolu iekšējā </a:t>
            </a:r>
            <a:r>
              <a:rPr lang="lv-LV" dirty="0" smtClean="0">
                <a:solidFill>
                  <a:srgbClr val="0001B4"/>
                </a:solidFill>
                <a:ea typeface="Verdana" panose="020B0604030504040204" pitchFamily="34" charset="0"/>
              </a:rPr>
              <a:t>pārvaldība – pētniecības efektivitātei un izcilībai</a:t>
            </a:r>
            <a:endParaRPr lang="lv-LV" sz="2400" b="0" dirty="0">
              <a:solidFill>
                <a:srgbClr val="0001B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3107106" y="2324303"/>
            <a:ext cx="5509650" cy="3906987"/>
            <a:chOff x="3138713" y="1865676"/>
            <a:chExt cx="5509650" cy="3906987"/>
          </a:xfrm>
        </p:grpSpPr>
        <p:grpSp>
          <p:nvGrpSpPr>
            <p:cNvPr id="121" name="Group 120"/>
            <p:cNvGrpSpPr/>
            <p:nvPr/>
          </p:nvGrpSpPr>
          <p:grpSpPr>
            <a:xfrm>
              <a:off x="3336274" y="3528479"/>
              <a:ext cx="3018596" cy="1782579"/>
              <a:chOff x="3336274" y="3528479"/>
              <a:chExt cx="3018596" cy="1782579"/>
            </a:xfrm>
          </p:grpSpPr>
          <p:sp>
            <p:nvSpPr>
              <p:cNvPr id="153" name="Freeform 5"/>
              <p:cNvSpPr>
                <a:spLocks/>
              </p:cNvSpPr>
              <p:nvPr/>
            </p:nvSpPr>
            <p:spPr bwMode="auto">
              <a:xfrm>
                <a:off x="3336274" y="3528479"/>
                <a:ext cx="3018596" cy="1782579"/>
              </a:xfrm>
              <a:custGeom>
                <a:avLst/>
                <a:gdLst>
                  <a:gd name="T0" fmla="*/ 0 w 356"/>
                  <a:gd name="T1" fmla="*/ 209 h 209"/>
                  <a:gd name="T2" fmla="*/ 356 w 356"/>
                  <a:gd name="T3" fmla="*/ 209 h 209"/>
                  <a:gd name="T4" fmla="*/ 68 w 356"/>
                  <a:gd name="T5" fmla="*/ 0 h 209"/>
                  <a:gd name="T6" fmla="*/ 0 w 356"/>
                  <a:gd name="T7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6" h="209">
                    <a:moveTo>
                      <a:pt x="0" y="209"/>
                    </a:moveTo>
                    <a:cubicBezTo>
                      <a:pt x="356" y="209"/>
                      <a:pt x="356" y="209"/>
                      <a:pt x="356" y="20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25" y="58"/>
                      <a:pt x="0" y="131"/>
                      <a:pt x="0" y="209"/>
                    </a:cubicBezTo>
                    <a:close/>
                  </a:path>
                </a:pathLst>
              </a:custGeom>
              <a:solidFill>
                <a:srgbClr val="5562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grpSp>
            <p:nvGrpSpPr>
              <p:cNvPr id="154" name="Group 153"/>
              <p:cNvGrpSpPr/>
              <p:nvPr/>
            </p:nvGrpSpPr>
            <p:grpSpPr>
              <a:xfrm>
                <a:off x="3931114" y="4176851"/>
                <a:ext cx="707245" cy="860553"/>
                <a:chOff x="3800511" y="3258715"/>
                <a:chExt cx="815196" cy="991905"/>
              </a:xfrm>
            </p:grpSpPr>
            <p:sp>
              <p:nvSpPr>
                <p:cNvPr id="155" name="TextBox 154"/>
                <p:cNvSpPr txBox="1"/>
                <p:nvPr/>
              </p:nvSpPr>
              <p:spPr>
                <a:xfrm>
                  <a:off x="3800511" y="3258715"/>
                  <a:ext cx="815196" cy="674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</a:rPr>
                    <a:t>01</a:t>
                  </a:r>
                </a:p>
              </p:txBody>
            </p:sp>
            <p:sp>
              <p:nvSpPr>
                <p:cNvPr id="156" name="TextBox 155"/>
                <p:cNvSpPr txBox="1"/>
                <p:nvPr/>
              </p:nvSpPr>
              <p:spPr>
                <a:xfrm>
                  <a:off x="3836819" y="3824914"/>
                  <a:ext cx="212928" cy="4257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122" name="Group 121"/>
            <p:cNvGrpSpPr/>
            <p:nvPr/>
          </p:nvGrpSpPr>
          <p:grpSpPr>
            <a:xfrm>
              <a:off x="4079313" y="2624686"/>
              <a:ext cx="2275557" cy="2686372"/>
              <a:chOff x="4079313" y="2624686"/>
              <a:chExt cx="2275557" cy="2686372"/>
            </a:xfrm>
          </p:grpSpPr>
          <p:sp>
            <p:nvSpPr>
              <p:cNvPr id="149" name="Freeform 9"/>
              <p:cNvSpPr>
                <a:spLocks/>
              </p:cNvSpPr>
              <p:nvPr/>
            </p:nvSpPr>
            <p:spPr bwMode="auto">
              <a:xfrm>
                <a:off x="4079313" y="2624686"/>
                <a:ext cx="2275557" cy="2686372"/>
              </a:xfrm>
              <a:custGeom>
                <a:avLst/>
                <a:gdLst>
                  <a:gd name="T0" fmla="*/ 0 w 268"/>
                  <a:gd name="T1" fmla="*/ 121 h 315"/>
                  <a:gd name="T2" fmla="*/ 268 w 268"/>
                  <a:gd name="T3" fmla="*/ 315 h 315"/>
                  <a:gd name="T4" fmla="*/ 165 w 268"/>
                  <a:gd name="T5" fmla="*/ 0 h 315"/>
                  <a:gd name="T6" fmla="*/ 0 w 268"/>
                  <a:gd name="T7" fmla="*/ 12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8" h="315">
                    <a:moveTo>
                      <a:pt x="0" y="121"/>
                    </a:moveTo>
                    <a:cubicBezTo>
                      <a:pt x="268" y="315"/>
                      <a:pt x="268" y="315"/>
                      <a:pt x="268" y="315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96" y="23"/>
                      <a:pt x="39" y="66"/>
                      <a:pt x="0" y="12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grpSp>
            <p:nvGrpSpPr>
              <p:cNvPr id="150" name="Group 149"/>
              <p:cNvGrpSpPr/>
              <p:nvPr/>
            </p:nvGrpSpPr>
            <p:grpSpPr>
              <a:xfrm>
                <a:off x="4889937" y="3286002"/>
                <a:ext cx="707245" cy="860553"/>
                <a:chOff x="3800509" y="3258715"/>
                <a:chExt cx="815196" cy="991905"/>
              </a:xfrm>
            </p:grpSpPr>
            <p:sp>
              <p:nvSpPr>
                <p:cNvPr id="151" name="TextBox 150"/>
                <p:cNvSpPr txBox="1"/>
                <p:nvPr/>
              </p:nvSpPr>
              <p:spPr>
                <a:xfrm>
                  <a:off x="3800509" y="3258715"/>
                  <a:ext cx="815196" cy="674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</a:rPr>
                    <a:t>02</a:t>
                  </a: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3836819" y="3824914"/>
                  <a:ext cx="212928" cy="4257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123" name="Group 122"/>
            <p:cNvGrpSpPr/>
            <p:nvPr/>
          </p:nvGrpSpPr>
          <p:grpSpPr>
            <a:xfrm>
              <a:off x="5547529" y="2710422"/>
              <a:ext cx="1603964" cy="2600636"/>
              <a:chOff x="5547529" y="2710422"/>
              <a:chExt cx="1603964" cy="2600636"/>
            </a:xfrm>
          </p:grpSpPr>
          <p:sp>
            <p:nvSpPr>
              <p:cNvPr id="145" name="Freeform 7"/>
              <p:cNvSpPr>
                <a:spLocks/>
              </p:cNvSpPr>
              <p:nvPr/>
            </p:nvSpPr>
            <p:spPr bwMode="auto">
              <a:xfrm>
                <a:off x="5547529" y="2710422"/>
                <a:ext cx="1603964" cy="2600636"/>
              </a:xfrm>
              <a:custGeom>
                <a:avLst/>
                <a:gdLst>
                  <a:gd name="T0" fmla="*/ 95 w 189"/>
                  <a:gd name="T1" fmla="*/ 0 h 305"/>
                  <a:gd name="T2" fmla="*/ 0 w 189"/>
                  <a:gd name="T3" fmla="*/ 15 h 305"/>
                  <a:gd name="T4" fmla="*/ 95 w 189"/>
                  <a:gd name="T5" fmla="*/ 305 h 305"/>
                  <a:gd name="T6" fmla="*/ 189 w 189"/>
                  <a:gd name="T7" fmla="*/ 15 h 305"/>
                  <a:gd name="T8" fmla="*/ 95 w 189"/>
                  <a:gd name="T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305">
                    <a:moveTo>
                      <a:pt x="95" y="0"/>
                    </a:moveTo>
                    <a:cubicBezTo>
                      <a:pt x="62" y="0"/>
                      <a:pt x="30" y="5"/>
                      <a:pt x="0" y="15"/>
                    </a:cubicBezTo>
                    <a:cubicBezTo>
                      <a:pt x="95" y="305"/>
                      <a:pt x="95" y="305"/>
                      <a:pt x="95" y="305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59" y="5"/>
                      <a:pt x="128" y="0"/>
                      <a:pt x="95" y="0"/>
                    </a:cubicBezTo>
                    <a:close/>
                  </a:path>
                </a:pathLst>
              </a:custGeom>
              <a:solidFill>
                <a:srgbClr val="0308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6014214" y="3042645"/>
                <a:ext cx="707245" cy="860553"/>
                <a:chOff x="3800509" y="3258715"/>
                <a:chExt cx="815196" cy="991905"/>
              </a:xfrm>
            </p:grpSpPr>
            <p:sp>
              <p:nvSpPr>
                <p:cNvPr id="147" name="TextBox 146"/>
                <p:cNvSpPr txBox="1"/>
                <p:nvPr/>
              </p:nvSpPr>
              <p:spPr>
                <a:xfrm>
                  <a:off x="3800509" y="3258715"/>
                  <a:ext cx="815196" cy="674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</a:rPr>
                    <a:t>03</a:t>
                  </a: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3836819" y="3824914"/>
                  <a:ext cx="212928" cy="4257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124" name="Group 123"/>
            <p:cNvGrpSpPr/>
            <p:nvPr/>
          </p:nvGrpSpPr>
          <p:grpSpPr>
            <a:xfrm>
              <a:off x="6341865" y="3042645"/>
              <a:ext cx="1925471" cy="2268413"/>
              <a:chOff x="6341865" y="3042645"/>
              <a:chExt cx="1925471" cy="2268413"/>
            </a:xfrm>
          </p:grpSpPr>
          <p:sp>
            <p:nvSpPr>
              <p:cNvPr id="141" name="Freeform 6"/>
              <p:cNvSpPr>
                <a:spLocks/>
              </p:cNvSpPr>
              <p:nvPr/>
            </p:nvSpPr>
            <p:spPr bwMode="auto">
              <a:xfrm>
                <a:off x="6341865" y="3042645"/>
                <a:ext cx="1925471" cy="2268413"/>
              </a:xfrm>
              <a:custGeom>
                <a:avLst/>
                <a:gdLst>
                  <a:gd name="T0" fmla="*/ 87 w 227"/>
                  <a:gd name="T1" fmla="*/ 0 h 266"/>
                  <a:gd name="T2" fmla="*/ 0 w 227"/>
                  <a:gd name="T3" fmla="*/ 266 h 266"/>
                  <a:gd name="T4" fmla="*/ 227 w 227"/>
                  <a:gd name="T5" fmla="*/ 102 h 266"/>
                  <a:gd name="T6" fmla="*/ 87 w 227"/>
                  <a:gd name="T7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266">
                    <a:moveTo>
                      <a:pt x="87" y="0"/>
                    </a:moveTo>
                    <a:cubicBezTo>
                      <a:pt x="0" y="266"/>
                      <a:pt x="0" y="266"/>
                      <a:pt x="0" y="266"/>
                    </a:cubicBezTo>
                    <a:cubicBezTo>
                      <a:pt x="227" y="102"/>
                      <a:pt x="227" y="102"/>
                      <a:pt x="227" y="102"/>
                    </a:cubicBezTo>
                    <a:cubicBezTo>
                      <a:pt x="192" y="53"/>
                      <a:pt x="142" y="18"/>
                      <a:pt x="87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6976742" y="3528479"/>
                <a:ext cx="707245" cy="860553"/>
                <a:chOff x="3800509" y="3258715"/>
                <a:chExt cx="815196" cy="991905"/>
              </a:xfrm>
            </p:grpSpPr>
            <p:sp>
              <p:nvSpPr>
                <p:cNvPr id="143" name="TextBox 142"/>
                <p:cNvSpPr txBox="1"/>
                <p:nvPr/>
              </p:nvSpPr>
              <p:spPr>
                <a:xfrm>
                  <a:off x="3800509" y="3258715"/>
                  <a:ext cx="815196" cy="674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</a:rPr>
                    <a:t>04</a:t>
                  </a: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3836819" y="3824914"/>
                  <a:ext cx="212928" cy="4257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125" name="Group 124"/>
            <p:cNvGrpSpPr/>
            <p:nvPr/>
          </p:nvGrpSpPr>
          <p:grpSpPr>
            <a:xfrm>
              <a:off x="6341865" y="4032174"/>
              <a:ext cx="2154098" cy="1278884"/>
              <a:chOff x="6341865" y="4032174"/>
              <a:chExt cx="2154098" cy="1278884"/>
            </a:xfrm>
          </p:grpSpPr>
          <p:sp>
            <p:nvSpPr>
              <p:cNvPr id="137" name="Freeform 8"/>
              <p:cNvSpPr>
                <a:spLocks/>
              </p:cNvSpPr>
              <p:nvPr/>
            </p:nvSpPr>
            <p:spPr bwMode="auto">
              <a:xfrm>
                <a:off x="6341865" y="4032174"/>
                <a:ext cx="2154098" cy="1278884"/>
              </a:xfrm>
              <a:custGeom>
                <a:avLst/>
                <a:gdLst>
                  <a:gd name="T0" fmla="*/ 206 w 254"/>
                  <a:gd name="T1" fmla="*/ 0 h 150"/>
                  <a:gd name="T2" fmla="*/ 0 w 254"/>
                  <a:gd name="T3" fmla="*/ 150 h 150"/>
                  <a:gd name="T4" fmla="*/ 254 w 254"/>
                  <a:gd name="T5" fmla="*/ 150 h 150"/>
                  <a:gd name="T6" fmla="*/ 206 w 254"/>
                  <a:gd name="T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4" h="150">
                    <a:moveTo>
                      <a:pt x="206" y="0"/>
                    </a:moveTo>
                    <a:cubicBezTo>
                      <a:pt x="0" y="150"/>
                      <a:pt x="0" y="150"/>
                      <a:pt x="0" y="150"/>
                    </a:cubicBezTo>
                    <a:cubicBezTo>
                      <a:pt x="254" y="150"/>
                      <a:pt x="254" y="150"/>
                      <a:pt x="254" y="150"/>
                    </a:cubicBezTo>
                    <a:cubicBezTo>
                      <a:pt x="254" y="97"/>
                      <a:pt x="238" y="44"/>
                      <a:pt x="206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grpSp>
            <p:nvGrpSpPr>
              <p:cNvPr id="138" name="Group 137"/>
              <p:cNvGrpSpPr/>
              <p:nvPr/>
            </p:nvGrpSpPr>
            <p:grpSpPr>
              <a:xfrm>
                <a:off x="7534664" y="4367308"/>
                <a:ext cx="707245" cy="860553"/>
                <a:chOff x="3800509" y="3258715"/>
                <a:chExt cx="815196" cy="991905"/>
              </a:xfrm>
            </p:grpSpPr>
            <p:sp>
              <p:nvSpPr>
                <p:cNvPr id="139" name="TextBox 138"/>
                <p:cNvSpPr txBox="1"/>
                <p:nvPr/>
              </p:nvSpPr>
              <p:spPr>
                <a:xfrm>
                  <a:off x="3800509" y="3258715"/>
                  <a:ext cx="815196" cy="6740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</a:rPr>
                    <a:t>05</a:t>
                  </a: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3836819" y="3824914"/>
                  <a:ext cx="212928" cy="4257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</p:grpSp>
        <p:sp>
          <p:nvSpPr>
            <p:cNvPr id="126" name="Oval 125"/>
            <p:cNvSpPr/>
            <p:nvPr/>
          </p:nvSpPr>
          <p:spPr>
            <a:xfrm>
              <a:off x="5942941" y="4841637"/>
              <a:ext cx="931026" cy="931026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55627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5627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 flipH="1">
              <a:off x="3138713" y="4570629"/>
              <a:ext cx="304800" cy="1"/>
            </a:xfrm>
            <a:prstGeom prst="line">
              <a:avLst/>
            </a:prstGeom>
            <a:noFill/>
            <a:ln w="12700" cap="flat" cmpd="sng" algn="ctr">
              <a:solidFill>
                <a:srgbClr val="556270"/>
              </a:solidFill>
              <a:prstDash val="solid"/>
              <a:miter lim="800000"/>
              <a:headEnd type="none"/>
              <a:tailEnd type="oval" w="lg" len="lg"/>
            </a:ln>
            <a:effectLst/>
          </p:spPr>
        </p:cxnSp>
        <p:sp>
          <p:nvSpPr>
            <p:cNvPr id="129" name="Freeform 128"/>
            <p:cNvSpPr/>
            <p:nvPr/>
          </p:nvSpPr>
          <p:spPr>
            <a:xfrm flipH="1" flipV="1">
              <a:off x="3794463" y="2795665"/>
              <a:ext cx="897279" cy="280915"/>
            </a:xfrm>
            <a:custGeom>
              <a:avLst/>
              <a:gdLst>
                <a:gd name="connsiteX0" fmla="*/ 9167091 w 9167091"/>
                <a:gd name="connsiteY0" fmla="*/ 5137727 h 5149273"/>
                <a:gd name="connsiteX1" fmla="*/ 11546 w 9167091"/>
                <a:gd name="connsiteY1" fmla="*/ 5149273 h 5149273"/>
                <a:gd name="connsiteX2" fmla="*/ 0 w 9167091"/>
                <a:gd name="connsiteY2" fmla="*/ 0 h 51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67091" h="5149273">
                  <a:moveTo>
                    <a:pt x="9167091" y="5137727"/>
                  </a:moveTo>
                  <a:lnTo>
                    <a:pt x="11546" y="5149273"/>
                  </a:lnTo>
                  <a:cubicBezTo>
                    <a:pt x="7697" y="3432849"/>
                    <a:pt x="3849" y="1716424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oval" w="lg" len="lg"/>
              <a:tailEnd type="non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 flipH="1" flipV="1">
              <a:off x="5597070" y="1865676"/>
              <a:ext cx="897279" cy="844745"/>
            </a:xfrm>
            <a:custGeom>
              <a:avLst/>
              <a:gdLst>
                <a:gd name="connsiteX0" fmla="*/ 9167091 w 9167091"/>
                <a:gd name="connsiteY0" fmla="*/ 5137727 h 5149273"/>
                <a:gd name="connsiteX1" fmla="*/ 11546 w 9167091"/>
                <a:gd name="connsiteY1" fmla="*/ 5149273 h 5149273"/>
                <a:gd name="connsiteX2" fmla="*/ 0 w 9167091"/>
                <a:gd name="connsiteY2" fmla="*/ 0 h 51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67091" h="5149273">
                  <a:moveTo>
                    <a:pt x="9167091" y="5137727"/>
                  </a:moveTo>
                  <a:lnTo>
                    <a:pt x="11546" y="5149273"/>
                  </a:lnTo>
                  <a:cubicBezTo>
                    <a:pt x="7697" y="3432849"/>
                    <a:pt x="3849" y="1716424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oval" w="lg" len="lg"/>
              <a:tailEnd type="non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 flipV="1">
              <a:off x="7697713" y="2710420"/>
              <a:ext cx="897279" cy="648072"/>
            </a:xfrm>
            <a:custGeom>
              <a:avLst/>
              <a:gdLst>
                <a:gd name="connsiteX0" fmla="*/ 9167091 w 9167091"/>
                <a:gd name="connsiteY0" fmla="*/ 5137727 h 5149273"/>
                <a:gd name="connsiteX1" fmla="*/ 11546 w 9167091"/>
                <a:gd name="connsiteY1" fmla="*/ 5149273 h 5149273"/>
                <a:gd name="connsiteX2" fmla="*/ 0 w 9167091"/>
                <a:gd name="connsiteY2" fmla="*/ 0 h 51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67091" h="5149273">
                  <a:moveTo>
                    <a:pt x="9167091" y="5137727"/>
                  </a:moveTo>
                  <a:lnTo>
                    <a:pt x="11546" y="5149273"/>
                  </a:lnTo>
                  <a:cubicBezTo>
                    <a:pt x="7697" y="3432849"/>
                    <a:pt x="3849" y="1716424"/>
                    <a:pt x="0" y="0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oval" w="lg" len="lg"/>
              <a:tailEnd type="non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>
            <a:xfrm>
              <a:off x="8343563" y="4570629"/>
              <a:ext cx="304800" cy="1"/>
            </a:xfrm>
            <a:prstGeom prst="line">
              <a:avLst/>
            </a:prstGeom>
            <a:noFill/>
            <a:ln w="12700" cap="flat" cmpd="sng" algn="ctr">
              <a:solidFill>
                <a:srgbClr val="556270"/>
              </a:solidFill>
              <a:prstDash val="solid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157" name="Rectangle 156"/>
          <p:cNvSpPr/>
          <p:nvPr/>
        </p:nvSpPr>
        <p:spPr>
          <a:xfrm>
            <a:off x="-63374" y="4513277"/>
            <a:ext cx="2963143" cy="1161215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lv-LV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PADOME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  <a:p>
            <a:pPr algn="r">
              <a:defRPr/>
            </a:pPr>
            <a:r>
              <a:rPr lang="lv-LV" sz="1400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Augstākā lēmējinstitūcija (stratēģija, budžets, finansējuma piesaiste un ienākumu diversifikācija u.c.)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158" name="Picture 15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72FF9EC-972B-4ECD-9483-50DD4C6701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4"/>
          <a:stretch/>
        </p:blipFill>
        <p:spPr>
          <a:xfrm>
            <a:off x="5990226" y="5446626"/>
            <a:ext cx="756000" cy="671065"/>
          </a:xfrm>
          <a:prstGeom prst="rect">
            <a:avLst/>
          </a:prstGeom>
        </p:spPr>
      </p:pic>
      <p:sp>
        <p:nvSpPr>
          <p:cNvPr id="159" name="Rectangle 158"/>
          <p:cNvSpPr/>
          <p:nvPr/>
        </p:nvSpPr>
        <p:spPr>
          <a:xfrm>
            <a:off x="1022413" y="3101787"/>
            <a:ext cx="2551163" cy="70660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lv-LV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ORGANIZATORISKĀ STRUKTŪRA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  <a:p>
            <a:pPr algn="r"/>
            <a:r>
              <a:rPr lang="lv-LV" altLang="lv-LV" sz="1400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Atbilstoša un efektīva</a:t>
            </a:r>
            <a:endParaRPr lang="en-US" altLang="lv-LV" sz="1400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465689" y="1977524"/>
            <a:ext cx="2930631" cy="92204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r">
              <a:lnSpc>
                <a:spcPct val="89000"/>
              </a:lnSpc>
            </a:pPr>
            <a:r>
              <a:rPr lang="lv-LV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INSTITUCIONĀLĀ PĀRVALDĪBA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  <a:p>
            <a:pPr algn="r">
              <a:defRPr/>
            </a:pPr>
            <a:r>
              <a:rPr lang="lv-LV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Stratēģiskās un izpildošās lomas</a:t>
            </a:r>
            <a:endParaRPr lang="lv-LV" sz="1400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8781949" y="2878902"/>
            <a:ext cx="2780223" cy="113749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lv-LV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VISA PERSONĀLA PROFESIONĀLISMS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lv-LV" altLang="lv-LV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Akadēmiskais un administratīvais, atklāti konkursi</a:t>
            </a:r>
            <a:endParaRPr lang="lv-LV" altLang="lv-LV" sz="1400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8784388" y="4756547"/>
            <a:ext cx="2616303" cy="92204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lv-LV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STIPRAS PARTNERĪBAS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  <a:p>
            <a:pPr>
              <a:defRPr/>
            </a:pPr>
            <a:r>
              <a:rPr lang="lv-LV" sz="1400" dirty="0">
                <a:solidFill>
                  <a:schemeClr val="accent1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Ekosistēmas virzītāji, stratēģiskā specializācija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4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192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08DB"/>
      </a:accent1>
      <a:accent2>
        <a:srgbClr val="0070C0"/>
      </a:accent2>
      <a:accent3>
        <a:srgbClr val="A5A5A5"/>
      </a:accent3>
      <a:accent4>
        <a:srgbClr val="FFFF00"/>
      </a:accent4>
      <a:accent5>
        <a:srgbClr val="4472C4"/>
      </a:accent5>
      <a:accent6>
        <a:srgbClr val="48A1FA"/>
      </a:accent6>
      <a:hlink>
        <a:srgbClr val="0563C1"/>
      </a:hlink>
      <a:folHlink>
        <a:srgbClr val="7030A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ZM">
    <a:dk1>
      <a:sysClr val="windowText" lastClr="000000"/>
    </a:dk1>
    <a:lt1>
      <a:sysClr val="window" lastClr="FFFFFF"/>
    </a:lt1>
    <a:dk2>
      <a:srgbClr val="464090"/>
    </a:dk2>
    <a:lt2>
      <a:srgbClr val="E7E6E6"/>
    </a:lt2>
    <a:accent1>
      <a:srgbClr val="464090"/>
    </a:accent1>
    <a:accent2>
      <a:srgbClr val="D86212"/>
    </a:accent2>
    <a:accent3>
      <a:srgbClr val="A5A5A5"/>
    </a:accent3>
    <a:accent4>
      <a:srgbClr val="FFC000"/>
    </a:accent4>
    <a:accent5>
      <a:srgbClr val="1F3864"/>
    </a:accent5>
    <a:accent6>
      <a:srgbClr val="70AD47"/>
    </a:accent6>
    <a:hlink>
      <a:srgbClr val="0563C1"/>
    </a:hlink>
    <a:folHlink>
      <a:srgbClr val="954F72"/>
    </a:folHlink>
  </a:clrScheme>
  <a:fontScheme name="FuturaFranklin">
    <a:majorFont>
      <a:latin typeface="Futura Md TL"/>
      <a:ea typeface=""/>
      <a:cs typeface=""/>
    </a:majorFont>
    <a:minorFont>
      <a:latin typeface="Franklin Gothic Mediu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ZM">
    <a:dk1>
      <a:sysClr val="windowText" lastClr="000000"/>
    </a:dk1>
    <a:lt1>
      <a:sysClr val="window" lastClr="FFFFFF"/>
    </a:lt1>
    <a:dk2>
      <a:srgbClr val="464090"/>
    </a:dk2>
    <a:lt2>
      <a:srgbClr val="E7E6E6"/>
    </a:lt2>
    <a:accent1>
      <a:srgbClr val="464090"/>
    </a:accent1>
    <a:accent2>
      <a:srgbClr val="D86212"/>
    </a:accent2>
    <a:accent3>
      <a:srgbClr val="A5A5A5"/>
    </a:accent3>
    <a:accent4>
      <a:srgbClr val="FFC000"/>
    </a:accent4>
    <a:accent5>
      <a:srgbClr val="1F3864"/>
    </a:accent5>
    <a:accent6>
      <a:srgbClr val="70AD47"/>
    </a:accent6>
    <a:hlink>
      <a:srgbClr val="0563C1"/>
    </a:hlink>
    <a:folHlink>
      <a:srgbClr val="954F72"/>
    </a:folHlink>
  </a:clrScheme>
  <a:fontScheme name="FuturaFranklin">
    <a:majorFont>
      <a:latin typeface="Futura Md TL"/>
      <a:ea typeface=""/>
      <a:cs typeface=""/>
    </a:majorFont>
    <a:minorFont>
      <a:latin typeface="Franklin Gothic Mediu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LLPPT-COLOR-A28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B494B"/>
    </a:accent1>
    <a:accent2>
      <a:srgbClr val="3F3F3F"/>
    </a:accent2>
    <a:accent3>
      <a:srgbClr val="EB494B"/>
    </a:accent3>
    <a:accent4>
      <a:srgbClr val="3F3F3F"/>
    </a:accent4>
    <a:accent5>
      <a:srgbClr val="EB494B"/>
    </a:accent5>
    <a:accent6>
      <a:srgbClr val="3F3F3F"/>
    </a:accent6>
    <a:hlink>
      <a:srgbClr val="0000FF"/>
    </a:hlink>
    <a:folHlink>
      <a:srgbClr val="800080"/>
    </a:folHlink>
  </a:clrScheme>
  <a:fontScheme name="ALLPPT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4276</TotalTime>
  <Words>2191</Words>
  <Application>Microsoft Office PowerPoint</Application>
  <PresentationFormat>Widescreen</PresentationFormat>
  <Paragraphs>444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 Unicode MS</vt:lpstr>
      <vt:lpstr>MS PGothic</vt:lpstr>
      <vt:lpstr>Arial</vt:lpstr>
      <vt:lpstr>Arial Black</vt:lpstr>
      <vt:lpstr>Calibri</vt:lpstr>
      <vt:lpstr>Helvetica Neue Light</vt:lpstr>
      <vt:lpstr>Source Sans Pro</vt:lpstr>
      <vt:lpstr>Times New Roman</vt:lpstr>
      <vt:lpstr>Trebuchet MS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Augstskolu iekšējā pārvaldība – pētniecības efektivitātei un izcilībai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Skane</dc:creator>
  <cp:lastModifiedBy>Dmitrijs Stepanovs</cp:lastModifiedBy>
  <cp:revision>223</cp:revision>
  <cp:lastPrinted>2021-06-30T05:59:51Z</cp:lastPrinted>
  <dcterms:created xsi:type="dcterms:W3CDTF">2019-11-12T08:52:40Z</dcterms:created>
  <dcterms:modified xsi:type="dcterms:W3CDTF">2021-06-30T06:07:42Z</dcterms:modified>
</cp:coreProperties>
</file>