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16" r:id="rId3"/>
    <p:sldId id="318" r:id="rId4"/>
    <p:sldId id="326" r:id="rId5"/>
    <p:sldId id="327" r:id="rId6"/>
    <p:sldId id="287" r:id="rId7"/>
    <p:sldId id="294" r:id="rId8"/>
    <p:sldId id="302" r:id="rId9"/>
    <p:sldId id="323" r:id="rId10"/>
    <p:sldId id="309" r:id="rId11"/>
    <p:sldId id="288" r:id="rId12"/>
    <p:sldId id="325" r:id="rId13"/>
    <p:sldId id="295" r:id="rId14"/>
    <p:sldId id="307" r:id="rId15"/>
    <p:sldId id="308" r:id="rId16"/>
    <p:sldId id="310" r:id="rId17"/>
    <p:sldId id="305" r:id="rId18"/>
    <p:sldId id="311" r:id="rId19"/>
    <p:sldId id="297" r:id="rId20"/>
    <p:sldId id="298" r:id="rId21"/>
    <p:sldId id="300" r:id="rId22"/>
    <p:sldId id="299" r:id="rId23"/>
    <p:sldId id="304" r:id="rId24"/>
    <p:sldId id="301" r:id="rId25"/>
    <p:sldId id="317" r:id="rId26"/>
    <p:sldId id="320" r:id="rId27"/>
    <p:sldId id="292" r:id="rId28"/>
    <p:sldId id="324" r:id="rId29"/>
    <p:sldId id="279" r:id="rId30"/>
  </p:sldIdLst>
  <p:sldSz cx="9144000" cy="5715000" type="screen16x10"/>
  <p:notesSz cx="6858000" cy="9144000"/>
  <p:defaultTextStyle>
    <a:defPPr>
      <a:defRPr lang="lv-LV"/>
    </a:defPPr>
    <a:lvl1pPr marL="0" algn="l" defTabSz="8489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24496" algn="l" defTabSz="8489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48990" algn="l" defTabSz="8489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73486" algn="l" defTabSz="8489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97982" algn="l" defTabSz="8489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22476" algn="l" defTabSz="8489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46972" algn="l" defTabSz="8489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71468" algn="l" defTabSz="8489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95962" algn="l" defTabSz="84899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53" autoAdjust="0"/>
  </p:normalViewPr>
  <p:slideViewPr>
    <p:cSldViewPr>
      <p:cViewPr>
        <p:scale>
          <a:sx n="80" d="100"/>
          <a:sy n="80" d="100"/>
        </p:scale>
        <p:origin x="-1086" y="-19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33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ZDA\Documents\Statistika\Darba%20samak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100"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Sheet1!$A$252:$A$258</c:f>
              <c:strCache>
                <c:ptCount val="7"/>
                <c:pt idx="0">
                  <c:v>līdz 5,3h (2 317)</c:v>
                </c:pt>
                <c:pt idx="1">
                  <c:v>5,3h - 10,3h (2 326)</c:v>
                </c:pt>
                <c:pt idx="2">
                  <c:v>10,4h - 16,6h (2 295)</c:v>
                </c:pt>
                <c:pt idx="3">
                  <c:v>15,7h - 20,8h (2 141)</c:v>
                </c:pt>
                <c:pt idx="4">
                  <c:v>20,9h - 31,4h (10 118)</c:v>
                </c:pt>
                <c:pt idx="5">
                  <c:v>31,6h - 42,1h (9 962)</c:v>
                </c:pt>
                <c:pt idx="6">
                  <c:v>vairāk par 42,1h (225)</c:v>
                </c:pt>
              </c:strCache>
            </c:strRef>
          </c:cat>
          <c:val>
            <c:numRef>
              <c:f>Sheet1!$B$252:$B$258</c:f>
              <c:numCache>
                <c:formatCode>General</c:formatCode>
                <c:ptCount val="7"/>
                <c:pt idx="0">
                  <c:v>7.9</c:v>
                </c:pt>
                <c:pt idx="1">
                  <c:v>7.9</c:v>
                </c:pt>
                <c:pt idx="2">
                  <c:v>7.8</c:v>
                </c:pt>
                <c:pt idx="3">
                  <c:v>7.3</c:v>
                </c:pt>
                <c:pt idx="4">
                  <c:v>34.4</c:v>
                </c:pt>
                <c:pt idx="5">
                  <c:v>33.9</c:v>
                </c:pt>
                <c:pt idx="6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574593444275847"/>
          <c:y val="0.21079779090113734"/>
          <c:w val="0.22672769930604311"/>
          <c:h val="0.56451525590551177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E9F35-88D4-46D7-8D69-32A12784DB56}" type="datetimeFigureOut">
              <a:rPr lang="lv-LV" smtClean="0"/>
              <a:t>2015.08.31.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EB19F-64DC-4BCD-9910-31173913493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7304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970B8-B0E0-4D34-8EB1-D6FDB40E0448}" type="datetimeFigureOut">
              <a:rPr lang="lv-LV" smtClean="0"/>
              <a:t>2015.08.31.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D3797-008E-4D98-A02E-28C76417777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7782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4899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24496" algn="l" defTabSz="84899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48990" algn="l" defTabSz="84899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73486" algn="l" defTabSz="84899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97982" algn="l" defTabSz="84899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22476" algn="l" defTabSz="84899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46972" algn="l" defTabSz="84899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71468" algn="l" defTabSz="84899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95962" algn="l" defTabSz="84899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3797-008E-4D98-A02E-28C76417777A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993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3797-008E-4D98-A02E-28C76417777A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993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3797-008E-4D98-A02E-28C76417777A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993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3797-008E-4D98-A02E-28C76417777A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993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3797-008E-4D98-A02E-28C76417777A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993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3797-008E-4D98-A02E-28C76417777A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993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3797-008E-4D98-A02E-28C76417777A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993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3797-008E-4D98-A02E-28C76417777A}" type="slidenum">
              <a:rPr lang="lv-LV" smtClean="0"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993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3797-008E-4D98-A02E-28C76417777A}" type="slidenum">
              <a:rPr lang="lv-LV" smtClean="0"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993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3797-008E-4D98-A02E-28C76417777A}" type="slidenum">
              <a:rPr lang="lv-LV" smtClean="0"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993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3797-008E-4D98-A02E-28C76417777A}" type="slidenum">
              <a:rPr lang="lv-LV" smtClean="0"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99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3797-008E-4D98-A02E-28C76417777A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9934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3797-008E-4D98-A02E-28C76417777A}" type="slidenum">
              <a:rPr lang="lv-LV" smtClean="0"/>
              <a:t>21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993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3797-008E-4D98-A02E-28C76417777A}" type="slidenum">
              <a:rPr lang="lv-LV" smtClean="0"/>
              <a:t>22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993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3797-008E-4D98-A02E-28C76417777A}" type="slidenum">
              <a:rPr lang="lv-LV" smtClean="0"/>
              <a:t>23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993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3797-008E-4D98-A02E-28C76417777A}" type="slidenum">
              <a:rPr lang="lv-LV" smtClean="0"/>
              <a:t>24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993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3797-008E-4D98-A02E-28C76417777A}" type="slidenum">
              <a:rPr lang="lv-LV" smtClean="0"/>
              <a:t>25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993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3797-008E-4D98-A02E-28C76417777A}" type="slidenum">
              <a:rPr lang="lv-LV" smtClean="0"/>
              <a:t>26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9934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3797-008E-4D98-A02E-28C76417777A}" type="slidenum">
              <a:rPr lang="lv-LV" smtClean="0"/>
              <a:t>27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9934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3797-008E-4D98-A02E-28C76417777A}" type="slidenum">
              <a:rPr lang="lv-LV" smtClean="0"/>
              <a:t>28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993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3797-008E-4D98-A02E-28C76417777A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993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3797-008E-4D98-A02E-28C76417777A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993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3797-008E-4D98-A02E-28C76417777A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993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3797-008E-4D98-A02E-28C76417777A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993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3797-008E-4D98-A02E-28C76417777A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993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3797-008E-4D98-A02E-28C76417777A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77434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D3797-008E-4D98-A02E-28C76417777A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99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775356"/>
            <a:ext cx="7772400" cy="12250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4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8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3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7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2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6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71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5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1B3A-A1AB-43A7-B28A-852A5C4BED60}" type="datetimeFigureOut">
              <a:rPr lang="lv-LV" smtClean="0"/>
              <a:t>2015.08.31.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A504-C458-4A57-A96B-6AB5B499BBC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32693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1B3A-A1AB-43A7-B28A-852A5C4BED60}" type="datetimeFigureOut">
              <a:rPr lang="lv-LV" smtClean="0"/>
              <a:t>2015.08.31.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A504-C458-4A57-A96B-6AB5B499BBC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2799580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1B3A-A1AB-43A7-B28A-852A5C4BED60}" type="datetimeFigureOut">
              <a:rPr lang="lv-LV" smtClean="0"/>
              <a:t>2015.08.31.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A504-C458-4A57-A96B-6AB5B499BBC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5953246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1B3A-A1AB-43A7-B28A-852A5C4BED60}" type="datetimeFigureOut">
              <a:rPr lang="lv-LV" smtClean="0"/>
              <a:t>2015.08.31.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A504-C458-4A57-A96B-6AB5B499BBC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0424050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672418"/>
            <a:ext cx="7772400" cy="1135062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44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489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7348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979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2247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4697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71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95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1B3A-A1AB-43A7-B28A-852A5C4BED60}" type="datetimeFigureOut">
              <a:rPr lang="lv-LV" smtClean="0"/>
              <a:t>2015.08.31.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A504-C458-4A57-A96B-6AB5B499BBC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7835259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2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2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1B3A-A1AB-43A7-B28A-852A5C4BED60}" type="datetimeFigureOut">
              <a:rPr lang="lv-LV" smtClean="0"/>
              <a:t>2015.08.31.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A504-C458-4A57-A96B-6AB5B499BBC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1363751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4496" indent="0">
              <a:buNone/>
              <a:defRPr sz="1900" b="1"/>
            </a:lvl2pPr>
            <a:lvl3pPr marL="848990" indent="0">
              <a:buNone/>
              <a:defRPr sz="1700" b="1"/>
            </a:lvl3pPr>
            <a:lvl4pPr marL="1273486" indent="0">
              <a:buNone/>
              <a:defRPr sz="1500" b="1"/>
            </a:lvl4pPr>
            <a:lvl5pPr marL="1697982" indent="0">
              <a:buNone/>
              <a:defRPr sz="1500" b="1"/>
            </a:lvl5pPr>
            <a:lvl6pPr marL="2122476" indent="0">
              <a:buNone/>
              <a:defRPr sz="1500" b="1"/>
            </a:lvl6pPr>
            <a:lvl7pPr marL="2546972" indent="0">
              <a:buNone/>
              <a:defRPr sz="1500" b="1"/>
            </a:lvl7pPr>
            <a:lvl8pPr marL="2971468" indent="0">
              <a:buNone/>
              <a:defRPr sz="1500" b="1"/>
            </a:lvl8pPr>
            <a:lvl9pPr marL="339596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2"/>
            <a:ext cx="4041775" cy="533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4496" indent="0">
              <a:buNone/>
              <a:defRPr sz="1900" b="1"/>
            </a:lvl2pPr>
            <a:lvl3pPr marL="848990" indent="0">
              <a:buNone/>
              <a:defRPr sz="1700" b="1"/>
            </a:lvl3pPr>
            <a:lvl4pPr marL="1273486" indent="0">
              <a:buNone/>
              <a:defRPr sz="1500" b="1"/>
            </a:lvl4pPr>
            <a:lvl5pPr marL="1697982" indent="0">
              <a:buNone/>
              <a:defRPr sz="1500" b="1"/>
            </a:lvl5pPr>
            <a:lvl6pPr marL="2122476" indent="0">
              <a:buNone/>
              <a:defRPr sz="1500" b="1"/>
            </a:lvl6pPr>
            <a:lvl7pPr marL="2546972" indent="0">
              <a:buNone/>
              <a:defRPr sz="1500" b="1"/>
            </a:lvl7pPr>
            <a:lvl8pPr marL="2971468" indent="0">
              <a:buNone/>
              <a:defRPr sz="1500" b="1"/>
            </a:lvl8pPr>
            <a:lvl9pPr marL="3395962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1B3A-A1AB-43A7-B28A-852A5C4BED60}" type="datetimeFigureOut">
              <a:rPr lang="lv-LV" smtClean="0"/>
              <a:t>2015.08.31.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A504-C458-4A57-A96B-6AB5B499BBC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5769973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1B3A-A1AB-43A7-B28A-852A5C4BED60}" type="datetimeFigureOut">
              <a:rPr lang="lv-LV" smtClean="0"/>
              <a:t>2015.08.31.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A504-C458-4A57-A96B-6AB5B499BBC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1412945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1B3A-A1AB-43A7-B28A-852A5C4BED60}" type="datetimeFigureOut">
              <a:rPr lang="lv-LV" smtClean="0"/>
              <a:t>2015.08.31.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A504-C458-4A57-A96B-6AB5B499BBC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6586118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6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300"/>
            </a:lvl1pPr>
            <a:lvl2pPr marL="424496" indent="0">
              <a:buNone/>
              <a:defRPr sz="1100"/>
            </a:lvl2pPr>
            <a:lvl3pPr marL="848990" indent="0">
              <a:buNone/>
              <a:defRPr sz="900"/>
            </a:lvl3pPr>
            <a:lvl4pPr marL="1273486" indent="0">
              <a:buNone/>
              <a:defRPr sz="800"/>
            </a:lvl4pPr>
            <a:lvl5pPr marL="1697982" indent="0">
              <a:buNone/>
              <a:defRPr sz="800"/>
            </a:lvl5pPr>
            <a:lvl6pPr marL="2122476" indent="0">
              <a:buNone/>
              <a:defRPr sz="800"/>
            </a:lvl6pPr>
            <a:lvl7pPr marL="2546972" indent="0">
              <a:buNone/>
              <a:defRPr sz="800"/>
            </a:lvl7pPr>
            <a:lvl8pPr marL="2971468" indent="0">
              <a:buNone/>
              <a:defRPr sz="800"/>
            </a:lvl8pPr>
            <a:lvl9pPr marL="339596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1B3A-A1AB-43A7-B28A-852A5C4BED60}" type="datetimeFigureOut">
              <a:rPr lang="lv-LV" smtClean="0"/>
              <a:t>2015.08.31.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A504-C458-4A57-A96B-6AB5B499BBC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7340269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000"/>
            </a:lvl1pPr>
            <a:lvl2pPr marL="424496" indent="0">
              <a:buNone/>
              <a:defRPr sz="2600"/>
            </a:lvl2pPr>
            <a:lvl3pPr marL="848990" indent="0">
              <a:buNone/>
              <a:defRPr sz="2200"/>
            </a:lvl3pPr>
            <a:lvl4pPr marL="1273486" indent="0">
              <a:buNone/>
              <a:defRPr sz="1900"/>
            </a:lvl4pPr>
            <a:lvl5pPr marL="1697982" indent="0">
              <a:buNone/>
              <a:defRPr sz="1900"/>
            </a:lvl5pPr>
            <a:lvl6pPr marL="2122476" indent="0">
              <a:buNone/>
              <a:defRPr sz="1900"/>
            </a:lvl6pPr>
            <a:lvl7pPr marL="2546972" indent="0">
              <a:buNone/>
              <a:defRPr sz="1900"/>
            </a:lvl7pPr>
            <a:lvl8pPr marL="2971468" indent="0">
              <a:buNone/>
              <a:defRPr sz="1900"/>
            </a:lvl8pPr>
            <a:lvl9pPr marL="3395962" indent="0">
              <a:buNone/>
              <a:defRPr sz="19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300"/>
            </a:lvl1pPr>
            <a:lvl2pPr marL="424496" indent="0">
              <a:buNone/>
              <a:defRPr sz="1100"/>
            </a:lvl2pPr>
            <a:lvl3pPr marL="848990" indent="0">
              <a:buNone/>
              <a:defRPr sz="900"/>
            </a:lvl3pPr>
            <a:lvl4pPr marL="1273486" indent="0">
              <a:buNone/>
              <a:defRPr sz="800"/>
            </a:lvl4pPr>
            <a:lvl5pPr marL="1697982" indent="0">
              <a:buNone/>
              <a:defRPr sz="800"/>
            </a:lvl5pPr>
            <a:lvl6pPr marL="2122476" indent="0">
              <a:buNone/>
              <a:defRPr sz="800"/>
            </a:lvl6pPr>
            <a:lvl7pPr marL="2546972" indent="0">
              <a:buNone/>
              <a:defRPr sz="800"/>
            </a:lvl7pPr>
            <a:lvl8pPr marL="2971468" indent="0">
              <a:buNone/>
              <a:defRPr sz="800"/>
            </a:lvl8pPr>
            <a:lvl9pPr marL="3395962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61B3A-A1AB-43A7-B28A-852A5C4BED60}" type="datetimeFigureOut">
              <a:rPr lang="lv-LV" smtClean="0"/>
              <a:t>2015.08.31.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7A504-C458-4A57-A96B-6AB5B499BBC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788200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84899" tIns="42449" rIns="84899" bIns="424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2"/>
            <a:ext cx="8229600" cy="3771636"/>
          </a:xfrm>
          <a:prstGeom prst="rect">
            <a:avLst/>
          </a:prstGeom>
        </p:spPr>
        <p:txBody>
          <a:bodyPr vert="horz" lIns="84899" tIns="42449" rIns="84899" bIns="424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5296959"/>
            <a:ext cx="2133600" cy="304271"/>
          </a:xfrm>
          <a:prstGeom prst="rect">
            <a:avLst/>
          </a:prstGeom>
        </p:spPr>
        <p:txBody>
          <a:bodyPr vert="horz" lIns="84899" tIns="42449" rIns="84899" bIns="4244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61B3A-A1AB-43A7-B28A-852A5C4BED60}" type="datetimeFigureOut">
              <a:rPr lang="lv-LV" smtClean="0"/>
              <a:t>2015.08.31.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84899" tIns="42449" rIns="84899" bIns="4244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84899" tIns="42449" rIns="84899" bIns="4244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A504-C458-4A57-A96B-6AB5B499BBC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2975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84899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8372" indent="-318372" algn="l" defTabSz="848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9805" indent="-265309" algn="l" defTabSz="8489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61239" indent="-212247" algn="l" defTabSz="848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33" indent="-212247" algn="l" defTabSz="84899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0229" indent="-212247" algn="l" defTabSz="848990" rtl="0" eaLnBrk="1" latinLnBrk="0" hangingPunct="1">
        <a:spcBef>
          <a:spcPct val="20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34725" indent="-212247" algn="l" defTabSz="848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59219" indent="-212247" algn="l" defTabSz="848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715" indent="-212247" algn="l" defTabSz="848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8211" indent="-212247" algn="l" defTabSz="84899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8489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496" algn="l" defTabSz="8489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8990" algn="l" defTabSz="8489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3486" algn="l" defTabSz="8489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7982" algn="l" defTabSz="8489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2476" algn="l" defTabSz="8489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6972" algn="l" defTabSz="8489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71468" algn="l" defTabSz="8489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5962" algn="l" defTabSz="84899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2">
              <a:alphaModFix amt="8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3145532"/>
            <a:ext cx="7272808" cy="1820540"/>
          </a:xfrm>
        </p:spPr>
        <p:txBody>
          <a:bodyPr>
            <a:normAutofit fontScale="85000" lnSpcReduction="10000"/>
          </a:bodyPr>
          <a:lstStyle/>
          <a:p>
            <a:r>
              <a:rPr lang="lv-LV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Priekšlikumi par pedagogu atalgojuma </a:t>
            </a:r>
          </a:p>
          <a:p>
            <a:r>
              <a:rPr lang="lv-LV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jauno modeli</a:t>
            </a:r>
            <a:endParaRPr lang="lv-LV" sz="4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endParaRPr lang="lv-LV" sz="1100" i="1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lv-LV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2015.gada </a:t>
            </a:r>
            <a:r>
              <a:rPr lang="lv-LV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31.augusts</a:t>
            </a:r>
            <a:endParaRPr lang="lv-LV" i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81236"/>
            <a:ext cx="2448272" cy="240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293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t="41800" r="7600" b="31600"/>
          <a:stretch/>
        </p:blipFill>
        <p:spPr>
          <a:xfrm rot="5400000">
            <a:off x="-2288234" y="2288234"/>
            <a:ext cx="5715000" cy="1138532"/>
          </a:xfrm>
          <a:prstGeom prst="rect">
            <a:avLst/>
          </a:prstGeom>
          <a:ln>
            <a:noFill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03648" y="239812"/>
            <a:ext cx="7488832" cy="1033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Lielajās izglītības iestādēs </a:t>
            </a:r>
            <a:r>
              <a:rPr lang="lv-LV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(šobrīd nodrošina visu pienākumu apmaksu) </a:t>
            </a:r>
            <a:r>
              <a:rPr lang="lv-LV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jaunajā modelī </a:t>
            </a:r>
            <a:r>
              <a:rPr lang="lv-LV" sz="20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kontaktstundu</a:t>
            </a:r>
            <a:r>
              <a:rPr lang="lv-LV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 skaits </a:t>
            </a:r>
            <a:r>
              <a:rPr lang="lv-LV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palielināsies </a:t>
            </a:r>
            <a:r>
              <a:rPr lang="lv-LV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(pārējo </a:t>
            </a:r>
            <a:r>
              <a:rPr lang="lv-LV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pienākumu </a:t>
            </a:r>
            <a:r>
              <a:rPr lang="lv-LV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apmaksātās stundas samazināsies) </a:t>
            </a:r>
            <a:r>
              <a:rPr lang="lv-LV" sz="2000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– piemērs – matemātikas skolotājs: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19672" y="4153644"/>
            <a:ext cx="6696744" cy="1321544"/>
          </a:xfrm>
          <a:prstGeom prst="rect">
            <a:avLst/>
          </a:prstGeom>
        </p:spPr>
        <p:txBody>
          <a:bodyPr vert="horz" lIns="84899" tIns="42449" rIns="84899" bIns="42449" rtlCol="0">
            <a:noAutofit/>
          </a:bodyPr>
          <a:lstStyle>
            <a:lvl1pPr marL="318372" indent="-318372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9805" indent="-265309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123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5733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022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472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921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371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8211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22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Ja lieto </a:t>
            </a:r>
            <a:r>
              <a:rPr lang="lv-LV" sz="2500" b="1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LIZDA piedāvātos koeficentus</a:t>
            </a:r>
            <a:r>
              <a:rPr lang="lv-LV" sz="22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lv-LV" sz="22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tad </a:t>
            </a:r>
            <a:r>
              <a:rPr lang="lv-LV" sz="22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apmaksāto </a:t>
            </a:r>
            <a:r>
              <a:rPr lang="lv-LV" sz="22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pienākumu apjoms nemainās un </a:t>
            </a:r>
            <a:r>
              <a:rPr lang="lv-LV" sz="22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tiek </a:t>
            </a:r>
            <a:r>
              <a:rPr lang="lv-LV" sz="2500" b="1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nosegti starpbrīži</a:t>
            </a:r>
            <a:r>
              <a:rPr lang="lv-LV" sz="22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,</a:t>
            </a:r>
            <a:br>
              <a:rPr lang="lv-LV" sz="22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lv-LV" sz="22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kas </a:t>
            </a:r>
            <a:r>
              <a:rPr lang="lv-LV" sz="22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pēc piedāvātās formulas netiek </a:t>
            </a:r>
            <a:r>
              <a:rPr lang="lv-LV" sz="22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apmaksāti</a:t>
            </a:r>
            <a:endParaRPr lang="lv-LV" sz="2200" i="1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69582"/>
            <a:ext cx="5149974" cy="239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45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40958"/>
            <a:ext cx="5472608" cy="38327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265212"/>
            <a:ext cx="6912768" cy="8640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lv-LV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Šobrīd modelī NSS – skolotāja </a:t>
            </a:r>
            <a:r>
              <a:rPr lang="lv-LV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vidējais atalgojums par </a:t>
            </a:r>
            <a:r>
              <a:rPr lang="lv-LV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likmi</a:t>
            </a:r>
            <a:r>
              <a:rPr lang="lv-LV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, eiro</a:t>
            </a:r>
          </a:p>
          <a:p>
            <a:pPr marL="0" indent="0">
              <a:buNone/>
            </a:pPr>
            <a:r>
              <a:rPr lang="lv-LV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2014./2015. mācību gadā vispārējās izglītības iestādēs </a:t>
            </a:r>
            <a:endParaRPr lang="lv-LV" sz="20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t="41800" r="7600" b="31600"/>
          <a:stretch/>
        </p:blipFill>
        <p:spPr>
          <a:xfrm rot="5400000">
            <a:off x="-2288234" y="2288234"/>
            <a:ext cx="5715000" cy="113853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1554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265212"/>
            <a:ext cx="6912768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000" b="1" dirty="0"/>
              <a:t>Pedagogu skaita sadalījums pēc darba slodzes vispārējās izglītības iestādēs 2014./2015.m.g., %</a:t>
            </a:r>
            <a:endParaRPr lang="lv-LV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t="41800" r="7600" b="31600"/>
          <a:stretch/>
        </p:blipFill>
        <p:spPr>
          <a:xfrm rot="5400000">
            <a:off x="-2288234" y="2288234"/>
            <a:ext cx="5715000" cy="1138532"/>
          </a:xfrm>
          <a:prstGeom prst="rect">
            <a:avLst/>
          </a:prstGeom>
          <a:ln>
            <a:noFill/>
          </a:ln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48086486"/>
              </p:ext>
            </p:extLst>
          </p:nvPr>
        </p:nvGraphicFramePr>
        <p:xfrm>
          <a:off x="1331640" y="1201316"/>
          <a:ext cx="6536809" cy="401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192096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t="41800" r="7600" b="31600"/>
          <a:stretch/>
        </p:blipFill>
        <p:spPr>
          <a:xfrm rot="5400000">
            <a:off x="-2288234" y="2288234"/>
            <a:ext cx="5715000" cy="1138532"/>
          </a:xfrm>
          <a:prstGeom prst="rect">
            <a:avLst/>
          </a:prstGeom>
          <a:ln>
            <a:noFill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47664" y="481236"/>
            <a:ext cx="7344816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Skolotāju amata algas par amata vienību paaugstināšana līdz </a:t>
            </a:r>
            <a:r>
              <a:rPr lang="lv-LV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IZM sākotnēji </a:t>
            </a:r>
            <a:r>
              <a:rPr lang="lv-LV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piedāvātajam līmenim</a:t>
            </a:r>
            <a:endParaRPr lang="lv-LV" sz="2400" b="1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8"/>
          <a:stretch/>
        </p:blipFill>
        <p:spPr>
          <a:xfrm>
            <a:off x="61784" y="1777380"/>
            <a:ext cx="9036496" cy="277529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228184" y="4873724"/>
            <a:ext cx="2727920" cy="432048"/>
          </a:xfrm>
          <a:prstGeom prst="rect">
            <a:avLst/>
          </a:prstGeom>
        </p:spPr>
        <p:txBody>
          <a:bodyPr vert="horz" lIns="84899" tIns="42449" rIns="84899" bIns="42449" rtlCol="0">
            <a:normAutofit/>
          </a:bodyPr>
          <a:lstStyle>
            <a:lvl1pPr marL="318372" indent="-318372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9805" indent="-265309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123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5733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022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472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921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371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8211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1500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MK noteikumu 2.pielikuma 2.tabula</a:t>
            </a:r>
            <a:endParaRPr lang="lv-LV" sz="1500" i="1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4020" y="3541955"/>
            <a:ext cx="864096" cy="432048"/>
          </a:xfrm>
          <a:prstGeom prst="rect">
            <a:avLst/>
          </a:prstGeom>
        </p:spPr>
        <p:txBody>
          <a:bodyPr vert="horz" lIns="84899" tIns="42449" rIns="84899" bIns="42449" rtlCol="0">
            <a:noAutofit/>
          </a:bodyPr>
          <a:lstStyle>
            <a:lvl1pPr marL="318372" indent="-318372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9805" indent="-265309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123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5733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022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472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921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371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8211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2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2018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5536" y="2137420"/>
            <a:ext cx="864096" cy="432048"/>
          </a:xfrm>
          <a:prstGeom prst="rect">
            <a:avLst/>
          </a:prstGeom>
        </p:spPr>
        <p:txBody>
          <a:bodyPr vert="horz" lIns="84899" tIns="42449" rIns="84899" bIns="42449" rtlCol="0">
            <a:noAutofit/>
          </a:bodyPr>
          <a:lstStyle>
            <a:lvl1pPr marL="318372" indent="-318372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9805" indent="-265309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123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5733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022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472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921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371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8211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2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228922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t="41800" r="7600" b="31600"/>
          <a:stretch/>
        </p:blipFill>
        <p:spPr>
          <a:xfrm rot="5400000">
            <a:off x="-2288234" y="2288234"/>
            <a:ext cx="5715000" cy="1138532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32" y="337220"/>
            <a:ext cx="7680106" cy="388483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380584" y="4297660"/>
            <a:ext cx="2727920" cy="360040"/>
          </a:xfrm>
          <a:prstGeom prst="rect">
            <a:avLst/>
          </a:prstGeom>
        </p:spPr>
        <p:txBody>
          <a:bodyPr vert="horz" lIns="84899" tIns="42449" rIns="84899" bIns="42449" rtlCol="0">
            <a:normAutofit/>
          </a:bodyPr>
          <a:lstStyle>
            <a:lvl1pPr marL="318372" indent="-318372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9805" indent="-265309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123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5733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022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472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921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371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8211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1500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MK noteikumu </a:t>
            </a:r>
            <a:r>
              <a:rPr lang="lv-LV" sz="1500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9.pielikuma 1.tabula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8" r="46541" b="66067"/>
          <a:stretch/>
        </p:blipFill>
        <p:spPr>
          <a:xfrm>
            <a:off x="1269991" y="4441676"/>
            <a:ext cx="4830850" cy="75646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644008" y="379360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881508" y="4982115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6236568" y="4873724"/>
            <a:ext cx="2727920" cy="360040"/>
          </a:xfrm>
          <a:prstGeom prst="rect">
            <a:avLst/>
          </a:prstGeom>
        </p:spPr>
        <p:txBody>
          <a:bodyPr vert="horz" lIns="84899" tIns="42449" rIns="84899" bIns="42449" rtlCol="0">
            <a:noAutofit/>
          </a:bodyPr>
          <a:lstStyle>
            <a:lvl1pPr marL="318372" indent="-318372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9805" indent="-265309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123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5733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022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472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921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371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8211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18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Netaisnīga algas disproporcija</a:t>
            </a:r>
          </a:p>
        </p:txBody>
      </p:sp>
    </p:spTree>
    <p:extLst>
      <p:ext uri="{BB962C8B-B14F-4D97-AF65-F5344CB8AC3E}">
        <p14:creationId xmlns:p14="http://schemas.microsoft.com/office/powerpoint/2010/main" val="715894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t="41800" r="7600" b="31600"/>
          <a:stretch/>
        </p:blipFill>
        <p:spPr>
          <a:xfrm rot="5400000">
            <a:off x="-2288234" y="2288234"/>
            <a:ext cx="5715000" cy="1138532"/>
          </a:xfrm>
          <a:prstGeom prst="rect">
            <a:avLst/>
          </a:prstGeom>
          <a:ln>
            <a:noFill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07704" y="2497460"/>
            <a:ext cx="6696744" cy="27363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v-LV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Latvijā </a:t>
            </a:r>
            <a:r>
              <a:rPr lang="lv-LV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ir daudz „mazo” izglītības </a:t>
            </a:r>
            <a:r>
              <a:rPr lang="lv-LV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iestāžu (240 skolas, kur izglītojamo skaits ir līdz 100)</a:t>
            </a:r>
          </a:p>
          <a:p>
            <a:pPr marL="0" indent="0">
              <a:buNone/>
            </a:pPr>
            <a:endParaRPr lang="lv-LV" sz="2400" b="1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lv-LV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Daudzas </a:t>
            </a:r>
            <a:r>
              <a:rPr lang="lv-LV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no tām atradīsies 1. vai 2. </a:t>
            </a:r>
            <a:r>
              <a:rPr lang="lv-LV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grupā</a:t>
            </a:r>
          </a:p>
          <a:p>
            <a:pPr marL="0" indent="0">
              <a:buNone/>
            </a:pPr>
            <a:endParaRPr lang="lv-LV" sz="1100" b="1" dirty="0" smtClean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lv-LV" sz="2600" b="1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Diferencei </a:t>
            </a:r>
            <a:r>
              <a:rPr lang="lv-LV" sz="26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ir jābūt </a:t>
            </a:r>
            <a:r>
              <a:rPr lang="lv-LV" sz="2600" b="1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mazākai</a:t>
            </a:r>
          </a:p>
          <a:p>
            <a:pPr marL="0" indent="0">
              <a:buNone/>
            </a:pPr>
            <a:endParaRPr lang="lv-LV" sz="1100" b="1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lv-LV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Nosakot </a:t>
            </a:r>
            <a:r>
              <a:rPr lang="lv-LV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vidējo izglītojamo skaitu klasē </a:t>
            </a:r>
            <a:r>
              <a:rPr lang="lv-LV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– 13 skolēni,</a:t>
            </a:r>
            <a:br>
              <a:rPr lang="lv-LV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lv-LV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tas </a:t>
            </a:r>
            <a:r>
              <a:rPr lang="lv-LV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daudziem skolotājiem </a:t>
            </a:r>
            <a:r>
              <a:rPr lang="lv-LV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samazinās darba </a:t>
            </a:r>
            <a:r>
              <a:rPr lang="lv-LV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algu</a:t>
            </a:r>
            <a:endParaRPr lang="lv-LV" sz="1800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8" y="519209"/>
            <a:ext cx="9036496" cy="154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81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t="41800" r="7600" b="31600"/>
          <a:stretch/>
        </p:blipFill>
        <p:spPr>
          <a:xfrm rot="5400000">
            <a:off x="-2288234" y="2288234"/>
            <a:ext cx="5715000" cy="1138532"/>
          </a:xfrm>
          <a:prstGeom prst="rect">
            <a:avLst/>
          </a:prstGeom>
          <a:ln>
            <a:noFill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75656" y="553244"/>
            <a:ext cx="7344816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25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LIZDA prasa </a:t>
            </a:r>
            <a:r>
              <a:rPr lang="lv-LV" sz="2500" b="1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saglabāt +10</a:t>
            </a:r>
            <a:r>
              <a:rPr lang="lv-LV" sz="2500" b="1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% </a:t>
            </a:r>
            <a:r>
              <a:rPr lang="lv-LV" sz="25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piemaksu </a:t>
            </a:r>
            <a:r>
              <a:rPr lang="lv-LV" sz="25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Valsts ģimnāzijām</a:t>
            </a:r>
            <a:endParaRPr lang="lv-LV" sz="2500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47664" y="4369668"/>
            <a:ext cx="6984776" cy="792088"/>
          </a:xfrm>
          <a:prstGeom prst="rect">
            <a:avLst/>
          </a:prstGeom>
        </p:spPr>
        <p:txBody>
          <a:bodyPr vert="horz" lIns="84899" tIns="42449" rIns="84899" bIns="42449" rtlCol="0">
            <a:normAutofit fontScale="92500"/>
          </a:bodyPr>
          <a:lstStyle>
            <a:lvl1pPr marL="318372" indent="-318372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9805" indent="-265309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123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5733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022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472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921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371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8211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MK projektā IZM plānojusi Profesionālās </a:t>
            </a:r>
            <a:r>
              <a:rPr lang="lv-LV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izglītības kompetenču centru </a:t>
            </a:r>
            <a:r>
              <a:rPr lang="lv-LV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(PIKC</a:t>
            </a:r>
            <a:r>
              <a:rPr lang="lv-LV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) </a:t>
            </a:r>
            <a:r>
              <a:rPr lang="lv-LV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vadītājiem, vietniekiem</a:t>
            </a:r>
            <a:r>
              <a:rPr lang="lv-LV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, skolotājiem </a:t>
            </a:r>
            <a:r>
              <a:rPr lang="lv-LV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+10% </a:t>
            </a:r>
            <a:r>
              <a:rPr lang="lv-LV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piemaksu no </a:t>
            </a:r>
            <a:r>
              <a:rPr lang="lv-LV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amata algas</a:t>
            </a:r>
            <a:endParaRPr lang="lv-LV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979712" y="2137420"/>
            <a:ext cx="6840760" cy="1584176"/>
          </a:xfrm>
          <a:prstGeom prst="rect">
            <a:avLst/>
          </a:prstGeom>
        </p:spPr>
        <p:txBody>
          <a:bodyPr vert="horz" lIns="84899" tIns="42449" rIns="84899" bIns="42449" rtlCol="0">
            <a:normAutofit/>
          </a:bodyPr>
          <a:lstStyle>
            <a:lvl1pPr marL="318372" indent="-318372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9805" indent="-265309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123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5733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022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472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921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371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8211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Skolēnu </a:t>
            </a:r>
            <a:r>
              <a:rPr lang="lv-LV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vidējie sasniegumi ģimnāzijās ir augstāki kā vidusskolās</a:t>
            </a:r>
            <a:r>
              <a:rPr lang="lv-LV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r>
              <a:rPr lang="lv-LV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/ Pētījums </a:t>
            </a:r>
            <a:r>
              <a:rPr lang="lv-LV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„Vienādi kvalitatīvas izglītības ieguves iespējas Latvijā starptautiskā salīdzinājumā</a:t>
            </a:r>
            <a:r>
              <a:rPr lang="lv-LV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” /</a:t>
            </a:r>
          </a:p>
          <a:p>
            <a:pPr marL="0" indent="0">
              <a:buNone/>
            </a:pPr>
            <a:endParaRPr lang="lv-LV" sz="10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lv-LV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Piemēram</a:t>
            </a:r>
            <a:r>
              <a:rPr lang="lv-LV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Rīgas </a:t>
            </a:r>
            <a:r>
              <a:rPr lang="lv-LV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Valsts </a:t>
            </a:r>
            <a:r>
              <a:rPr lang="lv-LV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1.ģimnāzijā sasniegumi matemātikā ir </a:t>
            </a:r>
            <a:r>
              <a:rPr lang="lv-LV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tādā</a:t>
            </a:r>
            <a:br>
              <a:rPr lang="lv-LV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lv-LV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pašā </a:t>
            </a:r>
            <a:r>
              <a:rPr lang="lv-LV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līmenī kā Šanhajā, kura ierindojas rezultātu tabulas augšgalā</a:t>
            </a:r>
            <a:r>
              <a:rPr lang="lv-LV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1604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t="41800" r="7600" b="31600"/>
          <a:stretch/>
        </p:blipFill>
        <p:spPr>
          <a:xfrm rot="5400000">
            <a:off x="-2288234" y="2288234"/>
            <a:ext cx="5715000" cy="1138532"/>
          </a:xfrm>
          <a:prstGeom prst="rect">
            <a:avLst/>
          </a:prstGeom>
          <a:ln>
            <a:noFill/>
          </a:ln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7005414" y="4933857"/>
            <a:ext cx="1979712" cy="576064"/>
          </a:xfrm>
          <a:prstGeom prst="rect">
            <a:avLst/>
          </a:prstGeom>
        </p:spPr>
        <p:txBody>
          <a:bodyPr vert="horz" lIns="84899" tIns="42449" rIns="84899" bIns="42449" rtlCol="0">
            <a:noAutofit/>
          </a:bodyPr>
          <a:lstStyle>
            <a:lvl1pPr marL="318372" indent="-318372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9805" indent="-265309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123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5733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022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472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921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371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8211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25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+ 0,89 </a:t>
            </a:r>
            <a:r>
              <a:rPr lang="lv-LV" sz="25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milj. €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21914" y="4971803"/>
            <a:ext cx="6302414" cy="419502"/>
          </a:xfrm>
          <a:prstGeom prst="rect">
            <a:avLst/>
          </a:prstGeom>
        </p:spPr>
        <p:txBody>
          <a:bodyPr vert="horz" lIns="84899" tIns="42449" rIns="84899" bIns="42449" rtlCol="0">
            <a:noAutofit/>
          </a:bodyPr>
          <a:lstStyle>
            <a:lvl1pPr marL="318372" indent="-318372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9805" indent="-265309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123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5733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022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472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921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371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8211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18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IZM aprēķins: </a:t>
            </a:r>
            <a:r>
              <a:rPr lang="lv-LV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Izglītības </a:t>
            </a:r>
            <a:r>
              <a:rPr lang="lv-LV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iestādes </a:t>
            </a:r>
            <a:r>
              <a:rPr lang="lv-LV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bibliotekāram</a:t>
            </a:r>
            <a:r>
              <a:rPr lang="lv-LV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– algai </a:t>
            </a:r>
            <a:r>
              <a:rPr lang="lv-LV" sz="22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700</a:t>
            </a:r>
            <a:r>
              <a:rPr lang="lv-LV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lv-LV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eiro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0" y="265212"/>
            <a:ext cx="8420676" cy="367240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972014" y="3655861"/>
            <a:ext cx="633214" cy="2097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84899" tIns="42449" rIns="84899" bIns="42449" rtlCol="0">
            <a:noAutofit/>
          </a:bodyPr>
          <a:lstStyle>
            <a:lvl1pPr marL="318372" indent="-318372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9805" indent="-265309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123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5733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022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472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921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371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8211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lv-LV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035130" y="3583095"/>
            <a:ext cx="633214" cy="353767"/>
          </a:xfrm>
          <a:prstGeom prst="rect">
            <a:avLst/>
          </a:prstGeom>
          <a:noFill/>
        </p:spPr>
        <p:txBody>
          <a:bodyPr vert="horz" lIns="84899" tIns="42449" rIns="84899" bIns="42449" rtlCol="0">
            <a:noAutofit/>
          </a:bodyPr>
          <a:lstStyle>
            <a:lvl1pPr marL="318372" indent="-318372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9805" indent="-265309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123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5733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022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472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921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371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8211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550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07704" y="4178152"/>
            <a:ext cx="6840760" cy="648072"/>
          </a:xfrm>
          <a:prstGeom prst="rect">
            <a:avLst/>
          </a:prstGeom>
        </p:spPr>
        <p:txBody>
          <a:bodyPr vert="horz" lIns="84899" tIns="42449" rIns="84899" bIns="42449" rtlCol="0">
            <a:normAutofit lnSpcReduction="10000"/>
          </a:bodyPr>
          <a:lstStyle>
            <a:lvl1pPr marL="318372" indent="-318372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9805" indent="-265309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123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5733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022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472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921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371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8211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Šo profesiju pārstāvjiem ir tādas pašas prasības nepieciešamajai izglītībai un profesionalitātei kā pārējiem pedagogiem (MK 662)</a:t>
            </a:r>
          </a:p>
        </p:txBody>
      </p:sp>
    </p:spTree>
    <p:extLst>
      <p:ext uri="{BB962C8B-B14F-4D97-AF65-F5344CB8AC3E}">
        <p14:creationId xmlns:p14="http://schemas.microsoft.com/office/powerpoint/2010/main" val="2237764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t="41800" r="7600" b="31600"/>
          <a:stretch/>
        </p:blipFill>
        <p:spPr>
          <a:xfrm rot="5400000">
            <a:off x="-2288234" y="2288234"/>
            <a:ext cx="5715000" cy="1138532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724" y="985292"/>
            <a:ext cx="7824590" cy="1818308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835696" y="3433564"/>
            <a:ext cx="6840760" cy="1584176"/>
          </a:xfrm>
          <a:prstGeom prst="rect">
            <a:avLst/>
          </a:prstGeom>
        </p:spPr>
        <p:txBody>
          <a:bodyPr vert="horz" lIns="84899" tIns="42449" rIns="84899" bIns="42449" rtlCol="0">
            <a:normAutofit fontScale="92500" lnSpcReduction="20000"/>
          </a:bodyPr>
          <a:lstStyle>
            <a:lvl1pPr marL="318372" indent="-318372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9805" indent="-265309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123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5733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022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472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921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371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8211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Latvijas Skolu psihologu </a:t>
            </a:r>
            <a:r>
              <a:rPr lang="lv-LV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asociācijas dati rāda, ka ievērojami pieaug izglītojamo skaits ar mācību grūtībām, mācīšanās un uzvedības traucējumiem, mācību motivācijas problēmām.</a:t>
            </a:r>
          </a:p>
          <a:p>
            <a:pPr marL="0" indent="0">
              <a:buNone/>
            </a:pPr>
            <a:endParaRPr lang="lv-LV" sz="1000" i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lv-LV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Tikai vienai profesijai no atbalsta personāla nav īpaši specifiskāka loma</a:t>
            </a:r>
            <a:br>
              <a:rPr lang="lv-LV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</a:br>
            <a:r>
              <a:rPr lang="lv-LV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kā citiem, tādēļ izglītojamo skaitam uz amata vienību ir jābūt vienādam.</a:t>
            </a:r>
          </a:p>
        </p:txBody>
      </p:sp>
    </p:spTree>
    <p:extLst>
      <p:ext uri="{BB962C8B-B14F-4D97-AF65-F5344CB8AC3E}">
        <p14:creationId xmlns:p14="http://schemas.microsoft.com/office/powerpoint/2010/main" val="965066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1633364"/>
            <a:ext cx="5400600" cy="17281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lv-LV" sz="35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Pedagogu darba samaksas paaugstināšanas </a:t>
            </a:r>
            <a:r>
              <a:rPr lang="lv-LV" sz="35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grafiks</a:t>
            </a:r>
            <a:r>
              <a:rPr lang="lv-LV" sz="35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lv-LV" sz="35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lv-LV" sz="35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2017</a:t>
            </a:r>
            <a:r>
              <a:rPr lang="lv-LV" sz="35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. – 2019.gadam</a:t>
            </a:r>
            <a:endParaRPr lang="lv-LV" sz="3500" b="1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t="41800" r="7600" b="31600"/>
          <a:stretch/>
        </p:blipFill>
        <p:spPr>
          <a:xfrm rot="5400000">
            <a:off x="-2288234" y="2288234"/>
            <a:ext cx="5715000" cy="1138532"/>
          </a:xfrm>
          <a:prstGeom prst="rect">
            <a:avLst/>
          </a:prstGeom>
          <a:ln>
            <a:noFill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5940152" y="4873724"/>
            <a:ext cx="2727920" cy="432048"/>
          </a:xfrm>
          <a:prstGeom prst="rect">
            <a:avLst/>
          </a:prstGeom>
        </p:spPr>
        <p:txBody>
          <a:bodyPr vert="horz" lIns="84899" tIns="42449" rIns="84899" bIns="42449" rtlCol="0">
            <a:normAutofit fontScale="77500" lnSpcReduction="20000"/>
          </a:bodyPr>
          <a:lstStyle>
            <a:lvl1pPr marL="318372" indent="-318372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9805" indent="-265309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123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5733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022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472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921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371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8211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1500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Grafika </a:t>
            </a:r>
            <a:r>
              <a:rPr lang="lv-LV" sz="1500" i="1" u="sng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projekts</a:t>
            </a:r>
            <a:r>
              <a:rPr lang="lv-LV" sz="1500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iesniegšanai IZM apstiprināts</a:t>
            </a:r>
          </a:p>
          <a:p>
            <a:pPr marL="0" indent="0">
              <a:buNone/>
            </a:pPr>
            <a:r>
              <a:rPr lang="lv-LV" sz="1500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ar LIZDA Valdes lēmumu 13.07.2015</a:t>
            </a:r>
            <a:r>
              <a:rPr lang="lv-LV" sz="1500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lv-LV" sz="1500" i="1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623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33364"/>
            <a:ext cx="6624736" cy="21621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lv-LV" sz="5000" b="1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«</a:t>
            </a:r>
            <a:r>
              <a:rPr lang="lv-LV" b="1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Katram bērnam ir tiesības </a:t>
            </a:r>
            <a:r>
              <a:rPr lang="lv-LV" b="1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uz kvalitatīvu </a:t>
            </a:r>
            <a:endParaRPr lang="lv-LV" b="1" i="1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lv-LV" sz="500" b="1" i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lv-LV" b="1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izglītību</a:t>
            </a:r>
            <a:r>
              <a:rPr lang="lv-LV" b="1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, kas nav iespējama bez labi </a:t>
            </a:r>
            <a:r>
              <a:rPr lang="lv-LV" b="1" i="1" u="sng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motivēta</a:t>
            </a:r>
            <a:r>
              <a:rPr lang="lv-LV" b="1" i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un profesionāla </a:t>
            </a:r>
            <a:r>
              <a:rPr lang="lv-LV" b="1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pedagoga! </a:t>
            </a:r>
            <a:r>
              <a:rPr lang="lv-LV" sz="5000" b="1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»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t="41800" r="7600" b="31600"/>
          <a:stretch/>
        </p:blipFill>
        <p:spPr>
          <a:xfrm rot="5400000">
            <a:off x="-2288234" y="2288234"/>
            <a:ext cx="5715000" cy="113853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661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t="41800" r="7600" b="31600"/>
          <a:stretch/>
        </p:blipFill>
        <p:spPr>
          <a:xfrm rot="5400000">
            <a:off x="-2288234" y="2288234"/>
            <a:ext cx="5715000" cy="1138532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22" y="553244"/>
            <a:ext cx="7704856" cy="330069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437938" y="5161756"/>
            <a:ext cx="2990046" cy="288032"/>
          </a:xfrm>
          <a:prstGeom prst="rect">
            <a:avLst/>
          </a:prstGeom>
        </p:spPr>
        <p:txBody>
          <a:bodyPr vert="horz" lIns="84899" tIns="42449" rIns="84899" bIns="42449" rtlCol="0">
            <a:normAutofit fontScale="92500" lnSpcReduction="10000"/>
          </a:bodyPr>
          <a:lstStyle>
            <a:lvl1pPr marL="318372" indent="-318372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9805" indent="-265309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123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5733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022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472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921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371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8211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1500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Aprēķini no IZM 10.08.2015. prezentācijas</a:t>
            </a:r>
          </a:p>
        </p:txBody>
      </p:sp>
    </p:spTree>
    <p:extLst>
      <p:ext uri="{BB962C8B-B14F-4D97-AF65-F5344CB8AC3E}">
        <p14:creationId xmlns:p14="http://schemas.microsoft.com/office/powerpoint/2010/main" val="1779598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t="41800" r="7600" b="31600"/>
          <a:stretch/>
        </p:blipFill>
        <p:spPr>
          <a:xfrm rot="5400000">
            <a:off x="-2288234" y="2288234"/>
            <a:ext cx="5715000" cy="1138532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88" y="723503"/>
            <a:ext cx="83820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50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t="41800" r="7600" b="31600"/>
          <a:stretch/>
        </p:blipFill>
        <p:spPr>
          <a:xfrm rot="5400000">
            <a:off x="-2288234" y="2288234"/>
            <a:ext cx="5715000" cy="1138532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67" y="487685"/>
            <a:ext cx="8634829" cy="424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4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t="41800" r="7600" b="31600"/>
          <a:stretch/>
        </p:blipFill>
        <p:spPr>
          <a:xfrm rot="5400000">
            <a:off x="-2288234" y="2288234"/>
            <a:ext cx="5715000" cy="1138532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0"/>
            <a:ext cx="681757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64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t="41800" r="7600" b="31600"/>
          <a:stretch/>
        </p:blipFill>
        <p:spPr>
          <a:xfrm rot="5400000">
            <a:off x="-2288234" y="2288234"/>
            <a:ext cx="5715000" cy="1138532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90"/>
          <a:stretch/>
        </p:blipFill>
        <p:spPr>
          <a:xfrm>
            <a:off x="1439603" y="481236"/>
            <a:ext cx="7236853" cy="1512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86"/>
          <a:stretch/>
        </p:blipFill>
        <p:spPr>
          <a:xfrm>
            <a:off x="1475656" y="3328101"/>
            <a:ext cx="7236853" cy="104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49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t="41800" r="7600" b="31600"/>
          <a:stretch/>
        </p:blipFill>
        <p:spPr>
          <a:xfrm rot="5400000">
            <a:off x="-2288234" y="2288234"/>
            <a:ext cx="5715000" cy="1138532"/>
          </a:xfrm>
          <a:prstGeom prst="rect">
            <a:avLst/>
          </a:prstGeom>
          <a:ln>
            <a:noFill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82548" y="265212"/>
            <a:ext cx="7753948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5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Citi MK noteikumu projektā nesaskaņotie LIZDA priekšlikumi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03648" y="985292"/>
            <a:ext cx="7497216" cy="4392488"/>
          </a:xfrm>
          <a:prstGeom prst="rect">
            <a:avLst/>
          </a:prstGeom>
        </p:spPr>
        <p:txBody>
          <a:bodyPr vert="horz" lIns="84899" tIns="42449" rIns="84899" bIns="42449" rtlCol="0">
            <a:noAutofit/>
          </a:bodyPr>
          <a:lstStyle>
            <a:lvl1pPr marL="318372" indent="-318372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9805" indent="-265309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123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5733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022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472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921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371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8211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«Lai </a:t>
            </a:r>
            <a:r>
              <a:rPr lang="lv-LV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nodrošinātu tarifikācijas atbilstību piešķirtajai valsts budžeta </a:t>
            </a:r>
            <a:r>
              <a:rPr lang="lv-LV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mērķdotācijai, </a:t>
            </a:r>
            <a:r>
              <a:rPr lang="lv-LV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izglītības iestādes vadītājs, atbilstoši izglītības iestādes padotībai, saskaņo tarifikāciju ar izglītības iestādes dibinātāju vai tā noteikto kompetento </a:t>
            </a:r>
            <a:r>
              <a:rPr lang="lv-LV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iestādi </a:t>
            </a:r>
            <a:r>
              <a:rPr lang="lv-LV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un </a:t>
            </a:r>
            <a:r>
              <a:rPr lang="lv-LV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iepazīstina arodorganizācijas priekšsēdētāju, vai darba kolektīva izvirzīto </a:t>
            </a:r>
            <a:r>
              <a:rPr lang="lv-LV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pārstāvi</a:t>
            </a:r>
            <a:r>
              <a:rPr lang="lv-LV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»</a:t>
            </a:r>
          </a:p>
          <a:p>
            <a:pPr marL="0" indent="0">
              <a:buNone/>
            </a:pPr>
            <a:endParaRPr lang="lv-LV" sz="10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lv-LV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LIZDA priekšlikuma pamatojums:</a:t>
            </a:r>
          </a:p>
          <a:p>
            <a:pPr lvl="1"/>
            <a:r>
              <a:rPr lang="lv-LV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veicināt </a:t>
            </a:r>
            <a:r>
              <a:rPr lang="lv-LV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labas pārvaldības principu </a:t>
            </a:r>
            <a:r>
              <a:rPr lang="lv-LV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ievērošanu;</a:t>
            </a:r>
          </a:p>
          <a:p>
            <a:pPr lvl="1"/>
            <a:r>
              <a:rPr lang="lv-LV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Darba likuma 11.pants: darbinieku pārstāvjiem ir tiesības laikus saņemt informāciju pirms </a:t>
            </a:r>
            <a:r>
              <a:rPr lang="lv-LV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darba devējs pieņem lēmumus</a:t>
            </a:r>
            <a:r>
              <a:rPr lang="lv-LV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lv-LV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kas var </a:t>
            </a:r>
            <a:r>
              <a:rPr lang="lv-LV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skart darbinieku </a:t>
            </a:r>
            <a:r>
              <a:rPr lang="lv-LV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intereses;</a:t>
            </a:r>
            <a:endParaRPr lang="lv-LV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lvl="1"/>
            <a:r>
              <a:rPr lang="lv-LV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Arodbiedrību likuma 12.pants: tiesības pieprasīt un saņemt </a:t>
            </a:r>
            <a:r>
              <a:rPr lang="lv-LV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informāciju;</a:t>
            </a:r>
            <a:endParaRPr lang="lv-LV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lvl="1"/>
            <a:r>
              <a:rPr lang="lv-LV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Valsts pārvaldes iekārtas likuma 10.pants: </a:t>
            </a:r>
            <a:r>
              <a:rPr lang="lv-LV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atklātība </a:t>
            </a:r>
            <a:r>
              <a:rPr lang="lv-LV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pret </a:t>
            </a:r>
            <a:r>
              <a:rPr lang="lv-LV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privātpersonu.</a:t>
            </a:r>
          </a:p>
        </p:txBody>
      </p:sp>
    </p:spTree>
    <p:extLst>
      <p:ext uri="{BB962C8B-B14F-4D97-AF65-F5344CB8AC3E}">
        <p14:creationId xmlns:p14="http://schemas.microsoft.com/office/powerpoint/2010/main" val="3253982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t="41800" r="7600" b="31600"/>
          <a:stretch/>
        </p:blipFill>
        <p:spPr>
          <a:xfrm rot="5400000">
            <a:off x="-2288234" y="2288234"/>
            <a:ext cx="5715000" cy="1138532"/>
          </a:xfrm>
          <a:prstGeom prst="rect">
            <a:avLst/>
          </a:prstGeom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403648" y="481236"/>
            <a:ext cx="7497216" cy="4896544"/>
          </a:xfrm>
          <a:prstGeom prst="rect">
            <a:avLst/>
          </a:prstGeom>
        </p:spPr>
        <p:txBody>
          <a:bodyPr vert="horz" lIns="84899" tIns="42449" rIns="84899" bIns="42449" rtlCol="0">
            <a:noAutofit/>
          </a:bodyPr>
          <a:lstStyle>
            <a:lvl1pPr marL="318372" indent="-318372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9805" indent="-265309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123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5733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022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472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921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371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8211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«</a:t>
            </a:r>
            <a:r>
              <a:rPr lang="lv-LV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Noteikt kontaktstundu skaitu nedēļā </a:t>
            </a:r>
            <a:r>
              <a:rPr lang="lv-LV" sz="20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max</a:t>
            </a:r>
            <a:r>
              <a:rPr lang="lv-LV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. 18 – 24</a:t>
            </a:r>
            <a:r>
              <a:rPr lang="lv-LV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»</a:t>
            </a:r>
          </a:p>
          <a:p>
            <a:pPr marL="0" indent="0">
              <a:buNone/>
            </a:pPr>
            <a:endParaRPr lang="lv-LV" sz="10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lv-LV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LIZDA priekšlikuma pamatojums:</a:t>
            </a:r>
          </a:p>
          <a:p>
            <a:pPr lvl="1"/>
            <a:r>
              <a:rPr lang="lv-LV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l</a:t>
            </a:r>
            <a:r>
              <a:rPr lang="lv-LV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ai veicinātu izglītības kvalitāti un mazinātu pedagogu pārslodzi;</a:t>
            </a:r>
          </a:p>
          <a:p>
            <a:pPr lvl="1"/>
            <a:r>
              <a:rPr lang="lv-LV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lai novērstu kontaktstundu skaita palielināšanu un nevienlīdzību papildus pienākumu apmaksā.</a:t>
            </a:r>
          </a:p>
          <a:p>
            <a:pPr marL="424496" lvl="1" indent="0">
              <a:buNone/>
            </a:pPr>
            <a:endParaRPr lang="lv-LV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lv-LV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«</a:t>
            </a:r>
            <a:r>
              <a:rPr lang="lv-LV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Jānosaka kontaktstundu skaits, pie kāda izglītības iestādes vadītājs, skolotājam 2.blokā (atbalsta pasākumi) tarificē maksimālo stundu </a:t>
            </a:r>
            <a:r>
              <a:rPr lang="lv-LV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skaitu.</a:t>
            </a:r>
            <a:r>
              <a:rPr lang="lv-LV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»</a:t>
            </a:r>
            <a:endParaRPr lang="lv-LV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lv-LV" sz="1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lv-LV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LIZDA priekšlikuma pamatojums:</a:t>
            </a:r>
          </a:p>
          <a:p>
            <a:pPr lvl="1"/>
            <a:r>
              <a:rPr lang="lv-LV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lai veicinātu izglītības kvalitāti un </a:t>
            </a:r>
            <a:r>
              <a:rPr lang="lv-LV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novērstu nevienlīdzību atbalsta pasākumu apmaksā. (Piem., direktors var skolotājam pie 17 kontaktstundām tarificēt 2 h atbalsta pasākumiem,</a:t>
            </a:r>
            <a:br>
              <a:rPr lang="lv-LV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lv-LV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tikpat labi var tarificēt 4 h </a:t>
            </a:r>
            <a:r>
              <a:rPr lang="lv-LV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atbalsta pasākumiem</a:t>
            </a:r>
            <a:r>
              <a:rPr lang="lv-LV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).</a:t>
            </a:r>
            <a:endParaRPr lang="lv-LV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663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t="41800" r="7600" b="31600"/>
          <a:stretch/>
        </p:blipFill>
        <p:spPr>
          <a:xfrm rot="5400000">
            <a:off x="-2288234" y="2288234"/>
            <a:ext cx="5715000" cy="1138532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61" y="1464364"/>
            <a:ext cx="5656725" cy="4093815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403648" y="121196"/>
            <a:ext cx="6912768" cy="1296144"/>
          </a:xfrm>
          <a:prstGeom prst="rect">
            <a:avLst/>
          </a:prstGeom>
        </p:spPr>
        <p:txBody>
          <a:bodyPr vert="horz" lIns="84899" tIns="42449" rIns="84899" bIns="42449" rtlCol="0">
            <a:noAutofit/>
          </a:bodyPr>
          <a:lstStyle>
            <a:lvl1pPr marL="318372" indent="-318372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9805" indent="-265309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123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5733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022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472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921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371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8211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lv-LV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«</a:t>
            </a:r>
            <a:r>
              <a:rPr lang="lv-LV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Noteikt </a:t>
            </a:r>
            <a:r>
              <a:rPr lang="lv-LV" sz="20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max</a:t>
            </a:r>
            <a:r>
              <a:rPr lang="lv-LV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. pieļaujamo </a:t>
            </a:r>
            <a:r>
              <a:rPr lang="lv-LV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izglītojamo </a:t>
            </a:r>
            <a:r>
              <a:rPr lang="lv-LV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skaitu </a:t>
            </a:r>
            <a:r>
              <a:rPr lang="lv-LV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vienā </a:t>
            </a:r>
            <a:r>
              <a:rPr lang="lv-LV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klasē.</a:t>
            </a:r>
            <a:r>
              <a:rPr lang="lv-LV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»</a:t>
            </a:r>
          </a:p>
          <a:p>
            <a:pPr>
              <a:spcBef>
                <a:spcPts val="0"/>
              </a:spcBef>
            </a:pPr>
            <a:r>
              <a:rPr lang="lv-LV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LIZDA priekšlikuma pamatojums:</a:t>
            </a:r>
          </a:p>
          <a:p>
            <a:pPr lvl="1">
              <a:spcBef>
                <a:spcPts val="0"/>
              </a:spcBef>
            </a:pPr>
            <a:r>
              <a:rPr lang="lv-LV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lai veicinātu izglītības kvalitāti un mazinātu pedagogu </a:t>
            </a:r>
            <a:r>
              <a:rPr lang="lv-LV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pārslodzi.</a:t>
            </a:r>
          </a:p>
          <a:p>
            <a:pPr marL="424496" lvl="1" indent="0">
              <a:spcBef>
                <a:spcPts val="0"/>
              </a:spcBef>
              <a:buNone/>
            </a:pPr>
            <a:r>
              <a:rPr lang="lv-LV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Direktors </a:t>
            </a:r>
            <a:r>
              <a:rPr lang="lv-LV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būs ieinteresēts atvērt lielas </a:t>
            </a:r>
            <a:r>
              <a:rPr lang="lv-LV" sz="20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klases:</a:t>
            </a:r>
            <a:endParaRPr lang="lv-LV" sz="2000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143922" y="5153694"/>
            <a:ext cx="468052" cy="1239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84899" tIns="42449" rIns="84899" bIns="42449" rtlCol="0">
            <a:noAutofit/>
          </a:bodyPr>
          <a:lstStyle>
            <a:lvl1pPr marL="318372" indent="-318372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9805" indent="-265309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123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5733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022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472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921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371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8211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lv-LV" sz="1600" dirty="0">
              <a:latin typeface="+mj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29301" y="5053365"/>
            <a:ext cx="936104" cy="495672"/>
          </a:xfrm>
          <a:prstGeom prst="rect">
            <a:avLst/>
          </a:prstGeom>
        </p:spPr>
        <p:txBody>
          <a:bodyPr vert="horz" lIns="84899" tIns="42449" rIns="84899" bIns="42449" rtlCol="0">
            <a:noAutofit/>
          </a:bodyPr>
          <a:lstStyle>
            <a:lvl1pPr marL="318372" indent="-318372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9805" indent="-265309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123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5733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022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472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921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371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8211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lv-LV" sz="1400" dirty="0" smtClean="0">
                <a:latin typeface="+mj-lt"/>
              </a:rPr>
              <a:t>4.</a:t>
            </a:r>
            <a:endParaRPr lang="lv-LV" sz="1400" dirty="0">
              <a:latin typeface="+mj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35617" y="5350378"/>
            <a:ext cx="468052" cy="1239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84899" tIns="42449" rIns="84899" bIns="42449" rtlCol="0">
            <a:noAutofit/>
          </a:bodyPr>
          <a:lstStyle>
            <a:lvl1pPr marL="318372" indent="-318372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9805" indent="-265309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123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5733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022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472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921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371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8211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lv-LV" sz="1600" dirty="0">
              <a:latin typeface="+mj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644387" y="5254023"/>
            <a:ext cx="635818" cy="304156"/>
          </a:xfrm>
          <a:prstGeom prst="rect">
            <a:avLst/>
          </a:prstGeom>
        </p:spPr>
        <p:txBody>
          <a:bodyPr vert="horz" lIns="84899" tIns="42449" rIns="84899" bIns="42449" rtlCol="0">
            <a:noAutofit/>
          </a:bodyPr>
          <a:lstStyle>
            <a:lvl1pPr marL="318372" indent="-318372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9805" indent="-265309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123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5733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022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472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921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371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8211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lv-LV" sz="1400" dirty="0" smtClean="0">
                <a:latin typeface="+mj-lt"/>
              </a:rPr>
              <a:t>940</a:t>
            </a:r>
            <a:endParaRPr lang="lv-LV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3768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t="41800" r="7600" b="31600"/>
          <a:stretch/>
        </p:blipFill>
        <p:spPr>
          <a:xfrm rot="5400000">
            <a:off x="-2288234" y="2288234"/>
            <a:ext cx="5715000" cy="1138532"/>
          </a:xfrm>
          <a:prstGeom prst="rect">
            <a:avLst/>
          </a:prstGeom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403648" y="481236"/>
            <a:ext cx="7497216" cy="4896544"/>
          </a:xfrm>
          <a:prstGeom prst="rect">
            <a:avLst/>
          </a:prstGeom>
        </p:spPr>
        <p:txBody>
          <a:bodyPr vert="horz" lIns="84899" tIns="42449" rIns="84899" bIns="42449" rtlCol="0">
            <a:noAutofit/>
          </a:bodyPr>
          <a:lstStyle>
            <a:lvl1pPr marL="318372" indent="-318372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9805" indent="-265309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123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5733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022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472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921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371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8211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lv-LV" sz="3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lv-LV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Lai pedagogu atalgojuma jauno modeli varētu ieviest no 2016.gada 1.septembra,</a:t>
            </a:r>
          </a:p>
          <a:p>
            <a:pPr marL="0" indent="0" algn="ctr">
              <a:buNone/>
            </a:pPr>
            <a:r>
              <a:rPr lang="lv-LV" sz="32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LIZDA ierosina – </a:t>
            </a:r>
            <a:r>
              <a:rPr lang="lv-LV" sz="32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izveidot ekspertu darba grupu, kuras darbību kontrolētu ministru prezidente L.Straujuma</a:t>
            </a:r>
            <a:endParaRPr lang="lv-LV" sz="32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479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21196"/>
            <a:ext cx="8229600" cy="808484"/>
          </a:xfrm>
        </p:spPr>
        <p:txBody>
          <a:bodyPr>
            <a:normAutofit/>
          </a:bodyPr>
          <a:lstStyle/>
          <a:p>
            <a:r>
              <a:rPr lang="lv-LV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Paldies par Jūsu uzmanību!</a:t>
            </a:r>
            <a:endParaRPr lang="lv-LV" sz="25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t="41800" r="7600" b="31600"/>
          <a:stretch/>
        </p:blipFill>
        <p:spPr>
          <a:xfrm rot="5400000">
            <a:off x="-2288234" y="2288234"/>
            <a:ext cx="5715000" cy="1138532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071262" y="1013118"/>
            <a:ext cx="3816424" cy="25431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00060" y="3715132"/>
            <a:ext cx="8229600" cy="720080"/>
          </a:xfrm>
          <a:prstGeom prst="rect">
            <a:avLst/>
          </a:prstGeom>
        </p:spPr>
        <p:txBody>
          <a:bodyPr vert="horz" lIns="84899" tIns="42449" rIns="84899" bIns="42449" rtlCol="0" anchor="ctr">
            <a:normAutofit/>
          </a:bodyPr>
          <a:lstStyle>
            <a:lvl1pPr algn="ctr" defTabSz="848990" rtl="0" eaLnBrk="1" latinLnBrk="0" hangingPunct="1">
              <a:spcBef>
                <a:spcPct val="0"/>
              </a:spcBef>
              <a:buNone/>
              <a:defRPr sz="4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500" b="1" i="1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Enerģijas pilnu jauno mācību gadu!</a:t>
            </a:r>
            <a:endParaRPr lang="lv-LV" sz="2500" b="1" i="1" dirty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4619">
            <a:off x="1730339" y="4917733"/>
            <a:ext cx="415730" cy="37554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6084168" y="4922488"/>
            <a:ext cx="2120280" cy="504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www.LIZDA.lv</a:t>
            </a:r>
            <a:endParaRPr lang="lv-LV" sz="1800" b="1" i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051720" y="4919444"/>
            <a:ext cx="2664296" cy="504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twitter.com</a:t>
            </a:r>
            <a:r>
              <a:rPr lang="lv-LV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/</a:t>
            </a:r>
            <a:r>
              <a:rPr lang="lv-LV" sz="1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lizda_lv</a:t>
            </a:r>
            <a:endParaRPr lang="lv-LV" sz="1800" b="1" i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820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t="41800" r="7600" b="31600"/>
          <a:stretch/>
        </p:blipFill>
        <p:spPr>
          <a:xfrm rot="5400000">
            <a:off x="-2288234" y="2288234"/>
            <a:ext cx="5715000" cy="1138532"/>
          </a:xfrm>
          <a:prstGeom prst="rect">
            <a:avLst/>
          </a:prstGeom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539280" y="121196"/>
            <a:ext cx="7425208" cy="1152128"/>
          </a:xfrm>
          <a:prstGeom prst="rect">
            <a:avLst/>
          </a:prstGeom>
        </p:spPr>
        <p:txBody>
          <a:bodyPr vert="horz" lIns="84899" tIns="42449" rIns="84899" bIns="42449" rtlCol="0">
            <a:normAutofit fontScale="92500"/>
          </a:bodyPr>
          <a:lstStyle>
            <a:lvl1pPr marL="318372" indent="-318372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9805" indent="-265309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123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5733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022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472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921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371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8211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lv-LV" sz="25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«</a:t>
            </a:r>
            <a:r>
              <a:rPr lang="lv-LV" sz="25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Latvija jau šobrīd ir </a:t>
            </a:r>
            <a:r>
              <a:rPr lang="lv-LV" sz="25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starp tām 10 – 15%  pasaules </a:t>
            </a:r>
            <a:r>
              <a:rPr lang="lv-LV" sz="25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valstīm,</a:t>
            </a:r>
            <a:br>
              <a:rPr lang="lv-LV" sz="25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lv-LV" sz="25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kuras </a:t>
            </a:r>
            <a:r>
              <a:rPr lang="lv-LV" sz="25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nodrošina augstāko izglītības kvalitāti</a:t>
            </a:r>
            <a:r>
              <a:rPr lang="lv-LV" sz="25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.»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lv-LV" sz="1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/ Pētījums </a:t>
            </a:r>
            <a:r>
              <a:rPr lang="lv-LV" sz="1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„Vienādi kvalitatīvas izglītības ieguves iespējas Latvijā starptautiskā salīdzinājumā” /</a:t>
            </a:r>
            <a:endParaRPr lang="lv-LV" sz="14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5332"/>
            <a:ext cx="6624736" cy="427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04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t="41800" r="7600" b="31600"/>
          <a:stretch/>
        </p:blipFill>
        <p:spPr>
          <a:xfrm rot="5400000">
            <a:off x="-2288234" y="2288234"/>
            <a:ext cx="5715000" cy="1138532"/>
          </a:xfrm>
          <a:prstGeom prst="rect">
            <a:avLst/>
          </a:prstGeom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7220"/>
            <a:ext cx="7363867" cy="47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9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t="41800" r="7600" b="31600"/>
          <a:stretch/>
        </p:blipFill>
        <p:spPr>
          <a:xfrm rot="5400000">
            <a:off x="-2288234" y="2288234"/>
            <a:ext cx="5715000" cy="1138532"/>
          </a:xfrm>
          <a:prstGeom prst="rect">
            <a:avLst/>
          </a:prstGeom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5212"/>
            <a:ext cx="6633931" cy="497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094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81329"/>
            <a:ext cx="6696744" cy="5040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lv-LV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Pedagogu darba samaksas reforma </a:t>
            </a:r>
            <a:r>
              <a:rPr lang="lv-LV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(36h)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t="41800" r="7600" b="31600"/>
          <a:stretch/>
        </p:blipFill>
        <p:spPr>
          <a:xfrm rot="5400000">
            <a:off x="-2288234" y="2288234"/>
            <a:ext cx="5715000" cy="1138532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" r="11650"/>
          <a:stretch/>
        </p:blipFill>
        <p:spPr>
          <a:xfrm>
            <a:off x="2771800" y="913284"/>
            <a:ext cx="4392488" cy="355402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691680" y="4729708"/>
            <a:ext cx="6768752" cy="792088"/>
          </a:xfrm>
          <a:prstGeom prst="rect">
            <a:avLst/>
          </a:prstGeom>
        </p:spPr>
        <p:txBody>
          <a:bodyPr vert="horz" lIns="84899" tIns="42449" rIns="84899" bIns="42449" rtlCol="0">
            <a:normAutofit fontScale="92500" lnSpcReduction="10000"/>
          </a:bodyPr>
          <a:lstStyle>
            <a:lvl1pPr marL="318372" indent="-318372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9805" indent="-265309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123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5733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022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472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921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371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8211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MK noteikumu projekta pēdējā versija: </a:t>
            </a:r>
            <a:r>
              <a:rPr lang="lv-LV" sz="2400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www.ej.uz</a:t>
            </a:r>
            <a:r>
              <a:rPr lang="lv-LV" sz="2400" i="1" dirty="0">
                <a:solidFill>
                  <a:srgbClr val="0070C0"/>
                </a:solidFill>
                <a:latin typeface="Arial Narrow" panose="020B0606020202030204" pitchFamily="34" charset="0"/>
              </a:rPr>
              <a:t>/</a:t>
            </a:r>
            <a:r>
              <a:rPr lang="lv-LV" sz="2400" i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MKprojekts</a:t>
            </a:r>
            <a:endParaRPr lang="lv-LV" sz="24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lv-LV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Virzība</a:t>
            </a:r>
            <a:r>
              <a:rPr lang="lv-LV" sz="24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: Izskatīts Ministru kabineta komitejā </a:t>
            </a:r>
            <a:r>
              <a:rPr lang="lv-LV" sz="24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(MKK) 10.08.2015.</a:t>
            </a:r>
          </a:p>
        </p:txBody>
      </p:sp>
    </p:spTree>
    <p:extLst>
      <p:ext uri="{BB962C8B-B14F-4D97-AF65-F5344CB8AC3E}">
        <p14:creationId xmlns:p14="http://schemas.microsoft.com/office/powerpoint/2010/main" val="3025236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913284"/>
            <a:ext cx="6624736" cy="23042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lv-LV" sz="3500" b="1" dirty="0">
                <a:solidFill>
                  <a:srgbClr val="C00000"/>
                </a:solidFill>
                <a:latin typeface="Arial Narrow" panose="020B0606020202030204" pitchFamily="34" charset="0"/>
              </a:rPr>
              <a:t>Neatliekamie pasākumi </a:t>
            </a:r>
            <a:r>
              <a:rPr lang="lv-LV" sz="35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pedagogu darba samaksas jaunā </a:t>
            </a:r>
            <a:r>
              <a:rPr lang="lv-LV" sz="3500" b="1" dirty="0">
                <a:solidFill>
                  <a:srgbClr val="C00000"/>
                </a:solidFill>
                <a:latin typeface="Arial Narrow" panose="020B0606020202030204" pitchFamily="34" charset="0"/>
              </a:rPr>
              <a:t>modeļa</a:t>
            </a:r>
            <a:r>
              <a:rPr lang="lv-LV" sz="35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lv-LV" sz="3500" b="1" dirty="0">
                <a:solidFill>
                  <a:srgbClr val="C00000"/>
                </a:solidFill>
                <a:latin typeface="Arial Narrow" panose="020B0606020202030204" pitchFamily="34" charset="0"/>
              </a:rPr>
              <a:t>uzlabošanai</a:t>
            </a:r>
            <a:r>
              <a:rPr lang="lv-LV" sz="35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pirms tā </a:t>
            </a:r>
            <a:r>
              <a:rPr lang="lv-LV" sz="3500" b="1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iespējamas</a:t>
            </a:r>
            <a:r>
              <a:rPr lang="lv-LV" sz="35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ieviešanas 2016.gada 1.septembrī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t="41800" r="7600" b="31600"/>
          <a:stretch/>
        </p:blipFill>
        <p:spPr>
          <a:xfrm rot="5400000">
            <a:off x="-2288234" y="2288234"/>
            <a:ext cx="5715000" cy="1138532"/>
          </a:xfrm>
          <a:prstGeom prst="rect">
            <a:avLst/>
          </a:prstGeom>
          <a:ln>
            <a:noFill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267744" y="3793604"/>
            <a:ext cx="6192688" cy="1224136"/>
          </a:xfrm>
          <a:prstGeom prst="rect">
            <a:avLst/>
          </a:prstGeom>
        </p:spPr>
        <p:txBody>
          <a:bodyPr vert="horz" lIns="84899" tIns="42449" rIns="84899" bIns="42449" rtlCol="0">
            <a:normAutofit/>
          </a:bodyPr>
          <a:lstStyle>
            <a:lvl1pPr marL="318372" indent="-318372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9805" indent="-265309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123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5733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022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472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921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371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8211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lv-LV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«LIZDA </a:t>
            </a:r>
            <a:r>
              <a:rPr lang="lv-LV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ir paudusi </a:t>
            </a:r>
            <a:r>
              <a:rPr lang="lv-LV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konceptuālu</a:t>
            </a:r>
            <a:r>
              <a:rPr lang="lv-LV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atbalstu modelim. </a:t>
            </a:r>
            <a:r>
              <a:rPr lang="lv-LV" sz="15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Arodbiedrība </a:t>
            </a:r>
            <a:r>
              <a:rPr lang="lv-LV" sz="15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atbalstīs jaunā </a:t>
            </a:r>
            <a:r>
              <a:rPr lang="lv-LV" sz="15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modeļa </a:t>
            </a:r>
            <a:r>
              <a:rPr lang="lv-LV" sz="17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ieviešanu</a:t>
            </a:r>
            <a:r>
              <a:rPr lang="lv-LV" sz="15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tikai </a:t>
            </a:r>
            <a:r>
              <a:rPr lang="lv-LV" sz="15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tad</a:t>
            </a:r>
            <a:r>
              <a:rPr lang="lv-LV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, ja </a:t>
            </a:r>
            <a:r>
              <a:rPr lang="lv-LV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tiks ņemti vērā priekšlikumi modeļa </a:t>
            </a:r>
            <a:r>
              <a:rPr lang="lv-LV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uzlabošanai </a:t>
            </a:r>
            <a:r>
              <a:rPr lang="lv-LV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un </a:t>
            </a:r>
            <a:r>
              <a:rPr lang="lv-LV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valdība kopā ar IZM izstrādāto MK noteikumu projektu apstiprinās </a:t>
            </a:r>
            <a:r>
              <a:rPr lang="lv-LV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arī algu paaugstināšanas grafiku </a:t>
            </a:r>
            <a:r>
              <a:rPr lang="lv-LV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2017. – </a:t>
            </a:r>
            <a:r>
              <a:rPr lang="lv-LV" sz="15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2019.gadam»</a:t>
            </a:r>
          </a:p>
        </p:txBody>
      </p:sp>
    </p:spTree>
    <p:extLst>
      <p:ext uri="{BB962C8B-B14F-4D97-AF65-F5344CB8AC3E}">
        <p14:creationId xmlns:p14="http://schemas.microsoft.com/office/powerpoint/2010/main" val="3495194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t="41800" r="7600" b="31600"/>
          <a:stretch/>
        </p:blipFill>
        <p:spPr>
          <a:xfrm rot="5400000">
            <a:off x="-2288234" y="2288234"/>
            <a:ext cx="5715000" cy="1138532"/>
          </a:xfrm>
          <a:prstGeom prst="rect">
            <a:avLst/>
          </a:prstGeom>
          <a:ln>
            <a:noFill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31640" y="4369668"/>
            <a:ext cx="6840760" cy="1296144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buFontTx/>
              <a:buChar char="-"/>
            </a:pPr>
            <a:r>
              <a:rPr lang="lv-LV" sz="1800" b="1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IZM piedāvātais % dalījums </a:t>
            </a:r>
            <a:r>
              <a:rPr lang="lv-LV" sz="18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nenodrošina </a:t>
            </a:r>
            <a:r>
              <a:rPr lang="lv-LV" sz="1800" b="1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skolotājam pilnu </a:t>
            </a:r>
            <a:r>
              <a:rPr lang="lv-LV" sz="18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slodzi</a:t>
            </a:r>
            <a:r>
              <a:rPr lang="lv-LV" sz="1800" b="1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lv-LV" sz="1800" b="1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lv-LV" sz="1800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mazajās skolās, sākumskolā, atsevišķos mācību priekšmetos vidusskolā</a:t>
            </a:r>
          </a:p>
          <a:p>
            <a:pPr>
              <a:spcBef>
                <a:spcPts val="200"/>
              </a:spcBef>
              <a:buFontTx/>
              <a:buChar char="-"/>
            </a:pPr>
            <a:r>
              <a:rPr lang="lv-LV" sz="1800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Papildus veicamie pienākumi apmaksāti mazāk, t.sk. </a:t>
            </a:r>
            <a:r>
              <a:rPr lang="lv-LV" sz="1800" b="1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klases audzināšana</a:t>
            </a:r>
            <a:br>
              <a:rPr lang="lv-LV" sz="1800" b="1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lv-LV" sz="1800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šobrīd = </a:t>
            </a:r>
            <a:r>
              <a:rPr lang="lv-LV" sz="1800" b="1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līdz 6 h </a:t>
            </a:r>
            <a:r>
              <a:rPr lang="lv-LV" sz="1800" i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nedēļā, IZM piedāvājumā jaunajā modelī = </a:t>
            </a:r>
            <a:r>
              <a:rPr lang="lv-LV" sz="18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līdz 4 h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331640" y="144016"/>
            <a:ext cx="7740352" cy="1129308"/>
          </a:xfrm>
          <a:prstGeom prst="rect">
            <a:avLst/>
          </a:prstGeom>
        </p:spPr>
        <p:txBody>
          <a:bodyPr vert="horz" lIns="84899" tIns="42449" rIns="84899" bIns="42449" rtlCol="0">
            <a:noAutofit/>
          </a:bodyPr>
          <a:lstStyle>
            <a:lvl1pPr marL="318372" indent="-318372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9805" indent="-265309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123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5733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022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472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921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371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8211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v-LV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Jāsamazina </a:t>
            </a:r>
            <a:r>
              <a:rPr lang="lv-LV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% mācību </a:t>
            </a:r>
            <a:r>
              <a:rPr lang="lv-LV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stundu vadīšanai un </a:t>
            </a:r>
            <a:r>
              <a:rPr lang="lv-LV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sagatavošanai</a:t>
            </a:r>
          </a:p>
          <a:p>
            <a:pPr marL="0" indent="0">
              <a:buNone/>
            </a:pPr>
            <a:r>
              <a:rPr lang="lv-LV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Jāpalielina  % individuālam darbam </a:t>
            </a:r>
            <a:r>
              <a:rPr lang="lv-LV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ar izglītojamajiem </a:t>
            </a:r>
            <a:r>
              <a:rPr lang="lv-LV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pēc stundām</a:t>
            </a:r>
          </a:p>
          <a:p>
            <a:pPr marL="0" indent="0">
              <a:buNone/>
            </a:pPr>
            <a:r>
              <a:rPr lang="lv-LV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Atbalsta </a:t>
            </a:r>
            <a:r>
              <a:rPr lang="lv-LV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pasākumiem </a:t>
            </a:r>
            <a:r>
              <a:rPr lang="lv-LV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jānosaka no </a:t>
            </a:r>
            <a:r>
              <a:rPr lang="lv-LV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1 – 10 </a:t>
            </a:r>
            <a:r>
              <a:rPr lang="lv-LV" sz="20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h </a:t>
            </a:r>
            <a:r>
              <a:rPr lang="lv-LV" sz="16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(audzinātājam </a:t>
            </a:r>
            <a:r>
              <a:rPr lang="lv-LV" sz="16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– līdz </a:t>
            </a:r>
            <a:r>
              <a:rPr lang="lv-LV" sz="16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6 h / u.c. – </a:t>
            </a:r>
            <a:r>
              <a:rPr lang="lv-LV" sz="16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līdz 4 </a:t>
            </a:r>
            <a:r>
              <a:rPr lang="lv-LV" sz="16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h)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76" y="1408409"/>
            <a:ext cx="5981700" cy="287655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754512" y="1413631"/>
            <a:ext cx="0" cy="448457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796136" y="1379724"/>
            <a:ext cx="0" cy="46966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2704828" y="3937621"/>
            <a:ext cx="715044" cy="360039"/>
          </a:xfrm>
          <a:prstGeom prst="rect">
            <a:avLst/>
          </a:prstGeom>
        </p:spPr>
        <p:txBody>
          <a:bodyPr vert="horz" lIns="84899" tIns="42449" rIns="84899" bIns="42449" rtlCol="0">
            <a:normAutofit/>
          </a:bodyPr>
          <a:lstStyle>
            <a:lvl1pPr marL="318372" indent="-318372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9805" indent="-265309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123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5733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022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472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921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371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8211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lv-LV" sz="1500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27,72 h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682952" y="3937620"/>
            <a:ext cx="715044" cy="360039"/>
          </a:xfrm>
          <a:prstGeom prst="rect">
            <a:avLst/>
          </a:prstGeom>
        </p:spPr>
        <p:txBody>
          <a:bodyPr vert="horz" lIns="84899" tIns="42449" rIns="84899" bIns="42449" rtlCol="0">
            <a:normAutofit/>
          </a:bodyPr>
          <a:lstStyle>
            <a:lvl1pPr marL="318372" indent="-318372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9805" indent="-265309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123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5733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022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472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921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371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8211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lv-LV" sz="1500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7,92 h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732240" y="3937620"/>
            <a:ext cx="715044" cy="360039"/>
          </a:xfrm>
          <a:prstGeom prst="rect">
            <a:avLst/>
          </a:prstGeom>
        </p:spPr>
        <p:txBody>
          <a:bodyPr vert="horz" lIns="84899" tIns="42449" rIns="84899" bIns="42449" rtlCol="0">
            <a:normAutofit/>
          </a:bodyPr>
          <a:lstStyle>
            <a:lvl1pPr marL="318372" indent="-318372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9805" indent="-265309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123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85733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1022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472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9219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3715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8211" indent="-212247" algn="l" defTabSz="8489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lv-LV" sz="1500" dirty="0" smtClean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3,96 h</a:t>
            </a:r>
          </a:p>
        </p:txBody>
      </p:sp>
    </p:spTree>
    <p:extLst>
      <p:ext uri="{BB962C8B-B14F-4D97-AF65-F5344CB8AC3E}">
        <p14:creationId xmlns:p14="http://schemas.microsoft.com/office/powerpoint/2010/main" val="341654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t="41800" r="7600" b="31600"/>
          <a:stretch/>
        </p:blipFill>
        <p:spPr>
          <a:xfrm rot="5400000">
            <a:off x="-2288234" y="2288234"/>
            <a:ext cx="5715000" cy="1138532"/>
          </a:xfrm>
          <a:prstGeom prst="rect">
            <a:avLst/>
          </a:prstGeom>
          <a:ln>
            <a:noFill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47664" y="481236"/>
            <a:ext cx="7344816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4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Jāpalielina laiks, kas plānots darbu </a:t>
            </a:r>
            <a:r>
              <a:rPr lang="lv-LV" sz="24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labošanai</a:t>
            </a:r>
          </a:p>
          <a:p>
            <a:pPr marL="0" indent="0">
              <a:buNone/>
            </a:pPr>
            <a:r>
              <a:rPr lang="lv-LV" sz="18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(1.bloks "Mācību process" – koeficienti MK projekta 7.punkts)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798543"/>
              </p:ext>
            </p:extLst>
          </p:nvPr>
        </p:nvGraphicFramePr>
        <p:xfrm>
          <a:off x="1259632" y="1374140"/>
          <a:ext cx="7632848" cy="350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1368152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1500" b="0" dirty="0" smtClean="0">
                          <a:solidFill>
                            <a:schemeClr val="tx1"/>
                          </a:solidFill>
                        </a:rPr>
                        <a:t>Mācību priekšmeti:</a:t>
                      </a:r>
                      <a:endParaRPr lang="lv-LV" sz="15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500" b="1" dirty="0" smtClean="0">
                          <a:solidFill>
                            <a:schemeClr val="tx1"/>
                          </a:solidFill>
                        </a:rPr>
                        <a:t>IZM</a:t>
                      </a:r>
                      <a:r>
                        <a:rPr lang="lv-LV" sz="1500" b="0" dirty="0" smtClean="0">
                          <a:solidFill>
                            <a:schemeClr val="tx1"/>
                          </a:solidFill>
                        </a:rPr>
                        <a:t> MK noteikumos šobrīd piedāvā:</a:t>
                      </a:r>
                      <a:endParaRPr lang="lv-LV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500" b="1" dirty="0" smtClean="0">
                          <a:solidFill>
                            <a:schemeClr val="tx1"/>
                          </a:solidFill>
                        </a:rPr>
                        <a:t>LIZDA</a:t>
                      </a:r>
                      <a:r>
                        <a:rPr lang="lv-LV" sz="1500" b="0" baseline="0" dirty="0" smtClean="0">
                          <a:solidFill>
                            <a:schemeClr val="tx1"/>
                          </a:solidFill>
                        </a:rPr>
                        <a:t> prasa MK noteikumos:</a:t>
                      </a:r>
                      <a:endParaRPr lang="lv-LV" sz="15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valodu un literatūras, matemātikas un profesionālās izglītības mācību priekšmetos (izņemot profesionālās ievirzes programmu mācību priekšmetus) </a:t>
                      </a:r>
                      <a:endParaRPr lang="lv-LV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/>
                        <a:t>1,2</a:t>
                      </a:r>
                      <a:endParaRPr lang="lv-LV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/>
                        <a:t>1,35</a:t>
                      </a:r>
                      <a:endParaRPr lang="lv-LV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fizikas, ķīmijas, bioloģijas, dabaszinību un vēstures mācību priekšmetos</a:t>
                      </a:r>
                      <a:endParaRPr lang="lv-LV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/>
                        <a:t>1,13</a:t>
                      </a:r>
                      <a:endParaRPr lang="lv-LV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/>
                        <a:t>1,13</a:t>
                      </a:r>
                      <a:endParaRPr lang="lv-LV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sociālo zinību, vizuālās mākslas, mūzikas, informātikas, mājturības un tehnoloģiju, ekonomikas, </a:t>
                      </a:r>
                      <a:r>
                        <a:rPr lang="lv-LV" sz="1400" dirty="0" err="1" smtClean="0"/>
                        <a:t>kulturoloģijas</a:t>
                      </a:r>
                      <a:r>
                        <a:rPr lang="lv-LV" sz="1400" dirty="0" smtClean="0"/>
                        <a:t> un sporta mācību priekšmetos</a:t>
                      </a:r>
                      <a:endParaRPr lang="lv-LV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/>
                        <a:t>1,07</a:t>
                      </a:r>
                      <a:endParaRPr lang="lv-LV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/>
                        <a:t>1,1</a:t>
                      </a:r>
                      <a:endParaRPr lang="lv-LV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profesionālās ievirzes programmu mācību priekšmetos</a:t>
                      </a:r>
                      <a:endParaRPr lang="lv-LV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/>
                        <a:t>1,07</a:t>
                      </a:r>
                      <a:endParaRPr lang="lv-LV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/>
                        <a:t>1,1</a:t>
                      </a:r>
                      <a:endParaRPr lang="lv-LV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pārējie mācību priekšmeti (psiholoģija, ētika, filozofija utt.) </a:t>
                      </a:r>
                      <a:endParaRPr lang="lv-LV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/>
                        <a:t>1,1</a:t>
                      </a:r>
                      <a:endParaRPr lang="lv-LV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2182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867</Words>
  <Application>Microsoft Office PowerPoint</Application>
  <PresentationFormat>On-screen Show (16:10)</PresentationFormat>
  <Paragraphs>134</Paragraphs>
  <Slides>29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Paldies par Jūsu uzmanību!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Latvijas Izglītības un zinātnes darbinieku arodbiedrība</dc:title>
  <dc:creator>LIZDA</dc:creator>
  <cp:lastModifiedBy>LIZDA</cp:lastModifiedBy>
  <cp:revision>129</cp:revision>
  <cp:lastPrinted>2015-08-31T06:37:57Z</cp:lastPrinted>
  <dcterms:created xsi:type="dcterms:W3CDTF">2015-08-12T10:28:52Z</dcterms:created>
  <dcterms:modified xsi:type="dcterms:W3CDTF">2015-08-31T06:38:02Z</dcterms:modified>
</cp:coreProperties>
</file>