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  <p:sldMasterId id="2147483889" r:id="rId3"/>
    <p:sldMasterId id="2147483937" r:id="rId4"/>
    <p:sldMasterId id="2147483949" r:id="rId5"/>
    <p:sldMasterId id="2147484057" r:id="rId6"/>
    <p:sldMasterId id="2147484105" r:id="rId7"/>
    <p:sldMasterId id="2147484141" r:id="rId8"/>
    <p:sldMasterId id="2147484165" r:id="rId9"/>
    <p:sldMasterId id="2147484177" r:id="rId10"/>
  </p:sldMasterIdLst>
  <p:notesMasterIdLst>
    <p:notesMasterId r:id="rId36"/>
  </p:notesMasterIdLst>
  <p:sldIdLst>
    <p:sldId id="306" r:id="rId11"/>
    <p:sldId id="383" r:id="rId12"/>
    <p:sldId id="458" r:id="rId13"/>
    <p:sldId id="351" r:id="rId14"/>
    <p:sldId id="503" r:id="rId15"/>
    <p:sldId id="490" r:id="rId16"/>
    <p:sldId id="488" r:id="rId17"/>
    <p:sldId id="469" r:id="rId18"/>
    <p:sldId id="408" r:id="rId19"/>
    <p:sldId id="494" r:id="rId20"/>
    <p:sldId id="497" r:id="rId21"/>
    <p:sldId id="498" r:id="rId22"/>
    <p:sldId id="495" r:id="rId23"/>
    <p:sldId id="496" r:id="rId24"/>
    <p:sldId id="491" r:id="rId25"/>
    <p:sldId id="492" r:id="rId26"/>
    <p:sldId id="493" r:id="rId27"/>
    <p:sldId id="505" r:id="rId28"/>
    <p:sldId id="506" r:id="rId29"/>
    <p:sldId id="507" r:id="rId30"/>
    <p:sldId id="508" r:id="rId31"/>
    <p:sldId id="502" r:id="rId32"/>
    <p:sldId id="499" r:id="rId33"/>
    <p:sldId id="500" r:id="rId34"/>
    <p:sldId id="501" r:id="rId3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88392" autoAdjust="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17.01.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17.01.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17.01.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289681115999592E-2"/>
          <c:y val="3.5914010816902757E-2"/>
          <c:w val="0.95012149860164363"/>
          <c:h val="0.7572686837933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Jauno gadījumu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6"/>
              <c:layout>
                <c:manualLayout>
                  <c:x val="-1.5631758313923828E-16"/>
                  <c:y val="1.16745699828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8-4370-896C-180A4C462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Sheet1!$A$2:$A$109</c:f>
              <c:strCache>
                <c:ptCount val="48"/>
                <c:pt idx="0">
                  <c:v>01.12.</c:v>
                </c:pt>
                <c:pt idx="1">
                  <c:v>02.12.</c:v>
                </c:pt>
                <c:pt idx="2">
                  <c:v>03.12.</c:v>
                </c:pt>
                <c:pt idx="3">
                  <c:v>04.12.</c:v>
                </c:pt>
                <c:pt idx="4">
                  <c:v>05.12.</c:v>
                </c:pt>
                <c:pt idx="5">
                  <c:v>06.12.</c:v>
                </c:pt>
                <c:pt idx="6">
                  <c:v>07.12.</c:v>
                </c:pt>
                <c:pt idx="7">
                  <c:v>08.12.</c:v>
                </c:pt>
                <c:pt idx="8">
                  <c:v>09.12.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01.01.</c:v>
                </c:pt>
                <c:pt idx="32">
                  <c:v>02.01.</c:v>
                </c:pt>
                <c:pt idx="33">
                  <c:v>03.01.</c:v>
                </c:pt>
                <c:pt idx="34">
                  <c:v>04.01.</c:v>
                </c:pt>
                <c:pt idx="35">
                  <c:v>05.01.</c:v>
                </c:pt>
                <c:pt idx="36">
                  <c:v>06.01.</c:v>
                </c:pt>
                <c:pt idx="37">
                  <c:v>07.01.</c:v>
                </c:pt>
                <c:pt idx="38">
                  <c:v>08.01.</c:v>
                </c:pt>
                <c:pt idx="39">
                  <c:v>09.01.</c:v>
                </c:pt>
                <c:pt idx="40">
                  <c:v>10.01.</c:v>
                </c:pt>
                <c:pt idx="41">
                  <c:v>11.01.</c:v>
                </c:pt>
                <c:pt idx="42">
                  <c:v>12.01.</c:v>
                </c:pt>
                <c:pt idx="43">
                  <c:v>13.01.</c:v>
                </c:pt>
                <c:pt idx="44">
                  <c:v>14.01.</c:v>
                </c:pt>
                <c:pt idx="45">
                  <c:v>15.01.</c:v>
                </c:pt>
                <c:pt idx="46">
                  <c:v>16.01.</c:v>
                </c:pt>
                <c:pt idx="47">
                  <c:v>17.01.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48"/>
                <c:pt idx="0">
                  <c:v>690</c:v>
                </c:pt>
                <c:pt idx="1">
                  <c:v>930</c:v>
                </c:pt>
                <c:pt idx="2">
                  <c:v>686</c:v>
                </c:pt>
                <c:pt idx="3">
                  <c:v>794</c:v>
                </c:pt>
                <c:pt idx="4">
                  <c:v>526</c:v>
                </c:pt>
                <c:pt idx="5">
                  <c:v>207</c:v>
                </c:pt>
                <c:pt idx="6">
                  <c:v>584</c:v>
                </c:pt>
                <c:pt idx="7">
                  <c:v>712</c:v>
                </c:pt>
                <c:pt idx="8">
                  <c:v>890</c:v>
                </c:pt>
                <c:pt idx="9">
                  <c:v>680</c:v>
                </c:pt>
                <c:pt idx="10">
                  <c:v>660</c:v>
                </c:pt>
                <c:pt idx="11">
                  <c:v>629</c:v>
                </c:pt>
                <c:pt idx="12">
                  <c:v>210</c:v>
                </c:pt>
                <c:pt idx="13">
                  <c:v>587</c:v>
                </c:pt>
                <c:pt idx="14">
                  <c:v>1023</c:v>
                </c:pt>
                <c:pt idx="15">
                  <c:v>1040</c:v>
                </c:pt>
                <c:pt idx="16">
                  <c:v>892</c:v>
                </c:pt>
                <c:pt idx="17">
                  <c:v>870</c:v>
                </c:pt>
                <c:pt idx="18">
                  <c:v>643</c:v>
                </c:pt>
                <c:pt idx="19">
                  <c:v>395</c:v>
                </c:pt>
                <c:pt idx="20">
                  <c:v>1004</c:v>
                </c:pt>
                <c:pt idx="21">
                  <c:v>1145</c:v>
                </c:pt>
                <c:pt idx="22">
                  <c:v>1270</c:v>
                </c:pt>
                <c:pt idx="23">
                  <c:v>666</c:v>
                </c:pt>
                <c:pt idx="24">
                  <c:v>399</c:v>
                </c:pt>
                <c:pt idx="25">
                  <c:v>511</c:v>
                </c:pt>
                <c:pt idx="26">
                  <c:v>508</c:v>
                </c:pt>
                <c:pt idx="27">
                  <c:v>838</c:v>
                </c:pt>
                <c:pt idx="28">
                  <c:v>1367</c:v>
                </c:pt>
                <c:pt idx="29">
                  <c:v>1861</c:v>
                </c:pt>
                <c:pt idx="30">
                  <c:v>711</c:v>
                </c:pt>
                <c:pt idx="31">
                  <c:v>314</c:v>
                </c:pt>
                <c:pt idx="32">
                  <c:v>568</c:v>
                </c:pt>
                <c:pt idx="33">
                  <c:v>621</c:v>
                </c:pt>
                <c:pt idx="34">
                  <c:v>824</c:v>
                </c:pt>
                <c:pt idx="35">
                  <c:v>1229</c:v>
                </c:pt>
                <c:pt idx="36">
                  <c:v>1374</c:v>
                </c:pt>
                <c:pt idx="37">
                  <c:v>1237</c:v>
                </c:pt>
                <c:pt idx="38">
                  <c:v>1170</c:v>
                </c:pt>
                <c:pt idx="39">
                  <c:v>619</c:v>
                </c:pt>
                <c:pt idx="40">
                  <c:v>331</c:v>
                </c:pt>
                <c:pt idx="41">
                  <c:v>878</c:v>
                </c:pt>
                <c:pt idx="42">
                  <c:v>1255</c:v>
                </c:pt>
                <c:pt idx="43">
                  <c:v>950</c:v>
                </c:pt>
                <c:pt idx="44">
                  <c:v>1084</c:v>
                </c:pt>
                <c:pt idx="45">
                  <c:v>1065</c:v>
                </c:pt>
                <c:pt idx="46">
                  <c:v>1031</c:v>
                </c:pt>
                <c:pt idx="47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C-4705-AA6E-7A1CE2F2A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Stacionēto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13162803090860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3-4810-A728-9142E2A54349}"/>
                </c:ext>
              </c:extLst>
            </c:dLbl>
            <c:dLbl>
              <c:idx val="30"/>
              <c:layout>
                <c:manualLayout>
                  <c:x val="4.2632560618172128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3-4810-A728-9142E2A54349}"/>
                </c:ext>
              </c:extLst>
            </c:dLbl>
            <c:dLbl>
              <c:idx val="31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3-4810-A728-9142E2A54349}"/>
                </c:ext>
              </c:extLst>
            </c:dLbl>
            <c:dLbl>
              <c:idx val="32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3-4810-A728-9142E2A54349}"/>
                </c:ext>
              </c:extLst>
            </c:dLbl>
            <c:dLbl>
              <c:idx val="33"/>
              <c:layout>
                <c:manualLayout>
                  <c:x val="4.26325606181721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03-4810-A728-9142E2A54349}"/>
                </c:ext>
              </c:extLst>
            </c:dLbl>
            <c:dLbl>
              <c:idx val="34"/>
              <c:layout>
                <c:manualLayout>
                  <c:x val="3.1974420463629096E-3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03-4810-A728-9142E2A54349}"/>
                </c:ext>
              </c:extLst>
            </c:dLbl>
            <c:dLbl>
              <c:idx val="35"/>
              <c:layout>
                <c:manualLayout>
                  <c:x val="8.5265121236344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810-A728-9142E2A54349}"/>
                </c:ext>
              </c:extLst>
            </c:dLbl>
            <c:dLbl>
              <c:idx val="36"/>
              <c:layout>
                <c:manualLayout>
                  <c:x val="6.3948840927258192E-3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03-4810-A728-9142E2A54349}"/>
                </c:ext>
              </c:extLst>
            </c:dLbl>
            <c:dLbl>
              <c:idx val="37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03-4810-A728-9142E2A54349}"/>
                </c:ext>
              </c:extLst>
            </c:dLbl>
            <c:dLbl>
              <c:idx val="38"/>
              <c:layout>
                <c:manualLayout>
                  <c:x val="6.3948840927258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03-4810-A728-9142E2A54349}"/>
                </c:ext>
              </c:extLst>
            </c:dLbl>
            <c:dLbl>
              <c:idx val="39"/>
              <c:layout>
                <c:manualLayout>
                  <c:x val="3.1974420463629096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03-4810-A728-9142E2A54349}"/>
                </c:ext>
              </c:extLst>
            </c:dLbl>
            <c:dLbl>
              <c:idx val="40"/>
              <c:layout>
                <c:manualLayout>
                  <c:x val="1.0658140154543033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03-4810-A728-9142E2A54349}"/>
                </c:ext>
              </c:extLst>
            </c:dLbl>
            <c:dLbl>
              <c:idx val="41"/>
              <c:layout>
                <c:manualLayout>
                  <c:x val="6.3948840927258192E-3"/>
                  <c:y val="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03-4810-A728-9142E2A54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Sheet1!$A$2:$A$109</c:f>
              <c:strCache>
                <c:ptCount val="48"/>
                <c:pt idx="0">
                  <c:v>01.12.</c:v>
                </c:pt>
                <c:pt idx="1">
                  <c:v>02.12.</c:v>
                </c:pt>
                <c:pt idx="2">
                  <c:v>03.12.</c:v>
                </c:pt>
                <c:pt idx="3">
                  <c:v>04.12.</c:v>
                </c:pt>
                <c:pt idx="4">
                  <c:v>05.12.</c:v>
                </c:pt>
                <c:pt idx="5">
                  <c:v>06.12.</c:v>
                </c:pt>
                <c:pt idx="6">
                  <c:v>07.12.</c:v>
                </c:pt>
                <c:pt idx="7">
                  <c:v>08.12.</c:v>
                </c:pt>
                <c:pt idx="8">
                  <c:v>09.12.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01.01.</c:v>
                </c:pt>
                <c:pt idx="32">
                  <c:v>02.01.</c:v>
                </c:pt>
                <c:pt idx="33">
                  <c:v>03.01.</c:v>
                </c:pt>
                <c:pt idx="34">
                  <c:v>04.01.</c:v>
                </c:pt>
                <c:pt idx="35">
                  <c:v>05.01.</c:v>
                </c:pt>
                <c:pt idx="36">
                  <c:v>06.01.</c:v>
                </c:pt>
                <c:pt idx="37">
                  <c:v>07.01.</c:v>
                </c:pt>
                <c:pt idx="38">
                  <c:v>08.01.</c:v>
                </c:pt>
                <c:pt idx="39">
                  <c:v>09.01.</c:v>
                </c:pt>
                <c:pt idx="40">
                  <c:v>10.01.</c:v>
                </c:pt>
                <c:pt idx="41">
                  <c:v>11.01.</c:v>
                </c:pt>
                <c:pt idx="42">
                  <c:v>12.01.</c:v>
                </c:pt>
                <c:pt idx="43">
                  <c:v>13.01.</c:v>
                </c:pt>
                <c:pt idx="44">
                  <c:v>14.01.</c:v>
                </c:pt>
                <c:pt idx="45">
                  <c:v>15.01.</c:v>
                </c:pt>
                <c:pt idx="46">
                  <c:v>16.01.</c:v>
                </c:pt>
                <c:pt idx="47">
                  <c:v>17.01.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48"/>
                <c:pt idx="0">
                  <c:v>76</c:v>
                </c:pt>
                <c:pt idx="1">
                  <c:v>92</c:v>
                </c:pt>
                <c:pt idx="2">
                  <c:v>88</c:v>
                </c:pt>
                <c:pt idx="3">
                  <c:v>74</c:v>
                </c:pt>
                <c:pt idx="4">
                  <c:v>69</c:v>
                </c:pt>
                <c:pt idx="5">
                  <c:v>75</c:v>
                </c:pt>
                <c:pt idx="6">
                  <c:v>143</c:v>
                </c:pt>
                <c:pt idx="7">
                  <c:v>101</c:v>
                </c:pt>
                <c:pt idx="8">
                  <c:v>102</c:v>
                </c:pt>
                <c:pt idx="9">
                  <c:v>87</c:v>
                </c:pt>
                <c:pt idx="10">
                  <c:v>77</c:v>
                </c:pt>
                <c:pt idx="11">
                  <c:v>65</c:v>
                </c:pt>
                <c:pt idx="12">
                  <c:v>94</c:v>
                </c:pt>
                <c:pt idx="13">
                  <c:v>133</c:v>
                </c:pt>
                <c:pt idx="14">
                  <c:v>98</c:v>
                </c:pt>
                <c:pt idx="15">
                  <c:v>115</c:v>
                </c:pt>
                <c:pt idx="16">
                  <c:v>120</c:v>
                </c:pt>
                <c:pt idx="17">
                  <c:v>103</c:v>
                </c:pt>
                <c:pt idx="18">
                  <c:v>90</c:v>
                </c:pt>
                <c:pt idx="19">
                  <c:v>115</c:v>
                </c:pt>
                <c:pt idx="20">
                  <c:v>153</c:v>
                </c:pt>
                <c:pt idx="21">
                  <c:v>119</c:v>
                </c:pt>
                <c:pt idx="22">
                  <c:v>122</c:v>
                </c:pt>
                <c:pt idx="23">
                  <c:v>118</c:v>
                </c:pt>
                <c:pt idx="24">
                  <c:v>95</c:v>
                </c:pt>
                <c:pt idx="25">
                  <c:v>79</c:v>
                </c:pt>
                <c:pt idx="26">
                  <c:v>78</c:v>
                </c:pt>
                <c:pt idx="27">
                  <c:v>134</c:v>
                </c:pt>
                <c:pt idx="28">
                  <c:v>151</c:v>
                </c:pt>
                <c:pt idx="29">
                  <c:v>137</c:v>
                </c:pt>
                <c:pt idx="30">
                  <c:v>108</c:v>
                </c:pt>
                <c:pt idx="31">
                  <c:v>98</c:v>
                </c:pt>
                <c:pt idx="32">
                  <c:v>136</c:v>
                </c:pt>
                <c:pt idx="33">
                  <c:v>112</c:v>
                </c:pt>
                <c:pt idx="34">
                  <c:v>145</c:v>
                </c:pt>
                <c:pt idx="35">
                  <c:v>120</c:v>
                </c:pt>
                <c:pt idx="36">
                  <c:v>178</c:v>
                </c:pt>
                <c:pt idx="37">
                  <c:v>155</c:v>
                </c:pt>
                <c:pt idx="38">
                  <c:v>148</c:v>
                </c:pt>
                <c:pt idx="39">
                  <c:v>80</c:v>
                </c:pt>
                <c:pt idx="40">
                  <c:v>109</c:v>
                </c:pt>
                <c:pt idx="41">
                  <c:v>133</c:v>
                </c:pt>
                <c:pt idx="42">
                  <c:v>179</c:v>
                </c:pt>
                <c:pt idx="43">
                  <c:v>100</c:v>
                </c:pt>
                <c:pt idx="44">
                  <c:v>99</c:v>
                </c:pt>
                <c:pt idx="45">
                  <c:v>112</c:v>
                </c:pt>
                <c:pt idx="46">
                  <c:v>77</c:v>
                </c:pt>
                <c:pt idx="4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102016"/>
        <c:axId val="150103552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Aizpildītās gultas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0658140154543032E-3"/>
                  <c:y val="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03-4810-A728-9142E2A54349}"/>
                </c:ext>
              </c:extLst>
            </c:dLbl>
            <c:dLbl>
              <c:idx val="32"/>
              <c:layout>
                <c:manualLayout>
                  <c:x val="2.1316280309086064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810-A728-9142E2A54349}"/>
                </c:ext>
              </c:extLst>
            </c:dLbl>
            <c:dLbl>
              <c:idx val="33"/>
              <c:layout>
                <c:manualLayout>
                  <c:x val="2.1316280309086064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03-4810-A728-9142E2A54349}"/>
                </c:ext>
              </c:extLst>
            </c:dLbl>
            <c:dLbl>
              <c:idx val="34"/>
              <c:layout>
                <c:manualLayout>
                  <c:x val="0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03-4810-A728-9142E2A54349}"/>
                </c:ext>
              </c:extLst>
            </c:dLbl>
            <c:dLbl>
              <c:idx val="45"/>
              <c:layout>
                <c:manualLayout>
                  <c:x val="-6.3948840927258192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E8-4370-896C-180A4C462A48}"/>
                </c:ext>
              </c:extLst>
            </c:dLbl>
            <c:dLbl>
              <c:idx val="46"/>
              <c:layout>
                <c:manualLayout>
                  <c:x val="-4.2632560618172128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E8-4370-896C-180A4C462A48}"/>
                </c:ext>
              </c:extLst>
            </c:dLbl>
            <c:dLbl>
              <c:idx val="60"/>
              <c:layout>
                <c:manualLayout>
                  <c:x val="0"/>
                  <c:y val="2.626778246139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03-4810-A728-9142E2A54349}"/>
                </c:ext>
              </c:extLst>
            </c:dLbl>
            <c:dLbl>
              <c:idx val="63"/>
              <c:layout>
                <c:manualLayout>
                  <c:x val="0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03-4810-A728-9142E2A54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Sheet1!$A$2:$A$109</c:f>
              <c:strCache>
                <c:ptCount val="48"/>
                <c:pt idx="0">
                  <c:v>01.12.</c:v>
                </c:pt>
                <c:pt idx="1">
                  <c:v>02.12.</c:v>
                </c:pt>
                <c:pt idx="2">
                  <c:v>03.12.</c:v>
                </c:pt>
                <c:pt idx="3">
                  <c:v>04.12.</c:v>
                </c:pt>
                <c:pt idx="4">
                  <c:v>05.12.</c:v>
                </c:pt>
                <c:pt idx="5">
                  <c:v>06.12.</c:v>
                </c:pt>
                <c:pt idx="6">
                  <c:v>07.12.</c:v>
                </c:pt>
                <c:pt idx="7">
                  <c:v>08.12.</c:v>
                </c:pt>
                <c:pt idx="8">
                  <c:v>09.12.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01.01.</c:v>
                </c:pt>
                <c:pt idx="32">
                  <c:v>02.01.</c:v>
                </c:pt>
                <c:pt idx="33">
                  <c:v>03.01.</c:v>
                </c:pt>
                <c:pt idx="34">
                  <c:v>04.01.</c:v>
                </c:pt>
                <c:pt idx="35">
                  <c:v>05.01.</c:v>
                </c:pt>
                <c:pt idx="36">
                  <c:v>06.01.</c:v>
                </c:pt>
                <c:pt idx="37">
                  <c:v>07.01.</c:v>
                </c:pt>
                <c:pt idx="38">
                  <c:v>08.01.</c:v>
                </c:pt>
                <c:pt idx="39">
                  <c:v>09.01.</c:v>
                </c:pt>
                <c:pt idx="40">
                  <c:v>10.01.</c:v>
                </c:pt>
                <c:pt idx="41">
                  <c:v>11.01.</c:v>
                </c:pt>
                <c:pt idx="42">
                  <c:v>12.01.</c:v>
                </c:pt>
                <c:pt idx="43">
                  <c:v>13.01.</c:v>
                </c:pt>
                <c:pt idx="44">
                  <c:v>14.01.</c:v>
                </c:pt>
                <c:pt idx="45">
                  <c:v>15.01.</c:v>
                </c:pt>
                <c:pt idx="46">
                  <c:v>16.01.</c:v>
                </c:pt>
                <c:pt idx="47">
                  <c:v>17.01.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48"/>
                <c:pt idx="0">
                  <c:v>516</c:v>
                </c:pt>
                <c:pt idx="1">
                  <c:v>552</c:v>
                </c:pt>
                <c:pt idx="2">
                  <c:v>583</c:v>
                </c:pt>
                <c:pt idx="3">
                  <c:v>556</c:v>
                </c:pt>
                <c:pt idx="4">
                  <c:v>604</c:v>
                </c:pt>
                <c:pt idx="5">
                  <c:v>655</c:v>
                </c:pt>
                <c:pt idx="6">
                  <c:v>709</c:v>
                </c:pt>
                <c:pt idx="7">
                  <c:v>722</c:v>
                </c:pt>
                <c:pt idx="8">
                  <c:v>744</c:v>
                </c:pt>
                <c:pt idx="9">
                  <c:v>743</c:v>
                </c:pt>
                <c:pt idx="10">
                  <c:v>742</c:v>
                </c:pt>
                <c:pt idx="11">
                  <c:v>760</c:v>
                </c:pt>
                <c:pt idx="12">
                  <c:v>814</c:v>
                </c:pt>
                <c:pt idx="13">
                  <c:v>841</c:v>
                </c:pt>
                <c:pt idx="14">
                  <c:v>833</c:v>
                </c:pt>
                <c:pt idx="15">
                  <c:v>833</c:v>
                </c:pt>
                <c:pt idx="16">
                  <c:v>871</c:v>
                </c:pt>
                <c:pt idx="17">
                  <c:v>848</c:v>
                </c:pt>
                <c:pt idx="18">
                  <c:v>903</c:v>
                </c:pt>
                <c:pt idx="19">
                  <c:v>983</c:v>
                </c:pt>
                <c:pt idx="20">
                  <c:v>998</c:v>
                </c:pt>
                <c:pt idx="21">
                  <c:v>948</c:v>
                </c:pt>
                <c:pt idx="22">
                  <c:v>898</c:v>
                </c:pt>
                <c:pt idx="23">
                  <c:v>936</c:v>
                </c:pt>
                <c:pt idx="24">
                  <c:v>989</c:v>
                </c:pt>
                <c:pt idx="25">
                  <c:v>1010</c:v>
                </c:pt>
                <c:pt idx="26">
                  <c:v>1048</c:v>
                </c:pt>
                <c:pt idx="27">
                  <c:v>1059</c:v>
                </c:pt>
                <c:pt idx="28">
                  <c:v>1058</c:v>
                </c:pt>
                <c:pt idx="29">
                  <c:v>999</c:v>
                </c:pt>
                <c:pt idx="30">
                  <c:v>1066</c:v>
                </c:pt>
                <c:pt idx="31">
                  <c:v>1133</c:v>
                </c:pt>
                <c:pt idx="32">
                  <c:v>1180</c:v>
                </c:pt>
                <c:pt idx="33">
                  <c:v>1213</c:v>
                </c:pt>
                <c:pt idx="34">
                  <c:v>1180</c:v>
                </c:pt>
                <c:pt idx="35">
                  <c:v>1134</c:v>
                </c:pt>
                <c:pt idx="36">
                  <c:v>1174</c:v>
                </c:pt>
                <c:pt idx="37">
                  <c:v>1166</c:v>
                </c:pt>
                <c:pt idx="38">
                  <c:v>1125</c:v>
                </c:pt>
                <c:pt idx="39">
                  <c:v>1147</c:v>
                </c:pt>
                <c:pt idx="40">
                  <c:v>1200</c:v>
                </c:pt>
                <c:pt idx="41">
                  <c:v>1187</c:v>
                </c:pt>
                <c:pt idx="42">
                  <c:v>1244</c:v>
                </c:pt>
                <c:pt idx="43">
                  <c:v>1183</c:v>
                </c:pt>
                <c:pt idx="44">
                  <c:v>1151</c:v>
                </c:pt>
                <c:pt idx="45">
                  <c:v>1065</c:v>
                </c:pt>
                <c:pt idx="46">
                  <c:v>1136</c:v>
                </c:pt>
                <c:pt idx="47">
                  <c:v>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02016"/>
        <c:axId val="150103552"/>
      </c:lineChart>
      <c:catAx>
        <c:axId val="1501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0103552"/>
        <c:crosses val="autoZero"/>
        <c:auto val="1"/>
        <c:lblAlgn val="ctr"/>
        <c:lblOffset val="100"/>
        <c:noMultiLvlLbl val="0"/>
      </c:catAx>
      <c:valAx>
        <c:axId val="1501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01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0.12484550941923626"/>
          <c:y val="0.90854537156157478"/>
          <c:w val="0.75457223722334466"/>
          <c:h val="7.39427734641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NVD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Sheet1!$A$2:$A$79</c:f>
              <c:numCache>
                <c:formatCode>dd\.mm\.yyyy</c:formatCode>
                <c:ptCount val="78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  <c:pt idx="61">
                  <c:v>44197</c:v>
                </c:pt>
                <c:pt idx="62">
                  <c:v>44198</c:v>
                </c:pt>
                <c:pt idx="63">
                  <c:v>44199</c:v>
                </c:pt>
                <c:pt idx="64">
                  <c:v>44200</c:v>
                </c:pt>
                <c:pt idx="65">
                  <c:v>44201</c:v>
                </c:pt>
                <c:pt idx="66">
                  <c:v>44202</c:v>
                </c:pt>
                <c:pt idx="67">
                  <c:v>44203</c:v>
                </c:pt>
                <c:pt idx="68">
                  <c:v>44204</c:v>
                </c:pt>
                <c:pt idx="69">
                  <c:v>44205</c:v>
                </c:pt>
                <c:pt idx="70">
                  <c:v>44206</c:v>
                </c:pt>
                <c:pt idx="71">
                  <c:v>44207</c:v>
                </c:pt>
                <c:pt idx="72">
                  <c:v>44208</c:v>
                </c:pt>
                <c:pt idx="73">
                  <c:v>44209</c:v>
                </c:pt>
                <c:pt idx="74">
                  <c:v>44210</c:v>
                </c:pt>
                <c:pt idx="75">
                  <c:v>44211</c:v>
                </c:pt>
                <c:pt idx="76">
                  <c:v>44212</c:v>
                </c:pt>
                <c:pt idx="77">
                  <c:v>44213</c:v>
                </c:pt>
              </c:numCache>
            </c:numRef>
          </c:cat>
          <c:val>
            <c:numRef>
              <c:f>Sheet1!$C$2:$C$79</c:f>
              <c:numCache>
                <c:formatCode>General</c:formatCode>
                <c:ptCount val="78"/>
                <c:pt idx="0">
                  <c:v>28</c:v>
                </c:pt>
                <c:pt idx="1">
                  <c:v>34</c:v>
                </c:pt>
                <c:pt idx="2">
                  <c:v>24</c:v>
                </c:pt>
                <c:pt idx="3">
                  <c:v>39</c:v>
                </c:pt>
                <c:pt idx="4">
                  <c:v>34</c:v>
                </c:pt>
                <c:pt idx="5">
                  <c:v>35</c:v>
                </c:pt>
                <c:pt idx="6">
                  <c:v>23</c:v>
                </c:pt>
                <c:pt idx="7">
                  <c:v>52</c:v>
                </c:pt>
                <c:pt idx="8">
                  <c:v>40</c:v>
                </c:pt>
                <c:pt idx="9">
                  <c:v>31</c:v>
                </c:pt>
                <c:pt idx="10">
                  <c:v>44</c:v>
                </c:pt>
                <c:pt idx="11">
                  <c:v>39</c:v>
                </c:pt>
                <c:pt idx="12">
                  <c:v>48</c:v>
                </c:pt>
                <c:pt idx="13">
                  <c:v>27</c:v>
                </c:pt>
                <c:pt idx="14">
                  <c:v>47</c:v>
                </c:pt>
                <c:pt idx="15">
                  <c:v>43</c:v>
                </c:pt>
                <c:pt idx="16">
                  <c:v>45</c:v>
                </c:pt>
                <c:pt idx="17">
                  <c:v>44</c:v>
                </c:pt>
                <c:pt idx="18">
                  <c:v>65</c:v>
                </c:pt>
                <c:pt idx="19">
                  <c:v>43</c:v>
                </c:pt>
                <c:pt idx="20">
                  <c:v>41</c:v>
                </c:pt>
                <c:pt idx="21">
                  <c:v>45</c:v>
                </c:pt>
                <c:pt idx="22">
                  <c:v>57</c:v>
                </c:pt>
                <c:pt idx="23">
                  <c:v>66</c:v>
                </c:pt>
                <c:pt idx="24">
                  <c:v>94</c:v>
                </c:pt>
                <c:pt idx="25">
                  <c:v>63</c:v>
                </c:pt>
                <c:pt idx="26">
                  <c:v>66</c:v>
                </c:pt>
                <c:pt idx="27">
                  <c:v>44</c:v>
                </c:pt>
                <c:pt idx="28">
                  <c:v>48</c:v>
                </c:pt>
                <c:pt idx="29">
                  <c:v>63</c:v>
                </c:pt>
                <c:pt idx="30">
                  <c:v>76</c:v>
                </c:pt>
                <c:pt idx="31">
                  <c:v>92</c:v>
                </c:pt>
                <c:pt idx="32">
                  <c:v>88</c:v>
                </c:pt>
                <c:pt idx="33">
                  <c:v>74</c:v>
                </c:pt>
                <c:pt idx="34">
                  <c:v>69</c:v>
                </c:pt>
                <c:pt idx="35">
                  <c:v>75</c:v>
                </c:pt>
                <c:pt idx="36">
                  <c:v>143</c:v>
                </c:pt>
                <c:pt idx="37">
                  <c:v>101</c:v>
                </c:pt>
                <c:pt idx="38">
                  <c:v>102</c:v>
                </c:pt>
                <c:pt idx="39">
                  <c:v>87</c:v>
                </c:pt>
                <c:pt idx="40">
                  <c:v>77</c:v>
                </c:pt>
                <c:pt idx="41">
                  <c:v>65</c:v>
                </c:pt>
                <c:pt idx="42">
                  <c:v>94</c:v>
                </c:pt>
                <c:pt idx="43">
                  <c:v>133</c:v>
                </c:pt>
                <c:pt idx="44">
                  <c:v>98</c:v>
                </c:pt>
                <c:pt idx="45">
                  <c:v>115</c:v>
                </c:pt>
                <c:pt idx="46">
                  <c:v>120</c:v>
                </c:pt>
                <c:pt idx="47">
                  <c:v>103</c:v>
                </c:pt>
                <c:pt idx="48">
                  <c:v>90</c:v>
                </c:pt>
                <c:pt idx="49">
                  <c:v>115</c:v>
                </c:pt>
                <c:pt idx="50">
                  <c:v>153</c:v>
                </c:pt>
                <c:pt idx="51">
                  <c:v>118</c:v>
                </c:pt>
                <c:pt idx="52">
                  <c:v>122</c:v>
                </c:pt>
                <c:pt idx="53">
                  <c:v>118</c:v>
                </c:pt>
                <c:pt idx="54">
                  <c:v>95</c:v>
                </c:pt>
                <c:pt idx="55">
                  <c:v>79</c:v>
                </c:pt>
                <c:pt idx="56">
                  <c:v>78</c:v>
                </c:pt>
                <c:pt idx="57">
                  <c:v>134</c:v>
                </c:pt>
                <c:pt idx="58">
                  <c:v>151</c:v>
                </c:pt>
                <c:pt idx="59">
                  <c:v>137</c:v>
                </c:pt>
                <c:pt idx="60">
                  <c:v>108</c:v>
                </c:pt>
                <c:pt idx="61">
                  <c:v>98</c:v>
                </c:pt>
                <c:pt idx="62">
                  <c:v>136</c:v>
                </c:pt>
                <c:pt idx="63">
                  <c:v>112</c:v>
                </c:pt>
                <c:pt idx="64">
                  <c:v>145</c:v>
                </c:pt>
                <c:pt idx="65">
                  <c:v>120</c:v>
                </c:pt>
                <c:pt idx="66">
                  <c:v>178</c:v>
                </c:pt>
                <c:pt idx="67">
                  <c:v>155</c:v>
                </c:pt>
                <c:pt idx="68">
                  <c:v>148</c:v>
                </c:pt>
                <c:pt idx="69">
                  <c:v>80</c:v>
                </c:pt>
                <c:pt idx="70">
                  <c:v>109</c:v>
                </c:pt>
                <c:pt idx="71">
                  <c:v>133</c:v>
                </c:pt>
                <c:pt idx="72">
                  <c:v>179</c:v>
                </c:pt>
                <c:pt idx="73">
                  <c:v>100</c:v>
                </c:pt>
                <c:pt idx="74">
                  <c:v>99</c:v>
                </c:pt>
                <c:pt idx="75">
                  <c:v>112</c:v>
                </c:pt>
                <c:pt idx="76">
                  <c:v>77</c:v>
                </c:pt>
                <c:pt idx="7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1-4EBB-8375-63F0DFA1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03936"/>
        <c:axId val="2673180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NMPD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Sheet1!$A$2:$A$79</c:f>
              <c:numCache>
                <c:formatCode>dd\.mm\.yyyy</c:formatCode>
                <c:ptCount val="78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  <c:pt idx="61">
                  <c:v>44197</c:v>
                </c:pt>
                <c:pt idx="62">
                  <c:v>44198</c:v>
                </c:pt>
                <c:pt idx="63">
                  <c:v>44199</c:v>
                </c:pt>
                <c:pt idx="64">
                  <c:v>44200</c:v>
                </c:pt>
                <c:pt idx="65">
                  <c:v>44201</c:v>
                </c:pt>
                <c:pt idx="66">
                  <c:v>44202</c:v>
                </c:pt>
                <c:pt idx="67">
                  <c:v>44203</c:v>
                </c:pt>
                <c:pt idx="68">
                  <c:v>44204</c:v>
                </c:pt>
                <c:pt idx="69">
                  <c:v>44205</c:v>
                </c:pt>
                <c:pt idx="70">
                  <c:v>44206</c:v>
                </c:pt>
                <c:pt idx="71">
                  <c:v>44207</c:v>
                </c:pt>
                <c:pt idx="72">
                  <c:v>44208</c:v>
                </c:pt>
                <c:pt idx="73">
                  <c:v>44209</c:v>
                </c:pt>
                <c:pt idx="74">
                  <c:v>44210</c:v>
                </c:pt>
                <c:pt idx="75">
                  <c:v>44211</c:v>
                </c:pt>
                <c:pt idx="76">
                  <c:v>44212</c:v>
                </c:pt>
                <c:pt idx="77">
                  <c:v>44213</c:v>
                </c:pt>
              </c:numCache>
            </c:numRef>
          </c:cat>
          <c:val>
            <c:numRef>
              <c:f>Sheet1!$B$2:$B$79</c:f>
              <c:numCache>
                <c:formatCode>General</c:formatCode>
                <c:ptCount val="78"/>
                <c:pt idx="0">
                  <c:v>21</c:v>
                </c:pt>
                <c:pt idx="1">
                  <c:v>29</c:v>
                </c:pt>
                <c:pt idx="2">
                  <c:v>19</c:v>
                </c:pt>
                <c:pt idx="3">
                  <c:v>25</c:v>
                </c:pt>
                <c:pt idx="4">
                  <c:v>35</c:v>
                </c:pt>
                <c:pt idx="5">
                  <c:v>29</c:v>
                </c:pt>
                <c:pt idx="6">
                  <c:v>33</c:v>
                </c:pt>
                <c:pt idx="7">
                  <c:v>32</c:v>
                </c:pt>
                <c:pt idx="8">
                  <c:v>29</c:v>
                </c:pt>
                <c:pt idx="9">
                  <c:v>26</c:v>
                </c:pt>
                <c:pt idx="10">
                  <c:v>33</c:v>
                </c:pt>
                <c:pt idx="11">
                  <c:v>41</c:v>
                </c:pt>
                <c:pt idx="12">
                  <c:v>54</c:v>
                </c:pt>
                <c:pt idx="13">
                  <c:v>35</c:v>
                </c:pt>
                <c:pt idx="14">
                  <c:v>34</c:v>
                </c:pt>
                <c:pt idx="15">
                  <c:v>42</c:v>
                </c:pt>
                <c:pt idx="16">
                  <c:v>44</c:v>
                </c:pt>
                <c:pt idx="17">
                  <c:v>24</c:v>
                </c:pt>
                <c:pt idx="18">
                  <c:v>49</c:v>
                </c:pt>
                <c:pt idx="19">
                  <c:v>45</c:v>
                </c:pt>
                <c:pt idx="20">
                  <c:v>35</c:v>
                </c:pt>
                <c:pt idx="21">
                  <c:v>33</c:v>
                </c:pt>
                <c:pt idx="22">
                  <c:v>66</c:v>
                </c:pt>
                <c:pt idx="23">
                  <c:v>45</c:v>
                </c:pt>
                <c:pt idx="24">
                  <c:v>45</c:v>
                </c:pt>
                <c:pt idx="25">
                  <c:v>60</c:v>
                </c:pt>
                <c:pt idx="26">
                  <c:v>62</c:v>
                </c:pt>
                <c:pt idx="27">
                  <c:v>50</c:v>
                </c:pt>
                <c:pt idx="28">
                  <c:v>38</c:v>
                </c:pt>
                <c:pt idx="29">
                  <c:v>57</c:v>
                </c:pt>
                <c:pt idx="30">
                  <c:v>50</c:v>
                </c:pt>
                <c:pt idx="31">
                  <c:v>39</c:v>
                </c:pt>
                <c:pt idx="32">
                  <c:v>46</c:v>
                </c:pt>
                <c:pt idx="33">
                  <c:v>51</c:v>
                </c:pt>
                <c:pt idx="34">
                  <c:v>46</c:v>
                </c:pt>
                <c:pt idx="35">
                  <c:v>39</c:v>
                </c:pt>
                <c:pt idx="36">
                  <c:v>68</c:v>
                </c:pt>
                <c:pt idx="37">
                  <c:v>53</c:v>
                </c:pt>
                <c:pt idx="38">
                  <c:v>50</c:v>
                </c:pt>
                <c:pt idx="39">
                  <c:v>59</c:v>
                </c:pt>
                <c:pt idx="40">
                  <c:v>64</c:v>
                </c:pt>
                <c:pt idx="41">
                  <c:v>46</c:v>
                </c:pt>
                <c:pt idx="42">
                  <c:v>48</c:v>
                </c:pt>
                <c:pt idx="43">
                  <c:v>82</c:v>
                </c:pt>
                <c:pt idx="44">
                  <c:v>71</c:v>
                </c:pt>
                <c:pt idx="45">
                  <c:v>71</c:v>
                </c:pt>
                <c:pt idx="46">
                  <c:v>69</c:v>
                </c:pt>
                <c:pt idx="47">
                  <c:v>96</c:v>
                </c:pt>
                <c:pt idx="48">
                  <c:v>70</c:v>
                </c:pt>
                <c:pt idx="49">
                  <c:v>57</c:v>
                </c:pt>
                <c:pt idx="50">
                  <c:v>107</c:v>
                </c:pt>
                <c:pt idx="51">
                  <c:v>90</c:v>
                </c:pt>
                <c:pt idx="52">
                  <c:v>95</c:v>
                </c:pt>
                <c:pt idx="53">
                  <c:v>71</c:v>
                </c:pt>
                <c:pt idx="54">
                  <c:v>76</c:v>
                </c:pt>
                <c:pt idx="55">
                  <c:v>51</c:v>
                </c:pt>
                <c:pt idx="56">
                  <c:v>72</c:v>
                </c:pt>
                <c:pt idx="57">
                  <c:v>100</c:v>
                </c:pt>
                <c:pt idx="58">
                  <c:v>94</c:v>
                </c:pt>
                <c:pt idx="59">
                  <c:v>110</c:v>
                </c:pt>
                <c:pt idx="60">
                  <c:v>77</c:v>
                </c:pt>
                <c:pt idx="61">
                  <c:v>96</c:v>
                </c:pt>
                <c:pt idx="62">
                  <c:v>75</c:v>
                </c:pt>
                <c:pt idx="63">
                  <c:v>69</c:v>
                </c:pt>
                <c:pt idx="64">
                  <c:v>103</c:v>
                </c:pt>
                <c:pt idx="65">
                  <c:v>66</c:v>
                </c:pt>
                <c:pt idx="66">
                  <c:v>79</c:v>
                </c:pt>
                <c:pt idx="67">
                  <c:v>98</c:v>
                </c:pt>
                <c:pt idx="68">
                  <c:v>100</c:v>
                </c:pt>
                <c:pt idx="69">
                  <c:v>62</c:v>
                </c:pt>
                <c:pt idx="70">
                  <c:v>69</c:v>
                </c:pt>
                <c:pt idx="71">
                  <c:v>79</c:v>
                </c:pt>
                <c:pt idx="72">
                  <c:v>92</c:v>
                </c:pt>
                <c:pt idx="73">
                  <c:v>79</c:v>
                </c:pt>
                <c:pt idx="74">
                  <c:v>78</c:v>
                </c:pt>
                <c:pt idx="75">
                  <c:v>74</c:v>
                </c:pt>
                <c:pt idx="76">
                  <c:v>64</c:v>
                </c:pt>
                <c:pt idx="77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F1-4EBB-8375-63F0DFA1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303936"/>
        <c:axId val="267318016"/>
      </c:lineChart>
      <c:dateAx>
        <c:axId val="267303936"/>
        <c:scaling>
          <c:orientation val="minMax"/>
        </c:scaling>
        <c:delete val="0"/>
        <c:axPos val="b"/>
        <c:numFmt formatCode="dd\.mm\.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318016"/>
        <c:crosses val="autoZero"/>
        <c:auto val="1"/>
        <c:lblOffset val="100"/>
        <c:baseTimeUnit val="days"/>
      </c:dateAx>
      <c:valAx>
        <c:axId val="2673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30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69571099275643"/>
          <c:y val="0.9280704286964131"/>
          <c:w val="0.1694964526431694"/>
          <c:h val="5.5262904636920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Covid-19 </a:t>
            </a:r>
            <a:r>
              <a:rPr lang="en-US" sz="2000" b="1" dirty="0" err="1"/>
              <a:t>pacientiem</a:t>
            </a:r>
            <a:r>
              <a:rPr lang="en-US" sz="2000" b="1" dirty="0"/>
              <a:t> </a:t>
            </a:r>
            <a:r>
              <a:rPr lang="en-US" sz="2000" b="1" dirty="0" err="1"/>
              <a:t>piemēroto</a:t>
            </a:r>
            <a:r>
              <a:rPr lang="en-US" sz="2000" b="1" dirty="0"/>
              <a:t> </a:t>
            </a:r>
            <a:r>
              <a:rPr lang="en-US" sz="2000" b="1" dirty="0" err="1"/>
              <a:t>gultu</a:t>
            </a:r>
            <a:r>
              <a:rPr lang="en-US" sz="2000" b="1" dirty="0"/>
              <a:t> </a:t>
            </a:r>
            <a:r>
              <a:rPr lang="en-US" sz="2000" b="1" dirty="0" err="1"/>
              <a:t>skaits</a:t>
            </a:r>
            <a:r>
              <a:rPr lang="en-US" sz="2000" b="1" baseline="0" dirty="0"/>
              <a:t> 10 NMP </a:t>
            </a:r>
            <a:r>
              <a:rPr lang="en-US" sz="2000" b="1" baseline="0" dirty="0" err="1"/>
              <a:t>slimnīcās</a:t>
            </a:r>
            <a:r>
              <a:rPr lang="en-US" sz="2000" b="1" baseline="0" dirty="0"/>
              <a:t> (2.11.-11.01.)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baseline="0" dirty="0"/>
              <a:t> </a:t>
            </a:r>
            <a:r>
              <a:rPr lang="en-US" sz="1100" b="0" baseline="0" dirty="0"/>
              <a:t>*</a:t>
            </a:r>
            <a:r>
              <a:rPr lang="en-US" sz="1100" b="0" baseline="0" dirty="0" err="1"/>
              <a:t>Kopskaitā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nav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iekļautas</a:t>
            </a:r>
            <a:r>
              <a:rPr lang="en-US" sz="1100" b="0" baseline="0" dirty="0"/>
              <a:t> BKUS Covid-19 </a:t>
            </a:r>
            <a:r>
              <a:rPr lang="en-US" sz="1100" b="0" baseline="0" dirty="0" err="1"/>
              <a:t>pacientu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gultas</a:t>
            </a:r>
            <a:endParaRPr lang="lv-LV" sz="1100" b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922947839564152E-2"/>
          <c:y val="0.12177288075413928"/>
          <c:w val="0.94763938241387558"/>
          <c:h val="0.77167349778513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'[Covid-19_gultas_dinamika_18.01_ (2).xlsx]Sheet1'!$B$23</c:f>
              <c:strCache>
                <c:ptCount val="1"/>
                <c:pt idx="0">
                  <c:v>Covid-19 smagiem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(2).xlsx]Sheet1'!$B$24:$B$35</c:f>
              <c:numCache>
                <c:formatCode>General</c:formatCode>
                <c:ptCount val="12"/>
                <c:pt idx="0">
                  <c:v>46</c:v>
                </c:pt>
                <c:pt idx="1">
                  <c:v>44</c:v>
                </c:pt>
                <c:pt idx="2">
                  <c:v>47</c:v>
                </c:pt>
                <c:pt idx="3">
                  <c:v>46</c:v>
                </c:pt>
                <c:pt idx="4">
                  <c:v>79</c:v>
                </c:pt>
                <c:pt idx="5">
                  <c:v>80</c:v>
                </c:pt>
                <c:pt idx="6">
                  <c:v>67</c:v>
                </c:pt>
                <c:pt idx="7">
                  <c:v>74</c:v>
                </c:pt>
                <c:pt idx="8">
                  <c:v>80</c:v>
                </c:pt>
                <c:pt idx="9">
                  <c:v>89</c:v>
                </c:pt>
                <c:pt idx="10">
                  <c:v>102</c:v>
                </c:pt>
                <c:pt idx="1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0-4652-BEEE-C4618C990E72}"/>
            </c:ext>
          </c:extLst>
        </c:ser>
        <c:ser>
          <c:idx val="1"/>
          <c:order val="1"/>
          <c:tx>
            <c:strRef>
              <c:f>'[Covid-19_gultas_dinamika_18.01_ (2).xlsx]Sheet1'!$C$23</c:f>
              <c:strCache>
                <c:ptCount val="1"/>
                <c:pt idx="0">
                  <c:v>Covid-19 vidēji smagiem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(2).xlsx]Sheet1'!$C$24:$C$35</c:f>
              <c:numCache>
                <c:formatCode>General</c:formatCode>
                <c:ptCount val="12"/>
                <c:pt idx="0">
                  <c:v>321</c:v>
                </c:pt>
                <c:pt idx="1">
                  <c:v>373</c:v>
                </c:pt>
                <c:pt idx="2">
                  <c:v>456</c:v>
                </c:pt>
                <c:pt idx="3">
                  <c:v>523</c:v>
                </c:pt>
                <c:pt idx="4">
                  <c:v>579</c:v>
                </c:pt>
                <c:pt idx="5">
                  <c:v>703</c:v>
                </c:pt>
                <c:pt idx="6">
                  <c:v>739</c:v>
                </c:pt>
                <c:pt idx="7">
                  <c:v>1002</c:v>
                </c:pt>
                <c:pt idx="8">
                  <c:v>1011</c:v>
                </c:pt>
                <c:pt idx="9">
                  <c:v>1021</c:v>
                </c:pt>
                <c:pt idx="10">
                  <c:v>1027</c:v>
                </c:pt>
                <c:pt idx="11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0-4652-BEEE-C4618C990E72}"/>
            </c:ext>
          </c:extLst>
        </c:ser>
        <c:ser>
          <c:idx val="2"/>
          <c:order val="2"/>
          <c:tx>
            <c:strRef>
              <c:f>'[Covid-19_gultas_dinamika_18.01_ (2).xlsx]Sheet1'!$F$23</c:f>
              <c:strCache>
                <c:ptCount val="1"/>
                <c:pt idx="0">
                  <c:v>Procentuālais pieaugums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(2).xlsx]Sheet1'!$F$24:$F$29</c:f>
              <c:numCache>
                <c:formatCode>0%</c:formatCode>
                <c:ptCount val="6"/>
                <c:pt idx="1">
                  <c:v>0.14000000000000001</c:v>
                </c:pt>
                <c:pt idx="2">
                  <c:v>0.21</c:v>
                </c:pt>
                <c:pt idx="3">
                  <c:v>0.13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3-4FAA-AC86-0F008BAAB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36992"/>
        <c:axId val="176859392"/>
      </c:barChart>
      <c:catAx>
        <c:axId val="1752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6859392"/>
        <c:crosses val="autoZero"/>
        <c:auto val="1"/>
        <c:lblAlgn val="ctr"/>
        <c:lblOffset val="100"/>
        <c:noMultiLvlLbl val="0"/>
      </c:catAx>
      <c:valAx>
        <c:axId val="17685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2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875840105198616"/>
          <c:y val="0.94238961314245773"/>
          <c:w val="0.24248310748192939"/>
          <c:h val="3.2541531016217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089397009412903E-2"/>
          <c:y val="4.0113469372966629E-2"/>
          <c:w val="0.94459823494056649"/>
          <c:h val="0.78548254551248187"/>
        </c:manualLayout>
      </c:layout>
      <c:lineChart>
        <c:grouping val="standard"/>
        <c:varyColors val="0"/>
        <c:ser>
          <c:idx val="0"/>
          <c:order val="0"/>
          <c:tx>
            <c:strRef>
              <c:f>'[18.01.2021. darbinieku prombūtne novembris-decembris-janvaris 2021grafiks.xlsx]Lapa1'!$C$5</c:f>
              <c:strCache>
                <c:ptCount val="1"/>
                <c:pt idx="0">
                  <c:v>Covid-19 vīrusa inficēto personu skaits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1-4937-94CD-72B5FC7DDCF5}"/>
                </c:ext>
              </c:extLst>
            </c:dLbl>
            <c:dLbl>
              <c:idx val="1"/>
              <c:layout>
                <c:manualLayout>
                  <c:x val="1.5933715742511153E-3"/>
                  <c:y val="5.226480836236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1-4937-94CD-72B5FC7DDCF5}"/>
                </c:ext>
              </c:extLst>
            </c:dLbl>
            <c:dLbl>
              <c:idx val="2"/>
              <c:layout>
                <c:manualLayout>
                  <c:x val="0"/>
                  <c:y val="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1-4937-94CD-72B5FC7DDCF5}"/>
                </c:ext>
              </c:extLst>
            </c:dLbl>
            <c:dLbl>
              <c:idx val="3"/>
              <c:layout>
                <c:manualLayout>
                  <c:x val="0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E1-4937-94CD-72B5FC7DDCF5}"/>
                </c:ext>
              </c:extLst>
            </c:dLbl>
            <c:dLbl>
              <c:idx val="4"/>
              <c:layout>
                <c:manualLayout>
                  <c:x val="1.4907573047107932E-3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E1-4937-94CD-72B5FC7DDCF5}"/>
                </c:ext>
              </c:extLst>
            </c:dLbl>
            <c:dLbl>
              <c:idx val="5"/>
              <c:layout>
                <c:manualLayout>
                  <c:x val="2.9815146094215863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E1-4937-94CD-72B5FC7DDCF5}"/>
                </c:ext>
              </c:extLst>
            </c:dLbl>
            <c:dLbl>
              <c:idx val="6"/>
              <c:layout>
                <c:manualLayout>
                  <c:x val="4.4722719141323791E-3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E1-4937-94CD-72B5FC7DDCF5}"/>
                </c:ext>
              </c:extLst>
            </c:dLbl>
            <c:dLbl>
              <c:idx val="7"/>
              <c:layout>
                <c:manualLayout>
                  <c:x val="-7.575757575757576E-3"/>
                  <c:y val="5.405405405405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E1-4937-94CD-72B5FC7DDCF5}"/>
                </c:ext>
              </c:extLst>
            </c:dLbl>
            <c:dLbl>
              <c:idx val="8"/>
              <c:layout>
                <c:manualLayout>
                  <c:x val="-2.6323877674899757E-2"/>
                  <c:y val="4.684682984914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E1-4937-94CD-72B5FC7DD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'[18.01.2021. darbinieku prombūtne novembris-decembris-janvaris 2021grafiks.xlsx]Lapa1'!$B$6:$B$18</c:f>
              <c:strCache>
                <c:ptCount val="13"/>
                <c:pt idx="0">
                  <c:v>05.11.2020.</c:v>
                </c:pt>
                <c:pt idx="1">
                  <c:v>12.11.2020.</c:v>
                </c:pt>
                <c:pt idx="2">
                  <c:v>19.11.2020.</c:v>
                </c:pt>
                <c:pt idx="3">
                  <c:v>26.11.2020.</c:v>
                </c:pt>
                <c:pt idx="4">
                  <c:v>03.12.2020.</c:v>
                </c:pt>
                <c:pt idx="5">
                  <c:v>11.12.2020.</c:v>
                </c:pt>
                <c:pt idx="6">
                  <c:v>17.12.2020.</c:v>
                </c:pt>
                <c:pt idx="7">
                  <c:v>23.12.2020.</c:v>
                </c:pt>
                <c:pt idx="8">
                  <c:v>04.01.2021.</c:v>
                </c:pt>
                <c:pt idx="9">
                  <c:v>07.01.2021.</c:v>
                </c:pt>
                <c:pt idx="10">
                  <c:v>11.01.2021.</c:v>
                </c:pt>
                <c:pt idx="11">
                  <c:v>15.01.2021.</c:v>
                </c:pt>
                <c:pt idx="12">
                  <c:v>18.01.2021.</c:v>
                </c:pt>
              </c:strCache>
            </c:strRef>
          </c:cat>
          <c:val>
            <c:numRef>
              <c:f>'[18.01.2021. darbinieku prombūtne novembris-decembris-janvaris 2021grafiks.xlsx]Lapa1'!$C$6:$C$18</c:f>
              <c:numCache>
                <c:formatCode>General</c:formatCode>
                <c:ptCount val="13"/>
                <c:pt idx="0">
                  <c:v>208</c:v>
                </c:pt>
                <c:pt idx="1">
                  <c:v>354</c:v>
                </c:pt>
                <c:pt idx="2">
                  <c:v>389</c:v>
                </c:pt>
                <c:pt idx="3">
                  <c:v>528</c:v>
                </c:pt>
                <c:pt idx="4">
                  <c:v>650</c:v>
                </c:pt>
                <c:pt idx="5">
                  <c:v>836</c:v>
                </c:pt>
                <c:pt idx="6">
                  <c:v>1005</c:v>
                </c:pt>
                <c:pt idx="7">
                  <c:v>1184</c:v>
                </c:pt>
                <c:pt idx="8">
                  <c:v>1169</c:v>
                </c:pt>
                <c:pt idx="9">
                  <c:v>1033</c:v>
                </c:pt>
                <c:pt idx="10">
                  <c:v>1101</c:v>
                </c:pt>
                <c:pt idx="11">
                  <c:v>1038</c:v>
                </c:pt>
                <c:pt idx="12">
                  <c:v>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FE1-4937-94CD-72B5FC7DDCF5}"/>
            </c:ext>
          </c:extLst>
        </c:ser>
        <c:ser>
          <c:idx val="3"/>
          <c:order val="1"/>
          <c:tx>
            <c:strRef>
              <c:f>'[18.01.2021. darbinieku prombūtne novembris-decembris-janvaris 2021grafiks.xlsx]Lapa1'!$F$5</c:f>
              <c:strCache>
                <c:ptCount val="1"/>
                <c:pt idx="0">
                  <c:v>Prombūtnē saistībā ar Covid-19 (kopā)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296587926509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E1-4937-94CD-72B5FC7DDCF5}"/>
                </c:ext>
              </c:extLst>
            </c:dLbl>
            <c:dLbl>
              <c:idx val="1"/>
              <c:layout>
                <c:manualLayout>
                  <c:x val="-1.3340835449314765E-2"/>
                  <c:y val="4.848913654163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E1-4937-94CD-72B5FC7DDCF5}"/>
                </c:ext>
              </c:extLst>
            </c:dLbl>
            <c:dLbl>
              <c:idx val="2"/>
              <c:layout>
                <c:manualLayout>
                  <c:x val="0"/>
                  <c:y val="2.624671916010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E1-4937-94CD-72B5FC7DDCF5}"/>
                </c:ext>
              </c:extLst>
            </c:dLbl>
            <c:dLbl>
              <c:idx val="3"/>
              <c:layout>
                <c:manualLayout>
                  <c:x val="2.9815146094215863E-3"/>
                  <c:y val="1.944444444444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E1-4937-94CD-72B5FC7DDCF5}"/>
                </c:ext>
              </c:extLst>
            </c:dLbl>
            <c:dLbl>
              <c:idx val="4"/>
              <c:layout>
                <c:manualLayout>
                  <c:x val="1.732501732501796E-3"/>
                  <c:y val="1.96850393700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E1-4937-94CD-72B5FC7DDCF5}"/>
                </c:ext>
              </c:extLst>
            </c:dLbl>
            <c:dLbl>
              <c:idx val="5"/>
              <c:layout>
                <c:manualLayout>
                  <c:x val="-5.1975051975051978E-3"/>
                  <c:y val="2.624671916010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E1-4937-94CD-72B5FC7DDCF5}"/>
                </c:ext>
              </c:extLst>
            </c:dLbl>
            <c:dLbl>
              <c:idx val="6"/>
              <c:layout>
                <c:manualLayout>
                  <c:x val="2.9815146094215863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E1-4937-94CD-72B5FC7DDCF5}"/>
                </c:ext>
              </c:extLst>
            </c:dLbl>
            <c:dLbl>
              <c:idx val="7"/>
              <c:layout>
                <c:manualLayout>
                  <c:x val="-7.8903665136320494E-3"/>
                  <c:y val="5.542690749918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E1-4937-94CD-72B5FC7DDCF5}"/>
                </c:ext>
              </c:extLst>
            </c:dLbl>
            <c:dLbl>
              <c:idx val="8"/>
              <c:layout>
                <c:manualLayout>
                  <c:x val="-2.4682923388648081E-2"/>
                  <c:y val="3.13042439183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E1-4937-94CD-72B5FC7DD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'[18.01.2021. darbinieku prombūtne novembris-decembris-janvaris 2021grafiks.xlsx]Lapa1'!$B$6:$B$18</c:f>
              <c:strCache>
                <c:ptCount val="13"/>
                <c:pt idx="0">
                  <c:v>05.11.2020.</c:v>
                </c:pt>
                <c:pt idx="1">
                  <c:v>12.11.2020.</c:v>
                </c:pt>
                <c:pt idx="2">
                  <c:v>19.11.2020.</c:v>
                </c:pt>
                <c:pt idx="3">
                  <c:v>26.11.2020.</c:v>
                </c:pt>
                <c:pt idx="4">
                  <c:v>03.12.2020.</c:v>
                </c:pt>
                <c:pt idx="5">
                  <c:v>11.12.2020.</c:v>
                </c:pt>
                <c:pt idx="6">
                  <c:v>17.12.2020.</c:v>
                </c:pt>
                <c:pt idx="7">
                  <c:v>23.12.2020.</c:v>
                </c:pt>
                <c:pt idx="8">
                  <c:v>04.01.2021.</c:v>
                </c:pt>
                <c:pt idx="9">
                  <c:v>07.01.2021.</c:v>
                </c:pt>
                <c:pt idx="10">
                  <c:v>11.01.2021.</c:v>
                </c:pt>
                <c:pt idx="11">
                  <c:v>15.01.2021.</c:v>
                </c:pt>
                <c:pt idx="12">
                  <c:v>18.01.2021.</c:v>
                </c:pt>
              </c:strCache>
            </c:strRef>
          </c:cat>
          <c:val>
            <c:numRef>
              <c:f>'[18.01.2021. darbinieku prombūtne novembris-decembris-janvaris 2021grafiks.xlsx]Lapa1'!$F$6:$F$18</c:f>
              <c:numCache>
                <c:formatCode>General</c:formatCode>
                <c:ptCount val="13"/>
                <c:pt idx="0">
                  <c:v>599</c:v>
                </c:pt>
                <c:pt idx="1">
                  <c:v>794</c:v>
                </c:pt>
                <c:pt idx="2">
                  <c:v>751</c:v>
                </c:pt>
                <c:pt idx="3">
                  <c:v>870</c:v>
                </c:pt>
                <c:pt idx="4">
                  <c:v>1033</c:v>
                </c:pt>
                <c:pt idx="5">
                  <c:v>1203</c:v>
                </c:pt>
                <c:pt idx="6">
                  <c:v>1316</c:v>
                </c:pt>
                <c:pt idx="7">
                  <c:v>1472</c:v>
                </c:pt>
                <c:pt idx="8">
                  <c:v>1376</c:v>
                </c:pt>
                <c:pt idx="9">
                  <c:v>1201</c:v>
                </c:pt>
                <c:pt idx="10">
                  <c:v>1282</c:v>
                </c:pt>
                <c:pt idx="11">
                  <c:v>1207</c:v>
                </c:pt>
                <c:pt idx="12">
                  <c:v>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FE1-4937-94CD-72B5FC7DD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73184"/>
        <c:axId val="51375104"/>
      </c:lineChart>
      <c:dateAx>
        <c:axId val="51373184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aseline="0"/>
            </a:pPr>
            <a:endParaRPr lang="lv-LV"/>
          </a:p>
        </c:txPr>
        <c:crossAx val="51375104"/>
        <c:crosses val="autoZero"/>
        <c:auto val="0"/>
        <c:lblOffset val="100"/>
        <c:baseTimeUnit val="days"/>
      </c:dateAx>
      <c:valAx>
        <c:axId val="51375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lv-LV"/>
          </a:p>
        </c:txPr>
        <c:crossAx val="51373184"/>
        <c:crossesAt val="1"/>
        <c:crossBetween val="between"/>
      </c:valAx>
      <c:spPr>
        <a:effectLst>
          <a:glow rad="139700">
            <a:schemeClr val="accent4">
              <a:satMod val="175000"/>
              <a:alpha val="40000"/>
            </a:schemeClr>
          </a:glow>
        </a:effectLst>
      </c:spPr>
    </c:plotArea>
    <c:legend>
      <c:legendPos val="b"/>
      <c:overlay val="0"/>
      <c:txPr>
        <a:bodyPr/>
        <a:lstStyle/>
        <a:p>
          <a:pPr>
            <a:defRPr sz="1800" b="1" i="0" baseline="0"/>
          </a:pPr>
          <a:endParaRPr lang="lv-LV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00945175408387E-2"/>
          <c:y val="0.1085381221080335"/>
          <c:w val="0.97870547257996054"/>
          <c:h val="0.70233560042051968"/>
        </c:manualLayout>
      </c:layout>
      <c:lineChart>
        <c:grouping val="standard"/>
        <c:varyColors val="0"/>
        <c:ser>
          <c:idx val="0"/>
          <c:order val="0"/>
          <c:tx>
            <c:strRef>
              <c:f>'[Dati_par_COVID_01.03.20-17.01.21.xlsx]Sagatavoti_10012021'!$A$3</c:f>
              <c:strCache>
                <c:ptCount val="1"/>
                <c:pt idx="0">
                  <c:v>Ienākošie zvani '113'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'[Dati_par_COVID_01.03.20-17.01.21.xlsx]Sagatavoti_10012021'!$GD$2:$RE$2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'[Dati_par_COVID_01.03.20-17.01.21.xlsx]Sagatavoti_10012021'!$GD$3:$RE$3</c:f>
              <c:numCache>
                <c:formatCode>General</c:formatCode>
                <c:ptCount val="288"/>
                <c:pt idx="0">
                  <c:v>1421</c:v>
                </c:pt>
                <c:pt idx="1">
                  <c:v>1474</c:v>
                </c:pt>
                <c:pt idx="2">
                  <c:v>1428</c:v>
                </c:pt>
                <c:pt idx="3">
                  <c:v>1517</c:v>
                </c:pt>
                <c:pt idx="4">
                  <c:v>1536</c:v>
                </c:pt>
                <c:pt idx="5">
                  <c:v>1496</c:v>
                </c:pt>
                <c:pt idx="6">
                  <c:v>1551</c:v>
                </c:pt>
                <c:pt idx="7">
                  <c:v>1373</c:v>
                </c:pt>
                <c:pt idx="8">
                  <c:v>1505</c:v>
                </c:pt>
                <c:pt idx="9">
                  <c:v>1511</c:v>
                </c:pt>
                <c:pt idx="10">
                  <c:v>1455</c:v>
                </c:pt>
                <c:pt idx="11">
                  <c:v>1547</c:v>
                </c:pt>
                <c:pt idx="12">
                  <c:v>1599</c:v>
                </c:pt>
                <c:pt idx="13">
                  <c:v>1666</c:v>
                </c:pt>
                <c:pt idx="14">
                  <c:v>1605</c:v>
                </c:pt>
                <c:pt idx="15">
                  <c:v>1625</c:v>
                </c:pt>
                <c:pt idx="16">
                  <c:v>1346</c:v>
                </c:pt>
                <c:pt idx="17">
                  <c:v>1577</c:v>
                </c:pt>
                <c:pt idx="18">
                  <c:v>1816</c:v>
                </c:pt>
                <c:pt idx="19">
                  <c:v>1425</c:v>
                </c:pt>
                <c:pt idx="20">
                  <c:v>1564</c:v>
                </c:pt>
                <c:pt idx="21">
                  <c:v>1699</c:v>
                </c:pt>
                <c:pt idx="22">
                  <c:v>1438</c:v>
                </c:pt>
                <c:pt idx="23">
                  <c:v>1554</c:v>
                </c:pt>
                <c:pt idx="24">
                  <c:v>1762</c:v>
                </c:pt>
                <c:pt idx="25">
                  <c:v>1742</c:v>
                </c:pt>
                <c:pt idx="26">
                  <c:v>1575</c:v>
                </c:pt>
                <c:pt idx="27">
                  <c:v>1533</c:v>
                </c:pt>
                <c:pt idx="28">
                  <c:v>1536</c:v>
                </c:pt>
                <c:pt idx="29">
                  <c:v>1466</c:v>
                </c:pt>
                <c:pt idx="30">
                  <c:v>1392</c:v>
                </c:pt>
                <c:pt idx="31">
                  <c:v>1519</c:v>
                </c:pt>
                <c:pt idx="32">
                  <c:v>1505</c:v>
                </c:pt>
                <c:pt idx="33">
                  <c:v>1520</c:v>
                </c:pt>
                <c:pt idx="34">
                  <c:v>1590</c:v>
                </c:pt>
                <c:pt idx="35">
                  <c:v>1483</c:v>
                </c:pt>
                <c:pt idx="36">
                  <c:v>1498</c:v>
                </c:pt>
                <c:pt idx="37">
                  <c:v>1384</c:v>
                </c:pt>
                <c:pt idx="38">
                  <c:v>1560</c:v>
                </c:pt>
                <c:pt idx="39">
                  <c:v>1594</c:v>
                </c:pt>
                <c:pt idx="40">
                  <c:v>1479</c:v>
                </c:pt>
                <c:pt idx="41">
                  <c:v>1678</c:v>
                </c:pt>
                <c:pt idx="42">
                  <c:v>1488</c:v>
                </c:pt>
                <c:pt idx="43">
                  <c:v>1317</c:v>
                </c:pt>
                <c:pt idx="44">
                  <c:v>1480</c:v>
                </c:pt>
                <c:pt idx="45">
                  <c:v>1471</c:v>
                </c:pt>
                <c:pt idx="46">
                  <c:v>1574</c:v>
                </c:pt>
                <c:pt idx="47">
                  <c:v>1515</c:v>
                </c:pt>
                <c:pt idx="48">
                  <c:v>1517</c:v>
                </c:pt>
                <c:pt idx="49">
                  <c:v>1464</c:v>
                </c:pt>
                <c:pt idx="50">
                  <c:v>1533</c:v>
                </c:pt>
                <c:pt idx="51">
                  <c:v>1408</c:v>
                </c:pt>
                <c:pt idx="52">
                  <c:v>1532</c:v>
                </c:pt>
                <c:pt idx="53">
                  <c:v>1544</c:v>
                </c:pt>
                <c:pt idx="54">
                  <c:v>1556</c:v>
                </c:pt>
                <c:pt idx="55">
                  <c:v>1554</c:v>
                </c:pt>
                <c:pt idx="56">
                  <c:v>1480</c:v>
                </c:pt>
                <c:pt idx="57">
                  <c:v>1409</c:v>
                </c:pt>
                <c:pt idx="58">
                  <c:v>1374</c:v>
                </c:pt>
                <c:pt idx="59">
                  <c:v>1379</c:v>
                </c:pt>
                <c:pt idx="60">
                  <c:v>1425</c:v>
                </c:pt>
                <c:pt idx="61">
                  <c:v>1381</c:v>
                </c:pt>
                <c:pt idx="62">
                  <c:v>1512</c:v>
                </c:pt>
                <c:pt idx="63">
                  <c:v>1371</c:v>
                </c:pt>
                <c:pt idx="64">
                  <c:v>1265</c:v>
                </c:pt>
                <c:pt idx="65">
                  <c:v>1460</c:v>
                </c:pt>
                <c:pt idx="66">
                  <c:v>1484</c:v>
                </c:pt>
                <c:pt idx="67">
                  <c:v>1520</c:v>
                </c:pt>
                <c:pt idx="68">
                  <c:v>1419</c:v>
                </c:pt>
                <c:pt idx="69">
                  <c:v>1491</c:v>
                </c:pt>
                <c:pt idx="70">
                  <c:v>1406</c:v>
                </c:pt>
                <c:pt idx="71">
                  <c:v>1400</c:v>
                </c:pt>
                <c:pt idx="72">
                  <c:v>1394</c:v>
                </c:pt>
                <c:pt idx="73">
                  <c:v>1540</c:v>
                </c:pt>
                <c:pt idx="74">
                  <c:v>1505</c:v>
                </c:pt>
                <c:pt idx="75">
                  <c:v>1429</c:v>
                </c:pt>
                <c:pt idx="76">
                  <c:v>1556</c:v>
                </c:pt>
                <c:pt idx="77">
                  <c:v>1540</c:v>
                </c:pt>
                <c:pt idx="78">
                  <c:v>1501</c:v>
                </c:pt>
                <c:pt idx="79">
                  <c:v>1541</c:v>
                </c:pt>
                <c:pt idx="80">
                  <c:v>1456</c:v>
                </c:pt>
                <c:pt idx="81">
                  <c:v>1602</c:v>
                </c:pt>
                <c:pt idx="82">
                  <c:v>1440</c:v>
                </c:pt>
                <c:pt idx="83">
                  <c:v>1571</c:v>
                </c:pt>
                <c:pt idx="84">
                  <c:v>1483</c:v>
                </c:pt>
                <c:pt idx="85">
                  <c:v>1505</c:v>
                </c:pt>
                <c:pt idx="86">
                  <c:v>1508</c:v>
                </c:pt>
                <c:pt idx="87">
                  <c:v>1463</c:v>
                </c:pt>
                <c:pt idx="88">
                  <c:v>1500</c:v>
                </c:pt>
                <c:pt idx="89">
                  <c:v>1433</c:v>
                </c:pt>
                <c:pt idx="90">
                  <c:v>1380</c:v>
                </c:pt>
                <c:pt idx="91">
                  <c:v>1359</c:v>
                </c:pt>
                <c:pt idx="92">
                  <c:v>1404</c:v>
                </c:pt>
                <c:pt idx="93">
                  <c:v>1406</c:v>
                </c:pt>
                <c:pt idx="94">
                  <c:v>1510</c:v>
                </c:pt>
                <c:pt idx="95">
                  <c:v>1504</c:v>
                </c:pt>
                <c:pt idx="96">
                  <c:v>1330</c:v>
                </c:pt>
                <c:pt idx="97">
                  <c:v>1396</c:v>
                </c:pt>
                <c:pt idx="98">
                  <c:v>1464</c:v>
                </c:pt>
                <c:pt idx="99">
                  <c:v>1396</c:v>
                </c:pt>
                <c:pt idx="100">
                  <c:v>1425</c:v>
                </c:pt>
                <c:pt idx="101">
                  <c:v>1481</c:v>
                </c:pt>
                <c:pt idx="102">
                  <c:v>1635</c:v>
                </c:pt>
                <c:pt idx="103">
                  <c:v>1386</c:v>
                </c:pt>
                <c:pt idx="104">
                  <c:v>1581</c:v>
                </c:pt>
                <c:pt idx="105">
                  <c:v>1433</c:v>
                </c:pt>
                <c:pt idx="106">
                  <c:v>1439</c:v>
                </c:pt>
                <c:pt idx="107">
                  <c:v>1557</c:v>
                </c:pt>
                <c:pt idx="108">
                  <c:v>1626</c:v>
                </c:pt>
                <c:pt idx="109">
                  <c:v>1752</c:v>
                </c:pt>
                <c:pt idx="110">
                  <c:v>1595</c:v>
                </c:pt>
                <c:pt idx="111">
                  <c:v>1778</c:v>
                </c:pt>
                <c:pt idx="112">
                  <c:v>1644</c:v>
                </c:pt>
                <c:pt idx="113">
                  <c:v>1805</c:v>
                </c:pt>
                <c:pt idx="114">
                  <c:v>1716</c:v>
                </c:pt>
                <c:pt idx="115">
                  <c:v>1750</c:v>
                </c:pt>
                <c:pt idx="116">
                  <c:v>1711</c:v>
                </c:pt>
                <c:pt idx="117">
                  <c:v>1715</c:v>
                </c:pt>
                <c:pt idx="118">
                  <c:v>1820</c:v>
                </c:pt>
                <c:pt idx="119">
                  <c:v>1635</c:v>
                </c:pt>
                <c:pt idx="120">
                  <c:v>1858</c:v>
                </c:pt>
                <c:pt idx="121">
                  <c:v>1754</c:v>
                </c:pt>
                <c:pt idx="122">
                  <c:v>2168</c:v>
                </c:pt>
                <c:pt idx="123">
                  <c:v>1866</c:v>
                </c:pt>
                <c:pt idx="124">
                  <c:v>1653</c:v>
                </c:pt>
                <c:pt idx="125">
                  <c:v>1648</c:v>
                </c:pt>
                <c:pt idx="126">
                  <c:v>1614</c:v>
                </c:pt>
                <c:pt idx="127">
                  <c:v>1434</c:v>
                </c:pt>
                <c:pt idx="128">
                  <c:v>1564</c:v>
                </c:pt>
                <c:pt idx="129">
                  <c:v>1671</c:v>
                </c:pt>
                <c:pt idx="130">
                  <c:v>1614</c:v>
                </c:pt>
                <c:pt idx="131">
                  <c:v>1486</c:v>
                </c:pt>
                <c:pt idx="132">
                  <c:v>1563</c:v>
                </c:pt>
                <c:pt idx="133">
                  <c:v>1521</c:v>
                </c:pt>
                <c:pt idx="134">
                  <c:v>1500</c:v>
                </c:pt>
                <c:pt idx="135">
                  <c:v>1546</c:v>
                </c:pt>
                <c:pt idx="136">
                  <c:v>1677</c:v>
                </c:pt>
                <c:pt idx="137">
                  <c:v>1694</c:v>
                </c:pt>
                <c:pt idx="138">
                  <c:v>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36-4166-9C10-63931F283B16}"/>
            </c:ext>
          </c:extLst>
        </c:ser>
        <c:ser>
          <c:idx val="1"/>
          <c:order val="1"/>
          <c:tx>
            <c:strRef>
              <c:f>'[Dati_par_COVID_01.03.20-17.01.21.xlsx]Sagatavoti_10012021'!$A$4</c:f>
              <c:strCache>
                <c:ptCount val="1"/>
                <c:pt idx="0">
                  <c:v>Ienākošie zvani 66016001 (ārstu konsultācijas)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'[Dati_par_COVID_01.03.20-17.01.21.xlsx]Sagatavoti_10012021'!$GD$2:$RE$2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'[Dati_par_COVID_01.03.20-17.01.21.xlsx]Sagatavoti_10012021'!$GD$4:$RE$4</c:f>
              <c:numCache>
                <c:formatCode>General</c:formatCode>
                <c:ptCount val="288"/>
                <c:pt idx="0">
                  <c:v>217</c:v>
                </c:pt>
                <c:pt idx="1">
                  <c:v>250</c:v>
                </c:pt>
                <c:pt idx="2">
                  <c:v>233</c:v>
                </c:pt>
                <c:pt idx="3">
                  <c:v>251</c:v>
                </c:pt>
                <c:pt idx="4">
                  <c:v>535</c:v>
                </c:pt>
                <c:pt idx="5">
                  <c:v>494</c:v>
                </c:pt>
                <c:pt idx="6">
                  <c:v>246</c:v>
                </c:pt>
                <c:pt idx="7">
                  <c:v>254</c:v>
                </c:pt>
                <c:pt idx="8">
                  <c:v>266</c:v>
                </c:pt>
                <c:pt idx="9">
                  <c:v>275</c:v>
                </c:pt>
                <c:pt idx="10">
                  <c:v>295</c:v>
                </c:pt>
                <c:pt idx="11">
                  <c:v>561</c:v>
                </c:pt>
                <c:pt idx="12">
                  <c:v>593</c:v>
                </c:pt>
                <c:pt idx="13">
                  <c:v>295</c:v>
                </c:pt>
                <c:pt idx="14">
                  <c:v>233</c:v>
                </c:pt>
                <c:pt idx="15">
                  <c:v>248</c:v>
                </c:pt>
                <c:pt idx="16">
                  <c:v>253</c:v>
                </c:pt>
                <c:pt idx="17">
                  <c:v>272</c:v>
                </c:pt>
                <c:pt idx="18">
                  <c:v>523</c:v>
                </c:pt>
                <c:pt idx="19">
                  <c:v>544</c:v>
                </c:pt>
                <c:pt idx="20">
                  <c:v>252</c:v>
                </c:pt>
                <c:pt idx="21">
                  <c:v>287</c:v>
                </c:pt>
                <c:pt idx="22">
                  <c:v>302</c:v>
                </c:pt>
                <c:pt idx="23">
                  <c:v>278</c:v>
                </c:pt>
                <c:pt idx="24">
                  <c:v>313</c:v>
                </c:pt>
                <c:pt idx="25">
                  <c:v>547</c:v>
                </c:pt>
                <c:pt idx="26">
                  <c:v>582</c:v>
                </c:pt>
                <c:pt idx="27">
                  <c:v>270</c:v>
                </c:pt>
                <c:pt idx="28">
                  <c:v>254</c:v>
                </c:pt>
                <c:pt idx="29">
                  <c:v>217</c:v>
                </c:pt>
                <c:pt idx="30">
                  <c:v>264</c:v>
                </c:pt>
                <c:pt idx="31">
                  <c:v>270</c:v>
                </c:pt>
                <c:pt idx="32">
                  <c:v>558</c:v>
                </c:pt>
                <c:pt idx="33">
                  <c:v>553</c:v>
                </c:pt>
                <c:pt idx="34">
                  <c:v>265</c:v>
                </c:pt>
                <c:pt idx="35">
                  <c:v>259</c:v>
                </c:pt>
                <c:pt idx="36">
                  <c:v>285</c:v>
                </c:pt>
                <c:pt idx="37">
                  <c:v>258</c:v>
                </c:pt>
                <c:pt idx="38">
                  <c:v>268</c:v>
                </c:pt>
                <c:pt idx="39">
                  <c:v>524</c:v>
                </c:pt>
                <c:pt idx="40">
                  <c:v>514</c:v>
                </c:pt>
                <c:pt idx="41">
                  <c:v>245</c:v>
                </c:pt>
                <c:pt idx="42">
                  <c:v>256</c:v>
                </c:pt>
                <c:pt idx="43">
                  <c:v>223</c:v>
                </c:pt>
                <c:pt idx="44">
                  <c:v>260</c:v>
                </c:pt>
                <c:pt idx="45">
                  <c:v>314</c:v>
                </c:pt>
                <c:pt idx="46">
                  <c:v>582</c:v>
                </c:pt>
                <c:pt idx="47">
                  <c:v>532</c:v>
                </c:pt>
                <c:pt idx="48">
                  <c:v>242</c:v>
                </c:pt>
                <c:pt idx="49">
                  <c:v>248</c:v>
                </c:pt>
                <c:pt idx="50">
                  <c:v>269</c:v>
                </c:pt>
                <c:pt idx="51">
                  <c:v>267</c:v>
                </c:pt>
                <c:pt idx="52">
                  <c:v>310</c:v>
                </c:pt>
                <c:pt idx="53">
                  <c:v>576</c:v>
                </c:pt>
                <c:pt idx="54">
                  <c:v>585</c:v>
                </c:pt>
                <c:pt idx="55">
                  <c:v>253</c:v>
                </c:pt>
                <c:pt idx="56">
                  <c:v>275</c:v>
                </c:pt>
                <c:pt idx="57">
                  <c:v>238</c:v>
                </c:pt>
                <c:pt idx="58">
                  <c:v>228</c:v>
                </c:pt>
                <c:pt idx="59">
                  <c:v>314</c:v>
                </c:pt>
                <c:pt idx="60">
                  <c:v>576</c:v>
                </c:pt>
                <c:pt idx="61">
                  <c:v>536</c:v>
                </c:pt>
                <c:pt idx="62">
                  <c:v>267</c:v>
                </c:pt>
                <c:pt idx="63">
                  <c:v>250</c:v>
                </c:pt>
                <c:pt idx="64">
                  <c:v>294</c:v>
                </c:pt>
                <c:pt idx="65">
                  <c:v>283</c:v>
                </c:pt>
                <c:pt idx="66">
                  <c:v>338</c:v>
                </c:pt>
                <c:pt idx="67">
                  <c:v>568</c:v>
                </c:pt>
                <c:pt idx="68">
                  <c:v>563</c:v>
                </c:pt>
                <c:pt idx="69">
                  <c:v>274</c:v>
                </c:pt>
                <c:pt idx="70">
                  <c:v>280</c:v>
                </c:pt>
                <c:pt idx="71">
                  <c:v>254</c:v>
                </c:pt>
                <c:pt idx="72">
                  <c:v>259</c:v>
                </c:pt>
                <c:pt idx="73">
                  <c:v>327</c:v>
                </c:pt>
                <c:pt idx="74">
                  <c:v>631</c:v>
                </c:pt>
                <c:pt idx="75">
                  <c:v>604</c:v>
                </c:pt>
                <c:pt idx="76">
                  <c:v>255</c:v>
                </c:pt>
                <c:pt idx="77">
                  <c:v>299</c:v>
                </c:pt>
                <c:pt idx="78">
                  <c:v>554</c:v>
                </c:pt>
                <c:pt idx="79">
                  <c:v>290</c:v>
                </c:pt>
                <c:pt idx="80">
                  <c:v>303</c:v>
                </c:pt>
                <c:pt idx="81">
                  <c:v>701</c:v>
                </c:pt>
                <c:pt idx="82">
                  <c:v>568</c:v>
                </c:pt>
                <c:pt idx="83">
                  <c:v>298</c:v>
                </c:pt>
                <c:pt idx="84">
                  <c:v>276</c:v>
                </c:pt>
                <c:pt idx="85">
                  <c:v>277</c:v>
                </c:pt>
                <c:pt idx="86">
                  <c:v>295</c:v>
                </c:pt>
                <c:pt idx="87">
                  <c:v>318</c:v>
                </c:pt>
                <c:pt idx="88">
                  <c:v>624</c:v>
                </c:pt>
                <c:pt idx="89">
                  <c:v>556</c:v>
                </c:pt>
                <c:pt idx="90">
                  <c:v>272</c:v>
                </c:pt>
                <c:pt idx="91">
                  <c:v>270</c:v>
                </c:pt>
                <c:pt idx="92">
                  <c:v>260</c:v>
                </c:pt>
                <c:pt idx="93">
                  <c:v>313</c:v>
                </c:pt>
                <c:pt idx="94">
                  <c:v>321</c:v>
                </c:pt>
                <c:pt idx="95">
                  <c:v>611</c:v>
                </c:pt>
                <c:pt idx="96">
                  <c:v>560</c:v>
                </c:pt>
                <c:pt idx="97">
                  <c:v>251</c:v>
                </c:pt>
                <c:pt idx="98">
                  <c:v>266</c:v>
                </c:pt>
                <c:pt idx="99">
                  <c:v>244</c:v>
                </c:pt>
                <c:pt idx="100">
                  <c:v>301</c:v>
                </c:pt>
                <c:pt idx="101">
                  <c:v>318</c:v>
                </c:pt>
                <c:pt idx="102">
                  <c:v>602</c:v>
                </c:pt>
                <c:pt idx="103">
                  <c:v>632</c:v>
                </c:pt>
                <c:pt idx="104">
                  <c:v>324</c:v>
                </c:pt>
                <c:pt idx="105">
                  <c:v>305</c:v>
                </c:pt>
                <c:pt idx="106">
                  <c:v>289</c:v>
                </c:pt>
                <c:pt idx="107">
                  <c:v>309</c:v>
                </c:pt>
                <c:pt idx="108">
                  <c:v>379</c:v>
                </c:pt>
                <c:pt idx="109">
                  <c:v>741</c:v>
                </c:pt>
                <c:pt idx="110">
                  <c:v>655</c:v>
                </c:pt>
                <c:pt idx="111">
                  <c:v>341</c:v>
                </c:pt>
                <c:pt idx="112">
                  <c:v>369</c:v>
                </c:pt>
                <c:pt idx="113">
                  <c:v>445</c:v>
                </c:pt>
                <c:pt idx="114">
                  <c:v>812</c:v>
                </c:pt>
                <c:pt idx="115">
                  <c:v>858</c:v>
                </c:pt>
                <c:pt idx="116">
                  <c:v>842</c:v>
                </c:pt>
                <c:pt idx="117">
                  <c:v>741</c:v>
                </c:pt>
                <c:pt idx="118">
                  <c:v>390</c:v>
                </c:pt>
                <c:pt idx="119">
                  <c:v>415</c:v>
                </c:pt>
                <c:pt idx="120">
                  <c:v>564</c:v>
                </c:pt>
                <c:pt idx="121">
                  <c:v>798</c:v>
                </c:pt>
                <c:pt idx="122">
                  <c:v>840</c:v>
                </c:pt>
                <c:pt idx="123">
                  <c:v>906</c:v>
                </c:pt>
                <c:pt idx="124">
                  <c:v>788</c:v>
                </c:pt>
                <c:pt idx="125">
                  <c:v>366</c:v>
                </c:pt>
                <c:pt idx="126">
                  <c:v>301</c:v>
                </c:pt>
                <c:pt idx="127">
                  <c:v>334</c:v>
                </c:pt>
                <c:pt idx="128">
                  <c:v>309</c:v>
                </c:pt>
                <c:pt idx="129">
                  <c:v>357</c:v>
                </c:pt>
                <c:pt idx="130">
                  <c:v>701</c:v>
                </c:pt>
                <c:pt idx="131">
                  <c:v>632</c:v>
                </c:pt>
                <c:pt idx="132">
                  <c:v>315</c:v>
                </c:pt>
                <c:pt idx="133">
                  <c:v>354</c:v>
                </c:pt>
                <c:pt idx="134">
                  <c:v>307</c:v>
                </c:pt>
                <c:pt idx="135">
                  <c:v>313</c:v>
                </c:pt>
                <c:pt idx="136">
                  <c:v>324</c:v>
                </c:pt>
                <c:pt idx="137">
                  <c:v>721</c:v>
                </c:pt>
                <c:pt idx="138">
                  <c:v>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6-4166-9C10-63931F283B16}"/>
            </c:ext>
          </c:extLst>
        </c:ser>
        <c:ser>
          <c:idx val="2"/>
          <c:order val="2"/>
          <c:tx>
            <c:strRef>
              <c:f>'[Dati_par_COVID_01.03.20-17.01.21.xlsx]Sagatavoti_10012021'!$A$5</c:f>
              <c:strCache>
                <c:ptCount val="1"/>
                <c:pt idx="0">
                  <c:v>Ienākošo zvanu riska robeža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'[Dati_par_COVID_01.03.20-17.01.21.xlsx]Sagatavoti_10012021'!$GD$2:$RE$2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'[Dati_par_COVID_01.03.20-17.01.21.xlsx]Sagatavoti_10012021'!$GD$5:$RE$5</c:f>
              <c:numCache>
                <c:formatCode>General</c:formatCode>
                <c:ptCount val="288"/>
                <c:pt idx="0">
                  <c:v>1700</c:v>
                </c:pt>
                <c:pt idx="1">
                  <c:v>1700</c:v>
                </c:pt>
                <c:pt idx="2">
                  <c:v>1700</c:v>
                </c:pt>
                <c:pt idx="3">
                  <c:v>1700</c:v>
                </c:pt>
                <c:pt idx="4">
                  <c:v>1700</c:v>
                </c:pt>
                <c:pt idx="5">
                  <c:v>1700</c:v>
                </c:pt>
                <c:pt idx="6">
                  <c:v>1700</c:v>
                </c:pt>
                <c:pt idx="7">
                  <c:v>1700</c:v>
                </c:pt>
                <c:pt idx="8">
                  <c:v>1700</c:v>
                </c:pt>
                <c:pt idx="9">
                  <c:v>1700</c:v>
                </c:pt>
                <c:pt idx="10">
                  <c:v>1700</c:v>
                </c:pt>
                <c:pt idx="11">
                  <c:v>1700</c:v>
                </c:pt>
                <c:pt idx="12">
                  <c:v>1700</c:v>
                </c:pt>
                <c:pt idx="13">
                  <c:v>1700</c:v>
                </c:pt>
                <c:pt idx="14">
                  <c:v>1700</c:v>
                </c:pt>
                <c:pt idx="15">
                  <c:v>1700</c:v>
                </c:pt>
                <c:pt idx="16">
                  <c:v>1700</c:v>
                </c:pt>
                <c:pt idx="17">
                  <c:v>1700</c:v>
                </c:pt>
                <c:pt idx="18">
                  <c:v>1700</c:v>
                </c:pt>
                <c:pt idx="19">
                  <c:v>1700</c:v>
                </c:pt>
                <c:pt idx="20">
                  <c:v>1700</c:v>
                </c:pt>
                <c:pt idx="21">
                  <c:v>1700</c:v>
                </c:pt>
                <c:pt idx="22">
                  <c:v>1700</c:v>
                </c:pt>
                <c:pt idx="23">
                  <c:v>1700</c:v>
                </c:pt>
                <c:pt idx="24">
                  <c:v>1700</c:v>
                </c:pt>
                <c:pt idx="25">
                  <c:v>1700</c:v>
                </c:pt>
                <c:pt idx="26">
                  <c:v>1700</c:v>
                </c:pt>
                <c:pt idx="27">
                  <c:v>1700</c:v>
                </c:pt>
                <c:pt idx="28">
                  <c:v>1700</c:v>
                </c:pt>
                <c:pt idx="29">
                  <c:v>1700</c:v>
                </c:pt>
                <c:pt idx="30">
                  <c:v>1700</c:v>
                </c:pt>
                <c:pt idx="31">
                  <c:v>1700</c:v>
                </c:pt>
                <c:pt idx="32">
                  <c:v>1700</c:v>
                </c:pt>
                <c:pt idx="33">
                  <c:v>1700</c:v>
                </c:pt>
                <c:pt idx="34">
                  <c:v>1700</c:v>
                </c:pt>
                <c:pt idx="35">
                  <c:v>1700</c:v>
                </c:pt>
                <c:pt idx="36">
                  <c:v>1700</c:v>
                </c:pt>
                <c:pt idx="37">
                  <c:v>1700</c:v>
                </c:pt>
                <c:pt idx="38">
                  <c:v>1700</c:v>
                </c:pt>
                <c:pt idx="39">
                  <c:v>1700</c:v>
                </c:pt>
                <c:pt idx="40">
                  <c:v>1700</c:v>
                </c:pt>
                <c:pt idx="41">
                  <c:v>1700</c:v>
                </c:pt>
                <c:pt idx="42">
                  <c:v>1700</c:v>
                </c:pt>
                <c:pt idx="43">
                  <c:v>1700</c:v>
                </c:pt>
                <c:pt idx="44">
                  <c:v>1700</c:v>
                </c:pt>
                <c:pt idx="45">
                  <c:v>1700</c:v>
                </c:pt>
                <c:pt idx="46">
                  <c:v>1700</c:v>
                </c:pt>
                <c:pt idx="47">
                  <c:v>1700</c:v>
                </c:pt>
                <c:pt idx="48">
                  <c:v>1700</c:v>
                </c:pt>
                <c:pt idx="49">
                  <c:v>1700</c:v>
                </c:pt>
                <c:pt idx="50">
                  <c:v>1700</c:v>
                </c:pt>
                <c:pt idx="51">
                  <c:v>1700</c:v>
                </c:pt>
                <c:pt idx="52">
                  <c:v>1700</c:v>
                </c:pt>
                <c:pt idx="53">
                  <c:v>1700</c:v>
                </c:pt>
                <c:pt idx="54">
                  <c:v>1700</c:v>
                </c:pt>
                <c:pt idx="55">
                  <c:v>1700</c:v>
                </c:pt>
                <c:pt idx="56">
                  <c:v>1700</c:v>
                </c:pt>
                <c:pt idx="57">
                  <c:v>1700</c:v>
                </c:pt>
                <c:pt idx="58">
                  <c:v>1700</c:v>
                </c:pt>
                <c:pt idx="59">
                  <c:v>1700</c:v>
                </c:pt>
                <c:pt idx="60">
                  <c:v>1700</c:v>
                </c:pt>
                <c:pt idx="61">
                  <c:v>1700</c:v>
                </c:pt>
                <c:pt idx="62">
                  <c:v>1700</c:v>
                </c:pt>
                <c:pt idx="63">
                  <c:v>1700</c:v>
                </c:pt>
                <c:pt idx="64">
                  <c:v>1700</c:v>
                </c:pt>
                <c:pt idx="65">
                  <c:v>1700</c:v>
                </c:pt>
                <c:pt idx="66">
                  <c:v>1700</c:v>
                </c:pt>
                <c:pt idx="67">
                  <c:v>1700</c:v>
                </c:pt>
                <c:pt idx="68">
                  <c:v>1700</c:v>
                </c:pt>
                <c:pt idx="69">
                  <c:v>1700</c:v>
                </c:pt>
                <c:pt idx="70">
                  <c:v>1700</c:v>
                </c:pt>
                <c:pt idx="71">
                  <c:v>1700</c:v>
                </c:pt>
                <c:pt idx="72">
                  <c:v>1700</c:v>
                </c:pt>
                <c:pt idx="73">
                  <c:v>1700</c:v>
                </c:pt>
                <c:pt idx="74">
                  <c:v>1700</c:v>
                </c:pt>
                <c:pt idx="75">
                  <c:v>1700</c:v>
                </c:pt>
                <c:pt idx="76">
                  <c:v>1700</c:v>
                </c:pt>
                <c:pt idx="77">
                  <c:v>1700</c:v>
                </c:pt>
                <c:pt idx="78">
                  <c:v>1700</c:v>
                </c:pt>
                <c:pt idx="79">
                  <c:v>1700</c:v>
                </c:pt>
                <c:pt idx="80">
                  <c:v>1700</c:v>
                </c:pt>
                <c:pt idx="81">
                  <c:v>1700</c:v>
                </c:pt>
                <c:pt idx="82">
                  <c:v>1700</c:v>
                </c:pt>
                <c:pt idx="83">
                  <c:v>1700</c:v>
                </c:pt>
                <c:pt idx="84">
                  <c:v>1700</c:v>
                </c:pt>
                <c:pt idx="85">
                  <c:v>1700</c:v>
                </c:pt>
                <c:pt idx="86">
                  <c:v>1700</c:v>
                </c:pt>
                <c:pt idx="87">
                  <c:v>1700</c:v>
                </c:pt>
                <c:pt idx="88">
                  <c:v>1700</c:v>
                </c:pt>
                <c:pt idx="89">
                  <c:v>1700</c:v>
                </c:pt>
                <c:pt idx="90">
                  <c:v>1700</c:v>
                </c:pt>
                <c:pt idx="91">
                  <c:v>1700</c:v>
                </c:pt>
                <c:pt idx="92">
                  <c:v>1700</c:v>
                </c:pt>
                <c:pt idx="93">
                  <c:v>1700</c:v>
                </c:pt>
                <c:pt idx="94">
                  <c:v>1700</c:v>
                </c:pt>
                <c:pt idx="95">
                  <c:v>1700</c:v>
                </c:pt>
                <c:pt idx="96">
                  <c:v>1700</c:v>
                </c:pt>
                <c:pt idx="97">
                  <c:v>1700</c:v>
                </c:pt>
                <c:pt idx="98">
                  <c:v>1700</c:v>
                </c:pt>
                <c:pt idx="99">
                  <c:v>1700</c:v>
                </c:pt>
                <c:pt idx="100">
                  <c:v>1700</c:v>
                </c:pt>
                <c:pt idx="101">
                  <c:v>1700</c:v>
                </c:pt>
                <c:pt idx="102">
                  <c:v>1700</c:v>
                </c:pt>
                <c:pt idx="103">
                  <c:v>1700</c:v>
                </c:pt>
                <c:pt idx="104">
                  <c:v>1700</c:v>
                </c:pt>
                <c:pt idx="105">
                  <c:v>1700</c:v>
                </c:pt>
                <c:pt idx="106">
                  <c:v>1700</c:v>
                </c:pt>
                <c:pt idx="107">
                  <c:v>1700</c:v>
                </c:pt>
                <c:pt idx="108">
                  <c:v>1700</c:v>
                </c:pt>
                <c:pt idx="109">
                  <c:v>1700</c:v>
                </c:pt>
                <c:pt idx="110">
                  <c:v>1700</c:v>
                </c:pt>
                <c:pt idx="111">
                  <c:v>1700</c:v>
                </c:pt>
                <c:pt idx="112">
                  <c:v>1700</c:v>
                </c:pt>
                <c:pt idx="113">
                  <c:v>1700</c:v>
                </c:pt>
                <c:pt idx="114">
                  <c:v>1700</c:v>
                </c:pt>
                <c:pt idx="115">
                  <c:v>1700</c:v>
                </c:pt>
                <c:pt idx="116">
                  <c:v>1700</c:v>
                </c:pt>
                <c:pt idx="117">
                  <c:v>1700</c:v>
                </c:pt>
                <c:pt idx="118">
                  <c:v>1700</c:v>
                </c:pt>
                <c:pt idx="119">
                  <c:v>1700</c:v>
                </c:pt>
                <c:pt idx="120">
                  <c:v>1700</c:v>
                </c:pt>
                <c:pt idx="121">
                  <c:v>1700</c:v>
                </c:pt>
                <c:pt idx="122">
                  <c:v>1700</c:v>
                </c:pt>
                <c:pt idx="123">
                  <c:v>1700</c:v>
                </c:pt>
                <c:pt idx="124">
                  <c:v>1700</c:v>
                </c:pt>
                <c:pt idx="125">
                  <c:v>1700</c:v>
                </c:pt>
                <c:pt idx="126">
                  <c:v>1700</c:v>
                </c:pt>
                <c:pt idx="127">
                  <c:v>1700</c:v>
                </c:pt>
                <c:pt idx="128">
                  <c:v>1700</c:v>
                </c:pt>
                <c:pt idx="129">
                  <c:v>1700</c:v>
                </c:pt>
                <c:pt idx="130">
                  <c:v>1700</c:v>
                </c:pt>
                <c:pt idx="131">
                  <c:v>1700</c:v>
                </c:pt>
                <c:pt idx="132">
                  <c:v>1700</c:v>
                </c:pt>
                <c:pt idx="133">
                  <c:v>1700</c:v>
                </c:pt>
                <c:pt idx="134">
                  <c:v>1700</c:v>
                </c:pt>
                <c:pt idx="135">
                  <c:v>1700</c:v>
                </c:pt>
                <c:pt idx="136">
                  <c:v>1700</c:v>
                </c:pt>
                <c:pt idx="137">
                  <c:v>1700</c:v>
                </c:pt>
                <c:pt idx="138">
                  <c:v>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36-4166-9C10-63931F283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459392"/>
        <c:axId val="312677120"/>
      </c:lineChart>
      <c:dateAx>
        <c:axId val="310459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2677120"/>
        <c:crosses val="autoZero"/>
        <c:auto val="1"/>
        <c:lblOffset val="100"/>
        <c:baseTimeUnit val="days"/>
      </c:dateAx>
      <c:valAx>
        <c:axId val="31267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04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53004277022943E-2"/>
          <c:y val="7.3324631423567113E-2"/>
          <c:w val="0.94464713183511106"/>
          <c:h val="0.6866899106940959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'[Dati_par_COVID_01.03.20-17.01.21.xlsx]Sagatavoti_10012021'!$GD$2:$RE$2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'[Dati_par_COVID_01.03.20-17.01.21.xlsx]Sagatavoti_10012021'!$GD$6:$RE$6</c:f>
              <c:numCache>
                <c:formatCode>#\ ##0;\(#\ ##0\)</c:formatCode>
                <c:ptCount val="288"/>
                <c:pt idx="0">
                  <c:v>929</c:v>
                </c:pt>
                <c:pt idx="1">
                  <c:v>978</c:v>
                </c:pt>
                <c:pt idx="2">
                  <c:v>935</c:v>
                </c:pt>
                <c:pt idx="3">
                  <c:v>964</c:v>
                </c:pt>
                <c:pt idx="4">
                  <c:v>977</c:v>
                </c:pt>
                <c:pt idx="5">
                  <c:v>938</c:v>
                </c:pt>
                <c:pt idx="6">
                  <c:v>1037</c:v>
                </c:pt>
                <c:pt idx="7">
                  <c:v>829</c:v>
                </c:pt>
                <c:pt idx="8">
                  <c:v>960</c:v>
                </c:pt>
                <c:pt idx="9">
                  <c:v>977</c:v>
                </c:pt>
                <c:pt idx="10">
                  <c:v>964</c:v>
                </c:pt>
                <c:pt idx="11">
                  <c:v>926</c:v>
                </c:pt>
                <c:pt idx="12">
                  <c:v>955</c:v>
                </c:pt>
                <c:pt idx="13">
                  <c:v>1001</c:v>
                </c:pt>
                <c:pt idx="14">
                  <c:v>1014</c:v>
                </c:pt>
                <c:pt idx="15">
                  <c:v>1036</c:v>
                </c:pt>
                <c:pt idx="16">
                  <c:v>810</c:v>
                </c:pt>
                <c:pt idx="17">
                  <c:v>1005</c:v>
                </c:pt>
                <c:pt idx="18">
                  <c:v>1095</c:v>
                </c:pt>
                <c:pt idx="19">
                  <c:v>908</c:v>
                </c:pt>
                <c:pt idx="20">
                  <c:v>953</c:v>
                </c:pt>
                <c:pt idx="21">
                  <c:v>1031</c:v>
                </c:pt>
                <c:pt idx="22">
                  <c:v>927</c:v>
                </c:pt>
                <c:pt idx="23">
                  <c:v>1022</c:v>
                </c:pt>
                <c:pt idx="24">
                  <c:v>1097</c:v>
                </c:pt>
                <c:pt idx="25">
                  <c:v>1062</c:v>
                </c:pt>
                <c:pt idx="26">
                  <c:v>964</c:v>
                </c:pt>
                <c:pt idx="27">
                  <c:v>956</c:v>
                </c:pt>
                <c:pt idx="28">
                  <c:v>1034</c:v>
                </c:pt>
                <c:pt idx="29">
                  <c:v>934</c:v>
                </c:pt>
                <c:pt idx="30">
                  <c:v>908</c:v>
                </c:pt>
                <c:pt idx="31">
                  <c:v>992</c:v>
                </c:pt>
                <c:pt idx="32">
                  <c:v>943</c:v>
                </c:pt>
                <c:pt idx="33">
                  <c:v>957</c:v>
                </c:pt>
                <c:pt idx="34">
                  <c:v>1003</c:v>
                </c:pt>
                <c:pt idx="35">
                  <c:v>978</c:v>
                </c:pt>
                <c:pt idx="36">
                  <c:v>922</c:v>
                </c:pt>
                <c:pt idx="37">
                  <c:v>863</c:v>
                </c:pt>
                <c:pt idx="38">
                  <c:v>950</c:v>
                </c:pt>
                <c:pt idx="39">
                  <c:v>965</c:v>
                </c:pt>
                <c:pt idx="40">
                  <c:v>931</c:v>
                </c:pt>
                <c:pt idx="41">
                  <c:v>1056</c:v>
                </c:pt>
                <c:pt idx="42">
                  <c:v>973</c:v>
                </c:pt>
                <c:pt idx="43">
                  <c:v>861</c:v>
                </c:pt>
                <c:pt idx="44">
                  <c:v>943</c:v>
                </c:pt>
                <c:pt idx="45">
                  <c:v>869</c:v>
                </c:pt>
                <c:pt idx="46">
                  <c:v>918</c:v>
                </c:pt>
                <c:pt idx="47">
                  <c:v>911</c:v>
                </c:pt>
                <c:pt idx="48">
                  <c:v>925</c:v>
                </c:pt>
                <c:pt idx="49">
                  <c:v>954</c:v>
                </c:pt>
                <c:pt idx="50">
                  <c:v>933</c:v>
                </c:pt>
                <c:pt idx="51">
                  <c:v>885</c:v>
                </c:pt>
                <c:pt idx="52">
                  <c:v>931</c:v>
                </c:pt>
                <c:pt idx="53">
                  <c:v>982</c:v>
                </c:pt>
                <c:pt idx="54">
                  <c:v>932</c:v>
                </c:pt>
                <c:pt idx="55">
                  <c:v>964</c:v>
                </c:pt>
                <c:pt idx="56">
                  <c:v>955</c:v>
                </c:pt>
                <c:pt idx="57">
                  <c:v>920</c:v>
                </c:pt>
                <c:pt idx="58">
                  <c:v>875</c:v>
                </c:pt>
                <c:pt idx="59">
                  <c:v>850</c:v>
                </c:pt>
                <c:pt idx="60">
                  <c:v>841</c:v>
                </c:pt>
                <c:pt idx="61">
                  <c:v>849</c:v>
                </c:pt>
                <c:pt idx="62">
                  <c:v>958</c:v>
                </c:pt>
                <c:pt idx="63">
                  <c:v>830</c:v>
                </c:pt>
                <c:pt idx="64">
                  <c:v>813</c:v>
                </c:pt>
                <c:pt idx="65">
                  <c:v>858</c:v>
                </c:pt>
                <c:pt idx="66">
                  <c:v>912</c:v>
                </c:pt>
                <c:pt idx="67">
                  <c:v>931</c:v>
                </c:pt>
                <c:pt idx="68">
                  <c:v>844</c:v>
                </c:pt>
                <c:pt idx="69">
                  <c:v>932</c:v>
                </c:pt>
                <c:pt idx="70">
                  <c:v>900</c:v>
                </c:pt>
                <c:pt idx="71">
                  <c:v>882</c:v>
                </c:pt>
                <c:pt idx="72">
                  <c:v>841</c:v>
                </c:pt>
                <c:pt idx="73">
                  <c:v>927</c:v>
                </c:pt>
                <c:pt idx="74">
                  <c:v>932</c:v>
                </c:pt>
                <c:pt idx="75">
                  <c:v>891</c:v>
                </c:pt>
                <c:pt idx="76">
                  <c:v>918</c:v>
                </c:pt>
                <c:pt idx="77">
                  <c:v>933</c:v>
                </c:pt>
                <c:pt idx="78">
                  <c:v>880</c:v>
                </c:pt>
                <c:pt idx="79">
                  <c:v>938</c:v>
                </c:pt>
                <c:pt idx="80">
                  <c:v>910</c:v>
                </c:pt>
                <c:pt idx="81">
                  <c:v>914</c:v>
                </c:pt>
                <c:pt idx="82">
                  <c:v>903</c:v>
                </c:pt>
                <c:pt idx="83">
                  <c:v>995</c:v>
                </c:pt>
                <c:pt idx="84">
                  <c:v>950</c:v>
                </c:pt>
                <c:pt idx="85">
                  <c:v>884</c:v>
                </c:pt>
                <c:pt idx="86">
                  <c:v>912</c:v>
                </c:pt>
                <c:pt idx="87">
                  <c:v>897</c:v>
                </c:pt>
                <c:pt idx="88">
                  <c:v>867</c:v>
                </c:pt>
                <c:pt idx="89">
                  <c:v>890</c:v>
                </c:pt>
                <c:pt idx="90">
                  <c:v>854</c:v>
                </c:pt>
                <c:pt idx="91">
                  <c:v>859</c:v>
                </c:pt>
                <c:pt idx="92">
                  <c:v>877</c:v>
                </c:pt>
                <c:pt idx="93">
                  <c:v>876</c:v>
                </c:pt>
                <c:pt idx="94">
                  <c:v>935</c:v>
                </c:pt>
                <c:pt idx="95">
                  <c:v>837</c:v>
                </c:pt>
                <c:pt idx="96">
                  <c:v>800</c:v>
                </c:pt>
                <c:pt idx="97">
                  <c:v>916</c:v>
                </c:pt>
                <c:pt idx="98">
                  <c:v>939</c:v>
                </c:pt>
                <c:pt idx="99">
                  <c:v>917</c:v>
                </c:pt>
                <c:pt idx="100">
                  <c:v>933</c:v>
                </c:pt>
                <c:pt idx="101">
                  <c:v>895</c:v>
                </c:pt>
                <c:pt idx="102">
                  <c:v>955</c:v>
                </c:pt>
                <c:pt idx="103">
                  <c:v>862</c:v>
                </c:pt>
                <c:pt idx="104">
                  <c:v>960</c:v>
                </c:pt>
                <c:pt idx="105">
                  <c:v>928</c:v>
                </c:pt>
                <c:pt idx="106">
                  <c:v>927</c:v>
                </c:pt>
                <c:pt idx="107">
                  <c:v>968</c:v>
                </c:pt>
                <c:pt idx="108">
                  <c:v>1006</c:v>
                </c:pt>
                <c:pt idx="109">
                  <c:v>978</c:v>
                </c:pt>
                <c:pt idx="110">
                  <c:v>959</c:v>
                </c:pt>
                <c:pt idx="111">
                  <c:v>1070</c:v>
                </c:pt>
                <c:pt idx="112">
                  <c:v>961</c:v>
                </c:pt>
                <c:pt idx="113">
                  <c:v>1037</c:v>
                </c:pt>
                <c:pt idx="114">
                  <c:v>967</c:v>
                </c:pt>
                <c:pt idx="115">
                  <c:v>1052</c:v>
                </c:pt>
                <c:pt idx="116">
                  <c:v>1004</c:v>
                </c:pt>
                <c:pt idx="117">
                  <c:v>972</c:v>
                </c:pt>
                <c:pt idx="118">
                  <c:v>1040</c:v>
                </c:pt>
                <c:pt idx="119">
                  <c:v>1060</c:v>
                </c:pt>
                <c:pt idx="120">
                  <c:v>1044</c:v>
                </c:pt>
                <c:pt idx="121">
                  <c:v>994</c:v>
                </c:pt>
                <c:pt idx="122">
                  <c:v>1265</c:v>
                </c:pt>
                <c:pt idx="123">
                  <c:v>1093</c:v>
                </c:pt>
                <c:pt idx="124">
                  <c:v>1010</c:v>
                </c:pt>
                <c:pt idx="125">
                  <c:v>1050</c:v>
                </c:pt>
                <c:pt idx="126">
                  <c:v>1026</c:v>
                </c:pt>
                <c:pt idx="127">
                  <c:v>884</c:v>
                </c:pt>
                <c:pt idx="128">
                  <c:v>988</c:v>
                </c:pt>
                <c:pt idx="129">
                  <c:v>1013</c:v>
                </c:pt>
                <c:pt idx="130">
                  <c:v>931</c:v>
                </c:pt>
                <c:pt idx="131">
                  <c:v>930</c:v>
                </c:pt>
                <c:pt idx="132">
                  <c:v>1023</c:v>
                </c:pt>
                <c:pt idx="133">
                  <c:v>995</c:v>
                </c:pt>
                <c:pt idx="134">
                  <c:v>1017</c:v>
                </c:pt>
                <c:pt idx="135">
                  <c:v>993</c:v>
                </c:pt>
                <c:pt idx="136">
                  <c:v>1017</c:v>
                </c:pt>
                <c:pt idx="137">
                  <c:v>973</c:v>
                </c:pt>
                <c:pt idx="138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7E-4533-9EA2-CE4B4DC90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690944"/>
        <c:axId val="312823808"/>
      </c:lineChart>
      <c:dateAx>
        <c:axId val="3126909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2823808"/>
        <c:crosses val="autoZero"/>
        <c:auto val="1"/>
        <c:lblOffset val="100"/>
        <c:baseTimeUnit val="days"/>
      </c:dateAx>
      <c:valAx>
        <c:axId val="312823808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26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5299857689118E-2"/>
          <c:y val="1.2738528996547071E-2"/>
          <c:w val="0.94464713183511106"/>
          <c:h val="0.72154990640443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Sagatavoti_10012021!$A$7</c:f>
              <c:strCache>
                <c:ptCount val="1"/>
                <c:pt idx="0">
                  <c:v>Izpildīto izsaukumu skaits ar akūtu elpceļu saslimšanu, t.sk. iespējamu/apstiprinātu COVID-19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Sagatavoti_10012021!$GD$2:$RE$2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Sagatavoti_10012021!$GD$7:$RE$7</c:f>
              <c:numCache>
                <c:formatCode>General</c:formatCode>
                <c:ptCount val="288"/>
                <c:pt idx="0">
                  <c:v>36</c:v>
                </c:pt>
                <c:pt idx="1">
                  <c:v>34</c:v>
                </c:pt>
                <c:pt idx="2">
                  <c:v>45</c:v>
                </c:pt>
                <c:pt idx="3">
                  <c:v>37</c:v>
                </c:pt>
                <c:pt idx="4">
                  <c:v>46</c:v>
                </c:pt>
                <c:pt idx="5">
                  <c:v>40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44</c:v>
                </c:pt>
                <c:pt idx="10">
                  <c:v>43</c:v>
                </c:pt>
                <c:pt idx="11">
                  <c:v>32</c:v>
                </c:pt>
                <c:pt idx="12">
                  <c:v>41</c:v>
                </c:pt>
                <c:pt idx="13">
                  <c:v>53</c:v>
                </c:pt>
                <c:pt idx="14">
                  <c:v>54</c:v>
                </c:pt>
                <c:pt idx="15">
                  <c:v>41</c:v>
                </c:pt>
                <c:pt idx="16">
                  <c:v>25</c:v>
                </c:pt>
                <c:pt idx="17">
                  <c:v>58</c:v>
                </c:pt>
                <c:pt idx="18">
                  <c:v>44</c:v>
                </c:pt>
                <c:pt idx="19">
                  <c:v>42</c:v>
                </c:pt>
                <c:pt idx="20">
                  <c:v>57</c:v>
                </c:pt>
                <c:pt idx="21">
                  <c:v>55</c:v>
                </c:pt>
                <c:pt idx="22">
                  <c:v>46</c:v>
                </c:pt>
                <c:pt idx="23">
                  <c:v>40</c:v>
                </c:pt>
                <c:pt idx="24">
                  <c:v>44</c:v>
                </c:pt>
                <c:pt idx="25">
                  <c:v>35</c:v>
                </c:pt>
                <c:pt idx="26">
                  <c:v>41</c:v>
                </c:pt>
                <c:pt idx="27">
                  <c:v>54</c:v>
                </c:pt>
                <c:pt idx="28">
                  <c:v>69</c:v>
                </c:pt>
                <c:pt idx="29">
                  <c:v>44</c:v>
                </c:pt>
                <c:pt idx="30">
                  <c:v>39</c:v>
                </c:pt>
                <c:pt idx="31">
                  <c:v>48</c:v>
                </c:pt>
                <c:pt idx="32">
                  <c:v>57</c:v>
                </c:pt>
                <c:pt idx="33">
                  <c:v>46</c:v>
                </c:pt>
                <c:pt idx="34">
                  <c:v>65</c:v>
                </c:pt>
                <c:pt idx="35">
                  <c:v>50</c:v>
                </c:pt>
                <c:pt idx="36">
                  <c:v>61</c:v>
                </c:pt>
                <c:pt idx="37">
                  <c:v>53</c:v>
                </c:pt>
                <c:pt idx="38">
                  <c:v>60</c:v>
                </c:pt>
                <c:pt idx="39">
                  <c:v>60</c:v>
                </c:pt>
                <c:pt idx="40">
                  <c:v>52</c:v>
                </c:pt>
                <c:pt idx="41">
                  <c:v>73</c:v>
                </c:pt>
                <c:pt idx="42">
                  <c:v>59</c:v>
                </c:pt>
                <c:pt idx="43">
                  <c:v>45</c:v>
                </c:pt>
                <c:pt idx="44">
                  <c:v>64</c:v>
                </c:pt>
                <c:pt idx="45">
                  <c:v>64</c:v>
                </c:pt>
                <c:pt idx="46">
                  <c:v>52</c:v>
                </c:pt>
                <c:pt idx="47">
                  <c:v>58</c:v>
                </c:pt>
                <c:pt idx="48">
                  <c:v>57</c:v>
                </c:pt>
                <c:pt idx="49">
                  <c:v>56</c:v>
                </c:pt>
                <c:pt idx="50">
                  <c:v>68</c:v>
                </c:pt>
                <c:pt idx="51">
                  <c:v>64</c:v>
                </c:pt>
                <c:pt idx="52">
                  <c:v>84</c:v>
                </c:pt>
                <c:pt idx="53">
                  <c:v>70</c:v>
                </c:pt>
                <c:pt idx="54">
                  <c:v>65</c:v>
                </c:pt>
                <c:pt idx="55">
                  <c:v>94</c:v>
                </c:pt>
                <c:pt idx="56">
                  <c:v>93</c:v>
                </c:pt>
                <c:pt idx="57">
                  <c:v>91</c:v>
                </c:pt>
                <c:pt idx="58">
                  <c:v>75</c:v>
                </c:pt>
                <c:pt idx="59">
                  <c:v>82</c:v>
                </c:pt>
                <c:pt idx="60">
                  <c:v>57</c:v>
                </c:pt>
                <c:pt idx="61">
                  <c:v>73</c:v>
                </c:pt>
                <c:pt idx="62">
                  <c:v>88</c:v>
                </c:pt>
                <c:pt idx="63">
                  <c:v>74</c:v>
                </c:pt>
                <c:pt idx="64">
                  <c:v>69</c:v>
                </c:pt>
                <c:pt idx="65">
                  <c:v>86</c:v>
                </c:pt>
                <c:pt idx="66">
                  <c:v>83</c:v>
                </c:pt>
                <c:pt idx="67">
                  <c:v>89</c:v>
                </c:pt>
                <c:pt idx="68">
                  <c:v>81</c:v>
                </c:pt>
                <c:pt idx="69">
                  <c:v>76</c:v>
                </c:pt>
                <c:pt idx="70">
                  <c:v>82</c:v>
                </c:pt>
                <c:pt idx="71">
                  <c:v>81</c:v>
                </c:pt>
                <c:pt idx="72">
                  <c:v>97</c:v>
                </c:pt>
                <c:pt idx="73">
                  <c:v>127</c:v>
                </c:pt>
                <c:pt idx="74">
                  <c:v>101</c:v>
                </c:pt>
                <c:pt idx="75">
                  <c:v>86</c:v>
                </c:pt>
                <c:pt idx="76">
                  <c:v>107</c:v>
                </c:pt>
                <c:pt idx="77">
                  <c:v>90</c:v>
                </c:pt>
                <c:pt idx="78">
                  <c:v>79</c:v>
                </c:pt>
                <c:pt idx="79">
                  <c:v>105</c:v>
                </c:pt>
                <c:pt idx="80">
                  <c:v>113</c:v>
                </c:pt>
                <c:pt idx="81">
                  <c:v>121</c:v>
                </c:pt>
                <c:pt idx="82">
                  <c:v>97</c:v>
                </c:pt>
                <c:pt idx="83">
                  <c:v>140</c:v>
                </c:pt>
                <c:pt idx="84">
                  <c:v>103</c:v>
                </c:pt>
                <c:pt idx="85">
                  <c:v>118</c:v>
                </c:pt>
                <c:pt idx="86">
                  <c:v>125</c:v>
                </c:pt>
                <c:pt idx="87">
                  <c:v>129</c:v>
                </c:pt>
                <c:pt idx="88">
                  <c:v>111</c:v>
                </c:pt>
                <c:pt idx="89">
                  <c:v>104</c:v>
                </c:pt>
                <c:pt idx="90">
                  <c:v>116</c:v>
                </c:pt>
                <c:pt idx="91">
                  <c:v>106</c:v>
                </c:pt>
                <c:pt idx="92">
                  <c:v>123</c:v>
                </c:pt>
                <c:pt idx="93">
                  <c:v>116</c:v>
                </c:pt>
                <c:pt idx="94">
                  <c:v>122</c:v>
                </c:pt>
                <c:pt idx="95">
                  <c:v>111</c:v>
                </c:pt>
                <c:pt idx="96">
                  <c:v>112</c:v>
                </c:pt>
                <c:pt idx="97">
                  <c:v>147</c:v>
                </c:pt>
                <c:pt idx="98">
                  <c:v>143</c:v>
                </c:pt>
                <c:pt idx="99">
                  <c:v>141</c:v>
                </c:pt>
                <c:pt idx="100">
                  <c:v>125</c:v>
                </c:pt>
                <c:pt idx="101">
                  <c:v>133</c:v>
                </c:pt>
                <c:pt idx="102">
                  <c:v>156</c:v>
                </c:pt>
                <c:pt idx="103">
                  <c:v>118</c:v>
                </c:pt>
                <c:pt idx="104">
                  <c:v>166</c:v>
                </c:pt>
                <c:pt idx="105">
                  <c:v>157</c:v>
                </c:pt>
                <c:pt idx="106">
                  <c:v>147</c:v>
                </c:pt>
                <c:pt idx="107">
                  <c:v>163</c:v>
                </c:pt>
                <c:pt idx="108">
                  <c:v>161</c:v>
                </c:pt>
                <c:pt idx="109">
                  <c:v>175</c:v>
                </c:pt>
                <c:pt idx="110">
                  <c:v>170</c:v>
                </c:pt>
                <c:pt idx="111">
                  <c:v>198</c:v>
                </c:pt>
                <c:pt idx="112">
                  <c:v>162</c:v>
                </c:pt>
                <c:pt idx="113">
                  <c:v>193</c:v>
                </c:pt>
                <c:pt idx="114">
                  <c:v>167</c:v>
                </c:pt>
                <c:pt idx="115">
                  <c:v>217</c:v>
                </c:pt>
                <c:pt idx="116">
                  <c:v>154</c:v>
                </c:pt>
                <c:pt idx="117">
                  <c:v>189</c:v>
                </c:pt>
                <c:pt idx="118">
                  <c:v>189</c:v>
                </c:pt>
                <c:pt idx="119">
                  <c:v>217</c:v>
                </c:pt>
                <c:pt idx="120">
                  <c:v>230</c:v>
                </c:pt>
                <c:pt idx="121">
                  <c:v>196</c:v>
                </c:pt>
                <c:pt idx="122">
                  <c:v>252</c:v>
                </c:pt>
                <c:pt idx="123">
                  <c:v>202</c:v>
                </c:pt>
                <c:pt idx="124">
                  <c:v>201</c:v>
                </c:pt>
                <c:pt idx="125">
                  <c:v>201</c:v>
                </c:pt>
                <c:pt idx="126">
                  <c:v>180</c:v>
                </c:pt>
                <c:pt idx="127">
                  <c:v>188</c:v>
                </c:pt>
                <c:pt idx="128">
                  <c:v>202</c:v>
                </c:pt>
                <c:pt idx="129">
                  <c:v>199</c:v>
                </c:pt>
                <c:pt idx="130">
                  <c:v>168</c:v>
                </c:pt>
                <c:pt idx="131">
                  <c:v>176</c:v>
                </c:pt>
                <c:pt idx="132">
                  <c:v>198</c:v>
                </c:pt>
                <c:pt idx="133">
                  <c:v>212</c:v>
                </c:pt>
                <c:pt idx="134">
                  <c:v>200</c:v>
                </c:pt>
                <c:pt idx="135">
                  <c:v>177</c:v>
                </c:pt>
                <c:pt idx="136">
                  <c:v>186</c:v>
                </c:pt>
                <c:pt idx="137">
                  <c:v>165</c:v>
                </c:pt>
                <c:pt idx="138">
                  <c:v>153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BE-4E33-B7DF-ACFBFF536F28}"/>
            </c:ext>
          </c:extLst>
        </c:ser>
        <c:ser>
          <c:idx val="1"/>
          <c:order val="1"/>
          <c:tx>
            <c:strRef>
              <c:f>Sagatavoti_10012021!$A$8</c:f>
              <c:strCache>
                <c:ptCount val="1"/>
                <c:pt idx="0">
                  <c:v>Nogādāti stacionārā ar akūtu elpceļu saslimšanu, t.sk. iespējamu/apstiprinātu COVID-19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8"/>
              <c:layout>
                <c:manualLayout>
                  <c:x val="3.1249997436844043E-3"/>
                  <c:y val="2.6090071967511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DD-46A1-A94D-56F1B6EEB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Sagatavoti_10012021!$GD$2:$RE$2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</c:numCache>
            </c:numRef>
          </c:cat>
          <c:val>
            <c:numRef>
              <c:f>Sagatavoti_10012021!$GD$8:$RE$8</c:f>
              <c:numCache>
                <c:formatCode>General</c:formatCode>
                <c:ptCount val="288"/>
                <c:pt idx="0">
                  <c:v>26</c:v>
                </c:pt>
                <c:pt idx="1">
                  <c:v>22</c:v>
                </c:pt>
                <c:pt idx="2">
                  <c:v>34</c:v>
                </c:pt>
                <c:pt idx="3">
                  <c:v>24</c:v>
                </c:pt>
                <c:pt idx="4">
                  <c:v>28</c:v>
                </c:pt>
                <c:pt idx="5">
                  <c:v>26</c:v>
                </c:pt>
                <c:pt idx="6">
                  <c:v>32</c:v>
                </c:pt>
                <c:pt idx="7">
                  <c:v>28</c:v>
                </c:pt>
                <c:pt idx="8">
                  <c:v>26</c:v>
                </c:pt>
                <c:pt idx="9">
                  <c:v>33</c:v>
                </c:pt>
                <c:pt idx="10">
                  <c:v>25</c:v>
                </c:pt>
                <c:pt idx="11">
                  <c:v>23</c:v>
                </c:pt>
                <c:pt idx="12">
                  <c:v>26</c:v>
                </c:pt>
                <c:pt idx="13">
                  <c:v>38</c:v>
                </c:pt>
                <c:pt idx="14">
                  <c:v>32</c:v>
                </c:pt>
                <c:pt idx="15">
                  <c:v>23</c:v>
                </c:pt>
                <c:pt idx="16">
                  <c:v>10</c:v>
                </c:pt>
                <c:pt idx="17">
                  <c:v>36</c:v>
                </c:pt>
                <c:pt idx="18">
                  <c:v>30</c:v>
                </c:pt>
                <c:pt idx="19">
                  <c:v>29</c:v>
                </c:pt>
                <c:pt idx="20">
                  <c:v>39</c:v>
                </c:pt>
                <c:pt idx="21">
                  <c:v>35</c:v>
                </c:pt>
                <c:pt idx="22">
                  <c:v>28</c:v>
                </c:pt>
                <c:pt idx="23">
                  <c:v>23</c:v>
                </c:pt>
                <c:pt idx="24">
                  <c:v>29</c:v>
                </c:pt>
                <c:pt idx="25">
                  <c:v>23</c:v>
                </c:pt>
                <c:pt idx="26">
                  <c:v>29</c:v>
                </c:pt>
                <c:pt idx="27">
                  <c:v>34</c:v>
                </c:pt>
                <c:pt idx="28">
                  <c:v>46</c:v>
                </c:pt>
                <c:pt idx="29">
                  <c:v>27</c:v>
                </c:pt>
                <c:pt idx="30">
                  <c:v>24</c:v>
                </c:pt>
                <c:pt idx="31">
                  <c:v>32</c:v>
                </c:pt>
                <c:pt idx="32">
                  <c:v>26</c:v>
                </c:pt>
                <c:pt idx="33">
                  <c:v>30</c:v>
                </c:pt>
                <c:pt idx="34">
                  <c:v>45</c:v>
                </c:pt>
                <c:pt idx="35">
                  <c:v>34</c:v>
                </c:pt>
                <c:pt idx="36">
                  <c:v>40</c:v>
                </c:pt>
                <c:pt idx="37">
                  <c:v>38</c:v>
                </c:pt>
                <c:pt idx="38">
                  <c:v>37</c:v>
                </c:pt>
                <c:pt idx="39">
                  <c:v>33</c:v>
                </c:pt>
                <c:pt idx="40">
                  <c:v>23</c:v>
                </c:pt>
                <c:pt idx="41">
                  <c:v>50</c:v>
                </c:pt>
                <c:pt idx="42">
                  <c:v>41</c:v>
                </c:pt>
                <c:pt idx="43">
                  <c:v>28</c:v>
                </c:pt>
                <c:pt idx="44">
                  <c:v>39</c:v>
                </c:pt>
                <c:pt idx="45">
                  <c:v>39</c:v>
                </c:pt>
                <c:pt idx="46">
                  <c:v>36</c:v>
                </c:pt>
                <c:pt idx="47">
                  <c:v>35</c:v>
                </c:pt>
                <c:pt idx="48">
                  <c:v>35</c:v>
                </c:pt>
                <c:pt idx="49">
                  <c:v>37</c:v>
                </c:pt>
                <c:pt idx="50">
                  <c:v>45</c:v>
                </c:pt>
                <c:pt idx="51">
                  <c:v>39</c:v>
                </c:pt>
                <c:pt idx="52">
                  <c:v>60</c:v>
                </c:pt>
                <c:pt idx="53">
                  <c:v>44</c:v>
                </c:pt>
                <c:pt idx="54">
                  <c:v>42</c:v>
                </c:pt>
                <c:pt idx="55">
                  <c:v>65</c:v>
                </c:pt>
                <c:pt idx="56">
                  <c:v>60</c:v>
                </c:pt>
                <c:pt idx="57">
                  <c:v>66</c:v>
                </c:pt>
                <c:pt idx="58">
                  <c:v>46</c:v>
                </c:pt>
                <c:pt idx="59">
                  <c:v>55</c:v>
                </c:pt>
                <c:pt idx="60">
                  <c:v>42</c:v>
                </c:pt>
                <c:pt idx="61">
                  <c:v>39</c:v>
                </c:pt>
                <c:pt idx="62">
                  <c:v>56</c:v>
                </c:pt>
                <c:pt idx="63">
                  <c:v>42</c:v>
                </c:pt>
                <c:pt idx="64">
                  <c:v>42</c:v>
                </c:pt>
                <c:pt idx="65">
                  <c:v>59</c:v>
                </c:pt>
                <c:pt idx="66">
                  <c:v>56</c:v>
                </c:pt>
                <c:pt idx="67">
                  <c:v>65</c:v>
                </c:pt>
                <c:pt idx="68">
                  <c:v>51</c:v>
                </c:pt>
                <c:pt idx="69">
                  <c:v>48</c:v>
                </c:pt>
                <c:pt idx="70">
                  <c:v>40</c:v>
                </c:pt>
                <c:pt idx="71">
                  <c:v>50</c:v>
                </c:pt>
                <c:pt idx="72">
                  <c:v>67</c:v>
                </c:pt>
                <c:pt idx="73">
                  <c:v>80</c:v>
                </c:pt>
                <c:pt idx="74">
                  <c:v>58</c:v>
                </c:pt>
                <c:pt idx="75">
                  <c:v>51</c:v>
                </c:pt>
                <c:pt idx="76">
                  <c:v>73</c:v>
                </c:pt>
                <c:pt idx="77">
                  <c:v>63</c:v>
                </c:pt>
                <c:pt idx="78">
                  <c:v>38</c:v>
                </c:pt>
                <c:pt idx="79">
                  <c:v>75</c:v>
                </c:pt>
                <c:pt idx="80">
                  <c:v>68</c:v>
                </c:pt>
                <c:pt idx="81">
                  <c:v>71</c:v>
                </c:pt>
                <c:pt idx="82">
                  <c:v>50</c:v>
                </c:pt>
                <c:pt idx="83">
                  <c:v>91</c:v>
                </c:pt>
                <c:pt idx="84">
                  <c:v>69</c:v>
                </c:pt>
                <c:pt idx="85">
                  <c:v>71</c:v>
                </c:pt>
                <c:pt idx="86">
                  <c:v>82</c:v>
                </c:pt>
                <c:pt idx="87">
                  <c:v>85</c:v>
                </c:pt>
                <c:pt idx="88">
                  <c:v>65</c:v>
                </c:pt>
                <c:pt idx="89">
                  <c:v>56</c:v>
                </c:pt>
                <c:pt idx="90">
                  <c:v>77</c:v>
                </c:pt>
                <c:pt idx="91">
                  <c:v>70</c:v>
                </c:pt>
                <c:pt idx="92">
                  <c:v>71</c:v>
                </c:pt>
                <c:pt idx="93">
                  <c:v>73</c:v>
                </c:pt>
                <c:pt idx="94">
                  <c:v>81</c:v>
                </c:pt>
                <c:pt idx="95">
                  <c:v>58</c:v>
                </c:pt>
                <c:pt idx="96">
                  <c:v>63</c:v>
                </c:pt>
                <c:pt idx="97">
                  <c:v>91</c:v>
                </c:pt>
                <c:pt idx="98">
                  <c:v>83</c:v>
                </c:pt>
                <c:pt idx="99">
                  <c:v>80</c:v>
                </c:pt>
                <c:pt idx="100">
                  <c:v>83</c:v>
                </c:pt>
                <c:pt idx="101">
                  <c:v>85</c:v>
                </c:pt>
                <c:pt idx="102">
                  <c:v>79</c:v>
                </c:pt>
                <c:pt idx="103">
                  <c:v>70</c:v>
                </c:pt>
                <c:pt idx="104">
                  <c:v>104</c:v>
                </c:pt>
                <c:pt idx="105">
                  <c:v>92</c:v>
                </c:pt>
                <c:pt idx="106">
                  <c:v>92</c:v>
                </c:pt>
                <c:pt idx="107">
                  <c:v>94</c:v>
                </c:pt>
                <c:pt idx="108">
                  <c:v>105</c:v>
                </c:pt>
                <c:pt idx="109">
                  <c:v>88</c:v>
                </c:pt>
                <c:pt idx="110">
                  <c:v>81</c:v>
                </c:pt>
                <c:pt idx="111">
                  <c:v>113</c:v>
                </c:pt>
                <c:pt idx="112">
                  <c:v>94</c:v>
                </c:pt>
                <c:pt idx="113">
                  <c:v>96</c:v>
                </c:pt>
                <c:pt idx="114">
                  <c:v>89</c:v>
                </c:pt>
                <c:pt idx="115">
                  <c:v>107</c:v>
                </c:pt>
                <c:pt idx="116">
                  <c:v>72</c:v>
                </c:pt>
                <c:pt idx="117">
                  <c:v>102</c:v>
                </c:pt>
                <c:pt idx="118">
                  <c:v>106</c:v>
                </c:pt>
                <c:pt idx="119">
                  <c:v>111</c:v>
                </c:pt>
                <c:pt idx="120">
                  <c:v>122</c:v>
                </c:pt>
                <c:pt idx="121">
                  <c:v>92</c:v>
                </c:pt>
                <c:pt idx="122">
                  <c:v>126</c:v>
                </c:pt>
                <c:pt idx="123">
                  <c:v>96</c:v>
                </c:pt>
                <c:pt idx="124">
                  <c:v>92</c:v>
                </c:pt>
                <c:pt idx="125">
                  <c:v>121</c:v>
                </c:pt>
                <c:pt idx="126">
                  <c:v>85</c:v>
                </c:pt>
                <c:pt idx="127">
                  <c:v>102</c:v>
                </c:pt>
                <c:pt idx="128">
                  <c:v>116</c:v>
                </c:pt>
                <c:pt idx="129">
                  <c:v>126</c:v>
                </c:pt>
                <c:pt idx="130">
                  <c:v>83</c:v>
                </c:pt>
                <c:pt idx="131">
                  <c:v>84</c:v>
                </c:pt>
                <c:pt idx="132">
                  <c:v>97</c:v>
                </c:pt>
                <c:pt idx="133">
                  <c:v>109</c:v>
                </c:pt>
                <c:pt idx="134">
                  <c:v>99</c:v>
                </c:pt>
                <c:pt idx="135">
                  <c:v>98</c:v>
                </c:pt>
                <c:pt idx="136">
                  <c:v>106</c:v>
                </c:pt>
                <c:pt idx="137">
                  <c:v>77</c:v>
                </c:pt>
                <c:pt idx="138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E-4E33-B7DF-ACFBFF536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836096"/>
        <c:axId val="312837632"/>
      </c:barChart>
      <c:dateAx>
        <c:axId val="312836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2837632"/>
        <c:crosses val="autoZero"/>
        <c:auto val="1"/>
        <c:lblOffset val="100"/>
        <c:baseTimeUnit val="days"/>
      </c:dateAx>
      <c:valAx>
        <c:axId val="3128376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28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Izsaukumu skaits un nogādāti</a:t>
            </a:r>
            <a:r>
              <a:rPr lang="lv-LV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ārstniecības iestādē ar U07.1 vai U07.2 (01.11.20-17.01.21)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883637344013097E-2"/>
          <c:y val="2.726536338130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475201721508429E-2"/>
          <c:y val="1.684858358222463E-2"/>
          <c:w val="0.95894614209493245"/>
          <c:h val="0.68503300833933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izsaukumi!$B$3</c:f>
              <c:strCache>
                <c:ptCount val="1"/>
                <c:pt idx="0">
                  <c:v>Izsaukumu skaits pie pacientiem ar diagnozēm U07.1 Covid-19, ja vīruss identificēts vai U07.2 Covid-19, ja vīruss nav identificēts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izsaukumi!$A$4:$A$81</c:f>
              <c:numCache>
                <c:formatCode>dd\.mm\.yyyy</c:formatCode>
                <c:ptCount val="78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  <c:pt idx="61">
                  <c:v>44197</c:v>
                </c:pt>
                <c:pt idx="62">
                  <c:v>44198</c:v>
                </c:pt>
                <c:pt idx="63">
                  <c:v>44199</c:v>
                </c:pt>
                <c:pt idx="64">
                  <c:v>44200</c:v>
                </c:pt>
                <c:pt idx="65">
                  <c:v>44201</c:v>
                </c:pt>
                <c:pt idx="66">
                  <c:v>44202</c:v>
                </c:pt>
                <c:pt idx="67">
                  <c:v>44203</c:v>
                </c:pt>
                <c:pt idx="68">
                  <c:v>44204</c:v>
                </c:pt>
                <c:pt idx="69">
                  <c:v>44205</c:v>
                </c:pt>
                <c:pt idx="70">
                  <c:v>44206</c:v>
                </c:pt>
                <c:pt idx="71">
                  <c:v>44207</c:v>
                </c:pt>
                <c:pt idx="72">
                  <c:v>44208</c:v>
                </c:pt>
                <c:pt idx="73">
                  <c:v>44209</c:v>
                </c:pt>
                <c:pt idx="74">
                  <c:v>44210</c:v>
                </c:pt>
                <c:pt idx="75">
                  <c:v>44211</c:v>
                </c:pt>
                <c:pt idx="76">
                  <c:v>44212</c:v>
                </c:pt>
                <c:pt idx="77">
                  <c:v>44213</c:v>
                </c:pt>
              </c:numCache>
            </c:numRef>
          </c:cat>
          <c:val>
            <c:numRef>
              <c:f>izsaukumi!$B$4:$B$81</c:f>
              <c:numCache>
                <c:formatCode>General</c:formatCode>
                <c:ptCount val="78"/>
                <c:pt idx="0">
                  <c:v>32</c:v>
                </c:pt>
                <c:pt idx="1">
                  <c:v>36</c:v>
                </c:pt>
                <c:pt idx="2">
                  <c:v>28</c:v>
                </c:pt>
                <c:pt idx="3">
                  <c:v>36</c:v>
                </c:pt>
                <c:pt idx="4">
                  <c:v>42</c:v>
                </c:pt>
                <c:pt idx="5">
                  <c:v>43</c:v>
                </c:pt>
                <c:pt idx="6">
                  <c:v>37</c:v>
                </c:pt>
                <c:pt idx="7">
                  <c:v>39</c:v>
                </c:pt>
                <c:pt idx="8">
                  <c:v>35</c:v>
                </c:pt>
                <c:pt idx="9">
                  <c:v>45</c:v>
                </c:pt>
                <c:pt idx="10">
                  <c:v>45</c:v>
                </c:pt>
                <c:pt idx="11">
                  <c:v>47</c:v>
                </c:pt>
                <c:pt idx="12">
                  <c:v>73</c:v>
                </c:pt>
                <c:pt idx="13">
                  <c:v>54</c:v>
                </c:pt>
                <c:pt idx="14">
                  <c:v>40</c:v>
                </c:pt>
                <c:pt idx="15">
                  <c:v>52</c:v>
                </c:pt>
                <c:pt idx="16">
                  <c:v>59</c:v>
                </c:pt>
                <c:pt idx="17">
                  <c:v>39</c:v>
                </c:pt>
                <c:pt idx="18">
                  <c:v>56</c:v>
                </c:pt>
                <c:pt idx="19">
                  <c:v>57</c:v>
                </c:pt>
                <c:pt idx="20">
                  <c:v>52</c:v>
                </c:pt>
                <c:pt idx="21">
                  <c:v>46</c:v>
                </c:pt>
                <c:pt idx="22">
                  <c:v>81</c:v>
                </c:pt>
                <c:pt idx="23">
                  <c:v>60</c:v>
                </c:pt>
                <c:pt idx="24">
                  <c:v>68</c:v>
                </c:pt>
                <c:pt idx="25">
                  <c:v>75</c:v>
                </c:pt>
                <c:pt idx="26">
                  <c:v>82</c:v>
                </c:pt>
                <c:pt idx="27">
                  <c:v>72</c:v>
                </c:pt>
                <c:pt idx="28">
                  <c:v>57</c:v>
                </c:pt>
                <c:pt idx="29">
                  <c:v>77</c:v>
                </c:pt>
                <c:pt idx="30">
                  <c:v>59</c:v>
                </c:pt>
                <c:pt idx="31">
                  <c:v>57</c:v>
                </c:pt>
                <c:pt idx="32">
                  <c:v>62</c:v>
                </c:pt>
                <c:pt idx="33">
                  <c:v>62</c:v>
                </c:pt>
                <c:pt idx="34">
                  <c:v>72</c:v>
                </c:pt>
                <c:pt idx="35">
                  <c:v>59</c:v>
                </c:pt>
                <c:pt idx="36">
                  <c:v>91</c:v>
                </c:pt>
                <c:pt idx="37">
                  <c:v>77</c:v>
                </c:pt>
                <c:pt idx="38">
                  <c:v>76</c:v>
                </c:pt>
                <c:pt idx="39">
                  <c:v>80</c:v>
                </c:pt>
                <c:pt idx="40">
                  <c:v>83</c:v>
                </c:pt>
                <c:pt idx="41">
                  <c:v>80</c:v>
                </c:pt>
                <c:pt idx="42">
                  <c:v>69</c:v>
                </c:pt>
                <c:pt idx="43">
                  <c:v>114</c:v>
                </c:pt>
                <c:pt idx="44">
                  <c:v>99</c:v>
                </c:pt>
                <c:pt idx="45">
                  <c:v>98</c:v>
                </c:pt>
                <c:pt idx="46">
                  <c:v>108</c:v>
                </c:pt>
                <c:pt idx="47">
                  <c:v>131</c:v>
                </c:pt>
                <c:pt idx="48">
                  <c:v>121</c:v>
                </c:pt>
                <c:pt idx="49">
                  <c:v>95</c:v>
                </c:pt>
                <c:pt idx="50">
                  <c:v>158</c:v>
                </c:pt>
                <c:pt idx="51">
                  <c:v>128</c:v>
                </c:pt>
                <c:pt idx="52">
                  <c:v>148</c:v>
                </c:pt>
                <c:pt idx="53">
                  <c:v>119</c:v>
                </c:pt>
                <c:pt idx="54">
                  <c:v>137</c:v>
                </c:pt>
                <c:pt idx="55">
                  <c:v>97</c:v>
                </c:pt>
                <c:pt idx="56">
                  <c:v>112</c:v>
                </c:pt>
                <c:pt idx="57">
                  <c:v>155</c:v>
                </c:pt>
                <c:pt idx="58">
                  <c:v>143</c:v>
                </c:pt>
                <c:pt idx="59">
                  <c:v>170</c:v>
                </c:pt>
                <c:pt idx="60">
                  <c:v>137</c:v>
                </c:pt>
                <c:pt idx="61">
                  <c:v>159</c:v>
                </c:pt>
                <c:pt idx="62">
                  <c:v>135</c:v>
                </c:pt>
                <c:pt idx="63">
                  <c:v>127</c:v>
                </c:pt>
                <c:pt idx="64">
                  <c:v>149</c:v>
                </c:pt>
                <c:pt idx="65">
                  <c:v>126</c:v>
                </c:pt>
                <c:pt idx="66">
                  <c:v>128</c:v>
                </c:pt>
                <c:pt idx="67">
                  <c:v>156</c:v>
                </c:pt>
                <c:pt idx="68">
                  <c:v>153</c:v>
                </c:pt>
                <c:pt idx="69">
                  <c:v>104</c:v>
                </c:pt>
                <c:pt idx="70">
                  <c:v>126</c:v>
                </c:pt>
                <c:pt idx="71">
                  <c:v>145</c:v>
                </c:pt>
                <c:pt idx="72">
                  <c:v>149</c:v>
                </c:pt>
                <c:pt idx="73">
                  <c:v>129</c:v>
                </c:pt>
                <c:pt idx="74">
                  <c:v>123</c:v>
                </c:pt>
                <c:pt idx="75">
                  <c:v>122</c:v>
                </c:pt>
                <c:pt idx="76">
                  <c:v>116</c:v>
                </c:pt>
                <c:pt idx="77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3-49F5-B1C8-F54CA21036EA}"/>
            </c:ext>
          </c:extLst>
        </c:ser>
        <c:ser>
          <c:idx val="2"/>
          <c:order val="2"/>
          <c:tx>
            <c:strRef>
              <c:f>izsaukumi!$D$3</c:f>
              <c:strCache>
                <c:ptCount val="1"/>
                <c:pt idx="0">
                  <c:v>Pārvestie ar diagnozēm U07.1 Covid-19, ja vīruss identificēts vai U07.2 Covid-19, ja vīruss nav identificēts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izsaukumi!$A$4:$A$81</c:f>
              <c:numCache>
                <c:formatCode>dd\.mm\.yyyy</c:formatCode>
                <c:ptCount val="78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  <c:pt idx="61">
                  <c:v>44197</c:v>
                </c:pt>
                <c:pt idx="62">
                  <c:v>44198</c:v>
                </c:pt>
                <c:pt idx="63">
                  <c:v>44199</c:v>
                </c:pt>
                <c:pt idx="64">
                  <c:v>44200</c:v>
                </c:pt>
                <c:pt idx="65">
                  <c:v>44201</c:v>
                </c:pt>
                <c:pt idx="66">
                  <c:v>44202</c:v>
                </c:pt>
                <c:pt idx="67">
                  <c:v>44203</c:v>
                </c:pt>
                <c:pt idx="68">
                  <c:v>44204</c:v>
                </c:pt>
                <c:pt idx="69">
                  <c:v>44205</c:v>
                </c:pt>
                <c:pt idx="70">
                  <c:v>44206</c:v>
                </c:pt>
                <c:pt idx="71">
                  <c:v>44207</c:v>
                </c:pt>
                <c:pt idx="72">
                  <c:v>44208</c:v>
                </c:pt>
                <c:pt idx="73">
                  <c:v>44209</c:v>
                </c:pt>
                <c:pt idx="74">
                  <c:v>44210</c:v>
                </c:pt>
                <c:pt idx="75">
                  <c:v>44211</c:v>
                </c:pt>
                <c:pt idx="76">
                  <c:v>44212</c:v>
                </c:pt>
                <c:pt idx="77">
                  <c:v>44213</c:v>
                </c:pt>
              </c:numCache>
            </c:numRef>
          </c:cat>
          <c:val>
            <c:numRef>
              <c:f>izsaukumi!$D$4:$D$81</c:f>
              <c:numCache>
                <c:formatCode>General</c:formatCode>
                <c:ptCount val="78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  <c:pt idx="5">
                  <c:v>7</c:v>
                </c:pt>
                <c:pt idx="6">
                  <c:v>0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9</c:v>
                </c:pt>
                <c:pt idx="11">
                  <c:v>14</c:v>
                </c:pt>
                <c:pt idx="12">
                  <c:v>11</c:v>
                </c:pt>
                <c:pt idx="13">
                  <c:v>4</c:v>
                </c:pt>
                <c:pt idx="14">
                  <c:v>2</c:v>
                </c:pt>
                <c:pt idx="15">
                  <c:v>6</c:v>
                </c:pt>
                <c:pt idx="16">
                  <c:v>10</c:v>
                </c:pt>
                <c:pt idx="17">
                  <c:v>2</c:v>
                </c:pt>
                <c:pt idx="18">
                  <c:v>7</c:v>
                </c:pt>
                <c:pt idx="19">
                  <c:v>11</c:v>
                </c:pt>
                <c:pt idx="20">
                  <c:v>5</c:v>
                </c:pt>
                <c:pt idx="21">
                  <c:v>4</c:v>
                </c:pt>
                <c:pt idx="22">
                  <c:v>19</c:v>
                </c:pt>
                <c:pt idx="23">
                  <c:v>4</c:v>
                </c:pt>
                <c:pt idx="24">
                  <c:v>13</c:v>
                </c:pt>
                <c:pt idx="25">
                  <c:v>12</c:v>
                </c:pt>
                <c:pt idx="26">
                  <c:v>16</c:v>
                </c:pt>
                <c:pt idx="27">
                  <c:v>7</c:v>
                </c:pt>
                <c:pt idx="28">
                  <c:v>3</c:v>
                </c:pt>
                <c:pt idx="29">
                  <c:v>7</c:v>
                </c:pt>
                <c:pt idx="30">
                  <c:v>12</c:v>
                </c:pt>
                <c:pt idx="31">
                  <c:v>10</c:v>
                </c:pt>
                <c:pt idx="32">
                  <c:v>10</c:v>
                </c:pt>
                <c:pt idx="33">
                  <c:v>14</c:v>
                </c:pt>
                <c:pt idx="34">
                  <c:v>6</c:v>
                </c:pt>
                <c:pt idx="35">
                  <c:v>4</c:v>
                </c:pt>
                <c:pt idx="36">
                  <c:v>10</c:v>
                </c:pt>
                <c:pt idx="37">
                  <c:v>22</c:v>
                </c:pt>
                <c:pt idx="38">
                  <c:v>13</c:v>
                </c:pt>
                <c:pt idx="39">
                  <c:v>22</c:v>
                </c:pt>
                <c:pt idx="40">
                  <c:v>23</c:v>
                </c:pt>
                <c:pt idx="41">
                  <c:v>3</c:v>
                </c:pt>
                <c:pt idx="42">
                  <c:v>4</c:v>
                </c:pt>
                <c:pt idx="43">
                  <c:v>19</c:v>
                </c:pt>
                <c:pt idx="44">
                  <c:v>22</c:v>
                </c:pt>
                <c:pt idx="45">
                  <c:v>20</c:v>
                </c:pt>
                <c:pt idx="46">
                  <c:v>14</c:v>
                </c:pt>
                <c:pt idx="47">
                  <c:v>25</c:v>
                </c:pt>
                <c:pt idx="48">
                  <c:v>6</c:v>
                </c:pt>
                <c:pt idx="49">
                  <c:v>9</c:v>
                </c:pt>
                <c:pt idx="50">
                  <c:v>34</c:v>
                </c:pt>
                <c:pt idx="51">
                  <c:v>28</c:v>
                </c:pt>
                <c:pt idx="52">
                  <c:v>34</c:v>
                </c:pt>
                <c:pt idx="53">
                  <c:v>9</c:v>
                </c:pt>
                <c:pt idx="54">
                  <c:v>11</c:v>
                </c:pt>
                <c:pt idx="55">
                  <c:v>12</c:v>
                </c:pt>
                <c:pt idx="56">
                  <c:v>14</c:v>
                </c:pt>
                <c:pt idx="57">
                  <c:v>23</c:v>
                </c:pt>
                <c:pt idx="58">
                  <c:v>28</c:v>
                </c:pt>
                <c:pt idx="59">
                  <c:v>35</c:v>
                </c:pt>
                <c:pt idx="60">
                  <c:v>6</c:v>
                </c:pt>
                <c:pt idx="61">
                  <c:v>14</c:v>
                </c:pt>
                <c:pt idx="62">
                  <c:v>8</c:v>
                </c:pt>
                <c:pt idx="63">
                  <c:v>12</c:v>
                </c:pt>
                <c:pt idx="64">
                  <c:v>26</c:v>
                </c:pt>
                <c:pt idx="65">
                  <c:v>15</c:v>
                </c:pt>
                <c:pt idx="66">
                  <c:v>26</c:v>
                </c:pt>
                <c:pt idx="67">
                  <c:v>22</c:v>
                </c:pt>
                <c:pt idx="68">
                  <c:v>34</c:v>
                </c:pt>
                <c:pt idx="69">
                  <c:v>9</c:v>
                </c:pt>
                <c:pt idx="70">
                  <c:v>7</c:v>
                </c:pt>
                <c:pt idx="71">
                  <c:v>20</c:v>
                </c:pt>
                <c:pt idx="72">
                  <c:v>24</c:v>
                </c:pt>
                <c:pt idx="73">
                  <c:v>19</c:v>
                </c:pt>
                <c:pt idx="74">
                  <c:v>19</c:v>
                </c:pt>
                <c:pt idx="75">
                  <c:v>27</c:v>
                </c:pt>
                <c:pt idx="76">
                  <c:v>2</c:v>
                </c:pt>
                <c:pt idx="7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C3-49F5-B1C8-F54CA2103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093120"/>
        <c:axId val="267094656"/>
      </c:barChart>
      <c:lineChart>
        <c:grouping val="standard"/>
        <c:varyColors val="0"/>
        <c:ser>
          <c:idx val="1"/>
          <c:order val="1"/>
          <c:tx>
            <c:strRef>
              <c:f>izsaukumi!$C$3</c:f>
              <c:strCache>
                <c:ptCount val="1"/>
                <c:pt idx="0">
                  <c:v>Nogādāti ārstniecības iestādē ar diagnozēm U07.1 Covid-19, ja vīruss identificēts vai U07.2 Covid-19, ja vīruss nav identificēts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izsaukumi!$A$4:$A$81</c:f>
              <c:numCache>
                <c:formatCode>dd\.mm\.yyyy</c:formatCode>
                <c:ptCount val="78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  <c:pt idx="61">
                  <c:v>44197</c:v>
                </c:pt>
                <c:pt idx="62">
                  <c:v>44198</c:v>
                </c:pt>
                <c:pt idx="63">
                  <c:v>44199</c:v>
                </c:pt>
                <c:pt idx="64">
                  <c:v>44200</c:v>
                </c:pt>
                <c:pt idx="65">
                  <c:v>44201</c:v>
                </c:pt>
                <c:pt idx="66">
                  <c:v>44202</c:v>
                </c:pt>
                <c:pt idx="67">
                  <c:v>44203</c:v>
                </c:pt>
                <c:pt idx="68">
                  <c:v>44204</c:v>
                </c:pt>
                <c:pt idx="69">
                  <c:v>44205</c:v>
                </c:pt>
                <c:pt idx="70">
                  <c:v>44206</c:v>
                </c:pt>
                <c:pt idx="71">
                  <c:v>44207</c:v>
                </c:pt>
                <c:pt idx="72">
                  <c:v>44208</c:v>
                </c:pt>
                <c:pt idx="73">
                  <c:v>44209</c:v>
                </c:pt>
                <c:pt idx="74">
                  <c:v>44210</c:v>
                </c:pt>
                <c:pt idx="75">
                  <c:v>44211</c:v>
                </c:pt>
                <c:pt idx="76">
                  <c:v>44212</c:v>
                </c:pt>
                <c:pt idx="77">
                  <c:v>44213</c:v>
                </c:pt>
              </c:numCache>
            </c:numRef>
          </c:cat>
          <c:val>
            <c:numRef>
              <c:f>izsaukumi!$C$4:$C$81</c:f>
              <c:numCache>
                <c:formatCode>General</c:formatCode>
                <c:ptCount val="78"/>
                <c:pt idx="0">
                  <c:v>16</c:v>
                </c:pt>
                <c:pt idx="1">
                  <c:v>26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  <c:pt idx="5">
                  <c:v>22</c:v>
                </c:pt>
                <c:pt idx="6">
                  <c:v>33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24</c:v>
                </c:pt>
                <c:pt idx="11">
                  <c:v>27</c:v>
                </c:pt>
                <c:pt idx="12">
                  <c:v>43</c:v>
                </c:pt>
                <c:pt idx="13">
                  <c:v>31</c:v>
                </c:pt>
                <c:pt idx="14">
                  <c:v>32</c:v>
                </c:pt>
                <c:pt idx="15">
                  <c:v>36</c:v>
                </c:pt>
                <c:pt idx="16">
                  <c:v>34</c:v>
                </c:pt>
                <c:pt idx="17">
                  <c:v>22</c:v>
                </c:pt>
                <c:pt idx="18">
                  <c:v>42</c:v>
                </c:pt>
                <c:pt idx="19">
                  <c:v>34</c:v>
                </c:pt>
                <c:pt idx="20">
                  <c:v>30</c:v>
                </c:pt>
                <c:pt idx="21">
                  <c:v>29</c:v>
                </c:pt>
                <c:pt idx="22">
                  <c:v>47</c:v>
                </c:pt>
                <c:pt idx="23">
                  <c:v>41</c:v>
                </c:pt>
                <c:pt idx="24">
                  <c:v>32</c:v>
                </c:pt>
                <c:pt idx="25">
                  <c:v>48</c:v>
                </c:pt>
                <c:pt idx="26">
                  <c:v>46</c:v>
                </c:pt>
                <c:pt idx="27">
                  <c:v>43</c:v>
                </c:pt>
                <c:pt idx="28">
                  <c:v>35</c:v>
                </c:pt>
                <c:pt idx="29">
                  <c:v>50</c:v>
                </c:pt>
                <c:pt idx="30">
                  <c:v>38</c:v>
                </c:pt>
                <c:pt idx="31">
                  <c:v>29</c:v>
                </c:pt>
                <c:pt idx="32">
                  <c:v>36</c:v>
                </c:pt>
                <c:pt idx="33">
                  <c:v>37</c:v>
                </c:pt>
                <c:pt idx="34">
                  <c:v>40</c:v>
                </c:pt>
                <c:pt idx="35">
                  <c:v>35</c:v>
                </c:pt>
                <c:pt idx="36">
                  <c:v>58</c:v>
                </c:pt>
                <c:pt idx="37">
                  <c:v>31</c:v>
                </c:pt>
                <c:pt idx="38">
                  <c:v>37</c:v>
                </c:pt>
                <c:pt idx="39">
                  <c:v>37</c:v>
                </c:pt>
                <c:pt idx="40">
                  <c:v>41</c:v>
                </c:pt>
                <c:pt idx="41">
                  <c:v>43</c:v>
                </c:pt>
                <c:pt idx="42">
                  <c:v>44</c:v>
                </c:pt>
                <c:pt idx="43">
                  <c:v>63</c:v>
                </c:pt>
                <c:pt idx="44">
                  <c:v>49</c:v>
                </c:pt>
                <c:pt idx="45">
                  <c:v>51</c:v>
                </c:pt>
                <c:pt idx="46">
                  <c:v>55</c:v>
                </c:pt>
                <c:pt idx="47">
                  <c:v>71</c:v>
                </c:pt>
                <c:pt idx="48">
                  <c:v>64</c:v>
                </c:pt>
                <c:pt idx="49">
                  <c:v>48</c:v>
                </c:pt>
                <c:pt idx="50">
                  <c:v>73</c:v>
                </c:pt>
                <c:pt idx="51">
                  <c:v>62</c:v>
                </c:pt>
                <c:pt idx="52">
                  <c:v>61</c:v>
                </c:pt>
                <c:pt idx="53">
                  <c:v>62</c:v>
                </c:pt>
                <c:pt idx="54">
                  <c:v>65</c:v>
                </c:pt>
                <c:pt idx="55">
                  <c:v>39</c:v>
                </c:pt>
                <c:pt idx="56">
                  <c:v>58</c:v>
                </c:pt>
                <c:pt idx="57">
                  <c:v>77</c:v>
                </c:pt>
                <c:pt idx="58">
                  <c:v>66</c:v>
                </c:pt>
                <c:pt idx="59">
                  <c:v>75</c:v>
                </c:pt>
                <c:pt idx="60">
                  <c:v>71</c:v>
                </c:pt>
                <c:pt idx="61">
                  <c:v>82</c:v>
                </c:pt>
                <c:pt idx="62">
                  <c:v>67</c:v>
                </c:pt>
                <c:pt idx="63">
                  <c:v>57</c:v>
                </c:pt>
                <c:pt idx="64">
                  <c:v>77</c:v>
                </c:pt>
                <c:pt idx="65">
                  <c:v>51</c:v>
                </c:pt>
                <c:pt idx="66">
                  <c:v>53</c:v>
                </c:pt>
                <c:pt idx="67">
                  <c:v>76</c:v>
                </c:pt>
                <c:pt idx="68">
                  <c:v>66</c:v>
                </c:pt>
                <c:pt idx="69">
                  <c:v>53</c:v>
                </c:pt>
                <c:pt idx="70">
                  <c:v>62</c:v>
                </c:pt>
                <c:pt idx="71">
                  <c:v>59</c:v>
                </c:pt>
                <c:pt idx="72">
                  <c:v>68</c:v>
                </c:pt>
                <c:pt idx="73">
                  <c:v>60</c:v>
                </c:pt>
                <c:pt idx="74">
                  <c:v>59</c:v>
                </c:pt>
                <c:pt idx="75">
                  <c:v>47</c:v>
                </c:pt>
                <c:pt idx="76">
                  <c:v>62</c:v>
                </c:pt>
                <c:pt idx="77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C3-49F5-B1C8-F54CA2103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093120"/>
        <c:axId val="267094656"/>
      </c:lineChart>
      <c:dateAx>
        <c:axId val="267093120"/>
        <c:scaling>
          <c:orientation val="minMax"/>
        </c:scaling>
        <c:delete val="0"/>
        <c:axPos val="b"/>
        <c:numFmt formatCode="dd\.mm\.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7094656"/>
        <c:crosses val="autoZero"/>
        <c:auto val="1"/>
        <c:lblOffset val="100"/>
        <c:baseTimeUnit val="days"/>
      </c:dateAx>
      <c:valAx>
        <c:axId val="267094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709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78210166128848E-2"/>
          <c:y val="2.9860240494301495E-2"/>
          <c:w val="0.94128657595073117"/>
          <c:h val="0.7283372335050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Šķirošana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9"/>
              <c:layout>
                <c:manualLayout>
                  <c:x val="4.3360433604336043E-3"/>
                  <c:y val="7.991930038518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77-441B-8287-746E13EF0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Sheet1!$A$2:$A$62</c:f>
              <c:numCache>
                <c:formatCode>dd\.mm\.yyyy</c:formatCode>
                <c:ptCount val="61"/>
                <c:pt idx="0">
                  <c:v>44136</c:v>
                </c:pt>
                <c:pt idx="1">
                  <c:v>44137</c:v>
                </c:pt>
                <c:pt idx="2">
                  <c:v>44138</c:v>
                </c:pt>
                <c:pt idx="3">
                  <c:v>44139</c:v>
                </c:pt>
                <c:pt idx="4">
                  <c:v>44140</c:v>
                </c:pt>
                <c:pt idx="5">
                  <c:v>44141</c:v>
                </c:pt>
                <c:pt idx="6">
                  <c:v>44142</c:v>
                </c:pt>
                <c:pt idx="7">
                  <c:v>44143</c:v>
                </c:pt>
                <c:pt idx="8">
                  <c:v>44144</c:v>
                </c:pt>
                <c:pt idx="9">
                  <c:v>44145</c:v>
                </c:pt>
                <c:pt idx="10">
                  <c:v>44146</c:v>
                </c:pt>
                <c:pt idx="11">
                  <c:v>44147</c:v>
                </c:pt>
                <c:pt idx="12">
                  <c:v>44148</c:v>
                </c:pt>
                <c:pt idx="13">
                  <c:v>44149</c:v>
                </c:pt>
                <c:pt idx="14">
                  <c:v>44150</c:v>
                </c:pt>
                <c:pt idx="15">
                  <c:v>44151</c:v>
                </c:pt>
                <c:pt idx="16">
                  <c:v>44152</c:v>
                </c:pt>
                <c:pt idx="17">
                  <c:v>44153</c:v>
                </c:pt>
                <c:pt idx="18">
                  <c:v>44154</c:v>
                </c:pt>
                <c:pt idx="19">
                  <c:v>44155</c:v>
                </c:pt>
                <c:pt idx="20">
                  <c:v>44156</c:v>
                </c:pt>
                <c:pt idx="21">
                  <c:v>44157</c:v>
                </c:pt>
                <c:pt idx="22">
                  <c:v>44158</c:v>
                </c:pt>
                <c:pt idx="23">
                  <c:v>44159</c:v>
                </c:pt>
                <c:pt idx="24">
                  <c:v>44160</c:v>
                </c:pt>
                <c:pt idx="25">
                  <c:v>44161</c:v>
                </c:pt>
                <c:pt idx="26">
                  <c:v>44162</c:v>
                </c:pt>
                <c:pt idx="27">
                  <c:v>44163</c:v>
                </c:pt>
                <c:pt idx="28">
                  <c:v>44164</c:v>
                </c:pt>
                <c:pt idx="29">
                  <c:v>44165</c:v>
                </c:pt>
                <c:pt idx="30">
                  <c:v>44166</c:v>
                </c:pt>
                <c:pt idx="31">
                  <c:v>44167</c:v>
                </c:pt>
                <c:pt idx="32">
                  <c:v>44168</c:v>
                </c:pt>
                <c:pt idx="33">
                  <c:v>44169</c:v>
                </c:pt>
                <c:pt idx="34">
                  <c:v>44170</c:v>
                </c:pt>
                <c:pt idx="35">
                  <c:v>44171</c:v>
                </c:pt>
                <c:pt idx="36">
                  <c:v>44172</c:v>
                </c:pt>
                <c:pt idx="37">
                  <c:v>44173</c:v>
                </c:pt>
                <c:pt idx="38">
                  <c:v>44174</c:v>
                </c:pt>
                <c:pt idx="39">
                  <c:v>44175</c:v>
                </c:pt>
                <c:pt idx="40">
                  <c:v>44176</c:v>
                </c:pt>
                <c:pt idx="41">
                  <c:v>44177</c:v>
                </c:pt>
                <c:pt idx="42">
                  <c:v>44178</c:v>
                </c:pt>
                <c:pt idx="43">
                  <c:v>44179</c:v>
                </c:pt>
                <c:pt idx="44">
                  <c:v>44180</c:v>
                </c:pt>
                <c:pt idx="45">
                  <c:v>44181</c:v>
                </c:pt>
                <c:pt idx="46">
                  <c:v>44182</c:v>
                </c:pt>
                <c:pt idx="47">
                  <c:v>44183</c:v>
                </c:pt>
                <c:pt idx="48">
                  <c:v>44184</c:v>
                </c:pt>
                <c:pt idx="49">
                  <c:v>44185</c:v>
                </c:pt>
                <c:pt idx="50">
                  <c:v>44186</c:v>
                </c:pt>
                <c:pt idx="51">
                  <c:v>44187</c:v>
                </c:pt>
                <c:pt idx="52">
                  <c:v>44188</c:v>
                </c:pt>
                <c:pt idx="53">
                  <c:v>44189</c:v>
                </c:pt>
                <c:pt idx="54">
                  <c:v>44190</c:v>
                </c:pt>
                <c:pt idx="55">
                  <c:v>44191</c:v>
                </c:pt>
                <c:pt idx="56">
                  <c:v>44192</c:v>
                </c:pt>
                <c:pt idx="57">
                  <c:v>44193</c:v>
                </c:pt>
                <c:pt idx="58">
                  <c:v>44194</c:v>
                </c:pt>
                <c:pt idx="59">
                  <c:v>44195</c:v>
                </c:pt>
                <c:pt idx="60">
                  <c:v>44196</c:v>
                </c:pt>
              </c:numCache>
            </c:numRef>
          </c:cat>
          <c:val>
            <c:numRef>
              <c:f>Sheet1!$B$2:$B$62</c:f>
              <c:numCache>
                <c:formatCode>0%</c:formatCode>
                <c:ptCount val="61"/>
                <c:pt idx="0">
                  <c:v>0.65625</c:v>
                </c:pt>
                <c:pt idx="1">
                  <c:v>0.80555555555555558</c:v>
                </c:pt>
                <c:pt idx="2">
                  <c:v>0.6785714285714286</c:v>
                </c:pt>
                <c:pt idx="3">
                  <c:v>0.69444444444444442</c:v>
                </c:pt>
                <c:pt idx="4">
                  <c:v>0.83333333333333337</c:v>
                </c:pt>
                <c:pt idx="5">
                  <c:v>0.67441860465116277</c:v>
                </c:pt>
                <c:pt idx="6">
                  <c:v>0.89189189189189189</c:v>
                </c:pt>
                <c:pt idx="7">
                  <c:v>0.82051282051282048</c:v>
                </c:pt>
                <c:pt idx="8">
                  <c:v>0.82857142857142863</c:v>
                </c:pt>
                <c:pt idx="9">
                  <c:v>0.57777777777777772</c:v>
                </c:pt>
                <c:pt idx="10">
                  <c:v>0.73333333333333328</c:v>
                </c:pt>
                <c:pt idx="11">
                  <c:v>0.87234042553191493</c:v>
                </c:pt>
                <c:pt idx="12">
                  <c:v>0.73972602739726023</c:v>
                </c:pt>
                <c:pt idx="13">
                  <c:v>0.64814814814814814</c:v>
                </c:pt>
                <c:pt idx="14">
                  <c:v>0.85</c:v>
                </c:pt>
                <c:pt idx="15">
                  <c:v>0.80769230769230771</c:v>
                </c:pt>
                <c:pt idx="16">
                  <c:v>0.74576271186440679</c:v>
                </c:pt>
                <c:pt idx="17">
                  <c:v>0.61538461538461542</c:v>
                </c:pt>
                <c:pt idx="18">
                  <c:v>0.875</c:v>
                </c:pt>
                <c:pt idx="19">
                  <c:v>0.78947368421052633</c:v>
                </c:pt>
                <c:pt idx="20">
                  <c:v>0.67307692307692313</c:v>
                </c:pt>
                <c:pt idx="21">
                  <c:v>0.71739130434782605</c:v>
                </c:pt>
                <c:pt idx="22">
                  <c:v>0.81481481481481477</c:v>
                </c:pt>
                <c:pt idx="23">
                  <c:v>0.75</c:v>
                </c:pt>
                <c:pt idx="24">
                  <c:v>0.66176470588235292</c:v>
                </c:pt>
                <c:pt idx="25">
                  <c:v>0.8</c:v>
                </c:pt>
                <c:pt idx="26">
                  <c:v>0.75609756097560976</c:v>
                </c:pt>
                <c:pt idx="27">
                  <c:v>0.69444444444444442</c:v>
                </c:pt>
                <c:pt idx="28">
                  <c:v>0.66666666666666663</c:v>
                </c:pt>
                <c:pt idx="29">
                  <c:v>0.74025974025974028</c:v>
                </c:pt>
                <c:pt idx="30">
                  <c:v>0.84745762711864403</c:v>
                </c:pt>
                <c:pt idx="31">
                  <c:v>0.68421052631578949</c:v>
                </c:pt>
                <c:pt idx="32">
                  <c:v>0.75409836065573765</c:v>
                </c:pt>
                <c:pt idx="33">
                  <c:v>0.81967213114754101</c:v>
                </c:pt>
                <c:pt idx="34">
                  <c:v>0.63888888888888884</c:v>
                </c:pt>
                <c:pt idx="35">
                  <c:v>0.66101694915254239</c:v>
                </c:pt>
                <c:pt idx="36">
                  <c:v>0.74725274725274726</c:v>
                </c:pt>
                <c:pt idx="37">
                  <c:v>0.68831168831168832</c:v>
                </c:pt>
                <c:pt idx="38">
                  <c:v>0.66666666666666663</c:v>
                </c:pt>
                <c:pt idx="39">
                  <c:v>0.73750000000000004</c:v>
                </c:pt>
                <c:pt idx="40">
                  <c:v>0.77108433734939763</c:v>
                </c:pt>
                <c:pt idx="41">
                  <c:v>0.58227848101265822</c:v>
                </c:pt>
                <c:pt idx="42">
                  <c:v>0.69565217391304346</c:v>
                </c:pt>
                <c:pt idx="43">
                  <c:v>0.7192982456140351</c:v>
                </c:pt>
                <c:pt idx="44">
                  <c:v>0.71717171717171713</c:v>
                </c:pt>
                <c:pt idx="45">
                  <c:v>0.73195876288659789</c:v>
                </c:pt>
                <c:pt idx="46">
                  <c:v>0.63888888888888884</c:v>
                </c:pt>
                <c:pt idx="47">
                  <c:v>0.73282442748091603</c:v>
                </c:pt>
                <c:pt idx="48">
                  <c:v>0.58333333333333337</c:v>
                </c:pt>
                <c:pt idx="49">
                  <c:v>0.6</c:v>
                </c:pt>
                <c:pt idx="50">
                  <c:v>0.6858974358974359</c:v>
                </c:pt>
                <c:pt idx="51">
                  <c:v>0.7109375</c:v>
                </c:pt>
                <c:pt idx="52">
                  <c:v>0.6462585034013606</c:v>
                </c:pt>
                <c:pt idx="53">
                  <c:v>0.59663865546218486</c:v>
                </c:pt>
                <c:pt idx="54">
                  <c:v>0.55474452554744524</c:v>
                </c:pt>
                <c:pt idx="55">
                  <c:v>0.52577319587628868</c:v>
                </c:pt>
                <c:pt idx="56">
                  <c:v>0.6428571428571429</c:v>
                </c:pt>
                <c:pt idx="57">
                  <c:v>0.6428571428571429</c:v>
                </c:pt>
                <c:pt idx="58">
                  <c:v>0.65734265734265729</c:v>
                </c:pt>
                <c:pt idx="59">
                  <c:v>0.6470588235294118</c:v>
                </c:pt>
                <c:pt idx="60">
                  <c:v>0.56934306569343063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2-4EA0-9788-B513BCB96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208960"/>
        <c:axId val="267214848"/>
      </c:barChart>
      <c:dateAx>
        <c:axId val="267208960"/>
        <c:scaling>
          <c:orientation val="minMax"/>
        </c:scaling>
        <c:delete val="0"/>
        <c:axPos val="b"/>
        <c:numFmt formatCode="dd\.mm\.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214848"/>
        <c:crosses val="autoZero"/>
        <c:auto val="1"/>
        <c:lblOffset val="100"/>
        <c:baseTimeUnit val="days"/>
      </c:dateAx>
      <c:valAx>
        <c:axId val="2672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2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Šķirošana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m/d/yyyy</c:formatCode>
                <c:ptCount val="17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0.6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0.69</c:v>
                </c:pt>
                <c:pt idx="4">
                  <c:v>0.53</c:v>
                </c:pt>
                <c:pt idx="5">
                  <c:v>0.62</c:v>
                </c:pt>
                <c:pt idx="6">
                  <c:v>0.63</c:v>
                </c:pt>
                <c:pt idx="7">
                  <c:v>0.65</c:v>
                </c:pt>
                <c:pt idx="8">
                  <c:v>0.57999999999999996</c:v>
                </c:pt>
                <c:pt idx="9">
                  <c:v>0.55000000000000004</c:v>
                </c:pt>
                <c:pt idx="10">
                  <c:v>0.54</c:v>
                </c:pt>
                <c:pt idx="11">
                  <c:v>0.62</c:v>
                </c:pt>
                <c:pt idx="12">
                  <c:v>0.61</c:v>
                </c:pt>
                <c:pt idx="13">
                  <c:v>0.63</c:v>
                </c:pt>
                <c:pt idx="14">
                  <c:v>0.61</c:v>
                </c:pt>
                <c:pt idx="15">
                  <c:v>0.55000000000000004</c:v>
                </c:pt>
                <c:pt idx="1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2-4198-831C-2B8F565CF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241344"/>
        <c:axId val="267242880"/>
      </c:barChart>
      <c:dateAx>
        <c:axId val="2672413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242880"/>
        <c:crosses val="autoZero"/>
        <c:auto val="1"/>
        <c:lblOffset val="100"/>
        <c:baseTimeUnit val="days"/>
      </c:dateAx>
      <c:valAx>
        <c:axId val="2672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24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0.16013</cdr:x>
      <cdr:y>0.59573</cdr:y>
    </cdr:from>
    <cdr:to>
      <cdr:x>0.21744</cdr:x>
      <cdr:y>0.65333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264D6A50-2D79-4651-BE48-B72AB14087DF}"/>
            </a:ext>
          </a:extLst>
        </cdr:cNvPr>
        <cdr:cNvSpPr/>
      </cdr:nvSpPr>
      <cdr:spPr>
        <a:xfrm xmlns:a="http://schemas.openxmlformats.org/drawingml/2006/main">
          <a:off x="1771049" y="4036859"/>
          <a:ext cx="63386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0.0806</cdr:x>
      <cdr:y>0.62514</cdr:y>
    </cdr:from>
    <cdr:to>
      <cdr:x>0.13789</cdr:x>
      <cdr:y>0.68275</cdr:y>
    </cdr:to>
    <cdr:sp macro="" textlink="">
      <cdr:nvSpPr>
        <cdr:cNvPr id="13" name="Arrow: Curved Down 12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891444" y="4236177"/>
          <a:ext cx="633640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0.2408</cdr:x>
      <cdr:y>0.54813</cdr:y>
    </cdr:from>
    <cdr:to>
      <cdr:x>0.2981</cdr:x>
      <cdr:y>0.60574</cdr:y>
    </cdr:to>
    <cdr:sp macro="" textlink="">
      <cdr:nvSpPr>
        <cdr:cNvPr id="14" name="Arrow: Curved Down 13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2663271" y="3714318"/>
          <a:ext cx="633751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0.31901</cdr:x>
      <cdr:y>0.51459</cdr:y>
    </cdr:from>
    <cdr:to>
      <cdr:x>0.3763</cdr:x>
      <cdr:y>0.5722</cdr:y>
    </cdr:to>
    <cdr:sp macro="" textlink="">
      <cdr:nvSpPr>
        <cdr:cNvPr id="15" name="Arrow: Curved Down 14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3528370" y="3487039"/>
          <a:ext cx="633641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0.39641</cdr:x>
      <cdr:y>0.46455</cdr:y>
    </cdr:from>
    <cdr:to>
      <cdr:x>0.45371</cdr:x>
      <cdr:y>0.52215</cdr:y>
    </cdr:to>
    <cdr:sp macro="" textlink="">
      <cdr:nvSpPr>
        <cdr:cNvPr id="16" name="Arrow: Curved Down 15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4384420" y="3147978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0.475</cdr:x>
      <cdr:y>0.39466</cdr:y>
    </cdr:from>
    <cdr:to>
      <cdr:x>0.5323</cdr:x>
      <cdr:y>0.45226</cdr:y>
    </cdr:to>
    <cdr:sp macro="" textlink="">
      <cdr:nvSpPr>
        <cdr:cNvPr id="17" name="Arrow: Curved Down 16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5253614" y="2674366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0.55539</cdr:x>
      <cdr:y>0.37652</cdr:y>
    </cdr:from>
    <cdr:to>
      <cdr:x>0.61268</cdr:x>
      <cdr:y>0.43412</cdr:y>
    </cdr:to>
    <cdr:sp macro="" textlink="">
      <cdr:nvSpPr>
        <cdr:cNvPr id="18" name="Arrow: Curved Down 17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6142731" y="2551405"/>
          <a:ext cx="633640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0.63612</cdr:x>
      <cdr:y>0.22959</cdr:y>
    </cdr:from>
    <cdr:to>
      <cdr:x>0.69341</cdr:x>
      <cdr:y>0.28719</cdr:y>
    </cdr:to>
    <cdr:sp macro="" textlink="">
      <cdr:nvSpPr>
        <cdr:cNvPr id="19" name="Arrow: Curved Down 18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7035610" y="1555808"/>
          <a:ext cx="633640" cy="39031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0.72041</cdr:x>
      <cdr:y>0.21815</cdr:y>
    </cdr:from>
    <cdr:to>
      <cdr:x>0.77771</cdr:x>
      <cdr:y>0.27575</cdr:y>
    </cdr:to>
    <cdr:sp macro="" textlink="">
      <cdr:nvSpPr>
        <cdr:cNvPr id="20" name="Arrow: Curved Down 19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7967870" y="1478286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0.15988</cdr:x>
      <cdr:y>0.53351</cdr:y>
    </cdr:from>
    <cdr:to>
      <cdr:x>0.22393</cdr:x>
      <cdr:y>0.58861</cdr:y>
    </cdr:to>
    <cdr:sp macro="" textlink="">
      <cdr:nvSpPr>
        <cdr:cNvPr id="23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1768294" y="3615287"/>
          <a:ext cx="708407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+ 21%</a:t>
          </a:r>
          <a:endParaRPr lang="lv-LV" sz="1100" b="1"/>
        </a:p>
      </cdr:txBody>
    </cdr:sp>
  </cdr:relSizeAnchor>
  <cdr:relSizeAnchor xmlns:cdr="http://schemas.openxmlformats.org/drawingml/2006/chartDrawing">
    <cdr:from>
      <cdr:x>0.23876</cdr:x>
      <cdr:y>0.4841</cdr:y>
    </cdr:from>
    <cdr:to>
      <cdr:x>0.30281</cdr:x>
      <cdr:y>0.53921</cdr:y>
    </cdr:to>
    <cdr:sp macro="" textlink="">
      <cdr:nvSpPr>
        <cdr:cNvPr id="24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2640707" y="3280441"/>
          <a:ext cx="70840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+ 13%</a:t>
          </a:r>
          <a:endParaRPr lang="lv-LV" sz="1100" b="1"/>
        </a:p>
      </cdr:txBody>
    </cdr:sp>
  </cdr:relSizeAnchor>
  <cdr:relSizeAnchor xmlns:cdr="http://schemas.openxmlformats.org/drawingml/2006/chartDrawing">
    <cdr:from>
      <cdr:x>0.32001</cdr:x>
      <cdr:y>0.45237</cdr:y>
    </cdr:from>
    <cdr:to>
      <cdr:x>0.38407</cdr:x>
      <cdr:y>0.50748</cdr:y>
    </cdr:to>
    <cdr:sp macro="" textlink="">
      <cdr:nvSpPr>
        <cdr:cNvPr id="25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3539327" y="3065414"/>
          <a:ext cx="70851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+ 16%</a:t>
          </a:r>
          <a:endParaRPr lang="lv-LV" sz="1100" b="1"/>
        </a:p>
      </cdr:txBody>
    </cdr:sp>
  </cdr:relSizeAnchor>
  <cdr:relSizeAnchor xmlns:cdr="http://schemas.openxmlformats.org/drawingml/2006/chartDrawing">
    <cdr:from>
      <cdr:x>0.39575</cdr:x>
      <cdr:y>0.39974</cdr:y>
    </cdr:from>
    <cdr:to>
      <cdr:x>0.45981</cdr:x>
      <cdr:y>0.45484</cdr:y>
    </cdr:to>
    <cdr:sp macro="" textlink="">
      <cdr:nvSpPr>
        <cdr:cNvPr id="26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4377125" y="2708816"/>
          <a:ext cx="708518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+ 19%</a:t>
          </a:r>
          <a:endParaRPr lang="lv-LV" sz="1100" b="1"/>
        </a:p>
      </cdr:txBody>
    </cdr:sp>
  </cdr:relSizeAnchor>
  <cdr:relSizeAnchor xmlns:cdr="http://schemas.openxmlformats.org/drawingml/2006/chartDrawing">
    <cdr:from>
      <cdr:x>0.47676</cdr:x>
      <cdr:y>0.33417</cdr:y>
    </cdr:from>
    <cdr:to>
      <cdr:x>0.54082</cdr:x>
      <cdr:y>0.38928</cdr:y>
    </cdr:to>
    <cdr:sp macro="" textlink="">
      <cdr:nvSpPr>
        <cdr:cNvPr id="27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5273087" y="2264438"/>
          <a:ext cx="70851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+ 3%</a:t>
          </a:r>
          <a:endParaRPr lang="lv-LV" sz="1100" b="1"/>
        </a:p>
      </cdr:txBody>
    </cdr:sp>
  </cdr:relSizeAnchor>
  <cdr:relSizeAnchor xmlns:cdr="http://schemas.openxmlformats.org/drawingml/2006/chartDrawing">
    <cdr:from>
      <cdr:x>0.5526</cdr:x>
      <cdr:y>0.30789</cdr:y>
    </cdr:from>
    <cdr:to>
      <cdr:x>0.61666</cdr:x>
      <cdr:y>0.36299</cdr:y>
    </cdr:to>
    <cdr:sp macro="" textlink="">
      <cdr:nvSpPr>
        <cdr:cNvPr id="28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6111876" y="2086396"/>
          <a:ext cx="708518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+ 34%</a:t>
          </a:r>
          <a:endParaRPr lang="lv-LV" sz="1100" b="1"/>
        </a:p>
      </cdr:txBody>
    </cdr:sp>
  </cdr:relSizeAnchor>
  <cdr:relSizeAnchor xmlns:cdr="http://schemas.openxmlformats.org/drawingml/2006/chartDrawing">
    <cdr:from>
      <cdr:x>0.63198</cdr:x>
      <cdr:y>0.16574</cdr:y>
    </cdr:from>
    <cdr:to>
      <cdr:x>0.69604</cdr:x>
      <cdr:y>0.22084</cdr:y>
    </cdr:to>
    <cdr:sp macro="" textlink="">
      <cdr:nvSpPr>
        <cdr:cNvPr id="29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6989824" y="1123096"/>
          <a:ext cx="708518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+ 1%</a:t>
          </a:r>
          <a:endParaRPr lang="lv-LV" sz="1100" b="1"/>
        </a:p>
      </cdr:txBody>
    </cdr:sp>
  </cdr:relSizeAnchor>
  <cdr:relSizeAnchor xmlns:cdr="http://schemas.openxmlformats.org/drawingml/2006/chartDrawing">
    <cdr:from>
      <cdr:x>0.72158</cdr:x>
      <cdr:y>0.16053</cdr:y>
    </cdr:from>
    <cdr:to>
      <cdr:x>0.78563</cdr:x>
      <cdr:y>0.21563</cdr:y>
    </cdr:to>
    <cdr:sp macro="" textlink="">
      <cdr:nvSpPr>
        <cdr:cNvPr id="30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7980817" y="1087818"/>
          <a:ext cx="708407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+ 2%</a:t>
          </a:r>
          <a:endParaRPr lang="lv-LV" sz="1100" b="1"/>
        </a:p>
      </cdr:txBody>
    </cdr:sp>
  </cdr:relSizeAnchor>
  <cdr:relSizeAnchor xmlns:cdr="http://schemas.openxmlformats.org/drawingml/2006/chartDrawing">
    <cdr:from>
      <cdr:x>0.80059</cdr:x>
      <cdr:y>0.21203</cdr:y>
    </cdr:from>
    <cdr:to>
      <cdr:x>0.85789</cdr:x>
      <cdr:y>0.26963</cdr:y>
    </cdr:to>
    <cdr:sp macro="" textlink="">
      <cdr:nvSpPr>
        <cdr:cNvPr id="22" name="Arrow: Curved Down 21">
          <a:extLst xmlns:a="http://schemas.openxmlformats.org/drawingml/2006/main">
            <a:ext uri="{FF2B5EF4-FFF2-40B4-BE49-F238E27FC236}">
              <a16:creationId xmlns:a16="http://schemas.microsoft.com/office/drawing/2014/main" id="{019E75F0-C0F9-46CB-90D0-C0F0F4724D14}"/>
            </a:ext>
          </a:extLst>
        </cdr:cNvPr>
        <cdr:cNvSpPr/>
      </cdr:nvSpPr>
      <cdr:spPr>
        <a:xfrm xmlns:a="http://schemas.openxmlformats.org/drawingml/2006/main">
          <a:off x="8854666" y="1436761"/>
          <a:ext cx="633751" cy="39031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0.80551</cdr:x>
      <cdr:y>0.1488</cdr:y>
    </cdr:from>
    <cdr:to>
      <cdr:x>0.86956</cdr:x>
      <cdr:y>0.2039</cdr:y>
    </cdr:to>
    <cdr:sp macro="" textlink="">
      <cdr:nvSpPr>
        <cdr:cNvPr id="31" name="TextBox 2">
          <a:extLst xmlns:a="http://schemas.openxmlformats.org/drawingml/2006/main">
            <a:ext uri="{FF2B5EF4-FFF2-40B4-BE49-F238E27FC236}">
              <a16:creationId xmlns:a16="http://schemas.microsoft.com/office/drawing/2014/main" id="{46ACBD21-1196-4E08-9BDC-44764F2DF0F2}"/>
            </a:ext>
          </a:extLst>
        </cdr:cNvPr>
        <cdr:cNvSpPr txBox="1"/>
      </cdr:nvSpPr>
      <cdr:spPr>
        <a:xfrm xmlns:a="http://schemas.openxmlformats.org/drawingml/2006/main">
          <a:off x="8909091" y="1008318"/>
          <a:ext cx="708408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+ 2%</a:t>
          </a:r>
          <a:endParaRPr lang="lv-LV" sz="1100" b="1"/>
        </a:p>
      </cdr:txBody>
    </cdr:sp>
  </cdr:relSizeAnchor>
  <cdr:relSizeAnchor xmlns:cdr="http://schemas.openxmlformats.org/drawingml/2006/chartDrawing">
    <cdr:from>
      <cdr:x>0.87412</cdr:x>
      <cdr:y>0.1898</cdr:y>
    </cdr:from>
    <cdr:to>
      <cdr:x>0.94155</cdr:x>
      <cdr:y>0.2474</cdr:y>
    </cdr:to>
    <cdr:sp macro="" textlink="">
      <cdr:nvSpPr>
        <cdr:cNvPr id="21" name="Arrow: Curved Down 20">
          <a:extLst xmlns:a="http://schemas.openxmlformats.org/drawingml/2006/main">
            <a:ext uri="{FF2B5EF4-FFF2-40B4-BE49-F238E27FC236}">
              <a16:creationId xmlns:a16="http://schemas.microsoft.com/office/drawing/2014/main" id="{40908F82-9D58-44EF-80D5-E0CE1CB96E44}"/>
            </a:ext>
          </a:extLst>
        </cdr:cNvPr>
        <cdr:cNvSpPr/>
      </cdr:nvSpPr>
      <cdr:spPr>
        <a:xfrm xmlns:a="http://schemas.openxmlformats.org/drawingml/2006/main">
          <a:off x="9774977" y="1298558"/>
          <a:ext cx="754126" cy="39408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0.87987</cdr:x>
      <cdr:y>0.12644</cdr:y>
    </cdr:from>
    <cdr:to>
      <cdr:x>0.94392</cdr:x>
      <cdr:y>0.18154</cdr:y>
    </cdr:to>
    <cdr:sp macro="" textlink="">
      <cdr:nvSpPr>
        <cdr:cNvPr id="32" name="TextBox 2">
          <a:extLst xmlns:a="http://schemas.openxmlformats.org/drawingml/2006/main">
            <a:ext uri="{FF2B5EF4-FFF2-40B4-BE49-F238E27FC236}">
              <a16:creationId xmlns:a16="http://schemas.microsoft.com/office/drawing/2014/main" id="{1EB6C7CA-87C2-4B07-B6B0-6273044C4D32}"/>
            </a:ext>
          </a:extLst>
        </cdr:cNvPr>
        <cdr:cNvSpPr txBox="1"/>
      </cdr:nvSpPr>
      <cdr:spPr>
        <a:xfrm xmlns:a="http://schemas.openxmlformats.org/drawingml/2006/main">
          <a:off x="9839294" y="865043"/>
          <a:ext cx="716251" cy="3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+ 4%</a:t>
          </a:r>
          <a:endParaRPr lang="lv-LV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9969-116A-4A2B-81EA-E3715C72FB3A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BF3B-1E2C-4712-958D-55A6F2BDB6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52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55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400" dirty="0"/>
              <a:t>16.03.2020 augstākais ienākošo zvanu skaits uz 113 – 4 870</a:t>
            </a:r>
          </a:p>
          <a:p>
            <a:r>
              <a:rPr lang="lv-LV" sz="1400" dirty="0"/>
              <a:t>13.03.2020  augstākais ienākošo zvanu skaits uz ĢĀKT – 1 771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890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lv-LV" dirty="0">
                <a:solidFill>
                  <a:prstClr val="black"/>
                </a:solidFill>
                <a:latin typeface="Calibri"/>
              </a:rPr>
              <a:t>SVARĪGI! Iknedēļas dati tiek sagatavoti balstoties uz operatīvo informāciju, līdz ar to IEK precizējumu rezultātā izsaukumu </a:t>
            </a:r>
            <a:r>
              <a:rPr lang="lv-LV">
                <a:solidFill>
                  <a:prstClr val="black"/>
                </a:solidFill>
                <a:latin typeface="Calibri"/>
              </a:rPr>
              <a:t>skaits mainās</a:t>
            </a:r>
            <a:endParaRPr lang="lv-LV" dirty="0">
              <a:solidFill>
                <a:prstClr val="black"/>
              </a:solidFill>
              <a:latin typeface="Calibri"/>
            </a:endParaRPr>
          </a:p>
          <a:p>
            <a:pPr defTabSz="897301">
              <a:defRPr/>
            </a:pPr>
            <a:r>
              <a:rPr lang="lv-LV" dirty="0">
                <a:solidFill>
                  <a:prstClr val="black"/>
                </a:solidFill>
                <a:latin typeface="Calibri"/>
              </a:rPr>
              <a:t>01.01.2021 augstākais izpildīto izsaukumu skaits – 1 265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334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lv-LV" dirty="0"/>
              <a:t>SVARĪGI! Iknedēļas dati tiek sagatavoti balstoties uz operatīvo informāciju, līdz ar to IEK precizējumu rezultātā izsaukumu skaits mainās</a:t>
            </a:r>
          </a:p>
          <a:p>
            <a:pPr defTabSz="897301">
              <a:defRPr/>
            </a:pPr>
            <a:r>
              <a:rPr lang="lv-LV" dirty="0"/>
              <a:t>01.01.2021 augstākais </a:t>
            </a:r>
            <a:r>
              <a:rPr lang="lv-LV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izpildīto izsaukumu skaits ar akūtu elpceļu saslimšanu, t.sk. iespējamu/apstiprinātu COVID-19 </a:t>
            </a:r>
            <a:r>
              <a:rPr lang="lv-LV" dirty="0"/>
              <a:t>–  252</a:t>
            </a:r>
          </a:p>
          <a:p>
            <a:pPr defTabSz="897301">
              <a:defRPr/>
            </a:pPr>
            <a:r>
              <a:rPr lang="lv-LV" dirty="0"/>
              <a:t>01.01.2021 un 08.01.2021 augstākais </a:t>
            </a:r>
            <a:r>
              <a:rPr lang="lv-LV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stacionārā nogādāto skaits ar akūtu elpceļu saslimšanu t.sk., iespējamu/apstiprinātu COVID-19</a:t>
            </a:r>
            <a:r>
              <a:rPr lang="lv-LV" dirty="0"/>
              <a:t> –  126</a:t>
            </a:r>
          </a:p>
          <a:p>
            <a:pPr defTabSz="897301">
              <a:defRPr/>
            </a:pPr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628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347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607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991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6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03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3968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509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773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370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66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366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9714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517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53784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7908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7656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6404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37A65-7E60-4415-9CBE-6889BB5EBEE0}" type="slidenum">
              <a:rPr lang="lv-LV" smtClean="0">
                <a:solidFill>
                  <a:srgbClr val="637052"/>
                </a:solidFill>
              </a:rPr>
              <a:pPr/>
              <a:t>‹#›</a:t>
            </a:fld>
            <a:endParaRPr lang="lv-LV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7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4201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552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06AC-CC9C-4597-A47A-1063A36EE8BC}" type="datetimeFigureOut">
              <a:rPr lang="lv-LV" smtClean="0"/>
              <a:pPr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37A65-7E60-4415-9CBE-6889BB5EBEE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42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4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77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6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0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3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7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4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2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3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27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76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5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7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75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0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81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11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09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15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9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7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2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4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58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4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2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0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3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E5D606AC-CC9C-4597-A47A-1063A36EE8BC}" type="datetimeFigureOut">
              <a:rPr lang="lv-LV" smtClean="0"/>
              <a:pPr defTabSz="457200"/>
              <a:t>19.01.2021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26C37A65-7E60-4415-9CBE-6889BB5EBEE0}" type="slidenum">
              <a:rPr lang="lv-LV" smtClean="0"/>
              <a:pPr defTabSz="45720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414670" y="1828800"/>
            <a:ext cx="4563729" cy="2269067"/>
          </a:xfrm>
        </p:spPr>
        <p:txBody>
          <a:bodyPr>
            <a:normAutofit/>
          </a:bodyPr>
          <a:lstStyle/>
          <a:p>
            <a:pPr algn="r"/>
            <a:r>
              <a:rPr lang="lv-LV" sz="3200" dirty="0"/>
              <a:t>Ziņojums:</a:t>
            </a:r>
            <a:br>
              <a:rPr lang="lv-LV" sz="3200" dirty="0"/>
            </a:br>
            <a:r>
              <a:rPr lang="lv-LV" sz="3200" dirty="0"/>
              <a:t> Krīzes vadības padomei</a:t>
            </a:r>
            <a:br>
              <a:rPr lang="lv-LV" sz="3200" dirty="0"/>
            </a:br>
            <a:r>
              <a:rPr lang="lv-LV" sz="3200" dirty="0"/>
              <a:t>19.01.2021</a:t>
            </a:r>
            <a:endParaRPr lang="lv-LV" sz="44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619930" y="4777570"/>
            <a:ext cx="4307670" cy="1151467"/>
          </a:xfrm>
        </p:spPr>
        <p:txBody>
          <a:bodyPr>
            <a:normAutofit/>
          </a:bodyPr>
          <a:lstStyle/>
          <a:p>
            <a:pPr algn="r"/>
            <a:r>
              <a:rPr lang="lv-LV" dirty="0">
                <a:solidFill>
                  <a:schemeClr val="tx1"/>
                </a:solidFill>
              </a:rPr>
              <a:t>Neatliekamās medicīniskās palīdzības dienests</a:t>
            </a:r>
          </a:p>
          <a:p>
            <a:pPr algn="r"/>
            <a:r>
              <a:rPr lang="lv-LV" dirty="0">
                <a:solidFill>
                  <a:schemeClr val="tx1"/>
                </a:solidFill>
              </a:rPr>
              <a:t>KATASTROFU MEDICĪNAS CENTRS</a:t>
            </a:r>
          </a:p>
        </p:txBody>
      </p:sp>
    </p:spTree>
    <p:extLst>
      <p:ext uri="{BB962C8B-B14F-4D97-AF65-F5344CB8AC3E}">
        <p14:creationId xmlns:p14="http://schemas.microsoft.com/office/powerpoint/2010/main" val="162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140219"/>
            <a:ext cx="10515600" cy="6890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N</a:t>
            </a:r>
            <a:r>
              <a:rPr lang="lv-LV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eatliekamās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medicīniskās palīdzības </a:t>
            </a:r>
            <a:r>
              <a:rPr lang="lv-LV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kopējā gultu noslodze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noslodzes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3 universitātes, 7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reģionālajām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11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lokālajām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iestādēm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(nav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specalizētās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1.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iestādes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48B71-3F52-4C8C-8CD0-38230BA1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73368"/>
            <a:ext cx="12192000" cy="61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0" y="73998"/>
            <a:ext cx="12192000" cy="9026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</a:t>
            </a:r>
            <a:r>
              <a:rPr lang="lv-LV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b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intensīvās terapijas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(2., 3. 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gultu noslodze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Kopskaitā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reanimācijas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intensīvās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pārprofilētās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pacientiem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slimības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gaitu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599FD-378D-47FB-A018-72CE07BF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637"/>
            <a:ext cx="12192000" cy="58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0" y="67112"/>
            <a:ext cx="12191999" cy="101898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pacientiem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noslodze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vidēji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ārstēšanai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aprūpei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Universitātes, 7 Reģionālās, 2 Lokālā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3 Pirmā līmeņa </a:t>
            </a:r>
            <a:r>
              <a:rPr lang="lv-LV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as)</a:t>
            </a:r>
            <a:b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Nav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BKUS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bērniem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b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61353-4987-4847-B4D2-B72A6331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380"/>
            <a:ext cx="12192000" cy="59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F6FE-800E-4019-B835-639CDAFA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77" y="42687"/>
            <a:ext cx="11862216" cy="976644"/>
          </a:xfrm>
        </p:spPr>
        <p:txBody>
          <a:bodyPr/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N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eatliekamās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medicīniskās palīdzības 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slimnīc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gultu noslodze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brīvdienās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(16.01. – 17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.)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61DA6-64F3-4B44-917E-931CD78BA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431"/>
            <a:ext cx="12192000" cy="59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5CE7-18C0-45C7-B551-4256557E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059"/>
          </a:xfrm>
        </p:spPr>
        <p:txBody>
          <a:bodyPr/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N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eatliekamās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medicīniskās palīdzības 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slimnīc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gultu noslodze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darba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dienās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(12.01.-18.01.)</a:t>
            </a: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CB52D-F62E-4DA5-9380-D43E0E9D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222"/>
            <a:ext cx="12192000" cy="59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operatīvās vadības centrā ienākošo zvanu skaits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756884"/>
              </p:ext>
            </p:extLst>
          </p:nvPr>
        </p:nvGraphicFramePr>
        <p:xfrm>
          <a:off x="-1" y="1681162"/>
          <a:ext cx="12192001" cy="350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316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brigāžu izpildīto izsaukumu skaits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036949"/>
              </p:ext>
            </p:extLst>
          </p:nvPr>
        </p:nvGraphicFramePr>
        <p:xfrm>
          <a:off x="-1" y="1704975"/>
          <a:ext cx="12192001" cy="341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74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brigāžu izpildīto izsaukumu (elpceļu infekcijas/Covid-19) skaits un pacientu nogādāšana stacionārā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37894"/>
              </p:ext>
            </p:extLst>
          </p:nvPr>
        </p:nvGraphicFramePr>
        <p:xfrm>
          <a:off x="-1" y="1578768"/>
          <a:ext cx="12192001" cy="486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002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7ABF-F712-45D1-BBEA-F674C6C3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" y="164683"/>
            <a:ext cx="10058400" cy="909737"/>
          </a:xfrm>
        </p:spPr>
        <p:txBody>
          <a:bodyPr>
            <a:normAutofit/>
          </a:bodyPr>
          <a:lstStyle/>
          <a:p>
            <a:pPr algn="ctr"/>
            <a:r>
              <a:rPr lang="lv-LV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NMPD izsaukumu skaits pie C19</a:t>
            </a:r>
          </a:p>
        </p:txBody>
      </p:sp>
      <p:graphicFrame>
        <p:nvGraphicFramePr>
          <p:cNvPr id="4" name="Diagramma 1">
            <a:extLst>
              <a:ext uri="{FF2B5EF4-FFF2-40B4-BE49-F238E27FC236}">
                <a16:creationId xmlns:a16="http://schemas.microsoft.com/office/drawing/2014/main" id="{3D486F3E-024E-430F-9BCB-E846408F0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45547"/>
              </p:ext>
            </p:extLst>
          </p:nvPr>
        </p:nvGraphicFramePr>
        <p:xfrm>
          <a:off x="167779" y="1196340"/>
          <a:ext cx="11870423" cy="550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3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914A-0955-4798-8FEE-BB936D7D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99224"/>
            <a:ext cx="11525250" cy="1287616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Stacionārā nogādāto īpatsvars NMPD etapā– </a:t>
            </a:r>
            <a:b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vidēji šajā periodā </a:t>
            </a:r>
            <a:r>
              <a:rPr lang="lv-LV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kopējā C19 izsaukumu skaita 2020.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C7B800-F21B-4CB3-A906-75FD61C40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10515"/>
              </p:ext>
            </p:extLst>
          </p:nvPr>
        </p:nvGraphicFramePr>
        <p:xfrm>
          <a:off x="200024" y="1828800"/>
          <a:ext cx="11854955" cy="46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2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Situācijas raksturojums: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2020.gada decembris – 2021.gada janvāris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5A25E5-6F9E-440A-B626-04C735F12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67979"/>
              </p:ext>
            </p:extLst>
          </p:nvPr>
        </p:nvGraphicFramePr>
        <p:xfrm>
          <a:off x="155575" y="1834092"/>
          <a:ext cx="119157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aisnstūris 6"/>
          <p:cNvSpPr/>
          <p:nvPr/>
        </p:nvSpPr>
        <p:spPr>
          <a:xfrm>
            <a:off x="733428" y="1770791"/>
            <a:ext cx="72961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SPKC dati: Latvijā hospitalizēto Covid-19 pacientu skaits pret jaunatklāto gadījumu skaitu: </a:t>
            </a:r>
            <a:r>
              <a:rPr lang="lv-LV" b="1" dirty="0">
                <a:solidFill>
                  <a:prstClr val="black"/>
                </a:solidFill>
              </a:rPr>
              <a:t>15 %. </a:t>
            </a:r>
          </a:p>
        </p:txBody>
      </p:sp>
      <p:sp>
        <p:nvSpPr>
          <p:cNvPr id="3" name="AutoShape 2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AutoShape 4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8F37-E9F6-42C6-8E01-433CEA9E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292963"/>
            <a:ext cx="11718524" cy="994817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Stacionārā nogādāto īpatsvars NMPD etapā– </a:t>
            </a:r>
            <a:b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vidēji šajā periodā </a:t>
            </a:r>
            <a:r>
              <a:rPr lang="lv-LV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kopējā C19 izsaukumu skaita 2021.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C7E400-992A-401B-9F65-7B860A7B4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3582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13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B497-A277-4AA8-98FD-53C04E60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6385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Hospitalizēto pacientu skaits NMPD/NVD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26581-CDE6-49FF-906C-BB6AD7CEA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608969"/>
              </p:ext>
            </p:extLst>
          </p:nvPr>
        </p:nvGraphicFramePr>
        <p:xfrm>
          <a:off x="457199" y="1828801"/>
          <a:ext cx="11471946" cy="46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A9116AF-1B97-411C-BA26-D38B70B4CB0C}"/>
              </a:ext>
            </a:extLst>
          </p:cNvPr>
          <p:cNvSpPr/>
          <p:nvPr/>
        </p:nvSpPr>
        <p:spPr>
          <a:xfrm>
            <a:off x="8240271" y="1182988"/>
            <a:ext cx="3027286" cy="630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NMPD iekļauti gan apstiprinātie, gan ar aizdomām aizvestie bez testa. </a:t>
            </a:r>
          </a:p>
          <a:p>
            <a:pPr algn="ctr" defTabSz="457200"/>
            <a:r>
              <a:rPr lang="lv-LV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NVD iekļauti tikai apstiprinātie C19</a:t>
            </a:r>
          </a:p>
        </p:txBody>
      </p:sp>
    </p:spTree>
    <p:extLst>
      <p:ext uri="{BB962C8B-B14F-4D97-AF65-F5344CB8AC3E}">
        <p14:creationId xmlns:p14="http://schemas.microsoft.com/office/powerpoint/2010/main" val="30878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D0F0-7EC3-4180-A9A5-ACEFC570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46" y="0"/>
            <a:ext cx="11110519" cy="806661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IAL nodrošinājums un IAL rezerves </a:t>
            </a:r>
            <a:r>
              <a:rPr lang="lv-LV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(15.01.)</a:t>
            </a: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FC287-67BC-4DC7-AA08-366C7B4D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79" y="662848"/>
            <a:ext cx="10161242" cy="61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-69669"/>
            <a:ext cx="10515600" cy="1030017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Respiratoru FFP2 un FFP3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endParaRPr lang="lv-LV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9F2B7-3E7F-4774-A8FB-7656DB4A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859"/>
            <a:ext cx="12192000" cy="6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1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531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Ķirurģisko masku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C4C93-91BB-431F-9C7F-5988704C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5316"/>
            <a:ext cx="12192000" cy="59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58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1021080" y="147410"/>
            <a:ext cx="10515600" cy="742753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Ķermeņa aizsarglīdzekļu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FB42-B288-4F67-BD90-4AD26603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481"/>
            <a:ext cx="121920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Universitātes un reģionālo slimnīcu Covid-19 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pacientiem paredzēto gultu noslodze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Gultas, ka paredzētas gan vidēji smagu, gan smagu Covid-19 pacientu ārstēšanai un aprūpei</a:t>
            </a:r>
            <a:endParaRPr lang="lv-LV" dirty="0"/>
          </a:p>
        </p:txBody>
      </p:sp>
      <p:graphicFrame>
        <p:nvGraphicFramePr>
          <p:cNvPr id="5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65476"/>
              </p:ext>
            </p:extLst>
          </p:nvPr>
        </p:nvGraphicFramePr>
        <p:xfrm>
          <a:off x="109514" y="1645920"/>
          <a:ext cx="11899606" cy="5052064"/>
        </p:xfrm>
        <a:graphic>
          <a:graphicData uri="http://schemas.openxmlformats.org/drawingml/2006/table">
            <a:tbl>
              <a:tblPr/>
              <a:tblGrid>
                <a:gridCol w="181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9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5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545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Ārstniecības iestādes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Kopējais gultu skaits Covid -19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Aizņemto gultu skaits Covid- 19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Brīvo gultu skaits Covid-19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Procentuāli aizņemto gultu skaits no šobrīd pārprofilētajām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Gultu skaits, ko vēl papildus iespējams pārprofilēt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Stacionārās ārstniecības iestādes kopējais gultu skaits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Kopējais paredzētais gultu skaits Covid -19 pacientiem (gan esošās Covid-19 gultas, gan papildus pārprofilējamās)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Cik gultas procentuāli paredzētas Covid-19 pacientiem no gultu kopskaita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RAKUS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VSIA "Paula Stradiņa Klīniskā universitātes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"Liepājas reģionālā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"Ziemeļkurzemes reģionālā slimnīca" Ventspils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"Vidzemes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"Daugavpils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"Rēzeknes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4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SIA"Jēkabpils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"Jelgavas pilsētas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"Balvu un Gulbenes slimnīcu apvienība" Balvu slimnīca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"Dobeles un apkārtnes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83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"Bauskas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61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"Aizkraukles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48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"Ludzas medicīnas centrs"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65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2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NMP slimnīcas, kurās ir traucēta / ierobežota NMP palīdzas sniegšana atsevišķos profilos</a:t>
            </a:r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21505"/>
              </p:ext>
            </p:extLst>
          </p:nvPr>
        </p:nvGraphicFramePr>
        <p:xfrm>
          <a:off x="467360" y="1661160"/>
          <a:ext cx="11008360" cy="4221480"/>
        </p:xfrm>
        <a:graphic>
          <a:graphicData uri="http://schemas.openxmlformats.org/drawingml/2006/table">
            <a:tbl>
              <a:tblPr/>
              <a:tblGrid>
                <a:gridCol w="246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38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Ārstniecības iestāde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Datums no/līdz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Ierobežota/traucēta NMP  nodrošināšana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1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Jelgavas pilsētas slimnīca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15.12.2020.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Traumatoloģijas nodaļa  apvienota ar Ķirurģijas nodaļu (iemesls - darbinieku prombūtne slimības dēļ). </a:t>
                      </a:r>
                    </a:p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Ir vienošanās ar Dobeles slimnīcu par daļēju traumatoloģijas pacientu uzņemšanu.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Piejūras slimnīca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06.01.2021.  - 20.01.2021.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 Pārtraukta pacient</a:t>
                      </a:r>
                      <a:r>
                        <a:rPr lang="lv-LV" sz="1400" b="1" i="0" u="none" strike="noStrike" baseline="0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u uzņemšana.</a:t>
                      </a:r>
                      <a:endParaRPr lang="lv-LV" sz="14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Alūksnes slimnīca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08.01.2021. - 22.01.2021.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internā profila un neiroloģijas pacienti.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5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Jēkabpils slimnīca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15.01.2021.- 31.01.2021.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traumatoloģijas pacienti.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36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SIA ,,Preiļu slimnīca''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17.01.2021.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pacienti dzemdību nodaļā.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9F2B0130-A90F-41B9-B5B6-7138525D6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49903"/>
              </p:ext>
            </p:extLst>
          </p:nvPr>
        </p:nvGraphicFramePr>
        <p:xfrm>
          <a:off x="504657" y="8162"/>
          <a:ext cx="11182686" cy="684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46ACBD21-1196-4E08-9BDC-44764F2DF0F2}"/>
              </a:ext>
            </a:extLst>
          </p:cNvPr>
          <p:cNvSpPr txBox="1"/>
          <p:nvPr/>
        </p:nvSpPr>
        <p:spPr>
          <a:xfrm>
            <a:off x="10376074" y="4823661"/>
            <a:ext cx="542202" cy="28708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+</a:t>
            </a:r>
            <a:r>
              <a:rPr lang="lv-LV" sz="1050" b="1" dirty="0"/>
              <a:t>46</a:t>
            </a:r>
            <a:r>
              <a:rPr lang="en-US" sz="1050" b="1" dirty="0"/>
              <a:t>%</a:t>
            </a:r>
            <a:endParaRPr lang="lv-LV" sz="1050" b="1" dirty="0"/>
          </a:p>
        </p:txBody>
      </p:sp>
      <p:sp>
        <p:nvSpPr>
          <p:cNvPr id="7" name="Arrow: Curved Down 21">
            <a:extLst>
              <a:ext uri="{FF2B5EF4-FFF2-40B4-BE49-F238E27FC236}">
                <a16:creationId xmlns:a16="http://schemas.microsoft.com/office/drawing/2014/main" id="{019E75F0-C0F9-46CB-90D0-C0F0F4724D14}"/>
              </a:ext>
            </a:extLst>
          </p:cNvPr>
          <p:cNvSpPr/>
          <p:nvPr/>
        </p:nvSpPr>
        <p:spPr>
          <a:xfrm>
            <a:off x="10285454" y="5208242"/>
            <a:ext cx="723443" cy="300115"/>
          </a:xfrm>
          <a:prstGeom prst="curvedDownArrow">
            <a:avLst/>
          </a:prstGeom>
          <a:solidFill>
            <a:srgbClr val="B82D2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2103" r="1248" b="2674"/>
          <a:stretch/>
        </p:blipFill>
        <p:spPr bwMode="auto">
          <a:xfrm>
            <a:off x="524394" y="65088"/>
            <a:ext cx="11487925" cy="671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70050" y="19621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692" y="149599"/>
            <a:ext cx="4962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prstClr val="black"/>
                </a:solidFill>
              </a:rPr>
              <a:t>Informācija no Operatīvā datu paneļa:  1</a:t>
            </a:r>
            <a:r>
              <a:rPr lang="en-US" sz="1600" dirty="0">
                <a:solidFill>
                  <a:prstClr val="black"/>
                </a:solidFill>
              </a:rPr>
              <a:t>8</a:t>
            </a:r>
            <a:r>
              <a:rPr lang="lv-LV" sz="1600" dirty="0">
                <a:solidFill>
                  <a:prstClr val="black"/>
                </a:solidFill>
              </a:rPr>
              <a:t>.01.2021.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9782175" y="-28266"/>
            <a:ext cx="2409825" cy="7213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prstClr val="white"/>
                </a:solidFill>
              </a:rPr>
              <a:t>Covid-19 slimnīcas</a:t>
            </a:r>
          </a:p>
        </p:txBody>
      </p:sp>
      <p:sp>
        <p:nvSpPr>
          <p:cNvPr id="69" name="Ovāls 68"/>
          <p:cNvSpPr/>
          <p:nvPr/>
        </p:nvSpPr>
        <p:spPr>
          <a:xfrm>
            <a:off x="6399538" y="1655892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3" name="Ovāls 72"/>
          <p:cNvSpPr/>
          <p:nvPr/>
        </p:nvSpPr>
        <p:spPr>
          <a:xfrm>
            <a:off x="8697058" y="4839831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8" name="Taisnstūris 77"/>
          <p:cNvSpPr/>
          <p:nvPr/>
        </p:nvSpPr>
        <p:spPr>
          <a:xfrm>
            <a:off x="5063445" y="-28267"/>
            <a:ext cx="2409825" cy="721301"/>
          </a:xfrm>
          <a:prstGeom prst="rect">
            <a:avLst/>
          </a:prstGeom>
          <a:gradFill flip="none" rotWithShape="1">
            <a:gsLst>
              <a:gs pos="52680">
                <a:schemeClr val="accent1"/>
              </a:gs>
              <a:gs pos="0">
                <a:schemeClr val="accent5"/>
              </a:gs>
              <a:gs pos="44000">
                <a:schemeClr val="accent5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prstClr val="white"/>
                </a:solidFill>
              </a:rPr>
              <a:t>NMP slimnīcas </a:t>
            </a:r>
          </a:p>
          <a:p>
            <a:pPr algn="ctr"/>
            <a:r>
              <a:rPr lang="lv-LV" dirty="0">
                <a:solidFill>
                  <a:prstClr val="white"/>
                </a:solidFill>
              </a:rPr>
              <a:t>(KUS, RS, LS)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7473270" y="-30558"/>
            <a:ext cx="2409825" cy="7213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NMP (Hronisko pacientu aprūpe) slimnīcas </a:t>
            </a:r>
          </a:p>
          <a:p>
            <a:pPr algn="ctr"/>
            <a:r>
              <a:rPr lang="lv-LV" sz="1600" dirty="0">
                <a:solidFill>
                  <a:prstClr val="white"/>
                </a:solidFill>
              </a:rPr>
              <a:t>(RS </a:t>
            </a:r>
            <a:r>
              <a:rPr lang="lv-LV" sz="1600" dirty="0" err="1">
                <a:solidFill>
                  <a:prstClr val="white"/>
                </a:solidFill>
              </a:rPr>
              <a:t>sv</a:t>
            </a:r>
            <a:r>
              <a:rPr lang="lv-LV" sz="1600" dirty="0">
                <a:solidFill>
                  <a:prstClr val="white"/>
                </a:solidFill>
              </a:rPr>
              <a:t> un LS)</a:t>
            </a:r>
          </a:p>
        </p:txBody>
      </p:sp>
      <p:sp>
        <p:nvSpPr>
          <p:cNvPr id="83" name="Ovāls 82"/>
          <p:cNvSpPr/>
          <p:nvPr/>
        </p:nvSpPr>
        <p:spPr>
          <a:xfrm>
            <a:off x="7865032" y="132376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" name="Ovāls 2"/>
          <p:cNvSpPr/>
          <p:nvPr/>
        </p:nvSpPr>
        <p:spPr>
          <a:xfrm>
            <a:off x="1561811" y="191808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7" name="Ovāls 46"/>
          <p:cNvSpPr/>
          <p:nvPr/>
        </p:nvSpPr>
        <p:spPr>
          <a:xfrm>
            <a:off x="931430" y="4186631"/>
            <a:ext cx="318077" cy="322491"/>
          </a:xfrm>
          <a:prstGeom prst="ellipse">
            <a:avLst/>
          </a:prstGeom>
          <a:gradFill flip="none" rotWithShape="1"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8" name="Ovāls 47"/>
          <p:cNvSpPr/>
          <p:nvPr/>
        </p:nvSpPr>
        <p:spPr>
          <a:xfrm>
            <a:off x="7614072" y="1494647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9" name="Ovāls 48"/>
          <p:cNvSpPr/>
          <p:nvPr/>
        </p:nvSpPr>
        <p:spPr>
          <a:xfrm>
            <a:off x="4997450" y="406517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0" name="Ovāls 49"/>
          <p:cNvSpPr/>
          <p:nvPr/>
        </p:nvSpPr>
        <p:spPr>
          <a:xfrm>
            <a:off x="7869516" y="44996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1" name="Ovāls 50"/>
          <p:cNvSpPr/>
          <p:nvPr/>
        </p:nvSpPr>
        <p:spPr>
          <a:xfrm>
            <a:off x="10508961" y="415404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2" name="Ovāls 51"/>
          <p:cNvSpPr/>
          <p:nvPr/>
        </p:nvSpPr>
        <p:spPr>
          <a:xfrm>
            <a:off x="8963890" y="60490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3" name="Ovāls 52"/>
          <p:cNvSpPr/>
          <p:nvPr/>
        </p:nvSpPr>
        <p:spPr>
          <a:xfrm>
            <a:off x="3167679" y="23532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4" name="Ovāls 53"/>
          <p:cNvSpPr/>
          <p:nvPr/>
        </p:nvSpPr>
        <p:spPr>
          <a:xfrm>
            <a:off x="2165702" y="3125498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6" name="Ovāls 55"/>
          <p:cNvSpPr/>
          <p:nvPr/>
        </p:nvSpPr>
        <p:spPr>
          <a:xfrm>
            <a:off x="3992142" y="3173123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7" name="Ovāls 56"/>
          <p:cNvSpPr/>
          <p:nvPr/>
        </p:nvSpPr>
        <p:spPr>
          <a:xfrm>
            <a:off x="5526120" y="4674153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8" name="Ovāls 57"/>
          <p:cNvSpPr/>
          <p:nvPr/>
        </p:nvSpPr>
        <p:spPr>
          <a:xfrm>
            <a:off x="7178581" y="420052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9" name="Ovāls 58"/>
          <p:cNvSpPr/>
          <p:nvPr/>
        </p:nvSpPr>
        <p:spPr>
          <a:xfrm>
            <a:off x="10987087" y="410199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0" name="Ovāls 59"/>
          <p:cNvSpPr/>
          <p:nvPr/>
        </p:nvSpPr>
        <p:spPr>
          <a:xfrm>
            <a:off x="4840320" y="3279775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1" name="Ovāls 60"/>
          <p:cNvSpPr/>
          <p:nvPr/>
        </p:nvSpPr>
        <p:spPr>
          <a:xfrm>
            <a:off x="6164392" y="354200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2" name="Ovāls 61"/>
          <p:cNvSpPr/>
          <p:nvPr/>
        </p:nvSpPr>
        <p:spPr>
          <a:xfrm>
            <a:off x="8631780" y="338642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3" name="Ovāls 62"/>
          <p:cNvSpPr/>
          <p:nvPr/>
        </p:nvSpPr>
        <p:spPr>
          <a:xfrm>
            <a:off x="9480899" y="2512515"/>
            <a:ext cx="135215" cy="12563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6" name="Ovāls 65"/>
          <p:cNvSpPr/>
          <p:nvPr/>
        </p:nvSpPr>
        <p:spPr>
          <a:xfrm>
            <a:off x="9908793" y="179647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8" name="Ovāls 67"/>
          <p:cNvSpPr/>
          <p:nvPr/>
        </p:nvSpPr>
        <p:spPr>
          <a:xfrm>
            <a:off x="7174090" y="20975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0" name="Ovāls 69"/>
          <p:cNvSpPr/>
          <p:nvPr/>
        </p:nvSpPr>
        <p:spPr>
          <a:xfrm>
            <a:off x="10179312" y="599699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2" name="Ovāls 71"/>
          <p:cNvSpPr/>
          <p:nvPr/>
        </p:nvSpPr>
        <p:spPr>
          <a:xfrm>
            <a:off x="9531299" y="4935081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4" name="Ovāls 73"/>
          <p:cNvSpPr/>
          <p:nvPr/>
        </p:nvSpPr>
        <p:spPr>
          <a:xfrm>
            <a:off x="4200072" y="4126922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6" name="Ovāls 75"/>
          <p:cNvSpPr/>
          <p:nvPr/>
        </p:nvSpPr>
        <p:spPr>
          <a:xfrm>
            <a:off x="10243914" y="2566515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0" name="Ovāls 79"/>
          <p:cNvSpPr/>
          <p:nvPr/>
        </p:nvSpPr>
        <p:spPr>
          <a:xfrm>
            <a:off x="5330749" y="3261186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1" name="Ovāls 80"/>
          <p:cNvSpPr/>
          <p:nvPr/>
        </p:nvSpPr>
        <p:spPr>
          <a:xfrm>
            <a:off x="5526542" y="327723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2" name="Ovāls 81"/>
          <p:cNvSpPr/>
          <p:nvPr/>
        </p:nvSpPr>
        <p:spPr>
          <a:xfrm>
            <a:off x="5704363" y="3133063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4" name="Ovāls 83"/>
          <p:cNvSpPr/>
          <p:nvPr/>
        </p:nvSpPr>
        <p:spPr>
          <a:xfrm>
            <a:off x="2987471" y="4006740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4" name="Ovāls 43"/>
          <p:cNvSpPr/>
          <p:nvPr/>
        </p:nvSpPr>
        <p:spPr>
          <a:xfrm>
            <a:off x="3992142" y="6348621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5" name="Ovāls 44"/>
          <p:cNvSpPr/>
          <p:nvPr/>
        </p:nvSpPr>
        <p:spPr>
          <a:xfrm>
            <a:off x="5665671" y="632714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6" name="Ovāls 45"/>
          <p:cNvSpPr/>
          <p:nvPr/>
        </p:nvSpPr>
        <p:spPr>
          <a:xfrm>
            <a:off x="7241153" y="637154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0" y="6193662"/>
            <a:ext cx="11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Ludzas slimnīca: 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73601" y="6193662"/>
            <a:ext cx="12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Aizkraukles slimnīca: 40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08275" y="6193662"/>
            <a:ext cx="121759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prstClr val="black"/>
                </a:solidFill>
              </a:rPr>
              <a:t>Bauskas slimnīca: 30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4062296" y="5864388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Covid-19 gultas vietu skaits: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C9DEA-88AC-4528-A7B8-21DCAADB22F0}"/>
              </a:ext>
            </a:extLst>
          </p:cNvPr>
          <p:cNvSpPr/>
          <p:nvPr/>
        </p:nvSpPr>
        <p:spPr>
          <a:xfrm>
            <a:off x="45670" y="613745"/>
            <a:ext cx="1725980" cy="541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Kopā</a:t>
            </a:r>
            <a:r>
              <a:rPr lang="en-US" sz="1000" dirty="0">
                <a:solidFill>
                  <a:prstClr val="black"/>
                </a:solidFill>
              </a:rPr>
              <a:t> IT </a:t>
            </a:r>
            <a:r>
              <a:rPr lang="en-US" sz="1000" dirty="0" err="1">
                <a:solidFill>
                  <a:prstClr val="black"/>
                </a:solidFill>
              </a:rPr>
              <a:t>slimnīcā</a:t>
            </a:r>
            <a:r>
              <a:rPr lang="en-US" sz="1000" dirty="0">
                <a:solidFill>
                  <a:prstClr val="black"/>
                </a:solidFill>
              </a:rPr>
              <a:t> (2.,3. </a:t>
            </a:r>
            <a:r>
              <a:rPr lang="en-US" sz="1000" dirty="0" err="1">
                <a:solidFill>
                  <a:prstClr val="black"/>
                </a:solidFill>
              </a:rPr>
              <a:t>līmeņa</a:t>
            </a:r>
            <a:r>
              <a:rPr lang="en-US" sz="1000" dirty="0">
                <a:solidFill>
                  <a:prstClr val="black"/>
                </a:solidFill>
              </a:rPr>
              <a:t> IT/ 1. </a:t>
            </a:r>
            <a:r>
              <a:rPr lang="en-US" sz="1000" dirty="0" err="1">
                <a:solidFill>
                  <a:prstClr val="black"/>
                </a:solidFill>
              </a:rPr>
              <a:t>līmeņa</a:t>
            </a:r>
            <a:r>
              <a:rPr lang="en-US" sz="1000" dirty="0">
                <a:solidFill>
                  <a:prstClr val="black"/>
                </a:solidFill>
              </a:rPr>
              <a:t> IT)</a:t>
            </a:r>
            <a:endParaRPr lang="lv-LV" sz="1000" dirty="0">
              <a:solidFill>
                <a:prstClr val="black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CD999EB-8517-4780-A79A-8456FFE93302}"/>
              </a:ext>
            </a:extLst>
          </p:cNvPr>
          <p:cNvSpPr/>
          <p:nvPr/>
        </p:nvSpPr>
        <p:spPr>
          <a:xfrm>
            <a:off x="1771650" y="613745"/>
            <a:ext cx="1725980" cy="534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Covid-19 IT (2.,3. </a:t>
            </a:r>
            <a:r>
              <a:rPr lang="en-US" sz="1000" dirty="0" err="1">
                <a:solidFill>
                  <a:prstClr val="black"/>
                </a:solidFill>
              </a:rPr>
              <a:t>līmeņa</a:t>
            </a:r>
            <a:r>
              <a:rPr lang="en-US" sz="1000" dirty="0">
                <a:solidFill>
                  <a:prstClr val="black"/>
                </a:solidFill>
              </a:rPr>
              <a:t> IT/ 1. </a:t>
            </a:r>
            <a:r>
              <a:rPr lang="en-US" sz="1000" dirty="0" err="1">
                <a:solidFill>
                  <a:prstClr val="black"/>
                </a:solidFill>
              </a:rPr>
              <a:t>līmeņa</a:t>
            </a:r>
            <a:r>
              <a:rPr lang="en-US" sz="1000" dirty="0">
                <a:solidFill>
                  <a:prstClr val="black"/>
                </a:solidFill>
              </a:rPr>
              <a:t> IT)</a:t>
            </a:r>
            <a:endParaRPr lang="lv-LV" sz="1000" dirty="0">
              <a:solidFill>
                <a:prstClr val="black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B20A71F-624A-4151-9884-A2ED04236CE3}"/>
              </a:ext>
            </a:extLst>
          </p:cNvPr>
          <p:cNvSpPr/>
          <p:nvPr/>
        </p:nvSpPr>
        <p:spPr>
          <a:xfrm>
            <a:off x="1877416" y="1804835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23(9/14)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A184A0-5F8D-4F3A-B15C-D97EF9EEDFAB}"/>
              </a:ext>
            </a:extLst>
          </p:cNvPr>
          <p:cNvSpPr/>
          <p:nvPr/>
        </p:nvSpPr>
        <p:spPr>
          <a:xfrm>
            <a:off x="1877417" y="1941591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10(6/4)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2237247-2419-4ADE-A9BB-D351BD711146}"/>
              </a:ext>
            </a:extLst>
          </p:cNvPr>
          <p:cNvSpPr/>
          <p:nvPr/>
        </p:nvSpPr>
        <p:spPr>
          <a:xfrm>
            <a:off x="1124417" y="3992916"/>
            <a:ext cx="752999" cy="159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46(16/30)</a:t>
            </a:r>
            <a:endParaRPr lang="lv-LV" sz="600" dirty="0">
              <a:solidFill>
                <a:prstClr val="black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E9EFA7-A9EC-44E4-B8D5-CC6E713CF974}"/>
              </a:ext>
            </a:extLst>
          </p:cNvPr>
          <p:cNvSpPr/>
          <p:nvPr/>
        </p:nvSpPr>
        <p:spPr>
          <a:xfrm>
            <a:off x="1122630" y="4164594"/>
            <a:ext cx="752369" cy="117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8(8/0)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2659D57-580D-4031-842F-5E000D67CB9D}"/>
              </a:ext>
            </a:extLst>
          </p:cNvPr>
          <p:cNvSpPr/>
          <p:nvPr/>
        </p:nvSpPr>
        <p:spPr>
          <a:xfrm>
            <a:off x="2067488" y="3167657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4(4/0)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08CBEC3-EE13-454A-AFD5-67CFA4281874}"/>
              </a:ext>
            </a:extLst>
          </p:cNvPr>
          <p:cNvSpPr/>
          <p:nvPr/>
        </p:nvSpPr>
        <p:spPr>
          <a:xfrm>
            <a:off x="3038271" y="2448826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3(3/0)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AFAE0F9-AB99-4AB3-8C13-606B590CE0CA}"/>
              </a:ext>
            </a:extLst>
          </p:cNvPr>
          <p:cNvSpPr/>
          <p:nvPr/>
        </p:nvSpPr>
        <p:spPr>
          <a:xfrm>
            <a:off x="3795244" y="3246539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6(4/2)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6A9ADF-3090-4999-B562-7FCA22A86AB4}"/>
              </a:ext>
            </a:extLst>
          </p:cNvPr>
          <p:cNvSpPr/>
          <p:nvPr/>
        </p:nvSpPr>
        <p:spPr>
          <a:xfrm>
            <a:off x="4626052" y="3319419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4(0/4)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8E3FB9A-1E1A-421B-9EE4-9860AF1E0C87}"/>
              </a:ext>
            </a:extLst>
          </p:cNvPr>
          <p:cNvSpPr/>
          <p:nvPr/>
        </p:nvSpPr>
        <p:spPr>
          <a:xfrm>
            <a:off x="4031385" y="4190184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5(4/1)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2FA839-6EE4-4379-A690-51E3E38458ED}"/>
              </a:ext>
            </a:extLst>
          </p:cNvPr>
          <p:cNvSpPr/>
          <p:nvPr/>
        </p:nvSpPr>
        <p:spPr>
          <a:xfrm>
            <a:off x="4997450" y="4064959"/>
            <a:ext cx="612287" cy="1439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21(8/13)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AFCA2B2-E16D-4FD8-90EB-AFE23E040A19}"/>
              </a:ext>
            </a:extLst>
          </p:cNvPr>
          <p:cNvSpPr/>
          <p:nvPr/>
        </p:nvSpPr>
        <p:spPr>
          <a:xfrm>
            <a:off x="4997451" y="4248367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3(1/2)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43ABA3-1761-465C-B479-3D831F46947C}"/>
              </a:ext>
            </a:extLst>
          </p:cNvPr>
          <p:cNvSpPr/>
          <p:nvPr/>
        </p:nvSpPr>
        <p:spPr>
          <a:xfrm>
            <a:off x="7558889" y="4730250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7(7/0)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9A5D4B3-E840-497D-A1C0-8DE4A45C6E68}"/>
              </a:ext>
            </a:extLst>
          </p:cNvPr>
          <p:cNvSpPr/>
          <p:nvPr/>
        </p:nvSpPr>
        <p:spPr>
          <a:xfrm>
            <a:off x="8901357" y="6013871"/>
            <a:ext cx="72652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25(21/4)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A39323-F454-4CA2-A0C8-03E0F48FDB22}"/>
              </a:ext>
            </a:extLst>
          </p:cNvPr>
          <p:cNvSpPr/>
          <p:nvPr/>
        </p:nvSpPr>
        <p:spPr>
          <a:xfrm>
            <a:off x="10456289" y="4457885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9(9/0)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6B9637E-B1F5-49DA-9E14-E226C843B685}"/>
              </a:ext>
            </a:extLst>
          </p:cNvPr>
          <p:cNvSpPr/>
          <p:nvPr/>
        </p:nvSpPr>
        <p:spPr>
          <a:xfrm>
            <a:off x="10202818" y="2812575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2(0/2)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4CF50AE-EF76-46AE-AB2C-9EA9D0FB33E6}"/>
              </a:ext>
            </a:extLst>
          </p:cNvPr>
          <p:cNvSpPr/>
          <p:nvPr/>
        </p:nvSpPr>
        <p:spPr>
          <a:xfrm>
            <a:off x="7575307" y="1724626"/>
            <a:ext cx="612286" cy="109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6(6/0)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0593472-397B-4EC0-8361-7E5738BF04CD}"/>
              </a:ext>
            </a:extLst>
          </p:cNvPr>
          <p:cNvSpPr/>
          <p:nvPr/>
        </p:nvSpPr>
        <p:spPr>
          <a:xfrm>
            <a:off x="7547337" y="4572846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22(16/6</a:t>
            </a:r>
            <a:r>
              <a:rPr lang="en-US" sz="600" dirty="0">
                <a:solidFill>
                  <a:prstClr val="black"/>
                </a:solidFill>
              </a:rPr>
              <a:t>)</a:t>
            </a:r>
            <a:endParaRPr lang="lv-LV" sz="600" dirty="0">
              <a:solidFill>
                <a:prstClr val="black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324CA7-04AC-404F-992B-C1372CDB6312}"/>
              </a:ext>
            </a:extLst>
          </p:cNvPr>
          <p:cNvSpPr/>
          <p:nvPr/>
        </p:nvSpPr>
        <p:spPr>
          <a:xfrm>
            <a:off x="8890742" y="5835845"/>
            <a:ext cx="737141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75(49/26</a:t>
            </a:r>
            <a:r>
              <a:rPr lang="en-US" sz="600" dirty="0">
                <a:solidFill>
                  <a:prstClr val="black"/>
                </a:solidFill>
              </a:rPr>
              <a:t>)</a:t>
            </a:r>
            <a:endParaRPr lang="lv-LV" sz="600" dirty="0">
              <a:solidFill>
                <a:prstClr val="black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3F7FAA-981B-4A28-AF58-79EAC33AB684}"/>
              </a:ext>
            </a:extLst>
          </p:cNvPr>
          <p:cNvSpPr/>
          <p:nvPr/>
        </p:nvSpPr>
        <p:spPr>
          <a:xfrm>
            <a:off x="10150145" y="5974648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4(4/0)</a:t>
            </a:r>
            <a:endParaRPr lang="lv-LV" sz="600" dirty="0">
              <a:solidFill>
                <a:prstClr val="black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FAB8BA6-176F-4A69-970B-A595D20AF191}"/>
              </a:ext>
            </a:extLst>
          </p:cNvPr>
          <p:cNvSpPr/>
          <p:nvPr/>
        </p:nvSpPr>
        <p:spPr>
          <a:xfrm>
            <a:off x="10451844" y="4307176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18(14/4)</a:t>
            </a:r>
            <a:endParaRPr lang="lv-LV" sz="600" dirty="0">
              <a:solidFill>
                <a:prstClr val="black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5C2154-ABD2-416B-9C0F-1DACC1A6A571}"/>
              </a:ext>
            </a:extLst>
          </p:cNvPr>
          <p:cNvSpPr/>
          <p:nvPr/>
        </p:nvSpPr>
        <p:spPr>
          <a:xfrm>
            <a:off x="10202817" y="2670237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6(4/2)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6667F3-534D-4CDD-9BE6-A2A08EC74D98}"/>
              </a:ext>
            </a:extLst>
          </p:cNvPr>
          <p:cNvSpPr/>
          <p:nvPr/>
        </p:nvSpPr>
        <p:spPr>
          <a:xfrm>
            <a:off x="9896673" y="1872140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5(5/0)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FD073E-8914-4C12-84A4-4E8B8414281B}"/>
              </a:ext>
            </a:extLst>
          </p:cNvPr>
          <p:cNvSpPr/>
          <p:nvPr/>
        </p:nvSpPr>
        <p:spPr>
          <a:xfrm>
            <a:off x="8521841" y="3347203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10(6/4)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793F658-D596-4083-BF2A-C6F5E0C7C23D}"/>
              </a:ext>
            </a:extLst>
          </p:cNvPr>
          <p:cNvSpPr/>
          <p:nvPr/>
        </p:nvSpPr>
        <p:spPr>
          <a:xfrm>
            <a:off x="7001785" y="2155193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4(0/4)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094D02A-0732-43F6-82C3-BAEBD2376D5C}"/>
              </a:ext>
            </a:extLst>
          </p:cNvPr>
          <p:cNvSpPr/>
          <p:nvPr/>
        </p:nvSpPr>
        <p:spPr>
          <a:xfrm>
            <a:off x="7575307" y="1567222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12(12/0)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9E9613-D734-4C1A-8476-EBA4763A6BFD}"/>
              </a:ext>
            </a:extLst>
          </p:cNvPr>
          <p:cNvSpPr/>
          <p:nvPr/>
        </p:nvSpPr>
        <p:spPr>
          <a:xfrm>
            <a:off x="6139254" y="3493077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3(3/0)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E7949AE-153B-4138-9684-0884052E316D}"/>
              </a:ext>
            </a:extLst>
          </p:cNvPr>
          <p:cNvSpPr/>
          <p:nvPr/>
        </p:nvSpPr>
        <p:spPr>
          <a:xfrm>
            <a:off x="4408002" y="1690427"/>
            <a:ext cx="1222083" cy="502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RAKUS 136(91/45)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PSKUS 81(51/30)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BKUS 32(6/26)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591AFD-9854-405E-9E0A-298E3F088893}"/>
              </a:ext>
            </a:extLst>
          </p:cNvPr>
          <p:cNvSpPr/>
          <p:nvPr/>
        </p:nvSpPr>
        <p:spPr>
          <a:xfrm>
            <a:off x="4408002" y="2155193"/>
            <a:ext cx="1222083" cy="521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RAKUS 44(34/10)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PSKUS 40(20/20)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BKUS 0(0/0)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C0CA83C-C443-42C2-9E27-43E773822C9B}"/>
              </a:ext>
            </a:extLst>
          </p:cNvPr>
          <p:cNvSpPr/>
          <p:nvPr/>
        </p:nvSpPr>
        <p:spPr>
          <a:xfrm>
            <a:off x="9411536" y="5038803"/>
            <a:ext cx="612287" cy="109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3(3/0)</a:t>
            </a:r>
            <a:endParaRPr lang="lv-LV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1863" r="1249" b="2674"/>
          <a:stretch/>
        </p:blipFill>
        <p:spPr bwMode="auto">
          <a:xfrm>
            <a:off x="592178" y="210280"/>
            <a:ext cx="11496391" cy="673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57103" y="2127518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1" name="Ovāls 10"/>
          <p:cNvSpPr/>
          <p:nvPr/>
        </p:nvSpPr>
        <p:spPr>
          <a:xfrm>
            <a:off x="982129" y="4411443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6" name="Ovāls 15"/>
          <p:cNvSpPr/>
          <p:nvPr/>
        </p:nvSpPr>
        <p:spPr>
          <a:xfrm>
            <a:off x="7600950" y="15049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9" name="Ovāls 18"/>
          <p:cNvSpPr/>
          <p:nvPr/>
        </p:nvSpPr>
        <p:spPr>
          <a:xfrm>
            <a:off x="5378450" y="3232150"/>
            <a:ext cx="101600" cy="952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1" name="Ovāls 20"/>
          <p:cNvSpPr/>
          <p:nvPr/>
        </p:nvSpPr>
        <p:spPr>
          <a:xfrm>
            <a:off x="5480050" y="3327400"/>
            <a:ext cx="101600" cy="95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2" name="Ovāls 21"/>
          <p:cNvSpPr/>
          <p:nvPr/>
        </p:nvSpPr>
        <p:spPr>
          <a:xfrm flipV="1">
            <a:off x="2277885" y="3295484"/>
            <a:ext cx="121887" cy="1271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6" name="Ovāls 25"/>
          <p:cNvSpPr/>
          <p:nvPr/>
        </p:nvSpPr>
        <p:spPr>
          <a:xfrm>
            <a:off x="4113209" y="334778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7" name="Ovāls 26"/>
          <p:cNvSpPr/>
          <p:nvPr/>
        </p:nvSpPr>
        <p:spPr>
          <a:xfrm>
            <a:off x="4265609" y="4214512"/>
            <a:ext cx="101600" cy="1709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8" name="Ovāls 27"/>
          <p:cNvSpPr/>
          <p:nvPr/>
        </p:nvSpPr>
        <p:spPr>
          <a:xfrm>
            <a:off x="7285327" y="4315853"/>
            <a:ext cx="101600" cy="1393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9" name="Ovāls 28"/>
          <p:cNvSpPr/>
          <p:nvPr/>
        </p:nvSpPr>
        <p:spPr>
          <a:xfrm>
            <a:off x="6306107" y="3737087"/>
            <a:ext cx="112631" cy="104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2" name="Ovāls 31"/>
          <p:cNvSpPr/>
          <p:nvPr/>
        </p:nvSpPr>
        <p:spPr>
          <a:xfrm>
            <a:off x="7285327" y="2394649"/>
            <a:ext cx="135005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5" name="Ovāls 34"/>
          <p:cNvSpPr/>
          <p:nvPr/>
        </p:nvSpPr>
        <p:spPr>
          <a:xfrm>
            <a:off x="9577075" y="5089641"/>
            <a:ext cx="101600" cy="1037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6" name="Ovāls 35"/>
          <p:cNvSpPr/>
          <p:nvPr/>
        </p:nvSpPr>
        <p:spPr>
          <a:xfrm>
            <a:off x="10326691" y="2749742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7" name="Ovāls 36"/>
          <p:cNvSpPr/>
          <p:nvPr/>
        </p:nvSpPr>
        <p:spPr>
          <a:xfrm>
            <a:off x="8795494" y="3622785"/>
            <a:ext cx="101600" cy="105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4351" y="145647"/>
            <a:ext cx="23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Dati uz 18.01.2021.</a:t>
            </a:r>
          </a:p>
        </p:txBody>
      </p:sp>
      <p:sp>
        <p:nvSpPr>
          <p:cNvPr id="82" name="Taisnstūris 81"/>
          <p:cNvSpPr/>
          <p:nvPr/>
        </p:nvSpPr>
        <p:spPr>
          <a:xfrm>
            <a:off x="3983807" y="1750492"/>
            <a:ext cx="522610" cy="190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RAKUS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1466981" y="2207148"/>
            <a:ext cx="835140" cy="18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26(4/22)</a:t>
            </a:r>
          </a:p>
        </p:txBody>
      </p:sp>
      <p:sp>
        <p:nvSpPr>
          <p:cNvPr id="77" name="Taisnstūris 76"/>
          <p:cNvSpPr/>
          <p:nvPr/>
        </p:nvSpPr>
        <p:spPr>
          <a:xfrm>
            <a:off x="875302" y="4513178"/>
            <a:ext cx="853499" cy="22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33(2/31)</a:t>
            </a:r>
          </a:p>
        </p:txBody>
      </p:sp>
      <p:sp>
        <p:nvSpPr>
          <p:cNvPr id="83" name="Taisnstūris 82"/>
          <p:cNvSpPr/>
          <p:nvPr/>
        </p:nvSpPr>
        <p:spPr>
          <a:xfrm>
            <a:off x="63970" y="5660844"/>
            <a:ext cx="7400925" cy="33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Covid-19 </a:t>
            </a:r>
            <a:r>
              <a:rPr lang="lv-LV" sz="1600" dirty="0" err="1">
                <a:solidFill>
                  <a:prstClr val="white"/>
                </a:solidFill>
              </a:rPr>
              <a:t>stacionētie</a:t>
            </a:r>
            <a:r>
              <a:rPr lang="lv-LV" sz="1600" dirty="0">
                <a:solidFill>
                  <a:prstClr val="white"/>
                </a:solidFill>
              </a:rPr>
              <a:t> pacienti (smaga slimības gaita / vidēji smaga slimības gaita)</a:t>
            </a:r>
          </a:p>
        </p:txBody>
      </p:sp>
      <p:sp>
        <p:nvSpPr>
          <p:cNvPr id="84" name="Taisnstūris 83"/>
          <p:cNvSpPr/>
          <p:nvPr/>
        </p:nvSpPr>
        <p:spPr>
          <a:xfrm>
            <a:off x="63970" y="5994267"/>
            <a:ext cx="7400924" cy="336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Darbinieki prombūtnē  (Saslimuši ar </a:t>
            </a:r>
            <a:r>
              <a:rPr lang="lv-LV" sz="1600" dirty="0" err="1">
                <a:solidFill>
                  <a:prstClr val="white"/>
                </a:solidFill>
              </a:rPr>
              <a:t>Coivd-19</a:t>
            </a:r>
            <a:r>
              <a:rPr lang="lv-LV" sz="1600" dirty="0">
                <a:solidFill>
                  <a:prstClr val="white"/>
                </a:solidFill>
              </a:rPr>
              <a:t>/ Kontaktpersonas / </a:t>
            </a:r>
            <a:r>
              <a:rPr lang="lv-LV" sz="1600" dirty="0" err="1">
                <a:solidFill>
                  <a:prstClr val="white"/>
                </a:solidFill>
              </a:rPr>
              <a:t>Pašizolācijā</a:t>
            </a:r>
            <a:r>
              <a:rPr lang="lv-LV" sz="1600" dirty="0">
                <a:solidFill>
                  <a:prstClr val="white"/>
                </a:solidFill>
              </a:rPr>
              <a:t>) </a:t>
            </a:r>
          </a:p>
        </p:txBody>
      </p:sp>
      <p:sp>
        <p:nvSpPr>
          <p:cNvPr id="85" name="Taisnstūris 84"/>
          <p:cNvSpPr/>
          <p:nvPr/>
        </p:nvSpPr>
        <p:spPr>
          <a:xfrm>
            <a:off x="882705" y="4728811"/>
            <a:ext cx="853499" cy="231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53(47/8/0)</a:t>
            </a:r>
          </a:p>
        </p:txBody>
      </p:sp>
      <p:sp>
        <p:nvSpPr>
          <p:cNvPr id="15" name="Taisnstūris 14"/>
          <p:cNvSpPr/>
          <p:nvPr/>
        </p:nvSpPr>
        <p:spPr>
          <a:xfrm>
            <a:off x="63970" y="6353299"/>
            <a:ext cx="7400924" cy="2946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SV / nodaļa, kuras darbs traucēts, kavēts</a:t>
            </a:r>
          </a:p>
        </p:txBody>
      </p:sp>
      <p:sp>
        <p:nvSpPr>
          <p:cNvPr id="87" name="Taisnstūris 86"/>
          <p:cNvSpPr/>
          <p:nvPr/>
        </p:nvSpPr>
        <p:spPr>
          <a:xfrm>
            <a:off x="7699861" y="1556142"/>
            <a:ext cx="1037689" cy="220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66(4/62)</a:t>
            </a:r>
          </a:p>
        </p:txBody>
      </p:sp>
      <p:sp>
        <p:nvSpPr>
          <p:cNvPr id="88" name="Taisnstūris 87"/>
          <p:cNvSpPr/>
          <p:nvPr/>
        </p:nvSpPr>
        <p:spPr>
          <a:xfrm>
            <a:off x="7702550" y="1764433"/>
            <a:ext cx="1037689" cy="21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12(9/3/0)</a:t>
            </a:r>
          </a:p>
        </p:txBody>
      </p:sp>
      <p:sp>
        <p:nvSpPr>
          <p:cNvPr id="90" name="Taisnstūris 89"/>
          <p:cNvSpPr/>
          <p:nvPr/>
        </p:nvSpPr>
        <p:spPr>
          <a:xfrm>
            <a:off x="8452414" y="6363642"/>
            <a:ext cx="1124661" cy="205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113(15/98)</a:t>
            </a:r>
          </a:p>
        </p:txBody>
      </p:sp>
      <p:sp>
        <p:nvSpPr>
          <p:cNvPr id="91" name="Taisnstūris 90"/>
          <p:cNvSpPr/>
          <p:nvPr/>
        </p:nvSpPr>
        <p:spPr>
          <a:xfrm>
            <a:off x="8452414" y="6578882"/>
            <a:ext cx="1124661" cy="237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79(74/5/0)</a:t>
            </a:r>
          </a:p>
        </p:txBody>
      </p:sp>
      <p:sp>
        <p:nvSpPr>
          <p:cNvPr id="92" name="Taisnstūris 91"/>
          <p:cNvSpPr/>
          <p:nvPr/>
        </p:nvSpPr>
        <p:spPr>
          <a:xfrm>
            <a:off x="8648258" y="3796571"/>
            <a:ext cx="879774" cy="1712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4(4/0/0)</a:t>
            </a:r>
          </a:p>
        </p:txBody>
      </p:sp>
      <p:sp>
        <p:nvSpPr>
          <p:cNvPr id="96" name="Taisnstūris 95"/>
          <p:cNvSpPr/>
          <p:nvPr/>
        </p:nvSpPr>
        <p:spPr>
          <a:xfrm>
            <a:off x="9827046" y="4427177"/>
            <a:ext cx="781051" cy="231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66(3/63)</a:t>
            </a:r>
          </a:p>
        </p:txBody>
      </p:sp>
      <p:sp>
        <p:nvSpPr>
          <p:cNvPr id="97" name="Taisnstūris 96"/>
          <p:cNvSpPr/>
          <p:nvPr/>
        </p:nvSpPr>
        <p:spPr>
          <a:xfrm>
            <a:off x="9827046" y="4622473"/>
            <a:ext cx="781050" cy="222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18(16/2/0)</a:t>
            </a:r>
          </a:p>
        </p:txBody>
      </p:sp>
      <p:sp>
        <p:nvSpPr>
          <p:cNvPr id="99" name="Taisnstūris 98"/>
          <p:cNvSpPr/>
          <p:nvPr/>
        </p:nvSpPr>
        <p:spPr>
          <a:xfrm>
            <a:off x="4405585" y="1645523"/>
            <a:ext cx="901327" cy="20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309(30/279)</a:t>
            </a:r>
          </a:p>
        </p:txBody>
      </p:sp>
      <p:sp>
        <p:nvSpPr>
          <p:cNvPr id="100" name="Taisnstūris 99"/>
          <p:cNvSpPr/>
          <p:nvPr/>
        </p:nvSpPr>
        <p:spPr>
          <a:xfrm>
            <a:off x="4410708" y="1840769"/>
            <a:ext cx="896204" cy="286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151(139/12/0)</a:t>
            </a:r>
          </a:p>
        </p:txBody>
      </p:sp>
      <p:sp>
        <p:nvSpPr>
          <p:cNvPr id="101" name="Taisnstūris 100"/>
          <p:cNvSpPr/>
          <p:nvPr/>
        </p:nvSpPr>
        <p:spPr>
          <a:xfrm>
            <a:off x="3945108" y="2732793"/>
            <a:ext cx="522610" cy="164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BKUS</a:t>
            </a:r>
          </a:p>
        </p:txBody>
      </p:sp>
      <p:sp>
        <p:nvSpPr>
          <p:cNvPr id="102" name="Taisnstūris 101"/>
          <p:cNvSpPr/>
          <p:nvPr/>
        </p:nvSpPr>
        <p:spPr>
          <a:xfrm>
            <a:off x="3945108" y="1230530"/>
            <a:ext cx="539402" cy="213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PSKUS</a:t>
            </a:r>
          </a:p>
        </p:txBody>
      </p:sp>
      <p:sp>
        <p:nvSpPr>
          <p:cNvPr id="103" name="Taisnstūris 102"/>
          <p:cNvSpPr/>
          <p:nvPr/>
        </p:nvSpPr>
        <p:spPr>
          <a:xfrm>
            <a:off x="4405585" y="1139023"/>
            <a:ext cx="901328" cy="328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154(33/121)</a:t>
            </a:r>
          </a:p>
        </p:txBody>
      </p:sp>
      <p:sp>
        <p:nvSpPr>
          <p:cNvPr id="52" name="Taisnstūris 51"/>
          <p:cNvSpPr/>
          <p:nvPr/>
        </p:nvSpPr>
        <p:spPr>
          <a:xfrm>
            <a:off x="4410708" y="1381881"/>
            <a:ext cx="896204" cy="246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135(124/11/0)</a:t>
            </a:r>
          </a:p>
        </p:txBody>
      </p:sp>
      <p:sp>
        <p:nvSpPr>
          <p:cNvPr id="53" name="Taisnstūris 52"/>
          <p:cNvSpPr/>
          <p:nvPr/>
        </p:nvSpPr>
        <p:spPr>
          <a:xfrm>
            <a:off x="6555814" y="4200525"/>
            <a:ext cx="696108" cy="196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5(4/1/0)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70" y="76752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prstClr val="black"/>
                </a:solidFill>
              </a:rPr>
              <a:t>Covid-19 slimnīcās</a:t>
            </a:r>
          </a:p>
        </p:txBody>
      </p:sp>
      <p:sp>
        <p:nvSpPr>
          <p:cNvPr id="56" name="Taisnstūris 99"/>
          <p:cNvSpPr/>
          <p:nvPr/>
        </p:nvSpPr>
        <p:spPr>
          <a:xfrm>
            <a:off x="4405585" y="2788236"/>
            <a:ext cx="906997" cy="216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34(25/9/0)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61" name="Taisnstūris 99"/>
          <p:cNvSpPr/>
          <p:nvPr/>
        </p:nvSpPr>
        <p:spPr>
          <a:xfrm>
            <a:off x="10207823" y="2995430"/>
            <a:ext cx="788378" cy="242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4(4/0/0)</a:t>
            </a:r>
          </a:p>
        </p:txBody>
      </p:sp>
      <p:sp>
        <p:nvSpPr>
          <p:cNvPr id="63" name="Taisnstūris 84"/>
          <p:cNvSpPr/>
          <p:nvPr/>
        </p:nvSpPr>
        <p:spPr>
          <a:xfrm>
            <a:off x="1466981" y="2392474"/>
            <a:ext cx="835140" cy="175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31(30/1/0)</a:t>
            </a:r>
          </a:p>
        </p:txBody>
      </p:sp>
      <p:sp>
        <p:nvSpPr>
          <p:cNvPr id="65" name="Taisnstūris 99"/>
          <p:cNvSpPr/>
          <p:nvPr/>
        </p:nvSpPr>
        <p:spPr>
          <a:xfrm>
            <a:off x="7333162" y="2528073"/>
            <a:ext cx="888232" cy="181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15(15/0/0)</a:t>
            </a:r>
          </a:p>
        </p:txBody>
      </p:sp>
      <p:sp>
        <p:nvSpPr>
          <p:cNvPr id="67" name="Taisnstūris 52"/>
          <p:cNvSpPr/>
          <p:nvPr/>
        </p:nvSpPr>
        <p:spPr>
          <a:xfrm>
            <a:off x="9471908" y="5223438"/>
            <a:ext cx="905583" cy="202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20(13/7/0)</a:t>
            </a:r>
          </a:p>
        </p:txBody>
      </p:sp>
      <p:sp>
        <p:nvSpPr>
          <p:cNvPr id="72" name="Taisnstūris 99"/>
          <p:cNvSpPr/>
          <p:nvPr/>
        </p:nvSpPr>
        <p:spPr>
          <a:xfrm>
            <a:off x="4033270" y="4562414"/>
            <a:ext cx="750412" cy="224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10(4/6/0)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73" name="Taisnstūris 99"/>
          <p:cNvSpPr/>
          <p:nvPr/>
        </p:nvSpPr>
        <p:spPr>
          <a:xfrm>
            <a:off x="6007712" y="3493177"/>
            <a:ext cx="870703" cy="234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18(18/0/0)</a:t>
            </a:r>
          </a:p>
        </p:txBody>
      </p:sp>
      <p:sp>
        <p:nvSpPr>
          <p:cNvPr id="74" name="Taisnstūris 99"/>
          <p:cNvSpPr/>
          <p:nvPr/>
        </p:nvSpPr>
        <p:spPr>
          <a:xfrm>
            <a:off x="2291327" y="3480248"/>
            <a:ext cx="739799" cy="224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4(2/2/0)</a:t>
            </a:r>
          </a:p>
        </p:txBody>
      </p:sp>
      <p:sp>
        <p:nvSpPr>
          <p:cNvPr id="75" name="Taisnstūris 99"/>
          <p:cNvSpPr/>
          <p:nvPr/>
        </p:nvSpPr>
        <p:spPr>
          <a:xfrm>
            <a:off x="3334880" y="3712628"/>
            <a:ext cx="896321" cy="258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10(8/2/0)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6164" y="2255633"/>
            <a:ext cx="534570" cy="155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TOS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6302" y="2237802"/>
            <a:ext cx="901328" cy="252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32(19/13/0)</a:t>
            </a: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3945497" y="797858"/>
            <a:ext cx="594404" cy="188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RPNC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05584" y="610395"/>
            <a:ext cx="901327" cy="29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12(0/12)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10179" y="863614"/>
            <a:ext cx="896733" cy="275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46(39/7/0)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948112" y="1196520"/>
            <a:ext cx="806176" cy="213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11(11/0/0)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18717" y="6651785"/>
            <a:ext cx="1046799" cy="206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54(47/7/0)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2425" y="2759359"/>
            <a:ext cx="667364" cy="200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7(4/3/0)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43" y="4867520"/>
            <a:ext cx="115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99694" y="4230831"/>
            <a:ext cx="969957" cy="229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dirty="0">
                <a:solidFill>
                  <a:prstClr val="white"/>
                </a:solidFill>
              </a:rPr>
              <a:t>87(85/2/0)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74" y="3201837"/>
            <a:ext cx="1095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539901" y="3395409"/>
            <a:ext cx="825399" cy="2353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7798" y="922145"/>
            <a:ext cx="1174254" cy="256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prstClr val="black"/>
                </a:solidFill>
              </a:rPr>
              <a:t>Rīgas</a:t>
            </a:r>
            <a:r>
              <a:rPr lang="en-GB" sz="800" dirty="0">
                <a:solidFill>
                  <a:prstClr val="black"/>
                </a:solidFill>
              </a:rPr>
              <a:t> 2, </a:t>
            </a:r>
            <a:r>
              <a:rPr lang="en-GB" sz="800" dirty="0" err="1">
                <a:solidFill>
                  <a:prstClr val="black"/>
                </a:solidFill>
              </a:rPr>
              <a:t>slimnīca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799" y="1353979"/>
            <a:ext cx="1181656" cy="246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20(17/3/0)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7797" y="421729"/>
            <a:ext cx="1161215" cy="229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prstClr val="black"/>
                </a:solidFill>
              </a:rPr>
              <a:t>Rīgas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dzemdību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nams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7798" y="651239"/>
            <a:ext cx="1168048" cy="250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</a:rPr>
              <a:t>7(5/2/0)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67242"/>
            <a:ext cx="1031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1126" y="4127967"/>
            <a:ext cx="112557" cy="10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49" y="5523592"/>
            <a:ext cx="126102" cy="1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168906" y="5722662"/>
            <a:ext cx="1038594" cy="212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prstClr val="white"/>
                </a:solidFill>
              </a:rPr>
              <a:t>48(41/6/1)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53891" y="2091316"/>
            <a:ext cx="886029" cy="236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13(10/2/0)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44710" y="4785907"/>
            <a:ext cx="1031343" cy="163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</a:rPr>
              <a:t>59(54/5/0)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30849" y="5183438"/>
            <a:ext cx="775257" cy="191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2(2/0/0)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098108" y="4021604"/>
            <a:ext cx="971543" cy="22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37(1/36)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59" y="2565206"/>
            <a:ext cx="156822" cy="14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Ovāls 93"/>
          <p:cNvSpPr/>
          <p:nvPr/>
        </p:nvSpPr>
        <p:spPr>
          <a:xfrm>
            <a:off x="6668944" y="2813767"/>
            <a:ext cx="90221" cy="1069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95" name="Ovāls 94"/>
          <p:cNvSpPr/>
          <p:nvPr/>
        </p:nvSpPr>
        <p:spPr>
          <a:xfrm>
            <a:off x="6443063" y="1814850"/>
            <a:ext cx="122156" cy="1336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678" y="1604129"/>
            <a:ext cx="1098242" cy="320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black"/>
                </a:solidFill>
              </a:rPr>
              <a:t>Vaivaru rehabilitācijas centrs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678" y="1921785"/>
            <a:ext cx="1098241" cy="285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20(11/9/0)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118717" y="6162525"/>
            <a:ext cx="1046799" cy="336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Daugavpils </a:t>
            </a:r>
            <a:r>
              <a:rPr lang="en-GB" sz="800" dirty="0" err="1">
                <a:solidFill>
                  <a:prstClr val="black"/>
                </a:solidFill>
              </a:rPr>
              <a:t>psihneiroloģiskā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slimnīca</a:t>
            </a:r>
            <a:endParaRPr lang="lv-LV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17" y="1409146"/>
            <a:ext cx="12858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411255" y="2615255"/>
            <a:ext cx="901327" cy="19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1(0/1)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948112" y="1043289"/>
            <a:ext cx="789438" cy="187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31(0/31)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7798" y="1187661"/>
            <a:ext cx="1181656" cy="22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7(0/7)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18717" y="6486579"/>
            <a:ext cx="1046799" cy="16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47(0/47)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12752" y="3395409"/>
            <a:ext cx="1098242" cy="194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err="1">
                <a:solidFill>
                  <a:prstClr val="black"/>
                </a:solidFill>
              </a:rPr>
              <a:t>Ģintermuža</a:t>
            </a:r>
            <a:endParaRPr lang="lv-LV" sz="900" dirty="0">
              <a:solidFill>
                <a:prstClr val="black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8504" y="3769958"/>
            <a:ext cx="1098242" cy="193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41(38/3/0)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4710" y="4614361"/>
            <a:ext cx="1030217" cy="17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50(6/44)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47" y="6214746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390250" y="6032907"/>
            <a:ext cx="865791" cy="150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7(70/0)</a:t>
            </a: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47" y="785395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5683250" y="911695"/>
            <a:ext cx="772804" cy="217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3(2/1/0)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51" y="2682875"/>
            <a:ext cx="124324" cy="1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98504" y="3592734"/>
            <a:ext cx="1098242" cy="16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65(0/65)</a:t>
            </a: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74" y="4344519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1195662" y="4402448"/>
            <a:ext cx="892907" cy="220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27(0/0/27)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831" y="1948579"/>
            <a:ext cx="1285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50" y="4938664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aisnstūris 109"/>
          <p:cNvSpPr/>
          <p:nvPr/>
        </p:nvSpPr>
        <p:spPr>
          <a:xfrm>
            <a:off x="8452415" y="5067839"/>
            <a:ext cx="864832" cy="211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13(12/1/0)</a:t>
            </a:r>
          </a:p>
        </p:txBody>
      </p:sp>
      <p:sp>
        <p:nvSpPr>
          <p:cNvPr id="112" name="Taisnstūris 111"/>
          <p:cNvSpPr/>
          <p:nvPr/>
        </p:nvSpPr>
        <p:spPr>
          <a:xfrm>
            <a:off x="6549283" y="4055410"/>
            <a:ext cx="702639" cy="17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14(0/14)</a:t>
            </a:r>
          </a:p>
        </p:txBody>
      </p:sp>
      <p:sp>
        <p:nvSpPr>
          <p:cNvPr id="113" name="Taisnstūris 112"/>
          <p:cNvSpPr/>
          <p:nvPr/>
        </p:nvSpPr>
        <p:spPr>
          <a:xfrm>
            <a:off x="10217571" y="2836153"/>
            <a:ext cx="778630" cy="16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23(0/23)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953891" y="1974832"/>
            <a:ext cx="886029" cy="16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10(0/10)</a:t>
            </a:r>
          </a:p>
        </p:txBody>
      </p:sp>
      <p:sp>
        <p:nvSpPr>
          <p:cNvPr id="58" name="Taisnstūris 57"/>
          <p:cNvSpPr/>
          <p:nvPr/>
        </p:nvSpPr>
        <p:spPr>
          <a:xfrm>
            <a:off x="109678" y="2143704"/>
            <a:ext cx="1098242" cy="4246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 Uztura speciālista pakalpojumi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5530850" y="4986224"/>
            <a:ext cx="775257" cy="206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21(0/21)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4038828" y="4346170"/>
            <a:ext cx="744854" cy="20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12(0/12)</a:t>
            </a:r>
          </a:p>
        </p:txBody>
      </p:sp>
      <p:sp>
        <p:nvSpPr>
          <p:cNvPr id="71" name="Taisnstūris 70"/>
          <p:cNvSpPr/>
          <p:nvPr/>
        </p:nvSpPr>
        <p:spPr>
          <a:xfrm>
            <a:off x="112561" y="2565206"/>
            <a:ext cx="1171437" cy="163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black"/>
                </a:solidFill>
              </a:rPr>
              <a:t>Piejūras slimnīca</a:t>
            </a:r>
          </a:p>
        </p:txBody>
      </p:sp>
      <p:sp>
        <p:nvSpPr>
          <p:cNvPr id="98" name="Taisnstūris 97"/>
          <p:cNvSpPr/>
          <p:nvPr/>
        </p:nvSpPr>
        <p:spPr>
          <a:xfrm>
            <a:off x="107305" y="2880331"/>
            <a:ext cx="1170787" cy="1968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11(10/1/0)</a:t>
            </a:r>
          </a:p>
        </p:txBody>
      </p:sp>
      <p:sp>
        <p:nvSpPr>
          <p:cNvPr id="115" name="Taisnstūris 114"/>
          <p:cNvSpPr/>
          <p:nvPr/>
        </p:nvSpPr>
        <p:spPr>
          <a:xfrm>
            <a:off x="10377492" y="5887464"/>
            <a:ext cx="878550" cy="1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8(0/89)</a:t>
            </a:r>
          </a:p>
        </p:txBody>
      </p:sp>
      <p:sp>
        <p:nvSpPr>
          <p:cNvPr id="116" name="Taisnstūris 115"/>
          <p:cNvSpPr/>
          <p:nvPr/>
        </p:nvSpPr>
        <p:spPr>
          <a:xfrm>
            <a:off x="11195662" y="4200525"/>
            <a:ext cx="892907" cy="20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25(0/25)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09678" y="2737974"/>
            <a:ext cx="1170136" cy="153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13(0/13)</a:t>
            </a:r>
          </a:p>
        </p:txBody>
      </p:sp>
      <p:sp>
        <p:nvSpPr>
          <p:cNvPr id="3" name="Taisnstūris 2"/>
          <p:cNvSpPr/>
          <p:nvPr/>
        </p:nvSpPr>
        <p:spPr>
          <a:xfrm>
            <a:off x="2344393" y="4241640"/>
            <a:ext cx="779281" cy="1971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2(1/1/0)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114" name="Taisnstūris 113"/>
          <p:cNvSpPr/>
          <p:nvPr/>
        </p:nvSpPr>
        <p:spPr>
          <a:xfrm>
            <a:off x="3052354" y="2718697"/>
            <a:ext cx="678854" cy="16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2(0/2)</a:t>
            </a:r>
          </a:p>
        </p:txBody>
      </p:sp>
      <p:sp>
        <p:nvSpPr>
          <p:cNvPr id="117" name="Taisnstūris 116"/>
          <p:cNvSpPr/>
          <p:nvPr/>
        </p:nvSpPr>
        <p:spPr>
          <a:xfrm>
            <a:off x="8168907" y="5543576"/>
            <a:ext cx="1038593" cy="16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26(0/26)</a:t>
            </a:r>
          </a:p>
        </p:txBody>
      </p:sp>
      <p:sp>
        <p:nvSpPr>
          <p:cNvPr id="57" name="Taisnstūris 56"/>
          <p:cNvSpPr/>
          <p:nvPr/>
        </p:nvSpPr>
        <p:spPr>
          <a:xfrm>
            <a:off x="110867" y="3070843"/>
            <a:ext cx="1170137" cy="3245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Neuzņem pacientus līdz 20.01.2021.</a:t>
            </a:r>
          </a:p>
        </p:txBody>
      </p:sp>
      <p:sp>
        <p:nvSpPr>
          <p:cNvPr id="105" name="Taisnstūris 104"/>
          <p:cNvSpPr/>
          <p:nvPr/>
        </p:nvSpPr>
        <p:spPr>
          <a:xfrm>
            <a:off x="10115680" y="2091316"/>
            <a:ext cx="1052708" cy="557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Netiek uzņemti internā profila un neiroloģijas pacienti</a:t>
            </a:r>
          </a:p>
          <a:p>
            <a:pPr algn="ctr"/>
            <a:r>
              <a:rPr lang="lv-LV" sz="800" dirty="0">
                <a:solidFill>
                  <a:prstClr val="white"/>
                </a:solidFill>
              </a:rPr>
              <a:t> 22.01.2021</a:t>
            </a:r>
          </a:p>
        </p:txBody>
      </p:sp>
      <p:sp>
        <p:nvSpPr>
          <p:cNvPr id="66" name="Taisnstūris 65"/>
          <p:cNvSpPr/>
          <p:nvPr/>
        </p:nvSpPr>
        <p:spPr>
          <a:xfrm>
            <a:off x="10120810" y="1890619"/>
            <a:ext cx="1042447" cy="1870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25(18/7/0)</a:t>
            </a:r>
          </a:p>
        </p:txBody>
      </p:sp>
      <p:sp>
        <p:nvSpPr>
          <p:cNvPr id="106" name="Taisnstūris 105"/>
          <p:cNvSpPr/>
          <p:nvPr/>
        </p:nvSpPr>
        <p:spPr>
          <a:xfrm>
            <a:off x="7044710" y="4960160"/>
            <a:ext cx="1030217" cy="4661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Traumatoloģijas nodaļa</a:t>
            </a:r>
          </a:p>
          <a:p>
            <a:pPr algn="ctr"/>
            <a:r>
              <a:rPr lang="lv-LV" sz="900" dirty="0">
                <a:solidFill>
                  <a:prstClr val="white"/>
                </a:solidFill>
              </a:rPr>
              <a:t>31.01.2021. </a:t>
            </a:r>
          </a:p>
        </p:txBody>
      </p:sp>
      <p:sp>
        <p:nvSpPr>
          <p:cNvPr id="45" name="Taisnstūris 44"/>
          <p:cNvSpPr/>
          <p:nvPr/>
        </p:nvSpPr>
        <p:spPr>
          <a:xfrm>
            <a:off x="9471908" y="5426307"/>
            <a:ext cx="898439" cy="3680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Netiek uzņemti dzemdību nodaļā pacienti.</a:t>
            </a:r>
          </a:p>
        </p:txBody>
      </p:sp>
      <p:sp>
        <p:nvSpPr>
          <p:cNvPr id="76" name="Taisnstūris 75"/>
          <p:cNvSpPr/>
          <p:nvPr/>
        </p:nvSpPr>
        <p:spPr>
          <a:xfrm>
            <a:off x="3334880" y="3513091"/>
            <a:ext cx="879929" cy="19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1(1/0)</a:t>
            </a:r>
          </a:p>
        </p:txBody>
      </p:sp>
    </p:spTree>
    <p:extLst>
      <p:ext uri="{BB962C8B-B14F-4D97-AF65-F5344CB8AC3E}">
        <p14:creationId xmlns:p14="http://schemas.microsoft.com/office/powerpoint/2010/main" val="1938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prstClr val="white"/>
                </a:solidFill>
              </a:rPr>
              <a:t>Darbinieki prombūtnē NMP slimnīcās  </a:t>
            </a:r>
            <a:br>
              <a:rPr lang="lv-LV" sz="3200" dirty="0">
                <a:solidFill>
                  <a:prstClr val="white"/>
                </a:solidFill>
              </a:rPr>
            </a:br>
            <a:r>
              <a:rPr lang="lv-LV" sz="3200" dirty="0">
                <a:solidFill>
                  <a:prstClr val="white"/>
                </a:solidFill>
              </a:rPr>
              <a:t>(Saslimuši ar </a:t>
            </a:r>
            <a:r>
              <a:rPr lang="lv-LV" sz="3200" dirty="0" err="1">
                <a:solidFill>
                  <a:prstClr val="white"/>
                </a:solidFill>
              </a:rPr>
              <a:t>Coivd-19</a:t>
            </a:r>
            <a:r>
              <a:rPr lang="lv-LV" sz="3200" dirty="0">
                <a:solidFill>
                  <a:prstClr val="white"/>
                </a:solidFill>
              </a:rPr>
              <a:t>/ Kontaktpersonas / </a:t>
            </a:r>
            <a:r>
              <a:rPr lang="lv-LV" sz="3200" dirty="0" err="1">
                <a:solidFill>
                  <a:prstClr val="white"/>
                </a:solidFill>
              </a:rPr>
              <a:t>Pašizolācijā</a:t>
            </a:r>
            <a:r>
              <a:rPr lang="lv-LV" sz="3200" dirty="0">
                <a:solidFill>
                  <a:prstClr val="white"/>
                </a:solidFill>
              </a:rPr>
              <a:t>)</a:t>
            </a:r>
            <a:endParaRPr lang="lv-LV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867152"/>
              </p:ext>
            </p:extLst>
          </p:nvPr>
        </p:nvGraphicFramePr>
        <p:xfrm>
          <a:off x="421957" y="1710690"/>
          <a:ext cx="11480483" cy="49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7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2103" r="1248" b="2674"/>
          <a:stretch/>
        </p:blipFill>
        <p:spPr bwMode="auto">
          <a:xfrm>
            <a:off x="524394" y="65088"/>
            <a:ext cx="11487925" cy="671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70050" y="19621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595" y="212002"/>
            <a:ext cx="237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Situācija: 19.01.2021.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9782175" y="-28266"/>
            <a:ext cx="2409825" cy="7213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prstClr val="white"/>
                </a:solidFill>
              </a:rPr>
              <a:t>Covid-19 slimnīcas</a:t>
            </a:r>
          </a:p>
        </p:txBody>
      </p:sp>
      <p:sp>
        <p:nvSpPr>
          <p:cNvPr id="69" name="Ovāls 68"/>
          <p:cNvSpPr/>
          <p:nvPr/>
        </p:nvSpPr>
        <p:spPr>
          <a:xfrm>
            <a:off x="6399538" y="1655892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3" name="Ovāls 72"/>
          <p:cNvSpPr/>
          <p:nvPr/>
        </p:nvSpPr>
        <p:spPr>
          <a:xfrm>
            <a:off x="8697058" y="4839831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8" name="Taisnstūris 77"/>
          <p:cNvSpPr/>
          <p:nvPr/>
        </p:nvSpPr>
        <p:spPr>
          <a:xfrm>
            <a:off x="5063445" y="-28267"/>
            <a:ext cx="2409825" cy="721301"/>
          </a:xfrm>
          <a:prstGeom prst="rect">
            <a:avLst/>
          </a:prstGeom>
          <a:gradFill flip="none" rotWithShape="1">
            <a:gsLst>
              <a:gs pos="52680">
                <a:schemeClr val="accent1"/>
              </a:gs>
              <a:gs pos="0">
                <a:schemeClr val="accent5"/>
              </a:gs>
              <a:gs pos="44000">
                <a:schemeClr val="accent5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prstClr val="white"/>
                </a:solidFill>
              </a:rPr>
              <a:t>NMP slimnīcas </a:t>
            </a:r>
          </a:p>
          <a:p>
            <a:pPr algn="ctr"/>
            <a:r>
              <a:rPr lang="lv-LV" dirty="0">
                <a:solidFill>
                  <a:prstClr val="white"/>
                </a:solidFill>
              </a:rPr>
              <a:t>(KUS, RS, LS)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7473270" y="-30558"/>
            <a:ext cx="2409825" cy="7213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NMP (Hronisko pacientu aprūpe) slimnīcas </a:t>
            </a:r>
          </a:p>
          <a:p>
            <a:pPr algn="ctr"/>
            <a:r>
              <a:rPr lang="lv-LV" sz="1600" dirty="0">
                <a:solidFill>
                  <a:prstClr val="white"/>
                </a:solidFill>
              </a:rPr>
              <a:t>(RS </a:t>
            </a:r>
            <a:r>
              <a:rPr lang="lv-LV" sz="1600" dirty="0" err="1">
                <a:solidFill>
                  <a:prstClr val="white"/>
                </a:solidFill>
              </a:rPr>
              <a:t>sv</a:t>
            </a:r>
            <a:r>
              <a:rPr lang="lv-LV" sz="1600" dirty="0">
                <a:solidFill>
                  <a:prstClr val="white"/>
                </a:solidFill>
              </a:rPr>
              <a:t> un LS)</a:t>
            </a:r>
          </a:p>
        </p:txBody>
      </p:sp>
      <p:sp>
        <p:nvSpPr>
          <p:cNvPr id="83" name="Ovāls 82"/>
          <p:cNvSpPr/>
          <p:nvPr/>
        </p:nvSpPr>
        <p:spPr>
          <a:xfrm>
            <a:off x="7865032" y="132376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" name="Ovāls 2"/>
          <p:cNvSpPr/>
          <p:nvPr/>
        </p:nvSpPr>
        <p:spPr>
          <a:xfrm>
            <a:off x="1561811" y="191808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Ovāls 46"/>
          <p:cNvSpPr/>
          <p:nvPr/>
        </p:nvSpPr>
        <p:spPr>
          <a:xfrm>
            <a:off x="931430" y="4186631"/>
            <a:ext cx="318077" cy="322491"/>
          </a:xfrm>
          <a:prstGeom prst="ellipse">
            <a:avLst/>
          </a:prstGeom>
          <a:gradFill flip="none" rotWithShape="1"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Ovāls 47"/>
          <p:cNvSpPr/>
          <p:nvPr/>
        </p:nvSpPr>
        <p:spPr>
          <a:xfrm>
            <a:off x="7614072" y="1494647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Ovāls 48"/>
          <p:cNvSpPr/>
          <p:nvPr/>
        </p:nvSpPr>
        <p:spPr>
          <a:xfrm>
            <a:off x="4997450" y="406517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Ovāls 49"/>
          <p:cNvSpPr/>
          <p:nvPr/>
        </p:nvSpPr>
        <p:spPr>
          <a:xfrm>
            <a:off x="7869516" y="44996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" name="Ovāls 50"/>
          <p:cNvSpPr/>
          <p:nvPr/>
        </p:nvSpPr>
        <p:spPr>
          <a:xfrm>
            <a:off x="10508961" y="415404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Ovāls 51"/>
          <p:cNvSpPr/>
          <p:nvPr/>
        </p:nvSpPr>
        <p:spPr>
          <a:xfrm>
            <a:off x="8963890" y="60490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Ovāls 52"/>
          <p:cNvSpPr/>
          <p:nvPr/>
        </p:nvSpPr>
        <p:spPr>
          <a:xfrm>
            <a:off x="3167679" y="23532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4" name="Ovāls 53"/>
          <p:cNvSpPr/>
          <p:nvPr/>
        </p:nvSpPr>
        <p:spPr>
          <a:xfrm>
            <a:off x="2165702" y="3125498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6" name="Ovāls 55"/>
          <p:cNvSpPr/>
          <p:nvPr/>
        </p:nvSpPr>
        <p:spPr>
          <a:xfrm>
            <a:off x="3992142" y="3173123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7" name="Ovāls 56"/>
          <p:cNvSpPr/>
          <p:nvPr/>
        </p:nvSpPr>
        <p:spPr>
          <a:xfrm>
            <a:off x="5526120" y="4674153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8" name="Ovāls 57"/>
          <p:cNvSpPr/>
          <p:nvPr/>
        </p:nvSpPr>
        <p:spPr>
          <a:xfrm>
            <a:off x="7178581" y="420052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9" name="Ovāls 58"/>
          <p:cNvSpPr/>
          <p:nvPr/>
        </p:nvSpPr>
        <p:spPr>
          <a:xfrm>
            <a:off x="10987087" y="410199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0" name="Ovāls 59"/>
          <p:cNvSpPr/>
          <p:nvPr/>
        </p:nvSpPr>
        <p:spPr>
          <a:xfrm>
            <a:off x="4840320" y="3279775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1" name="Ovāls 60"/>
          <p:cNvSpPr/>
          <p:nvPr/>
        </p:nvSpPr>
        <p:spPr>
          <a:xfrm>
            <a:off x="6164392" y="354200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2" name="Ovāls 61"/>
          <p:cNvSpPr/>
          <p:nvPr/>
        </p:nvSpPr>
        <p:spPr>
          <a:xfrm>
            <a:off x="8631780" y="338642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3" name="Ovāls 62"/>
          <p:cNvSpPr/>
          <p:nvPr/>
        </p:nvSpPr>
        <p:spPr>
          <a:xfrm>
            <a:off x="9419953" y="244644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6" name="Ovāls 65"/>
          <p:cNvSpPr/>
          <p:nvPr/>
        </p:nvSpPr>
        <p:spPr>
          <a:xfrm>
            <a:off x="9908793" y="179647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8" name="Ovāls 67"/>
          <p:cNvSpPr/>
          <p:nvPr/>
        </p:nvSpPr>
        <p:spPr>
          <a:xfrm>
            <a:off x="7174090" y="20975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0" name="Ovāls 69"/>
          <p:cNvSpPr/>
          <p:nvPr/>
        </p:nvSpPr>
        <p:spPr>
          <a:xfrm>
            <a:off x="10179312" y="599699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2" name="Ovāls 71"/>
          <p:cNvSpPr/>
          <p:nvPr/>
        </p:nvSpPr>
        <p:spPr>
          <a:xfrm>
            <a:off x="9531299" y="4935081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4" name="Ovāls 73"/>
          <p:cNvSpPr/>
          <p:nvPr/>
        </p:nvSpPr>
        <p:spPr>
          <a:xfrm>
            <a:off x="4200072" y="4126922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6" name="Ovāls 75"/>
          <p:cNvSpPr/>
          <p:nvPr/>
        </p:nvSpPr>
        <p:spPr>
          <a:xfrm>
            <a:off x="10243914" y="2566515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0" name="Ovāls 79"/>
          <p:cNvSpPr/>
          <p:nvPr/>
        </p:nvSpPr>
        <p:spPr>
          <a:xfrm>
            <a:off x="5330749" y="3261186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1" name="Ovāls 80"/>
          <p:cNvSpPr/>
          <p:nvPr/>
        </p:nvSpPr>
        <p:spPr>
          <a:xfrm>
            <a:off x="5526542" y="327723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2" name="Ovāls 81"/>
          <p:cNvSpPr/>
          <p:nvPr/>
        </p:nvSpPr>
        <p:spPr>
          <a:xfrm>
            <a:off x="5704363" y="3133063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4" name="Ovāls 83"/>
          <p:cNvSpPr/>
          <p:nvPr/>
        </p:nvSpPr>
        <p:spPr>
          <a:xfrm>
            <a:off x="2987471" y="4006740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4" name="Ovāls 43"/>
          <p:cNvSpPr/>
          <p:nvPr/>
        </p:nvSpPr>
        <p:spPr>
          <a:xfrm>
            <a:off x="3992142" y="6348621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5" name="Ovāls 44"/>
          <p:cNvSpPr/>
          <p:nvPr/>
        </p:nvSpPr>
        <p:spPr>
          <a:xfrm>
            <a:off x="5665671" y="632714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6" name="Ovāls 45"/>
          <p:cNvSpPr/>
          <p:nvPr/>
        </p:nvSpPr>
        <p:spPr>
          <a:xfrm>
            <a:off x="7241153" y="637154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0" y="6193662"/>
            <a:ext cx="11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Ludzas slimnīca: 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73601" y="6193662"/>
            <a:ext cx="12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Aizkraukles slimnīca: 40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08275" y="6193662"/>
            <a:ext cx="121759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Bauskas slimnīca: 30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1634671" y="5148384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Covid-19 gultas vietu skaits: </a:t>
            </a:r>
          </a:p>
        </p:txBody>
      </p:sp>
    </p:spTree>
    <p:extLst>
      <p:ext uri="{BB962C8B-B14F-4D97-AF65-F5344CB8AC3E}">
        <p14:creationId xmlns:p14="http://schemas.microsoft.com/office/powerpoint/2010/main" val="3811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10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5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6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2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4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9.xml><?xml version="1.0" encoding="utf-8"?>
<a:theme xmlns:a="http://schemas.openxmlformats.org/drawingml/2006/main" name="8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estād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Iestād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estād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23011</TotalTime>
  <Words>1418</Words>
  <Application>Microsoft Office PowerPoint</Application>
  <PresentationFormat>Widescreen</PresentationFormat>
  <Paragraphs>371</Paragraphs>
  <Slides>25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Franklin Gothic Medium</vt:lpstr>
      <vt:lpstr>Times New Roman</vt:lpstr>
      <vt:lpstr>Medical Health 16x9</vt:lpstr>
      <vt:lpstr>3_Medical Health 16x9</vt:lpstr>
      <vt:lpstr>5_Medical Health 16x9</vt:lpstr>
      <vt:lpstr>6_Medical Health 16x9</vt:lpstr>
      <vt:lpstr>2_Medical Health 16x9</vt:lpstr>
      <vt:lpstr>4_Medical Health 16x9</vt:lpstr>
      <vt:lpstr>Office dizains</vt:lpstr>
      <vt:lpstr>1_Medical Health 16x9</vt:lpstr>
      <vt:lpstr>8_Medical Health 16x9</vt:lpstr>
      <vt:lpstr>Retrospect</vt:lpstr>
      <vt:lpstr>Ziņojums:  Krīzes vadības padomei 19.01.2021</vt:lpstr>
      <vt:lpstr>Situācijas raksturojums: 2020.gada decembris – 2021.gada janvāris</vt:lpstr>
      <vt:lpstr>Universitātes un reģionālo slimnīcu Covid-19  pacientiem paredzēto gultu noslodze * Gultas, ka paredzētas gan vidēji smagu, gan smagu Covid-19 pacientu ārstēšanai un aprūpei</vt:lpstr>
      <vt:lpstr>NMP slimnīcas, kurās ir traucēta / ierobežota NMP palīdzas sniegšana atsevišķos profilos</vt:lpstr>
      <vt:lpstr>PowerPoint Presentation</vt:lpstr>
      <vt:lpstr>PowerPoint Presentation</vt:lpstr>
      <vt:lpstr>PowerPoint Presentation</vt:lpstr>
      <vt:lpstr>Darbinieki prombūtnē NMP slimnīcās   (Saslimuši ar Coivd-19/ Kontaktpersonas / Pašizolācijā)</vt:lpstr>
      <vt:lpstr>PowerPoint Presentation</vt:lpstr>
      <vt:lpstr>21 Neatliekamās medicīniskās palīdzības slimnīcas kopējā gultu noslodze * Gultu noslodzes dati par 3 universitātes, 7 reģionālajām un 11 lokālajām stacionārajām ārstniecības iestādēm (nav iekļautas specalizētās un 1. līmeņa stacionārās ārstniecības iestādes) </vt:lpstr>
      <vt:lpstr>21 Neatliekamās medicīniskās palīdzības slimnīcas intensīvās terapijas (2., 3. līmeņa) gultu noslodze * Kopskaitā iekļautas reanimācijas/ intensīvās terapijas gultas un pārprofilētās gultas Covid-19 pacientiem ar smagu slimības gaitu</vt:lpstr>
      <vt:lpstr>Covid-19 pacientiem paredzēto gultu noslodze  * Gultas, ka paredzētas gan vidēji smagu, gan smagu Covid-19 pacientu ārstēšanai un aprūpei (2 Universitātes, 7 Reģionālās, 2 Lokālās un 3 Pirmā līmeņa slimnīcas) ** Nav iekļautas BKUS bērniem paredzētās Covid-19 gultas </vt:lpstr>
      <vt:lpstr>21 Neatliekamās medicīniskās palīdzības slimnīcas  gultu noslodze brīvdienās (16.01. – 17.01.)</vt:lpstr>
      <vt:lpstr>21 Neatliekamās medicīniskās palīdzības slimnīcas  gultu noslodze darba dienās (12.01.-18.01.)</vt:lpstr>
      <vt:lpstr>Neatliekamās medicīniskās palīdzības dienesta  operatīvās vadības centrā ienākošo zvanu skaits </vt:lpstr>
      <vt:lpstr>Neatliekamās medicīniskās palīdzības dienesta  brigāžu izpildīto izsaukumu skaits</vt:lpstr>
      <vt:lpstr>Neatliekamās medicīniskās palīdzības dienesta brigāžu izpildīto izsaukumu (elpceļu infekcijas/Covid-19) skaits un pacientu nogādāšana stacionārā</vt:lpstr>
      <vt:lpstr>NMPD izsaukumu skaits pie C19</vt:lpstr>
      <vt:lpstr>Stacionārā nogādāto īpatsvars NMPD etapā–  vidēji šajā periodā 68% no kopējā C19 izsaukumu skaita 2020.</vt:lpstr>
      <vt:lpstr>Stacionārā nogādāto īpatsvars NMPD etapā–  vidēji šajā periodā 59% no kopējā C19 izsaukumu skaita 2021.</vt:lpstr>
      <vt:lpstr>Hospitalizēto pacientu skaits NMPD/NVD</vt:lpstr>
      <vt:lpstr>IAL nodrošinājums un IAL rezerves slimnīcās (15.01.)</vt:lpstr>
      <vt:lpstr>Respiratoru FFP2 un FFP3 kopskaits 31 Neatliekamās medicīniskās palīdzības slimnīcā</vt:lpstr>
      <vt:lpstr>Ķirurģisko masku kopskaits 31 Neatliekamās medicīniskās palīdzības slimnīcā</vt:lpstr>
      <vt:lpstr>Ķermeņa aizsarglīdzekļu kopskaits 31 Neatliekamās medicīniskās palīdzības slimnīcā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Cipule</dc:creator>
  <cp:lastModifiedBy>Guna Jermacāne</cp:lastModifiedBy>
  <cp:revision>248</cp:revision>
  <dcterms:created xsi:type="dcterms:W3CDTF">2020-10-15T13:47:11Z</dcterms:created>
  <dcterms:modified xsi:type="dcterms:W3CDTF">2021-01-19T06:10:00Z</dcterms:modified>
</cp:coreProperties>
</file>