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10"/>
  </p:notesMasterIdLst>
  <p:sldIdLst>
    <p:sldId id="256" r:id="rId2"/>
    <p:sldId id="264" r:id="rId3"/>
    <p:sldId id="270" r:id="rId4"/>
    <p:sldId id="271" r:id="rId5"/>
    <p:sldId id="263" r:id="rId6"/>
    <p:sldId id="269" r:id="rId7"/>
    <p:sldId id="27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2B2E1-DB00-462E-9E8D-95E9B1A473F1}" type="datetimeFigureOut">
              <a:rPr lang="en-GB" smtClean="0"/>
              <a:t>16/12/2018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8DECAA-27A6-48C2-B17A-781B6D738F6B}" type="slidenum">
              <a:rPr lang="en-GB" smtClean="0"/>
              <a:t>‹#›</a:t>
            </a:fld>
            <a:endParaRPr lang="en-GB"/>
          </a:p>
        </p:txBody>
      </p:sp>
    </p:spTree>
    <p:extLst>
      <p:ext uri="{BB962C8B-B14F-4D97-AF65-F5344CB8AC3E}">
        <p14:creationId xmlns:p14="http://schemas.microsoft.com/office/powerpoint/2010/main" val="224258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4896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F70795D-A4ED-4185-834B-AEAEB94AC8C1}" type="datetimeFigureOut">
              <a:rPr lang="en-GB" smtClean="0"/>
              <a:t>16/12/2018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8943076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70795D-A4ED-4185-834B-AEAEB94AC8C1}"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72311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70795D-A4ED-4185-834B-AEAEB94AC8C1}" type="datetimeFigureOut">
              <a:rPr lang="en-GB" smtClean="0"/>
              <a:t>16/12/2018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131736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70795D-A4ED-4185-834B-AEAEB94AC8C1}" type="datetimeFigureOut">
              <a:rPr lang="en-GB" smtClean="0"/>
              <a:t>16/12/2018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394050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8F70795D-A4ED-4185-834B-AEAEB94AC8C1}" type="datetimeFigureOut">
              <a:rPr lang="en-GB" smtClean="0"/>
              <a:t>16/12/2018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3878607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F70795D-A4ED-4185-834B-AEAEB94AC8C1}" type="datetimeFigureOut">
              <a:rPr lang="en-GB" smtClean="0"/>
              <a:t>16/12/2018</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359745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8F70795D-A4ED-4185-834B-AEAEB94AC8C1}" type="datetimeFigureOut">
              <a:rPr lang="en-GB" smtClean="0"/>
              <a:t>16/12/2018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4FB593-F1E9-469D-9E9B-BCBEA97C05F5}"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6957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70795D-A4ED-4185-834B-AEAEB94AC8C1}" type="datetimeFigureOut">
              <a:rPr lang="en-GB" smtClean="0"/>
              <a:t>16/12/2018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179004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0795D-A4ED-4185-834B-AEAEB94AC8C1}" type="datetimeFigureOut">
              <a:rPr lang="en-GB" smtClean="0"/>
              <a:t>16/12/2018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46668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8F70795D-A4ED-4185-834B-AEAEB94AC8C1}" type="datetimeFigureOut">
              <a:rPr lang="en-GB" smtClean="0"/>
              <a:t>16/12/2018</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399605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F70795D-A4ED-4185-834B-AEAEB94AC8C1}" type="datetimeFigureOut">
              <a:rPr lang="en-GB" smtClean="0"/>
              <a:t>16/12/2018</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64FB593-F1E9-469D-9E9B-BCBEA97C05F5}" type="slidenum">
              <a:rPr lang="en-GB" smtClean="0"/>
              <a:t>‹#›</a:t>
            </a:fld>
            <a:endParaRPr lang="en-GB"/>
          </a:p>
        </p:txBody>
      </p:sp>
    </p:spTree>
    <p:extLst>
      <p:ext uri="{BB962C8B-B14F-4D97-AF65-F5344CB8AC3E}">
        <p14:creationId xmlns:p14="http://schemas.microsoft.com/office/powerpoint/2010/main" val="31478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F70795D-A4ED-4185-834B-AEAEB94AC8C1}" type="datetimeFigureOut">
              <a:rPr lang="en-GB" smtClean="0"/>
              <a:t>16/12/2018</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64FB593-F1E9-469D-9E9B-BCBEA97C05F5}" type="slidenum">
              <a:rPr lang="en-GB" smtClean="0"/>
              <a:t>‹#›</a:t>
            </a:fld>
            <a:endParaRPr lang="en-GB"/>
          </a:p>
        </p:txBody>
      </p:sp>
    </p:spTree>
    <p:extLst>
      <p:ext uri="{BB962C8B-B14F-4D97-AF65-F5344CB8AC3E}">
        <p14:creationId xmlns:p14="http://schemas.microsoft.com/office/powerpoint/2010/main" val="369603044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kristine@nvo.lv"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solidFill>
                  <a:schemeClr val="accent3">
                    <a:lumMod val="40000"/>
                    <a:lumOff val="60000"/>
                  </a:schemeClr>
                </a:solidFill>
                <a:latin typeface="Cambria" panose="02040503050406030204" pitchFamily="18" charset="0"/>
                <a:ea typeface="Cambria" panose="02040503050406030204" pitchFamily="18" charset="0"/>
              </a:rPr>
              <a:t>VALSTS SEKRETĀRU SANĀKSMES</a:t>
            </a:r>
            <a:br>
              <a:rPr lang="lv-LV" dirty="0" smtClean="0">
                <a:solidFill>
                  <a:schemeClr val="accent3">
                    <a:lumMod val="40000"/>
                    <a:lumOff val="60000"/>
                  </a:schemeClr>
                </a:solidFill>
                <a:latin typeface="Cambria" panose="02040503050406030204" pitchFamily="18" charset="0"/>
                <a:ea typeface="Cambria" panose="02040503050406030204" pitchFamily="18" charset="0"/>
              </a:rPr>
            </a:br>
            <a:r>
              <a:rPr lang="lv-LV" dirty="0" smtClean="0">
                <a:solidFill>
                  <a:schemeClr val="accent3">
                    <a:lumMod val="40000"/>
                    <a:lumOff val="60000"/>
                  </a:schemeClr>
                </a:solidFill>
                <a:latin typeface="Cambria" panose="02040503050406030204" pitchFamily="18" charset="0"/>
                <a:ea typeface="Cambria" panose="02040503050406030204" pitchFamily="18" charset="0"/>
              </a:rPr>
              <a:t>31.08.2017-13.12.2018.</a:t>
            </a:r>
            <a:endParaRPr lang="en-GB" dirty="0">
              <a:solidFill>
                <a:schemeClr val="accent3">
                  <a:lumMod val="40000"/>
                  <a:lumOff val="60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4129883" y="4609422"/>
            <a:ext cx="6831673" cy="1086237"/>
          </a:xfrm>
        </p:spPr>
        <p:txBody>
          <a:bodyPr>
            <a:noAutofit/>
          </a:bodyPr>
          <a:lstStyle/>
          <a:p>
            <a:pPr algn="r">
              <a:spcBef>
                <a:spcPts val="0"/>
              </a:spcBef>
            </a:pPr>
            <a:r>
              <a:rPr lang="lv-LV" sz="1600" b="1" dirty="0" smtClean="0">
                <a:latin typeface="Cambria" panose="02040503050406030204" pitchFamily="18" charset="0"/>
                <a:ea typeface="Cambria" panose="02040503050406030204" pitchFamily="18" charset="0"/>
              </a:rPr>
              <a:t>Latvijas Pilsoniskās alianses</a:t>
            </a:r>
          </a:p>
          <a:p>
            <a:pPr algn="r">
              <a:spcBef>
                <a:spcPts val="0"/>
              </a:spcBef>
            </a:pPr>
            <a:r>
              <a:rPr lang="lv-LV" sz="1600" b="1" dirty="0">
                <a:latin typeface="Cambria" panose="02040503050406030204" pitchFamily="18" charset="0"/>
                <a:ea typeface="Cambria" panose="02040503050406030204" pitchFamily="18" charset="0"/>
              </a:rPr>
              <a:t>d</a:t>
            </a:r>
            <a:r>
              <a:rPr lang="lv-LV" sz="1600" b="1" dirty="0" smtClean="0">
                <a:latin typeface="Cambria" panose="02040503050406030204" pitchFamily="18" charset="0"/>
                <a:ea typeface="Cambria" panose="02040503050406030204" pitchFamily="18" charset="0"/>
              </a:rPr>
              <a:t>irektore</a:t>
            </a:r>
          </a:p>
          <a:p>
            <a:pPr algn="r">
              <a:spcBef>
                <a:spcPts val="0"/>
              </a:spcBef>
            </a:pPr>
            <a:r>
              <a:rPr lang="lv-LV" sz="1600" b="1" dirty="0" smtClean="0">
                <a:latin typeface="Cambria" panose="02040503050406030204" pitchFamily="18" charset="0"/>
                <a:ea typeface="Cambria" panose="02040503050406030204" pitchFamily="18" charset="0"/>
              </a:rPr>
              <a:t>Kristīne Zonberga</a:t>
            </a:r>
          </a:p>
          <a:p>
            <a:pPr algn="r">
              <a:spcBef>
                <a:spcPts val="0"/>
              </a:spcBef>
            </a:pPr>
            <a:r>
              <a:rPr lang="lv-LV" sz="1600" b="1" dirty="0" smtClean="0">
                <a:latin typeface="Cambria" panose="02040503050406030204" pitchFamily="18" charset="0"/>
                <a:ea typeface="Cambria" panose="02040503050406030204" pitchFamily="18" charset="0"/>
              </a:rPr>
              <a:t>19</a:t>
            </a:r>
            <a:r>
              <a:rPr lang="lv-LV" sz="1600" b="1" dirty="0" smtClean="0">
                <a:latin typeface="Cambria" panose="02040503050406030204" pitchFamily="18" charset="0"/>
                <a:ea typeface="Cambria" panose="02040503050406030204" pitchFamily="18" charset="0"/>
              </a:rPr>
              <a:t>.12.2018</a:t>
            </a:r>
            <a:r>
              <a:rPr lang="lv-LV" sz="1600" b="1" dirty="0" smtClean="0">
                <a:latin typeface="Cambria" panose="02040503050406030204" pitchFamily="18" charset="0"/>
                <a:ea typeface="Cambria" panose="02040503050406030204" pitchFamily="18" charset="0"/>
              </a:rPr>
              <a:t>.</a:t>
            </a:r>
            <a:endParaRPr lang="en-GB" sz="1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0890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95299" y="1358549"/>
            <a:ext cx="11696701" cy="5262979"/>
          </a:xfrm>
          <a:prstGeom prst="rect">
            <a:avLst/>
          </a:prstGeom>
          <a:noFill/>
        </p:spPr>
        <p:txBody>
          <a:bodyPr wrap="square" rtlCol="0">
            <a:spAutoFit/>
          </a:bodyPr>
          <a:lstStyle/>
          <a:p>
            <a:pPr marL="190500" fontAlgn="base"/>
            <a:r>
              <a:rPr lang="lv-LV" sz="2400" dirty="0" smtClean="0">
                <a:solidFill>
                  <a:schemeClr val="tx2"/>
                </a:solidFill>
                <a:latin typeface="Cambria" panose="02040503050406030204" pitchFamily="18" charset="0"/>
                <a:ea typeface="Cambria" panose="02040503050406030204" pitchFamily="18" charset="0"/>
              </a:rPr>
              <a:t>Memoranda </a:t>
            </a:r>
            <a:r>
              <a:rPr lang="lv-LV" sz="2400" dirty="0">
                <a:solidFill>
                  <a:schemeClr val="tx2"/>
                </a:solidFill>
                <a:latin typeface="Cambria" panose="02040503050406030204" pitchFamily="18" charset="0"/>
                <a:ea typeface="Cambria" panose="02040503050406030204" pitchFamily="18" charset="0"/>
              </a:rPr>
              <a:t>padomei atbilstoši normatīvajiem aktiem (</a:t>
            </a:r>
            <a:r>
              <a:rPr lang="lv-LV" sz="2400" b="1" dirty="0">
                <a:solidFill>
                  <a:schemeClr val="tx2"/>
                </a:solidFill>
                <a:latin typeface="Cambria" panose="02040503050406030204" pitchFamily="18" charset="0"/>
                <a:ea typeface="Cambria" panose="02040503050406030204" pitchFamily="18" charset="0"/>
              </a:rPr>
              <a:t>Ministru kabineta 2009. gada 7. aprīļa noteikumi Nr. 300 "Ministru kabineta kārtības rullis</a:t>
            </a:r>
            <a:r>
              <a:rPr lang="lv-LV" sz="2400" dirty="0">
                <a:solidFill>
                  <a:schemeClr val="tx2"/>
                </a:solidFill>
                <a:latin typeface="Cambria" panose="02040503050406030204" pitchFamily="18" charset="0"/>
                <a:ea typeface="Cambria" panose="02040503050406030204" pitchFamily="18" charset="0"/>
              </a:rPr>
              <a:t>" un citi) un citu institūciju rakstiski izteiktam aicinājumam ir tiesības deleģēt pārstāvjus dalībai:</a:t>
            </a:r>
          </a:p>
          <a:p>
            <a:pPr marL="647700" indent="-457200" fontAlgn="base">
              <a:buFont typeface="Wingdings" panose="05000000000000000000" pitchFamily="2" charset="2"/>
              <a:buChar char="ü"/>
            </a:pPr>
            <a:r>
              <a:rPr lang="lv-LV" sz="2400" dirty="0">
                <a:solidFill>
                  <a:schemeClr val="tx2"/>
                </a:solidFill>
                <a:latin typeface="Cambria" panose="02040503050406030204" pitchFamily="18" charset="0"/>
                <a:ea typeface="Cambria" panose="02040503050406030204" pitchFamily="18" charset="0"/>
              </a:rPr>
              <a:t>a) nacionālas nozīmes lēmumu pieņemšanas un sadarbības mehānismos kā </a:t>
            </a:r>
            <a:r>
              <a:rPr lang="lv-LV" sz="2400" b="1" dirty="0">
                <a:solidFill>
                  <a:schemeClr val="tx2"/>
                </a:solidFill>
                <a:latin typeface="Cambria" panose="02040503050406030204" pitchFamily="18" charset="0"/>
                <a:ea typeface="Cambria" panose="02040503050406030204" pitchFamily="18" charset="0"/>
              </a:rPr>
              <a:t>Valsts sekretāru sanāksmes</a:t>
            </a:r>
            <a:r>
              <a:rPr lang="lv-LV" sz="2400" dirty="0">
                <a:solidFill>
                  <a:schemeClr val="tx2"/>
                </a:solidFill>
                <a:latin typeface="Cambria" panose="02040503050406030204" pitchFamily="18" charset="0"/>
                <a:ea typeface="Cambria" panose="02040503050406030204" pitchFamily="18" charset="0"/>
              </a:rPr>
              <a:t>, Ministru kabineta komitejas sēdes un Nacionālās trīspusējas sadarbības padomes sēdes</a:t>
            </a:r>
            <a:r>
              <a:rPr lang="lv-LV" sz="2400" dirty="0" smtClean="0">
                <a:solidFill>
                  <a:schemeClr val="tx2"/>
                </a:solidFill>
                <a:latin typeface="Cambria" panose="02040503050406030204" pitchFamily="18" charset="0"/>
                <a:ea typeface="Cambria" panose="02040503050406030204" pitchFamily="18" charset="0"/>
              </a:rPr>
              <a:t>;</a:t>
            </a:r>
          </a:p>
          <a:p>
            <a:pPr marL="647700" indent="-457200" fontAlgn="base">
              <a:buFont typeface="Wingdings" panose="05000000000000000000" pitchFamily="2" charset="2"/>
              <a:buChar char="ü"/>
            </a:pPr>
            <a:r>
              <a:rPr lang="lv-LV" sz="2400" dirty="0">
                <a:solidFill>
                  <a:schemeClr val="tx2"/>
                </a:solidFill>
                <a:latin typeface="Cambria" panose="02040503050406030204" pitchFamily="18" charset="0"/>
                <a:ea typeface="Cambria" panose="02040503050406030204" pitchFamily="18" charset="0"/>
              </a:rPr>
              <a:t>b) nozaru ministriju un citu valsts pārvaldes institucionālajā sistēmā ietilpstošo iestāžu izveidotās uzraudzības komitejās un konsultatīvajās padomēs, darba grupās, vērtēšanas komisijās, kas izveidotas darbam konkrētā nozarē projektu vērtēšanas procedūras īstenošanai, konkrēta jautājuma risināšanā vai ar </a:t>
            </a:r>
            <a:r>
              <a:rPr lang="lv-LV" sz="2400" dirty="0" err="1">
                <a:solidFill>
                  <a:schemeClr val="tx2"/>
                </a:solidFill>
                <a:latin typeface="Cambria" panose="02040503050406030204" pitchFamily="18" charset="0"/>
                <a:ea typeface="Cambria" panose="02040503050406030204" pitchFamily="18" charset="0"/>
              </a:rPr>
              <a:t>pārresorisku</a:t>
            </a:r>
            <a:r>
              <a:rPr lang="lv-LV" sz="2400" dirty="0">
                <a:solidFill>
                  <a:schemeClr val="tx2"/>
                </a:solidFill>
                <a:latin typeface="Cambria" panose="02040503050406030204" pitchFamily="18" charset="0"/>
                <a:ea typeface="Cambria" panose="02040503050406030204" pitchFamily="18" charset="0"/>
              </a:rPr>
              <a:t> funkciju;</a:t>
            </a:r>
          </a:p>
          <a:p>
            <a:pPr marL="647700" indent="-457200" fontAlgn="base">
              <a:buFont typeface="Wingdings" panose="05000000000000000000" pitchFamily="2" charset="2"/>
              <a:buChar char="ü"/>
            </a:pPr>
            <a:r>
              <a:rPr lang="lv-LV" sz="2400" dirty="0">
                <a:solidFill>
                  <a:schemeClr val="tx2"/>
                </a:solidFill>
                <a:latin typeface="Cambria" panose="02040503050406030204" pitchFamily="18" charset="0"/>
                <a:ea typeface="Cambria" panose="02040503050406030204" pitchFamily="18" charset="0"/>
              </a:rPr>
              <a:t>c) jebkādos citos sadarbības, līdzdalības un uzraudzības mehānismos, dalība kuros veicina memoranda mērķa sasniegšanu un atbilst Memoranda padomes kompetencēm.</a:t>
            </a:r>
            <a:endParaRPr lang="lv-LV" sz="2400" i="0" u="none" strike="noStrike" dirty="0">
              <a:solidFill>
                <a:schemeClr val="tx2"/>
              </a:solidFill>
              <a:effectLst/>
              <a:latin typeface="Cambria" panose="02040503050406030204" pitchFamily="18" charset="0"/>
              <a:ea typeface="Cambria" panose="02040503050406030204" pitchFamily="18" charset="0"/>
            </a:endParaRPr>
          </a:p>
        </p:txBody>
      </p:sp>
      <p:sp>
        <p:nvSpPr>
          <p:cNvPr id="3" name="Rectangle 2"/>
          <p:cNvSpPr/>
          <p:nvPr/>
        </p:nvSpPr>
        <p:spPr>
          <a:xfrm>
            <a:off x="5995851" y="989217"/>
            <a:ext cx="18473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itle 6"/>
          <p:cNvSpPr txBox="1">
            <a:spLocks/>
          </p:cNvSpPr>
          <p:nvPr/>
        </p:nvSpPr>
        <p:spPr>
          <a:xfrm>
            <a:off x="1379982" y="148017"/>
            <a:ext cx="9601200" cy="711007"/>
          </a:xfrm>
          <a:prstGeom prst="rect">
            <a:avLst/>
          </a:prstGeom>
          <a:solidFill>
            <a:srgbClr val="FFFFFF"/>
          </a:solidFill>
          <a:ln w="28575">
            <a:solidFill>
              <a:schemeClr val="tx1"/>
            </a:solidFill>
          </a:ln>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PAMATOJUMS</a:t>
            </a:r>
            <a:endParaRPr kumimoji="0" lang="en-GB" sz="1800" b="1" i="0" u="none" strike="noStrike" kern="1200" cap="all" spc="200" normalizeH="0" baseline="0" noProof="0" dirty="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204178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95299" y="1358549"/>
            <a:ext cx="11696701" cy="4893647"/>
          </a:xfrm>
          <a:prstGeom prst="rect">
            <a:avLst/>
          </a:prstGeom>
          <a:noFill/>
        </p:spPr>
        <p:txBody>
          <a:bodyPr wrap="square" rtlCol="0">
            <a:spAutoFit/>
          </a:bodyPr>
          <a:lstStyle/>
          <a:p>
            <a:pPr marL="190500" lvl="0" algn="just" fontAlgn="base"/>
            <a:r>
              <a:rPr kumimoji="0" lang="lv-LV" sz="2400" b="1"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Ministru </a:t>
            </a: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kabineta 2009. gada 7. aprīļa </a:t>
            </a:r>
            <a:r>
              <a:rPr kumimoji="0" lang="lv-LV" sz="2400" b="1"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noteikumu </a:t>
            </a: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Nr. 300 "Ministru kabineta kārtības rullis</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 </a:t>
            </a:r>
            <a:r>
              <a:rPr lang="lv-LV" sz="2400" dirty="0" smtClean="0">
                <a:solidFill>
                  <a:srgbClr val="4A5356"/>
                </a:solidFill>
                <a:latin typeface="Cambria" panose="02040503050406030204" pitchFamily="18" charset="0"/>
                <a:ea typeface="Cambria" panose="02040503050406030204" pitchFamily="18" charset="0"/>
              </a:rPr>
              <a:t>63</a:t>
            </a:r>
            <a:r>
              <a:rPr lang="lv-LV" sz="2400" dirty="0">
                <a:solidFill>
                  <a:srgbClr val="4A5356"/>
                </a:solidFill>
                <a:latin typeface="Cambria" panose="02040503050406030204" pitchFamily="18" charset="0"/>
                <a:ea typeface="Cambria" panose="02040503050406030204" pitchFamily="18" charset="0"/>
              </a:rPr>
              <a:t>. </a:t>
            </a:r>
            <a:r>
              <a:rPr lang="lv-LV" sz="2400" dirty="0" smtClean="0">
                <a:solidFill>
                  <a:srgbClr val="4A5356"/>
                </a:solidFill>
                <a:latin typeface="Cambria" panose="02040503050406030204" pitchFamily="18" charset="0"/>
                <a:ea typeface="Cambria" panose="02040503050406030204" pitchFamily="18" charset="0"/>
              </a:rPr>
              <a:t>punkts:</a:t>
            </a:r>
          </a:p>
          <a:p>
            <a:pPr marL="190500" lvl="0" algn="just" fontAlgn="base"/>
            <a:r>
              <a:rPr lang="lv-LV" sz="2400" dirty="0" smtClean="0">
                <a:solidFill>
                  <a:srgbClr val="4A5356"/>
                </a:solidFill>
                <a:latin typeface="Cambria" panose="02040503050406030204" pitchFamily="18" charset="0"/>
                <a:ea typeface="Cambria" panose="02040503050406030204" pitchFamily="18" charset="0"/>
              </a:rPr>
              <a:t>Valsts </a:t>
            </a:r>
            <a:r>
              <a:rPr lang="lv-LV" sz="2400" dirty="0">
                <a:solidFill>
                  <a:srgbClr val="4A5356"/>
                </a:solidFill>
                <a:latin typeface="Cambria" panose="02040503050406030204" pitchFamily="18" charset="0"/>
                <a:ea typeface="Cambria" panose="02040503050406030204" pitchFamily="18" charset="0"/>
              </a:rPr>
              <a:t>sekretāru sanāksmē </a:t>
            </a:r>
            <a:r>
              <a:rPr lang="lv-LV" sz="2400" dirty="0" smtClean="0">
                <a:solidFill>
                  <a:srgbClr val="4A5356"/>
                </a:solidFill>
                <a:latin typeface="Cambria" panose="02040503050406030204" pitchFamily="18" charset="0"/>
                <a:ea typeface="Cambria" panose="02040503050406030204" pitchFamily="18" charset="0"/>
              </a:rPr>
              <a:t>ar </a:t>
            </a:r>
            <a:r>
              <a:rPr lang="lv-LV" sz="2400" dirty="0">
                <a:solidFill>
                  <a:srgbClr val="4A5356"/>
                </a:solidFill>
                <a:latin typeface="Cambria" panose="02040503050406030204" pitchFamily="18" charset="0"/>
                <a:ea typeface="Cambria" panose="02040503050406030204" pitchFamily="18" charset="0"/>
              </a:rPr>
              <a:t>padomdevēja </a:t>
            </a:r>
            <a:r>
              <a:rPr lang="lv-LV" sz="2400" dirty="0" smtClean="0">
                <a:solidFill>
                  <a:srgbClr val="4A5356"/>
                </a:solidFill>
                <a:latin typeface="Cambria" panose="02040503050406030204" pitchFamily="18" charset="0"/>
                <a:ea typeface="Cambria" panose="02040503050406030204" pitchFamily="18" charset="0"/>
              </a:rPr>
              <a:t>tiesībām piedalās </a:t>
            </a:r>
            <a:r>
              <a:rPr lang="lv-LV" sz="2400" dirty="0">
                <a:solidFill>
                  <a:srgbClr val="4A5356"/>
                </a:solidFill>
                <a:latin typeface="Cambria" panose="02040503050406030204" pitchFamily="18" charset="0"/>
                <a:ea typeface="Cambria" panose="02040503050406030204" pitchFamily="18" charset="0"/>
              </a:rPr>
              <a:t>– parlamentārie sekretāri, Ministru prezidenta biroja vadītājs, Ministru prezidenta biedra biroja vadītājs, Valsts kancelejas amatpersonas, </a:t>
            </a:r>
            <a:r>
              <a:rPr lang="lv-LV" sz="2400" dirty="0" err="1">
                <a:solidFill>
                  <a:srgbClr val="4A5356"/>
                </a:solidFill>
                <a:latin typeface="Cambria" panose="02040503050406030204" pitchFamily="18" charset="0"/>
                <a:ea typeface="Cambria" panose="02040503050406030204" pitchFamily="18" charset="0"/>
              </a:rPr>
              <a:t>Pārresoru</a:t>
            </a:r>
            <a:r>
              <a:rPr lang="lv-LV" sz="2400" dirty="0">
                <a:solidFill>
                  <a:srgbClr val="4A5356"/>
                </a:solidFill>
                <a:latin typeface="Cambria" panose="02040503050406030204" pitchFamily="18" charset="0"/>
                <a:ea typeface="Cambria" panose="02040503050406030204" pitchFamily="18" charset="0"/>
              </a:rPr>
              <a:t> koordinācijas centra vadītājs vai viņa pilnvarots pārstāvis, Korupcijas novēršanas un apkarošanas biroja pārstāvis, Valsts kontroles pārstāvis, Ģenerālprokuratūras pārstāvis, </a:t>
            </a:r>
            <a:r>
              <a:rPr lang="lv-LV" sz="2400" b="1" dirty="0">
                <a:solidFill>
                  <a:srgbClr val="4A5356"/>
                </a:solidFill>
                <a:latin typeface="Cambria" panose="02040503050406030204" pitchFamily="18" charset="0"/>
                <a:ea typeface="Cambria" panose="02040503050406030204" pitchFamily="18" charset="0"/>
              </a:rPr>
              <a:t>Latvijas Pašvaldību savienības pārstāvis</a:t>
            </a:r>
            <a:r>
              <a:rPr lang="lv-LV" sz="2400" dirty="0">
                <a:solidFill>
                  <a:srgbClr val="4A5356"/>
                </a:solidFill>
                <a:latin typeface="Cambria" panose="02040503050406030204" pitchFamily="18" charset="0"/>
                <a:ea typeface="Cambria" panose="02040503050406030204" pitchFamily="18" charset="0"/>
              </a:rPr>
              <a:t>, Sabiedrisko pakalpojumu regulēšanas komisijas pārstāvis, </a:t>
            </a:r>
            <a:r>
              <a:rPr lang="lv-LV" sz="2400" b="1" dirty="0">
                <a:solidFill>
                  <a:srgbClr val="4A5356"/>
                </a:solidFill>
                <a:latin typeface="Cambria" panose="02040503050406030204" pitchFamily="18" charset="0"/>
                <a:ea typeface="Cambria" panose="02040503050406030204" pitchFamily="18" charset="0"/>
              </a:rPr>
              <a:t>Nacionālās trīspusējās sadarbības padomes pārstāvis</a:t>
            </a:r>
            <a:r>
              <a:rPr lang="lv-LV" sz="2400" dirty="0">
                <a:solidFill>
                  <a:srgbClr val="4A5356"/>
                </a:solidFill>
                <a:latin typeface="Cambria" panose="02040503050406030204" pitchFamily="18" charset="0"/>
                <a:ea typeface="Cambria" panose="02040503050406030204" pitchFamily="18" charset="0"/>
              </a:rPr>
              <a:t>, Konkurences padomes pārstāvis, </a:t>
            </a:r>
            <a:r>
              <a:rPr lang="lv-LV" sz="2400" dirty="0" err="1">
                <a:solidFill>
                  <a:srgbClr val="4A5356"/>
                </a:solidFill>
                <a:latin typeface="Cambria" panose="02040503050406030204" pitchFamily="18" charset="0"/>
                <a:ea typeface="Cambria" panose="02040503050406030204" pitchFamily="18" charset="0"/>
              </a:rPr>
              <a:t>tiesībsargs</a:t>
            </a:r>
            <a:r>
              <a:rPr lang="lv-LV" sz="2400" dirty="0">
                <a:solidFill>
                  <a:srgbClr val="4A5356"/>
                </a:solidFill>
                <a:latin typeface="Cambria" panose="02040503050406030204" pitchFamily="18" charset="0"/>
                <a:ea typeface="Cambria" panose="02040503050406030204" pitchFamily="18" charset="0"/>
              </a:rPr>
              <a:t> vai viņa pilnvarota persona, plānošanas reģiona attīstības padomes pārstāvis, </a:t>
            </a:r>
            <a:r>
              <a:rPr lang="lv-LV" sz="2400" b="1" dirty="0">
                <a:solidFill>
                  <a:srgbClr val="4A5356"/>
                </a:solidFill>
                <a:latin typeface="Cambria" panose="02040503050406030204" pitchFamily="18" charset="0"/>
                <a:ea typeface="Cambria" panose="02040503050406030204" pitchFamily="18" charset="0"/>
              </a:rPr>
              <a:t>Nevalstisko organizāciju un Ministru kabineta sadarbības memoranda īstenošanas padomes pilnvarots pārstāvis</a:t>
            </a:r>
            <a:r>
              <a:rPr lang="lv-LV" sz="2400" dirty="0">
                <a:solidFill>
                  <a:srgbClr val="4A5356"/>
                </a:solidFill>
                <a:latin typeface="Cambria" panose="02040503050406030204" pitchFamily="18" charset="0"/>
                <a:ea typeface="Cambria" panose="02040503050406030204" pitchFamily="18" charset="0"/>
              </a:rPr>
              <a:t> un </a:t>
            </a:r>
            <a:r>
              <a:rPr lang="lv-LV" sz="2400" b="1" dirty="0">
                <a:solidFill>
                  <a:srgbClr val="4A5356"/>
                </a:solidFill>
                <a:latin typeface="Cambria" panose="02040503050406030204" pitchFamily="18" charset="0"/>
                <a:ea typeface="Cambria" panose="02040503050406030204" pitchFamily="18" charset="0"/>
              </a:rPr>
              <a:t>nevalstisko organizāciju pārstāvis</a:t>
            </a:r>
            <a:r>
              <a:rPr lang="lv-LV" sz="2400" dirty="0">
                <a:solidFill>
                  <a:srgbClr val="4A5356"/>
                </a:solidFill>
                <a:latin typeface="Cambria" panose="02040503050406030204" pitchFamily="18" charset="0"/>
                <a:ea typeface="Cambria" panose="02040503050406030204" pitchFamily="18" charset="0"/>
              </a:rPr>
              <a:t>.</a:t>
            </a:r>
            <a:endPar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endParaRPr>
          </a:p>
        </p:txBody>
      </p:sp>
      <p:sp>
        <p:nvSpPr>
          <p:cNvPr id="3" name="Rectangle 2"/>
          <p:cNvSpPr/>
          <p:nvPr/>
        </p:nvSpPr>
        <p:spPr>
          <a:xfrm>
            <a:off x="5995851" y="989217"/>
            <a:ext cx="18473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itle 6"/>
          <p:cNvSpPr txBox="1">
            <a:spLocks/>
          </p:cNvSpPr>
          <p:nvPr/>
        </p:nvSpPr>
        <p:spPr>
          <a:xfrm>
            <a:off x="1379982" y="148017"/>
            <a:ext cx="9601200" cy="711007"/>
          </a:xfrm>
          <a:prstGeom prst="rect">
            <a:avLst/>
          </a:prstGeom>
          <a:solidFill>
            <a:srgbClr val="FFFFFF"/>
          </a:solidFill>
          <a:ln w="28575">
            <a:solidFill>
              <a:schemeClr val="tx1"/>
            </a:solidFill>
          </a:ln>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PAMATOJUMS</a:t>
            </a:r>
            <a:endParaRPr kumimoji="0" lang="en-GB" sz="1800" b="1" i="0" u="none" strike="noStrike" kern="1200" cap="all" spc="200" normalizeH="0" baseline="0" noProof="0" dirty="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87353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03710" y="1358549"/>
            <a:ext cx="12054841" cy="37856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4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Laika </a:t>
            </a:r>
            <a:r>
              <a:rPr kumimoji="0" lang="lv-LV" sz="2400" b="1"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periods</a:t>
            </a:r>
            <a:r>
              <a:rPr kumimoji="0" lang="lv-LV" sz="24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 31.08.2017</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 – 13.12.2018</a:t>
            </a:r>
            <a:r>
              <a:rPr kumimoji="0" lang="lv-LV" sz="24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a:t>
            </a:r>
            <a:endPar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Sēžu skaits kopumā</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 66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Notikušas klātienē: </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37</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Notikušas neklātienē: </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29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Memoranda padomes deleģētais pārstāvis piedalījies: </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27</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400" b="1"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Cits NVO pārstāvis: </a:t>
            </a:r>
            <a:r>
              <a:rPr kumimoji="0" lang="lv-LV" sz="2400" b="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cs typeface="+mn-cs"/>
              </a:rPr>
              <a:t>11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p:txBody>
      </p:sp>
      <p:sp>
        <p:nvSpPr>
          <p:cNvPr id="3" name="Rectangle 2"/>
          <p:cNvSpPr/>
          <p:nvPr/>
        </p:nvSpPr>
        <p:spPr>
          <a:xfrm>
            <a:off x="5995851" y="989217"/>
            <a:ext cx="18473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itle 6"/>
          <p:cNvSpPr txBox="1">
            <a:spLocks/>
          </p:cNvSpPr>
          <p:nvPr/>
        </p:nvSpPr>
        <p:spPr>
          <a:xfrm>
            <a:off x="1379982" y="148017"/>
            <a:ext cx="9601200" cy="711007"/>
          </a:xfrm>
          <a:prstGeom prst="rect">
            <a:avLst/>
          </a:prstGeom>
          <a:solidFill>
            <a:srgbClr val="FFFFFF"/>
          </a:solidFill>
          <a:ln w="28575">
            <a:solidFill>
              <a:schemeClr val="tx1"/>
            </a:solidFill>
          </a:ln>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STATISTIKA</a:t>
            </a:r>
            <a:endParaRPr kumimoji="0" lang="en-GB" sz="1800" b="1" i="0" u="none" strike="noStrike" kern="1200" cap="all" spc="200" normalizeH="0" baseline="0" noProof="0" dirty="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23302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03710" y="1358549"/>
            <a:ext cx="11596553" cy="415498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lv-LV" sz="240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endParaRPr>
          </a:p>
          <a:p>
            <a:pPr lvl="0" algn="just">
              <a:defRPr/>
            </a:pPr>
            <a:r>
              <a:rPr lang="lv-LV" sz="2400" dirty="0">
                <a:solidFill>
                  <a:srgbClr val="4A5356"/>
                </a:solidFill>
                <a:latin typeface="Cambria" panose="02040503050406030204" pitchFamily="18" charset="0"/>
                <a:ea typeface="Cambria" panose="02040503050406030204" pitchFamily="18" charset="0"/>
              </a:rPr>
              <a:t>Valsts sekretāru sanāksmēs izskata </a:t>
            </a:r>
            <a:r>
              <a:rPr lang="lv-LV" sz="2400" dirty="0" smtClean="0">
                <a:solidFill>
                  <a:srgbClr val="4A5356"/>
                </a:solidFill>
                <a:latin typeface="Cambria" panose="02040503050406030204" pitchFamily="18" charset="0"/>
                <a:ea typeface="Cambria" panose="02040503050406030204" pitchFamily="18" charset="0"/>
              </a:rPr>
              <a:t>tiesību </a:t>
            </a:r>
            <a:r>
              <a:rPr lang="lv-LV" sz="2400" dirty="0">
                <a:solidFill>
                  <a:srgbClr val="4A5356"/>
                </a:solidFill>
                <a:latin typeface="Cambria" panose="02040503050406030204" pitchFamily="18" charset="0"/>
                <a:ea typeface="Cambria" panose="02040503050406030204" pitchFamily="18" charset="0"/>
              </a:rPr>
              <a:t>aktu projektus, </a:t>
            </a:r>
            <a:r>
              <a:rPr lang="lv-LV" sz="2400" b="1" dirty="0">
                <a:solidFill>
                  <a:srgbClr val="4A5356"/>
                </a:solidFill>
                <a:latin typeface="Cambria" panose="02040503050406030204" pitchFamily="18" charset="0"/>
                <a:ea typeface="Cambria" panose="02040503050406030204" pitchFamily="18" charset="0"/>
              </a:rPr>
              <a:t>par kuriem nav panākta vienošanās saskaņošanas procesā</a:t>
            </a:r>
            <a:r>
              <a:rPr lang="lv-LV" sz="2400" dirty="0">
                <a:solidFill>
                  <a:srgbClr val="4A5356"/>
                </a:solidFill>
                <a:latin typeface="Cambria" panose="02040503050406030204" pitchFamily="18" charset="0"/>
                <a:ea typeface="Cambria" panose="02040503050406030204" pitchFamily="18" charset="0"/>
              </a:rPr>
              <a:t>, apstiprina projektu sarakstu, kuri tiek atsaukti un netiek virzīti izskatīšanai Ministru kabinetā, izskata jautājumus par likumos, Saeimas lēmumos, tiesību aktos un Ministru prezidenta rīkojumos doto uzdevumu izpildi, kā arī citus valsts pārvaldes iestādēm aktuālus jautājumus </a:t>
            </a:r>
            <a:r>
              <a:rPr lang="lv-LV" sz="2400" dirty="0" smtClean="0">
                <a:solidFill>
                  <a:srgbClr val="4A5356"/>
                </a:solidFill>
                <a:latin typeface="Cambria" panose="02040503050406030204" pitchFamily="18" charset="0"/>
                <a:ea typeface="Cambria" panose="02040503050406030204" pitchFamily="18" charset="0"/>
              </a:rPr>
              <a:t>.</a:t>
            </a:r>
          </a:p>
          <a:p>
            <a:pPr lvl="0" algn="just">
              <a:defRPr/>
            </a:pPr>
            <a:endParaRPr kumimoji="0" lang="lv-LV" sz="2400" i="0" u="none" strike="noStrike" kern="1200" cap="none" spc="0" normalizeH="0" baseline="0" noProof="0" dirty="0">
              <a:ln>
                <a:noFill/>
              </a:ln>
              <a:solidFill>
                <a:srgbClr val="4A5356"/>
              </a:solidFill>
              <a:effectLst/>
              <a:uLnTx/>
              <a:uFillTx/>
              <a:latin typeface="Cambria" panose="02040503050406030204" pitchFamily="18" charset="0"/>
              <a:ea typeface="Cambria" panose="02040503050406030204" pitchFamily="18" charset="0"/>
            </a:endParaRPr>
          </a:p>
          <a:p>
            <a:pPr lvl="0" algn="just">
              <a:defRPr/>
            </a:pPr>
            <a:r>
              <a:rPr lang="lv-LV" sz="2400" dirty="0" smtClean="0">
                <a:solidFill>
                  <a:srgbClr val="4A5356"/>
                </a:solidFill>
                <a:latin typeface="Cambria" panose="02040503050406030204" pitchFamily="18" charset="0"/>
                <a:ea typeface="Cambria" panose="02040503050406030204" pitchFamily="18" charset="0"/>
              </a:rPr>
              <a:t>Pārskata periodā galvenokārt tika skatīti tehniski jautājumu, valsts pārvaldei saistoši (cilvēkresursu, vienotas grāmatvedības </a:t>
            </a:r>
            <a:r>
              <a:rPr lang="lv-LV" sz="2400" dirty="0" err="1" smtClean="0">
                <a:solidFill>
                  <a:srgbClr val="4A5356"/>
                </a:solidFill>
                <a:latin typeface="Cambria" panose="02040503050406030204" pitchFamily="18" charset="0"/>
                <a:ea typeface="Cambria" panose="02040503050406030204" pitchFamily="18" charset="0"/>
              </a:rPr>
              <a:t>utml</a:t>
            </a:r>
            <a:r>
              <a:rPr lang="lv-LV" sz="2400" dirty="0" smtClean="0">
                <a:solidFill>
                  <a:srgbClr val="4A5356"/>
                </a:solidFill>
                <a:latin typeface="Cambria" panose="02040503050406030204" pitchFamily="18" charset="0"/>
                <a:ea typeface="Cambria" panose="02040503050406030204" pitchFamily="18" charset="0"/>
              </a:rPr>
              <a:t>).</a:t>
            </a:r>
            <a:endParaRPr kumimoji="0" lang="lv-LV" sz="240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endParaRPr>
          </a:p>
        </p:txBody>
      </p:sp>
      <p:sp>
        <p:nvSpPr>
          <p:cNvPr id="3" name="Rectangle 2"/>
          <p:cNvSpPr/>
          <p:nvPr/>
        </p:nvSpPr>
        <p:spPr>
          <a:xfrm>
            <a:off x="5995851" y="989217"/>
            <a:ext cx="18473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itle 6"/>
          <p:cNvSpPr txBox="1">
            <a:spLocks/>
          </p:cNvSpPr>
          <p:nvPr/>
        </p:nvSpPr>
        <p:spPr>
          <a:xfrm>
            <a:off x="1379982" y="148017"/>
            <a:ext cx="9601200" cy="711007"/>
          </a:xfrm>
          <a:prstGeom prst="rect">
            <a:avLst/>
          </a:prstGeom>
          <a:solidFill>
            <a:srgbClr val="FFFFFF"/>
          </a:solidFill>
          <a:ln w="28575">
            <a:solidFill>
              <a:schemeClr val="tx1"/>
            </a:solidFill>
          </a:ln>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VALSTS SEKRETĀRU SAN</a:t>
            </a:r>
            <a:r>
              <a:rPr lang="lv-LV" sz="1800" b="1" dirty="0" smtClean="0">
                <a:solidFill>
                  <a:srgbClr val="C96731">
                    <a:lumMod val="40000"/>
                    <a:lumOff val="60000"/>
                  </a:srgbClr>
                </a:solidFill>
                <a:latin typeface="Cambria" panose="02040503050406030204" pitchFamily="18" charset="0"/>
                <a:ea typeface="Cambria" panose="02040503050406030204" pitchFamily="18" charset="0"/>
              </a:rPr>
              <a:t>ĀKSMJU DARBA KĀRTĪBA</a:t>
            </a:r>
            <a:endPar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66867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03710" y="1358549"/>
            <a:ext cx="12054841" cy="286232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80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rPr>
              <a:t>18.01.2018. </a:t>
            </a:r>
            <a:r>
              <a:rPr kumimoji="0" lang="lv-LV" sz="1800" b="1"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rPr>
              <a:t>KM</a:t>
            </a:r>
            <a:r>
              <a:rPr kumimoji="0" lang="lv-LV" sz="1800" b="1"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rPr>
              <a:t> un ZM</a:t>
            </a:r>
          </a:p>
          <a:p>
            <a:pPr marL="0" marR="0" lvl="0" indent="0" algn="l" defTabSz="457200" rtl="0" eaLnBrk="1" fontAlgn="auto" latinLnBrk="0" hangingPunct="1">
              <a:lnSpc>
                <a:spcPct val="100000"/>
              </a:lnSpc>
              <a:spcBef>
                <a:spcPts val="0"/>
              </a:spcBef>
              <a:spcAft>
                <a:spcPts val="0"/>
              </a:spcAft>
              <a:buClrTx/>
              <a:buSzTx/>
              <a:buFontTx/>
              <a:buNone/>
              <a:tabLst/>
              <a:defRPr/>
            </a:pPr>
            <a:r>
              <a:rPr lang="lv-LV" baseline="0" dirty="0" smtClean="0">
                <a:solidFill>
                  <a:srgbClr val="4A5356"/>
                </a:solidFill>
                <a:latin typeface="Cambria" panose="02040503050406030204" pitchFamily="18" charset="0"/>
                <a:ea typeface="Cambria" panose="02040503050406030204" pitchFamily="18" charset="0"/>
              </a:rPr>
              <a:t>11.10.2018.</a:t>
            </a:r>
            <a:r>
              <a:rPr lang="lv-LV" dirty="0" smtClean="0">
                <a:solidFill>
                  <a:srgbClr val="4A5356"/>
                </a:solidFill>
                <a:latin typeface="Cambria" panose="02040503050406030204" pitchFamily="18" charset="0"/>
                <a:ea typeface="Cambria" panose="02040503050406030204" pitchFamily="18" charset="0"/>
              </a:rPr>
              <a:t> </a:t>
            </a:r>
            <a:r>
              <a:rPr lang="lv-LV" b="1" dirty="0" smtClean="0">
                <a:solidFill>
                  <a:srgbClr val="4A5356"/>
                </a:solidFill>
                <a:latin typeface="Cambria" panose="02040503050406030204" pitchFamily="18" charset="0"/>
                <a:ea typeface="Cambria" panose="02040503050406030204" pitchFamily="18" charset="0"/>
              </a:rPr>
              <a:t>VM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80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rPr>
              <a:t>18.10.2018.</a:t>
            </a:r>
            <a:r>
              <a:rPr kumimoji="0" lang="lv-LV" sz="1800"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rPr>
              <a:t> </a:t>
            </a:r>
            <a:r>
              <a:rPr kumimoji="0" lang="lv-LV" sz="1800" b="1" i="0" u="none" strike="noStrike" kern="1200" cap="none" spc="0" normalizeH="0" noProof="0" dirty="0" err="1" smtClean="0">
                <a:ln>
                  <a:noFill/>
                </a:ln>
                <a:solidFill>
                  <a:srgbClr val="4A5356"/>
                </a:solidFill>
                <a:effectLst/>
                <a:uLnTx/>
                <a:uFillTx/>
                <a:latin typeface="Cambria" panose="02040503050406030204" pitchFamily="18" charset="0"/>
                <a:ea typeface="Cambria" panose="02040503050406030204" pitchFamily="18" charset="0"/>
              </a:rPr>
              <a:t>AiM</a:t>
            </a:r>
            <a:r>
              <a:rPr kumimoji="0" lang="lv-LV" sz="1800" b="1"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rPr>
              <a:t> un SM</a:t>
            </a:r>
          </a:p>
          <a:p>
            <a:pPr marL="0" marR="0" lvl="0" indent="0" algn="l" defTabSz="457200" rtl="0" eaLnBrk="1" fontAlgn="auto" latinLnBrk="0" hangingPunct="1">
              <a:lnSpc>
                <a:spcPct val="100000"/>
              </a:lnSpc>
              <a:spcBef>
                <a:spcPts val="0"/>
              </a:spcBef>
              <a:spcAft>
                <a:spcPts val="0"/>
              </a:spcAft>
              <a:buClrTx/>
              <a:buSzTx/>
              <a:buFontTx/>
              <a:buNone/>
              <a:tabLst/>
              <a:defRPr/>
            </a:pPr>
            <a:r>
              <a:rPr lang="lv-LV" baseline="0" dirty="0" smtClean="0">
                <a:solidFill>
                  <a:srgbClr val="4A5356"/>
                </a:solidFill>
                <a:latin typeface="Cambria" panose="02040503050406030204" pitchFamily="18" charset="0"/>
                <a:ea typeface="Cambria" panose="02040503050406030204" pitchFamily="18" charset="0"/>
              </a:rPr>
              <a:t>29.11.2018.</a:t>
            </a:r>
            <a:r>
              <a:rPr lang="lv-LV" dirty="0" smtClean="0">
                <a:solidFill>
                  <a:srgbClr val="4A5356"/>
                </a:solidFill>
                <a:latin typeface="Cambria" panose="02040503050406030204" pitchFamily="18" charset="0"/>
                <a:ea typeface="Cambria" panose="02040503050406030204" pitchFamily="18" charset="0"/>
              </a:rPr>
              <a:t> </a:t>
            </a:r>
            <a:r>
              <a:rPr lang="lv-LV" b="1" dirty="0" smtClean="0">
                <a:solidFill>
                  <a:srgbClr val="4A5356"/>
                </a:solidFill>
                <a:latin typeface="Cambria" panose="02040503050406030204" pitchFamily="18" charset="0"/>
                <a:ea typeface="Cambria" panose="02040503050406030204" pitchFamily="18" charset="0"/>
              </a:rPr>
              <a:t>EM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1800" b="1"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endParaRPr>
          </a:p>
          <a:p>
            <a:pPr lvl="0">
              <a:defRPr/>
            </a:pPr>
            <a:r>
              <a:rPr lang="lv-LV" b="1" dirty="0" smtClean="0">
                <a:solidFill>
                  <a:srgbClr val="4A5356"/>
                </a:solidFill>
                <a:latin typeface="Cambria" panose="02040503050406030204" pitchFamily="18" charset="0"/>
                <a:ea typeface="Cambria" panose="02040503050406030204" pitchFamily="18" charset="0"/>
              </a:rPr>
              <a:t>*</a:t>
            </a:r>
            <a:r>
              <a:rPr lang="lv-LV" dirty="0" smtClean="0">
                <a:solidFill>
                  <a:srgbClr val="4A5356"/>
                </a:solidFill>
                <a:latin typeface="Cambria" panose="02040503050406030204" pitchFamily="18" charset="0"/>
                <a:ea typeface="Cambria" panose="02040503050406030204" pitchFamily="18" charset="0"/>
              </a:rPr>
              <a:t>gadā aptuveni tiek p</a:t>
            </a:r>
            <a:r>
              <a:rPr lang="pl-PL" dirty="0" smtClean="0">
                <a:solidFill>
                  <a:srgbClr val="4A5356"/>
                </a:solidFill>
                <a:latin typeface="Cambria" panose="02040503050406030204" pitchFamily="18" charset="0"/>
                <a:ea typeface="Cambria" panose="02040503050406030204" pitchFamily="18" charset="0"/>
              </a:rPr>
              <a:t>ieņemt</a:t>
            </a:r>
            <a:r>
              <a:rPr lang="lv-LV" dirty="0" smtClean="0">
                <a:solidFill>
                  <a:srgbClr val="4A5356"/>
                </a:solidFill>
                <a:latin typeface="Cambria" panose="02040503050406030204" pitchFamily="18" charset="0"/>
                <a:ea typeface="Cambria" panose="02040503050406030204" pitchFamily="18" charset="0"/>
              </a:rPr>
              <a:t>i 300</a:t>
            </a:r>
            <a:r>
              <a:rPr lang="pl-PL" dirty="0" smtClean="0">
                <a:solidFill>
                  <a:srgbClr val="4A5356"/>
                </a:solidFill>
                <a:latin typeface="Cambria" panose="02040503050406030204" pitchFamily="18" charset="0"/>
                <a:ea typeface="Cambria" panose="02040503050406030204" pitchFamily="18" charset="0"/>
              </a:rPr>
              <a:t> likum</a:t>
            </a:r>
            <a:r>
              <a:rPr lang="lv-LV" dirty="0" smtClean="0">
                <a:solidFill>
                  <a:srgbClr val="4A5356"/>
                </a:solidFill>
                <a:latin typeface="Cambria" panose="02040503050406030204" pitchFamily="18" charset="0"/>
                <a:ea typeface="Cambria" panose="02040503050406030204" pitchFamily="18" charset="0"/>
              </a:rPr>
              <a:t>i</a:t>
            </a:r>
            <a:r>
              <a:rPr lang="pl-PL" dirty="0" smtClean="0">
                <a:solidFill>
                  <a:srgbClr val="4A5356"/>
                </a:solidFill>
                <a:latin typeface="Cambria" panose="02040503050406030204" pitchFamily="18" charset="0"/>
                <a:ea typeface="Cambria" panose="02040503050406030204" pitchFamily="18" charset="0"/>
              </a:rPr>
              <a:t> un to grozījum</a:t>
            </a:r>
            <a:r>
              <a:rPr lang="lv-LV" dirty="0" smtClean="0">
                <a:solidFill>
                  <a:srgbClr val="4A5356"/>
                </a:solidFill>
                <a:latin typeface="Cambria" panose="02040503050406030204" pitchFamily="18" charset="0"/>
                <a:ea typeface="Cambria" panose="02040503050406030204" pitchFamily="18" charset="0"/>
              </a:rPr>
              <a:t>i, un aptuveni 800 </a:t>
            </a:r>
            <a:r>
              <a:rPr lang="it-IT" dirty="0" smtClean="0">
                <a:solidFill>
                  <a:srgbClr val="4A5356"/>
                </a:solidFill>
                <a:latin typeface="Cambria" panose="02040503050406030204" pitchFamily="18" charset="0"/>
                <a:ea typeface="Cambria" panose="02040503050406030204" pitchFamily="18" charset="0"/>
              </a:rPr>
              <a:t>Ministru </a:t>
            </a:r>
            <a:r>
              <a:rPr lang="it-IT" dirty="0">
                <a:solidFill>
                  <a:srgbClr val="4A5356"/>
                </a:solidFill>
                <a:latin typeface="Cambria" panose="02040503050406030204" pitchFamily="18" charset="0"/>
                <a:ea typeface="Cambria" panose="02040503050406030204" pitchFamily="18" charset="0"/>
              </a:rPr>
              <a:t>kabineta </a:t>
            </a:r>
            <a:r>
              <a:rPr lang="it-IT" dirty="0" smtClean="0">
                <a:solidFill>
                  <a:srgbClr val="4A5356"/>
                </a:solidFill>
                <a:latin typeface="Cambria" panose="02040503050406030204" pitchFamily="18" charset="0"/>
                <a:ea typeface="Cambria" panose="02040503050406030204" pitchFamily="18" charset="0"/>
              </a:rPr>
              <a:t>noteikum</a:t>
            </a:r>
            <a:r>
              <a:rPr lang="lv-LV" dirty="0" smtClean="0">
                <a:solidFill>
                  <a:srgbClr val="4A5356"/>
                </a:solidFill>
                <a:latin typeface="Cambria" panose="02040503050406030204" pitchFamily="18" charset="0"/>
                <a:ea typeface="Cambria" panose="02040503050406030204" pitchFamily="18" charset="0"/>
              </a:rPr>
              <a:t>i</a:t>
            </a:r>
            <a:r>
              <a:rPr lang="it-IT" dirty="0" smtClean="0">
                <a:solidFill>
                  <a:srgbClr val="4A5356"/>
                </a:solidFill>
                <a:latin typeface="Cambria" panose="02040503050406030204" pitchFamily="18" charset="0"/>
                <a:ea typeface="Cambria" panose="02040503050406030204" pitchFamily="18" charset="0"/>
              </a:rPr>
              <a:t> </a:t>
            </a:r>
            <a:r>
              <a:rPr lang="it-IT" dirty="0">
                <a:solidFill>
                  <a:srgbClr val="4A5356"/>
                </a:solidFill>
                <a:latin typeface="Cambria" panose="02040503050406030204" pitchFamily="18" charset="0"/>
                <a:ea typeface="Cambria" panose="02040503050406030204" pitchFamily="18" charset="0"/>
              </a:rPr>
              <a:t>un to </a:t>
            </a:r>
            <a:r>
              <a:rPr lang="it-IT" dirty="0" smtClean="0">
                <a:solidFill>
                  <a:srgbClr val="4A5356"/>
                </a:solidFill>
                <a:latin typeface="Cambria" panose="02040503050406030204" pitchFamily="18" charset="0"/>
                <a:ea typeface="Cambria" panose="02040503050406030204" pitchFamily="18" charset="0"/>
              </a:rPr>
              <a:t>grozījum</a:t>
            </a:r>
            <a:r>
              <a:rPr lang="lv-LV" dirty="0" smtClean="0">
                <a:solidFill>
                  <a:srgbClr val="4A5356"/>
                </a:solidFill>
                <a:latin typeface="Cambria" panose="02040503050406030204" pitchFamily="18" charset="0"/>
                <a:ea typeface="Cambria" panose="02040503050406030204" pitchFamily="18" charset="0"/>
              </a:rPr>
              <a:t>i </a:t>
            </a:r>
            <a:endParaRPr kumimoji="0" lang="lv-LV" sz="180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dirty="0" smtClean="0">
              <a:ln>
                <a:noFill/>
              </a:ln>
              <a:solidFill>
                <a:srgbClr val="000000"/>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dirty="0" smtClean="0">
              <a:ln>
                <a:noFill/>
              </a:ln>
              <a:solidFill>
                <a:srgbClr val="000000"/>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p:txBody>
      </p:sp>
      <p:sp>
        <p:nvSpPr>
          <p:cNvPr id="3" name="Rectangle 2"/>
          <p:cNvSpPr/>
          <p:nvPr/>
        </p:nvSpPr>
        <p:spPr>
          <a:xfrm>
            <a:off x="5995851" y="989217"/>
            <a:ext cx="18473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itle 6"/>
          <p:cNvSpPr txBox="1">
            <a:spLocks/>
          </p:cNvSpPr>
          <p:nvPr/>
        </p:nvSpPr>
        <p:spPr>
          <a:xfrm>
            <a:off x="1379982" y="174143"/>
            <a:ext cx="9601200" cy="711007"/>
          </a:xfrm>
          <a:prstGeom prst="rect">
            <a:avLst/>
          </a:prstGeom>
          <a:solidFill>
            <a:srgbClr val="FFFFFF"/>
          </a:solidFill>
          <a:ln w="28575">
            <a:solidFill>
              <a:schemeClr val="tx1"/>
            </a:solidFill>
          </a:ln>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SABIEDRĪBAS</a:t>
            </a:r>
            <a:r>
              <a:rPr kumimoji="0" lang="lv-LV" sz="1800" b="1" i="0" u="none" strike="noStrike" kern="1200" cap="all" spc="200" normalizeH="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 LĪDZDALĪBAS IEVĒROŠANA</a:t>
            </a:r>
            <a:endParaRPr kumimoji="0" lang="en-GB" sz="1800" b="1" i="0" u="none" strike="noStrike" kern="1200" cap="all" spc="200" normalizeH="0" baseline="0" noProof="0" dirty="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30906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03710" y="1358549"/>
            <a:ext cx="11531239" cy="37856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0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Pēdējos gados</a:t>
            </a:r>
            <a:r>
              <a:rPr kumimoji="0" lang="lv-LV" sz="2000" b="0"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cs typeface="+mn-cs"/>
              </a:rPr>
              <a:t> VSS skatāmo </a:t>
            </a:r>
            <a:r>
              <a:rPr kumimoji="0" lang="lv-LV" sz="2000" b="1"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cs typeface="+mn-cs"/>
              </a:rPr>
              <a:t>jautājumu saturs ir mainījies </a:t>
            </a:r>
            <a:r>
              <a:rPr kumimoji="0" lang="lv-LV" sz="2000" b="0"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cs typeface="+mn-cs"/>
              </a:rPr>
              <a:t>– iepriekš tika skatīti jautājumi, kuros priekšlikumu un iebildumu izteicēji bija arī dažādu nozaru NVO.</a:t>
            </a:r>
            <a:endParaRPr kumimoji="0" lang="lv-LV" sz="20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0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000" b="1"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Būtu nepieciešams</a:t>
            </a:r>
            <a:r>
              <a:rPr kumimoji="0" lang="lv-LV" sz="2000" b="0" i="0" u="none" strike="noStrike" kern="1200" cap="none" spc="0" normalizeH="0" baseline="0" noProof="0" dirty="0" smtClean="0">
                <a:ln>
                  <a:noFill/>
                </a:ln>
                <a:solidFill>
                  <a:srgbClr val="4A5356"/>
                </a:solidFill>
                <a:effectLst/>
                <a:uLnTx/>
                <a:uFillTx/>
                <a:latin typeface="Cambria" panose="02040503050406030204" pitchFamily="18" charset="0"/>
                <a:ea typeface="Cambria" panose="02040503050406030204" pitchFamily="18" charset="0"/>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000" b="0"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cs typeface="+mn-cs"/>
              </a:rPr>
              <a:t>vienoties par aizvietošanas procedūru;</a:t>
            </a:r>
          </a:p>
          <a:p>
            <a:pPr marL="0" marR="0" lvl="0" indent="0" algn="l" defTabSz="457200" rtl="0" eaLnBrk="1" fontAlgn="auto" latinLnBrk="0" hangingPunct="1">
              <a:lnSpc>
                <a:spcPct val="100000"/>
              </a:lnSpc>
              <a:spcBef>
                <a:spcPts val="0"/>
              </a:spcBef>
              <a:spcAft>
                <a:spcPts val="0"/>
              </a:spcAft>
              <a:buClrTx/>
              <a:buSzTx/>
              <a:buFontTx/>
              <a:buNone/>
              <a:tabLst/>
              <a:defRPr/>
            </a:pPr>
            <a:r>
              <a:rPr lang="lv-LV" sz="2000" dirty="0">
                <a:solidFill>
                  <a:srgbClr val="4A5356"/>
                </a:solidFill>
                <a:latin typeface="Cambria" panose="02040503050406030204" pitchFamily="18" charset="0"/>
                <a:ea typeface="Cambria" panose="02040503050406030204" pitchFamily="18" charset="0"/>
              </a:rPr>
              <a:t>i</a:t>
            </a:r>
            <a:r>
              <a:rPr lang="lv-LV" sz="2000" dirty="0" smtClean="0">
                <a:solidFill>
                  <a:srgbClr val="4A5356"/>
                </a:solidFill>
                <a:latin typeface="Cambria" panose="02040503050406030204" pitchFamily="18" charset="0"/>
                <a:ea typeface="Cambria" panose="02040503050406030204" pitchFamily="18" charset="0"/>
              </a:rPr>
              <a:t>zdiskutēt par MK kārtības rullī noteikto otro NVO pārstāvi.</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000" b="0" i="0" u="none" strike="noStrike" kern="1200" cap="none" spc="0" normalizeH="0" noProof="0" dirty="0">
              <a:ln>
                <a:noFill/>
              </a:ln>
              <a:solidFill>
                <a:srgbClr val="4A5356"/>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lv-LV" sz="2000" dirty="0" smtClean="0">
                <a:solidFill>
                  <a:srgbClr val="4A5356"/>
                </a:solidFill>
                <a:latin typeface="Cambria" panose="02040503050406030204" pitchFamily="18" charset="0"/>
                <a:ea typeface="Cambria" panose="02040503050406030204" pitchFamily="18" charset="0"/>
              </a:rPr>
              <a:t>Jautājums </a:t>
            </a:r>
            <a:r>
              <a:rPr lang="lv-LV" sz="2000" b="1" dirty="0" smtClean="0">
                <a:solidFill>
                  <a:srgbClr val="4A5356"/>
                </a:solidFill>
                <a:latin typeface="Cambria" panose="02040503050406030204" pitchFamily="18" charset="0"/>
                <a:ea typeface="Cambria" panose="02040503050406030204" pitchFamily="18" charset="0"/>
              </a:rPr>
              <a:t>par informācijas apriti</a:t>
            </a:r>
            <a:r>
              <a:rPr lang="lv-LV" sz="2000" dirty="0" smtClean="0">
                <a:solidFill>
                  <a:srgbClr val="4A5356"/>
                </a:solidFill>
                <a:latin typeface="Cambria" panose="02040503050406030204" pitchFamily="18" charset="0"/>
                <a:ea typeface="Cambria" panose="020405030504060302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2000" b="0" i="0" u="none" strike="noStrike" kern="1200" cap="none" spc="0" normalizeH="0" noProof="0" dirty="0" smtClean="0">
                <a:ln>
                  <a:noFill/>
                </a:ln>
                <a:solidFill>
                  <a:srgbClr val="4A5356"/>
                </a:solidFill>
                <a:effectLst/>
                <a:uLnTx/>
                <a:uFillTx/>
                <a:latin typeface="Cambria" panose="02040503050406030204" pitchFamily="18" charset="0"/>
                <a:ea typeface="Cambria" panose="02040503050406030204" pitchFamily="18" charset="0"/>
                <a:cs typeface="+mn-cs"/>
              </a:rPr>
              <a:t>Vai ziņot atsevišķi nozaru NVO?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000" b="0" i="0" u="none" strike="noStrike" kern="1200" cap="none" spc="0" normalizeH="0" baseline="0" noProof="0" dirty="0" smtClean="0">
              <a:ln>
                <a:noFill/>
              </a:ln>
              <a:solidFill>
                <a:srgbClr val="000000"/>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lv-LV" sz="2000" b="0" i="0" u="none" strike="noStrike" kern="1200" cap="none" spc="0" normalizeH="0" baseline="0" noProof="0" dirty="0" smtClean="0">
              <a:ln>
                <a:noFill/>
              </a:ln>
              <a:solidFill>
                <a:srgbClr val="000000"/>
              </a:solidFill>
              <a:effectLst/>
              <a:uLnTx/>
              <a:uFillTx/>
              <a:latin typeface="Cambria" panose="02040503050406030204" pitchFamily="18" charset="0"/>
              <a:ea typeface="Cambria"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p:txBody>
      </p:sp>
      <p:sp>
        <p:nvSpPr>
          <p:cNvPr id="3" name="Rectangle 2"/>
          <p:cNvSpPr/>
          <p:nvPr/>
        </p:nvSpPr>
        <p:spPr>
          <a:xfrm>
            <a:off x="5995851" y="989217"/>
            <a:ext cx="18473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7" name="Title 6"/>
          <p:cNvSpPr txBox="1">
            <a:spLocks/>
          </p:cNvSpPr>
          <p:nvPr/>
        </p:nvSpPr>
        <p:spPr>
          <a:xfrm>
            <a:off x="1379982" y="174143"/>
            <a:ext cx="9601200" cy="711007"/>
          </a:xfrm>
          <a:prstGeom prst="rect">
            <a:avLst/>
          </a:prstGeom>
          <a:solidFill>
            <a:srgbClr val="FFFFFF"/>
          </a:solidFill>
          <a:ln w="28575">
            <a:solidFill>
              <a:schemeClr val="tx1"/>
            </a:solidFill>
          </a:ln>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lv-LV" sz="1800" b="1" i="0" u="none" strike="noStrike" kern="1200" cap="all" spc="200" normalizeH="0" baseline="0" noProof="0" dirty="0" smtClean="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rPr>
              <a:t>SECINĀJUMI UN REKOMENDĀCIJAS</a:t>
            </a:r>
            <a:endParaRPr kumimoji="0" lang="en-GB" sz="1800" b="1" i="0" u="none" strike="noStrike" kern="1200" cap="all" spc="200" normalizeH="0" baseline="0" noProof="0" dirty="0">
              <a:ln>
                <a:noFill/>
              </a:ln>
              <a:solidFill>
                <a:srgbClr val="C96731">
                  <a:lumMod val="40000"/>
                  <a:lumOff val="60000"/>
                </a:srgbClr>
              </a:solidFill>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44454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122"/>
        <p:cNvGrpSpPr/>
        <p:nvPr/>
      </p:nvGrpSpPr>
      <p:grpSpPr>
        <a:xfrm>
          <a:off x="0" y="0"/>
          <a:ext cx="0" cy="0"/>
          <a:chOff x="0" y="0"/>
          <a:chExt cx="0" cy="0"/>
        </a:xfrm>
      </p:grpSpPr>
      <p:sp>
        <p:nvSpPr>
          <p:cNvPr id="5" name="Rectangle 4"/>
          <p:cNvSpPr/>
          <p:nvPr/>
        </p:nvSpPr>
        <p:spPr>
          <a:xfrm>
            <a:off x="431371" y="1028734"/>
            <a:ext cx="10945216" cy="666977"/>
          </a:xfrm>
          <a:prstGeom prst="rect">
            <a:avLst/>
          </a:prstGeom>
        </p:spPr>
        <p:txBody>
          <a:bodyPr wrap="square">
            <a:spAutoFit/>
          </a:bodyPr>
          <a:lstStyle/>
          <a:p>
            <a:pPr defTabSz="1219170">
              <a:defRPr/>
            </a:pPr>
            <a:endParaRPr lang="lv-LV" sz="1867" kern="0" dirty="0">
              <a:solidFill>
                <a:srgbClr val="000000"/>
              </a:solidFill>
              <a:latin typeface="Times New Roman" panose="02020603050405020304" pitchFamily="18" charset="0"/>
              <a:cs typeface="Times New Roman" panose="02020603050405020304" pitchFamily="18" charset="0"/>
              <a:sym typeface="Arial"/>
            </a:endParaRPr>
          </a:p>
          <a:p>
            <a:pPr defTabSz="1219170">
              <a:defRPr/>
            </a:pPr>
            <a:r>
              <a:rPr lang="en-US" sz="1867" kern="0" dirty="0">
                <a:solidFill>
                  <a:srgbClr val="000000"/>
                </a:solidFill>
                <a:latin typeface="Times New Roman" panose="02020603050405020304" pitchFamily="18" charset="0"/>
                <a:cs typeface="Times New Roman" panose="02020603050405020304" pitchFamily="18" charset="0"/>
                <a:sym typeface="Arial"/>
              </a:rPr>
              <a:t> </a:t>
            </a:r>
            <a:endParaRPr lang="lv-LV" sz="1867" kern="0" dirty="0">
              <a:solidFill>
                <a:srgbClr val="000000"/>
              </a:solidFill>
              <a:latin typeface="Arial"/>
              <a:cs typeface="Arial"/>
              <a:sym typeface="Arial"/>
            </a:endParaRPr>
          </a:p>
        </p:txBody>
      </p:sp>
      <p:sp>
        <p:nvSpPr>
          <p:cNvPr id="7" name="Rectangle 3"/>
          <p:cNvSpPr txBox="1">
            <a:spLocks noChangeArrowheads="1"/>
          </p:cNvSpPr>
          <p:nvPr/>
        </p:nvSpPr>
        <p:spPr bwMode="auto">
          <a:xfrm>
            <a:off x="8842736" y="4665791"/>
            <a:ext cx="3208140" cy="278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rtlCol="0" anchor="t" anchorCtr="0" compatLnSpc="1">
            <a:prstTxWarp prst="textNoShape">
              <a:avLst/>
            </a:prstTxWarp>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219170" eaLnBrk="1" hangingPunct="1">
              <a:spcBef>
                <a:spcPct val="0"/>
              </a:spcBef>
              <a:buNone/>
              <a:defRPr/>
            </a:pPr>
            <a:r>
              <a:rPr lang="lv-LV" sz="1800" b="1"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Kristīne Zonberga</a:t>
            </a:r>
          </a:p>
          <a:p>
            <a:pPr marL="0" indent="0" algn="r" defTabSz="1219170" eaLnBrk="1" hangingPunct="1">
              <a:spcBef>
                <a:spcPct val="0"/>
              </a:spcBef>
              <a:buNone/>
              <a:defRPr/>
            </a:pPr>
            <a:r>
              <a:rPr lang="lv-LV" sz="1800" dirty="0" smtClean="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Direktore</a:t>
            </a:r>
            <a:endPar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endParaRPr>
          </a:p>
          <a:p>
            <a:pPr marL="0" indent="0" algn="r" defTabSz="1219170" eaLnBrk="1" hangingPunct="1">
              <a:spcBef>
                <a:spcPct val="0"/>
              </a:spcBef>
              <a:buNone/>
              <a:defRPr/>
            </a:pPr>
            <a:r>
              <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Latvijas Pilsoniskā alianse</a:t>
            </a:r>
          </a:p>
          <a:p>
            <a:pPr marL="0" indent="0" algn="r" defTabSz="1219170" eaLnBrk="1" hangingPunct="1">
              <a:spcBef>
                <a:spcPct val="0"/>
              </a:spcBef>
              <a:buNone/>
              <a:defRPr/>
            </a:pPr>
            <a:r>
              <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Tel. </a:t>
            </a:r>
            <a:r>
              <a:rPr lang="lv-LV" sz="1800" dirty="0" smtClean="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24245580</a:t>
            </a:r>
            <a:endPar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endParaRPr>
          </a:p>
          <a:p>
            <a:pPr marL="0" indent="0" algn="r" defTabSz="1219170" eaLnBrk="1" hangingPunct="1">
              <a:spcBef>
                <a:spcPct val="0"/>
              </a:spcBef>
              <a:buNone/>
              <a:defRPr/>
            </a:pPr>
            <a:r>
              <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E-pasts: </a:t>
            </a:r>
            <a:r>
              <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hlinkClick r:id="rId3"/>
              </a:rPr>
              <a:t>kristine@nvo.lv</a:t>
            </a:r>
            <a:r>
              <a:rPr 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 </a:t>
            </a:r>
          </a:p>
          <a:p>
            <a:pPr marL="0" indent="0" algn="r" defTabSz="1219170" eaLnBrk="1" hangingPunct="1">
              <a:spcBef>
                <a:spcPct val="0"/>
              </a:spcBef>
              <a:buNone/>
              <a:defRPr/>
            </a:pPr>
            <a:r>
              <a:rPr lang="lv-LV" alt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Rīgā, </a:t>
            </a:r>
          </a:p>
          <a:p>
            <a:pPr marL="0" indent="0" algn="r" defTabSz="1219170" eaLnBrk="1" hangingPunct="1">
              <a:spcBef>
                <a:spcPct val="0"/>
              </a:spcBef>
              <a:buNone/>
              <a:defRPr/>
            </a:pPr>
            <a:r>
              <a:rPr lang="lv-LV" altLang="lv-LV" sz="1800" dirty="0" smtClean="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rPr>
              <a:t>Alberta ielā 13</a:t>
            </a:r>
            <a:endParaRPr lang="lv-LV" altLang="lv-LV" sz="1800" dirty="0">
              <a:solidFill>
                <a:schemeClr val="tx2"/>
              </a:solidFill>
              <a:latin typeface="Cambria" panose="02040503050406030204" pitchFamily="18" charset="0"/>
              <a:ea typeface="Cambria" panose="02040503050406030204" pitchFamily="18" charset="0"/>
              <a:cs typeface="Times New Roman" panose="02020603050405020304" pitchFamily="18" charset="0"/>
              <a:sym typeface="Arial"/>
            </a:endParaRPr>
          </a:p>
          <a:p>
            <a:pPr marL="457189" indent="-457189" algn="ctr" defTabSz="1219170" eaLnBrk="1" fontAlgn="auto" hangingPunct="1">
              <a:spcAft>
                <a:spcPts val="0"/>
              </a:spcAft>
              <a:buNone/>
              <a:defRPr/>
            </a:pPr>
            <a:endParaRPr lang="lv-LV" altLang="lv-LV" sz="1800" dirty="0">
              <a:solidFill>
                <a:schemeClr val="tx2"/>
              </a:solidFill>
              <a:latin typeface="Cambria" panose="02040503050406030204" pitchFamily="18" charset="0"/>
              <a:ea typeface="Cambria" panose="02040503050406030204" pitchFamily="18" charset="0"/>
              <a:sym typeface="Arial"/>
            </a:endParaRPr>
          </a:p>
          <a:p>
            <a:pPr marL="457189" indent="-457189" defTabSz="1219170" eaLnBrk="1" fontAlgn="auto" hangingPunct="1">
              <a:spcAft>
                <a:spcPts val="0"/>
              </a:spcAft>
              <a:buNone/>
              <a:defRPr/>
            </a:pPr>
            <a:endParaRPr lang="en-US" altLang="lv-LV" sz="1800" dirty="0">
              <a:solidFill>
                <a:schemeClr val="tx2"/>
              </a:solidFill>
              <a:latin typeface="Cambria" panose="02040503050406030204" pitchFamily="18" charset="0"/>
              <a:ea typeface="Cambria" panose="02040503050406030204" pitchFamily="18" charset="0"/>
              <a:sym typeface="Arial"/>
            </a:endParaRPr>
          </a:p>
        </p:txBody>
      </p:sp>
      <p:sp>
        <p:nvSpPr>
          <p:cNvPr id="16" name="TextBox 17"/>
          <p:cNvSpPr txBox="1">
            <a:spLocks noChangeArrowheads="1"/>
          </p:cNvSpPr>
          <p:nvPr/>
        </p:nvSpPr>
        <p:spPr bwMode="auto">
          <a:xfrm>
            <a:off x="1105660" y="997348"/>
            <a:ext cx="70627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42900">
              <a:spcBef>
                <a:spcPts val="750"/>
              </a:spcBef>
              <a:buClr>
                <a:srgbClr val="8AD0D6"/>
              </a:buClr>
              <a:buSzPct val="80000"/>
              <a:buFont typeface="Wingdings 3" panose="05040102010807070707" pitchFamily="18" charset="2"/>
              <a:buChar char=""/>
              <a:defRPr sz="1500">
                <a:solidFill>
                  <a:schemeClr val="tx1"/>
                </a:solidFill>
                <a:latin typeface="Century Gothic" panose="020B0502020202020204" pitchFamily="34" charset="0"/>
              </a:defRPr>
            </a:lvl1pPr>
            <a:lvl2pPr marL="742950" indent="-285750" defTabSz="342900">
              <a:spcBef>
                <a:spcPts val="750"/>
              </a:spcBef>
              <a:buClr>
                <a:srgbClr val="8AD0D6"/>
              </a:buClr>
              <a:buSzPct val="80000"/>
              <a:buFont typeface="Wingdings 3" panose="05040102010807070707" pitchFamily="18" charset="2"/>
              <a:buChar char=""/>
              <a:defRPr sz="1300">
                <a:solidFill>
                  <a:schemeClr val="tx1"/>
                </a:solidFill>
                <a:latin typeface="Century Gothic" panose="020B0502020202020204" pitchFamily="34" charset="0"/>
              </a:defRPr>
            </a:lvl2pPr>
            <a:lvl3pPr marL="1143000" indent="-228600" defTabSz="342900">
              <a:spcBef>
                <a:spcPts val="750"/>
              </a:spcBef>
              <a:buClr>
                <a:srgbClr val="8AD0D6"/>
              </a:buClr>
              <a:buSzPct val="80000"/>
              <a:buFont typeface="Wingdings 3" panose="05040102010807070707" pitchFamily="18" charset="2"/>
              <a:buChar char=""/>
              <a:defRPr sz="1200">
                <a:solidFill>
                  <a:schemeClr val="tx1"/>
                </a:solidFill>
                <a:latin typeface="Century Gothic" panose="020B0502020202020204" pitchFamily="34" charset="0"/>
              </a:defRPr>
            </a:lvl3pPr>
            <a:lvl4pPr marL="1600200" indent="-228600" defTabSz="342900">
              <a:spcBef>
                <a:spcPts val="750"/>
              </a:spcBef>
              <a:buClr>
                <a:srgbClr val="8AD0D6"/>
              </a:buClr>
              <a:buSzPct val="80000"/>
              <a:buFont typeface="Wingdings 3" panose="05040102010807070707" pitchFamily="18" charset="2"/>
              <a:buChar char=""/>
              <a:defRPr sz="1000">
                <a:solidFill>
                  <a:schemeClr val="tx1"/>
                </a:solidFill>
                <a:latin typeface="Century Gothic" panose="020B0502020202020204" pitchFamily="34" charset="0"/>
              </a:defRPr>
            </a:lvl4pPr>
            <a:lvl5pPr marL="2057400" indent="-228600" defTabSz="342900">
              <a:spcBef>
                <a:spcPts val="750"/>
              </a:spcBef>
              <a:buClr>
                <a:srgbClr val="8AD0D6"/>
              </a:buClr>
              <a:buSzPct val="80000"/>
              <a:buFont typeface="Wingdings 3" panose="05040102010807070707" pitchFamily="18" charset="2"/>
              <a:buChar char=""/>
              <a:defRPr sz="1000">
                <a:solidFill>
                  <a:schemeClr val="tx1"/>
                </a:solidFill>
                <a:latin typeface="Century Gothic" panose="020B0502020202020204" pitchFamily="34" charset="0"/>
              </a:defRPr>
            </a:lvl5pPr>
            <a:lvl6pPr marL="2514600" indent="-228600" defTabSz="342900" eaLnBrk="0" fontAlgn="base" hangingPunct="0">
              <a:spcBef>
                <a:spcPts val="750"/>
              </a:spcBef>
              <a:spcAft>
                <a:spcPct val="0"/>
              </a:spcAft>
              <a:buClr>
                <a:srgbClr val="8AD0D6"/>
              </a:buClr>
              <a:buSzPct val="80000"/>
              <a:buFont typeface="Wingdings 3" panose="05040102010807070707" pitchFamily="18" charset="2"/>
              <a:buChar char=""/>
              <a:defRPr sz="1000">
                <a:solidFill>
                  <a:schemeClr val="tx1"/>
                </a:solidFill>
                <a:latin typeface="Century Gothic" panose="020B0502020202020204" pitchFamily="34" charset="0"/>
              </a:defRPr>
            </a:lvl6pPr>
            <a:lvl7pPr marL="2971800" indent="-228600" defTabSz="342900" eaLnBrk="0" fontAlgn="base" hangingPunct="0">
              <a:spcBef>
                <a:spcPts val="750"/>
              </a:spcBef>
              <a:spcAft>
                <a:spcPct val="0"/>
              </a:spcAft>
              <a:buClr>
                <a:srgbClr val="8AD0D6"/>
              </a:buClr>
              <a:buSzPct val="80000"/>
              <a:buFont typeface="Wingdings 3" panose="05040102010807070707" pitchFamily="18" charset="2"/>
              <a:buChar char=""/>
              <a:defRPr sz="1000">
                <a:solidFill>
                  <a:schemeClr val="tx1"/>
                </a:solidFill>
                <a:latin typeface="Century Gothic" panose="020B0502020202020204" pitchFamily="34" charset="0"/>
              </a:defRPr>
            </a:lvl7pPr>
            <a:lvl8pPr marL="3429000" indent="-228600" defTabSz="342900" eaLnBrk="0" fontAlgn="base" hangingPunct="0">
              <a:spcBef>
                <a:spcPts val="750"/>
              </a:spcBef>
              <a:spcAft>
                <a:spcPct val="0"/>
              </a:spcAft>
              <a:buClr>
                <a:srgbClr val="8AD0D6"/>
              </a:buClr>
              <a:buSzPct val="80000"/>
              <a:buFont typeface="Wingdings 3" panose="05040102010807070707" pitchFamily="18" charset="2"/>
              <a:buChar char=""/>
              <a:defRPr sz="1000">
                <a:solidFill>
                  <a:schemeClr val="tx1"/>
                </a:solidFill>
                <a:latin typeface="Century Gothic" panose="020B0502020202020204" pitchFamily="34" charset="0"/>
              </a:defRPr>
            </a:lvl8pPr>
            <a:lvl9pPr marL="3886200" indent="-228600" defTabSz="342900" eaLnBrk="0" fontAlgn="base" hangingPunct="0">
              <a:spcBef>
                <a:spcPts val="750"/>
              </a:spcBef>
              <a:spcAft>
                <a:spcPct val="0"/>
              </a:spcAft>
              <a:buClr>
                <a:srgbClr val="8AD0D6"/>
              </a:buClr>
              <a:buSzPct val="80000"/>
              <a:buFont typeface="Wingdings 3" panose="05040102010807070707" pitchFamily="18" charset="2"/>
              <a:buChar char=""/>
              <a:defRPr sz="1000">
                <a:solidFill>
                  <a:schemeClr val="tx1"/>
                </a:solidFill>
                <a:latin typeface="Century Gothic" panose="020B0502020202020204" pitchFamily="34" charset="0"/>
              </a:defRPr>
            </a:lvl9pPr>
          </a:lstStyle>
          <a:p>
            <a:pPr algn="ctr" fontAlgn="base">
              <a:spcBef>
                <a:spcPct val="0"/>
              </a:spcBef>
              <a:spcAft>
                <a:spcPct val="0"/>
              </a:spcAft>
              <a:buClrTx/>
              <a:buSzTx/>
              <a:buFont typeface="Wingdings 3" panose="05040102010807070707" pitchFamily="18" charset="2"/>
              <a:buNone/>
            </a:pPr>
            <a:endParaRPr lang="lv-LV" altLang="lv-LV" sz="2400" b="1" dirty="0">
              <a:solidFill>
                <a:schemeClr val="tx2"/>
              </a:solidFill>
              <a:latin typeface="Cambria" panose="02040503050406030204" pitchFamily="18" charset="0"/>
            </a:endParaRPr>
          </a:p>
          <a:p>
            <a:pPr fontAlgn="base">
              <a:spcBef>
                <a:spcPct val="0"/>
              </a:spcBef>
              <a:spcAft>
                <a:spcPct val="0"/>
              </a:spcAft>
              <a:buClrTx/>
              <a:buSzTx/>
              <a:buFont typeface="Wingdings 3" panose="05040102010807070707" pitchFamily="18" charset="2"/>
              <a:buNone/>
            </a:pPr>
            <a:r>
              <a:rPr lang="en-US" altLang="lv-LV" sz="2400" b="1" dirty="0">
                <a:solidFill>
                  <a:schemeClr val="tx2"/>
                </a:solidFill>
                <a:latin typeface="Cambria" panose="02040503050406030204" pitchFamily="18" charset="0"/>
              </a:rPr>
              <a:t> @</a:t>
            </a:r>
            <a:r>
              <a:rPr lang="en-US" altLang="lv-LV" sz="2400" b="1" dirty="0" err="1">
                <a:solidFill>
                  <a:schemeClr val="tx2"/>
                </a:solidFill>
                <a:latin typeface="Cambria" panose="02040503050406030204" pitchFamily="18" charset="0"/>
              </a:rPr>
              <a:t>civicalliance_latvia</a:t>
            </a:r>
            <a:endParaRPr lang="en-US" altLang="lv-LV" sz="2400" b="1" dirty="0">
              <a:solidFill>
                <a:schemeClr val="tx2"/>
              </a:solidFill>
              <a:latin typeface="Cambria" panose="02040503050406030204" pitchFamily="18" charset="0"/>
            </a:endParaRPr>
          </a:p>
          <a:p>
            <a:pPr algn="ctr" fontAlgn="base">
              <a:spcBef>
                <a:spcPct val="0"/>
              </a:spcBef>
              <a:spcAft>
                <a:spcPct val="0"/>
              </a:spcAft>
              <a:buClrTx/>
              <a:buSzTx/>
              <a:buFont typeface="Wingdings 3" panose="05040102010807070707" pitchFamily="18" charset="2"/>
              <a:buNone/>
            </a:pPr>
            <a:endParaRPr lang="lv-LV" altLang="lv-LV" sz="2400" dirty="0">
              <a:solidFill>
                <a:schemeClr val="tx2"/>
              </a:solidFill>
              <a:latin typeface="Cambria" panose="02040503050406030204" pitchFamily="18" charset="0"/>
            </a:endParaRPr>
          </a:p>
          <a:p>
            <a:pPr fontAlgn="base">
              <a:spcBef>
                <a:spcPct val="0"/>
              </a:spcBef>
              <a:spcAft>
                <a:spcPct val="0"/>
              </a:spcAft>
              <a:buClrTx/>
              <a:buSzTx/>
              <a:buFont typeface="Wingdings 3" panose="05040102010807070707" pitchFamily="18" charset="2"/>
              <a:buNone/>
            </a:pPr>
            <a:r>
              <a:rPr lang="lv-LV" altLang="lv-LV" sz="2400" b="1" dirty="0">
                <a:solidFill>
                  <a:schemeClr val="tx2"/>
                </a:solidFill>
                <a:latin typeface="Cambria" panose="02040503050406030204" pitchFamily="18" charset="0"/>
              </a:rPr>
              <a:t>@alianse</a:t>
            </a:r>
          </a:p>
          <a:p>
            <a:pPr algn="ctr" fontAlgn="base">
              <a:spcBef>
                <a:spcPct val="0"/>
              </a:spcBef>
              <a:spcAft>
                <a:spcPct val="0"/>
              </a:spcAft>
              <a:buClrTx/>
              <a:buSzTx/>
              <a:buFont typeface="Wingdings 3" panose="05040102010807070707" pitchFamily="18" charset="2"/>
              <a:buNone/>
            </a:pPr>
            <a:endParaRPr lang="lv-LV" altLang="lv-LV" sz="2400" b="1" dirty="0">
              <a:solidFill>
                <a:schemeClr val="tx2"/>
              </a:solidFill>
              <a:latin typeface="Cambria" panose="02040503050406030204" pitchFamily="18" charset="0"/>
            </a:endParaRPr>
          </a:p>
          <a:p>
            <a:pPr fontAlgn="base">
              <a:spcBef>
                <a:spcPct val="0"/>
              </a:spcBef>
              <a:spcAft>
                <a:spcPct val="0"/>
              </a:spcAft>
              <a:buClrTx/>
              <a:buSzTx/>
              <a:buFont typeface="Wingdings 3" panose="05040102010807070707" pitchFamily="18" charset="2"/>
              <a:buNone/>
            </a:pPr>
            <a:r>
              <a:rPr lang="lv-LV" altLang="lv-LV" sz="2400" b="1" dirty="0">
                <a:solidFill>
                  <a:schemeClr val="tx2"/>
                </a:solidFill>
                <a:latin typeface="Cambria" panose="02040503050406030204" pitchFamily="18" charset="0"/>
              </a:rPr>
              <a:t>Latvijas Pilsoniskā alianse/Civic Alliance - Latvia</a:t>
            </a:r>
          </a:p>
          <a:p>
            <a:pPr fontAlgn="base">
              <a:spcBef>
                <a:spcPct val="0"/>
              </a:spcBef>
              <a:spcAft>
                <a:spcPct val="0"/>
              </a:spcAft>
              <a:buClrTx/>
              <a:buSzTx/>
              <a:buFont typeface="Wingdings 3" panose="05040102010807070707" pitchFamily="18" charset="2"/>
              <a:buNone/>
            </a:pPr>
            <a:endParaRPr lang="lv-LV" altLang="lv-LV" sz="2400" b="1" dirty="0">
              <a:solidFill>
                <a:schemeClr val="tx2"/>
              </a:solidFill>
              <a:latin typeface="Cambria" panose="02040503050406030204" pitchFamily="18" charset="0"/>
            </a:endParaRPr>
          </a:p>
          <a:p>
            <a:pPr fontAlgn="base">
              <a:spcBef>
                <a:spcPct val="0"/>
              </a:spcBef>
              <a:spcAft>
                <a:spcPct val="0"/>
              </a:spcAft>
              <a:buClrTx/>
              <a:buSzTx/>
              <a:buFont typeface="Wingdings 3" panose="05040102010807070707" pitchFamily="18" charset="2"/>
              <a:buNone/>
            </a:pPr>
            <a:r>
              <a:rPr lang="lv-LV" altLang="lv-LV" sz="2400" b="1" dirty="0">
                <a:solidFill>
                  <a:schemeClr val="tx2"/>
                </a:solidFill>
                <a:latin typeface="Cambria" panose="02040503050406030204" pitchFamily="18" charset="0"/>
              </a:rPr>
              <a:t>Latvijas Pilsoniskā alianse</a:t>
            </a:r>
          </a:p>
          <a:p>
            <a:pPr fontAlgn="base">
              <a:spcBef>
                <a:spcPct val="0"/>
              </a:spcBef>
              <a:spcAft>
                <a:spcPct val="0"/>
              </a:spcAft>
              <a:buClrTx/>
              <a:buSzTx/>
              <a:buFont typeface="Wingdings 3" panose="05040102010807070707" pitchFamily="18" charset="2"/>
              <a:buNone/>
            </a:pPr>
            <a:endParaRPr lang="lv-LV" altLang="lv-LV" sz="2400" b="1" dirty="0">
              <a:solidFill>
                <a:schemeClr val="tx2"/>
              </a:solidFill>
              <a:latin typeface="Cambria" panose="02040503050406030204" pitchFamily="18" charset="0"/>
            </a:endParaRPr>
          </a:p>
          <a:p>
            <a:pPr fontAlgn="base">
              <a:spcBef>
                <a:spcPct val="0"/>
              </a:spcBef>
              <a:spcAft>
                <a:spcPct val="0"/>
              </a:spcAft>
              <a:buClrTx/>
              <a:buSzTx/>
              <a:buFont typeface="Wingdings 3" panose="05040102010807070707" pitchFamily="18" charset="2"/>
              <a:buNone/>
            </a:pPr>
            <a:r>
              <a:rPr lang="lv-LV" altLang="lv-LV" sz="2400" b="1" dirty="0">
                <a:solidFill>
                  <a:schemeClr val="tx2"/>
                </a:solidFill>
                <a:latin typeface="Cambria" panose="02040503050406030204" pitchFamily="18" charset="0"/>
              </a:rPr>
              <a:t>alianse@nvo.lv</a:t>
            </a:r>
          </a:p>
          <a:p>
            <a:pPr fontAlgn="base">
              <a:spcBef>
                <a:spcPct val="0"/>
              </a:spcBef>
              <a:spcAft>
                <a:spcPct val="0"/>
              </a:spcAft>
              <a:buClrTx/>
              <a:buSzTx/>
              <a:buFont typeface="Wingdings 3" panose="05040102010807070707" pitchFamily="18" charset="2"/>
              <a:buNone/>
            </a:pPr>
            <a:endParaRPr lang="lv-LV" altLang="lv-LV" sz="2400" b="1" dirty="0">
              <a:solidFill>
                <a:schemeClr val="tx2"/>
              </a:solidFill>
              <a:latin typeface="Cambria" panose="02040503050406030204" pitchFamily="18" charset="0"/>
            </a:endParaRPr>
          </a:p>
          <a:p>
            <a:pPr fontAlgn="base">
              <a:spcBef>
                <a:spcPct val="0"/>
              </a:spcBef>
              <a:spcAft>
                <a:spcPct val="0"/>
              </a:spcAft>
              <a:buClrTx/>
              <a:buSzTx/>
              <a:buFont typeface="Wingdings 3" panose="05040102010807070707" pitchFamily="18" charset="2"/>
              <a:buNone/>
            </a:pPr>
            <a:r>
              <a:rPr lang="lv-LV" altLang="lv-LV" sz="2400" b="1" dirty="0">
                <a:solidFill>
                  <a:schemeClr val="tx2"/>
                </a:solidFill>
                <a:latin typeface="Cambria" panose="02040503050406030204" pitchFamily="18" charset="0"/>
              </a:rPr>
              <a:t>www.nvo.lv</a:t>
            </a:r>
          </a:p>
          <a:p>
            <a:pPr algn="ctr" fontAlgn="base">
              <a:spcBef>
                <a:spcPct val="0"/>
              </a:spcBef>
              <a:spcAft>
                <a:spcPct val="0"/>
              </a:spcAft>
              <a:buClrTx/>
              <a:buSzTx/>
              <a:buFont typeface="Wingdings 3" panose="05040102010807070707" pitchFamily="18" charset="2"/>
              <a:buNone/>
            </a:pPr>
            <a:endParaRPr lang="lv-LV" altLang="lv-LV" sz="2400" dirty="0">
              <a:solidFill>
                <a:srgbClr val="FFFFFF"/>
              </a:solidFill>
              <a:latin typeface="Cambria" panose="02040503050406030204" pitchFamily="18" charset="0"/>
            </a:endParaRPr>
          </a:p>
          <a:p>
            <a:pPr algn="ctr" fontAlgn="base">
              <a:spcBef>
                <a:spcPct val="0"/>
              </a:spcBef>
              <a:spcAft>
                <a:spcPct val="0"/>
              </a:spcAft>
              <a:buClrTx/>
              <a:buSzTx/>
              <a:buFont typeface="Wingdings 3" panose="05040102010807070707" pitchFamily="18" charset="2"/>
              <a:buNone/>
            </a:pPr>
            <a:endParaRPr lang="lv-LV" altLang="lv-LV" sz="2400" dirty="0">
              <a:solidFill>
                <a:srgbClr val="FFFFFF"/>
              </a:solidFill>
              <a:latin typeface="Cambria" panose="02040503050406030204" pitchFamily="18" charset="0"/>
            </a:endParaRPr>
          </a:p>
          <a:p>
            <a:pPr algn="ctr" fontAlgn="base">
              <a:spcBef>
                <a:spcPct val="0"/>
              </a:spcBef>
              <a:spcAft>
                <a:spcPct val="0"/>
              </a:spcAft>
              <a:buClrTx/>
              <a:buSzTx/>
              <a:buFont typeface="Wingdings 3" panose="05040102010807070707" pitchFamily="18" charset="2"/>
              <a:buNone/>
            </a:pPr>
            <a:endParaRPr lang="lv-LV" altLang="lv-LV" sz="2400" dirty="0">
              <a:solidFill>
                <a:srgbClr val="FFFFFF"/>
              </a:solidFill>
              <a:latin typeface="Cambria" panose="02040503050406030204" pitchFamily="18" charset="0"/>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371" y="1273582"/>
            <a:ext cx="690467" cy="6904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2519" y="1964049"/>
            <a:ext cx="588169" cy="58816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http://a3.mzstatic.com/us/r30/Purple5/v4/c2/72/48/c2724809-59ec-1e95-a6f5-ff966783e22c/icon320x320.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519" y="2713975"/>
            <a:ext cx="664649" cy="6646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6" descr="https://www.draugiem.lv/applications/img/logos/draugiem_logo_ios.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516" y="3507582"/>
            <a:ext cx="613172" cy="61198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p:nvPicPr>
        <p:blipFill>
          <a:blip r:embed="rId8" cstate="print">
            <a:duotone>
              <a:srgbClr val="EA6312">
                <a:shade val="45000"/>
                <a:satMod val="135000"/>
              </a:srgbClr>
              <a:prstClr val="white"/>
            </a:duotone>
            <a:extLst>
              <a:ext uri="{28A0092B-C50C-407E-A947-70E740481C1C}">
                <a14:useLocalDpi xmlns:a14="http://schemas.microsoft.com/office/drawing/2010/main" val="0"/>
              </a:ext>
            </a:extLst>
          </a:blip>
          <a:stretch>
            <a:fillRect/>
          </a:stretch>
        </p:blipFill>
        <p:spPr>
          <a:xfrm>
            <a:off x="482519" y="4333988"/>
            <a:ext cx="549962" cy="549962"/>
          </a:xfrm>
          <a:prstGeom prst="rect">
            <a:avLst/>
          </a:prstGeom>
        </p:spPr>
      </p:pic>
      <p:pic>
        <p:nvPicPr>
          <p:cNvPr id="22" name="Picture 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75164" y="4922157"/>
            <a:ext cx="77787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5296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Custom 1">
      <a:dk1>
        <a:srgbClr val="000000"/>
      </a:dk1>
      <a:lt1>
        <a:srgbClr val="FFFFFF"/>
      </a:lt1>
      <a:dk2>
        <a:srgbClr val="4A5356"/>
      </a:dk2>
      <a:lt2>
        <a:srgbClr val="E8E3CE"/>
      </a:lt2>
      <a:accent1>
        <a:srgbClr val="6B8890"/>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587</TotalTime>
  <Words>513</Words>
  <Application>Microsoft Office PowerPoint</Application>
  <PresentationFormat>Widescreen</PresentationFormat>
  <Paragraphs>68</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Cambria</vt:lpstr>
      <vt:lpstr>Gill Sans MT</vt:lpstr>
      <vt:lpstr>Times New Roman</vt:lpstr>
      <vt:lpstr>Wingdings</vt:lpstr>
      <vt:lpstr>Wingdings 3</vt:lpstr>
      <vt:lpstr>Parcel</vt:lpstr>
      <vt:lpstr>VALSTS SEKRETĀRU SANĀKSMES 31.08.2017-13.12.2018.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Jaunatnes konference</dc:title>
  <dc:creator>Windows User</dc:creator>
  <cp:lastModifiedBy>Windows User</cp:lastModifiedBy>
  <cp:revision>44</cp:revision>
  <dcterms:created xsi:type="dcterms:W3CDTF">2018-12-02T19:16:42Z</dcterms:created>
  <dcterms:modified xsi:type="dcterms:W3CDTF">2018-12-16T15:40:14Z</dcterms:modified>
</cp:coreProperties>
</file>